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6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6858000" cy="9906000" type="A4"/>
  <p:notesSz cx="6797675" cy="9926638"/>
  <p:embeddedFontLst>
    <p:embeddedFont>
      <p:font typeface="Helvetica Neue" panose="02000503000000020004" pitchFamily="2" charset="0"/>
      <p:regular r:id="rId65"/>
      <p:bold r:id="rId66"/>
      <p:italic r:id="rId67"/>
      <p:boldItalic r:id="rId68"/>
    </p:embeddedFont>
    <p:embeddedFont>
      <p:font typeface="Noto Sans Symbols" panose="020B050204050402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gibYpzfoz+zavzeNZdfsqxDcaU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84" d="100"/>
          <a:sy n="84" d="100"/>
        </p:scale>
        <p:origin x="3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1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1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1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1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1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1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2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2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2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2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2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2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2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3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3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3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3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3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3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3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3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3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p4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4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4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4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p4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4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4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4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4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p4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4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p4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5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5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5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5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6" name="Google Shape;1026;p52: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5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53: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5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54: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5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55: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5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5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5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5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5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3" name="Google Shape;1103;p5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5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6: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6:notes"/>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68" name="Google Shape;368;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6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2" name="Google Shape;1132;p60: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61: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8: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8:notes"/>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08" name="Google Shape;408;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9:notes"/>
          <p:cNvSpPr>
            <a:spLocks noGrp="1" noRot="1" noChangeAspect="1"/>
          </p:cNvSpPr>
          <p:nvPr>
            <p:ph type="sldImg" idx="2"/>
          </p:nvPr>
        </p:nvSpPr>
        <p:spPr>
          <a:xfrm>
            <a:off x="2239963" y="1241425"/>
            <a:ext cx="23177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3">
  <p:cSld name="Cover Slide 3">
    <p:spTree>
      <p:nvGrpSpPr>
        <p:cNvPr id="1" name="Shape 15"/>
        <p:cNvGrpSpPr/>
        <p:nvPr/>
      </p:nvGrpSpPr>
      <p:grpSpPr>
        <a:xfrm>
          <a:off x="0" y="0"/>
          <a:ext cx="0" cy="0"/>
          <a:chOff x="0" y="0"/>
          <a:chExt cx="0" cy="0"/>
        </a:xfrm>
      </p:grpSpPr>
      <p:sp>
        <p:nvSpPr>
          <p:cNvPr id="16" name="Google Shape;16;p63"/>
          <p:cNvSpPr/>
          <p:nvPr/>
        </p:nvSpPr>
        <p:spPr>
          <a:xfrm>
            <a:off x="0" y="1"/>
            <a:ext cx="6858000" cy="7395138"/>
          </a:xfrm>
          <a:prstGeom prst="rect">
            <a:avLst/>
          </a:prstGeom>
          <a:solidFill>
            <a:srgbClr val="7DCCC6"/>
          </a:solidFill>
          <a:ln>
            <a:noFill/>
          </a:ln>
        </p:spPr>
        <p:txBody>
          <a:bodyPr spcFirstLastPara="1" wrap="square" lIns="41775" tIns="20875" rIns="41775" bIns="20875" anchor="ctr" anchorCtr="0">
            <a:noAutofit/>
          </a:bodyPr>
          <a:lstStyle/>
          <a:p>
            <a:pPr marL="411524" marR="401367" lvl="0" indent="0" algn="r" rtl="0">
              <a:lnSpc>
                <a:spcPct val="200000"/>
              </a:lnSpc>
              <a:spcBef>
                <a:spcPts val="0"/>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p:txBody>
      </p:sp>
      <p:sp>
        <p:nvSpPr>
          <p:cNvPr id="17" name="Google Shape;17;p63"/>
          <p:cNvSpPr/>
          <p:nvPr/>
        </p:nvSpPr>
        <p:spPr>
          <a:xfrm>
            <a:off x="0" y="6028021"/>
            <a:ext cx="6858000" cy="4826239"/>
          </a:xfrm>
          <a:prstGeom prst="rect">
            <a:avLst/>
          </a:prstGeom>
          <a:solidFill>
            <a:srgbClr val="23385C"/>
          </a:solidFill>
          <a:ln>
            <a:noFill/>
          </a:ln>
        </p:spPr>
        <p:txBody>
          <a:bodyPr spcFirstLastPara="1" wrap="square" lIns="41775" tIns="20875" rIns="41775" bIns="20875" anchor="ctr" anchorCtr="0">
            <a:noAutofit/>
          </a:bodyPr>
          <a:lstStyle/>
          <a:p>
            <a:pPr marL="411524" marR="401367" lvl="0" indent="0" algn="r" rtl="0">
              <a:lnSpc>
                <a:spcPct val="200000"/>
              </a:lnSpc>
              <a:spcBef>
                <a:spcPts val="0"/>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a:p>
            <a:pPr marL="411524" marR="401367" lvl="0" indent="0" algn="r" rtl="0">
              <a:lnSpc>
                <a:spcPct val="200000"/>
              </a:lnSpc>
              <a:spcBef>
                <a:spcPts val="411"/>
              </a:spcBef>
              <a:spcAft>
                <a:spcPts val="0"/>
              </a:spcAft>
              <a:buNone/>
            </a:pPr>
            <a:r>
              <a:rPr lang="en-GB" sz="914" b="0" i="0" u="none" strike="noStrike" cap="none">
                <a:solidFill>
                  <a:srgbClr val="FFFFFF"/>
                </a:solidFill>
                <a:latin typeface="Arial"/>
                <a:ea typeface="Arial"/>
                <a:cs typeface="Arial"/>
                <a:sym typeface="Arial"/>
              </a:rPr>
              <a:t> </a:t>
            </a:r>
            <a:endParaRPr sz="457" b="0" i="0" u="none" strike="noStrike" cap="none">
              <a:solidFill>
                <a:srgbClr val="7F7F7F"/>
              </a:solidFill>
              <a:latin typeface="Arial"/>
              <a:ea typeface="Arial"/>
              <a:cs typeface="Arial"/>
              <a:sym typeface="Arial"/>
            </a:endParaRPr>
          </a:p>
        </p:txBody>
      </p:sp>
      <p:sp>
        <p:nvSpPr>
          <p:cNvPr id="18" name="Google Shape;18;p63"/>
          <p:cNvSpPr txBox="1">
            <a:spLocks noGrp="1"/>
          </p:cNvSpPr>
          <p:nvPr>
            <p:ph type="body" idx="1"/>
          </p:nvPr>
        </p:nvSpPr>
        <p:spPr>
          <a:xfrm>
            <a:off x="0" y="6848914"/>
            <a:ext cx="6858000" cy="10072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2468"/>
              <a:buNone/>
              <a:defRPr sz="2468" b="1">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63"/>
          <p:cNvSpPr txBox="1">
            <a:spLocks noGrp="1"/>
          </p:cNvSpPr>
          <p:nvPr>
            <p:ph type="body" idx="2"/>
          </p:nvPr>
        </p:nvSpPr>
        <p:spPr>
          <a:xfrm>
            <a:off x="0" y="8128789"/>
            <a:ext cx="6858000" cy="100728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645"/>
              <a:buNone/>
              <a:defRPr sz="1645" b="0" i="0">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20" name="Google Shape;20;p63"/>
          <p:cNvGrpSpPr/>
          <p:nvPr/>
        </p:nvGrpSpPr>
        <p:grpSpPr>
          <a:xfrm>
            <a:off x="1961725" y="9363732"/>
            <a:ext cx="2934550" cy="631382"/>
            <a:chOff x="0" y="0"/>
            <a:chExt cx="2301694" cy="571500"/>
          </a:xfrm>
        </p:grpSpPr>
        <p:sp>
          <p:nvSpPr>
            <p:cNvPr id="21" name="Google Shape;21;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22">
                <a:solidFill>
                  <a:schemeClr val="lt1"/>
                </a:solidFill>
                <a:latin typeface="Arial"/>
                <a:ea typeface="Arial"/>
                <a:cs typeface="Arial"/>
                <a:sym typeface="Arial"/>
              </a:endParaRPr>
            </a:p>
          </p:txBody>
        </p:sp>
        <p:pic>
          <p:nvPicPr>
            <p:cNvPr id="22" name="Google Shape;22;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pic>
        <p:nvPicPr>
          <p:cNvPr id="23" name="Google Shape;23;p63" descr="Logo, company nam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0204"/>
            <a:ext cx="6858000" cy="5099256"/>
          </a:xfrm>
          <a:prstGeom prst="rect">
            <a:avLst/>
          </a:prstGeom>
          <a:noFill/>
          <a:ln>
            <a:noFill/>
          </a:ln>
        </p:spPr>
      </p:pic>
      <p:pic>
        <p:nvPicPr>
          <p:cNvPr id="24" name="Google Shape;24;p63" descr="A group of people holding papers&#10;&#10;Description automatically generated with low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6124" y="4521200"/>
            <a:ext cx="6984124" cy="210005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72"/>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72"/>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6" name="Google Shape;116;p7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7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
        <p:cNvGrpSpPr/>
        <p:nvPr/>
      </p:nvGrpSpPr>
      <p:grpSpPr>
        <a:xfrm>
          <a:off x="0" y="0"/>
          <a:ext cx="0" cy="0"/>
          <a:chOff x="0" y="0"/>
          <a:chExt cx="0" cy="0"/>
        </a:xfrm>
      </p:grpSpPr>
      <p:sp>
        <p:nvSpPr>
          <p:cNvPr id="120" name="Google Shape;120;p7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3"/>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7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7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7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
        <p:cNvGrpSpPr/>
        <p:nvPr/>
      </p:nvGrpSpPr>
      <p:grpSpPr>
        <a:xfrm>
          <a:off x="0" y="0"/>
          <a:ext cx="0" cy="0"/>
          <a:chOff x="0" y="0"/>
          <a:chExt cx="0" cy="0"/>
        </a:xfrm>
      </p:grpSpPr>
      <p:sp>
        <p:nvSpPr>
          <p:cNvPr id="126" name="Google Shape;126;p74"/>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74"/>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28" name="Google Shape;128;p7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7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7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
        <p:cNvGrpSpPr/>
        <p:nvPr/>
      </p:nvGrpSpPr>
      <p:grpSpPr>
        <a:xfrm>
          <a:off x="0" y="0"/>
          <a:ext cx="0" cy="0"/>
          <a:chOff x="0" y="0"/>
          <a:chExt cx="0" cy="0"/>
        </a:xfrm>
      </p:grpSpPr>
      <p:sp>
        <p:nvSpPr>
          <p:cNvPr id="132" name="Google Shape;132;p7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75"/>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75"/>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7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7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76"/>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76"/>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1" name="Google Shape;141;p76"/>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76"/>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3" name="Google Shape;143;p76"/>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4" name="Google Shape;144;p7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p77"/>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77"/>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50" name="Google Shape;150;p77"/>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1" name="Google Shape;151;p7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7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p78"/>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78"/>
          <p:cNvSpPr>
            <a:spLocks noGrp="1"/>
          </p:cNvSpPr>
          <p:nvPr>
            <p:ph type="pic" idx="2"/>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57" name="Google Shape;157;p78"/>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8" name="Google Shape;158;p7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7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7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7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79"/>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7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7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7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80"/>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80"/>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8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8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8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ew">
  <p:cSld name="new">
    <p:spTree>
      <p:nvGrpSpPr>
        <p:cNvPr id="1" name="Shape 25"/>
        <p:cNvGrpSpPr/>
        <p:nvPr/>
      </p:nvGrpSpPr>
      <p:grpSpPr>
        <a:xfrm>
          <a:off x="0" y="0"/>
          <a:ext cx="0" cy="0"/>
          <a:chOff x="0" y="0"/>
          <a:chExt cx="0" cy="0"/>
        </a:xfrm>
      </p:grpSpPr>
      <p:sp>
        <p:nvSpPr>
          <p:cNvPr id="26" name="Google Shape;26;p64"/>
          <p:cNvSpPr/>
          <p:nvPr/>
        </p:nvSpPr>
        <p:spPr>
          <a:xfrm>
            <a:off x="0" y="-533400"/>
            <a:ext cx="6858000" cy="6108700"/>
          </a:xfrm>
          <a:custGeom>
            <a:avLst/>
            <a:gdLst/>
            <a:ahLst/>
            <a:cxnLst/>
            <a:rect l="l" t="t" r="r" b="b"/>
            <a:pathLst>
              <a:path w="6858000" h="6096000" extrusionOk="0">
                <a:moveTo>
                  <a:pt x="0" y="0"/>
                </a:moveTo>
                <a:lnTo>
                  <a:pt x="6858000" y="0"/>
                </a:lnTo>
                <a:lnTo>
                  <a:pt x="6858000" y="6096000"/>
                </a:lnTo>
                <a:lnTo>
                  <a:pt x="5800589" y="6096000"/>
                </a:lnTo>
                <a:lnTo>
                  <a:pt x="5847487" y="5974878"/>
                </a:lnTo>
                <a:cubicBezTo>
                  <a:pt x="5921477" y="5750013"/>
                  <a:pt x="5961336" y="5510934"/>
                  <a:pt x="5961336" y="5263055"/>
                </a:cubicBezTo>
                <a:cubicBezTo>
                  <a:pt x="5961336" y="3941034"/>
                  <a:pt x="4827571" y="2869324"/>
                  <a:pt x="3429000" y="2869324"/>
                </a:cubicBezTo>
                <a:cubicBezTo>
                  <a:pt x="2030429" y="2869324"/>
                  <a:pt x="896664" y="3941034"/>
                  <a:pt x="896664" y="5263055"/>
                </a:cubicBezTo>
                <a:cubicBezTo>
                  <a:pt x="896664" y="5510934"/>
                  <a:pt x="936523" y="5750013"/>
                  <a:pt x="1010513" y="5974878"/>
                </a:cubicBezTo>
                <a:lnTo>
                  <a:pt x="1057411" y="6096000"/>
                </a:lnTo>
                <a:lnTo>
                  <a:pt x="0" y="6096000"/>
                </a:lnTo>
                <a:close/>
              </a:path>
            </a:pathLst>
          </a:cu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4"/>
        <p:cNvGrpSpPr/>
        <p:nvPr/>
      </p:nvGrpSpPr>
      <p:grpSpPr>
        <a:xfrm>
          <a:off x="0" y="0"/>
          <a:ext cx="0" cy="0"/>
          <a:chOff x="0" y="0"/>
          <a:chExt cx="0" cy="0"/>
        </a:xfrm>
      </p:grpSpPr>
      <p:sp>
        <p:nvSpPr>
          <p:cNvPr id="175" name="Google Shape;175;p8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8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8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8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ew shape">
  <p:cSld name="new shape">
    <p:spTree>
      <p:nvGrpSpPr>
        <p:cNvPr id="1" name="Shape 179"/>
        <p:cNvGrpSpPr/>
        <p:nvPr/>
      </p:nvGrpSpPr>
      <p:grpSpPr>
        <a:xfrm>
          <a:off x="0" y="0"/>
          <a:ext cx="0" cy="0"/>
          <a:chOff x="0" y="0"/>
          <a:chExt cx="0" cy="0"/>
        </a:xfrm>
      </p:grpSpPr>
      <p:sp>
        <p:nvSpPr>
          <p:cNvPr id="180" name="Google Shape;180;p83"/>
          <p:cNvSpPr>
            <a:spLocks noGrp="1"/>
          </p:cNvSpPr>
          <p:nvPr>
            <p:ph type="pic" idx="2"/>
          </p:nvPr>
        </p:nvSpPr>
        <p:spPr>
          <a:xfrm>
            <a:off x="189310" y="106735"/>
            <a:ext cx="6479381" cy="969253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81" name="Google Shape;181;p83"/>
          <p:cNvSpPr/>
          <p:nvPr/>
        </p:nvSpPr>
        <p:spPr>
          <a:xfrm>
            <a:off x="2885090" y="2408183"/>
            <a:ext cx="3578772" cy="5251888"/>
          </a:xfrm>
          <a:prstGeom prst="rect">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ot sure">
  <p:cSld name="not sure">
    <p:spTree>
      <p:nvGrpSpPr>
        <p:cNvPr id="1" name="Shape 182"/>
        <p:cNvGrpSpPr/>
        <p:nvPr/>
      </p:nvGrpSpPr>
      <p:grpSpPr>
        <a:xfrm>
          <a:off x="0" y="0"/>
          <a:ext cx="0" cy="0"/>
          <a:chOff x="0" y="0"/>
          <a:chExt cx="0" cy="0"/>
        </a:xfrm>
      </p:grpSpPr>
      <p:sp>
        <p:nvSpPr>
          <p:cNvPr id="183" name="Google Shape;183;p84"/>
          <p:cNvSpPr/>
          <p:nvPr/>
        </p:nvSpPr>
        <p:spPr>
          <a:xfrm>
            <a:off x="520262" y="3279228"/>
            <a:ext cx="5817476" cy="2689991"/>
          </a:xfrm>
          <a:custGeom>
            <a:avLst/>
            <a:gdLst/>
            <a:ahLst/>
            <a:cxnLst/>
            <a:rect l="l" t="t" r="r" b="b"/>
            <a:pathLst>
              <a:path w="5817476" h="3310758" extrusionOk="0">
                <a:moveTo>
                  <a:pt x="2908738" y="0"/>
                </a:moveTo>
                <a:cubicBezTo>
                  <a:pt x="4515190" y="0"/>
                  <a:pt x="5817476" y="1090533"/>
                  <a:pt x="5817476" y="2435773"/>
                </a:cubicBezTo>
                <a:cubicBezTo>
                  <a:pt x="5817476" y="2688006"/>
                  <a:pt x="5771693" y="2931284"/>
                  <a:pt x="5686705" y="3160097"/>
                </a:cubicBezTo>
                <a:lnTo>
                  <a:pt x="5620855" y="3310758"/>
                </a:lnTo>
                <a:lnTo>
                  <a:pt x="196621" y="3310758"/>
                </a:lnTo>
                <a:lnTo>
                  <a:pt x="130771" y="3160097"/>
                </a:lnTo>
                <a:cubicBezTo>
                  <a:pt x="45784" y="2931284"/>
                  <a:pt x="0" y="2688006"/>
                  <a:pt x="0" y="2435773"/>
                </a:cubicBezTo>
                <a:cubicBezTo>
                  <a:pt x="0" y="1090533"/>
                  <a:pt x="1302286" y="0"/>
                  <a:pt x="2908738" y="0"/>
                </a:cubicBezTo>
                <a:close/>
              </a:path>
            </a:pathLst>
          </a:custGeom>
          <a:noFill/>
          <a:ln>
            <a:noFill/>
          </a:ln>
        </p:spPr>
        <p:txBody>
          <a:bodyPr spcFirstLastPara="1" wrap="square" lIns="74275" tIns="37125" rIns="74275" bIns="37125" anchor="t" anchorCtr="0">
            <a:noAutofit/>
          </a:bodyPr>
          <a:lstStyle/>
          <a:p>
            <a:pPr marL="171450" marR="0" lvl="0" indent="-63119" algn="l" rtl="0">
              <a:lnSpc>
                <a:spcPct val="90000"/>
              </a:lnSpc>
              <a:spcBef>
                <a:spcPts val="0"/>
              </a:spcBef>
              <a:spcAft>
                <a:spcPts val="0"/>
              </a:spcAft>
              <a:buClr>
                <a:schemeClr val="dk1"/>
              </a:buClr>
              <a:buSzPts val="1706"/>
              <a:buFont typeface="Arial"/>
              <a:buNone/>
            </a:pPr>
            <a:endParaRPr sz="1706">
              <a:solidFill>
                <a:schemeClr val="dk1"/>
              </a:solidFill>
              <a:latin typeface="Arial"/>
              <a:ea typeface="Arial"/>
              <a:cs typeface="Arial"/>
              <a:sym typeface="Arial"/>
            </a:endParaRPr>
          </a:p>
        </p:txBody>
      </p:sp>
      <p:sp>
        <p:nvSpPr>
          <p:cNvPr id="184" name="Google Shape;184;p84"/>
          <p:cNvSpPr/>
          <p:nvPr/>
        </p:nvSpPr>
        <p:spPr>
          <a:xfrm>
            <a:off x="0" y="1"/>
            <a:ext cx="6858000" cy="5969218"/>
          </a:xfrm>
          <a:custGeom>
            <a:avLst/>
            <a:gdLst/>
            <a:ahLst/>
            <a:cxnLst/>
            <a:rect l="l" t="t" r="r" b="b"/>
            <a:pathLst>
              <a:path w="6858000" h="7346730" extrusionOk="0">
                <a:moveTo>
                  <a:pt x="0" y="0"/>
                </a:moveTo>
                <a:lnTo>
                  <a:pt x="6858000" y="0"/>
                </a:lnTo>
                <a:lnTo>
                  <a:pt x="6858000" y="7346730"/>
                </a:lnTo>
                <a:lnTo>
                  <a:pt x="6141117" y="7346730"/>
                </a:lnTo>
                <a:lnTo>
                  <a:pt x="6206967" y="7196069"/>
                </a:lnTo>
                <a:cubicBezTo>
                  <a:pt x="6291955" y="6967256"/>
                  <a:pt x="6337738" y="6723978"/>
                  <a:pt x="6337738" y="6471745"/>
                </a:cubicBezTo>
                <a:cubicBezTo>
                  <a:pt x="6337738" y="5126505"/>
                  <a:pt x="5035452" y="4035972"/>
                  <a:pt x="3429000" y="4035972"/>
                </a:cubicBezTo>
                <a:cubicBezTo>
                  <a:pt x="1822548" y="4035972"/>
                  <a:pt x="520262" y="5126505"/>
                  <a:pt x="520262" y="6471745"/>
                </a:cubicBezTo>
                <a:cubicBezTo>
                  <a:pt x="520262" y="6723978"/>
                  <a:pt x="566046" y="6967256"/>
                  <a:pt x="651033" y="7196069"/>
                </a:cubicBezTo>
                <a:lnTo>
                  <a:pt x="716883" y="7346730"/>
                </a:lnTo>
                <a:lnTo>
                  <a:pt x="0" y="7346730"/>
                </a:lnTo>
                <a:lnTo>
                  <a:pt x="0" y="0"/>
                </a:lnTo>
                <a:close/>
              </a:path>
            </a:pathLst>
          </a:custGeom>
          <a:noFill/>
          <a:ln>
            <a:noFill/>
          </a:ln>
        </p:spPr>
        <p:txBody>
          <a:bodyPr spcFirstLastPara="1" wrap="square" lIns="74275" tIns="37125" rIns="74275" bIns="37125" anchor="t" anchorCtr="0">
            <a:noAutofit/>
          </a:bodyPr>
          <a:lstStyle/>
          <a:p>
            <a:pPr marL="171450" marR="0" lvl="0" indent="-63119" algn="l" rtl="0">
              <a:lnSpc>
                <a:spcPct val="90000"/>
              </a:lnSpc>
              <a:spcBef>
                <a:spcPts val="0"/>
              </a:spcBef>
              <a:spcAft>
                <a:spcPts val="0"/>
              </a:spcAft>
              <a:buClr>
                <a:schemeClr val="dk1"/>
              </a:buClr>
              <a:buSzPts val="1706"/>
              <a:buFont typeface="Arial"/>
              <a:buNone/>
            </a:pPr>
            <a:endParaRPr sz="1706">
              <a:solidFill>
                <a:schemeClr val="dk1"/>
              </a:solidFill>
              <a:latin typeface="Arial"/>
              <a:ea typeface="Arial"/>
              <a:cs typeface="Arial"/>
              <a:sym typeface="Arial"/>
            </a:endParaRPr>
          </a:p>
        </p:txBody>
      </p:sp>
      <p:sp>
        <p:nvSpPr>
          <p:cNvPr id="185" name="Google Shape;185;p84"/>
          <p:cNvSpPr/>
          <p:nvPr/>
        </p:nvSpPr>
        <p:spPr>
          <a:xfrm>
            <a:off x="716883" y="5969219"/>
            <a:ext cx="5424234" cy="1268140"/>
          </a:xfrm>
          <a:custGeom>
            <a:avLst/>
            <a:gdLst/>
            <a:ahLst/>
            <a:cxnLst/>
            <a:rect l="l" t="t" r="r" b="b"/>
            <a:pathLst>
              <a:path w="5424234" h="1560788" extrusionOk="0">
                <a:moveTo>
                  <a:pt x="0" y="0"/>
                </a:moveTo>
                <a:lnTo>
                  <a:pt x="5424234" y="0"/>
                </a:lnTo>
                <a:lnTo>
                  <a:pt x="5392272" y="73128"/>
                </a:lnTo>
                <a:cubicBezTo>
                  <a:pt x="4950702" y="947363"/>
                  <a:pt x="3916956" y="1560788"/>
                  <a:pt x="2712117" y="1560788"/>
                </a:cubicBezTo>
                <a:cubicBezTo>
                  <a:pt x="1507278" y="1560788"/>
                  <a:pt x="473532" y="947363"/>
                  <a:pt x="31962" y="73128"/>
                </a:cubicBezTo>
                <a:lnTo>
                  <a:pt x="0" y="0"/>
                </a:lnTo>
                <a:close/>
              </a:path>
            </a:pathLst>
          </a:custGeom>
          <a:noFill/>
          <a:ln>
            <a:noFill/>
          </a:ln>
        </p:spPr>
        <p:txBody>
          <a:bodyPr spcFirstLastPara="1" wrap="square" lIns="74275" tIns="37125" rIns="74275" bIns="37125" anchor="t" anchorCtr="0">
            <a:noAutofit/>
          </a:bodyPr>
          <a:lstStyle/>
          <a:p>
            <a:pPr marL="171450" marR="0" lvl="0" indent="-63119" algn="l" rtl="0">
              <a:lnSpc>
                <a:spcPct val="90000"/>
              </a:lnSpc>
              <a:spcBef>
                <a:spcPts val="0"/>
              </a:spcBef>
              <a:spcAft>
                <a:spcPts val="0"/>
              </a:spcAft>
              <a:buClr>
                <a:schemeClr val="dk1"/>
              </a:buClr>
              <a:buSzPts val="1706"/>
              <a:buFont typeface="Arial"/>
              <a:buNone/>
            </a:pPr>
            <a:endParaRPr sz="1706">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0"/>
        <p:cNvGrpSpPr/>
        <p:nvPr/>
      </p:nvGrpSpPr>
      <p:grpSpPr>
        <a:xfrm>
          <a:off x="0" y="0"/>
          <a:ext cx="0" cy="0"/>
          <a:chOff x="0" y="0"/>
          <a:chExt cx="0" cy="0"/>
        </a:xfrm>
      </p:grpSpPr>
      <p:sp>
        <p:nvSpPr>
          <p:cNvPr id="191" name="Google Shape;191;p86"/>
          <p:cNvSpPr>
            <a:spLocks noGrp="1"/>
          </p:cNvSpPr>
          <p:nvPr>
            <p:ph type="pic" idx="2"/>
          </p:nvPr>
        </p:nvSpPr>
        <p:spPr>
          <a:xfrm>
            <a:off x="126128" y="149711"/>
            <a:ext cx="6573838" cy="95809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R="0" lvl="1"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R="0" lvl="3"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R="0" lvl="4"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R="0" lvl="5"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R="0" lvl="6"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R="0" lvl="7"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R="0" lvl="8"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192" name="Google Shape;192;p86"/>
          <p:cNvSpPr/>
          <p:nvPr/>
        </p:nvSpPr>
        <p:spPr>
          <a:xfrm>
            <a:off x="2617077" y="1729281"/>
            <a:ext cx="3878317" cy="6494408"/>
          </a:xfrm>
          <a:prstGeom prst="rect">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grpSp>
        <p:nvGrpSpPr>
          <p:cNvPr id="193" name="Google Shape;193;p86"/>
          <p:cNvGrpSpPr/>
          <p:nvPr/>
        </p:nvGrpSpPr>
        <p:grpSpPr>
          <a:xfrm>
            <a:off x="5036002" y="-4536"/>
            <a:ext cx="1821999" cy="452050"/>
            <a:chOff x="0" y="0"/>
            <a:chExt cx="2301694" cy="571500"/>
          </a:xfrm>
        </p:grpSpPr>
        <p:sp>
          <p:nvSpPr>
            <p:cNvPr id="194" name="Google Shape;194;p8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22">
                <a:solidFill>
                  <a:schemeClr val="lt1"/>
                </a:solidFill>
                <a:latin typeface="Arial"/>
                <a:ea typeface="Arial"/>
                <a:cs typeface="Arial"/>
                <a:sym typeface="Arial"/>
              </a:endParaRPr>
            </a:p>
          </p:txBody>
        </p:sp>
        <p:pic>
          <p:nvPicPr>
            <p:cNvPr id="195" name="Google Shape;195;p8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87"/>
          <p:cNvSpPr txBox="1">
            <a:spLocks noGrp="1"/>
          </p:cNvSpPr>
          <p:nvPr>
            <p:ph type="title"/>
          </p:nvPr>
        </p:nvSpPr>
        <p:spPr>
          <a:xfrm>
            <a:off x="471489" y="527547"/>
            <a:ext cx="5915025" cy="19141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87"/>
          <p:cNvSpPr txBox="1">
            <a:spLocks noGrp="1"/>
          </p:cNvSpPr>
          <p:nvPr>
            <p:ph type="body" idx="1"/>
          </p:nvPr>
        </p:nvSpPr>
        <p:spPr>
          <a:xfrm>
            <a:off x="471489" y="2636441"/>
            <a:ext cx="5915025" cy="6285409"/>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199" name="Google Shape;199;p87"/>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87"/>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87"/>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88"/>
          <p:cNvSpPr txBox="1">
            <a:spLocks noGrp="1"/>
          </p:cNvSpPr>
          <p:nvPr>
            <p:ph type="title"/>
          </p:nvPr>
        </p:nvSpPr>
        <p:spPr>
          <a:xfrm>
            <a:off x="468314" y="2470052"/>
            <a:ext cx="5915025" cy="411976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875"/>
              <a:buFont typeface="Arial"/>
              <a:buNone/>
              <a:defRPr sz="48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4" name="Google Shape;204;p88"/>
          <p:cNvSpPr txBox="1">
            <a:spLocks noGrp="1"/>
          </p:cNvSpPr>
          <p:nvPr>
            <p:ph type="body" idx="1"/>
          </p:nvPr>
        </p:nvSpPr>
        <p:spPr>
          <a:xfrm>
            <a:off x="468314" y="6629797"/>
            <a:ext cx="5915025" cy="21669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13"/>
              </a:spcBef>
              <a:spcAft>
                <a:spcPts val="0"/>
              </a:spcAft>
              <a:buClr>
                <a:srgbClr val="888888"/>
              </a:buClr>
              <a:buSzPts val="1950"/>
              <a:buFont typeface="Arial"/>
              <a:buNone/>
              <a:defRPr sz="1950" b="0" i="0" u="none" strike="noStrike" cap="none">
                <a:solidFill>
                  <a:srgbClr val="888888"/>
                </a:solidFill>
                <a:latin typeface="Arial"/>
                <a:ea typeface="Arial"/>
                <a:cs typeface="Arial"/>
                <a:sym typeface="Arial"/>
              </a:defRPr>
            </a:lvl1pPr>
            <a:lvl2pPr marL="914400" marR="0" lvl="1" indent="-228600" algn="l" rtl="0">
              <a:lnSpc>
                <a:spcPct val="90000"/>
              </a:lnSpc>
              <a:spcBef>
                <a:spcPts val="406"/>
              </a:spcBef>
              <a:spcAft>
                <a:spcPts val="0"/>
              </a:spcAft>
              <a:buClr>
                <a:srgbClr val="888888"/>
              </a:buClr>
              <a:buSzPts val="1625"/>
              <a:buFont typeface="Arial"/>
              <a:buNone/>
              <a:defRPr sz="1625" b="0" i="0" u="none" strike="noStrike" cap="none">
                <a:solidFill>
                  <a:srgbClr val="888888"/>
                </a:solidFill>
                <a:latin typeface="Arial"/>
                <a:ea typeface="Arial"/>
                <a:cs typeface="Arial"/>
                <a:sym typeface="Arial"/>
              </a:defRPr>
            </a:lvl2pPr>
            <a:lvl3pPr marL="1371600" marR="0" lvl="2" indent="-228600" algn="l" rtl="0">
              <a:lnSpc>
                <a:spcPct val="90000"/>
              </a:lnSpc>
              <a:spcBef>
                <a:spcPts val="406"/>
              </a:spcBef>
              <a:spcAft>
                <a:spcPts val="0"/>
              </a:spcAft>
              <a:buClr>
                <a:srgbClr val="888888"/>
              </a:buClr>
              <a:buSzPts val="1463"/>
              <a:buFont typeface="Arial"/>
              <a:buNone/>
              <a:defRPr sz="1463" b="0" i="0" u="none" strike="noStrike" cap="none">
                <a:solidFill>
                  <a:srgbClr val="888888"/>
                </a:solidFill>
                <a:latin typeface="Arial"/>
                <a:ea typeface="Arial"/>
                <a:cs typeface="Arial"/>
                <a:sym typeface="Arial"/>
              </a:defRPr>
            </a:lvl3pPr>
            <a:lvl4pPr marL="1828800" marR="0" lvl="3"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90000"/>
              </a:lnSpc>
              <a:spcBef>
                <a:spcPts val="406"/>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205" name="Google Shape;205;p88"/>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88"/>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88"/>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89"/>
          <p:cNvSpPr txBox="1">
            <a:spLocks noGrp="1"/>
          </p:cNvSpPr>
          <p:nvPr>
            <p:ph type="title"/>
          </p:nvPr>
        </p:nvSpPr>
        <p:spPr>
          <a:xfrm>
            <a:off x="471489" y="527547"/>
            <a:ext cx="5915025" cy="19141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89"/>
          <p:cNvSpPr txBox="1">
            <a:spLocks noGrp="1"/>
          </p:cNvSpPr>
          <p:nvPr>
            <p:ph type="body" idx="1"/>
          </p:nvPr>
        </p:nvSpPr>
        <p:spPr>
          <a:xfrm>
            <a:off x="471488" y="2636441"/>
            <a:ext cx="2881312" cy="6285409"/>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11" name="Google Shape;211;p89"/>
          <p:cNvSpPr txBox="1">
            <a:spLocks noGrp="1"/>
          </p:cNvSpPr>
          <p:nvPr>
            <p:ph type="body" idx="2"/>
          </p:nvPr>
        </p:nvSpPr>
        <p:spPr>
          <a:xfrm>
            <a:off x="3505201" y="2636441"/>
            <a:ext cx="2881313" cy="6285409"/>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12" name="Google Shape;212;p89"/>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89"/>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89"/>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90"/>
          <p:cNvSpPr txBox="1">
            <a:spLocks noGrp="1"/>
          </p:cNvSpPr>
          <p:nvPr>
            <p:ph type="title"/>
          </p:nvPr>
        </p:nvSpPr>
        <p:spPr>
          <a:xfrm>
            <a:off x="473075" y="527547"/>
            <a:ext cx="5915025" cy="19141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7" name="Google Shape;217;p90"/>
          <p:cNvSpPr txBox="1">
            <a:spLocks noGrp="1"/>
          </p:cNvSpPr>
          <p:nvPr>
            <p:ph type="body" idx="1"/>
          </p:nvPr>
        </p:nvSpPr>
        <p:spPr>
          <a:xfrm>
            <a:off x="473076" y="2428777"/>
            <a:ext cx="2900363" cy="11892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813"/>
              </a:spcBef>
              <a:spcAft>
                <a:spcPts val="0"/>
              </a:spcAft>
              <a:buClr>
                <a:schemeClr val="dk1"/>
              </a:buClr>
              <a:buSzPts val="1950"/>
              <a:buFont typeface="Arial"/>
              <a:buNone/>
              <a:defRPr sz="1950" b="1" i="0" u="none" strike="noStrike" cap="none">
                <a:solidFill>
                  <a:schemeClr val="dk1"/>
                </a:solidFill>
                <a:latin typeface="Arial"/>
                <a:ea typeface="Arial"/>
                <a:cs typeface="Arial"/>
                <a:sym typeface="Arial"/>
              </a:defRPr>
            </a:lvl1pPr>
            <a:lvl2pPr marL="914400" marR="0" lvl="1" indent="-228600" algn="l" rtl="0">
              <a:lnSpc>
                <a:spcPct val="90000"/>
              </a:lnSpc>
              <a:spcBef>
                <a:spcPts val="406"/>
              </a:spcBef>
              <a:spcAft>
                <a:spcPts val="0"/>
              </a:spcAft>
              <a:buClr>
                <a:schemeClr val="dk1"/>
              </a:buClr>
              <a:buSzPts val="1625"/>
              <a:buFont typeface="Arial"/>
              <a:buNone/>
              <a:defRPr sz="1625" b="1" i="0" u="none" strike="noStrike" cap="none">
                <a:solidFill>
                  <a:schemeClr val="dk1"/>
                </a:solidFill>
                <a:latin typeface="Arial"/>
                <a:ea typeface="Arial"/>
                <a:cs typeface="Arial"/>
                <a:sym typeface="Arial"/>
              </a:defRPr>
            </a:lvl2pPr>
            <a:lvl3pPr marL="1371600" marR="0" lvl="2" indent="-228600" algn="l" rtl="0">
              <a:lnSpc>
                <a:spcPct val="90000"/>
              </a:lnSpc>
              <a:spcBef>
                <a:spcPts val="406"/>
              </a:spcBef>
              <a:spcAft>
                <a:spcPts val="0"/>
              </a:spcAft>
              <a:buClr>
                <a:schemeClr val="dk1"/>
              </a:buClr>
              <a:buSzPts val="1463"/>
              <a:buFont typeface="Arial"/>
              <a:buNone/>
              <a:defRPr sz="1463" b="1" i="0" u="none" strike="noStrike" cap="none">
                <a:solidFill>
                  <a:schemeClr val="dk1"/>
                </a:solidFill>
                <a:latin typeface="Arial"/>
                <a:ea typeface="Arial"/>
                <a:cs typeface="Arial"/>
                <a:sym typeface="Arial"/>
              </a:defRPr>
            </a:lvl3pPr>
            <a:lvl4pPr marL="1828800" marR="0" lvl="3"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4pPr>
            <a:lvl5pPr marL="2286000" marR="0" lvl="4"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5pPr>
            <a:lvl6pPr marL="2743200" marR="0" lvl="5"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6pPr>
            <a:lvl7pPr marL="3200400" marR="0" lvl="6"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7pPr>
            <a:lvl8pPr marL="3657600" marR="0" lvl="7"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8pPr>
            <a:lvl9pPr marL="4114800" marR="0" lvl="8"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9pPr>
          </a:lstStyle>
          <a:p>
            <a:endParaRPr/>
          </a:p>
        </p:txBody>
      </p:sp>
      <p:sp>
        <p:nvSpPr>
          <p:cNvPr id="218" name="Google Shape;218;p90"/>
          <p:cNvSpPr txBox="1">
            <a:spLocks noGrp="1"/>
          </p:cNvSpPr>
          <p:nvPr>
            <p:ph type="body" idx="2"/>
          </p:nvPr>
        </p:nvSpPr>
        <p:spPr>
          <a:xfrm>
            <a:off x="473076" y="3618012"/>
            <a:ext cx="2900363" cy="5323185"/>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19" name="Google Shape;219;p90"/>
          <p:cNvSpPr txBox="1">
            <a:spLocks noGrp="1"/>
          </p:cNvSpPr>
          <p:nvPr>
            <p:ph type="body" idx="3"/>
          </p:nvPr>
        </p:nvSpPr>
        <p:spPr>
          <a:xfrm>
            <a:off x="3471864" y="2428777"/>
            <a:ext cx="2916237" cy="11892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813"/>
              </a:spcBef>
              <a:spcAft>
                <a:spcPts val="0"/>
              </a:spcAft>
              <a:buClr>
                <a:schemeClr val="dk1"/>
              </a:buClr>
              <a:buSzPts val="1950"/>
              <a:buFont typeface="Arial"/>
              <a:buNone/>
              <a:defRPr sz="1950" b="1" i="0" u="none" strike="noStrike" cap="none">
                <a:solidFill>
                  <a:schemeClr val="dk1"/>
                </a:solidFill>
                <a:latin typeface="Arial"/>
                <a:ea typeface="Arial"/>
                <a:cs typeface="Arial"/>
                <a:sym typeface="Arial"/>
              </a:defRPr>
            </a:lvl1pPr>
            <a:lvl2pPr marL="914400" marR="0" lvl="1" indent="-228600" algn="l" rtl="0">
              <a:lnSpc>
                <a:spcPct val="90000"/>
              </a:lnSpc>
              <a:spcBef>
                <a:spcPts val="406"/>
              </a:spcBef>
              <a:spcAft>
                <a:spcPts val="0"/>
              </a:spcAft>
              <a:buClr>
                <a:schemeClr val="dk1"/>
              </a:buClr>
              <a:buSzPts val="1625"/>
              <a:buFont typeface="Arial"/>
              <a:buNone/>
              <a:defRPr sz="1625" b="1" i="0" u="none" strike="noStrike" cap="none">
                <a:solidFill>
                  <a:schemeClr val="dk1"/>
                </a:solidFill>
                <a:latin typeface="Arial"/>
                <a:ea typeface="Arial"/>
                <a:cs typeface="Arial"/>
                <a:sym typeface="Arial"/>
              </a:defRPr>
            </a:lvl2pPr>
            <a:lvl3pPr marL="1371600" marR="0" lvl="2" indent="-228600" algn="l" rtl="0">
              <a:lnSpc>
                <a:spcPct val="90000"/>
              </a:lnSpc>
              <a:spcBef>
                <a:spcPts val="406"/>
              </a:spcBef>
              <a:spcAft>
                <a:spcPts val="0"/>
              </a:spcAft>
              <a:buClr>
                <a:schemeClr val="dk1"/>
              </a:buClr>
              <a:buSzPts val="1463"/>
              <a:buFont typeface="Arial"/>
              <a:buNone/>
              <a:defRPr sz="1463" b="1" i="0" u="none" strike="noStrike" cap="none">
                <a:solidFill>
                  <a:schemeClr val="dk1"/>
                </a:solidFill>
                <a:latin typeface="Arial"/>
                <a:ea typeface="Arial"/>
                <a:cs typeface="Arial"/>
                <a:sym typeface="Arial"/>
              </a:defRPr>
            </a:lvl3pPr>
            <a:lvl4pPr marL="1828800" marR="0" lvl="3"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4pPr>
            <a:lvl5pPr marL="2286000" marR="0" lvl="4"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5pPr>
            <a:lvl6pPr marL="2743200" marR="0" lvl="5"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6pPr>
            <a:lvl7pPr marL="3200400" marR="0" lvl="6"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7pPr>
            <a:lvl8pPr marL="3657600" marR="0" lvl="7"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8pPr>
            <a:lvl9pPr marL="4114800" marR="0" lvl="8" indent="-228600" algn="l" rtl="0">
              <a:lnSpc>
                <a:spcPct val="90000"/>
              </a:lnSpc>
              <a:spcBef>
                <a:spcPts val="406"/>
              </a:spcBef>
              <a:spcAft>
                <a:spcPts val="0"/>
              </a:spcAft>
              <a:buClr>
                <a:schemeClr val="dk1"/>
              </a:buClr>
              <a:buSzPts val="1300"/>
              <a:buFont typeface="Arial"/>
              <a:buNone/>
              <a:defRPr sz="1300" b="1" i="0" u="none" strike="noStrike" cap="none">
                <a:solidFill>
                  <a:schemeClr val="dk1"/>
                </a:solidFill>
                <a:latin typeface="Arial"/>
                <a:ea typeface="Arial"/>
                <a:cs typeface="Arial"/>
                <a:sym typeface="Arial"/>
              </a:defRPr>
            </a:lvl9pPr>
          </a:lstStyle>
          <a:p>
            <a:endParaRPr/>
          </a:p>
        </p:txBody>
      </p:sp>
      <p:sp>
        <p:nvSpPr>
          <p:cNvPr id="220" name="Google Shape;220;p90"/>
          <p:cNvSpPr txBox="1">
            <a:spLocks noGrp="1"/>
          </p:cNvSpPr>
          <p:nvPr>
            <p:ph type="body" idx="4"/>
          </p:nvPr>
        </p:nvSpPr>
        <p:spPr>
          <a:xfrm>
            <a:off x="3471864" y="3618012"/>
            <a:ext cx="2916237" cy="5323185"/>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21" name="Google Shape;221;p90"/>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90"/>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90"/>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91"/>
          <p:cNvSpPr txBox="1">
            <a:spLocks noGrp="1"/>
          </p:cNvSpPr>
          <p:nvPr>
            <p:ph type="title"/>
          </p:nvPr>
        </p:nvSpPr>
        <p:spPr>
          <a:xfrm>
            <a:off x="471489" y="527547"/>
            <a:ext cx="5915025" cy="19141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6" name="Google Shape;226;p91"/>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91"/>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91"/>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92"/>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92"/>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92"/>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65"/>
          <p:cNvSpPr/>
          <p:nvPr/>
        </p:nvSpPr>
        <p:spPr>
          <a:xfrm>
            <a:off x="0" y="0"/>
            <a:ext cx="6858000" cy="1665233"/>
          </a:xfrm>
          <a:prstGeom prst="rect">
            <a:avLst/>
          </a:prstGeom>
          <a:solidFill>
            <a:srgbClr val="FDC562"/>
          </a:solidFill>
          <a:ln w="12700" cap="flat" cmpd="sng">
            <a:solidFill>
              <a:srgbClr val="FDC5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9" name="Google Shape;29;p65"/>
          <p:cNvSpPr>
            <a:spLocks noGrp="1"/>
          </p:cNvSpPr>
          <p:nvPr>
            <p:ph type="pic" idx="2"/>
          </p:nvPr>
        </p:nvSpPr>
        <p:spPr>
          <a:xfrm>
            <a:off x="0" y="1396190"/>
            <a:ext cx="6858000" cy="93513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0" name="Google Shape;30;p65"/>
          <p:cNvSpPr/>
          <p:nvPr/>
        </p:nvSpPr>
        <p:spPr>
          <a:xfrm>
            <a:off x="372676" y="4646106"/>
            <a:ext cx="1024759" cy="935136"/>
          </a:xfrm>
          <a:prstGeom prst="ellipse">
            <a:avLst/>
          </a:prstGeom>
          <a:solidFill>
            <a:srgbClr val="FDC562"/>
          </a:solidFill>
          <a:ln w="12700" cap="flat" cmpd="sng">
            <a:solidFill>
              <a:srgbClr val="FDC5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1" name="Google Shape;31;p65"/>
          <p:cNvSpPr/>
          <p:nvPr/>
        </p:nvSpPr>
        <p:spPr>
          <a:xfrm>
            <a:off x="406398" y="6037281"/>
            <a:ext cx="1024759" cy="935136"/>
          </a:xfrm>
          <a:prstGeom prst="ellipse">
            <a:avLst/>
          </a:prstGeom>
          <a:solidFill>
            <a:srgbClr val="F16A4C"/>
          </a:solidFill>
          <a:ln w="12700" cap="flat" cmpd="sng">
            <a:solidFill>
              <a:srgbClr val="F16A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2" name="Google Shape;32;p65"/>
          <p:cNvSpPr/>
          <p:nvPr/>
        </p:nvSpPr>
        <p:spPr>
          <a:xfrm>
            <a:off x="372675" y="7695156"/>
            <a:ext cx="1024759" cy="935136"/>
          </a:xfrm>
          <a:prstGeom prst="ellipse">
            <a:avLst/>
          </a:prstGeom>
          <a:solidFill>
            <a:srgbClr val="FDC562"/>
          </a:solidFill>
          <a:ln w="12700" cap="flat" cmpd="sng">
            <a:solidFill>
              <a:srgbClr val="FDC5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3" name="Google Shape;33;p65"/>
          <p:cNvSpPr/>
          <p:nvPr/>
        </p:nvSpPr>
        <p:spPr>
          <a:xfrm>
            <a:off x="3547676" y="4620706"/>
            <a:ext cx="1024759" cy="935136"/>
          </a:xfrm>
          <a:prstGeom prst="ellipse">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 name="Google Shape;34;p65"/>
          <p:cNvSpPr/>
          <p:nvPr/>
        </p:nvSpPr>
        <p:spPr>
          <a:xfrm>
            <a:off x="3547674" y="6024581"/>
            <a:ext cx="1024759" cy="935136"/>
          </a:xfrm>
          <a:prstGeom prst="ellipse">
            <a:avLst/>
          </a:prstGeom>
          <a:solidFill>
            <a:srgbClr val="F16A4C"/>
          </a:solidFill>
          <a:ln w="12700" cap="flat" cmpd="sng">
            <a:solidFill>
              <a:srgbClr val="F16A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5" name="Google Shape;35;p65"/>
          <p:cNvSpPr/>
          <p:nvPr/>
        </p:nvSpPr>
        <p:spPr>
          <a:xfrm>
            <a:off x="3547673" y="7755278"/>
            <a:ext cx="1024759" cy="935136"/>
          </a:xfrm>
          <a:prstGeom prst="ellipse">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3"/>
        <p:cNvGrpSpPr/>
        <p:nvPr/>
      </p:nvGrpSpPr>
      <p:grpSpPr>
        <a:xfrm>
          <a:off x="0" y="0"/>
          <a:ext cx="0" cy="0"/>
          <a:chOff x="0" y="0"/>
          <a:chExt cx="0" cy="0"/>
        </a:xfrm>
      </p:grpSpPr>
      <p:sp>
        <p:nvSpPr>
          <p:cNvPr id="234" name="Google Shape;234;p93"/>
          <p:cNvSpPr txBox="1">
            <a:spLocks noGrp="1"/>
          </p:cNvSpPr>
          <p:nvPr>
            <p:ph type="title"/>
          </p:nvPr>
        </p:nvSpPr>
        <p:spPr>
          <a:xfrm>
            <a:off x="473075" y="660400"/>
            <a:ext cx="2211388" cy="2311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5" name="Google Shape;235;p93"/>
          <p:cNvSpPr txBox="1">
            <a:spLocks noGrp="1"/>
          </p:cNvSpPr>
          <p:nvPr>
            <p:ph type="body" idx="1"/>
          </p:nvPr>
        </p:nvSpPr>
        <p:spPr>
          <a:xfrm>
            <a:off x="2916238" y="1426568"/>
            <a:ext cx="3471862" cy="7039967"/>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813"/>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73062" algn="l" rtl="0">
              <a:lnSpc>
                <a:spcPct val="90000"/>
              </a:lnSpc>
              <a:spcBef>
                <a:spcPts val="406"/>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2pPr>
            <a:lvl3pPr marL="1371600" marR="0" lvl="2"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3pPr>
            <a:lvl4pPr marL="1828800" marR="0" lvl="3"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4pPr>
            <a:lvl5pPr marL="2286000" marR="0" lvl="4"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5pPr>
            <a:lvl6pPr marL="2743200" marR="0" lvl="5"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6pPr>
            <a:lvl7pPr marL="3200400" marR="0" lvl="6"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7pPr>
            <a:lvl8pPr marL="3657600" marR="0" lvl="7"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8pPr>
            <a:lvl9pPr marL="4114800" marR="0" lvl="8"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9pPr>
          </a:lstStyle>
          <a:p>
            <a:endParaRPr/>
          </a:p>
        </p:txBody>
      </p:sp>
      <p:sp>
        <p:nvSpPr>
          <p:cNvPr id="236" name="Google Shape;236;p93"/>
          <p:cNvSpPr txBox="1">
            <a:spLocks noGrp="1"/>
          </p:cNvSpPr>
          <p:nvPr>
            <p:ph type="body" idx="2"/>
          </p:nvPr>
        </p:nvSpPr>
        <p:spPr>
          <a:xfrm>
            <a:off x="473075" y="2971800"/>
            <a:ext cx="2211388" cy="55050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13"/>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lnSpc>
                <a:spcPct val="90000"/>
              </a:lnSpc>
              <a:spcBef>
                <a:spcPts val="406"/>
              </a:spcBef>
              <a:spcAft>
                <a:spcPts val="0"/>
              </a:spcAft>
              <a:buClr>
                <a:schemeClr val="dk1"/>
              </a:buClr>
              <a:buSzPts val="1138"/>
              <a:buFont typeface="Arial"/>
              <a:buNone/>
              <a:defRPr sz="1138" b="0" i="0" u="none" strike="noStrike" cap="none">
                <a:solidFill>
                  <a:schemeClr val="dk1"/>
                </a:solidFill>
                <a:latin typeface="Arial"/>
                <a:ea typeface="Arial"/>
                <a:cs typeface="Arial"/>
                <a:sym typeface="Arial"/>
              </a:defRPr>
            </a:lvl2pPr>
            <a:lvl3pPr marL="1371600" marR="0" lvl="2" indent="-228600" algn="l" rtl="0">
              <a:lnSpc>
                <a:spcPct val="90000"/>
              </a:lnSpc>
              <a:spcBef>
                <a:spcPts val="406"/>
              </a:spcBef>
              <a:spcAft>
                <a:spcPts val="0"/>
              </a:spcAft>
              <a:buClr>
                <a:schemeClr val="dk1"/>
              </a:buClr>
              <a:buSzPts val="975"/>
              <a:buFont typeface="Arial"/>
              <a:buNone/>
              <a:defRPr sz="975" b="0" i="0" u="none" strike="noStrike" cap="none">
                <a:solidFill>
                  <a:schemeClr val="dk1"/>
                </a:solidFill>
                <a:latin typeface="Arial"/>
                <a:ea typeface="Arial"/>
                <a:cs typeface="Arial"/>
                <a:sym typeface="Arial"/>
              </a:defRPr>
            </a:lvl3pPr>
            <a:lvl4pPr marL="1828800" marR="0" lvl="3"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4pPr>
            <a:lvl5pPr marL="2286000" marR="0" lvl="4"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5pPr>
            <a:lvl6pPr marL="2743200" marR="0" lvl="5"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6pPr>
            <a:lvl7pPr marL="3200400" marR="0" lvl="6"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7pPr>
            <a:lvl8pPr marL="3657600" marR="0" lvl="7"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8pPr>
            <a:lvl9pPr marL="4114800" marR="0" lvl="8"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9pPr>
          </a:lstStyle>
          <a:p>
            <a:endParaRPr/>
          </a:p>
        </p:txBody>
      </p:sp>
      <p:sp>
        <p:nvSpPr>
          <p:cNvPr id="237" name="Google Shape;237;p93"/>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93"/>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93"/>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
        <p:cNvGrpSpPr/>
        <p:nvPr/>
      </p:nvGrpSpPr>
      <p:grpSpPr>
        <a:xfrm>
          <a:off x="0" y="0"/>
          <a:ext cx="0" cy="0"/>
          <a:chOff x="0" y="0"/>
          <a:chExt cx="0" cy="0"/>
        </a:xfrm>
      </p:grpSpPr>
      <p:sp>
        <p:nvSpPr>
          <p:cNvPr id="241" name="Google Shape;241;p94"/>
          <p:cNvSpPr txBox="1">
            <a:spLocks noGrp="1"/>
          </p:cNvSpPr>
          <p:nvPr>
            <p:ph type="title"/>
          </p:nvPr>
        </p:nvSpPr>
        <p:spPr>
          <a:xfrm>
            <a:off x="473075" y="660400"/>
            <a:ext cx="2211388" cy="2311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94"/>
          <p:cNvSpPr>
            <a:spLocks noGrp="1"/>
          </p:cNvSpPr>
          <p:nvPr>
            <p:ph type="pic" idx="2"/>
          </p:nvPr>
        </p:nvSpPr>
        <p:spPr>
          <a:xfrm>
            <a:off x="2916238" y="1426568"/>
            <a:ext cx="3471862" cy="70399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813"/>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marR="0" lvl="1" algn="l" rtl="0">
              <a:lnSpc>
                <a:spcPct val="90000"/>
              </a:lnSpc>
              <a:spcBef>
                <a:spcPts val="406"/>
              </a:spcBef>
              <a:spcAft>
                <a:spcPts val="0"/>
              </a:spcAft>
              <a:buClr>
                <a:schemeClr val="dk1"/>
              </a:buClr>
              <a:buSzPts val="2275"/>
              <a:buFont typeface="Arial"/>
              <a:buNone/>
              <a:defRPr sz="2275" b="0" i="0" u="none" strike="noStrike" cap="none">
                <a:solidFill>
                  <a:schemeClr val="dk1"/>
                </a:solidFill>
                <a:latin typeface="Arial"/>
                <a:ea typeface="Arial"/>
                <a:cs typeface="Arial"/>
                <a:sym typeface="Arial"/>
              </a:defRPr>
            </a:lvl2pPr>
            <a:lvl3pPr marR="0" lvl="2" algn="l" rtl="0">
              <a:lnSpc>
                <a:spcPct val="90000"/>
              </a:lnSpc>
              <a:spcBef>
                <a:spcPts val="406"/>
              </a:spcBef>
              <a:spcAft>
                <a:spcPts val="0"/>
              </a:spcAft>
              <a:buClr>
                <a:schemeClr val="dk1"/>
              </a:buClr>
              <a:buSzPts val="1950"/>
              <a:buFont typeface="Arial"/>
              <a:buNone/>
              <a:defRPr sz="1950" b="0" i="0" u="none" strike="noStrike" cap="none">
                <a:solidFill>
                  <a:schemeClr val="dk1"/>
                </a:solidFill>
                <a:latin typeface="Arial"/>
                <a:ea typeface="Arial"/>
                <a:cs typeface="Arial"/>
                <a:sym typeface="Arial"/>
              </a:defRPr>
            </a:lvl3pPr>
            <a:lvl4pPr marR="0" lvl="3"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4pPr>
            <a:lvl5pPr marR="0" lvl="4"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5pPr>
            <a:lvl6pPr marR="0" lvl="5"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6pPr>
            <a:lvl7pPr marR="0" lvl="6"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7pPr>
            <a:lvl8pPr marR="0" lvl="7"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8pPr>
            <a:lvl9pPr marR="0" lvl="8" algn="l" rtl="0">
              <a:lnSpc>
                <a:spcPct val="90000"/>
              </a:lnSpc>
              <a:spcBef>
                <a:spcPts val="406"/>
              </a:spcBef>
              <a:spcAft>
                <a:spcPts val="0"/>
              </a:spcAft>
              <a:buClr>
                <a:schemeClr val="dk1"/>
              </a:buClr>
              <a:buSzPts val="1625"/>
              <a:buFont typeface="Arial"/>
              <a:buNone/>
              <a:defRPr sz="1625" b="0" i="0" u="none" strike="noStrike" cap="none">
                <a:solidFill>
                  <a:schemeClr val="dk1"/>
                </a:solidFill>
                <a:latin typeface="Arial"/>
                <a:ea typeface="Arial"/>
                <a:cs typeface="Arial"/>
                <a:sym typeface="Arial"/>
              </a:defRPr>
            </a:lvl9pPr>
          </a:lstStyle>
          <a:p>
            <a:endParaRPr/>
          </a:p>
        </p:txBody>
      </p:sp>
      <p:sp>
        <p:nvSpPr>
          <p:cNvPr id="243" name="Google Shape;243;p94"/>
          <p:cNvSpPr txBox="1">
            <a:spLocks noGrp="1"/>
          </p:cNvSpPr>
          <p:nvPr>
            <p:ph type="body" idx="1"/>
          </p:nvPr>
        </p:nvSpPr>
        <p:spPr>
          <a:xfrm>
            <a:off x="473075" y="2971800"/>
            <a:ext cx="2211388" cy="55050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13"/>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lnSpc>
                <a:spcPct val="90000"/>
              </a:lnSpc>
              <a:spcBef>
                <a:spcPts val="406"/>
              </a:spcBef>
              <a:spcAft>
                <a:spcPts val="0"/>
              </a:spcAft>
              <a:buClr>
                <a:schemeClr val="dk1"/>
              </a:buClr>
              <a:buSzPts val="1138"/>
              <a:buFont typeface="Arial"/>
              <a:buNone/>
              <a:defRPr sz="1138" b="0" i="0" u="none" strike="noStrike" cap="none">
                <a:solidFill>
                  <a:schemeClr val="dk1"/>
                </a:solidFill>
                <a:latin typeface="Arial"/>
                <a:ea typeface="Arial"/>
                <a:cs typeface="Arial"/>
                <a:sym typeface="Arial"/>
              </a:defRPr>
            </a:lvl2pPr>
            <a:lvl3pPr marL="1371600" marR="0" lvl="2" indent="-228600" algn="l" rtl="0">
              <a:lnSpc>
                <a:spcPct val="90000"/>
              </a:lnSpc>
              <a:spcBef>
                <a:spcPts val="406"/>
              </a:spcBef>
              <a:spcAft>
                <a:spcPts val="0"/>
              </a:spcAft>
              <a:buClr>
                <a:schemeClr val="dk1"/>
              </a:buClr>
              <a:buSzPts val="975"/>
              <a:buFont typeface="Arial"/>
              <a:buNone/>
              <a:defRPr sz="975" b="0" i="0" u="none" strike="noStrike" cap="none">
                <a:solidFill>
                  <a:schemeClr val="dk1"/>
                </a:solidFill>
                <a:latin typeface="Arial"/>
                <a:ea typeface="Arial"/>
                <a:cs typeface="Arial"/>
                <a:sym typeface="Arial"/>
              </a:defRPr>
            </a:lvl3pPr>
            <a:lvl4pPr marL="1828800" marR="0" lvl="3"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4pPr>
            <a:lvl5pPr marL="2286000" marR="0" lvl="4"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5pPr>
            <a:lvl6pPr marL="2743200" marR="0" lvl="5"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6pPr>
            <a:lvl7pPr marL="3200400" marR="0" lvl="6"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7pPr>
            <a:lvl8pPr marL="3657600" marR="0" lvl="7"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8pPr>
            <a:lvl9pPr marL="4114800" marR="0" lvl="8" indent="-228600" algn="l" rtl="0">
              <a:lnSpc>
                <a:spcPct val="90000"/>
              </a:lnSpc>
              <a:spcBef>
                <a:spcPts val="406"/>
              </a:spcBef>
              <a:spcAft>
                <a:spcPts val="0"/>
              </a:spcAft>
              <a:buClr>
                <a:schemeClr val="dk1"/>
              </a:buClr>
              <a:buSzPts val="813"/>
              <a:buFont typeface="Arial"/>
              <a:buNone/>
              <a:defRPr sz="813" b="0" i="0" u="none" strike="noStrike" cap="none">
                <a:solidFill>
                  <a:schemeClr val="dk1"/>
                </a:solidFill>
                <a:latin typeface="Arial"/>
                <a:ea typeface="Arial"/>
                <a:cs typeface="Arial"/>
                <a:sym typeface="Arial"/>
              </a:defRPr>
            </a:lvl9pPr>
          </a:lstStyle>
          <a:p>
            <a:endParaRPr/>
          </a:p>
        </p:txBody>
      </p:sp>
      <p:sp>
        <p:nvSpPr>
          <p:cNvPr id="244" name="Google Shape;244;p94"/>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94"/>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94"/>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95"/>
          <p:cNvSpPr txBox="1">
            <a:spLocks noGrp="1"/>
          </p:cNvSpPr>
          <p:nvPr>
            <p:ph type="title"/>
          </p:nvPr>
        </p:nvSpPr>
        <p:spPr>
          <a:xfrm>
            <a:off x="471489" y="527547"/>
            <a:ext cx="5915025" cy="19141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95"/>
          <p:cNvSpPr txBox="1">
            <a:spLocks noGrp="1"/>
          </p:cNvSpPr>
          <p:nvPr>
            <p:ph type="body" idx="1"/>
          </p:nvPr>
        </p:nvSpPr>
        <p:spPr>
          <a:xfrm rot="5400000">
            <a:off x="286297" y="2821633"/>
            <a:ext cx="6285409" cy="5915025"/>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50" name="Google Shape;250;p95"/>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95"/>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95"/>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96"/>
          <p:cNvSpPr txBox="1">
            <a:spLocks noGrp="1"/>
          </p:cNvSpPr>
          <p:nvPr>
            <p:ph type="title"/>
          </p:nvPr>
        </p:nvSpPr>
        <p:spPr>
          <a:xfrm rot="5400000">
            <a:off x="1450381" y="3985717"/>
            <a:ext cx="8394303" cy="14779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575"/>
              <a:buFont typeface="Arial"/>
              <a:buNone/>
              <a:defRPr sz="357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5" name="Google Shape;255;p96"/>
          <p:cNvSpPr txBox="1">
            <a:spLocks noGrp="1"/>
          </p:cNvSpPr>
          <p:nvPr>
            <p:ph type="body" idx="1"/>
          </p:nvPr>
        </p:nvSpPr>
        <p:spPr>
          <a:xfrm rot="5400000">
            <a:off x="-1583332" y="2582367"/>
            <a:ext cx="8394303" cy="4284662"/>
          </a:xfrm>
          <a:prstGeom prst="rect">
            <a:avLst/>
          </a:prstGeom>
          <a:noFill/>
          <a:ln>
            <a:noFill/>
          </a:ln>
        </p:spPr>
        <p:txBody>
          <a:bodyPr spcFirstLastPara="1" wrap="square" lIns="91425" tIns="45700" rIns="91425" bIns="45700" anchor="t" anchorCtr="0">
            <a:noAutofit/>
          </a:bodyPr>
          <a:lstStyle>
            <a:lvl1pPr marL="457200" marR="0" lvl="0" indent="-373062" algn="l" rtl="0">
              <a:lnSpc>
                <a:spcPct val="90000"/>
              </a:lnSpc>
              <a:spcBef>
                <a:spcPts val="813"/>
              </a:spcBef>
              <a:spcAft>
                <a:spcPts val="0"/>
              </a:spcAft>
              <a:buClr>
                <a:schemeClr val="dk1"/>
              </a:buClr>
              <a:buSzPts val="2275"/>
              <a:buFont typeface="Arial"/>
              <a:buChar char="•"/>
              <a:defRPr sz="2275" b="0" i="0" u="none" strike="noStrike" cap="none">
                <a:solidFill>
                  <a:schemeClr val="dk1"/>
                </a:solidFill>
                <a:latin typeface="Arial"/>
                <a:ea typeface="Arial"/>
                <a:cs typeface="Arial"/>
                <a:sym typeface="Arial"/>
              </a:defRPr>
            </a:lvl1pPr>
            <a:lvl2pPr marL="914400" marR="0" lvl="1" indent="-352425" algn="l" rtl="0">
              <a:lnSpc>
                <a:spcPct val="90000"/>
              </a:lnSpc>
              <a:spcBef>
                <a:spcPts val="406"/>
              </a:spcBef>
              <a:spcAft>
                <a:spcPts val="0"/>
              </a:spcAft>
              <a:buClr>
                <a:schemeClr val="dk1"/>
              </a:buClr>
              <a:buSzPts val="1950"/>
              <a:buFont typeface="Arial"/>
              <a:buChar char="•"/>
              <a:defRPr sz="1950" b="0" i="0" u="none" strike="noStrike" cap="none">
                <a:solidFill>
                  <a:schemeClr val="dk1"/>
                </a:solidFill>
                <a:latin typeface="Arial"/>
                <a:ea typeface="Arial"/>
                <a:cs typeface="Arial"/>
                <a:sym typeface="Arial"/>
              </a:defRPr>
            </a:lvl2pPr>
            <a:lvl3pPr marL="1371600" marR="0" lvl="2" indent="-331787" algn="l" rtl="0">
              <a:lnSpc>
                <a:spcPct val="90000"/>
              </a:lnSpc>
              <a:spcBef>
                <a:spcPts val="406"/>
              </a:spcBef>
              <a:spcAft>
                <a:spcPts val="0"/>
              </a:spcAft>
              <a:buClr>
                <a:schemeClr val="dk1"/>
              </a:buClr>
              <a:buSzPts val="1625"/>
              <a:buFont typeface="Arial"/>
              <a:buChar char="•"/>
              <a:defRPr sz="1625" b="0" i="0" u="none" strike="noStrike" cap="none">
                <a:solidFill>
                  <a:schemeClr val="dk1"/>
                </a:solidFill>
                <a:latin typeface="Arial"/>
                <a:ea typeface="Arial"/>
                <a:cs typeface="Arial"/>
                <a:sym typeface="Arial"/>
              </a:defRPr>
            </a:lvl3pPr>
            <a:lvl4pPr marL="1828800" marR="0" lvl="3"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4pPr>
            <a:lvl5pPr marL="2286000" marR="0" lvl="4"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256" name="Google Shape;256;p96"/>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96"/>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96"/>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6"/>
        <p:cNvGrpSpPr/>
        <p:nvPr/>
      </p:nvGrpSpPr>
      <p:grpSpPr>
        <a:xfrm>
          <a:off x="0" y="0"/>
          <a:ext cx="0" cy="0"/>
          <a:chOff x="0" y="0"/>
          <a:chExt cx="0" cy="0"/>
        </a:xfrm>
      </p:grpSpPr>
      <p:sp>
        <p:nvSpPr>
          <p:cNvPr id="37" name="Google Shape;37;p66"/>
          <p:cNvSpPr/>
          <p:nvPr/>
        </p:nvSpPr>
        <p:spPr>
          <a:xfrm>
            <a:off x="205906" y="526732"/>
            <a:ext cx="6474331" cy="2797505"/>
          </a:xfrm>
          <a:prstGeom prst="rect">
            <a:avLst/>
          </a:prstGeom>
          <a:solidFill>
            <a:srgbClr val="00A4B8"/>
          </a:solidFill>
          <a:ln w="12700" cap="flat" cmpd="sng">
            <a:solidFill>
              <a:srgbClr val="00A4B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pic>
        <p:nvPicPr>
          <p:cNvPr id="38" name="Google Shape;38;p66"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183841" y="526732"/>
            <a:ext cx="2860402" cy="3831786"/>
          </a:xfrm>
          <a:prstGeom prst="rect">
            <a:avLst/>
          </a:prstGeom>
          <a:noFill/>
          <a:ln>
            <a:noFill/>
          </a:ln>
        </p:spPr>
      </p:pic>
      <p:sp>
        <p:nvSpPr>
          <p:cNvPr id="39" name="Google Shape;39;p66"/>
          <p:cNvSpPr>
            <a:spLocks noGrp="1"/>
          </p:cNvSpPr>
          <p:nvPr>
            <p:ph type="pic" idx="2"/>
          </p:nvPr>
        </p:nvSpPr>
        <p:spPr>
          <a:xfrm>
            <a:off x="4749800" y="1067634"/>
            <a:ext cx="1720323" cy="2672144"/>
          </a:xfrm>
          <a:prstGeom prst="rect">
            <a:avLst/>
          </a:prstGeom>
          <a:solidFill>
            <a:schemeClr val="lt1"/>
          </a:solidFill>
          <a:ln>
            <a:noFill/>
          </a:ln>
        </p:spPr>
        <p:txBody>
          <a:bodyPr spcFirstLastPara="1" wrap="square" lIns="91425" tIns="45700" rIns="91425" bIns="45700" anchor="t" anchorCtr="0">
            <a:normAutofit/>
          </a:bodyPr>
          <a:lstStyle>
            <a:lvl1pPr marR="0" lvl="0" algn="ctr" rtl="0">
              <a:lnSpc>
                <a:spcPct val="90000"/>
              </a:lnSpc>
              <a:spcBef>
                <a:spcPts val="750"/>
              </a:spcBef>
              <a:spcAft>
                <a:spcPts val="0"/>
              </a:spcAft>
              <a:buClr>
                <a:srgbClr val="7F7F7F"/>
              </a:buClr>
              <a:buSzPts val="731"/>
              <a:buFont typeface="Arial"/>
              <a:buNone/>
              <a:defRPr sz="731" b="0" i="0" u="none" strike="noStrike" cap="none">
                <a:solidFill>
                  <a:srgbClr val="7F7F7F"/>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0" name="Google Shape;40;p66"/>
          <p:cNvSpPr txBox="1">
            <a:spLocks noGrp="1"/>
          </p:cNvSpPr>
          <p:nvPr>
            <p:ph type="body" idx="1"/>
          </p:nvPr>
        </p:nvSpPr>
        <p:spPr>
          <a:xfrm>
            <a:off x="413277" y="5191479"/>
            <a:ext cx="3050950" cy="29331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23385C"/>
              </a:buClr>
              <a:buSzPts val="1097"/>
              <a:buNone/>
              <a:defRPr sz="1097" b="0" i="0">
                <a:solidFill>
                  <a:srgbClr val="23385C"/>
                </a:solidFill>
                <a:latin typeface="Arial"/>
                <a:ea typeface="Arial"/>
                <a:cs typeface="Arial"/>
                <a:sym typeface="Arial"/>
              </a:defRPr>
            </a:lvl1pPr>
            <a:lvl2pPr marL="914400" lvl="1"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2pPr>
            <a:lvl3pPr marL="1371600" lvl="2"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3pPr>
            <a:lvl4pPr marL="1828800" lvl="3"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4pPr>
            <a:lvl5pPr marL="2286000" lvl="4"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66"/>
          <p:cNvSpPr txBox="1">
            <a:spLocks noGrp="1"/>
          </p:cNvSpPr>
          <p:nvPr>
            <p:ph type="body" idx="3"/>
          </p:nvPr>
        </p:nvSpPr>
        <p:spPr>
          <a:xfrm>
            <a:off x="413277" y="928738"/>
            <a:ext cx="2860402" cy="8409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645"/>
              <a:buNone/>
              <a:defRPr sz="1645" b="0" i="0">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42" name="Google Shape;42;p66"/>
          <p:cNvGrpSpPr/>
          <p:nvPr/>
        </p:nvGrpSpPr>
        <p:grpSpPr>
          <a:xfrm>
            <a:off x="1" y="9442567"/>
            <a:ext cx="1701799" cy="484652"/>
            <a:chOff x="0" y="6194352"/>
            <a:chExt cx="1847358" cy="678338"/>
          </a:xfrm>
        </p:grpSpPr>
        <p:pic>
          <p:nvPicPr>
            <p:cNvPr id="43" name="Google Shape;43;p66" descr="Icon&#10;&#10;Description automatically generated"/>
            <p:cNvPicPr preferRelativeResize="0"/>
            <p:nvPr/>
          </p:nvPicPr>
          <p:blipFill rotWithShape="1">
            <a:blip r:embed="rId3">
              <a:alphaModFix/>
            </a:blip>
            <a:srcRect/>
            <a:stretch/>
          </p:blipFill>
          <p:spPr>
            <a:xfrm flipH="1">
              <a:off x="0" y="6194352"/>
              <a:ext cx="1058868" cy="678338"/>
            </a:xfrm>
            <a:prstGeom prst="rect">
              <a:avLst/>
            </a:prstGeom>
            <a:noFill/>
            <a:ln>
              <a:noFill/>
            </a:ln>
          </p:spPr>
        </p:pic>
        <p:pic>
          <p:nvPicPr>
            <p:cNvPr id="44" name="Google Shape;44;p66" descr="A picture containing text, sign, tableware, plat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8662" y="6218244"/>
              <a:ext cx="1080400" cy="315277"/>
            </a:xfrm>
            <a:prstGeom prst="rect">
              <a:avLst/>
            </a:prstGeom>
            <a:noFill/>
            <a:ln>
              <a:noFill/>
            </a:ln>
          </p:spPr>
        </p:pic>
        <p:pic>
          <p:nvPicPr>
            <p:cNvPr id="45" name="Google Shape;45;p66" descr="Shape, arrow&#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359062" y="6387828"/>
              <a:ext cx="488296" cy="315278"/>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5" name="Google Shape;55;p68"/>
          <p:cNvSpPr/>
          <p:nvPr/>
        </p:nvSpPr>
        <p:spPr>
          <a:xfrm>
            <a:off x="259080" y="1752455"/>
            <a:ext cx="1123156" cy="1113379"/>
          </a:xfrm>
          <a:prstGeom prst="ellipse">
            <a:avLst/>
          </a:prstGeom>
          <a:solidFill>
            <a:srgbClr val="FDC562"/>
          </a:solidFill>
          <a:ln w="12700" cap="flat" cmpd="sng">
            <a:solidFill>
              <a:srgbClr val="FDC5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cxnSp>
        <p:nvCxnSpPr>
          <p:cNvPr id="56" name="Google Shape;56;p68"/>
          <p:cNvCxnSpPr/>
          <p:nvPr/>
        </p:nvCxnSpPr>
        <p:spPr>
          <a:xfrm>
            <a:off x="1386364" y="2204085"/>
            <a:ext cx="4823936" cy="0"/>
          </a:xfrm>
          <a:prstGeom prst="straightConnector1">
            <a:avLst/>
          </a:prstGeom>
          <a:noFill/>
          <a:ln w="28575" cap="flat" cmpd="sng">
            <a:solidFill>
              <a:srgbClr val="FDC562"/>
            </a:solidFill>
            <a:prstDash val="dot"/>
            <a:miter lim="800000"/>
            <a:headEnd type="none" w="sm" len="sm"/>
            <a:tailEnd type="none" w="sm" len="sm"/>
          </a:ln>
        </p:spPr>
      </p:cxnSp>
      <p:cxnSp>
        <p:nvCxnSpPr>
          <p:cNvPr id="57" name="Google Shape;57;p68"/>
          <p:cNvCxnSpPr/>
          <p:nvPr/>
        </p:nvCxnSpPr>
        <p:spPr>
          <a:xfrm>
            <a:off x="1143000" y="3739515"/>
            <a:ext cx="5067300" cy="0"/>
          </a:xfrm>
          <a:prstGeom prst="straightConnector1">
            <a:avLst/>
          </a:prstGeom>
          <a:noFill/>
          <a:ln w="28575" cap="flat" cmpd="sng">
            <a:solidFill>
              <a:srgbClr val="7DCCC6"/>
            </a:solidFill>
            <a:prstDash val="dot"/>
            <a:miter lim="800000"/>
            <a:headEnd type="none" w="sm" len="sm"/>
            <a:tailEnd type="none" w="sm" len="sm"/>
          </a:ln>
        </p:spPr>
      </p:cxnSp>
      <p:cxnSp>
        <p:nvCxnSpPr>
          <p:cNvPr id="58" name="Google Shape;58;p68"/>
          <p:cNvCxnSpPr/>
          <p:nvPr/>
        </p:nvCxnSpPr>
        <p:spPr>
          <a:xfrm>
            <a:off x="1143000" y="5274945"/>
            <a:ext cx="5067300" cy="0"/>
          </a:xfrm>
          <a:prstGeom prst="straightConnector1">
            <a:avLst/>
          </a:prstGeom>
          <a:noFill/>
          <a:ln w="28575" cap="flat" cmpd="sng">
            <a:solidFill>
              <a:srgbClr val="F16A4C"/>
            </a:solidFill>
            <a:prstDash val="dot"/>
            <a:miter lim="800000"/>
            <a:headEnd type="none" w="sm" len="sm"/>
            <a:tailEnd type="none" w="sm" len="sm"/>
          </a:ln>
        </p:spPr>
      </p:cxnSp>
      <p:cxnSp>
        <p:nvCxnSpPr>
          <p:cNvPr id="59" name="Google Shape;59;p68"/>
          <p:cNvCxnSpPr/>
          <p:nvPr/>
        </p:nvCxnSpPr>
        <p:spPr>
          <a:xfrm>
            <a:off x="1386364" y="6835787"/>
            <a:ext cx="4823936" cy="0"/>
          </a:xfrm>
          <a:prstGeom prst="straightConnector1">
            <a:avLst/>
          </a:prstGeom>
          <a:noFill/>
          <a:ln w="28575" cap="flat" cmpd="sng">
            <a:solidFill>
              <a:srgbClr val="00A4B8"/>
            </a:solidFill>
            <a:prstDash val="dot"/>
            <a:miter lim="800000"/>
            <a:headEnd type="none" w="sm" len="sm"/>
            <a:tailEnd type="none" w="sm" len="sm"/>
          </a:ln>
        </p:spPr>
      </p:cxnSp>
      <p:sp>
        <p:nvSpPr>
          <p:cNvPr id="60" name="Google Shape;60;p68"/>
          <p:cNvSpPr/>
          <p:nvPr/>
        </p:nvSpPr>
        <p:spPr>
          <a:xfrm>
            <a:off x="259080" y="3287884"/>
            <a:ext cx="1123156" cy="1113379"/>
          </a:xfrm>
          <a:prstGeom prst="ellipse">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61" name="Google Shape;61;p68"/>
          <p:cNvSpPr/>
          <p:nvPr/>
        </p:nvSpPr>
        <p:spPr>
          <a:xfrm>
            <a:off x="259080" y="4823313"/>
            <a:ext cx="1123156" cy="1113379"/>
          </a:xfrm>
          <a:prstGeom prst="ellipse">
            <a:avLst/>
          </a:prstGeom>
          <a:solidFill>
            <a:srgbClr val="F16A4C"/>
          </a:solidFill>
          <a:ln w="12700" cap="flat" cmpd="sng">
            <a:solidFill>
              <a:srgbClr val="F16A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62" name="Google Shape;62;p68"/>
          <p:cNvSpPr/>
          <p:nvPr/>
        </p:nvSpPr>
        <p:spPr>
          <a:xfrm>
            <a:off x="259080" y="6337785"/>
            <a:ext cx="1123156" cy="1113379"/>
          </a:xfrm>
          <a:prstGeom prst="ellipse">
            <a:avLst/>
          </a:prstGeom>
          <a:solidFill>
            <a:srgbClr val="00A4B8"/>
          </a:solidFill>
          <a:ln w="12700" cap="flat" cmpd="sng">
            <a:solidFill>
              <a:srgbClr val="00A4B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63"/>
        <p:cNvGrpSpPr/>
        <p:nvPr/>
      </p:nvGrpSpPr>
      <p:grpSpPr>
        <a:xfrm>
          <a:off x="0" y="0"/>
          <a:ext cx="0" cy="0"/>
          <a:chOff x="0" y="0"/>
          <a:chExt cx="0" cy="0"/>
        </a:xfrm>
      </p:grpSpPr>
      <p:sp>
        <p:nvSpPr>
          <p:cNvPr id="64" name="Google Shape;64;p69"/>
          <p:cNvSpPr>
            <a:spLocks noGrp="1"/>
          </p:cNvSpPr>
          <p:nvPr>
            <p:ph type="pic" idx="2"/>
          </p:nvPr>
        </p:nvSpPr>
        <p:spPr>
          <a:xfrm>
            <a:off x="135731" y="330203"/>
            <a:ext cx="6579394" cy="812728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823"/>
              <a:buFont typeface="Arial"/>
              <a:buNone/>
              <a:defRPr sz="822" b="0" i="0" u="none" strike="noStrike" cap="none">
                <a:solidFill>
                  <a:srgbClr val="7F7F7F"/>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5" name="Google Shape;65;p69"/>
          <p:cNvSpPr/>
          <p:nvPr/>
        </p:nvSpPr>
        <p:spPr>
          <a:xfrm>
            <a:off x="3486150" y="1424026"/>
            <a:ext cx="3371850" cy="3503789"/>
          </a:xfrm>
          <a:prstGeom prst="rect">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sp>
        <p:nvSpPr>
          <p:cNvPr id="66" name="Google Shape;66;p69"/>
          <p:cNvSpPr txBox="1"/>
          <p:nvPr/>
        </p:nvSpPr>
        <p:spPr>
          <a:xfrm>
            <a:off x="3733472" y="-1161391"/>
            <a:ext cx="184731" cy="2189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22">
              <a:solidFill>
                <a:schemeClr val="dk1"/>
              </a:solidFill>
              <a:latin typeface="Arial"/>
              <a:ea typeface="Arial"/>
              <a:cs typeface="Arial"/>
              <a:sym typeface="Arial"/>
            </a:endParaRPr>
          </a:p>
        </p:txBody>
      </p:sp>
      <p:sp>
        <p:nvSpPr>
          <p:cNvPr id="67" name="Google Shape;67;p69"/>
          <p:cNvSpPr/>
          <p:nvPr/>
        </p:nvSpPr>
        <p:spPr>
          <a:xfrm>
            <a:off x="3658862" y="2926572"/>
            <a:ext cx="445500" cy="30925"/>
          </a:xfrm>
          <a:prstGeom prst="rect">
            <a:avLst/>
          </a:prstGeom>
          <a:solidFill>
            <a:srgbClr val="FDC5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sp>
        <p:nvSpPr>
          <p:cNvPr id="68" name="Google Shape;68;p69"/>
          <p:cNvSpPr txBox="1">
            <a:spLocks noGrp="1"/>
          </p:cNvSpPr>
          <p:nvPr>
            <p:ph type="body" idx="1"/>
          </p:nvPr>
        </p:nvSpPr>
        <p:spPr>
          <a:xfrm>
            <a:off x="3611529" y="1919283"/>
            <a:ext cx="2876222" cy="8409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645"/>
              <a:buNone/>
              <a:defRPr sz="1645" b="0" i="0">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69"/>
          <p:cNvSpPr txBox="1">
            <a:spLocks noGrp="1"/>
          </p:cNvSpPr>
          <p:nvPr>
            <p:ph type="body" idx="3"/>
          </p:nvPr>
        </p:nvSpPr>
        <p:spPr>
          <a:xfrm>
            <a:off x="3611528" y="3389425"/>
            <a:ext cx="2828888" cy="12300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097"/>
              <a:buNone/>
              <a:defRPr sz="1097" b="0" i="0">
                <a:solidFill>
                  <a:schemeClr val="lt1"/>
                </a:solidFill>
                <a:latin typeface="Arial"/>
                <a:ea typeface="Arial"/>
                <a:cs typeface="Arial"/>
                <a:sym typeface="Arial"/>
              </a:defRPr>
            </a:lvl1pPr>
            <a:lvl2pPr marL="914400" lvl="1"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2pPr>
            <a:lvl3pPr marL="1371600" lvl="2"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3pPr>
            <a:lvl4pPr marL="1828800" lvl="3"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4pPr>
            <a:lvl5pPr marL="2286000" lvl="4" indent="-228600" algn="l">
              <a:lnSpc>
                <a:spcPct val="90000"/>
              </a:lnSpc>
              <a:spcBef>
                <a:spcPts val="375"/>
              </a:spcBef>
              <a:spcAft>
                <a:spcPts val="0"/>
              </a:spcAft>
              <a:buClr>
                <a:schemeClr val="lt1"/>
              </a:buClr>
              <a:buSzPts val="914"/>
              <a:buNone/>
              <a:defRPr sz="914" b="0" i="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70" name="Google Shape;70;p69"/>
          <p:cNvGrpSpPr/>
          <p:nvPr/>
        </p:nvGrpSpPr>
        <p:grpSpPr>
          <a:xfrm>
            <a:off x="0" y="8947397"/>
            <a:ext cx="2885090" cy="979821"/>
            <a:chOff x="0" y="6194352"/>
            <a:chExt cx="1847358" cy="678338"/>
          </a:xfrm>
        </p:grpSpPr>
        <p:pic>
          <p:nvPicPr>
            <p:cNvPr id="71" name="Google Shape;71;p69" descr="Icon&#10;&#10;Description automatically generated"/>
            <p:cNvPicPr preferRelativeResize="0"/>
            <p:nvPr/>
          </p:nvPicPr>
          <p:blipFill rotWithShape="1">
            <a:blip r:embed="rId2">
              <a:alphaModFix/>
            </a:blip>
            <a:srcRect/>
            <a:stretch/>
          </p:blipFill>
          <p:spPr>
            <a:xfrm flipH="1">
              <a:off x="0" y="6194352"/>
              <a:ext cx="1058868" cy="678338"/>
            </a:xfrm>
            <a:prstGeom prst="rect">
              <a:avLst/>
            </a:prstGeom>
            <a:noFill/>
            <a:ln>
              <a:noFill/>
            </a:ln>
          </p:spPr>
        </p:pic>
        <p:pic>
          <p:nvPicPr>
            <p:cNvPr id="72" name="Google Shape;72;p69" descr="A picture containing text, sign, tableware, plat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662" y="6218244"/>
              <a:ext cx="1080400" cy="315277"/>
            </a:xfrm>
            <a:prstGeom prst="rect">
              <a:avLst/>
            </a:prstGeom>
            <a:noFill/>
            <a:ln>
              <a:noFill/>
            </a:ln>
          </p:spPr>
        </p:pic>
        <p:pic>
          <p:nvPicPr>
            <p:cNvPr id="73" name="Google Shape;73;p69" descr="Shape, arrow&#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359062" y="6387828"/>
              <a:ext cx="488296" cy="315278"/>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4"/>
        <p:cNvGrpSpPr/>
        <p:nvPr/>
      </p:nvGrpSpPr>
      <p:grpSpPr>
        <a:xfrm>
          <a:off x="0" y="0"/>
          <a:ext cx="0" cy="0"/>
          <a:chOff x="0" y="0"/>
          <a:chExt cx="0" cy="0"/>
        </a:xfrm>
      </p:grpSpPr>
      <p:sp>
        <p:nvSpPr>
          <p:cNvPr id="75" name="Google Shape;75;p70"/>
          <p:cNvSpPr/>
          <p:nvPr/>
        </p:nvSpPr>
        <p:spPr>
          <a:xfrm>
            <a:off x="485310" y="3940367"/>
            <a:ext cx="916051" cy="840389"/>
          </a:xfrm>
          <a:prstGeom prst="ellipse">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pic>
        <p:nvPicPr>
          <p:cNvPr id="76" name="Google Shape;76;p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5877" y="5395459"/>
            <a:ext cx="7215157" cy="3821922"/>
          </a:xfrm>
          <a:prstGeom prst="rect">
            <a:avLst/>
          </a:prstGeom>
          <a:noFill/>
          <a:ln>
            <a:noFill/>
          </a:ln>
        </p:spPr>
      </p:pic>
      <p:sp>
        <p:nvSpPr>
          <p:cNvPr id="77" name="Google Shape;77;p70"/>
          <p:cNvSpPr>
            <a:spLocks noGrp="1"/>
          </p:cNvSpPr>
          <p:nvPr>
            <p:ph type="pic" idx="2"/>
          </p:nvPr>
        </p:nvSpPr>
        <p:spPr>
          <a:xfrm>
            <a:off x="896823" y="5775943"/>
            <a:ext cx="5051315" cy="2613149"/>
          </a:xfrm>
          <a:prstGeom prst="rect">
            <a:avLst/>
          </a:prstGeom>
          <a:solidFill>
            <a:schemeClr val="lt1"/>
          </a:solidFill>
          <a:ln>
            <a:noFill/>
          </a:ln>
        </p:spPr>
        <p:txBody>
          <a:bodyPr spcFirstLastPara="1" wrap="square" lIns="91425" tIns="45700" rIns="91425" bIns="45700" anchor="t" anchorCtr="0">
            <a:normAutofit/>
          </a:bodyPr>
          <a:lstStyle>
            <a:lvl1pPr marR="0" lvl="0" algn="ctr" rtl="0">
              <a:lnSpc>
                <a:spcPct val="90000"/>
              </a:lnSpc>
              <a:spcBef>
                <a:spcPts val="750"/>
              </a:spcBef>
              <a:spcAft>
                <a:spcPts val="0"/>
              </a:spcAft>
              <a:buClr>
                <a:srgbClr val="7F7F7F"/>
              </a:buClr>
              <a:buSzPts val="731"/>
              <a:buFont typeface="Arial"/>
              <a:buNone/>
              <a:defRPr sz="731" b="0" i="0" u="none" strike="noStrike" cap="none">
                <a:solidFill>
                  <a:srgbClr val="7F7F7F"/>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8" name="Google Shape;78;p70"/>
          <p:cNvSpPr txBox="1">
            <a:spLocks noGrp="1"/>
          </p:cNvSpPr>
          <p:nvPr>
            <p:ph type="body" idx="1"/>
          </p:nvPr>
        </p:nvSpPr>
        <p:spPr>
          <a:xfrm>
            <a:off x="198055" y="322442"/>
            <a:ext cx="2876222" cy="8409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645"/>
              <a:buNone/>
              <a:defRPr sz="1645" b="0" i="0">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79" name="Google Shape;79;p70"/>
          <p:cNvGrpSpPr/>
          <p:nvPr/>
        </p:nvGrpSpPr>
        <p:grpSpPr>
          <a:xfrm>
            <a:off x="0" y="9118600"/>
            <a:ext cx="2144110" cy="784168"/>
            <a:chOff x="0" y="6194352"/>
            <a:chExt cx="1847358" cy="678338"/>
          </a:xfrm>
        </p:grpSpPr>
        <p:pic>
          <p:nvPicPr>
            <p:cNvPr id="80" name="Google Shape;80;p70" descr="Icon&#10;&#10;Description automatically generated"/>
            <p:cNvPicPr preferRelativeResize="0"/>
            <p:nvPr/>
          </p:nvPicPr>
          <p:blipFill rotWithShape="1">
            <a:blip r:embed="rId3">
              <a:alphaModFix/>
            </a:blip>
            <a:srcRect/>
            <a:stretch/>
          </p:blipFill>
          <p:spPr>
            <a:xfrm flipH="1">
              <a:off x="0" y="6194352"/>
              <a:ext cx="1058868" cy="678338"/>
            </a:xfrm>
            <a:prstGeom prst="rect">
              <a:avLst/>
            </a:prstGeom>
            <a:noFill/>
            <a:ln>
              <a:noFill/>
            </a:ln>
          </p:spPr>
        </p:pic>
        <p:pic>
          <p:nvPicPr>
            <p:cNvPr id="81" name="Google Shape;81;p70" descr="A picture containing text, sign, tableware, plat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8662" y="6218244"/>
              <a:ext cx="1080400" cy="315277"/>
            </a:xfrm>
            <a:prstGeom prst="rect">
              <a:avLst/>
            </a:prstGeom>
            <a:noFill/>
            <a:ln>
              <a:noFill/>
            </a:ln>
          </p:spPr>
        </p:pic>
        <p:pic>
          <p:nvPicPr>
            <p:cNvPr id="82" name="Google Shape;82;p70" descr="Shape, arrow&#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359062" y="6387828"/>
              <a:ext cx="488296" cy="315278"/>
            </a:xfrm>
            <a:prstGeom prst="rect">
              <a:avLst/>
            </a:prstGeom>
            <a:noFill/>
            <a:ln>
              <a:noFill/>
            </a:ln>
          </p:spPr>
        </p:pic>
      </p:grpSp>
      <p:sp>
        <p:nvSpPr>
          <p:cNvPr id="83" name="Google Shape;83;p70"/>
          <p:cNvSpPr/>
          <p:nvPr/>
        </p:nvSpPr>
        <p:spPr>
          <a:xfrm>
            <a:off x="721585" y="4219653"/>
            <a:ext cx="492360" cy="323371"/>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cxnSp>
        <p:nvCxnSpPr>
          <p:cNvPr id="84" name="Google Shape;84;p70"/>
          <p:cNvCxnSpPr/>
          <p:nvPr/>
        </p:nvCxnSpPr>
        <p:spPr>
          <a:xfrm>
            <a:off x="1058354" y="4619883"/>
            <a:ext cx="4769319" cy="0"/>
          </a:xfrm>
          <a:prstGeom prst="straightConnector1">
            <a:avLst/>
          </a:prstGeom>
          <a:noFill/>
          <a:ln w="38100" cap="flat" cmpd="sng">
            <a:solidFill>
              <a:srgbClr val="7DCCC6"/>
            </a:solidFill>
            <a:prstDash val="dot"/>
            <a:miter lim="800000"/>
            <a:headEnd type="none" w="sm" len="sm"/>
            <a:tailEnd type="none" w="sm" len="sm"/>
          </a:ln>
        </p:spPr>
      </p:cxnSp>
      <p:sp>
        <p:nvSpPr>
          <p:cNvPr id="85" name="Google Shape;85;p70"/>
          <p:cNvSpPr/>
          <p:nvPr/>
        </p:nvSpPr>
        <p:spPr>
          <a:xfrm>
            <a:off x="-1529255" y="-748834"/>
            <a:ext cx="7603574" cy="4308878"/>
          </a:xfrm>
          <a:prstGeom prst="ellipse">
            <a:avLst/>
          </a:prstGeom>
          <a:solidFill>
            <a:srgbClr val="23385C"/>
          </a:solidFill>
          <a:ln w="1143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86" name="Google Shape;86;p70"/>
          <p:cNvSpPr/>
          <p:nvPr/>
        </p:nvSpPr>
        <p:spPr>
          <a:xfrm rot="-4119827">
            <a:off x="5156223" y="-893465"/>
            <a:ext cx="2131422" cy="2480179"/>
          </a:xfrm>
          <a:prstGeom prst="chord">
            <a:avLst>
              <a:gd name="adj1" fmla="val 2480980"/>
              <a:gd name="adj2" fmla="val 16565620"/>
            </a:avLst>
          </a:prstGeom>
          <a:solidFill>
            <a:srgbClr val="7DCCC6"/>
          </a:solidFill>
          <a:ln w="5715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pic>
        <p:nvPicPr>
          <p:cNvPr id="87" name="Google Shape;87;p70" descr="Icon&#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4950520" y="2437778"/>
            <a:ext cx="877152" cy="768523"/>
          </a:xfrm>
          <a:prstGeom prst="rect">
            <a:avLst/>
          </a:prstGeom>
          <a:noFill/>
          <a:ln>
            <a:noFill/>
          </a:ln>
        </p:spPr>
      </p:pic>
      <p:sp>
        <p:nvSpPr>
          <p:cNvPr id="88" name="Google Shape;88;p70"/>
          <p:cNvSpPr/>
          <p:nvPr/>
        </p:nvSpPr>
        <p:spPr>
          <a:xfrm>
            <a:off x="3107912" y="3266417"/>
            <a:ext cx="502391" cy="421722"/>
          </a:xfrm>
          <a:prstGeom prst="ellipse">
            <a:avLst/>
          </a:prstGeom>
          <a:solidFill>
            <a:srgbClr val="00A4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11">
                <a:solidFill>
                  <a:schemeClr val="lt1"/>
                </a:solidFill>
                <a:latin typeface="Arial"/>
                <a:ea typeface="Arial"/>
                <a:cs typeface="Arial"/>
                <a:sym typeface="Arial"/>
              </a:rPr>
              <a:t> </a:t>
            </a:r>
            <a:endParaRPr/>
          </a:p>
        </p:txBody>
      </p:sp>
      <p:sp>
        <p:nvSpPr>
          <p:cNvPr id="89" name="Google Shape;89;p70"/>
          <p:cNvSpPr/>
          <p:nvPr/>
        </p:nvSpPr>
        <p:spPr>
          <a:xfrm>
            <a:off x="5740679" y="1823191"/>
            <a:ext cx="414919" cy="460242"/>
          </a:xfrm>
          <a:prstGeom prst="ellipse">
            <a:avLst/>
          </a:prstGeom>
          <a:solidFill>
            <a:srgbClr val="7DCC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11">
              <a:solidFill>
                <a:schemeClr val="lt1"/>
              </a:solidFill>
              <a:latin typeface="Arial"/>
              <a:ea typeface="Arial"/>
              <a:cs typeface="Arial"/>
              <a:sym typeface="Arial"/>
            </a:endParaRPr>
          </a:p>
        </p:txBody>
      </p:sp>
      <p:sp>
        <p:nvSpPr>
          <p:cNvPr id="90" name="Google Shape;90;p70"/>
          <p:cNvSpPr/>
          <p:nvPr/>
        </p:nvSpPr>
        <p:spPr>
          <a:xfrm>
            <a:off x="4283405" y="2997421"/>
            <a:ext cx="420468" cy="421723"/>
          </a:xfrm>
          <a:prstGeom prst="ellipse">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11">
                <a:solidFill>
                  <a:schemeClr val="lt1"/>
                </a:solidFill>
                <a:latin typeface="Arial"/>
                <a:ea typeface="Arial"/>
                <a:cs typeface="Arial"/>
                <a:sym typeface="Arial"/>
              </a:rPr>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91"/>
        <p:cNvGrpSpPr/>
        <p:nvPr/>
      </p:nvGrpSpPr>
      <p:grpSpPr>
        <a:xfrm>
          <a:off x="0" y="0"/>
          <a:ext cx="0" cy="0"/>
          <a:chOff x="0" y="0"/>
          <a:chExt cx="0" cy="0"/>
        </a:xfrm>
      </p:grpSpPr>
      <p:sp>
        <p:nvSpPr>
          <p:cNvPr id="92" name="Google Shape;92;p71"/>
          <p:cNvSpPr/>
          <p:nvPr/>
        </p:nvSpPr>
        <p:spPr>
          <a:xfrm>
            <a:off x="-1" y="5009"/>
            <a:ext cx="3419099" cy="325047"/>
          </a:xfrm>
          <a:prstGeom prst="rect">
            <a:avLst/>
          </a:prstGeom>
          <a:solidFill>
            <a:srgbClr val="00A4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sp>
        <p:nvSpPr>
          <p:cNvPr id="93" name="Google Shape;93;p71"/>
          <p:cNvSpPr/>
          <p:nvPr/>
        </p:nvSpPr>
        <p:spPr>
          <a:xfrm>
            <a:off x="3419099" y="5008"/>
            <a:ext cx="3438902" cy="329953"/>
          </a:xfrm>
          <a:prstGeom prst="rect">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pic>
        <p:nvPicPr>
          <p:cNvPr id="94" name="Google Shape;94;p71"/>
          <p:cNvPicPr preferRelativeResize="0"/>
          <p:nvPr/>
        </p:nvPicPr>
        <p:blipFill rotWithShape="1">
          <a:blip r:embed="rId2" cstate="screen">
            <a:alphaModFix/>
            <a:extLst>
              <a:ext uri="{28A0092B-C50C-407E-A947-70E740481C1C}">
                <a14:useLocalDpi xmlns:a14="http://schemas.microsoft.com/office/drawing/2010/main"/>
              </a:ext>
            </a:extLst>
          </a:blip>
          <a:srcRect l="-3664" t="-1339"/>
          <a:stretch/>
        </p:blipFill>
        <p:spPr>
          <a:xfrm>
            <a:off x="2009010" y="7208840"/>
            <a:ext cx="6071913" cy="3137204"/>
          </a:xfrm>
          <a:prstGeom prst="rect">
            <a:avLst/>
          </a:prstGeom>
          <a:noFill/>
          <a:ln>
            <a:noFill/>
          </a:ln>
        </p:spPr>
      </p:pic>
      <p:grpSp>
        <p:nvGrpSpPr>
          <p:cNvPr id="95" name="Google Shape;95;p71"/>
          <p:cNvGrpSpPr/>
          <p:nvPr/>
        </p:nvGrpSpPr>
        <p:grpSpPr>
          <a:xfrm>
            <a:off x="24366" y="9187695"/>
            <a:ext cx="1788669" cy="711631"/>
            <a:chOff x="0" y="6194352"/>
            <a:chExt cx="1847358" cy="678338"/>
          </a:xfrm>
        </p:grpSpPr>
        <p:pic>
          <p:nvPicPr>
            <p:cNvPr id="96" name="Google Shape;96;p71" descr="Icon&#10;&#10;Description automatically generated"/>
            <p:cNvPicPr preferRelativeResize="0"/>
            <p:nvPr/>
          </p:nvPicPr>
          <p:blipFill rotWithShape="1">
            <a:blip r:embed="rId3">
              <a:alphaModFix/>
            </a:blip>
            <a:srcRect/>
            <a:stretch/>
          </p:blipFill>
          <p:spPr>
            <a:xfrm flipH="1">
              <a:off x="0" y="6194352"/>
              <a:ext cx="1058868" cy="678338"/>
            </a:xfrm>
            <a:prstGeom prst="rect">
              <a:avLst/>
            </a:prstGeom>
            <a:noFill/>
            <a:ln>
              <a:noFill/>
            </a:ln>
          </p:spPr>
        </p:pic>
        <p:pic>
          <p:nvPicPr>
            <p:cNvPr id="97" name="Google Shape;97;p71" descr="A picture containing text, sign, tableware, plat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8662" y="6218244"/>
              <a:ext cx="1080400" cy="315277"/>
            </a:xfrm>
            <a:prstGeom prst="rect">
              <a:avLst/>
            </a:prstGeom>
            <a:noFill/>
            <a:ln>
              <a:noFill/>
            </a:ln>
          </p:spPr>
        </p:pic>
        <p:pic>
          <p:nvPicPr>
            <p:cNvPr id="98" name="Google Shape;98;p71" descr="Shape, arrow&#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359062" y="6387828"/>
              <a:ext cx="488296" cy="315278"/>
            </a:xfrm>
            <a:prstGeom prst="rect">
              <a:avLst/>
            </a:prstGeom>
            <a:noFill/>
            <a:ln>
              <a:noFill/>
            </a:ln>
          </p:spPr>
        </p:pic>
      </p:grpSp>
      <p:sp>
        <p:nvSpPr>
          <p:cNvPr id="99" name="Google Shape;99;p71"/>
          <p:cNvSpPr/>
          <p:nvPr/>
        </p:nvSpPr>
        <p:spPr>
          <a:xfrm>
            <a:off x="1" y="330056"/>
            <a:ext cx="6867903" cy="175779"/>
          </a:xfrm>
          <a:prstGeom prst="rect">
            <a:avLst/>
          </a:prstGeom>
          <a:solidFill>
            <a:srgbClr val="2338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2">
              <a:solidFill>
                <a:schemeClr val="lt1"/>
              </a:solidFill>
              <a:latin typeface="Arial"/>
              <a:ea typeface="Arial"/>
              <a:cs typeface="Arial"/>
              <a:sym typeface="Arial"/>
            </a:endParaRPr>
          </a:p>
        </p:txBody>
      </p:sp>
      <p:sp>
        <p:nvSpPr>
          <p:cNvPr id="100" name="Google Shape;100;p71"/>
          <p:cNvSpPr/>
          <p:nvPr/>
        </p:nvSpPr>
        <p:spPr>
          <a:xfrm flipH="1">
            <a:off x="581578" y="570473"/>
            <a:ext cx="757084" cy="670259"/>
          </a:xfrm>
          <a:prstGeom prst="ellipse">
            <a:avLst/>
          </a:prstGeom>
          <a:solidFill>
            <a:srgbClr val="7DCC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11">
              <a:solidFill>
                <a:schemeClr val="lt1"/>
              </a:solidFill>
              <a:latin typeface="Arial"/>
              <a:ea typeface="Arial"/>
              <a:cs typeface="Arial"/>
              <a:sym typeface="Arial"/>
            </a:endParaRPr>
          </a:p>
        </p:txBody>
      </p:sp>
      <p:sp>
        <p:nvSpPr>
          <p:cNvPr id="101" name="Google Shape;101;p71"/>
          <p:cNvSpPr/>
          <p:nvPr/>
        </p:nvSpPr>
        <p:spPr>
          <a:xfrm flipH="1">
            <a:off x="597344" y="2856191"/>
            <a:ext cx="757084" cy="670259"/>
          </a:xfrm>
          <a:prstGeom prst="ellipse">
            <a:avLst/>
          </a:prstGeom>
          <a:solidFill>
            <a:srgbClr val="7DCC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11">
              <a:solidFill>
                <a:schemeClr val="lt1"/>
              </a:solidFill>
              <a:latin typeface="Arial"/>
              <a:ea typeface="Arial"/>
              <a:cs typeface="Arial"/>
              <a:sym typeface="Arial"/>
            </a:endParaRPr>
          </a:p>
        </p:txBody>
      </p:sp>
      <p:sp>
        <p:nvSpPr>
          <p:cNvPr id="102" name="Google Shape;102;p71"/>
          <p:cNvSpPr/>
          <p:nvPr/>
        </p:nvSpPr>
        <p:spPr>
          <a:xfrm flipH="1">
            <a:off x="566338" y="5835340"/>
            <a:ext cx="757084" cy="670259"/>
          </a:xfrm>
          <a:prstGeom prst="ellipse">
            <a:avLst/>
          </a:prstGeom>
          <a:solidFill>
            <a:srgbClr val="7DCC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11">
              <a:solidFill>
                <a:schemeClr val="lt1"/>
              </a:solidFill>
              <a:latin typeface="Arial"/>
              <a:ea typeface="Arial"/>
              <a:cs typeface="Arial"/>
              <a:sym typeface="Arial"/>
            </a:endParaRPr>
          </a:p>
        </p:txBody>
      </p:sp>
      <p:cxnSp>
        <p:nvCxnSpPr>
          <p:cNvPr id="103" name="Google Shape;103;p71"/>
          <p:cNvCxnSpPr/>
          <p:nvPr/>
        </p:nvCxnSpPr>
        <p:spPr>
          <a:xfrm>
            <a:off x="1300318" y="1128558"/>
            <a:ext cx="4612802" cy="0"/>
          </a:xfrm>
          <a:prstGeom prst="straightConnector1">
            <a:avLst/>
          </a:prstGeom>
          <a:noFill/>
          <a:ln w="57150" cap="flat" cmpd="sng">
            <a:solidFill>
              <a:srgbClr val="7DCCC6"/>
            </a:solidFill>
            <a:prstDash val="dot"/>
            <a:miter lim="800000"/>
            <a:headEnd type="none" w="sm" len="sm"/>
            <a:tailEnd type="none" w="sm" len="sm"/>
          </a:ln>
        </p:spPr>
      </p:cxnSp>
      <p:cxnSp>
        <p:nvCxnSpPr>
          <p:cNvPr id="104" name="Google Shape;104;p71"/>
          <p:cNvCxnSpPr/>
          <p:nvPr/>
        </p:nvCxnSpPr>
        <p:spPr>
          <a:xfrm>
            <a:off x="1331324" y="3375402"/>
            <a:ext cx="4612802" cy="0"/>
          </a:xfrm>
          <a:prstGeom prst="straightConnector1">
            <a:avLst/>
          </a:prstGeom>
          <a:noFill/>
          <a:ln w="57150" cap="flat" cmpd="sng">
            <a:solidFill>
              <a:srgbClr val="7DCCC6"/>
            </a:solidFill>
            <a:prstDash val="dot"/>
            <a:miter lim="800000"/>
            <a:headEnd type="none" w="sm" len="sm"/>
            <a:tailEnd type="none" w="sm" len="sm"/>
          </a:ln>
        </p:spPr>
      </p:cxnSp>
      <p:cxnSp>
        <p:nvCxnSpPr>
          <p:cNvPr id="105" name="Google Shape;105;p71"/>
          <p:cNvCxnSpPr/>
          <p:nvPr/>
        </p:nvCxnSpPr>
        <p:spPr>
          <a:xfrm>
            <a:off x="1347616" y="6297241"/>
            <a:ext cx="4612802" cy="0"/>
          </a:xfrm>
          <a:prstGeom prst="straightConnector1">
            <a:avLst/>
          </a:prstGeom>
          <a:noFill/>
          <a:ln w="57150" cap="flat" cmpd="sng">
            <a:solidFill>
              <a:srgbClr val="7DCCC6"/>
            </a:solidFill>
            <a:prstDash val="dot"/>
            <a:miter lim="800000"/>
            <a:headEnd type="none" w="sm" len="sm"/>
            <a:tailEnd type="none" w="sm" len="sm"/>
          </a:ln>
        </p:spPr>
      </p:cxnSp>
      <p:grpSp>
        <p:nvGrpSpPr>
          <p:cNvPr id="106" name="Google Shape;106;p71"/>
          <p:cNvGrpSpPr/>
          <p:nvPr/>
        </p:nvGrpSpPr>
        <p:grpSpPr>
          <a:xfrm>
            <a:off x="814948" y="6006214"/>
            <a:ext cx="299911" cy="345124"/>
            <a:chOff x="3979850" y="1598950"/>
            <a:chExt cx="356825" cy="505375"/>
          </a:xfrm>
        </p:grpSpPr>
        <p:sp>
          <p:nvSpPr>
            <p:cNvPr id="107" name="Google Shape;107;p71"/>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63"/>
                <a:buFont typeface="Arial"/>
                <a:buNone/>
              </a:pPr>
              <a:endParaRPr sz="1463">
                <a:solidFill>
                  <a:schemeClr val="dk1"/>
                </a:solidFill>
                <a:latin typeface="Arial"/>
                <a:ea typeface="Arial"/>
                <a:cs typeface="Arial"/>
                <a:sym typeface="Arial"/>
              </a:endParaRPr>
            </a:p>
          </p:txBody>
        </p:sp>
        <p:sp>
          <p:nvSpPr>
            <p:cNvPr id="108" name="Google Shape;108;p71"/>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63"/>
                <a:buFont typeface="Arial"/>
                <a:buNone/>
              </a:pPr>
              <a:endParaRPr sz="1463">
                <a:solidFill>
                  <a:schemeClr val="dk1"/>
                </a:solidFill>
                <a:latin typeface="Arial"/>
                <a:ea typeface="Arial"/>
                <a:cs typeface="Arial"/>
                <a:sym typeface="Arial"/>
              </a:endParaRPr>
            </a:p>
          </p:txBody>
        </p:sp>
      </p:grpSp>
      <p:sp>
        <p:nvSpPr>
          <p:cNvPr id="109" name="Google Shape;109;p71"/>
          <p:cNvSpPr/>
          <p:nvPr/>
        </p:nvSpPr>
        <p:spPr>
          <a:xfrm rot="10800000">
            <a:off x="807439" y="769104"/>
            <a:ext cx="280256" cy="221495"/>
          </a:xfrm>
          <a:prstGeom prst="plus">
            <a:avLst>
              <a:gd name="adj" fmla="val 25000"/>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110" name="Google Shape;110;p71"/>
          <p:cNvSpPr/>
          <p:nvPr/>
        </p:nvSpPr>
        <p:spPr>
          <a:xfrm>
            <a:off x="827648" y="3128179"/>
            <a:ext cx="303227" cy="131607"/>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111" name="Google Shape;111;p71"/>
          <p:cNvSpPr/>
          <p:nvPr/>
        </p:nvSpPr>
        <p:spPr>
          <a:xfrm flipH="1">
            <a:off x="1613640" y="8525024"/>
            <a:ext cx="1094307" cy="931084"/>
          </a:xfrm>
          <a:prstGeom prst="ellipse">
            <a:avLst/>
          </a:prstGeom>
          <a:solidFill>
            <a:srgbClr val="FDC5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11">
              <a:solidFill>
                <a:schemeClr val="lt1"/>
              </a:solidFill>
              <a:latin typeface="Arial"/>
              <a:ea typeface="Arial"/>
              <a:cs typeface="Arial"/>
              <a:sym typeface="Arial"/>
            </a:endParaRPr>
          </a:p>
        </p:txBody>
      </p:sp>
      <p:sp>
        <p:nvSpPr>
          <p:cNvPr id="112" name="Google Shape;112;p71"/>
          <p:cNvSpPr>
            <a:spLocks noGrp="1"/>
          </p:cNvSpPr>
          <p:nvPr>
            <p:ph type="pic" idx="2"/>
          </p:nvPr>
        </p:nvSpPr>
        <p:spPr>
          <a:xfrm>
            <a:off x="2707947" y="7852212"/>
            <a:ext cx="2634402" cy="140566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2"/>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6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6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6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85"/>
          <p:cNvSpPr txBox="1">
            <a:spLocks noGrp="1"/>
          </p:cNvSpPr>
          <p:nvPr>
            <p:ph type="dt" idx="10"/>
          </p:nvPr>
        </p:nvSpPr>
        <p:spPr>
          <a:xfrm>
            <a:off x="471488" y="9181108"/>
            <a:ext cx="1543050" cy="52754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75">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 name="Google Shape;188;p85"/>
          <p:cNvSpPr txBox="1">
            <a:spLocks noGrp="1"/>
          </p:cNvSpPr>
          <p:nvPr>
            <p:ph type="ftr" idx="11"/>
          </p:nvPr>
        </p:nvSpPr>
        <p:spPr>
          <a:xfrm>
            <a:off x="2271714" y="9181108"/>
            <a:ext cx="2314575" cy="52754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75">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 name="Google Shape;189;p85"/>
          <p:cNvSpPr txBox="1">
            <a:spLocks noGrp="1"/>
          </p:cNvSpPr>
          <p:nvPr>
            <p:ph type="sldNum" idx="12"/>
          </p:nvPr>
        </p:nvSpPr>
        <p:spPr>
          <a:xfrm>
            <a:off x="4843463" y="9181108"/>
            <a:ext cx="1543050" cy="52754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75">
                <a:solidFill>
                  <a:srgbClr val="888888"/>
                </a:solidFill>
                <a:latin typeface="Arial"/>
                <a:ea typeface="Arial"/>
                <a:cs typeface="Arial"/>
                <a:sym typeface="Arial"/>
              </a:defRPr>
            </a:lvl1pPr>
            <a:lvl2pPr marL="0" marR="0" lvl="1" indent="0" algn="r" rtl="0">
              <a:spcBef>
                <a:spcPts val="0"/>
              </a:spcBef>
              <a:buNone/>
              <a:defRPr sz="975">
                <a:solidFill>
                  <a:srgbClr val="888888"/>
                </a:solidFill>
                <a:latin typeface="Arial"/>
                <a:ea typeface="Arial"/>
                <a:cs typeface="Arial"/>
                <a:sym typeface="Arial"/>
              </a:defRPr>
            </a:lvl2pPr>
            <a:lvl3pPr marL="0" marR="0" lvl="2" indent="0" algn="r" rtl="0">
              <a:spcBef>
                <a:spcPts val="0"/>
              </a:spcBef>
              <a:buNone/>
              <a:defRPr sz="975">
                <a:solidFill>
                  <a:srgbClr val="888888"/>
                </a:solidFill>
                <a:latin typeface="Arial"/>
                <a:ea typeface="Arial"/>
                <a:cs typeface="Arial"/>
                <a:sym typeface="Arial"/>
              </a:defRPr>
            </a:lvl3pPr>
            <a:lvl4pPr marL="0" marR="0" lvl="3" indent="0" algn="r" rtl="0">
              <a:spcBef>
                <a:spcPts val="0"/>
              </a:spcBef>
              <a:buNone/>
              <a:defRPr sz="975">
                <a:solidFill>
                  <a:srgbClr val="888888"/>
                </a:solidFill>
                <a:latin typeface="Arial"/>
                <a:ea typeface="Arial"/>
                <a:cs typeface="Arial"/>
                <a:sym typeface="Arial"/>
              </a:defRPr>
            </a:lvl4pPr>
            <a:lvl5pPr marL="0" marR="0" lvl="4" indent="0" algn="r" rtl="0">
              <a:spcBef>
                <a:spcPts val="0"/>
              </a:spcBef>
              <a:buNone/>
              <a:defRPr sz="975">
                <a:solidFill>
                  <a:srgbClr val="888888"/>
                </a:solidFill>
                <a:latin typeface="Arial"/>
                <a:ea typeface="Arial"/>
                <a:cs typeface="Arial"/>
                <a:sym typeface="Arial"/>
              </a:defRPr>
            </a:lvl5pPr>
            <a:lvl6pPr marL="0" marR="0" lvl="5" indent="0" algn="r" rtl="0">
              <a:spcBef>
                <a:spcPts val="0"/>
              </a:spcBef>
              <a:buNone/>
              <a:defRPr sz="975">
                <a:solidFill>
                  <a:srgbClr val="888888"/>
                </a:solidFill>
                <a:latin typeface="Arial"/>
                <a:ea typeface="Arial"/>
                <a:cs typeface="Arial"/>
                <a:sym typeface="Arial"/>
              </a:defRPr>
            </a:lvl6pPr>
            <a:lvl7pPr marL="0" marR="0" lvl="6" indent="0" algn="r" rtl="0">
              <a:spcBef>
                <a:spcPts val="0"/>
              </a:spcBef>
              <a:buNone/>
              <a:defRPr sz="975">
                <a:solidFill>
                  <a:srgbClr val="888888"/>
                </a:solidFill>
                <a:latin typeface="Arial"/>
                <a:ea typeface="Arial"/>
                <a:cs typeface="Arial"/>
                <a:sym typeface="Arial"/>
              </a:defRPr>
            </a:lvl7pPr>
            <a:lvl8pPr marL="0" marR="0" lvl="7" indent="0" algn="r" rtl="0">
              <a:spcBef>
                <a:spcPts val="0"/>
              </a:spcBef>
              <a:buNone/>
              <a:defRPr sz="975">
                <a:solidFill>
                  <a:srgbClr val="888888"/>
                </a:solidFill>
                <a:latin typeface="Arial"/>
                <a:ea typeface="Arial"/>
                <a:cs typeface="Arial"/>
                <a:sym typeface="Arial"/>
              </a:defRPr>
            </a:lvl8pPr>
            <a:lvl9pPr marL="0" marR="0" lvl="8" indent="0" algn="r" rtl="0">
              <a:spcBef>
                <a:spcPts val="0"/>
              </a:spcBef>
              <a:buNone/>
              <a:defRPr sz="975">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playlist?list=PL8g8gMgvOS95OTdW8jGWhQulQIEv7hzjz"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X7mjAWOdTs8"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www.powtoon.com/account/signup/" TargetMode="Externa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com/playlist?list=PLr90ZWdoSgTujtMcXj3eTUrSrgyA_6qax"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prezi.com/signup/?click_source=logged_element&amp;page_location=header&amp;element_text=get_started"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hyperlink" Target="https://www.youtube.com/watch?v=0fAY_h__kc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om/playlist?list=PLr90ZWdoSgTsRGfFohGq-50MST2yKyPWl"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s://www.thinglink.com/login"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hyperlink" Target="https://www.youtube.com/watch?v=__bL-qHvBb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com/playlist?list=PLr90ZWdoSgTu30NlCIx0c3tvv2XBOw_BR"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fundme.com/sign-up"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hyperlink" Target="https://youtu.be/-imA2q34T08?t=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com/playlist?list=PLr90ZWdoSgTvROPUlMcwDDojOBWQHQ8rG"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consul/consul"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com/playlist?list=PLr90ZWdoSgTtWJ5JOsgksWxaY73Z9diUi"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meta.decidim.org/users/sign_up?locale=en"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hyperlink" Target="https://www.youtube.com/watch?v=f6JMgJAQ2tc"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com/playlist?list=PLr90ZWdoSgTuWNu6aiJ_rPxNN2ppmjlSb"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hyperlink" Target="https://challenges.openideo.com/login"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hyperlink" Target="https://www.youtube.com/watch?v=wQn1AfpQzo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com/playlist?list=PLr90ZWdoSgTv6CTDySTueJ6iXsZkz9mYi"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hyperlink" Target="https://perusall.com/"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hyperlink" Target="https://www.youtube.com/watch?v=tCTkMNMqqI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com/playlist?list=PLr90ZWdoSgTscz3fHjDMSHIYWFX4FrsMx"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hyperlink" Target="https://cmapcloud.ihmc.us/"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hyperlink" Target="https://www.youtube.com/watch?v=qlxdI1x0cK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com/playlist?list=PLr90ZWdoSgTugw-05qUkBTlnuYZK_3R1k"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hyperlink" Target="https://www.youtube.com/watch?v=P7555XLfHg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com/playlist?list=PLr90ZWdoSgTva4xKZQgVJP6AO545rgqnG"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en-gb.padlet.com/auth/login"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hyperlink" Target="https://www.youtube.com/watch?v=gPhyFiJ3LN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com/playlist?list=PLr90ZWdoSgTsMcQOi9kBwDJLRkURFubwU"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hyperlink" Target="https://platform.empower.eco/sign-up"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hyperlink" Target="https://www.youtube.com/watch?v=E2ooC80LMjA"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com/playlist?list=PLr90ZWdoSgTuYsUMsCVmYbUpF1xyBPGx-"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hyperlink" Target="https://food.cloud/volunteer-with-foodcloud/"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hyperlink" Target="https://www.youtube.com/watch?v=Pjxp0BsZ_b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volunteerfingal.ie/aiovg_videos/how-to-use-i-vol-app-video-tutorial/"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i-vol.ie/sign-up/"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hyperlink" Target="https://volunteerfingal.ie/aiovg_videos/looking-to-volunteer-how-to-get-starte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com/playlist?list=PLr90ZWdoSgTveo6jIJ0RRACi289uvjyd4"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hyperlink" Target="https://atencioenlinia.ajuntament.barcelona.cat/"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hyperlink" Target="https://www.youtube.com/watch?v=C4jbcSOESF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com/playlist?list=PLr90ZWdoSgTuqh9WMXw4_lr2Vk2S8JANZ" TargetMode="External"/><Relationship Id="rId7"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hyperlink" Target="http://www.flaticon.com/" TargetMode="External"/><Relationship Id="rId5" Type="http://schemas.openxmlformats.org/officeDocument/2006/relationships/hyperlink" Target="https://www.flaticon.com/authors/freepik" TargetMode="Externa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hyperlink" Target="https://www.linkedin.com/signup"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76.jpeg"/><Relationship Id="rId4" Type="http://schemas.openxmlformats.org/officeDocument/2006/relationships/hyperlink" Target="https://youtu.be/EEikRQ58Nw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com/playlist?list=PLr90ZWdoSgTuJrARHJL0HkoS35Y7xog5a"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hyperlink" Target="http://www.stunitedapp.com/"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79.jpeg"/><Relationship Id="rId4" Type="http://schemas.openxmlformats.org/officeDocument/2006/relationships/hyperlink" Target="https://www.youtube.com/watch?v=DY3q-Yo8dWk"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com/playlist?list=PLr90ZWdoSgTvAOeOepTvyQQl9WFZFs0ht"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hyperlink" Target="https://edublogs.org/"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hyperlink" Target="https://www.youtube.com/watch?v=5gzJNMEFkNM&amp;t=2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com/playlist?list=PLr90ZWdoSgTsjn70qwVqvZundGR2rrAaw"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hyperlink" Target="https://www.goodwall.io/"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85.png"/><Relationship Id="rId4" Type="http://schemas.openxmlformats.org/officeDocument/2006/relationships/hyperlink" Target="https://www.youtube.com/watch?v=nji0GuL74oQ"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com/playlist?list=PLr90ZWdoSgTtyweUIREC7IR1BoAvDzz8N"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88.jpeg"/><Relationship Id="rId4" Type="http://schemas.openxmlformats.org/officeDocument/2006/relationships/hyperlink" Target="https://www.youtube.com/watch?v=VpPQxhefvy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youtube.com/playlist?list=PLr90ZWdoSgTuxFnQVdeOTHFZioa3onp6x"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hyperlink" Target="https://h5p.org/"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hyperlink" Target="https://www.youtube.com/watch?v=djpN5KTAxB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com/playlist?list=PLr90ZWdoSgTvnyAG5fDlqio76CcgzsVNv"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hyperlink" Target="https://www.ispringsolutions.com/ispring-free"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hyperlink" Target="https://www.youtube.com/watch?v=0MVrIsYjMGk"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com/playlist?list=PLr90ZWdoSgTtorUl9wuCuyCbzxWqLXwJQ" TargetMode="External"/><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obsproject.com/" TargetMode="External"/><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hyperlink" Target="https://obsproject.com/wiki/OBS-Studio-Quickstart"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pn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01.jpeg"/><Relationship Id="rId11" Type="http://schemas.openxmlformats.org/officeDocument/2006/relationships/image" Target="../media/image105.png"/><Relationship Id="rId5" Type="http://schemas.openxmlformats.org/officeDocument/2006/relationships/image" Target="../media/image100.jpg"/><Relationship Id="rId15" Type="http://schemas.openxmlformats.org/officeDocument/2006/relationships/hyperlink" Target="https://twitter.com/StudentDce" TargetMode="External"/><Relationship Id="rId10" Type="http://schemas.openxmlformats.org/officeDocument/2006/relationships/hyperlink" Target="http://www.studentcivicengagers.eu/" TargetMode="External"/><Relationship Id="rId4" Type="http://schemas.openxmlformats.org/officeDocument/2006/relationships/image" Target="../media/image99.png"/><Relationship Id="rId9" Type="http://schemas.openxmlformats.org/officeDocument/2006/relationships/image" Target="../media/image104.jpeg"/><Relationship Id="rId14" Type="http://schemas.openxmlformats.org/officeDocument/2006/relationships/hyperlink" Target="https://www.facebook.com/StudentD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com/playlist?list=PLr90ZWdoSgTsnUO-EfixjA7tBVn_lSk3x"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nearpod.com/signup/?oc=SignUpTopNav"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hyperlink" Target="https://www.youtube.com/watch?v=fwK5Oe9T3p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
          <p:cNvSpPr txBox="1">
            <a:spLocks noGrp="1"/>
          </p:cNvSpPr>
          <p:nvPr>
            <p:ph type="body" idx="1"/>
          </p:nvPr>
        </p:nvSpPr>
        <p:spPr>
          <a:xfrm>
            <a:off x="533400" y="6979100"/>
            <a:ext cx="7004400" cy="172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GB" sz="100" b="0">
                <a:solidFill>
                  <a:schemeClr val="dk1"/>
                </a:solidFill>
                <a:highlight>
                  <a:srgbClr val="FFFFFF"/>
                </a:highlight>
              </a:rPr>
              <a:t> </a:t>
            </a:r>
            <a:r>
              <a:rPr lang="en-GB" sz="3800"/>
              <a:t>TOOLKIT</a:t>
            </a:r>
            <a:endParaRPr sz="1600"/>
          </a:p>
          <a:p>
            <a:pPr marL="0" lvl="0" indent="0" algn="l" rtl="0">
              <a:lnSpc>
                <a:spcPct val="90000"/>
              </a:lnSpc>
              <a:spcBef>
                <a:spcPts val="0"/>
              </a:spcBef>
              <a:spcAft>
                <a:spcPts val="0"/>
              </a:spcAft>
              <a:buClr>
                <a:schemeClr val="lt1"/>
              </a:buClr>
              <a:buSzPts val="2800"/>
              <a:buNone/>
            </a:pPr>
            <a:r>
              <a:rPr lang="en-GB" sz="3800"/>
              <a:t>ENVOLVIMENTO CÍVICO DIGITAL DE ALUNOS </a:t>
            </a:r>
            <a:endParaRPr sz="1600"/>
          </a:p>
        </p:txBody>
      </p:sp>
      <p:sp>
        <p:nvSpPr>
          <p:cNvPr id="264" name="Google Shape;264;p1"/>
          <p:cNvSpPr txBox="1">
            <a:spLocks noGrp="1"/>
          </p:cNvSpPr>
          <p:nvPr>
            <p:ph type="body" idx="2"/>
          </p:nvPr>
        </p:nvSpPr>
        <p:spPr>
          <a:xfrm>
            <a:off x="2109623" y="8961406"/>
            <a:ext cx="2638754" cy="440755"/>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lt1"/>
              </a:buClr>
              <a:buSzPct val="97264"/>
              <a:buNone/>
            </a:pPr>
            <a:r>
              <a:rPr lang="en-GB"/>
              <a:t>www.studentcivicengagers.eu</a:t>
            </a:r>
            <a:endParaRPr/>
          </a:p>
        </p:txBody>
      </p:sp>
      <p:sp>
        <p:nvSpPr>
          <p:cNvPr id="265" name="Google Shape;265;p1"/>
          <p:cNvSpPr txBox="1"/>
          <p:nvPr/>
        </p:nvSpPr>
        <p:spPr>
          <a:xfrm>
            <a:off x="6484620" y="10507980"/>
            <a:ext cx="74676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Arial"/>
                <a:ea typeface="Arial"/>
                <a:cs typeface="Arial"/>
                <a:sym typeface="Arial"/>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10">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66216" y="5737529"/>
            <a:ext cx="5120021" cy="2761434"/>
          </a:xfrm>
          <a:prstGeom prst="rect">
            <a:avLst/>
          </a:prstGeom>
          <a:solidFill>
            <a:schemeClr val="lt1"/>
          </a:solidFill>
          <a:ln>
            <a:noFill/>
          </a:ln>
        </p:spPr>
      </p:pic>
      <p:sp>
        <p:nvSpPr>
          <p:cNvPr id="441" name="Google Shape;441;p10"/>
          <p:cNvSpPr txBox="1">
            <a:spLocks noGrp="1"/>
          </p:cNvSpPr>
          <p:nvPr>
            <p:ph type="body" idx="1"/>
          </p:nvPr>
        </p:nvSpPr>
        <p:spPr>
          <a:xfrm>
            <a:off x="268511" y="265786"/>
            <a:ext cx="4760689" cy="380441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1200"/>
            </a:pPr>
            <a:r>
              <a:rPr lang="pt-PT" sz="1100" dirty="0" err="1"/>
              <a:t>Powtoon</a:t>
            </a:r>
            <a:r>
              <a:rPr lang="pt-PT" sz="1100" dirty="0"/>
              <a:t> é um software de animação e apresentação que pode ser utilizado para tornar o conteúdo mais envolvente, interativo e cativante, ao mesmo tempo que oferece um aspeto e uma sensação muito profissional. Permite aos utilizadores explicar os tópicos com um "</a:t>
            </a:r>
            <a:r>
              <a:rPr lang="pt-PT" sz="1100" dirty="0" err="1"/>
              <a:t>Powtoon</a:t>
            </a:r>
            <a:r>
              <a:rPr lang="pt-PT" sz="1100" dirty="0"/>
              <a:t>" curto e simples. Há várias características inovadoras disponíveis para utilizar, incluindo o </a:t>
            </a:r>
            <a:r>
              <a:rPr lang="pt-PT" sz="1100" dirty="0" err="1"/>
              <a:t>voice</a:t>
            </a:r>
            <a:r>
              <a:rPr lang="pt-PT" sz="1100" dirty="0"/>
              <a:t> </a:t>
            </a:r>
            <a:r>
              <a:rPr lang="pt-PT" sz="1100" dirty="0" err="1"/>
              <a:t>over</a:t>
            </a:r>
            <a:r>
              <a:rPr lang="pt-PT" sz="1100" dirty="0"/>
              <a:t> personalizado. Os slides sobre a apresentação podem ser facilmente editados para fazer um paralelo entre a informação e a locução. O conteúdo pode ser adicionado com grande facilidade, com a opção de utilizar uma das caixas de texto especialmente concebidas com formas e animação para tornar a sua apresentação/vídeo mais cativante. A </a:t>
            </a:r>
            <a:r>
              <a:rPr lang="pt-PT" sz="1100" dirty="0" err="1"/>
              <a:t>Powtoon</a:t>
            </a:r>
            <a:r>
              <a:rPr lang="pt-PT" sz="1100" dirty="0"/>
              <a:t> tem uma extensa biblioteca de objetos, fundos e personagens a dispor, juntamente com a facilidade de importar as suas próprias imagens, se necessário..</a:t>
            </a:r>
          </a:p>
        </p:txBody>
      </p:sp>
      <p:sp>
        <p:nvSpPr>
          <p:cNvPr id="442" name="Google Shape;442;p10"/>
          <p:cNvSpPr txBox="1"/>
          <p:nvPr/>
        </p:nvSpPr>
        <p:spPr>
          <a:xfrm>
            <a:off x="4323190" y="265786"/>
            <a:ext cx="3249896" cy="915314"/>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en-GB" sz="1800" dirty="0">
                <a:solidFill>
                  <a:schemeClr val="lt1"/>
                </a:solidFil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Powtoon</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800"/>
              <a:buFont typeface="Arial"/>
              <a:buNone/>
            </a:pPr>
            <a:endParaRPr sz="1800" b="0" i="0" dirty="0">
              <a:solidFill>
                <a:schemeClr val="lt1"/>
              </a:solidFill>
              <a:latin typeface="Arial"/>
              <a:ea typeface="Arial"/>
              <a:cs typeface="Arial"/>
              <a:sym typeface="Arial"/>
            </a:endParaRPr>
          </a:p>
        </p:txBody>
      </p:sp>
      <p:sp>
        <p:nvSpPr>
          <p:cNvPr id="443" name="Google Shape;443;p10"/>
          <p:cNvSpPr txBox="1"/>
          <p:nvPr/>
        </p:nvSpPr>
        <p:spPr>
          <a:xfrm>
            <a:off x="1423052" y="4177158"/>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44" name="Google Shape;444;p10"/>
          <p:cNvSpPr txBox="1"/>
          <p:nvPr/>
        </p:nvSpPr>
        <p:spPr>
          <a:xfrm>
            <a:off x="637791" y="4844171"/>
            <a:ext cx="55824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POWTOON e como pode ser utilizada. Clique para ver e aprender</a:t>
            </a:r>
            <a:endParaRPr dirty="0"/>
          </a:p>
        </p:txBody>
      </p:sp>
      <p:pic>
        <p:nvPicPr>
          <p:cNvPr id="445" name="Google Shape;445;p10" descr="Image result for powtoon"/>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88308" y="3187469"/>
            <a:ext cx="1483160" cy="1319056"/>
          </a:xfrm>
          <a:prstGeom prst="rect">
            <a:avLst/>
          </a:prstGeom>
          <a:noFill/>
          <a:ln>
            <a:noFill/>
          </a:ln>
        </p:spPr>
      </p:pic>
      <p:sp>
        <p:nvSpPr>
          <p:cNvPr id="446" name="Google Shape;446;p10"/>
          <p:cNvSpPr txBox="1"/>
          <p:nvPr/>
        </p:nvSpPr>
        <p:spPr>
          <a:xfrm>
            <a:off x="6393180" y="949707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11">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18376" y="7757344"/>
            <a:ext cx="2617223" cy="1542464"/>
          </a:xfrm>
          <a:prstGeom prst="rect">
            <a:avLst/>
          </a:prstGeom>
          <a:noFill/>
          <a:ln>
            <a:noFill/>
          </a:ln>
        </p:spPr>
      </p:pic>
      <p:sp>
        <p:nvSpPr>
          <p:cNvPr id="452" name="Google Shape;452;p11"/>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453" name="Google Shape;453;p11"/>
          <p:cNvSpPr/>
          <p:nvPr/>
        </p:nvSpPr>
        <p:spPr>
          <a:xfrm>
            <a:off x="1793334" y="3916657"/>
            <a:ext cx="318108" cy="318106"/>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spcFirstLastPara="1" wrap="square" lIns="17400" tIns="17400" rIns="17400" bIns="17400" anchor="ctr" anchorCtr="0">
            <a:noAutofit/>
          </a:bodyPr>
          <a:lstStyle/>
          <a:p>
            <a:pPr marL="0" marR="0" lvl="0" indent="0" algn="ctr" rtl="0">
              <a:spcBef>
                <a:spcPts val="0"/>
              </a:spcBef>
              <a:spcAft>
                <a:spcPts val="0"/>
              </a:spcAft>
              <a:buNone/>
            </a:pPr>
            <a:endParaRPr sz="1371">
              <a:solidFill>
                <a:schemeClr val="dk1"/>
              </a:solidFill>
              <a:latin typeface="Arial"/>
              <a:ea typeface="Arial"/>
              <a:cs typeface="Arial"/>
              <a:sym typeface="Arial"/>
            </a:endParaRPr>
          </a:p>
        </p:txBody>
      </p:sp>
      <p:sp>
        <p:nvSpPr>
          <p:cNvPr id="454" name="Google Shape;454;p11"/>
          <p:cNvSpPr txBox="1"/>
          <p:nvPr/>
        </p:nvSpPr>
        <p:spPr>
          <a:xfrm>
            <a:off x="1344162" y="631593"/>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55" name="Google Shape;455;p11"/>
          <p:cNvSpPr txBox="1"/>
          <p:nvPr/>
        </p:nvSpPr>
        <p:spPr>
          <a:xfrm>
            <a:off x="1384019" y="2913891"/>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56" name="Google Shape;456;p11"/>
          <p:cNvSpPr txBox="1"/>
          <p:nvPr/>
        </p:nvSpPr>
        <p:spPr>
          <a:xfrm>
            <a:off x="1317579" y="5872356"/>
            <a:ext cx="4708390" cy="658734"/>
          </a:xfrm>
          <a:prstGeom prst="rect">
            <a:avLst/>
          </a:prstGeom>
          <a:noFill/>
          <a:ln>
            <a:noFill/>
          </a:ln>
        </p:spPr>
        <p:txBody>
          <a:bodyPr spcFirstLastPara="1" wrap="square" lIns="74275" tIns="37125" rIns="74275" bIns="37125" anchor="t" anchorCtr="0">
            <a:normAutofit/>
          </a:bodyPr>
          <a:lstStyle/>
          <a:p>
            <a:pPr>
              <a:lnSpc>
                <a:spcPct val="120000"/>
              </a:lnSpc>
              <a:buClr>
                <a:srgbClr val="23385C"/>
              </a:buClr>
              <a:buSzPct val="100000"/>
            </a:pPr>
            <a:r>
              <a:rPr lang="en-GB" sz="1950" dirty="0">
                <a:solidFill>
                  <a:srgbClr val="23385C"/>
                </a:solidFill>
              </a:rPr>
              <a:t>COMEÇAR A USAR O </a:t>
            </a:r>
            <a:r>
              <a:rPr lang="en-GB" sz="1950" b="0" i="0" dirty="0">
                <a:solidFill>
                  <a:srgbClr val="23385C"/>
                </a:solidFill>
                <a:latin typeface="Arial"/>
                <a:ea typeface="Arial"/>
                <a:cs typeface="Arial"/>
                <a:sym typeface="Arial"/>
              </a:rPr>
              <a:t>POWTOON</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ct val="100000"/>
              <a:buFont typeface="Arial"/>
              <a:buNone/>
            </a:pPr>
            <a:endParaRPr sz="1645" b="0" i="0" dirty="0">
              <a:solidFill>
                <a:schemeClr val="lt1"/>
              </a:solidFill>
              <a:latin typeface="Arial"/>
              <a:ea typeface="Arial"/>
              <a:cs typeface="Arial"/>
              <a:sym typeface="Arial"/>
            </a:endParaRPr>
          </a:p>
        </p:txBody>
      </p:sp>
      <p:grpSp>
        <p:nvGrpSpPr>
          <p:cNvPr id="457" name="Google Shape;457;p11"/>
          <p:cNvGrpSpPr/>
          <p:nvPr/>
        </p:nvGrpSpPr>
        <p:grpSpPr>
          <a:xfrm>
            <a:off x="1305083" y="5301681"/>
            <a:ext cx="243678" cy="345124"/>
            <a:chOff x="3979850" y="1598950"/>
            <a:chExt cx="356825" cy="505375"/>
          </a:xfrm>
        </p:grpSpPr>
        <p:sp>
          <p:nvSpPr>
            <p:cNvPr id="458" name="Google Shape;458;p11"/>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459" name="Google Shape;459;p11"/>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460" name="Google Shape;460;p11"/>
          <p:cNvSpPr txBox="1"/>
          <p:nvPr/>
        </p:nvSpPr>
        <p:spPr>
          <a:xfrm>
            <a:off x="1267649" y="1250429"/>
            <a:ext cx="4891851" cy="1600398"/>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Usado pela Coca Cola, Cisco, </a:t>
            </a:r>
            <a:r>
              <a:rPr lang="pt-PT" dirty="0" err="1">
                <a:solidFill>
                  <a:srgbClr val="23385C"/>
                </a:solidFill>
              </a:rPr>
              <a:t>eBay</a:t>
            </a:r>
            <a:r>
              <a:rPr lang="pt-PT" dirty="0">
                <a:solidFill>
                  <a:srgbClr val="23385C"/>
                </a:solidFill>
              </a:rPr>
              <a:t>, </a:t>
            </a:r>
            <a:r>
              <a:rPr lang="pt-PT" dirty="0" err="1">
                <a:solidFill>
                  <a:srgbClr val="23385C"/>
                </a:solidFill>
              </a:rPr>
              <a:t>Pfizer</a:t>
            </a:r>
            <a:r>
              <a:rPr lang="pt-PT" dirty="0">
                <a:solidFill>
                  <a:srgbClr val="23385C"/>
                </a:solidFill>
              </a:rPr>
              <a:t>, </a:t>
            </a:r>
            <a:r>
              <a:rPr lang="pt-PT" dirty="0" err="1">
                <a:solidFill>
                  <a:srgbClr val="23385C"/>
                </a:solidFill>
              </a:rPr>
              <a:t>Costco</a:t>
            </a:r>
            <a:r>
              <a:rPr lang="pt-PT" dirty="0">
                <a:solidFill>
                  <a:srgbClr val="23385C"/>
                </a:solidFill>
              </a:rPr>
              <a:t>, etc.</a:t>
            </a:r>
          </a:p>
          <a:p>
            <a:pPr marL="232172" lvl="0" indent="-232172">
              <a:buClr>
                <a:srgbClr val="23385C"/>
              </a:buClr>
              <a:buSzPts val="1400"/>
              <a:buFont typeface="Arial"/>
              <a:buChar char="•"/>
            </a:pPr>
            <a:r>
              <a:rPr lang="pt-PT" dirty="0">
                <a:solidFill>
                  <a:srgbClr val="23385C"/>
                </a:solidFill>
              </a:rPr>
              <a:t>Excelente para criar apresentações envolventes.</a:t>
            </a:r>
          </a:p>
          <a:p>
            <a:pPr marL="232172" lvl="0" indent="-232172">
              <a:buClr>
                <a:srgbClr val="23385C"/>
              </a:buClr>
              <a:buSzPts val="1400"/>
              <a:buFont typeface="Arial"/>
              <a:buChar char="•"/>
            </a:pPr>
            <a:r>
              <a:rPr lang="pt-PT" dirty="0">
                <a:solidFill>
                  <a:srgbClr val="23385C"/>
                </a:solidFill>
              </a:rPr>
              <a:t>Focado em vendas e marketing </a:t>
            </a:r>
          </a:p>
          <a:p>
            <a:pPr marL="232172" lvl="0" indent="-232172">
              <a:buClr>
                <a:srgbClr val="23385C"/>
              </a:buClr>
              <a:buSzPts val="1400"/>
              <a:buFont typeface="Arial"/>
              <a:buChar char="•"/>
            </a:pPr>
            <a:r>
              <a:rPr lang="pt-PT" dirty="0">
                <a:solidFill>
                  <a:srgbClr val="23385C"/>
                </a:solidFill>
              </a:rPr>
              <a:t>Os modelos de estruturas de vídeo são por sector empresarial</a:t>
            </a:r>
          </a:p>
          <a:p>
            <a:pPr marL="232172" lvl="0" indent="-232172">
              <a:buClr>
                <a:srgbClr val="23385C"/>
              </a:buClr>
              <a:buSzPts val="1400"/>
              <a:buFont typeface="Arial"/>
              <a:buChar char="•"/>
            </a:pPr>
            <a:r>
              <a:rPr lang="pt-PT" dirty="0">
                <a:solidFill>
                  <a:srgbClr val="23385C"/>
                </a:solidFill>
              </a:rPr>
              <a:t>Selecione o seu próprio estilo de imagens e banda sonora em movimento</a:t>
            </a:r>
            <a:endParaRPr lang="pt-PT" sz="1400" dirty="0">
              <a:solidFill>
                <a:srgbClr val="23385C"/>
              </a:solidFill>
              <a:latin typeface="Arial"/>
              <a:ea typeface="Arial"/>
              <a:cs typeface="Arial"/>
              <a:sym typeface="Arial"/>
            </a:endParaRPr>
          </a:p>
        </p:txBody>
      </p:sp>
      <p:sp>
        <p:nvSpPr>
          <p:cNvPr id="461" name="Google Shape;461;p11"/>
          <p:cNvSpPr txBox="1"/>
          <p:nvPr/>
        </p:nvSpPr>
        <p:spPr>
          <a:xfrm>
            <a:off x="1211414" y="3611906"/>
            <a:ext cx="4128993" cy="52318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Pode demorar algum tempo a familiarizar-se com esta ferramenta</a:t>
            </a:r>
            <a:endParaRPr lang="pt-PT" sz="1400" dirty="0">
              <a:solidFill>
                <a:srgbClr val="23385C"/>
              </a:solidFill>
              <a:latin typeface="Arial"/>
              <a:ea typeface="Arial"/>
              <a:cs typeface="Arial"/>
              <a:sym typeface="Arial"/>
            </a:endParaRPr>
          </a:p>
        </p:txBody>
      </p:sp>
      <p:sp>
        <p:nvSpPr>
          <p:cNvPr id="462" name="Google Shape;462;p11"/>
          <p:cNvSpPr txBox="1"/>
          <p:nvPr/>
        </p:nvSpPr>
        <p:spPr>
          <a:xfrm>
            <a:off x="1015812" y="4428174"/>
            <a:ext cx="5070902" cy="954067"/>
          </a:xfrm>
          <a:prstGeom prst="rect">
            <a:avLst/>
          </a:prstGeom>
          <a:noFill/>
          <a:ln>
            <a:noFill/>
          </a:ln>
        </p:spPr>
        <p:txBody>
          <a:bodyPr spcFirstLastPara="1" wrap="square" lIns="91425" tIns="45700" rIns="91425" bIns="45700" anchor="t" anchorCtr="0">
            <a:spAutoFit/>
          </a:bodyPr>
          <a:lstStyle/>
          <a:p>
            <a:pPr lvl="0" algn="ctr"/>
            <a:r>
              <a:rPr lang="pt-PT" i="1" dirty="0">
                <a:solidFill>
                  <a:srgbClr val="F16A4C"/>
                </a:solidFill>
              </a:rPr>
              <a:t>"Adoro esta ferramenta. Principalmente porque os meus alunos a adoram. Mesmo aquele estudante que se recusa a fazer qualquer trabalho adora trabalhar nisto". </a:t>
            </a:r>
            <a:r>
              <a:rPr lang="pt-PT" b="1" i="1" dirty="0">
                <a:solidFill>
                  <a:srgbClr val="F16A4C"/>
                </a:solidFill>
              </a:rPr>
              <a:t>-</a:t>
            </a:r>
            <a:r>
              <a:rPr lang="pt-PT" b="1" i="1" dirty="0" err="1">
                <a:solidFill>
                  <a:srgbClr val="F16A4C"/>
                </a:solidFill>
              </a:rPr>
              <a:t>Gary</a:t>
            </a:r>
            <a:r>
              <a:rPr lang="pt-PT" b="1" i="1" dirty="0">
                <a:solidFill>
                  <a:srgbClr val="F16A4C"/>
                </a:solidFill>
              </a:rPr>
              <a:t> </a:t>
            </a:r>
            <a:r>
              <a:rPr lang="pt-PT" b="1" i="1" dirty="0" err="1">
                <a:solidFill>
                  <a:srgbClr val="F16A4C"/>
                </a:solidFill>
              </a:rPr>
              <a:t>Cobb</a:t>
            </a:r>
            <a:r>
              <a:rPr lang="pt-PT" b="1" i="1" dirty="0">
                <a:solidFill>
                  <a:srgbClr val="F16A4C"/>
                </a:solidFill>
              </a:rPr>
              <a:t> (Professor)</a:t>
            </a:r>
            <a:endParaRPr lang="pt-PT" sz="1400" b="1" dirty="0">
              <a:solidFill>
                <a:srgbClr val="F16A4C"/>
              </a:solidFill>
              <a:latin typeface="Arial"/>
              <a:ea typeface="Arial"/>
              <a:cs typeface="Arial"/>
              <a:sym typeface="Arial"/>
            </a:endParaRPr>
          </a:p>
        </p:txBody>
      </p:sp>
      <p:sp>
        <p:nvSpPr>
          <p:cNvPr id="463" name="Google Shape;463;p11"/>
          <p:cNvSpPr txBox="1"/>
          <p:nvPr/>
        </p:nvSpPr>
        <p:spPr>
          <a:xfrm>
            <a:off x="1211414" y="6502354"/>
            <a:ext cx="4948086" cy="1018700"/>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a:t>
            </a:r>
            <a:r>
              <a:rPr lang="pt-PT" dirty="0" err="1">
                <a:solidFill>
                  <a:srgbClr val="23385C"/>
                </a:solidFill>
              </a:rPr>
              <a:t>Powtoon</a:t>
            </a:r>
            <a:r>
              <a:rPr lang="pt-PT" dirty="0">
                <a:solidFill>
                  <a:srgbClr val="23385C"/>
                </a:solidFill>
              </a:rPr>
              <a:t> - porque não testá-lo por si próprio?</a:t>
            </a:r>
          </a:p>
          <a:p>
            <a:pPr marL="0" marR="0" lvl="0" indent="0" algn="l" rtl="0">
              <a:spcBef>
                <a:spcPts val="0"/>
              </a:spcBef>
              <a:spcAft>
                <a:spcPts val="0"/>
              </a:spcAft>
              <a:buNone/>
            </a:pPr>
            <a:r>
              <a:rPr lang="en-GB" sz="1400" dirty="0">
                <a:solidFill>
                  <a:schemeClr val="dk1"/>
                </a:solidFill>
                <a:latin typeface="Arial"/>
                <a:ea typeface="Arial"/>
                <a:cs typeface="Arial"/>
                <a:sym typeface="Arial"/>
              </a:rPr>
              <a:t> </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GB" sz="1400" u="sng" dirty="0">
                <a:solidFill>
                  <a:srgbClr val="F491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https://www.powtoon.com/account/signup/</a:t>
            </a:r>
            <a:endParaRPr sz="1400" dirty="0">
              <a:solidFill>
                <a:schemeClr val="dk1"/>
              </a:solidFill>
              <a:latin typeface="Arial"/>
              <a:ea typeface="Arial"/>
              <a:cs typeface="Arial"/>
              <a:sym typeface="Arial"/>
            </a:endParaRPr>
          </a:p>
        </p:txBody>
      </p:sp>
      <p:sp>
        <p:nvSpPr>
          <p:cNvPr id="464" name="Google Shape;464;p11"/>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465" name="Google Shape;465;p11"/>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12">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96823" y="5775943"/>
            <a:ext cx="5051315" cy="2613149"/>
          </a:xfrm>
          <a:prstGeom prst="rect">
            <a:avLst/>
          </a:prstGeom>
          <a:solidFill>
            <a:schemeClr val="lt1"/>
          </a:solidFill>
          <a:ln>
            <a:noFill/>
          </a:ln>
        </p:spPr>
      </p:pic>
      <p:sp>
        <p:nvSpPr>
          <p:cNvPr id="471" name="Google Shape;471;p12"/>
          <p:cNvSpPr txBox="1">
            <a:spLocks noGrp="1"/>
          </p:cNvSpPr>
          <p:nvPr>
            <p:ph type="body" idx="1"/>
          </p:nvPr>
        </p:nvSpPr>
        <p:spPr>
          <a:xfrm>
            <a:off x="332832" y="227469"/>
            <a:ext cx="4810668" cy="380441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1200"/>
            </a:pPr>
            <a:r>
              <a:rPr lang="pt-PT" sz="1100" dirty="0" err="1"/>
              <a:t>Prezi</a:t>
            </a:r>
            <a:r>
              <a:rPr lang="pt-PT" sz="1100" dirty="0"/>
              <a:t> é uma ferramenta baseada na web para a criação de apresentações (abreviadamente chamadas </a:t>
            </a:r>
            <a:r>
              <a:rPr lang="pt-PT" sz="1100" dirty="0" err="1"/>
              <a:t>prezis</a:t>
            </a:r>
            <a:r>
              <a:rPr lang="pt-PT" sz="1100" dirty="0"/>
              <a:t>). </a:t>
            </a:r>
            <a:r>
              <a:rPr lang="pt-PT" sz="1100" dirty="0" err="1"/>
              <a:t>Prezi</a:t>
            </a:r>
            <a:r>
              <a:rPr lang="pt-PT" sz="1100" dirty="0"/>
              <a:t> é a evolução de um PowerPoint monótono e monótono no qual o público pode interagir com o conteúdo. Deixando de lado os velhos slides que avançam e retrocedem como páginas de um livro, em </a:t>
            </a:r>
            <a:r>
              <a:rPr lang="pt-PT" sz="1100" dirty="0" err="1"/>
              <a:t>Prezi</a:t>
            </a:r>
            <a:r>
              <a:rPr lang="pt-PT" sz="1100" dirty="0"/>
              <a:t>, mostra-se o panorama geral e depois faz-se zoom para revelar as relações entre as suas ideias. </a:t>
            </a:r>
            <a:r>
              <a:rPr lang="pt-PT" sz="1100" dirty="0" err="1"/>
              <a:t>Prezi</a:t>
            </a:r>
            <a:r>
              <a:rPr lang="pt-PT" sz="1100" dirty="0"/>
              <a:t> oferece uma grande variedade de modelos reutilizáveis que vão dar cabo da sua imaginação e ajudá-lo a iniciar o seu projeto. Assim, mesmo que não seja um designer, esta ferramenta baseada na web é feita para si. Nos últimos anos, tornou-se popular nas escolas, universidades, e empresas. Assim, se está a tentar envolver os seus alunos em aulas interativas, </a:t>
            </a:r>
            <a:r>
              <a:rPr lang="pt-PT" sz="1100" dirty="0" err="1"/>
              <a:t>Prezi</a:t>
            </a:r>
            <a:r>
              <a:rPr lang="pt-PT" sz="1100" dirty="0"/>
              <a:t> é o caminho para o sucesso. Tem 3 interfaces fundamentais que os utilizadores podem utilizar para satisfazer as suas necessidades: Ferramenta de apresentação </a:t>
            </a:r>
            <a:r>
              <a:rPr lang="pt-PT" sz="1100" dirty="0" err="1"/>
              <a:t>Prezi</a:t>
            </a:r>
            <a:r>
              <a:rPr lang="pt-PT" sz="1100" dirty="0"/>
              <a:t>, </a:t>
            </a:r>
            <a:r>
              <a:rPr lang="pt-PT" sz="1100" dirty="0" err="1"/>
              <a:t>Prezi</a:t>
            </a:r>
            <a:r>
              <a:rPr lang="pt-PT" sz="1100" dirty="0"/>
              <a:t> </a:t>
            </a:r>
            <a:r>
              <a:rPr lang="pt-PT" sz="1100" dirty="0" err="1"/>
              <a:t>Video</a:t>
            </a:r>
            <a:r>
              <a:rPr lang="pt-PT" sz="1100" dirty="0"/>
              <a:t> e </a:t>
            </a:r>
            <a:r>
              <a:rPr lang="pt-PT" sz="1100" dirty="0" err="1"/>
              <a:t>Prezi</a:t>
            </a:r>
            <a:r>
              <a:rPr lang="pt-PT" sz="1100" dirty="0"/>
              <a:t> Design. </a:t>
            </a:r>
          </a:p>
        </p:txBody>
      </p:sp>
      <p:sp>
        <p:nvSpPr>
          <p:cNvPr id="472" name="Google Shape;472;p12"/>
          <p:cNvSpPr txBox="1"/>
          <p:nvPr/>
        </p:nvSpPr>
        <p:spPr>
          <a:xfrm>
            <a:off x="4412090" y="334816"/>
            <a:ext cx="3249896" cy="833583"/>
          </a:xfrm>
          <a:prstGeom prst="rect">
            <a:avLst/>
          </a:prstGeom>
          <a:noFill/>
          <a:ln>
            <a:noFill/>
          </a:ln>
        </p:spPr>
        <p:txBody>
          <a:bodyPr spcFirstLastPara="1" wrap="square" lIns="74275" tIns="37125" rIns="74275" bIns="37125" anchor="t" anchorCtr="0">
            <a:normAutofit fontScale="85000" lnSpcReduction="20000"/>
          </a:bodyPr>
          <a:lstStyle/>
          <a:p>
            <a:pPr marL="0" marR="0" lvl="0" indent="0" algn="ctr" rtl="0">
              <a:lnSpc>
                <a:spcPct val="120000"/>
              </a:lnSpc>
              <a:spcBef>
                <a:spcPts val="0"/>
              </a:spcBef>
              <a:spcAft>
                <a:spcPts val="0"/>
              </a:spcAft>
              <a:buClr>
                <a:schemeClr val="lt1"/>
              </a:buClr>
              <a:buSzPct val="100000"/>
              <a:buFont typeface="Arial"/>
              <a:buNone/>
            </a:pPr>
            <a:r>
              <a:rPr lang="en-GB" sz="2300" b="0" i="0">
                <a:solidFill>
                  <a:schemeClr val="lt1"/>
                </a:solidFill>
                <a:latin typeface="Arial"/>
                <a:ea typeface="Arial"/>
                <a:cs typeface="Arial"/>
                <a:sym typeface="Arial"/>
              </a:rPr>
              <a:t>IN A NUTSHELL</a:t>
            </a:r>
            <a:endParaRPr/>
          </a:p>
          <a:p>
            <a:pPr marL="0" marR="0" lvl="0" indent="0" algn="ctr" rtl="0">
              <a:lnSpc>
                <a:spcPct val="120000"/>
              </a:lnSpc>
              <a:spcBef>
                <a:spcPts val="750"/>
              </a:spcBef>
              <a:spcAft>
                <a:spcPts val="0"/>
              </a:spcAft>
              <a:buClr>
                <a:schemeClr val="lt1"/>
              </a:buClr>
              <a:buSzPct val="100000"/>
              <a:buFont typeface="Arial"/>
              <a:buNone/>
            </a:pPr>
            <a:r>
              <a:rPr lang="en-GB" sz="2300" b="1" i="0">
                <a:solidFill>
                  <a:schemeClr val="lt1"/>
                </a:solidFill>
                <a:latin typeface="Arial"/>
                <a:ea typeface="Arial"/>
                <a:cs typeface="Arial"/>
                <a:sym typeface="Arial"/>
              </a:rPr>
              <a:t>Prezi</a:t>
            </a:r>
            <a:endParaRPr/>
          </a:p>
          <a:p>
            <a:pPr marL="0" marR="0" lvl="0" indent="0" algn="l" rtl="0">
              <a:lnSpc>
                <a:spcPct val="90000"/>
              </a:lnSpc>
              <a:spcBef>
                <a:spcPts val="750"/>
              </a:spcBef>
              <a:spcAft>
                <a:spcPts val="0"/>
              </a:spcAft>
              <a:buClr>
                <a:schemeClr val="lt1"/>
              </a:buClr>
              <a:buSzPct val="100000"/>
              <a:buFont typeface="Arial"/>
              <a:buNone/>
            </a:pPr>
            <a:endParaRPr sz="1645" b="0" i="0">
              <a:solidFill>
                <a:schemeClr val="lt1"/>
              </a:solidFill>
              <a:latin typeface="Arial"/>
              <a:ea typeface="Arial"/>
              <a:cs typeface="Arial"/>
              <a:sym typeface="Arial"/>
            </a:endParaRPr>
          </a:p>
        </p:txBody>
      </p:sp>
      <p:sp>
        <p:nvSpPr>
          <p:cNvPr id="473" name="Google Shape;473;p12"/>
          <p:cNvSpPr txBox="1"/>
          <p:nvPr/>
        </p:nvSpPr>
        <p:spPr>
          <a:xfrm>
            <a:off x="1397652" y="4110333"/>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74" name="Google Shape;474;p12"/>
          <p:cNvSpPr txBox="1"/>
          <p:nvPr/>
        </p:nvSpPr>
        <p:spPr>
          <a:xfrm>
            <a:off x="768284" y="4760875"/>
            <a:ext cx="5403916" cy="738664"/>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PREZI e como pode ser utilizada. Clique para ver e aprender</a:t>
            </a:r>
            <a:endParaRPr dirty="0"/>
          </a:p>
        </p:txBody>
      </p:sp>
      <p:pic>
        <p:nvPicPr>
          <p:cNvPr id="475" name="Google Shape;475;p12" descr="Download Prezi Logo Transparent - Logo Prezi Png PNG Image with No  Background - PNGkey.com"/>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18830" y="3301496"/>
            <a:ext cx="861891" cy="1104966"/>
          </a:xfrm>
          <a:prstGeom prst="rect">
            <a:avLst/>
          </a:prstGeom>
          <a:noFill/>
          <a:ln>
            <a:noFill/>
          </a:ln>
        </p:spPr>
      </p:pic>
      <p:sp>
        <p:nvSpPr>
          <p:cNvPr id="476" name="Google Shape;476;p12"/>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3"/>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482" name="Google Shape;482;p13"/>
          <p:cNvSpPr/>
          <p:nvPr/>
        </p:nvSpPr>
        <p:spPr>
          <a:xfrm>
            <a:off x="1793334" y="3916657"/>
            <a:ext cx="318108" cy="318106"/>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spcFirstLastPara="1" wrap="square" lIns="17400" tIns="17400" rIns="17400" bIns="17400" anchor="ctr" anchorCtr="0">
            <a:noAutofit/>
          </a:bodyPr>
          <a:lstStyle/>
          <a:p>
            <a:pPr marL="0" marR="0" lvl="0" indent="0" algn="ctr" rtl="0">
              <a:spcBef>
                <a:spcPts val="0"/>
              </a:spcBef>
              <a:spcAft>
                <a:spcPts val="0"/>
              </a:spcAft>
              <a:buNone/>
            </a:pPr>
            <a:endParaRPr sz="1371">
              <a:solidFill>
                <a:schemeClr val="dk1"/>
              </a:solidFill>
              <a:latin typeface="Arial"/>
              <a:ea typeface="Arial"/>
              <a:cs typeface="Arial"/>
              <a:sym typeface="Arial"/>
            </a:endParaRPr>
          </a:p>
        </p:txBody>
      </p:sp>
      <p:sp>
        <p:nvSpPr>
          <p:cNvPr id="483" name="Google Shape;483;p13"/>
          <p:cNvSpPr txBox="1"/>
          <p:nvPr/>
        </p:nvSpPr>
        <p:spPr>
          <a:xfrm>
            <a:off x="1344162" y="657738"/>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84" name="Google Shape;484;p13"/>
          <p:cNvSpPr txBox="1"/>
          <p:nvPr/>
        </p:nvSpPr>
        <p:spPr>
          <a:xfrm>
            <a:off x="1347585" y="2961274"/>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85" name="Google Shape;485;p13"/>
          <p:cNvSpPr txBox="1"/>
          <p:nvPr/>
        </p:nvSpPr>
        <p:spPr>
          <a:xfrm>
            <a:off x="1344162" y="587550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PREZI</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486" name="Google Shape;486;p13"/>
          <p:cNvGrpSpPr/>
          <p:nvPr/>
        </p:nvGrpSpPr>
        <p:grpSpPr>
          <a:xfrm>
            <a:off x="1305083" y="5301681"/>
            <a:ext cx="243678" cy="345124"/>
            <a:chOff x="3979850" y="1598950"/>
            <a:chExt cx="356825" cy="505375"/>
          </a:xfrm>
        </p:grpSpPr>
        <p:sp>
          <p:nvSpPr>
            <p:cNvPr id="487" name="Google Shape;487;p13"/>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488" name="Google Shape;488;p13"/>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489" name="Google Shape;489;p13"/>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490" name="Google Shape;490;p13"/>
          <p:cNvSpPr txBox="1"/>
          <p:nvPr/>
        </p:nvSpPr>
        <p:spPr>
          <a:xfrm>
            <a:off x="819838" y="1190961"/>
            <a:ext cx="5668963" cy="1578853"/>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400"/>
              <a:buFont typeface="Arial"/>
              <a:buChar char="•"/>
            </a:pPr>
            <a:r>
              <a:rPr lang="pt-PT" dirty="0">
                <a:solidFill>
                  <a:srgbClr val="23385C"/>
                </a:solidFill>
              </a:rPr>
              <a:t>Suporta sala de aula invertida –ou seja pode enviar um pequeno vídeo que os seus alunos podem ver de antes da aula</a:t>
            </a:r>
          </a:p>
          <a:p>
            <a:pPr marL="232172" lvl="0" indent="-232172">
              <a:lnSpc>
                <a:spcPct val="115000"/>
              </a:lnSpc>
              <a:buClr>
                <a:srgbClr val="23385C"/>
              </a:buClr>
              <a:buSzPts val="1400"/>
              <a:buFont typeface="Arial"/>
              <a:buChar char="•"/>
            </a:pPr>
            <a:r>
              <a:rPr lang="pt-PT" dirty="0">
                <a:solidFill>
                  <a:srgbClr val="23385C"/>
                </a:solidFill>
              </a:rPr>
              <a:t>Apoio à Integração - </a:t>
            </a:r>
            <a:r>
              <a:rPr lang="pt-PT" dirty="0" err="1">
                <a:solidFill>
                  <a:srgbClr val="23385C"/>
                </a:solidFill>
              </a:rPr>
              <a:t>Prezi</a:t>
            </a:r>
            <a:r>
              <a:rPr lang="pt-PT" dirty="0">
                <a:solidFill>
                  <a:srgbClr val="23385C"/>
                </a:solidFill>
              </a:rPr>
              <a:t> pode ser ligado a outras aplicações como </a:t>
            </a:r>
            <a:r>
              <a:rPr lang="pt-PT" dirty="0" err="1">
                <a:solidFill>
                  <a:srgbClr val="23385C"/>
                </a:solidFill>
              </a:rPr>
              <a:t>Slack</a:t>
            </a:r>
            <a:r>
              <a:rPr lang="pt-PT" dirty="0">
                <a:solidFill>
                  <a:srgbClr val="23385C"/>
                </a:solidFill>
              </a:rPr>
              <a:t>, Zoom</a:t>
            </a:r>
          </a:p>
          <a:p>
            <a:pPr marL="232172" lvl="0" indent="-232172">
              <a:lnSpc>
                <a:spcPct val="115000"/>
              </a:lnSpc>
              <a:buClr>
                <a:srgbClr val="23385C"/>
              </a:buClr>
              <a:buSzPts val="1400"/>
              <a:buFont typeface="Arial"/>
              <a:buChar char="•"/>
            </a:pPr>
            <a:r>
              <a:rPr lang="pt-PT" dirty="0">
                <a:solidFill>
                  <a:srgbClr val="23385C"/>
                </a:solidFill>
              </a:rPr>
              <a:t>Navegação não linear - oferece uma perspetiva única para a criação e visualização de uma apresentação. </a:t>
            </a:r>
            <a:endParaRPr lang="pt-PT" dirty="0"/>
          </a:p>
        </p:txBody>
      </p:sp>
      <p:sp>
        <p:nvSpPr>
          <p:cNvPr id="491" name="Google Shape;491;p13"/>
          <p:cNvSpPr txBox="1"/>
          <p:nvPr/>
        </p:nvSpPr>
        <p:spPr>
          <a:xfrm>
            <a:off x="951354" y="3499658"/>
            <a:ext cx="4887520" cy="587813"/>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400"/>
              <a:buFont typeface="Arial"/>
              <a:buChar char="•"/>
            </a:pPr>
            <a:r>
              <a:rPr lang="pt-PT" dirty="0">
                <a:solidFill>
                  <a:srgbClr val="23385C"/>
                </a:solidFill>
              </a:rPr>
              <a:t>Pode ser difícil de navegar quando se começa com a ferramenta.</a:t>
            </a:r>
            <a:endParaRPr lang="pt-PT" dirty="0"/>
          </a:p>
        </p:txBody>
      </p:sp>
      <p:sp>
        <p:nvSpPr>
          <p:cNvPr id="492" name="Google Shape;492;p13"/>
          <p:cNvSpPr txBox="1"/>
          <p:nvPr/>
        </p:nvSpPr>
        <p:spPr>
          <a:xfrm>
            <a:off x="1132407" y="4166892"/>
            <a:ext cx="5200722" cy="1331093"/>
          </a:xfrm>
          <a:prstGeom prst="rect">
            <a:avLst/>
          </a:prstGeom>
          <a:noFill/>
          <a:ln>
            <a:noFill/>
          </a:ln>
        </p:spPr>
        <p:txBody>
          <a:bodyPr spcFirstLastPara="1" wrap="square" lIns="91425" tIns="45700" rIns="91425" bIns="45700" anchor="t" anchorCtr="0">
            <a:spAutoFit/>
          </a:bodyPr>
          <a:lstStyle/>
          <a:p>
            <a:pPr lvl="0" algn="ctr">
              <a:lnSpc>
                <a:spcPct val="115000"/>
              </a:lnSpc>
            </a:pPr>
            <a:r>
              <a:rPr lang="pt-PT" i="1" dirty="0">
                <a:solidFill>
                  <a:srgbClr val="F16A4C"/>
                </a:solidFill>
              </a:rPr>
              <a:t>“Eu adoro </a:t>
            </a:r>
            <a:r>
              <a:rPr lang="pt-PT" i="1" dirty="0" err="1">
                <a:solidFill>
                  <a:srgbClr val="F16A4C"/>
                </a:solidFill>
              </a:rPr>
              <a:t>Prezi</a:t>
            </a:r>
            <a:r>
              <a:rPr lang="pt-PT" i="1" dirty="0">
                <a:solidFill>
                  <a:srgbClr val="F16A4C"/>
                </a:solidFill>
              </a:rPr>
              <a:t>. A informação com visuais é sempre melhor recebida, por isso, quando experimentei </a:t>
            </a:r>
            <a:r>
              <a:rPr lang="pt-PT" i="1" dirty="0" err="1">
                <a:solidFill>
                  <a:srgbClr val="F16A4C"/>
                </a:solidFill>
              </a:rPr>
              <a:t>Prezi</a:t>
            </a:r>
            <a:r>
              <a:rPr lang="pt-PT" i="1" dirty="0">
                <a:solidFill>
                  <a:srgbClr val="F16A4C"/>
                </a:solidFill>
              </a:rPr>
              <a:t> </a:t>
            </a:r>
            <a:r>
              <a:rPr lang="pt-PT" i="1" dirty="0" err="1">
                <a:solidFill>
                  <a:srgbClr val="F16A4C"/>
                </a:solidFill>
              </a:rPr>
              <a:t>Video</a:t>
            </a:r>
            <a:r>
              <a:rPr lang="pt-PT" i="1" dirty="0">
                <a:solidFill>
                  <a:srgbClr val="F16A4C"/>
                </a:solidFill>
              </a:rPr>
              <a:t>, fiquei viciado. Quando percebi como era fácil, deixei-me levar". </a:t>
            </a:r>
          </a:p>
          <a:p>
            <a:pPr lvl="0" algn="ctr">
              <a:lnSpc>
                <a:spcPct val="115000"/>
              </a:lnSpc>
            </a:pPr>
            <a:r>
              <a:rPr lang="pt-PT" b="1" i="1" dirty="0">
                <a:solidFill>
                  <a:srgbClr val="F16A4C"/>
                </a:solidFill>
              </a:rPr>
              <a:t>-Dr. </a:t>
            </a:r>
            <a:r>
              <a:rPr lang="pt-PT" b="1" i="1" dirty="0" err="1">
                <a:solidFill>
                  <a:srgbClr val="F16A4C"/>
                </a:solidFill>
              </a:rPr>
              <a:t>Allison</a:t>
            </a:r>
            <a:r>
              <a:rPr lang="pt-PT" b="1" i="1" dirty="0">
                <a:solidFill>
                  <a:srgbClr val="F16A4C"/>
                </a:solidFill>
              </a:rPr>
              <a:t> </a:t>
            </a:r>
            <a:r>
              <a:rPr lang="pt-PT" b="1" i="1" dirty="0" err="1">
                <a:solidFill>
                  <a:srgbClr val="F16A4C"/>
                </a:solidFill>
              </a:rPr>
              <a:t>Upshaw</a:t>
            </a:r>
            <a:r>
              <a:rPr lang="pt-PT" b="1" i="1" dirty="0">
                <a:solidFill>
                  <a:srgbClr val="F16A4C"/>
                </a:solidFill>
              </a:rPr>
              <a:t> (Professor Assistente de Belas Artes, Colégio </a:t>
            </a:r>
            <a:r>
              <a:rPr lang="pt-PT" b="1" i="1" dirty="0" err="1">
                <a:solidFill>
                  <a:srgbClr val="F16A4C"/>
                </a:solidFill>
              </a:rPr>
              <a:t>Stillman</a:t>
            </a:r>
            <a:r>
              <a:rPr lang="pt-PT" b="1" i="1" dirty="0">
                <a:solidFill>
                  <a:srgbClr val="F16A4C"/>
                </a:solidFill>
              </a:rPr>
              <a:t>, </a:t>
            </a:r>
            <a:r>
              <a:rPr lang="pt-PT" b="1" i="1" dirty="0" err="1">
                <a:solidFill>
                  <a:srgbClr val="F16A4C"/>
                </a:solidFill>
              </a:rPr>
              <a:t>Tuscaloosa</a:t>
            </a:r>
            <a:r>
              <a:rPr lang="pt-PT" b="1" i="1" dirty="0">
                <a:solidFill>
                  <a:srgbClr val="F16A4C"/>
                </a:solidFill>
              </a:rPr>
              <a:t>, AL)</a:t>
            </a:r>
            <a:endParaRPr lang="pt-PT" b="1" dirty="0"/>
          </a:p>
        </p:txBody>
      </p:sp>
      <p:sp>
        <p:nvSpPr>
          <p:cNvPr id="493" name="Google Shape;493;p13"/>
          <p:cNvSpPr txBox="1"/>
          <p:nvPr/>
        </p:nvSpPr>
        <p:spPr>
          <a:xfrm>
            <a:off x="819838" y="6401504"/>
            <a:ext cx="5273946" cy="1131038"/>
          </a:xfrm>
          <a:prstGeom prst="rect">
            <a:avLst/>
          </a:prstGeom>
          <a:noFill/>
          <a:ln>
            <a:noFill/>
          </a:ln>
        </p:spPr>
        <p:txBody>
          <a:bodyPr spcFirstLastPara="1" wrap="square" lIns="91425" tIns="45700" rIns="91425" bIns="45700" anchor="t" anchorCtr="0">
            <a:spAutoFit/>
          </a:bodyPr>
          <a:lstStyle/>
          <a:p>
            <a:pPr>
              <a:lnSpc>
                <a:spcPct val="115000"/>
              </a:lnSpc>
            </a:pPr>
            <a:r>
              <a:rPr lang="pt-PT" dirty="0">
                <a:solidFill>
                  <a:srgbClr val="23385C"/>
                </a:solidFill>
              </a:rPr>
              <a:t>Agora que já teve uma boa introdução ao PREZI - porque não testá-lo por si próprio?</a:t>
            </a:r>
            <a:r>
              <a:rPr lang="en-GB" sz="1400" dirty="0">
                <a:solidFill>
                  <a:srgbClr val="23385C"/>
                </a:solidFill>
                <a:latin typeface="Arial"/>
                <a:ea typeface="Arial"/>
                <a:cs typeface="Arial"/>
                <a:sym typeface="Arial"/>
              </a:rPr>
              <a:t> </a:t>
            </a:r>
            <a:endParaRPr sz="1400"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r>
              <a:rPr lang="en-GB" sz="11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https://prezi.com/signup/?click_source=logged_element&amp;page_location=header&amp;element_text=get_started</a:t>
            </a:r>
            <a:r>
              <a:rPr lang="en-GB" sz="1100" dirty="0">
                <a:solidFill>
                  <a:schemeClr val="dk1"/>
                </a:solidFill>
                <a:latin typeface="Arial"/>
                <a:ea typeface="Arial"/>
                <a:cs typeface="Arial"/>
                <a:sym typeface="Arial"/>
              </a:rPr>
              <a:t> </a:t>
            </a:r>
            <a:endParaRPr dirty="0"/>
          </a:p>
        </p:txBody>
      </p:sp>
      <p:pic>
        <p:nvPicPr>
          <p:cNvPr id="494" name="Google Shape;494;p13">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89668"/>
            <a:ext cx="2539131" cy="1490364"/>
          </a:xfrm>
          <a:prstGeom prst="rect">
            <a:avLst/>
          </a:prstGeom>
          <a:noFill/>
          <a:ln>
            <a:noFill/>
          </a:ln>
        </p:spPr>
      </p:pic>
      <p:sp>
        <p:nvSpPr>
          <p:cNvPr id="495" name="Google Shape;495;p13"/>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14">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15421" y="5702300"/>
            <a:ext cx="5208917" cy="2819399"/>
          </a:xfrm>
          <a:prstGeom prst="rect">
            <a:avLst/>
          </a:prstGeom>
          <a:solidFill>
            <a:schemeClr val="lt1"/>
          </a:solidFill>
          <a:ln>
            <a:noFill/>
          </a:ln>
        </p:spPr>
      </p:pic>
      <p:sp>
        <p:nvSpPr>
          <p:cNvPr id="501" name="Google Shape;501;p14"/>
          <p:cNvSpPr txBox="1">
            <a:spLocks noGrp="1"/>
          </p:cNvSpPr>
          <p:nvPr>
            <p:ph type="body" idx="1"/>
          </p:nvPr>
        </p:nvSpPr>
        <p:spPr>
          <a:xfrm>
            <a:off x="468368" y="298122"/>
            <a:ext cx="4559082" cy="3038011"/>
          </a:xfrm>
          <a:prstGeom prst="rect">
            <a:avLst/>
          </a:prstGeom>
          <a:noFill/>
          <a:ln>
            <a:noFill/>
          </a:ln>
        </p:spPr>
        <p:txBody>
          <a:bodyPr spcFirstLastPara="1" wrap="square" lIns="91425" tIns="45700" rIns="91425" bIns="45700" anchor="t" anchorCtr="0">
            <a:normAutofit fontScale="92500"/>
          </a:bodyPr>
          <a:lstStyle/>
          <a:p>
            <a:pPr marL="0" lvl="0" indent="0">
              <a:lnSpc>
                <a:spcPct val="120000"/>
              </a:lnSpc>
              <a:spcBef>
                <a:spcPts val="0"/>
              </a:spcBef>
              <a:buSzPts val="1200"/>
            </a:pPr>
            <a:r>
              <a:rPr lang="pt-PT" sz="1200" dirty="0" err="1"/>
              <a:t>ThingLink</a:t>
            </a:r>
            <a:r>
              <a:rPr lang="pt-PT" sz="1200" dirty="0"/>
              <a:t> é uma plataforma educativa premiada que facilita o aumento de imagens, vídeos e visitas virtuais com informação adicional e links. Mais de 4 milhões de professores e estudantes utilizam </a:t>
            </a:r>
            <a:r>
              <a:rPr lang="pt-PT" sz="1200" dirty="0" err="1"/>
              <a:t>ThingLink</a:t>
            </a:r>
            <a:r>
              <a:rPr lang="pt-PT" sz="1200" dirty="0"/>
              <a:t> para criar experiências de aprendizagem acessíveis e visuais na nuvem. É uma forma de fornecer informação em formato visual, tornando-a mais interativa para uma turma. O </a:t>
            </a:r>
            <a:r>
              <a:rPr lang="pt-PT" sz="1200" dirty="0" err="1"/>
              <a:t>Thinglink</a:t>
            </a:r>
            <a:r>
              <a:rPr lang="pt-PT" sz="1200" dirty="0"/>
              <a:t> encoraja os estudantes a tornarem-se confiantes na utilização de múltiplas formas de meios de comunicação para se expressarem. O editor de desktop apoia a edição colaborativa de imagens e a criação de cursos e trabalhos. A aplicação móvel pode ser utilizada para guardar notas com gravação áudio direta para imagens. </a:t>
            </a:r>
            <a:r>
              <a:rPr lang="pt-PT" sz="1200" dirty="0" err="1"/>
              <a:t>Thinglink</a:t>
            </a:r>
            <a:r>
              <a:rPr lang="pt-PT" sz="1200" dirty="0"/>
              <a:t> oferece uma forma fácil de criar material audiovisual para capacitar os utilizadores e desenvolver as suas capacidades de literacia digital.</a:t>
            </a:r>
          </a:p>
        </p:txBody>
      </p:sp>
      <p:sp>
        <p:nvSpPr>
          <p:cNvPr id="502" name="Google Shape;502;p14"/>
          <p:cNvSpPr txBox="1"/>
          <p:nvPr/>
        </p:nvSpPr>
        <p:spPr>
          <a:xfrm>
            <a:off x="4325664" y="298122"/>
            <a:ext cx="3249896" cy="932881"/>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900"/>
              <a:buFont typeface="Arial"/>
              <a:buNone/>
            </a:pPr>
            <a:r>
              <a:rPr lang="en-GB" sz="1900" b="0" i="0">
                <a:solidFill>
                  <a:schemeClr val="lt1"/>
                </a:solidFill>
                <a:latin typeface="Arial"/>
                <a:ea typeface="Arial"/>
                <a:cs typeface="Arial"/>
                <a:sym typeface="Arial"/>
              </a:rPr>
              <a:t>IN A NUTSHELL</a:t>
            </a:r>
            <a:endParaRPr/>
          </a:p>
          <a:p>
            <a:pPr marL="0" marR="0" lvl="0" indent="0" algn="ctr" rtl="0">
              <a:lnSpc>
                <a:spcPct val="120000"/>
              </a:lnSpc>
              <a:spcBef>
                <a:spcPts val="750"/>
              </a:spcBef>
              <a:spcAft>
                <a:spcPts val="0"/>
              </a:spcAft>
              <a:buClr>
                <a:schemeClr val="lt1"/>
              </a:buClr>
              <a:buSzPts val="1900"/>
              <a:buFont typeface="Arial"/>
              <a:buNone/>
            </a:pPr>
            <a:r>
              <a:rPr lang="en-GB" sz="1900" b="1" i="0">
                <a:solidFill>
                  <a:schemeClr val="lt1"/>
                </a:solidFill>
                <a:latin typeface="Arial"/>
                <a:ea typeface="Arial"/>
                <a:cs typeface="Arial"/>
                <a:sym typeface="Arial"/>
              </a:rPr>
              <a:t>Thinglink</a:t>
            </a:r>
            <a:endParaRPr sz="1900" b="1" i="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a:solidFill>
                <a:schemeClr val="lt1"/>
              </a:solidFill>
              <a:latin typeface="Arial"/>
              <a:ea typeface="Arial"/>
              <a:cs typeface="Arial"/>
              <a:sym typeface="Arial"/>
            </a:endParaRPr>
          </a:p>
        </p:txBody>
      </p:sp>
      <p:sp>
        <p:nvSpPr>
          <p:cNvPr id="503" name="Google Shape;503;p14"/>
          <p:cNvSpPr txBox="1"/>
          <p:nvPr/>
        </p:nvSpPr>
        <p:spPr>
          <a:xfrm>
            <a:off x="1423052" y="4163171"/>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04" name="Google Shape;504;p14"/>
          <p:cNvSpPr txBox="1"/>
          <p:nvPr/>
        </p:nvSpPr>
        <p:spPr>
          <a:xfrm>
            <a:off x="739221" y="4758405"/>
            <a:ext cx="5366517" cy="738664"/>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O THINGLINK e como pode ser utilizada. Clique para ver e aprender</a:t>
            </a:r>
            <a:endParaRPr dirty="0"/>
          </a:p>
        </p:txBody>
      </p:sp>
      <p:pic>
        <p:nvPicPr>
          <p:cNvPr id="505" name="Google Shape;505;p14" descr="Image result for 3 Thinglink"/>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36949" y="3336133"/>
            <a:ext cx="1821136" cy="958134"/>
          </a:xfrm>
          <a:prstGeom prst="rect">
            <a:avLst/>
          </a:prstGeom>
          <a:noFill/>
          <a:ln>
            <a:noFill/>
          </a:ln>
        </p:spPr>
      </p:pic>
      <p:sp>
        <p:nvSpPr>
          <p:cNvPr id="506" name="Google Shape;506;p14"/>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5"/>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512" name="Google Shape;512;p15"/>
          <p:cNvSpPr/>
          <p:nvPr/>
        </p:nvSpPr>
        <p:spPr>
          <a:xfrm>
            <a:off x="1793334" y="3916657"/>
            <a:ext cx="318108" cy="318106"/>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spcFirstLastPara="1" wrap="square" lIns="17400" tIns="17400" rIns="17400" bIns="17400" anchor="ctr" anchorCtr="0">
            <a:noAutofit/>
          </a:bodyPr>
          <a:lstStyle/>
          <a:p>
            <a:pPr marL="0" marR="0" lvl="0" indent="0" algn="ctr" rtl="0">
              <a:spcBef>
                <a:spcPts val="0"/>
              </a:spcBef>
              <a:spcAft>
                <a:spcPts val="0"/>
              </a:spcAft>
              <a:buNone/>
            </a:pPr>
            <a:endParaRPr sz="1371">
              <a:solidFill>
                <a:schemeClr val="dk1"/>
              </a:solidFill>
              <a:latin typeface="Arial"/>
              <a:ea typeface="Arial"/>
              <a:cs typeface="Arial"/>
              <a:sym typeface="Arial"/>
            </a:endParaRPr>
          </a:p>
        </p:txBody>
      </p:sp>
      <p:sp>
        <p:nvSpPr>
          <p:cNvPr id="513" name="Google Shape;513;p15"/>
          <p:cNvSpPr txBox="1"/>
          <p:nvPr/>
        </p:nvSpPr>
        <p:spPr>
          <a:xfrm>
            <a:off x="1320268" y="66990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14" name="Google Shape;514;p15"/>
          <p:cNvSpPr txBox="1"/>
          <p:nvPr/>
        </p:nvSpPr>
        <p:spPr>
          <a:xfrm>
            <a:off x="1344162" y="2921369"/>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15" name="Google Shape;515;p15"/>
          <p:cNvSpPr txBox="1"/>
          <p:nvPr/>
        </p:nvSpPr>
        <p:spPr>
          <a:xfrm>
            <a:off x="1271039" y="5854270"/>
            <a:ext cx="4632858" cy="661775"/>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THINGLINK</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516" name="Google Shape;516;p15"/>
          <p:cNvGrpSpPr/>
          <p:nvPr/>
        </p:nvGrpSpPr>
        <p:grpSpPr>
          <a:xfrm>
            <a:off x="1305083" y="5301681"/>
            <a:ext cx="243678" cy="345124"/>
            <a:chOff x="3979850" y="1598950"/>
            <a:chExt cx="356825" cy="505375"/>
          </a:xfrm>
        </p:grpSpPr>
        <p:sp>
          <p:nvSpPr>
            <p:cNvPr id="517" name="Google Shape;517;p15"/>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518" name="Google Shape;518;p15"/>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519" name="Google Shape;519;p15"/>
          <p:cNvSpPr txBox="1"/>
          <p:nvPr/>
        </p:nvSpPr>
        <p:spPr>
          <a:xfrm rot="-837433">
            <a:off x="1735607" y="8658799"/>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520" name="Google Shape;520;p15"/>
          <p:cNvSpPr txBox="1"/>
          <p:nvPr/>
        </p:nvSpPr>
        <p:spPr>
          <a:xfrm>
            <a:off x="863067" y="6527080"/>
            <a:ext cx="5533915" cy="989461"/>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THINGLINK - porque não testá-lo por si próprio?</a:t>
            </a:r>
          </a:p>
          <a:p>
            <a:pPr marL="0" marR="0" lvl="0" indent="0" algn="l" rtl="0">
              <a:lnSpc>
                <a:spcPct val="115000"/>
              </a:lnSpc>
              <a:spcBef>
                <a:spcPts val="1219"/>
              </a:spcBef>
              <a:spcAft>
                <a:spcPts val="0"/>
              </a:spcAft>
              <a:buNone/>
            </a:pPr>
            <a:r>
              <a:rPr lang="en-GB" sz="14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https://www.thinglink.com/login</a:t>
            </a:r>
            <a:endParaRPr sz="1400" dirty="0">
              <a:solidFill>
                <a:srgbClr val="23385C"/>
              </a:solidFill>
              <a:latin typeface="Arial"/>
              <a:ea typeface="Arial"/>
              <a:cs typeface="Arial"/>
              <a:sym typeface="Arial"/>
            </a:endParaRPr>
          </a:p>
        </p:txBody>
      </p:sp>
      <p:sp>
        <p:nvSpPr>
          <p:cNvPr id="521" name="Google Shape;521;p15"/>
          <p:cNvSpPr txBox="1"/>
          <p:nvPr/>
        </p:nvSpPr>
        <p:spPr>
          <a:xfrm>
            <a:off x="741327" y="1350622"/>
            <a:ext cx="5655656" cy="1600398"/>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O potencial da aplicação </a:t>
            </a:r>
            <a:r>
              <a:rPr lang="pt-PT" dirty="0" err="1">
                <a:solidFill>
                  <a:srgbClr val="23385C"/>
                </a:solidFill>
              </a:rPr>
              <a:t>ThingLink</a:t>
            </a:r>
            <a:r>
              <a:rPr lang="pt-PT" dirty="0">
                <a:solidFill>
                  <a:srgbClr val="23385C"/>
                </a:solidFill>
              </a:rPr>
              <a:t> é enorme. </a:t>
            </a:r>
          </a:p>
          <a:p>
            <a:pPr marL="232172" lvl="0" indent="-232172">
              <a:buClr>
                <a:srgbClr val="23385C"/>
              </a:buClr>
              <a:buSzPts val="1400"/>
              <a:buFont typeface="Arial"/>
              <a:buChar char="•"/>
            </a:pPr>
            <a:r>
              <a:rPr lang="pt-PT" dirty="0">
                <a:solidFill>
                  <a:srgbClr val="23385C"/>
                </a:solidFill>
              </a:rPr>
              <a:t>Disponível em mais de 60 línguas.</a:t>
            </a:r>
          </a:p>
          <a:p>
            <a:pPr marL="232172" lvl="0" indent="-232172">
              <a:buClr>
                <a:srgbClr val="23385C"/>
              </a:buClr>
              <a:buSzPts val="1400"/>
              <a:buFont typeface="Arial"/>
              <a:buChar char="•"/>
            </a:pPr>
            <a:r>
              <a:rPr lang="pt-PT" dirty="0">
                <a:solidFill>
                  <a:srgbClr val="23385C"/>
                </a:solidFill>
              </a:rPr>
              <a:t>Disponível para todos os tipos de aulas, independentemente do tamanho, idade ou nível de aprendizagem.</a:t>
            </a:r>
          </a:p>
          <a:p>
            <a:pPr marL="232172" lvl="0" indent="-232172">
              <a:buClr>
                <a:srgbClr val="23385C"/>
              </a:buClr>
              <a:buSzPts val="1400"/>
              <a:buFont typeface="Arial"/>
              <a:buChar char="•"/>
            </a:pPr>
            <a:r>
              <a:rPr lang="pt-PT" dirty="0">
                <a:solidFill>
                  <a:srgbClr val="23385C"/>
                </a:solidFill>
              </a:rPr>
              <a:t>Compatível com muitos outros sites, por exemplo, </a:t>
            </a:r>
            <a:r>
              <a:rPr lang="pt-PT" dirty="0" err="1">
                <a:solidFill>
                  <a:srgbClr val="23385C"/>
                </a:solidFill>
              </a:rPr>
              <a:t>Padlet</a:t>
            </a:r>
            <a:r>
              <a:rPr lang="pt-PT" dirty="0">
                <a:solidFill>
                  <a:srgbClr val="23385C"/>
                </a:solidFill>
              </a:rPr>
              <a:t>.</a:t>
            </a:r>
          </a:p>
          <a:p>
            <a:pPr marL="232172" lvl="0" indent="-232172">
              <a:buClr>
                <a:srgbClr val="23385C"/>
              </a:buClr>
              <a:buSzPts val="1400"/>
              <a:buFont typeface="Arial"/>
              <a:buChar char="•"/>
            </a:pPr>
            <a:r>
              <a:rPr lang="pt-PT" dirty="0">
                <a:solidFill>
                  <a:srgbClr val="23385C"/>
                </a:solidFill>
              </a:rPr>
              <a:t>Apoia o desenvolvimento de capacidades e competências em ambientes do mundo real</a:t>
            </a:r>
            <a:r>
              <a:rPr lang="en-GB" dirty="0">
                <a:solidFill>
                  <a:srgbClr val="23385C"/>
                </a:solidFill>
              </a:rPr>
              <a:t>.</a:t>
            </a:r>
            <a:endParaRPr sz="1600" dirty="0">
              <a:solidFill>
                <a:srgbClr val="23385C"/>
              </a:solidFill>
              <a:latin typeface="Arial"/>
              <a:ea typeface="Arial"/>
              <a:cs typeface="Arial"/>
              <a:sym typeface="Arial"/>
            </a:endParaRPr>
          </a:p>
        </p:txBody>
      </p:sp>
      <p:sp>
        <p:nvSpPr>
          <p:cNvPr id="522" name="Google Shape;522;p15"/>
          <p:cNvSpPr txBox="1"/>
          <p:nvPr/>
        </p:nvSpPr>
        <p:spPr>
          <a:xfrm>
            <a:off x="863067" y="3578422"/>
            <a:ext cx="4949903" cy="544724"/>
          </a:xfrm>
          <a:prstGeom prst="rect">
            <a:avLst/>
          </a:prstGeom>
          <a:noFill/>
          <a:ln>
            <a:noFill/>
          </a:ln>
        </p:spPr>
        <p:txBody>
          <a:bodyPr spcFirstLastPara="1" wrap="square" lIns="91425" tIns="45700" rIns="91425" bIns="45700" anchor="t" anchorCtr="0">
            <a:spAutoFit/>
          </a:bodyPr>
          <a:lstStyle/>
          <a:p>
            <a:pPr marL="232172" lvl="0" indent="-232172" algn="just">
              <a:lnSpc>
                <a:spcPct val="69642"/>
              </a:lnSpc>
              <a:buClr>
                <a:srgbClr val="23385C"/>
              </a:buClr>
              <a:buSzPts val="1400"/>
              <a:buFont typeface="Arial"/>
              <a:buChar char="•"/>
            </a:pPr>
            <a:r>
              <a:rPr lang="pt-PT" dirty="0">
                <a:solidFill>
                  <a:srgbClr val="23385C"/>
                </a:solidFill>
              </a:rPr>
              <a:t>Alguns acham o sistema de registo difícil de navegar</a:t>
            </a:r>
          </a:p>
          <a:p>
            <a:pPr marL="232172" lvl="0" indent="-232172" algn="just">
              <a:lnSpc>
                <a:spcPct val="69642"/>
              </a:lnSpc>
              <a:buClr>
                <a:srgbClr val="23385C"/>
              </a:buClr>
              <a:buSzPts val="1400"/>
              <a:buFont typeface="Arial"/>
              <a:buChar char="•"/>
            </a:pPr>
            <a:endParaRPr lang="pt-PT" dirty="0">
              <a:solidFill>
                <a:srgbClr val="23385C"/>
              </a:solidFill>
            </a:endParaRPr>
          </a:p>
          <a:p>
            <a:pPr marL="232172" lvl="0" indent="-232172" algn="just">
              <a:lnSpc>
                <a:spcPct val="69642"/>
              </a:lnSpc>
              <a:buClr>
                <a:srgbClr val="23385C"/>
              </a:buClr>
              <a:buSzPts val="1400"/>
              <a:buFont typeface="Arial"/>
              <a:buChar char="•"/>
            </a:pPr>
            <a:r>
              <a:rPr lang="pt-PT" dirty="0">
                <a:solidFill>
                  <a:srgbClr val="23385C"/>
                </a:solidFill>
              </a:rPr>
              <a:t>Pagamento anual para utilizar o pacote Premium </a:t>
            </a:r>
          </a:p>
        </p:txBody>
      </p:sp>
      <p:sp>
        <p:nvSpPr>
          <p:cNvPr id="523" name="Google Shape;523;p15"/>
          <p:cNvSpPr txBox="1"/>
          <p:nvPr/>
        </p:nvSpPr>
        <p:spPr>
          <a:xfrm>
            <a:off x="674758" y="4223885"/>
            <a:ext cx="5788794" cy="1292621"/>
          </a:xfrm>
          <a:prstGeom prst="rect">
            <a:avLst/>
          </a:prstGeom>
          <a:noFill/>
          <a:ln>
            <a:noFill/>
          </a:ln>
        </p:spPr>
        <p:txBody>
          <a:bodyPr spcFirstLastPara="1" wrap="square" lIns="91425" tIns="45700" rIns="91425" bIns="45700" anchor="t" anchorCtr="0">
            <a:spAutoFit/>
          </a:bodyPr>
          <a:lstStyle/>
          <a:p>
            <a:pPr lvl="0" algn="ctr"/>
            <a:r>
              <a:rPr lang="pt-PT" sz="1300" i="1" dirty="0">
                <a:solidFill>
                  <a:srgbClr val="F16A4C"/>
                </a:solidFill>
              </a:rPr>
              <a:t>Criativo e Interativo - Penso que esta ferramenta dá aos estudantes a capacidade criativa de construir os seus próprios conhecimentos sobre um tema através da utilização da imagem de base. Como ferramenta pedagógica em si, um educador poderia pesquisar através das imagens já construídas para encontrar uma que se adequasse ao seu tema e utilizá-la para o ensino direto". </a:t>
            </a:r>
            <a:r>
              <a:rPr lang="pt-PT" sz="1300" b="1" i="1" dirty="0">
                <a:solidFill>
                  <a:srgbClr val="F16A4C"/>
                </a:solidFill>
              </a:rPr>
              <a:t>-Cresta K. (professor de sala de aula)</a:t>
            </a:r>
          </a:p>
        </p:txBody>
      </p:sp>
      <p:pic>
        <p:nvPicPr>
          <p:cNvPr id="524" name="Google Shape;524;p15">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69469" y="7772400"/>
            <a:ext cx="2640731" cy="1516456"/>
          </a:xfrm>
          <a:prstGeom prst="rect">
            <a:avLst/>
          </a:prstGeom>
          <a:noFill/>
          <a:ln>
            <a:noFill/>
          </a:ln>
        </p:spPr>
      </p:pic>
      <p:sp>
        <p:nvSpPr>
          <p:cNvPr id="525" name="Google Shape;525;p15"/>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16"/>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35731" y="330203"/>
            <a:ext cx="6579394" cy="8127286"/>
          </a:xfrm>
          <a:prstGeom prst="rect">
            <a:avLst/>
          </a:prstGeom>
          <a:noFill/>
          <a:ln>
            <a:noFill/>
          </a:ln>
        </p:spPr>
      </p:pic>
      <p:sp>
        <p:nvSpPr>
          <p:cNvPr id="531" name="Google Shape;531;p16"/>
          <p:cNvSpPr txBox="1">
            <a:spLocks noGrp="1"/>
          </p:cNvSpPr>
          <p:nvPr>
            <p:ph type="body" idx="1"/>
          </p:nvPr>
        </p:nvSpPr>
        <p:spPr>
          <a:xfrm>
            <a:off x="2836506" y="3163624"/>
            <a:ext cx="3677491" cy="2024217"/>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Clr>
                <a:schemeClr val="lt1"/>
              </a:buClr>
              <a:buSzPts val="2800"/>
              <a:buNone/>
            </a:pPr>
            <a:r>
              <a:rPr lang="en-GB" sz="2800" b="1" dirty="0"/>
              <a:t>CROWDSOURCING</a:t>
            </a:r>
            <a:endParaRPr dirty="0"/>
          </a:p>
        </p:txBody>
      </p:sp>
      <p:sp>
        <p:nvSpPr>
          <p:cNvPr id="532" name="Google Shape;532;p16"/>
          <p:cNvSpPr txBox="1">
            <a:spLocks noGrp="1"/>
          </p:cNvSpPr>
          <p:nvPr>
            <p:ph type="body" idx="3"/>
          </p:nvPr>
        </p:nvSpPr>
        <p:spPr>
          <a:xfrm>
            <a:off x="3580622" y="1826672"/>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02</a:t>
            </a:r>
            <a:endParaRPr/>
          </a:p>
        </p:txBody>
      </p:sp>
      <p:sp>
        <p:nvSpPr>
          <p:cNvPr id="533" name="Google Shape;533;p16"/>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7">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56483" y="5688567"/>
            <a:ext cx="5162705" cy="2820433"/>
          </a:xfrm>
          <a:prstGeom prst="rect">
            <a:avLst/>
          </a:prstGeom>
          <a:solidFill>
            <a:schemeClr val="lt1"/>
          </a:solidFill>
          <a:ln>
            <a:noFill/>
          </a:ln>
        </p:spPr>
      </p:pic>
      <p:sp>
        <p:nvSpPr>
          <p:cNvPr id="539" name="Google Shape;539;p17"/>
          <p:cNvSpPr txBox="1">
            <a:spLocks noGrp="1"/>
          </p:cNvSpPr>
          <p:nvPr>
            <p:ph type="body" idx="1"/>
          </p:nvPr>
        </p:nvSpPr>
        <p:spPr>
          <a:xfrm>
            <a:off x="196522" y="267250"/>
            <a:ext cx="4702886" cy="3038011"/>
          </a:xfrm>
          <a:prstGeom prst="rect">
            <a:avLst/>
          </a:prstGeom>
          <a:noFill/>
          <a:ln>
            <a:noFill/>
          </a:ln>
        </p:spPr>
        <p:txBody>
          <a:bodyPr spcFirstLastPara="1" wrap="square" lIns="91425" tIns="45700" rIns="91425" bIns="45700" anchor="t" anchorCtr="0">
            <a:normAutofit fontScale="85000" lnSpcReduction="20000"/>
          </a:bodyPr>
          <a:lstStyle/>
          <a:p>
            <a:pPr marL="0" lvl="0" indent="0">
              <a:lnSpc>
                <a:spcPct val="120000"/>
              </a:lnSpc>
              <a:spcBef>
                <a:spcPts val="0"/>
              </a:spcBef>
              <a:buSzPct val="100000"/>
            </a:pPr>
            <a:r>
              <a:rPr lang="pt-PT" sz="1300" dirty="0" err="1"/>
              <a:t>GoFundMe</a:t>
            </a:r>
            <a:r>
              <a:rPr lang="pt-PT" sz="1300" dirty="0"/>
              <a:t> é uma plataforma de </a:t>
            </a:r>
            <a:r>
              <a:rPr lang="pt-PT" sz="1300" dirty="0" err="1"/>
              <a:t>crowdfunding</a:t>
            </a:r>
            <a:r>
              <a:rPr lang="pt-PT" sz="1300" dirty="0"/>
              <a:t> com fins lucrativos que procura angariar fundos para várias iniciativas que vão desde instituições de caridade até empresas. É conhecida como "o líder na angariação de fundos online". Em 2017 tornou-se a maior plataforma de </a:t>
            </a:r>
            <a:r>
              <a:rPr lang="pt-PT" sz="1300" dirty="0" err="1"/>
              <a:t>crowdfunding</a:t>
            </a:r>
            <a:r>
              <a:rPr lang="pt-PT" sz="1300" dirty="0"/>
              <a:t>, responsável pela angariação de mais de 3 mil milhões de dólares desde o seu lançamento em 2010. A plataforma permite projetos que angariem fundos para outras causas, por exemplo, músicos, </a:t>
            </a:r>
            <a:r>
              <a:rPr lang="pt-PT" sz="1300" dirty="0" err="1"/>
              <a:t>start-ups</a:t>
            </a:r>
            <a:r>
              <a:rPr lang="pt-PT" sz="1300" dirty="0"/>
              <a:t>, </a:t>
            </a:r>
            <a:r>
              <a:rPr lang="pt-PT" sz="1300" dirty="0" err="1"/>
              <a:t>etc</a:t>
            </a:r>
            <a:r>
              <a:rPr lang="pt-PT" sz="1300" dirty="0"/>
              <a:t>, bem como donativos para causas pessoais/eventos da vida, por exemplo, cobertura de despesas médicas, custos de viagem, despesas de educação, fundos memoriais, e muito mais. </a:t>
            </a:r>
          </a:p>
          <a:p>
            <a:pPr marL="0" lvl="0" indent="0">
              <a:lnSpc>
                <a:spcPct val="120000"/>
              </a:lnSpc>
              <a:spcBef>
                <a:spcPts val="0"/>
              </a:spcBef>
              <a:buSzPct val="100000"/>
            </a:pPr>
            <a:r>
              <a:rPr lang="pt-PT" sz="1300" dirty="0"/>
              <a:t>Ao contrário de outras plataformas de </a:t>
            </a:r>
            <a:r>
              <a:rPr lang="pt-PT" sz="1300" dirty="0" err="1"/>
              <a:t>crowdfunding</a:t>
            </a:r>
            <a:r>
              <a:rPr lang="pt-PT" sz="1300" dirty="0"/>
              <a:t>, </a:t>
            </a:r>
            <a:r>
              <a:rPr lang="pt-PT" sz="1300" dirty="0" err="1"/>
              <a:t>GoFundMe</a:t>
            </a:r>
            <a:r>
              <a:rPr lang="pt-PT" sz="1300" dirty="0"/>
              <a:t> não limita as campanhas a um período de tempo. As doações são seguras, online e chegarão dentro de poucos dias à conta bancária ligada. As pessoas doam usando o seu cartão de débito ou crédito (e também podem deixar comentários no website da campanha para apoiar a causa). </a:t>
            </a:r>
            <a:endParaRPr lang="pt-PT" sz="1138" dirty="0"/>
          </a:p>
        </p:txBody>
      </p:sp>
      <p:sp>
        <p:nvSpPr>
          <p:cNvPr id="540" name="Google Shape;540;p17"/>
          <p:cNvSpPr txBox="1"/>
          <p:nvPr/>
        </p:nvSpPr>
        <p:spPr>
          <a:xfrm>
            <a:off x="4491282" y="267250"/>
            <a:ext cx="3249896" cy="888450"/>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900"/>
              <a:buFont typeface="Arial"/>
              <a:buNone/>
            </a:pPr>
            <a:r>
              <a:rPr lang="pt-PT" sz="19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900"/>
              <a:buFont typeface="Arial"/>
              <a:buNone/>
            </a:pPr>
            <a:r>
              <a:rPr lang="en-GB" sz="1900" b="1" i="0" dirty="0">
                <a:solidFill>
                  <a:schemeClr val="lt1"/>
                </a:solidFill>
                <a:latin typeface="Arial"/>
                <a:ea typeface="Arial"/>
                <a:cs typeface="Arial"/>
                <a:sym typeface="Arial"/>
              </a:rPr>
              <a:t>GoFundMe</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41" name="Google Shape;541;p17"/>
          <p:cNvSpPr txBox="1"/>
          <p:nvPr/>
        </p:nvSpPr>
        <p:spPr>
          <a:xfrm>
            <a:off x="1410352" y="416754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42" name="Google Shape;542;p17"/>
          <p:cNvSpPr txBox="1"/>
          <p:nvPr/>
        </p:nvSpPr>
        <p:spPr>
          <a:xfrm>
            <a:off x="704083" y="4733471"/>
            <a:ext cx="55570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a:t>
            </a:r>
            <a:r>
              <a:rPr lang="en-GB" dirty="0">
                <a:solidFill>
                  <a:srgbClr val="23385C"/>
                </a:solidFill>
              </a:rPr>
              <a:t>GoFundMe</a:t>
            </a:r>
            <a:r>
              <a:rPr lang="pt-PT" dirty="0">
                <a:solidFill>
                  <a:srgbClr val="23385C"/>
                </a:solidFill>
              </a:rPr>
              <a:t> e como pode ser utilizada. Clique para ver e aprender</a:t>
            </a:r>
            <a:endParaRPr dirty="0"/>
          </a:p>
        </p:txBody>
      </p:sp>
      <p:pic>
        <p:nvPicPr>
          <p:cNvPr id="543" name="Google Shape;543;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42832" y="3448178"/>
            <a:ext cx="2238256" cy="675185"/>
          </a:xfrm>
          <a:prstGeom prst="rect">
            <a:avLst/>
          </a:prstGeom>
          <a:noFill/>
          <a:ln>
            <a:noFill/>
          </a:ln>
        </p:spPr>
      </p:pic>
      <p:sp>
        <p:nvSpPr>
          <p:cNvPr id="544" name="Google Shape;544;p17"/>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17</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8"/>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550" name="Google Shape;550;p18"/>
          <p:cNvSpPr txBox="1"/>
          <p:nvPr/>
        </p:nvSpPr>
        <p:spPr>
          <a:xfrm>
            <a:off x="1344162" y="623973"/>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51" name="Google Shape;551;p18"/>
          <p:cNvSpPr txBox="1"/>
          <p:nvPr/>
        </p:nvSpPr>
        <p:spPr>
          <a:xfrm>
            <a:off x="1335455" y="2896508"/>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52" name="Google Shape;552;p18"/>
          <p:cNvSpPr txBox="1"/>
          <p:nvPr/>
        </p:nvSpPr>
        <p:spPr>
          <a:xfrm>
            <a:off x="1344161" y="5841551"/>
            <a:ext cx="4375503" cy="739061"/>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GOFUNDME</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553" name="Google Shape;553;p18"/>
          <p:cNvGrpSpPr/>
          <p:nvPr/>
        </p:nvGrpSpPr>
        <p:grpSpPr>
          <a:xfrm>
            <a:off x="1305083" y="5301681"/>
            <a:ext cx="243678" cy="345124"/>
            <a:chOff x="3979850" y="1598950"/>
            <a:chExt cx="356825" cy="505375"/>
          </a:xfrm>
        </p:grpSpPr>
        <p:sp>
          <p:nvSpPr>
            <p:cNvPr id="554" name="Google Shape;554;p18"/>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555" name="Google Shape;555;p18"/>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556" name="Google Shape;556;p18"/>
          <p:cNvSpPr txBox="1"/>
          <p:nvPr/>
        </p:nvSpPr>
        <p:spPr>
          <a:xfrm rot="-837433">
            <a:off x="1750445" y="8693745"/>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557" name="Google Shape;557;p18"/>
          <p:cNvSpPr txBox="1"/>
          <p:nvPr/>
        </p:nvSpPr>
        <p:spPr>
          <a:xfrm>
            <a:off x="856940" y="6501798"/>
            <a:ext cx="5493059" cy="1327054"/>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GOFUNDME- porque não testá-lo por si próprio?</a:t>
            </a:r>
          </a:p>
          <a:p>
            <a:pPr marL="0" marR="0" lvl="0" indent="0" algn="l" rtl="0">
              <a:lnSpc>
                <a:spcPct val="115000"/>
              </a:lnSpc>
              <a:spcBef>
                <a:spcPts val="1219"/>
              </a:spcBef>
              <a:spcAft>
                <a:spcPts val="0"/>
              </a:spcAft>
              <a:buNone/>
            </a:pPr>
            <a:r>
              <a:rPr lang="en-GB" sz="13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Sign In | GoFundMe</a:t>
            </a:r>
            <a:endParaRPr sz="13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558" name="Google Shape;558;p18"/>
          <p:cNvSpPr txBox="1"/>
          <p:nvPr/>
        </p:nvSpPr>
        <p:spPr>
          <a:xfrm>
            <a:off x="672946" y="1168084"/>
            <a:ext cx="6185054" cy="1472670"/>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300"/>
              <a:buFont typeface="Arial"/>
              <a:buChar char="•"/>
            </a:pPr>
            <a:r>
              <a:rPr lang="pt-PT" sz="1300" dirty="0">
                <a:solidFill>
                  <a:srgbClr val="23385C"/>
                </a:solidFill>
              </a:rPr>
              <a:t>Garantia de confiança e proteção de segurança para utilizadores e doadores </a:t>
            </a:r>
          </a:p>
          <a:p>
            <a:pPr marL="232172" lvl="0" indent="-232172">
              <a:lnSpc>
                <a:spcPct val="115000"/>
              </a:lnSpc>
              <a:buClr>
                <a:srgbClr val="23385C"/>
              </a:buClr>
              <a:buSzPts val="1300"/>
              <a:buFont typeface="Arial"/>
              <a:buChar char="•"/>
            </a:pPr>
            <a:r>
              <a:rPr lang="pt-PT" sz="1300" dirty="0">
                <a:solidFill>
                  <a:srgbClr val="23385C"/>
                </a:solidFill>
              </a:rPr>
              <a:t>Velocidade e Ferramentas - aplicação móvel, gestão de beneficiários, equipa de angariação de fundos - que facilitam a criação, partilha e angariação de fundos para a campanha.</a:t>
            </a:r>
          </a:p>
          <a:p>
            <a:pPr marL="232172" lvl="0" indent="-232172">
              <a:lnSpc>
                <a:spcPct val="115000"/>
              </a:lnSpc>
              <a:buClr>
                <a:srgbClr val="23385C"/>
              </a:buClr>
              <a:buSzPts val="1300"/>
              <a:buFont typeface="Arial"/>
              <a:buChar char="•"/>
            </a:pPr>
            <a:r>
              <a:rPr lang="pt-PT" sz="1300" dirty="0">
                <a:solidFill>
                  <a:srgbClr val="23385C"/>
                </a:solidFill>
              </a:rPr>
              <a:t>Guia os seus utilizadores sobre como promover a sua campanha através de redes sociais, campanhas de e-mailing</a:t>
            </a:r>
            <a:endParaRPr lang="pt-PT" dirty="0"/>
          </a:p>
        </p:txBody>
      </p:sp>
      <p:sp>
        <p:nvSpPr>
          <p:cNvPr id="559" name="Google Shape;559;p18"/>
          <p:cNvSpPr txBox="1"/>
          <p:nvPr/>
        </p:nvSpPr>
        <p:spPr>
          <a:xfrm>
            <a:off x="540974" y="3497950"/>
            <a:ext cx="6317025" cy="1242607"/>
          </a:xfrm>
          <a:prstGeom prst="rect">
            <a:avLst/>
          </a:prstGeom>
          <a:noFill/>
          <a:ln>
            <a:noFill/>
          </a:ln>
        </p:spPr>
        <p:txBody>
          <a:bodyPr spcFirstLastPara="1" wrap="square" lIns="91425" tIns="45700" rIns="91425" bIns="45700" anchor="t" anchorCtr="0">
            <a:spAutoFit/>
          </a:bodyPr>
          <a:lstStyle/>
          <a:p>
            <a:pPr marL="232172" lvl="0" indent="-232172" algn="just">
              <a:lnSpc>
                <a:spcPct val="115000"/>
              </a:lnSpc>
              <a:buClr>
                <a:srgbClr val="23385C"/>
              </a:buClr>
              <a:buSzPts val="1300"/>
              <a:buFont typeface="Arial"/>
              <a:buChar char="•"/>
            </a:pPr>
            <a:r>
              <a:rPr lang="pt-PT" sz="1300" dirty="0">
                <a:solidFill>
                  <a:srgbClr val="23385C"/>
                </a:solidFill>
              </a:rPr>
              <a:t>Ao contrário de uma plataforma típica de </a:t>
            </a:r>
            <a:r>
              <a:rPr lang="pt-PT" sz="1300" dirty="0" err="1">
                <a:solidFill>
                  <a:srgbClr val="23385C"/>
                </a:solidFill>
              </a:rPr>
              <a:t>crowdfunding</a:t>
            </a:r>
            <a:r>
              <a:rPr lang="pt-PT" sz="1300" dirty="0">
                <a:solidFill>
                  <a:srgbClr val="23385C"/>
                </a:solidFill>
              </a:rPr>
              <a:t>, </a:t>
            </a:r>
            <a:r>
              <a:rPr lang="pt-PT" sz="1300" dirty="0" err="1">
                <a:solidFill>
                  <a:srgbClr val="23385C"/>
                </a:solidFill>
              </a:rPr>
              <a:t>GoFundMe</a:t>
            </a:r>
            <a:r>
              <a:rPr lang="pt-PT" sz="1300" dirty="0">
                <a:solidFill>
                  <a:srgbClr val="23385C"/>
                </a:solidFill>
              </a:rPr>
              <a:t> não é baseado em recompensas (por exemplo, as plataformas de </a:t>
            </a:r>
            <a:r>
              <a:rPr lang="pt-PT" sz="1300" dirty="0" err="1">
                <a:solidFill>
                  <a:srgbClr val="23385C"/>
                </a:solidFill>
              </a:rPr>
              <a:t>crowdfunding</a:t>
            </a:r>
            <a:r>
              <a:rPr lang="pt-PT" sz="1300" dirty="0">
                <a:solidFill>
                  <a:srgbClr val="23385C"/>
                </a:solidFill>
              </a:rPr>
              <a:t> </a:t>
            </a:r>
            <a:r>
              <a:rPr lang="pt-PT" sz="1300" dirty="0" err="1">
                <a:solidFill>
                  <a:srgbClr val="23385C"/>
                </a:solidFill>
              </a:rPr>
              <a:t>Kick-starters</a:t>
            </a:r>
            <a:r>
              <a:rPr lang="pt-PT" sz="1300" dirty="0">
                <a:solidFill>
                  <a:srgbClr val="23385C"/>
                </a:solidFill>
              </a:rPr>
              <a:t> e </a:t>
            </a:r>
            <a:r>
              <a:rPr lang="pt-PT" sz="1300" dirty="0" err="1">
                <a:solidFill>
                  <a:srgbClr val="23385C"/>
                </a:solidFill>
              </a:rPr>
              <a:t>Indiegogo</a:t>
            </a:r>
            <a:r>
              <a:rPr lang="pt-PT" sz="1300" dirty="0">
                <a:solidFill>
                  <a:srgbClr val="23385C"/>
                </a:solidFill>
              </a:rPr>
              <a:t> oferecem incentivos para receber donativos). Isto pode ser um desafio porque as recompensas são vistas como "um empurrão extra" quando se decide se deve ou não doar dinheiro. </a:t>
            </a:r>
            <a:r>
              <a:rPr lang="en-GB" sz="1300" dirty="0">
                <a:solidFill>
                  <a:srgbClr val="23385C"/>
                </a:solidFill>
              </a:rPr>
              <a:t> </a:t>
            </a:r>
            <a:endParaRPr dirty="0"/>
          </a:p>
        </p:txBody>
      </p:sp>
      <p:sp>
        <p:nvSpPr>
          <p:cNvPr id="560" name="Google Shape;560;p18"/>
          <p:cNvSpPr txBox="1"/>
          <p:nvPr/>
        </p:nvSpPr>
        <p:spPr>
          <a:xfrm>
            <a:off x="734446" y="4784607"/>
            <a:ext cx="5964934" cy="892512"/>
          </a:xfrm>
          <a:prstGeom prst="rect">
            <a:avLst/>
          </a:prstGeom>
          <a:noFill/>
          <a:ln>
            <a:noFill/>
          </a:ln>
        </p:spPr>
        <p:txBody>
          <a:bodyPr spcFirstLastPara="1" wrap="square" lIns="91425" tIns="45700" rIns="91425" bIns="45700" anchor="t" anchorCtr="0">
            <a:spAutoFit/>
          </a:bodyPr>
          <a:lstStyle/>
          <a:p>
            <a:pPr lvl="0" algn="ctr"/>
            <a:r>
              <a:rPr lang="pt-PT" sz="1300" i="1" dirty="0">
                <a:solidFill>
                  <a:srgbClr val="F16A4C"/>
                </a:solidFill>
              </a:rPr>
              <a:t>"Gostei muito </a:t>
            </a:r>
            <a:r>
              <a:rPr lang="pt-PT" sz="1300" i="1" dirty="0" err="1">
                <a:solidFill>
                  <a:srgbClr val="F16A4C"/>
                </a:solidFill>
              </a:rPr>
              <a:t>doGoFundMe</a:t>
            </a:r>
            <a:r>
              <a:rPr lang="pt-PT" sz="1300" i="1" dirty="0">
                <a:solidFill>
                  <a:srgbClr val="F16A4C"/>
                </a:solidFill>
              </a:rPr>
              <a:t> porque me permitiu partilhar uma história, imagens e visão daquilo que queria ver financiado. Foi tão fácil criar e partilhar o link com a família, estudantes e colegas de trabalho” </a:t>
            </a:r>
            <a:r>
              <a:rPr lang="pt-PT" sz="1300" b="1" i="1" dirty="0">
                <a:solidFill>
                  <a:srgbClr val="F16A4C"/>
                </a:solidFill>
              </a:rPr>
              <a:t>-</a:t>
            </a:r>
            <a:r>
              <a:rPr lang="pt-PT" sz="1300" b="1" i="1" dirty="0" err="1">
                <a:solidFill>
                  <a:srgbClr val="F16A4C"/>
                </a:solidFill>
              </a:rPr>
              <a:t>Lindsay</a:t>
            </a:r>
            <a:r>
              <a:rPr lang="pt-PT" sz="1300" b="1" i="1" dirty="0">
                <a:solidFill>
                  <a:srgbClr val="F16A4C"/>
                </a:solidFill>
              </a:rPr>
              <a:t> D (professor)</a:t>
            </a:r>
          </a:p>
        </p:txBody>
      </p:sp>
      <p:pic>
        <p:nvPicPr>
          <p:cNvPr id="561" name="Google Shape;561;p18">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35329"/>
            <a:ext cx="2616542" cy="1590579"/>
          </a:xfrm>
          <a:prstGeom prst="rect">
            <a:avLst/>
          </a:prstGeom>
          <a:noFill/>
          <a:ln>
            <a:noFill/>
          </a:ln>
        </p:spPr>
      </p:pic>
      <p:sp>
        <p:nvSpPr>
          <p:cNvPr id="562" name="Google Shape;562;p18"/>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18</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19">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1177" r="1176"/>
          <a:stretch/>
        </p:blipFill>
        <p:spPr>
          <a:xfrm>
            <a:off x="838200" y="5704967"/>
            <a:ext cx="5129157" cy="2865464"/>
          </a:xfrm>
          <a:prstGeom prst="rect">
            <a:avLst/>
          </a:prstGeom>
          <a:solidFill>
            <a:schemeClr val="lt1"/>
          </a:solidFill>
          <a:ln>
            <a:noFill/>
          </a:ln>
        </p:spPr>
      </p:pic>
      <p:sp>
        <p:nvSpPr>
          <p:cNvPr id="568" name="Google Shape;568;p19"/>
          <p:cNvSpPr txBox="1">
            <a:spLocks noGrp="1"/>
          </p:cNvSpPr>
          <p:nvPr>
            <p:ph type="body" idx="1"/>
          </p:nvPr>
        </p:nvSpPr>
        <p:spPr>
          <a:xfrm>
            <a:off x="161213" y="180399"/>
            <a:ext cx="5051315" cy="3038011"/>
          </a:xfrm>
          <a:prstGeom prst="rect">
            <a:avLst/>
          </a:prstGeom>
          <a:noFill/>
          <a:ln>
            <a:noFill/>
          </a:ln>
        </p:spPr>
        <p:txBody>
          <a:bodyPr spcFirstLastPara="1" wrap="square" lIns="91425" tIns="45700" rIns="91425" bIns="45700" anchor="t" anchorCtr="0">
            <a:normAutofit fontScale="92500"/>
          </a:bodyPr>
          <a:lstStyle/>
          <a:p>
            <a:pPr marL="0" lvl="0" indent="0">
              <a:lnSpc>
                <a:spcPct val="120000"/>
              </a:lnSpc>
              <a:spcBef>
                <a:spcPts val="0"/>
              </a:spcBef>
              <a:buSzPts val="1200"/>
            </a:pPr>
            <a:r>
              <a:rPr lang="pt-PT" sz="1200" dirty="0"/>
              <a:t>Lançada em 2015 pela cidade de Madrid, </a:t>
            </a:r>
            <a:r>
              <a:rPr lang="pt-PT" sz="1200" dirty="0" err="1"/>
              <a:t>Consul</a:t>
            </a:r>
            <a:r>
              <a:rPr lang="pt-PT" sz="1200" dirty="0"/>
              <a:t> - uma Candidatura de Participação Cidadã e Governo Aberto permite às pessoas de todo o mundo trabalharem em conjunto na formação de um ambiente em que desejem viver. </a:t>
            </a:r>
            <a:r>
              <a:rPr lang="pt-PT" sz="1200" dirty="0" err="1"/>
              <a:t>Consul</a:t>
            </a:r>
            <a:r>
              <a:rPr lang="pt-PT" sz="1200" dirty="0"/>
              <a:t> é um software gratuito e de código aberto que permite aos habitantes dos municípios e regiões participar diretamente na tomada de decisões públicas. </a:t>
            </a:r>
            <a:r>
              <a:rPr lang="pt-PT" sz="1200" dirty="0" err="1"/>
              <a:t>Consul</a:t>
            </a:r>
            <a:r>
              <a:rPr lang="pt-PT" sz="1200" dirty="0"/>
              <a:t> é uma iniciativa de colaboração entre cidades, uma rede de conhecimento partilhado que tem sido acrescentada com sucesso a dezenas de municípios de todo o mundo. Ao aplicar este software e criar as suas próprias plataformas participativas, os países encorajam os seus cidadãos a fazer propostas sociais, lógicas e sustentáveis para enriquecer a comunidade. Os governos tendem a optar pelo </a:t>
            </a:r>
            <a:r>
              <a:rPr lang="pt-PT" sz="1200" dirty="0" err="1"/>
              <a:t>Consul</a:t>
            </a:r>
            <a:r>
              <a:rPr lang="pt-PT" sz="1200" dirty="0"/>
              <a:t> porque esta ferramenta pode ser traduzida para diferentes línguas, pode ser facilmente adaptada em termos de imagem e estilo. A equipa de criadores do Cônsul ajuda a facilitar o processo de implementação. </a:t>
            </a:r>
          </a:p>
        </p:txBody>
      </p:sp>
      <p:sp>
        <p:nvSpPr>
          <p:cNvPr id="569" name="Google Shape;569;p19"/>
          <p:cNvSpPr txBox="1"/>
          <p:nvPr/>
        </p:nvSpPr>
        <p:spPr>
          <a:xfrm>
            <a:off x="4471052" y="445489"/>
            <a:ext cx="3249896" cy="738664"/>
          </a:xfrm>
          <a:prstGeom prst="rect">
            <a:avLst/>
          </a:prstGeom>
          <a:noFill/>
          <a:ln>
            <a:noFill/>
          </a:ln>
        </p:spPr>
        <p:txBody>
          <a:bodyPr spcFirstLastPara="1" wrap="square" lIns="74275" tIns="37125" rIns="74275" bIns="37125" anchor="t" anchorCtr="0">
            <a:normAutofit fontScale="62500" lnSpcReduction="20000"/>
          </a:bodyPr>
          <a:lstStyle/>
          <a:p>
            <a:pPr marL="0" marR="0" lvl="0" indent="0" algn="ctr" rtl="0">
              <a:lnSpc>
                <a:spcPct val="120000"/>
              </a:lnSpc>
              <a:spcBef>
                <a:spcPts val="0"/>
              </a:spcBef>
              <a:spcAft>
                <a:spcPts val="0"/>
              </a:spcAft>
              <a:buClr>
                <a:schemeClr val="lt1"/>
              </a:buClr>
              <a:buSzPct val="100000"/>
              <a:buFont typeface="Arial"/>
              <a:buNone/>
            </a:pPr>
            <a:r>
              <a:rPr lang="en-GB" sz="2900" b="0" i="0">
                <a:solidFill>
                  <a:schemeClr val="lt1"/>
                </a:solidFill>
                <a:latin typeface="Arial"/>
                <a:ea typeface="Arial"/>
                <a:cs typeface="Arial"/>
                <a:sym typeface="Arial"/>
              </a:rPr>
              <a:t>IN A NUTSHELL</a:t>
            </a:r>
            <a:endParaRPr/>
          </a:p>
          <a:p>
            <a:pPr marL="0" marR="0" lvl="0" indent="0" algn="ctr" rtl="0">
              <a:lnSpc>
                <a:spcPct val="120000"/>
              </a:lnSpc>
              <a:spcBef>
                <a:spcPts val="750"/>
              </a:spcBef>
              <a:spcAft>
                <a:spcPts val="0"/>
              </a:spcAft>
              <a:buClr>
                <a:schemeClr val="lt1"/>
              </a:buClr>
              <a:buSzPct val="100000"/>
              <a:buFont typeface="Arial"/>
              <a:buNone/>
            </a:pPr>
            <a:r>
              <a:rPr lang="en-GB" sz="2900" b="1" i="0">
                <a:solidFill>
                  <a:schemeClr val="lt1"/>
                </a:solidFill>
                <a:latin typeface="Arial"/>
                <a:ea typeface="Arial"/>
                <a:cs typeface="Arial"/>
                <a:sym typeface="Arial"/>
              </a:rPr>
              <a:t>CONSUL</a:t>
            </a:r>
            <a:endParaRPr/>
          </a:p>
          <a:p>
            <a:pPr marL="0" marR="0" lvl="0" indent="0" algn="l" rtl="0">
              <a:lnSpc>
                <a:spcPct val="90000"/>
              </a:lnSpc>
              <a:spcBef>
                <a:spcPts val="750"/>
              </a:spcBef>
              <a:spcAft>
                <a:spcPts val="0"/>
              </a:spcAft>
              <a:buClr>
                <a:schemeClr val="lt1"/>
              </a:buClr>
              <a:buSzPct val="100000"/>
              <a:buFont typeface="Arial"/>
              <a:buNone/>
            </a:pPr>
            <a:endParaRPr sz="1645" b="0" i="0">
              <a:solidFill>
                <a:schemeClr val="lt1"/>
              </a:solidFill>
              <a:latin typeface="Arial"/>
              <a:ea typeface="Arial"/>
              <a:cs typeface="Arial"/>
              <a:sym typeface="Arial"/>
            </a:endParaRPr>
          </a:p>
        </p:txBody>
      </p:sp>
      <p:sp>
        <p:nvSpPr>
          <p:cNvPr id="570" name="Google Shape;570;p19"/>
          <p:cNvSpPr txBox="1"/>
          <p:nvPr/>
        </p:nvSpPr>
        <p:spPr>
          <a:xfrm>
            <a:off x="1423052" y="4163535"/>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71" name="Google Shape;571;p19"/>
          <p:cNvSpPr txBox="1"/>
          <p:nvPr/>
        </p:nvSpPr>
        <p:spPr>
          <a:xfrm>
            <a:off x="691383" y="4793138"/>
            <a:ext cx="54046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CONSUL e como pode ser utilizada. Clique para ver e aprender</a:t>
            </a:r>
            <a:endParaRPr lang="pt-PT" dirty="0"/>
          </a:p>
        </p:txBody>
      </p:sp>
      <p:pic>
        <p:nvPicPr>
          <p:cNvPr id="572" name="Google Shape;572;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77985" y="3671993"/>
            <a:ext cx="1809633" cy="394746"/>
          </a:xfrm>
          <a:prstGeom prst="rect">
            <a:avLst/>
          </a:prstGeom>
          <a:noFill/>
          <a:ln>
            <a:noFill/>
          </a:ln>
        </p:spPr>
      </p:pic>
      <p:sp>
        <p:nvSpPr>
          <p:cNvPr id="573" name="Google Shape;573;p19"/>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19</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
          <p:cNvSpPr/>
          <p:nvPr/>
        </p:nvSpPr>
        <p:spPr>
          <a:xfrm rot="1379494">
            <a:off x="4144903" y="3463547"/>
            <a:ext cx="2165563" cy="2946866"/>
          </a:xfrm>
          <a:prstGeom prst="arc">
            <a:avLst>
              <a:gd name="adj1" fmla="val 17200311"/>
              <a:gd name="adj2" fmla="val 237709"/>
            </a:avLst>
          </a:prstGeom>
          <a:noFill/>
          <a:ln w="76200" cap="flat" cmpd="sng">
            <a:solidFill>
              <a:schemeClr val="lt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dk1"/>
              </a:solidFill>
              <a:latin typeface="Arial"/>
              <a:ea typeface="Arial"/>
              <a:cs typeface="Arial"/>
              <a:sym typeface="Arial"/>
            </a:endParaRPr>
          </a:p>
        </p:txBody>
      </p:sp>
      <p:sp>
        <p:nvSpPr>
          <p:cNvPr id="271" name="Google Shape;271;p2"/>
          <p:cNvSpPr/>
          <p:nvPr/>
        </p:nvSpPr>
        <p:spPr>
          <a:xfrm>
            <a:off x="1049125" y="2487688"/>
            <a:ext cx="4769171" cy="4352562"/>
          </a:xfrm>
          <a:prstGeom prst="ellipse">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72" name="Google Shape;272;p2"/>
          <p:cNvSpPr/>
          <p:nvPr/>
        </p:nvSpPr>
        <p:spPr>
          <a:xfrm rot="-6236722">
            <a:off x="877150" y="1995215"/>
            <a:ext cx="3094814" cy="3697328"/>
          </a:xfrm>
          <a:prstGeom prst="arc">
            <a:avLst>
              <a:gd name="adj1" fmla="val 16152063"/>
              <a:gd name="adj2" fmla="val 514115"/>
            </a:avLst>
          </a:prstGeom>
          <a:noFill/>
          <a:ln w="76200" cap="flat" cmpd="sng">
            <a:solidFill>
              <a:schemeClr val="lt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dk1"/>
              </a:solidFill>
              <a:latin typeface="Arial"/>
              <a:ea typeface="Arial"/>
              <a:cs typeface="Arial"/>
              <a:sym typeface="Arial"/>
            </a:endParaRPr>
          </a:p>
        </p:txBody>
      </p:sp>
      <p:sp>
        <p:nvSpPr>
          <p:cNvPr id="273" name="Google Shape;273;p2"/>
          <p:cNvSpPr/>
          <p:nvPr/>
        </p:nvSpPr>
        <p:spPr>
          <a:xfrm>
            <a:off x="376449" y="3534768"/>
            <a:ext cx="288213" cy="345856"/>
          </a:xfrm>
          <a:prstGeom prst="ellipse">
            <a:avLst/>
          </a:prstGeom>
          <a:solidFill>
            <a:srgbClr val="F16A4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74" name="Google Shape;274;p2"/>
          <p:cNvSpPr/>
          <p:nvPr/>
        </p:nvSpPr>
        <p:spPr>
          <a:xfrm>
            <a:off x="704122" y="2675162"/>
            <a:ext cx="424142" cy="467544"/>
          </a:xfrm>
          <a:prstGeom prst="ellipse">
            <a:avLst/>
          </a:prstGeom>
          <a:solidFill>
            <a:srgbClr val="23385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75" name="Google Shape;275;p2"/>
          <p:cNvSpPr/>
          <p:nvPr/>
        </p:nvSpPr>
        <p:spPr>
          <a:xfrm>
            <a:off x="1436431" y="2326270"/>
            <a:ext cx="270696" cy="313592"/>
          </a:xfrm>
          <a:prstGeom prst="ellipse">
            <a:avLst/>
          </a:prstGeom>
          <a:solidFill>
            <a:srgbClr val="FDC56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76" name="Google Shape;276;p2"/>
          <p:cNvSpPr txBox="1"/>
          <p:nvPr/>
        </p:nvSpPr>
        <p:spPr>
          <a:xfrm>
            <a:off x="998325" y="6916450"/>
            <a:ext cx="5033400" cy="204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950" b="1">
                <a:solidFill>
                  <a:srgbClr val="23385C"/>
                </a:solidFill>
                <a:latin typeface="Arial"/>
                <a:ea typeface="Arial"/>
                <a:cs typeface="Arial"/>
                <a:sym typeface="Arial"/>
              </a:rPr>
              <a:t>Nunca duvide que um pequeno grupo de cidadãos </a:t>
            </a:r>
            <a:r>
              <a:rPr lang="en-GB" sz="1950" b="1">
                <a:solidFill>
                  <a:srgbClr val="23385C"/>
                </a:solidFill>
              </a:rPr>
              <a:t>criativos</a:t>
            </a:r>
            <a:r>
              <a:rPr lang="en-GB" sz="1950" b="1">
                <a:solidFill>
                  <a:srgbClr val="23385C"/>
                </a:solidFill>
                <a:latin typeface="Arial"/>
                <a:ea typeface="Arial"/>
                <a:cs typeface="Arial"/>
                <a:sym typeface="Arial"/>
              </a:rPr>
              <a:t> e empenhados pode mudar o mundo; na verdade, é a única coisa que alguma vez o fez.</a:t>
            </a:r>
            <a:endParaRPr sz="1950" b="1">
              <a:solidFill>
                <a:srgbClr val="00A4B8"/>
              </a:solidFill>
              <a:latin typeface="Arial"/>
              <a:ea typeface="Arial"/>
              <a:cs typeface="Arial"/>
              <a:sym typeface="Arial"/>
            </a:endParaRPr>
          </a:p>
          <a:p>
            <a:pPr marL="0" marR="0" lvl="0" indent="0" algn="ctr" rtl="0">
              <a:spcBef>
                <a:spcPts val="0"/>
              </a:spcBef>
              <a:spcAft>
                <a:spcPts val="0"/>
              </a:spcAft>
              <a:buNone/>
            </a:pPr>
            <a:endParaRPr sz="2600">
              <a:solidFill>
                <a:srgbClr val="000000"/>
              </a:solidFill>
              <a:latin typeface="Arial"/>
              <a:ea typeface="Arial"/>
              <a:cs typeface="Arial"/>
              <a:sym typeface="Arial"/>
            </a:endParaRPr>
          </a:p>
          <a:p>
            <a:pPr marL="0" marR="0" lvl="0" indent="0" algn="ctr" rtl="0">
              <a:spcBef>
                <a:spcPts val="0"/>
              </a:spcBef>
              <a:spcAft>
                <a:spcPts val="0"/>
              </a:spcAft>
              <a:buNone/>
            </a:pPr>
            <a:r>
              <a:rPr lang="en-GB" sz="2275" b="1">
                <a:solidFill>
                  <a:srgbClr val="00A4B8"/>
                </a:solidFill>
                <a:latin typeface="Arial"/>
                <a:ea typeface="Arial"/>
                <a:cs typeface="Arial"/>
                <a:sym typeface="Arial"/>
              </a:rPr>
              <a:t>-Margaret Mead</a:t>
            </a:r>
            <a:endParaRPr/>
          </a:p>
        </p:txBody>
      </p:sp>
      <p:pic>
        <p:nvPicPr>
          <p:cNvPr id="277" name="Google Shape;277;p2" descr="Icon&#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8504517"/>
            <a:ext cx="2500313" cy="1362351"/>
          </a:xfrm>
          <a:prstGeom prst="rect">
            <a:avLst/>
          </a:prstGeom>
          <a:noFill/>
          <a:ln>
            <a:noFill/>
          </a:ln>
        </p:spPr>
      </p:pic>
      <p:sp>
        <p:nvSpPr>
          <p:cNvPr id="278" name="Google Shape;278;p2"/>
          <p:cNvSpPr txBox="1"/>
          <p:nvPr/>
        </p:nvSpPr>
        <p:spPr>
          <a:xfrm>
            <a:off x="1585595" y="1187432"/>
            <a:ext cx="3945473" cy="3924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950" b="1">
                <a:solidFill>
                  <a:schemeClr val="lt1"/>
                </a:solidFill>
                <a:latin typeface="Arial"/>
                <a:ea typeface="Arial"/>
                <a:cs typeface="Arial"/>
                <a:sym typeface="Arial"/>
              </a:rPr>
              <a:t>www.studentcivicengagers.eu</a:t>
            </a:r>
            <a:endParaRPr/>
          </a:p>
        </p:txBody>
      </p:sp>
      <p:sp>
        <p:nvSpPr>
          <p:cNvPr id="279" name="Google Shape;279;p2"/>
          <p:cNvSpPr/>
          <p:nvPr/>
        </p:nvSpPr>
        <p:spPr>
          <a:xfrm>
            <a:off x="6219569" y="4983662"/>
            <a:ext cx="237097" cy="247492"/>
          </a:xfrm>
          <a:prstGeom prst="ellipse">
            <a:avLst/>
          </a:prstGeom>
          <a:solidFill>
            <a:srgbClr val="FDC56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80" name="Google Shape;280;p2"/>
          <p:cNvSpPr/>
          <p:nvPr/>
        </p:nvSpPr>
        <p:spPr>
          <a:xfrm>
            <a:off x="6288234" y="4443555"/>
            <a:ext cx="302684" cy="308865"/>
          </a:xfrm>
          <a:prstGeom prst="ellipse">
            <a:avLst/>
          </a:prstGeom>
          <a:solidFill>
            <a:srgbClr val="23385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281" name="Google Shape;281;p2"/>
          <p:cNvSpPr/>
          <p:nvPr/>
        </p:nvSpPr>
        <p:spPr>
          <a:xfrm>
            <a:off x="6169686" y="3915520"/>
            <a:ext cx="237096" cy="250194"/>
          </a:xfrm>
          <a:prstGeom prst="ellipse">
            <a:avLst/>
          </a:prstGeom>
          <a:solidFill>
            <a:srgbClr val="F16A4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pic>
        <p:nvPicPr>
          <p:cNvPr id="282" name="Google Shape;282;p2" descr="A picture containing text, sign, tableware, plate&#10;&#10;Description automatically generated"/>
          <p:cNvPicPr preferRelativeResize="0"/>
          <p:nvPr/>
        </p:nvPicPr>
        <p:blipFill rotWithShape="1">
          <a:blip r:embed="rId5">
            <a:alphaModFix/>
          </a:blip>
          <a:srcRect/>
          <a:stretch/>
        </p:blipFill>
        <p:spPr>
          <a:xfrm>
            <a:off x="2233613" y="173760"/>
            <a:ext cx="2649438" cy="909930"/>
          </a:xfrm>
          <a:prstGeom prst="rect">
            <a:avLst/>
          </a:prstGeom>
          <a:noFill/>
          <a:ln>
            <a:noFill/>
          </a:ln>
        </p:spPr>
      </p:pic>
      <p:sp>
        <p:nvSpPr>
          <p:cNvPr id="283" name="Google Shape;283;p2"/>
          <p:cNvSpPr txBox="1"/>
          <p:nvPr/>
        </p:nvSpPr>
        <p:spPr>
          <a:xfrm>
            <a:off x="633641" y="6677559"/>
            <a:ext cx="558031" cy="1092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500">
                <a:solidFill>
                  <a:srgbClr val="00A4B8"/>
                </a:solidFill>
                <a:latin typeface="Arial"/>
                <a:ea typeface="Arial"/>
                <a:cs typeface="Arial"/>
                <a:sym typeface="Arial"/>
              </a:rPr>
              <a:t>“</a:t>
            </a:r>
            <a:endParaRPr sz="2925">
              <a:solidFill>
                <a:srgbClr val="00A4B8"/>
              </a:solidFill>
              <a:latin typeface="Arial"/>
              <a:ea typeface="Arial"/>
              <a:cs typeface="Arial"/>
              <a:sym typeface="Arial"/>
            </a:endParaRPr>
          </a:p>
        </p:txBody>
      </p:sp>
      <p:sp>
        <p:nvSpPr>
          <p:cNvPr id="284" name="Google Shape;284;p2"/>
          <p:cNvSpPr txBox="1"/>
          <p:nvPr/>
        </p:nvSpPr>
        <p:spPr>
          <a:xfrm rot="10800000">
            <a:off x="5509296" y="7223862"/>
            <a:ext cx="558031" cy="1092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500">
                <a:solidFill>
                  <a:srgbClr val="00A4B8"/>
                </a:solidFill>
                <a:latin typeface="Arial"/>
                <a:ea typeface="Arial"/>
                <a:cs typeface="Arial"/>
                <a:sym typeface="Arial"/>
              </a:rPr>
              <a:t>“</a:t>
            </a:r>
            <a:endParaRPr sz="2925">
              <a:solidFill>
                <a:srgbClr val="00A4B8"/>
              </a:solidFill>
              <a:latin typeface="Arial"/>
              <a:ea typeface="Arial"/>
              <a:cs typeface="Arial"/>
              <a:sym typeface="Arial"/>
            </a:endParaRPr>
          </a:p>
        </p:txBody>
      </p:sp>
      <p:pic>
        <p:nvPicPr>
          <p:cNvPr id="285" name="Google Shape;285;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40811" y="9233613"/>
            <a:ext cx="1847423" cy="587891"/>
          </a:xfrm>
          <a:prstGeom prst="rect">
            <a:avLst/>
          </a:prstGeom>
          <a:noFill/>
          <a:ln>
            <a:noFill/>
          </a:ln>
        </p:spPr>
      </p:pic>
      <p:sp>
        <p:nvSpPr>
          <p:cNvPr id="286" name="Google Shape;286;p2"/>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0"/>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579" name="Google Shape;579;p20"/>
          <p:cNvSpPr txBox="1"/>
          <p:nvPr/>
        </p:nvSpPr>
        <p:spPr>
          <a:xfrm>
            <a:off x="1344162" y="642544"/>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80" name="Google Shape;580;p20"/>
          <p:cNvSpPr txBox="1"/>
          <p:nvPr/>
        </p:nvSpPr>
        <p:spPr>
          <a:xfrm>
            <a:off x="1344162" y="2972714"/>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81" name="Google Shape;581;p20"/>
          <p:cNvSpPr txBox="1"/>
          <p:nvPr/>
        </p:nvSpPr>
        <p:spPr>
          <a:xfrm>
            <a:off x="1344162" y="5906352"/>
            <a:ext cx="4282471"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CONSUL</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582" name="Google Shape;582;p20"/>
          <p:cNvGrpSpPr/>
          <p:nvPr/>
        </p:nvGrpSpPr>
        <p:grpSpPr>
          <a:xfrm>
            <a:off x="1305083" y="5301681"/>
            <a:ext cx="243678" cy="345124"/>
            <a:chOff x="3979850" y="1598950"/>
            <a:chExt cx="356825" cy="505375"/>
          </a:xfrm>
        </p:grpSpPr>
        <p:sp>
          <p:nvSpPr>
            <p:cNvPr id="583" name="Google Shape;583;p20"/>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584" name="Google Shape;584;p20"/>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585" name="Google Shape;585;p20"/>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586" name="Google Shape;586;p20"/>
          <p:cNvSpPr txBox="1"/>
          <p:nvPr/>
        </p:nvSpPr>
        <p:spPr>
          <a:xfrm>
            <a:off x="966440" y="6431504"/>
            <a:ext cx="5022988" cy="1772537"/>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CONSUL - porque não testá-lo por si próprio?</a:t>
            </a:r>
          </a:p>
          <a:p>
            <a:pPr marL="0" marR="0" lvl="0" indent="0" algn="l" rtl="0">
              <a:lnSpc>
                <a:spcPct val="115000"/>
              </a:lnSpc>
              <a:spcBef>
                <a:spcPts val="1219"/>
              </a:spcBef>
              <a:spcAft>
                <a:spcPts val="0"/>
              </a:spcAft>
              <a:buNone/>
            </a:pPr>
            <a:r>
              <a:rPr lang="en-GB" sz="1138"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GitHub - consul/consul: Consul - Open Government and E-Participation Web Software</a:t>
            </a:r>
            <a:endParaRPr sz="1138"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587" name="Google Shape;587;p20"/>
          <p:cNvSpPr txBox="1"/>
          <p:nvPr/>
        </p:nvSpPr>
        <p:spPr>
          <a:xfrm>
            <a:off x="709372" y="1244102"/>
            <a:ext cx="6102908" cy="1791219"/>
          </a:xfrm>
          <a:prstGeom prst="rect">
            <a:avLst/>
          </a:prstGeom>
          <a:noFill/>
          <a:ln>
            <a:noFill/>
          </a:ln>
        </p:spPr>
        <p:txBody>
          <a:bodyPr spcFirstLastPara="1" wrap="square" lIns="91425" tIns="45700" rIns="91425" bIns="45700" anchor="t" anchorCtr="0">
            <a:spAutoFit/>
          </a:bodyPr>
          <a:lstStyle/>
          <a:p>
            <a:pPr marL="278606" lvl="0" indent="-278606">
              <a:lnSpc>
                <a:spcPct val="115000"/>
              </a:lnSpc>
              <a:buClr>
                <a:srgbClr val="23385C"/>
              </a:buClr>
              <a:buSzPts val="1200"/>
              <a:buFont typeface="Noto Sans Symbols"/>
              <a:buChar char="∙"/>
            </a:pPr>
            <a:r>
              <a:rPr lang="pt-PT" sz="1200" dirty="0">
                <a:solidFill>
                  <a:srgbClr val="23385C"/>
                </a:solidFill>
              </a:rPr>
              <a:t>Oferece a oportunidade de colaborar tanto a nível local em torno das soluções de problemas que podem ser demasiado grandes para serem resolvidos por si próprios; Vai para além do "local" - é uma iniciativa de colaboração entre as cidades, uma rede de conhecimentos partilhados </a:t>
            </a:r>
          </a:p>
          <a:p>
            <a:pPr marL="278606" lvl="0" indent="-278606">
              <a:lnSpc>
                <a:spcPct val="115000"/>
              </a:lnSpc>
              <a:buClr>
                <a:srgbClr val="23385C"/>
              </a:buClr>
              <a:buSzPts val="1200"/>
              <a:buFont typeface="Noto Sans Symbols"/>
              <a:buChar char="∙"/>
            </a:pPr>
            <a:r>
              <a:rPr lang="pt-PT" sz="1200" dirty="0">
                <a:solidFill>
                  <a:srgbClr val="23385C"/>
                </a:solidFill>
              </a:rPr>
              <a:t>Aberto a todos: as pessoas podem contribuir em função dos seus interesses, conhecimentos e capacidade. É uma forma transparente e segura de tomar decisões </a:t>
            </a:r>
          </a:p>
          <a:p>
            <a:pPr marL="278606" lvl="0" indent="-278606">
              <a:lnSpc>
                <a:spcPct val="115000"/>
              </a:lnSpc>
              <a:buClr>
                <a:srgbClr val="23385C"/>
              </a:buClr>
              <a:buSzPts val="1200"/>
              <a:buFont typeface="Noto Sans Symbols"/>
              <a:buChar char="∙"/>
            </a:pPr>
            <a:endParaRPr lang="en-GB" sz="1200" dirty="0">
              <a:solidFill>
                <a:srgbClr val="23385C"/>
              </a:solidFill>
            </a:endParaRPr>
          </a:p>
        </p:txBody>
      </p:sp>
      <p:sp>
        <p:nvSpPr>
          <p:cNvPr id="588" name="Google Shape;588;p20"/>
          <p:cNvSpPr txBox="1"/>
          <p:nvPr/>
        </p:nvSpPr>
        <p:spPr>
          <a:xfrm>
            <a:off x="812142" y="3525206"/>
            <a:ext cx="5346510" cy="1154122"/>
          </a:xfrm>
          <a:prstGeom prst="rect">
            <a:avLst/>
          </a:prstGeom>
          <a:noFill/>
          <a:ln>
            <a:noFill/>
          </a:ln>
        </p:spPr>
        <p:txBody>
          <a:bodyPr spcFirstLastPara="1" wrap="square" lIns="91425" tIns="45700" rIns="91425" bIns="45700" anchor="t" anchorCtr="0">
            <a:spAutoFit/>
          </a:bodyPr>
          <a:lstStyle/>
          <a:p>
            <a:pPr marL="278606" lvl="0" indent="-278606">
              <a:lnSpc>
                <a:spcPct val="115000"/>
              </a:lnSpc>
              <a:buClr>
                <a:srgbClr val="23385C"/>
              </a:buClr>
              <a:buSzPts val="1200"/>
              <a:buFont typeface="Noto Sans Symbols"/>
              <a:buChar char="∙"/>
            </a:pPr>
            <a:r>
              <a:rPr lang="pt-PT" sz="1200" dirty="0">
                <a:solidFill>
                  <a:srgbClr val="23385C"/>
                </a:solidFill>
              </a:rPr>
              <a:t>Demorado devido aos protocolos (necessário para compreender e aprender todo o processo de características)</a:t>
            </a:r>
          </a:p>
          <a:p>
            <a:pPr marL="278606" lvl="0" indent="-278606">
              <a:lnSpc>
                <a:spcPct val="115000"/>
              </a:lnSpc>
              <a:buClr>
                <a:srgbClr val="23385C"/>
              </a:buClr>
              <a:buSzPts val="1200"/>
              <a:buFont typeface="Noto Sans Symbols"/>
              <a:buChar char="∙"/>
            </a:pPr>
            <a:r>
              <a:rPr lang="pt-PT" sz="1200" dirty="0">
                <a:solidFill>
                  <a:srgbClr val="23385C"/>
                </a:solidFill>
              </a:rPr>
              <a:t>Para algumas pessoas pode não ser suficientemente fácil de utilizar (há muitas características digitais que para algumas pessoas podem ser difíceis de utilizar)</a:t>
            </a:r>
            <a:endParaRPr lang="pt-PT" dirty="0"/>
          </a:p>
        </p:txBody>
      </p:sp>
      <p:pic>
        <p:nvPicPr>
          <p:cNvPr id="589" name="Google Shape;589;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04263" y="7759700"/>
            <a:ext cx="2555137" cy="1533361"/>
          </a:xfrm>
          <a:prstGeom prst="rect">
            <a:avLst/>
          </a:prstGeom>
          <a:noFill/>
          <a:ln>
            <a:noFill/>
          </a:ln>
        </p:spPr>
      </p:pic>
      <p:sp>
        <p:nvSpPr>
          <p:cNvPr id="590" name="Google Shape;590;p20"/>
          <p:cNvSpPr txBox="1"/>
          <p:nvPr/>
        </p:nvSpPr>
        <p:spPr>
          <a:xfrm>
            <a:off x="709372" y="4694513"/>
            <a:ext cx="5794013" cy="1083333"/>
          </a:xfrm>
          <a:prstGeom prst="rect">
            <a:avLst/>
          </a:prstGeom>
          <a:noFill/>
          <a:ln>
            <a:noFill/>
          </a:ln>
        </p:spPr>
        <p:txBody>
          <a:bodyPr spcFirstLastPara="1" wrap="square" lIns="91425" tIns="45700" rIns="91425" bIns="45700" anchor="t" anchorCtr="0">
            <a:spAutoFit/>
          </a:bodyPr>
          <a:lstStyle/>
          <a:p>
            <a:pPr lvl="0" algn="ctr">
              <a:lnSpc>
                <a:spcPct val="115000"/>
              </a:lnSpc>
            </a:pPr>
            <a:r>
              <a:rPr lang="pt-PT" i="1" dirty="0">
                <a:solidFill>
                  <a:srgbClr val="F16A4C"/>
                </a:solidFill>
              </a:rPr>
              <a:t>"A plataforma </a:t>
            </a:r>
            <a:r>
              <a:rPr lang="pt-PT" i="1" dirty="0" err="1">
                <a:solidFill>
                  <a:srgbClr val="F16A4C"/>
                </a:solidFill>
              </a:rPr>
              <a:t>consul</a:t>
            </a:r>
            <a:r>
              <a:rPr lang="pt-PT" i="1" dirty="0">
                <a:solidFill>
                  <a:srgbClr val="F16A4C"/>
                </a:solidFill>
              </a:rPr>
              <a:t> é um grande espaço para se envolver diretamente em assuntos que lhe dizem respeito, através do debate, da votação, da colaboração. Ao mesmo tempo que é aberto e de fácil acesso"!  </a:t>
            </a:r>
            <a:r>
              <a:rPr lang="pt-PT" b="1" i="1" dirty="0">
                <a:solidFill>
                  <a:srgbClr val="F16A4C"/>
                </a:solidFill>
              </a:rPr>
              <a:t>-Sandra. G (Estudante)</a:t>
            </a:r>
          </a:p>
        </p:txBody>
      </p:sp>
      <p:sp>
        <p:nvSpPr>
          <p:cNvPr id="591" name="Google Shape;591;p20"/>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1">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38200" y="5708694"/>
            <a:ext cx="5156200" cy="2810597"/>
          </a:xfrm>
          <a:prstGeom prst="rect">
            <a:avLst/>
          </a:prstGeom>
          <a:solidFill>
            <a:schemeClr val="lt1"/>
          </a:solidFill>
          <a:ln>
            <a:noFill/>
          </a:ln>
        </p:spPr>
      </p:pic>
      <p:sp>
        <p:nvSpPr>
          <p:cNvPr id="597" name="Google Shape;597;p21"/>
          <p:cNvSpPr txBox="1">
            <a:spLocks noGrp="1"/>
          </p:cNvSpPr>
          <p:nvPr>
            <p:ph type="body" idx="1"/>
          </p:nvPr>
        </p:nvSpPr>
        <p:spPr>
          <a:xfrm>
            <a:off x="280712" y="144619"/>
            <a:ext cx="4773235" cy="3038011"/>
          </a:xfrm>
          <a:prstGeom prst="rect">
            <a:avLst/>
          </a:prstGeom>
          <a:noFill/>
          <a:ln>
            <a:noFill/>
          </a:ln>
        </p:spPr>
        <p:txBody>
          <a:bodyPr spcFirstLastPara="1" wrap="square" lIns="91425" tIns="45700" rIns="91425" bIns="45700" anchor="t" anchorCtr="0">
            <a:normAutofit fontScale="92500" lnSpcReduction="20000"/>
          </a:bodyPr>
          <a:lstStyle/>
          <a:p>
            <a:pPr marL="0" lvl="0" indent="0">
              <a:lnSpc>
                <a:spcPct val="120000"/>
              </a:lnSpc>
              <a:spcBef>
                <a:spcPts val="0"/>
              </a:spcBef>
              <a:buSzPct val="100000"/>
            </a:pPr>
            <a:r>
              <a:rPr lang="pt-PT" sz="1300" dirty="0" err="1"/>
              <a:t>Decidim</a:t>
            </a:r>
            <a:r>
              <a:rPr lang="pt-PT" sz="1300" dirty="0"/>
              <a:t> é uma plataforma de democracia participativa livre e de código aberto para cidades e organizações. Qualquer grupo ou organização de pessoas pode utilizá-la, quer seja uma ONG, universidade, sindicato, cooperativa, associação de bairro, etc. Pode ser utilizada pelas pessoas para se organizarem democraticamente, fazendo propostas, participando em reuniões públicas, promovendo discussões de tomada de decisão, decidindo através de diferentes formas de votação e monitorizando a implementação das decisões. É atualmente utilizado por cidades e organizações. </a:t>
            </a:r>
          </a:p>
          <a:p>
            <a:pPr marL="0" lvl="0" indent="0">
              <a:lnSpc>
                <a:spcPct val="120000"/>
              </a:lnSpc>
              <a:spcBef>
                <a:spcPts val="0"/>
              </a:spcBef>
              <a:buSzPct val="100000"/>
            </a:pPr>
            <a:r>
              <a:rPr lang="pt-PT" sz="1300" dirty="0"/>
              <a:t>Os educadores podem utilizar </a:t>
            </a:r>
            <a:r>
              <a:rPr lang="pt-PT" sz="1300" dirty="0" err="1"/>
              <a:t>Decidim</a:t>
            </a:r>
            <a:r>
              <a:rPr lang="pt-PT" sz="1300" dirty="0"/>
              <a:t> como uma plataforma de colaboração para encorajar os estudantes a colaborar em soluções para resolver alguns dos maiores problemas atuais. Há a possibilidade de contribuir a vários níveis, desde partilhar inspiração, dar feedback, ou contribuir com ideias e colaborar com outros. </a:t>
            </a:r>
            <a:endParaRPr lang="pt-PT" sz="1138" dirty="0"/>
          </a:p>
        </p:txBody>
      </p:sp>
      <p:sp>
        <p:nvSpPr>
          <p:cNvPr id="598" name="Google Shape;598;p21"/>
          <p:cNvSpPr txBox="1"/>
          <p:nvPr/>
        </p:nvSpPr>
        <p:spPr>
          <a:xfrm>
            <a:off x="4397972" y="330749"/>
            <a:ext cx="3249896" cy="1055960"/>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 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decidim</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599" name="Google Shape;599;p21"/>
          <p:cNvSpPr txBox="1"/>
          <p:nvPr/>
        </p:nvSpPr>
        <p:spPr>
          <a:xfrm>
            <a:off x="1492081" y="4249199"/>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00" name="Google Shape;600;p21"/>
          <p:cNvSpPr txBox="1"/>
          <p:nvPr/>
        </p:nvSpPr>
        <p:spPr>
          <a:xfrm>
            <a:off x="610914" y="4844313"/>
            <a:ext cx="5862194" cy="954067"/>
          </a:xfrm>
          <a:prstGeom prst="rect">
            <a:avLst/>
          </a:prstGeom>
          <a:noFill/>
          <a:ln>
            <a:noFill/>
          </a:ln>
        </p:spPr>
        <p:txBody>
          <a:bodyPr spcFirstLastPara="1" wrap="square" lIns="91425" tIns="45700" rIns="91425" bIns="45700" anchor="t" anchorCtr="0">
            <a:spAutoFit/>
          </a:bodyPr>
          <a:lstStyle/>
          <a:p>
            <a:r>
              <a:rPr lang="pt-PT" dirty="0">
                <a:solidFill>
                  <a:srgbClr val="23385C"/>
                </a:solidFill>
              </a:rPr>
              <a:t>Recolhemos e criámos alguns vídeos de estudo de caso que lhe darão mais informações sobre a DECIDIM e como pode ser utilizada. Clique para ver e aprender</a:t>
            </a:r>
            <a:endParaRPr lang="pt-PT" dirty="0"/>
          </a:p>
          <a:p>
            <a:pPr marL="0" marR="0" lvl="0" indent="0" algn="l" rtl="0">
              <a:spcBef>
                <a:spcPts val="0"/>
              </a:spcBef>
              <a:spcAft>
                <a:spcPts val="0"/>
              </a:spcAft>
              <a:buNone/>
            </a:pPr>
            <a:r>
              <a:rPr lang="en-GB" sz="1400" dirty="0">
                <a:solidFill>
                  <a:srgbClr val="23385C"/>
                </a:solidFill>
                <a:latin typeface="Arial"/>
                <a:ea typeface="Arial"/>
                <a:cs typeface="Arial"/>
                <a:sym typeface="Arial"/>
              </a:rPr>
              <a:t>. </a:t>
            </a:r>
            <a:endParaRPr dirty="0"/>
          </a:p>
        </p:txBody>
      </p:sp>
      <p:pic>
        <p:nvPicPr>
          <p:cNvPr id="601" name="Google Shape;601;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97972" y="3625203"/>
            <a:ext cx="2075136" cy="590233"/>
          </a:xfrm>
          <a:prstGeom prst="rect">
            <a:avLst/>
          </a:prstGeom>
          <a:noFill/>
          <a:ln>
            <a:noFill/>
          </a:ln>
        </p:spPr>
      </p:pic>
      <p:sp>
        <p:nvSpPr>
          <p:cNvPr id="602" name="Google Shape;602;p21"/>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2"/>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608" name="Google Shape;608;p22"/>
          <p:cNvSpPr txBox="1"/>
          <p:nvPr/>
        </p:nvSpPr>
        <p:spPr>
          <a:xfrm>
            <a:off x="1344162" y="673971"/>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09" name="Google Shape;609;p22"/>
          <p:cNvSpPr txBox="1"/>
          <p:nvPr/>
        </p:nvSpPr>
        <p:spPr>
          <a:xfrm>
            <a:off x="1344162" y="2948878"/>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10" name="Google Shape;610;p22"/>
          <p:cNvSpPr txBox="1"/>
          <p:nvPr/>
        </p:nvSpPr>
        <p:spPr>
          <a:xfrm>
            <a:off x="1706956" y="5908214"/>
            <a:ext cx="3790775"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DECIDIM</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611" name="Google Shape;611;p22"/>
          <p:cNvGrpSpPr/>
          <p:nvPr/>
        </p:nvGrpSpPr>
        <p:grpSpPr>
          <a:xfrm>
            <a:off x="1305083" y="5301681"/>
            <a:ext cx="243678" cy="345124"/>
            <a:chOff x="3979850" y="1598950"/>
            <a:chExt cx="356825" cy="505375"/>
          </a:xfrm>
        </p:grpSpPr>
        <p:sp>
          <p:nvSpPr>
            <p:cNvPr id="612" name="Google Shape;612;p22"/>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613" name="Google Shape;613;p22"/>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614" name="Google Shape;614;p22"/>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615" name="Google Shape;615;p22"/>
          <p:cNvSpPr txBox="1"/>
          <p:nvPr/>
        </p:nvSpPr>
        <p:spPr>
          <a:xfrm>
            <a:off x="1450744" y="6534241"/>
            <a:ext cx="4046988" cy="1938183"/>
          </a:xfrm>
          <a:prstGeom prst="rect">
            <a:avLst/>
          </a:prstGeom>
          <a:noFill/>
          <a:ln>
            <a:noFill/>
          </a:ln>
        </p:spPr>
        <p:txBody>
          <a:bodyPr spcFirstLastPara="1" wrap="square" lIns="91425" tIns="45700" rIns="91425" bIns="45700" anchor="t" anchorCtr="0">
            <a:spAutoFit/>
          </a:bodyPr>
          <a:lstStyle/>
          <a:p>
            <a:pPr lvl="0">
              <a:lnSpc>
                <a:spcPct val="115000"/>
              </a:lnSpc>
            </a:pPr>
            <a:r>
              <a:rPr lang="pt-PT" sz="1100" dirty="0">
                <a:solidFill>
                  <a:srgbClr val="23385C"/>
                </a:solidFill>
              </a:rPr>
              <a:t>Agora que já teve uma boa introdução ao DECIDIM - porque não testá-lo por si próprio?</a:t>
            </a:r>
          </a:p>
          <a:p>
            <a:pPr marL="0" marR="0" lvl="0" indent="0" algn="l" rtl="0">
              <a:lnSpc>
                <a:spcPct val="115000"/>
              </a:lnSpc>
              <a:spcBef>
                <a:spcPts val="1219"/>
              </a:spcBef>
              <a:spcAft>
                <a:spcPts val="0"/>
              </a:spcAft>
              <a:buNone/>
            </a:pPr>
            <a:r>
              <a:rPr lang="en-GB" sz="1138"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https://meta.decidim.org/users/sign_up?locale=en</a:t>
            </a:r>
            <a:r>
              <a:rPr lang="en-GB" sz="1138" dirty="0">
                <a:solidFill>
                  <a:schemeClr val="dk1"/>
                </a:solidFill>
                <a:latin typeface="Arial"/>
                <a:ea typeface="Arial"/>
                <a:cs typeface="Arial"/>
                <a:sym typeface="Arial"/>
              </a:rPr>
              <a:t> </a:t>
            </a:r>
            <a:endParaRPr dirty="0"/>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616" name="Google Shape;616;p22"/>
          <p:cNvSpPr txBox="1"/>
          <p:nvPr/>
        </p:nvSpPr>
        <p:spPr>
          <a:xfrm>
            <a:off x="907588" y="1208217"/>
            <a:ext cx="5838445" cy="175428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Oferece a oportunidade de colaborar em soluções para problemas mais complexos</a:t>
            </a:r>
          </a:p>
          <a:p>
            <a:pPr marL="232172" lvl="0" indent="-232172">
              <a:buClr>
                <a:srgbClr val="23385C"/>
              </a:buClr>
              <a:buSzPts val="1200"/>
              <a:buFont typeface="Arial"/>
              <a:buChar char="•"/>
            </a:pPr>
            <a:r>
              <a:rPr lang="pt-PT" sz="1200" dirty="0">
                <a:solidFill>
                  <a:srgbClr val="23385C"/>
                </a:solidFill>
              </a:rPr>
              <a:t>O sistema permite a conceção de espaços de democracia participativa de qualquer tipo: orçamentos participativos, conferências, processos eleitorais de candidatos, criações de documentos participativos, etc. </a:t>
            </a:r>
          </a:p>
          <a:p>
            <a:pPr marL="232172" lvl="0" indent="-232172">
              <a:buClr>
                <a:srgbClr val="23385C"/>
              </a:buClr>
              <a:buSzPts val="1200"/>
              <a:buFont typeface="Arial"/>
              <a:buChar char="•"/>
            </a:pPr>
            <a:r>
              <a:rPr lang="pt-PT" sz="1200" dirty="0">
                <a:solidFill>
                  <a:srgbClr val="23385C"/>
                </a:solidFill>
              </a:rPr>
              <a:t>Oferece uma abordagem modular e configurável para a criação de espaços participativos </a:t>
            </a:r>
          </a:p>
          <a:p>
            <a:pPr marL="232172" lvl="0" indent="-232172">
              <a:buClr>
                <a:srgbClr val="23385C"/>
              </a:buClr>
              <a:buSzPts val="1200"/>
              <a:buFont typeface="Arial"/>
              <a:buChar char="•"/>
            </a:pPr>
            <a:r>
              <a:rPr lang="pt-PT" sz="1200" dirty="0">
                <a:solidFill>
                  <a:srgbClr val="23385C"/>
                </a:solidFill>
              </a:rPr>
              <a:t>Perfis de utilizadores permite o desenvolvimento de uma forma de rede social, uma vez que os utilizadores podem subscrever um perfil, trocar mensagens </a:t>
            </a:r>
            <a:r>
              <a:rPr lang="pt-PT" sz="1200" dirty="0" err="1">
                <a:solidFill>
                  <a:srgbClr val="23385C"/>
                </a:solidFill>
              </a:rPr>
              <a:t>etc</a:t>
            </a:r>
            <a:endParaRPr lang="pt-PT" dirty="0"/>
          </a:p>
        </p:txBody>
      </p:sp>
      <p:sp>
        <p:nvSpPr>
          <p:cNvPr id="617" name="Google Shape;617;p22"/>
          <p:cNvSpPr txBox="1"/>
          <p:nvPr/>
        </p:nvSpPr>
        <p:spPr>
          <a:xfrm>
            <a:off x="907588" y="3596993"/>
            <a:ext cx="5264612" cy="1200329"/>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 criação de espaços participativos, o processo de votação, etc., pode ser muito longo e, portanto, desencorajador para algumas pessoas </a:t>
            </a:r>
          </a:p>
          <a:p>
            <a:pPr marL="232172" lvl="0" indent="-232172">
              <a:buClr>
                <a:srgbClr val="23385C"/>
              </a:buClr>
              <a:buSzPts val="1200"/>
              <a:buFont typeface="Arial"/>
              <a:buChar char="•"/>
            </a:pPr>
            <a:r>
              <a:rPr lang="pt-PT" sz="1200" dirty="0">
                <a:solidFill>
                  <a:srgbClr val="23385C"/>
                </a:solidFill>
              </a:rPr>
              <a:t>Demorado devido aos protocolos (necessário para compreender e aprender todo o processo de características)</a:t>
            </a:r>
          </a:p>
          <a:p>
            <a:pPr marL="232172" lvl="0" indent="-232172">
              <a:buClr>
                <a:srgbClr val="23385C"/>
              </a:buClr>
              <a:buSzPts val="1200"/>
              <a:buFont typeface="Arial"/>
              <a:buChar char="•"/>
            </a:pPr>
            <a:r>
              <a:rPr lang="pt-PT" sz="1200" dirty="0">
                <a:solidFill>
                  <a:srgbClr val="23385C"/>
                </a:solidFill>
              </a:rPr>
              <a:t>A instalação e utilização de </a:t>
            </a:r>
            <a:r>
              <a:rPr lang="pt-PT" sz="1200" dirty="0" err="1">
                <a:solidFill>
                  <a:srgbClr val="23385C"/>
                </a:solidFill>
              </a:rPr>
              <a:t>Decidim</a:t>
            </a:r>
            <a:r>
              <a:rPr lang="pt-PT" sz="1200" dirty="0">
                <a:solidFill>
                  <a:srgbClr val="23385C"/>
                </a:solidFill>
              </a:rPr>
              <a:t> requer alguns conhecimentos e requisitos técnicos</a:t>
            </a:r>
            <a:endParaRPr lang="pt-PT" dirty="0"/>
          </a:p>
        </p:txBody>
      </p:sp>
      <p:sp>
        <p:nvSpPr>
          <p:cNvPr id="618" name="Google Shape;618;p22"/>
          <p:cNvSpPr txBox="1"/>
          <p:nvPr/>
        </p:nvSpPr>
        <p:spPr>
          <a:xfrm>
            <a:off x="1161621" y="4833936"/>
            <a:ext cx="4756546" cy="954067"/>
          </a:xfrm>
          <a:prstGeom prst="rect">
            <a:avLst/>
          </a:prstGeom>
          <a:noFill/>
          <a:ln>
            <a:noFill/>
          </a:ln>
        </p:spPr>
        <p:txBody>
          <a:bodyPr spcFirstLastPara="1" wrap="square" lIns="91425" tIns="45700" rIns="91425" bIns="45700" anchor="t" anchorCtr="0">
            <a:spAutoFit/>
          </a:bodyPr>
          <a:lstStyle/>
          <a:p>
            <a:pPr lvl="0" algn="ctr"/>
            <a:r>
              <a:rPr lang="pt-PT" i="1" dirty="0">
                <a:solidFill>
                  <a:srgbClr val="F16A4C"/>
                </a:solidFill>
              </a:rPr>
              <a:t>“</a:t>
            </a:r>
            <a:r>
              <a:rPr lang="pt-PT" i="1" dirty="0" err="1">
                <a:solidFill>
                  <a:srgbClr val="F16A4C"/>
                </a:solidFill>
              </a:rPr>
              <a:t>Decidim</a:t>
            </a:r>
            <a:r>
              <a:rPr lang="pt-PT" i="1" dirty="0">
                <a:solidFill>
                  <a:srgbClr val="F16A4C"/>
                </a:solidFill>
              </a:rPr>
              <a:t> é um grande instrumento para me envolver  com questões cívicas que são importantes para mim. É fácil de usar, com uma vasta gama de características a que posso recorrer! -</a:t>
            </a:r>
            <a:r>
              <a:rPr lang="pt-PT" b="1" i="1" dirty="0">
                <a:solidFill>
                  <a:srgbClr val="F16A4C"/>
                </a:solidFill>
              </a:rPr>
              <a:t>Vanessa </a:t>
            </a:r>
            <a:r>
              <a:rPr lang="pt-PT" b="1" i="1" dirty="0" err="1">
                <a:solidFill>
                  <a:srgbClr val="F16A4C"/>
                </a:solidFill>
              </a:rPr>
              <a:t>Lospitao</a:t>
            </a:r>
            <a:r>
              <a:rPr lang="pt-PT" b="1" i="1" dirty="0">
                <a:solidFill>
                  <a:srgbClr val="F16A4C"/>
                </a:solidFill>
              </a:rPr>
              <a:t> (Estudante)</a:t>
            </a:r>
          </a:p>
        </p:txBody>
      </p:sp>
      <p:pic>
        <p:nvPicPr>
          <p:cNvPr id="619" name="Google Shape;619;p22">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72993" y="7852215"/>
            <a:ext cx="2122289" cy="1342683"/>
          </a:xfrm>
          <a:prstGeom prst="rect">
            <a:avLst/>
          </a:prstGeom>
          <a:noFill/>
          <a:ln>
            <a:noFill/>
          </a:ln>
        </p:spPr>
      </p:pic>
      <p:sp>
        <p:nvSpPr>
          <p:cNvPr id="620" name="Google Shape;620;p22"/>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23">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52779" y="5736768"/>
            <a:ext cx="5127042" cy="2741224"/>
          </a:xfrm>
          <a:prstGeom prst="rect">
            <a:avLst/>
          </a:prstGeom>
          <a:solidFill>
            <a:schemeClr val="lt1"/>
          </a:solidFill>
          <a:ln>
            <a:noFill/>
          </a:ln>
        </p:spPr>
      </p:pic>
      <p:sp>
        <p:nvSpPr>
          <p:cNvPr id="626" name="Google Shape;626;p23"/>
          <p:cNvSpPr txBox="1">
            <a:spLocks noGrp="1"/>
          </p:cNvSpPr>
          <p:nvPr>
            <p:ph type="body" idx="1"/>
          </p:nvPr>
        </p:nvSpPr>
        <p:spPr>
          <a:xfrm>
            <a:off x="405909" y="90922"/>
            <a:ext cx="4801092" cy="3455258"/>
          </a:xfrm>
          <a:prstGeom prst="rect">
            <a:avLst/>
          </a:prstGeom>
          <a:noFill/>
          <a:ln>
            <a:noFill/>
          </a:ln>
        </p:spPr>
        <p:txBody>
          <a:bodyPr spcFirstLastPara="1" wrap="square" lIns="91425" tIns="45700" rIns="91425" bIns="45700" anchor="t" anchorCtr="0">
            <a:normAutofit fontScale="92500"/>
          </a:bodyPr>
          <a:lstStyle/>
          <a:p>
            <a:pPr marL="0" lvl="0" indent="0">
              <a:lnSpc>
                <a:spcPct val="120000"/>
              </a:lnSpc>
              <a:spcBef>
                <a:spcPts val="0"/>
              </a:spcBef>
              <a:buSzPts val="1200"/>
            </a:pPr>
            <a:r>
              <a:rPr lang="pt-PT" sz="1200" dirty="0"/>
              <a:t>Criada em 2010, </a:t>
            </a:r>
            <a:r>
              <a:rPr lang="pt-PT" sz="1200" dirty="0" err="1"/>
              <a:t>OpenIDEO</a:t>
            </a:r>
            <a:r>
              <a:rPr lang="pt-PT" sz="1200" dirty="0"/>
              <a:t> é uma plataforma de inovação aberta que permite que pessoas de todo o mundo se reúnam e trabalhem em soluções para os problemas da sociedade atual. Convoca pessoas e comunidades que coletivamente desenvolvem ideias e aceleram a inovação social. Faz isto utilizando o </a:t>
            </a:r>
            <a:r>
              <a:rPr lang="pt-PT" sz="1200" dirty="0" err="1"/>
              <a:t>crowdsourcing</a:t>
            </a:r>
            <a:r>
              <a:rPr lang="pt-PT" sz="1200" dirty="0"/>
              <a:t>, equipando os participantes com recursos, conexões, e ferramentas de desenho para criar um impacto real. Através do </a:t>
            </a:r>
            <a:r>
              <a:rPr lang="pt-PT" sz="1200" dirty="0" err="1"/>
              <a:t>OpenIDEO</a:t>
            </a:r>
            <a:r>
              <a:rPr lang="pt-PT" sz="1200" dirty="0"/>
              <a:t>, os indivíduos podem participar através de desafios, eventos, e alianças. Um Desafio é um processo de colaboração de três a cinco meses que foca a atenção no tópico e cria um espaço para os membros da comunidade contribuírem e construírem uns com os outros. Todas as abordagens oferecem acesso a recursos IDEO e metodologia de pensamento de design, acesso a financiamento e apoio ao design, e ligação a uma comunidade global. Os educadores podem utilizá-la ou sugerir a sua utilização aos estudantes que desejem colaborar em soluções para a resolução de alguns dos maiores problemas atuais. </a:t>
            </a:r>
          </a:p>
        </p:txBody>
      </p:sp>
      <p:sp>
        <p:nvSpPr>
          <p:cNvPr id="627" name="Google Shape;627;p23"/>
          <p:cNvSpPr txBox="1"/>
          <p:nvPr/>
        </p:nvSpPr>
        <p:spPr>
          <a:xfrm>
            <a:off x="4404631" y="384645"/>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Open IDEO</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28" name="Google Shape;628;p23"/>
          <p:cNvSpPr txBox="1"/>
          <p:nvPr/>
        </p:nvSpPr>
        <p:spPr>
          <a:xfrm>
            <a:off x="1473851" y="4108001"/>
            <a:ext cx="5094899"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29" name="Google Shape;629;p23"/>
          <p:cNvSpPr txBox="1"/>
          <p:nvPr/>
        </p:nvSpPr>
        <p:spPr>
          <a:xfrm>
            <a:off x="576867" y="4812384"/>
            <a:ext cx="5709633"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OPENIDEO  e como pode ser utilizada. Clique para ver e aprender</a:t>
            </a:r>
            <a:endParaRPr lang="pt-PT" dirty="0"/>
          </a:p>
        </p:txBody>
      </p:sp>
      <p:pic>
        <p:nvPicPr>
          <p:cNvPr id="630" name="Google Shape;630;p23"/>
          <p:cNvPicPr preferRelativeResize="0"/>
          <p:nvPr/>
        </p:nvPicPr>
        <p:blipFill rotWithShape="1">
          <a:blip r:embed="rId5">
            <a:alphaModFix/>
          </a:blip>
          <a:srcRect/>
          <a:stretch/>
        </p:blipFill>
        <p:spPr>
          <a:xfrm>
            <a:off x="4169448" y="3357314"/>
            <a:ext cx="1909098" cy="858233"/>
          </a:xfrm>
          <a:prstGeom prst="rect">
            <a:avLst/>
          </a:prstGeom>
          <a:noFill/>
          <a:ln>
            <a:noFill/>
          </a:ln>
        </p:spPr>
      </p:pic>
      <p:sp>
        <p:nvSpPr>
          <p:cNvPr id="631" name="Google Shape;631;p23"/>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24"/>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637" name="Google Shape;637;p24"/>
          <p:cNvSpPr txBox="1"/>
          <p:nvPr/>
        </p:nvSpPr>
        <p:spPr>
          <a:xfrm>
            <a:off x="1344162" y="680007"/>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38" name="Google Shape;638;p24"/>
          <p:cNvSpPr txBox="1"/>
          <p:nvPr/>
        </p:nvSpPr>
        <p:spPr>
          <a:xfrm>
            <a:off x="1344162" y="2948472"/>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39" name="Google Shape;639;p24"/>
          <p:cNvSpPr txBox="1"/>
          <p:nvPr/>
        </p:nvSpPr>
        <p:spPr>
          <a:xfrm>
            <a:off x="1335455" y="5861944"/>
            <a:ext cx="4624468" cy="74847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OPEN IDEO</a:t>
            </a:r>
            <a:endParaRPr sz="1625" b="0" i="0" dirty="0">
              <a:solidFill>
                <a:schemeClr val="lt1"/>
              </a:solidFill>
              <a:latin typeface="Arial"/>
              <a:ea typeface="Arial"/>
              <a:cs typeface="Arial"/>
              <a:sym typeface="Arial"/>
            </a:endParaRPr>
          </a:p>
        </p:txBody>
      </p:sp>
      <p:grpSp>
        <p:nvGrpSpPr>
          <p:cNvPr id="640" name="Google Shape;640;p24"/>
          <p:cNvGrpSpPr/>
          <p:nvPr/>
        </p:nvGrpSpPr>
        <p:grpSpPr>
          <a:xfrm>
            <a:off x="1305083" y="5301681"/>
            <a:ext cx="243678" cy="345124"/>
            <a:chOff x="3979850" y="1598950"/>
            <a:chExt cx="356825" cy="505375"/>
          </a:xfrm>
        </p:grpSpPr>
        <p:sp>
          <p:nvSpPr>
            <p:cNvPr id="641" name="Google Shape;641;p24"/>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642" name="Google Shape;642;p24"/>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643" name="Google Shape;643;p24"/>
          <p:cNvSpPr txBox="1"/>
          <p:nvPr/>
        </p:nvSpPr>
        <p:spPr>
          <a:xfrm rot="-837433">
            <a:off x="1765031" y="8672238"/>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644" name="Google Shape;644;p24"/>
          <p:cNvSpPr txBox="1"/>
          <p:nvPr/>
        </p:nvSpPr>
        <p:spPr>
          <a:xfrm>
            <a:off x="771374" y="6521518"/>
            <a:ext cx="5311925" cy="1997213"/>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OPEN IDEO - porque não testá-lo por si próprio?</a:t>
            </a:r>
          </a:p>
          <a:p>
            <a:pPr marL="0" marR="0" lvl="0" indent="0" algn="l" rtl="0">
              <a:lnSpc>
                <a:spcPct val="115000"/>
              </a:lnSpc>
              <a:spcBef>
                <a:spcPts val="1219"/>
              </a:spcBef>
              <a:spcAft>
                <a:spcPts val="0"/>
              </a:spcAft>
              <a:buNone/>
            </a:pPr>
            <a:r>
              <a:rPr lang="en-GB" sz="12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https://challenges.openideo.com/login</a:t>
            </a:r>
            <a:r>
              <a:rPr lang="en-GB" sz="1200" dirty="0">
                <a:solidFill>
                  <a:srgbClr val="0F6FC6"/>
                </a:solidFill>
                <a:latin typeface="Arial"/>
                <a:ea typeface="Arial"/>
                <a:cs typeface="Arial"/>
                <a:sym typeface="Arial"/>
              </a:rPr>
              <a:t> </a:t>
            </a:r>
            <a:endParaRPr sz="12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645" name="Google Shape;645;p24"/>
          <p:cNvSpPr txBox="1"/>
          <p:nvPr/>
        </p:nvSpPr>
        <p:spPr>
          <a:xfrm>
            <a:off x="727283" y="1182774"/>
            <a:ext cx="5849519" cy="175428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 dedicação de tempo pode variar de alguns minutos a várias horas</a:t>
            </a:r>
          </a:p>
          <a:p>
            <a:pPr marL="232172" lvl="0" indent="-232172">
              <a:buClr>
                <a:srgbClr val="23385C"/>
              </a:buClr>
              <a:buSzPts val="1200"/>
              <a:buFont typeface="Arial"/>
              <a:buChar char="•"/>
            </a:pPr>
            <a:r>
              <a:rPr lang="pt-PT" sz="1200" dirty="0">
                <a:solidFill>
                  <a:srgbClr val="23385C"/>
                </a:solidFill>
              </a:rPr>
              <a:t>Todos os conceitos são produzidos sob uma licença Creative </a:t>
            </a:r>
            <a:r>
              <a:rPr lang="pt-PT" sz="1200" dirty="0" err="1">
                <a:solidFill>
                  <a:srgbClr val="23385C"/>
                </a:solidFill>
              </a:rPr>
              <a:t>Commons</a:t>
            </a:r>
            <a:r>
              <a:rPr lang="pt-PT" sz="1200" dirty="0">
                <a:solidFill>
                  <a:srgbClr val="23385C"/>
                </a:solidFill>
              </a:rPr>
              <a:t> e tornam-se partilháveis, remixáveis e reutilizáveis por qualquer pessoa.</a:t>
            </a:r>
          </a:p>
          <a:p>
            <a:pPr marL="232172" lvl="0" indent="-232172">
              <a:buClr>
                <a:srgbClr val="23385C"/>
              </a:buClr>
              <a:buSzPts val="1200"/>
              <a:buFont typeface="Arial"/>
              <a:buChar char="•"/>
            </a:pPr>
            <a:r>
              <a:rPr lang="pt-PT" sz="1200" dirty="0">
                <a:solidFill>
                  <a:srgbClr val="23385C"/>
                </a:solidFill>
              </a:rPr>
              <a:t>Possibilidade de acesso a recursos IDEO e metodologia de pensamento de design, apoio oferecido em termos de </a:t>
            </a:r>
            <a:r>
              <a:rPr lang="pt-PT" sz="1200" dirty="0" err="1">
                <a:solidFill>
                  <a:srgbClr val="23385C"/>
                </a:solidFill>
              </a:rPr>
              <a:t>mentoria</a:t>
            </a:r>
            <a:r>
              <a:rPr lang="pt-PT" sz="1200" dirty="0">
                <a:solidFill>
                  <a:srgbClr val="23385C"/>
                </a:solidFill>
              </a:rPr>
              <a:t>, ferramentas, construção de comunidades, desenvolvimento de ideias para ajudar os participantes a dimensionar e implementar as suas soluções</a:t>
            </a:r>
          </a:p>
          <a:p>
            <a:pPr marL="232172" lvl="0" indent="-232172">
              <a:buClr>
                <a:srgbClr val="23385C"/>
              </a:buClr>
              <a:buSzPts val="1200"/>
              <a:buFont typeface="Arial"/>
              <a:buChar char="•"/>
            </a:pPr>
            <a:r>
              <a:rPr lang="pt-PT" sz="1200" dirty="0">
                <a:solidFill>
                  <a:srgbClr val="23385C"/>
                </a:solidFill>
              </a:rPr>
              <a:t>Possibilidade de patrocínio, por organizações filantrópicas, instituições empresariais, agências governamentais e ONG </a:t>
            </a:r>
            <a:endParaRPr lang="pt-PT" sz="1200" dirty="0"/>
          </a:p>
        </p:txBody>
      </p:sp>
      <p:sp>
        <p:nvSpPr>
          <p:cNvPr id="646" name="Google Shape;646;p24"/>
          <p:cNvSpPr txBox="1"/>
          <p:nvPr/>
        </p:nvSpPr>
        <p:spPr>
          <a:xfrm>
            <a:off x="727282" y="3588431"/>
            <a:ext cx="5553803" cy="646331"/>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Dificuldade em implementar soluções para desafios complexos virtualmente, através de um grupo ou equipa globalmente dispersa</a:t>
            </a:r>
          </a:p>
          <a:p>
            <a:pPr marL="232172" lvl="0" indent="-232172">
              <a:buClr>
                <a:srgbClr val="23385C"/>
              </a:buClr>
              <a:buSzPts val="1200"/>
              <a:buFont typeface="Arial"/>
              <a:buChar char="•"/>
            </a:pPr>
            <a:r>
              <a:rPr lang="pt-PT" sz="1200" dirty="0">
                <a:solidFill>
                  <a:srgbClr val="23385C"/>
                </a:solidFill>
              </a:rPr>
              <a:t>Pode exigir boas competências técnicas e digitais </a:t>
            </a:r>
            <a:endParaRPr lang="pt-PT" dirty="0"/>
          </a:p>
        </p:txBody>
      </p:sp>
      <p:sp>
        <p:nvSpPr>
          <p:cNvPr id="647" name="Google Shape;647;p24"/>
          <p:cNvSpPr txBox="1"/>
          <p:nvPr/>
        </p:nvSpPr>
        <p:spPr>
          <a:xfrm>
            <a:off x="1036251" y="4355876"/>
            <a:ext cx="5244833" cy="954067"/>
          </a:xfrm>
          <a:prstGeom prst="rect">
            <a:avLst/>
          </a:prstGeom>
          <a:noFill/>
          <a:ln>
            <a:noFill/>
          </a:ln>
        </p:spPr>
        <p:txBody>
          <a:bodyPr spcFirstLastPara="1" wrap="square" lIns="91425" tIns="45700" rIns="91425" bIns="45700" anchor="t" anchorCtr="0">
            <a:spAutoFit/>
          </a:bodyPr>
          <a:lstStyle/>
          <a:p>
            <a:pPr lvl="0" algn="ctr"/>
            <a:r>
              <a:rPr lang="en-GB" i="1" dirty="0">
                <a:solidFill>
                  <a:srgbClr val="F16A4C"/>
                </a:solidFill>
              </a:rPr>
              <a:t> </a:t>
            </a:r>
            <a:r>
              <a:rPr lang="pt-PT" i="1" dirty="0" err="1">
                <a:solidFill>
                  <a:srgbClr val="F16A4C"/>
                </a:solidFill>
              </a:rPr>
              <a:t>OpenIDEO</a:t>
            </a:r>
            <a:r>
              <a:rPr lang="pt-PT" i="1" dirty="0">
                <a:solidFill>
                  <a:srgbClr val="F16A4C"/>
                </a:solidFill>
              </a:rPr>
              <a:t> oferece-lhe "uma oportunidade de contribuir para uma causa maior". É uma oportunidade para que os estudantes trabalhem juntos e pratiquem as capacidades de conceção".</a:t>
            </a:r>
          </a:p>
          <a:p>
            <a:pPr lvl="0" algn="ctr"/>
            <a:r>
              <a:rPr lang="pt-PT" b="1" i="1" dirty="0">
                <a:solidFill>
                  <a:srgbClr val="F16A4C"/>
                </a:solidFill>
              </a:rPr>
              <a:t>-</a:t>
            </a:r>
            <a:r>
              <a:rPr lang="pt-PT" b="1" i="1" dirty="0" err="1">
                <a:solidFill>
                  <a:srgbClr val="F16A4C"/>
                </a:solidFill>
              </a:rPr>
              <a:t>Gayanjith</a:t>
            </a:r>
            <a:r>
              <a:rPr lang="pt-PT" b="1" i="1" dirty="0">
                <a:solidFill>
                  <a:srgbClr val="F16A4C"/>
                </a:solidFill>
              </a:rPr>
              <a:t> </a:t>
            </a:r>
            <a:r>
              <a:rPr lang="pt-PT" b="1" i="1" dirty="0" err="1">
                <a:solidFill>
                  <a:srgbClr val="F16A4C"/>
                </a:solidFill>
              </a:rPr>
              <a:t>Premalal</a:t>
            </a:r>
            <a:r>
              <a:rPr lang="pt-PT" b="1" i="1" dirty="0">
                <a:solidFill>
                  <a:srgbClr val="F16A4C"/>
                </a:solidFill>
              </a:rPr>
              <a:t> -mentor da comunidade</a:t>
            </a:r>
          </a:p>
        </p:txBody>
      </p:sp>
      <p:pic>
        <p:nvPicPr>
          <p:cNvPr id="648" name="Google Shape;648;p24">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85100"/>
            <a:ext cx="2564531" cy="1500217"/>
          </a:xfrm>
          <a:prstGeom prst="rect">
            <a:avLst/>
          </a:prstGeom>
          <a:noFill/>
          <a:ln>
            <a:noFill/>
          </a:ln>
        </p:spPr>
      </p:pic>
      <p:sp>
        <p:nvSpPr>
          <p:cNvPr id="649" name="Google Shape;649;p24"/>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25"/>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35731" y="330203"/>
            <a:ext cx="6579394" cy="8127286"/>
          </a:xfrm>
          <a:prstGeom prst="rect">
            <a:avLst/>
          </a:prstGeom>
          <a:noFill/>
          <a:ln>
            <a:noFill/>
          </a:ln>
        </p:spPr>
      </p:pic>
      <p:sp>
        <p:nvSpPr>
          <p:cNvPr id="655" name="Google Shape;655;p25"/>
          <p:cNvSpPr txBox="1">
            <a:spLocks noGrp="1"/>
          </p:cNvSpPr>
          <p:nvPr>
            <p:ph type="body" idx="1"/>
          </p:nvPr>
        </p:nvSpPr>
        <p:spPr>
          <a:xfrm>
            <a:off x="3429000" y="3163624"/>
            <a:ext cx="3084997" cy="2024217"/>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Clr>
                <a:schemeClr val="lt1"/>
              </a:buClr>
              <a:buSzPts val="2800"/>
              <a:buNone/>
            </a:pPr>
            <a:r>
              <a:rPr lang="pt-PT" sz="2800" b="1" dirty="0"/>
              <a:t>COLABORAÇÃO</a:t>
            </a:r>
            <a:endParaRPr dirty="0"/>
          </a:p>
        </p:txBody>
      </p:sp>
      <p:sp>
        <p:nvSpPr>
          <p:cNvPr id="656" name="Google Shape;656;p25"/>
          <p:cNvSpPr txBox="1">
            <a:spLocks noGrp="1"/>
          </p:cNvSpPr>
          <p:nvPr>
            <p:ph type="body" idx="3"/>
          </p:nvPr>
        </p:nvSpPr>
        <p:spPr>
          <a:xfrm>
            <a:off x="3580622" y="1826672"/>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03</a:t>
            </a:r>
            <a:endParaRPr/>
          </a:p>
        </p:txBody>
      </p:sp>
      <p:sp>
        <p:nvSpPr>
          <p:cNvPr id="657" name="Google Shape;657;p25"/>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26">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57250" y="5694154"/>
            <a:ext cx="5143500" cy="2917278"/>
          </a:xfrm>
          <a:prstGeom prst="rect">
            <a:avLst/>
          </a:prstGeom>
          <a:solidFill>
            <a:schemeClr val="lt1"/>
          </a:solidFill>
          <a:ln>
            <a:noFill/>
          </a:ln>
        </p:spPr>
      </p:pic>
      <p:sp>
        <p:nvSpPr>
          <p:cNvPr id="663" name="Google Shape;663;p26"/>
          <p:cNvSpPr txBox="1">
            <a:spLocks noGrp="1"/>
          </p:cNvSpPr>
          <p:nvPr>
            <p:ph type="body" idx="1"/>
          </p:nvPr>
        </p:nvSpPr>
        <p:spPr>
          <a:xfrm>
            <a:off x="394042" y="423614"/>
            <a:ext cx="4659905" cy="3455258"/>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1200"/>
            </a:pPr>
            <a:r>
              <a:rPr lang="pt-PT" sz="1200" dirty="0" err="1"/>
              <a:t>Perusall</a:t>
            </a:r>
            <a:r>
              <a:rPr lang="pt-PT" sz="1200" dirty="0"/>
              <a:t> é um e-</a:t>
            </a:r>
            <a:r>
              <a:rPr lang="pt-PT" sz="1200" dirty="0" err="1"/>
              <a:t>reader</a:t>
            </a:r>
            <a:r>
              <a:rPr lang="pt-PT" sz="1200" dirty="0"/>
              <a:t> social que permite aos estudantes ler o mesmo documento, comentar e fazer perguntas e interagir com os colegas, respondendo aos seus comentários e perguntas. A utilização envolve o registo do professor, a submissão de livros e documentos em formato PDF, a submissão de ligações vídeo e o registo dos alunos. O professor cria trabalhos (por exemplo, leitura de um capítulo de um livro ou visualização de um vídeo) com prazos e os alunos acedem à plataforma para realizarem as tarefas. O professor pode aceder e responder a todos os comentários dos alunos, podendo assim esclarecer </a:t>
            </a:r>
            <a:r>
              <a:rPr lang="pt-PT" sz="1200" dirty="0" err="1"/>
              <a:t>aspectos</a:t>
            </a:r>
            <a:r>
              <a:rPr lang="pt-PT" sz="1200" dirty="0"/>
              <a:t> dos documentos em discussão. A ferramenta utiliza a aprendizagem mecânica para analisar e pontuar os comentários dos alunos, de acordo com o nível intelectual revelado</a:t>
            </a:r>
            <a:r>
              <a:rPr lang="en-GB" sz="1200" dirty="0"/>
              <a:t>.</a:t>
            </a:r>
            <a:endParaRPr dirty="0"/>
          </a:p>
          <a:p>
            <a:pPr marL="0" lvl="0" indent="0" algn="l" rtl="0">
              <a:lnSpc>
                <a:spcPct val="120000"/>
              </a:lnSpc>
              <a:spcBef>
                <a:spcPts val="750"/>
              </a:spcBef>
              <a:spcAft>
                <a:spcPts val="0"/>
              </a:spcAft>
              <a:buClr>
                <a:schemeClr val="lt1"/>
              </a:buClr>
              <a:buSzPts val="975"/>
              <a:buNone/>
            </a:pPr>
            <a:endParaRPr sz="975" dirty="0"/>
          </a:p>
        </p:txBody>
      </p:sp>
      <p:sp>
        <p:nvSpPr>
          <p:cNvPr id="664" name="Google Shape;664;p26"/>
          <p:cNvSpPr txBox="1"/>
          <p:nvPr/>
        </p:nvSpPr>
        <p:spPr>
          <a:xfrm>
            <a:off x="4349005" y="402460"/>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Perusall</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65" name="Google Shape;665;p26"/>
          <p:cNvSpPr txBox="1"/>
          <p:nvPr/>
        </p:nvSpPr>
        <p:spPr>
          <a:xfrm>
            <a:off x="1804052" y="429426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66" name="Google Shape;666;p26"/>
          <p:cNvSpPr txBox="1"/>
          <p:nvPr/>
        </p:nvSpPr>
        <p:spPr>
          <a:xfrm>
            <a:off x="585295" y="4818234"/>
            <a:ext cx="5650405"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a:t>
            </a:r>
            <a:r>
              <a:rPr lang="pt-PT" dirty="0" err="1">
                <a:solidFill>
                  <a:srgbClr val="23385C"/>
                </a:solidFill>
              </a:rPr>
              <a:t>PERSUALLe</a:t>
            </a:r>
            <a:r>
              <a:rPr lang="pt-PT" dirty="0">
                <a:solidFill>
                  <a:srgbClr val="23385C"/>
                </a:solidFill>
              </a:rPr>
              <a:t> e como pode ser utilizada. Clique para ver e aprender</a:t>
            </a:r>
            <a:endParaRPr lang="pt-PT" dirty="0"/>
          </a:p>
        </p:txBody>
      </p:sp>
      <p:pic>
        <p:nvPicPr>
          <p:cNvPr id="667" name="Google Shape;667;p26"/>
          <p:cNvPicPr preferRelativeResize="0"/>
          <p:nvPr/>
        </p:nvPicPr>
        <p:blipFill rotWithShape="1">
          <a:blip r:embed="rId5">
            <a:alphaModFix/>
          </a:blip>
          <a:srcRect/>
          <a:stretch/>
        </p:blipFill>
        <p:spPr>
          <a:xfrm>
            <a:off x="3879182" y="3613937"/>
            <a:ext cx="1807032" cy="558957"/>
          </a:xfrm>
          <a:prstGeom prst="rect">
            <a:avLst/>
          </a:prstGeom>
          <a:noFill/>
          <a:ln>
            <a:noFill/>
          </a:ln>
        </p:spPr>
      </p:pic>
      <p:sp>
        <p:nvSpPr>
          <p:cNvPr id="668" name="Google Shape;668;p26"/>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26</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27"/>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674" name="Google Shape;674;p27"/>
          <p:cNvSpPr txBox="1"/>
          <p:nvPr/>
        </p:nvSpPr>
        <p:spPr>
          <a:xfrm>
            <a:off x="1335455" y="671218"/>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75" name="Google Shape;675;p27"/>
          <p:cNvSpPr txBox="1"/>
          <p:nvPr/>
        </p:nvSpPr>
        <p:spPr>
          <a:xfrm>
            <a:off x="1320269" y="2959602"/>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76" name="Google Shape;676;p27"/>
          <p:cNvSpPr txBox="1"/>
          <p:nvPr/>
        </p:nvSpPr>
        <p:spPr>
          <a:xfrm>
            <a:off x="1706956" y="5866306"/>
            <a:ext cx="4087353"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PERUSALL</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677" name="Google Shape;677;p27"/>
          <p:cNvGrpSpPr/>
          <p:nvPr/>
        </p:nvGrpSpPr>
        <p:grpSpPr>
          <a:xfrm>
            <a:off x="1305083" y="5301681"/>
            <a:ext cx="243678" cy="345124"/>
            <a:chOff x="3979850" y="1598950"/>
            <a:chExt cx="356825" cy="505375"/>
          </a:xfrm>
        </p:grpSpPr>
        <p:sp>
          <p:nvSpPr>
            <p:cNvPr id="678" name="Google Shape;678;p27"/>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679" name="Google Shape;679;p27"/>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680" name="Google Shape;680;p27"/>
          <p:cNvSpPr txBox="1"/>
          <p:nvPr/>
        </p:nvSpPr>
        <p:spPr>
          <a:xfrm rot="-837433">
            <a:off x="1769226" y="8664085"/>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681" name="Google Shape;681;p27"/>
          <p:cNvSpPr txBox="1"/>
          <p:nvPr/>
        </p:nvSpPr>
        <p:spPr>
          <a:xfrm>
            <a:off x="832676" y="6460322"/>
            <a:ext cx="5410202" cy="158210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PERUSALL- porque não testá-lo por si próprio?</a:t>
            </a:r>
          </a:p>
          <a:p>
            <a:pPr marL="0" marR="0" lvl="0" indent="0" algn="l" rtl="0">
              <a:lnSpc>
                <a:spcPct val="115000"/>
              </a:lnSpc>
              <a:spcBef>
                <a:spcPts val="1219"/>
              </a:spcBef>
              <a:spcAft>
                <a:spcPts val="0"/>
              </a:spcAft>
              <a:buNone/>
            </a:pPr>
            <a:r>
              <a:rPr lang="en-GB" sz="12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https://perusall.com/</a:t>
            </a:r>
            <a:r>
              <a:rPr lang="en-GB" sz="12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682" name="Google Shape;682;p27"/>
          <p:cNvSpPr txBox="1"/>
          <p:nvPr/>
        </p:nvSpPr>
        <p:spPr>
          <a:xfrm>
            <a:off x="718720" y="1229551"/>
            <a:ext cx="5811239" cy="175428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Excelente ferramenta para desencadear discussões sobre tarefas de leitura</a:t>
            </a:r>
          </a:p>
          <a:p>
            <a:pPr marL="232172" lvl="0" indent="-232172">
              <a:buClr>
                <a:srgbClr val="23385C"/>
              </a:buClr>
              <a:buSzPts val="1200"/>
              <a:buFont typeface="Arial"/>
              <a:buChar char="•"/>
            </a:pPr>
            <a:r>
              <a:rPr lang="pt-PT" sz="1200" dirty="0">
                <a:solidFill>
                  <a:srgbClr val="23385C"/>
                </a:solidFill>
              </a:rPr>
              <a:t>Estimula a leitura dos materiais de estudo ao longo do semestre</a:t>
            </a:r>
          </a:p>
          <a:p>
            <a:pPr marL="232172" lvl="0" indent="-232172">
              <a:buClr>
                <a:srgbClr val="23385C"/>
              </a:buClr>
              <a:buSzPts val="1200"/>
              <a:buFont typeface="Arial"/>
              <a:buChar char="•"/>
            </a:pPr>
            <a:r>
              <a:rPr lang="pt-PT" sz="1200" dirty="0">
                <a:solidFill>
                  <a:srgbClr val="23385C"/>
                </a:solidFill>
              </a:rPr>
              <a:t>Fomenta a instrução dos pares e o pensamento crítico </a:t>
            </a:r>
          </a:p>
          <a:p>
            <a:pPr marL="232172" lvl="0" indent="-232172">
              <a:buClr>
                <a:srgbClr val="23385C"/>
              </a:buClr>
              <a:buSzPts val="1200"/>
              <a:buFont typeface="Arial"/>
              <a:buChar char="•"/>
            </a:pPr>
            <a:r>
              <a:rPr lang="pt-PT" sz="1200" dirty="0">
                <a:solidFill>
                  <a:srgbClr val="23385C"/>
                </a:solidFill>
              </a:rPr>
              <a:t>Ferramenta gratuita, o financiamento provém de uma percentagem dos livros adquiridos através da plataforma. Se utilizar documentos e livros gratuitos, a ferramenta é completamente gratuita</a:t>
            </a:r>
          </a:p>
          <a:p>
            <a:pPr marL="232172" lvl="0" indent="-232172">
              <a:buClr>
                <a:srgbClr val="23385C"/>
              </a:buClr>
              <a:buSzPts val="1200"/>
              <a:buFont typeface="Arial"/>
              <a:buChar char="•"/>
            </a:pPr>
            <a:r>
              <a:rPr lang="pt-PT" sz="1200" dirty="0">
                <a:solidFill>
                  <a:srgbClr val="23385C"/>
                </a:solidFill>
              </a:rPr>
              <a:t>Possibilidade de utilizar vídeos como documento de trabalho (link para plataformas como o YouTube)</a:t>
            </a:r>
          </a:p>
          <a:p>
            <a:pPr marL="232172" lvl="0" indent="-232172">
              <a:buClr>
                <a:srgbClr val="23385C"/>
              </a:buClr>
              <a:buSzPts val="1200"/>
              <a:buFont typeface="Arial"/>
              <a:buChar char="•"/>
            </a:pPr>
            <a:r>
              <a:rPr lang="pt-PT" sz="1200" dirty="0">
                <a:solidFill>
                  <a:srgbClr val="23385C"/>
                </a:solidFill>
              </a:rPr>
              <a:t>Poucos requisitos para a intervenção de professores no processo </a:t>
            </a:r>
          </a:p>
        </p:txBody>
      </p:sp>
      <p:sp>
        <p:nvSpPr>
          <p:cNvPr id="683" name="Google Shape;683;p27"/>
          <p:cNvSpPr txBox="1"/>
          <p:nvPr/>
        </p:nvSpPr>
        <p:spPr>
          <a:xfrm>
            <a:off x="776354" y="3477248"/>
            <a:ext cx="5988340" cy="1154122"/>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200"/>
              <a:buFont typeface="Arial"/>
              <a:buChar char="•"/>
            </a:pPr>
            <a:r>
              <a:rPr lang="pt-PT" sz="1200" dirty="0">
                <a:solidFill>
                  <a:srgbClr val="23385C"/>
                </a:solidFill>
              </a:rPr>
              <a:t>Sistema novo e relativamente complexo para os estudantes</a:t>
            </a:r>
          </a:p>
          <a:p>
            <a:pPr marL="232172" lvl="0" indent="-232172">
              <a:lnSpc>
                <a:spcPct val="115000"/>
              </a:lnSpc>
              <a:buClr>
                <a:srgbClr val="23385C"/>
              </a:buClr>
              <a:buSzPts val="1200"/>
              <a:buFont typeface="Arial"/>
              <a:buChar char="•"/>
            </a:pPr>
            <a:r>
              <a:rPr lang="pt-PT" sz="1200" dirty="0">
                <a:solidFill>
                  <a:srgbClr val="23385C"/>
                </a:solidFill>
              </a:rPr>
              <a:t>Alguns estudantes podem sentir-se desconfortáveis com o sistema de pontuação, no entanto a utilização deste sistema é opcional </a:t>
            </a:r>
          </a:p>
          <a:p>
            <a:pPr marL="232172" lvl="0" indent="-232172">
              <a:lnSpc>
                <a:spcPct val="115000"/>
              </a:lnSpc>
              <a:buClr>
                <a:srgbClr val="23385C"/>
              </a:buClr>
              <a:buSzPts val="1200"/>
              <a:buFont typeface="Arial"/>
              <a:buChar char="•"/>
            </a:pPr>
            <a:r>
              <a:rPr lang="pt-PT" sz="1200" dirty="0">
                <a:solidFill>
                  <a:srgbClr val="23385C"/>
                </a:solidFill>
              </a:rPr>
              <a:t>Alguma ansiedade competitiva no sentido de que pode haver estudantes a monopolizar comentários</a:t>
            </a:r>
            <a:endParaRPr lang="pt-PT" dirty="0"/>
          </a:p>
        </p:txBody>
      </p:sp>
      <p:pic>
        <p:nvPicPr>
          <p:cNvPr id="684" name="Google Shape;684;p27">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44720" y="7731513"/>
            <a:ext cx="2627380" cy="1582100"/>
          </a:xfrm>
          <a:prstGeom prst="rect">
            <a:avLst/>
          </a:prstGeom>
          <a:noFill/>
          <a:ln>
            <a:noFill/>
          </a:ln>
        </p:spPr>
      </p:pic>
      <p:sp>
        <p:nvSpPr>
          <p:cNvPr id="685" name="Google Shape;685;p27"/>
          <p:cNvSpPr txBox="1"/>
          <p:nvPr/>
        </p:nvSpPr>
        <p:spPr>
          <a:xfrm>
            <a:off x="749801" y="4626281"/>
            <a:ext cx="5597659" cy="1083333"/>
          </a:xfrm>
          <a:prstGeom prst="rect">
            <a:avLst/>
          </a:prstGeom>
          <a:noFill/>
          <a:ln>
            <a:noFill/>
          </a:ln>
        </p:spPr>
        <p:txBody>
          <a:bodyPr spcFirstLastPara="1" wrap="square" lIns="91425" tIns="45700" rIns="91425" bIns="45700" anchor="t" anchorCtr="0">
            <a:spAutoFit/>
          </a:bodyPr>
          <a:lstStyle/>
          <a:p>
            <a:pPr lvl="0" algn="ctr">
              <a:lnSpc>
                <a:spcPct val="115000"/>
              </a:lnSpc>
            </a:pPr>
            <a:r>
              <a:rPr lang="pt-PT" sz="1200" i="1" dirty="0">
                <a:solidFill>
                  <a:srgbClr val="F16A4C"/>
                </a:solidFill>
              </a:rPr>
              <a:t>"</a:t>
            </a:r>
            <a:r>
              <a:rPr lang="pt-PT" i="1" dirty="0" err="1">
                <a:solidFill>
                  <a:srgbClr val="F16A4C"/>
                </a:solidFill>
              </a:rPr>
              <a:t>Perusall</a:t>
            </a:r>
            <a:r>
              <a:rPr lang="pt-PT" i="1" dirty="0">
                <a:solidFill>
                  <a:srgbClr val="F16A4C"/>
                </a:solidFill>
              </a:rPr>
              <a:t> torna a leitura divertida, envolvente, e não tão solitária. Posso poupar tempo na aula concentrando-me em atividades práticas relacionadas com as leituras". –</a:t>
            </a:r>
            <a:r>
              <a:rPr lang="pt-PT" b="1" i="1" dirty="0">
                <a:solidFill>
                  <a:srgbClr val="F16A4C"/>
                </a:solidFill>
              </a:rPr>
              <a:t>D. </a:t>
            </a:r>
            <a:r>
              <a:rPr lang="pt-PT" b="1" i="1" dirty="0" err="1">
                <a:solidFill>
                  <a:srgbClr val="F16A4C"/>
                </a:solidFill>
              </a:rPr>
              <a:t>Wanzer</a:t>
            </a:r>
            <a:r>
              <a:rPr lang="pt-PT" b="1" i="1" dirty="0">
                <a:solidFill>
                  <a:srgbClr val="F16A4C"/>
                </a:solidFill>
              </a:rPr>
              <a:t> (educador universitário)</a:t>
            </a:r>
          </a:p>
        </p:txBody>
      </p:sp>
      <p:sp>
        <p:nvSpPr>
          <p:cNvPr id="686" name="Google Shape;686;p27"/>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27</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28"/>
          <p:cNvSpPr txBox="1"/>
          <p:nvPr/>
        </p:nvSpPr>
        <p:spPr>
          <a:xfrm>
            <a:off x="5245394" y="395018"/>
            <a:ext cx="1724573" cy="1001981"/>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CMap</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92" name="Google Shape;692;p28"/>
          <p:cNvSpPr txBox="1"/>
          <p:nvPr/>
        </p:nvSpPr>
        <p:spPr>
          <a:xfrm>
            <a:off x="1397652" y="4179762"/>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693" name="Google Shape;693;p28"/>
          <p:cNvSpPr txBox="1"/>
          <p:nvPr/>
        </p:nvSpPr>
        <p:spPr>
          <a:xfrm>
            <a:off x="716783" y="4791231"/>
            <a:ext cx="5231355" cy="646290"/>
          </a:xfrm>
          <a:prstGeom prst="rect">
            <a:avLst/>
          </a:prstGeom>
          <a:noFill/>
          <a:ln>
            <a:noFill/>
          </a:ln>
        </p:spPr>
        <p:txBody>
          <a:bodyPr spcFirstLastPara="1" wrap="square" lIns="91425" tIns="45700" rIns="91425" bIns="45700" anchor="t" anchorCtr="0">
            <a:spAutoFit/>
          </a:bodyPr>
          <a:lstStyle/>
          <a:p>
            <a:pPr lvl="0"/>
            <a:r>
              <a:rPr lang="pt-PT" sz="1200" dirty="0">
                <a:solidFill>
                  <a:srgbClr val="23385C"/>
                </a:solidFill>
              </a:rPr>
              <a:t>Recolhemos e criámos alguns vídeos de estudo de caso que lhe darão mais informações sobre a CMAP e como pode ser utilizada. Clique para ver e aprender</a:t>
            </a:r>
            <a:endParaRPr lang="pt-PT" sz="1200" dirty="0"/>
          </a:p>
        </p:txBody>
      </p:sp>
      <p:pic>
        <p:nvPicPr>
          <p:cNvPr id="694" name="Google Shape;694;p28">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787401" y="5747359"/>
            <a:ext cx="5231354" cy="2761642"/>
          </a:xfrm>
          <a:prstGeom prst="rect">
            <a:avLst/>
          </a:prstGeom>
          <a:solidFill>
            <a:schemeClr val="lt1"/>
          </a:solidFill>
          <a:ln>
            <a:noFill/>
          </a:ln>
        </p:spPr>
      </p:pic>
      <p:sp>
        <p:nvSpPr>
          <p:cNvPr id="695" name="Google Shape;695;p28"/>
          <p:cNvSpPr txBox="1">
            <a:spLocks noGrp="1"/>
          </p:cNvSpPr>
          <p:nvPr>
            <p:ph type="body" idx="1"/>
          </p:nvPr>
        </p:nvSpPr>
        <p:spPr>
          <a:xfrm>
            <a:off x="322545" y="163218"/>
            <a:ext cx="4707535" cy="3160751"/>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SzPct val="100000"/>
            </a:pPr>
            <a:r>
              <a:rPr lang="pt-PT" sz="1100" dirty="0" err="1"/>
              <a:t>CMap</a:t>
            </a:r>
            <a:r>
              <a:rPr lang="pt-PT" sz="1100" dirty="0"/>
              <a:t> </a:t>
            </a:r>
            <a:r>
              <a:rPr lang="pt-PT" sz="1100" dirty="0" err="1"/>
              <a:t>Cloud</a:t>
            </a:r>
            <a:r>
              <a:rPr lang="pt-PT" sz="1100" dirty="0"/>
              <a:t> é uma aplicação de browser gratuita, na qual professores e alunos podem criar e partilhar mapas conceptuais, bem como incorporá-los em plataformas de ensino a partir de código HTML e liberá-los para comentários. A construção de mapas conceptuais pode integrar metodologias ativas de aprendizagem, tais como a Sala de aula invertida, a Aprendizagem Baseada em Equipas (TBL) e a Aprendizagem Baseada em Problemas (PBL). Além disso, podem ser utilizados para organizar um projeto de investigação, escrever artigos, etc. A utilização de mapas de conceitos traz uma perspetiva diferente sobre o processo de construção do conhecimento, que pode ajudar na sistematização do conhecimento, no estabelecimento de inter-relações, bem como na obtenção de uma visão geral da compreensão de certos conceitos, permitindo a identificação de alternativas de conceitos e dificuldades de aprendizagem. Pode também ser utilizado como ferramenta de autoavaliação, ou mesmo em avaliações formativas e sumativas.</a:t>
            </a:r>
          </a:p>
          <a:p>
            <a:pPr marL="0" lvl="0" indent="0" algn="l" rtl="0">
              <a:lnSpc>
                <a:spcPct val="90000"/>
              </a:lnSpc>
              <a:spcBef>
                <a:spcPts val="750"/>
              </a:spcBef>
              <a:spcAft>
                <a:spcPts val="0"/>
              </a:spcAft>
              <a:buClr>
                <a:schemeClr val="lt1"/>
              </a:buClr>
              <a:buSzPct val="100000"/>
              <a:buNone/>
            </a:pPr>
            <a:endParaRPr dirty="0"/>
          </a:p>
        </p:txBody>
      </p:sp>
      <p:pic>
        <p:nvPicPr>
          <p:cNvPr id="696" name="Google Shape;696;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82308" y="3535110"/>
            <a:ext cx="709414" cy="608806"/>
          </a:xfrm>
          <a:prstGeom prst="rect">
            <a:avLst/>
          </a:prstGeom>
          <a:noFill/>
          <a:ln>
            <a:noFill/>
          </a:ln>
        </p:spPr>
      </p:pic>
      <p:sp>
        <p:nvSpPr>
          <p:cNvPr id="697" name="Google Shape;697;p28"/>
          <p:cNvSpPr txBox="1"/>
          <p:nvPr/>
        </p:nvSpPr>
        <p:spPr>
          <a:xfrm>
            <a:off x="3608332" y="3820389"/>
            <a:ext cx="3676320" cy="334643"/>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GB" sz="1463" b="1">
                <a:solidFill>
                  <a:schemeClr val="dk1"/>
                </a:solidFill>
                <a:latin typeface="Helvetica Neue"/>
                <a:ea typeface="Helvetica Neue"/>
                <a:cs typeface="Helvetica Neue"/>
                <a:sym typeface="Helvetica Neue"/>
              </a:rPr>
              <a:t>CMap Cloud</a:t>
            </a:r>
            <a:endParaRPr sz="853">
              <a:solidFill>
                <a:schemeClr val="dk1"/>
              </a:solidFill>
              <a:latin typeface="Arial"/>
              <a:ea typeface="Arial"/>
              <a:cs typeface="Arial"/>
              <a:sym typeface="Arial"/>
            </a:endParaRPr>
          </a:p>
        </p:txBody>
      </p:sp>
      <p:sp>
        <p:nvSpPr>
          <p:cNvPr id="698" name="Google Shape;698;p28"/>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29"/>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704" name="Google Shape;704;p29"/>
          <p:cNvSpPr txBox="1"/>
          <p:nvPr/>
        </p:nvSpPr>
        <p:spPr>
          <a:xfrm>
            <a:off x="1355559" y="660200"/>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05" name="Google Shape;705;p29"/>
          <p:cNvSpPr txBox="1"/>
          <p:nvPr/>
        </p:nvSpPr>
        <p:spPr>
          <a:xfrm>
            <a:off x="1344162" y="2950626"/>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06" name="Google Shape;706;p29"/>
          <p:cNvSpPr txBox="1"/>
          <p:nvPr/>
        </p:nvSpPr>
        <p:spPr>
          <a:xfrm>
            <a:off x="1706957" y="5856975"/>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CMAP</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707" name="Google Shape;707;p29"/>
          <p:cNvGrpSpPr/>
          <p:nvPr/>
        </p:nvGrpSpPr>
        <p:grpSpPr>
          <a:xfrm>
            <a:off x="1305083" y="5301681"/>
            <a:ext cx="243678" cy="345124"/>
            <a:chOff x="3979850" y="1598950"/>
            <a:chExt cx="356825" cy="505375"/>
          </a:xfrm>
        </p:grpSpPr>
        <p:sp>
          <p:nvSpPr>
            <p:cNvPr id="708" name="Google Shape;708;p29"/>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709" name="Google Shape;709;p29"/>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710" name="Google Shape;710;p29"/>
          <p:cNvSpPr txBox="1"/>
          <p:nvPr/>
        </p:nvSpPr>
        <p:spPr>
          <a:xfrm rot="-837433">
            <a:off x="1754956" y="8635707"/>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711" name="Google Shape;711;p29"/>
          <p:cNvSpPr txBox="1"/>
          <p:nvPr/>
        </p:nvSpPr>
        <p:spPr>
          <a:xfrm>
            <a:off x="771532" y="6534162"/>
            <a:ext cx="5362567" cy="1688283"/>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CMAP - porque não testá-lo por si próprio?</a:t>
            </a:r>
          </a:p>
          <a:p>
            <a:pPr marL="0" marR="0" lvl="0" indent="0" algn="l" rtl="0">
              <a:lnSpc>
                <a:spcPct val="115000"/>
              </a:lnSpc>
              <a:spcBef>
                <a:spcPts val="1219"/>
              </a:spcBef>
              <a:spcAft>
                <a:spcPts val="0"/>
              </a:spcAft>
              <a:buNone/>
            </a:pPr>
            <a:r>
              <a:rPr lang="en-GB" sz="14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https://cmapcloud.ihmc.us</a:t>
            </a:r>
            <a:r>
              <a:rPr lang="en-GB" sz="14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712" name="Google Shape;712;p29"/>
          <p:cNvSpPr txBox="1"/>
          <p:nvPr/>
        </p:nvSpPr>
        <p:spPr>
          <a:xfrm>
            <a:off x="684243" y="1370536"/>
            <a:ext cx="4916457" cy="954107"/>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Totalmente gratuito e sem a necessidade de </a:t>
            </a:r>
            <a:r>
              <a:rPr lang="pt-PT" dirty="0" err="1">
                <a:solidFill>
                  <a:srgbClr val="23385C"/>
                </a:solidFill>
              </a:rPr>
              <a:t>plugins</a:t>
            </a:r>
            <a:r>
              <a:rPr lang="pt-PT" dirty="0">
                <a:solidFill>
                  <a:srgbClr val="23385C"/>
                </a:solidFill>
              </a:rPr>
              <a:t>;</a:t>
            </a:r>
          </a:p>
          <a:p>
            <a:pPr marL="232172" lvl="0" indent="-232172">
              <a:buClr>
                <a:srgbClr val="23385C"/>
              </a:buClr>
              <a:buSzPts val="1400"/>
              <a:buFont typeface="Arial"/>
              <a:buChar char="•"/>
            </a:pPr>
            <a:r>
              <a:rPr lang="pt-PT" dirty="0">
                <a:solidFill>
                  <a:srgbClr val="23385C"/>
                </a:solidFill>
              </a:rPr>
              <a:t>Possibilidade de partilha e trabalho colaborativo;</a:t>
            </a:r>
          </a:p>
          <a:p>
            <a:pPr marL="232172" lvl="0" indent="-232172">
              <a:buClr>
                <a:srgbClr val="23385C"/>
              </a:buClr>
              <a:buSzPts val="1400"/>
              <a:buFont typeface="Arial"/>
              <a:buChar char="•"/>
            </a:pPr>
            <a:r>
              <a:rPr lang="pt-PT" dirty="0">
                <a:solidFill>
                  <a:srgbClr val="23385C"/>
                </a:solidFill>
              </a:rPr>
              <a:t>Permite a incorporação por código HTML;</a:t>
            </a:r>
          </a:p>
          <a:p>
            <a:pPr marL="232172" lvl="0" indent="-232172">
              <a:buClr>
                <a:srgbClr val="23385C"/>
              </a:buClr>
              <a:buSzPts val="1400"/>
              <a:buFont typeface="Arial"/>
              <a:buChar char="•"/>
            </a:pPr>
            <a:r>
              <a:rPr lang="pt-PT" dirty="0">
                <a:solidFill>
                  <a:srgbClr val="23385C"/>
                </a:solidFill>
              </a:rPr>
              <a:t>Possibilidade de versão offline - ferramenta </a:t>
            </a:r>
            <a:r>
              <a:rPr lang="pt-PT" dirty="0" err="1">
                <a:solidFill>
                  <a:srgbClr val="23385C"/>
                </a:solidFill>
              </a:rPr>
              <a:t>CMap</a:t>
            </a:r>
            <a:endParaRPr lang="pt-PT" dirty="0">
              <a:solidFill>
                <a:srgbClr val="23385C"/>
              </a:solidFill>
            </a:endParaRPr>
          </a:p>
        </p:txBody>
      </p:sp>
      <p:sp>
        <p:nvSpPr>
          <p:cNvPr id="713" name="Google Shape;713;p29"/>
          <p:cNvSpPr txBox="1"/>
          <p:nvPr/>
        </p:nvSpPr>
        <p:spPr>
          <a:xfrm>
            <a:off x="724374" y="3661033"/>
            <a:ext cx="5409726" cy="73866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A partilha é feita por pasta e não por ficheiro;</a:t>
            </a:r>
          </a:p>
          <a:p>
            <a:pPr marL="232172" lvl="0" indent="-232172">
              <a:buClr>
                <a:srgbClr val="23385C"/>
              </a:buClr>
              <a:buSzPts val="1400"/>
              <a:buFont typeface="Arial"/>
              <a:buChar char="•"/>
            </a:pPr>
            <a:r>
              <a:rPr lang="pt-PT" dirty="0">
                <a:solidFill>
                  <a:srgbClr val="23385C"/>
                </a:solidFill>
              </a:rPr>
              <a:t>Impossibilidade de acesso simultâneo (um de cada vez);</a:t>
            </a:r>
          </a:p>
          <a:p>
            <a:pPr marL="232172" lvl="0" indent="-232172">
              <a:buClr>
                <a:srgbClr val="23385C"/>
              </a:buClr>
              <a:buSzPts val="1400"/>
              <a:buFont typeface="Arial"/>
              <a:buChar char="•"/>
            </a:pPr>
            <a:r>
              <a:rPr lang="pt-PT" dirty="0">
                <a:solidFill>
                  <a:srgbClr val="23385C"/>
                </a:solidFill>
              </a:rPr>
              <a:t>Necessidade de acesso à Internet.</a:t>
            </a:r>
            <a:endParaRPr lang="pt-PT" dirty="0"/>
          </a:p>
        </p:txBody>
      </p:sp>
      <p:pic>
        <p:nvPicPr>
          <p:cNvPr id="714" name="Google Shape;714;p29">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70" y="7790985"/>
            <a:ext cx="2577230" cy="1507589"/>
          </a:xfrm>
          <a:prstGeom prst="rect">
            <a:avLst/>
          </a:prstGeom>
          <a:noFill/>
          <a:ln>
            <a:noFill/>
          </a:ln>
        </p:spPr>
      </p:pic>
      <p:sp>
        <p:nvSpPr>
          <p:cNvPr id="715" name="Google Shape;715;p29"/>
          <p:cNvSpPr txBox="1"/>
          <p:nvPr/>
        </p:nvSpPr>
        <p:spPr>
          <a:xfrm>
            <a:off x="559572" y="4066417"/>
            <a:ext cx="5787888"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dirty="0">
                <a:solidFill>
                  <a:srgbClr val="F16A4C"/>
                </a:solidFill>
                <a:latin typeface="Arial"/>
                <a:ea typeface="Arial"/>
                <a:cs typeface="Arial"/>
                <a:sym typeface="Arial"/>
              </a:rPr>
              <a:t> </a:t>
            </a:r>
            <a:endParaRPr dirty="0"/>
          </a:p>
          <a:p>
            <a:pPr marL="0" marR="0" lvl="0" indent="0" algn="l" rtl="0">
              <a:spcBef>
                <a:spcPts val="0"/>
              </a:spcBef>
              <a:spcAft>
                <a:spcPts val="0"/>
              </a:spcAft>
              <a:buNone/>
            </a:pPr>
            <a:endParaRPr sz="1300" dirty="0">
              <a:solidFill>
                <a:srgbClr val="F16A4C"/>
              </a:solidFill>
              <a:latin typeface="Arial"/>
              <a:ea typeface="Arial"/>
              <a:cs typeface="Arial"/>
              <a:sym typeface="Arial"/>
            </a:endParaRPr>
          </a:p>
          <a:p>
            <a:pPr lvl="0" algn="ctr"/>
            <a:r>
              <a:rPr lang="pt-PT" sz="1300" dirty="0">
                <a:solidFill>
                  <a:srgbClr val="F16A4C"/>
                </a:solidFill>
              </a:rPr>
              <a:t>"</a:t>
            </a:r>
            <a:r>
              <a:rPr lang="pt-PT" i="1" dirty="0">
                <a:solidFill>
                  <a:srgbClr val="F16A4C"/>
                </a:solidFill>
              </a:rPr>
              <a:t>Ferramentas de mapeamento de conceitos ajudam a construir uma relação entre conhecimentos anteriores e conceitos recentes, encorajando uma aprendizagem significativa em vez de uma aprendizagem de rotina (memorização de conceitos, nova relação com a aprendizagem anterior)". </a:t>
            </a:r>
            <a:r>
              <a:rPr lang="pt-PT" b="1" i="1" dirty="0">
                <a:solidFill>
                  <a:srgbClr val="F16A4C"/>
                </a:solidFill>
              </a:rPr>
              <a:t>-Um diagnostico ilustrativo</a:t>
            </a:r>
          </a:p>
        </p:txBody>
      </p:sp>
      <p:sp>
        <p:nvSpPr>
          <p:cNvPr id="716" name="Google Shape;716;p29"/>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29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1396189"/>
            <a:ext cx="6858000" cy="1208349"/>
          </a:xfrm>
          <a:prstGeom prst="rect">
            <a:avLst/>
          </a:prstGeom>
          <a:noFill/>
          <a:ln>
            <a:noFill/>
          </a:ln>
        </p:spPr>
      </p:pic>
      <p:sp>
        <p:nvSpPr>
          <p:cNvPr id="292" name="Google Shape;292;p3"/>
          <p:cNvSpPr txBox="1"/>
          <p:nvPr/>
        </p:nvSpPr>
        <p:spPr>
          <a:xfrm>
            <a:off x="3204834" y="522457"/>
            <a:ext cx="2792467" cy="49240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600" dirty="0">
                <a:solidFill>
                  <a:schemeClr val="lt1"/>
                </a:solidFill>
                <a:latin typeface="Arial"/>
                <a:ea typeface="Arial"/>
                <a:cs typeface="Arial"/>
                <a:sym typeface="Arial"/>
              </a:rPr>
              <a:t>ÍNDICE</a:t>
            </a:r>
            <a:endParaRPr dirty="0"/>
          </a:p>
        </p:txBody>
      </p:sp>
      <p:sp>
        <p:nvSpPr>
          <p:cNvPr id="293" name="Google Shape;293;p3"/>
          <p:cNvSpPr txBox="1"/>
          <p:nvPr/>
        </p:nvSpPr>
        <p:spPr>
          <a:xfrm>
            <a:off x="409204" y="2808353"/>
            <a:ext cx="5727900" cy="29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err="1">
                <a:solidFill>
                  <a:srgbClr val="23385C"/>
                </a:solidFill>
                <a:latin typeface="Arial"/>
                <a:ea typeface="Arial"/>
                <a:cs typeface="Arial"/>
                <a:sym typeface="Arial"/>
              </a:rPr>
              <a:t>Introdu</a:t>
            </a:r>
            <a:r>
              <a:rPr lang="en-GB" sz="1300" b="1" dirty="0" err="1">
                <a:solidFill>
                  <a:srgbClr val="23385C"/>
                </a:solidFill>
              </a:rPr>
              <a:t>ção</a:t>
            </a:r>
            <a:r>
              <a:rPr lang="en-GB" sz="1300" b="1" dirty="0">
                <a:solidFill>
                  <a:srgbClr val="23385C"/>
                </a:solidFill>
                <a:latin typeface="Arial"/>
                <a:ea typeface="Arial"/>
                <a:cs typeface="Arial"/>
                <a:sym typeface="Arial"/>
              </a:rPr>
              <a:t> </a:t>
            </a:r>
            <a:r>
              <a:rPr lang="en-GB" sz="1300" b="1" dirty="0" err="1">
                <a:solidFill>
                  <a:srgbClr val="23385C"/>
                </a:solidFill>
                <a:latin typeface="Arial"/>
                <a:ea typeface="Arial"/>
                <a:cs typeface="Arial"/>
                <a:sym typeface="Arial"/>
              </a:rPr>
              <a:t>ao</a:t>
            </a:r>
            <a:r>
              <a:rPr lang="en-GB" sz="1300" b="1" dirty="0">
                <a:solidFill>
                  <a:srgbClr val="23385C"/>
                </a:solidFill>
                <a:latin typeface="Arial"/>
                <a:ea typeface="Arial"/>
                <a:cs typeface="Arial"/>
                <a:sym typeface="Arial"/>
              </a:rPr>
              <a:t> </a:t>
            </a:r>
            <a:r>
              <a:rPr lang="en-GB" sz="1300" b="1" dirty="0" err="1">
                <a:solidFill>
                  <a:srgbClr val="23385C"/>
                </a:solidFill>
              </a:rPr>
              <a:t>Projeto</a:t>
            </a:r>
            <a:r>
              <a:rPr lang="en-GB" sz="1300" b="1" dirty="0">
                <a:solidFill>
                  <a:srgbClr val="23385C"/>
                </a:solidFill>
              </a:rPr>
              <a:t> </a:t>
            </a:r>
            <a:r>
              <a:rPr lang="en-GB" sz="1300" b="1" dirty="0" err="1">
                <a:solidFill>
                  <a:srgbClr val="23385C"/>
                </a:solidFill>
              </a:rPr>
              <a:t>Envolvimento</a:t>
            </a:r>
            <a:r>
              <a:rPr lang="en-GB" sz="1300" b="1" dirty="0">
                <a:solidFill>
                  <a:srgbClr val="23385C"/>
                </a:solidFill>
              </a:rPr>
              <a:t> </a:t>
            </a:r>
            <a:r>
              <a:rPr lang="en-GB" sz="1300" b="1" dirty="0" err="1">
                <a:solidFill>
                  <a:srgbClr val="23385C"/>
                </a:solidFill>
              </a:rPr>
              <a:t>Cívico</a:t>
            </a:r>
            <a:r>
              <a:rPr lang="en-GB" sz="1300" b="1" dirty="0">
                <a:solidFill>
                  <a:srgbClr val="23385C"/>
                </a:solidFill>
              </a:rPr>
              <a:t> de </a:t>
            </a:r>
            <a:r>
              <a:rPr lang="en-GB" sz="1300" b="1" dirty="0" err="1">
                <a:solidFill>
                  <a:srgbClr val="23385C"/>
                </a:solidFill>
              </a:rPr>
              <a:t>Alunos</a:t>
            </a:r>
            <a:r>
              <a:rPr lang="en-GB" sz="1300" b="1" dirty="0">
                <a:solidFill>
                  <a:srgbClr val="23385C"/>
                </a:solidFill>
              </a:rPr>
              <a:t> </a:t>
            </a:r>
            <a:r>
              <a:rPr lang="en-GB" sz="1300" b="1" dirty="0">
                <a:solidFill>
                  <a:srgbClr val="FDC562"/>
                </a:solidFill>
                <a:latin typeface="Arial"/>
                <a:ea typeface="Arial"/>
                <a:cs typeface="Arial"/>
                <a:sym typeface="Arial"/>
              </a:rPr>
              <a:t>………….……</a:t>
            </a:r>
            <a:r>
              <a:rPr lang="en-GB" sz="1300" b="1" dirty="0">
                <a:solidFill>
                  <a:srgbClr val="FDC562"/>
                </a:solidFill>
              </a:rPr>
              <a:t> </a:t>
            </a:r>
            <a:endParaRPr dirty="0"/>
          </a:p>
        </p:txBody>
      </p:sp>
      <p:sp>
        <p:nvSpPr>
          <p:cNvPr id="294" name="Google Shape;294;p3"/>
          <p:cNvSpPr txBox="1"/>
          <p:nvPr/>
        </p:nvSpPr>
        <p:spPr>
          <a:xfrm>
            <a:off x="411821" y="3156396"/>
            <a:ext cx="5469300" cy="29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err="1">
                <a:solidFill>
                  <a:srgbClr val="23385C"/>
                </a:solidFill>
              </a:rPr>
              <a:t>Visão</a:t>
            </a:r>
            <a:r>
              <a:rPr lang="en-GB" sz="1300" b="1" dirty="0">
                <a:solidFill>
                  <a:srgbClr val="23385C"/>
                </a:solidFill>
              </a:rPr>
              <a:t> </a:t>
            </a:r>
            <a:r>
              <a:rPr lang="en-GB" sz="1300" b="1" dirty="0" err="1">
                <a:solidFill>
                  <a:srgbClr val="23385C"/>
                </a:solidFill>
              </a:rPr>
              <a:t>geral</a:t>
            </a:r>
            <a:r>
              <a:rPr lang="en-GB" sz="1300" b="1" dirty="0">
                <a:solidFill>
                  <a:srgbClr val="FDC562"/>
                </a:solidFill>
                <a:latin typeface="Arial"/>
                <a:ea typeface="Arial"/>
                <a:cs typeface="Arial"/>
                <a:sym typeface="Arial"/>
              </a:rPr>
              <a:t>………………………………………</a:t>
            </a:r>
            <a:r>
              <a:rPr lang="en-GB" sz="1300" b="1" dirty="0">
                <a:solidFill>
                  <a:srgbClr val="FDC562"/>
                </a:solidFill>
              </a:rPr>
              <a:t>………………………….</a:t>
            </a:r>
            <a:r>
              <a:rPr lang="en-GB" sz="1300" b="1" dirty="0">
                <a:solidFill>
                  <a:srgbClr val="FDC562"/>
                </a:solidFill>
                <a:latin typeface="Arial"/>
                <a:ea typeface="Arial"/>
                <a:cs typeface="Arial"/>
                <a:sym typeface="Arial"/>
              </a:rPr>
              <a:t>…</a:t>
            </a:r>
            <a:endParaRPr dirty="0"/>
          </a:p>
        </p:txBody>
      </p:sp>
      <p:sp>
        <p:nvSpPr>
          <p:cNvPr id="295" name="Google Shape;295;p3"/>
          <p:cNvSpPr txBox="1"/>
          <p:nvPr/>
        </p:nvSpPr>
        <p:spPr>
          <a:xfrm>
            <a:off x="409204" y="3627893"/>
            <a:ext cx="5343900" cy="29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rgbClr val="23385C"/>
                </a:solidFill>
              </a:rPr>
              <a:t>Como usar o </a:t>
            </a:r>
            <a:r>
              <a:rPr lang="en-GB" sz="1300" b="1" dirty="0">
                <a:solidFill>
                  <a:srgbClr val="23385C"/>
                </a:solidFill>
                <a:latin typeface="Arial"/>
                <a:ea typeface="Arial"/>
                <a:cs typeface="Arial"/>
                <a:sym typeface="Arial"/>
              </a:rPr>
              <a:t>Toolkit</a:t>
            </a:r>
            <a:r>
              <a:rPr lang="en-GB" sz="1300" b="1" dirty="0">
                <a:solidFill>
                  <a:srgbClr val="FDC562"/>
                </a:solidFill>
                <a:latin typeface="Arial"/>
                <a:ea typeface="Arial"/>
                <a:cs typeface="Arial"/>
                <a:sym typeface="Arial"/>
              </a:rPr>
              <a:t>.………………………………………………..…..</a:t>
            </a:r>
            <a:endParaRPr dirty="0"/>
          </a:p>
        </p:txBody>
      </p:sp>
      <p:sp>
        <p:nvSpPr>
          <p:cNvPr id="296" name="Google Shape;296;p3"/>
          <p:cNvSpPr txBox="1"/>
          <p:nvPr/>
        </p:nvSpPr>
        <p:spPr>
          <a:xfrm>
            <a:off x="5600700" y="2839435"/>
            <a:ext cx="26859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a:solidFill>
                  <a:srgbClr val="23385C"/>
                </a:solidFill>
                <a:latin typeface="Arial"/>
                <a:ea typeface="Arial"/>
                <a:cs typeface="Arial"/>
                <a:sym typeface="Arial"/>
              </a:rPr>
              <a:t>4</a:t>
            </a:r>
            <a:endParaRPr/>
          </a:p>
        </p:txBody>
      </p:sp>
      <p:sp>
        <p:nvSpPr>
          <p:cNvPr id="297" name="Google Shape;297;p3"/>
          <p:cNvSpPr txBox="1"/>
          <p:nvPr/>
        </p:nvSpPr>
        <p:spPr>
          <a:xfrm>
            <a:off x="5609836" y="3234334"/>
            <a:ext cx="26859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a:solidFill>
                  <a:srgbClr val="23385C"/>
                </a:solidFill>
                <a:latin typeface="Arial"/>
                <a:ea typeface="Arial"/>
                <a:cs typeface="Arial"/>
                <a:sym typeface="Arial"/>
              </a:rPr>
              <a:t>5</a:t>
            </a:r>
            <a:endParaRPr/>
          </a:p>
        </p:txBody>
      </p:sp>
      <p:sp>
        <p:nvSpPr>
          <p:cNvPr id="298" name="Google Shape;298;p3"/>
          <p:cNvSpPr txBox="1"/>
          <p:nvPr/>
        </p:nvSpPr>
        <p:spPr>
          <a:xfrm>
            <a:off x="5618802" y="3671904"/>
            <a:ext cx="26859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a:solidFill>
                  <a:srgbClr val="23385C"/>
                </a:solidFill>
                <a:latin typeface="Arial"/>
                <a:ea typeface="Arial"/>
                <a:cs typeface="Arial"/>
                <a:sym typeface="Arial"/>
              </a:rPr>
              <a:t>6</a:t>
            </a:r>
            <a:endParaRPr/>
          </a:p>
        </p:txBody>
      </p:sp>
      <p:sp>
        <p:nvSpPr>
          <p:cNvPr id="299" name="Google Shape;299;p3"/>
          <p:cNvSpPr txBox="1"/>
          <p:nvPr/>
        </p:nvSpPr>
        <p:spPr>
          <a:xfrm>
            <a:off x="1539593" y="4606970"/>
            <a:ext cx="47772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rgbClr val="23385C"/>
                </a:solidFill>
              </a:rPr>
              <a:t>FERRAMENTAS DE</a:t>
            </a:r>
            <a:r>
              <a:rPr lang="en-GB" sz="1300" b="1" dirty="0">
                <a:solidFill>
                  <a:srgbClr val="23385C"/>
                </a:solidFill>
                <a:latin typeface="Arial"/>
                <a:ea typeface="Arial"/>
                <a:cs typeface="Arial"/>
                <a:sym typeface="Arial"/>
              </a:rPr>
              <a:t> </a:t>
            </a:r>
            <a:endParaRPr dirty="0"/>
          </a:p>
          <a:p>
            <a:pPr marL="0" marR="0" lvl="0" indent="0" algn="l" rtl="0">
              <a:spcBef>
                <a:spcPts val="0"/>
              </a:spcBef>
              <a:spcAft>
                <a:spcPts val="0"/>
              </a:spcAft>
              <a:buNone/>
            </a:pPr>
            <a:r>
              <a:rPr lang="en-GB" sz="1300" b="1" dirty="0">
                <a:solidFill>
                  <a:srgbClr val="23385C"/>
                </a:solidFill>
              </a:rPr>
              <a:t>APRESENTAÇÃO</a:t>
            </a:r>
            <a:endParaRPr dirty="0"/>
          </a:p>
        </p:txBody>
      </p:sp>
      <p:sp>
        <p:nvSpPr>
          <p:cNvPr id="300" name="Google Shape;300;p3"/>
          <p:cNvSpPr txBox="1"/>
          <p:nvPr/>
        </p:nvSpPr>
        <p:spPr>
          <a:xfrm>
            <a:off x="4699065" y="4606970"/>
            <a:ext cx="5033316"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300" b="1" dirty="0">
                <a:solidFill>
                  <a:srgbClr val="23385C"/>
                </a:solidFill>
                <a:latin typeface="Arial"/>
                <a:ea typeface="Arial"/>
                <a:cs typeface="Arial"/>
                <a:sym typeface="Arial"/>
              </a:rPr>
              <a:t>FERRAMENTAS DE</a:t>
            </a:r>
          </a:p>
          <a:p>
            <a:pPr marL="0" marR="0" lvl="0" indent="0" algn="l" rtl="0">
              <a:spcBef>
                <a:spcPts val="0"/>
              </a:spcBef>
              <a:spcAft>
                <a:spcPts val="0"/>
              </a:spcAft>
              <a:buNone/>
            </a:pPr>
            <a:r>
              <a:rPr lang="pt-PT" sz="1300" b="1" dirty="0">
                <a:solidFill>
                  <a:srgbClr val="23385C"/>
                </a:solidFill>
              </a:rPr>
              <a:t>BENS CÍVICOS</a:t>
            </a:r>
            <a:endParaRPr dirty="0"/>
          </a:p>
        </p:txBody>
      </p:sp>
      <p:sp>
        <p:nvSpPr>
          <p:cNvPr id="301" name="Google Shape;301;p3"/>
          <p:cNvSpPr txBox="1"/>
          <p:nvPr/>
        </p:nvSpPr>
        <p:spPr>
          <a:xfrm>
            <a:off x="1555783" y="6082235"/>
            <a:ext cx="5033316" cy="492402"/>
          </a:xfrm>
          <a:prstGeom prst="rect">
            <a:avLst/>
          </a:prstGeom>
          <a:noFill/>
          <a:ln>
            <a:noFill/>
          </a:ln>
        </p:spPr>
        <p:txBody>
          <a:bodyPr spcFirstLastPara="1" wrap="square" lIns="91425" tIns="45700" rIns="91425" bIns="45700" anchor="t" anchorCtr="0">
            <a:spAutoFit/>
          </a:bodyPr>
          <a:lstStyle/>
          <a:p>
            <a:r>
              <a:rPr lang="en-GB" sz="1300" b="1" dirty="0">
                <a:solidFill>
                  <a:srgbClr val="23385C"/>
                </a:solidFill>
              </a:rPr>
              <a:t>FERRAMENTAS DE </a:t>
            </a:r>
            <a:endParaRPr lang="en-GB" sz="1200" dirty="0"/>
          </a:p>
          <a:p>
            <a:pPr marL="0" marR="0" lvl="0" indent="0" algn="l" rtl="0">
              <a:spcBef>
                <a:spcPts val="0"/>
              </a:spcBef>
              <a:spcAft>
                <a:spcPts val="0"/>
              </a:spcAft>
              <a:buNone/>
            </a:pPr>
            <a:r>
              <a:rPr lang="en-GB" sz="1300" b="1" dirty="0">
                <a:solidFill>
                  <a:srgbClr val="23385C"/>
                </a:solidFill>
                <a:latin typeface="Arial"/>
                <a:ea typeface="Arial"/>
                <a:cs typeface="Arial"/>
                <a:sym typeface="Arial"/>
              </a:rPr>
              <a:t>CROWDSOURCING </a:t>
            </a:r>
            <a:endParaRPr dirty="0"/>
          </a:p>
        </p:txBody>
      </p:sp>
      <p:sp>
        <p:nvSpPr>
          <p:cNvPr id="302" name="Google Shape;302;p3"/>
          <p:cNvSpPr txBox="1"/>
          <p:nvPr/>
        </p:nvSpPr>
        <p:spPr>
          <a:xfrm>
            <a:off x="1497827" y="7522138"/>
            <a:ext cx="5033316"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300" b="1" dirty="0">
                <a:solidFill>
                  <a:srgbClr val="23385C"/>
                </a:solidFill>
                <a:latin typeface="Arial"/>
                <a:ea typeface="Arial"/>
                <a:cs typeface="Arial"/>
                <a:sym typeface="Arial"/>
              </a:rPr>
              <a:t>FERRAMENTAS</a:t>
            </a:r>
          </a:p>
          <a:p>
            <a:pPr marL="0" marR="0" lvl="0" indent="0" algn="l" rtl="0">
              <a:spcBef>
                <a:spcPts val="0"/>
              </a:spcBef>
              <a:spcAft>
                <a:spcPts val="0"/>
              </a:spcAft>
              <a:buNone/>
            </a:pPr>
            <a:r>
              <a:rPr lang="pt-PT" sz="1300" b="1" dirty="0">
                <a:solidFill>
                  <a:srgbClr val="23385C"/>
                </a:solidFill>
              </a:rPr>
              <a:t>COLABORATIVAS</a:t>
            </a:r>
            <a:endParaRPr dirty="0"/>
          </a:p>
        </p:txBody>
      </p:sp>
      <p:sp>
        <p:nvSpPr>
          <p:cNvPr id="303" name="Google Shape;303;p3"/>
          <p:cNvSpPr txBox="1"/>
          <p:nvPr/>
        </p:nvSpPr>
        <p:spPr>
          <a:xfrm>
            <a:off x="4700819" y="6017068"/>
            <a:ext cx="5033316"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300" b="1" dirty="0">
                <a:solidFill>
                  <a:srgbClr val="23385C"/>
                </a:solidFill>
                <a:latin typeface="Arial"/>
                <a:ea typeface="Arial"/>
                <a:cs typeface="Arial"/>
                <a:sym typeface="Arial"/>
              </a:rPr>
              <a:t>FERRAMENTAS </a:t>
            </a:r>
          </a:p>
          <a:p>
            <a:pPr marL="0" marR="0" lvl="0" indent="0" algn="l" rtl="0">
              <a:spcBef>
                <a:spcPts val="0"/>
              </a:spcBef>
              <a:spcAft>
                <a:spcPts val="0"/>
              </a:spcAft>
              <a:buNone/>
            </a:pPr>
            <a:r>
              <a:rPr lang="pt-PT" sz="1300" b="1" dirty="0">
                <a:solidFill>
                  <a:srgbClr val="23385C"/>
                </a:solidFill>
                <a:latin typeface="Arial"/>
                <a:ea typeface="Arial"/>
                <a:cs typeface="Arial"/>
                <a:sym typeface="Arial"/>
              </a:rPr>
              <a:t>SOCIAIS</a:t>
            </a:r>
            <a:endParaRPr dirty="0"/>
          </a:p>
        </p:txBody>
      </p:sp>
      <p:sp>
        <p:nvSpPr>
          <p:cNvPr id="304" name="Google Shape;304;p3"/>
          <p:cNvSpPr txBox="1"/>
          <p:nvPr/>
        </p:nvSpPr>
        <p:spPr>
          <a:xfrm>
            <a:off x="4699065" y="7503737"/>
            <a:ext cx="5033316"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300" b="1" dirty="0">
                <a:solidFill>
                  <a:srgbClr val="23385C"/>
                </a:solidFill>
                <a:latin typeface="Arial"/>
                <a:ea typeface="Arial"/>
                <a:cs typeface="Arial"/>
                <a:sym typeface="Arial"/>
              </a:rPr>
              <a:t>FERRAMENTAS DE</a:t>
            </a:r>
          </a:p>
          <a:p>
            <a:pPr marL="0" marR="0" lvl="0" indent="0" algn="l" rtl="0">
              <a:spcBef>
                <a:spcPts val="0"/>
              </a:spcBef>
              <a:spcAft>
                <a:spcPts val="0"/>
              </a:spcAft>
              <a:buNone/>
            </a:pPr>
            <a:r>
              <a:rPr lang="pt-PT" sz="1300" b="1" dirty="0">
                <a:solidFill>
                  <a:srgbClr val="23385C"/>
                </a:solidFill>
              </a:rPr>
              <a:t>CRIAÇÃO DIGITAL</a:t>
            </a:r>
            <a:endParaRPr dirty="0"/>
          </a:p>
        </p:txBody>
      </p:sp>
      <p:sp>
        <p:nvSpPr>
          <p:cNvPr id="305" name="Google Shape;305;p3"/>
          <p:cNvSpPr txBox="1"/>
          <p:nvPr/>
        </p:nvSpPr>
        <p:spPr>
          <a:xfrm>
            <a:off x="541353" y="4812648"/>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01</a:t>
            </a:r>
            <a:endParaRPr/>
          </a:p>
        </p:txBody>
      </p:sp>
      <p:sp>
        <p:nvSpPr>
          <p:cNvPr id="306" name="Google Shape;306;p3"/>
          <p:cNvSpPr txBox="1"/>
          <p:nvPr/>
        </p:nvSpPr>
        <p:spPr>
          <a:xfrm>
            <a:off x="619233" y="6217407"/>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02</a:t>
            </a:r>
            <a:endParaRPr/>
          </a:p>
        </p:txBody>
      </p:sp>
      <p:sp>
        <p:nvSpPr>
          <p:cNvPr id="307" name="Google Shape;307;p3"/>
          <p:cNvSpPr txBox="1"/>
          <p:nvPr/>
        </p:nvSpPr>
        <p:spPr>
          <a:xfrm>
            <a:off x="541352" y="7849410"/>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03</a:t>
            </a:r>
            <a:endParaRPr/>
          </a:p>
        </p:txBody>
      </p:sp>
      <p:sp>
        <p:nvSpPr>
          <p:cNvPr id="308" name="Google Shape;308;p3"/>
          <p:cNvSpPr txBox="1"/>
          <p:nvPr/>
        </p:nvSpPr>
        <p:spPr>
          <a:xfrm>
            <a:off x="3746964" y="4800620"/>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04</a:t>
            </a:r>
            <a:endParaRPr/>
          </a:p>
        </p:txBody>
      </p:sp>
      <p:sp>
        <p:nvSpPr>
          <p:cNvPr id="309" name="Google Shape;309;p3"/>
          <p:cNvSpPr txBox="1"/>
          <p:nvPr/>
        </p:nvSpPr>
        <p:spPr>
          <a:xfrm>
            <a:off x="3752230" y="6217407"/>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05</a:t>
            </a:r>
            <a:endParaRPr/>
          </a:p>
        </p:txBody>
      </p:sp>
      <p:sp>
        <p:nvSpPr>
          <p:cNvPr id="310" name="Google Shape;310;p3"/>
          <p:cNvSpPr txBox="1"/>
          <p:nvPr/>
        </p:nvSpPr>
        <p:spPr>
          <a:xfrm>
            <a:off x="3732980" y="7895285"/>
            <a:ext cx="1144315" cy="5924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50">
                <a:solidFill>
                  <a:schemeClr val="lt1"/>
                </a:solidFill>
                <a:latin typeface="Arial"/>
                <a:ea typeface="Arial"/>
                <a:cs typeface="Arial"/>
                <a:sym typeface="Arial"/>
              </a:rPr>
              <a:t>06</a:t>
            </a:r>
            <a:endParaRPr/>
          </a:p>
        </p:txBody>
      </p:sp>
      <p:sp>
        <p:nvSpPr>
          <p:cNvPr id="311" name="Google Shape;311;p3"/>
          <p:cNvSpPr txBox="1"/>
          <p:nvPr/>
        </p:nvSpPr>
        <p:spPr>
          <a:xfrm>
            <a:off x="1555783" y="5030411"/>
            <a:ext cx="1831756"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Nearpod..............8</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PowtooN</a:t>
            </a:r>
            <a:r>
              <a:rPr lang="en-GB" sz="1300" dirty="0">
                <a:solidFill>
                  <a:srgbClr val="23385C"/>
                </a:solidFill>
                <a:latin typeface="Arial"/>
                <a:ea typeface="Arial"/>
                <a:cs typeface="Arial"/>
                <a:sym typeface="Arial"/>
              </a:rPr>
              <a:t>………10</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Prezi……..…….12</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Thinglink</a:t>
            </a:r>
            <a:r>
              <a:rPr lang="en-GB" sz="1300" dirty="0">
                <a:solidFill>
                  <a:srgbClr val="23385C"/>
                </a:solidFill>
                <a:latin typeface="Arial"/>
                <a:ea typeface="Arial"/>
                <a:cs typeface="Arial"/>
                <a:sym typeface="Arial"/>
              </a:rPr>
              <a:t>………14</a:t>
            </a:r>
            <a:endParaRPr dirty="0"/>
          </a:p>
        </p:txBody>
      </p:sp>
      <p:sp>
        <p:nvSpPr>
          <p:cNvPr id="312" name="Google Shape;312;p3"/>
          <p:cNvSpPr txBox="1"/>
          <p:nvPr/>
        </p:nvSpPr>
        <p:spPr>
          <a:xfrm>
            <a:off x="1539593" y="6521798"/>
            <a:ext cx="1831756"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GoFundMe.......17</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Consul…….…..19</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Decidim</a:t>
            </a:r>
            <a:r>
              <a:rPr lang="en-GB" sz="1300" dirty="0">
                <a:solidFill>
                  <a:srgbClr val="23385C"/>
                </a:solidFill>
              </a:rPr>
              <a:t>.</a:t>
            </a:r>
            <a:r>
              <a:rPr lang="en-GB" sz="1300" dirty="0">
                <a:solidFill>
                  <a:srgbClr val="23385C"/>
                </a:solidFill>
                <a:latin typeface="Arial"/>
                <a:ea typeface="Arial"/>
                <a:cs typeface="Arial"/>
                <a:sym typeface="Arial"/>
              </a:rPr>
              <a:t>….…...21</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OpenIdeo</a:t>
            </a:r>
            <a:r>
              <a:rPr lang="en-GB" sz="1300" dirty="0">
                <a:solidFill>
                  <a:srgbClr val="23385C"/>
                </a:solidFill>
              </a:rPr>
              <a:t>..</a:t>
            </a:r>
            <a:r>
              <a:rPr lang="en-GB" sz="1300" dirty="0">
                <a:solidFill>
                  <a:srgbClr val="23385C"/>
                </a:solidFill>
                <a:latin typeface="Arial"/>
                <a:ea typeface="Arial"/>
                <a:cs typeface="Arial"/>
                <a:sym typeface="Arial"/>
              </a:rPr>
              <a:t>…...23</a:t>
            </a:r>
            <a:endParaRPr dirty="0"/>
          </a:p>
        </p:txBody>
      </p:sp>
      <p:sp>
        <p:nvSpPr>
          <p:cNvPr id="313" name="Google Shape;313;p3"/>
          <p:cNvSpPr txBox="1"/>
          <p:nvPr/>
        </p:nvSpPr>
        <p:spPr>
          <a:xfrm>
            <a:off x="1539593" y="7968350"/>
            <a:ext cx="2224579"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Perusall</a:t>
            </a:r>
            <a:r>
              <a:rPr lang="en-GB" sz="1300" dirty="0">
                <a:solidFill>
                  <a:srgbClr val="23385C"/>
                </a:solidFill>
                <a:latin typeface="Arial"/>
                <a:ea typeface="Arial"/>
                <a:cs typeface="Arial"/>
                <a:sym typeface="Arial"/>
              </a:rPr>
              <a:t>................26</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CMaps</a:t>
            </a:r>
            <a:r>
              <a:rPr lang="en-GB" sz="1300" dirty="0">
                <a:solidFill>
                  <a:srgbClr val="23385C"/>
                </a:solidFill>
                <a:latin typeface="Arial"/>
                <a:ea typeface="Arial"/>
                <a:cs typeface="Arial"/>
                <a:sym typeface="Arial"/>
              </a:rPr>
              <a:t>…………...28</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Google Drive</a:t>
            </a:r>
            <a:r>
              <a:rPr lang="en-GB" sz="1300" dirty="0">
                <a:solidFill>
                  <a:srgbClr val="23385C"/>
                </a:solidFill>
              </a:rPr>
              <a:t>..</a:t>
            </a:r>
            <a:r>
              <a:rPr lang="en-GB" sz="1300" dirty="0">
                <a:solidFill>
                  <a:srgbClr val="23385C"/>
                </a:solidFill>
                <a:latin typeface="Arial"/>
                <a:ea typeface="Arial"/>
                <a:cs typeface="Arial"/>
                <a:sym typeface="Arial"/>
              </a:rPr>
              <a:t>…..30</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Padlet…….………32</a:t>
            </a:r>
            <a:endParaRPr dirty="0"/>
          </a:p>
        </p:txBody>
      </p:sp>
      <p:sp>
        <p:nvSpPr>
          <p:cNvPr id="314" name="Google Shape;314;p3"/>
          <p:cNvSpPr txBox="1"/>
          <p:nvPr/>
        </p:nvSpPr>
        <p:spPr>
          <a:xfrm>
            <a:off x="4638065" y="5035423"/>
            <a:ext cx="1831800"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Empower...........35</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FoodCloud</a:t>
            </a:r>
            <a:r>
              <a:rPr lang="en-GB" sz="1300" dirty="0">
                <a:solidFill>
                  <a:srgbClr val="23385C"/>
                </a:solidFill>
              </a:rPr>
              <a:t>.</a:t>
            </a:r>
            <a:r>
              <a:rPr lang="en-GB" sz="1300" dirty="0">
                <a:solidFill>
                  <a:srgbClr val="23385C"/>
                </a:solidFill>
                <a:latin typeface="Arial"/>
                <a:ea typeface="Arial"/>
                <a:cs typeface="Arial"/>
                <a:sym typeface="Arial"/>
              </a:rPr>
              <a:t>……37</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I-Vol..……….….39</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Vincles</a:t>
            </a:r>
            <a:r>
              <a:rPr lang="en-GB" sz="1300" dirty="0">
                <a:solidFill>
                  <a:srgbClr val="23385C"/>
                </a:solidFill>
                <a:latin typeface="Arial"/>
                <a:ea typeface="Arial"/>
                <a:cs typeface="Arial"/>
                <a:sym typeface="Arial"/>
              </a:rPr>
              <a:t> BCN</a:t>
            </a:r>
            <a:r>
              <a:rPr lang="en-GB" sz="1300" dirty="0">
                <a:solidFill>
                  <a:srgbClr val="23385C"/>
                </a:solidFill>
              </a:rPr>
              <a:t>..</a:t>
            </a:r>
            <a:r>
              <a:rPr lang="en-GB" sz="1300" dirty="0">
                <a:solidFill>
                  <a:srgbClr val="23385C"/>
                </a:solidFill>
                <a:latin typeface="Arial"/>
                <a:ea typeface="Arial"/>
                <a:cs typeface="Arial"/>
                <a:sym typeface="Arial"/>
              </a:rPr>
              <a:t>…41</a:t>
            </a:r>
            <a:endParaRPr dirty="0"/>
          </a:p>
        </p:txBody>
      </p:sp>
      <p:sp>
        <p:nvSpPr>
          <p:cNvPr id="315" name="Google Shape;315;p3"/>
          <p:cNvSpPr txBox="1"/>
          <p:nvPr/>
        </p:nvSpPr>
        <p:spPr>
          <a:xfrm>
            <a:off x="4630135" y="6472366"/>
            <a:ext cx="1831756"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Blackboard.......44</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Stunited</a:t>
            </a:r>
            <a:r>
              <a:rPr lang="en-GB" sz="1300" dirty="0">
                <a:solidFill>
                  <a:srgbClr val="23385C"/>
                </a:solidFill>
              </a:rPr>
              <a:t>.</a:t>
            </a:r>
            <a:r>
              <a:rPr lang="en-GB" sz="1300" dirty="0">
                <a:solidFill>
                  <a:srgbClr val="23385C"/>
                </a:solidFill>
                <a:latin typeface="Arial"/>
                <a:ea typeface="Arial"/>
                <a:cs typeface="Arial"/>
                <a:sym typeface="Arial"/>
              </a:rPr>
              <a:t>………46</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Edublogs</a:t>
            </a:r>
            <a:r>
              <a:rPr lang="en-GB" sz="1300" dirty="0">
                <a:solidFill>
                  <a:srgbClr val="23385C"/>
                </a:solidFill>
                <a:latin typeface="Arial"/>
                <a:ea typeface="Arial"/>
                <a:cs typeface="Arial"/>
                <a:sym typeface="Arial"/>
              </a:rPr>
              <a:t>.….….48</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Goodwall</a:t>
            </a:r>
            <a:r>
              <a:rPr lang="en-GB" sz="1300" dirty="0">
                <a:solidFill>
                  <a:srgbClr val="23385C"/>
                </a:solidFill>
                <a:latin typeface="Arial"/>
                <a:ea typeface="Arial"/>
                <a:cs typeface="Arial"/>
                <a:sym typeface="Arial"/>
              </a:rPr>
              <a:t>………50</a:t>
            </a:r>
            <a:endParaRPr dirty="0"/>
          </a:p>
        </p:txBody>
      </p:sp>
      <p:sp>
        <p:nvSpPr>
          <p:cNvPr id="316" name="Google Shape;316;p3"/>
          <p:cNvSpPr txBox="1"/>
          <p:nvPr/>
        </p:nvSpPr>
        <p:spPr>
          <a:xfrm>
            <a:off x="4646158" y="7968350"/>
            <a:ext cx="1831756" cy="892512"/>
          </a:xfrm>
          <a:prstGeom prst="rect">
            <a:avLst/>
          </a:prstGeom>
          <a:noFill/>
          <a:ln>
            <a:noFill/>
          </a:ln>
        </p:spPr>
        <p:txBody>
          <a:bodyPr spcFirstLastPara="1" wrap="square" lIns="91425" tIns="45700" rIns="91425" bIns="45700" anchor="t" anchorCtr="0">
            <a:spAutoFit/>
          </a:bodyPr>
          <a:lstStyle/>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Canva…..........53</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H5P…..………55</a:t>
            </a:r>
            <a:endParaRPr dirty="0"/>
          </a:p>
          <a:p>
            <a:pPr marL="232172" marR="0" lvl="0" indent="-232172" algn="l" rtl="0">
              <a:spcBef>
                <a:spcPts val="0"/>
              </a:spcBef>
              <a:spcAft>
                <a:spcPts val="0"/>
              </a:spcAft>
              <a:buClr>
                <a:schemeClr val="accent4"/>
              </a:buClr>
              <a:buSzPts val="1300"/>
              <a:buFont typeface="Arial"/>
              <a:buChar char="•"/>
            </a:pPr>
            <a:r>
              <a:rPr lang="en-GB" sz="1300" dirty="0" err="1">
                <a:solidFill>
                  <a:srgbClr val="23385C"/>
                </a:solidFill>
                <a:latin typeface="Arial"/>
                <a:ea typeface="Arial"/>
                <a:cs typeface="Arial"/>
                <a:sym typeface="Arial"/>
              </a:rPr>
              <a:t>iSpring</a:t>
            </a:r>
            <a:r>
              <a:rPr lang="en-GB" sz="1300" dirty="0">
                <a:solidFill>
                  <a:srgbClr val="23385C"/>
                </a:solidFill>
                <a:latin typeface="Arial"/>
                <a:ea typeface="Arial"/>
                <a:cs typeface="Arial"/>
                <a:sym typeface="Arial"/>
              </a:rPr>
              <a:t> Free</a:t>
            </a:r>
            <a:r>
              <a:rPr lang="en-GB" sz="1300" dirty="0">
                <a:solidFill>
                  <a:srgbClr val="23385C"/>
                </a:solidFill>
              </a:rPr>
              <a:t>…</a:t>
            </a:r>
            <a:r>
              <a:rPr lang="en-GB" sz="1300" dirty="0">
                <a:solidFill>
                  <a:srgbClr val="23385C"/>
                </a:solidFill>
                <a:latin typeface="Arial"/>
                <a:ea typeface="Arial"/>
                <a:cs typeface="Arial"/>
                <a:sym typeface="Arial"/>
              </a:rPr>
              <a:t>.57</a:t>
            </a:r>
            <a:endParaRPr dirty="0"/>
          </a:p>
          <a:p>
            <a:pPr marL="232172" marR="0" lvl="0" indent="-232172" algn="l" rtl="0">
              <a:spcBef>
                <a:spcPts val="0"/>
              </a:spcBef>
              <a:spcAft>
                <a:spcPts val="0"/>
              </a:spcAft>
              <a:buClr>
                <a:schemeClr val="accent4"/>
              </a:buClr>
              <a:buSzPts val="1300"/>
              <a:buFont typeface="Arial"/>
              <a:buChar char="•"/>
            </a:pPr>
            <a:r>
              <a:rPr lang="en-GB" sz="1300" dirty="0">
                <a:solidFill>
                  <a:srgbClr val="23385C"/>
                </a:solidFill>
                <a:latin typeface="Arial"/>
                <a:ea typeface="Arial"/>
                <a:cs typeface="Arial"/>
                <a:sym typeface="Arial"/>
              </a:rPr>
              <a:t>OBS….……….59</a:t>
            </a:r>
            <a:endParaRPr dirty="0"/>
          </a:p>
        </p:txBody>
      </p:sp>
      <p:sp>
        <p:nvSpPr>
          <p:cNvPr id="317" name="Google Shape;317;p3"/>
          <p:cNvSpPr/>
          <p:nvPr/>
        </p:nvSpPr>
        <p:spPr>
          <a:xfrm rot="-4875678">
            <a:off x="3633646" y="117078"/>
            <a:ext cx="2795956" cy="2943637"/>
          </a:xfrm>
          <a:prstGeom prst="arc">
            <a:avLst>
              <a:gd name="adj1" fmla="val 16152063"/>
              <a:gd name="adj2" fmla="val 514115"/>
            </a:avLst>
          </a:prstGeom>
          <a:noFill/>
          <a:ln w="38100" cap="flat" cmpd="sng">
            <a:solidFill>
              <a:schemeClr val="lt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dk1"/>
              </a:solidFill>
              <a:latin typeface="Arial"/>
              <a:ea typeface="Arial"/>
              <a:cs typeface="Arial"/>
              <a:sym typeface="Arial"/>
            </a:endParaRPr>
          </a:p>
        </p:txBody>
      </p:sp>
      <p:sp>
        <p:nvSpPr>
          <p:cNvPr id="318" name="Google Shape;318;p3"/>
          <p:cNvSpPr/>
          <p:nvPr/>
        </p:nvSpPr>
        <p:spPr>
          <a:xfrm>
            <a:off x="3966819" y="120424"/>
            <a:ext cx="424142" cy="467544"/>
          </a:xfrm>
          <a:prstGeom prst="ellipse">
            <a:avLst/>
          </a:prstGeom>
          <a:solidFill>
            <a:srgbClr val="23385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19" name="Google Shape;319;p3"/>
          <p:cNvSpPr/>
          <p:nvPr/>
        </p:nvSpPr>
        <p:spPr>
          <a:xfrm>
            <a:off x="4851401" y="14031"/>
            <a:ext cx="270696" cy="313592"/>
          </a:xfrm>
          <a:prstGeom prst="ellipse">
            <a:avLst/>
          </a:prstGeom>
          <a:solidFill>
            <a:srgbClr val="7DCCC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20" name="Google Shape;320;p3"/>
          <p:cNvSpPr/>
          <p:nvPr/>
        </p:nvSpPr>
        <p:spPr>
          <a:xfrm>
            <a:off x="3523775" y="887250"/>
            <a:ext cx="310624" cy="311888"/>
          </a:xfrm>
          <a:prstGeom prst="ellipse">
            <a:avLst/>
          </a:prstGeom>
          <a:solidFill>
            <a:srgbClr val="F16A4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21" name="Google Shape;321;p3"/>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30">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38201" y="5737843"/>
            <a:ext cx="5135338" cy="2794064"/>
          </a:xfrm>
          <a:prstGeom prst="rect">
            <a:avLst/>
          </a:prstGeom>
          <a:solidFill>
            <a:schemeClr val="lt1"/>
          </a:solidFill>
          <a:ln>
            <a:noFill/>
          </a:ln>
        </p:spPr>
      </p:pic>
      <p:sp>
        <p:nvSpPr>
          <p:cNvPr id="722" name="Google Shape;722;p30"/>
          <p:cNvSpPr txBox="1">
            <a:spLocks noGrp="1"/>
          </p:cNvSpPr>
          <p:nvPr>
            <p:ph type="body" idx="1"/>
          </p:nvPr>
        </p:nvSpPr>
        <p:spPr>
          <a:xfrm>
            <a:off x="200133" y="227208"/>
            <a:ext cx="4673508" cy="3455258"/>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1200"/>
            </a:pPr>
            <a:r>
              <a:rPr lang="pt-PT" sz="1100" dirty="0"/>
              <a:t>A Google Drive é uma aplicação web que aloja um conjunto de ferramentas online que permitem a gestão de ficheiros, criação de slides, desenhos, documentos, folhas de cálculo, formulários, mapas e muito mais. Os ficheiros podem ser utilizados de uma forma partilhada na nuvem. Pode instalar as aplicações para sincronização no computador, a aplicação e dispositivos móveis (</a:t>
            </a:r>
            <a:r>
              <a:rPr lang="pt-PT" sz="1100" dirty="0" err="1"/>
              <a:t>Android</a:t>
            </a:r>
            <a:r>
              <a:rPr lang="pt-PT" sz="1100" dirty="0"/>
              <a:t>, </a:t>
            </a:r>
            <a:r>
              <a:rPr lang="pt-PT" sz="1100" dirty="0" err="1"/>
              <a:t>iPhone</a:t>
            </a:r>
            <a:r>
              <a:rPr lang="pt-PT" sz="1100" dirty="0"/>
              <a:t> e </a:t>
            </a:r>
            <a:r>
              <a:rPr lang="pt-PT" sz="1100" dirty="0" err="1"/>
              <a:t>iPad</a:t>
            </a:r>
            <a:r>
              <a:rPr lang="pt-PT" sz="1100" dirty="0"/>
              <a:t>), assim como extensões para navegadores, como o Google Chrome. Estas ferramentas podem integrar propostas de ensino, independentemente da modalidade, contribuindo para a </a:t>
            </a:r>
            <a:r>
              <a:rPr lang="pt-PT" sz="1100" dirty="0" err="1"/>
              <a:t>acão</a:t>
            </a:r>
            <a:r>
              <a:rPr lang="pt-PT" sz="1100" dirty="0"/>
              <a:t> ativa e colaborativa dos estudantes e para o desenvolvimento de competências digitais tais como: informação digital e literacia; comunicação e colaboração; criação e criação colaborativa de conteúdos digitais; segurança; resolução de problemas. A versão gratuita oferece 15 GB de espaço e acesso a todas as ferramentas de trabalho, sem limite do número de ficheiros.</a:t>
            </a:r>
          </a:p>
        </p:txBody>
      </p:sp>
      <p:sp>
        <p:nvSpPr>
          <p:cNvPr id="723" name="Google Shape;723;p30"/>
          <p:cNvSpPr txBox="1"/>
          <p:nvPr/>
        </p:nvSpPr>
        <p:spPr>
          <a:xfrm>
            <a:off x="5225449" y="251145"/>
            <a:ext cx="1844563" cy="1030785"/>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Google Drive</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24" name="Google Shape;724;p30"/>
          <p:cNvSpPr txBox="1"/>
          <p:nvPr/>
        </p:nvSpPr>
        <p:spPr>
          <a:xfrm>
            <a:off x="1804052" y="429426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25" name="Google Shape;725;p30"/>
          <p:cNvSpPr txBox="1"/>
          <p:nvPr/>
        </p:nvSpPr>
        <p:spPr>
          <a:xfrm>
            <a:off x="554796" y="4786792"/>
            <a:ext cx="5757103" cy="954067"/>
          </a:xfrm>
          <a:prstGeom prst="rect">
            <a:avLst/>
          </a:prstGeom>
          <a:noFill/>
          <a:ln>
            <a:noFill/>
          </a:ln>
        </p:spPr>
        <p:txBody>
          <a:bodyPr spcFirstLastPara="1" wrap="square" lIns="91425" tIns="45700" rIns="91425" bIns="45700" anchor="t" anchorCtr="0">
            <a:spAutoFit/>
          </a:bodyPr>
          <a:lstStyle/>
          <a:p>
            <a:r>
              <a:rPr lang="pt-PT" dirty="0">
                <a:solidFill>
                  <a:srgbClr val="23385C"/>
                </a:solidFill>
              </a:rPr>
              <a:t>Recolhemos e criámos alguns vídeos de estudo de caso que lhe darão mais informações sobre a GOOGLE DRIVE e como pode ser utilizada. Clique para ver e aprender</a:t>
            </a:r>
            <a:endParaRPr lang="pt-PT" dirty="0"/>
          </a:p>
          <a:p>
            <a:pPr marL="0" marR="0" lvl="0" indent="0" algn="l" rtl="0">
              <a:spcBef>
                <a:spcPts val="0"/>
              </a:spcBef>
              <a:spcAft>
                <a:spcPts val="0"/>
              </a:spcAft>
              <a:buNone/>
            </a:pPr>
            <a:r>
              <a:rPr lang="en-GB" sz="1400" dirty="0">
                <a:solidFill>
                  <a:srgbClr val="23385C"/>
                </a:solidFill>
                <a:latin typeface="Arial"/>
                <a:ea typeface="Arial"/>
                <a:cs typeface="Arial"/>
                <a:sym typeface="Arial"/>
              </a:rPr>
              <a:t>. </a:t>
            </a:r>
            <a:endParaRPr dirty="0"/>
          </a:p>
        </p:txBody>
      </p:sp>
      <p:pic>
        <p:nvPicPr>
          <p:cNvPr id="726" name="Google Shape;726;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21114" y="3349760"/>
            <a:ext cx="1844563" cy="1030785"/>
          </a:xfrm>
          <a:prstGeom prst="rect">
            <a:avLst/>
          </a:prstGeom>
          <a:noFill/>
          <a:ln>
            <a:noFill/>
          </a:ln>
        </p:spPr>
      </p:pic>
      <p:sp>
        <p:nvSpPr>
          <p:cNvPr id="727" name="Google Shape;727;p30"/>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31"/>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733" name="Google Shape;733;p31"/>
          <p:cNvSpPr txBox="1"/>
          <p:nvPr/>
        </p:nvSpPr>
        <p:spPr>
          <a:xfrm>
            <a:off x="1344162" y="642544"/>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34" name="Google Shape;734;p31"/>
          <p:cNvSpPr txBox="1"/>
          <p:nvPr/>
        </p:nvSpPr>
        <p:spPr>
          <a:xfrm>
            <a:off x="1344162" y="2924975"/>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35" name="Google Shape;735;p31"/>
          <p:cNvSpPr txBox="1"/>
          <p:nvPr/>
        </p:nvSpPr>
        <p:spPr>
          <a:xfrm>
            <a:off x="1322519" y="5875508"/>
            <a:ext cx="4519481"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GOOGLE DRIVE</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736" name="Google Shape;736;p31"/>
          <p:cNvGrpSpPr/>
          <p:nvPr/>
        </p:nvGrpSpPr>
        <p:grpSpPr>
          <a:xfrm>
            <a:off x="1305083" y="5301681"/>
            <a:ext cx="243678" cy="345124"/>
            <a:chOff x="3979850" y="1598950"/>
            <a:chExt cx="356825" cy="505375"/>
          </a:xfrm>
        </p:grpSpPr>
        <p:sp>
          <p:nvSpPr>
            <p:cNvPr id="737" name="Google Shape;737;p31"/>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738" name="Google Shape;738;p31"/>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739" name="Google Shape;739;p31"/>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740" name="Google Shape;740;p31"/>
          <p:cNvSpPr txBox="1"/>
          <p:nvPr/>
        </p:nvSpPr>
        <p:spPr>
          <a:xfrm>
            <a:off x="827912" y="6555118"/>
            <a:ext cx="5191888" cy="2043573"/>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GOOGLE DRIVE - porque não testá-lo por si próprio?</a:t>
            </a:r>
          </a:p>
          <a:p>
            <a:pPr marL="0" marR="0" lvl="0" indent="0" algn="l" rtl="0">
              <a:lnSpc>
                <a:spcPct val="115000"/>
              </a:lnSpc>
              <a:spcBef>
                <a:spcPts val="1219"/>
              </a:spcBef>
              <a:spcAft>
                <a:spcPts val="0"/>
              </a:spcAft>
              <a:buNone/>
            </a:pPr>
            <a:r>
              <a:rPr lang="en-GB" sz="14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http://drive.google.com</a:t>
            </a:r>
            <a:r>
              <a:rPr lang="en-GB" sz="1400" dirty="0">
                <a:solidFill>
                  <a:schemeClr val="dk1"/>
                </a:solidFill>
                <a:latin typeface="Arial"/>
                <a:ea typeface="Arial"/>
                <a:cs typeface="Arial"/>
                <a:sym typeface="Arial"/>
              </a:rPr>
              <a:t> </a:t>
            </a:r>
            <a:endParaRPr sz="1400"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741" name="Google Shape;741;p31"/>
          <p:cNvSpPr txBox="1"/>
          <p:nvPr/>
        </p:nvSpPr>
        <p:spPr>
          <a:xfrm>
            <a:off x="827912" y="1259518"/>
            <a:ext cx="5014088" cy="1600398"/>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Todos os ficheiros na nuvem;</a:t>
            </a:r>
          </a:p>
          <a:p>
            <a:pPr marL="232172" lvl="0" indent="-232172">
              <a:buClr>
                <a:srgbClr val="23385C"/>
              </a:buClr>
              <a:buSzPts val="1400"/>
              <a:buFont typeface="Arial"/>
              <a:buChar char="•"/>
            </a:pPr>
            <a:r>
              <a:rPr lang="pt-PT" dirty="0">
                <a:solidFill>
                  <a:srgbClr val="23385C"/>
                </a:solidFill>
              </a:rPr>
              <a:t>Multiplataforma (funciona em todos os sistemas operativos);</a:t>
            </a:r>
          </a:p>
          <a:p>
            <a:pPr marL="232172" lvl="0" indent="-232172">
              <a:buClr>
                <a:srgbClr val="23385C"/>
              </a:buClr>
              <a:buSzPts val="1400"/>
              <a:buFont typeface="Arial"/>
              <a:buChar char="•"/>
            </a:pPr>
            <a:r>
              <a:rPr lang="pt-PT" dirty="0">
                <a:solidFill>
                  <a:srgbClr val="23385C"/>
                </a:solidFill>
              </a:rPr>
              <a:t>Colaboração simultânea em tempo real;</a:t>
            </a:r>
          </a:p>
          <a:p>
            <a:pPr marL="232172" lvl="0" indent="-232172">
              <a:buClr>
                <a:srgbClr val="23385C"/>
              </a:buClr>
              <a:buSzPts val="1400"/>
              <a:buFont typeface="Arial"/>
              <a:buChar char="•"/>
            </a:pPr>
            <a:r>
              <a:rPr lang="pt-PT" dirty="0">
                <a:solidFill>
                  <a:srgbClr val="23385C"/>
                </a:solidFill>
              </a:rPr>
              <a:t>Sistema de comentários e atribuição de tarefas;</a:t>
            </a:r>
          </a:p>
          <a:p>
            <a:pPr marL="232172" lvl="0" indent="-232172">
              <a:buClr>
                <a:srgbClr val="23385C"/>
              </a:buClr>
              <a:buSzPts val="1400"/>
              <a:buFont typeface="Arial"/>
              <a:buChar char="•"/>
            </a:pPr>
            <a:r>
              <a:rPr lang="pt-PT" dirty="0">
                <a:solidFill>
                  <a:srgbClr val="23385C"/>
                </a:solidFill>
              </a:rPr>
              <a:t>Histórico de atividades, com a possibilidade de restaurar a partir de qualquer ponto.</a:t>
            </a:r>
            <a:endParaRPr lang="pt-PT" dirty="0"/>
          </a:p>
        </p:txBody>
      </p:sp>
      <p:sp>
        <p:nvSpPr>
          <p:cNvPr id="742" name="Google Shape;742;p31"/>
          <p:cNvSpPr txBox="1"/>
          <p:nvPr/>
        </p:nvSpPr>
        <p:spPr>
          <a:xfrm>
            <a:off x="885831" y="3506813"/>
            <a:ext cx="5558253" cy="835573"/>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400"/>
              <a:buFont typeface="Arial"/>
              <a:buChar char="•"/>
            </a:pPr>
            <a:r>
              <a:rPr lang="pt-PT" dirty="0">
                <a:solidFill>
                  <a:srgbClr val="23385C"/>
                </a:solidFill>
              </a:rPr>
              <a:t>Necessidade de acesso à Internet;</a:t>
            </a:r>
          </a:p>
          <a:p>
            <a:pPr marL="232172" lvl="0" indent="-232172">
              <a:lnSpc>
                <a:spcPct val="115000"/>
              </a:lnSpc>
              <a:buClr>
                <a:srgbClr val="23385C"/>
              </a:buClr>
              <a:buSzPts val="1400"/>
              <a:buFont typeface="Arial"/>
              <a:buChar char="•"/>
            </a:pPr>
            <a:r>
              <a:rPr lang="pt-PT" dirty="0">
                <a:solidFill>
                  <a:srgbClr val="23385C"/>
                </a:solidFill>
              </a:rPr>
              <a:t>Dificuldade em organizar o trabalho para </a:t>
            </a:r>
            <a:r>
              <a:rPr lang="pt-PT" dirty="0" err="1">
                <a:solidFill>
                  <a:srgbClr val="23385C"/>
                </a:solidFill>
              </a:rPr>
              <a:t>co-autoria</a:t>
            </a:r>
            <a:r>
              <a:rPr lang="pt-PT" dirty="0">
                <a:solidFill>
                  <a:srgbClr val="23385C"/>
                </a:solidFill>
              </a:rPr>
              <a:t> em linha;</a:t>
            </a:r>
          </a:p>
          <a:p>
            <a:pPr marL="232172" lvl="0" indent="-232172">
              <a:lnSpc>
                <a:spcPct val="115000"/>
              </a:lnSpc>
              <a:buClr>
                <a:srgbClr val="23385C"/>
              </a:buClr>
              <a:buSzPts val="1400"/>
              <a:buFont typeface="Arial"/>
              <a:buChar char="•"/>
            </a:pPr>
            <a:r>
              <a:rPr lang="pt-PT" dirty="0">
                <a:solidFill>
                  <a:srgbClr val="23385C"/>
                </a:solidFill>
              </a:rPr>
              <a:t>Dificuldades na organização de ficheiros por </a:t>
            </a:r>
            <a:r>
              <a:rPr lang="pt-PT" dirty="0" err="1">
                <a:solidFill>
                  <a:srgbClr val="23385C"/>
                </a:solidFill>
              </a:rPr>
              <a:t>multi-utilizadores</a:t>
            </a:r>
            <a:r>
              <a:rPr lang="pt-PT" dirty="0">
                <a:solidFill>
                  <a:srgbClr val="23385C"/>
                </a:solidFill>
              </a:rPr>
              <a:t>.</a:t>
            </a:r>
            <a:endParaRPr lang="pt-PT" sz="1400" dirty="0">
              <a:solidFill>
                <a:srgbClr val="23385C"/>
              </a:solidFill>
              <a:latin typeface="Arial"/>
              <a:ea typeface="Arial"/>
              <a:cs typeface="Arial"/>
              <a:sym typeface="Arial"/>
            </a:endParaRPr>
          </a:p>
        </p:txBody>
      </p:sp>
      <p:pic>
        <p:nvPicPr>
          <p:cNvPr id="743" name="Google Shape;743;p31">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61051" y="7957443"/>
            <a:ext cx="1844563" cy="1030785"/>
          </a:xfrm>
          <a:prstGeom prst="rect">
            <a:avLst/>
          </a:prstGeom>
          <a:noFill/>
          <a:ln>
            <a:noFill/>
          </a:ln>
        </p:spPr>
      </p:pic>
      <p:sp>
        <p:nvSpPr>
          <p:cNvPr id="744" name="Google Shape;744;p31"/>
          <p:cNvSpPr txBox="1"/>
          <p:nvPr/>
        </p:nvSpPr>
        <p:spPr>
          <a:xfrm>
            <a:off x="353172" y="4434552"/>
            <a:ext cx="6367668" cy="1331093"/>
          </a:xfrm>
          <a:prstGeom prst="rect">
            <a:avLst/>
          </a:prstGeom>
          <a:noFill/>
          <a:ln>
            <a:noFill/>
          </a:ln>
        </p:spPr>
        <p:txBody>
          <a:bodyPr spcFirstLastPara="1" wrap="square" lIns="91425" tIns="45700" rIns="91425" bIns="45700" anchor="t" anchorCtr="0">
            <a:spAutoFit/>
          </a:bodyPr>
          <a:lstStyle/>
          <a:p>
            <a:pPr lvl="0" algn="ctr">
              <a:lnSpc>
                <a:spcPct val="115000"/>
              </a:lnSpc>
            </a:pPr>
            <a:r>
              <a:rPr lang="pt-PT" i="1" dirty="0">
                <a:solidFill>
                  <a:srgbClr val="F16A4C"/>
                </a:solidFill>
              </a:rPr>
              <a:t>É fácil de usar quando se trabalha com grupos. Temos partilhado o Google Drive durante uma chamada Zoom. Também se consegue editar facilmente os documentos de outras pessoas e posso ver quando /quem editou pela última vez o documento (permite à nossa equipa responsabilizar os colegas pelos seus resultados.)" </a:t>
            </a:r>
            <a:r>
              <a:rPr lang="pt-PT" b="1" i="1" dirty="0">
                <a:solidFill>
                  <a:srgbClr val="F16A4C"/>
                </a:solidFill>
              </a:rPr>
              <a:t>-Stephanie K (estudante)</a:t>
            </a:r>
          </a:p>
        </p:txBody>
      </p:sp>
      <p:sp>
        <p:nvSpPr>
          <p:cNvPr id="745" name="Google Shape;745;p31"/>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31</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32">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746" r="747"/>
          <a:stretch/>
        </p:blipFill>
        <p:spPr>
          <a:xfrm>
            <a:off x="825500" y="5717627"/>
            <a:ext cx="5148039" cy="2777494"/>
          </a:xfrm>
          <a:prstGeom prst="rect">
            <a:avLst/>
          </a:prstGeom>
          <a:solidFill>
            <a:schemeClr val="lt1"/>
          </a:solidFill>
          <a:ln>
            <a:noFill/>
          </a:ln>
        </p:spPr>
      </p:pic>
      <p:sp>
        <p:nvSpPr>
          <p:cNvPr id="751" name="Google Shape;751;p32"/>
          <p:cNvSpPr txBox="1">
            <a:spLocks noGrp="1"/>
          </p:cNvSpPr>
          <p:nvPr>
            <p:ph type="body" idx="1"/>
          </p:nvPr>
        </p:nvSpPr>
        <p:spPr>
          <a:xfrm>
            <a:off x="240480" y="471678"/>
            <a:ext cx="4775368" cy="2621340"/>
          </a:xfrm>
          <a:prstGeom prst="rect">
            <a:avLst/>
          </a:prstGeom>
          <a:noFill/>
          <a:ln>
            <a:noFill/>
          </a:ln>
        </p:spPr>
        <p:txBody>
          <a:bodyPr spcFirstLastPara="1" wrap="square" lIns="91425" tIns="45700" rIns="91425" bIns="45700" anchor="t" anchorCtr="0">
            <a:normAutofit fontScale="92500"/>
          </a:bodyPr>
          <a:lstStyle/>
          <a:p>
            <a:pPr marL="0" lvl="0" indent="0">
              <a:lnSpc>
                <a:spcPct val="120000"/>
              </a:lnSpc>
              <a:spcBef>
                <a:spcPts val="0"/>
              </a:spcBef>
              <a:buSzPts val="1200"/>
            </a:pPr>
            <a:r>
              <a:rPr lang="pt-PT" sz="1200" dirty="0" err="1"/>
              <a:t>Padlet</a:t>
            </a:r>
            <a:r>
              <a:rPr lang="pt-PT" sz="1200" dirty="0"/>
              <a:t> é uma ferramenta online fácil de usar que permite aos utilizadores criar murais virtuais onde podem publicar, diretamente ou como uma ligação web, diferentes tipos de suportes digitais (texto, imagem, áudio, vídeo). Pense nisto como um </a:t>
            </a:r>
            <a:r>
              <a:rPr lang="pt-PT" sz="1200" dirty="0" err="1"/>
              <a:t>wiki</a:t>
            </a:r>
            <a:r>
              <a:rPr lang="pt-PT" sz="1200" dirty="0"/>
              <a:t> em tempo real, de formato livre e multimédia. Através destes murais interativos, os estudantes podem realizar o seu trabalho de forma individual e colaborativa. </a:t>
            </a:r>
          </a:p>
          <a:p>
            <a:pPr marL="0" lvl="0" indent="0">
              <a:lnSpc>
                <a:spcPct val="120000"/>
              </a:lnSpc>
              <a:spcBef>
                <a:spcPts val="0"/>
              </a:spcBef>
              <a:buSzPts val="1200"/>
            </a:pPr>
            <a:r>
              <a:rPr lang="pt-PT" sz="1200" dirty="0"/>
              <a:t>Para além de fornecer diferentes layouts e modos de acesso (público ou privado), o mural pode ser enriquecido com conteúdos produzidos em outras ferramentas (por exemplo, questionários em linha). O mural pode também ser incorporado em sistemas institucionais de gestão da aprendizagem e exportado em formato </a:t>
            </a:r>
            <a:r>
              <a:rPr lang="pt-PT" sz="1200" dirty="0" err="1"/>
              <a:t>pdf</a:t>
            </a:r>
            <a:r>
              <a:rPr lang="pt-PT" sz="1200" dirty="0"/>
              <a:t> no final de um curso, constituindo uma carteira eletrónica do trabalho realizado.</a:t>
            </a:r>
          </a:p>
          <a:p>
            <a:pPr marL="0" lvl="0" indent="0" algn="l" rtl="0">
              <a:lnSpc>
                <a:spcPct val="120000"/>
              </a:lnSpc>
              <a:spcBef>
                <a:spcPts val="750"/>
              </a:spcBef>
              <a:spcAft>
                <a:spcPts val="0"/>
              </a:spcAft>
              <a:buClr>
                <a:schemeClr val="lt1"/>
              </a:buClr>
              <a:buSzPts val="975"/>
              <a:buNone/>
            </a:pPr>
            <a:endParaRPr sz="975" dirty="0"/>
          </a:p>
        </p:txBody>
      </p:sp>
      <p:sp>
        <p:nvSpPr>
          <p:cNvPr id="752" name="Google Shape;752;p32"/>
          <p:cNvSpPr txBox="1"/>
          <p:nvPr/>
        </p:nvSpPr>
        <p:spPr>
          <a:xfrm>
            <a:off x="4360569" y="303189"/>
            <a:ext cx="3347830" cy="858233"/>
          </a:xfrm>
          <a:prstGeom prst="rect">
            <a:avLst/>
          </a:prstGeom>
          <a:noFill/>
          <a:ln>
            <a:noFill/>
          </a:ln>
        </p:spPr>
        <p:txBody>
          <a:bodyPr spcFirstLastPara="1" wrap="square" lIns="74275" tIns="37125" rIns="74275" bIns="37125" anchor="t" anchorCtr="0">
            <a:normAutofit lnSpcReduction="10000"/>
          </a:bodyPr>
          <a:lstStyle/>
          <a:p>
            <a:pPr marL="0" marR="0" lvl="0" indent="0" algn="ctr" rtl="0">
              <a:lnSpc>
                <a:spcPct val="120000"/>
              </a:lnSpc>
              <a:spcBef>
                <a:spcPts val="0"/>
              </a:spcBef>
              <a:spcAft>
                <a:spcPts val="0"/>
              </a:spcAft>
              <a:buClr>
                <a:schemeClr val="lt1"/>
              </a:buClr>
              <a:buSzPts val="1950"/>
              <a:buFont typeface="Arial"/>
              <a:buNone/>
            </a:pPr>
            <a:r>
              <a:rPr lang="pt-PT" sz="195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950"/>
              <a:buFont typeface="Arial"/>
              <a:buNone/>
            </a:pPr>
            <a:r>
              <a:rPr lang="en-GB" sz="1950" b="1" i="0" dirty="0">
                <a:solidFill>
                  <a:schemeClr val="lt1"/>
                </a:solidFill>
                <a:latin typeface="Arial"/>
                <a:ea typeface="Arial"/>
                <a:cs typeface="Arial"/>
                <a:sym typeface="Arial"/>
              </a:rPr>
              <a:t>Padlet</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53" name="Google Shape;753;p32"/>
          <p:cNvSpPr txBox="1"/>
          <p:nvPr/>
        </p:nvSpPr>
        <p:spPr>
          <a:xfrm>
            <a:off x="1410352" y="4198695"/>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54" name="Google Shape;754;p32"/>
          <p:cNvSpPr txBox="1"/>
          <p:nvPr/>
        </p:nvSpPr>
        <p:spPr>
          <a:xfrm>
            <a:off x="556070" y="4799114"/>
            <a:ext cx="5732819"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O PADLET e como pode ser utilizada. Clique para ver e aprender</a:t>
            </a:r>
            <a:endParaRPr lang="pt-PT" dirty="0"/>
          </a:p>
        </p:txBody>
      </p:sp>
      <p:pic>
        <p:nvPicPr>
          <p:cNvPr id="755" name="Google Shape;755;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60248" y="3420158"/>
            <a:ext cx="1662351" cy="1025684"/>
          </a:xfrm>
          <a:prstGeom prst="rect">
            <a:avLst/>
          </a:prstGeom>
          <a:noFill/>
          <a:ln>
            <a:noFill/>
          </a:ln>
        </p:spPr>
      </p:pic>
      <p:sp>
        <p:nvSpPr>
          <p:cNvPr id="756" name="Google Shape;756;p32"/>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33"/>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762" name="Google Shape;762;p33"/>
          <p:cNvSpPr txBox="1"/>
          <p:nvPr/>
        </p:nvSpPr>
        <p:spPr>
          <a:xfrm>
            <a:off x="1351427" y="674238"/>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63" name="Google Shape;763;p33"/>
          <p:cNvSpPr txBox="1"/>
          <p:nvPr/>
        </p:nvSpPr>
        <p:spPr>
          <a:xfrm>
            <a:off x="1446461" y="2910474"/>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64" name="Google Shape;764;p33"/>
          <p:cNvSpPr txBox="1"/>
          <p:nvPr/>
        </p:nvSpPr>
        <p:spPr>
          <a:xfrm>
            <a:off x="1320269" y="5875507"/>
            <a:ext cx="3960858"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PADLET</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765" name="Google Shape;765;p33"/>
          <p:cNvGrpSpPr/>
          <p:nvPr/>
        </p:nvGrpSpPr>
        <p:grpSpPr>
          <a:xfrm>
            <a:off x="1305083" y="5301681"/>
            <a:ext cx="243678" cy="345124"/>
            <a:chOff x="3979850" y="1598950"/>
            <a:chExt cx="356825" cy="505375"/>
          </a:xfrm>
        </p:grpSpPr>
        <p:sp>
          <p:nvSpPr>
            <p:cNvPr id="766" name="Google Shape;766;p33"/>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767" name="Google Shape;767;p33"/>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768" name="Google Shape;768;p33"/>
          <p:cNvSpPr txBox="1"/>
          <p:nvPr/>
        </p:nvSpPr>
        <p:spPr>
          <a:xfrm rot="-837433">
            <a:off x="1739631" y="86566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769" name="Google Shape;769;p33"/>
          <p:cNvSpPr txBox="1"/>
          <p:nvPr/>
        </p:nvSpPr>
        <p:spPr>
          <a:xfrm>
            <a:off x="771375" y="6597084"/>
            <a:ext cx="5294252" cy="158210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PADLET - porque não testá-lo por si próprio?</a:t>
            </a:r>
          </a:p>
          <a:p>
            <a:pPr marL="0" marR="0" lvl="0" indent="0" algn="l" rtl="0">
              <a:lnSpc>
                <a:spcPct val="115000"/>
              </a:lnSpc>
              <a:spcBef>
                <a:spcPts val="1219"/>
              </a:spcBef>
              <a:spcAft>
                <a:spcPts val="0"/>
              </a:spcAft>
              <a:buNone/>
            </a:pPr>
            <a:r>
              <a:rPr lang="en-GB" sz="12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https://en-gb.padlet.com/auth/login</a:t>
            </a:r>
            <a:r>
              <a:rPr lang="en-GB" sz="12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770" name="Google Shape;770;p33"/>
          <p:cNvSpPr txBox="1"/>
          <p:nvPr/>
        </p:nvSpPr>
        <p:spPr>
          <a:xfrm>
            <a:off x="591411" y="1247447"/>
            <a:ext cx="6266589" cy="156962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Aprendizagem colaborativa, permitindo a publicação em tempo real, comentários e características de classificação;</a:t>
            </a:r>
          </a:p>
          <a:p>
            <a:pPr marL="232172" lvl="0" indent="-232172">
              <a:buClr>
                <a:srgbClr val="23385C"/>
              </a:buClr>
              <a:buSzPts val="1200"/>
              <a:buFont typeface="Arial"/>
              <a:buChar char="•"/>
            </a:pPr>
            <a:r>
              <a:rPr lang="pt-PT" sz="1200" dirty="0">
                <a:solidFill>
                  <a:srgbClr val="23385C"/>
                </a:solidFill>
              </a:rPr>
              <a:t>Feedback construtivo, tanto qualitativo como qualitativo; aprendizagem </a:t>
            </a:r>
            <a:r>
              <a:rPr lang="pt-PT" sz="1200" dirty="0" err="1">
                <a:solidFill>
                  <a:srgbClr val="23385C"/>
                </a:solidFill>
              </a:rPr>
              <a:t>activa</a:t>
            </a:r>
            <a:r>
              <a:rPr lang="pt-PT" sz="1200" dirty="0">
                <a:solidFill>
                  <a:srgbClr val="23385C"/>
                </a:solidFill>
              </a:rPr>
              <a:t> ao fornecer diferentes esquemas que ajudam os professores a construir um cenário envolvente baseado em metodologias tais como a sala de aula invertida, aprendizagem baseada em projetos ou problemas;</a:t>
            </a:r>
          </a:p>
          <a:p>
            <a:pPr marL="232172" lvl="0" indent="-232172">
              <a:buClr>
                <a:srgbClr val="23385C"/>
              </a:buClr>
              <a:buSzPts val="1200"/>
              <a:buFont typeface="Arial"/>
              <a:buChar char="•"/>
            </a:pPr>
            <a:r>
              <a:rPr lang="pt-PT" sz="1200" dirty="0">
                <a:solidFill>
                  <a:srgbClr val="23385C"/>
                </a:solidFill>
              </a:rPr>
              <a:t>Várias opções de partilha: os utilizadores podem ler (ver apenas os </a:t>
            </a:r>
            <a:r>
              <a:rPr lang="pt-PT" sz="1200" dirty="0" err="1">
                <a:solidFill>
                  <a:srgbClr val="23385C"/>
                </a:solidFill>
              </a:rPr>
              <a:t>posts</a:t>
            </a:r>
            <a:r>
              <a:rPr lang="pt-PT" sz="1200" dirty="0">
                <a:solidFill>
                  <a:srgbClr val="23385C"/>
                </a:solidFill>
              </a:rPr>
              <a:t>), escrever (ver e adicionar </a:t>
            </a:r>
            <a:r>
              <a:rPr lang="pt-PT" sz="1200" dirty="0" err="1">
                <a:solidFill>
                  <a:srgbClr val="23385C"/>
                </a:solidFill>
              </a:rPr>
              <a:t>posts</a:t>
            </a:r>
            <a:r>
              <a:rPr lang="pt-PT" sz="1200" dirty="0">
                <a:solidFill>
                  <a:srgbClr val="23385C"/>
                </a:solidFill>
              </a:rPr>
              <a:t>) ou editar (ver, adicionar e aprovar </a:t>
            </a:r>
            <a:r>
              <a:rPr lang="pt-PT" sz="1200" dirty="0" err="1">
                <a:solidFill>
                  <a:srgbClr val="23385C"/>
                </a:solidFill>
              </a:rPr>
              <a:t>posts</a:t>
            </a:r>
            <a:r>
              <a:rPr lang="pt-PT" sz="1200" dirty="0">
                <a:solidFill>
                  <a:srgbClr val="23385C"/>
                </a:solidFill>
              </a:rPr>
              <a:t>);</a:t>
            </a:r>
            <a:endParaRPr lang="pt-PT" dirty="0"/>
          </a:p>
        </p:txBody>
      </p:sp>
      <p:sp>
        <p:nvSpPr>
          <p:cNvPr id="771" name="Google Shape;771;p33"/>
          <p:cNvSpPr txBox="1"/>
          <p:nvPr/>
        </p:nvSpPr>
        <p:spPr>
          <a:xfrm>
            <a:off x="591410" y="3660766"/>
            <a:ext cx="5669689" cy="83095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Apenas três </a:t>
            </a:r>
            <a:r>
              <a:rPr lang="pt-PT" sz="1200" dirty="0" err="1">
                <a:solidFill>
                  <a:srgbClr val="23385C"/>
                </a:solidFill>
              </a:rPr>
              <a:t>padlets</a:t>
            </a:r>
            <a:r>
              <a:rPr lang="pt-PT" sz="1200" dirty="0">
                <a:solidFill>
                  <a:srgbClr val="23385C"/>
                </a:solidFill>
              </a:rPr>
              <a:t> podem ser criados na versão gratuita. </a:t>
            </a:r>
          </a:p>
          <a:p>
            <a:pPr marL="232172" lvl="0" indent="-232172">
              <a:buClr>
                <a:srgbClr val="23385C"/>
              </a:buClr>
              <a:buSzPts val="1200"/>
              <a:buFont typeface="Arial"/>
              <a:buChar char="•"/>
            </a:pPr>
            <a:r>
              <a:rPr lang="pt-PT" sz="1200" dirty="0">
                <a:solidFill>
                  <a:srgbClr val="23385C"/>
                </a:solidFill>
              </a:rPr>
              <a:t>As limitações incluem restrições no tamanho do ficheiro ao carregar conteúdo para o </a:t>
            </a:r>
            <a:r>
              <a:rPr lang="pt-PT" sz="1200" dirty="0" err="1">
                <a:solidFill>
                  <a:srgbClr val="23385C"/>
                </a:solidFill>
              </a:rPr>
              <a:t>Padlet</a:t>
            </a:r>
            <a:r>
              <a:rPr lang="pt-PT" sz="1200" dirty="0">
                <a:solidFill>
                  <a:srgbClr val="23385C"/>
                </a:solidFill>
              </a:rPr>
              <a:t> (ficheiros de 10MB carregados).</a:t>
            </a:r>
          </a:p>
          <a:p>
            <a:pPr marL="232172" lvl="0" indent="-232172">
              <a:buClr>
                <a:srgbClr val="23385C"/>
              </a:buClr>
              <a:buSzPts val="1200"/>
              <a:buFont typeface="Arial"/>
              <a:buChar char="•"/>
            </a:pPr>
            <a:r>
              <a:rPr lang="pt-PT" sz="1200" dirty="0">
                <a:solidFill>
                  <a:srgbClr val="23385C"/>
                </a:solidFill>
              </a:rPr>
              <a:t>Dificuldades se demasiados colaboradores estiverem a trabalhar online.</a:t>
            </a:r>
            <a:endParaRPr lang="pt-PT" dirty="0"/>
          </a:p>
        </p:txBody>
      </p:sp>
      <p:sp>
        <p:nvSpPr>
          <p:cNvPr id="772" name="Google Shape;772;p33"/>
          <p:cNvSpPr txBox="1"/>
          <p:nvPr/>
        </p:nvSpPr>
        <p:spPr>
          <a:xfrm>
            <a:off x="771375" y="4566142"/>
            <a:ext cx="5722731" cy="1169511"/>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a:t>
            </a:r>
            <a:r>
              <a:rPr lang="pt-PT" i="1" dirty="0">
                <a:solidFill>
                  <a:srgbClr val="F16A4C"/>
                </a:solidFill>
              </a:rPr>
              <a:t>A colaboração online entre professores e alunos são cada vez mais importantes. É por isso que tantos educadores adoram o </a:t>
            </a:r>
            <a:r>
              <a:rPr lang="pt-PT" i="1" dirty="0" err="1">
                <a:solidFill>
                  <a:srgbClr val="F16A4C"/>
                </a:solidFill>
              </a:rPr>
              <a:t>Padlet</a:t>
            </a:r>
            <a:r>
              <a:rPr lang="pt-PT" i="1" dirty="0">
                <a:solidFill>
                  <a:srgbClr val="F16A4C"/>
                </a:solidFill>
              </a:rPr>
              <a:t>, uma ferramenta de quadro digital. Dá aos professores [e] estudantes [...] uma forma fácil de partilhar ideias, rever trabalhos, e muito mais". </a:t>
            </a:r>
            <a:r>
              <a:rPr lang="pt-PT" b="1" i="1" dirty="0">
                <a:solidFill>
                  <a:srgbClr val="F16A4C"/>
                </a:solidFill>
              </a:rPr>
              <a:t>-</a:t>
            </a:r>
            <a:r>
              <a:rPr lang="pt-PT" b="1" i="1" dirty="0" err="1">
                <a:solidFill>
                  <a:srgbClr val="F16A4C"/>
                </a:solidFill>
              </a:rPr>
              <a:t>Jill</a:t>
            </a:r>
            <a:r>
              <a:rPr lang="pt-PT" b="1" i="1" dirty="0">
                <a:solidFill>
                  <a:srgbClr val="F16A4C"/>
                </a:solidFill>
              </a:rPr>
              <a:t> </a:t>
            </a:r>
            <a:r>
              <a:rPr lang="pt-PT" b="1" i="1" dirty="0" err="1">
                <a:solidFill>
                  <a:srgbClr val="F16A4C"/>
                </a:solidFill>
              </a:rPr>
              <a:t>Staake</a:t>
            </a:r>
            <a:r>
              <a:rPr lang="pt-PT" b="1" i="1" dirty="0">
                <a:solidFill>
                  <a:srgbClr val="F16A4C"/>
                </a:solidFill>
              </a:rPr>
              <a:t> (Editora com </a:t>
            </a:r>
            <a:r>
              <a:rPr lang="pt-PT" b="1" i="1" dirty="0" err="1">
                <a:solidFill>
                  <a:srgbClr val="F16A4C"/>
                </a:solidFill>
              </a:rPr>
              <a:t>WeAreTeachers</a:t>
            </a:r>
            <a:r>
              <a:rPr lang="pt-PT" b="1" i="1" dirty="0">
                <a:solidFill>
                  <a:srgbClr val="F16A4C"/>
                </a:solidFill>
              </a:rPr>
              <a:t>.)</a:t>
            </a:r>
          </a:p>
        </p:txBody>
      </p:sp>
      <p:pic>
        <p:nvPicPr>
          <p:cNvPr id="773" name="Google Shape;773;p33">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55900" y="7788382"/>
            <a:ext cx="2590799" cy="1551273"/>
          </a:xfrm>
          <a:prstGeom prst="rect">
            <a:avLst/>
          </a:prstGeom>
          <a:noFill/>
          <a:ln>
            <a:noFill/>
          </a:ln>
        </p:spPr>
      </p:pic>
      <p:sp>
        <p:nvSpPr>
          <p:cNvPr id="774" name="Google Shape;774;p33"/>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35731" y="330203"/>
            <a:ext cx="6579394" cy="8127286"/>
          </a:xfrm>
          <a:prstGeom prst="rect">
            <a:avLst/>
          </a:prstGeom>
          <a:noFill/>
          <a:ln>
            <a:noFill/>
          </a:ln>
        </p:spPr>
      </p:pic>
      <p:sp>
        <p:nvSpPr>
          <p:cNvPr id="780" name="Google Shape;780;p34"/>
          <p:cNvSpPr txBox="1">
            <a:spLocks noGrp="1"/>
          </p:cNvSpPr>
          <p:nvPr>
            <p:ph type="body" idx="1"/>
          </p:nvPr>
        </p:nvSpPr>
        <p:spPr>
          <a:xfrm>
            <a:off x="3567816" y="3163624"/>
            <a:ext cx="2946181" cy="2024217"/>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Clr>
                <a:schemeClr val="lt1"/>
              </a:buClr>
              <a:buSzPts val="2800"/>
              <a:buNone/>
            </a:pPr>
            <a:r>
              <a:rPr lang="pt-PT" sz="2800" b="1" dirty="0"/>
              <a:t>BENS CÍVICOS</a:t>
            </a:r>
            <a:endParaRPr dirty="0"/>
          </a:p>
        </p:txBody>
      </p:sp>
      <p:sp>
        <p:nvSpPr>
          <p:cNvPr id="781" name="Google Shape;781;p34"/>
          <p:cNvSpPr txBox="1">
            <a:spLocks noGrp="1"/>
          </p:cNvSpPr>
          <p:nvPr>
            <p:ph type="body" idx="3"/>
          </p:nvPr>
        </p:nvSpPr>
        <p:spPr>
          <a:xfrm>
            <a:off x="3580622" y="1826672"/>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04</a:t>
            </a:r>
            <a:endParaRPr/>
          </a:p>
        </p:txBody>
      </p:sp>
      <p:sp>
        <p:nvSpPr>
          <p:cNvPr id="782" name="Google Shape;782;p34"/>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34</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35">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35292" y="5689599"/>
            <a:ext cx="5162227" cy="2895601"/>
          </a:xfrm>
          <a:prstGeom prst="rect">
            <a:avLst/>
          </a:prstGeom>
          <a:solidFill>
            <a:schemeClr val="lt1"/>
          </a:solidFill>
          <a:ln>
            <a:noFill/>
          </a:ln>
        </p:spPr>
      </p:pic>
      <p:sp>
        <p:nvSpPr>
          <p:cNvPr id="788" name="Google Shape;788;p35"/>
          <p:cNvSpPr txBox="1">
            <a:spLocks noGrp="1"/>
          </p:cNvSpPr>
          <p:nvPr>
            <p:ph type="body" idx="1"/>
          </p:nvPr>
        </p:nvSpPr>
        <p:spPr>
          <a:xfrm>
            <a:off x="568592" y="-1118"/>
            <a:ext cx="4397108" cy="363572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1200"/>
            </a:pPr>
            <a:r>
              <a:rPr lang="pt-PT" sz="1000" dirty="0"/>
              <a:t>Com uma paixão pela redução dos resíduos plásticos em todo o mundo, os fundadores criaram uma ferramenta digital que envolveria membros do público para reduzir a quantidade de resíduos plásticos. O Combate ao Empoderamento dos Resíduos Plásticos é uma ferramenta digital que paga às pessoas para recolherem resíduos em qualquer parte do mundo. Os utilizadores entram no website e podem ajudar a resolver o problema dos resíduos de plástico à escala global. Isto é principalmente para aqueles que necessitam de emprego e combate à pobreza, incluindo os jovens.</a:t>
            </a:r>
          </a:p>
          <a:p>
            <a:pPr marL="0" lvl="0" indent="0">
              <a:lnSpc>
                <a:spcPct val="120000"/>
              </a:lnSpc>
              <a:spcBef>
                <a:spcPts val="0"/>
              </a:spcBef>
              <a:buSzPts val="1200"/>
            </a:pPr>
            <a:r>
              <a:rPr lang="pt-PT" sz="1000" dirty="0"/>
              <a:t>A </a:t>
            </a:r>
            <a:r>
              <a:rPr lang="pt-PT" sz="1000" dirty="0" err="1"/>
              <a:t>Empower</a:t>
            </a:r>
            <a:r>
              <a:rPr lang="pt-PT" sz="1000" dirty="0"/>
              <a:t> utiliza tecnologia de cadeia de bloqueio para gerar rendimentos para os utilizadores da ferramenta, e está disponível em 21 países em todo o mundo. As empresas também podem doar para o programa com o sistema </a:t>
            </a:r>
            <a:r>
              <a:rPr lang="pt-PT" sz="1000" dirty="0" err="1"/>
              <a:t>Empower</a:t>
            </a:r>
            <a:r>
              <a:rPr lang="pt-PT" sz="1000" dirty="0"/>
              <a:t> </a:t>
            </a:r>
            <a:r>
              <a:rPr lang="pt-PT" sz="1000" dirty="0" err="1"/>
              <a:t>Plastic</a:t>
            </a:r>
            <a:r>
              <a:rPr lang="pt-PT" sz="1000" dirty="0"/>
              <a:t> </a:t>
            </a:r>
            <a:r>
              <a:rPr lang="pt-PT" sz="1000" dirty="0" err="1"/>
              <a:t>Credits</a:t>
            </a:r>
            <a:r>
              <a:rPr lang="pt-PT" sz="1000" dirty="0"/>
              <a:t>, onde as empresas podem financiar </a:t>
            </a:r>
            <a:r>
              <a:rPr lang="pt-PT" sz="1000" dirty="0" err="1"/>
              <a:t>actividades</a:t>
            </a:r>
            <a:r>
              <a:rPr lang="pt-PT" sz="1000" dirty="0"/>
              <a:t> de limpeza de plásticos em todo o mundo. Isto permite às empresas cumprirem as suas promessas de redução de resíduos plásticos.</a:t>
            </a:r>
          </a:p>
          <a:p>
            <a:pPr marL="0" lvl="0" indent="0" algn="l" rtl="0">
              <a:lnSpc>
                <a:spcPct val="120000"/>
              </a:lnSpc>
              <a:spcBef>
                <a:spcPts val="750"/>
              </a:spcBef>
              <a:spcAft>
                <a:spcPts val="0"/>
              </a:spcAft>
              <a:buClr>
                <a:schemeClr val="lt1"/>
              </a:buClr>
              <a:buSzPts val="975"/>
              <a:buNone/>
            </a:pPr>
            <a:endParaRPr sz="975" dirty="0"/>
          </a:p>
        </p:txBody>
      </p:sp>
      <p:sp>
        <p:nvSpPr>
          <p:cNvPr id="789" name="Google Shape;789;p35"/>
          <p:cNvSpPr txBox="1"/>
          <p:nvPr/>
        </p:nvSpPr>
        <p:spPr>
          <a:xfrm>
            <a:off x="4323604" y="216450"/>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Empower</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90" name="Google Shape;790;p35"/>
          <p:cNvSpPr txBox="1"/>
          <p:nvPr/>
        </p:nvSpPr>
        <p:spPr>
          <a:xfrm>
            <a:off x="1437867" y="4157829"/>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791" name="Google Shape;791;p35"/>
          <p:cNvSpPr txBox="1"/>
          <p:nvPr/>
        </p:nvSpPr>
        <p:spPr>
          <a:xfrm>
            <a:off x="640660" y="4816563"/>
            <a:ext cx="5747440"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EMPOWER.ECO e como pode ser utilizada. Clique para ver e aprender</a:t>
            </a:r>
            <a:endParaRPr lang="pt-PT" dirty="0"/>
          </a:p>
        </p:txBody>
      </p:sp>
      <p:pic>
        <p:nvPicPr>
          <p:cNvPr id="792" name="Google Shape;792;p35" descr="Ic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76663" y="3432860"/>
            <a:ext cx="1862018" cy="974606"/>
          </a:xfrm>
          <a:prstGeom prst="rect">
            <a:avLst/>
          </a:prstGeom>
          <a:noFill/>
          <a:ln>
            <a:noFill/>
          </a:ln>
        </p:spPr>
      </p:pic>
      <p:sp>
        <p:nvSpPr>
          <p:cNvPr id="793" name="Google Shape;793;p35"/>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36"/>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799" name="Google Shape;799;p36"/>
          <p:cNvSpPr txBox="1"/>
          <p:nvPr/>
        </p:nvSpPr>
        <p:spPr>
          <a:xfrm>
            <a:off x="1344162" y="68018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00" name="Google Shape;800;p36"/>
          <p:cNvSpPr txBox="1"/>
          <p:nvPr/>
        </p:nvSpPr>
        <p:spPr>
          <a:xfrm>
            <a:off x="1344162" y="2950026"/>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01" name="Google Shape;801;p36"/>
          <p:cNvSpPr txBox="1"/>
          <p:nvPr/>
        </p:nvSpPr>
        <p:spPr>
          <a:xfrm>
            <a:off x="1706956" y="5863431"/>
            <a:ext cx="3790775" cy="545808"/>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EMPOWER</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25"/>
              <a:buFont typeface="Arial"/>
              <a:buNone/>
            </a:pPr>
            <a:endParaRPr sz="1625" b="0" i="0" dirty="0">
              <a:solidFill>
                <a:schemeClr val="lt1"/>
              </a:solidFill>
              <a:latin typeface="Arial"/>
              <a:ea typeface="Arial"/>
              <a:cs typeface="Arial"/>
              <a:sym typeface="Arial"/>
            </a:endParaRPr>
          </a:p>
        </p:txBody>
      </p:sp>
      <p:grpSp>
        <p:nvGrpSpPr>
          <p:cNvPr id="802" name="Google Shape;802;p36"/>
          <p:cNvGrpSpPr/>
          <p:nvPr/>
        </p:nvGrpSpPr>
        <p:grpSpPr>
          <a:xfrm>
            <a:off x="1305083" y="5301681"/>
            <a:ext cx="243678" cy="345124"/>
            <a:chOff x="3979850" y="1598950"/>
            <a:chExt cx="356825" cy="505375"/>
          </a:xfrm>
        </p:grpSpPr>
        <p:sp>
          <p:nvSpPr>
            <p:cNvPr id="803" name="Google Shape;803;p36"/>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804" name="Google Shape;804;p36"/>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805" name="Google Shape;805;p36"/>
          <p:cNvSpPr txBox="1"/>
          <p:nvPr/>
        </p:nvSpPr>
        <p:spPr>
          <a:xfrm rot="-837433">
            <a:off x="1738031" y="8653569"/>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806" name="Google Shape;806;p36"/>
          <p:cNvSpPr txBox="1"/>
          <p:nvPr/>
        </p:nvSpPr>
        <p:spPr>
          <a:xfrm>
            <a:off x="684242" y="6559513"/>
            <a:ext cx="5589558" cy="989461"/>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EMPOWER - porque não testá-lo por si próprio?</a:t>
            </a:r>
          </a:p>
          <a:p>
            <a:pPr marL="0" marR="0" lvl="0" indent="0" algn="l" rtl="0">
              <a:lnSpc>
                <a:spcPct val="115000"/>
              </a:lnSpc>
              <a:spcBef>
                <a:spcPts val="1219"/>
              </a:spcBef>
              <a:spcAft>
                <a:spcPts val="0"/>
              </a:spcAft>
              <a:buNone/>
            </a:pPr>
            <a:r>
              <a:rPr lang="en-GB" sz="1400" dirty="0">
                <a:solidFill>
                  <a:srgbClr val="23385C"/>
                </a:solidFill>
                <a:latin typeface="Arial"/>
                <a:ea typeface="Arial"/>
                <a:cs typeface="Arial"/>
                <a:sym typeface="Arial"/>
              </a:rPr>
              <a:t> </a:t>
            </a:r>
            <a:r>
              <a:rPr lang="en-GB" sz="14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https://platform.empower.eco/sign-up</a:t>
            </a:r>
            <a:r>
              <a:rPr lang="en-GB" sz="1400" dirty="0">
                <a:solidFill>
                  <a:srgbClr val="23385C"/>
                </a:solidFill>
                <a:latin typeface="Arial"/>
                <a:ea typeface="Arial"/>
                <a:cs typeface="Arial"/>
                <a:sym typeface="Arial"/>
              </a:rPr>
              <a:t> </a:t>
            </a:r>
            <a:endParaRPr sz="1400" dirty="0">
              <a:solidFill>
                <a:srgbClr val="23385C"/>
              </a:solidFill>
              <a:latin typeface="Arial"/>
              <a:ea typeface="Arial"/>
              <a:cs typeface="Arial"/>
              <a:sym typeface="Arial"/>
            </a:endParaRPr>
          </a:p>
        </p:txBody>
      </p:sp>
      <p:sp>
        <p:nvSpPr>
          <p:cNvPr id="807" name="Google Shape;807;p36"/>
          <p:cNvSpPr txBox="1"/>
          <p:nvPr/>
        </p:nvSpPr>
        <p:spPr>
          <a:xfrm>
            <a:off x="711226" y="1348558"/>
            <a:ext cx="5782233" cy="138495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Boa causa - remover o plástico do ambiente.</a:t>
            </a:r>
          </a:p>
          <a:p>
            <a:pPr marL="232172" lvl="0" indent="-232172">
              <a:buClr>
                <a:srgbClr val="23385C"/>
              </a:buClr>
              <a:buSzPts val="1400"/>
              <a:buFont typeface="Arial"/>
              <a:buChar char="•"/>
            </a:pPr>
            <a:r>
              <a:rPr lang="pt-PT" dirty="0">
                <a:solidFill>
                  <a:srgbClr val="23385C"/>
                </a:solidFill>
              </a:rPr>
              <a:t>Permite ao utilizador gerar rendimentos, se desejado.</a:t>
            </a:r>
          </a:p>
          <a:p>
            <a:pPr marL="232172" lvl="0" indent="-232172">
              <a:buClr>
                <a:srgbClr val="23385C"/>
              </a:buClr>
              <a:buSzPts val="1400"/>
              <a:buFont typeface="Arial"/>
              <a:buChar char="•"/>
            </a:pPr>
            <a:r>
              <a:rPr lang="pt-PT" dirty="0">
                <a:solidFill>
                  <a:srgbClr val="23385C"/>
                </a:solidFill>
              </a:rPr>
              <a:t>Proporciona uma forma de gerar rendimentos para os países em desenvolvimento.</a:t>
            </a:r>
          </a:p>
          <a:p>
            <a:pPr marL="232172" lvl="0" indent="-232172">
              <a:buClr>
                <a:srgbClr val="23385C"/>
              </a:buClr>
              <a:buSzPts val="1400"/>
              <a:buFont typeface="Arial"/>
              <a:buChar char="•"/>
            </a:pPr>
            <a:r>
              <a:rPr lang="pt-PT" dirty="0">
                <a:solidFill>
                  <a:srgbClr val="23385C"/>
                </a:solidFill>
              </a:rPr>
              <a:t>O </a:t>
            </a:r>
            <a:r>
              <a:rPr lang="pt-PT" dirty="0" err="1">
                <a:solidFill>
                  <a:srgbClr val="23385C"/>
                </a:solidFill>
              </a:rPr>
              <a:t>objectivo</a:t>
            </a:r>
            <a:r>
              <a:rPr lang="pt-PT" dirty="0">
                <a:solidFill>
                  <a:srgbClr val="23385C"/>
                </a:solidFill>
              </a:rPr>
              <a:t> final é criar um sistema de resíduos de plástico totalmente digital.</a:t>
            </a:r>
          </a:p>
        </p:txBody>
      </p:sp>
      <p:sp>
        <p:nvSpPr>
          <p:cNvPr id="808" name="Google Shape;808;p36"/>
          <p:cNvSpPr txBox="1"/>
          <p:nvPr/>
        </p:nvSpPr>
        <p:spPr>
          <a:xfrm>
            <a:off x="711225" y="3544369"/>
            <a:ext cx="6146775" cy="954067"/>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Não disponível em todos os países</a:t>
            </a:r>
          </a:p>
          <a:p>
            <a:pPr marL="232172" lvl="0" indent="-232172">
              <a:buClr>
                <a:srgbClr val="23385C"/>
              </a:buClr>
              <a:buSzPts val="1400"/>
              <a:buFont typeface="Arial"/>
              <a:buChar char="•"/>
            </a:pPr>
            <a:r>
              <a:rPr lang="pt-PT" dirty="0">
                <a:solidFill>
                  <a:srgbClr val="23385C"/>
                </a:solidFill>
              </a:rPr>
              <a:t>Reconhecimento de que os sistemas monetários globais nem sempre funcionam</a:t>
            </a:r>
          </a:p>
          <a:p>
            <a:pPr marL="232172" lvl="0" indent="-232172">
              <a:buClr>
                <a:srgbClr val="23385C"/>
              </a:buClr>
              <a:buSzPts val="1400"/>
              <a:buFont typeface="Arial"/>
              <a:buChar char="•"/>
            </a:pPr>
            <a:r>
              <a:rPr lang="pt-PT" dirty="0">
                <a:solidFill>
                  <a:srgbClr val="23385C"/>
                </a:solidFill>
              </a:rPr>
              <a:t>Os utilizadores têm de se inscrever na ferramenta</a:t>
            </a:r>
            <a:endParaRPr lang="pt-PT" dirty="0"/>
          </a:p>
        </p:txBody>
      </p:sp>
      <p:pic>
        <p:nvPicPr>
          <p:cNvPr id="809" name="Google Shape;809;p36">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67358" y="7811438"/>
            <a:ext cx="2592042" cy="1477418"/>
          </a:xfrm>
          <a:prstGeom prst="rect">
            <a:avLst/>
          </a:prstGeom>
          <a:noFill/>
          <a:ln>
            <a:noFill/>
          </a:ln>
        </p:spPr>
      </p:pic>
      <p:sp>
        <p:nvSpPr>
          <p:cNvPr id="810" name="Google Shape;810;p36"/>
          <p:cNvSpPr txBox="1"/>
          <p:nvPr/>
        </p:nvSpPr>
        <p:spPr>
          <a:xfrm>
            <a:off x="776419" y="4575377"/>
            <a:ext cx="5923737" cy="1169511"/>
          </a:xfrm>
          <a:prstGeom prst="rect">
            <a:avLst/>
          </a:prstGeom>
          <a:noFill/>
          <a:ln>
            <a:noFill/>
          </a:ln>
        </p:spPr>
        <p:txBody>
          <a:bodyPr spcFirstLastPara="1" wrap="square" lIns="91425" tIns="45700" rIns="91425" bIns="45700" anchor="t" anchorCtr="0">
            <a:spAutoFit/>
          </a:bodyPr>
          <a:lstStyle/>
          <a:p>
            <a:pPr lvl="0" algn="ctr"/>
            <a:r>
              <a:rPr lang="pt-PT" sz="1300" dirty="0">
                <a:solidFill>
                  <a:srgbClr val="F16A4C"/>
                </a:solidFill>
              </a:rPr>
              <a:t>"</a:t>
            </a:r>
            <a:r>
              <a:rPr lang="pt-PT" i="1" dirty="0">
                <a:solidFill>
                  <a:srgbClr val="F16A4C"/>
                </a:solidFill>
              </a:rPr>
              <a:t>O plástico nos oceanos é um problema que pode ser resolvido - não é como as alterações climáticas onde as pessoas podem dizer que não acreditam, porque toda a gente vê o plástico. Trata-se apenas de conseguir os recursos certos para as pessoas certas. É algo que podemos fazer". -</a:t>
            </a:r>
            <a:r>
              <a:rPr lang="pt-PT" b="1" i="1" dirty="0" err="1">
                <a:solidFill>
                  <a:srgbClr val="F16A4C"/>
                </a:solidFill>
              </a:rPr>
              <a:t>Wilhelm</a:t>
            </a:r>
            <a:r>
              <a:rPr lang="pt-PT" b="1" i="1" dirty="0">
                <a:solidFill>
                  <a:srgbClr val="F16A4C"/>
                </a:solidFill>
              </a:rPr>
              <a:t> </a:t>
            </a:r>
            <a:r>
              <a:rPr lang="pt-PT" b="1" i="1" dirty="0" err="1">
                <a:solidFill>
                  <a:srgbClr val="F16A4C"/>
                </a:solidFill>
              </a:rPr>
              <a:t>Myrer</a:t>
            </a:r>
            <a:endParaRPr lang="pt-PT" b="1" i="1" dirty="0">
              <a:solidFill>
                <a:srgbClr val="F16A4C"/>
              </a:solidFill>
            </a:endParaRPr>
          </a:p>
        </p:txBody>
      </p:sp>
      <p:sp>
        <p:nvSpPr>
          <p:cNvPr id="811" name="Google Shape;811;p36"/>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36</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37">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25500" y="5702300"/>
            <a:ext cx="5173439" cy="2781299"/>
          </a:xfrm>
          <a:prstGeom prst="rect">
            <a:avLst/>
          </a:prstGeom>
          <a:solidFill>
            <a:schemeClr val="lt1"/>
          </a:solidFill>
          <a:ln>
            <a:noFill/>
          </a:ln>
        </p:spPr>
      </p:pic>
      <p:sp>
        <p:nvSpPr>
          <p:cNvPr id="817" name="Google Shape;817;p37"/>
          <p:cNvSpPr txBox="1">
            <a:spLocks noGrp="1"/>
          </p:cNvSpPr>
          <p:nvPr>
            <p:ph type="body" idx="1"/>
          </p:nvPr>
        </p:nvSpPr>
        <p:spPr>
          <a:xfrm>
            <a:off x="322061" y="303413"/>
            <a:ext cx="4657871" cy="3527874"/>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600"/>
              </a:spcBef>
              <a:buSzPts val="1200"/>
            </a:pPr>
            <a:r>
              <a:rPr lang="pt-PT" sz="1000" dirty="0" err="1"/>
              <a:t>FoodCloud</a:t>
            </a:r>
            <a:r>
              <a:rPr lang="pt-PT" sz="1000" dirty="0"/>
              <a:t> é uma empresa social com a missão de transformar os excedentes alimentares em oportunidades para tornar o mundo num lugar mais amável. </a:t>
            </a:r>
            <a:r>
              <a:rPr lang="pt-PT" sz="1000" dirty="0" err="1"/>
              <a:t>FoodCloud</a:t>
            </a:r>
            <a:r>
              <a:rPr lang="pt-PT" sz="1000" dirty="0"/>
              <a:t> fornece alimentos indesejados a instituições de caridade e a pessoas que deles necessitam. </a:t>
            </a:r>
            <a:r>
              <a:rPr lang="pt-PT" sz="1000" dirty="0" err="1"/>
              <a:t>FoodCloud</a:t>
            </a:r>
            <a:r>
              <a:rPr lang="pt-PT" sz="1000" dirty="0"/>
              <a:t> faz isto através da utilização de </a:t>
            </a:r>
          </a:p>
          <a:p>
            <a:pPr marL="0" lvl="0" indent="0">
              <a:lnSpc>
                <a:spcPct val="100000"/>
              </a:lnSpc>
              <a:spcBef>
                <a:spcPts val="600"/>
              </a:spcBef>
              <a:buSzPts val="1200"/>
            </a:pPr>
            <a:r>
              <a:rPr lang="pt-PT" sz="1000" dirty="0"/>
              <a:t>i)alimentos que tenham ultrapassado a sua venda até à data, mas que ainda sejam muito comestíveis</a:t>
            </a:r>
          </a:p>
          <a:p>
            <a:pPr marL="0" lvl="0" indent="0">
              <a:lnSpc>
                <a:spcPct val="100000"/>
              </a:lnSpc>
              <a:spcBef>
                <a:spcPts val="600"/>
              </a:spcBef>
              <a:buSzPts val="1200"/>
            </a:pPr>
            <a:r>
              <a:rPr lang="pt-PT" sz="1000" dirty="0"/>
              <a:t> </a:t>
            </a:r>
            <a:r>
              <a:rPr lang="pt-PT" sz="1000" dirty="0" err="1"/>
              <a:t>ii</a:t>
            </a:r>
            <a:r>
              <a:rPr lang="pt-PT" sz="1000" dirty="0"/>
              <a:t>) donativos de alimentos do público (alimentos estáveis na prateleira, à prova de manipulação) são também aceites, </a:t>
            </a:r>
          </a:p>
          <a:p>
            <a:pPr marL="0" lvl="0" indent="0">
              <a:lnSpc>
                <a:spcPct val="100000"/>
              </a:lnSpc>
              <a:spcBef>
                <a:spcPts val="600"/>
              </a:spcBef>
              <a:buSzPts val="1200"/>
            </a:pPr>
            <a:r>
              <a:rPr lang="pt-PT" sz="1000" dirty="0" err="1"/>
              <a:t>iii</a:t>
            </a:r>
            <a:r>
              <a:rPr lang="pt-PT" sz="1000" dirty="0"/>
              <a:t>) recolha de alimentos de agricultores que possam estar deformados, ter manchas ou serem mecanicamente danificados. </a:t>
            </a:r>
          </a:p>
          <a:p>
            <a:pPr marL="0" lvl="0" indent="0">
              <a:lnSpc>
                <a:spcPct val="100000"/>
              </a:lnSpc>
              <a:spcBef>
                <a:spcPts val="600"/>
              </a:spcBef>
              <a:buSzPts val="1200"/>
            </a:pPr>
            <a:r>
              <a:rPr lang="pt-PT" sz="1000" dirty="0"/>
              <a:t>Estes alimentos são bons para consumo humano, mas os supermercados podem considerar estes alimentos como não comercializáveis. Da mesma forma, </a:t>
            </a:r>
            <a:r>
              <a:rPr lang="pt-PT" sz="1000" dirty="0" err="1"/>
              <a:t>FoodCloud</a:t>
            </a:r>
            <a:r>
              <a:rPr lang="pt-PT" sz="1000" dirty="0"/>
              <a:t> também oferece serviços de recolha de alimentos. A respiga é o ato de colher os alimentos que sobram das colheitas de uma família quando foram colhidos, ou se não for económico colher as colheitas, a respiga assegura que os alimentos não são desperdiçados. </a:t>
            </a:r>
          </a:p>
          <a:p>
            <a:pPr marL="0" lvl="0" indent="0" algn="l" rtl="0">
              <a:lnSpc>
                <a:spcPct val="120000"/>
              </a:lnSpc>
              <a:spcBef>
                <a:spcPts val="750"/>
              </a:spcBef>
              <a:spcAft>
                <a:spcPts val="0"/>
              </a:spcAft>
              <a:buClr>
                <a:schemeClr val="lt1"/>
              </a:buClr>
              <a:buSzPts val="975"/>
              <a:buNone/>
            </a:pPr>
            <a:endParaRPr sz="975" dirty="0"/>
          </a:p>
        </p:txBody>
      </p:sp>
      <p:sp>
        <p:nvSpPr>
          <p:cNvPr id="818" name="Google Shape;818;p37"/>
          <p:cNvSpPr txBox="1"/>
          <p:nvPr/>
        </p:nvSpPr>
        <p:spPr>
          <a:xfrm>
            <a:off x="4929784" y="271679"/>
            <a:ext cx="2036708"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FoodCloud</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19" name="Google Shape;819;p37"/>
          <p:cNvSpPr txBox="1"/>
          <p:nvPr/>
        </p:nvSpPr>
        <p:spPr>
          <a:xfrm>
            <a:off x="1552121" y="429426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20" name="Google Shape;820;p37"/>
          <p:cNvSpPr txBox="1"/>
          <p:nvPr/>
        </p:nvSpPr>
        <p:spPr>
          <a:xfrm>
            <a:off x="526283" y="4790296"/>
            <a:ext cx="5734817" cy="954067"/>
          </a:xfrm>
          <a:prstGeom prst="rect">
            <a:avLst/>
          </a:prstGeom>
          <a:noFill/>
          <a:ln>
            <a:noFill/>
          </a:ln>
        </p:spPr>
        <p:txBody>
          <a:bodyPr spcFirstLastPara="1" wrap="square" lIns="91425" tIns="45700" rIns="91425" bIns="45700" anchor="t" anchorCtr="0">
            <a:spAutoFit/>
          </a:bodyPr>
          <a:lstStyle/>
          <a:p>
            <a:r>
              <a:rPr lang="pt-PT" dirty="0">
                <a:solidFill>
                  <a:srgbClr val="23385C"/>
                </a:solidFill>
              </a:rPr>
              <a:t>Recolhemos e criámos alguns vídeos de estudo de caso que lhe darão mais informações sobre a FOODCLOUD e como pode ser utilizada. Clique para ver e aprender</a:t>
            </a:r>
            <a:endParaRPr lang="pt-PT" dirty="0"/>
          </a:p>
          <a:p>
            <a:pPr marL="0" marR="0" lvl="0" indent="0" algn="l" rtl="0">
              <a:spcBef>
                <a:spcPts val="0"/>
              </a:spcBef>
              <a:spcAft>
                <a:spcPts val="0"/>
              </a:spcAft>
              <a:buNone/>
            </a:pPr>
            <a:r>
              <a:rPr lang="en-GB" sz="1400" dirty="0">
                <a:solidFill>
                  <a:srgbClr val="23385C"/>
                </a:solidFill>
                <a:latin typeface="Arial"/>
                <a:ea typeface="Arial"/>
                <a:cs typeface="Arial"/>
                <a:sym typeface="Arial"/>
              </a:rPr>
              <a:t>. </a:t>
            </a:r>
            <a:endParaRPr dirty="0"/>
          </a:p>
        </p:txBody>
      </p:sp>
      <p:pic>
        <p:nvPicPr>
          <p:cNvPr id="821" name="Google Shape;821;p37" descr="Logo, ic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37931" y="3483652"/>
            <a:ext cx="1691155" cy="1055785"/>
          </a:xfrm>
          <a:prstGeom prst="rect">
            <a:avLst/>
          </a:prstGeom>
          <a:noFill/>
          <a:ln>
            <a:noFill/>
          </a:ln>
        </p:spPr>
      </p:pic>
      <p:sp>
        <p:nvSpPr>
          <p:cNvPr id="822" name="Google Shape;822;p37"/>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37</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38"/>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828" name="Google Shape;828;p38"/>
          <p:cNvSpPr txBox="1"/>
          <p:nvPr/>
        </p:nvSpPr>
        <p:spPr>
          <a:xfrm>
            <a:off x="1344162" y="65663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29" name="Google Shape;829;p38"/>
          <p:cNvSpPr txBox="1"/>
          <p:nvPr/>
        </p:nvSpPr>
        <p:spPr>
          <a:xfrm>
            <a:off x="1446461" y="2923844"/>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30" name="Google Shape;830;p38"/>
          <p:cNvSpPr txBox="1"/>
          <p:nvPr/>
        </p:nvSpPr>
        <p:spPr>
          <a:xfrm>
            <a:off x="1344147" y="5831350"/>
            <a:ext cx="4802651" cy="823500"/>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ct val="100000"/>
            </a:pPr>
            <a:r>
              <a:rPr lang="en-GB" sz="1950" dirty="0">
                <a:solidFill>
                  <a:srgbClr val="23385C"/>
                </a:solidFill>
              </a:rPr>
              <a:t>COMEÇAR A USAR O </a:t>
            </a:r>
            <a:r>
              <a:rPr lang="en-GB" sz="1950" b="0" i="0" dirty="0">
                <a:solidFill>
                  <a:srgbClr val="23385C"/>
                </a:solidFill>
                <a:latin typeface="Arial"/>
                <a:ea typeface="Arial"/>
                <a:cs typeface="Arial"/>
                <a:sym typeface="Arial"/>
              </a:rPr>
              <a:t>FOODCLOUD</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ct val="100000"/>
              <a:buFont typeface="Arial"/>
              <a:buNone/>
            </a:pPr>
            <a:endParaRPr sz="1645" b="0" i="0" dirty="0">
              <a:solidFill>
                <a:schemeClr val="lt1"/>
              </a:solidFill>
              <a:latin typeface="Arial"/>
              <a:ea typeface="Arial"/>
              <a:cs typeface="Arial"/>
              <a:sym typeface="Arial"/>
            </a:endParaRPr>
          </a:p>
        </p:txBody>
      </p:sp>
      <p:grpSp>
        <p:nvGrpSpPr>
          <p:cNvPr id="831" name="Google Shape;831;p38"/>
          <p:cNvGrpSpPr/>
          <p:nvPr/>
        </p:nvGrpSpPr>
        <p:grpSpPr>
          <a:xfrm>
            <a:off x="1305083" y="5301681"/>
            <a:ext cx="243678" cy="345124"/>
            <a:chOff x="3979850" y="1598950"/>
            <a:chExt cx="356825" cy="505375"/>
          </a:xfrm>
        </p:grpSpPr>
        <p:sp>
          <p:nvSpPr>
            <p:cNvPr id="832" name="Google Shape;832;p38"/>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833" name="Google Shape;833;p38"/>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834" name="Google Shape;834;p38"/>
          <p:cNvSpPr txBox="1"/>
          <p:nvPr/>
        </p:nvSpPr>
        <p:spPr>
          <a:xfrm rot="-837433">
            <a:off x="1726932" y="8664207"/>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835" name="Google Shape;835;p38"/>
          <p:cNvSpPr txBox="1"/>
          <p:nvPr/>
        </p:nvSpPr>
        <p:spPr>
          <a:xfrm>
            <a:off x="649368" y="6529750"/>
            <a:ext cx="5497431" cy="989461"/>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FOODCLOUD - porque não testá-lo por si próprio?</a:t>
            </a:r>
          </a:p>
          <a:p>
            <a:pPr marL="0" marR="0" lvl="0" indent="0" algn="l" rtl="0">
              <a:lnSpc>
                <a:spcPct val="115000"/>
              </a:lnSpc>
              <a:spcBef>
                <a:spcPts val="1219"/>
              </a:spcBef>
              <a:spcAft>
                <a:spcPts val="0"/>
              </a:spcAft>
              <a:buNone/>
            </a:pPr>
            <a:r>
              <a:rPr lang="en-GB" sz="1400" dirty="0">
                <a:solidFill>
                  <a:srgbClr val="23385C"/>
                </a:solidFill>
                <a:latin typeface="Arial"/>
                <a:ea typeface="Arial"/>
                <a:cs typeface="Arial"/>
                <a:sym typeface="Arial"/>
              </a:rPr>
              <a:t> </a:t>
            </a:r>
            <a:r>
              <a:rPr lang="en-GB" sz="14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https://food.cloud/volunteer-with-foodcloud/</a:t>
            </a:r>
            <a:r>
              <a:rPr lang="en-GB" sz="1400" dirty="0">
                <a:solidFill>
                  <a:srgbClr val="23385C"/>
                </a:solidFill>
                <a:latin typeface="Arial"/>
                <a:ea typeface="Arial"/>
                <a:cs typeface="Arial"/>
                <a:sym typeface="Arial"/>
              </a:rPr>
              <a:t> </a:t>
            </a:r>
            <a:endParaRPr sz="1400" dirty="0">
              <a:solidFill>
                <a:srgbClr val="23385C"/>
              </a:solidFill>
              <a:latin typeface="Arial"/>
              <a:ea typeface="Arial"/>
              <a:cs typeface="Arial"/>
              <a:sym typeface="Arial"/>
            </a:endParaRPr>
          </a:p>
        </p:txBody>
      </p:sp>
      <p:sp>
        <p:nvSpPr>
          <p:cNvPr id="836" name="Google Shape;836;p38"/>
          <p:cNvSpPr txBox="1"/>
          <p:nvPr/>
        </p:nvSpPr>
        <p:spPr>
          <a:xfrm>
            <a:off x="645997" y="1252020"/>
            <a:ext cx="5792903" cy="138495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Organização muito pró-social sem fins lucrativos</a:t>
            </a:r>
          </a:p>
          <a:p>
            <a:pPr marL="232172" lvl="0" indent="-232172">
              <a:buClr>
                <a:srgbClr val="23385C"/>
              </a:buClr>
              <a:buSzPts val="1400"/>
              <a:buFont typeface="Arial"/>
              <a:buChar char="•"/>
            </a:pPr>
            <a:r>
              <a:rPr lang="pt-PT" dirty="0">
                <a:solidFill>
                  <a:srgbClr val="23385C"/>
                </a:solidFill>
              </a:rPr>
              <a:t>Ajudam a eliminar o desperdício alimentar</a:t>
            </a:r>
          </a:p>
          <a:p>
            <a:pPr marL="232172" lvl="0" indent="-232172">
              <a:buClr>
                <a:srgbClr val="23385C"/>
              </a:buClr>
              <a:buSzPts val="1400"/>
              <a:buFont typeface="Arial"/>
              <a:buChar char="•"/>
            </a:pPr>
            <a:r>
              <a:rPr lang="pt-PT" dirty="0">
                <a:solidFill>
                  <a:srgbClr val="23385C"/>
                </a:solidFill>
              </a:rPr>
              <a:t>Âmbito para fazer uma ideia semelhante em todo o mundo ou pelo menos na Irlanda</a:t>
            </a:r>
          </a:p>
          <a:p>
            <a:pPr marL="232172" lvl="0" indent="-232172">
              <a:buClr>
                <a:srgbClr val="23385C"/>
              </a:buClr>
              <a:buSzPts val="1400"/>
              <a:buFont typeface="Arial"/>
              <a:buChar char="•"/>
            </a:pPr>
            <a:r>
              <a:rPr lang="pt-PT" dirty="0">
                <a:solidFill>
                  <a:srgbClr val="23385C"/>
                </a:solidFill>
              </a:rPr>
              <a:t>Existem numerosas iniciativas semelhantes em diferentes regiões europeias (</a:t>
            </a:r>
            <a:r>
              <a:rPr lang="pt-PT" dirty="0" err="1">
                <a:solidFill>
                  <a:srgbClr val="23385C"/>
                </a:solidFill>
              </a:rPr>
              <a:t>Gander</a:t>
            </a:r>
            <a:r>
              <a:rPr lang="pt-PT" dirty="0">
                <a:solidFill>
                  <a:srgbClr val="23385C"/>
                </a:solidFill>
              </a:rPr>
              <a:t> UK, ****)</a:t>
            </a:r>
            <a:endParaRPr lang="pt-PT" dirty="0"/>
          </a:p>
        </p:txBody>
      </p:sp>
      <p:sp>
        <p:nvSpPr>
          <p:cNvPr id="837" name="Google Shape;837;p38"/>
          <p:cNvSpPr txBox="1"/>
          <p:nvPr/>
        </p:nvSpPr>
        <p:spPr>
          <a:xfrm>
            <a:off x="645997" y="3680072"/>
            <a:ext cx="4709659" cy="73866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Atualmente apenas na Irlanda</a:t>
            </a:r>
          </a:p>
          <a:p>
            <a:pPr marL="232172" lvl="0" indent="-232172">
              <a:buClr>
                <a:srgbClr val="23385C"/>
              </a:buClr>
              <a:buSzPts val="1400"/>
              <a:buFont typeface="Arial"/>
              <a:buChar char="•"/>
            </a:pPr>
            <a:r>
              <a:rPr lang="pt-PT" dirty="0">
                <a:solidFill>
                  <a:srgbClr val="23385C"/>
                </a:solidFill>
              </a:rPr>
              <a:t>Confiam que as pessoas que precisam dos alimentos, são aquelas que estão a receber os alimentos</a:t>
            </a:r>
            <a:endParaRPr lang="pt-PT" dirty="0"/>
          </a:p>
        </p:txBody>
      </p:sp>
      <p:sp>
        <p:nvSpPr>
          <p:cNvPr id="838" name="Google Shape;838;p38"/>
          <p:cNvSpPr txBox="1"/>
          <p:nvPr/>
        </p:nvSpPr>
        <p:spPr>
          <a:xfrm>
            <a:off x="578498" y="4516992"/>
            <a:ext cx="5860401" cy="1169511"/>
          </a:xfrm>
          <a:prstGeom prst="rect">
            <a:avLst/>
          </a:prstGeom>
          <a:noFill/>
          <a:ln>
            <a:noFill/>
          </a:ln>
        </p:spPr>
        <p:txBody>
          <a:bodyPr spcFirstLastPara="1" wrap="square" lIns="91425" tIns="45700" rIns="91425" bIns="45700" anchor="t" anchorCtr="0">
            <a:spAutoFit/>
          </a:bodyPr>
          <a:lstStyle/>
          <a:p>
            <a:pPr lvl="0" algn="ctr"/>
            <a:r>
              <a:rPr lang="pt-PT" sz="1200" dirty="0">
                <a:solidFill>
                  <a:srgbClr val="F16A4C"/>
                </a:solidFill>
              </a:rPr>
              <a:t>”</a:t>
            </a:r>
            <a:r>
              <a:rPr lang="pt-PT" i="1" dirty="0">
                <a:solidFill>
                  <a:srgbClr val="F16A4C"/>
                </a:solidFill>
              </a:rPr>
              <a:t>Com a nossa parceria com a </a:t>
            </a:r>
            <a:r>
              <a:rPr lang="pt-PT" i="1" dirty="0" err="1">
                <a:solidFill>
                  <a:srgbClr val="F16A4C"/>
                </a:solidFill>
              </a:rPr>
              <a:t>FoodCloud</a:t>
            </a:r>
            <a:r>
              <a:rPr lang="pt-PT" i="1" dirty="0">
                <a:solidFill>
                  <a:srgbClr val="F16A4C"/>
                </a:solidFill>
              </a:rPr>
              <a:t>, atingimos a doação de mais de 795.000 refeições, com um valor estimado de mais de 1 milhão de euros... O excedente alimentar </a:t>
            </a:r>
            <a:r>
              <a:rPr lang="pt-PT" i="1" dirty="0" err="1">
                <a:solidFill>
                  <a:srgbClr val="F16A4C"/>
                </a:solidFill>
              </a:rPr>
              <a:t>FoodCloud</a:t>
            </a:r>
            <a:r>
              <a:rPr lang="pt-PT" i="1" dirty="0">
                <a:solidFill>
                  <a:srgbClr val="F16A4C"/>
                </a:solidFill>
              </a:rPr>
              <a:t> também reduziu C02 para aterro em 1 milhão de </a:t>
            </a:r>
            <a:r>
              <a:rPr lang="pt-PT" i="1" dirty="0" err="1">
                <a:solidFill>
                  <a:srgbClr val="F16A4C"/>
                </a:solidFill>
              </a:rPr>
              <a:t>quilos".</a:t>
            </a:r>
            <a:r>
              <a:rPr lang="pt-PT" b="1" i="1" dirty="0" err="1">
                <a:solidFill>
                  <a:srgbClr val="F16A4C"/>
                </a:solidFill>
              </a:rPr>
              <a:t>-Michael</a:t>
            </a:r>
            <a:r>
              <a:rPr lang="pt-PT" b="1" i="1" dirty="0">
                <a:solidFill>
                  <a:srgbClr val="F16A4C"/>
                </a:solidFill>
              </a:rPr>
              <a:t> </a:t>
            </a:r>
            <a:r>
              <a:rPr lang="pt-PT" b="1" i="1" dirty="0" err="1">
                <a:solidFill>
                  <a:srgbClr val="F16A4C"/>
                </a:solidFill>
              </a:rPr>
              <a:t>McCormack</a:t>
            </a:r>
            <a:r>
              <a:rPr lang="pt-PT" b="1" i="1" dirty="0">
                <a:solidFill>
                  <a:srgbClr val="F16A4C"/>
                </a:solidFill>
              </a:rPr>
              <a:t>, </a:t>
            </a:r>
            <a:r>
              <a:rPr lang="pt-PT" b="1" i="1" dirty="0" err="1">
                <a:solidFill>
                  <a:srgbClr val="F16A4C"/>
                </a:solidFill>
              </a:rPr>
              <a:t>Director</a:t>
            </a:r>
            <a:r>
              <a:rPr lang="pt-PT" b="1" i="1" dirty="0">
                <a:solidFill>
                  <a:srgbClr val="F16A4C"/>
                </a:solidFill>
              </a:rPr>
              <a:t> Executivo da </a:t>
            </a:r>
            <a:r>
              <a:rPr lang="pt-PT" b="1" i="1" dirty="0" err="1">
                <a:solidFill>
                  <a:srgbClr val="F16A4C"/>
                </a:solidFill>
              </a:rPr>
              <a:t>Musgrave</a:t>
            </a:r>
            <a:endParaRPr lang="pt-PT" b="1" i="1" dirty="0">
              <a:solidFill>
                <a:srgbClr val="F16A4C"/>
              </a:solidFill>
            </a:endParaRPr>
          </a:p>
        </p:txBody>
      </p:sp>
      <p:pic>
        <p:nvPicPr>
          <p:cNvPr id="839" name="Google Shape;839;p38">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87217" y="7780920"/>
            <a:ext cx="2628031" cy="1540879"/>
          </a:xfrm>
          <a:prstGeom prst="rect">
            <a:avLst/>
          </a:prstGeom>
          <a:noFill/>
          <a:ln>
            <a:noFill/>
          </a:ln>
        </p:spPr>
      </p:pic>
      <p:sp>
        <p:nvSpPr>
          <p:cNvPr id="840" name="Google Shape;840;p38"/>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39">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96823" y="5775943"/>
            <a:ext cx="5051315" cy="2613149"/>
          </a:xfrm>
          <a:prstGeom prst="rect">
            <a:avLst/>
          </a:prstGeom>
          <a:solidFill>
            <a:schemeClr val="lt1"/>
          </a:solidFill>
          <a:ln>
            <a:noFill/>
          </a:ln>
        </p:spPr>
      </p:pic>
      <p:sp>
        <p:nvSpPr>
          <p:cNvPr id="846" name="Google Shape;846;p39"/>
          <p:cNvSpPr txBox="1">
            <a:spLocks noGrp="1"/>
          </p:cNvSpPr>
          <p:nvPr>
            <p:ph type="body" idx="1"/>
          </p:nvPr>
        </p:nvSpPr>
        <p:spPr>
          <a:xfrm>
            <a:off x="329271" y="447399"/>
            <a:ext cx="4724677" cy="3635727"/>
          </a:xfrm>
          <a:prstGeom prst="rect">
            <a:avLst/>
          </a:prstGeom>
          <a:noFill/>
          <a:ln>
            <a:noFill/>
          </a:ln>
        </p:spPr>
        <p:txBody>
          <a:bodyPr spcFirstLastPara="1" wrap="square" lIns="91425" tIns="45700" rIns="91425" bIns="45700" anchor="t" anchorCtr="0">
            <a:normAutofit/>
          </a:bodyPr>
          <a:lstStyle/>
          <a:p>
            <a:pPr marL="0" lvl="0" indent="0" algn="just">
              <a:lnSpc>
                <a:spcPct val="120000"/>
              </a:lnSpc>
              <a:spcBef>
                <a:spcPts val="0"/>
              </a:spcBef>
              <a:buSzPts val="1200"/>
            </a:pPr>
            <a:r>
              <a:rPr lang="pt-PT" sz="1100" dirty="0" err="1"/>
              <a:t>Volunteer</a:t>
            </a:r>
            <a:r>
              <a:rPr lang="pt-PT" sz="1100" dirty="0"/>
              <a:t> </a:t>
            </a:r>
            <a:r>
              <a:rPr lang="pt-PT" sz="1100" dirty="0" err="1"/>
              <a:t>Ireland</a:t>
            </a:r>
            <a:r>
              <a:rPr lang="pt-PT" sz="1100" dirty="0"/>
              <a:t> é o organismo nacional de apoio ao desenvolvimento voluntário para todos os Centros de Voluntariado locais e Serviços de Informação de Voluntariado na Irlanda. O I-VOL é uma base de dados nacional de oportunidades de voluntariado na Irlanda e é gerido pela </a:t>
            </a:r>
            <a:r>
              <a:rPr lang="pt-PT" sz="1100" dirty="0" err="1"/>
              <a:t>Volunteer</a:t>
            </a:r>
            <a:r>
              <a:rPr lang="pt-PT" sz="1100" dirty="0"/>
              <a:t> </a:t>
            </a:r>
            <a:r>
              <a:rPr lang="pt-PT" sz="1100" dirty="0" err="1"/>
              <a:t>Ireland</a:t>
            </a:r>
            <a:r>
              <a:rPr lang="pt-PT" sz="1100" dirty="0"/>
              <a:t>.</a:t>
            </a:r>
          </a:p>
          <a:p>
            <a:pPr marL="0" lvl="0" indent="0" algn="just">
              <a:lnSpc>
                <a:spcPct val="120000"/>
              </a:lnSpc>
              <a:spcBef>
                <a:spcPts val="0"/>
              </a:spcBef>
              <a:buSzPts val="1200"/>
            </a:pPr>
            <a:r>
              <a:rPr lang="pt-PT" sz="1100" dirty="0"/>
              <a:t>Quando um utilizador se inscreve, pode registar o seu interesse em voluntariado, consultando online os grupos listados que são liderados por grupos comunitários em toda a Irlanda. Quando um utilizador se regista pela primeira vez no I-VOL, a sua candidatura vai para o seu Centro de Voluntariado local no seu município.  Depois de alguém se ter registado inicialmente no I-VOL, poderá começar a candidatar-se a funções que estão ativas na base de dados I-VOL.</a:t>
            </a:r>
          </a:p>
          <a:p>
            <a:pPr marL="0" lvl="0" indent="0" algn="l" rtl="0">
              <a:lnSpc>
                <a:spcPct val="120000"/>
              </a:lnSpc>
              <a:spcBef>
                <a:spcPts val="750"/>
              </a:spcBef>
              <a:spcAft>
                <a:spcPts val="0"/>
              </a:spcAft>
              <a:buClr>
                <a:schemeClr val="lt1"/>
              </a:buClr>
              <a:buSzPts val="975"/>
              <a:buNone/>
            </a:pPr>
            <a:endParaRPr sz="975" dirty="0"/>
          </a:p>
        </p:txBody>
      </p:sp>
      <p:sp>
        <p:nvSpPr>
          <p:cNvPr id="847" name="Google Shape;847;p39"/>
          <p:cNvSpPr txBox="1"/>
          <p:nvPr/>
        </p:nvSpPr>
        <p:spPr>
          <a:xfrm>
            <a:off x="4361815" y="298064"/>
            <a:ext cx="3347830" cy="858233"/>
          </a:xfrm>
          <a:prstGeom prst="rect">
            <a:avLst/>
          </a:prstGeom>
          <a:noFill/>
          <a:ln>
            <a:noFill/>
          </a:ln>
        </p:spPr>
        <p:txBody>
          <a:bodyPr spcFirstLastPara="1" wrap="square" lIns="74275" tIns="37125" rIns="74275" bIns="37125" anchor="t" anchorCtr="0">
            <a:normAutofit lnSpcReduction="10000"/>
          </a:bodyPr>
          <a:lstStyle/>
          <a:p>
            <a:pPr marL="0" marR="0" lvl="0" indent="0" algn="ctr" rtl="0">
              <a:lnSpc>
                <a:spcPct val="120000"/>
              </a:lnSpc>
              <a:spcBef>
                <a:spcPts val="0"/>
              </a:spcBef>
              <a:spcAft>
                <a:spcPts val="0"/>
              </a:spcAft>
              <a:buClr>
                <a:schemeClr val="lt1"/>
              </a:buClr>
              <a:buSzPts val="1950"/>
              <a:buFont typeface="Arial"/>
              <a:buNone/>
            </a:pPr>
            <a:r>
              <a:rPr lang="pt-PT" sz="195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950"/>
              <a:buFont typeface="Arial"/>
              <a:buNone/>
            </a:pPr>
            <a:r>
              <a:rPr lang="en-GB" sz="1950" b="1" i="0" dirty="0">
                <a:solidFill>
                  <a:schemeClr val="lt1"/>
                </a:solidFill>
                <a:latin typeface="Arial"/>
                <a:ea typeface="Arial"/>
                <a:cs typeface="Arial"/>
                <a:sym typeface="Arial"/>
              </a:rPr>
              <a:t>I-VOL</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48" name="Google Shape;848;p39"/>
          <p:cNvSpPr txBox="1"/>
          <p:nvPr/>
        </p:nvSpPr>
        <p:spPr>
          <a:xfrm>
            <a:off x="1410352" y="4207992"/>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49" name="Google Shape;849;p39"/>
          <p:cNvSpPr txBox="1"/>
          <p:nvPr/>
        </p:nvSpPr>
        <p:spPr>
          <a:xfrm>
            <a:off x="551683" y="4817893"/>
            <a:ext cx="56459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I-VOL e e como pode ser utilizada. Clique para ver e aprender</a:t>
            </a:r>
            <a:endParaRPr lang="pt-PT" dirty="0"/>
          </a:p>
        </p:txBody>
      </p:sp>
      <p:pic>
        <p:nvPicPr>
          <p:cNvPr id="850" name="Google Shape;850;p39"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07239" y="3403877"/>
            <a:ext cx="1728491" cy="924856"/>
          </a:xfrm>
          <a:prstGeom prst="rect">
            <a:avLst/>
          </a:prstGeom>
          <a:noFill/>
          <a:ln>
            <a:noFill/>
          </a:ln>
        </p:spPr>
      </p:pic>
      <p:sp>
        <p:nvSpPr>
          <p:cNvPr id="851" name="Google Shape;851;p39"/>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39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4749801" y="1124198"/>
            <a:ext cx="1714500" cy="2635002"/>
          </a:xfrm>
          <a:prstGeom prst="rect">
            <a:avLst/>
          </a:prstGeom>
          <a:solidFill>
            <a:schemeClr val="lt1"/>
          </a:solidFill>
          <a:ln>
            <a:noFill/>
          </a:ln>
        </p:spPr>
      </p:pic>
      <p:sp>
        <p:nvSpPr>
          <p:cNvPr id="327" name="Google Shape;327;p4"/>
          <p:cNvSpPr txBox="1">
            <a:spLocks noGrp="1"/>
          </p:cNvSpPr>
          <p:nvPr>
            <p:ph type="body" idx="1"/>
          </p:nvPr>
        </p:nvSpPr>
        <p:spPr>
          <a:xfrm>
            <a:off x="215406" y="4229461"/>
            <a:ext cx="6427200" cy="3562200"/>
          </a:xfrm>
          <a:prstGeom prst="rect">
            <a:avLst/>
          </a:prstGeom>
          <a:noFill/>
          <a:ln>
            <a:noFill/>
          </a:ln>
        </p:spPr>
        <p:txBody>
          <a:bodyPr spcFirstLastPara="1" wrap="square" lIns="91425" tIns="45700" rIns="91425" bIns="45700" anchor="t" anchorCtr="0">
            <a:normAutofit fontScale="92500" lnSpcReduction="20000"/>
          </a:bodyPr>
          <a:lstStyle/>
          <a:p>
            <a:pPr marL="325041" lvl="0" indent="-325041" algn="just">
              <a:spcBef>
                <a:spcPts val="0"/>
              </a:spcBef>
              <a:buSzPts val="1200"/>
              <a:buFont typeface="Arial"/>
              <a:buAutoNum type="romanLcPeriod"/>
            </a:pPr>
            <a:r>
              <a:rPr lang="pt-PT" sz="1200" b="1" dirty="0"/>
              <a:t>GUIA PARA O ENVOLVIMENTO CIVÍCO DIGITAL (DCE) (2021) </a:t>
            </a:r>
            <a:r>
              <a:rPr lang="pt-PT" sz="1200" dirty="0"/>
              <a:t>Esta publicação baseia-se numa extensa investigação sobre o envolvimento cívico digital dos estudantes de seis organizações parceiras na Europa e no Reino Unido. O guia centra-se na conceptualização do envolvimento cívico digital na investigação teórica e empírica e explora como o envolvimento cívico digital pode ser integrado em diferentes níveis do ensino superior (política, ensino e aprendizagem). O guia compromete uma profunda base de conhecimentos sobre DCE e as oportunidades de aprendizagem que oferece. Além disso, dá orientações práticas aos educadores das IES sobre como integrar os DCE no seu ensino</a:t>
            </a:r>
            <a:r>
              <a:rPr lang="pt-PT" sz="1200" b="1" dirty="0"/>
              <a:t>.</a:t>
            </a:r>
          </a:p>
          <a:p>
            <a:pPr marL="325041" lvl="0" indent="-325041" algn="just">
              <a:spcBef>
                <a:spcPts val="0"/>
              </a:spcBef>
              <a:buSzPts val="1200"/>
              <a:buFont typeface="Arial"/>
              <a:buAutoNum type="romanLcPeriod"/>
            </a:pPr>
            <a:endParaRPr lang="pt-PT" sz="1200" b="1" dirty="0"/>
          </a:p>
          <a:p>
            <a:pPr marL="325041" lvl="0" indent="-325041" algn="just">
              <a:spcBef>
                <a:spcPts val="0"/>
              </a:spcBef>
              <a:buSzPts val="1200"/>
              <a:buFont typeface="Arial"/>
              <a:buAutoNum type="romanLcPeriod"/>
            </a:pPr>
            <a:r>
              <a:rPr lang="pt-PT" sz="1200" b="1" dirty="0"/>
              <a:t>UM TOOLKIT DE FERRAMENTAS SOBRE ENVOLVIMENTO CIVÍCO DIGITAL (2021). </a:t>
            </a:r>
            <a:r>
              <a:rPr lang="pt-PT" sz="1200" dirty="0"/>
              <a:t>O kit de ferramentas vem na sequência da investigação aprofundada realizada no guia acima mencionado. Enquanto o Guia de Envolvimento Cívico Digital se baseia na investigação, o </a:t>
            </a:r>
            <a:r>
              <a:rPr lang="pt-PT" sz="1200" dirty="0" err="1"/>
              <a:t>Toolkit</a:t>
            </a:r>
            <a:r>
              <a:rPr lang="pt-PT" sz="1200" dirty="0"/>
              <a:t> será centrado em orientação prática e ferramentas para educadores das IES que desejem incorporar atividades de envolvimento cívico digital nos seus currículos ou estratégias de ensino, com particular ênfase no aumento da sua confiança na utilização de ferramentas digitais.</a:t>
            </a:r>
          </a:p>
          <a:p>
            <a:pPr marL="325041" lvl="0" indent="-325041" algn="just">
              <a:spcBef>
                <a:spcPts val="0"/>
              </a:spcBef>
              <a:buSzPts val="1200"/>
              <a:buFont typeface="Arial"/>
              <a:buAutoNum type="romanLcPeriod"/>
            </a:pPr>
            <a:endParaRPr lang="pt-PT" sz="1200" dirty="0"/>
          </a:p>
          <a:p>
            <a:pPr marL="325041" lvl="0" indent="-325041" algn="just">
              <a:spcBef>
                <a:spcPts val="0"/>
              </a:spcBef>
              <a:buSzPts val="1200"/>
              <a:buFont typeface="Arial"/>
              <a:buAutoNum type="romanLcPeriod"/>
            </a:pPr>
            <a:r>
              <a:rPr lang="pt-PT" sz="1200" b="1" dirty="0"/>
              <a:t>UM PROGRAMA DE ENVOLVIMENTO CÍVICO DIGITAL (2022). </a:t>
            </a:r>
            <a:r>
              <a:rPr lang="pt-PT" sz="1200" dirty="0"/>
              <a:t>Um programa de estudos, objetivos de aprendizagem, planos de aulas, guias de avaliação, estes recursos fornecerão ao pessoal académico um conjunto completo de recursos para introduzir a teoria cívica, envolvendo os estudantes em exemplos da vida real que sejam relevantes para o seu tema de estudo.</a:t>
            </a:r>
          </a:p>
          <a:p>
            <a:pPr marL="325041" lvl="0" indent="-325041" algn="just">
              <a:spcBef>
                <a:spcPts val="0"/>
              </a:spcBef>
              <a:buSzPts val="1200"/>
              <a:buFont typeface="Arial"/>
              <a:buAutoNum type="romanLcPeriod"/>
            </a:pPr>
            <a:endParaRPr lang="pt-PT" sz="1200" b="1" dirty="0"/>
          </a:p>
          <a:p>
            <a:pPr marL="325041" lvl="0" indent="-325041" algn="just">
              <a:spcBef>
                <a:spcPts val="0"/>
              </a:spcBef>
              <a:buSzPts val="1200"/>
              <a:buFont typeface="Arial"/>
              <a:buAutoNum type="romanLcPeriod"/>
            </a:pPr>
            <a:r>
              <a:rPr lang="pt-PT" sz="1200" b="1" dirty="0"/>
              <a:t>UM MOOC DE ENVOLVIMENTO CÍVICO DIGITAL (2022)</a:t>
            </a:r>
            <a:r>
              <a:rPr lang="pt-PT" sz="1200" dirty="0"/>
              <a:t>. Com base nos no programa de estudos, este curso aberto de aprendizagem on-line proporciona aos estudantes e ao pessoal um espaço adicional para desenvolverem as suas competências de envolvimento cívico digital num formato de fácil utilização.</a:t>
            </a:r>
            <a:endParaRPr lang="pt-PT" dirty="0"/>
          </a:p>
        </p:txBody>
      </p:sp>
      <p:sp>
        <p:nvSpPr>
          <p:cNvPr id="328" name="Google Shape;328;p4"/>
          <p:cNvSpPr txBox="1">
            <a:spLocks noGrp="1"/>
          </p:cNvSpPr>
          <p:nvPr>
            <p:ph type="body" idx="3"/>
          </p:nvPr>
        </p:nvSpPr>
        <p:spPr>
          <a:xfrm>
            <a:off x="315477" y="570334"/>
            <a:ext cx="4228531" cy="2853997"/>
          </a:xfrm>
          <a:prstGeom prst="rect">
            <a:avLst/>
          </a:prstGeom>
          <a:noFill/>
          <a:ln>
            <a:noFill/>
          </a:ln>
        </p:spPr>
        <p:txBody>
          <a:bodyPr spcFirstLastPara="1" wrap="square" lIns="91425" tIns="45700" rIns="91425" bIns="45700" anchor="t" anchorCtr="0">
            <a:noAutofit/>
          </a:bodyPr>
          <a:lstStyle/>
          <a:p>
            <a:pPr marL="0" lvl="0" indent="0" algn="just">
              <a:lnSpc>
                <a:spcPct val="100000"/>
              </a:lnSpc>
              <a:spcBef>
                <a:spcPts val="0"/>
              </a:spcBef>
              <a:buSzPts val="1200"/>
            </a:pPr>
            <a:r>
              <a:rPr lang="pt-PT" sz="1100" b="1" dirty="0"/>
              <a:t>Numa altura em que as tecnologias digitais revolucionaram a forma como vivemos e trabalhamos e todos os aspetos das nossas vidas, acreditamos que é mais crucial do que nunca proporcionar oportunidades de formação de alta qualidade e específicas para cada sector, que permitam aos educadores, professores e pessoal das Instituições de Ensino Superior (IES) atualizar as suas competências e abraçar o ensino e aprendizagem digitais eficazes. Por este motivo, o Envolvimento Cívico Digital de alunos visa aumentar a capacidade e motivação dos docentes e educadores universitários para incorporar atividades de envolvimento cívico digital nos seus currículos/estratégias de ensino, com particular ênfase no aumento da sua confiança na utilização de ferramentas digitais. O projeto Envolvimento Cívico Digital de alunos fará isto através do desenvolvimento de:</a:t>
            </a:r>
          </a:p>
          <a:p>
            <a:pPr marL="0" lvl="0" indent="0" algn="just">
              <a:lnSpc>
                <a:spcPct val="100000"/>
              </a:lnSpc>
              <a:spcBef>
                <a:spcPts val="0"/>
              </a:spcBef>
              <a:buSzPts val="1200"/>
            </a:pPr>
            <a:endParaRPr sz="1100" dirty="0"/>
          </a:p>
        </p:txBody>
      </p:sp>
      <p:sp>
        <p:nvSpPr>
          <p:cNvPr id="329" name="Google Shape;329;p4"/>
          <p:cNvSpPr txBox="1"/>
          <p:nvPr/>
        </p:nvSpPr>
        <p:spPr>
          <a:xfrm>
            <a:off x="965757" y="117634"/>
            <a:ext cx="4926485" cy="799522"/>
          </a:xfrm>
          <a:prstGeom prst="rect">
            <a:avLst/>
          </a:prstGeom>
          <a:noFill/>
          <a:ln>
            <a:noFill/>
          </a:ln>
        </p:spPr>
        <p:txBody>
          <a:bodyPr spcFirstLastPara="1" wrap="square" lIns="74275" tIns="37125" rIns="74275" bIns="37125" anchor="t" anchorCtr="0">
            <a:normAutofit/>
          </a:bodyPr>
          <a:lstStyle/>
          <a:p>
            <a:pPr marL="0" marR="0" lvl="0" indent="0" algn="ctr" rtl="0">
              <a:lnSpc>
                <a:spcPct val="100000"/>
              </a:lnSpc>
              <a:spcBef>
                <a:spcPts val="0"/>
              </a:spcBef>
              <a:spcAft>
                <a:spcPts val="0"/>
              </a:spcAft>
              <a:buClr>
                <a:srgbClr val="7DCCC6"/>
              </a:buClr>
              <a:buSzPts val="2000"/>
              <a:buFont typeface="Arial"/>
              <a:buNone/>
            </a:pPr>
            <a:r>
              <a:rPr lang="en-GB" sz="2000" b="1" i="0" dirty="0">
                <a:solidFill>
                  <a:srgbClr val="7DCCC6"/>
                </a:solidFill>
                <a:latin typeface="Arial"/>
                <a:ea typeface="Arial"/>
                <a:cs typeface="Arial"/>
                <a:sym typeface="Arial"/>
              </a:rPr>
              <a:t>INTRODUÇÃO AO PROJETO!</a:t>
            </a:r>
            <a:endParaRPr dirty="0"/>
          </a:p>
        </p:txBody>
      </p:sp>
      <p:sp>
        <p:nvSpPr>
          <p:cNvPr id="330" name="Google Shape;330;p4"/>
          <p:cNvSpPr/>
          <p:nvPr/>
        </p:nvSpPr>
        <p:spPr>
          <a:xfrm rot="5400000">
            <a:off x="3875792" y="6785443"/>
            <a:ext cx="1838164" cy="4126251"/>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DCC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22">
              <a:solidFill>
                <a:schemeClr val="dk1"/>
              </a:solidFill>
              <a:latin typeface="Arial"/>
              <a:ea typeface="Arial"/>
              <a:cs typeface="Arial"/>
              <a:sym typeface="Arial"/>
            </a:endParaRPr>
          </a:p>
        </p:txBody>
      </p:sp>
      <p:sp>
        <p:nvSpPr>
          <p:cNvPr id="331" name="Google Shape;331;p4"/>
          <p:cNvSpPr txBox="1"/>
          <p:nvPr/>
        </p:nvSpPr>
        <p:spPr>
          <a:xfrm>
            <a:off x="2803710" y="8080871"/>
            <a:ext cx="3204408" cy="1446509"/>
          </a:xfrm>
          <a:prstGeom prst="rect">
            <a:avLst/>
          </a:prstGeom>
          <a:noFill/>
          <a:ln>
            <a:noFill/>
          </a:ln>
        </p:spPr>
        <p:txBody>
          <a:bodyPr spcFirstLastPara="1" wrap="square" lIns="91425" tIns="45700" rIns="91425" bIns="45700" anchor="t" anchorCtr="0">
            <a:spAutoFit/>
          </a:bodyPr>
          <a:lstStyle/>
          <a:p>
            <a:pPr lvl="0" algn="just"/>
            <a:r>
              <a:rPr lang="pt-PT" sz="1100" b="1" dirty="0">
                <a:solidFill>
                  <a:schemeClr val="lt1"/>
                </a:solidFill>
              </a:rPr>
              <a:t>O nosso kit de ferramentas foi concebido para lhe ensinar as nossas vinte melhores ferramentas </a:t>
            </a:r>
            <a:r>
              <a:rPr lang="pt-PT" sz="1100" b="1" u="sng" dirty="0">
                <a:solidFill>
                  <a:schemeClr val="lt1"/>
                </a:solidFill>
              </a:rPr>
              <a:t>em menos de uma hora </a:t>
            </a:r>
            <a:r>
              <a:rPr lang="pt-PT" sz="1100" b="1" dirty="0">
                <a:solidFill>
                  <a:schemeClr val="lt1"/>
                </a:solidFill>
              </a:rPr>
              <a:t>cada. Segue um processo simples de quatro passos e a nossa esperança e objetivo é encorajá-lo a experimentar inicialmente uma ou duas ferramentas, medir o impacto por si próprio e depois aprender mais</a:t>
            </a:r>
            <a:r>
              <a:rPr lang="en-GB" sz="1100" b="1" dirty="0">
                <a:solidFill>
                  <a:schemeClr val="lt1"/>
                </a:solidFill>
              </a:rPr>
              <a:t>!</a:t>
            </a:r>
          </a:p>
        </p:txBody>
      </p:sp>
      <p:sp>
        <p:nvSpPr>
          <p:cNvPr id="332" name="Google Shape;332;p4"/>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40"/>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857" name="Google Shape;857;p40"/>
          <p:cNvSpPr txBox="1"/>
          <p:nvPr/>
        </p:nvSpPr>
        <p:spPr>
          <a:xfrm>
            <a:off x="1335455" y="67891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58" name="Google Shape;858;p40"/>
          <p:cNvSpPr txBox="1"/>
          <p:nvPr/>
        </p:nvSpPr>
        <p:spPr>
          <a:xfrm>
            <a:off x="1344162" y="2909747"/>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59" name="Google Shape;859;p40"/>
          <p:cNvSpPr txBox="1"/>
          <p:nvPr/>
        </p:nvSpPr>
        <p:spPr>
          <a:xfrm>
            <a:off x="1320269" y="5854031"/>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I-VOL</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860" name="Google Shape;860;p40"/>
          <p:cNvGrpSpPr/>
          <p:nvPr/>
        </p:nvGrpSpPr>
        <p:grpSpPr>
          <a:xfrm>
            <a:off x="1305083" y="5301681"/>
            <a:ext cx="243678" cy="345124"/>
            <a:chOff x="3979850" y="1598950"/>
            <a:chExt cx="356825" cy="505375"/>
          </a:xfrm>
        </p:grpSpPr>
        <p:sp>
          <p:nvSpPr>
            <p:cNvPr id="861" name="Google Shape;861;p40"/>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862" name="Google Shape;862;p40"/>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863" name="Google Shape;863;p40"/>
          <p:cNvSpPr txBox="1"/>
          <p:nvPr/>
        </p:nvSpPr>
        <p:spPr>
          <a:xfrm rot="-837433">
            <a:off x="1726931" y="86693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864" name="Google Shape;864;p40"/>
          <p:cNvSpPr txBox="1"/>
          <p:nvPr/>
        </p:nvSpPr>
        <p:spPr>
          <a:xfrm>
            <a:off x="716499" y="6472565"/>
            <a:ext cx="5577728" cy="1688283"/>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I-VOL- porque não testá-lo por si próprio?</a:t>
            </a:r>
          </a:p>
          <a:p>
            <a:pPr marL="0" marR="0" lvl="0" indent="0" algn="l" rtl="0">
              <a:lnSpc>
                <a:spcPct val="115000"/>
              </a:lnSpc>
              <a:spcBef>
                <a:spcPts val="1219"/>
              </a:spcBef>
              <a:spcAft>
                <a:spcPts val="0"/>
              </a:spcAft>
              <a:buNone/>
            </a:pPr>
            <a:r>
              <a:rPr lang="en-GB" sz="1400" dirty="0">
                <a:solidFill>
                  <a:srgbClr val="23385C"/>
                </a:solidFill>
                <a:latin typeface="Arial"/>
                <a:ea typeface="Arial"/>
                <a:cs typeface="Arial"/>
                <a:sym typeface="Arial"/>
              </a:rPr>
              <a:t> </a:t>
            </a:r>
            <a:r>
              <a:rPr lang="en-GB" sz="14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Sign up to I-Vol here!</a:t>
            </a:r>
            <a:endParaRPr sz="14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865" name="Google Shape;865;p40"/>
          <p:cNvSpPr txBox="1"/>
          <p:nvPr/>
        </p:nvSpPr>
        <p:spPr>
          <a:xfrm>
            <a:off x="716499" y="1341098"/>
            <a:ext cx="5229164" cy="954067"/>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Aplicação fácil de usar.</a:t>
            </a:r>
          </a:p>
          <a:p>
            <a:pPr marL="232172" lvl="0" indent="-232172">
              <a:buClr>
                <a:srgbClr val="23385C"/>
              </a:buClr>
              <a:buSzPts val="1400"/>
              <a:buFont typeface="Arial"/>
              <a:buChar char="•"/>
            </a:pPr>
            <a:r>
              <a:rPr lang="pt-PT" dirty="0">
                <a:solidFill>
                  <a:srgbClr val="23385C"/>
                </a:solidFill>
              </a:rPr>
              <a:t>Mostra todas as oportunidades de voluntariado perto de si.</a:t>
            </a:r>
          </a:p>
          <a:p>
            <a:pPr marL="232172" lvl="0" indent="-232172">
              <a:buClr>
                <a:srgbClr val="23385C"/>
              </a:buClr>
              <a:buSzPts val="1400"/>
              <a:buFont typeface="Arial"/>
              <a:buChar char="•"/>
            </a:pPr>
            <a:r>
              <a:rPr lang="pt-PT" dirty="0">
                <a:solidFill>
                  <a:srgbClr val="23385C"/>
                </a:solidFill>
              </a:rPr>
              <a:t>Filtra as oportunidades aos interesses para encontrar exatamente o que deseja</a:t>
            </a:r>
          </a:p>
        </p:txBody>
      </p:sp>
      <p:sp>
        <p:nvSpPr>
          <p:cNvPr id="866" name="Google Shape;866;p40"/>
          <p:cNvSpPr txBox="1"/>
          <p:nvPr/>
        </p:nvSpPr>
        <p:spPr>
          <a:xfrm>
            <a:off x="857083" y="3531588"/>
            <a:ext cx="5088580" cy="835573"/>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400"/>
              <a:buFont typeface="Arial"/>
              <a:buChar char="•"/>
            </a:pPr>
            <a:r>
              <a:rPr lang="pt-PT" dirty="0">
                <a:solidFill>
                  <a:srgbClr val="23385C"/>
                </a:solidFill>
              </a:rPr>
              <a:t>Aplicação irlandesa - apenas disponível na Irlanda. Pode servir de inspiração para iniciativas semelhantes a ter lugar em toda a Europa</a:t>
            </a:r>
            <a:endParaRPr lang="pt-PT" dirty="0"/>
          </a:p>
        </p:txBody>
      </p:sp>
      <p:sp>
        <p:nvSpPr>
          <p:cNvPr id="867" name="Google Shape;867;p40"/>
          <p:cNvSpPr txBox="1"/>
          <p:nvPr/>
        </p:nvSpPr>
        <p:spPr>
          <a:xfrm>
            <a:off x="572107" y="4449357"/>
            <a:ext cx="5722120" cy="1169511"/>
          </a:xfrm>
          <a:prstGeom prst="rect">
            <a:avLst/>
          </a:prstGeom>
          <a:noFill/>
          <a:ln>
            <a:noFill/>
          </a:ln>
        </p:spPr>
        <p:txBody>
          <a:bodyPr spcFirstLastPara="1" wrap="square" lIns="91425" tIns="45700" rIns="91425" bIns="45700" anchor="t" anchorCtr="0">
            <a:spAutoFit/>
          </a:bodyPr>
          <a:lstStyle/>
          <a:p>
            <a:pPr algn="ctr"/>
            <a:r>
              <a:rPr lang="pt-PT" i="1" dirty="0">
                <a:solidFill>
                  <a:srgbClr val="F16A4C"/>
                </a:solidFill>
              </a:rPr>
              <a:t>"Tenho o prazer de apoiar esta iniciativa que tornará mais fácil encontrar ações de voluntariado. É ótimo para os voluntários rastrearem o seu próprio perfil na aplicação e manter o registo das suas candidaturas e do seu horário de voluntariado". </a:t>
            </a:r>
            <a:r>
              <a:rPr lang="pt-PT" b="1" i="1" dirty="0" err="1">
                <a:solidFill>
                  <a:srgbClr val="F16A4C"/>
                </a:solidFill>
              </a:rPr>
              <a:t>Seán</a:t>
            </a:r>
            <a:r>
              <a:rPr lang="pt-PT" b="1" i="1" dirty="0">
                <a:solidFill>
                  <a:srgbClr val="F16A4C"/>
                </a:solidFill>
              </a:rPr>
              <a:t> </a:t>
            </a:r>
            <a:r>
              <a:rPr lang="pt-PT" b="1" i="1" dirty="0" err="1">
                <a:solidFill>
                  <a:srgbClr val="F16A4C"/>
                </a:solidFill>
              </a:rPr>
              <a:t>Canney</a:t>
            </a:r>
            <a:r>
              <a:rPr lang="pt-PT" b="1" i="1" dirty="0">
                <a:solidFill>
                  <a:srgbClr val="F16A4C"/>
                </a:solidFill>
              </a:rPr>
              <a:t> TD, O Ministro de Estado para o Desenvolvimento Comunitário</a:t>
            </a:r>
          </a:p>
        </p:txBody>
      </p:sp>
      <p:pic>
        <p:nvPicPr>
          <p:cNvPr id="868" name="Google Shape;868;p40">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44069" y="7739752"/>
            <a:ext cx="2653431" cy="1582100"/>
          </a:xfrm>
          <a:prstGeom prst="rect">
            <a:avLst/>
          </a:prstGeom>
          <a:noFill/>
          <a:ln>
            <a:noFill/>
          </a:ln>
        </p:spPr>
      </p:pic>
      <p:sp>
        <p:nvSpPr>
          <p:cNvPr id="869" name="Google Shape;869;p40"/>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40</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41"/>
          <p:cNvSpPr txBox="1"/>
          <p:nvPr/>
        </p:nvSpPr>
        <p:spPr>
          <a:xfrm>
            <a:off x="4255212" y="212419"/>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en-GB" sz="1800" b="0" i="0">
                <a:solidFill>
                  <a:schemeClr val="lt1"/>
                </a:solidFill>
                <a:latin typeface="Arial"/>
                <a:ea typeface="Arial"/>
                <a:cs typeface="Arial"/>
                <a:sym typeface="Arial"/>
              </a:rPr>
              <a:t>IN A NUTSHELL</a:t>
            </a:r>
            <a:endParaRPr/>
          </a:p>
          <a:p>
            <a:pPr marL="0" marR="0" lvl="0" indent="0" algn="ctr" rtl="0">
              <a:lnSpc>
                <a:spcPct val="120000"/>
              </a:lnSpc>
              <a:spcBef>
                <a:spcPts val="750"/>
              </a:spcBef>
              <a:spcAft>
                <a:spcPts val="0"/>
              </a:spcAft>
              <a:buClr>
                <a:schemeClr val="lt1"/>
              </a:buClr>
              <a:buSzPts val="1800"/>
              <a:buFont typeface="Arial"/>
              <a:buNone/>
            </a:pPr>
            <a:r>
              <a:rPr lang="en-GB" sz="1800" b="0" i="0">
                <a:solidFill>
                  <a:schemeClr val="lt1"/>
                </a:solidFill>
                <a:latin typeface="Arial"/>
                <a:ea typeface="Arial"/>
                <a:cs typeface="Arial"/>
                <a:sym typeface="Arial"/>
              </a:rPr>
              <a:t>VinclesBCN </a:t>
            </a:r>
            <a:endParaRPr/>
          </a:p>
          <a:p>
            <a:pPr marL="0" marR="0" lvl="0" indent="0" algn="l" rtl="0">
              <a:lnSpc>
                <a:spcPct val="90000"/>
              </a:lnSpc>
              <a:spcBef>
                <a:spcPts val="750"/>
              </a:spcBef>
              <a:spcAft>
                <a:spcPts val="0"/>
              </a:spcAft>
              <a:buClr>
                <a:schemeClr val="lt1"/>
              </a:buClr>
              <a:buSzPts val="1645"/>
              <a:buFont typeface="Arial"/>
              <a:buNone/>
            </a:pPr>
            <a:endParaRPr sz="1645" b="0" i="0">
              <a:solidFill>
                <a:schemeClr val="lt1"/>
              </a:solidFill>
              <a:latin typeface="Arial"/>
              <a:ea typeface="Arial"/>
              <a:cs typeface="Arial"/>
              <a:sym typeface="Arial"/>
            </a:endParaRPr>
          </a:p>
        </p:txBody>
      </p:sp>
      <p:sp>
        <p:nvSpPr>
          <p:cNvPr id="875" name="Google Shape;875;p41"/>
          <p:cNvSpPr txBox="1"/>
          <p:nvPr/>
        </p:nvSpPr>
        <p:spPr>
          <a:xfrm>
            <a:off x="1448452" y="4179489"/>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76" name="Google Shape;876;p41"/>
          <p:cNvSpPr txBox="1"/>
          <p:nvPr/>
        </p:nvSpPr>
        <p:spPr>
          <a:xfrm>
            <a:off x="691383" y="4838223"/>
            <a:ext cx="57475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VINCLESBCN e como pode ser utilizada. Clique para ver e aprender</a:t>
            </a:r>
            <a:endParaRPr lang="pt-PT" dirty="0"/>
          </a:p>
        </p:txBody>
      </p:sp>
      <p:pic>
        <p:nvPicPr>
          <p:cNvPr id="877" name="Google Shape;877;p41">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38200" y="5733482"/>
            <a:ext cx="5168900" cy="2762817"/>
          </a:xfrm>
          <a:prstGeom prst="rect">
            <a:avLst/>
          </a:prstGeom>
          <a:solidFill>
            <a:schemeClr val="lt1"/>
          </a:solidFill>
          <a:ln>
            <a:noFill/>
          </a:ln>
        </p:spPr>
      </p:pic>
      <p:sp>
        <p:nvSpPr>
          <p:cNvPr id="878" name="Google Shape;878;p41"/>
          <p:cNvSpPr txBox="1">
            <a:spLocks noGrp="1"/>
          </p:cNvSpPr>
          <p:nvPr>
            <p:ph type="body" idx="1"/>
          </p:nvPr>
        </p:nvSpPr>
        <p:spPr>
          <a:xfrm>
            <a:off x="386607" y="381326"/>
            <a:ext cx="4464793" cy="2982404"/>
          </a:xfrm>
          <a:prstGeom prst="rect">
            <a:avLst/>
          </a:prstGeom>
          <a:noFill/>
          <a:ln>
            <a:noFill/>
          </a:ln>
        </p:spPr>
        <p:txBody>
          <a:bodyPr spcFirstLastPara="1" wrap="square" lIns="91425" tIns="45700" rIns="91425" bIns="45700" anchor="t" anchorCtr="0">
            <a:normAutofit/>
          </a:bodyPr>
          <a:lstStyle/>
          <a:p>
            <a:pPr marL="0" lvl="0" indent="0" algn="just">
              <a:spcBef>
                <a:spcPts val="0"/>
              </a:spcBef>
              <a:buSzPts val="1200"/>
            </a:pPr>
            <a:r>
              <a:rPr lang="pt-PT" sz="1100" dirty="0" err="1"/>
              <a:t>VinclesBCN</a:t>
            </a:r>
            <a:r>
              <a:rPr lang="pt-PT" sz="1100" dirty="0"/>
              <a:t> é um serviço oferecido pela Área de Direitos Sociais da Câmara Municipal de Barcelona. Combate a solidão, reforçando as relações sociais dos cidadãos idosos que se sentem sós, utilizando novas tecnologias para melhorar o seu bem-estar. Com </a:t>
            </a:r>
            <a:r>
              <a:rPr lang="pt-PT" sz="1100" dirty="0" err="1"/>
              <a:t>VinclesBCN</a:t>
            </a:r>
            <a:r>
              <a:rPr lang="pt-PT" sz="1100" dirty="0"/>
              <a:t>, os utilizadores podem gerir as suas relações sociais utilizando uma simples aplicação </a:t>
            </a:r>
            <a:r>
              <a:rPr lang="pt-PT" sz="1100" dirty="0" err="1"/>
              <a:t>tablet</a:t>
            </a:r>
            <a:r>
              <a:rPr lang="pt-PT" sz="1100" dirty="0"/>
              <a:t> ou </a:t>
            </a:r>
            <a:r>
              <a:rPr lang="pt-PT" sz="1100" dirty="0" err="1"/>
              <a:t>smartphone</a:t>
            </a:r>
            <a:r>
              <a:rPr lang="pt-PT" sz="1100" dirty="0"/>
              <a:t> como ferramenta de comunicação. A aplicação permite aos utilizadores comunicar com as suas famílias e amigos, bem como com outras pessoas dos grupos </a:t>
            </a:r>
            <a:r>
              <a:rPr lang="pt-PT" sz="1100" dirty="0" err="1"/>
              <a:t>VinclesBCN</a:t>
            </a:r>
            <a:r>
              <a:rPr lang="pt-PT" sz="1100" dirty="0"/>
              <a:t>. A comunicação é em formato de mensagem de texto, fotografia ou vídeo.</a:t>
            </a:r>
          </a:p>
          <a:p>
            <a:pPr marL="0" lvl="0" indent="0" algn="just">
              <a:spcBef>
                <a:spcPts val="0"/>
              </a:spcBef>
              <a:buSzPts val="1200"/>
            </a:pPr>
            <a:r>
              <a:rPr lang="pt-PT" sz="1100" dirty="0"/>
              <a:t>Os utilizadores podem comunicar através de duas redes separadas. Uma rede pessoal é onde a rede do utilizador é construída a partir da família e dos amigos. O segundo tipo de rede é uma rede de grupo composta por cidadãos idosos que utilizam a aplicação e têm interesses semelhantes aos do utilizador original.</a:t>
            </a:r>
          </a:p>
        </p:txBody>
      </p:sp>
      <p:pic>
        <p:nvPicPr>
          <p:cNvPr id="879" name="Google Shape;879;p41" descr="Ic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84234" y="3466587"/>
            <a:ext cx="1726565" cy="1042269"/>
          </a:xfrm>
          <a:prstGeom prst="rect">
            <a:avLst/>
          </a:prstGeom>
          <a:noFill/>
          <a:ln>
            <a:noFill/>
          </a:ln>
        </p:spPr>
      </p:pic>
      <p:sp>
        <p:nvSpPr>
          <p:cNvPr id="880" name="Google Shape;880;p41"/>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41</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2"/>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886" name="Google Shape;886;p42"/>
          <p:cNvSpPr txBox="1"/>
          <p:nvPr/>
        </p:nvSpPr>
        <p:spPr>
          <a:xfrm>
            <a:off x="1313217" y="658055"/>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87" name="Google Shape;887;p42"/>
          <p:cNvSpPr txBox="1"/>
          <p:nvPr/>
        </p:nvSpPr>
        <p:spPr>
          <a:xfrm>
            <a:off x="1344162" y="2914234"/>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888" name="Google Shape;888;p42"/>
          <p:cNvSpPr txBox="1"/>
          <p:nvPr/>
        </p:nvSpPr>
        <p:spPr>
          <a:xfrm>
            <a:off x="1318652" y="5795180"/>
            <a:ext cx="4575915" cy="739061"/>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VINCLES BCN</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889" name="Google Shape;889;p42"/>
          <p:cNvGrpSpPr/>
          <p:nvPr/>
        </p:nvGrpSpPr>
        <p:grpSpPr>
          <a:xfrm>
            <a:off x="1305083" y="5301681"/>
            <a:ext cx="243678" cy="345124"/>
            <a:chOff x="3979850" y="1598950"/>
            <a:chExt cx="356825" cy="505375"/>
          </a:xfrm>
        </p:grpSpPr>
        <p:sp>
          <p:nvSpPr>
            <p:cNvPr id="890" name="Google Shape;890;p42"/>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891" name="Google Shape;891;p42"/>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892" name="Google Shape;892;p42"/>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893" name="Google Shape;893;p42"/>
          <p:cNvSpPr txBox="1"/>
          <p:nvPr/>
        </p:nvSpPr>
        <p:spPr>
          <a:xfrm>
            <a:off x="683744" y="6534241"/>
            <a:ext cx="5590055" cy="1344751"/>
          </a:xfrm>
          <a:prstGeom prst="rect">
            <a:avLst/>
          </a:prstGeom>
          <a:noFill/>
          <a:ln>
            <a:noFill/>
          </a:ln>
        </p:spPr>
        <p:txBody>
          <a:bodyPr spcFirstLastPara="1" wrap="square" lIns="91425" tIns="45700" rIns="91425" bIns="45700" anchor="t" anchorCtr="0">
            <a:spAutoFit/>
          </a:bodyPr>
          <a:lstStyle/>
          <a:p>
            <a:pPr lvl="0">
              <a:lnSpc>
                <a:spcPct val="115000"/>
              </a:lnSpc>
            </a:pPr>
            <a:r>
              <a:rPr lang="pt-PT" dirty="0">
                <a:solidFill>
                  <a:srgbClr val="23385C"/>
                </a:solidFill>
              </a:rPr>
              <a:t>Agora que já teve uma boa introdução ao VINCLES - porque não testá-lo por si próprio?</a:t>
            </a:r>
          </a:p>
          <a:p>
            <a:pPr marL="0" marR="0" lvl="0" indent="0" algn="l" rtl="0">
              <a:lnSpc>
                <a:spcPct val="115000"/>
              </a:lnSpc>
              <a:spcBef>
                <a:spcPts val="1219"/>
              </a:spcBef>
              <a:spcAft>
                <a:spcPts val="0"/>
              </a:spcAft>
              <a:buNone/>
            </a:pPr>
            <a:r>
              <a:rPr lang="en-GB" sz="14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https://atencioenlinia.ajuntament.barcelona.cat/</a:t>
            </a:r>
            <a:r>
              <a:rPr lang="en-GB" sz="14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894" name="Google Shape;894;p42"/>
          <p:cNvSpPr txBox="1"/>
          <p:nvPr/>
        </p:nvSpPr>
        <p:spPr>
          <a:xfrm>
            <a:off x="646097" y="1345568"/>
            <a:ext cx="5411957" cy="954067"/>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Reduz a solidão dos cidadãos idosos</a:t>
            </a:r>
          </a:p>
          <a:p>
            <a:pPr marL="232172" lvl="0" indent="-232172">
              <a:buClr>
                <a:srgbClr val="23385C"/>
              </a:buClr>
              <a:buSzPts val="1400"/>
              <a:buFont typeface="Arial"/>
              <a:buChar char="•"/>
            </a:pPr>
            <a:r>
              <a:rPr lang="pt-PT" dirty="0">
                <a:solidFill>
                  <a:srgbClr val="23385C"/>
                </a:solidFill>
              </a:rPr>
              <a:t>Grande ferramenta de ligação</a:t>
            </a:r>
          </a:p>
          <a:p>
            <a:pPr marL="232172" lvl="0" indent="-232172">
              <a:buClr>
                <a:srgbClr val="23385C"/>
              </a:buClr>
              <a:buSzPts val="1400"/>
              <a:buFont typeface="Arial"/>
              <a:buChar char="•"/>
            </a:pPr>
            <a:r>
              <a:rPr lang="pt-PT" dirty="0">
                <a:solidFill>
                  <a:srgbClr val="23385C"/>
                </a:solidFill>
              </a:rPr>
              <a:t>Grande potencial para criar uma aplicação semelhante noutros países</a:t>
            </a:r>
            <a:endParaRPr lang="pt-PT" dirty="0"/>
          </a:p>
        </p:txBody>
      </p:sp>
      <p:sp>
        <p:nvSpPr>
          <p:cNvPr id="895" name="Google Shape;895;p42"/>
          <p:cNvSpPr txBox="1"/>
          <p:nvPr/>
        </p:nvSpPr>
        <p:spPr>
          <a:xfrm>
            <a:off x="668897" y="3634303"/>
            <a:ext cx="5366359" cy="738623"/>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400"/>
              <a:buFont typeface="Arial"/>
              <a:buChar char="•"/>
            </a:pPr>
            <a:r>
              <a:rPr lang="pt-PT" dirty="0">
                <a:solidFill>
                  <a:srgbClr val="23385C"/>
                </a:solidFill>
              </a:rPr>
              <a:t>Limitada a utilização em certas regiões de Espanha</a:t>
            </a:r>
          </a:p>
          <a:p>
            <a:pPr marL="232172" lvl="0" indent="-232172">
              <a:buClr>
                <a:srgbClr val="23385C"/>
              </a:buClr>
              <a:buSzPts val="1400"/>
              <a:buFont typeface="Arial"/>
              <a:buChar char="•"/>
            </a:pPr>
            <a:r>
              <a:rPr lang="pt-PT" dirty="0">
                <a:solidFill>
                  <a:srgbClr val="23385C"/>
                </a:solidFill>
              </a:rPr>
              <a:t>Limitado a certos horários de abertura (a aplicação só funciona das 9h às 15h)</a:t>
            </a:r>
            <a:endParaRPr lang="pt-PT" dirty="0"/>
          </a:p>
        </p:txBody>
      </p:sp>
      <p:sp>
        <p:nvSpPr>
          <p:cNvPr id="896" name="Google Shape;896;p42"/>
          <p:cNvSpPr txBox="1"/>
          <p:nvPr/>
        </p:nvSpPr>
        <p:spPr>
          <a:xfrm>
            <a:off x="925952" y="4472595"/>
            <a:ext cx="5109304" cy="954067"/>
          </a:xfrm>
          <a:prstGeom prst="rect">
            <a:avLst/>
          </a:prstGeom>
          <a:noFill/>
          <a:ln>
            <a:noFill/>
          </a:ln>
        </p:spPr>
        <p:txBody>
          <a:bodyPr spcFirstLastPara="1" wrap="square" lIns="91425" tIns="45700" rIns="91425" bIns="45700" anchor="t" anchorCtr="0">
            <a:spAutoFit/>
          </a:bodyPr>
          <a:lstStyle/>
          <a:p>
            <a:pPr lvl="0" algn="ctr"/>
            <a:r>
              <a:rPr lang="pt-PT" i="1" dirty="0">
                <a:solidFill>
                  <a:srgbClr val="F16A4C"/>
                </a:solidFill>
              </a:rPr>
              <a:t>"É uma solução espantosa que liga os mais velhos à tecnologia. Eles podem melhorar as suas vidas, reduzir a solidão e ligar-se à família". </a:t>
            </a:r>
            <a:r>
              <a:rPr lang="pt-PT" b="1" i="1" dirty="0">
                <a:solidFill>
                  <a:srgbClr val="F16A4C"/>
                </a:solidFill>
              </a:rPr>
              <a:t>-James Anderson (Fundação Bloomberg)</a:t>
            </a:r>
            <a:endParaRPr lang="pt-PT" b="1" dirty="0"/>
          </a:p>
        </p:txBody>
      </p:sp>
      <p:pic>
        <p:nvPicPr>
          <p:cNvPr id="897" name="Google Shape;897;p42">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32969" y="7785100"/>
            <a:ext cx="2513731" cy="1541856"/>
          </a:xfrm>
          <a:prstGeom prst="rect">
            <a:avLst/>
          </a:prstGeom>
          <a:noFill/>
          <a:ln>
            <a:noFill/>
          </a:ln>
        </p:spPr>
      </p:pic>
      <p:sp>
        <p:nvSpPr>
          <p:cNvPr id="898" name="Google Shape;898;p42"/>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43" descr="A person playing a guitar next to a person sitting on a chair&#10;&#10;Description automatically generated with low confidenc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35731" y="330203"/>
            <a:ext cx="6579394" cy="8127286"/>
          </a:xfrm>
          <a:prstGeom prst="rect">
            <a:avLst/>
          </a:prstGeom>
          <a:noFill/>
          <a:ln>
            <a:noFill/>
          </a:ln>
        </p:spPr>
      </p:pic>
      <p:sp>
        <p:nvSpPr>
          <p:cNvPr id="904" name="Google Shape;904;p43"/>
          <p:cNvSpPr txBox="1">
            <a:spLocks noGrp="1"/>
          </p:cNvSpPr>
          <p:nvPr>
            <p:ph type="body" idx="1"/>
          </p:nvPr>
        </p:nvSpPr>
        <p:spPr>
          <a:xfrm>
            <a:off x="3567816" y="3163624"/>
            <a:ext cx="2946181" cy="2024217"/>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Clr>
                <a:schemeClr val="lt1"/>
              </a:buClr>
              <a:buSzPts val="2800"/>
              <a:buNone/>
            </a:pPr>
            <a:r>
              <a:rPr lang="pt-PT" sz="2800" b="1" dirty="0"/>
              <a:t>TECNOLOGIAS</a:t>
            </a:r>
          </a:p>
          <a:p>
            <a:pPr marL="0" lvl="0" indent="0" algn="l" rtl="0">
              <a:lnSpc>
                <a:spcPct val="160000"/>
              </a:lnSpc>
              <a:spcBef>
                <a:spcPts val="0"/>
              </a:spcBef>
              <a:spcAft>
                <a:spcPts val="0"/>
              </a:spcAft>
              <a:buClr>
                <a:schemeClr val="lt1"/>
              </a:buClr>
              <a:buSzPts val="2800"/>
              <a:buNone/>
            </a:pPr>
            <a:r>
              <a:rPr lang="pt-PT" sz="2800" b="1" dirty="0"/>
              <a:t>SOCIAIS</a:t>
            </a:r>
            <a:endParaRPr dirty="0"/>
          </a:p>
        </p:txBody>
      </p:sp>
      <p:sp>
        <p:nvSpPr>
          <p:cNvPr id="905" name="Google Shape;905;p43"/>
          <p:cNvSpPr txBox="1">
            <a:spLocks noGrp="1"/>
          </p:cNvSpPr>
          <p:nvPr>
            <p:ph type="body" idx="3"/>
          </p:nvPr>
        </p:nvSpPr>
        <p:spPr>
          <a:xfrm>
            <a:off x="3580622" y="1826672"/>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05</a:t>
            </a:r>
            <a:endParaRPr/>
          </a:p>
        </p:txBody>
      </p:sp>
      <p:sp>
        <p:nvSpPr>
          <p:cNvPr id="906" name="Google Shape;906;p43"/>
          <p:cNvSpPr txBox="1"/>
          <p:nvPr/>
        </p:nvSpPr>
        <p:spPr>
          <a:xfrm>
            <a:off x="6250305" y="9444992"/>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43</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44"/>
          <p:cNvSpPr txBox="1"/>
          <p:nvPr/>
        </p:nvSpPr>
        <p:spPr>
          <a:xfrm>
            <a:off x="4349005" y="275703"/>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LinkedIn</a:t>
            </a:r>
            <a:endParaRPr sz="1645" b="0" i="0" dirty="0">
              <a:solidFill>
                <a:schemeClr val="lt1"/>
              </a:solidFill>
              <a:latin typeface="Arial"/>
              <a:ea typeface="Arial"/>
              <a:cs typeface="Arial"/>
              <a:sym typeface="Arial"/>
            </a:endParaRPr>
          </a:p>
        </p:txBody>
      </p:sp>
      <p:sp>
        <p:nvSpPr>
          <p:cNvPr id="912" name="Google Shape;912;p44"/>
          <p:cNvSpPr txBox="1"/>
          <p:nvPr/>
        </p:nvSpPr>
        <p:spPr>
          <a:xfrm>
            <a:off x="1415490" y="4154628"/>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13" name="Google Shape;913;p44"/>
          <p:cNvSpPr txBox="1"/>
          <p:nvPr/>
        </p:nvSpPr>
        <p:spPr>
          <a:xfrm>
            <a:off x="585294" y="4832275"/>
            <a:ext cx="5625006"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LINKEDIN e como pode ser utilizada. Clique para ver e aprender</a:t>
            </a:r>
            <a:endParaRPr lang="pt-PT" dirty="0"/>
          </a:p>
        </p:txBody>
      </p:sp>
      <p:sp>
        <p:nvSpPr>
          <p:cNvPr id="914" name="Google Shape;914;p44"/>
          <p:cNvSpPr txBox="1">
            <a:spLocks noGrp="1"/>
          </p:cNvSpPr>
          <p:nvPr>
            <p:ph type="body" idx="1"/>
          </p:nvPr>
        </p:nvSpPr>
        <p:spPr>
          <a:xfrm>
            <a:off x="469411" y="492467"/>
            <a:ext cx="4719222" cy="3625984"/>
          </a:xfrm>
          <a:prstGeom prst="rect">
            <a:avLst/>
          </a:prstGeom>
          <a:noFill/>
          <a:ln>
            <a:noFill/>
          </a:ln>
        </p:spPr>
        <p:txBody>
          <a:bodyPr spcFirstLastPara="1" wrap="square" lIns="91425" tIns="45700" rIns="91425" bIns="45700" anchor="t" anchorCtr="0">
            <a:normAutofit/>
          </a:bodyPr>
          <a:lstStyle/>
          <a:p>
            <a:pPr marL="0" lvl="0" indent="0">
              <a:spcBef>
                <a:spcPts val="0"/>
              </a:spcBef>
              <a:buSzPts val="1400"/>
            </a:pPr>
            <a:r>
              <a:rPr lang="pt-PT" sz="1200" dirty="0"/>
              <a:t>O </a:t>
            </a:r>
            <a:r>
              <a:rPr lang="pt-PT" sz="1200" dirty="0" err="1"/>
              <a:t>LinkedIn</a:t>
            </a:r>
            <a:r>
              <a:rPr lang="pt-PT" sz="1200" dirty="0"/>
              <a:t> é um site de rede profissional, concebido para ajudar as pessoas a fazer ligações comerciais, partilhar as suas experiências e currículos, e encontrar empregos. O </a:t>
            </a:r>
            <a:r>
              <a:rPr lang="pt-PT" sz="1200" dirty="0" err="1"/>
              <a:t>LinkedIn</a:t>
            </a:r>
            <a:r>
              <a:rPr lang="pt-PT" sz="1200" dirty="0"/>
              <a:t> é bastante semelhante aos sites de redes sociais como o </a:t>
            </a:r>
            <a:r>
              <a:rPr lang="pt-PT" sz="1200" dirty="0" err="1"/>
              <a:t>Facebook</a:t>
            </a:r>
            <a:r>
              <a:rPr lang="pt-PT" sz="1200" dirty="0"/>
              <a:t>. Baseia-se em princípios como ligar a amigos, publicar atualizações, partilhar e gostar de conteúdos, e enviar mensagens instantâneas a outros utilizadores. O seu perfil, por exemplo, torna-se um currículo, completo com experiência de trabalho, realizações, recomendações, e referências de colegas. O </a:t>
            </a:r>
            <a:r>
              <a:rPr lang="pt-PT" sz="1200" dirty="0" err="1"/>
              <a:t>LinkedIn</a:t>
            </a:r>
            <a:r>
              <a:rPr lang="pt-PT" sz="1200" dirty="0"/>
              <a:t> apoia centenas de milhares de pessoas à procura de emprego que enfrentam barreiras, ajuda organizações sem fins lucrativos a escalar o seu impacto e também mobiliza membros para fazer a diferença nas suas comunidades, o que o torna uma grande ferramenta para o envolvimento cívico.</a:t>
            </a:r>
            <a:r>
              <a:rPr lang="en-GB" sz="1400" dirty="0"/>
              <a:t> </a:t>
            </a:r>
            <a:endParaRPr dirty="0"/>
          </a:p>
        </p:txBody>
      </p:sp>
      <p:sp>
        <p:nvSpPr>
          <p:cNvPr id="915" name="Google Shape;915;p44"/>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44</a:t>
            </a:r>
            <a:endParaRPr/>
          </a:p>
        </p:txBody>
      </p:sp>
      <p:pic>
        <p:nvPicPr>
          <p:cNvPr id="916" name="Google Shape;916;p44">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05540" y="5695950"/>
            <a:ext cx="5208077" cy="2815751"/>
          </a:xfrm>
          <a:prstGeom prst="rect">
            <a:avLst/>
          </a:prstGeom>
          <a:solidFill>
            <a:schemeClr val="lt1"/>
          </a:solidFill>
          <a:ln>
            <a:noFill/>
          </a:ln>
        </p:spPr>
      </p:pic>
      <p:sp>
        <p:nvSpPr>
          <p:cNvPr id="917" name="Google Shape;917;p44"/>
          <p:cNvSpPr txBox="1"/>
          <p:nvPr/>
        </p:nvSpPr>
        <p:spPr>
          <a:xfrm>
            <a:off x="2544113" y="9420729"/>
            <a:ext cx="42425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a:solidFill>
                  <a:srgbClr val="23385C"/>
                </a:solidFill>
                <a:latin typeface="Arial"/>
                <a:ea typeface="Arial"/>
                <a:cs typeface="Arial"/>
                <a:sym typeface="Arial"/>
              </a:rPr>
              <a:t>"Icon made by </a:t>
            </a:r>
            <a:r>
              <a:rPr lang="en-GB" sz="1200" b="0" i="0" u="sng" strike="noStrike">
                <a:solidFill>
                  <a:srgbClr val="23385C"/>
                </a:solidFill>
                <a:latin typeface="Arial"/>
                <a:ea typeface="Arial"/>
                <a:cs typeface="Arial"/>
                <a:sym typeface="Arial"/>
                <a:hlinkClick r:id="rId5">
                  <a:extLst>
                    <a:ext uri="{A12FA001-AC4F-418D-AE19-62706E023703}">
                      <ahyp:hlinkClr xmlns:ahyp="http://schemas.microsoft.com/office/drawing/2018/hyperlinkcolor" val="tx"/>
                    </a:ext>
                  </a:extLst>
                </a:hlinkClick>
              </a:rPr>
              <a:t>Freepik</a:t>
            </a:r>
            <a:r>
              <a:rPr lang="en-GB" sz="1200" b="0" i="0">
                <a:solidFill>
                  <a:srgbClr val="23385C"/>
                </a:solidFill>
                <a:latin typeface="Arial"/>
                <a:ea typeface="Arial"/>
                <a:cs typeface="Arial"/>
                <a:sym typeface="Arial"/>
              </a:rPr>
              <a:t> from </a:t>
            </a:r>
            <a:r>
              <a:rPr lang="en-GB" sz="1200" b="0" i="0" u="sng" strike="noStrike">
                <a:solidFill>
                  <a:srgbClr val="23385C"/>
                </a:solidFill>
                <a:latin typeface="Arial"/>
                <a:ea typeface="Arial"/>
                <a:cs typeface="Arial"/>
                <a:sym typeface="Arial"/>
                <a:hlinkClick r:id="rId6">
                  <a:extLst>
                    <a:ext uri="{A12FA001-AC4F-418D-AE19-62706E023703}">
                      <ahyp:hlinkClr xmlns:ahyp="http://schemas.microsoft.com/office/drawing/2018/hyperlinkcolor" val="tx"/>
                    </a:ext>
                  </a:extLst>
                </a:hlinkClick>
              </a:rPr>
              <a:t>www.flaticon.com</a:t>
            </a:r>
            <a:r>
              <a:rPr lang="en-GB" sz="1200" b="0" i="0">
                <a:solidFill>
                  <a:srgbClr val="23385C"/>
                </a:solidFill>
                <a:latin typeface="Arial"/>
                <a:ea typeface="Arial"/>
                <a:cs typeface="Arial"/>
                <a:sym typeface="Arial"/>
              </a:rPr>
              <a:t>"</a:t>
            </a:r>
            <a:endParaRPr sz="1200">
              <a:solidFill>
                <a:srgbClr val="23385C"/>
              </a:solidFill>
              <a:latin typeface="Arial"/>
              <a:ea typeface="Arial"/>
              <a:cs typeface="Arial"/>
              <a:sym typeface="Arial"/>
            </a:endParaRPr>
          </a:p>
        </p:txBody>
      </p:sp>
      <p:pic>
        <p:nvPicPr>
          <p:cNvPr id="918" name="Google Shape;918;p4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40996" y="3676481"/>
            <a:ext cx="695273" cy="69527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5"/>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924" name="Google Shape;924;p45"/>
          <p:cNvSpPr txBox="1"/>
          <p:nvPr/>
        </p:nvSpPr>
        <p:spPr>
          <a:xfrm>
            <a:off x="1344162" y="660193"/>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25" name="Google Shape;925;p45"/>
          <p:cNvSpPr txBox="1"/>
          <p:nvPr/>
        </p:nvSpPr>
        <p:spPr>
          <a:xfrm>
            <a:off x="1344162" y="2906308"/>
            <a:ext cx="3249896" cy="497292"/>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26" name="Google Shape;926;p45"/>
          <p:cNvSpPr txBox="1"/>
          <p:nvPr/>
        </p:nvSpPr>
        <p:spPr>
          <a:xfrm>
            <a:off x="1706956" y="5856975"/>
            <a:ext cx="3790775"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LINKEDIN</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927" name="Google Shape;927;p45"/>
          <p:cNvGrpSpPr/>
          <p:nvPr/>
        </p:nvGrpSpPr>
        <p:grpSpPr>
          <a:xfrm>
            <a:off x="1305083" y="5301681"/>
            <a:ext cx="243678" cy="345124"/>
            <a:chOff x="3979850" y="1598950"/>
            <a:chExt cx="356825" cy="505375"/>
          </a:xfrm>
        </p:grpSpPr>
        <p:sp>
          <p:nvSpPr>
            <p:cNvPr id="928" name="Google Shape;928;p45"/>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929" name="Google Shape;929;p45"/>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930" name="Google Shape;930;p45"/>
          <p:cNvSpPr txBox="1"/>
          <p:nvPr/>
        </p:nvSpPr>
        <p:spPr>
          <a:xfrm rot="-837433">
            <a:off x="1705725" y="8672571"/>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931" name="Google Shape;931;p45"/>
          <p:cNvSpPr txBox="1"/>
          <p:nvPr/>
        </p:nvSpPr>
        <p:spPr>
          <a:xfrm>
            <a:off x="866544" y="6539991"/>
            <a:ext cx="5483456" cy="1249532"/>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LINKEDIN - porque não testá-lo por si próprio?</a:t>
            </a:r>
          </a:p>
          <a:p>
            <a:pPr marL="0" marR="0" lvl="0" indent="0" algn="l" rtl="0">
              <a:lnSpc>
                <a:spcPct val="115000"/>
              </a:lnSpc>
              <a:spcBef>
                <a:spcPts val="1219"/>
              </a:spcBef>
              <a:spcAft>
                <a:spcPts val="0"/>
              </a:spcAft>
              <a:buNone/>
            </a:pPr>
            <a:r>
              <a:rPr lang="en-GB" sz="12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Sign Up | LinkedIn</a:t>
            </a:r>
            <a:endParaRPr sz="12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endParaRPr sz="1200" dirty="0">
              <a:solidFill>
                <a:srgbClr val="23385C"/>
              </a:solidFill>
              <a:latin typeface="Arial"/>
              <a:ea typeface="Arial"/>
              <a:cs typeface="Arial"/>
              <a:sym typeface="Arial"/>
            </a:endParaRPr>
          </a:p>
        </p:txBody>
      </p:sp>
      <p:sp>
        <p:nvSpPr>
          <p:cNvPr id="932" name="Google Shape;932;p45"/>
          <p:cNvSpPr txBox="1"/>
          <p:nvPr/>
        </p:nvSpPr>
        <p:spPr>
          <a:xfrm>
            <a:off x="1096026" y="4795523"/>
            <a:ext cx="4665947" cy="830956"/>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”Excelente Plataforma de Trabalho em Rede". Já a utilizo há algum tempo e parece-me ser a derradeira plataforma para o trabalho em rede e para fazer ligações realmente úteis". </a:t>
            </a:r>
          </a:p>
          <a:p>
            <a:pPr lvl="0" algn="ctr"/>
            <a:r>
              <a:rPr lang="pt-PT" sz="1200" i="1" dirty="0">
                <a:solidFill>
                  <a:srgbClr val="F16A4C"/>
                </a:solidFill>
              </a:rPr>
              <a:t>- </a:t>
            </a:r>
            <a:r>
              <a:rPr lang="pt-PT" sz="1200" b="1" i="1" dirty="0">
                <a:solidFill>
                  <a:srgbClr val="F16A4C"/>
                </a:solidFill>
              </a:rPr>
              <a:t>Ian </a:t>
            </a:r>
            <a:r>
              <a:rPr lang="pt-PT" sz="1200" b="1" i="1" dirty="0" err="1">
                <a:solidFill>
                  <a:srgbClr val="F16A4C"/>
                </a:solidFill>
              </a:rPr>
              <a:t>Doyle</a:t>
            </a:r>
            <a:r>
              <a:rPr lang="pt-PT" sz="1200" b="1" i="1" dirty="0">
                <a:solidFill>
                  <a:srgbClr val="F16A4C"/>
                </a:solidFill>
              </a:rPr>
              <a:t> (Educador)</a:t>
            </a:r>
            <a:endParaRPr lang="pt-PT" b="1" dirty="0"/>
          </a:p>
        </p:txBody>
      </p:sp>
      <p:sp>
        <p:nvSpPr>
          <p:cNvPr id="933" name="Google Shape;933;p45"/>
          <p:cNvSpPr txBox="1"/>
          <p:nvPr/>
        </p:nvSpPr>
        <p:spPr>
          <a:xfrm>
            <a:off x="532176" y="1328308"/>
            <a:ext cx="5982924" cy="1384954"/>
          </a:xfrm>
          <a:prstGeom prst="rect">
            <a:avLst/>
          </a:prstGeom>
          <a:noFill/>
          <a:ln>
            <a:noFill/>
          </a:ln>
        </p:spPr>
        <p:txBody>
          <a:bodyPr spcFirstLastPara="1" wrap="square" lIns="91425" tIns="45700" rIns="91425" bIns="45700" anchor="t" anchorCtr="0">
            <a:spAutoFit/>
          </a:bodyPr>
          <a:lstStyle/>
          <a:p>
            <a:pPr marL="171450" lvl="0" indent="-171450">
              <a:buFont typeface="Arial" panose="020B0604020202020204" pitchFamily="34" charset="0"/>
              <a:buChar char="•"/>
            </a:pPr>
            <a:r>
              <a:rPr lang="pt-PT" sz="1200" dirty="0">
                <a:solidFill>
                  <a:srgbClr val="23385C"/>
                </a:solidFill>
              </a:rPr>
              <a:t>Criamos oportunidades para os empregados do </a:t>
            </a:r>
            <a:r>
              <a:rPr lang="pt-PT" sz="1200" dirty="0" err="1">
                <a:solidFill>
                  <a:srgbClr val="23385C"/>
                </a:solidFill>
              </a:rPr>
              <a:t>LinkedIn</a:t>
            </a:r>
            <a:r>
              <a:rPr lang="pt-PT" sz="1200" dirty="0">
                <a:solidFill>
                  <a:srgbClr val="23385C"/>
                </a:solidFill>
              </a:rPr>
              <a:t> se envolverem no impacto social.</a:t>
            </a:r>
          </a:p>
          <a:p>
            <a:pPr marL="171450" lvl="0" indent="-171450">
              <a:buFont typeface="Arial" panose="020B0604020202020204" pitchFamily="34" charset="0"/>
              <a:buChar char="•"/>
            </a:pPr>
            <a:r>
              <a:rPr lang="pt-PT" sz="1200" dirty="0">
                <a:solidFill>
                  <a:srgbClr val="23385C"/>
                </a:solidFill>
              </a:rPr>
              <a:t>Através do Mercado de Voluntariado, oferecemos aos nossos membros uma forma fácil de encontrar oportunidades de voluntariado adequados</a:t>
            </a:r>
          </a:p>
          <a:p>
            <a:pPr marL="171450" lvl="0" indent="-171450">
              <a:buFont typeface="Arial" panose="020B0604020202020204" pitchFamily="34" charset="0"/>
              <a:buChar char="•"/>
            </a:pPr>
            <a:r>
              <a:rPr lang="pt-PT" sz="1200" dirty="0">
                <a:solidFill>
                  <a:srgbClr val="23385C"/>
                </a:solidFill>
              </a:rPr>
              <a:t>- É gratuito, fácil de usar, simples de ligar com outros.</a:t>
            </a:r>
          </a:p>
          <a:p>
            <a:pPr marL="171450" lvl="0" indent="-171450">
              <a:buFont typeface="Arial" panose="020B0604020202020204" pitchFamily="34" charset="0"/>
              <a:buChar char="•"/>
            </a:pPr>
            <a:r>
              <a:rPr lang="pt-PT" sz="1200" dirty="0">
                <a:solidFill>
                  <a:srgbClr val="23385C"/>
                </a:solidFill>
              </a:rPr>
              <a:t>- Oferece a oportunidade de promover um </a:t>
            </a:r>
            <a:r>
              <a:rPr lang="pt-PT" sz="1200" dirty="0" err="1">
                <a:solidFill>
                  <a:srgbClr val="23385C"/>
                </a:solidFill>
              </a:rPr>
              <a:t>projecto</a:t>
            </a:r>
            <a:r>
              <a:rPr lang="pt-PT" sz="1200" dirty="0">
                <a:solidFill>
                  <a:srgbClr val="23385C"/>
                </a:solidFill>
              </a:rPr>
              <a:t> de envolvimento cívico em que os estudantes podem estar a trabalhar e iniciar conversas com outros.</a:t>
            </a:r>
            <a:endParaRPr lang="pt-PT" dirty="0"/>
          </a:p>
        </p:txBody>
      </p:sp>
      <p:sp>
        <p:nvSpPr>
          <p:cNvPr id="934" name="Google Shape;934;p45"/>
          <p:cNvSpPr txBox="1"/>
          <p:nvPr/>
        </p:nvSpPr>
        <p:spPr>
          <a:xfrm>
            <a:off x="532176" y="3734072"/>
            <a:ext cx="5982924" cy="830956"/>
          </a:xfrm>
          <a:prstGeom prst="rect">
            <a:avLst/>
          </a:prstGeom>
          <a:noFill/>
          <a:ln>
            <a:noFill/>
          </a:ln>
        </p:spPr>
        <p:txBody>
          <a:bodyPr spcFirstLastPara="1" wrap="square" lIns="91425" tIns="45700" rIns="91425" bIns="45700" anchor="t" anchorCtr="0">
            <a:spAutoFit/>
          </a:bodyPr>
          <a:lstStyle/>
          <a:p>
            <a:pPr marL="171450" lvl="0" indent="-171450">
              <a:buFont typeface="Arial" panose="020B0604020202020204" pitchFamily="34" charset="0"/>
              <a:buChar char="•"/>
            </a:pPr>
            <a:r>
              <a:rPr lang="pt-PT" sz="1200" dirty="0">
                <a:solidFill>
                  <a:srgbClr val="23385C"/>
                </a:solidFill>
              </a:rPr>
              <a:t>Ter de pagar a versão </a:t>
            </a:r>
            <a:r>
              <a:rPr lang="pt-PT" sz="1200" dirty="0" err="1">
                <a:solidFill>
                  <a:srgbClr val="23385C"/>
                </a:solidFill>
              </a:rPr>
              <a:t>premium</a:t>
            </a:r>
            <a:r>
              <a:rPr lang="pt-PT" sz="1200" dirty="0">
                <a:solidFill>
                  <a:srgbClr val="23385C"/>
                </a:solidFill>
              </a:rPr>
              <a:t> que tem características adicionais </a:t>
            </a:r>
          </a:p>
          <a:p>
            <a:pPr marL="171450" lvl="0" indent="-171450">
              <a:buFont typeface="Arial" panose="020B0604020202020204" pitchFamily="34" charset="0"/>
              <a:buChar char="•"/>
            </a:pPr>
            <a:r>
              <a:rPr lang="pt-PT" sz="1200" dirty="0">
                <a:solidFill>
                  <a:srgbClr val="23385C"/>
                </a:solidFill>
              </a:rPr>
              <a:t>Pode receber muitas notificações de spam que não são completamente relevantes para a sua atividade</a:t>
            </a:r>
          </a:p>
          <a:p>
            <a:pPr marL="171450" lvl="0" indent="-171450">
              <a:buFont typeface="Arial" panose="020B0604020202020204" pitchFamily="34" charset="0"/>
              <a:buChar char="•"/>
            </a:pPr>
            <a:r>
              <a:rPr lang="pt-PT" sz="1200" dirty="0">
                <a:solidFill>
                  <a:srgbClr val="23385C"/>
                </a:solidFill>
              </a:rPr>
              <a:t>As ligações não acontecerão necessariamente em tempo real</a:t>
            </a:r>
            <a:endParaRPr lang="pt-PT" dirty="0"/>
          </a:p>
        </p:txBody>
      </p:sp>
      <p:sp>
        <p:nvSpPr>
          <p:cNvPr id="935" name="Google Shape;935;p45"/>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45</a:t>
            </a:r>
            <a:endParaRPr/>
          </a:p>
        </p:txBody>
      </p:sp>
      <p:pic>
        <p:nvPicPr>
          <p:cNvPr id="936" name="Google Shape;936;p45">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46918" y="7777125"/>
            <a:ext cx="2612482" cy="1506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6"/>
          <p:cNvSpPr txBox="1"/>
          <p:nvPr/>
        </p:nvSpPr>
        <p:spPr>
          <a:xfrm>
            <a:off x="4349005" y="228130"/>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en-GB" sz="1800" b="0" i="0">
                <a:solidFill>
                  <a:schemeClr val="lt1"/>
                </a:solidFill>
                <a:latin typeface="Arial"/>
                <a:ea typeface="Arial"/>
                <a:cs typeface="Arial"/>
                <a:sym typeface="Arial"/>
              </a:rPr>
              <a:t>IN A NUTSHELL</a:t>
            </a:r>
            <a:endParaRPr/>
          </a:p>
          <a:p>
            <a:pPr marL="0" marR="0" lvl="0" indent="0" algn="ctr" rtl="0">
              <a:lnSpc>
                <a:spcPct val="120000"/>
              </a:lnSpc>
              <a:spcBef>
                <a:spcPts val="750"/>
              </a:spcBef>
              <a:spcAft>
                <a:spcPts val="0"/>
              </a:spcAft>
              <a:buClr>
                <a:schemeClr val="lt1"/>
              </a:buClr>
              <a:buSzPts val="1800"/>
              <a:buFont typeface="Arial"/>
              <a:buNone/>
            </a:pPr>
            <a:r>
              <a:rPr lang="en-GB" sz="1800" b="1" i="0">
                <a:solidFill>
                  <a:schemeClr val="lt1"/>
                </a:solidFill>
                <a:latin typeface="Arial"/>
                <a:ea typeface="Arial"/>
                <a:cs typeface="Arial"/>
                <a:sym typeface="Arial"/>
              </a:rPr>
              <a:t>Stunited</a:t>
            </a:r>
            <a:endParaRPr sz="1800" b="1" i="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a:solidFill>
                <a:schemeClr val="lt1"/>
              </a:solidFill>
              <a:latin typeface="Arial"/>
              <a:ea typeface="Arial"/>
              <a:cs typeface="Arial"/>
              <a:sym typeface="Arial"/>
            </a:endParaRPr>
          </a:p>
        </p:txBody>
      </p:sp>
      <p:sp>
        <p:nvSpPr>
          <p:cNvPr id="942" name="Google Shape;942;p46"/>
          <p:cNvSpPr txBox="1"/>
          <p:nvPr/>
        </p:nvSpPr>
        <p:spPr>
          <a:xfrm>
            <a:off x="1426043" y="4131498"/>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43" name="Google Shape;943;p46"/>
          <p:cNvSpPr txBox="1"/>
          <p:nvPr/>
        </p:nvSpPr>
        <p:spPr>
          <a:xfrm>
            <a:off x="627883" y="4815632"/>
            <a:ext cx="5823717" cy="954067"/>
          </a:xfrm>
          <a:prstGeom prst="rect">
            <a:avLst/>
          </a:prstGeom>
          <a:noFill/>
          <a:ln>
            <a:noFill/>
          </a:ln>
        </p:spPr>
        <p:txBody>
          <a:bodyPr spcFirstLastPara="1" wrap="square" lIns="91425" tIns="45700" rIns="91425" bIns="45700" anchor="t" anchorCtr="0">
            <a:spAutoFit/>
          </a:bodyPr>
          <a:lstStyle/>
          <a:p>
            <a:r>
              <a:rPr lang="pt-PT" dirty="0">
                <a:solidFill>
                  <a:srgbClr val="23385C"/>
                </a:solidFill>
              </a:rPr>
              <a:t>Recolhemos e criámos alguns vídeos de estudo de caso que lhe darão mais informações sobre a STUNITED e como pode ser utilizada. Clique para ver e aprender</a:t>
            </a:r>
            <a:endParaRPr lang="pt-PT" dirty="0"/>
          </a:p>
          <a:p>
            <a:pPr marL="0" marR="0" lvl="0" indent="0" algn="l" rtl="0">
              <a:spcBef>
                <a:spcPts val="0"/>
              </a:spcBef>
              <a:spcAft>
                <a:spcPts val="0"/>
              </a:spcAft>
              <a:buNone/>
            </a:pPr>
            <a:r>
              <a:rPr lang="en-GB" sz="1400" dirty="0">
                <a:solidFill>
                  <a:srgbClr val="23385C"/>
                </a:solidFill>
                <a:latin typeface="Arial"/>
                <a:ea typeface="Arial"/>
                <a:cs typeface="Arial"/>
                <a:sym typeface="Arial"/>
              </a:rPr>
              <a:t>. </a:t>
            </a:r>
            <a:endParaRPr dirty="0"/>
          </a:p>
        </p:txBody>
      </p:sp>
      <p:pic>
        <p:nvPicPr>
          <p:cNvPr id="944" name="Google Shape;944;p46">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12800" y="5702300"/>
            <a:ext cx="5206999" cy="2817201"/>
          </a:xfrm>
          <a:prstGeom prst="rect">
            <a:avLst/>
          </a:prstGeom>
          <a:solidFill>
            <a:schemeClr val="lt1"/>
          </a:solidFill>
          <a:ln>
            <a:noFill/>
          </a:ln>
        </p:spPr>
      </p:pic>
      <p:sp>
        <p:nvSpPr>
          <p:cNvPr id="945" name="Google Shape;945;p46"/>
          <p:cNvSpPr txBox="1">
            <a:spLocks noGrp="1"/>
          </p:cNvSpPr>
          <p:nvPr>
            <p:ph type="body" idx="1"/>
          </p:nvPr>
        </p:nvSpPr>
        <p:spPr>
          <a:xfrm>
            <a:off x="265545" y="637941"/>
            <a:ext cx="4744622" cy="2613150"/>
          </a:xfrm>
          <a:prstGeom prst="rect">
            <a:avLst/>
          </a:prstGeom>
          <a:noFill/>
          <a:ln>
            <a:noFill/>
          </a:ln>
        </p:spPr>
        <p:txBody>
          <a:bodyPr spcFirstLastPara="1" wrap="square" lIns="91425" tIns="45700" rIns="91425" bIns="45700" anchor="t" anchorCtr="0">
            <a:normAutofit/>
          </a:bodyPr>
          <a:lstStyle/>
          <a:p>
            <a:pPr marL="0" lvl="0" indent="0">
              <a:spcBef>
                <a:spcPts val="1200"/>
              </a:spcBef>
              <a:buSzPts val="1200"/>
            </a:pPr>
            <a:r>
              <a:rPr lang="pt-PT" sz="1000" dirty="0"/>
              <a:t>A aplicação </a:t>
            </a:r>
            <a:r>
              <a:rPr lang="pt-PT" sz="1000" dirty="0" err="1"/>
              <a:t>Stunited</a:t>
            </a:r>
            <a:r>
              <a:rPr lang="pt-PT" sz="1000" dirty="0"/>
              <a:t> é uma plataforma onde cada estudante em todo o mundo pode rápida e facilmente partilhar as suas competências. </a:t>
            </a:r>
            <a:r>
              <a:rPr lang="pt-PT" sz="1000" dirty="0" err="1"/>
              <a:t>Stunited</a:t>
            </a:r>
            <a:r>
              <a:rPr lang="pt-PT" sz="1000" dirty="0"/>
              <a:t> liga utilizadores, na sua maioria estudantes que podem criar salas de conversação privadas, trocar ideias e ajudar-se uns aos outros. Através de uma pilha de cartões que funciona como a "</a:t>
            </a:r>
            <a:r>
              <a:rPr lang="pt-PT" sz="1000" dirty="0" err="1"/>
              <a:t>Tinder</a:t>
            </a:r>
            <a:r>
              <a:rPr lang="pt-PT" sz="1000" dirty="0"/>
              <a:t> </a:t>
            </a:r>
            <a:r>
              <a:rPr lang="pt-PT" sz="1000" dirty="0" err="1"/>
              <a:t>app</a:t>
            </a:r>
            <a:r>
              <a:rPr lang="pt-PT" sz="1000" dirty="0"/>
              <a:t>" podem ser feitas combinações perfeitas com os perfis dos melhores parceiros de estudo com base nos seus pontos fortes e necessidades que os utilizadores procuram, expandindo assim também a rede académica. Com salas de chat privadas, os utilizadores podem conversar pessoalmente com outros utilizadores, trocar ideias, explicar a sua situação atual, aprender em conjunto e envolver-se. Existe também uma opção para criar uma "proposta" que será utilizada para descrever uma potencial oferta (ou seja, aqui os utilizadores podem pedir ajuda ou encontrar aqueles que procuram ajuda e oferecer uma solução). Os detalhes podem ser destacados para fazer uma melhor correspondência que possa fluir para uma determinada troca ou negociação. A aplicação é gratuita e pode ser descarregada a partir de qualquer loja de aplicações. </a:t>
            </a:r>
          </a:p>
          <a:p>
            <a:pPr marL="0" lvl="0" indent="0">
              <a:spcBef>
                <a:spcPts val="0"/>
              </a:spcBef>
              <a:buSzPts val="1200"/>
            </a:pPr>
            <a:endParaRPr lang="en-GB" sz="1200" dirty="0"/>
          </a:p>
        </p:txBody>
      </p:sp>
      <p:pic>
        <p:nvPicPr>
          <p:cNvPr id="946" name="Google Shape;946;p46" descr="Ein Bild, das Text, ClipArt enthält.&#10;&#10;Automatisch generierte Beschreibu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10167" y="3384286"/>
            <a:ext cx="1207534" cy="994255"/>
          </a:xfrm>
          <a:prstGeom prst="rect">
            <a:avLst/>
          </a:prstGeom>
          <a:noFill/>
          <a:ln>
            <a:noFill/>
          </a:ln>
        </p:spPr>
      </p:pic>
      <p:sp>
        <p:nvSpPr>
          <p:cNvPr id="947" name="Google Shape;947;p46"/>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46</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47"/>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953" name="Google Shape;953;p47"/>
          <p:cNvSpPr txBox="1"/>
          <p:nvPr/>
        </p:nvSpPr>
        <p:spPr>
          <a:xfrm>
            <a:off x="1335455" y="665280"/>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54" name="Google Shape;954;p47"/>
          <p:cNvSpPr txBox="1"/>
          <p:nvPr/>
        </p:nvSpPr>
        <p:spPr>
          <a:xfrm>
            <a:off x="1374834" y="2961409"/>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55" name="Google Shape;955;p47"/>
          <p:cNvSpPr txBox="1"/>
          <p:nvPr/>
        </p:nvSpPr>
        <p:spPr>
          <a:xfrm>
            <a:off x="1374834" y="5852139"/>
            <a:ext cx="4251942"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STUNITED</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956" name="Google Shape;956;p47"/>
          <p:cNvGrpSpPr/>
          <p:nvPr/>
        </p:nvGrpSpPr>
        <p:grpSpPr>
          <a:xfrm>
            <a:off x="1305083" y="5301681"/>
            <a:ext cx="243678" cy="345124"/>
            <a:chOff x="3979850" y="1598950"/>
            <a:chExt cx="356825" cy="505375"/>
          </a:xfrm>
        </p:grpSpPr>
        <p:sp>
          <p:nvSpPr>
            <p:cNvPr id="957" name="Google Shape;957;p47"/>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958" name="Google Shape;958;p47"/>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959" name="Google Shape;959;p47"/>
          <p:cNvSpPr txBox="1"/>
          <p:nvPr/>
        </p:nvSpPr>
        <p:spPr>
          <a:xfrm rot="-837433">
            <a:off x="1739631" y="8665211"/>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960" name="Google Shape;960;p47"/>
          <p:cNvSpPr txBox="1"/>
          <p:nvPr/>
        </p:nvSpPr>
        <p:spPr>
          <a:xfrm>
            <a:off x="825838" y="6470491"/>
            <a:ext cx="5536862" cy="1238568"/>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STUNITED- porque não testá-lo por si próprio?</a:t>
            </a:r>
          </a:p>
          <a:p>
            <a:pPr marL="0" marR="0" lvl="0" indent="0" algn="l" rtl="0">
              <a:lnSpc>
                <a:spcPct val="115000"/>
              </a:lnSpc>
              <a:spcBef>
                <a:spcPts val="1219"/>
              </a:spcBef>
              <a:spcAft>
                <a:spcPts val="0"/>
              </a:spcAft>
              <a:buNone/>
            </a:pPr>
            <a:r>
              <a:rPr lang="en-GB" sz="12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http://www.stunitedapp.com/</a:t>
            </a:r>
            <a:r>
              <a:rPr lang="en-GB" sz="12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961" name="Google Shape;961;p47"/>
          <p:cNvSpPr txBox="1"/>
          <p:nvPr/>
        </p:nvSpPr>
        <p:spPr>
          <a:xfrm>
            <a:off x="991308" y="4743432"/>
            <a:ext cx="4251943" cy="738623"/>
          </a:xfrm>
          <a:prstGeom prst="rect">
            <a:avLst/>
          </a:prstGeom>
          <a:noFill/>
          <a:ln>
            <a:noFill/>
          </a:ln>
        </p:spPr>
        <p:txBody>
          <a:bodyPr spcFirstLastPara="1" wrap="square" lIns="91425" tIns="45700" rIns="91425" bIns="45700" anchor="t" anchorCtr="0">
            <a:spAutoFit/>
          </a:bodyPr>
          <a:lstStyle/>
          <a:p>
            <a:pPr lvl="0" algn="ctr"/>
            <a:r>
              <a:rPr lang="pt-PT" i="1" dirty="0">
                <a:solidFill>
                  <a:srgbClr val="F16A4C"/>
                </a:solidFill>
              </a:rPr>
              <a:t>"Uma forma tão conveniente de o ajudar a aprender"!</a:t>
            </a:r>
          </a:p>
          <a:p>
            <a:pPr lvl="0" algn="ctr"/>
            <a:r>
              <a:rPr lang="pt-PT" i="1" dirty="0">
                <a:solidFill>
                  <a:srgbClr val="F16A4C"/>
                </a:solidFill>
              </a:rPr>
              <a:t> -</a:t>
            </a:r>
            <a:r>
              <a:rPr lang="pt-PT" b="1" i="1" dirty="0">
                <a:solidFill>
                  <a:srgbClr val="F16A4C"/>
                </a:solidFill>
              </a:rPr>
              <a:t>D. </a:t>
            </a:r>
            <a:r>
              <a:rPr lang="pt-PT" b="1" i="1" dirty="0" err="1">
                <a:solidFill>
                  <a:srgbClr val="F16A4C"/>
                </a:solidFill>
              </a:rPr>
              <a:t>Hoy</a:t>
            </a:r>
            <a:r>
              <a:rPr lang="pt-PT" b="1" i="1" dirty="0">
                <a:solidFill>
                  <a:srgbClr val="F16A4C"/>
                </a:solidFill>
              </a:rPr>
              <a:t> (Estudante</a:t>
            </a:r>
            <a:r>
              <a:rPr lang="pt-PT" i="1" dirty="0">
                <a:solidFill>
                  <a:srgbClr val="F16A4C"/>
                </a:solidFill>
              </a:rPr>
              <a:t>)</a:t>
            </a:r>
            <a:endParaRPr lang="pt-PT" dirty="0"/>
          </a:p>
        </p:txBody>
      </p:sp>
      <p:sp>
        <p:nvSpPr>
          <p:cNvPr id="962" name="Google Shape;962;p47"/>
          <p:cNvSpPr txBox="1"/>
          <p:nvPr/>
        </p:nvSpPr>
        <p:spPr>
          <a:xfrm>
            <a:off x="638913" y="1207470"/>
            <a:ext cx="5634888" cy="1569620"/>
          </a:xfrm>
          <a:prstGeom prst="rect">
            <a:avLst/>
          </a:prstGeom>
          <a:noFill/>
          <a:ln>
            <a:noFill/>
          </a:ln>
        </p:spPr>
        <p:txBody>
          <a:bodyPr spcFirstLastPara="1" wrap="square" lIns="91425" tIns="45700" rIns="91425" bIns="45700" anchor="t" anchorCtr="0">
            <a:spAutoFit/>
          </a:bodyPr>
          <a:lstStyle/>
          <a:p>
            <a:pPr marL="232172" indent="-232172">
              <a:buClr>
                <a:srgbClr val="23385C"/>
              </a:buClr>
              <a:buSzPts val="1200"/>
              <a:buFont typeface="Arial"/>
              <a:buChar char="•"/>
            </a:pPr>
            <a:r>
              <a:rPr lang="pt-PT" sz="1200" dirty="0">
                <a:solidFill>
                  <a:srgbClr val="23385C"/>
                </a:solidFill>
              </a:rPr>
              <a:t>Liga os estudantes que procuram apoio a outros que podem fornecer ajuda, por exemplo, em tarefas. </a:t>
            </a:r>
          </a:p>
          <a:p>
            <a:pPr marL="232172" indent="-232172">
              <a:buClr>
                <a:srgbClr val="23385C"/>
              </a:buClr>
              <a:buSzPts val="1200"/>
              <a:buFont typeface="Arial"/>
              <a:buChar char="•"/>
            </a:pPr>
            <a:r>
              <a:rPr lang="pt-PT" sz="1200" dirty="0">
                <a:solidFill>
                  <a:srgbClr val="23385C"/>
                </a:solidFill>
              </a:rPr>
              <a:t>A aplicação ajuda a ligar pessoas entre si e a ter um impacto na rede social pessoal. </a:t>
            </a:r>
          </a:p>
          <a:p>
            <a:pPr marL="232172" indent="-232172">
              <a:buClr>
                <a:srgbClr val="23385C"/>
              </a:buClr>
              <a:buSzPts val="1200"/>
              <a:buFont typeface="Arial"/>
              <a:buChar char="•"/>
            </a:pPr>
            <a:r>
              <a:rPr lang="pt-PT" sz="1200" dirty="0">
                <a:solidFill>
                  <a:srgbClr val="23385C"/>
                </a:solidFill>
              </a:rPr>
              <a:t>A aplicação é de fácil utilização e fácil de navegar desde a inscrição, até à criação de propostas, bem como à prestação de assistência </a:t>
            </a:r>
          </a:p>
          <a:p>
            <a:pPr marL="232172" indent="-232172">
              <a:buClr>
                <a:srgbClr val="23385C"/>
              </a:buClr>
              <a:buSzPts val="1200"/>
              <a:buFont typeface="Arial"/>
              <a:buChar char="•"/>
            </a:pPr>
            <a:r>
              <a:rPr lang="pt-PT" sz="1200" dirty="0">
                <a:solidFill>
                  <a:srgbClr val="23385C"/>
                </a:solidFill>
              </a:rPr>
              <a:t>Permite aos estudantes interagir com outros estudantes, as competências podem ser trocadas, e o conhecimento </a:t>
            </a:r>
            <a:r>
              <a:rPr lang="pt-PT" sz="1200" dirty="0" err="1">
                <a:solidFill>
                  <a:srgbClr val="23385C"/>
                </a:solidFill>
              </a:rPr>
              <a:t>colectivo</a:t>
            </a:r>
            <a:r>
              <a:rPr lang="pt-PT" sz="1200" dirty="0">
                <a:solidFill>
                  <a:srgbClr val="23385C"/>
                </a:solidFill>
              </a:rPr>
              <a:t> pode ser expandido</a:t>
            </a:r>
          </a:p>
        </p:txBody>
      </p:sp>
      <p:sp>
        <p:nvSpPr>
          <p:cNvPr id="963" name="Google Shape;963;p47"/>
          <p:cNvSpPr txBox="1"/>
          <p:nvPr/>
        </p:nvSpPr>
        <p:spPr>
          <a:xfrm>
            <a:off x="638912" y="3658868"/>
            <a:ext cx="5723788" cy="83095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Nem tudo que é registado pode ser guardado</a:t>
            </a:r>
          </a:p>
          <a:p>
            <a:pPr marL="232172" lvl="0" indent="-232172">
              <a:buClr>
                <a:srgbClr val="23385C"/>
              </a:buClr>
              <a:buSzPts val="1200"/>
              <a:buFont typeface="Arial"/>
              <a:buChar char="•"/>
            </a:pPr>
            <a:r>
              <a:rPr lang="pt-PT" sz="1200" dirty="0">
                <a:solidFill>
                  <a:srgbClr val="23385C"/>
                </a:solidFill>
              </a:rPr>
              <a:t>Esta aplicação pode falhar mesmo que os utilizadores criem uma nova conta</a:t>
            </a:r>
          </a:p>
          <a:p>
            <a:pPr marL="232172" lvl="0" indent="-232172">
              <a:buClr>
                <a:srgbClr val="23385C"/>
              </a:buClr>
              <a:buSzPts val="1200"/>
              <a:buFont typeface="Arial"/>
              <a:buChar char="•"/>
            </a:pPr>
            <a:r>
              <a:rPr lang="pt-PT" sz="1200" dirty="0">
                <a:solidFill>
                  <a:srgbClr val="23385C"/>
                </a:solidFill>
              </a:rPr>
              <a:t>Não está ligado a quaisquer outras contas de redes sociais, ou seja, não pode ser ligado a outras plataformas de redes sociais como o </a:t>
            </a:r>
            <a:r>
              <a:rPr lang="pt-PT" sz="1200" dirty="0" err="1">
                <a:solidFill>
                  <a:srgbClr val="23385C"/>
                </a:solidFill>
              </a:rPr>
              <a:t>Facebook</a:t>
            </a:r>
            <a:endParaRPr lang="pt-PT" dirty="0"/>
          </a:p>
        </p:txBody>
      </p:sp>
      <p:pic>
        <p:nvPicPr>
          <p:cNvPr id="964" name="Google Shape;964;p47">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961" y="7773502"/>
            <a:ext cx="2564530" cy="1525772"/>
          </a:xfrm>
          <a:prstGeom prst="rect">
            <a:avLst/>
          </a:prstGeom>
          <a:noFill/>
          <a:ln>
            <a:noFill/>
          </a:ln>
        </p:spPr>
      </p:pic>
      <p:sp>
        <p:nvSpPr>
          <p:cNvPr id="965" name="Google Shape;965;p47"/>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47</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48"/>
          <p:cNvSpPr txBox="1"/>
          <p:nvPr/>
        </p:nvSpPr>
        <p:spPr>
          <a:xfrm>
            <a:off x="4252130" y="271203"/>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err="1">
                <a:solidFill>
                  <a:schemeClr val="lt1"/>
                </a:solidFill>
                <a:latin typeface="Arial"/>
                <a:ea typeface="Arial"/>
                <a:cs typeface="Arial"/>
                <a:sym typeface="Arial"/>
              </a:rPr>
              <a:t>edublogs</a:t>
            </a:r>
            <a:endParaRPr sz="18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71" name="Google Shape;971;p48"/>
          <p:cNvSpPr txBox="1"/>
          <p:nvPr/>
        </p:nvSpPr>
        <p:spPr>
          <a:xfrm>
            <a:off x="1448452" y="4195115"/>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72" name="Google Shape;972;p48"/>
          <p:cNvSpPr txBox="1"/>
          <p:nvPr/>
        </p:nvSpPr>
        <p:spPr>
          <a:xfrm>
            <a:off x="617181" y="4838416"/>
            <a:ext cx="5698699"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EDUBLOGS e como pode ser utilizada. Clique para ver e aprender</a:t>
            </a:r>
            <a:endParaRPr lang="pt-PT" dirty="0"/>
          </a:p>
        </p:txBody>
      </p:sp>
      <p:pic>
        <p:nvPicPr>
          <p:cNvPr id="973" name="Google Shape;973;p48">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96823" y="5775943"/>
            <a:ext cx="5051315" cy="2613149"/>
          </a:xfrm>
          <a:prstGeom prst="rect">
            <a:avLst/>
          </a:prstGeom>
          <a:solidFill>
            <a:schemeClr val="lt1"/>
          </a:solidFill>
          <a:ln>
            <a:noFill/>
          </a:ln>
        </p:spPr>
      </p:pic>
      <p:sp>
        <p:nvSpPr>
          <p:cNvPr id="974" name="Google Shape;974;p48"/>
          <p:cNvSpPr txBox="1">
            <a:spLocks noGrp="1"/>
          </p:cNvSpPr>
          <p:nvPr>
            <p:ph type="body" idx="1"/>
          </p:nvPr>
        </p:nvSpPr>
        <p:spPr>
          <a:xfrm>
            <a:off x="163742" y="239685"/>
            <a:ext cx="4797463" cy="2943385"/>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buSzPts val="1200"/>
            </a:pPr>
            <a:r>
              <a:rPr lang="pt-PT" sz="1200" dirty="0" err="1"/>
              <a:t>edublogs</a:t>
            </a:r>
            <a:r>
              <a:rPr lang="pt-PT" sz="1200" dirty="0"/>
              <a:t> é uma plataforma de blogues na Internet (e uma aplicação) utilizada por educadores e estudantes. </a:t>
            </a:r>
            <a:r>
              <a:rPr lang="pt-PT" sz="1200" dirty="0" err="1"/>
              <a:t>edublogs</a:t>
            </a:r>
            <a:r>
              <a:rPr lang="pt-PT" sz="1200" dirty="0"/>
              <a:t> permite aos professores criar blogues de classe e de estudantes que contêm texto, vídeos, imagens e outros meios de comunicação. A ferramenta pode ser utilizada para criar um blogue personalizado de estudantes que o estudante pode utilizar como um espaço de trabalho digital onde apresentam o que aprenderam e documentam o seu progresso. Os estudantes podem consultar e rever trabalhos anteriores, refletir sobre o progresso, e estabelecer objetivos futuros, tais como para projetos de envolvimento cívico. Fornece uma ferramenta de comunicação e discussão online que permite aos estudantes colaborar através das salas de aula e das fronteiras. Outros utilizadores, como os educadores, podem utilizar a função de comentários para fornecer feedback para objetivos específicos e imediatos do projeto. O aplicativo era gratuito e poderia ter sido descarregado de qualquer loja de aplicativos, mas já não está disponível. Em vez disso, os utilizadores utilizam o </a:t>
            </a:r>
            <a:r>
              <a:rPr lang="pt-PT" sz="1200" dirty="0" err="1"/>
              <a:t>Wordpress</a:t>
            </a:r>
            <a:r>
              <a:rPr lang="pt-PT" sz="1200" dirty="0"/>
              <a:t> no telefone que se liga ao blogue e funciona como o sistema operativo.</a:t>
            </a:r>
            <a:endParaRPr lang="pt-PT" dirty="0"/>
          </a:p>
        </p:txBody>
      </p:sp>
      <p:pic>
        <p:nvPicPr>
          <p:cNvPr id="975" name="Google Shape;975;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52130" y="3610337"/>
            <a:ext cx="2063750" cy="650081"/>
          </a:xfrm>
          <a:prstGeom prst="rect">
            <a:avLst/>
          </a:prstGeom>
          <a:noFill/>
          <a:ln>
            <a:noFill/>
          </a:ln>
        </p:spPr>
      </p:pic>
      <p:sp>
        <p:nvSpPr>
          <p:cNvPr id="976" name="Google Shape;976;p48"/>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48</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9"/>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982" name="Google Shape;982;p49"/>
          <p:cNvSpPr txBox="1"/>
          <p:nvPr/>
        </p:nvSpPr>
        <p:spPr>
          <a:xfrm>
            <a:off x="1344162" y="668995"/>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83" name="Google Shape;983;p49"/>
          <p:cNvSpPr txBox="1"/>
          <p:nvPr/>
        </p:nvSpPr>
        <p:spPr>
          <a:xfrm>
            <a:off x="1350269" y="2915243"/>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984" name="Google Shape;984;p49"/>
          <p:cNvSpPr txBox="1"/>
          <p:nvPr/>
        </p:nvSpPr>
        <p:spPr>
          <a:xfrm>
            <a:off x="1344162" y="5858640"/>
            <a:ext cx="4132907" cy="646736"/>
          </a:xfrm>
          <a:prstGeom prst="rect">
            <a:avLst/>
          </a:prstGeom>
          <a:noFill/>
          <a:ln>
            <a:noFill/>
          </a:ln>
        </p:spPr>
        <p:txBody>
          <a:bodyPr spcFirstLastPara="1" wrap="square" lIns="74275" tIns="37125" rIns="74275" bIns="37125" anchor="t" anchorCtr="0">
            <a:normAutofit fontScale="77500" lnSpcReduction="20000"/>
          </a:bodyPr>
          <a:lstStyle/>
          <a:p>
            <a:pPr lvl="0">
              <a:lnSpc>
                <a:spcPct val="120000"/>
              </a:lnSpc>
              <a:buClr>
                <a:srgbClr val="23385C"/>
              </a:buClr>
              <a:buSzPct val="100000"/>
            </a:pPr>
            <a:r>
              <a:rPr lang="en-GB" sz="2400" dirty="0">
                <a:solidFill>
                  <a:srgbClr val="23385C"/>
                </a:solidFill>
              </a:rPr>
              <a:t>COMEÇAR A USAR O </a:t>
            </a:r>
            <a:r>
              <a:rPr lang="en-GB" sz="2275" b="0" i="0" dirty="0">
                <a:solidFill>
                  <a:srgbClr val="23385C"/>
                </a:solidFill>
                <a:latin typeface="Arial"/>
                <a:ea typeface="Arial"/>
                <a:cs typeface="Arial"/>
                <a:sym typeface="Arial"/>
              </a:rPr>
              <a:t>EDUBLOGS</a:t>
            </a:r>
            <a:endParaRPr sz="2275"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ct val="100000"/>
              <a:buFont typeface="Arial"/>
              <a:buNone/>
            </a:pPr>
            <a:endParaRPr sz="1950" b="0" i="0" dirty="0">
              <a:solidFill>
                <a:schemeClr val="lt1"/>
              </a:solidFill>
              <a:latin typeface="Arial"/>
              <a:ea typeface="Arial"/>
              <a:cs typeface="Arial"/>
              <a:sym typeface="Arial"/>
            </a:endParaRPr>
          </a:p>
        </p:txBody>
      </p:sp>
      <p:grpSp>
        <p:nvGrpSpPr>
          <p:cNvPr id="985" name="Google Shape;985;p49"/>
          <p:cNvGrpSpPr/>
          <p:nvPr/>
        </p:nvGrpSpPr>
        <p:grpSpPr>
          <a:xfrm>
            <a:off x="1305083" y="5301681"/>
            <a:ext cx="243678" cy="345124"/>
            <a:chOff x="3979850" y="1598950"/>
            <a:chExt cx="356825" cy="505375"/>
          </a:xfrm>
        </p:grpSpPr>
        <p:sp>
          <p:nvSpPr>
            <p:cNvPr id="986" name="Google Shape;986;p49"/>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987" name="Google Shape;987;p49"/>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988" name="Google Shape;988;p49"/>
          <p:cNvSpPr txBox="1"/>
          <p:nvPr/>
        </p:nvSpPr>
        <p:spPr>
          <a:xfrm rot="-837433">
            <a:off x="1904731" y="85550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989" name="Google Shape;989;p49"/>
          <p:cNvSpPr txBox="1"/>
          <p:nvPr/>
        </p:nvSpPr>
        <p:spPr>
          <a:xfrm>
            <a:off x="863293" y="6523177"/>
            <a:ext cx="5296205" cy="1617494"/>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EDUBLOGS - porque não testá-lo por si próprio?</a:t>
            </a:r>
          </a:p>
          <a:p>
            <a:pPr marL="0" marR="0" lvl="0" indent="0" algn="l" rtl="0">
              <a:lnSpc>
                <a:spcPct val="115000"/>
              </a:lnSpc>
              <a:spcBef>
                <a:spcPts val="1219"/>
              </a:spcBef>
              <a:spcAft>
                <a:spcPts val="0"/>
              </a:spcAft>
              <a:buNone/>
            </a:pPr>
            <a:r>
              <a:rPr lang="en-GB" sz="1400" u="sng"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https://edublogs.org/</a:t>
            </a:r>
            <a:r>
              <a:rPr lang="en-GB" sz="1400" dirty="0">
                <a:solidFill>
                  <a:srgbClr val="000000"/>
                </a:solidFill>
                <a:latin typeface="Arial"/>
                <a:ea typeface="Arial"/>
                <a:cs typeface="Arial"/>
                <a:sym typeface="Arial"/>
              </a:rPr>
              <a:t> </a:t>
            </a:r>
            <a:endParaRPr sz="14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990" name="Google Shape;990;p49"/>
          <p:cNvSpPr txBox="1"/>
          <p:nvPr/>
        </p:nvSpPr>
        <p:spPr>
          <a:xfrm>
            <a:off x="1446461" y="4556075"/>
            <a:ext cx="4251943" cy="1200288"/>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"Adoro este instrumento de ensino e acredito que pode ser usado de uma infinidade de maneiras. Gosto de como é fácil de utilizar para os estudantes e como é simples adicionar ligações, imagens, etc. É um método atual de expressar os seus pensamentos e opiniões". </a:t>
            </a:r>
          </a:p>
          <a:p>
            <a:pPr lvl="0" algn="ctr"/>
            <a:r>
              <a:rPr lang="pt-PT" sz="1200" b="1" i="1" dirty="0">
                <a:solidFill>
                  <a:srgbClr val="F16A4C"/>
                </a:solidFill>
              </a:rPr>
              <a:t>-</a:t>
            </a:r>
            <a:r>
              <a:rPr lang="pt-PT" sz="1200" b="1" i="1" dirty="0" err="1">
                <a:solidFill>
                  <a:srgbClr val="F16A4C"/>
                </a:solidFill>
              </a:rPr>
              <a:t>Amy</a:t>
            </a:r>
            <a:r>
              <a:rPr lang="pt-PT" sz="1200" b="1" i="1" dirty="0">
                <a:solidFill>
                  <a:srgbClr val="F16A4C"/>
                </a:solidFill>
              </a:rPr>
              <a:t> M (educador)</a:t>
            </a:r>
          </a:p>
        </p:txBody>
      </p:sp>
      <p:sp>
        <p:nvSpPr>
          <p:cNvPr id="991" name="Google Shape;991;p49"/>
          <p:cNvSpPr txBox="1"/>
          <p:nvPr/>
        </p:nvSpPr>
        <p:spPr>
          <a:xfrm>
            <a:off x="694946" y="1276216"/>
            <a:ext cx="5591554" cy="156962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err="1">
                <a:solidFill>
                  <a:srgbClr val="23385C"/>
                </a:solidFill>
              </a:rPr>
              <a:t>Wordpress</a:t>
            </a:r>
            <a:r>
              <a:rPr lang="pt-PT" sz="1200" dirty="0">
                <a:solidFill>
                  <a:srgbClr val="23385C"/>
                </a:solidFill>
              </a:rPr>
              <a:t> também funciona bem para “escritores” não-profissionais</a:t>
            </a:r>
          </a:p>
          <a:p>
            <a:pPr marL="232172" lvl="0" indent="-232172">
              <a:buClr>
                <a:srgbClr val="23385C"/>
              </a:buClr>
              <a:buSzPts val="1200"/>
              <a:buFont typeface="Arial"/>
              <a:buChar char="•"/>
            </a:pPr>
            <a:r>
              <a:rPr lang="pt-PT" sz="1200" dirty="0">
                <a:solidFill>
                  <a:srgbClr val="23385C"/>
                </a:solidFill>
              </a:rPr>
              <a:t>É prático e de fácil utilização. Os utilizadores da aplicação ou da Internet podem trabalhar no seu telemóvel nos textos que são automaticamente atualizados no blogue ("</a:t>
            </a:r>
            <a:r>
              <a:rPr lang="pt-PT" sz="1200" dirty="0" err="1">
                <a:solidFill>
                  <a:srgbClr val="23385C"/>
                </a:solidFill>
              </a:rPr>
              <a:t>liveblogging</a:t>
            </a:r>
            <a:r>
              <a:rPr lang="pt-PT" sz="1200" dirty="0">
                <a:solidFill>
                  <a:srgbClr val="23385C"/>
                </a:solidFill>
              </a:rPr>
              <a:t>")</a:t>
            </a:r>
          </a:p>
          <a:p>
            <a:pPr marL="232172" lvl="0" indent="-232172">
              <a:buClr>
                <a:srgbClr val="23385C"/>
              </a:buClr>
              <a:buSzPts val="1200"/>
              <a:buFont typeface="Arial"/>
              <a:buChar char="•"/>
            </a:pPr>
            <a:r>
              <a:rPr lang="pt-PT" sz="1200" dirty="0">
                <a:solidFill>
                  <a:srgbClr val="23385C"/>
                </a:solidFill>
              </a:rPr>
              <a:t>Os utilizadores podem também integrar meios de comunicação (imagens, vídeos) dos seus telemóveis</a:t>
            </a:r>
          </a:p>
          <a:p>
            <a:pPr marL="232172" lvl="0" indent="-232172">
              <a:buClr>
                <a:srgbClr val="23385C"/>
              </a:buClr>
              <a:buSzPts val="1200"/>
              <a:buFont typeface="Arial"/>
              <a:buChar char="•"/>
            </a:pPr>
            <a:r>
              <a:rPr lang="pt-PT" sz="1200" dirty="0">
                <a:solidFill>
                  <a:srgbClr val="23385C"/>
                </a:solidFill>
              </a:rPr>
              <a:t>A ferramenta funciona de forma fiável e oferece numerosas possibilidades de publicação de artigos/textos </a:t>
            </a:r>
          </a:p>
        </p:txBody>
      </p:sp>
      <p:sp>
        <p:nvSpPr>
          <p:cNvPr id="992" name="Google Shape;992;p49"/>
          <p:cNvSpPr txBox="1"/>
          <p:nvPr/>
        </p:nvSpPr>
        <p:spPr>
          <a:xfrm>
            <a:off x="789596" y="3473719"/>
            <a:ext cx="5804766" cy="1015622"/>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err="1">
                <a:solidFill>
                  <a:srgbClr val="23385C"/>
                </a:solidFill>
              </a:rPr>
              <a:t>edublog</a:t>
            </a:r>
            <a:r>
              <a:rPr lang="pt-PT" sz="1200" dirty="0">
                <a:solidFill>
                  <a:srgbClr val="23385C"/>
                </a:solidFill>
              </a:rPr>
              <a:t> </a:t>
            </a:r>
            <a:r>
              <a:rPr lang="pt-PT" sz="1200" dirty="0" err="1">
                <a:solidFill>
                  <a:srgbClr val="23385C"/>
                </a:solidFill>
              </a:rPr>
              <a:t>app</a:t>
            </a:r>
            <a:r>
              <a:rPr lang="pt-PT" sz="1200" dirty="0">
                <a:solidFill>
                  <a:srgbClr val="23385C"/>
                </a:solidFill>
              </a:rPr>
              <a:t> só está disponível em telemóveis com versões software antigas </a:t>
            </a:r>
          </a:p>
          <a:p>
            <a:pPr marL="232172" lvl="0" indent="-232172">
              <a:buClr>
                <a:srgbClr val="23385C"/>
              </a:buClr>
              <a:buSzPts val="1200"/>
              <a:buFont typeface="Arial"/>
              <a:buChar char="•"/>
            </a:pPr>
            <a:r>
              <a:rPr lang="pt-PT" sz="1200" dirty="0">
                <a:solidFill>
                  <a:srgbClr val="23385C"/>
                </a:solidFill>
              </a:rPr>
              <a:t>A aplicação não pode ser ligada ao endereço de correio eletrónico, apenas através de um computador portátil</a:t>
            </a:r>
          </a:p>
          <a:p>
            <a:pPr marL="232172" lvl="0" indent="-232172">
              <a:buClr>
                <a:srgbClr val="23385C"/>
              </a:buClr>
              <a:buSzPts val="1200"/>
              <a:buFont typeface="Arial"/>
              <a:buChar char="•"/>
            </a:pPr>
            <a:r>
              <a:rPr lang="pt-PT" sz="1200" dirty="0">
                <a:solidFill>
                  <a:srgbClr val="23385C"/>
                </a:solidFill>
              </a:rPr>
              <a:t>Muitas características não estão disponíveis na aplicação e a sincronização causa frequentemente problemas</a:t>
            </a:r>
          </a:p>
        </p:txBody>
      </p:sp>
      <p:pic>
        <p:nvPicPr>
          <p:cNvPr id="993" name="Google Shape;993;p49">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70" y="7810500"/>
            <a:ext cx="2564530" cy="1465656"/>
          </a:xfrm>
          <a:prstGeom prst="rect">
            <a:avLst/>
          </a:prstGeom>
          <a:noFill/>
          <a:ln>
            <a:noFill/>
          </a:ln>
        </p:spPr>
      </p:pic>
      <p:sp>
        <p:nvSpPr>
          <p:cNvPr id="994" name="Google Shape;994;p49"/>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49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
          <p:cNvSpPr/>
          <p:nvPr/>
        </p:nvSpPr>
        <p:spPr>
          <a:xfrm>
            <a:off x="445981" y="8668223"/>
            <a:ext cx="5987215" cy="681456"/>
          </a:xfrm>
          <a:prstGeom prst="rect">
            <a:avLst/>
          </a:prstGeom>
          <a:solidFill>
            <a:srgbClr val="00A4B8"/>
          </a:solidFill>
          <a:ln w="12700" cap="flat" cmpd="sng">
            <a:solidFill>
              <a:srgbClr val="00A4B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38" name="Google Shape;338;p5"/>
          <p:cNvSpPr/>
          <p:nvPr/>
        </p:nvSpPr>
        <p:spPr>
          <a:xfrm>
            <a:off x="448654" y="7956607"/>
            <a:ext cx="5987215" cy="681456"/>
          </a:xfrm>
          <a:prstGeom prst="rect">
            <a:avLst/>
          </a:prstGeom>
          <a:solidFill>
            <a:srgbClr val="23385C"/>
          </a:solidFill>
          <a:ln w="12700" cap="flat" cmpd="sng">
            <a:solidFill>
              <a:srgbClr val="2338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39" name="Google Shape;339;p5"/>
          <p:cNvSpPr/>
          <p:nvPr/>
        </p:nvSpPr>
        <p:spPr>
          <a:xfrm>
            <a:off x="445981" y="7247323"/>
            <a:ext cx="5987215" cy="681456"/>
          </a:xfrm>
          <a:prstGeom prst="rect">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0" name="Google Shape;340;p5"/>
          <p:cNvSpPr/>
          <p:nvPr/>
        </p:nvSpPr>
        <p:spPr>
          <a:xfrm>
            <a:off x="445981" y="6535864"/>
            <a:ext cx="5977887" cy="681456"/>
          </a:xfrm>
          <a:prstGeom prst="rect">
            <a:avLst/>
          </a:prstGeom>
          <a:solidFill>
            <a:srgbClr val="F16A4C"/>
          </a:solidFill>
          <a:ln w="12700" cap="flat" cmpd="sng">
            <a:solidFill>
              <a:srgbClr val="F16A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1" name="Google Shape;341;p5"/>
          <p:cNvSpPr/>
          <p:nvPr/>
        </p:nvSpPr>
        <p:spPr>
          <a:xfrm>
            <a:off x="437397" y="5115744"/>
            <a:ext cx="5987215" cy="681456"/>
          </a:xfrm>
          <a:prstGeom prst="rect">
            <a:avLst/>
          </a:prstGeom>
          <a:solidFill>
            <a:srgbClr val="FDC562"/>
          </a:solidFill>
          <a:ln w="12700" cap="flat" cmpd="sng">
            <a:solidFill>
              <a:srgbClr val="FDC5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2" name="Google Shape;342;p5"/>
          <p:cNvSpPr/>
          <p:nvPr/>
        </p:nvSpPr>
        <p:spPr>
          <a:xfrm>
            <a:off x="433387" y="5824276"/>
            <a:ext cx="5990481" cy="681456"/>
          </a:xfrm>
          <a:prstGeom prst="rect">
            <a:avLst/>
          </a:prstGeom>
          <a:solidFill>
            <a:srgbClr val="28AF95"/>
          </a:solidFill>
          <a:ln w="12700" cap="flat" cmpd="sng">
            <a:solidFill>
              <a:srgbClr val="28AF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3" name="Google Shape;343;p5"/>
          <p:cNvSpPr/>
          <p:nvPr/>
        </p:nvSpPr>
        <p:spPr>
          <a:xfrm>
            <a:off x="4422422" y="-241571"/>
            <a:ext cx="2632349" cy="3684708"/>
          </a:xfrm>
          <a:prstGeom prst="flowChartAlternateProcess">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4" name="Google Shape;344;p5"/>
          <p:cNvSpPr/>
          <p:nvPr/>
        </p:nvSpPr>
        <p:spPr>
          <a:xfrm>
            <a:off x="-97102" y="-114506"/>
            <a:ext cx="5050101" cy="683728"/>
          </a:xfrm>
          <a:prstGeom prst="flowChartAlternateProcess">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45" name="Google Shape;345;p5"/>
          <p:cNvSpPr txBox="1"/>
          <p:nvPr/>
        </p:nvSpPr>
        <p:spPr>
          <a:xfrm>
            <a:off x="274884" y="642667"/>
            <a:ext cx="3466691" cy="37987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625" b="1" dirty="0">
                <a:solidFill>
                  <a:srgbClr val="23395D"/>
                </a:solidFill>
                <a:latin typeface="Arial"/>
                <a:ea typeface="Arial"/>
                <a:cs typeface="Arial"/>
                <a:sym typeface="Arial"/>
              </a:rPr>
              <a:t>A QUEM SE DESTINA?</a:t>
            </a:r>
            <a:endParaRPr sz="1300" dirty="0">
              <a:solidFill>
                <a:schemeClr val="dk1"/>
              </a:solidFill>
              <a:latin typeface="Arial"/>
              <a:ea typeface="Arial"/>
              <a:cs typeface="Arial"/>
              <a:sym typeface="Arial"/>
            </a:endParaRPr>
          </a:p>
        </p:txBody>
      </p:sp>
      <p:sp>
        <p:nvSpPr>
          <p:cNvPr id="346" name="Google Shape;346;p5"/>
          <p:cNvSpPr txBox="1"/>
          <p:nvPr/>
        </p:nvSpPr>
        <p:spPr>
          <a:xfrm>
            <a:off x="353443" y="-40914"/>
            <a:ext cx="2632349" cy="4424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275" dirty="0">
                <a:solidFill>
                  <a:schemeClr val="lt1"/>
                </a:solidFill>
                <a:latin typeface="Arial"/>
                <a:ea typeface="Arial"/>
                <a:cs typeface="Arial"/>
                <a:sym typeface="Arial"/>
              </a:rPr>
              <a:t>VISÃO GERAL</a:t>
            </a:r>
            <a:endParaRPr dirty="0"/>
          </a:p>
        </p:txBody>
      </p:sp>
      <p:sp>
        <p:nvSpPr>
          <p:cNvPr id="347" name="Google Shape;347;p5"/>
          <p:cNvSpPr txBox="1"/>
          <p:nvPr/>
        </p:nvSpPr>
        <p:spPr>
          <a:xfrm>
            <a:off x="274885" y="962565"/>
            <a:ext cx="3902027" cy="2215951"/>
          </a:xfrm>
          <a:prstGeom prst="rect">
            <a:avLst/>
          </a:prstGeom>
          <a:noFill/>
          <a:ln>
            <a:noFill/>
          </a:ln>
        </p:spPr>
        <p:txBody>
          <a:bodyPr spcFirstLastPara="1" wrap="square" lIns="91425" tIns="45700" rIns="91425" bIns="45700" anchor="t" anchorCtr="0">
            <a:spAutoFit/>
          </a:bodyPr>
          <a:lstStyle/>
          <a:p>
            <a:pPr marR="198120" lvl="0" algn="just">
              <a:lnSpc>
                <a:spcPct val="115000"/>
              </a:lnSpc>
            </a:pPr>
            <a:r>
              <a:rPr lang="pt-PT" sz="1200" dirty="0">
                <a:solidFill>
                  <a:srgbClr val="23395D"/>
                </a:solidFill>
              </a:rPr>
              <a:t>O grupo-alvo do Kit de Ferramentas são professores, educadores, tutores e pessoal que trabalha com estudantes em Instituições de Ensino Superior. O nosso objetivo é fornecer orientação prática e ferramentas a estes educadores e professores das IES, desejando incorporar atividades de envolvimento cívico digital nos seus currículos/estratégias de ensino, com particular ênfase no aumento da sua confiança na utilização de ferramentas e aplicações digitais.</a:t>
            </a:r>
            <a:endParaRPr lang="pt-PT" dirty="0">
              <a:solidFill>
                <a:schemeClr val="dk1"/>
              </a:solidFill>
              <a:latin typeface="Arial"/>
              <a:ea typeface="Arial"/>
              <a:cs typeface="Arial"/>
              <a:sym typeface="Arial"/>
            </a:endParaRPr>
          </a:p>
        </p:txBody>
      </p:sp>
      <p:sp>
        <p:nvSpPr>
          <p:cNvPr id="348" name="Google Shape;348;p5"/>
          <p:cNvSpPr txBox="1"/>
          <p:nvPr/>
        </p:nvSpPr>
        <p:spPr>
          <a:xfrm>
            <a:off x="300284" y="3517780"/>
            <a:ext cx="6253891" cy="1454973"/>
          </a:xfrm>
          <a:prstGeom prst="rect">
            <a:avLst/>
          </a:prstGeom>
          <a:noFill/>
          <a:ln>
            <a:noFill/>
          </a:ln>
        </p:spPr>
        <p:txBody>
          <a:bodyPr spcFirstLastPara="1" wrap="square" lIns="91425" tIns="45700" rIns="91425" bIns="45700" anchor="t" anchorCtr="0">
            <a:spAutoFit/>
          </a:bodyPr>
          <a:lstStyle/>
          <a:p>
            <a:pPr marR="198120" lvl="0" algn="just">
              <a:lnSpc>
                <a:spcPct val="115000"/>
              </a:lnSpc>
            </a:pPr>
            <a:r>
              <a:rPr lang="pt-PT" sz="1100" dirty="0">
                <a:solidFill>
                  <a:srgbClr val="23395D"/>
                </a:solidFill>
              </a:rPr>
              <a:t>O Envolvimento Cívico Digital dos Estudantes significa utilizar ferramentas ou aplicações digitais que permitam aos estudantes participar em atividades de envolvimento cívico que abordem questões sociais prementes sentidas nas sociedades locais e nacionais. Assim, identificaremos 20 recursos altamente utilizáveis para oferecer informação concisa e ágil sobre a sua contribuição pedagógica, permitindo aos educadores reverem rapidamente cada ferramenta e escolherem as de maior interesse, depois aprenderem rapidamente e implementarem com os estudantes. As seis categorias são:</a:t>
            </a:r>
          </a:p>
        </p:txBody>
      </p:sp>
      <p:sp>
        <p:nvSpPr>
          <p:cNvPr id="349" name="Google Shape;349;p5"/>
          <p:cNvSpPr txBox="1"/>
          <p:nvPr/>
        </p:nvSpPr>
        <p:spPr>
          <a:xfrm>
            <a:off x="433387" y="5165244"/>
            <a:ext cx="2946180" cy="2869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01 </a:t>
            </a:r>
            <a:r>
              <a:rPr lang="pt-PT" sz="1100" b="1" dirty="0">
                <a:solidFill>
                  <a:schemeClr val="lt1"/>
                </a:solidFill>
                <a:latin typeface="Arial"/>
                <a:ea typeface="Arial"/>
                <a:cs typeface="Arial"/>
                <a:sym typeface="Arial"/>
              </a:rPr>
              <a:t>APRESENTAÇÃO</a:t>
            </a:r>
            <a:endParaRPr sz="800" dirty="0">
              <a:solidFill>
                <a:schemeClr val="lt1"/>
              </a:solidFill>
              <a:latin typeface="Arial"/>
              <a:ea typeface="Arial"/>
              <a:cs typeface="Arial"/>
              <a:sym typeface="Arial"/>
            </a:endParaRPr>
          </a:p>
        </p:txBody>
      </p:sp>
      <p:sp>
        <p:nvSpPr>
          <p:cNvPr id="350" name="Google Shape;350;p5"/>
          <p:cNvSpPr txBox="1"/>
          <p:nvPr/>
        </p:nvSpPr>
        <p:spPr>
          <a:xfrm>
            <a:off x="479546" y="5947084"/>
            <a:ext cx="1965074" cy="2869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02 CROWDSOURCING </a:t>
            </a:r>
            <a:endParaRPr sz="1100" dirty="0"/>
          </a:p>
        </p:txBody>
      </p:sp>
      <p:sp>
        <p:nvSpPr>
          <p:cNvPr id="351" name="Google Shape;351;p5"/>
          <p:cNvSpPr txBox="1"/>
          <p:nvPr/>
        </p:nvSpPr>
        <p:spPr>
          <a:xfrm>
            <a:off x="445981" y="6711299"/>
            <a:ext cx="2946180" cy="2869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03 COLABORAÇÃO</a:t>
            </a:r>
            <a:endParaRPr sz="1100" dirty="0"/>
          </a:p>
        </p:txBody>
      </p:sp>
      <p:sp>
        <p:nvSpPr>
          <p:cNvPr id="352" name="Google Shape;352;p5"/>
          <p:cNvSpPr txBox="1"/>
          <p:nvPr/>
        </p:nvSpPr>
        <p:spPr>
          <a:xfrm>
            <a:off x="493408" y="7355473"/>
            <a:ext cx="2946180" cy="2869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04 </a:t>
            </a:r>
            <a:r>
              <a:rPr lang="pt-PT" sz="1100" b="1" dirty="0">
                <a:solidFill>
                  <a:schemeClr val="lt1"/>
                </a:solidFill>
                <a:latin typeface="Arial"/>
                <a:ea typeface="Arial"/>
                <a:cs typeface="Arial"/>
                <a:sym typeface="Arial"/>
              </a:rPr>
              <a:t>BENS CÍVICOS</a:t>
            </a:r>
            <a:endParaRPr sz="800" dirty="0">
              <a:solidFill>
                <a:schemeClr val="lt1"/>
              </a:solidFill>
              <a:latin typeface="Arial"/>
              <a:ea typeface="Arial"/>
              <a:cs typeface="Arial"/>
              <a:sym typeface="Arial"/>
            </a:endParaRPr>
          </a:p>
        </p:txBody>
      </p:sp>
      <p:sp>
        <p:nvSpPr>
          <p:cNvPr id="353" name="Google Shape;353;p5"/>
          <p:cNvSpPr txBox="1"/>
          <p:nvPr/>
        </p:nvSpPr>
        <p:spPr>
          <a:xfrm>
            <a:off x="479546" y="8039560"/>
            <a:ext cx="2946180" cy="28696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05 CRIÇÃO DIGITAL</a:t>
            </a:r>
            <a:endParaRPr sz="800" dirty="0">
              <a:solidFill>
                <a:schemeClr val="lt1"/>
              </a:solidFill>
              <a:latin typeface="Arial"/>
              <a:ea typeface="Arial"/>
              <a:cs typeface="Arial"/>
              <a:sym typeface="Arial"/>
            </a:endParaRPr>
          </a:p>
        </p:txBody>
      </p:sp>
      <p:sp>
        <p:nvSpPr>
          <p:cNvPr id="354" name="Google Shape;354;p5"/>
          <p:cNvSpPr txBox="1"/>
          <p:nvPr/>
        </p:nvSpPr>
        <p:spPr>
          <a:xfrm>
            <a:off x="493408" y="8747783"/>
            <a:ext cx="2946180" cy="48163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100" b="1" dirty="0">
                <a:solidFill>
                  <a:schemeClr val="lt1"/>
                </a:solidFill>
                <a:latin typeface="Arial"/>
                <a:ea typeface="Arial"/>
                <a:cs typeface="Arial"/>
                <a:sym typeface="Arial"/>
              </a:rPr>
              <a:t>06 </a:t>
            </a:r>
            <a:r>
              <a:rPr lang="pt-PT" sz="1100" b="1" dirty="0">
                <a:solidFill>
                  <a:schemeClr val="lt1"/>
                </a:solidFill>
                <a:latin typeface="Arial"/>
                <a:ea typeface="Arial"/>
                <a:cs typeface="Arial"/>
                <a:sym typeface="Arial"/>
              </a:rPr>
              <a:t>TECNOLOGIAS </a:t>
            </a:r>
          </a:p>
          <a:p>
            <a:pPr marL="0" marR="0" lvl="0" indent="0" algn="l" rtl="0">
              <a:lnSpc>
                <a:spcPct val="115000"/>
              </a:lnSpc>
              <a:spcBef>
                <a:spcPts val="0"/>
              </a:spcBef>
              <a:spcAft>
                <a:spcPts val="0"/>
              </a:spcAft>
              <a:buNone/>
            </a:pPr>
            <a:r>
              <a:rPr lang="pt-PT" sz="1100" b="1" dirty="0">
                <a:solidFill>
                  <a:schemeClr val="lt1"/>
                </a:solidFill>
              </a:rPr>
              <a:t>SOCIAIS</a:t>
            </a:r>
            <a:endParaRPr sz="800" dirty="0">
              <a:solidFill>
                <a:schemeClr val="lt1"/>
              </a:solidFill>
              <a:latin typeface="Arial"/>
              <a:ea typeface="Arial"/>
              <a:cs typeface="Arial"/>
              <a:sym typeface="Arial"/>
            </a:endParaRPr>
          </a:p>
        </p:txBody>
      </p:sp>
      <p:cxnSp>
        <p:nvCxnSpPr>
          <p:cNvPr id="355" name="Google Shape;355;p5"/>
          <p:cNvCxnSpPr/>
          <p:nvPr/>
        </p:nvCxnSpPr>
        <p:spPr>
          <a:xfrm>
            <a:off x="2189007" y="5107022"/>
            <a:ext cx="14287" cy="4242657"/>
          </a:xfrm>
          <a:prstGeom prst="straightConnector1">
            <a:avLst/>
          </a:prstGeom>
          <a:noFill/>
          <a:ln w="38100" cap="flat" cmpd="sng">
            <a:solidFill>
              <a:schemeClr val="lt1"/>
            </a:solidFill>
            <a:prstDash val="dot"/>
            <a:miter lim="800000"/>
            <a:headEnd type="none" w="sm" len="sm"/>
            <a:tailEnd type="none" w="sm" len="sm"/>
          </a:ln>
        </p:spPr>
      </p:cxnSp>
      <p:sp>
        <p:nvSpPr>
          <p:cNvPr id="356" name="Google Shape;356;p5"/>
          <p:cNvSpPr txBox="1"/>
          <p:nvPr/>
        </p:nvSpPr>
        <p:spPr>
          <a:xfrm>
            <a:off x="2258907" y="5152644"/>
            <a:ext cx="4137287" cy="600124"/>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aos educadores/estudantes utilizar o poder de contar histórias visuais para apresentar e animar ideias e conceitos incorporando texto, vídeo e gráficos.</a:t>
            </a:r>
            <a:endParaRPr lang="pt-PT" sz="1200" dirty="0"/>
          </a:p>
        </p:txBody>
      </p:sp>
      <p:sp>
        <p:nvSpPr>
          <p:cNvPr id="357" name="Google Shape;357;p5"/>
          <p:cNvSpPr txBox="1"/>
          <p:nvPr/>
        </p:nvSpPr>
        <p:spPr>
          <a:xfrm>
            <a:off x="2185432" y="5843592"/>
            <a:ext cx="4284764" cy="600124"/>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aos estudantes/educadores procurar, financiamentos, a partir de donativos de pessoas online que financiam seu projeto de envolvimento cívico.</a:t>
            </a:r>
            <a:endParaRPr lang="pt-PT" sz="1200" dirty="0"/>
          </a:p>
        </p:txBody>
      </p:sp>
      <p:sp>
        <p:nvSpPr>
          <p:cNvPr id="358" name="Google Shape;358;p5"/>
          <p:cNvSpPr txBox="1"/>
          <p:nvPr/>
        </p:nvSpPr>
        <p:spPr>
          <a:xfrm>
            <a:off x="2258907" y="6564959"/>
            <a:ext cx="3964889" cy="600124"/>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às pessoas envolvidas numa tarefa comum colaborar na partilha e </a:t>
            </a:r>
            <a:r>
              <a:rPr lang="pt-PT" sz="1100" dirty="0" err="1">
                <a:solidFill>
                  <a:schemeClr val="lt1"/>
                </a:solidFill>
              </a:rPr>
              <a:t>co-autoria</a:t>
            </a:r>
            <a:r>
              <a:rPr lang="pt-PT" sz="1100" dirty="0">
                <a:solidFill>
                  <a:schemeClr val="lt1"/>
                </a:solidFill>
              </a:rPr>
              <a:t> de ficheiros digitais através da computação em nuvem.</a:t>
            </a:r>
            <a:endParaRPr lang="pt-PT" sz="1200" dirty="0"/>
          </a:p>
        </p:txBody>
      </p:sp>
      <p:sp>
        <p:nvSpPr>
          <p:cNvPr id="359" name="Google Shape;359;p5"/>
          <p:cNvSpPr txBox="1"/>
          <p:nvPr/>
        </p:nvSpPr>
        <p:spPr>
          <a:xfrm>
            <a:off x="2278158" y="7295024"/>
            <a:ext cx="3823524" cy="600124"/>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aos estudantes informar (informar-se), persuadir, proporcionar acesso ou envolver-se em questões cívicas/democráticas</a:t>
            </a:r>
            <a:endParaRPr lang="pt-PT" sz="1200" dirty="0"/>
          </a:p>
        </p:txBody>
      </p:sp>
      <p:sp>
        <p:nvSpPr>
          <p:cNvPr id="360" name="Google Shape;360;p5"/>
          <p:cNvSpPr txBox="1"/>
          <p:nvPr/>
        </p:nvSpPr>
        <p:spPr>
          <a:xfrm>
            <a:off x="2304565" y="7993051"/>
            <a:ext cx="3943077" cy="600124"/>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aos estudantes/educadores desenvolver os seus próprios conteúdos/plataformas digitais para as atividades de envolvimento cívico.</a:t>
            </a:r>
            <a:endParaRPr lang="pt-PT" sz="1200" dirty="0"/>
          </a:p>
        </p:txBody>
      </p:sp>
      <p:sp>
        <p:nvSpPr>
          <p:cNvPr id="361" name="Google Shape;361;p5"/>
          <p:cNvSpPr txBox="1"/>
          <p:nvPr/>
        </p:nvSpPr>
        <p:spPr>
          <a:xfrm>
            <a:off x="2278158" y="8652992"/>
            <a:ext cx="4118036" cy="769401"/>
          </a:xfrm>
          <a:prstGeom prst="rect">
            <a:avLst/>
          </a:prstGeom>
          <a:noFill/>
          <a:ln>
            <a:noFill/>
          </a:ln>
        </p:spPr>
        <p:txBody>
          <a:bodyPr spcFirstLastPara="1" wrap="square" lIns="91425" tIns="45700" rIns="91425" bIns="45700" anchor="t" anchorCtr="0">
            <a:spAutoFit/>
          </a:bodyPr>
          <a:lstStyle/>
          <a:p>
            <a:pPr lvl="0" algn="just"/>
            <a:r>
              <a:rPr lang="pt-PT" sz="1100" dirty="0">
                <a:solidFill>
                  <a:schemeClr val="lt1"/>
                </a:solidFill>
              </a:rPr>
              <a:t>Estas ferramentas permitem aos estudantes discutir ideias ou assuntos relativos ao envolvimento cívico com pares, educadores e o público. Proporcionam um caminho para uma vasta rede de contactos.</a:t>
            </a:r>
            <a:endParaRPr lang="pt-PT" sz="1200" dirty="0"/>
          </a:p>
        </p:txBody>
      </p:sp>
      <p:sp>
        <p:nvSpPr>
          <p:cNvPr id="362" name="Google Shape;362;p5"/>
          <p:cNvSpPr txBox="1"/>
          <p:nvPr/>
        </p:nvSpPr>
        <p:spPr>
          <a:xfrm>
            <a:off x="274884" y="3122937"/>
            <a:ext cx="4147537" cy="41084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800" b="1" dirty="0">
                <a:solidFill>
                  <a:srgbClr val="23395D"/>
                </a:solidFill>
                <a:latin typeface="Arial"/>
                <a:ea typeface="Arial"/>
                <a:cs typeface="Arial"/>
                <a:sym typeface="Arial"/>
              </a:rPr>
              <a:t>TOP 20 FERRAMENTAS DIGITAIS </a:t>
            </a:r>
            <a:endParaRPr sz="1800" dirty="0">
              <a:solidFill>
                <a:schemeClr val="dk1"/>
              </a:solidFill>
              <a:latin typeface="Arial"/>
              <a:ea typeface="Arial"/>
              <a:cs typeface="Arial"/>
              <a:sym typeface="Arial"/>
            </a:endParaRPr>
          </a:p>
        </p:txBody>
      </p:sp>
      <p:sp>
        <p:nvSpPr>
          <p:cNvPr id="363" name="Google Shape;363;p5"/>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50"/>
          <p:cNvSpPr txBox="1"/>
          <p:nvPr/>
        </p:nvSpPr>
        <p:spPr>
          <a:xfrm>
            <a:off x="4349005" y="274844"/>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GOODWALL</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00" name="Google Shape;1000;p50"/>
          <p:cNvSpPr txBox="1"/>
          <p:nvPr/>
        </p:nvSpPr>
        <p:spPr>
          <a:xfrm>
            <a:off x="1543316" y="4168314"/>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01" name="Google Shape;1001;p50"/>
          <p:cNvSpPr txBox="1"/>
          <p:nvPr/>
        </p:nvSpPr>
        <p:spPr>
          <a:xfrm>
            <a:off x="610912" y="4803020"/>
            <a:ext cx="5726388"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GOODWALL e como pode ser utilizada. Clique para ver e aprender</a:t>
            </a:r>
            <a:endParaRPr lang="pt-PT" dirty="0"/>
          </a:p>
        </p:txBody>
      </p:sp>
      <p:pic>
        <p:nvPicPr>
          <p:cNvPr id="1002" name="Google Shape;1002;p50">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38200" y="5702300"/>
            <a:ext cx="5168900" cy="2816991"/>
          </a:xfrm>
          <a:prstGeom prst="rect">
            <a:avLst/>
          </a:prstGeom>
          <a:solidFill>
            <a:schemeClr val="lt1"/>
          </a:solidFill>
          <a:ln>
            <a:noFill/>
          </a:ln>
        </p:spPr>
      </p:pic>
      <p:sp>
        <p:nvSpPr>
          <p:cNvPr id="1003" name="Google Shape;1003;p50"/>
          <p:cNvSpPr txBox="1">
            <a:spLocks noGrp="1"/>
          </p:cNvSpPr>
          <p:nvPr>
            <p:ph type="body" idx="1"/>
          </p:nvPr>
        </p:nvSpPr>
        <p:spPr>
          <a:xfrm>
            <a:off x="272367" y="432688"/>
            <a:ext cx="4743481" cy="2365064"/>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buSzPts val="1200"/>
            </a:pPr>
            <a:r>
              <a:rPr lang="pt-PT" sz="1200" dirty="0"/>
              <a:t>Estudantes e profissionais utilizam a aplicação </a:t>
            </a:r>
            <a:r>
              <a:rPr lang="pt-PT" sz="1200" dirty="0" err="1"/>
              <a:t>Goodwall</a:t>
            </a:r>
            <a:r>
              <a:rPr lang="pt-PT" sz="1200" dirty="0"/>
              <a:t> para partilhar interesses comuns, apoiar-se mutuamente, apresentar-se no mundo digital e descobrir oportunidades tais como bolsas de estudo, subsídios, ou empregos. A aplicação permite aos utilizadores apresentar as suas realizações e experiências de uma forma </a:t>
            </a:r>
            <a:r>
              <a:rPr lang="pt-PT" sz="1200" dirty="0" err="1"/>
              <a:t>interactiva</a:t>
            </a:r>
            <a:r>
              <a:rPr lang="pt-PT" sz="1200" dirty="0"/>
              <a:t> à comunidade estudantil e ao mundo profissional. Os utilizadores podem definir </a:t>
            </a:r>
            <a:r>
              <a:rPr lang="pt-PT" sz="1200" dirty="0" err="1"/>
              <a:t>objectivos</a:t>
            </a:r>
            <a:r>
              <a:rPr lang="pt-PT" sz="1200" dirty="0"/>
              <a:t> de trabalho, levantar ideias de </a:t>
            </a:r>
            <a:r>
              <a:rPr lang="pt-PT" sz="1200" dirty="0" err="1"/>
              <a:t>projectos</a:t>
            </a:r>
            <a:r>
              <a:rPr lang="pt-PT" sz="1200" dirty="0"/>
              <a:t> e assim destacar-se da multidão. Além disso, os utilizadores podem participar em desafios semanais e participar em programas de desenvolvimento de competências virtuais alojados por parceiros. Os utilizadores da aplicação pertencem a uma comunidade integradora e solidária e as redes sociais existem além fronteiras, o que os encoraja e lhes permite interagir e influenciar positivamente a sociedade, por exemplo, através do envolvimento cívico conjunto em </a:t>
            </a:r>
            <a:r>
              <a:rPr lang="pt-PT" sz="1200" dirty="0" err="1"/>
              <a:t>projectos</a:t>
            </a:r>
            <a:r>
              <a:rPr lang="pt-PT" sz="1200" dirty="0"/>
              <a:t>. A aplicação é gratuita e pode ser descarregada a partir de qualquer loja de aplicações.</a:t>
            </a:r>
            <a:endParaRPr lang="pt-PT" dirty="0"/>
          </a:p>
        </p:txBody>
      </p:sp>
      <p:pic>
        <p:nvPicPr>
          <p:cNvPr id="1004" name="Google Shape;1004;p50" descr="Ein Bild, das Text, ClipArt, Schlagring enthält.&#10;&#10;Automatisch generierte Beschreibu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74740" y="3635727"/>
            <a:ext cx="2236945" cy="386904"/>
          </a:xfrm>
          <a:prstGeom prst="rect">
            <a:avLst/>
          </a:prstGeom>
          <a:noFill/>
          <a:ln>
            <a:noFill/>
          </a:ln>
        </p:spPr>
      </p:pic>
      <p:sp>
        <p:nvSpPr>
          <p:cNvPr id="1005" name="Google Shape;1005;p50"/>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50</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51"/>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1011" name="Google Shape;1011;p51"/>
          <p:cNvSpPr txBox="1"/>
          <p:nvPr/>
        </p:nvSpPr>
        <p:spPr>
          <a:xfrm>
            <a:off x="1383769" y="68662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12" name="Google Shape;1012;p51"/>
          <p:cNvSpPr txBox="1"/>
          <p:nvPr/>
        </p:nvSpPr>
        <p:spPr>
          <a:xfrm>
            <a:off x="1383769" y="2929697"/>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13" name="Google Shape;1013;p51"/>
          <p:cNvSpPr txBox="1"/>
          <p:nvPr/>
        </p:nvSpPr>
        <p:spPr>
          <a:xfrm>
            <a:off x="1344161" y="5847104"/>
            <a:ext cx="4403965" cy="658734"/>
          </a:xfrm>
          <a:prstGeom prst="rect">
            <a:avLst/>
          </a:prstGeom>
          <a:noFill/>
          <a:ln>
            <a:noFill/>
          </a:ln>
        </p:spPr>
        <p:txBody>
          <a:bodyPr spcFirstLastPara="1" wrap="square" lIns="74275" tIns="37125" rIns="74275" bIns="37125" anchor="t" anchorCtr="0">
            <a:normAutofit fontScale="70000" lnSpcReduction="20000"/>
          </a:bodyPr>
          <a:lstStyle/>
          <a:p>
            <a:pPr lvl="0">
              <a:lnSpc>
                <a:spcPct val="120000"/>
              </a:lnSpc>
              <a:buClr>
                <a:srgbClr val="23385C"/>
              </a:buClr>
              <a:buSzPct val="100000"/>
            </a:pPr>
            <a:r>
              <a:rPr lang="en-GB" sz="2800" dirty="0">
                <a:solidFill>
                  <a:srgbClr val="23385C"/>
                </a:solidFill>
              </a:rPr>
              <a:t>COMEÇAR A USAR O </a:t>
            </a:r>
            <a:r>
              <a:rPr lang="en-GB" sz="2800" b="0" i="0" dirty="0">
                <a:solidFill>
                  <a:srgbClr val="23385C"/>
                </a:solidFill>
                <a:latin typeface="Arial"/>
                <a:ea typeface="Arial"/>
                <a:cs typeface="Arial"/>
                <a:sym typeface="Arial"/>
              </a:rPr>
              <a:t>GOODWALL</a:t>
            </a:r>
            <a:endParaRPr sz="280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ct val="100000"/>
              <a:buFont typeface="Arial"/>
              <a:buNone/>
            </a:pPr>
            <a:endParaRPr sz="1645" b="0" i="0" dirty="0">
              <a:solidFill>
                <a:schemeClr val="lt1"/>
              </a:solidFill>
              <a:latin typeface="Arial"/>
              <a:ea typeface="Arial"/>
              <a:cs typeface="Arial"/>
              <a:sym typeface="Arial"/>
            </a:endParaRPr>
          </a:p>
        </p:txBody>
      </p:sp>
      <p:grpSp>
        <p:nvGrpSpPr>
          <p:cNvPr id="1014" name="Google Shape;1014;p51"/>
          <p:cNvGrpSpPr/>
          <p:nvPr/>
        </p:nvGrpSpPr>
        <p:grpSpPr>
          <a:xfrm>
            <a:off x="1305083" y="5301681"/>
            <a:ext cx="243678" cy="345124"/>
            <a:chOff x="3979850" y="1598950"/>
            <a:chExt cx="356825" cy="505375"/>
          </a:xfrm>
        </p:grpSpPr>
        <p:sp>
          <p:nvSpPr>
            <p:cNvPr id="1015" name="Google Shape;1015;p51"/>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1016" name="Google Shape;1016;p51"/>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1017" name="Google Shape;1017;p51"/>
          <p:cNvSpPr txBox="1"/>
          <p:nvPr/>
        </p:nvSpPr>
        <p:spPr>
          <a:xfrm rot="-837433">
            <a:off x="1722007" y="8656980"/>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1018" name="Google Shape;1018;p51"/>
          <p:cNvSpPr txBox="1"/>
          <p:nvPr/>
        </p:nvSpPr>
        <p:spPr>
          <a:xfrm>
            <a:off x="915872" y="6512019"/>
            <a:ext cx="5026256" cy="158210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GOODWALL- porque não testá-lo por si próprio?</a:t>
            </a:r>
          </a:p>
          <a:p>
            <a:pPr marL="0" marR="0" lvl="0" indent="0" algn="l" rtl="0">
              <a:lnSpc>
                <a:spcPct val="115000"/>
              </a:lnSpc>
              <a:spcBef>
                <a:spcPts val="1219"/>
              </a:spcBef>
              <a:spcAft>
                <a:spcPts val="0"/>
              </a:spcAft>
              <a:buNone/>
            </a:pPr>
            <a:r>
              <a:rPr lang="en-GB" sz="1200" u="sng"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https://www.goodwall.io/</a:t>
            </a:r>
            <a:r>
              <a:rPr lang="en-GB" sz="1200" dirty="0">
                <a:solidFill>
                  <a:srgbClr val="000000"/>
                </a:solidFill>
                <a:latin typeface="Arial"/>
                <a:ea typeface="Arial"/>
                <a:cs typeface="Arial"/>
                <a:sym typeface="Arial"/>
              </a:rPr>
              <a:t> </a:t>
            </a:r>
            <a:endParaRPr sz="1200" dirty="0">
              <a:solidFill>
                <a:schemeClr val="dk1"/>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1019" name="Google Shape;1019;p51"/>
          <p:cNvSpPr txBox="1"/>
          <p:nvPr/>
        </p:nvSpPr>
        <p:spPr>
          <a:xfrm>
            <a:off x="1590360" y="4615656"/>
            <a:ext cx="4251943" cy="1015622"/>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”É uma ótima maneira de acompanhar projetos e realizações, de conhecer novos amigos e de fazer perguntas sobre os temas de interesse. Oferece uma forma de ligação com estudantes de todo o mundo". </a:t>
            </a:r>
            <a:r>
              <a:rPr lang="pt-PT" sz="1200" b="1" i="1" dirty="0">
                <a:solidFill>
                  <a:srgbClr val="F16A4C"/>
                </a:solidFill>
              </a:rPr>
              <a:t>-</a:t>
            </a:r>
            <a:r>
              <a:rPr lang="pt-PT" sz="1200" b="1" i="1" dirty="0" err="1">
                <a:solidFill>
                  <a:srgbClr val="F16A4C"/>
                </a:solidFill>
              </a:rPr>
              <a:t>Lucy</a:t>
            </a:r>
            <a:r>
              <a:rPr lang="pt-PT" sz="1200" b="1" i="1" dirty="0">
                <a:solidFill>
                  <a:srgbClr val="F16A4C"/>
                </a:solidFill>
              </a:rPr>
              <a:t> </a:t>
            </a:r>
            <a:r>
              <a:rPr lang="pt-PT" sz="1200" b="1" i="1" dirty="0" err="1">
                <a:solidFill>
                  <a:srgbClr val="F16A4C"/>
                </a:solidFill>
              </a:rPr>
              <a:t>Climer</a:t>
            </a:r>
            <a:r>
              <a:rPr lang="pt-PT" sz="1200" b="1" i="1" dirty="0">
                <a:solidFill>
                  <a:srgbClr val="F16A4C"/>
                </a:solidFill>
              </a:rPr>
              <a:t>-Kennedy (Estudante)</a:t>
            </a:r>
            <a:endParaRPr lang="pt-PT" sz="1300" b="1" dirty="0">
              <a:solidFill>
                <a:srgbClr val="F16A4C"/>
              </a:solidFill>
              <a:latin typeface="Arial"/>
              <a:ea typeface="Arial"/>
              <a:cs typeface="Arial"/>
              <a:sym typeface="Arial"/>
            </a:endParaRPr>
          </a:p>
        </p:txBody>
      </p:sp>
      <p:sp>
        <p:nvSpPr>
          <p:cNvPr id="1020" name="Google Shape;1020;p51"/>
          <p:cNvSpPr txBox="1"/>
          <p:nvPr/>
        </p:nvSpPr>
        <p:spPr>
          <a:xfrm>
            <a:off x="764147" y="1223694"/>
            <a:ext cx="5586039" cy="175428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 </a:t>
            </a:r>
            <a:r>
              <a:rPr lang="pt-PT" sz="1200" dirty="0" err="1">
                <a:solidFill>
                  <a:srgbClr val="23385C"/>
                </a:solidFill>
              </a:rPr>
              <a:t>App</a:t>
            </a:r>
            <a:r>
              <a:rPr lang="pt-PT" sz="1200" dirty="0">
                <a:solidFill>
                  <a:srgbClr val="23385C"/>
                </a:solidFill>
              </a:rPr>
              <a:t> serve para encontrar novas oportunidades de voluntariado e entrar em contacto com pessoas de outras partes do mundo</a:t>
            </a:r>
          </a:p>
          <a:p>
            <a:pPr marL="232172" lvl="0" indent="-232172">
              <a:buClr>
                <a:srgbClr val="23385C"/>
              </a:buClr>
              <a:buSzPts val="1200"/>
              <a:buFont typeface="Arial"/>
              <a:buChar char="•"/>
            </a:pPr>
            <a:r>
              <a:rPr lang="pt-PT" sz="1200" dirty="0">
                <a:solidFill>
                  <a:srgbClr val="23385C"/>
                </a:solidFill>
              </a:rPr>
              <a:t>Fornece uma plataforma para mostrar e partilhar realizações, experiências e sonhos com a comunidade internacional</a:t>
            </a:r>
          </a:p>
          <a:p>
            <a:pPr marL="232172" lvl="0" indent="-232172">
              <a:buClr>
                <a:srgbClr val="23385C"/>
              </a:buClr>
              <a:buSzPts val="1200"/>
              <a:buFont typeface="Arial"/>
              <a:buChar char="•"/>
            </a:pPr>
            <a:r>
              <a:rPr lang="pt-PT" sz="1200" dirty="0">
                <a:solidFill>
                  <a:srgbClr val="23385C"/>
                </a:solidFill>
              </a:rPr>
              <a:t>Grande plataforma de redes sociais para conhecer e interagir facilmente com novas pessoas</a:t>
            </a:r>
          </a:p>
          <a:p>
            <a:pPr marL="232172" lvl="0" indent="-232172">
              <a:buClr>
                <a:srgbClr val="23385C"/>
              </a:buClr>
              <a:buSzPts val="1200"/>
              <a:buFont typeface="Arial"/>
              <a:buChar char="•"/>
            </a:pPr>
            <a:r>
              <a:rPr lang="pt-PT" sz="1200" dirty="0">
                <a:solidFill>
                  <a:srgbClr val="23385C"/>
                </a:solidFill>
              </a:rPr>
              <a:t>A aplicação pode ser uma vantagem para o utilizador para o seu futuro, uma vez que os profissionais também a utilizam</a:t>
            </a:r>
          </a:p>
          <a:p>
            <a:pPr marL="232172" lvl="0" indent="-232172">
              <a:buClr>
                <a:srgbClr val="23385C"/>
              </a:buClr>
              <a:buSzPts val="1200"/>
              <a:buFont typeface="Arial"/>
              <a:buChar char="•"/>
            </a:pPr>
            <a:r>
              <a:rPr lang="pt-PT" sz="1200" dirty="0" err="1">
                <a:solidFill>
                  <a:srgbClr val="23385C"/>
                </a:solidFill>
              </a:rPr>
              <a:t>Goodwall</a:t>
            </a:r>
            <a:r>
              <a:rPr lang="pt-PT" sz="1200" dirty="0">
                <a:solidFill>
                  <a:srgbClr val="23385C"/>
                </a:solidFill>
              </a:rPr>
              <a:t> é especialmente útil para os estudantes das IES</a:t>
            </a:r>
          </a:p>
        </p:txBody>
      </p:sp>
      <p:sp>
        <p:nvSpPr>
          <p:cNvPr id="1021" name="Google Shape;1021;p51"/>
          <p:cNvSpPr txBox="1"/>
          <p:nvPr/>
        </p:nvSpPr>
        <p:spPr>
          <a:xfrm>
            <a:off x="850603" y="3662245"/>
            <a:ext cx="5410238" cy="64629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Quando a aplicação é atualizada, o utilizador pode ser desconectado</a:t>
            </a:r>
          </a:p>
          <a:p>
            <a:pPr marL="232172" lvl="0" indent="-232172">
              <a:buClr>
                <a:srgbClr val="23385C"/>
              </a:buClr>
              <a:buSzPts val="1200"/>
              <a:buFont typeface="Arial"/>
              <a:buChar char="•"/>
            </a:pPr>
            <a:r>
              <a:rPr lang="pt-PT" sz="1200" dirty="0">
                <a:solidFill>
                  <a:srgbClr val="23385C"/>
                </a:solidFill>
              </a:rPr>
              <a:t>Sem notificações offline</a:t>
            </a:r>
          </a:p>
          <a:p>
            <a:pPr marL="232172" lvl="0" indent="-232172">
              <a:buClr>
                <a:srgbClr val="23385C"/>
              </a:buClr>
              <a:buSzPts val="1200"/>
              <a:buFont typeface="Arial"/>
              <a:buChar char="•"/>
            </a:pPr>
            <a:r>
              <a:rPr lang="pt-PT" sz="1200" dirty="0">
                <a:solidFill>
                  <a:srgbClr val="23385C"/>
                </a:solidFill>
              </a:rPr>
              <a:t>Problemas de ligação com a aplicação</a:t>
            </a:r>
            <a:endParaRPr lang="pt-PT" dirty="0"/>
          </a:p>
        </p:txBody>
      </p:sp>
      <p:pic>
        <p:nvPicPr>
          <p:cNvPr id="1022" name="Google Shape;1022;p51">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61250"/>
            <a:ext cx="2551831" cy="1553322"/>
          </a:xfrm>
          <a:prstGeom prst="rect">
            <a:avLst/>
          </a:prstGeom>
          <a:noFill/>
          <a:ln>
            <a:noFill/>
          </a:ln>
        </p:spPr>
      </p:pic>
      <p:sp>
        <p:nvSpPr>
          <p:cNvPr id="1023" name="Google Shape;1023;p51"/>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51</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52" descr="A person playing a guitar next to a person sitting on a chair&#10;&#10;Description automatically generated with low confidenc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35731" y="330203"/>
            <a:ext cx="6579394" cy="8127286"/>
          </a:xfrm>
          <a:prstGeom prst="rect">
            <a:avLst/>
          </a:prstGeom>
          <a:noFill/>
          <a:ln>
            <a:noFill/>
          </a:ln>
        </p:spPr>
      </p:pic>
      <p:sp>
        <p:nvSpPr>
          <p:cNvPr id="1029" name="Google Shape;1029;p52"/>
          <p:cNvSpPr txBox="1">
            <a:spLocks noGrp="1"/>
          </p:cNvSpPr>
          <p:nvPr>
            <p:ph type="body" idx="1"/>
          </p:nvPr>
        </p:nvSpPr>
        <p:spPr>
          <a:xfrm>
            <a:off x="3503767" y="3163624"/>
            <a:ext cx="2946181" cy="2024217"/>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Clr>
                <a:schemeClr val="lt1"/>
              </a:buClr>
              <a:buSzPts val="2600"/>
              <a:buNone/>
            </a:pPr>
            <a:r>
              <a:rPr lang="en-GB" sz="2600" b="1" dirty="0"/>
              <a:t>CRIAÇÃO</a:t>
            </a:r>
          </a:p>
          <a:p>
            <a:pPr marL="0" lvl="0" indent="0" algn="l" rtl="0">
              <a:lnSpc>
                <a:spcPct val="160000"/>
              </a:lnSpc>
              <a:spcBef>
                <a:spcPts val="0"/>
              </a:spcBef>
              <a:spcAft>
                <a:spcPts val="0"/>
              </a:spcAft>
              <a:buClr>
                <a:schemeClr val="lt1"/>
              </a:buClr>
              <a:buSzPts val="2600"/>
              <a:buNone/>
            </a:pPr>
            <a:r>
              <a:rPr lang="en-GB" sz="2600" b="1" dirty="0"/>
              <a:t>DIGITAL</a:t>
            </a:r>
            <a:endParaRPr dirty="0"/>
          </a:p>
        </p:txBody>
      </p:sp>
      <p:sp>
        <p:nvSpPr>
          <p:cNvPr id="1030" name="Google Shape;1030;p52"/>
          <p:cNvSpPr txBox="1">
            <a:spLocks noGrp="1"/>
          </p:cNvSpPr>
          <p:nvPr>
            <p:ph type="body" idx="3"/>
          </p:nvPr>
        </p:nvSpPr>
        <p:spPr>
          <a:xfrm>
            <a:off x="3580622" y="1826672"/>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06</a:t>
            </a:r>
            <a:endParaRPr/>
          </a:p>
        </p:txBody>
      </p:sp>
      <p:sp>
        <p:nvSpPr>
          <p:cNvPr id="1031" name="Google Shape;1031;p52"/>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52</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53"/>
          <p:cNvSpPr txBox="1"/>
          <p:nvPr/>
        </p:nvSpPr>
        <p:spPr>
          <a:xfrm>
            <a:off x="4858449" y="183552"/>
            <a:ext cx="2328941"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Canva</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37" name="Google Shape;1037;p53"/>
          <p:cNvSpPr txBox="1"/>
          <p:nvPr/>
        </p:nvSpPr>
        <p:spPr>
          <a:xfrm>
            <a:off x="1372252" y="4173099"/>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38" name="Google Shape;1038;p53"/>
          <p:cNvSpPr txBox="1"/>
          <p:nvPr/>
        </p:nvSpPr>
        <p:spPr>
          <a:xfrm>
            <a:off x="653283" y="4801140"/>
            <a:ext cx="57475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CANVA e como pode ser utilizada. Clique para ver e aprender</a:t>
            </a:r>
            <a:endParaRPr lang="pt-PT" dirty="0"/>
          </a:p>
        </p:txBody>
      </p:sp>
      <p:pic>
        <p:nvPicPr>
          <p:cNvPr id="1039" name="Google Shape;1039;p53">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25501" y="5745599"/>
            <a:ext cx="5160738" cy="2750701"/>
          </a:xfrm>
          <a:prstGeom prst="rect">
            <a:avLst/>
          </a:prstGeom>
          <a:solidFill>
            <a:schemeClr val="lt1"/>
          </a:solidFill>
          <a:ln>
            <a:noFill/>
          </a:ln>
        </p:spPr>
      </p:pic>
      <p:sp>
        <p:nvSpPr>
          <p:cNvPr id="1040" name="Google Shape;1040;p53"/>
          <p:cNvSpPr txBox="1">
            <a:spLocks noGrp="1"/>
          </p:cNvSpPr>
          <p:nvPr>
            <p:ph type="body" idx="1"/>
          </p:nvPr>
        </p:nvSpPr>
        <p:spPr>
          <a:xfrm>
            <a:off x="141511" y="592399"/>
            <a:ext cx="4912437" cy="2540474"/>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buSzPts val="1200"/>
            </a:pPr>
            <a:r>
              <a:rPr lang="pt-PT" sz="1200" dirty="0" err="1"/>
              <a:t>Canva</a:t>
            </a:r>
            <a:r>
              <a:rPr lang="pt-PT" sz="1200" dirty="0"/>
              <a:t> é uma plataforma de design gráfico baseada na web para a criação de diferentes conteúdos visuais: cartazes, apresentações, </a:t>
            </a:r>
            <a:r>
              <a:rPr lang="pt-PT" sz="1200" dirty="0" err="1"/>
              <a:t>cv's</a:t>
            </a:r>
            <a:r>
              <a:rPr lang="pt-PT" sz="1200" dirty="0"/>
              <a:t>, infográficos, calendários e folhetos, etc. É de utilização gratuita para fins pessoais ou comerciais, com disponibilidade de colaboração. O </a:t>
            </a:r>
            <a:r>
              <a:rPr lang="pt-PT" sz="1200" dirty="0" err="1"/>
              <a:t>Canva</a:t>
            </a:r>
            <a:r>
              <a:rPr lang="pt-PT" sz="1200" dirty="0"/>
              <a:t> é fácil de usar: o utilizador pode selecionar o modelo apropriado entre mais de 250000 modelos gratuitos, e arrastar e largar elementos (texto, fotos, etc.) para o design.</a:t>
            </a:r>
          </a:p>
          <a:p>
            <a:pPr marL="0" lvl="0" indent="0">
              <a:spcBef>
                <a:spcPts val="0"/>
              </a:spcBef>
              <a:buSzPts val="1200"/>
            </a:pPr>
            <a:r>
              <a:rPr lang="pt-PT" sz="1200" dirty="0"/>
              <a:t>Os educadores podem utilizar o </a:t>
            </a:r>
            <a:r>
              <a:rPr lang="pt-PT" sz="1200" dirty="0" err="1"/>
              <a:t>Canva</a:t>
            </a:r>
            <a:r>
              <a:rPr lang="pt-PT" sz="1200" dirty="0"/>
              <a:t> para criar materiais de aprendizagem, folhas de trabalho, planos de aprendizagem, diapositivos de conferências e apresentações para os seus cursos eletrónicos. O </a:t>
            </a:r>
            <a:r>
              <a:rPr lang="pt-PT" sz="1200" dirty="0" err="1"/>
              <a:t>Canva</a:t>
            </a:r>
            <a:r>
              <a:rPr lang="pt-PT" sz="1200" dirty="0"/>
              <a:t> tem também uma extensão gratuita para a educação e o ensino à distância. Os professores podem publicar trabalhos e atividades para os estudantes, e partilhar os seus desenhos para Google </a:t>
            </a:r>
            <a:r>
              <a:rPr lang="pt-PT" sz="1200" dirty="0" err="1"/>
              <a:t>Classroom</a:t>
            </a:r>
            <a:r>
              <a:rPr lang="pt-PT" sz="1200" dirty="0"/>
              <a:t>, Microsoft Teams ou </a:t>
            </a:r>
            <a:r>
              <a:rPr lang="pt-PT" sz="1200" dirty="0" err="1"/>
              <a:t>Remind</a:t>
            </a:r>
            <a:r>
              <a:rPr lang="pt-PT" sz="1200" dirty="0"/>
              <a:t>. Os estudantes podem utilizar o </a:t>
            </a:r>
            <a:r>
              <a:rPr lang="pt-PT" sz="1200" dirty="0" err="1"/>
              <a:t>Canva</a:t>
            </a:r>
            <a:r>
              <a:rPr lang="pt-PT" sz="1200" dirty="0"/>
              <a:t> para conceber e criar as suas pastas de aprendizagem, e fazer projetos de grupo com um máximo de 10 membros.</a:t>
            </a:r>
            <a:endParaRPr lang="pt-PT" dirty="0"/>
          </a:p>
          <a:p>
            <a:pPr marL="0" lvl="0" indent="0" algn="l" rtl="0">
              <a:lnSpc>
                <a:spcPct val="90000"/>
              </a:lnSpc>
              <a:spcBef>
                <a:spcPts val="750"/>
              </a:spcBef>
              <a:spcAft>
                <a:spcPts val="0"/>
              </a:spcAft>
              <a:buClr>
                <a:schemeClr val="lt1"/>
              </a:buClr>
              <a:buSzPts val="1138"/>
              <a:buNone/>
            </a:pPr>
            <a:endParaRPr sz="1138" dirty="0"/>
          </a:p>
        </p:txBody>
      </p:sp>
      <p:pic>
        <p:nvPicPr>
          <p:cNvPr id="1041" name="Google Shape;1041;p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58668" y="3231644"/>
            <a:ext cx="2254159" cy="1173657"/>
          </a:xfrm>
          <a:prstGeom prst="rect">
            <a:avLst/>
          </a:prstGeom>
          <a:noFill/>
          <a:ln>
            <a:noFill/>
          </a:ln>
        </p:spPr>
      </p:pic>
      <p:sp>
        <p:nvSpPr>
          <p:cNvPr id="1042" name="Google Shape;1042;p53"/>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53</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54"/>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1048" name="Google Shape;1048;p54"/>
          <p:cNvSpPr txBox="1"/>
          <p:nvPr/>
        </p:nvSpPr>
        <p:spPr>
          <a:xfrm>
            <a:off x="1402926" y="660250"/>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49" name="Google Shape;1049;p54"/>
          <p:cNvSpPr txBox="1"/>
          <p:nvPr/>
        </p:nvSpPr>
        <p:spPr>
          <a:xfrm>
            <a:off x="1417021" y="2984670"/>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50" name="Google Shape;1050;p54"/>
          <p:cNvSpPr txBox="1"/>
          <p:nvPr/>
        </p:nvSpPr>
        <p:spPr>
          <a:xfrm>
            <a:off x="1381022" y="5837216"/>
            <a:ext cx="4116710"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CANVA</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1051" name="Google Shape;1051;p54"/>
          <p:cNvGrpSpPr/>
          <p:nvPr/>
        </p:nvGrpSpPr>
        <p:grpSpPr>
          <a:xfrm>
            <a:off x="1305083" y="5301681"/>
            <a:ext cx="243678" cy="345124"/>
            <a:chOff x="3979850" y="1598950"/>
            <a:chExt cx="356825" cy="505375"/>
          </a:xfrm>
        </p:grpSpPr>
        <p:sp>
          <p:nvSpPr>
            <p:cNvPr id="1052" name="Google Shape;1052;p54"/>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1053" name="Google Shape;1053;p54"/>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1054" name="Google Shape;1054;p54"/>
          <p:cNvSpPr txBox="1"/>
          <p:nvPr/>
        </p:nvSpPr>
        <p:spPr>
          <a:xfrm rot="-837433">
            <a:off x="1731126" y="8640419"/>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1055" name="Google Shape;1055;p54"/>
          <p:cNvSpPr txBox="1"/>
          <p:nvPr/>
        </p:nvSpPr>
        <p:spPr>
          <a:xfrm>
            <a:off x="960322" y="6609129"/>
            <a:ext cx="5186478" cy="158210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CANVA - porque não testá-lo por si próprio?</a:t>
            </a:r>
          </a:p>
          <a:p>
            <a:pPr marL="0" marR="0" lvl="0" indent="0" algn="l" rtl="0">
              <a:lnSpc>
                <a:spcPct val="115000"/>
              </a:lnSpc>
              <a:spcBef>
                <a:spcPts val="1219"/>
              </a:spcBef>
              <a:spcAft>
                <a:spcPts val="0"/>
              </a:spcAft>
              <a:buNone/>
            </a:pPr>
            <a:r>
              <a:rPr lang="en-GB" sz="12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https://www.canva.com</a:t>
            </a:r>
            <a:r>
              <a:rPr lang="en-GB" sz="1200" dirty="0">
                <a:solidFill>
                  <a:schemeClr val="dk1"/>
                </a:solidFill>
                <a:latin typeface="Arial"/>
                <a:ea typeface="Arial"/>
                <a:cs typeface="Arial"/>
                <a:sym typeface="Arial"/>
              </a:rPr>
              <a:t> </a:t>
            </a:r>
            <a:r>
              <a:rPr lang="en-GB" sz="1200" dirty="0">
                <a:solidFill>
                  <a:srgbClr val="23385C"/>
                </a:solidFill>
                <a:latin typeface="Arial"/>
                <a:ea typeface="Arial"/>
                <a:cs typeface="Arial"/>
                <a:sym typeface="Arial"/>
              </a:rPr>
              <a:t> </a:t>
            </a:r>
            <a:endParaRPr sz="1200"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1056" name="Google Shape;1056;p54"/>
          <p:cNvSpPr txBox="1"/>
          <p:nvPr/>
        </p:nvSpPr>
        <p:spPr>
          <a:xfrm>
            <a:off x="960322" y="4435883"/>
            <a:ext cx="5387137" cy="1015622"/>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"Plataforma de criatividade surpreendente para professores e estudantes!</a:t>
            </a:r>
          </a:p>
          <a:p>
            <a:pPr lvl="0" algn="ctr"/>
            <a:r>
              <a:rPr lang="pt-PT" sz="1200" i="1" dirty="0">
                <a:solidFill>
                  <a:srgbClr val="F16A4C"/>
                </a:solidFill>
              </a:rPr>
              <a:t>A minha opinião geral sobre este instrumento é excelente. Aprecio como ela tem tantas opções quando se trata de criar uma apresentação, um documento, ou mesmo um infográfico. As suas opções são verdadeiramente ilimitadas"! </a:t>
            </a:r>
            <a:r>
              <a:rPr lang="pt-PT" sz="1200" b="1" i="1" dirty="0">
                <a:solidFill>
                  <a:srgbClr val="F16A4C"/>
                </a:solidFill>
              </a:rPr>
              <a:t>-</a:t>
            </a:r>
            <a:r>
              <a:rPr lang="pt-PT" sz="1200" b="1" i="1" dirty="0" err="1">
                <a:solidFill>
                  <a:srgbClr val="F16A4C"/>
                </a:solidFill>
              </a:rPr>
              <a:t>Synovia</a:t>
            </a:r>
            <a:r>
              <a:rPr lang="pt-PT" sz="1200" b="1" i="1" dirty="0">
                <a:solidFill>
                  <a:srgbClr val="F16A4C"/>
                </a:solidFill>
              </a:rPr>
              <a:t> W. (Professor do ensino secundário)</a:t>
            </a:r>
          </a:p>
        </p:txBody>
      </p:sp>
      <p:sp>
        <p:nvSpPr>
          <p:cNvPr id="1057" name="Google Shape;1057;p54"/>
          <p:cNvSpPr txBox="1"/>
          <p:nvPr/>
        </p:nvSpPr>
        <p:spPr>
          <a:xfrm>
            <a:off x="803745" y="1173795"/>
            <a:ext cx="5867642" cy="156962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Ferramenta web que serve para a criação de desenhos de aparência </a:t>
            </a:r>
            <a:r>
              <a:rPr lang="pt-PT" sz="1200" dirty="0" err="1">
                <a:solidFill>
                  <a:srgbClr val="23385C"/>
                </a:solidFill>
              </a:rPr>
              <a:t>professional</a:t>
            </a:r>
            <a:r>
              <a:rPr lang="pt-PT" sz="1200" dirty="0">
                <a:solidFill>
                  <a:srgbClr val="23385C"/>
                </a:solidFill>
              </a:rPr>
              <a:t>; muitos modelos e elementos de estilo gráfico gratuitos;</a:t>
            </a:r>
          </a:p>
          <a:p>
            <a:pPr marL="232172" lvl="0" indent="-232172">
              <a:buClr>
                <a:srgbClr val="23385C"/>
              </a:buClr>
              <a:buSzPts val="1200"/>
              <a:buFont typeface="Arial"/>
              <a:buChar char="•"/>
            </a:pPr>
            <a:r>
              <a:rPr lang="pt-PT" sz="1200" dirty="0">
                <a:solidFill>
                  <a:srgbClr val="23385C"/>
                </a:solidFill>
              </a:rPr>
              <a:t>Integração com outras ferramentas da web em desenhos: Google Drive, </a:t>
            </a:r>
            <a:r>
              <a:rPr lang="pt-PT" sz="1200" dirty="0" err="1">
                <a:solidFill>
                  <a:srgbClr val="23385C"/>
                </a:solidFill>
              </a:rPr>
              <a:t>Youtube</a:t>
            </a:r>
            <a:r>
              <a:rPr lang="pt-PT" sz="1200" dirty="0">
                <a:solidFill>
                  <a:srgbClr val="23385C"/>
                </a:solidFill>
              </a:rPr>
              <a:t>, Google </a:t>
            </a:r>
            <a:r>
              <a:rPr lang="pt-PT" sz="1200" dirty="0" err="1">
                <a:solidFill>
                  <a:srgbClr val="23385C"/>
                </a:solidFill>
              </a:rPr>
              <a:t>Maps</a:t>
            </a:r>
            <a:r>
              <a:rPr lang="pt-PT" sz="1200" dirty="0">
                <a:solidFill>
                  <a:srgbClr val="23385C"/>
                </a:solidFill>
              </a:rPr>
              <a:t>, Instagram, </a:t>
            </a:r>
            <a:r>
              <a:rPr lang="pt-PT" sz="1200" dirty="0" err="1">
                <a:solidFill>
                  <a:srgbClr val="23385C"/>
                </a:solidFill>
              </a:rPr>
              <a:t>Typeform</a:t>
            </a:r>
            <a:r>
              <a:rPr lang="pt-PT" sz="1200" dirty="0">
                <a:solidFill>
                  <a:srgbClr val="23385C"/>
                </a:solidFill>
              </a:rPr>
              <a:t>, </a:t>
            </a:r>
            <a:r>
              <a:rPr lang="pt-PT" sz="1200" dirty="0" err="1">
                <a:solidFill>
                  <a:srgbClr val="23385C"/>
                </a:solidFill>
              </a:rPr>
              <a:t>etc</a:t>
            </a:r>
            <a:r>
              <a:rPr lang="pt-PT" sz="1200" dirty="0">
                <a:solidFill>
                  <a:srgbClr val="23385C"/>
                </a:solidFill>
              </a:rPr>
              <a:t>;</a:t>
            </a:r>
          </a:p>
          <a:p>
            <a:pPr marL="232172" lvl="0" indent="-232172">
              <a:buClr>
                <a:srgbClr val="23385C"/>
              </a:buClr>
              <a:buSzPts val="1200"/>
              <a:buFont typeface="Arial"/>
              <a:buChar char="•"/>
            </a:pPr>
            <a:r>
              <a:rPr lang="pt-PT" sz="1200" dirty="0">
                <a:solidFill>
                  <a:srgbClr val="23385C"/>
                </a:solidFill>
              </a:rPr>
              <a:t>Na versão gratuita os utilizadores podem têm até 5GB na nuvem</a:t>
            </a:r>
          </a:p>
          <a:p>
            <a:pPr marL="232172" lvl="0" indent="-232172">
              <a:buClr>
                <a:srgbClr val="23385C"/>
              </a:buClr>
              <a:buSzPts val="1200"/>
              <a:buFont typeface="Arial"/>
              <a:buChar char="•"/>
            </a:pPr>
            <a:r>
              <a:rPr lang="pt-PT" sz="1200" dirty="0">
                <a:solidFill>
                  <a:srgbClr val="23385C"/>
                </a:solidFill>
              </a:rPr>
              <a:t>Extensão gratuita para a educação e ensino a distância (</a:t>
            </a:r>
            <a:r>
              <a:rPr lang="pt-PT" sz="1200" dirty="0" err="1">
                <a:solidFill>
                  <a:srgbClr val="23385C"/>
                </a:solidFill>
              </a:rPr>
              <a:t>Canva</a:t>
            </a:r>
            <a:r>
              <a:rPr lang="pt-PT" sz="1200" dirty="0">
                <a:solidFill>
                  <a:srgbClr val="23385C"/>
                </a:solidFill>
              </a:rPr>
              <a:t> for </a:t>
            </a:r>
            <a:r>
              <a:rPr lang="pt-PT" sz="1200" dirty="0" err="1">
                <a:solidFill>
                  <a:srgbClr val="23385C"/>
                </a:solidFill>
              </a:rPr>
              <a:t>Education</a:t>
            </a:r>
            <a:r>
              <a:rPr lang="pt-PT" sz="1200" dirty="0">
                <a:solidFill>
                  <a:srgbClr val="23385C"/>
                </a:solidFill>
              </a:rPr>
              <a:t>);</a:t>
            </a:r>
          </a:p>
          <a:p>
            <a:pPr marL="232172" lvl="0" indent="-232172">
              <a:buClr>
                <a:srgbClr val="23385C"/>
              </a:buClr>
              <a:buSzPts val="1200"/>
              <a:buFont typeface="Arial"/>
              <a:buChar char="•"/>
            </a:pPr>
            <a:r>
              <a:rPr lang="pt-PT" sz="1200" dirty="0">
                <a:solidFill>
                  <a:srgbClr val="23385C"/>
                </a:solidFill>
              </a:rPr>
              <a:t>Pode guardar o seu trabalho no seu computador como imagem, animação GIF, vídeo, PDF ou documento MS PowerPoint.</a:t>
            </a:r>
          </a:p>
        </p:txBody>
      </p:sp>
      <p:sp>
        <p:nvSpPr>
          <p:cNvPr id="1058" name="Google Shape;1058;p54"/>
          <p:cNvSpPr txBox="1"/>
          <p:nvPr/>
        </p:nvSpPr>
        <p:spPr>
          <a:xfrm>
            <a:off x="1146739" y="3613124"/>
            <a:ext cx="4350993" cy="517024"/>
          </a:xfrm>
          <a:prstGeom prst="rect">
            <a:avLst/>
          </a:prstGeom>
          <a:noFill/>
          <a:ln>
            <a:noFill/>
          </a:ln>
        </p:spPr>
        <p:txBody>
          <a:bodyPr spcFirstLastPara="1" wrap="square" lIns="91425" tIns="45700" rIns="91425" bIns="45700" anchor="t" anchorCtr="0">
            <a:spAutoFit/>
          </a:bodyPr>
          <a:lstStyle/>
          <a:p>
            <a:pPr marL="232172" lvl="0" indent="-232172">
              <a:lnSpc>
                <a:spcPct val="115000"/>
              </a:lnSpc>
              <a:buClr>
                <a:srgbClr val="23385C"/>
              </a:buClr>
              <a:buSzPts val="1200"/>
              <a:buFont typeface="Arial"/>
              <a:buChar char="•"/>
            </a:pPr>
            <a:r>
              <a:rPr lang="pt-PT" sz="1200" dirty="0">
                <a:solidFill>
                  <a:srgbClr val="23385C"/>
                </a:solidFill>
              </a:rPr>
              <a:t>Os utilizadores da versão gratuita podem criar apenas até duas pastas em armazenamento na nuvem</a:t>
            </a:r>
            <a:endParaRPr lang="pt-PT" dirty="0"/>
          </a:p>
        </p:txBody>
      </p:sp>
      <p:pic>
        <p:nvPicPr>
          <p:cNvPr id="1059" name="Google Shape;1059;p54">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47525"/>
            <a:ext cx="2564531" cy="1582100"/>
          </a:xfrm>
          <a:prstGeom prst="rect">
            <a:avLst/>
          </a:prstGeom>
          <a:noFill/>
          <a:ln>
            <a:noFill/>
          </a:ln>
        </p:spPr>
      </p:pic>
      <p:sp>
        <p:nvSpPr>
          <p:cNvPr id="1060" name="Google Shape;1060;p54"/>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55"/>
          <p:cNvSpPr txBox="1"/>
          <p:nvPr/>
        </p:nvSpPr>
        <p:spPr>
          <a:xfrm>
            <a:off x="4349005" y="280072"/>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H5P</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66" name="Google Shape;1066;p55"/>
          <p:cNvSpPr txBox="1"/>
          <p:nvPr/>
        </p:nvSpPr>
        <p:spPr>
          <a:xfrm>
            <a:off x="1435752" y="4137585"/>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67" name="Google Shape;1067;p55"/>
          <p:cNvSpPr txBox="1"/>
          <p:nvPr/>
        </p:nvSpPr>
        <p:spPr>
          <a:xfrm>
            <a:off x="625996" y="4811247"/>
            <a:ext cx="5787503"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H5P e como pode ser utilizada. Clique para ver e aprender</a:t>
            </a:r>
            <a:endParaRPr lang="pt-PT" dirty="0"/>
          </a:p>
        </p:txBody>
      </p:sp>
      <p:pic>
        <p:nvPicPr>
          <p:cNvPr id="1068" name="Google Shape;1068;p55">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8957" r="8957"/>
          <a:stretch/>
        </p:blipFill>
        <p:spPr>
          <a:xfrm>
            <a:off x="850900" y="5724058"/>
            <a:ext cx="5156200" cy="2796004"/>
          </a:xfrm>
          <a:prstGeom prst="rect">
            <a:avLst/>
          </a:prstGeom>
          <a:solidFill>
            <a:schemeClr val="lt1"/>
          </a:solidFill>
          <a:ln>
            <a:noFill/>
          </a:ln>
        </p:spPr>
      </p:pic>
      <p:sp>
        <p:nvSpPr>
          <p:cNvPr id="1069" name="Google Shape;1069;p55"/>
          <p:cNvSpPr txBox="1">
            <a:spLocks noGrp="1"/>
          </p:cNvSpPr>
          <p:nvPr>
            <p:ph type="body" idx="1"/>
          </p:nvPr>
        </p:nvSpPr>
        <p:spPr>
          <a:xfrm>
            <a:off x="347427" y="557215"/>
            <a:ext cx="4706521" cy="2499068"/>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buSzPts val="1200"/>
            </a:pPr>
            <a:r>
              <a:rPr lang="pt-PT" sz="1200" dirty="0"/>
              <a:t>H5P significa pacote HTML5 que é um código aberto e uma ferramenta gratuita para a criação de conteúdo interativo na web. Tem uma grande variedade de diferentes tipos de conteúdo como o Vídeo Interativo, Apresentação do Curso, Galeria, </a:t>
            </a:r>
            <a:r>
              <a:rPr lang="pt-PT" sz="1200" dirty="0" err="1"/>
              <a:t>Quiz</a:t>
            </a:r>
            <a:r>
              <a:rPr lang="pt-PT" sz="1200" dirty="0"/>
              <a:t> e muitos mais que dão ao educador muitas opções para criar materiais interativos para os estudantes. Todos os tipos de conteúdo podem ser integrados em materiais digitais como páginas web ou Sistemas de Gestão de Aprendizagem através da incorporação. Os tipos de conteúdos partilhados podem ser transferidos de novo, modificados e reutilizados. </a:t>
            </a:r>
          </a:p>
          <a:p>
            <a:pPr marL="0" lvl="0" indent="0">
              <a:spcBef>
                <a:spcPts val="0"/>
              </a:spcBef>
              <a:buSzPts val="1200"/>
            </a:pPr>
            <a:r>
              <a:rPr lang="pt-PT" sz="1200" dirty="0"/>
              <a:t>Os tipos de conteúdo H5P são principalmente para autoavaliação e normalmente fornecem feedback instantâneo. Isto significa que estes tipos de conteúdos não devem ser utilizados para exames ou testes de alta frequência. Os tipos de conteúdo podem ser incorporados em páginas HTML e com isso o educador pode tornar os materiais de estudo mais interativos e envolventes</a:t>
            </a:r>
            <a:r>
              <a:rPr lang="en-GB" sz="1200" dirty="0"/>
              <a:t>.</a:t>
            </a:r>
            <a:endParaRPr sz="1138" dirty="0"/>
          </a:p>
        </p:txBody>
      </p:sp>
      <p:pic>
        <p:nvPicPr>
          <p:cNvPr id="1070" name="Google Shape;1070;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30966" y="3332012"/>
            <a:ext cx="1214937" cy="1140445"/>
          </a:xfrm>
          <a:prstGeom prst="rect">
            <a:avLst/>
          </a:prstGeom>
          <a:noFill/>
          <a:ln>
            <a:noFill/>
          </a:ln>
        </p:spPr>
      </p:pic>
      <p:sp>
        <p:nvSpPr>
          <p:cNvPr id="1071" name="Google Shape;1071;p55"/>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55</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56"/>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1077" name="Google Shape;1077;p56"/>
          <p:cNvSpPr txBox="1"/>
          <p:nvPr/>
        </p:nvSpPr>
        <p:spPr>
          <a:xfrm>
            <a:off x="1344162" y="649130"/>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78" name="Google Shape;1078;p56"/>
          <p:cNvSpPr txBox="1"/>
          <p:nvPr/>
        </p:nvSpPr>
        <p:spPr>
          <a:xfrm>
            <a:off x="1344162" y="2886399"/>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79" name="Google Shape;1079;p56"/>
          <p:cNvSpPr txBox="1"/>
          <p:nvPr/>
        </p:nvSpPr>
        <p:spPr>
          <a:xfrm>
            <a:off x="1706957" y="5906505"/>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COMEÇAR A USAR O</a:t>
            </a:r>
            <a:r>
              <a:rPr lang="en-GB" sz="1950" b="0" i="0" dirty="0">
                <a:solidFill>
                  <a:srgbClr val="23385C"/>
                </a:solidFill>
                <a:latin typeface="Arial"/>
                <a:ea typeface="Arial"/>
                <a:cs typeface="Arial"/>
                <a:sym typeface="Arial"/>
              </a:rPr>
              <a:t> H5P</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1080" name="Google Shape;1080;p56"/>
          <p:cNvGrpSpPr/>
          <p:nvPr/>
        </p:nvGrpSpPr>
        <p:grpSpPr>
          <a:xfrm>
            <a:off x="1305083" y="5301681"/>
            <a:ext cx="243678" cy="345124"/>
            <a:chOff x="3979850" y="1598950"/>
            <a:chExt cx="356825" cy="505375"/>
          </a:xfrm>
        </p:grpSpPr>
        <p:sp>
          <p:nvSpPr>
            <p:cNvPr id="1081" name="Google Shape;1081;p56"/>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1082" name="Google Shape;1082;p56"/>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1083" name="Google Shape;1083;p56"/>
          <p:cNvSpPr txBox="1"/>
          <p:nvPr/>
        </p:nvSpPr>
        <p:spPr>
          <a:xfrm rot="-837433">
            <a:off x="1756527" y="8653101"/>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1084" name="Google Shape;1084;p56"/>
          <p:cNvSpPr txBox="1"/>
          <p:nvPr/>
        </p:nvSpPr>
        <p:spPr>
          <a:xfrm>
            <a:off x="945616" y="6501078"/>
            <a:ext cx="5250238" cy="158210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OBS - porque não testá-lo por si próprio?</a:t>
            </a:r>
          </a:p>
          <a:p>
            <a:pPr marL="0" marR="0" lvl="0" indent="0" algn="l" rtl="0">
              <a:lnSpc>
                <a:spcPct val="115000"/>
              </a:lnSpc>
              <a:spcBef>
                <a:spcPts val="1219"/>
              </a:spcBef>
              <a:spcAft>
                <a:spcPts val="0"/>
              </a:spcAft>
              <a:buNone/>
            </a:pPr>
            <a:r>
              <a:rPr lang="en-GB" sz="12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https://h5p.org</a:t>
            </a:r>
            <a:r>
              <a:rPr lang="en-GB" sz="1200" dirty="0">
                <a:solidFill>
                  <a:schemeClr val="dk1"/>
                </a:solidFill>
                <a:latin typeface="Arial"/>
                <a:ea typeface="Arial"/>
                <a:cs typeface="Arial"/>
                <a:sym typeface="Arial"/>
              </a:rPr>
              <a:t> </a:t>
            </a:r>
            <a:endParaRPr sz="1200" dirty="0">
              <a:solidFill>
                <a:srgbClr val="23385C"/>
              </a:solidFill>
              <a:latin typeface="Arial"/>
              <a:ea typeface="Arial"/>
              <a:cs typeface="Arial"/>
              <a:sym typeface="Arial"/>
            </a:endParaRPr>
          </a:p>
          <a:p>
            <a:pPr marL="0" marR="0" lvl="0" indent="0" algn="l" rtl="0">
              <a:lnSpc>
                <a:spcPct val="115000"/>
              </a:lnSpc>
              <a:spcBef>
                <a:spcPts val="1219"/>
              </a:spcBef>
              <a:spcAft>
                <a:spcPts val="0"/>
              </a:spcAft>
              <a:buNone/>
            </a:pPr>
            <a:r>
              <a:rPr lang="en-GB" sz="1138"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1085" name="Google Shape;1085;p56"/>
          <p:cNvSpPr txBox="1"/>
          <p:nvPr/>
        </p:nvSpPr>
        <p:spPr>
          <a:xfrm>
            <a:off x="1093837" y="4849754"/>
            <a:ext cx="5451322" cy="1015663"/>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"Estou a utilizar H5P em coordenação com o </a:t>
            </a:r>
            <a:r>
              <a:rPr lang="pt-PT" sz="1200" i="1" dirty="0" err="1">
                <a:solidFill>
                  <a:srgbClr val="F16A4C"/>
                </a:solidFill>
              </a:rPr>
              <a:t>Moodle</a:t>
            </a:r>
            <a:r>
              <a:rPr lang="pt-PT" sz="1200" i="1" dirty="0">
                <a:solidFill>
                  <a:srgbClr val="F16A4C"/>
                </a:solidFill>
              </a:rPr>
              <a:t> LMS. Este software cria vídeos interativos onde podemos adicionar perguntas de pontos de reflexão no seu próprio vídeo ou no vídeo do YouTube. É fácil de usar. Não é necessária muita formação para aprender o software". </a:t>
            </a:r>
          </a:p>
          <a:p>
            <a:pPr lvl="0" algn="ctr"/>
            <a:r>
              <a:rPr lang="pt-PT" sz="1200" b="1" i="1" dirty="0">
                <a:solidFill>
                  <a:srgbClr val="F16A4C"/>
                </a:solidFill>
              </a:rPr>
              <a:t>-</a:t>
            </a:r>
            <a:r>
              <a:rPr lang="pt-PT" sz="1200" b="1" i="1" dirty="0" err="1">
                <a:solidFill>
                  <a:srgbClr val="F16A4C"/>
                </a:solidFill>
              </a:rPr>
              <a:t>Nilesh</a:t>
            </a:r>
            <a:r>
              <a:rPr lang="pt-PT" sz="1200" b="1" i="1" dirty="0">
                <a:solidFill>
                  <a:srgbClr val="F16A4C"/>
                </a:solidFill>
              </a:rPr>
              <a:t> </a:t>
            </a:r>
            <a:r>
              <a:rPr lang="pt-PT" sz="1200" b="1" i="1" dirty="0" err="1">
                <a:solidFill>
                  <a:srgbClr val="F16A4C"/>
                </a:solidFill>
              </a:rPr>
              <a:t>Vijay</a:t>
            </a:r>
            <a:r>
              <a:rPr lang="pt-PT" sz="1200" b="1" i="1" dirty="0">
                <a:solidFill>
                  <a:srgbClr val="F16A4C"/>
                </a:solidFill>
              </a:rPr>
              <a:t> S (Professor Assistente)</a:t>
            </a:r>
            <a:endParaRPr lang="pt-PT" b="1" dirty="0"/>
          </a:p>
        </p:txBody>
      </p:sp>
      <p:sp>
        <p:nvSpPr>
          <p:cNvPr id="1086" name="Google Shape;1086;p56"/>
          <p:cNvSpPr txBox="1"/>
          <p:nvPr/>
        </p:nvSpPr>
        <p:spPr>
          <a:xfrm>
            <a:off x="780996" y="1205003"/>
            <a:ext cx="5865266" cy="156962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Tipo de conteúdo HTML5 que funciona em todos os dispositivos</a:t>
            </a:r>
          </a:p>
          <a:p>
            <a:pPr marL="232172" lvl="0" indent="-232172">
              <a:buClr>
                <a:srgbClr val="23385C"/>
              </a:buClr>
              <a:buSzPts val="1200"/>
              <a:buFont typeface="Arial"/>
              <a:buChar char="•"/>
            </a:pPr>
            <a:r>
              <a:rPr lang="pt-PT" sz="1200" dirty="0">
                <a:solidFill>
                  <a:srgbClr val="23385C"/>
                </a:solidFill>
              </a:rPr>
              <a:t>Interface muito personalizável e fácil de usar</a:t>
            </a:r>
          </a:p>
          <a:p>
            <a:pPr marL="232172" lvl="0" indent="-232172">
              <a:buClr>
                <a:srgbClr val="23385C"/>
              </a:buClr>
              <a:buSzPts val="1200"/>
              <a:buFont typeface="Arial"/>
              <a:buChar char="•"/>
            </a:pPr>
            <a:r>
              <a:rPr lang="pt-PT" sz="1200" dirty="0">
                <a:solidFill>
                  <a:srgbClr val="23385C"/>
                </a:solidFill>
              </a:rPr>
              <a:t>Desenho de reação fora da caixa</a:t>
            </a:r>
          </a:p>
          <a:p>
            <a:pPr marL="232172" lvl="0" indent="-232172">
              <a:buClr>
                <a:srgbClr val="23385C"/>
              </a:buClr>
              <a:buSzPts val="1200"/>
              <a:buFont typeface="Arial"/>
              <a:buChar char="•"/>
            </a:pPr>
            <a:r>
              <a:rPr lang="pt-PT" sz="1200" dirty="0">
                <a:solidFill>
                  <a:srgbClr val="23385C"/>
                </a:solidFill>
              </a:rPr>
              <a:t>Pode ser facilmente partilhado e incorporado</a:t>
            </a:r>
          </a:p>
          <a:p>
            <a:pPr marL="232172" lvl="0" indent="-232172">
              <a:buClr>
                <a:srgbClr val="23385C"/>
              </a:buClr>
              <a:buSzPts val="1200"/>
              <a:buFont typeface="Arial"/>
              <a:buChar char="•"/>
            </a:pPr>
            <a:r>
              <a:rPr lang="pt-PT" sz="1200" dirty="0">
                <a:solidFill>
                  <a:srgbClr val="23385C"/>
                </a:solidFill>
              </a:rPr>
              <a:t>Tem tipos de conteúdo que permitem utilizar diferentes tipos de conteúdo H5P juntos num único exercício como Vídeo Interativo, Apresentação do Curso, Livro Interativo</a:t>
            </a:r>
          </a:p>
          <a:p>
            <a:pPr marL="232172" lvl="0" indent="-232172">
              <a:buClr>
                <a:srgbClr val="23385C"/>
              </a:buClr>
              <a:buSzPts val="1200"/>
              <a:buFont typeface="Arial"/>
              <a:buChar char="•"/>
            </a:pPr>
            <a:r>
              <a:rPr lang="pt-PT" sz="1200" dirty="0">
                <a:solidFill>
                  <a:srgbClr val="23385C"/>
                </a:solidFill>
              </a:rPr>
              <a:t>Um projeto ativo de código aberto </a:t>
            </a:r>
            <a:endParaRPr lang="pt-PT" dirty="0"/>
          </a:p>
        </p:txBody>
      </p:sp>
      <p:sp>
        <p:nvSpPr>
          <p:cNvPr id="1087" name="Google Shape;1087;p56"/>
          <p:cNvSpPr txBox="1"/>
          <p:nvPr/>
        </p:nvSpPr>
        <p:spPr>
          <a:xfrm>
            <a:off x="780997" y="3447606"/>
            <a:ext cx="6077003" cy="138495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Para criar e alojar conteúdos, deve instalar o </a:t>
            </a:r>
            <a:r>
              <a:rPr lang="pt-PT" sz="1200" dirty="0" err="1">
                <a:solidFill>
                  <a:srgbClr val="23385C"/>
                </a:solidFill>
              </a:rPr>
              <a:t>plugin</a:t>
            </a:r>
            <a:r>
              <a:rPr lang="pt-PT" sz="1200" dirty="0">
                <a:solidFill>
                  <a:srgbClr val="23385C"/>
                </a:solidFill>
              </a:rPr>
              <a:t> H5P no seu website, seja </a:t>
            </a:r>
            <a:r>
              <a:rPr lang="pt-PT" sz="1200" dirty="0" err="1">
                <a:solidFill>
                  <a:srgbClr val="23385C"/>
                </a:solidFill>
              </a:rPr>
              <a:t>Wordpress</a:t>
            </a:r>
            <a:r>
              <a:rPr lang="pt-PT" sz="1200" dirty="0">
                <a:solidFill>
                  <a:srgbClr val="23385C"/>
                </a:solidFill>
              </a:rPr>
              <a:t>, </a:t>
            </a:r>
            <a:r>
              <a:rPr lang="pt-PT" sz="1200" dirty="0" err="1">
                <a:solidFill>
                  <a:srgbClr val="23385C"/>
                </a:solidFill>
              </a:rPr>
              <a:t>Drupal</a:t>
            </a:r>
            <a:r>
              <a:rPr lang="pt-PT" sz="1200" dirty="0">
                <a:solidFill>
                  <a:srgbClr val="23385C"/>
                </a:solidFill>
              </a:rPr>
              <a:t>, </a:t>
            </a:r>
            <a:r>
              <a:rPr lang="pt-PT" sz="1200" dirty="0" err="1">
                <a:solidFill>
                  <a:srgbClr val="23385C"/>
                </a:solidFill>
              </a:rPr>
              <a:t>Moodle</a:t>
            </a:r>
            <a:r>
              <a:rPr lang="pt-PT" sz="1200" dirty="0">
                <a:solidFill>
                  <a:srgbClr val="23385C"/>
                </a:solidFill>
              </a:rPr>
              <a:t> ou outro Sistema de Gestão de Aprendizagem suportado.</a:t>
            </a:r>
          </a:p>
          <a:p>
            <a:pPr marL="232172" lvl="0" indent="-232172">
              <a:buClr>
                <a:srgbClr val="23385C"/>
              </a:buClr>
              <a:buSzPts val="1200"/>
              <a:buFont typeface="Arial"/>
              <a:buChar char="•"/>
            </a:pPr>
            <a:r>
              <a:rPr lang="pt-PT" sz="1200" dirty="0">
                <a:solidFill>
                  <a:srgbClr val="23385C"/>
                </a:solidFill>
              </a:rPr>
              <a:t>Os tipos de conteúdos podem ter problemas de estilo que devem ser comunicados</a:t>
            </a:r>
          </a:p>
          <a:p>
            <a:pPr marL="232172" lvl="0" indent="-232172">
              <a:buClr>
                <a:srgbClr val="23385C"/>
              </a:buClr>
              <a:buSzPts val="1200"/>
              <a:buFont typeface="Arial"/>
              <a:buChar char="•"/>
            </a:pPr>
            <a:r>
              <a:rPr lang="pt-PT" sz="1200" dirty="0">
                <a:solidFill>
                  <a:srgbClr val="23385C"/>
                </a:solidFill>
              </a:rPr>
              <a:t>H5P.org é um sítio web de demonstração onde os utilizadores podem criar conteúdos, mas é apenas para testar tipos de conteúdos não para publicar na sua própria página. </a:t>
            </a:r>
            <a:endParaRPr lang="pt-PT" dirty="0"/>
          </a:p>
        </p:txBody>
      </p:sp>
      <p:pic>
        <p:nvPicPr>
          <p:cNvPr id="1088" name="Google Shape;1088;p56">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72400"/>
            <a:ext cx="2577231" cy="1503756"/>
          </a:xfrm>
          <a:prstGeom prst="rect">
            <a:avLst/>
          </a:prstGeom>
          <a:noFill/>
          <a:ln>
            <a:noFill/>
          </a:ln>
        </p:spPr>
      </p:pic>
      <p:sp>
        <p:nvSpPr>
          <p:cNvPr id="1089" name="Google Shape;1089;p56"/>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56</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57"/>
          <p:cNvSpPr txBox="1"/>
          <p:nvPr/>
        </p:nvSpPr>
        <p:spPr>
          <a:xfrm>
            <a:off x="4349005" y="263539"/>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625"/>
              <a:buFont typeface="Arial"/>
              <a:buNone/>
            </a:pPr>
            <a:r>
              <a:rPr lang="pt-PT" sz="1625"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ts val="1625"/>
              <a:buFont typeface="Arial"/>
              <a:buNone/>
            </a:pPr>
            <a:r>
              <a:rPr lang="en-GB" sz="1625" b="1" i="0" dirty="0" err="1">
                <a:solidFill>
                  <a:schemeClr val="lt1"/>
                </a:solidFill>
                <a:latin typeface="Arial"/>
                <a:ea typeface="Arial"/>
                <a:cs typeface="Arial"/>
                <a:sym typeface="Arial"/>
              </a:rPr>
              <a:t>iSpring</a:t>
            </a:r>
            <a:r>
              <a:rPr lang="en-GB" sz="1625" b="1" i="0" dirty="0">
                <a:solidFill>
                  <a:schemeClr val="lt1"/>
                </a:solidFill>
                <a:latin typeface="Arial"/>
                <a:ea typeface="Arial"/>
                <a:cs typeface="Arial"/>
                <a:sym typeface="Arial"/>
              </a:rPr>
              <a:t> Free</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95" name="Google Shape;1095;p57"/>
          <p:cNvSpPr txBox="1"/>
          <p:nvPr/>
        </p:nvSpPr>
        <p:spPr>
          <a:xfrm>
            <a:off x="1804052" y="424302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096" name="Google Shape;1096;p57"/>
          <p:cNvSpPr txBox="1"/>
          <p:nvPr/>
        </p:nvSpPr>
        <p:spPr>
          <a:xfrm>
            <a:off x="542541" y="4815632"/>
            <a:ext cx="577291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ISPRING FREE e como pode ser utilizada. Clique para ver e aprender</a:t>
            </a:r>
            <a:endParaRPr lang="pt-PT" dirty="0"/>
          </a:p>
        </p:txBody>
      </p:sp>
      <p:pic>
        <p:nvPicPr>
          <p:cNvPr id="1097" name="Google Shape;1097;p57">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l="925" r="924"/>
          <a:stretch/>
        </p:blipFill>
        <p:spPr>
          <a:xfrm>
            <a:off x="833323" y="5750543"/>
            <a:ext cx="5186477" cy="2771157"/>
          </a:xfrm>
          <a:prstGeom prst="rect">
            <a:avLst/>
          </a:prstGeom>
          <a:solidFill>
            <a:schemeClr val="lt1"/>
          </a:solidFill>
          <a:ln>
            <a:noFill/>
          </a:ln>
        </p:spPr>
      </p:pic>
      <p:sp>
        <p:nvSpPr>
          <p:cNvPr id="1098" name="Google Shape;1098;p57"/>
          <p:cNvSpPr txBox="1">
            <a:spLocks noGrp="1"/>
          </p:cNvSpPr>
          <p:nvPr>
            <p:ph type="body" idx="1"/>
          </p:nvPr>
        </p:nvSpPr>
        <p:spPr>
          <a:xfrm>
            <a:off x="232158" y="549320"/>
            <a:ext cx="4821790" cy="2454820"/>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buSzPts val="1200"/>
            </a:pPr>
            <a:r>
              <a:rPr lang="pt-PT" sz="1200" dirty="0" err="1"/>
              <a:t>iSpring</a:t>
            </a:r>
            <a:r>
              <a:rPr lang="pt-PT" sz="1200" dirty="0"/>
              <a:t> Free é uma ferramenta gratuita para educadores, que ajuda a criar conteúdo interativo na web. </a:t>
            </a:r>
            <a:r>
              <a:rPr lang="pt-PT" sz="1200" dirty="0" err="1"/>
              <a:t>iSpring</a:t>
            </a:r>
            <a:r>
              <a:rPr lang="pt-PT" sz="1200" dirty="0"/>
              <a:t> Free converte slides do MS PowerPoint em formato HTML5 ou SCORM com animações, efeitos de transição, </a:t>
            </a:r>
            <a:r>
              <a:rPr lang="pt-PT" sz="1200" dirty="0" err="1"/>
              <a:t>triggers</a:t>
            </a:r>
            <a:r>
              <a:rPr lang="pt-PT" sz="1200" dirty="0"/>
              <a:t>, links, e vídeos do </a:t>
            </a:r>
            <a:r>
              <a:rPr lang="pt-PT" sz="1200" dirty="0" err="1"/>
              <a:t>Youtube</a:t>
            </a:r>
            <a:r>
              <a:rPr lang="pt-PT" sz="1200" dirty="0"/>
              <a:t>. Os educadores podem usar o </a:t>
            </a:r>
            <a:r>
              <a:rPr lang="pt-PT" sz="1200" dirty="0" err="1"/>
              <a:t>iSpring</a:t>
            </a:r>
            <a:r>
              <a:rPr lang="pt-PT" sz="1200" dirty="0"/>
              <a:t> Free para criar materiais de aprendizagem interativos para a web. </a:t>
            </a:r>
            <a:r>
              <a:rPr lang="pt-PT" sz="1200" dirty="0" err="1"/>
              <a:t>iSpring</a:t>
            </a:r>
            <a:r>
              <a:rPr lang="pt-PT" sz="1200" dirty="0"/>
              <a:t> Free tem a oportunidade de adicionar </a:t>
            </a:r>
            <a:r>
              <a:rPr lang="pt-PT" sz="1200" dirty="0" err="1"/>
              <a:t>quizzes</a:t>
            </a:r>
            <a:r>
              <a:rPr lang="pt-PT" sz="1200" dirty="0"/>
              <a:t> interativos com 3 tipos de perguntas apresentações PowerPoint. </a:t>
            </a:r>
            <a:r>
              <a:rPr lang="pt-PT" sz="1200" dirty="0" err="1"/>
              <a:t>iSpring</a:t>
            </a:r>
            <a:r>
              <a:rPr lang="pt-PT" sz="1200" dirty="0"/>
              <a:t> Free tem também um robusto Editor de Equações para adicionar equações e fórmulas às perguntas.</a:t>
            </a:r>
          </a:p>
          <a:p>
            <a:pPr marL="0" lvl="0" indent="0">
              <a:spcBef>
                <a:spcPts val="0"/>
              </a:spcBef>
              <a:buSzPts val="1200"/>
            </a:pPr>
            <a:r>
              <a:rPr lang="pt-PT" sz="1200" dirty="0"/>
              <a:t>O </a:t>
            </a:r>
            <a:r>
              <a:rPr lang="pt-PT" sz="1200" dirty="0" err="1"/>
              <a:t>iSpring</a:t>
            </a:r>
            <a:r>
              <a:rPr lang="pt-PT" sz="1200" dirty="0"/>
              <a:t> Free é fácil de usar: após a instalação desta ferramenta é criado um separador de menu separado no menu do MS PowerPoint. As apresentações em PowerPoint podem ser convertidas em formato HTML5 ou SCORM e publicadas no website. O conteúdo interativo de </a:t>
            </a:r>
            <a:r>
              <a:rPr lang="pt-PT" sz="1200" dirty="0" err="1"/>
              <a:t>eLearning</a:t>
            </a:r>
            <a:r>
              <a:rPr lang="pt-PT" sz="1200" dirty="0"/>
              <a:t> criado com o </a:t>
            </a:r>
            <a:r>
              <a:rPr lang="pt-PT" sz="1200" dirty="0" err="1"/>
              <a:t>iSpring</a:t>
            </a:r>
            <a:r>
              <a:rPr lang="pt-PT" sz="1200" dirty="0"/>
              <a:t> Free é reproduzido em diferentes dispositivos: </a:t>
            </a:r>
            <a:r>
              <a:rPr lang="pt-PT" sz="1200" dirty="0" err="1"/>
              <a:t>smartphones</a:t>
            </a:r>
            <a:r>
              <a:rPr lang="pt-PT" sz="1200" dirty="0"/>
              <a:t>, </a:t>
            </a:r>
            <a:r>
              <a:rPr lang="pt-PT" sz="1200" dirty="0" err="1"/>
              <a:t>tablets</a:t>
            </a:r>
            <a:r>
              <a:rPr lang="pt-PT" sz="1200" dirty="0"/>
              <a:t>, e desktops.</a:t>
            </a:r>
            <a:endParaRPr lang="pt-PT" sz="1138" dirty="0"/>
          </a:p>
        </p:txBody>
      </p:sp>
      <p:pic>
        <p:nvPicPr>
          <p:cNvPr id="1099" name="Google Shape;1099;p57"/>
          <p:cNvPicPr preferRelativeResize="0"/>
          <p:nvPr/>
        </p:nvPicPr>
        <p:blipFill rotWithShape="1">
          <a:blip r:embed="rId5">
            <a:alphaModFix/>
          </a:blip>
          <a:srcRect/>
          <a:stretch/>
        </p:blipFill>
        <p:spPr>
          <a:xfrm>
            <a:off x="4349005" y="3564208"/>
            <a:ext cx="2230585" cy="658734"/>
          </a:xfrm>
          <a:prstGeom prst="rect">
            <a:avLst/>
          </a:prstGeom>
          <a:noFill/>
          <a:ln>
            <a:noFill/>
          </a:ln>
        </p:spPr>
      </p:pic>
      <p:sp>
        <p:nvSpPr>
          <p:cNvPr id="1100" name="Google Shape;1100;p57"/>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57</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58"/>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1106" name="Google Shape;1106;p58"/>
          <p:cNvSpPr txBox="1"/>
          <p:nvPr/>
        </p:nvSpPr>
        <p:spPr>
          <a:xfrm>
            <a:off x="1756186" y="698294"/>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07" name="Google Shape;1107;p58"/>
          <p:cNvSpPr txBox="1"/>
          <p:nvPr/>
        </p:nvSpPr>
        <p:spPr>
          <a:xfrm>
            <a:off x="1756186" y="2962705"/>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08" name="Google Shape;1108;p58"/>
          <p:cNvSpPr txBox="1"/>
          <p:nvPr/>
        </p:nvSpPr>
        <p:spPr>
          <a:xfrm>
            <a:off x="1706956" y="5856975"/>
            <a:ext cx="3665143"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ISPRING</a:t>
            </a:r>
            <a:endParaRPr sz="1645" b="0" i="0" dirty="0">
              <a:solidFill>
                <a:schemeClr val="lt1"/>
              </a:solidFill>
              <a:latin typeface="Arial"/>
              <a:ea typeface="Arial"/>
              <a:cs typeface="Arial"/>
              <a:sym typeface="Arial"/>
            </a:endParaRPr>
          </a:p>
        </p:txBody>
      </p:sp>
      <p:grpSp>
        <p:nvGrpSpPr>
          <p:cNvPr id="1109" name="Google Shape;1109;p58"/>
          <p:cNvGrpSpPr/>
          <p:nvPr/>
        </p:nvGrpSpPr>
        <p:grpSpPr>
          <a:xfrm>
            <a:off x="1305083" y="5301681"/>
            <a:ext cx="243678" cy="345124"/>
            <a:chOff x="3979850" y="1598950"/>
            <a:chExt cx="356825" cy="505375"/>
          </a:xfrm>
        </p:grpSpPr>
        <p:sp>
          <p:nvSpPr>
            <p:cNvPr id="1110" name="Google Shape;1110;p58"/>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1111" name="Google Shape;1111;p58"/>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1112" name="Google Shape;1112;p58"/>
          <p:cNvSpPr txBox="1"/>
          <p:nvPr/>
        </p:nvSpPr>
        <p:spPr>
          <a:xfrm rot="-837433">
            <a:off x="1756527" y="8650935"/>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1113" name="Google Shape;1113;p58"/>
          <p:cNvSpPr txBox="1"/>
          <p:nvPr/>
        </p:nvSpPr>
        <p:spPr>
          <a:xfrm>
            <a:off x="912840" y="6557746"/>
            <a:ext cx="5190888" cy="1226811"/>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a:t>
            </a:r>
            <a:r>
              <a:rPr lang="pt-PT" sz="1200" dirty="0" err="1">
                <a:solidFill>
                  <a:srgbClr val="23385C"/>
                </a:solidFill>
              </a:rPr>
              <a:t>Ispring</a:t>
            </a:r>
            <a:r>
              <a:rPr lang="pt-PT" sz="1200" dirty="0">
                <a:solidFill>
                  <a:srgbClr val="23385C"/>
                </a:solidFill>
              </a:rPr>
              <a:t> - porque não testá-lo por si próprio?</a:t>
            </a:r>
          </a:p>
          <a:p>
            <a:pPr marL="0" marR="0" lvl="0" indent="0" algn="l" rtl="0">
              <a:lnSpc>
                <a:spcPct val="115000"/>
              </a:lnSpc>
              <a:spcBef>
                <a:spcPts val="1219"/>
              </a:spcBef>
              <a:spcAft>
                <a:spcPts val="0"/>
              </a:spcAft>
              <a:buNone/>
            </a:pPr>
            <a:r>
              <a:rPr lang="en-GB" sz="1200" dirty="0">
                <a:solidFill>
                  <a:srgbClr val="23385C"/>
                </a:solidFill>
                <a:latin typeface="Arial"/>
                <a:ea typeface="Arial"/>
                <a:cs typeface="Arial"/>
                <a:sym typeface="Arial"/>
              </a:rPr>
              <a:t> </a:t>
            </a:r>
            <a:r>
              <a:rPr lang="en-GB" sz="1200" u="sng" dirty="0">
                <a:solidFill>
                  <a:srgbClr val="23385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https://www.ispringsolutions.com/ispring-free</a:t>
            </a:r>
            <a:r>
              <a:rPr lang="en-GB" sz="1200"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1114" name="Google Shape;1114;p58"/>
          <p:cNvSpPr txBox="1"/>
          <p:nvPr/>
        </p:nvSpPr>
        <p:spPr>
          <a:xfrm>
            <a:off x="1446461" y="4431916"/>
            <a:ext cx="4251943" cy="1200288"/>
          </a:xfrm>
          <a:prstGeom prst="rect">
            <a:avLst/>
          </a:prstGeom>
          <a:noFill/>
          <a:ln>
            <a:noFill/>
          </a:ln>
        </p:spPr>
        <p:txBody>
          <a:bodyPr spcFirstLastPara="1" wrap="square" lIns="91425" tIns="45700" rIns="91425" bIns="45700" anchor="t" anchorCtr="0">
            <a:spAutoFit/>
          </a:bodyPr>
          <a:lstStyle/>
          <a:p>
            <a:pPr lvl="0" algn="ctr"/>
            <a:r>
              <a:rPr lang="pt-PT" sz="1200" i="1" dirty="0">
                <a:solidFill>
                  <a:srgbClr val="F16A4C"/>
                </a:solidFill>
              </a:rPr>
              <a:t>"O </a:t>
            </a:r>
            <a:r>
              <a:rPr lang="pt-PT" sz="1200" i="1" dirty="0" err="1">
                <a:solidFill>
                  <a:srgbClr val="F16A4C"/>
                </a:solidFill>
              </a:rPr>
              <a:t>iSpring</a:t>
            </a:r>
            <a:r>
              <a:rPr lang="pt-PT" sz="1200" i="1" dirty="0">
                <a:solidFill>
                  <a:srgbClr val="F16A4C"/>
                </a:solidFill>
              </a:rPr>
              <a:t> Suite é a ferramenta de autoria de </a:t>
            </a:r>
            <a:r>
              <a:rPr lang="pt-PT" sz="1200" i="1" dirty="0" err="1">
                <a:solidFill>
                  <a:srgbClr val="F16A4C"/>
                </a:solidFill>
              </a:rPr>
              <a:t>eLearning</a:t>
            </a:r>
            <a:r>
              <a:rPr lang="pt-PT" sz="1200" i="1" dirty="0">
                <a:solidFill>
                  <a:srgbClr val="F16A4C"/>
                </a:solidFill>
              </a:rPr>
              <a:t> mais fácil de utilizar que alguma vez utilizei. O sistema é baseado no PowerPoint, e quem não sabe como usar o PowerPoint? A documentação é excelente em comparação com todos os outros sistemas que utilizei ao longo dos últimos 25 anos". </a:t>
            </a:r>
            <a:r>
              <a:rPr lang="pt-PT" sz="1200" b="1" i="1" dirty="0">
                <a:solidFill>
                  <a:srgbClr val="F16A4C"/>
                </a:solidFill>
              </a:rPr>
              <a:t>-Robert E. (Educador</a:t>
            </a:r>
            <a:r>
              <a:rPr lang="pt-PT" sz="1200" i="1" dirty="0">
                <a:solidFill>
                  <a:srgbClr val="F16A4C"/>
                </a:solidFill>
              </a:rPr>
              <a:t>)</a:t>
            </a:r>
            <a:endParaRPr lang="pt-PT" dirty="0"/>
          </a:p>
        </p:txBody>
      </p:sp>
      <p:sp>
        <p:nvSpPr>
          <p:cNvPr id="1115" name="Google Shape;1115;p58"/>
          <p:cNvSpPr txBox="1"/>
          <p:nvPr/>
        </p:nvSpPr>
        <p:spPr>
          <a:xfrm>
            <a:off x="803882" y="1316233"/>
            <a:ext cx="5848845" cy="1754286"/>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 ferramenta está integrada no separador do menu MS PowerPoint (PPT);</a:t>
            </a:r>
          </a:p>
          <a:p>
            <a:pPr marL="232172" lvl="0" indent="-232172">
              <a:buClr>
                <a:srgbClr val="23385C"/>
              </a:buClr>
              <a:buSzPts val="1200"/>
              <a:buFont typeface="Arial"/>
              <a:buChar char="•"/>
            </a:pPr>
            <a:r>
              <a:rPr lang="pt-PT" sz="1200" dirty="0">
                <a:solidFill>
                  <a:srgbClr val="23385C"/>
                </a:solidFill>
              </a:rPr>
              <a:t>Útil para a criação de objetos de aprendizagem para cursos eletrónicos ou páginas web;</a:t>
            </a:r>
          </a:p>
          <a:p>
            <a:pPr marL="232172" lvl="0" indent="-232172">
              <a:buClr>
                <a:srgbClr val="23385C"/>
              </a:buClr>
              <a:buSzPts val="1200"/>
              <a:buFont typeface="Arial"/>
              <a:buChar char="•"/>
            </a:pPr>
            <a:r>
              <a:rPr lang="pt-PT" sz="1200" dirty="0">
                <a:solidFill>
                  <a:srgbClr val="23385C"/>
                </a:solidFill>
              </a:rPr>
              <a:t>Permite a criação de questionários simples;</a:t>
            </a:r>
          </a:p>
          <a:p>
            <a:pPr marL="232172" lvl="0" indent="-232172">
              <a:buClr>
                <a:srgbClr val="23385C"/>
              </a:buClr>
              <a:buSzPts val="1200"/>
              <a:buFont typeface="Arial"/>
              <a:buChar char="•"/>
            </a:pPr>
            <a:r>
              <a:rPr lang="pt-PT" sz="1200" dirty="0">
                <a:solidFill>
                  <a:srgbClr val="23385C"/>
                </a:solidFill>
              </a:rPr>
              <a:t>Permite inserir vídeos do YouTube e incorporar objetos da web em PPT;</a:t>
            </a:r>
          </a:p>
          <a:p>
            <a:pPr marL="232172" lvl="0" indent="-232172">
              <a:buClr>
                <a:srgbClr val="23385C"/>
              </a:buClr>
              <a:buSzPts val="1200"/>
              <a:buFont typeface="Arial"/>
              <a:buChar char="•"/>
            </a:pPr>
            <a:r>
              <a:rPr lang="pt-PT" sz="1200" dirty="0">
                <a:solidFill>
                  <a:srgbClr val="23385C"/>
                </a:solidFill>
              </a:rPr>
              <a:t>Converte facilmente diapositivos do MS PowerPoint com animações para o formato HTML5 ou SCORM</a:t>
            </a:r>
          </a:p>
          <a:p>
            <a:pPr marL="232172" lvl="0" indent="-232172">
              <a:buClr>
                <a:srgbClr val="23385C"/>
              </a:buClr>
              <a:buSzPts val="1200"/>
              <a:buFont typeface="Arial"/>
              <a:buChar char="•"/>
            </a:pPr>
            <a:endParaRPr lang="en-GB" sz="1200" dirty="0">
              <a:solidFill>
                <a:srgbClr val="23385C"/>
              </a:solidFill>
            </a:endParaRPr>
          </a:p>
          <a:p>
            <a:pPr marL="232172" marR="0" lvl="0" indent="-232172" algn="l" rtl="0">
              <a:spcBef>
                <a:spcPts val="0"/>
              </a:spcBef>
              <a:spcAft>
                <a:spcPts val="0"/>
              </a:spcAft>
              <a:buClr>
                <a:srgbClr val="23385C"/>
              </a:buClr>
              <a:buSzPts val="1200"/>
              <a:buFont typeface="Arial"/>
              <a:buChar char="•"/>
            </a:pPr>
            <a:r>
              <a:rPr lang="en-GB" sz="1200" dirty="0">
                <a:solidFill>
                  <a:srgbClr val="23385C"/>
                </a:solidFill>
                <a:latin typeface="Arial"/>
                <a:ea typeface="Arial"/>
                <a:cs typeface="Arial"/>
                <a:sym typeface="Arial"/>
              </a:rPr>
              <a:t>.</a:t>
            </a:r>
            <a:endParaRPr dirty="0"/>
          </a:p>
        </p:txBody>
      </p:sp>
      <p:sp>
        <p:nvSpPr>
          <p:cNvPr id="1116" name="Google Shape;1116;p58"/>
          <p:cNvSpPr txBox="1"/>
          <p:nvPr/>
        </p:nvSpPr>
        <p:spPr>
          <a:xfrm>
            <a:off x="803882" y="3639971"/>
            <a:ext cx="5543578" cy="646290"/>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Apenas pode ser usado com os sistemas operativos Windows e MS Office;</a:t>
            </a:r>
          </a:p>
          <a:p>
            <a:pPr marL="232172" lvl="0" indent="-232172">
              <a:buClr>
                <a:srgbClr val="23385C"/>
              </a:buClr>
              <a:buSzPts val="1200"/>
              <a:buFont typeface="Arial"/>
              <a:buChar char="•"/>
            </a:pPr>
            <a:r>
              <a:rPr lang="pt-PT" sz="1200" dirty="0">
                <a:solidFill>
                  <a:srgbClr val="23385C"/>
                </a:solidFill>
              </a:rPr>
              <a:t>Pequeno logótipo </a:t>
            </a:r>
            <a:r>
              <a:rPr lang="pt-PT" sz="1200" dirty="0" err="1">
                <a:solidFill>
                  <a:srgbClr val="23385C"/>
                </a:solidFill>
              </a:rPr>
              <a:t>iSpring</a:t>
            </a:r>
            <a:r>
              <a:rPr lang="pt-PT" sz="1200" dirty="0">
                <a:solidFill>
                  <a:srgbClr val="23385C"/>
                </a:solidFill>
              </a:rPr>
              <a:t> não removível na interface do leitor;</a:t>
            </a:r>
          </a:p>
          <a:p>
            <a:pPr marL="232172" lvl="0" indent="-232172">
              <a:buClr>
                <a:srgbClr val="23385C"/>
              </a:buClr>
              <a:buSzPts val="1200"/>
              <a:buFont typeface="Arial"/>
              <a:buChar char="•"/>
            </a:pPr>
            <a:r>
              <a:rPr lang="pt-PT" sz="1200" dirty="0">
                <a:solidFill>
                  <a:srgbClr val="23385C"/>
                </a:solidFill>
              </a:rPr>
              <a:t>Até 5 perguntas de questionário e 15 slides por material de aprendizagem.</a:t>
            </a:r>
            <a:endParaRPr lang="pt-PT" dirty="0"/>
          </a:p>
        </p:txBody>
      </p:sp>
      <p:pic>
        <p:nvPicPr>
          <p:cNvPr id="1117" name="Google Shape;1117;p58">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84557"/>
            <a:ext cx="2577231" cy="1491599"/>
          </a:xfrm>
          <a:prstGeom prst="rect">
            <a:avLst/>
          </a:prstGeom>
          <a:noFill/>
          <a:ln>
            <a:noFill/>
          </a:ln>
        </p:spPr>
      </p:pic>
      <p:sp>
        <p:nvSpPr>
          <p:cNvPr id="1118" name="Google Shape;1118;p58"/>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58</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59"/>
          <p:cNvSpPr txBox="1"/>
          <p:nvPr/>
        </p:nvSpPr>
        <p:spPr>
          <a:xfrm>
            <a:off x="4274223" y="373668"/>
            <a:ext cx="3347830" cy="858233"/>
          </a:xfrm>
          <a:prstGeom prst="rect">
            <a:avLst/>
          </a:prstGeom>
          <a:noFill/>
          <a:ln>
            <a:noFill/>
          </a:ln>
        </p:spPr>
        <p:txBody>
          <a:bodyPr spcFirstLastPara="1" wrap="square" lIns="74275" tIns="37125" rIns="74275" bIns="37125" anchor="t" anchorCtr="0">
            <a:normAutofit/>
          </a:bodyPr>
          <a:lstStyle/>
          <a:p>
            <a:pPr marL="0" marR="0" lvl="0" indent="0" algn="ctr" rtl="0">
              <a:lnSpc>
                <a:spcPct val="120000"/>
              </a:lnSpc>
              <a:spcBef>
                <a:spcPts val="0"/>
              </a:spcBef>
              <a:spcAft>
                <a:spcPts val="0"/>
              </a:spcAft>
              <a:buClr>
                <a:schemeClr val="lt1"/>
              </a:buClr>
              <a:buSzPts val="1800"/>
              <a:buFont typeface="Arial"/>
              <a:buNone/>
            </a:pPr>
            <a:r>
              <a:rPr lang="pt-PT" sz="1800" b="0" i="0" dirty="0">
                <a:solidFill>
                  <a:schemeClr val="lt1"/>
                </a:solidFill>
                <a:latin typeface="Arial"/>
                <a:ea typeface="Arial"/>
                <a:cs typeface="Arial"/>
                <a:sym typeface="Arial"/>
              </a:rPr>
              <a:t> RESUMO</a:t>
            </a:r>
            <a:endParaRPr dirty="0"/>
          </a:p>
          <a:p>
            <a:pPr marL="0" marR="0" lvl="0" indent="0" algn="ctr" rtl="0">
              <a:lnSpc>
                <a:spcPct val="120000"/>
              </a:lnSpc>
              <a:spcBef>
                <a:spcPts val="750"/>
              </a:spcBef>
              <a:spcAft>
                <a:spcPts val="0"/>
              </a:spcAft>
              <a:buClr>
                <a:schemeClr val="lt1"/>
              </a:buClr>
              <a:buSzPts val="1800"/>
              <a:buFont typeface="Arial"/>
              <a:buNone/>
            </a:pPr>
            <a:r>
              <a:rPr lang="en-GB" sz="1800" b="1" i="0" dirty="0">
                <a:solidFill>
                  <a:schemeClr val="lt1"/>
                </a:solidFill>
                <a:latin typeface="Arial"/>
                <a:ea typeface="Arial"/>
                <a:cs typeface="Arial"/>
                <a:sym typeface="Arial"/>
              </a:rPr>
              <a:t>OBS</a:t>
            </a:r>
            <a:endParaRPr dirty="0"/>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24" name="Google Shape;1124;p59"/>
          <p:cNvSpPr txBox="1"/>
          <p:nvPr/>
        </p:nvSpPr>
        <p:spPr>
          <a:xfrm>
            <a:off x="1804052" y="424302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pt-PT" sz="1950" dirty="0">
                <a:solidFill>
                  <a:srgbClr val="23385C"/>
                </a:solidFill>
              </a:rPr>
              <a:t>APRENDER COM OUTROS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25" name="Google Shape;1125;p59"/>
          <p:cNvSpPr txBox="1"/>
          <p:nvPr/>
        </p:nvSpPr>
        <p:spPr>
          <a:xfrm>
            <a:off x="691383" y="4828507"/>
            <a:ext cx="5273091" cy="646290"/>
          </a:xfrm>
          <a:prstGeom prst="rect">
            <a:avLst/>
          </a:prstGeom>
          <a:noFill/>
          <a:ln>
            <a:noFill/>
          </a:ln>
        </p:spPr>
        <p:txBody>
          <a:bodyPr spcFirstLastPara="1" wrap="square" lIns="91425" tIns="45700" rIns="91425" bIns="45700" anchor="t" anchorCtr="0">
            <a:spAutoFit/>
          </a:bodyPr>
          <a:lstStyle/>
          <a:p>
            <a:pPr lvl="0"/>
            <a:r>
              <a:rPr lang="pt-PT" sz="1200" dirty="0">
                <a:solidFill>
                  <a:srgbClr val="23385C"/>
                </a:solidFill>
              </a:rPr>
              <a:t>Recolhemos e criámos alguns vídeos de estudo de caso que lhe darão mais informações sobre a OBS e como pode ser utilizada. Clique para ver e aprender</a:t>
            </a:r>
            <a:endParaRPr lang="pt-PT" sz="1200" dirty="0"/>
          </a:p>
        </p:txBody>
      </p:sp>
      <p:pic>
        <p:nvPicPr>
          <p:cNvPr id="1126" name="Google Shape;1126;p59">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63600" y="5740401"/>
            <a:ext cx="5100875" cy="2750292"/>
          </a:xfrm>
          <a:prstGeom prst="rect">
            <a:avLst/>
          </a:prstGeom>
          <a:solidFill>
            <a:schemeClr val="lt1"/>
          </a:solidFill>
          <a:ln>
            <a:noFill/>
          </a:ln>
        </p:spPr>
      </p:pic>
      <p:sp>
        <p:nvSpPr>
          <p:cNvPr id="1127" name="Google Shape;1127;p59"/>
          <p:cNvSpPr txBox="1">
            <a:spLocks noGrp="1"/>
          </p:cNvSpPr>
          <p:nvPr>
            <p:ph type="body" idx="1"/>
          </p:nvPr>
        </p:nvSpPr>
        <p:spPr>
          <a:xfrm>
            <a:off x="191524" y="243936"/>
            <a:ext cx="4784507" cy="2720373"/>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buSzPts val="1200"/>
            </a:pPr>
            <a:r>
              <a:rPr lang="pt-PT" sz="1200" dirty="0"/>
              <a:t>OBS </a:t>
            </a:r>
            <a:r>
              <a:rPr lang="pt-PT" sz="1200" dirty="0" err="1"/>
              <a:t>Studio</a:t>
            </a:r>
            <a:r>
              <a:rPr lang="pt-PT" sz="1200" dirty="0"/>
              <a:t> é um programa de código aberto e gratuito para criar gravações e </a:t>
            </a:r>
            <a:r>
              <a:rPr lang="pt-PT" sz="1200" dirty="0" err="1"/>
              <a:t>streaming</a:t>
            </a:r>
            <a:r>
              <a:rPr lang="pt-PT" sz="1200" dirty="0"/>
              <a:t> ao vivo. Com OBS, os educadores podem criar vídeos com muitas cenas personalizadas compiladas de diferentes fontes a fim de conseguir um maior envolvimento em cursos online, híbridos ou offline. </a:t>
            </a:r>
          </a:p>
          <a:p>
            <a:pPr marL="0" lvl="0" indent="0">
              <a:spcBef>
                <a:spcPts val="0"/>
              </a:spcBef>
              <a:buSzPts val="1200"/>
            </a:pPr>
            <a:r>
              <a:rPr lang="pt-PT" sz="1200" dirty="0"/>
              <a:t>OBS também tem um </a:t>
            </a:r>
            <a:r>
              <a:rPr lang="pt-PT" sz="1200" dirty="0" err="1"/>
              <a:t>plugin</a:t>
            </a:r>
            <a:r>
              <a:rPr lang="pt-PT" sz="1200" dirty="0"/>
              <a:t> para emular uma webcam virtual. A webcam virtual permite ao educador construir a cena como desejado e partilhar exatamente o que apenas necessitava, fornecendo alimentação de webcam virtual para programar como Skype, Equipas ou Zoom. Isto dá total controlo sobre o que está no ecrã, por exemplo, partes de programas, diferentes entradas de vídeo, partilha de ecrã, fundos e muito mais.</a:t>
            </a:r>
          </a:p>
          <a:p>
            <a:pPr marL="0" lvl="0" indent="0">
              <a:spcBef>
                <a:spcPts val="0"/>
              </a:spcBef>
              <a:buSzPts val="1200"/>
            </a:pPr>
            <a:r>
              <a:rPr lang="pt-PT" sz="1200" dirty="0"/>
              <a:t>Os educadores podem utilizar esta ferramenta para tornar os seus vídeos mais atrativos utilizando transições, diferentes cenas com mudança automática de texto ou puxando informação da web, ecrãs ou outras fontes. Com o OBS, os educadores podem facilmente tornar o seu vídeo mais atrativo e adicionar mais ao conteúdo fornecido aos estudantes</a:t>
            </a:r>
            <a:r>
              <a:rPr lang="en-GB" sz="1200" dirty="0"/>
              <a:t>.</a:t>
            </a:r>
            <a:endParaRPr sz="1138" dirty="0"/>
          </a:p>
        </p:txBody>
      </p:sp>
      <p:pic>
        <p:nvPicPr>
          <p:cNvPr id="1128" name="Google Shape;1128;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6497" y="3097111"/>
            <a:ext cx="1277977" cy="1277977"/>
          </a:xfrm>
          <a:prstGeom prst="rect">
            <a:avLst/>
          </a:prstGeom>
          <a:noFill/>
          <a:ln>
            <a:noFill/>
          </a:ln>
        </p:spPr>
      </p:pic>
      <p:sp>
        <p:nvSpPr>
          <p:cNvPr id="1129" name="Google Shape;1129;p59"/>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59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p:nvPr/>
        </p:nvSpPr>
        <p:spPr>
          <a:xfrm rot="7307245">
            <a:off x="685408" y="-2269727"/>
            <a:ext cx="3969945" cy="4358980"/>
          </a:xfrm>
          <a:prstGeom prst="arc">
            <a:avLst>
              <a:gd name="adj1" fmla="val 15354464"/>
              <a:gd name="adj2" fmla="val 19992285"/>
            </a:avLst>
          </a:prstGeom>
          <a:noFill/>
          <a:ln w="28575" cap="flat" cmpd="sng">
            <a:solidFill>
              <a:srgbClr val="23385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dk1"/>
              </a:solidFill>
              <a:latin typeface="Arial"/>
              <a:ea typeface="Arial"/>
              <a:cs typeface="Arial"/>
              <a:sym typeface="Arial"/>
            </a:endParaRPr>
          </a:p>
        </p:txBody>
      </p:sp>
      <p:sp>
        <p:nvSpPr>
          <p:cNvPr id="371" name="Google Shape;371;p6"/>
          <p:cNvSpPr/>
          <p:nvPr/>
        </p:nvSpPr>
        <p:spPr>
          <a:xfrm>
            <a:off x="-447956" y="-1775846"/>
            <a:ext cx="5138738" cy="3564612"/>
          </a:xfrm>
          <a:prstGeom prst="ellipse">
            <a:avLst/>
          </a:prstGeom>
          <a:solidFill>
            <a:srgbClr val="7DCCC6"/>
          </a:solidFill>
          <a:ln w="12700" cap="flat" cmpd="sng">
            <a:solidFill>
              <a:srgbClr val="7DCC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72" name="Google Shape;372;p6"/>
          <p:cNvSpPr/>
          <p:nvPr/>
        </p:nvSpPr>
        <p:spPr>
          <a:xfrm rot="-4251037">
            <a:off x="3710159" y="-928830"/>
            <a:ext cx="2260889" cy="2262201"/>
          </a:xfrm>
          <a:prstGeom prst="chord">
            <a:avLst>
              <a:gd name="adj1" fmla="val 3131148"/>
              <a:gd name="adj2" fmla="val 16200000"/>
            </a:avLst>
          </a:prstGeom>
          <a:solidFill>
            <a:srgbClr val="00A4B8"/>
          </a:solidFill>
          <a:ln w="12700" cap="flat" cmpd="sng">
            <a:solidFill>
              <a:srgbClr val="00A4B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73" name="Google Shape;373;p6"/>
          <p:cNvSpPr txBox="1"/>
          <p:nvPr/>
        </p:nvSpPr>
        <p:spPr>
          <a:xfrm>
            <a:off x="486124" y="200808"/>
            <a:ext cx="3196956" cy="1384954"/>
          </a:xfrm>
          <a:prstGeom prst="rect">
            <a:avLst/>
          </a:prstGeom>
          <a:noFill/>
          <a:ln>
            <a:noFill/>
          </a:ln>
        </p:spPr>
        <p:txBody>
          <a:bodyPr spcFirstLastPara="1" wrap="square" lIns="91425" tIns="45700" rIns="91425" bIns="45700" anchor="t" anchorCtr="0">
            <a:spAutoFit/>
          </a:bodyPr>
          <a:lstStyle/>
          <a:p>
            <a:pPr lvl="0" algn="ctr"/>
            <a:r>
              <a:rPr lang="pt-PT" sz="1200" dirty="0">
                <a:solidFill>
                  <a:srgbClr val="23395D"/>
                </a:solidFill>
              </a:rPr>
              <a:t>O nosso kit de ferramentas foi concebido para o ajudar a aprender qualquer uma das nossas 20 melhores ferramentas em menos de 1 hora; de facto, a maioria pode ser aprendida em menos de 30 minutos! Todos os nossos kits de ferramentas seguem uma abordagem simples de 4 passos.</a:t>
            </a:r>
            <a:endParaRPr lang="pt-PT" dirty="0">
              <a:solidFill>
                <a:schemeClr val="dk1"/>
              </a:solidFill>
              <a:latin typeface="Arial"/>
              <a:ea typeface="Arial"/>
              <a:cs typeface="Arial"/>
              <a:sym typeface="Arial"/>
            </a:endParaRPr>
          </a:p>
        </p:txBody>
      </p:sp>
      <p:sp>
        <p:nvSpPr>
          <p:cNvPr id="374" name="Google Shape;374;p6"/>
          <p:cNvSpPr txBox="1"/>
          <p:nvPr/>
        </p:nvSpPr>
        <p:spPr>
          <a:xfrm>
            <a:off x="3388933" y="136510"/>
            <a:ext cx="2878670" cy="7925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2275" b="1" dirty="0">
                <a:solidFill>
                  <a:schemeClr val="lt1"/>
                </a:solidFill>
                <a:latin typeface="Arial"/>
                <a:ea typeface="Arial"/>
                <a:cs typeface="Arial"/>
                <a:sym typeface="Arial"/>
              </a:rPr>
              <a:t>COMO USAR O</a:t>
            </a:r>
            <a:endParaRPr dirty="0"/>
          </a:p>
          <a:p>
            <a:pPr marL="0" marR="0" lvl="0" indent="0" algn="ctr" rtl="0">
              <a:spcBef>
                <a:spcPts val="0"/>
              </a:spcBef>
              <a:spcAft>
                <a:spcPts val="0"/>
              </a:spcAft>
              <a:buNone/>
            </a:pPr>
            <a:r>
              <a:rPr lang="en-GB" sz="2275" b="1" dirty="0">
                <a:solidFill>
                  <a:schemeClr val="lt1"/>
                </a:solidFill>
                <a:latin typeface="Arial"/>
                <a:ea typeface="Arial"/>
                <a:cs typeface="Arial"/>
                <a:sym typeface="Arial"/>
              </a:rPr>
              <a:t> TOOLKIT</a:t>
            </a:r>
            <a:endParaRPr sz="2600" b="1" dirty="0">
              <a:solidFill>
                <a:schemeClr val="lt1"/>
              </a:solidFill>
              <a:latin typeface="Arial"/>
              <a:ea typeface="Arial"/>
              <a:cs typeface="Arial"/>
              <a:sym typeface="Arial"/>
            </a:endParaRPr>
          </a:p>
        </p:txBody>
      </p:sp>
      <p:sp>
        <p:nvSpPr>
          <p:cNvPr id="375" name="Google Shape;375;p6"/>
          <p:cNvSpPr/>
          <p:nvPr/>
        </p:nvSpPr>
        <p:spPr>
          <a:xfrm>
            <a:off x="2854930" y="1783767"/>
            <a:ext cx="293002" cy="258858"/>
          </a:xfrm>
          <a:prstGeom prst="ellipse">
            <a:avLst/>
          </a:prstGeom>
          <a:solidFill>
            <a:srgbClr val="FDC56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76" name="Google Shape;376;p6"/>
          <p:cNvSpPr/>
          <p:nvPr/>
        </p:nvSpPr>
        <p:spPr>
          <a:xfrm>
            <a:off x="3654897" y="1513170"/>
            <a:ext cx="382419" cy="380491"/>
          </a:xfrm>
          <a:prstGeom prst="ellipse">
            <a:avLst/>
          </a:prstGeom>
          <a:solidFill>
            <a:srgbClr val="2338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77" name="Google Shape;377;p6"/>
          <p:cNvSpPr/>
          <p:nvPr/>
        </p:nvSpPr>
        <p:spPr>
          <a:xfrm>
            <a:off x="4172392" y="1228773"/>
            <a:ext cx="224639" cy="216306"/>
          </a:xfrm>
          <a:prstGeom prst="ellipse">
            <a:avLst/>
          </a:prstGeom>
          <a:solidFill>
            <a:srgbClr val="F16A4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3">
              <a:solidFill>
                <a:schemeClr val="lt1"/>
              </a:solidFill>
              <a:latin typeface="Arial"/>
              <a:ea typeface="Arial"/>
              <a:cs typeface="Arial"/>
              <a:sym typeface="Arial"/>
            </a:endParaRPr>
          </a:p>
        </p:txBody>
      </p:sp>
      <p:sp>
        <p:nvSpPr>
          <p:cNvPr id="378" name="Google Shape;378;p6"/>
          <p:cNvSpPr txBox="1"/>
          <p:nvPr/>
        </p:nvSpPr>
        <p:spPr>
          <a:xfrm>
            <a:off x="1444528" y="2616678"/>
            <a:ext cx="4124059" cy="523180"/>
          </a:xfrm>
          <a:prstGeom prst="rect">
            <a:avLst/>
          </a:prstGeom>
          <a:noFill/>
          <a:ln>
            <a:noFill/>
          </a:ln>
        </p:spPr>
        <p:txBody>
          <a:bodyPr spcFirstLastPara="1" wrap="square" lIns="91425" tIns="45700" rIns="91425" bIns="45700" anchor="t" anchorCtr="0">
            <a:spAutoFit/>
          </a:bodyPr>
          <a:lstStyle/>
          <a:p>
            <a:pPr lvl="0"/>
            <a:r>
              <a:rPr lang="pt-PT" dirty="0">
                <a:solidFill>
                  <a:srgbClr val="1F3864"/>
                </a:solidFill>
              </a:rPr>
              <a:t>Num relance, decidir se esta ferramenta parece interessante para si.</a:t>
            </a:r>
            <a:endParaRPr lang="pt-PT" sz="1400" dirty="0">
              <a:solidFill>
                <a:schemeClr val="dk1"/>
              </a:solidFill>
              <a:latin typeface="Arial"/>
              <a:ea typeface="Arial"/>
              <a:cs typeface="Arial"/>
              <a:sym typeface="Arial"/>
            </a:endParaRPr>
          </a:p>
        </p:txBody>
      </p:sp>
      <p:sp>
        <p:nvSpPr>
          <p:cNvPr id="379" name="Google Shape;379;p6"/>
          <p:cNvSpPr txBox="1"/>
          <p:nvPr/>
        </p:nvSpPr>
        <p:spPr>
          <a:xfrm>
            <a:off x="1496259" y="4181416"/>
            <a:ext cx="4493994" cy="954107"/>
          </a:xfrm>
          <a:prstGeom prst="rect">
            <a:avLst/>
          </a:prstGeom>
          <a:noFill/>
          <a:ln>
            <a:noFill/>
          </a:ln>
        </p:spPr>
        <p:txBody>
          <a:bodyPr spcFirstLastPara="1" wrap="square" lIns="91425" tIns="45700" rIns="91425" bIns="45700" anchor="t" anchorCtr="0">
            <a:spAutoFit/>
          </a:bodyPr>
          <a:lstStyle/>
          <a:p>
            <a:pPr lvl="0" algn="just"/>
            <a:r>
              <a:rPr lang="pt-PT" dirty="0">
                <a:solidFill>
                  <a:srgbClr val="1F3864"/>
                </a:solidFill>
              </a:rPr>
              <a:t>É importante delinear os prós e os contras de qualquer ferramenta e reunimos o feedback de educadores/utilizadores que nos ajudaram a perceber o quão eficazes estes instrumentos são. </a:t>
            </a:r>
            <a:endParaRPr lang="pt-PT" sz="1400" dirty="0">
              <a:solidFill>
                <a:schemeClr val="dk1"/>
              </a:solidFill>
              <a:latin typeface="Arial"/>
              <a:ea typeface="Arial"/>
              <a:cs typeface="Arial"/>
              <a:sym typeface="Arial"/>
            </a:endParaRPr>
          </a:p>
        </p:txBody>
      </p:sp>
      <p:sp>
        <p:nvSpPr>
          <p:cNvPr id="380" name="Google Shape;380;p6"/>
          <p:cNvSpPr txBox="1"/>
          <p:nvPr/>
        </p:nvSpPr>
        <p:spPr>
          <a:xfrm>
            <a:off x="1546904" y="5653307"/>
            <a:ext cx="4733035" cy="1169511"/>
          </a:xfrm>
          <a:prstGeom prst="rect">
            <a:avLst/>
          </a:prstGeom>
          <a:noFill/>
          <a:ln>
            <a:noFill/>
          </a:ln>
        </p:spPr>
        <p:txBody>
          <a:bodyPr spcFirstLastPara="1" wrap="square" lIns="91425" tIns="45700" rIns="91425" bIns="45700" anchor="t" anchorCtr="0">
            <a:spAutoFit/>
          </a:bodyPr>
          <a:lstStyle/>
          <a:p>
            <a:pPr lvl="0" algn="just"/>
            <a:r>
              <a:rPr lang="pt-PT" dirty="0">
                <a:solidFill>
                  <a:srgbClr val="1F3864"/>
                </a:solidFill>
              </a:rPr>
              <a:t>Por vezes, a melhor maneira de aprender é ver um exemplo prático. Por isso, reunimos, alguns dos melhores estudos de casos online para o ajudar a obter um bom sabor de como outros Educadores estão a utilizar a ferramenta.</a:t>
            </a:r>
          </a:p>
        </p:txBody>
      </p:sp>
      <p:sp>
        <p:nvSpPr>
          <p:cNvPr id="381" name="Google Shape;381;p6"/>
          <p:cNvSpPr txBox="1"/>
          <p:nvPr/>
        </p:nvSpPr>
        <p:spPr>
          <a:xfrm>
            <a:off x="1496259" y="7223274"/>
            <a:ext cx="5089946" cy="523220"/>
          </a:xfrm>
          <a:prstGeom prst="rect">
            <a:avLst/>
          </a:prstGeom>
          <a:noFill/>
          <a:ln>
            <a:noFill/>
          </a:ln>
        </p:spPr>
        <p:txBody>
          <a:bodyPr spcFirstLastPara="1" wrap="square" lIns="91425" tIns="45700" rIns="91425" bIns="45700" anchor="t" anchorCtr="0">
            <a:spAutoFit/>
          </a:bodyPr>
          <a:lstStyle/>
          <a:p>
            <a:pPr lvl="0"/>
            <a:r>
              <a:rPr lang="pt-PT" dirty="0">
                <a:solidFill>
                  <a:srgbClr val="1F3864"/>
                </a:solidFill>
              </a:rPr>
              <a:t>Registe-se online e comece a utilizar a ferramenta que lhe pareça mais adequada às suas necessidades de ensino!</a:t>
            </a:r>
            <a:endParaRPr lang="pt-PT" sz="1400" dirty="0">
              <a:solidFill>
                <a:schemeClr val="dk1"/>
              </a:solidFill>
              <a:latin typeface="Arial"/>
              <a:ea typeface="Arial"/>
              <a:cs typeface="Arial"/>
              <a:sym typeface="Arial"/>
            </a:endParaRPr>
          </a:p>
        </p:txBody>
      </p:sp>
      <p:sp>
        <p:nvSpPr>
          <p:cNvPr id="382" name="Google Shape;382;p6"/>
          <p:cNvSpPr txBox="1"/>
          <p:nvPr/>
        </p:nvSpPr>
        <p:spPr>
          <a:xfrm>
            <a:off x="192397" y="2152574"/>
            <a:ext cx="1232641" cy="5924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a:solidFill>
                  <a:schemeClr val="lt1"/>
                </a:solidFill>
                <a:latin typeface="Arial"/>
                <a:ea typeface="Arial"/>
                <a:cs typeface="Arial"/>
                <a:sym typeface="Arial"/>
              </a:rPr>
              <a:t> </a:t>
            </a:r>
            <a:r>
              <a:rPr lang="en-GB" sz="3250" b="1">
                <a:solidFill>
                  <a:schemeClr val="lt1"/>
                </a:solidFill>
                <a:latin typeface="Arial"/>
                <a:ea typeface="Arial"/>
                <a:cs typeface="Arial"/>
                <a:sym typeface="Arial"/>
              </a:rPr>
              <a:t>01</a:t>
            </a:r>
            <a:endParaRPr/>
          </a:p>
        </p:txBody>
      </p:sp>
      <p:sp>
        <p:nvSpPr>
          <p:cNvPr id="383" name="Google Shape;383;p6"/>
          <p:cNvSpPr txBox="1"/>
          <p:nvPr/>
        </p:nvSpPr>
        <p:spPr>
          <a:xfrm>
            <a:off x="195035" y="3669992"/>
            <a:ext cx="1232641" cy="5924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a:solidFill>
                  <a:schemeClr val="lt1"/>
                </a:solidFill>
                <a:latin typeface="Arial"/>
                <a:ea typeface="Arial"/>
                <a:cs typeface="Arial"/>
                <a:sym typeface="Arial"/>
              </a:rPr>
              <a:t> </a:t>
            </a:r>
            <a:r>
              <a:rPr lang="en-GB" sz="3250" b="1">
                <a:solidFill>
                  <a:schemeClr val="lt1"/>
                </a:solidFill>
                <a:latin typeface="Arial"/>
                <a:ea typeface="Arial"/>
                <a:cs typeface="Arial"/>
                <a:sym typeface="Arial"/>
              </a:rPr>
              <a:t>02</a:t>
            </a:r>
            <a:endParaRPr/>
          </a:p>
        </p:txBody>
      </p:sp>
      <p:sp>
        <p:nvSpPr>
          <p:cNvPr id="384" name="Google Shape;384;p6"/>
          <p:cNvSpPr txBox="1"/>
          <p:nvPr/>
        </p:nvSpPr>
        <p:spPr>
          <a:xfrm>
            <a:off x="166996" y="5179502"/>
            <a:ext cx="1232641" cy="5924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a:solidFill>
                  <a:schemeClr val="lt1"/>
                </a:solidFill>
                <a:latin typeface="Arial"/>
                <a:ea typeface="Arial"/>
                <a:cs typeface="Arial"/>
                <a:sym typeface="Arial"/>
              </a:rPr>
              <a:t> </a:t>
            </a:r>
            <a:r>
              <a:rPr lang="en-GB" sz="3250" b="1">
                <a:solidFill>
                  <a:schemeClr val="lt1"/>
                </a:solidFill>
                <a:latin typeface="Arial"/>
                <a:ea typeface="Arial"/>
                <a:cs typeface="Arial"/>
                <a:sym typeface="Arial"/>
              </a:rPr>
              <a:t>03</a:t>
            </a:r>
            <a:endParaRPr/>
          </a:p>
        </p:txBody>
      </p:sp>
      <p:sp>
        <p:nvSpPr>
          <p:cNvPr id="385" name="Google Shape;385;p6"/>
          <p:cNvSpPr txBox="1"/>
          <p:nvPr/>
        </p:nvSpPr>
        <p:spPr>
          <a:xfrm>
            <a:off x="144233" y="6686928"/>
            <a:ext cx="1232641" cy="5924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a:solidFill>
                  <a:schemeClr val="lt1"/>
                </a:solidFill>
                <a:latin typeface="Arial"/>
                <a:ea typeface="Arial"/>
                <a:cs typeface="Arial"/>
                <a:sym typeface="Arial"/>
              </a:rPr>
              <a:t> </a:t>
            </a:r>
            <a:r>
              <a:rPr lang="en-GB" sz="3250" b="1">
                <a:solidFill>
                  <a:schemeClr val="lt1"/>
                </a:solidFill>
                <a:latin typeface="Arial"/>
                <a:ea typeface="Arial"/>
                <a:cs typeface="Arial"/>
                <a:sym typeface="Arial"/>
              </a:rPr>
              <a:t>04</a:t>
            </a:r>
            <a:endParaRPr/>
          </a:p>
        </p:txBody>
      </p:sp>
      <p:sp>
        <p:nvSpPr>
          <p:cNvPr id="386" name="Google Shape;386;p6"/>
          <p:cNvSpPr txBox="1"/>
          <p:nvPr/>
        </p:nvSpPr>
        <p:spPr>
          <a:xfrm>
            <a:off x="-598809" y="1993845"/>
            <a:ext cx="2878670" cy="3174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63" b="1" dirty="0">
                <a:solidFill>
                  <a:schemeClr val="lt1"/>
                </a:solidFill>
              </a:rPr>
              <a:t>PASSO</a:t>
            </a:r>
            <a:endParaRPr dirty="0"/>
          </a:p>
        </p:txBody>
      </p:sp>
      <p:sp>
        <p:nvSpPr>
          <p:cNvPr id="387" name="Google Shape;387;p6"/>
          <p:cNvSpPr txBox="1"/>
          <p:nvPr/>
        </p:nvSpPr>
        <p:spPr>
          <a:xfrm>
            <a:off x="-630618" y="3517813"/>
            <a:ext cx="2878670" cy="3174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63" b="1" dirty="0">
                <a:solidFill>
                  <a:schemeClr val="lt1"/>
                </a:solidFill>
                <a:latin typeface="Arial"/>
                <a:ea typeface="Arial"/>
                <a:cs typeface="Arial"/>
                <a:sym typeface="Arial"/>
              </a:rPr>
              <a:t>PASSO</a:t>
            </a:r>
            <a:endParaRPr dirty="0"/>
          </a:p>
        </p:txBody>
      </p:sp>
      <p:sp>
        <p:nvSpPr>
          <p:cNvPr id="388" name="Google Shape;388;p6"/>
          <p:cNvSpPr txBox="1"/>
          <p:nvPr/>
        </p:nvSpPr>
        <p:spPr>
          <a:xfrm>
            <a:off x="-630618" y="5016097"/>
            <a:ext cx="2878670" cy="3174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63" b="1" dirty="0">
                <a:solidFill>
                  <a:schemeClr val="lt1"/>
                </a:solidFill>
                <a:latin typeface="Arial"/>
                <a:ea typeface="Arial"/>
                <a:cs typeface="Arial"/>
                <a:sym typeface="Arial"/>
              </a:rPr>
              <a:t>PASSO</a:t>
            </a:r>
            <a:endParaRPr dirty="0"/>
          </a:p>
        </p:txBody>
      </p:sp>
      <p:sp>
        <p:nvSpPr>
          <p:cNvPr id="389" name="Google Shape;389;p6"/>
          <p:cNvSpPr txBox="1"/>
          <p:nvPr/>
        </p:nvSpPr>
        <p:spPr>
          <a:xfrm>
            <a:off x="-656019" y="6524885"/>
            <a:ext cx="2878670" cy="3174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63" b="1" dirty="0">
                <a:solidFill>
                  <a:schemeClr val="lt1"/>
                </a:solidFill>
                <a:latin typeface="Arial"/>
                <a:ea typeface="Arial"/>
                <a:cs typeface="Arial"/>
                <a:sym typeface="Arial"/>
              </a:rPr>
              <a:t>PASSO</a:t>
            </a:r>
            <a:endParaRPr dirty="0"/>
          </a:p>
        </p:txBody>
      </p:sp>
      <p:sp>
        <p:nvSpPr>
          <p:cNvPr id="390" name="Google Shape;390;p6"/>
          <p:cNvSpPr txBox="1"/>
          <p:nvPr/>
        </p:nvSpPr>
        <p:spPr>
          <a:xfrm>
            <a:off x="309957" y="7968141"/>
            <a:ext cx="5258630" cy="1791219"/>
          </a:xfrm>
          <a:prstGeom prst="rect">
            <a:avLst/>
          </a:prstGeom>
          <a:noFill/>
          <a:ln>
            <a:noFill/>
          </a:ln>
        </p:spPr>
        <p:txBody>
          <a:bodyPr spcFirstLastPara="1" wrap="square" lIns="91425" tIns="45700" rIns="91425" bIns="45700" anchor="t" anchorCtr="0">
            <a:spAutoFit/>
          </a:bodyPr>
          <a:lstStyle/>
          <a:p>
            <a:pPr lvl="0" algn="just">
              <a:lnSpc>
                <a:spcPct val="115000"/>
              </a:lnSpc>
            </a:pPr>
            <a:r>
              <a:rPr lang="pt-PT" sz="1200" b="1" dirty="0">
                <a:solidFill>
                  <a:srgbClr val="23395D"/>
                </a:solidFill>
              </a:rPr>
              <a:t>Portanto, experimente, os benefícios são:</a:t>
            </a:r>
          </a:p>
          <a:p>
            <a:pPr marL="171450" lvl="0" indent="-171450" algn="just">
              <a:lnSpc>
                <a:spcPct val="115000"/>
              </a:lnSpc>
              <a:buFont typeface="Arial" panose="020B0604020202020204" pitchFamily="34" charset="0"/>
              <a:buChar char="•"/>
            </a:pPr>
            <a:r>
              <a:rPr lang="pt-PT" sz="1200" dirty="0">
                <a:solidFill>
                  <a:srgbClr val="23395D"/>
                </a:solidFill>
              </a:rPr>
              <a:t>Fornece soluções inovadoras para problemas sociais;</a:t>
            </a:r>
          </a:p>
          <a:p>
            <a:pPr marL="171450" lvl="0" indent="-171450" algn="just">
              <a:lnSpc>
                <a:spcPct val="115000"/>
              </a:lnSpc>
              <a:buFont typeface="Arial" panose="020B0604020202020204" pitchFamily="34" charset="0"/>
              <a:buChar char="•"/>
            </a:pPr>
            <a:r>
              <a:rPr lang="pt-PT" sz="1200" dirty="0">
                <a:solidFill>
                  <a:srgbClr val="23395D"/>
                </a:solidFill>
              </a:rPr>
              <a:t>Encoraja os educadores da IES a ultrapassar a resistência à tecnologia;</a:t>
            </a:r>
          </a:p>
          <a:p>
            <a:pPr marL="171450" lvl="0" indent="-171450" algn="just">
              <a:lnSpc>
                <a:spcPct val="115000"/>
              </a:lnSpc>
              <a:buFont typeface="Arial" panose="020B0604020202020204" pitchFamily="34" charset="0"/>
              <a:buChar char="•"/>
            </a:pPr>
            <a:r>
              <a:rPr lang="pt-PT" sz="1200" dirty="0">
                <a:solidFill>
                  <a:srgbClr val="23395D"/>
                </a:solidFill>
              </a:rPr>
              <a:t>Proporciona confiança no ensino da utilização destas ferramentas;</a:t>
            </a:r>
          </a:p>
          <a:p>
            <a:pPr marL="171450" lvl="0" indent="-171450" algn="just">
              <a:lnSpc>
                <a:spcPct val="115000"/>
              </a:lnSpc>
              <a:buFont typeface="Arial" panose="020B0604020202020204" pitchFamily="34" charset="0"/>
              <a:buChar char="•"/>
            </a:pPr>
            <a:r>
              <a:rPr lang="pt-PT" sz="1200" dirty="0">
                <a:solidFill>
                  <a:srgbClr val="23395D"/>
                </a:solidFill>
              </a:rPr>
              <a:t>Compreende o papel das ferramentas digitais para permitir melhores resultados de aprendizagem;</a:t>
            </a:r>
          </a:p>
          <a:p>
            <a:pPr marL="171450" lvl="0" indent="-171450" algn="just">
              <a:lnSpc>
                <a:spcPct val="115000"/>
              </a:lnSpc>
              <a:buFont typeface="Arial" panose="020B0604020202020204" pitchFamily="34" charset="0"/>
              <a:buChar char="•"/>
            </a:pPr>
            <a:r>
              <a:rPr lang="pt-PT" sz="1200" dirty="0">
                <a:solidFill>
                  <a:srgbClr val="23395D"/>
                </a:solidFill>
              </a:rPr>
              <a:t>Ferramentas fáceis de utilizar que podem ser utilizadas em todos os dispositivos.</a:t>
            </a:r>
          </a:p>
        </p:txBody>
      </p:sp>
      <p:sp>
        <p:nvSpPr>
          <p:cNvPr id="391" name="Google Shape;391;p6"/>
          <p:cNvSpPr txBox="1"/>
          <p:nvPr/>
        </p:nvSpPr>
        <p:spPr>
          <a:xfrm>
            <a:off x="1444529" y="3792823"/>
            <a:ext cx="579641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7DCCC6"/>
                </a:solidFill>
                <a:latin typeface="Arial"/>
                <a:ea typeface="Arial"/>
                <a:cs typeface="Arial"/>
                <a:sym typeface="Arial"/>
              </a:rPr>
              <a:t>VANTAGENS E DESVANTAGENS DA FERRAMENTA.</a:t>
            </a:r>
            <a:endParaRPr sz="1600" dirty="0">
              <a:solidFill>
                <a:srgbClr val="7DCCC6"/>
              </a:solidFill>
              <a:latin typeface="Arial"/>
              <a:ea typeface="Arial"/>
              <a:cs typeface="Arial"/>
              <a:sym typeface="Arial"/>
            </a:endParaRPr>
          </a:p>
        </p:txBody>
      </p:sp>
      <p:sp>
        <p:nvSpPr>
          <p:cNvPr id="392" name="Google Shape;392;p6"/>
          <p:cNvSpPr txBox="1"/>
          <p:nvPr/>
        </p:nvSpPr>
        <p:spPr>
          <a:xfrm>
            <a:off x="1444528" y="2275893"/>
            <a:ext cx="396894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FDC562"/>
                </a:solidFill>
                <a:latin typeface="Arial"/>
                <a:ea typeface="Arial"/>
                <a:cs typeface="Arial"/>
                <a:sym typeface="Arial"/>
              </a:rPr>
              <a:t>UM RESUMO DE CADA FERRAMENTA</a:t>
            </a:r>
            <a:endParaRPr dirty="0"/>
          </a:p>
        </p:txBody>
      </p:sp>
      <p:sp>
        <p:nvSpPr>
          <p:cNvPr id="393" name="Google Shape;393;p6"/>
          <p:cNvSpPr txBox="1"/>
          <p:nvPr/>
        </p:nvSpPr>
        <p:spPr>
          <a:xfrm>
            <a:off x="1496259" y="5357953"/>
            <a:ext cx="4847024" cy="342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F16A4C"/>
                </a:solidFill>
                <a:latin typeface="Arial"/>
                <a:ea typeface="Arial"/>
                <a:cs typeface="Arial"/>
                <a:sym typeface="Arial"/>
              </a:rPr>
              <a:t>APRENDER COM OS OUTROS</a:t>
            </a:r>
            <a:endParaRPr sz="1625" dirty="0">
              <a:solidFill>
                <a:srgbClr val="F16A4C"/>
              </a:solidFill>
              <a:latin typeface="Arial"/>
              <a:ea typeface="Arial"/>
              <a:cs typeface="Arial"/>
              <a:sym typeface="Arial"/>
            </a:endParaRPr>
          </a:p>
        </p:txBody>
      </p:sp>
      <p:sp>
        <p:nvSpPr>
          <p:cNvPr id="394" name="Google Shape;394;p6"/>
          <p:cNvSpPr txBox="1"/>
          <p:nvPr/>
        </p:nvSpPr>
        <p:spPr>
          <a:xfrm>
            <a:off x="1503519" y="6902768"/>
            <a:ext cx="333708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00A4B8"/>
                </a:solidFill>
                <a:latin typeface="Arial"/>
                <a:ea typeface="Arial"/>
                <a:cs typeface="Arial"/>
                <a:sym typeface="Arial"/>
              </a:rPr>
              <a:t>COMEÇAR A USAR! </a:t>
            </a:r>
            <a:endParaRPr sz="1600" dirty="0">
              <a:solidFill>
                <a:srgbClr val="00A4B8"/>
              </a:solidFill>
              <a:latin typeface="Arial"/>
              <a:ea typeface="Arial"/>
              <a:cs typeface="Arial"/>
              <a:sym typeface="Arial"/>
            </a:endParaRPr>
          </a:p>
        </p:txBody>
      </p:sp>
      <p:sp>
        <p:nvSpPr>
          <p:cNvPr id="395" name="Google Shape;395;p6"/>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6</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60"/>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1135" name="Google Shape;1135;p60"/>
          <p:cNvSpPr txBox="1"/>
          <p:nvPr/>
        </p:nvSpPr>
        <p:spPr>
          <a:xfrm>
            <a:off x="1446461" y="699216"/>
            <a:ext cx="3249896" cy="431416"/>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36" name="Google Shape;1136;p60"/>
          <p:cNvSpPr txBox="1"/>
          <p:nvPr/>
        </p:nvSpPr>
        <p:spPr>
          <a:xfrm>
            <a:off x="1446461" y="2915851"/>
            <a:ext cx="3249896" cy="658734"/>
          </a:xfrm>
          <a:prstGeom prst="rect">
            <a:avLst/>
          </a:prstGeom>
          <a:noFill/>
          <a:ln>
            <a:noFill/>
          </a:ln>
        </p:spPr>
        <p:txBody>
          <a:bodyPr spcFirstLastPara="1" wrap="square" lIns="74275" tIns="37125" rIns="74275" bIns="37125" anchor="t" anchorCtr="0">
            <a:normAutofit/>
          </a:bodyPr>
          <a:lstStyle/>
          <a:p>
            <a:pPr lvl="0">
              <a:lnSpc>
                <a:spcPct val="120000"/>
              </a:lnSpc>
              <a:buClr>
                <a:srgbClr val="23385C"/>
              </a:buClr>
              <a:buSzPts val="1950"/>
            </a:pPr>
            <a:r>
              <a:rPr lang="en-GB" sz="1950" dirty="0">
                <a:solidFill>
                  <a:srgbClr val="23385C"/>
                </a:solidFill>
              </a:rPr>
              <a:t>DESVANTAGENS</a:t>
            </a: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1137" name="Google Shape;1137;p60"/>
          <p:cNvSpPr txBox="1"/>
          <p:nvPr/>
        </p:nvSpPr>
        <p:spPr>
          <a:xfrm>
            <a:off x="1481334" y="5816897"/>
            <a:ext cx="3249896" cy="658734"/>
          </a:xfrm>
          <a:prstGeom prst="rect">
            <a:avLst/>
          </a:prstGeom>
          <a:noFill/>
          <a:ln>
            <a:noFill/>
          </a:ln>
        </p:spPr>
        <p:txBody>
          <a:bodyPr spcFirstLastPara="1" wrap="square" lIns="74275" tIns="37125" rIns="74275" bIns="37125" anchor="t" anchorCtr="0">
            <a:normAutofit fontScale="92500"/>
          </a:bodyPr>
          <a:lstStyle/>
          <a:p>
            <a:pPr lvl="0">
              <a:lnSpc>
                <a:spcPct val="120000"/>
              </a:lnSpc>
              <a:buClr>
                <a:srgbClr val="23385C"/>
              </a:buClr>
              <a:buSzPts val="1950"/>
            </a:pPr>
            <a:r>
              <a:rPr lang="en-GB" sz="1950" dirty="0">
                <a:solidFill>
                  <a:srgbClr val="23385C"/>
                </a:solidFill>
              </a:rPr>
              <a:t>COMEÇAR A USAR O </a:t>
            </a:r>
            <a:r>
              <a:rPr lang="en-GB" sz="1950" b="0" i="0" dirty="0">
                <a:solidFill>
                  <a:srgbClr val="23385C"/>
                </a:solidFill>
                <a:latin typeface="Arial"/>
                <a:ea typeface="Arial"/>
                <a:cs typeface="Arial"/>
                <a:sym typeface="Arial"/>
              </a:rPr>
              <a:t>OBS</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1138" name="Google Shape;1138;p60"/>
          <p:cNvGrpSpPr/>
          <p:nvPr/>
        </p:nvGrpSpPr>
        <p:grpSpPr>
          <a:xfrm>
            <a:off x="1305083" y="5301681"/>
            <a:ext cx="243678" cy="345124"/>
            <a:chOff x="3979850" y="1598950"/>
            <a:chExt cx="356825" cy="505375"/>
          </a:xfrm>
        </p:grpSpPr>
        <p:sp>
          <p:nvSpPr>
            <p:cNvPr id="1139" name="Google Shape;1139;p60"/>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1140" name="Google Shape;1140;p60"/>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1141" name="Google Shape;1141;p60"/>
          <p:cNvSpPr txBox="1"/>
          <p:nvPr/>
        </p:nvSpPr>
        <p:spPr>
          <a:xfrm rot="-837433">
            <a:off x="1752331" y="861856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1142" name="Google Shape;1142;p60"/>
          <p:cNvSpPr txBox="1"/>
          <p:nvPr/>
        </p:nvSpPr>
        <p:spPr>
          <a:xfrm>
            <a:off x="883174" y="6519775"/>
            <a:ext cx="4931462" cy="1084680"/>
          </a:xfrm>
          <a:prstGeom prst="rect">
            <a:avLst/>
          </a:prstGeom>
          <a:noFill/>
          <a:ln>
            <a:noFill/>
          </a:ln>
        </p:spPr>
        <p:txBody>
          <a:bodyPr spcFirstLastPara="1" wrap="square" lIns="91425" tIns="45700" rIns="91425" bIns="45700" anchor="t" anchorCtr="0">
            <a:spAutoFit/>
          </a:bodyPr>
          <a:lstStyle/>
          <a:p>
            <a:pPr lvl="0">
              <a:lnSpc>
                <a:spcPct val="115000"/>
              </a:lnSpc>
            </a:pPr>
            <a:r>
              <a:rPr lang="pt-PT" sz="1200" dirty="0">
                <a:solidFill>
                  <a:srgbClr val="23385C"/>
                </a:solidFill>
              </a:rPr>
              <a:t>Agora que já teve uma boa introdução ao OBS - porque não testá-lo por si próprio?</a:t>
            </a:r>
          </a:p>
          <a:p>
            <a:pPr lvl="0">
              <a:lnSpc>
                <a:spcPct val="115000"/>
              </a:lnSpc>
            </a:pPr>
            <a:r>
              <a:rPr lang="en-GB" sz="1200" u="sng" dirty="0">
                <a:solidFill>
                  <a:srgbClr val="F49100"/>
                </a:solidFill>
                <a:latin typeface="Arial"/>
                <a:ea typeface="Arial"/>
                <a:cs typeface="Arial"/>
                <a:sym typeface="Arial"/>
                <a:hlinkClick r:id="rId3">
                  <a:extLst>
                    <a:ext uri="{A12FA001-AC4F-418D-AE19-62706E023703}">
                      <ahyp:hlinkClr xmlns:ahyp="http://schemas.microsoft.com/office/drawing/2018/hyperlinkcolor" val="tx"/>
                    </a:ext>
                  </a:extLst>
                </a:hlinkClick>
              </a:rPr>
              <a:t>https://obsproject.com/</a:t>
            </a:r>
            <a:r>
              <a:rPr lang="en-GB" sz="1200" u="sng" dirty="0">
                <a:solidFill>
                  <a:srgbClr val="23385C"/>
                </a:solidFill>
                <a:latin typeface="Arial"/>
                <a:ea typeface="Arial"/>
                <a:cs typeface="Arial"/>
                <a:sym typeface="Arial"/>
              </a:rPr>
              <a:t> </a:t>
            </a:r>
            <a:endParaRPr dirty="0"/>
          </a:p>
          <a:p>
            <a:pPr marL="0" marR="0" lvl="0" indent="0" algn="l" rtl="0">
              <a:lnSpc>
                <a:spcPct val="115000"/>
              </a:lnSpc>
              <a:spcBef>
                <a:spcPts val="1219"/>
              </a:spcBef>
              <a:spcAft>
                <a:spcPts val="0"/>
              </a:spcAft>
              <a:buNone/>
            </a:pPr>
            <a:endParaRPr sz="1138" dirty="0">
              <a:solidFill>
                <a:srgbClr val="23385C"/>
              </a:solidFill>
              <a:latin typeface="Arial"/>
              <a:ea typeface="Arial"/>
              <a:cs typeface="Arial"/>
              <a:sym typeface="Arial"/>
            </a:endParaRPr>
          </a:p>
        </p:txBody>
      </p:sp>
      <p:sp>
        <p:nvSpPr>
          <p:cNvPr id="1143" name="Google Shape;1143;p60"/>
          <p:cNvSpPr txBox="1"/>
          <p:nvPr/>
        </p:nvSpPr>
        <p:spPr>
          <a:xfrm>
            <a:off x="1133437" y="4648554"/>
            <a:ext cx="4931461" cy="677068"/>
          </a:xfrm>
          <a:prstGeom prst="rect">
            <a:avLst/>
          </a:prstGeom>
          <a:noFill/>
          <a:ln>
            <a:noFill/>
          </a:ln>
        </p:spPr>
        <p:txBody>
          <a:bodyPr spcFirstLastPara="1" wrap="square" lIns="91425" tIns="45700" rIns="91425" bIns="45700" anchor="t" anchorCtr="0">
            <a:spAutoFit/>
          </a:bodyPr>
          <a:lstStyle/>
          <a:p>
            <a:pPr lvl="0" algn="ctr"/>
            <a:r>
              <a:rPr lang="en-GB" sz="1400" i="1" dirty="0">
                <a:solidFill>
                  <a:srgbClr val="F16A4C"/>
                </a:solidFill>
                <a:latin typeface="Arial"/>
                <a:ea typeface="Arial"/>
                <a:cs typeface="Arial"/>
                <a:sym typeface="Arial"/>
              </a:rPr>
              <a:t> </a:t>
            </a:r>
            <a:r>
              <a:rPr lang="pt-PT" sz="1200" i="1" dirty="0">
                <a:solidFill>
                  <a:srgbClr val="F16A4C"/>
                </a:solidFill>
              </a:rPr>
              <a:t>OBS tem sido uma ferramenta espantosa a utilizar para a transmissão de conteúdos educativos/informativos para o trabalho".</a:t>
            </a:r>
          </a:p>
          <a:p>
            <a:pPr lvl="0" algn="ctr"/>
            <a:r>
              <a:rPr lang="pt-PT" sz="1200" i="1" dirty="0">
                <a:solidFill>
                  <a:srgbClr val="F16A4C"/>
                </a:solidFill>
              </a:rPr>
              <a:t>-Ian A. (</a:t>
            </a:r>
            <a:r>
              <a:rPr lang="pt-PT" sz="1200" b="1" i="1" dirty="0">
                <a:solidFill>
                  <a:srgbClr val="F16A4C"/>
                </a:solidFill>
              </a:rPr>
              <a:t>Chefe dos Serviços Informáticos de Gestão da Educação)</a:t>
            </a:r>
            <a:endParaRPr lang="pt-PT" sz="1200" b="1" dirty="0"/>
          </a:p>
        </p:txBody>
      </p:sp>
      <p:sp>
        <p:nvSpPr>
          <p:cNvPr id="1144" name="Google Shape;1144;p60"/>
          <p:cNvSpPr txBox="1"/>
          <p:nvPr/>
        </p:nvSpPr>
        <p:spPr>
          <a:xfrm>
            <a:off x="792731" y="1280014"/>
            <a:ext cx="5766690" cy="1384954"/>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Funciona com Windows, </a:t>
            </a:r>
            <a:r>
              <a:rPr lang="pt-PT" sz="1200" dirty="0" err="1">
                <a:solidFill>
                  <a:srgbClr val="23385C"/>
                </a:solidFill>
              </a:rPr>
              <a:t>MacOS</a:t>
            </a:r>
            <a:r>
              <a:rPr lang="pt-PT" sz="1200" dirty="0">
                <a:solidFill>
                  <a:srgbClr val="23385C"/>
                </a:solidFill>
              </a:rPr>
              <a:t>, Linux</a:t>
            </a:r>
          </a:p>
          <a:p>
            <a:pPr marL="232172" lvl="0" indent="-232172">
              <a:buClr>
                <a:srgbClr val="23385C"/>
              </a:buClr>
              <a:buSzPts val="1200"/>
              <a:buFont typeface="Arial"/>
              <a:buChar char="•"/>
            </a:pPr>
            <a:r>
              <a:rPr lang="pt-PT" sz="1200" dirty="0">
                <a:solidFill>
                  <a:srgbClr val="23385C"/>
                </a:solidFill>
              </a:rPr>
              <a:t>Pode criar vídeos de aspeto muito profissional com transições, sobreposições </a:t>
            </a:r>
          </a:p>
          <a:p>
            <a:pPr marL="232172" lvl="0" indent="-232172">
              <a:buClr>
                <a:srgbClr val="23385C"/>
              </a:buClr>
              <a:buSzPts val="1200"/>
              <a:buFont typeface="Arial"/>
              <a:buChar char="•"/>
            </a:pPr>
            <a:r>
              <a:rPr lang="pt-PT" sz="1200" dirty="0">
                <a:solidFill>
                  <a:srgbClr val="23385C"/>
                </a:solidFill>
              </a:rPr>
              <a:t>Pode ser transmitido diretamente para o YouTube, </a:t>
            </a:r>
            <a:r>
              <a:rPr lang="pt-PT" sz="1200" dirty="0" err="1">
                <a:solidFill>
                  <a:srgbClr val="23385C"/>
                </a:solidFill>
              </a:rPr>
              <a:t>Twitch</a:t>
            </a:r>
            <a:r>
              <a:rPr lang="pt-PT" sz="1200" dirty="0">
                <a:solidFill>
                  <a:srgbClr val="23385C"/>
                </a:solidFill>
              </a:rPr>
              <a:t>, </a:t>
            </a:r>
            <a:r>
              <a:rPr lang="pt-PT" sz="1200" dirty="0" err="1">
                <a:solidFill>
                  <a:srgbClr val="23385C"/>
                </a:solidFill>
              </a:rPr>
              <a:t>Facebook</a:t>
            </a:r>
            <a:r>
              <a:rPr lang="pt-PT" sz="1200" dirty="0">
                <a:solidFill>
                  <a:srgbClr val="23385C"/>
                </a:solidFill>
              </a:rPr>
              <a:t>, </a:t>
            </a:r>
            <a:r>
              <a:rPr lang="pt-PT" sz="1200" dirty="0" err="1">
                <a:solidFill>
                  <a:srgbClr val="23385C"/>
                </a:solidFill>
              </a:rPr>
              <a:t>etc</a:t>
            </a:r>
            <a:endParaRPr lang="pt-PT" sz="1200" dirty="0">
              <a:solidFill>
                <a:srgbClr val="23385C"/>
              </a:solidFill>
            </a:endParaRPr>
          </a:p>
          <a:p>
            <a:pPr marL="232172" lvl="0" indent="-232172">
              <a:buClr>
                <a:srgbClr val="23385C"/>
              </a:buClr>
              <a:buSzPts val="1200"/>
              <a:buFont typeface="Arial"/>
              <a:buChar char="•"/>
            </a:pPr>
            <a:r>
              <a:rPr lang="pt-PT" sz="1200" dirty="0">
                <a:solidFill>
                  <a:srgbClr val="23385C"/>
                </a:solidFill>
              </a:rPr>
              <a:t>Pode ser utilizado para gravação de vídeos</a:t>
            </a:r>
          </a:p>
          <a:p>
            <a:pPr marL="232172" lvl="0" indent="-232172">
              <a:buClr>
                <a:srgbClr val="23385C"/>
              </a:buClr>
              <a:buSzPts val="1200"/>
              <a:buFont typeface="Arial"/>
              <a:buChar char="•"/>
            </a:pPr>
            <a:r>
              <a:rPr lang="pt-PT" sz="1200" dirty="0">
                <a:solidFill>
                  <a:srgbClr val="23385C"/>
                </a:solidFill>
              </a:rPr>
              <a:t>Pode ser utilizada para criar uma câmara web virtual (pode necessitar de instalação de </a:t>
            </a:r>
            <a:r>
              <a:rPr lang="pt-PT" sz="1200" dirty="0" err="1">
                <a:solidFill>
                  <a:srgbClr val="23385C"/>
                </a:solidFill>
              </a:rPr>
              <a:t>plugin</a:t>
            </a:r>
            <a:r>
              <a:rPr lang="pt-PT" sz="1200" dirty="0">
                <a:solidFill>
                  <a:srgbClr val="23385C"/>
                </a:solidFill>
              </a:rPr>
              <a:t>) </a:t>
            </a:r>
          </a:p>
          <a:p>
            <a:pPr marL="232172" lvl="0" indent="-232172">
              <a:buClr>
                <a:srgbClr val="23385C"/>
              </a:buClr>
              <a:buSzPts val="1200"/>
              <a:buFont typeface="Arial"/>
              <a:buChar char="•"/>
            </a:pPr>
            <a:r>
              <a:rPr lang="pt-PT" sz="1200" dirty="0">
                <a:solidFill>
                  <a:srgbClr val="23385C"/>
                </a:solidFill>
              </a:rPr>
              <a:t>Tem muitos </a:t>
            </a:r>
            <a:r>
              <a:rPr lang="pt-PT" sz="1200" dirty="0" err="1">
                <a:solidFill>
                  <a:srgbClr val="23385C"/>
                </a:solidFill>
              </a:rPr>
              <a:t>plugins</a:t>
            </a:r>
            <a:r>
              <a:rPr lang="pt-PT" sz="1200" dirty="0">
                <a:solidFill>
                  <a:srgbClr val="23385C"/>
                </a:solidFill>
              </a:rPr>
              <a:t> e comunidade de código aberto com </a:t>
            </a:r>
            <a:r>
              <a:rPr lang="pt-PT" sz="1200" dirty="0" err="1">
                <a:solidFill>
                  <a:srgbClr val="23385C"/>
                </a:solidFill>
              </a:rPr>
              <a:t>addons</a:t>
            </a:r>
            <a:r>
              <a:rPr lang="pt-PT" sz="1200" dirty="0">
                <a:solidFill>
                  <a:srgbClr val="23385C"/>
                </a:solidFill>
              </a:rPr>
              <a:t> gratuitos</a:t>
            </a:r>
          </a:p>
        </p:txBody>
      </p:sp>
      <p:sp>
        <p:nvSpPr>
          <p:cNvPr id="1145" name="Google Shape;1145;p60"/>
          <p:cNvSpPr txBox="1"/>
          <p:nvPr/>
        </p:nvSpPr>
        <p:spPr>
          <a:xfrm>
            <a:off x="1156623" y="3640894"/>
            <a:ext cx="4470474" cy="1015622"/>
          </a:xfrm>
          <a:prstGeom prst="rect">
            <a:avLst/>
          </a:prstGeom>
          <a:noFill/>
          <a:ln>
            <a:noFill/>
          </a:ln>
        </p:spPr>
        <p:txBody>
          <a:bodyPr spcFirstLastPara="1" wrap="square" lIns="91425" tIns="45700" rIns="91425" bIns="45700" anchor="t" anchorCtr="0">
            <a:spAutoFit/>
          </a:bodyPr>
          <a:lstStyle/>
          <a:p>
            <a:pPr marL="232172" lvl="0" indent="-232172">
              <a:buClr>
                <a:srgbClr val="23385C"/>
              </a:buClr>
              <a:buSzPts val="1200"/>
              <a:buFont typeface="Arial"/>
              <a:buChar char="•"/>
            </a:pPr>
            <a:r>
              <a:rPr lang="pt-PT" sz="1200" dirty="0">
                <a:solidFill>
                  <a:srgbClr val="23385C"/>
                </a:solidFill>
              </a:rPr>
              <a:t>Pode ser difícil ao começar </a:t>
            </a:r>
          </a:p>
          <a:p>
            <a:pPr marL="232172" lvl="0" indent="-232172">
              <a:buClr>
                <a:srgbClr val="23385C"/>
              </a:buClr>
              <a:buSzPts val="1200"/>
              <a:buFont typeface="Arial"/>
              <a:buChar char="•"/>
            </a:pPr>
            <a:r>
              <a:rPr lang="pt-PT" sz="1200" dirty="0">
                <a:solidFill>
                  <a:srgbClr val="23385C"/>
                </a:solidFill>
              </a:rPr>
              <a:t>Precisa de bom hardware</a:t>
            </a:r>
          </a:p>
          <a:p>
            <a:pPr marL="232172" lvl="0" indent="-232172">
              <a:buClr>
                <a:srgbClr val="23385C"/>
              </a:buClr>
              <a:buSzPts val="1200"/>
              <a:buFont typeface="Arial"/>
              <a:buChar char="•"/>
            </a:pPr>
            <a:r>
              <a:rPr lang="pt-PT" sz="1200" dirty="0">
                <a:solidFill>
                  <a:srgbClr val="23385C"/>
                </a:solidFill>
              </a:rPr>
              <a:t>O software tem de ser instalado no computador</a:t>
            </a:r>
          </a:p>
          <a:p>
            <a:pPr marL="232172" lvl="0" indent="-232172">
              <a:buClr>
                <a:srgbClr val="23385C"/>
              </a:buClr>
              <a:buSzPts val="1200"/>
              <a:buFont typeface="Arial"/>
              <a:buChar char="•"/>
            </a:pPr>
            <a:r>
              <a:rPr lang="pt-PT" sz="1200" dirty="0">
                <a:solidFill>
                  <a:srgbClr val="23385C"/>
                </a:solidFill>
              </a:rPr>
              <a:t>Necessita de testes prévios a fim de obter as melhores configurações </a:t>
            </a:r>
            <a:endParaRPr lang="pt-PT" dirty="0"/>
          </a:p>
        </p:txBody>
      </p:sp>
      <p:pic>
        <p:nvPicPr>
          <p:cNvPr id="1146" name="Google Shape;1146;p60">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69" y="7771986"/>
            <a:ext cx="2615331" cy="1516870"/>
          </a:xfrm>
          <a:prstGeom prst="rect">
            <a:avLst/>
          </a:prstGeom>
          <a:noFill/>
          <a:ln>
            <a:noFill/>
          </a:ln>
        </p:spPr>
      </p:pic>
      <p:sp>
        <p:nvSpPr>
          <p:cNvPr id="1147" name="Google Shape;1147;p60"/>
          <p:cNvSpPr txBox="1"/>
          <p:nvPr/>
        </p:nvSpPr>
        <p:spPr>
          <a:xfrm>
            <a:off x="6347460" y="943611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60</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61"/>
          <p:cNvSpPr/>
          <p:nvPr/>
        </p:nvSpPr>
        <p:spPr>
          <a:xfrm>
            <a:off x="0" y="4327131"/>
            <a:ext cx="6858000" cy="2950751"/>
          </a:xfrm>
          <a:prstGeom prst="rect">
            <a:avLst/>
          </a:prstGeom>
          <a:solidFill>
            <a:srgbClr val="23385C"/>
          </a:solidFill>
          <a:ln w="12700" cap="flat" cmpd="sng">
            <a:solidFill>
              <a:srgbClr val="2338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3" name="Google Shape;1153;p61"/>
          <p:cNvSpPr/>
          <p:nvPr/>
        </p:nvSpPr>
        <p:spPr>
          <a:xfrm>
            <a:off x="608794" y="4868870"/>
            <a:ext cx="540733" cy="540733"/>
          </a:xfrm>
          <a:prstGeom prst="ellipse">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6EAE"/>
              </a:solidFill>
              <a:latin typeface="Arial"/>
              <a:ea typeface="Arial"/>
              <a:cs typeface="Arial"/>
              <a:sym typeface="Arial"/>
            </a:endParaRPr>
          </a:p>
        </p:txBody>
      </p:sp>
      <p:sp>
        <p:nvSpPr>
          <p:cNvPr id="1154" name="Google Shape;1154;p6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61</a:t>
            </a:fld>
            <a:endParaRPr/>
          </a:p>
        </p:txBody>
      </p:sp>
      <p:pic>
        <p:nvPicPr>
          <p:cNvPr id="1155" name="Google Shape;1155;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89121" y="8688653"/>
            <a:ext cx="2392430" cy="680199"/>
          </a:xfrm>
          <a:prstGeom prst="rect">
            <a:avLst/>
          </a:prstGeom>
          <a:noFill/>
          <a:ln>
            <a:noFill/>
          </a:ln>
        </p:spPr>
      </p:pic>
      <p:pic>
        <p:nvPicPr>
          <p:cNvPr id="1156" name="Google Shape;1156;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52621" y="7543044"/>
            <a:ext cx="1976074" cy="855378"/>
          </a:xfrm>
          <a:prstGeom prst="rect">
            <a:avLst/>
          </a:prstGeom>
          <a:noFill/>
          <a:ln>
            <a:noFill/>
          </a:ln>
        </p:spPr>
      </p:pic>
      <p:pic>
        <p:nvPicPr>
          <p:cNvPr id="1157" name="Google Shape;1157;p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09292" y="8570527"/>
            <a:ext cx="971808" cy="816361"/>
          </a:xfrm>
          <a:prstGeom prst="rect">
            <a:avLst/>
          </a:prstGeom>
          <a:noFill/>
          <a:ln>
            <a:noFill/>
          </a:ln>
        </p:spPr>
      </p:pic>
      <p:pic>
        <p:nvPicPr>
          <p:cNvPr id="1158" name="Google Shape;1158;p6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7700" y="8895290"/>
            <a:ext cx="1599204" cy="323500"/>
          </a:xfrm>
          <a:prstGeom prst="rect">
            <a:avLst/>
          </a:prstGeom>
          <a:noFill/>
          <a:ln>
            <a:noFill/>
          </a:ln>
        </p:spPr>
      </p:pic>
      <p:pic>
        <p:nvPicPr>
          <p:cNvPr id="1159" name="Google Shape;1159;p6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365492" y="7652965"/>
            <a:ext cx="1115287" cy="585652"/>
          </a:xfrm>
          <a:prstGeom prst="rect">
            <a:avLst/>
          </a:prstGeom>
          <a:noFill/>
          <a:ln>
            <a:noFill/>
          </a:ln>
        </p:spPr>
      </p:pic>
      <p:pic>
        <p:nvPicPr>
          <p:cNvPr id="1160" name="Google Shape;1160;p6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2767" y="7725622"/>
            <a:ext cx="1599205" cy="473699"/>
          </a:xfrm>
          <a:prstGeom prst="rect">
            <a:avLst/>
          </a:prstGeom>
          <a:noFill/>
          <a:ln>
            <a:noFill/>
          </a:ln>
        </p:spPr>
      </p:pic>
      <p:pic>
        <p:nvPicPr>
          <p:cNvPr id="1161" name="Google Shape;1161;p6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0" y="-59931"/>
            <a:ext cx="6858000" cy="4393320"/>
          </a:xfrm>
          <a:prstGeom prst="rect">
            <a:avLst/>
          </a:prstGeom>
          <a:noFill/>
          <a:ln>
            <a:noFill/>
          </a:ln>
        </p:spPr>
      </p:pic>
      <p:sp>
        <p:nvSpPr>
          <p:cNvPr id="1162" name="Google Shape;1162;p61"/>
          <p:cNvSpPr txBox="1"/>
          <p:nvPr/>
        </p:nvSpPr>
        <p:spPr>
          <a:xfrm>
            <a:off x="1193624" y="4288348"/>
            <a:ext cx="498389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23385C"/>
              </a:solidFill>
              <a:latin typeface="Arial"/>
              <a:ea typeface="Arial"/>
              <a:cs typeface="Arial"/>
              <a:sym typeface="Arial"/>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GB" sz="1800" u="sng">
                <a:solidFill>
                  <a:schemeClr val="lt1"/>
                </a:solidFill>
                <a:latin typeface="Arial"/>
                <a:ea typeface="Arial"/>
                <a:cs typeface="Arial"/>
                <a:sym typeface="Arial"/>
                <a:hlinkClick r:id="rId10">
                  <a:extLst>
                    <a:ext uri="{A12FA001-AC4F-418D-AE19-62706E023703}">
                      <ahyp:hlinkClr xmlns:ahyp="http://schemas.microsoft.com/office/drawing/2018/hyperlinkcolor" val="tx"/>
                    </a:ext>
                  </a:extLst>
                </a:hlinkClick>
              </a:rPr>
              <a:t>www.studentcivicengagers.eu</a:t>
            </a:r>
            <a:r>
              <a:rPr lang="en-GB" sz="1800">
                <a:solidFill>
                  <a:schemeClr val="lt1"/>
                </a:solidFill>
                <a:latin typeface="Arial"/>
                <a:ea typeface="Arial"/>
                <a:cs typeface="Arial"/>
                <a:sym typeface="Arial"/>
              </a:rPr>
              <a:t> </a:t>
            </a:r>
            <a:endParaRPr/>
          </a:p>
          <a:p>
            <a:pPr marL="0" marR="0" lvl="0" indent="0" algn="l" rtl="0">
              <a:spcBef>
                <a:spcPts val="0"/>
              </a:spcBef>
              <a:spcAft>
                <a:spcPts val="0"/>
              </a:spcAft>
              <a:buNone/>
            </a:pPr>
            <a:endParaRPr sz="1800">
              <a:solidFill>
                <a:srgbClr val="23385C"/>
              </a:solidFill>
              <a:latin typeface="Arial"/>
              <a:ea typeface="Arial"/>
              <a:cs typeface="Arial"/>
              <a:sym typeface="Arial"/>
            </a:endParaRPr>
          </a:p>
          <a:p>
            <a:pPr marL="0" marR="0" lvl="0" indent="0" algn="l" rtl="0">
              <a:spcBef>
                <a:spcPts val="0"/>
              </a:spcBef>
              <a:spcAft>
                <a:spcPts val="0"/>
              </a:spcAft>
              <a:buNone/>
            </a:pPr>
            <a:r>
              <a:rPr lang="en-GB" sz="1800">
                <a:solidFill>
                  <a:srgbClr val="23385C"/>
                </a:solidFill>
                <a:latin typeface="Arial"/>
                <a:ea typeface="Arial"/>
                <a:cs typeface="Arial"/>
                <a:sym typeface="Arial"/>
              </a:rPr>
              <a:t> </a:t>
            </a:r>
            <a:endParaRPr/>
          </a:p>
          <a:p>
            <a:pPr marL="0" marR="0" lvl="0" indent="0" algn="l" rtl="0">
              <a:spcBef>
                <a:spcPts val="0"/>
              </a:spcBef>
              <a:spcAft>
                <a:spcPts val="0"/>
              </a:spcAft>
              <a:buNone/>
            </a:pPr>
            <a:endParaRPr sz="1800">
              <a:solidFill>
                <a:srgbClr val="23385C"/>
              </a:solidFill>
              <a:latin typeface="Arial"/>
              <a:ea typeface="Arial"/>
              <a:cs typeface="Arial"/>
              <a:sym typeface="Arial"/>
            </a:endParaRPr>
          </a:p>
        </p:txBody>
      </p:sp>
      <p:pic>
        <p:nvPicPr>
          <p:cNvPr id="1163" name="Google Shape;1163;p61"/>
          <p:cNvPicPr preferRelativeResize="0"/>
          <p:nvPr/>
        </p:nvPicPr>
        <p:blipFill rotWithShape="1">
          <a:blip r:embed="rId11" cstate="screen">
            <a:alphaModFix/>
            <a:extLst>
              <a:ext uri="{28A0092B-C50C-407E-A947-70E740481C1C}">
                <a14:useLocalDpi xmlns:a14="http://schemas.microsoft.com/office/drawing/2010/main"/>
              </a:ext>
            </a:extLst>
          </a:blip>
          <a:srcRect b="-18449"/>
          <a:stretch/>
        </p:blipFill>
        <p:spPr>
          <a:xfrm>
            <a:off x="658989" y="4917274"/>
            <a:ext cx="477838" cy="466929"/>
          </a:xfrm>
          <a:prstGeom prst="ellipse">
            <a:avLst/>
          </a:prstGeom>
          <a:noFill/>
          <a:ln>
            <a:noFill/>
          </a:ln>
        </p:spPr>
      </p:pic>
      <p:sp>
        <p:nvSpPr>
          <p:cNvPr id="1164" name="Google Shape;1164;p61"/>
          <p:cNvSpPr/>
          <p:nvPr/>
        </p:nvSpPr>
        <p:spPr>
          <a:xfrm>
            <a:off x="626073" y="5658500"/>
            <a:ext cx="540733" cy="540733"/>
          </a:xfrm>
          <a:prstGeom prst="ellipse">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6EAE"/>
              </a:solidFill>
              <a:latin typeface="Arial"/>
              <a:ea typeface="Arial"/>
              <a:cs typeface="Arial"/>
              <a:sym typeface="Arial"/>
            </a:endParaRPr>
          </a:p>
        </p:txBody>
      </p:sp>
      <p:sp>
        <p:nvSpPr>
          <p:cNvPr id="1165" name="Google Shape;1165;p61"/>
          <p:cNvSpPr/>
          <p:nvPr/>
        </p:nvSpPr>
        <p:spPr>
          <a:xfrm>
            <a:off x="609676" y="6389913"/>
            <a:ext cx="540733" cy="540733"/>
          </a:xfrm>
          <a:prstGeom prst="ellipse">
            <a:avLst/>
          </a:prstGeom>
          <a:solidFill>
            <a:srgbClr val="F16A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6EAE"/>
              </a:solidFill>
              <a:latin typeface="Arial"/>
              <a:ea typeface="Arial"/>
              <a:cs typeface="Arial"/>
              <a:sym typeface="Arial"/>
            </a:endParaRPr>
          </a:p>
        </p:txBody>
      </p:sp>
      <p:pic>
        <p:nvPicPr>
          <p:cNvPr id="1166" name="Google Shape;1166;p6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49975" y="5728675"/>
            <a:ext cx="305143" cy="400381"/>
          </a:xfrm>
          <a:prstGeom prst="rect">
            <a:avLst/>
          </a:prstGeom>
          <a:noFill/>
          <a:ln>
            <a:noFill/>
          </a:ln>
        </p:spPr>
      </p:pic>
      <p:pic>
        <p:nvPicPr>
          <p:cNvPr id="1167" name="Google Shape;1167;p61"/>
          <p:cNvPicPr preferRelativeResize="0"/>
          <p:nvPr/>
        </p:nvPicPr>
        <p:blipFill rotWithShape="1">
          <a:blip r:embed="rId13">
            <a:alphaModFix/>
          </a:blip>
          <a:srcRect/>
          <a:stretch/>
        </p:blipFill>
        <p:spPr>
          <a:xfrm>
            <a:off x="778772" y="6557398"/>
            <a:ext cx="216000" cy="216000"/>
          </a:xfrm>
          <a:prstGeom prst="rect">
            <a:avLst/>
          </a:prstGeom>
          <a:noFill/>
          <a:ln w="9525" cap="flat" cmpd="sng">
            <a:solidFill>
              <a:srgbClr val="23385C"/>
            </a:solidFill>
            <a:prstDash val="solid"/>
            <a:round/>
            <a:headEnd type="none" w="sm" len="sm"/>
            <a:tailEnd type="none" w="sm" len="sm"/>
          </a:ln>
        </p:spPr>
      </p:pic>
      <p:sp>
        <p:nvSpPr>
          <p:cNvPr id="1168" name="Google Shape;1168;p61"/>
          <p:cNvSpPr txBox="1"/>
          <p:nvPr/>
        </p:nvSpPr>
        <p:spPr>
          <a:xfrm>
            <a:off x="1187022" y="5138604"/>
            <a:ext cx="498389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23385C"/>
              </a:solidFill>
              <a:latin typeface="Arial"/>
              <a:ea typeface="Arial"/>
              <a:cs typeface="Arial"/>
              <a:sym typeface="Arial"/>
            </a:endParaRPr>
          </a:p>
          <a:p>
            <a:pPr marL="0" marR="0" lvl="0" indent="0" algn="l" rtl="0">
              <a:spcBef>
                <a:spcPts val="0"/>
              </a:spcBef>
              <a:spcAft>
                <a:spcPts val="0"/>
              </a:spcAft>
              <a:buNone/>
            </a:pPr>
            <a:r>
              <a:rPr lang="en-GB" sz="1800">
                <a:solidFill>
                  <a:srgbClr val="23385C"/>
                </a:solidFill>
                <a:latin typeface="Arial"/>
                <a:ea typeface="Arial"/>
                <a:cs typeface="Arial"/>
                <a:sym typeface="Arial"/>
              </a:rPr>
              <a:t> </a:t>
            </a:r>
            <a:endParaRPr/>
          </a:p>
          <a:p>
            <a:pPr marL="0" marR="0" lvl="0" indent="0" algn="l" rtl="0">
              <a:spcBef>
                <a:spcPts val="0"/>
              </a:spcBef>
              <a:spcAft>
                <a:spcPts val="0"/>
              </a:spcAft>
              <a:buNone/>
            </a:pPr>
            <a:r>
              <a:rPr lang="en-GB" sz="1800" u="sng">
                <a:solidFill>
                  <a:schemeClr val="lt1"/>
                </a:solidFill>
                <a:latin typeface="Arial"/>
                <a:ea typeface="Arial"/>
                <a:cs typeface="Arial"/>
                <a:sym typeface="Arial"/>
                <a:hlinkClick r:id="rId14">
                  <a:extLst>
                    <a:ext uri="{A12FA001-AC4F-418D-AE19-62706E023703}">
                      <ahyp:hlinkClr xmlns:ahyp="http://schemas.microsoft.com/office/drawing/2018/hyperlinkcolor" val="tx"/>
                    </a:ext>
                  </a:extLst>
                </a:hlinkClick>
              </a:rPr>
              <a:t>https://www.facebook.com/StudentDCE</a:t>
            </a:r>
            <a:r>
              <a:rPr lang="en-GB" sz="1800">
                <a:solidFill>
                  <a:schemeClr val="lt1"/>
                </a:solidFill>
                <a:latin typeface="Arial"/>
                <a:ea typeface="Arial"/>
                <a:cs typeface="Arial"/>
                <a:sym typeface="Arial"/>
              </a:rPr>
              <a:t> </a:t>
            </a:r>
            <a:endParaRPr/>
          </a:p>
          <a:p>
            <a:pPr marL="0" marR="0" lvl="0" indent="0" algn="l" rtl="0">
              <a:spcBef>
                <a:spcPts val="0"/>
              </a:spcBef>
              <a:spcAft>
                <a:spcPts val="0"/>
              </a:spcAft>
              <a:buNone/>
            </a:pPr>
            <a:endParaRPr sz="1800">
              <a:solidFill>
                <a:srgbClr val="23385C"/>
              </a:solidFill>
              <a:latin typeface="Arial"/>
              <a:ea typeface="Arial"/>
              <a:cs typeface="Arial"/>
              <a:sym typeface="Arial"/>
            </a:endParaRPr>
          </a:p>
        </p:txBody>
      </p:sp>
      <p:sp>
        <p:nvSpPr>
          <p:cNvPr id="1169" name="Google Shape;1169;p61"/>
          <p:cNvSpPr txBox="1"/>
          <p:nvPr/>
        </p:nvSpPr>
        <p:spPr>
          <a:xfrm>
            <a:off x="1238273" y="5894850"/>
            <a:ext cx="498389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23385C"/>
              </a:solidFill>
              <a:latin typeface="Arial"/>
              <a:ea typeface="Arial"/>
              <a:cs typeface="Arial"/>
              <a:sym typeface="Arial"/>
            </a:endParaRPr>
          </a:p>
          <a:p>
            <a:pPr marL="0" marR="0" lvl="0" indent="0" algn="l" rtl="0">
              <a:spcBef>
                <a:spcPts val="0"/>
              </a:spcBef>
              <a:spcAft>
                <a:spcPts val="0"/>
              </a:spcAft>
              <a:buNone/>
            </a:pPr>
            <a:r>
              <a:rPr lang="en-GB" sz="1800">
                <a:solidFill>
                  <a:srgbClr val="23385C"/>
                </a:solidFill>
                <a:latin typeface="Arial"/>
                <a:ea typeface="Arial"/>
                <a:cs typeface="Arial"/>
                <a:sym typeface="Arial"/>
              </a:rPr>
              <a:t> </a:t>
            </a:r>
            <a:endParaRPr/>
          </a:p>
          <a:p>
            <a:pPr marL="0" marR="0" lvl="0" indent="0" algn="l" rtl="0">
              <a:spcBef>
                <a:spcPts val="0"/>
              </a:spcBef>
              <a:spcAft>
                <a:spcPts val="0"/>
              </a:spcAft>
              <a:buNone/>
            </a:pPr>
            <a:r>
              <a:rPr lang="en-GB" sz="1800" u="sng">
                <a:solidFill>
                  <a:schemeClr val="lt1"/>
                </a:solidFill>
                <a:latin typeface="Arial"/>
                <a:ea typeface="Arial"/>
                <a:cs typeface="Arial"/>
                <a:sym typeface="Arial"/>
                <a:hlinkClick r:id="rId15">
                  <a:extLst>
                    <a:ext uri="{A12FA001-AC4F-418D-AE19-62706E023703}">
                      <ahyp:hlinkClr xmlns:ahyp="http://schemas.microsoft.com/office/drawing/2018/hyperlinkcolor" val="tx"/>
                    </a:ext>
                  </a:extLst>
                </a:hlinkClick>
              </a:rPr>
              <a:t>https://twitter.com/StudentDce</a:t>
            </a:r>
            <a:r>
              <a:rPr lang="en-GB" sz="1800">
                <a:solidFill>
                  <a:schemeClr val="lt1"/>
                </a:solidFill>
                <a:latin typeface="Arial"/>
                <a:ea typeface="Arial"/>
                <a:cs typeface="Arial"/>
                <a:sym typeface="Arial"/>
              </a:rPr>
              <a:t> </a:t>
            </a:r>
            <a:endParaRPr/>
          </a:p>
          <a:p>
            <a:pPr marL="0" marR="0" lvl="0" indent="0" algn="l" rtl="0">
              <a:spcBef>
                <a:spcPts val="0"/>
              </a:spcBef>
              <a:spcAft>
                <a:spcPts val="0"/>
              </a:spcAft>
              <a:buNone/>
            </a:pPr>
            <a:endParaRPr sz="1800">
              <a:solidFill>
                <a:srgbClr val="23385C"/>
              </a:solidFill>
              <a:latin typeface="Arial"/>
              <a:ea typeface="Arial"/>
              <a:cs typeface="Arial"/>
              <a:sym typeface="Arial"/>
            </a:endParaRPr>
          </a:p>
        </p:txBody>
      </p:sp>
      <p:sp>
        <p:nvSpPr>
          <p:cNvPr id="1170" name="Google Shape;1170;p61"/>
          <p:cNvSpPr txBox="1"/>
          <p:nvPr/>
        </p:nvSpPr>
        <p:spPr>
          <a:xfrm>
            <a:off x="73867" y="4123318"/>
            <a:ext cx="49838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rgbClr val="23385C"/>
              </a:solidFill>
              <a:latin typeface="Arial"/>
              <a:ea typeface="Arial"/>
              <a:cs typeface="Arial"/>
              <a:sym typeface="Arial"/>
            </a:endParaRPr>
          </a:p>
          <a:p>
            <a:pPr marL="0" marR="0" lvl="0" indent="0" algn="l" rtl="0">
              <a:spcBef>
                <a:spcPts val="0"/>
              </a:spcBef>
              <a:spcAft>
                <a:spcPts val="0"/>
              </a:spcAft>
              <a:buNone/>
            </a:pPr>
            <a:r>
              <a:rPr lang="en-GB" sz="1800" b="1" dirty="0">
                <a:solidFill>
                  <a:schemeClr val="lt1"/>
                </a:solidFill>
                <a:latin typeface="Arial"/>
                <a:ea typeface="Arial"/>
                <a:cs typeface="Arial"/>
                <a:sym typeface="Arial"/>
              </a:rPr>
              <a:t>MAIS INFORMAÇÃO EM: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 descr="A person playing a guitar next to a person sitting on a chair&#10;&#10;Description automatically generated with low confidenc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55717" y="330203"/>
            <a:ext cx="6559407" cy="8102597"/>
          </a:xfrm>
          <a:prstGeom prst="rect">
            <a:avLst/>
          </a:prstGeom>
          <a:noFill/>
          <a:ln>
            <a:noFill/>
          </a:ln>
        </p:spPr>
      </p:pic>
      <p:sp>
        <p:nvSpPr>
          <p:cNvPr id="401" name="Google Shape;401;p7"/>
          <p:cNvSpPr txBox="1">
            <a:spLocks noGrp="1"/>
          </p:cNvSpPr>
          <p:nvPr>
            <p:ph type="body" idx="1"/>
          </p:nvPr>
        </p:nvSpPr>
        <p:spPr>
          <a:xfrm>
            <a:off x="3580626" y="3163624"/>
            <a:ext cx="3121657" cy="2024217"/>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60000"/>
              </a:lnSpc>
              <a:spcBef>
                <a:spcPts val="0"/>
              </a:spcBef>
              <a:spcAft>
                <a:spcPts val="0"/>
              </a:spcAft>
              <a:buClr>
                <a:schemeClr val="lt1"/>
              </a:buClr>
              <a:buSzPts val="3200"/>
              <a:buNone/>
            </a:pPr>
            <a:r>
              <a:rPr lang="en-GB" sz="3200" b="1" dirty="0"/>
              <a:t>FERRAMENTAS  </a:t>
            </a:r>
            <a:endParaRPr dirty="0"/>
          </a:p>
          <a:p>
            <a:pPr marL="0" lvl="0" indent="0" algn="l" rtl="0">
              <a:lnSpc>
                <a:spcPct val="160000"/>
              </a:lnSpc>
              <a:spcBef>
                <a:spcPts val="750"/>
              </a:spcBef>
              <a:spcAft>
                <a:spcPts val="0"/>
              </a:spcAft>
              <a:buClr>
                <a:schemeClr val="lt1"/>
              </a:buClr>
              <a:buSzPts val="3200"/>
              <a:buNone/>
            </a:pPr>
            <a:r>
              <a:rPr lang="en-GB" sz="3200" b="1" dirty="0"/>
              <a:t>APRESENTAÇÃO</a:t>
            </a:r>
            <a:endParaRPr dirty="0"/>
          </a:p>
        </p:txBody>
      </p:sp>
      <p:sp>
        <p:nvSpPr>
          <p:cNvPr id="402" name="Google Shape;402;p7"/>
          <p:cNvSpPr txBox="1">
            <a:spLocks noGrp="1"/>
          </p:cNvSpPr>
          <p:nvPr>
            <p:ph type="body" idx="3"/>
          </p:nvPr>
        </p:nvSpPr>
        <p:spPr>
          <a:xfrm>
            <a:off x="3683101" y="1698573"/>
            <a:ext cx="2298472" cy="901752"/>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lt1"/>
              </a:buClr>
              <a:buSzPts val="4388"/>
              <a:buNone/>
            </a:pPr>
            <a:r>
              <a:rPr lang="en-GB" sz="4388"/>
              <a:t>01</a:t>
            </a:r>
            <a:endParaRPr/>
          </a:p>
        </p:txBody>
      </p:sp>
      <p:sp>
        <p:nvSpPr>
          <p:cNvPr id="403" name="Google Shape;403;p7"/>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a:hlinkClick r:id="rId3"/>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63601" y="5733480"/>
            <a:ext cx="5158764" cy="2758747"/>
          </a:xfrm>
          <a:prstGeom prst="rect">
            <a:avLst/>
          </a:prstGeom>
          <a:solidFill>
            <a:schemeClr val="lt1"/>
          </a:solidFill>
          <a:ln>
            <a:noFill/>
          </a:ln>
        </p:spPr>
      </p:pic>
      <p:sp>
        <p:nvSpPr>
          <p:cNvPr id="411" name="Google Shape;411;p8"/>
          <p:cNvSpPr txBox="1">
            <a:spLocks noGrp="1"/>
          </p:cNvSpPr>
          <p:nvPr>
            <p:ph type="body" idx="1"/>
          </p:nvPr>
        </p:nvSpPr>
        <p:spPr>
          <a:xfrm>
            <a:off x="213995" y="249256"/>
            <a:ext cx="4793264" cy="2925042"/>
          </a:xfrm>
          <a:prstGeom prst="rect">
            <a:avLst/>
          </a:prstGeom>
          <a:noFill/>
          <a:ln>
            <a:noFill/>
          </a:ln>
        </p:spPr>
        <p:txBody>
          <a:bodyPr spcFirstLastPara="1" wrap="square" lIns="91425" tIns="45700" rIns="91425" bIns="45700" anchor="t" anchorCtr="0">
            <a:noAutofit/>
          </a:bodyPr>
          <a:lstStyle/>
          <a:p>
            <a:pPr marL="0" lvl="0" indent="0">
              <a:lnSpc>
                <a:spcPct val="120000"/>
              </a:lnSpc>
              <a:spcBef>
                <a:spcPts val="0"/>
              </a:spcBef>
              <a:buSzPct val="100000"/>
            </a:pPr>
            <a:r>
              <a:rPr lang="pt-PT" sz="1100" dirty="0" err="1"/>
              <a:t>Nearpod</a:t>
            </a:r>
            <a:r>
              <a:rPr lang="pt-PT" sz="1100" dirty="0"/>
              <a:t> é uma plataforma de envolvimento cruzada, que cativa a sua audiência com atividades interativas, ligando-as através de discussões colaborativas, e ganhar conhecimentos instantâneos sobre a aprendizagem através de avaliações formativas em </a:t>
            </a:r>
            <a:r>
              <a:rPr lang="pt-PT" sz="1100" dirty="0" err="1"/>
              <a:t>Nearpod</a:t>
            </a:r>
            <a:r>
              <a:rPr lang="pt-PT" sz="1100" dirty="0"/>
              <a:t>. Educadores, conferencistas e tutores podem construir sobre conteúdos que já tenham investido horas no desenvolvimento, utilizando a funcionalidade de importação de um PDF guardado de qualquer PowerPoint, </a:t>
            </a:r>
            <a:r>
              <a:rPr lang="pt-PT" sz="1100" dirty="0" err="1"/>
              <a:t>KeyNote</a:t>
            </a:r>
            <a:r>
              <a:rPr lang="pt-PT" sz="1100" dirty="0"/>
              <a:t> ou SMART Notebook como base para uma apresentação sobre </a:t>
            </a:r>
            <a:r>
              <a:rPr lang="pt-PT" sz="1100" dirty="0" err="1"/>
              <a:t>Nearpod</a:t>
            </a:r>
            <a:r>
              <a:rPr lang="pt-PT" sz="1100" dirty="0"/>
              <a:t>. Receba feedback imediato sobre o que o seu público aprendeu com a função de sondagem, questionário ou pergunta aberta. Pode adicionar áudio e vídeo diretamente da BBC </a:t>
            </a:r>
            <a:r>
              <a:rPr lang="pt-PT" sz="1100" dirty="0" err="1"/>
              <a:t>Worldwide</a:t>
            </a:r>
            <a:r>
              <a:rPr lang="pt-PT" sz="1100" dirty="0"/>
              <a:t> Vídeo, da sua unidade de armazenamento (</a:t>
            </a:r>
            <a:r>
              <a:rPr lang="pt-PT" sz="1100" dirty="0" err="1"/>
              <a:t>Dropbox</a:t>
            </a:r>
            <a:r>
              <a:rPr lang="pt-PT" sz="1100" dirty="0"/>
              <a:t>, Google Drive, etc.), do seu computador, ou utilizar a pesquisa integrada no YouTube.</a:t>
            </a:r>
            <a:endParaRPr lang="pt-PT" sz="200" dirty="0"/>
          </a:p>
        </p:txBody>
      </p:sp>
      <p:sp>
        <p:nvSpPr>
          <p:cNvPr id="412" name="Google Shape;412;p8"/>
          <p:cNvSpPr txBox="1"/>
          <p:nvPr/>
        </p:nvSpPr>
        <p:spPr>
          <a:xfrm>
            <a:off x="4397417" y="249256"/>
            <a:ext cx="3249896" cy="842944"/>
          </a:xfrm>
          <a:prstGeom prst="rect">
            <a:avLst/>
          </a:prstGeom>
          <a:noFill/>
          <a:ln>
            <a:noFill/>
          </a:ln>
        </p:spPr>
        <p:txBody>
          <a:bodyPr spcFirstLastPara="1" wrap="square" lIns="74275" tIns="37125" rIns="74275" bIns="37125" anchor="t" anchorCtr="0">
            <a:normAutofit fontScale="85000" lnSpcReduction="20000"/>
          </a:bodyPr>
          <a:lstStyle/>
          <a:p>
            <a:pPr marL="0" marR="0" lvl="0" indent="0" algn="ctr" rtl="0">
              <a:lnSpc>
                <a:spcPct val="120000"/>
              </a:lnSpc>
              <a:spcBef>
                <a:spcPts val="0"/>
              </a:spcBef>
              <a:spcAft>
                <a:spcPts val="0"/>
              </a:spcAft>
              <a:buClr>
                <a:schemeClr val="lt1"/>
              </a:buClr>
              <a:buSzPct val="100000"/>
              <a:buFont typeface="Arial"/>
              <a:buNone/>
            </a:pPr>
            <a:r>
              <a:rPr lang="pt-PT" sz="2300" b="0" i="0" dirty="0">
                <a:solidFill>
                  <a:schemeClr val="lt1"/>
                </a:solidFill>
                <a:latin typeface="Arial"/>
                <a:ea typeface="Arial"/>
                <a:cs typeface="Arial"/>
                <a:sym typeface="Arial"/>
              </a:rPr>
              <a:t>RESUMO</a:t>
            </a:r>
            <a:endParaRPr dirty="0"/>
          </a:p>
          <a:p>
            <a:pPr marL="0" marR="0" lvl="0" indent="0" algn="ctr" rtl="0">
              <a:lnSpc>
                <a:spcPct val="120000"/>
              </a:lnSpc>
              <a:spcBef>
                <a:spcPts val="750"/>
              </a:spcBef>
              <a:spcAft>
                <a:spcPts val="0"/>
              </a:spcAft>
              <a:buClr>
                <a:schemeClr val="lt1"/>
              </a:buClr>
              <a:buSzPct val="100000"/>
              <a:buFont typeface="Arial"/>
              <a:buNone/>
            </a:pPr>
            <a:r>
              <a:rPr lang="en-GB" sz="2300" b="1" i="0" dirty="0">
                <a:solidFill>
                  <a:schemeClr val="lt1"/>
                </a:solidFill>
                <a:latin typeface="Arial"/>
                <a:ea typeface="Arial"/>
                <a:cs typeface="Arial"/>
                <a:sym typeface="Arial"/>
              </a:rPr>
              <a:t>NEARPOD</a:t>
            </a:r>
            <a:endParaRPr sz="2300" b="1" i="0" dirty="0">
              <a:solidFill>
                <a:schemeClr val="lt1"/>
              </a:solidFill>
              <a:latin typeface="Arial"/>
              <a:ea typeface="Arial"/>
              <a:cs typeface="Arial"/>
              <a:sym typeface="Arial"/>
            </a:endParaRPr>
          </a:p>
          <a:p>
            <a:pPr marL="0" marR="0" lvl="0" indent="0" algn="l" rtl="0">
              <a:lnSpc>
                <a:spcPct val="90000"/>
              </a:lnSpc>
              <a:spcBef>
                <a:spcPts val="750"/>
              </a:spcBef>
              <a:spcAft>
                <a:spcPts val="0"/>
              </a:spcAft>
              <a:buClr>
                <a:schemeClr val="lt1"/>
              </a:buClr>
              <a:buSzPct val="100000"/>
              <a:buFont typeface="Arial"/>
              <a:buNone/>
            </a:pPr>
            <a:endParaRPr sz="1645" b="0" i="0" dirty="0">
              <a:solidFill>
                <a:schemeClr val="lt1"/>
              </a:solidFill>
              <a:latin typeface="Arial"/>
              <a:ea typeface="Arial"/>
              <a:cs typeface="Arial"/>
              <a:sym typeface="Arial"/>
            </a:endParaRPr>
          </a:p>
        </p:txBody>
      </p:sp>
      <p:pic>
        <p:nvPicPr>
          <p:cNvPr id="413" name="Google Shape;413;p8" descr="C:\Users\Catherine\AppData\Local\Microsoft\Windows\INetCache\Content.MSO\975B13A3.tmp"/>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97417" y="3730706"/>
            <a:ext cx="2030214" cy="523161"/>
          </a:xfrm>
          <a:prstGeom prst="rect">
            <a:avLst/>
          </a:prstGeom>
          <a:noFill/>
          <a:ln>
            <a:noFill/>
          </a:ln>
        </p:spPr>
      </p:pic>
      <p:sp>
        <p:nvSpPr>
          <p:cNvPr id="414" name="Google Shape;414;p8"/>
          <p:cNvSpPr txBox="1"/>
          <p:nvPr/>
        </p:nvSpPr>
        <p:spPr>
          <a:xfrm>
            <a:off x="1439862" y="4116420"/>
            <a:ext cx="3249896" cy="496469"/>
          </a:xfrm>
          <a:prstGeom prst="rect">
            <a:avLst/>
          </a:prstGeom>
          <a:noFill/>
          <a:ln>
            <a:noFill/>
          </a:ln>
        </p:spPr>
        <p:txBody>
          <a:bodyPr spcFirstLastPara="1" wrap="square" lIns="74275" tIns="37125" rIns="74275" bIns="37125" anchor="t" anchorCtr="0">
            <a:normAutofit fontScale="92500"/>
          </a:bodyPr>
          <a:lstStyle/>
          <a:p>
            <a:pPr marL="0" marR="0" lvl="0" indent="0" algn="l" rtl="0">
              <a:lnSpc>
                <a:spcPct val="120000"/>
              </a:lnSpc>
              <a:spcBef>
                <a:spcPts val="0"/>
              </a:spcBef>
              <a:spcAft>
                <a:spcPts val="0"/>
              </a:spcAft>
              <a:buClr>
                <a:srgbClr val="23385C"/>
              </a:buClr>
              <a:buSzPts val="1950"/>
              <a:buFont typeface="Arial"/>
              <a:buNone/>
            </a:pPr>
            <a:r>
              <a:rPr lang="pt-PT" sz="1950" b="0" i="0" dirty="0">
                <a:solidFill>
                  <a:srgbClr val="23385C"/>
                </a:solidFill>
                <a:latin typeface="Arial"/>
                <a:ea typeface="Arial"/>
                <a:cs typeface="Arial"/>
                <a:sym typeface="Arial"/>
              </a:rPr>
              <a:t>APRENDER COM OUTROS</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15" name="Google Shape;415;p8"/>
          <p:cNvSpPr txBox="1"/>
          <p:nvPr/>
        </p:nvSpPr>
        <p:spPr>
          <a:xfrm>
            <a:off x="639911" y="4851238"/>
            <a:ext cx="5578177" cy="738623"/>
          </a:xfrm>
          <a:prstGeom prst="rect">
            <a:avLst/>
          </a:prstGeom>
          <a:noFill/>
          <a:ln>
            <a:noFill/>
          </a:ln>
        </p:spPr>
        <p:txBody>
          <a:bodyPr spcFirstLastPara="1" wrap="square" lIns="91425" tIns="45700" rIns="91425" bIns="45700" anchor="t" anchorCtr="0">
            <a:spAutoFit/>
          </a:bodyPr>
          <a:lstStyle/>
          <a:p>
            <a:pPr lvl="0"/>
            <a:r>
              <a:rPr lang="pt-PT" dirty="0">
                <a:solidFill>
                  <a:srgbClr val="23385C"/>
                </a:solidFill>
              </a:rPr>
              <a:t>Recolhemos e criámos alguns vídeos de estudo de caso que lhe darão mais informações sobre a </a:t>
            </a:r>
            <a:r>
              <a:rPr lang="pt-PT" dirty="0" err="1">
                <a:solidFill>
                  <a:srgbClr val="23385C"/>
                </a:solidFill>
              </a:rPr>
              <a:t>Nearpod</a:t>
            </a:r>
            <a:r>
              <a:rPr lang="pt-PT" dirty="0">
                <a:solidFill>
                  <a:srgbClr val="23385C"/>
                </a:solidFill>
              </a:rPr>
              <a:t> e como pode ser utilizada. Clique para ver e aprender. </a:t>
            </a:r>
            <a:endParaRPr lang="pt-PT" dirty="0"/>
          </a:p>
        </p:txBody>
      </p:sp>
      <p:sp>
        <p:nvSpPr>
          <p:cNvPr id="416" name="Google Shape;416;p8"/>
          <p:cNvSpPr txBox="1"/>
          <p:nvPr/>
        </p:nvSpPr>
        <p:spPr>
          <a:xfrm>
            <a:off x="6424951" y="952755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9"/>
          <p:cNvSpPr/>
          <p:nvPr/>
        </p:nvSpPr>
        <p:spPr>
          <a:xfrm>
            <a:off x="4556846" y="3949375"/>
            <a:ext cx="348768" cy="285387"/>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17400" tIns="17400" rIns="17400" bIns="17400" anchor="ctr" anchorCtr="0">
            <a:noAutofit/>
          </a:bodyPr>
          <a:lstStyle/>
          <a:p>
            <a:pPr marL="0" marR="0" lvl="0" indent="0" algn="l" rtl="0">
              <a:spcBef>
                <a:spcPts val="0"/>
              </a:spcBef>
              <a:spcAft>
                <a:spcPts val="0"/>
              </a:spcAft>
              <a:buNone/>
            </a:pPr>
            <a:endParaRPr sz="1371">
              <a:solidFill>
                <a:schemeClr val="dk2"/>
              </a:solidFill>
              <a:latin typeface="Arial"/>
              <a:ea typeface="Arial"/>
              <a:cs typeface="Arial"/>
              <a:sym typeface="Arial"/>
            </a:endParaRPr>
          </a:p>
        </p:txBody>
      </p:sp>
      <p:sp>
        <p:nvSpPr>
          <p:cNvPr id="422" name="Google Shape;422;p9"/>
          <p:cNvSpPr/>
          <p:nvPr/>
        </p:nvSpPr>
        <p:spPr>
          <a:xfrm>
            <a:off x="1793334" y="3916657"/>
            <a:ext cx="318108" cy="318106"/>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spcFirstLastPara="1" wrap="square" lIns="17400" tIns="17400" rIns="17400" bIns="17400" anchor="ctr" anchorCtr="0">
            <a:noAutofit/>
          </a:bodyPr>
          <a:lstStyle/>
          <a:p>
            <a:pPr marL="0" marR="0" lvl="0" indent="0" algn="ctr" rtl="0">
              <a:spcBef>
                <a:spcPts val="0"/>
              </a:spcBef>
              <a:spcAft>
                <a:spcPts val="0"/>
              </a:spcAft>
              <a:buNone/>
            </a:pPr>
            <a:endParaRPr sz="1371">
              <a:solidFill>
                <a:schemeClr val="dk1"/>
              </a:solidFill>
              <a:latin typeface="Arial"/>
              <a:ea typeface="Arial"/>
              <a:cs typeface="Arial"/>
              <a:sym typeface="Arial"/>
            </a:endParaRPr>
          </a:p>
        </p:txBody>
      </p:sp>
      <p:sp>
        <p:nvSpPr>
          <p:cNvPr id="423" name="Google Shape;423;p9"/>
          <p:cNvSpPr txBox="1"/>
          <p:nvPr/>
        </p:nvSpPr>
        <p:spPr>
          <a:xfrm>
            <a:off x="1360104" y="654598"/>
            <a:ext cx="3249896" cy="431416"/>
          </a:xfrm>
          <a:prstGeom prst="rect">
            <a:avLst/>
          </a:prstGeom>
          <a:noFill/>
          <a:ln>
            <a:noFill/>
          </a:ln>
        </p:spPr>
        <p:txBody>
          <a:bodyPr spcFirstLastPara="1" wrap="square" lIns="74275" tIns="37125" rIns="74275" bIns="37125" anchor="t" anchorCtr="0">
            <a:normAutofit/>
          </a:bodyPr>
          <a:lstStyle/>
          <a:p>
            <a:pPr marL="0" marR="0" lvl="0" indent="0" algn="l" rtl="0">
              <a:lnSpc>
                <a:spcPct val="120000"/>
              </a:lnSpc>
              <a:spcBef>
                <a:spcPts val="0"/>
              </a:spcBef>
              <a:spcAft>
                <a:spcPts val="0"/>
              </a:spcAft>
              <a:buClr>
                <a:srgbClr val="23385C"/>
              </a:buClr>
              <a:buSzPts val="1950"/>
              <a:buFont typeface="Arial"/>
              <a:buNone/>
            </a:pPr>
            <a:r>
              <a:rPr lang="en-GB" sz="1950" b="0" i="0" dirty="0">
                <a:solidFill>
                  <a:srgbClr val="23385C"/>
                </a:solidFill>
                <a:latin typeface="Arial"/>
                <a:ea typeface="Arial"/>
                <a:cs typeface="Arial"/>
                <a:sym typeface="Arial"/>
              </a:rPr>
              <a:t>VANTAGENS</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24" name="Google Shape;424;p9"/>
          <p:cNvSpPr txBox="1"/>
          <p:nvPr/>
        </p:nvSpPr>
        <p:spPr>
          <a:xfrm>
            <a:off x="1360104" y="2875593"/>
            <a:ext cx="3249896" cy="658734"/>
          </a:xfrm>
          <a:prstGeom prst="rect">
            <a:avLst/>
          </a:prstGeom>
          <a:noFill/>
          <a:ln>
            <a:noFill/>
          </a:ln>
        </p:spPr>
        <p:txBody>
          <a:bodyPr spcFirstLastPara="1" wrap="square" lIns="74275" tIns="37125" rIns="74275" bIns="37125" anchor="t" anchorCtr="0">
            <a:normAutofit/>
          </a:bodyPr>
          <a:lstStyle/>
          <a:p>
            <a:pPr marL="0" marR="0" lvl="0" indent="0" algn="l" rtl="0">
              <a:lnSpc>
                <a:spcPct val="120000"/>
              </a:lnSpc>
              <a:spcBef>
                <a:spcPts val="0"/>
              </a:spcBef>
              <a:spcAft>
                <a:spcPts val="0"/>
              </a:spcAft>
              <a:buClr>
                <a:srgbClr val="23385C"/>
              </a:buClr>
              <a:buSzPts val="1950"/>
              <a:buFont typeface="Arial"/>
              <a:buNone/>
            </a:pPr>
            <a:r>
              <a:rPr lang="en-GB" sz="1950" b="0" i="0" dirty="0">
                <a:solidFill>
                  <a:srgbClr val="23385C"/>
                </a:solidFill>
                <a:latin typeface="Arial"/>
                <a:ea typeface="Arial"/>
                <a:cs typeface="Arial"/>
                <a:sym typeface="Arial"/>
              </a:rPr>
              <a:t>DESVANTAGENS</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sp>
        <p:nvSpPr>
          <p:cNvPr id="425" name="Google Shape;425;p9"/>
          <p:cNvSpPr txBox="1"/>
          <p:nvPr/>
        </p:nvSpPr>
        <p:spPr>
          <a:xfrm>
            <a:off x="1344162" y="5849691"/>
            <a:ext cx="4063914" cy="658734"/>
          </a:xfrm>
          <a:prstGeom prst="rect">
            <a:avLst/>
          </a:prstGeom>
          <a:noFill/>
          <a:ln>
            <a:noFill/>
          </a:ln>
        </p:spPr>
        <p:txBody>
          <a:bodyPr spcFirstLastPara="1" wrap="square" lIns="74275" tIns="37125" rIns="74275" bIns="37125" anchor="t" anchorCtr="0">
            <a:normAutofit/>
          </a:bodyPr>
          <a:lstStyle/>
          <a:p>
            <a:pPr marL="0" marR="0" lvl="0" indent="0" algn="l" rtl="0">
              <a:lnSpc>
                <a:spcPct val="120000"/>
              </a:lnSpc>
              <a:spcBef>
                <a:spcPts val="0"/>
              </a:spcBef>
              <a:spcAft>
                <a:spcPts val="0"/>
              </a:spcAft>
              <a:buClr>
                <a:srgbClr val="23385C"/>
              </a:buClr>
              <a:buSzPts val="1950"/>
              <a:buFont typeface="Arial"/>
              <a:buNone/>
            </a:pPr>
            <a:r>
              <a:rPr lang="en-GB" sz="1950" b="0" i="0" dirty="0">
                <a:solidFill>
                  <a:srgbClr val="23385C"/>
                </a:solidFill>
                <a:latin typeface="Arial"/>
                <a:ea typeface="Arial"/>
                <a:cs typeface="Arial"/>
                <a:sym typeface="Arial"/>
              </a:rPr>
              <a:t>COMEÇAR A USAR NEARPOD</a:t>
            </a:r>
            <a:endParaRPr sz="1950" b="0" i="0" dirty="0">
              <a:solidFill>
                <a:srgbClr val="23385C"/>
              </a:solidFill>
              <a:latin typeface="Arial"/>
              <a:ea typeface="Arial"/>
              <a:cs typeface="Arial"/>
              <a:sym typeface="Arial"/>
            </a:endParaRPr>
          </a:p>
          <a:p>
            <a:pPr marL="0" marR="0" lvl="0" indent="0" algn="l" rtl="0">
              <a:lnSpc>
                <a:spcPct val="90000"/>
              </a:lnSpc>
              <a:spcBef>
                <a:spcPts val="750"/>
              </a:spcBef>
              <a:spcAft>
                <a:spcPts val="0"/>
              </a:spcAft>
              <a:buClr>
                <a:schemeClr val="lt1"/>
              </a:buClr>
              <a:buSzPts val="1645"/>
              <a:buFont typeface="Arial"/>
              <a:buNone/>
            </a:pPr>
            <a:endParaRPr sz="1645" b="0" i="0" dirty="0">
              <a:solidFill>
                <a:schemeClr val="lt1"/>
              </a:solidFill>
              <a:latin typeface="Arial"/>
              <a:ea typeface="Arial"/>
              <a:cs typeface="Arial"/>
              <a:sym typeface="Arial"/>
            </a:endParaRPr>
          </a:p>
        </p:txBody>
      </p:sp>
      <p:grpSp>
        <p:nvGrpSpPr>
          <p:cNvPr id="426" name="Google Shape;426;p9"/>
          <p:cNvGrpSpPr/>
          <p:nvPr/>
        </p:nvGrpSpPr>
        <p:grpSpPr>
          <a:xfrm>
            <a:off x="1305083" y="5301681"/>
            <a:ext cx="243678" cy="345124"/>
            <a:chOff x="3979850" y="1598950"/>
            <a:chExt cx="356825" cy="505375"/>
          </a:xfrm>
        </p:grpSpPr>
        <p:sp>
          <p:nvSpPr>
            <p:cNvPr id="427" name="Google Shape;427;p9"/>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sp>
          <p:nvSpPr>
            <p:cNvPr id="428" name="Google Shape;428;p9"/>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solidFill>
              <a:schemeClr val="lt1"/>
            </a:solidFill>
            <a:ln w="9525" cap="rnd" cmpd="sng">
              <a:solidFill>
                <a:schemeClr val="lt1"/>
              </a:solidFill>
              <a:prstDash val="solid"/>
              <a:round/>
              <a:headEnd type="none" w="sm" len="sm"/>
              <a:tailEnd type="none" w="sm" len="sm"/>
            </a:ln>
          </p:spPr>
          <p:txBody>
            <a:bodyPr spcFirstLastPara="1" wrap="square" lIns="74275" tIns="74275" rIns="74275" bIns="74275" anchor="ctr" anchorCtr="0">
              <a:noAutofit/>
            </a:bodyPr>
            <a:lstStyle/>
            <a:p>
              <a:pPr marL="0" marR="0" lvl="0" indent="0" algn="l" rtl="0">
                <a:spcBef>
                  <a:spcPts val="0"/>
                </a:spcBef>
                <a:spcAft>
                  <a:spcPts val="0"/>
                </a:spcAft>
                <a:buNone/>
              </a:pPr>
              <a:endParaRPr sz="1463">
                <a:solidFill>
                  <a:schemeClr val="dk1"/>
                </a:solidFill>
                <a:latin typeface="Arial"/>
                <a:ea typeface="Arial"/>
                <a:cs typeface="Arial"/>
                <a:sym typeface="Arial"/>
              </a:endParaRPr>
            </a:p>
          </p:txBody>
        </p:sp>
      </p:grpSp>
      <p:sp>
        <p:nvSpPr>
          <p:cNvPr id="429" name="Google Shape;429;p9"/>
          <p:cNvSpPr txBox="1"/>
          <p:nvPr/>
        </p:nvSpPr>
        <p:spPr>
          <a:xfrm>
            <a:off x="924673" y="1369381"/>
            <a:ext cx="4663327" cy="1169551"/>
          </a:xfrm>
          <a:prstGeom prst="rect">
            <a:avLst/>
          </a:prstGeom>
          <a:noFill/>
          <a:ln>
            <a:noFill/>
          </a:ln>
        </p:spPr>
        <p:txBody>
          <a:bodyPr spcFirstLastPara="1" wrap="square" lIns="91425" tIns="45700" rIns="91425" bIns="45700" anchor="t" anchorCtr="0">
            <a:spAutoFit/>
          </a:bodyPr>
          <a:lstStyle/>
          <a:p>
            <a:pPr marL="232172" lvl="0" indent="-232172">
              <a:buClr>
                <a:srgbClr val="23395D"/>
              </a:buClr>
              <a:buSzPts val="1400"/>
              <a:buFont typeface="Arial"/>
              <a:buChar char="•"/>
            </a:pPr>
            <a:r>
              <a:rPr lang="pt-PT" dirty="0">
                <a:solidFill>
                  <a:srgbClr val="23395D"/>
                </a:solidFill>
              </a:rPr>
              <a:t>Adequado para educadores em todos os sectores</a:t>
            </a:r>
          </a:p>
          <a:p>
            <a:pPr marL="232172" lvl="0" indent="-232172">
              <a:buClr>
                <a:srgbClr val="23395D"/>
              </a:buClr>
              <a:buSzPts val="1400"/>
              <a:buFont typeface="Arial"/>
              <a:buChar char="•"/>
            </a:pPr>
            <a:r>
              <a:rPr lang="pt-PT" dirty="0">
                <a:solidFill>
                  <a:srgbClr val="23395D"/>
                </a:solidFill>
              </a:rPr>
              <a:t>7000+ estudos disponíveis</a:t>
            </a:r>
          </a:p>
          <a:p>
            <a:pPr marL="232172" lvl="0" indent="-232172">
              <a:buClr>
                <a:srgbClr val="23395D"/>
              </a:buClr>
              <a:buSzPts val="1400"/>
              <a:buFont typeface="Arial"/>
              <a:buChar char="•"/>
            </a:pPr>
            <a:r>
              <a:rPr lang="pt-PT" dirty="0">
                <a:solidFill>
                  <a:srgbClr val="23395D"/>
                </a:solidFill>
              </a:rPr>
              <a:t>Criar o seu próprio curso dentro desta ferramenta é simples</a:t>
            </a:r>
          </a:p>
          <a:p>
            <a:pPr marL="232172" lvl="0" indent="-232172">
              <a:buClr>
                <a:srgbClr val="23395D"/>
              </a:buClr>
              <a:buSzPts val="1400"/>
              <a:buFont typeface="Arial"/>
              <a:buChar char="•"/>
            </a:pPr>
            <a:r>
              <a:rPr lang="pt-PT" dirty="0">
                <a:solidFill>
                  <a:srgbClr val="23395D"/>
                </a:solidFill>
              </a:rPr>
              <a:t>Ideal para ambiente ao estilo da sala de aula</a:t>
            </a:r>
            <a:endParaRPr lang="pt-PT" sz="1400" dirty="0">
              <a:solidFill>
                <a:schemeClr val="dk1"/>
              </a:solidFill>
              <a:latin typeface="Arial"/>
              <a:ea typeface="Arial"/>
              <a:cs typeface="Arial"/>
              <a:sym typeface="Arial"/>
            </a:endParaRPr>
          </a:p>
        </p:txBody>
      </p:sp>
      <p:sp>
        <p:nvSpPr>
          <p:cNvPr id="430" name="Google Shape;430;p9"/>
          <p:cNvSpPr txBox="1"/>
          <p:nvPr/>
        </p:nvSpPr>
        <p:spPr>
          <a:xfrm>
            <a:off x="973858" y="3549858"/>
            <a:ext cx="5092174" cy="738664"/>
          </a:xfrm>
          <a:prstGeom prst="rect">
            <a:avLst/>
          </a:prstGeom>
          <a:noFill/>
          <a:ln>
            <a:noFill/>
          </a:ln>
        </p:spPr>
        <p:txBody>
          <a:bodyPr spcFirstLastPara="1" wrap="square" lIns="91425" tIns="45700" rIns="91425" bIns="45700" anchor="t" anchorCtr="0">
            <a:spAutoFit/>
          </a:bodyPr>
          <a:lstStyle/>
          <a:p>
            <a:pPr marL="232172" lvl="0" indent="-232172">
              <a:buClr>
                <a:srgbClr val="23395D"/>
              </a:buClr>
              <a:buSzPts val="1400"/>
              <a:buFont typeface="Arial"/>
              <a:buChar char="•"/>
            </a:pPr>
            <a:r>
              <a:rPr lang="pt-PT" dirty="0">
                <a:solidFill>
                  <a:srgbClr val="23395D"/>
                </a:solidFill>
              </a:rPr>
              <a:t>A criação e modificação de apresentações pode ser demorada e pode tornar-se dispendiosa</a:t>
            </a:r>
          </a:p>
          <a:p>
            <a:pPr marL="232172" lvl="0" indent="-232172">
              <a:buClr>
                <a:srgbClr val="23395D"/>
              </a:buClr>
              <a:buSzPts val="1400"/>
              <a:buFont typeface="Arial"/>
              <a:buChar char="•"/>
            </a:pPr>
            <a:r>
              <a:rPr lang="pt-PT" dirty="0">
                <a:solidFill>
                  <a:srgbClr val="23395D"/>
                </a:solidFill>
              </a:rPr>
              <a:t>À medida de um público americano</a:t>
            </a:r>
            <a:endParaRPr lang="pt-PT" sz="1400" dirty="0">
              <a:solidFill>
                <a:schemeClr val="dk1"/>
              </a:solidFill>
              <a:latin typeface="Arial"/>
              <a:ea typeface="Arial"/>
              <a:cs typeface="Arial"/>
              <a:sym typeface="Arial"/>
            </a:endParaRPr>
          </a:p>
        </p:txBody>
      </p:sp>
      <p:sp>
        <p:nvSpPr>
          <p:cNvPr id="431" name="Google Shape;431;p9"/>
          <p:cNvSpPr txBox="1"/>
          <p:nvPr/>
        </p:nvSpPr>
        <p:spPr>
          <a:xfrm>
            <a:off x="1001634" y="6251328"/>
            <a:ext cx="5165594" cy="12438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63" dirty="0">
                <a:solidFill>
                  <a:srgbClr val="23395D"/>
                </a:solidFill>
                <a:latin typeface="Arial"/>
                <a:ea typeface="Arial"/>
                <a:cs typeface="Arial"/>
                <a:sym typeface="Arial"/>
              </a:rPr>
              <a:t> </a:t>
            </a:r>
            <a:endParaRPr sz="1625" dirty="0">
              <a:solidFill>
                <a:schemeClr val="dk1"/>
              </a:solidFill>
              <a:latin typeface="Arial"/>
              <a:ea typeface="Arial"/>
              <a:cs typeface="Arial"/>
              <a:sym typeface="Arial"/>
            </a:endParaRPr>
          </a:p>
          <a:p>
            <a:pPr lvl="0">
              <a:lnSpc>
                <a:spcPct val="115000"/>
              </a:lnSpc>
            </a:pPr>
            <a:r>
              <a:rPr lang="pt-PT" dirty="0">
                <a:solidFill>
                  <a:srgbClr val="23385C"/>
                </a:solidFill>
              </a:rPr>
              <a:t>Agora que já teve uma boa introdução ao </a:t>
            </a:r>
            <a:r>
              <a:rPr lang="pt-PT" dirty="0" err="1">
                <a:solidFill>
                  <a:srgbClr val="23385C"/>
                </a:solidFill>
              </a:rPr>
              <a:t>Nearpod</a:t>
            </a:r>
            <a:r>
              <a:rPr lang="pt-PT" dirty="0">
                <a:solidFill>
                  <a:srgbClr val="23385C"/>
                </a:solidFill>
              </a:rPr>
              <a:t> - porque não testá-lo por si próprio?</a:t>
            </a:r>
          </a:p>
          <a:p>
            <a:pPr marL="0" marR="0" lvl="0" indent="0" algn="l" rtl="0">
              <a:spcBef>
                <a:spcPts val="0"/>
              </a:spcBef>
              <a:spcAft>
                <a:spcPts val="0"/>
              </a:spcAft>
              <a:buNone/>
            </a:pPr>
            <a:r>
              <a:rPr lang="en-GB" sz="1400" dirty="0">
                <a:solidFill>
                  <a:srgbClr val="23395D"/>
                </a:solidFill>
                <a:latin typeface="Arial"/>
                <a:ea typeface="Arial"/>
                <a:cs typeface="Arial"/>
                <a:sym typeface="Arial"/>
              </a:rPr>
              <a:t> </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GB" sz="1400" u="sng" dirty="0">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https://nearpod.com/signup/?oc=SignUpTopNav</a:t>
            </a:r>
            <a:r>
              <a:rPr lang="en-GB" sz="1400" dirty="0">
                <a:solidFill>
                  <a:srgbClr val="23395D"/>
                </a:solidFill>
                <a:latin typeface="Arial"/>
                <a:ea typeface="Arial"/>
                <a:cs typeface="Arial"/>
                <a:sym typeface="Arial"/>
              </a:rPr>
              <a:t> </a:t>
            </a:r>
            <a:endParaRPr sz="1400" dirty="0">
              <a:solidFill>
                <a:schemeClr val="dk1"/>
              </a:solidFill>
              <a:latin typeface="Arial"/>
              <a:ea typeface="Arial"/>
              <a:cs typeface="Arial"/>
              <a:sym typeface="Arial"/>
            </a:endParaRPr>
          </a:p>
        </p:txBody>
      </p:sp>
      <p:sp>
        <p:nvSpPr>
          <p:cNvPr id="432" name="Google Shape;432;p9"/>
          <p:cNvSpPr txBox="1"/>
          <p:nvPr/>
        </p:nvSpPr>
        <p:spPr>
          <a:xfrm rot="-837433">
            <a:off x="1636130" y="8612674"/>
            <a:ext cx="827868" cy="617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38" b="1">
                <a:solidFill>
                  <a:schemeClr val="lt1"/>
                </a:solidFill>
                <a:latin typeface="Arial"/>
                <a:ea typeface="Arial"/>
                <a:cs typeface="Arial"/>
                <a:sym typeface="Arial"/>
              </a:rPr>
              <a:t>CLICK TO WATCH &amp; LEARN</a:t>
            </a:r>
            <a:endParaRPr sz="1300" b="1">
              <a:solidFill>
                <a:schemeClr val="lt1"/>
              </a:solidFill>
              <a:latin typeface="Arial"/>
              <a:ea typeface="Arial"/>
              <a:cs typeface="Arial"/>
              <a:sym typeface="Arial"/>
            </a:endParaRPr>
          </a:p>
        </p:txBody>
      </p:sp>
      <p:sp>
        <p:nvSpPr>
          <p:cNvPr id="433" name="Google Shape;433;p9"/>
          <p:cNvSpPr txBox="1"/>
          <p:nvPr/>
        </p:nvSpPr>
        <p:spPr>
          <a:xfrm>
            <a:off x="764920" y="4422753"/>
            <a:ext cx="5318092" cy="1169511"/>
          </a:xfrm>
          <a:prstGeom prst="rect">
            <a:avLst/>
          </a:prstGeom>
          <a:noFill/>
          <a:ln>
            <a:noFill/>
          </a:ln>
        </p:spPr>
        <p:txBody>
          <a:bodyPr spcFirstLastPara="1" wrap="square" lIns="91425" tIns="45700" rIns="91425" bIns="45700" anchor="t" anchorCtr="0">
            <a:spAutoFit/>
          </a:bodyPr>
          <a:lstStyle/>
          <a:p>
            <a:pPr lvl="0" algn="ctr"/>
            <a:r>
              <a:rPr lang="pt-PT" i="1" dirty="0">
                <a:solidFill>
                  <a:srgbClr val="F16A4C"/>
                </a:solidFill>
              </a:rPr>
              <a:t>"Adoro ter acesso a todas as lições já realizadas - torna o planeamento muito fácil! A minha parte favorita é que muitas funções exigem que cada indivíduo responda de alguma forma, quer se trate de uma sondagem, desenho, resposta curta, ou questionário".</a:t>
            </a:r>
            <a:r>
              <a:rPr lang="pt-PT" b="1" i="1" dirty="0">
                <a:solidFill>
                  <a:srgbClr val="F16A4C"/>
                </a:solidFill>
              </a:rPr>
              <a:t>  -Rachel P (Educadora)</a:t>
            </a:r>
          </a:p>
        </p:txBody>
      </p:sp>
      <p:pic>
        <p:nvPicPr>
          <p:cNvPr id="434" name="Google Shape;434;p9">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4870" y="7772400"/>
            <a:ext cx="2613206" cy="1507851"/>
          </a:xfrm>
          <a:prstGeom prst="rect">
            <a:avLst/>
          </a:prstGeom>
          <a:noFill/>
          <a:ln>
            <a:noFill/>
          </a:ln>
        </p:spPr>
      </p:pic>
      <p:sp>
        <p:nvSpPr>
          <p:cNvPr id="435" name="Google Shape;435;p9"/>
          <p:cNvSpPr txBox="1"/>
          <p:nvPr/>
        </p:nvSpPr>
        <p:spPr>
          <a:xfrm>
            <a:off x="6393180" y="9497078"/>
            <a:ext cx="92964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rgbClr val="23385C"/>
                </a:solidFill>
                <a:latin typeface="Arial"/>
                <a:ea typeface="Arial"/>
                <a:cs typeface="Arial"/>
                <a:sym typeface="Arial"/>
              </a:rPr>
              <a:t>9</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TotalTime>
  <Words>10366</Words>
  <Application>Microsoft Macintosh PowerPoint</Application>
  <PresentationFormat>A4 Paper (210x297 mm)</PresentationFormat>
  <Paragraphs>698</Paragraphs>
  <Slides>61</Slides>
  <Notes>61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vt:lpstr>
      <vt:lpstr>Helvetica Neue</vt:lpstr>
      <vt:lpstr>Noto Sans Symbols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aine hamill</dc:creator>
  <cp:lastModifiedBy>Ian Sayers</cp:lastModifiedBy>
  <cp:revision>6</cp:revision>
  <dcterms:created xsi:type="dcterms:W3CDTF">2021-05-28T13:37:08Z</dcterms:created>
  <dcterms:modified xsi:type="dcterms:W3CDTF">2022-01-20T13:23:02Z</dcterms:modified>
</cp:coreProperties>
</file>