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0"/>
  </p:notesMasterIdLst>
  <p:sldIdLst>
    <p:sldId id="4298" r:id="rId2"/>
    <p:sldId id="4270" r:id="rId3"/>
    <p:sldId id="4380" r:id="rId4"/>
    <p:sldId id="4273" r:id="rId5"/>
    <p:sldId id="4276" r:id="rId6"/>
    <p:sldId id="4291" r:id="rId7"/>
    <p:sldId id="4344" r:id="rId8"/>
    <p:sldId id="4324" r:id="rId9"/>
    <p:sldId id="4300" r:id="rId10"/>
    <p:sldId id="4325" r:id="rId11"/>
    <p:sldId id="4318" r:id="rId12"/>
    <p:sldId id="4316" r:id="rId13"/>
    <p:sldId id="4319" r:id="rId14"/>
    <p:sldId id="4326" r:id="rId15"/>
    <p:sldId id="264" r:id="rId16"/>
    <p:sldId id="4382" r:id="rId17"/>
    <p:sldId id="4381" r:id="rId18"/>
    <p:sldId id="4383" r:id="rId19"/>
    <p:sldId id="4384" r:id="rId20"/>
    <p:sldId id="4385" r:id="rId21"/>
    <p:sldId id="4386" r:id="rId22"/>
    <p:sldId id="4328" r:id="rId23"/>
    <p:sldId id="4327" r:id="rId24"/>
    <p:sldId id="4307" r:id="rId25"/>
    <p:sldId id="4331" r:id="rId26"/>
    <p:sldId id="4322" r:id="rId27"/>
    <p:sldId id="4323" r:id="rId28"/>
    <p:sldId id="4329" r:id="rId29"/>
    <p:sldId id="4309" r:id="rId30"/>
    <p:sldId id="4333" r:id="rId31"/>
    <p:sldId id="4334" r:id="rId32"/>
    <p:sldId id="4330" r:id="rId33"/>
    <p:sldId id="4308" r:id="rId34"/>
    <p:sldId id="4314" r:id="rId35"/>
    <p:sldId id="4313" r:id="rId36"/>
    <p:sldId id="4336" r:id="rId37"/>
    <p:sldId id="4338" r:id="rId38"/>
    <p:sldId id="4339" r:id="rId39"/>
    <p:sldId id="4341" r:id="rId40"/>
    <p:sldId id="4340" r:id="rId41"/>
    <p:sldId id="4342" r:id="rId42"/>
    <p:sldId id="4349" r:id="rId43"/>
    <p:sldId id="4387" r:id="rId44"/>
    <p:sldId id="4350" r:id="rId45"/>
    <p:sldId id="4351" r:id="rId46"/>
    <p:sldId id="4352" r:id="rId47"/>
    <p:sldId id="4343" r:id="rId48"/>
    <p:sldId id="426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85C"/>
    <a:srgbClr val="F16A4C"/>
    <a:srgbClr val="FDC562"/>
    <a:srgbClr val="7DCCC6"/>
    <a:srgbClr val="00A4B8"/>
    <a:srgbClr val="28AF95"/>
    <a:srgbClr val="8CBF4B"/>
    <a:srgbClr val="1BA19A"/>
    <a:srgbClr val="1188A3"/>
    <a:srgbClr val="B5D6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70"/>
    <p:restoredTop sz="94663"/>
  </p:normalViewPr>
  <p:slideViewPr>
    <p:cSldViewPr snapToGrid="0" snapToObjects="1">
      <p:cViewPr varScale="1">
        <p:scale>
          <a:sx n="82" d="100"/>
          <a:sy n="82" d="100"/>
        </p:scale>
        <p:origin x="696" y="91"/>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2210AE-0DC5-4A31-96CE-C30434611C01}" type="datetimeFigureOut">
              <a:rPr lang="en-IE" smtClean="0"/>
              <a:t>21/09/2022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8BAF9-A98F-4E79-81DC-7606031186BC}" type="slidenum">
              <a:rPr lang="en-IE" smtClean="0"/>
              <a:t>‹#›</a:t>
            </a:fld>
            <a:endParaRPr lang="en-IE"/>
          </a:p>
        </p:txBody>
      </p:sp>
    </p:spTree>
    <p:extLst>
      <p:ext uri="{BB962C8B-B14F-4D97-AF65-F5344CB8AC3E}">
        <p14:creationId xmlns:p14="http://schemas.microsoft.com/office/powerpoint/2010/main" val="304715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70" y="427965"/>
            <a:ext cx="5845500" cy="2123658"/>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Students as Digital </a:t>
            </a:r>
          </a:p>
          <a:p>
            <a:pPr fontAlgn="base"/>
            <a:r>
              <a:rPr lang="en-IE" sz="4400" b="1" i="0" u="none" strike="noStrike" kern="1200" baseline="0" dirty="0">
                <a:solidFill>
                  <a:schemeClr val="bg1"/>
                </a:solidFill>
                <a:effectLst/>
                <a:latin typeface="+mn-lt"/>
                <a:ea typeface="+mn-ea"/>
                <a:cs typeface="+mn-cs"/>
                <a:sym typeface="Quattrocento Sans"/>
              </a:rPr>
              <a:t>Civic Engagers </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7" y="2883583"/>
            <a:ext cx="6419237"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Students as Digital Civic Engagers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Cya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9" name="Picture 8" descr="Icon&#10;&#10;Description automatically generated">
            <a:extLst>
              <a:ext uri="{FF2B5EF4-FFF2-40B4-BE49-F238E27FC236}">
                <a16:creationId xmlns:a16="http://schemas.microsoft.com/office/drawing/2014/main" id="{659A1A35-B898-8246-8D43-C68A97BA1D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212703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241300" y="228600"/>
            <a:ext cx="11696700" cy="56953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Icon&#10;&#10;Description automatically generated">
            <a:extLst>
              <a:ext uri="{FF2B5EF4-FFF2-40B4-BE49-F238E27FC236}">
                <a16:creationId xmlns:a16="http://schemas.microsoft.com/office/drawing/2014/main" id="{09B4805A-287E-CF48-BC2B-3CDAB976F3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23" name="Group 22">
            <a:extLst>
              <a:ext uri="{FF2B5EF4-FFF2-40B4-BE49-F238E27FC236}">
                <a16:creationId xmlns:a16="http://schemas.microsoft.com/office/drawing/2014/main" id="{AD714960-3766-3443-8FFF-31096EBBEA09}"/>
              </a:ext>
            </a:extLst>
          </p:cNvPr>
          <p:cNvGrpSpPr/>
          <p:nvPr userDrawn="1"/>
        </p:nvGrpSpPr>
        <p:grpSpPr>
          <a:xfrm flipH="1">
            <a:off x="10344642" y="6178622"/>
            <a:ext cx="1847358" cy="678338"/>
            <a:chOff x="0" y="6194352"/>
            <a:chExt cx="1847358" cy="678338"/>
          </a:xfrm>
        </p:grpSpPr>
        <p:pic>
          <p:nvPicPr>
            <p:cNvPr id="24" name="Picture 23" descr="Icon&#10;&#10;Description automatically generated">
              <a:extLst>
                <a:ext uri="{FF2B5EF4-FFF2-40B4-BE49-F238E27FC236}">
                  <a16:creationId xmlns:a16="http://schemas.microsoft.com/office/drawing/2014/main" id="{76165ACB-6AA8-7E4D-9366-07A54806619E}"/>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25" name="Picture 24" descr="A picture containing text, sign, tableware, plate&#10;&#10;Description automatically generated">
              <a:extLst>
                <a:ext uri="{FF2B5EF4-FFF2-40B4-BE49-F238E27FC236}">
                  <a16:creationId xmlns:a16="http://schemas.microsoft.com/office/drawing/2014/main" id="{1A068880-8E07-AA40-866D-11F9CD9AD87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26" name="Picture 25" descr="Shape, arrow&#10;&#10;Description automatically generated">
              <a:extLst>
                <a:ext uri="{FF2B5EF4-FFF2-40B4-BE49-F238E27FC236}">
                  <a16:creationId xmlns:a16="http://schemas.microsoft.com/office/drawing/2014/main" id="{12E9FCFC-9F99-C147-8450-726D13112D7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2041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90F25F-34EB-6647-B759-AC3CF9FAA556}"/>
              </a:ext>
            </a:extLst>
          </p:cNvPr>
          <p:cNvSpPr/>
          <p:nvPr userDrawn="1"/>
        </p:nvSpPr>
        <p:spPr>
          <a:xfrm>
            <a:off x="241300" y="228600"/>
            <a:ext cx="11696700" cy="569531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E28AE025-6B40-5947-B504-B366AF52EDDF}"/>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B7281846-658F-F145-8D39-6F1A4FAA54D2}"/>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B94BAAC5-3B7A-4A47-87A3-D7E73FEF91BB}"/>
              </a:ext>
            </a:extLst>
          </p:cNvPr>
          <p:cNvSpPr/>
          <p:nvPr userDrawn="1"/>
        </p:nvSpPr>
        <p:spPr>
          <a:xfrm rot="5400000" flipV="1">
            <a:off x="1375154" y="1210306"/>
            <a:ext cx="1008000" cy="3600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Icon&#10;&#10;Description automatically generated">
            <a:extLst>
              <a:ext uri="{FF2B5EF4-FFF2-40B4-BE49-F238E27FC236}">
                <a16:creationId xmlns:a16="http://schemas.microsoft.com/office/drawing/2014/main" id="{28067293-EB8D-244C-AAFD-787747A59D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16" name="Group 15">
            <a:extLst>
              <a:ext uri="{FF2B5EF4-FFF2-40B4-BE49-F238E27FC236}">
                <a16:creationId xmlns:a16="http://schemas.microsoft.com/office/drawing/2014/main" id="{6D767C39-14E1-DD4A-808F-97520EEA5C26}"/>
              </a:ext>
            </a:extLst>
          </p:cNvPr>
          <p:cNvGrpSpPr/>
          <p:nvPr userDrawn="1"/>
        </p:nvGrpSpPr>
        <p:grpSpPr>
          <a:xfrm flipH="1">
            <a:off x="10344642" y="617862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BBBAFD14-6BA7-484C-9E24-61E97E93AA4E}"/>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8" name="Picture 17" descr="A picture containing text, sign, tableware, plate&#10;&#10;Description automatically generated">
              <a:extLst>
                <a:ext uri="{FF2B5EF4-FFF2-40B4-BE49-F238E27FC236}">
                  <a16:creationId xmlns:a16="http://schemas.microsoft.com/office/drawing/2014/main" id="{E9CC8339-A8FE-A94A-8E96-C5A102D89B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9" name="Picture 18" descr="Shape, arrow&#10;&#10;Description automatically generated">
              <a:extLst>
                <a:ext uri="{FF2B5EF4-FFF2-40B4-BE49-F238E27FC236}">
                  <a16:creationId xmlns:a16="http://schemas.microsoft.com/office/drawing/2014/main" id="{8949D9CF-5985-E247-9277-4A486D2FB6F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533940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Cya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90F25F-34EB-6647-B759-AC3CF9FAA556}"/>
              </a:ext>
            </a:extLst>
          </p:cNvPr>
          <p:cNvSpPr/>
          <p:nvPr userDrawn="1"/>
        </p:nvSpPr>
        <p:spPr>
          <a:xfrm>
            <a:off x="241300" y="228600"/>
            <a:ext cx="11696700" cy="569531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E28AE025-6B40-5947-B504-B366AF52EDDF}"/>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B7281846-658F-F145-8D39-6F1A4FAA54D2}"/>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pic>
        <p:nvPicPr>
          <p:cNvPr id="13" name="Picture 12" descr="Icon&#10;&#10;Description automatically generated">
            <a:extLst>
              <a:ext uri="{FF2B5EF4-FFF2-40B4-BE49-F238E27FC236}">
                <a16:creationId xmlns:a16="http://schemas.microsoft.com/office/drawing/2014/main" id="{28067293-EB8D-244C-AAFD-787747A59D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16" name="Group 15">
            <a:extLst>
              <a:ext uri="{FF2B5EF4-FFF2-40B4-BE49-F238E27FC236}">
                <a16:creationId xmlns:a16="http://schemas.microsoft.com/office/drawing/2014/main" id="{BEA80821-CB4C-8E49-986A-C2545B2D8764}"/>
              </a:ext>
            </a:extLst>
          </p:cNvPr>
          <p:cNvGrpSpPr/>
          <p:nvPr userDrawn="1"/>
        </p:nvGrpSpPr>
        <p:grpSpPr>
          <a:xfrm flipH="1">
            <a:off x="10344642" y="617862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B044BD1D-BD00-8842-AF13-BE16D2E86E47}"/>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8" name="Picture 17" descr="A picture containing text, sign, tableware, plate&#10;&#10;Description automatically generated">
              <a:extLst>
                <a:ext uri="{FF2B5EF4-FFF2-40B4-BE49-F238E27FC236}">
                  <a16:creationId xmlns:a16="http://schemas.microsoft.com/office/drawing/2014/main" id="{B66AEE03-6B1A-8348-9EC2-B08B1A00E79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9" name="Picture 18" descr="Shape, arrow&#10;&#10;Description automatically generated">
              <a:extLst>
                <a:ext uri="{FF2B5EF4-FFF2-40B4-BE49-F238E27FC236}">
                  <a16:creationId xmlns:a16="http://schemas.microsoft.com/office/drawing/2014/main" id="{AD717BBE-5E5B-F245-BF7C-DFA11020D21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94302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356632" y="-2"/>
            <a:ext cx="5495430" cy="6892757"/>
          </a:xfrm>
          <a:prstGeom prst="rect">
            <a:avLst/>
          </a:prstGeom>
          <a:solidFill>
            <a:srgbClr val="F16A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A5A06ABD-A133-8D42-8B38-636B873ACE6A}"/>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1" name="Group 10">
            <a:extLst>
              <a:ext uri="{FF2B5EF4-FFF2-40B4-BE49-F238E27FC236}">
                <a16:creationId xmlns:a16="http://schemas.microsoft.com/office/drawing/2014/main" id="{7917C5DB-B011-C042-9344-55812DFBF30F}"/>
              </a:ext>
            </a:extLst>
          </p:cNvPr>
          <p:cNvGrpSpPr/>
          <p:nvPr userDrawn="1"/>
        </p:nvGrpSpPr>
        <p:grpSpPr>
          <a:xfrm rot="16200000">
            <a:off x="-249725" y="518783"/>
            <a:ext cx="2110356" cy="1072793"/>
            <a:chOff x="10857600" y="6178622"/>
            <a:chExt cx="1334400" cy="678338"/>
          </a:xfrm>
        </p:grpSpPr>
        <p:pic>
          <p:nvPicPr>
            <p:cNvPr id="9" name="Picture 8" descr="Icon&#10;&#10;Description automatically generated">
              <a:extLst>
                <a:ext uri="{FF2B5EF4-FFF2-40B4-BE49-F238E27FC236}">
                  <a16:creationId xmlns:a16="http://schemas.microsoft.com/office/drawing/2014/main" id="{7D7496F3-BE21-1A46-A32D-6A987674CDCC}"/>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10" name="Picture 9" descr="A picture containing text, sign, tableware, plate&#10;&#10;Description automatically generated">
              <a:extLst>
                <a:ext uri="{FF2B5EF4-FFF2-40B4-BE49-F238E27FC236}">
                  <a16:creationId xmlns:a16="http://schemas.microsoft.com/office/drawing/2014/main" id="{DF4E5495-818D-B34E-B12A-6F12271995A6}"/>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12" name="Picture 11" descr="Icon&#10;&#10;Description automatically generated">
            <a:extLst>
              <a:ext uri="{FF2B5EF4-FFF2-40B4-BE49-F238E27FC236}">
                <a16:creationId xmlns:a16="http://schemas.microsoft.com/office/drawing/2014/main" id="{E9A76732-EF55-8940-A879-30483FA74C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67058" b="31977"/>
          <a:stretch/>
        </p:blipFill>
        <p:spPr>
          <a:xfrm flipH="1">
            <a:off x="78590" y="5092700"/>
            <a:ext cx="1503480" cy="1498600"/>
          </a:xfrm>
          <a:prstGeom prst="rect">
            <a:avLst/>
          </a:prstGeom>
        </p:spPr>
      </p:pic>
      <p:pic>
        <p:nvPicPr>
          <p:cNvPr id="13" name="Picture 12" descr="Shape, arrow&#10;&#10;Description automatically generated">
            <a:extLst>
              <a:ext uri="{FF2B5EF4-FFF2-40B4-BE49-F238E27FC236}">
                <a16:creationId xmlns:a16="http://schemas.microsoft.com/office/drawing/2014/main" id="{8C44AF92-2018-AC44-AB36-A160C74C6B7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144705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844936-ECD0-7946-A4A6-D39AC5FF1416}"/>
              </a:ext>
            </a:extLst>
          </p:cNvPr>
          <p:cNvSpPr/>
          <p:nvPr userDrawn="1"/>
        </p:nvSpPr>
        <p:spPr>
          <a:xfrm flipV="1">
            <a:off x="1356632" y="-2"/>
            <a:ext cx="5495430"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Picture Placeholder 17">
            <a:extLst>
              <a:ext uri="{FF2B5EF4-FFF2-40B4-BE49-F238E27FC236}">
                <a16:creationId xmlns:a16="http://schemas.microsoft.com/office/drawing/2014/main" id="{1A2B4C28-E311-7845-9CA1-D79C24001503}"/>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0AF8FF80-8C6E-AD48-A36D-FDE3906ED829}"/>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Rectangle 14">
            <a:extLst>
              <a:ext uri="{FF2B5EF4-FFF2-40B4-BE49-F238E27FC236}">
                <a16:creationId xmlns:a16="http://schemas.microsoft.com/office/drawing/2014/main" id="{F7228F1F-3D21-1843-8D4B-CFC69EACD280}"/>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23">
            <a:extLst>
              <a:ext uri="{FF2B5EF4-FFF2-40B4-BE49-F238E27FC236}">
                <a16:creationId xmlns:a16="http://schemas.microsoft.com/office/drawing/2014/main" id="{68AEDD00-20B7-824C-8CD6-692A2CB2DF24}"/>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584CBA04-E6A4-4346-A7BE-6E87E6D8A074}"/>
              </a:ext>
            </a:extLst>
          </p:cNvPr>
          <p:cNvGrpSpPr/>
          <p:nvPr userDrawn="1"/>
        </p:nvGrpSpPr>
        <p:grpSpPr>
          <a:xfrm rot="16200000">
            <a:off x="-249725" y="518783"/>
            <a:ext cx="2110356" cy="1072793"/>
            <a:chOff x="10857600" y="6178622"/>
            <a:chExt cx="1334400" cy="678338"/>
          </a:xfrm>
        </p:grpSpPr>
        <p:pic>
          <p:nvPicPr>
            <p:cNvPr id="21" name="Picture 20" descr="Icon&#10;&#10;Description automatically generated">
              <a:extLst>
                <a:ext uri="{FF2B5EF4-FFF2-40B4-BE49-F238E27FC236}">
                  <a16:creationId xmlns:a16="http://schemas.microsoft.com/office/drawing/2014/main" id="{13486796-A2D3-0146-ABC4-5DD6C08B6E5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441A6AF4-628E-8C41-855E-B9E1ABB3E109}"/>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23" name="Picture 22" descr="Icon&#10;&#10;Description automatically generated">
            <a:extLst>
              <a:ext uri="{FF2B5EF4-FFF2-40B4-BE49-F238E27FC236}">
                <a16:creationId xmlns:a16="http://schemas.microsoft.com/office/drawing/2014/main" id="{B3B43833-0480-1744-8E52-D4E703F9772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67058" b="31977"/>
          <a:stretch/>
        </p:blipFill>
        <p:spPr>
          <a:xfrm flipH="1">
            <a:off x="78590" y="5092700"/>
            <a:ext cx="1503480" cy="1498600"/>
          </a:xfrm>
          <a:prstGeom prst="rect">
            <a:avLst/>
          </a:prstGeom>
        </p:spPr>
      </p:pic>
      <p:pic>
        <p:nvPicPr>
          <p:cNvPr id="24" name="Picture 23" descr="Shape, arrow&#10;&#10;Description automatically generated">
            <a:extLst>
              <a:ext uri="{FF2B5EF4-FFF2-40B4-BE49-F238E27FC236}">
                <a16:creationId xmlns:a16="http://schemas.microsoft.com/office/drawing/2014/main" id="{2122DB33-AF00-E849-A7F5-FC607A91BB1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3135426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 Cya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844936-ECD0-7946-A4A6-D39AC5FF1416}"/>
              </a:ext>
            </a:extLst>
          </p:cNvPr>
          <p:cNvSpPr/>
          <p:nvPr userDrawn="1"/>
        </p:nvSpPr>
        <p:spPr>
          <a:xfrm flipV="1">
            <a:off x="1356632" y="-2"/>
            <a:ext cx="5495430" cy="6892757"/>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Picture Placeholder 17">
            <a:extLst>
              <a:ext uri="{FF2B5EF4-FFF2-40B4-BE49-F238E27FC236}">
                <a16:creationId xmlns:a16="http://schemas.microsoft.com/office/drawing/2014/main" id="{1A2B4C28-E311-7845-9CA1-D79C24001503}"/>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0AF8FF80-8C6E-AD48-A36D-FDE3906ED829}"/>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Rectangle 14">
            <a:extLst>
              <a:ext uri="{FF2B5EF4-FFF2-40B4-BE49-F238E27FC236}">
                <a16:creationId xmlns:a16="http://schemas.microsoft.com/office/drawing/2014/main" id="{F7228F1F-3D21-1843-8D4B-CFC69EACD280}"/>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23">
            <a:extLst>
              <a:ext uri="{FF2B5EF4-FFF2-40B4-BE49-F238E27FC236}">
                <a16:creationId xmlns:a16="http://schemas.microsoft.com/office/drawing/2014/main" id="{68AEDD00-20B7-824C-8CD6-692A2CB2DF24}"/>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584CBA04-E6A4-4346-A7BE-6E87E6D8A074}"/>
              </a:ext>
            </a:extLst>
          </p:cNvPr>
          <p:cNvGrpSpPr/>
          <p:nvPr userDrawn="1"/>
        </p:nvGrpSpPr>
        <p:grpSpPr>
          <a:xfrm rot="16200000">
            <a:off x="-249725" y="518783"/>
            <a:ext cx="2110356" cy="1072793"/>
            <a:chOff x="10857600" y="6178622"/>
            <a:chExt cx="1334400" cy="678338"/>
          </a:xfrm>
        </p:grpSpPr>
        <p:pic>
          <p:nvPicPr>
            <p:cNvPr id="21" name="Picture 20" descr="Icon&#10;&#10;Description automatically generated">
              <a:extLst>
                <a:ext uri="{FF2B5EF4-FFF2-40B4-BE49-F238E27FC236}">
                  <a16:creationId xmlns:a16="http://schemas.microsoft.com/office/drawing/2014/main" id="{13486796-A2D3-0146-ABC4-5DD6C08B6E5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441A6AF4-628E-8C41-855E-B9E1ABB3E109}"/>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23" name="Picture 22" descr="Icon&#10;&#10;Description automatically generated">
            <a:extLst>
              <a:ext uri="{FF2B5EF4-FFF2-40B4-BE49-F238E27FC236}">
                <a16:creationId xmlns:a16="http://schemas.microsoft.com/office/drawing/2014/main" id="{B3B43833-0480-1744-8E52-D4E703F9772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67058" b="31977"/>
          <a:stretch/>
        </p:blipFill>
        <p:spPr>
          <a:xfrm flipH="1">
            <a:off x="78590" y="5092700"/>
            <a:ext cx="1503480" cy="1498600"/>
          </a:xfrm>
          <a:prstGeom prst="rect">
            <a:avLst/>
          </a:prstGeom>
        </p:spPr>
      </p:pic>
      <p:pic>
        <p:nvPicPr>
          <p:cNvPr id="12" name="Picture 11" descr="Shape, arrow&#10;&#10;Description automatically generated">
            <a:extLst>
              <a:ext uri="{FF2B5EF4-FFF2-40B4-BE49-F238E27FC236}">
                <a16:creationId xmlns:a16="http://schemas.microsoft.com/office/drawing/2014/main" id="{9F47A402-73D9-3E45-BDEC-D708F87285F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616451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78662" y="1196104"/>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2325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308112" y="2701190"/>
            <a:ext cx="4914900" cy="1472928"/>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4B8"/>
              </a:solidFill>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308112" y="2695778"/>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278662" y="367521"/>
            <a:ext cx="11696699"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A8D1AB74-CCCC-EB47-A38B-794D94D5369E}"/>
              </a:ext>
            </a:extLst>
          </p:cNvPr>
          <p:cNvGrpSpPr/>
          <p:nvPr userDrawn="1"/>
        </p:nvGrpSpPr>
        <p:grpSpPr>
          <a:xfrm>
            <a:off x="0" y="6194352"/>
            <a:ext cx="1847358" cy="678338"/>
            <a:chOff x="0" y="6194352"/>
            <a:chExt cx="1847358" cy="678338"/>
          </a:xfrm>
        </p:grpSpPr>
        <p:pic>
          <p:nvPicPr>
            <p:cNvPr id="15" name="Picture 14" descr="Icon&#10;&#10;Description automatically generated">
              <a:extLst>
                <a:ext uri="{FF2B5EF4-FFF2-40B4-BE49-F238E27FC236}">
                  <a16:creationId xmlns:a16="http://schemas.microsoft.com/office/drawing/2014/main" id="{E80F53CF-5054-1C4E-819A-14247B842E8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8C62A63C-F6A0-CE46-8CED-0DB0593E511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079356EA-851D-EB4C-8C67-8629E6AA884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660567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58DCA0B9-F2DF-424D-9359-6F6A4E38935B}"/>
              </a:ext>
            </a:extLst>
          </p:cNvPr>
          <p:cNvSpPr>
            <a:spLocks noGrp="1"/>
          </p:cNvSpPr>
          <p:nvPr>
            <p:ph type="pic" sz="quarter" idx="10" hasCustomPrompt="1"/>
          </p:nvPr>
        </p:nvSpPr>
        <p:spPr>
          <a:xfrm>
            <a:off x="241300" y="228601"/>
            <a:ext cx="11696700" cy="5626583"/>
          </a:xfrm>
          <a:custGeom>
            <a:avLst/>
            <a:gdLst>
              <a:gd name="connsiteX0" fmla="*/ 0 w 11696700"/>
              <a:gd name="connsiteY0" fmla="*/ 0 h 5626583"/>
              <a:gd name="connsiteX1" fmla="*/ 11696700 w 11696700"/>
              <a:gd name="connsiteY1" fmla="*/ 0 h 5626583"/>
              <a:gd name="connsiteX2" fmla="*/ 11696700 w 11696700"/>
              <a:gd name="connsiteY2" fmla="*/ 757264 h 5626583"/>
              <a:gd name="connsiteX3" fmla="*/ 5956300 w 11696700"/>
              <a:gd name="connsiteY3" fmla="*/ 757264 h 5626583"/>
              <a:gd name="connsiteX4" fmla="*/ 5956300 w 11696700"/>
              <a:gd name="connsiteY4" fmla="*/ 3182964 h 5626583"/>
              <a:gd name="connsiteX5" fmla="*/ 11696700 w 11696700"/>
              <a:gd name="connsiteY5" fmla="*/ 3182964 h 5626583"/>
              <a:gd name="connsiteX6" fmla="*/ 11696700 w 11696700"/>
              <a:gd name="connsiteY6" fmla="*/ 5626583 h 5626583"/>
              <a:gd name="connsiteX7" fmla="*/ 0 w 11696700"/>
              <a:gd name="connsiteY7" fmla="*/ 5626583 h 562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626583">
                <a:moveTo>
                  <a:pt x="0" y="0"/>
                </a:moveTo>
                <a:lnTo>
                  <a:pt x="11696700" y="0"/>
                </a:lnTo>
                <a:lnTo>
                  <a:pt x="11696700" y="757264"/>
                </a:lnTo>
                <a:lnTo>
                  <a:pt x="5956300" y="757264"/>
                </a:lnTo>
                <a:lnTo>
                  <a:pt x="5956300" y="3182964"/>
                </a:lnTo>
                <a:lnTo>
                  <a:pt x="11696700" y="3182964"/>
                </a:lnTo>
                <a:lnTo>
                  <a:pt x="11696700" y="5626583"/>
                </a:lnTo>
                <a:lnTo>
                  <a:pt x="0" y="5626583"/>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0" name="Group 9">
            <a:extLst>
              <a:ext uri="{FF2B5EF4-FFF2-40B4-BE49-F238E27FC236}">
                <a16:creationId xmlns:a16="http://schemas.microsoft.com/office/drawing/2014/main" id="{9078939E-53A7-7C46-A3FB-F41C3E275034}"/>
              </a:ext>
            </a:extLst>
          </p:cNvPr>
          <p:cNvGrpSpPr/>
          <p:nvPr userDrawn="1"/>
        </p:nvGrpSpPr>
        <p:grpSpPr>
          <a:xfrm>
            <a:off x="0" y="6194352"/>
            <a:ext cx="1847358" cy="678338"/>
            <a:chOff x="0" y="6194352"/>
            <a:chExt cx="1847358" cy="678338"/>
          </a:xfrm>
        </p:grpSpPr>
        <p:pic>
          <p:nvPicPr>
            <p:cNvPr id="12" name="Picture 11" descr="Icon&#10;&#10;Description automatically generated">
              <a:extLst>
                <a:ext uri="{FF2B5EF4-FFF2-40B4-BE49-F238E27FC236}">
                  <a16:creationId xmlns:a16="http://schemas.microsoft.com/office/drawing/2014/main" id="{B479D729-D1DB-E946-AF20-87B3F2F50129}"/>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3" name="Picture 12" descr="A picture containing text, sign, tableware, plate&#10;&#10;Description automatically generated">
              <a:extLst>
                <a:ext uri="{FF2B5EF4-FFF2-40B4-BE49-F238E27FC236}">
                  <a16:creationId xmlns:a16="http://schemas.microsoft.com/office/drawing/2014/main" id="{F24F8544-7979-414F-8FEE-DBFFA852BA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6" name="Picture 15" descr="Shape, arrow&#10;&#10;Description automatically generated">
              <a:extLst>
                <a:ext uri="{FF2B5EF4-FFF2-40B4-BE49-F238E27FC236}">
                  <a16:creationId xmlns:a16="http://schemas.microsoft.com/office/drawing/2014/main" id="{0820B313-390C-C84F-8FE3-BD7DB1AD9FB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63063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4B8"/>
              </a:solidFill>
            </a:endParaRPr>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12" name="Group 11">
            <a:extLst>
              <a:ext uri="{FF2B5EF4-FFF2-40B4-BE49-F238E27FC236}">
                <a16:creationId xmlns:a16="http://schemas.microsoft.com/office/drawing/2014/main" id="{2DF4D1E5-2D47-6348-99C8-109BA22F6F73}"/>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E08A2C95-1C3E-214F-85EE-69CA5277032F}"/>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B618ED1F-AF4D-CE44-BE2B-89F590B006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195D53AA-68A6-1745-8462-2D083908035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90046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144748" cy="4955203"/>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Students as Digital Civic Engagers</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1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12" name="Group 11">
            <a:extLst>
              <a:ext uri="{FF2B5EF4-FFF2-40B4-BE49-F238E27FC236}">
                <a16:creationId xmlns:a16="http://schemas.microsoft.com/office/drawing/2014/main" id="{16894C2A-BA2E-E046-BFD5-CAF25C81657E}"/>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B42D5810-14E0-3848-9004-C1D9714F241A}"/>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402D2FBA-F3AD-3C45-A2AE-7F67357A60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530C8566-260F-DA49-A19B-DC1844BE23F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920791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Tree>
    <p:extLst>
      <p:ext uri="{BB962C8B-B14F-4D97-AF65-F5344CB8AC3E}">
        <p14:creationId xmlns:p14="http://schemas.microsoft.com/office/powerpoint/2010/main" val="996481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x - Solid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E5910765-0334-D642-A76E-7C47D9A99B53}"/>
              </a:ext>
            </a:extLst>
          </p:cNvPr>
          <p:cNvGrpSpPr/>
          <p:nvPr userDrawn="1"/>
        </p:nvGrpSpPr>
        <p:grpSpPr>
          <a:xfrm>
            <a:off x="0" y="6194352"/>
            <a:ext cx="1847358" cy="678338"/>
            <a:chOff x="0" y="6194352"/>
            <a:chExt cx="1847358" cy="678338"/>
          </a:xfrm>
        </p:grpSpPr>
        <p:pic>
          <p:nvPicPr>
            <p:cNvPr id="18" name="Picture 17" descr="Icon&#10;&#10;Description automatically generated">
              <a:extLst>
                <a:ext uri="{FF2B5EF4-FFF2-40B4-BE49-F238E27FC236}">
                  <a16:creationId xmlns:a16="http://schemas.microsoft.com/office/drawing/2014/main" id="{FBB1BBB2-EB1E-694D-9FA2-D4BC0C0385F8}"/>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9" name="Picture 18" descr="A picture containing text, sign, tableware, plate&#10;&#10;Description automatically generated">
              <a:extLst>
                <a:ext uri="{FF2B5EF4-FFF2-40B4-BE49-F238E27FC236}">
                  <a16:creationId xmlns:a16="http://schemas.microsoft.com/office/drawing/2014/main" id="{187B90C6-8C6A-784A-B284-0B2EEB5391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0" name="Picture 19" descr="Shape, arrow&#10;&#10;Description automatically generated">
              <a:extLst>
                <a:ext uri="{FF2B5EF4-FFF2-40B4-BE49-F238E27FC236}">
                  <a16:creationId xmlns:a16="http://schemas.microsoft.com/office/drawing/2014/main" id="{AB56D358-1A45-8D4C-B39C-FB8A59C91C3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284701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FBE982-3AF6-8F4D-A647-DFBB8E54317E}"/>
              </a:ext>
            </a:extLst>
          </p:cNvPr>
          <p:cNvSpPr/>
          <p:nvPr userDrawn="1"/>
        </p:nvSpPr>
        <p:spPr>
          <a:xfrm>
            <a:off x="241300" y="228600"/>
            <a:ext cx="11696700" cy="5695317"/>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7">
            <a:extLst>
              <a:ext uri="{FF2B5EF4-FFF2-40B4-BE49-F238E27FC236}">
                <a16:creationId xmlns:a16="http://schemas.microsoft.com/office/drawing/2014/main" id="{390004AB-C3EE-2A4F-806E-4DF57FF16DE3}"/>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6A928543-2BE2-054D-AA4F-C7296F2E7D3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C1BA3755-F824-FF4E-B9F1-7E513F69B2A0}"/>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5FC27023-65AA-C04F-9B95-950F2509303E}"/>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48C0371B-3AB4-8543-AAD8-75C3381C5AC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F93B520D-1797-9444-870A-5F1B2DF7AF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7" name="Picture 26" descr="Shape, arrow&#10;&#10;Description automatically generated">
              <a:extLst>
                <a:ext uri="{FF2B5EF4-FFF2-40B4-BE49-F238E27FC236}">
                  <a16:creationId xmlns:a16="http://schemas.microsoft.com/office/drawing/2014/main" id="{71B33C6C-8605-BD4F-ABA1-F013DDFEBF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092935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x - Solid Cya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FBE982-3AF6-8F4D-A647-DFBB8E54317E}"/>
              </a:ext>
            </a:extLst>
          </p:cNvPr>
          <p:cNvSpPr/>
          <p:nvPr userDrawn="1"/>
        </p:nvSpPr>
        <p:spPr>
          <a:xfrm>
            <a:off x="241300" y="228600"/>
            <a:ext cx="11696700" cy="5695317"/>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7">
            <a:extLst>
              <a:ext uri="{FF2B5EF4-FFF2-40B4-BE49-F238E27FC236}">
                <a16:creationId xmlns:a16="http://schemas.microsoft.com/office/drawing/2014/main" id="{390004AB-C3EE-2A4F-806E-4DF57FF16DE3}"/>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6A928543-2BE2-054D-AA4F-C7296F2E7D3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C1BA3755-F824-FF4E-B9F1-7E513F69B2A0}"/>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5FC27023-65AA-C04F-9B95-950F2509303E}"/>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48C0371B-3AB4-8543-AAD8-75C3381C5AC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F93B520D-1797-9444-870A-5F1B2DF7AF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7" name="Picture 26" descr="Shape, arrow&#10;&#10;Description automatically generated">
              <a:extLst>
                <a:ext uri="{FF2B5EF4-FFF2-40B4-BE49-F238E27FC236}">
                  <a16:creationId xmlns:a16="http://schemas.microsoft.com/office/drawing/2014/main" id="{71B33C6C-8605-BD4F-ABA1-F013DDFEBF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305316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grpSp>
        <p:nvGrpSpPr>
          <p:cNvPr id="15" name="Group 14">
            <a:extLst>
              <a:ext uri="{FF2B5EF4-FFF2-40B4-BE49-F238E27FC236}">
                <a16:creationId xmlns:a16="http://schemas.microsoft.com/office/drawing/2014/main" id="{50A1A219-69A0-6247-987D-A8BCE2F2777D}"/>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6C8E22DC-1EC3-3C4C-9732-B982730628A2}"/>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503861DE-CA38-A140-8C50-723F627F2A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7843C6D1-3BAB-AA4D-9625-776F127209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983720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6" name="Group 15">
            <a:extLst>
              <a:ext uri="{FF2B5EF4-FFF2-40B4-BE49-F238E27FC236}">
                <a16:creationId xmlns:a16="http://schemas.microsoft.com/office/drawing/2014/main" id="{A85330F3-8501-3D40-BA7A-786A2C8F278D}"/>
              </a:ext>
            </a:extLst>
          </p:cNvPr>
          <p:cNvGrpSpPr/>
          <p:nvPr userDrawn="1"/>
        </p:nvGrpSpPr>
        <p:grpSpPr>
          <a:xfrm>
            <a:off x="0" y="619435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15E58CA0-0BD6-B54E-9C3E-71DF1B93359F}"/>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9" name="Picture 18" descr="A picture containing text, sign, tableware, plate&#10;&#10;Description automatically generated">
              <a:extLst>
                <a:ext uri="{FF2B5EF4-FFF2-40B4-BE49-F238E27FC236}">
                  <a16:creationId xmlns:a16="http://schemas.microsoft.com/office/drawing/2014/main" id="{613379ED-6BA8-F842-9DA4-8F5B75C7A87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0" name="Picture 19" descr="Shape, arrow&#10;&#10;Description automatically generated">
              <a:extLst>
                <a:ext uri="{FF2B5EF4-FFF2-40B4-BE49-F238E27FC236}">
                  <a16:creationId xmlns:a16="http://schemas.microsoft.com/office/drawing/2014/main" id="{33493391-D8C9-0D44-9AD2-DB3B4334146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D8B85E0-90B8-664A-BD1F-A9AD778E0147}"/>
              </a:ext>
            </a:extLst>
          </p:cNvPr>
          <p:cNvSpPr/>
          <p:nvPr userDrawn="1"/>
        </p:nvSpPr>
        <p:spPr>
          <a:xfrm>
            <a:off x="241300" y="228600"/>
            <a:ext cx="11696700" cy="3035300"/>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grpSp>
        <p:nvGrpSpPr>
          <p:cNvPr id="22" name="Group 21">
            <a:extLst>
              <a:ext uri="{FF2B5EF4-FFF2-40B4-BE49-F238E27FC236}">
                <a16:creationId xmlns:a16="http://schemas.microsoft.com/office/drawing/2014/main" id="{6287C0FE-BE32-C948-967D-484993634C29}"/>
              </a:ext>
            </a:extLst>
          </p:cNvPr>
          <p:cNvGrpSpPr/>
          <p:nvPr userDrawn="1"/>
        </p:nvGrpSpPr>
        <p:grpSpPr>
          <a:xfrm>
            <a:off x="0" y="6194352"/>
            <a:ext cx="1847358" cy="678338"/>
            <a:chOff x="0" y="6194352"/>
            <a:chExt cx="1847358" cy="678338"/>
          </a:xfrm>
        </p:grpSpPr>
        <p:pic>
          <p:nvPicPr>
            <p:cNvPr id="23" name="Picture 22" descr="Icon&#10;&#10;Description automatically generated">
              <a:extLst>
                <a:ext uri="{FF2B5EF4-FFF2-40B4-BE49-F238E27FC236}">
                  <a16:creationId xmlns:a16="http://schemas.microsoft.com/office/drawing/2014/main" id="{26887671-9927-1F4F-ABE6-A35ED2D7E86A}"/>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24" name="Picture 23" descr="A picture containing text, sign, tableware, plate&#10;&#10;Description automatically generated">
              <a:extLst>
                <a:ext uri="{FF2B5EF4-FFF2-40B4-BE49-F238E27FC236}">
                  <a16:creationId xmlns:a16="http://schemas.microsoft.com/office/drawing/2014/main" id="{2954E9F9-85D3-254B-B09C-5312609DCC1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5" name="Picture 24" descr="Shape, arrow&#10;&#10;Description automatically generated">
              <a:extLst>
                <a:ext uri="{FF2B5EF4-FFF2-40B4-BE49-F238E27FC236}">
                  <a16:creationId xmlns:a16="http://schemas.microsoft.com/office/drawing/2014/main" id="{78B4214B-D192-DD4C-B355-96FC8EA5A4B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16A4C"/>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F16A4C"/>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2" name="Group 1">
            <a:extLst>
              <a:ext uri="{FF2B5EF4-FFF2-40B4-BE49-F238E27FC236}">
                <a16:creationId xmlns:a16="http://schemas.microsoft.com/office/drawing/2014/main" id="{3F31FC02-BA19-E64D-AC36-9E0B1AA99D8B}"/>
              </a:ext>
            </a:extLst>
          </p:cNvPr>
          <p:cNvGrpSpPr/>
          <p:nvPr userDrawn="1"/>
        </p:nvGrpSpPr>
        <p:grpSpPr>
          <a:xfrm flipV="1">
            <a:off x="3605" y="4417659"/>
            <a:ext cx="1072793" cy="2454937"/>
            <a:chOff x="277783" y="380171"/>
            <a:chExt cx="1072793" cy="2454937"/>
          </a:xfrm>
        </p:grpSpPr>
        <p:grpSp>
          <p:nvGrpSpPr>
            <p:cNvPr id="10" name="Group 9">
              <a:extLst>
                <a:ext uri="{FF2B5EF4-FFF2-40B4-BE49-F238E27FC236}">
                  <a16:creationId xmlns:a16="http://schemas.microsoft.com/office/drawing/2014/main" id="{1D76B4D1-6A91-1A4A-98BD-18DE98739EC1}"/>
                </a:ext>
              </a:extLst>
            </p:cNvPr>
            <p:cNvGrpSpPr/>
            <p:nvPr userDrawn="1"/>
          </p:nvGrpSpPr>
          <p:grpSpPr>
            <a:xfrm rot="16200000">
              <a:off x="-203633" y="861587"/>
              <a:ext cx="2035625" cy="1072793"/>
              <a:chOff x="10793801" y="6184140"/>
              <a:chExt cx="1287147" cy="678338"/>
            </a:xfrm>
          </p:grpSpPr>
          <p:pic>
            <p:nvPicPr>
              <p:cNvPr id="11" name="Picture 10" descr="Icon&#10;&#10;Description automatically generated">
                <a:extLst>
                  <a:ext uri="{FF2B5EF4-FFF2-40B4-BE49-F238E27FC236}">
                    <a16:creationId xmlns:a16="http://schemas.microsoft.com/office/drawing/2014/main" id="{DC46EDD5-F182-2B4A-8474-B96B79E062E8}"/>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2" name="Picture 11" descr="A picture containing text, sign, tableware, plate&#10;&#10;Description automatically generated">
                <a:extLst>
                  <a:ext uri="{FF2B5EF4-FFF2-40B4-BE49-F238E27FC236}">
                    <a16:creationId xmlns:a16="http://schemas.microsoft.com/office/drawing/2014/main" id="{3643CF4B-FB8D-C24C-A186-C0B60EAF9FBE}"/>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5" name="Picture 14" descr="Shape, arrow&#10;&#10;Description automatically generated">
              <a:extLst>
                <a:ext uri="{FF2B5EF4-FFF2-40B4-BE49-F238E27FC236}">
                  <a16:creationId xmlns:a16="http://schemas.microsoft.com/office/drawing/2014/main" id="{FF848B53-DF02-124B-AFAC-E5E6023F64F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3947335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A4B8"/>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00A4B8"/>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10" name="Group 9">
            <a:extLst>
              <a:ext uri="{FF2B5EF4-FFF2-40B4-BE49-F238E27FC236}">
                <a16:creationId xmlns:a16="http://schemas.microsoft.com/office/drawing/2014/main" id="{2CB961A3-36D6-CD47-A316-175821411162}"/>
              </a:ext>
            </a:extLst>
          </p:cNvPr>
          <p:cNvGrpSpPr/>
          <p:nvPr userDrawn="1"/>
        </p:nvGrpSpPr>
        <p:grpSpPr>
          <a:xfrm flipV="1">
            <a:off x="3605" y="4417659"/>
            <a:ext cx="1072793" cy="2454937"/>
            <a:chOff x="277783" y="380171"/>
            <a:chExt cx="1072793" cy="2454937"/>
          </a:xfrm>
        </p:grpSpPr>
        <p:grpSp>
          <p:nvGrpSpPr>
            <p:cNvPr id="11" name="Group 10">
              <a:extLst>
                <a:ext uri="{FF2B5EF4-FFF2-40B4-BE49-F238E27FC236}">
                  <a16:creationId xmlns:a16="http://schemas.microsoft.com/office/drawing/2014/main" id="{6165FBBF-E965-E44E-BA7B-8AB685C92F9B}"/>
                </a:ext>
              </a:extLst>
            </p:cNvPr>
            <p:cNvGrpSpPr/>
            <p:nvPr userDrawn="1"/>
          </p:nvGrpSpPr>
          <p:grpSpPr>
            <a:xfrm rot="16200000">
              <a:off x="-203633" y="861587"/>
              <a:ext cx="2035625" cy="1072793"/>
              <a:chOff x="10793801" y="6184140"/>
              <a:chExt cx="1287147" cy="678338"/>
            </a:xfrm>
          </p:grpSpPr>
          <p:pic>
            <p:nvPicPr>
              <p:cNvPr id="13" name="Picture 12" descr="Icon&#10;&#10;Description automatically generated">
                <a:extLst>
                  <a:ext uri="{FF2B5EF4-FFF2-40B4-BE49-F238E27FC236}">
                    <a16:creationId xmlns:a16="http://schemas.microsoft.com/office/drawing/2014/main" id="{CAD929E4-B633-C848-9940-2D9E0A573297}"/>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5" name="Picture 14" descr="A picture containing text, sign, tableware, plate&#10;&#10;Description automatically generated">
                <a:extLst>
                  <a:ext uri="{FF2B5EF4-FFF2-40B4-BE49-F238E27FC236}">
                    <a16:creationId xmlns:a16="http://schemas.microsoft.com/office/drawing/2014/main" id="{8FBE5919-2F49-1441-AF1E-42CC58D4DDE1}"/>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2" name="Picture 11" descr="Shape, arrow&#10;&#10;Description automatically generated">
              <a:extLst>
                <a:ext uri="{FF2B5EF4-FFF2-40B4-BE49-F238E27FC236}">
                  <a16:creationId xmlns:a16="http://schemas.microsoft.com/office/drawing/2014/main" id="{1D0E94DA-4BB5-B648-9209-A32D9C4ECF1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1089787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3023AC8-3BEC-2F41-99B7-A7980BB54772}"/>
              </a:ext>
            </a:extLst>
          </p:cNvPr>
          <p:cNvSpPr>
            <a:spLocks noGrp="1"/>
          </p:cNvSpPr>
          <p:nvPr>
            <p:ph type="pic" sz="quarter" idx="17"/>
          </p:nvPr>
        </p:nvSpPr>
        <p:spPr>
          <a:xfrm>
            <a:off x="3" y="0"/>
            <a:ext cx="12191999" cy="6858000"/>
          </a:xfrm>
          <a:custGeom>
            <a:avLst/>
            <a:gdLst>
              <a:gd name="connsiteX0" fmla="*/ 8442739 w 12191999"/>
              <a:gd name="connsiteY0" fmla="*/ 0 h 6858000"/>
              <a:gd name="connsiteX1" fmla="*/ 12191999 w 12191999"/>
              <a:gd name="connsiteY1" fmla="*/ 0 h 6858000"/>
              <a:gd name="connsiteX2" fmla="*/ 12191999 w 12191999"/>
              <a:gd name="connsiteY2" fmla="*/ 6858000 h 6858000"/>
              <a:gd name="connsiteX3" fmla="*/ 8442739 w 12191999"/>
              <a:gd name="connsiteY3" fmla="*/ 6858000 h 6858000"/>
              <a:gd name="connsiteX4" fmla="*/ 8442739 w 12191999"/>
              <a:gd name="connsiteY4" fmla="*/ 4492210 h 6858000"/>
              <a:gd name="connsiteX5" fmla="*/ 8735325 w 12191999"/>
              <a:gd name="connsiteY5" fmla="*/ 4492210 h 6858000"/>
              <a:gd name="connsiteX6" fmla="*/ 8735325 w 12191999"/>
              <a:gd name="connsiteY6" fmla="*/ 3794857 h 6858000"/>
              <a:gd name="connsiteX7" fmla="*/ 8442739 w 12191999"/>
              <a:gd name="connsiteY7" fmla="*/ 3794857 h 6858000"/>
              <a:gd name="connsiteX8" fmla="*/ 8442739 w 12191999"/>
              <a:gd name="connsiteY8" fmla="*/ 3702758 h 6858000"/>
              <a:gd name="connsiteX9" fmla="*/ 8735325 w 12191999"/>
              <a:gd name="connsiteY9" fmla="*/ 3702758 h 6858000"/>
              <a:gd name="connsiteX10" fmla="*/ 8735325 w 12191999"/>
              <a:gd name="connsiteY10" fmla="*/ 3005405 h 6858000"/>
              <a:gd name="connsiteX11" fmla="*/ 8442739 w 12191999"/>
              <a:gd name="connsiteY11" fmla="*/ 3005405 h 6858000"/>
              <a:gd name="connsiteX12" fmla="*/ 0 w 12191999"/>
              <a:gd name="connsiteY12" fmla="*/ 0 h 6858000"/>
              <a:gd name="connsiteX13" fmla="*/ 3749260 w 12191999"/>
              <a:gd name="connsiteY13" fmla="*/ 0 h 6858000"/>
              <a:gd name="connsiteX14" fmla="*/ 3749260 w 12191999"/>
              <a:gd name="connsiteY14" fmla="*/ 3005405 h 6858000"/>
              <a:gd name="connsiteX15" fmla="*/ 3456674 w 12191999"/>
              <a:gd name="connsiteY15" fmla="*/ 3005405 h 6858000"/>
              <a:gd name="connsiteX16" fmla="*/ 3456674 w 12191999"/>
              <a:gd name="connsiteY16" fmla="*/ 3702758 h 6858000"/>
              <a:gd name="connsiteX17" fmla="*/ 3749260 w 12191999"/>
              <a:gd name="connsiteY17" fmla="*/ 3702758 h 6858000"/>
              <a:gd name="connsiteX18" fmla="*/ 3749260 w 12191999"/>
              <a:gd name="connsiteY18" fmla="*/ 3794857 h 6858000"/>
              <a:gd name="connsiteX19" fmla="*/ 3456674 w 12191999"/>
              <a:gd name="connsiteY19" fmla="*/ 3794857 h 6858000"/>
              <a:gd name="connsiteX20" fmla="*/ 3456674 w 12191999"/>
              <a:gd name="connsiteY20" fmla="*/ 4492210 h 6858000"/>
              <a:gd name="connsiteX21" fmla="*/ 3749260 w 12191999"/>
              <a:gd name="connsiteY21" fmla="*/ 4492210 h 6858000"/>
              <a:gd name="connsiteX22" fmla="*/ 3749260 w 12191999"/>
              <a:gd name="connsiteY22" fmla="*/ 6858000 h 6858000"/>
              <a:gd name="connsiteX23" fmla="*/ 0 w 12191999"/>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6858000">
                <a:moveTo>
                  <a:pt x="8442739" y="0"/>
                </a:moveTo>
                <a:lnTo>
                  <a:pt x="12191999" y="0"/>
                </a:lnTo>
                <a:lnTo>
                  <a:pt x="12191999" y="6858000"/>
                </a:lnTo>
                <a:lnTo>
                  <a:pt x="8442739" y="6858000"/>
                </a:lnTo>
                <a:lnTo>
                  <a:pt x="8442739" y="4492210"/>
                </a:lnTo>
                <a:lnTo>
                  <a:pt x="8735325" y="4492210"/>
                </a:lnTo>
                <a:lnTo>
                  <a:pt x="8735325" y="3794857"/>
                </a:lnTo>
                <a:lnTo>
                  <a:pt x="8442739" y="3794857"/>
                </a:lnTo>
                <a:lnTo>
                  <a:pt x="8442739" y="3702758"/>
                </a:lnTo>
                <a:lnTo>
                  <a:pt x="8735325" y="3702758"/>
                </a:lnTo>
                <a:lnTo>
                  <a:pt x="8735325" y="3005405"/>
                </a:lnTo>
                <a:lnTo>
                  <a:pt x="8442739" y="3005405"/>
                </a:lnTo>
                <a:close/>
                <a:moveTo>
                  <a:pt x="0" y="0"/>
                </a:moveTo>
                <a:lnTo>
                  <a:pt x="3749260" y="0"/>
                </a:lnTo>
                <a:lnTo>
                  <a:pt x="3749260" y="3005405"/>
                </a:lnTo>
                <a:lnTo>
                  <a:pt x="3456674" y="3005405"/>
                </a:lnTo>
                <a:lnTo>
                  <a:pt x="3456674" y="3702758"/>
                </a:lnTo>
                <a:lnTo>
                  <a:pt x="3749260" y="3702758"/>
                </a:lnTo>
                <a:lnTo>
                  <a:pt x="3749260" y="3794857"/>
                </a:lnTo>
                <a:lnTo>
                  <a:pt x="3456674" y="3794857"/>
                </a:lnTo>
                <a:lnTo>
                  <a:pt x="3456674" y="4492210"/>
                </a:lnTo>
                <a:lnTo>
                  <a:pt x="3749260" y="4492210"/>
                </a:lnTo>
                <a:lnTo>
                  <a:pt x="3749260" y="6858000"/>
                </a:lnTo>
                <a:lnTo>
                  <a:pt x="0" y="6858000"/>
                </a:lnTo>
                <a:close/>
              </a:path>
            </a:pathLst>
          </a:custGeom>
        </p:spPr>
        <p:txBody>
          <a:bodyPr wrap="square">
            <a:noAutofit/>
          </a:bodyPr>
          <a:lstStyle>
            <a:lvl1pPr marL="0" indent="0">
              <a:buNone/>
              <a:defRPr sz="1800">
                <a:solidFill>
                  <a:schemeClr val="bg1">
                    <a:lumMod val="50000"/>
                  </a:schemeClr>
                </a:solidFill>
              </a:defRPr>
            </a:lvl1pPr>
          </a:lstStyle>
          <a:p>
            <a:endParaRPr lang="en-US" dirty="0"/>
          </a:p>
        </p:txBody>
      </p:sp>
      <p:sp>
        <p:nvSpPr>
          <p:cNvPr id="7" name="Rectangle 6">
            <a:extLst>
              <a:ext uri="{FF2B5EF4-FFF2-40B4-BE49-F238E27FC236}">
                <a16:creationId xmlns:a16="http://schemas.microsoft.com/office/drawing/2014/main" id="{6FBAA0F1-195B-D445-A485-B54130858554}"/>
              </a:ext>
            </a:extLst>
          </p:cNvPr>
          <p:cNvSpPr/>
          <p:nvPr userDrawn="1"/>
        </p:nvSpPr>
        <p:spPr>
          <a:xfrm flipV="1">
            <a:off x="3749261" y="0"/>
            <a:ext cx="4693480" cy="6858000"/>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pic>
        <p:nvPicPr>
          <p:cNvPr id="8" name="Picture 7" descr="Logo, company name&#10;&#10;Description automatically generated">
            <a:extLst>
              <a:ext uri="{FF2B5EF4-FFF2-40B4-BE49-F238E27FC236}">
                <a16:creationId xmlns:a16="http://schemas.microsoft.com/office/drawing/2014/main" id="{2EFD00F1-BD85-E84C-95A1-7205A55F52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49261" y="0"/>
            <a:ext cx="4693480" cy="3005405"/>
          </a:xfrm>
          <a:prstGeom prst="rect">
            <a:avLst/>
          </a:prstGeom>
        </p:spPr>
      </p:pic>
      <p:sp>
        <p:nvSpPr>
          <p:cNvPr id="9" name="Text Placeholder 23">
            <a:extLst>
              <a:ext uri="{FF2B5EF4-FFF2-40B4-BE49-F238E27FC236}">
                <a16:creationId xmlns:a16="http://schemas.microsoft.com/office/drawing/2014/main" id="{5CFA7E23-3571-2C4B-80B7-79879CE1C208}"/>
              </a:ext>
            </a:extLst>
          </p:cNvPr>
          <p:cNvSpPr>
            <a:spLocks noGrp="1"/>
          </p:cNvSpPr>
          <p:nvPr>
            <p:ph type="body" sz="quarter" idx="15" hasCustomPrompt="1"/>
          </p:nvPr>
        </p:nvSpPr>
        <p:spPr>
          <a:xfrm>
            <a:off x="3456676" y="3794857"/>
            <a:ext cx="5278651" cy="697353"/>
          </a:xfrm>
          <a:solidFill>
            <a:srgbClr val="FDC562"/>
          </a:solidFill>
        </p:spPr>
        <p:txBody>
          <a:bodyPr anchor="ctr">
            <a:noAutofit/>
          </a:bodyPr>
          <a:lstStyle>
            <a:lvl1pPr marL="0" indent="0" algn="ctr">
              <a:buNone/>
              <a:defRPr sz="5400" b="1" baseline="0">
                <a:solidFill>
                  <a:schemeClr val="bg1"/>
                </a:solidFill>
                <a:latin typeface="+mn-lt"/>
              </a:defRPr>
            </a:lvl1pPr>
          </a:lstStyle>
          <a:p>
            <a:pPr lvl="0"/>
            <a:r>
              <a:rPr lang="en-US" dirty="0"/>
              <a:t>POWERPIONT</a:t>
            </a:r>
          </a:p>
        </p:txBody>
      </p:sp>
      <p:sp>
        <p:nvSpPr>
          <p:cNvPr id="15" name="Text Placeholder 23">
            <a:extLst>
              <a:ext uri="{FF2B5EF4-FFF2-40B4-BE49-F238E27FC236}">
                <a16:creationId xmlns:a16="http://schemas.microsoft.com/office/drawing/2014/main" id="{8713692F-788B-E24D-A53D-666A91F7DDF1}"/>
              </a:ext>
            </a:extLst>
          </p:cNvPr>
          <p:cNvSpPr>
            <a:spLocks noGrp="1"/>
          </p:cNvSpPr>
          <p:nvPr>
            <p:ph type="body" sz="quarter" idx="16" hasCustomPrompt="1"/>
          </p:nvPr>
        </p:nvSpPr>
        <p:spPr>
          <a:xfrm>
            <a:off x="3456676" y="3005405"/>
            <a:ext cx="5278651" cy="697353"/>
          </a:xfrm>
          <a:solidFill>
            <a:srgbClr val="FDC562"/>
          </a:solidFill>
        </p:spPr>
        <p:txBody>
          <a:bodyPr anchor="ctr">
            <a:normAutofit/>
          </a:bodyPr>
          <a:lstStyle>
            <a:lvl1pPr marL="0" indent="0" algn="ctr">
              <a:buNone/>
              <a:defRPr sz="3600" b="0" i="0">
                <a:solidFill>
                  <a:schemeClr val="bg1"/>
                </a:solidFill>
                <a:latin typeface="+mn-lt"/>
              </a:defRPr>
            </a:lvl1pPr>
          </a:lstStyle>
          <a:p>
            <a:pPr lvl="0"/>
            <a:r>
              <a:rPr lang="en-US" dirty="0"/>
              <a:t>Cover Design 1</a:t>
            </a:r>
          </a:p>
        </p:txBody>
      </p:sp>
      <p:pic>
        <p:nvPicPr>
          <p:cNvPr id="20" name="Picture 19" descr="Icon&#10;&#10;Description automatically generated">
            <a:extLst>
              <a:ext uri="{FF2B5EF4-FFF2-40B4-BE49-F238E27FC236}">
                <a16:creationId xmlns:a16="http://schemas.microsoft.com/office/drawing/2014/main" id="{8E90E357-AB82-4145-8318-176F2E8FA58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5800"/>
          <a:stretch/>
        </p:blipFill>
        <p:spPr>
          <a:xfrm flipH="1">
            <a:off x="3749261" y="5029200"/>
            <a:ext cx="2432322" cy="1828800"/>
          </a:xfrm>
          <a:prstGeom prst="rect">
            <a:avLst/>
          </a:prstGeom>
        </p:spPr>
      </p:pic>
      <p:pic>
        <p:nvPicPr>
          <p:cNvPr id="21" name="Picture 20">
            <a:extLst>
              <a:ext uri="{FF2B5EF4-FFF2-40B4-BE49-F238E27FC236}">
                <a16:creationId xmlns:a16="http://schemas.microsoft.com/office/drawing/2014/main" id="{4777C5BD-C557-5D4F-9B1A-ED5E8250C224}"/>
              </a:ext>
            </a:extLst>
          </p:cNvPr>
          <p:cNvPicPr>
            <a:picLocks noChangeAspect="1"/>
          </p:cNvPicPr>
          <p:nvPr userDrawn="1"/>
        </p:nvPicPr>
        <p:blipFill>
          <a:blip r:embed="rId4"/>
          <a:stretch>
            <a:fillRect/>
          </a:stretch>
        </p:blipFill>
        <p:spPr>
          <a:xfrm>
            <a:off x="5048251" y="6299200"/>
            <a:ext cx="2095500" cy="558800"/>
          </a:xfrm>
          <a:prstGeom prst="rect">
            <a:avLst/>
          </a:prstGeom>
        </p:spPr>
      </p:pic>
    </p:spTree>
    <p:extLst>
      <p:ext uri="{BB962C8B-B14F-4D97-AF65-F5344CB8AC3E}">
        <p14:creationId xmlns:p14="http://schemas.microsoft.com/office/powerpoint/2010/main" val="4097867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 Slide - Lim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7DCCC6"/>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7DCCC6"/>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10" name="Group 9">
            <a:extLst>
              <a:ext uri="{FF2B5EF4-FFF2-40B4-BE49-F238E27FC236}">
                <a16:creationId xmlns:a16="http://schemas.microsoft.com/office/drawing/2014/main" id="{85AB54D3-E2AB-8546-8A06-75F48A99C7D7}"/>
              </a:ext>
            </a:extLst>
          </p:cNvPr>
          <p:cNvGrpSpPr/>
          <p:nvPr userDrawn="1"/>
        </p:nvGrpSpPr>
        <p:grpSpPr>
          <a:xfrm flipV="1">
            <a:off x="3605" y="4417659"/>
            <a:ext cx="1072793" cy="2454937"/>
            <a:chOff x="277783" y="380171"/>
            <a:chExt cx="1072793" cy="2454937"/>
          </a:xfrm>
        </p:grpSpPr>
        <p:grpSp>
          <p:nvGrpSpPr>
            <p:cNvPr id="11" name="Group 10">
              <a:extLst>
                <a:ext uri="{FF2B5EF4-FFF2-40B4-BE49-F238E27FC236}">
                  <a16:creationId xmlns:a16="http://schemas.microsoft.com/office/drawing/2014/main" id="{E20E4244-4D1C-8442-B81A-23559CB67BB5}"/>
                </a:ext>
              </a:extLst>
            </p:cNvPr>
            <p:cNvGrpSpPr/>
            <p:nvPr userDrawn="1"/>
          </p:nvGrpSpPr>
          <p:grpSpPr>
            <a:xfrm rot="16200000">
              <a:off x="-203633" y="861587"/>
              <a:ext cx="2035625" cy="1072793"/>
              <a:chOff x="10793801" y="6184140"/>
              <a:chExt cx="1287147" cy="678338"/>
            </a:xfrm>
          </p:grpSpPr>
          <p:pic>
            <p:nvPicPr>
              <p:cNvPr id="13" name="Picture 12" descr="Icon&#10;&#10;Description automatically generated">
                <a:extLst>
                  <a:ext uri="{FF2B5EF4-FFF2-40B4-BE49-F238E27FC236}">
                    <a16:creationId xmlns:a16="http://schemas.microsoft.com/office/drawing/2014/main" id="{C5DBF37A-8971-9D44-9B06-FE7342DDDA8E}"/>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5" name="Picture 14" descr="A picture containing text, sign, tableware, plate&#10;&#10;Description automatically generated">
                <a:extLst>
                  <a:ext uri="{FF2B5EF4-FFF2-40B4-BE49-F238E27FC236}">
                    <a16:creationId xmlns:a16="http://schemas.microsoft.com/office/drawing/2014/main" id="{147581F9-CB03-3244-991B-A40D465D80E4}"/>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2" name="Picture 11" descr="Shape, arrow&#10;&#10;Description automatically generated">
              <a:extLst>
                <a:ext uri="{FF2B5EF4-FFF2-40B4-BE49-F238E27FC236}">
                  <a16:creationId xmlns:a16="http://schemas.microsoft.com/office/drawing/2014/main" id="{7EA91FD7-430E-774F-97C0-352D9DDD67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906445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23385C"/>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grpSp>
        <p:nvGrpSpPr>
          <p:cNvPr id="24" name="Group 23">
            <a:extLst>
              <a:ext uri="{FF2B5EF4-FFF2-40B4-BE49-F238E27FC236}">
                <a16:creationId xmlns:a16="http://schemas.microsoft.com/office/drawing/2014/main" id="{423E7F98-4FE6-2744-BCE7-4C6424790D6B}"/>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956F36F9-C9B1-AB4B-87A9-D877E6235DE4}"/>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A0C0112C-A949-BE48-9D65-7312EA8EDD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9" name="Picture 28" descr="Shape, arrow&#10;&#10;Description automatically generated">
              <a:extLst>
                <a:ext uri="{FF2B5EF4-FFF2-40B4-BE49-F238E27FC236}">
                  <a16:creationId xmlns:a16="http://schemas.microsoft.com/office/drawing/2014/main" id="{D5B5F429-8C66-0B47-905F-044D161E8EB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587100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23385C">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FDC56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grpSp>
        <p:nvGrpSpPr>
          <p:cNvPr id="18" name="Group 17">
            <a:extLst>
              <a:ext uri="{FF2B5EF4-FFF2-40B4-BE49-F238E27FC236}">
                <a16:creationId xmlns:a16="http://schemas.microsoft.com/office/drawing/2014/main" id="{301E90AB-B86D-A74F-A582-BCC29B67393B}"/>
              </a:ext>
            </a:extLst>
          </p:cNvPr>
          <p:cNvGrpSpPr/>
          <p:nvPr userDrawn="1"/>
        </p:nvGrpSpPr>
        <p:grpSpPr>
          <a:xfrm>
            <a:off x="5067451" y="6036885"/>
            <a:ext cx="1765535" cy="1041400"/>
            <a:chOff x="5067451" y="6036885"/>
            <a:chExt cx="1765535" cy="1041400"/>
          </a:xfrm>
        </p:grpSpPr>
        <p:pic>
          <p:nvPicPr>
            <p:cNvPr id="20" name="Picture 19" descr="Icon&#10;&#10;Description automatically generated">
              <a:extLst>
                <a:ext uri="{FF2B5EF4-FFF2-40B4-BE49-F238E27FC236}">
                  <a16:creationId xmlns:a16="http://schemas.microsoft.com/office/drawing/2014/main" id="{83087091-6393-D749-9271-8649D6A7D2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B829CFAB-95E9-0844-9A9F-C1F86F6E56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3" name="Picture 22" descr="Shape, arrow&#10;&#10;Description automatically generated">
              <a:extLst>
                <a:ext uri="{FF2B5EF4-FFF2-40B4-BE49-F238E27FC236}">
                  <a16:creationId xmlns:a16="http://schemas.microsoft.com/office/drawing/2014/main" id="{376EB386-9840-1F44-8689-5C9E9C16573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3941567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grpSp>
        <p:nvGrpSpPr>
          <p:cNvPr id="14" name="Group 13">
            <a:extLst>
              <a:ext uri="{FF2B5EF4-FFF2-40B4-BE49-F238E27FC236}">
                <a16:creationId xmlns:a16="http://schemas.microsoft.com/office/drawing/2014/main" id="{FD151DD0-93D4-4C4C-AAA3-B93A3D428C5D}"/>
              </a:ext>
            </a:extLst>
          </p:cNvPr>
          <p:cNvGrpSpPr/>
          <p:nvPr userDrawn="1"/>
        </p:nvGrpSpPr>
        <p:grpSpPr>
          <a:xfrm flipH="1">
            <a:off x="10344642" y="6178622"/>
            <a:ext cx="1847358" cy="678338"/>
            <a:chOff x="0" y="6194352"/>
            <a:chExt cx="1847358" cy="678338"/>
          </a:xfrm>
        </p:grpSpPr>
        <p:pic>
          <p:nvPicPr>
            <p:cNvPr id="15" name="Picture 14" descr="Icon&#10;&#10;Description automatically generated">
              <a:extLst>
                <a:ext uri="{FF2B5EF4-FFF2-40B4-BE49-F238E27FC236}">
                  <a16:creationId xmlns:a16="http://schemas.microsoft.com/office/drawing/2014/main" id="{3A6EA9FE-CD34-9547-ADEB-A87192902E78}"/>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6" name="Picture 15" descr="A picture containing text, sign, tableware, plate&#10;&#10;Description automatically generated">
              <a:extLst>
                <a:ext uri="{FF2B5EF4-FFF2-40B4-BE49-F238E27FC236}">
                  <a16:creationId xmlns:a16="http://schemas.microsoft.com/office/drawing/2014/main" id="{055165DB-7D31-5048-B513-37877C807E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7" name="Picture 16" descr="Shape, arrow&#10;&#10;Description automatically generated">
              <a:extLst>
                <a:ext uri="{FF2B5EF4-FFF2-40B4-BE49-F238E27FC236}">
                  <a16:creationId xmlns:a16="http://schemas.microsoft.com/office/drawing/2014/main" id="{D7CC6910-4BD5-7344-B553-10F4009FC2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4133433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9BF7CEE9-1FAC-8941-96E0-15D619D7E8E0}"/>
              </a:ext>
            </a:extLst>
          </p:cNvPr>
          <p:cNvGrpSpPr/>
          <p:nvPr userDrawn="1"/>
        </p:nvGrpSpPr>
        <p:grpSpPr>
          <a:xfrm flipH="1">
            <a:off x="10344642" y="6178622"/>
            <a:ext cx="1847358" cy="678338"/>
            <a:chOff x="0" y="6194352"/>
            <a:chExt cx="1847358" cy="678338"/>
          </a:xfrm>
        </p:grpSpPr>
        <p:pic>
          <p:nvPicPr>
            <p:cNvPr id="11" name="Picture 10" descr="Icon&#10;&#10;Description automatically generated">
              <a:extLst>
                <a:ext uri="{FF2B5EF4-FFF2-40B4-BE49-F238E27FC236}">
                  <a16:creationId xmlns:a16="http://schemas.microsoft.com/office/drawing/2014/main" id="{6FDE962F-AFD8-D14B-96CE-289FE41B14F5}"/>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2" name="Picture 11" descr="A picture containing text, sign, tableware, plate&#10;&#10;Description automatically generated">
              <a:extLst>
                <a:ext uri="{FF2B5EF4-FFF2-40B4-BE49-F238E27FC236}">
                  <a16:creationId xmlns:a16="http://schemas.microsoft.com/office/drawing/2014/main" id="{F78A9A10-FF2F-AB41-95F0-23F4ED67C1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3" name="Picture 12" descr="Shape, arrow&#10;&#10;Description automatically generated">
              <a:extLst>
                <a:ext uri="{FF2B5EF4-FFF2-40B4-BE49-F238E27FC236}">
                  <a16:creationId xmlns:a16="http://schemas.microsoft.com/office/drawing/2014/main" id="{548FB04C-864B-5641-92EA-DB297F82C6A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38772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22138"/>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6" name="Group 25">
            <a:extLst>
              <a:ext uri="{FF2B5EF4-FFF2-40B4-BE49-F238E27FC236}">
                <a16:creationId xmlns:a16="http://schemas.microsoft.com/office/drawing/2014/main" id="{AC475032-DAB7-304F-BF53-A3C3404916B5}"/>
              </a:ext>
            </a:extLst>
          </p:cNvPr>
          <p:cNvGrpSpPr/>
          <p:nvPr userDrawn="1"/>
        </p:nvGrpSpPr>
        <p:grpSpPr>
          <a:xfrm>
            <a:off x="5067451" y="6036885"/>
            <a:ext cx="1765535" cy="1041400"/>
            <a:chOff x="5067451" y="6036885"/>
            <a:chExt cx="1765535" cy="1041400"/>
          </a:xfrm>
        </p:grpSpPr>
        <p:pic>
          <p:nvPicPr>
            <p:cNvPr id="27" name="Picture 26" descr="Icon&#10;&#10;Description automatically generated">
              <a:extLst>
                <a:ext uri="{FF2B5EF4-FFF2-40B4-BE49-F238E27FC236}">
                  <a16:creationId xmlns:a16="http://schemas.microsoft.com/office/drawing/2014/main" id="{7772EBA6-F1EE-3349-870B-DA8A0907A2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8" name="Picture 27" descr="A picture containing text, sign, tableware, plate&#10;&#10;Description automatically generated">
              <a:extLst>
                <a:ext uri="{FF2B5EF4-FFF2-40B4-BE49-F238E27FC236}">
                  <a16:creationId xmlns:a16="http://schemas.microsoft.com/office/drawing/2014/main" id="{AB75FCCC-38AC-A147-87ED-B00DBF1BE2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9" name="Picture 28" descr="Shape, arrow&#10;&#10;Description automatically generated">
              <a:extLst>
                <a:ext uri="{FF2B5EF4-FFF2-40B4-BE49-F238E27FC236}">
                  <a16:creationId xmlns:a16="http://schemas.microsoft.com/office/drawing/2014/main" id="{8D82AE2D-D776-E640-A44F-4D690A0FE5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504065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4249" y="1546728"/>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7348" y="1588163"/>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7276" y="1593028"/>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8709" y="1634463"/>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4267" y="1599278"/>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1385" y="1640713"/>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7843" y="4647272"/>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5146" y="4152598"/>
            <a:ext cx="2061046" cy="335052"/>
          </a:xfrm>
        </p:spPr>
        <p:txBody>
          <a:bodyPr/>
          <a:lstStyle>
            <a:lvl1pPr algn="ctr">
              <a:buNone/>
              <a:defRPr sz="2000" b="0" i="0" spc="0">
                <a:solidFill>
                  <a:srgbClr val="23385C"/>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0305" y="4685118"/>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7608" y="4190444"/>
            <a:ext cx="2061046" cy="335052"/>
          </a:xfrm>
        </p:spPr>
        <p:txBody>
          <a:bodyPr/>
          <a:lstStyle>
            <a:lvl1pPr algn="ctr">
              <a:buNone/>
              <a:defRPr sz="2000" b="0" i="0" spc="0">
                <a:solidFill>
                  <a:srgbClr val="00A4B8"/>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0663" y="4685118"/>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7966" y="4190444"/>
            <a:ext cx="2061046" cy="335052"/>
          </a:xfrm>
        </p:spPr>
        <p:txBody>
          <a:bodyPr/>
          <a:lstStyle>
            <a:lvl1pPr algn="ctr">
              <a:buNone/>
              <a:defRPr sz="2000" b="0" i="0" spc="0">
                <a:solidFill>
                  <a:srgbClr val="7DCCC6"/>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2" name="Group 21">
            <a:extLst>
              <a:ext uri="{FF2B5EF4-FFF2-40B4-BE49-F238E27FC236}">
                <a16:creationId xmlns:a16="http://schemas.microsoft.com/office/drawing/2014/main" id="{D1B88B6A-8D11-514C-B2D6-79146707A8E8}"/>
              </a:ext>
            </a:extLst>
          </p:cNvPr>
          <p:cNvGrpSpPr/>
          <p:nvPr userDrawn="1"/>
        </p:nvGrpSpPr>
        <p:grpSpPr>
          <a:xfrm>
            <a:off x="5067451" y="6036885"/>
            <a:ext cx="1765535" cy="1041400"/>
            <a:chOff x="5067451" y="6036885"/>
            <a:chExt cx="1765535" cy="1041400"/>
          </a:xfrm>
        </p:grpSpPr>
        <p:pic>
          <p:nvPicPr>
            <p:cNvPr id="23" name="Picture 22" descr="Icon&#10;&#10;Description automatically generated">
              <a:extLst>
                <a:ext uri="{FF2B5EF4-FFF2-40B4-BE49-F238E27FC236}">
                  <a16:creationId xmlns:a16="http://schemas.microsoft.com/office/drawing/2014/main" id="{D8C5B22D-3390-3A40-A1D5-3774D41C6C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4" name="Picture 23" descr="A picture containing text, sign, tableware, plate&#10;&#10;Description automatically generated">
              <a:extLst>
                <a:ext uri="{FF2B5EF4-FFF2-40B4-BE49-F238E27FC236}">
                  <a16:creationId xmlns:a16="http://schemas.microsoft.com/office/drawing/2014/main" id="{ED964094-6516-9044-B1BD-5934D68608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5" name="Picture 24" descr="Shape, arrow&#10;&#10;Description automatically generated">
              <a:extLst>
                <a:ext uri="{FF2B5EF4-FFF2-40B4-BE49-F238E27FC236}">
                  <a16:creationId xmlns:a16="http://schemas.microsoft.com/office/drawing/2014/main" id="{5300CC89-2E33-FC40-B06A-D37A4DE8FB9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4068254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93681" y="1544244"/>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36780" y="158567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57993" y="1544244"/>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99426" y="158567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29368" y="1544244"/>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76487" y="1585679"/>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84951" y="1544244"/>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DC56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20639" y="1544244"/>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67757" y="158567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771262" y="4651038"/>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58565" y="4156364"/>
            <a:ext cx="2061046" cy="335052"/>
          </a:xfrm>
        </p:spPr>
        <p:txBody>
          <a:bodyPr/>
          <a:lstStyle>
            <a:lvl1pPr algn="ctr">
              <a:buNone/>
              <a:defRPr sz="2000" b="1"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37275" y="4644788"/>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24578" y="4150114"/>
            <a:ext cx="2061046" cy="335052"/>
          </a:xfrm>
        </p:spPr>
        <p:txBody>
          <a:bodyPr/>
          <a:lstStyle>
            <a:lvl1pPr algn="ctr">
              <a:buNone/>
              <a:defRPr sz="20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01022" y="4636334"/>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88325" y="4141660"/>
            <a:ext cx="2061046" cy="335052"/>
          </a:xfrm>
        </p:spPr>
        <p:txBody>
          <a:bodyPr/>
          <a:lstStyle>
            <a:lvl1pPr algn="ctr">
              <a:buNone/>
              <a:defRPr sz="20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67035" y="4630084"/>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54338" y="4135410"/>
            <a:ext cx="2061046" cy="335052"/>
          </a:xfrm>
        </p:spPr>
        <p:txBody>
          <a:bodyPr/>
          <a:lstStyle>
            <a:lvl1pPr algn="ctr">
              <a:buNone/>
              <a:defRPr sz="20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21613" y="4618509"/>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408916" y="4123835"/>
            <a:ext cx="2061046" cy="335052"/>
          </a:xfrm>
        </p:spPr>
        <p:txBody>
          <a:bodyPr/>
          <a:lstStyle>
            <a:lvl1pPr algn="ctr">
              <a:buNone/>
              <a:defRPr sz="2000" b="1" i="0" spc="0">
                <a:solidFill>
                  <a:srgbClr val="FDC56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24178" y="158567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DC56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31" name="Group 30">
            <a:extLst>
              <a:ext uri="{FF2B5EF4-FFF2-40B4-BE49-F238E27FC236}">
                <a16:creationId xmlns:a16="http://schemas.microsoft.com/office/drawing/2014/main" id="{530C9986-91CC-D444-9577-B3CECEA0AD9C}"/>
              </a:ext>
            </a:extLst>
          </p:cNvPr>
          <p:cNvGrpSpPr/>
          <p:nvPr userDrawn="1"/>
        </p:nvGrpSpPr>
        <p:grpSpPr>
          <a:xfrm>
            <a:off x="5067451" y="6036885"/>
            <a:ext cx="1765535" cy="1041400"/>
            <a:chOff x="5067451" y="6036885"/>
            <a:chExt cx="1765535" cy="1041400"/>
          </a:xfrm>
        </p:grpSpPr>
        <p:pic>
          <p:nvPicPr>
            <p:cNvPr id="32" name="Picture 31" descr="Icon&#10;&#10;Description automatically generated">
              <a:extLst>
                <a:ext uri="{FF2B5EF4-FFF2-40B4-BE49-F238E27FC236}">
                  <a16:creationId xmlns:a16="http://schemas.microsoft.com/office/drawing/2014/main" id="{D561A9AB-0248-CA40-855D-ED8FDA963E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EB7458A9-6C4A-D84B-BE18-1A79D62595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4" name="Picture 33" descr="Shape, arrow&#10;&#10;Description automatically generated">
              <a:extLst>
                <a:ext uri="{FF2B5EF4-FFF2-40B4-BE49-F238E27FC236}">
                  <a16:creationId xmlns:a16="http://schemas.microsoft.com/office/drawing/2014/main" id="{3A31897B-E06F-1340-A904-EA6E63F035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3791680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23385C"/>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00A4B8"/>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DCCC6"/>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F16A4C"/>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DC562">
              <a:alpha val="80000"/>
            </a:srgbClr>
          </a:solidFill>
          <a:ln w="9525" cap="flat">
            <a:no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847141" y="4267105"/>
            <a:ext cx="1903851"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97293" y="4260855"/>
            <a:ext cx="1921263"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29645" y="4252401"/>
            <a:ext cx="1908506"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72508" y="4246151"/>
            <a:ext cx="1890175"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03936" y="4234576"/>
            <a:ext cx="1921262"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grpSp>
        <p:nvGrpSpPr>
          <p:cNvPr id="23" name="Group 22">
            <a:extLst>
              <a:ext uri="{FF2B5EF4-FFF2-40B4-BE49-F238E27FC236}">
                <a16:creationId xmlns:a16="http://schemas.microsoft.com/office/drawing/2014/main" id="{9422CA2A-4114-7047-B23C-9276FF8A7D65}"/>
              </a:ext>
            </a:extLst>
          </p:cNvPr>
          <p:cNvGrpSpPr/>
          <p:nvPr userDrawn="1"/>
        </p:nvGrpSpPr>
        <p:grpSpPr>
          <a:xfrm>
            <a:off x="5067451" y="6036885"/>
            <a:ext cx="1765535" cy="1041400"/>
            <a:chOff x="5067451" y="6036885"/>
            <a:chExt cx="1765535" cy="1041400"/>
          </a:xfrm>
        </p:grpSpPr>
        <p:pic>
          <p:nvPicPr>
            <p:cNvPr id="24" name="Picture 23" descr="Icon&#10;&#10;Description automatically generated">
              <a:extLst>
                <a:ext uri="{FF2B5EF4-FFF2-40B4-BE49-F238E27FC236}">
                  <a16:creationId xmlns:a16="http://schemas.microsoft.com/office/drawing/2014/main" id="{DBAB42BD-BD3E-2149-B8FD-92DE9DD0E4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5" name="Picture 24" descr="A picture containing text, sign, tableware, plate&#10;&#10;Description automatically generated">
              <a:extLst>
                <a:ext uri="{FF2B5EF4-FFF2-40B4-BE49-F238E27FC236}">
                  <a16:creationId xmlns:a16="http://schemas.microsoft.com/office/drawing/2014/main" id="{36D6A6BB-68BE-7944-8027-A43D2ED8FE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1" name="Picture 30" descr="Shape, arrow&#10;&#10;Description automatically generated">
              <a:extLst>
                <a:ext uri="{FF2B5EF4-FFF2-40B4-BE49-F238E27FC236}">
                  <a16:creationId xmlns:a16="http://schemas.microsoft.com/office/drawing/2014/main" id="{BEE679D5-207C-094C-929F-48B423D7552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40505952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2338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00A4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F16A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DCC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DC5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9" name="Group 28">
            <a:extLst>
              <a:ext uri="{FF2B5EF4-FFF2-40B4-BE49-F238E27FC236}">
                <a16:creationId xmlns:a16="http://schemas.microsoft.com/office/drawing/2014/main" id="{85025EB5-6F84-244C-8D3B-B0492EC31C90}"/>
              </a:ext>
            </a:extLst>
          </p:cNvPr>
          <p:cNvGrpSpPr/>
          <p:nvPr userDrawn="1"/>
        </p:nvGrpSpPr>
        <p:grpSpPr>
          <a:xfrm>
            <a:off x="5067451" y="6036885"/>
            <a:ext cx="1765535" cy="1041400"/>
            <a:chOff x="5067451" y="6036885"/>
            <a:chExt cx="1765535" cy="1041400"/>
          </a:xfrm>
        </p:grpSpPr>
        <p:pic>
          <p:nvPicPr>
            <p:cNvPr id="31" name="Picture 30" descr="Icon&#10;&#10;Description automatically generated">
              <a:extLst>
                <a:ext uri="{FF2B5EF4-FFF2-40B4-BE49-F238E27FC236}">
                  <a16:creationId xmlns:a16="http://schemas.microsoft.com/office/drawing/2014/main" id="{D0653CD7-FF7F-7B43-94A1-EF49131F31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2" name="Picture 31" descr="A picture containing text, sign, tableware, plate&#10;&#10;Description automatically generated">
              <a:extLst>
                <a:ext uri="{FF2B5EF4-FFF2-40B4-BE49-F238E27FC236}">
                  <a16:creationId xmlns:a16="http://schemas.microsoft.com/office/drawing/2014/main" id="{769F0885-2832-A147-92D9-F24CA233BA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3" name="Picture 32" descr="Shape, arrow&#10;&#10;Description automatically generated">
              <a:extLst>
                <a:ext uri="{FF2B5EF4-FFF2-40B4-BE49-F238E27FC236}">
                  <a16:creationId xmlns:a16="http://schemas.microsoft.com/office/drawing/2014/main" id="{B4370F43-18A2-E74A-8A94-F6D9FFC0822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59276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09C3627-4407-A642-B4BB-D96210B35831}"/>
              </a:ext>
            </a:extLst>
          </p:cNvPr>
          <p:cNvSpPr/>
          <p:nvPr userDrawn="1"/>
        </p:nvSpPr>
        <p:spPr>
          <a:xfrm>
            <a:off x="5992863" y="4676485"/>
            <a:ext cx="5622596" cy="17205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5E2C5A-272E-7048-84EC-29E0F8107587}"/>
              </a:ext>
            </a:extLst>
          </p:cNvPr>
          <p:cNvSpPr/>
          <p:nvPr userDrawn="1"/>
        </p:nvSpPr>
        <p:spPr>
          <a:xfrm flipV="1">
            <a:off x="1453607" y="12032"/>
            <a:ext cx="4355270" cy="6833936"/>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pic>
        <p:nvPicPr>
          <p:cNvPr id="13" name="Picture 12" descr="Logo, company name&#10;&#10;Description automatically generated">
            <a:extLst>
              <a:ext uri="{FF2B5EF4-FFF2-40B4-BE49-F238E27FC236}">
                <a16:creationId xmlns:a16="http://schemas.microsoft.com/office/drawing/2014/main" id="{70AC74D7-819C-BF4D-98D5-7169F3E23D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53607" y="12032"/>
            <a:ext cx="4355270" cy="2788837"/>
          </a:xfrm>
          <a:prstGeom prst="rect">
            <a:avLst/>
          </a:prstGeom>
        </p:spPr>
      </p:pic>
      <p:sp>
        <p:nvSpPr>
          <p:cNvPr id="22" name="Picture Placeholder 21">
            <a:extLst>
              <a:ext uri="{FF2B5EF4-FFF2-40B4-BE49-F238E27FC236}">
                <a16:creationId xmlns:a16="http://schemas.microsoft.com/office/drawing/2014/main" id="{EED0DCC6-5663-E04D-94A8-21294AC0BB30}"/>
              </a:ext>
            </a:extLst>
          </p:cNvPr>
          <p:cNvSpPr>
            <a:spLocks noGrp="1"/>
          </p:cNvSpPr>
          <p:nvPr>
            <p:ph type="pic" sz="quarter" idx="10" hasCustomPrompt="1"/>
          </p:nvPr>
        </p:nvSpPr>
        <p:spPr>
          <a:xfrm>
            <a:off x="0" y="2800869"/>
            <a:ext cx="12192000" cy="3058510"/>
          </a:xfrm>
          <a:custGeom>
            <a:avLst/>
            <a:gdLst>
              <a:gd name="connsiteX0" fmla="*/ 0 w 12192000"/>
              <a:gd name="connsiteY0" fmla="*/ 0 h 3058510"/>
              <a:gd name="connsiteX1" fmla="*/ 12192000 w 12192000"/>
              <a:gd name="connsiteY1" fmla="*/ 0 h 3058510"/>
              <a:gd name="connsiteX2" fmla="*/ 12192000 w 12192000"/>
              <a:gd name="connsiteY2" fmla="*/ 3058510 h 3058510"/>
              <a:gd name="connsiteX3" fmla="*/ 11615459 w 12192000"/>
              <a:gd name="connsiteY3" fmla="*/ 3058510 h 3058510"/>
              <a:gd name="connsiteX4" fmla="*/ 11615459 w 12192000"/>
              <a:gd name="connsiteY4" fmla="*/ 1875616 h 3058510"/>
              <a:gd name="connsiteX5" fmla="*/ 5992863 w 12192000"/>
              <a:gd name="connsiteY5" fmla="*/ 1875616 h 3058510"/>
              <a:gd name="connsiteX6" fmla="*/ 5992863 w 12192000"/>
              <a:gd name="connsiteY6" fmla="*/ 3058510 h 3058510"/>
              <a:gd name="connsiteX7" fmla="*/ 0 w 12192000"/>
              <a:gd name="connsiteY7" fmla="*/ 3058510 h 305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58510">
                <a:moveTo>
                  <a:pt x="0" y="0"/>
                </a:moveTo>
                <a:lnTo>
                  <a:pt x="12192000" y="0"/>
                </a:lnTo>
                <a:lnTo>
                  <a:pt x="12192000" y="3058510"/>
                </a:lnTo>
                <a:lnTo>
                  <a:pt x="11615459" y="3058510"/>
                </a:lnTo>
                <a:lnTo>
                  <a:pt x="11615459" y="1875616"/>
                </a:lnTo>
                <a:lnTo>
                  <a:pt x="5992863" y="1875616"/>
                </a:lnTo>
                <a:lnTo>
                  <a:pt x="5992863" y="3058510"/>
                </a:lnTo>
                <a:lnTo>
                  <a:pt x="0" y="3058510"/>
                </a:lnTo>
                <a:close/>
              </a:path>
            </a:pathLst>
          </a:custGeom>
        </p:spPr>
        <p:txBody>
          <a:bodyPr wrap="square">
            <a:noAutofit/>
          </a:bodyPr>
          <a:lstStyle>
            <a:lvl1pPr marL="0" indent="0" algn="l">
              <a:buNone/>
              <a:defRPr>
                <a:solidFill>
                  <a:schemeClr val="bg1">
                    <a:lumMod val="50000"/>
                  </a:schemeClr>
                </a:solidFill>
              </a:defRPr>
            </a:lvl1pPr>
          </a:lstStyle>
          <a:p>
            <a:r>
              <a:rPr lang="en-US" dirty="0"/>
              <a:t>                                                           </a:t>
            </a:r>
          </a:p>
          <a:p>
            <a:r>
              <a:rPr lang="en-US" dirty="0"/>
              <a:t>                                                                                              Click to add photo </a:t>
            </a:r>
          </a:p>
        </p:txBody>
      </p:sp>
      <p:sp>
        <p:nvSpPr>
          <p:cNvPr id="17" name="Text Placeholder 23">
            <a:extLst>
              <a:ext uri="{FF2B5EF4-FFF2-40B4-BE49-F238E27FC236}">
                <a16:creationId xmlns:a16="http://schemas.microsoft.com/office/drawing/2014/main" id="{08332FD4-383A-5349-AA9A-64D2E061489B}"/>
              </a:ext>
            </a:extLst>
          </p:cNvPr>
          <p:cNvSpPr>
            <a:spLocks noGrp="1"/>
          </p:cNvSpPr>
          <p:nvPr>
            <p:ph type="body" sz="quarter" idx="15" hasCustomPrompt="1"/>
          </p:nvPr>
        </p:nvSpPr>
        <p:spPr>
          <a:xfrm>
            <a:off x="6152822" y="5413586"/>
            <a:ext cx="5278651" cy="697353"/>
          </a:xfrm>
        </p:spPr>
        <p:txBody>
          <a:bodyPr>
            <a:noAutofit/>
          </a:bodyPr>
          <a:lstStyle>
            <a:lvl1pPr marL="0" indent="0" algn="r">
              <a:buNone/>
              <a:defRPr sz="5400" b="1" baseline="0">
                <a:solidFill>
                  <a:schemeClr val="bg1"/>
                </a:solidFill>
                <a:latin typeface="+mn-lt"/>
              </a:defRPr>
            </a:lvl1pPr>
          </a:lstStyle>
          <a:p>
            <a:pPr lvl="0"/>
            <a:r>
              <a:rPr lang="en-US" dirty="0"/>
              <a:t>POWERPIONT</a:t>
            </a:r>
          </a:p>
        </p:txBody>
      </p:sp>
      <p:sp>
        <p:nvSpPr>
          <p:cNvPr id="18" name="Text Placeholder 23">
            <a:extLst>
              <a:ext uri="{FF2B5EF4-FFF2-40B4-BE49-F238E27FC236}">
                <a16:creationId xmlns:a16="http://schemas.microsoft.com/office/drawing/2014/main" id="{93715E6E-5F2E-C841-ABE0-246041063610}"/>
              </a:ext>
            </a:extLst>
          </p:cNvPr>
          <p:cNvSpPr>
            <a:spLocks noGrp="1"/>
          </p:cNvSpPr>
          <p:nvPr>
            <p:ph type="body" sz="quarter" idx="16" hasCustomPrompt="1"/>
          </p:nvPr>
        </p:nvSpPr>
        <p:spPr>
          <a:xfrm>
            <a:off x="6152822" y="4795063"/>
            <a:ext cx="5278651" cy="697353"/>
          </a:xfrm>
        </p:spPr>
        <p:txBody>
          <a:bodyPr>
            <a:normAutofit/>
          </a:bodyPr>
          <a:lstStyle>
            <a:lvl1pPr marL="0" indent="0" algn="r">
              <a:buNone/>
              <a:defRPr sz="3600" b="0" i="0">
                <a:solidFill>
                  <a:schemeClr val="bg1"/>
                </a:solidFill>
                <a:latin typeface="+mn-lt"/>
              </a:defRPr>
            </a:lvl1pPr>
          </a:lstStyle>
          <a:p>
            <a:pPr lvl="0"/>
            <a:r>
              <a:rPr lang="en-US" dirty="0"/>
              <a:t>Cover Design 2</a:t>
            </a:r>
          </a:p>
        </p:txBody>
      </p:sp>
      <p:pic>
        <p:nvPicPr>
          <p:cNvPr id="27" name="Picture 26">
            <a:extLst>
              <a:ext uri="{FF2B5EF4-FFF2-40B4-BE49-F238E27FC236}">
                <a16:creationId xmlns:a16="http://schemas.microsoft.com/office/drawing/2014/main" id="{3E9098D4-8E4F-924D-B5AD-1DE014CE0882}"/>
              </a:ext>
            </a:extLst>
          </p:cNvPr>
          <p:cNvPicPr>
            <a:picLocks noChangeAspect="1"/>
          </p:cNvPicPr>
          <p:nvPr userDrawn="1"/>
        </p:nvPicPr>
        <p:blipFill>
          <a:blip r:embed="rId3"/>
          <a:stretch>
            <a:fillRect/>
          </a:stretch>
        </p:blipFill>
        <p:spPr>
          <a:xfrm>
            <a:off x="1269621" y="6110939"/>
            <a:ext cx="2095500" cy="558800"/>
          </a:xfrm>
          <a:prstGeom prst="rect">
            <a:avLst/>
          </a:prstGeom>
        </p:spPr>
      </p:pic>
      <p:pic>
        <p:nvPicPr>
          <p:cNvPr id="24" name="Picture 23" descr="Icon&#10;&#10;Description automatically generated">
            <a:extLst>
              <a:ext uri="{FF2B5EF4-FFF2-40B4-BE49-F238E27FC236}">
                <a16:creationId xmlns:a16="http://schemas.microsoft.com/office/drawing/2014/main" id="{5F499190-7C70-9246-B1D1-86D67DFF7F7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35800"/>
          <a:stretch/>
        </p:blipFill>
        <p:spPr>
          <a:xfrm rot="10800000" flipH="1">
            <a:off x="8954881" y="0"/>
            <a:ext cx="3237119" cy="2433906"/>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23385C"/>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00A4B8"/>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28AF95"/>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F16A4C"/>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2" name="Group 21">
            <a:extLst>
              <a:ext uri="{FF2B5EF4-FFF2-40B4-BE49-F238E27FC236}">
                <a16:creationId xmlns:a16="http://schemas.microsoft.com/office/drawing/2014/main" id="{C3D42838-1824-4C4B-A950-B7AB8ADC1E95}"/>
              </a:ext>
            </a:extLst>
          </p:cNvPr>
          <p:cNvGrpSpPr/>
          <p:nvPr userDrawn="1"/>
        </p:nvGrpSpPr>
        <p:grpSpPr>
          <a:xfrm>
            <a:off x="5067451" y="6036885"/>
            <a:ext cx="1765535" cy="1041400"/>
            <a:chOff x="5067451" y="6036885"/>
            <a:chExt cx="1765535" cy="1041400"/>
          </a:xfrm>
        </p:grpSpPr>
        <p:pic>
          <p:nvPicPr>
            <p:cNvPr id="27" name="Picture 26" descr="Icon&#10;&#10;Description automatically generated">
              <a:extLst>
                <a:ext uri="{FF2B5EF4-FFF2-40B4-BE49-F238E27FC236}">
                  <a16:creationId xmlns:a16="http://schemas.microsoft.com/office/drawing/2014/main" id="{A3F26858-FEF2-5D4A-B2E6-D577579FD4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8" name="Picture 27" descr="A picture containing text, sign, tableware, plate&#10;&#10;Description automatically generated">
              <a:extLst>
                <a:ext uri="{FF2B5EF4-FFF2-40B4-BE49-F238E27FC236}">
                  <a16:creationId xmlns:a16="http://schemas.microsoft.com/office/drawing/2014/main" id="{0379E91E-8E8F-E841-AC56-45B4C8FA9A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1" name="Picture 30" descr="Shape, arrow&#10;&#10;Description automatically generated">
              <a:extLst>
                <a:ext uri="{FF2B5EF4-FFF2-40B4-BE49-F238E27FC236}">
                  <a16:creationId xmlns:a16="http://schemas.microsoft.com/office/drawing/2014/main" id="{CECE8335-EBC3-FB4E-B1BE-453BBF898B1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1903704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11" name="Group 10">
            <a:extLst>
              <a:ext uri="{FF2B5EF4-FFF2-40B4-BE49-F238E27FC236}">
                <a16:creationId xmlns:a16="http://schemas.microsoft.com/office/drawing/2014/main" id="{F40EB58F-7928-624A-A32B-98DFED99D43B}"/>
              </a:ext>
            </a:extLst>
          </p:cNvPr>
          <p:cNvGrpSpPr/>
          <p:nvPr userDrawn="1"/>
        </p:nvGrpSpPr>
        <p:grpSpPr>
          <a:xfrm>
            <a:off x="5067451" y="6036885"/>
            <a:ext cx="1765535" cy="1041400"/>
            <a:chOff x="5067451" y="6036885"/>
            <a:chExt cx="1765535" cy="1041400"/>
          </a:xfrm>
        </p:grpSpPr>
        <p:pic>
          <p:nvPicPr>
            <p:cNvPr id="10" name="Picture 9" descr="Icon&#10;&#10;Description automatically generated">
              <a:extLst>
                <a:ext uri="{FF2B5EF4-FFF2-40B4-BE49-F238E27FC236}">
                  <a16:creationId xmlns:a16="http://schemas.microsoft.com/office/drawing/2014/main" id="{2426661C-9500-8947-8ACF-2ABF246288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637502F0-9928-A446-809D-5EFF8352E0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4" name="Picture 33" descr="Shape, arrow&#10;&#10;Description automatically generated">
              <a:extLst>
                <a:ext uri="{FF2B5EF4-FFF2-40B4-BE49-F238E27FC236}">
                  <a16:creationId xmlns:a16="http://schemas.microsoft.com/office/drawing/2014/main" id="{15819499-69BD-A640-AAAF-5FB4DC61F1C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1902107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DCCC6"/>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23385C"/>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00A4B8"/>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DC562">
                <a:alpha val="76863"/>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16A4C"/>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sp>
        <p:nvSpPr>
          <p:cNvPr id="101" name="Text Placeholder 17">
            <a:extLst>
              <a:ext uri="{FF2B5EF4-FFF2-40B4-BE49-F238E27FC236}">
                <a16:creationId xmlns:a16="http://schemas.microsoft.com/office/drawing/2014/main" id="{20D53A06-A470-E043-A7C1-9D4483F8962D}"/>
              </a:ext>
            </a:extLst>
          </p:cNvPr>
          <p:cNvSpPr>
            <a:spLocks noGrp="1"/>
          </p:cNvSpPr>
          <p:nvPr>
            <p:ph type="body" sz="quarter" idx="19" hasCustomPrompt="1"/>
          </p:nvPr>
        </p:nvSpPr>
        <p:spPr>
          <a:xfrm>
            <a:off x="5383588" y="3262474"/>
            <a:ext cx="2212737" cy="651123"/>
          </a:xfrm>
        </p:spPr>
        <p:txBody>
          <a:bodyPr/>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7DCCC6"/>
                </a:solidFill>
                <a:latin typeface="+mn-lt"/>
              </a:defRPr>
            </a:lvl1pPr>
          </a:lstStyle>
          <a:p>
            <a:pPr lvl="0"/>
            <a:r>
              <a:rPr lang="en-US" dirty="0"/>
              <a:t>Title</a:t>
            </a:r>
          </a:p>
        </p:txBody>
      </p:sp>
      <p:sp>
        <p:nvSpPr>
          <p:cNvPr id="103" name="Text Placeholder 17">
            <a:extLst>
              <a:ext uri="{FF2B5EF4-FFF2-40B4-BE49-F238E27FC236}">
                <a16:creationId xmlns:a16="http://schemas.microsoft.com/office/drawing/2014/main" id="{CF75D89D-1D17-D04C-8A25-58DADB17A5B6}"/>
              </a:ext>
            </a:extLst>
          </p:cNvPr>
          <p:cNvSpPr>
            <a:spLocks noGrp="1"/>
          </p:cNvSpPr>
          <p:nvPr>
            <p:ph type="body" sz="quarter" idx="21" hasCustomPrompt="1"/>
          </p:nvPr>
        </p:nvSpPr>
        <p:spPr>
          <a:xfrm>
            <a:off x="6505379" y="927252"/>
            <a:ext cx="2212737" cy="651123"/>
          </a:xfrm>
        </p:spPr>
        <p:txBody>
          <a:bodyPr anchor="t"/>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23385C"/>
                </a:solidFill>
                <a:latin typeface="+mn-lt"/>
              </a:defRPr>
            </a:lvl1pPr>
          </a:lstStyle>
          <a:p>
            <a:pPr lvl="0"/>
            <a:r>
              <a:rPr lang="en-US" dirty="0"/>
              <a:t>Title</a:t>
            </a:r>
          </a:p>
        </p:txBody>
      </p:sp>
      <p:sp>
        <p:nvSpPr>
          <p:cNvPr id="105" name="Text Placeholder 17">
            <a:extLst>
              <a:ext uri="{FF2B5EF4-FFF2-40B4-BE49-F238E27FC236}">
                <a16:creationId xmlns:a16="http://schemas.microsoft.com/office/drawing/2014/main" id="{23CD4274-1A62-C44F-9D93-D9C507ADC254}"/>
              </a:ext>
            </a:extLst>
          </p:cNvPr>
          <p:cNvSpPr>
            <a:spLocks noGrp="1"/>
          </p:cNvSpPr>
          <p:nvPr>
            <p:ph type="body" sz="quarter" idx="23" hasCustomPrompt="1"/>
          </p:nvPr>
        </p:nvSpPr>
        <p:spPr>
          <a:xfrm>
            <a:off x="6667060" y="5501098"/>
            <a:ext cx="2212737" cy="651123"/>
          </a:xfrm>
        </p:spPr>
        <p:txBody>
          <a:bodyPr anchor="t"/>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FDC562"/>
                </a:solidFill>
                <a:latin typeface="+mn-lt"/>
              </a:defRPr>
            </a:lvl1pPr>
          </a:lstStyle>
          <a:p>
            <a:pPr lvl="0"/>
            <a:r>
              <a:rPr lang="en-US" dirty="0"/>
              <a:t>Title</a:t>
            </a:r>
          </a:p>
        </p:txBody>
      </p:sp>
      <p:sp>
        <p:nvSpPr>
          <p:cNvPr id="107" name="Text Placeholder 17">
            <a:extLst>
              <a:ext uri="{FF2B5EF4-FFF2-40B4-BE49-F238E27FC236}">
                <a16:creationId xmlns:a16="http://schemas.microsoft.com/office/drawing/2014/main" id="{43320795-46BC-AF4D-BEC0-E2B432C9F1BB}"/>
              </a:ext>
            </a:extLst>
          </p:cNvPr>
          <p:cNvSpPr>
            <a:spLocks noGrp="1"/>
          </p:cNvSpPr>
          <p:nvPr>
            <p:ph type="body" sz="quarter" idx="25" hasCustomPrompt="1"/>
          </p:nvPr>
        </p:nvSpPr>
        <p:spPr>
          <a:xfrm>
            <a:off x="5731326" y="4447206"/>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F16A4C"/>
                </a:solidFill>
                <a:latin typeface="+mn-lt"/>
              </a:defRPr>
            </a:lvl1pPr>
          </a:lstStyle>
          <a:p>
            <a:pPr lvl="0"/>
            <a:r>
              <a:rPr lang="en-US" dirty="0"/>
              <a:t>Title</a:t>
            </a:r>
          </a:p>
        </p:txBody>
      </p:sp>
      <p:sp>
        <p:nvSpPr>
          <p:cNvPr id="109" name="Text Placeholder 17">
            <a:extLst>
              <a:ext uri="{FF2B5EF4-FFF2-40B4-BE49-F238E27FC236}">
                <a16:creationId xmlns:a16="http://schemas.microsoft.com/office/drawing/2014/main" id="{8FB2940C-DB12-FC4B-AE30-0A6B11AD18B8}"/>
              </a:ext>
            </a:extLst>
          </p:cNvPr>
          <p:cNvSpPr>
            <a:spLocks noGrp="1"/>
          </p:cNvSpPr>
          <p:nvPr>
            <p:ph type="body" sz="quarter" idx="27" hasCustomPrompt="1"/>
          </p:nvPr>
        </p:nvSpPr>
        <p:spPr>
          <a:xfrm>
            <a:off x="5779231" y="1959718"/>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00A4B8"/>
                </a:solidFill>
                <a:latin typeface="+mn-lt"/>
              </a:defRPr>
            </a:lvl1pPr>
          </a:lstStyle>
          <a:p>
            <a:pPr lvl="0"/>
            <a:r>
              <a:rPr lang="en-US" dirty="0"/>
              <a:t>Title</a:t>
            </a:r>
          </a:p>
        </p:txBody>
      </p:sp>
      <p:grpSp>
        <p:nvGrpSpPr>
          <p:cNvPr id="79" name="Group 78">
            <a:extLst>
              <a:ext uri="{FF2B5EF4-FFF2-40B4-BE49-F238E27FC236}">
                <a16:creationId xmlns:a16="http://schemas.microsoft.com/office/drawing/2014/main" id="{68180585-D8B3-D24C-813A-0BA6B70E94ED}"/>
              </a:ext>
            </a:extLst>
          </p:cNvPr>
          <p:cNvGrpSpPr/>
          <p:nvPr userDrawn="1"/>
        </p:nvGrpSpPr>
        <p:grpSpPr>
          <a:xfrm>
            <a:off x="0" y="6194352"/>
            <a:ext cx="1847358" cy="678338"/>
            <a:chOff x="0" y="6194352"/>
            <a:chExt cx="1847358" cy="678338"/>
          </a:xfrm>
        </p:grpSpPr>
        <p:pic>
          <p:nvPicPr>
            <p:cNvPr id="80" name="Picture 79" descr="Icon&#10;&#10;Description automatically generated">
              <a:extLst>
                <a:ext uri="{FF2B5EF4-FFF2-40B4-BE49-F238E27FC236}">
                  <a16:creationId xmlns:a16="http://schemas.microsoft.com/office/drawing/2014/main" id="{0F311DC2-FEFF-CD4C-BAE3-972EB981E7D7}"/>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81" name="Picture 80" descr="A picture containing text, sign, tableware, plate&#10;&#10;Description automatically generated">
              <a:extLst>
                <a:ext uri="{FF2B5EF4-FFF2-40B4-BE49-F238E27FC236}">
                  <a16:creationId xmlns:a16="http://schemas.microsoft.com/office/drawing/2014/main" id="{D0B4EF20-8D24-914A-AEF9-24DF258EB6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82" name="Picture 81" descr="Shape, arrow&#10;&#10;Description automatically generated">
              <a:extLst>
                <a:ext uri="{FF2B5EF4-FFF2-40B4-BE49-F238E27FC236}">
                  <a16:creationId xmlns:a16="http://schemas.microsoft.com/office/drawing/2014/main" id="{D23486AB-9A17-6741-BA95-F8E91D6F62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82531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23385C"/>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F16A4C"/>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00A4B8"/>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FDC562"/>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7DCCC6"/>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23385C"/>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00A4B8"/>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7DCCC6"/>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F16A4C"/>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FDC562"/>
          </a:solidFill>
          <a:ln w="9525" cap="flat">
            <a:noFill/>
            <a:bevel/>
            <a:headEnd/>
            <a:tailEnd/>
          </a:ln>
          <a:effectLst/>
        </p:spPr>
        <p:txBody>
          <a:bodyPr wrap="none" anchor="ct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9" name="Text Placeholder 17">
            <a:extLst>
              <a:ext uri="{FF2B5EF4-FFF2-40B4-BE49-F238E27FC236}">
                <a16:creationId xmlns:a16="http://schemas.microsoft.com/office/drawing/2014/main" id="{01D6DD52-2A8D-8647-9F45-DD38BF8C4284}"/>
              </a:ext>
            </a:extLst>
          </p:cNvPr>
          <p:cNvSpPr>
            <a:spLocks noGrp="1"/>
          </p:cNvSpPr>
          <p:nvPr userDrawn="1">
            <p:ph type="body" sz="quarter" idx="29" hasCustomPrompt="1"/>
          </p:nvPr>
        </p:nvSpPr>
        <p:spPr>
          <a:xfrm>
            <a:off x="6964823" y="3174422"/>
            <a:ext cx="213096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1" name="Text Placeholder 17">
            <a:extLst>
              <a:ext uri="{FF2B5EF4-FFF2-40B4-BE49-F238E27FC236}">
                <a16:creationId xmlns:a16="http://schemas.microsoft.com/office/drawing/2014/main" id="{42BCEFC7-1896-1542-AF5C-B298DDD04ECF}"/>
              </a:ext>
            </a:extLst>
          </p:cNvPr>
          <p:cNvSpPr>
            <a:spLocks noGrp="1"/>
          </p:cNvSpPr>
          <p:nvPr userDrawn="1">
            <p:ph type="body" sz="quarter" idx="31" hasCustomPrompt="1"/>
          </p:nvPr>
        </p:nvSpPr>
        <p:spPr>
          <a:xfrm>
            <a:off x="9081526" y="2119951"/>
            <a:ext cx="2333958"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155" name="Text Placeholder 17">
            <a:extLst>
              <a:ext uri="{FF2B5EF4-FFF2-40B4-BE49-F238E27FC236}">
                <a16:creationId xmlns:a16="http://schemas.microsoft.com/office/drawing/2014/main" id="{9F1B58C5-849B-6040-9634-77D323405C4C}"/>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156" name="Text Placeholder 17">
            <a:extLst>
              <a:ext uri="{FF2B5EF4-FFF2-40B4-BE49-F238E27FC236}">
                <a16:creationId xmlns:a16="http://schemas.microsoft.com/office/drawing/2014/main" id="{97D30FF1-9364-2D4A-9E8B-2DB1EABB0B84}"/>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157" name="Text Placeholder 17">
            <a:extLst>
              <a:ext uri="{FF2B5EF4-FFF2-40B4-BE49-F238E27FC236}">
                <a16:creationId xmlns:a16="http://schemas.microsoft.com/office/drawing/2014/main" id="{CEF744C9-F425-C845-A44E-5A41E9F96B50}"/>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158" name="Text Placeholder 17">
            <a:extLst>
              <a:ext uri="{FF2B5EF4-FFF2-40B4-BE49-F238E27FC236}">
                <a16:creationId xmlns:a16="http://schemas.microsoft.com/office/drawing/2014/main" id="{6FF4D0EF-3A8F-D64E-A030-17FA93DC4E11}"/>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grpSp>
        <p:nvGrpSpPr>
          <p:cNvPr id="36" name="Group 35">
            <a:extLst>
              <a:ext uri="{FF2B5EF4-FFF2-40B4-BE49-F238E27FC236}">
                <a16:creationId xmlns:a16="http://schemas.microsoft.com/office/drawing/2014/main" id="{431175E0-037D-7F41-81B8-C423356AB5A2}"/>
              </a:ext>
            </a:extLst>
          </p:cNvPr>
          <p:cNvGrpSpPr/>
          <p:nvPr userDrawn="1"/>
        </p:nvGrpSpPr>
        <p:grpSpPr>
          <a:xfrm>
            <a:off x="0" y="6194352"/>
            <a:ext cx="1847358" cy="678338"/>
            <a:chOff x="0" y="6194352"/>
            <a:chExt cx="1847358" cy="678338"/>
          </a:xfrm>
        </p:grpSpPr>
        <p:pic>
          <p:nvPicPr>
            <p:cNvPr id="37" name="Picture 36" descr="Icon&#10;&#10;Description automatically generated">
              <a:extLst>
                <a:ext uri="{FF2B5EF4-FFF2-40B4-BE49-F238E27FC236}">
                  <a16:creationId xmlns:a16="http://schemas.microsoft.com/office/drawing/2014/main" id="{C0A56D16-BE1D-E443-98C9-AAA2F580D121}"/>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38" name="Picture 37" descr="A picture containing text, sign, tableware, plate&#10;&#10;Description automatically generated">
              <a:extLst>
                <a:ext uri="{FF2B5EF4-FFF2-40B4-BE49-F238E27FC236}">
                  <a16:creationId xmlns:a16="http://schemas.microsoft.com/office/drawing/2014/main" id="{938A230E-04BD-2449-BD25-E59329CA1A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39" name="Picture 38" descr="Shape, arrow&#10;&#10;Description automatically generated">
              <a:extLst>
                <a:ext uri="{FF2B5EF4-FFF2-40B4-BE49-F238E27FC236}">
                  <a16:creationId xmlns:a16="http://schemas.microsoft.com/office/drawing/2014/main" id="{1E4CF955-D8A1-FC41-9CC9-1021731B5E0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507714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23385C"/>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2" name="Rectangle 1">
            <a:extLst>
              <a:ext uri="{FF2B5EF4-FFF2-40B4-BE49-F238E27FC236}">
                <a16:creationId xmlns:a16="http://schemas.microsoft.com/office/drawing/2014/main" id="{DB70FC33-468D-C84E-8B00-B9E35D628700}"/>
              </a:ext>
            </a:extLst>
          </p:cNvPr>
          <p:cNvSpPr/>
          <p:nvPr userDrawn="1"/>
        </p:nvSpPr>
        <p:spPr>
          <a:xfrm>
            <a:off x="5945157" y="3244334"/>
            <a:ext cx="301686" cy="369332"/>
          </a:xfrm>
          <a:prstGeom prst="rect">
            <a:avLst/>
          </a:prstGeom>
        </p:spPr>
        <p:txBody>
          <a:bodyPr wrap="none">
            <a:spAutoFit/>
          </a:body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31" name="Group 30">
            <a:extLst>
              <a:ext uri="{FF2B5EF4-FFF2-40B4-BE49-F238E27FC236}">
                <a16:creationId xmlns:a16="http://schemas.microsoft.com/office/drawing/2014/main" id="{0BACD746-834E-014E-9597-34F8C7EE3798}"/>
              </a:ext>
            </a:extLst>
          </p:cNvPr>
          <p:cNvGrpSpPr/>
          <p:nvPr userDrawn="1"/>
        </p:nvGrpSpPr>
        <p:grpSpPr>
          <a:xfrm flipH="1">
            <a:off x="10344642" y="6178622"/>
            <a:ext cx="1847358" cy="678338"/>
            <a:chOff x="0" y="6194352"/>
            <a:chExt cx="1847358" cy="678338"/>
          </a:xfrm>
        </p:grpSpPr>
        <p:pic>
          <p:nvPicPr>
            <p:cNvPr id="32" name="Picture 31" descr="Icon&#10;&#10;Description automatically generated">
              <a:extLst>
                <a:ext uri="{FF2B5EF4-FFF2-40B4-BE49-F238E27FC236}">
                  <a16:creationId xmlns:a16="http://schemas.microsoft.com/office/drawing/2014/main" id="{93D4319C-32DE-2345-817D-B442827D90EE}"/>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49" name="Picture 48" descr="A picture containing text, sign, tableware, plate&#10;&#10;Description automatically generated">
              <a:extLst>
                <a:ext uri="{FF2B5EF4-FFF2-40B4-BE49-F238E27FC236}">
                  <a16:creationId xmlns:a16="http://schemas.microsoft.com/office/drawing/2014/main" id="{63482DC9-9B33-A34E-A891-5AC57B6D98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52" name="Picture 51" descr="Shape, arrow&#10;&#10;Description automatically generated">
              <a:extLst>
                <a:ext uri="{FF2B5EF4-FFF2-40B4-BE49-F238E27FC236}">
                  <a16:creationId xmlns:a16="http://schemas.microsoft.com/office/drawing/2014/main" id="{76FCF793-EA23-1F41-84E8-DA2E51ABE5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939996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92559" y="3153853"/>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23385C"/>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nvGrpSpPr>
          <p:cNvPr id="28" name="Group 27">
            <a:extLst>
              <a:ext uri="{FF2B5EF4-FFF2-40B4-BE49-F238E27FC236}">
                <a16:creationId xmlns:a16="http://schemas.microsoft.com/office/drawing/2014/main" id="{EDD7DD1D-6569-A648-B7BA-8A862C959B63}"/>
              </a:ext>
            </a:extLst>
          </p:cNvPr>
          <p:cNvGrpSpPr/>
          <p:nvPr userDrawn="1"/>
        </p:nvGrpSpPr>
        <p:grpSpPr>
          <a:xfrm flipH="1">
            <a:off x="10344642" y="6178622"/>
            <a:ext cx="1847358" cy="678338"/>
            <a:chOff x="0" y="6194352"/>
            <a:chExt cx="1847358" cy="678338"/>
          </a:xfrm>
        </p:grpSpPr>
        <p:pic>
          <p:nvPicPr>
            <p:cNvPr id="29" name="Picture 28" descr="Icon&#10;&#10;Description automatically generated">
              <a:extLst>
                <a:ext uri="{FF2B5EF4-FFF2-40B4-BE49-F238E27FC236}">
                  <a16:creationId xmlns:a16="http://schemas.microsoft.com/office/drawing/2014/main" id="{525A5E58-9616-604D-8FC9-6B7619197C94}"/>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30" name="Picture 29" descr="A picture containing text, sign, tableware, plate&#10;&#10;Description automatically generated">
              <a:extLst>
                <a:ext uri="{FF2B5EF4-FFF2-40B4-BE49-F238E27FC236}">
                  <a16:creationId xmlns:a16="http://schemas.microsoft.com/office/drawing/2014/main" id="{55F74A9A-7428-B54D-841E-92004CF577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33" name="Picture 32" descr="Shape, arrow&#10;&#10;Description automatically generated">
              <a:extLst>
                <a:ext uri="{FF2B5EF4-FFF2-40B4-BE49-F238E27FC236}">
                  <a16:creationId xmlns:a16="http://schemas.microsoft.com/office/drawing/2014/main" id="{18EEA0B2-3AEE-A140-9499-01A6A041AB7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2026889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CD42471-1AE1-7E43-ADAB-FFD070D8B9A4}"/>
              </a:ext>
            </a:extLst>
          </p:cNvPr>
          <p:cNvSpPr/>
          <p:nvPr userDrawn="1"/>
        </p:nvSpPr>
        <p:spPr>
          <a:xfrm flipV="1">
            <a:off x="7252828" y="8349"/>
            <a:ext cx="4355270" cy="6833936"/>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5FC67433-1584-FF43-ADAA-681A94BE02F6}"/>
              </a:ext>
            </a:extLst>
          </p:cNvPr>
          <p:cNvSpPr/>
          <p:nvPr userDrawn="1"/>
        </p:nvSpPr>
        <p:spPr>
          <a:xfrm>
            <a:off x="6982036" y="4072847"/>
            <a:ext cx="4896853" cy="2048825"/>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Logo, company name&#10;&#10;Description automatically generated">
            <a:extLst>
              <a:ext uri="{FF2B5EF4-FFF2-40B4-BE49-F238E27FC236}">
                <a16:creationId xmlns:a16="http://schemas.microsoft.com/office/drawing/2014/main" id="{EF38EF7A-81AA-1A4F-8718-DCE50973E9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52828" y="-3683"/>
            <a:ext cx="4355270" cy="2788837"/>
          </a:xfrm>
          <a:prstGeom prst="rect">
            <a:avLst/>
          </a:prstGeom>
        </p:spPr>
      </p:pic>
      <p:pic>
        <p:nvPicPr>
          <p:cNvPr id="39" name="Picture 38" descr="Icon&#10;&#10;Description automatically generated">
            <a:extLst>
              <a:ext uri="{FF2B5EF4-FFF2-40B4-BE49-F238E27FC236}">
                <a16:creationId xmlns:a16="http://schemas.microsoft.com/office/drawing/2014/main" id="{9B50C308-36DF-C242-BF4A-0F0BEE1B6E0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5800"/>
          <a:stretch/>
        </p:blipFill>
        <p:spPr>
          <a:xfrm rot="10800000">
            <a:off x="9722" y="-3683"/>
            <a:ext cx="3381345" cy="2542346"/>
          </a:xfrm>
          <a:prstGeom prst="rect">
            <a:avLst/>
          </a:prstGeom>
        </p:spPr>
      </p:pic>
      <p:sp>
        <p:nvSpPr>
          <p:cNvPr id="5" name="Google Shape;482;p39">
            <a:extLst>
              <a:ext uri="{FF2B5EF4-FFF2-40B4-BE49-F238E27FC236}">
                <a16:creationId xmlns:a16="http://schemas.microsoft.com/office/drawing/2014/main" id="{EEC38ED6-50FB-8743-88C0-96E8A16C20B3}"/>
              </a:ext>
            </a:extLst>
          </p:cNvPr>
          <p:cNvSpPr/>
          <p:nvPr userDrawn="1"/>
        </p:nvSpPr>
        <p:spPr>
          <a:xfrm>
            <a:off x="7511827" y="4292664"/>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23385C"/>
          </a:solid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7495627" y="5538848"/>
            <a:ext cx="233548" cy="233548"/>
            <a:chOff x="5941025" y="3634400"/>
            <a:chExt cx="467650" cy="467650"/>
          </a:xfrm>
          <a:solidFill>
            <a:srgbClr val="23385C"/>
          </a:solidFill>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7500861" y="4928786"/>
            <a:ext cx="232323" cy="156913"/>
            <a:chOff x="564675" y="1700625"/>
            <a:chExt cx="465200" cy="314200"/>
          </a:xfrm>
          <a:solidFill>
            <a:srgbClr val="23385C"/>
          </a:solidFill>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7922902" y="4261335"/>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7922902" y="4884294"/>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7931066" y="5527857"/>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583902" y="2173094"/>
            <a:ext cx="3195486" cy="731140"/>
          </a:xfrm>
        </p:spPr>
        <p:txBody>
          <a:bodyPr anchor="ctr">
            <a:normAutofit/>
          </a:bodyPr>
          <a:lstStyle>
            <a:lvl1pPr marL="0" indent="0" algn="l">
              <a:buNone/>
              <a:defRPr sz="2800" baseline="0">
                <a:solidFill>
                  <a:srgbClr val="23385C"/>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583902" y="1363518"/>
            <a:ext cx="3195485" cy="837258"/>
          </a:xfrm>
        </p:spPr>
        <p:txBody>
          <a:bodyPr anchor="ctr">
            <a:normAutofit/>
          </a:bodyPr>
          <a:lstStyle>
            <a:lvl1pPr marL="0" indent="0" algn="l">
              <a:buNone/>
              <a:defRPr sz="5000" baseline="0">
                <a:solidFill>
                  <a:srgbClr val="23385C"/>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313111" y="5369146"/>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97068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0" y="0"/>
            <a:ext cx="12192000" cy="5119711"/>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5C9B4BE8-8FFE-2145-9014-64D7A0601AB2}"/>
              </a:ext>
            </a:extLst>
          </p:cNvPr>
          <p:cNvSpPr/>
          <p:nvPr userDrawn="1"/>
        </p:nvSpPr>
        <p:spPr>
          <a:xfrm>
            <a:off x="0" y="3561347"/>
            <a:ext cx="12192000" cy="3341242"/>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0" y="4579965"/>
            <a:ext cx="12192000" cy="697353"/>
          </a:xfrm>
        </p:spPr>
        <p:txBody>
          <a:bodyPr>
            <a:noAutofit/>
          </a:bodyPr>
          <a:lstStyle>
            <a:lvl1pPr marL="0" indent="0" algn="ctr">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0" y="3961442"/>
            <a:ext cx="12192000" cy="697353"/>
          </a:xfrm>
        </p:spPr>
        <p:txBody>
          <a:bodyPr>
            <a:normAutofit/>
          </a:bodyPr>
          <a:lstStyle>
            <a:lvl1pPr marL="0" indent="0" algn="ctr">
              <a:buNone/>
              <a:defRPr sz="3600" b="0" i="0">
                <a:solidFill>
                  <a:schemeClr val="bg1"/>
                </a:solidFill>
                <a:latin typeface="+mn-lt"/>
              </a:defRPr>
            </a:lvl1pPr>
          </a:lstStyle>
          <a:p>
            <a:pPr lvl="0"/>
            <a:r>
              <a:rPr lang="en-US" dirty="0"/>
              <a:t>Cover Design 3</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4728003" y="6204183"/>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0" name="Picture 9" descr="Logo, company name&#10;&#10;Description automatically generated">
            <a:extLst>
              <a:ext uri="{FF2B5EF4-FFF2-40B4-BE49-F238E27FC236}">
                <a16:creationId xmlns:a16="http://schemas.microsoft.com/office/drawing/2014/main" id="{5DA8D9DA-2369-2B42-A4C7-EF7BF9E516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39437" y="13987"/>
            <a:ext cx="5513126" cy="3530254"/>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view/Content Slide - 5 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4" name="Picture 3" descr="Icon&#10;&#10;Description automatically generated">
            <a:extLst>
              <a:ext uri="{FF2B5EF4-FFF2-40B4-BE49-F238E27FC236}">
                <a16:creationId xmlns:a16="http://schemas.microsoft.com/office/drawing/2014/main" id="{4C24BC5C-56B4-894A-82E0-70B2AFD1B3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6173" y="5008123"/>
            <a:ext cx="3785372" cy="1884632"/>
          </a:xfrm>
          <a:prstGeom prst="rect">
            <a:avLst/>
          </a:prstGeom>
        </p:spPr>
      </p:pic>
    </p:spTree>
    <p:extLst>
      <p:ext uri="{BB962C8B-B14F-4D97-AF65-F5344CB8AC3E}">
        <p14:creationId xmlns:p14="http://schemas.microsoft.com/office/powerpoint/2010/main" val="2476502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view/Content Slide - 6 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47624" y="341609"/>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85952" y="39880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55907" y="731580"/>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15861" y="341609"/>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47624" y="141623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85952" y="147343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55907" y="1806206"/>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15861" y="141623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47624" y="2475999"/>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85952" y="253319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55907" y="2865970"/>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15861" y="2475999"/>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33769" y="353418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72097" y="359138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42052" y="405478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02006" y="353418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47624" y="461148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85952" y="466868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55907" y="500145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15861" y="461148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4" name="Picture 3" descr="Icon&#10;&#10;Description automatically generated">
            <a:extLst>
              <a:ext uri="{FF2B5EF4-FFF2-40B4-BE49-F238E27FC236}">
                <a16:creationId xmlns:a16="http://schemas.microsoft.com/office/drawing/2014/main" id="{4C24BC5C-56B4-894A-82E0-70B2AFD1B3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6173" y="5008123"/>
            <a:ext cx="3785372" cy="1884632"/>
          </a:xfrm>
          <a:prstGeom prst="rect">
            <a:avLst/>
          </a:prstGeom>
        </p:spPr>
      </p:pic>
      <p:sp>
        <p:nvSpPr>
          <p:cNvPr id="27" name="Oval 26">
            <a:extLst>
              <a:ext uri="{FF2B5EF4-FFF2-40B4-BE49-F238E27FC236}">
                <a16:creationId xmlns:a16="http://schemas.microsoft.com/office/drawing/2014/main" id="{5C70CEB0-7166-D445-8FBB-3755DA55B3DB}"/>
              </a:ext>
            </a:extLst>
          </p:cNvPr>
          <p:cNvSpPr/>
          <p:nvPr userDrawn="1"/>
        </p:nvSpPr>
        <p:spPr>
          <a:xfrm>
            <a:off x="6345644" y="5653301"/>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5">
            <a:extLst>
              <a:ext uri="{FF2B5EF4-FFF2-40B4-BE49-F238E27FC236}">
                <a16:creationId xmlns:a16="http://schemas.microsoft.com/office/drawing/2014/main" id="{97FF5E62-72BA-D945-A7A5-FF65E932D9C6}"/>
              </a:ext>
            </a:extLst>
          </p:cNvPr>
          <p:cNvSpPr>
            <a:spLocks noGrp="1"/>
          </p:cNvSpPr>
          <p:nvPr>
            <p:ph type="body" sz="quarter" idx="27" hasCustomPrompt="1"/>
          </p:nvPr>
        </p:nvSpPr>
        <p:spPr>
          <a:xfrm>
            <a:off x="6483972" y="5710496"/>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cxnSp>
        <p:nvCxnSpPr>
          <p:cNvPr id="29" name="Straight Connector 28">
            <a:extLst>
              <a:ext uri="{FF2B5EF4-FFF2-40B4-BE49-F238E27FC236}">
                <a16:creationId xmlns:a16="http://schemas.microsoft.com/office/drawing/2014/main" id="{5533CF9A-BEC3-354C-9748-D5303B23C258}"/>
              </a:ext>
            </a:extLst>
          </p:cNvPr>
          <p:cNvCxnSpPr>
            <a:cxnSpLocks/>
          </p:cNvCxnSpPr>
          <p:nvPr userDrawn="1"/>
        </p:nvCxnSpPr>
        <p:spPr>
          <a:xfrm>
            <a:off x="5753927" y="6043272"/>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0" name="Text Placeholder 25">
            <a:extLst>
              <a:ext uri="{FF2B5EF4-FFF2-40B4-BE49-F238E27FC236}">
                <a16:creationId xmlns:a16="http://schemas.microsoft.com/office/drawing/2014/main" id="{09F61298-7562-054D-9390-2EB219676254}"/>
              </a:ext>
            </a:extLst>
          </p:cNvPr>
          <p:cNvSpPr>
            <a:spLocks noGrp="1"/>
          </p:cNvSpPr>
          <p:nvPr>
            <p:ph type="body" sz="quarter" idx="28" hasCustomPrompt="1"/>
          </p:nvPr>
        </p:nvSpPr>
        <p:spPr>
          <a:xfrm>
            <a:off x="7213881" y="5653301"/>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08311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D0DC2C-A428-934B-B2CD-33EA01036C84}"/>
              </a:ext>
            </a:extLst>
          </p:cNvPr>
          <p:cNvSpPr/>
          <p:nvPr userDrawn="1"/>
        </p:nvSpPr>
        <p:spPr>
          <a:xfrm>
            <a:off x="241300" y="367062"/>
            <a:ext cx="11696700" cy="56953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3" name="Text Placeholder 23">
            <a:extLst>
              <a:ext uri="{FF2B5EF4-FFF2-40B4-BE49-F238E27FC236}">
                <a16:creationId xmlns:a16="http://schemas.microsoft.com/office/drawing/2014/main" id="{AE79FE91-3830-884D-BFD8-6859D5F6BB3B}"/>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Text Placeholder 23">
            <a:extLst>
              <a:ext uri="{FF2B5EF4-FFF2-40B4-BE49-F238E27FC236}">
                <a16:creationId xmlns:a16="http://schemas.microsoft.com/office/drawing/2014/main" id="{203270F2-74CA-3E48-A639-0135E1B9AD76}"/>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5" name="Text Placeholder 23">
            <a:extLst>
              <a:ext uri="{FF2B5EF4-FFF2-40B4-BE49-F238E27FC236}">
                <a16:creationId xmlns:a16="http://schemas.microsoft.com/office/drawing/2014/main" id="{9F1E2138-C57A-0D44-9CDF-C2A457A8ADF8}"/>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pic>
        <p:nvPicPr>
          <p:cNvPr id="16" name="Picture 15" descr="Icon&#10;&#10;Description automatically generated">
            <a:extLst>
              <a:ext uri="{FF2B5EF4-FFF2-40B4-BE49-F238E27FC236}">
                <a16:creationId xmlns:a16="http://schemas.microsoft.com/office/drawing/2014/main" id="{AACADF74-E82D-964C-835B-771E1D47BE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9" name="Picture 8" descr="Icon&#10;&#10;Description automatically generated">
            <a:extLst>
              <a:ext uri="{FF2B5EF4-FFF2-40B4-BE49-F238E27FC236}">
                <a16:creationId xmlns:a16="http://schemas.microsoft.com/office/drawing/2014/main" id="{659A1A35-B898-8246-8D43-C68A97BA1D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649323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9/21/2022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79" r:id="rId3"/>
    <p:sldLayoutId id="2147483830" r:id="rId4"/>
    <p:sldLayoutId id="2147483829" r:id="rId5"/>
    <p:sldLayoutId id="2147483842" r:id="rId6"/>
    <p:sldLayoutId id="2147483880" r:id="rId7"/>
    <p:sldLayoutId id="2147483841" r:id="rId8"/>
    <p:sldLayoutId id="2147483840" r:id="rId9"/>
    <p:sldLayoutId id="2147483874" r:id="rId10"/>
    <p:sldLayoutId id="2147483861" r:id="rId11"/>
    <p:sldLayoutId id="2147483862" r:id="rId12"/>
    <p:sldLayoutId id="2147483875" r:id="rId13"/>
    <p:sldLayoutId id="2147483863" r:id="rId14"/>
    <p:sldLayoutId id="2147483835" r:id="rId15"/>
    <p:sldLayoutId id="2147483876" r:id="rId16"/>
    <p:sldLayoutId id="2147483836" r:id="rId17"/>
    <p:sldLayoutId id="2147483831" r:id="rId18"/>
    <p:sldLayoutId id="2147483846" r:id="rId19"/>
    <p:sldLayoutId id="2147483873" r:id="rId20"/>
    <p:sldLayoutId id="2147483834" r:id="rId21"/>
    <p:sldLayoutId id="2147483845" r:id="rId22"/>
    <p:sldLayoutId id="2147483869" r:id="rId23"/>
    <p:sldLayoutId id="2147483877" r:id="rId24"/>
    <p:sldLayoutId id="2147483866" r:id="rId25"/>
    <p:sldLayoutId id="2147483833" r:id="rId26"/>
    <p:sldLayoutId id="2147483847" r:id="rId27"/>
    <p:sldLayoutId id="2147483871" r:id="rId28"/>
    <p:sldLayoutId id="2147483870" r:id="rId29"/>
    <p:sldLayoutId id="2147483872" r:id="rId30"/>
    <p:sldLayoutId id="2147483837" r:id="rId31"/>
    <p:sldLayoutId id="2147483838" r:id="rId32"/>
    <p:sldLayoutId id="2147483844" r:id="rId33"/>
    <p:sldLayoutId id="2147483848" r:id="rId34"/>
    <p:sldLayoutId id="2147483849" r:id="rId35"/>
    <p:sldLayoutId id="2147483851" r:id="rId36"/>
    <p:sldLayoutId id="2147483854" r:id="rId37"/>
    <p:sldLayoutId id="2147483855" r:id="rId38"/>
    <p:sldLayoutId id="2147483856" r:id="rId39"/>
    <p:sldLayoutId id="2147483857" r:id="rId40"/>
    <p:sldLayoutId id="2147483864" r:id="rId41"/>
    <p:sldLayoutId id="2147483852" r:id="rId42"/>
    <p:sldLayoutId id="2147483858" r:id="rId43"/>
    <p:sldLayoutId id="2147483859" r:id="rId44"/>
    <p:sldLayoutId id="2147483860" r:id="rId45"/>
    <p:sldLayoutId id="2147483853" r:id="rId4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3.png"/><Relationship Id="rId1" Type="http://schemas.openxmlformats.org/officeDocument/2006/relationships/slideLayout" Target="../slideLayouts/slideLayout9.xml"/><Relationship Id="rId4" Type="http://schemas.openxmlformats.org/officeDocument/2006/relationships/hyperlink" Target="https://www.mindtools.com/pages/article/newLDR_90.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png"/><Relationship Id="rId1" Type="http://schemas.openxmlformats.org/officeDocument/2006/relationships/slideLayout" Target="../slideLayouts/slideLayout20.xml"/><Relationship Id="rId4" Type="http://schemas.openxmlformats.org/officeDocument/2006/relationships/hyperlink" Target="https://www.forbes.com/sites/forbesnonprofitcouncil/2019/11/27/seven-ways-to-make-sure-team-skills-match-nonprofit-needs/?sh=1ae77e1f2a46"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0.xml"/><Relationship Id="rId6" Type="http://schemas.openxmlformats.org/officeDocument/2006/relationships/hyperlink" Target="https://www.bookwidgets.com/blog/2019/10/15-fun-team-building-activities-and-trust-games-for-the-classroom" TargetMode="External"/><Relationship Id="rId5" Type="http://schemas.openxmlformats.org/officeDocument/2006/relationships/hyperlink" Target="https://www.huddle.com/blog/team-building-activities/" TargetMode="External"/><Relationship Id="rId4" Type="http://schemas.openxmlformats.org/officeDocument/2006/relationships/hyperlink" Target="https://www.projectcentral.com/blog/effective-team-buildi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ashoka.org/" TargetMode="External"/><Relationship Id="rId1" Type="http://schemas.openxmlformats.org/officeDocument/2006/relationships/slideLayout" Target="../slideLayouts/slideLayout16.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ngfoundation.org/" TargetMode="External"/><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hyperlink" Target="https://conservationxlabs.com/digital-makerspace" TargetMode="External"/><Relationship Id="rId2" Type="http://schemas.openxmlformats.org/officeDocument/2006/relationships/image" Target="../media/image23.png"/><Relationship Id="rId1" Type="http://schemas.openxmlformats.org/officeDocument/2006/relationships/slideLayout" Target="../slideLayouts/slideLayout15.xml"/><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rBMN9A8P1AY" TargetMode="External"/><Relationship Id="rId2" Type="http://schemas.openxmlformats.org/officeDocument/2006/relationships/image" Target="../media/image23.png"/><Relationship Id="rId1" Type="http://schemas.openxmlformats.org/officeDocument/2006/relationships/slideLayout" Target="../slideLayouts/slideLayout14.xml"/><Relationship Id="rId6" Type="http://schemas.openxmlformats.org/officeDocument/2006/relationships/image" Target="../media/image35.jpeg"/><Relationship Id="rId5" Type="http://schemas.openxmlformats.org/officeDocument/2006/relationships/hyperlink" Target="https://cibernarium.barcelonactiva.cat/home" TargetMode="External"/><Relationship Id="rId4" Type="http://schemas.openxmlformats.org/officeDocument/2006/relationships/hyperlink" Target="https://www.sbs.ox.ac.uk/research/centres-and-initiatives/skoll-centre-social-entrepreneurship"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axerosolutions.com/blog/project-fatigue-how-to-avoid-the-nasty-surprise-and-catch-a-second-wind" TargetMode="External"/><Relationship Id="rId2" Type="http://schemas.openxmlformats.org/officeDocument/2006/relationships/image" Target="../media/image36.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hyperlink" Target="https://axerosolutions.com/blog/project-fatigue-how-to-avoid-the-nasty-surprise-and-catch-a-second-wind" TargetMode="External"/><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hbr.org/2014/07/how-to-avoid-collaboration-fatigue" TargetMode="Externa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https://hbr.org/2014/07/how-to-avoid-collaboration-fatigue" TargetMode="External"/><Relationship Id="rId2" Type="http://schemas.openxmlformats.org/officeDocument/2006/relationships/image" Target="../media/image39.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s://hbr.org/2014/07/how-to-avoid-collaboration-fatigue" TargetMode="Externa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hyperlink" Target="https://hbr.org/2014/07/how-to-avoid-collaboration-fatigue" TargetMode="External"/><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hyperlink" Target="https://www.studentcivicengagers.eu/guide-to-digital-civic-engagement-en/" TargetMode="Externa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www.infoq.com/news/2020/07/remote-fatigue-real/" TargetMode="Externa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www.infoq.com/news/2020/07/remote-fatigue-real/" TargetMode="Externa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hyperlink" Target="https://hbr.org/2014/07/how-to-avoid-collaboration-fatigue" TargetMode="External"/><Relationship Id="rId7" Type="http://schemas.openxmlformats.org/officeDocument/2006/relationships/hyperlink" Target="https://hbr.org/2020/12/how-to-lead-when-your-team-is-exhausted-and-you-are-too" TargetMode="External"/><Relationship Id="rId2" Type="http://schemas.openxmlformats.org/officeDocument/2006/relationships/image" Target="../media/image44.jpeg"/><Relationship Id="rId1" Type="http://schemas.openxmlformats.org/officeDocument/2006/relationships/slideLayout" Target="../slideLayouts/slideLayout16.xml"/><Relationship Id="rId6" Type="http://schemas.openxmlformats.org/officeDocument/2006/relationships/hyperlink" Target="https://www.youtube.com/watch?v=OHj38et5L04" TargetMode="External"/><Relationship Id="rId5" Type="http://schemas.openxmlformats.org/officeDocument/2006/relationships/hyperlink" Target="https://www.infoq.com/news/2020/07/remote-fatigue-real/" TargetMode="External"/><Relationship Id="rId4" Type="http://schemas.openxmlformats.org/officeDocument/2006/relationships/hyperlink" Target="https://randomactsofleadership.com/7-steps-to-break-the-cycle-of-inaction/"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5.jpeg"/><Relationship Id="rId1" Type="http://schemas.openxmlformats.org/officeDocument/2006/relationships/slideLayout" Target="../slideLayouts/slideLayout15.xml"/><Relationship Id="rId4" Type="http://schemas.openxmlformats.org/officeDocument/2006/relationships/hyperlink" Target="https://www.jrf.org.uk/sites/default/files/jrf/migrated/files/1859354157.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hyperlink" Target="https://www.jrf.org.uk/sites/default/files/jrf/migrated/files/1859354157.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3.png"/><Relationship Id="rId1" Type="http://schemas.openxmlformats.org/officeDocument/2006/relationships/slideLayout" Target="../slideLayouts/slideLayout16.xml"/><Relationship Id="rId4" Type="http://schemas.openxmlformats.org/officeDocument/2006/relationships/hyperlink" Target="https://www.jrf.org.uk/sites/default/files/jrf/migrated/files/1859354157.pdf"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hyperlink" Target="https://www.jrf.org.uk/sites/default/files/jrf/migrated/files/1859354157.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3.png"/><Relationship Id="rId1" Type="http://schemas.openxmlformats.org/officeDocument/2006/relationships/slideLayout" Target="../slideLayouts/slideLayout16.xml"/><Relationship Id="rId4" Type="http://schemas.openxmlformats.org/officeDocument/2006/relationships/hyperlink" Target="https://www.jrf.org.uk/sites/default/files/jrf/migrated/files/1859354157.pd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3.png"/><Relationship Id="rId1" Type="http://schemas.openxmlformats.org/officeDocument/2006/relationships/slideLayout" Target="../slideLayouts/slideLayout16.xml"/><Relationship Id="rId4" Type="http://schemas.openxmlformats.org/officeDocument/2006/relationships/hyperlink" Target="https://www.jrf.org.uk/sites/default/files/jrf/migrated/files/1859354157.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3.png"/><Relationship Id="rId1" Type="http://schemas.openxmlformats.org/officeDocument/2006/relationships/slideLayout" Target="../slideLayouts/slideLayout15.xml"/><Relationship Id="rId6" Type="http://schemas.openxmlformats.org/officeDocument/2006/relationships/hyperlink" Target="https://www.projectmanager.com/blog/improving-project-evaluation-process" TargetMode="External"/><Relationship Id="rId5" Type="http://schemas.openxmlformats.org/officeDocument/2006/relationships/hyperlink" Target="https://www.projectmanager.com/blog/5-ways-to-measure-project-success" TargetMode="External"/><Relationship Id="rId4" Type="http://schemas.openxmlformats.org/officeDocument/2006/relationships/hyperlink" Target="https://www.jrf.org.uk/sites/default/files/jrf/migrated/files/1859354157.pdf"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26.xml"/><Relationship Id="rId1" Type="http://schemas.openxmlformats.org/officeDocument/2006/relationships/video" Target="https://www.youtube.com/embed/TPDLD35_hgE?feature=oembed"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26.xml"/><Relationship Id="rId1" Type="http://schemas.openxmlformats.org/officeDocument/2006/relationships/video" Target="https://www.youtube.com/embed/VxXt-JMX0Fg?feature=oembed"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26.xml"/><Relationship Id="rId1" Type="http://schemas.openxmlformats.org/officeDocument/2006/relationships/video" Target="https://www.youtube.com/embed/qjBdcyueom8?feature=oembed"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2KqwMleovVU" TargetMode="External"/><Relationship Id="rId2" Type="http://schemas.openxmlformats.org/officeDocument/2006/relationships/slideLayout" Target="../slideLayouts/slideLayout26.xml"/><Relationship Id="rId1" Type="http://schemas.openxmlformats.org/officeDocument/2006/relationships/video" Target="https://www.youtube.com/embed/2KqwMleovVU?feature=oembed" TargetMode="External"/><Relationship Id="rId4" Type="http://schemas.openxmlformats.org/officeDocument/2006/relationships/image" Target="../media/image55.jpeg"/></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26.xml"/><Relationship Id="rId1" Type="http://schemas.openxmlformats.org/officeDocument/2006/relationships/video" Target="https://www.youtube.com/embed/sT2S4ItGoL4?feature=oembed" TargetMode="External"/></Relationships>
</file>

<file path=ppt/slides/_rels/slide47.xml.rels><?xml version="1.0" encoding="UTF-8" standalone="yes"?>
<Relationships xmlns="http://schemas.openxmlformats.org/package/2006/relationships"><Relationship Id="rId2" Type="http://schemas.openxmlformats.org/officeDocument/2006/relationships/hyperlink" Target="https://www.youtube.com/watch?v=LNHBMFCzznE" TargetMode="Externa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studentcivicengagers.eu/guide-to-digital-civic-engagement-en/" TargetMode="External"/><Relationship Id="rId1" Type="http://schemas.openxmlformats.org/officeDocument/2006/relationships/slideLayout" Target="../slideLayouts/slideLayout20.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people holding papers&#10;&#10;Description automatically generated with low confidence">
            <a:extLst>
              <a:ext uri="{FF2B5EF4-FFF2-40B4-BE49-F238E27FC236}">
                <a16:creationId xmlns:a16="http://schemas.microsoft.com/office/drawing/2014/main" id="{0DEDDFA2-136D-6B45-8B47-7DB6719406C7}"/>
              </a:ext>
            </a:extLst>
          </p:cNvPr>
          <p:cNvPicPr>
            <a:picLocks noGrp="1" noChangeAspect="1"/>
          </p:cNvPicPr>
          <p:nvPr>
            <p:ph type="pic" sz="quarter" idx="10"/>
          </p:nvPr>
        </p:nvPicPr>
        <p:blipFill rotWithShape="1">
          <a:blip r:embed="rId2"/>
          <a:srcRect t="6885" b="26989"/>
          <a:stretch/>
        </p:blipFill>
        <p:spPr>
          <a:xfrm>
            <a:off x="0" y="2800869"/>
            <a:ext cx="12192000" cy="3058510"/>
          </a:xfrm>
        </p:spPr>
      </p:pic>
      <p:sp>
        <p:nvSpPr>
          <p:cNvPr id="6" name="Text Placeholder 5">
            <a:extLst>
              <a:ext uri="{FF2B5EF4-FFF2-40B4-BE49-F238E27FC236}">
                <a16:creationId xmlns:a16="http://schemas.microsoft.com/office/drawing/2014/main" id="{C792A4EB-A5BB-B442-AAAB-F8279A90AE27}"/>
              </a:ext>
            </a:extLst>
          </p:cNvPr>
          <p:cNvSpPr>
            <a:spLocks noGrp="1"/>
          </p:cNvSpPr>
          <p:nvPr>
            <p:ph type="body" sz="quarter" idx="15"/>
          </p:nvPr>
        </p:nvSpPr>
        <p:spPr/>
        <p:txBody>
          <a:bodyPr/>
          <a:lstStyle/>
          <a:p>
            <a:pPr algn="l"/>
            <a:r>
              <a:rPr lang="en-US" sz="2800" dirty="0"/>
              <a:t>GERIR UM PROJETO DE ENVOLVIMENTO CÍVICO </a:t>
            </a:r>
          </a:p>
        </p:txBody>
      </p:sp>
      <p:sp>
        <p:nvSpPr>
          <p:cNvPr id="7" name="Text Placeholder 6">
            <a:extLst>
              <a:ext uri="{FF2B5EF4-FFF2-40B4-BE49-F238E27FC236}">
                <a16:creationId xmlns:a16="http://schemas.microsoft.com/office/drawing/2014/main" id="{DD2558D1-14F6-9D47-A9FC-BFDACE155356}"/>
              </a:ext>
            </a:extLst>
          </p:cNvPr>
          <p:cNvSpPr>
            <a:spLocks noGrp="1"/>
          </p:cNvSpPr>
          <p:nvPr>
            <p:ph type="body" sz="quarter" idx="16"/>
          </p:nvPr>
        </p:nvSpPr>
        <p:spPr/>
        <p:txBody>
          <a:bodyPr/>
          <a:lstStyle/>
          <a:p>
            <a:pPr algn="l"/>
            <a:r>
              <a:rPr lang="en-US" dirty="0"/>
              <a:t>SDCE REA MÓDULO 4:</a:t>
            </a:r>
          </a:p>
        </p:txBody>
      </p:sp>
    </p:spTree>
    <p:extLst>
      <p:ext uri="{BB962C8B-B14F-4D97-AF65-F5344CB8AC3E}">
        <p14:creationId xmlns:p14="http://schemas.microsoft.com/office/powerpoint/2010/main" val="1141115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9" name="TextBox 8">
            <a:extLst>
              <a:ext uri="{FF2B5EF4-FFF2-40B4-BE49-F238E27FC236}">
                <a16:creationId xmlns:a16="http://schemas.microsoft.com/office/drawing/2014/main" id="{7D7DD77F-07BC-4D47-BB92-5F500EBB44C7}"/>
              </a:ext>
            </a:extLst>
          </p:cNvPr>
          <p:cNvSpPr txBox="1"/>
          <p:nvPr/>
        </p:nvSpPr>
        <p:spPr>
          <a:xfrm>
            <a:off x="6096000" y="1104394"/>
            <a:ext cx="5648325" cy="4154984"/>
          </a:xfrm>
          <a:prstGeom prst="rect">
            <a:avLst/>
          </a:prstGeom>
          <a:noFill/>
        </p:spPr>
        <p:txBody>
          <a:bodyPr wrap="square" rtlCol="0">
            <a:spAutoFit/>
          </a:bodyPr>
          <a:lstStyle/>
          <a:p>
            <a:r>
              <a:rPr lang="pt-PT" sz="2400" dirty="0">
                <a:solidFill>
                  <a:schemeClr val="bg1"/>
                </a:solidFill>
              </a:rPr>
              <a:t>Existem várias etapas a concretizar para garantir que a sua equipa de DCE é eficaz.</a:t>
            </a:r>
          </a:p>
          <a:p>
            <a:endParaRPr lang="pt-PT" sz="2400" dirty="0">
              <a:solidFill>
                <a:schemeClr val="bg1"/>
              </a:solidFill>
            </a:endParaRPr>
          </a:p>
          <a:p>
            <a:r>
              <a:rPr lang="pt-PT" sz="2400" dirty="0">
                <a:solidFill>
                  <a:schemeClr val="bg1"/>
                </a:solidFill>
              </a:rPr>
              <a:t>O primeiro passo para a criação de uma equipa é estabelecer a missão do grupo. Uma missão é o propósito ou justificação do projeto. </a:t>
            </a:r>
          </a:p>
          <a:p>
            <a:r>
              <a:rPr lang="pt-PT" sz="2400" dirty="0">
                <a:solidFill>
                  <a:schemeClr val="bg1"/>
                </a:solidFill>
              </a:rPr>
              <a:t>Identificar uma missão também ajudará a garantir que todos os membros da equipa estão na mesma página e alinhados com o propósito.</a:t>
            </a:r>
          </a:p>
        </p:txBody>
      </p:sp>
      <p:pic>
        <p:nvPicPr>
          <p:cNvPr id="12" name="Picture Placeholder 11">
            <a:extLst>
              <a:ext uri="{FF2B5EF4-FFF2-40B4-BE49-F238E27FC236}">
                <a16:creationId xmlns:a16="http://schemas.microsoft.com/office/drawing/2014/main" id="{B683C811-6696-4E06-8C23-CE7CB4F427B9}"/>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l="24491" r="24491"/>
          <a:stretch>
            <a:fillRect/>
          </a:stretch>
        </p:blipFill>
        <p:spPr/>
      </p:pic>
      <p:sp>
        <p:nvSpPr>
          <p:cNvPr id="11" name="TextBox 10">
            <a:extLst>
              <a:ext uri="{FF2B5EF4-FFF2-40B4-BE49-F238E27FC236}">
                <a16:creationId xmlns:a16="http://schemas.microsoft.com/office/drawing/2014/main" id="{039296AF-BD70-4626-8F52-20D24B13BF44}"/>
              </a:ext>
            </a:extLst>
          </p:cNvPr>
          <p:cNvSpPr txBox="1"/>
          <p:nvPr/>
        </p:nvSpPr>
        <p:spPr>
          <a:xfrm>
            <a:off x="5954754" y="6085025"/>
            <a:ext cx="6097656" cy="369332"/>
          </a:xfrm>
          <a:prstGeom prst="rect">
            <a:avLst/>
          </a:prstGeom>
          <a:noFill/>
        </p:spPr>
        <p:txBody>
          <a:bodyPr wrap="square">
            <a:spAutoFit/>
          </a:bodyPr>
          <a:lstStyle/>
          <a:p>
            <a:r>
              <a:rPr lang="en-IE" dirty="0">
                <a:hlinkClick r:id="rId4">
                  <a:extLst>
                    <a:ext uri="{A12FA001-AC4F-418D-AE19-62706E023703}">
                      <ahyp:hlinkClr xmlns:ahyp="http://schemas.microsoft.com/office/drawing/2018/hyperlinkcolor" val="tx"/>
                    </a:ext>
                  </a:extLst>
                </a:hlinkClick>
              </a:rPr>
              <a:t>Fonte</a:t>
            </a:r>
            <a:endParaRPr lang="en-IE" dirty="0"/>
          </a:p>
        </p:txBody>
      </p:sp>
      <p:sp>
        <p:nvSpPr>
          <p:cNvPr id="13" name="TextBox 12">
            <a:extLst>
              <a:ext uri="{FF2B5EF4-FFF2-40B4-BE49-F238E27FC236}">
                <a16:creationId xmlns:a16="http://schemas.microsoft.com/office/drawing/2014/main" id="{434FE3DF-2ED7-49A2-A34D-DD6F101D3466}"/>
              </a:ext>
            </a:extLst>
          </p:cNvPr>
          <p:cNvSpPr txBox="1"/>
          <p:nvPr/>
        </p:nvSpPr>
        <p:spPr>
          <a:xfrm>
            <a:off x="6237245" y="419099"/>
            <a:ext cx="5237821" cy="523220"/>
          </a:xfrm>
          <a:prstGeom prst="rect">
            <a:avLst/>
          </a:prstGeom>
          <a:noFill/>
        </p:spPr>
        <p:txBody>
          <a:bodyPr wrap="square" rtlCol="0">
            <a:spAutoFit/>
          </a:bodyPr>
          <a:lstStyle/>
          <a:p>
            <a:r>
              <a:rPr lang="pt-PT" sz="2800" dirty="0">
                <a:solidFill>
                  <a:schemeClr val="bg1"/>
                </a:solidFill>
              </a:rPr>
              <a:t>CONSTITUIR A SUA EQUIPA ECD</a:t>
            </a:r>
            <a:endParaRPr lang="en-IE" sz="2800" dirty="0">
              <a:solidFill>
                <a:schemeClr val="bg1"/>
              </a:solidFill>
            </a:endParaRPr>
          </a:p>
        </p:txBody>
      </p:sp>
    </p:spTree>
    <p:extLst>
      <p:ext uri="{BB962C8B-B14F-4D97-AF65-F5344CB8AC3E}">
        <p14:creationId xmlns:p14="http://schemas.microsoft.com/office/powerpoint/2010/main" val="1998449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9" name="TextBox 8">
            <a:extLst>
              <a:ext uri="{FF2B5EF4-FFF2-40B4-BE49-F238E27FC236}">
                <a16:creationId xmlns:a16="http://schemas.microsoft.com/office/drawing/2014/main" id="{7D7DD77F-07BC-4D47-BB92-5F500EBB44C7}"/>
              </a:ext>
            </a:extLst>
          </p:cNvPr>
          <p:cNvSpPr txBox="1"/>
          <p:nvPr/>
        </p:nvSpPr>
        <p:spPr>
          <a:xfrm>
            <a:off x="445800" y="1686456"/>
            <a:ext cx="6024138" cy="3785652"/>
          </a:xfrm>
          <a:prstGeom prst="rect">
            <a:avLst/>
          </a:prstGeom>
          <a:noFill/>
        </p:spPr>
        <p:txBody>
          <a:bodyPr wrap="square" rtlCol="0">
            <a:spAutoFit/>
          </a:bodyPr>
          <a:lstStyle/>
          <a:p>
            <a:r>
              <a:rPr lang="pt-PT" sz="2400" dirty="0">
                <a:solidFill>
                  <a:schemeClr val="bg1"/>
                </a:solidFill>
              </a:rPr>
              <a:t>Em seguida, os líderes da equipa precisam avaliar o conjunto de competências de cada elemento do grupo. Cada membro do projeto trará algo diferente para a equipa, de atitudes e aptidões – deve pensar como cada membro encaixa no seu papel. </a:t>
            </a:r>
          </a:p>
          <a:p>
            <a:endParaRPr lang="pt-PT" sz="2400" dirty="0">
              <a:solidFill>
                <a:schemeClr val="bg1"/>
              </a:solidFill>
            </a:endParaRPr>
          </a:p>
          <a:p>
            <a:r>
              <a:rPr lang="pt-PT" sz="2400" dirty="0">
                <a:solidFill>
                  <a:schemeClr val="bg1"/>
                </a:solidFill>
              </a:rPr>
              <a:t>Ao alinhar as tarefas corretas para determinados membros do grupo, estará a garantir o sucesso do projeto.</a:t>
            </a:r>
            <a:endParaRPr lang="en-US" sz="2400" dirty="0">
              <a:solidFill>
                <a:schemeClr val="bg1"/>
              </a:solidFill>
            </a:endParaRPr>
          </a:p>
        </p:txBody>
      </p:sp>
      <p:pic>
        <p:nvPicPr>
          <p:cNvPr id="7" name="Picture Placeholder 6">
            <a:extLst>
              <a:ext uri="{FF2B5EF4-FFF2-40B4-BE49-F238E27FC236}">
                <a16:creationId xmlns:a16="http://schemas.microsoft.com/office/drawing/2014/main" id="{95222A75-1180-4C33-BF92-FB8D4B59FDE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5958" r="15958"/>
          <a:stretch>
            <a:fillRect/>
          </a:stretch>
        </p:blipFill>
        <p:spPr/>
      </p:pic>
      <p:sp>
        <p:nvSpPr>
          <p:cNvPr id="10" name="TextBox 9">
            <a:extLst>
              <a:ext uri="{FF2B5EF4-FFF2-40B4-BE49-F238E27FC236}">
                <a16:creationId xmlns:a16="http://schemas.microsoft.com/office/drawing/2014/main" id="{09A2D6D3-1D32-4669-A721-FD49AD912573}"/>
              </a:ext>
            </a:extLst>
          </p:cNvPr>
          <p:cNvSpPr txBox="1"/>
          <p:nvPr/>
        </p:nvSpPr>
        <p:spPr>
          <a:xfrm>
            <a:off x="5722454" y="5904635"/>
            <a:ext cx="6097656" cy="369332"/>
          </a:xfrm>
          <a:prstGeom prst="rect">
            <a:avLst/>
          </a:prstGeom>
          <a:noFill/>
        </p:spPr>
        <p:txBody>
          <a:bodyPr wrap="square">
            <a:spAutoFit/>
          </a:bodyPr>
          <a:lstStyle/>
          <a:p>
            <a:r>
              <a:rPr lang="en-IE" dirty="0">
                <a:hlinkClick r:id="rId4">
                  <a:extLst>
                    <a:ext uri="{A12FA001-AC4F-418D-AE19-62706E023703}">
                      <ahyp:hlinkClr xmlns:ahyp="http://schemas.microsoft.com/office/drawing/2018/hyperlinkcolor" val="tx"/>
                    </a:ext>
                  </a:extLst>
                </a:hlinkClick>
              </a:rPr>
              <a:t>Fonte</a:t>
            </a:r>
            <a:endParaRPr lang="en-IE" dirty="0"/>
          </a:p>
        </p:txBody>
      </p:sp>
      <p:sp>
        <p:nvSpPr>
          <p:cNvPr id="8" name="TextBox 7">
            <a:extLst>
              <a:ext uri="{FF2B5EF4-FFF2-40B4-BE49-F238E27FC236}">
                <a16:creationId xmlns:a16="http://schemas.microsoft.com/office/drawing/2014/main" id="{434FE3DF-2ED7-49A2-A34D-DD6F101D3466}"/>
              </a:ext>
            </a:extLst>
          </p:cNvPr>
          <p:cNvSpPr txBox="1"/>
          <p:nvPr/>
        </p:nvSpPr>
        <p:spPr>
          <a:xfrm>
            <a:off x="761320" y="419099"/>
            <a:ext cx="5237821" cy="523220"/>
          </a:xfrm>
          <a:prstGeom prst="rect">
            <a:avLst/>
          </a:prstGeom>
          <a:noFill/>
        </p:spPr>
        <p:txBody>
          <a:bodyPr wrap="square" rtlCol="0">
            <a:spAutoFit/>
          </a:bodyPr>
          <a:lstStyle/>
          <a:p>
            <a:r>
              <a:rPr lang="pt-PT" sz="2800" dirty="0">
                <a:solidFill>
                  <a:schemeClr val="bg1"/>
                </a:solidFill>
              </a:rPr>
              <a:t>CONSTITUIR A SUA EQUIPA ECD</a:t>
            </a:r>
            <a:endParaRPr lang="en-IE" sz="2800" dirty="0">
              <a:solidFill>
                <a:schemeClr val="bg1"/>
              </a:solidFill>
            </a:endParaRPr>
          </a:p>
        </p:txBody>
      </p:sp>
    </p:spTree>
    <p:extLst>
      <p:ext uri="{BB962C8B-B14F-4D97-AF65-F5344CB8AC3E}">
        <p14:creationId xmlns:p14="http://schemas.microsoft.com/office/powerpoint/2010/main" val="837914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9" name="TextBox 8">
            <a:extLst>
              <a:ext uri="{FF2B5EF4-FFF2-40B4-BE49-F238E27FC236}">
                <a16:creationId xmlns:a16="http://schemas.microsoft.com/office/drawing/2014/main" id="{7D7DD77F-07BC-4D47-BB92-5F500EBB44C7}"/>
              </a:ext>
            </a:extLst>
          </p:cNvPr>
          <p:cNvSpPr txBox="1"/>
          <p:nvPr/>
        </p:nvSpPr>
        <p:spPr>
          <a:xfrm>
            <a:off x="6095999" y="950125"/>
            <a:ext cx="5648325" cy="4154984"/>
          </a:xfrm>
          <a:prstGeom prst="rect">
            <a:avLst/>
          </a:prstGeom>
          <a:noFill/>
        </p:spPr>
        <p:txBody>
          <a:bodyPr wrap="square" rtlCol="0">
            <a:spAutoFit/>
          </a:bodyPr>
          <a:lstStyle/>
          <a:p>
            <a:r>
              <a:rPr lang="pt-PT" sz="2400" dirty="0">
                <a:solidFill>
                  <a:schemeClr val="bg1"/>
                </a:solidFill>
              </a:rPr>
              <a:t>O próximo passo é estabelecer as responsabilidades dos membros da equipa, porque isso beneficiará o projeto. </a:t>
            </a:r>
          </a:p>
          <a:p>
            <a:r>
              <a:rPr lang="pt-PT" sz="2400" dirty="0">
                <a:solidFill>
                  <a:schemeClr val="bg1"/>
                </a:solidFill>
              </a:rPr>
              <a:t>No momento em que constitui a sua equipa, é importante atribuir funções individualmente, para que esteja esclarecido o que cada um deve fazer no projeto. </a:t>
            </a:r>
          </a:p>
          <a:p>
            <a:r>
              <a:rPr lang="pt-PT" sz="2400" dirty="0">
                <a:solidFill>
                  <a:schemeClr val="bg1"/>
                </a:solidFill>
              </a:rPr>
              <a:t>Nesta fase existem grandes oportunidades de aprendizagem para os alunos através da aprendizagem entre pares.</a:t>
            </a:r>
            <a:endParaRPr lang="en-US" sz="2400" dirty="0">
              <a:solidFill>
                <a:schemeClr val="bg1"/>
              </a:solidFill>
            </a:endParaRPr>
          </a:p>
        </p:txBody>
      </p:sp>
      <p:pic>
        <p:nvPicPr>
          <p:cNvPr id="12" name="Picture Placeholder 11">
            <a:extLst>
              <a:ext uri="{FF2B5EF4-FFF2-40B4-BE49-F238E27FC236}">
                <a16:creationId xmlns:a16="http://schemas.microsoft.com/office/drawing/2014/main" id="{16C3E790-C98E-4A17-89F8-0C9A76B7AC8F}"/>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t="6443" b="6443"/>
          <a:stretch>
            <a:fillRect/>
          </a:stretch>
        </p:blipFill>
        <p:spPr/>
      </p:pic>
      <p:sp>
        <p:nvSpPr>
          <p:cNvPr id="7" name="TextBox 6">
            <a:extLst>
              <a:ext uri="{FF2B5EF4-FFF2-40B4-BE49-F238E27FC236}">
                <a16:creationId xmlns:a16="http://schemas.microsoft.com/office/drawing/2014/main" id="{434FE3DF-2ED7-49A2-A34D-DD6F101D3466}"/>
              </a:ext>
            </a:extLst>
          </p:cNvPr>
          <p:cNvSpPr txBox="1"/>
          <p:nvPr/>
        </p:nvSpPr>
        <p:spPr>
          <a:xfrm>
            <a:off x="6095999" y="334481"/>
            <a:ext cx="5237821" cy="523220"/>
          </a:xfrm>
          <a:prstGeom prst="rect">
            <a:avLst/>
          </a:prstGeom>
          <a:noFill/>
        </p:spPr>
        <p:txBody>
          <a:bodyPr wrap="square" rtlCol="0">
            <a:spAutoFit/>
          </a:bodyPr>
          <a:lstStyle/>
          <a:p>
            <a:r>
              <a:rPr lang="pt-PT" sz="2800" dirty="0">
                <a:solidFill>
                  <a:schemeClr val="bg1"/>
                </a:solidFill>
              </a:rPr>
              <a:t>CONSTITUIR A SUA EQUIPA ECD</a:t>
            </a:r>
            <a:endParaRPr lang="en-IE" sz="2800" dirty="0">
              <a:solidFill>
                <a:schemeClr val="bg1"/>
              </a:solidFill>
            </a:endParaRPr>
          </a:p>
        </p:txBody>
      </p:sp>
    </p:spTree>
    <p:extLst>
      <p:ext uri="{BB962C8B-B14F-4D97-AF65-F5344CB8AC3E}">
        <p14:creationId xmlns:p14="http://schemas.microsoft.com/office/powerpoint/2010/main" val="1876578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p:txBody>
          <a:bodyPr>
            <a:normAutofit/>
          </a:bodyPr>
          <a:lstStyle/>
          <a:p>
            <a:endParaRPr lang="en-US" dirty="0"/>
          </a:p>
          <a:p>
            <a:endParaRPr lang="en-US" dirty="0"/>
          </a:p>
        </p:txBody>
      </p:sp>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958" r="15958"/>
          <a:stretch>
            <a:fillRect/>
          </a:stretch>
        </p:blipFill>
        <p:spPr>
          <a:xfrm>
            <a:off x="6372129" y="452472"/>
            <a:ext cx="5564883" cy="5447571"/>
          </a:xfrm>
        </p:spPr>
      </p:pic>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TextBox 3">
            <a:extLst>
              <a:ext uri="{FF2B5EF4-FFF2-40B4-BE49-F238E27FC236}">
                <a16:creationId xmlns:a16="http://schemas.microsoft.com/office/drawing/2014/main" id="{9669A972-F0DA-41A4-8C09-BE07753DDD65}"/>
              </a:ext>
            </a:extLst>
          </p:cNvPr>
          <p:cNvSpPr txBox="1"/>
          <p:nvPr/>
        </p:nvSpPr>
        <p:spPr>
          <a:xfrm>
            <a:off x="561785" y="1428705"/>
            <a:ext cx="5555356" cy="3416320"/>
          </a:xfrm>
          <a:prstGeom prst="rect">
            <a:avLst/>
          </a:prstGeom>
          <a:noFill/>
        </p:spPr>
        <p:txBody>
          <a:bodyPr wrap="square" rtlCol="0">
            <a:spAutoFit/>
          </a:bodyPr>
          <a:lstStyle/>
          <a:p>
            <a:r>
              <a:rPr lang="en-US" sz="2400" dirty="0">
                <a:solidFill>
                  <a:schemeClr val="bg1"/>
                </a:solidFill>
                <a:hlinkClick r:id="rId4">
                  <a:extLst>
                    <a:ext uri="{A12FA001-AC4F-418D-AE19-62706E023703}">
                      <ahyp:hlinkClr xmlns:ahyp="http://schemas.microsoft.com/office/drawing/2018/hyperlinkcolor" val="tx"/>
                    </a:ext>
                  </a:extLst>
                </a:hlinkClick>
              </a:rPr>
              <a:t>Click here to find an interesting blog post on some tips on how to build an effective team for project management.</a:t>
            </a:r>
            <a:r>
              <a:rPr lang="en-US" sz="2400" dirty="0">
                <a:solidFill>
                  <a:schemeClr val="bg1"/>
                </a:solidFill>
              </a:rPr>
              <a:t> (3 min read)</a:t>
            </a:r>
          </a:p>
          <a:p>
            <a:endParaRPr lang="en-US" sz="2400" dirty="0">
              <a:solidFill>
                <a:schemeClr val="bg1"/>
              </a:solidFill>
            </a:endParaRPr>
          </a:p>
          <a:p>
            <a:r>
              <a:rPr lang="en-US" sz="2400" dirty="0">
                <a:solidFill>
                  <a:schemeClr val="bg1"/>
                </a:solidFill>
                <a:hlinkClick r:id="rId5">
                  <a:extLst>
                    <a:ext uri="{A12FA001-AC4F-418D-AE19-62706E023703}">
                      <ahyp:hlinkClr xmlns:ahyp="http://schemas.microsoft.com/office/drawing/2018/hyperlinkcolor" val="tx"/>
                    </a:ext>
                  </a:extLst>
                </a:hlinkClick>
              </a:rPr>
              <a:t>Click here to find some activities for engaging team building exercises.</a:t>
            </a:r>
            <a:endParaRPr lang="en-US" sz="2400" dirty="0">
              <a:solidFill>
                <a:schemeClr val="bg1"/>
              </a:solidFill>
            </a:endParaRPr>
          </a:p>
          <a:p>
            <a:endParaRPr lang="en-US" sz="2400" dirty="0">
              <a:solidFill>
                <a:schemeClr val="bg1"/>
              </a:solidFill>
              <a:hlinkClick r:id="rId6">
                <a:extLst>
                  <a:ext uri="{A12FA001-AC4F-418D-AE19-62706E023703}">
                    <ahyp:hlinkClr xmlns:ahyp="http://schemas.microsoft.com/office/drawing/2018/hyperlinkcolor" val="tx"/>
                  </a:ext>
                </a:extLst>
              </a:hlinkClick>
            </a:endParaRPr>
          </a:p>
          <a:p>
            <a:r>
              <a:rPr lang="en-US" sz="2400" dirty="0">
                <a:solidFill>
                  <a:schemeClr val="bg1"/>
                </a:solidFill>
                <a:hlinkClick r:id="rId6">
                  <a:extLst>
                    <a:ext uri="{A12FA001-AC4F-418D-AE19-62706E023703}">
                      <ahyp:hlinkClr xmlns:ahyp="http://schemas.microsoft.com/office/drawing/2018/hyperlinkcolor" val="tx"/>
                    </a:ext>
                  </a:extLst>
                </a:hlinkClick>
              </a:rPr>
              <a:t>Click here to discover more about team-building exercises for students.</a:t>
            </a:r>
            <a:endParaRPr lang="en-IE" sz="2400" dirty="0">
              <a:solidFill>
                <a:schemeClr val="bg1"/>
              </a:solidFill>
            </a:endParaRPr>
          </a:p>
        </p:txBody>
      </p:sp>
      <p:sp>
        <p:nvSpPr>
          <p:cNvPr id="9" name="TextBox 8">
            <a:extLst>
              <a:ext uri="{FF2B5EF4-FFF2-40B4-BE49-F238E27FC236}">
                <a16:creationId xmlns:a16="http://schemas.microsoft.com/office/drawing/2014/main" id="{434FE3DF-2ED7-49A2-A34D-DD6F101D3466}"/>
              </a:ext>
            </a:extLst>
          </p:cNvPr>
          <p:cNvSpPr txBox="1"/>
          <p:nvPr/>
        </p:nvSpPr>
        <p:spPr>
          <a:xfrm>
            <a:off x="607394" y="323905"/>
            <a:ext cx="5237821" cy="954107"/>
          </a:xfrm>
          <a:prstGeom prst="rect">
            <a:avLst/>
          </a:prstGeom>
          <a:noFill/>
        </p:spPr>
        <p:txBody>
          <a:bodyPr wrap="square" rtlCol="0">
            <a:spAutoFit/>
          </a:bodyPr>
          <a:lstStyle/>
          <a:p>
            <a:r>
              <a:rPr lang="pt-PT" sz="2800" dirty="0">
                <a:solidFill>
                  <a:schemeClr val="bg1"/>
                </a:solidFill>
              </a:rPr>
              <a:t>CONSTITUIR A SUA EQUIPA ECD</a:t>
            </a:r>
          </a:p>
          <a:p>
            <a:r>
              <a:rPr lang="pt-PT" sz="2800" dirty="0">
                <a:solidFill>
                  <a:schemeClr val="bg1"/>
                </a:solidFill>
              </a:rPr>
              <a:t>Recursos </a:t>
            </a:r>
            <a:endParaRPr lang="en-IE" sz="2800" dirty="0">
              <a:solidFill>
                <a:schemeClr val="bg1"/>
              </a:solidFill>
            </a:endParaRPr>
          </a:p>
        </p:txBody>
      </p:sp>
    </p:spTree>
    <p:extLst>
      <p:ext uri="{BB962C8B-B14F-4D97-AF65-F5344CB8AC3E}">
        <p14:creationId xmlns:p14="http://schemas.microsoft.com/office/powerpoint/2010/main" val="3588993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3DBA11-61D7-402F-888D-6DDD95872F6C}"/>
              </a:ext>
            </a:extLst>
          </p:cNvPr>
          <p:cNvSpPr>
            <a:spLocks noGrp="1"/>
          </p:cNvSpPr>
          <p:nvPr>
            <p:ph type="body" sz="quarter" idx="16"/>
          </p:nvPr>
        </p:nvSpPr>
        <p:spPr>
          <a:xfrm>
            <a:off x="2230796" y="715992"/>
            <a:ext cx="9520333" cy="1395580"/>
          </a:xfrm>
        </p:spPr>
        <p:txBody>
          <a:bodyPr>
            <a:noAutofit/>
          </a:bodyPr>
          <a:lstStyle/>
          <a:p>
            <a:r>
              <a:rPr lang="pt-PT" dirty="0"/>
              <a:t>REDES DE APOIO PARA GESTÃO DO SEU PROJETO DCE</a:t>
            </a:r>
            <a:endParaRPr lang="en-IE" sz="4400" dirty="0"/>
          </a:p>
        </p:txBody>
      </p:sp>
      <p:sp>
        <p:nvSpPr>
          <p:cNvPr id="6" name="Text Placeholder 5">
            <a:extLst>
              <a:ext uri="{FF2B5EF4-FFF2-40B4-BE49-F238E27FC236}">
                <a16:creationId xmlns:a16="http://schemas.microsoft.com/office/drawing/2014/main" id="{79144C0D-D758-4B9D-A6CE-324112763DB7}"/>
              </a:ext>
            </a:extLst>
          </p:cNvPr>
          <p:cNvSpPr>
            <a:spLocks noGrp="1"/>
          </p:cNvSpPr>
          <p:nvPr>
            <p:ph type="body" sz="quarter" idx="17"/>
          </p:nvPr>
        </p:nvSpPr>
        <p:spPr/>
        <p:txBody>
          <a:bodyPr>
            <a:normAutofit fontScale="85000" lnSpcReduction="20000"/>
          </a:bodyPr>
          <a:lstStyle/>
          <a:p>
            <a:r>
              <a:rPr lang="en-IE" dirty="0"/>
              <a:t>02</a:t>
            </a:r>
          </a:p>
        </p:txBody>
      </p:sp>
      <p:sp>
        <p:nvSpPr>
          <p:cNvPr id="7" name="TextBox 6">
            <a:extLst>
              <a:ext uri="{FF2B5EF4-FFF2-40B4-BE49-F238E27FC236}">
                <a16:creationId xmlns:a16="http://schemas.microsoft.com/office/drawing/2014/main" id="{4931B5E6-DC17-4DEE-8560-3E26A43CAE93}"/>
              </a:ext>
            </a:extLst>
          </p:cNvPr>
          <p:cNvSpPr txBox="1"/>
          <p:nvPr/>
        </p:nvSpPr>
        <p:spPr>
          <a:xfrm>
            <a:off x="6280031" y="5218044"/>
            <a:ext cx="5492870" cy="523220"/>
          </a:xfrm>
          <a:prstGeom prst="rect">
            <a:avLst/>
          </a:prstGeom>
          <a:noFill/>
        </p:spPr>
        <p:txBody>
          <a:bodyPr wrap="square" rtlCol="0">
            <a:spAutoFit/>
          </a:bodyPr>
          <a:lstStyle/>
          <a:p>
            <a:pPr algn="r"/>
            <a:r>
              <a:rPr lang="en-IE" sz="2800" b="1" dirty="0" err="1">
                <a:solidFill>
                  <a:schemeClr val="bg1"/>
                </a:solidFill>
              </a:rPr>
              <a:t>Nível</a:t>
            </a:r>
            <a:r>
              <a:rPr lang="en-IE" sz="2800" b="1" dirty="0">
                <a:solidFill>
                  <a:schemeClr val="bg1"/>
                </a:solidFill>
              </a:rPr>
              <a:t> de </a:t>
            </a:r>
            <a:r>
              <a:rPr lang="en-IE" sz="2800" b="1" dirty="0" err="1">
                <a:solidFill>
                  <a:schemeClr val="bg1"/>
                </a:solidFill>
              </a:rPr>
              <a:t>Aprendizagem</a:t>
            </a:r>
            <a:r>
              <a:rPr lang="en-IE" sz="2800" b="1" dirty="0">
                <a:solidFill>
                  <a:schemeClr val="bg1"/>
                </a:solidFill>
              </a:rPr>
              <a:t>: </a:t>
            </a:r>
            <a:r>
              <a:rPr lang="en-IE" sz="2800" b="1" dirty="0" err="1">
                <a:solidFill>
                  <a:schemeClr val="bg1"/>
                </a:solidFill>
              </a:rPr>
              <a:t>Avançada</a:t>
            </a:r>
            <a:endParaRPr lang="en-IE" sz="2800" b="1" dirty="0">
              <a:solidFill>
                <a:schemeClr val="bg1"/>
              </a:solidFill>
            </a:endParaRPr>
          </a:p>
        </p:txBody>
      </p:sp>
    </p:spTree>
    <p:extLst>
      <p:ext uri="{BB962C8B-B14F-4D97-AF65-F5344CB8AC3E}">
        <p14:creationId xmlns:p14="http://schemas.microsoft.com/office/powerpoint/2010/main" val="3629042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person, outdoor, ground, sitting&#10;&#10;Description automatically generated">
            <a:extLst>
              <a:ext uri="{FF2B5EF4-FFF2-40B4-BE49-F238E27FC236}">
                <a16:creationId xmlns:a16="http://schemas.microsoft.com/office/drawing/2014/main" id="{BF2C9E0F-051A-1F44-AAE5-04B7C58B665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23253" r="23253"/>
          <a:stretch/>
        </p:blipFill>
        <p:spPr/>
      </p:pic>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595887" y="228600"/>
            <a:ext cx="4875955" cy="823715"/>
          </a:xfrm>
        </p:spPr>
        <p:txBody>
          <a:bodyPr>
            <a:normAutofit lnSpcReduction="10000"/>
          </a:bodyPr>
          <a:lstStyle/>
          <a:p>
            <a:r>
              <a:rPr lang="en-US" sz="2800" dirty="0"/>
              <a:t>EXPECTATIVAS PARA ESTE TÓPICO</a:t>
            </a:r>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4850A443-F747-4DE6-84F2-B6366D9BDED9}"/>
              </a:ext>
            </a:extLst>
          </p:cNvPr>
          <p:cNvSpPr txBox="1"/>
          <p:nvPr/>
        </p:nvSpPr>
        <p:spPr>
          <a:xfrm>
            <a:off x="1512124" y="1439138"/>
            <a:ext cx="5214497" cy="5262979"/>
          </a:xfrm>
          <a:prstGeom prst="rect">
            <a:avLst/>
          </a:prstGeom>
          <a:noFill/>
        </p:spPr>
        <p:txBody>
          <a:bodyPr wrap="square" rtlCol="0">
            <a:spAutoFit/>
          </a:bodyPr>
          <a:lstStyle/>
          <a:p>
            <a:r>
              <a:rPr lang="pt-PT" sz="2400" dirty="0">
                <a:solidFill>
                  <a:schemeClr val="bg1"/>
                </a:solidFill>
              </a:rPr>
              <a:t>Neste tópico, aprenderá como configurar o seu projeto de envolvimento cívico digital e impulsionar o seu projeto através da colaboração e da criação de parcerias com propósito.</a:t>
            </a:r>
          </a:p>
          <a:p>
            <a:r>
              <a:rPr lang="pt-PT" sz="2400" dirty="0">
                <a:solidFill>
                  <a:schemeClr val="bg1"/>
                </a:solidFill>
              </a:rPr>
              <a:t>Irá aprender como começar e usar os diferentes e relevantes sistemas de apoio nas suas comunidades em termos de negócios e envolvimento cívico, como trabalhar em parcerias, reunir recursos, aproveitar ao máximo o </a:t>
            </a:r>
            <a:r>
              <a:rPr lang="pt-PT" sz="2400" dirty="0" err="1">
                <a:solidFill>
                  <a:schemeClr val="bg1"/>
                </a:solidFill>
              </a:rPr>
              <a:t>networking</a:t>
            </a:r>
            <a:r>
              <a:rPr lang="pt-PT" sz="2400" dirty="0">
                <a:solidFill>
                  <a:schemeClr val="bg1"/>
                </a:solidFill>
              </a:rPr>
              <a:t> e o voluntariado e atrair recursos.</a:t>
            </a:r>
            <a:endParaRPr lang="en-IE" dirty="0"/>
          </a:p>
        </p:txBody>
      </p:sp>
    </p:spTree>
    <p:extLst>
      <p:ext uri="{BB962C8B-B14F-4D97-AF65-F5344CB8AC3E}">
        <p14:creationId xmlns:p14="http://schemas.microsoft.com/office/powerpoint/2010/main" val="2740984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EF5734-9A94-4E89-BE39-46228A19C0E7}"/>
              </a:ext>
            </a:extLst>
          </p:cNvPr>
          <p:cNvSpPr>
            <a:spLocks noGrp="1"/>
          </p:cNvSpPr>
          <p:nvPr>
            <p:ph type="body" sz="quarter" idx="18"/>
          </p:nvPr>
        </p:nvSpPr>
        <p:spPr>
          <a:xfrm>
            <a:off x="1468859" y="1421296"/>
            <a:ext cx="5215827" cy="4877899"/>
          </a:xfrm>
        </p:spPr>
        <p:txBody>
          <a:bodyPr>
            <a:normAutofit/>
          </a:bodyPr>
          <a:lstStyle/>
          <a:p>
            <a:pPr marL="0"/>
            <a:r>
              <a:rPr lang="pt-PT" dirty="0"/>
              <a:t>Antes de começar a sério, irá precisar de apoio específico para configurar um projeto de Envolvimento Cívico Digital.</a:t>
            </a:r>
          </a:p>
          <a:p>
            <a:pPr marL="0"/>
            <a:r>
              <a:rPr lang="pt-PT" dirty="0"/>
              <a:t>Se se concentrar no problema com um suporte colaborativo, é mais provável que desbloqueie uma solução mais orientada.</a:t>
            </a:r>
          </a:p>
          <a:p>
            <a:pPr marL="0"/>
            <a:r>
              <a:rPr lang="pt-PT" dirty="0"/>
              <a:t>Com essas redes e comunidades, poderá aprofundar e chegar à raiz do(s) problema(s) e descobrir as soluções e colaborações muitas vezes improváveis ​​que realmente fazem a diferença.</a:t>
            </a:r>
            <a:endParaRPr lang="en-IE" dirty="0"/>
          </a:p>
        </p:txBody>
      </p:sp>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580539" y="304399"/>
            <a:ext cx="4716425" cy="582221"/>
          </a:xfrm>
        </p:spPr>
        <p:txBody>
          <a:bodyPr>
            <a:noAutofit/>
          </a:bodyPr>
          <a:lstStyle/>
          <a:p>
            <a:r>
              <a:rPr lang="pt-PT" sz="2800" dirty="0"/>
              <a:t>O TRABALHO EM EQUIPA É UM SONHO</a:t>
            </a:r>
            <a:endParaRPr lang="en-US" sz="2800"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pic>
        <p:nvPicPr>
          <p:cNvPr id="6" name="Picture Placeholder 5">
            <a:extLst>
              <a:ext uri="{FF2B5EF4-FFF2-40B4-BE49-F238E27FC236}">
                <a16:creationId xmlns:a16="http://schemas.microsoft.com/office/drawing/2014/main" id="{F9B6EBE8-DF54-4BE3-816A-67C03FF45E6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5615" r="25615"/>
          <a:stretch>
            <a:fillRect/>
          </a:stretch>
        </p:blipFill>
        <p:spPr/>
      </p:pic>
    </p:spTree>
    <p:extLst>
      <p:ext uri="{BB962C8B-B14F-4D97-AF65-F5344CB8AC3E}">
        <p14:creationId xmlns:p14="http://schemas.microsoft.com/office/powerpoint/2010/main" val="3736850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EF5734-9A94-4E89-BE39-46228A19C0E7}"/>
              </a:ext>
            </a:extLst>
          </p:cNvPr>
          <p:cNvSpPr>
            <a:spLocks noGrp="1"/>
          </p:cNvSpPr>
          <p:nvPr>
            <p:ph type="body" sz="quarter" idx="18"/>
          </p:nvPr>
        </p:nvSpPr>
        <p:spPr>
          <a:xfrm>
            <a:off x="1560443" y="1470991"/>
            <a:ext cx="5198165" cy="5218044"/>
          </a:xfrm>
        </p:spPr>
        <p:txBody>
          <a:bodyPr>
            <a:normAutofit fontScale="92500"/>
          </a:bodyPr>
          <a:lstStyle/>
          <a:p>
            <a:pPr marL="0"/>
            <a:r>
              <a:rPr lang="pt-PT" dirty="0"/>
              <a:t>As ideias geralmente precisam de incubação num ambiente de inovação social dedicado e protegido, que fornece os recursos, suporte, aconselhamento e liberdade para evoluir.</a:t>
            </a:r>
          </a:p>
          <a:p>
            <a:pPr marL="0"/>
            <a:r>
              <a:rPr lang="pt-PT" dirty="0"/>
              <a:t>Os aceleradores são professores, facilitadores e enaltecem o papel crítico desempenhado pelos 'conectores' e ‘ligação' e 'colaborar‘ que em qualquer sistema de inovação são altamente valiosos – brokers, empreendedores e instituições que conectam pessoas, ideias, investimento e poder de inovação social – que contribuem juntos para mudanças duradouras como pensadores, criadores, designers, ativistas e grupos comunitários.</a:t>
            </a:r>
            <a:endParaRPr lang="en-IE" dirty="0"/>
          </a:p>
        </p:txBody>
      </p:sp>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p:txBody>
          <a:bodyPr>
            <a:normAutofit fontScale="92500"/>
          </a:bodyPr>
          <a:lstStyle/>
          <a:p>
            <a:r>
              <a:rPr lang="en-US" sz="2800" dirty="0"/>
              <a:t>QUAIS SÃO OS ACELERADORES?</a:t>
            </a:r>
            <a:endParaRPr lang="en-US" sz="1800"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pic>
        <p:nvPicPr>
          <p:cNvPr id="8" name="Picture Placeholder 7">
            <a:extLst>
              <a:ext uri="{FF2B5EF4-FFF2-40B4-BE49-F238E27FC236}">
                <a16:creationId xmlns:a16="http://schemas.microsoft.com/office/drawing/2014/main" id="{6E1A95AF-82C1-4ECD-BF71-CFC1BE1F5B0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11861" b="11861"/>
          <a:stretch>
            <a:fillRect/>
          </a:stretch>
        </p:blipFill>
        <p:spPr/>
      </p:pic>
    </p:spTree>
    <p:extLst>
      <p:ext uri="{BB962C8B-B14F-4D97-AF65-F5344CB8AC3E}">
        <p14:creationId xmlns:p14="http://schemas.microsoft.com/office/powerpoint/2010/main" val="961345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55417" y="228600"/>
            <a:ext cx="4716425" cy="823715"/>
          </a:xfrm>
        </p:spPr>
        <p:txBody>
          <a:bodyPr>
            <a:normAutofit fontScale="92500"/>
          </a:bodyPr>
          <a:lstStyle/>
          <a:p>
            <a:r>
              <a:rPr lang="en-IE" sz="2800" dirty="0"/>
              <a:t>ESPAÇOS EUROPEUS DEDICADOS AO ENVOLVIMENTO CÍVICO</a:t>
            </a:r>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4850A443-F747-4DE6-84F2-B6366D9BDED9}"/>
              </a:ext>
            </a:extLst>
          </p:cNvPr>
          <p:cNvSpPr txBox="1"/>
          <p:nvPr/>
        </p:nvSpPr>
        <p:spPr>
          <a:xfrm>
            <a:off x="1512124" y="1299990"/>
            <a:ext cx="5214497" cy="5632311"/>
          </a:xfrm>
          <a:prstGeom prst="rect">
            <a:avLst/>
          </a:prstGeom>
          <a:noFill/>
        </p:spPr>
        <p:txBody>
          <a:bodyPr wrap="square" rtlCol="0">
            <a:spAutoFit/>
          </a:bodyPr>
          <a:lstStyle/>
          <a:p>
            <a:r>
              <a:rPr lang="pt-PT" sz="2400" dirty="0">
                <a:solidFill>
                  <a:schemeClr val="bg1"/>
                </a:solidFill>
              </a:rPr>
              <a:t>Esta seção apresentará diferentes Aceleradores de Envolvimento Cívico com abordagens diferentes.</a:t>
            </a:r>
          </a:p>
          <a:p>
            <a:endParaRPr lang="pt-PT" sz="2400" dirty="0">
              <a:solidFill>
                <a:schemeClr val="bg1"/>
              </a:solidFill>
            </a:endParaRPr>
          </a:p>
          <a:p>
            <a:r>
              <a:rPr lang="pt-PT" sz="2400" dirty="0">
                <a:solidFill>
                  <a:schemeClr val="bg1"/>
                </a:solidFill>
              </a:rPr>
              <a:t>Explora-se três recursos diferentes que lhe irão permitir obter apoio no seu projeto, enquanto faz </a:t>
            </a:r>
            <a:r>
              <a:rPr lang="pt-PT" sz="2400" dirty="0" err="1">
                <a:solidFill>
                  <a:schemeClr val="bg1"/>
                </a:solidFill>
              </a:rPr>
              <a:t>networking</a:t>
            </a:r>
            <a:r>
              <a:rPr lang="pt-PT" sz="2400" dirty="0">
                <a:solidFill>
                  <a:schemeClr val="bg1"/>
                </a:solidFill>
              </a:rPr>
              <a:t> com pessoas com a mesma ideologia.</a:t>
            </a:r>
          </a:p>
          <a:p>
            <a:endParaRPr lang="pt-PT" sz="2400" dirty="0">
              <a:solidFill>
                <a:schemeClr val="bg1"/>
              </a:solidFill>
            </a:endParaRPr>
          </a:p>
          <a:p>
            <a:r>
              <a:rPr lang="pt-PT" sz="2400" dirty="0">
                <a:solidFill>
                  <a:schemeClr val="bg1"/>
                </a:solidFill>
              </a:rPr>
              <a:t>Estes recursos podem garantir o suporte para a realização do seu próprio projeto ECD, mas também ao participar num projeto já existente, está a consolidar a sua experiência e confiança para criar o seu próprio projeto.</a:t>
            </a:r>
            <a:endParaRPr lang="en-IE" dirty="0"/>
          </a:p>
        </p:txBody>
      </p:sp>
      <p:pic>
        <p:nvPicPr>
          <p:cNvPr id="5" name="Picture Placeholder 4">
            <a:extLst>
              <a:ext uri="{FF2B5EF4-FFF2-40B4-BE49-F238E27FC236}">
                <a16:creationId xmlns:a16="http://schemas.microsoft.com/office/drawing/2014/main" id="{3A6CDCD6-346F-4625-8596-D2B6DA8F403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9910" r="19910"/>
          <a:stretch>
            <a:fillRect/>
          </a:stretch>
        </p:blipFill>
        <p:spPr/>
      </p:pic>
    </p:spTree>
    <p:extLst>
      <p:ext uri="{BB962C8B-B14F-4D97-AF65-F5344CB8AC3E}">
        <p14:creationId xmlns:p14="http://schemas.microsoft.com/office/powerpoint/2010/main" val="2344733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EF5734-9A94-4E89-BE39-46228A19C0E7}"/>
              </a:ext>
            </a:extLst>
          </p:cNvPr>
          <p:cNvSpPr>
            <a:spLocks noGrp="1"/>
          </p:cNvSpPr>
          <p:nvPr>
            <p:ph type="body" sz="quarter" idx="18"/>
          </p:nvPr>
        </p:nvSpPr>
        <p:spPr>
          <a:xfrm>
            <a:off x="1468859" y="1421296"/>
            <a:ext cx="5215827" cy="5436704"/>
          </a:xfrm>
        </p:spPr>
        <p:txBody>
          <a:bodyPr>
            <a:normAutofit fontScale="92500" lnSpcReduction="20000"/>
          </a:bodyPr>
          <a:lstStyle/>
          <a:p>
            <a:pPr marL="0" indent="0"/>
            <a:r>
              <a:rPr lang="en-IE" sz="2600" b="1" dirty="0"/>
              <a:t>ASHOKA</a:t>
            </a:r>
          </a:p>
          <a:p>
            <a:pPr marL="0" indent="0"/>
            <a:r>
              <a:rPr lang="pt-PT" sz="2600" dirty="0"/>
              <a:t>Uma rede sediada na Irlanda e no Reino Unido que se concentra na promoção de </a:t>
            </a:r>
            <a:r>
              <a:rPr lang="pt-PT" sz="2600" dirty="0" err="1"/>
              <a:t>networking</a:t>
            </a:r>
            <a:r>
              <a:rPr lang="pt-PT" sz="2600" dirty="0"/>
              <a:t> e de comunidade, que cultiva uma comunidade mundial de líderes de mudança.</a:t>
            </a:r>
          </a:p>
          <a:p>
            <a:pPr marL="0" indent="0"/>
            <a:r>
              <a:rPr lang="pt-PT" sz="2600" dirty="0"/>
              <a:t>A ASHOKA tem três áreas principais de apoio - Empreendedorismo Social, Empatia e Mudança Jovem e Organização para Fazer Mudança. A ASHOKA visa inspirar e promover mudanças no público em geral, e trabalhar para dar a todos os cidadãos a confiança e as ferramentas para resolver problemas para o bem-comum.</a:t>
            </a:r>
          </a:p>
          <a:p>
            <a:pPr marL="0" indent="0"/>
            <a:endParaRPr lang="en-IE" sz="2600" dirty="0">
              <a:hlinkClick r:id="rId2">
                <a:extLst>
                  <a:ext uri="{A12FA001-AC4F-418D-AE19-62706E023703}">
                    <ahyp:hlinkClr xmlns:ahyp="http://schemas.microsoft.com/office/drawing/2018/hyperlinkcolor" val="tx"/>
                  </a:ext>
                </a:extLst>
              </a:hlinkClick>
            </a:endParaRPr>
          </a:p>
          <a:p>
            <a:pPr marL="0" indent="0"/>
            <a:r>
              <a:rPr lang="en-IE" sz="2600" dirty="0">
                <a:hlinkClick r:id="rId2">
                  <a:extLst>
                    <a:ext uri="{A12FA001-AC4F-418D-AE19-62706E023703}">
                      <ahyp:hlinkClr xmlns:ahyp="http://schemas.microsoft.com/office/drawing/2018/hyperlinkcolor" val="tx"/>
                    </a:ext>
                  </a:extLst>
                </a:hlinkClick>
              </a:rPr>
              <a:t>ASHOKA link</a:t>
            </a:r>
            <a:endParaRPr lang="en-IE" sz="2600" dirty="0"/>
          </a:p>
          <a:p>
            <a:pPr marL="0" indent="0"/>
            <a:endParaRPr lang="en-IE" dirty="0"/>
          </a:p>
          <a:p>
            <a:pPr marL="0" indent="0"/>
            <a:endParaRPr lang="en-IE" dirty="0"/>
          </a:p>
        </p:txBody>
      </p:sp>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p:txBody>
          <a:bodyPr>
            <a:normAutofit lnSpcReduction="10000"/>
          </a:bodyPr>
          <a:lstStyle/>
          <a:p>
            <a:r>
              <a:rPr lang="en-US" dirty="0"/>
              <a:t>ASHOKA</a:t>
            </a:r>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pic>
        <p:nvPicPr>
          <p:cNvPr id="13" name="Picture Placeholder 12" descr="Logo&#10;&#10;Description automatically generated">
            <a:extLst>
              <a:ext uri="{FF2B5EF4-FFF2-40B4-BE49-F238E27FC236}">
                <a16:creationId xmlns:a16="http://schemas.microsoft.com/office/drawing/2014/main" id="{198B4445-C9F7-4073-ACD3-5B21C4A25BCF}"/>
              </a:ext>
            </a:extLst>
          </p:cNvPr>
          <p:cNvPicPr>
            <a:picLocks noGrp="1" noChangeAspect="1"/>
          </p:cNvPicPr>
          <p:nvPr>
            <p:ph type="pic" sz="quarter" idx="10"/>
          </p:nvPr>
        </p:nvPicPr>
        <p:blipFill>
          <a:blip r:embed="rId4"/>
          <a:srcRect l="32086" r="32086"/>
          <a:stretch>
            <a:fillRect/>
          </a:stretch>
        </p:blipFill>
        <p:spPr/>
      </p:pic>
    </p:spTree>
    <p:extLst>
      <p:ext uri="{BB962C8B-B14F-4D97-AF65-F5344CB8AC3E}">
        <p14:creationId xmlns:p14="http://schemas.microsoft.com/office/powerpoint/2010/main" val="1406896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B4EE4B5-201B-174E-B893-01ED4F1DAA83}"/>
              </a:ext>
            </a:extLst>
          </p:cNvPr>
          <p:cNvSpPr>
            <a:spLocks noGrp="1"/>
          </p:cNvSpPr>
          <p:nvPr>
            <p:ph type="body" sz="quarter" idx="15"/>
          </p:nvPr>
        </p:nvSpPr>
        <p:spPr/>
        <p:txBody>
          <a:bodyPr/>
          <a:lstStyle/>
          <a:p>
            <a:endParaRPr lang="en-US" dirty="0"/>
          </a:p>
        </p:txBody>
      </p:sp>
      <p:sp>
        <p:nvSpPr>
          <p:cNvPr id="7" name="Text Placeholder 6">
            <a:extLst>
              <a:ext uri="{FF2B5EF4-FFF2-40B4-BE49-F238E27FC236}">
                <a16:creationId xmlns:a16="http://schemas.microsoft.com/office/drawing/2014/main" id="{9F49D57C-D7DF-9F49-AF13-3998A730433E}"/>
              </a:ext>
            </a:extLst>
          </p:cNvPr>
          <p:cNvSpPr>
            <a:spLocks noGrp="1"/>
          </p:cNvSpPr>
          <p:nvPr>
            <p:ph type="body" sz="quarter" idx="18"/>
          </p:nvPr>
        </p:nvSpPr>
        <p:spPr>
          <a:xfrm>
            <a:off x="783874" y="1673543"/>
            <a:ext cx="4647959" cy="3500617"/>
          </a:xfrm>
        </p:spPr>
        <p:txBody>
          <a:bodyPr>
            <a:normAutofit lnSpcReduction="10000"/>
          </a:bodyPr>
          <a:lstStyle/>
          <a:p>
            <a:pPr marL="0"/>
            <a:r>
              <a:rPr lang="pt-PT" dirty="0"/>
              <a:t>Neste módulo, examinaremos como os alunos podem gerenciar seu próprio projeto de Engajamento Cívico Digital.</a:t>
            </a:r>
          </a:p>
          <a:p>
            <a:pPr marL="0"/>
            <a:r>
              <a:rPr lang="pt-PT" dirty="0"/>
              <a:t>Os alunos aprenderão como montar uma equipe utilizando os pontos fortes uns dos outros. Os alunos também aprenderão como evitar a fadiga do projeto e como avaliar seu projeto DCE para garantir que seja um sucesso.</a:t>
            </a:r>
            <a:endParaRPr lang="en-US" dirty="0"/>
          </a:p>
        </p:txBody>
      </p:sp>
      <p:sp>
        <p:nvSpPr>
          <p:cNvPr id="6" name="Text Placeholder 5">
            <a:extLst>
              <a:ext uri="{FF2B5EF4-FFF2-40B4-BE49-F238E27FC236}">
                <a16:creationId xmlns:a16="http://schemas.microsoft.com/office/drawing/2014/main" id="{D1F97872-E326-814E-B621-401B933B821F}"/>
              </a:ext>
            </a:extLst>
          </p:cNvPr>
          <p:cNvSpPr>
            <a:spLocks noGrp="1"/>
          </p:cNvSpPr>
          <p:nvPr>
            <p:ph type="body" sz="quarter" idx="16"/>
          </p:nvPr>
        </p:nvSpPr>
        <p:spPr/>
        <p:txBody>
          <a:bodyPr/>
          <a:lstStyle/>
          <a:p>
            <a:r>
              <a:rPr lang="en-US" dirty="0" err="1"/>
              <a:t>Módulo</a:t>
            </a:r>
            <a:r>
              <a:rPr lang="en-US" dirty="0"/>
              <a:t> 4 </a:t>
            </a:r>
          </a:p>
        </p:txBody>
      </p:sp>
      <p:sp>
        <p:nvSpPr>
          <p:cNvPr id="2" name="Text Placeholder 1">
            <a:extLst>
              <a:ext uri="{FF2B5EF4-FFF2-40B4-BE49-F238E27FC236}">
                <a16:creationId xmlns:a16="http://schemas.microsoft.com/office/drawing/2014/main" id="{5A80BA90-44CA-2744-BB6F-BEACD329C22E}"/>
              </a:ext>
            </a:extLst>
          </p:cNvPr>
          <p:cNvSpPr>
            <a:spLocks noGrp="1"/>
          </p:cNvSpPr>
          <p:nvPr>
            <p:ph type="body" sz="quarter" idx="14"/>
          </p:nvPr>
        </p:nvSpPr>
        <p:spPr>
          <a:xfrm>
            <a:off x="7229716" y="1232267"/>
            <a:ext cx="4647959" cy="822373"/>
          </a:xfrm>
        </p:spPr>
        <p:txBody>
          <a:bodyPr/>
          <a:lstStyle/>
          <a:p>
            <a:r>
              <a:rPr lang="en-US" dirty="0" err="1"/>
              <a:t>Tópico</a:t>
            </a:r>
            <a:r>
              <a:rPr lang="en-US" dirty="0"/>
              <a:t> 1: </a:t>
            </a:r>
            <a:r>
              <a:rPr lang="pt-PT" dirty="0"/>
              <a:t>Projetar e colaborar com uma Equipa de Envolvimento Cívico Digital</a:t>
            </a:r>
            <a:endParaRPr lang="en-US" dirty="0"/>
          </a:p>
        </p:txBody>
      </p:sp>
      <p:sp>
        <p:nvSpPr>
          <p:cNvPr id="8" name="Text Placeholder 7">
            <a:extLst>
              <a:ext uri="{FF2B5EF4-FFF2-40B4-BE49-F238E27FC236}">
                <a16:creationId xmlns:a16="http://schemas.microsoft.com/office/drawing/2014/main" id="{A17A3573-EF13-E64A-81BB-BF0EFE81C187}"/>
              </a:ext>
            </a:extLst>
          </p:cNvPr>
          <p:cNvSpPr>
            <a:spLocks noGrp="1"/>
          </p:cNvSpPr>
          <p:nvPr>
            <p:ph type="body" sz="quarter" idx="19"/>
          </p:nvPr>
        </p:nvSpPr>
        <p:spPr/>
        <p:txBody>
          <a:bodyPr/>
          <a:lstStyle/>
          <a:p>
            <a:endParaRPr lang="en-US"/>
          </a:p>
        </p:txBody>
      </p:sp>
      <p:sp>
        <p:nvSpPr>
          <p:cNvPr id="9" name="Text Placeholder 8">
            <a:extLst>
              <a:ext uri="{FF2B5EF4-FFF2-40B4-BE49-F238E27FC236}">
                <a16:creationId xmlns:a16="http://schemas.microsoft.com/office/drawing/2014/main" id="{C4419BF1-5CAF-8F47-86A0-836F57506040}"/>
              </a:ext>
            </a:extLst>
          </p:cNvPr>
          <p:cNvSpPr>
            <a:spLocks noGrp="1"/>
          </p:cNvSpPr>
          <p:nvPr>
            <p:ph type="body" sz="quarter" idx="20"/>
          </p:nvPr>
        </p:nvSpPr>
        <p:spPr/>
        <p:txBody>
          <a:bodyPr/>
          <a:lstStyle/>
          <a:p>
            <a:r>
              <a:rPr lang="en-US" dirty="0" err="1"/>
              <a:t>Tópico</a:t>
            </a:r>
            <a:r>
              <a:rPr lang="en-US" dirty="0"/>
              <a:t> 2: </a:t>
            </a:r>
            <a:r>
              <a:rPr lang="en-US" dirty="0" err="1"/>
              <a:t>Transformar</a:t>
            </a:r>
            <a:r>
              <a:rPr lang="en-US" dirty="0"/>
              <a:t> </a:t>
            </a:r>
            <a:r>
              <a:rPr lang="en-US" dirty="0" err="1"/>
              <a:t>obstáculos</a:t>
            </a:r>
            <a:r>
              <a:rPr lang="en-US" dirty="0"/>
              <a:t> </a:t>
            </a:r>
            <a:r>
              <a:rPr lang="en-US" dirty="0" err="1"/>
              <a:t>em</a:t>
            </a:r>
            <a:r>
              <a:rPr lang="en-US" dirty="0"/>
              <a:t> </a:t>
            </a:r>
            <a:r>
              <a:rPr lang="en-US" dirty="0" err="1"/>
              <a:t>forças</a:t>
            </a:r>
            <a:endParaRPr lang="en-US" dirty="0"/>
          </a:p>
        </p:txBody>
      </p:sp>
      <p:sp>
        <p:nvSpPr>
          <p:cNvPr id="10" name="Text Placeholder 9">
            <a:extLst>
              <a:ext uri="{FF2B5EF4-FFF2-40B4-BE49-F238E27FC236}">
                <a16:creationId xmlns:a16="http://schemas.microsoft.com/office/drawing/2014/main" id="{C48A5FD9-D237-2A4E-8E70-A4EEB17BACF2}"/>
              </a:ext>
            </a:extLst>
          </p:cNvPr>
          <p:cNvSpPr>
            <a:spLocks noGrp="1"/>
          </p:cNvSpPr>
          <p:nvPr>
            <p:ph type="body" sz="quarter" idx="21"/>
          </p:nvPr>
        </p:nvSpPr>
        <p:spPr/>
        <p:txBody>
          <a:bodyPr/>
          <a:lstStyle/>
          <a:p>
            <a:endParaRPr lang="en-US"/>
          </a:p>
        </p:txBody>
      </p:sp>
      <p:sp>
        <p:nvSpPr>
          <p:cNvPr id="11" name="Text Placeholder 10">
            <a:extLst>
              <a:ext uri="{FF2B5EF4-FFF2-40B4-BE49-F238E27FC236}">
                <a16:creationId xmlns:a16="http://schemas.microsoft.com/office/drawing/2014/main" id="{2C40850D-009A-7441-B664-3A4BA8330E62}"/>
              </a:ext>
            </a:extLst>
          </p:cNvPr>
          <p:cNvSpPr>
            <a:spLocks noGrp="1"/>
          </p:cNvSpPr>
          <p:nvPr>
            <p:ph type="body" sz="quarter" idx="22"/>
          </p:nvPr>
        </p:nvSpPr>
        <p:spPr/>
        <p:txBody>
          <a:bodyPr/>
          <a:lstStyle/>
          <a:p>
            <a:r>
              <a:rPr lang="en-US" dirty="0" err="1"/>
              <a:t>Tópico</a:t>
            </a:r>
            <a:r>
              <a:rPr lang="en-US" dirty="0"/>
              <a:t> 3: </a:t>
            </a:r>
            <a:r>
              <a:rPr lang="pt-PT" dirty="0"/>
              <a:t>Evitar a fadiga durante o projeto</a:t>
            </a:r>
            <a:endParaRPr lang="en-US" dirty="0"/>
          </a:p>
        </p:txBody>
      </p:sp>
      <p:sp>
        <p:nvSpPr>
          <p:cNvPr id="12" name="Text Placeholder 11">
            <a:extLst>
              <a:ext uri="{FF2B5EF4-FFF2-40B4-BE49-F238E27FC236}">
                <a16:creationId xmlns:a16="http://schemas.microsoft.com/office/drawing/2014/main" id="{9D01DFFD-F752-934A-8AD0-6D0868299CF3}"/>
              </a:ext>
            </a:extLst>
          </p:cNvPr>
          <p:cNvSpPr>
            <a:spLocks noGrp="1"/>
          </p:cNvSpPr>
          <p:nvPr>
            <p:ph type="body" sz="quarter" idx="23"/>
          </p:nvPr>
        </p:nvSpPr>
        <p:spPr/>
        <p:txBody>
          <a:bodyPr/>
          <a:lstStyle/>
          <a:p>
            <a:endParaRPr lang="en-US" dirty="0"/>
          </a:p>
        </p:txBody>
      </p:sp>
      <p:sp>
        <p:nvSpPr>
          <p:cNvPr id="13" name="Text Placeholder 12">
            <a:extLst>
              <a:ext uri="{FF2B5EF4-FFF2-40B4-BE49-F238E27FC236}">
                <a16:creationId xmlns:a16="http://schemas.microsoft.com/office/drawing/2014/main" id="{49B03528-2202-E941-B8AD-F9FFA7651659}"/>
              </a:ext>
            </a:extLst>
          </p:cNvPr>
          <p:cNvSpPr>
            <a:spLocks noGrp="1"/>
          </p:cNvSpPr>
          <p:nvPr>
            <p:ph type="body" sz="quarter" idx="24"/>
          </p:nvPr>
        </p:nvSpPr>
        <p:spPr/>
        <p:txBody>
          <a:bodyPr/>
          <a:lstStyle/>
          <a:p>
            <a:r>
              <a:rPr lang="en-US" dirty="0" err="1"/>
              <a:t>Tópico</a:t>
            </a:r>
            <a:r>
              <a:rPr lang="en-US" dirty="0"/>
              <a:t> 4: </a:t>
            </a:r>
            <a:r>
              <a:rPr lang="en-US" dirty="0" err="1"/>
              <a:t>Avaliar</a:t>
            </a:r>
            <a:r>
              <a:rPr lang="en-US" dirty="0"/>
              <a:t> o </a:t>
            </a:r>
            <a:r>
              <a:rPr lang="en-US" dirty="0" err="1"/>
              <a:t>impacto</a:t>
            </a:r>
            <a:endParaRPr lang="en-US" dirty="0"/>
          </a:p>
        </p:txBody>
      </p:sp>
      <p:sp>
        <p:nvSpPr>
          <p:cNvPr id="14" name="Text Placeholder 13">
            <a:extLst>
              <a:ext uri="{FF2B5EF4-FFF2-40B4-BE49-F238E27FC236}">
                <a16:creationId xmlns:a16="http://schemas.microsoft.com/office/drawing/2014/main" id="{3B7B5BCC-0C75-6048-B2A1-702C8D5716E9}"/>
              </a:ext>
            </a:extLst>
          </p:cNvPr>
          <p:cNvSpPr>
            <a:spLocks noGrp="1"/>
          </p:cNvSpPr>
          <p:nvPr>
            <p:ph type="body" sz="quarter" idx="25"/>
          </p:nvPr>
        </p:nvSpPr>
        <p:spPr/>
        <p:txBody>
          <a:bodyPr/>
          <a:lstStyle/>
          <a:p>
            <a:endParaRPr lang="en-US" dirty="0"/>
          </a:p>
        </p:txBody>
      </p:sp>
      <p:sp>
        <p:nvSpPr>
          <p:cNvPr id="15" name="Text Placeholder 14">
            <a:extLst>
              <a:ext uri="{FF2B5EF4-FFF2-40B4-BE49-F238E27FC236}">
                <a16:creationId xmlns:a16="http://schemas.microsoft.com/office/drawing/2014/main" id="{2CF53864-63EB-9940-A7F3-3B7A547B5905}"/>
              </a:ext>
            </a:extLst>
          </p:cNvPr>
          <p:cNvSpPr>
            <a:spLocks noGrp="1"/>
          </p:cNvSpPr>
          <p:nvPr>
            <p:ph type="body" sz="quarter" idx="26"/>
          </p:nvPr>
        </p:nvSpPr>
        <p:spPr/>
        <p:txBody>
          <a:bodyPr/>
          <a:lstStyle/>
          <a:p>
            <a:r>
              <a:rPr lang="en-US"/>
              <a:t>Módulo </a:t>
            </a:r>
            <a:r>
              <a:rPr lang="en-US" dirty="0"/>
              <a:t>4 </a:t>
            </a:r>
            <a:r>
              <a:rPr lang="en-US" dirty="0" err="1"/>
              <a:t>Exercícios</a:t>
            </a:r>
            <a:endParaRPr lang="en-US" dirty="0"/>
          </a:p>
        </p:txBody>
      </p:sp>
      <p:sp>
        <p:nvSpPr>
          <p:cNvPr id="16" name="TextBox 15">
            <a:extLst>
              <a:ext uri="{FF2B5EF4-FFF2-40B4-BE49-F238E27FC236}">
                <a16:creationId xmlns:a16="http://schemas.microsoft.com/office/drawing/2014/main" id="{8A54B590-BFD2-4697-9F6E-F13FC752E633}"/>
              </a:ext>
            </a:extLst>
          </p:cNvPr>
          <p:cNvSpPr txBox="1"/>
          <p:nvPr/>
        </p:nvSpPr>
        <p:spPr>
          <a:xfrm>
            <a:off x="5772724" y="6431762"/>
            <a:ext cx="6419276" cy="369332"/>
          </a:xfrm>
          <a:prstGeom prst="rect">
            <a:avLst/>
          </a:prstGeom>
          <a:noFill/>
        </p:spPr>
        <p:txBody>
          <a:bodyPr wrap="square">
            <a:spAutoFit/>
          </a:bodyPr>
          <a:lstStyle/>
          <a:p>
            <a:r>
              <a:rPr lang="en-US" sz="900" dirty="0">
                <a:solidFill>
                  <a:srgbClr val="002060"/>
                </a:solidFill>
              </a:rPr>
              <a:t>This project has been funded with support from the European Commission. This publication reflects the views only of the author(s), and the Commission cannot be held responsible for any use, which may be made of the information contained therein. </a:t>
            </a:r>
          </a:p>
        </p:txBody>
      </p:sp>
    </p:spTree>
    <p:extLst>
      <p:ext uri="{BB962C8B-B14F-4D97-AF65-F5344CB8AC3E}">
        <p14:creationId xmlns:p14="http://schemas.microsoft.com/office/powerpoint/2010/main" val="4080054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EF5734-9A94-4E89-BE39-46228A19C0E7}"/>
              </a:ext>
            </a:extLst>
          </p:cNvPr>
          <p:cNvSpPr>
            <a:spLocks noGrp="1"/>
          </p:cNvSpPr>
          <p:nvPr>
            <p:ph type="body" sz="quarter" idx="18"/>
          </p:nvPr>
        </p:nvSpPr>
        <p:spPr>
          <a:xfrm>
            <a:off x="1445359" y="1373256"/>
            <a:ext cx="5198165" cy="5218044"/>
          </a:xfrm>
        </p:spPr>
        <p:txBody>
          <a:bodyPr>
            <a:normAutofit fontScale="92500" lnSpcReduction="10000"/>
          </a:bodyPr>
          <a:lstStyle/>
          <a:p>
            <a:pPr marL="0" indent="0"/>
            <a:r>
              <a:rPr lang="pt-PT" dirty="0"/>
              <a:t>A </a:t>
            </a:r>
            <a:r>
              <a:rPr lang="pt-PT" dirty="0" err="1"/>
              <a:t>Young</a:t>
            </a:r>
            <a:r>
              <a:rPr lang="pt-PT" dirty="0"/>
              <a:t> Foundation, com sede no Reino Unido, é um centro líder de apoio e incubação de inovação social; cria novas empresas, ideias e soluções para resolver alguns dos problemas mais prementes. Fornecem informações, programas e fundos de investimento de impacto.</a:t>
            </a:r>
          </a:p>
          <a:p>
            <a:pPr marL="0" indent="0"/>
            <a:r>
              <a:rPr lang="pt-PT" dirty="0"/>
              <a:t>A </a:t>
            </a:r>
            <a:r>
              <a:rPr lang="pt-PT" dirty="0" err="1"/>
              <a:t>Young</a:t>
            </a:r>
            <a:r>
              <a:rPr lang="pt-PT" dirty="0"/>
              <a:t> Foundation apoia ações lideradas localmente, construindo conhecimento em torno das questões com as quais as pessoas se debatem. </a:t>
            </a:r>
          </a:p>
          <a:p>
            <a:pPr marL="0" indent="0"/>
            <a:r>
              <a:rPr lang="pt-PT" dirty="0"/>
              <a:t>Trabalham de forma colaborativa para melhorar vidas e enfrentar desafios partilhados, promovendo mudanças sociais para tornar as comunidades mais fortes e garantir um futuro mais justo.</a:t>
            </a:r>
          </a:p>
          <a:p>
            <a:pPr marL="0" indent="0"/>
            <a:r>
              <a:rPr lang="en-US" dirty="0">
                <a:hlinkClick r:id="rId2">
                  <a:extLst>
                    <a:ext uri="{A12FA001-AC4F-418D-AE19-62706E023703}">
                      <ahyp:hlinkClr xmlns:ahyp="http://schemas.microsoft.com/office/drawing/2018/hyperlinkcolor" val="tx"/>
                    </a:ext>
                  </a:extLst>
                </a:hlinkClick>
              </a:rPr>
              <a:t>Click here for a link to their website</a:t>
            </a:r>
            <a:endParaRPr lang="en-IE" dirty="0"/>
          </a:p>
          <a:p>
            <a:pPr marL="0"/>
            <a:endParaRPr lang="en-IE" dirty="0"/>
          </a:p>
        </p:txBody>
      </p:sp>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p:txBody>
          <a:bodyPr>
            <a:normAutofit/>
          </a:bodyPr>
          <a:lstStyle/>
          <a:p>
            <a:r>
              <a:rPr lang="en-US" sz="2800" dirty="0"/>
              <a:t>FUNDAÇÃO DA JUVENTUDE</a:t>
            </a:r>
            <a:endParaRPr lang="en-US" sz="1800"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pic>
        <p:nvPicPr>
          <p:cNvPr id="13" name="Picture Placeholder 12" descr="Text&#10;&#10;Description automatically generated with medium confidence">
            <a:extLst>
              <a:ext uri="{FF2B5EF4-FFF2-40B4-BE49-F238E27FC236}">
                <a16:creationId xmlns:a16="http://schemas.microsoft.com/office/drawing/2014/main" id="{CA8DAE84-FD40-4839-A98A-8461B6FDF9BB}"/>
              </a:ext>
            </a:extLst>
          </p:cNvPr>
          <p:cNvPicPr>
            <a:picLocks noGrp="1" noChangeAspect="1"/>
          </p:cNvPicPr>
          <p:nvPr>
            <p:ph type="pic" sz="quarter" idx="10"/>
          </p:nvPr>
        </p:nvPicPr>
        <p:blipFill>
          <a:blip r:embed="rId4"/>
          <a:srcRect l="9880" r="9880"/>
          <a:stretch>
            <a:fillRect/>
          </a:stretch>
        </p:blipFill>
        <p:spPr/>
      </p:pic>
    </p:spTree>
    <p:extLst>
      <p:ext uri="{BB962C8B-B14F-4D97-AF65-F5344CB8AC3E}">
        <p14:creationId xmlns:p14="http://schemas.microsoft.com/office/powerpoint/2010/main" val="162347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55417" y="228600"/>
            <a:ext cx="4716425" cy="1071390"/>
          </a:xfrm>
        </p:spPr>
        <p:txBody>
          <a:bodyPr>
            <a:normAutofit fontScale="92500" lnSpcReduction="20000"/>
          </a:bodyPr>
          <a:lstStyle/>
          <a:p>
            <a:r>
              <a:rPr lang="pt-PT" sz="2800" dirty="0"/>
              <a:t>CONSERVAÇÃO LABORATÓRIOS X -</a:t>
            </a:r>
          </a:p>
          <a:p>
            <a:r>
              <a:rPr lang="pt-PT" sz="2800" dirty="0"/>
              <a:t>O ESPAÇO CRIATIVO DIGITAL</a:t>
            </a:r>
            <a:endParaRPr lang="en-IE" sz="4000"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4850A443-F747-4DE6-84F2-B6366D9BDED9}"/>
              </a:ext>
            </a:extLst>
          </p:cNvPr>
          <p:cNvSpPr txBox="1"/>
          <p:nvPr/>
        </p:nvSpPr>
        <p:spPr>
          <a:xfrm>
            <a:off x="1512124" y="1455266"/>
            <a:ext cx="5214497" cy="5262979"/>
          </a:xfrm>
          <a:prstGeom prst="rect">
            <a:avLst/>
          </a:prstGeom>
          <a:noFill/>
        </p:spPr>
        <p:txBody>
          <a:bodyPr wrap="square" rtlCol="0">
            <a:spAutoFit/>
          </a:bodyPr>
          <a:lstStyle/>
          <a:p>
            <a:r>
              <a:rPr lang="pt-PT" sz="2400" dirty="0">
                <a:solidFill>
                  <a:schemeClr val="bg1"/>
                </a:solidFill>
              </a:rPr>
              <a:t>É uma plataforma online de acesso livre com projetos onde as comunidades de empreendedorismo, conservação e tecnologia se reúnem para colaborar em soluções para acabar com a extinção induzida pelo homem.</a:t>
            </a:r>
          </a:p>
          <a:p>
            <a:r>
              <a:rPr lang="pt-PT" sz="2400" dirty="0">
                <a:solidFill>
                  <a:schemeClr val="bg1"/>
                </a:solidFill>
              </a:rPr>
              <a:t>Dentro do espaço criativo digital, pode responder a um desafio na página dos desafios, participar num projeto do navegador de projetos, postar uma nova ideia na caixa de sugestões e discutir problemas difíceis no banco de problemas.</a:t>
            </a:r>
            <a:endParaRPr lang="en-US" sz="2400" dirty="0">
              <a:solidFill>
                <a:schemeClr val="bg1"/>
              </a:solidFill>
            </a:endParaRPr>
          </a:p>
          <a:p>
            <a:r>
              <a:rPr lang="en-US" sz="2400" dirty="0">
                <a:solidFill>
                  <a:schemeClr val="bg1"/>
                </a:solidFill>
                <a:hlinkClick r:id="rId3">
                  <a:extLst>
                    <a:ext uri="{A12FA001-AC4F-418D-AE19-62706E023703}">
                      <ahyp:hlinkClr xmlns:ahyp="http://schemas.microsoft.com/office/drawing/2018/hyperlinkcolor" val="tx"/>
                    </a:ext>
                  </a:extLst>
                </a:hlinkClick>
              </a:rPr>
              <a:t>website</a:t>
            </a:r>
            <a:endParaRPr lang="en-IE" dirty="0"/>
          </a:p>
        </p:txBody>
      </p:sp>
      <p:pic>
        <p:nvPicPr>
          <p:cNvPr id="9" name="Picture Placeholder 8" descr="Logo&#10;&#10;Description automatically generated">
            <a:extLst>
              <a:ext uri="{FF2B5EF4-FFF2-40B4-BE49-F238E27FC236}">
                <a16:creationId xmlns:a16="http://schemas.microsoft.com/office/drawing/2014/main" id="{BDB2AD78-7400-496C-972B-237521923748}"/>
              </a:ext>
            </a:extLst>
          </p:cNvPr>
          <p:cNvPicPr>
            <a:picLocks noGrp="1" noChangeAspect="1"/>
          </p:cNvPicPr>
          <p:nvPr>
            <p:ph type="pic" sz="quarter" idx="10"/>
          </p:nvPr>
        </p:nvPicPr>
        <p:blipFill>
          <a:blip r:embed="rId4"/>
          <a:srcRect l="27433" r="27433"/>
          <a:stretch>
            <a:fillRect/>
          </a:stretch>
        </p:blipFill>
        <p:spPr/>
      </p:pic>
    </p:spTree>
    <p:extLst>
      <p:ext uri="{BB962C8B-B14F-4D97-AF65-F5344CB8AC3E}">
        <p14:creationId xmlns:p14="http://schemas.microsoft.com/office/powerpoint/2010/main" val="1601146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8" name="TextBox 7">
            <a:extLst>
              <a:ext uri="{FF2B5EF4-FFF2-40B4-BE49-F238E27FC236}">
                <a16:creationId xmlns:a16="http://schemas.microsoft.com/office/drawing/2014/main" id="{1B401A5A-687D-4746-AB50-94EBA6F9FC15}"/>
              </a:ext>
            </a:extLst>
          </p:cNvPr>
          <p:cNvSpPr txBox="1"/>
          <p:nvPr/>
        </p:nvSpPr>
        <p:spPr>
          <a:xfrm>
            <a:off x="1502935" y="1267266"/>
            <a:ext cx="5147674" cy="6001643"/>
          </a:xfrm>
          <a:prstGeom prst="rect">
            <a:avLst/>
          </a:prstGeom>
          <a:noFill/>
        </p:spPr>
        <p:txBody>
          <a:bodyPr wrap="square" rtlCol="0">
            <a:spAutoFit/>
          </a:bodyPr>
          <a:lstStyle/>
          <a:p>
            <a:r>
              <a:rPr lang="en-IE" sz="2400" dirty="0" err="1">
                <a:solidFill>
                  <a:schemeClr val="bg1"/>
                </a:solidFill>
                <a:hlinkClick r:id="rId3">
                  <a:extLst>
                    <a:ext uri="{A12FA001-AC4F-418D-AE19-62706E023703}">
                      <ahyp:hlinkClr xmlns:ahyp="http://schemas.microsoft.com/office/drawing/2018/hyperlinkcolor" val="tx"/>
                    </a:ext>
                  </a:extLst>
                </a:hlinkClick>
              </a:rPr>
              <a:t>Assista</a:t>
            </a:r>
            <a:r>
              <a:rPr lang="en-IE" sz="2400" dirty="0">
                <a:solidFill>
                  <a:schemeClr val="bg1"/>
                </a:solidFill>
                <a:hlinkClick r:id="rId3">
                  <a:extLst>
                    <a:ext uri="{A12FA001-AC4F-418D-AE19-62706E023703}">
                      <ahyp:hlinkClr xmlns:ahyp="http://schemas.microsoft.com/office/drawing/2018/hyperlinkcolor" val="tx"/>
                    </a:ext>
                  </a:extLst>
                </a:hlinkClick>
              </a:rPr>
              <a:t> a </a:t>
            </a:r>
            <a:r>
              <a:rPr lang="en-IE" sz="2400" dirty="0" err="1">
                <a:solidFill>
                  <a:schemeClr val="bg1"/>
                </a:solidFill>
                <a:hlinkClick r:id="rId3">
                  <a:extLst>
                    <a:ext uri="{A12FA001-AC4F-418D-AE19-62706E023703}">
                      <ahyp:hlinkClr xmlns:ahyp="http://schemas.microsoft.com/office/drawing/2018/hyperlinkcolor" val="tx"/>
                    </a:ext>
                  </a:extLst>
                </a:hlinkClick>
              </a:rPr>
              <a:t>este</a:t>
            </a:r>
            <a:r>
              <a:rPr lang="en-IE" sz="2400" dirty="0">
                <a:solidFill>
                  <a:schemeClr val="bg1"/>
                </a:solidFill>
                <a:hlinkClick r:id="rId3">
                  <a:extLst>
                    <a:ext uri="{A12FA001-AC4F-418D-AE19-62706E023703}">
                      <ahyp:hlinkClr xmlns:ahyp="http://schemas.microsoft.com/office/drawing/2018/hyperlinkcolor" val="tx"/>
                    </a:ext>
                  </a:extLst>
                </a:hlinkClick>
              </a:rPr>
              <a:t> </a:t>
            </a:r>
            <a:r>
              <a:rPr lang="en-IE" sz="2400" dirty="0" err="1">
                <a:solidFill>
                  <a:schemeClr val="bg1"/>
                </a:solidFill>
                <a:hlinkClick r:id="rId3">
                  <a:extLst>
                    <a:ext uri="{A12FA001-AC4F-418D-AE19-62706E023703}">
                      <ahyp:hlinkClr xmlns:ahyp="http://schemas.microsoft.com/office/drawing/2018/hyperlinkcolor" val="tx"/>
                    </a:ext>
                  </a:extLst>
                </a:hlinkClick>
              </a:rPr>
              <a:t>vídeo</a:t>
            </a:r>
            <a:r>
              <a:rPr lang="en-IE" sz="2400" dirty="0">
                <a:solidFill>
                  <a:schemeClr val="bg1"/>
                </a:solidFill>
                <a:hlinkClick r:id="rId3">
                  <a:extLst>
                    <a:ext uri="{A12FA001-AC4F-418D-AE19-62706E023703}">
                      <ahyp:hlinkClr xmlns:ahyp="http://schemas.microsoft.com/office/drawing/2018/hyperlinkcolor" val="tx"/>
                    </a:ext>
                  </a:extLst>
                </a:hlinkClick>
              </a:rPr>
              <a:t> no YouTube video </a:t>
            </a:r>
            <a:r>
              <a:rPr lang="en-IE" sz="2400" dirty="0" err="1">
                <a:solidFill>
                  <a:schemeClr val="bg1"/>
                </a:solidFill>
                <a:hlinkClick r:id="rId3">
                  <a:extLst>
                    <a:ext uri="{A12FA001-AC4F-418D-AE19-62706E023703}">
                      <ahyp:hlinkClr xmlns:ahyp="http://schemas.microsoft.com/office/drawing/2018/hyperlinkcolor" val="tx"/>
                    </a:ext>
                  </a:extLst>
                </a:hlinkClick>
              </a:rPr>
              <a:t>sobre</a:t>
            </a:r>
            <a:r>
              <a:rPr lang="en-IE" sz="2400" dirty="0">
                <a:solidFill>
                  <a:schemeClr val="bg1"/>
                </a:solidFill>
                <a:hlinkClick r:id="rId3">
                  <a:extLst>
                    <a:ext uri="{A12FA001-AC4F-418D-AE19-62706E023703}">
                      <ahyp:hlinkClr xmlns:ahyp="http://schemas.microsoft.com/office/drawing/2018/hyperlinkcolor" val="tx"/>
                    </a:ext>
                  </a:extLst>
                </a:hlinkClick>
              </a:rPr>
              <a:t> as </a:t>
            </a:r>
            <a:r>
              <a:rPr lang="en-IE" sz="2400" dirty="0" err="1">
                <a:solidFill>
                  <a:schemeClr val="bg1"/>
                </a:solidFill>
                <a:hlinkClick r:id="rId3">
                  <a:extLst>
                    <a:ext uri="{A12FA001-AC4F-418D-AE19-62706E023703}">
                      <ahyp:hlinkClr xmlns:ahyp="http://schemas.microsoft.com/office/drawing/2018/hyperlinkcolor" val="tx"/>
                    </a:ext>
                  </a:extLst>
                </a:hlinkClick>
              </a:rPr>
              <a:t>melhores</a:t>
            </a:r>
            <a:r>
              <a:rPr lang="en-IE" sz="2400" dirty="0">
                <a:solidFill>
                  <a:schemeClr val="bg1"/>
                </a:solidFill>
                <a:hlinkClick r:id="rId3">
                  <a:extLst>
                    <a:ext uri="{A12FA001-AC4F-418D-AE19-62706E023703}">
                      <ahyp:hlinkClr xmlns:ahyp="http://schemas.microsoft.com/office/drawing/2018/hyperlinkcolor" val="tx"/>
                    </a:ext>
                  </a:extLst>
                </a:hlinkClick>
              </a:rPr>
              <a:t> </a:t>
            </a:r>
            <a:r>
              <a:rPr lang="en-IE" sz="2400" dirty="0" err="1">
                <a:solidFill>
                  <a:schemeClr val="bg1"/>
                </a:solidFill>
                <a:hlinkClick r:id="rId3">
                  <a:extLst>
                    <a:ext uri="{A12FA001-AC4F-418D-AE19-62706E023703}">
                      <ahyp:hlinkClr xmlns:ahyp="http://schemas.microsoft.com/office/drawing/2018/hyperlinkcolor" val="tx"/>
                    </a:ext>
                  </a:extLst>
                </a:hlinkClick>
              </a:rPr>
              <a:t>técnicas</a:t>
            </a:r>
            <a:r>
              <a:rPr lang="en-IE" sz="2400" dirty="0">
                <a:solidFill>
                  <a:schemeClr val="bg1"/>
                </a:solidFill>
                <a:hlinkClick r:id="rId3">
                  <a:extLst>
                    <a:ext uri="{A12FA001-AC4F-418D-AE19-62706E023703}">
                      <ahyp:hlinkClr xmlns:ahyp="http://schemas.microsoft.com/office/drawing/2018/hyperlinkcolor" val="tx"/>
                    </a:ext>
                  </a:extLst>
                </a:hlinkClick>
              </a:rPr>
              <a:t> de </a:t>
            </a:r>
            <a:r>
              <a:rPr lang="en-IE" sz="2400" dirty="0" err="1">
                <a:solidFill>
                  <a:schemeClr val="bg1"/>
                </a:solidFill>
                <a:hlinkClick r:id="rId3">
                  <a:extLst>
                    <a:ext uri="{A12FA001-AC4F-418D-AE19-62706E023703}">
                      <ahyp:hlinkClr xmlns:ahyp="http://schemas.microsoft.com/office/drawing/2018/hyperlinkcolor" val="tx"/>
                    </a:ext>
                  </a:extLst>
                </a:hlinkClick>
              </a:rPr>
              <a:t>gestão</a:t>
            </a:r>
            <a:r>
              <a:rPr lang="en-IE" sz="2400" dirty="0">
                <a:solidFill>
                  <a:schemeClr val="bg1"/>
                </a:solidFill>
                <a:hlinkClick r:id="rId3">
                  <a:extLst>
                    <a:ext uri="{A12FA001-AC4F-418D-AE19-62706E023703}">
                      <ahyp:hlinkClr xmlns:ahyp="http://schemas.microsoft.com/office/drawing/2018/hyperlinkcolor" val="tx"/>
                    </a:ext>
                  </a:extLst>
                </a:hlinkClick>
              </a:rPr>
              <a:t> de </a:t>
            </a:r>
            <a:r>
              <a:rPr lang="en-IE" sz="2400" dirty="0" err="1">
                <a:solidFill>
                  <a:schemeClr val="bg1"/>
                </a:solidFill>
                <a:hlinkClick r:id="rId3">
                  <a:extLst>
                    <a:ext uri="{A12FA001-AC4F-418D-AE19-62706E023703}">
                      <ahyp:hlinkClr xmlns:ahyp="http://schemas.microsoft.com/office/drawing/2018/hyperlinkcolor" val="tx"/>
                    </a:ext>
                  </a:extLst>
                </a:hlinkClick>
              </a:rPr>
              <a:t>projetos</a:t>
            </a:r>
            <a:endParaRPr lang="en-IE" sz="2400" dirty="0">
              <a:solidFill>
                <a:schemeClr val="bg1"/>
              </a:solidFill>
            </a:endParaRPr>
          </a:p>
          <a:p>
            <a:endParaRPr lang="en-IE" sz="2400" dirty="0">
              <a:solidFill>
                <a:schemeClr val="bg1"/>
              </a:solidFill>
            </a:endParaRPr>
          </a:p>
          <a:p>
            <a:r>
              <a:rPr lang="en-IE" sz="2400" dirty="0">
                <a:solidFill>
                  <a:schemeClr val="bg1"/>
                </a:solidFill>
              </a:rPr>
              <a:t>Explore online as </a:t>
            </a:r>
            <a:r>
              <a:rPr lang="en-IE" sz="2400" dirty="0" err="1">
                <a:solidFill>
                  <a:schemeClr val="bg1"/>
                </a:solidFill>
              </a:rPr>
              <a:t>ações</a:t>
            </a:r>
            <a:r>
              <a:rPr lang="en-IE" sz="2400" dirty="0">
                <a:solidFill>
                  <a:schemeClr val="bg1"/>
                </a:solidFill>
              </a:rPr>
              <a:t> de </a:t>
            </a:r>
            <a:r>
              <a:rPr lang="en-IE" sz="2400" dirty="0" err="1">
                <a:solidFill>
                  <a:schemeClr val="bg1"/>
                </a:solidFill>
              </a:rPr>
              <a:t>formação</a:t>
            </a:r>
            <a:r>
              <a:rPr lang="en-IE" sz="2400" dirty="0">
                <a:solidFill>
                  <a:schemeClr val="bg1"/>
                </a:solidFill>
              </a:rPr>
              <a:t> </a:t>
            </a:r>
            <a:r>
              <a:rPr lang="en-IE" sz="2400" dirty="0" err="1">
                <a:solidFill>
                  <a:schemeClr val="bg1"/>
                </a:solidFill>
              </a:rPr>
              <a:t>orientadas</a:t>
            </a:r>
            <a:r>
              <a:rPr lang="en-IE" sz="2400" dirty="0">
                <a:solidFill>
                  <a:schemeClr val="bg1"/>
                </a:solidFill>
              </a:rPr>
              <a:t> para o </a:t>
            </a:r>
            <a:r>
              <a:rPr lang="en-IE" sz="2400" dirty="0" err="1">
                <a:solidFill>
                  <a:schemeClr val="bg1"/>
                </a:solidFill>
              </a:rPr>
              <a:t>envolvimento</a:t>
            </a:r>
            <a:r>
              <a:rPr lang="en-IE" sz="2400" dirty="0">
                <a:solidFill>
                  <a:schemeClr val="bg1"/>
                </a:solidFill>
              </a:rPr>
              <a:t> </a:t>
            </a:r>
            <a:r>
              <a:rPr lang="en-IE" sz="2400" dirty="0" err="1">
                <a:solidFill>
                  <a:schemeClr val="bg1"/>
                </a:solidFill>
              </a:rPr>
              <a:t>cívico</a:t>
            </a:r>
            <a:r>
              <a:rPr lang="en-IE" sz="2400" dirty="0">
                <a:solidFill>
                  <a:schemeClr val="bg1"/>
                </a:solidFill>
              </a:rPr>
              <a:t> e </a:t>
            </a:r>
            <a:r>
              <a:rPr lang="en-IE" sz="2400" dirty="0" err="1">
                <a:solidFill>
                  <a:schemeClr val="bg1"/>
                </a:solidFill>
              </a:rPr>
              <a:t>inovação</a:t>
            </a:r>
            <a:r>
              <a:rPr lang="en-IE" sz="2400" dirty="0">
                <a:solidFill>
                  <a:schemeClr val="bg1"/>
                </a:solidFill>
              </a:rPr>
              <a:t> social que </a:t>
            </a:r>
            <a:r>
              <a:rPr lang="en-IE" sz="2400" dirty="0" err="1">
                <a:solidFill>
                  <a:schemeClr val="bg1"/>
                </a:solidFill>
              </a:rPr>
              <a:t>podem</a:t>
            </a:r>
            <a:r>
              <a:rPr lang="en-IE" sz="2400" dirty="0">
                <a:solidFill>
                  <a:schemeClr val="bg1"/>
                </a:solidFill>
              </a:rPr>
              <a:t> </a:t>
            </a:r>
            <a:r>
              <a:rPr lang="en-IE" sz="2400" dirty="0" err="1">
                <a:solidFill>
                  <a:schemeClr val="bg1"/>
                </a:solidFill>
              </a:rPr>
              <a:t>ajudá</a:t>
            </a:r>
            <a:r>
              <a:rPr lang="en-IE" sz="2400" dirty="0">
                <a:solidFill>
                  <a:schemeClr val="bg1"/>
                </a:solidFill>
              </a:rPr>
              <a:t>-lo </a:t>
            </a:r>
            <a:r>
              <a:rPr lang="en-IE" sz="2400" dirty="0" err="1">
                <a:solidFill>
                  <a:schemeClr val="bg1"/>
                </a:solidFill>
              </a:rPr>
              <a:t>neste</a:t>
            </a:r>
            <a:r>
              <a:rPr lang="en-IE" sz="2400" dirty="0">
                <a:solidFill>
                  <a:schemeClr val="bg1"/>
                </a:solidFill>
              </a:rPr>
              <a:t> </a:t>
            </a:r>
            <a:r>
              <a:rPr lang="en-IE" sz="2400" dirty="0" err="1">
                <a:solidFill>
                  <a:schemeClr val="bg1"/>
                </a:solidFill>
              </a:rPr>
              <a:t>percurso</a:t>
            </a:r>
            <a:r>
              <a:rPr lang="en-IE" sz="2400" dirty="0">
                <a:solidFill>
                  <a:schemeClr val="bg1"/>
                </a:solidFill>
              </a:rPr>
              <a:t> de ECD:</a:t>
            </a:r>
          </a:p>
          <a:p>
            <a:endParaRPr lang="en-IE" sz="2400" dirty="0">
              <a:solidFill>
                <a:schemeClr val="bg1"/>
              </a:solidFill>
            </a:endParaRPr>
          </a:p>
          <a:p>
            <a:r>
              <a:rPr lang="en-IE" sz="2400" dirty="0">
                <a:solidFill>
                  <a:schemeClr val="bg1"/>
                </a:solidFill>
                <a:hlinkClick r:id="rId4">
                  <a:extLst>
                    <a:ext uri="{A12FA001-AC4F-418D-AE19-62706E023703}">
                      <ahyp:hlinkClr xmlns:ahyp="http://schemas.microsoft.com/office/drawing/2018/hyperlinkcolor" val="tx"/>
                    </a:ext>
                  </a:extLst>
                </a:hlinkClick>
              </a:rPr>
              <a:t>Skoll Centre, UK- School for Social Entrepreneurs </a:t>
            </a:r>
            <a:endParaRPr lang="en-IE" sz="2400" dirty="0">
              <a:solidFill>
                <a:schemeClr val="bg1"/>
              </a:solidFill>
            </a:endParaRPr>
          </a:p>
          <a:p>
            <a:endParaRPr lang="en-IE" sz="2400" dirty="0">
              <a:solidFill>
                <a:schemeClr val="bg1"/>
              </a:solidFill>
            </a:endParaRPr>
          </a:p>
          <a:p>
            <a:r>
              <a:rPr lang="en-US" sz="2400" dirty="0">
                <a:solidFill>
                  <a:schemeClr val="bg1"/>
                </a:solidFill>
                <a:hlinkClick r:id="rId5">
                  <a:extLst>
                    <a:ext uri="{A12FA001-AC4F-418D-AE19-62706E023703}">
                      <ahyp:hlinkClr xmlns:ahyp="http://schemas.microsoft.com/office/drawing/2018/hyperlinkcolor" val="tx"/>
                    </a:ext>
                  </a:extLst>
                </a:hlinkClick>
              </a:rPr>
              <a:t>Cibernarium, Spain (Training Focus) provides digital and technology training for all levels</a:t>
            </a:r>
            <a:endParaRPr lang="en-US" sz="2400" dirty="0">
              <a:solidFill>
                <a:schemeClr val="bg1"/>
              </a:solidFill>
            </a:endParaRPr>
          </a:p>
          <a:p>
            <a:endParaRPr lang="en-IE" sz="2400" dirty="0">
              <a:solidFill>
                <a:schemeClr val="bg1"/>
              </a:solidFill>
            </a:endParaRPr>
          </a:p>
        </p:txBody>
      </p:sp>
      <p:sp>
        <p:nvSpPr>
          <p:cNvPr id="11" name="Text Placeholder 1">
            <a:extLst>
              <a:ext uri="{FF2B5EF4-FFF2-40B4-BE49-F238E27FC236}">
                <a16:creationId xmlns:a16="http://schemas.microsoft.com/office/drawing/2014/main" id="{95D76ED6-0522-4C13-B955-B1410E8E3F94}"/>
              </a:ext>
            </a:extLst>
          </p:cNvPr>
          <p:cNvSpPr txBox="1">
            <a:spLocks/>
          </p:cNvSpPr>
          <p:nvPr/>
        </p:nvSpPr>
        <p:spPr>
          <a:xfrm>
            <a:off x="1718560" y="306874"/>
            <a:ext cx="4716425" cy="93409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dirty="0"/>
              <a:t>RECURSOS E LIGAÇÕES INTERESSANTES</a:t>
            </a:r>
          </a:p>
        </p:txBody>
      </p:sp>
      <p:pic>
        <p:nvPicPr>
          <p:cNvPr id="4" name="Picture Placeholder 3">
            <a:extLst>
              <a:ext uri="{FF2B5EF4-FFF2-40B4-BE49-F238E27FC236}">
                <a16:creationId xmlns:a16="http://schemas.microsoft.com/office/drawing/2014/main" id="{3D91BF35-EE69-477D-9E96-28957BC5C967}"/>
              </a:ext>
            </a:extLst>
          </p:cNvPr>
          <p:cNvPicPr>
            <a:picLocks noGrp="1" noChangeAspect="1"/>
          </p:cNvPicPr>
          <p:nvPr>
            <p:ph type="pic" sz="quarter" idx="10"/>
          </p:nvPr>
        </p:nvPicPr>
        <p:blipFill>
          <a:blip r:embed="rId6" cstate="screen">
            <a:extLst>
              <a:ext uri="{28A0092B-C50C-407E-A947-70E740481C1C}">
                <a14:useLocalDpi xmlns:a14="http://schemas.microsoft.com/office/drawing/2010/main"/>
              </a:ext>
            </a:extLst>
          </a:blip>
          <a:srcRect l="27433" r="27433"/>
          <a:stretch>
            <a:fillRect/>
          </a:stretch>
        </p:blipFill>
        <p:spPr/>
      </p:pic>
    </p:spTree>
    <p:extLst>
      <p:ext uri="{BB962C8B-B14F-4D97-AF65-F5344CB8AC3E}">
        <p14:creationId xmlns:p14="http://schemas.microsoft.com/office/powerpoint/2010/main" val="3390601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6831D8-FC61-4A4D-BCD9-63F354BA0141}"/>
              </a:ext>
            </a:extLst>
          </p:cNvPr>
          <p:cNvSpPr>
            <a:spLocks noGrp="1"/>
          </p:cNvSpPr>
          <p:nvPr>
            <p:ph type="body" sz="quarter" idx="16"/>
          </p:nvPr>
        </p:nvSpPr>
        <p:spPr>
          <a:xfrm>
            <a:off x="2065071" y="834611"/>
            <a:ext cx="9574760" cy="1068887"/>
          </a:xfrm>
        </p:spPr>
        <p:txBody>
          <a:bodyPr>
            <a:normAutofit/>
          </a:bodyPr>
          <a:lstStyle/>
          <a:p>
            <a:r>
              <a:rPr lang="pt-PT" sz="4400" dirty="0"/>
              <a:t>EVITAR A FADIGA DO PROJETO</a:t>
            </a:r>
            <a:endParaRPr lang="en-IE" sz="4400" dirty="0"/>
          </a:p>
        </p:txBody>
      </p:sp>
      <p:sp>
        <p:nvSpPr>
          <p:cNvPr id="6" name="Text Placeholder 5">
            <a:extLst>
              <a:ext uri="{FF2B5EF4-FFF2-40B4-BE49-F238E27FC236}">
                <a16:creationId xmlns:a16="http://schemas.microsoft.com/office/drawing/2014/main" id="{C860B8A6-945C-40B6-9F55-E6409162101B}"/>
              </a:ext>
            </a:extLst>
          </p:cNvPr>
          <p:cNvSpPr>
            <a:spLocks noGrp="1"/>
          </p:cNvSpPr>
          <p:nvPr>
            <p:ph type="body" sz="quarter" idx="17"/>
          </p:nvPr>
        </p:nvSpPr>
        <p:spPr/>
        <p:txBody>
          <a:bodyPr>
            <a:normAutofit fontScale="85000" lnSpcReduction="20000"/>
          </a:bodyPr>
          <a:lstStyle/>
          <a:p>
            <a:r>
              <a:rPr lang="en-IE" dirty="0"/>
              <a:t>03</a:t>
            </a:r>
          </a:p>
        </p:txBody>
      </p:sp>
      <p:sp>
        <p:nvSpPr>
          <p:cNvPr id="7" name="TextBox 6">
            <a:extLst>
              <a:ext uri="{FF2B5EF4-FFF2-40B4-BE49-F238E27FC236}">
                <a16:creationId xmlns:a16="http://schemas.microsoft.com/office/drawing/2014/main" id="{4931B5E6-DC17-4DEE-8560-3E26A43CAE93}"/>
              </a:ext>
            </a:extLst>
          </p:cNvPr>
          <p:cNvSpPr txBox="1"/>
          <p:nvPr/>
        </p:nvSpPr>
        <p:spPr>
          <a:xfrm>
            <a:off x="6280031" y="5218044"/>
            <a:ext cx="5492870" cy="523220"/>
          </a:xfrm>
          <a:prstGeom prst="rect">
            <a:avLst/>
          </a:prstGeom>
          <a:noFill/>
        </p:spPr>
        <p:txBody>
          <a:bodyPr wrap="square" rtlCol="0">
            <a:spAutoFit/>
          </a:bodyPr>
          <a:lstStyle/>
          <a:p>
            <a:pPr algn="r"/>
            <a:r>
              <a:rPr lang="en-IE" sz="2800" b="1" dirty="0" err="1">
                <a:solidFill>
                  <a:schemeClr val="bg1"/>
                </a:solidFill>
              </a:rPr>
              <a:t>Nível</a:t>
            </a:r>
            <a:r>
              <a:rPr lang="en-IE" sz="2800" b="1" dirty="0">
                <a:solidFill>
                  <a:schemeClr val="bg1"/>
                </a:solidFill>
              </a:rPr>
              <a:t> de </a:t>
            </a:r>
            <a:r>
              <a:rPr lang="en-IE" sz="2800" b="1" dirty="0" err="1">
                <a:solidFill>
                  <a:schemeClr val="bg1"/>
                </a:solidFill>
              </a:rPr>
              <a:t>Aprendizagem</a:t>
            </a:r>
            <a:r>
              <a:rPr lang="en-IE" sz="2800" b="1" dirty="0">
                <a:solidFill>
                  <a:schemeClr val="bg1"/>
                </a:solidFill>
              </a:rPr>
              <a:t>: </a:t>
            </a:r>
            <a:r>
              <a:rPr lang="en-IE" sz="2800" b="1" dirty="0" err="1">
                <a:solidFill>
                  <a:schemeClr val="bg1"/>
                </a:solidFill>
              </a:rPr>
              <a:t>Intermédia</a:t>
            </a:r>
            <a:endParaRPr lang="en-IE" sz="2800" b="1" dirty="0">
              <a:solidFill>
                <a:schemeClr val="bg1"/>
              </a:solidFill>
            </a:endParaRPr>
          </a:p>
        </p:txBody>
      </p:sp>
    </p:spTree>
    <p:extLst>
      <p:ext uri="{BB962C8B-B14F-4D97-AF65-F5344CB8AC3E}">
        <p14:creationId xmlns:p14="http://schemas.microsoft.com/office/powerpoint/2010/main" val="1130676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person, indoor&#10;&#10;Description automatically generated">
            <a:extLst>
              <a:ext uri="{FF2B5EF4-FFF2-40B4-BE49-F238E27FC236}">
                <a16:creationId xmlns:a16="http://schemas.microsoft.com/office/drawing/2014/main" id="{9F275CF7-15BD-8548-AC53-F368F3E873AF}"/>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t="8458" b="8458"/>
          <a:stretch/>
        </p:blipFill>
        <p:spPr/>
      </p:pic>
      <p:sp>
        <p:nvSpPr>
          <p:cNvPr id="3" name="Text Placeholder 2">
            <a:extLst>
              <a:ext uri="{FF2B5EF4-FFF2-40B4-BE49-F238E27FC236}">
                <a16:creationId xmlns:a16="http://schemas.microsoft.com/office/drawing/2014/main" id="{36FF10A4-38A3-A344-8FC5-3A697B3C97A7}"/>
              </a:ext>
            </a:extLst>
          </p:cNvPr>
          <p:cNvSpPr>
            <a:spLocks noGrp="1"/>
          </p:cNvSpPr>
          <p:nvPr>
            <p:ph type="body" sz="quarter" idx="16"/>
          </p:nvPr>
        </p:nvSpPr>
        <p:spPr>
          <a:xfrm>
            <a:off x="1718561" y="228600"/>
            <a:ext cx="4716425" cy="765204"/>
          </a:xfrm>
        </p:spPr>
        <p:txBody>
          <a:bodyPr>
            <a:noAutofit/>
          </a:bodyPr>
          <a:lstStyle/>
          <a:p>
            <a:pPr algn="ctr"/>
            <a:r>
              <a:rPr lang="pt-PT" sz="2800" dirty="0"/>
              <a:t>TÓPICO 3: EVITAR A FADIGA DO PROJETO</a:t>
            </a:r>
            <a:endParaRPr lang="en-US" sz="2800" dirty="0"/>
          </a:p>
        </p:txBody>
      </p:sp>
      <p:sp>
        <p:nvSpPr>
          <p:cNvPr id="5" name="TextBox 4">
            <a:extLst>
              <a:ext uri="{FF2B5EF4-FFF2-40B4-BE49-F238E27FC236}">
                <a16:creationId xmlns:a16="http://schemas.microsoft.com/office/drawing/2014/main" id="{DD5DB3AE-E549-4684-926B-61C8F1FC1EBC}"/>
              </a:ext>
            </a:extLst>
          </p:cNvPr>
          <p:cNvSpPr txBox="1"/>
          <p:nvPr/>
        </p:nvSpPr>
        <p:spPr>
          <a:xfrm>
            <a:off x="1524212" y="1497664"/>
            <a:ext cx="5105121" cy="3046988"/>
          </a:xfrm>
          <a:prstGeom prst="rect">
            <a:avLst/>
          </a:prstGeom>
          <a:noFill/>
        </p:spPr>
        <p:txBody>
          <a:bodyPr wrap="square" rtlCol="0">
            <a:spAutoFit/>
          </a:bodyPr>
          <a:lstStyle/>
          <a:p>
            <a:r>
              <a:rPr lang="pt-PT" sz="2400" dirty="0">
                <a:solidFill>
                  <a:schemeClr val="bg1"/>
                </a:solidFill>
              </a:rPr>
              <a:t>A exaustão do projeto pode ser um tópico complexo, mas é fácil de reconhecer. </a:t>
            </a:r>
          </a:p>
          <a:p>
            <a:endParaRPr lang="pt-PT" sz="2400" dirty="0">
              <a:solidFill>
                <a:schemeClr val="bg1"/>
              </a:solidFill>
            </a:endParaRPr>
          </a:p>
          <a:p>
            <a:r>
              <a:rPr lang="pt-PT" sz="2400" dirty="0">
                <a:solidFill>
                  <a:schemeClr val="bg1"/>
                </a:solidFill>
              </a:rPr>
              <a:t>Pode ser visto como um tipo de desconexão, onde as pessoas podem ter muito trabalho a fazer, mas se desassociam passivamente.</a:t>
            </a:r>
            <a:endParaRPr lang="en-US" sz="2400" dirty="0">
              <a:solidFill>
                <a:schemeClr val="bg1"/>
              </a:solidFill>
            </a:endParaRPr>
          </a:p>
        </p:txBody>
      </p:sp>
      <p:sp>
        <p:nvSpPr>
          <p:cNvPr id="7" name="TextBox 6">
            <a:extLst>
              <a:ext uri="{FF2B5EF4-FFF2-40B4-BE49-F238E27FC236}">
                <a16:creationId xmlns:a16="http://schemas.microsoft.com/office/drawing/2014/main" id="{1C87552A-835B-4B1D-8763-D2A6C6233380}"/>
              </a:ext>
            </a:extLst>
          </p:cNvPr>
          <p:cNvSpPr txBox="1"/>
          <p:nvPr/>
        </p:nvSpPr>
        <p:spPr>
          <a:xfrm>
            <a:off x="1524000" y="6406634"/>
            <a:ext cx="1632857" cy="369332"/>
          </a:xfrm>
          <a:prstGeom prst="rect">
            <a:avLst/>
          </a:prstGeom>
          <a:noFill/>
        </p:spPr>
        <p:txBody>
          <a:bodyPr wrap="square" rtlCol="0">
            <a:spAutoFit/>
          </a:bodyPr>
          <a:lstStyle/>
          <a:p>
            <a:r>
              <a:rPr lang="en-IE" dirty="0">
                <a:solidFill>
                  <a:schemeClr val="bg1"/>
                </a:solidFill>
                <a:hlinkClick r:id="rId3">
                  <a:extLst>
                    <a:ext uri="{A12FA001-AC4F-418D-AE19-62706E023703}">
                      <ahyp:hlinkClr xmlns:ahyp="http://schemas.microsoft.com/office/drawing/2018/hyperlinkcolor" val="tx"/>
                    </a:ext>
                  </a:extLst>
                </a:hlinkClick>
              </a:rPr>
              <a:t>Fonte</a:t>
            </a:r>
            <a:endParaRPr lang="en-IE" dirty="0">
              <a:solidFill>
                <a:schemeClr val="bg1"/>
              </a:solidFill>
            </a:endParaRPr>
          </a:p>
        </p:txBody>
      </p:sp>
    </p:spTree>
    <p:extLst>
      <p:ext uri="{BB962C8B-B14F-4D97-AF65-F5344CB8AC3E}">
        <p14:creationId xmlns:p14="http://schemas.microsoft.com/office/powerpoint/2010/main" val="2589332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C624A72-09CD-4F93-A2AA-67A3036EE14A}"/>
              </a:ext>
            </a:extLst>
          </p:cNvPr>
          <p:cNvSpPr txBox="1"/>
          <p:nvPr/>
        </p:nvSpPr>
        <p:spPr>
          <a:xfrm>
            <a:off x="1451176" y="228600"/>
            <a:ext cx="5166069" cy="954107"/>
          </a:xfrm>
          <a:prstGeom prst="rect">
            <a:avLst/>
          </a:prstGeom>
          <a:noFill/>
        </p:spPr>
        <p:txBody>
          <a:bodyPr wrap="square" rtlCol="0">
            <a:spAutoFit/>
          </a:bodyPr>
          <a:lstStyle/>
          <a:p>
            <a:pPr algn="ctr"/>
            <a:r>
              <a:rPr lang="pt-PT" sz="2800" dirty="0">
                <a:solidFill>
                  <a:schemeClr val="bg1"/>
                </a:solidFill>
              </a:rPr>
              <a:t>DICAS PARA REDUZIR A </a:t>
            </a:r>
          </a:p>
          <a:p>
            <a:pPr algn="ctr"/>
            <a:r>
              <a:rPr lang="pt-PT" sz="2800" dirty="0">
                <a:solidFill>
                  <a:schemeClr val="bg1"/>
                </a:solidFill>
              </a:rPr>
              <a:t>EXAUSTÃO DO PROJETO</a:t>
            </a:r>
            <a:endParaRPr lang="en-IE" sz="2800" dirty="0"/>
          </a:p>
        </p:txBody>
      </p:sp>
      <p:sp>
        <p:nvSpPr>
          <p:cNvPr id="16" name="TextBox 15">
            <a:extLst>
              <a:ext uri="{FF2B5EF4-FFF2-40B4-BE49-F238E27FC236}">
                <a16:creationId xmlns:a16="http://schemas.microsoft.com/office/drawing/2014/main" id="{F466C112-9EEC-445A-AF26-FBD8E6222547}"/>
              </a:ext>
            </a:extLst>
          </p:cNvPr>
          <p:cNvSpPr txBox="1"/>
          <p:nvPr/>
        </p:nvSpPr>
        <p:spPr>
          <a:xfrm>
            <a:off x="1451176" y="1310572"/>
            <a:ext cx="5279571" cy="5509200"/>
          </a:xfrm>
          <a:prstGeom prst="rect">
            <a:avLst/>
          </a:prstGeom>
          <a:noFill/>
        </p:spPr>
        <p:txBody>
          <a:bodyPr wrap="square">
            <a:spAutoFit/>
          </a:bodyPr>
          <a:lstStyle/>
          <a:p>
            <a:r>
              <a:rPr lang="pt-PT" sz="2200" dirty="0">
                <a:solidFill>
                  <a:schemeClr val="bg1"/>
                </a:solidFill>
              </a:rPr>
              <a:t>A liderança da equipa tem ao dispor vários mecanismos que pode ativar para garantir que o grupo não sofre de fadiga ao longo do projeto:</a:t>
            </a:r>
          </a:p>
          <a:p>
            <a:r>
              <a:rPr lang="pt-PT" sz="2200" dirty="0">
                <a:solidFill>
                  <a:schemeClr val="bg1"/>
                </a:solidFill>
              </a:rPr>
              <a:t>Ter uma estrutura clara de liderança - o projeto é liderado pelo aluno ou pelo professor? Para projetos ECD, é importante estabelecer uma clara noção de quem são os líderes, especialmente se o projeto for liderado por alunos, mas com orientação de professores.</a:t>
            </a:r>
          </a:p>
          <a:p>
            <a:r>
              <a:rPr lang="pt-PT" sz="2200" dirty="0">
                <a:solidFill>
                  <a:schemeClr val="bg1"/>
                </a:solidFill>
              </a:rPr>
              <a:t>Certificar-se de que a equipa tem uma visão clara sobre o que precisa ser realizado e quando. Gerar vitórias de curto prazo para garantir a motivação da equipa – reforço positivo.</a:t>
            </a:r>
            <a:endParaRPr lang="en-US" sz="2200" dirty="0">
              <a:solidFill>
                <a:schemeClr val="bg1"/>
              </a:solidFill>
            </a:endParaRPr>
          </a:p>
        </p:txBody>
      </p:sp>
      <p:pic>
        <p:nvPicPr>
          <p:cNvPr id="6" name="Picture Placeholder 5">
            <a:extLst>
              <a:ext uri="{FF2B5EF4-FFF2-40B4-BE49-F238E27FC236}">
                <a16:creationId xmlns:a16="http://schemas.microsoft.com/office/drawing/2014/main" id="{0C4042CB-B157-4E46-8751-29BBD704A4B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8458" b="8458"/>
          <a:stretch>
            <a:fillRect/>
          </a:stretch>
        </p:blipFill>
        <p:spPr/>
      </p:pic>
      <p:sp>
        <p:nvSpPr>
          <p:cNvPr id="13" name="TextBox 12">
            <a:extLst>
              <a:ext uri="{FF2B5EF4-FFF2-40B4-BE49-F238E27FC236}">
                <a16:creationId xmlns:a16="http://schemas.microsoft.com/office/drawing/2014/main" id="{875E6897-6128-432A-BCC3-C25D719158CB}"/>
              </a:ext>
            </a:extLst>
          </p:cNvPr>
          <p:cNvSpPr txBox="1"/>
          <p:nvPr/>
        </p:nvSpPr>
        <p:spPr>
          <a:xfrm>
            <a:off x="6096000" y="6547970"/>
            <a:ext cx="6096000" cy="369332"/>
          </a:xfrm>
          <a:prstGeom prst="rect">
            <a:avLst/>
          </a:prstGeom>
          <a:noFill/>
        </p:spPr>
        <p:txBody>
          <a:bodyPr wrap="square">
            <a:spAutoFit/>
          </a:bodyPr>
          <a:lstStyle/>
          <a:p>
            <a:r>
              <a:rPr lang="en-IE" dirty="0">
                <a:solidFill>
                  <a:schemeClr val="bg1"/>
                </a:solidFill>
                <a:hlinkClick r:id="rId3">
                  <a:extLst>
                    <a:ext uri="{A12FA001-AC4F-418D-AE19-62706E023703}">
                      <ahyp:hlinkClr xmlns:ahyp="http://schemas.microsoft.com/office/drawing/2018/hyperlinkcolor" val="tx"/>
                    </a:ext>
                  </a:extLst>
                </a:hlinkClick>
              </a:rPr>
              <a:t>Source</a:t>
            </a:r>
            <a:endParaRPr lang="en-IE" dirty="0"/>
          </a:p>
        </p:txBody>
      </p:sp>
    </p:spTree>
    <p:extLst>
      <p:ext uri="{BB962C8B-B14F-4D97-AF65-F5344CB8AC3E}">
        <p14:creationId xmlns:p14="http://schemas.microsoft.com/office/powerpoint/2010/main" val="4175843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FF10A4-38A3-A344-8FC5-3A697B3C97A7}"/>
              </a:ext>
            </a:extLst>
          </p:cNvPr>
          <p:cNvSpPr>
            <a:spLocks noGrp="1"/>
          </p:cNvSpPr>
          <p:nvPr>
            <p:ph type="body" sz="quarter" idx="16"/>
          </p:nvPr>
        </p:nvSpPr>
        <p:spPr>
          <a:xfrm>
            <a:off x="1524000" y="482813"/>
            <a:ext cx="4716425" cy="449516"/>
          </a:xfrm>
        </p:spPr>
        <p:txBody>
          <a:bodyPr>
            <a:normAutofit fontScale="85000" lnSpcReduction="10000"/>
          </a:bodyPr>
          <a:lstStyle/>
          <a:p>
            <a:r>
              <a:rPr lang="pt-PT" sz="3200" dirty="0"/>
              <a:t>EVITAR A FADIGA DO PROJETO</a:t>
            </a:r>
            <a:endParaRPr lang="en-IE" sz="3200" dirty="0"/>
          </a:p>
          <a:p>
            <a:endParaRPr lang="en-US" dirty="0"/>
          </a:p>
        </p:txBody>
      </p:sp>
      <p:sp>
        <p:nvSpPr>
          <p:cNvPr id="5" name="TextBox 4">
            <a:extLst>
              <a:ext uri="{FF2B5EF4-FFF2-40B4-BE49-F238E27FC236}">
                <a16:creationId xmlns:a16="http://schemas.microsoft.com/office/drawing/2014/main" id="{DD5DB3AE-E549-4684-926B-61C8F1FC1EBC}"/>
              </a:ext>
            </a:extLst>
          </p:cNvPr>
          <p:cNvSpPr txBox="1"/>
          <p:nvPr/>
        </p:nvSpPr>
        <p:spPr>
          <a:xfrm>
            <a:off x="1524000" y="1368843"/>
            <a:ext cx="5105121" cy="4893647"/>
          </a:xfrm>
          <a:prstGeom prst="rect">
            <a:avLst/>
          </a:prstGeom>
          <a:noFill/>
        </p:spPr>
        <p:txBody>
          <a:bodyPr wrap="square" rtlCol="0">
            <a:spAutoFit/>
          </a:bodyPr>
          <a:lstStyle/>
          <a:p>
            <a:r>
              <a:rPr lang="pt-PT" sz="2400" dirty="0">
                <a:solidFill>
                  <a:schemeClr val="bg1"/>
                </a:solidFill>
              </a:rPr>
              <a:t>Evite o ciclo de inação! </a:t>
            </a:r>
          </a:p>
          <a:p>
            <a:endParaRPr lang="pt-PT" sz="2400" dirty="0">
              <a:solidFill>
                <a:schemeClr val="bg1"/>
              </a:solidFill>
            </a:endParaRPr>
          </a:p>
          <a:p>
            <a:r>
              <a:rPr lang="pt-PT" sz="2400" dirty="0">
                <a:solidFill>
                  <a:schemeClr val="bg1"/>
                </a:solidFill>
              </a:rPr>
              <a:t>Pode ocorrer durante um projeto de grande dimensão uma situação em que as decisões precisam ser tomadas, mas os elementos da equipa não têm a certeza de quem é responsável pela tomada de decisão. </a:t>
            </a:r>
          </a:p>
          <a:p>
            <a:r>
              <a:rPr lang="pt-PT" sz="2400" dirty="0">
                <a:solidFill>
                  <a:schemeClr val="bg1"/>
                </a:solidFill>
              </a:rPr>
              <a:t>O grupo concorda com o que precisa ser realizado, mas ninguém age sobre o que precisa ser realizado. </a:t>
            </a:r>
          </a:p>
          <a:p>
            <a:endParaRPr lang="pt-PT" sz="2400" dirty="0">
              <a:solidFill>
                <a:schemeClr val="bg1"/>
              </a:solidFill>
            </a:endParaRPr>
          </a:p>
          <a:p>
            <a:r>
              <a:rPr lang="pt-PT" sz="2400" dirty="0">
                <a:solidFill>
                  <a:schemeClr val="bg1"/>
                </a:solidFill>
              </a:rPr>
              <a:t>Isso cria um ciclo de inação!</a:t>
            </a:r>
            <a:endParaRPr lang="en-US" sz="2400" dirty="0">
              <a:solidFill>
                <a:schemeClr val="bg1"/>
              </a:solidFill>
            </a:endParaRPr>
          </a:p>
        </p:txBody>
      </p:sp>
      <p:sp>
        <p:nvSpPr>
          <p:cNvPr id="2" name="TextBox 1">
            <a:extLst>
              <a:ext uri="{FF2B5EF4-FFF2-40B4-BE49-F238E27FC236}">
                <a16:creationId xmlns:a16="http://schemas.microsoft.com/office/drawing/2014/main" id="{B20AF48F-7CC8-45C3-9DC3-6629E6032B02}"/>
              </a:ext>
            </a:extLst>
          </p:cNvPr>
          <p:cNvSpPr txBox="1"/>
          <p:nvPr/>
        </p:nvSpPr>
        <p:spPr>
          <a:xfrm>
            <a:off x="1524000" y="6483225"/>
            <a:ext cx="1480457" cy="369332"/>
          </a:xfrm>
          <a:prstGeom prst="rect">
            <a:avLst/>
          </a:prstGeom>
          <a:noFill/>
        </p:spPr>
        <p:txBody>
          <a:bodyPr wrap="square" rtlCol="0">
            <a:spAutoFit/>
          </a:bodyPr>
          <a:lstStyle/>
          <a:p>
            <a:r>
              <a:rPr lang="en-IE" dirty="0">
                <a:solidFill>
                  <a:schemeClr val="bg1"/>
                </a:solidFill>
                <a:hlinkClick r:id="rId2">
                  <a:extLst>
                    <a:ext uri="{A12FA001-AC4F-418D-AE19-62706E023703}">
                      <ahyp:hlinkClr xmlns:ahyp="http://schemas.microsoft.com/office/drawing/2018/hyperlinkcolor" val="tx"/>
                    </a:ext>
                  </a:extLst>
                </a:hlinkClick>
              </a:rPr>
              <a:t>Source</a:t>
            </a:r>
            <a:endParaRPr lang="en-IE" dirty="0">
              <a:solidFill>
                <a:schemeClr val="bg1"/>
              </a:solidFill>
            </a:endParaRPr>
          </a:p>
        </p:txBody>
      </p:sp>
      <p:pic>
        <p:nvPicPr>
          <p:cNvPr id="9" name="Picture Placeholder 8">
            <a:extLst>
              <a:ext uri="{FF2B5EF4-FFF2-40B4-BE49-F238E27FC236}">
                <a16:creationId xmlns:a16="http://schemas.microsoft.com/office/drawing/2014/main" id="{31D3D855-3099-44A8-BEE3-73B55C1AABB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1680018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524000" y="1609725"/>
            <a:ext cx="5105121" cy="3416320"/>
          </a:xfrm>
          <a:prstGeom prst="rect">
            <a:avLst/>
          </a:prstGeom>
          <a:noFill/>
        </p:spPr>
        <p:txBody>
          <a:bodyPr wrap="square" rtlCol="0">
            <a:spAutoFit/>
          </a:bodyPr>
          <a:lstStyle/>
          <a:p>
            <a:r>
              <a:rPr lang="pt-PT" sz="2400" dirty="0">
                <a:solidFill>
                  <a:schemeClr val="bg1"/>
                </a:solidFill>
              </a:rPr>
              <a:t>Uma determinada cedência no tempo, leva a que esse ciclo de inação gere desmotivação e desconexão. </a:t>
            </a:r>
          </a:p>
          <a:p>
            <a:endParaRPr lang="pt-PT" sz="2400" dirty="0">
              <a:solidFill>
                <a:schemeClr val="bg1"/>
              </a:solidFill>
            </a:endParaRPr>
          </a:p>
          <a:p>
            <a:r>
              <a:rPr lang="pt-PT" sz="2400" dirty="0">
                <a:solidFill>
                  <a:schemeClr val="bg1"/>
                </a:solidFill>
              </a:rPr>
              <a:t>Existem várias formas de superar isso.</a:t>
            </a:r>
          </a:p>
          <a:p>
            <a:endParaRPr lang="pt-PT" sz="2400" dirty="0">
              <a:solidFill>
                <a:schemeClr val="bg1"/>
              </a:solidFill>
            </a:endParaRPr>
          </a:p>
          <a:p>
            <a:r>
              <a:rPr lang="pt-PT" sz="2400" dirty="0">
                <a:solidFill>
                  <a:schemeClr val="bg1"/>
                </a:solidFill>
              </a:rPr>
              <a:t>Os dois principais métodos são:</a:t>
            </a:r>
          </a:p>
          <a:p>
            <a:pPr marL="342900" indent="-342900">
              <a:buFont typeface="Arial" panose="020B0604020202020204" pitchFamily="34" charset="0"/>
              <a:buChar char="•"/>
            </a:pPr>
            <a:r>
              <a:rPr lang="pt-PT" sz="2400" dirty="0">
                <a:solidFill>
                  <a:schemeClr val="bg1"/>
                </a:solidFill>
              </a:rPr>
              <a:t>Redefinir o objetivo do Projeto</a:t>
            </a:r>
          </a:p>
          <a:p>
            <a:pPr marL="342900" indent="-342900">
              <a:buFont typeface="Arial" panose="020B0604020202020204" pitchFamily="34" charset="0"/>
              <a:buChar char="•"/>
            </a:pPr>
            <a:r>
              <a:rPr lang="pt-PT" sz="2400" dirty="0">
                <a:solidFill>
                  <a:schemeClr val="bg1"/>
                </a:solidFill>
              </a:rPr>
              <a:t>Redefinir o tomador de decisões</a:t>
            </a:r>
          </a:p>
        </p:txBody>
      </p:sp>
      <p:pic>
        <p:nvPicPr>
          <p:cNvPr id="10" name="Picture Placeholder 9">
            <a:extLst>
              <a:ext uri="{FF2B5EF4-FFF2-40B4-BE49-F238E27FC236}">
                <a16:creationId xmlns:a16="http://schemas.microsoft.com/office/drawing/2014/main" id="{41AA6D62-E952-44F5-846A-AB8461B7BE5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33" r="23233"/>
          <a:stretch>
            <a:fillRect/>
          </a:stretch>
        </p:blipFill>
        <p:spPr/>
      </p:pic>
      <p:sp>
        <p:nvSpPr>
          <p:cNvPr id="13" name="Text Placeholder 2">
            <a:extLst>
              <a:ext uri="{FF2B5EF4-FFF2-40B4-BE49-F238E27FC236}">
                <a16:creationId xmlns:a16="http://schemas.microsoft.com/office/drawing/2014/main" id="{FFAA6AEB-4E31-47C0-A439-1B984C79664E}"/>
              </a:ext>
            </a:extLst>
          </p:cNvPr>
          <p:cNvSpPr txBox="1">
            <a:spLocks/>
          </p:cNvSpPr>
          <p:nvPr/>
        </p:nvSpPr>
        <p:spPr>
          <a:xfrm>
            <a:off x="1379575" y="643775"/>
            <a:ext cx="4716425" cy="449516"/>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sz="3200" dirty="0"/>
              <a:t>EVITAR A FADIGA DO PROJETO</a:t>
            </a:r>
            <a:endParaRPr lang="en-IE" sz="3200" dirty="0"/>
          </a:p>
        </p:txBody>
      </p:sp>
      <p:sp>
        <p:nvSpPr>
          <p:cNvPr id="14" name="TextBox 13">
            <a:extLst>
              <a:ext uri="{FF2B5EF4-FFF2-40B4-BE49-F238E27FC236}">
                <a16:creationId xmlns:a16="http://schemas.microsoft.com/office/drawing/2014/main" id="{A9C4F911-417A-4517-9286-B286BB3AF8ED}"/>
              </a:ext>
            </a:extLst>
          </p:cNvPr>
          <p:cNvSpPr txBox="1"/>
          <p:nvPr/>
        </p:nvSpPr>
        <p:spPr>
          <a:xfrm>
            <a:off x="6852062" y="6530068"/>
            <a:ext cx="1164772" cy="369332"/>
          </a:xfrm>
          <a:prstGeom prst="rect">
            <a:avLst/>
          </a:prstGeom>
          <a:noFill/>
        </p:spPr>
        <p:txBody>
          <a:bodyPr wrap="square" rtlCol="0">
            <a:spAutoFit/>
          </a:bodyPr>
          <a:lstStyle/>
          <a:p>
            <a:r>
              <a:rPr lang="en-IE" dirty="0">
                <a:solidFill>
                  <a:srgbClr val="002060"/>
                </a:solidFill>
                <a:hlinkClick r:id="rId3">
                  <a:extLst>
                    <a:ext uri="{A12FA001-AC4F-418D-AE19-62706E023703}">
                      <ahyp:hlinkClr xmlns:ahyp="http://schemas.microsoft.com/office/drawing/2018/hyperlinkcolor" val="tx"/>
                    </a:ext>
                  </a:extLst>
                </a:hlinkClick>
              </a:rPr>
              <a:t>Source</a:t>
            </a:r>
            <a:endParaRPr lang="en-IE" dirty="0">
              <a:solidFill>
                <a:srgbClr val="002060"/>
              </a:solidFill>
            </a:endParaRPr>
          </a:p>
        </p:txBody>
      </p:sp>
    </p:spTree>
    <p:extLst>
      <p:ext uri="{BB962C8B-B14F-4D97-AF65-F5344CB8AC3E}">
        <p14:creationId xmlns:p14="http://schemas.microsoft.com/office/powerpoint/2010/main" val="2748482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538403" y="1392275"/>
            <a:ext cx="5105121" cy="5262979"/>
          </a:xfrm>
          <a:prstGeom prst="rect">
            <a:avLst/>
          </a:prstGeom>
          <a:noFill/>
        </p:spPr>
        <p:txBody>
          <a:bodyPr wrap="square" rtlCol="0">
            <a:spAutoFit/>
          </a:bodyPr>
          <a:lstStyle/>
          <a:p>
            <a:r>
              <a:rPr lang="pt-PT" sz="2400" dirty="0">
                <a:solidFill>
                  <a:schemeClr val="bg1"/>
                </a:solidFill>
              </a:rPr>
              <a:t>Todos os elementos da equipa podem pensar que estão familiarizados com o propósito do projeto, no entanto, beneficia sempre o grupo se o projeto for </a:t>
            </a:r>
            <a:r>
              <a:rPr lang="pt-PT" sz="2400" dirty="0" err="1">
                <a:solidFill>
                  <a:schemeClr val="bg1"/>
                </a:solidFill>
              </a:rPr>
              <a:t>re-analisado</a:t>
            </a:r>
            <a:r>
              <a:rPr lang="pt-PT" sz="2400" dirty="0">
                <a:solidFill>
                  <a:schemeClr val="bg1"/>
                </a:solidFill>
              </a:rPr>
              <a:t> e se forem verificadas as tarefas que ainda necessitam  de ser realizadas.</a:t>
            </a:r>
          </a:p>
          <a:p>
            <a:r>
              <a:rPr lang="pt-PT" sz="2400" dirty="0">
                <a:solidFill>
                  <a:schemeClr val="bg1"/>
                </a:solidFill>
              </a:rPr>
              <a:t>Isso garantirá que todos os elementos da equipa tenham clareza sobre o que precisa de ser realizado e como todos irão trabalhar nesse sentido. Ter papéis claros e inequívocos pode ser a diferença entre o sucesso e o fracasso do projeto.</a:t>
            </a:r>
          </a:p>
        </p:txBody>
      </p:sp>
      <p:sp>
        <p:nvSpPr>
          <p:cNvPr id="3" name="TextBox 2">
            <a:extLst>
              <a:ext uri="{FF2B5EF4-FFF2-40B4-BE49-F238E27FC236}">
                <a16:creationId xmlns:a16="http://schemas.microsoft.com/office/drawing/2014/main" id="{46934F6D-97D3-4C12-B3CA-8D237A0A2E8C}"/>
              </a:ext>
            </a:extLst>
          </p:cNvPr>
          <p:cNvSpPr txBox="1"/>
          <p:nvPr/>
        </p:nvSpPr>
        <p:spPr>
          <a:xfrm>
            <a:off x="6852062" y="6530068"/>
            <a:ext cx="1164772" cy="369332"/>
          </a:xfrm>
          <a:prstGeom prst="rect">
            <a:avLst/>
          </a:prstGeom>
          <a:noFill/>
        </p:spPr>
        <p:txBody>
          <a:bodyPr wrap="square" rtlCol="0">
            <a:spAutoFit/>
          </a:bodyPr>
          <a:lstStyle/>
          <a:p>
            <a:r>
              <a:rPr lang="en-IE" dirty="0">
                <a:solidFill>
                  <a:srgbClr val="002060"/>
                </a:solidFill>
                <a:hlinkClick r:id="rId2">
                  <a:extLst>
                    <a:ext uri="{A12FA001-AC4F-418D-AE19-62706E023703}">
                      <ahyp:hlinkClr xmlns:ahyp="http://schemas.microsoft.com/office/drawing/2018/hyperlinkcolor" val="tx"/>
                    </a:ext>
                  </a:extLst>
                </a:hlinkClick>
              </a:rPr>
              <a:t>Source</a:t>
            </a:r>
            <a:endParaRPr lang="en-IE" dirty="0">
              <a:solidFill>
                <a:srgbClr val="002060"/>
              </a:solidFill>
            </a:endParaRPr>
          </a:p>
        </p:txBody>
      </p:sp>
      <p:sp>
        <p:nvSpPr>
          <p:cNvPr id="4" name="TextBox 3">
            <a:extLst>
              <a:ext uri="{FF2B5EF4-FFF2-40B4-BE49-F238E27FC236}">
                <a16:creationId xmlns:a16="http://schemas.microsoft.com/office/drawing/2014/main" id="{7373793E-C625-4347-A3D7-C74B8EA0BAA1}"/>
              </a:ext>
            </a:extLst>
          </p:cNvPr>
          <p:cNvSpPr txBox="1"/>
          <p:nvPr/>
        </p:nvSpPr>
        <p:spPr>
          <a:xfrm>
            <a:off x="1862773" y="302957"/>
            <a:ext cx="4571999" cy="830997"/>
          </a:xfrm>
          <a:prstGeom prst="rect">
            <a:avLst/>
          </a:prstGeom>
          <a:noFill/>
        </p:spPr>
        <p:txBody>
          <a:bodyPr wrap="square" rtlCol="0">
            <a:spAutoFit/>
          </a:bodyPr>
          <a:lstStyle/>
          <a:p>
            <a:pPr algn="ctr"/>
            <a:r>
              <a:rPr lang="pt-PT" sz="2400" dirty="0">
                <a:solidFill>
                  <a:schemeClr val="bg1"/>
                </a:solidFill>
              </a:rPr>
              <a:t>REDEFINIR O OBJETIVO DO PROJETO</a:t>
            </a:r>
            <a:endParaRPr lang="en-IE" sz="2400" dirty="0"/>
          </a:p>
        </p:txBody>
      </p:sp>
      <p:pic>
        <p:nvPicPr>
          <p:cNvPr id="13" name="Picture Placeholder 12">
            <a:extLst>
              <a:ext uri="{FF2B5EF4-FFF2-40B4-BE49-F238E27FC236}">
                <a16:creationId xmlns:a16="http://schemas.microsoft.com/office/drawing/2014/main" id="{7F860F91-09D6-4D63-A59B-DC1A4E5E377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5490" b="5490"/>
          <a:stretch>
            <a:fillRect/>
          </a:stretch>
        </p:blipFill>
        <p:spPr/>
      </p:pic>
      <p:sp>
        <p:nvSpPr>
          <p:cNvPr id="14" name="Text Placeholder 2">
            <a:extLst>
              <a:ext uri="{FF2B5EF4-FFF2-40B4-BE49-F238E27FC236}">
                <a16:creationId xmlns:a16="http://schemas.microsoft.com/office/drawing/2014/main" id="{47D5D52E-8084-4E4E-91C8-F24014A1C756}"/>
              </a:ext>
            </a:extLst>
          </p:cNvPr>
          <p:cNvSpPr txBox="1">
            <a:spLocks/>
          </p:cNvSpPr>
          <p:nvPr/>
        </p:nvSpPr>
        <p:spPr>
          <a:xfrm>
            <a:off x="1718347" y="258055"/>
            <a:ext cx="4716425" cy="449516"/>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546573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A246564-69CD-41B5-B3F9-00A8ECBE484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
        <p:nvSpPr>
          <p:cNvPr id="11" name="TextBox 10">
            <a:extLst>
              <a:ext uri="{FF2B5EF4-FFF2-40B4-BE49-F238E27FC236}">
                <a16:creationId xmlns:a16="http://schemas.microsoft.com/office/drawing/2014/main" id="{2C624A72-09CD-4F93-A2AA-67A3036EE14A}"/>
              </a:ext>
            </a:extLst>
          </p:cNvPr>
          <p:cNvSpPr txBox="1"/>
          <p:nvPr/>
        </p:nvSpPr>
        <p:spPr>
          <a:xfrm>
            <a:off x="1585956" y="258460"/>
            <a:ext cx="5010009" cy="954107"/>
          </a:xfrm>
          <a:prstGeom prst="rect">
            <a:avLst/>
          </a:prstGeom>
          <a:noFill/>
        </p:spPr>
        <p:txBody>
          <a:bodyPr wrap="square" rtlCol="0">
            <a:spAutoFit/>
          </a:bodyPr>
          <a:lstStyle/>
          <a:p>
            <a:pPr algn="ctr"/>
            <a:r>
              <a:rPr lang="pt-PT" sz="2800" dirty="0">
                <a:solidFill>
                  <a:schemeClr val="bg1"/>
                </a:solidFill>
              </a:rPr>
              <a:t>DEFINIR O TOMADOR DE DECISÕES</a:t>
            </a:r>
            <a:endParaRPr lang="en-IE" sz="2800" dirty="0"/>
          </a:p>
        </p:txBody>
      </p:sp>
      <p:sp>
        <p:nvSpPr>
          <p:cNvPr id="12" name="TextBox 11">
            <a:extLst>
              <a:ext uri="{FF2B5EF4-FFF2-40B4-BE49-F238E27FC236}">
                <a16:creationId xmlns:a16="http://schemas.microsoft.com/office/drawing/2014/main" id="{4F383142-3043-48F1-BC07-F753073A9B39}"/>
              </a:ext>
            </a:extLst>
          </p:cNvPr>
          <p:cNvSpPr txBox="1"/>
          <p:nvPr/>
        </p:nvSpPr>
        <p:spPr>
          <a:xfrm>
            <a:off x="6852062" y="6530068"/>
            <a:ext cx="1164772" cy="369332"/>
          </a:xfrm>
          <a:prstGeom prst="rect">
            <a:avLst/>
          </a:prstGeom>
          <a:noFill/>
        </p:spPr>
        <p:txBody>
          <a:bodyPr wrap="square" rtlCol="0">
            <a:spAutoFit/>
          </a:bodyPr>
          <a:lstStyle/>
          <a:p>
            <a:r>
              <a:rPr lang="en-IE" dirty="0">
                <a:solidFill>
                  <a:srgbClr val="002060"/>
                </a:solidFill>
                <a:hlinkClick r:id="rId3">
                  <a:extLst>
                    <a:ext uri="{A12FA001-AC4F-418D-AE19-62706E023703}">
                      <ahyp:hlinkClr xmlns:ahyp="http://schemas.microsoft.com/office/drawing/2018/hyperlinkcolor" val="tx"/>
                    </a:ext>
                  </a:extLst>
                </a:hlinkClick>
              </a:rPr>
              <a:t>Source</a:t>
            </a:r>
            <a:endParaRPr lang="en-IE" dirty="0">
              <a:solidFill>
                <a:srgbClr val="002060"/>
              </a:solidFill>
            </a:endParaRPr>
          </a:p>
        </p:txBody>
      </p:sp>
      <p:sp>
        <p:nvSpPr>
          <p:cNvPr id="16" name="TextBox 15">
            <a:extLst>
              <a:ext uri="{FF2B5EF4-FFF2-40B4-BE49-F238E27FC236}">
                <a16:creationId xmlns:a16="http://schemas.microsoft.com/office/drawing/2014/main" id="{F466C112-9EEC-445A-AF26-FBD8E6222547}"/>
              </a:ext>
            </a:extLst>
          </p:cNvPr>
          <p:cNvSpPr txBox="1"/>
          <p:nvPr/>
        </p:nvSpPr>
        <p:spPr>
          <a:xfrm>
            <a:off x="1451176" y="1310572"/>
            <a:ext cx="5279571" cy="5262979"/>
          </a:xfrm>
          <a:prstGeom prst="rect">
            <a:avLst/>
          </a:prstGeom>
          <a:noFill/>
        </p:spPr>
        <p:txBody>
          <a:bodyPr wrap="square">
            <a:spAutoFit/>
          </a:bodyPr>
          <a:lstStyle/>
          <a:p>
            <a:r>
              <a:rPr lang="pt-PT" sz="2400" dirty="0">
                <a:solidFill>
                  <a:schemeClr val="bg1"/>
                </a:solidFill>
              </a:rPr>
              <a:t>Há sempre decisões a tomar durante a vida útil de um projeto, mas não ter um decisor ou um processo definido para tomar decisões pode levar à fadiga do projeto e a um ciclo de inação!</a:t>
            </a:r>
          </a:p>
          <a:p>
            <a:endParaRPr lang="pt-PT" sz="2400" dirty="0">
              <a:solidFill>
                <a:schemeClr val="bg1"/>
              </a:solidFill>
            </a:endParaRPr>
          </a:p>
          <a:p>
            <a:r>
              <a:rPr lang="pt-PT" sz="2400" dirty="0">
                <a:solidFill>
                  <a:schemeClr val="bg1"/>
                </a:solidFill>
              </a:rPr>
              <a:t>A criação de um projeto deve ser acompanhada pela elaboração de uma metodologia clara de tomada de decisões. É uma só pessoa? Existe votação? Saber quem e como as decisões são tomadas também pode ser a diferença entre o sucesso e o fracasso do projeto.</a:t>
            </a:r>
          </a:p>
        </p:txBody>
      </p:sp>
    </p:spTree>
    <p:extLst>
      <p:ext uri="{BB962C8B-B14F-4D97-AF65-F5344CB8AC3E}">
        <p14:creationId xmlns:p14="http://schemas.microsoft.com/office/powerpoint/2010/main" val="2859891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C095FDD9-308B-41E9-A3BD-C5CABEA0CE4E}"/>
              </a:ext>
            </a:extLst>
          </p:cNvPr>
          <p:cNvSpPr>
            <a:spLocks noGrp="1"/>
          </p:cNvSpPr>
          <p:nvPr>
            <p:ph type="body" sz="quarter" idx="18"/>
          </p:nvPr>
        </p:nvSpPr>
        <p:spPr>
          <a:xfrm>
            <a:off x="734713" y="1480930"/>
            <a:ext cx="10594347" cy="5168347"/>
          </a:xfrm>
        </p:spPr>
        <p:txBody>
          <a:bodyPr>
            <a:normAutofit/>
          </a:bodyPr>
          <a:lstStyle/>
          <a:p>
            <a:pPr marL="0"/>
            <a:r>
              <a:rPr lang="en-US" dirty="0"/>
              <a:t>Antes de </a:t>
            </a:r>
            <a:r>
              <a:rPr lang="en-US" dirty="0" err="1"/>
              <a:t>começar</a:t>
            </a:r>
            <a:r>
              <a:rPr lang="en-US" dirty="0"/>
              <a:t> a </a:t>
            </a:r>
            <a:r>
              <a:rPr lang="en-US" dirty="0" err="1"/>
              <a:t>sua</a:t>
            </a:r>
            <a:r>
              <a:rPr lang="en-US" dirty="0"/>
              <a:t> </a:t>
            </a:r>
            <a:r>
              <a:rPr lang="en-US" dirty="0" err="1"/>
              <a:t>jornada</a:t>
            </a:r>
            <a:r>
              <a:rPr lang="en-US" dirty="0"/>
              <a:t> </a:t>
            </a:r>
            <a:r>
              <a:rPr lang="en-US" dirty="0" err="1"/>
              <a:t>pelo</a:t>
            </a:r>
            <a:r>
              <a:rPr lang="en-US" dirty="0"/>
              <a:t> </a:t>
            </a:r>
            <a:r>
              <a:rPr lang="en-US" dirty="0" err="1"/>
              <a:t>Envolvimento</a:t>
            </a:r>
            <a:r>
              <a:rPr lang="en-US" dirty="0"/>
              <a:t> </a:t>
            </a:r>
            <a:r>
              <a:rPr lang="en-US" dirty="0" err="1"/>
              <a:t>Cívico</a:t>
            </a:r>
            <a:r>
              <a:rPr lang="en-US" dirty="0"/>
              <a:t>, é </a:t>
            </a:r>
            <a:r>
              <a:rPr lang="en-US" dirty="0" err="1"/>
              <a:t>necessário</a:t>
            </a:r>
            <a:r>
              <a:rPr lang="en-US" dirty="0"/>
              <a:t> </a:t>
            </a:r>
            <a:r>
              <a:rPr lang="en-US" dirty="0" err="1"/>
              <a:t>explicar</a:t>
            </a:r>
            <a:r>
              <a:rPr lang="en-US" dirty="0"/>
              <a:t> o que as </a:t>
            </a:r>
            <a:r>
              <a:rPr lang="en-US" dirty="0" err="1"/>
              <a:t>diferentes</a:t>
            </a:r>
            <a:r>
              <a:rPr lang="en-US" dirty="0"/>
              <a:t> </a:t>
            </a:r>
            <a:r>
              <a:rPr lang="en-US" dirty="0" err="1"/>
              <a:t>abreviaturas</a:t>
            </a:r>
            <a:r>
              <a:rPr lang="en-US" dirty="0"/>
              <a:t> </a:t>
            </a:r>
            <a:r>
              <a:rPr lang="en-US" dirty="0" err="1"/>
              <a:t>utilizadas</a:t>
            </a:r>
            <a:r>
              <a:rPr lang="en-US" dirty="0"/>
              <a:t> </a:t>
            </a:r>
            <a:r>
              <a:rPr lang="en-US" dirty="0" err="1"/>
              <a:t>ao</a:t>
            </a:r>
            <a:r>
              <a:rPr lang="en-US" dirty="0"/>
              <a:t> </a:t>
            </a:r>
            <a:r>
              <a:rPr lang="en-US" dirty="0" err="1"/>
              <a:t>longo</a:t>
            </a:r>
            <a:r>
              <a:rPr lang="en-US" dirty="0"/>
              <a:t> dos </a:t>
            </a:r>
            <a:r>
              <a:rPr lang="en-US" dirty="0" err="1"/>
              <a:t>módulos</a:t>
            </a:r>
            <a:r>
              <a:rPr lang="en-US" dirty="0"/>
              <a:t> </a:t>
            </a:r>
            <a:r>
              <a:rPr lang="en-US" dirty="0" err="1"/>
              <a:t>significam</a:t>
            </a:r>
            <a:r>
              <a:rPr lang="en-US" dirty="0"/>
              <a:t>:</a:t>
            </a:r>
          </a:p>
          <a:p>
            <a:pPr marL="0"/>
            <a:endParaRPr lang="en-US" sz="1400" dirty="0"/>
          </a:p>
          <a:p>
            <a:pPr marL="0"/>
            <a:r>
              <a:rPr lang="en-US" b="1" dirty="0"/>
              <a:t>IES</a:t>
            </a:r>
            <a:r>
              <a:rPr lang="en-AE" dirty="0"/>
              <a:t> –</a:t>
            </a:r>
            <a:r>
              <a:rPr lang="en-US" dirty="0"/>
              <a:t> </a:t>
            </a:r>
            <a:r>
              <a:rPr lang="en-US" dirty="0" err="1"/>
              <a:t>Instituições</a:t>
            </a:r>
            <a:r>
              <a:rPr lang="en-US" dirty="0"/>
              <a:t> de Ensino Superior</a:t>
            </a:r>
          </a:p>
          <a:p>
            <a:pPr marL="0"/>
            <a:r>
              <a:rPr lang="en-US" b="1" dirty="0"/>
              <a:t>S-DCE </a:t>
            </a:r>
            <a:r>
              <a:rPr lang="en-AE" dirty="0"/>
              <a:t>–</a:t>
            </a:r>
            <a:r>
              <a:rPr lang="en-US" dirty="0"/>
              <a:t> </a:t>
            </a:r>
            <a:r>
              <a:rPr lang="en-US" dirty="0" err="1"/>
              <a:t>esta</a:t>
            </a:r>
            <a:r>
              <a:rPr lang="en-US" dirty="0"/>
              <a:t> é a </a:t>
            </a:r>
            <a:r>
              <a:rPr lang="en-US" dirty="0" err="1"/>
              <a:t>designação</a:t>
            </a:r>
            <a:r>
              <a:rPr lang="en-US" dirty="0"/>
              <a:t> do </a:t>
            </a:r>
            <a:r>
              <a:rPr lang="en-US" dirty="0" err="1"/>
              <a:t>projeto</a:t>
            </a:r>
            <a:r>
              <a:rPr lang="en-US" dirty="0"/>
              <a:t> que </a:t>
            </a:r>
            <a:r>
              <a:rPr lang="en-US" dirty="0" err="1"/>
              <a:t>desenvolveu</a:t>
            </a:r>
            <a:r>
              <a:rPr lang="en-US" dirty="0"/>
              <a:t> </a:t>
            </a:r>
            <a:r>
              <a:rPr lang="en-US" dirty="0" err="1"/>
              <a:t>todos</a:t>
            </a:r>
            <a:r>
              <a:rPr lang="en-US" dirty="0"/>
              <a:t> </a:t>
            </a:r>
            <a:r>
              <a:rPr lang="en-US" dirty="0" err="1"/>
              <a:t>os</a:t>
            </a:r>
            <a:r>
              <a:rPr lang="en-US" dirty="0"/>
              <a:t> </a:t>
            </a:r>
            <a:r>
              <a:rPr lang="en-US" dirty="0" err="1"/>
              <a:t>materiais</a:t>
            </a:r>
            <a:endParaRPr lang="en-US" dirty="0"/>
          </a:p>
          <a:p>
            <a:pPr marL="0"/>
            <a:r>
              <a:rPr lang="en-US" b="1" dirty="0"/>
              <a:t>ECD </a:t>
            </a:r>
            <a:r>
              <a:rPr lang="en-US" dirty="0"/>
              <a:t>- </a:t>
            </a:r>
            <a:r>
              <a:rPr lang="en-US" dirty="0" err="1"/>
              <a:t>Envolvimento</a:t>
            </a:r>
            <a:r>
              <a:rPr lang="en-US" dirty="0"/>
              <a:t> </a:t>
            </a:r>
            <a:r>
              <a:rPr lang="en-US" dirty="0" err="1"/>
              <a:t>cívico</a:t>
            </a:r>
            <a:r>
              <a:rPr lang="en-US" dirty="0"/>
              <a:t> digital</a:t>
            </a:r>
          </a:p>
          <a:p>
            <a:pPr marL="0"/>
            <a:r>
              <a:rPr lang="pt-PT" b="1" dirty="0"/>
              <a:t>Guia do ECD </a:t>
            </a:r>
            <a:r>
              <a:rPr lang="en-AE" dirty="0"/>
              <a:t>–</a:t>
            </a:r>
            <a:r>
              <a:rPr lang="pt-PT" dirty="0"/>
              <a:t> é um guia cujo âmbito centra-se no Envolvimento Cívico Digital e alunos. Aceda ao guia </a:t>
            </a:r>
            <a:r>
              <a:rPr lang="en-US" dirty="0" err="1">
                <a:hlinkClick r:id="rId2"/>
              </a:rPr>
              <a:t>aqui</a:t>
            </a:r>
            <a:endParaRPr lang="en-US" dirty="0"/>
          </a:p>
          <a:p>
            <a:pPr marL="0"/>
            <a:r>
              <a:rPr lang="en-US" b="1" dirty="0"/>
              <a:t>DCE Toolkit</a:t>
            </a:r>
            <a:r>
              <a:rPr lang="en-AE" dirty="0"/>
              <a:t> –</a:t>
            </a:r>
            <a:r>
              <a:rPr lang="en-US" b="1" dirty="0"/>
              <a:t> </a:t>
            </a:r>
            <a:r>
              <a:rPr lang="en-US" dirty="0"/>
              <a:t>O toolkit de </a:t>
            </a:r>
            <a:r>
              <a:rPr lang="en-US" dirty="0" err="1"/>
              <a:t>suporte</a:t>
            </a:r>
            <a:r>
              <a:rPr lang="en-US" dirty="0"/>
              <a:t> </a:t>
            </a:r>
            <a:r>
              <a:rPr lang="en-US" dirty="0" err="1"/>
              <a:t>ao</a:t>
            </a:r>
            <a:r>
              <a:rPr lang="en-US" dirty="0"/>
              <a:t> </a:t>
            </a:r>
            <a:r>
              <a:rPr lang="en-US" dirty="0" err="1"/>
              <a:t>Envolvimento</a:t>
            </a:r>
            <a:r>
              <a:rPr lang="en-US" dirty="0"/>
              <a:t> </a:t>
            </a:r>
            <a:r>
              <a:rPr lang="en-US" dirty="0" err="1"/>
              <a:t>Cívico</a:t>
            </a:r>
            <a:r>
              <a:rPr lang="en-US" dirty="0"/>
              <a:t> Digital dos Estudantes </a:t>
            </a:r>
            <a:r>
              <a:rPr lang="en-US" dirty="0" err="1"/>
              <a:t>está</a:t>
            </a:r>
            <a:r>
              <a:rPr lang="en-US" dirty="0"/>
              <a:t> </a:t>
            </a:r>
            <a:r>
              <a:rPr lang="en-US" dirty="0" err="1"/>
              <a:t>desenhado</a:t>
            </a:r>
            <a:r>
              <a:rPr lang="en-US" dirty="0"/>
              <a:t> para </a:t>
            </a:r>
            <a:r>
              <a:rPr lang="en-US" dirty="0" err="1"/>
              <a:t>ensinar</a:t>
            </a:r>
            <a:r>
              <a:rPr lang="en-US" dirty="0"/>
              <a:t> </a:t>
            </a:r>
            <a:r>
              <a:rPr lang="en-US" dirty="0" err="1"/>
              <a:t>importantes</a:t>
            </a:r>
            <a:r>
              <a:rPr lang="en-US" dirty="0"/>
              <a:t> </a:t>
            </a:r>
            <a:r>
              <a:rPr lang="en-US" dirty="0" err="1"/>
              <a:t>ferramentas</a:t>
            </a:r>
            <a:r>
              <a:rPr lang="en-US" dirty="0"/>
              <a:t> </a:t>
            </a:r>
            <a:r>
              <a:rPr lang="en-US" dirty="0" err="1"/>
              <a:t>digitais</a:t>
            </a:r>
            <a:r>
              <a:rPr lang="en-US" dirty="0"/>
              <a:t> que </a:t>
            </a:r>
            <a:r>
              <a:rPr lang="en-US" dirty="0" err="1"/>
              <a:t>irão</a:t>
            </a:r>
            <a:r>
              <a:rPr lang="en-US" dirty="0"/>
              <a:t> </a:t>
            </a:r>
            <a:r>
              <a:rPr lang="en-US" dirty="0" err="1"/>
              <a:t>suportá</a:t>
            </a:r>
            <a:r>
              <a:rPr lang="en-US" dirty="0"/>
              <a:t>-lo no </a:t>
            </a:r>
            <a:r>
              <a:rPr lang="en-US" dirty="0" err="1"/>
              <a:t>seu</a:t>
            </a:r>
            <a:r>
              <a:rPr lang="en-US" dirty="0"/>
              <a:t> </a:t>
            </a:r>
            <a:r>
              <a:rPr lang="en-US" dirty="0" err="1"/>
              <a:t>próprio</a:t>
            </a:r>
            <a:r>
              <a:rPr lang="en-US" dirty="0"/>
              <a:t> </a:t>
            </a:r>
            <a:r>
              <a:rPr lang="en-US" dirty="0" err="1"/>
              <a:t>envolvimento</a:t>
            </a:r>
            <a:r>
              <a:rPr lang="en-US" dirty="0"/>
              <a:t> </a:t>
            </a:r>
            <a:r>
              <a:rPr lang="en-US" dirty="0" err="1"/>
              <a:t>cívico</a:t>
            </a:r>
            <a:r>
              <a:rPr lang="en-US" dirty="0"/>
              <a:t>. </a:t>
            </a:r>
            <a:endParaRPr lang="en-IE" dirty="0"/>
          </a:p>
        </p:txBody>
      </p:sp>
      <p:sp>
        <p:nvSpPr>
          <p:cNvPr id="7" name="Text Placeholder 15">
            <a:extLst>
              <a:ext uri="{FF2B5EF4-FFF2-40B4-BE49-F238E27FC236}">
                <a16:creationId xmlns:a16="http://schemas.microsoft.com/office/drawing/2014/main" id="{F11D834D-573A-474D-80F6-0C32DEB47034}"/>
              </a:ext>
            </a:extLst>
          </p:cNvPr>
          <p:cNvSpPr>
            <a:spLocks noGrp="1"/>
          </p:cNvSpPr>
          <p:nvPr>
            <p:ph type="body" sz="quarter" idx="16"/>
          </p:nvPr>
        </p:nvSpPr>
        <p:spPr>
          <a:xfrm>
            <a:off x="734713" y="642972"/>
            <a:ext cx="10594345" cy="582221"/>
          </a:xfrm>
        </p:spPr>
        <p:txBody>
          <a:bodyPr>
            <a:normAutofit lnSpcReduction="10000"/>
          </a:bodyPr>
          <a:lstStyle/>
          <a:p>
            <a:r>
              <a:rPr lang="en-US" dirty="0"/>
              <a:t>Uma breve nota </a:t>
            </a:r>
            <a:r>
              <a:rPr lang="en-US" dirty="0" err="1"/>
              <a:t>sobre</a:t>
            </a:r>
            <a:r>
              <a:rPr lang="en-US" dirty="0"/>
              <a:t> as </a:t>
            </a:r>
            <a:r>
              <a:rPr lang="en-US" dirty="0" err="1"/>
              <a:t>abreviaturas</a:t>
            </a:r>
            <a:r>
              <a:rPr lang="en-US" dirty="0"/>
              <a:t> </a:t>
            </a:r>
            <a:r>
              <a:rPr lang="en-US" dirty="0" err="1"/>
              <a:t>aplicadas</a:t>
            </a:r>
            <a:endParaRPr lang="en-IE" dirty="0"/>
          </a:p>
        </p:txBody>
      </p:sp>
    </p:spTree>
    <p:extLst>
      <p:ext uri="{BB962C8B-B14F-4D97-AF65-F5344CB8AC3E}">
        <p14:creationId xmlns:p14="http://schemas.microsoft.com/office/powerpoint/2010/main" val="1209308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C624A72-09CD-4F93-A2AA-67A3036EE14A}"/>
              </a:ext>
            </a:extLst>
          </p:cNvPr>
          <p:cNvSpPr txBox="1"/>
          <p:nvPr/>
        </p:nvSpPr>
        <p:spPr>
          <a:xfrm>
            <a:off x="1572491" y="348645"/>
            <a:ext cx="4772480" cy="830997"/>
          </a:xfrm>
          <a:prstGeom prst="rect">
            <a:avLst/>
          </a:prstGeom>
          <a:noFill/>
        </p:spPr>
        <p:txBody>
          <a:bodyPr wrap="square" rtlCol="0">
            <a:spAutoFit/>
          </a:bodyPr>
          <a:lstStyle/>
          <a:p>
            <a:pPr algn="ctr"/>
            <a:r>
              <a:rPr lang="pt-PT" sz="2400" dirty="0">
                <a:solidFill>
                  <a:schemeClr val="bg1"/>
                </a:solidFill>
              </a:rPr>
              <a:t>REDUZIR A FADIGA DO PROJETO REMOTO</a:t>
            </a:r>
            <a:endParaRPr lang="en-IE" sz="2400" dirty="0"/>
          </a:p>
        </p:txBody>
      </p:sp>
      <p:sp>
        <p:nvSpPr>
          <p:cNvPr id="16" name="TextBox 15">
            <a:extLst>
              <a:ext uri="{FF2B5EF4-FFF2-40B4-BE49-F238E27FC236}">
                <a16:creationId xmlns:a16="http://schemas.microsoft.com/office/drawing/2014/main" id="{F466C112-9EEC-445A-AF26-FBD8E6222547}"/>
              </a:ext>
            </a:extLst>
          </p:cNvPr>
          <p:cNvSpPr txBox="1"/>
          <p:nvPr/>
        </p:nvSpPr>
        <p:spPr>
          <a:xfrm>
            <a:off x="1572491" y="1299686"/>
            <a:ext cx="5279571" cy="6001643"/>
          </a:xfrm>
          <a:prstGeom prst="rect">
            <a:avLst/>
          </a:prstGeom>
          <a:noFill/>
        </p:spPr>
        <p:txBody>
          <a:bodyPr wrap="square">
            <a:spAutoFit/>
          </a:bodyPr>
          <a:lstStyle/>
          <a:p>
            <a:r>
              <a:rPr lang="pt-PT" sz="2400" dirty="0">
                <a:solidFill>
                  <a:schemeClr val="bg1"/>
                </a:solidFill>
              </a:rPr>
              <a:t>Como o S-DCE é um projeto digital, também é importante observar que o trabalho remoto e o uso de tecnologias digitais também podem criar uma sensação de fadiga.</a:t>
            </a:r>
          </a:p>
          <a:p>
            <a:r>
              <a:rPr lang="pt-PT" sz="2400" dirty="0">
                <a:solidFill>
                  <a:schemeClr val="bg1"/>
                </a:solidFill>
              </a:rPr>
              <a:t>De acordo com a investigação, os trabalhadores em teletrabalho são mais empáticos e a natureza das reuniões à distância parece ter o potencial de criar mais stress do que as reuniões presenciais.</a:t>
            </a:r>
          </a:p>
          <a:p>
            <a:r>
              <a:rPr lang="pt-PT" sz="2400" dirty="0">
                <a:solidFill>
                  <a:schemeClr val="bg1"/>
                </a:solidFill>
              </a:rPr>
              <a:t>Prossiga com a leitura para descobrir alguns dos métodos a utilizar para ajudar a eliminar a fadiga remota</a:t>
            </a:r>
            <a:r>
              <a:rPr lang="en-AE" sz="2400" dirty="0">
                <a:solidFill>
                  <a:schemeClr val="bg1"/>
                </a:solidFill>
              </a:rPr>
              <a:t>…</a:t>
            </a:r>
            <a:endParaRPr lang="pt-PT" sz="2400" dirty="0">
              <a:solidFill>
                <a:schemeClr val="bg1"/>
              </a:solidFill>
            </a:endParaRPr>
          </a:p>
          <a:p>
            <a:endParaRPr lang="en-US" sz="2400" dirty="0">
              <a:solidFill>
                <a:schemeClr val="bg1"/>
              </a:solidFill>
            </a:endParaRPr>
          </a:p>
          <a:p>
            <a:endParaRPr lang="en-US" sz="2400" dirty="0">
              <a:solidFill>
                <a:schemeClr val="bg1"/>
              </a:solidFill>
            </a:endParaRPr>
          </a:p>
        </p:txBody>
      </p:sp>
      <p:sp>
        <p:nvSpPr>
          <p:cNvPr id="13" name="TextBox 12">
            <a:extLst>
              <a:ext uri="{FF2B5EF4-FFF2-40B4-BE49-F238E27FC236}">
                <a16:creationId xmlns:a16="http://schemas.microsoft.com/office/drawing/2014/main" id="{875E6897-6128-432A-BCC3-C25D719158CB}"/>
              </a:ext>
            </a:extLst>
          </p:cNvPr>
          <p:cNvSpPr txBox="1"/>
          <p:nvPr/>
        </p:nvSpPr>
        <p:spPr>
          <a:xfrm>
            <a:off x="6096000" y="6547970"/>
            <a:ext cx="6096000" cy="369332"/>
          </a:xfrm>
          <a:prstGeom prst="rect">
            <a:avLst/>
          </a:prstGeom>
          <a:noFill/>
        </p:spPr>
        <p:txBody>
          <a:bodyPr wrap="square">
            <a:spAutoFit/>
          </a:bodyPr>
          <a:lstStyle/>
          <a:p>
            <a:r>
              <a:rPr lang="en-IE" dirty="0">
                <a:solidFill>
                  <a:schemeClr val="bg1"/>
                </a:solidFill>
                <a:hlinkClick r:id="rId2">
                  <a:extLst>
                    <a:ext uri="{A12FA001-AC4F-418D-AE19-62706E023703}">
                      <ahyp:hlinkClr xmlns:ahyp="http://schemas.microsoft.com/office/drawing/2018/hyperlinkcolor" val="tx"/>
                    </a:ext>
                  </a:extLst>
                </a:hlinkClick>
              </a:rPr>
              <a:t>Fonte</a:t>
            </a:r>
            <a:endParaRPr lang="en-IE" dirty="0"/>
          </a:p>
        </p:txBody>
      </p:sp>
      <p:pic>
        <p:nvPicPr>
          <p:cNvPr id="8" name="Picture Placeholder 7">
            <a:extLst>
              <a:ext uri="{FF2B5EF4-FFF2-40B4-BE49-F238E27FC236}">
                <a16:creationId xmlns:a16="http://schemas.microsoft.com/office/drawing/2014/main" id="{C7A00968-7781-4475-9E0D-3FC6A29EFA3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8458" b="8458"/>
          <a:stretch>
            <a:fillRect/>
          </a:stretch>
        </p:blipFill>
        <p:spPr/>
      </p:pic>
    </p:spTree>
    <p:extLst>
      <p:ext uri="{BB962C8B-B14F-4D97-AF65-F5344CB8AC3E}">
        <p14:creationId xmlns:p14="http://schemas.microsoft.com/office/powerpoint/2010/main" val="2034743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466C112-9EEC-445A-AF26-FBD8E6222547}"/>
              </a:ext>
            </a:extLst>
          </p:cNvPr>
          <p:cNvSpPr txBox="1"/>
          <p:nvPr/>
        </p:nvSpPr>
        <p:spPr>
          <a:xfrm>
            <a:off x="1718562" y="1306740"/>
            <a:ext cx="5018570" cy="6370975"/>
          </a:xfrm>
          <a:prstGeom prst="rect">
            <a:avLst/>
          </a:prstGeom>
          <a:noFill/>
        </p:spPr>
        <p:txBody>
          <a:bodyPr wrap="square">
            <a:spAutoFit/>
          </a:bodyPr>
          <a:lstStyle/>
          <a:p>
            <a:r>
              <a:rPr lang="pt-PT" sz="2400" dirty="0">
                <a:solidFill>
                  <a:schemeClr val="bg1"/>
                </a:solidFill>
              </a:rPr>
              <a:t>Ao realizar reuniões online, certifique-se de que a reunião não tenha mais de 30 minutos e, se for mais longa, faça pausas regulares.</a:t>
            </a:r>
          </a:p>
          <a:p>
            <a:r>
              <a:rPr lang="pt-PT" sz="2400" dirty="0">
                <a:solidFill>
                  <a:schemeClr val="bg1"/>
                </a:solidFill>
              </a:rPr>
              <a:t>Criar horários específicos em que os elementos da equipa do projeto possam ser contatados para garantir que a equipa não é abordada durante horários pouco sociáveis.</a:t>
            </a:r>
          </a:p>
          <a:p>
            <a:r>
              <a:rPr lang="pt-PT" sz="2400" dirty="0">
                <a:solidFill>
                  <a:schemeClr val="bg1"/>
                </a:solidFill>
              </a:rPr>
              <a:t>Garantir que os líderes do projeto ajudam a praticar atividades de desenvolvimento de resiliência com os elementos da equipa do projeto. </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sp>
        <p:nvSpPr>
          <p:cNvPr id="13" name="TextBox 12">
            <a:extLst>
              <a:ext uri="{FF2B5EF4-FFF2-40B4-BE49-F238E27FC236}">
                <a16:creationId xmlns:a16="http://schemas.microsoft.com/office/drawing/2014/main" id="{875E6897-6128-432A-BCC3-C25D719158CB}"/>
              </a:ext>
            </a:extLst>
          </p:cNvPr>
          <p:cNvSpPr txBox="1"/>
          <p:nvPr/>
        </p:nvSpPr>
        <p:spPr>
          <a:xfrm>
            <a:off x="6096000" y="6547970"/>
            <a:ext cx="6096000" cy="369332"/>
          </a:xfrm>
          <a:prstGeom prst="rect">
            <a:avLst/>
          </a:prstGeom>
          <a:noFill/>
        </p:spPr>
        <p:txBody>
          <a:bodyPr wrap="square">
            <a:spAutoFit/>
          </a:bodyPr>
          <a:lstStyle/>
          <a:p>
            <a:r>
              <a:rPr lang="en-IE" dirty="0">
                <a:solidFill>
                  <a:schemeClr val="bg1"/>
                </a:solidFill>
                <a:hlinkClick r:id="rId2">
                  <a:extLst>
                    <a:ext uri="{A12FA001-AC4F-418D-AE19-62706E023703}">
                      <ahyp:hlinkClr xmlns:ahyp="http://schemas.microsoft.com/office/drawing/2018/hyperlinkcolor" val="tx"/>
                    </a:ext>
                  </a:extLst>
                </a:hlinkClick>
              </a:rPr>
              <a:t>Fonte</a:t>
            </a:r>
            <a:endParaRPr lang="en-IE" dirty="0"/>
          </a:p>
        </p:txBody>
      </p:sp>
      <p:pic>
        <p:nvPicPr>
          <p:cNvPr id="5" name="Picture Placeholder 4">
            <a:extLst>
              <a:ext uri="{FF2B5EF4-FFF2-40B4-BE49-F238E27FC236}">
                <a16:creationId xmlns:a16="http://schemas.microsoft.com/office/drawing/2014/main" id="{6AEB02C6-5F05-4296-BE70-EFEE9BEF35A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8458" b="8458"/>
          <a:stretch>
            <a:fillRect/>
          </a:stretch>
        </p:blipFill>
        <p:spPr/>
      </p:pic>
      <p:sp>
        <p:nvSpPr>
          <p:cNvPr id="6" name="TextBox 5">
            <a:extLst>
              <a:ext uri="{FF2B5EF4-FFF2-40B4-BE49-F238E27FC236}">
                <a16:creationId xmlns:a16="http://schemas.microsoft.com/office/drawing/2014/main" id="{2C624A72-09CD-4F93-A2AA-67A3036EE14A}"/>
              </a:ext>
            </a:extLst>
          </p:cNvPr>
          <p:cNvSpPr txBox="1"/>
          <p:nvPr/>
        </p:nvSpPr>
        <p:spPr>
          <a:xfrm>
            <a:off x="1572491" y="348645"/>
            <a:ext cx="4772480" cy="830997"/>
          </a:xfrm>
          <a:prstGeom prst="rect">
            <a:avLst/>
          </a:prstGeom>
          <a:noFill/>
        </p:spPr>
        <p:txBody>
          <a:bodyPr wrap="square" rtlCol="0">
            <a:spAutoFit/>
          </a:bodyPr>
          <a:lstStyle/>
          <a:p>
            <a:pPr algn="ctr"/>
            <a:r>
              <a:rPr lang="pt-PT" sz="2400" dirty="0">
                <a:solidFill>
                  <a:schemeClr val="bg1"/>
                </a:solidFill>
              </a:rPr>
              <a:t>REDUZIR A FADIGA DO PROJETO REMOTO</a:t>
            </a:r>
            <a:endParaRPr lang="en-IE" sz="2400" dirty="0"/>
          </a:p>
        </p:txBody>
      </p:sp>
    </p:spTree>
    <p:extLst>
      <p:ext uri="{BB962C8B-B14F-4D97-AF65-F5344CB8AC3E}">
        <p14:creationId xmlns:p14="http://schemas.microsoft.com/office/powerpoint/2010/main" val="2268653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C7DBFFB-AB38-455D-BA9A-DB587DCA530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
        <p:nvSpPr>
          <p:cNvPr id="6" name="Text Placeholder 5">
            <a:extLst>
              <a:ext uri="{FF2B5EF4-FFF2-40B4-BE49-F238E27FC236}">
                <a16:creationId xmlns:a16="http://schemas.microsoft.com/office/drawing/2014/main" id="{05C9222F-9FA9-4A00-B8AE-2817B5BBA4BE}"/>
              </a:ext>
            </a:extLst>
          </p:cNvPr>
          <p:cNvSpPr>
            <a:spLocks noGrp="1"/>
          </p:cNvSpPr>
          <p:nvPr>
            <p:ph type="body" sz="quarter" idx="16"/>
          </p:nvPr>
        </p:nvSpPr>
        <p:spPr>
          <a:xfrm>
            <a:off x="1581927" y="235531"/>
            <a:ext cx="4716425" cy="993804"/>
          </a:xfrm>
        </p:spPr>
        <p:txBody>
          <a:bodyPr>
            <a:normAutofit/>
          </a:bodyPr>
          <a:lstStyle/>
          <a:p>
            <a:r>
              <a:rPr lang="en-US" sz="3200" dirty="0"/>
              <a:t>Recursos e </a:t>
            </a:r>
            <a:r>
              <a:rPr lang="en-US" sz="3200" dirty="0" err="1"/>
              <a:t>sugestão</a:t>
            </a:r>
            <a:r>
              <a:rPr lang="en-US" sz="3200" dirty="0"/>
              <a:t> de </a:t>
            </a:r>
            <a:r>
              <a:rPr lang="en-US" sz="3200" dirty="0" err="1"/>
              <a:t>leitura</a:t>
            </a:r>
            <a:endParaRPr lang="en-US" sz="3200" dirty="0"/>
          </a:p>
        </p:txBody>
      </p:sp>
      <p:sp>
        <p:nvSpPr>
          <p:cNvPr id="11" name="TextBox 10">
            <a:extLst>
              <a:ext uri="{FF2B5EF4-FFF2-40B4-BE49-F238E27FC236}">
                <a16:creationId xmlns:a16="http://schemas.microsoft.com/office/drawing/2014/main" id="{72445D50-D67C-4080-B5AC-DF74DA5E23BF}"/>
              </a:ext>
            </a:extLst>
          </p:cNvPr>
          <p:cNvSpPr txBox="1"/>
          <p:nvPr/>
        </p:nvSpPr>
        <p:spPr>
          <a:xfrm>
            <a:off x="1581927" y="1589314"/>
            <a:ext cx="5123673" cy="4431983"/>
          </a:xfrm>
          <a:prstGeom prst="rect">
            <a:avLst/>
          </a:prstGeom>
          <a:noFill/>
        </p:spPr>
        <p:txBody>
          <a:bodyPr wrap="square" rtlCol="0">
            <a:spAutoFit/>
          </a:bodyPr>
          <a:lstStyle/>
          <a:p>
            <a:r>
              <a:rPr lang="en-IE" sz="2400" dirty="0">
                <a:solidFill>
                  <a:schemeClr val="bg1"/>
                </a:solidFill>
                <a:hlinkClick r:id="rId3">
                  <a:extLst>
                    <a:ext uri="{A12FA001-AC4F-418D-AE19-62706E023703}">
                      <ahyp:hlinkClr xmlns:ahyp="http://schemas.microsoft.com/office/drawing/2018/hyperlinkcolor" val="tx"/>
                    </a:ext>
                  </a:extLst>
                </a:hlinkClick>
              </a:rPr>
              <a:t>How to avoid collaboration fatigue</a:t>
            </a:r>
            <a:endParaRPr lang="en-IE" sz="2400" dirty="0">
              <a:solidFill>
                <a:schemeClr val="bg1"/>
              </a:solidFill>
            </a:endParaRPr>
          </a:p>
          <a:p>
            <a:endParaRPr lang="en-IE" sz="2400" dirty="0">
              <a:solidFill>
                <a:schemeClr val="bg1"/>
              </a:solidFill>
            </a:endParaRPr>
          </a:p>
          <a:p>
            <a:r>
              <a:rPr lang="en-IE" sz="2400" dirty="0">
                <a:solidFill>
                  <a:schemeClr val="bg1"/>
                </a:solidFill>
                <a:hlinkClick r:id="rId4">
                  <a:extLst>
                    <a:ext uri="{A12FA001-AC4F-418D-AE19-62706E023703}">
                      <ahyp:hlinkClr xmlns:ahyp="http://schemas.microsoft.com/office/drawing/2018/hyperlinkcolor" val="tx"/>
                    </a:ext>
                  </a:extLst>
                </a:hlinkClick>
              </a:rPr>
              <a:t>7 Steps to break the cycle of inaction</a:t>
            </a:r>
            <a:endParaRPr lang="en-IE" sz="2400" dirty="0">
              <a:solidFill>
                <a:schemeClr val="bg1"/>
              </a:solidFill>
            </a:endParaRPr>
          </a:p>
          <a:p>
            <a:endParaRPr lang="en-IE" sz="2400" dirty="0">
              <a:solidFill>
                <a:schemeClr val="bg1"/>
              </a:solidFill>
            </a:endParaRPr>
          </a:p>
          <a:p>
            <a:r>
              <a:rPr lang="en-IE" sz="2400" dirty="0">
                <a:solidFill>
                  <a:schemeClr val="bg1"/>
                </a:solidFill>
                <a:hlinkClick r:id="rId5">
                  <a:extLst>
                    <a:ext uri="{A12FA001-AC4F-418D-AE19-62706E023703}">
                      <ahyp:hlinkClr xmlns:ahyp="http://schemas.microsoft.com/office/drawing/2018/hyperlinkcolor" val="tx"/>
                    </a:ext>
                  </a:extLst>
                </a:hlinkClick>
              </a:rPr>
              <a:t>Article on remote worker fatigue and empathy</a:t>
            </a:r>
            <a:endParaRPr lang="en-IE" sz="2400" dirty="0">
              <a:solidFill>
                <a:schemeClr val="bg1"/>
              </a:solidFill>
            </a:endParaRPr>
          </a:p>
          <a:p>
            <a:endParaRPr lang="en-IE" dirty="0">
              <a:solidFill>
                <a:schemeClr val="bg1"/>
              </a:solidFill>
            </a:endParaRPr>
          </a:p>
          <a:p>
            <a:r>
              <a:rPr lang="en-IE" sz="2400" dirty="0">
                <a:solidFill>
                  <a:schemeClr val="bg1"/>
                </a:solidFill>
                <a:hlinkClick r:id="rId6">
                  <a:extLst>
                    <a:ext uri="{A12FA001-AC4F-418D-AE19-62706E023703}">
                      <ahyp:hlinkClr xmlns:ahyp="http://schemas.microsoft.com/office/drawing/2018/hyperlinkcolor" val="tx"/>
                    </a:ext>
                  </a:extLst>
                </a:hlinkClick>
              </a:rPr>
              <a:t>A Ted Talk on bouncing back from burnout</a:t>
            </a:r>
            <a:endParaRPr lang="en-IE" sz="2400" dirty="0">
              <a:solidFill>
                <a:schemeClr val="bg1"/>
              </a:solidFill>
            </a:endParaRPr>
          </a:p>
          <a:p>
            <a:endParaRPr lang="en-IE" sz="2400" dirty="0">
              <a:solidFill>
                <a:schemeClr val="bg1"/>
              </a:solidFill>
            </a:endParaRPr>
          </a:p>
          <a:p>
            <a:r>
              <a:rPr lang="en-IE" sz="2400" dirty="0">
                <a:solidFill>
                  <a:schemeClr val="bg1"/>
                </a:solidFill>
                <a:hlinkClick r:id="rId7">
                  <a:extLst>
                    <a:ext uri="{A12FA001-AC4F-418D-AE19-62706E023703}">
                      <ahyp:hlinkClr xmlns:ahyp="http://schemas.microsoft.com/office/drawing/2018/hyperlinkcolor" val="tx"/>
                    </a:ext>
                  </a:extLst>
                </a:hlinkClick>
              </a:rPr>
              <a:t>How to lead when you and your team are exhausted</a:t>
            </a:r>
            <a:endParaRPr lang="en-IE" sz="2400" dirty="0">
              <a:solidFill>
                <a:schemeClr val="bg1"/>
              </a:solidFill>
            </a:endParaRPr>
          </a:p>
        </p:txBody>
      </p:sp>
    </p:spTree>
    <p:extLst>
      <p:ext uri="{BB962C8B-B14F-4D97-AF65-F5344CB8AC3E}">
        <p14:creationId xmlns:p14="http://schemas.microsoft.com/office/powerpoint/2010/main" val="1061512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328B74-6E6E-6841-9825-118B71CB140C}"/>
              </a:ext>
            </a:extLst>
          </p:cNvPr>
          <p:cNvSpPr>
            <a:spLocks noGrp="1"/>
          </p:cNvSpPr>
          <p:nvPr>
            <p:ph type="body" sz="quarter" idx="16"/>
          </p:nvPr>
        </p:nvSpPr>
        <p:spPr>
          <a:xfrm>
            <a:off x="2296955" y="791092"/>
            <a:ext cx="8966521" cy="1656716"/>
          </a:xfrm>
        </p:spPr>
        <p:txBody>
          <a:bodyPr>
            <a:normAutofit/>
          </a:bodyPr>
          <a:lstStyle/>
          <a:p>
            <a:r>
              <a:rPr lang="en-US" sz="4400" dirty="0"/>
              <a:t>TÓPICO 4: AVALIAR O IMPACTO</a:t>
            </a:r>
          </a:p>
          <a:p>
            <a:endParaRPr lang="en-US" sz="4400" dirty="0"/>
          </a:p>
        </p:txBody>
      </p:sp>
      <p:sp>
        <p:nvSpPr>
          <p:cNvPr id="2" name="Text Placeholder 1">
            <a:extLst>
              <a:ext uri="{FF2B5EF4-FFF2-40B4-BE49-F238E27FC236}">
                <a16:creationId xmlns:a16="http://schemas.microsoft.com/office/drawing/2014/main" id="{6EE5B6E5-41A7-4547-908A-136FB5F43475}"/>
              </a:ext>
            </a:extLst>
          </p:cNvPr>
          <p:cNvSpPr>
            <a:spLocks noGrp="1"/>
          </p:cNvSpPr>
          <p:nvPr>
            <p:ph type="body" sz="quarter" idx="17"/>
          </p:nvPr>
        </p:nvSpPr>
        <p:spPr/>
        <p:txBody>
          <a:bodyPr>
            <a:normAutofit fontScale="85000" lnSpcReduction="20000"/>
          </a:bodyPr>
          <a:lstStyle/>
          <a:p>
            <a:r>
              <a:rPr lang="en-IE" dirty="0"/>
              <a:t>04</a:t>
            </a:r>
          </a:p>
        </p:txBody>
      </p:sp>
      <p:sp>
        <p:nvSpPr>
          <p:cNvPr id="5" name="TextBox 4">
            <a:extLst>
              <a:ext uri="{FF2B5EF4-FFF2-40B4-BE49-F238E27FC236}">
                <a16:creationId xmlns:a16="http://schemas.microsoft.com/office/drawing/2014/main" id="{4931B5E6-DC17-4DEE-8560-3E26A43CAE93}"/>
              </a:ext>
            </a:extLst>
          </p:cNvPr>
          <p:cNvSpPr txBox="1"/>
          <p:nvPr/>
        </p:nvSpPr>
        <p:spPr>
          <a:xfrm>
            <a:off x="6280031" y="5218044"/>
            <a:ext cx="5492870" cy="523220"/>
          </a:xfrm>
          <a:prstGeom prst="rect">
            <a:avLst/>
          </a:prstGeom>
          <a:noFill/>
        </p:spPr>
        <p:txBody>
          <a:bodyPr wrap="square" rtlCol="0">
            <a:spAutoFit/>
          </a:bodyPr>
          <a:lstStyle/>
          <a:p>
            <a:pPr algn="r"/>
            <a:r>
              <a:rPr lang="en-IE" sz="2800" b="1" dirty="0" err="1">
                <a:solidFill>
                  <a:schemeClr val="bg1"/>
                </a:solidFill>
              </a:rPr>
              <a:t>Nível</a:t>
            </a:r>
            <a:r>
              <a:rPr lang="en-IE" sz="2800" b="1" dirty="0">
                <a:solidFill>
                  <a:schemeClr val="bg1"/>
                </a:solidFill>
              </a:rPr>
              <a:t> de </a:t>
            </a:r>
            <a:r>
              <a:rPr lang="en-IE" sz="2800" b="1" dirty="0" err="1">
                <a:solidFill>
                  <a:schemeClr val="bg1"/>
                </a:solidFill>
              </a:rPr>
              <a:t>Aprendizagem</a:t>
            </a:r>
            <a:r>
              <a:rPr lang="en-IE" sz="2800" b="1" dirty="0">
                <a:solidFill>
                  <a:schemeClr val="bg1"/>
                </a:solidFill>
              </a:rPr>
              <a:t>: </a:t>
            </a:r>
            <a:r>
              <a:rPr lang="en-IE" sz="2800" b="1" dirty="0" err="1">
                <a:solidFill>
                  <a:schemeClr val="bg1"/>
                </a:solidFill>
              </a:rPr>
              <a:t>Intermédia</a:t>
            </a:r>
            <a:endParaRPr lang="en-IE" sz="2800" b="1" dirty="0">
              <a:solidFill>
                <a:schemeClr val="bg1"/>
              </a:solidFill>
            </a:endParaRPr>
          </a:p>
        </p:txBody>
      </p:sp>
    </p:spTree>
    <p:extLst>
      <p:ext uri="{BB962C8B-B14F-4D97-AF65-F5344CB8AC3E}">
        <p14:creationId xmlns:p14="http://schemas.microsoft.com/office/powerpoint/2010/main" val="2153791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icture containing indoor, wall, person&#10;&#10;Description automatically generated">
            <a:extLst>
              <a:ext uri="{FF2B5EF4-FFF2-40B4-BE49-F238E27FC236}">
                <a16:creationId xmlns:a16="http://schemas.microsoft.com/office/drawing/2014/main" id="{C22D8F49-10FC-B54A-A6B7-5ED386D9FB08}"/>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t="8463" b="8463"/>
          <a:stretch/>
        </p:blipFill>
        <p:spPr/>
      </p:pic>
      <p:sp>
        <p:nvSpPr>
          <p:cNvPr id="2" name="Text Placeholder 1">
            <a:extLst>
              <a:ext uri="{FF2B5EF4-FFF2-40B4-BE49-F238E27FC236}">
                <a16:creationId xmlns:a16="http://schemas.microsoft.com/office/drawing/2014/main" id="{8557E8A9-C9F9-49CB-944F-62812FDD3EC1}"/>
              </a:ext>
            </a:extLst>
          </p:cNvPr>
          <p:cNvSpPr>
            <a:spLocks noGrp="1"/>
          </p:cNvSpPr>
          <p:nvPr>
            <p:ph type="body" sz="quarter" idx="16"/>
          </p:nvPr>
        </p:nvSpPr>
        <p:spPr>
          <a:xfrm>
            <a:off x="1545771" y="455463"/>
            <a:ext cx="4954103" cy="467564"/>
          </a:xfrm>
        </p:spPr>
        <p:txBody>
          <a:bodyPr>
            <a:normAutofit fontScale="77500" lnSpcReduction="20000"/>
          </a:bodyPr>
          <a:lstStyle/>
          <a:p>
            <a:pPr algn="ctr"/>
            <a:r>
              <a:rPr lang="en-US" dirty="0"/>
              <a:t>TÓPICO 4: AVALIAR O IMPACTO</a:t>
            </a:r>
          </a:p>
        </p:txBody>
      </p:sp>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7" name="TextBox 6">
            <a:extLst>
              <a:ext uri="{FF2B5EF4-FFF2-40B4-BE49-F238E27FC236}">
                <a16:creationId xmlns:a16="http://schemas.microsoft.com/office/drawing/2014/main" id="{E349BC0B-94D2-47B0-9FC4-9A1E1C77ADD8}"/>
              </a:ext>
            </a:extLst>
          </p:cNvPr>
          <p:cNvSpPr txBox="1"/>
          <p:nvPr/>
        </p:nvSpPr>
        <p:spPr>
          <a:xfrm>
            <a:off x="1649660" y="1402237"/>
            <a:ext cx="5202401" cy="4893647"/>
          </a:xfrm>
          <a:prstGeom prst="rect">
            <a:avLst/>
          </a:prstGeom>
          <a:noFill/>
        </p:spPr>
        <p:txBody>
          <a:bodyPr wrap="square" rtlCol="0">
            <a:spAutoFit/>
          </a:bodyPr>
          <a:lstStyle/>
          <a:p>
            <a:r>
              <a:rPr lang="pt-PT" sz="2400" dirty="0">
                <a:solidFill>
                  <a:schemeClr val="bg1"/>
                </a:solidFill>
              </a:rPr>
              <a:t>O que é avaliação e por que avaliar o impacto de um projeto?</a:t>
            </a:r>
          </a:p>
          <a:p>
            <a:r>
              <a:rPr lang="pt-PT" sz="2400" dirty="0">
                <a:solidFill>
                  <a:schemeClr val="bg1"/>
                </a:solidFill>
              </a:rPr>
              <a:t>A avaliação é um processo estruturado pelo qual as atividades de um projeto são avaliadas e compreendidas.</a:t>
            </a:r>
          </a:p>
          <a:p>
            <a:r>
              <a:rPr lang="pt-PT" sz="2400" dirty="0">
                <a:solidFill>
                  <a:schemeClr val="bg1"/>
                </a:solidFill>
              </a:rPr>
              <a:t>De uma forma contínua, acompanhar, analisar e interpretar os dados sobre o projeto para identificar as suas realizações.</a:t>
            </a:r>
          </a:p>
          <a:p>
            <a:r>
              <a:rPr lang="pt-PT" sz="2400" dirty="0">
                <a:solidFill>
                  <a:schemeClr val="bg1"/>
                </a:solidFill>
              </a:rPr>
              <a:t>A avaliação também pode destacar pontos fracos, permitindo ajustar e melhorar aspetos do projeto à medida que se avança.</a:t>
            </a:r>
          </a:p>
        </p:txBody>
      </p:sp>
      <p:sp>
        <p:nvSpPr>
          <p:cNvPr id="8" name="TextBox 7">
            <a:extLst>
              <a:ext uri="{FF2B5EF4-FFF2-40B4-BE49-F238E27FC236}">
                <a16:creationId xmlns:a16="http://schemas.microsoft.com/office/drawing/2014/main" id="{BADE5901-1A64-4D4F-AC0D-118C1916C01B}"/>
              </a:ext>
            </a:extLst>
          </p:cNvPr>
          <p:cNvSpPr txBox="1"/>
          <p:nvPr/>
        </p:nvSpPr>
        <p:spPr>
          <a:xfrm>
            <a:off x="5915890" y="6491546"/>
            <a:ext cx="1872343" cy="369332"/>
          </a:xfrm>
          <a:prstGeom prst="rect">
            <a:avLst/>
          </a:prstGeom>
          <a:noFill/>
        </p:spPr>
        <p:txBody>
          <a:bodyPr wrap="square" rtlCol="0">
            <a:spAutoFit/>
          </a:bodyPr>
          <a:lstStyle/>
          <a:p>
            <a:r>
              <a:rPr lang="en-IE" dirty="0">
                <a:solidFill>
                  <a:schemeClr val="bg1"/>
                </a:solidFill>
                <a:hlinkClick r:id="rId4">
                  <a:extLst>
                    <a:ext uri="{A12FA001-AC4F-418D-AE19-62706E023703}">
                      <ahyp:hlinkClr xmlns:ahyp="http://schemas.microsoft.com/office/drawing/2018/hyperlinkcolor" val="tx"/>
                    </a:ext>
                  </a:extLst>
                </a:hlinkClick>
              </a:rPr>
              <a:t>Fonte</a:t>
            </a:r>
            <a:endParaRPr lang="en-IE" dirty="0">
              <a:solidFill>
                <a:schemeClr val="bg1"/>
              </a:solidFill>
            </a:endParaRPr>
          </a:p>
        </p:txBody>
      </p:sp>
    </p:spTree>
    <p:extLst>
      <p:ext uri="{BB962C8B-B14F-4D97-AF65-F5344CB8AC3E}">
        <p14:creationId xmlns:p14="http://schemas.microsoft.com/office/powerpoint/2010/main" val="202812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7" name="TextBox 16">
            <a:extLst>
              <a:ext uri="{FF2B5EF4-FFF2-40B4-BE49-F238E27FC236}">
                <a16:creationId xmlns:a16="http://schemas.microsoft.com/office/drawing/2014/main" id="{3AB254BD-E79E-427F-A536-821A60E6CEB3}"/>
              </a:ext>
            </a:extLst>
          </p:cNvPr>
          <p:cNvSpPr txBox="1"/>
          <p:nvPr/>
        </p:nvSpPr>
        <p:spPr>
          <a:xfrm>
            <a:off x="1414733" y="1241236"/>
            <a:ext cx="5357004" cy="5632311"/>
          </a:xfrm>
          <a:prstGeom prst="rect">
            <a:avLst/>
          </a:prstGeom>
          <a:noFill/>
        </p:spPr>
        <p:txBody>
          <a:bodyPr wrap="square" rtlCol="0">
            <a:spAutoFit/>
          </a:bodyPr>
          <a:lstStyle/>
          <a:p>
            <a:r>
              <a:rPr lang="pt-PT" sz="2400" dirty="0">
                <a:solidFill>
                  <a:schemeClr val="bg1"/>
                </a:solidFill>
              </a:rPr>
              <a:t>A avaliação pode estabelecer o seguinte:</a:t>
            </a:r>
          </a:p>
          <a:p>
            <a:pPr marL="342900" indent="-342900">
              <a:buFont typeface="Arial" panose="020B0604020202020204" pitchFamily="34" charset="0"/>
              <a:buChar char="•"/>
            </a:pPr>
            <a:r>
              <a:rPr lang="pt-PT" sz="2400" dirty="0">
                <a:solidFill>
                  <a:schemeClr val="bg1"/>
                </a:solidFill>
              </a:rPr>
              <a:t>Aprendizagem organizacional através de experiências anteriores - o que deu certo, o que poderá ser melhorado no futuro?</a:t>
            </a:r>
          </a:p>
          <a:p>
            <a:pPr marL="342900" indent="-342900">
              <a:buFont typeface="Arial" panose="020B0604020202020204" pitchFamily="34" charset="0"/>
              <a:buChar char="•"/>
            </a:pPr>
            <a:r>
              <a:rPr lang="pt-PT" sz="2400" dirty="0">
                <a:solidFill>
                  <a:schemeClr val="bg1"/>
                </a:solidFill>
              </a:rPr>
              <a:t>Monitorização do progresso - o projeto está a evoluir, estamos a estabelecer metas do que nos propusemos a alcançar?</a:t>
            </a:r>
          </a:p>
          <a:p>
            <a:pPr marL="342900" indent="-342900">
              <a:buFont typeface="Arial" panose="020B0604020202020204" pitchFamily="34" charset="0"/>
              <a:buChar char="•"/>
            </a:pPr>
            <a:r>
              <a:rPr lang="pt-PT" sz="2400" dirty="0">
                <a:solidFill>
                  <a:schemeClr val="bg1"/>
                </a:solidFill>
              </a:rPr>
              <a:t>Definição de um plano para o futuro, com um cronograma de atividades claro.</a:t>
            </a:r>
          </a:p>
          <a:p>
            <a:pPr marL="342900" indent="-342900">
              <a:buFont typeface="Arial" panose="020B0604020202020204" pitchFamily="34" charset="0"/>
              <a:buChar char="•"/>
            </a:pPr>
            <a:r>
              <a:rPr lang="pt-PT" sz="2400" dirty="0">
                <a:solidFill>
                  <a:schemeClr val="bg1"/>
                </a:solidFill>
              </a:rPr>
              <a:t>Demonstrar o progresso aos financiadores e as principais partes interessadas.</a:t>
            </a:r>
            <a:endParaRPr lang="en-IE" sz="2400" dirty="0">
              <a:solidFill>
                <a:schemeClr val="bg1"/>
              </a:solidFill>
            </a:endParaRPr>
          </a:p>
        </p:txBody>
      </p:sp>
      <p:pic>
        <p:nvPicPr>
          <p:cNvPr id="20" name="Picture Placeholder 19">
            <a:extLst>
              <a:ext uri="{FF2B5EF4-FFF2-40B4-BE49-F238E27FC236}">
                <a16:creationId xmlns:a16="http://schemas.microsoft.com/office/drawing/2014/main" id="{004C8147-8D79-46FB-888C-5FA7E1800CC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12" r="23212"/>
          <a:stretch>
            <a:fillRect/>
          </a:stretch>
        </p:blipFill>
        <p:spPr/>
      </p:pic>
      <p:sp>
        <p:nvSpPr>
          <p:cNvPr id="21" name="TextBox 20">
            <a:extLst>
              <a:ext uri="{FF2B5EF4-FFF2-40B4-BE49-F238E27FC236}">
                <a16:creationId xmlns:a16="http://schemas.microsoft.com/office/drawing/2014/main" id="{BD1499AA-23DE-4BA1-9A8B-4CC5EC377416}"/>
              </a:ext>
            </a:extLst>
          </p:cNvPr>
          <p:cNvSpPr txBox="1"/>
          <p:nvPr/>
        </p:nvSpPr>
        <p:spPr>
          <a:xfrm>
            <a:off x="5915890" y="6491546"/>
            <a:ext cx="1872343" cy="369332"/>
          </a:xfrm>
          <a:prstGeom prst="rect">
            <a:avLst/>
          </a:prstGeom>
          <a:noFill/>
        </p:spPr>
        <p:txBody>
          <a:bodyPr wrap="square" rtlCol="0">
            <a:spAutoFit/>
          </a:bodyPr>
          <a:lstStyle/>
          <a:p>
            <a:r>
              <a:rPr lang="en-IE" dirty="0">
                <a:solidFill>
                  <a:schemeClr val="bg1"/>
                </a:solidFill>
                <a:hlinkClick r:id="rId4">
                  <a:extLst>
                    <a:ext uri="{A12FA001-AC4F-418D-AE19-62706E023703}">
                      <ahyp:hlinkClr xmlns:ahyp="http://schemas.microsoft.com/office/drawing/2018/hyperlinkcolor" val="tx"/>
                    </a:ext>
                  </a:extLst>
                </a:hlinkClick>
              </a:rPr>
              <a:t>Fonte</a:t>
            </a:r>
            <a:endParaRPr lang="en-IE" dirty="0">
              <a:solidFill>
                <a:schemeClr val="bg1"/>
              </a:solidFill>
            </a:endParaRPr>
          </a:p>
        </p:txBody>
      </p:sp>
      <p:sp>
        <p:nvSpPr>
          <p:cNvPr id="8" name="Text Placeholder 1">
            <a:extLst>
              <a:ext uri="{FF2B5EF4-FFF2-40B4-BE49-F238E27FC236}">
                <a16:creationId xmlns:a16="http://schemas.microsoft.com/office/drawing/2014/main" id="{8557E8A9-C9F9-49CB-944F-62812FDD3EC1}"/>
              </a:ext>
            </a:extLst>
          </p:cNvPr>
          <p:cNvSpPr>
            <a:spLocks noGrp="1"/>
          </p:cNvSpPr>
          <p:nvPr>
            <p:ph type="body" sz="quarter" idx="16"/>
          </p:nvPr>
        </p:nvSpPr>
        <p:spPr>
          <a:xfrm>
            <a:off x="1545771" y="455463"/>
            <a:ext cx="4954103" cy="467564"/>
          </a:xfrm>
        </p:spPr>
        <p:txBody>
          <a:bodyPr>
            <a:normAutofit fontScale="85000" lnSpcReduction="20000"/>
          </a:bodyPr>
          <a:lstStyle/>
          <a:p>
            <a:pPr algn="ctr"/>
            <a:r>
              <a:rPr lang="en-US" dirty="0"/>
              <a:t>AVALIAR O IMPACTO</a:t>
            </a:r>
          </a:p>
        </p:txBody>
      </p:sp>
    </p:spTree>
    <p:extLst>
      <p:ext uri="{BB962C8B-B14F-4D97-AF65-F5344CB8AC3E}">
        <p14:creationId xmlns:p14="http://schemas.microsoft.com/office/powerpoint/2010/main" val="3106894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7" name="TextBox 16">
            <a:extLst>
              <a:ext uri="{FF2B5EF4-FFF2-40B4-BE49-F238E27FC236}">
                <a16:creationId xmlns:a16="http://schemas.microsoft.com/office/drawing/2014/main" id="{3AB254BD-E79E-427F-A536-821A60E6CEB3}"/>
              </a:ext>
            </a:extLst>
          </p:cNvPr>
          <p:cNvSpPr txBox="1"/>
          <p:nvPr/>
        </p:nvSpPr>
        <p:spPr>
          <a:xfrm>
            <a:off x="1545772" y="1263007"/>
            <a:ext cx="5200086" cy="4893647"/>
          </a:xfrm>
          <a:prstGeom prst="rect">
            <a:avLst/>
          </a:prstGeom>
          <a:noFill/>
        </p:spPr>
        <p:txBody>
          <a:bodyPr wrap="square" rtlCol="0">
            <a:spAutoFit/>
          </a:bodyPr>
          <a:lstStyle/>
          <a:p>
            <a:r>
              <a:rPr lang="pt-PT" sz="2400" dirty="0">
                <a:solidFill>
                  <a:schemeClr val="bg1"/>
                </a:solidFill>
              </a:rPr>
              <a:t>Como avaliar o impacto e o sucesso do projeto:</a:t>
            </a:r>
          </a:p>
          <a:p>
            <a:endParaRPr lang="pt-PT" sz="2400" dirty="0">
              <a:solidFill>
                <a:schemeClr val="bg1"/>
              </a:solidFill>
            </a:endParaRPr>
          </a:p>
          <a:p>
            <a:r>
              <a:rPr lang="pt-PT" sz="2400" dirty="0">
                <a:solidFill>
                  <a:schemeClr val="bg1"/>
                </a:solidFill>
              </a:rPr>
              <a:t>Diversas formas. Um modo é visualizar o futuro, algum tempo após a conclusão do projeto.</a:t>
            </a:r>
          </a:p>
          <a:p>
            <a:endParaRPr lang="pt-PT" sz="2400" dirty="0">
              <a:solidFill>
                <a:schemeClr val="bg1"/>
              </a:solidFill>
            </a:endParaRPr>
          </a:p>
          <a:p>
            <a:r>
              <a:rPr lang="pt-PT" sz="2400" dirty="0">
                <a:solidFill>
                  <a:schemeClr val="bg1"/>
                </a:solidFill>
              </a:rPr>
              <a:t>Imagine que o projeto foi cumprido com sucesso. Será que conseguiu realizar o que a equipa se propôs a alcançar? </a:t>
            </a:r>
          </a:p>
          <a:p>
            <a:endParaRPr lang="pt-PT" sz="2400" dirty="0">
              <a:solidFill>
                <a:schemeClr val="bg1"/>
              </a:solidFill>
            </a:endParaRPr>
          </a:p>
          <a:p>
            <a:r>
              <a:rPr lang="pt-PT" sz="2400" dirty="0">
                <a:solidFill>
                  <a:schemeClr val="bg1"/>
                </a:solidFill>
              </a:rPr>
              <a:t>Pense no que poderia ter dado errado e como iria corrigir essa situação.</a:t>
            </a:r>
            <a:endParaRPr lang="en-IE" sz="2400" dirty="0">
              <a:solidFill>
                <a:schemeClr val="bg1"/>
              </a:solidFill>
            </a:endParaRPr>
          </a:p>
        </p:txBody>
      </p:sp>
      <p:pic>
        <p:nvPicPr>
          <p:cNvPr id="7" name="Picture Placeholder 6">
            <a:extLst>
              <a:ext uri="{FF2B5EF4-FFF2-40B4-BE49-F238E27FC236}">
                <a16:creationId xmlns:a16="http://schemas.microsoft.com/office/drawing/2014/main" id="{F7F9CCE5-024E-4331-96F8-42B0EAE68D3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
        <p:nvSpPr>
          <p:cNvPr id="11" name="TextBox 10">
            <a:extLst>
              <a:ext uri="{FF2B5EF4-FFF2-40B4-BE49-F238E27FC236}">
                <a16:creationId xmlns:a16="http://schemas.microsoft.com/office/drawing/2014/main" id="{BFAC0C4C-1692-49DB-A9A9-90E350162ECC}"/>
              </a:ext>
            </a:extLst>
          </p:cNvPr>
          <p:cNvSpPr txBox="1"/>
          <p:nvPr/>
        </p:nvSpPr>
        <p:spPr>
          <a:xfrm>
            <a:off x="5915890" y="6491546"/>
            <a:ext cx="1872343" cy="369332"/>
          </a:xfrm>
          <a:prstGeom prst="rect">
            <a:avLst/>
          </a:prstGeom>
          <a:noFill/>
        </p:spPr>
        <p:txBody>
          <a:bodyPr wrap="square" rtlCol="0">
            <a:spAutoFit/>
          </a:bodyPr>
          <a:lstStyle/>
          <a:p>
            <a:r>
              <a:rPr lang="en-IE" dirty="0">
                <a:solidFill>
                  <a:schemeClr val="bg1"/>
                </a:solidFill>
                <a:hlinkClick r:id="rId4">
                  <a:extLst>
                    <a:ext uri="{A12FA001-AC4F-418D-AE19-62706E023703}">
                      <ahyp:hlinkClr xmlns:ahyp="http://schemas.microsoft.com/office/drawing/2018/hyperlinkcolor" val="tx"/>
                    </a:ext>
                  </a:extLst>
                </a:hlinkClick>
              </a:rPr>
              <a:t>Fonte</a:t>
            </a:r>
            <a:endParaRPr lang="en-IE" dirty="0">
              <a:solidFill>
                <a:schemeClr val="bg1"/>
              </a:solidFill>
            </a:endParaRPr>
          </a:p>
        </p:txBody>
      </p:sp>
      <p:sp>
        <p:nvSpPr>
          <p:cNvPr id="8" name="Text Placeholder 1">
            <a:extLst>
              <a:ext uri="{FF2B5EF4-FFF2-40B4-BE49-F238E27FC236}">
                <a16:creationId xmlns:a16="http://schemas.microsoft.com/office/drawing/2014/main" id="{8557E8A9-C9F9-49CB-944F-62812FDD3EC1}"/>
              </a:ext>
            </a:extLst>
          </p:cNvPr>
          <p:cNvSpPr>
            <a:spLocks noGrp="1"/>
          </p:cNvSpPr>
          <p:nvPr>
            <p:ph type="body" sz="quarter" idx="16"/>
          </p:nvPr>
        </p:nvSpPr>
        <p:spPr>
          <a:xfrm>
            <a:off x="1545771" y="455463"/>
            <a:ext cx="4954103" cy="467564"/>
          </a:xfrm>
        </p:spPr>
        <p:txBody>
          <a:bodyPr>
            <a:normAutofit fontScale="85000" lnSpcReduction="20000"/>
          </a:bodyPr>
          <a:lstStyle/>
          <a:p>
            <a:pPr algn="ctr"/>
            <a:r>
              <a:rPr lang="en-US" dirty="0"/>
              <a:t>AVALIAR O IMPACTO</a:t>
            </a:r>
          </a:p>
        </p:txBody>
      </p:sp>
    </p:spTree>
    <p:extLst>
      <p:ext uri="{BB962C8B-B14F-4D97-AF65-F5344CB8AC3E}">
        <p14:creationId xmlns:p14="http://schemas.microsoft.com/office/powerpoint/2010/main" val="2378549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7" name="TextBox 16">
            <a:extLst>
              <a:ext uri="{FF2B5EF4-FFF2-40B4-BE49-F238E27FC236}">
                <a16:creationId xmlns:a16="http://schemas.microsoft.com/office/drawing/2014/main" id="{3AB254BD-E79E-427F-A536-821A60E6CEB3}"/>
              </a:ext>
            </a:extLst>
          </p:cNvPr>
          <p:cNvSpPr txBox="1"/>
          <p:nvPr/>
        </p:nvSpPr>
        <p:spPr>
          <a:xfrm>
            <a:off x="1545771" y="1239717"/>
            <a:ext cx="5225965" cy="5262979"/>
          </a:xfrm>
          <a:prstGeom prst="rect">
            <a:avLst/>
          </a:prstGeom>
          <a:noFill/>
        </p:spPr>
        <p:txBody>
          <a:bodyPr wrap="square" rtlCol="0">
            <a:spAutoFit/>
          </a:bodyPr>
          <a:lstStyle/>
          <a:p>
            <a:r>
              <a:rPr lang="pt-PT" sz="2400" dirty="0">
                <a:solidFill>
                  <a:schemeClr val="bg1"/>
                </a:solidFill>
              </a:rPr>
              <a:t>Quando se pensa em termos de concretização do projeto, estes indicadores são denominados Impactos. Os impactos podem ser vistos como as mudanças e diferenças que ocorreram devido à elaboração do projeto.</a:t>
            </a:r>
          </a:p>
          <a:p>
            <a:endParaRPr lang="pt-PT" sz="2400" dirty="0">
              <a:solidFill>
                <a:schemeClr val="bg1"/>
              </a:solidFill>
            </a:endParaRPr>
          </a:p>
          <a:p>
            <a:r>
              <a:rPr lang="pt-PT" sz="2400" dirty="0">
                <a:solidFill>
                  <a:schemeClr val="bg1"/>
                </a:solidFill>
              </a:rPr>
              <a:t>Os impactos podem-se medir através de quatro aspetos diferentes:</a:t>
            </a:r>
          </a:p>
          <a:p>
            <a:pPr marL="342900" indent="-342900">
              <a:buFont typeface="Arial" panose="020B0604020202020204" pitchFamily="34" charset="0"/>
              <a:buChar char="•"/>
            </a:pPr>
            <a:r>
              <a:rPr lang="pt-PT" sz="2400" dirty="0">
                <a:solidFill>
                  <a:schemeClr val="bg1"/>
                </a:solidFill>
              </a:rPr>
              <a:t>Os membros do projeto</a:t>
            </a:r>
          </a:p>
          <a:p>
            <a:pPr marL="342900" indent="-342900">
              <a:buFont typeface="Arial" panose="020B0604020202020204" pitchFamily="34" charset="0"/>
              <a:buChar char="•"/>
            </a:pPr>
            <a:r>
              <a:rPr lang="pt-PT" sz="2400" dirty="0">
                <a:solidFill>
                  <a:schemeClr val="bg1"/>
                </a:solidFill>
              </a:rPr>
              <a:t>Premissas do projeto</a:t>
            </a:r>
          </a:p>
          <a:p>
            <a:pPr marL="342900" indent="-342900">
              <a:buFont typeface="Arial" panose="020B0604020202020204" pitchFamily="34" charset="0"/>
              <a:buChar char="•"/>
            </a:pPr>
            <a:r>
              <a:rPr lang="pt-PT" sz="2400" dirty="0">
                <a:solidFill>
                  <a:schemeClr val="bg1"/>
                </a:solidFill>
              </a:rPr>
              <a:t>Os beneficiários do projeto</a:t>
            </a:r>
          </a:p>
          <a:p>
            <a:pPr marL="342900" indent="-342900">
              <a:buFont typeface="Arial" panose="020B0604020202020204" pitchFamily="34" charset="0"/>
              <a:buChar char="•"/>
            </a:pPr>
            <a:r>
              <a:rPr lang="pt-PT" sz="2400" dirty="0">
                <a:solidFill>
                  <a:schemeClr val="bg1"/>
                </a:solidFill>
              </a:rPr>
              <a:t>Os sistemas e procedimentos em vigor previamente ao projeto.</a:t>
            </a:r>
          </a:p>
        </p:txBody>
      </p:sp>
      <p:pic>
        <p:nvPicPr>
          <p:cNvPr id="7" name="Picture Placeholder 6">
            <a:extLst>
              <a:ext uri="{FF2B5EF4-FFF2-40B4-BE49-F238E27FC236}">
                <a16:creationId xmlns:a16="http://schemas.microsoft.com/office/drawing/2014/main" id="{FBD463E3-7518-43E2-88D8-DFE1FB2979B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12" r="23212"/>
          <a:stretch>
            <a:fillRect/>
          </a:stretch>
        </p:blipFill>
        <p:spPr/>
      </p:pic>
      <p:sp>
        <p:nvSpPr>
          <p:cNvPr id="11" name="TextBox 10">
            <a:extLst>
              <a:ext uri="{FF2B5EF4-FFF2-40B4-BE49-F238E27FC236}">
                <a16:creationId xmlns:a16="http://schemas.microsoft.com/office/drawing/2014/main" id="{5EC2FE96-3073-41D7-90C6-B67381E921D5}"/>
              </a:ext>
            </a:extLst>
          </p:cNvPr>
          <p:cNvSpPr txBox="1"/>
          <p:nvPr/>
        </p:nvSpPr>
        <p:spPr>
          <a:xfrm>
            <a:off x="5915890" y="6491546"/>
            <a:ext cx="1872343" cy="369332"/>
          </a:xfrm>
          <a:prstGeom prst="rect">
            <a:avLst/>
          </a:prstGeom>
          <a:noFill/>
        </p:spPr>
        <p:txBody>
          <a:bodyPr wrap="square" rtlCol="0">
            <a:spAutoFit/>
          </a:bodyPr>
          <a:lstStyle/>
          <a:p>
            <a:r>
              <a:rPr lang="en-IE" dirty="0">
                <a:solidFill>
                  <a:schemeClr val="bg1"/>
                </a:solidFill>
                <a:hlinkClick r:id="rId4">
                  <a:extLst>
                    <a:ext uri="{A12FA001-AC4F-418D-AE19-62706E023703}">
                      <ahyp:hlinkClr xmlns:ahyp="http://schemas.microsoft.com/office/drawing/2018/hyperlinkcolor" val="tx"/>
                    </a:ext>
                  </a:extLst>
                </a:hlinkClick>
              </a:rPr>
              <a:t>Fonte</a:t>
            </a:r>
            <a:endParaRPr lang="en-IE" dirty="0">
              <a:solidFill>
                <a:schemeClr val="bg1"/>
              </a:solidFill>
            </a:endParaRPr>
          </a:p>
        </p:txBody>
      </p:sp>
      <p:sp>
        <p:nvSpPr>
          <p:cNvPr id="8" name="Text Placeholder 1">
            <a:extLst>
              <a:ext uri="{FF2B5EF4-FFF2-40B4-BE49-F238E27FC236}">
                <a16:creationId xmlns:a16="http://schemas.microsoft.com/office/drawing/2014/main" id="{8557E8A9-C9F9-49CB-944F-62812FDD3EC1}"/>
              </a:ext>
            </a:extLst>
          </p:cNvPr>
          <p:cNvSpPr>
            <a:spLocks noGrp="1"/>
          </p:cNvSpPr>
          <p:nvPr>
            <p:ph type="body" sz="quarter" idx="16"/>
          </p:nvPr>
        </p:nvSpPr>
        <p:spPr>
          <a:xfrm>
            <a:off x="1545771" y="455463"/>
            <a:ext cx="4954103" cy="467564"/>
          </a:xfrm>
        </p:spPr>
        <p:txBody>
          <a:bodyPr>
            <a:normAutofit fontScale="85000" lnSpcReduction="20000"/>
          </a:bodyPr>
          <a:lstStyle/>
          <a:p>
            <a:pPr algn="ctr"/>
            <a:r>
              <a:rPr lang="en-US" dirty="0"/>
              <a:t>AVALIAR O IMPACTO</a:t>
            </a:r>
          </a:p>
        </p:txBody>
      </p:sp>
    </p:spTree>
    <p:extLst>
      <p:ext uri="{BB962C8B-B14F-4D97-AF65-F5344CB8AC3E}">
        <p14:creationId xmlns:p14="http://schemas.microsoft.com/office/powerpoint/2010/main" val="4041392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7" name="TextBox 16">
            <a:extLst>
              <a:ext uri="{FF2B5EF4-FFF2-40B4-BE49-F238E27FC236}">
                <a16:creationId xmlns:a16="http://schemas.microsoft.com/office/drawing/2014/main" id="{3AB254BD-E79E-427F-A536-821A60E6CEB3}"/>
              </a:ext>
            </a:extLst>
          </p:cNvPr>
          <p:cNvSpPr txBox="1"/>
          <p:nvPr/>
        </p:nvSpPr>
        <p:spPr>
          <a:xfrm>
            <a:off x="1545771" y="1263007"/>
            <a:ext cx="5306291" cy="5262979"/>
          </a:xfrm>
          <a:prstGeom prst="rect">
            <a:avLst/>
          </a:prstGeom>
          <a:noFill/>
        </p:spPr>
        <p:txBody>
          <a:bodyPr wrap="square" rtlCol="0">
            <a:spAutoFit/>
          </a:bodyPr>
          <a:lstStyle/>
          <a:p>
            <a:r>
              <a:rPr lang="pt-PT" sz="2400" dirty="0">
                <a:solidFill>
                  <a:schemeClr val="bg1"/>
                </a:solidFill>
              </a:rPr>
              <a:t>Quando se quer avaliar o impacto dos projetos, identifica-se as fontes de dados. Estas são as fontes de informação que se pode utilizar para ajudar a identificar o sucesso dos impactos de um projeto. As fontes de dados podem incluir questionários, investigações, entrevistas, grupos especializados e observação. </a:t>
            </a:r>
          </a:p>
          <a:p>
            <a:r>
              <a:rPr lang="pt-PT" sz="2400" dirty="0">
                <a:solidFill>
                  <a:schemeClr val="bg1"/>
                </a:solidFill>
              </a:rPr>
              <a:t>É importante recolher o feedback nas diferentes fases do projeto, pois isso vai ajudar a garantir que problemas ou riscos sejam tratados atempadamente e garantir o sucesso do projeto.</a:t>
            </a:r>
            <a:endParaRPr lang="en-IE" sz="2400" dirty="0">
              <a:solidFill>
                <a:schemeClr val="bg1"/>
              </a:solidFill>
            </a:endParaRPr>
          </a:p>
        </p:txBody>
      </p:sp>
      <p:pic>
        <p:nvPicPr>
          <p:cNvPr id="4" name="Picture Placeholder 3">
            <a:extLst>
              <a:ext uri="{FF2B5EF4-FFF2-40B4-BE49-F238E27FC236}">
                <a16:creationId xmlns:a16="http://schemas.microsoft.com/office/drawing/2014/main" id="{C6E7B891-81A9-461C-859C-152FA5D168F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5292" r="15292"/>
          <a:stretch>
            <a:fillRect/>
          </a:stretch>
        </p:blipFill>
        <p:spPr/>
      </p:pic>
      <p:sp>
        <p:nvSpPr>
          <p:cNvPr id="12" name="TextBox 11">
            <a:extLst>
              <a:ext uri="{FF2B5EF4-FFF2-40B4-BE49-F238E27FC236}">
                <a16:creationId xmlns:a16="http://schemas.microsoft.com/office/drawing/2014/main" id="{6215ED54-BC56-4B73-B03F-E5E7511B23F0}"/>
              </a:ext>
            </a:extLst>
          </p:cNvPr>
          <p:cNvSpPr txBox="1"/>
          <p:nvPr/>
        </p:nvSpPr>
        <p:spPr>
          <a:xfrm>
            <a:off x="5915890" y="6491546"/>
            <a:ext cx="1872343" cy="369332"/>
          </a:xfrm>
          <a:prstGeom prst="rect">
            <a:avLst/>
          </a:prstGeom>
          <a:noFill/>
        </p:spPr>
        <p:txBody>
          <a:bodyPr wrap="square" rtlCol="0">
            <a:spAutoFit/>
          </a:bodyPr>
          <a:lstStyle/>
          <a:p>
            <a:r>
              <a:rPr lang="en-IE" dirty="0">
                <a:solidFill>
                  <a:schemeClr val="bg1"/>
                </a:solidFill>
                <a:hlinkClick r:id="rId4">
                  <a:extLst>
                    <a:ext uri="{A12FA001-AC4F-418D-AE19-62706E023703}">
                      <ahyp:hlinkClr xmlns:ahyp="http://schemas.microsoft.com/office/drawing/2018/hyperlinkcolor" val="tx"/>
                    </a:ext>
                  </a:extLst>
                </a:hlinkClick>
              </a:rPr>
              <a:t>Fonte</a:t>
            </a:r>
            <a:endParaRPr lang="en-IE" dirty="0">
              <a:solidFill>
                <a:schemeClr val="bg1"/>
              </a:solidFill>
            </a:endParaRPr>
          </a:p>
        </p:txBody>
      </p:sp>
      <p:sp>
        <p:nvSpPr>
          <p:cNvPr id="8" name="Text Placeholder 1">
            <a:extLst>
              <a:ext uri="{FF2B5EF4-FFF2-40B4-BE49-F238E27FC236}">
                <a16:creationId xmlns:a16="http://schemas.microsoft.com/office/drawing/2014/main" id="{8557E8A9-C9F9-49CB-944F-62812FDD3EC1}"/>
              </a:ext>
            </a:extLst>
          </p:cNvPr>
          <p:cNvSpPr>
            <a:spLocks noGrp="1"/>
          </p:cNvSpPr>
          <p:nvPr>
            <p:ph type="body" sz="quarter" idx="16"/>
          </p:nvPr>
        </p:nvSpPr>
        <p:spPr>
          <a:xfrm>
            <a:off x="1545771" y="455463"/>
            <a:ext cx="4954103" cy="467564"/>
          </a:xfrm>
        </p:spPr>
        <p:txBody>
          <a:bodyPr>
            <a:normAutofit fontScale="85000" lnSpcReduction="20000"/>
          </a:bodyPr>
          <a:lstStyle/>
          <a:p>
            <a:pPr algn="ctr"/>
            <a:r>
              <a:rPr lang="en-US" dirty="0"/>
              <a:t>AVALIAR O IMPACTO</a:t>
            </a:r>
          </a:p>
        </p:txBody>
      </p:sp>
    </p:spTree>
    <p:extLst>
      <p:ext uri="{BB962C8B-B14F-4D97-AF65-F5344CB8AC3E}">
        <p14:creationId xmlns:p14="http://schemas.microsoft.com/office/powerpoint/2010/main" val="8930917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7" name="TextBox 16">
            <a:extLst>
              <a:ext uri="{FF2B5EF4-FFF2-40B4-BE49-F238E27FC236}">
                <a16:creationId xmlns:a16="http://schemas.microsoft.com/office/drawing/2014/main" id="{3AB254BD-E79E-427F-A536-821A60E6CEB3}"/>
              </a:ext>
            </a:extLst>
          </p:cNvPr>
          <p:cNvSpPr txBox="1"/>
          <p:nvPr/>
        </p:nvSpPr>
        <p:spPr>
          <a:xfrm>
            <a:off x="1545771" y="1263007"/>
            <a:ext cx="5306291" cy="5632311"/>
          </a:xfrm>
          <a:prstGeom prst="rect">
            <a:avLst/>
          </a:prstGeom>
          <a:noFill/>
        </p:spPr>
        <p:txBody>
          <a:bodyPr wrap="square" rtlCol="0">
            <a:spAutoFit/>
          </a:bodyPr>
          <a:lstStyle/>
          <a:p>
            <a:r>
              <a:rPr lang="pt-PT" sz="2400" dirty="0">
                <a:solidFill>
                  <a:schemeClr val="bg1"/>
                </a:solidFill>
              </a:rPr>
              <a:t>Reunidos os dados e identificados os impactos, segue-se a avaliação e a atuação de acordo com as informações recolhidas. Este é um momento em que se avalia os sucessos do projeto até à data e as metas que foram estabelecidas. </a:t>
            </a:r>
          </a:p>
          <a:p>
            <a:endParaRPr lang="pt-PT" sz="2400" dirty="0">
              <a:solidFill>
                <a:schemeClr val="bg1"/>
              </a:solidFill>
            </a:endParaRPr>
          </a:p>
          <a:p>
            <a:r>
              <a:rPr lang="pt-PT" sz="2400" dirty="0">
                <a:solidFill>
                  <a:schemeClr val="bg1"/>
                </a:solidFill>
              </a:rPr>
              <a:t>O projeto está no caminho certo? Os objetivos foram alcançados? O que poderia ser realizado de forma diferente ou de forma mais eficiente? </a:t>
            </a:r>
          </a:p>
          <a:p>
            <a:endParaRPr lang="pt-PT" sz="2400" dirty="0">
              <a:solidFill>
                <a:schemeClr val="bg1"/>
              </a:solidFill>
            </a:endParaRPr>
          </a:p>
          <a:p>
            <a:r>
              <a:rPr lang="pt-PT" sz="2400" dirty="0">
                <a:solidFill>
                  <a:schemeClr val="bg1"/>
                </a:solidFill>
              </a:rPr>
              <a:t>Nesta fase é importante avaliar bem todas as informações, para garantir o sucesso do projeto no futuro.</a:t>
            </a:r>
            <a:endParaRPr lang="en-IE" sz="2400" dirty="0">
              <a:solidFill>
                <a:schemeClr val="bg1"/>
              </a:solidFill>
            </a:endParaRPr>
          </a:p>
        </p:txBody>
      </p:sp>
      <p:pic>
        <p:nvPicPr>
          <p:cNvPr id="6" name="Picture Placeholder 5">
            <a:extLst>
              <a:ext uri="{FF2B5EF4-FFF2-40B4-BE49-F238E27FC236}">
                <a16:creationId xmlns:a16="http://schemas.microsoft.com/office/drawing/2014/main" id="{09C08AD7-EF94-4CAF-9A3F-C950BFDB36D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
        <p:nvSpPr>
          <p:cNvPr id="9" name="TextBox 8">
            <a:extLst>
              <a:ext uri="{FF2B5EF4-FFF2-40B4-BE49-F238E27FC236}">
                <a16:creationId xmlns:a16="http://schemas.microsoft.com/office/drawing/2014/main" id="{E4DC8668-1442-4FD5-AC24-AE5C79F6E6CD}"/>
              </a:ext>
            </a:extLst>
          </p:cNvPr>
          <p:cNvSpPr txBox="1"/>
          <p:nvPr/>
        </p:nvSpPr>
        <p:spPr>
          <a:xfrm>
            <a:off x="5915890" y="6491546"/>
            <a:ext cx="1872343" cy="369332"/>
          </a:xfrm>
          <a:prstGeom prst="rect">
            <a:avLst/>
          </a:prstGeom>
          <a:noFill/>
        </p:spPr>
        <p:txBody>
          <a:bodyPr wrap="square" rtlCol="0">
            <a:spAutoFit/>
          </a:bodyPr>
          <a:lstStyle/>
          <a:p>
            <a:r>
              <a:rPr lang="en-IE" dirty="0">
                <a:solidFill>
                  <a:schemeClr val="bg1"/>
                </a:solidFill>
                <a:hlinkClick r:id="rId4">
                  <a:extLst>
                    <a:ext uri="{A12FA001-AC4F-418D-AE19-62706E023703}">
                      <ahyp:hlinkClr xmlns:ahyp="http://schemas.microsoft.com/office/drawing/2018/hyperlinkcolor" val="tx"/>
                    </a:ext>
                  </a:extLst>
                </a:hlinkClick>
              </a:rPr>
              <a:t>Fonte</a:t>
            </a:r>
            <a:endParaRPr lang="en-IE" dirty="0">
              <a:solidFill>
                <a:schemeClr val="bg1"/>
              </a:solidFill>
            </a:endParaRPr>
          </a:p>
        </p:txBody>
      </p:sp>
      <p:sp>
        <p:nvSpPr>
          <p:cNvPr id="8" name="Text Placeholder 1">
            <a:extLst>
              <a:ext uri="{FF2B5EF4-FFF2-40B4-BE49-F238E27FC236}">
                <a16:creationId xmlns:a16="http://schemas.microsoft.com/office/drawing/2014/main" id="{8557E8A9-C9F9-49CB-944F-62812FDD3EC1}"/>
              </a:ext>
            </a:extLst>
          </p:cNvPr>
          <p:cNvSpPr>
            <a:spLocks noGrp="1"/>
          </p:cNvSpPr>
          <p:nvPr>
            <p:ph type="body" sz="quarter" idx="16"/>
          </p:nvPr>
        </p:nvSpPr>
        <p:spPr>
          <a:xfrm>
            <a:off x="1545771" y="455463"/>
            <a:ext cx="4954103" cy="467564"/>
          </a:xfrm>
        </p:spPr>
        <p:txBody>
          <a:bodyPr>
            <a:normAutofit fontScale="85000" lnSpcReduction="20000"/>
          </a:bodyPr>
          <a:lstStyle/>
          <a:p>
            <a:pPr algn="ctr"/>
            <a:r>
              <a:rPr lang="en-US" dirty="0"/>
              <a:t>AVALIAR O IMPACTO</a:t>
            </a:r>
          </a:p>
        </p:txBody>
      </p:sp>
    </p:spTree>
    <p:extLst>
      <p:ext uri="{BB962C8B-B14F-4D97-AF65-F5344CB8AC3E}">
        <p14:creationId xmlns:p14="http://schemas.microsoft.com/office/powerpoint/2010/main" val="312116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FC8BD0-B659-469C-9736-6726E162F66B}"/>
              </a:ext>
            </a:extLst>
          </p:cNvPr>
          <p:cNvSpPr>
            <a:spLocks noGrp="1"/>
          </p:cNvSpPr>
          <p:nvPr>
            <p:ph type="body" sz="quarter" idx="16"/>
          </p:nvPr>
        </p:nvSpPr>
        <p:spPr>
          <a:xfrm>
            <a:off x="2158678" y="800100"/>
            <a:ext cx="9404671" cy="2008413"/>
          </a:xfrm>
        </p:spPr>
        <p:txBody>
          <a:bodyPr>
            <a:normAutofit lnSpcReduction="10000"/>
          </a:bodyPr>
          <a:lstStyle/>
          <a:p>
            <a:r>
              <a:rPr lang="pt-PT" dirty="0"/>
              <a:t>PROJETAR E COLABORAR COM UMA EQUIPA DE ENVOLVIMENTO CÍVICO DIGITAL</a:t>
            </a:r>
            <a:endParaRPr lang="en-IE" sz="4400" dirty="0"/>
          </a:p>
        </p:txBody>
      </p:sp>
      <p:sp>
        <p:nvSpPr>
          <p:cNvPr id="5" name="Text Placeholder 4">
            <a:extLst>
              <a:ext uri="{FF2B5EF4-FFF2-40B4-BE49-F238E27FC236}">
                <a16:creationId xmlns:a16="http://schemas.microsoft.com/office/drawing/2014/main" id="{FF2D5C24-C078-43DF-BDDA-2B7E4C97B809}"/>
              </a:ext>
            </a:extLst>
          </p:cNvPr>
          <p:cNvSpPr>
            <a:spLocks noGrp="1"/>
          </p:cNvSpPr>
          <p:nvPr>
            <p:ph type="body" sz="quarter" idx="17"/>
          </p:nvPr>
        </p:nvSpPr>
        <p:spPr/>
        <p:txBody>
          <a:bodyPr>
            <a:normAutofit fontScale="85000" lnSpcReduction="20000"/>
          </a:bodyPr>
          <a:lstStyle/>
          <a:p>
            <a:endParaRPr lang="en-IE"/>
          </a:p>
        </p:txBody>
      </p:sp>
      <p:sp>
        <p:nvSpPr>
          <p:cNvPr id="6" name="TextBox 5">
            <a:extLst>
              <a:ext uri="{FF2B5EF4-FFF2-40B4-BE49-F238E27FC236}">
                <a16:creationId xmlns:a16="http://schemas.microsoft.com/office/drawing/2014/main" id="{4931B5E6-DC17-4DEE-8560-3E26A43CAE93}"/>
              </a:ext>
            </a:extLst>
          </p:cNvPr>
          <p:cNvSpPr txBox="1"/>
          <p:nvPr/>
        </p:nvSpPr>
        <p:spPr>
          <a:xfrm>
            <a:off x="6280031" y="5218044"/>
            <a:ext cx="5492870" cy="523220"/>
          </a:xfrm>
          <a:prstGeom prst="rect">
            <a:avLst/>
          </a:prstGeom>
          <a:noFill/>
        </p:spPr>
        <p:txBody>
          <a:bodyPr wrap="square" rtlCol="0">
            <a:spAutoFit/>
          </a:bodyPr>
          <a:lstStyle/>
          <a:p>
            <a:pPr algn="r"/>
            <a:r>
              <a:rPr lang="en-IE" sz="2800" b="1" dirty="0" err="1">
                <a:solidFill>
                  <a:schemeClr val="bg1"/>
                </a:solidFill>
              </a:rPr>
              <a:t>Nível</a:t>
            </a:r>
            <a:r>
              <a:rPr lang="en-IE" sz="2800" b="1" dirty="0">
                <a:solidFill>
                  <a:schemeClr val="bg1"/>
                </a:solidFill>
              </a:rPr>
              <a:t> de </a:t>
            </a:r>
            <a:r>
              <a:rPr lang="en-IE" sz="2800" b="1" dirty="0" err="1">
                <a:solidFill>
                  <a:schemeClr val="bg1"/>
                </a:solidFill>
              </a:rPr>
              <a:t>Aprendizagem</a:t>
            </a:r>
            <a:r>
              <a:rPr lang="en-IE" sz="2800" b="1" dirty="0">
                <a:solidFill>
                  <a:schemeClr val="bg1"/>
                </a:solidFill>
              </a:rPr>
              <a:t>: </a:t>
            </a:r>
            <a:r>
              <a:rPr lang="en-IE" sz="2800" b="1" dirty="0" err="1">
                <a:solidFill>
                  <a:schemeClr val="bg1"/>
                </a:solidFill>
              </a:rPr>
              <a:t>Intermédia</a:t>
            </a:r>
            <a:endParaRPr lang="en-IE" sz="2800" b="1" dirty="0">
              <a:solidFill>
                <a:schemeClr val="bg1"/>
              </a:solidFill>
            </a:endParaRPr>
          </a:p>
        </p:txBody>
      </p:sp>
    </p:spTree>
    <p:extLst>
      <p:ext uri="{BB962C8B-B14F-4D97-AF65-F5344CB8AC3E}">
        <p14:creationId xmlns:p14="http://schemas.microsoft.com/office/powerpoint/2010/main" val="259500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pic>
        <p:nvPicPr>
          <p:cNvPr id="7" name="Picture Placeholder 6">
            <a:extLst>
              <a:ext uri="{FF2B5EF4-FFF2-40B4-BE49-F238E27FC236}">
                <a16:creationId xmlns:a16="http://schemas.microsoft.com/office/drawing/2014/main" id="{ED741CBA-243B-423A-9900-DCE5856EC8D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22230" r="22230"/>
          <a:stretch/>
        </p:blipFill>
        <p:spPr/>
      </p:pic>
      <p:sp>
        <p:nvSpPr>
          <p:cNvPr id="17" name="TextBox 16">
            <a:extLst>
              <a:ext uri="{FF2B5EF4-FFF2-40B4-BE49-F238E27FC236}">
                <a16:creationId xmlns:a16="http://schemas.microsoft.com/office/drawing/2014/main" id="{3AB254BD-E79E-427F-A536-821A60E6CEB3}"/>
              </a:ext>
            </a:extLst>
          </p:cNvPr>
          <p:cNvSpPr txBox="1"/>
          <p:nvPr/>
        </p:nvSpPr>
        <p:spPr>
          <a:xfrm>
            <a:off x="1545771" y="1607052"/>
            <a:ext cx="5306291" cy="3416320"/>
          </a:xfrm>
          <a:prstGeom prst="rect">
            <a:avLst/>
          </a:prstGeom>
          <a:noFill/>
        </p:spPr>
        <p:txBody>
          <a:bodyPr wrap="square" rtlCol="0">
            <a:spAutoFit/>
          </a:bodyPr>
          <a:lstStyle/>
          <a:p>
            <a:r>
              <a:rPr lang="en-IE" sz="2400" dirty="0">
                <a:solidFill>
                  <a:schemeClr val="bg1"/>
                </a:solidFill>
                <a:hlinkClick r:id="rId4">
                  <a:extLst>
                    <a:ext uri="{A12FA001-AC4F-418D-AE19-62706E023703}">
                      <ahyp:hlinkClr xmlns:ahyp="http://schemas.microsoft.com/office/drawing/2018/hyperlinkcolor" val="tx"/>
                    </a:ext>
                  </a:extLst>
                </a:hlinkClick>
              </a:rPr>
              <a:t>How to evaluate community projects</a:t>
            </a:r>
            <a:endParaRPr lang="en-IE" sz="2400" dirty="0">
              <a:solidFill>
                <a:schemeClr val="bg1"/>
              </a:solidFill>
            </a:endParaRPr>
          </a:p>
          <a:p>
            <a:endParaRPr lang="en-IE" sz="2400" dirty="0">
              <a:solidFill>
                <a:schemeClr val="bg1"/>
              </a:solidFill>
            </a:endParaRPr>
          </a:p>
          <a:p>
            <a:r>
              <a:rPr lang="en-IE" sz="2400" dirty="0">
                <a:solidFill>
                  <a:schemeClr val="bg1"/>
                </a:solidFill>
                <a:hlinkClick r:id="rId5">
                  <a:extLst>
                    <a:ext uri="{A12FA001-AC4F-418D-AE19-62706E023703}">
                      <ahyp:hlinkClr xmlns:ahyp="http://schemas.microsoft.com/office/drawing/2018/hyperlinkcolor" val="tx"/>
                    </a:ext>
                  </a:extLst>
                </a:hlinkClick>
              </a:rPr>
              <a:t>5 ways to measure a project’s success</a:t>
            </a:r>
            <a:endParaRPr lang="en-IE" sz="2400" dirty="0">
              <a:solidFill>
                <a:schemeClr val="bg1"/>
              </a:solidFill>
            </a:endParaRPr>
          </a:p>
          <a:p>
            <a:endParaRPr lang="en-IE" sz="2400" dirty="0">
              <a:solidFill>
                <a:schemeClr val="bg1"/>
              </a:solidFill>
            </a:endParaRPr>
          </a:p>
          <a:p>
            <a:r>
              <a:rPr lang="en-IE" sz="2400" dirty="0">
                <a:solidFill>
                  <a:schemeClr val="bg1"/>
                </a:solidFill>
                <a:hlinkClick r:id="rId6">
                  <a:extLst>
                    <a:ext uri="{A12FA001-AC4F-418D-AE19-62706E023703}">
                      <ahyp:hlinkClr xmlns:ahyp="http://schemas.microsoft.com/office/drawing/2018/hyperlinkcolor" val="tx"/>
                    </a:ext>
                  </a:extLst>
                </a:hlinkClick>
              </a:rPr>
              <a:t>Improving your project evaluation process</a:t>
            </a:r>
            <a:endParaRPr lang="en-IE" sz="2400" dirty="0">
              <a:solidFill>
                <a:schemeClr val="bg1"/>
              </a:solidFill>
            </a:endParaRPr>
          </a:p>
          <a:p>
            <a:endParaRPr lang="en-IE" sz="2400" dirty="0">
              <a:solidFill>
                <a:schemeClr val="bg1"/>
              </a:solidFill>
            </a:endParaRPr>
          </a:p>
          <a:p>
            <a:endParaRPr lang="en-IE" sz="2400" dirty="0">
              <a:solidFill>
                <a:schemeClr val="bg1"/>
              </a:solidFill>
            </a:endParaRPr>
          </a:p>
          <a:p>
            <a:endParaRPr lang="en-IE" sz="2400" dirty="0">
              <a:solidFill>
                <a:schemeClr val="bg1"/>
              </a:solidFill>
            </a:endParaRPr>
          </a:p>
        </p:txBody>
      </p:sp>
      <p:sp>
        <p:nvSpPr>
          <p:cNvPr id="8" name="Text Placeholder 1">
            <a:extLst>
              <a:ext uri="{FF2B5EF4-FFF2-40B4-BE49-F238E27FC236}">
                <a16:creationId xmlns:a16="http://schemas.microsoft.com/office/drawing/2014/main" id="{8557E8A9-C9F9-49CB-944F-62812FDD3EC1}"/>
              </a:ext>
            </a:extLst>
          </p:cNvPr>
          <p:cNvSpPr>
            <a:spLocks noGrp="1"/>
          </p:cNvSpPr>
          <p:nvPr>
            <p:ph type="body" sz="quarter" idx="16"/>
          </p:nvPr>
        </p:nvSpPr>
        <p:spPr>
          <a:xfrm>
            <a:off x="1545771" y="228600"/>
            <a:ext cx="4954103" cy="987725"/>
          </a:xfrm>
        </p:spPr>
        <p:txBody>
          <a:bodyPr>
            <a:normAutofit fontScale="92500" lnSpcReduction="10000"/>
          </a:bodyPr>
          <a:lstStyle/>
          <a:p>
            <a:pPr algn="ctr"/>
            <a:r>
              <a:rPr lang="en-US" dirty="0"/>
              <a:t>AVALIAR O IMPACTO</a:t>
            </a:r>
          </a:p>
          <a:p>
            <a:pPr algn="ctr"/>
            <a:r>
              <a:rPr lang="en-US" sz="3000" dirty="0"/>
              <a:t>RECURSOS EXTRAS</a:t>
            </a:r>
          </a:p>
        </p:txBody>
      </p:sp>
    </p:spTree>
    <p:extLst>
      <p:ext uri="{BB962C8B-B14F-4D97-AF65-F5344CB8AC3E}">
        <p14:creationId xmlns:p14="http://schemas.microsoft.com/office/powerpoint/2010/main" val="2474631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E5B6E5-41A7-4547-908A-136FB5F43475}"/>
              </a:ext>
            </a:extLst>
          </p:cNvPr>
          <p:cNvSpPr>
            <a:spLocks noGrp="1"/>
          </p:cNvSpPr>
          <p:nvPr>
            <p:ph type="body" sz="quarter" idx="17"/>
          </p:nvPr>
        </p:nvSpPr>
        <p:spPr/>
        <p:txBody>
          <a:bodyPr>
            <a:normAutofit fontScale="85000" lnSpcReduction="20000"/>
          </a:bodyPr>
          <a:lstStyle/>
          <a:p>
            <a:r>
              <a:rPr lang="en-IE" dirty="0"/>
              <a:t>05</a:t>
            </a:r>
          </a:p>
        </p:txBody>
      </p:sp>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7" name="Text Placeholder 2">
            <a:extLst>
              <a:ext uri="{FF2B5EF4-FFF2-40B4-BE49-F238E27FC236}">
                <a16:creationId xmlns:a16="http://schemas.microsoft.com/office/drawing/2014/main" id="{18328B74-6E6E-6841-9825-118B71CB140C}"/>
              </a:ext>
            </a:extLst>
          </p:cNvPr>
          <p:cNvSpPr txBox="1">
            <a:spLocks/>
          </p:cNvSpPr>
          <p:nvPr/>
        </p:nvSpPr>
        <p:spPr>
          <a:xfrm>
            <a:off x="1939603" y="715992"/>
            <a:ext cx="8966521" cy="24570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4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a:t>MÓDULO 4 EXERCÍCIOS</a:t>
            </a:r>
            <a:endParaRPr lang="en-US" sz="4400" dirty="0"/>
          </a:p>
        </p:txBody>
      </p:sp>
    </p:spTree>
    <p:extLst>
      <p:ext uri="{BB962C8B-B14F-4D97-AF65-F5344CB8AC3E}">
        <p14:creationId xmlns:p14="http://schemas.microsoft.com/office/powerpoint/2010/main" val="2023351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2188EFB-CCDF-4718-BB09-FE0D38A0FBD6}"/>
              </a:ext>
            </a:extLst>
          </p:cNvPr>
          <p:cNvSpPr>
            <a:spLocks noGrp="1"/>
          </p:cNvSpPr>
          <p:nvPr>
            <p:ph type="pic" sz="quarter" idx="10"/>
          </p:nvPr>
        </p:nvSpPr>
        <p:spPr/>
      </p:sp>
      <p:sp>
        <p:nvSpPr>
          <p:cNvPr id="7" name="Text Placeholder 6">
            <a:extLst>
              <a:ext uri="{FF2B5EF4-FFF2-40B4-BE49-F238E27FC236}">
                <a16:creationId xmlns:a16="http://schemas.microsoft.com/office/drawing/2014/main" id="{0FADF355-C5B5-4066-8F1C-1A2B76A9BBED}"/>
              </a:ext>
            </a:extLst>
          </p:cNvPr>
          <p:cNvSpPr>
            <a:spLocks noGrp="1"/>
          </p:cNvSpPr>
          <p:nvPr>
            <p:ph type="body" sz="quarter" idx="18"/>
          </p:nvPr>
        </p:nvSpPr>
        <p:spPr>
          <a:xfrm>
            <a:off x="831350" y="3594100"/>
            <a:ext cx="5029134" cy="2458829"/>
          </a:xfrm>
        </p:spPr>
        <p:txBody>
          <a:bodyPr>
            <a:normAutofit/>
          </a:bodyPr>
          <a:lstStyle/>
          <a:p>
            <a:pPr marL="0"/>
            <a:r>
              <a:rPr lang="en-US" dirty="0" err="1"/>
              <a:t>Assista</a:t>
            </a:r>
            <a:r>
              <a:rPr lang="en-US" dirty="0"/>
              <a:t> </a:t>
            </a:r>
            <a:r>
              <a:rPr lang="en-US" dirty="0" err="1"/>
              <a:t>ao</a:t>
            </a:r>
            <a:r>
              <a:rPr lang="en-US" dirty="0"/>
              <a:t> tutorial </a:t>
            </a:r>
            <a:r>
              <a:rPr lang="en-US" dirty="0" err="1"/>
              <a:t>sobre</a:t>
            </a:r>
            <a:r>
              <a:rPr lang="en-US" dirty="0"/>
              <a:t> </a:t>
            </a:r>
            <a:r>
              <a:rPr lang="en-US" dirty="0" err="1"/>
              <a:t>como</a:t>
            </a:r>
            <a:r>
              <a:rPr lang="en-US" dirty="0"/>
              <a:t> </a:t>
            </a:r>
            <a:r>
              <a:rPr lang="en-US" dirty="0" err="1"/>
              <a:t>aplicar</a:t>
            </a:r>
            <a:r>
              <a:rPr lang="en-US" dirty="0"/>
              <a:t> “design thinking” a Projetos de </a:t>
            </a:r>
            <a:r>
              <a:rPr lang="en-US" dirty="0" err="1"/>
              <a:t>inovação</a:t>
            </a:r>
            <a:r>
              <a:rPr lang="en-US" dirty="0"/>
              <a:t> social </a:t>
            </a:r>
            <a:r>
              <a:rPr lang="en-US" dirty="0" err="1"/>
              <a:t>ou</a:t>
            </a:r>
            <a:r>
              <a:rPr lang="en-US" dirty="0"/>
              <a:t> </a:t>
            </a:r>
            <a:r>
              <a:rPr lang="en-US" dirty="0" err="1"/>
              <a:t>ao</a:t>
            </a:r>
            <a:r>
              <a:rPr lang="en-US" dirty="0"/>
              <a:t> </a:t>
            </a:r>
            <a:r>
              <a:rPr lang="en-US" dirty="0" err="1"/>
              <a:t>seu</a:t>
            </a:r>
            <a:r>
              <a:rPr lang="en-US" dirty="0"/>
              <a:t> </a:t>
            </a:r>
            <a:r>
              <a:rPr lang="en-US" dirty="0" err="1"/>
              <a:t>projeto</a:t>
            </a:r>
            <a:r>
              <a:rPr lang="en-US" dirty="0"/>
              <a:t> ECD!</a:t>
            </a:r>
          </a:p>
          <a:p>
            <a:pPr marL="0"/>
            <a:endParaRPr lang="en-US" dirty="0"/>
          </a:p>
          <a:p>
            <a:pPr marL="0"/>
            <a:r>
              <a:rPr lang="en-US" dirty="0"/>
              <a:t>https://www.youtube.com/watch?v=TPDLD35_hgE</a:t>
            </a:r>
          </a:p>
        </p:txBody>
      </p:sp>
      <p:sp>
        <p:nvSpPr>
          <p:cNvPr id="6" name="Text Placeholder 5">
            <a:extLst>
              <a:ext uri="{FF2B5EF4-FFF2-40B4-BE49-F238E27FC236}">
                <a16:creationId xmlns:a16="http://schemas.microsoft.com/office/drawing/2014/main" id="{6DACB381-A417-4A3E-946D-3F1CD4DF59DE}"/>
              </a:ext>
            </a:extLst>
          </p:cNvPr>
          <p:cNvSpPr>
            <a:spLocks noGrp="1"/>
          </p:cNvSpPr>
          <p:nvPr>
            <p:ph type="body" sz="quarter" idx="16"/>
          </p:nvPr>
        </p:nvSpPr>
        <p:spPr>
          <a:xfrm>
            <a:off x="604326" y="484187"/>
            <a:ext cx="5113283" cy="2338526"/>
          </a:xfrm>
        </p:spPr>
        <p:txBody>
          <a:bodyPr>
            <a:normAutofit/>
          </a:bodyPr>
          <a:lstStyle/>
          <a:p>
            <a:r>
              <a:rPr lang="en-IE" sz="2800" b="1" dirty="0"/>
              <a:t>ASSISTA</a:t>
            </a:r>
          </a:p>
          <a:p>
            <a:endParaRPr lang="en-IE" sz="3100" b="1" dirty="0"/>
          </a:p>
          <a:p>
            <a:r>
              <a:rPr lang="pt-PT" sz="2400" dirty="0"/>
              <a:t>“DESIGN THINKING” EM PROJETOS DE INOVAÇÃO SOCIAL</a:t>
            </a:r>
            <a:endParaRPr lang="en-IE" sz="2400" dirty="0"/>
          </a:p>
        </p:txBody>
      </p:sp>
      <p:pic>
        <p:nvPicPr>
          <p:cNvPr id="2" name="Online Media 1" title="Design Thinking in Social Innovation Projects">
            <a:hlinkClick r:id="" action="ppaction://media"/>
            <a:extLst>
              <a:ext uri="{FF2B5EF4-FFF2-40B4-BE49-F238E27FC236}">
                <a16:creationId xmlns:a16="http://schemas.microsoft.com/office/drawing/2014/main" id="{0E0A2DCF-7360-43FC-A08E-1425DA4D8227}"/>
              </a:ext>
            </a:extLst>
          </p:cNvPr>
          <p:cNvPicPr>
            <a:picLocks noRot="1" noChangeAspect="1"/>
          </p:cNvPicPr>
          <p:nvPr>
            <a:videoFile r:link="rId1"/>
          </p:nvPr>
        </p:nvPicPr>
        <p:blipFill>
          <a:blip r:embed="rId3"/>
          <a:stretch>
            <a:fillRect/>
          </a:stretch>
        </p:blipFill>
        <p:spPr>
          <a:xfrm>
            <a:off x="7061200" y="1203325"/>
            <a:ext cx="5150488" cy="3913188"/>
          </a:xfrm>
          <a:prstGeom prst="rect">
            <a:avLst/>
          </a:prstGeom>
        </p:spPr>
      </p:pic>
    </p:spTree>
    <p:extLst>
      <p:ext uri="{BB962C8B-B14F-4D97-AF65-F5344CB8AC3E}">
        <p14:creationId xmlns:p14="http://schemas.microsoft.com/office/powerpoint/2010/main" val="155954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2188EFB-CCDF-4718-BB09-FE0D38A0FBD6}"/>
              </a:ext>
            </a:extLst>
          </p:cNvPr>
          <p:cNvSpPr>
            <a:spLocks noGrp="1"/>
          </p:cNvSpPr>
          <p:nvPr>
            <p:ph type="pic" sz="quarter" idx="10"/>
          </p:nvPr>
        </p:nvSpPr>
        <p:spPr/>
      </p:sp>
      <p:sp>
        <p:nvSpPr>
          <p:cNvPr id="7" name="Text Placeholder 6">
            <a:extLst>
              <a:ext uri="{FF2B5EF4-FFF2-40B4-BE49-F238E27FC236}">
                <a16:creationId xmlns:a16="http://schemas.microsoft.com/office/drawing/2014/main" id="{0FADF355-C5B5-4066-8F1C-1A2B76A9BBED}"/>
              </a:ext>
            </a:extLst>
          </p:cNvPr>
          <p:cNvSpPr>
            <a:spLocks noGrp="1"/>
          </p:cNvSpPr>
          <p:nvPr>
            <p:ph type="body" sz="quarter" idx="18"/>
          </p:nvPr>
        </p:nvSpPr>
        <p:spPr>
          <a:xfrm>
            <a:off x="831350" y="3594100"/>
            <a:ext cx="5029134" cy="2458829"/>
          </a:xfrm>
        </p:spPr>
        <p:txBody>
          <a:bodyPr>
            <a:normAutofit/>
          </a:bodyPr>
          <a:lstStyle/>
          <a:p>
            <a:pPr marL="0"/>
            <a:r>
              <a:rPr lang="en-US" dirty="0" err="1"/>
              <a:t>Através</a:t>
            </a:r>
            <a:r>
              <a:rPr lang="en-US" dirty="0"/>
              <a:t> do video </a:t>
            </a:r>
            <a:r>
              <a:rPr lang="en-US" dirty="0" err="1"/>
              <a:t>terá</a:t>
            </a:r>
            <a:r>
              <a:rPr lang="en-US" dirty="0"/>
              <a:t> </a:t>
            </a:r>
            <a:r>
              <a:rPr lang="en-US" dirty="0" err="1"/>
              <a:t>acesso</a:t>
            </a:r>
            <a:r>
              <a:rPr lang="en-US" dirty="0"/>
              <a:t> a </a:t>
            </a:r>
            <a:r>
              <a:rPr lang="en-US" dirty="0" err="1"/>
              <a:t>algumas</a:t>
            </a:r>
            <a:r>
              <a:rPr lang="en-US" dirty="0"/>
              <a:t> das </a:t>
            </a:r>
            <a:r>
              <a:rPr lang="en-US" dirty="0" err="1"/>
              <a:t>melhores</a:t>
            </a:r>
            <a:r>
              <a:rPr lang="en-US" dirty="0"/>
              <a:t> </a:t>
            </a:r>
            <a:r>
              <a:rPr lang="en-US" dirty="0" err="1"/>
              <a:t>práticas</a:t>
            </a:r>
            <a:r>
              <a:rPr lang="en-US" dirty="0"/>
              <a:t> </a:t>
            </a:r>
            <a:r>
              <a:rPr lang="en-US" dirty="0" err="1"/>
              <a:t>em</a:t>
            </a:r>
            <a:r>
              <a:rPr lang="en-US" dirty="0"/>
              <a:t> Gestão de Projetos para que o </a:t>
            </a:r>
            <a:r>
              <a:rPr lang="en-US" dirty="0" err="1"/>
              <a:t>seu</a:t>
            </a:r>
            <a:r>
              <a:rPr lang="en-US" dirty="0"/>
              <a:t> </a:t>
            </a:r>
            <a:r>
              <a:rPr lang="en-US" dirty="0" err="1"/>
              <a:t>projeto</a:t>
            </a:r>
            <a:r>
              <a:rPr lang="en-US" dirty="0"/>
              <a:t> </a:t>
            </a:r>
            <a:r>
              <a:rPr lang="en-US" dirty="0" err="1"/>
              <a:t>seja</a:t>
            </a:r>
            <a:r>
              <a:rPr lang="en-US" dirty="0"/>
              <a:t> </a:t>
            </a:r>
            <a:r>
              <a:rPr lang="en-US" dirty="0" err="1"/>
              <a:t>inovador</a:t>
            </a:r>
            <a:r>
              <a:rPr lang="en-US" dirty="0"/>
              <a:t>:</a:t>
            </a:r>
          </a:p>
          <a:p>
            <a:pPr marL="0"/>
            <a:r>
              <a:rPr lang="en-US" dirty="0"/>
              <a:t>https://www.youtube.com/watch?v=VxXt-JMX0Fg</a:t>
            </a:r>
          </a:p>
        </p:txBody>
      </p:sp>
      <p:sp>
        <p:nvSpPr>
          <p:cNvPr id="6" name="Text Placeholder 5">
            <a:extLst>
              <a:ext uri="{FF2B5EF4-FFF2-40B4-BE49-F238E27FC236}">
                <a16:creationId xmlns:a16="http://schemas.microsoft.com/office/drawing/2014/main" id="{6DACB381-A417-4A3E-946D-3F1CD4DF59DE}"/>
              </a:ext>
            </a:extLst>
          </p:cNvPr>
          <p:cNvSpPr>
            <a:spLocks noGrp="1"/>
          </p:cNvSpPr>
          <p:nvPr>
            <p:ph type="body" sz="quarter" idx="16"/>
          </p:nvPr>
        </p:nvSpPr>
        <p:spPr>
          <a:xfrm>
            <a:off x="604326" y="633274"/>
            <a:ext cx="5113283" cy="2338526"/>
          </a:xfrm>
        </p:spPr>
        <p:txBody>
          <a:bodyPr>
            <a:normAutofit lnSpcReduction="10000"/>
          </a:bodyPr>
          <a:lstStyle/>
          <a:p>
            <a:r>
              <a:rPr lang="en-US" sz="2800" b="1" dirty="0"/>
              <a:t>ASSISTA</a:t>
            </a:r>
            <a:endParaRPr lang="en-IE" sz="2800" b="1" dirty="0"/>
          </a:p>
          <a:p>
            <a:endParaRPr lang="en-IE" sz="3100" b="1" dirty="0"/>
          </a:p>
          <a:p>
            <a:r>
              <a:rPr lang="pt-PT" sz="2400" dirty="0"/>
              <a:t>MELHORES PRÁTICAS DE GESTÃO DE PROJETOS PARA INOVAÇÃO E CO-CRIAÇÃO - FORMAÇÃO EM GESTÃO DE PROJETOS</a:t>
            </a:r>
            <a:endParaRPr lang="en-IE" sz="2400" dirty="0"/>
          </a:p>
        </p:txBody>
      </p:sp>
      <p:pic>
        <p:nvPicPr>
          <p:cNvPr id="3" name="Online Media 2" title="Project Management Best Practices for Innovation and Co-Creation - Project Management Training">
            <a:hlinkClick r:id="" action="ppaction://media"/>
            <a:extLst>
              <a:ext uri="{FF2B5EF4-FFF2-40B4-BE49-F238E27FC236}">
                <a16:creationId xmlns:a16="http://schemas.microsoft.com/office/drawing/2014/main" id="{EE1B92BB-21E7-4484-855F-E2BFE41DDE47}"/>
              </a:ext>
            </a:extLst>
          </p:cNvPr>
          <p:cNvPicPr>
            <a:picLocks noRot="1" noChangeAspect="1"/>
          </p:cNvPicPr>
          <p:nvPr>
            <a:videoFile r:link="rId1"/>
          </p:nvPr>
        </p:nvPicPr>
        <p:blipFill>
          <a:blip r:embed="rId3"/>
          <a:stretch>
            <a:fillRect/>
          </a:stretch>
        </p:blipFill>
        <p:spPr>
          <a:xfrm>
            <a:off x="7061200" y="1203325"/>
            <a:ext cx="5126057" cy="3909323"/>
          </a:xfrm>
          <a:prstGeom prst="rect">
            <a:avLst/>
          </a:prstGeom>
        </p:spPr>
      </p:pic>
    </p:spTree>
    <p:extLst>
      <p:ext uri="{BB962C8B-B14F-4D97-AF65-F5344CB8AC3E}">
        <p14:creationId xmlns:p14="http://schemas.microsoft.com/office/powerpoint/2010/main" val="368737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2188EFB-CCDF-4718-BB09-FE0D38A0FBD6}"/>
              </a:ext>
            </a:extLst>
          </p:cNvPr>
          <p:cNvSpPr>
            <a:spLocks noGrp="1"/>
          </p:cNvSpPr>
          <p:nvPr>
            <p:ph type="pic" sz="quarter" idx="10"/>
          </p:nvPr>
        </p:nvSpPr>
        <p:spPr/>
      </p:sp>
      <p:sp>
        <p:nvSpPr>
          <p:cNvPr id="7" name="Text Placeholder 6">
            <a:extLst>
              <a:ext uri="{FF2B5EF4-FFF2-40B4-BE49-F238E27FC236}">
                <a16:creationId xmlns:a16="http://schemas.microsoft.com/office/drawing/2014/main" id="{0FADF355-C5B5-4066-8F1C-1A2B76A9BBED}"/>
              </a:ext>
            </a:extLst>
          </p:cNvPr>
          <p:cNvSpPr>
            <a:spLocks noGrp="1"/>
          </p:cNvSpPr>
          <p:nvPr>
            <p:ph type="body" sz="quarter" idx="18"/>
          </p:nvPr>
        </p:nvSpPr>
        <p:spPr>
          <a:xfrm>
            <a:off x="831350" y="3594100"/>
            <a:ext cx="5029134" cy="2458829"/>
          </a:xfrm>
        </p:spPr>
        <p:txBody>
          <a:bodyPr>
            <a:normAutofit/>
          </a:bodyPr>
          <a:lstStyle/>
          <a:p>
            <a:pPr marL="0"/>
            <a:r>
              <a:rPr lang="en-US" dirty="0" err="1"/>
              <a:t>Curioso</a:t>
            </a:r>
            <a:r>
              <a:rPr lang="en-US" dirty="0"/>
              <a:t> para saber </a:t>
            </a:r>
            <a:r>
              <a:rPr lang="en-US" dirty="0" err="1"/>
              <a:t>como</a:t>
            </a:r>
            <a:r>
              <a:rPr lang="en-US" dirty="0"/>
              <a:t> </a:t>
            </a:r>
            <a:r>
              <a:rPr lang="en-US" dirty="0" err="1"/>
              <a:t>adotar</a:t>
            </a:r>
            <a:r>
              <a:rPr lang="en-US" dirty="0"/>
              <a:t> </a:t>
            </a:r>
            <a:r>
              <a:rPr lang="en-US" dirty="0" err="1"/>
              <a:t>uma</a:t>
            </a:r>
            <a:r>
              <a:rPr lang="en-US" dirty="0"/>
              <a:t> </a:t>
            </a:r>
            <a:r>
              <a:rPr lang="en-US" dirty="0" err="1"/>
              <a:t>mentalidade</a:t>
            </a:r>
            <a:r>
              <a:rPr lang="en-US" dirty="0"/>
              <a:t> de </a:t>
            </a:r>
            <a:r>
              <a:rPr lang="en-US" dirty="0" err="1"/>
              <a:t>crescimento</a:t>
            </a:r>
            <a:r>
              <a:rPr lang="en-US" dirty="0"/>
              <a:t>? </a:t>
            </a:r>
            <a:r>
              <a:rPr lang="en-US" dirty="0" err="1"/>
              <a:t>Assista</a:t>
            </a:r>
            <a:r>
              <a:rPr lang="en-US" dirty="0"/>
              <a:t> </a:t>
            </a:r>
            <a:r>
              <a:rPr lang="en-US" dirty="0" err="1"/>
              <a:t>ao</a:t>
            </a:r>
            <a:r>
              <a:rPr lang="en-US" dirty="0"/>
              <a:t> </a:t>
            </a:r>
            <a:r>
              <a:rPr lang="en-US" dirty="0" err="1"/>
              <a:t>vídeo</a:t>
            </a:r>
            <a:r>
              <a:rPr lang="en-US" dirty="0"/>
              <a:t> para saber </a:t>
            </a:r>
            <a:r>
              <a:rPr lang="en-US" dirty="0" err="1"/>
              <a:t>mais</a:t>
            </a:r>
            <a:r>
              <a:rPr lang="en-US" dirty="0"/>
              <a:t>:</a:t>
            </a:r>
          </a:p>
          <a:p>
            <a:pPr marL="0"/>
            <a:endParaRPr lang="en-US" dirty="0"/>
          </a:p>
          <a:p>
            <a:pPr marL="0"/>
            <a:r>
              <a:rPr lang="en-US" dirty="0"/>
              <a:t>https://www.youtube.com/watch?v=qjBdcyueom8</a:t>
            </a:r>
          </a:p>
        </p:txBody>
      </p:sp>
      <p:sp>
        <p:nvSpPr>
          <p:cNvPr id="6" name="Text Placeholder 5">
            <a:extLst>
              <a:ext uri="{FF2B5EF4-FFF2-40B4-BE49-F238E27FC236}">
                <a16:creationId xmlns:a16="http://schemas.microsoft.com/office/drawing/2014/main" id="{6DACB381-A417-4A3E-946D-3F1CD4DF59DE}"/>
              </a:ext>
            </a:extLst>
          </p:cNvPr>
          <p:cNvSpPr>
            <a:spLocks noGrp="1"/>
          </p:cNvSpPr>
          <p:nvPr>
            <p:ph type="body" sz="quarter" idx="16"/>
          </p:nvPr>
        </p:nvSpPr>
        <p:spPr>
          <a:xfrm>
            <a:off x="604326" y="484187"/>
            <a:ext cx="5113283" cy="2338526"/>
          </a:xfrm>
        </p:spPr>
        <p:txBody>
          <a:bodyPr>
            <a:normAutofit/>
          </a:bodyPr>
          <a:lstStyle/>
          <a:p>
            <a:r>
              <a:rPr lang="en-US" sz="2800" b="1" dirty="0"/>
              <a:t>ASSISTA</a:t>
            </a:r>
            <a:endParaRPr lang="en-IE" sz="2800" b="1" dirty="0"/>
          </a:p>
          <a:p>
            <a:endParaRPr lang="en-IE" sz="3100" b="1" dirty="0"/>
          </a:p>
          <a:p>
            <a:r>
              <a:rPr lang="en-US" sz="2400" dirty="0"/>
              <a:t>TED TALK DO FUNDADOR DE UMA MENTALIDADE DE CRESCIMENTO</a:t>
            </a:r>
            <a:endParaRPr lang="en-IE" sz="2400" dirty="0"/>
          </a:p>
        </p:txBody>
      </p:sp>
      <p:pic>
        <p:nvPicPr>
          <p:cNvPr id="2" name="Online Media 1" title="The Most Powerful Mindset for Success">
            <a:hlinkClick r:id="" action="ppaction://media"/>
            <a:extLst>
              <a:ext uri="{FF2B5EF4-FFF2-40B4-BE49-F238E27FC236}">
                <a16:creationId xmlns:a16="http://schemas.microsoft.com/office/drawing/2014/main" id="{1A1D98A0-C6FF-4A6B-ABEA-D2A6B50B2499}"/>
              </a:ext>
            </a:extLst>
          </p:cNvPr>
          <p:cNvPicPr>
            <a:picLocks noRot="1" noChangeAspect="1"/>
          </p:cNvPicPr>
          <p:nvPr>
            <a:videoFile r:link="rId1"/>
          </p:nvPr>
        </p:nvPicPr>
        <p:blipFill>
          <a:blip r:embed="rId3"/>
          <a:stretch>
            <a:fillRect/>
          </a:stretch>
        </p:blipFill>
        <p:spPr>
          <a:xfrm>
            <a:off x="7061200" y="1203325"/>
            <a:ext cx="5150488" cy="3913188"/>
          </a:xfrm>
          <a:prstGeom prst="rect">
            <a:avLst/>
          </a:prstGeom>
        </p:spPr>
      </p:pic>
    </p:spTree>
    <p:extLst>
      <p:ext uri="{BB962C8B-B14F-4D97-AF65-F5344CB8AC3E}">
        <p14:creationId xmlns:p14="http://schemas.microsoft.com/office/powerpoint/2010/main" val="86522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2188EFB-CCDF-4718-BB09-FE0D38A0FBD6}"/>
              </a:ext>
            </a:extLst>
          </p:cNvPr>
          <p:cNvSpPr>
            <a:spLocks noGrp="1"/>
          </p:cNvSpPr>
          <p:nvPr>
            <p:ph type="pic" sz="quarter" idx="10"/>
          </p:nvPr>
        </p:nvSpPr>
        <p:spPr/>
      </p:sp>
      <p:sp>
        <p:nvSpPr>
          <p:cNvPr id="7" name="Text Placeholder 6">
            <a:extLst>
              <a:ext uri="{FF2B5EF4-FFF2-40B4-BE49-F238E27FC236}">
                <a16:creationId xmlns:a16="http://schemas.microsoft.com/office/drawing/2014/main" id="{0FADF355-C5B5-4066-8F1C-1A2B76A9BBED}"/>
              </a:ext>
            </a:extLst>
          </p:cNvPr>
          <p:cNvSpPr>
            <a:spLocks noGrp="1"/>
          </p:cNvSpPr>
          <p:nvPr>
            <p:ph type="body" sz="quarter" idx="18"/>
          </p:nvPr>
        </p:nvSpPr>
        <p:spPr>
          <a:xfrm>
            <a:off x="831350" y="3594100"/>
            <a:ext cx="5029134" cy="2458829"/>
          </a:xfrm>
        </p:spPr>
        <p:txBody>
          <a:bodyPr>
            <a:normAutofit/>
          </a:bodyPr>
          <a:lstStyle/>
          <a:p>
            <a:pPr marL="0"/>
            <a:r>
              <a:rPr lang="en-US" dirty="0" err="1"/>
              <a:t>Vídeo</a:t>
            </a:r>
            <a:r>
              <a:rPr lang="en-US" dirty="0"/>
              <a:t> </a:t>
            </a:r>
            <a:r>
              <a:rPr lang="en-US" dirty="0" err="1"/>
              <a:t>demonstrador</a:t>
            </a:r>
            <a:r>
              <a:rPr lang="en-US" dirty="0"/>
              <a:t> dos </a:t>
            </a:r>
            <a:r>
              <a:rPr lang="en-US" dirty="0" err="1"/>
              <a:t>diferentes</a:t>
            </a:r>
            <a:r>
              <a:rPr lang="en-US" dirty="0"/>
              <a:t> </a:t>
            </a:r>
            <a:r>
              <a:rPr lang="en-US" dirty="0" err="1"/>
              <a:t>estágios</a:t>
            </a:r>
            <a:r>
              <a:rPr lang="en-US" dirty="0"/>
              <a:t> de </a:t>
            </a:r>
            <a:r>
              <a:rPr lang="en-US" dirty="0" err="1"/>
              <a:t>avaliação</a:t>
            </a:r>
            <a:r>
              <a:rPr lang="en-US" dirty="0"/>
              <a:t> de um </a:t>
            </a:r>
            <a:r>
              <a:rPr lang="en-US" dirty="0" err="1"/>
              <a:t>projeto</a:t>
            </a:r>
            <a:r>
              <a:rPr lang="en-US" dirty="0"/>
              <a:t>.</a:t>
            </a:r>
          </a:p>
          <a:p>
            <a:endParaRPr lang="en-IE" dirty="0">
              <a:solidFill>
                <a:schemeClr val="tx1"/>
              </a:solidFill>
            </a:endParaRPr>
          </a:p>
          <a:p>
            <a:r>
              <a:rPr lang="en-IE" dirty="0">
                <a:hlinkClick r:id="rId3">
                  <a:extLst>
                    <a:ext uri="{A12FA001-AC4F-418D-AE19-62706E023703}">
                      <ahyp:hlinkClr xmlns:ahyp="http://schemas.microsoft.com/office/drawing/2018/hyperlinkcolor" val="tx"/>
                    </a:ext>
                  </a:extLst>
                </a:hlinkClick>
              </a:rPr>
              <a:t>https://www.youtube.com/watch?v=2KqwMleovVU</a:t>
            </a:r>
            <a:endParaRPr lang="en-IE" sz="2400" dirty="0"/>
          </a:p>
        </p:txBody>
      </p:sp>
      <p:sp>
        <p:nvSpPr>
          <p:cNvPr id="6" name="Text Placeholder 5">
            <a:extLst>
              <a:ext uri="{FF2B5EF4-FFF2-40B4-BE49-F238E27FC236}">
                <a16:creationId xmlns:a16="http://schemas.microsoft.com/office/drawing/2014/main" id="{6DACB381-A417-4A3E-946D-3F1CD4DF59DE}"/>
              </a:ext>
            </a:extLst>
          </p:cNvPr>
          <p:cNvSpPr>
            <a:spLocks noGrp="1"/>
          </p:cNvSpPr>
          <p:nvPr>
            <p:ph type="body" sz="quarter" idx="16"/>
          </p:nvPr>
        </p:nvSpPr>
        <p:spPr>
          <a:xfrm>
            <a:off x="604326" y="484187"/>
            <a:ext cx="5113283" cy="2338526"/>
          </a:xfrm>
        </p:spPr>
        <p:txBody>
          <a:bodyPr>
            <a:normAutofit/>
          </a:bodyPr>
          <a:lstStyle/>
          <a:p>
            <a:r>
              <a:rPr lang="en-IE" sz="2800" b="1" dirty="0"/>
              <a:t>ASSISTA</a:t>
            </a:r>
          </a:p>
          <a:p>
            <a:endParaRPr lang="en-IE" sz="3100" b="1" dirty="0"/>
          </a:p>
          <a:p>
            <a:r>
              <a:rPr lang="en-US" sz="2400" dirty="0"/>
              <a:t>TED TALK DO FUNDADOR DE UMA MENTALIDADE DE CRESCIMENTO</a:t>
            </a:r>
            <a:endParaRPr lang="en-IE" sz="2400" dirty="0"/>
          </a:p>
        </p:txBody>
      </p:sp>
      <p:pic>
        <p:nvPicPr>
          <p:cNvPr id="3" name="Online Media 2" title="Evaluating Development Projects and Programs">
            <a:hlinkClick r:id="" action="ppaction://media"/>
            <a:extLst>
              <a:ext uri="{FF2B5EF4-FFF2-40B4-BE49-F238E27FC236}">
                <a16:creationId xmlns:a16="http://schemas.microsoft.com/office/drawing/2014/main" id="{3A4E1E9B-9664-4735-8168-F0ABA2F12359}"/>
              </a:ext>
            </a:extLst>
          </p:cNvPr>
          <p:cNvPicPr>
            <a:picLocks noRot="1" noChangeAspect="1"/>
          </p:cNvPicPr>
          <p:nvPr>
            <a:videoFile r:link="rId1"/>
          </p:nvPr>
        </p:nvPicPr>
        <p:blipFill>
          <a:blip r:embed="rId4"/>
          <a:stretch>
            <a:fillRect/>
          </a:stretch>
        </p:blipFill>
        <p:spPr>
          <a:xfrm>
            <a:off x="7061200" y="1203325"/>
            <a:ext cx="5150488" cy="3913188"/>
          </a:xfrm>
          <a:prstGeom prst="rect">
            <a:avLst/>
          </a:prstGeom>
        </p:spPr>
      </p:pic>
    </p:spTree>
    <p:extLst>
      <p:ext uri="{BB962C8B-B14F-4D97-AF65-F5344CB8AC3E}">
        <p14:creationId xmlns:p14="http://schemas.microsoft.com/office/powerpoint/2010/main" val="362267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2188EFB-CCDF-4718-BB09-FE0D38A0FBD6}"/>
              </a:ext>
            </a:extLst>
          </p:cNvPr>
          <p:cNvSpPr>
            <a:spLocks noGrp="1"/>
          </p:cNvSpPr>
          <p:nvPr>
            <p:ph type="pic" sz="quarter" idx="10"/>
          </p:nvPr>
        </p:nvSpPr>
        <p:spPr/>
      </p:sp>
      <p:sp>
        <p:nvSpPr>
          <p:cNvPr id="7" name="Text Placeholder 6">
            <a:extLst>
              <a:ext uri="{FF2B5EF4-FFF2-40B4-BE49-F238E27FC236}">
                <a16:creationId xmlns:a16="http://schemas.microsoft.com/office/drawing/2014/main" id="{0FADF355-C5B5-4066-8F1C-1A2B76A9BBED}"/>
              </a:ext>
            </a:extLst>
          </p:cNvPr>
          <p:cNvSpPr>
            <a:spLocks noGrp="1"/>
          </p:cNvSpPr>
          <p:nvPr>
            <p:ph type="body" sz="quarter" idx="18"/>
          </p:nvPr>
        </p:nvSpPr>
        <p:spPr>
          <a:xfrm>
            <a:off x="831350" y="3594100"/>
            <a:ext cx="5029134" cy="2458829"/>
          </a:xfrm>
        </p:spPr>
        <p:txBody>
          <a:bodyPr>
            <a:normAutofit/>
          </a:bodyPr>
          <a:lstStyle/>
          <a:p>
            <a:pPr marL="0"/>
            <a:r>
              <a:rPr lang="pt-PT" dirty="0"/>
              <a:t>Para obter mais informações sobre a fadiga, assista à entrevista de David </a:t>
            </a:r>
            <a:r>
              <a:rPr lang="pt-PT" dirty="0" err="1"/>
              <a:t>Rosenthal</a:t>
            </a:r>
            <a:r>
              <a:rPr lang="pt-PT" dirty="0"/>
              <a:t>, do Google:</a:t>
            </a:r>
            <a:endParaRPr lang="en-US" dirty="0"/>
          </a:p>
          <a:p>
            <a:r>
              <a:rPr lang="en-IE" dirty="0"/>
              <a:t>https://youtu.be/sT2S4ItGoL4</a:t>
            </a:r>
          </a:p>
        </p:txBody>
      </p:sp>
      <p:sp>
        <p:nvSpPr>
          <p:cNvPr id="6" name="Text Placeholder 5">
            <a:extLst>
              <a:ext uri="{FF2B5EF4-FFF2-40B4-BE49-F238E27FC236}">
                <a16:creationId xmlns:a16="http://schemas.microsoft.com/office/drawing/2014/main" id="{6DACB381-A417-4A3E-946D-3F1CD4DF59DE}"/>
              </a:ext>
            </a:extLst>
          </p:cNvPr>
          <p:cNvSpPr>
            <a:spLocks noGrp="1"/>
          </p:cNvSpPr>
          <p:nvPr>
            <p:ph type="body" sz="quarter" idx="16"/>
          </p:nvPr>
        </p:nvSpPr>
        <p:spPr>
          <a:xfrm>
            <a:off x="604326" y="484187"/>
            <a:ext cx="5113283" cy="2338526"/>
          </a:xfrm>
        </p:spPr>
        <p:txBody>
          <a:bodyPr>
            <a:normAutofit/>
          </a:bodyPr>
          <a:lstStyle/>
          <a:p>
            <a:r>
              <a:rPr lang="en-IE" sz="2800" b="1" dirty="0"/>
              <a:t>ASSISTA</a:t>
            </a:r>
          </a:p>
          <a:p>
            <a:endParaRPr lang="en-IE" sz="3100" b="1" dirty="0"/>
          </a:p>
          <a:p>
            <a:r>
              <a:rPr lang="en-US" sz="2400" dirty="0"/>
              <a:t>GOOGLE E A FADIGA DO PROJETO REMOTO</a:t>
            </a:r>
            <a:endParaRPr lang="en-IE" sz="2400" dirty="0"/>
          </a:p>
        </p:txBody>
      </p:sp>
      <p:pic>
        <p:nvPicPr>
          <p:cNvPr id="2" name="Online Media 1" title="Google on How to Alleviate Virtual Collaboration Fatigue">
            <a:hlinkClick r:id="" action="ppaction://media"/>
            <a:extLst>
              <a:ext uri="{FF2B5EF4-FFF2-40B4-BE49-F238E27FC236}">
                <a16:creationId xmlns:a16="http://schemas.microsoft.com/office/drawing/2014/main" id="{D8867878-B130-4BD8-9EC1-F5C1CAD49F3A}"/>
              </a:ext>
            </a:extLst>
          </p:cNvPr>
          <p:cNvPicPr>
            <a:picLocks noRot="1" noChangeAspect="1"/>
          </p:cNvPicPr>
          <p:nvPr>
            <a:videoFile r:link="rId1"/>
          </p:nvPr>
        </p:nvPicPr>
        <p:blipFill>
          <a:blip r:embed="rId3"/>
          <a:stretch>
            <a:fillRect/>
          </a:stretch>
        </p:blipFill>
        <p:spPr>
          <a:xfrm>
            <a:off x="7086600" y="1203325"/>
            <a:ext cx="5063704" cy="3913188"/>
          </a:xfrm>
          <a:prstGeom prst="rect">
            <a:avLst/>
          </a:prstGeom>
        </p:spPr>
      </p:pic>
    </p:spTree>
    <p:extLst>
      <p:ext uri="{BB962C8B-B14F-4D97-AF65-F5344CB8AC3E}">
        <p14:creationId xmlns:p14="http://schemas.microsoft.com/office/powerpoint/2010/main" val="332451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C487F76-9537-47B2-A493-55260802A795}"/>
              </a:ext>
            </a:extLst>
          </p:cNvPr>
          <p:cNvSpPr>
            <a:spLocks noGrp="1"/>
          </p:cNvSpPr>
          <p:nvPr>
            <p:ph type="body" sz="quarter" idx="16"/>
          </p:nvPr>
        </p:nvSpPr>
        <p:spPr/>
        <p:txBody>
          <a:bodyPr>
            <a:noAutofit/>
          </a:bodyPr>
          <a:lstStyle/>
          <a:p>
            <a:pPr algn="ctr"/>
            <a:r>
              <a:rPr lang="pt-PT" sz="2800" dirty="0"/>
              <a:t>TAREFA 2: CONSTRUIR UMA MENTALIDADE</a:t>
            </a:r>
            <a:endParaRPr lang="en-IE" sz="2800" dirty="0"/>
          </a:p>
        </p:txBody>
      </p:sp>
      <p:sp>
        <p:nvSpPr>
          <p:cNvPr id="12" name="TextBox 11">
            <a:extLst>
              <a:ext uri="{FF2B5EF4-FFF2-40B4-BE49-F238E27FC236}">
                <a16:creationId xmlns:a16="http://schemas.microsoft.com/office/drawing/2014/main" id="{819BD216-FDD1-4A22-9B85-465EC7425698}"/>
              </a:ext>
            </a:extLst>
          </p:cNvPr>
          <p:cNvSpPr txBox="1"/>
          <p:nvPr/>
        </p:nvSpPr>
        <p:spPr>
          <a:xfrm>
            <a:off x="320739" y="1270415"/>
            <a:ext cx="11636051" cy="4524315"/>
          </a:xfrm>
          <a:prstGeom prst="rect">
            <a:avLst/>
          </a:prstGeom>
          <a:noFill/>
        </p:spPr>
        <p:txBody>
          <a:bodyPr wrap="square" rtlCol="0">
            <a:spAutoFit/>
          </a:bodyPr>
          <a:lstStyle/>
          <a:p>
            <a:r>
              <a:rPr lang="pt-PT" sz="2400" dirty="0">
                <a:solidFill>
                  <a:schemeClr val="bg1"/>
                </a:solidFill>
              </a:rPr>
              <a:t>Experimente as seguintes atividades para ajudar a construir uma mentalidade de crescimento:</a:t>
            </a:r>
          </a:p>
          <a:p>
            <a:r>
              <a:rPr lang="pt-PT" sz="2400" dirty="0">
                <a:solidFill>
                  <a:schemeClr val="bg1"/>
                </a:solidFill>
              </a:rPr>
              <a:t>Pense em diferentes situações comparando uma mentalidade de crescimento com uma mentalidade fixa. Por exemplo, pense num contratempo recente que teve - como lidaria com essa situação se tivesse uma mentalidade fixa, versus se tivesse uma mentalidade de crescimento.</a:t>
            </a:r>
          </a:p>
          <a:p>
            <a:r>
              <a:rPr lang="pt-PT" sz="2400" dirty="0">
                <a:solidFill>
                  <a:schemeClr val="bg1"/>
                </a:solidFill>
              </a:rPr>
              <a:t>Pense em si próprio e tente ser o mais honesto possível. De que forma normalmente reage a contratempos ou falhas? Se costuma ter uma mentalidade mais fixa, imagine abordagens diferentes de gerir os desafios no futuro.</a:t>
            </a:r>
          </a:p>
          <a:p>
            <a:r>
              <a:rPr lang="pt-PT" sz="2400" dirty="0">
                <a:solidFill>
                  <a:schemeClr val="bg1"/>
                </a:solidFill>
              </a:rPr>
              <a:t>Aprenda algo novo! Quando tentamos aprender uma nova habilidade, podemos ajudar a construir </a:t>
            </a:r>
            <a:r>
              <a:rPr lang="pt-PT" sz="2400" dirty="0" err="1">
                <a:solidFill>
                  <a:schemeClr val="bg1"/>
                </a:solidFill>
              </a:rPr>
              <a:t>neuroplasticidade</a:t>
            </a:r>
            <a:r>
              <a:rPr lang="pt-PT" sz="2400" dirty="0">
                <a:solidFill>
                  <a:schemeClr val="bg1"/>
                </a:solidFill>
              </a:rPr>
              <a:t> e resiliência!</a:t>
            </a:r>
          </a:p>
          <a:p>
            <a:r>
              <a:rPr lang="en-IE" sz="2400" dirty="0">
                <a:solidFill>
                  <a:schemeClr val="bg1"/>
                </a:solidFill>
                <a:hlinkClick r:id="rId2">
                  <a:extLst>
                    <a:ext uri="{A12FA001-AC4F-418D-AE19-62706E023703}">
                      <ahyp:hlinkClr xmlns:ahyp="http://schemas.microsoft.com/office/drawing/2018/hyperlinkcolor" val="tx"/>
                    </a:ext>
                  </a:extLst>
                </a:hlinkClick>
              </a:rPr>
              <a:t>Ted Talk</a:t>
            </a:r>
            <a:endParaRPr lang="en-IE" sz="2400" dirty="0">
              <a:solidFill>
                <a:schemeClr val="bg1"/>
              </a:solidFill>
            </a:endParaRPr>
          </a:p>
        </p:txBody>
      </p:sp>
    </p:spTree>
    <p:extLst>
      <p:ext uri="{BB962C8B-B14F-4D97-AF65-F5344CB8AC3E}">
        <p14:creationId xmlns:p14="http://schemas.microsoft.com/office/powerpoint/2010/main" val="3819686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C7A64921-25A6-3447-89EF-E27539ED69A4}"/>
              </a:ext>
            </a:extLst>
          </p:cNvPr>
          <p:cNvSpPr txBox="1">
            <a:spLocks/>
          </p:cNvSpPr>
          <p:nvPr/>
        </p:nvSpPr>
        <p:spPr>
          <a:xfrm>
            <a:off x="583902" y="2173094"/>
            <a:ext cx="3195486" cy="7311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rgbClr val="23385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1188A3"/>
                </a:solidFill>
              </a:rPr>
              <a:t>Alguma questão?</a:t>
            </a:r>
            <a:endParaRPr lang="en-US" dirty="0">
              <a:solidFill>
                <a:srgbClr val="1188A3"/>
              </a:solidFill>
            </a:endParaRPr>
          </a:p>
        </p:txBody>
      </p:sp>
      <p:sp>
        <p:nvSpPr>
          <p:cNvPr id="8" name="Text Placeholder 2">
            <a:extLst>
              <a:ext uri="{FF2B5EF4-FFF2-40B4-BE49-F238E27FC236}">
                <a16:creationId xmlns:a16="http://schemas.microsoft.com/office/drawing/2014/main" id="{86CD6A24-72E3-224D-BDC3-88429D653304}"/>
              </a:ext>
            </a:extLst>
          </p:cNvPr>
          <p:cNvSpPr txBox="1">
            <a:spLocks/>
          </p:cNvSpPr>
          <p:nvPr/>
        </p:nvSpPr>
        <p:spPr>
          <a:xfrm>
            <a:off x="583902" y="1363518"/>
            <a:ext cx="3195485" cy="83725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5000" kern="1200" baseline="0">
                <a:solidFill>
                  <a:srgbClr val="23385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OBRIGADA</a:t>
            </a:r>
          </a:p>
        </p:txBody>
      </p:sp>
      <p:sp>
        <p:nvSpPr>
          <p:cNvPr id="9" name="Text Placeholder 1">
            <a:extLst>
              <a:ext uri="{FF2B5EF4-FFF2-40B4-BE49-F238E27FC236}">
                <a16:creationId xmlns:a16="http://schemas.microsoft.com/office/drawing/2014/main" id="{C7A64921-25A6-3447-89EF-E27539ED69A4}"/>
              </a:ext>
            </a:extLst>
          </p:cNvPr>
          <p:cNvSpPr txBox="1">
            <a:spLocks/>
          </p:cNvSpPr>
          <p:nvPr/>
        </p:nvSpPr>
        <p:spPr>
          <a:xfrm>
            <a:off x="7885248" y="5318075"/>
            <a:ext cx="3807988" cy="7311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rgbClr val="23385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solidFill>
                  <a:schemeClr val="bg1"/>
                </a:solidFill>
              </a:rPr>
              <a:t>https://www.studentcivicengagers.eu/</a:t>
            </a:r>
            <a:endParaRPr lang="en-US" sz="1600" dirty="0">
              <a:solidFill>
                <a:schemeClr val="bg1"/>
              </a:solidFill>
            </a:endParaRPr>
          </a:p>
        </p:txBody>
      </p:sp>
      <p:sp>
        <p:nvSpPr>
          <p:cNvPr id="10" name="Rectangle 9"/>
          <p:cNvSpPr/>
          <p:nvPr/>
        </p:nvSpPr>
        <p:spPr>
          <a:xfrm>
            <a:off x="7250545" y="4202545"/>
            <a:ext cx="3906982" cy="111553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416982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54304D0D-B167-45E0-8177-1E085DC251F1}"/>
              </a:ext>
            </a:extLst>
          </p:cNvPr>
          <p:cNvSpPr>
            <a:spLocks noGrp="1"/>
          </p:cNvSpPr>
          <p:nvPr>
            <p:ph type="body" sz="quarter" idx="16"/>
          </p:nvPr>
        </p:nvSpPr>
        <p:spPr/>
        <p:txBody>
          <a:bodyPr>
            <a:normAutofit/>
          </a:bodyPr>
          <a:lstStyle/>
          <a:p>
            <a:pPr algn="ctr"/>
            <a:r>
              <a:rPr lang="pt-PT" sz="2800" dirty="0"/>
              <a:t>TAREFA 1: REFLEXÃO NA GESTÃO DE UM PROJETO DCE</a:t>
            </a:r>
            <a:endParaRPr lang="en-IE" dirty="0"/>
          </a:p>
        </p:txBody>
      </p:sp>
      <p:sp>
        <p:nvSpPr>
          <p:cNvPr id="6" name="TextBox 5">
            <a:extLst>
              <a:ext uri="{FF2B5EF4-FFF2-40B4-BE49-F238E27FC236}">
                <a16:creationId xmlns:a16="http://schemas.microsoft.com/office/drawing/2014/main" id="{0985DBE3-B972-4380-939B-751F0FA23D02}"/>
              </a:ext>
            </a:extLst>
          </p:cNvPr>
          <p:cNvSpPr txBox="1"/>
          <p:nvPr/>
        </p:nvSpPr>
        <p:spPr>
          <a:xfrm>
            <a:off x="304800" y="1393372"/>
            <a:ext cx="11364686" cy="4154984"/>
          </a:xfrm>
          <a:prstGeom prst="rect">
            <a:avLst/>
          </a:prstGeom>
          <a:noFill/>
        </p:spPr>
        <p:txBody>
          <a:bodyPr wrap="square" rtlCol="0">
            <a:spAutoFit/>
          </a:bodyPr>
          <a:lstStyle/>
          <a:p>
            <a:r>
              <a:rPr lang="pt-PT" sz="2400" dirty="0">
                <a:solidFill>
                  <a:schemeClr val="bg1"/>
                </a:solidFill>
              </a:rPr>
              <a:t>Neste módulo, os exercícios serão fornecidos no início e no final do módulo.</a:t>
            </a:r>
          </a:p>
          <a:p>
            <a:endParaRPr lang="pt-PT" sz="2400" dirty="0">
              <a:solidFill>
                <a:schemeClr val="bg1"/>
              </a:solidFill>
            </a:endParaRPr>
          </a:p>
          <a:p>
            <a:r>
              <a:rPr lang="pt-PT" sz="2400" dirty="0">
                <a:solidFill>
                  <a:schemeClr val="bg1"/>
                </a:solidFill>
              </a:rPr>
              <a:t>Pense nas seguintes questões ao longo do módulo. Tente construir um conjunto de ideias para projetos de ECD nos quais tenha vontade de trabalhar - nós ajudamos a fazer isso!</a:t>
            </a:r>
          </a:p>
          <a:p>
            <a:r>
              <a:rPr lang="pt-PT" sz="2400" dirty="0">
                <a:solidFill>
                  <a:schemeClr val="bg1"/>
                </a:solidFill>
              </a:rPr>
              <a:t>Que tipo de projeto pretende criar?</a:t>
            </a:r>
          </a:p>
          <a:p>
            <a:endParaRPr lang="pt-PT" sz="2400" dirty="0">
              <a:solidFill>
                <a:schemeClr val="bg1"/>
              </a:solidFill>
            </a:endParaRPr>
          </a:p>
          <a:p>
            <a:r>
              <a:rPr lang="pt-PT" sz="2400" dirty="0">
                <a:solidFill>
                  <a:schemeClr val="bg1"/>
                </a:solidFill>
              </a:rPr>
              <a:t>Pense no modelo de reuniões da equipa? Escolha 5 membros da equipa e atribua tarefas a cada um. Quem toma as decisões? Quem é o líder da equipa?</a:t>
            </a:r>
          </a:p>
          <a:p>
            <a:endParaRPr lang="pt-PT" sz="2400" dirty="0">
              <a:solidFill>
                <a:schemeClr val="bg1"/>
              </a:solidFill>
            </a:endParaRPr>
          </a:p>
          <a:p>
            <a:r>
              <a:rPr lang="pt-PT" sz="2400" dirty="0">
                <a:solidFill>
                  <a:schemeClr val="bg1"/>
                </a:solidFill>
              </a:rPr>
              <a:t>Quais são os objetivos do projeto, quais são os impactos? Como serão medidos esses impactos? Quais serão alguns dos objetivos? Quais serão as fontes de dados?</a:t>
            </a:r>
            <a:endParaRPr lang="en-US" sz="2400" dirty="0">
              <a:solidFill>
                <a:schemeClr val="bg1"/>
              </a:solidFill>
            </a:endParaRPr>
          </a:p>
        </p:txBody>
      </p:sp>
    </p:spTree>
    <p:extLst>
      <p:ext uri="{BB962C8B-B14F-4D97-AF65-F5344CB8AC3E}">
        <p14:creationId xmlns:p14="http://schemas.microsoft.com/office/powerpoint/2010/main" val="1133059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403430" y="1757011"/>
            <a:ext cx="5713711" cy="3867704"/>
          </a:xfrm>
        </p:spPr>
        <p:txBody>
          <a:bodyPr>
            <a:normAutofit/>
          </a:bodyPr>
          <a:lstStyle/>
          <a:p>
            <a:r>
              <a:rPr lang="pt-PT" b="1" dirty="0"/>
              <a:t>Constituição da equipa</a:t>
            </a:r>
          </a:p>
          <a:p>
            <a:pPr marL="0" indent="0" algn="just"/>
            <a:r>
              <a:rPr lang="pt-PT" dirty="0"/>
              <a:t>Na investigação preparatória realizada para a elaboração do Guia para o Envolvimento Cívico Digital, descobriu-se que havia uma panóplia de razões e formatos pelos quais os projetos de Envolvimento Cívico Digital (DCE) se podiam estabelecer.</a:t>
            </a:r>
          </a:p>
          <a:p>
            <a:pPr marL="0">
              <a:spcBef>
                <a:spcPts val="0"/>
              </a:spcBef>
            </a:pPr>
            <a:endParaRPr lang="en-US" dirty="0"/>
          </a:p>
          <a:p>
            <a:pPr marL="0">
              <a:spcBef>
                <a:spcPts val="0"/>
              </a:spcBef>
            </a:pPr>
            <a:r>
              <a:rPr lang="en-US" dirty="0"/>
              <a:t>IO1- </a:t>
            </a:r>
            <a:r>
              <a:rPr lang="en-US" dirty="0" err="1"/>
              <a:t>Guia</a:t>
            </a:r>
            <a:r>
              <a:rPr lang="en-US" dirty="0"/>
              <a:t> </a:t>
            </a:r>
            <a:r>
              <a:rPr lang="en-US" dirty="0" err="1"/>
              <a:t>disponível</a:t>
            </a:r>
            <a:r>
              <a:rPr lang="en-US" dirty="0"/>
              <a:t> </a:t>
            </a:r>
            <a:r>
              <a:rPr lang="en-US" dirty="0" err="1">
                <a:hlinkClick r:id="rId2">
                  <a:extLst>
                    <a:ext uri="{A12FA001-AC4F-418D-AE19-62706E023703}">
                      <ahyp:hlinkClr xmlns:ahyp="http://schemas.microsoft.com/office/drawing/2018/hyperlinkcolor" val="tx"/>
                    </a:ext>
                  </a:extLst>
                </a:hlinkClick>
              </a:rPr>
              <a:t>aqui</a:t>
            </a:r>
            <a:r>
              <a:rPr lang="en-US" dirty="0">
                <a:hlinkClick r:id="rId2">
                  <a:extLst>
                    <a:ext uri="{A12FA001-AC4F-418D-AE19-62706E023703}">
                      <ahyp:hlinkClr xmlns:ahyp="http://schemas.microsoft.com/office/drawing/2018/hyperlinkcolor" val="tx"/>
                    </a:ext>
                  </a:extLst>
                </a:hlinkClick>
              </a:rPr>
              <a:t>.</a:t>
            </a:r>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382289" y="432765"/>
            <a:ext cx="5713711" cy="590313"/>
          </a:xfrm>
        </p:spPr>
        <p:txBody>
          <a:bodyPr>
            <a:normAutofit fontScale="25000" lnSpcReduction="20000"/>
          </a:bodyPr>
          <a:lstStyle/>
          <a:p>
            <a:r>
              <a:rPr lang="pt-PT" sz="12000" dirty="0"/>
              <a:t>TÓPICO 1: PROJETAR COM UMA EQUIPA DE ENVOLVIMENTO CÍVICO DIGITAL</a:t>
            </a:r>
          </a:p>
          <a:p>
            <a:endParaRPr lang="en-US" dirty="0"/>
          </a:p>
        </p:txBody>
      </p:sp>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5958" r="15958"/>
          <a:stretch>
            <a:fillRect/>
          </a:stretch>
        </p:blipFill>
        <p:spPr>
          <a:xfrm>
            <a:off x="6372129" y="288758"/>
            <a:ext cx="5564883" cy="5447571"/>
          </a:xfrm>
        </p:spPr>
      </p:pic>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Tree>
    <p:extLst>
      <p:ext uri="{BB962C8B-B14F-4D97-AF65-F5344CB8AC3E}">
        <p14:creationId xmlns:p14="http://schemas.microsoft.com/office/powerpoint/2010/main" val="3649242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373092" y="1518342"/>
            <a:ext cx="5818158" cy="4410353"/>
          </a:xfrm>
        </p:spPr>
        <p:txBody>
          <a:bodyPr>
            <a:noAutofit/>
          </a:bodyPr>
          <a:lstStyle/>
          <a:p>
            <a:pPr marL="0"/>
            <a:r>
              <a:rPr lang="en-US" dirty="0"/>
              <a:t>No </a:t>
            </a:r>
            <a:r>
              <a:rPr lang="en-US" dirty="0" err="1"/>
              <a:t>Módulo</a:t>
            </a:r>
            <a:r>
              <a:rPr lang="en-US" dirty="0"/>
              <a:t> 3, </a:t>
            </a:r>
            <a:r>
              <a:rPr lang="en-US" dirty="0" err="1"/>
              <a:t>apresentou</a:t>
            </a:r>
            <a:r>
              <a:rPr lang="en-US" dirty="0"/>
              <a:t>-se 3 </a:t>
            </a:r>
            <a:r>
              <a:rPr lang="en-US" dirty="0" err="1"/>
              <a:t>tipos</a:t>
            </a:r>
            <a:r>
              <a:rPr lang="en-US" dirty="0"/>
              <a:t> de </a:t>
            </a:r>
            <a:r>
              <a:rPr lang="en-US" dirty="0" err="1"/>
              <a:t>Equipas</a:t>
            </a:r>
            <a:r>
              <a:rPr lang="en-US" dirty="0"/>
              <a:t> ECD :</a:t>
            </a:r>
          </a:p>
          <a:p>
            <a:pPr marL="342900" indent="-342900">
              <a:buFont typeface="Arial" panose="020B0604020202020204" pitchFamily="34" charset="0"/>
              <a:buChar char="•"/>
            </a:pPr>
            <a:r>
              <a:rPr lang="pt-PT" dirty="0"/>
              <a:t>Liderança Estudantil - Uma equipa DCE que é fundada e liderada principalmente por estudantes;</a:t>
            </a:r>
          </a:p>
          <a:p>
            <a:pPr marL="342900" indent="-342900">
              <a:buFont typeface="Arial" panose="020B0604020202020204" pitchFamily="34" charset="0"/>
              <a:buChar char="•"/>
            </a:pPr>
            <a:r>
              <a:rPr lang="pt-PT" dirty="0"/>
              <a:t>Liderança por Professores - Uma equipa DCE que é fundada e liderada principalmente por professores;</a:t>
            </a:r>
          </a:p>
          <a:p>
            <a:pPr marL="342900" indent="-342900">
              <a:buFont typeface="Arial" panose="020B0604020202020204" pitchFamily="34" charset="0"/>
              <a:buChar char="•"/>
            </a:pPr>
            <a:r>
              <a:rPr lang="pt-PT" dirty="0"/>
              <a:t>Criou-se um terceiro tipo de equipa: Liderança em Serviço - Uma equipa que é fundada e liderada com o propósito da aprendizagem em serviço.</a:t>
            </a:r>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477539" y="433422"/>
            <a:ext cx="5713711" cy="590313"/>
          </a:xfrm>
        </p:spPr>
        <p:txBody>
          <a:bodyPr>
            <a:normAutofit fontScale="25000" lnSpcReduction="20000"/>
          </a:bodyPr>
          <a:lstStyle/>
          <a:p>
            <a:r>
              <a:rPr lang="pt-PT" sz="12000" dirty="0"/>
              <a:t>TÓPICO 1: PROJETAR COM UMA EQUIPA DE ENVOLVIMENTO CÍVICO DIGITAL</a:t>
            </a:r>
          </a:p>
          <a:p>
            <a:endParaRPr lang="en-US" dirty="0"/>
          </a:p>
        </p:txBody>
      </p:sp>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958" r="15958"/>
          <a:stretch>
            <a:fillRect/>
          </a:stretch>
        </p:blipFill>
        <p:spPr>
          <a:xfrm>
            <a:off x="6372129" y="288758"/>
            <a:ext cx="5564883" cy="5447571"/>
          </a:xfrm>
        </p:spPr>
      </p:pic>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Tree>
    <p:extLst>
      <p:ext uri="{BB962C8B-B14F-4D97-AF65-F5344CB8AC3E}">
        <p14:creationId xmlns:p14="http://schemas.microsoft.com/office/powerpoint/2010/main" val="1259505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218B836-66D8-44CF-A76F-368D91AC19F2}"/>
              </a:ext>
            </a:extLst>
          </p:cNvPr>
          <p:cNvSpPr>
            <a:spLocks noGrp="1"/>
          </p:cNvSpPr>
          <p:nvPr>
            <p:ph type="body" sz="quarter" idx="31"/>
          </p:nvPr>
        </p:nvSpPr>
        <p:spPr/>
        <p:txBody>
          <a:bodyPr>
            <a:normAutofit/>
          </a:bodyPr>
          <a:lstStyle/>
          <a:p>
            <a:r>
              <a:rPr lang="en-US" sz="2400" dirty="0"/>
              <a:t>Voluntariado por </a:t>
            </a:r>
            <a:r>
              <a:rPr lang="en-US" sz="2400" dirty="0" err="1"/>
              <a:t>uma</a:t>
            </a:r>
            <a:r>
              <a:rPr lang="en-US" sz="2400" dirty="0"/>
              <a:t> causa</a:t>
            </a:r>
            <a:endParaRPr lang="en-IE" dirty="0"/>
          </a:p>
        </p:txBody>
      </p:sp>
      <p:sp>
        <p:nvSpPr>
          <p:cNvPr id="6" name="Text Placeholder 5">
            <a:extLst>
              <a:ext uri="{FF2B5EF4-FFF2-40B4-BE49-F238E27FC236}">
                <a16:creationId xmlns:a16="http://schemas.microsoft.com/office/drawing/2014/main" id="{76C54000-F89A-4707-8620-F78947C5CEE6}"/>
              </a:ext>
            </a:extLst>
          </p:cNvPr>
          <p:cNvSpPr>
            <a:spLocks noGrp="1"/>
          </p:cNvSpPr>
          <p:nvPr>
            <p:ph type="body" sz="quarter" idx="32"/>
          </p:nvPr>
        </p:nvSpPr>
        <p:spPr/>
        <p:txBody>
          <a:bodyPr>
            <a:normAutofit fontScale="92500" lnSpcReduction="20000"/>
          </a:bodyPr>
          <a:lstStyle/>
          <a:p>
            <a:r>
              <a:rPr lang="en-US" sz="2600" dirty="0" err="1"/>
              <a:t>Participação</a:t>
            </a:r>
            <a:r>
              <a:rPr lang="en-US" sz="2600" dirty="0"/>
              <a:t> </a:t>
            </a:r>
            <a:r>
              <a:rPr lang="en-US" sz="2600" dirty="0" err="1"/>
              <a:t>obrigatória</a:t>
            </a:r>
            <a:r>
              <a:rPr lang="en-US" sz="2600" dirty="0"/>
              <a:t> a </a:t>
            </a:r>
            <a:r>
              <a:rPr lang="en-US" sz="2600" dirty="0" err="1"/>
              <a:t>nível</a:t>
            </a:r>
            <a:r>
              <a:rPr lang="en-US" sz="2600" dirty="0"/>
              <a:t> </a:t>
            </a:r>
            <a:r>
              <a:rPr lang="en-US" sz="2600" dirty="0" err="1"/>
              <a:t>académico</a:t>
            </a:r>
            <a:endParaRPr lang="en-IE" dirty="0"/>
          </a:p>
        </p:txBody>
      </p:sp>
      <p:sp>
        <p:nvSpPr>
          <p:cNvPr id="7" name="Text Placeholder 6">
            <a:extLst>
              <a:ext uri="{FF2B5EF4-FFF2-40B4-BE49-F238E27FC236}">
                <a16:creationId xmlns:a16="http://schemas.microsoft.com/office/drawing/2014/main" id="{96AFC94F-ADF4-4F03-9CF0-1765213A4360}"/>
              </a:ext>
            </a:extLst>
          </p:cNvPr>
          <p:cNvSpPr>
            <a:spLocks noGrp="1"/>
          </p:cNvSpPr>
          <p:nvPr>
            <p:ph type="body" sz="quarter" idx="33"/>
          </p:nvPr>
        </p:nvSpPr>
        <p:spPr/>
        <p:txBody>
          <a:bodyPr>
            <a:normAutofit fontScale="92500" lnSpcReduction="20000"/>
          </a:bodyPr>
          <a:lstStyle/>
          <a:p>
            <a:r>
              <a:rPr lang="en-US" sz="2600" dirty="0"/>
              <a:t>Para </a:t>
            </a:r>
            <a:r>
              <a:rPr lang="en-US" sz="2600" dirty="0" err="1"/>
              <a:t>os</a:t>
            </a:r>
            <a:r>
              <a:rPr lang="en-US" sz="2600" dirty="0"/>
              <a:t> </a:t>
            </a:r>
            <a:r>
              <a:rPr lang="en-US" sz="2600" dirty="0" err="1"/>
              <a:t>participantes</a:t>
            </a:r>
            <a:r>
              <a:rPr lang="en-US" sz="2600" dirty="0"/>
              <a:t> </a:t>
            </a:r>
            <a:r>
              <a:rPr lang="en-US" sz="2600" dirty="0" err="1"/>
              <a:t>adquirirem</a:t>
            </a:r>
            <a:r>
              <a:rPr lang="en-US" sz="2600" dirty="0"/>
              <a:t> </a:t>
            </a:r>
            <a:r>
              <a:rPr lang="en-US" sz="2600" dirty="0" err="1"/>
              <a:t>competências</a:t>
            </a:r>
            <a:endParaRPr lang="en-US" sz="2600" dirty="0"/>
          </a:p>
          <a:p>
            <a:endParaRPr lang="en-IE" dirty="0"/>
          </a:p>
        </p:txBody>
      </p:sp>
      <p:sp>
        <p:nvSpPr>
          <p:cNvPr id="8" name="Text Placeholder 7">
            <a:extLst>
              <a:ext uri="{FF2B5EF4-FFF2-40B4-BE49-F238E27FC236}">
                <a16:creationId xmlns:a16="http://schemas.microsoft.com/office/drawing/2014/main" id="{CD69FCFA-EFC6-43A6-9A90-DCBE1694BEBE}"/>
              </a:ext>
            </a:extLst>
          </p:cNvPr>
          <p:cNvSpPr>
            <a:spLocks noGrp="1"/>
          </p:cNvSpPr>
          <p:nvPr>
            <p:ph type="body" sz="quarter" idx="34"/>
          </p:nvPr>
        </p:nvSpPr>
        <p:spPr/>
        <p:txBody>
          <a:bodyPr>
            <a:normAutofit/>
          </a:bodyPr>
          <a:lstStyle/>
          <a:p>
            <a:pPr marL="266700" indent="0"/>
            <a:r>
              <a:rPr lang="en-US" sz="2000" dirty="0" err="1"/>
              <a:t>Solucionar</a:t>
            </a:r>
            <a:r>
              <a:rPr lang="en-US" sz="2000" dirty="0"/>
              <a:t> um </a:t>
            </a:r>
            <a:r>
              <a:rPr lang="en-US" sz="2000" dirty="0" err="1"/>
              <a:t>problema</a:t>
            </a:r>
            <a:r>
              <a:rPr lang="en-US" sz="2000" dirty="0"/>
              <a:t> </a:t>
            </a:r>
            <a:r>
              <a:rPr lang="en-US" sz="2000" dirty="0" err="1"/>
              <a:t>comunitário</a:t>
            </a:r>
            <a:endParaRPr lang="en-IE" sz="1200" dirty="0"/>
          </a:p>
        </p:txBody>
      </p:sp>
      <p:sp>
        <p:nvSpPr>
          <p:cNvPr id="9" name="TextBox 8">
            <a:extLst>
              <a:ext uri="{FF2B5EF4-FFF2-40B4-BE49-F238E27FC236}">
                <a16:creationId xmlns:a16="http://schemas.microsoft.com/office/drawing/2014/main" id="{9EDD3E86-F2C6-4724-BFD8-D9E680417CA7}"/>
              </a:ext>
            </a:extLst>
          </p:cNvPr>
          <p:cNvSpPr txBox="1"/>
          <p:nvPr/>
        </p:nvSpPr>
        <p:spPr>
          <a:xfrm>
            <a:off x="3362188" y="1219200"/>
            <a:ext cx="1314450" cy="646331"/>
          </a:xfrm>
          <a:prstGeom prst="rect">
            <a:avLst/>
          </a:prstGeom>
          <a:noFill/>
        </p:spPr>
        <p:txBody>
          <a:bodyPr wrap="square" rtlCol="0">
            <a:spAutoFit/>
          </a:bodyPr>
          <a:lstStyle/>
          <a:p>
            <a:pPr algn="ctr"/>
            <a:r>
              <a:rPr lang="en-IE" b="1" dirty="0" err="1">
                <a:solidFill>
                  <a:schemeClr val="bg1"/>
                </a:solidFill>
              </a:rPr>
              <a:t>Razão</a:t>
            </a:r>
            <a:endParaRPr lang="en-IE" b="1" dirty="0">
              <a:solidFill>
                <a:schemeClr val="bg1"/>
              </a:solidFill>
            </a:endParaRPr>
          </a:p>
          <a:p>
            <a:pPr algn="ctr"/>
            <a:r>
              <a:rPr lang="en-IE" b="1" dirty="0">
                <a:solidFill>
                  <a:schemeClr val="bg1"/>
                </a:solidFill>
              </a:rPr>
              <a:t>1</a:t>
            </a:r>
          </a:p>
        </p:txBody>
      </p:sp>
      <p:sp>
        <p:nvSpPr>
          <p:cNvPr id="10" name="TextBox 9">
            <a:extLst>
              <a:ext uri="{FF2B5EF4-FFF2-40B4-BE49-F238E27FC236}">
                <a16:creationId xmlns:a16="http://schemas.microsoft.com/office/drawing/2014/main" id="{66482FF4-9C94-4101-8B8A-B253ACACA38B}"/>
              </a:ext>
            </a:extLst>
          </p:cNvPr>
          <p:cNvSpPr txBox="1"/>
          <p:nvPr/>
        </p:nvSpPr>
        <p:spPr>
          <a:xfrm>
            <a:off x="5668665" y="3429000"/>
            <a:ext cx="1019174" cy="646331"/>
          </a:xfrm>
          <a:prstGeom prst="rect">
            <a:avLst/>
          </a:prstGeom>
          <a:noFill/>
        </p:spPr>
        <p:txBody>
          <a:bodyPr wrap="square" rtlCol="0">
            <a:spAutoFit/>
          </a:bodyPr>
          <a:lstStyle/>
          <a:p>
            <a:pPr algn="ctr"/>
            <a:r>
              <a:rPr lang="en-IE" b="1" dirty="0" err="1">
                <a:solidFill>
                  <a:schemeClr val="bg1"/>
                </a:solidFill>
              </a:rPr>
              <a:t>Razão</a:t>
            </a:r>
            <a:endParaRPr lang="en-IE" b="1" dirty="0">
              <a:solidFill>
                <a:schemeClr val="bg1"/>
              </a:solidFill>
            </a:endParaRPr>
          </a:p>
          <a:p>
            <a:pPr algn="ctr"/>
            <a:r>
              <a:rPr lang="en-IE" b="1" dirty="0">
                <a:solidFill>
                  <a:schemeClr val="bg1"/>
                </a:solidFill>
              </a:rPr>
              <a:t>2</a:t>
            </a:r>
          </a:p>
        </p:txBody>
      </p:sp>
      <p:sp>
        <p:nvSpPr>
          <p:cNvPr id="12" name="TextBox 11">
            <a:extLst>
              <a:ext uri="{FF2B5EF4-FFF2-40B4-BE49-F238E27FC236}">
                <a16:creationId xmlns:a16="http://schemas.microsoft.com/office/drawing/2014/main" id="{EBC61E8B-66E9-4405-8345-5444E47698E9}"/>
              </a:ext>
            </a:extLst>
          </p:cNvPr>
          <p:cNvSpPr txBox="1"/>
          <p:nvPr/>
        </p:nvSpPr>
        <p:spPr>
          <a:xfrm>
            <a:off x="10089164" y="3449435"/>
            <a:ext cx="1036036" cy="646331"/>
          </a:xfrm>
          <a:prstGeom prst="rect">
            <a:avLst/>
          </a:prstGeom>
          <a:noFill/>
        </p:spPr>
        <p:txBody>
          <a:bodyPr wrap="square" rtlCol="0">
            <a:spAutoFit/>
          </a:bodyPr>
          <a:lstStyle/>
          <a:p>
            <a:pPr algn="ctr"/>
            <a:r>
              <a:rPr lang="en-IE" b="1" dirty="0" err="1">
                <a:solidFill>
                  <a:schemeClr val="bg1"/>
                </a:solidFill>
              </a:rPr>
              <a:t>Razão</a:t>
            </a:r>
            <a:endParaRPr lang="en-IE" b="1" dirty="0">
              <a:solidFill>
                <a:schemeClr val="bg1"/>
              </a:solidFill>
            </a:endParaRPr>
          </a:p>
          <a:p>
            <a:pPr algn="ctr"/>
            <a:r>
              <a:rPr lang="en-IE" b="1" dirty="0">
                <a:solidFill>
                  <a:schemeClr val="bg1"/>
                </a:solidFill>
              </a:rPr>
              <a:t>4</a:t>
            </a:r>
          </a:p>
        </p:txBody>
      </p:sp>
      <p:sp>
        <p:nvSpPr>
          <p:cNvPr id="14" name="TextBox 13">
            <a:extLst>
              <a:ext uri="{FF2B5EF4-FFF2-40B4-BE49-F238E27FC236}">
                <a16:creationId xmlns:a16="http://schemas.microsoft.com/office/drawing/2014/main" id="{E1E1FE7D-F550-4F09-B2FC-862BAA9DDF83}"/>
              </a:ext>
            </a:extLst>
          </p:cNvPr>
          <p:cNvSpPr txBox="1"/>
          <p:nvPr/>
        </p:nvSpPr>
        <p:spPr>
          <a:xfrm>
            <a:off x="7945588" y="1143685"/>
            <a:ext cx="885825" cy="646331"/>
          </a:xfrm>
          <a:prstGeom prst="rect">
            <a:avLst/>
          </a:prstGeom>
          <a:noFill/>
        </p:spPr>
        <p:txBody>
          <a:bodyPr wrap="square">
            <a:spAutoFit/>
          </a:bodyPr>
          <a:lstStyle/>
          <a:p>
            <a:pPr algn="ctr"/>
            <a:r>
              <a:rPr lang="en-IE" b="1" dirty="0" err="1">
                <a:solidFill>
                  <a:schemeClr val="bg1"/>
                </a:solidFill>
              </a:rPr>
              <a:t>Razão</a:t>
            </a:r>
            <a:r>
              <a:rPr lang="en-IE" b="1" dirty="0">
                <a:solidFill>
                  <a:schemeClr val="bg1"/>
                </a:solidFill>
              </a:rPr>
              <a:t> </a:t>
            </a:r>
          </a:p>
          <a:p>
            <a:pPr algn="ctr"/>
            <a:r>
              <a:rPr lang="en-IE" b="1" dirty="0">
                <a:solidFill>
                  <a:schemeClr val="bg1"/>
                </a:solidFill>
              </a:rPr>
              <a:t>3</a:t>
            </a:r>
          </a:p>
        </p:txBody>
      </p:sp>
      <p:sp>
        <p:nvSpPr>
          <p:cNvPr id="16" name="TextBox 15">
            <a:extLst>
              <a:ext uri="{FF2B5EF4-FFF2-40B4-BE49-F238E27FC236}">
                <a16:creationId xmlns:a16="http://schemas.microsoft.com/office/drawing/2014/main" id="{4230EEBD-093C-4FEA-8ABC-71BF35A96C83}"/>
              </a:ext>
            </a:extLst>
          </p:cNvPr>
          <p:cNvSpPr txBox="1"/>
          <p:nvPr/>
        </p:nvSpPr>
        <p:spPr>
          <a:xfrm>
            <a:off x="314187" y="4922786"/>
            <a:ext cx="6947459" cy="830997"/>
          </a:xfrm>
          <a:prstGeom prst="rect">
            <a:avLst/>
          </a:prstGeom>
          <a:noFill/>
        </p:spPr>
        <p:txBody>
          <a:bodyPr wrap="square">
            <a:spAutoFit/>
          </a:bodyPr>
          <a:lstStyle/>
          <a:p>
            <a:r>
              <a:rPr lang="en-US" sz="2400" dirty="0" err="1"/>
              <a:t>Algumas</a:t>
            </a:r>
            <a:r>
              <a:rPr lang="en-US" sz="2400" dirty="0"/>
              <a:t> das </a:t>
            </a:r>
            <a:r>
              <a:rPr lang="en-US" sz="2400" dirty="0" err="1"/>
              <a:t>justificações</a:t>
            </a:r>
            <a:r>
              <a:rPr lang="en-US" sz="2400" dirty="0"/>
              <a:t> para se </a:t>
            </a:r>
            <a:r>
              <a:rPr lang="en-US" sz="2400" dirty="0" err="1"/>
              <a:t>formarem</a:t>
            </a:r>
            <a:r>
              <a:rPr lang="en-US" sz="2400" dirty="0"/>
              <a:t> </a:t>
            </a:r>
            <a:r>
              <a:rPr lang="en-US" sz="2400" dirty="0" err="1"/>
              <a:t>grupos</a:t>
            </a:r>
            <a:r>
              <a:rPr lang="en-US" sz="2400" dirty="0"/>
              <a:t> de </a:t>
            </a:r>
            <a:r>
              <a:rPr lang="en-US" sz="2400" dirty="0" err="1"/>
              <a:t>trabalho</a:t>
            </a:r>
            <a:endParaRPr lang="en-US" sz="2400" dirty="0"/>
          </a:p>
        </p:txBody>
      </p:sp>
      <p:sp>
        <p:nvSpPr>
          <p:cNvPr id="18" name="TextBox 17">
            <a:extLst>
              <a:ext uri="{FF2B5EF4-FFF2-40B4-BE49-F238E27FC236}">
                <a16:creationId xmlns:a16="http://schemas.microsoft.com/office/drawing/2014/main" id="{963B79CE-331B-4289-8788-4D5EDA34451B}"/>
              </a:ext>
            </a:extLst>
          </p:cNvPr>
          <p:cNvSpPr txBox="1"/>
          <p:nvPr/>
        </p:nvSpPr>
        <p:spPr>
          <a:xfrm>
            <a:off x="438150" y="214759"/>
            <a:ext cx="6096000" cy="584775"/>
          </a:xfrm>
          <a:prstGeom prst="rect">
            <a:avLst/>
          </a:prstGeom>
          <a:noFill/>
        </p:spPr>
        <p:txBody>
          <a:bodyPr wrap="square">
            <a:spAutoFit/>
          </a:bodyPr>
          <a:lstStyle/>
          <a:p>
            <a:r>
              <a:rPr lang="en-US" sz="3200" dirty="0"/>
              <a:t>DEFINIR A SUA EQUIPA ECD:</a:t>
            </a:r>
          </a:p>
        </p:txBody>
      </p:sp>
    </p:spTree>
    <p:extLst>
      <p:ext uri="{BB962C8B-B14F-4D97-AF65-F5344CB8AC3E}">
        <p14:creationId xmlns:p14="http://schemas.microsoft.com/office/powerpoint/2010/main" val="3184890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l="24491" r="24491"/>
          <a:stretch/>
        </p:blipFill>
        <p:spPr/>
      </p:pic>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9" name="TextBox 8">
            <a:extLst>
              <a:ext uri="{FF2B5EF4-FFF2-40B4-BE49-F238E27FC236}">
                <a16:creationId xmlns:a16="http://schemas.microsoft.com/office/drawing/2014/main" id="{7D7DD77F-07BC-4D47-BB92-5F500EBB44C7}"/>
              </a:ext>
            </a:extLst>
          </p:cNvPr>
          <p:cNvSpPr txBox="1"/>
          <p:nvPr/>
        </p:nvSpPr>
        <p:spPr>
          <a:xfrm>
            <a:off x="6237245" y="1212011"/>
            <a:ext cx="5648325" cy="4154984"/>
          </a:xfrm>
          <a:prstGeom prst="rect">
            <a:avLst/>
          </a:prstGeom>
          <a:noFill/>
        </p:spPr>
        <p:txBody>
          <a:bodyPr wrap="square" rtlCol="0">
            <a:spAutoFit/>
          </a:bodyPr>
          <a:lstStyle/>
          <a:p>
            <a:r>
              <a:rPr lang="pt-PT" sz="2400" dirty="0">
                <a:solidFill>
                  <a:schemeClr val="bg1"/>
                </a:solidFill>
              </a:rPr>
              <a:t>Entender como uma equipa é formada (se há uma escolha dos membros da equipa, ou se os membros da equipa são selecionados automaticamente) permitirá que os líderes da equipa produzam uma equipa forte e eficaz.</a:t>
            </a:r>
          </a:p>
          <a:p>
            <a:r>
              <a:rPr lang="pt-PT" sz="2400" dirty="0">
                <a:solidFill>
                  <a:schemeClr val="bg1"/>
                </a:solidFill>
              </a:rPr>
              <a:t>Também é importante observar nesta fase, quem serão os líderes do projeto? Os docentes vão supervisionar o projeto, ou os alunos serão os próprios responsáveis pelo projeto?</a:t>
            </a:r>
          </a:p>
        </p:txBody>
      </p:sp>
      <p:sp>
        <p:nvSpPr>
          <p:cNvPr id="2" name="TextBox 1">
            <a:extLst>
              <a:ext uri="{FF2B5EF4-FFF2-40B4-BE49-F238E27FC236}">
                <a16:creationId xmlns:a16="http://schemas.microsoft.com/office/drawing/2014/main" id="{434FE3DF-2ED7-49A2-A34D-DD6F101D3466}"/>
              </a:ext>
            </a:extLst>
          </p:cNvPr>
          <p:cNvSpPr txBox="1"/>
          <p:nvPr/>
        </p:nvSpPr>
        <p:spPr>
          <a:xfrm>
            <a:off x="6237245" y="419099"/>
            <a:ext cx="5237821" cy="523220"/>
          </a:xfrm>
          <a:prstGeom prst="rect">
            <a:avLst/>
          </a:prstGeom>
          <a:noFill/>
        </p:spPr>
        <p:txBody>
          <a:bodyPr wrap="square" rtlCol="0">
            <a:spAutoFit/>
          </a:bodyPr>
          <a:lstStyle/>
          <a:p>
            <a:r>
              <a:rPr lang="pt-PT" sz="2800" dirty="0">
                <a:solidFill>
                  <a:schemeClr val="bg1"/>
                </a:solidFill>
              </a:rPr>
              <a:t>CONSTITUIR A SUA EQUIPA ECD</a:t>
            </a:r>
            <a:endParaRPr lang="en-IE" sz="2800" dirty="0">
              <a:solidFill>
                <a:schemeClr val="bg1"/>
              </a:solidFill>
            </a:endParaRPr>
          </a:p>
        </p:txBody>
      </p:sp>
    </p:spTree>
    <p:extLst>
      <p:ext uri="{BB962C8B-B14F-4D97-AF65-F5344CB8AC3E}">
        <p14:creationId xmlns:p14="http://schemas.microsoft.com/office/powerpoint/2010/main" val="340969500"/>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B227DF8-9103-49AB-955F-EB3979E6F133}">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30558</TotalTime>
  <Words>3168</Words>
  <Application>Microsoft Office PowerPoint</Application>
  <PresentationFormat>Widescreen</PresentationFormat>
  <Paragraphs>276</Paragraphs>
  <Slides>48</Slides>
  <Notes>0</Notes>
  <HiddenSlides>0</HiddenSlides>
  <MMClips>5</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Lato Regular</vt:lpstr>
      <vt:lpstr>Montserrat</vt:lpstr>
      <vt:lpstr>Montserrat Light</vt:lpstr>
      <vt:lpstr>Montserrat Medium</vt:lpstr>
      <vt:lpstr>Quattrocento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221</cp:revision>
  <dcterms:created xsi:type="dcterms:W3CDTF">2020-10-14T13:32:04Z</dcterms:created>
  <dcterms:modified xsi:type="dcterms:W3CDTF">2022-09-21T14:40:52Z</dcterms:modified>
</cp:coreProperties>
</file>