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9"/>
  </p:notesMasterIdLst>
  <p:sldIdLst>
    <p:sldId id="4298" r:id="rId2"/>
    <p:sldId id="4270" r:id="rId3"/>
    <p:sldId id="4380" r:id="rId4"/>
    <p:sldId id="4273" r:id="rId5"/>
    <p:sldId id="4291" r:id="rId6"/>
    <p:sldId id="4344" r:id="rId7"/>
    <p:sldId id="4316" r:id="rId8"/>
    <p:sldId id="4318" r:id="rId9"/>
    <p:sldId id="4352" r:id="rId10"/>
    <p:sldId id="4325" r:id="rId11"/>
    <p:sldId id="4353" r:id="rId12"/>
    <p:sldId id="4319" r:id="rId13"/>
    <p:sldId id="4326" r:id="rId14"/>
    <p:sldId id="264" r:id="rId15"/>
    <p:sldId id="4303" r:id="rId16"/>
    <p:sldId id="4346" r:id="rId17"/>
    <p:sldId id="4347" r:id="rId18"/>
    <p:sldId id="4345" r:id="rId19"/>
    <p:sldId id="4304" r:id="rId20"/>
    <p:sldId id="4305" r:id="rId21"/>
    <p:sldId id="4349" r:id="rId22"/>
    <p:sldId id="4350" r:id="rId23"/>
    <p:sldId id="4348" r:id="rId24"/>
    <p:sldId id="4328" r:id="rId25"/>
    <p:sldId id="4327" r:id="rId26"/>
    <p:sldId id="4307" r:id="rId27"/>
    <p:sldId id="4331" r:id="rId28"/>
    <p:sldId id="4354" r:id="rId29"/>
    <p:sldId id="4355" r:id="rId30"/>
    <p:sldId id="4323" r:id="rId31"/>
    <p:sldId id="4322" r:id="rId32"/>
    <p:sldId id="4330" r:id="rId33"/>
    <p:sldId id="4308" r:id="rId34"/>
    <p:sldId id="4314" r:id="rId35"/>
    <p:sldId id="4313" r:id="rId36"/>
    <p:sldId id="4336" r:id="rId37"/>
    <p:sldId id="4338" r:id="rId38"/>
    <p:sldId id="4339" r:id="rId39"/>
    <p:sldId id="4356" r:id="rId40"/>
    <p:sldId id="4341" r:id="rId41"/>
    <p:sldId id="4358" r:id="rId42"/>
    <p:sldId id="4340" r:id="rId43"/>
    <p:sldId id="4357" r:id="rId44"/>
    <p:sldId id="4342" r:id="rId45"/>
    <p:sldId id="4276" r:id="rId46"/>
    <p:sldId id="4343" r:id="rId47"/>
    <p:sldId id="426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655"/>
    <a:srgbClr val="3BB391"/>
    <a:srgbClr val="F16A4C"/>
    <a:srgbClr val="FDC562"/>
    <a:srgbClr val="7DCCC6"/>
    <a:srgbClr val="00A4B8"/>
    <a:srgbClr val="23385C"/>
    <a:srgbClr val="28AF95"/>
    <a:srgbClr val="8CBF4B"/>
    <a:srgbClr val="1BA1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2339E-1617-40D1-9E77-0EE46235461F}" v="1" dt="2021-07-05T11:30:50.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5"/>
    <p:restoredTop sz="94663"/>
  </p:normalViewPr>
  <p:slideViewPr>
    <p:cSldViewPr snapToGrid="0" snapToObjects="1">
      <p:cViewPr varScale="1">
        <p:scale>
          <a:sx n="128" d="100"/>
          <a:sy n="128" d="100"/>
        </p:scale>
        <p:origin x="488"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e Cole" userId="8e1338e43120026c" providerId="LiveId" clId="{E872339E-1617-40D1-9E77-0EE46235461F}"/>
    <pc:docChg chg="custSel addSld modSld">
      <pc:chgData name="Laurence Cole" userId="8e1338e43120026c" providerId="LiveId" clId="{E872339E-1617-40D1-9E77-0EE46235461F}" dt="2021-07-06T11:09:32.928" v="300" actId="20577"/>
      <pc:docMkLst>
        <pc:docMk/>
      </pc:docMkLst>
      <pc:sldChg chg="add">
        <pc:chgData name="Laurence Cole" userId="8e1338e43120026c" providerId="LiveId" clId="{E872339E-1617-40D1-9E77-0EE46235461F}" dt="2021-07-05T11:30:50.851" v="0"/>
        <pc:sldMkLst>
          <pc:docMk/>
          <pc:sldMk cId="4169825511" sldId="4263"/>
        </pc:sldMkLst>
      </pc:sldChg>
      <pc:sldChg chg="modSp mod">
        <pc:chgData name="Laurence Cole" userId="8e1338e43120026c" providerId="LiveId" clId="{E872339E-1617-40D1-9E77-0EE46235461F}" dt="2021-07-06T11:09:32.928" v="300" actId="20577"/>
        <pc:sldMkLst>
          <pc:docMk/>
          <pc:sldMk cId="3649242671" sldId="4291"/>
        </pc:sldMkLst>
        <pc:spChg chg="mod">
          <ac:chgData name="Laurence Cole" userId="8e1338e43120026c" providerId="LiveId" clId="{E872339E-1617-40D1-9E77-0EE46235461F}" dt="2021-07-06T11:09:32.928" v="300" actId="20577"/>
          <ac:spMkLst>
            <pc:docMk/>
            <pc:sldMk cId="3649242671" sldId="4291"/>
            <ac:spMk id="5" creationId="{159318B8-276B-0D40-B2D9-396310C39D92}"/>
          </ac:spMkLst>
        </pc:spChg>
      </pc:sldChg>
      <pc:sldChg chg="modSp add mod">
        <pc:chgData name="Laurence Cole" userId="8e1338e43120026c" providerId="LiveId" clId="{E872339E-1617-40D1-9E77-0EE46235461F}" dt="2021-07-06T11:06:00.363" v="94" actId="20577"/>
        <pc:sldMkLst>
          <pc:docMk/>
          <pc:sldMk cId="1259505701" sldId="4344"/>
        </pc:sldMkLst>
        <pc:spChg chg="mod">
          <ac:chgData name="Laurence Cole" userId="8e1338e43120026c" providerId="LiveId" clId="{E872339E-1617-40D1-9E77-0EE46235461F}" dt="2021-07-06T11:06:00.363" v="94" actId="20577"/>
          <ac:spMkLst>
            <pc:docMk/>
            <pc:sldMk cId="1259505701" sldId="4344"/>
            <ac:spMk id="5" creationId="{159318B8-276B-0D40-B2D9-396310C39D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26/06/2022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6/26/22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lJUrQKY_A5g?t=12" TargetMode="External"/><Relationship Id="rId2" Type="http://schemas.openxmlformats.org/officeDocument/2006/relationships/slideLayout" Target="../slideLayouts/slideLayout26.xml"/><Relationship Id="rId1" Type="http://schemas.openxmlformats.org/officeDocument/2006/relationships/video" Target="https://www.youtube.com/embed/lJUrQKY_A5g?feature=oembed" TargetMode="Externa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hyperlink" Target="https://thepeoplegroup.com/wp-content/uploads/2008/04/article-building-trust-in-the-workplace1.pdf" TargetMode="External"/><Relationship Id="rId7"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20.xml"/><Relationship Id="rId6" Type="http://schemas.openxmlformats.org/officeDocument/2006/relationships/hyperlink" Target="https://ideas.ted.com/the-secret-ingredient-that-makes-some-teams-better-than-others/" TargetMode="External"/><Relationship Id="rId5" Type="http://schemas.openxmlformats.org/officeDocument/2006/relationships/hyperlink" Target="https://brigettehyacinth.com/why-managers-should-care-about-employee-loyalty/" TargetMode="External"/><Relationship Id="rId4" Type="http://schemas.openxmlformats.org/officeDocument/2006/relationships/hyperlink" Target="http://cadiganventures.com/3-steps-to-build-a-culture-of-trus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www.researchgate.net/publication/229889043_When_consumers_and_brands_talk_Storytelling_theory_and_research_in_psychology_and_marketing" TargetMode="Externa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jovanabanovic.com/2020/08/06/the-most-powerful-person-in-the-world-is-the-story-teller-the-storyteller-sets-the-vision-values-and-agenda-of-an-entire-generation-that-is-to-come-steve-jobs/#:~:text=Steve%20Jobs%20%2D%20JovanaBanovic-,%E2%80%9CThe%20most%20powerful%20person%20in%20the%20world%20is%20the%20story,is%20to%20come.%E2%80%9D%20Steve%20Jobs" TargetMode="External"/><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searchgate.net/publication/229889043_When_consumers_and_brands_talk_Storytelling_theory_and_research_in_psychology_and_marketing"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15.xml"/><Relationship Id="rId4" Type="http://schemas.openxmlformats.org/officeDocument/2006/relationships/hyperlink" Target="https://www.researchgate.net/publication/229889043_When_consumers_and_brands_talk_Storytelling_theory_and_research_in_psychology_and_market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4.xml"/><Relationship Id="rId1" Type="http://schemas.openxmlformats.org/officeDocument/2006/relationships/video" Target="https://www.youtube.com/embed/Nj-hdQMa3uA?feature=oembed" TargetMode="External"/><Relationship Id="rId6" Type="http://schemas.openxmlformats.org/officeDocument/2006/relationships/hyperlink" Target="https://www.researchgate.net/publication/229889043_When_consumers_and_brands_talk_Storytelling_theory_and_research_in_psychology_and_marketing" TargetMode="Externa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hyperlink" Target="https://news.wsu.edu/2020/04/28/service-learning-boosts-academic-performance-retention-rates-collaborative-study/" TargetMode="External"/><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socialstudies.org/system/files/publications/articles/yl_220115.pdf" TargetMode="External"/><Relationship Id="rId7"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hyperlink" Target="https://www.youtube.com/watch?v=YpUY0hXCH2w" TargetMode="External"/><Relationship Id="rId5" Type="http://schemas.openxmlformats.org/officeDocument/2006/relationships/hyperlink" Target="&#8226;%09https:/www.pbs.org/newshour/extra/lessons-plans/lesson-plan-civic-engagement-and-ways-for-students-to-get-involved/" TargetMode="External"/><Relationship Id="rId4" Type="http://schemas.openxmlformats.org/officeDocument/2006/relationships/hyperlink" Target="&#8226;%09https:/populationeducation.org/4-service-learning-project-ideas-to-promote-civic-engagemen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6.xml"/><Relationship Id="rId1" Type="http://schemas.openxmlformats.org/officeDocument/2006/relationships/video" Target="https://www.youtube.com/embed/IgMqctjVpyY?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lJUrQKY_A5g?t=12" TargetMode="External"/><Relationship Id="rId2" Type="http://schemas.openxmlformats.org/officeDocument/2006/relationships/slideLayout" Target="../slideLayouts/slideLayout26.xml"/><Relationship Id="rId1" Type="http://schemas.openxmlformats.org/officeDocument/2006/relationships/video" Target="https://www.youtube.com/embed/1xs4I349cdc?feature=oembed" TargetMode="Externa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drive.google.com/file/d/18Pk4-XiFYYfcCqUM8ZpLAVHhubtBBeED/view" TargetMode="External"/><Relationship Id="rId1" Type="http://schemas.openxmlformats.org/officeDocument/2006/relationships/slideLayout" Target="../slideLayouts/slideLayout16.xml"/><Relationship Id="rId4" Type="http://schemas.openxmlformats.org/officeDocument/2006/relationships/hyperlink" Target="https://hbr.org/2014/07/how-to-avoid-collaboration-fatigue"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www.forbes.com/sites/forbesagencycouncil/2021/02/12/the-meaning-behind-mission/?sh=5aa1d8fa305d" TargetMode="External"/><Relationship Id="rId2" Type="http://schemas.openxmlformats.org/officeDocument/2006/relationships/image" Target="../media/image47.jpeg"/><Relationship Id="rId1" Type="http://schemas.openxmlformats.org/officeDocument/2006/relationships/slideLayout" Target="../slideLayouts/slideLayout16.xml"/><Relationship Id="rId6" Type="http://schemas.openxmlformats.org/officeDocument/2006/relationships/hyperlink" Target="https://www.orbitmedia.com/blog/content-marketing-mission-statement/" TargetMode="External"/><Relationship Id="rId5" Type="http://schemas.openxmlformats.org/officeDocument/2006/relationships/hyperlink" Target="https://www.youtube.com/watch?v=MrZKoWgcZVg" TargetMode="External"/><Relationship Id="rId4" Type="http://schemas.openxmlformats.org/officeDocument/2006/relationships/hyperlink" Target="https://blog.hubspot.com/marketing/inspiring-company-mission-statement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jrf.org.uk/sites/default/files/jrf/migrated/files/1859354157.pdf" TargetMode="External"/><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6.xml"/><Relationship Id="rId1" Type="http://schemas.openxmlformats.org/officeDocument/2006/relationships/video" Target="https://www.youtube.com/embed/nppvMyznqHc?feature=oembed" TargetMode="External"/><Relationship Id="rId6" Type="http://schemas.openxmlformats.org/officeDocument/2006/relationships/image" Target="../media/image49.jpeg"/><Relationship Id="rId5" Type="http://schemas.openxmlformats.org/officeDocument/2006/relationships/hyperlink" Target="https://www.jrf.org.uk/sites/default/files/jrf/migrated/files/1859354157.pdf" TargetMode="External"/><Relationship Id="rId4" Type="http://schemas.openxmlformats.org/officeDocument/2006/relationships/hyperlink" Target="https://youtu.be/lJUrQKY_A5g?t=12"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hyperlink" Target="http://www.wordpress.com/" TargetMode="External"/><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s://www.pexels.com/" TargetMode="External"/><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53.jpeg"/><Relationship Id="rId5" Type="http://schemas.openxmlformats.org/officeDocument/2006/relationships/hyperlink" Target="https://pixabay.com/" TargetMode="External"/><Relationship Id="rId4" Type="http://schemas.openxmlformats.org/officeDocument/2006/relationships/hyperlink" Target="https://unsplash.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mailchimp.com/" TargetMode="External"/><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hyperlink" Target="https://www.googleadservices.com/pagead/aclk?sa=L&amp;ai=DChcSEwjmubil_bTvAhXK7e0KHYuhBUAYABAAGgJkZw&amp;ae=2&amp;ohost=www.google.com&amp;cid=CAESQOD2VKU0tTViFG-5ar3EGRbpx3eB4YNRdpiBRSauKC7ZOOfhRkS32Fowp0y9WzY47vrkAm69KnTLsbS0-ZSc7qU&amp;sig=AOD64_22zT57sC67UpeF4wPtu-LWbOQcEw&amp;q&amp;adurl&amp;ved=2ahUKEwi1wrKl_bTvAhVMVBUIHWRjDGgQ0Qx6BAgCEAE" TargetMode="External"/><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a:xfrm>
            <a:off x="6096000" y="5327221"/>
            <a:ext cx="5278651" cy="697353"/>
          </a:xfrm>
        </p:spPr>
        <p:txBody>
          <a:bodyPr/>
          <a:lstStyle/>
          <a:p>
            <a:pPr algn="l"/>
            <a:r>
              <a:rPr lang="en-US" sz="2800" dirty="0"/>
              <a:t>Marketing your Civic Engagement project, cause and collaboration</a:t>
            </a:r>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p:txBody>
          <a:bodyPr/>
          <a:lstStyle/>
          <a:p>
            <a:pPr algn="l"/>
            <a:r>
              <a:rPr lang="en-US" dirty="0"/>
              <a:t>SDCE OERs Module 6:</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3" name="Text Placeholder 2">
            <a:extLst>
              <a:ext uri="{FF2B5EF4-FFF2-40B4-BE49-F238E27FC236}">
                <a16:creationId xmlns:a16="http://schemas.microsoft.com/office/drawing/2014/main" id="{69745A48-332F-4761-8303-60DA7149C1BE}"/>
              </a:ext>
            </a:extLst>
          </p:cNvPr>
          <p:cNvSpPr>
            <a:spLocks noGrp="1"/>
          </p:cNvSpPr>
          <p:nvPr>
            <p:ph type="body" sz="quarter" idx="18"/>
          </p:nvPr>
        </p:nvSpPr>
        <p:spPr>
          <a:xfrm>
            <a:off x="457283" y="1466850"/>
            <a:ext cx="5552050" cy="3995940"/>
          </a:xfrm>
        </p:spPr>
        <p:txBody>
          <a:bodyPr>
            <a:normAutofit/>
          </a:bodyPr>
          <a:lstStyle/>
          <a:p>
            <a:pPr marL="0"/>
            <a:r>
              <a:rPr lang="en-US" dirty="0"/>
              <a:t>Given our worlds have changed </a:t>
            </a:r>
            <a:r>
              <a:rPr lang="en-US"/>
              <a:t>so much </a:t>
            </a:r>
            <a:r>
              <a:rPr lang="en-US" dirty="0"/>
              <a:t>as a result of Covid-19, it is important to also identify how trust can be built over a virtual environment.</a:t>
            </a:r>
          </a:p>
          <a:p>
            <a:pPr marL="0"/>
            <a:r>
              <a:rPr lang="en-US" dirty="0"/>
              <a:t>Here are a few tips to help build trust remotely:</a:t>
            </a:r>
          </a:p>
          <a:p>
            <a:pPr marL="0" indent="0"/>
            <a:r>
              <a:rPr lang="en-US" dirty="0"/>
              <a:t>1. Build rapport with 1:1 meetings</a:t>
            </a:r>
          </a:p>
          <a:p>
            <a:pPr marL="0"/>
            <a:r>
              <a:rPr lang="en-US" dirty="0"/>
              <a:t>2. Encourage teammates with positivity</a:t>
            </a:r>
          </a:p>
          <a:p>
            <a:pPr marL="0"/>
            <a:r>
              <a:rPr lang="en-US" dirty="0"/>
              <a:t>3. Create short term goals</a:t>
            </a:r>
            <a:endParaRPr lang="en-IE" dirty="0"/>
          </a:p>
        </p:txBody>
      </p:sp>
      <p:sp>
        <p:nvSpPr>
          <p:cNvPr id="2" name="Text Placeholder 1">
            <a:extLst>
              <a:ext uri="{FF2B5EF4-FFF2-40B4-BE49-F238E27FC236}">
                <a16:creationId xmlns:a16="http://schemas.microsoft.com/office/drawing/2014/main" id="{45DAAEE6-E845-43E0-9EE0-C3837B2F194E}"/>
              </a:ext>
            </a:extLst>
          </p:cNvPr>
          <p:cNvSpPr>
            <a:spLocks noGrp="1"/>
          </p:cNvSpPr>
          <p:nvPr>
            <p:ph type="body" sz="quarter" idx="16"/>
          </p:nvPr>
        </p:nvSpPr>
        <p:spPr>
          <a:xfrm>
            <a:off x="309134" y="457032"/>
            <a:ext cx="5848349" cy="776253"/>
          </a:xfrm>
        </p:spPr>
        <p:txBody>
          <a:bodyPr>
            <a:noAutofit/>
          </a:bodyPr>
          <a:lstStyle/>
          <a:p>
            <a:r>
              <a:rPr lang="en-US" sz="2800" dirty="0"/>
              <a:t>BUILDING TRUST IN A REMOTE TEAM</a:t>
            </a:r>
            <a:endParaRPr lang="en-IE" sz="2800" dirty="0"/>
          </a:p>
        </p:txBody>
      </p:sp>
      <p:pic>
        <p:nvPicPr>
          <p:cNvPr id="12" name="Picture Placeholder 11">
            <a:extLst>
              <a:ext uri="{FF2B5EF4-FFF2-40B4-BE49-F238E27FC236}">
                <a16:creationId xmlns:a16="http://schemas.microsoft.com/office/drawing/2014/main" id="{B683C811-6696-4E06-8C23-CE7CB4F427B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9984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1EF2FCC-FA31-442F-8D46-FA5781F8A0E9}"/>
              </a:ext>
            </a:extLst>
          </p:cNvPr>
          <p:cNvSpPr>
            <a:spLocks noGrp="1"/>
          </p:cNvSpPr>
          <p:nvPr>
            <p:ph type="pic" sz="quarter" idx="10"/>
          </p:nvPr>
        </p:nvSpPr>
        <p:spPr/>
      </p:sp>
      <p:sp>
        <p:nvSpPr>
          <p:cNvPr id="13" name="Text Placeholder 12">
            <a:extLst>
              <a:ext uri="{FF2B5EF4-FFF2-40B4-BE49-F238E27FC236}">
                <a16:creationId xmlns:a16="http://schemas.microsoft.com/office/drawing/2014/main" id="{8AAE0352-559E-43A0-AA9E-E3E6386DBF5F}"/>
              </a:ext>
            </a:extLst>
          </p:cNvPr>
          <p:cNvSpPr>
            <a:spLocks noGrp="1"/>
          </p:cNvSpPr>
          <p:nvPr>
            <p:ph type="body" sz="quarter" idx="18"/>
          </p:nvPr>
        </p:nvSpPr>
        <p:spPr/>
        <p:txBody>
          <a:bodyPr>
            <a:normAutofit/>
          </a:bodyPr>
          <a:lstStyle/>
          <a:p>
            <a:pPr marL="0"/>
            <a:r>
              <a:rPr lang="en-US" dirty="0"/>
              <a:t>Check out this Ted Talk on 7 tools for building a business that people can trust.</a:t>
            </a:r>
          </a:p>
          <a:p>
            <a:pPr marL="0"/>
            <a:endParaRPr lang="en-US" dirty="0"/>
          </a:p>
          <a:p>
            <a:pPr marL="0"/>
            <a:r>
              <a:rPr lang="en-IE" sz="1800" b="1" dirty="0">
                <a:hlinkClick r:id="rId3"/>
              </a:rPr>
              <a:t>View: https://youtu.be/lJUrQKY_A5g?t=12</a:t>
            </a:r>
            <a:r>
              <a:rPr lang="en-US" sz="1800" b="1" dirty="0"/>
              <a:t> </a:t>
            </a:r>
            <a:endParaRPr lang="en-IE" sz="1800" b="1" dirty="0"/>
          </a:p>
        </p:txBody>
      </p:sp>
      <p:sp>
        <p:nvSpPr>
          <p:cNvPr id="12" name="Text Placeholder 11">
            <a:extLst>
              <a:ext uri="{FF2B5EF4-FFF2-40B4-BE49-F238E27FC236}">
                <a16:creationId xmlns:a16="http://schemas.microsoft.com/office/drawing/2014/main" id="{C2B26A27-4FC2-44BE-B249-890177F87347}"/>
              </a:ext>
            </a:extLst>
          </p:cNvPr>
          <p:cNvSpPr>
            <a:spLocks noGrp="1"/>
          </p:cNvSpPr>
          <p:nvPr>
            <p:ph type="body" sz="quarter" idx="16"/>
          </p:nvPr>
        </p:nvSpPr>
        <p:spPr/>
        <p:txBody>
          <a:bodyPr>
            <a:normAutofit/>
          </a:bodyPr>
          <a:lstStyle/>
          <a:p>
            <a:r>
              <a:rPr lang="en-US" sz="2800" dirty="0"/>
              <a:t>TOOLS TO BUILD TRUST</a:t>
            </a:r>
            <a:endParaRPr lang="en-IE" sz="2800" dirty="0"/>
          </a:p>
        </p:txBody>
      </p:sp>
      <p:pic>
        <p:nvPicPr>
          <p:cNvPr id="14" name="Online Media 13" title="Marcos Aguiar: 7 tools for building a business people trust | TED">
            <a:hlinkClick r:id="" action="ppaction://media"/>
            <a:extLst>
              <a:ext uri="{FF2B5EF4-FFF2-40B4-BE49-F238E27FC236}">
                <a16:creationId xmlns:a16="http://schemas.microsoft.com/office/drawing/2014/main" id="{852F4FEC-F63D-495A-865B-339CD8DB22C7}"/>
              </a:ext>
            </a:extLst>
          </p:cNvPr>
          <p:cNvPicPr>
            <a:picLocks noRot="1" noChangeAspect="1"/>
          </p:cNvPicPr>
          <p:nvPr>
            <a:videoFile r:link="rId1"/>
          </p:nvPr>
        </p:nvPicPr>
        <p:blipFill>
          <a:blip r:embed="rId4"/>
          <a:stretch>
            <a:fillRect/>
          </a:stretch>
        </p:blipFill>
        <p:spPr>
          <a:xfrm>
            <a:off x="7061200" y="1203325"/>
            <a:ext cx="5127766" cy="3913188"/>
          </a:xfrm>
          <a:prstGeom prst="rect">
            <a:avLst/>
          </a:prstGeom>
        </p:spPr>
      </p:pic>
    </p:spTree>
    <p:extLst>
      <p:ext uri="{BB962C8B-B14F-4D97-AF65-F5344CB8AC3E}">
        <p14:creationId xmlns:p14="http://schemas.microsoft.com/office/powerpoint/2010/main" val="17639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379083"/>
            <a:ext cx="5085159" cy="590313"/>
          </a:xfrm>
        </p:spPr>
        <p:txBody>
          <a:bodyPr>
            <a:normAutofit fontScale="25000" lnSpcReduction="20000"/>
          </a:bodyPr>
          <a:lstStyle/>
          <a:p>
            <a:r>
              <a:rPr lang="en-US" sz="11200" dirty="0"/>
              <a:t>BUILDING TRUST- EXTRA RESOURCES</a:t>
            </a:r>
          </a:p>
          <a:p>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 Placeholder 2">
            <a:extLst>
              <a:ext uri="{FF2B5EF4-FFF2-40B4-BE49-F238E27FC236}">
                <a16:creationId xmlns:a16="http://schemas.microsoft.com/office/drawing/2014/main" id="{A0059345-EB0F-4166-840C-CC7392EDA19E}"/>
              </a:ext>
            </a:extLst>
          </p:cNvPr>
          <p:cNvSpPr txBox="1">
            <a:spLocks/>
          </p:cNvSpPr>
          <p:nvPr/>
        </p:nvSpPr>
        <p:spPr>
          <a:xfrm>
            <a:off x="362976" y="1447799"/>
            <a:ext cx="6029324" cy="43236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dirty="0">
                <a:hlinkClick r:id="rId3">
                  <a:extLst>
                    <a:ext uri="{A12FA001-AC4F-418D-AE19-62706E023703}">
                      <ahyp:hlinkClr xmlns:ahyp="http://schemas.microsoft.com/office/drawing/2018/hyperlinkcolor" val="tx"/>
                    </a:ext>
                  </a:extLst>
                </a:hlinkClick>
              </a:rPr>
              <a:t>A journal article explaining how to increase trust in the workplace.</a:t>
            </a:r>
            <a:endParaRPr lang="en-US" dirty="0"/>
          </a:p>
          <a:p>
            <a:pPr marL="0"/>
            <a:endParaRPr lang="en-US" dirty="0"/>
          </a:p>
          <a:p>
            <a:pPr marL="0"/>
            <a:r>
              <a:rPr lang="en-US" dirty="0">
                <a:hlinkClick r:id="rId4">
                  <a:extLst>
                    <a:ext uri="{A12FA001-AC4F-418D-AE19-62706E023703}">
                      <ahyp:hlinkClr xmlns:ahyp="http://schemas.microsoft.com/office/drawing/2018/hyperlinkcolor" val="tx"/>
                    </a:ext>
                  </a:extLst>
                </a:hlinkClick>
              </a:rPr>
              <a:t>More information on the three steps building trust</a:t>
            </a:r>
            <a:endParaRPr lang="en-US" dirty="0"/>
          </a:p>
          <a:p>
            <a:pPr marL="0"/>
            <a:endParaRPr lang="en-US" dirty="0"/>
          </a:p>
          <a:p>
            <a:pPr marL="0"/>
            <a:r>
              <a:rPr lang="en-US" dirty="0">
                <a:hlinkClick r:id="rId5">
                  <a:extLst>
                    <a:ext uri="{A12FA001-AC4F-418D-AE19-62706E023703}">
                      <ahyp:hlinkClr xmlns:ahyp="http://schemas.microsoft.com/office/drawing/2018/hyperlinkcolor" val="tx"/>
                    </a:ext>
                  </a:extLst>
                </a:hlinkClick>
              </a:rPr>
              <a:t>Reasons employers should care about worker loyalty.</a:t>
            </a:r>
            <a:endParaRPr lang="en-US" dirty="0"/>
          </a:p>
          <a:p>
            <a:pPr marL="0"/>
            <a:endParaRPr lang="en-US" dirty="0"/>
          </a:p>
          <a:p>
            <a:pPr marL="0"/>
            <a:r>
              <a:rPr lang="en-US" dirty="0">
                <a:hlinkClick r:id="rId6">
                  <a:extLst>
                    <a:ext uri="{A12FA001-AC4F-418D-AE19-62706E023703}">
                      <ahyp:hlinkClr xmlns:ahyp="http://schemas.microsoft.com/office/drawing/2018/hyperlinkcolor" val="tx"/>
                    </a:ext>
                  </a:extLst>
                </a:hlinkClick>
              </a:rPr>
              <a:t>The secret ingredient that makes some teams better than others</a:t>
            </a:r>
            <a:endParaRPr lang="en-US" dirty="0"/>
          </a:p>
        </p:txBody>
      </p:sp>
      <p:pic>
        <p:nvPicPr>
          <p:cNvPr id="12" name="Picture Placeholder 11">
            <a:extLst>
              <a:ext uri="{FF2B5EF4-FFF2-40B4-BE49-F238E27FC236}">
                <a16:creationId xmlns:a16="http://schemas.microsoft.com/office/drawing/2014/main" id="{06BB09D0-A126-48E8-837C-DD35551E3AEA}"/>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8899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230796" y="759708"/>
            <a:ext cx="9520333" cy="1175656"/>
          </a:xfrm>
        </p:spPr>
        <p:txBody>
          <a:bodyPr>
            <a:noAutofit/>
          </a:bodyPr>
          <a:lstStyle/>
          <a:p>
            <a:pPr algn="ctr"/>
            <a:r>
              <a:rPr lang="en-US" dirty="0"/>
              <a:t>CULTIVATING AND GROWING A STUDENT CIVIC ENGAGEMENT COMMUNITY</a:t>
            </a:r>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4" name="TextBox 3">
            <a:extLst>
              <a:ext uri="{FF2B5EF4-FFF2-40B4-BE49-F238E27FC236}">
                <a16:creationId xmlns:a16="http://schemas.microsoft.com/office/drawing/2014/main" id="{06C2F247-5F60-443F-A2B3-94B2C9D9B64A}"/>
              </a:ext>
            </a:extLst>
          </p:cNvPr>
          <p:cNvSpPr txBox="1"/>
          <p:nvPr/>
        </p:nvSpPr>
        <p:spPr>
          <a:xfrm>
            <a:off x="8022950" y="5166762"/>
            <a:ext cx="6097656" cy="523220"/>
          </a:xfrm>
          <a:prstGeom prst="rect">
            <a:avLst/>
          </a:prstGeom>
          <a:noFill/>
        </p:spPr>
        <p:txBody>
          <a:bodyPr wrap="square">
            <a:spAutoFit/>
          </a:bodyPr>
          <a:lstStyle/>
          <a:p>
            <a:r>
              <a:rPr lang="en-IE" sz="2800" b="1" dirty="0">
                <a:solidFill>
                  <a:schemeClr val="bg1"/>
                </a:solidFill>
              </a:rPr>
              <a:t>Learner level: Beginner</a:t>
            </a:r>
          </a:p>
        </p:txBody>
      </p:sp>
    </p:spTree>
    <p:extLst>
      <p:ext uri="{BB962C8B-B14F-4D97-AF65-F5344CB8AC3E}">
        <p14:creationId xmlns:p14="http://schemas.microsoft.com/office/powerpoint/2010/main" val="362904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512124" y="228600"/>
            <a:ext cx="5026383" cy="823715"/>
          </a:xfrm>
        </p:spPr>
        <p:txBody>
          <a:bodyPr>
            <a:normAutofit fontScale="25000" lnSpcReduction="20000"/>
          </a:bodyPr>
          <a:lstStyle/>
          <a:p>
            <a:r>
              <a:rPr lang="en-US" sz="11200" dirty="0"/>
              <a:t>Topic 2: Cultivating And Growing A Student Civic Engagement Community</a:t>
            </a:r>
          </a:p>
          <a:p>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544241"/>
            <a:ext cx="5105121" cy="5539978"/>
          </a:xfrm>
          <a:prstGeom prst="rect">
            <a:avLst/>
          </a:prstGeom>
          <a:noFill/>
        </p:spPr>
        <p:txBody>
          <a:bodyPr wrap="square" rtlCol="0">
            <a:spAutoFit/>
          </a:bodyPr>
          <a:lstStyle/>
          <a:p>
            <a:r>
              <a:rPr lang="en-US" sz="2400" dirty="0">
                <a:solidFill>
                  <a:schemeClr val="bg1"/>
                </a:solidFill>
              </a:rPr>
              <a:t>The next step to ensuring the message of your DCE project is established is to cultivate and grow your DCE project.</a:t>
            </a:r>
          </a:p>
          <a:p>
            <a:endParaRPr lang="en-US" sz="2400" dirty="0">
              <a:solidFill>
                <a:schemeClr val="bg1"/>
              </a:solidFill>
            </a:endParaRPr>
          </a:p>
          <a:p>
            <a:r>
              <a:rPr lang="en-US" sz="2400" dirty="0">
                <a:solidFill>
                  <a:schemeClr val="bg1"/>
                </a:solidFill>
              </a:rPr>
              <a:t>By ensuring that your community is aware and talking about your project, it can ensure that your project’s mission will become established and guarantee the continuation of the project.</a:t>
            </a:r>
          </a:p>
          <a:p>
            <a:endParaRPr lang="en-US" sz="2400" dirty="0">
              <a:solidFill>
                <a:schemeClr val="bg1"/>
              </a:solidFill>
            </a:endParaRPr>
          </a:p>
          <a:p>
            <a:r>
              <a:rPr lang="en-US" sz="2400" dirty="0">
                <a:solidFill>
                  <a:schemeClr val="bg1"/>
                </a:solidFill>
              </a:rPr>
              <a:t>But how can we create and foster and environment where a DCE project is discussed and word of mouth spreads?</a:t>
            </a:r>
          </a:p>
          <a:p>
            <a:endParaRPr lang="en-US" sz="2400" dirty="0">
              <a:solidFill>
                <a:schemeClr val="bg1"/>
              </a:solidFill>
            </a:endParaRPr>
          </a:p>
          <a:p>
            <a:endParaRPr lang="en-IE" dirty="0"/>
          </a:p>
        </p:txBody>
      </p:sp>
    </p:spTree>
    <p:extLst>
      <p:ext uri="{BB962C8B-B14F-4D97-AF65-F5344CB8AC3E}">
        <p14:creationId xmlns:p14="http://schemas.microsoft.com/office/powerpoint/2010/main" val="274098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EB212DE8-CB38-4954-B6F5-32D6422BC309}"/>
              </a:ext>
            </a:extLst>
          </p:cNvPr>
          <p:cNvSpPr txBox="1"/>
          <p:nvPr/>
        </p:nvSpPr>
        <p:spPr>
          <a:xfrm>
            <a:off x="4678230" y="364904"/>
            <a:ext cx="6477000" cy="523220"/>
          </a:xfrm>
          <a:prstGeom prst="rect">
            <a:avLst/>
          </a:prstGeom>
          <a:noFill/>
        </p:spPr>
        <p:txBody>
          <a:bodyPr wrap="square">
            <a:spAutoFit/>
          </a:bodyPr>
          <a:lstStyle/>
          <a:p>
            <a:pPr algn="ctr"/>
            <a:r>
              <a:rPr lang="en-US" sz="2800" dirty="0">
                <a:solidFill>
                  <a:schemeClr val="bg1"/>
                </a:solidFill>
              </a:rPr>
              <a:t>Creating a positive environment</a:t>
            </a:r>
          </a:p>
        </p:txBody>
      </p:sp>
      <p:sp>
        <p:nvSpPr>
          <p:cNvPr id="9" name="TextBox 8">
            <a:extLst>
              <a:ext uri="{FF2B5EF4-FFF2-40B4-BE49-F238E27FC236}">
                <a16:creationId xmlns:a16="http://schemas.microsoft.com/office/drawing/2014/main" id="{D0A2937D-D339-48E0-B5F0-4C3FF22D1B5A}"/>
              </a:ext>
            </a:extLst>
          </p:cNvPr>
          <p:cNvSpPr txBox="1"/>
          <p:nvPr/>
        </p:nvSpPr>
        <p:spPr>
          <a:xfrm>
            <a:off x="5589815" y="946801"/>
            <a:ext cx="6101442" cy="4524315"/>
          </a:xfrm>
          <a:prstGeom prst="rect">
            <a:avLst/>
          </a:prstGeom>
          <a:noFill/>
        </p:spPr>
        <p:txBody>
          <a:bodyPr wrap="square" rtlCol="0">
            <a:spAutoFit/>
          </a:bodyPr>
          <a:lstStyle/>
          <a:p>
            <a:r>
              <a:rPr lang="en-IE" sz="2400" dirty="0">
                <a:solidFill>
                  <a:schemeClr val="bg1"/>
                </a:solidFill>
              </a:rPr>
              <a:t>As we saw in the previous topic, by establishing trust, we can help create an environment for both students and communities that is positive.</a:t>
            </a:r>
          </a:p>
          <a:p>
            <a:endParaRPr lang="en-IE" sz="2400" dirty="0">
              <a:solidFill>
                <a:schemeClr val="bg1"/>
              </a:solidFill>
            </a:endParaRPr>
          </a:p>
          <a:p>
            <a:r>
              <a:rPr lang="en-IE" sz="2400" dirty="0">
                <a:solidFill>
                  <a:schemeClr val="bg1"/>
                </a:solidFill>
              </a:rPr>
              <a:t>A positive environment will also help to create a positive environment where word of the project will spread naturally.</a:t>
            </a:r>
          </a:p>
          <a:p>
            <a:endParaRPr lang="en-IE" sz="2400" dirty="0">
              <a:solidFill>
                <a:schemeClr val="bg1"/>
              </a:solidFill>
            </a:endParaRPr>
          </a:p>
          <a:p>
            <a:r>
              <a:rPr lang="en-IE" sz="2400" dirty="0">
                <a:solidFill>
                  <a:schemeClr val="bg1"/>
                </a:solidFill>
              </a:rPr>
              <a:t>A positive environment can also help to establish other methods of marketing your  project…</a:t>
            </a:r>
          </a:p>
          <a:p>
            <a:endParaRPr lang="en-IE" sz="2400" dirty="0">
              <a:solidFill>
                <a:schemeClr val="bg1"/>
              </a:solidFill>
            </a:endParaRPr>
          </a:p>
        </p:txBody>
      </p:sp>
      <p:pic>
        <p:nvPicPr>
          <p:cNvPr id="12" name="Picture 11" descr="Assorted candies and gummies">
            <a:extLst>
              <a:ext uri="{FF2B5EF4-FFF2-40B4-BE49-F238E27FC236}">
                <a16:creationId xmlns:a16="http://schemas.microsoft.com/office/drawing/2014/main" id="{DC70B128-209C-4B0F-AA6E-1F7E546EC6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743" y="231228"/>
            <a:ext cx="4637313" cy="5738648"/>
          </a:xfrm>
          <a:prstGeom prst="rect">
            <a:avLst/>
          </a:prstGeom>
        </p:spPr>
      </p:pic>
    </p:spTree>
    <p:extLst>
      <p:ext uri="{BB962C8B-B14F-4D97-AF65-F5344CB8AC3E}">
        <p14:creationId xmlns:p14="http://schemas.microsoft.com/office/powerpoint/2010/main" val="111294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17E9D7-EF41-4C00-8F52-D3C0838E149F}"/>
              </a:ext>
            </a:extLst>
          </p:cNvPr>
          <p:cNvSpPr>
            <a:spLocks noGrp="1"/>
          </p:cNvSpPr>
          <p:nvPr>
            <p:ph type="body" sz="quarter" idx="16"/>
          </p:nvPr>
        </p:nvSpPr>
        <p:spPr/>
        <p:txBody>
          <a:bodyPr>
            <a:normAutofit lnSpcReduction="10000"/>
          </a:bodyPr>
          <a:lstStyle/>
          <a:p>
            <a:r>
              <a:rPr lang="en-US" dirty="0"/>
              <a:t>Creating A Positive Narrative</a:t>
            </a:r>
            <a:endParaRPr lang="en-IE" dirty="0"/>
          </a:p>
        </p:txBody>
      </p:sp>
      <p:sp>
        <p:nvSpPr>
          <p:cNvPr id="9" name="TextBox 8">
            <a:extLst>
              <a:ext uri="{FF2B5EF4-FFF2-40B4-BE49-F238E27FC236}">
                <a16:creationId xmlns:a16="http://schemas.microsoft.com/office/drawing/2014/main" id="{F6702DAE-463D-4DDA-9C14-D53755C82524}"/>
              </a:ext>
            </a:extLst>
          </p:cNvPr>
          <p:cNvSpPr txBox="1"/>
          <p:nvPr/>
        </p:nvSpPr>
        <p:spPr>
          <a:xfrm>
            <a:off x="734714" y="1515107"/>
            <a:ext cx="10971511" cy="4524315"/>
          </a:xfrm>
          <a:prstGeom prst="rect">
            <a:avLst/>
          </a:prstGeom>
          <a:noFill/>
        </p:spPr>
        <p:txBody>
          <a:bodyPr wrap="square" rtlCol="0">
            <a:spAutoFit/>
          </a:bodyPr>
          <a:lstStyle/>
          <a:p>
            <a:r>
              <a:rPr lang="en-US" sz="2400" dirty="0">
                <a:solidFill>
                  <a:schemeClr val="bg1"/>
                </a:solidFill>
              </a:rPr>
              <a:t>One type of DCE project can be service or knowledge exchange. We saw in the GMIT case study that the interviewees suggested that without the student’s help, some community groups may have ceased to exist. The fact that this DCE project helped to ensure the establishment and growth of certain community projects and businesses is a fantastic message that future DCE groups could use.</a:t>
            </a:r>
          </a:p>
          <a:p>
            <a:endParaRPr lang="en-US" sz="2400" dirty="0">
              <a:solidFill>
                <a:schemeClr val="bg1"/>
              </a:solidFill>
            </a:endParaRPr>
          </a:p>
          <a:p>
            <a:r>
              <a:rPr lang="en-US" sz="2400" dirty="0">
                <a:solidFill>
                  <a:schemeClr val="bg1"/>
                </a:solidFill>
              </a:rPr>
              <a:t>When developing your DCE project, think about </a:t>
            </a:r>
            <a:r>
              <a:rPr lang="en-US" sz="2400" b="1" u="sng" dirty="0">
                <a:solidFill>
                  <a:schemeClr val="bg1"/>
                </a:solidFill>
              </a:rPr>
              <a:t>what it is that your project offers</a:t>
            </a:r>
            <a:r>
              <a:rPr lang="en-US" sz="2400" dirty="0">
                <a:solidFill>
                  <a:schemeClr val="bg1"/>
                </a:solidFill>
              </a:rPr>
              <a:t>. It is important during any PR activities, or any marketing activities that you do, that you create a narrative that promotes the positive aspects of your DCE project.</a:t>
            </a:r>
          </a:p>
          <a:p>
            <a:endParaRPr lang="en-US" sz="2400" dirty="0">
              <a:solidFill>
                <a:schemeClr val="bg1"/>
              </a:solidFill>
            </a:endParaRPr>
          </a:p>
          <a:p>
            <a:r>
              <a:rPr lang="en-US" sz="2400" b="1" dirty="0">
                <a:solidFill>
                  <a:schemeClr val="bg1"/>
                </a:solidFill>
              </a:rPr>
              <a:t>Storytelling</a:t>
            </a:r>
            <a:r>
              <a:rPr lang="en-US" sz="2400" dirty="0">
                <a:solidFill>
                  <a:schemeClr val="bg1"/>
                </a:solidFill>
              </a:rPr>
              <a:t> is one way that a DCE Project could do this.</a:t>
            </a:r>
          </a:p>
          <a:p>
            <a:endParaRPr lang="en-US" sz="2400" dirty="0">
              <a:solidFill>
                <a:schemeClr val="bg1"/>
              </a:solidFill>
            </a:endParaRPr>
          </a:p>
        </p:txBody>
      </p:sp>
      <p:sp>
        <p:nvSpPr>
          <p:cNvPr id="7" name="TextBox 6">
            <a:extLst>
              <a:ext uri="{FF2B5EF4-FFF2-40B4-BE49-F238E27FC236}">
                <a16:creationId xmlns:a16="http://schemas.microsoft.com/office/drawing/2014/main" id="{E9938F68-09CB-4151-ABB8-89C7806C1E68}"/>
              </a:ext>
            </a:extLst>
          </p:cNvPr>
          <p:cNvSpPr txBox="1"/>
          <p:nvPr/>
        </p:nvSpPr>
        <p:spPr>
          <a:xfrm>
            <a:off x="11076452" y="5553445"/>
            <a:ext cx="6096000" cy="369332"/>
          </a:xfrm>
          <a:prstGeom prst="rect">
            <a:avLst/>
          </a:prstGeom>
          <a:noFill/>
        </p:spPr>
        <p:txBody>
          <a:bodyPr wrap="square">
            <a:spAutoFit/>
          </a:bodyPr>
          <a:lstStyle/>
          <a:p>
            <a:r>
              <a:rPr lang="en-IE" dirty="0">
                <a:solidFill>
                  <a:schemeClr val="bg1"/>
                </a:solidFill>
                <a:hlinkClick r:id="rId2">
                  <a:extLst>
                    <a:ext uri="{A12FA001-AC4F-418D-AE19-62706E023703}">
                      <ahyp:hlinkClr xmlns:ahyp="http://schemas.microsoft.com/office/drawing/2018/hyperlinkcolor" val="tx"/>
                    </a:ext>
                  </a:extLst>
                </a:hlinkClick>
              </a:rPr>
              <a:t>Source</a:t>
            </a:r>
            <a:endParaRPr lang="en-IE" dirty="0"/>
          </a:p>
        </p:txBody>
      </p:sp>
    </p:spTree>
    <p:extLst>
      <p:ext uri="{BB962C8B-B14F-4D97-AF65-F5344CB8AC3E}">
        <p14:creationId xmlns:p14="http://schemas.microsoft.com/office/powerpoint/2010/main" val="375387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09A04DF-6E42-4088-B446-60C98204C96A}"/>
              </a:ext>
            </a:extLst>
          </p:cNvPr>
          <p:cNvSpPr>
            <a:spLocks noGrp="1"/>
          </p:cNvSpPr>
          <p:nvPr>
            <p:ph type="body" sz="quarter" idx="14"/>
          </p:nvPr>
        </p:nvSpPr>
        <p:spPr/>
        <p:txBody>
          <a:bodyPr>
            <a:normAutofit fontScale="85000" lnSpcReduction="20000"/>
          </a:bodyPr>
          <a:lstStyle/>
          <a:p>
            <a:endParaRPr lang="en-IE"/>
          </a:p>
        </p:txBody>
      </p:sp>
      <p:sp>
        <p:nvSpPr>
          <p:cNvPr id="6" name="Text Placeholder 5">
            <a:extLst>
              <a:ext uri="{FF2B5EF4-FFF2-40B4-BE49-F238E27FC236}">
                <a16:creationId xmlns:a16="http://schemas.microsoft.com/office/drawing/2014/main" id="{F8364486-EAF3-4576-91A3-BB32F073F3B4}"/>
              </a:ext>
            </a:extLst>
          </p:cNvPr>
          <p:cNvSpPr>
            <a:spLocks noGrp="1"/>
          </p:cNvSpPr>
          <p:nvPr>
            <p:ph type="body" sz="quarter" idx="13"/>
          </p:nvPr>
        </p:nvSpPr>
        <p:spPr/>
        <p:txBody>
          <a:bodyPr/>
          <a:lstStyle/>
          <a:p>
            <a:r>
              <a:rPr lang="en-US" dirty="0"/>
              <a:t>“The most powerful person in the world is the story-teller. The storyteller sets the vision, values and agenda of an entire generation that is to come.” Steve Jobs.</a:t>
            </a:r>
            <a:endParaRPr lang="en-IE" dirty="0"/>
          </a:p>
        </p:txBody>
      </p:sp>
      <p:sp>
        <p:nvSpPr>
          <p:cNvPr id="8" name="Text Placeholder 7">
            <a:extLst>
              <a:ext uri="{FF2B5EF4-FFF2-40B4-BE49-F238E27FC236}">
                <a16:creationId xmlns:a16="http://schemas.microsoft.com/office/drawing/2014/main" id="{C4ECB87C-1D9F-4F3F-8C08-39DF25A51794}"/>
              </a:ext>
            </a:extLst>
          </p:cNvPr>
          <p:cNvSpPr>
            <a:spLocks noGrp="1"/>
          </p:cNvSpPr>
          <p:nvPr>
            <p:ph type="body" sz="quarter" idx="15"/>
          </p:nvPr>
        </p:nvSpPr>
        <p:spPr/>
        <p:txBody>
          <a:bodyPr>
            <a:normAutofit fontScale="92500" lnSpcReduction="10000"/>
          </a:bodyPr>
          <a:lstStyle/>
          <a:p>
            <a:endParaRPr lang="en-IE" dirty="0"/>
          </a:p>
        </p:txBody>
      </p:sp>
      <p:pic>
        <p:nvPicPr>
          <p:cNvPr id="10" name="Picture Placeholder 9">
            <a:extLst>
              <a:ext uri="{FF2B5EF4-FFF2-40B4-BE49-F238E27FC236}">
                <a16:creationId xmlns:a16="http://schemas.microsoft.com/office/drawing/2014/main" id="{91BF413E-C7A8-44B5-A208-6A7DD652293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Box 10">
            <a:extLst>
              <a:ext uri="{FF2B5EF4-FFF2-40B4-BE49-F238E27FC236}">
                <a16:creationId xmlns:a16="http://schemas.microsoft.com/office/drawing/2014/main" id="{CDD2A53F-70A1-4C40-ABE1-EDBBF5FB9344}"/>
              </a:ext>
            </a:extLst>
          </p:cNvPr>
          <p:cNvSpPr txBox="1"/>
          <p:nvPr/>
        </p:nvSpPr>
        <p:spPr>
          <a:xfrm>
            <a:off x="6109382" y="6488669"/>
            <a:ext cx="1219200" cy="369332"/>
          </a:xfrm>
          <a:prstGeom prst="rect">
            <a:avLst/>
          </a:prstGeom>
          <a:noFill/>
        </p:spPr>
        <p:txBody>
          <a:bodyPr wrap="square" rtlCol="0">
            <a:spAutoFit/>
          </a:bodyPr>
          <a:lstStyle/>
          <a:p>
            <a:r>
              <a:rPr lang="en-US" dirty="0">
                <a:hlinkClick r:id="rId3"/>
              </a:rPr>
              <a:t>Source</a:t>
            </a:r>
            <a:endParaRPr lang="en-IE" dirty="0"/>
          </a:p>
        </p:txBody>
      </p:sp>
    </p:spTree>
    <p:extLst>
      <p:ext uri="{BB962C8B-B14F-4D97-AF65-F5344CB8AC3E}">
        <p14:creationId xmlns:p14="http://schemas.microsoft.com/office/powerpoint/2010/main" val="4141227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17E9D7-EF41-4C00-8F52-D3C0838E149F}"/>
              </a:ext>
            </a:extLst>
          </p:cNvPr>
          <p:cNvSpPr>
            <a:spLocks noGrp="1"/>
          </p:cNvSpPr>
          <p:nvPr>
            <p:ph type="body" sz="quarter" idx="16"/>
          </p:nvPr>
        </p:nvSpPr>
        <p:spPr/>
        <p:txBody>
          <a:bodyPr>
            <a:normAutofit lnSpcReduction="10000"/>
          </a:bodyPr>
          <a:lstStyle/>
          <a:p>
            <a:r>
              <a:rPr lang="en-US" dirty="0"/>
              <a:t>How to use storytelling as a narrative.</a:t>
            </a:r>
            <a:endParaRPr lang="en-IE" dirty="0"/>
          </a:p>
        </p:txBody>
      </p:sp>
      <p:sp>
        <p:nvSpPr>
          <p:cNvPr id="9" name="TextBox 8">
            <a:extLst>
              <a:ext uri="{FF2B5EF4-FFF2-40B4-BE49-F238E27FC236}">
                <a16:creationId xmlns:a16="http://schemas.microsoft.com/office/drawing/2014/main" id="{F6702DAE-463D-4DDA-9C14-D53755C82524}"/>
              </a:ext>
            </a:extLst>
          </p:cNvPr>
          <p:cNvSpPr txBox="1"/>
          <p:nvPr/>
        </p:nvSpPr>
        <p:spPr>
          <a:xfrm>
            <a:off x="734714" y="1333500"/>
            <a:ext cx="10971511" cy="4524315"/>
          </a:xfrm>
          <a:prstGeom prst="rect">
            <a:avLst/>
          </a:prstGeom>
          <a:noFill/>
        </p:spPr>
        <p:txBody>
          <a:bodyPr wrap="square" rtlCol="0">
            <a:spAutoFit/>
          </a:bodyPr>
          <a:lstStyle/>
          <a:p>
            <a:r>
              <a:rPr lang="en-US" sz="2400" dirty="0">
                <a:solidFill>
                  <a:schemeClr val="bg1"/>
                </a:solidFill>
              </a:rPr>
              <a:t>Storytelling is a powerful way to promote certain narratives. These can be used to the project’s advantage. One way of doing this is by creating stories of success. By having the stories on your project website or social media, you can help to influence others to either want to join in on your DCE project, or to promote/ recommend your DCE project.</a:t>
            </a:r>
          </a:p>
          <a:p>
            <a:endParaRPr lang="en-US" sz="2400" dirty="0">
              <a:solidFill>
                <a:schemeClr val="bg1"/>
              </a:solidFill>
            </a:endParaRPr>
          </a:p>
          <a:p>
            <a:r>
              <a:rPr lang="en-US" sz="2400" dirty="0">
                <a:solidFill>
                  <a:schemeClr val="bg1"/>
                </a:solidFill>
              </a:rPr>
              <a:t>Why does this work? People love to hear stories as it triggers feelings of empathy, and empathy can help to create human connections between us. By telling the stories of the people your project has helped, as well as telling the stories of the people behind the project, it can help to attract new volunteers, and ensure the success of your DCE project, whilst perhaps event attracting new stakeholders.</a:t>
            </a:r>
          </a:p>
          <a:p>
            <a:endParaRPr lang="en-US" sz="2400" dirty="0">
              <a:solidFill>
                <a:schemeClr val="bg1"/>
              </a:solidFill>
            </a:endParaRPr>
          </a:p>
        </p:txBody>
      </p:sp>
      <p:sp>
        <p:nvSpPr>
          <p:cNvPr id="11" name="TextBox 10">
            <a:extLst>
              <a:ext uri="{FF2B5EF4-FFF2-40B4-BE49-F238E27FC236}">
                <a16:creationId xmlns:a16="http://schemas.microsoft.com/office/drawing/2014/main" id="{4234124A-9C1D-4B88-A774-A33875BF492E}"/>
              </a:ext>
            </a:extLst>
          </p:cNvPr>
          <p:cNvSpPr txBox="1"/>
          <p:nvPr/>
        </p:nvSpPr>
        <p:spPr>
          <a:xfrm>
            <a:off x="11157857" y="5596790"/>
            <a:ext cx="6096000" cy="369332"/>
          </a:xfrm>
          <a:prstGeom prst="rect">
            <a:avLst/>
          </a:prstGeom>
          <a:noFill/>
        </p:spPr>
        <p:txBody>
          <a:bodyPr wrap="square">
            <a:spAutoFit/>
          </a:bodyPr>
          <a:lstStyle/>
          <a:p>
            <a:r>
              <a:rPr lang="en-IE" dirty="0">
                <a:solidFill>
                  <a:schemeClr val="bg1"/>
                </a:solidFill>
                <a:hlinkClick r:id="rId2">
                  <a:extLst>
                    <a:ext uri="{A12FA001-AC4F-418D-AE19-62706E023703}">
                      <ahyp:hlinkClr xmlns:ahyp="http://schemas.microsoft.com/office/drawing/2018/hyperlinkcolor" val="tx"/>
                    </a:ext>
                  </a:extLst>
                </a:hlinkClick>
              </a:rPr>
              <a:t>Source</a:t>
            </a:r>
            <a:endParaRPr lang="en-IE" dirty="0"/>
          </a:p>
        </p:txBody>
      </p:sp>
    </p:spTree>
    <p:extLst>
      <p:ext uri="{BB962C8B-B14F-4D97-AF65-F5344CB8AC3E}">
        <p14:creationId xmlns:p14="http://schemas.microsoft.com/office/powerpoint/2010/main" val="297154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a:bodyPr>
          <a:lstStyle/>
          <a:p>
            <a:pPr algn="ctr"/>
            <a:r>
              <a:rPr lang="en-US" sz="2800" dirty="0"/>
              <a:t>UTILIZING SOCIAL MEDIA</a:t>
            </a:r>
          </a:p>
          <a:p>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467590" y="1272110"/>
            <a:ext cx="5384472" cy="6740307"/>
          </a:xfrm>
          <a:prstGeom prst="rect">
            <a:avLst/>
          </a:prstGeom>
          <a:noFill/>
        </p:spPr>
        <p:txBody>
          <a:bodyPr wrap="square" rtlCol="0">
            <a:spAutoFit/>
          </a:bodyPr>
          <a:lstStyle/>
          <a:p>
            <a:r>
              <a:rPr lang="en-US" sz="2400" dirty="0">
                <a:solidFill>
                  <a:schemeClr val="bg1"/>
                </a:solidFill>
              </a:rPr>
              <a:t>Many projects could help spread the stories from their project on their social media platforms.</a:t>
            </a:r>
          </a:p>
          <a:p>
            <a:endParaRPr lang="en-US" sz="2400" dirty="0">
              <a:solidFill>
                <a:schemeClr val="bg1"/>
              </a:solidFill>
            </a:endParaRPr>
          </a:p>
          <a:p>
            <a:r>
              <a:rPr lang="en-US" sz="2400" dirty="0">
                <a:solidFill>
                  <a:schemeClr val="bg1"/>
                </a:solidFill>
              </a:rPr>
              <a:t>This could be done in several different ways, perhaps by creating promotional videos on their social media, and by having a version of testimonials of members of the group.</a:t>
            </a:r>
          </a:p>
          <a:p>
            <a:endParaRPr lang="en-US" sz="2400" dirty="0">
              <a:solidFill>
                <a:schemeClr val="bg1"/>
              </a:solidFill>
            </a:endParaRPr>
          </a:p>
          <a:p>
            <a:r>
              <a:rPr lang="en-US" sz="2400" dirty="0">
                <a:solidFill>
                  <a:schemeClr val="bg1"/>
                </a:solidFill>
              </a:rPr>
              <a:t>This can be combined with other promotional aspects of social media such as keeping followers updated on project goals as well as using livestreaming as a form of promotion.</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pic>
        <p:nvPicPr>
          <p:cNvPr id="12" name="Picture Placeholder 11">
            <a:extLst>
              <a:ext uri="{FF2B5EF4-FFF2-40B4-BE49-F238E27FC236}">
                <a16:creationId xmlns:a16="http://schemas.microsoft.com/office/drawing/2014/main" id="{2A0B28E2-CB8B-40A9-BA23-62845BACD12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747E8792-BE68-47A6-AF4B-D9641FFF7CAF}"/>
              </a:ext>
            </a:extLst>
          </p:cNvPr>
          <p:cNvSpPr txBox="1"/>
          <p:nvPr/>
        </p:nvSpPr>
        <p:spPr>
          <a:xfrm>
            <a:off x="6096000" y="6518761"/>
            <a:ext cx="1529939"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169085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646853" y="1625153"/>
            <a:ext cx="4962284" cy="3280643"/>
          </a:xfrm>
        </p:spPr>
        <p:txBody>
          <a:bodyPr>
            <a:normAutofit fontScale="92500"/>
          </a:bodyPr>
          <a:lstStyle/>
          <a:p>
            <a:pPr marL="0" indent="0"/>
            <a:r>
              <a:rPr lang="en-US" dirty="0"/>
              <a:t>As we come to the end of the course, we put the spotlight on facets of m</a:t>
            </a:r>
            <a:r>
              <a:rPr lang="en-GB" dirty="0" err="1"/>
              <a:t>arketing</a:t>
            </a:r>
            <a:r>
              <a:rPr lang="en-GB" dirty="0"/>
              <a:t> your civic engagement project, cause and collaboration. Of course, it starts with building credibility, trust, relationships and cultivating a community before increasing your skills in mission marketing and how technology tools can help share your civic engagement efforts. </a:t>
            </a:r>
          </a:p>
          <a:p>
            <a:pPr marL="0" indent="0"/>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Module 6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a:t>Topic 1: Why Building Credibility, Trust And Relationships Are Key</a:t>
            </a:r>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29716" y="2306893"/>
            <a:ext cx="4962284" cy="822373"/>
          </a:xfrm>
        </p:spPr>
        <p:txBody>
          <a:bodyPr/>
          <a:lstStyle/>
          <a:p>
            <a:r>
              <a:rPr lang="en-US" dirty="0"/>
              <a:t>Topic 2: Cultivating And Growing A Student Civic Engagement Community</a:t>
            </a:r>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a:xfrm>
            <a:off x="7229716" y="3366657"/>
            <a:ext cx="4724159" cy="822373"/>
          </a:xfrm>
        </p:spPr>
        <p:txBody>
          <a:bodyPr/>
          <a:lstStyle/>
          <a:p>
            <a:r>
              <a:rPr lang="en-US" dirty="0"/>
              <a:t>Topic 3: Spotlight On Mission Marketing</a:t>
            </a:r>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15861" y="4424843"/>
            <a:ext cx="4724159" cy="822373"/>
          </a:xfrm>
        </p:spPr>
        <p:txBody>
          <a:bodyPr/>
          <a:lstStyle/>
          <a:p>
            <a:r>
              <a:rPr lang="en-US" dirty="0"/>
              <a:t>Topic 4: Technology Tools To Help You Share Your Civic Engagement Work</a:t>
            </a:r>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dirty="0"/>
              <a:t>Module 6 Exercises</a:t>
            </a:r>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469570" y="2746812"/>
            <a:ext cx="5147674" cy="830997"/>
          </a:xfrm>
          <a:prstGeom prst="rect">
            <a:avLst/>
          </a:prstGeom>
          <a:noFill/>
        </p:spPr>
        <p:txBody>
          <a:bodyPr wrap="square" rtlCol="0">
            <a:spAutoFit/>
          </a:bodyPr>
          <a:lstStyle/>
          <a:p>
            <a:r>
              <a:rPr lang="en-IE" sz="2400" dirty="0">
                <a:solidFill>
                  <a:schemeClr val="bg1"/>
                </a:solidFill>
              </a:rPr>
              <a:t>Find out more about the power of storytelling from the video below:</a:t>
            </a: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381124" y="56509"/>
            <a:ext cx="5470937" cy="10797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More resources on storytelling</a:t>
            </a:r>
          </a:p>
          <a:p>
            <a:endParaRPr lang="en-US" dirty="0"/>
          </a:p>
        </p:txBody>
      </p:sp>
      <p:pic>
        <p:nvPicPr>
          <p:cNvPr id="17" name="Picture Placeholder 16">
            <a:extLst>
              <a:ext uri="{FF2B5EF4-FFF2-40B4-BE49-F238E27FC236}">
                <a16:creationId xmlns:a16="http://schemas.microsoft.com/office/drawing/2014/main" id="{4A1F8217-3293-4723-AD4B-85BC36DEF9D8}"/>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pic>
        <p:nvPicPr>
          <p:cNvPr id="2" name="Online Media 1" title="The magical science of storytelling | David JP Phillips | TEDxStockholm">
            <a:hlinkClick r:id="" action="ppaction://media"/>
            <a:extLst>
              <a:ext uri="{FF2B5EF4-FFF2-40B4-BE49-F238E27FC236}">
                <a16:creationId xmlns:a16="http://schemas.microsoft.com/office/drawing/2014/main" id="{3B4C4D97-6940-4532-A808-28D8EB7D5314}"/>
              </a:ext>
            </a:extLst>
          </p:cNvPr>
          <p:cNvPicPr>
            <a:picLocks noRot="1" noChangeAspect="1"/>
          </p:cNvPicPr>
          <p:nvPr>
            <a:videoFile r:link="rId1"/>
          </p:nvPr>
        </p:nvPicPr>
        <p:blipFill>
          <a:blip r:embed="rId5"/>
          <a:stretch>
            <a:fillRect/>
          </a:stretch>
        </p:blipFill>
        <p:spPr>
          <a:xfrm>
            <a:off x="1798682" y="3838121"/>
            <a:ext cx="4489450" cy="2536539"/>
          </a:xfrm>
          <a:prstGeom prst="rect">
            <a:avLst/>
          </a:prstGeom>
        </p:spPr>
      </p:pic>
      <p:sp>
        <p:nvSpPr>
          <p:cNvPr id="12" name="TextBox 11">
            <a:extLst>
              <a:ext uri="{FF2B5EF4-FFF2-40B4-BE49-F238E27FC236}">
                <a16:creationId xmlns:a16="http://schemas.microsoft.com/office/drawing/2014/main" id="{36C26085-E1FB-49A4-BD19-F53E17473C5D}"/>
              </a:ext>
            </a:extLst>
          </p:cNvPr>
          <p:cNvSpPr txBox="1"/>
          <p:nvPr/>
        </p:nvSpPr>
        <p:spPr>
          <a:xfrm>
            <a:off x="1590675" y="1518077"/>
            <a:ext cx="493395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srgbClr val="FFFFFF"/>
                </a:solidFill>
                <a:effectLst/>
                <a:uLnTx/>
                <a:uFillTx/>
                <a:latin typeface="Calibri" panose="020F0502020204030204"/>
                <a:ea typeface="+mn-ea"/>
                <a:cs typeface="+mn-cs"/>
              </a:rPr>
              <a:t>Find out more about the science of </a:t>
            </a:r>
            <a:r>
              <a:rPr kumimoji="0" lang="en-IE" sz="2400" b="0" i="0" u="none" strike="noStrike" kern="1200" cap="none" spc="0" normalizeH="0" baseline="0" noProof="0" dirty="0">
                <a:ln>
                  <a:noFill/>
                </a:ln>
                <a:solidFill>
                  <a:schemeClr val="bg1"/>
                </a:solidFill>
                <a:effectLst/>
                <a:uLnTx/>
                <a:uFillTx/>
                <a:latin typeface="Calibri" panose="020F0502020204030204"/>
                <a:hlinkClick r:id="rId6">
                  <a:extLst>
                    <a:ext uri="{A12FA001-AC4F-418D-AE19-62706E023703}">
                      <ahyp:hlinkClr xmlns:ahyp="http://schemas.microsoft.com/office/drawing/2018/hyperlinkcolor" val="tx"/>
                    </a:ext>
                  </a:extLst>
                </a:hlinkClick>
              </a:rPr>
              <a:t>storytelling by clicking on </a:t>
            </a:r>
            <a:r>
              <a:rPr kumimoji="0" lang="en-IE" sz="2400" b="0" i="0" u="none" strike="noStrike" kern="1200" cap="none" spc="0" normalizeH="0" baseline="0" noProof="0" dirty="0" err="1">
                <a:ln>
                  <a:noFill/>
                </a:ln>
                <a:solidFill>
                  <a:schemeClr val="bg1"/>
                </a:solidFill>
                <a:effectLst/>
                <a:uLnTx/>
                <a:uFillTx/>
                <a:latin typeface="Calibri" panose="020F0502020204030204"/>
                <a:hlinkClick r:id="rId6">
                  <a:extLst>
                    <a:ext uri="{A12FA001-AC4F-418D-AE19-62706E023703}">
                      <ahyp:hlinkClr xmlns:ahyp="http://schemas.microsoft.com/office/drawing/2018/hyperlinkcolor" val="tx"/>
                    </a:ext>
                  </a:extLst>
                </a:hlinkClick>
              </a:rPr>
              <a:t>thi</a:t>
            </a:r>
            <a:r>
              <a:rPr lang="en-IE" sz="2400" dirty="0">
                <a:solidFill>
                  <a:schemeClr val="bg1"/>
                </a:solidFill>
                <a:latin typeface="Calibri" panose="020F0502020204030204"/>
                <a:hlinkClick r:id="rId6">
                  <a:extLst>
                    <a:ext uri="{A12FA001-AC4F-418D-AE19-62706E023703}">
                      <ahyp:hlinkClr xmlns:ahyp="http://schemas.microsoft.com/office/drawing/2018/hyperlinkcolor" val="tx"/>
                    </a:ext>
                  </a:extLst>
                </a:hlinkClick>
              </a:rPr>
              <a:t>s link.</a:t>
            </a:r>
            <a:endPar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45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14" name="TextBox 13">
            <a:extLst>
              <a:ext uri="{FF2B5EF4-FFF2-40B4-BE49-F238E27FC236}">
                <a16:creationId xmlns:a16="http://schemas.microsoft.com/office/drawing/2014/main" id="{CE3BCDB5-341B-449E-AC1C-B4274813968A}"/>
              </a:ext>
            </a:extLst>
          </p:cNvPr>
          <p:cNvSpPr txBox="1"/>
          <p:nvPr/>
        </p:nvSpPr>
        <p:spPr>
          <a:xfrm>
            <a:off x="564160" y="1351901"/>
            <a:ext cx="11314215" cy="4893647"/>
          </a:xfrm>
          <a:prstGeom prst="rect">
            <a:avLst/>
          </a:prstGeom>
          <a:noFill/>
        </p:spPr>
        <p:txBody>
          <a:bodyPr wrap="square" rtlCol="0">
            <a:spAutoFit/>
          </a:bodyPr>
          <a:lstStyle/>
          <a:p>
            <a:r>
              <a:rPr lang="en-US" sz="2400" dirty="0">
                <a:solidFill>
                  <a:schemeClr val="bg1"/>
                </a:solidFill>
              </a:rPr>
              <a:t>There are some interesting differences between service learning and volunteering, particularly when looking at an DCE project which participatory students are involved with it due to HEI obligations.</a:t>
            </a:r>
          </a:p>
          <a:p>
            <a:endParaRPr lang="en-US" sz="2400" dirty="0">
              <a:solidFill>
                <a:schemeClr val="bg1"/>
              </a:solidFill>
            </a:endParaRPr>
          </a:p>
          <a:p>
            <a:r>
              <a:rPr lang="en-US" sz="2400" dirty="0">
                <a:solidFill>
                  <a:schemeClr val="bg1"/>
                </a:solidFill>
              </a:rPr>
              <a:t>Service learning is a type of pedagogy that some research suggests proposes many benefits of learning over volunteering. Such benefits can include an increased retention rates in first-year college students, increased levels of student leadership, and it can also increase academic performance.</a:t>
            </a:r>
          </a:p>
          <a:p>
            <a:endParaRPr lang="en-US" sz="2400" dirty="0">
              <a:solidFill>
                <a:schemeClr val="bg1"/>
              </a:solidFill>
            </a:endParaRPr>
          </a:p>
          <a:p>
            <a:r>
              <a:rPr lang="en-US" sz="2400" dirty="0">
                <a:solidFill>
                  <a:schemeClr val="bg1"/>
                </a:solidFill>
              </a:rPr>
              <a:t>But what are the differences between volunteering and service learning?</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3" name="TextBox 12">
            <a:extLst>
              <a:ext uri="{FF2B5EF4-FFF2-40B4-BE49-F238E27FC236}">
                <a16:creationId xmlns:a16="http://schemas.microsoft.com/office/drawing/2014/main" id="{3E489811-E83F-4872-9401-4251A329AE2F}"/>
              </a:ext>
            </a:extLst>
          </p:cNvPr>
          <p:cNvSpPr txBox="1"/>
          <p:nvPr/>
        </p:nvSpPr>
        <p:spPr>
          <a:xfrm>
            <a:off x="9809017" y="5889239"/>
            <a:ext cx="1197430" cy="369332"/>
          </a:xfrm>
          <a:prstGeom prst="rect">
            <a:avLst/>
          </a:prstGeom>
          <a:noFill/>
        </p:spPr>
        <p:txBody>
          <a:bodyPr wrap="square" rtlCol="0">
            <a:spAutoFit/>
          </a:bodyPr>
          <a:lstStyle/>
          <a:p>
            <a:r>
              <a:rPr lang="en-US" dirty="0">
                <a:hlinkClick r:id="rId3"/>
              </a:rPr>
              <a:t>Source</a:t>
            </a:r>
            <a:endParaRPr lang="en-IE" dirty="0"/>
          </a:p>
        </p:txBody>
      </p:sp>
      <p:sp>
        <p:nvSpPr>
          <p:cNvPr id="18" name="Text Placeholder 17">
            <a:extLst>
              <a:ext uri="{FF2B5EF4-FFF2-40B4-BE49-F238E27FC236}">
                <a16:creationId xmlns:a16="http://schemas.microsoft.com/office/drawing/2014/main" id="{2B35667A-4691-4687-A8D4-B240930576F1}"/>
              </a:ext>
            </a:extLst>
          </p:cNvPr>
          <p:cNvSpPr>
            <a:spLocks noGrp="1"/>
          </p:cNvSpPr>
          <p:nvPr>
            <p:ph type="body" sz="quarter" idx="16"/>
          </p:nvPr>
        </p:nvSpPr>
        <p:spPr/>
        <p:txBody>
          <a:bodyPr>
            <a:normAutofit lnSpcReduction="10000"/>
          </a:bodyPr>
          <a:lstStyle/>
          <a:p>
            <a:r>
              <a:rPr lang="en-IE" dirty="0"/>
              <a:t>Service learning and volunteering</a:t>
            </a:r>
          </a:p>
          <a:p>
            <a:endParaRPr lang="en-IE" dirty="0"/>
          </a:p>
        </p:txBody>
      </p:sp>
    </p:spTree>
    <p:extLst>
      <p:ext uri="{BB962C8B-B14F-4D97-AF65-F5344CB8AC3E}">
        <p14:creationId xmlns:p14="http://schemas.microsoft.com/office/powerpoint/2010/main" val="3227425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D63A4300-2D33-41B2-81DE-32D490CBB05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0" y="0"/>
            <a:ext cx="5248975" cy="6858001"/>
          </a:xfrm>
        </p:spPr>
      </p:pic>
      <p:sp>
        <p:nvSpPr>
          <p:cNvPr id="13" name="TextBox 12">
            <a:extLst>
              <a:ext uri="{FF2B5EF4-FFF2-40B4-BE49-F238E27FC236}">
                <a16:creationId xmlns:a16="http://schemas.microsoft.com/office/drawing/2014/main" id="{F162A3AB-7B32-4C06-9AC7-3696FB2F16E3}"/>
              </a:ext>
            </a:extLst>
          </p:cNvPr>
          <p:cNvSpPr txBox="1"/>
          <p:nvPr/>
        </p:nvSpPr>
        <p:spPr>
          <a:xfrm>
            <a:off x="5248975" y="515701"/>
            <a:ext cx="6855939" cy="4893647"/>
          </a:xfrm>
          <a:prstGeom prst="rect">
            <a:avLst/>
          </a:prstGeom>
          <a:noFill/>
        </p:spPr>
        <p:txBody>
          <a:bodyPr wrap="square" rtlCol="0">
            <a:spAutoFit/>
          </a:bodyPr>
          <a:lstStyle/>
          <a:p>
            <a:endParaRPr lang="en-US" sz="2400" dirty="0"/>
          </a:p>
          <a:p>
            <a:r>
              <a:rPr lang="en-US" sz="2400" dirty="0">
                <a:solidFill>
                  <a:schemeClr val="bg1"/>
                </a:solidFill>
              </a:rPr>
              <a:t>1. </a:t>
            </a:r>
            <a:r>
              <a:rPr lang="en-US" sz="2400" u="sng" dirty="0">
                <a:solidFill>
                  <a:schemeClr val="bg1"/>
                </a:solidFill>
              </a:rPr>
              <a:t>Reciprocal Benefits: </a:t>
            </a:r>
            <a:r>
              <a:rPr lang="en-US" sz="2400" dirty="0">
                <a:solidFill>
                  <a:schemeClr val="bg1"/>
                </a:solidFill>
              </a:rPr>
              <a:t>Service-learning benefits a specific community’s needs as well as students’ academic learning and civic growth.</a:t>
            </a:r>
          </a:p>
          <a:p>
            <a:endParaRPr lang="en-US" sz="2400" dirty="0">
              <a:solidFill>
                <a:schemeClr val="bg1"/>
              </a:solidFill>
            </a:endParaRPr>
          </a:p>
          <a:p>
            <a:r>
              <a:rPr lang="en-IE" sz="2400" dirty="0">
                <a:solidFill>
                  <a:schemeClr val="bg1"/>
                </a:solidFill>
              </a:rPr>
              <a:t>2. </a:t>
            </a:r>
            <a:r>
              <a:rPr lang="en-IE" sz="2400" u="sng" dirty="0">
                <a:solidFill>
                  <a:schemeClr val="bg1"/>
                </a:solidFill>
              </a:rPr>
              <a:t>Planning and Reflection</a:t>
            </a:r>
            <a:r>
              <a:rPr lang="en-IE" sz="2400" dirty="0">
                <a:solidFill>
                  <a:schemeClr val="bg1"/>
                </a:solidFill>
              </a:rPr>
              <a:t>: </a:t>
            </a:r>
            <a:r>
              <a:rPr lang="en-US" sz="2400" dirty="0">
                <a:solidFill>
                  <a:schemeClr val="bg1"/>
                </a:solidFill>
              </a:rPr>
              <a:t>Guided reflection helps students consider their experience allowing them to identify what they have learned.</a:t>
            </a:r>
          </a:p>
          <a:p>
            <a:endParaRPr lang="en-US" sz="2400" dirty="0">
              <a:solidFill>
                <a:schemeClr val="bg1"/>
              </a:solidFill>
            </a:endParaRPr>
          </a:p>
          <a:p>
            <a:r>
              <a:rPr lang="en-US" sz="2400" dirty="0">
                <a:solidFill>
                  <a:schemeClr val="bg1"/>
                </a:solidFill>
              </a:rPr>
              <a:t>3. </a:t>
            </a:r>
            <a:r>
              <a:rPr lang="en-US" sz="2400" u="sng" dirty="0">
                <a:solidFill>
                  <a:schemeClr val="bg1"/>
                </a:solidFill>
              </a:rPr>
              <a:t>Connection to Course Content:  </a:t>
            </a:r>
            <a:r>
              <a:rPr lang="en-US" sz="2400" dirty="0">
                <a:solidFill>
                  <a:schemeClr val="bg1"/>
                </a:solidFill>
              </a:rPr>
              <a:t>As activities always connect directly to learning objectives this supports “experiential education,” or learning through</a:t>
            </a:r>
          </a:p>
          <a:p>
            <a:r>
              <a:rPr lang="en-US" sz="2400" dirty="0">
                <a:solidFill>
                  <a:schemeClr val="bg1"/>
                </a:solidFill>
              </a:rPr>
              <a:t>experience.</a:t>
            </a:r>
            <a:endParaRPr lang="en-IE" sz="2400" dirty="0">
              <a:solidFill>
                <a:schemeClr val="bg1"/>
              </a:solidFill>
            </a:endParaRPr>
          </a:p>
        </p:txBody>
      </p:sp>
      <p:sp>
        <p:nvSpPr>
          <p:cNvPr id="14" name="TextBox 13">
            <a:extLst>
              <a:ext uri="{FF2B5EF4-FFF2-40B4-BE49-F238E27FC236}">
                <a16:creationId xmlns:a16="http://schemas.microsoft.com/office/drawing/2014/main" id="{826AEE7D-AD7A-43BB-A199-C6CF922449A8}"/>
              </a:ext>
            </a:extLst>
          </p:cNvPr>
          <p:cNvSpPr txBox="1"/>
          <p:nvPr/>
        </p:nvSpPr>
        <p:spPr>
          <a:xfrm>
            <a:off x="5410200" y="359229"/>
            <a:ext cx="5943600" cy="646331"/>
          </a:xfrm>
          <a:prstGeom prst="rect">
            <a:avLst/>
          </a:prstGeom>
          <a:noFill/>
        </p:spPr>
        <p:txBody>
          <a:bodyPr wrap="square" rtlCol="0">
            <a:spAutoFit/>
          </a:bodyPr>
          <a:lstStyle/>
          <a:p>
            <a:pPr algn="ctr"/>
            <a:r>
              <a:rPr lang="en-US" sz="3600" dirty="0">
                <a:solidFill>
                  <a:schemeClr val="bg1"/>
                </a:solidFill>
              </a:rPr>
              <a:t>Service Learning must include:</a:t>
            </a:r>
            <a:endParaRPr lang="en-IE" sz="3600" dirty="0">
              <a:solidFill>
                <a:schemeClr val="bg1"/>
              </a:solidFill>
            </a:endParaRPr>
          </a:p>
        </p:txBody>
      </p:sp>
    </p:spTree>
    <p:extLst>
      <p:ext uri="{BB962C8B-B14F-4D97-AF65-F5344CB8AC3E}">
        <p14:creationId xmlns:p14="http://schemas.microsoft.com/office/powerpoint/2010/main" val="2927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a:bodyPr>
          <a:lstStyle/>
          <a:p>
            <a:pPr algn="ctr"/>
            <a:r>
              <a:rPr lang="en-US" sz="2800" dirty="0"/>
              <a:t>Putting the community in focus</a:t>
            </a:r>
          </a:p>
          <a:p>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501945" y="1489824"/>
            <a:ext cx="5149655" cy="4893647"/>
          </a:xfrm>
          <a:prstGeom prst="rect">
            <a:avLst/>
          </a:prstGeom>
          <a:noFill/>
        </p:spPr>
        <p:txBody>
          <a:bodyPr wrap="square" rtlCol="0">
            <a:spAutoFit/>
          </a:bodyPr>
          <a:lstStyle/>
          <a:p>
            <a:r>
              <a:rPr lang="en-US" sz="2400" dirty="0">
                <a:solidFill>
                  <a:schemeClr val="bg1"/>
                </a:solidFill>
              </a:rPr>
              <a:t>Community/ civic services are often the main focus of a DCE project. Service learning allows students to work directly with community projects.</a:t>
            </a:r>
          </a:p>
          <a:p>
            <a:endParaRPr lang="en-US" sz="2400" dirty="0">
              <a:solidFill>
                <a:schemeClr val="bg1"/>
              </a:solidFill>
            </a:endParaRPr>
          </a:p>
          <a:p>
            <a:r>
              <a:rPr lang="en-US" sz="2400" dirty="0">
                <a:solidFill>
                  <a:schemeClr val="bg1"/>
                </a:solidFill>
              </a:rPr>
              <a:t>As being an active member of a DCE project, it also enables students to experience how to address civic issues firsthand, whilst building relevant skillsets.</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pic>
        <p:nvPicPr>
          <p:cNvPr id="5" name="Picture Placeholder 4">
            <a:extLst>
              <a:ext uri="{FF2B5EF4-FFF2-40B4-BE49-F238E27FC236}">
                <a16:creationId xmlns:a16="http://schemas.microsoft.com/office/drawing/2014/main" id="{4E5B7C5D-E0B4-4842-AE15-8F2B603E976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52915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225689"/>
            <a:ext cx="5147674" cy="5632311"/>
          </a:xfrm>
          <a:prstGeom prst="rect">
            <a:avLst/>
          </a:prstGeom>
          <a:noFill/>
        </p:spPr>
        <p:txBody>
          <a:bodyPr wrap="square" rtlCol="0">
            <a:spAutoFit/>
          </a:bodyPr>
          <a:lstStyle/>
          <a:p>
            <a:r>
              <a:rPr lang="en-IE" sz="2400" dirty="0">
                <a:solidFill>
                  <a:schemeClr val="bg1"/>
                </a:solidFill>
              </a:rPr>
              <a:t>For more information &amp; resources, check out the following links:</a:t>
            </a:r>
          </a:p>
          <a:p>
            <a:endParaRPr lang="en-IE"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Five Ways to Increase Civic Engagement by Jennifer Levin-Goldberg</a:t>
            </a:r>
            <a:endParaRPr lang="en-US" sz="2400" dirty="0">
              <a:solidFill>
                <a:schemeClr val="bg1"/>
              </a:solidFill>
            </a:endParaRPr>
          </a:p>
          <a:p>
            <a:endParaRPr lang="en-IE"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4 Service-Learning Project Ideas to Promote Civic Engagement</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Lesson plan: Civic engagement and how students can get involved</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What now? Workshop series at Brown University that encourages students to become civically engaged</a:t>
            </a:r>
            <a:endParaRPr lang="en-IE"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371600" y="0"/>
            <a:ext cx="5480462" cy="13889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Extra Resources on Growing Student Civic Engagement Community</a:t>
            </a:r>
          </a:p>
          <a:p>
            <a:endParaRPr lang="en-US" sz="3200" dirty="0"/>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2149154" y="1078320"/>
            <a:ext cx="9574760" cy="1068887"/>
          </a:xfrm>
        </p:spPr>
        <p:txBody>
          <a:bodyPr>
            <a:normAutofit/>
          </a:bodyPr>
          <a:lstStyle/>
          <a:p>
            <a:r>
              <a:rPr lang="en-IE" dirty="0"/>
              <a:t>SPOTLIGHT ON MISSION MARKETING</a:t>
            </a:r>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4" name="TextBox 3">
            <a:extLst>
              <a:ext uri="{FF2B5EF4-FFF2-40B4-BE49-F238E27FC236}">
                <a16:creationId xmlns:a16="http://schemas.microsoft.com/office/drawing/2014/main" id="{37214413-46D4-4946-9DBC-A7DA0CA81723}"/>
              </a:ext>
            </a:extLst>
          </p:cNvPr>
          <p:cNvSpPr txBox="1"/>
          <p:nvPr/>
        </p:nvSpPr>
        <p:spPr>
          <a:xfrm>
            <a:off x="7575689" y="5166762"/>
            <a:ext cx="6097656" cy="523220"/>
          </a:xfrm>
          <a:prstGeom prst="rect">
            <a:avLst/>
          </a:prstGeom>
          <a:noFill/>
        </p:spPr>
        <p:txBody>
          <a:bodyPr wrap="square">
            <a:spAutoFit/>
          </a:bodyPr>
          <a:lstStyle/>
          <a:p>
            <a:r>
              <a:rPr lang="en-IE" sz="2800" b="1" dirty="0">
                <a:solidFill>
                  <a:schemeClr val="bg1"/>
                </a:solidFill>
              </a:rPr>
              <a:t>Learner level: Intermediate</a:t>
            </a:r>
          </a:p>
        </p:txBody>
      </p:sp>
    </p:spTree>
    <p:extLst>
      <p:ext uri="{BB962C8B-B14F-4D97-AF65-F5344CB8AC3E}">
        <p14:creationId xmlns:p14="http://schemas.microsoft.com/office/powerpoint/2010/main" val="1130676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indoor&#10;&#10;Description automatically generated">
            <a:extLst>
              <a:ext uri="{FF2B5EF4-FFF2-40B4-BE49-F238E27FC236}">
                <a16:creationId xmlns:a16="http://schemas.microsoft.com/office/drawing/2014/main" id="{9F275CF7-15BD-8548-AC53-F368F3E873A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845525" cy="765204"/>
          </a:xfrm>
        </p:spPr>
        <p:txBody>
          <a:bodyPr>
            <a:noAutofit/>
          </a:bodyPr>
          <a:lstStyle/>
          <a:p>
            <a:pPr algn="ctr"/>
            <a:r>
              <a:rPr lang="en-US" sz="2800" dirty="0"/>
              <a:t>WHAT IS MISSION MARKETING?</a:t>
            </a:r>
          </a:p>
          <a:p>
            <a:pPr algn="ctr"/>
            <a:endParaRPr lang="en-US" sz="28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588762" y="1366421"/>
            <a:ext cx="5105121" cy="5262979"/>
          </a:xfrm>
          <a:prstGeom prst="rect">
            <a:avLst/>
          </a:prstGeom>
          <a:noFill/>
        </p:spPr>
        <p:txBody>
          <a:bodyPr wrap="square" rtlCol="0">
            <a:spAutoFit/>
          </a:bodyPr>
          <a:lstStyle/>
          <a:p>
            <a:r>
              <a:rPr lang="en-US" sz="2400" dirty="0">
                <a:solidFill>
                  <a:schemeClr val="bg1"/>
                </a:solidFill>
              </a:rPr>
              <a:t>Mission marketing is where an organization's mission is promoted as a core part of its marketing strategy.</a:t>
            </a:r>
          </a:p>
          <a:p>
            <a:endParaRPr lang="en-US" sz="2400" dirty="0">
              <a:solidFill>
                <a:schemeClr val="bg1"/>
              </a:solidFill>
            </a:endParaRPr>
          </a:p>
          <a:p>
            <a:r>
              <a:rPr lang="en-US" sz="2400" dirty="0">
                <a:solidFill>
                  <a:schemeClr val="bg1"/>
                </a:solidFill>
              </a:rPr>
              <a:t>Within a DCE project, this might follow something along the lines of promoting a DCE project’s purpose, aim and goals to the public, to help to spread the message as well as ensuring the success of the project.</a:t>
            </a:r>
          </a:p>
          <a:p>
            <a:endParaRPr lang="en-US" sz="2400" dirty="0">
              <a:solidFill>
                <a:schemeClr val="bg1"/>
              </a:solidFill>
            </a:endParaRPr>
          </a:p>
          <a:p>
            <a:r>
              <a:rPr lang="en-US" sz="2400" dirty="0">
                <a:solidFill>
                  <a:schemeClr val="bg1"/>
                </a:solidFill>
              </a:rPr>
              <a:t>Generally, we can create this by creating a </a:t>
            </a:r>
            <a:r>
              <a:rPr lang="en-US" sz="2400" b="1" u="sng" dirty="0">
                <a:solidFill>
                  <a:schemeClr val="bg1"/>
                </a:solidFill>
              </a:rPr>
              <a:t>mission statement </a:t>
            </a:r>
            <a:r>
              <a:rPr lang="en-US" sz="2400" dirty="0">
                <a:solidFill>
                  <a:schemeClr val="bg1"/>
                </a:solidFill>
              </a:rPr>
              <a:t>and a </a:t>
            </a:r>
            <a:r>
              <a:rPr lang="en-US" sz="2400" b="1" u="sng" dirty="0">
                <a:solidFill>
                  <a:schemeClr val="bg1"/>
                </a:solidFill>
              </a:rPr>
              <a:t>vision statement</a:t>
            </a:r>
            <a:r>
              <a:rPr lang="en-US" sz="2400" dirty="0">
                <a:solidFill>
                  <a:schemeClr val="bg1"/>
                </a:solidFill>
              </a:rPr>
              <a:t>.</a:t>
            </a:r>
          </a:p>
        </p:txBody>
      </p:sp>
    </p:spTree>
    <p:extLst>
      <p:ext uri="{BB962C8B-B14F-4D97-AF65-F5344CB8AC3E}">
        <p14:creationId xmlns:p14="http://schemas.microsoft.com/office/powerpoint/2010/main" val="2589332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718347" y="258055"/>
            <a:ext cx="4716425" cy="449516"/>
          </a:xfrm>
        </p:spPr>
        <p:txBody>
          <a:bodyPr>
            <a:noAutofit/>
          </a:bodyPr>
          <a:lstStyle/>
          <a:p>
            <a:pPr algn="ctr"/>
            <a:r>
              <a:rPr lang="en-US" sz="2800" dirty="0"/>
              <a:t>MISSION STATEMENT VS VISION STATEMENT</a:t>
            </a:r>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310572"/>
            <a:ext cx="5279571" cy="5262979"/>
          </a:xfrm>
          <a:prstGeom prst="rect">
            <a:avLst/>
          </a:prstGeom>
          <a:noFill/>
        </p:spPr>
        <p:txBody>
          <a:bodyPr wrap="square">
            <a:spAutoFit/>
          </a:bodyPr>
          <a:lstStyle/>
          <a:p>
            <a:r>
              <a:rPr lang="en-US" sz="2400" dirty="0">
                <a:solidFill>
                  <a:schemeClr val="bg1"/>
                </a:solidFill>
              </a:rPr>
              <a:t>A mission statement focuses on the purpose of your DCE project. It can be viewed as what are the primary objectives of your DCE project, and why have you embarked on this journey.</a:t>
            </a:r>
          </a:p>
          <a:p>
            <a:endParaRPr lang="en-US" sz="2400" dirty="0">
              <a:solidFill>
                <a:schemeClr val="bg1"/>
              </a:solidFill>
            </a:endParaRPr>
          </a:p>
          <a:p>
            <a:r>
              <a:rPr lang="en-US" sz="2400" dirty="0">
                <a:solidFill>
                  <a:schemeClr val="bg1"/>
                </a:solidFill>
              </a:rPr>
              <a:t>A vision statement captures more of the emotional aspects of your project, as well as providing a vision for the future. A vision statement provides a clear view to workers, or stakeholders on the purpose and meaning of your DCE project.</a:t>
            </a:r>
          </a:p>
          <a:p>
            <a:endParaRPr lang="en-US" sz="2400" dirty="0">
              <a:solidFill>
                <a:schemeClr val="bg1"/>
              </a:solidFill>
            </a:endParaRPr>
          </a:p>
        </p:txBody>
      </p:sp>
      <p:pic>
        <p:nvPicPr>
          <p:cNvPr id="6" name="Picture Placeholder 5">
            <a:extLst>
              <a:ext uri="{FF2B5EF4-FFF2-40B4-BE49-F238E27FC236}">
                <a16:creationId xmlns:a16="http://schemas.microsoft.com/office/drawing/2014/main" id="{0C4042CB-B157-4E46-8751-29BBD704A4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3" name="TextBox 12">
            <a:extLst>
              <a:ext uri="{FF2B5EF4-FFF2-40B4-BE49-F238E27FC236}">
                <a16:creationId xmlns:a16="http://schemas.microsoft.com/office/drawing/2014/main" id="{875E6897-6128-432A-BCC3-C25D719158CB}"/>
              </a:ext>
            </a:extLst>
          </p:cNvPr>
          <p:cNvSpPr txBox="1"/>
          <p:nvPr/>
        </p:nvSpPr>
        <p:spPr>
          <a:xfrm>
            <a:off x="6096000" y="6547970"/>
            <a:ext cx="6096000" cy="369332"/>
          </a:xfrm>
          <a:prstGeom prst="rect">
            <a:avLst/>
          </a:prstGeom>
          <a:noFill/>
        </p:spPr>
        <p:txBody>
          <a:bodyPr wrap="square">
            <a:spAutoFit/>
          </a:bodyPr>
          <a:lstStyle/>
          <a:p>
            <a:r>
              <a:rPr lang="en-IE" dirty="0">
                <a:solidFill>
                  <a:schemeClr val="bg1"/>
                </a:solidFill>
              </a:rPr>
              <a:t>Source</a:t>
            </a:r>
            <a:endParaRPr lang="en-IE" dirty="0"/>
          </a:p>
        </p:txBody>
      </p:sp>
    </p:spTree>
    <p:extLst>
      <p:ext uri="{BB962C8B-B14F-4D97-AF65-F5344CB8AC3E}">
        <p14:creationId xmlns:p14="http://schemas.microsoft.com/office/powerpoint/2010/main" val="4175843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6B65A8-A7B1-407F-8B0F-E4B5CEE57E3F}"/>
              </a:ext>
            </a:extLst>
          </p:cNvPr>
          <p:cNvSpPr>
            <a:spLocks noGrp="1"/>
          </p:cNvSpPr>
          <p:nvPr>
            <p:ph type="pic" sz="quarter" idx="10"/>
          </p:nvPr>
        </p:nvSpPr>
        <p:spPr/>
      </p:sp>
      <p:sp>
        <p:nvSpPr>
          <p:cNvPr id="7" name="Text Placeholder 6">
            <a:extLst>
              <a:ext uri="{FF2B5EF4-FFF2-40B4-BE49-F238E27FC236}">
                <a16:creationId xmlns:a16="http://schemas.microsoft.com/office/drawing/2014/main" id="{48300AFD-03EB-453E-A157-47E3ABDB6190}"/>
              </a:ext>
            </a:extLst>
          </p:cNvPr>
          <p:cNvSpPr>
            <a:spLocks noGrp="1"/>
          </p:cNvSpPr>
          <p:nvPr>
            <p:ph type="body" sz="quarter" idx="18"/>
          </p:nvPr>
        </p:nvSpPr>
        <p:spPr/>
        <p:txBody>
          <a:bodyPr/>
          <a:lstStyle/>
          <a:p>
            <a:pPr marL="0"/>
            <a:r>
              <a:rPr lang="en-US" dirty="0"/>
              <a:t>Take a look at this video which goes into more detail about vision and mission statements.</a:t>
            </a:r>
            <a:endParaRPr lang="en-IE" dirty="0"/>
          </a:p>
        </p:txBody>
      </p:sp>
      <p:sp>
        <p:nvSpPr>
          <p:cNvPr id="6" name="Text Placeholder 5">
            <a:extLst>
              <a:ext uri="{FF2B5EF4-FFF2-40B4-BE49-F238E27FC236}">
                <a16:creationId xmlns:a16="http://schemas.microsoft.com/office/drawing/2014/main" id="{6DEFAEA9-A438-4841-A127-C36C7B3E3168}"/>
              </a:ext>
            </a:extLst>
          </p:cNvPr>
          <p:cNvSpPr>
            <a:spLocks noGrp="1"/>
          </p:cNvSpPr>
          <p:nvPr>
            <p:ph type="body" sz="quarter" idx="16"/>
          </p:nvPr>
        </p:nvSpPr>
        <p:spPr/>
        <p:txBody>
          <a:bodyPr>
            <a:normAutofit lnSpcReduction="10000"/>
          </a:bodyPr>
          <a:lstStyle/>
          <a:p>
            <a:r>
              <a:rPr lang="en-US" dirty="0"/>
              <a:t>FIND OUT MORE</a:t>
            </a:r>
            <a:endParaRPr lang="en-IE" dirty="0"/>
          </a:p>
        </p:txBody>
      </p:sp>
      <p:pic>
        <p:nvPicPr>
          <p:cNvPr id="8" name="Online Media 7" title="Mission and Vision Statements">
            <a:hlinkClick r:id="" action="ppaction://media"/>
            <a:extLst>
              <a:ext uri="{FF2B5EF4-FFF2-40B4-BE49-F238E27FC236}">
                <a16:creationId xmlns:a16="http://schemas.microsoft.com/office/drawing/2014/main" id="{E2D02401-2AAC-4D1B-AC10-F140EE3D3066}"/>
              </a:ext>
            </a:extLst>
          </p:cNvPr>
          <p:cNvPicPr>
            <a:picLocks noRot="1" noChangeAspect="1"/>
          </p:cNvPicPr>
          <p:nvPr>
            <a:videoFile r:link="rId1"/>
          </p:nvPr>
        </p:nvPicPr>
        <p:blipFill>
          <a:blip r:embed="rId3"/>
          <a:stretch>
            <a:fillRect/>
          </a:stretch>
        </p:blipFill>
        <p:spPr>
          <a:xfrm>
            <a:off x="7061200" y="1203325"/>
            <a:ext cx="5116895" cy="3913188"/>
          </a:xfrm>
          <a:prstGeom prst="rect">
            <a:avLst/>
          </a:prstGeom>
        </p:spPr>
      </p:pic>
      <p:sp>
        <p:nvSpPr>
          <p:cNvPr id="9" name="TextBox 8">
            <a:extLst>
              <a:ext uri="{FF2B5EF4-FFF2-40B4-BE49-F238E27FC236}">
                <a16:creationId xmlns:a16="http://schemas.microsoft.com/office/drawing/2014/main" id="{B36E63D6-26A8-4060-9ECD-3CC22A2D80B2}"/>
              </a:ext>
            </a:extLst>
          </p:cNvPr>
          <p:cNvSpPr txBox="1"/>
          <p:nvPr/>
        </p:nvSpPr>
        <p:spPr>
          <a:xfrm>
            <a:off x="831350" y="5116513"/>
            <a:ext cx="6101254" cy="646331"/>
          </a:xfrm>
          <a:prstGeom prst="rect">
            <a:avLst/>
          </a:prstGeom>
          <a:noFill/>
        </p:spPr>
        <p:txBody>
          <a:bodyPr wrap="square">
            <a:spAutoFit/>
          </a:bodyPr>
          <a:lstStyle/>
          <a:p>
            <a:r>
              <a:rPr lang="en-IE" dirty="0"/>
              <a:t>WATCH</a:t>
            </a:r>
          </a:p>
          <a:p>
            <a:r>
              <a:rPr lang="en-IE" dirty="0"/>
              <a:t>https://youtu.be/lJUrQKY_A5g?t=12</a:t>
            </a:r>
          </a:p>
        </p:txBody>
      </p:sp>
    </p:spTree>
    <p:extLst>
      <p:ext uri="{BB962C8B-B14F-4D97-AF65-F5344CB8AC3E}">
        <p14:creationId xmlns:p14="http://schemas.microsoft.com/office/powerpoint/2010/main" val="17026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6B65A8-A7B1-407F-8B0F-E4B5CEE57E3F}"/>
              </a:ext>
            </a:extLst>
          </p:cNvPr>
          <p:cNvSpPr>
            <a:spLocks noGrp="1"/>
          </p:cNvSpPr>
          <p:nvPr>
            <p:ph type="pic" sz="quarter" idx="10"/>
          </p:nvPr>
        </p:nvSpPr>
        <p:spPr/>
      </p:sp>
      <p:sp>
        <p:nvSpPr>
          <p:cNvPr id="7" name="Text Placeholder 6">
            <a:extLst>
              <a:ext uri="{FF2B5EF4-FFF2-40B4-BE49-F238E27FC236}">
                <a16:creationId xmlns:a16="http://schemas.microsoft.com/office/drawing/2014/main" id="{48300AFD-03EB-453E-A157-47E3ABDB6190}"/>
              </a:ext>
            </a:extLst>
          </p:cNvPr>
          <p:cNvSpPr>
            <a:spLocks noGrp="1"/>
          </p:cNvSpPr>
          <p:nvPr>
            <p:ph type="body" sz="quarter" idx="18"/>
          </p:nvPr>
        </p:nvSpPr>
        <p:spPr/>
        <p:txBody>
          <a:bodyPr/>
          <a:lstStyle/>
          <a:p>
            <a:pPr marL="0"/>
            <a:r>
              <a:rPr lang="en-US" dirty="0"/>
              <a:t>Take a look at this video which explains how to develop a mission statement.</a:t>
            </a:r>
          </a:p>
          <a:p>
            <a:pPr marL="0"/>
            <a:endParaRPr lang="en-US" dirty="0"/>
          </a:p>
          <a:p>
            <a:pPr marL="0"/>
            <a:r>
              <a:rPr lang="en-IE" sz="2000" dirty="0"/>
              <a:t>WATCH</a:t>
            </a:r>
          </a:p>
          <a:p>
            <a:pPr marL="0"/>
            <a:r>
              <a:rPr lang="en-US" sz="2000" dirty="0">
                <a:hlinkClick r:id="rId3"/>
              </a:rPr>
              <a:t>https://youtu.be/lJUrQKY_A5g?t=12</a:t>
            </a:r>
            <a:r>
              <a:rPr lang="en-IE" sz="2000" dirty="0"/>
              <a:t> </a:t>
            </a:r>
            <a:endParaRPr lang="en-US" sz="2000" dirty="0"/>
          </a:p>
        </p:txBody>
      </p:sp>
      <p:sp>
        <p:nvSpPr>
          <p:cNvPr id="6" name="Text Placeholder 5">
            <a:extLst>
              <a:ext uri="{FF2B5EF4-FFF2-40B4-BE49-F238E27FC236}">
                <a16:creationId xmlns:a16="http://schemas.microsoft.com/office/drawing/2014/main" id="{6DEFAEA9-A438-4841-A127-C36C7B3E3168}"/>
              </a:ext>
            </a:extLst>
          </p:cNvPr>
          <p:cNvSpPr>
            <a:spLocks noGrp="1"/>
          </p:cNvSpPr>
          <p:nvPr>
            <p:ph type="body" sz="quarter" idx="16"/>
          </p:nvPr>
        </p:nvSpPr>
        <p:spPr>
          <a:xfrm>
            <a:off x="747201" y="533400"/>
            <a:ext cx="5113283" cy="854271"/>
          </a:xfrm>
        </p:spPr>
        <p:txBody>
          <a:bodyPr>
            <a:normAutofit lnSpcReduction="10000"/>
          </a:bodyPr>
          <a:lstStyle/>
          <a:p>
            <a:r>
              <a:rPr lang="en-US" sz="2800" dirty="0"/>
              <a:t>HOW TO WRITE A MISSION STATEMENT</a:t>
            </a:r>
            <a:endParaRPr lang="en-IE" sz="2800" dirty="0"/>
          </a:p>
        </p:txBody>
      </p:sp>
      <p:pic>
        <p:nvPicPr>
          <p:cNvPr id="2" name="Online Media 1" title="How to Write a Mission Statement">
            <a:hlinkClick r:id="" action="ppaction://media"/>
            <a:extLst>
              <a:ext uri="{FF2B5EF4-FFF2-40B4-BE49-F238E27FC236}">
                <a16:creationId xmlns:a16="http://schemas.microsoft.com/office/drawing/2014/main" id="{6F305EE6-6947-4AFD-8A3B-3402A29C4E67}"/>
              </a:ext>
            </a:extLst>
          </p:cNvPr>
          <p:cNvPicPr>
            <a:picLocks noRot="1" noChangeAspect="1"/>
          </p:cNvPicPr>
          <p:nvPr>
            <a:videoFile r:link="rId1"/>
          </p:nvPr>
        </p:nvPicPr>
        <p:blipFill>
          <a:blip r:embed="rId4"/>
          <a:stretch>
            <a:fillRect/>
          </a:stretch>
        </p:blipFill>
        <p:spPr>
          <a:xfrm>
            <a:off x="7061200" y="1203325"/>
            <a:ext cx="5140370" cy="3913188"/>
          </a:xfrm>
          <a:prstGeom prst="rect">
            <a:avLst/>
          </a:prstGeom>
        </p:spPr>
      </p:pic>
    </p:spTree>
    <p:extLst>
      <p:ext uri="{BB962C8B-B14F-4D97-AF65-F5344CB8AC3E}">
        <p14:creationId xmlns:p14="http://schemas.microsoft.com/office/powerpoint/2010/main" val="79717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3" y="1480930"/>
            <a:ext cx="10594347" cy="5168347"/>
          </a:xfrm>
        </p:spPr>
        <p:txBody>
          <a:bodyPr>
            <a:normAutofit/>
          </a:bodyPr>
          <a:lstStyle/>
          <a:p>
            <a:pPr marL="0"/>
            <a:r>
              <a:rPr lang="en-US" dirty="0"/>
              <a:t>Before we start your Civic Engagement journey, we need to explain what some of the abbreviations are that we will use throughout these Modules.</a:t>
            </a:r>
          </a:p>
          <a:p>
            <a:pPr marL="0"/>
            <a:endParaRPr lang="en-US" dirty="0"/>
          </a:p>
          <a:p>
            <a:pPr marL="0"/>
            <a:r>
              <a:rPr lang="en-US" b="1" dirty="0"/>
              <a:t>HEIs</a:t>
            </a:r>
            <a:r>
              <a:rPr lang="en-US" dirty="0"/>
              <a:t>- Higher Educational Institutions.</a:t>
            </a:r>
          </a:p>
          <a:p>
            <a:pPr marL="0"/>
            <a:r>
              <a:rPr lang="en-US" b="1" dirty="0"/>
              <a:t>SDCE</a:t>
            </a:r>
            <a:r>
              <a:rPr lang="en-US" dirty="0"/>
              <a:t>- this is the name of the project that created these materials.</a:t>
            </a:r>
          </a:p>
          <a:p>
            <a:pPr marL="0"/>
            <a:r>
              <a:rPr lang="en-US" b="1" dirty="0"/>
              <a:t>DCE</a:t>
            </a:r>
            <a:r>
              <a:rPr lang="en-US" dirty="0"/>
              <a:t>- Digital Civic Engagement</a:t>
            </a:r>
          </a:p>
          <a:p>
            <a:pPr marL="0"/>
            <a:r>
              <a:rPr lang="en-US" b="1" dirty="0"/>
              <a:t>The Guide to DCE- </a:t>
            </a:r>
            <a:r>
              <a:rPr lang="en-US" dirty="0"/>
              <a:t>this is a guide surrounding information about Digital Civic Engagement and students. You can find </a:t>
            </a:r>
            <a:r>
              <a:rPr lang="en-US" dirty="0">
                <a:hlinkClick r:id="rId2"/>
              </a:rPr>
              <a:t>a link to the toolkit here</a:t>
            </a:r>
            <a:endParaRPr lang="en-US" dirty="0"/>
          </a:p>
          <a:p>
            <a:pPr marL="0"/>
            <a:r>
              <a:rPr lang="en-US" b="1" dirty="0"/>
              <a:t>The DCE Toolkit-  </a:t>
            </a:r>
            <a:r>
              <a:rPr lang="en-US" dirty="0"/>
              <a:t>Our Student Digital Civic Engagers’ Toolkit is designed to teach you about relevant digital tools that you can use for your own civic engagement.</a:t>
            </a:r>
          </a:p>
          <a:p>
            <a:endParaRPr lang="en-IE" dirty="0"/>
          </a:p>
        </p:txBody>
      </p:sp>
      <p:sp>
        <p:nvSpPr>
          <p:cNvPr id="16"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p:txBody>
          <a:bodyPr>
            <a:normAutofit lnSpcReduction="10000"/>
          </a:bodyPr>
          <a:lstStyle/>
          <a:p>
            <a:r>
              <a:rPr lang="en-US" dirty="0"/>
              <a:t>A note on the terms we use</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609725"/>
            <a:ext cx="5105121" cy="3046988"/>
          </a:xfrm>
          <a:prstGeom prst="rect">
            <a:avLst/>
          </a:prstGeom>
          <a:noFill/>
        </p:spPr>
        <p:txBody>
          <a:bodyPr wrap="square" rtlCol="0">
            <a:spAutoFit/>
          </a:bodyPr>
          <a:lstStyle/>
          <a:p>
            <a:r>
              <a:rPr lang="en-US" sz="2400" dirty="0">
                <a:solidFill>
                  <a:schemeClr val="bg1"/>
                </a:solidFill>
              </a:rPr>
              <a:t>Not sure where to start with the development of your mission statement? Take a look at the link below which has 100 examples of mission statements:</a:t>
            </a:r>
          </a:p>
          <a:p>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100 Mission Statement Templates &amp; Examples</a:t>
            </a:r>
            <a:endParaRPr lang="en-US" sz="2400" dirty="0">
              <a:solidFill>
                <a:schemeClr val="bg1"/>
              </a:solidFill>
            </a:endParaRP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70397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300" dirty="0"/>
              <a:t>INSPIRATION FOR DEVELOPING A MISSION STATEMENT</a:t>
            </a:r>
          </a:p>
          <a:p>
            <a:endParaRPr lang="en-US" dirty="0"/>
          </a:p>
        </p:txBody>
      </p:sp>
      <p:sp>
        <p:nvSpPr>
          <p:cNvPr id="14" name="TextBox 13">
            <a:extLst>
              <a:ext uri="{FF2B5EF4-FFF2-40B4-BE49-F238E27FC236}">
                <a16:creationId xmlns:a16="http://schemas.microsoft.com/office/drawing/2014/main" id="{A9C4F911-417A-4517-9286-B286BB3AF8ED}"/>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4">
                  <a:extLst>
                    <a:ext uri="{A12FA001-AC4F-418D-AE19-62706E023703}">
                      <ahyp:hlinkClr xmlns:ahyp="http://schemas.microsoft.com/office/drawing/2018/hyperlinkcolor" val="tx"/>
                    </a:ext>
                  </a:extLst>
                </a:hlinkClick>
              </a:rPr>
              <a:t>Source</a:t>
            </a:r>
            <a:endParaRPr lang="en-IE" dirty="0">
              <a:solidFill>
                <a:srgbClr val="002060"/>
              </a:solidFill>
            </a:endParaRPr>
          </a:p>
        </p:txBody>
      </p:sp>
    </p:spTree>
    <p:extLst>
      <p:ext uri="{BB962C8B-B14F-4D97-AF65-F5344CB8AC3E}">
        <p14:creationId xmlns:p14="http://schemas.microsoft.com/office/powerpoint/2010/main" val="2748482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DCF9747A-3BFA-49CA-8AA7-19AF1F28C0B4}"/>
              </a:ext>
            </a:extLst>
          </p:cNvPr>
          <p:cNvSpPr>
            <a:spLocks noGrp="1"/>
          </p:cNvSpPr>
          <p:nvPr>
            <p:ph type="body" sz="quarter" idx="18"/>
          </p:nvPr>
        </p:nvSpPr>
        <p:spPr>
          <a:xfrm>
            <a:off x="1718561" y="1555527"/>
            <a:ext cx="5105120" cy="4997673"/>
          </a:xfrm>
        </p:spPr>
        <p:txBody>
          <a:bodyPr>
            <a:normAutofit lnSpcReduction="10000"/>
          </a:bodyPr>
          <a:lstStyle/>
          <a:p>
            <a:pPr marL="0"/>
            <a:r>
              <a:rPr lang="en-US" dirty="0"/>
              <a:t>Once you have developed your mission statement it is time to work out how you will use it to market your DCE project.</a:t>
            </a:r>
          </a:p>
          <a:p>
            <a:pPr marL="0"/>
            <a:endParaRPr lang="en-US" dirty="0"/>
          </a:p>
          <a:p>
            <a:pPr marL="0"/>
            <a:r>
              <a:rPr lang="en-US" dirty="0"/>
              <a:t>The main way of doing this is to focus the marketing strategy of your project around the mission and purpose of your project.</a:t>
            </a:r>
          </a:p>
          <a:p>
            <a:pPr marL="0"/>
            <a:endParaRPr lang="en-US" dirty="0"/>
          </a:p>
          <a:p>
            <a:pPr marL="0"/>
            <a:r>
              <a:rPr lang="en-US" dirty="0"/>
              <a:t>In the following topic, we will take a closer look at different digital tools you can use to help spread the message and promote your DCE project.</a:t>
            </a:r>
          </a:p>
          <a:p>
            <a:pPr marL="0"/>
            <a:endParaRPr lang="en-US" dirty="0"/>
          </a:p>
          <a:p>
            <a:pPr marL="0"/>
            <a:endParaRPr lang="en-IE" dirty="0"/>
          </a:p>
        </p:txBody>
      </p:sp>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304800"/>
            <a:ext cx="4716425" cy="872931"/>
          </a:xfrm>
        </p:spPr>
        <p:txBody>
          <a:bodyPr>
            <a:normAutofit/>
          </a:bodyPr>
          <a:lstStyle/>
          <a:p>
            <a:pPr algn="ctr"/>
            <a:r>
              <a:rPr lang="en-US" sz="2800" dirty="0"/>
              <a:t>HOW TO USE YOUR MISSION STATEMENT</a:t>
            </a:r>
          </a:p>
          <a:p>
            <a:endParaRPr lang="en-US" dirty="0"/>
          </a:p>
        </p:txBody>
      </p:sp>
    </p:spTree>
    <p:extLst>
      <p:ext uri="{BB962C8B-B14F-4D97-AF65-F5344CB8AC3E}">
        <p14:creationId xmlns:p14="http://schemas.microsoft.com/office/powerpoint/2010/main" val="1680018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p:txBody>
          <a:bodyPr>
            <a:normAutofit lnSpcReduction="10000"/>
          </a:bodyPr>
          <a:lstStyle/>
          <a:p>
            <a:r>
              <a:rPr lang="en-IE" dirty="0"/>
              <a:t>Resources</a:t>
            </a:r>
          </a:p>
        </p:txBody>
      </p:sp>
      <p:sp>
        <p:nvSpPr>
          <p:cNvPr id="11" name="TextBox 10">
            <a:extLst>
              <a:ext uri="{FF2B5EF4-FFF2-40B4-BE49-F238E27FC236}">
                <a16:creationId xmlns:a16="http://schemas.microsoft.com/office/drawing/2014/main" id="{72445D50-D67C-4080-B5AC-DF74DA5E23BF}"/>
              </a:ext>
            </a:extLst>
          </p:cNvPr>
          <p:cNvSpPr txBox="1"/>
          <p:nvPr/>
        </p:nvSpPr>
        <p:spPr>
          <a:xfrm>
            <a:off x="1431544" y="1328321"/>
            <a:ext cx="5588381" cy="5262979"/>
          </a:xfrm>
          <a:prstGeom prst="rect">
            <a:avLst/>
          </a:prstGeom>
          <a:noFill/>
        </p:spPr>
        <p:txBody>
          <a:bodyPr wrap="square" rtlCol="0">
            <a:spAutoFit/>
          </a:bodyPr>
          <a:lstStyle/>
          <a:p>
            <a:r>
              <a:rPr lang="en-IE" sz="2400" dirty="0">
                <a:solidFill>
                  <a:schemeClr val="bg1"/>
                </a:solidFill>
                <a:hlinkClick r:id="rId3">
                  <a:extLst>
                    <a:ext uri="{A12FA001-AC4F-418D-AE19-62706E023703}">
                      <ahyp:hlinkClr xmlns:ahyp="http://schemas.microsoft.com/office/drawing/2018/hyperlinkcolor" val="tx"/>
                    </a:ext>
                  </a:extLst>
                </a:hlinkClick>
              </a:rPr>
              <a:t>Forbes article on The Meaning Behind Mission marketing (10 min read).</a:t>
            </a:r>
            <a:endParaRPr lang="en-IE" sz="2400" dirty="0">
              <a:solidFill>
                <a:schemeClr val="bg1"/>
              </a:solidFill>
            </a:endParaRPr>
          </a:p>
          <a:p>
            <a:endParaRPr lang="en-IE" sz="2400" dirty="0">
              <a:solidFill>
                <a:schemeClr val="bg1"/>
              </a:solidFill>
            </a:endParaRPr>
          </a:p>
          <a:p>
            <a:r>
              <a:rPr lang="en-US" sz="2400" b="0" i="0" dirty="0">
                <a:solidFill>
                  <a:schemeClr val="bg1"/>
                </a:solidFill>
                <a:effectLst/>
                <a:latin typeface="AvenirNext"/>
                <a:hlinkClick r:id="rId4">
                  <a:extLst>
                    <a:ext uri="{A12FA001-AC4F-418D-AE19-62706E023703}">
                      <ahyp:hlinkClr xmlns:ahyp="http://schemas.microsoft.com/office/drawing/2018/hyperlinkcolor" val="tx"/>
                    </a:ext>
                  </a:extLst>
                </a:hlinkClick>
              </a:rPr>
              <a:t>27 Truly Inspiring Company Vision and Mission Statement Examples (18 min read)</a:t>
            </a:r>
            <a:endParaRPr lang="en-US" sz="2400" b="0" i="0" dirty="0">
              <a:solidFill>
                <a:schemeClr val="bg1"/>
              </a:solidFill>
              <a:effectLst/>
              <a:latin typeface="AvenirNext"/>
            </a:endParaRPr>
          </a:p>
          <a:p>
            <a:endParaRPr lang="en-US" sz="2400" dirty="0">
              <a:solidFill>
                <a:schemeClr val="bg1"/>
              </a:solidFill>
              <a:latin typeface="AvenirNext"/>
            </a:endParaRPr>
          </a:p>
          <a:p>
            <a:r>
              <a:rPr lang="en-US" sz="2400" b="0" i="0" dirty="0">
                <a:solidFill>
                  <a:schemeClr val="bg1"/>
                </a:solidFill>
                <a:effectLst/>
                <a:latin typeface="AvenirNext"/>
                <a:hlinkClick r:id="rId5">
                  <a:extLst>
                    <a:ext uri="{A12FA001-AC4F-418D-AE19-62706E023703}">
                      <ahyp:hlinkClr xmlns:ahyp="http://schemas.microsoft.com/office/drawing/2018/hyperlinkcolor" val="tx"/>
                    </a:ext>
                  </a:extLst>
                </a:hlinkClick>
              </a:rPr>
              <a:t>Steve</a:t>
            </a:r>
            <a:r>
              <a:rPr lang="en-US" sz="2400" dirty="0">
                <a:solidFill>
                  <a:schemeClr val="bg1"/>
                </a:solidFill>
                <a:latin typeface="AvenirNext"/>
                <a:hlinkClick r:id="rId5">
                  <a:extLst>
                    <a:ext uri="{A12FA001-AC4F-418D-AE19-62706E023703}">
                      <ahyp:hlinkClr xmlns:ahyp="http://schemas.microsoft.com/office/drawing/2018/hyperlinkcolor" val="tx"/>
                    </a:ext>
                  </a:extLst>
                </a:hlinkClick>
              </a:rPr>
              <a:t> Jobs is often considered one of the best examples of using Mission Marketing. Check out this video of his talk on apple’s “think different” campaign.</a:t>
            </a:r>
            <a:endParaRPr lang="en-US" sz="2400" b="0" i="0" dirty="0">
              <a:solidFill>
                <a:schemeClr val="bg1"/>
              </a:solidFill>
              <a:effectLst/>
              <a:latin typeface="AvenirNext"/>
            </a:endParaRPr>
          </a:p>
          <a:p>
            <a:endParaRPr lang="en-IE"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How to Write a Content Marketing Mission Statement in 3 Steps </a:t>
            </a:r>
            <a:endParaRPr lang="en-IE" sz="2400" dirty="0">
              <a:solidFill>
                <a:schemeClr val="bg1"/>
              </a:solidFill>
            </a:endParaRPr>
          </a:p>
          <a:p>
            <a:endParaRPr lang="en-IE" sz="2400" dirty="0"/>
          </a:p>
        </p:txBody>
      </p:sp>
    </p:spTree>
    <p:extLst>
      <p:ext uri="{BB962C8B-B14F-4D97-AF65-F5344CB8AC3E}">
        <p14:creationId xmlns:p14="http://schemas.microsoft.com/office/powerpoint/2010/main" val="1061512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149153" y="802957"/>
            <a:ext cx="8966521" cy="2121217"/>
          </a:xfrm>
        </p:spPr>
        <p:txBody>
          <a:bodyPr>
            <a:normAutofit/>
          </a:bodyPr>
          <a:lstStyle/>
          <a:p>
            <a:r>
              <a:rPr lang="en-US" dirty="0"/>
              <a:t>TECHNOLOGY TOOLS TO HELP YOU SHARE AND SPREAD YOUR CIVIC ENGAGEMENT WORK</a:t>
            </a:r>
          </a:p>
          <a:p>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6" name="TextBox 5">
            <a:extLst>
              <a:ext uri="{FF2B5EF4-FFF2-40B4-BE49-F238E27FC236}">
                <a16:creationId xmlns:a16="http://schemas.microsoft.com/office/drawing/2014/main" id="{FF9494C5-A26B-4678-A25C-78C4FA92840E}"/>
              </a:ext>
            </a:extLst>
          </p:cNvPr>
          <p:cNvSpPr txBox="1"/>
          <p:nvPr/>
        </p:nvSpPr>
        <p:spPr>
          <a:xfrm>
            <a:off x="7575689" y="5166762"/>
            <a:ext cx="6097656" cy="523220"/>
          </a:xfrm>
          <a:prstGeom prst="rect">
            <a:avLst/>
          </a:prstGeom>
          <a:noFill/>
        </p:spPr>
        <p:txBody>
          <a:bodyPr wrap="square">
            <a:spAutoFit/>
          </a:bodyPr>
          <a:lstStyle/>
          <a:p>
            <a:r>
              <a:rPr lang="en-IE" sz="2800" b="1" dirty="0">
                <a:solidFill>
                  <a:schemeClr val="bg1"/>
                </a:solidFill>
              </a:rPr>
              <a:t>Learner level: Beginner</a:t>
            </a:r>
          </a:p>
        </p:txBody>
      </p:sp>
    </p:spTree>
    <p:extLst>
      <p:ext uri="{BB962C8B-B14F-4D97-AF65-F5344CB8AC3E}">
        <p14:creationId xmlns:p14="http://schemas.microsoft.com/office/powerpoint/2010/main" val="215379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128508"/>
            <a:ext cx="4716425" cy="991176"/>
          </a:xfrm>
        </p:spPr>
        <p:txBody>
          <a:bodyPr>
            <a:normAutofit fontScale="55000" lnSpcReduction="20000"/>
          </a:bodyPr>
          <a:lstStyle/>
          <a:p>
            <a:pPr algn="ctr"/>
            <a:r>
              <a:rPr lang="en-US" sz="5100" dirty="0"/>
              <a:t>USING TOOLS TO SHARE AND SPREAD YOUR CIVIC ENGAGEMENT PROJECT</a:t>
            </a:r>
          </a:p>
          <a:p>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1" y="1338402"/>
            <a:ext cx="5202401" cy="5262979"/>
          </a:xfrm>
          <a:prstGeom prst="rect">
            <a:avLst/>
          </a:prstGeom>
          <a:noFill/>
        </p:spPr>
        <p:txBody>
          <a:bodyPr wrap="square" rtlCol="0">
            <a:spAutoFit/>
          </a:bodyPr>
          <a:lstStyle/>
          <a:p>
            <a:r>
              <a:rPr lang="en-US" sz="2400" dirty="0">
                <a:solidFill>
                  <a:schemeClr val="bg1"/>
                </a:solidFill>
              </a:rPr>
              <a:t>Choosing the correct digital tools can mean the success or failure of your DCE project.</a:t>
            </a:r>
          </a:p>
          <a:p>
            <a:endParaRPr lang="en-US" sz="2400" dirty="0">
              <a:solidFill>
                <a:schemeClr val="bg1"/>
              </a:solidFill>
            </a:endParaRPr>
          </a:p>
          <a:p>
            <a:r>
              <a:rPr lang="en-US" sz="2400" dirty="0">
                <a:solidFill>
                  <a:schemeClr val="bg1"/>
                </a:solidFill>
              </a:rPr>
              <a:t>While each module will have a focus on relevant digital tools, this topic has a focus on which digital tools you can use to help market and promote your DCE project.</a:t>
            </a:r>
          </a:p>
          <a:p>
            <a:endParaRPr lang="en-US" sz="2400" dirty="0">
              <a:solidFill>
                <a:schemeClr val="bg1"/>
              </a:solidFill>
            </a:endParaRPr>
          </a:p>
          <a:p>
            <a:r>
              <a:rPr lang="en-US" sz="2400" dirty="0">
                <a:solidFill>
                  <a:schemeClr val="bg1"/>
                </a:solidFill>
              </a:rPr>
              <a:t>As most DCE projects will be conducted on a voluntary basis and funds will be limited, the highlighted tools are </a:t>
            </a:r>
            <a:r>
              <a:rPr lang="en-US" sz="2400" b="1" dirty="0">
                <a:solidFill>
                  <a:schemeClr val="bg1"/>
                </a:solidFill>
              </a:rPr>
              <a:t>free to use.</a:t>
            </a:r>
          </a:p>
        </p:txBody>
      </p:sp>
      <p:sp>
        <p:nvSpPr>
          <p:cNvPr id="8" name="TextBox 7">
            <a:extLst>
              <a:ext uri="{FF2B5EF4-FFF2-40B4-BE49-F238E27FC236}">
                <a16:creationId xmlns:a16="http://schemas.microsoft.com/office/drawing/2014/main" id="{BADE5901-1A64-4D4F-AC0D-118C1916C01B}"/>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Source</a:t>
            </a:r>
            <a:endParaRPr lang="en-IE" dirty="0">
              <a:solidFill>
                <a:schemeClr val="bg1"/>
              </a:solidFill>
            </a:endParaRPr>
          </a:p>
        </p:txBody>
      </p:sp>
      <p:pic>
        <p:nvPicPr>
          <p:cNvPr id="6" name="Picture Placeholder 5">
            <a:extLst>
              <a:ext uri="{FF2B5EF4-FFF2-40B4-BE49-F238E27FC236}">
                <a16:creationId xmlns:a16="http://schemas.microsoft.com/office/drawing/2014/main" id="{DE5FA8F4-D1A4-44D7-B87B-F8C176FC540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2" name="Text Placeholder 1">
            <a:extLst>
              <a:ext uri="{FF2B5EF4-FFF2-40B4-BE49-F238E27FC236}">
                <a16:creationId xmlns:a16="http://schemas.microsoft.com/office/drawing/2014/main" id="{1331FFB2-89E9-44D5-9684-4922692B7DD1}"/>
              </a:ext>
            </a:extLst>
          </p:cNvPr>
          <p:cNvSpPr>
            <a:spLocks noGrp="1"/>
          </p:cNvSpPr>
          <p:nvPr>
            <p:ph type="body" sz="quarter" idx="18"/>
          </p:nvPr>
        </p:nvSpPr>
        <p:spPr>
          <a:xfrm>
            <a:off x="484509" y="3460094"/>
            <a:ext cx="5516898" cy="2457230"/>
          </a:xfrm>
        </p:spPr>
        <p:txBody>
          <a:bodyPr>
            <a:normAutofit lnSpcReduction="10000"/>
          </a:bodyPr>
          <a:lstStyle/>
          <a:p>
            <a:pPr marL="0"/>
            <a:r>
              <a:rPr lang="en-US" dirty="0"/>
              <a:t>Before we get started on what tools will be best for which strategy, check out this video which focuses on how digital tools can become apart of the strategy to gain civic engagement in communities.</a:t>
            </a:r>
          </a:p>
          <a:p>
            <a:pPr marL="0"/>
            <a:r>
              <a:rPr lang="en-US" dirty="0"/>
              <a:t>WATCH </a:t>
            </a:r>
            <a:r>
              <a:rPr lang="en-US" dirty="0">
                <a:hlinkClick r:id="rId4"/>
              </a:rPr>
              <a:t>https://youtu.be/lJUrQKY_A5g?t=12</a:t>
            </a:r>
            <a:r>
              <a:rPr lang="en-US" dirty="0"/>
              <a:t> </a:t>
            </a:r>
            <a:endParaRPr lang="en-IE" dirty="0"/>
          </a:p>
        </p:txBody>
      </p:sp>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p:txBody>
          <a:bodyPr>
            <a:normAutofit/>
          </a:bodyPr>
          <a:lstStyle/>
          <a:p>
            <a:pPr algn="ctr"/>
            <a:r>
              <a:rPr lang="en-US" sz="2800" dirty="0"/>
              <a:t>FROM TOOLS TO STRATEGY</a:t>
            </a:r>
            <a:endParaRPr lang="en-IE" dirty="0"/>
          </a:p>
        </p:txBody>
      </p:sp>
      <p:sp>
        <p:nvSpPr>
          <p:cNvPr id="21" name="TextBox 20">
            <a:extLst>
              <a:ext uri="{FF2B5EF4-FFF2-40B4-BE49-F238E27FC236}">
                <a16:creationId xmlns:a16="http://schemas.microsoft.com/office/drawing/2014/main" id="{BD1499AA-23DE-4BA1-9A8B-4CC5EC377416}"/>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5">
                  <a:extLst>
                    <a:ext uri="{A12FA001-AC4F-418D-AE19-62706E023703}">
                      <ahyp:hlinkClr xmlns:ahyp="http://schemas.microsoft.com/office/drawing/2018/hyperlinkcolor" val="tx"/>
                    </a:ext>
                  </a:extLst>
                </a:hlinkClick>
              </a:rPr>
              <a:t>Source</a:t>
            </a:r>
            <a:endParaRPr lang="en-IE" dirty="0">
              <a:solidFill>
                <a:schemeClr val="bg1"/>
              </a:solidFill>
            </a:endParaRPr>
          </a:p>
        </p:txBody>
      </p:sp>
      <p:sp>
        <p:nvSpPr>
          <p:cNvPr id="4" name="Picture Placeholder 3">
            <a:extLst>
              <a:ext uri="{FF2B5EF4-FFF2-40B4-BE49-F238E27FC236}">
                <a16:creationId xmlns:a16="http://schemas.microsoft.com/office/drawing/2014/main" id="{106C0425-83B0-40E0-BF71-8F91555242EF}"/>
              </a:ext>
            </a:extLst>
          </p:cNvPr>
          <p:cNvSpPr>
            <a:spLocks noGrp="1"/>
          </p:cNvSpPr>
          <p:nvPr>
            <p:ph type="pic" sz="quarter" idx="10"/>
          </p:nvPr>
        </p:nvSpPr>
        <p:spPr/>
      </p:sp>
      <p:pic>
        <p:nvPicPr>
          <p:cNvPr id="6" name="Online Media 5" title="Andy Williamson: From tools to strategy: putting citizens at the centre of our democracy">
            <a:hlinkClick r:id="" action="ppaction://media"/>
            <a:extLst>
              <a:ext uri="{FF2B5EF4-FFF2-40B4-BE49-F238E27FC236}">
                <a16:creationId xmlns:a16="http://schemas.microsoft.com/office/drawing/2014/main" id="{61367CCD-0D2F-49C1-A339-1CE5D3B2AABC}"/>
              </a:ext>
            </a:extLst>
          </p:cNvPr>
          <p:cNvPicPr>
            <a:picLocks noRot="1" noChangeAspect="1"/>
          </p:cNvPicPr>
          <p:nvPr>
            <a:videoFile r:link="rId1"/>
          </p:nvPr>
        </p:nvPicPr>
        <p:blipFill>
          <a:blip r:embed="rId6"/>
          <a:stretch>
            <a:fillRect/>
          </a:stretch>
        </p:blipFill>
        <p:spPr>
          <a:xfrm>
            <a:off x="7042475" y="1203325"/>
            <a:ext cx="5161483" cy="3913188"/>
          </a:xfrm>
          <a:prstGeom prst="rect">
            <a:avLst/>
          </a:prstGeom>
        </p:spPr>
      </p:pic>
    </p:spTree>
    <p:extLst>
      <p:ext uri="{BB962C8B-B14F-4D97-AF65-F5344CB8AC3E}">
        <p14:creationId xmlns:p14="http://schemas.microsoft.com/office/powerpoint/2010/main" val="310689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454693"/>
            <a:ext cx="4716425" cy="582221"/>
          </a:xfrm>
        </p:spPr>
        <p:txBody>
          <a:bodyPr>
            <a:normAutofit/>
          </a:bodyPr>
          <a:lstStyle/>
          <a:p>
            <a:pPr algn="ctr"/>
            <a:r>
              <a:rPr lang="en-US" sz="2800" dirty="0"/>
              <a:t>CANVA</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4893647"/>
          </a:xfrm>
          <a:prstGeom prst="rect">
            <a:avLst/>
          </a:prstGeom>
          <a:noFill/>
        </p:spPr>
        <p:txBody>
          <a:bodyPr wrap="square" rtlCol="0">
            <a:spAutoFit/>
          </a:bodyPr>
          <a:lstStyle/>
          <a:p>
            <a:r>
              <a:rPr lang="en-US" sz="2400" dirty="0">
                <a:solidFill>
                  <a:schemeClr val="bg1"/>
                </a:solidFill>
              </a:rPr>
              <a:t>Canva is an online graphic design tool, allowing you to create stunning visual. It is free to use and provides templates which can be modified to whatever the user needs.</a:t>
            </a:r>
          </a:p>
          <a:p>
            <a:endParaRPr lang="en-IE" sz="2400" dirty="0">
              <a:solidFill>
                <a:schemeClr val="bg1"/>
              </a:solidFill>
            </a:endParaRPr>
          </a:p>
          <a:p>
            <a:r>
              <a:rPr lang="en-IE" sz="2400" dirty="0">
                <a:solidFill>
                  <a:schemeClr val="bg1"/>
                </a:solidFill>
              </a:rPr>
              <a:t>Canva uses a drag and drop interface and with a small learning curve, Canva can be used to design many different types of digital content such as Instagram posts, posters, videos and even business cards!</a:t>
            </a:r>
          </a:p>
          <a:p>
            <a:endParaRPr lang="en-IE" sz="2400" dirty="0">
              <a:solidFill>
                <a:schemeClr val="bg1"/>
              </a:solidFill>
            </a:endParaRPr>
          </a:p>
          <a:p>
            <a:r>
              <a:rPr lang="en-IE" sz="2400" dirty="0">
                <a:solidFill>
                  <a:schemeClr val="bg1"/>
                </a:solidFill>
                <a:hlinkClick r:id="rId3">
                  <a:extLst>
                    <a:ext uri="{A12FA001-AC4F-418D-AE19-62706E023703}">
                      <ahyp:hlinkClr xmlns:ahyp="http://schemas.microsoft.com/office/drawing/2018/hyperlinkcolor" val="tx"/>
                    </a:ext>
                  </a:extLst>
                </a:hlinkClick>
              </a:rPr>
              <a:t>Link to the Canva Website.</a:t>
            </a:r>
            <a:endParaRPr lang="en-IE" sz="2400" dirty="0">
              <a:solidFill>
                <a:schemeClr val="bg1"/>
              </a:solidFill>
            </a:endParaRPr>
          </a:p>
        </p:txBody>
      </p:sp>
      <p:pic>
        <p:nvPicPr>
          <p:cNvPr id="7" name="Picture Placeholder 6">
            <a:extLst>
              <a:ext uri="{FF2B5EF4-FFF2-40B4-BE49-F238E27FC236}">
                <a16:creationId xmlns:a16="http://schemas.microsoft.com/office/drawing/2014/main" id="{F7F9CCE5-024E-4331-96F8-42B0EAE68D3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78549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rmAutofit/>
          </a:bodyPr>
          <a:lstStyle/>
          <a:p>
            <a:pPr algn="ctr"/>
            <a:r>
              <a:rPr lang="en-US" sz="2800" dirty="0"/>
              <a:t>WORDPRESS</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44492"/>
            <a:ext cx="5306291" cy="5632311"/>
          </a:xfrm>
          <a:prstGeom prst="rect">
            <a:avLst/>
          </a:prstGeom>
          <a:noFill/>
        </p:spPr>
        <p:txBody>
          <a:bodyPr wrap="square" rtlCol="0">
            <a:spAutoFit/>
          </a:bodyPr>
          <a:lstStyle/>
          <a:p>
            <a:r>
              <a:rPr lang="en-US" sz="2400" dirty="0">
                <a:solidFill>
                  <a:schemeClr val="bg1"/>
                </a:solidFill>
              </a:rPr>
              <a:t>Traditionally, WordPress was a tool primarily used by individuals and organizations for blogging, but it can also be used to create websites. Using a drag and drop interface, making a website with WordPress has never been easier.</a:t>
            </a:r>
          </a:p>
          <a:p>
            <a:endParaRPr lang="en-US" sz="2400" dirty="0">
              <a:solidFill>
                <a:schemeClr val="bg1"/>
              </a:solidFill>
            </a:endParaRPr>
          </a:p>
          <a:p>
            <a:r>
              <a:rPr lang="en-US" sz="2400" dirty="0" err="1">
                <a:solidFill>
                  <a:schemeClr val="bg1"/>
                </a:solidFill>
              </a:rPr>
              <a:t>Wordpress</a:t>
            </a:r>
            <a:r>
              <a:rPr lang="en-US" sz="2400" dirty="0">
                <a:solidFill>
                  <a:schemeClr val="bg1"/>
                </a:solidFill>
              </a:rPr>
              <a:t> has a large array of third-party plugins, allowing it to be used with many tools and offers consistent usage between mobile and computer browsing.</a:t>
            </a:r>
          </a:p>
          <a:p>
            <a:endParaRPr lang="en-US"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Check out the WordPress website here:</a:t>
            </a:r>
            <a:endParaRPr lang="en-US" sz="2400" dirty="0">
              <a:solidFill>
                <a:schemeClr val="bg1"/>
              </a:solidFill>
            </a:endParaRPr>
          </a:p>
          <a:p>
            <a:endParaRPr lang="en-IE" sz="2400" dirty="0">
              <a:solidFill>
                <a:schemeClr val="bg1"/>
              </a:solidFill>
            </a:endParaRPr>
          </a:p>
        </p:txBody>
      </p:sp>
      <p:pic>
        <p:nvPicPr>
          <p:cNvPr id="6" name="Picture Placeholder 5">
            <a:extLst>
              <a:ext uri="{FF2B5EF4-FFF2-40B4-BE49-F238E27FC236}">
                <a16:creationId xmlns:a16="http://schemas.microsoft.com/office/drawing/2014/main" id="{1267356F-C267-45D5-B087-A6B8003EA34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1392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582221"/>
          </a:xfrm>
        </p:spPr>
        <p:txBody>
          <a:bodyPr>
            <a:normAutofit/>
          </a:bodyPr>
          <a:lstStyle/>
          <a:p>
            <a:pPr algn="ctr"/>
            <a:r>
              <a:rPr lang="en-US" sz="2800" dirty="0"/>
              <a:t>STOCK PHOTO SOURCES</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6370975"/>
          </a:xfrm>
          <a:prstGeom prst="rect">
            <a:avLst/>
          </a:prstGeom>
          <a:noFill/>
        </p:spPr>
        <p:txBody>
          <a:bodyPr wrap="square" rtlCol="0">
            <a:spAutoFit/>
          </a:bodyPr>
          <a:lstStyle/>
          <a:p>
            <a:r>
              <a:rPr lang="en-IE" sz="2400" dirty="0">
                <a:solidFill>
                  <a:schemeClr val="bg1"/>
                </a:solidFill>
              </a:rPr>
              <a:t>Creating visually engaging content is extremely important for your DCE project’s success. By creating visually stunning content you will attract higher organic growth to your social media channels, as well as increase engagement.</a:t>
            </a:r>
          </a:p>
          <a:p>
            <a:endParaRPr lang="en-IE" sz="2400" dirty="0">
              <a:solidFill>
                <a:schemeClr val="bg1"/>
              </a:solidFill>
            </a:endParaRPr>
          </a:p>
          <a:p>
            <a:r>
              <a:rPr lang="en-IE" sz="2400" dirty="0">
                <a:solidFill>
                  <a:schemeClr val="bg1"/>
                </a:solidFill>
              </a:rPr>
              <a:t>However, it is important that you use images that you have permission for, or you might end up owing royalties to the photographer who took it.</a:t>
            </a:r>
          </a:p>
          <a:p>
            <a:endParaRPr lang="en-IE" sz="2400" dirty="0">
              <a:solidFill>
                <a:schemeClr val="bg1"/>
              </a:solidFill>
            </a:endParaRPr>
          </a:p>
          <a:p>
            <a:r>
              <a:rPr lang="en-IE" sz="2400" dirty="0">
                <a:solidFill>
                  <a:schemeClr val="bg1"/>
                </a:solidFill>
              </a:rPr>
              <a:t>Take a look at our preferred stock image resources on the next page…</a:t>
            </a:r>
          </a:p>
          <a:p>
            <a:endParaRPr lang="en-IE" sz="2400" dirty="0">
              <a:solidFill>
                <a:schemeClr val="bg1"/>
              </a:solidFill>
            </a:endParaRPr>
          </a:p>
          <a:p>
            <a:endParaRPr lang="en-IE" sz="2400" dirty="0">
              <a:solidFill>
                <a:schemeClr val="bg1"/>
              </a:solidFill>
            </a:endParaRPr>
          </a:p>
        </p:txBody>
      </p:sp>
      <p:pic>
        <p:nvPicPr>
          <p:cNvPr id="7" name="Picture Placeholder 6">
            <a:extLst>
              <a:ext uri="{FF2B5EF4-FFF2-40B4-BE49-F238E27FC236}">
                <a16:creationId xmlns:a16="http://schemas.microsoft.com/office/drawing/2014/main" id="{66C72C02-1CE2-4074-969B-58D325440D7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93091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3" name="Text Placeholder 2">
            <a:extLst>
              <a:ext uri="{FF2B5EF4-FFF2-40B4-BE49-F238E27FC236}">
                <a16:creationId xmlns:a16="http://schemas.microsoft.com/office/drawing/2014/main" id="{214CF180-4FCB-4056-9EEF-F48E1760BBDE}"/>
              </a:ext>
            </a:extLst>
          </p:cNvPr>
          <p:cNvSpPr>
            <a:spLocks noGrp="1"/>
          </p:cNvSpPr>
          <p:nvPr>
            <p:ph type="body" sz="quarter" idx="18"/>
          </p:nvPr>
        </p:nvSpPr>
        <p:spPr>
          <a:xfrm>
            <a:off x="1578429" y="1546715"/>
            <a:ext cx="5105121" cy="5202428"/>
          </a:xfrm>
        </p:spPr>
        <p:txBody>
          <a:bodyPr>
            <a:normAutofit/>
          </a:bodyPr>
          <a:lstStyle/>
          <a:p>
            <a:pPr marL="0"/>
            <a:r>
              <a:rPr lang="en-US" dirty="0"/>
              <a:t>The following websites are our </a:t>
            </a:r>
            <a:r>
              <a:rPr lang="en-US" dirty="0" err="1"/>
              <a:t>favourite</a:t>
            </a:r>
            <a:r>
              <a:rPr lang="en-US" dirty="0"/>
              <a:t> for sourcing copyright free stock photos (as seen in our Modules), click on any of the links to access them:</a:t>
            </a:r>
          </a:p>
          <a:p>
            <a:pPr marL="114300" indent="-342900">
              <a:buFont typeface="Arial" panose="020B0604020202020204" pitchFamily="34" charset="0"/>
              <a:buChar char="•"/>
            </a:pPr>
            <a:r>
              <a:rPr lang="en-US" dirty="0">
                <a:hlinkClick r:id="rId3">
                  <a:extLst>
                    <a:ext uri="{A12FA001-AC4F-418D-AE19-62706E023703}">
                      <ahyp:hlinkClr xmlns:ahyp="http://schemas.microsoft.com/office/drawing/2018/hyperlinkcolor" val="tx"/>
                    </a:ext>
                  </a:extLst>
                </a:hlinkClick>
              </a:rPr>
              <a:t>Free stock photos &amp; videos you can use everywhere with </a:t>
            </a:r>
            <a:r>
              <a:rPr lang="en-US" dirty="0" err="1">
                <a:hlinkClick r:id="rId3">
                  <a:extLst>
                    <a:ext uri="{A12FA001-AC4F-418D-AE19-62706E023703}">
                      <ahyp:hlinkClr xmlns:ahyp="http://schemas.microsoft.com/office/drawing/2018/hyperlinkcolor" val="tx"/>
                    </a:ext>
                  </a:extLst>
                </a:hlinkClick>
              </a:rPr>
              <a:t>Pexels</a:t>
            </a:r>
            <a:endParaRPr lang="en-US" dirty="0"/>
          </a:p>
          <a:p>
            <a:pPr marL="114300" indent="-342900">
              <a:buFont typeface="Arial" panose="020B0604020202020204" pitchFamily="34" charset="0"/>
              <a:buChar char="•"/>
            </a:pPr>
            <a:endParaRPr lang="en-US" dirty="0"/>
          </a:p>
          <a:p>
            <a:pPr marL="114300" indent="-342900">
              <a:buFont typeface="Arial" panose="020B0604020202020204" pitchFamily="34" charset="0"/>
              <a:buChar char="•"/>
            </a:pPr>
            <a:r>
              <a:rPr lang="en-US" dirty="0">
                <a:hlinkClick r:id="rId4">
                  <a:extLst>
                    <a:ext uri="{A12FA001-AC4F-418D-AE19-62706E023703}">
                      <ahyp:hlinkClr xmlns:ahyp="http://schemas.microsoft.com/office/drawing/2018/hyperlinkcolor" val="tx"/>
                    </a:ext>
                  </a:extLst>
                </a:hlinkClick>
              </a:rPr>
              <a:t>Unsplash: Beautiful free Images and Pictures</a:t>
            </a:r>
            <a:endParaRPr lang="en-US" dirty="0"/>
          </a:p>
          <a:p>
            <a:pPr marL="114300" indent="-342900">
              <a:buFont typeface="Arial" panose="020B0604020202020204" pitchFamily="34" charset="0"/>
              <a:buChar char="•"/>
            </a:pPr>
            <a:endParaRPr lang="en-US" dirty="0"/>
          </a:p>
          <a:p>
            <a:pPr marL="114300" indent="-342900">
              <a:buFont typeface="Arial" panose="020B0604020202020204" pitchFamily="34" charset="0"/>
              <a:buChar char="•"/>
            </a:pPr>
            <a:r>
              <a:rPr lang="en-US" b="0" i="0" u="sng" dirty="0" err="1">
                <a:effectLst/>
                <a:hlinkClick r:id="rId5">
                  <a:extLst>
                    <a:ext uri="{A12FA001-AC4F-418D-AE19-62706E023703}">
                      <ahyp:hlinkClr xmlns:ahyp="http://schemas.microsoft.com/office/drawing/2018/hyperlinkcolor" val="tx"/>
                    </a:ext>
                  </a:extLst>
                </a:hlinkClick>
              </a:rPr>
              <a:t>Pixabay</a:t>
            </a:r>
            <a:r>
              <a:rPr lang="en-US" b="0" i="0" u="sng" dirty="0">
                <a:effectLst/>
                <a:hlinkClick r:id="rId5">
                  <a:extLst>
                    <a:ext uri="{A12FA001-AC4F-418D-AE19-62706E023703}">
                      <ahyp:hlinkClr xmlns:ahyp="http://schemas.microsoft.com/office/drawing/2018/hyperlinkcolor" val="tx"/>
                    </a:ext>
                  </a:extLst>
                </a:hlinkClick>
              </a:rPr>
              <a:t>: 2.4 million+ Stunning Free Images to Use Anywhere</a:t>
            </a:r>
          </a:p>
          <a:p>
            <a:pPr marL="0"/>
            <a:endParaRPr lang="en-IE" dirty="0"/>
          </a:p>
        </p:txBody>
      </p:sp>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381000"/>
            <a:ext cx="4716425" cy="1177731"/>
          </a:xfrm>
        </p:spPr>
        <p:txBody>
          <a:bodyPr>
            <a:normAutofit/>
          </a:bodyPr>
          <a:lstStyle/>
          <a:p>
            <a:pPr algn="ctr"/>
            <a:r>
              <a:rPr lang="en-US" sz="2800" dirty="0"/>
              <a:t>OUR FAVOURITE STOCK IMAGE RESOURCES</a:t>
            </a:r>
          </a:p>
          <a:p>
            <a:endParaRPr lang="en-IE" dirty="0"/>
          </a:p>
        </p:txBody>
      </p:sp>
      <p:pic>
        <p:nvPicPr>
          <p:cNvPr id="8" name="Picture Placeholder 7">
            <a:extLst>
              <a:ext uri="{FF2B5EF4-FFF2-40B4-BE49-F238E27FC236}">
                <a16:creationId xmlns:a16="http://schemas.microsoft.com/office/drawing/2014/main" id="{7654D482-DD07-4966-9AB7-16CC2121B2CE}"/>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4258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149154" y="704851"/>
            <a:ext cx="8910732" cy="1416340"/>
          </a:xfrm>
        </p:spPr>
        <p:txBody>
          <a:bodyPr>
            <a:normAutofit/>
          </a:bodyPr>
          <a:lstStyle/>
          <a:p>
            <a:pPr algn="ctr"/>
            <a:r>
              <a:rPr lang="en-US" dirty="0"/>
              <a:t>WHY BUILDING CREDIBILITY, TRUST AND RELATIONSHIPS ARE KEY.</a:t>
            </a:r>
            <a:endParaRPr lang="en-IE" sz="4400"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7" name="TextBox 6">
            <a:extLst>
              <a:ext uri="{FF2B5EF4-FFF2-40B4-BE49-F238E27FC236}">
                <a16:creationId xmlns:a16="http://schemas.microsoft.com/office/drawing/2014/main" id="{ED6E2179-7EEC-4FA7-980B-D1193CB4FF45}"/>
              </a:ext>
            </a:extLst>
          </p:cNvPr>
          <p:cNvSpPr txBox="1"/>
          <p:nvPr/>
        </p:nvSpPr>
        <p:spPr>
          <a:xfrm>
            <a:off x="7643310" y="5166762"/>
            <a:ext cx="6097656" cy="523220"/>
          </a:xfrm>
          <a:prstGeom prst="rect">
            <a:avLst/>
          </a:prstGeom>
          <a:noFill/>
        </p:spPr>
        <p:txBody>
          <a:bodyPr wrap="square">
            <a:spAutoFit/>
          </a:bodyPr>
          <a:lstStyle/>
          <a:p>
            <a:r>
              <a:rPr lang="en-IE" sz="2800" b="1" dirty="0">
                <a:solidFill>
                  <a:schemeClr val="bg1"/>
                </a:solidFill>
              </a:rPr>
              <a:t>Learner level: Intermediate</a:t>
            </a: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859971"/>
          </a:xfrm>
        </p:spPr>
        <p:txBody>
          <a:bodyPr>
            <a:normAutofit/>
          </a:bodyPr>
          <a:lstStyle/>
          <a:p>
            <a:pPr algn="ctr"/>
            <a:r>
              <a:rPr lang="en-US" sz="2800" dirty="0"/>
              <a:t>SEND OUT NEWLETTERS WITH MAILCHIMP</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6001643"/>
          </a:xfrm>
          <a:prstGeom prst="rect">
            <a:avLst/>
          </a:prstGeom>
          <a:noFill/>
        </p:spPr>
        <p:txBody>
          <a:bodyPr wrap="square" rtlCol="0">
            <a:spAutoFit/>
          </a:bodyPr>
          <a:lstStyle/>
          <a:p>
            <a:r>
              <a:rPr lang="en-IE" sz="2400" dirty="0">
                <a:solidFill>
                  <a:schemeClr val="bg1"/>
                </a:solidFill>
              </a:rPr>
              <a:t>Developing a newsletter can be a fantastic way keep people updated on the progress about your project, as well as informing people how they could become involved or support the project.</a:t>
            </a:r>
          </a:p>
          <a:p>
            <a:endParaRPr lang="en-IE" sz="2400" dirty="0">
              <a:solidFill>
                <a:schemeClr val="bg1"/>
              </a:solidFill>
            </a:endParaRPr>
          </a:p>
          <a:p>
            <a:r>
              <a:rPr lang="en-IE" sz="2400" dirty="0">
                <a:solidFill>
                  <a:schemeClr val="bg1"/>
                </a:solidFill>
              </a:rPr>
              <a:t>Mailchimp is an email automation online tool that allows users to send out emails to your mailing list.</a:t>
            </a:r>
          </a:p>
          <a:p>
            <a:endParaRPr lang="en-IE" sz="2400" dirty="0">
              <a:solidFill>
                <a:schemeClr val="bg1"/>
              </a:solidFill>
            </a:endParaRPr>
          </a:p>
          <a:p>
            <a:r>
              <a:rPr lang="en-IE" sz="2400" dirty="0">
                <a:solidFill>
                  <a:schemeClr val="bg1"/>
                </a:solidFill>
              </a:rPr>
              <a:t>It can also be used to create automated email marketing campaigns.</a:t>
            </a:r>
          </a:p>
          <a:p>
            <a:endParaRPr lang="en-IE" sz="2400" dirty="0">
              <a:solidFill>
                <a:schemeClr val="bg1"/>
              </a:solidFill>
            </a:endParaRPr>
          </a:p>
          <a:p>
            <a:r>
              <a:rPr lang="en-IE" sz="2400" dirty="0">
                <a:solidFill>
                  <a:schemeClr val="bg1"/>
                </a:solidFill>
                <a:hlinkClick r:id="rId3">
                  <a:extLst>
                    <a:ext uri="{A12FA001-AC4F-418D-AE19-62706E023703}">
                      <ahyp:hlinkClr xmlns:ahyp="http://schemas.microsoft.com/office/drawing/2018/hyperlinkcolor" val="tx"/>
                    </a:ext>
                  </a:extLst>
                </a:hlinkClick>
              </a:rPr>
              <a:t>Check out Mailchimp by clicking on this link:</a:t>
            </a:r>
            <a:endParaRPr lang="en-IE" sz="2400" dirty="0">
              <a:solidFill>
                <a:schemeClr val="bg1"/>
              </a:solidFill>
            </a:endParaRPr>
          </a:p>
          <a:p>
            <a:endParaRPr lang="en-IE" sz="2400" dirty="0">
              <a:solidFill>
                <a:schemeClr val="bg1"/>
              </a:solidFill>
            </a:endParaRPr>
          </a:p>
        </p:txBody>
      </p:sp>
      <p:pic>
        <p:nvPicPr>
          <p:cNvPr id="4" name="Picture Placeholder 3">
            <a:extLst>
              <a:ext uri="{FF2B5EF4-FFF2-40B4-BE49-F238E27FC236}">
                <a16:creationId xmlns:a16="http://schemas.microsoft.com/office/drawing/2014/main" id="{9ABBE1FF-C143-47B1-B63E-27507A41194C}"/>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116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rmAutofit/>
          </a:bodyPr>
          <a:lstStyle/>
          <a:p>
            <a:pPr algn="ctr"/>
            <a:r>
              <a:rPr lang="en-US" sz="2800" dirty="0"/>
              <a:t>POWTOON FOR STORYTELLING</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44492"/>
            <a:ext cx="5306291" cy="4893647"/>
          </a:xfrm>
          <a:prstGeom prst="rect">
            <a:avLst/>
          </a:prstGeom>
          <a:noFill/>
        </p:spPr>
        <p:txBody>
          <a:bodyPr wrap="square" rtlCol="0">
            <a:spAutoFit/>
          </a:bodyPr>
          <a:lstStyle/>
          <a:p>
            <a:r>
              <a:rPr lang="en-US" sz="2400" dirty="0">
                <a:solidFill>
                  <a:schemeClr val="bg1"/>
                </a:solidFill>
              </a:rPr>
              <a:t>PowToon is a tool that enables its user to create visual and engaging videos and presentations in the form of animation. With a short learning curve, PowToon allows users to create a diverse and visually impacting video animation. This is perfect for creating  stories for your DCE project to capture a new audience.</a:t>
            </a:r>
          </a:p>
          <a:p>
            <a:endParaRPr lang="en-US" sz="2400" dirty="0">
              <a:solidFill>
                <a:schemeClr val="bg1"/>
              </a:solidFill>
            </a:endParaRPr>
          </a:p>
          <a:p>
            <a:r>
              <a:rPr lang="en-US" sz="2400" dirty="0">
                <a:solidFill>
                  <a:schemeClr val="bg1"/>
                </a:solidFill>
              </a:rPr>
              <a:t>Check out the </a:t>
            </a:r>
            <a:r>
              <a:rPr lang="en-US" sz="2400" dirty="0" err="1">
                <a:solidFill>
                  <a:schemeClr val="bg1"/>
                </a:solidFill>
              </a:rPr>
              <a:t>powtoon</a:t>
            </a:r>
            <a:r>
              <a:rPr lang="en-US" sz="2400" dirty="0">
                <a:solidFill>
                  <a:schemeClr val="bg1"/>
                </a:solidFill>
              </a:rPr>
              <a:t> website: </a:t>
            </a:r>
            <a:r>
              <a:rPr lang="en-US" sz="2400" dirty="0">
                <a:solidFill>
                  <a:schemeClr val="bg1"/>
                </a:solidFill>
                <a:hlinkClick r:id="rId3">
                  <a:extLst>
                    <a:ext uri="{A12FA001-AC4F-418D-AE19-62706E023703}">
                      <ahyp:hlinkClr xmlns:ahyp="http://schemas.microsoft.com/office/drawing/2018/hyperlinkcolor" val="tx"/>
                    </a:ext>
                  </a:extLst>
                </a:hlinkClick>
              </a:rPr>
              <a:t>PowToon #1 Video Creation Tool - Used by 27 Million People</a:t>
            </a:r>
            <a:endParaRPr lang="en-US" sz="2400" dirty="0">
              <a:solidFill>
                <a:schemeClr val="bg1"/>
              </a:solidFill>
            </a:endParaRPr>
          </a:p>
          <a:p>
            <a:endParaRPr lang="en-IE" sz="2400" dirty="0">
              <a:solidFill>
                <a:schemeClr val="bg1"/>
              </a:solidFill>
            </a:endParaRPr>
          </a:p>
        </p:txBody>
      </p:sp>
      <p:pic>
        <p:nvPicPr>
          <p:cNvPr id="4" name="Picture Placeholder 3">
            <a:extLst>
              <a:ext uri="{FF2B5EF4-FFF2-40B4-BE49-F238E27FC236}">
                <a16:creationId xmlns:a16="http://schemas.microsoft.com/office/drawing/2014/main" id="{F18D3813-A912-4E8C-A1C2-E545D3B01826}"/>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89039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350821"/>
            <a:ext cx="4716425" cy="1086093"/>
          </a:xfrm>
        </p:spPr>
        <p:txBody>
          <a:bodyPr>
            <a:normAutofit/>
          </a:bodyPr>
          <a:lstStyle/>
          <a:p>
            <a:pPr algn="ctr"/>
            <a:r>
              <a:rPr lang="en-US" sz="2800" dirty="0"/>
              <a:t>WHICH SOCIAL MEDIA PLATFORM SHOULD WE USE?</a:t>
            </a:r>
            <a:endParaRPr lang="en-IE" sz="2800"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51508"/>
            <a:ext cx="5306291" cy="6001643"/>
          </a:xfrm>
          <a:prstGeom prst="rect">
            <a:avLst/>
          </a:prstGeom>
          <a:noFill/>
        </p:spPr>
        <p:txBody>
          <a:bodyPr wrap="square" rtlCol="0">
            <a:spAutoFit/>
          </a:bodyPr>
          <a:lstStyle/>
          <a:p>
            <a:r>
              <a:rPr lang="en-IE" sz="2400" dirty="0">
                <a:solidFill>
                  <a:schemeClr val="bg1"/>
                </a:solidFill>
              </a:rPr>
              <a:t>Depending on what type of DCE project you have, it can greatly influence which of the social media platforms that you use.</a:t>
            </a:r>
          </a:p>
          <a:p>
            <a:br>
              <a:rPr lang="en-IE" sz="2400" dirty="0">
                <a:solidFill>
                  <a:schemeClr val="bg1"/>
                </a:solidFill>
              </a:rPr>
            </a:br>
            <a:r>
              <a:rPr lang="en-IE" sz="2400" dirty="0">
                <a:solidFill>
                  <a:schemeClr val="bg1"/>
                </a:solidFill>
              </a:rPr>
              <a:t>Think about the users of your project, those that you are helping. What platform do you think they will use?</a:t>
            </a:r>
          </a:p>
          <a:p>
            <a:endParaRPr lang="en-IE" sz="2400" dirty="0">
              <a:solidFill>
                <a:schemeClr val="bg1"/>
              </a:solidFill>
            </a:endParaRPr>
          </a:p>
          <a:p>
            <a:r>
              <a:rPr lang="en-IE" sz="2400" dirty="0">
                <a:solidFill>
                  <a:schemeClr val="bg1"/>
                </a:solidFill>
              </a:rPr>
              <a:t>Other aspects can also influence which platform to use. If you have a lot of updates, or wanted to livestream sessions think about using Facebook</a:t>
            </a: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pic>
        <p:nvPicPr>
          <p:cNvPr id="11" name="Picture Placeholder 10">
            <a:extLst>
              <a:ext uri="{FF2B5EF4-FFF2-40B4-BE49-F238E27FC236}">
                <a16:creationId xmlns:a16="http://schemas.microsoft.com/office/drawing/2014/main" id="{944C6339-E97C-4F0A-AD0A-BAD7E91169D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74631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350821"/>
            <a:ext cx="4716425" cy="1000687"/>
          </a:xfrm>
        </p:spPr>
        <p:txBody>
          <a:bodyPr>
            <a:normAutofit/>
          </a:bodyPr>
          <a:lstStyle/>
          <a:p>
            <a:pPr algn="ctr"/>
            <a:r>
              <a:rPr lang="en-US" sz="2800" dirty="0"/>
              <a:t>WHICH SOCIAL MEDIA PLATFORM IS RIGHT FOR US?</a:t>
            </a:r>
            <a:endParaRPr lang="en-IE" sz="2800"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51508"/>
            <a:ext cx="5306291" cy="6370975"/>
          </a:xfrm>
          <a:prstGeom prst="rect">
            <a:avLst/>
          </a:prstGeom>
          <a:noFill/>
        </p:spPr>
        <p:txBody>
          <a:bodyPr wrap="square" rtlCol="0">
            <a:spAutoFit/>
          </a:bodyPr>
          <a:lstStyle/>
          <a:p>
            <a:r>
              <a:rPr lang="en-US" sz="2400" dirty="0">
                <a:solidFill>
                  <a:schemeClr val="bg1"/>
                </a:solidFill>
              </a:rPr>
              <a:t>There are also other aspects that can influence which platform you want to use. If you have a lot of updates, or want to livestream sessions think about using Facebook. Facebook as a platform is great for also sharing meeting dates.</a:t>
            </a:r>
          </a:p>
          <a:p>
            <a:endParaRPr lang="en-US" sz="2400" dirty="0">
              <a:solidFill>
                <a:schemeClr val="bg1"/>
              </a:solidFill>
            </a:endParaRPr>
          </a:p>
          <a:p>
            <a:r>
              <a:rPr lang="en-US" sz="2400" dirty="0">
                <a:solidFill>
                  <a:schemeClr val="bg1"/>
                </a:solidFill>
              </a:rPr>
              <a:t>If your project is highly visible, you may want to use more visually orientated platforms like Instagram or </a:t>
            </a:r>
            <a:r>
              <a:rPr lang="en-US" sz="2400" dirty="0" err="1">
                <a:solidFill>
                  <a:schemeClr val="bg1"/>
                </a:solidFill>
              </a:rPr>
              <a:t>TikTok</a:t>
            </a:r>
            <a:r>
              <a:rPr lang="en-US" sz="2400" dirty="0">
                <a:solidFill>
                  <a:schemeClr val="bg1"/>
                </a:solidFill>
              </a:rPr>
              <a:t>.</a:t>
            </a:r>
          </a:p>
          <a:p>
            <a:endParaRPr lang="en-US" sz="2400" dirty="0">
              <a:solidFill>
                <a:schemeClr val="bg1"/>
              </a:solidFill>
            </a:endParaRPr>
          </a:p>
          <a:p>
            <a:r>
              <a:rPr lang="en-US" sz="2400" dirty="0">
                <a:solidFill>
                  <a:schemeClr val="bg1"/>
                </a:solidFill>
              </a:rPr>
              <a:t>Twitter also offers a great platform where conversations occur between parties.</a:t>
            </a: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pic>
        <p:nvPicPr>
          <p:cNvPr id="6" name="Picture Placeholder 5">
            <a:extLst>
              <a:ext uri="{FF2B5EF4-FFF2-40B4-BE49-F238E27FC236}">
                <a16:creationId xmlns:a16="http://schemas.microsoft.com/office/drawing/2014/main" id="{BF37597D-E11F-4003-B112-9764C6C5CCE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76160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212872" y="822623"/>
            <a:ext cx="8966521" cy="1656716"/>
          </a:xfrm>
        </p:spPr>
        <p:txBody>
          <a:bodyPr>
            <a:normAutofit/>
          </a:bodyPr>
          <a:lstStyle/>
          <a:p>
            <a:r>
              <a:rPr lang="en-US" sz="4400" dirty="0"/>
              <a:t>MODULE 6 EXCERCISES</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dirty="0"/>
              <a:t>TASK 1: REFLECTION</a:t>
            </a:r>
            <a:endParaRPr lang="en-IE" dirty="0"/>
          </a:p>
          <a:p>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154984"/>
          </a:xfrm>
          <a:prstGeom prst="rect">
            <a:avLst/>
          </a:prstGeom>
          <a:noFill/>
        </p:spPr>
        <p:txBody>
          <a:bodyPr wrap="square" rtlCol="0">
            <a:spAutoFit/>
          </a:bodyPr>
          <a:lstStyle/>
          <a:p>
            <a:r>
              <a:rPr lang="en-US" sz="2400" dirty="0">
                <a:solidFill>
                  <a:schemeClr val="bg1"/>
                </a:solidFill>
              </a:rPr>
              <a:t>Think about everything that we have covered in this module. In your head, create a DCE project from scratch. Think about the following things:</a:t>
            </a:r>
          </a:p>
          <a:p>
            <a:endParaRPr lang="en-US" sz="2400" dirty="0">
              <a:solidFill>
                <a:schemeClr val="bg1"/>
              </a:solidFill>
            </a:endParaRPr>
          </a:p>
          <a:p>
            <a:r>
              <a:rPr lang="en-US" sz="2400" dirty="0">
                <a:solidFill>
                  <a:schemeClr val="bg1"/>
                </a:solidFill>
              </a:rPr>
              <a:t>Create a mission and vision statement for your project, what are the things you would include? Why do you feel these aspects would be important to your project? What are some of the goals of the project? </a:t>
            </a:r>
          </a:p>
          <a:p>
            <a:endParaRPr lang="en-US" sz="2400" dirty="0">
              <a:solidFill>
                <a:schemeClr val="bg1"/>
              </a:solidFill>
            </a:endParaRPr>
          </a:p>
          <a:p>
            <a:r>
              <a:rPr lang="en-US" sz="2400" dirty="0">
                <a:solidFill>
                  <a:schemeClr val="bg1"/>
                </a:solidFill>
              </a:rPr>
              <a:t>How will you begin to develop trust in your project? What are some of the activities you might do to increase this trust? While thinking about increasing trust, think about how you will create internal trust between project members and external trust to people that are not directly involved in the project.</a:t>
            </a:r>
          </a:p>
        </p:txBody>
      </p:sp>
    </p:spTree>
    <p:extLst>
      <p:ext uri="{BB962C8B-B14F-4D97-AF65-F5344CB8AC3E}">
        <p14:creationId xmlns:p14="http://schemas.microsoft.com/office/powerpoint/2010/main" val="4005883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487F76-9537-47B2-A493-55260802A795}"/>
              </a:ext>
            </a:extLst>
          </p:cNvPr>
          <p:cNvSpPr>
            <a:spLocks noGrp="1"/>
          </p:cNvSpPr>
          <p:nvPr>
            <p:ph type="body" sz="quarter" idx="16"/>
          </p:nvPr>
        </p:nvSpPr>
        <p:spPr/>
        <p:txBody>
          <a:bodyPr>
            <a:noAutofit/>
          </a:bodyPr>
          <a:lstStyle/>
          <a:p>
            <a:pPr algn="ctr"/>
            <a:r>
              <a:rPr lang="en-IE" sz="2800" dirty="0"/>
              <a:t>TASK 2- CREATE A SOCIAL MEDIA CAMPAIGN</a:t>
            </a:r>
          </a:p>
        </p:txBody>
      </p:sp>
      <p:sp>
        <p:nvSpPr>
          <p:cNvPr id="12" name="TextBox 11">
            <a:extLst>
              <a:ext uri="{FF2B5EF4-FFF2-40B4-BE49-F238E27FC236}">
                <a16:creationId xmlns:a16="http://schemas.microsoft.com/office/drawing/2014/main" id="{819BD216-FDD1-4A22-9B85-465EC7425698}"/>
              </a:ext>
            </a:extLst>
          </p:cNvPr>
          <p:cNvSpPr txBox="1"/>
          <p:nvPr/>
        </p:nvSpPr>
        <p:spPr>
          <a:xfrm>
            <a:off x="320739" y="1384715"/>
            <a:ext cx="11636051" cy="5632311"/>
          </a:xfrm>
          <a:prstGeom prst="rect">
            <a:avLst/>
          </a:prstGeom>
          <a:noFill/>
        </p:spPr>
        <p:txBody>
          <a:bodyPr wrap="square" rtlCol="0">
            <a:spAutoFit/>
          </a:bodyPr>
          <a:lstStyle/>
          <a:p>
            <a:r>
              <a:rPr lang="en-US" sz="2400" dirty="0">
                <a:solidFill>
                  <a:schemeClr val="bg1"/>
                </a:solidFill>
              </a:rPr>
              <a:t>Think about everything you have learned in this module regarding social media. Break up into teams of between 3-6 people, and answer the following questions</a:t>
            </a:r>
            <a:r>
              <a:rPr lang="en-IE" sz="2400" dirty="0">
                <a:solidFill>
                  <a:schemeClr val="bg1"/>
                </a:solidFill>
              </a:rPr>
              <a:t>. From the imaginary DCE project from Task 1, think about how you might use social media and help spread the message of the project.</a:t>
            </a:r>
          </a:p>
          <a:p>
            <a:endParaRPr lang="en-IE" sz="2400" dirty="0">
              <a:solidFill>
                <a:schemeClr val="bg1"/>
              </a:solidFill>
            </a:endParaRPr>
          </a:p>
          <a:p>
            <a:r>
              <a:rPr lang="en-IE" sz="2400" dirty="0">
                <a:solidFill>
                  <a:schemeClr val="bg1"/>
                </a:solidFill>
              </a:rPr>
              <a:t>What tools do you think would benefit your DCE project the most, and why do you think these tools would fit your project well? Which social media platforms do you think would match your project the best, and why?</a:t>
            </a:r>
          </a:p>
          <a:p>
            <a:endParaRPr lang="en-IE" sz="2400" dirty="0">
              <a:solidFill>
                <a:schemeClr val="bg1"/>
              </a:solidFill>
            </a:endParaRPr>
          </a:p>
          <a:p>
            <a:r>
              <a:rPr lang="en-IE" sz="2400" dirty="0">
                <a:solidFill>
                  <a:schemeClr val="bg1"/>
                </a:solidFill>
              </a:rPr>
              <a:t>As a final task, try making a post for your project using Canva, or making a simple </a:t>
            </a:r>
            <a:r>
              <a:rPr lang="en-IE" sz="2400" dirty="0" err="1">
                <a:solidFill>
                  <a:schemeClr val="bg1"/>
                </a:solidFill>
              </a:rPr>
              <a:t>Wordpress</a:t>
            </a:r>
            <a:r>
              <a:rPr lang="en-IE" sz="2400" dirty="0">
                <a:solidFill>
                  <a:schemeClr val="bg1"/>
                </a:solidFill>
              </a:rPr>
              <a:t> website to practice.</a:t>
            </a: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spTree>
    <p:extLst>
      <p:ext uri="{BB962C8B-B14F-4D97-AF65-F5344CB8AC3E}">
        <p14:creationId xmlns:p14="http://schemas.microsoft.com/office/powerpoint/2010/main" val="3819686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B06526-2634-9640-B8B7-41B527572C71}"/>
              </a:ext>
            </a:extLst>
          </p:cNvPr>
          <p:cNvSpPr>
            <a:spLocks noGrp="1"/>
          </p:cNvSpPr>
          <p:nvPr>
            <p:ph type="body" sz="quarter" idx="25"/>
          </p:nvPr>
        </p:nvSpPr>
        <p:spPr/>
        <p:txBody>
          <a:bodyPr/>
          <a:lstStyle/>
          <a:p>
            <a:endParaRPr lang="en-US" dirty="0"/>
          </a:p>
        </p:txBody>
      </p:sp>
      <p:sp>
        <p:nvSpPr>
          <p:cNvPr id="5" name="Text Placeholder 4">
            <a:extLst>
              <a:ext uri="{FF2B5EF4-FFF2-40B4-BE49-F238E27FC236}">
                <a16:creationId xmlns:a16="http://schemas.microsoft.com/office/drawing/2014/main" id="{091C5DF3-ACFE-0B4F-8128-7EDC9CD3D305}"/>
              </a:ext>
            </a:extLst>
          </p:cNvPr>
          <p:cNvSpPr>
            <a:spLocks noGrp="1"/>
          </p:cNvSpPr>
          <p:nvPr>
            <p:ph type="body" sz="quarter" idx="26"/>
          </p:nvPr>
        </p:nvSpPr>
        <p:spPr/>
        <p:txBody>
          <a:bodyPr/>
          <a:lstStyle/>
          <a:p>
            <a:endParaRPr lang="en-US"/>
          </a:p>
        </p:txBody>
      </p:sp>
      <p:sp>
        <p:nvSpPr>
          <p:cNvPr id="6" name="Text Placeholder 5">
            <a:extLst>
              <a:ext uri="{FF2B5EF4-FFF2-40B4-BE49-F238E27FC236}">
                <a16:creationId xmlns:a16="http://schemas.microsoft.com/office/drawing/2014/main" id="{0FCEF4F9-6C82-3446-A98B-0FD6857DD0F2}"/>
              </a:ext>
            </a:extLst>
          </p:cNvPr>
          <p:cNvSpPr>
            <a:spLocks noGrp="1"/>
          </p:cNvSpPr>
          <p:nvPr>
            <p:ph type="body" sz="quarter" idx="27"/>
          </p:nvPr>
        </p:nvSpPr>
        <p:spPr/>
        <p:txBody>
          <a:bodyPr/>
          <a:lstStyle/>
          <a:p>
            <a:endParaRPr lang="en-US"/>
          </a:p>
        </p:txBody>
      </p:sp>
      <p:sp>
        <p:nvSpPr>
          <p:cNvPr id="2" name="Text Placeholder 1">
            <a:extLst>
              <a:ext uri="{FF2B5EF4-FFF2-40B4-BE49-F238E27FC236}">
                <a16:creationId xmlns:a16="http://schemas.microsoft.com/office/drawing/2014/main" id="{C7A64921-25A6-3447-89EF-E27539ED69A4}"/>
              </a:ext>
            </a:extLst>
          </p:cNvPr>
          <p:cNvSpPr>
            <a:spLocks noGrp="1"/>
          </p:cNvSpPr>
          <p:nvPr>
            <p:ph type="body" sz="quarter" idx="19"/>
          </p:nvPr>
        </p:nvSpPr>
        <p:spPr/>
        <p:txBody>
          <a:bodyPr/>
          <a:lstStyle/>
          <a:p>
            <a:endParaRPr lang="en-US"/>
          </a:p>
        </p:txBody>
      </p:sp>
      <p:sp>
        <p:nvSpPr>
          <p:cNvPr id="3" name="Text Placeholder 2">
            <a:extLst>
              <a:ext uri="{FF2B5EF4-FFF2-40B4-BE49-F238E27FC236}">
                <a16:creationId xmlns:a16="http://schemas.microsoft.com/office/drawing/2014/main" id="{86CD6A24-72E3-224D-BDC3-88429D653304}"/>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90525" y="1495148"/>
            <a:ext cx="5905500" cy="3867704"/>
          </a:xfrm>
        </p:spPr>
        <p:txBody>
          <a:bodyPr>
            <a:normAutofit lnSpcReduction="10000"/>
          </a:bodyPr>
          <a:lstStyle/>
          <a:p>
            <a:pPr marL="0"/>
            <a:r>
              <a:rPr lang="en-US" dirty="0"/>
              <a:t>Trust is an important factor to marketing your DCE project. If your project lacks credibility, it may, in turn, be less attractive to people.</a:t>
            </a:r>
          </a:p>
          <a:p>
            <a:pPr marL="0"/>
            <a:r>
              <a:rPr lang="en-US" dirty="0"/>
              <a:t>Trust and credibility can be both internal and external factors. If your project lacks credibility internally, you might struggle to find volunteers willing to work on your project.</a:t>
            </a:r>
          </a:p>
          <a:p>
            <a:pPr marL="0"/>
            <a:r>
              <a:rPr lang="en-US" dirty="0"/>
              <a:t>An external lack of trust might mean that people are not engaged by your project and their support is not forthcoming.  This may  mean it may fail.</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90525" y="288758"/>
            <a:ext cx="5564883" cy="730745"/>
          </a:xfrm>
        </p:spPr>
        <p:txBody>
          <a:bodyPr>
            <a:normAutofit fontScale="25000" lnSpcReduction="20000"/>
          </a:bodyPr>
          <a:lstStyle/>
          <a:p>
            <a:r>
              <a:rPr lang="en-US" sz="11200" dirty="0"/>
              <a:t>BUILDING TRUST AND CREDIBILITY IS KEY</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632330" y="1460022"/>
            <a:ext cx="5422768" cy="4216149"/>
          </a:xfrm>
        </p:spPr>
        <p:txBody>
          <a:bodyPr>
            <a:normAutofit fontScale="85000" lnSpcReduction="20000"/>
          </a:bodyPr>
          <a:lstStyle/>
          <a:p>
            <a:pPr marL="0">
              <a:lnSpc>
                <a:spcPct val="120000"/>
              </a:lnSpc>
            </a:pPr>
            <a:r>
              <a:rPr lang="en-US" sz="2600" dirty="0"/>
              <a:t>One of the fastest ways you can build trust within your DCE project is to ensure that you have the right leaders in place for the project. A leader who is passionate about the project and has a strong focus on trust as a value to the project is likely to increase trust on both an internal and external level.</a:t>
            </a:r>
          </a:p>
          <a:p>
            <a:pPr marL="0">
              <a:lnSpc>
                <a:spcPct val="120000"/>
              </a:lnSpc>
            </a:pPr>
            <a:r>
              <a:rPr lang="en-US" sz="2600" dirty="0"/>
              <a:t>There are three steps that you can follow when creating your DCE project that will help to build a culture of trust.</a:t>
            </a:r>
          </a:p>
          <a:p>
            <a:pPr marL="0">
              <a:lnSpc>
                <a:spcPct val="120000"/>
              </a:lnSpc>
            </a:pPr>
            <a:r>
              <a:rPr lang="en-US" sz="2600" dirty="0"/>
              <a:t>Read on to find out more…</a:t>
            </a:r>
          </a:p>
          <a:p>
            <a:pPr marL="0">
              <a:lnSpc>
                <a:spcPct val="120000"/>
              </a:lnSpc>
            </a:pPr>
            <a:endParaRPr lang="en-US" dirty="0"/>
          </a:p>
          <a:p>
            <a:pPr marL="0"/>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632736" y="270183"/>
            <a:ext cx="5085159" cy="582221"/>
          </a:xfrm>
        </p:spPr>
        <p:txBody>
          <a:bodyPr>
            <a:noAutofit/>
          </a:bodyPr>
          <a:lstStyle/>
          <a:p>
            <a:r>
              <a:rPr lang="en-US" sz="2800" dirty="0"/>
              <a:t>HOW TO BUILD TRUST FOR AN DCE PROJECT</a:t>
            </a:r>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8" name="Picture Placeholder 7" descr="Couple holding hands">
            <a:extLst>
              <a:ext uri="{FF2B5EF4-FFF2-40B4-BE49-F238E27FC236}">
                <a16:creationId xmlns:a16="http://schemas.microsoft.com/office/drawing/2014/main" id="{655D8E1A-5981-4F59-8336-252241030C7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5950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1">
            <a:extLst>
              <a:ext uri="{FF2B5EF4-FFF2-40B4-BE49-F238E27FC236}">
                <a16:creationId xmlns:a16="http://schemas.microsoft.com/office/drawing/2014/main" id="{DA85874B-A94F-40DE-8764-F001A2B3E056}"/>
              </a:ext>
            </a:extLst>
          </p:cNvPr>
          <p:cNvSpPr txBox="1">
            <a:spLocks/>
          </p:cNvSpPr>
          <p:nvPr/>
        </p:nvSpPr>
        <p:spPr>
          <a:xfrm>
            <a:off x="5954754" y="414372"/>
            <a:ext cx="6038850" cy="757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STEP 1 TO BUILD TRUST IN A DCE TEAM</a:t>
            </a:r>
          </a:p>
        </p:txBody>
      </p:sp>
      <p:sp>
        <p:nvSpPr>
          <p:cNvPr id="5" name="Text Placeholder 4">
            <a:extLst>
              <a:ext uri="{FF2B5EF4-FFF2-40B4-BE49-F238E27FC236}">
                <a16:creationId xmlns:a16="http://schemas.microsoft.com/office/drawing/2014/main" id="{CC4BD337-53D3-4122-BD00-600912B30C64}"/>
              </a:ext>
            </a:extLst>
          </p:cNvPr>
          <p:cNvSpPr txBox="1">
            <a:spLocks/>
          </p:cNvSpPr>
          <p:nvPr/>
        </p:nvSpPr>
        <p:spPr>
          <a:xfrm>
            <a:off x="6036619" y="1171575"/>
            <a:ext cx="5497552" cy="42340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1"/>
                </a:solidFill>
              </a:rPr>
              <a:t>The first step is to </a:t>
            </a:r>
            <a:r>
              <a:rPr lang="en-US" sz="2400" dirty="0">
                <a:solidFill>
                  <a:schemeClr val="bg1"/>
                </a:solidFill>
              </a:rPr>
              <a:t>approach potential issues/ conflicts as a team rather than as  competitors.</a:t>
            </a:r>
          </a:p>
          <a:p>
            <a:pPr marL="0" indent="0">
              <a:buNone/>
            </a:pPr>
            <a:r>
              <a:rPr lang="en-US" sz="2400" dirty="0">
                <a:solidFill>
                  <a:schemeClr val="bg1"/>
                </a:solidFill>
              </a:rPr>
              <a:t>Within your DCE team, is it important to remember that everyone is working together to have a positive impact on our civic engagement. If a team member makes  a mistake, own it as a team and address it together. By ensuring a culture of trust within your team you will help to ensure the success of your DCE project.</a:t>
            </a:r>
            <a:endParaRPr lang="en-IE" sz="2400" dirty="0">
              <a:solidFill>
                <a:schemeClr val="bg1"/>
              </a:solidFill>
            </a:endParaRPr>
          </a:p>
          <a:p>
            <a:pPr marL="0" indent="0">
              <a:buNone/>
            </a:pPr>
            <a:endParaRPr lang="en-US" sz="2600" dirty="0">
              <a:solidFill>
                <a:schemeClr val="bg1"/>
              </a:solidFill>
            </a:endParaRPr>
          </a:p>
          <a:p>
            <a:pPr marL="0"/>
            <a:endParaRPr lang="en-US" dirty="0"/>
          </a:p>
          <a:p>
            <a:pPr marL="0"/>
            <a:endParaRPr lang="en-US" dirty="0"/>
          </a:p>
        </p:txBody>
      </p:sp>
    </p:spTree>
    <p:extLst>
      <p:ext uri="{BB962C8B-B14F-4D97-AF65-F5344CB8AC3E}">
        <p14:creationId xmlns:p14="http://schemas.microsoft.com/office/powerpoint/2010/main" val="187657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95222A75-1180-4C33-BF92-FB8D4B59FD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1">
            <a:extLst>
              <a:ext uri="{FF2B5EF4-FFF2-40B4-BE49-F238E27FC236}">
                <a16:creationId xmlns:a16="http://schemas.microsoft.com/office/drawing/2014/main" id="{9A5D165C-7155-479B-8691-D85ADF757996}"/>
              </a:ext>
            </a:extLst>
          </p:cNvPr>
          <p:cNvSpPr txBox="1">
            <a:spLocks/>
          </p:cNvSpPr>
          <p:nvPr/>
        </p:nvSpPr>
        <p:spPr>
          <a:xfrm>
            <a:off x="353450" y="236483"/>
            <a:ext cx="6038850" cy="757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STEP 2 TO BUILD TRUST IN A DCE TEAM</a:t>
            </a:r>
          </a:p>
        </p:txBody>
      </p:sp>
      <p:sp>
        <p:nvSpPr>
          <p:cNvPr id="11" name="Text Placeholder 4">
            <a:extLst>
              <a:ext uri="{FF2B5EF4-FFF2-40B4-BE49-F238E27FC236}">
                <a16:creationId xmlns:a16="http://schemas.microsoft.com/office/drawing/2014/main" id="{688D3C5F-4F10-43B5-A696-0BEA2A560AFF}"/>
              </a:ext>
            </a:extLst>
          </p:cNvPr>
          <p:cNvSpPr txBox="1">
            <a:spLocks/>
          </p:cNvSpPr>
          <p:nvPr/>
        </p:nvSpPr>
        <p:spPr>
          <a:xfrm>
            <a:off x="397819" y="1311967"/>
            <a:ext cx="5497552" cy="42340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1"/>
                </a:solidFill>
              </a:rPr>
              <a:t>The second step is to </a:t>
            </a:r>
            <a:r>
              <a:rPr lang="en-US" sz="2400" b="1" dirty="0">
                <a:solidFill>
                  <a:schemeClr val="bg1"/>
                </a:solidFill>
              </a:rPr>
              <a:t>communicate transparently with each other to inspire trust.</a:t>
            </a:r>
          </a:p>
          <a:p>
            <a:pPr marL="0" indent="0">
              <a:buNone/>
            </a:pPr>
            <a:r>
              <a:rPr lang="en-US" sz="2400" dirty="0">
                <a:solidFill>
                  <a:schemeClr val="bg1"/>
                </a:solidFill>
              </a:rPr>
              <a:t>Transparency is a key element to ensure that your DCE project and team have strong trust between each other. By having transparency surrounding all internal and external project information, it ensures that team members do not feel left out and false information does not spread throughout the group.</a:t>
            </a:r>
            <a:endParaRPr lang="en-US" sz="2600" dirty="0">
              <a:solidFill>
                <a:schemeClr val="bg1"/>
              </a:solidFill>
            </a:endParaRPr>
          </a:p>
          <a:p>
            <a:pPr marL="0"/>
            <a:endParaRPr lang="en-US" dirty="0"/>
          </a:p>
          <a:p>
            <a:pPr marL="0"/>
            <a:endParaRPr lang="en-US" dirty="0"/>
          </a:p>
        </p:txBody>
      </p:sp>
    </p:spTree>
    <p:extLst>
      <p:ext uri="{BB962C8B-B14F-4D97-AF65-F5344CB8AC3E}">
        <p14:creationId xmlns:p14="http://schemas.microsoft.com/office/powerpoint/2010/main" val="83791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38150" y="1585561"/>
            <a:ext cx="5657850" cy="4234214"/>
          </a:xfrm>
        </p:spPr>
        <p:txBody>
          <a:bodyPr>
            <a:normAutofit/>
          </a:bodyPr>
          <a:lstStyle/>
          <a:p>
            <a:pPr marL="0"/>
            <a:r>
              <a:rPr lang="en-US" dirty="0"/>
              <a:t>The third step is to </a:t>
            </a:r>
            <a:r>
              <a:rPr lang="en-US" b="1" dirty="0"/>
              <a:t>practice strong communication.</a:t>
            </a:r>
          </a:p>
          <a:p>
            <a:pPr marL="0"/>
            <a:r>
              <a:rPr lang="en-US" dirty="0"/>
              <a:t>While this step might seem obvious, one of the greatest sources of trust is listening and communicating well with one another. By practicing skills such as active listening, and ensuring every team member is heard, it can help to iron out issues as they occur. By actively listening to all team members, it can also help to create a stronger team where everyone is respected.</a:t>
            </a:r>
          </a:p>
          <a:p>
            <a:pPr marL="0"/>
            <a:endParaRPr lang="en-US" dirty="0"/>
          </a:p>
          <a:p>
            <a:pPr marL="0"/>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43556" y="377914"/>
            <a:ext cx="5941630" cy="582221"/>
          </a:xfrm>
        </p:spPr>
        <p:txBody>
          <a:bodyPr>
            <a:noAutofit/>
          </a:bodyPr>
          <a:lstStyle/>
          <a:p>
            <a:pPr marL="0" indent="0">
              <a:buNone/>
            </a:pPr>
            <a:r>
              <a:rPr lang="en-US" sz="2800" dirty="0">
                <a:solidFill>
                  <a:schemeClr val="bg1"/>
                </a:solidFill>
              </a:rPr>
              <a:t>STEP 3 TO BUILD TRUST IN A DCE TEAM</a:t>
            </a:r>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5DC737FA-8F2E-4D8C-8CD3-2362240F257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6884679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31912</TotalTime>
  <Words>3258</Words>
  <Application>Microsoft Macintosh PowerPoint</Application>
  <PresentationFormat>Widescreen</PresentationFormat>
  <Paragraphs>249</Paragraphs>
  <Slides>47</Slides>
  <Notes>0</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AvenirNext</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206</cp:revision>
  <dcterms:created xsi:type="dcterms:W3CDTF">2020-10-14T13:32:04Z</dcterms:created>
  <dcterms:modified xsi:type="dcterms:W3CDTF">2022-06-26T20:06:38Z</dcterms:modified>
</cp:coreProperties>
</file>