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5"/>
  </p:notesMasterIdLst>
  <p:sldIdLst>
    <p:sldId id="4298" r:id="rId2"/>
    <p:sldId id="4270" r:id="rId3"/>
    <p:sldId id="4380" r:id="rId4"/>
    <p:sldId id="4273" r:id="rId5"/>
    <p:sldId id="4318" r:id="rId6"/>
    <p:sldId id="4349" r:id="rId7"/>
    <p:sldId id="4291" r:id="rId8"/>
    <p:sldId id="4344" r:id="rId9"/>
    <p:sldId id="4300" r:id="rId10"/>
    <p:sldId id="4325" r:id="rId11"/>
    <p:sldId id="4316" r:id="rId12"/>
    <p:sldId id="4319" r:id="rId13"/>
    <p:sldId id="4326" r:id="rId14"/>
    <p:sldId id="4381" r:id="rId15"/>
    <p:sldId id="264" r:id="rId16"/>
    <p:sldId id="4354" r:id="rId17"/>
    <p:sldId id="4303" r:id="rId18"/>
    <p:sldId id="4304" r:id="rId19"/>
    <p:sldId id="4351" r:id="rId20"/>
    <p:sldId id="4352" r:id="rId21"/>
    <p:sldId id="4353" r:id="rId22"/>
    <p:sldId id="4356" r:id="rId23"/>
    <p:sldId id="4358" r:id="rId24"/>
    <p:sldId id="4359" r:id="rId25"/>
    <p:sldId id="4357" r:id="rId26"/>
    <p:sldId id="4361" r:id="rId27"/>
    <p:sldId id="4328" r:id="rId28"/>
    <p:sldId id="4327" r:id="rId29"/>
    <p:sldId id="4307" r:id="rId30"/>
    <p:sldId id="4331" r:id="rId31"/>
    <p:sldId id="4362" r:id="rId32"/>
    <p:sldId id="4364" r:id="rId33"/>
    <p:sldId id="4366" r:id="rId34"/>
    <p:sldId id="4365" r:id="rId35"/>
    <p:sldId id="4363" r:id="rId36"/>
    <p:sldId id="4322" r:id="rId37"/>
    <p:sldId id="4323" r:id="rId38"/>
    <p:sldId id="4329" r:id="rId39"/>
    <p:sldId id="4309" r:id="rId40"/>
    <p:sldId id="4330" r:id="rId41"/>
    <p:sldId id="4308" r:id="rId42"/>
    <p:sldId id="4314" r:id="rId43"/>
    <p:sldId id="4313" r:id="rId44"/>
    <p:sldId id="4336" r:id="rId45"/>
    <p:sldId id="4338" r:id="rId46"/>
    <p:sldId id="4339" r:id="rId47"/>
    <p:sldId id="4340" r:id="rId48"/>
    <p:sldId id="4342" r:id="rId49"/>
    <p:sldId id="4345" r:id="rId50"/>
    <p:sldId id="4367" r:id="rId51"/>
    <p:sldId id="4276" r:id="rId52"/>
    <p:sldId id="4368" r:id="rId53"/>
    <p:sldId id="426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A4C"/>
    <a:srgbClr val="FDC562"/>
    <a:srgbClr val="7DCCC6"/>
    <a:srgbClr val="00A4B8"/>
    <a:srgbClr val="23385C"/>
    <a:srgbClr val="28AF95"/>
    <a:srgbClr val="8CBF4B"/>
    <a:srgbClr val="1BA19A"/>
    <a:srgbClr val="1188A3"/>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2339E-1617-40D1-9E77-0EE46235461F}" v="1" dt="2021-07-05T11:30:50.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5"/>
    <p:restoredTop sz="94663"/>
  </p:normalViewPr>
  <p:slideViewPr>
    <p:cSldViewPr snapToGrid="0" snapToObjects="1">
      <p:cViewPr varScale="1">
        <p:scale>
          <a:sx n="128" d="100"/>
          <a:sy n="128" d="100"/>
        </p:scale>
        <p:origin x="488"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26/06/2022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marL="0">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6/26/22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civicengagement.illinoisstate.edu/faculty-staff/engagement-types/" TargetMode="External"/><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hyperlink" Target="https://civicengagement.illinoisstate.edu/faculty-staff/engagement-typ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s://www.brookings.edu/blog/brown-center-chalkboard/2018/07/23/what-does-civics-education-look-like-in-america" TargetMode="External"/><Relationship Id="rId2" Type="http://schemas.openxmlformats.org/officeDocument/2006/relationships/image" Target="../media/image25.jpeg"/><Relationship Id="rId1" Type="http://schemas.openxmlformats.org/officeDocument/2006/relationships/slideLayout" Target="../slideLayouts/slideLayout20.xml"/><Relationship Id="rId6" Type="http://schemas.openxmlformats.org/officeDocument/2006/relationships/hyperlink" Target="https://eyp.org/digital-health-forum/" TargetMode="External"/><Relationship Id="rId5" Type="http://schemas.openxmlformats.org/officeDocument/2006/relationships/hyperlink" Target="https://news.microsoft.com/en-my/2020/07/17/worlds-first-ever-youth-led-digital-parliament-goes-remote-with-microsoft-teams/" TargetMode="External"/><Relationship Id="rId4" Type="http://schemas.openxmlformats.org/officeDocument/2006/relationships/hyperlink" Target="https://civicengagement.illinoisstate.edu/faculty-staff/engagement-typ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open.spotify.com/episode/24xx6GJiM7Iq1Fw698T45U?si=06a6380e0071415f" TargetMode="External"/><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14.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hyperlink" Target="https://www.studentcivicengagers.eu/guide-to-digital-civic-engagement-e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ec.europa.eu/social/main.jsp?catId=1317&amp;langId=en" TargetMode="External"/><Relationship Id="rId2" Type="http://schemas.openxmlformats.org/officeDocument/2006/relationships/image" Target="../media/image31.png"/><Relationship Id="rId1" Type="http://schemas.openxmlformats.org/officeDocument/2006/relationships/slideLayout" Target="../slideLayouts/slideLayout10.xml"/><Relationship Id="rId5" Type="http://schemas.openxmlformats.org/officeDocument/2006/relationships/image" Target="../media/image37.jpeg"/><Relationship Id="rId4" Type="http://schemas.openxmlformats.org/officeDocument/2006/relationships/hyperlink" Target="https://ec.europa.eu/jrc/en/digcomp/digital-competence-framewor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image" Target="../media/image39.jpeg"/></Relationships>
</file>

<file path=ppt/slides/_rels/slide23.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22.png"/><Relationship Id="rId1" Type="http://schemas.openxmlformats.org/officeDocument/2006/relationships/slideLayout" Target="../slideLayouts/slideLayout16.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hyperlink" Target="https://www.i-vol.ie/" TargetMode="External"/><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image" Target="../media/image42.jpeg"/></Relationships>
</file>

<file path=ppt/slides/_rels/slide26.xml.rels><?xml version="1.0" encoding="UTF-8" standalone="yes"?>
<Relationships xmlns="http://schemas.openxmlformats.org/package/2006/relationships"><Relationship Id="rId3" Type="http://schemas.openxmlformats.org/officeDocument/2006/relationships/hyperlink" Target="https://www.studentcivicengagers.eu/guide-to-digital-civic-engagement-en/" TargetMode="External"/><Relationship Id="rId2" Type="http://schemas.openxmlformats.org/officeDocument/2006/relationships/image" Target="../media/image22.png"/><Relationship Id="rId1" Type="http://schemas.openxmlformats.org/officeDocument/2006/relationships/slideLayout" Target="../slideLayouts/slideLayout16.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hyperlink" Target="https://www.citizenlab.co/blog/civic-engagement/10-easy-ways-to-be-a-more-engaged-citizen/" TargetMode="External"/><Relationship Id="rId2" Type="http://schemas.openxmlformats.org/officeDocument/2006/relationships/image" Target="../media/image31.png"/><Relationship Id="rId1" Type="http://schemas.openxmlformats.org/officeDocument/2006/relationships/slideLayout" Target="../slideLayouts/slideLayout14.xml"/><Relationship Id="rId5" Type="http://schemas.openxmlformats.org/officeDocument/2006/relationships/image" Target="../media/image44.jpeg"/><Relationship Id="rId4" Type="http://schemas.openxmlformats.org/officeDocument/2006/relationships/hyperlink" Target="https://www.civicplus.com/blog/ce/12-inspiring-examples-of-citizen-engagement-initiatives-for-smart-citi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2" Type="http://schemas.openxmlformats.org/officeDocument/2006/relationships/hyperlink" Target="https://www.meetup.com/" TargetMode="External"/><Relationship Id="rId1" Type="http://schemas.openxmlformats.org/officeDocument/2006/relationships/slideLayout" Target="../slideLayouts/slideLayout15.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www.meetme.com/#home"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hyperlink" Target="https://zoom.us/" TargetMode="Externa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webex.com/" TargetMode="Externa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2" Type="http://schemas.openxmlformats.org/officeDocument/2006/relationships/hyperlink" Target="https://trello.com/en" TargetMode="External"/><Relationship Id="rId1" Type="http://schemas.openxmlformats.org/officeDocument/2006/relationships/slideLayout" Target="../slideLayouts/slideLayout16.xml"/><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s://www.microsoft.com/en-ie/microsoft-teams/group-chat-software"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www.studentcivicengagers.eu/toolkit-en/" TargetMode="Externa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statetechmagazine.com/article/2018/11/how-technology-can-be-tool-civic-engagement" TargetMode="External"/><Relationship Id="rId2" Type="http://schemas.openxmlformats.org/officeDocument/2006/relationships/image" Target="../media/image56.jpeg"/><Relationship Id="rId1" Type="http://schemas.openxmlformats.org/officeDocument/2006/relationships/slideLayout" Target="../slideLayouts/slideLayout16.xml"/><Relationship Id="rId5" Type="http://schemas.openxmlformats.org/officeDocument/2006/relationships/hyperlink" Target="https://www.studentcivicengagers.eu/toolkit-en/" TargetMode="External"/><Relationship Id="rId4" Type="http://schemas.openxmlformats.org/officeDocument/2006/relationships/hyperlink" Target="https://www.studentcivicengagers.eu/guide-to-digital-civic-engagement-en/"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hyperlink" Target="https://starteridea.ee/startertartu/" TargetMode="External"/><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hyperlink" Target="https://www.ut.ee/en/news/best-ideas-kaleidoskoop-focus-improving-environment?fbclid=IwAR1NUuroNld18GMU6rL6aUPgNOwcpL8v2lr1yWaJ7NBDPxvJE9XUo9a4EXs" TargetMode="External"/><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60.jpeg"/></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6.xml"/><Relationship Id="rId1" Type="http://schemas.openxmlformats.org/officeDocument/2006/relationships/video" Target="https://www.youtube.com/embed/n8cMCdnQN40?feature=oemb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6.xml"/><Relationship Id="rId1" Type="http://schemas.openxmlformats.org/officeDocument/2006/relationships/video" Target="https://www.youtube.com/embed/-iT4a2Mpf0M?feature=oembed"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hyperlink" Target="https://www.studentcivicengagers.eu/toolkit-en/" TargetMode="External"/><Relationship Id="rId2" Type="http://schemas.openxmlformats.org/officeDocument/2006/relationships/image" Target="../media/image22.png"/><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2.png"/><Relationship Id="rId1" Type="http://schemas.openxmlformats.org/officeDocument/2006/relationships/slideLayout" Target="../slideLayouts/slideLayout20.xml"/><Relationship Id="rId4" Type="http://schemas.openxmlformats.org/officeDocument/2006/relationships/hyperlink" Target="https://civicengagement.illinoisstate.edu/faculty-staff/engagement-typ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ivicengagement.illinoisstate.edu/faculty-staff/engagement-types/" TargetMode="External"/><Relationship Id="rId2" Type="http://schemas.openxmlformats.org/officeDocument/2006/relationships/image" Target="../media/image2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p:txBody>
          <a:bodyPr/>
          <a:lstStyle/>
          <a:p>
            <a:pPr algn="l"/>
            <a:r>
              <a:rPr lang="en-US" sz="2800" dirty="0"/>
              <a:t>How to set up a Digital Civic Engagement Project </a:t>
            </a:r>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p:txBody>
          <a:bodyPr/>
          <a:lstStyle/>
          <a:p>
            <a:pPr algn="l"/>
            <a:r>
              <a:rPr lang="en-US" dirty="0"/>
              <a:t>SDCE OERs Module 3:</a:t>
            </a: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5573654" y="930720"/>
            <a:ext cx="6464490" cy="6370975"/>
          </a:xfrm>
          <a:prstGeom prst="rect">
            <a:avLst/>
          </a:prstGeom>
          <a:noFill/>
        </p:spPr>
        <p:txBody>
          <a:bodyPr wrap="square" rtlCol="0">
            <a:spAutoFit/>
          </a:bodyPr>
          <a:lstStyle/>
          <a:p>
            <a:r>
              <a:rPr lang="en-US" sz="2400" b="1" dirty="0">
                <a:solidFill>
                  <a:schemeClr val="bg1"/>
                </a:solidFill>
              </a:rPr>
              <a:t>Political involvement </a:t>
            </a:r>
            <a:r>
              <a:rPr lang="en-US" sz="2400" dirty="0">
                <a:solidFill>
                  <a:schemeClr val="bg1"/>
                </a:solidFill>
              </a:rPr>
              <a:t>is where you actively encourage others to participate in active citizenship. Examples of this would be encouraging people to register to vote, or campaign for political causes.</a:t>
            </a:r>
          </a:p>
          <a:p>
            <a:endParaRPr lang="en-US" sz="2400" dirty="0">
              <a:solidFill>
                <a:schemeClr val="bg1"/>
              </a:solidFill>
            </a:endParaRPr>
          </a:p>
          <a:p>
            <a:r>
              <a:rPr lang="en-US" sz="2400" b="1" dirty="0">
                <a:solidFill>
                  <a:schemeClr val="bg1"/>
                </a:solidFill>
              </a:rPr>
              <a:t>Social responsibility </a:t>
            </a:r>
            <a:r>
              <a:rPr lang="en-US" sz="2400" dirty="0">
                <a:solidFill>
                  <a:schemeClr val="bg1"/>
                </a:solidFill>
              </a:rPr>
              <a:t>ensures that all actions professionally and personally impact the project and community in a responsible and positive way. An example of this could be a food waste collection service that redistributes unwanted food to those who </a:t>
            </a:r>
          </a:p>
          <a:p>
            <a:r>
              <a:rPr lang="en-US" sz="2400" dirty="0">
                <a:solidFill>
                  <a:schemeClr val="bg1"/>
                </a:solidFill>
              </a:rPr>
              <a:t>need it.</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IE" sz="2400" dirty="0">
              <a:solidFill>
                <a:schemeClr val="bg1"/>
              </a:solidFill>
            </a:endParaRPr>
          </a:p>
        </p:txBody>
      </p:sp>
      <p:pic>
        <p:nvPicPr>
          <p:cNvPr id="12" name="Picture Placeholder 11">
            <a:extLst>
              <a:ext uri="{FF2B5EF4-FFF2-40B4-BE49-F238E27FC236}">
                <a16:creationId xmlns:a16="http://schemas.microsoft.com/office/drawing/2014/main" id="{B683C811-6696-4E06-8C23-CE7CB4F427B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153856" y="109330"/>
            <a:ext cx="5248975" cy="6858001"/>
          </a:xfrm>
        </p:spPr>
      </p:pic>
      <p:sp>
        <p:nvSpPr>
          <p:cNvPr id="10" name="Text Placeholder 1">
            <a:extLst>
              <a:ext uri="{FF2B5EF4-FFF2-40B4-BE49-F238E27FC236}">
                <a16:creationId xmlns:a16="http://schemas.microsoft.com/office/drawing/2014/main" id="{D7CBFC22-F7B6-4213-925E-65F1357BC708}"/>
              </a:ext>
            </a:extLst>
          </p:cNvPr>
          <p:cNvSpPr txBox="1">
            <a:spLocks/>
          </p:cNvSpPr>
          <p:nvPr/>
        </p:nvSpPr>
        <p:spPr>
          <a:xfrm>
            <a:off x="5954754" y="347816"/>
            <a:ext cx="5713711" cy="70809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100" dirty="0">
                <a:solidFill>
                  <a:schemeClr val="bg1"/>
                </a:solidFill>
              </a:rPr>
              <a:t>POLITICAL INVOLVEMENT AND SOCIAL RESPONSIBILITY</a:t>
            </a:r>
          </a:p>
          <a:p>
            <a:endParaRPr lang="en-US" dirty="0"/>
          </a:p>
        </p:txBody>
      </p:sp>
      <p:sp>
        <p:nvSpPr>
          <p:cNvPr id="7" name="TextBox 6">
            <a:extLst>
              <a:ext uri="{FF2B5EF4-FFF2-40B4-BE49-F238E27FC236}">
                <a16:creationId xmlns:a16="http://schemas.microsoft.com/office/drawing/2014/main" id="{9CAC9ADC-C1CF-4384-96A9-FFB4B5C07CF6}"/>
              </a:ext>
            </a:extLst>
          </p:cNvPr>
          <p:cNvSpPr txBox="1"/>
          <p:nvPr/>
        </p:nvSpPr>
        <p:spPr>
          <a:xfrm>
            <a:off x="5954754" y="5989077"/>
            <a:ext cx="1565157" cy="369332"/>
          </a:xfrm>
          <a:prstGeom prst="rect">
            <a:avLst/>
          </a:prstGeom>
          <a:noFill/>
        </p:spPr>
        <p:txBody>
          <a:bodyPr wrap="square" rtlCol="0">
            <a:spAutoFit/>
          </a:bodyPr>
          <a:lstStyle/>
          <a:p>
            <a:r>
              <a:rPr lang="en-US" b="1" dirty="0">
                <a:solidFill>
                  <a:schemeClr val="accent1"/>
                </a:solidFill>
                <a:hlinkClick r:id="rId3">
                  <a:extLst>
                    <a:ext uri="{A12FA001-AC4F-418D-AE19-62706E023703}">
                      <ahyp:hlinkClr xmlns:ahyp="http://schemas.microsoft.com/office/drawing/2018/hyperlinkcolor" val="tx"/>
                    </a:ext>
                  </a:extLst>
                </a:hlinkClick>
              </a:rPr>
              <a:t>Source</a:t>
            </a:r>
            <a:endParaRPr lang="en-IE" b="1" dirty="0">
              <a:solidFill>
                <a:schemeClr val="accent1"/>
              </a:solidFill>
            </a:endParaRPr>
          </a:p>
        </p:txBody>
      </p:sp>
    </p:spTree>
    <p:extLst>
      <p:ext uri="{BB962C8B-B14F-4D97-AF65-F5344CB8AC3E}">
        <p14:creationId xmlns:p14="http://schemas.microsoft.com/office/powerpoint/2010/main" val="1998449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Box 7">
            <a:extLst>
              <a:ext uri="{FF2B5EF4-FFF2-40B4-BE49-F238E27FC236}">
                <a16:creationId xmlns:a16="http://schemas.microsoft.com/office/drawing/2014/main" id="{8417E96E-DDD8-41E4-808A-0ADF6239953E}"/>
              </a:ext>
            </a:extLst>
          </p:cNvPr>
          <p:cNvSpPr txBox="1"/>
          <p:nvPr/>
        </p:nvSpPr>
        <p:spPr>
          <a:xfrm>
            <a:off x="6096000" y="1030158"/>
            <a:ext cx="5648325" cy="4154984"/>
          </a:xfrm>
          <a:prstGeom prst="rect">
            <a:avLst/>
          </a:prstGeom>
          <a:noFill/>
        </p:spPr>
        <p:txBody>
          <a:bodyPr wrap="square" rtlCol="0">
            <a:spAutoFit/>
          </a:bodyPr>
          <a:lstStyle/>
          <a:p>
            <a:r>
              <a:rPr lang="en-US" sz="2400" b="1" dirty="0">
                <a:solidFill>
                  <a:schemeClr val="bg1"/>
                </a:solidFill>
              </a:rPr>
              <a:t>Philanthropic giving </a:t>
            </a:r>
            <a:r>
              <a:rPr lang="en-US" sz="2400" dirty="0">
                <a:solidFill>
                  <a:schemeClr val="bg1"/>
                </a:solidFill>
              </a:rPr>
              <a:t>ensures that resources are given to those who need them. This can be funding for different projects, donating needed items or even participating in fund raising events.</a:t>
            </a:r>
          </a:p>
          <a:p>
            <a:endParaRPr lang="en-US" sz="2400" dirty="0">
              <a:solidFill>
                <a:schemeClr val="bg1"/>
              </a:solidFill>
            </a:endParaRPr>
          </a:p>
          <a:p>
            <a:r>
              <a:rPr lang="en-US" sz="2400" b="1" dirty="0">
                <a:solidFill>
                  <a:schemeClr val="bg1"/>
                </a:solidFill>
              </a:rPr>
              <a:t>Participation in association </a:t>
            </a:r>
            <a:r>
              <a:rPr lang="en-US" sz="2400" dirty="0">
                <a:solidFill>
                  <a:schemeClr val="bg1"/>
                </a:solidFill>
              </a:rPr>
              <a:t>occurs when you involved with different community projects and businesses. This gives you the necessary networks to ensure that your own DCE project will become a success </a:t>
            </a:r>
            <a:r>
              <a:rPr lang="en-IE" sz="2400" dirty="0">
                <a:solidFill>
                  <a:schemeClr val="bg1"/>
                </a:solidFill>
              </a:rPr>
              <a:t>.</a:t>
            </a:r>
            <a:endParaRPr lang="en-US" sz="2400" dirty="0">
              <a:solidFill>
                <a:schemeClr val="bg1"/>
              </a:solidFill>
            </a:endParaRPr>
          </a:p>
        </p:txBody>
      </p:sp>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1">
            <a:extLst>
              <a:ext uri="{FF2B5EF4-FFF2-40B4-BE49-F238E27FC236}">
                <a16:creationId xmlns:a16="http://schemas.microsoft.com/office/drawing/2014/main" id="{F56F3291-5E2D-442E-8B17-1BE20F431DF5}"/>
              </a:ext>
            </a:extLst>
          </p:cNvPr>
          <p:cNvSpPr txBox="1">
            <a:spLocks/>
          </p:cNvSpPr>
          <p:nvPr/>
        </p:nvSpPr>
        <p:spPr>
          <a:xfrm>
            <a:off x="6030614" y="347816"/>
            <a:ext cx="5713711" cy="70809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100" dirty="0">
                <a:solidFill>
                  <a:schemeClr val="bg1"/>
                </a:solidFill>
              </a:rPr>
              <a:t>PHILANTHROPIC GIVING AND  PARTICIPATION IN ASSOCIATION</a:t>
            </a:r>
          </a:p>
          <a:p>
            <a:endParaRPr lang="en-US" dirty="0"/>
          </a:p>
        </p:txBody>
      </p:sp>
      <p:sp>
        <p:nvSpPr>
          <p:cNvPr id="9" name="TextBox 8">
            <a:extLst>
              <a:ext uri="{FF2B5EF4-FFF2-40B4-BE49-F238E27FC236}">
                <a16:creationId xmlns:a16="http://schemas.microsoft.com/office/drawing/2014/main" id="{8DB6A0EF-AAFA-4880-8D00-DF168C546C4F}"/>
              </a:ext>
            </a:extLst>
          </p:cNvPr>
          <p:cNvSpPr txBox="1"/>
          <p:nvPr/>
        </p:nvSpPr>
        <p:spPr>
          <a:xfrm>
            <a:off x="5954754" y="5911725"/>
            <a:ext cx="1565157" cy="369332"/>
          </a:xfrm>
          <a:prstGeom prst="rect">
            <a:avLst/>
          </a:prstGeom>
          <a:noFill/>
        </p:spPr>
        <p:txBody>
          <a:bodyPr wrap="square" rtlCol="0">
            <a:spAutoFit/>
          </a:bodyPr>
          <a:lstStyle/>
          <a:p>
            <a:r>
              <a:rPr lang="en-US" b="1" dirty="0">
                <a:solidFill>
                  <a:schemeClr val="accent1"/>
                </a:solidFill>
                <a:hlinkClick r:id="rId4">
                  <a:extLst>
                    <a:ext uri="{A12FA001-AC4F-418D-AE19-62706E023703}">
                      <ahyp:hlinkClr xmlns:ahyp="http://schemas.microsoft.com/office/drawing/2018/hyperlinkcolor" val="tx"/>
                    </a:ext>
                  </a:extLst>
                </a:hlinkClick>
              </a:rPr>
              <a:t>Source</a:t>
            </a:r>
            <a:endParaRPr lang="en-IE" b="1" dirty="0">
              <a:solidFill>
                <a:schemeClr val="accent1"/>
              </a:solidFill>
            </a:endParaRPr>
          </a:p>
        </p:txBody>
      </p:sp>
    </p:spTree>
    <p:extLst>
      <p:ext uri="{BB962C8B-B14F-4D97-AF65-F5344CB8AC3E}">
        <p14:creationId xmlns:p14="http://schemas.microsoft.com/office/powerpoint/2010/main" val="1876578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830672" y="411861"/>
            <a:ext cx="4791265" cy="401967"/>
          </a:xfrm>
        </p:spPr>
        <p:txBody>
          <a:bodyPr>
            <a:normAutofit fontScale="25000" lnSpcReduction="20000"/>
          </a:bodyPr>
          <a:lstStyle/>
          <a:p>
            <a:pPr algn="ctr"/>
            <a:r>
              <a:rPr lang="en-US" sz="11200" dirty="0"/>
              <a:t>READ – OUR EXTRA RESOURCES</a:t>
            </a:r>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452472"/>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71312" y="1351508"/>
            <a:ext cx="5555356" cy="4893647"/>
          </a:xfrm>
          <a:prstGeom prst="rect">
            <a:avLst/>
          </a:prstGeom>
          <a:noFill/>
        </p:spPr>
        <p:txBody>
          <a:bodyPr wrap="square" rtlCol="0">
            <a:spAutoFit/>
          </a:bodyPr>
          <a:lstStyle/>
          <a:p>
            <a:r>
              <a:rPr lang="en-US" sz="2400" dirty="0">
                <a:solidFill>
                  <a:schemeClr val="bg1"/>
                </a:solidFill>
                <a:hlinkClick r:id="rId4">
                  <a:extLst>
                    <a:ext uri="{A12FA001-AC4F-418D-AE19-62706E023703}">
                      <ahyp:hlinkClr xmlns:ahyp="http://schemas.microsoft.com/office/drawing/2018/hyperlinkcolor" val="tx"/>
                    </a:ext>
                  </a:extLst>
                </a:hlinkClick>
              </a:rPr>
              <a:t>Illinois State University provides different description of practices of civic engagement:</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1st Digital Parliament first initiative done through teams</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Digital Health Forum à digital initiative held by the European Youth Parliament</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7">
                  <a:extLst>
                    <a:ext uri="{A12FA001-AC4F-418D-AE19-62706E023703}">
                      <ahyp:hlinkClr xmlns:ahyp="http://schemas.microsoft.com/office/drawing/2018/hyperlinkcolor" val="tx"/>
                    </a:ext>
                  </a:extLst>
                </a:hlinkClick>
              </a:rPr>
              <a:t>Example for inspiration about what (digital) civic engagement projects may include</a:t>
            </a: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58899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2047875" y="637367"/>
            <a:ext cx="9636579" cy="1175656"/>
          </a:xfrm>
        </p:spPr>
        <p:txBody>
          <a:bodyPr>
            <a:noAutofit/>
          </a:bodyPr>
          <a:lstStyle/>
          <a:p>
            <a:pPr algn="ctr"/>
            <a:r>
              <a:rPr lang="en-US" dirty="0"/>
              <a:t>GETTING INVOLVED IN YOUR FIRST DIGITAL CIVIC ENGAGEMENT PROJECT/ INITIATIVE</a:t>
            </a:r>
          </a:p>
          <a:p>
            <a:pPr algn="ctr"/>
            <a:endParaRPr lang="en-IE" sz="44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4" name="TextBox 3">
            <a:extLst>
              <a:ext uri="{FF2B5EF4-FFF2-40B4-BE49-F238E27FC236}">
                <a16:creationId xmlns:a16="http://schemas.microsoft.com/office/drawing/2014/main" id="{3C87B665-0F90-450C-AB3D-0D33D23DD619}"/>
              </a:ext>
            </a:extLst>
          </p:cNvPr>
          <p:cNvSpPr txBox="1"/>
          <p:nvPr/>
        </p:nvSpPr>
        <p:spPr>
          <a:xfrm>
            <a:off x="7772400" y="5218044"/>
            <a:ext cx="4273827" cy="523220"/>
          </a:xfrm>
          <a:prstGeom prst="rect">
            <a:avLst/>
          </a:prstGeom>
          <a:noFill/>
        </p:spPr>
        <p:txBody>
          <a:bodyPr wrap="square" rtlCol="0">
            <a:spAutoFit/>
          </a:bodyPr>
          <a:lstStyle/>
          <a:p>
            <a:r>
              <a:rPr lang="en-IE" sz="2800" b="1" dirty="0">
                <a:solidFill>
                  <a:schemeClr val="bg1"/>
                </a:solidFill>
              </a:rPr>
              <a:t>Learner level: Intermediate</a:t>
            </a:r>
          </a:p>
        </p:txBody>
      </p:sp>
    </p:spTree>
    <p:extLst>
      <p:ext uri="{BB962C8B-B14F-4D97-AF65-F5344CB8AC3E}">
        <p14:creationId xmlns:p14="http://schemas.microsoft.com/office/powerpoint/2010/main" val="3629042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BD1A4DF-EF6F-4C52-877B-75C43794FE8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56F2B340-2C20-4F0B-BBF5-F0378CB0A94B}"/>
              </a:ext>
            </a:extLst>
          </p:cNvPr>
          <p:cNvSpPr>
            <a:spLocks noGrp="1"/>
          </p:cNvSpPr>
          <p:nvPr>
            <p:ph type="body" sz="quarter" idx="18"/>
          </p:nvPr>
        </p:nvSpPr>
        <p:spPr/>
        <p:txBody>
          <a:bodyPr/>
          <a:lstStyle/>
          <a:p>
            <a:r>
              <a:rPr lang="en-IE" dirty="0"/>
              <a:t>Firstly, listen to the following podcast- a discussion of the opportunities and benefits to becoming involved in a civic engagement project.</a:t>
            </a:r>
          </a:p>
          <a:p>
            <a:endParaRPr lang="en-IE" dirty="0"/>
          </a:p>
          <a:p>
            <a:r>
              <a:rPr lang="en-IE" dirty="0"/>
              <a:t>Empowering students through civic engagement:</a:t>
            </a:r>
          </a:p>
          <a:p>
            <a:r>
              <a:rPr lang="en-IE" dirty="0">
                <a:solidFill>
                  <a:srgbClr val="002060"/>
                </a:solidFill>
                <a:hlinkClick r:id="rId3">
                  <a:extLst>
                    <a:ext uri="{A12FA001-AC4F-418D-AE19-62706E023703}">
                      <ahyp:hlinkClr xmlns:ahyp="http://schemas.microsoft.com/office/drawing/2018/hyperlinkcolor" val="tx"/>
                    </a:ext>
                  </a:extLst>
                </a:hlinkClick>
              </a:rPr>
              <a:t>https://open.spotify.com/episode/24xx6GJiM7Iq1Fw698T45U?si=06a6380e0071415f</a:t>
            </a:r>
            <a:endParaRPr lang="en-IE" dirty="0">
              <a:solidFill>
                <a:srgbClr val="002060"/>
              </a:solidFill>
            </a:endParaRPr>
          </a:p>
        </p:txBody>
      </p:sp>
      <p:sp>
        <p:nvSpPr>
          <p:cNvPr id="6" name="Text Placeholder 5">
            <a:extLst>
              <a:ext uri="{FF2B5EF4-FFF2-40B4-BE49-F238E27FC236}">
                <a16:creationId xmlns:a16="http://schemas.microsoft.com/office/drawing/2014/main" id="{3BDAF7BB-1F8B-4581-B96F-D327D7B07B7B}"/>
              </a:ext>
            </a:extLst>
          </p:cNvPr>
          <p:cNvSpPr>
            <a:spLocks noGrp="1"/>
          </p:cNvSpPr>
          <p:nvPr>
            <p:ph type="body" sz="quarter" idx="16"/>
          </p:nvPr>
        </p:nvSpPr>
        <p:spPr/>
        <p:txBody>
          <a:bodyPr>
            <a:normAutofit lnSpcReduction="10000"/>
          </a:bodyPr>
          <a:lstStyle/>
          <a:p>
            <a:r>
              <a:rPr lang="en-IE" dirty="0"/>
              <a:t>LISTEN</a:t>
            </a:r>
          </a:p>
        </p:txBody>
      </p:sp>
    </p:spTree>
    <p:extLst>
      <p:ext uri="{BB962C8B-B14F-4D97-AF65-F5344CB8AC3E}">
        <p14:creationId xmlns:p14="http://schemas.microsoft.com/office/powerpoint/2010/main" val="383323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55417" y="228600"/>
            <a:ext cx="4716425" cy="938048"/>
          </a:xfrm>
        </p:spPr>
        <p:txBody>
          <a:bodyPr>
            <a:normAutofit fontScale="40000" lnSpcReduction="20000"/>
          </a:bodyPr>
          <a:lstStyle/>
          <a:p>
            <a:pPr>
              <a:lnSpc>
                <a:spcPct val="120000"/>
              </a:lnSpc>
            </a:pPr>
            <a:r>
              <a:rPr lang="en-US" sz="6000" dirty="0"/>
              <a:t>TAKING THE FIRST STEPS TOWARDS YOUR DCE PROJECT/INITIATIVE</a:t>
            </a:r>
          </a:p>
          <a:p>
            <a:endParaRPr lang="en-US"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556831" y="1321010"/>
            <a:ext cx="5105121" cy="5909310"/>
          </a:xfrm>
          <a:prstGeom prst="rect">
            <a:avLst/>
          </a:prstGeom>
          <a:noFill/>
        </p:spPr>
        <p:txBody>
          <a:bodyPr wrap="square" rtlCol="0">
            <a:spAutoFit/>
          </a:bodyPr>
          <a:lstStyle/>
          <a:p>
            <a:r>
              <a:rPr lang="en-US" sz="2400" dirty="0">
                <a:solidFill>
                  <a:schemeClr val="bg1"/>
                </a:solidFill>
              </a:rPr>
              <a:t>From the first two modules, you have seen how to identify a problem in your community, and how to find solutions to these problems.</a:t>
            </a:r>
          </a:p>
          <a:p>
            <a:endParaRPr lang="en-US" sz="2400" dirty="0">
              <a:solidFill>
                <a:schemeClr val="bg1"/>
              </a:solidFill>
            </a:endParaRPr>
          </a:p>
          <a:p>
            <a:r>
              <a:rPr lang="en-US" sz="2400" dirty="0">
                <a:solidFill>
                  <a:schemeClr val="bg1"/>
                </a:solidFill>
              </a:rPr>
              <a:t>The next step is to gather a group of like-minded people and instigate change. Formulate a plan on how you will create the needed change. Will you join an existing project, or create your own?</a:t>
            </a:r>
          </a:p>
          <a:p>
            <a:r>
              <a:rPr lang="en-US" sz="2400" dirty="0">
                <a:solidFill>
                  <a:schemeClr val="bg1"/>
                </a:solidFill>
              </a:rPr>
              <a:t> </a:t>
            </a:r>
          </a:p>
          <a:p>
            <a:r>
              <a:rPr lang="en-US" sz="2400" dirty="0">
                <a:solidFill>
                  <a:schemeClr val="bg1"/>
                </a:solidFill>
              </a:rPr>
              <a:t>A DCE project that involves students as participants generally is student led or university led.</a:t>
            </a:r>
          </a:p>
          <a:p>
            <a:endParaRPr lang="en-IE" dirty="0"/>
          </a:p>
        </p:txBody>
      </p:sp>
      <p:pic>
        <p:nvPicPr>
          <p:cNvPr id="5" name="Picture Placeholder 4">
            <a:extLst>
              <a:ext uri="{FF2B5EF4-FFF2-40B4-BE49-F238E27FC236}">
                <a16:creationId xmlns:a16="http://schemas.microsoft.com/office/drawing/2014/main" id="{36BA506E-B2B9-4992-A25B-04C146955BD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0984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C1F08C-B275-41F1-8A6A-C779D92142AA}"/>
              </a:ext>
            </a:extLst>
          </p:cNvPr>
          <p:cNvSpPr>
            <a:spLocks noGrp="1"/>
          </p:cNvSpPr>
          <p:nvPr>
            <p:ph type="body" sz="quarter" idx="18"/>
          </p:nvPr>
        </p:nvSpPr>
        <p:spPr>
          <a:xfrm>
            <a:off x="1587932" y="1405121"/>
            <a:ext cx="5029313" cy="5481964"/>
          </a:xfrm>
        </p:spPr>
        <p:txBody>
          <a:bodyPr>
            <a:normAutofit/>
          </a:bodyPr>
          <a:lstStyle/>
          <a:p>
            <a:r>
              <a:rPr lang="en-US" b="1" dirty="0"/>
              <a:t>1. Student led DCE projects </a:t>
            </a:r>
            <a:r>
              <a:rPr lang="en-US" dirty="0"/>
              <a:t>are where the students are the main project organisers and are key in making the decisions for the DCE project.</a:t>
            </a:r>
          </a:p>
          <a:p>
            <a:r>
              <a:rPr lang="en-US" b="1" dirty="0"/>
              <a:t>2. Lecturer or university led projects </a:t>
            </a:r>
            <a:r>
              <a:rPr lang="en-US" dirty="0"/>
              <a:t>will be led by a third level institution and will involve the students to contribute to civic engagement activities. However, the key responsibilities of the project will be within the third level institution.</a:t>
            </a:r>
          </a:p>
          <a:p>
            <a:endParaRPr lang="en-US" sz="1000" dirty="0"/>
          </a:p>
          <a:p>
            <a:r>
              <a:rPr lang="en-US" dirty="0">
                <a:hlinkClick r:id="rId2">
                  <a:extLst>
                    <a:ext uri="{A12FA001-AC4F-418D-AE19-62706E023703}">
                      <ahyp:hlinkClr xmlns:ahyp="http://schemas.microsoft.com/office/drawing/2018/hyperlinkcolor" val="tx"/>
                    </a:ext>
                  </a:extLst>
                </a:hlinkClick>
              </a:rPr>
              <a:t>Find out more in our Guide to DCE </a:t>
            </a:r>
            <a:endParaRPr lang="en-IE" dirty="0"/>
          </a:p>
        </p:txBody>
      </p:sp>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228600"/>
            <a:ext cx="4898684" cy="949131"/>
          </a:xfrm>
        </p:spPr>
        <p:txBody>
          <a:bodyPr>
            <a:normAutofit/>
          </a:bodyPr>
          <a:lstStyle/>
          <a:p>
            <a:r>
              <a:rPr lang="en-US" sz="2800" dirty="0"/>
              <a:t>IS YOUR DCE PROJECT GOING TO BE STUDENT LED ?</a:t>
            </a:r>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pic>
        <p:nvPicPr>
          <p:cNvPr id="12" name="Picture Placeholder 11">
            <a:extLst>
              <a:ext uri="{FF2B5EF4-FFF2-40B4-BE49-F238E27FC236}">
                <a16:creationId xmlns:a16="http://schemas.microsoft.com/office/drawing/2014/main" id="{D4BD53DB-6A34-4381-BFB5-43409AC1BFBB}"/>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4530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EB212DE8-CB38-4954-B6F5-32D6422BC309}"/>
              </a:ext>
            </a:extLst>
          </p:cNvPr>
          <p:cNvSpPr txBox="1"/>
          <p:nvPr/>
        </p:nvSpPr>
        <p:spPr>
          <a:xfrm>
            <a:off x="5214258" y="229504"/>
            <a:ext cx="6477000" cy="523220"/>
          </a:xfrm>
          <a:prstGeom prst="rect">
            <a:avLst/>
          </a:prstGeom>
          <a:noFill/>
        </p:spPr>
        <p:txBody>
          <a:bodyPr wrap="square">
            <a:spAutoFit/>
          </a:bodyPr>
          <a:lstStyle/>
          <a:p>
            <a:pPr algn="ctr"/>
            <a:r>
              <a:rPr lang="en-US" sz="2800" dirty="0">
                <a:solidFill>
                  <a:schemeClr val="bg1"/>
                </a:solidFill>
              </a:rPr>
              <a:t>HOW TO GET INVOLVED WITH DCE</a:t>
            </a:r>
          </a:p>
        </p:txBody>
      </p:sp>
      <p:sp>
        <p:nvSpPr>
          <p:cNvPr id="9" name="TextBox 8">
            <a:extLst>
              <a:ext uri="{FF2B5EF4-FFF2-40B4-BE49-F238E27FC236}">
                <a16:creationId xmlns:a16="http://schemas.microsoft.com/office/drawing/2014/main" id="{D0A2937D-D339-48E0-B5F0-4C3FF22D1B5A}"/>
              </a:ext>
            </a:extLst>
          </p:cNvPr>
          <p:cNvSpPr txBox="1"/>
          <p:nvPr/>
        </p:nvSpPr>
        <p:spPr>
          <a:xfrm>
            <a:off x="5280560" y="726098"/>
            <a:ext cx="6617526" cy="4154984"/>
          </a:xfrm>
          <a:prstGeom prst="rect">
            <a:avLst/>
          </a:prstGeom>
          <a:noFill/>
        </p:spPr>
        <p:txBody>
          <a:bodyPr wrap="square" rtlCol="0">
            <a:spAutoFit/>
          </a:bodyPr>
          <a:lstStyle/>
          <a:p>
            <a:r>
              <a:rPr lang="en-IE" sz="2400" dirty="0">
                <a:solidFill>
                  <a:schemeClr val="bg1"/>
                </a:solidFill>
              </a:rPr>
              <a:t>Throughout our case study research, we found that there are several ways that students can become engaged in a DCE project:</a:t>
            </a:r>
          </a:p>
          <a:p>
            <a:endParaRPr lang="en-IE" sz="2400" dirty="0">
              <a:solidFill>
                <a:schemeClr val="bg1"/>
              </a:solidFill>
            </a:endParaRPr>
          </a:p>
          <a:p>
            <a:pPr marL="342900" indent="-342900">
              <a:buFont typeface="Arial" panose="020B0604020202020204" pitchFamily="34" charset="0"/>
              <a:buChar char="•"/>
            </a:pPr>
            <a:r>
              <a:rPr lang="en-IE" sz="2400" dirty="0">
                <a:solidFill>
                  <a:schemeClr val="bg1"/>
                </a:solidFill>
              </a:rPr>
              <a:t>Mandatory participation.</a:t>
            </a:r>
          </a:p>
          <a:p>
            <a:pPr marL="342900" indent="-342900">
              <a:buFont typeface="Arial" panose="020B0604020202020204" pitchFamily="34" charset="0"/>
              <a:buChar char="•"/>
            </a:pPr>
            <a:r>
              <a:rPr lang="en-US" sz="2400" dirty="0">
                <a:solidFill>
                  <a:schemeClr val="bg1"/>
                </a:solidFill>
              </a:rPr>
              <a:t>To help volunteer for a cause.</a:t>
            </a:r>
          </a:p>
          <a:p>
            <a:pPr marL="342900" indent="-342900">
              <a:buFont typeface="Arial" panose="020B0604020202020204" pitchFamily="34" charset="0"/>
              <a:buChar char="•"/>
            </a:pPr>
            <a:r>
              <a:rPr lang="en-US" sz="2400" dirty="0">
                <a:solidFill>
                  <a:schemeClr val="bg1"/>
                </a:solidFill>
              </a:rPr>
              <a:t>For participants to gain experience in relevant skills.</a:t>
            </a:r>
          </a:p>
          <a:p>
            <a:pPr marL="342900" indent="-342900">
              <a:buFont typeface="Arial" panose="020B0604020202020204" pitchFamily="34" charset="0"/>
              <a:buChar char="•"/>
            </a:pPr>
            <a:r>
              <a:rPr lang="en-US" sz="2400" dirty="0">
                <a:solidFill>
                  <a:schemeClr val="bg1"/>
                </a:solidFill>
              </a:rPr>
              <a:t>Out of necessity to fix a problem.</a:t>
            </a:r>
          </a:p>
          <a:p>
            <a:pPr marL="342900" indent="-342900">
              <a:buFont typeface="Arial" panose="020B0604020202020204" pitchFamily="34" charset="0"/>
              <a:buChar char="•"/>
            </a:pPr>
            <a:endParaRPr lang="en-US" sz="2400" dirty="0">
              <a:solidFill>
                <a:schemeClr val="bg1"/>
              </a:solidFill>
            </a:endParaRPr>
          </a:p>
          <a:p>
            <a:endParaRPr lang="en-IE" sz="2400" dirty="0">
              <a:solidFill>
                <a:schemeClr val="bg1"/>
              </a:solidFill>
            </a:endParaRPr>
          </a:p>
        </p:txBody>
      </p:sp>
      <p:pic>
        <p:nvPicPr>
          <p:cNvPr id="11" name="Picture 10">
            <a:extLst>
              <a:ext uri="{FF2B5EF4-FFF2-40B4-BE49-F238E27FC236}">
                <a16:creationId xmlns:a16="http://schemas.microsoft.com/office/drawing/2014/main" id="{F12E2036-02A7-4BDA-94EF-F41A975848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257" y="13764"/>
            <a:ext cx="4572000" cy="6858000"/>
          </a:xfrm>
          <a:prstGeom prst="rect">
            <a:avLst/>
          </a:prstGeom>
        </p:spPr>
      </p:pic>
      <p:sp>
        <p:nvSpPr>
          <p:cNvPr id="15" name="TextBox 14">
            <a:extLst>
              <a:ext uri="{FF2B5EF4-FFF2-40B4-BE49-F238E27FC236}">
                <a16:creationId xmlns:a16="http://schemas.microsoft.com/office/drawing/2014/main" id="{7777D635-5416-42DD-B7C0-AB2A31A245C1}"/>
              </a:ext>
            </a:extLst>
          </p:cNvPr>
          <p:cNvSpPr txBox="1"/>
          <p:nvPr/>
        </p:nvSpPr>
        <p:spPr>
          <a:xfrm>
            <a:off x="5388429" y="6049763"/>
            <a:ext cx="1589316" cy="369332"/>
          </a:xfrm>
          <a:prstGeom prst="rect">
            <a:avLst/>
          </a:prstGeom>
          <a:noFill/>
        </p:spPr>
        <p:txBody>
          <a:bodyPr wrap="square" rtlCol="0">
            <a:spAutoFit/>
          </a:bodyPr>
          <a:lstStyle/>
          <a:p>
            <a:r>
              <a:rPr lang="en-IE" dirty="0">
                <a:solidFill>
                  <a:schemeClr val="accent1"/>
                </a:solidFill>
                <a:hlinkClick r:id="rId4">
                  <a:extLst>
                    <a:ext uri="{A12FA001-AC4F-418D-AE19-62706E023703}">
                      <ahyp:hlinkClr xmlns:ahyp="http://schemas.microsoft.com/office/drawing/2018/hyperlinkcolor" val="tx"/>
                    </a:ext>
                  </a:extLst>
                </a:hlinkClick>
              </a:rPr>
              <a:t>Source</a:t>
            </a:r>
            <a:endParaRPr lang="en-IE" dirty="0">
              <a:solidFill>
                <a:schemeClr val="accent1"/>
              </a:solidFill>
            </a:endParaRPr>
          </a:p>
        </p:txBody>
      </p:sp>
    </p:spTree>
    <p:extLst>
      <p:ext uri="{BB962C8B-B14F-4D97-AF65-F5344CB8AC3E}">
        <p14:creationId xmlns:p14="http://schemas.microsoft.com/office/powerpoint/2010/main" val="1112945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a:bodyPr>
          <a:lstStyle/>
          <a:p>
            <a:pPr algn="ctr"/>
            <a:r>
              <a:rPr lang="en-US" sz="2800" dirty="0"/>
              <a:t>MANDATORY PARTICIPATION</a:t>
            </a:r>
          </a:p>
          <a:p>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627431" y="1612461"/>
            <a:ext cx="4898684" cy="4893647"/>
          </a:xfrm>
          <a:prstGeom prst="rect">
            <a:avLst/>
          </a:prstGeom>
          <a:noFill/>
        </p:spPr>
        <p:txBody>
          <a:bodyPr wrap="square" rtlCol="0">
            <a:spAutoFit/>
          </a:bodyPr>
          <a:lstStyle/>
          <a:p>
            <a:r>
              <a:rPr lang="en-US" sz="2400" b="1" dirty="0">
                <a:solidFill>
                  <a:schemeClr val="bg1"/>
                </a:solidFill>
              </a:rPr>
              <a:t>Mandatory participation </a:t>
            </a:r>
            <a:r>
              <a:rPr lang="en-US" sz="2400" dirty="0">
                <a:solidFill>
                  <a:schemeClr val="bg1"/>
                </a:solidFill>
              </a:rPr>
              <a:t>occurs when a student has to become involved within a DCE project as it is part of the course that they are studying.</a:t>
            </a:r>
          </a:p>
          <a:p>
            <a:endParaRPr lang="en-US" sz="2400" dirty="0">
              <a:solidFill>
                <a:schemeClr val="bg1"/>
              </a:solidFill>
            </a:endParaRPr>
          </a:p>
          <a:p>
            <a:r>
              <a:rPr lang="en-US" sz="2400" dirty="0">
                <a:solidFill>
                  <a:schemeClr val="bg1"/>
                </a:solidFill>
              </a:rPr>
              <a:t>This approach varies from institution and country, but generally students who had to participate on a mandatory basis did so as part of a module of a course.</a:t>
            </a:r>
          </a:p>
          <a:p>
            <a:endParaRPr lang="en-US" sz="2400" dirty="0">
              <a:solidFill>
                <a:schemeClr val="bg1"/>
              </a:solidFill>
            </a:endParaRPr>
          </a:p>
          <a:p>
            <a:endParaRPr lang="en-US" sz="2400" dirty="0">
              <a:solidFill>
                <a:schemeClr val="bg1"/>
              </a:solidFill>
            </a:endParaRPr>
          </a:p>
        </p:txBody>
      </p:sp>
      <p:sp>
        <p:nvSpPr>
          <p:cNvPr id="8" name="TextBox 7">
            <a:extLst>
              <a:ext uri="{FF2B5EF4-FFF2-40B4-BE49-F238E27FC236}">
                <a16:creationId xmlns:a16="http://schemas.microsoft.com/office/drawing/2014/main" id="{D647F15D-C0EB-4DEB-B064-4EDFB6AF653C}"/>
              </a:ext>
            </a:extLst>
          </p:cNvPr>
          <p:cNvSpPr txBox="1"/>
          <p:nvPr/>
        </p:nvSpPr>
        <p:spPr>
          <a:xfrm>
            <a:off x="1306554" y="6518761"/>
            <a:ext cx="1529939" cy="369332"/>
          </a:xfrm>
          <a:prstGeom prst="rect">
            <a:avLst/>
          </a:prstGeom>
          <a:noFill/>
        </p:spPr>
        <p:txBody>
          <a:bodyPr wrap="square" rtlCol="0">
            <a:spAutoFit/>
          </a:bodyPr>
          <a:lstStyle/>
          <a:p>
            <a:r>
              <a:rPr lang="en-IE" b="1" dirty="0">
                <a:solidFill>
                  <a:schemeClr val="bg1"/>
                </a:solidFill>
                <a:hlinkClick r:id="rId3">
                  <a:extLst>
                    <a:ext uri="{A12FA001-AC4F-418D-AE19-62706E023703}">
                      <ahyp:hlinkClr xmlns:ahyp="http://schemas.microsoft.com/office/drawing/2018/hyperlinkcolor" val="tx"/>
                    </a:ext>
                  </a:extLst>
                </a:hlinkClick>
              </a:rPr>
              <a:t>Source</a:t>
            </a:r>
            <a:endParaRPr lang="en-IE" b="1" dirty="0">
              <a:solidFill>
                <a:schemeClr val="bg1"/>
              </a:solidFill>
            </a:endParaRPr>
          </a:p>
        </p:txBody>
      </p:sp>
      <p:pic>
        <p:nvPicPr>
          <p:cNvPr id="12" name="Picture Placeholder 11">
            <a:extLst>
              <a:ext uri="{FF2B5EF4-FFF2-40B4-BE49-F238E27FC236}">
                <a16:creationId xmlns:a16="http://schemas.microsoft.com/office/drawing/2014/main" id="{2A0B28E2-CB8B-40A9-BA23-62845BACD12A}"/>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90852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379083"/>
            <a:ext cx="4791265" cy="401967"/>
          </a:xfrm>
        </p:spPr>
        <p:txBody>
          <a:bodyPr>
            <a:normAutofit fontScale="25000" lnSpcReduction="20000"/>
          </a:bodyPr>
          <a:lstStyle/>
          <a:p>
            <a:pPr algn="ctr"/>
            <a:r>
              <a:rPr lang="en-US" sz="11200" dirty="0"/>
              <a:t>TO VOLUNTEER FOR A CAUSE</a:t>
            </a:r>
          </a:p>
          <a:p>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71312" y="1351508"/>
            <a:ext cx="5555356" cy="4524315"/>
          </a:xfrm>
          <a:prstGeom prst="rect">
            <a:avLst/>
          </a:prstGeom>
          <a:noFill/>
        </p:spPr>
        <p:txBody>
          <a:bodyPr wrap="square" rtlCol="0">
            <a:spAutoFit/>
          </a:bodyPr>
          <a:lstStyle/>
          <a:p>
            <a:r>
              <a:rPr lang="en-US" sz="2400" dirty="0">
                <a:solidFill>
                  <a:schemeClr val="bg1"/>
                </a:solidFill>
              </a:rPr>
              <a:t>Many students will volunteer to help a cause and that will be their reason for joining a DCE project. Volunteering can take many different forms and depending on where you live,  there can be a lot of different ways to volunteer.</a:t>
            </a:r>
          </a:p>
          <a:p>
            <a:endParaRPr lang="en-US" sz="2400" dirty="0">
              <a:solidFill>
                <a:schemeClr val="bg1"/>
              </a:solidFill>
            </a:endParaRPr>
          </a:p>
          <a:p>
            <a:r>
              <a:rPr lang="en-US" sz="2400" dirty="0">
                <a:solidFill>
                  <a:schemeClr val="bg1"/>
                </a:solidFill>
              </a:rPr>
              <a:t>Some students want to volunteer to help people and better their community- whereas other students volunteered to meet new people and for the experiences.  </a:t>
            </a:r>
          </a:p>
          <a:p>
            <a:endParaRPr lang="en-US" sz="2400" dirty="0">
              <a:solidFill>
                <a:schemeClr val="bg1"/>
              </a:solidFill>
            </a:endParaRPr>
          </a:p>
        </p:txBody>
      </p:sp>
      <p:sp>
        <p:nvSpPr>
          <p:cNvPr id="8" name="TextBox 7">
            <a:extLst>
              <a:ext uri="{FF2B5EF4-FFF2-40B4-BE49-F238E27FC236}">
                <a16:creationId xmlns:a16="http://schemas.microsoft.com/office/drawing/2014/main" id="{576DE35B-C732-4540-8B72-9F0A314C7ED3}"/>
              </a:ext>
            </a:extLst>
          </p:cNvPr>
          <p:cNvSpPr txBox="1"/>
          <p:nvPr/>
        </p:nvSpPr>
        <p:spPr>
          <a:xfrm>
            <a:off x="5525101" y="5486637"/>
            <a:ext cx="1529939" cy="369332"/>
          </a:xfrm>
          <a:prstGeom prst="rect">
            <a:avLst/>
          </a:prstGeom>
          <a:noFill/>
        </p:spPr>
        <p:txBody>
          <a:bodyPr wrap="square" rtlCol="0">
            <a:spAutoFit/>
          </a:bodyPr>
          <a:lstStyle/>
          <a:p>
            <a:r>
              <a:rPr lang="en-IE" b="1" dirty="0">
                <a:solidFill>
                  <a:schemeClr val="bg1"/>
                </a:solidFill>
                <a:hlinkClick r:id="rId3">
                  <a:extLst>
                    <a:ext uri="{A12FA001-AC4F-418D-AE19-62706E023703}">
                      <ahyp:hlinkClr xmlns:ahyp="http://schemas.microsoft.com/office/drawing/2018/hyperlinkcolor" val="tx"/>
                    </a:ext>
                  </a:extLst>
                </a:hlinkClick>
              </a:rPr>
              <a:t>Source</a:t>
            </a:r>
            <a:endParaRPr lang="en-IE" b="1" dirty="0">
              <a:solidFill>
                <a:schemeClr val="bg1"/>
              </a:solidFill>
            </a:endParaRPr>
          </a:p>
        </p:txBody>
      </p:sp>
      <p:pic>
        <p:nvPicPr>
          <p:cNvPr id="11" name="Picture Placeholder 10">
            <a:extLst>
              <a:ext uri="{FF2B5EF4-FFF2-40B4-BE49-F238E27FC236}">
                <a16:creationId xmlns:a16="http://schemas.microsoft.com/office/drawing/2014/main" id="{9ED0D6B5-2B1C-4E48-BC54-AFCE789366D2}"/>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b="-89"/>
          <a:stretch/>
        </p:blipFill>
        <p:spPr>
          <a:xfrm>
            <a:off x="6392300" y="228600"/>
            <a:ext cx="5564883" cy="5447571"/>
          </a:xfrm>
        </p:spPr>
      </p:pic>
    </p:spTree>
    <p:extLst>
      <p:ext uri="{BB962C8B-B14F-4D97-AF65-F5344CB8AC3E}">
        <p14:creationId xmlns:p14="http://schemas.microsoft.com/office/powerpoint/2010/main" val="1753875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a:xfrm>
            <a:off x="669745" y="1604277"/>
            <a:ext cx="5102979" cy="3280643"/>
          </a:xfrm>
        </p:spPr>
        <p:txBody>
          <a:bodyPr/>
          <a:lstStyle/>
          <a:p>
            <a:pPr marL="0" indent="0"/>
            <a:r>
              <a:rPr lang="en-GB" dirty="0"/>
              <a:t>So, let’s get into the technicalities of how to set up a Digital Civic Engagement Project. You will learn about the components of great digital civic engagement projects, how to get involved and how to use technology to get the very best results. You will also be inspired by wonderful examples of  Digital Civic Engagement Solutions.    </a:t>
            </a:r>
          </a:p>
          <a:p>
            <a:pPr marL="0" indent="0"/>
            <a:endParaRPr lang="en-GB" dirty="0"/>
          </a:p>
          <a:p>
            <a:endParaRPr lang="en-US" dirty="0"/>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a:t>Module 3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dirty="0"/>
              <a:t>Topic 1: What Do Great Digital Civic Engagement Projects Include?</a:t>
            </a:r>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dirty="0"/>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p:txBody>
          <a:bodyPr/>
          <a:lstStyle/>
          <a:p>
            <a:r>
              <a:rPr lang="en-US" dirty="0"/>
              <a:t>Topic 2: Getting Involved In Your First Digital Civic Engagement Project/ Initiative</a:t>
            </a:r>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dirty="0"/>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en-US" dirty="0"/>
              <a:t>Topic 3: Using Technology To Enhance Your Civic Engagement Work</a:t>
            </a:r>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p:txBody>
          <a:bodyPr/>
          <a:lstStyle/>
          <a:p>
            <a:r>
              <a:rPr lang="en-US" dirty="0"/>
              <a:t>Topic 4: Designing/ Delivering Digital Civic Engagement Solutions</a:t>
            </a:r>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n-US" dirty="0"/>
              <a:t>Module 3 Exercises</a:t>
            </a:r>
          </a:p>
        </p:txBody>
      </p:sp>
      <p:sp>
        <p:nvSpPr>
          <p:cNvPr id="16" name="TextBox 15">
            <a:extLst>
              <a:ext uri="{FF2B5EF4-FFF2-40B4-BE49-F238E27FC236}">
                <a16:creationId xmlns:a16="http://schemas.microsoft.com/office/drawing/2014/main" id="{8A54B590-BFD2-4697-9F6E-F13FC752E63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This project has been funded with support from the European Commission. This publication reflects the views only of the author(s), and the Commission cannot be held responsible for any use, which may be made of the information contained therein. </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EB212DE8-CB38-4954-B6F5-32D6422BC309}"/>
              </a:ext>
            </a:extLst>
          </p:cNvPr>
          <p:cNvSpPr txBox="1"/>
          <p:nvPr/>
        </p:nvSpPr>
        <p:spPr>
          <a:xfrm>
            <a:off x="5388429" y="411410"/>
            <a:ext cx="6477000" cy="954107"/>
          </a:xfrm>
          <a:prstGeom prst="rect">
            <a:avLst/>
          </a:prstGeom>
          <a:noFill/>
        </p:spPr>
        <p:txBody>
          <a:bodyPr wrap="square">
            <a:spAutoFit/>
          </a:bodyPr>
          <a:lstStyle/>
          <a:p>
            <a:pPr algn="ctr"/>
            <a:r>
              <a:rPr lang="en-US" sz="2800" dirty="0">
                <a:solidFill>
                  <a:schemeClr val="bg1"/>
                </a:solidFill>
              </a:rPr>
              <a:t>FOR PARTICIPANTS TO GAIN EXPERIENCE IN RELEVANT SKILLS</a:t>
            </a:r>
          </a:p>
        </p:txBody>
      </p:sp>
      <p:sp>
        <p:nvSpPr>
          <p:cNvPr id="9" name="TextBox 8">
            <a:extLst>
              <a:ext uri="{FF2B5EF4-FFF2-40B4-BE49-F238E27FC236}">
                <a16:creationId xmlns:a16="http://schemas.microsoft.com/office/drawing/2014/main" id="{D0A2937D-D339-48E0-B5F0-4C3FF22D1B5A}"/>
              </a:ext>
            </a:extLst>
          </p:cNvPr>
          <p:cNvSpPr txBox="1"/>
          <p:nvPr/>
        </p:nvSpPr>
        <p:spPr>
          <a:xfrm>
            <a:off x="5388429" y="1183611"/>
            <a:ext cx="6617526" cy="5262979"/>
          </a:xfrm>
          <a:prstGeom prst="rect">
            <a:avLst/>
          </a:prstGeom>
          <a:noFill/>
        </p:spPr>
        <p:txBody>
          <a:bodyPr wrap="square" rtlCol="0">
            <a:spAutoFit/>
          </a:bodyPr>
          <a:lstStyle/>
          <a:p>
            <a:r>
              <a:rPr lang="en-US" sz="2400" dirty="0">
                <a:solidFill>
                  <a:schemeClr val="bg1"/>
                </a:solidFill>
              </a:rPr>
              <a:t>Another reason that students get involved in a DCE project is the relevant skills and competencies that are developed when one participates in a DCE project. These skills are relevant to both the student in the future and for their personal development.</a:t>
            </a:r>
          </a:p>
          <a:p>
            <a:endParaRPr lang="en-US" sz="2400" dirty="0">
              <a:solidFill>
                <a:schemeClr val="bg1"/>
              </a:solidFill>
            </a:endParaRPr>
          </a:p>
          <a:p>
            <a:r>
              <a:rPr lang="en-US" sz="2400" dirty="0">
                <a:solidFill>
                  <a:schemeClr val="bg1"/>
                </a:solidFill>
              </a:rPr>
              <a:t>We have seen in Module 1 and 2 of these OERs that many competencies from the </a:t>
            </a:r>
            <a:r>
              <a:rPr lang="en-US" sz="2400" dirty="0" err="1">
                <a:solidFill>
                  <a:schemeClr val="bg1"/>
                </a:solidFill>
              </a:rPr>
              <a:t>EntreComp</a:t>
            </a:r>
            <a:r>
              <a:rPr lang="en-US" sz="2400" dirty="0">
                <a:solidFill>
                  <a:schemeClr val="bg1"/>
                </a:solidFill>
              </a:rPr>
              <a:t> and </a:t>
            </a:r>
            <a:r>
              <a:rPr lang="en-US" sz="2400" dirty="0" err="1">
                <a:solidFill>
                  <a:schemeClr val="bg1"/>
                </a:solidFill>
              </a:rPr>
              <a:t>DigiComp</a:t>
            </a:r>
            <a:r>
              <a:rPr lang="en-US" sz="2400" dirty="0">
                <a:solidFill>
                  <a:schemeClr val="bg1"/>
                </a:solidFill>
              </a:rPr>
              <a:t> frameworks are developed when a student is civically</a:t>
            </a:r>
          </a:p>
          <a:p>
            <a:r>
              <a:rPr lang="en-US" sz="2400" dirty="0">
                <a:solidFill>
                  <a:schemeClr val="bg1"/>
                </a:solidFill>
              </a:rPr>
              <a:t>engaged.</a:t>
            </a:r>
          </a:p>
          <a:p>
            <a:pPr marL="342900" indent="-342900">
              <a:buFont typeface="Arial" panose="020B0604020202020204" pitchFamily="34" charset="0"/>
              <a:buChar char="•"/>
            </a:pPr>
            <a:endParaRPr lang="en-US" sz="2400" dirty="0">
              <a:solidFill>
                <a:schemeClr val="bg1"/>
              </a:solidFill>
            </a:endParaRPr>
          </a:p>
          <a:p>
            <a:endParaRPr lang="en-IE" sz="2400" dirty="0">
              <a:solidFill>
                <a:schemeClr val="bg1"/>
              </a:solidFill>
            </a:endParaRPr>
          </a:p>
        </p:txBody>
      </p:sp>
      <p:sp>
        <p:nvSpPr>
          <p:cNvPr id="15" name="TextBox 14">
            <a:extLst>
              <a:ext uri="{FF2B5EF4-FFF2-40B4-BE49-F238E27FC236}">
                <a16:creationId xmlns:a16="http://schemas.microsoft.com/office/drawing/2014/main" id="{7777D635-5416-42DD-B7C0-AB2A31A245C1}"/>
              </a:ext>
            </a:extLst>
          </p:cNvPr>
          <p:cNvSpPr txBox="1"/>
          <p:nvPr/>
        </p:nvSpPr>
        <p:spPr>
          <a:xfrm>
            <a:off x="5346865" y="6077258"/>
            <a:ext cx="4855028" cy="369332"/>
          </a:xfrm>
          <a:prstGeom prst="rect">
            <a:avLst/>
          </a:prstGeom>
          <a:noFill/>
        </p:spPr>
        <p:txBody>
          <a:bodyPr wrap="square" rtlCol="0">
            <a:spAutoFit/>
          </a:bodyPr>
          <a:lstStyle/>
          <a:p>
            <a:r>
              <a:rPr lang="en-US" dirty="0">
                <a:solidFill>
                  <a:schemeClr val="accent1"/>
                </a:solidFill>
                <a:hlinkClick r:id="rId3">
                  <a:extLst>
                    <a:ext uri="{A12FA001-AC4F-418D-AE19-62706E023703}">
                      <ahyp:hlinkClr xmlns:ahyp="http://schemas.microsoft.com/office/drawing/2018/hyperlinkcolor" val="tx"/>
                    </a:ext>
                  </a:extLst>
                </a:hlinkClick>
              </a:rPr>
              <a:t>C</a:t>
            </a:r>
            <a:r>
              <a:rPr lang="en-IE" dirty="0">
                <a:solidFill>
                  <a:schemeClr val="accent1"/>
                </a:solidFill>
                <a:hlinkClick r:id="rId3">
                  <a:extLst>
                    <a:ext uri="{A12FA001-AC4F-418D-AE19-62706E023703}">
                      <ahyp:hlinkClr xmlns:ahyp="http://schemas.microsoft.com/office/drawing/2018/hyperlinkcolor" val="tx"/>
                    </a:ext>
                  </a:extLst>
                </a:hlinkClick>
              </a:rPr>
              <a:t>lick here for a link to the </a:t>
            </a:r>
            <a:r>
              <a:rPr lang="en-IE" dirty="0" err="1">
                <a:solidFill>
                  <a:schemeClr val="accent1"/>
                </a:solidFill>
                <a:hlinkClick r:id="rId3">
                  <a:extLst>
                    <a:ext uri="{A12FA001-AC4F-418D-AE19-62706E023703}">
                      <ahyp:hlinkClr xmlns:ahyp="http://schemas.microsoft.com/office/drawing/2018/hyperlinkcolor" val="tx"/>
                    </a:ext>
                  </a:extLst>
                </a:hlinkClick>
              </a:rPr>
              <a:t>EntreComp</a:t>
            </a:r>
            <a:r>
              <a:rPr lang="en-IE" dirty="0">
                <a:solidFill>
                  <a:schemeClr val="accent1"/>
                </a:solidFill>
                <a:hlinkClick r:id="rId3">
                  <a:extLst>
                    <a:ext uri="{A12FA001-AC4F-418D-AE19-62706E023703}">
                      <ahyp:hlinkClr xmlns:ahyp="http://schemas.microsoft.com/office/drawing/2018/hyperlinkcolor" val="tx"/>
                    </a:ext>
                  </a:extLst>
                </a:hlinkClick>
              </a:rPr>
              <a:t> Framework  </a:t>
            </a:r>
            <a:endParaRPr lang="en-IE" dirty="0">
              <a:solidFill>
                <a:schemeClr val="accent1"/>
              </a:solidFill>
            </a:endParaRPr>
          </a:p>
        </p:txBody>
      </p:sp>
      <p:sp>
        <p:nvSpPr>
          <p:cNvPr id="8" name="TextBox 7">
            <a:extLst>
              <a:ext uri="{FF2B5EF4-FFF2-40B4-BE49-F238E27FC236}">
                <a16:creationId xmlns:a16="http://schemas.microsoft.com/office/drawing/2014/main" id="{4D03C40A-654C-4E33-819E-D26A53E28E37}"/>
              </a:ext>
            </a:extLst>
          </p:cNvPr>
          <p:cNvSpPr txBox="1"/>
          <p:nvPr/>
        </p:nvSpPr>
        <p:spPr>
          <a:xfrm>
            <a:off x="5346865" y="6474511"/>
            <a:ext cx="4855028" cy="369332"/>
          </a:xfrm>
          <a:prstGeom prst="rect">
            <a:avLst/>
          </a:prstGeom>
          <a:noFill/>
        </p:spPr>
        <p:txBody>
          <a:bodyPr wrap="square" rtlCol="0">
            <a:spAutoFit/>
          </a:bodyPr>
          <a:lstStyle/>
          <a:p>
            <a:r>
              <a:rPr lang="en-US" dirty="0">
                <a:solidFill>
                  <a:schemeClr val="accent1"/>
                </a:solidFill>
                <a:hlinkClick r:id="rId4">
                  <a:extLst>
                    <a:ext uri="{A12FA001-AC4F-418D-AE19-62706E023703}">
                      <ahyp:hlinkClr xmlns:ahyp="http://schemas.microsoft.com/office/drawing/2018/hyperlinkcolor" val="tx"/>
                    </a:ext>
                  </a:extLst>
                </a:hlinkClick>
              </a:rPr>
              <a:t>C</a:t>
            </a:r>
            <a:r>
              <a:rPr lang="en-IE" dirty="0">
                <a:solidFill>
                  <a:schemeClr val="accent1"/>
                </a:solidFill>
                <a:hlinkClick r:id="rId4">
                  <a:extLst>
                    <a:ext uri="{A12FA001-AC4F-418D-AE19-62706E023703}">
                      <ahyp:hlinkClr xmlns:ahyp="http://schemas.microsoft.com/office/drawing/2018/hyperlinkcolor" val="tx"/>
                    </a:ext>
                  </a:extLst>
                </a:hlinkClick>
              </a:rPr>
              <a:t>lick here for a link to the </a:t>
            </a:r>
            <a:r>
              <a:rPr lang="en-IE" dirty="0" err="1">
                <a:solidFill>
                  <a:schemeClr val="accent1"/>
                </a:solidFill>
                <a:hlinkClick r:id="rId4">
                  <a:extLst>
                    <a:ext uri="{A12FA001-AC4F-418D-AE19-62706E023703}">
                      <ahyp:hlinkClr xmlns:ahyp="http://schemas.microsoft.com/office/drawing/2018/hyperlinkcolor" val="tx"/>
                    </a:ext>
                  </a:extLst>
                </a:hlinkClick>
              </a:rPr>
              <a:t>DigiComp</a:t>
            </a:r>
            <a:r>
              <a:rPr lang="en-IE" dirty="0">
                <a:solidFill>
                  <a:schemeClr val="accent1"/>
                </a:solidFill>
                <a:hlinkClick r:id="rId4">
                  <a:extLst>
                    <a:ext uri="{A12FA001-AC4F-418D-AE19-62706E023703}">
                      <ahyp:hlinkClr xmlns:ahyp="http://schemas.microsoft.com/office/drawing/2018/hyperlinkcolor" val="tx"/>
                    </a:ext>
                  </a:extLst>
                </a:hlinkClick>
              </a:rPr>
              <a:t> Framework  </a:t>
            </a:r>
            <a:endParaRPr lang="en-IE" dirty="0">
              <a:solidFill>
                <a:schemeClr val="accent1"/>
              </a:solidFill>
            </a:endParaRPr>
          </a:p>
        </p:txBody>
      </p:sp>
      <p:pic>
        <p:nvPicPr>
          <p:cNvPr id="2" name="Picture 1">
            <a:extLst>
              <a:ext uri="{FF2B5EF4-FFF2-40B4-BE49-F238E27FC236}">
                <a16:creationId xmlns:a16="http://schemas.microsoft.com/office/drawing/2014/main" id="{C4F74002-0039-4734-A6CA-59397B1C0C8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602" y="13764"/>
            <a:ext cx="4572000" cy="6858000"/>
          </a:xfrm>
          <a:prstGeom prst="rect">
            <a:avLst/>
          </a:prstGeom>
        </p:spPr>
      </p:pic>
    </p:spTree>
    <p:extLst>
      <p:ext uri="{BB962C8B-B14F-4D97-AF65-F5344CB8AC3E}">
        <p14:creationId xmlns:p14="http://schemas.microsoft.com/office/powerpoint/2010/main" val="1909407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pPr algn="ctr"/>
            <a:r>
              <a:rPr lang="en-US" sz="2800" dirty="0"/>
              <a:t>OUT OF NECESSITY TO FIX A PROBLEM</a:t>
            </a:r>
          </a:p>
          <a:p>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627431" y="1612461"/>
            <a:ext cx="4898684" cy="3416320"/>
          </a:xfrm>
          <a:prstGeom prst="rect">
            <a:avLst/>
          </a:prstGeom>
          <a:noFill/>
        </p:spPr>
        <p:txBody>
          <a:bodyPr wrap="square" rtlCol="0">
            <a:spAutoFit/>
          </a:bodyPr>
          <a:lstStyle/>
          <a:p>
            <a:r>
              <a:rPr lang="en-US" sz="2400" dirty="0">
                <a:solidFill>
                  <a:schemeClr val="bg1"/>
                </a:solidFill>
              </a:rPr>
              <a:t>Another primary reason that students may want to partake in a DCE project is to fix a problem that they have recognized in their community.</a:t>
            </a:r>
          </a:p>
          <a:p>
            <a:endParaRPr lang="en-US" sz="2400" dirty="0">
              <a:solidFill>
                <a:schemeClr val="bg1"/>
              </a:solidFill>
            </a:endParaRPr>
          </a:p>
          <a:p>
            <a:r>
              <a:rPr lang="en-US" sz="2400" dirty="0">
                <a:solidFill>
                  <a:schemeClr val="bg1"/>
                </a:solidFill>
              </a:rPr>
              <a:t>Within our SDCE research, we found that some DCE projects were developed to help students find solutions to problems.</a:t>
            </a:r>
          </a:p>
        </p:txBody>
      </p:sp>
      <p:sp>
        <p:nvSpPr>
          <p:cNvPr id="8" name="TextBox 7">
            <a:extLst>
              <a:ext uri="{FF2B5EF4-FFF2-40B4-BE49-F238E27FC236}">
                <a16:creationId xmlns:a16="http://schemas.microsoft.com/office/drawing/2014/main" id="{D647F15D-C0EB-4DEB-B064-4EDFB6AF653C}"/>
              </a:ext>
            </a:extLst>
          </p:cNvPr>
          <p:cNvSpPr txBox="1"/>
          <p:nvPr/>
        </p:nvSpPr>
        <p:spPr>
          <a:xfrm>
            <a:off x="1306554" y="6518761"/>
            <a:ext cx="1529939" cy="369332"/>
          </a:xfrm>
          <a:prstGeom prst="rect">
            <a:avLst/>
          </a:prstGeom>
          <a:noFill/>
        </p:spPr>
        <p:txBody>
          <a:bodyPr wrap="square" rtlCol="0">
            <a:spAutoFit/>
          </a:bodyPr>
          <a:lstStyle/>
          <a:p>
            <a:r>
              <a:rPr lang="en-IE" b="1" dirty="0">
                <a:solidFill>
                  <a:schemeClr val="bg1"/>
                </a:solidFill>
                <a:hlinkClick r:id="rId3">
                  <a:extLst>
                    <a:ext uri="{A12FA001-AC4F-418D-AE19-62706E023703}">
                      <ahyp:hlinkClr xmlns:ahyp="http://schemas.microsoft.com/office/drawing/2018/hyperlinkcolor" val="tx"/>
                    </a:ext>
                  </a:extLst>
                </a:hlinkClick>
              </a:rPr>
              <a:t>Source</a:t>
            </a:r>
            <a:endParaRPr lang="en-IE" b="1" dirty="0">
              <a:solidFill>
                <a:schemeClr val="bg1"/>
              </a:solidFill>
            </a:endParaRPr>
          </a:p>
        </p:txBody>
      </p:sp>
      <p:pic>
        <p:nvPicPr>
          <p:cNvPr id="5" name="Picture Placeholder 4">
            <a:extLst>
              <a:ext uri="{FF2B5EF4-FFF2-40B4-BE49-F238E27FC236}">
                <a16:creationId xmlns:a16="http://schemas.microsoft.com/office/drawing/2014/main" id="{EE3B1D5A-3F4F-4262-A835-6267A50A24C4}"/>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70532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379083"/>
            <a:ext cx="4791265" cy="401967"/>
          </a:xfrm>
        </p:spPr>
        <p:txBody>
          <a:bodyPr>
            <a:normAutofit fontScale="70000" lnSpcReduction="20000"/>
          </a:bodyPr>
          <a:lstStyle/>
          <a:p>
            <a:pPr algn="ctr"/>
            <a:r>
              <a:rPr lang="en-US" dirty="0"/>
              <a:t>HOW TO START A DCE PROJECT</a:t>
            </a:r>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71312" y="1351508"/>
            <a:ext cx="5555356" cy="3785652"/>
          </a:xfrm>
          <a:prstGeom prst="rect">
            <a:avLst/>
          </a:prstGeom>
          <a:noFill/>
        </p:spPr>
        <p:txBody>
          <a:bodyPr wrap="square" rtlCol="0">
            <a:spAutoFit/>
          </a:bodyPr>
          <a:lstStyle/>
          <a:p>
            <a:r>
              <a:rPr lang="en-US" sz="2400" dirty="0">
                <a:solidFill>
                  <a:schemeClr val="bg1"/>
                </a:solidFill>
              </a:rPr>
              <a:t>Once you have decided on your reasons for joining or starting a DCE project, you need to work out next what opportunities are available to you either locally or through your University.</a:t>
            </a:r>
          </a:p>
          <a:p>
            <a:endParaRPr lang="en-US" sz="2400" dirty="0">
              <a:solidFill>
                <a:schemeClr val="bg1"/>
              </a:solidFill>
            </a:endParaRPr>
          </a:p>
          <a:p>
            <a:r>
              <a:rPr lang="en-US" sz="2400" dirty="0">
                <a:solidFill>
                  <a:schemeClr val="bg1"/>
                </a:solidFill>
              </a:rPr>
              <a:t>If there isn’t a DCE project near you that suits your requirements, think about starting your own one!</a:t>
            </a:r>
          </a:p>
          <a:p>
            <a:endParaRPr lang="en-US" sz="2400" dirty="0">
              <a:solidFill>
                <a:schemeClr val="bg1"/>
              </a:solidFill>
            </a:endParaRPr>
          </a:p>
        </p:txBody>
      </p:sp>
      <p:sp>
        <p:nvSpPr>
          <p:cNvPr id="8" name="TextBox 7">
            <a:extLst>
              <a:ext uri="{FF2B5EF4-FFF2-40B4-BE49-F238E27FC236}">
                <a16:creationId xmlns:a16="http://schemas.microsoft.com/office/drawing/2014/main" id="{576DE35B-C732-4540-8B72-9F0A314C7ED3}"/>
              </a:ext>
            </a:extLst>
          </p:cNvPr>
          <p:cNvSpPr txBox="1"/>
          <p:nvPr/>
        </p:nvSpPr>
        <p:spPr>
          <a:xfrm>
            <a:off x="5525101" y="5486637"/>
            <a:ext cx="1529939" cy="369332"/>
          </a:xfrm>
          <a:prstGeom prst="rect">
            <a:avLst/>
          </a:prstGeom>
          <a:noFill/>
        </p:spPr>
        <p:txBody>
          <a:bodyPr wrap="square" rtlCol="0">
            <a:spAutoFit/>
          </a:bodyPr>
          <a:lstStyle/>
          <a:p>
            <a:r>
              <a:rPr lang="en-IE" b="1" dirty="0">
                <a:solidFill>
                  <a:schemeClr val="bg1"/>
                </a:solidFill>
                <a:hlinkClick r:id="rId3">
                  <a:extLst>
                    <a:ext uri="{A12FA001-AC4F-418D-AE19-62706E023703}">
                      <ahyp:hlinkClr xmlns:ahyp="http://schemas.microsoft.com/office/drawing/2018/hyperlinkcolor" val="tx"/>
                    </a:ext>
                  </a:extLst>
                </a:hlinkClick>
              </a:rPr>
              <a:t>Source</a:t>
            </a:r>
            <a:endParaRPr lang="en-IE" b="1" dirty="0">
              <a:solidFill>
                <a:schemeClr val="bg1"/>
              </a:solidFill>
            </a:endParaRPr>
          </a:p>
        </p:txBody>
      </p:sp>
      <p:pic>
        <p:nvPicPr>
          <p:cNvPr id="13" name="Picture Placeholder 12">
            <a:extLst>
              <a:ext uri="{FF2B5EF4-FFF2-40B4-BE49-F238E27FC236}">
                <a16:creationId xmlns:a16="http://schemas.microsoft.com/office/drawing/2014/main" id="{8A6DF50A-C95D-4373-ADD3-5E78B3D1E66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1919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434827" y="193702"/>
            <a:ext cx="5105121" cy="755373"/>
          </a:xfrm>
        </p:spPr>
        <p:txBody>
          <a:bodyPr>
            <a:normAutofit fontScale="55000" lnSpcReduction="20000"/>
          </a:bodyPr>
          <a:lstStyle/>
          <a:p>
            <a:pPr algn="ctr"/>
            <a:r>
              <a:rPr lang="en-US" sz="5100" dirty="0"/>
              <a:t>CREATING A DCE PROJECT FROM THE BEGINNING </a:t>
            </a:r>
          </a:p>
          <a:p>
            <a:pPr algn="ctr"/>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1532348" y="1233386"/>
            <a:ext cx="5358762" cy="6001643"/>
          </a:xfrm>
          <a:prstGeom prst="rect">
            <a:avLst/>
          </a:prstGeom>
          <a:noFill/>
        </p:spPr>
        <p:txBody>
          <a:bodyPr wrap="square" rtlCol="0">
            <a:spAutoFit/>
          </a:bodyPr>
          <a:lstStyle/>
          <a:p>
            <a:r>
              <a:rPr lang="en-US" sz="2400" dirty="0">
                <a:solidFill>
                  <a:schemeClr val="bg1"/>
                </a:solidFill>
              </a:rPr>
              <a:t>For many students, there might not be very many opportunities in civic engagement, and you would like to create your own project rather than join an existing one. But how does a student do this?</a:t>
            </a:r>
          </a:p>
          <a:p>
            <a:endParaRPr lang="en-US" sz="2400" dirty="0">
              <a:solidFill>
                <a:schemeClr val="bg1"/>
              </a:solidFill>
            </a:endParaRPr>
          </a:p>
          <a:p>
            <a:r>
              <a:rPr lang="en-US" sz="2400" dirty="0">
                <a:solidFill>
                  <a:schemeClr val="bg1"/>
                </a:solidFill>
              </a:rPr>
              <a:t>Firstly, don’t be afraid to ask for help! Find a group of like-minded people who have the same passion as you- it will help to ensure that the project is a success!</a:t>
            </a:r>
          </a:p>
          <a:p>
            <a:endParaRPr lang="en-US" sz="2400" dirty="0">
              <a:solidFill>
                <a:schemeClr val="bg1"/>
              </a:solidFill>
            </a:endParaRPr>
          </a:p>
          <a:p>
            <a:r>
              <a:rPr lang="en-US" sz="2400" dirty="0">
                <a:solidFill>
                  <a:schemeClr val="bg1"/>
                </a:solidFill>
              </a:rPr>
              <a:t>Similarly, ask lecturers or your Student Union for advice too. Find out more on the next page!</a:t>
            </a:r>
          </a:p>
          <a:p>
            <a:endParaRPr lang="en-US" sz="2400" dirty="0">
              <a:solidFill>
                <a:schemeClr val="bg1"/>
              </a:solidFill>
            </a:endParaRPr>
          </a:p>
        </p:txBody>
      </p:sp>
      <p:sp>
        <p:nvSpPr>
          <p:cNvPr id="8" name="TextBox 7">
            <a:extLst>
              <a:ext uri="{FF2B5EF4-FFF2-40B4-BE49-F238E27FC236}">
                <a16:creationId xmlns:a16="http://schemas.microsoft.com/office/drawing/2014/main" id="{576DE35B-C732-4540-8B72-9F0A314C7ED3}"/>
              </a:ext>
            </a:extLst>
          </p:cNvPr>
          <p:cNvSpPr txBox="1"/>
          <p:nvPr/>
        </p:nvSpPr>
        <p:spPr>
          <a:xfrm>
            <a:off x="7203224" y="6507766"/>
            <a:ext cx="1529939" cy="369332"/>
          </a:xfrm>
          <a:prstGeom prst="rect">
            <a:avLst/>
          </a:prstGeom>
          <a:noFill/>
        </p:spPr>
        <p:txBody>
          <a:bodyPr wrap="square" rtlCol="0">
            <a:spAutoFit/>
          </a:bodyPr>
          <a:lstStyle/>
          <a:p>
            <a:r>
              <a:rPr lang="en-IE" b="1" dirty="0">
                <a:solidFill>
                  <a:schemeClr val="accent1"/>
                </a:solidFill>
                <a:hlinkClick r:id="rId3">
                  <a:extLst>
                    <a:ext uri="{A12FA001-AC4F-418D-AE19-62706E023703}">
                      <ahyp:hlinkClr xmlns:ahyp="http://schemas.microsoft.com/office/drawing/2018/hyperlinkcolor" val="tx"/>
                    </a:ext>
                  </a:extLst>
                </a:hlinkClick>
              </a:rPr>
              <a:t>Source</a:t>
            </a:r>
            <a:endParaRPr lang="en-IE" b="1" dirty="0">
              <a:solidFill>
                <a:schemeClr val="accent1"/>
              </a:solidFill>
            </a:endParaRPr>
          </a:p>
        </p:txBody>
      </p:sp>
      <p:pic>
        <p:nvPicPr>
          <p:cNvPr id="11" name="Picture Placeholder 10">
            <a:extLst>
              <a:ext uri="{FF2B5EF4-FFF2-40B4-BE49-F238E27FC236}">
                <a16:creationId xmlns:a16="http://schemas.microsoft.com/office/drawing/2014/main" id="{244A8E9A-AA97-4085-B0A0-8731BA958D41}"/>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08634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pPr algn="ctr"/>
            <a:r>
              <a:rPr lang="en-US" sz="2800" dirty="0"/>
              <a:t>FINDING PEOPLE THAT CAN HELP</a:t>
            </a:r>
          </a:p>
          <a:p>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430009" y="1277982"/>
            <a:ext cx="5187236" cy="5632311"/>
          </a:xfrm>
          <a:prstGeom prst="rect">
            <a:avLst/>
          </a:prstGeom>
          <a:noFill/>
        </p:spPr>
        <p:txBody>
          <a:bodyPr wrap="square" rtlCol="0">
            <a:spAutoFit/>
          </a:bodyPr>
          <a:lstStyle/>
          <a:p>
            <a:r>
              <a:rPr lang="en-US" sz="2400" dirty="0">
                <a:solidFill>
                  <a:schemeClr val="bg1"/>
                </a:solidFill>
              </a:rPr>
              <a:t>Similarly, you can also ask around your university for advice too! A lecturer who might be involved in a different Civic Engagement project might be able to give you some tips on how to get started in your university. They may be able to connect you to other lecturers which have expertise in the field that you have chosen.</a:t>
            </a:r>
          </a:p>
          <a:p>
            <a:endParaRPr lang="en-US" sz="2400" dirty="0">
              <a:solidFill>
                <a:schemeClr val="bg1"/>
              </a:solidFill>
            </a:endParaRPr>
          </a:p>
          <a:p>
            <a:r>
              <a:rPr lang="en-US" sz="2400" dirty="0">
                <a:solidFill>
                  <a:schemeClr val="bg1"/>
                </a:solidFill>
              </a:rPr>
              <a:t>Your local Student’s Union should also be able to help you. They will be able to highlight local opportunities that might already be available, and they may help you to connect to like minded students.</a:t>
            </a:r>
          </a:p>
        </p:txBody>
      </p:sp>
      <p:sp>
        <p:nvSpPr>
          <p:cNvPr id="8" name="TextBox 7">
            <a:extLst>
              <a:ext uri="{FF2B5EF4-FFF2-40B4-BE49-F238E27FC236}">
                <a16:creationId xmlns:a16="http://schemas.microsoft.com/office/drawing/2014/main" id="{D647F15D-C0EB-4DEB-B064-4EDFB6AF653C}"/>
              </a:ext>
            </a:extLst>
          </p:cNvPr>
          <p:cNvSpPr txBox="1"/>
          <p:nvPr/>
        </p:nvSpPr>
        <p:spPr>
          <a:xfrm>
            <a:off x="7034321" y="6520187"/>
            <a:ext cx="1529939" cy="369332"/>
          </a:xfrm>
          <a:prstGeom prst="rect">
            <a:avLst/>
          </a:prstGeom>
          <a:noFill/>
        </p:spPr>
        <p:txBody>
          <a:bodyPr wrap="square" rtlCol="0">
            <a:spAutoFit/>
          </a:bodyPr>
          <a:lstStyle/>
          <a:p>
            <a:r>
              <a:rPr lang="en-IE" b="1" dirty="0">
                <a:hlinkClick r:id="rId3">
                  <a:extLst>
                    <a:ext uri="{A12FA001-AC4F-418D-AE19-62706E023703}">
                      <ahyp:hlinkClr xmlns:ahyp="http://schemas.microsoft.com/office/drawing/2018/hyperlinkcolor" val="tx"/>
                    </a:ext>
                  </a:extLst>
                </a:hlinkClick>
              </a:rPr>
              <a:t>Source</a:t>
            </a:r>
            <a:endParaRPr lang="en-IE" b="1" dirty="0"/>
          </a:p>
        </p:txBody>
      </p:sp>
      <p:pic>
        <p:nvPicPr>
          <p:cNvPr id="9" name="Picture Placeholder 8">
            <a:extLst>
              <a:ext uri="{FF2B5EF4-FFF2-40B4-BE49-F238E27FC236}">
                <a16:creationId xmlns:a16="http://schemas.microsoft.com/office/drawing/2014/main" id="{2C41FCCD-8296-4BF6-9BCA-7A65E1CAA098}"/>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6852062" y="228600"/>
            <a:ext cx="5105121" cy="6362700"/>
          </a:xfrm>
        </p:spPr>
      </p:pic>
    </p:spTree>
    <p:extLst>
      <p:ext uri="{BB962C8B-B14F-4D97-AF65-F5344CB8AC3E}">
        <p14:creationId xmlns:p14="http://schemas.microsoft.com/office/powerpoint/2010/main" val="3019998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379083"/>
            <a:ext cx="4791265" cy="741171"/>
          </a:xfrm>
        </p:spPr>
        <p:txBody>
          <a:bodyPr>
            <a:normAutofit fontScale="77500" lnSpcReduction="20000"/>
          </a:bodyPr>
          <a:lstStyle/>
          <a:p>
            <a:pPr algn="ctr"/>
            <a:r>
              <a:rPr lang="en-US" dirty="0"/>
              <a:t>JOINING A DCE PROJECT AS A VOLUNTEER </a:t>
            </a:r>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365445" y="1366421"/>
            <a:ext cx="6026855" cy="4893647"/>
          </a:xfrm>
          <a:prstGeom prst="rect">
            <a:avLst/>
          </a:prstGeom>
          <a:noFill/>
        </p:spPr>
        <p:txBody>
          <a:bodyPr wrap="square" rtlCol="0">
            <a:spAutoFit/>
          </a:bodyPr>
          <a:lstStyle/>
          <a:p>
            <a:r>
              <a:rPr lang="en-US" sz="2400" dirty="0">
                <a:solidFill>
                  <a:schemeClr val="bg1"/>
                </a:solidFill>
              </a:rPr>
              <a:t>You may want to become involved in an existing DCE project to see what it is like!</a:t>
            </a:r>
          </a:p>
          <a:p>
            <a:r>
              <a:rPr lang="en-US" sz="2400" dirty="0">
                <a:solidFill>
                  <a:schemeClr val="bg1"/>
                </a:solidFill>
              </a:rPr>
              <a:t>Your University may have existing volunteering programs available- ask around your University to find out what you can do!</a:t>
            </a:r>
          </a:p>
          <a:p>
            <a:endParaRPr lang="en-US" sz="2400" dirty="0">
              <a:solidFill>
                <a:schemeClr val="bg1"/>
              </a:solidFill>
            </a:endParaRPr>
          </a:p>
          <a:p>
            <a:r>
              <a:rPr lang="en-US" sz="2400" dirty="0">
                <a:solidFill>
                  <a:schemeClr val="bg1"/>
                </a:solidFill>
              </a:rPr>
              <a:t>You can also search online to find out what volunteering opportunities may be available to you. For example,  Ireland has an excellent volunteering database which highlights opportunities within different regions.</a:t>
            </a:r>
          </a:p>
          <a:p>
            <a:endParaRPr lang="en-US" sz="2400" dirty="0">
              <a:solidFill>
                <a:schemeClr val="bg1"/>
              </a:solidFill>
            </a:endParaRPr>
          </a:p>
          <a:p>
            <a:endParaRPr lang="en-US" sz="2400" dirty="0">
              <a:solidFill>
                <a:schemeClr val="bg1"/>
              </a:solidFill>
            </a:endParaRPr>
          </a:p>
        </p:txBody>
      </p:sp>
      <p:sp>
        <p:nvSpPr>
          <p:cNvPr id="10" name="TextBox 9">
            <a:extLst>
              <a:ext uri="{FF2B5EF4-FFF2-40B4-BE49-F238E27FC236}">
                <a16:creationId xmlns:a16="http://schemas.microsoft.com/office/drawing/2014/main" id="{0DE1FCC9-C083-4E15-9415-799054EDEBB4}"/>
              </a:ext>
            </a:extLst>
          </p:cNvPr>
          <p:cNvSpPr txBox="1"/>
          <p:nvPr/>
        </p:nvSpPr>
        <p:spPr>
          <a:xfrm>
            <a:off x="153496" y="5896061"/>
            <a:ext cx="8740133" cy="400110"/>
          </a:xfrm>
          <a:prstGeom prst="rect">
            <a:avLst/>
          </a:prstGeom>
          <a:noFill/>
        </p:spPr>
        <p:txBody>
          <a:bodyPr wrap="square" rtlCol="0">
            <a:spAutoFit/>
          </a:bodyPr>
          <a:lstStyle/>
          <a:p>
            <a:r>
              <a:rPr lang="en-US" sz="2000" b="1" dirty="0">
                <a:hlinkClick r:id="rId3">
                  <a:extLst>
                    <a:ext uri="{A12FA001-AC4F-418D-AE19-62706E023703}">
                      <ahyp:hlinkClr xmlns:ahyp="http://schemas.microsoft.com/office/drawing/2018/hyperlinkcolor" val="tx"/>
                    </a:ext>
                  </a:extLst>
                </a:hlinkClick>
              </a:rPr>
              <a:t>Check out I-Vol, Ireland’s national volunteering database by clicking on this link</a:t>
            </a:r>
            <a:endParaRPr lang="en-IE" sz="2000" b="1" dirty="0"/>
          </a:p>
        </p:txBody>
      </p:sp>
      <p:pic>
        <p:nvPicPr>
          <p:cNvPr id="14" name="Picture Placeholder 13">
            <a:extLst>
              <a:ext uri="{FF2B5EF4-FFF2-40B4-BE49-F238E27FC236}">
                <a16:creationId xmlns:a16="http://schemas.microsoft.com/office/drawing/2014/main" id="{6D643596-C099-48A9-8AA7-F49B37934183}"/>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833698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1434827" y="193702"/>
            <a:ext cx="5105121" cy="755373"/>
          </a:xfrm>
        </p:spPr>
        <p:txBody>
          <a:bodyPr>
            <a:normAutofit fontScale="55000" lnSpcReduction="20000"/>
          </a:bodyPr>
          <a:lstStyle/>
          <a:p>
            <a:pPr algn="ctr"/>
            <a:r>
              <a:rPr lang="en-US" sz="5100" dirty="0"/>
              <a:t>JOINING A DCE PROJECT AS IT IS MANDATORY</a:t>
            </a:r>
          </a:p>
          <a:p>
            <a:pPr algn="ctr"/>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1532348" y="1266043"/>
            <a:ext cx="5358762" cy="6001643"/>
          </a:xfrm>
          <a:prstGeom prst="rect">
            <a:avLst/>
          </a:prstGeom>
          <a:noFill/>
        </p:spPr>
        <p:txBody>
          <a:bodyPr wrap="square" rtlCol="0">
            <a:spAutoFit/>
          </a:bodyPr>
          <a:lstStyle/>
          <a:p>
            <a:r>
              <a:rPr lang="en-US" sz="2400" dirty="0">
                <a:solidFill>
                  <a:schemeClr val="bg1"/>
                </a:solidFill>
              </a:rPr>
              <a:t>Finally, you may also join a DCE project as it is a mandatory part of the course you are studying.</a:t>
            </a:r>
          </a:p>
          <a:p>
            <a:endParaRPr lang="en-US" sz="2400" dirty="0">
              <a:solidFill>
                <a:schemeClr val="bg1"/>
              </a:solidFill>
            </a:endParaRPr>
          </a:p>
          <a:p>
            <a:r>
              <a:rPr lang="en-US" sz="2400" dirty="0">
                <a:solidFill>
                  <a:schemeClr val="bg1"/>
                </a:solidFill>
              </a:rPr>
              <a:t>While this may mean that you do not get much say in how and why you are joining the project, it will also give you much experience that will allow you to build your own DCE project from this experience.</a:t>
            </a:r>
          </a:p>
          <a:p>
            <a:endParaRPr lang="en-US" sz="2400" dirty="0">
              <a:solidFill>
                <a:schemeClr val="bg1"/>
              </a:solidFill>
            </a:endParaRPr>
          </a:p>
          <a:p>
            <a:r>
              <a:rPr lang="en-US" sz="2400" dirty="0">
                <a:solidFill>
                  <a:schemeClr val="bg1"/>
                </a:solidFill>
              </a:rPr>
              <a:t>Similarly, joining from a mandatory will also enable students to gain contacts that may help them set up their own DCE project.</a:t>
            </a:r>
          </a:p>
          <a:p>
            <a:endParaRPr lang="en-US" sz="2400" dirty="0">
              <a:solidFill>
                <a:schemeClr val="bg1"/>
              </a:solidFill>
            </a:endParaRPr>
          </a:p>
        </p:txBody>
      </p:sp>
      <p:sp>
        <p:nvSpPr>
          <p:cNvPr id="8" name="TextBox 7">
            <a:extLst>
              <a:ext uri="{FF2B5EF4-FFF2-40B4-BE49-F238E27FC236}">
                <a16:creationId xmlns:a16="http://schemas.microsoft.com/office/drawing/2014/main" id="{576DE35B-C732-4540-8B72-9F0A314C7ED3}"/>
              </a:ext>
            </a:extLst>
          </p:cNvPr>
          <p:cNvSpPr txBox="1"/>
          <p:nvPr/>
        </p:nvSpPr>
        <p:spPr>
          <a:xfrm>
            <a:off x="7203224" y="6507766"/>
            <a:ext cx="1529939" cy="369332"/>
          </a:xfrm>
          <a:prstGeom prst="rect">
            <a:avLst/>
          </a:prstGeom>
          <a:noFill/>
        </p:spPr>
        <p:txBody>
          <a:bodyPr wrap="square" rtlCol="0">
            <a:spAutoFit/>
          </a:bodyPr>
          <a:lstStyle/>
          <a:p>
            <a:r>
              <a:rPr lang="en-IE" b="1" dirty="0">
                <a:solidFill>
                  <a:schemeClr val="accent1"/>
                </a:solidFill>
                <a:hlinkClick r:id="rId3">
                  <a:extLst>
                    <a:ext uri="{A12FA001-AC4F-418D-AE19-62706E023703}">
                      <ahyp:hlinkClr xmlns:ahyp="http://schemas.microsoft.com/office/drawing/2018/hyperlinkcolor" val="tx"/>
                    </a:ext>
                  </a:extLst>
                </a:hlinkClick>
              </a:rPr>
              <a:t>Source</a:t>
            </a:r>
            <a:endParaRPr lang="en-IE" b="1" dirty="0">
              <a:solidFill>
                <a:schemeClr val="accent1"/>
              </a:solidFill>
            </a:endParaRPr>
          </a:p>
        </p:txBody>
      </p:sp>
      <p:pic>
        <p:nvPicPr>
          <p:cNvPr id="9" name="Picture Placeholder 8">
            <a:extLst>
              <a:ext uri="{FF2B5EF4-FFF2-40B4-BE49-F238E27FC236}">
                <a16:creationId xmlns:a16="http://schemas.microsoft.com/office/drawing/2014/main" id="{9C811177-405D-4641-A96C-B6E2AF1D35E0}"/>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16765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02935" y="1328321"/>
            <a:ext cx="5147674" cy="2308324"/>
          </a:xfrm>
          <a:prstGeom prst="rect">
            <a:avLst/>
          </a:prstGeom>
          <a:noFill/>
        </p:spPr>
        <p:txBody>
          <a:bodyPr wrap="square" rtlCol="0">
            <a:spAutoFit/>
          </a:bodyPr>
          <a:lstStyle/>
          <a:p>
            <a:r>
              <a:rPr lang="en-US" sz="2400" dirty="0">
                <a:solidFill>
                  <a:schemeClr val="bg1"/>
                </a:solidFill>
                <a:hlinkClick r:id="rId3">
                  <a:extLst>
                    <a:ext uri="{A12FA001-AC4F-418D-AE19-62706E023703}">
                      <ahyp:hlinkClr xmlns:ahyp="http://schemas.microsoft.com/office/drawing/2018/hyperlinkcolor" val="tx"/>
                    </a:ext>
                  </a:extLst>
                </a:hlinkClick>
              </a:rPr>
              <a:t>Check out this </a:t>
            </a:r>
            <a:r>
              <a:rPr lang="en-US" sz="2400" dirty="0" err="1">
                <a:solidFill>
                  <a:schemeClr val="bg1"/>
                </a:solidFill>
                <a:hlinkClick r:id="rId3">
                  <a:extLst>
                    <a:ext uri="{A12FA001-AC4F-418D-AE19-62706E023703}">
                      <ahyp:hlinkClr xmlns:ahyp="http://schemas.microsoft.com/office/drawing/2018/hyperlinkcolor" val="tx"/>
                    </a:ext>
                  </a:extLst>
                </a:hlinkClick>
              </a:rPr>
              <a:t>CivicLabs</a:t>
            </a:r>
            <a:r>
              <a:rPr lang="en-US" sz="2400" dirty="0">
                <a:solidFill>
                  <a:schemeClr val="bg1"/>
                </a:solidFill>
                <a:hlinkClick r:id="rId3">
                  <a:extLst>
                    <a:ext uri="{A12FA001-AC4F-418D-AE19-62706E023703}">
                      <ahyp:hlinkClr xmlns:ahyp="http://schemas.microsoft.com/office/drawing/2018/hyperlinkcolor" val="tx"/>
                    </a:ext>
                  </a:extLst>
                </a:hlinkClick>
              </a:rPr>
              <a:t> article for ideas on how to become civically engaged</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Need ideas on what to do for a Civic Engagement project? Click here for some inspiring examples.</a:t>
            </a:r>
            <a:endParaRPr lang="en-US" sz="2400" dirty="0">
              <a:solidFill>
                <a:schemeClr val="bg1"/>
              </a:solidFill>
            </a:endParaRP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718560" y="306874"/>
            <a:ext cx="4716425" cy="9340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t>EXTRA RESOURCES</a:t>
            </a:r>
          </a:p>
          <a:p>
            <a:endParaRPr lang="en-US" sz="3200" dirty="0"/>
          </a:p>
        </p:txBody>
      </p:sp>
      <p:pic>
        <p:nvPicPr>
          <p:cNvPr id="4" name="Picture Placeholder 3">
            <a:extLst>
              <a:ext uri="{FF2B5EF4-FFF2-40B4-BE49-F238E27FC236}">
                <a16:creationId xmlns:a16="http://schemas.microsoft.com/office/drawing/2014/main" id="{3D91BF35-EE69-477D-9E96-28957BC5C967}"/>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1999862" y="690751"/>
            <a:ext cx="9574760" cy="1395224"/>
          </a:xfrm>
        </p:spPr>
        <p:txBody>
          <a:bodyPr>
            <a:normAutofit lnSpcReduction="10000"/>
          </a:bodyPr>
          <a:lstStyle/>
          <a:p>
            <a:r>
              <a:rPr lang="en-US" dirty="0"/>
              <a:t>USING</a:t>
            </a:r>
            <a:r>
              <a:rPr lang="en-US" sz="4400" dirty="0"/>
              <a:t> </a:t>
            </a:r>
            <a:r>
              <a:rPr lang="en-US" dirty="0"/>
              <a:t>TECHNOLOGY TO ENHANCE YOUR CIVIC ENGAGMENT WORK</a:t>
            </a:r>
            <a:endParaRPr lang="en-IE" sz="4400"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4" name="TextBox 3">
            <a:extLst>
              <a:ext uri="{FF2B5EF4-FFF2-40B4-BE49-F238E27FC236}">
                <a16:creationId xmlns:a16="http://schemas.microsoft.com/office/drawing/2014/main" id="{D49FCE84-D739-487A-86CD-91898EC9F307}"/>
              </a:ext>
            </a:extLst>
          </p:cNvPr>
          <p:cNvSpPr txBox="1"/>
          <p:nvPr/>
        </p:nvSpPr>
        <p:spPr>
          <a:xfrm>
            <a:off x="8229600" y="5218044"/>
            <a:ext cx="3816627" cy="523220"/>
          </a:xfrm>
          <a:prstGeom prst="rect">
            <a:avLst/>
          </a:prstGeom>
          <a:noFill/>
        </p:spPr>
        <p:txBody>
          <a:bodyPr wrap="square" rtlCol="0">
            <a:spAutoFit/>
          </a:bodyPr>
          <a:lstStyle/>
          <a:p>
            <a:r>
              <a:rPr lang="en-IE" sz="2800" b="1" dirty="0">
                <a:solidFill>
                  <a:schemeClr val="bg1"/>
                </a:solidFill>
              </a:rPr>
              <a:t>Learner level: Beginner</a:t>
            </a:r>
          </a:p>
        </p:txBody>
      </p:sp>
    </p:spTree>
    <p:extLst>
      <p:ext uri="{BB962C8B-B14F-4D97-AF65-F5344CB8AC3E}">
        <p14:creationId xmlns:p14="http://schemas.microsoft.com/office/powerpoint/2010/main" val="1130676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228600"/>
            <a:ext cx="4716425" cy="765204"/>
          </a:xfrm>
        </p:spPr>
        <p:txBody>
          <a:bodyPr>
            <a:noAutofit/>
          </a:bodyPr>
          <a:lstStyle/>
          <a:p>
            <a:pPr algn="ctr"/>
            <a:r>
              <a:rPr lang="en-US" sz="2800" dirty="0"/>
              <a:t>INCLUDING TECHNOLOGY IN YOUR DCE PROJECT</a:t>
            </a:r>
          </a:p>
          <a:p>
            <a:pPr algn="ctr"/>
            <a:endParaRPr lang="en-US" sz="2800"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718561" y="1516087"/>
            <a:ext cx="5105121" cy="4524315"/>
          </a:xfrm>
          <a:prstGeom prst="rect">
            <a:avLst/>
          </a:prstGeom>
          <a:noFill/>
        </p:spPr>
        <p:txBody>
          <a:bodyPr wrap="square" rtlCol="0">
            <a:spAutoFit/>
          </a:bodyPr>
          <a:lstStyle/>
          <a:p>
            <a:r>
              <a:rPr lang="en-US" sz="2400" dirty="0">
                <a:solidFill>
                  <a:schemeClr val="bg1"/>
                </a:solidFill>
              </a:rPr>
              <a:t>Once you have established who is leading your DCE project, and you understand the reasons that you are partaking in the project, it is important to work out how you might use technology to help aid your project.</a:t>
            </a:r>
          </a:p>
          <a:p>
            <a:endParaRPr lang="en-US" sz="2400" dirty="0">
              <a:solidFill>
                <a:schemeClr val="bg1"/>
              </a:solidFill>
            </a:endParaRPr>
          </a:p>
          <a:p>
            <a:r>
              <a:rPr lang="en-US" sz="2400" dirty="0">
                <a:solidFill>
                  <a:schemeClr val="bg1"/>
                </a:solidFill>
              </a:rPr>
              <a:t>Technology can assist us in many ways with regards to our DCE project, from finding new ways to meet or host your meetings to covering angles such as marketing.</a:t>
            </a:r>
          </a:p>
        </p:txBody>
      </p:sp>
      <p:pic>
        <p:nvPicPr>
          <p:cNvPr id="10" name="Picture Placeholder 9">
            <a:extLst>
              <a:ext uri="{FF2B5EF4-FFF2-40B4-BE49-F238E27FC236}">
                <a16:creationId xmlns:a16="http://schemas.microsoft.com/office/drawing/2014/main" id="{2398AEE0-9D2E-45F7-BDE0-CD4F3978D9A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933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095FDD9-308B-41E9-A3BD-C5CABEA0CE4E}"/>
              </a:ext>
            </a:extLst>
          </p:cNvPr>
          <p:cNvSpPr>
            <a:spLocks noGrp="1"/>
          </p:cNvSpPr>
          <p:nvPr>
            <p:ph type="body" sz="quarter" idx="18"/>
          </p:nvPr>
        </p:nvSpPr>
        <p:spPr>
          <a:xfrm>
            <a:off x="734713" y="1480930"/>
            <a:ext cx="10594347" cy="5168347"/>
          </a:xfrm>
        </p:spPr>
        <p:txBody>
          <a:bodyPr>
            <a:normAutofit/>
          </a:bodyPr>
          <a:lstStyle/>
          <a:p>
            <a:pPr marL="0"/>
            <a:r>
              <a:rPr lang="en-US" dirty="0"/>
              <a:t>Before we start your Civic Engagement journey, we need to explain what some of the abbreviations are that we will use throughout these Modules.</a:t>
            </a:r>
          </a:p>
          <a:p>
            <a:pPr marL="0"/>
            <a:endParaRPr lang="en-US" dirty="0"/>
          </a:p>
          <a:p>
            <a:pPr marL="0"/>
            <a:r>
              <a:rPr lang="en-US" b="1" dirty="0"/>
              <a:t>HEIs</a:t>
            </a:r>
            <a:r>
              <a:rPr lang="en-US" dirty="0"/>
              <a:t>- Higher Educational Institutions.</a:t>
            </a:r>
          </a:p>
          <a:p>
            <a:pPr marL="0"/>
            <a:r>
              <a:rPr lang="en-US" b="1" dirty="0"/>
              <a:t>SDCE</a:t>
            </a:r>
            <a:r>
              <a:rPr lang="en-US" dirty="0"/>
              <a:t>- this is the name of the project that created these materials.</a:t>
            </a:r>
          </a:p>
          <a:p>
            <a:pPr marL="0"/>
            <a:r>
              <a:rPr lang="en-US" b="1" dirty="0"/>
              <a:t>DCE</a:t>
            </a:r>
            <a:r>
              <a:rPr lang="en-US" dirty="0"/>
              <a:t>- Digital Civic Engagement</a:t>
            </a:r>
          </a:p>
          <a:p>
            <a:pPr marL="0"/>
            <a:r>
              <a:rPr lang="en-US" b="1" dirty="0"/>
              <a:t>The Guide to DCE- </a:t>
            </a:r>
            <a:r>
              <a:rPr lang="en-US" dirty="0"/>
              <a:t>this is a guide surrounding information about Digital Civic Engagement and students. You can find </a:t>
            </a:r>
            <a:r>
              <a:rPr lang="en-US" dirty="0">
                <a:hlinkClick r:id="rId2"/>
              </a:rPr>
              <a:t>a link to the toolkit here</a:t>
            </a:r>
            <a:endParaRPr lang="en-US" dirty="0"/>
          </a:p>
          <a:p>
            <a:pPr marL="0"/>
            <a:r>
              <a:rPr lang="en-US" b="1" dirty="0"/>
              <a:t>The DCE Toolkit-  </a:t>
            </a:r>
            <a:r>
              <a:rPr lang="en-US" dirty="0"/>
              <a:t>Our Student Digital Civic Engagers’ Toolkit is designed to teach you about relevant digital tools that you can use for your own civic engagement.</a:t>
            </a:r>
          </a:p>
          <a:p>
            <a:endParaRPr lang="en-IE" dirty="0"/>
          </a:p>
        </p:txBody>
      </p:sp>
      <p:sp>
        <p:nvSpPr>
          <p:cNvPr id="16" name="Text Placeholder 15">
            <a:extLst>
              <a:ext uri="{FF2B5EF4-FFF2-40B4-BE49-F238E27FC236}">
                <a16:creationId xmlns:a16="http://schemas.microsoft.com/office/drawing/2014/main" id="{F11D834D-573A-474D-80F6-0C32DEB47034}"/>
              </a:ext>
            </a:extLst>
          </p:cNvPr>
          <p:cNvSpPr>
            <a:spLocks noGrp="1"/>
          </p:cNvSpPr>
          <p:nvPr>
            <p:ph type="body" sz="quarter" idx="16"/>
          </p:nvPr>
        </p:nvSpPr>
        <p:spPr/>
        <p:txBody>
          <a:bodyPr>
            <a:normAutofit lnSpcReduction="10000"/>
          </a:bodyPr>
          <a:lstStyle/>
          <a:p>
            <a:r>
              <a:rPr lang="en-US" dirty="0"/>
              <a:t>A note on the terms we use</a:t>
            </a:r>
            <a:endParaRPr lang="en-IE" dirty="0"/>
          </a:p>
        </p:txBody>
      </p:sp>
    </p:spTree>
    <p:extLst>
      <p:ext uri="{BB962C8B-B14F-4D97-AF65-F5344CB8AC3E}">
        <p14:creationId xmlns:p14="http://schemas.microsoft.com/office/powerpoint/2010/main" val="120930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718347" y="258055"/>
            <a:ext cx="4716425" cy="841402"/>
          </a:xfrm>
        </p:spPr>
        <p:txBody>
          <a:bodyPr>
            <a:normAutofit fontScale="92500" lnSpcReduction="10000"/>
          </a:bodyPr>
          <a:lstStyle/>
          <a:p>
            <a:pPr algn="ctr"/>
            <a:r>
              <a:rPr lang="en-US" sz="3000" dirty="0"/>
              <a:t>USING TECHNOLOGY TO FIND LIKE MINDED PEOPLE</a:t>
            </a:r>
          </a:p>
          <a:p>
            <a:endParaRPr lang="en-US"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523998" y="1389838"/>
            <a:ext cx="5105121" cy="5447645"/>
          </a:xfrm>
          <a:prstGeom prst="rect">
            <a:avLst/>
          </a:prstGeom>
          <a:noFill/>
        </p:spPr>
        <p:txBody>
          <a:bodyPr wrap="square">
            <a:spAutoFit/>
          </a:bodyPr>
          <a:lstStyle/>
          <a:p>
            <a:r>
              <a:rPr lang="en-US" sz="2400" dirty="0">
                <a:solidFill>
                  <a:schemeClr val="bg1"/>
                </a:solidFill>
              </a:rPr>
              <a:t>There are many tools and platforms that you can use to find people who are like minded and that have similar passions to you. Social media platforms allow us to find like minded people through groups or pages. Curious on how you might start? Try looking for community groups on Facebook, focusing on pages or groups that are in your locality.</a:t>
            </a:r>
          </a:p>
          <a:p>
            <a:endParaRPr lang="en-US" sz="1200" dirty="0">
              <a:solidFill>
                <a:schemeClr val="bg1"/>
              </a:solidFill>
            </a:endParaRPr>
          </a:p>
          <a:p>
            <a:r>
              <a:rPr lang="en-US" sz="2400" dirty="0">
                <a:solidFill>
                  <a:schemeClr val="bg1"/>
                </a:solidFill>
              </a:rPr>
              <a:t>If you can’t find anything local, try extending your search to a key cause that interests you. </a:t>
            </a:r>
          </a:p>
          <a:p>
            <a:endParaRPr lang="en-US" sz="2400" dirty="0">
              <a:solidFill>
                <a:schemeClr val="bg1"/>
              </a:solidFill>
            </a:endParaRPr>
          </a:p>
        </p:txBody>
      </p:sp>
      <p:pic>
        <p:nvPicPr>
          <p:cNvPr id="4" name="Picture Placeholder 3">
            <a:extLst>
              <a:ext uri="{FF2B5EF4-FFF2-40B4-BE49-F238E27FC236}">
                <a16:creationId xmlns:a16="http://schemas.microsoft.com/office/drawing/2014/main" id="{6A079D98-7E43-4C76-9080-F303CCE41852}"/>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75843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746941" y="1267089"/>
            <a:ext cx="5105121" cy="5770811"/>
          </a:xfrm>
          <a:prstGeom prst="rect">
            <a:avLst/>
          </a:prstGeom>
          <a:noFill/>
        </p:spPr>
        <p:txBody>
          <a:bodyPr wrap="square" rtlCol="0">
            <a:spAutoFit/>
          </a:bodyPr>
          <a:lstStyle/>
          <a:p>
            <a:r>
              <a:rPr lang="en-US" sz="2400" dirty="0">
                <a:solidFill>
                  <a:schemeClr val="bg1"/>
                </a:solidFill>
              </a:rPr>
              <a:t>Take a look at the following tools that can be used to help link up like-minded people.</a:t>
            </a:r>
          </a:p>
          <a:p>
            <a:endParaRPr lang="en-US" sz="900" dirty="0">
              <a:solidFill>
                <a:schemeClr val="bg1"/>
              </a:solidFill>
            </a:endParaRPr>
          </a:p>
          <a:p>
            <a:r>
              <a:rPr lang="en-US" sz="2400" b="1" u="sng" dirty="0">
                <a:solidFill>
                  <a:schemeClr val="bg1"/>
                </a:solidFill>
              </a:rPr>
              <a:t>Meetup:</a:t>
            </a:r>
          </a:p>
          <a:p>
            <a:r>
              <a:rPr lang="en-US" sz="2400" dirty="0">
                <a:solidFill>
                  <a:schemeClr val="bg1"/>
                </a:solidFill>
              </a:rPr>
              <a:t>Meetup is a tool where you can meet people with similar interests, both in a professional and casual manner. You can choose to join a group, or you can find events you are interested in. Can’t find a group that matches exactly what you are looking for? Try making one!</a:t>
            </a:r>
          </a:p>
          <a:p>
            <a:endParaRPr lang="en-US" sz="2400" dirty="0">
              <a:solidFill>
                <a:schemeClr val="bg1"/>
              </a:solidFill>
            </a:endParaRPr>
          </a:p>
          <a:p>
            <a:r>
              <a:rPr lang="en-US" sz="2400" dirty="0">
                <a:solidFill>
                  <a:schemeClr val="bg1"/>
                </a:solidFill>
              </a:rPr>
              <a:t>Check out Meetup’s website here:</a:t>
            </a:r>
          </a:p>
          <a:p>
            <a:r>
              <a:rPr lang="en-US" sz="2400" dirty="0">
                <a:solidFill>
                  <a:schemeClr val="bg1"/>
                </a:solidFill>
                <a:hlinkClick r:id="rId2">
                  <a:extLst>
                    <a:ext uri="{A12FA001-AC4F-418D-AE19-62706E023703}">
                      <ahyp:hlinkClr xmlns:ahyp="http://schemas.microsoft.com/office/drawing/2018/hyperlinkcolor" val="tx"/>
                    </a:ext>
                  </a:extLst>
                </a:hlinkClick>
              </a:rPr>
              <a:t>https://www.meetup.com/</a:t>
            </a:r>
            <a:endParaRPr lang="en-US" sz="2400" dirty="0">
              <a:solidFill>
                <a:schemeClr val="bg1"/>
              </a:solidFill>
            </a:endParaRPr>
          </a:p>
          <a:p>
            <a:endParaRPr lang="en-US" sz="2400" dirty="0">
              <a:solidFill>
                <a:schemeClr val="bg1"/>
              </a:solidFill>
            </a:endParaRPr>
          </a:p>
        </p:txBody>
      </p:sp>
      <p:sp>
        <p:nvSpPr>
          <p:cNvPr id="3" name="TextBox 2">
            <a:extLst>
              <a:ext uri="{FF2B5EF4-FFF2-40B4-BE49-F238E27FC236}">
                <a16:creationId xmlns:a16="http://schemas.microsoft.com/office/drawing/2014/main" id="{46934F6D-97D3-4C12-B3CA-8D237A0A2E8C}"/>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extLst>
                    <a:ext uri="{A12FA001-AC4F-418D-AE19-62706E023703}">
                      <ahyp:hlinkClr xmlns:ahyp="http://schemas.microsoft.com/office/drawing/2018/hyperlinkcolor" val="tx"/>
                    </a:ext>
                  </a:extLst>
                </a:hlinkClick>
              </a:rPr>
              <a:t>Source</a:t>
            </a:r>
            <a:endParaRPr lang="en-IE" dirty="0">
              <a:solidFill>
                <a:srgbClr val="002060"/>
              </a:solidFill>
            </a:endParaRPr>
          </a:p>
        </p:txBody>
      </p:sp>
      <p:pic>
        <p:nvPicPr>
          <p:cNvPr id="13" name="Picture Placeholder 12">
            <a:extLst>
              <a:ext uri="{FF2B5EF4-FFF2-40B4-BE49-F238E27FC236}">
                <a16:creationId xmlns:a16="http://schemas.microsoft.com/office/drawing/2014/main" id="{7F860F91-09D6-4D63-A59B-DC1A4E5E377F}"/>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538403" y="482813"/>
            <a:ext cx="4716425" cy="44951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TOOLS TO CONNECT</a:t>
            </a:r>
          </a:p>
          <a:p>
            <a:endParaRPr lang="en-US" dirty="0"/>
          </a:p>
        </p:txBody>
      </p:sp>
    </p:spTree>
    <p:extLst>
      <p:ext uri="{BB962C8B-B14F-4D97-AF65-F5344CB8AC3E}">
        <p14:creationId xmlns:p14="http://schemas.microsoft.com/office/powerpoint/2010/main" val="2458823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5B7732-0428-4B6D-8E48-8E38C87163CA}"/>
              </a:ext>
            </a:extLst>
          </p:cNvPr>
          <p:cNvSpPr>
            <a:spLocks noGrp="1"/>
          </p:cNvSpPr>
          <p:nvPr>
            <p:ph type="body" sz="quarter" idx="18"/>
          </p:nvPr>
        </p:nvSpPr>
        <p:spPr>
          <a:xfrm>
            <a:off x="1523998" y="1299553"/>
            <a:ext cx="5105121" cy="5081977"/>
          </a:xfrm>
        </p:spPr>
        <p:txBody>
          <a:bodyPr>
            <a:normAutofit fontScale="92500" lnSpcReduction="20000"/>
          </a:bodyPr>
          <a:lstStyle/>
          <a:p>
            <a:endParaRPr lang="en-US" sz="2600" dirty="0">
              <a:solidFill>
                <a:schemeClr val="bg1"/>
              </a:solidFill>
            </a:endParaRPr>
          </a:p>
          <a:p>
            <a:r>
              <a:rPr lang="en-US" sz="2600" b="1" u="sng" dirty="0" err="1">
                <a:solidFill>
                  <a:schemeClr val="bg1"/>
                </a:solidFill>
              </a:rPr>
              <a:t>MeetMe</a:t>
            </a:r>
            <a:r>
              <a:rPr lang="en-US" sz="2600" dirty="0">
                <a:solidFill>
                  <a:schemeClr val="bg1"/>
                </a:solidFill>
              </a:rPr>
              <a:t>:</a:t>
            </a:r>
          </a:p>
          <a:p>
            <a:r>
              <a:rPr lang="en-US" sz="2600" dirty="0" err="1">
                <a:solidFill>
                  <a:schemeClr val="bg1"/>
                </a:solidFill>
              </a:rPr>
              <a:t>MeetMe</a:t>
            </a:r>
            <a:r>
              <a:rPr lang="en-US" sz="2600" dirty="0">
                <a:solidFill>
                  <a:schemeClr val="bg1"/>
                </a:solidFill>
              </a:rPr>
              <a:t> is an app available for Android and iOS that enables people who have similar interests to be able to communicate with one another.</a:t>
            </a:r>
          </a:p>
          <a:p>
            <a:endParaRPr lang="en-US" sz="2600" dirty="0">
              <a:solidFill>
                <a:schemeClr val="bg1"/>
              </a:solidFill>
            </a:endParaRPr>
          </a:p>
          <a:p>
            <a:r>
              <a:rPr lang="en-US" sz="2600" dirty="0">
                <a:solidFill>
                  <a:schemeClr val="bg1"/>
                </a:solidFill>
              </a:rPr>
              <a:t>It consists of a live chat service so that you can speak to people who are nearby who have the same interests as you do.</a:t>
            </a:r>
          </a:p>
          <a:p>
            <a:endParaRPr lang="en-US" sz="2600" dirty="0">
              <a:solidFill>
                <a:schemeClr val="bg1"/>
              </a:solidFill>
            </a:endParaRPr>
          </a:p>
          <a:p>
            <a:r>
              <a:rPr lang="en-US" sz="2600" dirty="0">
                <a:solidFill>
                  <a:schemeClr val="bg1"/>
                </a:solidFill>
              </a:rPr>
              <a:t>Check out the website for </a:t>
            </a:r>
            <a:r>
              <a:rPr lang="en-US" sz="2600" dirty="0" err="1">
                <a:solidFill>
                  <a:schemeClr val="bg1"/>
                </a:solidFill>
              </a:rPr>
              <a:t>MeetMe</a:t>
            </a:r>
            <a:r>
              <a:rPr lang="en-US" sz="2600" dirty="0">
                <a:solidFill>
                  <a:schemeClr val="bg1"/>
                </a:solidFill>
              </a:rPr>
              <a:t> here:</a:t>
            </a:r>
          </a:p>
          <a:p>
            <a:r>
              <a:rPr lang="en-US" sz="2600" dirty="0">
                <a:solidFill>
                  <a:schemeClr val="bg1"/>
                </a:solidFill>
                <a:hlinkClick r:id="rId2">
                  <a:extLst>
                    <a:ext uri="{A12FA001-AC4F-418D-AE19-62706E023703}">
                      <ahyp:hlinkClr xmlns:ahyp="http://schemas.microsoft.com/office/drawing/2018/hyperlinkcolor" val="tx"/>
                    </a:ext>
                  </a:extLst>
                </a:hlinkClick>
              </a:rPr>
              <a:t>https://www.meetme.com/#home</a:t>
            </a:r>
            <a:endParaRPr lang="en-US" sz="2600" dirty="0">
              <a:solidFill>
                <a:schemeClr val="bg1"/>
              </a:solidFill>
            </a:endParaRPr>
          </a:p>
          <a:p>
            <a:endParaRPr lang="en-IE" dirty="0"/>
          </a:p>
        </p:txBody>
      </p:sp>
      <p:sp>
        <p:nvSpPr>
          <p:cNvPr id="2" name="Text Placeholder 1">
            <a:extLst>
              <a:ext uri="{FF2B5EF4-FFF2-40B4-BE49-F238E27FC236}">
                <a16:creationId xmlns:a16="http://schemas.microsoft.com/office/drawing/2014/main" id="{819225F2-8CEA-4D72-9C24-3994A9D52B74}"/>
              </a:ext>
            </a:extLst>
          </p:cNvPr>
          <p:cNvSpPr>
            <a:spLocks noGrp="1"/>
          </p:cNvSpPr>
          <p:nvPr>
            <p:ph type="body" sz="quarter" idx="16"/>
          </p:nvPr>
        </p:nvSpPr>
        <p:spPr>
          <a:xfrm>
            <a:off x="1926992" y="482813"/>
            <a:ext cx="4716425" cy="582221"/>
          </a:xfrm>
        </p:spPr>
        <p:txBody>
          <a:bodyPr>
            <a:normAutofit/>
          </a:bodyPr>
          <a:lstStyle/>
          <a:p>
            <a:r>
              <a:rPr lang="en-IE" sz="2800" dirty="0"/>
              <a:t>TOOLS TO CONNECT</a:t>
            </a:r>
          </a:p>
          <a:p>
            <a:endParaRPr lang="en-IE" dirty="0"/>
          </a:p>
        </p:txBody>
      </p:sp>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449516"/>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11" name="Picture Placeholder 10">
            <a:extLst>
              <a:ext uri="{FF2B5EF4-FFF2-40B4-BE49-F238E27FC236}">
                <a16:creationId xmlns:a16="http://schemas.microsoft.com/office/drawing/2014/main" id="{162F24CA-415E-4025-86D6-35F86F4DB6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8930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8A2FF65-96DA-4EAB-A031-7BC36405EFB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7" name="Text Placeholder 6">
            <a:extLst>
              <a:ext uri="{FF2B5EF4-FFF2-40B4-BE49-F238E27FC236}">
                <a16:creationId xmlns:a16="http://schemas.microsoft.com/office/drawing/2014/main" id="{7C51B15E-56AD-418E-939D-5E2A091F4BE1}"/>
              </a:ext>
            </a:extLst>
          </p:cNvPr>
          <p:cNvSpPr>
            <a:spLocks noGrp="1"/>
          </p:cNvSpPr>
          <p:nvPr>
            <p:ph type="body" sz="quarter" idx="18"/>
          </p:nvPr>
        </p:nvSpPr>
        <p:spPr>
          <a:xfrm>
            <a:off x="1718561" y="1534886"/>
            <a:ext cx="4889214" cy="4775195"/>
          </a:xfrm>
        </p:spPr>
        <p:txBody>
          <a:bodyPr>
            <a:normAutofit lnSpcReduction="10000"/>
          </a:bodyPr>
          <a:lstStyle/>
          <a:p>
            <a:r>
              <a:rPr lang="en-US" dirty="0"/>
              <a:t>Once you have met some people who you are interested in starting/ partaking your DCE project with, you will need to connect with them to organize the project and conduct meetings.</a:t>
            </a:r>
          </a:p>
          <a:p>
            <a:r>
              <a:rPr lang="en-US" dirty="0"/>
              <a:t>Explore the following apps to help get a good idea on what you might use to have online conversations with your teammates.</a:t>
            </a:r>
          </a:p>
          <a:p>
            <a:r>
              <a:rPr lang="en-US" dirty="0"/>
              <a:t>These digital tools can also be used to host meetings with community groups, brainstorming sessions and more.</a:t>
            </a:r>
            <a:endParaRPr lang="en-IE" dirty="0"/>
          </a:p>
        </p:txBody>
      </p:sp>
      <p:sp>
        <p:nvSpPr>
          <p:cNvPr id="6" name="Text Placeholder 5">
            <a:extLst>
              <a:ext uri="{FF2B5EF4-FFF2-40B4-BE49-F238E27FC236}">
                <a16:creationId xmlns:a16="http://schemas.microsoft.com/office/drawing/2014/main" id="{CA7612DE-BD2E-4016-A8B0-4D9E2A8BD1F2}"/>
              </a:ext>
            </a:extLst>
          </p:cNvPr>
          <p:cNvSpPr>
            <a:spLocks noGrp="1"/>
          </p:cNvSpPr>
          <p:nvPr>
            <p:ph type="body" sz="quarter" idx="16"/>
          </p:nvPr>
        </p:nvSpPr>
        <p:spPr>
          <a:xfrm>
            <a:off x="1718561" y="696686"/>
            <a:ext cx="4716425" cy="481045"/>
          </a:xfrm>
        </p:spPr>
        <p:txBody>
          <a:bodyPr>
            <a:normAutofit fontScale="92500" lnSpcReduction="20000"/>
          </a:bodyPr>
          <a:lstStyle/>
          <a:p>
            <a:r>
              <a:rPr lang="en-IE" sz="3000" dirty="0"/>
              <a:t>COMMUNICATION</a:t>
            </a:r>
            <a:r>
              <a:rPr lang="en-IE" dirty="0"/>
              <a:t> </a:t>
            </a:r>
            <a:r>
              <a:rPr lang="en-IE" sz="3000" dirty="0"/>
              <a:t>TOOLS</a:t>
            </a:r>
          </a:p>
          <a:p>
            <a:endParaRPr lang="en-IE" dirty="0"/>
          </a:p>
        </p:txBody>
      </p:sp>
    </p:spTree>
    <p:extLst>
      <p:ext uri="{BB962C8B-B14F-4D97-AF65-F5344CB8AC3E}">
        <p14:creationId xmlns:p14="http://schemas.microsoft.com/office/powerpoint/2010/main" val="2288834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30977" y="1225689"/>
            <a:ext cx="5421085" cy="5632311"/>
          </a:xfrm>
          <a:prstGeom prst="rect">
            <a:avLst/>
          </a:prstGeom>
          <a:noFill/>
        </p:spPr>
        <p:txBody>
          <a:bodyPr wrap="square" rtlCol="0">
            <a:spAutoFit/>
          </a:bodyPr>
          <a:lstStyle/>
          <a:p>
            <a:r>
              <a:rPr lang="en-US" sz="2400" b="1" dirty="0">
                <a:solidFill>
                  <a:schemeClr val="bg1"/>
                </a:solidFill>
              </a:rPr>
              <a:t>Zoom</a:t>
            </a:r>
          </a:p>
          <a:p>
            <a:r>
              <a:rPr lang="en-US" sz="2400" dirty="0">
                <a:solidFill>
                  <a:schemeClr val="bg1"/>
                </a:solidFill>
              </a:rPr>
              <a:t>Zoom is a video-chatting tool. Zoom can be used to conduct online meetings, as well as host online lessons. Users can also brainstorm on a virtual white board and collaborate on projects by annotating documents on other students' screens. </a:t>
            </a:r>
            <a:r>
              <a:rPr lang="en-US" sz="2400" dirty="0">
                <a:solidFill>
                  <a:schemeClr val="bg1"/>
                </a:solidFill>
                <a:hlinkClick r:id="rId2">
                  <a:extLst>
                    <a:ext uri="{A12FA001-AC4F-418D-AE19-62706E023703}">
                      <ahyp:hlinkClr xmlns:ahyp="http://schemas.microsoft.com/office/drawing/2018/hyperlinkcolor" val="tx"/>
                    </a:ext>
                  </a:extLst>
                </a:hlinkClick>
              </a:rPr>
              <a:t>Link to the website.</a:t>
            </a:r>
            <a:endParaRPr lang="en-US" sz="2400" dirty="0">
              <a:solidFill>
                <a:schemeClr val="bg1"/>
              </a:solidFill>
            </a:endParaRPr>
          </a:p>
          <a:p>
            <a:endParaRPr lang="en-US" sz="2400" dirty="0">
              <a:solidFill>
                <a:schemeClr val="bg1"/>
              </a:solidFill>
            </a:endParaRPr>
          </a:p>
          <a:p>
            <a:r>
              <a:rPr lang="en-US" sz="2400" b="1" dirty="0">
                <a:solidFill>
                  <a:schemeClr val="bg1"/>
                </a:solidFill>
              </a:rPr>
              <a:t>Facebook Live</a:t>
            </a:r>
          </a:p>
          <a:p>
            <a:r>
              <a:rPr lang="en-US" sz="2400" dirty="0">
                <a:solidFill>
                  <a:schemeClr val="bg1"/>
                </a:solidFill>
              </a:rPr>
              <a:t>Facebook live is a tool that can let the user live-stream video through a Facebook Page or Group. This can be used for recording gatherings, events, performances and lessons.</a:t>
            </a:r>
          </a:p>
        </p:txBody>
      </p:sp>
      <p:pic>
        <p:nvPicPr>
          <p:cNvPr id="10" name="Picture Placeholder 9">
            <a:extLst>
              <a:ext uri="{FF2B5EF4-FFF2-40B4-BE49-F238E27FC236}">
                <a16:creationId xmlns:a16="http://schemas.microsoft.com/office/drawing/2014/main" id="{41AA6D62-E952-44F5-846A-AB8461B7BE5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576833" y="617284"/>
            <a:ext cx="4716425" cy="44951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COMMUNICATION TOOLS</a:t>
            </a:r>
          </a:p>
          <a:p>
            <a:endParaRPr lang="en-US" dirty="0"/>
          </a:p>
        </p:txBody>
      </p:sp>
    </p:spTree>
    <p:extLst>
      <p:ext uri="{BB962C8B-B14F-4D97-AF65-F5344CB8AC3E}">
        <p14:creationId xmlns:p14="http://schemas.microsoft.com/office/powerpoint/2010/main" val="1459446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38403" y="1389435"/>
            <a:ext cx="5403738" cy="5632311"/>
          </a:xfrm>
          <a:prstGeom prst="rect">
            <a:avLst/>
          </a:prstGeom>
          <a:noFill/>
        </p:spPr>
        <p:txBody>
          <a:bodyPr wrap="square" rtlCol="0">
            <a:spAutoFit/>
          </a:bodyPr>
          <a:lstStyle/>
          <a:p>
            <a:r>
              <a:rPr lang="en-US" sz="2400" b="1" dirty="0" err="1">
                <a:solidFill>
                  <a:schemeClr val="bg1"/>
                </a:solidFill>
              </a:rPr>
              <a:t>Webex</a:t>
            </a:r>
            <a:r>
              <a:rPr lang="en-US" sz="2400" b="1" dirty="0">
                <a:solidFill>
                  <a:schemeClr val="bg1"/>
                </a:solidFill>
              </a:rPr>
              <a:t>:</a:t>
            </a:r>
            <a:endParaRPr lang="en-US" sz="2400" dirty="0">
              <a:solidFill>
                <a:schemeClr val="bg1"/>
              </a:solidFill>
            </a:endParaRPr>
          </a:p>
          <a:p>
            <a:r>
              <a:rPr lang="en-US" sz="2400" dirty="0" err="1">
                <a:solidFill>
                  <a:schemeClr val="bg1"/>
                </a:solidFill>
              </a:rPr>
              <a:t>Webex</a:t>
            </a:r>
            <a:r>
              <a:rPr lang="en-US" sz="2400" dirty="0">
                <a:solidFill>
                  <a:schemeClr val="bg1"/>
                </a:solidFill>
              </a:rPr>
              <a:t> is an online tool that enables users to have online conversations with up to 100 participants </a:t>
            </a:r>
            <a:r>
              <a:rPr lang="en-US" sz="2400" dirty="0" err="1">
                <a:solidFill>
                  <a:schemeClr val="bg1"/>
                </a:solidFill>
              </a:rPr>
              <a:t>Webex</a:t>
            </a:r>
            <a:r>
              <a:rPr lang="en-US" sz="2400" dirty="0">
                <a:solidFill>
                  <a:schemeClr val="bg1"/>
                </a:solidFill>
              </a:rPr>
              <a:t> can be used to communicate via voice or video call. It can also be used to screen share, or to share documents between people.</a:t>
            </a:r>
          </a:p>
          <a:p>
            <a:endParaRPr lang="en-US" sz="2400" dirty="0">
              <a:solidFill>
                <a:schemeClr val="bg1"/>
              </a:solidFill>
            </a:endParaRPr>
          </a:p>
          <a:p>
            <a:r>
              <a:rPr lang="en-US" sz="2400" dirty="0" err="1">
                <a:solidFill>
                  <a:schemeClr val="bg1"/>
                </a:solidFill>
              </a:rPr>
              <a:t>Webex</a:t>
            </a:r>
            <a:r>
              <a:rPr lang="en-US" sz="2400" dirty="0">
                <a:solidFill>
                  <a:schemeClr val="bg1"/>
                </a:solidFill>
              </a:rPr>
              <a:t> is considered an inclusive software, offering equal experiences for everyone regardless of geography, language, or communication style.</a:t>
            </a:r>
          </a:p>
          <a:p>
            <a:endParaRPr lang="en-US"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Click here for a link to the </a:t>
            </a:r>
            <a:r>
              <a:rPr lang="en-US" sz="2400" dirty="0" err="1">
                <a:solidFill>
                  <a:schemeClr val="bg1"/>
                </a:solidFill>
                <a:hlinkClick r:id="rId2">
                  <a:extLst>
                    <a:ext uri="{A12FA001-AC4F-418D-AE19-62706E023703}">
                      <ahyp:hlinkClr xmlns:ahyp="http://schemas.microsoft.com/office/drawing/2018/hyperlinkcolor" val="tx"/>
                    </a:ext>
                  </a:extLst>
                </a:hlinkClick>
              </a:rPr>
              <a:t>Webex</a:t>
            </a:r>
            <a:r>
              <a:rPr lang="en-US" sz="2400" dirty="0">
                <a:solidFill>
                  <a:schemeClr val="bg1"/>
                </a:solidFill>
                <a:hlinkClick r:id="rId2">
                  <a:extLst>
                    <a:ext uri="{A12FA001-AC4F-418D-AE19-62706E023703}">
                      <ahyp:hlinkClr xmlns:ahyp="http://schemas.microsoft.com/office/drawing/2018/hyperlinkcolor" val="tx"/>
                    </a:ext>
                  </a:extLst>
                </a:hlinkClick>
              </a:rPr>
              <a:t> website</a:t>
            </a:r>
            <a:endParaRPr lang="en-US" sz="2400" dirty="0">
              <a:solidFill>
                <a:schemeClr val="bg1"/>
              </a:solidFill>
            </a:endParaRPr>
          </a:p>
          <a:p>
            <a:endParaRPr lang="en-US" sz="2400" dirty="0">
              <a:solidFill>
                <a:schemeClr val="bg1"/>
              </a:solidFill>
            </a:endParaRPr>
          </a:p>
        </p:txBody>
      </p:sp>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538403" y="482813"/>
            <a:ext cx="4716425" cy="44951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COMMUNICATION TOOLS</a:t>
            </a:r>
          </a:p>
          <a:p>
            <a:endParaRPr lang="en-US" dirty="0"/>
          </a:p>
        </p:txBody>
      </p:sp>
      <p:pic>
        <p:nvPicPr>
          <p:cNvPr id="6" name="Picture Placeholder 5">
            <a:extLst>
              <a:ext uri="{FF2B5EF4-FFF2-40B4-BE49-F238E27FC236}">
                <a16:creationId xmlns:a16="http://schemas.microsoft.com/office/drawing/2014/main" id="{BEBFFC23-75EA-4B53-867C-42E06740CDD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9343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524000" y="410455"/>
            <a:ext cx="4910774" cy="765202"/>
          </a:xfrm>
        </p:spPr>
        <p:txBody>
          <a:bodyPr>
            <a:normAutofit fontScale="92500"/>
          </a:bodyPr>
          <a:lstStyle/>
          <a:p>
            <a:pPr algn="ctr"/>
            <a:r>
              <a:rPr lang="en-US" sz="3000" dirty="0"/>
              <a:t>PROJECT MANAGEMENT TOOLS</a:t>
            </a:r>
          </a:p>
          <a:p>
            <a:endParaRPr lang="en-US"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524000" y="1368843"/>
            <a:ext cx="5105121" cy="5262979"/>
          </a:xfrm>
          <a:prstGeom prst="rect">
            <a:avLst/>
          </a:prstGeom>
          <a:noFill/>
        </p:spPr>
        <p:txBody>
          <a:bodyPr wrap="square" rtlCol="0">
            <a:spAutoFit/>
          </a:bodyPr>
          <a:lstStyle/>
          <a:p>
            <a:r>
              <a:rPr lang="en-US" sz="2400" dirty="0">
                <a:solidFill>
                  <a:schemeClr val="bg1"/>
                </a:solidFill>
              </a:rPr>
              <a:t>Project Management tools enable people to organize, plan and manage projects in a simple and effective way. </a:t>
            </a:r>
          </a:p>
          <a:p>
            <a:endParaRPr lang="en-US" sz="2400" dirty="0">
              <a:solidFill>
                <a:schemeClr val="bg1"/>
              </a:solidFill>
            </a:endParaRPr>
          </a:p>
          <a:p>
            <a:r>
              <a:rPr lang="en-US" sz="2400" dirty="0">
                <a:solidFill>
                  <a:schemeClr val="bg1"/>
                </a:solidFill>
              </a:rPr>
              <a:t>Project management tools will help you to make sure everyone is up to date with what needs doing, as well as what process of your Civic Engagement project you might be on.</a:t>
            </a:r>
          </a:p>
          <a:p>
            <a:endParaRPr lang="en-US" sz="2400" dirty="0">
              <a:solidFill>
                <a:schemeClr val="bg1"/>
              </a:solidFill>
            </a:endParaRPr>
          </a:p>
          <a:p>
            <a:r>
              <a:rPr lang="en-US" sz="2400" dirty="0">
                <a:solidFill>
                  <a:schemeClr val="bg1"/>
                </a:solidFill>
              </a:rPr>
              <a:t>There are a lot of different types of project management tools out there- you will have to decide what suits your project the best.</a:t>
            </a:r>
          </a:p>
        </p:txBody>
      </p:sp>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80018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24000" y="1609725"/>
            <a:ext cx="5328062" cy="4893647"/>
          </a:xfrm>
          <a:prstGeom prst="rect">
            <a:avLst/>
          </a:prstGeom>
          <a:noFill/>
        </p:spPr>
        <p:txBody>
          <a:bodyPr wrap="square" rtlCol="0">
            <a:spAutoFit/>
          </a:bodyPr>
          <a:lstStyle/>
          <a:p>
            <a:r>
              <a:rPr lang="en-US" sz="2400" b="1" dirty="0">
                <a:solidFill>
                  <a:schemeClr val="bg1"/>
                </a:solidFill>
              </a:rPr>
              <a:t>Trello:</a:t>
            </a:r>
          </a:p>
          <a:p>
            <a:r>
              <a:rPr lang="en-US" sz="2400" dirty="0">
                <a:solidFill>
                  <a:schemeClr val="bg1"/>
                </a:solidFill>
              </a:rPr>
              <a:t>Trello allows users to create boards, lists and cards which enable you to keep your projects </a:t>
            </a:r>
            <a:r>
              <a:rPr lang="en-US" sz="2400" dirty="0" err="1">
                <a:solidFill>
                  <a:schemeClr val="bg1"/>
                </a:solidFill>
              </a:rPr>
              <a:t>organised</a:t>
            </a:r>
            <a:r>
              <a:rPr lang="en-US" sz="2400" dirty="0">
                <a:solidFill>
                  <a:schemeClr val="bg1"/>
                </a:solidFill>
              </a:rPr>
              <a:t>.</a:t>
            </a:r>
          </a:p>
          <a:p>
            <a:endParaRPr lang="en-US" sz="2400" dirty="0">
              <a:solidFill>
                <a:schemeClr val="bg1"/>
              </a:solidFill>
            </a:endParaRPr>
          </a:p>
          <a:p>
            <a:r>
              <a:rPr lang="en-US" sz="2400" dirty="0">
                <a:solidFill>
                  <a:schemeClr val="bg1"/>
                </a:solidFill>
              </a:rPr>
              <a:t>With each board, you can share items from many different sources, such as blogs, websites and news articles giving your users accessible information-fast.</a:t>
            </a:r>
          </a:p>
          <a:p>
            <a:endParaRPr lang="en-US" sz="2400" dirty="0">
              <a:solidFill>
                <a:schemeClr val="bg1"/>
              </a:solidFill>
            </a:endParaRPr>
          </a:p>
          <a:p>
            <a:r>
              <a:rPr lang="en-US" sz="2400" dirty="0">
                <a:solidFill>
                  <a:schemeClr val="bg1"/>
                </a:solidFill>
              </a:rPr>
              <a:t>Trello can be used as a free version too!</a:t>
            </a:r>
          </a:p>
          <a:p>
            <a:endParaRPr lang="en-US"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Click here for a link to the Trello website</a:t>
            </a:r>
            <a:endParaRPr lang="en-US" sz="2400" dirty="0">
              <a:solidFill>
                <a:schemeClr val="bg1"/>
              </a:solidFill>
            </a:endParaRPr>
          </a:p>
        </p:txBody>
      </p:sp>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32645" y="354628"/>
            <a:ext cx="4910772" cy="8631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t>PROJECT MANAGEMENT TOOLS</a:t>
            </a:r>
          </a:p>
          <a:p>
            <a:endParaRPr lang="en-US" dirty="0"/>
          </a:p>
        </p:txBody>
      </p:sp>
      <p:sp>
        <p:nvSpPr>
          <p:cNvPr id="14" name="TextBox 13">
            <a:extLst>
              <a:ext uri="{FF2B5EF4-FFF2-40B4-BE49-F238E27FC236}">
                <a16:creationId xmlns:a16="http://schemas.microsoft.com/office/drawing/2014/main" id="{A9C4F911-417A-4517-9286-B286BB3AF8ED}"/>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extLst>
                    <a:ext uri="{A12FA001-AC4F-418D-AE19-62706E023703}">
                      <ahyp:hlinkClr xmlns:ahyp="http://schemas.microsoft.com/office/drawing/2018/hyperlinkcolor" val="tx"/>
                    </a:ext>
                  </a:extLst>
                </a:hlinkClick>
              </a:rPr>
              <a:t>Source</a:t>
            </a:r>
            <a:endParaRPr lang="en-IE" dirty="0">
              <a:solidFill>
                <a:srgbClr val="002060"/>
              </a:solidFill>
            </a:endParaRPr>
          </a:p>
        </p:txBody>
      </p:sp>
      <p:pic>
        <p:nvPicPr>
          <p:cNvPr id="4" name="Picture Placeholder 3">
            <a:extLst>
              <a:ext uri="{FF2B5EF4-FFF2-40B4-BE49-F238E27FC236}">
                <a16:creationId xmlns:a16="http://schemas.microsoft.com/office/drawing/2014/main" id="{199F0F8E-D839-46A8-9EFC-8303AE70BFE6}"/>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8482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538403" y="1392275"/>
            <a:ext cx="5105121" cy="6001643"/>
          </a:xfrm>
          <a:prstGeom prst="rect">
            <a:avLst/>
          </a:prstGeom>
          <a:noFill/>
        </p:spPr>
        <p:txBody>
          <a:bodyPr wrap="square" rtlCol="0">
            <a:spAutoFit/>
          </a:bodyPr>
          <a:lstStyle/>
          <a:p>
            <a:r>
              <a:rPr lang="en-US" sz="2400" b="1" dirty="0">
                <a:solidFill>
                  <a:schemeClr val="bg1"/>
                </a:solidFill>
              </a:rPr>
              <a:t>Microsoft Teams:</a:t>
            </a:r>
          </a:p>
          <a:p>
            <a:r>
              <a:rPr lang="en-US" sz="2400" dirty="0">
                <a:solidFill>
                  <a:schemeClr val="bg1"/>
                </a:solidFill>
              </a:rPr>
              <a:t>Whilst Microsoft Teams may not initially be thought of as a project management software, it is a platform that gives its users a hub for teamwork. Teams uses channels rather than file folders and uses chats instead of emails. This change to the usual way of working in a team allows for each team member to access and work on the same files at the same time.</a:t>
            </a:r>
          </a:p>
          <a:p>
            <a:endParaRPr lang="en-US"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Click here to find out more about Teams</a:t>
            </a:r>
            <a:endParaRPr lang="en-US" sz="2400" dirty="0">
              <a:solidFill>
                <a:schemeClr val="bg1"/>
              </a:solidFill>
            </a:endParaRPr>
          </a:p>
          <a:p>
            <a:endParaRPr lang="en-US" sz="2400" b="1" dirty="0">
              <a:solidFill>
                <a:schemeClr val="bg1"/>
              </a:solidFill>
            </a:endParaRPr>
          </a:p>
          <a:p>
            <a:endParaRPr lang="en-US" sz="2400" b="1" dirty="0">
              <a:solidFill>
                <a:schemeClr val="bg1"/>
              </a:solidFill>
            </a:endParaRPr>
          </a:p>
        </p:txBody>
      </p:sp>
      <p:sp>
        <p:nvSpPr>
          <p:cNvPr id="7" name="Text Placeholder 2">
            <a:extLst>
              <a:ext uri="{FF2B5EF4-FFF2-40B4-BE49-F238E27FC236}">
                <a16:creationId xmlns:a16="http://schemas.microsoft.com/office/drawing/2014/main" id="{4E9438D5-8DEC-44A9-9A4B-DD90C7AFBC1A}"/>
              </a:ext>
            </a:extLst>
          </p:cNvPr>
          <p:cNvSpPr txBox="1">
            <a:spLocks/>
          </p:cNvSpPr>
          <p:nvPr/>
        </p:nvSpPr>
        <p:spPr>
          <a:xfrm>
            <a:off x="1718347" y="258054"/>
            <a:ext cx="4925177" cy="819631"/>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PROJECT MANAGEMENT TOOLS</a:t>
            </a:r>
          </a:p>
          <a:p>
            <a:endParaRPr lang="en-US" dirty="0"/>
          </a:p>
        </p:txBody>
      </p:sp>
      <p:pic>
        <p:nvPicPr>
          <p:cNvPr id="16" name="Picture Placeholder 15">
            <a:extLst>
              <a:ext uri="{FF2B5EF4-FFF2-40B4-BE49-F238E27FC236}">
                <a16:creationId xmlns:a16="http://schemas.microsoft.com/office/drawing/2014/main" id="{51884B9C-7179-47FE-8B9D-5A44C6332C99}"/>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4657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4B989349-965F-424F-A317-BB17F688F5BB}"/>
              </a:ext>
            </a:extLst>
          </p:cNvPr>
          <p:cNvSpPr>
            <a:spLocks noGrp="1"/>
          </p:cNvSpPr>
          <p:nvPr>
            <p:ph type="body" sz="quarter" idx="16"/>
          </p:nvPr>
        </p:nvSpPr>
        <p:spPr>
          <a:xfrm>
            <a:off x="1718347" y="482813"/>
            <a:ext cx="4716425" cy="449516"/>
          </a:xfrm>
        </p:spPr>
        <p:txBody>
          <a:bodyPr>
            <a:normAutofit fontScale="92500" lnSpcReduction="10000"/>
          </a:bodyPr>
          <a:lstStyle/>
          <a:p>
            <a:pPr algn="ctr"/>
            <a:r>
              <a:rPr lang="en-US" sz="3000" dirty="0"/>
              <a:t>THE DCE TOOLKIT</a:t>
            </a:r>
          </a:p>
          <a:p>
            <a:endParaRPr lang="en-US" dirty="0"/>
          </a:p>
        </p:txBody>
      </p:sp>
      <p:sp>
        <p:nvSpPr>
          <p:cNvPr id="16" name="TextBox 15">
            <a:extLst>
              <a:ext uri="{FF2B5EF4-FFF2-40B4-BE49-F238E27FC236}">
                <a16:creationId xmlns:a16="http://schemas.microsoft.com/office/drawing/2014/main" id="{F466C112-9EEC-445A-AF26-FBD8E6222547}"/>
              </a:ext>
            </a:extLst>
          </p:cNvPr>
          <p:cNvSpPr txBox="1"/>
          <p:nvPr/>
        </p:nvSpPr>
        <p:spPr>
          <a:xfrm>
            <a:off x="1572491" y="1310572"/>
            <a:ext cx="5279571" cy="5262979"/>
          </a:xfrm>
          <a:prstGeom prst="rect">
            <a:avLst/>
          </a:prstGeom>
          <a:noFill/>
        </p:spPr>
        <p:txBody>
          <a:bodyPr wrap="square">
            <a:spAutoFit/>
          </a:bodyPr>
          <a:lstStyle/>
          <a:p>
            <a:r>
              <a:rPr lang="en-US" sz="2400" dirty="0">
                <a:solidFill>
                  <a:schemeClr val="bg1"/>
                </a:solidFill>
              </a:rPr>
              <a:t>Within this section, several different digital tools have been introduced. But did you know we have an entire Toolkit as part of the SDCE project?</a:t>
            </a:r>
          </a:p>
          <a:p>
            <a:endParaRPr lang="en-US" sz="2400" dirty="0">
              <a:solidFill>
                <a:schemeClr val="bg1"/>
              </a:solidFill>
            </a:endParaRPr>
          </a:p>
          <a:p>
            <a:r>
              <a:rPr lang="en-US" sz="2400" dirty="0">
                <a:solidFill>
                  <a:schemeClr val="bg1"/>
                </a:solidFill>
              </a:rPr>
              <a:t>The DCE Toolkit is an excellent resource to help give you some ideas on what tools to use and when- it also contains some inspiring tools that have been used to help local communities throughout Europe.</a:t>
            </a:r>
          </a:p>
          <a:p>
            <a:endParaRPr lang="en-US" sz="2400" dirty="0">
              <a:solidFill>
                <a:schemeClr val="bg1"/>
              </a:solidFill>
            </a:endParaRPr>
          </a:p>
          <a:p>
            <a:r>
              <a:rPr lang="en-US" sz="2400" dirty="0">
                <a:solidFill>
                  <a:schemeClr val="bg1"/>
                </a:solidFill>
                <a:hlinkClick r:id="rId2">
                  <a:extLst>
                    <a:ext uri="{A12FA001-AC4F-418D-AE19-62706E023703}">
                      <ahyp:hlinkClr xmlns:ahyp="http://schemas.microsoft.com/office/drawing/2018/hyperlinkcolor" val="tx"/>
                    </a:ext>
                  </a:extLst>
                </a:hlinkClick>
              </a:rPr>
              <a:t>For more information on the DCE Toolkit click on this link</a:t>
            </a:r>
            <a:endParaRPr lang="en-US" sz="2400" dirty="0">
              <a:solidFill>
                <a:schemeClr val="bg1"/>
              </a:solidFill>
            </a:endParaRPr>
          </a:p>
        </p:txBody>
      </p:sp>
      <p:pic>
        <p:nvPicPr>
          <p:cNvPr id="4" name="Picture Placeholder 3">
            <a:extLst>
              <a:ext uri="{FF2B5EF4-FFF2-40B4-BE49-F238E27FC236}">
                <a16:creationId xmlns:a16="http://schemas.microsoft.com/office/drawing/2014/main" id="{CC5357E6-9BDA-4DDE-8825-05F58D9E8AF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5989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215829" y="932876"/>
            <a:ext cx="8910732" cy="1381699"/>
          </a:xfrm>
        </p:spPr>
        <p:txBody>
          <a:bodyPr>
            <a:normAutofit fontScale="85000" lnSpcReduction="10000"/>
          </a:bodyPr>
          <a:lstStyle/>
          <a:p>
            <a:pPr algn="ctr"/>
            <a:r>
              <a:rPr lang="en-US" sz="5200" dirty="0"/>
              <a:t>WHAT DO GREAT DIGITAL CIVIC ENGAGEMENT PROJECTS INCLUDE?</a:t>
            </a:r>
            <a:endParaRPr lang="en-IE"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dirty="0"/>
          </a:p>
        </p:txBody>
      </p:sp>
      <p:sp>
        <p:nvSpPr>
          <p:cNvPr id="6" name="TextBox 5">
            <a:extLst>
              <a:ext uri="{FF2B5EF4-FFF2-40B4-BE49-F238E27FC236}">
                <a16:creationId xmlns:a16="http://schemas.microsoft.com/office/drawing/2014/main" id="{1A9D0764-D249-4DA2-9E33-16821458D4AD}"/>
              </a:ext>
            </a:extLst>
          </p:cNvPr>
          <p:cNvSpPr txBox="1"/>
          <p:nvPr/>
        </p:nvSpPr>
        <p:spPr>
          <a:xfrm>
            <a:off x="7752522" y="5218044"/>
            <a:ext cx="4293705" cy="523220"/>
          </a:xfrm>
          <a:prstGeom prst="rect">
            <a:avLst/>
          </a:prstGeom>
          <a:noFill/>
        </p:spPr>
        <p:txBody>
          <a:bodyPr wrap="square" rtlCol="0">
            <a:spAutoFit/>
          </a:bodyPr>
          <a:lstStyle/>
          <a:p>
            <a:r>
              <a:rPr lang="en-IE" sz="2800" b="1" dirty="0">
                <a:solidFill>
                  <a:schemeClr val="bg1"/>
                </a:solidFill>
              </a:rPr>
              <a:t>Learner level: Beginner</a:t>
            </a: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p:txBody>
          <a:bodyPr>
            <a:normAutofit lnSpcReduction="10000"/>
          </a:bodyPr>
          <a:lstStyle/>
          <a:p>
            <a:r>
              <a:rPr lang="en-IE" dirty="0"/>
              <a:t>Resources</a:t>
            </a:r>
          </a:p>
        </p:txBody>
      </p:sp>
      <p:sp>
        <p:nvSpPr>
          <p:cNvPr id="11" name="TextBox 10">
            <a:extLst>
              <a:ext uri="{FF2B5EF4-FFF2-40B4-BE49-F238E27FC236}">
                <a16:creationId xmlns:a16="http://schemas.microsoft.com/office/drawing/2014/main" id="{72445D50-D67C-4080-B5AC-DF74DA5E23BF}"/>
              </a:ext>
            </a:extLst>
          </p:cNvPr>
          <p:cNvSpPr txBox="1"/>
          <p:nvPr/>
        </p:nvSpPr>
        <p:spPr>
          <a:xfrm>
            <a:off x="1718561" y="1570545"/>
            <a:ext cx="5290457" cy="2308324"/>
          </a:xfrm>
          <a:prstGeom prst="rect">
            <a:avLst/>
          </a:prstGeom>
          <a:noFill/>
        </p:spPr>
        <p:txBody>
          <a:bodyPr wrap="square" rtlCol="0">
            <a:spAutoFit/>
          </a:bodyPr>
          <a:lstStyle/>
          <a:p>
            <a:r>
              <a:rPr lang="en-IE" sz="2400" dirty="0">
                <a:solidFill>
                  <a:schemeClr val="bg1"/>
                </a:solidFill>
                <a:hlinkClick r:id="rId3">
                  <a:extLst>
                    <a:ext uri="{A12FA001-AC4F-418D-AE19-62706E023703}">
                      <ahyp:hlinkClr xmlns:ahyp="http://schemas.microsoft.com/office/drawing/2018/hyperlinkcolor" val="tx"/>
                    </a:ext>
                  </a:extLst>
                </a:hlinkClick>
              </a:rPr>
              <a:t>Check out this article on how to use technology in Civic Engagement</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4">
                  <a:extLst>
                    <a:ext uri="{A12FA001-AC4F-418D-AE19-62706E023703}">
                      <ahyp:hlinkClr xmlns:ahyp="http://schemas.microsoft.com/office/drawing/2018/hyperlinkcolor" val="tx"/>
                    </a:ext>
                  </a:extLst>
                </a:hlinkClick>
              </a:rPr>
              <a:t>Take a fresh look at our guide to DCE</a:t>
            </a:r>
            <a:endParaRPr lang="en-IE" sz="2400" dirty="0">
              <a:solidFill>
                <a:schemeClr val="bg1"/>
              </a:solidFill>
            </a:endParaRPr>
          </a:p>
          <a:p>
            <a:endParaRPr lang="en-IE" sz="2400" dirty="0">
              <a:solidFill>
                <a:schemeClr val="bg1"/>
              </a:solidFill>
            </a:endParaRPr>
          </a:p>
          <a:p>
            <a:r>
              <a:rPr lang="en-IE" sz="2400" dirty="0">
                <a:solidFill>
                  <a:schemeClr val="bg1"/>
                </a:solidFill>
                <a:hlinkClick r:id="rId5">
                  <a:extLst>
                    <a:ext uri="{A12FA001-AC4F-418D-AE19-62706E023703}">
                      <ahyp:hlinkClr xmlns:ahyp="http://schemas.microsoft.com/office/drawing/2018/hyperlinkcolor" val="tx"/>
                    </a:ext>
                  </a:extLst>
                </a:hlinkClick>
              </a:rPr>
              <a:t>Take a fresh look at our DCE Toolkit</a:t>
            </a:r>
            <a:endParaRPr lang="en-IE" sz="2400" dirty="0">
              <a:solidFill>
                <a:schemeClr val="bg1"/>
              </a:solidFill>
            </a:endParaRPr>
          </a:p>
        </p:txBody>
      </p:sp>
    </p:spTree>
    <p:extLst>
      <p:ext uri="{BB962C8B-B14F-4D97-AF65-F5344CB8AC3E}">
        <p14:creationId xmlns:p14="http://schemas.microsoft.com/office/powerpoint/2010/main" val="1061512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2196778" y="563806"/>
            <a:ext cx="8966521" cy="1656716"/>
          </a:xfrm>
        </p:spPr>
        <p:txBody>
          <a:bodyPr>
            <a:normAutofit/>
          </a:bodyPr>
          <a:lstStyle/>
          <a:p>
            <a:r>
              <a:rPr lang="en-US" sz="4400" dirty="0"/>
              <a:t>DESIGNING/ DELIVERING DIGITAL CIVIC ENGAGEMENT SOLUTIONS</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6" name="TextBox 5">
            <a:extLst>
              <a:ext uri="{FF2B5EF4-FFF2-40B4-BE49-F238E27FC236}">
                <a16:creationId xmlns:a16="http://schemas.microsoft.com/office/drawing/2014/main" id="{DDD7191F-750A-4F0C-A402-DC2BACF7539E}"/>
              </a:ext>
            </a:extLst>
          </p:cNvPr>
          <p:cNvSpPr txBox="1"/>
          <p:nvPr/>
        </p:nvSpPr>
        <p:spPr>
          <a:xfrm>
            <a:off x="7752522" y="5218044"/>
            <a:ext cx="4293705" cy="523220"/>
          </a:xfrm>
          <a:prstGeom prst="rect">
            <a:avLst/>
          </a:prstGeom>
          <a:noFill/>
        </p:spPr>
        <p:txBody>
          <a:bodyPr wrap="square" rtlCol="0">
            <a:spAutoFit/>
          </a:bodyPr>
          <a:lstStyle/>
          <a:p>
            <a:r>
              <a:rPr lang="en-IE" sz="2800" b="1" dirty="0">
                <a:solidFill>
                  <a:schemeClr val="bg1"/>
                </a:solidFill>
              </a:rPr>
              <a:t>Learner level: Beginner</a:t>
            </a:r>
          </a:p>
        </p:txBody>
      </p:sp>
    </p:spTree>
    <p:extLst>
      <p:ext uri="{BB962C8B-B14F-4D97-AF65-F5344CB8AC3E}">
        <p14:creationId xmlns:p14="http://schemas.microsoft.com/office/powerpoint/2010/main" val="2153791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228600"/>
            <a:ext cx="4716425" cy="751113"/>
          </a:xfrm>
        </p:spPr>
        <p:txBody>
          <a:bodyPr>
            <a:normAutofit fontScale="85000" lnSpcReduction="20000"/>
          </a:bodyPr>
          <a:lstStyle/>
          <a:p>
            <a:pPr algn="ctr"/>
            <a:r>
              <a:rPr lang="en-US" sz="3300" dirty="0"/>
              <a:t>DCE CASE STUDIES AND DIGITAL SOUTIONS</a:t>
            </a:r>
          </a:p>
          <a:p>
            <a:endParaRPr lang="en-IE"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545771" y="1427305"/>
            <a:ext cx="5202401" cy="4893647"/>
          </a:xfrm>
          <a:prstGeom prst="rect">
            <a:avLst/>
          </a:prstGeom>
          <a:noFill/>
        </p:spPr>
        <p:txBody>
          <a:bodyPr wrap="square" rtlCol="0">
            <a:spAutoFit/>
          </a:bodyPr>
          <a:lstStyle/>
          <a:p>
            <a:r>
              <a:rPr lang="en-US" sz="2400" dirty="0">
                <a:solidFill>
                  <a:schemeClr val="bg1"/>
                </a:solidFill>
              </a:rPr>
              <a:t>Within this topic, we will take a closer look at a key case study that we compiled as part of our research for The Guide to DCE.</a:t>
            </a:r>
          </a:p>
          <a:p>
            <a:endParaRPr lang="en-US" sz="2400" dirty="0">
              <a:solidFill>
                <a:schemeClr val="bg1"/>
              </a:solidFill>
            </a:endParaRPr>
          </a:p>
          <a:p>
            <a:r>
              <a:rPr lang="en-US" sz="2400" dirty="0">
                <a:solidFill>
                  <a:schemeClr val="bg1"/>
                </a:solidFill>
              </a:rPr>
              <a:t>The case studies have been explored frequently throughout these Modules. In this section we will identify how these examples of Civic Engagement utilized digital technology whilst providing a solution to a civic engagement issue.</a:t>
            </a:r>
          </a:p>
          <a:p>
            <a:endParaRPr lang="en-US" sz="2400" dirty="0">
              <a:solidFill>
                <a:schemeClr val="bg1"/>
              </a:solidFill>
            </a:endParaRPr>
          </a:p>
        </p:txBody>
      </p:sp>
      <p:pic>
        <p:nvPicPr>
          <p:cNvPr id="6" name="Picture Placeholder 5">
            <a:extLst>
              <a:ext uri="{FF2B5EF4-FFF2-40B4-BE49-F238E27FC236}">
                <a16:creationId xmlns:a16="http://schemas.microsoft.com/office/drawing/2014/main" id="{B535051B-E707-4F3F-B9FF-2BDE7881DA0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812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1"/>
            <a:ext cx="4716425" cy="609600"/>
          </a:xfrm>
        </p:spPr>
        <p:txBody>
          <a:bodyPr>
            <a:normAutofit fontScale="85000" lnSpcReduction="20000"/>
          </a:bodyPr>
          <a:lstStyle/>
          <a:p>
            <a:pPr algn="ctr"/>
            <a:r>
              <a:rPr lang="en-US" sz="2800" dirty="0"/>
              <a:t>ALLOWING STUDENTS TO CREATE SOLUTIONS TO CIVIC PROBLEMS</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41236"/>
            <a:ext cx="5306291" cy="5632311"/>
          </a:xfrm>
          <a:prstGeom prst="rect">
            <a:avLst/>
          </a:prstGeom>
          <a:noFill/>
        </p:spPr>
        <p:txBody>
          <a:bodyPr wrap="square" rtlCol="0">
            <a:spAutoFit/>
          </a:bodyPr>
          <a:lstStyle/>
          <a:p>
            <a:r>
              <a:rPr lang="en-IE" sz="2400" dirty="0">
                <a:solidFill>
                  <a:schemeClr val="bg1"/>
                </a:solidFill>
              </a:rPr>
              <a:t>Earlier in this Module,  we examined the STARTER programme offered by the University of Tartu in Estonia. </a:t>
            </a:r>
            <a:r>
              <a:rPr lang="en-US" sz="2400" dirty="0">
                <a:solidFill>
                  <a:schemeClr val="bg1"/>
                </a:solidFill>
              </a:rPr>
              <a:t>The </a:t>
            </a:r>
            <a:r>
              <a:rPr lang="en-US" sz="2400" dirty="0" err="1">
                <a:solidFill>
                  <a:schemeClr val="bg1"/>
                </a:solidFill>
              </a:rPr>
              <a:t>programme</a:t>
            </a:r>
            <a:r>
              <a:rPr lang="en-US" sz="2400" dirty="0">
                <a:solidFill>
                  <a:schemeClr val="bg1"/>
                </a:solidFill>
              </a:rPr>
              <a:t> seeks to attract students who want to experience the process of coming up with an idea to launch a product or service.</a:t>
            </a:r>
          </a:p>
          <a:p>
            <a:endParaRPr lang="en-US" sz="2400" dirty="0">
              <a:solidFill>
                <a:schemeClr val="bg1"/>
              </a:solidFill>
            </a:endParaRPr>
          </a:p>
          <a:p>
            <a:r>
              <a:rPr lang="en-US" sz="2400" dirty="0">
                <a:solidFill>
                  <a:schemeClr val="bg1"/>
                </a:solidFill>
              </a:rPr>
              <a:t>Covid has had a massive impact on the world, and the students at University of Tartu designed solutions to issues that Covid had presented. </a:t>
            </a:r>
            <a:r>
              <a:rPr lang="en-IE" sz="2400" dirty="0">
                <a:solidFill>
                  <a:schemeClr val="bg1"/>
                </a:solidFill>
              </a:rPr>
              <a:t>But what are some of the ideas that students came up with? </a:t>
            </a:r>
            <a:endParaRPr lang="en-US" sz="2400" dirty="0">
              <a:solidFill>
                <a:schemeClr val="bg1"/>
              </a:solidFill>
            </a:endParaRPr>
          </a:p>
          <a:p>
            <a:endParaRPr lang="en-IE" sz="2400" dirty="0">
              <a:solidFill>
                <a:schemeClr val="bg1"/>
              </a:solidFill>
            </a:endParaRPr>
          </a:p>
          <a:p>
            <a:r>
              <a:rPr lang="en-IE" sz="2400" dirty="0">
                <a:solidFill>
                  <a:schemeClr val="bg1"/>
                </a:solidFill>
                <a:hlinkClick r:id="rId3">
                  <a:extLst>
                    <a:ext uri="{A12FA001-AC4F-418D-AE19-62706E023703}">
                      <ahyp:hlinkClr xmlns:ahyp="http://schemas.microsoft.com/office/drawing/2018/hyperlinkcolor" val="tx"/>
                    </a:ext>
                  </a:extLst>
                </a:hlinkClick>
              </a:rPr>
              <a:t>Click here for a link to STARTER</a:t>
            </a:r>
            <a:endParaRPr lang="en-IE" sz="2400" dirty="0">
              <a:solidFill>
                <a:schemeClr val="bg1"/>
              </a:solidFill>
            </a:endParaRPr>
          </a:p>
        </p:txBody>
      </p:sp>
      <p:pic>
        <p:nvPicPr>
          <p:cNvPr id="20" name="Picture Placeholder 19">
            <a:extLst>
              <a:ext uri="{FF2B5EF4-FFF2-40B4-BE49-F238E27FC236}">
                <a16:creationId xmlns:a16="http://schemas.microsoft.com/office/drawing/2014/main" id="{004C8147-8D79-46FB-888C-5FA7E1800CCA}"/>
              </a:ext>
            </a:extLst>
          </p:cNvPr>
          <p:cNvPicPr>
            <a:picLocks noGrp="1" noChangeAspect="1"/>
          </p:cNvPicPr>
          <p:nvPr>
            <p:ph type="pic" sz="quarter" idx="10"/>
          </p:nvPr>
        </p:nvPicPr>
        <p:blipFill rotWithShape="1">
          <a:blip r:embed="rId4" cstate="screen">
            <a:extLst>
              <a:ext uri="{28A0092B-C50C-407E-A947-70E740481C1C}">
                <a14:useLocalDpi xmlns:a14="http://schemas.microsoft.com/office/drawing/2010/main"/>
              </a:ext>
            </a:extLst>
          </a:blip>
          <a:srcRect/>
          <a:stretch/>
        </p:blipFill>
        <p:spPr>
          <a:xfrm>
            <a:off x="6852062" y="228600"/>
            <a:ext cx="5105121" cy="6362700"/>
          </a:xfrm>
        </p:spPr>
      </p:pic>
      <p:sp>
        <p:nvSpPr>
          <p:cNvPr id="7" name="TextBox 6">
            <a:extLst>
              <a:ext uri="{FF2B5EF4-FFF2-40B4-BE49-F238E27FC236}">
                <a16:creationId xmlns:a16="http://schemas.microsoft.com/office/drawing/2014/main" id="{54F71483-2FA1-428B-8A9F-B3A8F07CCD17}"/>
              </a:ext>
            </a:extLst>
          </p:cNvPr>
          <p:cNvSpPr txBox="1"/>
          <p:nvPr/>
        </p:nvSpPr>
        <p:spPr>
          <a:xfrm rot="16200000">
            <a:off x="-2011797" y="2267880"/>
            <a:ext cx="5139563" cy="646331"/>
          </a:xfrm>
          <a:prstGeom prst="rect">
            <a:avLst/>
          </a:prstGeom>
          <a:solidFill>
            <a:srgbClr val="FDC562"/>
          </a:solidFill>
        </p:spPr>
        <p:txBody>
          <a:bodyPr wrap="square">
            <a:spAutoFit/>
          </a:bodyPr>
          <a:lstStyle/>
          <a:p>
            <a:r>
              <a:rPr lang="en-US" sz="3600" dirty="0">
                <a:solidFill>
                  <a:srgbClr val="23385C"/>
                </a:solidFill>
              </a:rPr>
              <a:t>GOOD PRACTICE EXAMPLE</a:t>
            </a:r>
            <a:endParaRPr lang="en-US" sz="1800" dirty="0">
              <a:solidFill>
                <a:srgbClr val="23385C"/>
              </a:solidFill>
            </a:endParaRPr>
          </a:p>
        </p:txBody>
      </p:sp>
    </p:spTree>
    <p:extLst>
      <p:ext uri="{BB962C8B-B14F-4D97-AF65-F5344CB8AC3E}">
        <p14:creationId xmlns:p14="http://schemas.microsoft.com/office/powerpoint/2010/main" val="3106894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827314"/>
          </a:xfrm>
        </p:spPr>
        <p:txBody>
          <a:bodyPr>
            <a:normAutofit lnSpcReduction="10000"/>
          </a:bodyPr>
          <a:lstStyle/>
          <a:p>
            <a:pPr algn="ctr"/>
            <a:r>
              <a:rPr lang="en-US" sz="2800" dirty="0"/>
              <a:t>SOLUTIONS PROVIDED BY THE STARTER PROGRAMME</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338943" y="1263007"/>
            <a:ext cx="5513119" cy="5178341"/>
          </a:xfrm>
          <a:prstGeom prst="rect">
            <a:avLst/>
          </a:prstGeom>
          <a:noFill/>
        </p:spPr>
        <p:txBody>
          <a:bodyPr wrap="square" rtlCol="0">
            <a:spAutoFit/>
          </a:bodyPr>
          <a:lstStyle/>
          <a:p>
            <a:r>
              <a:rPr lang="en-US" sz="2400" dirty="0">
                <a:solidFill>
                  <a:schemeClr val="bg1"/>
                </a:solidFill>
              </a:rPr>
              <a:t>Some of the solutions that were identified:</a:t>
            </a:r>
          </a:p>
          <a:p>
            <a:endParaRPr lang="en-US" sz="900" dirty="0">
              <a:solidFill>
                <a:schemeClr val="bg1"/>
              </a:solidFill>
            </a:endParaRPr>
          </a:p>
          <a:p>
            <a:pPr marL="342900" indent="-342900">
              <a:buFont typeface="Arial" panose="020B0604020202020204" pitchFamily="34" charset="0"/>
              <a:buChar char="•"/>
            </a:pPr>
            <a:r>
              <a:rPr lang="en-US" sz="2400" dirty="0">
                <a:solidFill>
                  <a:schemeClr val="bg1"/>
                </a:solidFill>
              </a:rPr>
              <a:t>A robot for picking strawberries (as farmers could not rely on getting workers due to covid restrictions)</a:t>
            </a:r>
            <a:endParaRPr lang="en-US" sz="1400" dirty="0">
              <a:solidFill>
                <a:schemeClr val="bg1"/>
              </a:solidFill>
            </a:endParaRPr>
          </a:p>
          <a:p>
            <a:endParaRPr lang="en-US" sz="1200" dirty="0">
              <a:solidFill>
                <a:schemeClr val="bg1"/>
              </a:solidFill>
            </a:endParaRPr>
          </a:p>
          <a:p>
            <a:pPr marL="342900" indent="-342900">
              <a:buFont typeface="Arial" panose="020B0604020202020204" pitchFamily="34" charset="0"/>
              <a:buChar char="•"/>
            </a:pPr>
            <a:r>
              <a:rPr lang="en-US" sz="2400" dirty="0">
                <a:solidFill>
                  <a:schemeClr val="bg1"/>
                </a:solidFill>
              </a:rPr>
              <a:t>Software for connecting elderly people at care homes with volunteers and loved ones</a:t>
            </a:r>
          </a:p>
          <a:p>
            <a:endParaRPr lang="en-US" sz="2000" dirty="0">
              <a:solidFill>
                <a:schemeClr val="bg1"/>
              </a:solidFill>
            </a:endParaRPr>
          </a:p>
          <a:p>
            <a:pPr marL="342900" indent="-342900">
              <a:buFont typeface="Arial" panose="020B0604020202020204" pitchFamily="34" charset="0"/>
              <a:buChar char="•"/>
            </a:pPr>
            <a:r>
              <a:rPr lang="en-US" sz="2400" dirty="0">
                <a:solidFill>
                  <a:schemeClr val="bg1"/>
                </a:solidFill>
              </a:rPr>
              <a:t>Interactive 3D models to simplify event planning etc.</a:t>
            </a:r>
          </a:p>
          <a:p>
            <a:pPr marL="342900" indent="-342900">
              <a:buFont typeface="Arial" panose="020B0604020202020204" pitchFamily="34" charset="0"/>
              <a:buChar char="•"/>
            </a:pPr>
            <a:endParaRPr lang="en-IE" sz="2400" dirty="0">
              <a:solidFill>
                <a:schemeClr val="bg1"/>
              </a:solidFill>
            </a:endParaRPr>
          </a:p>
          <a:p>
            <a:pPr marL="342900" indent="-342900">
              <a:buFont typeface="Arial" panose="020B0604020202020204" pitchFamily="34" charset="0"/>
              <a:buChar char="•"/>
            </a:pPr>
            <a:r>
              <a:rPr lang="en-US" sz="2400" dirty="0">
                <a:solidFill>
                  <a:schemeClr val="bg1"/>
                </a:solidFill>
              </a:rPr>
              <a:t>An application for understanding how to sort waste (a major problem in society)</a:t>
            </a:r>
            <a:endParaRPr lang="en-IE" sz="2400" dirty="0">
              <a:solidFill>
                <a:schemeClr val="bg1"/>
              </a:solidFill>
            </a:endParaRPr>
          </a:p>
        </p:txBody>
      </p:sp>
      <p:pic>
        <p:nvPicPr>
          <p:cNvPr id="4" name="Picture Placeholder 3">
            <a:extLst>
              <a:ext uri="{FF2B5EF4-FFF2-40B4-BE49-F238E27FC236}">
                <a16:creationId xmlns:a16="http://schemas.microsoft.com/office/drawing/2014/main" id="{9FB88627-A567-44C0-BEC3-58CDE15458B3}"/>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9697E943-FF7A-4978-9383-6895883BE789}"/>
              </a:ext>
            </a:extLst>
          </p:cNvPr>
          <p:cNvSpPr txBox="1"/>
          <p:nvPr/>
        </p:nvSpPr>
        <p:spPr>
          <a:xfrm rot="16200000">
            <a:off x="-2011797" y="2267880"/>
            <a:ext cx="5139563" cy="646331"/>
          </a:xfrm>
          <a:prstGeom prst="rect">
            <a:avLst/>
          </a:prstGeom>
          <a:solidFill>
            <a:srgbClr val="FDC562"/>
          </a:solidFill>
        </p:spPr>
        <p:txBody>
          <a:bodyPr wrap="square">
            <a:spAutoFit/>
          </a:bodyPr>
          <a:lstStyle/>
          <a:p>
            <a:r>
              <a:rPr lang="en-US" sz="3600" dirty="0">
                <a:solidFill>
                  <a:srgbClr val="23385C"/>
                </a:solidFill>
              </a:rPr>
              <a:t>GOOD PRACTICE EXAMPLE</a:t>
            </a:r>
            <a:endParaRPr lang="en-US" sz="1800" dirty="0">
              <a:solidFill>
                <a:srgbClr val="23385C"/>
              </a:solidFill>
            </a:endParaRPr>
          </a:p>
        </p:txBody>
      </p:sp>
    </p:spTree>
    <p:extLst>
      <p:ext uri="{BB962C8B-B14F-4D97-AF65-F5344CB8AC3E}">
        <p14:creationId xmlns:p14="http://schemas.microsoft.com/office/powerpoint/2010/main" val="23785492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688303" y="228600"/>
            <a:ext cx="4716425" cy="582221"/>
          </a:xfrm>
        </p:spPr>
        <p:txBody>
          <a:bodyPr>
            <a:normAutofit/>
          </a:bodyPr>
          <a:lstStyle/>
          <a:p>
            <a:pPr algn="ctr"/>
            <a:r>
              <a:rPr lang="en-US" sz="2800" dirty="0"/>
              <a:t>THE SORTER APP</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56920" y="1272374"/>
            <a:ext cx="5295141" cy="6370975"/>
          </a:xfrm>
          <a:prstGeom prst="rect">
            <a:avLst/>
          </a:prstGeom>
          <a:noFill/>
        </p:spPr>
        <p:txBody>
          <a:bodyPr wrap="square" rtlCol="0">
            <a:spAutoFit/>
          </a:bodyPr>
          <a:lstStyle/>
          <a:p>
            <a:r>
              <a:rPr lang="en-IE" sz="2400" dirty="0">
                <a:solidFill>
                  <a:schemeClr val="bg1"/>
                </a:solidFill>
              </a:rPr>
              <a:t>Using your own expertise to help find solutions to civic issues is often a fantastic way to create solutions. This was the case in the STARTER programme when SORTER was developed.</a:t>
            </a:r>
          </a:p>
          <a:p>
            <a:endParaRPr lang="en-IE" sz="2400" dirty="0">
              <a:solidFill>
                <a:schemeClr val="bg1"/>
              </a:solidFill>
            </a:endParaRPr>
          </a:p>
          <a:p>
            <a:r>
              <a:rPr lang="en-IE" sz="2400" dirty="0">
                <a:solidFill>
                  <a:schemeClr val="bg1"/>
                </a:solidFill>
              </a:rPr>
              <a:t>One of the key students behind this solution was studying waste management, and they recognised that people often were unsure of what materials should be disposed of or which waste materials can be recycled.</a:t>
            </a:r>
          </a:p>
          <a:p>
            <a:endParaRPr lang="en-IE" sz="2400" dirty="0">
              <a:solidFill>
                <a:schemeClr val="bg1"/>
              </a:solidFill>
            </a:endParaRPr>
          </a:p>
          <a:p>
            <a:r>
              <a:rPr lang="en-IE" sz="2400" dirty="0">
                <a:solidFill>
                  <a:schemeClr val="bg1"/>
                </a:solidFill>
                <a:hlinkClick r:id="rId3">
                  <a:extLst>
                    <a:ext uri="{A12FA001-AC4F-418D-AE19-62706E023703}">
                      <ahyp:hlinkClr xmlns:ahyp="http://schemas.microsoft.com/office/drawing/2018/hyperlinkcolor" val="tx"/>
                    </a:ext>
                  </a:extLst>
                </a:hlinkClick>
              </a:rPr>
              <a:t>Click here to find out more about SORTER</a:t>
            </a:r>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pic>
        <p:nvPicPr>
          <p:cNvPr id="4" name="Picture Placeholder 3">
            <a:extLst>
              <a:ext uri="{FF2B5EF4-FFF2-40B4-BE49-F238E27FC236}">
                <a16:creationId xmlns:a16="http://schemas.microsoft.com/office/drawing/2014/main" id="{90D85C9F-DEF6-4B5C-A0EE-49B311CF1F25}"/>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E27DBA8A-2EE1-43C1-B20C-D52B6F87DAFC}"/>
              </a:ext>
            </a:extLst>
          </p:cNvPr>
          <p:cNvSpPr txBox="1"/>
          <p:nvPr/>
        </p:nvSpPr>
        <p:spPr>
          <a:xfrm rot="16200000">
            <a:off x="-2011797" y="2267880"/>
            <a:ext cx="5139563" cy="646331"/>
          </a:xfrm>
          <a:prstGeom prst="rect">
            <a:avLst/>
          </a:prstGeom>
          <a:solidFill>
            <a:srgbClr val="FDC562"/>
          </a:solidFill>
        </p:spPr>
        <p:txBody>
          <a:bodyPr wrap="square">
            <a:spAutoFit/>
          </a:bodyPr>
          <a:lstStyle/>
          <a:p>
            <a:r>
              <a:rPr lang="en-US" sz="3600" dirty="0">
                <a:solidFill>
                  <a:srgbClr val="23385C"/>
                </a:solidFill>
              </a:rPr>
              <a:t>GOOD PRACTICE EXAMPLE</a:t>
            </a:r>
            <a:endParaRPr lang="en-US" sz="1800" dirty="0">
              <a:solidFill>
                <a:srgbClr val="23385C"/>
              </a:solidFill>
            </a:endParaRPr>
          </a:p>
        </p:txBody>
      </p:sp>
    </p:spTree>
    <p:extLst>
      <p:ext uri="{BB962C8B-B14F-4D97-AF65-F5344CB8AC3E}">
        <p14:creationId xmlns:p14="http://schemas.microsoft.com/office/powerpoint/2010/main" val="40413921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600"/>
            <a:ext cx="4716425" cy="582221"/>
          </a:xfrm>
        </p:spPr>
        <p:txBody>
          <a:bodyPr>
            <a:normAutofit/>
          </a:bodyPr>
          <a:lstStyle/>
          <a:p>
            <a:pPr algn="ctr"/>
            <a:r>
              <a:rPr lang="en-US" sz="2800" dirty="0"/>
              <a:t>THE SORTER APP</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404522"/>
            <a:ext cx="5306291" cy="5632311"/>
          </a:xfrm>
          <a:prstGeom prst="rect">
            <a:avLst/>
          </a:prstGeom>
          <a:noFill/>
        </p:spPr>
        <p:txBody>
          <a:bodyPr wrap="square" rtlCol="0">
            <a:spAutoFit/>
          </a:bodyPr>
          <a:lstStyle/>
          <a:p>
            <a:r>
              <a:rPr lang="en-IE" sz="2400" dirty="0">
                <a:solidFill>
                  <a:schemeClr val="bg1"/>
                </a:solidFill>
              </a:rPr>
              <a:t>The SORTER app is an app that allows people to scan their waste, and the app then shows people how they can dispose of it correctly and which bin they should use to remove the waste.</a:t>
            </a:r>
          </a:p>
          <a:p>
            <a:endParaRPr lang="en-IE" sz="2400" dirty="0">
              <a:solidFill>
                <a:schemeClr val="bg1"/>
              </a:solidFill>
            </a:endParaRPr>
          </a:p>
          <a:p>
            <a:r>
              <a:rPr lang="en-IE" sz="2400" dirty="0">
                <a:solidFill>
                  <a:schemeClr val="bg1"/>
                </a:solidFill>
              </a:rPr>
              <a:t>There is a large community within Estonia who practice a circular economy. </a:t>
            </a:r>
            <a:r>
              <a:rPr lang="en-US" sz="2400" dirty="0">
                <a:solidFill>
                  <a:schemeClr val="bg1"/>
                </a:solidFill>
              </a:rPr>
              <a:t>The circular economy is a model of production and consumption, which involves sharing, leasing, reusing, repairing, refurbishing and recycling existing materials and products as long as possible.</a:t>
            </a:r>
          </a:p>
          <a:p>
            <a:endParaRPr lang="en-IE" sz="2400" dirty="0">
              <a:solidFill>
                <a:schemeClr val="bg1"/>
              </a:solidFill>
            </a:endParaRPr>
          </a:p>
        </p:txBody>
      </p:sp>
      <p:pic>
        <p:nvPicPr>
          <p:cNvPr id="6" name="Picture Placeholder 5">
            <a:extLst>
              <a:ext uri="{FF2B5EF4-FFF2-40B4-BE49-F238E27FC236}">
                <a16:creationId xmlns:a16="http://schemas.microsoft.com/office/drawing/2014/main" id="{031527E1-8BB6-4728-B2A8-89B9F65C1E7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BBFE8A19-A759-4C24-96A7-FC69CD0F4DBB}"/>
              </a:ext>
            </a:extLst>
          </p:cNvPr>
          <p:cNvSpPr txBox="1"/>
          <p:nvPr/>
        </p:nvSpPr>
        <p:spPr>
          <a:xfrm rot="16200000">
            <a:off x="-2011797" y="2267880"/>
            <a:ext cx="5139563" cy="646331"/>
          </a:xfrm>
          <a:prstGeom prst="rect">
            <a:avLst/>
          </a:prstGeom>
          <a:solidFill>
            <a:srgbClr val="FDC562"/>
          </a:solidFill>
        </p:spPr>
        <p:txBody>
          <a:bodyPr wrap="square">
            <a:spAutoFit/>
          </a:bodyPr>
          <a:lstStyle/>
          <a:p>
            <a:r>
              <a:rPr lang="en-US" sz="3600" dirty="0">
                <a:solidFill>
                  <a:srgbClr val="23385C"/>
                </a:solidFill>
              </a:rPr>
              <a:t>GOOD PRACTICE EXAMPLE</a:t>
            </a:r>
            <a:endParaRPr lang="en-US" sz="1800" dirty="0">
              <a:solidFill>
                <a:srgbClr val="23385C"/>
              </a:solidFill>
            </a:endParaRPr>
          </a:p>
        </p:txBody>
      </p:sp>
    </p:spTree>
    <p:extLst>
      <p:ext uri="{BB962C8B-B14F-4D97-AF65-F5344CB8AC3E}">
        <p14:creationId xmlns:p14="http://schemas.microsoft.com/office/powerpoint/2010/main" val="893091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718561" y="467759"/>
            <a:ext cx="4716425" cy="582221"/>
          </a:xfrm>
        </p:spPr>
        <p:txBody>
          <a:bodyPr>
            <a:normAutofit/>
          </a:bodyPr>
          <a:lstStyle/>
          <a:p>
            <a:pPr algn="ctr"/>
            <a:r>
              <a:rPr lang="en-US" sz="2800" dirty="0"/>
              <a:t>PROMOTING THE SORTER APP</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41132"/>
            <a:ext cx="5306291" cy="5632311"/>
          </a:xfrm>
          <a:prstGeom prst="rect">
            <a:avLst/>
          </a:prstGeom>
          <a:noFill/>
        </p:spPr>
        <p:txBody>
          <a:bodyPr wrap="square" rtlCol="0">
            <a:spAutoFit/>
          </a:bodyPr>
          <a:lstStyle/>
          <a:p>
            <a:r>
              <a:rPr lang="en-US" sz="2400" dirty="0">
                <a:solidFill>
                  <a:schemeClr val="bg1"/>
                </a:solidFill>
              </a:rPr>
              <a:t>The students behind the SORTER app used the circular economy community to their advantage and </a:t>
            </a:r>
            <a:r>
              <a:rPr lang="en-IE" sz="2400" dirty="0">
                <a:solidFill>
                  <a:schemeClr val="bg1"/>
                </a:solidFill>
              </a:rPr>
              <a:t>used it to help spread the word of the project.</a:t>
            </a:r>
          </a:p>
          <a:p>
            <a:endParaRPr lang="en-US" sz="2400" dirty="0">
              <a:solidFill>
                <a:schemeClr val="bg1"/>
              </a:solidFill>
            </a:endParaRPr>
          </a:p>
          <a:p>
            <a:r>
              <a:rPr lang="en-US" sz="2400" dirty="0">
                <a:solidFill>
                  <a:schemeClr val="bg1"/>
                </a:solidFill>
              </a:rPr>
              <a:t>The students also found that there were many ways of utilizing digital tools, and used videoclips, direct e-mails, mailing lists, interviews with alumni all to share the app.</a:t>
            </a:r>
          </a:p>
          <a:p>
            <a:endParaRPr lang="en-US" sz="2400" dirty="0">
              <a:solidFill>
                <a:schemeClr val="bg1"/>
              </a:solidFill>
            </a:endParaRPr>
          </a:p>
          <a:p>
            <a:r>
              <a:rPr lang="en-US" sz="2400" dirty="0">
                <a:solidFill>
                  <a:schemeClr val="bg1"/>
                </a:solidFill>
              </a:rPr>
              <a:t>They also found Facebook, LinkedIn and  Instagram were also beneficial to the project- especially to share the content that they had made.</a:t>
            </a:r>
            <a:endParaRPr lang="en-IE" sz="2400" dirty="0">
              <a:solidFill>
                <a:schemeClr val="bg1"/>
              </a:solidFill>
            </a:endParaRPr>
          </a:p>
        </p:txBody>
      </p:sp>
      <p:pic>
        <p:nvPicPr>
          <p:cNvPr id="4" name="Picture Placeholder 3">
            <a:extLst>
              <a:ext uri="{FF2B5EF4-FFF2-40B4-BE49-F238E27FC236}">
                <a16:creationId xmlns:a16="http://schemas.microsoft.com/office/drawing/2014/main" id="{58E2B3B0-73CB-4929-B26F-91CE5181384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Box 9">
            <a:extLst>
              <a:ext uri="{FF2B5EF4-FFF2-40B4-BE49-F238E27FC236}">
                <a16:creationId xmlns:a16="http://schemas.microsoft.com/office/drawing/2014/main" id="{CF5C8167-7FA7-49F1-9642-8970BAA03651}"/>
              </a:ext>
            </a:extLst>
          </p:cNvPr>
          <p:cNvSpPr txBox="1"/>
          <p:nvPr/>
        </p:nvSpPr>
        <p:spPr>
          <a:xfrm rot="16200000">
            <a:off x="-2011797" y="2267880"/>
            <a:ext cx="5139563" cy="646331"/>
          </a:xfrm>
          <a:prstGeom prst="rect">
            <a:avLst/>
          </a:prstGeom>
          <a:solidFill>
            <a:srgbClr val="FDC562"/>
          </a:solidFill>
        </p:spPr>
        <p:txBody>
          <a:bodyPr wrap="square">
            <a:spAutoFit/>
          </a:bodyPr>
          <a:lstStyle/>
          <a:p>
            <a:r>
              <a:rPr lang="en-US" sz="3600" dirty="0">
                <a:solidFill>
                  <a:srgbClr val="23385C"/>
                </a:solidFill>
              </a:rPr>
              <a:t>GOOD PRACTICE EXAMPLE</a:t>
            </a:r>
            <a:endParaRPr lang="en-US" sz="1800" dirty="0">
              <a:solidFill>
                <a:srgbClr val="23385C"/>
              </a:solidFill>
            </a:endParaRPr>
          </a:p>
        </p:txBody>
      </p:sp>
    </p:spTree>
    <p:extLst>
      <p:ext uri="{BB962C8B-B14F-4D97-AF65-F5344CB8AC3E}">
        <p14:creationId xmlns:p14="http://schemas.microsoft.com/office/powerpoint/2010/main" val="2474631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1939603" y="1516306"/>
            <a:ext cx="8966521" cy="1656716"/>
          </a:xfrm>
        </p:spPr>
        <p:txBody>
          <a:bodyPr>
            <a:normAutofit/>
          </a:bodyPr>
          <a:lstStyle/>
          <a:p>
            <a:r>
              <a:rPr lang="en-US" sz="4400" dirty="0"/>
              <a:t>MODULE 4 EXCERCISES</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46CED5-1132-43D7-86C8-F87F836A23FE}"/>
              </a:ext>
            </a:extLst>
          </p:cNvPr>
          <p:cNvSpPr>
            <a:spLocks noGrp="1"/>
          </p:cNvSpPr>
          <p:nvPr>
            <p:ph type="pic" sz="quarter" idx="10"/>
          </p:nvPr>
        </p:nvSpPr>
        <p:spPr/>
      </p:sp>
      <p:sp>
        <p:nvSpPr>
          <p:cNvPr id="6" name="Text Placeholder 5">
            <a:extLst>
              <a:ext uri="{FF2B5EF4-FFF2-40B4-BE49-F238E27FC236}">
                <a16:creationId xmlns:a16="http://schemas.microsoft.com/office/drawing/2014/main" id="{96226854-E798-4FD6-80D0-B58794268134}"/>
              </a:ext>
            </a:extLst>
          </p:cNvPr>
          <p:cNvSpPr>
            <a:spLocks noGrp="1"/>
          </p:cNvSpPr>
          <p:nvPr>
            <p:ph type="body" sz="quarter" idx="18"/>
          </p:nvPr>
        </p:nvSpPr>
        <p:spPr/>
        <p:txBody>
          <a:bodyPr/>
          <a:lstStyle/>
          <a:p>
            <a:pPr marL="0"/>
            <a:r>
              <a:rPr lang="en-IE" dirty="0"/>
              <a:t>Watch the video for some examples of  Civic Engagement On Social Media</a:t>
            </a:r>
          </a:p>
          <a:p>
            <a:pPr marL="0"/>
            <a:endParaRPr lang="en-IE" dirty="0"/>
          </a:p>
          <a:p>
            <a:pPr marL="0"/>
            <a:r>
              <a:rPr lang="en-IE" dirty="0"/>
              <a:t>https://www.youtube.com/watch?v=n8cMCdnQN40</a:t>
            </a:r>
          </a:p>
          <a:p>
            <a:endParaRPr lang="en-IE" dirty="0"/>
          </a:p>
        </p:txBody>
      </p:sp>
      <p:sp>
        <p:nvSpPr>
          <p:cNvPr id="5" name="Text Placeholder 4">
            <a:extLst>
              <a:ext uri="{FF2B5EF4-FFF2-40B4-BE49-F238E27FC236}">
                <a16:creationId xmlns:a16="http://schemas.microsoft.com/office/drawing/2014/main" id="{69C5483A-3751-4748-8441-B2A24D1C4E32}"/>
              </a:ext>
            </a:extLst>
          </p:cNvPr>
          <p:cNvSpPr>
            <a:spLocks noGrp="1"/>
          </p:cNvSpPr>
          <p:nvPr>
            <p:ph type="body" sz="quarter" idx="16"/>
          </p:nvPr>
        </p:nvSpPr>
        <p:spPr>
          <a:xfrm>
            <a:off x="-77747" y="790477"/>
            <a:ext cx="2811009" cy="825696"/>
          </a:xfrm>
        </p:spPr>
        <p:txBody>
          <a:bodyPr>
            <a:normAutofit/>
          </a:bodyPr>
          <a:lstStyle/>
          <a:p>
            <a:pPr algn="ctr"/>
            <a:r>
              <a:rPr lang="en-US" dirty="0"/>
              <a:t>WATCH</a:t>
            </a:r>
            <a:endParaRPr lang="en-IE" dirty="0"/>
          </a:p>
        </p:txBody>
      </p:sp>
      <p:pic>
        <p:nvPicPr>
          <p:cNvPr id="7" name="Online Media 6" title="Examples of Civic Engagement On Social Media">
            <a:hlinkClick r:id="" action="ppaction://media"/>
            <a:extLst>
              <a:ext uri="{FF2B5EF4-FFF2-40B4-BE49-F238E27FC236}">
                <a16:creationId xmlns:a16="http://schemas.microsoft.com/office/drawing/2014/main" id="{16778142-6E30-409F-A40D-FFA9277D6144}"/>
              </a:ext>
            </a:extLst>
          </p:cNvPr>
          <p:cNvPicPr>
            <a:picLocks noRot="1" noChangeAspect="1"/>
          </p:cNvPicPr>
          <p:nvPr>
            <a:videoFile r:link="rId1"/>
          </p:nvPr>
        </p:nvPicPr>
        <p:blipFill>
          <a:blip r:embed="rId3"/>
          <a:stretch>
            <a:fillRect/>
          </a:stretch>
        </p:blipFill>
        <p:spPr>
          <a:xfrm>
            <a:off x="7061200" y="1203325"/>
            <a:ext cx="5130800" cy="3948858"/>
          </a:xfrm>
          <a:prstGeom prst="rect">
            <a:avLst/>
          </a:prstGeom>
        </p:spPr>
      </p:pic>
      <p:sp>
        <p:nvSpPr>
          <p:cNvPr id="2" name="TextBox 1">
            <a:extLst>
              <a:ext uri="{FF2B5EF4-FFF2-40B4-BE49-F238E27FC236}">
                <a16:creationId xmlns:a16="http://schemas.microsoft.com/office/drawing/2014/main" id="{1DFC6B3D-D972-4D58-9A6C-60B7C1DCA3EF}"/>
              </a:ext>
            </a:extLst>
          </p:cNvPr>
          <p:cNvSpPr txBox="1"/>
          <p:nvPr/>
        </p:nvSpPr>
        <p:spPr>
          <a:xfrm>
            <a:off x="705678" y="1848677"/>
            <a:ext cx="4244009" cy="1107996"/>
          </a:xfrm>
          <a:prstGeom prst="rect">
            <a:avLst/>
          </a:prstGeom>
          <a:noFill/>
        </p:spPr>
        <p:txBody>
          <a:bodyPr wrap="square" rtlCol="0">
            <a:spAutoFit/>
          </a:bodyPr>
          <a:lstStyle/>
          <a:p>
            <a:r>
              <a:rPr lang="en-US" sz="2400" dirty="0">
                <a:solidFill>
                  <a:schemeClr val="bg1"/>
                </a:solidFill>
              </a:rPr>
              <a:t>A CLOSER LOOK AT SOCIAL MEDIA ENGAGEMENT</a:t>
            </a:r>
          </a:p>
          <a:p>
            <a:endParaRPr lang="en-IE" dirty="0"/>
          </a:p>
        </p:txBody>
      </p:sp>
    </p:spTree>
    <p:extLst>
      <p:ext uri="{BB962C8B-B14F-4D97-AF65-F5344CB8AC3E}">
        <p14:creationId xmlns:p14="http://schemas.microsoft.com/office/powerpoint/2010/main" val="84969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0" name="Text Placeholder 1">
            <a:extLst>
              <a:ext uri="{FF2B5EF4-FFF2-40B4-BE49-F238E27FC236}">
                <a16:creationId xmlns:a16="http://schemas.microsoft.com/office/drawing/2014/main" id="{006F9C2F-5AFF-461B-88CE-EDB36B2A9F68}"/>
              </a:ext>
            </a:extLst>
          </p:cNvPr>
          <p:cNvSpPr txBox="1">
            <a:spLocks/>
          </p:cNvSpPr>
          <p:nvPr/>
        </p:nvSpPr>
        <p:spPr>
          <a:xfrm>
            <a:off x="443772" y="237207"/>
            <a:ext cx="5713711" cy="7080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 name="Picture Placeholder 4">
            <a:extLst>
              <a:ext uri="{FF2B5EF4-FFF2-40B4-BE49-F238E27FC236}">
                <a16:creationId xmlns:a16="http://schemas.microsoft.com/office/drawing/2014/main" id="{0E81D809-AB68-45FF-B8A7-2196C511C9C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8987BA89-AFF6-4309-A381-0F51891195D6}"/>
              </a:ext>
            </a:extLst>
          </p:cNvPr>
          <p:cNvSpPr>
            <a:spLocks noGrp="1"/>
          </p:cNvSpPr>
          <p:nvPr>
            <p:ph type="body" sz="quarter" idx="18"/>
          </p:nvPr>
        </p:nvSpPr>
        <p:spPr>
          <a:xfrm>
            <a:off x="1620451" y="1477137"/>
            <a:ext cx="4996794" cy="5301349"/>
          </a:xfrm>
        </p:spPr>
        <p:txBody>
          <a:bodyPr>
            <a:normAutofit/>
          </a:bodyPr>
          <a:lstStyle/>
          <a:p>
            <a:r>
              <a:rPr lang="en-US" sz="2200" dirty="0"/>
              <a:t>The Starter Program at the University of Tartu was an extracurricular activity for students which seeks to develop an entrepreneurial mind-set and spirit in students.</a:t>
            </a:r>
          </a:p>
          <a:p>
            <a:r>
              <a:rPr lang="en-US" sz="2200" dirty="0"/>
              <a:t>Financed by EU Social Fund, it was a three-month long idea-development program which involves a kick-off event, several training sessions and workshops, a networking event, mentoring sessions and a demo day.</a:t>
            </a:r>
          </a:p>
          <a:p>
            <a:r>
              <a:rPr lang="en-US" sz="2200" dirty="0">
                <a:solidFill>
                  <a:schemeClr val="bg1"/>
                </a:solidFill>
              </a:rPr>
              <a:t>The </a:t>
            </a:r>
            <a:r>
              <a:rPr lang="en-US" sz="2200" dirty="0" err="1">
                <a:solidFill>
                  <a:schemeClr val="bg1"/>
                </a:solidFill>
              </a:rPr>
              <a:t>programme</a:t>
            </a:r>
            <a:r>
              <a:rPr lang="en-US" sz="2200" dirty="0">
                <a:solidFill>
                  <a:schemeClr val="bg1"/>
                </a:solidFill>
              </a:rPr>
              <a:t> seek to attract students who want to experience the process of coming up with an idea to launch a product or service.</a:t>
            </a:r>
            <a:endParaRPr lang="en-IE" sz="2200" dirty="0"/>
          </a:p>
        </p:txBody>
      </p:sp>
      <p:sp>
        <p:nvSpPr>
          <p:cNvPr id="4" name="Text Placeholder 3">
            <a:extLst>
              <a:ext uri="{FF2B5EF4-FFF2-40B4-BE49-F238E27FC236}">
                <a16:creationId xmlns:a16="http://schemas.microsoft.com/office/drawing/2014/main" id="{41B86F60-676C-4C87-A8BF-2098E5DC5BBE}"/>
              </a:ext>
            </a:extLst>
          </p:cNvPr>
          <p:cNvSpPr>
            <a:spLocks noGrp="1"/>
          </p:cNvSpPr>
          <p:nvPr>
            <p:ph type="body" sz="quarter" idx="16"/>
          </p:nvPr>
        </p:nvSpPr>
        <p:spPr>
          <a:xfrm>
            <a:off x="1718561" y="318052"/>
            <a:ext cx="4716425" cy="859679"/>
          </a:xfrm>
        </p:spPr>
        <p:txBody>
          <a:bodyPr>
            <a:normAutofit/>
          </a:bodyPr>
          <a:lstStyle/>
          <a:p>
            <a:r>
              <a:rPr lang="en-US" sz="2800" dirty="0"/>
              <a:t>TAKING A CLOSER LOOK AT THE STARTER PROGRAM</a:t>
            </a:r>
          </a:p>
          <a:p>
            <a:endParaRPr lang="en-IE" dirty="0"/>
          </a:p>
        </p:txBody>
      </p:sp>
      <p:sp>
        <p:nvSpPr>
          <p:cNvPr id="2" name="TextBox 1">
            <a:extLst>
              <a:ext uri="{FF2B5EF4-FFF2-40B4-BE49-F238E27FC236}">
                <a16:creationId xmlns:a16="http://schemas.microsoft.com/office/drawing/2014/main" id="{4BFE3424-7AAD-48FF-A772-EEA9CDFF016B}"/>
              </a:ext>
            </a:extLst>
          </p:cNvPr>
          <p:cNvSpPr txBox="1"/>
          <p:nvPr/>
        </p:nvSpPr>
        <p:spPr>
          <a:xfrm rot="16200000">
            <a:off x="-593425" y="3265751"/>
            <a:ext cx="2348683" cy="830997"/>
          </a:xfrm>
          <a:prstGeom prst="rect">
            <a:avLst/>
          </a:prstGeom>
          <a:noFill/>
        </p:spPr>
        <p:txBody>
          <a:bodyPr wrap="square" rtlCol="0">
            <a:spAutoFit/>
          </a:bodyPr>
          <a:lstStyle/>
          <a:p>
            <a:r>
              <a:rPr lang="en-IE" sz="4800" dirty="0">
                <a:solidFill>
                  <a:srgbClr val="F16A4C"/>
                </a:solidFill>
              </a:rPr>
              <a:t>example</a:t>
            </a:r>
          </a:p>
        </p:txBody>
      </p:sp>
      <p:sp>
        <p:nvSpPr>
          <p:cNvPr id="8" name="TextBox 7">
            <a:extLst>
              <a:ext uri="{FF2B5EF4-FFF2-40B4-BE49-F238E27FC236}">
                <a16:creationId xmlns:a16="http://schemas.microsoft.com/office/drawing/2014/main" id="{63CBC09C-F815-4426-9773-1EB9440345B8}"/>
              </a:ext>
            </a:extLst>
          </p:cNvPr>
          <p:cNvSpPr txBox="1"/>
          <p:nvPr/>
        </p:nvSpPr>
        <p:spPr>
          <a:xfrm rot="16200000">
            <a:off x="-2011797" y="2267880"/>
            <a:ext cx="5139563" cy="646331"/>
          </a:xfrm>
          <a:prstGeom prst="rect">
            <a:avLst/>
          </a:prstGeom>
          <a:solidFill>
            <a:srgbClr val="FDC562"/>
          </a:solidFill>
        </p:spPr>
        <p:txBody>
          <a:bodyPr wrap="square">
            <a:spAutoFit/>
          </a:bodyPr>
          <a:lstStyle/>
          <a:p>
            <a:r>
              <a:rPr lang="en-US" sz="3600" dirty="0">
                <a:solidFill>
                  <a:srgbClr val="23385C"/>
                </a:solidFill>
              </a:rPr>
              <a:t>GOOD PRACTICE EXAMPLE</a:t>
            </a:r>
            <a:endParaRPr lang="en-US" sz="1800" dirty="0">
              <a:solidFill>
                <a:srgbClr val="23385C"/>
              </a:solidFill>
            </a:endParaRPr>
          </a:p>
        </p:txBody>
      </p:sp>
    </p:spTree>
    <p:extLst>
      <p:ext uri="{BB962C8B-B14F-4D97-AF65-F5344CB8AC3E}">
        <p14:creationId xmlns:p14="http://schemas.microsoft.com/office/powerpoint/2010/main" val="837914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946CED5-1132-43D7-86C8-F87F836A23FE}"/>
              </a:ext>
            </a:extLst>
          </p:cNvPr>
          <p:cNvSpPr>
            <a:spLocks noGrp="1"/>
          </p:cNvSpPr>
          <p:nvPr>
            <p:ph type="pic" sz="quarter" idx="10"/>
          </p:nvPr>
        </p:nvSpPr>
        <p:spPr/>
      </p:sp>
      <p:sp>
        <p:nvSpPr>
          <p:cNvPr id="6" name="Text Placeholder 5">
            <a:extLst>
              <a:ext uri="{FF2B5EF4-FFF2-40B4-BE49-F238E27FC236}">
                <a16:creationId xmlns:a16="http://schemas.microsoft.com/office/drawing/2014/main" id="{96226854-E798-4FD6-80D0-B58794268134}"/>
              </a:ext>
            </a:extLst>
          </p:cNvPr>
          <p:cNvSpPr>
            <a:spLocks noGrp="1"/>
          </p:cNvSpPr>
          <p:nvPr>
            <p:ph type="body" sz="quarter" idx="18"/>
          </p:nvPr>
        </p:nvSpPr>
        <p:spPr/>
        <p:txBody>
          <a:bodyPr>
            <a:normAutofit lnSpcReduction="10000"/>
          </a:bodyPr>
          <a:lstStyle/>
          <a:p>
            <a:pPr marL="0"/>
            <a:r>
              <a:rPr lang="en-US" dirty="0"/>
              <a:t>Watch the video on IN2IT Chicago: Creating a Platform for Civic Engagement</a:t>
            </a:r>
          </a:p>
          <a:p>
            <a:endParaRPr lang="en-IE" dirty="0"/>
          </a:p>
          <a:p>
            <a:r>
              <a:rPr lang="en-IE" dirty="0"/>
              <a:t>https://www.youtube.com/watch?v=-iT4a2Mpf0M</a:t>
            </a:r>
          </a:p>
        </p:txBody>
      </p:sp>
      <p:sp>
        <p:nvSpPr>
          <p:cNvPr id="5" name="Text Placeholder 4">
            <a:extLst>
              <a:ext uri="{FF2B5EF4-FFF2-40B4-BE49-F238E27FC236}">
                <a16:creationId xmlns:a16="http://schemas.microsoft.com/office/drawing/2014/main" id="{69C5483A-3751-4748-8441-B2A24D1C4E32}"/>
              </a:ext>
            </a:extLst>
          </p:cNvPr>
          <p:cNvSpPr>
            <a:spLocks noGrp="1"/>
          </p:cNvSpPr>
          <p:nvPr>
            <p:ph type="body" sz="quarter" idx="16"/>
          </p:nvPr>
        </p:nvSpPr>
        <p:spPr>
          <a:xfrm>
            <a:off x="16673" y="790477"/>
            <a:ext cx="2811009" cy="825696"/>
          </a:xfrm>
        </p:spPr>
        <p:txBody>
          <a:bodyPr>
            <a:normAutofit/>
          </a:bodyPr>
          <a:lstStyle/>
          <a:p>
            <a:pPr algn="ctr"/>
            <a:r>
              <a:rPr lang="en-US" dirty="0"/>
              <a:t>WATCH</a:t>
            </a:r>
            <a:endParaRPr lang="en-IE" dirty="0"/>
          </a:p>
        </p:txBody>
      </p:sp>
      <p:sp>
        <p:nvSpPr>
          <p:cNvPr id="2" name="TextBox 1">
            <a:extLst>
              <a:ext uri="{FF2B5EF4-FFF2-40B4-BE49-F238E27FC236}">
                <a16:creationId xmlns:a16="http://schemas.microsoft.com/office/drawing/2014/main" id="{1DFC6B3D-D972-4D58-9A6C-60B7C1DCA3EF}"/>
              </a:ext>
            </a:extLst>
          </p:cNvPr>
          <p:cNvSpPr txBox="1"/>
          <p:nvPr/>
        </p:nvSpPr>
        <p:spPr>
          <a:xfrm>
            <a:off x="705678" y="1848677"/>
            <a:ext cx="4244009" cy="830997"/>
          </a:xfrm>
          <a:prstGeom prst="rect">
            <a:avLst/>
          </a:prstGeom>
          <a:noFill/>
        </p:spPr>
        <p:txBody>
          <a:bodyPr wrap="square" rtlCol="0">
            <a:spAutoFit/>
          </a:bodyPr>
          <a:lstStyle/>
          <a:p>
            <a:r>
              <a:rPr lang="en-US" sz="2400" dirty="0">
                <a:solidFill>
                  <a:schemeClr val="bg1"/>
                </a:solidFill>
              </a:rPr>
              <a:t>CREATING A CIVIC ENGAGEMENT PLATFORM</a:t>
            </a:r>
            <a:endParaRPr lang="en-IE" dirty="0"/>
          </a:p>
        </p:txBody>
      </p:sp>
      <p:pic>
        <p:nvPicPr>
          <p:cNvPr id="3" name="Online Media 2" title="IN2IT Chicago: Creating a Platform for Civic Engagement">
            <a:hlinkClick r:id="" action="ppaction://media"/>
            <a:extLst>
              <a:ext uri="{FF2B5EF4-FFF2-40B4-BE49-F238E27FC236}">
                <a16:creationId xmlns:a16="http://schemas.microsoft.com/office/drawing/2014/main" id="{E9885B5A-10FD-4760-B234-2C234AA05766}"/>
              </a:ext>
            </a:extLst>
          </p:cNvPr>
          <p:cNvPicPr>
            <a:picLocks noRot="1" noChangeAspect="1"/>
          </p:cNvPicPr>
          <p:nvPr>
            <a:videoFile r:link="rId1"/>
          </p:nvPr>
        </p:nvPicPr>
        <p:blipFill>
          <a:blip r:embed="rId3"/>
          <a:stretch>
            <a:fillRect/>
          </a:stretch>
        </p:blipFill>
        <p:spPr>
          <a:xfrm>
            <a:off x="7061200" y="1203325"/>
            <a:ext cx="5132897" cy="3913188"/>
          </a:xfrm>
          <a:prstGeom prst="rect">
            <a:avLst/>
          </a:prstGeom>
        </p:spPr>
      </p:pic>
    </p:spTree>
    <p:extLst>
      <p:ext uri="{BB962C8B-B14F-4D97-AF65-F5344CB8AC3E}">
        <p14:creationId xmlns:p14="http://schemas.microsoft.com/office/powerpoint/2010/main" val="407801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dirty="0"/>
              <a:t>Exercise: Solo activity</a:t>
            </a:r>
            <a:endParaRPr lang="en-IE" dirty="0"/>
          </a:p>
          <a:p>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93372"/>
            <a:ext cx="11364686" cy="4524315"/>
          </a:xfrm>
          <a:prstGeom prst="rect">
            <a:avLst/>
          </a:prstGeom>
          <a:noFill/>
        </p:spPr>
        <p:txBody>
          <a:bodyPr wrap="square" rtlCol="0">
            <a:spAutoFit/>
          </a:bodyPr>
          <a:lstStyle/>
          <a:p>
            <a:r>
              <a:rPr lang="en-US" sz="2400" dirty="0">
                <a:solidFill>
                  <a:schemeClr val="bg1"/>
                </a:solidFill>
              </a:rPr>
              <a:t>Think about everything that we have covered in this module. In your head, create an DCE project from scratch. Think about the following things:</a:t>
            </a:r>
          </a:p>
          <a:p>
            <a:endParaRPr lang="en-US" sz="2400" dirty="0">
              <a:solidFill>
                <a:schemeClr val="bg1"/>
              </a:solidFill>
            </a:endParaRPr>
          </a:p>
          <a:p>
            <a:r>
              <a:rPr lang="en-US" sz="2400" dirty="0">
                <a:solidFill>
                  <a:schemeClr val="bg1"/>
                </a:solidFill>
              </a:rPr>
              <a:t>What kind of project do you want to create? Think about how the initial team comes together? Pick 5 team members, and give them tasks to do. Who makes the decisions? Who is the team leader?</a:t>
            </a:r>
          </a:p>
          <a:p>
            <a:endParaRPr lang="en-US" sz="2400" dirty="0">
              <a:solidFill>
                <a:schemeClr val="bg1"/>
              </a:solidFill>
            </a:endParaRPr>
          </a:p>
          <a:p>
            <a:r>
              <a:rPr lang="en-US" sz="2400" dirty="0">
                <a:solidFill>
                  <a:schemeClr val="bg1"/>
                </a:solidFill>
              </a:rPr>
              <a:t>What are the goals of the project, what are the impacts? How will these impacts get measured? What will some of the goals be? What will the data sources be?</a:t>
            </a:r>
          </a:p>
          <a:p>
            <a:endParaRPr lang="en-US" sz="2400" dirty="0">
              <a:solidFill>
                <a:schemeClr val="bg1"/>
              </a:solidFill>
            </a:endParaRPr>
          </a:p>
          <a:p>
            <a:r>
              <a:rPr lang="en-US" sz="2400" dirty="0">
                <a:solidFill>
                  <a:schemeClr val="bg1"/>
                </a:solidFill>
              </a:rPr>
              <a:t>How will you ensure your team doesn’t get project fatigue? What steps will you take to ensure this?</a:t>
            </a:r>
          </a:p>
        </p:txBody>
      </p:sp>
    </p:spTree>
    <p:extLst>
      <p:ext uri="{BB962C8B-B14F-4D97-AF65-F5344CB8AC3E}">
        <p14:creationId xmlns:p14="http://schemas.microsoft.com/office/powerpoint/2010/main" val="4005883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dirty="0"/>
              <a:t>Exercise: Group activity</a:t>
            </a:r>
            <a:endParaRPr lang="en-IE" dirty="0"/>
          </a:p>
          <a:p>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93372"/>
            <a:ext cx="11364686" cy="4893647"/>
          </a:xfrm>
          <a:prstGeom prst="rect">
            <a:avLst/>
          </a:prstGeom>
          <a:noFill/>
        </p:spPr>
        <p:txBody>
          <a:bodyPr wrap="square" rtlCol="0">
            <a:spAutoFit/>
          </a:bodyPr>
          <a:lstStyle/>
          <a:p>
            <a:r>
              <a:rPr lang="en-US" sz="2400" dirty="0">
                <a:solidFill>
                  <a:schemeClr val="bg1"/>
                </a:solidFill>
              </a:rPr>
              <a:t>Think about everything that we have covered in this module. Split up into groups of between 4-6 people. Create an imaginary Digital Civic Engagement project together.</a:t>
            </a:r>
          </a:p>
          <a:p>
            <a:endParaRPr lang="en-US" sz="2400" dirty="0">
              <a:solidFill>
                <a:schemeClr val="bg1"/>
              </a:solidFill>
            </a:endParaRPr>
          </a:p>
          <a:p>
            <a:r>
              <a:rPr lang="en-US" sz="2400" dirty="0">
                <a:solidFill>
                  <a:schemeClr val="bg1"/>
                </a:solidFill>
              </a:rPr>
              <a:t>What kind of project does your team want to create, and what kind of obstacles is your team trying to address? </a:t>
            </a:r>
          </a:p>
          <a:p>
            <a:r>
              <a:rPr lang="en-US" sz="2400" dirty="0">
                <a:solidFill>
                  <a:schemeClr val="bg1"/>
                </a:solidFill>
              </a:rPr>
              <a:t>How did your initial team come together?</a:t>
            </a:r>
          </a:p>
          <a:p>
            <a:endParaRPr lang="en-US" sz="2400" dirty="0">
              <a:solidFill>
                <a:schemeClr val="bg1"/>
              </a:solidFill>
            </a:endParaRPr>
          </a:p>
          <a:p>
            <a:r>
              <a:rPr lang="en-US" sz="2400" dirty="0">
                <a:solidFill>
                  <a:schemeClr val="bg1"/>
                </a:solidFill>
              </a:rPr>
              <a:t>Get your team to assign roles together.</a:t>
            </a:r>
          </a:p>
          <a:p>
            <a:endParaRPr lang="en-US" sz="2400" dirty="0">
              <a:solidFill>
                <a:schemeClr val="bg1"/>
              </a:solidFill>
            </a:endParaRPr>
          </a:p>
          <a:p>
            <a:r>
              <a:rPr lang="en-US" sz="2400" dirty="0">
                <a:solidFill>
                  <a:schemeClr val="bg1"/>
                </a:solidFill>
              </a:rPr>
              <a:t>Who is the person making the decisions? Who is the team leader? What role does each team member bring? What skills does each person have, and are they assigned to be the best role for the team?</a:t>
            </a:r>
          </a:p>
          <a:p>
            <a:endParaRPr lang="en-US" sz="2400" dirty="0">
              <a:solidFill>
                <a:schemeClr val="bg1"/>
              </a:solidFill>
            </a:endParaRPr>
          </a:p>
        </p:txBody>
      </p:sp>
    </p:spTree>
    <p:extLst>
      <p:ext uri="{BB962C8B-B14F-4D97-AF65-F5344CB8AC3E}">
        <p14:creationId xmlns:p14="http://schemas.microsoft.com/office/powerpoint/2010/main" val="2634945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B06526-2634-9640-B8B7-41B527572C71}"/>
              </a:ext>
            </a:extLst>
          </p:cNvPr>
          <p:cNvSpPr>
            <a:spLocks noGrp="1"/>
          </p:cNvSpPr>
          <p:nvPr>
            <p:ph type="body" sz="quarter" idx="25"/>
          </p:nvPr>
        </p:nvSpPr>
        <p:spPr/>
        <p:txBody>
          <a:bodyPr/>
          <a:lstStyle/>
          <a:p>
            <a:endParaRPr lang="en-US" dirty="0"/>
          </a:p>
        </p:txBody>
      </p:sp>
      <p:sp>
        <p:nvSpPr>
          <p:cNvPr id="5" name="Text Placeholder 4">
            <a:extLst>
              <a:ext uri="{FF2B5EF4-FFF2-40B4-BE49-F238E27FC236}">
                <a16:creationId xmlns:a16="http://schemas.microsoft.com/office/drawing/2014/main" id="{091C5DF3-ACFE-0B4F-8128-7EDC9CD3D305}"/>
              </a:ext>
            </a:extLst>
          </p:cNvPr>
          <p:cNvSpPr>
            <a:spLocks noGrp="1"/>
          </p:cNvSpPr>
          <p:nvPr>
            <p:ph type="body" sz="quarter" idx="26"/>
          </p:nvPr>
        </p:nvSpPr>
        <p:spPr/>
        <p:txBody>
          <a:bodyPr/>
          <a:lstStyle/>
          <a:p>
            <a:endParaRPr lang="en-US"/>
          </a:p>
        </p:txBody>
      </p:sp>
      <p:sp>
        <p:nvSpPr>
          <p:cNvPr id="6" name="Text Placeholder 5">
            <a:extLst>
              <a:ext uri="{FF2B5EF4-FFF2-40B4-BE49-F238E27FC236}">
                <a16:creationId xmlns:a16="http://schemas.microsoft.com/office/drawing/2014/main" id="{0FCEF4F9-6C82-3446-A98B-0FD6857DD0F2}"/>
              </a:ext>
            </a:extLst>
          </p:cNvPr>
          <p:cNvSpPr>
            <a:spLocks noGrp="1"/>
          </p:cNvSpPr>
          <p:nvPr>
            <p:ph type="body" sz="quarter" idx="27"/>
          </p:nvPr>
        </p:nvSpPr>
        <p:spPr/>
        <p:txBody>
          <a:bodyPr/>
          <a:lstStyle/>
          <a:p>
            <a:endParaRPr lang="en-US"/>
          </a:p>
        </p:txBody>
      </p:sp>
      <p:sp>
        <p:nvSpPr>
          <p:cNvPr id="2" name="Text Placeholder 1">
            <a:extLst>
              <a:ext uri="{FF2B5EF4-FFF2-40B4-BE49-F238E27FC236}">
                <a16:creationId xmlns:a16="http://schemas.microsoft.com/office/drawing/2014/main" id="{C7A64921-25A6-3447-89EF-E27539ED69A4}"/>
              </a:ext>
            </a:extLst>
          </p:cNvPr>
          <p:cNvSpPr>
            <a:spLocks noGrp="1"/>
          </p:cNvSpPr>
          <p:nvPr>
            <p:ph type="body" sz="quarter" idx="19"/>
          </p:nvPr>
        </p:nvSpPr>
        <p:spPr/>
        <p:txBody>
          <a:bodyPr/>
          <a:lstStyle/>
          <a:p>
            <a:endParaRPr lang="en-US"/>
          </a:p>
        </p:txBody>
      </p:sp>
      <p:sp>
        <p:nvSpPr>
          <p:cNvPr id="3" name="Text Placeholder 2">
            <a:extLst>
              <a:ext uri="{FF2B5EF4-FFF2-40B4-BE49-F238E27FC236}">
                <a16:creationId xmlns:a16="http://schemas.microsoft.com/office/drawing/2014/main" id="{86CD6A24-72E3-224D-BDC3-88429D653304}"/>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0" name="Text Placeholder 1">
            <a:extLst>
              <a:ext uri="{FF2B5EF4-FFF2-40B4-BE49-F238E27FC236}">
                <a16:creationId xmlns:a16="http://schemas.microsoft.com/office/drawing/2014/main" id="{006F9C2F-5AFF-461B-88CE-EDB36B2A9F68}"/>
              </a:ext>
            </a:extLst>
          </p:cNvPr>
          <p:cNvSpPr txBox="1">
            <a:spLocks/>
          </p:cNvSpPr>
          <p:nvPr/>
        </p:nvSpPr>
        <p:spPr>
          <a:xfrm>
            <a:off x="443772" y="237207"/>
            <a:ext cx="5713711" cy="7080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ext Placeholder 2">
            <a:extLst>
              <a:ext uri="{FF2B5EF4-FFF2-40B4-BE49-F238E27FC236}">
                <a16:creationId xmlns:a16="http://schemas.microsoft.com/office/drawing/2014/main" id="{8987BA89-AFF6-4309-A381-0F51891195D6}"/>
              </a:ext>
            </a:extLst>
          </p:cNvPr>
          <p:cNvSpPr>
            <a:spLocks noGrp="1"/>
          </p:cNvSpPr>
          <p:nvPr>
            <p:ph type="body" sz="quarter" idx="18"/>
          </p:nvPr>
        </p:nvSpPr>
        <p:spPr>
          <a:xfrm>
            <a:off x="1535642" y="1563033"/>
            <a:ext cx="5316420" cy="5057759"/>
          </a:xfrm>
        </p:spPr>
        <p:txBody>
          <a:bodyPr>
            <a:normAutofit fontScale="85000" lnSpcReduction="10000"/>
          </a:bodyPr>
          <a:lstStyle/>
          <a:p>
            <a:pPr>
              <a:lnSpc>
                <a:spcPct val="110000"/>
              </a:lnSpc>
            </a:pPr>
            <a:r>
              <a:rPr lang="en-US" dirty="0"/>
              <a:t>The programme sought to attract students who want to experience the process of coming up with an idea to launch a product or service. During this process the students explored the problems in community and tried to develop solutions. </a:t>
            </a:r>
          </a:p>
          <a:p>
            <a:pPr>
              <a:lnSpc>
                <a:spcPct val="110000"/>
              </a:lnSpc>
            </a:pPr>
            <a:r>
              <a:rPr lang="en-US" dirty="0"/>
              <a:t>In the Starter Program, the student teams worked independently on their ideas to solve or find a solution for certain problems using different digital communication channels.</a:t>
            </a:r>
          </a:p>
          <a:p>
            <a:pPr>
              <a:lnSpc>
                <a:spcPct val="110000"/>
              </a:lnSpc>
            </a:pPr>
            <a:r>
              <a:rPr lang="en-US" dirty="0"/>
              <a:t>Quite often they ended up with new digital tools or solution and took care of the implementation to a specific community need.</a:t>
            </a:r>
          </a:p>
          <a:p>
            <a:endParaRPr lang="en-US" dirty="0"/>
          </a:p>
          <a:p>
            <a:r>
              <a:rPr lang="en-US" sz="2400" dirty="0">
                <a:solidFill>
                  <a:schemeClr val="bg1"/>
                </a:solidFill>
                <a:hlinkClick r:id="rId3">
                  <a:extLst>
                    <a:ext uri="{A12FA001-AC4F-418D-AE19-62706E023703}">
                      <ahyp:hlinkClr xmlns:ahyp="http://schemas.microsoft.com/office/drawing/2018/hyperlinkcolor" val="tx"/>
                    </a:ext>
                  </a:extLst>
                </a:hlinkClick>
              </a:rPr>
              <a:t>Link to the case study in the Guide to DCE</a:t>
            </a:r>
            <a:endParaRPr lang="en-US" sz="2400" dirty="0">
              <a:solidFill>
                <a:schemeClr val="bg1"/>
              </a:solidFill>
            </a:endParaRPr>
          </a:p>
          <a:p>
            <a:endParaRPr lang="en-US" dirty="0"/>
          </a:p>
        </p:txBody>
      </p:sp>
      <p:sp>
        <p:nvSpPr>
          <p:cNvPr id="4" name="Text Placeholder 3">
            <a:extLst>
              <a:ext uri="{FF2B5EF4-FFF2-40B4-BE49-F238E27FC236}">
                <a16:creationId xmlns:a16="http://schemas.microsoft.com/office/drawing/2014/main" id="{41B86F60-676C-4C87-A8BF-2098E5DC5BBE}"/>
              </a:ext>
            </a:extLst>
          </p:cNvPr>
          <p:cNvSpPr>
            <a:spLocks noGrp="1"/>
          </p:cNvSpPr>
          <p:nvPr>
            <p:ph type="body" sz="quarter" idx="16"/>
          </p:nvPr>
        </p:nvSpPr>
        <p:spPr>
          <a:xfrm>
            <a:off x="1718561" y="308114"/>
            <a:ext cx="5105121" cy="869618"/>
          </a:xfrm>
        </p:spPr>
        <p:txBody>
          <a:bodyPr>
            <a:normAutofit/>
          </a:bodyPr>
          <a:lstStyle/>
          <a:p>
            <a:r>
              <a:rPr lang="en-US" sz="2800" dirty="0"/>
              <a:t>TAKING A CLOSER LOOK AT THE STARTER PROGRAM</a:t>
            </a:r>
          </a:p>
          <a:p>
            <a:endParaRPr lang="en-IE" dirty="0"/>
          </a:p>
        </p:txBody>
      </p:sp>
      <p:pic>
        <p:nvPicPr>
          <p:cNvPr id="8" name="Picture Placeholder 7">
            <a:extLst>
              <a:ext uri="{FF2B5EF4-FFF2-40B4-BE49-F238E27FC236}">
                <a16:creationId xmlns:a16="http://schemas.microsoft.com/office/drawing/2014/main" id="{5CA5B143-69A6-45FD-AE56-A2DAA8579866}"/>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7" name="TextBox 6">
            <a:extLst>
              <a:ext uri="{FF2B5EF4-FFF2-40B4-BE49-F238E27FC236}">
                <a16:creationId xmlns:a16="http://schemas.microsoft.com/office/drawing/2014/main" id="{11993C99-6B89-40E5-992D-7EF6C67698DE}"/>
              </a:ext>
            </a:extLst>
          </p:cNvPr>
          <p:cNvSpPr txBox="1"/>
          <p:nvPr/>
        </p:nvSpPr>
        <p:spPr>
          <a:xfrm rot="16200000">
            <a:off x="-593425" y="3265751"/>
            <a:ext cx="2348683" cy="830997"/>
          </a:xfrm>
          <a:prstGeom prst="rect">
            <a:avLst/>
          </a:prstGeom>
          <a:noFill/>
        </p:spPr>
        <p:txBody>
          <a:bodyPr wrap="square" rtlCol="0">
            <a:spAutoFit/>
          </a:bodyPr>
          <a:lstStyle/>
          <a:p>
            <a:r>
              <a:rPr lang="en-IE" sz="4800" dirty="0">
                <a:solidFill>
                  <a:srgbClr val="F16A4C"/>
                </a:solidFill>
              </a:rPr>
              <a:t>example</a:t>
            </a:r>
          </a:p>
        </p:txBody>
      </p:sp>
      <p:sp>
        <p:nvSpPr>
          <p:cNvPr id="9" name="TextBox 8">
            <a:extLst>
              <a:ext uri="{FF2B5EF4-FFF2-40B4-BE49-F238E27FC236}">
                <a16:creationId xmlns:a16="http://schemas.microsoft.com/office/drawing/2014/main" id="{EA1345D5-9EEB-405E-B5B4-B25F8085E674}"/>
              </a:ext>
            </a:extLst>
          </p:cNvPr>
          <p:cNvSpPr txBox="1"/>
          <p:nvPr/>
        </p:nvSpPr>
        <p:spPr>
          <a:xfrm rot="16200000">
            <a:off x="-2011797" y="2267880"/>
            <a:ext cx="5139563" cy="646331"/>
          </a:xfrm>
          <a:prstGeom prst="rect">
            <a:avLst/>
          </a:prstGeom>
          <a:solidFill>
            <a:srgbClr val="FDC562"/>
          </a:solidFill>
        </p:spPr>
        <p:txBody>
          <a:bodyPr wrap="square">
            <a:spAutoFit/>
          </a:bodyPr>
          <a:lstStyle/>
          <a:p>
            <a:r>
              <a:rPr lang="en-US" sz="3600" dirty="0">
                <a:solidFill>
                  <a:srgbClr val="23385C"/>
                </a:solidFill>
              </a:rPr>
              <a:t>GOOD PRACTICE EXAMPLE</a:t>
            </a:r>
            <a:endParaRPr lang="en-US" sz="1800" dirty="0">
              <a:solidFill>
                <a:srgbClr val="23385C"/>
              </a:solidFill>
            </a:endParaRPr>
          </a:p>
        </p:txBody>
      </p:sp>
    </p:spTree>
    <p:extLst>
      <p:ext uri="{BB962C8B-B14F-4D97-AF65-F5344CB8AC3E}">
        <p14:creationId xmlns:p14="http://schemas.microsoft.com/office/powerpoint/2010/main" val="2774511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07505" y="1545021"/>
            <a:ext cx="5837130" cy="4070967"/>
          </a:xfrm>
        </p:spPr>
        <p:txBody>
          <a:bodyPr>
            <a:normAutofit lnSpcReduction="10000"/>
          </a:bodyPr>
          <a:lstStyle/>
          <a:p>
            <a:pPr marL="0"/>
            <a:r>
              <a:rPr lang="en-US" dirty="0"/>
              <a:t>The following are concepts that will help to ensure that your DCE project will be the best it can be. You will learn about</a:t>
            </a:r>
          </a:p>
          <a:p>
            <a:pPr marL="0"/>
            <a:endParaRPr lang="en-US" dirty="0"/>
          </a:p>
          <a:p>
            <a:pPr marL="342900" indent="-342900">
              <a:buFont typeface="Arial" panose="020B0604020202020204" pitchFamily="34" charset="0"/>
              <a:buChar char="•"/>
            </a:pPr>
            <a:r>
              <a:rPr lang="en-US" dirty="0"/>
              <a:t>Direct Service and Community Research</a:t>
            </a:r>
          </a:p>
          <a:p>
            <a:pPr marL="342900" indent="-342900">
              <a:buFont typeface="Arial" panose="020B0604020202020204" pitchFamily="34" charset="0"/>
              <a:buChar char="•"/>
            </a:pPr>
            <a:r>
              <a:rPr lang="en-GB" dirty="0"/>
              <a:t>Advocacy and Education &amp; Capacity Building</a:t>
            </a:r>
          </a:p>
          <a:p>
            <a:pPr marL="342900" indent="-342900">
              <a:buFont typeface="Arial" panose="020B0604020202020204" pitchFamily="34" charset="0"/>
              <a:buChar char="•"/>
            </a:pPr>
            <a:r>
              <a:rPr lang="en-GB" dirty="0"/>
              <a:t>Political Involvement and Social Responsibility</a:t>
            </a:r>
          </a:p>
          <a:p>
            <a:pPr marL="342900" indent="-342900">
              <a:buFont typeface="Arial" panose="020B0604020202020204" pitchFamily="34" charset="0"/>
              <a:buChar char="•"/>
            </a:pPr>
            <a:r>
              <a:rPr lang="en-US" dirty="0">
                <a:solidFill>
                  <a:schemeClr val="bg1"/>
                </a:solidFill>
              </a:rPr>
              <a:t>Philanthropic Giving Participation in  Association</a:t>
            </a:r>
          </a:p>
          <a:p>
            <a:pPr marL="0"/>
            <a:endParaRPr lang="en-GB" sz="1800" dirty="0"/>
          </a:p>
          <a:p>
            <a:pPr marL="0"/>
            <a:endParaRPr lang="en-GB" sz="1800" dirty="0"/>
          </a:p>
          <a:p>
            <a:pPr marL="0"/>
            <a:endParaRPr lang="en-US" sz="1800" dirty="0"/>
          </a:p>
          <a:p>
            <a:pPr marL="0"/>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30923" y="343151"/>
            <a:ext cx="5713711" cy="590313"/>
          </a:xfrm>
        </p:spPr>
        <p:txBody>
          <a:bodyPr>
            <a:normAutofit fontScale="25000" lnSpcReduction="20000"/>
          </a:bodyPr>
          <a:lstStyle/>
          <a:p>
            <a:r>
              <a:rPr lang="en-US" sz="12000" dirty="0"/>
              <a:t>TYPES OF CIVIC ENGAGEMENT</a:t>
            </a:r>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3649242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494756" y="1540364"/>
            <a:ext cx="5713711" cy="4318898"/>
          </a:xfrm>
        </p:spPr>
        <p:txBody>
          <a:bodyPr>
            <a:normAutofit lnSpcReduction="10000"/>
          </a:bodyPr>
          <a:lstStyle/>
          <a:p>
            <a:pPr marL="0" indent="0"/>
            <a:r>
              <a:rPr lang="en-US" b="1" dirty="0"/>
              <a:t>Direct service </a:t>
            </a:r>
            <a:r>
              <a:rPr lang="en-US" dirty="0"/>
              <a:t>is where personal time and dedication is given to help address community needs. An example of this could be volunteering to help clean litter up from an area of your town.</a:t>
            </a:r>
          </a:p>
          <a:p>
            <a:pPr marL="0" indent="0"/>
            <a:endParaRPr lang="en-US" dirty="0"/>
          </a:p>
          <a:p>
            <a:pPr marL="0" indent="0"/>
            <a:r>
              <a:rPr lang="en-US" b="1" dirty="0"/>
              <a:t>Community research </a:t>
            </a:r>
            <a:r>
              <a:rPr lang="en-US" dirty="0"/>
              <a:t>entails exploring a community to learn about its assets and how it is affected by current social problems. Examples of community research might  be having discussions with local people to gain a better understanding of what needs to change in your community.</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418650" y="347815"/>
            <a:ext cx="5713711" cy="590313"/>
          </a:xfrm>
        </p:spPr>
        <p:txBody>
          <a:bodyPr>
            <a:normAutofit fontScale="25000" lnSpcReduction="20000"/>
          </a:bodyPr>
          <a:lstStyle/>
          <a:p>
            <a:pPr algn="ctr"/>
            <a:r>
              <a:rPr lang="en-US" sz="11200" dirty="0"/>
              <a:t>DIRECT SERVICE AND COMMUNITY RESEARCH</a:t>
            </a:r>
          </a:p>
          <a:p>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EFF6FB6C-02F9-45DE-961C-69817BAB1B7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extBox 2">
            <a:extLst>
              <a:ext uri="{FF2B5EF4-FFF2-40B4-BE49-F238E27FC236}">
                <a16:creationId xmlns:a16="http://schemas.microsoft.com/office/drawing/2014/main" id="{C8A7613F-E0A6-4F3B-AE52-6C943B3A1AF0}"/>
              </a:ext>
            </a:extLst>
          </p:cNvPr>
          <p:cNvSpPr txBox="1"/>
          <p:nvPr/>
        </p:nvSpPr>
        <p:spPr>
          <a:xfrm>
            <a:off x="6392300" y="5859262"/>
            <a:ext cx="1565157" cy="369332"/>
          </a:xfrm>
          <a:prstGeom prst="rect">
            <a:avLst/>
          </a:prstGeom>
          <a:noFill/>
        </p:spPr>
        <p:txBody>
          <a:bodyPr wrap="square" rtlCol="0">
            <a:spAutoFit/>
          </a:bodyPr>
          <a:lstStyle/>
          <a:p>
            <a:r>
              <a:rPr lang="en-US" b="1" dirty="0">
                <a:solidFill>
                  <a:schemeClr val="accent1"/>
                </a:solidFill>
                <a:hlinkClick r:id="rId4">
                  <a:extLst>
                    <a:ext uri="{A12FA001-AC4F-418D-AE19-62706E023703}">
                      <ahyp:hlinkClr xmlns:ahyp="http://schemas.microsoft.com/office/drawing/2018/hyperlinkcolor" val="tx"/>
                    </a:ext>
                  </a:extLst>
                </a:hlinkClick>
              </a:rPr>
              <a:t>Source</a:t>
            </a:r>
            <a:endParaRPr lang="en-IE" b="1" dirty="0">
              <a:solidFill>
                <a:schemeClr val="accent1"/>
              </a:solidFill>
            </a:endParaRPr>
          </a:p>
        </p:txBody>
      </p:sp>
    </p:spTree>
    <p:extLst>
      <p:ext uri="{BB962C8B-B14F-4D97-AF65-F5344CB8AC3E}">
        <p14:creationId xmlns:p14="http://schemas.microsoft.com/office/powerpoint/2010/main" val="125950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5609721" y="922564"/>
            <a:ext cx="6293467" cy="4154984"/>
          </a:xfrm>
          <a:prstGeom prst="rect">
            <a:avLst/>
          </a:prstGeom>
          <a:noFill/>
        </p:spPr>
        <p:txBody>
          <a:bodyPr wrap="square" rtlCol="0">
            <a:spAutoFit/>
          </a:bodyPr>
          <a:lstStyle/>
          <a:p>
            <a:r>
              <a:rPr lang="en-US" sz="2400" b="1" dirty="0">
                <a:solidFill>
                  <a:schemeClr val="bg1"/>
                </a:solidFill>
              </a:rPr>
              <a:t>Advocacy and education </a:t>
            </a:r>
            <a:r>
              <a:rPr lang="en-US" sz="2400" dirty="0">
                <a:solidFill>
                  <a:schemeClr val="bg1"/>
                </a:solidFill>
              </a:rPr>
              <a:t>is where your team educates the community about issues it might be facing. Examples of this might be </a:t>
            </a:r>
            <a:r>
              <a:rPr lang="en-US" sz="2400" dirty="0" err="1">
                <a:solidFill>
                  <a:schemeClr val="bg1"/>
                </a:solidFill>
              </a:rPr>
              <a:t>organising</a:t>
            </a:r>
            <a:r>
              <a:rPr lang="en-US" sz="2400" dirty="0">
                <a:solidFill>
                  <a:schemeClr val="bg1"/>
                </a:solidFill>
              </a:rPr>
              <a:t> petitions, protests or writing letters in order to convince corporations or governments to change.</a:t>
            </a:r>
          </a:p>
          <a:p>
            <a:endParaRPr lang="en-US" sz="2400" dirty="0">
              <a:solidFill>
                <a:schemeClr val="bg1"/>
              </a:solidFill>
            </a:endParaRPr>
          </a:p>
          <a:p>
            <a:r>
              <a:rPr lang="en-US" sz="2400" b="1" dirty="0">
                <a:solidFill>
                  <a:schemeClr val="bg1"/>
                </a:solidFill>
              </a:rPr>
              <a:t>Capacity building </a:t>
            </a:r>
            <a:r>
              <a:rPr lang="en-US" sz="2400" dirty="0">
                <a:solidFill>
                  <a:schemeClr val="bg1"/>
                </a:solidFill>
              </a:rPr>
              <a:t>identifies the strengths of a community, and works on these in order to create a stronger problem-solving network to help community issues.</a:t>
            </a:r>
            <a:endParaRPr lang="en-IE" sz="2400" dirty="0">
              <a:solidFill>
                <a:schemeClr val="bg1"/>
              </a:solidFill>
            </a:endParaRPr>
          </a:p>
        </p:txBody>
      </p:sp>
      <p:sp>
        <p:nvSpPr>
          <p:cNvPr id="7" name="Text Placeholder 1">
            <a:extLst>
              <a:ext uri="{FF2B5EF4-FFF2-40B4-BE49-F238E27FC236}">
                <a16:creationId xmlns:a16="http://schemas.microsoft.com/office/drawing/2014/main" id="{901547F9-E119-4A83-9612-13FABC48C7BC}"/>
              </a:ext>
            </a:extLst>
          </p:cNvPr>
          <p:cNvSpPr txBox="1">
            <a:spLocks/>
          </p:cNvSpPr>
          <p:nvPr/>
        </p:nvSpPr>
        <p:spPr>
          <a:xfrm>
            <a:off x="5850621" y="347816"/>
            <a:ext cx="5713711" cy="708098"/>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100" dirty="0">
                <a:solidFill>
                  <a:schemeClr val="bg1"/>
                </a:solidFill>
              </a:rPr>
              <a:t>ADVOCACY AND EDUCATION &amp; CAPACITY BUILDING</a:t>
            </a:r>
          </a:p>
          <a:p>
            <a:endParaRPr lang="en-US" dirty="0"/>
          </a:p>
        </p:txBody>
      </p:sp>
      <p:pic>
        <p:nvPicPr>
          <p:cNvPr id="4" name="Picture Placeholder 3">
            <a:extLst>
              <a:ext uri="{FF2B5EF4-FFF2-40B4-BE49-F238E27FC236}">
                <a16:creationId xmlns:a16="http://schemas.microsoft.com/office/drawing/2014/main" id="{57F79850-7952-4FC7-A4F1-C551F1AB30B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324779" y="-1"/>
            <a:ext cx="5248975" cy="6858001"/>
          </a:xfrm>
        </p:spPr>
      </p:pic>
      <p:sp>
        <p:nvSpPr>
          <p:cNvPr id="5" name="TextBox 4">
            <a:extLst>
              <a:ext uri="{FF2B5EF4-FFF2-40B4-BE49-F238E27FC236}">
                <a16:creationId xmlns:a16="http://schemas.microsoft.com/office/drawing/2014/main" id="{0D141562-CA80-46FF-AC14-CD5783854D10}"/>
              </a:ext>
            </a:extLst>
          </p:cNvPr>
          <p:cNvSpPr txBox="1"/>
          <p:nvPr/>
        </p:nvSpPr>
        <p:spPr>
          <a:xfrm>
            <a:off x="5609721" y="6043398"/>
            <a:ext cx="1565157" cy="369332"/>
          </a:xfrm>
          <a:prstGeom prst="rect">
            <a:avLst/>
          </a:prstGeom>
          <a:noFill/>
        </p:spPr>
        <p:txBody>
          <a:bodyPr wrap="square" rtlCol="0">
            <a:spAutoFit/>
          </a:bodyPr>
          <a:lstStyle/>
          <a:p>
            <a:r>
              <a:rPr lang="en-US" b="1" dirty="0">
                <a:solidFill>
                  <a:schemeClr val="accent1"/>
                </a:solidFill>
                <a:hlinkClick r:id="rId3">
                  <a:extLst>
                    <a:ext uri="{A12FA001-AC4F-418D-AE19-62706E023703}">
                      <ahyp:hlinkClr xmlns:ahyp="http://schemas.microsoft.com/office/drawing/2018/hyperlinkcolor" val="tx"/>
                    </a:ext>
                  </a:extLst>
                </a:hlinkClick>
              </a:rPr>
              <a:t>Source</a:t>
            </a:r>
            <a:endParaRPr lang="en-IE" b="1" dirty="0">
              <a:solidFill>
                <a:schemeClr val="accent1"/>
              </a:solidFill>
            </a:endParaRPr>
          </a:p>
        </p:txBody>
      </p:sp>
    </p:spTree>
    <p:extLst>
      <p:ext uri="{BB962C8B-B14F-4D97-AF65-F5344CB8AC3E}">
        <p14:creationId xmlns:p14="http://schemas.microsoft.com/office/powerpoint/2010/main" val="340969500"/>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33386</TotalTime>
  <Words>3772</Words>
  <Application>Microsoft Macintosh PowerPoint</Application>
  <PresentationFormat>Widescreen</PresentationFormat>
  <Paragraphs>309</Paragraphs>
  <Slides>53</Slides>
  <Notes>0</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Arial</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205</cp:revision>
  <dcterms:created xsi:type="dcterms:W3CDTF">2020-10-14T13:32:04Z</dcterms:created>
  <dcterms:modified xsi:type="dcterms:W3CDTF">2022-06-26T20:07:07Z</dcterms:modified>
</cp:coreProperties>
</file>