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3"/>
  </p:notesMasterIdLst>
  <p:sldIdLst>
    <p:sldId id="4298" r:id="rId5"/>
    <p:sldId id="4270" r:id="rId6"/>
    <p:sldId id="4380" r:id="rId7"/>
    <p:sldId id="4273" r:id="rId8"/>
    <p:sldId id="4291" r:id="rId9"/>
    <p:sldId id="4344" r:id="rId10"/>
    <p:sldId id="4300" r:id="rId11"/>
    <p:sldId id="4325" r:id="rId12"/>
    <p:sldId id="4316" r:id="rId13"/>
    <p:sldId id="4318" r:id="rId14"/>
    <p:sldId id="4319" r:id="rId15"/>
    <p:sldId id="4326" r:id="rId16"/>
    <p:sldId id="4353" r:id="rId17"/>
    <p:sldId id="264" r:id="rId18"/>
    <p:sldId id="4304" r:id="rId19"/>
    <p:sldId id="4354" r:id="rId20"/>
    <p:sldId id="4305" r:id="rId21"/>
    <p:sldId id="4355" r:id="rId22"/>
    <p:sldId id="4356" r:id="rId23"/>
    <p:sldId id="4357" r:id="rId24"/>
    <p:sldId id="4339" r:id="rId25"/>
    <p:sldId id="4302" r:id="rId26"/>
    <p:sldId id="4341" r:id="rId27"/>
    <p:sldId id="4328" r:id="rId28"/>
    <p:sldId id="4327" r:id="rId29"/>
    <p:sldId id="4307" r:id="rId30"/>
    <p:sldId id="4359" r:id="rId31"/>
    <p:sldId id="4323" r:id="rId32"/>
    <p:sldId id="4329" r:id="rId33"/>
    <p:sldId id="4322" r:id="rId34"/>
    <p:sldId id="4366" r:id="rId35"/>
    <p:sldId id="4361" r:id="rId36"/>
    <p:sldId id="4365" r:id="rId37"/>
    <p:sldId id="4333" r:id="rId38"/>
    <p:sldId id="4330" r:id="rId39"/>
    <p:sldId id="4308" r:id="rId40"/>
    <p:sldId id="4314" r:id="rId41"/>
    <p:sldId id="4313" r:id="rId42"/>
    <p:sldId id="4367" r:id="rId43"/>
    <p:sldId id="4340" r:id="rId44"/>
    <p:sldId id="4342" r:id="rId45"/>
    <p:sldId id="4352" r:id="rId46"/>
    <p:sldId id="4358" r:id="rId47"/>
    <p:sldId id="4362" r:id="rId48"/>
    <p:sldId id="4364" r:id="rId49"/>
    <p:sldId id="4276" r:id="rId50"/>
    <p:sldId id="4343" r:id="rId51"/>
    <p:sldId id="437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A4C"/>
    <a:srgbClr val="FDC562"/>
    <a:srgbClr val="7DCCC6"/>
    <a:srgbClr val="00A4B8"/>
    <a:srgbClr val="23385C"/>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p:restoredTop sz="94663"/>
  </p:normalViewPr>
  <p:slideViewPr>
    <p:cSldViewPr snapToGrid="0" snapToObjects="1">
      <p:cViewPr varScale="1">
        <p:scale>
          <a:sx n="86" d="100"/>
          <a:sy n="86" d="100"/>
        </p:scale>
        <p:origin x="538" y="1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21/09/2022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00"/>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Final Slide">
    <p:spTree>
      <p:nvGrpSpPr>
        <p:cNvPr id="1" name=""/>
        <p:cNvGrpSpPr/>
        <p:nvPr/>
      </p:nvGrpSpPr>
      <p:grpSpPr>
        <a:xfrm>
          <a:off x="0" y="0"/>
          <a:ext cx="0" cy="0"/>
          <a:chOff x="0" y="0"/>
          <a:chExt cx="0" cy="0"/>
        </a:xfrm>
      </p:grpSpPr>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3049104" y="3140711"/>
            <a:ext cx="8692531" cy="1737427"/>
          </a:xfrm>
        </p:spPr>
        <p:txBody>
          <a:bodyPr anchor="t">
            <a:noAutofit/>
          </a:bodyPr>
          <a:lstStyle>
            <a:lvl1pPr algn="l">
              <a:buNone/>
              <a:defRPr sz="4000" b="1" i="0" spc="0">
                <a:solidFill>
                  <a:schemeClr val="tx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https://www.studentcivicengagers.eu/</a:t>
            </a:r>
            <a:endParaRPr lang="en-US" dirty="0"/>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94001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 id="2147483881"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hyperlink" Target="https://opentextbc.ca/projectmanagement/chapter/chapter-12-budget-planning-project-management/" TargetMode="External"/><Relationship Id="rId5" Type="http://schemas.openxmlformats.org/officeDocument/2006/relationships/hyperlink" Target="https://www.projectmanager.com/training/create-and-manage-project-budget" TargetMode="External"/><Relationship Id="rId4" Type="http://schemas.openxmlformats.org/officeDocument/2006/relationships/hyperlink" Target="https://www.forecast.app/blog/how-to-create-a-project-budg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jpeg"/><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http://theleanstartup.com/principles" TargetMode="External"/><Relationship Id="rId7" Type="http://schemas.openxmlformats.org/officeDocument/2006/relationships/image" Target="../media/image38.jpe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hyperlink" Target="https://www.case-ka.eu/index.html%3Fp=2174.html" TargetMode="External"/><Relationship Id="rId5" Type="http://schemas.openxmlformats.org/officeDocument/2006/relationships/hyperlink" Target="https://www.capgemini.com/gb-en/blogs/?search_term=&amp;filter_sorting=&amp;filter_topic=innovation&amp;filter_expert=" TargetMode="External"/><Relationship Id="rId4" Type="http://schemas.openxmlformats.org/officeDocument/2006/relationships/hyperlink" Target="https://ideabuddy.com/blog/lean-startup-methodolog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kickstarter.com/"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lendingclub.com/" TargetMode="External"/><Relationship Id="rId2" Type="http://schemas.openxmlformats.org/officeDocument/2006/relationships/hyperlink" Target="https://www.gofundme.com/" TargetMode="External"/><Relationship Id="rId1" Type="http://schemas.openxmlformats.org/officeDocument/2006/relationships/slideLayout" Target="../slideLayouts/slideLayout15.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hyperlink" Target="https://www.studentcivicengagers.eu/toolkit-est/" TargetMode="External"/><Relationship Id="rId2" Type="http://schemas.openxmlformats.org/officeDocument/2006/relationships/hyperlink" Target="https://www.studentcivicengagers.eu/guide-to-digital-civic-engagement-est/"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hubbub.net/"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hubbub.net/solutions/crowdfunding"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www.businessnewsdaily.com/4134-what-is-crowdfunding.html" TargetMode="External"/><Relationship Id="rId2" Type="http://schemas.openxmlformats.org/officeDocument/2006/relationships/image" Target="../media/image46.jpeg"/><Relationship Id="rId1" Type="http://schemas.openxmlformats.org/officeDocument/2006/relationships/slideLayout" Target="../slideLayouts/slideLayout16.xml"/><Relationship Id="rId5" Type="http://schemas.openxmlformats.org/officeDocument/2006/relationships/hyperlink" Target="https://www.xero.com/ie/guides/financing-your-business/how-crowdfunding-works/" TargetMode="External"/><Relationship Id="rId4" Type="http://schemas.openxmlformats.org/officeDocument/2006/relationships/hyperlink" Target="https://learning.candid.org/resources/knowledge-base/what-is-crowdfund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www.forbes.com/sites/forbescommunicationscouncil/2019/06/14/why-corporate-social-responsibility-matters/?sh=4a07d21b32e1" TargetMode="External"/><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49.jpeg"/><Relationship Id="rId4" Type="http://schemas.openxmlformats.org/officeDocument/2006/relationships/hyperlink" Target="https://www.youtube.com/watch?v=Z5KZhm19EO0"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6.xml"/><Relationship Id="rId1" Type="http://schemas.openxmlformats.org/officeDocument/2006/relationships/video" Target="https://www.youtube.com/embed/EyPFi0YO32M?feature=oembed"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6.xml"/><Relationship Id="rId1" Type="http://schemas.openxmlformats.org/officeDocument/2006/relationships/video" Target="https://www.youtube.com/embed/RSaIOCHbuYw?feature=oembe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6.xml"/><Relationship Id="rId1" Type="http://schemas.openxmlformats.org/officeDocument/2006/relationships/video" Target="https://www.youtube.com/embed/6fqfQdpYzeQ?feature=oembed"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6.xml"/><Relationship Id="rId1" Type="http://schemas.openxmlformats.org/officeDocument/2006/relationships/video" Target="https://www.youtube.com/embed/dwh93cjDeT0?feature=oembe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gVimMEI2u2w"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a:srcRect t="6885" b="26989"/>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a:xfrm>
            <a:off x="6144525" y="5201454"/>
            <a:ext cx="5366157" cy="697353"/>
          </a:xfrm>
        </p:spPr>
        <p:txBody>
          <a:bodyPr/>
          <a:lstStyle/>
          <a:p>
            <a:pPr algn="l"/>
            <a:r>
              <a:rPr lang="et-EE" sz="2400" dirty="0"/>
              <a:t>Projekti </a:t>
            </a:r>
            <a:r>
              <a:rPr lang="fi-FI" sz="2400" dirty="0" err="1"/>
              <a:t>rahastami</a:t>
            </a:r>
            <a:r>
              <a:rPr lang="et-EE" sz="2400" dirty="0" err="1"/>
              <a:t>ne</a:t>
            </a:r>
            <a:r>
              <a:rPr lang="fi-FI" sz="2400" dirty="0"/>
              <a:t>,</a:t>
            </a:r>
            <a:r>
              <a:rPr lang="et-EE" sz="2400" dirty="0"/>
              <a:t> nutikad idufirmad ja </a:t>
            </a:r>
            <a:r>
              <a:rPr lang="fi-FI" sz="2400" dirty="0" err="1"/>
              <a:t>ettevõtet</a:t>
            </a:r>
            <a:r>
              <a:rPr lang="et-EE" sz="2400" dirty="0"/>
              <a:t>t</a:t>
            </a:r>
            <a:r>
              <a:rPr lang="fi-FI" sz="2400" dirty="0"/>
              <a:t>e </a:t>
            </a:r>
            <a:r>
              <a:rPr lang="fi-FI" sz="2400" dirty="0" err="1"/>
              <a:t>sotsiaal</a:t>
            </a:r>
            <a:r>
              <a:rPr lang="et-EE" sz="2400" dirty="0" err="1"/>
              <a:t>ne</a:t>
            </a:r>
            <a:r>
              <a:rPr lang="fi-FI" sz="2400" dirty="0"/>
              <a:t> </a:t>
            </a:r>
            <a:r>
              <a:rPr lang="fi-FI" sz="2400" dirty="0" err="1"/>
              <a:t>vastutus</a:t>
            </a:r>
            <a:endParaRPr lang="en-US" sz="2400" dirty="0"/>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a:xfrm>
            <a:off x="6096000" y="4680763"/>
            <a:ext cx="5278651" cy="697353"/>
          </a:xfrm>
        </p:spPr>
        <p:txBody>
          <a:bodyPr>
            <a:normAutofit fontScale="70000" lnSpcReduction="20000"/>
          </a:bodyPr>
          <a:lstStyle/>
          <a:p>
            <a:pPr algn="l"/>
            <a:r>
              <a:rPr lang="en-US" dirty="0"/>
              <a:t>SDCE </a:t>
            </a:r>
            <a:r>
              <a:rPr lang="et-EE" dirty="0" err="1"/>
              <a:t>avtud</a:t>
            </a:r>
            <a:r>
              <a:rPr lang="et-EE" dirty="0"/>
              <a:t> õppematerjal </a:t>
            </a:r>
            <a:r>
              <a:rPr lang="en-US" dirty="0"/>
              <a:t>MO</a:t>
            </a:r>
            <a:r>
              <a:rPr lang="et-EE" dirty="0"/>
              <a:t>O</a:t>
            </a:r>
            <a:r>
              <a:rPr lang="en-US" dirty="0"/>
              <a:t>DUL </a:t>
            </a:r>
            <a:r>
              <a:rPr lang="et-EE" dirty="0"/>
              <a:t>5:</a:t>
            </a:r>
            <a:endParaRPr lang="en-US" dirty="0"/>
          </a:p>
        </p:txBody>
      </p:sp>
      <p:sp>
        <p:nvSpPr>
          <p:cNvPr id="5" name="Google Shape;322;p3">
            <a:extLst>
              <a:ext uri="{FF2B5EF4-FFF2-40B4-BE49-F238E27FC236}">
                <a16:creationId xmlns:a16="http://schemas.microsoft.com/office/drawing/2014/main" id="{6A4B721D-E4D0-412D-9AF0-082A43CF2B48}"/>
              </a:ext>
            </a:extLst>
          </p:cNvPr>
          <p:cNvSpPr txBox="1"/>
          <p:nvPr/>
        </p:nvSpPr>
        <p:spPr>
          <a:xfrm>
            <a:off x="5999966" y="6375747"/>
            <a:ext cx="5696933" cy="46162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300"/>
              <a:buFont typeface="Arial"/>
              <a:buNone/>
            </a:pPr>
            <a:r>
              <a:rPr lang="en-GB" sz="1300" b="1" dirty="0">
                <a:solidFill>
                  <a:srgbClr val="23385C"/>
                </a:solidFill>
              </a:rPr>
              <a:t>NB! </a:t>
            </a:r>
            <a:r>
              <a:rPr lang="en-GB" sz="1300" b="1" dirty="0" err="1">
                <a:solidFill>
                  <a:srgbClr val="23385C"/>
                </a:solidFill>
              </a:rPr>
              <a:t>Tegemist</a:t>
            </a:r>
            <a:r>
              <a:rPr lang="en-GB" sz="1300" b="1" dirty="0">
                <a:solidFill>
                  <a:srgbClr val="23385C"/>
                </a:solidFill>
              </a:rPr>
              <a:t> on </a:t>
            </a:r>
            <a:r>
              <a:rPr lang="en-GB" sz="1300" b="1" dirty="0" err="1">
                <a:solidFill>
                  <a:srgbClr val="23385C"/>
                </a:solidFill>
              </a:rPr>
              <a:t>toimetamata</a:t>
            </a:r>
            <a:r>
              <a:rPr lang="en-GB" sz="1300" b="1" dirty="0">
                <a:solidFill>
                  <a:srgbClr val="23385C"/>
                </a:solidFill>
              </a:rPr>
              <a:t> </a:t>
            </a:r>
            <a:r>
              <a:rPr lang="en-GB" sz="1300" b="1" dirty="0" err="1">
                <a:solidFill>
                  <a:srgbClr val="23385C"/>
                </a:solidFill>
              </a:rPr>
              <a:t>tõlkega</a:t>
            </a:r>
            <a:r>
              <a:rPr lang="en-GB" sz="1300" b="1" dirty="0">
                <a:solidFill>
                  <a:srgbClr val="23385C"/>
                </a:solidFill>
              </a:rPr>
              <a:t>.</a:t>
            </a:r>
            <a:br>
              <a:rPr lang="en-GB" sz="1300" b="1" dirty="0">
                <a:solidFill>
                  <a:srgbClr val="23385C"/>
                </a:solidFill>
              </a:rPr>
            </a:br>
            <a:r>
              <a:rPr lang="en-GB" sz="1100" b="1" dirty="0" err="1">
                <a:solidFill>
                  <a:srgbClr val="23385C"/>
                </a:solidFill>
              </a:rPr>
              <a:t>Kui</a:t>
            </a:r>
            <a:r>
              <a:rPr lang="en-GB" sz="1100" b="1" dirty="0">
                <a:solidFill>
                  <a:srgbClr val="23385C"/>
                </a:solidFill>
              </a:rPr>
              <a:t> </a:t>
            </a:r>
            <a:r>
              <a:rPr lang="en-GB" sz="1100" b="1" dirty="0" err="1">
                <a:solidFill>
                  <a:srgbClr val="23385C"/>
                </a:solidFill>
              </a:rPr>
              <a:t>midagi</a:t>
            </a:r>
            <a:r>
              <a:rPr lang="en-GB" sz="1100" b="1" dirty="0">
                <a:solidFill>
                  <a:srgbClr val="23385C"/>
                </a:solidFill>
              </a:rPr>
              <a:t> </a:t>
            </a:r>
            <a:r>
              <a:rPr lang="en-GB" sz="1100" b="1" dirty="0" err="1">
                <a:solidFill>
                  <a:srgbClr val="23385C"/>
                </a:solidFill>
              </a:rPr>
              <a:t>jääb</a:t>
            </a:r>
            <a:r>
              <a:rPr lang="en-GB" sz="1100" b="1" dirty="0">
                <a:solidFill>
                  <a:srgbClr val="23385C"/>
                </a:solidFill>
              </a:rPr>
              <a:t> </a:t>
            </a:r>
            <a:r>
              <a:rPr lang="en-GB" sz="1100" b="1" dirty="0" err="1">
                <a:solidFill>
                  <a:srgbClr val="23385C"/>
                </a:solidFill>
              </a:rPr>
              <a:t>arusaamatuks</a:t>
            </a:r>
            <a:r>
              <a:rPr lang="en-GB" sz="1100" b="1" dirty="0">
                <a:solidFill>
                  <a:srgbClr val="23385C"/>
                </a:solidFill>
              </a:rPr>
              <a:t>, </a:t>
            </a:r>
            <a:r>
              <a:rPr lang="en-GB" sz="1100" b="1" dirty="0" err="1">
                <a:solidFill>
                  <a:srgbClr val="23385C"/>
                </a:solidFill>
              </a:rPr>
              <a:t>palun</a:t>
            </a:r>
            <a:r>
              <a:rPr lang="en-GB" sz="1100" b="1" dirty="0">
                <a:solidFill>
                  <a:srgbClr val="23385C"/>
                </a:solidFill>
              </a:rPr>
              <a:t> </a:t>
            </a:r>
            <a:r>
              <a:rPr lang="en-GB" sz="1100" b="1" dirty="0" err="1">
                <a:solidFill>
                  <a:srgbClr val="23385C"/>
                </a:solidFill>
              </a:rPr>
              <a:t>vaadake</a:t>
            </a:r>
            <a:r>
              <a:rPr lang="en-GB" sz="1100" b="1" dirty="0">
                <a:solidFill>
                  <a:srgbClr val="23385C"/>
                </a:solidFill>
              </a:rPr>
              <a:t> </a:t>
            </a:r>
            <a:r>
              <a:rPr lang="en-GB" sz="1100" b="1" dirty="0" err="1">
                <a:solidFill>
                  <a:srgbClr val="23385C"/>
                </a:solidFill>
              </a:rPr>
              <a:t>ingliskeelset</a:t>
            </a:r>
            <a:r>
              <a:rPr lang="en-GB" sz="1100" b="1" dirty="0">
                <a:solidFill>
                  <a:srgbClr val="23385C"/>
                </a:solidFill>
              </a:rPr>
              <a:t> </a:t>
            </a:r>
            <a:r>
              <a:rPr lang="en-GB" sz="1100" b="1" dirty="0" err="1">
                <a:solidFill>
                  <a:srgbClr val="23385C"/>
                </a:solidFill>
              </a:rPr>
              <a:t>versiooni</a:t>
            </a:r>
            <a:r>
              <a:rPr lang="en-GB" sz="1100" b="1" dirty="0">
                <a:solidFill>
                  <a:srgbClr val="23385C"/>
                </a:solidFill>
              </a:rPr>
              <a:t>.</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8417E96E-DDD8-41E4-808A-0ADF6239953E}"/>
              </a:ext>
            </a:extLst>
          </p:cNvPr>
          <p:cNvSpPr txBox="1"/>
          <p:nvPr/>
        </p:nvSpPr>
        <p:spPr>
          <a:xfrm>
            <a:off x="230934" y="1266737"/>
            <a:ext cx="6161366" cy="4524315"/>
          </a:xfrm>
          <a:prstGeom prst="rect">
            <a:avLst/>
          </a:prstGeom>
          <a:noFill/>
        </p:spPr>
        <p:txBody>
          <a:bodyPr wrap="square" rtlCol="0">
            <a:spAutoFit/>
          </a:bodyPr>
          <a:lstStyle/>
          <a:p>
            <a:r>
              <a:rPr lang="en-US" sz="2400" dirty="0" err="1">
                <a:solidFill>
                  <a:schemeClr val="bg1"/>
                </a:solidFill>
              </a:rPr>
              <a:t>Ettenägematute</a:t>
            </a:r>
            <a:r>
              <a:rPr lang="en-US" sz="2400" dirty="0">
                <a:solidFill>
                  <a:schemeClr val="bg1"/>
                </a:solidFill>
              </a:rPr>
              <a:t> </a:t>
            </a:r>
            <a:r>
              <a:rPr lang="en-US" sz="2400" dirty="0" err="1">
                <a:solidFill>
                  <a:schemeClr val="bg1"/>
                </a:solidFill>
              </a:rPr>
              <a:t>olukordadega</a:t>
            </a:r>
            <a:r>
              <a:rPr lang="en-US" sz="2400" dirty="0">
                <a:solidFill>
                  <a:schemeClr val="bg1"/>
                </a:solidFill>
              </a:rPr>
              <a:t>/</a:t>
            </a:r>
            <a:r>
              <a:rPr lang="en-US" sz="2400" dirty="0" err="1">
                <a:solidFill>
                  <a:schemeClr val="bg1"/>
                </a:solidFill>
              </a:rPr>
              <a:t>kuludega</a:t>
            </a:r>
            <a:r>
              <a:rPr lang="en-US" sz="2400" dirty="0">
                <a:solidFill>
                  <a:schemeClr val="bg1"/>
                </a:solidFill>
              </a:rPr>
              <a:t> </a:t>
            </a:r>
            <a:r>
              <a:rPr lang="en-US" sz="2400" dirty="0" err="1">
                <a:solidFill>
                  <a:schemeClr val="bg1"/>
                </a:solidFill>
              </a:rPr>
              <a:t>arvestamine</a:t>
            </a:r>
            <a:r>
              <a:rPr lang="en-US" sz="2400" dirty="0">
                <a:solidFill>
                  <a:schemeClr val="bg1"/>
                </a:solidFill>
              </a:rPr>
              <a:t> on </a:t>
            </a:r>
            <a:r>
              <a:rPr lang="en-US" sz="2400" dirty="0" err="1">
                <a:solidFill>
                  <a:schemeClr val="bg1"/>
                </a:solidFill>
              </a:rPr>
              <a:t>projekti</a:t>
            </a:r>
            <a:r>
              <a:rPr lang="en-US" sz="2400" dirty="0">
                <a:solidFill>
                  <a:schemeClr val="bg1"/>
                </a:solidFill>
              </a:rPr>
              <a:t> </a:t>
            </a:r>
            <a:r>
              <a:rPr lang="en-US" sz="2400" dirty="0" err="1">
                <a:solidFill>
                  <a:schemeClr val="bg1"/>
                </a:solidFill>
              </a:rPr>
              <a:t>eelarve</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äärmiselt</a:t>
            </a:r>
            <a:r>
              <a:rPr lang="en-US" sz="2400" dirty="0">
                <a:solidFill>
                  <a:schemeClr val="bg1"/>
                </a:solidFill>
              </a:rPr>
              <a:t> </a:t>
            </a:r>
            <a:r>
              <a:rPr lang="en-US" sz="2400" dirty="0" err="1">
                <a:solidFill>
                  <a:schemeClr val="bg1"/>
                </a:solidFill>
              </a:rPr>
              <a:t>oluline</a:t>
            </a:r>
            <a:r>
              <a:rPr lang="en-US" sz="2400" dirty="0">
                <a:solidFill>
                  <a:schemeClr val="bg1"/>
                </a:solidFill>
              </a:rPr>
              <a:t>. </a:t>
            </a:r>
            <a:r>
              <a:rPr lang="en-US" sz="2400" dirty="0" err="1">
                <a:solidFill>
                  <a:schemeClr val="bg1"/>
                </a:solidFill>
              </a:rPr>
              <a:t>Kunagi</a:t>
            </a:r>
            <a:r>
              <a:rPr lang="en-US" sz="2400" dirty="0">
                <a:solidFill>
                  <a:schemeClr val="bg1"/>
                </a:solidFill>
              </a:rPr>
              <a:t> </a:t>
            </a:r>
            <a:r>
              <a:rPr lang="en-US" sz="2400" dirty="0" err="1">
                <a:solidFill>
                  <a:schemeClr val="bg1"/>
                </a:solidFill>
              </a:rPr>
              <a:t>ei</a:t>
            </a:r>
            <a:r>
              <a:rPr lang="en-US" sz="2400" dirty="0">
                <a:solidFill>
                  <a:schemeClr val="bg1"/>
                </a:solidFill>
              </a:rPr>
              <a:t> tea, </a:t>
            </a:r>
            <a:r>
              <a:rPr lang="en-US" sz="2400" dirty="0" err="1">
                <a:solidFill>
                  <a:schemeClr val="bg1"/>
                </a:solidFill>
              </a:rPr>
              <a:t>millal</a:t>
            </a:r>
            <a:r>
              <a:rPr lang="en-US" sz="2400" dirty="0">
                <a:solidFill>
                  <a:schemeClr val="bg1"/>
                </a:solidFill>
              </a:rPr>
              <a:t> </a:t>
            </a:r>
            <a:r>
              <a:rPr lang="en-US" sz="2400" dirty="0" err="1">
                <a:solidFill>
                  <a:schemeClr val="bg1"/>
                </a:solidFill>
              </a:rPr>
              <a:t>võivad</a:t>
            </a:r>
            <a:r>
              <a:rPr lang="en-US" sz="2400" dirty="0">
                <a:solidFill>
                  <a:schemeClr val="bg1"/>
                </a:solidFill>
              </a:rPr>
              <a:t> </a:t>
            </a:r>
            <a:r>
              <a:rPr lang="en-US" sz="2400" dirty="0" err="1">
                <a:solidFill>
                  <a:schemeClr val="bg1"/>
                </a:solidFill>
              </a:rPr>
              <a:t>tekkida</a:t>
            </a:r>
            <a:r>
              <a:rPr lang="en-US" sz="2400" dirty="0">
                <a:solidFill>
                  <a:schemeClr val="bg1"/>
                </a:solidFill>
              </a:rPr>
              <a:t> </a:t>
            </a:r>
            <a:r>
              <a:rPr lang="en-US" sz="2400" dirty="0" err="1">
                <a:solidFill>
                  <a:schemeClr val="bg1"/>
                </a:solidFill>
              </a:rPr>
              <a:t>täiendavad</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ootamatud</a:t>
            </a:r>
            <a:r>
              <a:rPr lang="en-US" sz="2400" dirty="0">
                <a:solidFill>
                  <a:schemeClr val="bg1"/>
                </a:solidFill>
              </a:rPr>
              <a:t> </a:t>
            </a:r>
            <a:r>
              <a:rPr lang="en-US" sz="2400" dirty="0" err="1">
                <a:solidFill>
                  <a:schemeClr val="bg1"/>
                </a:solidFill>
              </a:rPr>
              <a:t>kulud</a:t>
            </a:r>
            <a:r>
              <a:rPr lang="en-US" sz="2400" dirty="0">
                <a:solidFill>
                  <a:schemeClr val="bg1"/>
                </a:solidFill>
              </a:rPr>
              <a:t> ja </a:t>
            </a:r>
            <a:r>
              <a:rPr lang="en-US" sz="2400" dirty="0" err="1">
                <a:solidFill>
                  <a:schemeClr val="bg1"/>
                </a:solidFill>
              </a:rPr>
              <a:t>viimane</a:t>
            </a:r>
            <a:r>
              <a:rPr lang="en-US" sz="2400" dirty="0">
                <a:solidFill>
                  <a:schemeClr val="bg1"/>
                </a:solidFill>
              </a:rPr>
              <a:t> </a:t>
            </a:r>
            <a:r>
              <a:rPr lang="en-US" sz="2400" dirty="0" err="1">
                <a:solidFill>
                  <a:schemeClr val="bg1"/>
                </a:solidFill>
              </a:rPr>
              <a:t>asi</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tahate</a:t>
            </a:r>
            <a:r>
              <a:rPr lang="en-US" sz="2400" dirty="0">
                <a:solidFill>
                  <a:schemeClr val="bg1"/>
                </a:solidFill>
              </a:rPr>
              <a:t>, on </a:t>
            </a:r>
            <a:r>
              <a:rPr lang="en-US" sz="2400" dirty="0" err="1">
                <a:solidFill>
                  <a:schemeClr val="bg1"/>
                </a:solidFill>
              </a:rPr>
              <a:t>lisakulude</a:t>
            </a:r>
            <a:r>
              <a:rPr lang="en-US" sz="2400" dirty="0">
                <a:solidFill>
                  <a:schemeClr val="bg1"/>
                </a:solidFill>
              </a:rPr>
              <a:t> </a:t>
            </a:r>
            <a:r>
              <a:rPr lang="en-US" sz="2400" dirty="0" err="1">
                <a:solidFill>
                  <a:schemeClr val="bg1"/>
                </a:solidFill>
              </a:rPr>
              <a:t>tõttu</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elluviimine</a:t>
            </a:r>
            <a:r>
              <a:rPr lang="en-US" sz="2400" dirty="0">
                <a:solidFill>
                  <a:schemeClr val="bg1"/>
                </a:solidFill>
              </a:rPr>
              <a:t> </a:t>
            </a:r>
            <a:r>
              <a:rPr lang="en-US" sz="2400" dirty="0" err="1">
                <a:solidFill>
                  <a:schemeClr val="bg1"/>
                </a:solidFill>
              </a:rPr>
              <a:t>ohtu</a:t>
            </a:r>
            <a:r>
              <a:rPr lang="en-US" sz="2400" dirty="0">
                <a:solidFill>
                  <a:schemeClr val="bg1"/>
                </a:solidFill>
              </a:rPr>
              <a:t> </a:t>
            </a:r>
            <a:r>
              <a:rPr lang="en-US" sz="2400" dirty="0" err="1">
                <a:solidFill>
                  <a:schemeClr val="bg1"/>
                </a:solidFill>
              </a:rPr>
              <a:t>seada</a:t>
            </a:r>
            <a:r>
              <a:rPr lang="en-US" sz="2400" dirty="0">
                <a:solidFill>
                  <a:schemeClr val="bg1"/>
                </a:solidFill>
              </a:rPr>
              <a:t>. </a:t>
            </a:r>
            <a:r>
              <a:rPr lang="en-US" sz="2400" dirty="0" err="1">
                <a:solidFill>
                  <a:schemeClr val="bg1"/>
                </a:solidFill>
              </a:rPr>
              <a:t>Hea</a:t>
            </a:r>
            <a:r>
              <a:rPr lang="en-US" sz="2400" dirty="0">
                <a:solidFill>
                  <a:schemeClr val="bg1"/>
                </a:solidFill>
              </a:rPr>
              <a:t> </a:t>
            </a:r>
            <a:r>
              <a:rPr lang="en-US" sz="2400" dirty="0" err="1">
                <a:solidFill>
                  <a:schemeClr val="bg1"/>
                </a:solidFill>
              </a:rPr>
              <a:t>lähtepunkt</a:t>
            </a:r>
            <a:r>
              <a:rPr lang="en-US" sz="2400" dirty="0">
                <a:solidFill>
                  <a:schemeClr val="bg1"/>
                </a:solidFill>
              </a:rPr>
              <a:t> </a:t>
            </a:r>
            <a:r>
              <a:rPr lang="en-US" sz="2400" dirty="0" err="1">
                <a:solidFill>
                  <a:schemeClr val="bg1"/>
                </a:solidFill>
              </a:rPr>
              <a:t>ettenägematute</a:t>
            </a:r>
            <a:r>
              <a:rPr lang="en-US" sz="2400" dirty="0">
                <a:solidFill>
                  <a:schemeClr val="bg1"/>
                </a:solidFill>
              </a:rPr>
              <a:t> </a:t>
            </a:r>
            <a:r>
              <a:rPr lang="en-US" sz="2400" dirty="0" err="1">
                <a:solidFill>
                  <a:schemeClr val="bg1"/>
                </a:solidFill>
              </a:rPr>
              <a:t>kulude</a:t>
            </a:r>
            <a:r>
              <a:rPr lang="en-US" sz="2400" dirty="0">
                <a:solidFill>
                  <a:schemeClr val="bg1"/>
                </a:solidFill>
              </a:rPr>
              <a:t> </a:t>
            </a:r>
            <a:r>
              <a:rPr lang="en-US" sz="2400" dirty="0" err="1">
                <a:solidFill>
                  <a:schemeClr val="bg1"/>
                </a:solidFill>
              </a:rPr>
              <a:t>jaoks</a:t>
            </a:r>
            <a:r>
              <a:rPr lang="en-US" sz="2400" dirty="0">
                <a:solidFill>
                  <a:schemeClr val="bg1"/>
                </a:solidFill>
              </a:rPr>
              <a:t> on 10% </a:t>
            </a:r>
            <a:r>
              <a:rPr lang="en-US" sz="2400" dirty="0" err="1">
                <a:solidFill>
                  <a:schemeClr val="bg1"/>
                </a:solidFill>
              </a:rPr>
              <a:t>projekti</a:t>
            </a:r>
            <a:r>
              <a:rPr lang="en-US" sz="2400" dirty="0">
                <a:solidFill>
                  <a:schemeClr val="bg1"/>
                </a:solidFill>
              </a:rPr>
              <a:t> </a:t>
            </a:r>
            <a:r>
              <a:rPr lang="en-US" sz="2400" dirty="0" err="1">
                <a:solidFill>
                  <a:schemeClr val="bg1"/>
                </a:solidFill>
              </a:rPr>
              <a:t>kogumaksumusest</a:t>
            </a:r>
            <a:r>
              <a:rPr lang="en-US" sz="2400" dirty="0">
                <a:solidFill>
                  <a:schemeClr val="bg1"/>
                </a:solidFill>
              </a:rPr>
              <a:t>. See </a:t>
            </a:r>
            <a:r>
              <a:rPr lang="en-US" sz="2400" dirty="0" err="1">
                <a:solidFill>
                  <a:schemeClr val="bg1"/>
                </a:solidFill>
              </a:rPr>
              <a:t>tagab</a:t>
            </a:r>
            <a:r>
              <a:rPr lang="en-US" sz="2400" dirty="0">
                <a:solidFill>
                  <a:schemeClr val="bg1"/>
                </a:solidFill>
              </a:rPr>
              <a:t>, et </a:t>
            </a:r>
            <a:r>
              <a:rPr lang="en-US" sz="2400" dirty="0" err="1">
                <a:solidFill>
                  <a:schemeClr val="bg1"/>
                </a:solidFill>
              </a:rPr>
              <a:t>teil</a:t>
            </a:r>
            <a:r>
              <a:rPr lang="en-US" sz="2400" dirty="0">
                <a:solidFill>
                  <a:schemeClr val="bg1"/>
                </a:solidFill>
              </a:rPr>
              <a:t> on </a:t>
            </a:r>
            <a:r>
              <a:rPr lang="en-US" sz="2400" dirty="0" err="1">
                <a:solidFill>
                  <a:schemeClr val="bg1"/>
                </a:solidFill>
              </a:rPr>
              <a:t>raha</a:t>
            </a:r>
            <a:r>
              <a:rPr lang="en-US" sz="2400" dirty="0">
                <a:solidFill>
                  <a:schemeClr val="bg1"/>
                </a:solidFill>
              </a:rPr>
              <a:t>, et </a:t>
            </a:r>
            <a:r>
              <a:rPr lang="en-US" sz="2400" dirty="0" err="1">
                <a:solidFill>
                  <a:schemeClr val="bg1"/>
                </a:solidFill>
              </a:rPr>
              <a:t>hoida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kulud</a:t>
            </a:r>
            <a:r>
              <a:rPr lang="en-US" sz="2400" dirty="0">
                <a:solidFill>
                  <a:schemeClr val="bg1"/>
                </a:solidFill>
              </a:rPr>
              <a:t> </a:t>
            </a:r>
            <a:r>
              <a:rPr lang="en-US" sz="2400" dirty="0" err="1">
                <a:solidFill>
                  <a:schemeClr val="bg1"/>
                </a:solidFill>
              </a:rPr>
              <a:t>eelarve</a:t>
            </a:r>
            <a:r>
              <a:rPr lang="en-US" sz="2400" dirty="0">
                <a:solidFill>
                  <a:schemeClr val="bg1"/>
                </a:solidFill>
              </a:rPr>
              <a:t> </a:t>
            </a:r>
            <a:r>
              <a:rPr lang="en-US" sz="2400" dirty="0" err="1">
                <a:solidFill>
                  <a:schemeClr val="bg1"/>
                </a:solidFill>
              </a:rPr>
              <a:t>raamides</a:t>
            </a:r>
            <a:r>
              <a:rPr lang="en-US" sz="2400" dirty="0">
                <a:solidFill>
                  <a:schemeClr val="bg1"/>
                </a:solidFill>
              </a:rPr>
              <a:t>.</a:t>
            </a:r>
            <a:endParaRPr lang="et-EE" sz="2400" dirty="0">
              <a:solidFill>
                <a:schemeClr val="bg1"/>
              </a:solidFill>
            </a:endParaRPr>
          </a:p>
          <a:p>
            <a:endParaRPr lang="et-EE" sz="2400" dirty="0">
              <a:solidFill>
                <a:schemeClr val="bg1"/>
              </a:solidFill>
            </a:endParaRPr>
          </a:p>
          <a:p>
            <a:r>
              <a:rPr lang="en-IE" sz="2400" dirty="0" err="1">
                <a:solidFill>
                  <a:schemeClr val="bg1"/>
                </a:solidFill>
              </a:rPr>
              <a:t>Lõpuks</a:t>
            </a:r>
            <a:r>
              <a:rPr lang="en-IE" sz="2400" dirty="0">
                <a:solidFill>
                  <a:schemeClr val="bg1"/>
                </a:solidFill>
              </a:rPr>
              <a:t>, </a:t>
            </a:r>
            <a:r>
              <a:rPr lang="en-IE" sz="2400" dirty="0" err="1">
                <a:solidFill>
                  <a:schemeClr val="bg1"/>
                </a:solidFill>
              </a:rPr>
              <a:t>leidke</a:t>
            </a:r>
            <a:r>
              <a:rPr lang="en-IE" sz="2400" dirty="0">
                <a:solidFill>
                  <a:schemeClr val="bg1"/>
                </a:solidFill>
              </a:rPr>
              <a:t> </a:t>
            </a:r>
            <a:r>
              <a:rPr lang="en-IE" sz="2400" dirty="0" err="1">
                <a:solidFill>
                  <a:schemeClr val="bg1"/>
                </a:solidFill>
              </a:rPr>
              <a:t>keegi</a:t>
            </a:r>
            <a:r>
              <a:rPr lang="en-IE" sz="2400" dirty="0">
                <a:solidFill>
                  <a:schemeClr val="bg1"/>
                </a:solidFill>
              </a:rPr>
              <a:t>, </a:t>
            </a:r>
            <a:r>
              <a:rPr lang="en-IE" sz="2400" dirty="0" err="1">
                <a:solidFill>
                  <a:schemeClr val="bg1"/>
                </a:solidFill>
              </a:rPr>
              <a:t>kes</a:t>
            </a:r>
            <a:r>
              <a:rPr lang="en-IE" sz="2400" dirty="0">
                <a:solidFill>
                  <a:schemeClr val="bg1"/>
                </a:solidFill>
              </a:rPr>
              <a:t> </a:t>
            </a:r>
            <a:r>
              <a:rPr lang="en-IE" sz="2400" dirty="0" err="1">
                <a:solidFill>
                  <a:schemeClr val="bg1"/>
                </a:solidFill>
              </a:rPr>
              <a:t>vaatab</a:t>
            </a:r>
            <a:r>
              <a:rPr lang="en-IE" sz="2400" dirty="0">
                <a:solidFill>
                  <a:schemeClr val="bg1"/>
                </a:solidFill>
              </a:rPr>
              <a:t> </a:t>
            </a:r>
            <a:r>
              <a:rPr lang="en-IE" sz="2400" dirty="0" err="1">
                <a:solidFill>
                  <a:schemeClr val="bg1"/>
                </a:solidFill>
              </a:rPr>
              <a:t>teie</a:t>
            </a:r>
            <a:r>
              <a:rPr lang="en-IE" sz="2400" dirty="0">
                <a:solidFill>
                  <a:schemeClr val="bg1"/>
                </a:solidFill>
              </a:rPr>
              <a:t> </a:t>
            </a:r>
            <a:r>
              <a:rPr lang="en-IE" sz="2400" dirty="0" err="1">
                <a:solidFill>
                  <a:schemeClr val="bg1"/>
                </a:solidFill>
              </a:rPr>
              <a:t>eelarve</a:t>
            </a:r>
            <a:r>
              <a:rPr lang="en-IE" sz="2400" dirty="0">
                <a:solidFill>
                  <a:schemeClr val="bg1"/>
                </a:solidFill>
              </a:rPr>
              <a:t> </a:t>
            </a:r>
            <a:r>
              <a:rPr lang="en-IE" sz="2400" dirty="0" err="1">
                <a:solidFill>
                  <a:schemeClr val="bg1"/>
                </a:solidFill>
              </a:rPr>
              <a:t>üle</a:t>
            </a:r>
            <a:r>
              <a:rPr lang="en-IE" sz="2400" dirty="0">
                <a:solidFill>
                  <a:schemeClr val="bg1"/>
                </a:solidFill>
              </a:rPr>
              <a:t>, </a:t>
            </a:r>
            <a:r>
              <a:rPr lang="en-IE" sz="2400" dirty="0" err="1">
                <a:solidFill>
                  <a:schemeClr val="bg1"/>
                </a:solidFill>
              </a:rPr>
              <a:t>tagamaks</a:t>
            </a:r>
            <a:r>
              <a:rPr lang="en-IE" sz="2400" dirty="0">
                <a:solidFill>
                  <a:schemeClr val="bg1"/>
                </a:solidFill>
              </a:rPr>
              <a:t>, et </a:t>
            </a:r>
            <a:r>
              <a:rPr lang="en-IE" sz="2400" dirty="0" err="1">
                <a:solidFill>
                  <a:schemeClr val="bg1"/>
                </a:solidFill>
              </a:rPr>
              <a:t>kõik</a:t>
            </a:r>
            <a:r>
              <a:rPr lang="en-IE" sz="2400" dirty="0">
                <a:solidFill>
                  <a:schemeClr val="bg1"/>
                </a:solidFill>
              </a:rPr>
              <a:t> </a:t>
            </a:r>
            <a:r>
              <a:rPr lang="en-IE" sz="2400" dirty="0" err="1">
                <a:solidFill>
                  <a:schemeClr val="bg1"/>
                </a:solidFill>
              </a:rPr>
              <a:t>aspektid</a:t>
            </a:r>
            <a:r>
              <a:rPr lang="en-IE" sz="2400" dirty="0">
                <a:solidFill>
                  <a:schemeClr val="bg1"/>
                </a:solidFill>
              </a:rPr>
              <a:t> on </a:t>
            </a:r>
            <a:r>
              <a:rPr lang="en-IE" sz="2400" dirty="0" err="1">
                <a:solidFill>
                  <a:schemeClr val="bg1"/>
                </a:solidFill>
              </a:rPr>
              <a:t>arvesse</a:t>
            </a:r>
            <a:r>
              <a:rPr lang="en-IE" sz="2400" dirty="0">
                <a:solidFill>
                  <a:schemeClr val="bg1"/>
                </a:solidFill>
              </a:rPr>
              <a:t> </a:t>
            </a:r>
            <a:r>
              <a:rPr lang="en-IE" sz="2400" dirty="0" err="1">
                <a:solidFill>
                  <a:schemeClr val="bg1"/>
                </a:solidFill>
              </a:rPr>
              <a:t>võetud</a:t>
            </a:r>
            <a:r>
              <a:rPr lang="en-IE" sz="2400" dirty="0">
                <a:solidFill>
                  <a:schemeClr val="bg1"/>
                </a:solidFill>
              </a:rPr>
              <a:t>.</a:t>
            </a:r>
          </a:p>
        </p:txBody>
      </p:sp>
      <p:pic>
        <p:nvPicPr>
          <p:cNvPr id="7" name="Picture Placeholder 6">
            <a:extLst>
              <a:ext uri="{FF2B5EF4-FFF2-40B4-BE49-F238E27FC236}">
                <a16:creationId xmlns:a16="http://schemas.microsoft.com/office/drawing/2014/main" id="{95222A75-1180-4C33-BF92-FB8D4B59FD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
        <p:nvSpPr>
          <p:cNvPr id="10" name="Text Placeholder 1">
            <a:extLst>
              <a:ext uri="{FF2B5EF4-FFF2-40B4-BE49-F238E27FC236}">
                <a16:creationId xmlns:a16="http://schemas.microsoft.com/office/drawing/2014/main" id="{3F6A8F6C-3ED7-4505-BCA8-83809421A21C}"/>
              </a:ext>
            </a:extLst>
          </p:cNvPr>
          <p:cNvSpPr txBox="1">
            <a:spLocks/>
          </p:cNvSpPr>
          <p:nvPr/>
        </p:nvSpPr>
        <p:spPr>
          <a:xfrm>
            <a:off x="444071" y="395210"/>
            <a:ext cx="5713412" cy="5905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b="1" dirty="0"/>
              <a:t>3. </a:t>
            </a:r>
            <a:r>
              <a:rPr lang="en-US" sz="3000" b="1" dirty="0" err="1"/>
              <a:t>Omage</a:t>
            </a:r>
            <a:r>
              <a:rPr lang="en-US" sz="3000" b="1" dirty="0"/>
              <a:t> </a:t>
            </a:r>
            <a:r>
              <a:rPr lang="en-US" sz="3000" b="1" dirty="0" err="1"/>
              <a:t>eelarvet</a:t>
            </a:r>
            <a:r>
              <a:rPr lang="en-US" sz="3000" b="1" dirty="0"/>
              <a:t> </a:t>
            </a:r>
            <a:r>
              <a:rPr lang="en-US" sz="3000" b="1" dirty="0" err="1"/>
              <a:t>ettenägematute</a:t>
            </a:r>
            <a:r>
              <a:rPr lang="en-US" sz="3000" b="1" dirty="0"/>
              <a:t> </a:t>
            </a:r>
            <a:r>
              <a:rPr lang="en-US" sz="3000" b="1" dirty="0" err="1"/>
              <a:t>kulude</a:t>
            </a:r>
            <a:r>
              <a:rPr lang="en-US" sz="3000" b="1" dirty="0"/>
              <a:t> </a:t>
            </a:r>
            <a:r>
              <a:rPr lang="en-US" sz="3000" b="1" dirty="0" err="1"/>
              <a:t>jaoks</a:t>
            </a:r>
            <a:endParaRPr lang="en-US" sz="3000" b="1" dirty="0"/>
          </a:p>
        </p:txBody>
      </p:sp>
    </p:spTree>
    <p:extLst>
      <p:ext uri="{BB962C8B-B14F-4D97-AF65-F5344CB8AC3E}">
        <p14:creationId xmlns:p14="http://schemas.microsoft.com/office/powerpoint/2010/main" val="83791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452472"/>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61785" y="1428705"/>
            <a:ext cx="5555356" cy="4154984"/>
          </a:xfrm>
          <a:prstGeom prst="rect">
            <a:avLst/>
          </a:prstGeom>
          <a:noFill/>
        </p:spPr>
        <p:txBody>
          <a:bodyPr wrap="square" rtlCol="0">
            <a:spAutoFit/>
          </a:bodyPr>
          <a:lstStyle/>
          <a:p>
            <a:r>
              <a:rPr lang="et-EE" sz="2400" dirty="0">
                <a:solidFill>
                  <a:schemeClr val="bg1"/>
                </a:solidFill>
              </a:rPr>
              <a:t>Soovitame järgnevaid allikaid ja artikleid täiendavaks lugemiseks: </a:t>
            </a:r>
            <a:endParaRPr lang="en-IE" sz="2400" dirty="0">
              <a:solidFill>
                <a:schemeClr val="bg1"/>
              </a:solidFill>
            </a:endParaRPr>
          </a:p>
          <a:p>
            <a:endParaRPr lang="et-EE" sz="2400" dirty="0">
              <a:solidFill>
                <a:schemeClr val="bg1"/>
              </a:solidFill>
              <a:hlinkClick r:id="rId4">
                <a:extLst>
                  <a:ext uri="{A12FA001-AC4F-418D-AE19-62706E023703}">
                    <ahyp:hlinkClr xmlns:ahyp="http://schemas.microsoft.com/office/drawing/2018/hyperlinkcolor" val="tx"/>
                  </a:ext>
                </a:extLst>
              </a:hlinkClick>
            </a:endParaRPr>
          </a:p>
          <a:p>
            <a:r>
              <a:rPr lang="en-US" sz="2400" dirty="0">
                <a:solidFill>
                  <a:schemeClr val="bg1"/>
                </a:solidFill>
                <a:hlinkClick r:id="rId4">
                  <a:extLst>
                    <a:ext uri="{A12FA001-AC4F-418D-AE19-62706E023703}">
                      <ahyp:hlinkClr xmlns:ahyp="http://schemas.microsoft.com/office/drawing/2018/hyperlinkcolor" val="tx"/>
                    </a:ext>
                  </a:extLst>
                </a:hlinkClick>
              </a:rPr>
              <a:t>Creating a project Budget - A Complete Guide for 2021</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7 Steps for a Successful Project Budget</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A guide to planning for a project budget with project management in mind.</a:t>
            </a:r>
            <a:endParaRPr lang="en-US" sz="2400" dirty="0">
              <a:solidFill>
                <a:schemeClr val="bg1"/>
              </a:solidFill>
            </a:endParaRPr>
          </a:p>
          <a:p>
            <a:endParaRPr lang="en-US" sz="2400" dirty="0">
              <a:solidFill>
                <a:schemeClr val="bg1"/>
              </a:solidFill>
            </a:endParaRPr>
          </a:p>
        </p:txBody>
      </p:sp>
      <p:sp>
        <p:nvSpPr>
          <p:cNvPr id="9" name="Text Placeholder 1">
            <a:extLst>
              <a:ext uri="{FF2B5EF4-FFF2-40B4-BE49-F238E27FC236}">
                <a16:creationId xmlns:a16="http://schemas.microsoft.com/office/drawing/2014/main" id="{AE097202-C434-4081-820C-90A422B77F14}"/>
              </a:ext>
            </a:extLst>
          </p:cNvPr>
          <p:cNvSpPr>
            <a:spLocks noGrp="1"/>
          </p:cNvSpPr>
          <p:nvPr>
            <p:ph type="body" sz="quarter" idx="16"/>
          </p:nvPr>
        </p:nvSpPr>
        <p:spPr>
          <a:xfrm>
            <a:off x="352426" y="414899"/>
            <a:ext cx="6039874" cy="590313"/>
          </a:xfrm>
        </p:spPr>
        <p:txBody>
          <a:bodyPr>
            <a:noAutofit/>
          </a:bodyPr>
          <a:lstStyle/>
          <a:p>
            <a:pPr algn="ctr"/>
            <a:r>
              <a:rPr lang="et-EE" sz="2800" dirty="0"/>
              <a:t>ALLIKAD JA LISAMATERJALID</a:t>
            </a:r>
            <a:endParaRPr lang="en-US" sz="2800" dirty="0"/>
          </a:p>
        </p:txBody>
      </p:sp>
    </p:spTree>
    <p:extLst>
      <p:ext uri="{BB962C8B-B14F-4D97-AF65-F5344CB8AC3E}">
        <p14:creationId xmlns:p14="http://schemas.microsoft.com/office/powerpoint/2010/main" val="358899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1967064" y="637367"/>
            <a:ext cx="9662961" cy="1175656"/>
          </a:xfrm>
        </p:spPr>
        <p:txBody>
          <a:bodyPr>
            <a:noAutofit/>
          </a:bodyPr>
          <a:lstStyle/>
          <a:p>
            <a:r>
              <a:rPr lang="en-US" dirty="0"/>
              <a:t>TÄHELEPANU </a:t>
            </a:r>
            <a:r>
              <a:rPr lang="en-US" i="1" dirty="0"/>
              <a:t>LEAN STARTUP</a:t>
            </a:r>
            <a:r>
              <a:rPr lang="en-US" dirty="0"/>
              <a:t>’ILE EHK NUTIKALE IDUFIRMALE JA INNOVATSIOONILE  </a:t>
            </a:r>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4" name="TextBox 3">
            <a:extLst>
              <a:ext uri="{FF2B5EF4-FFF2-40B4-BE49-F238E27FC236}">
                <a16:creationId xmlns:a16="http://schemas.microsoft.com/office/drawing/2014/main" id="{F01BBC63-3A7D-4DDB-81BE-45A3D5337E09}"/>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Kesktase</a:t>
            </a:r>
            <a:endParaRPr lang="en-IE" sz="28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6B69FA-B1C3-4878-A42A-787D1362B5D3}"/>
              </a:ext>
            </a:extLst>
          </p:cNvPr>
          <p:cNvSpPr>
            <a:spLocks noGrp="1"/>
          </p:cNvSpPr>
          <p:nvPr>
            <p:ph type="body" sz="quarter" idx="18"/>
          </p:nvPr>
        </p:nvSpPr>
        <p:spPr>
          <a:xfrm>
            <a:off x="734713" y="1481959"/>
            <a:ext cx="10942279" cy="4142756"/>
          </a:xfrm>
        </p:spPr>
        <p:txBody>
          <a:bodyPr>
            <a:normAutofit lnSpcReduction="10000"/>
          </a:bodyPr>
          <a:lstStyle/>
          <a:p>
            <a:pPr marL="0"/>
            <a:r>
              <a:rPr lang="en-US" dirty="0"/>
              <a:t>Lean Startup </a:t>
            </a:r>
            <a:r>
              <a:rPr lang="en-US" dirty="0" err="1"/>
              <a:t>protsess</a:t>
            </a:r>
            <a:r>
              <a:rPr lang="en-US" dirty="0"/>
              <a:t> on </a:t>
            </a:r>
            <a:r>
              <a:rPr lang="en-US" dirty="0" err="1"/>
              <a:t>ideaalne</a:t>
            </a:r>
            <a:r>
              <a:rPr lang="en-US" dirty="0"/>
              <a:t> </a:t>
            </a:r>
            <a:r>
              <a:rPr lang="en-US" dirty="0" err="1"/>
              <a:t>metoodika</a:t>
            </a:r>
            <a:r>
              <a:rPr lang="en-US" dirty="0"/>
              <a:t> </a:t>
            </a:r>
            <a:r>
              <a:rPr lang="en-US" dirty="0" err="1"/>
              <a:t>õppijate</a:t>
            </a:r>
            <a:r>
              <a:rPr lang="en-US" dirty="0"/>
              <a:t> </a:t>
            </a:r>
            <a:r>
              <a:rPr lang="en-US" dirty="0" err="1"/>
              <a:t>kodanikuosaluse</a:t>
            </a:r>
            <a:r>
              <a:rPr lang="en-US" dirty="0"/>
              <a:t> </a:t>
            </a:r>
            <a:r>
              <a:rPr lang="en-US" dirty="0" err="1"/>
              <a:t>projekti</a:t>
            </a:r>
            <a:r>
              <a:rPr lang="en-US" dirty="0"/>
              <a:t> </a:t>
            </a:r>
            <a:r>
              <a:rPr lang="en-US" dirty="0" err="1"/>
              <a:t>aluseks</a:t>
            </a:r>
            <a:r>
              <a:rPr lang="en-US" dirty="0"/>
              <a:t>. See </a:t>
            </a:r>
            <a:r>
              <a:rPr lang="en-US" dirty="0" err="1"/>
              <a:t>annab</a:t>
            </a:r>
            <a:r>
              <a:rPr lang="en-US" dirty="0"/>
              <a:t> </a:t>
            </a:r>
            <a:r>
              <a:rPr lang="en-US" dirty="0" err="1"/>
              <a:t>baasi</a:t>
            </a:r>
            <a:r>
              <a:rPr lang="en-US" dirty="0"/>
              <a:t> ja </a:t>
            </a:r>
            <a:r>
              <a:rPr lang="en-US" dirty="0" err="1"/>
              <a:t>teadusliku</a:t>
            </a:r>
            <a:r>
              <a:rPr lang="en-US" dirty="0"/>
              <a:t> </a:t>
            </a:r>
            <a:r>
              <a:rPr lang="en-US" dirty="0" err="1"/>
              <a:t>lähenemise</a:t>
            </a:r>
            <a:r>
              <a:rPr lang="en-US" dirty="0"/>
              <a:t> </a:t>
            </a:r>
            <a:r>
              <a:rPr lang="en-US" dirty="0" err="1"/>
              <a:t>uuele</a:t>
            </a:r>
            <a:r>
              <a:rPr lang="en-US" dirty="0"/>
              <a:t> </a:t>
            </a:r>
            <a:r>
              <a:rPr lang="en-US" dirty="0" err="1"/>
              <a:t>projektile</a:t>
            </a:r>
            <a:r>
              <a:rPr lang="en-US" dirty="0"/>
              <a:t>/</a:t>
            </a:r>
            <a:r>
              <a:rPr lang="en-US" dirty="0" err="1"/>
              <a:t>teenusele</a:t>
            </a:r>
            <a:r>
              <a:rPr lang="en-US" dirty="0"/>
              <a:t> </a:t>
            </a:r>
            <a:r>
              <a:rPr lang="en-US" dirty="0" err="1"/>
              <a:t>või</a:t>
            </a:r>
            <a:r>
              <a:rPr lang="en-US" dirty="0"/>
              <a:t> </a:t>
            </a:r>
            <a:r>
              <a:rPr lang="en-US" dirty="0" err="1"/>
              <a:t>tootearendusele</a:t>
            </a:r>
            <a:r>
              <a:rPr lang="en-US" dirty="0"/>
              <a:t>. See </a:t>
            </a:r>
            <a:r>
              <a:rPr lang="en-US" dirty="0" err="1"/>
              <a:t>õpetab</a:t>
            </a:r>
            <a:r>
              <a:rPr lang="en-US" dirty="0"/>
              <a:t>, </a:t>
            </a:r>
            <a:r>
              <a:rPr lang="en-US" dirty="0" err="1"/>
              <a:t>kuidas</a:t>
            </a:r>
            <a:r>
              <a:rPr lang="en-US" dirty="0"/>
              <a:t> </a:t>
            </a:r>
            <a:r>
              <a:rPr lang="en-US" dirty="0" err="1"/>
              <a:t>projekti</a:t>
            </a:r>
            <a:r>
              <a:rPr lang="en-US" dirty="0"/>
              <a:t> </a:t>
            </a:r>
            <a:r>
              <a:rPr lang="en-US" dirty="0" err="1"/>
              <a:t>luua</a:t>
            </a:r>
            <a:r>
              <a:rPr lang="en-US" dirty="0"/>
              <a:t> ja </a:t>
            </a:r>
            <a:r>
              <a:rPr lang="en-US" dirty="0" err="1"/>
              <a:t>hallata</a:t>
            </a:r>
            <a:r>
              <a:rPr lang="en-US" dirty="0"/>
              <a:t> </a:t>
            </a:r>
            <a:r>
              <a:rPr lang="en-US" dirty="0" err="1"/>
              <a:t>ning</a:t>
            </a:r>
            <a:r>
              <a:rPr lang="en-US" dirty="0"/>
              <a:t> </a:t>
            </a:r>
            <a:r>
              <a:rPr lang="en-US" dirty="0" err="1"/>
              <a:t>projekti</a:t>
            </a:r>
            <a:r>
              <a:rPr lang="en-US" dirty="0"/>
              <a:t> </a:t>
            </a:r>
            <a:r>
              <a:rPr lang="en-US" dirty="0" err="1"/>
              <a:t>tulemusi</a:t>
            </a:r>
            <a:r>
              <a:rPr lang="en-US" dirty="0"/>
              <a:t> </a:t>
            </a:r>
            <a:r>
              <a:rPr lang="en-US" dirty="0" err="1"/>
              <a:t>kiiremini</a:t>
            </a:r>
            <a:r>
              <a:rPr lang="en-US" dirty="0"/>
              <a:t> ja </a:t>
            </a:r>
            <a:r>
              <a:rPr lang="en-US" dirty="0" err="1"/>
              <a:t>tõhusamalt</a:t>
            </a:r>
            <a:r>
              <a:rPr lang="en-US" dirty="0"/>
              <a:t> </a:t>
            </a:r>
            <a:r>
              <a:rPr lang="en-US" dirty="0" err="1"/>
              <a:t>valitud</a:t>
            </a:r>
            <a:r>
              <a:rPr lang="en-US" dirty="0"/>
              <a:t> </a:t>
            </a:r>
            <a:r>
              <a:rPr lang="en-US" dirty="0" err="1"/>
              <a:t>sihtrühmani</a:t>
            </a:r>
            <a:r>
              <a:rPr lang="en-US" dirty="0"/>
              <a:t>/</a:t>
            </a:r>
            <a:r>
              <a:rPr lang="en-US" dirty="0" err="1"/>
              <a:t>turule</a:t>
            </a:r>
            <a:r>
              <a:rPr lang="en-US" dirty="0"/>
              <a:t> </a:t>
            </a:r>
            <a:r>
              <a:rPr lang="en-US" dirty="0" err="1"/>
              <a:t>viia</a:t>
            </a:r>
            <a:r>
              <a:rPr lang="en-US" dirty="0"/>
              <a:t>.</a:t>
            </a:r>
          </a:p>
          <a:p>
            <a:pPr marL="0"/>
            <a:r>
              <a:rPr lang="en-US" dirty="0" err="1"/>
              <a:t>Oluline</a:t>
            </a:r>
            <a:r>
              <a:rPr lang="en-US" dirty="0"/>
              <a:t> on </a:t>
            </a:r>
            <a:r>
              <a:rPr lang="en-US" dirty="0" err="1"/>
              <a:t>teada</a:t>
            </a:r>
            <a:r>
              <a:rPr lang="en-US" dirty="0"/>
              <a:t>, et </a:t>
            </a:r>
            <a:r>
              <a:rPr lang="en-US" dirty="0" err="1"/>
              <a:t>iga</a:t>
            </a:r>
            <a:r>
              <a:rPr lang="en-US" dirty="0"/>
              <a:t> </a:t>
            </a:r>
            <a:r>
              <a:rPr lang="en-US" dirty="0" err="1"/>
              <a:t>projekt</a:t>
            </a:r>
            <a:r>
              <a:rPr lang="en-US" dirty="0"/>
              <a:t> </a:t>
            </a:r>
            <a:r>
              <a:rPr lang="en-US" dirty="0" err="1"/>
              <a:t>ei</a:t>
            </a:r>
            <a:r>
              <a:rPr lang="en-US" dirty="0"/>
              <a:t> </a:t>
            </a:r>
            <a:r>
              <a:rPr lang="en-US" dirty="0" err="1"/>
              <a:t>õnnestu</a:t>
            </a:r>
            <a:r>
              <a:rPr lang="en-US" dirty="0"/>
              <a:t>. </a:t>
            </a:r>
            <a:r>
              <a:rPr lang="en-US" dirty="0" err="1"/>
              <a:t>Paljud</a:t>
            </a:r>
            <a:r>
              <a:rPr lang="en-US" dirty="0"/>
              <a:t> </a:t>
            </a:r>
            <a:r>
              <a:rPr lang="en-US" dirty="0" err="1"/>
              <a:t>idufirmad</a:t>
            </a:r>
            <a:r>
              <a:rPr lang="en-US" dirty="0"/>
              <a:t> </a:t>
            </a:r>
            <a:r>
              <a:rPr lang="en-US" dirty="0" err="1"/>
              <a:t>võivad</a:t>
            </a:r>
            <a:r>
              <a:rPr lang="en-US" dirty="0"/>
              <a:t> </a:t>
            </a:r>
            <a:r>
              <a:rPr lang="en-US" dirty="0" err="1"/>
              <a:t>ebaõnnestuda</a:t>
            </a:r>
            <a:r>
              <a:rPr lang="en-US" dirty="0"/>
              <a:t>. </a:t>
            </a:r>
            <a:r>
              <a:rPr lang="en-US" dirty="0" err="1"/>
              <a:t>Paljud</a:t>
            </a:r>
            <a:r>
              <a:rPr lang="en-US" dirty="0"/>
              <a:t> </a:t>
            </a:r>
            <a:r>
              <a:rPr lang="en-US" dirty="0" err="1"/>
              <a:t>veedavad</a:t>
            </a:r>
            <a:r>
              <a:rPr lang="en-US" dirty="0"/>
              <a:t> </a:t>
            </a:r>
            <a:r>
              <a:rPr lang="en-US" dirty="0" err="1"/>
              <a:t>aastaid</a:t>
            </a:r>
            <a:r>
              <a:rPr lang="en-US" dirty="0"/>
              <a:t> </a:t>
            </a:r>
            <a:r>
              <a:rPr lang="en-US" dirty="0" err="1"/>
              <a:t>toote</a:t>
            </a:r>
            <a:r>
              <a:rPr lang="en-US" dirty="0"/>
              <a:t> </a:t>
            </a:r>
            <a:r>
              <a:rPr lang="en-US" dirty="0" err="1"/>
              <a:t>arendamise</a:t>
            </a:r>
            <a:r>
              <a:rPr lang="en-US" dirty="0"/>
              <a:t> ja </a:t>
            </a:r>
            <a:r>
              <a:rPr lang="en-US" dirty="0" err="1"/>
              <a:t>kujundamise</a:t>
            </a:r>
            <a:r>
              <a:rPr lang="en-US" dirty="0"/>
              <a:t> </a:t>
            </a:r>
            <a:r>
              <a:rPr lang="en-US" dirty="0" err="1"/>
              <a:t>etapis</a:t>
            </a:r>
            <a:r>
              <a:rPr lang="en-US" dirty="0"/>
              <a:t>, </a:t>
            </a:r>
            <a:r>
              <a:rPr lang="en-US" dirty="0" err="1"/>
              <a:t>ilma</a:t>
            </a:r>
            <a:r>
              <a:rPr lang="en-US" dirty="0"/>
              <a:t> et </a:t>
            </a:r>
            <a:r>
              <a:rPr lang="en-US" dirty="0" err="1"/>
              <a:t>nad</a:t>
            </a:r>
            <a:r>
              <a:rPr lang="en-US" dirty="0"/>
              <a:t> </a:t>
            </a:r>
            <a:r>
              <a:rPr lang="en-US" dirty="0" err="1"/>
              <a:t>seda</a:t>
            </a:r>
            <a:r>
              <a:rPr lang="en-US" dirty="0"/>
              <a:t> </a:t>
            </a:r>
            <a:r>
              <a:rPr lang="en-US" dirty="0" err="1"/>
              <a:t>potentsiaalsele</a:t>
            </a:r>
            <a:r>
              <a:rPr lang="en-US" dirty="0"/>
              <a:t> </a:t>
            </a:r>
            <a:r>
              <a:rPr lang="en-US" dirty="0" err="1"/>
              <a:t>kliendile</a:t>
            </a:r>
            <a:r>
              <a:rPr lang="en-US" dirty="0"/>
              <a:t> </a:t>
            </a:r>
            <a:r>
              <a:rPr lang="en-US" dirty="0" err="1"/>
              <a:t>kunagi</a:t>
            </a:r>
            <a:r>
              <a:rPr lang="en-US" dirty="0"/>
              <a:t> </a:t>
            </a:r>
            <a:r>
              <a:rPr lang="en-US" dirty="0" err="1"/>
              <a:t>tutvustaksid</a:t>
            </a:r>
            <a:r>
              <a:rPr lang="en-US" dirty="0"/>
              <a:t> </a:t>
            </a:r>
            <a:r>
              <a:rPr lang="en-US" dirty="0" err="1"/>
              <a:t>või</a:t>
            </a:r>
            <a:r>
              <a:rPr lang="en-US" dirty="0"/>
              <a:t> </a:t>
            </a:r>
            <a:r>
              <a:rPr lang="en-US" dirty="0" err="1"/>
              <a:t>näitaksid</a:t>
            </a:r>
            <a:r>
              <a:rPr lang="en-US" dirty="0"/>
              <a:t>. </a:t>
            </a:r>
            <a:r>
              <a:rPr lang="en-US" dirty="0" err="1"/>
              <a:t>Kui</a:t>
            </a:r>
            <a:r>
              <a:rPr lang="en-US" dirty="0"/>
              <a:t> </a:t>
            </a:r>
            <a:r>
              <a:rPr lang="en-US" dirty="0" err="1"/>
              <a:t>klient</a:t>
            </a:r>
            <a:r>
              <a:rPr lang="en-US" dirty="0"/>
              <a:t> </a:t>
            </a:r>
            <a:r>
              <a:rPr lang="en-US" dirty="0" err="1"/>
              <a:t>ei</a:t>
            </a:r>
            <a:r>
              <a:rPr lang="en-US" dirty="0"/>
              <a:t> ole </a:t>
            </a:r>
            <a:r>
              <a:rPr lang="en-US" dirty="0" err="1"/>
              <a:t>tootest</a:t>
            </a:r>
            <a:r>
              <a:rPr lang="en-US" dirty="0"/>
              <a:t> </a:t>
            </a:r>
            <a:r>
              <a:rPr lang="en-US" dirty="0" err="1"/>
              <a:t>teadlik</a:t>
            </a:r>
            <a:r>
              <a:rPr lang="en-US" dirty="0"/>
              <a:t> </a:t>
            </a:r>
            <a:r>
              <a:rPr lang="en-US" dirty="0" err="1"/>
              <a:t>ega</a:t>
            </a:r>
            <a:r>
              <a:rPr lang="en-US" dirty="0"/>
              <a:t> </a:t>
            </a:r>
            <a:r>
              <a:rPr lang="en-US" dirty="0" err="1"/>
              <a:t>saa</a:t>
            </a:r>
            <a:r>
              <a:rPr lang="en-US" dirty="0"/>
              <a:t> </a:t>
            </a:r>
            <a:r>
              <a:rPr lang="en-US" dirty="0" err="1"/>
              <a:t>oma</a:t>
            </a:r>
            <a:r>
              <a:rPr lang="en-US" dirty="0"/>
              <a:t> </a:t>
            </a:r>
            <a:r>
              <a:rPr lang="en-US" dirty="0" err="1"/>
              <a:t>panust</a:t>
            </a:r>
            <a:r>
              <a:rPr lang="en-US" dirty="0"/>
              <a:t> </a:t>
            </a:r>
            <a:r>
              <a:rPr lang="en-US" dirty="0" err="1"/>
              <a:t>anda</a:t>
            </a:r>
            <a:r>
              <a:rPr lang="en-US" dirty="0"/>
              <a:t>, </a:t>
            </a:r>
            <a:r>
              <a:rPr lang="en-US" dirty="0" err="1"/>
              <a:t>ei</a:t>
            </a:r>
            <a:r>
              <a:rPr lang="en-US" dirty="0"/>
              <a:t> </a:t>
            </a:r>
            <a:r>
              <a:rPr lang="en-US" dirty="0" err="1"/>
              <a:t>saa</a:t>
            </a:r>
            <a:r>
              <a:rPr lang="en-US" dirty="0"/>
              <a:t> ta </a:t>
            </a:r>
            <a:r>
              <a:rPr lang="en-US" dirty="0" err="1"/>
              <a:t>tootjale</a:t>
            </a:r>
            <a:r>
              <a:rPr lang="en-US" dirty="0"/>
              <a:t>/</a:t>
            </a:r>
            <a:r>
              <a:rPr lang="en-US" dirty="0" err="1"/>
              <a:t>arendajale</a:t>
            </a:r>
            <a:r>
              <a:rPr lang="en-US" dirty="0"/>
              <a:t> </a:t>
            </a:r>
            <a:r>
              <a:rPr lang="en-US" dirty="0" err="1"/>
              <a:t>öelda</a:t>
            </a:r>
            <a:r>
              <a:rPr lang="en-US" dirty="0"/>
              <a:t>, mis </a:t>
            </a:r>
            <a:r>
              <a:rPr lang="en-US" dirty="0" err="1"/>
              <a:t>talle</a:t>
            </a:r>
            <a:r>
              <a:rPr lang="en-US" dirty="0"/>
              <a:t> </a:t>
            </a:r>
            <a:r>
              <a:rPr lang="en-US" dirty="0" err="1"/>
              <a:t>toote</a:t>
            </a:r>
            <a:r>
              <a:rPr lang="en-US" dirty="0"/>
              <a:t> </a:t>
            </a:r>
            <a:r>
              <a:rPr lang="en-US" dirty="0" err="1"/>
              <a:t>juures</a:t>
            </a:r>
            <a:r>
              <a:rPr lang="en-US" dirty="0"/>
              <a:t> </a:t>
            </a:r>
            <a:r>
              <a:rPr lang="en-US" dirty="0" err="1"/>
              <a:t>meeldib</a:t>
            </a:r>
            <a:r>
              <a:rPr lang="en-US" dirty="0"/>
              <a:t>/</a:t>
            </a:r>
            <a:r>
              <a:rPr lang="en-US" dirty="0" err="1"/>
              <a:t>ei</a:t>
            </a:r>
            <a:r>
              <a:rPr lang="en-US" dirty="0"/>
              <a:t> </a:t>
            </a:r>
            <a:r>
              <a:rPr lang="en-US" dirty="0" err="1"/>
              <a:t>meeldi</a:t>
            </a:r>
            <a:r>
              <a:rPr lang="en-US" dirty="0"/>
              <a:t> </a:t>
            </a:r>
            <a:r>
              <a:rPr lang="en-US" dirty="0" err="1"/>
              <a:t>või</a:t>
            </a:r>
            <a:r>
              <a:rPr lang="en-US" dirty="0"/>
              <a:t> kas ta </a:t>
            </a:r>
            <a:r>
              <a:rPr lang="en-US" dirty="0" err="1"/>
              <a:t>toodet</a:t>
            </a:r>
            <a:r>
              <a:rPr lang="en-US" dirty="0"/>
              <a:t> </a:t>
            </a:r>
            <a:r>
              <a:rPr lang="en-US" dirty="0" err="1"/>
              <a:t>kasutaks</a:t>
            </a:r>
            <a:r>
              <a:rPr lang="en-US" dirty="0"/>
              <a:t> </a:t>
            </a:r>
            <a:r>
              <a:rPr lang="en-US" dirty="0" err="1"/>
              <a:t>või</a:t>
            </a:r>
            <a:r>
              <a:rPr lang="en-US" dirty="0"/>
              <a:t> </a:t>
            </a:r>
            <a:r>
              <a:rPr lang="en-US" dirty="0" err="1"/>
              <a:t>ostaks</a:t>
            </a:r>
            <a:r>
              <a:rPr lang="en-US" dirty="0"/>
              <a:t>.</a:t>
            </a:r>
          </a:p>
          <a:p>
            <a:pPr marL="0"/>
            <a:r>
              <a:rPr lang="en-US" dirty="0" err="1"/>
              <a:t>Kui</a:t>
            </a:r>
            <a:r>
              <a:rPr lang="en-US" dirty="0"/>
              <a:t> </a:t>
            </a:r>
            <a:r>
              <a:rPr lang="en-US" dirty="0" err="1"/>
              <a:t>idufirma</a:t>
            </a:r>
            <a:r>
              <a:rPr lang="en-US" dirty="0"/>
              <a:t> </a:t>
            </a:r>
            <a:r>
              <a:rPr lang="en-US" dirty="0" err="1"/>
              <a:t>ei</a:t>
            </a:r>
            <a:r>
              <a:rPr lang="en-US" dirty="0"/>
              <a:t> </a:t>
            </a:r>
            <a:r>
              <a:rPr lang="en-US" dirty="0" err="1"/>
              <a:t>näi</a:t>
            </a:r>
            <a:r>
              <a:rPr lang="en-US" dirty="0"/>
              <a:t> </a:t>
            </a:r>
            <a:r>
              <a:rPr lang="en-US" dirty="0" err="1"/>
              <a:t>olevat</a:t>
            </a:r>
            <a:r>
              <a:rPr lang="en-US" dirty="0"/>
              <a:t> </a:t>
            </a:r>
            <a:r>
              <a:rPr lang="en-US" dirty="0" err="1"/>
              <a:t>kliendi</a:t>
            </a:r>
            <a:r>
              <a:rPr lang="en-US" dirty="0"/>
              <a:t> </a:t>
            </a:r>
            <a:r>
              <a:rPr lang="en-US" dirty="0" err="1"/>
              <a:t>arvamusest</a:t>
            </a:r>
            <a:r>
              <a:rPr lang="en-US" dirty="0"/>
              <a:t> </a:t>
            </a:r>
            <a:r>
              <a:rPr lang="en-US" dirty="0" err="1"/>
              <a:t>huvitatud</a:t>
            </a:r>
            <a:r>
              <a:rPr lang="en-US" dirty="0"/>
              <a:t>, </a:t>
            </a:r>
            <a:r>
              <a:rPr lang="en-US" dirty="0" err="1"/>
              <a:t>siis</a:t>
            </a:r>
            <a:r>
              <a:rPr lang="en-US" dirty="0"/>
              <a:t> </a:t>
            </a:r>
            <a:r>
              <a:rPr lang="en-US" dirty="0" err="1"/>
              <a:t>miks</a:t>
            </a:r>
            <a:r>
              <a:rPr lang="en-US" dirty="0"/>
              <a:t> peaks </a:t>
            </a:r>
            <a:r>
              <a:rPr lang="en-US" dirty="0" err="1"/>
              <a:t>klient</a:t>
            </a:r>
            <a:r>
              <a:rPr lang="en-US" dirty="0"/>
              <a:t> </a:t>
            </a:r>
            <a:r>
              <a:rPr lang="en-US" dirty="0" err="1"/>
              <a:t>idufirmast</a:t>
            </a:r>
            <a:r>
              <a:rPr lang="en-US" dirty="0"/>
              <a:t> </a:t>
            </a:r>
            <a:r>
              <a:rPr lang="en-US" dirty="0" err="1"/>
              <a:t>huvitatud</a:t>
            </a:r>
            <a:r>
              <a:rPr lang="en-US" dirty="0"/>
              <a:t> </a:t>
            </a:r>
            <a:r>
              <a:rPr lang="en-US" dirty="0" err="1"/>
              <a:t>olema</a:t>
            </a:r>
            <a:r>
              <a:rPr lang="en-US" dirty="0"/>
              <a:t>? </a:t>
            </a:r>
            <a:r>
              <a:rPr lang="en-US" dirty="0" err="1"/>
              <a:t>Keskendudes</a:t>
            </a:r>
            <a:r>
              <a:rPr lang="en-US" dirty="0"/>
              <a:t> </a:t>
            </a:r>
            <a:r>
              <a:rPr lang="en-US" dirty="0" err="1"/>
              <a:t>liiga</a:t>
            </a:r>
            <a:r>
              <a:rPr lang="en-US" dirty="0"/>
              <a:t> </a:t>
            </a:r>
            <a:r>
              <a:rPr lang="en-US" dirty="0" err="1"/>
              <a:t>palju</a:t>
            </a:r>
            <a:r>
              <a:rPr lang="en-US" dirty="0"/>
              <a:t> </a:t>
            </a:r>
            <a:r>
              <a:rPr lang="en-US" dirty="0" err="1"/>
              <a:t>toote</a:t>
            </a:r>
            <a:r>
              <a:rPr lang="en-US" dirty="0"/>
              <a:t> </a:t>
            </a:r>
            <a:r>
              <a:rPr lang="en-US" dirty="0" err="1"/>
              <a:t>täiustamisele</a:t>
            </a:r>
            <a:r>
              <a:rPr lang="en-US" dirty="0"/>
              <a:t>, </a:t>
            </a:r>
            <a:r>
              <a:rPr lang="en-US" dirty="0" err="1"/>
              <a:t>ei</a:t>
            </a:r>
            <a:r>
              <a:rPr lang="en-US" dirty="0"/>
              <a:t> </a:t>
            </a:r>
            <a:r>
              <a:rPr lang="en-US" dirty="0" err="1"/>
              <a:t>suuda</a:t>
            </a:r>
            <a:r>
              <a:rPr lang="en-US" dirty="0"/>
              <a:t> </a:t>
            </a:r>
            <a:r>
              <a:rPr lang="en-US" dirty="0" err="1"/>
              <a:t>idufirma</a:t>
            </a:r>
            <a:r>
              <a:rPr lang="en-US" dirty="0"/>
              <a:t> </a:t>
            </a:r>
            <a:r>
              <a:rPr lang="en-US" dirty="0" err="1"/>
              <a:t>piisavalt</a:t>
            </a:r>
            <a:r>
              <a:rPr lang="en-US" dirty="0"/>
              <a:t> </a:t>
            </a:r>
            <a:r>
              <a:rPr lang="en-US" dirty="0" err="1"/>
              <a:t>pöörata</a:t>
            </a:r>
            <a:r>
              <a:rPr lang="en-US" dirty="0"/>
              <a:t> </a:t>
            </a:r>
            <a:r>
              <a:rPr lang="en-US" dirty="0" err="1"/>
              <a:t>tähelepanu</a:t>
            </a:r>
            <a:r>
              <a:rPr lang="en-US" dirty="0"/>
              <a:t> </a:t>
            </a:r>
            <a:r>
              <a:rPr lang="en-US" dirty="0" err="1"/>
              <a:t>oma</a:t>
            </a:r>
            <a:r>
              <a:rPr lang="en-US" dirty="0"/>
              <a:t> </a:t>
            </a:r>
            <a:r>
              <a:rPr lang="en-US" dirty="0" err="1"/>
              <a:t>kliendibaasile</a:t>
            </a:r>
            <a:r>
              <a:rPr lang="en-US" dirty="0"/>
              <a:t> ja </a:t>
            </a:r>
            <a:r>
              <a:rPr lang="en-US" dirty="0" err="1"/>
              <a:t>nendega</a:t>
            </a:r>
            <a:r>
              <a:rPr lang="en-US" dirty="0"/>
              <a:t> </a:t>
            </a:r>
            <a:r>
              <a:rPr lang="en-US" dirty="0" err="1"/>
              <a:t>suhelda</a:t>
            </a:r>
            <a:r>
              <a:rPr lang="en-US" dirty="0"/>
              <a:t>.</a:t>
            </a:r>
          </a:p>
          <a:p>
            <a:pPr marL="0"/>
            <a:endParaRPr lang="en-US" dirty="0"/>
          </a:p>
          <a:p>
            <a:endParaRPr lang="en-IE" dirty="0"/>
          </a:p>
        </p:txBody>
      </p:sp>
      <p:sp>
        <p:nvSpPr>
          <p:cNvPr id="6" name="Text Placeholder 5">
            <a:extLst>
              <a:ext uri="{FF2B5EF4-FFF2-40B4-BE49-F238E27FC236}">
                <a16:creationId xmlns:a16="http://schemas.microsoft.com/office/drawing/2014/main" id="{10501BC1-6CF8-472F-A7C3-7B5E479D2584}"/>
              </a:ext>
            </a:extLst>
          </p:cNvPr>
          <p:cNvSpPr>
            <a:spLocks noGrp="1"/>
          </p:cNvSpPr>
          <p:nvPr>
            <p:ph type="body" sz="quarter" idx="16"/>
          </p:nvPr>
        </p:nvSpPr>
        <p:spPr/>
        <p:txBody>
          <a:bodyPr>
            <a:normAutofit/>
          </a:bodyPr>
          <a:lstStyle/>
          <a:p>
            <a:pPr algn="ctr"/>
            <a:r>
              <a:rPr lang="nl-NL" sz="2800" dirty="0"/>
              <a:t>MIS ON </a:t>
            </a:r>
            <a:r>
              <a:rPr lang="nl-NL" sz="2800" i="1" dirty="0"/>
              <a:t>LEAN STARTUP </a:t>
            </a:r>
            <a:r>
              <a:rPr lang="nl-NL" sz="2800" dirty="0"/>
              <a:t>METOODIKA</a:t>
            </a:r>
            <a:r>
              <a:rPr lang="en-US" sz="2800" dirty="0"/>
              <a:t>?</a:t>
            </a:r>
          </a:p>
          <a:p>
            <a:pPr algn="ctr"/>
            <a:endParaRPr lang="en-IE" dirty="0"/>
          </a:p>
        </p:txBody>
      </p:sp>
    </p:spTree>
    <p:extLst>
      <p:ext uri="{BB962C8B-B14F-4D97-AF65-F5344CB8AC3E}">
        <p14:creationId xmlns:p14="http://schemas.microsoft.com/office/powerpoint/2010/main" val="364757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679217" y="361950"/>
            <a:ext cx="4716425" cy="762000"/>
          </a:xfrm>
        </p:spPr>
        <p:txBody>
          <a:bodyPr>
            <a:normAutofit fontScale="70000" lnSpcReduction="20000"/>
          </a:bodyPr>
          <a:lstStyle/>
          <a:p>
            <a:pPr algn="ctr"/>
            <a:r>
              <a:rPr lang="en-US" sz="5100" dirty="0"/>
              <a:t>PILK INNOVATSIOONILE</a:t>
            </a:r>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679217" y="1302241"/>
            <a:ext cx="4938028" cy="5539978"/>
          </a:xfrm>
          <a:prstGeom prst="rect">
            <a:avLst/>
          </a:prstGeom>
          <a:noFill/>
        </p:spPr>
        <p:txBody>
          <a:bodyPr wrap="square" rtlCol="0">
            <a:spAutoFit/>
          </a:bodyPr>
          <a:lstStyle/>
          <a:p>
            <a:r>
              <a:rPr lang="en-US" sz="2400" dirty="0" err="1">
                <a:solidFill>
                  <a:schemeClr val="bg1"/>
                </a:solidFill>
              </a:rPr>
              <a:t>Innovatsioon</a:t>
            </a:r>
            <a:r>
              <a:rPr lang="en-US" sz="2400" dirty="0">
                <a:solidFill>
                  <a:schemeClr val="bg1"/>
                </a:solidFill>
              </a:rPr>
              <a:t> </a:t>
            </a:r>
            <a:r>
              <a:rPr lang="en-US" sz="2400" dirty="0" err="1">
                <a:solidFill>
                  <a:schemeClr val="bg1"/>
                </a:solidFill>
              </a:rPr>
              <a:t>seisneb</a:t>
            </a:r>
            <a:r>
              <a:rPr lang="en-US" sz="2400" dirty="0">
                <a:solidFill>
                  <a:schemeClr val="bg1"/>
                </a:solidFill>
              </a:rPr>
              <a:t> </a:t>
            </a:r>
            <a:r>
              <a:rPr lang="en-US" sz="2400" dirty="0" err="1">
                <a:solidFill>
                  <a:schemeClr val="bg1"/>
                </a:solidFill>
              </a:rPr>
              <a:t>millegi</a:t>
            </a:r>
            <a:r>
              <a:rPr lang="en-US" sz="2400" dirty="0">
                <a:solidFill>
                  <a:schemeClr val="bg1"/>
                </a:solidFill>
              </a:rPr>
              <a:t> </a:t>
            </a:r>
            <a:r>
              <a:rPr lang="en-US" sz="2400" dirty="0" err="1">
                <a:solidFill>
                  <a:schemeClr val="bg1"/>
                </a:solidFill>
              </a:rPr>
              <a:t>tegemiseks</a:t>
            </a:r>
            <a:r>
              <a:rPr lang="en-US" sz="2400" dirty="0">
                <a:solidFill>
                  <a:schemeClr val="bg1"/>
                </a:solidFill>
              </a:rPr>
              <a:t> </a:t>
            </a:r>
            <a:r>
              <a:rPr lang="en-US" sz="2400" dirty="0" err="1">
                <a:solidFill>
                  <a:schemeClr val="bg1"/>
                </a:solidFill>
              </a:rPr>
              <a:t>erinevate</a:t>
            </a:r>
            <a:r>
              <a:rPr lang="en-US" sz="2400" dirty="0">
                <a:solidFill>
                  <a:schemeClr val="bg1"/>
                </a:solidFill>
              </a:rPr>
              <a:t>/</a:t>
            </a:r>
            <a:r>
              <a:rPr lang="en-US" sz="2400" dirty="0" err="1">
                <a:solidFill>
                  <a:schemeClr val="bg1"/>
                </a:solidFill>
              </a:rPr>
              <a:t>uute</a:t>
            </a:r>
            <a:r>
              <a:rPr lang="en-US" sz="2400" dirty="0">
                <a:solidFill>
                  <a:schemeClr val="bg1"/>
                </a:solidFill>
              </a:rPr>
              <a:t> </a:t>
            </a:r>
            <a:r>
              <a:rPr lang="en-US" sz="2400" dirty="0" err="1">
                <a:solidFill>
                  <a:schemeClr val="bg1"/>
                </a:solidFill>
              </a:rPr>
              <a:t>viiside</a:t>
            </a:r>
            <a:r>
              <a:rPr lang="en-US" sz="2400" dirty="0">
                <a:solidFill>
                  <a:schemeClr val="bg1"/>
                </a:solidFill>
              </a:rPr>
              <a:t> </a:t>
            </a:r>
            <a:r>
              <a:rPr lang="en-US" sz="2400" dirty="0" err="1">
                <a:solidFill>
                  <a:schemeClr val="bg1"/>
                </a:solidFill>
              </a:rPr>
              <a:t>leidmises</a:t>
            </a:r>
            <a:r>
              <a:rPr lang="en-US" sz="2400" dirty="0">
                <a:solidFill>
                  <a:schemeClr val="bg1"/>
                </a:solidFill>
              </a:rPr>
              <a:t> – </a:t>
            </a:r>
            <a:r>
              <a:rPr lang="en-US" sz="2400" dirty="0" err="1">
                <a:solidFill>
                  <a:schemeClr val="bg1"/>
                </a:solidFill>
              </a:rPr>
              <a:t>ideaalne</a:t>
            </a:r>
            <a:r>
              <a:rPr lang="en-US" sz="2400" dirty="0">
                <a:solidFill>
                  <a:schemeClr val="bg1"/>
                </a:solidFill>
              </a:rPr>
              <a:t> </a:t>
            </a:r>
            <a:r>
              <a:rPr lang="en-US" sz="2400" dirty="0" err="1">
                <a:solidFill>
                  <a:schemeClr val="bg1"/>
                </a:solidFill>
              </a:rPr>
              <a:t>alus</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projektile</a:t>
            </a:r>
            <a:r>
              <a:rPr lang="en-US" sz="2400" dirty="0">
                <a:solidFill>
                  <a:schemeClr val="bg1"/>
                </a:solidFill>
              </a:rPr>
              <a:t>. </a:t>
            </a:r>
            <a:r>
              <a:rPr lang="en-US" sz="2400" dirty="0" err="1">
                <a:solidFill>
                  <a:schemeClr val="bg1"/>
                </a:solidFill>
              </a:rPr>
              <a:t>Ärimaailmas</a:t>
            </a:r>
            <a:r>
              <a:rPr lang="en-US" sz="2400" dirty="0">
                <a:solidFill>
                  <a:schemeClr val="bg1"/>
                </a:solidFill>
              </a:rPr>
              <a:t> </a:t>
            </a:r>
            <a:r>
              <a:rPr lang="en-US" sz="2400" dirty="0" err="1">
                <a:solidFill>
                  <a:schemeClr val="bg1"/>
                </a:solidFill>
              </a:rPr>
              <a:t>annab</a:t>
            </a:r>
            <a:r>
              <a:rPr lang="en-US" sz="2400" dirty="0">
                <a:solidFill>
                  <a:schemeClr val="bg1"/>
                </a:solidFill>
              </a:rPr>
              <a:t> see </a:t>
            </a:r>
            <a:r>
              <a:rPr lang="en-US" sz="2400" dirty="0" err="1">
                <a:solidFill>
                  <a:schemeClr val="bg1"/>
                </a:solidFill>
              </a:rPr>
              <a:t>ettevõtetele</a:t>
            </a:r>
            <a:r>
              <a:rPr lang="en-US" sz="2400" dirty="0">
                <a:solidFill>
                  <a:schemeClr val="bg1"/>
                </a:solidFill>
              </a:rPr>
              <a:t> </a:t>
            </a:r>
            <a:r>
              <a:rPr lang="en-US" sz="2400" dirty="0" err="1">
                <a:solidFill>
                  <a:schemeClr val="bg1"/>
                </a:solidFill>
              </a:rPr>
              <a:t>konkurentsieelise</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Uuenduslike</a:t>
            </a:r>
            <a:r>
              <a:rPr lang="en-US" sz="2400" dirty="0">
                <a:solidFill>
                  <a:schemeClr val="bg1"/>
                </a:solidFill>
              </a:rPr>
              <a:t> </a:t>
            </a:r>
            <a:r>
              <a:rPr lang="en-US" sz="2400" dirty="0" err="1">
                <a:solidFill>
                  <a:schemeClr val="bg1"/>
                </a:solidFill>
              </a:rPr>
              <a:t>toimimisviiside</a:t>
            </a:r>
            <a:r>
              <a:rPr lang="en-US" sz="2400" dirty="0">
                <a:solidFill>
                  <a:schemeClr val="bg1"/>
                </a:solidFill>
              </a:rPr>
              <a:t> </a:t>
            </a:r>
            <a:r>
              <a:rPr lang="en-US" sz="2400" dirty="0" err="1">
                <a:solidFill>
                  <a:schemeClr val="bg1"/>
                </a:solidFill>
              </a:rPr>
              <a:t>leidmine</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aidata</a:t>
            </a:r>
            <a:r>
              <a:rPr lang="en-US" sz="2400" dirty="0">
                <a:solidFill>
                  <a:schemeClr val="bg1"/>
                </a:solidFill>
              </a:rPr>
              <a:t> </a:t>
            </a:r>
            <a:r>
              <a:rPr lang="en-US" sz="2400" dirty="0" err="1">
                <a:solidFill>
                  <a:schemeClr val="bg1"/>
                </a:solidFill>
              </a:rPr>
              <a:t>tagada</a:t>
            </a:r>
            <a:r>
              <a:rPr lang="en-US" sz="2400" dirty="0">
                <a:solidFill>
                  <a:schemeClr val="bg1"/>
                </a:solidFill>
              </a:rPr>
              <a:t>, et </a:t>
            </a:r>
            <a:r>
              <a:rPr lang="en-US" sz="2400" dirty="0" err="1">
                <a:solidFill>
                  <a:schemeClr val="bg1"/>
                </a:solidFill>
              </a:rPr>
              <a:t>teie</a:t>
            </a:r>
            <a:r>
              <a:rPr lang="en-US" sz="2400" dirty="0">
                <a:solidFill>
                  <a:schemeClr val="bg1"/>
                </a:solidFill>
              </a:rPr>
              <a:t> DKO </a:t>
            </a:r>
            <a:r>
              <a:rPr lang="en-US" sz="2400" dirty="0" err="1">
                <a:solidFill>
                  <a:schemeClr val="bg1"/>
                </a:solidFill>
              </a:rPr>
              <a:t>projekti</a:t>
            </a:r>
            <a:r>
              <a:rPr lang="en-US" sz="2400" dirty="0">
                <a:solidFill>
                  <a:schemeClr val="bg1"/>
                </a:solidFill>
              </a:rPr>
              <a:t> </a:t>
            </a:r>
            <a:r>
              <a:rPr lang="en-US" sz="2400" dirty="0" err="1">
                <a:solidFill>
                  <a:schemeClr val="bg1"/>
                </a:solidFill>
              </a:rPr>
              <a:t>saadab</a:t>
            </a:r>
            <a:r>
              <a:rPr lang="en-US" sz="2400" dirty="0">
                <a:solidFill>
                  <a:schemeClr val="bg1"/>
                </a:solidFill>
              </a:rPr>
              <a:t> </a:t>
            </a:r>
            <a:r>
              <a:rPr lang="en-US" sz="2400" dirty="0" err="1">
                <a:solidFill>
                  <a:schemeClr val="bg1"/>
                </a:solidFill>
              </a:rPr>
              <a:t>edu</a:t>
            </a:r>
            <a:r>
              <a:rPr lang="en-US" sz="2400" dirty="0">
                <a:solidFill>
                  <a:schemeClr val="bg1"/>
                </a:solidFill>
              </a:rPr>
              <a:t>. </a:t>
            </a:r>
            <a:r>
              <a:rPr lang="en-US" sz="2400" dirty="0" err="1">
                <a:solidFill>
                  <a:schemeClr val="bg1"/>
                </a:solidFill>
              </a:rPr>
              <a:t>Ajastul</a:t>
            </a:r>
            <a:r>
              <a:rPr lang="en-US" sz="2400" dirty="0">
                <a:solidFill>
                  <a:schemeClr val="bg1"/>
                </a:solidFill>
              </a:rPr>
              <a:t>, mil </a:t>
            </a:r>
            <a:r>
              <a:rPr lang="en-US" sz="2400" dirty="0" err="1">
                <a:solidFill>
                  <a:schemeClr val="bg1"/>
                </a:solidFill>
              </a:rPr>
              <a:t>äri</a:t>
            </a:r>
            <a:r>
              <a:rPr lang="en-US" sz="2400" dirty="0">
                <a:solidFill>
                  <a:schemeClr val="bg1"/>
                </a:solidFill>
              </a:rPr>
              <a:t>- ja </a:t>
            </a:r>
            <a:r>
              <a:rPr lang="en-US" sz="2400" dirty="0" err="1">
                <a:solidFill>
                  <a:schemeClr val="bg1"/>
                </a:solidFill>
              </a:rPr>
              <a:t>tehnikavaldkonnad</a:t>
            </a:r>
            <a:r>
              <a:rPr lang="en-US" sz="2400" dirty="0">
                <a:solidFill>
                  <a:schemeClr val="bg1"/>
                </a:solidFill>
              </a:rPr>
              <a:t> on </a:t>
            </a:r>
            <a:r>
              <a:rPr lang="en-US" sz="2400" dirty="0" err="1">
                <a:solidFill>
                  <a:schemeClr val="bg1"/>
                </a:solidFill>
              </a:rPr>
              <a:t>omavahel</a:t>
            </a:r>
            <a:r>
              <a:rPr lang="en-US" sz="2400" dirty="0">
                <a:solidFill>
                  <a:schemeClr val="bg1"/>
                </a:solidFill>
              </a:rPr>
              <a:t> </a:t>
            </a:r>
            <a:r>
              <a:rPr lang="en-US" sz="2400" dirty="0" err="1">
                <a:solidFill>
                  <a:schemeClr val="bg1"/>
                </a:solidFill>
              </a:rPr>
              <a:t>tihedalt</a:t>
            </a:r>
            <a:r>
              <a:rPr lang="en-US" sz="2400" dirty="0">
                <a:solidFill>
                  <a:schemeClr val="bg1"/>
                </a:solidFill>
              </a:rPr>
              <a:t> </a:t>
            </a:r>
            <a:r>
              <a:rPr lang="en-US" sz="2400" dirty="0" err="1">
                <a:solidFill>
                  <a:schemeClr val="bg1"/>
                </a:solidFill>
              </a:rPr>
              <a:t>seotud</a:t>
            </a:r>
            <a:r>
              <a:rPr lang="en-US" sz="2400" dirty="0">
                <a:solidFill>
                  <a:schemeClr val="bg1"/>
                </a:solidFill>
              </a:rPr>
              <a:t>, </a:t>
            </a:r>
            <a:r>
              <a:rPr lang="en-US" sz="2400" dirty="0" err="1">
                <a:solidFill>
                  <a:schemeClr val="bg1"/>
                </a:solidFill>
              </a:rPr>
              <a:t>soovivad</a:t>
            </a:r>
            <a:r>
              <a:rPr lang="en-US" sz="2400" dirty="0">
                <a:solidFill>
                  <a:schemeClr val="bg1"/>
                </a:solidFill>
              </a:rPr>
              <a:t> </a:t>
            </a:r>
            <a:r>
              <a:rPr lang="en-US" sz="2400" dirty="0" err="1">
                <a:solidFill>
                  <a:schemeClr val="bg1"/>
                </a:solidFill>
              </a:rPr>
              <a:t>kliendid</a:t>
            </a:r>
            <a:r>
              <a:rPr lang="en-US" sz="2400" dirty="0">
                <a:solidFill>
                  <a:schemeClr val="bg1"/>
                </a:solidFill>
              </a:rPr>
              <a:t> </a:t>
            </a:r>
            <a:r>
              <a:rPr lang="en-US" sz="2400" dirty="0" err="1">
                <a:solidFill>
                  <a:schemeClr val="bg1"/>
                </a:solidFill>
              </a:rPr>
              <a:t>näha</a:t>
            </a:r>
            <a:r>
              <a:rPr lang="en-US" sz="2400" dirty="0">
                <a:solidFill>
                  <a:schemeClr val="bg1"/>
                </a:solidFill>
              </a:rPr>
              <a:t> </a:t>
            </a:r>
            <a:r>
              <a:rPr lang="en-US" sz="2400" dirty="0" err="1">
                <a:solidFill>
                  <a:schemeClr val="bg1"/>
                </a:solidFill>
              </a:rPr>
              <a:t>paremaid</a:t>
            </a:r>
            <a:r>
              <a:rPr lang="en-US" sz="2400" dirty="0">
                <a:solidFill>
                  <a:schemeClr val="bg1"/>
                </a:solidFill>
              </a:rPr>
              <a:t> </a:t>
            </a:r>
            <a:r>
              <a:rPr lang="en-US" sz="2400" dirty="0" err="1">
                <a:solidFill>
                  <a:schemeClr val="bg1"/>
                </a:solidFill>
              </a:rPr>
              <a:t>digiteenuseid</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innovatsioon</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juhtu</a:t>
            </a:r>
            <a:r>
              <a:rPr lang="en-US" sz="2400" dirty="0">
                <a:solidFill>
                  <a:schemeClr val="bg1"/>
                </a:solidFill>
              </a:rPr>
              <a:t> </a:t>
            </a:r>
            <a:r>
              <a:rPr lang="en-US" sz="2400" dirty="0" err="1">
                <a:solidFill>
                  <a:schemeClr val="bg1"/>
                </a:solidFill>
              </a:rPr>
              <a:t>iseenesest</a:t>
            </a:r>
            <a:r>
              <a:rPr lang="en-US" sz="2400" dirty="0">
                <a:solidFill>
                  <a:schemeClr val="bg1"/>
                </a:solidFill>
              </a:rPr>
              <a:t>, </a:t>
            </a:r>
            <a:r>
              <a:rPr lang="en-US" sz="2400" dirty="0" err="1">
                <a:solidFill>
                  <a:schemeClr val="bg1"/>
                </a:solidFill>
              </a:rPr>
              <a:t>seda</a:t>
            </a:r>
            <a:r>
              <a:rPr lang="en-US" sz="2400" dirty="0">
                <a:solidFill>
                  <a:schemeClr val="bg1"/>
                </a:solidFill>
              </a:rPr>
              <a:t> </a:t>
            </a:r>
            <a:r>
              <a:rPr lang="en-US" sz="2400" dirty="0" err="1">
                <a:solidFill>
                  <a:schemeClr val="bg1"/>
                </a:solidFill>
              </a:rPr>
              <a:t>tuleb</a:t>
            </a:r>
            <a:r>
              <a:rPr lang="en-US" sz="2400" dirty="0">
                <a:solidFill>
                  <a:schemeClr val="bg1"/>
                </a:solidFill>
              </a:rPr>
              <a:t> </a:t>
            </a:r>
            <a:r>
              <a:rPr lang="en-US" sz="2400" dirty="0" err="1">
                <a:solidFill>
                  <a:schemeClr val="bg1"/>
                </a:solidFill>
              </a:rPr>
              <a:t>õhutada</a:t>
            </a:r>
            <a:r>
              <a:rPr lang="en-US" sz="2400" dirty="0">
                <a:solidFill>
                  <a:schemeClr val="bg1"/>
                </a:solidFill>
              </a:rPr>
              <a:t>. </a:t>
            </a:r>
          </a:p>
          <a:p>
            <a:endParaRPr lang="en-IE" dirty="0"/>
          </a:p>
        </p:txBody>
      </p:sp>
    </p:spTree>
    <p:extLst>
      <p:ext uri="{BB962C8B-B14F-4D97-AF65-F5344CB8AC3E}">
        <p14:creationId xmlns:p14="http://schemas.microsoft.com/office/powerpoint/2010/main" val="274098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en-US" sz="2800" dirty="0"/>
              <a:t>LOOGE INNOVAATILINE KESKKOND</a:t>
            </a:r>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540411" y="1261958"/>
            <a:ext cx="5381297" cy="5632311"/>
          </a:xfrm>
          <a:prstGeom prst="rect">
            <a:avLst/>
          </a:prstGeom>
          <a:noFill/>
        </p:spPr>
        <p:txBody>
          <a:bodyPr wrap="square" rtlCol="0">
            <a:spAutoFit/>
          </a:bodyPr>
          <a:lstStyle/>
          <a:p>
            <a:r>
              <a:rPr lang="en-US" sz="2400" dirty="0" err="1">
                <a:solidFill>
                  <a:schemeClr val="bg1"/>
                </a:solidFill>
              </a:rPr>
              <a:t>Oluline</a:t>
            </a:r>
            <a:r>
              <a:rPr lang="en-US" sz="2400" dirty="0">
                <a:solidFill>
                  <a:schemeClr val="bg1"/>
                </a:solidFill>
              </a:rPr>
              <a:t> on </a:t>
            </a:r>
            <a:r>
              <a:rPr lang="en-US" sz="2400" dirty="0" err="1">
                <a:solidFill>
                  <a:schemeClr val="bg1"/>
                </a:solidFill>
              </a:rPr>
              <a:t>julgustada</a:t>
            </a:r>
            <a:r>
              <a:rPr lang="en-US" sz="2400" dirty="0">
                <a:solidFill>
                  <a:schemeClr val="bg1"/>
                </a:solidFill>
              </a:rPr>
              <a:t> </a:t>
            </a:r>
            <a:r>
              <a:rPr lang="en-US" sz="2400" dirty="0" err="1">
                <a:solidFill>
                  <a:schemeClr val="bg1"/>
                </a:solidFill>
              </a:rPr>
              <a:t>innovatsiooni</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väärtust</a:t>
            </a:r>
            <a:r>
              <a:rPr lang="en-US" sz="2400" dirty="0">
                <a:solidFill>
                  <a:schemeClr val="bg1"/>
                </a:solidFill>
              </a:rPr>
              <a:t>. </a:t>
            </a:r>
            <a:r>
              <a:rPr lang="en-US" sz="2400" dirty="0" err="1">
                <a:solidFill>
                  <a:schemeClr val="bg1"/>
                </a:solidFill>
              </a:rPr>
              <a:t>Veenduge</a:t>
            </a:r>
            <a:r>
              <a:rPr lang="en-US" sz="2400" dirty="0">
                <a:solidFill>
                  <a:schemeClr val="bg1"/>
                </a:solidFill>
              </a:rPr>
              <a:t>, et </a:t>
            </a:r>
            <a:r>
              <a:rPr lang="en-US" sz="2400" dirty="0" err="1">
                <a:solidFill>
                  <a:schemeClr val="bg1"/>
                </a:solidFill>
              </a:rPr>
              <a:t>teie</a:t>
            </a:r>
            <a:r>
              <a:rPr lang="en-US" sz="2400" dirty="0">
                <a:solidFill>
                  <a:schemeClr val="bg1"/>
                </a:solidFill>
              </a:rPr>
              <a:t> </a:t>
            </a:r>
            <a:r>
              <a:rPr lang="en-US" sz="2400" dirty="0" err="1">
                <a:solidFill>
                  <a:schemeClr val="bg1"/>
                </a:solidFill>
              </a:rPr>
              <a:t>kolleegid</a:t>
            </a:r>
            <a:r>
              <a:rPr lang="en-US" sz="2400" dirty="0">
                <a:solidFill>
                  <a:schemeClr val="bg1"/>
                </a:solidFill>
              </a:rPr>
              <a:t>/</a:t>
            </a:r>
            <a:r>
              <a:rPr lang="en-US" sz="2400" dirty="0" err="1">
                <a:solidFill>
                  <a:schemeClr val="bg1"/>
                </a:solidFill>
              </a:rPr>
              <a:t>meeskonna</a:t>
            </a:r>
            <a:r>
              <a:rPr lang="en-US" sz="2400" dirty="0">
                <a:solidFill>
                  <a:schemeClr val="bg1"/>
                </a:solidFill>
              </a:rPr>
              <a:t> </a:t>
            </a:r>
            <a:r>
              <a:rPr lang="en-US" sz="2400" dirty="0" err="1">
                <a:solidFill>
                  <a:schemeClr val="bg1"/>
                </a:solidFill>
              </a:rPr>
              <a:t>liikmed</a:t>
            </a:r>
            <a:r>
              <a:rPr lang="en-US" sz="2400" dirty="0">
                <a:solidFill>
                  <a:schemeClr val="bg1"/>
                </a:solidFill>
              </a:rPr>
              <a:t> </a:t>
            </a:r>
            <a:r>
              <a:rPr lang="en-US" sz="2400" dirty="0" err="1">
                <a:solidFill>
                  <a:schemeClr val="bg1"/>
                </a:solidFill>
              </a:rPr>
              <a:t>teaksid</a:t>
            </a:r>
            <a:r>
              <a:rPr lang="en-US" sz="2400" dirty="0">
                <a:solidFill>
                  <a:schemeClr val="bg1"/>
                </a:solidFill>
              </a:rPr>
              <a:t>, et </a:t>
            </a:r>
            <a:r>
              <a:rPr lang="en-US" sz="2400" dirty="0" err="1">
                <a:solidFill>
                  <a:schemeClr val="bg1"/>
                </a:solidFill>
              </a:rPr>
              <a:t>ideede</a:t>
            </a:r>
            <a:r>
              <a:rPr lang="en-US" sz="2400" dirty="0">
                <a:solidFill>
                  <a:schemeClr val="bg1"/>
                </a:solidFill>
              </a:rPr>
              <a:t> </a:t>
            </a:r>
            <a:r>
              <a:rPr lang="en-US" sz="2400" dirty="0" err="1">
                <a:solidFill>
                  <a:schemeClr val="bg1"/>
                </a:solidFill>
              </a:rPr>
              <a:t>jagamine</a:t>
            </a:r>
            <a:r>
              <a:rPr lang="en-US" sz="2400" dirty="0">
                <a:solidFill>
                  <a:schemeClr val="bg1"/>
                </a:solidFill>
              </a:rPr>
              <a:t> ja </a:t>
            </a:r>
            <a:r>
              <a:rPr lang="en-US" sz="2400" dirty="0" err="1">
                <a:solidFill>
                  <a:schemeClr val="bg1"/>
                </a:solidFill>
              </a:rPr>
              <a:t>uute</a:t>
            </a:r>
            <a:r>
              <a:rPr lang="en-US" sz="2400" dirty="0">
                <a:solidFill>
                  <a:schemeClr val="bg1"/>
                </a:solidFill>
              </a:rPr>
              <a:t> </a:t>
            </a:r>
            <a:r>
              <a:rPr lang="en-US" sz="2400" dirty="0" err="1">
                <a:solidFill>
                  <a:schemeClr val="bg1"/>
                </a:solidFill>
              </a:rPr>
              <a:t>toimimisviiside</a:t>
            </a:r>
            <a:r>
              <a:rPr lang="en-US" sz="2400" dirty="0">
                <a:solidFill>
                  <a:schemeClr val="bg1"/>
                </a:solidFill>
              </a:rPr>
              <a:t> </a:t>
            </a:r>
            <a:r>
              <a:rPr lang="en-US" sz="2400" dirty="0" err="1">
                <a:solidFill>
                  <a:schemeClr val="bg1"/>
                </a:solidFill>
              </a:rPr>
              <a:t>leidmine</a:t>
            </a:r>
            <a:r>
              <a:rPr lang="en-US" sz="2400" dirty="0">
                <a:solidFill>
                  <a:schemeClr val="bg1"/>
                </a:solidFill>
              </a:rPr>
              <a:t> on </a:t>
            </a:r>
            <a:r>
              <a:rPr lang="en-US" sz="2400" dirty="0" err="1">
                <a:solidFill>
                  <a:schemeClr val="bg1"/>
                </a:solidFill>
              </a:rPr>
              <a:t>hea</a:t>
            </a:r>
            <a:r>
              <a:rPr lang="en-US" sz="2400" dirty="0">
                <a:solidFill>
                  <a:schemeClr val="bg1"/>
                </a:solidFill>
              </a:rPr>
              <a:t>. </a:t>
            </a:r>
            <a:r>
              <a:rPr lang="en-US" sz="2400" dirty="0" err="1">
                <a:solidFill>
                  <a:schemeClr val="bg1"/>
                </a:solidFill>
              </a:rPr>
              <a:t>Tegevusetus</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projektile</a:t>
            </a:r>
            <a:r>
              <a:rPr lang="en-US" sz="2400" dirty="0">
                <a:solidFill>
                  <a:schemeClr val="bg1"/>
                </a:solidFill>
              </a:rPr>
              <a:t> olla </a:t>
            </a:r>
            <a:r>
              <a:rPr lang="en-US" sz="2400" dirty="0" err="1">
                <a:solidFill>
                  <a:schemeClr val="bg1"/>
                </a:solidFill>
              </a:rPr>
              <a:t>suurim</a:t>
            </a:r>
            <a:r>
              <a:rPr lang="en-US" sz="2400" dirty="0">
                <a:solidFill>
                  <a:schemeClr val="bg1"/>
                </a:solidFill>
              </a:rPr>
              <a:t> </a:t>
            </a:r>
            <a:r>
              <a:rPr lang="en-US" sz="2400" dirty="0" err="1">
                <a:solidFill>
                  <a:schemeClr val="bg1"/>
                </a:solidFill>
              </a:rPr>
              <a:t>kahju</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Arendage</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projektiliikmete</a:t>
            </a:r>
            <a:r>
              <a:rPr lang="en-US" sz="2400" dirty="0">
                <a:solidFill>
                  <a:schemeClr val="bg1"/>
                </a:solidFill>
              </a:rPr>
              <a:t> </a:t>
            </a:r>
            <a:r>
              <a:rPr lang="en-US" sz="2400" dirty="0" err="1">
                <a:solidFill>
                  <a:schemeClr val="bg1"/>
                </a:solidFill>
              </a:rPr>
              <a:t>loovust</a:t>
            </a:r>
            <a:r>
              <a:rPr lang="en-US" sz="2400" dirty="0">
                <a:solidFill>
                  <a:schemeClr val="bg1"/>
                </a:solidFill>
              </a:rPr>
              <a:t> ja </a:t>
            </a:r>
            <a:r>
              <a:rPr lang="en-US" sz="2400" dirty="0" err="1">
                <a:solidFill>
                  <a:schemeClr val="bg1"/>
                </a:solidFill>
              </a:rPr>
              <a:t>innovaatilisust</a:t>
            </a:r>
            <a:r>
              <a:rPr lang="en-US" sz="2400" dirty="0">
                <a:solidFill>
                  <a:schemeClr val="bg1"/>
                </a:solidFill>
              </a:rPr>
              <a:t> – </a:t>
            </a:r>
            <a:r>
              <a:rPr lang="en-US" sz="2400" dirty="0" err="1">
                <a:solidFill>
                  <a:schemeClr val="bg1"/>
                </a:solidFill>
              </a:rPr>
              <a:t>rakendage</a:t>
            </a:r>
            <a:r>
              <a:rPr lang="en-US" sz="2400" dirty="0">
                <a:solidFill>
                  <a:schemeClr val="bg1"/>
                </a:solidFill>
              </a:rPr>
              <a:t> </a:t>
            </a:r>
            <a:r>
              <a:rPr lang="en-US" sz="2400" dirty="0" err="1">
                <a:solidFill>
                  <a:schemeClr val="bg1"/>
                </a:solidFill>
              </a:rPr>
              <a:t>tööpäeva</a:t>
            </a:r>
            <a:r>
              <a:rPr lang="en-US" sz="2400" dirty="0">
                <a:solidFill>
                  <a:schemeClr val="bg1"/>
                </a:solidFill>
              </a:rPr>
              <a:t> </a:t>
            </a:r>
            <a:r>
              <a:rPr lang="en-US" sz="2400" dirty="0" err="1">
                <a:solidFill>
                  <a:schemeClr val="bg1"/>
                </a:solidFill>
              </a:rPr>
              <a:t>jooksul</a:t>
            </a:r>
            <a:r>
              <a:rPr lang="en-US" sz="2400" dirty="0">
                <a:solidFill>
                  <a:schemeClr val="bg1"/>
                </a:solidFill>
              </a:rPr>
              <a:t> </a:t>
            </a:r>
            <a:r>
              <a:rPr lang="en-US" sz="2400" dirty="0" err="1">
                <a:solidFill>
                  <a:schemeClr val="bg1"/>
                </a:solidFill>
              </a:rPr>
              <a:t>loovuse</a:t>
            </a:r>
            <a:r>
              <a:rPr lang="en-US" sz="2400" dirty="0">
                <a:solidFill>
                  <a:schemeClr val="bg1"/>
                </a:solidFill>
              </a:rPr>
              <a:t> </a:t>
            </a:r>
            <a:r>
              <a:rPr lang="en-US" sz="2400" dirty="0" err="1">
                <a:solidFill>
                  <a:schemeClr val="bg1"/>
                </a:solidFill>
              </a:rPr>
              <a:t>arendamiseks</a:t>
            </a:r>
            <a:r>
              <a:rPr lang="en-US" sz="2400" dirty="0">
                <a:solidFill>
                  <a:schemeClr val="bg1"/>
                </a:solidFill>
              </a:rPr>
              <a:t> </a:t>
            </a:r>
            <a:r>
              <a:rPr lang="en-US" sz="2400" dirty="0" err="1">
                <a:solidFill>
                  <a:schemeClr val="bg1"/>
                </a:solidFill>
              </a:rPr>
              <a:t>selliseid</a:t>
            </a:r>
            <a:r>
              <a:rPr lang="en-US" sz="2400" dirty="0">
                <a:solidFill>
                  <a:schemeClr val="bg1"/>
                </a:solidFill>
              </a:rPr>
              <a:t> </a:t>
            </a:r>
            <a:r>
              <a:rPr lang="en-US" sz="2400" dirty="0" err="1">
                <a:solidFill>
                  <a:schemeClr val="bg1"/>
                </a:solidFill>
              </a:rPr>
              <a:t>taktikaid</a:t>
            </a:r>
            <a:r>
              <a:rPr lang="en-US" sz="2400" dirty="0">
                <a:solidFill>
                  <a:schemeClr val="bg1"/>
                </a:solidFill>
              </a:rPr>
              <a:t> </a:t>
            </a:r>
            <a:r>
              <a:rPr lang="en-US" sz="2400" dirty="0" err="1">
                <a:solidFill>
                  <a:schemeClr val="bg1"/>
                </a:solidFill>
              </a:rPr>
              <a:t>nagu</a:t>
            </a:r>
            <a:r>
              <a:rPr lang="en-US" sz="2400" dirty="0">
                <a:solidFill>
                  <a:schemeClr val="bg1"/>
                </a:solidFill>
              </a:rPr>
              <a:t> </a:t>
            </a:r>
            <a:r>
              <a:rPr lang="en-US" sz="2400" dirty="0" err="1">
                <a:solidFill>
                  <a:schemeClr val="bg1"/>
                </a:solidFill>
              </a:rPr>
              <a:t>ajurünnakud</a:t>
            </a:r>
            <a:r>
              <a:rPr lang="en-US" sz="2400" dirty="0">
                <a:solidFill>
                  <a:schemeClr val="bg1"/>
                </a:solidFill>
              </a:rPr>
              <a:t>, </a:t>
            </a:r>
            <a:r>
              <a:rPr lang="en-US" sz="2400" dirty="0" err="1">
                <a:solidFill>
                  <a:schemeClr val="bg1"/>
                </a:solidFill>
              </a:rPr>
              <a:t>soovituskastid</a:t>
            </a:r>
            <a:r>
              <a:rPr lang="en-US" sz="2400" dirty="0">
                <a:solidFill>
                  <a:schemeClr val="bg1"/>
                </a:solidFill>
              </a:rPr>
              <a:t> </a:t>
            </a:r>
            <a:r>
              <a:rPr lang="en-US" sz="2400" dirty="0" err="1">
                <a:solidFill>
                  <a:schemeClr val="bg1"/>
                </a:solidFill>
              </a:rPr>
              <a:t>ning</a:t>
            </a:r>
            <a:r>
              <a:rPr lang="en-US" sz="2400" dirty="0">
                <a:solidFill>
                  <a:schemeClr val="bg1"/>
                </a:solidFill>
              </a:rPr>
              <a:t> </a:t>
            </a:r>
            <a:r>
              <a:rPr lang="en-US" sz="2400" dirty="0" err="1">
                <a:solidFill>
                  <a:schemeClr val="bg1"/>
                </a:solidFill>
              </a:rPr>
              <a:t>aeg</a:t>
            </a:r>
            <a:r>
              <a:rPr lang="en-US" sz="2400" dirty="0">
                <a:solidFill>
                  <a:schemeClr val="bg1"/>
                </a:solidFill>
              </a:rPr>
              <a:t> ja </a:t>
            </a:r>
            <a:r>
              <a:rPr lang="en-US" sz="2400" dirty="0" err="1">
                <a:solidFill>
                  <a:schemeClr val="bg1"/>
                </a:solidFill>
              </a:rPr>
              <a:t>ruum</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err="1">
                <a:solidFill>
                  <a:schemeClr val="bg1"/>
                </a:solidFill>
              </a:rPr>
              <a:t>Positiivsuse</a:t>
            </a:r>
            <a:r>
              <a:rPr lang="en-US" sz="2400" dirty="0">
                <a:solidFill>
                  <a:schemeClr val="bg1"/>
                </a:solidFill>
              </a:rPr>
              <a:t> </a:t>
            </a:r>
            <a:r>
              <a:rPr lang="en-US" sz="2400" dirty="0" err="1">
                <a:solidFill>
                  <a:schemeClr val="bg1"/>
                </a:solidFill>
              </a:rPr>
              <a:t>tugevdamine</a:t>
            </a:r>
            <a:r>
              <a:rPr lang="en-US" sz="2400" dirty="0">
                <a:solidFill>
                  <a:schemeClr val="bg1"/>
                </a:solidFill>
              </a:rPr>
              <a:t> </a:t>
            </a:r>
            <a:r>
              <a:rPr lang="en-US" sz="2400" dirty="0" err="1">
                <a:solidFill>
                  <a:schemeClr val="bg1"/>
                </a:solidFill>
              </a:rPr>
              <a:t>aitab</a:t>
            </a:r>
            <a:r>
              <a:rPr lang="en-US" sz="2400" dirty="0">
                <a:solidFill>
                  <a:schemeClr val="bg1"/>
                </a:solidFill>
              </a:rPr>
              <a:t> </a:t>
            </a:r>
            <a:r>
              <a:rPr lang="en-US" sz="2400" dirty="0" err="1">
                <a:solidFill>
                  <a:schemeClr val="bg1"/>
                </a:solidFill>
              </a:rPr>
              <a:t>edendada</a:t>
            </a:r>
            <a:r>
              <a:rPr lang="en-US" sz="2400" dirty="0">
                <a:solidFill>
                  <a:schemeClr val="bg1"/>
                </a:solidFill>
              </a:rPr>
              <a:t> </a:t>
            </a:r>
            <a:r>
              <a:rPr lang="en-US" sz="2400" dirty="0" err="1">
                <a:solidFill>
                  <a:schemeClr val="bg1"/>
                </a:solidFill>
              </a:rPr>
              <a:t>innovatsioonikultuuri</a:t>
            </a:r>
            <a:r>
              <a:rPr lang="en-US" sz="2400" dirty="0">
                <a:solidFill>
                  <a:schemeClr val="bg1"/>
                </a:solidFill>
              </a:rPr>
              <a:t>.</a:t>
            </a:r>
          </a:p>
        </p:txBody>
      </p:sp>
      <p:pic>
        <p:nvPicPr>
          <p:cNvPr id="12" name="Picture Placeholder 11">
            <a:extLst>
              <a:ext uri="{FF2B5EF4-FFF2-40B4-BE49-F238E27FC236}">
                <a16:creationId xmlns:a16="http://schemas.microsoft.com/office/drawing/2014/main" id="{2A0B28E2-CB8B-40A9-BA23-62845BACD12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a:xfrm>
            <a:off x="6852062" y="228600"/>
            <a:ext cx="5105121" cy="6362700"/>
          </a:xfrm>
        </p:spPr>
      </p:pic>
    </p:spTree>
    <p:extLst>
      <p:ext uri="{BB962C8B-B14F-4D97-AF65-F5344CB8AC3E}">
        <p14:creationId xmlns:p14="http://schemas.microsoft.com/office/powerpoint/2010/main" val="169085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746940" y="1366421"/>
            <a:ext cx="4870305" cy="4154984"/>
          </a:xfrm>
          <a:prstGeom prst="rect">
            <a:avLst/>
          </a:prstGeom>
          <a:noFill/>
        </p:spPr>
        <p:txBody>
          <a:bodyPr wrap="square" rtlCol="0">
            <a:spAutoFit/>
          </a:bodyPr>
          <a:lstStyle/>
          <a:p>
            <a:r>
              <a:rPr lang="en-US" sz="2400" i="1" dirty="0">
                <a:solidFill>
                  <a:schemeClr val="bg1"/>
                </a:solidFill>
              </a:rPr>
              <a:t>Lean Startup </a:t>
            </a:r>
            <a:r>
              <a:rPr lang="en-US" sz="2400" dirty="0" err="1">
                <a:solidFill>
                  <a:schemeClr val="bg1"/>
                </a:solidFill>
              </a:rPr>
              <a:t>lähenemist</a:t>
            </a:r>
            <a:r>
              <a:rPr lang="en-US" sz="2400" dirty="0">
                <a:solidFill>
                  <a:schemeClr val="bg1"/>
                </a:solidFill>
              </a:rPr>
              <a:t> </a:t>
            </a:r>
            <a:r>
              <a:rPr lang="en-US" sz="2400" dirty="0" err="1">
                <a:solidFill>
                  <a:schemeClr val="bg1"/>
                </a:solidFill>
              </a:rPr>
              <a:t>kasutades</a:t>
            </a:r>
            <a:r>
              <a:rPr lang="en-US" sz="2400" dirty="0">
                <a:solidFill>
                  <a:schemeClr val="bg1"/>
                </a:solidFill>
              </a:rPr>
              <a:t> </a:t>
            </a:r>
            <a:r>
              <a:rPr lang="en-US" sz="2400" dirty="0" err="1">
                <a:solidFill>
                  <a:schemeClr val="bg1"/>
                </a:solidFill>
              </a:rPr>
              <a:t>saate</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protsesse</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toote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teenuse</a:t>
            </a:r>
            <a:r>
              <a:rPr lang="en-US" sz="2400" dirty="0">
                <a:solidFill>
                  <a:schemeClr val="bg1"/>
                </a:solidFill>
              </a:rPr>
              <a:t> </a:t>
            </a:r>
            <a:r>
              <a:rPr lang="en-US" sz="2400" dirty="0" err="1">
                <a:solidFill>
                  <a:schemeClr val="bg1"/>
                </a:solidFill>
              </a:rPr>
              <a:t>arenduse</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tellimust</a:t>
            </a:r>
            <a:r>
              <a:rPr lang="en-US" sz="2400" dirty="0">
                <a:solidFill>
                  <a:schemeClr val="bg1"/>
                </a:solidFill>
              </a:rPr>
              <a:t> ja </a:t>
            </a:r>
            <a:r>
              <a:rPr lang="en-US" sz="2400" dirty="0" err="1">
                <a:solidFill>
                  <a:schemeClr val="bg1"/>
                </a:solidFill>
              </a:rPr>
              <a:t>kasutada</a:t>
            </a:r>
            <a:r>
              <a:rPr lang="en-US" sz="2400" dirty="0">
                <a:solidFill>
                  <a:schemeClr val="bg1"/>
                </a:solidFill>
              </a:rPr>
              <a:t> </a:t>
            </a:r>
            <a:r>
              <a:rPr lang="en-US" sz="2400" dirty="0" err="1">
                <a:solidFill>
                  <a:schemeClr val="bg1"/>
                </a:solidFill>
              </a:rPr>
              <a:t>töövahendeid</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visiooni</a:t>
            </a:r>
            <a:r>
              <a:rPr lang="en-US" sz="2400" dirty="0">
                <a:solidFill>
                  <a:schemeClr val="bg1"/>
                </a:solidFill>
              </a:rPr>
              <a:t> </a:t>
            </a:r>
            <a:r>
              <a:rPr lang="en-US" sz="2400" dirty="0" err="1">
                <a:solidFill>
                  <a:schemeClr val="bg1"/>
                </a:solidFill>
              </a:rPr>
              <a:t>pidevaks</a:t>
            </a:r>
            <a:r>
              <a:rPr lang="en-US" sz="2400" dirty="0">
                <a:solidFill>
                  <a:schemeClr val="bg1"/>
                </a:solidFill>
              </a:rPr>
              <a:t> </a:t>
            </a:r>
            <a:r>
              <a:rPr lang="en-US" sz="2400" dirty="0" err="1">
                <a:solidFill>
                  <a:schemeClr val="bg1"/>
                </a:solidFill>
              </a:rPr>
              <a:t>testimiseks</a:t>
            </a:r>
            <a:r>
              <a:rPr lang="en-US" sz="2400" dirty="0">
                <a:solidFill>
                  <a:schemeClr val="bg1"/>
                </a:solidFill>
              </a:rPr>
              <a:t> </a:t>
            </a:r>
            <a:r>
              <a:rPr lang="en-US" sz="2400" dirty="0" err="1">
                <a:solidFill>
                  <a:schemeClr val="bg1"/>
                </a:solidFill>
              </a:rPr>
              <a:t>kogu</a:t>
            </a:r>
            <a:r>
              <a:rPr lang="en-US" sz="2400" dirty="0">
                <a:solidFill>
                  <a:schemeClr val="bg1"/>
                </a:solidFill>
              </a:rPr>
              <a:t> </a:t>
            </a:r>
            <a:r>
              <a:rPr lang="en-US" sz="2400" dirty="0" err="1">
                <a:solidFill>
                  <a:schemeClr val="bg1"/>
                </a:solidFill>
              </a:rPr>
              <a:t>toote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arendusperioodi</a:t>
            </a:r>
            <a:r>
              <a:rPr lang="en-US" sz="2400" dirty="0">
                <a:solidFill>
                  <a:schemeClr val="bg1"/>
                </a:solidFill>
              </a:rPr>
              <a:t> </a:t>
            </a:r>
            <a:r>
              <a:rPr lang="en-US" sz="2400" dirty="0" err="1">
                <a:solidFill>
                  <a:schemeClr val="bg1"/>
                </a:solidFill>
              </a:rPr>
              <a:t>jooksul</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i="1" dirty="0">
                <a:solidFill>
                  <a:schemeClr val="bg1"/>
                </a:solidFill>
              </a:rPr>
              <a:t>Lean Startup </a:t>
            </a:r>
            <a:r>
              <a:rPr lang="en-US" sz="2400" dirty="0" err="1">
                <a:solidFill>
                  <a:schemeClr val="bg1"/>
                </a:solidFill>
              </a:rPr>
              <a:t>metoodika</a:t>
            </a:r>
            <a:r>
              <a:rPr lang="en-US" sz="2400" dirty="0">
                <a:solidFill>
                  <a:schemeClr val="bg1"/>
                </a:solidFill>
              </a:rPr>
              <a:t> </a:t>
            </a:r>
            <a:r>
              <a:rPr lang="en-US" sz="2400" dirty="0" err="1">
                <a:solidFill>
                  <a:schemeClr val="bg1"/>
                </a:solidFill>
              </a:rPr>
              <a:t>peab</a:t>
            </a:r>
            <a:r>
              <a:rPr lang="en-US" sz="2400" dirty="0">
                <a:solidFill>
                  <a:schemeClr val="bg1"/>
                </a:solidFill>
              </a:rPr>
              <a:t> </a:t>
            </a:r>
            <a:r>
              <a:rPr lang="en-US" sz="2400" dirty="0" err="1">
                <a:solidFill>
                  <a:schemeClr val="bg1"/>
                </a:solidFill>
              </a:rPr>
              <a:t>algusest</a:t>
            </a:r>
            <a:r>
              <a:rPr lang="en-US" sz="2400" dirty="0">
                <a:solidFill>
                  <a:schemeClr val="bg1"/>
                </a:solidFill>
              </a:rPr>
              <a:t> </a:t>
            </a:r>
            <a:r>
              <a:rPr lang="en-US" sz="2400" dirty="0" err="1">
                <a:solidFill>
                  <a:schemeClr val="bg1"/>
                </a:solidFill>
              </a:rPr>
              <a:t>peale</a:t>
            </a:r>
            <a:r>
              <a:rPr lang="en-US" sz="2400" dirty="0">
                <a:solidFill>
                  <a:schemeClr val="bg1"/>
                </a:solidFill>
              </a:rPr>
              <a:t> </a:t>
            </a:r>
            <a:r>
              <a:rPr lang="en-US" sz="2400" dirty="0" err="1">
                <a:solidFill>
                  <a:schemeClr val="bg1"/>
                </a:solidFill>
              </a:rPr>
              <a:t>silmas</a:t>
            </a:r>
            <a:r>
              <a:rPr lang="en-US" sz="2400" dirty="0">
                <a:solidFill>
                  <a:schemeClr val="bg1"/>
                </a:solidFill>
              </a:rPr>
              <a:t> </a:t>
            </a:r>
            <a:r>
              <a:rPr lang="en-US" sz="2400" dirty="0" err="1">
                <a:solidFill>
                  <a:schemeClr val="bg1"/>
                </a:solidFill>
              </a:rPr>
              <a:t>kasutajat</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klienti</a:t>
            </a:r>
            <a:r>
              <a:rPr lang="en-US" sz="2400" dirty="0">
                <a:solidFill>
                  <a:schemeClr val="bg1"/>
                </a:solidFill>
              </a:rPr>
              <a:t>.</a:t>
            </a:r>
          </a:p>
        </p:txBody>
      </p:sp>
      <p:sp>
        <p:nvSpPr>
          <p:cNvPr id="8" name="Text Placeholder 1">
            <a:extLst>
              <a:ext uri="{FF2B5EF4-FFF2-40B4-BE49-F238E27FC236}">
                <a16:creationId xmlns:a16="http://schemas.microsoft.com/office/drawing/2014/main" id="{58EC61C5-5678-459C-8085-FFC5CDC99F09}"/>
              </a:ext>
            </a:extLst>
          </p:cNvPr>
          <p:cNvSpPr txBox="1">
            <a:spLocks/>
          </p:cNvSpPr>
          <p:nvPr/>
        </p:nvSpPr>
        <p:spPr>
          <a:xfrm>
            <a:off x="1467590" y="525987"/>
            <a:ext cx="5259781" cy="590313"/>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0" dirty="0"/>
              <a:t>KUIDAS </a:t>
            </a:r>
            <a:r>
              <a:rPr lang="en-US" sz="12000" i="1" dirty="0"/>
              <a:t>LEAN STARTUP </a:t>
            </a:r>
            <a:r>
              <a:rPr lang="en-US" sz="12000" dirty="0"/>
              <a:t>AITAB?</a:t>
            </a:r>
            <a:endParaRPr lang="en-US" dirty="0"/>
          </a:p>
        </p:txBody>
      </p:sp>
      <p:pic>
        <p:nvPicPr>
          <p:cNvPr id="11" name="Picture Placeholder 10">
            <a:extLst>
              <a:ext uri="{FF2B5EF4-FFF2-40B4-BE49-F238E27FC236}">
                <a16:creationId xmlns:a16="http://schemas.microsoft.com/office/drawing/2014/main" id="{0C44D007-FAB2-4A30-962D-ED1B15245F6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95919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685195" y="1346519"/>
            <a:ext cx="5105121" cy="4154984"/>
          </a:xfrm>
          <a:prstGeom prst="rect">
            <a:avLst/>
          </a:prstGeom>
          <a:noFill/>
        </p:spPr>
        <p:txBody>
          <a:bodyPr wrap="square" rtlCol="0">
            <a:spAutoFit/>
          </a:bodyPr>
          <a:lstStyle/>
          <a:p>
            <a:endParaRPr lang="en-US" sz="2400" dirty="0">
              <a:solidFill>
                <a:schemeClr val="bg1"/>
              </a:solidFill>
            </a:endParaRPr>
          </a:p>
          <a:p>
            <a:r>
              <a:rPr lang="en-US" sz="2400" b="1" dirty="0">
                <a:solidFill>
                  <a:schemeClr val="bg1"/>
                </a:solidFill>
              </a:rPr>
              <a:t>1</a:t>
            </a:r>
            <a:r>
              <a:rPr lang="et-EE" sz="2400" b="1" dirty="0">
                <a:solidFill>
                  <a:schemeClr val="bg1"/>
                </a:solidFill>
              </a:rPr>
              <a:t>. </a:t>
            </a:r>
            <a:r>
              <a:rPr lang="en-US" sz="2400" b="1" dirty="0" err="1">
                <a:solidFill>
                  <a:schemeClr val="bg1"/>
                </a:solidFill>
              </a:rPr>
              <a:t>Ettevõtjaid</a:t>
            </a:r>
            <a:r>
              <a:rPr lang="en-US" sz="2400" b="1" dirty="0">
                <a:solidFill>
                  <a:schemeClr val="bg1"/>
                </a:solidFill>
              </a:rPr>
              <a:t> on </a:t>
            </a:r>
            <a:r>
              <a:rPr lang="en-US" sz="2400" b="1" dirty="0" err="1">
                <a:solidFill>
                  <a:schemeClr val="bg1"/>
                </a:solidFill>
              </a:rPr>
              <a:t>kõikjal</a:t>
            </a:r>
            <a:r>
              <a:rPr lang="en-US" sz="2400" b="1" dirty="0">
                <a:solidFill>
                  <a:schemeClr val="bg1"/>
                </a:solidFill>
              </a:rPr>
              <a:t>. </a:t>
            </a:r>
          </a:p>
          <a:p>
            <a:r>
              <a:rPr lang="en-US" sz="2400" i="1" dirty="0">
                <a:solidFill>
                  <a:schemeClr val="bg1"/>
                </a:solidFill>
              </a:rPr>
              <a:t>Lean Startup </a:t>
            </a:r>
            <a:r>
              <a:rPr lang="en-US" sz="2400" dirty="0" err="1">
                <a:solidFill>
                  <a:schemeClr val="bg1"/>
                </a:solidFill>
              </a:rPr>
              <a:t>metoodikat</a:t>
            </a:r>
            <a:r>
              <a:rPr lang="en-US" sz="2400" dirty="0">
                <a:solidFill>
                  <a:schemeClr val="bg1"/>
                </a:solidFill>
              </a:rPr>
              <a:t> </a:t>
            </a:r>
            <a:r>
              <a:rPr lang="en-US" sz="2400" dirty="0" err="1">
                <a:solidFill>
                  <a:schemeClr val="bg1"/>
                </a:solidFill>
              </a:rPr>
              <a:t>saavad</a:t>
            </a:r>
            <a:r>
              <a:rPr lang="en-US" sz="2400" dirty="0">
                <a:solidFill>
                  <a:schemeClr val="bg1"/>
                </a:solidFill>
              </a:rPr>
              <a:t> </a:t>
            </a:r>
            <a:r>
              <a:rPr lang="en-US" sz="2400" dirty="0" err="1">
                <a:solidFill>
                  <a:schemeClr val="bg1"/>
                </a:solidFill>
              </a:rPr>
              <a:t>rakendada</a:t>
            </a:r>
            <a:r>
              <a:rPr lang="en-US" sz="2400" dirty="0">
                <a:solidFill>
                  <a:schemeClr val="bg1"/>
                </a:solidFill>
              </a:rPr>
              <a:t> </a:t>
            </a:r>
            <a:r>
              <a:rPr lang="en-US" sz="2400" dirty="0" err="1">
                <a:solidFill>
                  <a:schemeClr val="bg1"/>
                </a:solidFill>
              </a:rPr>
              <a:t>kõik</a:t>
            </a:r>
            <a:r>
              <a:rPr lang="en-US" sz="2400" dirty="0">
                <a:solidFill>
                  <a:schemeClr val="bg1"/>
                </a:solidFill>
              </a:rPr>
              <a:t>, </a:t>
            </a:r>
            <a:r>
              <a:rPr lang="en-US" sz="2400" dirty="0" err="1">
                <a:solidFill>
                  <a:schemeClr val="bg1"/>
                </a:solidFill>
              </a:rPr>
              <a:t>kellel</a:t>
            </a:r>
            <a:r>
              <a:rPr lang="en-US" sz="2400" dirty="0">
                <a:solidFill>
                  <a:schemeClr val="bg1"/>
                </a:solidFill>
              </a:rPr>
              <a:t> on </a:t>
            </a:r>
            <a:r>
              <a:rPr lang="en-US" sz="2400" dirty="0" err="1">
                <a:solidFill>
                  <a:schemeClr val="bg1"/>
                </a:solidFill>
              </a:rPr>
              <a:t>projekti</a:t>
            </a:r>
            <a:r>
              <a:rPr lang="en-US" sz="2400" dirty="0">
                <a:solidFill>
                  <a:schemeClr val="bg1"/>
                </a:solidFill>
              </a:rPr>
              <a:t> </a:t>
            </a:r>
            <a:r>
              <a:rPr lang="en-US" sz="2400" dirty="0" err="1">
                <a:solidFill>
                  <a:schemeClr val="bg1"/>
                </a:solidFill>
              </a:rPr>
              <a:t>idee</a:t>
            </a:r>
            <a:r>
              <a:rPr lang="en-US" sz="2400" dirty="0">
                <a:solidFill>
                  <a:schemeClr val="bg1"/>
                </a:solidFill>
              </a:rPr>
              <a:t>. </a:t>
            </a:r>
            <a:r>
              <a:rPr lang="en-US" sz="2400" dirty="0" err="1">
                <a:solidFill>
                  <a:schemeClr val="bg1"/>
                </a:solidFill>
              </a:rPr>
              <a:t>Olenemata</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suurusest</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sellest</a:t>
            </a:r>
            <a:r>
              <a:rPr lang="en-US" sz="2400" dirty="0">
                <a:solidFill>
                  <a:schemeClr val="bg1"/>
                </a:solidFill>
              </a:rPr>
              <a:t>, kas </a:t>
            </a:r>
            <a:r>
              <a:rPr lang="en-US" sz="2400" dirty="0" err="1">
                <a:solidFill>
                  <a:schemeClr val="bg1"/>
                </a:solidFill>
              </a:rPr>
              <a:t>töötate</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töökohas</a:t>
            </a:r>
            <a:r>
              <a:rPr lang="en-US" sz="2400" dirty="0">
                <a:solidFill>
                  <a:schemeClr val="bg1"/>
                </a:solidFill>
              </a:rPr>
              <a:t>, </a:t>
            </a:r>
            <a:r>
              <a:rPr lang="en-US" sz="2400" dirty="0" err="1">
                <a:solidFill>
                  <a:schemeClr val="bg1"/>
                </a:solidFill>
              </a:rPr>
              <a:t>kodukontoris</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aias</a:t>
            </a:r>
            <a:r>
              <a:rPr lang="en-US" sz="2400" dirty="0">
                <a:solidFill>
                  <a:schemeClr val="bg1"/>
                </a:solidFill>
              </a:rPr>
              <a:t>, </a:t>
            </a:r>
            <a:r>
              <a:rPr lang="en-US" sz="2400" dirty="0" err="1">
                <a:solidFill>
                  <a:schemeClr val="bg1"/>
                </a:solidFill>
              </a:rPr>
              <a:t>ikka</a:t>
            </a:r>
            <a:r>
              <a:rPr lang="en-US" sz="2400" dirty="0">
                <a:solidFill>
                  <a:schemeClr val="bg1"/>
                </a:solidFill>
              </a:rPr>
              <a:t> </a:t>
            </a:r>
            <a:r>
              <a:rPr lang="en-US" sz="2400" dirty="0" err="1">
                <a:solidFill>
                  <a:schemeClr val="bg1"/>
                </a:solidFill>
              </a:rPr>
              <a:t>saate</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i="1" dirty="0">
                <a:solidFill>
                  <a:schemeClr val="bg1"/>
                </a:solidFill>
              </a:rPr>
              <a:t>Lean Startup </a:t>
            </a:r>
            <a:r>
              <a:rPr lang="en-US" sz="2400" dirty="0" err="1">
                <a:solidFill>
                  <a:schemeClr val="bg1"/>
                </a:solidFill>
              </a:rPr>
              <a:t>lähenemisviisi</a:t>
            </a:r>
            <a:r>
              <a:rPr lang="en-US" sz="2400" dirty="0">
                <a:solidFill>
                  <a:schemeClr val="bg1"/>
                </a:solidFill>
              </a:rPr>
              <a:t>, et </a:t>
            </a:r>
            <a:r>
              <a:rPr lang="en-US" sz="2400" dirty="0" err="1">
                <a:solidFill>
                  <a:schemeClr val="bg1"/>
                </a:solidFill>
              </a:rPr>
              <a:t>säästa</a:t>
            </a:r>
            <a:r>
              <a:rPr lang="en-US" sz="2400" dirty="0">
                <a:solidFill>
                  <a:schemeClr val="bg1"/>
                </a:solidFill>
              </a:rPr>
              <a:t> </a:t>
            </a:r>
            <a:r>
              <a:rPr lang="en-US" sz="2400" dirty="0" err="1">
                <a:solidFill>
                  <a:schemeClr val="bg1"/>
                </a:solidFill>
              </a:rPr>
              <a:t>aega</a:t>
            </a:r>
            <a:r>
              <a:rPr lang="en-US" sz="2400" dirty="0">
                <a:solidFill>
                  <a:schemeClr val="bg1"/>
                </a:solidFill>
              </a:rPr>
              <a:t>, </a:t>
            </a:r>
            <a:r>
              <a:rPr lang="en-US" sz="2400" dirty="0" err="1">
                <a:solidFill>
                  <a:schemeClr val="bg1"/>
                </a:solidFill>
              </a:rPr>
              <a:t>raha</a:t>
            </a:r>
            <a:r>
              <a:rPr lang="en-US" sz="2400" dirty="0">
                <a:solidFill>
                  <a:schemeClr val="bg1"/>
                </a:solidFill>
              </a:rPr>
              <a:t> ja </a:t>
            </a:r>
            <a:r>
              <a:rPr lang="en-US" sz="2400" dirty="0" err="1">
                <a:solidFill>
                  <a:schemeClr val="bg1"/>
                </a:solidFill>
              </a:rPr>
              <a:t>ressursse</a:t>
            </a:r>
            <a:r>
              <a:rPr lang="en-US" sz="2400" dirty="0">
                <a:solidFill>
                  <a:schemeClr val="bg1"/>
                </a:solidFill>
              </a:rPr>
              <a:t> </a:t>
            </a:r>
            <a:r>
              <a:rPr lang="en-US" sz="2400" dirty="0" err="1">
                <a:solidFill>
                  <a:schemeClr val="bg1"/>
                </a:solidFill>
              </a:rPr>
              <a:t>ning</a:t>
            </a:r>
            <a:r>
              <a:rPr lang="en-US" sz="2400" dirty="0">
                <a:solidFill>
                  <a:schemeClr val="bg1"/>
                </a:solidFill>
              </a:rPr>
              <a:t> </a:t>
            </a:r>
            <a:r>
              <a:rPr lang="en-US" sz="2400" dirty="0" err="1">
                <a:solidFill>
                  <a:schemeClr val="bg1"/>
                </a:solidFill>
              </a:rPr>
              <a:t>tagada</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idufirma</a:t>
            </a:r>
            <a:r>
              <a:rPr lang="en-US" sz="2400" dirty="0">
                <a:solidFill>
                  <a:schemeClr val="bg1"/>
                </a:solidFill>
              </a:rPr>
              <a:t> </a:t>
            </a:r>
            <a:r>
              <a:rPr lang="en-US" sz="2400" dirty="0" err="1">
                <a:solidFill>
                  <a:schemeClr val="bg1"/>
                </a:solidFill>
              </a:rPr>
              <a:t>edu</a:t>
            </a:r>
            <a:r>
              <a:rPr lang="et-EE" sz="2400" dirty="0">
                <a:solidFill>
                  <a:schemeClr val="bg1"/>
                </a:solidFill>
              </a:rPr>
              <a:t>.</a:t>
            </a:r>
            <a:endParaRPr lang="en-US" sz="2400" dirty="0">
              <a:solidFill>
                <a:schemeClr val="bg1"/>
              </a:solidFill>
            </a:endParaRPr>
          </a:p>
          <a:p>
            <a:endParaRPr lang="en-US"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685195" y="302617"/>
            <a:ext cx="4932049" cy="107976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i="1" dirty="0"/>
              <a:t>LEAN STARTUP </a:t>
            </a:r>
            <a:r>
              <a:rPr lang="en-US" dirty="0"/>
              <a:t>METOODIKA SISALDAB 4 PÕHIPRINTSIIPI</a:t>
            </a:r>
            <a:r>
              <a:rPr lang="et-EE" dirty="0"/>
              <a:t>:</a:t>
            </a:r>
            <a:endParaRPr lang="en-US" dirty="0"/>
          </a:p>
        </p:txBody>
      </p:sp>
      <p:pic>
        <p:nvPicPr>
          <p:cNvPr id="17" name="Picture Placeholder 16">
            <a:extLst>
              <a:ext uri="{FF2B5EF4-FFF2-40B4-BE49-F238E27FC236}">
                <a16:creationId xmlns:a16="http://schemas.microsoft.com/office/drawing/2014/main" id="{4A1F8217-3293-4723-AD4B-85BC36DEF9D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183845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9" name="TextBox 8">
            <a:extLst>
              <a:ext uri="{FF2B5EF4-FFF2-40B4-BE49-F238E27FC236}">
                <a16:creationId xmlns:a16="http://schemas.microsoft.com/office/drawing/2014/main" id="{D0A2937D-D339-48E0-B5F0-4C3FF22D1B5A}"/>
              </a:ext>
            </a:extLst>
          </p:cNvPr>
          <p:cNvSpPr txBox="1"/>
          <p:nvPr/>
        </p:nvSpPr>
        <p:spPr>
          <a:xfrm>
            <a:off x="5279572" y="1317062"/>
            <a:ext cx="6477000" cy="4893647"/>
          </a:xfrm>
          <a:prstGeom prst="rect">
            <a:avLst/>
          </a:prstGeom>
          <a:noFill/>
        </p:spPr>
        <p:txBody>
          <a:bodyPr wrap="square" rtlCol="0">
            <a:spAutoFit/>
          </a:bodyPr>
          <a:lstStyle/>
          <a:p>
            <a:r>
              <a:rPr lang="en-US" sz="2400" b="1" dirty="0">
                <a:solidFill>
                  <a:schemeClr val="bg1"/>
                </a:solidFill>
              </a:rPr>
              <a:t>2.</a:t>
            </a:r>
            <a:r>
              <a:rPr lang="et-EE" sz="2400" b="1" dirty="0">
                <a:solidFill>
                  <a:schemeClr val="bg1"/>
                </a:solidFill>
              </a:rPr>
              <a:t> </a:t>
            </a:r>
            <a:r>
              <a:rPr lang="en-US" sz="2400" b="1" dirty="0" err="1">
                <a:solidFill>
                  <a:schemeClr val="bg1"/>
                </a:solidFill>
              </a:rPr>
              <a:t>Ettevõtlus</a:t>
            </a:r>
            <a:r>
              <a:rPr lang="en-US" sz="2400" b="1" dirty="0">
                <a:solidFill>
                  <a:schemeClr val="bg1"/>
                </a:solidFill>
              </a:rPr>
              <a:t> on </a:t>
            </a:r>
            <a:r>
              <a:rPr lang="en-US" sz="2400" b="1" dirty="0" err="1">
                <a:solidFill>
                  <a:schemeClr val="bg1"/>
                </a:solidFill>
              </a:rPr>
              <a:t>juhtimine</a:t>
            </a:r>
            <a:r>
              <a:rPr lang="en-US" sz="2400" b="1" dirty="0">
                <a:solidFill>
                  <a:schemeClr val="bg1"/>
                </a:solidFill>
              </a:rPr>
              <a:t>. </a:t>
            </a:r>
          </a:p>
          <a:p>
            <a:r>
              <a:rPr lang="en-US" sz="2400" dirty="0" err="1">
                <a:solidFill>
                  <a:schemeClr val="bg1"/>
                </a:solidFill>
              </a:rPr>
              <a:t>Paljud</a:t>
            </a:r>
            <a:r>
              <a:rPr lang="en-US" sz="2400" dirty="0">
                <a:solidFill>
                  <a:schemeClr val="bg1"/>
                </a:solidFill>
              </a:rPr>
              <a:t> </a:t>
            </a:r>
            <a:r>
              <a:rPr lang="en-US" sz="2400" dirty="0" err="1">
                <a:solidFill>
                  <a:schemeClr val="bg1"/>
                </a:solidFill>
              </a:rPr>
              <a:t>ettevõtted</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meie</a:t>
            </a:r>
            <a:r>
              <a:rPr lang="en-US" sz="2400" dirty="0">
                <a:solidFill>
                  <a:schemeClr val="bg1"/>
                </a:solidFill>
              </a:rPr>
              <a:t> </a:t>
            </a:r>
            <a:r>
              <a:rPr lang="en-US" sz="2400" dirty="0" err="1">
                <a:solidFill>
                  <a:schemeClr val="bg1"/>
                </a:solidFill>
              </a:rPr>
              <a:t>puhul</a:t>
            </a:r>
            <a:r>
              <a:rPr lang="en-US" sz="2400" dirty="0">
                <a:solidFill>
                  <a:schemeClr val="bg1"/>
                </a:solidFill>
              </a:rPr>
              <a:t> </a:t>
            </a:r>
            <a:r>
              <a:rPr lang="en-US" sz="2400" dirty="0" err="1">
                <a:solidFill>
                  <a:schemeClr val="bg1"/>
                </a:solidFill>
              </a:rPr>
              <a:t>projektid</a:t>
            </a:r>
            <a:r>
              <a:rPr lang="en-US" sz="2400" dirty="0">
                <a:solidFill>
                  <a:schemeClr val="bg1"/>
                </a:solidFill>
              </a:rPr>
              <a:t> </a:t>
            </a:r>
            <a:r>
              <a:rPr lang="en-US" sz="2400" dirty="0" err="1">
                <a:solidFill>
                  <a:schemeClr val="bg1"/>
                </a:solidFill>
              </a:rPr>
              <a:t>eeldavad</a:t>
            </a:r>
            <a:r>
              <a:rPr lang="en-US" sz="2400" dirty="0">
                <a:solidFill>
                  <a:schemeClr val="bg1"/>
                </a:solidFill>
              </a:rPr>
              <a:t>, et </a:t>
            </a:r>
            <a:r>
              <a:rPr lang="en-US" sz="2400" dirty="0" err="1">
                <a:solidFill>
                  <a:schemeClr val="bg1"/>
                </a:solidFill>
              </a:rPr>
              <a:t>nad</a:t>
            </a:r>
            <a:r>
              <a:rPr lang="en-US" sz="2400" dirty="0">
                <a:solidFill>
                  <a:schemeClr val="bg1"/>
                </a:solidFill>
              </a:rPr>
              <a:t> </a:t>
            </a:r>
            <a:r>
              <a:rPr lang="en-US" sz="2400" dirty="0" err="1">
                <a:solidFill>
                  <a:schemeClr val="bg1"/>
                </a:solidFill>
              </a:rPr>
              <a:t>ei</a:t>
            </a:r>
            <a:r>
              <a:rPr lang="en-US" sz="2400" dirty="0">
                <a:solidFill>
                  <a:schemeClr val="bg1"/>
                </a:solidFill>
              </a:rPr>
              <a:t> pea </a:t>
            </a:r>
            <a:r>
              <a:rPr lang="en-US" sz="2400" dirty="0" err="1">
                <a:solidFill>
                  <a:schemeClr val="bg1"/>
                </a:solidFill>
              </a:rPr>
              <a:t>muretsema</a:t>
            </a:r>
            <a:r>
              <a:rPr lang="en-US" sz="2400" dirty="0">
                <a:solidFill>
                  <a:schemeClr val="bg1"/>
                </a:solidFill>
              </a:rPr>
              <a:t> </a:t>
            </a:r>
            <a:r>
              <a:rPr lang="en-US" sz="2400" dirty="0" err="1">
                <a:solidFill>
                  <a:schemeClr val="bg1"/>
                </a:solidFill>
              </a:rPr>
              <a:t>selliste</a:t>
            </a:r>
            <a:r>
              <a:rPr lang="en-US" sz="2400" dirty="0">
                <a:solidFill>
                  <a:schemeClr val="bg1"/>
                </a:solidFill>
              </a:rPr>
              <a:t> </a:t>
            </a:r>
            <a:r>
              <a:rPr lang="en-US" sz="2400" dirty="0" err="1">
                <a:solidFill>
                  <a:schemeClr val="bg1"/>
                </a:solidFill>
              </a:rPr>
              <a:t>asjade</a:t>
            </a:r>
            <a:r>
              <a:rPr lang="en-US" sz="2400" dirty="0">
                <a:solidFill>
                  <a:schemeClr val="bg1"/>
                </a:solidFill>
              </a:rPr>
              <a:t> </a:t>
            </a:r>
            <a:r>
              <a:rPr lang="en-US" sz="2400" dirty="0" err="1">
                <a:solidFill>
                  <a:schemeClr val="bg1"/>
                </a:solidFill>
              </a:rPr>
              <a:t>pärast</a:t>
            </a:r>
            <a:r>
              <a:rPr lang="en-US" sz="2400" dirty="0">
                <a:solidFill>
                  <a:schemeClr val="bg1"/>
                </a:solidFill>
              </a:rPr>
              <a:t> </a:t>
            </a:r>
            <a:r>
              <a:rPr lang="en-US" sz="2400" dirty="0" err="1">
                <a:solidFill>
                  <a:schemeClr val="bg1"/>
                </a:solidFill>
              </a:rPr>
              <a:t>nagu</a:t>
            </a:r>
            <a:r>
              <a:rPr lang="en-US" sz="2400" dirty="0">
                <a:solidFill>
                  <a:schemeClr val="bg1"/>
                </a:solidFill>
              </a:rPr>
              <a:t> </a:t>
            </a:r>
            <a:r>
              <a:rPr lang="en-US" sz="2400" dirty="0" err="1">
                <a:solidFill>
                  <a:schemeClr val="bg1"/>
                </a:solidFill>
              </a:rPr>
              <a:t>juhtimine</a:t>
            </a:r>
            <a:r>
              <a:rPr lang="en-US" sz="2400" dirty="0">
                <a:solidFill>
                  <a:schemeClr val="bg1"/>
                </a:solidFill>
              </a:rPr>
              <a:t>, </a:t>
            </a:r>
            <a:r>
              <a:rPr lang="en-US" sz="2400" dirty="0" err="1">
                <a:solidFill>
                  <a:schemeClr val="bg1"/>
                </a:solidFill>
              </a:rPr>
              <a:t>kuna</a:t>
            </a:r>
            <a:r>
              <a:rPr lang="en-US" sz="2400" dirty="0">
                <a:solidFill>
                  <a:schemeClr val="bg1"/>
                </a:solidFill>
              </a:rPr>
              <a:t> </a:t>
            </a:r>
            <a:r>
              <a:rPr lang="en-US" sz="2400" dirty="0" err="1">
                <a:solidFill>
                  <a:schemeClr val="bg1"/>
                </a:solidFill>
              </a:rPr>
              <a:t>nad</a:t>
            </a:r>
            <a:r>
              <a:rPr lang="en-US" sz="2400" dirty="0">
                <a:solidFill>
                  <a:schemeClr val="bg1"/>
                </a:solidFill>
              </a:rPr>
              <a:t> on </a:t>
            </a:r>
            <a:r>
              <a:rPr lang="en-US" sz="2400" dirty="0" err="1">
                <a:solidFill>
                  <a:schemeClr val="bg1"/>
                </a:solidFill>
              </a:rPr>
              <a:t>nii</a:t>
            </a:r>
            <a:r>
              <a:rPr lang="en-US" sz="2400" dirty="0">
                <a:solidFill>
                  <a:schemeClr val="bg1"/>
                </a:solidFill>
              </a:rPr>
              <a:t> </a:t>
            </a:r>
            <a:r>
              <a:rPr lang="en-US" sz="2400" dirty="0" err="1">
                <a:solidFill>
                  <a:schemeClr val="bg1"/>
                </a:solidFill>
              </a:rPr>
              <a:t>väikesed</a:t>
            </a:r>
            <a:r>
              <a:rPr lang="en-US" sz="2400" dirty="0">
                <a:solidFill>
                  <a:schemeClr val="bg1"/>
                </a:solidFill>
              </a:rPr>
              <a:t>. </a:t>
            </a:r>
            <a:r>
              <a:rPr lang="en-US" sz="2400" dirty="0" err="1">
                <a:solidFill>
                  <a:schemeClr val="bg1"/>
                </a:solidFill>
              </a:rPr>
              <a:t>Nagu</a:t>
            </a:r>
            <a:r>
              <a:rPr lang="en-US" sz="2400" dirty="0">
                <a:solidFill>
                  <a:schemeClr val="bg1"/>
                </a:solidFill>
              </a:rPr>
              <a:t> </a:t>
            </a:r>
            <a:r>
              <a:rPr lang="en-US" sz="2400" dirty="0" err="1">
                <a:solidFill>
                  <a:schemeClr val="bg1"/>
                </a:solidFill>
              </a:rPr>
              <a:t>igas</a:t>
            </a:r>
            <a:r>
              <a:rPr lang="en-US" sz="2400" dirty="0">
                <a:solidFill>
                  <a:schemeClr val="bg1"/>
                </a:solidFill>
              </a:rPr>
              <a:t> </a:t>
            </a:r>
            <a:r>
              <a:rPr lang="en-US" sz="2400" dirty="0" err="1">
                <a:solidFill>
                  <a:schemeClr val="bg1"/>
                </a:solidFill>
              </a:rPr>
              <a:t>ettevõttes</a:t>
            </a:r>
            <a:r>
              <a:rPr lang="en-US" sz="2400" dirty="0">
                <a:solidFill>
                  <a:schemeClr val="bg1"/>
                </a:solidFill>
              </a:rPr>
              <a:t>, on </a:t>
            </a:r>
            <a:r>
              <a:rPr lang="en-US" sz="2400" dirty="0" err="1">
                <a:solidFill>
                  <a:schemeClr val="bg1"/>
                </a:solidFill>
              </a:rPr>
              <a:t>juhtimine</a:t>
            </a:r>
            <a:r>
              <a:rPr lang="en-US" sz="2400" dirty="0">
                <a:solidFill>
                  <a:schemeClr val="bg1"/>
                </a:solidFill>
              </a:rPr>
              <a:t> </a:t>
            </a:r>
            <a:r>
              <a:rPr lang="en-US" sz="2400" dirty="0" err="1">
                <a:solidFill>
                  <a:schemeClr val="bg1"/>
                </a:solidFill>
              </a:rPr>
              <a:t>hädavajalik</a:t>
            </a:r>
            <a:r>
              <a:rPr lang="en-US" sz="2400" dirty="0">
                <a:solidFill>
                  <a:schemeClr val="bg1"/>
                </a:solidFill>
              </a:rPr>
              <a:t>. See </a:t>
            </a:r>
            <a:r>
              <a:rPr lang="en-US" sz="2400" dirty="0" err="1">
                <a:solidFill>
                  <a:schemeClr val="bg1"/>
                </a:solidFill>
              </a:rPr>
              <a:t>ei</a:t>
            </a:r>
            <a:r>
              <a:rPr lang="en-US" sz="2400" dirty="0">
                <a:solidFill>
                  <a:schemeClr val="bg1"/>
                </a:solidFill>
              </a:rPr>
              <a:t> </a:t>
            </a:r>
            <a:r>
              <a:rPr lang="en-US" sz="2400" dirty="0" err="1">
                <a:solidFill>
                  <a:schemeClr val="bg1"/>
                </a:solidFill>
              </a:rPr>
              <a:t>pruugi</a:t>
            </a:r>
            <a:r>
              <a:rPr lang="en-US" sz="2400" dirty="0">
                <a:solidFill>
                  <a:schemeClr val="bg1"/>
                </a:solidFill>
              </a:rPr>
              <a:t> </a:t>
            </a:r>
            <a:r>
              <a:rPr lang="en-US" sz="2400" dirty="0" err="1">
                <a:solidFill>
                  <a:schemeClr val="bg1"/>
                </a:solidFill>
              </a:rPr>
              <a:t>tunduda</a:t>
            </a:r>
            <a:r>
              <a:rPr lang="en-US" sz="2400" dirty="0">
                <a:solidFill>
                  <a:schemeClr val="bg1"/>
                </a:solidFill>
              </a:rPr>
              <a:t> </a:t>
            </a:r>
            <a:r>
              <a:rPr lang="en-US" sz="2400" dirty="0" err="1">
                <a:solidFill>
                  <a:schemeClr val="bg1"/>
                </a:solidFill>
              </a:rPr>
              <a:t>traditsioonilise</a:t>
            </a:r>
            <a:r>
              <a:rPr lang="en-US" sz="2400" dirty="0">
                <a:solidFill>
                  <a:schemeClr val="bg1"/>
                </a:solidFill>
              </a:rPr>
              <a:t> </a:t>
            </a:r>
            <a:r>
              <a:rPr lang="en-US" sz="2400" dirty="0" err="1">
                <a:solidFill>
                  <a:schemeClr val="bg1"/>
                </a:solidFill>
              </a:rPr>
              <a:t>juhtimisena</a:t>
            </a:r>
            <a:r>
              <a:rPr lang="en-US" sz="2400" dirty="0">
                <a:solidFill>
                  <a:schemeClr val="bg1"/>
                </a:solidFill>
              </a:rPr>
              <a:t> </a:t>
            </a:r>
            <a:r>
              <a:rPr lang="en-US" sz="2400" dirty="0" err="1">
                <a:solidFill>
                  <a:schemeClr val="bg1"/>
                </a:solidFill>
              </a:rPr>
              <a:t>selles</a:t>
            </a:r>
            <a:r>
              <a:rPr lang="en-US" sz="2400" dirty="0">
                <a:solidFill>
                  <a:schemeClr val="bg1"/>
                </a:solidFill>
              </a:rPr>
              <a:t> </a:t>
            </a:r>
            <a:r>
              <a:rPr lang="en-US" sz="2400" dirty="0" err="1">
                <a:solidFill>
                  <a:schemeClr val="bg1"/>
                </a:solidFill>
              </a:rPr>
              <a:t>mõttes</a:t>
            </a:r>
            <a:r>
              <a:rPr lang="en-US" sz="2400" dirty="0">
                <a:solidFill>
                  <a:schemeClr val="bg1"/>
                </a:solidFill>
              </a:rPr>
              <a:t>, et </a:t>
            </a:r>
            <a:r>
              <a:rPr lang="en-US" sz="2400" dirty="0" err="1">
                <a:solidFill>
                  <a:schemeClr val="bg1"/>
                </a:solidFill>
              </a:rPr>
              <a:t>ei</a:t>
            </a:r>
            <a:r>
              <a:rPr lang="en-US" sz="2400" dirty="0">
                <a:solidFill>
                  <a:schemeClr val="bg1"/>
                </a:solidFill>
              </a:rPr>
              <a:t> ole </a:t>
            </a:r>
            <a:r>
              <a:rPr lang="en-US" sz="2400" dirty="0" err="1">
                <a:solidFill>
                  <a:schemeClr val="bg1"/>
                </a:solidFill>
              </a:rPr>
              <a:t>väga</a:t>
            </a:r>
            <a:r>
              <a:rPr lang="en-US" sz="2400" dirty="0">
                <a:solidFill>
                  <a:schemeClr val="bg1"/>
                </a:solidFill>
              </a:rPr>
              <a:t> </a:t>
            </a:r>
            <a:r>
              <a:rPr lang="en-US" sz="2400" dirty="0" err="1">
                <a:solidFill>
                  <a:schemeClr val="bg1"/>
                </a:solidFill>
              </a:rPr>
              <a:t>ametlik</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juhtimine</a:t>
            </a:r>
            <a:r>
              <a:rPr lang="en-US" sz="2400" dirty="0">
                <a:solidFill>
                  <a:schemeClr val="bg1"/>
                </a:solidFill>
              </a:rPr>
              <a:t> on </a:t>
            </a:r>
            <a:r>
              <a:rPr lang="en-US" sz="2400" dirty="0" err="1">
                <a:solidFill>
                  <a:schemeClr val="bg1"/>
                </a:solidFill>
              </a:rPr>
              <a:t>vajalik</a:t>
            </a:r>
            <a:r>
              <a:rPr lang="en-US" sz="2400" dirty="0">
                <a:solidFill>
                  <a:schemeClr val="bg1"/>
                </a:solidFill>
              </a:rPr>
              <a:t>, et </a:t>
            </a:r>
            <a:r>
              <a:rPr lang="en-US" sz="2400" dirty="0" err="1">
                <a:solidFill>
                  <a:schemeClr val="bg1"/>
                </a:solidFill>
              </a:rPr>
              <a:t>oleks</a:t>
            </a:r>
            <a:r>
              <a:rPr lang="en-US" sz="2400" dirty="0">
                <a:solidFill>
                  <a:schemeClr val="bg1"/>
                </a:solidFill>
              </a:rPr>
              <a:t> </a:t>
            </a:r>
            <a:r>
              <a:rPr lang="en-US" sz="2400" dirty="0" err="1">
                <a:solidFill>
                  <a:schemeClr val="bg1"/>
                </a:solidFill>
              </a:rPr>
              <a:t>võimalik</a:t>
            </a:r>
            <a:r>
              <a:rPr lang="en-US" sz="2400" dirty="0">
                <a:solidFill>
                  <a:schemeClr val="bg1"/>
                </a:solidFill>
              </a:rPr>
              <a:t> </a:t>
            </a:r>
            <a:r>
              <a:rPr lang="en-US" sz="2400" dirty="0" err="1">
                <a:solidFill>
                  <a:schemeClr val="bg1"/>
                </a:solidFill>
              </a:rPr>
              <a:t>reageerida</a:t>
            </a:r>
            <a:r>
              <a:rPr lang="en-US" sz="2400" dirty="0">
                <a:solidFill>
                  <a:schemeClr val="bg1"/>
                </a:solidFill>
              </a:rPr>
              <a:t> </a:t>
            </a:r>
            <a:r>
              <a:rPr lang="en-US" sz="2400" dirty="0" err="1">
                <a:solidFill>
                  <a:schemeClr val="bg1"/>
                </a:solidFill>
              </a:rPr>
              <a:t>keerulistes</a:t>
            </a:r>
            <a:r>
              <a:rPr lang="en-US" sz="2400" dirty="0">
                <a:solidFill>
                  <a:schemeClr val="bg1"/>
                </a:solidFill>
              </a:rPr>
              <a:t> </a:t>
            </a:r>
            <a:r>
              <a:rPr lang="en-US" sz="2400" dirty="0" err="1">
                <a:solidFill>
                  <a:schemeClr val="bg1"/>
                </a:solidFill>
              </a:rPr>
              <a:t>olukordades</a:t>
            </a:r>
            <a:r>
              <a:rPr lang="en-US" sz="2400" dirty="0">
                <a:solidFill>
                  <a:schemeClr val="bg1"/>
                </a:solidFill>
              </a:rPr>
              <a:t>, </a:t>
            </a:r>
            <a:r>
              <a:rPr lang="en-US" sz="2400" dirty="0" err="1">
                <a:solidFill>
                  <a:schemeClr val="bg1"/>
                </a:solidFill>
              </a:rPr>
              <a:t>suhelda</a:t>
            </a:r>
            <a:r>
              <a:rPr lang="en-US" sz="2400" dirty="0">
                <a:solidFill>
                  <a:schemeClr val="bg1"/>
                </a:solidFill>
              </a:rPr>
              <a:t> </a:t>
            </a:r>
            <a:r>
              <a:rPr lang="en-US" sz="2400" dirty="0" err="1">
                <a:solidFill>
                  <a:schemeClr val="bg1"/>
                </a:solidFill>
              </a:rPr>
              <a:t>sidusrühmadega</a:t>
            </a:r>
            <a:r>
              <a:rPr lang="en-US" sz="2400" dirty="0">
                <a:solidFill>
                  <a:schemeClr val="bg1"/>
                </a:solidFill>
              </a:rPr>
              <a:t> </a:t>
            </a:r>
            <a:r>
              <a:rPr lang="en-US" sz="2400" dirty="0" err="1">
                <a:solidFill>
                  <a:schemeClr val="bg1"/>
                </a:solidFill>
              </a:rPr>
              <a:t>ning</a:t>
            </a:r>
            <a:r>
              <a:rPr lang="en-US" sz="2400" dirty="0">
                <a:solidFill>
                  <a:schemeClr val="bg1"/>
                </a:solidFill>
              </a:rPr>
              <a:t> </a:t>
            </a:r>
            <a:r>
              <a:rPr lang="en-US" sz="2400" dirty="0" err="1">
                <a:solidFill>
                  <a:schemeClr val="bg1"/>
                </a:solidFill>
              </a:rPr>
              <a:t>suunata</a:t>
            </a:r>
            <a:r>
              <a:rPr lang="en-US" sz="2400" dirty="0">
                <a:solidFill>
                  <a:schemeClr val="bg1"/>
                </a:solidFill>
              </a:rPr>
              <a:t> </a:t>
            </a:r>
            <a:r>
              <a:rPr lang="en-US" sz="2400" dirty="0" err="1">
                <a:solidFill>
                  <a:schemeClr val="bg1"/>
                </a:solidFill>
              </a:rPr>
              <a:t>kaastöötajaid</a:t>
            </a:r>
            <a:r>
              <a:rPr lang="en-US" sz="2400" dirty="0">
                <a:solidFill>
                  <a:schemeClr val="bg1"/>
                </a:solidFill>
              </a:rPr>
              <a:t>/</a:t>
            </a:r>
            <a:r>
              <a:rPr lang="en-US" sz="2400" dirty="0" err="1">
                <a:solidFill>
                  <a:schemeClr val="bg1"/>
                </a:solidFill>
              </a:rPr>
              <a:t>vabatahtlikke</a:t>
            </a:r>
            <a:r>
              <a:rPr lang="en-US" sz="2400" dirty="0">
                <a:solidFill>
                  <a:schemeClr val="bg1"/>
                </a:solidFill>
              </a:rPr>
              <a:t> </a:t>
            </a:r>
            <a:r>
              <a:rPr lang="en-US" sz="2400" dirty="0" err="1">
                <a:solidFill>
                  <a:schemeClr val="bg1"/>
                </a:solidFill>
              </a:rPr>
              <a:t>otsuste</a:t>
            </a:r>
            <a:r>
              <a:rPr lang="en-US" sz="2400" dirty="0">
                <a:solidFill>
                  <a:schemeClr val="bg1"/>
                </a:solidFill>
              </a:rPr>
              <a:t> </a:t>
            </a:r>
            <a:r>
              <a:rPr lang="en-US" sz="2400" dirty="0" err="1">
                <a:solidFill>
                  <a:schemeClr val="bg1"/>
                </a:solidFill>
              </a:rPr>
              <a:t>tegemisel</a:t>
            </a:r>
            <a:r>
              <a:rPr lang="en-US" sz="2400" dirty="0">
                <a:solidFill>
                  <a:schemeClr val="bg1"/>
                </a:solidFill>
              </a:rPr>
              <a:t> ja </a:t>
            </a:r>
            <a:r>
              <a:rPr lang="en-US" sz="2400" dirty="0" err="1">
                <a:solidFill>
                  <a:schemeClr val="bg1"/>
                </a:solidFill>
              </a:rPr>
              <a:t>riskide</a:t>
            </a:r>
            <a:r>
              <a:rPr lang="en-US" sz="2400" dirty="0">
                <a:solidFill>
                  <a:schemeClr val="bg1"/>
                </a:solidFill>
              </a:rPr>
              <a:t> </a:t>
            </a:r>
            <a:r>
              <a:rPr lang="en-US" sz="2400" dirty="0" err="1">
                <a:solidFill>
                  <a:schemeClr val="bg1"/>
                </a:solidFill>
              </a:rPr>
              <a:t>võtmisel</a:t>
            </a:r>
            <a:r>
              <a:rPr lang="en-US" sz="2400" dirty="0">
                <a:solidFill>
                  <a:schemeClr val="bg1"/>
                </a:solidFill>
              </a:rPr>
              <a:t>, mis </a:t>
            </a:r>
            <a:r>
              <a:rPr lang="en-US" sz="2400" dirty="0" err="1">
                <a:solidFill>
                  <a:schemeClr val="bg1"/>
                </a:solidFill>
              </a:rPr>
              <a:t>võivad</a:t>
            </a:r>
            <a:r>
              <a:rPr lang="en-US" sz="2400" dirty="0">
                <a:solidFill>
                  <a:schemeClr val="bg1"/>
                </a:solidFill>
              </a:rPr>
              <a:t> </a:t>
            </a:r>
            <a:br>
              <a:rPr lang="et-EE" sz="2400" dirty="0">
                <a:solidFill>
                  <a:schemeClr val="bg1"/>
                </a:solidFill>
              </a:rPr>
            </a:br>
            <a:r>
              <a:rPr lang="en-US" sz="2400" dirty="0" err="1">
                <a:solidFill>
                  <a:schemeClr val="bg1"/>
                </a:solidFill>
              </a:rPr>
              <a:t>tulemusi</a:t>
            </a:r>
            <a:r>
              <a:rPr lang="en-US" sz="2400" dirty="0">
                <a:solidFill>
                  <a:schemeClr val="bg1"/>
                </a:solidFill>
              </a:rPr>
              <a:t> </a:t>
            </a:r>
            <a:r>
              <a:rPr lang="en-US" sz="2400" dirty="0" err="1">
                <a:solidFill>
                  <a:schemeClr val="bg1"/>
                </a:solidFill>
              </a:rPr>
              <a:t>mõjutada</a:t>
            </a:r>
            <a:r>
              <a:rPr lang="en-US" sz="2400" dirty="0">
                <a:solidFill>
                  <a:schemeClr val="bg1"/>
                </a:solidFill>
              </a:rPr>
              <a:t>.</a:t>
            </a:r>
          </a:p>
          <a:p>
            <a:endParaRPr lang="en-IE" sz="2400" dirty="0">
              <a:solidFill>
                <a:schemeClr val="bg1"/>
              </a:solidFill>
            </a:endParaRPr>
          </a:p>
        </p:txBody>
      </p:sp>
      <p:pic>
        <p:nvPicPr>
          <p:cNvPr id="11" name="Picture 10">
            <a:extLst>
              <a:ext uri="{FF2B5EF4-FFF2-40B4-BE49-F238E27FC236}">
                <a16:creationId xmlns:a16="http://schemas.microsoft.com/office/drawing/2014/main" id="{F12E2036-02A7-4BDA-94EF-F41A975848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257" y="13764"/>
            <a:ext cx="4572000" cy="6858000"/>
          </a:xfrm>
          <a:prstGeom prst="rect">
            <a:avLst/>
          </a:prstGeom>
        </p:spPr>
      </p:pic>
      <p:sp>
        <p:nvSpPr>
          <p:cNvPr id="8" name="Text Placeholder 1">
            <a:extLst>
              <a:ext uri="{FF2B5EF4-FFF2-40B4-BE49-F238E27FC236}">
                <a16:creationId xmlns:a16="http://schemas.microsoft.com/office/drawing/2014/main" id="{22A47AB8-32A4-4824-82D3-CDBDD1742FAC}"/>
              </a:ext>
            </a:extLst>
          </p:cNvPr>
          <p:cNvSpPr txBox="1">
            <a:spLocks/>
          </p:cNvSpPr>
          <p:nvPr/>
        </p:nvSpPr>
        <p:spPr>
          <a:xfrm>
            <a:off x="5590904" y="302617"/>
            <a:ext cx="5958840" cy="10797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i="1" dirty="0"/>
              <a:t>LEAN STARTUP </a:t>
            </a:r>
            <a:r>
              <a:rPr lang="en-US" dirty="0"/>
              <a:t>METOODIKA SISALDAB 4 PÕHIPRINTSIIPI</a:t>
            </a:r>
            <a:r>
              <a:rPr lang="et-EE" dirty="0"/>
              <a:t>:</a:t>
            </a:r>
            <a:endParaRPr lang="en-US" dirty="0"/>
          </a:p>
        </p:txBody>
      </p:sp>
    </p:spTree>
    <p:extLst>
      <p:ext uri="{BB962C8B-B14F-4D97-AF65-F5344CB8AC3E}">
        <p14:creationId xmlns:p14="http://schemas.microsoft.com/office/powerpoint/2010/main" val="1097020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435429" y="1289132"/>
            <a:ext cx="5384472" cy="5632311"/>
          </a:xfrm>
          <a:prstGeom prst="rect">
            <a:avLst/>
          </a:prstGeom>
          <a:noFill/>
        </p:spPr>
        <p:txBody>
          <a:bodyPr wrap="square" rtlCol="0">
            <a:spAutoFit/>
          </a:bodyPr>
          <a:lstStyle/>
          <a:p>
            <a:r>
              <a:rPr lang="en-US" sz="2400" b="1" dirty="0">
                <a:solidFill>
                  <a:schemeClr val="bg1"/>
                </a:solidFill>
              </a:rPr>
              <a:t>3.</a:t>
            </a:r>
            <a:r>
              <a:rPr lang="et-EE" sz="2400" b="1" dirty="0">
                <a:solidFill>
                  <a:schemeClr val="bg1"/>
                </a:solidFill>
              </a:rPr>
              <a:t> </a:t>
            </a:r>
            <a:r>
              <a:rPr lang="en-US" sz="2400" b="1" dirty="0" err="1">
                <a:solidFill>
                  <a:schemeClr val="bg1"/>
                </a:solidFill>
              </a:rPr>
              <a:t>Valideeritud</a:t>
            </a:r>
            <a:r>
              <a:rPr lang="en-US" sz="2400" b="1" dirty="0">
                <a:solidFill>
                  <a:schemeClr val="bg1"/>
                </a:solidFill>
              </a:rPr>
              <a:t> </a:t>
            </a:r>
            <a:r>
              <a:rPr lang="en-US" sz="2400" b="1" dirty="0" err="1">
                <a:solidFill>
                  <a:schemeClr val="bg1"/>
                </a:solidFill>
              </a:rPr>
              <a:t>õpe</a:t>
            </a:r>
            <a:r>
              <a:rPr lang="en-US" sz="2400" b="1" dirty="0">
                <a:solidFill>
                  <a:schemeClr val="bg1"/>
                </a:solidFill>
              </a:rPr>
              <a:t>. </a:t>
            </a:r>
          </a:p>
          <a:p>
            <a:r>
              <a:rPr lang="en-US" sz="2400" dirty="0" err="1">
                <a:solidFill>
                  <a:schemeClr val="bg1"/>
                </a:solidFill>
              </a:rPr>
              <a:t>Valideeritud</a:t>
            </a:r>
            <a:r>
              <a:rPr lang="en-US" sz="2400" dirty="0">
                <a:solidFill>
                  <a:schemeClr val="bg1"/>
                </a:solidFill>
              </a:rPr>
              <a:t> </a:t>
            </a:r>
            <a:r>
              <a:rPr lang="en-US" sz="2400" dirty="0" err="1">
                <a:solidFill>
                  <a:schemeClr val="bg1"/>
                </a:solidFill>
              </a:rPr>
              <a:t>õpe</a:t>
            </a:r>
            <a:r>
              <a:rPr lang="en-US" sz="2400" dirty="0">
                <a:solidFill>
                  <a:schemeClr val="bg1"/>
                </a:solidFill>
              </a:rPr>
              <a:t> </a:t>
            </a:r>
            <a:r>
              <a:rPr lang="en-US" sz="2400" dirty="0" err="1">
                <a:solidFill>
                  <a:schemeClr val="bg1"/>
                </a:solidFill>
              </a:rPr>
              <a:t>tähendab</a:t>
            </a:r>
            <a:r>
              <a:rPr lang="en-US" sz="2400" dirty="0">
                <a:solidFill>
                  <a:schemeClr val="bg1"/>
                </a:solidFill>
              </a:rPr>
              <a:t>, et </a:t>
            </a:r>
            <a:r>
              <a:rPr lang="en-US" sz="2400" dirty="0" err="1">
                <a:solidFill>
                  <a:schemeClr val="bg1"/>
                </a:solidFill>
              </a:rPr>
              <a:t>idufirma</a:t>
            </a:r>
            <a:r>
              <a:rPr lang="en-US" sz="2400" dirty="0">
                <a:solidFill>
                  <a:schemeClr val="bg1"/>
                </a:solidFill>
              </a:rPr>
              <a:t> </a:t>
            </a:r>
            <a:r>
              <a:rPr lang="en-US" sz="2400" dirty="0" err="1">
                <a:solidFill>
                  <a:schemeClr val="bg1"/>
                </a:solidFill>
              </a:rPr>
              <a:t>viib</a:t>
            </a:r>
            <a:r>
              <a:rPr lang="en-US" sz="2400" dirty="0">
                <a:solidFill>
                  <a:schemeClr val="bg1"/>
                </a:solidFill>
              </a:rPr>
              <a:t> </a:t>
            </a:r>
            <a:r>
              <a:rPr lang="en-US" sz="2400" dirty="0" err="1">
                <a:solidFill>
                  <a:schemeClr val="bg1"/>
                </a:solidFill>
              </a:rPr>
              <a:t>tulemuste</a:t>
            </a:r>
            <a:r>
              <a:rPr lang="en-US" sz="2400" dirty="0">
                <a:solidFill>
                  <a:schemeClr val="bg1"/>
                </a:solidFill>
              </a:rPr>
              <a:t> </a:t>
            </a:r>
            <a:r>
              <a:rPr lang="en-US" sz="2400" dirty="0" err="1">
                <a:solidFill>
                  <a:schemeClr val="bg1"/>
                </a:solidFill>
              </a:rPr>
              <a:t>saamiseks</a:t>
            </a:r>
            <a:r>
              <a:rPr lang="en-US" sz="2400" dirty="0">
                <a:solidFill>
                  <a:schemeClr val="bg1"/>
                </a:solidFill>
              </a:rPr>
              <a:t> </a:t>
            </a:r>
            <a:r>
              <a:rPr lang="en-US" sz="2400" dirty="0" err="1">
                <a:solidFill>
                  <a:schemeClr val="bg1"/>
                </a:solidFill>
              </a:rPr>
              <a:t>läbi</a:t>
            </a:r>
            <a:r>
              <a:rPr lang="en-US" sz="2400" dirty="0">
                <a:solidFill>
                  <a:schemeClr val="bg1"/>
                </a:solidFill>
              </a:rPr>
              <a:t> </a:t>
            </a:r>
            <a:r>
              <a:rPr lang="en-US" sz="2400" dirty="0" err="1">
                <a:solidFill>
                  <a:schemeClr val="bg1"/>
                </a:solidFill>
              </a:rPr>
              <a:t>katseid</a:t>
            </a:r>
            <a:r>
              <a:rPr lang="en-US" sz="2400" dirty="0">
                <a:solidFill>
                  <a:schemeClr val="bg1"/>
                </a:solidFill>
              </a:rPr>
              <a:t> ja </a:t>
            </a:r>
            <a:r>
              <a:rPr lang="en-US" sz="2400" dirty="0" err="1">
                <a:solidFill>
                  <a:schemeClr val="bg1"/>
                </a:solidFill>
              </a:rPr>
              <a:t>teeb</a:t>
            </a:r>
            <a:r>
              <a:rPr lang="en-US" sz="2400" dirty="0">
                <a:solidFill>
                  <a:schemeClr val="bg1"/>
                </a:solidFill>
              </a:rPr>
              <a:t> </a:t>
            </a:r>
            <a:r>
              <a:rPr lang="en-US" sz="2400" dirty="0" err="1">
                <a:solidFill>
                  <a:schemeClr val="bg1"/>
                </a:solidFill>
              </a:rPr>
              <a:t>kõik</a:t>
            </a:r>
            <a:r>
              <a:rPr lang="en-US" sz="2400" dirty="0">
                <a:solidFill>
                  <a:schemeClr val="bg1"/>
                </a:solidFill>
              </a:rPr>
              <a:t> </a:t>
            </a:r>
            <a:r>
              <a:rPr lang="en-US" sz="2400" dirty="0" err="1">
                <a:solidFill>
                  <a:schemeClr val="bg1"/>
                </a:solidFill>
              </a:rPr>
              <a:t>otsused</a:t>
            </a:r>
            <a:r>
              <a:rPr lang="en-US" sz="2400" dirty="0">
                <a:solidFill>
                  <a:schemeClr val="bg1"/>
                </a:solidFill>
              </a:rPr>
              <a:t> </a:t>
            </a:r>
            <a:r>
              <a:rPr lang="en-US" sz="2400" dirty="0" err="1">
                <a:solidFill>
                  <a:schemeClr val="bg1"/>
                </a:solidFill>
              </a:rPr>
              <a:t>nende</a:t>
            </a:r>
            <a:r>
              <a:rPr lang="en-US" sz="2400" dirty="0">
                <a:solidFill>
                  <a:schemeClr val="bg1"/>
                </a:solidFill>
              </a:rPr>
              <a:t> </a:t>
            </a:r>
            <a:r>
              <a:rPr lang="en-US" sz="2400" dirty="0" err="1">
                <a:solidFill>
                  <a:schemeClr val="bg1"/>
                </a:solidFill>
              </a:rPr>
              <a:t>uuringutulemuste</a:t>
            </a:r>
            <a:r>
              <a:rPr lang="en-US" sz="2400" dirty="0">
                <a:solidFill>
                  <a:schemeClr val="bg1"/>
                </a:solidFill>
              </a:rPr>
              <a:t> </a:t>
            </a:r>
            <a:r>
              <a:rPr lang="en-US" sz="2400" dirty="0" err="1">
                <a:solidFill>
                  <a:schemeClr val="bg1"/>
                </a:solidFill>
              </a:rPr>
              <a:t>põhjal</a:t>
            </a:r>
            <a:r>
              <a:rPr lang="en-US" sz="2400" dirty="0">
                <a:solidFill>
                  <a:schemeClr val="bg1"/>
                </a:solidFill>
              </a:rPr>
              <a:t> </a:t>
            </a:r>
            <a:r>
              <a:rPr lang="en-US" sz="2400" dirty="0" err="1">
                <a:solidFill>
                  <a:schemeClr val="bg1"/>
                </a:solidFill>
              </a:rPr>
              <a:t>tuginedes</a:t>
            </a:r>
            <a:r>
              <a:rPr lang="en-US" sz="2400" dirty="0">
                <a:solidFill>
                  <a:schemeClr val="bg1"/>
                </a:solidFill>
              </a:rPr>
              <a:t> </a:t>
            </a:r>
            <a:r>
              <a:rPr lang="en-US" sz="2400" dirty="0" err="1">
                <a:solidFill>
                  <a:schemeClr val="bg1"/>
                </a:solidFill>
              </a:rPr>
              <a:t>asjakohastele</a:t>
            </a:r>
            <a:r>
              <a:rPr lang="en-US" sz="2400" dirty="0">
                <a:solidFill>
                  <a:schemeClr val="bg1"/>
                </a:solidFill>
              </a:rPr>
              <a:t> </a:t>
            </a:r>
            <a:r>
              <a:rPr lang="en-US" sz="2400" dirty="0" err="1">
                <a:solidFill>
                  <a:schemeClr val="bg1"/>
                </a:solidFill>
              </a:rPr>
              <a:t>teaduslikele</a:t>
            </a:r>
            <a:r>
              <a:rPr lang="en-US" sz="2400" dirty="0">
                <a:solidFill>
                  <a:schemeClr val="bg1"/>
                </a:solidFill>
              </a:rPr>
              <a:t> </a:t>
            </a:r>
            <a:r>
              <a:rPr lang="en-US" sz="2400" dirty="0" err="1">
                <a:solidFill>
                  <a:schemeClr val="bg1"/>
                </a:solidFill>
              </a:rPr>
              <a:t>andmetele</a:t>
            </a:r>
            <a:r>
              <a:rPr lang="en-US" sz="2400" dirty="0">
                <a:solidFill>
                  <a:schemeClr val="bg1"/>
                </a:solidFill>
              </a:rPr>
              <a:t>. </a:t>
            </a:r>
            <a:r>
              <a:rPr lang="en-US" sz="2400" dirty="0" err="1">
                <a:solidFill>
                  <a:schemeClr val="bg1"/>
                </a:solidFill>
              </a:rPr>
              <a:t>Andmete</a:t>
            </a:r>
            <a:r>
              <a:rPr lang="en-US" sz="2400" dirty="0">
                <a:solidFill>
                  <a:schemeClr val="bg1"/>
                </a:solidFill>
              </a:rPr>
              <a:t> </a:t>
            </a:r>
            <a:r>
              <a:rPr lang="en-US" sz="2400" dirty="0" err="1">
                <a:solidFill>
                  <a:schemeClr val="bg1"/>
                </a:solidFill>
              </a:rPr>
              <a:t>analüüs</a:t>
            </a:r>
            <a:r>
              <a:rPr lang="en-US" sz="2400" dirty="0">
                <a:solidFill>
                  <a:schemeClr val="bg1"/>
                </a:solidFill>
              </a:rPr>
              <a:t> </a:t>
            </a:r>
            <a:r>
              <a:rPr lang="en-US" sz="2400" dirty="0" err="1">
                <a:solidFill>
                  <a:schemeClr val="bg1"/>
                </a:solidFill>
              </a:rPr>
              <a:t>annab</a:t>
            </a:r>
            <a:r>
              <a:rPr lang="en-US" sz="2400" dirty="0">
                <a:solidFill>
                  <a:schemeClr val="bg1"/>
                </a:solidFill>
              </a:rPr>
              <a:t> </a:t>
            </a:r>
            <a:r>
              <a:rPr lang="en-US" sz="2400" dirty="0" err="1">
                <a:solidFill>
                  <a:schemeClr val="bg1"/>
                </a:solidFill>
              </a:rPr>
              <a:t>idufirmale</a:t>
            </a:r>
            <a:r>
              <a:rPr lang="en-US" sz="2400" dirty="0">
                <a:solidFill>
                  <a:schemeClr val="bg1"/>
                </a:solidFill>
              </a:rPr>
              <a:t> </a:t>
            </a:r>
            <a:r>
              <a:rPr lang="en-US" sz="2400" dirty="0" err="1">
                <a:solidFill>
                  <a:schemeClr val="bg1"/>
                </a:solidFill>
              </a:rPr>
              <a:t>kindla</a:t>
            </a:r>
            <a:r>
              <a:rPr lang="en-US" sz="2400" dirty="0">
                <a:solidFill>
                  <a:schemeClr val="bg1"/>
                </a:solidFill>
              </a:rPr>
              <a:t> </a:t>
            </a:r>
            <a:r>
              <a:rPr lang="en-US" sz="2400" dirty="0" err="1">
                <a:solidFill>
                  <a:schemeClr val="bg1"/>
                </a:solidFill>
              </a:rPr>
              <a:t>ettekujutuse</a:t>
            </a:r>
            <a:r>
              <a:rPr lang="en-US" sz="2400" dirty="0">
                <a:solidFill>
                  <a:schemeClr val="bg1"/>
                </a:solidFill>
              </a:rPr>
              <a:t>, kas </a:t>
            </a:r>
            <a:r>
              <a:rPr lang="en-US" sz="2400" dirty="0" err="1">
                <a:solidFill>
                  <a:schemeClr val="bg1"/>
                </a:solidFill>
              </a:rPr>
              <a:t>nende</a:t>
            </a:r>
            <a:r>
              <a:rPr lang="en-US" sz="2400" dirty="0">
                <a:solidFill>
                  <a:schemeClr val="bg1"/>
                </a:solidFill>
              </a:rPr>
              <a:t> </a:t>
            </a:r>
            <a:r>
              <a:rPr lang="en-US" sz="2400" dirty="0" err="1">
                <a:solidFill>
                  <a:schemeClr val="bg1"/>
                </a:solidFill>
              </a:rPr>
              <a:t>äri</a:t>
            </a:r>
            <a:r>
              <a:rPr lang="en-US" sz="2400" dirty="0">
                <a:solidFill>
                  <a:schemeClr val="bg1"/>
                </a:solidFill>
              </a:rPr>
              <a:t> on </a:t>
            </a:r>
            <a:r>
              <a:rPr lang="en-US" sz="2400" dirty="0" err="1">
                <a:solidFill>
                  <a:schemeClr val="bg1"/>
                </a:solidFill>
              </a:rPr>
              <a:t>elujõuline</a:t>
            </a:r>
            <a:r>
              <a:rPr lang="en-US" sz="2400" dirty="0">
                <a:solidFill>
                  <a:schemeClr val="bg1"/>
                </a:solidFill>
              </a:rPr>
              <a:t> ja </a:t>
            </a:r>
            <a:r>
              <a:rPr lang="en-US" sz="2400" dirty="0" err="1">
                <a:solidFill>
                  <a:schemeClr val="bg1"/>
                </a:solidFill>
              </a:rPr>
              <a:t>jätkusuutlik</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mitte</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a:solidFill>
                  <a:schemeClr val="bg1"/>
                </a:solidFill>
              </a:rPr>
              <a:t>DKO </a:t>
            </a:r>
            <a:r>
              <a:rPr lang="en-US" sz="2400" dirty="0" err="1">
                <a:solidFill>
                  <a:schemeClr val="bg1"/>
                </a:solidFill>
              </a:rPr>
              <a:t>projekt</a:t>
            </a:r>
            <a:r>
              <a:rPr lang="en-US" sz="2400" dirty="0">
                <a:solidFill>
                  <a:schemeClr val="bg1"/>
                </a:solidFill>
              </a:rPr>
              <a:t> </a:t>
            </a:r>
            <a:r>
              <a:rPr lang="en-US" sz="2400" dirty="0" err="1">
                <a:solidFill>
                  <a:schemeClr val="bg1"/>
                </a:solidFill>
              </a:rPr>
              <a:t>peab</a:t>
            </a:r>
            <a:r>
              <a:rPr lang="en-US" sz="2400" dirty="0">
                <a:solidFill>
                  <a:schemeClr val="bg1"/>
                </a:solidFill>
              </a:rPr>
              <a:t> </a:t>
            </a:r>
            <a:r>
              <a:rPr lang="en-US" sz="2400" dirty="0" err="1">
                <a:solidFill>
                  <a:schemeClr val="bg1"/>
                </a:solidFill>
              </a:rPr>
              <a:t>samuti</a:t>
            </a:r>
            <a:r>
              <a:rPr lang="en-US" sz="2400" dirty="0">
                <a:solidFill>
                  <a:schemeClr val="bg1"/>
                </a:solidFill>
              </a:rPr>
              <a:t> </a:t>
            </a:r>
            <a:r>
              <a:rPr lang="en-US" sz="2400" dirty="0" err="1">
                <a:solidFill>
                  <a:schemeClr val="bg1"/>
                </a:solidFill>
              </a:rPr>
              <a:t>tuvastama</a:t>
            </a:r>
            <a:r>
              <a:rPr lang="en-US" sz="2400" dirty="0">
                <a:solidFill>
                  <a:schemeClr val="bg1"/>
                </a:solidFill>
              </a:rPr>
              <a:t>, kas </a:t>
            </a:r>
            <a:r>
              <a:rPr lang="en-US" sz="2400" dirty="0" err="1">
                <a:solidFill>
                  <a:schemeClr val="bg1"/>
                </a:solidFill>
              </a:rPr>
              <a:t>nende</a:t>
            </a:r>
            <a:r>
              <a:rPr lang="en-US" sz="2400" dirty="0">
                <a:solidFill>
                  <a:schemeClr val="bg1"/>
                </a:solidFill>
              </a:rPr>
              <a:t> </a:t>
            </a:r>
            <a:r>
              <a:rPr lang="en-US" sz="2400" dirty="0" err="1">
                <a:solidFill>
                  <a:schemeClr val="bg1"/>
                </a:solidFill>
              </a:rPr>
              <a:t>toode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teenus</a:t>
            </a:r>
            <a:r>
              <a:rPr lang="en-US" sz="2400" dirty="0">
                <a:solidFill>
                  <a:schemeClr val="bg1"/>
                </a:solidFill>
              </a:rPr>
              <a:t> </a:t>
            </a:r>
            <a:r>
              <a:rPr lang="en-US" sz="2400" dirty="0" err="1">
                <a:solidFill>
                  <a:schemeClr val="bg1"/>
                </a:solidFill>
              </a:rPr>
              <a:t>lahendab</a:t>
            </a:r>
            <a:r>
              <a:rPr lang="en-US" sz="2400" dirty="0">
                <a:solidFill>
                  <a:schemeClr val="bg1"/>
                </a:solidFill>
              </a:rPr>
              <a:t> </a:t>
            </a:r>
            <a:r>
              <a:rPr lang="en-US" sz="2400" dirty="0" err="1">
                <a:solidFill>
                  <a:schemeClr val="bg1"/>
                </a:solidFill>
              </a:rPr>
              <a:t>turul</a:t>
            </a:r>
            <a:r>
              <a:rPr lang="en-US" sz="2400" dirty="0">
                <a:solidFill>
                  <a:schemeClr val="bg1"/>
                </a:solidFill>
              </a:rPr>
              <a:t> </a:t>
            </a:r>
            <a:r>
              <a:rPr lang="en-US" sz="2400" dirty="0" err="1">
                <a:solidFill>
                  <a:schemeClr val="bg1"/>
                </a:solidFill>
              </a:rPr>
              <a:t>mingi</a:t>
            </a:r>
            <a:r>
              <a:rPr lang="en-US" sz="2400" dirty="0">
                <a:solidFill>
                  <a:schemeClr val="bg1"/>
                </a:solidFill>
              </a:rPr>
              <a:t> </a:t>
            </a:r>
            <a:r>
              <a:rPr lang="en-US" sz="2400" dirty="0" err="1">
                <a:solidFill>
                  <a:schemeClr val="bg1"/>
                </a:solidFill>
              </a:rPr>
              <a:t>probleemi</a:t>
            </a:r>
            <a:r>
              <a:rPr lang="en-US" sz="2400" dirty="0">
                <a:solidFill>
                  <a:schemeClr val="bg1"/>
                </a:solidFill>
              </a:rPr>
              <a:t> – </a:t>
            </a:r>
            <a:r>
              <a:rPr lang="en-US" sz="2400" dirty="0" err="1">
                <a:solidFill>
                  <a:schemeClr val="bg1"/>
                </a:solidFill>
              </a:rPr>
              <a:t>kui</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siis</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saa</a:t>
            </a:r>
            <a:r>
              <a:rPr lang="en-US" sz="2400" dirty="0">
                <a:solidFill>
                  <a:schemeClr val="bg1"/>
                </a:solidFill>
              </a:rPr>
              <a:t> see olla </a:t>
            </a:r>
            <a:r>
              <a:rPr lang="en-US" sz="2400" dirty="0" err="1">
                <a:solidFill>
                  <a:schemeClr val="bg1"/>
                </a:solidFill>
              </a:rPr>
              <a:t>jätkusuutlik</a:t>
            </a:r>
            <a:r>
              <a:rPr lang="en-US" sz="2400" dirty="0">
                <a:solidFill>
                  <a:schemeClr val="bg1"/>
                </a:solidFill>
              </a:rPr>
              <a:t>. Edu </a:t>
            </a:r>
            <a:r>
              <a:rPr lang="en-US" sz="2400" dirty="0" err="1">
                <a:solidFill>
                  <a:schemeClr val="bg1"/>
                </a:solidFill>
              </a:rPr>
              <a:t>saavutamiseks</a:t>
            </a:r>
            <a:r>
              <a:rPr lang="en-US" sz="2400" dirty="0">
                <a:solidFill>
                  <a:schemeClr val="bg1"/>
                </a:solidFill>
              </a:rPr>
              <a:t> </a:t>
            </a:r>
            <a:r>
              <a:rPr lang="en-US" sz="2400" dirty="0" err="1">
                <a:solidFill>
                  <a:schemeClr val="bg1"/>
                </a:solidFill>
              </a:rPr>
              <a:t>peab</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oludega</a:t>
            </a:r>
            <a:r>
              <a:rPr lang="en-US" sz="2400" dirty="0">
                <a:solidFill>
                  <a:schemeClr val="bg1"/>
                </a:solidFill>
              </a:rPr>
              <a:t> </a:t>
            </a:r>
            <a:r>
              <a:rPr lang="en-US" sz="2400" dirty="0" err="1">
                <a:solidFill>
                  <a:schemeClr val="bg1"/>
                </a:solidFill>
              </a:rPr>
              <a:t>kohanema</a:t>
            </a:r>
            <a:r>
              <a:rPr lang="en-US" sz="2400" dirty="0">
                <a:solidFill>
                  <a:schemeClr val="bg1"/>
                </a:solidFill>
              </a:rPr>
              <a:t>. </a:t>
            </a:r>
          </a:p>
        </p:txBody>
      </p:sp>
      <p:pic>
        <p:nvPicPr>
          <p:cNvPr id="4" name="Picture Placeholder 3">
            <a:extLst>
              <a:ext uri="{FF2B5EF4-FFF2-40B4-BE49-F238E27FC236}">
                <a16:creationId xmlns:a16="http://schemas.microsoft.com/office/drawing/2014/main" id="{2606530F-A762-4772-847B-69A5CA6EA62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
        <p:nvSpPr>
          <p:cNvPr id="9" name="Text Placeholder 1">
            <a:extLst>
              <a:ext uri="{FF2B5EF4-FFF2-40B4-BE49-F238E27FC236}">
                <a16:creationId xmlns:a16="http://schemas.microsoft.com/office/drawing/2014/main" id="{094079BF-C4CF-4BA0-9EF7-78EE7601CD58}"/>
              </a:ext>
            </a:extLst>
          </p:cNvPr>
          <p:cNvSpPr txBox="1">
            <a:spLocks/>
          </p:cNvSpPr>
          <p:nvPr/>
        </p:nvSpPr>
        <p:spPr>
          <a:xfrm>
            <a:off x="1685195" y="302617"/>
            <a:ext cx="4932049" cy="107976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i="1" dirty="0"/>
              <a:t>LEAN STARTUP </a:t>
            </a:r>
            <a:r>
              <a:rPr lang="en-US" dirty="0"/>
              <a:t>METOODIKA SISALDAB 4 PÕHIPRINTSIIPI</a:t>
            </a:r>
            <a:r>
              <a:rPr lang="et-EE" dirty="0"/>
              <a:t>:</a:t>
            </a:r>
            <a:endParaRPr lang="en-US" dirty="0"/>
          </a:p>
        </p:txBody>
      </p:sp>
    </p:spTree>
    <p:extLst>
      <p:ext uri="{BB962C8B-B14F-4D97-AF65-F5344CB8AC3E}">
        <p14:creationId xmlns:p14="http://schemas.microsoft.com/office/powerpoint/2010/main" val="30139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p:txBody>
          <a:bodyPr>
            <a:normAutofit lnSpcReduction="10000"/>
          </a:bodyPr>
          <a:lstStyle/>
          <a:p>
            <a:pPr marL="0"/>
            <a:r>
              <a:rPr lang="et-EE" dirty="0">
                <a:latin typeface="Calibri" panose="020F0502020204030204" pitchFamily="34" charset="0"/>
                <a:ea typeface="Times New Roman" panose="02020603050405020304" pitchFamily="18" charset="0"/>
                <a:cs typeface="Calibri" panose="020F0502020204030204" pitchFamily="34" charset="0"/>
              </a:rPr>
              <a:t>Selles moodulis </a:t>
            </a:r>
            <a:r>
              <a:rPr lang="en-GB" dirty="0" err="1">
                <a:latin typeface="Calibri" panose="020F0502020204030204" pitchFamily="34" charset="0"/>
                <a:ea typeface="Times New Roman" panose="02020603050405020304" pitchFamily="18" charset="0"/>
                <a:cs typeface="Calibri" panose="020F0502020204030204" pitchFamily="34" charset="0"/>
              </a:rPr>
              <a:t>tutvustatakse</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eelarve</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koostamist</a:t>
            </a:r>
            <a:r>
              <a:rPr lang="en-GB" dirty="0">
                <a:latin typeface="Calibri" panose="020F0502020204030204" pitchFamily="34" charset="0"/>
                <a:ea typeface="Times New Roman" panose="02020603050405020304" pitchFamily="18" charset="0"/>
                <a:cs typeface="Calibri" panose="020F0502020204030204" pitchFamily="34" charset="0"/>
              </a:rPr>
              <a:t> ja </a:t>
            </a:r>
            <a:r>
              <a:rPr lang="en-GB" dirty="0" err="1">
                <a:latin typeface="Calibri" panose="020F0502020204030204" pitchFamily="34" charset="0"/>
                <a:ea typeface="Times New Roman" panose="02020603050405020304" pitchFamily="18" charset="0"/>
                <a:cs typeface="Calibri" panose="020F0502020204030204" pitchFamily="34" charset="0"/>
              </a:rPr>
              <a:t>rahastamist</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pakkudes</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ideid</a:t>
            </a:r>
            <a:r>
              <a:rPr lang="en-GB" dirty="0">
                <a:latin typeface="Calibri" panose="020F0502020204030204" pitchFamily="34" charset="0"/>
                <a:ea typeface="Times New Roman" panose="02020603050405020304" pitchFamily="18" charset="0"/>
                <a:cs typeface="Calibri" panose="020F0502020204030204" pitchFamily="34" charset="0"/>
              </a:rPr>
              <a:t> ja </a:t>
            </a:r>
            <a:r>
              <a:rPr lang="en-GB" dirty="0" err="1">
                <a:latin typeface="Calibri" panose="020F0502020204030204" pitchFamily="34" charset="0"/>
                <a:ea typeface="Times New Roman" panose="02020603050405020304" pitchFamily="18" charset="0"/>
                <a:cs typeface="Calibri" panose="020F0502020204030204" pitchFamily="34" charset="0"/>
              </a:rPr>
              <a:t>ressursse</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kuidas</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saaks</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oma</a:t>
            </a:r>
            <a:r>
              <a:rPr lang="en-GB" dirty="0">
                <a:latin typeface="Calibri" panose="020F0502020204030204" pitchFamily="34" charset="0"/>
                <a:ea typeface="Times New Roman" panose="02020603050405020304" pitchFamily="18" charset="0"/>
                <a:cs typeface="Calibri" panose="020F0502020204030204" pitchFamily="34" charset="0"/>
              </a:rPr>
              <a:t> D</a:t>
            </a:r>
            <a:r>
              <a:rPr lang="et-EE" dirty="0">
                <a:latin typeface="Calibri" panose="020F0502020204030204" pitchFamily="34" charset="0"/>
                <a:ea typeface="Times New Roman" panose="02020603050405020304" pitchFamily="18" charset="0"/>
                <a:cs typeface="Calibri" panose="020F0502020204030204" pitchFamily="34" charset="0"/>
              </a:rPr>
              <a:t>KO</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projekti</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rahastada</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Samuti</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tutvustatakse</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ettevõtte</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sotsiaalse</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vastutuse</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kontseptsiooni</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ning</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kuidas</a:t>
            </a:r>
            <a:r>
              <a:rPr lang="en-GB" dirty="0">
                <a:latin typeface="Calibri" panose="020F0502020204030204" pitchFamily="34" charset="0"/>
                <a:ea typeface="Times New Roman" panose="02020603050405020304" pitchFamily="18" charset="0"/>
                <a:cs typeface="Calibri" panose="020F0502020204030204" pitchFamily="34" charset="0"/>
              </a:rPr>
              <a:t> see </a:t>
            </a:r>
            <a:r>
              <a:rPr lang="en-GB" dirty="0" err="1">
                <a:latin typeface="Calibri" panose="020F0502020204030204" pitchFamily="34" charset="0"/>
                <a:ea typeface="Times New Roman" panose="02020603050405020304" pitchFamily="18" charset="0"/>
                <a:cs typeface="Calibri" panose="020F0502020204030204" pitchFamily="34" charset="0"/>
              </a:rPr>
              <a:t>võib</a:t>
            </a:r>
            <a:r>
              <a:rPr lang="en-GB" dirty="0">
                <a:latin typeface="Calibri" panose="020F0502020204030204" pitchFamily="34" charset="0"/>
                <a:ea typeface="Times New Roman" panose="02020603050405020304" pitchFamily="18" charset="0"/>
                <a:cs typeface="Calibri" panose="020F0502020204030204" pitchFamily="34" charset="0"/>
              </a:rPr>
              <a:t> DKO </a:t>
            </a:r>
            <a:r>
              <a:rPr lang="en-GB" dirty="0" err="1">
                <a:latin typeface="Calibri" panose="020F0502020204030204" pitchFamily="34" charset="0"/>
                <a:ea typeface="Times New Roman" panose="02020603050405020304" pitchFamily="18" charset="0"/>
                <a:cs typeface="Calibri" panose="020F0502020204030204" pitchFamily="34" charset="0"/>
              </a:rPr>
              <a:t>projekti</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positiivselt</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dirty="0" err="1">
                <a:latin typeface="Calibri" panose="020F0502020204030204" pitchFamily="34" charset="0"/>
                <a:ea typeface="Times New Roman" panose="02020603050405020304" pitchFamily="18" charset="0"/>
                <a:cs typeface="Calibri" panose="020F0502020204030204" pitchFamily="34" charset="0"/>
              </a:rPr>
              <a:t>mõjutada</a:t>
            </a:r>
            <a:r>
              <a:rPr lang="en-GB" dirty="0">
                <a:latin typeface="Calibri" panose="020F0502020204030204" pitchFamily="34" charset="0"/>
                <a:ea typeface="Times New Roman" panose="02020603050405020304" pitchFamily="18" charset="0"/>
                <a:cs typeface="Calibri" panose="020F0502020204030204" pitchFamily="34" charset="0"/>
              </a:rPr>
              <a:t>.</a:t>
            </a:r>
            <a:endParaRPr lang="en-US" dirty="0">
              <a:solidFill>
                <a:srgbClr val="002060"/>
              </a:solidFill>
              <a:highlight>
                <a:srgbClr val="FFFF00"/>
              </a:highlight>
            </a:endParaRPr>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a:t>
            </a:r>
            <a:r>
              <a:rPr lang="et-EE" dirty="0"/>
              <a:t>o</a:t>
            </a:r>
            <a:r>
              <a:rPr lang="en-US" dirty="0" err="1"/>
              <a:t>dul</a:t>
            </a:r>
            <a:r>
              <a:rPr lang="en-US" dirty="0"/>
              <a:t> 5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err="1"/>
              <a:t>Teema</a:t>
            </a:r>
            <a:r>
              <a:rPr lang="en-US" dirty="0"/>
              <a:t> 1: </a:t>
            </a:r>
            <a:r>
              <a:rPr lang="et-EE" dirty="0"/>
              <a:t>Projekti kulude ja finantsvajaduste hindamine</a:t>
            </a:r>
            <a:endParaRPr lang="en-US" dirty="0"/>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29716" y="2575674"/>
            <a:ext cx="4465067" cy="822373"/>
          </a:xfrm>
        </p:spPr>
        <p:txBody>
          <a:bodyPr/>
          <a:lstStyle/>
          <a:p>
            <a:r>
              <a:rPr lang="en-US" dirty="0" err="1"/>
              <a:t>Teema</a:t>
            </a:r>
            <a:r>
              <a:rPr lang="en-US" dirty="0"/>
              <a:t> 2: </a:t>
            </a:r>
            <a:r>
              <a:rPr lang="et-EE" dirty="0"/>
              <a:t>Tähelepanu nutikale idufirmale ehk </a:t>
            </a:r>
            <a:r>
              <a:rPr lang="et-EE" i="1" dirty="0" err="1"/>
              <a:t>lean</a:t>
            </a:r>
            <a:r>
              <a:rPr lang="et-EE" i="1" dirty="0"/>
              <a:t> start </a:t>
            </a:r>
            <a:r>
              <a:rPr lang="et-EE" i="1" dirty="0" err="1"/>
              <a:t>up</a:t>
            </a:r>
            <a:r>
              <a:rPr lang="et-EE" dirty="0" err="1"/>
              <a:t>-le</a:t>
            </a:r>
            <a:r>
              <a:rPr lang="et-EE" dirty="0"/>
              <a:t> ja innovatsioonile</a:t>
            </a:r>
            <a:endParaRPr lang="en-GB" dirty="0"/>
          </a:p>
          <a:p>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a:xfrm>
            <a:off x="7229716" y="3469457"/>
            <a:ext cx="4465067" cy="822373"/>
          </a:xfrm>
        </p:spPr>
        <p:txBody>
          <a:bodyPr/>
          <a:lstStyle/>
          <a:p>
            <a:r>
              <a:rPr lang="en-US" dirty="0" err="1"/>
              <a:t>Teema</a:t>
            </a:r>
            <a:r>
              <a:rPr lang="en-US" dirty="0"/>
              <a:t> 3: </a:t>
            </a:r>
            <a:r>
              <a:rPr lang="et-EE" dirty="0"/>
              <a:t>Kodanikuosaluse projektide/eesmärkide </a:t>
            </a:r>
            <a:r>
              <a:rPr lang="et-EE" dirty="0" err="1"/>
              <a:t>ühisrahastamine</a:t>
            </a:r>
            <a:endParaRPr lang="en-US" dirty="0"/>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29715" y="4437786"/>
            <a:ext cx="4465067" cy="822373"/>
          </a:xfrm>
        </p:spPr>
        <p:txBody>
          <a:bodyPr/>
          <a:lstStyle/>
          <a:p>
            <a:r>
              <a:rPr lang="en-US" dirty="0" err="1"/>
              <a:t>Teema</a:t>
            </a:r>
            <a:r>
              <a:rPr lang="en-US" dirty="0"/>
              <a:t> 4: </a:t>
            </a:r>
            <a:r>
              <a:rPr lang="et-EE" dirty="0"/>
              <a:t>Ettevõtte sotsiaalse vastutuse jõu kasutamine</a:t>
            </a:r>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t-EE" dirty="0"/>
              <a:t>Videod ja harjutused</a:t>
            </a:r>
            <a:endParaRPr lang="en-US" dirty="0"/>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469570" y="1508262"/>
            <a:ext cx="5147674" cy="3416320"/>
          </a:xfrm>
          <a:prstGeom prst="rect">
            <a:avLst/>
          </a:prstGeom>
          <a:noFill/>
        </p:spPr>
        <p:txBody>
          <a:bodyPr wrap="square" rtlCol="0">
            <a:spAutoFit/>
          </a:bodyPr>
          <a:lstStyle/>
          <a:p>
            <a:r>
              <a:rPr lang="en-US" sz="2400" b="1" dirty="0">
                <a:solidFill>
                  <a:schemeClr val="bg1"/>
                </a:solidFill>
              </a:rPr>
              <a:t>4.</a:t>
            </a:r>
            <a:r>
              <a:rPr lang="et-EE" sz="2400" b="1" dirty="0">
                <a:solidFill>
                  <a:schemeClr val="bg1"/>
                </a:solidFill>
              </a:rPr>
              <a:t> </a:t>
            </a:r>
            <a:r>
              <a:rPr lang="en-US" sz="2400" b="1" dirty="0" err="1">
                <a:solidFill>
                  <a:schemeClr val="bg1"/>
                </a:solidFill>
              </a:rPr>
              <a:t>Innovatsiooniga</a:t>
            </a:r>
            <a:r>
              <a:rPr lang="en-US" sz="2400" b="1" dirty="0">
                <a:solidFill>
                  <a:schemeClr val="bg1"/>
                </a:solidFill>
              </a:rPr>
              <a:t> </a:t>
            </a:r>
            <a:r>
              <a:rPr lang="en-US" sz="2400" b="1" dirty="0" err="1">
                <a:solidFill>
                  <a:schemeClr val="bg1"/>
                </a:solidFill>
              </a:rPr>
              <a:t>arvestamine</a:t>
            </a:r>
            <a:r>
              <a:rPr lang="en-US" sz="2400" b="1" dirty="0">
                <a:solidFill>
                  <a:schemeClr val="bg1"/>
                </a:solidFill>
              </a:rPr>
              <a:t>. </a:t>
            </a:r>
          </a:p>
          <a:p>
            <a:r>
              <a:rPr lang="en-US" sz="2400" dirty="0" err="1">
                <a:solidFill>
                  <a:schemeClr val="bg1"/>
                </a:solidFill>
              </a:rPr>
              <a:t>Eduka</a:t>
            </a:r>
            <a:r>
              <a:rPr lang="en-US" sz="2400" dirty="0">
                <a:solidFill>
                  <a:schemeClr val="bg1"/>
                </a:solidFill>
              </a:rPr>
              <a:t> ja </a:t>
            </a:r>
            <a:r>
              <a:rPr lang="en-US" sz="2400" dirty="0" err="1">
                <a:solidFill>
                  <a:schemeClr val="bg1"/>
                </a:solidFill>
              </a:rPr>
              <a:t>jätkusuutliku</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loomiseks</a:t>
            </a:r>
            <a:r>
              <a:rPr lang="en-US" sz="2400" dirty="0">
                <a:solidFill>
                  <a:schemeClr val="bg1"/>
                </a:solidFill>
              </a:rPr>
              <a:t> </a:t>
            </a:r>
            <a:r>
              <a:rPr lang="en-US" sz="2400" dirty="0" err="1">
                <a:solidFill>
                  <a:schemeClr val="bg1"/>
                </a:solidFill>
              </a:rPr>
              <a:t>peab</a:t>
            </a:r>
            <a:r>
              <a:rPr lang="en-US" sz="2400" dirty="0">
                <a:solidFill>
                  <a:schemeClr val="bg1"/>
                </a:solidFill>
              </a:rPr>
              <a:t> </a:t>
            </a:r>
            <a:r>
              <a:rPr lang="en-US" sz="2400" dirty="0" err="1">
                <a:solidFill>
                  <a:schemeClr val="bg1"/>
                </a:solidFill>
              </a:rPr>
              <a:t>keskenduma</a:t>
            </a:r>
            <a:r>
              <a:rPr lang="en-US" sz="2400" dirty="0">
                <a:solidFill>
                  <a:schemeClr val="bg1"/>
                </a:solidFill>
              </a:rPr>
              <a:t> </a:t>
            </a:r>
            <a:r>
              <a:rPr lang="en-US" sz="2400" dirty="0" err="1">
                <a:solidFill>
                  <a:schemeClr val="bg1"/>
                </a:solidFill>
              </a:rPr>
              <a:t>teistsugusele</a:t>
            </a:r>
            <a:r>
              <a:rPr lang="en-US" sz="2400" dirty="0">
                <a:solidFill>
                  <a:schemeClr val="bg1"/>
                </a:solidFill>
              </a:rPr>
              <a:t> </a:t>
            </a:r>
            <a:r>
              <a:rPr lang="en-US" sz="2400" dirty="0" err="1">
                <a:solidFill>
                  <a:schemeClr val="bg1"/>
                </a:solidFill>
              </a:rPr>
              <a:t>raamatupidamisele</a:t>
            </a:r>
            <a:r>
              <a:rPr lang="en-US" sz="2400" dirty="0">
                <a:solidFill>
                  <a:schemeClr val="bg1"/>
                </a:solidFill>
              </a:rPr>
              <a:t>: </a:t>
            </a:r>
            <a:r>
              <a:rPr lang="en-US" sz="2400" dirty="0" err="1">
                <a:solidFill>
                  <a:schemeClr val="bg1"/>
                </a:solidFill>
              </a:rPr>
              <a:t>objektiivsele</a:t>
            </a:r>
            <a:r>
              <a:rPr lang="en-US" sz="2400" dirty="0">
                <a:solidFill>
                  <a:schemeClr val="bg1"/>
                </a:solidFill>
              </a:rPr>
              <a:t> </a:t>
            </a:r>
            <a:r>
              <a:rPr lang="en-US" sz="2400" dirty="0" err="1">
                <a:solidFill>
                  <a:schemeClr val="bg1"/>
                </a:solidFill>
              </a:rPr>
              <a:t>edusammude</a:t>
            </a:r>
            <a:r>
              <a:rPr lang="en-US" sz="2400" dirty="0">
                <a:solidFill>
                  <a:schemeClr val="bg1"/>
                </a:solidFill>
              </a:rPr>
              <a:t> </a:t>
            </a:r>
            <a:r>
              <a:rPr lang="en-US" sz="2400" dirty="0" err="1">
                <a:solidFill>
                  <a:schemeClr val="bg1"/>
                </a:solidFill>
              </a:rPr>
              <a:t>jälgimisele</a:t>
            </a:r>
            <a:r>
              <a:rPr lang="en-US" sz="2400" dirty="0">
                <a:solidFill>
                  <a:schemeClr val="bg1"/>
                </a:solidFill>
              </a:rPr>
              <a:t>, </a:t>
            </a:r>
            <a:r>
              <a:rPr lang="en-US" sz="2400" dirty="0" err="1">
                <a:solidFill>
                  <a:schemeClr val="bg1"/>
                </a:solidFill>
              </a:rPr>
              <a:t>tööde</a:t>
            </a:r>
            <a:r>
              <a:rPr lang="en-US" sz="2400" dirty="0">
                <a:solidFill>
                  <a:schemeClr val="bg1"/>
                </a:solidFill>
              </a:rPr>
              <a:t> </a:t>
            </a:r>
            <a:r>
              <a:rPr lang="en-US" sz="2400" dirty="0" err="1">
                <a:solidFill>
                  <a:schemeClr val="bg1"/>
                </a:solidFill>
              </a:rPr>
              <a:t>prioritiseerimisele</a:t>
            </a:r>
            <a:r>
              <a:rPr lang="en-US" sz="2400" dirty="0">
                <a:solidFill>
                  <a:schemeClr val="bg1"/>
                </a:solidFill>
              </a:rPr>
              <a:t> ja </a:t>
            </a:r>
            <a:r>
              <a:rPr lang="en-US" sz="2400" dirty="0" err="1">
                <a:solidFill>
                  <a:schemeClr val="bg1"/>
                </a:solidFill>
              </a:rPr>
              <a:t>projekti</a:t>
            </a:r>
            <a:r>
              <a:rPr lang="en-US" sz="2400" dirty="0">
                <a:solidFill>
                  <a:schemeClr val="bg1"/>
                </a:solidFill>
              </a:rPr>
              <a:t> </a:t>
            </a:r>
            <a:r>
              <a:rPr lang="en-US" sz="2400" dirty="0" err="1">
                <a:solidFill>
                  <a:schemeClr val="bg1"/>
                </a:solidFill>
              </a:rPr>
              <a:t>vahe-eesmärkide</a:t>
            </a:r>
            <a:r>
              <a:rPr lang="en-US" sz="2400" dirty="0">
                <a:solidFill>
                  <a:schemeClr val="bg1"/>
                </a:solidFill>
              </a:rPr>
              <a:t> </a:t>
            </a:r>
            <a:r>
              <a:rPr lang="en-US" sz="2400" dirty="0" err="1">
                <a:solidFill>
                  <a:schemeClr val="bg1"/>
                </a:solidFill>
              </a:rPr>
              <a:t>seadmisele</a:t>
            </a:r>
            <a:r>
              <a:rPr lang="en-US" sz="2400" dirty="0">
                <a:solidFill>
                  <a:schemeClr val="bg1"/>
                </a:solidFill>
              </a:rPr>
              <a:t> </a:t>
            </a:r>
            <a:r>
              <a:rPr lang="en-US" sz="2400" dirty="0" err="1">
                <a:solidFill>
                  <a:schemeClr val="bg1"/>
                </a:solidFill>
              </a:rPr>
              <a:t>ning</a:t>
            </a:r>
            <a:r>
              <a:rPr lang="en-US" sz="2400" dirty="0">
                <a:solidFill>
                  <a:schemeClr val="bg1"/>
                </a:solidFill>
              </a:rPr>
              <a:t> </a:t>
            </a:r>
            <a:r>
              <a:rPr lang="en-US" sz="2400" dirty="0" err="1">
                <a:solidFill>
                  <a:schemeClr val="bg1"/>
                </a:solidFill>
              </a:rPr>
              <a:t>uuringu</a:t>
            </a:r>
            <a:r>
              <a:rPr lang="en-US" sz="2400" dirty="0">
                <a:solidFill>
                  <a:schemeClr val="bg1"/>
                </a:solidFill>
              </a:rPr>
              <a:t> </a:t>
            </a:r>
            <a:r>
              <a:rPr lang="en-US" sz="2400" dirty="0" err="1">
                <a:solidFill>
                  <a:schemeClr val="bg1"/>
                </a:solidFill>
              </a:rPr>
              <a:t>andmete</a:t>
            </a:r>
            <a:r>
              <a:rPr lang="en-US" sz="2400" dirty="0">
                <a:solidFill>
                  <a:schemeClr val="bg1"/>
                </a:solidFill>
              </a:rPr>
              <a:t> </a:t>
            </a:r>
            <a:r>
              <a:rPr lang="en-US" sz="2400" dirty="0" err="1">
                <a:solidFill>
                  <a:schemeClr val="bg1"/>
                </a:solidFill>
              </a:rPr>
              <a:t>tulemuste</a:t>
            </a:r>
            <a:r>
              <a:rPr lang="en-US" sz="2400" dirty="0">
                <a:solidFill>
                  <a:schemeClr val="bg1"/>
                </a:solidFill>
              </a:rPr>
              <a:t> </a:t>
            </a:r>
            <a:r>
              <a:rPr lang="en-US" sz="2400" dirty="0" err="1">
                <a:solidFill>
                  <a:schemeClr val="bg1"/>
                </a:solidFill>
              </a:rPr>
              <a:t>põhjal</a:t>
            </a:r>
            <a:r>
              <a:rPr lang="en-US" sz="2400" dirty="0">
                <a:solidFill>
                  <a:schemeClr val="bg1"/>
                </a:solidFill>
              </a:rPr>
              <a:t> </a:t>
            </a:r>
            <a:r>
              <a:rPr lang="en-US" sz="2400" dirty="0" err="1">
                <a:solidFill>
                  <a:schemeClr val="bg1"/>
                </a:solidFill>
              </a:rPr>
              <a:t>otsuste</a:t>
            </a:r>
            <a:r>
              <a:rPr lang="en-US" sz="2400" dirty="0">
                <a:solidFill>
                  <a:schemeClr val="bg1"/>
                </a:solidFill>
              </a:rPr>
              <a:t> </a:t>
            </a:r>
            <a:r>
              <a:rPr lang="en-US" sz="2400" dirty="0" err="1">
                <a:solidFill>
                  <a:schemeClr val="bg1"/>
                </a:solidFill>
              </a:rPr>
              <a:t>tegemisele</a:t>
            </a:r>
            <a:r>
              <a:rPr lang="en-US" sz="2400" dirty="0">
                <a:solidFill>
                  <a:schemeClr val="bg1"/>
                </a:solidFill>
              </a:rPr>
              <a:t>.</a:t>
            </a:r>
          </a:p>
        </p:txBody>
      </p:sp>
      <p:pic>
        <p:nvPicPr>
          <p:cNvPr id="4" name="Picture Placeholder 3">
            <a:extLst>
              <a:ext uri="{FF2B5EF4-FFF2-40B4-BE49-F238E27FC236}">
                <a16:creationId xmlns:a16="http://schemas.microsoft.com/office/drawing/2014/main" id="{1735C4FE-39B5-4EE9-8F23-45C054C3E41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6" name="Text Placeholder 1">
            <a:extLst>
              <a:ext uri="{FF2B5EF4-FFF2-40B4-BE49-F238E27FC236}">
                <a16:creationId xmlns:a16="http://schemas.microsoft.com/office/drawing/2014/main" id="{D973B358-895C-4342-9ACF-E7A810DEBBF2}"/>
              </a:ext>
            </a:extLst>
          </p:cNvPr>
          <p:cNvSpPr txBox="1">
            <a:spLocks/>
          </p:cNvSpPr>
          <p:nvPr/>
        </p:nvSpPr>
        <p:spPr>
          <a:xfrm>
            <a:off x="1685195" y="302617"/>
            <a:ext cx="4932049" cy="107976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i="1" dirty="0"/>
              <a:t>LEAN STARTUP </a:t>
            </a:r>
            <a:r>
              <a:rPr lang="en-US" dirty="0"/>
              <a:t>METOODIKA SISALDAB 4 PÕHIPRINTSIIPI</a:t>
            </a:r>
            <a:r>
              <a:rPr lang="et-EE" dirty="0"/>
              <a:t>:</a:t>
            </a:r>
            <a:endParaRPr lang="en-US" dirty="0"/>
          </a:p>
        </p:txBody>
      </p:sp>
    </p:spTree>
    <p:extLst>
      <p:ext uri="{BB962C8B-B14F-4D97-AF65-F5344CB8AC3E}">
        <p14:creationId xmlns:p14="http://schemas.microsoft.com/office/powerpoint/2010/main" val="341062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599"/>
            <a:ext cx="4716425" cy="1034407"/>
          </a:xfrm>
        </p:spPr>
        <p:txBody>
          <a:bodyPr>
            <a:normAutofit/>
          </a:bodyPr>
          <a:lstStyle/>
          <a:p>
            <a:pPr algn="ctr"/>
            <a:r>
              <a:rPr lang="en-US" sz="2800" dirty="0"/>
              <a:t>JÄTKUSUUTLIKU ÄRIMUDELI LÕUEND</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5262979"/>
          </a:xfrm>
          <a:prstGeom prst="rect">
            <a:avLst/>
          </a:prstGeom>
          <a:noFill/>
        </p:spPr>
        <p:txBody>
          <a:bodyPr wrap="square" rtlCol="0">
            <a:spAutoFit/>
          </a:bodyPr>
          <a:lstStyle/>
          <a:p>
            <a:r>
              <a:rPr lang="en-US" sz="2400" dirty="0" err="1">
                <a:solidFill>
                  <a:schemeClr val="bg1"/>
                </a:solidFill>
              </a:rPr>
              <a:t>Jätkusuutliku</a:t>
            </a:r>
            <a:r>
              <a:rPr lang="en-US" sz="2400" dirty="0">
                <a:solidFill>
                  <a:schemeClr val="bg1"/>
                </a:solidFill>
              </a:rPr>
              <a:t> </a:t>
            </a:r>
            <a:r>
              <a:rPr lang="en-US" sz="2400" dirty="0" err="1">
                <a:solidFill>
                  <a:schemeClr val="bg1"/>
                </a:solidFill>
              </a:rPr>
              <a:t>ärimudeli</a:t>
            </a:r>
            <a:r>
              <a:rPr lang="en-US" sz="2400" dirty="0">
                <a:solidFill>
                  <a:schemeClr val="bg1"/>
                </a:solidFill>
              </a:rPr>
              <a:t> </a:t>
            </a:r>
            <a:r>
              <a:rPr lang="en-US" sz="2400" dirty="0" err="1">
                <a:solidFill>
                  <a:schemeClr val="bg1"/>
                </a:solidFill>
              </a:rPr>
              <a:t>lõuend</a:t>
            </a:r>
            <a:r>
              <a:rPr lang="en-US" sz="2400" dirty="0">
                <a:solidFill>
                  <a:schemeClr val="bg1"/>
                </a:solidFill>
              </a:rPr>
              <a:t> on </a:t>
            </a:r>
            <a:r>
              <a:rPr lang="en-US" sz="2400" dirty="0" err="1">
                <a:solidFill>
                  <a:schemeClr val="bg1"/>
                </a:solidFill>
              </a:rPr>
              <a:t>kasulik</a:t>
            </a:r>
            <a:r>
              <a:rPr lang="en-US" sz="2400" dirty="0">
                <a:solidFill>
                  <a:schemeClr val="bg1"/>
                </a:solidFill>
              </a:rPr>
              <a:t> </a:t>
            </a:r>
            <a:r>
              <a:rPr lang="en-US" sz="2400" dirty="0" err="1">
                <a:solidFill>
                  <a:schemeClr val="bg1"/>
                </a:solidFill>
              </a:rPr>
              <a:t>tööriist</a:t>
            </a:r>
            <a:r>
              <a:rPr lang="en-US" sz="2400" dirty="0">
                <a:solidFill>
                  <a:schemeClr val="bg1"/>
                </a:solidFill>
              </a:rPr>
              <a:t> </a:t>
            </a:r>
            <a:r>
              <a:rPr lang="en-US" sz="2400" dirty="0" err="1">
                <a:solidFill>
                  <a:schemeClr val="bg1"/>
                </a:solidFill>
              </a:rPr>
              <a:t>ideede</a:t>
            </a:r>
            <a:r>
              <a:rPr lang="en-US" sz="2400" dirty="0">
                <a:solidFill>
                  <a:schemeClr val="bg1"/>
                </a:solidFill>
              </a:rPr>
              <a:t> </a:t>
            </a:r>
            <a:r>
              <a:rPr lang="en-US" sz="2400" dirty="0" err="1">
                <a:solidFill>
                  <a:schemeClr val="bg1"/>
                </a:solidFill>
              </a:rPr>
              <a:t>arendamiseks</a:t>
            </a:r>
            <a:r>
              <a:rPr lang="en-US" sz="2400" dirty="0">
                <a:solidFill>
                  <a:schemeClr val="bg1"/>
                </a:solidFill>
              </a:rPr>
              <a:t> </a:t>
            </a:r>
            <a:r>
              <a:rPr lang="en-US" sz="2400" dirty="0" err="1">
                <a:solidFill>
                  <a:schemeClr val="bg1"/>
                </a:solidFill>
              </a:rPr>
              <a:t>elujõuliseks</a:t>
            </a:r>
            <a:r>
              <a:rPr lang="en-US" sz="2400" dirty="0">
                <a:solidFill>
                  <a:schemeClr val="bg1"/>
                </a:solidFill>
              </a:rPr>
              <a:t> </a:t>
            </a:r>
            <a:r>
              <a:rPr lang="en-US" sz="2400" dirty="0" err="1">
                <a:solidFill>
                  <a:schemeClr val="bg1"/>
                </a:solidFill>
              </a:rPr>
              <a:t>ärimudeliks</a:t>
            </a:r>
            <a:r>
              <a:rPr lang="en-US" sz="2400" dirty="0">
                <a:solidFill>
                  <a:schemeClr val="bg1"/>
                </a:solidFill>
              </a:rPr>
              <a:t>. See </a:t>
            </a:r>
            <a:r>
              <a:rPr lang="en-US" sz="2400" dirty="0" err="1">
                <a:solidFill>
                  <a:schemeClr val="bg1"/>
                </a:solidFill>
              </a:rPr>
              <a:t>keskendub</a:t>
            </a:r>
            <a:r>
              <a:rPr lang="en-US" sz="2400" dirty="0">
                <a:solidFill>
                  <a:schemeClr val="bg1"/>
                </a:solidFill>
              </a:rPr>
              <a:t> </a:t>
            </a:r>
            <a:r>
              <a:rPr lang="en-US" sz="2400" dirty="0" err="1">
                <a:solidFill>
                  <a:schemeClr val="bg1"/>
                </a:solidFill>
              </a:rPr>
              <a:t>suhtele</a:t>
            </a:r>
            <a:r>
              <a:rPr lang="en-US" sz="2400" dirty="0">
                <a:solidFill>
                  <a:schemeClr val="bg1"/>
                </a:solidFill>
              </a:rPr>
              <a:t>, et need </a:t>
            </a:r>
            <a:r>
              <a:rPr lang="en-US" sz="2400" dirty="0" err="1">
                <a:solidFill>
                  <a:schemeClr val="bg1"/>
                </a:solidFill>
              </a:rPr>
              <a:t>nii</a:t>
            </a:r>
            <a:r>
              <a:rPr lang="en-US" sz="2400" dirty="0">
                <a:solidFill>
                  <a:schemeClr val="bg1"/>
                </a:solidFill>
              </a:rPr>
              <a:t> </a:t>
            </a:r>
            <a:r>
              <a:rPr lang="en-US" sz="2400" dirty="0" err="1">
                <a:solidFill>
                  <a:schemeClr val="bg1"/>
                </a:solidFill>
              </a:rPr>
              <a:t>projekti</a:t>
            </a:r>
            <a:r>
              <a:rPr lang="en-US" sz="2400" dirty="0">
                <a:solidFill>
                  <a:schemeClr val="bg1"/>
                </a:solidFill>
              </a:rPr>
              <a:t> sees </a:t>
            </a:r>
            <a:r>
              <a:rPr lang="en-US" sz="2400" dirty="0" err="1">
                <a:solidFill>
                  <a:schemeClr val="bg1"/>
                </a:solidFill>
              </a:rPr>
              <a:t>kui</a:t>
            </a:r>
            <a:r>
              <a:rPr lang="en-US" sz="2400" dirty="0">
                <a:solidFill>
                  <a:schemeClr val="bg1"/>
                </a:solidFill>
              </a:rPr>
              <a:t> ka </a:t>
            </a:r>
            <a:r>
              <a:rPr lang="en-US" sz="2400" dirty="0" err="1">
                <a:solidFill>
                  <a:schemeClr val="bg1"/>
                </a:solidFill>
              </a:rPr>
              <a:t>väljaspool</a:t>
            </a:r>
            <a:r>
              <a:rPr lang="en-US" sz="2400" dirty="0">
                <a:solidFill>
                  <a:schemeClr val="bg1"/>
                </a:solidFill>
              </a:rPr>
              <a:t> </a:t>
            </a:r>
            <a:r>
              <a:rPr lang="en-US" sz="2400" dirty="0" err="1">
                <a:solidFill>
                  <a:schemeClr val="bg1"/>
                </a:solidFill>
              </a:rPr>
              <a:t>toimiksid</a:t>
            </a:r>
            <a:r>
              <a:rPr lang="en-US" sz="2400" dirty="0">
                <a:solidFill>
                  <a:schemeClr val="bg1"/>
                </a:solidFill>
              </a:rPr>
              <a:t> </a:t>
            </a:r>
            <a:r>
              <a:rPr lang="en-US" sz="2400" dirty="0" err="1">
                <a:solidFill>
                  <a:schemeClr val="bg1"/>
                </a:solidFill>
              </a:rPr>
              <a:t>terviklikult</a:t>
            </a:r>
            <a:r>
              <a:rPr lang="en-US" sz="2400" dirty="0">
                <a:solidFill>
                  <a:schemeClr val="bg1"/>
                </a:solidFill>
              </a:rPr>
              <a:t>. </a:t>
            </a:r>
            <a:r>
              <a:rPr lang="en-US" sz="2400" dirty="0" err="1">
                <a:solidFill>
                  <a:schemeClr val="bg1"/>
                </a:solidFill>
              </a:rPr>
              <a:t>Samuti</a:t>
            </a:r>
            <a:r>
              <a:rPr lang="en-US" sz="2400" dirty="0">
                <a:solidFill>
                  <a:schemeClr val="bg1"/>
                </a:solidFill>
              </a:rPr>
              <a:t> </a:t>
            </a:r>
            <a:r>
              <a:rPr lang="en-US" sz="2400" dirty="0" err="1">
                <a:solidFill>
                  <a:schemeClr val="bg1"/>
                </a:solidFill>
              </a:rPr>
              <a:t>võimaldab</a:t>
            </a:r>
            <a:r>
              <a:rPr lang="en-US" sz="2400" dirty="0">
                <a:solidFill>
                  <a:schemeClr val="bg1"/>
                </a:solidFill>
              </a:rPr>
              <a:t> </a:t>
            </a:r>
            <a:r>
              <a:rPr lang="en-US" sz="2400" dirty="0" err="1">
                <a:solidFill>
                  <a:schemeClr val="bg1"/>
                </a:solidFill>
              </a:rPr>
              <a:t>tuvastada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ökoloogilised</a:t>
            </a:r>
            <a:r>
              <a:rPr lang="en-US" sz="2400" dirty="0">
                <a:solidFill>
                  <a:schemeClr val="bg1"/>
                </a:solidFill>
              </a:rPr>
              <a:t> ja </a:t>
            </a:r>
            <a:r>
              <a:rPr lang="en-US" sz="2400" dirty="0" err="1">
                <a:solidFill>
                  <a:schemeClr val="bg1"/>
                </a:solidFill>
              </a:rPr>
              <a:t>sotsioloogilised</a:t>
            </a:r>
            <a:r>
              <a:rPr lang="en-US" sz="2400" dirty="0">
                <a:solidFill>
                  <a:schemeClr val="bg1"/>
                </a:solidFill>
              </a:rPr>
              <a:t> </a:t>
            </a:r>
            <a:r>
              <a:rPr lang="en-US" sz="2400" dirty="0" err="1">
                <a:solidFill>
                  <a:schemeClr val="bg1"/>
                </a:solidFill>
              </a:rPr>
              <a:t>tagajärjed</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a:solidFill>
                  <a:schemeClr val="bg1"/>
                </a:solidFill>
              </a:rPr>
              <a:t>See on </a:t>
            </a:r>
            <a:r>
              <a:rPr lang="en-US" sz="2400" dirty="0" err="1">
                <a:solidFill>
                  <a:schemeClr val="bg1"/>
                </a:solidFill>
              </a:rPr>
              <a:t>üliõpilaste</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digitaalses</a:t>
            </a:r>
            <a:r>
              <a:rPr lang="en-US" sz="2400" dirty="0">
                <a:solidFill>
                  <a:schemeClr val="bg1"/>
                </a:solidFill>
              </a:rPr>
              <a:t> </a:t>
            </a:r>
            <a:r>
              <a:rPr lang="en-US" sz="2400" dirty="0" err="1">
                <a:solidFill>
                  <a:schemeClr val="bg1"/>
                </a:solidFill>
              </a:rPr>
              <a:t>kodanikuühiskonnas</a:t>
            </a:r>
            <a:r>
              <a:rPr lang="en-US" sz="2400" dirty="0">
                <a:solidFill>
                  <a:schemeClr val="bg1"/>
                </a:solidFill>
              </a:rPr>
              <a:t> </a:t>
            </a:r>
            <a:r>
              <a:rPr lang="en-US" sz="2400" dirty="0" err="1">
                <a:solidFill>
                  <a:schemeClr val="bg1"/>
                </a:solidFill>
              </a:rPr>
              <a:t>osalejate</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oluline</a:t>
            </a:r>
            <a:r>
              <a:rPr lang="en-US" sz="2400" dirty="0">
                <a:solidFill>
                  <a:schemeClr val="bg1"/>
                </a:solidFill>
              </a:rPr>
              <a:t>, </a:t>
            </a:r>
            <a:r>
              <a:rPr lang="en-US" sz="2400" dirty="0" err="1">
                <a:solidFill>
                  <a:schemeClr val="bg1"/>
                </a:solidFill>
              </a:rPr>
              <a:t>kuna</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eesmärk</a:t>
            </a:r>
            <a:r>
              <a:rPr lang="en-US" sz="2400" dirty="0">
                <a:solidFill>
                  <a:schemeClr val="bg1"/>
                </a:solidFill>
              </a:rPr>
              <a:t> on </a:t>
            </a:r>
            <a:r>
              <a:rPr lang="en-US" sz="2400" dirty="0" err="1">
                <a:solidFill>
                  <a:schemeClr val="bg1"/>
                </a:solidFill>
              </a:rPr>
              <a:t>suurendada</a:t>
            </a:r>
            <a:r>
              <a:rPr lang="en-US" sz="2400" dirty="0">
                <a:solidFill>
                  <a:schemeClr val="bg1"/>
                </a:solidFill>
              </a:rPr>
              <a:t> </a:t>
            </a:r>
            <a:r>
              <a:rPr lang="en-US" sz="2400" dirty="0" err="1">
                <a:solidFill>
                  <a:schemeClr val="bg1"/>
                </a:solidFill>
              </a:rPr>
              <a:t>positiivset</a:t>
            </a:r>
            <a:r>
              <a:rPr lang="en-US" sz="2400" dirty="0">
                <a:solidFill>
                  <a:schemeClr val="bg1"/>
                </a:solidFill>
              </a:rPr>
              <a:t> </a:t>
            </a:r>
            <a:r>
              <a:rPr lang="en-US" sz="2400" dirty="0" err="1">
                <a:solidFill>
                  <a:schemeClr val="bg1"/>
                </a:solidFill>
              </a:rPr>
              <a:t>mõju</a:t>
            </a:r>
            <a:r>
              <a:rPr lang="en-US" sz="2400" dirty="0">
                <a:solidFill>
                  <a:schemeClr val="bg1"/>
                </a:solidFill>
              </a:rPr>
              <a:t> ja </a:t>
            </a:r>
            <a:r>
              <a:rPr lang="en-US" sz="2400" dirty="0" err="1">
                <a:solidFill>
                  <a:schemeClr val="bg1"/>
                </a:solidFill>
              </a:rPr>
              <a:t>vähendada</a:t>
            </a:r>
            <a:r>
              <a:rPr lang="en-US" sz="2400" dirty="0">
                <a:solidFill>
                  <a:schemeClr val="bg1"/>
                </a:solidFill>
              </a:rPr>
              <a:t> </a:t>
            </a:r>
            <a:r>
              <a:rPr lang="en-US" sz="2400" dirty="0" err="1">
                <a:solidFill>
                  <a:schemeClr val="bg1"/>
                </a:solidFill>
              </a:rPr>
              <a:t>negatiivseid</a:t>
            </a:r>
            <a:r>
              <a:rPr lang="en-US" sz="2400" dirty="0">
                <a:solidFill>
                  <a:schemeClr val="bg1"/>
                </a:solidFill>
              </a:rPr>
              <a:t> </a:t>
            </a:r>
            <a:r>
              <a:rPr lang="en-US" sz="2400" dirty="0" err="1">
                <a:solidFill>
                  <a:schemeClr val="bg1"/>
                </a:solidFill>
              </a:rPr>
              <a:t>mõjusid</a:t>
            </a:r>
            <a:r>
              <a:rPr lang="en-US" sz="2400" dirty="0">
                <a:solidFill>
                  <a:schemeClr val="bg1"/>
                </a:solidFill>
              </a:rPr>
              <a:t> </a:t>
            </a:r>
            <a:r>
              <a:rPr lang="en-US" sz="2400" dirty="0" err="1">
                <a:solidFill>
                  <a:schemeClr val="bg1"/>
                </a:solidFill>
              </a:rPr>
              <a:t>ühiskonnale</a:t>
            </a:r>
            <a:r>
              <a:rPr lang="et-EE" sz="2400" dirty="0">
                <a:solidFill>
                  <a:schemeClr val="bg1"/>
                </a:solidFill>
              </a:rPr>
              <a:t>.</a:t>
            </a:r>
            <a:endParaRPr lang="en-US" sz="2400" dirty="0">
              <a:solidFill>
                <a:schemeClr val="bg1"/>
              </a:solidFill>
            </a:endParaRPr>
          </a:p>
        </p:txBody>
      </p:sp>
      <p:pic>
        <p:nvPicPr>
          <p:cNvPr id="4" name="Picture Placeholder 3">
            <a:extLst>
              <a:ext uri="{FF2B5EF4-FFF2-40B4-BE49-F238E27FC236}">
                <a16:creationId xmlns:a16="http://schemas.microsoft.com/office/drawing/2014/main" id="{C6E7B891-81A9-461C-859C-152FA5D168F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292" r="15292"/>
          <a:stretch>
            <a:fillRect/>
          </a:stretch>
        </p:blipFill>
        <p:spPr/>
      </p:pic>
    </p:spTree>
    <p:extLst>
      <p:ext uri="{BB962C8B-B14F-4D97-AF65-F5344CB8AC3E}">
        <p14:creationId xmlns:p14="http://schemas.microsoft.com/office/powerpoint/2010/main" val="184896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266607" y="1389528"/>
            <a:ext cx="6105522" cy="4527946"/>
          </a:xfrm>
        </p:spPr>
        <p:txBody>
          <a:bodyPr>
            <a:normAutofit lnSpcReduction="10000"/>
          </a:bodyPr>
          <a:lstStyle/>
          <a:p>
            <a:pPr marL="0" indent="0"/>
            <a:r>
              <a:rPr lang="en-US" b="1" dirty="0"/>
              <a:t>1.</a:t>
            </a:r>
            <a:r>
              <a:rPr lang="et-EE" b="1" dirty="0"/>
              <a:t> </a:t>
            </a:r>
            <a:r>
              <a:rPr lang="en-US" b="1" dirty="0" err="1"/>
              <a:t>samm</a:t>
            </a:r>
            <a:r>
              <a:rPr lang="et-EE" b="1" dirty="0"/>
              <a:t>:</a:t>
            </a:r>
            <a:r>
              <a:rPr lang="en-US" b="1" dirty="0"/>
              <a:t> </a:t>
            </a:r>
            <a:r>
              <a:rPr lang="et-EE" b="1" dirty="0"/>
              <a:t>T</a:t>
            </a:r>
            <a:r>
              <a:rPr lang="en-US" dirty="0" err="1"/>
              <a:t>utvuge</a:t>
            </a:r>
            <a:r>
              <a:rPr lang="en-US" dirty="0"/>
              <a:t> 11 </a:t>
            </a:r>
            <a:r>
              <a:rPr lang="en-US" dirty="0" err="1"/>
              <a:t>põhielemendiga</a:t>
            </a:r>
            <a:r>
              <a:rPr lang="en-US" dirty="0"/>
              <a:t>, mis on </a:t>
            </a:r>
            <a:r>
              <a:rPr lang="en-US" dirty="0" err="1"/>
              <a:t>rühmitatud</a:t>
            </a:r>
            <a:r>
              <a:rPr lang="en-US" dirty="0"/>
              <a:t> </a:t>
            </a:r>
            <a:r>
              <a:rPr lang="en-US" dirty="0" err="1"/>
              <a:t>järgmiselt</a:t>
            </a:r>
            <a:r>
              <a:rPr lang="et-EE" dirty="0"/>
              <a:t>:</a:t>
            </a:r>
            <a:endParaRPr lang="en-US" dirty="0"/>
          </a:p>
          <a:p>
            <a:pPr marL="342900" indent="-342900">
              <a:buFont typeface="Arial" panose="020B0604020202020204" pitchFamily="34" charset="0"/>
              <a:buChar char="•"/>
            </a:pPr>
            <a:r>
              <a:rPr lang="en-US" dirty="0" err="1"/>
              <a:t>Väärtuspakkumine</a:t>
            </a:r>
            <a:r>
              <a:rPr lang="en-US" dirty="0"/>
              <a:t> – </a:t>
            </a:r>
            <a:r>
              <a:rPr lang="en-US" dirty="0" err="1"/>
              <a:t>Kliendisuhted</a:t>
            </a:r>
            <a:r>
              <a:rPr lang="en-US" dirty="0"/>
              <a:t> – </a:t>
            </a:r>
            <a:r>
              <a:rPr lang="en-US" dirty="0" err="1"/>
              <a:t>Kanalid</a:t>
            </a:r>
            <a:r>
              <a:rPr lang="en-US" dirty="0"/>
              <a:t> – </a:t>
            </a:r>
            <a:r>
              <a:rPr lang="en-US" dirty="0" err="1"/>
              <a:t>Kliendisegmendid</a:t>
            </a:r>
            <a:endParaRPr lang="en-US" dirty="0"/>
          </a:p>
          <a:p>
            <a:pPr marL="342900" indent="-342900">
              <a:buFont typeface="Arial" panose="020B0604020202020204" pitchFamily="34" charset="0"/>
              <a:buChar char="•"/>
            </a:pPr>
            <a:r>
              <a:rPr lang="en-US" dirty="0" err="1"/>
              <a:t>Võtmepartnerid</a:t>
            </a:r>
            <a:r>
              <a:rPr lang="en-US" dirty="0"/>
              <a:t> – </a:t>
            </a:r>
            <a:r>
              <a:rPr lang="en-US" dirty="0" err="1"/>
              <a:t>Võtmetegevused</a:t>
            </a:r>
            <a:r>
              <a:rPr lang="en-US" dirty="0"/>
              <a:t> – </a:t>
            </a:r>
            <a:r>
              <a:rPr lang="en-US" dirty="0" err="1"/>
              <a:t>Põhiressursid</a:t>
            </a:r>
            <a:endParaRPr lang="en-US" dirty="0"/>
          </a:p>
          <a:p>
            <a:pPr marL="342900" indent="-342900">
              <a:buFont typeface="Arial" panose="020B0604020202020204" pitchFamily="34" charset="0"/>
              <a:buChar char="•"/>
            </a:pPr>
            <a:r>
              <a:rPr lang="en-US" dirty="0" err="1"/>
              <a:t>Kulustruktuur</a:t>
            </a:r>
            <a:r>
              <a:rPr lang="en-US" dirty="0"/>
              <a:t> – </a:t>
            </a:r>
            <a:r>
              <a:rPr lang="en-US" dirty="0" err="1"/>
              <a:t>tuluvood</a:t>
            </a:r>
            <a:endParaRPr lang="en-US" dirty="0"/>
          </a:p>
          <a:p>
            <a:pPr marL="342900" indent="-342900">
              <a:buFont typeface="Arial" panose="020B0604020202020204" pitchFamily="34" charset="0"/>
              <a:buChar char="•"/>
            </a:pPr>
            <a:r>
              <a:rPr lang="en-US" dirty="0" err="1"/>
              <a:t>Ökosotsiaalsed</a:t>
            </a:r>
            <a:r>
              <a:rPr lang="en-US" dirty="0"/>
              <a:t> </a:t>
            </a:r>
            <a:r>
              <a:rPr lang="en-US" dirty="0" err="1"/>
              <a:t>kulud</a:t>
            </a:r>
            <a:r>
              <a:rPr lang="en-US" dirty="0"/>
              <a:t> – </a:t>
            </a:r>
            <a:r>
              <a:rPr lang="en-US" dirty="0" err="1"/>
              <a:t>ökosotsiaalsed</a:t>
            </a:r>
            <a:r>
              <a:rPr lang="en-US" dirty="0"/>
              <a:t> </a:t>
            </a:r>
            <a:r>
              <a:rPr lang="en-US" dirty="0" err="1"/>
              <a:t>hüved</a:t>
            </a:r>
            <a:endParaRPr lang="en-US" dirty="0"/>
          </a:p>
          <a:p>
            <a:pPr marL="0" indent="0"/>
            <a:endParaRPr lang="et-EE" dirty="0"/>
          </a:p>
          <a:p>
            <a:pPr marL="0" indent="0"/>
            <a:r>
              <a:rPr lang="en-US" dirty="0" err="1"/>
              <a:t>Teie</a:t>
            </a:r>
            <a:r>
              <a:rPr lang="en-US" dirty="0"/>
              <a:t> </a:t>
            </a:r>
            <a:r>
              <a:rPr lang="en-US" dirty="0" err="1"/>
              <a:t>väärtuspakkumise</a:t>
            </a:r>
            <a:r>
              <a:rPr lang="en-US" dirty="0"/>
              <a:t> </a:t>
            </a:r>
            <a:r>
              <a:rPr lang="en-US" dirty="0" err="1"/>
              <a:t>või</a:t>
            </a:r>
            <a:r>
              <a:rPr lang="en-US" dirty="0"/>
              <a:t> </a:t>
            </a:r>
            <a:r>
              <a:rPr lang="en-US" dirty="0" err="1"/>
              <a:t>kliendisegmendi</a:t>
            </a:r>
            <a:r>
              <a:rPr lang="en-US" dirty="0"/>
              <a:t> element </a:t>
            </a:r>
            <a:r>
              <a:rPr lang="en-US" dirty="0" err="1"/>
              <a:t>määrab</a:t>
            </a:r>
            <a:r>
              <a:rPr lang="en-US" dirty="0"/>
              <a:t>, </a:t>
            </a:r>
            <a:r>
              <a:rPr lang="en-US" dirty="0" err="1"/>
              <a:t>kelle</a:t>
            </a:r>
            <a:r>
              <a:rPr lang="en-US" dirty="0"/>
              <a:t> ja </a:t>
            </a:r>
            <a:r>
              <a:rPr lang="en-US" dirty="0" err="1"/>
              <a:t>millist</a:t>
            </a:r>
            <a:r>
              <a:rPr lang="en-US" dirty="0"/>
              <a:t> </a:t>
            </a:r>
            <a:r>
              <a:rPr lang="en-US" dirty="0" err="1"/>
              <a:t>probleemi</a:t>
            </a:r>
            <a:r>
              <a:rPr lang="en-US" dirty="0"/>
              <a:t> </a:t>
            </a:r>
            <a:r>
              <a:rPr lang="en-US" dirty="0" err="1"/>
              <a:t>teie</a:t>
            </a:r>
            <a:r>
              <a:rPr lang="en-US" dirty="0"/>
              <a:t> </a:t>
            </a:r>
            <a:r>
              <a:rPr lang="en-US" dirty="0" err="1"/>
              <a:t>projekt</a:t>
            </a:r>
            <a:r>
              <a:rPr lang="en-US" dirty="0"/>
              <a:t> </a:t>
            </a:r>
            <a:r>
              <a:rPr lang="en-US" dirty="0" err="1"/>
              <a:t>soovib</a:t>
            </a:r>
            <a:r>
              <a:rPr lang="en-US" dirty="0"/>
              <a:t> </a:t>
            </a:r>
            <a:r>
              <a:rPr lang="en-US" dirty="0" err="1"/>
              <a:t>lahendada</a:t>
            </a:r>
            <a:r>
              <a:rPr lang="en-US" dirty="0"/>
              <a:t>.</a:t>
            </a:r>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734715" y="288755"/>
            <a:ext cx="5085159" cy="590313"/>
          </a:xfrm>
        </p:spPr>
        <p:txBody>
          <a:bodyPr>
            <a:normAutofit fontScale="25000" lnSpcReduction="20000"/>
          </a:bodyPr>
          <a:lstStyle/>
          <a:p>
            <a:pPr algn="ctr"/>
            <a:r>
              <a:rPr lang="en-US" sz="11200" dirty="0"/>
              <a:t>JÄTKUSUUTLIKU ÄRIMUDELI LÕUENDI 4 SAMMU</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3" name="Picture 2">
            <a:extLst>
              <a:ext uri="{FF2B5EF4-FFF2-40B4-BE49-F238E27FC236}">
                <a16:creationId xmlns:a16="http://schemas.microsoft.com/office/drawing/2014/main" id="{26CAAE36-6F89-4C6E-89FD-DCAD4D5926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1990" y="288755"/>
            <a:ext cx="5085159" cy="5447573"/>
          </a:xfrm>
          <a:prstGeom prst="rect">
            <a:avLst/>
          </a:prstGeom>
        </p:spPr>
      </p:pic>
      <p:sp>
        <p:nvSpPr>
          <p:cNvPr id="4" name="Rectangle 3">
            <a:extLst>
              <a:ext uri="{FF2B5EF4-FFF2-40B4-BE49-F238E27FC236}">
                <a16:creationId xmlns:a16="http://schemas.microsoft.com/office/drawing/2014/main" id="{5E6A8A6C-0B52-4E04-ADC0-FD57EE442B75}"/>
              </a:ext>
            </a:extLst>
          </p:cNvPr>
          <p:cNvSpPr/>
          <p:nvPr/>
        </p:nvSpPr>
        <p:spPr>
          <a:xfrm>
            <a:off x="10815058" y="288757"/>
            <a:ext cx="1133571" cy="5447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85509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2" name="Text Placeholder 1">
            <a:extLst>
              <a:ext uri="{FF2B5EF4-FFF2-40B4-BE49-F238E27FC236}">
                <a16:creationId xmlns:a16="http://schemas.microsoft.com/office/drawing/2014/main" id="{46B2BA6B-8CD2-4616-A8B3-D832701AD9CA}"/>
              </a:ext>
            </a:extLst>
          </p:cNvPr>
          <p:cNvSpPr>
            <a:spLocks noGrp="1"/>
          </p:cNvSpPr>
          <p:nvPr>
            <p:ph type="body" sz="quarter" idx="18"/>
          </p:nvPr>
        </p:nvSpPr>
        <p:spPr>
          <a:xfrm>
            <a:off x="402772" y="1755414"/>
            <a:ext cx="11227130" cy="3867704"/>
          </a:xfrm>
        </p:spPr>
        <p:txBody>
          <a:bodyPr/>
          <a:lstStyle/>
          <a:p>
            <a:pPr marL="0" indent="0"/>
            <a:r>
              <a:rPr lang="en-US" b="1" dirty="0"/>
              <a:t>2.</a:t>
            </a:r>
            <a:r>
              <a:rPr lang="et-EE" b="1" dirty="0"/>
              <a:t> </a:t>
            </a:r>
            <a:r>
              <a:rPr lang="en-US" b="1" dirty="0" err="1"/>
              <a:t>samm</a:t>
            </a:r>
            <a:r>
              <a:rPr lang="et-EE" b="1" dirty="0"/>
              <a:t>:</a:t>
            </a:r>
            <a:r>
              <a:rPr lang="en-US" b="1" dirty="0"/>
              <a:t> </a:t>
            </a:r>
            <a:r>
              <a:rPr lang="en-US" dirty="0" err="1"/>
              <a:t>Töötage</a:t>
            </a:r>
            <a:r>
              <a:rPr lang="en-US" dirty="0"/>
              <a:t> </a:t>
            </a:r>
            <a:r>
              <a:rPr lang="en-US" dirty="0" err="1"/>
              <a:t>oma</a:t>
            </a:r>
            <a:r>
              <a:rPr lang="en-US" dirty="0"/>
              <a:t> </a:t>
            </a:r>
            <a:r>
              <a:rPr lang="en-US" dirty="0" err="1"/>
              <a:t>meeskonnaga</a:t>
            </a:r>
            <a:r>
              <a:rPr lang="en-US" dirty="0"/>
              <a:t>, et </a:t>
            </a:r>
            <a:r>
              <a:rPr lang="en-US" dirty="0" err="1"/>
              <a:t>leida</a:t>
            </a:r>
            <a:r>
              <a:rPr lang="en-US" dirty="0"/>
              <a:t> </a:t>
            </a:r>
            <a:r>
              <a:rPr lang="en-US" dirty="0" err="1"/>
              <a:t>ühine</a:t>
            </a:r>
            <a:r>
              <a:rPr lang="en-US" dirty="0"/>
              <a:t> </a:t>
            </a:r>
            <a:r>
              <a:rPr lang="en-US" dirty="0" err="1"/>
              <a:t>arusaam</a:t>
            </a:r>
            <a:r>
              <a:rPr lang="en-US" dirty="0"/>
              <a:t>. </a:t>
            </a:r>
            <a:r>
              <a:rPr lang="en-US" dirty="0" err="1"/>
              <a:t>Kui</a:t>
            </a:r>
            <a:r>
              <a:rPr lang="en-US" dirty="0"/>
              <a:t> </a:t>
            </a:r>
            <a:r>
              <a:rPr lang="en-US" dirty="0" err="1"/>
              <a:t>iga</a:t>
            </a:r>
            <a:r>
              <a:rPr lang="en-US" dirty="0"/>
              <a:t> </a:t>
            </a:r>
            <a:r>
              <a:rPr lang="en-US" dirty="0" err="1"/>
              <a:t>inimene</a:t>
            </a:r>
            <a:r>
              <a:rPr lang="en-US" dirty="0"/>
              <a:t> </a:t>
            </a:r>
            <a:r>
              <a:rPr lang="en-US" dirty="0" err="1"/>
              <a:t>meeskonnas</a:t>
            </a:r>
            <a:r>
              <a:rPr lang="en-US" dirty="0"/>
              <a:t> on </a:t>
            </a:r>
            <a:r>
              <a:rPr lang="en-US" dirty="0" err="1"/>
              <a:t>kaasatud</a:t>
            </a:r>
            <a:r>
              <a:rPr lang="en-US" dirty="0"/>
              <a:t> </a:t>
            </a:r>
            <a:r>
              <a:rPr lang="en-US" dirty="0" err="1"/>
              <a:t>ettevõtte</a:t>
            </a:r>
            <a:r>
              <a:rPr lang="en-US" dirty="0"/>
              <a:t> </a:t>
            </a:r>
            <a:r>
              <a:rPr lang="en-US" dirty="0" err="1"/>
              <a:t>visualiseerimisse</a:t>
            </a:r>
            <a:r>
              <a:rPr lang="en-US" dirty="0"/>
              <a:t>, </a:t>
            </a:r>
            <a:r>
              <a:rPr lang="en-US" dirty="0" err="1"/>
              <a:t>annab</a:t>
            </a:r>
            <a:r>
              <a:rPr lang="en-US" dirty="0"/>
              <a:t> see </a:t>
            </a:r>
            <a:r>
              <a:rPr lang="en-US" dirty="0" err="1"/>
              <a:t>võimaluse</a:t>
            </a:r>
            <a:r>
              <a:rPr lang="en-US" dirty="0"/>
              <a:t> </a:t>
            </a:r>
            <a:r>
              <a:rPr lang="en-US" dirty="0" err="1"/>
              <a:t>idee</a:t>
            </a:r>
            <a:r>
              <a:rPr lang="en-US" dirty="0"/>
              <a:t> </a:t>
            </a:r>
            <a:r>
              <a:rPr lang="en-US" dirty="0" err="1"/>
              <a:t>edasiarendamiseks</a:t>
            </a:r>
            <a:r>
              <a:rPr lang="en-US" dirty="0"/>
              <a:t>.</a:t>
            </a:r>
          </a:p>
          <a:p>
            <a:pPr marL="0" indent="0"/>
            <a:r>
              <a:rPr lang="en-US" b="1" dirty="0"/>
              <a:t>3.</a:t>
            </a:r>
            <a:r>
              <a:rPr lang="et-EE" b="1" dirty="0"/>
              <a:t> </a:t>
            </a:r>
            <a:r>
              <a:rPr lang="en-US" b="1" dirty="0" err="1"/>
              <a:t>samm</a:t>
            </a:r>
            <a:r>
              <a:rPr lang="et-EE" b="1" dirty="0"/>
              <a:t>:</a:t>
            </a:r>
            <a:r>
              <a:rPr lang="en-US" b="1" dirty="0"/>
              <a:t> </a:t>
            </a:r>
            <a:r>
              <a:rPr lang="en-US" dirty="0" err="1"/>
              <a:t>Esitlege</a:t>
            </a:r>
            <a:r>
              <a:rPr lang="en-US" dirty="0"/>
              <a:t> </a:t>
            </a:r>
            <a:r>
              <a:rPr lang="en-US" dirty="0" err="1"/>
              <a:t>oma</a:t>
            </a:r>
            <a:r>
              <a:rPr lang="en-US" dirty="0"/>
              <a:t> </a:t>
            </a:r>
            <a:r>
              <a:rPr lang="en-US" dirty="0" err="1"/>
              <a:t>ideelõuendit</a:t>
            </a:r>
            <a:r>
              <a:rPr lang="en-US" dirty="0"/>
              <a:t> </a:t>
            </a:r>
            <a:r>
              <a:rPr lang="en-US" dirty="0" err="1"/>
              <a:t>õpingukaaslastele</a:t>
            </a:r>
            <a:r>
              <a:rPr lang="en-US" dirty="0"/>
              <a:t>, </a:t>
            </a:r>
            <a:r>
              <a:rPr lang="en-US" dirty="0" err="1"/>
              <a:t>meeskonnale</a:t>
            </a:r>
            <a:r>
              <a:rPr lang="en-US" dirty="0"/>
              <a:t> </a:t>
            </a:r>
            <a:r>
              <a:rPr lang="en-US" dirty="0" err="1"/>
              <a:t>või</a:t>
            </a:r>
            <a:r>
              <a:rPr lang="en-US" dirty="0"/>
              <a:t> </a:t>
            </a:r>
            <a:r>
              <a:rPr lang="en-US" dirty="0" err="1"/>
              <a:t>õpetajale</a:t>
            </a:r>
            <a:r>
              <a:rPr lang="en-US" dirty="0"/>
              <a:t>. </a:t>
            </a:r>
            <a:r>
              <a:rPr lang="en-US" dirty="0" err="1"/>
              <a:t>Küsige</a:t>
            </a:r>
            <a:r>
              <a:rPr lang="en-US" dirty="0"/>
              <a:t> </a:t>
            </a:r>
            <a:r>
              <a:rPr lang="en-US" dirty="0" err="1"/>
              <a:t>tagasisidet</a:t>
            </a:r>
            <a:r>
              <a:rPr lang="en-US" dirty="0"/>
              <a:t> ja </a:t>
            </a:r>
            <a:r>
              <a:rPr lang="en-US" dirty="0" err="1"/>
              <a:t>tehke</a:t>
            </a:r>
            <a:r>
              <a:rPr lang="en-US" dirty="0"/>
              <a:t> </a:t>
            </a:r>
            <a:r>
              <a:rPr lang="en-US" dirty="0" err="1"/>
              <a:t>järgmistes</a:t>
            </a:r>
            <a:r>
              <a:rPr lang="en-US" dirty="0"/>
              <a:t> </a:t>
            </a:r>
            <a:r>
              <a:rPr lang="en-US" dirty="0" err="1"/>
              <a:t>ideelõuendi</a:t>
            </a:r>
            <a:r>
              <a:rPr lang="en-US" dirty="0"/>
              <a:t> </a:t>
            </a:r>
            <a:r>
              <a:rPr lang="en-US" dirty="0" err="1"/>
              <a:t>versioonides</a:t>
            </a:r>
            <a:r>
              <a:rPr lang="en-US" dirty="0"/>
              <a:t> </a:t>
            </a:r>
            <a:r>
              <a:rPr lang="en-US" dirty="0" err="1"/>
              <a:t>kõik</a:t>
            </a:r>
            <a:r>
              <a:rPr lang="en-US" dirty="0"/>
              <a:t> </a:t>
            </a:r>
            <a:r>
              <a:rPr lang="en-US" dirty="0" err="1"/>
              <a:t>vajalikud</a:t>
            </a:r>
            <a:r>
              <a:rPr lang="en-US" dirty="0"/>
              <a:t> </a:t>
            </a:r>
            <a:r>
              <a:rPr lang="en-US" dirty="0" err="1"/>
              <a:t>muudatused</a:t>
            </a:r>
            <a:r>
              <a:rPr lang="en-US" dirty="0"/>
              <a:t>, </a:t>
            </a:r>
            <a:r>
              <a:rPr lang="en-US" dirty="0" err="1"/>
              <a:t>kuni</a:t>
            </a:r>
            <a:r>
              <a:rPr lang="en-US" dirty="0"/>
              <a:t> </a:t>
            </a:r>
            <a:r>
              <a:rPr lang="en-US" dirty="0" err="1"/>
              <a:t>olete</a:t>
            </a:r>
            <a:r>
              <a:rPr lang="en-US" dirty="0"/>
              <a:t> </a:t>
            </a:r>
            <a:r>
              <a:rPr lang="en-US" dirty="0" err="1"/>
              <a:t>tulemusega</a:t>
            </a:r>
            <a:r>
              <a:rPr lang="en-US" dirty="0"/>
              <a:t> </a:t>
            </a:r>
            <a:r>
              <a:rPr lang="en-US" dirty="0" err="1"/>
              <a:t>rahul</a:t>
            </a:r>
            <a:r>
              <a:rPr lang="en-US" dirty="0"/>
              <a:t>. </a:t>
            </a:r>
          </a:p>
          <a:p>
            <a:pPr marL="0" indent="0"/>
            <a:r>
              <a:rPr lang="en-US" b="1" dirty="0"/>
              <a:t>4.</a:t>
            </a:r>
            <a:r>
              <a:rPr lang="et-EE" b="1" dirty="0"/>
              <a:t> </a:t>
            </a:r>
            <a:r>
              <a:rPr lang="en-US" b="1" dirty="0" err="1"/>
              <a:t>samm</a:t>
            </a:r>
            <a:r>
              <a:rPr lang="et-EE" b="1" dirty="0"/>
              <a:t>:</a:t>
            </a:r>
            <a:r>
              <a:rPr lang="en-US" b="1" dirty="0"/>
              <a:t> </a:t>
            </a:r>
            <a:r>
              <a:rPr lang="en-US" dirty="0" err="1"/>
              <a:t>Lõuendil</a:t>
            </a:r>
            <a:r>
              <a:rPr lang="en-US" dirty="0"/>
              <a:t> </a:t>
            </a:r>
            <a:r>
              <a:rPr lang="en-US" dirty="0" err="1"/>
              <a:t>kirjeldatud</a:t>
            </a:r>
            <a:r>
              <a:rPr lang="en-US" dirty="0"/>
              <a:t> </a:t>
            </a:r>
            <a:r>
              <a:rPr lang="en-US" dirty="0" err="1"/>
              <a:t>sobiva</a:t>
            </a:r>
            <a:r>
              <a:rPr lang="en-US" dirty="0"/>
              <a:t> </a:t>
            </a:r>
            <a:r>
              <a:rPr lang="en-US" dirty="0" err="1"/>
              <a:t>ärimudeli</a:t>
            </a:r>
            <a:r>
              <a:rPr lang="en-US" dirty="0"/>
              <a:t> </a:t>
            </a:r>
            <a:r>
              <a:rPr lang="en-US" dirty="0" err="1"/>
              <a:t>põhjal</a:t>
            </a:r>
            <a:r>
              <a:rPr lang="en-US" dirty="0"/>
              <a:t> </a:t>
            </a:r>
            <a:r>
              <a:rPr lang="en-US" dirty="0" err="1"/>
              <a:t>tehakse</a:t>
            </a:r>
            <a:r>
              <a:rPr lang="en-US" dirty="0"/>
              <a:t> </a:t>
            </a:r>
            <a:r>
              <a:rPr lang="en-US" dirty="0" err="1"/>
              <a:t>plaan</a:t>
            </a:r>
            <a:r>
              <a:rPr lang="en-US" dirty="0"/>
              <a:t> ja </a:t>
            </a:r>
            <a:r>
              <a:rPr lang="en-US" dirty="0" err="1"/>
              <a:t>jaotatakse</a:t>
            </a:r>
            <a:r>
              <a:rPr lang="en-US" dirty="0"/>
              <a:t> </a:t>
            </a:r>
            <a:r>
              <a:rPr lang="en-US" dirty="0" err="1"/>
              <a:t>tegevused</a:t>
            </a:r>
            <a:r>
              <a:rPr lang="en-US" dirty="0"/>
              <a:t> </a:t>
            </a:r>
            <a:r>
              <a:rPr lang="en-US" dirty="0" err="1"/>
              <a:t>etappideks</a:t>
            </a:r>
            <a:r>
              <a:rPr lang="en-US" dirty="0"/>
              <a:t> </a:t>
            </a:r>
            <a:r>
              <a:rPr lang="en-US" dirty="0" err="1"/>
              <a:t>ning</a:t>
            </a:r>
            <a:r>
              <a:rPr lang="en-US" dirty="0"/>
              <a:t> </a:t>
            </a:r>
            <a:r>
              <a:rPr lang="en-US" dirty="0" err="1"/>
              <a:t>seatakse</a:t>
            </a:r>
            <a:r>
              <a:rPr lang="en-US" dirty="0"/>
              <a:t> </a:t>
            </a:r>
            <a:r>
              <a:rPr lang="en-US" dirty="0" err="1"/>
              <a:t>vaheesmärgid</a:t>
            </a:r>
            <a:r>
              <a:rPr lang="en-US" dirty="0"/>
              <a:t>. </a:t>
            </a:r>
            <a:r>
              <a:rPr lang="en-US" dirty="0" err="1"/>
              <a:t>Nüüd</a:t>
            </a:r>
            <a:r>
              <a:rPr lang="en-US" dirty="0"/>
              <a:t> </a:t>
            </a:r>
            <a:r>
              <a:rPr lang="en-US" dirty="0" err="1"/>
              <a:t>saab</a:t>
            </a:r>
            <a:r>
              <a:rPr lang="en-US" dirty="0"/>
              <a:t> </a:t>
            </a:r>
            <a:r>
              <a:rPr lang="en-US" dirty="0" err="1"/>
              <a:t>teha</a:t>
            </a:r>
            <a:r>
              <a:rPr lang="en-US" dirty="0"/>
              <a:t> </a:t>
            </a:r>
            <a:r>
              <a:rPr lang="en-US" dirty="0" err="1"/>
              <a:t>täpsemaid</a:t>
            </a:r>
            <a:r>
              <a:rPr lang="en-US" dirty="0"/>
              <a:t> </a:t>
            </a:r>
            <a:r>
              <a:rPr lang="en-US" dirty="0" err="1"/>
              <a:t>plaane</a:t>
            </a:r>
            <a:r>
              <a:rPr lang="en-US" dirty="0"/>
              <a:t>, </a:t>
            </a:r>
            <a:r>
              <a:rPr lang="en-US" dirty="0" err="1"/>
              <a:t>vajadusel</a:t>
            </a:r>
            <a:r>
              <a:rPr lang="en-US" dirty="0"/>
              <a:t> </a:t>
            </a:r>
            <a:r>
              <a:rPr lang="en-US" dirty="0" err="1"/>
              <a:t>lõuendit</a:t>
            </a:r>
            <a:r>
              <a:rPr lang="en-US" dirty="0"/>
              <a:t> ja </a:t>
            </a:r>
            <a:r>
              <a:rPr lang="en-US" dirty="0" err="1"/>
              <a:t>plaani</a:t>
            </a:r>
            <a:r>
              <a:rPr lang="en-US" dirty="0"/>
              <a:t> </a:t>
            </a:r>
            <a:r>
              <a:rPr lang="en-US" dirty="0" err="1"/>
              <a:t>muuta</a:t>
            </a:r>
            <a:r>
              <a:rPr lang="en-US" dirty="0"/>
              <a:t>.</a:t>
            </a:r>
          </a:p>
          <a:p>
            <a:endParaRPr lang="en-IE" dirty="0"/>
          </a:p>
        </p:txBody>
      </p:sp>
      <p:sp>
        <p:nvSpPr>
          <p:cNvPr id="6" name="Text Placeholder 1">
            <a:extLst>
              <a:ext uri="{FF2B5EF4-FFF2-40B4-BE49-F238E27FC236}">
                <a16:creationId xmlns:a16="http://schemas.microsoft.com/office/drawing/2014/main" id="{0B3716ED-9560-4C38-859D-DCCE3705DEFD}"/>
              </a:ext>
            </a:extLst>
          </p:cNvPr>
          <p:cNvSpPr txBox="1">
            <a:spLocks/>
          </p:cNvSpPr>
          <p:nvPr/>
        </p:nvSpPr>
        <p:spPr>
          <a:xfrm>
            <a:off x="681757" y="539652"/>
            <a:ext cx="10669159" cy="590313"/>
          </a:xfrm>
          <a:prstGeom prst="rect">
            <a:avLst/>
          </a:prstGeom>
        </p:spPr>
        <p:txBody>
          <a:bodyPr vert="horz" lIns="91440" tIns="45720" rIns="91440" bIns="45720" rtlCol="0">
            <a:normAutofit fontScale="3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200" dirty="0"/>
              <a:t>JÄTKUSUUTLIKU ÄRIMUDELI LÕUENDI 4 SAMMU</a:t>
            </a:r>
            <a:endParaRPr lang="en-US" dirty="0"/>
          </a:p>
        </p:txBody>
      </p:sp>
    </p:spTree>
    <p:extLst>
      <p:ext uri="{BB962C8B-B14F-4D97-AF65-F5344CB8AC3E}">
        <p14:creationId xmlns:p14="http://schemas.microsoft.com/office/powerpoint/2010/main" val="1452309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45487" y="1652171"/>
            <a:ext cx="5105121" cy="4893647"/>
          </a:xfrm>
          <a:prstGeom prst="rect">
            <a:avLst/>
          </a:prstGeom>
          <a:noFill/>
        </p:spPr>
        <p:txBody>
          <a:bodyPr wrap="square" rtlCol="0">
            <a:spAutoFit/>
          </a:bodyPr>
          <a:lstStyle/>
          <a:p>
            <a:r>
              <a:rPr lang="et-EE" sz="2400" dirty="0">
                <a:solidFill>
                  <a:schemeClr val="bg1"/>
                </a:solidFill>
              </a:rPr>
              <a:t>Soovitame järgnevaid allikaid ja artikleid täiendavaks lugemiseks: </a:t>
            </a:r>
            <a:endParaRPr lang="en-IE" sz="2400" dirty="0">
              <a:solidFill>
                <a:schemeClr val="bg1"/>
              </a:solidFill>
            </a:endParaRPr>
          </a:p>
          <a:p>
            <a:endParaRPr lang="en-IE"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The Lean Startup Methodology</a:t>
            </a:r>
            <a:endParaRPr lang="en-US" sz="2400" dirty="0">
              <a:solidFill>
                <a:schemeClr val="bg1"/>
              </a:solidFill>
            </a:endParaRPr>
          </a:p>
          <a:p>
            <a:endParaRPr lang="en-IE" sz="2400" dirty="0">
              <a:solidFill>
                <a:schemeClr val="bg1"/>
              </a:solidFill>
            </a:endParaRPr>
          </a:p>
          <a:p>
            <a:r>
              <a:rPr lang="en-US" sz="2400" dirty="0" err="1">
                <a:solidFill>
                  <a:schemeClr val="bg1"/>
                </a:solidFill>
                <a:hlinkClick r:id="rId4">
                  <a:extLst>
                    <a:ext uri="{A12FA001-AC4F-418D-AE19-62706E023703}">
                      <ahyp:hlinkClr xmlns:ahyp="http://schemas.microsoft.com/office/drawing/2018/hyperlinkcolor" val="tx"/>
                    </a:ext>
                  </a:extLst>
                </a:hlinkClick>
              </a:rPr>
              <a:t>IdeaBuddy</a:t>
            </a:r>
            <a:r>
              <a:rPr lang="en-US" sz="2400" dirty="0">
                <a:solidFill>
                  <a:schemeClr val="bg1"/>
                </a:solidFill>
                <a:hlinkClick r:id="rId4">
                  <a:extLst>
                    <a:ext uri="{A12FA001-AC4F-418D-AE19-62706E023703}">
                      <ahyp:hlinkClr xmlns:ahyp="http://schemas.microsoft.com/office/drawing/2018/hyperlinkcolor" val="tx"/>
                    </a:ext>
                  </a:extLst>
                </a:hlinkClick>
              </a:rPr>
              <a:t> Blog: The key Principles of lean Startup Methodology</a:t>
            </a:r>
            <a:endParaRPr lang="en-US" sz="2400" dirty="0">
              <a:solidFill>
                <a:schemeClr val="bg1"/>
              </a:solidFill>
            </a:endParaRPr>
          </a:p>
          <a:p>
            <a:endParaRPr lang="en-IE" sz="2400" dirty="0">
              <a:solidFill>
                <a:schemeClr val="bg1"/>
              </a:solidFill>
            </a:endParaRPr>
          </a:p>
          <a:p>
            <a:r>
              <a:rPr lang="fi-FI" sz="2400" dirty="0">
                <a:solidFill>
                  <a:schemeClr val="bg1"/>
                </a:solidFill>
                <a:hlinkClick r:id="rId5">
                  <a:extLst>
                    <a:ext uri="{A12FA001-AC4F-418D-AE19-62706E023703}">
                      <ahyp:hlinkClr xmlns:ahyp="http://schemas.microsoft.com/office/drawing/2018/hyperlinkcolor" val="tx"/>
                    </a:ext>
                  </a:extLst>
                </a:hlinkClick>
              </a:rPr>
              <a:t>CapGemini blogs on innovation</a:t>
            </a:r>
            <a:endParaRPr lang="fi-FI" sz="2400" dirty="0">
              <a:solidFill>
                <a:schemeClr val="bg1"/>
              </a:solidFill>
            </a:endParaRPr>
          </a:p>
          <a:p>
            <a:endParaRPr lang="fi-FI"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Sustainable Business Model Canvas</a:t>
            </a:r>
            <a:endParaRPr lang="en-US" sz="2400" dirty="0">
              <a:solidFill>
                <a:schemeClr val="bg1"/>
              </a:solidFill>
            </a:endParaRPr>
          </a:p>
          <a:p>
            <a:endParaRPr lang="fi-FI" sz="2400" dirty="0">
              <a:solidFill>
                <a:schemeClr val="bg1"/>
              </a:solidFill>
            </a:endParaRPr>
          </a:p>
          <a:p>
            <a:r>
              <a:rPr lang="fi-FI" sz="2400" dirty="0">
                <a:solidFill>
                  <a:schemeClr val="bg1"/>
                </a:solidFill>
              </a:rPr>
              <a:t> </a:t>
            </a:r>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l="27433" r="27433"/>
          <a:stretch>
            <a:fillRect/>
          </a:stretch>
        </p:blipFill>
        <p:spPr/>
      </p:pic>
      <p:sp>
        <p:nvSpPr>
          <p:cNvPr id="6" name="Text Placeholder 1">
            <a:extLst>
              <a:ext uri="{FF2B5EF4-FFF2-40B4-BE49-F238E27FC236}">
                <a16:creationId xmlns:a16="http://schemas.microsoft.com/office/drawing/2014/main" id="{D088060E-C2D6-46C7-8288-26C9F69940E2}"/>
              </a:ext>
            </a:extLst>
          </p:cNvPr>
          <p:cNvSpPr txBox="1">
            <a:spLocks/>
          </p:cNvSpPr>
          <p:nvPr/>
        </p:nvSpPr>
        <p:spPr>
          <a:xfrm>
            <a:off x="1227637" y="312182"/>
            <a:ext cx="6039874" cy="59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2800"/>
              <a:t>ALLIKAD JA LISAMATERJALID</a:t>
            </a:r>
            <a:endParaRPr lang="en-US" sz="2800" dirty="0"/>
          </a:p>
        </p:txBody>
      </p:sp>
    </p:spTree>
    <p:extLst>
      <p:ext uri="{BB962C8B-B14F-4D97-AF65-F5344CB8AC3E}">
        <p14:creationId xmlns:p14="http://schemas.microsoft.com/office/powerpoint/2010/main" val="339060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2149154" y="687703"/>
            <a:ext cx="9574760" cy="1068887"/>
          </a:xfrm>
        </p:spPr>
        <p:txBody>
          <a:bodyPr>
            <a:normAutofit fontScale="85000" lnSpcReduction="10000"/>
          </a:bodyPr>
          <a:lstStyle/>
          <a:p>
            <a:r>
              <a:rPr lang="en-US" sz="4400" dirty="0"/>
              <a:t>KODANIKUOSALUSE PROJEKTIDE/EESMÄRKIDE ÜHISRAHASTAMINE</a:t>
            </a:r>
            <a:endParaRPr lang="en-IE" sz="4400"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4" name="TextBox 3">
            <a:extLst>
              <a:ext uri="{FF2B5EF4-FFF2-40B4-BE49-F238E27FC236}">
                <a16:creationId xmlns:a16="http://schemas.microsoft.com/office/drawing/2014/main" id="{9BBCD17F-F1FF-486F-8BA9-370CCD032661}"/>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Kesktase</a:t>
            </a:r>
            <a:endParaRPr lang="en-IE" sz="28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716425" cy="765204"/>
          </a:xfrm>
        </p:spPr>
        <p:txBody>
          <a:bodyPr>
            <a:noAutofit/>
          </a:bodyPr>
          <a:lstStyle/>
          <a:p>
            <a:pPr algn="ctr"/>
            <a:r>
              <a:rPr lang="en-US" sz="2800" dirty="0"/>
              <a:t>MIS ON ÜHISRAHASTUS?		</a:t>
            </a:r>
          </a:p>
          <a:p>
            <a:pPr algn="ctr"/>
            <a:endParaRPr lang="en-US" sz="28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465032" y="1248634"/>
            <a:ext cx="5387030" cy="5632311"/>
          </a:xfrm>
          <a:prstGeom prst="rect">
            <a:avLst/>
          </a:prstGeom>
          <a:noFill/>
        </p:spPr>
        <p:txBody>
          <a:bodyPr wrap="square" rtlCol="0">
            <a:spAutoFit/>
          </a:bodyPr>
          <a:lstStyle/>
          <a:p>
            <a:r>
              <a:rPr lang="en-US" sz="2400" dirty="0" err="1">
                <a:solidFill>
                  <a:schemeClr val="bg1"/>
                </a:solidFill>
              </a:rPr>
              <a:t>Ühisrahastamisest</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rääkida</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paljud</a:t>
            </a:r>
            <a:r>
              <a:rPr lang="en-US" sz="2400" dirty="0">
                <a:solidFill>
                  <a:schemeClr val="bg1"/>
                </a:solidFill>
              </a:rPr>
              <a:t> </a:t>
            </a:r>
            <a:r>
              <a:rPr lang="en-US" sz="2400" dirty="0" err="1">
                <a:solidFill>
                  <a:schemeClr val="bg1"/>
                </a:solidFill>
              </a:rPr>
              <a:t>inimesed</a:t>
            </a:r>
            <a:r>
              <a:rPr lang="en-US" sz="2400" dirty="0">
                <a:solidFill>
                  <a:schemeClr val="bg1"/>
                </a:solidFill>
              </a:rPr>
              <a:t> (“</a:t>
            </a:r>
            <a:r>
              <a:rPr lang="en-US" sz="2400" dirty="0" err="1">
                <a:solidFill>
                  <a:schemeClr val="bg1"/>
                </a:solidFill>
              </a:rPr>
              <a:t>rahvahulk</a:t>
            </a:r>
            <a:r>
              <a:rPr lang="en-US" sz="2400" dirty="0">
                <a:solidFill>
                  <a:schemeClr val="bg1"/>
                </a:solidFill>
              </a:rPr>
              <a:t>”) </a:t>
            </a:r>
            <a:r>
              <a:rPr lang="en-US" sz="2400" dirty="0" err="1">
                <a:solidFill>
                  <a:schemeClr val="bg1"/>
                </a:solidFill>
              </a:rPr>
              <a:t>aitavad</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rahastada</a:t>
            </a:r>
            <a:r>
              <a:rPr lang="en-US" sz="2400" dirty="0">
                <a:solidFill>
                  <a:schemeClr val="bg1"/>
                </a:solidFill>
              </a:rPr>
              <a:t>. See </a:t>
            </a:r>
            <a:r>
              <a:rPr lang="en-US" sz="2400" dirty="0" err="1">
                <a:solidFill>
                  <a:schemeClr val="bg1"/>
                </a:solidFill>
              </a:rPr>
              <a:t>võib</a:t>
            </a:r>
            <a:r>
              <a:rPr lang="en-US" sz="2400" dirty="0">
                <a:solidFill>
                  <a:schemeClr val="bg1"/>
                </a:solidFill>
              </a:rPr>
              <a:t> olla </a:t>
            </a:r>
            <a:r>
              <a:rPr lang="en-US" sz="2400" dirty="0" err="1">
                <a:solidFill>
                  <a:schemeClr val="bg1"/>
                </a:solidFill>
              </a:rPr>
              <a:t>hea</a:t>
            </a:r>
            <a:r>
              <a:rPr lang="en-US" sz="2400" dirty="0">
                <a:solidFill>
                  <a:schemeClr val="bg1"/>
                </a:solidFill>
              </a:rPr>
              <a:t> </a:t>
            </a:r>
            <a:r>
              <a:rPr lang="en-US" sz="2400" dirty="0" err="1">
                <a:solidFill>
                  <a:schemeClr val="bg1"/>
                </a:solidFill>
              </a:rPr>
              <a:t>võimalus</a:t>
            </a:r>
            <a:r>
              <a:rPr lang="en-US" sz="2400" dirty="0">
                <a:solidFill>
                  <a:schemeClr val="bg1"/>
                </a:solidFill>
              </a:rPr>
              <a:t> </a:t>
            </a:r>
            <a:r>
              <a:rPr lang="en-US" sz="2400" dirty="0" err="1">
                <a:solidFill>
                  <a:schemeClr val="bg1"/>
                </a:solidFill>
              </a:rPr>
              <a:t>koguda</a:t>
            </a:r>
            <a:r>
              <a:rPr lang="en-US" sz="2400" dirty="0">
                <a:solidFill>
                  <a:schemeClr val="bg1"/>
                </a:solidFill>
              </a:rPr>
              <a:t> </a:t>
            </a:r>
            <a:r>
              <a:rPr lang="en-US" sz="2400" dirty="0" err="1">
                <a:solidFill>
                  <a:schemeClr val="bg1"/>
                </a:solidFill>
              </a:rPr>
              <a:t>paljudelt</a:t>
            </a:r>
            <a:r>
              <a:rPr lang="en-US" sz="2400" dirty="0">
                <a:solidFill>
                  <a:schemeClr val="bg1"/>
                </a:solidFill>
              </a:rPr>
              <a:t> </a:t>
            </a:r>
            <a:r>
              <a:rPr lang="en-US" sz="2400" dirty="0" err="1">
                <a:solidFill>
                  <a:schemeClr val="bg1"/>
                </a:solidFill>
              </a:rPr>
              <a:t>inimestelt</a:t>
            </a:r>
            <a:r>
              <a:rPr lang="en-US" sz="2400" dirty="0">
                <a:solidFill>
                  <a:schemeClr val="bg1"/>
                </a:solidFill>
              </a:rPr>
              <a:t> </a:t>
            </a:r>
            <a:r>
              <a:rPr lang="en-US" sz="2400" dirty="0" err="1">
                <a:solidFill>
                  <a:schemeClr val="bg1"/>
                </a:solidFill>
              </a:rPr>
              <a:t>palju</a:t>
            </a:r>
            <a:r>
              <a:rPr lang="en-US" sz="2400" dirty="0">
                <a:solidFill>
                  <a:schemeClr val="bg1"/>
                </a:solidFill>
              </a:rPr>
              <a:t> </a:t>
            </a:r>
            <a:r>
              <a:rPr lang="en-US" sz="2400" dirty="0" err="1">
                <a:solidFill>
                  <a:schemeClr val="bg1"/>
                </a:solidFill>
              </a:rPr>
              <a:t>väikeseid</a:t>
            </a:r>
            <a:r>
              <a:rPr lang="en-US" sz="2400" dirty="0">
                <a:solidFill>
                  <a:schemeClr val="bg1"/>
                </a:solidFill>
              </a:rPr>
              <a:t> </a:t>
            </a:r>
            <a:r>
              <a:rPr lang="en-US" sz="2400" dirty="0" err="1">
                <a:solidFill>
                  <a:schemeClr val="bg1"/>
                </a:solidFill>
              </a:rPr>
              <a:t>annetusi</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eesmärgi</a:t>
            </a:r>
            <a:r>
              <a:rPr lang="en-US" sz="2400" dirty="0">
                <a:solidFill>
                  <a:schemeClr val="bg1"/>
                </a:solidFill>
              </a:rPr>
              <a:t> </a:t>
            </a:r>
            <a:r>
              <a:rPr lang="en-US" sz="2400" dirty="0" err="1">
                <a:solidFill>
                  <a:schemeClr val="bg1"/>
                </a:solidFill>
              </a:rPr>
              <a:t>elluviimiseks</a:t>
            </a:r>
            <a:r>
              <a:rPr lang="en-US" sz="2400" dirty="0">
                <a:solidFill>
                  <a:schemeClr val="bg1"/>
                </a:solidFill>
              </a:rPr>
              <a:t>, </a:t>
            </a:r>
            <a:r>
              <a:rPr lang="en-US" sz="2400" dirty="0" err="1">
                <a:solidFill>
                  <a:schemeClr val="bg1"/>
                </a:solidFill>
              </a:rPr>
              <a:t>idufirmade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väiksematele</a:t>
            </a:r>
            <a:r>
              <a:rPr lang="en-US" sz="2400" dirty="0">
                <a:solidFill>
                  <a:schemeClr val="bg1"/>
                </a:solidFill>
              </a:rPr>
              <a:t> </a:t>
            </a:r>
            <a:r>
              <a:rPr lang="en-US" sz="2400" dirty="0" err="1">
                <a:solidFill>
                  <a:schemeClr val="bg1"/>
                </a:solidFill>
              </a:rPr>
              <a:t>ettevõte</a:t>
            </a:r>
            <a:r>
              <a:rPr lang="en-US" sz="2400" dirty="0">
                <a:solidFill>
                  <a:schemeClr val="bg1"/>
                </a:solidFill>
              </a:rPr>
              <a:t> </a:t>
            </a:r>
            <a:r>
              <a:rPr lang="en-US" sz="2400" dirty="0" err="1">
                <a:solidFill>
                  <a:schemeClr val="bg1"/>
                </a:solidFill>
              </a:rPr>
              <a:t>loomiseks</a:t>
            </a:r>
            <a:r>
              <a:rPr lang="en-US" sz="2400" dirty="0">
                <a:solidFill>
                  <a:schemeClr val="bg1"/>
                </a:solidFill>
              </a:rPr>
              <a:t>.</a:t>
            </a:r>
          </a:p>
          <a:p>
            <a:r>
              <a:rPr lang="en-US" sz="2400" dirty="0" err="1">
                <a:solidFill>
                  <a:schemeClr val="bg1"/>
                </a:solidFill>
              </a:rPr>
              <a:t>Ühisrahastamine</a:t>
            </a:r>
            <a:r>
              <a:rPr lang="en-US" sz="2400" dirty="0">
                <a:solidFill>
                  <a:schemeClr val="bg1"/>
                </a:solidFill>
              </a:rPr>
              <a:t> </a:t>
            </a:r>
            <a:r>
              <a:rPr lang="en-US" sz="2400" dirty="0" err="1">
                <a:solidFill>
                  <a:schemeClr val="bg1"/>
                </a:solidFill>
              </a:rPr>
              <a:t>nõuab</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ettevõtet</a:t>
            </a:r>
            <a:r>
              <a:rPr lang="en-US" sz="2400" dirty="0">
                <a:solidFill>
                  <a:schemeClr val="bg1"/>
                </a:solidFill>
              </a:rPr>
              <a:t>, et </a:t>
            </a:r>
            <a:r>
              <a:rPr lang="en-US" sz="2400" dirty="0" err="1">
                <a:solidFill>
                  <a:schemeClr val="bg1"/>
                </a:solidFill>
              </a:rPr>
              <a:t>veenda</a:t>
            </a:r>
            <a:r>
              <a:rPr lang="en-US" sz="2400" dirty="0">
                <a:solidFill>
                  <a:schemeClr val="bg1"/>
                </a:solidFill>
              </a:rPr>
              <a:t> </a:t>
            </a:r>
            <a:r>
              <a:rPr lang="en-US" sz="2400" dirty="0" err="1">
                <a:solidFill>
                  <a:schemeClr val="bg1"/>
                </a:solidFill>
              </a:rPr>
              <a:t>ühisrahastajaid</a:t>
            </a:r>
            <a:r>
              <a:rPr lang="en-US" sz="2400" dirty="0">
                <a:solidFill>
                  <a:schemeClr val="bg1"/>
                </a:solidFill>
              </a:rPr>
              <a:t> </a:t>
            </a:r>
            <a:r>
              <a:rPr lang="en-US" sz="2400" dirty="0" err="1">
                <a:solidFill>
                  <a:schemeClr val="bg1"/>
                </a:solidFill>
              </a:rPr>
              <a:t>selles</a:t>
            </a:r>
            <a:r>
              <a:rPr lang="en-US" sz="2400" dirty="0">
                <a:solidFill>
                  <a:schemeClr val="bg1"/>
                </a:solidFill>
              </a:rPr>
              <a:t>, et </a:t>
            </a:r>
            <a:r>
              <a:rPr lang="en-US" sz="2400" dirty="0" err="1">
                <a:solidFill>
                  <a:schemeClr val="bg1"/>
                </a:solidFill>
              </a:rPr>
              <a:t>nende</a:t>
            </a:r>
            <a:r>
              <a:rPr lang="en-US" sz="2400" dirty="0">
                <a:solidFill>
                  <a:schemeClr val="bg1"/>
                </a:solidFill>
              </a:rPr>
              <a:t> </a:t>
            </a:r>
            <a:r>
              <a:rPr lang="en-US" sz="2400" dirty="0" err="1">
                <a:solidFill>
                  <a:schemeClr val="bg1"/>
                </a:solidFill>
              </a:rPr>
              <a:t>projekt</a:t>
            </a:r>
            <a:r>
              <a:rPr lang="en-US" sz="2400" dirty="0">
                <a:solidFill>
                  <a:schemeClr val="bg1"/>
                </a:solidFill>
              </a:rPr>
              <a:t> on </a:t>
            </a:r>
            <a:r>
              <a:rPr lang="en-US" sz="2400" dirty="0" err="1">
                <a:solidFill>
                  <a:schemeClr val="bg1"/>
                </a:solidFill>
              </a:rPr>
              <a:t>rahastamist</a:t>
            </a:r>
            <a:r>
              <a:rPr lang="en-US" sz="2400" dirty="0">
                <a:solidFill>
                  <a:schemeClr val="bg1"/>
                </a:solidFill>
              </a:rPr>
              <a:t> </a:t>
            </a:r>
            <a:r>
              <a:rPr lang="en-US" sz="2400" dirty="0" err="1">
                <a:solidFill>
                  <a:schemeClr val="bg1"/>
                </a:solidFill>
              </a:rPr>
              <a:t>väärt</a:t>
            </a:r>
            <a:r>
              <a:rPr lang="en-US" sz="2400" dirty="0">
                <a:solidFill>
                  <a:schemeClr val="bg1"/>
                </a:solidFill>
              </a:rPr>
              <a:t>. </a:t>
            </a:r>
            <a:r>
              <a:rPr lang="en-US" sz="2400" dirty="0" err="1">
                <a:solidFill>
                  <a:schemeClr val="bg1"/>
                </a:solidFill>
              </a:rPr>
              <a:t>Lugude</a:t>
            </a:r>
            <a:r>
              <a:rPr lang="en-US" sz="2400" dirty="0">
                <a:solidFill>
                  <a:schemeClr val="bg1"/>
                </a:solidFill>
              </a:rPr>
              <a:t> </a:t>
            </a:r>
            <a:r>
              <a:rPr lang="en-US" sz="2400" dirty="0" err="1">
                <a:solidFill>
                  <a:schemeClr val="bg1"/>
                </a:solidFill>
              </a:rPr>
              <a:t>jutustamise</a:t>
            </a:r>
            <a:r>
              <a:rPr lang="en-US" sz="2400" dirty="0">
                <a:solidFill>
                  <a:schemeClr val="bg1"/>
                </a:solidFill>
              </a:rPr>
              <a:t> kunst on </a:t>
            </a:r>
            <a:r>
              <a:rPr lang="en-US" sz="2400" dirty="0" err="1">
                <a:solidFill>
                  <a:schemeClr val="bg1"/>
                </a:solidFill>
              </a:rPr>
              <a:t>siin</a:t>
            </a:r>
            <a:r>
              <a:rPr lang="en-US" sz="2400" dirty="0">
                <a:solidFill>
                  <a:schemeClr val="bg1"/>
                </a:solidFill>
              </a:rPr>
              <a:t> </a:t>
            </a:r>
            <a:r>
              <a:rPr lang="en-US" sz="2400" dirty="0" err="1">
                <a:solidFill>
                  <a:schemeClr val="bg1"/>
                </a:solidFill>
              </a:rPr>
              <a:t>ülioluline</a:t>
            </a:r>
            <a:r>
              <a:rPr lang="en-US" sz="2400" dirty="0">
                <a:solidFill>
                  <a:schemeClr val="bg1"/>
                </a:solidFill>
              </a:rPr>
              <a:t>.</a:t>
            </a:r>
          </a:p>
          <a:p>
            <a:r>
              <a:rPr lang="en-US" sz="2400" dirty="0" err="1">
                <a:solidFill>
                  <a:schemeClr val="bg1"/>
                </a:solidFill>
              </a:rPr>
              <a:t>Ühisrahastamist</a:t>
            </a:r>
            <a:r>
              <a:rPr lang="en-US" sz="2400" dirty="0">
                <a:solidFill>
                  <a:schemeClr val="bg1"/>
                </a:solidFill>
              </a:rPr>
              <a:t> on </a:t>
            </a:r>
            <a:r>
              <a:rPr lang="en-US" sz="2400" dirty="0" err="1">
                <a:solidFill>
                  <a:schemeClr val="bg1"/>
                </a:solidFill>
              </a:rPr>
              <a:t>nelja</a:t>
            </a:r>
            <a:r>
              <a:rPr lang="en-US" sz="2400" dirty="0">
                <a:solidFill>
                  <a:schemeClr val="bg1"/>
                </a:solidFill>
              </a:rPr>
              <a:t> </a:t>
            </a:r>
            <a:r>
              <a:rPr lang="en-US" sz="2400" dirty="0" err="1">
                <a:solidFill>
                  <a:schemeClr val="bg1"/>
                </a:solidFill>
              </a:rPr>
              <a:t>erinevat</a:t>
            </a:r>
            <a:r>
              <a:rPr lang="en-US" sz="2400" dirty="0">
                <a:solidFill>
                  <a:schemeClr val="bg1"/>
                </a:solidFill>
              </a:rPr>
              <a:t> </a:t>
            </a:r>
            <a:r>
              <a:rPr lang="en-US" sz="2400" dirty="0" err="1">
                <a:solidFill>
                  <a:schemeClr val="bg1"/>
                </a:solidFill>
              </a:rPr>
              <a:t>tüüpi</a:t>
            </a:r>
            <a:r>
              <a:rPr lang="en-US" sz="2400" dirty="0">
                <a:solidFill>
                  <a:schemeClr val="bg1"/>
                </a:solidFill>
              </a:rPr>
              <a:t>: </a:t>
            </a:r>
            <a:r>
              <a:rPr lang="en-US" sz="2400" b="1" dirty="0" err="1">
                <a:solidFill>
                  <a:schemeClr val="bg1"/>
                </a:solidFill>
              </a:rPr>
              <a:t>annetused</a:t>
            </a:r>
            <a:r>
              <a:rPr lang="en-US" sz="2400" b="1" dirty="0">
                <a:solidFill>
                  <a:schemeClr val="bg1"/>
                </a:solidFill>
              </a:rPr>
              <a:t>, </a:t>
            </a:r>
            <a:r>
              <a:rPr lang="en-US" sz="2400" b="1" dirty="0" err="1">
                <a:solidFill>
                  <a:schemeClr val="bg1"/>
                </a:solidFill>
              </a:rPr>
              <a:t>preemia</a:t>
            </a:r>
            <a:r>
              <a:rPr lang="en-US" sz="2400" b="1" dirty="0">
                <a:solidFill>
                  <a:schemeClr val="bg1"/>
                </a:solidFill>
              </a:rPr>
              <a:t>, </a:t>
            </a:r>
            <a:r>
              <a:rPr lang="en-US" sz="2400" b="1" dirty="0" err="1">
                <a:solidFill>
                  <a:schemeClr val="bg1"/>
                </a:solidFill>
              </a:rPr>
              <a:t>võlg</a:t>
            </a:r>
            <a:r>
              <a:rPr lang="en-US" sz="2400" b="1" dirty="0">
                <a:solidFill>
                  <a:schemeClr val="bg1"/>
                </a:solidFill>
              </a:rPr>
              <a:t> </a:t>
            </a:r>
            <a:r>
              <a:rPr lang="en-US" sz="2400" dirty="0">
                <a:solidFill>
                  <a:schemeClr val="bg1"/>
                </a:solidFill>
              </a:rPr>
              <a:t>ja </a:t>
            </a:r>
            <a:r>
              <a:rPr lang="en-US" sz="2400" b="1" dirty="0" err="1">
                <a:solidFill>
                  <a:schemeClr val="bg1"/>
                </a:solidFill>
              </a:rPr>
              <a:t>omakapital</a:t>
            </a:r>
            <a:r>
              <a:rPr lang="en-US" sz="2400" dirty="0">
                <a:solidFill>
                  <a:schemeClr val="bg1"/>
                </a:solidFill>
              </a:rPr>
              <a:t>. </a:t>
            </a:r>
            <a:r>
              <a:rPr lang="en-US" sz="2400" dirty="0" err="1">
                <a:solidFill>
                  <a:schemeClr val="bg1"/>
                </a:solidFill>
              </a:rPr>
              <a:t>Vaatleme</a:t>
            </a:r>
            <a:r>
              <a:rPr lang="en-US" sz="2400" dirty="0">
                <a:solidFill>
                  <a:schemeClr val="bg1"/>
                </a:solidFill>
              </a:rPr>
              <a:t> </a:t>
            </a:r>
            <a:r>
              <a:rPr lang="en-US" sz="2400" dirty="0" err="1">
                <a:solidFill>
                  <a:schemeClr val="bg1"/>
                </a:solidFill>
              </a:rPr>
              <a:t>igaüht</a:t>
            </a:r>
            <a:r>
              <a:rPr lang="en-US" sz="2400" dirty="0">
                <a:solidFill>
                  <a:schemeClr val="bg1"/>
                </a:solidFill>
              </a:rPr>
              <a:t> </a:t>
            </a:r>
            <a:r>
              <a:rPr lang="en-US" sz="2400" dirty="0" err="1">
                <a:solidFill>
                  <a:schemeClr val="bg1"/>
                </a:solidFill>
              </a:rPr>
              <a:t>neist</a:t>
            </a:r>
            <a:r>
              <a:rPr lang="en-US" sz="2400" dirty="0">
                <a:solidFill>
                  <a:schemeClr val="bg1"/>
                </a:solidFill>
              </a:rPr>
              <a:t> </a:t>
            </a:r>
            <a:r>
              <a:rPr lang="en-US" sz="2400" dirty="0" err="1">
                <a:solidFill>
                  <a:schemeClr val="bg1"/>
                </a:solidFill>
              </a:rPr>
              <a:t>pisut</a:t>
            </a:r>
            <a:r>
              <a:rPr lang="en-US" sz="2400" dirty="0">
                <a:solidFill>
                  <a:schemeClr val="bg1"/>
                </a:solidFill>
              </a:rPr>
              <a:t> </a:t>
            </a:r>
            <a:r>
              <a:rPr lang="en-US" sz="2400" dirty="0" err="1">
                <a:solidFill>
                  <a:schemeClr val="bg1"/>
                </a:solidFill>
              </a:rPr>
              <a:t>põhjalikumalt</a:t>
            </a:r>
            <a:r>
              <a:rPr lang="en-US" sz="2400" dirty="0">
                <a:solidFill>
                  <a:schemeClr val="bg1"/>
                </a:solidFill>
              </a:rPr>
              <a:t>.</a:t>
            </a:r>
          </a:p>
        </p:txBody>
      </p:sp>
      <p:pic>
        <p:nvPicPr>
          <p:cNvPr id="7" name="Picture Placeholder 6" descr="Large skydiving group mid-air">
            <a:extLst>
              <a:ext uri="{FF2B5EF4-FFF2-40B4-BE49-F238E27FC236}">
                <a16:creationId xmlns:a16="http://schemas.microsoft.com/office/drawing/2014/main" id="{18168F16-C607-43DF-9C6F-FF8BDE08C5B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80" r="23280"/>
          <a:stretch>
            <a:fillRect/>
          </a:stretch>
        </p:blipFill>
        <p:spPr/>
      </p:pic>
    </p:spTree>
    <p:extLst>
      <p:ext uri="{BB962C8B-B14F-4D97-AF65-F5344CB8AC3E}">
        <p14:creationId xmlns:p14="http://schemas.microsoft.com/office/powerpoint/2010/main" val="2589332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763CC8-D3AB-4BCF-95F8-CDC6F3105207}"/>
              </a:ext>
            </a:extLst>
          </p:cNvPr>
          <p:cNvSpPr>
            <a:spLocks noGrp="1"/>
          </p:cNvSpPr>
          <p:nvPr>
            <p:ph type="body" sz="quarter" idx="18"/>
          </p:nvPr>
        </p:nvSpPr>
        <p:spPr>
          <a:xfrm>
            <a:off x="734714" y="1410790"/>
            <a:ext cx="10943480" cy="4532810"/>
          </a:xfrm>
        </p:spPr>
        <p:txBody>
          <a:bodyPr>
            <a:normAutofit fontScale="92500"/>
          </a:bodyPr>
          <a:lstStyle/>
          <a:p>
            <a:r>
              <a:rPr lang="en-US" b="1" dirty="0"/>
              <a:t>1.</a:t>
            </a:r>
            <a:r>
              <a:rPr lang="et-EE" b="1" dirty="0"/>
              <a:t> </a:t>
            </a:r>
            <a:r>
              <a:rPr lang="en-US" b="1" dirty="0" err="1"/>
              <a:t>Annetus</a:t>
            </a:r>
            <a:br>
              <a:rPr lang="et-EE" b="1" dirty="0"/>
            </a:br>
            <a:r>
              <a:rPr lang="en-US" dirty="0" err="1"/>
              <a:t>Annetuspõhine</a:t>
            </a:r>
            <a:r>
              <a:rPr lang="en-US" dirty="0"/>
              <a:t> </a:t>
            </a:r>
            <a:r>
              <a:rPr lang="en-US" dirty="0" err="1"/>
              <a:t>ühisrahastus</a:t>
            </a:r>
            <a:r>
              <a:rPr lang="en-US" dirty="0"/>
              <a:t> on see, </a:t>
            </a:r>
            <a:r>
              <a:rPr lang="en-US" dirty="0" err="1"/>
              <a:t>kus</a:t>
            </a:r>
            <a:r>
              <a:rPr lang="en-US" dirty="0"/>
              <a:t> </a:t>
            </a:r>
            <a:r>
              <a:rPr lang="en-US" dirty="0" err="1"/>
              <a:t>toetajad</a:t>
            </a:r>
            <a:r>
              <a:rPr lang="en-US" dirty="0"/>
              <a:t> </a:t>
            </a:r>
            <a:r>
              <a:rPr lang="en-US" dirty="0" err="1"/>
              <a:t>ei</a:t>
            </a:r>
            <a:r>
              <a:rPr lang="en-US" dirty="0"/>
              <a:t> </a:t>
            </a:r>
            <a:r>
              <a:rPr lang="en-US" dirty="0" err="1"/>
              <a:t>oota</a:t>
            </a:r>
            <a:r>
              <a:rPr lang="en-US" dirty="0"/>
              <a:t> </a:t>
            </a:r>
            <a:r>
              <a:rPr lang="en-US" dirty="0" err="1"/>
              <a:t>midagi</a:t>
            </a:r>
            <a:r>
              <a:rPr lang="en-US" dirty="0"/>
              <a:t> </a:t>
            </a:r>
            <a:r>
              <a:rPr lang="en-US" dirty="0" err="1"/>
              <a:t>vastu</a:t>
            </a:r>
            <a:r>
              <a:rPr lang="en-US" dirty="0"/>
              <a:t>, </a:t>
            </a:r>
            <a:r>
              <a:rPr lang="en-US" dirty="0" err="1"/>
              <a:t>nad</a:t>
            </a:r>
            <a:r>
              <a:rPr lang="en-US" dirty="0"/>
              <a:t> </a:t>
            </a:r>
            <a:r>
              <a:rPr lang="en-US" dirty="0" err="1"/>
              <a:t>annetavad</a:t>
            </a:r>
            <a:r>
              <a:rPr lang="en-US" dirty="0"/>
              <a:t> </a:t>
            </a:r>
            <a:r>
              <a:rPr lang="en-US" dirty="0" err="1"/>
              <a:t>puhtalt</a:t>
            </a:r>
            <a:r>
              <a:rPr lang="en-US" dirty="0"/>
              <a:t> </a:t>
            </a:r>
            <a:r>
              <a:rPr lang="en-US" dirty="0" err="1"/>
              <a:t>huvist</a:t>
            </a:r>
            <a:r>
              <a:rPr lang="en-US" dirty="0"/>
              <a:t> ja </a:t>
            </a:r>
            <a:r>
              <a:rPr lang="en-US" dirty="0" err="1"/>
              <a:t>toetavad</a:t>
            </a:r>
            <a:r>
              <a:rPr lang="en-US" dirty="0"/>
              <a:t> </a:t>
            </a:r>
            <a:r>
              <a:rPr lang="en-US" dirty="0" err="1"/>
              <a:t>projekti</a:t>
            </a:r>
            <a:r>
              <a:rPr lang="en-US" dirty="0"/>
              <a:t>.</a:t>
            </a:r>
          </a:p>
          <a:p>
            <a:r>
              <a:rPr lang="en-US" dirty="0"/>
              <a:t>2.</a:t>
            </a:r>
            <a:r>
              <a:rPr lang="et-EE" dirty="0"/>
              <a:t> </a:t>
            </a:r>
            <a:r>
              <a:rPr lang="en-US" b="1" dirty="0" err="1"/>
              <a:t>Võlg</a:t>
            </a:r>
            <a:br>
              <a:rPr lang="et-EE" b="1" dirty="0"/>
            </a:br>
            <a:r>
              <a:rPr lang="en-US" dirty="0" err="1"/>
              <a:t>Võlapõhine</a:t>
            </a:r>
            <a:r>
              <a:rPr lang="en-US" dirty="0"/>
              <a:t> </a:t>
            </a:r>
            <a:r>
              <a:rPr lang="en-US" dirty="0" err="1"/>
              <a:t>annetus</a:t>
            </a:r>
            <a:r>
              <a:rPr lang="en-US" dirty="0"/>
              <a:t> (</a:t>
            </a:r>
            <a:r>
              <a:rPr lang="en-US" dirty="0" err="1"/>
              <a:t>või</a:t>
            </a:r>
            <a:r>
              <a:rPr lang="en-US" dirty="0"/>
              <a:t> </a:t>
            </a:r>
            <a:r>
              <a:rPr lang="en-US" dirty="0" err="1"/>
              <a:t>vastastikune</a:t>
            </a:r>
            <a:r>
              <a:rPr lang="en-US" dirty="0"/>
              <a:t> </a:t>
            </a:r>
            <a:r>
              <a:rPr lang="en-US" dirty="0" err="1"/>
              <a:t>laenuandmine</a:t>
            </a:r>
            <a:r>
              <a:rPr lang="en-US" dirty="0"/>
              <a:t>) on </a:t>
            </a:r>
            <a:r>
              <a:rPr lang="en-US" dirty="0" err="1"/>
              <a:t>sarnane</a:t>
            </a:r>
            <a:r>
              <a:rPr lang="en-US" dirty="0"/>
              <a:t> </a:t>
            </a:r>
            <a:r>
              <a:rPr lang="en-US" dirty="0" err="1"/>
              <a:t>laenule</a:t>
            </a:r>
            <a:r>
              <a:rPr lang="en-US" dirty="0"/>
              <a:t>. </a:t>
            </a:r>
            <a:r>
              <a:rPr lang="en-US" dirty="0" err="1"/>
              <a:t>Annetajad</a:t>
            </a:r>
            <a:r>
              <a:rPr lang="en-US" dirty="0"/>
              <a:t> </a:t>
            </a:r>
            <a:r>
              <a:rPr lang="en-US" dirty="0" err="1"/>
              <a:t>annavad</a:t>
            </a:r>
            <a:r>
              <a:rPr lang="en-US" dirty="0"/>
              <a:t> </a:t>
            </a:r>
            <a:r>
              <a:rPr lang="en-US" dirty="0" err="1"/>
              <a:t>raha</a:t>
            </a:r>
            <a:r>
              <a:rPr lang="en-US" dirty="0"/>
              <a:t> </a:t>
            </a:r>
            <a:r>
              <a:rPr lang="en-US" dirty="0" err="1"/>
              <a:t>laenuna</a:t>
            </a:r>
            <a:r>
              <a:rPr lang="en-US" dirty="0"/>
              <a:t> ja </a:t>
            </a:r>
            <a:r>
              <a:rPr lang="en-US" dirty="0" err="1"/>
              <a:t>selle</a:t>
            </a:r>
            <a:r>
              <a:rPr lang="en-US" dirty="0"/>
              <a:t> </a:t>
            </a:r>
            <a:r>
              <a:rPr lang="en-US" dirty="0" err="1"/>
              <a:t>raha</a:t>
            </a:r>
            <a:r>
              <a:rPr lang="en-US" dirty="0"/>
              <a:t> </a:t>
            </a:r>
            <a:r>
              <a:rPr lang="en-US" dirty="0" err="1"/>
              <a:t>peab</a:t>
            </a:r>
            <a:r>
              <a:rPr lang="en-US" dirty="0"/>
              <a:t> </a:t>
            </a:r>
            <a:r>
              <a:rPr lang="en-US" dirty="0" err="1"/>
              <a:t>saaja</a:t>
            </a:r>
            <a:r>
              <a:rPr lang="en-US" dirty="0"/>
              <a:t> </a:t>
            </a:r>
            <a:r>
              <a:rPr lang="en-US" dirty="0" err="1"/>
              <a:t>teatud</a:t>
            </a:r>
            <a:r>
              <a:rPr lang="en-US" dirty="0"/>
              <a:t> </a:t>
            </a:r>
            <a:r>
              <a:rPr lang="en-US" dirty="0" err="1"/>
              <a:t>aja</a:t>
            </a:r>
            <a:r>
              <a:rPr lang="en-US" dirty="0"/>
              <a:t> </a:t>
            </a:r>
            <a:r>
              <a:rPr lang="en-US" dirty="0" err="1"/>
              <a:t>jooksul</a:t>
            </a:r>
            <a:r>
              <a:rPr lang="en-US" dirty="0"/>
              <a:t> </a:t>
            </a:r>
            <a:r>
              <a:rPr lang="en-US" dirty="0" err="1"/>
              <a:t>koos</a:t>
            </a:r>
            <a:r>
              <a:rPr lang="en-US" dirty="0"/>
              <a:t> </a:t>
            </a:r>
            <a:r>
              <a:rPr lang="en-US" dirty="0" err="1"/>
              <a:t>intressidega</a:t>
            </a:r>
            <a:r>
              <a:rPr lang="en-US" dirty="0"/>
              <a:t> </a:t>
            </a:r>
            <a:r>
              <a:rPr lang="en-US" dirty="0" err="1"/>
              <a:t>tagasi</a:t>
            </a:r>
            <a:r>
              <a:rPr lang="en-US" dirty="0"/>
              <a:t> </a:t>
            </a:r>
            <a:r>
              <a:rPr lang="en-US" dirty="0" err="1"/>
              <a:t>maksma</a:t>
            </a:r>
            <a:r>
              <a:rPr lang="en-US" dirty="0"/>
              <a:t>.</a:t>
            </a:r>
          </a:p>
          <a:p>
            <a:r>
              <a:rPr lang="en-US" dirty="0"/>
              <a:t>3.</a:t>
            </a:r>
            <a:r>
              <a:rPr lang="et-EE" dirty="0"/>
              <a:t> </a:t>
            </a:r>
            <a:r>
              <a:rPr lang="en-US" b="1" dirty="0" err="1"/>
              <a:t>Preemia</a:t>
            </a:r>
            <a:r>
              <a:rPr lang="en-US" b="1" dirty="0"/>
              <a:t> </a:t>
            </a:r>
            <a:br>
              <a:rPr lang="et-EE" b="1" dirty="0"/>
            </a:br>
            <a:r>
              <a:rPr lang="en-US" dirty="0" err="1"/>
              <a:t>Annetajad</a:t>
            </a:r>
            <a:r>
              <a:rPr lang="en-US" dirty="0"/>
              <a:t> </a:t>
            </a:r>
            <a:r>
              <a:rPr lang="en-US" dirty="0" err="1"/>
              <a:t>saavad</a:t>
            </a:r>
            <a:r>
              <a:rPr lang="en-US" dirty="0"/>
              <a:t> </a:t>
            </a:r>
            <a:r>
              <a:rPr lang="en-US" dirty="0" err="1"/>
              <a:t>oma</a:t>
            </a:r>
            <a:r>
              <a:rPr lang="en-US" dirty="0"/>
              <a:t> </a:t>
            </a:r>
            <a:r>
              <a:rPr lang="en-US" dirty="0" err="1"/>
              <a:t>annetuse</a:t>
            </a:r>
            <a:r>
              <a:rPr lang="en-US" dirty="0"/>
              <a:t> </a:t>
            </a:r>
            <a:r>
              <a:rPr lang="en-US" dirty="0" err="1"/>
              <a:t>eest</a:t>
            </a:r>
            <a:r>
              <a:rPr lang="en-US" dirty="0"/>
              <a:t> </a:t>
            </a:r>
            <a:r>
              <a:rPr lang="en-US" dirty="0" err="1"/>
              <a:t>midagi</a:t>
            </a:r>
            <a:r>
              <a:rPr lang="en-US" dirty="0"/>
              <a:t> </a:t>
            </a:r>
            <a:r>
              <a:rPr lang="en-US" dirty="0" err="1"/>
              <a:t>vastu</a:t>
            </a:r>
            <a:r>
              <a:rPr lang="en-US" dirty="0"/>
              <a:t>. </a:t>
            </a:r>
            <a:r>
              <a:rPr lang="en-US" dirty="0" err="1"/>
              <a:t>Tavaliselt</a:t>
            </a:r>
            <a:r>
              <a:rPr lang="en-US" dirty="0"/>
              <a:t> on see </a:t>
            </a:r>
            <a:r>
              <a:rPr lang="en-US" dirty="0" err="1"/>
              <a:t>mingi</a:t>
            </a:r>
            <a:r>
              <a:rPr lang="en-US" dirty="0"/>
              <a:t> </a:t>
            </a:r>
            <a:r>
              <a:rPr lang="en-US" dirty="0" err="1"/>
              <a:t>väikest</a:t>
            </a:r>
            <a:r>
              <a:rPr lang="en-US" dirty="0"/>
              <a:t>, </a:t>
            </a:r>
            <a:r>
              <a:rPr lang="en-US" dirty="0" err="1"/>
              <a:t>näiteks</a:t>
            </a:r>
            <a:r>
              <a:rPr lang="en-US" dirty="0"/>
              <a:t> t-</a:t>
            </a:r>
            <a:r>
              <a:rPr lang="en-US" dirty="0" err="1"/>
              <a:t>särk</a:t>
            </a:r>
            <a:r>
              <a:rPr lang="en-US" dirty="0"/>
              <a:t> </a:t>
            </a:r>
            <a:r>
              <a:rPr lang="en-US" dirty="0" err="1"/>
              <a:t>või</a:t>
            </a:r>
            <a:r>
              <a:rPr lang="en-US" dirty="0"/>
              <a:t> </a:t>
            </a:r>
            <a:r>
              <a:rPr lang="en-US" dirty="0" err="1"/>
              <a:t>mingi</a:t>
            </a:r>
            <a:r>
              <a:rPr lang="en-US" dirty="0"/>
              <a:t> </a:t>
            </a:r>
            <a:r>
              <a:rPr lang="en-US" dirty="0" err="1"/>
              <a:t>meene</a:t>
            </a:r>
            <a:r>
              <a:rPr lang="en-US" dirty="0"/>
              <a:t> </a:t>
            </a:r>
            <a:r>
              <a:rPr lang="en-US" dirty="0" err="1"/>
              <a:t>ettevõtte</a:t>
            </a:r>
            <a:r>
              <a:rPr lang="en-US" dirty="0"/>
              <a:t> </a:t>
            </a:r>
            <a:r>
              <a:rPr lang="en-US" dirty="0" err="1"/>
              <a:t>kaubamärgiga</a:t>
            </a:r>
            <a:r>
              <a:rPr lang="en-US" dirty="0"/>
              <a:t>. See </a:t>
            </a:r>
            <a:r>
              <a:rPr lang="en-US" dirty="0" err="1"/>
              <a:t>võib</a:t>
            </a:r>
            <a:r>
              <a:rPr lang="en-US" dirty="0"/>
              <a:t> olla ka </a:t>
            </a:r>
            <a:r>
              <a:rPr lang="en-US" dirty="0" err="1"/>
              <a:t>soodushinnaga</a:t>
            </a:r>
            <a:r>
              <a:rPr lang="en-US" dirty="0"/>
              <a:t> </a:t>
            </a:r>
            <a:r>
              <a:rPr lang="en-US" dirty="0" err="1"/>
              <a:t>toode</a:t>
            </a:r>
            <a:r>
              <a:rPr lang="en-US" dirty="0"/>
              <a:t> </a:t>
            </a:r>
            <a:r>
              <a:rPr lang="en-US" dirty="0" err="1"/>
              <a:t>või</a:t>
            </a:r>
            <a:r>
              <a:rPr lang="en-US" dirty="0"/>
              <a:t> </a:t>
            </a:r>
            <a:r>
              <a:rPr lang="en-US" dirty="0" err="1"/>
              <a:t>teenus</a:t>
            </a:r>
            <a:r>
              <a:rPr lang="en-US" dirty="0"/>
              <a:t> </a:t>
            </a:r>
            <a:r>
              <a:rPr lang="en-US" dirty="0" err="1"/>
              <a:t>ise</a:t>
            </a:r>
            <a:r>
              <a:rPr lang="en-US" dirty="0"/>
              <a:t>.</a:t>
            </a:r>
          </a:p>
          <a:p>
            <a:r>
              <a:rPr lang="en-US" dirty="0"/>
              <a:t>4.</a:t>
            </a:r>
            <a:r>
              <a:rPr lang="et-EE" dirty="0"/>
              <a:t> </a:t>
            </a:r>
            <a:r>
              <a:rPr lang="en-US" b="1" dirty="0" err="1"/>
              <a:t>Omakapital</a:t>
            </a:r>
            <a:r>
              <a:rPr lang="en-US" b="1" dirty="0"/>
              <a:t> </a:t>
            </a:r>
            <a:br>
              <a:rPr lang="et-EE" b="1" dirty="0"/>
            </a:br>
            <a:r>
              <a:rPr lang="en-US" dirty="0" err="1"/>
              <a:t>Mõnel</a:t>
            </a:r>
            <a:r>
              <a:rPr lang="en-US" dirty="0"/>
              <a:t> </a:t>
            </a:r>
            <a:r>
              <a:rPr lang="en-US" dirty="0" err="1"/>
              <a:t>juhul</a:t>
            </a:r>
            <a:r>
              <a:rPr lang="en-US" dirty="0"/>
              <a:t> </a:t>
            </a:r>
            <a:r>
              <a:rPr lang="en-US" dirty="0" err="1"/>
              <a:t>loovutavad</a:t>
            </a:r>
            <a:r>
              <a:rPr lang="en-US" dirty="0"/>
              <a:t> </a:t>
            </a:r>
            <a:r>
              <a:rPr lang="en-US" dirty="0" err="1"/>
              <a:t>projektid</a:t>
            </a:r>
            <a:r>
              <a:rPr lang="en-US" dirty="0"/>
              <a:t> </a:t>
            </a:r>
            <a:r>
              <a:rPr lang="en-US" dirty="0" err="1"/>
              <a:t>annetuste</a:t>
            </a:r>
            <a:r>
              <a:rPr lang="en-US" dirty="0"/>
              <a:t> </a:t>
            </a:r>
            <a:r>
              <a:rPr lang="en-US" dirty="0" err="1"/>
              <a:t>eest</a:t>
            </a:r>
            <a:r>
              <a:rPr lang="en-US" dirty="0"/>
              <a:t> </a:t>
            </a:r>
            <a:r>
              <a:rPr lang="en-US" dirty="0" err="1"/>
              <a:t>osa</a:t>
            </a:r>
            <a:r>
              <a:rPr lang="en-US" dirty="0"/>
              <a:t> </a:t>
            </a:r>
            <a:r>
              <a:rPr lang="en-US" dirty="0" err="1"/>
              <a:t>oma</a:t>
            </a:r>
            <a:r>
              <a:rPr lang="en-US" dirty="0"/>
              <a:t> </a:t>
            </a:r>
            <a:r>
              <a:rPr lang="en-US" dirty="0" err="1"/>
              <a:t>ettevõttest</a:t>
            </a:r>
            <a:r>
              <a:rPr lang="en-US" dirty="0"/>
              <a:t>. </a:t>
            </a:r>
            <a:r>
              <a:rPr lang="en-US" dirty="0" err="1"/>
              <a:t>Annetajad</a:t>
            </a:r>
            <a:r>
              <a:rPr lang="en-US" dirty="0"/>
              <a:t> </a:t>
            </a:r>
            <a:r>
              <a:rPr lang="en-US" dirty="0" err="1"/>
              <a:t>saavad</a:t>
            </a:r>
            <a:r>
              <a:rPr lang="en-US" dirty="0"/>
              <a:t> </a:t>
            </a:r>
            <a:r>
              <a:rPr lang="en-US" dirty="0" err="1"/>
              <a:t>ettevõttes</a:t>
            </a:r>
            <a:r>
              <a:rPr lang="en-US" dirty="0"/>
              <a:t> </a:t>
            </a:r>
            <a:r>
              <a:rPr lang="en-US" dirty="0" err="1"/>
              <a:t>osaluse</a:t>
            </a:r>
            <a:r>
              <a:rPr lang="en-US" dirty="0"/>
              <a:t>, mis on </a:t>
            </a:r>
            <a:r>
              <a:rPr lang="en-US" dirty="0" err="1"/>
              <a:t>võrdväärne</a:t>
            </a:r>
            <a:r>
              <a:rPr lang="en-US" dirty="0"/>
              <a:t> </a:t>
            </a:r>
            <a:r>
              <a:rPr lang="en-US" dirty="0" err="1"/>
              <a:t>nende</a:t>
            </a:r>
            <a:r>
              <a:rPr lang="en-US" dirty="0"/>
              <a:t> </a:t>
            </a:r>
            <a:r>
              <a:rPr lang="en-US" dirty="0" err="1"/>
              <a:t>annetatud</a:t>
            </a:r>
            <a:r>
              <a:rPr lang="en-US" dirty="0"/>
              <a:t> </a:t>
            </a:r>
            <a:r>
              <a:rPr lang="en-US" dirty="0" err="1"/>
              <a:t>summaga</a:t>
            </a:r>
            <a:r>
              <a:rPr lang="en-US" dirty="0"/>
              <a:t>.</a:t>
            </a:r>
          </a:p>
          <a:p>
            <a:endParaRPr lang="en-IE" dirty="0"/>
          </a:p>
        </p:txBody>
      </p:sp>
      <p:sp>
        <p:nvSpPr>
          <p:cNvPr id="5" name="Text Placeholder 4">
            <a:extLst>
              <a:ext uri="{FF2B5EF4-FFF2-40B4-BE49-F238E27FC236}">
                <a16:creationId xmlns:a16="http://schemas.microsoft.com/office/drawing/2014/main" id="{144DF46F-CEB7-4CED-9436-900D1484D2F3}"/>
              </a:ext>
            </a:extLst>
          </p:cNvPr>
          <p:cNvSpPr>
            <a:spLocks noGrp="1"/>
          </p:cNvSpPr>
          <p:nvPr>
            <p:ph type="body" sz="quarter" idx="16"/>
          </p:nvPr>
        </p:nvSpPr>
        <p:spPr/>
        <p:txBody>
          <a:bodyPr>
            <a:normAutofit lnSpcReduction="10000"/>
          </a:bodyPr>
          <a:lstStyle/>
          <a:p>
            <a:r>
              <a:rPr lang="et-EE" dirty="0"/>
              <a:t>ÜHISRAHASTAMISE TÜÜBID</a:t>
            </a:r>
            <a:endParaRPr lang="en-IE" dirty="0"/>
          </a:p>
          <a:p>
            <a:endParaRPr lang="en-IE" dirty="0"/>
          </a:p>
        </p:txBody>
      </p:sp>
    </p:spTree>
    <p:extLst>
      <p:ext uri="{BB962C8B-B14F-4D97-AF65-F5344CB8AC3E}">
        <p14:creationId xmlns:p14="http://schemas.microsoft.com/office/powerpoint/2010/main" val="4025257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26029" y="1228725"/>
            <a:ext cx="5426033" cy="5262979"/>
          </a:xfrm>
          <a:prstGeom prst="rect">
            <a:avLst/>
          </a:prstGeom>
          <a:noFill/>
        </p:spPr>
        <p:txBody>
          <a:bodyPr wrap="square" rtlCol="0">
            <a:spAutoFit/>
          </a:bodyPr>
          <a:lstStyle/>
          <a:p>
            <a:r>
              <a:rPr lang="en-US" sz="2400" dirty="0" err="1">
                <a:solidFill>
                  <a:schemeClr val="bg1"/>
                </a:solidFill>
              </a:rPr>
              <a:t>Teie</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sobiva</a:t>
            </a:r>
            <a:r>
              <a:rPr lang="en-US" sz="2400" dirty="0">
                <a:solidFill>
                  <a:schemeClr val="bg1"/>
                </a:solidFill>
              </a:rPr>
              <a:t> </a:t>
            </a:r>
            <a:r>
              <a:rPr lang="en-US" sz="2400" dirty="0" err="1">
                <a:solidFill>
                  <a:schemeClr val="bg1"/>
                </a:solidFill>
              </a:rPr>
              <a:t>ühisrahastuse</a:t>
            </a:r>
            <a:r>
              <a:rPr lang="en-US" sz="2400" dirty="0">
                <a:solidFill>
                  <a:schemeClr val="bg1"/>
                </a:solidFill>
              </a:rPr>
              <a:t> </a:t>
            </a:r>
            <a:r>
              <a:rPr lang="en-US" sz="2400" dirty="0" err="1">
                <a:solidFill>
                  <a:schemeClr val="bg1"/>
                </a:solidFill>
              </a:rPr>
              <a:t>veebilehe</a:t>
            </a:r>
            <a:r>
              <a:rPr lang="en-US" sz="2400" dirty="0">
                <a:solidFill>
                  <a:schemeClr val="bg1"/>
                </a:solidFill>
              </a:rPr>
              <a:t> </a:t>
            </a:r>
            <a:r>
              <a:rPr lang="en-US" sz="2400" dirty="0" err="1">
                <a:solidFill>
                  <a:schemeClr val="bg1"/>
                </a:solidFill>
              </a:rPr>
              <a:t>uurimine</a:t>
            </a:r>
            <a:r>
              <a:rPr lang="en-US" sz="2400" dirty="0">
                <a:solidFill>
                  <a:schemeClr val="bg1"/>
                </a:solidFill>
              </a:rPr>
              <a:t> ja </a:t>
            </a:r>
            <a:r>
              <a:rPr lang="en-US" sz="2400" dirty="0" err="1">
                <a:solidFill>
                  <a:schemeClr val="bg1"/>
                </a:solidFill>
              </a:rPr>
              <a:t>valimine</a:t>
            </a:r>
            <a:r>
              <a:rPr lang="en-US" sz="2400" dirty="0">
                <a:solidFill>
                  <a:schemeClr val="bg1"/>
                </a:solidFill>
              </a:rPr>
              <a:t> on </a:t>
            </a:r>
            <a:r>
              <a:rPr lang="en-US" sz="2400" dirty="0" err="1">
                <a:solidFill>
                  <a:schemeClr val="bg1"/>
                </a:solidFill>
              </a:rPr>
              <a:t>mõistlik</a:t>
            </a:r>
            <a:r>
              <a:rPr lang="en-US" sz="2400" dirty="0">
                <a:solidFill>
                  <a:schemeClr val="bg1"/>
                </a:solidFill>
              </a:rPr>
              <a:t> </a:t>
            </a:r>
            <a:r>
              <a:rPr lang="en-US" sz="2400" dirty="0" err="1">
                <a:solidFill>
                  <a:schemeClr val="bg1"/>
                </a:solidFill>
              </a:rPr>
              <a:t>selleks</a:t>
            </a:r>
            <a:r>
              <a:rPr lang="en-US" sz="2400" dirty="0">
                <a:solidFill>
                  <a:schemeClr val="bg1"/>
                </a:solidFill>
              </a:rPr>
              <a:t>, et </a:t>
            </a:r>
            <a:r>
              <a:rPr lang="en-US" sz="2400" dirty="0" err="1">
                <a:solidFill>
                  <a:schemeClr val="bg1"/>
                </a:solidFill>
              </a:rPr>
              <a:t>teie</a:t>
            </a:r>
            <a:r>
              <a:rPr lang="en-US" sz="2400" dirty="0">
                <a:solidFill>
                  <a:schemeClr val="bg1"/>
                </a:solidFill>
              </a:rPr>
              <a:t> </a:t>
            </a:r>
            <a:r>
              <a:rPr lang="en-US" sz="2400" dirty="0" err="1">
                <a:solidFill>
                  <a:schemeClr val="bg1"/>
                </a:solidFill>
              </a:rPr>
              <a:t>kampaania</a:t>
            </a:r>
            <a:r>
              <a:rPr lang="en-US" sz="2400" dirty="0">
                <a:solidFill>
                  <a:schemeClr val="bg1"/>
                </a:solidFill>
              </a:rPr>
              <a:t> </a:t>
            </a:r>
            <a:r>
              <a:rPr lang="en-US" sz="2400" dirty="0" err="1">
                <a:solidFill>
                  <a:schemeClr val="bg1"/>
                </a:solidFill>
              </a:rPr>
              <a:t>oleks</a:t>
            </a:r>
            <a:r>
              <a:rPr lang="en-US" sz="2400" dirty="0">
                <a:solidFill>
                  <a:schemeClr val="bg1"/>
                </a:solidFill>
              </a:rPr>
              <a:t> </a:t>
            </a:r>
            <a:r>
              <a:rPr lang="en-US" sz="2400" dirty="0" err="1">
                <a:solidFill>
                  <a:schemeClr val="bg1"/>
                </a:solidFill>
              </a:rPr>
              <a:t>edukas</a:t>
            </a:r>
            <a:r>
              <a:rPr lang="en-US" sz="2400" dirty="0">
                <a:solidFill>
                  <a:schemeClr val="bg1"/>
                </a:solidFill>
              </a:rPr>
              <a:t>. Neil </a:t>
            </a:r>
            <a:r>
              <a:rPr lang="en-US" sz="2400" dirty="0" err="1">
                <a:solidFill>
                  <a:schemeClr val="bg1"/>
                </a:solidFill>
              </a:rPr>
              <a:t>kehtivad</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tingimused</a:t>
            </a:r>
            <a:r>
              <a:rPr lang="en-US" sz="2400" dirty="0">
                <a:solidFill>
                  <a:schemeClr val="bg1"/>
                </a:solidFill>
              </a:rPr>
              <a:t> – </a:t>
            </a:r>
            <a:r>
              <a:rPr lang="en-US" sz="2400" dirty="0" err="1">
                <a:solidFill>
                  <a:schemeClr val="bg1"/>
                </a:solidFill>
              </a:rPr>
              <a:t>lugege</a:t>
            </a:r>
            <a:r>
              <a:rPr lang="en-US" sz="2400" dirty="0">
                <a:solidFill>
                  <a:schemeClr val="bg1"/>
                </a:solidFill>
              </a:rPr>
              <a:t> need </a:t>
            </a:r>
            <a:r>
              <a:rPr lang="en-US" sz="2400" dirty="0" err="1">
                <a:solidFill>
                  <a:schemeClr val="bg1"/>
                </a:solidFill>
              </a:rPr>
              <a:t>kindlasti</a:t>
            </a:r>
            <a:r>
              <a:rPr lang="en-US" sz="2400" dirty="0">
                <a:solidFill>
                  <a:schemeClr val="bg1"/>
                </a:solidFill>
              </a:rPr>
              <a:t> </a:t>
            </a:r>
            <a:r>
              <a:rPr lang="en-US" sz="2400" dirty="0" err="1">
                <a:solidFill>
                  <a:schemeClr val="bg1"/>
                </a:solidFill>
              </a:rPr>
              <a:t>läbi</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b="1" dirty="0">
                <a:solidFill>
                  <a:schemeClr val="bg1"/>
                </a:solidFill>
              </a:rPr>
              <a:t>Kickstarter </a:t>
            </a:r>
            <a:r>
              <a:rPr lang="en-US" sz="2400" dirty="0">
                <a:solidFill>
                  <a:schemeClr val="bg1"/>
                </a:solidFill>
              </a:rPr>
              <a:t>on </a:t>
            </a:r>
            <a:r>
              <a:rPr lang="en-US" sz="2400" dirty="0" err="1">
                <a:solidFill>
                  <a:schemeClr val="bg1"/>
                </a:solidFill>
              </a:rPr>
              <a:t>preemiapõhine</a:t>
            </a:r>
            <a:r>
              <a:rPr lang="en-US" sz="2400" dirty="0">
                <a:solidFill>
                  <a:schemeClr val="bg1"/>
                </a:solidFill>
              </a:rPr>
              <a:t> </a:t>
            </a:r>
            <a:r>
              <a:rPr lang="en-US" sz="2400" dirty="0" err="1">
                <a:solidFill>
                  <a:schemeClr val="bg1"/>
                </a:solidFill>
              </a:rPr>
              <a:t>ühisrahastuse</a:t>
            </a:r>
            <a:r>
              <a:rPr lang="en-US" sz="2400" dirty="0">
                <a:solidFill>
                  <a:schemeClr val="bg1"/>
                </a:solidFill>
              </a:rPr>
              <a:t> </a:t>
            </a:r>
            <a:r>
              <a:rPr lang="en-US" sz="2400" dirty="0" err="1">
                <a:solidFill>
                  <a:schemeClr val="bg1"/>
                </a:solidFill>
              </a:rPr>
              <a:t>laht</a:t>
            </a:r>
            <a:r>
              <a:rPr lang="en-US" sz="2400" dirty="0">
                <a:solidFill>
                  <a:schemeClr val="bg1"/>
                </a:solidFill>
              </a:rPr>
              <a:t>. 2009. </a:t>
            </a:r>
            <a:r>
              <a:rPr lang="en-US" sz="2400" dirty="0" err="1">
                <a:solidFill>
                  <a:schemeClr val="bg1"/>
                </a:solidFill>
              </a:rPr>
              <a:t>aastal</a:t>
            </a:r>
            <a:r>
              <a:rPr lang="en-US" sz="2400" dirty="0">
                <a:solidFill>
                  <a:schemeClr val="bg1"/>
                </a:solidFill>
              </a:rPr>
              <a:t> </a:t>
            </a:r>
            <a:r>
              <a:rPr lang="en-US" sz="2400" dirty="0" err="1">
                <a:solidFill>
                  <a:schemeClr val="bg1"/>
                </a:solidFill>
              </a:rPr>
              <a:t>loodud</a:t>
            </a:r>
            <a:r>
              <a:rPr lang="en-US" sz="2400" dirty="0">
                <a:solidFill>
                  <a:schemeClr val="bg1"/>
                </a:solidFill>
              </a:rPr>
              <a:t> Kickstarter on </a:t>
            </a:r>
            <a:r>
              <a:rPr lang="en-US" sz="2400" dirty="0" err="1">
                <a:solidFill>
                  <a:schemeClr val="bg1"/>
                </a:solidFill>
              </a:rPr>
              <a:t>aidanud</a:t>
            </a:r>
            <a:r>
              <a:rPr lang="en-US" sz="2400" dirty="0">
                <a:solidFill>
                  <a:schemeClr val="bg1"/>
                </a:solidFill>
              </a:rPr>
              <a:t> </a:t>
            </a:r>
            <a:r>
              <a:rPr lang="en-US" sz="2400" dirty="0" err="1">
                <a:solidFill>
                  <a:schemeClr val="bg1"/>
                </a:solidFill>
              </a:rPr>
              <a:t>koguda</a:t>
            </a:r>
            <a:r>
              <a:rPr lang="en-US" sz="2400" dirty="0">
                <a:solidFill>
                  <a:schemeClr val="bg1"/>
                </a:solidFill>
              </a:rPr>
              <a:t> </a:t>
            </a:r>
            <a:r>
              <a:rPr lang="en-US" sz="2400" dirty="0" err="1">
                <a:solidFill>
                  <a:schemeClr val="bg1"/>
                </a:solidFill>
              </a:rPr>
              <a:t>miljardeid</a:t>
            </a:r>
            <a:r>
              <a:rPr lang="en-US" sz="2400" dirty="0">
                <a:solidFill>
                  <a:schemeClr val="bg1"/>
                </a:solidFill>
              </a:rPr>
              <a:t> </a:t>
            </a:r>
            <a:r>
              <a:rPr lang="en-US" sz="2400" dirty="0" err="1">
                <a:solidFill>
                  <a:schemeClr val="bg1"/>
                </a:solidFill>
              </a:rPr>
              <a:t>enam</a:t>
            </a:r>
            <a:r>
              <a:rPr lang="en-US" sz="2400" dirty="0">
                <a:solidFill>
                  <a:schemeClr val="bg1"/>
                </a:solidFill>
              </a:rPr>
              <a:t> </a:t>
            </a:r>
            <a:r>
              <a:rPr lang="en-US" sz="2400" dirty="0" err="1">
                <a:solidFill>
                  <a:schemeClr val="bg1"/>
                </a:solidFill>
              </a:rPr>
              <a:t>kui</a:t>
            </a:r>
            <a:r>
              <a:rPr lang="en-US" sz="2400" dirty="0">
                <a:solidFill>
                  <a:schemeClr val="bg1"/>
                </a:solidFill>
              </a:rPr>
              <a:t> 100 000 </a:t>
            </a:r>
            <a:r>
              <a:rPr lang="en-US" sz="2400" dirty="0" err="1">
                <a:solidFill>
                  <a:schemeClr val="bg1"/>
                </a:solidFill>
              </a:rPr>
              <a:t>erineva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Kickstarterid</a:t>
            </a:r>
            <a:r>
              <a:rPr lang="en-US" sz="2400" dirty="0">
                <a:solidFill>
                  <a:schemeClr val="bg1"/>
                </a:solidFill>
              </a:rPr>
              <a:t> </a:t>
            </a:r>
            <a:r>
              <a:rPr lang="en-US" sz="2400" dirty="0" err="1">
                <a:solidFill>
                  <a:schemeClr val="bg1"/>
                </a:solidFill>
              </a:rPr>
              <a:t>pakuvad</a:t>
            </a:r>
            <a:r>
              <a:rPr lang="en-US" sz="2400" dirty="0">
                <a:solidFill>
                  <a:schemeClr val="bg1"/>
                </a:solidFill>
              </a:rPr>
              <a:t> </a:t>
            </a:r>
            <a:r>
              <a:rPr lang="en-US" sz="2400" dirty="0" err="1">
                <a:solidFill>
                  <a:schemeClr val="bg1"/>
                </a:solidFill>
              </a:rPr>
              <a:t>tavaliselt</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toodet</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teenust</a:t>
            </a:r>
            <a:r>
              <a:rPr lang="en-US" sz="2400" dirty="0">
                <a:solidFill>
                  <a:schemeClr val="bg1"/>
                </a:solidFill>
              </a:rPr>
              <a:t> </a:t>
            </a:r>
            <a:r>
              <a:rPr lang="en-US" sz="2400" dirty="0" err="1">
                <a:solidFill>
                  <a:schemeClr val="bg1"/>
                </a:solidFill>
              </a:rPr>
              <a:t>preemiana</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nad</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eesmärgi</a:t>
            </a:r>
            <a:r>
              <a:rPr lang="en-US" sz="2400" dirty="0">
                <a:solidFill>
                  <a:schemeClr val="bg1"/>
                </a:solidFill>
              </a:rPr>
              <a:t> </a:t>
            </a:r>
            <a:r>
              <a:rPr lang="en-US" sz="2400" dirty="0" err="1">
                <a:solidFill>
                  <a:schemeClr val="bg1"/>
                </a:solidFill>
              </a:rPr>
              <a:t>saavutavad</a:t>
            </a:r>
            <a:r>
              <a:rPr lang="en-US" sz="2400" dirty="0">
                <a:solidFill>
                  <a:schemeClr val="bg1"/>
                </a:solidFill>
              </a:rPr>
              <a:t>.</a:t>
            </a:r>
            <a:endParaRPr lang="et-EE"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Link Kickstarter</a:t>
            </a:r>
            <a:r>
              <a:rPr lang="et-EE" sz="2400" dirty="0">
                <a:solidFill>
                  <a:schemeClr val="bg1"/>
                </a:solidFill>
                <a:hlinkClick r:id="rId2">
                  <a:extLst>
                    <a:ext uri="{A12FA001-AC4F-418D-AE19-62706E023703}">
                      <ahyp:hlinkClr xmlns:ahyp="http://schemas.microsoft.com/office/drawing/2018/hyperlinkcolor" val="tx"/>
                    </a:ext>
                  </a:extLst>
                </a:hlinkClick>
              </a:rPr>
              <a:t>’i</a:t>
            </a:r>
            <a:r>
              <a:rPr lang="en-US" sz="2400" dirty="0">
                <a:solidFill>
                  <a:schemeClr val="bg1"/>
                </a:solidFill>
                <a:hlinkClick r:id="rId2">
                  <a:extLst>
                    <a:ext uri="{A12FA001-AC4F-418D-AE19-62706E023703}">
                      <ahyp:hlinkClr xmlns:ahyp="http://schemas.microsoft.com/office/drawing/2018/hyperlinkcolor" val="tx"/>
                    </a:ext>
                  </a:extLst>
                </a:hlinkClick>
              </a:rPr>
              <a:t> </a:t>
            </a:r>
            <a:r>
              <a:rPr lang="en-US" sz="2400" dirty="0" err="1">
                <a:solidFill>
                  <a:schemeClr val="bg1"/>
                </a:solidFill>
                <a:hlinkClick r:id="rId2">
                  <a:extLst>
                    <a:ext uri="{A12FA001-AC4F-418D-AE19-62706E023703}">
                      <ahyp:hlinkClr xmlns:ahyp="http://schemas.microsoft.com/office/drawing/2018/hyperlinkcolor" val="tx"/>
                    </a:ext>
                  </a:extLst>
                </a:hlinkClick>
              </a:rPr>
              <a:t>lehele</a:t>
            </a:r>
            <a:r>
              <a:rPr lang="en-US" sz="2400" dirty="0">
                <a:solidFill>
                  <a:schemeClr val="bg1"/>
                </a:solidFill>
                <a:hlinkClick r:id="rId2">
                  <a:extLst>
                    <a:ext uri="{A12FA001-AC4F-418D-AE19-62706E023703}">
                      <ahyp:hlinkClr xmlns:ahyp="http://schemas.microsoft.com/office/drawing/2018/hyperlinkcolor" val="tx"/>
                    </a:ext>
                  </a:extLst>
                </a:hlinkClick>
              </a:rPr>
              <a:t>.</a:t>
            </a:r>
            <a:endParaRPr lang="en-US" sz="2400" dirty="0">
              <a:solidFill>
                <a:schemeClr val="bg1"/>
              </a:solidFill>
            </a:endParaRPr>
          </a:p>
        </p:txBody>
      </p:sp>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8352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NÄITED ÜHISRAHASTUSE VEEBILEHTEDEST</a:t>
            </a:r>
            <a:endParaRPr lang="en-US" dirty="0"/>
          </a:p>
        </p:txBody>
      </p:sp>
      <p:pic>
        <p:nvPicPr>
          <p:cNvPr id="6" name="Picture Placeholder 5">
            <a:extLst>
              <a:ext uri="{FF2B5EF4-FFF2-40B4-BE49-F238E27FC236}">
                <a16:creationId xmlns:a16="http://schemas.microsoft.com/office/drawing/2014/main" id="{8DF8D4AC-FC28-4722-B337-F8390676559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274848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80606" y="1415043"/>
            <a:ext cx="5271456" cy="5262979"/>
          </a:xfrm>
          <a:prstGeom prst="rect">
            <a:avLst/>
          </a:prstGeom>
          <a:noFill/>
        </p:spPr>
        <p:txBody>
          <a:bodyPr wrap="square" rtlCol="0">
            <a:spAutoFit/>
          </a:bodyPr>
          <a:lstStyle/>
          <a:p>
            <a:r>
              <a:rPr lang="en-US" sz="2400" b="1" dirty="0">
                <a:solidFill>
                  <a:schemeClr val="bg1"/>
                </a:solidFill>
              </a:rPr>
              <a:t>GoFundMe </a:t>
            </a:r>
            <a:r>
              <a:rPr lang="en-US" sz="2400" dirty="0">
                <a:solidFill>
                  <a:schemeClr val="bg1"/>
                </a:solidFill>
              </a:rPr>
              <a:t>on </a:t>
            </a:r>
            <a:r>
              <a:rPr lang="en-US" sz="2400" dirty="0" err="1">
                <a:solidFill>
                  <a:schemeClr val="bg1"/>
                </a:solidFill>
              </a:rPr>
              <a:t>annetustel</a:t>
            </a:r>
            <a:r>
              <a:rPr lang="en-US" sz="2400" dirty="0">
                <a:solidFill>
                  <a:schemeClr val="bg1"/>
                </a:solidFill>
              </a:rPr>
              <a:t> </a:t>
            </a:r>
            <a:r>
              <a:rPr lang="en-US" sz="2400" dirty="0" err="1">
                <a:solidFill>
                  <a:schemeClr val="bg1"/>
                </a:solidFill>
              </a:rPr>
              <a:t>põhinev</a:t>
            </a:r>
            <a:r>
              <a:rPr lang="en-US" sz="2400" dirty="0">
                <a:solidFill>
                  <a:schemeClr val="bg1"/>
                </a:solidFill>
              </a:rPr>
              <a:t> </a:t>
            </a:r>
            <a:r>
              <a:rPr lang="en-US" sz="2400" dirty="0" err="1">
                <a:solidFill>
                  <a:schemeClr val="bg1"/>
                </a:solidFill>
              </a:rPr>
              <a:t>ühisrahastuse</a:t>
            </a:r>
            <a:r>
              <a:rPr lang="en-US" sz="2400" dirty="0">
                <a:solidFill>
                  <a:schemeClr val="bg1"/>
                </a:solidFill>
              </a:rPr>
              <a:t> </a:t>
            </a:r>
            <a:r>
              <a:rPr lang="en-US" sz="2400" dirty="0" err="1">
                <a:solidFill>
                  <a:schemeClr val="bg1"/>
                </a:solidFill>
              </a:rPr>
              <a:t>leht</a:t>
            </a:r>
            <a:r>
              <a:rPr lang="en-US" sz="2400" dirty="0">
                <a:solidFill>
                  <a:schemeClr val="bg1"/>
                </a:solidFill>
              </a:rPr>
              <a:t>. </a:t>
            </a:r>
            <a:r>
              <a:rPr lang="en-US" sz="2400" dirty="0" err="1">
                <a:solidFill>
                  <a:schemeClr val="bg1"/>
                </a:solidFill>
              </a:rPr>
              <a:t>Kuigi</a:t>
            </a:r>
            <a:r>
              <a:rPr lang="en-US" sz="2400" dirty="0">
                <a:solidFill>
                  <a:schemeClr val="bg1"/>
                </a:solidFill>
              </a:rPr>
              <a:t> </a:t>
            </a:r>
            <a:r>
              <a:rPr lang="en-US" sz="2400" dirty="0" err="1">
                <a:solidFill>
                  <a:schemeClr val="bg1"/>
                </a:solidFill>
              </a:rPr>
              <a:t>tavaliselt</a:t>
            </a:r>
            <a:r>
              <a:rPr lang="en-US" sz="2400" dirty="0">
                <a:solidFill>
                  <a:schemeClr val="bg1"/>
                </a:solidFill>
              </a:rPr>
              <a:t> </a:t>
            </a:r>
            <a:r>
              <a:rPr lang="en-US" sz="2400" dirty="0" err="1">
                <a:solidFill>
                  <a:schemeClr val="bg1"/>
                </a:solidFill>
              </a:rPr>
              <a:t>kasutatakse</a:t>
            </a:r>
            <a:r>
              <a:rPr lang="en-US" sz="2400" dirty="0">
                <a:solidFill>
                  <a:schemeClr val="bg1"/>
                </a:solidFill>
              </a:rPr>
              <a:t> </a:t>
            </a:r>
            <a:r>
              <a:rPr lang="en-US" sz="2400" dirty="0" err="1">
                <a:solidFill>
                  <a:schemeClr val="bg1"/>
                </a:solidFill>
              </a:rPr>
              <a:t>seda</a:t>
            </a:r>
            <a:r>
              <a:rPr lang="en-US" sz="2400" dirty="0">
                <a:solidFill>
                  <a:schemeClr val="bg1"/>
                </a:solidFill>
              </a:rPr>
              <a:t> </a:t>
            </a:r>
            <a:r>
              <a:rPr lang="en-US" sz="2400" dirty="0" err="1">
                <a:solidFill>
                  <a:schemeClr val="bg1"/>
                </a:solidFill>
              </a:rPr>
              <a:t>heategevuseks</a:t>
            </a:r>
            <a:r>
              <a:rPr lang="en-US" sz="2400" dirty="0">
                <a:solidFill>
                  <a:schemeClr val="bg1"/>
                </a:solidFill>
              </a:rPr>
              <a:t>, </a:t>
            </a:r>
            <a:r>
              <a:rPr lang="en-US" sz="2400" dirty="0" err="1">
                <a:solidFill>
                  <a:schemeClr val="bg1"/>
                </a:solidFill>
              </a:rPr>
              <a:t>saavad</a:t>
            </a:r>
            <a:r>
              <a:rPr lang="en-US" sz="2400" dirty="0">
                <a:solidFill>
                  <a:schemeClr val="bg1"/>
                </a:solidFill>
              </a:rPr>
              <a:t> </a:t>
            </a:r>
            <a:r>
              <a:rPr lang="en-US" sz="2400" dirty="0" err="1">
                <a:solidFill>
                  <a:schemeClr val="bg1"/>
                </a:solidFill>
              </a:rPr>
              <a:t>ettevõtted</a:t>
            </a:r>
            <a:r>
              <a:rPr lang="en-US" sz="2400" dirty="0">
                <a:solidFill>
                  <a:schemeClr val="bg1"/>
                </a:solidFill>
              </a:rPr>
              <a:t> </a:t>
            </a:r>
            <a:r>
              <a:rPr lang="en-US" sz="2400" dirty="0" err="1">
                <a:solidFill>
                  <a:schemeClr val="bg1"/>
                </a:solidFill>
              </a:rPr>
              <a:t>platvormi</a:t>
            </a:r>
            <a:r>
              <a:rPr lang="en-US" sz="2400" dirty="0">
                <a:solidFill>
                  <a:schemeClr val="bg1"/>
                </a:solidFill>
              </a:rPr>
              <a:t> </a:t>
            </a:r>
            <a:r>
              <a:rPr lang="en-US" sz="2400" dirty="0" err="1">
                <a:solidFill>
                  <a:schemeClr val="bg1"/>
                </a:solidFill>
              </a:rPr>
              <a:t>kasutada</a:t>
            </a:r>
            <a:r>
              <a:rPr lang="en-US" sz="2400" dirty="0">
                <a:solidFill>
                  <a:schemeClr val="bg1"/>
                </a:solidFill>
              </a:rPr>
              <a:t> ka </a:t>
            </a:r>
            <a:r>
              <a:rPr lang="en-US" sz="2400" dirty="0" err="1">
                <a:solidFill>
                  <a:schemeClr val="bg1"/>
                </a:solidFill>
              </a:rPr>
              <a:t>oma</a:t>
            </a:r>
            <a:r>
              <a:rPr lang="en-US" sz="2400" dirty="0">
                <a:solidFill>
                  <a:schemeClr val="bg1"/>
                </a:solidFill>
              </a:rPr>
              <a:t> </a:t>
            </a:r>
            <a:r>
              <a:rPr lang="en-US" sz="2400" dirty="0" err="1">
                <a:solidFill>
                  <a:schemeClr val="bg1"/>
                </a:solidFill>
              </a:rPr>
              <a:t>kampaania</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annetuste</a:t>
            </a:r>
            <a:r>
              <a:rPr lang="en-US" sz="2400" dirty="0">
                <a:solidFill>
                  <a:schemeClr val="bg1"/>
                </a:solidFill>
              </a:rPr>
              <a:t> </a:t>
            </a:r>
            <a:r>
              <a:rPr lang="en-US" sz="2400" dirty="0" err="1">
                <a:solidFill>
                  <a:schemeClr val="bg1"/>
                </a:solidFill>
              </a:rPr>
              <a:t>kogumiseks</a:t>
            </a:r>
            <a:r>
              <a:rPr lang="et-EE" sz="2400" dirty="0">
                <a:solidFill>
                  <a:schemeClr val="bg1"/>
                </a:solidFill>
              </a:rPr>
              <a:t>.</a:t>
            </a:r>
            <a:br>
              <a:rPr lang="et-EE" sz="2400" b="1" dirty="0">
                <a:solidFill>
                  <a:schemeClr val="bg1"/>
                </a:solidFill>
              </a:rPr>
            </a:br>
            <a:r>
              <a:rPr lang="en-US" sz="2400" dirty="0">
                <a:solidFill>
                  <a:schemeClr val="bg1"/>
                </a:solidFill>
                <a:hlinkClick r:id="rId2">
                  <a:extLst>
                    <a:ext uri="{A12FA001-AC4F-418D-AE19-62706E023703}">
                      <ahyp:hlinkClr xmlns:ahyp="http://schemas.microsoft.com/office/drawing/2018/hyperlinkcolor" val="tx"/>
                    </a:ext>
                  </a:extLst>
                </a:hlinkClick>
              </a:rPr>
              <a:t>Link GoFundMe </a:t>
            </a:r>
            <a:r>
              <a:rPr lang="en-US" sz="2400" dirty="0" err="1">
                <a:solidFill>
                  <a:schemeClr val="bg1"/>
                </a:solidFill>
                <a:hlinkClick r:id="rId2">
                  <a:extLst>
                    <a:ext uri="{A12FA001-AC4F-418D-AE19-62706E023703}">
                      <ahyp:hlinkClr xmlns:ahyp="http://schemas.microsoft.com/office/drawing/2018/hyperlinkcolor" val="tx"/>
                    </a:ext>
                  </a:extLst>
                </a:hlinkClick>
              </a:rPr>
              <a:t>lehele</a:t>
            </a:r>
            <a:r>
              <a:rPr lang="en-US" sz="2400" dirty="0">
                <a:solidFill>
                  <a:schemeClr val="bg1"/>
                </a:solidFill>
                <a:hlinkClick r:id="rId2">
                  <a:extLst>
                    <a:ext uri="{A12FA001-AC4F-418D-AE19-62706E023703}">
                      <ahyp:hlinkClr xmlns:ahyp="http://schemas.microsoft.com/office/drawing/2018/hyperlinkcolor" val="tx"/>
                    </a:ext>
                  </a:extLst>
                </a:hlinkClick>
              </a:rPr>
              <a:t>.</a:t>
            </a:r>
            <a:endParaRPr lang="en-US" sz="2400" dirty="0">
              <a:solidFill>
                <a:schemeClr val="bg1"/>
              </a:solidFill>
            </a:endParaRPr>
          </a:p>
          <a:p>
            <a:endParaRPr lang="en-US" sz="2400" dirty="0">
              <a:solidFill>
                <a:schemeClr val="bg1"/>
              </a:solidFill>
            </a:endParaRPr>
          </a:p>
          <a:p>
            <a:r>
              <a:rPr lang="en-US" sz="2400" b="1" dirty="0" err="1">
                <a:solidFill>
                  <a:schemeClr val="bg1"/>
                </a:solidFill>
              </a:rPr>
              <a:t>LendingClub</a:t>
            </a:r>
            <a:r>
              <a:rPr lang="en-US" sz="2400" b="1" dirty="0">
                <a:solidFill>
                  <a:schemeClr val="bg1"/>
                </a:solidFill>
              </a:rPr>
              <a:t> </a:t>
            </a:r>
            <a:r>
              <a:rPr lang="en-US" sz="2400" dirty="0">
                <a:solidFill>
                  <a:schemeClr val="bg1"/>
                </a:solidFill>
              </a:rPr>
              <a:t>on </a:t>
            </a:r>
            <a:r>
              <a:rPr lang="en-US" sz="2400" dirty="0" err="1">
                <a:solidFill>
                  <a:schemeClr val="bg1"/>
                </a:solidFill>
              </a:rPr>
              <a:t>võlapõhine</a:t>
            </a:r>
            <a:r>
              <a:rPr lang="en-US" sz="2400" dirty="0">
                <a:solidFill>
                  <a:schemeClr val="bg1"/>
                </a:solidFill>
              </a:rPr>
              <a:t> </a:t>
            </a:r>
            <a:r>
              <a:rPr lang="en-US" sz="2400" dirty="0" err="1">
                <a:solidFill>
                  <a:schemeClr val="bg1"/>
                </a:solidFill>
              </a:rPr>
              <a:t>ühisrahastuse</a:t>
            </a:r>
            <a:r>
              <a:rPr lang="en-US" sz="2400" dirty="0">
                <a:solidFill>
                  <a:schemeClr val="bg1"/>
                </a:solidFill>
              </a:rPr>
              <a:t> </a:t>
            </a:r>
            <a:r>
              <a:rPr lang="en-US" sz="2400" dirty="0" err="1">
                <a:solidFill>
                  <a:schemeClr val="bg1"/>
                </a:solidFill>
              </a:rPr>
              <a:t>leht</a:t>
            </a:r>
            <a:r>
              <a:rPr lang="en-US" sz="2400" dirty="0">
                <a:solidFill>
                  <a:schemeClr val="bg1"/>
                </a:solidFill>
              </a:rPr>
              <a:t>. See </a:t>
            </a:r>
            <a:r>
              <a:rPr lang="en-US" sz="2400" dirty="0" err="1">
                <a:solidFill>
                  <a:schemeClr val="bg1"/>
                </a:solidFill>
              </a:rPr>
              <a:t>kasutab</a:t>
            </a:r>
            <a:r>
              <a:rPr lang="en-US" sz="2400" dirty="0">
                <a:solidFill>
                  <a:schemeClr val="bg1"/>
                </a:solidFill>
              </a:rPr>
              <a:t> </a:t>
            </a:r>
            <a:r>
              <a:rPr lang="en-US" sz="2400" dirty="0" err="1">
                <a:solidFill>
                  <a:schemeClr val="bg1"/>
                </a:solidFill>
              </a:rPr>
              <a:t>varem</a:t>
            </a:r>
            <a:r>
              <a:rPr lang="en-US" sz="2400" dirty="0">
                <a:solidFill>
                  <a:schemeClr val="bg1"/>
                </a:solidFill>
              </a:rPr>
              <a:t> </a:t>
            </a:r>
            <a:r>
              <a:rPr lang="en-US" sz="2400" dirty="0" err="1">
                <a:solidFill>
                  <a:schemeClr val="bg1"/>
                </a:solidFill>
              </a:rPr>
              <a:t>mainitud</a:t>
            </a:r>
            <a:r>
              <a:rPr lang="en-US" sz="2400" dirty="0">
                <a:solidFill>
                  <a:schemeClr val="bg1"/>
                </a:solidFill>
              </a:rPr>
              <a:t> </a:t>
            </a:r>
            <a:r>
              <a:rPr lang="en-US" sz="2400" dirty="0" err="1">
                <a:solidFill>
                  <a:schemeClr val="bg1"/>
                </a:solidFill>
              </a:rPr>
              <a:t>vastastikuste</a:t>
            </a:r>
            <a:r>
              <a:rPr lang="en-US" sz="2400" dirty="0">
                <a:solidFill>
                  <a:schemeClr val="bg1"/>
                </a:solidFill>
              </a:rPr>
              <a:t> </a:t>
            </a:r>
            <a:r>
              <a:rPr lang="en-US" sz="2400" dirty="0" err="1">
                <a:solidFill>
                  <a:schemeClr val="bg1"/>
                </a:solidFill>
              </a:rPr>
              <a:t>laenude</a:t>
            </a:r>
            <a:r>
              <a:rPr lang="en-US" sz="2400" dirty="0">
                <a:solidFill>
                  <a:schemeClr val="bg1"/>
                </a:solidFill>
              </a:rPr>
              <a:t> </a:t>
            </a:r>
            <a:r>
              <a:rPr lang="en-US" sz="2400" dirty="0" err="1">
                <a:solidFill>
                  <a:schemeClr val="bg1"/>
                </a:solidFill>
              </a:rPr>
              <a:t>meetodit</a:t>
            </a:r>
            <a:r>
              <a:rPr lang="en-US" sz="2400" dirty="0">
                <a:solidFill>
                  <a:schemeClr val="bg1"/>
                </a:solidFill>
              </a:rPr>
              <a:t>. See </a:t>
            </a:r>
            <a:r>
              <a:rPr lang="en-US" sz="2400" dirty="0" err="1">
                <a:solidFill>
                  <a:schemeClr val="bg1"/>
                </a:solidFill>
              </a:rPr>
              <a:t>pakub</a:t>
            </a:r>
            <a:r>
              <a:rPr lang="en-US" sz="2400" dirty="0">
                <a:solidFill>
                  <a:schemeClr val="bg1"/>
                </a:solidFill>
              </a:rPr>
              <a:t> </a:t>
            </a:r>
            <a:r>
              <a:rPr lang="en-US" sz="2400" dirty="0" err="1">
                <a:solidFill>
                  <a:schemeClr val="bg1"/>
                </a:solidFill>
              </a:rPr>
              <a:t>isiklikke</a:t>
            </a:r>
            <a:r>
              <a:rPr lang="en-US" sz="2400" dirty="0">
                <a:solidFill>
                  <a:schemeClr val="bg1"/>
                </a:solidFill>
              </a:rPr>
              <a:t> </a:t>
            </a:r>
            <a:r>
              <a:rPr lang="en-US" sz="2400" dirty="0" err="1">
                <a:solidFill>
                  <a:schemeClr val="bg1"/>
                </a:solidFill>
              </a:rPr>
              <a:t>laene</a:t>
            </a:r>
            <a:r>
              <a:rPr lang="en-US" sz="2400" dirty="0">
                <a:solidFill>
                  <a:schemeClr val="bg1"/>
                </a:solidFill>
              </a:rPr>
              <a:t> ja </a:t>
            </a:r>
            <a:r>
              <a:rPr lang="en-US" sz="2400" dirty="0" err="1">
                <a:solidFill>
                  <a:schemeClr val="bg1"/>
                </a:solidFill>
              </a:rPr>
              <a:t>finantseerimist</a:t>
            </a:r>
            <a:r>
              <a:rPr lang="en-US" sz="2400" dirty="0">
                <a:solidFill>
                  <a:schemeClr val="bg1"/>
                </a:solidFill>
              </a:rPr>
              <a:t> </a:t>
            </a:r>
            <a:r>
              <a:rPr lang="en-US" sz="2400" dirty="0" err="1">
                <a:solidFill>
                  <a:schemeClr val="bg1"/>
                </a:solidFill>
              </a:rPr>
              <a:t>väikeettevõtetele</a:t>
            </a:r>
            <a:r>
              <a:rPr lang="en-US" sz="2400" dirty="0">
                <a:solidFill>
                  <a:schemeClr val="bg1"/>
                </a:solidFill>
              </a:rPr>
              <a:t> 3–5 </a:t>
            </a:r>
            <a:r>
              <a:rPr lang="en-US" sz="2400" dirty="0" err="1">
                <a:solidFill>
                  <a:schemeClr val="bg1"/>
                </a:solidFill>
              </a:rPr>
              <a:t>aasta</a:t>
            </a:r>
            <a:r>
              <a:rPr lang="en-US" sz="2400" dirty="0">
                <a:solidFill>
                  <a:schemeClr val="bg1"/>
                </a:solidFill>
              </a:rPr>
              <a:t> </a:t>
            </a:r>
            <a:r>
              <a:rPr lang="en-US" sz="2400" dirty="0" err="1">
                <a:solidFill>
                  <a:schemeClr val="bg1"/>
                </a:solidFill>
              </a:rPr>
              <a:t>jooksul</a:t>
            </a:r>
            <a:r>
              <a:rPr lang="en-US" sz="2400" dirty="0">
                <a:solidFill>
                  <a:schemeClr val="bg1"/>
                </a:solidFill>
              </a:rPr>
              <a:t>.</a:t>
            </a:r>
            <a:br>
              <a:rPr lang="et-EE" sz="2400" dirty="0">
                <a:solidFill>
                  <a:schemeClr val="bg1"/>
                </a:solidFill>
              </a:rPr>
            </a:br>
            <a:r>
              <a:rPr lang="en-US" sz="2400" dirty="0">
                <a:solidFill>
                  <a:schemeClr val="bg1"/>
                </a:solidFill>
                <a:hlinkClick r:id="rId3">
                  <a:extLst>
                    <a:ext uri="{A12FA001-AC4F-418D-AE19-62706E023703}">
                      <ahyp:hlinkClr xmlns:ahyp="http://schemas.microsoft.com/office/drawing/2018/hyperlinkcolor" val="tx"/>
                    </a:ext>
                  </a:extLst>
                </a:hlinkClick>
              </a:rPr>
              <a:t>Link </a:t>
            </a:r>
            <a:r>
              <a:rPr lang="en-US" sz="2400" dirty="0" err="1">
                <a:solidFill>
                  <a:schemeClr val="bg1"/>
                </a:solidFill>
                <a:hlinkClick r:id="rId3">
                  <a:extLst>
                    <a:ext uri="{A12FA001-AC4F-418D-AE19-62706E023703}">
                      <ahyp:hlinkClr xmlns:ahyp="http://schemas.microsoft.com/office/drawing/2018/hyperlinkcolor" val="tx"/>
                    </a:ext>
                  </a:extLst>
                </a:hlinkClick>
              </a:rPr>
              <a:t>LendingClub'i</a:t>
            </a:r>
            <a:r>
              <a:rPr lang="en-US" sz="2400" dirty="0">
                <a:solidFill>
                  <a:schemeClr val="bg1"/>
                </a:solidFill>
                <a:hlinkClick r:id="rId3">
                  <a:extLst>
                    <a:ext uri="{A12FA001-AC4F-418D-AE19-62706E023703}">
                      <ahyp:hlinkClr xmlns:ahyp="http://schemas.microsoft.com/office/drawing/2018/hyperlinkcolor" val="tx"/>
                    </a:ext>
                  </a:extLst>
                </a:hlinkClick>
              </a:rPr>
              <a:t> </a:t>
            </a:r>
            <a:r>
              <a:rPr lang="en-US" sz="2400" dirty="0" err="1">
                <a:solidFill>
                  <a:schemeClr val="bg1"/>
                </a:solidFill>
                <a:hlinkClick r:id="rId3">
                  <a:extLst>
                    <a:ext uri="{A12FA001-AC4F-418D-AE19-62706E023703}">
                      <ahyp:hlinkClr xmlns:ahyp="http://schemas.microsoft.com/office/drawing/2018/hyperlinkcolor" val="tx"/>
                    </a:ext>
                  </a:extLst>
                </a:hlinkClick>
              </a:rPr>
              <a:t>lehele</a:t>
            </a:r>
            <a:r>
              <a:rPr lang="en-US" sz="2400" dirty="0">
                <a:solidFill>
                  <a:schemeClr val="bg1"/>
                </a:solidFill>
                <a:hlinkClick r:id="rId3">
                  <a:extLst>
                    <a:ext uri="{A12FA001-AC4F-418D-AE19-62706E023703}">
                      <ahyp:hlinkClr xmlns:ahyp="http://schemas.microsoft.com/office/drawing/2018/hyperlinkcolor" val="tx"/>
                    </a:ext>
                  </a:extLst>
                </a:hlinkClick>
              </a:rPr>
              <a:t>.</a:t>
            </a:r>
            <a:endParaRPr lang="en-US" sz="2400" dirty="0">
              <a:solidFill>
                <a:schemeClr val="bg1"/>
              </a:solidFill>
            </a:endParaRPr>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5490" b="5490"/>
          <a:stretch>
            <a:fillRect/>
          </a:stretch>
        </p:blipFill>
        <p:spPr/>
      </p:pic>
      <p:sp>
        <p:nvSpPr>
          <p:cNvPr id="6" name="Text Placeholder 2">
            <a:extLst>
              <a:ext uri="{FF2B5EF4-FFF2-40B4-BE49-F238E27FC236}">
                <a16:creationId xmlns:a16="http://schemas.microsoft.com/office/drawing/2014/main" id="{2EBA0211-905D-4079-969B-A44499861166}"/>
              </a:ext>
            </a:extLst>
          </p:cNvPr>
          <p:cNvSpPr txBox="1">
            <a:spLocks/>
          </p:cNvSpPr>
          <p:nvPr/>
        </p:nvSpPr>
        <p:spPr>
          <a:xfrm>
            <a:off x="1718347" y="258055"/>
            <a:ext cx="4716425" cy="8352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NÄITED ÜHISRAHASTUSE VEEBILEHTEDEST</a:t>
            </a:r>
            <a:endParaRPr lang="en-US" dirty="0"/>
          </a:p>
        </p:txBody>
      </p:sp>
    </p:spTree>
    <p:extLst>
      <p:ext uri="{BB962C8B-B14F-4D97-AF65-F5344CB8AC3E}">
        <p14:creationId xmlns:p14="http://schemas.microsoft.com/office/powerpoint/2010/main" val="1546573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1" y="1480930"/>
            <a:ext cx="10594347" cy="5168347"/>
          </a:xfrm>
        </p:spPr>
        <p:txBody>
          <a:bodyPr>
            <a:normAutofit/>
          </a:bodyPr>
          <a:lstStyle/>
          <a:p>
            <a:pPr marL="0"/>
            <a:r>
              <a:rPr lang="en-US" dirty="0" err="1"/>
              <a:t>Enne</a:t>
            </a:r>
            <a:r>
              <a:rPr lang="en-US" dirty="0"/>
              <a:t> </a:t>
            </a:r>
            <a:r>
              <a:rPr lang="en-US" dirty="0" err="1"/>
              <a:t>kui</a:t>
            </a:r>
            <a:r>
              <a:rPr lang="en-US" dirty="0"/>
              <a:t> </a:t>
            </a:r>
            <a:r>
              <a:rPr lang="et-EE" dirty="0"/>
              <a:t>alustame </a:t>
            </a:r>
            <a:r>
              <a:rPr lang="en-US" dirty="0" err="1"/>
              <a:t>kodanik</a:t>
            </a:r>
            <a:r>
              <a:rPr lang="et-EE" dirty="0" err="1"/>
              <a:t>uosaluse</a:t>
            </a:r>
            <a:r>
              <a:rPr lang="et-EE" dirty="0"/>
              <a:t> teemaga</a:t>
            </a:r>
            <a:r>
              <a:rPr lang="en-US" dirty="0"/>
              <a:t>,</a:t>
            </a:r>
            <a:r>
              <a:rPr lang="et-EE" dirty="0"/>
              <a:t> palun tutvuge, </a:t>
            </a:r>
            <a:r>
              <a:rPr lang="en-US" dirty="0" err="1"/>
              <a:t>millise</a:t>
            </a:r>
            <a:r>
              <a:rPr lang="et-EE" dirty="0"/>
              <a:t>i</a:t>
            </a:r>
            <a:r>
              <a:rPr lang="en-US" dirty="0"/>
              <a:t>d </a:t>
            </a:r>
            <a:r>
              <a:rPr lang="et-EE" dirty="0"/>
              <a:t> lühendeid ja termineid on avatud õppematerjalides kasutatud: </a:t>
            </a:r>
          </a:p>
          <a:p>
            <a:pPr marL="0"/>
            <a:endParaRPr lang="et-EE" dirty="0"/>
          </a:p>
          <a:p>
            <a:pPr marL="0"/>
            <a:r>
              <a:rPr lang="en-US" dirty="0"/>
              <a:t>SDCE – see on </a:t>
            </a:r>
            <a:r>
              <a:rPr lang="et-EE" dirty="0"/>
              <a:t>projekti nime (</a:t>
            </a:r>
            <a:r>
              <a:rPr lang="et-EE" dirty="0" err="1"/>
              <a:t>Students</a:t>
            </a:r>
            <a:r>
              <a:rPr lang="et-EE" dirty="0"/>
              <a:t> as Digital </a:t>
            </a:r>
            <a:r>
              <a:rPr lang="et-EE" dirty="0" err="1"/>
              <a:t>Civic</a:t>
            </a:r>
            <a:r>
              <a:rPr lang="et-EE" dirty="0"/>
              <a:t> </a:t>
            </a:r>
            <a:r>
              <a:rPr lang="et-EE" dirty="0" err="1"/>
              <a:t>Engagers</a:t>
            </a:r>
            <a:r>
              <a:rPr lang="et-EE" dirty="0"/>
              <a:t>) lühend, mille raames </a:t>
            </a:r>
            <a:r>
              <a:rPr lang="en-US" dirty="0"/>
              <a:t>need </a:t>
            </a:r>
            <a:r>
              <a:rPr lang="en-US" dirty="0" err="1"/>
              <a:t>materjalid</a:t>
            </a:r>
            <a:r>
              <a:rPr lang="en-US" dirty="0"/>
              <a:t> </a:t>
            </a:r>
            <a:r>
              <a:rPr lang="et-EE" dirty="0"/>
              <a:t>on </a:t>
            </a:r>
            <a:r>
              <a:rPr lang="en-US" dirty="0"/>
              <a:t>lo</a:t>
            </a:r>
            <a:r>
              <a:rPr lang="et-EE" dirty="0" err="1"/>
              <a:t>odud</a:t>
            </a:r>
            <a:r>
              <a:rPr lang="et-EE" dirty="0"/>
              <a:t>.</a:t>
            </a:r>
          </a:p>
          <a:p>
            <a:pPr marL="0"/>
            <a:r>
              <a:rPr lang="en-US" dirty="0"/>
              <a:t>D</a:t>
            </a:r>
            <a:r>
              <a:rPr lang="et-EE" dirty="0"/>
              <a:t>KO </a:t>
            </a:r>
            <a:r>
              <a:rPr lang="en-US" dirty="0"/>
              <a:t>– </a:t>
            </a:r>
            <a:r>
              <a:rPr lang="et-EE" dirty="0"/>
              <a:t>d</a:t>
            </a:r>
            <a:r>
              <a:rPr lang="en-US" dirty="0" err="1"/>
              <a:t>igita</a:t>
            </a:r>
            <a:r>
              <a:rPr lang="et-EE" dirty="0"/>
              <a:t>a</a:t>
            </a:r>
            <a:r>
              <a:rPr lang="en-US" dirty="0"/>
              <a:t>l</a:t>
            </a:r>
            <a:r>
              <a:rPr lang="et-EE" dirty="0" err="1"/>
              <a:t>ne</a:t>
            </a:r>
            <a:r>
              <a:rPr lang="en-US" dirty="0"/>
              <a:t> </a:t>
            </a:r>
            <a:r>
              <a:rPr lang="et-EE" dirty="0"/>
              <a:t>kodanikuosalus.</a:t>
            </a:r>
          </a:p>
          <a:p>
            <a:pPr marL="0"/>
            <a:r>
              <a:rPr lang="et-EE" dirty="0">
                <a:hlinkClick r:id="rId2"/>
              </a:rPr>
              <a:t>DKO juhend</a:t>
            </a:r>
            <a:r>
              <a:rPr lang="en-US" dirty="0">
                <a:hlinkClick r:id="rId2"/>
              </a:rPr>
              <a:t> </a:t>
            </a:r>
            <a:r>
              <a:rPr lang="en-US" dirty="0"/>
              <a:t>– see on</a:t>
            </a:r>
            <a:r>
              <a:rPr lang="et-EE" dirty="0"/>
              <a:t> projekti raames koostatud </a:t>
            </a:r>
            <a:r>
              <a:rPr lang="en-US" dirty="0" err="1"/>
              <a:t>juhend</a:t>
            </a:r>
            <a:r>
              <a:rPr lang="et-EE" dirty="0"/>
              <a:t>materjal</a:t>
            </a:r>
            <a:r>
              <a:rPr lang="en-US" dirty="0"/>
              <a:t>, mis </a:t>
            </a:r>
            <a:r>
              <a:rPr lang="en-US" dirty="0" err="1"/>
              <a:t>sisaldab</a:t>
            </a:r>
            <a:r>
              <a:rPr lang="en-US" dirty="0"/>
              <a:t> </a:t>
            </a:r>
            <a:r>
              <a:rPr lang="et-EE" dirty="0"/>
              <a:t>teavet</a:t>
            </a:r>
            <a:r>
              <a:rPr lang="en-US" dirty="0"/>
              <a:t> </a:t>
            </a:r>
            <a:r>
              <a:rPr lang="et-EE" dirty="0"/>
              <a:t>üliõpilaste ja </a:t>
            </a:r>
            <a:r>
              <a:rPr lang="en-US" dirty="0" err="1"/>
              <a:t>digitaalse</a:t>
            </a:r>
            <a:r>
              <a:rPr lang="en-US" dirty="0"/>
              <a:t> </a:t>
            </a:r>
            <a:r>
              <a:rPr lang="en-US" dirty="0" err="1"/>
              <a:t>kodaniku</a:t>
            </a:r>
            <a:r>
              <a:rPr lang="et-EE" dirty="0"/>
              <a:t>osaluse </a:t>
            </a:r>
            <a:r>
              <a:rPr lang="en-US" dirty="0" err="1"/>
              <a:t>kohta</a:t>
            </a:r>
            <a:r>
              <a:rPr lang="en-US" dirty="0"/>
              <a:t>.</a:t>
            </a:r>
            <a:r>
              <a:rPr lang="et-EE" dirty="0"/>
              <a:t> On kättesaadav inglise, eesti, saksa ja portugali keeles. </a:t>
            </a:r>
            <a:r>
              <a:rPr lang="en-US" dirty="0"/>
              <a:t> </a:t>
            </a:r>
            <a:endParaRPr lang="et-EE" dirty="0"/>
          </a:p>
          <a:p>
            <a:pPr marL="0"/>
            <a:r>
              <a:rPr lang="et-EE" dirty="0">
                <a:hlinkClick r:id="rId3"/>
              </a:rPr>
              <a:t>DKO töövahendite komplekt</a:t>
            </a:r>
            <a:r>
              <a:rPr lang="en-US" dirty="0">
                <a:hlinkClick r:id="rId3"/>
              </a:rPr>
              <a:t> </a:t>
            </a:r>
            <a:r>
              <a:rPr lang="en-US" dirty="0"/>
              <a:t>– </a:t>
            </a:r>
            <a:r>
              <a:rPr lang="et-EE" dirty="0"/>
              <a:t>projekti raames koostatud digitaalsete töövahendite komplekt, mis juhendab kasutama erinevaid digivahendeid</a:t>
            </a:r>
            <a:r>
              <a:rPr lang="en-US" dirty="0"/>
              <a:t>, </a:t>
            </a:r>
            <a:r>
              <a:rPr lang="en-US" dirty="0" err="1"/>
              <a:t>mida</a:t>
            </a:r>
            <a:r>
              <a:rPr lang="en-US" dirty="0"/>
              <a:t> </a:t>
            </a:r>
            <a:r>
              <a:rPr lang="en-US" dirty="0" err="1"/>
              <a:t>saa</a:t>
            </a:r>
            <a:r>
              <a:rPr lang="et-EE" dirty="0"/>
              <a:t>b kasutada kodanikuosaluse tegevustes</a:t>
            </a:r>
            <a:r>
              <a:rPr lang="en-US" dirty="0"/>
              <a:t>.</a:t>
            </a:r>
            <a:r>
              <a:rPr lang="et-EE" dirty="0"/>
              <a:t> On kättesaadav inglise, eesti, saksa ja portugali keeles. </a:t>
            </a:r>
          </a:p>
          <a:p>
            <a:endParaRPr lang="en-IE" dirty="0"/>
          </a:p>
        </p:txBody>
      </p:sp>
      <p:sp>
        <p:nvSpPr>
          <p:cNvPr id="16"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p:txBody>
          <a:bodyPr>
            <a:normAutofit lnSpcReduction="10000"/>
          </a:bodyPr>
          <a:lstStyle/>
          <a:p>
            <a:r>
              <a:rPr lang="et-EE" dirty="0"/>
              <a:t>Materjalides kasutatavad lühendid ja terminid</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606731" y="1375341"/>
            <a:ext cx="5105121" cy="4524315"/>
          </a:xfrm>
          <a:prstGeom prst="rect">
            <a:avLst/>
          </a:prstGeom>
          <a:noFill/>
        </p:spPr>
        <p:txBody>
          <a:bodyPr wrap="square" rtlCol="0">
            <a:spAutoFit/>
          </a:bodyPr>
          <a:lstStyle/>
          <a:p>
            <a:r>
              <a:rPr lang="en-GB" sz="2400" b="1" dirty="0">
                <a:solidFill>
                  <a:srgbClr val="FFFFFF"/>
                </a:solidFill>
                <a:latin typeface="Averta"/>
              </a:rPr>
              <a:t>Hubbub </a:t>
            </a:r>
            <a:r>
              <a:rPr lang="en-GB" sz="2400" dirty="0" err="1">
                <a:solidFill>
                  <a:srgbClr val="FFFFFF"/>
                </a:solidFill>
                <a:latin typeface="Averta"/>
              </a:rPr>
              <a:t>teeb</a:t>
            </a:r>
            <a:r>
              <a:rPr lang="en-GB" sz="2400" dirty="0">
                <a:solidFill>
                  <a:srgbClr val="FFFFFF"/>
                </a:solidFill>
                <a:latin typeface="Averta"/>
              </a:rPr>
              <a:t> </a:t>
            </a:r>
            <a:r>
              <a:rPr lang="en-GB" sz="2400" dirty="0" err="1">
                <a:solidFill>
                  <a:srgbClr val="FFFFFF"/>
                </a:solidFill>
                <a:latin typeface="Averta"/>
              </a:rPr>
              <a:t>koostööd</a:t>
            </a:r>
            <a:r>
              <a:rPr lang="en-GB" sz="2400" dirty="0">
                <a:solidFill>
                  <a:srgbClr val="FFFFFF"/>
                </a:solidFill>
                <a:latin typeface="Averta"/>
              </a:rPr>
              <a:t> </a:t>
            </a:r>
            <a:r>
              <a:rPr lang="en-GB" sz="2400" dirty="0" err="1">
                <a:solidFill>
                  <a:srgbClr val="FFFFFF"/>
                </a:solidFill>
                <a:latin typeface="Averta"/>
              </a:rPr>
              <a:t>ülikoolidega</a:t>
            </a:r>
            <a:r>
              <a:rPr lang="en-GB" sz="2400" dirty="0">
                <a:solidFill>
                  <a:srgbClr val="FFFFFF"/>
                </a:solidFill>
                <a:latin typeface="Averta"/>
              </a:rPr>
              <a:t> </a:t>
            </a:r>
            <a:r>
              <a:rPr lang="en-GB" sz="2400" dirty="0" err="1">
                <a:solidFill>
                  <a:srgbClr val="FFFFFF"/>
                </a:solidFill>
                <a:latin typeface="Averta"/>
              </a:rPr>
              <a:t>üliõpilaste</a:t>
            </a:r>
            <a:r>
              <a:rPr lang="en-GB" sz="2400" dirty="0">
                <a:solidFill>
                  <a:srgbClr val="FFFFFF"/>
                </a:solidFill>
                <a:latin typeface="Averta"/>
              </a:rPr>
              <a:t> ja </a:t>
            </a:r>
            <a:r>
              <a:rPr lang="en-GB" sz="2400" dirty="0" err="1">
                <a:solidFill>
                  <a:srgbClr val="FFFFFF"/>
                </a:solidFill>
                <a:latin typeface="Averta"/>
              </a:rPr>
              <a:t>vilistlaste</a:t>
            </a:r>
            <a:r>
              <a:rPr lang="en-GB" sz="2400" dirty="0">
                <a:solidFill>
                  <a:srgbClr val="FFFFFF"/>
                </a:solidFill>
                <a:latin typeface="Averta"/>
              </a:rPr>
              <a:t> </a:t>
            </a:r>
            <a:r>
              <a:rPr lang="en-GB" sz="2400" dirty="0" err="1">
                <a:solidFill>
                  <a:srgbClr val="FFFFFF"/>
                </a:solidFill>
                <a:latin typeface="Averta"/>
              </a:rPr>
              <a:t>projektide</a:t>
            </a:r>
            <a:r>
              <a:rPr lang="en-GB" sz="2400" dirty="0">
                <a:solidFill>
                  <a:srgbClr val="FFFFFF"/>
                </a:solidFill>
                <a:latin typeface="Averta"/>
              </a:rPr>
              <a:t> </a:t>
            </a:r>
            <a:r>
              <a:rPr lang="en-GB" sz="2400" dirty="0" err="1">
                <a:solidFill>
                  <a:srgbClr val="FFFFFF"/>
                </a:solidFill>
                <a:latin typeface="Averta"/>
              </a:rPr>
              <a:t>ühisrahastamiseks</a:t>
            </a:r>
            <a:r>
              <a:rPr lang="en-GB" sz="2400" dirty="0">
                <a:solidFill>
                  <a:srgbClr val="FFFFFF"/>
                </a:solidFill>
                <a:latin typeface="Averta"/>
              </a:rPr>
              <a:t>. </a:t>
            </a:r>
            <a:r>
              <a:rPr lang="en-GB" sz="2400" dirty="0" err="1">
                <a:solidFill>
                  <a:srgbClr val="FFFFFF"/>
                </a:solidFill>
                <a:latin typeface="Averta"/>
              </a:rPr>
              <a:t>Nad</a:t>
            </a:r>
            <a:r>
              <a:rPr lang="en-GB" sz="2400" dirty="0">
                <a:solidFill>
                  <a:srgbClr val="FFFFFF"/>
                </a:solidFill>
                <a:latin typeface="Averta"/>
              </a:rPr>
              <a:t> </a:t>
            </a:r>
            <a:r>
              <a:rPr lang="en-GB" sz="2400" dirty="0" err="1">
                <a:solidFill>
                  <a:srgbClr val="FFFFFF"/>
                </a:solidFill>
                <a:latin typeface="Averta"/>
              </a:rPr>
              <a:t>arvavad</a:t>
            </a:r>
            <a:r>
              <a:rPr lang="en-GB" sz="2400" dirty="0">
                <a:solidFill>
                  <a:srgbClr val="FFFFFF"/>
                </a:solidFill>
                <a:latin typeface="Averta"/>
              </a:rPr>
              <a:t> </a:t>
            </a:r>
            <a:r>
              <a:rPr lang="en-GB" sz="2400" dirty="0" err="1">
                <a:solidFill>
                  <a:srgbClr val="FFFFFF"/>
                </a:solidFill>
                <a:latin typeface="Averta"/>
              </a:rPr>
              <a:t>õigustatult</a:t>
            </a:r>
            <a:r>
              <a:rPr lang="en-GB" sz="2400" dirty="0">
                <a:solidFill>
                  <a:srgbClr val="FFFFFF"/>
                </a:solidFill>
                <a:latin typeface="Averta"/>
              </a:rPr>
              <a:t>, et </a:t>
            </a:r>
            <a:r>
              <a:rPr lang="en-GB" sz="2400" dirty="0" err="1">
                <a:solidFill>
                  <a:srgbClr val="FFFFFF"/>
                </a:solidFill>
                <a:latin typeface="Averta"/>
              </a:rPr>
              <a:t>ühisrahastus</a:t>
            </a:r>
            <a:r>
              <a:rPr lang="en-GB" sz="2400" dirty="0">
                <a:solidFill>
                  <a:srgbClr val="FFFFFF"/>
                </a:solidFill>
                <a:latin typeface="Averta"/>
              </a:rPr>
              <a:t> on </a:t>
            </a:r>
            <a:r>
              <a:rPr lang="en-GB" sz="2400" dirty="0" err="1">
                <a:solidFill>
                  <a:srgbClr val="FFFFFF"/>
                </a:solidFill>
                <a:latin typeface="Averta"/>
              </a:rPr>
              <a:t>õppijatele</a:t>
            </a:r>
            <a:r>
              <a:rPr lang="en-GB" sz="2400" dirty="0">
                <a:solidFill>
                  <a:srgbClr val="FFFFFF"/>
                </a:solidFill>
                <a:latin typeface="Averta"/>
              </a:rPr>
              <a:t> </a:t>
            </a:r>
            <a:r>
              <a:rPr lang="en-GB" sz="2400" dirty="0" err="1">
                <a:solidFill>
                  <a:srgbClr val="FFFFFF"/>
                </a:solidFill>
                <a:latin typeface="Averta"/>
              </a:rPr>
              <a:t>põnev</a:t>
            </a:r>
            <a:r>
              <a:rPr lang="en-GB" sz="2400" dirty="0">
                <a:solidFill>
                  <a:srgbClr val="FFFFFF"/>
                </a:solidFill>
                <a:latin typeface="Averta"/>
              </a:rPr>
              <a:t> </a:t>
            </a:r>
            <a:r>
              <a:rPr lang="en-GB" sz="2400" dirty="0" err="1">
                <a:solidFill>
                  <a:srgbClr val="FFFFFF"/>
                </a:solidFill>
                <a:latin typeface="Averta"/>
              </a:rPr>
              <a:t>viis</a:t>
            </a:r>
            <a:r>
              <a:rPr lang="en-GB" sz="2400" dirty="0">
                <a:solidFill>
                  <a:srgbClr val="FFFFFF"/>
                </a:solidFill>
                <a:latin typeface="Averta"/>
              </a:rPr>
              <a:t> </a:t>
            </a:r>
            <a:r>
              <a:rPr lang="en-GB" sz="2400" dirty="0" err="1">
                <a:solidFill>
                  <a:srgbClr val="FFFFFF"/>
                </a:solidFill>
                <a:latin typeface="Averta"/>
              </a:rPr>
              <a:t>ettevõtlusoskuste</a:t>
            </a:r>
            <a:r>
              <a:rPr lang="en-GB" sz="2400" dirty="0">
                <a:solidFill>
                  <a:srgbClr val="FFFFFF"/>
                </a:solidFill>
                <a:latin typeface="Averta"/>
              </a:rPr>
              <a:t> </a:t>
            </a:r>
            <a:r>
              <a:rPr lang="en-GB" sz="2400" dirty="0" err="1">
                <a:solidFill>
                  <a:srgbClr val="FFFFFF"/>
                </a:solidFill>
                <a:latin typeface="Averta"/>
              </a:rPr>
              <a:t>arendamiseks</a:t>
            </a:r>
            <a:r>
              <a:rPr lang="en-GB" sz="2400" dirty="0">
                <a:solidFill>
                  <a:srgbClr val="FFFFFF"/>
                </a:solidFill>
                <a:latin typeface="Averta"/>
              </a:rPr>
              <a:t>. </a:t>
            </a:r>
            <a:r>
              <a:rPr lang="en-GB" sz="2400" dirty="0" err="1">
                <a:solidFill>
                  <a:srgbClr val="FFFFFF"/>
                </a:solidFill>
                <a:latin typeface="Averta"/>
              </a:rPr>
              <a:t>Kui</a:t>
            </a:r>
            <a:r>
              <a:rPr lang="en-GB" sz="2400" dirty="0">
                <a:solidFill>
                  <a:srgbClr val="FFFFFF"/>
                </a:solidFill>
                <a:latin typeface="Averta"/>
              </a:rPr>
              <a:t> </a:t>
            </a:r>
            <a:r>
              <a:rPr lang="en-GB" sz="2400" dirty="0" err="1">
                <a:solidFill>
                  <a:srgbClr val="FFFFFF"/>
                </a:solidFill>
                <a:latin typeface="Averta"/>
              </a:rPr>
              <a:t>tähtaja</a:t>
            </a:r>
            <a:r>
              <a:rPr lang="en-GB" sz="2400" dirty="0">
                <a:solidFill>
                  <a:srgbClr val="FFFFFF"/>
                </a:solidFill>
                <a:latin typeface="Averta"/>
              </a:rPr>
              <a:t> </a:t>
            </a:r>
            <a:r>
              <a:rPr lang="en-GB" sz="2400" dirty="0" err="1">
                <a:solidFill>
                  <a:srgbClr val="FFFFFF"/>
                </a:solidFill>
                <a:latin typeface="Averta"/>
              </a:rPr>
              <a:t>lähenedes</a:t>
            </a:r>
            <a:r>
              <a:rPr lang="en-GB" sz="2400" dirty="0">
                <a:solidFill>
                  <a:srgbClr val="FFFFFF"/>
                </a:solidFill>
                <a:latin typeface="Averta"/>
              </a:rPr>
              <a:t> </a:t>
            </a:r>
            <a:r>
              <a:rPr lang="en-GB" sz="2400" dirty="0" err="1">
                <a:solidFill>
                  <a:srgbClr val="FFFFFF"/>
                </a:solidFill>
                <a:latin typeface="Averta"/>
              </a:rPr>
              <a:t>tekib</a:t>
            </a:r>
            <a:r>
              <a:rPr lang="en-GB" sz="2400" dirty="0">
                <a:solidFill>
                  <a:srgbClr val="FFFFFF"/>
                </a:solidFill>
                <a:latin typeface="Averta"/>
              </a:rPr>
              <a:t> </a:t>
            </a:r>
            <a:r>
              <a:rPr lang="en-GB" sz="2400" dirty="0" err="1">
                <a:solidFill>
                  <a:srgbClr val="FFFFFF"/>
                </a:solidFill>
                <a:latin typeface="Averta"/>
              </a:rPr>
              <a:t>surve</a:t>
            </a:r>
            <a:r>
              <a:rPr lang="en-GB" sz="2400" dirty="0">
                <a:solidFill>
                  <a:srgbClr val="FFFFFF"/>
                </a:solidFill>
                <a:latin typeface="Averta"/>
              </a:rPr>
              <a:t> </a:t>
            </a:r>
            <a:r>
              <a:rPr lang="en-GB" sz="2400" dirty="0" err="1">
                <a:solidFill>
                  <a:srgbClr val="FFFFFF"/>
                </a:solidFill>
                <a:latin typeface="Averta"/>
              </a:rPr>
              <a:t>eesmärgini</a:t>
            </a:r>
            <a:r>
              <a:rPr lang="en-GB" sz="2400" dirty="0">
                <a:solidFill>
                  <a:srgbClr val="FFFFFF"/>
                </a:solidFill>
                <a:latin typeface="Averta"/>
              </a:rPr>
              <a:t> </a:t>
            </a:r>
            <a:r>
              <a:rPr lang="en-GB" sz="2400" dirty="0" err="1">
                <a:solidFill>
                  <a:srgbClr val="FFFFFF"/>
                </a:solidFill>
                <a:latin typeface="Averta"/>
              </a:rPr>
              <a:t>jõuda</a:t>
            </a:r>
            <a:r>
              <a:rPr lang="en-GB" sz="2400" dirty="0">
                <a:solidFill>
                  <a:srgbClr val="FFFFFF"/>
                </a:solidFill>
                <a:latin typeface="Averta"/>
              </a:rPr>
              <a:t>, on </a:t>
            </a:r>
            <a:r>
              <a:rPr lang="en-GB" sz="2400" dirty="0" err="1">
                <a:solidFill>
                  <a:srgbClr val="FFFFFF"/>
                </a:solidFill>
                <a:latin typeface="Averta"/>
              </a:rPr>
              <a:t>kogu</a:t>
            </a:r>
            <a:r>
              <a:rPr lang="en-GB" sz="2400" dirty="0">
                <a:solidFill>
                  <a:srgbClr val="FFFFFF"/>
                </a:solidFill>
                <a:latin typeface="Averta"/>
              </a:rPr>
              <a:t> see </a:t>
            </a:r>
            <a:r>
              <a:rPr lang="en-GB" sz="2400" dirty="0" err="1">
                <a:solidFill>
                  <a:srgbClr val="FFFFFF"/>
                </a:solidFill>
                <a:latin typeface="Averta"/>
              </a:rPr>
              <a:t>protsess</a:t>
            </a:r>
            <a:r>
              <a:rPr lang="en-GB" sz="2400" dirty="0">
                <a:solidFill>
                  <a:srgbClr val="FFFFFF"/>
                </a:solidFill>
                <a:latin typeface="Averta"/>
              </a:rPr>
              <a:t> </a:t>
            </a:r>
            <a:r>
              <a:rPr lang="en-GB" sz="2400" dirty="0" err="1">
                <a:solidFill>
                  <a:srgbClr val="FFFFFF"/>
                </a:solidFill>
                <a:latin typeface="Averta"/>
              </a:rPr>
              <a:t>suurepärane</a:t>
            </a:r>
            <a:r>
              <a:rPr lang="en-GB" sz="2400" dirty="0">
                <a:solidFill>
                  <a:srgbClr val="FFFFFF"/>
                </a:solidFill>
                <a:latin typeface="Averta"/>
              </a:rPr>
              <a:t> </a:t>
            </a:r>
            <a:r>
              <a:rPr lang="en-GB" sz="2400" dirty="0" err="1">
                <a:solidFill>
                  <a:srgbClr val="FFFFFF"/>
                </a:solidFill>
                <a:latin typeface="Averta"/>
              </a:rPr>
              <a:t>turunduse</a:t>
            </a:r>
            <a:r>
              <a:rPr lang="en-GB" sz="2400" dirty="0">
                <a:solidFill>
                  <a:srgbClr val="FFFFFF"/>
                </a:solidFill>
                <a:latin typeface="Averta"/>
              </a:rPr>
              <a:t> </a:t>
            </a:r>
            <a:r>
              <a:rPr lang="en-GB" sz="2400" dirty="0" err="1">
                <a:solidFill>
                  <a:srgbClr val="FFFFFF"/>
                </a:solidFill>
                <a:latin typeface="Averta"/>
              </a:rPr>
              <a:t>õppetund</a:t>
            </a:r>
            <a:r>
              <a:rPr lang="en-GB" sz="2400" dirty="0">
                <a:solidFill>
                  <a:srgbClr val="FFFFFF"/>
                </a:solidFill>
                <a:latin typeface="Averta"/>
              </a:rPr>
              <a:t>, </a:t>
            </a:r>
            <a:r>
              <a:rPr lang="en-GB" sz="2400" dirty="0" err="1">
                <a:solidFill>
                  <a:srgbClr val="FFFFFF"/>
                </a:solidFill>
                <a:latin typeface="Averta"/>
              </a:rPr>
              <a:t>alates</a:t>
            </a:r>
            <a:r>
              <a:rPr lang="en-GB" sz="2400" dirty="0">
                <a:solidFill>
                  <a:srgbClr val="FFFFFF"/>
                </a:solidFill>
                <a:latin typeface="Averta"/>
              </a:rPr>
              <a:t> </a:t>
            </a:r>
            <a:r>
              <a:rPr lang="en-GB" sz="2400" dirty="0" err="1">
                <a:solidFill>
                  <a:srgbClr val="FFFFFF"/>
                </a:solidFill>
                <a:latin typeface="Averta"/>
              </a:rPr>
              <a:t>ühisrahastusprojekti</a:t>
            </a:r>
            <a:r>
              <a:rPr lang="en-GB" sz="2400" dirty="0">
                <a:solidFill>
                  <a:srgbClr val="FFFFFF"/>
                </a:solidFill>
                <a:latin typeface="Averta"/>
              </a:rPr>
              <a:t> </a:t>
            </a:r>
            <a:r>
              <a:rPr lang="en-GB" sz="2400" dirty="0" err="1">
                <a:solidFill>
                  <a:srgbClr val="FFFFFF"/>
                </a:solidFill>
                <a:latin typeface="Averta"/>
              </a:rPr>
              <a:t>loomisest</a:t>
            </a:r>
            <a:r>
              <a:rPr lang="en-GB" sz="2400" dirty="0">
                <a:solidFill>
                  <a:srgbClr val="FFFFFF"/>
                </a:solidFill>
                <a:latin typeface="Averta"/>
              </a:rPr>
              <a:t> </a:t>
            </a:r>
            <a:r>
              <a:rPr lang="en-GB" sz="2400" dirty="0" err="1">
                <a:solidFill>
                  <a:srgbClr val="FFFFFF"/>
                </a:solidFill>
                <a:latin typeface="Averta"/>
              </a:rPr>
              <a:t>kuni</a:t>
            </a:r>
            <a:r>
              <a:rPr lang="en-GB" sz="2400" dirty="0">
                <a:solidFill>
                  <a:srgbClr val="FFFFFF"/>
                </a:solidFill>
                <a:latin typeface="Averta"/>
              </a:rPr>
              <a:t> </a:t>
            </a:r>
            <a:r>
              <a:rPr lang="en-GB" sz="2400" dirty="0" err="1">
                <a:solidFill>
                  <a:srgbClr val="FFFFFF"/>
                </a:solidFill>
                <a:latin typeface="Averta"/>
              </a:rPr>
              <a:t>projekti</a:t>
            </a:r>
            <a:r>
              <a:rPr lang="en-GB" sz="2400" dirty="0">
                <a:solidFill>
                  <a:srgbClr val="FFFFFF"/>
                </a:solidFill>
                <a:latin typeface="Averta"/>
              </a:rPr>
              <a:t> </a:t>
            </a:r>
            <a:r>
              <a:rPr lang="en-GB" sz="2400" dirty="0" err="1">
                <a:solidFill>
                  <a:srgbClr val="FFFFFF"/>
                </a:solidFill>
                <a:latin typeface="Averta"/>
              </a:rPr>
              <a:t>reklaamimiseni</a:t>
            </a:r>
            <a:r>
              <a:rPr lang="en-GB" sz="2400" dirty="0">
                <a:solidFill>
                  <a:srgbClr val="FFFFFF"/>
                </a:solidFill>
                <a:latin typeface="Averta"/>
              </a:rPr>
              <a:t> ja </a:t>
            </a:r>
            <a:r>
              <a:rPr lang="en-GB" sz="2400" dirty="0" err="1">
                <a:solidFill>
                  <a:srgbClr val="FFFFFF"/>
                </a:solidFill>
                <a:latin typeface="Averta"/>
              </a:rPr>
              <a:t>raamidest</a:t>
            </a:r>
            <a:r>
              <a:rPr lang="en-GB" sz="2400" dirty="0">
                <a:solidFill>
                  <a:srgbClr val="FFFFFF"/>
                </a:solidFill>
                <a:latin typeface="Averta"/>
              </a:rPr>
              <a:t> </a:t>
            </a:r>
            <a:r>
              <a:rPr lang="en-GB" sz="2400" dirty="0" err="1">
                <a:solidFill>
                  <a:srgbClr val="FFFFFF"/>
                </a:solidFill>
                <a:latin typeface="Averta"/>
              </a:rPr>
              <a:t>välja</a:t>
            </a:r>
            <a:r>
              <a:rPr lang="en-GB" sz="2400" dirty="0">
                <a:solidFill>
                  <a:srgbClr val="FFFFFF"/>
                </a:solidFill>
                <a:latin typeface="Averta"/>
              </a:rPr>
              <a:t> </a:t>
            </a:r>
            <a:r>
              <a:rPr lang="en-GB" sz="2400" dirty="0" err="1">
                <a:solidFill>
                  <a:srgbClr val="FFFFFF"/>
                </a:solidFill>
                <a:latin typeface="Averta"/>
              </a:rPr>
              <a:t>mõtlemiseni</a:t>
            </a:r>
            <a:r>
              <a:rPr lang="en-GB" sz="2400" dirty="0">
                <a:solidFill>
                  <a:srgbClr val="FFFFFF"/>
                </a:solidFill>
                <a:latin typeface="Averta"/>
              </a:rPr>
              <a:t>.</a:t>
            </a:r>
            <a:endParaRPr lang="en-GB" sz="2400" dirty="0">
              <a:solidFill>
                <a:schemeClr val="bg1"/>
              </a:solidFill>
              <a:latin typeface="Averta"/>
            </a:endParaRPr>
          </a:p>
          <a:p>
            <a:r>
              <a:rPr lang="en-GB" sz="2400" dirty="0">
                <a:solidFill>
                  <a:schemeClr val="bg1"/>
                </a:solidFill>
                <a:latin typeface="Averta"/>
                <a:hlinkClick r:id="rId2">
                  <a:extLst>
                    <a:ext uri="{A12FA001-AC4F-418D-AE19-62706E023703}">
                      <ahyp:hlinkClr xmlns:ahyp="http://schemas.microsoft.com/office/drawing/2018/hyperlinkcolor" val="tx"/>
                    </a:ext>
                  </a:extLst>
                </a:hlinkClick>
              </a:rPr>
              <a:t>Link </a:t>
            </a:r>
            <a:r>
              <a:rPr lang="en-GB" sz="2400" dirty="0" err="1">
                <a:solidFill>
                  <a:schemeClr val="bg1"/>
                </a:solidFill>
                <a:latin typeface="Averta"/>
                <a:hlinkClick r:id="rId2">
                  <a:extLst>
                    <a:ext uri="{A12FA001-AC4F-418D-AE19-62706E023703}">
                      <ahyp:hlinkClr xmlns:ahyp="http://schemas.microsoft.com/office/drawing/2018/hyperlinkcolor" val="tx"/>
                    </a:ext>
                  </a:extLst>
                </a:hlinkClick>
              </a:rPr>
              <a:t>Hubbub'i</a:t>
            </a:r>
            <a:r>
              <a:rPr lang="en-GB" sz="2400" dirty="0">
                <a:solidFill>
                  <a:schemeClr val="bg1"/>
                </a:solidFill>
                <a:latin typeface="Averta"/>
                <a:hlinkClick r:id="rId2">
                  <a:extLst>
                    <a:ext uri="{A12FA001-AC4F-418D-AE19-62706E023703}">
                      <ahyp:hlinkClr xmlns:ahyp="http://schemas.microsoft.com/office/drawing/2018/hyperlinkcolor" val="tx"/>
                    </a:ext>
                  </a:extLst>
                </a:hlinkClick>
              </a:rPr>
              <a:t> </a:t>
            </a:r>
            <a:r>
              <a:rPr lang="en-GB" sz="2400" dirty="0" err="1">
                <a:solidFill>
                  <a:schemeClr val="bg1"/>
                </a:solidFill>
                <a:latin typeface="Averta"/>
                <a:hlinkClick r:id="rId2">
                  <a:extLst>
                    <a:ext uri="{A12FA001-AC4F-418D-AE19-62706E023703}">
                      <ahyp:hlinkClr xmlns:ahyp="http://schemas.microsoft.com/office/drawing/2018/hyperlinkcolor" val="tx"/>
                    </a:ext>
                  </a:extLst>
                </a:hlinkClick>
              </a:rPr>
              <a:t>lehele</a:t>
            </a:r>
            <a:r>
              <a:rPr lang="en-GB" sz="2400" dirty="0">
                <a:solidFill>
                  <a:schemeClr val="bg1"/>
                </a:solidFill>
                <a:latin typeface="Averta"/>
                <a:hlinkClick r:id="rId2">
                  <a:extLst>
                    <a:ext uri="{A12FA001-AC4F-418D-AE19-62706E023703}">
                      <ahyp:hlinkClr xmlns:ahyp="http://schemas.microsoft.com/office/drawing/2018/hyperlinkcolor" val="tx"/>
                    </a:ext>
                  </a:extLst>
                </a:hlinkClick>
              </a:rPr>
              <a:t>.</a:t>
            </a:r>
            <a:endParaRPr lang="en-US" sz="2400" dirty="0">
              <a:solidFill>
                <a:schemeClr val="bg1"/>
              </a:solidFill>
            </a:endParaRPr>
          </a:p>
        </p:txBody>
      </p:sp>
      <p:pic>
        <p:nvPicPr>
          <p:cNvPr id="12" name="Picture Placeholder 11" descr="Collaborative meeting table">
            <a:extLst>
              <a:ext uri="{FF2B5EF4-FFF2-40B4-BE49-F238E27FC236}">
                <a16:creationId xmlns:a16="http://schemas.microsoft.com/office/drawing/2014/main" id="{0E3D787D-F2B6-4154-829D-561D2DA6249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7432" r="27432"/>
          <a:stretch>
            <a:fillRect/>
          </a:stretch>
        </p:blipFill>
        <p:spPr/>
      </p:pic>
      <p:sp>
        <p:nvSpPr>
          <p:cNvPr id="7" name="Text Placeholder 2">
            <a:extLst>
              <a:ext uri="{FF2B5EF4-FFF2-40B4-BE49-F238E27FC236}">
                <a16:creationId xmlns:a16="http://schemas.microsoft.com/office/drawing/2014/main" id="{1406BE16-19F3-4284-8824-0D93008FF655}"/>
              </a:ext>
            </a:extLst>
          </p:cNvPr>
          <p:cNvSpPr txBox="1">
            <a:spLocks/>
          </p:cNvSpPr>
          <p:nvPr/>
        </p:nvSpPr>
        <p:spPr>
          <a:xfrm>
            <a:off x="1718347" y="258055"/>
            <a:ext cx="4716425" cy="8352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NÄITED ÜHISRAHASTUSE VEEBILEHTEDEST</a:t>
            </a:r>
            <a:endParaRPr lang="en-US" dirty="0"/>
          </a:p>
        </p:txBody>
      </p:sp>
    </p:spTree>
    <p:extLst>
      <p:ext uri="{BB962C8B-B14F-4D97-AF65-F5344CB8AC3E}">
        <p14:creationId xmlns:p14="http://schemas.microsoft.com/office/powerpoint/2010/main" val="1680018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639614" y="1306235"/>
            <a:ext cx="4905424" cy="5170646"/>
          </a:xfrm>
          <a:prstGeom prst="rect">
            <a:avLst/>
          </a:prstGeom>
          <a:noFill/>
        </p:spPr>
        <p:txBody>
          <a:bodyPr wrap="square" rtlCol="0">
            <a:spAutoFit/>
          </a:bodyPr>
          <a:lstStyle/>
          <a:p>
            <a:r>
              <a:rPr lang="en-GB" sz="2400" dirty="0" err="1">
                <a:solidFill>
                  <a:schemeClr val="bg1"/>
                </a:solidFill>
                <a:latin typeface="Averta"/>
              </a:rPr>
              <a:t>Hubbubil</a:t>
            </a:r>
            <a:r>
              <a:rPr lang="en-GB" sz="2400" dirty="0">
                <a:solidFill>
                  <a:schemeClr val="bg1"/>
                </a:solidFill>
                <a:latin typeface="Averta"/>
              </a:rPr>
              <a:t> on </a:t>
            </a:r>
            <a:r>
              <a:rPr lang="en-GB" sz="2400" dirty="0" err="1">
                <a:solidFill>
                  <a:schemeClr val="bg1"/>
                </a:solidFill>
                <a:latin typeface="Averta"/>
              </a:rPr>
              <a:t>kahesugused</a:t>
            </a:r>
            <a:r>
              <a:rPr lang="en-GB" sz="2400" dirty="0">
                <a:solidFill>
                  <a:schemeClr val="bg1"/>
                </a:solidFill>
                <a:latin typeface="Averta"/>
              </a:rPr>
              <a:t> </a:t>
            </a:r>
            <a:r>
              <a:rPr lang="en-GB" sz="2400" dirty="0" err="1">
                <a:solidFill>
                  <a:schemeClr val="bg1"/>
                </a:solidFill>
                <a:latin typeface="Averta"/>
              </a:rPr>
              <a:t>eesmärgid</a:t>
            </a:r>
            <a:r>
              <a:rPr lang="en-GB" sz="2400" dirty="0">
                <a:solidFill>
                  <a:schemeClr val="bg1"/>
                </a:solidFill>
                <a:latin typeface="Averta"/>
              </a:rPr>
              <a:t>.</a:t>
            </a:r>
          </a:p>
          <a:p>
            <a:r>
              <a:rPr lang="en-GB" sz="2400" dirty="0">
                <a:solidFill>
                  <a:schemeClr val="bg1"/>
                </a:solidFill>
                <a:latin typeface="Averta"/>
              </a:rPr>
              <a:t>1) </a:t>
            </a:r>
            <a:r>
              <a:rPr lang="en-GB" sz="2400" dirty="0" err="1">
                <a:solidFill>
                  <a:schemeClr val="bg1"/>
                </a:solidFill>
                <a:latin typeface="Averta"/>
              </a:rPr>
              <a:t>Nende</a:t>
            </a:r>
            <a:r>
              <a:rPr lang="en-GB" sz="2400" dirty="0">
                <a:solidFill>
                  <a:schemeClr val="bg1"/>
                </a:solidFill>
                <a:latin typeface="Averta"/>
              </a:rPr>
              <a:t> </a:t>
            </a:r>
            <a:r>
              <a:rPr lang="en-GB" sz="2400" dirty="0" err="1">
                <a:solidFill>
                  <a:schemeClr val="bg1"/>
                </a:solidFill>
                <a:latin typeface="Averta"/>
              </a:rPr>
              <a:t>eesmärk</a:t>
            </a:r>
            <a:r>
              <a:rPr lang="en-GB" sz="2400" dirty="0">
                <a:solidFill>
                  <a:schemeClr val="bg1"/>
                </a:solidFill>
                <a:latin typeface="Averta"/>
              </a:rPr>
              <a:t> on olla </a:t>
            </a:r>
            <a:r>
              <a:rPr lang="en-GB" sz="2400" dirty="0" err="1">
                <a:solidFill>
                  <a:schemeClr val="bg1"/>
                </a:solidFill>
                <a:latin typeface="Averta"/>
              </a:rPr>
              <a:t>juhtiv</a:t>
            </a:r>
            <a:r>
              <a:rPr lang="en-GB" sz="2400" dirty="0">
                <a:solidFill>
                  <a:schemeClr val="bg1"/>
                </a:solidFill>
                <a:latin typeface="Averta"/>
              </a:rPr>
              <a:t> </a:t>
            </a:r>
            <a:r>
              <a:rPr lang="en-GB" sz="2400" dirty="0" err="1">
                <a:solidFill>
                  <a:schemeClr val="bg1"/>
                </a:solidFill>
                <a:latin typeface="Averta"/>
              </a:rPr>
              <a:t>digitaalsete</a:t>
            </a:r>
            <a:r>
              <a:rPr lang="en-GB" sz="2400" dirty="0">
                <a:solidFill>
                  <a:schemeClr val="bg1"/>
                </a:solidFill>
                <a:latin typeface="Averta"/>
              </a:rPr>
              <a:t> </a:t>
            </a:r>
            <a:r>
              <a:rPr lang="en-GB" sz="2400" dirty="0" err="1">
                <a:solidFill>
                  <a:schemeClr val="bg1"/>
                </a:solidFill>
                <a:latin typeface="Averta"/>
              </a:rPr>
              <a:t>rahakogumislahenduste</a:t>
            </a:r>
            <a:r>
              <a:rPr lang="en-GB" sz="2400" dirty="0">
                <a:solidFill>
                  <a:schemeClr val="bg1"/>
                </a:solidFill>
                <a:latin typeface="Averta"/>
              </a:rPr>
              <a:t> </a:t>
            </a:r>
            <a:r>
              <a:rPr lang="en-GB" sz="2400" dirty="0" err="1">
                <a:solidFill>
                  <a:schemeClr val="bg1"/>
                </a:solidFill>
                <a:latin typeface="Averta"/>
              </a:rPr>
              <a:t>pakkuja</a:t>
            </a:r>
            <a:r>
              <a:rPr lang="en-GB" sz="2400" dirty="0">
                <a:solidFill>
                  <a:schemeClr val="bg1"/>
                </a:solidFill>
                <a:latin typeface="Averta"/>
              </a:rPr>
              <a:t> </a:t>
            </a:r>
            <a:r>
              <a:rPr lang="en-GB" sz="2400" dirty="0" err="1">
                <a:solidFill>
                  <a:schemeClr val="bg1"/>
                </a:solidFill>
                <a:latin typeface="Averta"/>
              </a:rPr>
              <a:t>haridus</a:t>
            </a:r>
            <a:r>
              <a:rPr lang="en-GB" sz="2400" dirty="0">
                <a:solidFill>
                  <a:schemeClr val="bg1"/>
                </a:solidFill>
                <a:latin typeface="Averta"/>
              </a:rPr>
              <a:t>- ja </a:t>
            </a:r>
            <a:r>
              <a:rPr lang="en-GB" sz="2400" dirty="0" err="1">
                <a:solidFill>
                  <a:schemeClr val="bg1"/>
                </a:solidFill>
                <a:latin typeface="Averta"/>
              </a:rPr>
              <a:t>mittetulundussektoris</a:t>
            </a:r>
            <a:r>
              <a:rPr lang="en-GB" sz="2400" dirty="0">
                <a:solidFill>
                  <a:schemeClr val="bg1"/>
                </a:solidFill>
                <a:latin typeface="Averta"/>
              </a:rPr>
              <a:t>, </a:t>
            </a:r>
            <a:r>
              <a:rPr lang="en-GB" sz="2400" dirty="0" err="1">
                <a:solidFill>
                  <a:schemeClr val="bg1"/>
                </a:solidFill>
                <a:latin typeface="Averta"/>
              </a:rPr>
              <a:t>aidates</a:t>
            </a:r>
            <a:r>
              <a:rPr lang="en-GB" sz="2400" dirty="0">
                <a:solidFill>
                  <a:schemeClr val="bg1"/>
                </a:solidFill>
                <a:latin typeface="Averta"/>
              </a:rPr>
              <a:t> </a:t>
            </a:r>
            <a:r>
              <a:rPr lang="en-GB" sz="2400" dirty="0" err="1">
                <a:solidFill>
                  <a:schemeClr val="bg1"/>
                </a:solidFill>
                <a:latin typeface="Averta"/>
              </a:rPr>
              <a:t>organisatsioonidel</a:t>
            </a:r>
            <a:r>
              <a:rPr lang="en-GB" sz="2400" dirty="0">
                <a:solidFill>
                  <a:schemeClr val="bg1"/>
                </a:solidFill>
                <a:latin typeface="Averta"/>
              </a:rPr>
              <a:t> </a:t>
            </a:r>
            <a:r>
              <a:rPr lang="en-GB" sz="2400" dirty="0" err="1">
                <a:solidFill>
                  <a:schemeClr val="bg1"/>
                </a:solidFill>
                <a:latin typeface="Averta"/>
              </a:rPr>
              <a:t>läbi</a:t>
            </a:r>
            <a:r>
              <a:rPr lang="en-GB" sz="2400" dirty="0">
                <a:solidFill>
                  <a:schemeClr val="bg1"/>
                </a:solidFill>
                <a:latin typeface="Averta"/>
              </a:rPr>
              <a:t> </a:t>
            </a:r>
            <a:r>
              <a:rPr lang="en-GB" sz="2400" dirty="0" err="1">
                <a:solidFill>
                  <a:schemeClr val="bg1"/>
                </a:solidFill>
                <a:latin typeface="Averta"/>
              </a:rPr>
              <a:t>viia</a:t>
            </a:r>
            <a:r>
              <a:rPr lang="en-GB" sz="2400" dirty="0">
                <a:solidFill>
                  <a:schemeClr val="bg1"/>
                </a:solidFill>
                <a:latin typeface="Averta"/>
              </a:rPr>
              <a:t> </a:t>
            </a:r>
            <a:r>
              <a:rPr lang="en-GB" sz="2400" dirty="0" err="1">
                <a:solidFill>
                  <a:schemeClr val="bg1"/>
                </a:solidFill>
                <a:latin typeface="Averta"/>
              </a:rPr>
              <a:t>massilise</a:t>
            </a:r>
            <a:r>
              <a:rPr lang="en-GB" sz="2400" dirty="0">
                <a:solidFill>
                  <a:schemeClr val="bg1"/>
                </a:solidFill>
                <a:latin typeface="Averta"/>
              </a:rPr>
              <a:t> </a:t>
            </a:r>
            <a:r>
              <a:rPr lang="en-GB" sz="2400" dirty="0" err="1">
                <a:solidFill>
                  <a:schemeClr val="bg1"/>
                </a:solidFill>
                <a:latin typeface="Averta"/>
              </a:rPr>
              <a:t>kaasamise</a:t>
            </a:r>
            <a:r>
              <a:rPr lang="en-GB" sz="2400" dirty="0">
                <a:solidFill>
                  <a:schemeClr val="bg1"/>
                </a:solidFill>
                <a:latin typeface="Averta"/>
              </a:rPr>
              <a:t>, </a:t>
            </a:r>
            <a:r>
              <a:rPr lang="en-GB" sz="2400" dirty="0" err="1">
                <a:solidFill>
                  <a:schemeClr val="bg1"/>
                </a:solidFill>
                <a:latin typeface="Averta"/>
              </a:rPr>
              <a:t>osalemise</a:t>
            </a:r>
            <a:r>
              <a:rPr lang="en-GB" sz="2400" dirty="0">
                <a:solidFill>
                  <a:schemeClr val="bg1"/>
                </a:solidFill>
                <a:latin typeface="Averta"/>
              </a:rPr>
              <a:t> ja </a:t>
            </a:r>
            <a:r>
              <a:rPr lang="en-GB" sz="2400" dirty="0" err="1">
                <a:solidFill>
                  <a:schemeClr val="bg1"/>
                </a:solidFill>
                <a:latin typeface="Averta"/>
              </a:rPr>
              <a:t>raha</a:t>
            </a:r>
            <a:r>
              <a:rPr lang="en-GB" sz="2400" dirty="0">
                <a:solidFill>
                  <a:schemeClr val="bg1"/>
                </a:solidFill>
                <a:latin typeface="Averta"/>
              </a:rPr>
              <a:t> </a:t>
            </a:r>
            <a:r>
              <a:rPr lang="en-GB" sz="2400" dirty="0" err="1">
                <a:solidFill>
                  <a:schemeClr val="bg1"/>
                </a:solidFill>
                <a:latin typeface="Averta"/>
              </a:rPr>
              <a:t>kogumise</a:t>
            </a:r>
            <a:r>
              <a:rPr lang="en-GB" sz="2400" dirty="0">
                <a:solidFill>
                  <a:schemeClr val="bg1"/>
                </a:solidFill>
                <a:latin typeface="Averta"/>
              </a:rPr>
              <a:t> </a:t>
            </a:r>
            <a:r>
              <a:rPr lang="en-GB" sz="2400" dirty="0" err="1">
                <a:solidFill>
                  <a:schemeClr val="bg1"/>
                </a:solidFill>
                <a:latin typeface="Averta"/>
              </a:rPr>
              <a:t>kampaaniaid</a:t>
            </a:r>
            <a:r>
              <a:rPr lang="en-GB" sz="2400" dirty="0">
                <a:solidFill>
                  <a:schemeClr val="bg1"/>
                </a:solidFill>
                <a:latin typeface="Averta"/>
              </a:rPr>
              <a:t> </a:t>
            </a:r>
            <a:r>
              <a:rPr lang="en-GB" sz="2400" dirty="0" err="1">
                <a:solidFill>
                  <a:schemeClr val="bg1"/>
                </a:solidFill>
                <a:latin typeface="Averta"/>
              </a:rPr>
              <a:t>mobiili</a:t>
            </a:r>
            <a:r>
              <a:rPr lang="en-GB" sz="2400" dirty="0">
                <a:solidFill>
                  <a:schemeClr val="bg1"/>
                </a:solidFill>
                <a:latin typeface="Averta"/>
              </a:rPr>
              <a:t>-, </a:t>
            </a:r>
            <a:r>
              <a:rPr lang="en-GB" sz="2400" dirty="0" err="1">
                <a:solidFill>
                  <a:schemeClr val="bg1"/>
                </a:solidFill>
                <a:latin typeface="Averta"/>
              </a:rPr>
              <a:t>veebi</a:t>
            </a:r>
            <a:r>
              <a:rPr lang="en-GB" sz="2400" dirty="0">
                <a:solidFill>
                  <a:schemeClr val="bg1"/>
                </a:solidFill>
                <a:latin typeface="Averta"/>
              </a:rPr>
              <a:t>- ja </a:t>
            </a:r>
            <a:r>
              <a:rPr lang="en-GB" sz="2400" dirty="0" err="1">
                <a:solidFill>
                  <a:schemeClr val="bg1"/>
                </a:solidFill>
                <a:latin typeface="Averta"/>
              </a:rPr>
              <a:t>sotsiaalmeedia</a:t>
            </a:r>
            <a:r>
              <a:rPr lang="en-GB" sz="2400" dirty="0">
                <a:solidFill>
                  <a:schemeClr val="bg1"/>
                </a:solidFill>
                <a:latin typeface="Averta"/>
              </a:rPr>
              <a:t> kaudu.</a:t>
            </a:r>
          </a:p>
          <a:p>
            <a:r>
              <a:rPr lang="en-GB" sz="2400" dirty="0">
                <a:solidFill>
                  <a:schemeClr val="bg1"/>
                </a:solidFill>
                <a:latin typeface="Averta"/>
              </a:rPr>
              <a:t>2) </a:t>
            </a:r>
            <a:r>
              <a:rPr lang="en-GB" sz="2400" dirty="0" err="1">
                <a:solidFill>
                  <a:schemeClr val="bg1"/>
                </a:solidFill>
                <a:latin typeface="Averta"/>
              </a:rPr>
              <a:t>Nende</a:t>
            </a:r>
            <a:r>
              <a:rPr lang="en-GB" sz="2400" dirty="0">
                <a:solidFill>
                  <a:schemeClr val="bg1"/>
                </a:solidFill>
                <a:latin typeface="Averta"/>
              </a:rPr>
              <a:t> </a:t>
            </a:r>
            <a:r>
              <a:rPr lang="en-GB" sz="2400" dirty="0" err="1">
                <a:solidFill>
                  <a:schemeClr val="bg1"/>
                </a:solidFill>
                <a:latin typeface="Averta"/>
              </a:rPr>
              <a:t>eesmärk</a:t>
            </a:r>
            <a:r>
              <a:rPr lang="en-GB" sz="2400" dirty="0">
                <a:solidFill>
                  <a:schemeClr val="bg1"/>
                </a:solidFill>
                <a:latin typeface="Averta"/>
              </a:rPr>
              <a:t> on </a:t>
            </a:r>
            <a:r>
              <a:rPr lang="en-GB" sz="2400" dirty="0" err="1">
                <a:solidFill>
                  <a:schemeClr val="bg1"/>
                </a:solidFill>
                <a:latin typeface="Averta"/>
              </a:rPr>
              <a:t>harida</a:t>
            </a:r>
            <a:r>
              <a:rPr lang="en-GB" sz="2400" dirty="0">
                <a:solidFill>
                  <a:schemeClr val="bg1"/>
                </a:solidFill>
                <a:latin typeface="Averta"/>
              </a:rPr>
              <a:t> </a:t>
            </a:r>
            <a:r>
              <a:rPr lang="en-GB" sz="2400" dirty="0" err="1">
                <a:solidFill>
                  <a:schemeClr val="bg1"/>
                </a:solidFill>
                <a:latin typeface="Averta"/>
              </a:rPr>
              <a:t>inimesi</a:t>
            </a:r>
            <a:r>
              <a:rPr lang="en-GB" sz="2400" dirty="0">
                <a:solidFill>
                  <a:schemeClr val="bg1"/>
                </a:solidFill>
                <a:latin typeface="Averta"/>
              </a:rPr>
              <a:t>, </a:t>
            </a:r>
            <a:r>
              <a:rPr lang="en-GB" sz="2400" dirty="0" err="1">
                <a:solidFill>
                  <a:schemeClr val="bg1"/>
                </a:solidFill>
                <a:latin typeface="Averta"/>
              </a:rPr>
              <a:t>kes</a:t>
            </a:r>
            <a:r>
              <a:rPr lang="en-GB" sz="2400" dirty="0">
                <a:solidFill>
                  <a:schemeClr val="bg1"/>
                </a:solidFill>
                <a:latin typeface="Averta"/>
              </a:rPr>
              <a:t> </a:t>
            </a:r>
            <a:r>
              <a:rPr lang="en-GB" sz="2400" dirty="0" err="1">
                <a:solidFill>
                  <a:schemeClr val="bg1"/>
                </a:solidFill>
                <a:latin typeface="Averta"/>
              </a:rPr>
              <a:t>soovivad</a:t>
            </a:r>
            <a:r>
              <a:rPr lang="en-GB" sz="2400" dirty="0">
                <a:solidFill>
                  <a:schemeClr val="bg1"/>
                </a:solidFill>
                <a:latin typeface="Averta"/>
              </a:rPr>
              <a:t> </a:t>
            </a:r>
            <a:r>
              <a:rPr lang="en-GB" sz="2400" dirty="0" err="1">
                <a:solidFill>
                  <a:schemeClr val="bg1"/>
                </a:solidFill>
                <a:latin typeface="Averta"/>
              </a:rPr>
              <a:t>tasuta</a:t>
            </a:r>
            <a:r>
              <a:rPr lang="en-GB" sz="2400" dirty="0">
                <a:solidFill>
                  <a:schemeClr val="bg1"/>
                </a:solidFill>
                <a:latin typeface="Averta"/>
              </a:rPr>
              <a:t> </a:t>
            </a:r>
            <a:r>
              <a:rPr lang="en-GB" sz="2400" dirty="0" err="1">
                <a:solidFill>
                  <a:schemeClr val="bg1"/>
                </a:solidFill>
                <a:latin typeface="Averta"/>
              </a:rPr>
              <a:t>platvormil</a:t>
            </a:r>
            <a:r>
              <a:rPr lang="en-GB" sz="2400" dirty="0">
                <a:solidFill>
                  <a:schemeClr val="bg1"/>
                </a:solidFill>
                <a:latin typeface="Averta"/>
              </a:rPr>
              <a:t> </a:t>
            </a:r>
            <a:r>
              <a:rPr lang="en-GB" sz="2400" dirty="0" err="1">
                <a:solidFill>
                  <a:schemeClr val="bg1"/>
                </a:solidFill>
                <a:latin typeface="Averta"/>
              </a:rPr>
              <a:t>luua</a:t>
            </a:r>
            <a:r>
              <a:rPr lang="en-GB" sz="2400" dirty="0">
                <a:solidFill>
                  <a:schemeClr val="bg1"/>
                </a:solidFill>
                <a:latin typeface="Averta"/>
              </a:rPr>
              <a:t> </a:t>
            </a:r>
            <a:r>
              <a:rPr lang="en-GB" sz="2400" dirty="0" err="1">
                <a:solidFill>
                  <a:schemeClr val="bg1"/>
                </a:solidFill>
                <a:latin typeface="Averta"/>
              </a:rPr>
              <a:t>headel</a:t>
            </a:r>
            <a:r>
              <a:rPr lang="en-GB" sz="2400" dirty="0">
                <a:solidFill>
                  <a:schemeClr val="bg1"/>
                </a:solidFill>
                <a:latin typeface="Averta"/>
              </a:rPr>
              <a:t> </a:t>
            </a:r>
            <a:r>
              <a:rPr lang="en-GB" sz="2400" dirty="0" err="1">
                <a:solidFill>
                  <a:schemeClr val="bg1"/>
                </a:solidFill>
                <a:latin typeface="Averta"/>
              </a:rPr>
              <a:t>eesmärkidel</a:t>
            </a:r>
            <a:r>
              <a:rPr lang="en-GB" sz="2400" dirty="0">
                <a:solidFill>
                  <a:schemeClr val="bg1"/>
                </a:solidFill>
                <a:latin typeface="Averta"/>
              </a:rPr>
              <a:t> </a:t>
            </a:r>
            <a:r>
              <a:rPr lang="en-GB" sz="2400" dirty="0" err="1">
                <a:solidFill>
                  <a:schemeClr val="bg1"/>
                </a:solidFill>
                <a:latin typeface="Averta"/>
              </a:rPr>
              <a:t>ühisrahastuskampaaniaid</a:t>
            </a:r>
            <a:r>
              <a:rPr lang="en-GB" sz="2400" dirty="0">
                <a:solidFill>
                  <a:schemeClr val="bg1"/>
                </a:solidFill>
                <a:latin typeface="Averta"/>
              </a:rPr>
              <a:t>.</a:t>
            </a:r>
          </a:p>
          <a:p>
            <a:pPr algn="l"/>
            <a:r>
              <a:rPr lang="en-GB" b="0" i="0" dirty="0">
                <a:solidFill>
                  <a:schemeClr val="bg1"/>
                </a:solidFill>
                <a:effectLst/>
                <a:latin typeface="Averta"/>
                <a:hlinkClick r:id="rId2">
                  <a:extLst>
                    <a:ext uri="{A12FA001-AC4F-418D-AE19-62706E023703}">
                      <ahyp:hlinkClr xmlns:ahyp="http://schemas.microsoft.com/office/drawing/2018/hyperlinkcolor" val="tx"/>
                    </a:ext>
                  </a:extLst>
                </a:hlinkClick>
              </a:rPr>
              <a:t>https://www.hubbub.net/solutions/crowdfunding</a:t>
            </a:r>
            <a:r>
              <a:rPr lang="en-GB" b="0" i="0" dirty="0">
                <a:solidFill>
                  <a:schemeClr val="bg1"/>
                </a:solidFill>
                <a:effectLst/>
                <a:latin typeface="Averta"/>
              </a:rPr>
              <a:t>  </a:t>
            </a:r>
            <a:endParaRPr lang="en-GB" sz="2400" b="0" i="0" dirty="0">
              <a:solidFill>
                <a:schemeClr val="bg1"/>
              </a:solidFill>
              <a:effectLst/>
              <a:latin typeface="Averta"/>
            </a:endParaRPr>
          </a:p>
        </p:txBody>
      </p:sp>
      <p:pic>
        <p:nvPicPr>
          <p:cNvPr id="12" name="Picture Placeholder 11" descr="Collaborative meeting table">
            <a:extLst>
              <a:ext uri="{FF2B5EF4-FFF2-40B4-BE49-F238E27FC236}">
                <a16:creationId xmlns:a16="http://schemas.microsoft.com/office/drawing/2014/main" id="{0E3D787D-F2B6-4154-829D-561D2DA6249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7432" r="27432"/>
          <a:stretch>
            <a:fillRect/>
          </a:stretch>
        </p:blipFill>
        <p:spPr/>
      </p:pic>
      <p:sp>
        <p:nvSpPr>
          <p:cNvPr id="7" name="Text Placeholder 2">
            <a:extLst>
              <a:ext uri="{FF2B5EF4-FFF2-40B4-BE49-F238E27FC236}">
                <a16:creationId xmlns:a16="http://schemas.microsoft.com/office/drawing/2014/main" id="{AD5AC98D-AB86-414E-A163-90B68C5E2B9F}"/>
              </a:ext>
            </a:extLst>
          </p:cNvPr>
          <p:cNvSpPr txBox="1">
            <a:spLocks/>
          </p:cNvSpPr>
          <p:nvPr/>
        </p:nvSpPr>
        <p:spPr>
          <a:xfrm>
            <a:off x="1718347" y="258055"/>
            <a:ext cx="4716425" cy="8352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NÄITED ÜHISRAHASTUSE VEEBILEHTEDEST</a:t>
            </a:r>
            <a:endParaRPr lang="en-US" dirty="0"/>
          </a:p>
        </p:txBody>
      </p:sp>
    </p:spTree>
    <p:extLst>
      <p:ext uri="{BB962C8B-B14F-4D97-AF65-F5344CB8AC3E}">
        <p14:creationId xmlns:p14="http://schemas.microsoft.com/office/powerpoint/2010/main" val="343006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41416" y="1221206"/>
            <a:ext cx="5310645" cy="5570756"/>
          </a:xfrm>
          <a:prstGeom prst="rect">
            <a:avLst/>
          </a:prstGeom>
          <a:noFill/>
        </p:spPr>
        <p:txBody>
          <a:bodyPr wrap="square" rtlCol="0">
            <a:spAutoFit/>
          </a:bodyPr>
          <a:lstStyle/>
          <a:p>
            <a:pPr>
              <a:spcAft>
                <a:spcPts val="1200"/>
              </a:spcAft>
            </a:pPr>
            <a:r>
              <a:rPr lang="en-US" sz="2400" b="1" dirty="0" err="1">
                <a:solidFill>
                  <a:schemeClr val="bg1"/>
                </a:solidFill>
              </a:rPr>
              <a:t>Muutke</a:t>
            </a:r>
            <a:r>
              <a:rPr lang="en-US" sz="2400" b="1" dirty="0">
                <a:solidFill>
                  <a:schemeClr val="bg1"/>
                </a:solidFill>
              </a:rPr>
              <a:t> </a:t>
            </a:r>
            <a:r>
              <a:rPr lang="en-US" sz="2400" b="1" dirty="0" err="1">
                <a:solidFill>
                  <a:schemeClr val="bg1"/>
                </a:solidFill>
              </a:rPr>
              <a:t>oma</a:t>
            </a:r>
            <a:r>
              <a:rPr lang="en-US" sz="2400" b="1" dirty="0">
                <a:solidFill>
                  <a:schemeClr val="bg1"/>
                </a:solidFill>
              </a:rPr>
              <a:t> </a:t>
            </a:r>
            <a:r>
              <a:rPr lang="en-US" sz="2400" b="1" dirty="0" err="1">
                <a:solidFill>
                  <a:schemeClr val="bg1"/>
                </a:solidFill>
              </a:rPr>
              <a:t>kampaania</a:t>
            </a:r>
            <a:r>
              <a:rPr lang="en-US" sz="2400" b="1" dirty="0">
                <a:solidFill>
                  <a:schemeClr val="bg1"/>
                </a:solidFill>
              </a:rPr>
              <a:t> </a:t>
            </a:r>
            <a:r>
              <a:rPr lang="en-US" sz="2400" b="1" dirty="0" err="1">
                <a:solidFill>
                  <a:schemeClr val="bg1"/>
                </a:solidFill>
              </a:rPr>
              <a:t>suurepäraste</a:t>
            </a:r>
            <a:r>
              <a:rPr lang="en-US" sz="2400" b="1" dirty="0">
                <a:solidFill>
                  <a:schemeClr val="bg1"/>
                </a:solidFill>
              </a:rPr>
              <a:t> </a:t>
            </a:r>
            <a:r>
              <a:rPr lang="en-US" sz="2400" b="1" dirty="0" err="1">
                <a:solidFill>
                  <a:schemeClr val="bg1"/>
                </a:solidFill>
              </a:rPr>
              <a:t>lugude</a:t>
            </a:r>
            <a:r>
              <a:rPr lang="en-US" sz="2400" b="1" dirty="0">
                <a:solidFill>
                  <a:schemeClr val="bg1"/>
                </a:solidFill>
              </a:rPr>
              <a:t> </a:t>
            </a:r>
            <a:r>
              <a:rPr lang="en-US" sz="2400" b="1" dirty="0" err="1">
                <a:solidFill>
                  <a:schemeClr val="bg1"/>
                </a:solidFill>
              </a:rPr>
              <a:t>jutustamisega</a:t>
            </a:r>
            <a:r>
              <a:rPr lang="en-US" sz="2400" b="1" dirty="0">
                <a:solidFill>
                  <a:schemeClr val="bg1"/>
                </a:solidFill>
              </a:rPr>
              <a:t> </a:t>
            </a:r>
            <a:r>
              <a:rPr lang="en-US" sz="2400" b="1" dirty="0" err="1">
                <a:solidFill>
                  <a:schemeClr val="bg1"/>
                </a:solidFill>
              </a:rPr>
              <a:t>silmapaistvaks</a:t>
            </a:r>
            <a:r>
              <a:rPr lang="en-US" sz="2400" b="1" dirty="0">
                <a:solidFill>
                  <a:schemeClr val="bg1"/>
                </a:solidFill>
              </a:rPr>
              <a:t>.</a:t>
            </a:r>
            <a:r>
              <a:rPr lang="et-EE" sz="2400" b="1" dirty="0">
                <a:solidFill>
                  <a:schemeClr val="bg1"/>
                </a:solidFill>
              </a:rPr>
              <a:t> </a:t>
            </a:r>
          </a:p>
          <a:p>
            <a:pPr>
              <a:spcAft>
                <a:spcPts val="1200"/>
              </a:spcAft>
            </a:pPr>
            <a:r>
              <a:rPr lang="en-US" sz="2400" dirty="0" err="1">
                <a:solidFill>
                  <a:schemeClr val="bg1"/>
                </a:solidFill>
              </a:rPr>
              <a:t>Inimesed</a:t>
            </a:r>
            <a:r>
              <a:rPr lang="en-US" sz="2400" dirty="0">
                <a:solidFill>
                  <a:schemeClr val="bg1"/>
                </a:solidFill>
              </a:rPr>
              <a:t> </a:t>
            </a:r>
            <a:r>
              <a:rPr lang="en-US" sz="2400" dirty="0" err="1">
                <a:solidFill>
                  <a:schemeClr val="bg1"/>
                </a:solidFill>
              </a:rPr>
              <a:t>investeerivad</a:t>
            </a:r>
            <a:r>
              <a:rPr lang="en-US" sz="2400" dirty="0">
                <a:solidFill>
                  <a:schemeClr val="bg1"/>
                </a:solidFill>
              </a:rPr>
              <a:t> </a:t>
            </a:r>
            <a:r>
              <a:rPr lang="en-US" sz="2400" dirty="0" err="1">
                <a:solidFill>
                  <a:schemeClr val="bg1"/>
                </a:solidFill>
              </a:rPr>
              <a:t>kampaaniatesse</a:t>
            </a:r>
            <a:r>
              <a:rPr lang="en-US" sz="2400" dirty="0">
                <a:solidFill>
                  <a:schemeClr val="bg1"/>
                </a:solidFill>
              </a:rPr>
              <a:t>, mis </a:t>
            </a:r>
            <a:r>
              <a:rPr lang="en-US" sz="2400" dirty="0" err="1">
                <a:solidFill>
                  <a:schemeClr val="bg1"/>
                </a:solidFill>
              </a:rPr>
              <a:t>neid</a:t>
            </a:r>
            <a:r>
              <a:rPr lang="en-US" sz="2400" dirty="0">
                <a:solidFill>
                  <a:schemeClr val="bg1"/>
                </a:solidFill>
              </a:rPr>
              <a:t> </a:t>
            </a:r>
            <a:r>
              <a:rPr lang="en-US" sz="2400" dirty="0" err="1">
                <a:solidFill>
                  <a:schemeClr val="bg1"/>
                </a:solidFill>
              </a:rPr>
              <a:t>kõnetavad</a:t>
            </a:r>
            <a:r>
              <a:rPr lang="en-US" sz="2400" dirty="0">
                <a:solidFill>
                  <a:schemeClr val="bg1"/>
                </a:solidFill>
              </a:rPr>
              <a:t>. </a:t>
            </a:r>
            <a:r>
              <a:rPr lang="en-US" sz="2400" dirty="0" err="1">
                <a:solidFill>
                  <a:schemeClr val="bg1"/>
                </a:solidFill>
              </a:rPr>
              <a:t>Võib</a:t>
            </a:r>
            <a:r>
              <a:rPr lang="en-US" sz="2400" dirty="0">
                <a:solidFill>
                  <a:schemeClr val="bg1"/>
                </a:solidFill>
              </a:rPr>
              <a:t>-olla </a:t>
            </a:r>
            <a:r>
              <a:rPr lang="en-US" sz="2400" dirty="0" err="1">
                <a:solidFill>
                  <a:schemeClr val="bg1"/>
                </a:solidFill>
              </a:rPr>
              <a:t>arvavad</a:t>
            </a:r>
            <a:r>
              <a:rPr lang="en-US" sz="2400" dirty="0">
                <a:solidFill>
                  <a:schemeClr val="bg1"/>
                </a:solidFill>
              </a:rPr>
              <a:t> </a:t>
            </a:r>
            <a:r>
              <a:rPr lang="en-US" sz="2400" dirty="0" err="1">
                <a:solidFill>
                  <a:schemeClr val="bg1"/>
                </a:solidFill>
              </a:rPr>
              <a:t>nad</a:t>
            </a:r>
            <a:r>
              <a:rPr lang="en-US" sz="2400" dirty="0">
                <a:solidFill>
                  <a:schemeClr val="bg1"/>
                </a:solidFill>
              </a:rPr>
              <a:t> loo </a:t>
            </a:r>
            <a:r>
              <a:rPr lang="en-US" sz="2400" dirty="0" err="1">
                <a:solidFill>
                  <a:schemeClr val="bg1"/>
                </a:solidFill>
              </a:rPr>
              <a:t>põhjal</a:t>
            </a:r>
            <a:r>
              <a:rPr lang="en-US" sz="2400" dirty="0">
                <a:solidFill>
                  <a:schemeClr val="bg1"/>
                </a:solidFill>
              </a:rPr>
              <a:t>, et </a:t>
            </a:r>
            <a:r>
              <a:rPr lang="en-US" sz="2400" dirty="0" err="1">
                <a:solidFill>
                  <a:schemeClr val="bg1"/>
                </a:solidFill>
              </a:rPr>
              <a:t>kampaaniajuht</a:t>
            </a:r>
            <a:r>
              <a:rPr lang="en-US" sz="2400" dirty="0">
                <a:solidFill>
                  <a:schemeClr val="bg1"/>
                </a:solidFill>
              </a:rPr>
              <a:t> on </a:t>
            </a:r>
            <a:r>
              <a:rPr lang="en-US" sz="2400" dirty="0" err="1">
                <a:solidFill>
                  <a:schemeClr val="bg1"/>
                </a:solidFill>
              </a:rPr>
              <a:t>ehtne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ühisrahastatav</a:t>
            </a:r>
            <a:r>
              <a:rPr lang="en-US" sz="2400" dirty="0">
                <a:solidFill>
                  <a:schemeClr val="bg1"/>
                </a:solidFill>
              </a:rPr>
              <a:t> </a:t>
            </a:r>
            <a:r>
              <a:rPr lang="en-US" sz="2400" dirty="0" err="1">
                <a:solidFill>
                  <a:schemeClr val="bg1"/>
                </a:solidFill>
              </a:rPr>
              <a:t>toode</a:t>
            </a:r>
            <a:r>
              <a:rPr lang="en-US" sz="2400" dirty="0">
                <a:solidFill>
                  <a:schemeClr val="bg1"/>
                </a:solidFill>
              </a:rPr>
              <a:t>/</a:t>
            </a:r>
            <a:r>
              <a:rPr lang="en-US" sz="2400" dirty="0" err="1">
                <a:solidFill>
                  <a:schemeClr val="bg1"/>
                </a:solidFill>
              </a:rPr>
              <a:t>teenus</a:t>
            </a:r>
            <a:r>
              <a:rPr lang="en-US" sz="2400" dirty="0">
                <a:solidFill>
                  <a:schemeClr val="bg1"/>
                </a:solidFill>
              </a:rPr>
              <a:t> on </a:t>
            </a:r>
            <a:r>
              <a:rPr lang="en-US" sz="2400" dirty="0" err="1">
                <a:solidFill>
                  <a:schemeClr val="bg1"/>
                </a:solidFill>
              </a:rPr>
              <a:t>nende</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asjakohane</a:t>
            </a:r>
            <a:r>
              <a:rPr lang="en-US" sz="2400" dirty="0">
                <a:solidFill>
                  <a:schemeClr val="bg1"/>
                </a:solidFill>
              </a:rPr>
              <a:t> ja </a:t>
            </a:r>
            <a:r>
              <a:rPr lang="en-US" sz="2400" dirty="0" err="1">
                <a:solidFill>
                  <a:schemeClr val="bg1"/>
                </a:solidFill>
              </a:rPr>
              <a:t>oluline</a:t>
            </a:r>
            <a:r>
              <a:rPr lang="en-US" sz="2400" dirty="0">
                <a:solidFill>
                  <a:schemeClr val="bg1"/>
                </a:solidFill>
              </a:rPr>
              <a:t>.</a:t>
            </a:r>
            <a:r>
              <a:rPr lang="et-EE" sz="2400" dirty="0">
                <a:solidFill>
                  <a:schemeClr val="bg1"/>
                </a:solidFill>
              </a:rPr>
              <a:t> </a:t>
            </a:r>
            <a:endParaRPr lang="en-US" sz="2400" dirty="0">
              <a:solidFill>
                <a:schemeClr val="bg1"/>
              </a:solidFill>
            </a:endParaRPr>
          </a:p>
          <a:p>
            <a:pPr>
              <a:spcAft>
                <a:spcPts val="1200"/>
              </a:spcAft>
            </a:pPr>
            <a:r>
              <a:rPr lang="en-US" sz="2400" dirty="0" err="1">
                <a:solidFill>
                  <a:schemeClr val="bg1"/>
                </a:solidFill>
              </a:rPr>
              <a:t>Tugev</a:t>
            </a:r>
            <a:r>
              <a:rPr lang="en-US" sz="2400" dirty="0">
                <a:solidFill>
                  <a:schemeClr val="bg1"/>
                </a:solidFill>
              </a:rPr>
              <a:t> loo </a:t>
            </a:r>
            <a:r>
              <a:rPr lang="en-US" sz="2400" dirty="0" err="1">
                <a:solidFill>
                  <a:schemeClr val="bg1"/>
                </a:solidFill>
              </a:rPr>
              <a:t>jutustamise</a:t>
            </a:r>
            <a:r>
              <a:rPr lang="en-US" sz="2400" dirty="0">
                <a:solidFill>
                  <a:schemeClr val="bg1"/>
                </a:solidFill>
              </a:rPr>
              <a:t> </a:t>
            </a:r>
            <a:r>
              <a:rPr lang="en-US" sz="2400" dirty="0" err="1">
                <a:solidFill>
                  <a:schemeClr val="bg1"/>
                </a:solidFill>
              </a:rPr>
              <a:t>kampaania</a:t>
            </a:r>
            <a:r>
              <a:rPr lang="en-US" sz="2400" dirty="0">
                <a:solidFill>
                  <a:schemeClr val="bg1"/>
                </a:solidFill>
              </a:rPr>
              <a:t> </a:t>
            </a:r>
            <a:r>
              <a:rPr lang="en-US" sz="2400" dirty="0" err="1">
                <a:solidFill>
                  <a:schemeClr val="bg1"/>
                </a:solidFill>
              </a:rPr>
              <a:t>aitab</a:t>
            </a:r>
            <a:r>
              <a:rPr lang="en-US" sz="2400" dirty="0">
                <a:solidFill>
                  <a:schemeClr val="bg1"/>
                </a:solidFill>
              </a:rPr>
              <a:t> </a:t>
            </a:r>
            <a:r>
              <a:rPr lang="en-US" sz="2400" dirty="0" err="1">
                <a:solidFill>
                  <a:schemeClr val="bg1"/>
                </a:solidFill>
              </a:rPr>
              <a:t>sul</a:t>
            </a:r>
            <a:r>
              <a:rPr lang="en-US" sz="2400" dirty="0">
                <a:solidFill>
                  <a:schemeClr val="bg1"/>
                </a:solidFill>
              </a:rPr>
              <a:t> </a:t>
            </a:r>
            <a:r>
              <a:rPr lang="en-US" sz="2400" dirty="0" err="1">
                <a:solidFill>
                  <a:schemeClr val="bg1"/>
                </a:solidFill>
              </a:rPr>
              <a:t>teistest</a:t>
            </a:r>
            <a:r>
              <a:rPr lang="en-US" sz="2400" dirty="0">
                <a:solidFill>
                  <a:schemeClr val="bg1"/>
                </a:solidFill>
              </a:rPr>
              <a:t> </a:t>
            </a:r>
            <a:r>
              <a:rPr lang="en-US" sz="2400" dirty="0" err="1">
                <a:solidFill>
                  <a:schemeClr val="bg1"/>
                </a:solidFill>
              </a:rPr>
              <a:t>eristuda</a:t>
            </a:r>
            <a:r>
              <a:rPr lang="en-US" sz="2400" dirty="0">
                <a:solidFill>
                  <a:schemeClr val="bg1"/>
                </a:solidFill>
              </a:rPr>
              <a:t>. </a:t>
            </a:r>
            <a:r>
              <a:rPr lang="en-US" sz="2400" dirty="0" err="1">
                <a:solidFill>
                  <a:schemeClr val="bg1"/>
                </a:solidFill>
              </a:rPr>
              <a:t>Paljude</a:t>
            </a:r>
            <a:r>
              <a:rPr lang="en-US" sz="2400" dirty="0">
                <a:solidFill>
                  <a:schemeClr val="bg1"/>
                </a:solidFill>
              </a:rPr>
              <a:t> </a:t>
            </a:r>
            <a:r>
              <a:rPr lang="en-US" sz="2400" dirty="0" err="1">
                <a:solidFill>
                  <a:schemeClr val="bg1"/>
                </a:solidFill>
              </a:rPr>
              <a:t>erinevate</a:t>
            </a:r>
            <a:r>
              <a:rPr lang="en-US" sz="2400" dirty="0">
                <a:solidFill>
                  <a:schemeClr val="bg1"/>
                </a:solidFill>
              </a:rPr>
              <a:t> </a:t>
            </a:r>
            <a:r>
              <a:rPr lang="en-US" sz="2400" dirty="0" err="1">
                <a:solidFill>
                  <a:schemeClr val="bg1"/>
                </a:solidFill>
              </a:rPr>
              <a:t>platvormide</a:t>
            </a:r>
            <a:r>
              <a:rPr lang="en-US" sz="2400" dirty="0">
                <a:solidFill>
                  <a:schemeClr val="bg1"/>
                </a:solidFill>
              </a:rPr>
              <a:t>, </a:t>
            </a:r>
            <a:r>
              <a:rPr lang="en-US" sz="2400" dirty="0" err="1">
                <a:solidFill>
                  <a:schemeClr val="bg1"/>
                </a:solidFill>
              </a:rPr>
              <a:t>näiteks</a:t>
            </a:r>
            <a:r>
              <a:rPr lang="en-US" sz="2400" dirty="0">
                <a:solidFill>
                  <a:schemeClr val="bg1"/>
                </a:solidFill>
              </a:rPr>
              <a:t> </a:t>
            </a:r>
            <a:r>
              <a:rPr lang="en-US" sz="2400" dirty="0" err="1">
                <a:solidFill>
                  <a:schemeClr val="bg1"/>
                </a:solidFill>
              </a:rPr>
              <a:t>sotsiaalmeedia</a:t>
            </a:r>
            <a:r>
              <a:rPr lang="en-US" sz="2400" dirty="0">
                <a:solidFill>
                  <a:schemeClr val="bg1"/>
                </a:solidFill>
              </a:rPr>
              <a:t> </a:t>
            </a:r>
            <a:r>
              <a:rPr lang="en-US" sz="2400" dirty="0" err="1">
                <a:solidFill>
                  <a:schemeClr val="bg1"/>
                </a:solidFill>
              </a:rPr>
              <a:t>postitused</a:t>
            </a:r>
            <a:r>
              <a:rPr lang="en-US" sz="2400" dirty="0">
                <a:solidFill>
                  <a:schemeClr val="bg1"/>
                </a:solidFill>
              </a:rPr>
              <a:t> ja </a:t>
            </a:r>
            <a:r>
              <a:rPr lang="en-US" sz="2400" dirty="0" err="1">
                <a:solidFill>
                  <a:schemeClr val="bg1"/>
                </a:solidFill>
              </a:rPr>
              <a:t>videopöördumised</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kohta</a:t>
            </a:r>
            <a:r>
              <a:rPr lang="en-US" sz="2400" dirty="0">
                <a:solidFill>
                  <a:schemeClr val="bg1"/>
                </a:solidFill>
              </a:rPr>
              <a:t>, </a:t>
            </a:r>
            <a:r>
              <a:rPr lang="en-US" sz="2400" dirty="0" err="1">
                <a:solidFill>
                  <a:schemeClr val="bg1"/>
                </a:solidFill>
              </a:rPr>
              <a:t>miks</a:t>
            </a:r>
            <a:r>
              <a:rPr lang="en-US" sz="2400" dirty="0">
                <a:solidFill>
                  <a:schemeClr val="bg1"/>
                </a:solidFill>
              </a:rPr>
              <a:t> </a:t>
            </a:r>
            <a:r>
              <a:rPr lang="en-US" sz="2400" dirty="0" err="1">
                <a:solidFill>
                  <a:schemeClr val="bg1"/>
                </a:solidFill>
              </a:rPr>
              <a:t>inimesed</a:t>
            </a:r>
            <a:r>
              <a:rPr lang="en-US" sz="2400" dirty="0">
                <a:solidFill>
                  <a:schemeClr val="bg1"/>
                </a:solidFill>
              </a:rPr>
              <a:t> </a:t>
            </a:r>
            <a:r>
              <a:rPr lang="en-US" sz="2400" dirty="0" err="1">
                <a:solidFill>
                  <a:schemeClr val="bg1"/>
                </a:solidFill>
              </a:rPr>
              <a:t>peaksid</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kampaaniale</a:t>
            </a:r>
            <a:r>
              <a:rPr lang="en-US" sz="2400" dirty="0">
                <a:solidFill>
                  <a:schemeClr val="bg1"/>
                </a:solidFill>
              </a:rPr>
              <a:t> </a:t>
            </a:r>
            <a:r>
              <a:rPr lang="en-US" sz="2400" dirty="0" err="1">
                <a:solidFill>
                  <a:schemeClr val="bg1"/>
                </a:solidFill>
              </a:rPr>
              <a:t>annetama</a:t>
            </a:r>
            <a:r>
              <a:rPr lang="en-US" sz="2400" dirty="0">
                <a:solidFill>
                  <a:schemeClr val="bg1"/>
                </a:solidFill>
              </a:rPr>
              <a:t>, </a:t>
            </a:r>
            <a:r>
              <a:rPr lang="en-US" sz="2400" dirty="0" err="1">
                <a:solidFill>
                  <a:schemeClr val="bg1"/>
                </a:solidFill>
              </a:rPr>
              <a:t>võivad</a:t>
            </a:r>
            <a:r>
              <a:rPr lang="en-US" sz="2400" dirty="0">
                <a:solidFill>
                  <a:schemeClr val="bg1"/>
                </a:solidFill>
              </a:rPr>
              <a:t> olla </a:t>
            </a:r>
            <a:r>
              <a:rPr lang="en-US" sz="2400" dirty="0" err="1">
                <a:solidFill>
                  <a:schemeClr val="bg1"/>
                </a:solidFill>
              </a:rPr>
              <a:t>väga</a:t>
            </a:r>
            <a:r>
              <a:rPr lang="en-US" sz="2400" dirty="0">
                <a:solidFill>
                  <a:schemeClr val="bg1"/>
                </a:solidFill>
              </a:rPr>
              <a:t> </a:t>
            </a:r>
            <a:r>
              <a:rPr lang="en-US" sz="2400" dirty="0" err="1">
                <a:solidFill>
                  <a:schemeClr val="bg1"/>
                </a:solidFill>
              </a:rPr>
              <a:t>kasulikud</a:t>
            </a:r>
            <a:r>
              <a:rPr lang="en-US" sz="2400" dirty="0">
                <a:solidFill>
                  <a:schemeClr val="bg1"/>
                </a:solidFill>
              </a:rPr>
              <a:t>.</a:t>
            </a:r>
          </a:p>
        </p:txBody>
      </p:sp>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718347" y="258055"/>
            <a:ext cx="4716425" cy="76112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NÄPUNÄITEID EDUKAKS ÜHISRAHASTAMISEKS</a:t>
            </a:r>
            <a:endParaRPr lang="en-US" dirty="0"/>
          </a:p>
        </p:txBody>
      </p:sp>
      <p:pic>
        <p:nvPicPr>
          <p:cNvPr id="8" name="Picture Placeholder 7" descr="Pink flamingos kissing">
            <a:extLst>
              <a:ext uri="{FF2B5EF4-FFF2-40B4-BE49-F238E27FC236}">
                <a16:creationId xmlns:a16="http://schemas.microsoft.com/office/drawing/2014/main" id="{DD6C9392-46ED-46E5-9FAC-FE137112012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976060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606731" y="1306235"/>
            <a:ext cx="5359631" cy="5201424"/>
          </a:xfrm>
          <a:prstGeom prst="rect">
            <a:avLst/>
          </a:prstGeom>
          <a:noFill/>
        </p:spPr>
        <p:txBody>
          <a:bodyPr wrap="square" rtlCol="0">
            <a:spAutoFit/>
          </a:bodyPr>
          <a:lstStyle/>
          <a:p>
            <a:pPr>
              <a:spcAft>
                <a:spcPts val="1200"/>
              </a:spcAft>
            </a:pPr>
            <a:r>
              <a:rPr lang="et-EE" sz="2400" b="1" dirty="0">
                <a:solidFill>
                  <a:schemeClr val="bg1"/>
                </a:solidFill>
              </a:rPr>
              <a:t>2. </a:t>
            </a:r>
            <a:r>
              <a:rPr lang="en-US" sz="2400" b="1" dirty="0" err="1">
                <a:solidFill>
                  <a:schemeClr val="bg1"/>
                </a:solidFill>
              </a:rPr>
              <a:t>Hoidke</a:t>
            </a:r>
            <a:r>
              <a:rPr lang="en-US" sz="2400" b="1" dirty="0">
                <a:solidFill>
                  <a:schemeClr val="bg1"/>
                </a:solidFill>
              </a:rPr>
              <a:t> </a:t>
            </a:r>
            <a:r>
              <a:rPr lang="en-US" sz="2400" b="1" dirty="0" err="1">
                <a:solidFill>
                  <a:schemeClr val="bg1"/>
                </a:solidFill>
              </a:rPr>
              <a:t>suhtlus</a:t>
            </a:r>
            <a:r>
              <a:rPr lang="en-US" sz="2400" b="1" dirty="0">
                <a:solidFill>
                  <a:schemeClr val="bg1"/>
                </a:solidFill>
              </a:rPr>
              <a:t> </a:t>
            </a:r>
            <a:r>
              <a:rPr lang="en-US" sz="2400" b="1" dirty="0" err="1">
                <a:solidFill>
                  <a:schemeClr val="bg1"/>
                </a:solidFill>
              </a:rPr>
              <a:t>selge</a:t>
            </a:r>
            <a:r>
              <a:rPr lang="en-US" sz="2400" b="1" dirty="0">
                <a:solidFill>
                  <a:schemeClr val="bg1"/>
                </a:solidFill>
              </a:rPr>
              <a:t> ja </a:t>
            </a:r>
            <a:r>
              <a:rPr lang="en-US" sz="2400" b="1" dirty="0" err="1">
                <a:solidFill>
                  <a:schemeClr val="bg1"/>
                </a:solidFill>
              </a:rPr>
              <a:t>avatud</a:t>
            </a:r>
            <a:r>
              <a:rPr lang="en-US" sz="2400" b="1" dirty="0">
                <a:solidFill>
                  <a:schemeClr val="bg1"/>
                </a:solidFill>
              </a:rPr>
              <a:t>.</a:t>
            </a:r>
          </a:p>
          <a:p>
            <a:pPr>
              <a:spcAft>
                <a:spcPts val="1200"/>
              </a:spcAft>
            </a:pPr>
            <a:r>
              <a:rPr lang="en-US" sz="2400" dirty="0" err="1">
                <a:solidFill>
                  <a:schemeClr val="bg1"/>
                </a:solidFill>
              </a:rPr>
              <a:t>Teie</a:t>
            </a:r>
            <a:r>
              <a:rPr lang="en-US" sz="2400" dirty="0">
                <a:solidFill>
                  <a:schemeClr val="bg1"/>
                </a:solidFill>
              </a:rPr>
              <a:t> </a:t>
            </a:r>
            <a:r>
              <a:rPr lang="en-US" sz="2400" dirty="0" err="1">
                <a:solidFill>
                  <a:schemeClr val="bg1"/>
                </a:solidFill>
              </a:rPr>
              <a:t>toetajad</a:t>
            </a:r>
            <a:r>
              <a:rPr lang="en-US" sz="2400" dirty="0">
                <a:solidFill>
                  <a:schemeClr val="bg1"/>
                </a:solidFill>
              </a:rPr>
              <a:t> on </a:t>
            </a:r>
            <a:r>
              <a:rPr lang="en-US" sz="2400" dirty="0" err="1">
                <a:solidFill>
                  <a:schemeClr val="bg1"/>
                </a:solidFill>
              </a:rPr>
              <a:t>olulised</a:t>
            </a:r>
            <a:r>
              <a:rPr lang="en-US" sz="2400" dirty="0">
                <a:solidFill>
                  <a:schemeClr val="bg1"/>
                </a:solidFill>
              </a:rPr>
              <a:t>, </a:t>
            </a:r>
            <a:r>
              <a:rPr lang="en-US" sz="2400" dirty="0" err="1">
                <a:solidFill>
                  <a:schemeClr val="bg1"/>
                </a:solidFill>
              </a:rPr>
              <a:t>seega</a:t>
            </a:r>
            <a:r>
              <a:rPr lang="en-US" sz="2400" dirty="0">
                <a:solidFill>
                  <a:schemeClr val="bg1"/>
                </a:solidFill>
              </a:rPr>
              <a:t> </a:t>
            </a:r>
            <a:r>
              <a:rPr lang="en-US" sz="2400" dirty="0" err="1">
                <a:solidFill>
                  <a:schemeClr val="bg1"/>
                </a:solidFill>
              </a:rPr>
              <a:t>hoidke</a:t>
            </a:r>
            <a:r>
              <a:rPr lang="en-US" sz="2400" dirty="0">
                <a:solidFill>
                  <a:schemeClr val="bg1"/>
                </a:solidFill>
              </a:rPr>
              <a:t> </a:t>
            </a:r>
            <a:r>
              <a:rPr lang="en-US" sz="2400" dirty="0" err="1">
                <a:solidFill>
                  <a:schemeClr val="bg1"/>
                </a:solidFill>
              </a:rPr>
              <a:t>neid</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kampaaniaga</a:t>
            </a:r>
            <a:r>
              <a:rPr lang="en-US" sz="2400" dirty="0">
                <a:solidFill>
                  <a:schemeClr val="bg1"/>
                </a:solidFill>
              </a:rPr>
              <a:t> ja </a:t>
            </a:r>
            <a:r>
              <a:rPr lang="en-US" sz="2400" dirty="0" err="1">
                <a:solidFill>
                  <a:schemeClr val="bg1"/>
                </a:solidFill>
              </a:rPr>
              <a:t>toimuvaga</a:t>
            </a:r>
            <a:r>
              <a:rPr lang="en-US" sz="2400" dirty="0">
                <a:solidFill>
                  <a:schemeClr val="bg1"/>
                </a:solidFill>
              </a:rPr>
              <a:t> </a:t>
            </a:r>
            <a:r>
              <a:rPr lang="en-US" sz="2400" dirty="0" err="1">
                <a:solidFill>
                  <a:schemeClr val="bg1"/>
                </a:solidFill>
              </a:rPr>
              <a:t>kursis</a:t>
            </a:r>
            <a:r>
              <a:rPr lang="en-US" sz="2400" dirty="0">
                <a:solidFill>
                  <a:schemeClr val="bg1"/>
                </a:solidFill>
              </a:rPr>
              <a:t>. </a:t>
            </a:r>
            <a:r>
              <a:rPr lang="en-US" sz="2400" dirty="0" err="1">
                <a:solidFill>
                  <a:schemeClr val="bg1"/>
                </a:solidFill>
              </a:rPr>
              <a:t>Ühisrahastamise</a:t>
            </a:r>
            <a:r>
              <a:rPr lang="en-US" sz="2400" dirty="0">
                <a:solidFill>
                  <a:schemeClr val="bg1"/>
                </a:solidFill>
              </a:rPr>
              <a:t> </a:t>
            </a:r>
            <a:r>
              <a:rPr lang="en-US" sz="2400" dirty="0" err="1">
                <a:solidFill>
                  <a:schemeClr val="bg1"/>
                </a:solidFill>
              </a:rPr>
              <a:t>ajal</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teil</a:t>
            </a:r>
            <a:r>
              <a:rPr lang="en-US" sz="2400" dirty="0">
                <a:solidFill>
                  <a:schemeClr val="bg1"/>
                </a:solidFill>
              </a:rPr>
              <a:t> </a:t>
            </a:r>
            <a:r>
              <a:rPr lang="en-US" sz="2400" dirty="0" err="1">
                <a:solidFill>
                  <a:schemeClr val="bg1"/>
                </a:solidFill>
              </a:rPr>
              <a:t>tekkida</a:t>
            </a:r>
            <a:r>
              <a:rPr lang="en-US" sz="2400" dirty="0">
                <a:solidFill>
                  <a:schemeClr val="bg1"/>
                </a:solidFill>
              </a:rPr>
              <a:t> </a:t>
            </a:r>
            <a:r>
              <a:rPr lang="en-US" sz="2400" dirty="0" err="1">
                <a:solidFill>
                  <a:schemeClr val="bg1"/>
                </a:solidFill>
              </a:rPr>
              <a:t>raskusi</a:t>
            </a:r>
            <a:r>
              <a:rPr lang="en-US" sz="2400" dirty="0">
                <a:solidFill>
                  <a:schemeClr val="bg1"/>
                </a:solidFill>
              </a:rPr>
              <a:t> ja </a:t>
            </a:r>
            <a:r>
              <a:rPr lang="en-US" sz="2400" dirty="0" err="1">
                <a:solidFill>
                  <a:schemeClr val="bg1"/>
                </a:solidFill>
              </a:rPr>
              <a:t>tagasilööke</a:t>
            </a:r>
            <a:r>
              <a:rPr lang="en-US" sz="2400" dirty="0">
                <a:solidFill>
                  <a:schemeClr val="bg1"/>
                </a:solidFill>
              </a:rPr>
              <a:t>, </a:t>
            </a:r>
            <a:r>
              <a:rPr lang="en-US" sz="2400" dirty="0" err="1">
                <a:solidFill>
                  <a:schemeClr val="bg1"/>
                </a:solidFill>
              </a:rPr>
              <a:t>mistõttu</a:t>
            </a:r>
            <a:r>
              <a:rPr lang="en-US" sz="2400" dirty="0">
                <a:solidFill>
                  <a:schemeClr val="bg1"/>
                </a:solidFill>
              </a:rPr>
              <a:t> on </a:t>
            </a:r>
            <a:r>
              <a:rPr lang="en-US" sz="2400" dirty="0" err="1">
                <a:solidFill>
                  <a:schemeClr val="bg1"/>
                </a:solidFill>
              </a:rPr>
              <a:t>oluline</a:t>
            </a:r>
            <a:r>
              <a:rPr lang="en-US" sz="2400" dirty="0">
                <a:solidFill>
                  <a:schemeClr val="bg1"/>
                </a:solidFill>
              </a:rPr>
              <a:t>, et </a:t>
            </a:r>
            <a:r>
              <a:rPr lang="en-US" sz="2400" dirty="0" err="1">
                <a:solidFill>
                  <a:schemeClr val="bg1"/>
                </a:solidFill>
              </a:rPr>
              <a:t>teie</a:t>
            </a:r>
            <a:r>
              <a:rPr lang="en-US" sz="2400" dirty="0">
                <a:solidFill>
                  <a:schemeClr val="bg1"/>
                </a:solidFill>
              </a:rPr>
              <a:t> </a:t>
            </a:r>
            <a:r>
              <a:rPr lang="en-US" sz="2400" dirty="0" err="1">
                <a:solidFill>
                  <a:schemeClr val="bg1"/>
                </a:solidFill>
              </a:rPr>
              <a:t>toetajad</a:t>
            </a:r>
            <a:r>
              <a:rPr lang="en-US" sz="2400" dirty="0">
                <a:solidFill>
                  <a:schemeClr val="bg1"/>
                </a:solidFill>
              </a:rPr>
              <a:t> </a:t>
            </a:r>
            <a:r>
              <a:rPr lang="en-US" sz="2400" dirty="0" err="1">
                <a:solidFill>
                  <a:schemeClr val="bg1"/>
                </a:solidFill>
              </a:rPr>
              <a:t>oleksid</a:t>
            </a:r>
            <a:r>
              <a:rPr lang="en-US" sz="2400" dirty="0">
                <a:solidFill>
                  <a:schemeClr val="bg1"/>
                </a:solidFill>
              </a:rPr>
              <a:t> </a:t>
            </a:r>
            <a:r>
              <a:rPr lang="en-US" sz="2400" dirty="0" err="1">
                <a:solidFill>
                  <a:schemeClr val="bg1"/>
                </a:solidFill>
              </a:rPr>
              <a:t>võimalikest</a:t>
            </a:r>
            <a:r>
              <a:rPr lang="en-US" sz="2400" dirty="0">
                <a:solidFill>
                  <a:schemeClr val="bg1"/>
                </a:solidFill>
              </a:rPr>
              <a:t> </a:t>
            </a:r>
            <a:r>
              <a:rPr lang="en-US" sz="2400" dirty="0" err="1">
                <a:solidFill>
                  <a:schemeClr val="bg1"/>
                </a:solidFill>
              </a:rPr>
              <a:t>viivitustest</a:t>
            </a:r>
            <a:r>
              <a:rPr lang="en-US" sz="2400" dirty="0">
                <a:solidFill>
                  <a:schemeClr val="bg1"/>
                </a:solidFill>
              </a:rPr>
              <a:t> </a:t>
            </a:r>
            <a:r>
              <a:rPr lang="en-US" sz="2400" dirty="0" err="1">
                <a:solidFill>
                  <a:schemeClr val="bg1"/>
                </a:solidFill>
              </a:rPr>
              <a:t>teadlikud</a:t>
            </a:r>
            <a:r>
              <a:rPr lang="en-US" sz="2400" dirty="0">
                <a:solidFill>
                  <a:schemeClr val="bg1"/>
                </a:solidFill>
              </a:rPr>
              <a:t>.</a:t>
            </a:r>
          </a:p>
          <a:p>
            <a:pPr>
              <a:spcAft>
                <a:spcPts val="1200"/>
              </a:spcAft>
            </a:pPr>
            <a:r>
              <a:rPr lang="en-US" sz="2400" dirty="0" err="1">
                <a:solidFill>
                  <a:schemeClr val="bg1"/>
                </a:solidFill>
              </a:rPr>
              <a:t>Isegi</a:t>
            </a:r>
            <a:r>
              <a:rPr lang="en-US" sz="2400" dirty="0">
                <a:solidFill>
                  <a:schemeClr val="bg1"/>
                </a:solidFill>
              </a:rPr>
              <a:t> </a:t>
            </a:r>
            <a:r>
              <a:rPr lang="en-US" sz="2400" dirty="0" err="1">
                <a:solidFill>
                  <a:schemeClr val="bg1"/>
                </a:solidFill>
              </a:rPr>
              <a:t>pärast</a:t>
            </a:r>
            <a:r>
              <a:rPr lang="en-US" sz="2400" dirty="0">
                <a:solidFill>
                  <a:schemeClr val="bg1"/>
                </a:solidFill>
              </a:rPr>
              <a:t> </a:t>
            </a:r>
            <a:r>
              <a:rPr lang="en-US" sz="2400" dirty="0" err="1">
                <a:solidFill>
                  <a:schemeClr val="bg1"/>
                </a:solidFill>
              </a:rPr>
              <a:t>kampaania</a:t>
            </a:r>
            <a:r>
              <a:rPr lang="en-US" sz="2400" dirty="0">
                <a:solidFill>
                  <a:schemeClr val="bg1"/>
                </a:solidFill>
              </a:rPr>
              <a:t> </a:t>
            </a:r>
            <a:r>
              <a:rPr lang="en-US" sz="2400" dirty="0" err="1">
                <a:solidFill>
                  <a:schemeClr val="bg1"/>
                </a:solidFill>
              </a:rPr>
              <a:t>lõppu</a:t>
            </a:r>
            <a:r>
              <a:rPr lang="en-US" sz="2400" dirty="0">
                <a:solidFill>
                  <a:schemeClr val="bg1"/>
                </a:solidFill>
              </a:rPr>
              <a:t> </a:t>
            </a:r>
            <a:r>
              <a:rPr lang="en-US" sz="2400" dirty="0" err="1">
                <a:solidFill>
                  <a:schemeClr val="bg1"/>
                </a:solidFill>
              </a:rPr>
              <a:t>andke</a:t>
            </a:r>
            <a:r>
              <a:rPr lang="en-US" sz="2400" dirty="0">
                <a:solidFill>
                  <a:schemeClr val="bg1"/>
                </a:solidFill>
              </a:rPr>
              <a:t> </a:t>
            </a:r>
            <a:r>
              <a:rPr lang="en-US" sz="2400" dirty="0" err="1">
                <a:solidFill>
                  <a:schemeClr val="bg1"/>
                </a:solidFill>
              </a:rPr>
              <a:t>annetajatele</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järgmisest</a:t>
            </a:r>
            <a:r>
              <a:rPr lang="en-US" sz="2400" dirty="0">
                <a:solidFill>
                  <a:schemeClr val="bg1"/>
                </a:solidFill>
              </a:rPr>
              <a:t> </a:t>
            </a:r>
            <a:r>
              <a:rPr lang="en-US" sz="2400" dirty="0" err="1">
                <a:solidFill>
                  <a:schemeClr val="bg1"/>
                </a:solidFill>
              </a:rPr>
              <a:t>sammust</a:t>
            </a:r>
            <a:r>
              <a:rPr lang="en-US" sz="2400" dirty="0">
                <a:solidFill>
                  <a:schemeClr val="bg1"/>
                </a:solidFill>
              </a:rPr>
              <a:t> </a:t>
            </a:r>
            <a:r>
              <a:rPr lang="en-US" sz="2400" dirty="0" err="1">
                <a:solidFill>
                  <a:schemeClr val="bg1"/>
                </a:solidFill>
              </a:rPr>
              <a:t>teada</a:t>
            </a:r>
            <a:r>
              <a:rPr lang="en-US" sz="2400" dirty="0">
                <a:solidFill>
                  <a:schemeClr val="bg1"/>
                </a:solidFill>
              </a:rPr>
              <a:t>. </a:t>
            </a:r>
            <a:r>
              <a:rPr lang="en-US" sz="2400" dirty="0" err="1">
                <a:solidFill>
                  <a:schemeClr val="bg1"/>
                </a:solidFill>
              </a:rPr>
              <a:t>Toetajate</a:t>
            </a:r>
            <a:r>
              <a:rPr lang="en-US" sz="2400" dirty="0">
                <a:solidFill>
                  <a:schemeClr val="bg1"/>
                </a:solidFill>
              </a:rPr>
              <a:t> </a:t>
            </a:r>
            <a:r>
              <a:rPr lang="en-US" sz="2400" dirty="0" err="1">
                <a:solidFill>
                  <a:schemeClr val="bg1"/>
                </a:solidFill>
              </a:rPr>
              <a:t>kursis</a:t>
            </a:r>
            <a:r>
              <a:rPr lang="en-US" sz="2400" dirty="0">
                <a:solidFill>
                  <a:schemeClr val="bg1"/>
                </a:solidFill>
              </a:rPr>
              <a:t> </a:t>
            </a:r>
            <a:r>
              <a:rPr lang="en-US" sz="2400" dirty="0" err="1">
                <a:solidFill>
                  <a:schemeClr val="bg1"/>
                </a:solidFill>
              </a:rPr>
              <a:t>hoidmine</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aidata</a:t>
            </a:r>
            <a:r>
              <a:rPr lang="en-US" sz="2400" dirty="0">
                <a:solidFill>
                  <a:schemeClr val="bg1"/>
                </a:solidFill>
              </a:rPr>
              <a:t> </a:t>
            </a:r>
            <a:r>
              <a:rPr lang="en-US" sz="2400" dirty="0" err="1">
                <a:solidFill>
                  <a:schemeClr val="bg1"/>
                </a:solidFill>
              </a:rPr>
              <a:t>luua</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projektile</a:t>
            </a:r>
            <a:r>
              <a:rPr lang="en-US" sz="2400" dirty="0">
                <a:solidFill>
                  <a:schemeClr val="bg1"/>
                </a:solidFill>
              </a:rPr>
              <a:t> </a:t>
            </a:r>
            <a:r>
              <a:rPr lang="en-US" sz="2400" dirty="0" err="1">
                <a:solidFill>
                  <a:schemeClr val="bg1"/>
                </a:solidFill>
              </a:rPr>
              <a:t>nn</a:t>
            </a:r>
            <a:r>
              <a:rPr lang="en-US" sz="2400" dirty="0">
                <a:solidFill>
                  <a:schemeClr val="bg1"/>
                </a:solidFill>
              </a:rPr>
              <a:t> </a:t>
            </a:r>
            <a:r>
              <a:rPr lang="en-US" sz="2400" dirty="0" err="1">
                <a:solidFill>
                  <a:schemeClr val="bg1"/>
                </a:solidFill>
              </a:rPr>
              <a:t>repertuaari</a:t>
            </a:r>
            <a:r>
              <a:rPr lang="en-US" sz="2400" dirty="0">
                <a:solidFill>
                  <a:schemeClr val="bg1"/>
                </a:solidFill>
              </a:rPr>
              <a:t> – see </a:t>
            </a:r>
            <a:r>
              <a:rPr lang="et-EE" sz="2400" dirty="0">
                <a:solidFill>
                  <a:schemeClr val="bg1"/>
                </a:solidFill>
              </a:rPr>
              <a:t>on </a:t>
            </a:r>
            <a:r>
              <a:rPr lang="en-US" sz="2400" dirty="0" err="1">
                <a:solidFill>
                  <a:schemeClr val="bg1"/>
                </a:solidFill>
              </a:rPr>
              <a:t>hea</a:t>
            </a:r>
            <a:r>
              <a:rPr lang="en-US" sz="2400" dirty="0">
                <a:solidFill>
                  <a:schemeClr val="bg1"/>
                </a:solidFill>
              </a:rPr>
              <a:t> </a:t>
            </a:r>
            <a:r>
              <a:rPr lang="en-US" sz="2400" dirty="0" err="1">
                <a:solidFill>
                  <a:schemeClr val="bg1"/>
                </a:solidFill>
              </a:rPr>
              <a:t>enesetunde</a:t>
            </a:r>
            <a:r>
              <a:rPr lang="en-US" sz="2400" dirty="0">
                <a:solidFill>
                  <a:schemeClr val="bg1"/>
                </a:solidFill>
              </a:rPr>
              <a:t> </a:t>
            </a:r>
            <a:r>
              <a:rPr lang="en-US" sz="2400" dirty="0" err="1">
                <a:solidFill>
                  <a:schemeClr val="bg1"/>
                </a:solidFill>
              </a:rPr>
              <a:t>tegur</a:t>
            </a:r>
            <a:r>
              <a:rPr lang="en-US" sz="2400" dirty="0">
                <a:solidFill>
                  <a:schemeClr val="bg1"/>
                </a:solidFill>
              </a:rPr>
              <a:t>, mis </a:t>
            </a:r>
            <a:r>
              <a:rPr lang="en-US" sz="2400" dirty="0" err="1">
                <a:solidFill>
                  <a:schemeClr val="bg1"/>
                </a:solidFill>
              </a:rPr>
              <a:t>jääb</a:t>
            </a:r>
            <a:r>
              <a:rPr lang="en-US" sz="2400" dirty="0">
                <a:solidFill>
                  <a:schemeClr val="bg1"/>
                </a:solidFill>
              </a:rPr>
              <a:t> </a:t>
            </a:r>
            <a:r>
              <a:rPr lang="en-US" sz="2400" dirty="0" err="1">
                <a:solidFill>
                  <a:schemeClr val="bg1"/>
                </a:solidFill>
              </a:rPr>
              <a:t>kestma</a:t>
            </a:r>
            <a:r>
              <a:rPr lang="en-US" sz="2400" dirty="0">
                <a:solidFill>
                  <a:schemeClr val="bg1"/>
                </a:solidFill>
              </a:rPr>
              <a:t>.</a:t>
            </a:r>
          </a:p>
        </p:txBody>
      </p:sp>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7" name="Text Placeholder 2">
            <a:extLst>
              <a:ext uri="{FF2B5EF4-FFF2-40B4-BE49-F238E27FC236}">
                <a16:creationId xmlns:a16="http://schemas.microsoft.com/office/drawing/2014/main" id="{9517DFAF-9187-4AF4-882C-24C474F55E2A}"/>
              </a:ext>
            </a:extLst>
          </p:cNvPr>
          <p:cNvSpPr txBox="1">
            <a:spLocks/>
          </p:cNvSpPr>
          <p:nvPr/>
        </p:nvSpPr>
        <p:spPr>
          <a:xfrm>
            <a:off x="1718347" y="258055"/>
            <a:ext cx="4716425" cy="76112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NÄPUNÄITEID EDUKAKS ÜHISRAHASTAMISEKS</a:t>
            </a:r>
            <a:endParaRPr lang="en-US" dirty="0"/>
          </a:p>
        </p:txBody>
      </p:sp>
    </p:spTree>
    <p:extLst>
      <p:ext uri="{BB962C8B-B14F-4D97-AF65-F5344CB8AC3E}">
        <p14:creationId xmlns:p14="http://schemas.microsoft.com/office/powerpoint/2010/main" val="1482122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66C112-9EEC-445A-AF26-FBD8E6222547}"/>
              </a:ext>
            </a:extLst>
          </p:cNvPr>
          <p:cNvSpPr txBox="1"/>
          <p:nvPr/>
        </p:nvSpPr>
        <p:spPr>
          <a:xfrm>
            <a:off x="1371601" y="1299686"/>
            <a:ext cx="5584966" cy="6370975"/>
          </a:xfrm>
          <a:prstGeom prst="rect">
            <a:avLst/>
          </a:prstGeom>
          <a:noFill/>
        </p:spPr>
        <p:txBody>
          <a:bodyPr wrap="square">
            <a:spAutoFit/>
          </a:bodyPr>
          <a:lstStyle/>
          <a:p>
            <a:pPr>
              <a:spcAft>
                <a:spcPts val="1200"/>
              </a:spcAft>
            </a:pPr>
            <a:r>
              <a:rPr lang="en-US" sz="2200" b="1" dirty="0">
                <a:solidFill>
                  <a:schemeClr val="bg1"/>
                </a:solidFill>
              </a:rPr>
              <a:t>3. </a:t>
            </a:r>
            <a:r>
              <a:rPr lang="en-US" sz="2200" b="1" dirty="0" err="1">
                <a:solidFill>
                  <a:schemeClr val="bg1"/>
                </a:solidFill>
              </a:rPr>
              <a:t>Valmist</a:t>
            </a:r>
            <a:r>
              <a:rPr lang="et-EE" sz="2200" b="1" dirty="0">
                <a:solidFill>
                  <a:schemeClr val="bg1"/>
                </a:solidFill>
              </a:rPr>
              <a:t>u</a:t>
            </a:r>
            <a:r>
              <a:rPr lang="en-US" sz="2200" b="1" dirty="0" err="1">
                <a:solidFill>
                  <a:schemeClr val="bg1"/>
                </a:solidFill>
              </a:rPr>
              <a:t>ge</a:t>
            </a:r>
            <a:r>
              <a:rPr lang="en-US" sz="2200" b="1" dirty="0">
                <a:solidFill>
                  <a:schemeClr val="bg1"/>
                </a:solidFill>
              </a:rPr>
              <a:t> </a:t>
            </a:r>
            <a:r>
              <a:rPr lang="en-US" sz="2200" b="1" dirty="0" err="1">
                <a:solidFill>
                  <a:schemeClr val="bg1"/>
                </a:solidFill>
              </a:rPr>
              <a:t>oma</a:t>
            </a:r>
            <a:r>
              <a:rPr lang="en-US" sz="2200" b="1" dirty="0">
                <a:solidFill>
                  <a:schemeClr val="bg1"/>
                </a:solidFill>
              </a:rPr>
              <a:t> </a:t>
            </a:r>
            <a:r>
              <a:rPr lang="en-US" sz="2200" b="1" dirty="0" err="1">
                <a:solidFill>
                  <a:schemeClr val="bg1"/>
                </a:solidFill>
              </a:rPr>
              <a:t>kampaaniaks</a:t>
            </a:r>
            <a:r>
              <a:rPr lang="en-US" sz="2200" b="1" dirty="0">
                <a:solidFill>
                  <a:schemeClr val="bg1"/>
                </a:solidFill>
              </a:rPr>
              <a:t> </a:t>
            </a:r>
            <a:r>
              <a:rPr lang="en-US" sz="2200" b="1" dirty="0" err="1">
                <a:solidFill>
                  <a:schemeClr val="bg1"/>
                </a:solidFill>
              </a:rPr>
              <a:t>piisavalt</a:t>
            </a:r>
            <a:r>
              <a:rPr lang="en-US" sz="2200" b="1" dirty="0">
                <a:solidFill>
                  <a:schemeClr val="bg1"/>
                </a:solidFill>
              </a:rPr>
              <a:t> </a:t>
            </a:r>
            <a:r>
              <a:rPr lang="en-US" sz="2200" b="1" dirty="0" err="1">
                <a:solidFill>
                  <a:schemeClr val="bg1"/>
                </a:solidFill>
              </a:rPr>
              <a:t>ette</a:t>
            </a:r>
            <a:r>
              <a:rPr lang="en-US" sz="2200" b="1" dirty="0">
                <a:solidFill>
                  <a:schemeClr val="bg1"/>
                </a:solidFill>
              </a:rPr>
              <a:t>.</a:t>
            </a:r>
            <a:r>
              <a:rPr lang="en-US" sz="2200" dirty="0">
                <a:solidFill>
                  <a:schemeClr val="bg1"/>
                </a:solidFill>
              </a:rPr>
              <a:t> </a:t>
            </a:r>
            <a:endParaRPr lang="et-EE" sz="2200" dirty="0">
              <a:solidFill>
                <a:schemeClr val="bg1"/>
              </a:solidFill>
            </a:endParaRPr>
          </a:p>
          <a:p>
            <a:pPr>
              <a:spcAft>
                <a:spcPts val="1200"/>
              </a:spcAft>
            </a:pPr>
            <a:r>
              <a:rPr lang="en-US" sz="2200" dirty="0" err="1">
                <a:solidFill>
                  <a:schemeClr val="bg1"/>
                </a:solidFill>
              </a:rPr>
              <a:t>Ärge</a:t>
            </a:r>
            <a:r>
              <a:rPr lang="en-US" sz="2200" dirty="0">
                <a:solidFill>
                  <a:schemeClr val="bg1"/>
                </a:solidFill>
              </a:rPr>
              <a:t> </a:t>
            </a:r>
            <a:r>
              <a:rPr lang="en-US" sz="2200" dirty="0" err="1">
                <a:solidFill>
                  <a:schemeClr val="bg1"/>
                </a:solidFill>
              </a:rPr>
              <a:t>lihtsalt</a:t>
            </a:r>
            <a:r>
              <a:rPr lang="en-US" sz="2200" dirty="0">
                <a:solidFill>
                  <a:schemeClr val="bg1"/>
                </a:solidFill>
              </a:rPr>
              <a:t> </a:t>
            </a:r>
            <a:r>
              <a:rPr lang="en-US" sz="2200" dirty="0" err="1">
                <a:solidFill>
                  <a:schemeClr val="bg1"/>
                </a:solidFill>
              </a:rPr>
              <a:t>käivitage</a:t>
            </a:r>
            <a:r>
              <a:rPr lang="en-US" sz="2200" dirty="0">
                <a:solidFill>
                  <a:schemeClr val="bg1"/>
                </a:solidFill>
              </a:rPr>
              <a:t> </a:t>
            </a:r>
            <a:r>
              <a:rPr lang="en-US" sz="2200" dirty="0" err="1">
                <a:solidFill>
                  <a:schemeClr val="bg1"/>
                </a:solidFill>
              </a:rPr>
              <a:t>oma</a:t>
            </a:r>
            <a:r>
              <a:rPr lang="en-US" sz="2200" dirty="0">
                <a:solidFill>
                  <a:schemeClr val="bg1"/>
                </a:solidFill>
              </a:rPr>
              <a:t> </a:t>
            </a:r>
            <a:r>
              <a:rPr lang="en-US" sz="2200" dirty="0" err="1">
                <a:solidFill>
                  <a:schemeClr val="bg1"/>
                </a:solidFill>
              </a:rPr>
              <a:t>kampaaniat</a:t>
            </a:r>
            <a:r>
              <a:rPr lang="en-US" sz="2200" dirty="0">
                <a:solidFill>
                  <a:schemeClr val="bg1"/>
                </a:solidFill>
              </a:rPr>
              <a:t> ja </a:t>
            </a:r>
            <a:r>
              <a:rPr lang="en-US" sz="2200" dirty="0" err="1">
                <a:solidFill>
                  <a:schemeClr val="bg1"/>
                </a:solidFill>
              </a:rPr>
              <a:t>eeldage</a:t>
            </a:r>
            <a:r>
              <a:rPr lang="en-US" sz="2200" dirty="0">
                <a:solidFill>
                  <a:schemeClr val="bg1"/>
                </a:solidFill>
              </a:rPr>
              <a:t>, et </a:t>
            </a:r>
            <a:r>
              <a:rPr lang="en-US" sz="2200" dirty="0" err="1">
                <a:solidFill>
                  <a:schemeClr val="bg1"/>
                </a:solidFill>
              </a:rPr>
              <a:t>toetajad</a:t>
            </a:r>
            <a:r>
              <a:rPr lang="en-US" sz="2200" dirty="0">
                <a:solidFill>
                  <a:schemeClr val="bg1"/>
                </a:solidFill>
              </a:rPr>
              <a:t> </a:t>
            </a:r>
            <a:r>
              <a:rPr lang="en-US" sz="2200" dirty="0" err="1">
                <a:solidFill>
                  <a:schemeClr val="bg1"/>
                </a:solidFill>
              </a:rPr>
              <a:t>tormavad</a:t>
            </a:r>
            <a:r>
              <a:rPr lang="en-US" sz="2200" dirty="0">
                <a:solidFill>
                  <a:schemeClr val="bg1"/>
                </a:solidFill>
              </a:rPr>
              <a:t> </a:t>
            </a:r>
            <a:r>
              <a:rPr lang="en-US" sz="2200" dirty="0" err="1">
                <a:solidFill>
                  <a:schemeClr val="bg1"/>
                </a:solidFill>
              </a:rPr>
              <a:t>kohale</a:t>
            </a:r>
            <a:r>
              <a:rPr lang="en-US" sz="2200" dirty="0">
                <a:solidFill>
                  <a:schemeClr val="bg1"/>
                </a:solidFill>
              </a:rPr>
              <a:t>. </a:t>
            </a:r>
            <a:r>
              <a:rPr lang="en-US" sz="2200" dirty="0" err="1">
                <a:solidFill>
                  <a:schemeClr val="bg1"/>
                </a:solidFill>
              </a:rPr>
              <a:t>Tutvustage</a:t>
            </a:r>
            <a:r>
              <a:rPr lang="en-US" sz="2200" dirty="0">
                <a:solidFill>
                  <a:schemeClr val="bg1"/>
                </a:solidFill>
              </a:rPr>
              <a:t> </a:t>
            </a:r>
            <a:r>
              <a:rPr lang="en-US" sz="2200" dirty="0" err="1">
                <a:solidFill>
                  <a:schemeClr val="bg1"/>
                </a:solidFill>
              </a:rPr>
              <a:t>endast</a:t>
            </a:r>
            <a:r>
              <a:rPr lang="en-US" sz="2200" dirty="0">
                <a:solidFill>
                  <a:schemeClr val="bg1"/>
                </a:solidFill>
              </a:rPr>
              <a:t> </a:t>
            </a:r>
            <a:r>
              <a:rPr lang="en-US" sz="2200" dirty="0" err="1">
                <a:solidFill>
                  <a:schemeClr val="bg1"/>
                </a:solidFill>
              </a:rPr>
              <a:t>enne</a:t>
            </a:r>
            <a:r>
              <a:rPr lang="en-US" sz="2200" dirty="0">
                <a:solidFill>
                  <a:schemeClr val="bg1"/>
                </a:solidFill>
              </a:rPr>
              <a:t> </a:t>
            </a:r>
            <a:r>
              <a:rPr lang="en-US" sz="2200" dirty="0" err="1">
                <a:solidFill>
                  <a:schemeClr val="bg1"/>
                </a:solidFill>
              </a:rPr>
              <a:t>ühisrahastamise</a:t>
            </a:r>
            <a:r>
              <a:rPr lang="en-US" sz="2200" dirty="0">
                <a:solidFill>
                  <a:schemeClr val="bg1"/>
                </a:solidFill>
              </a:rPr>
              <a:t> </a:t>
            </a:r>
            <a:r>
              <a:rPr lang="en-US" sz="2200" dirty="0" err="1">
                <a:solidFill>
                  <a:schemeClr val="bg1"/>
                </a:solidFill>
              </a:rPr>
              <a:t>alustamist</a:t>
            </a:r>
            <a:r>
              <a:rPr lang="en-US" sz="2200" dirty="0">
                <a:solidFill>
                  <a:schemeClr val="bg1"/>
                </a:solidFill>
              </a:rPr>
              <a:t> </a:t>
            </a:r>
            <a:r>
              <a:rPr lang="en-US" sz="2200" dirty="0" err="1">
                <a:solidFill>
                  <a:schemeClr val="bg1"/>
                </a:solidFill>
              </a:rPr>
              <a:t>hästi</a:t>
            </a:r>
            <a:r>
              <a:rPr lang="en-US" sz="2200" dirty="0">
                <a:solidFill>
                  <a:schemeClr val="bg1"/>
                </a:solidFill>
              </a:rPr>
              <a:t>. </a:t>
            </a:r>
            <a:r>
              <a:rPr lang="en-US" sz="2200" dirty="0" err="1">
                <a:solidFill>
                  <a:schemeClr val="bg1"/>
                </a:solidFill>
              </a:rPr>
              <a:t>Hoidke</a:t>
            </a:r>
            <a:r>
              <a:rPr lang="en-US" sz="2200" dirty="0">
                <a:solidFill>
                  <a:schemeClr val="bg1"/>
                </a:solidFill>
              </a:rPr>
              <a:t> </a:t>
            </a:r>
            <a:r>
              <a:rPr lang="en-US" sz="2200" dirty="0" err="1">
                <a:solidFill>
                  <a:schemeClr val="bg1"/>
                </a:solidFill>
              </a:rPr>
              <a:t>oma</a:t>
            </a:r>
            <a:r>
              <a:rPr lang="en-US" sz="2200" dirty="0">
                <a:solidFill>
                  <a:schemeClr val="bg1"/>
                </a:solidFill>
              </a:rPr>
              <a:t> </a:t>
            </a:r>
            <a:r>
              <a:rPr lang="en-US" sz="2200" dirty="0" err="1">
                <a:solidFill>
                  <a:schemeClr val="bg1"/>
                </a:solidFill>
              </a:rPr>
              <a:t>sotsiaalmeedia</a:t>
            </a:r>
            <a:r>
              <a:rPr lang="en-US" sz="2200" dirty="0">
                <a:solidFill>
                  <a:schemeClr val="bg1"/>
                </a:solidFill>
              </a:rPr>
              <a:t> </a:t>
            </a:r>
            <a:r>
              <a:rPr lang="en-US" sz="2200" dirty="0" err="1">
                <a:solidFill>
                  <a:schemeClr val="bg1"/>
                </a:solidFill>
              </a:rPr>
              <a:t>profiilid</a:t>
            </a:r>
            <a:r>
              <a:rPr lang="en-US" sz="2200" dirty="0">
                <a:solidFill>
                  <a:schemeClr val="bg1"/>
                </a:solidFill>
              </a:rPr>
              <a:t> </a:t>
            </a:r>
            <a:r>
              <a:rPr lang="en-US" sz="2200" dirty="0" err="1">
                <a:solidFill>
                  <a:schemeClr val="bg1"/>
                </a:solidFill>
              </a:rPr>
              <a:t>aktiivsed</a:t>
            </a:r>
            <a:r>
              <a:rPr lang="en-US" sz="2200" dirty="0">
                <a:solidFill>
                  <a:schemeClr val="bg1"/>
                </a:solidFill>
              </a:rPr>
              <a:t>. </a:t>
            </a:r>
            <a:r>
              <a:rPr lang="en-US" sz="2200" dirty="0" err="1">
                <a:solidFill>
                  <a:schemeClr val="bg1"/>
                </a:solidFill>
              </a:rPr>
              <a:t>Rääkige</a:t>
            </a:r>
            <a:r>
              <a:rPr lang="en-US" sz="2200" dirty="0">
                <a:solidFill>
                  <a:schemeClr val="bg1"/>
                </a:solidFill>
              </a:rPr>
              <a:t> </a:t>
            </a:r>
            <a:r>
              <a:rPr lang="en-US" sz="2200" dirty="0" err="1">
                <a:solidFill>
                  <a:schemeClr val="bg1"/>
                </a:solidFill>
              </a:rPr>
              <a:t>inimestele</a:t>
            </a:r>
            <a:r>
              <a:rPr lang="en-US" sz="2200" dirty="0">
                <a:solidFill>
                  <a:schemeClr val="bg1"/>
                </a:solidFill>
              </a:rPr>
              <a:t> </a:t>
            </a:r>
            <a:r>
              <a:rPr lang="en-US" sz="2200" dirty="0" err="1">
                <a:solidFill>
                  <a:schemeClr val="bg1"/>
                </a:solidFill>
              </a:rPr>
              <a:t>oma</a:t>
            </a:r>
            <a:r>
              <a:rPr lang="en-US" sz="2200" dirty="0">
                <a:solidFill>
                  <a:schemeClr val="bg1"/>
                </a:solidFill>
              </a:rPr>
              <a:t> </a:t>
            </a:r>
            <a:r>
              <a:rPr lang="en-US" sz="2200" dirty="0" err="1">
                <a:solidFill>
                  <a:schemeClr val="bg1"/>
                </a:solidFill>
              </a:rPr>
              <a:t>tulevasest</a:t>
            </a:r>
            <a:r>
              <a:rPr lang="en-US" sz="2200" dirty="0">
                <a:solidFill>
                  <a:schemeClr val="bg1"/>
                </a:solidFill>
              </a:rPr>
              <a:t> </a:t>
            </a:r>
            <a:r>
              <a:rPr lang="en-US" sz="2200" dirty="0" err="1">
                <a:solidFill>
                  <a:schemeClr val="bg1"/>
                </a:solidFill>
              </a:rPr>
              <a:t>kampaaniast</a:t>
            </a:r>
            <a:r>
              <a:rPr lang="en-US" sz="2200" dirty="0">
                <a:solidFill>
                  <a:schemeClr val="bg1"/>
                </a:solidFill>
              </a:rPr>
              <a:t>. </a:t>
            </a:r>
            <a:r>
              <a:rPr lang="en-US" sz="2200" dirty="0" err="1">
                <a:solidFill>
                  <a:schemeClr val="bg1"/>
                </a:solidFill>
              </a:rPr>
              <a:t>Suusõnaline</a:t>
            </a:r>
            <a:r>
              <a:rPr lang="en-US" sz="2200" dirty="0">
                <a:solidFill>
                  <a:schemeClr val="bg1"/>
                </a:solidFill>
              </a:rPr>
              <a:t> info </a:t>
            </a:r>
            <a:r>
              <a:rPr lang="en-US" sz="2200" dirty="0" err="1">
                <a:solidFill>
                  <a:schemeClr val="bg1"/>
                </a:solidFill>
              </a:rPr>
              <a:t>levitamine</a:t>
            </a:r>
            <a:r>
              <a:rPr lang="en-US" sz="2200" dirty="0">
                <a:solidFill>
                  <a:schemeClr val="bg1"/>
                </a:solidFill>
              </a:rPr>
              <a:t> </a:t>
            </a:r>
            <a:r>
              <a:rPr lang="en-US" sz="2200" dirty="0" err="1">
                <a:solidFill>
                  <a:schemeClr val="bg1"/>
                </a:solidFill>
              </a:rPr>
              <a:t>võib</a:t>
            </a:r>
            <a:r>
              <a:rPr lang="en-US" sz="2200" dirty="0">
                <a:solidFill>
                  <a:schemeClr val="bg1"/>
                </a:solidFill>
              </a:rPr>
              <a:t> olla </a:t>
            </a:r>
            <a:r>
              <a:rPr lang="en-US" sz="2200" dirty="0" err="1">
                <a:solidFill>
                  <a:schemeClr val="bg1"/>
                </a:solidFill>
              </a:rPr>
              <a:t>teie</a:t>
            </a:r>
            <a:r>
              <a:rPr lang="en-US" sz="2200" dirty="0">
                <a:solidFill>
                  <a:schemeClr val="bg1"/>
                </a:solidFill>
              </a:rPr>
              <a:t> </a:t>
            </a:r>
            <a:r>
              <a:rPr lang="en-US" sz="2200" dirty="0" err="1">
                <a:solidFill>
                  <a:schemeClr val="bg1"/>
                </a:solidFill>
              </a:rPr>
              <a:t>kampaania</a:t>
            </a:r>
            <a:r>
              <a:rPr lang="en-US" sz="2200" dirty="0">
                <a:solidFill>
                  <a:schemeClr val="bg1"/>
                </a:solidFill>
              </a:rPr>
              <a:t> </a:t>
            </a:r>
            <a:r>
              <a:rPr lang="en-US" sz="2200" dirty="0" err="1">
                <a:solidFill>
                  <a:schemeClr val="bg1"/>
                </a:solidFill>
              </a:rPr>
              <a:t>jaoks</a:t>
            </a:r>
            <a:r>
              <a:rPr lang="en-US" sz="2200" dirty="0">
                <a:solidFill>
                  <a:schemeClr val="bg1"/>
                </a:solidFill>
              </a:rPr>
              <a:t> </a:t>
            </a:r>
            <a:r>
              <a:rPr lang="en-US" sz="2200" dirty="0" err="1">
                <a:solidFill>
                  <a:schemeClr val="bg1"/>
                </a:solidFill>
              </a:rPr>
              <a:t>väga</a:t>
            </a:r>
            <a:r>
              <a:rPr lang="en-US" sz="2200" dirty="0">
                <a:solidFill>
                  <a:schemeClr val="bg1"/>
                </a:solidFill>
              </a:rPr>
              <a:t> </a:t>
            </a:r>
            <a:r>
              <a:rPr lang="en-US" sz="2200" dirty="0" err="1">
                <a:solidFill>
                  <a:schemeClr val="bg1"/>
                </a:solidFill>
              </a:rPr>
              <a:t>kasulik</a:t>
            </a:r>
            <a:r>
              <a:rPr lang="en-US" sz="2200" dirty="0">
                <a:solidFill>
                  <a:schemeClr val="bg1"/>
                </a:solidFill>
              </a:rPr>
              <a:t>. </a:t>
            </a:r>
            <a:r>
              <a:rPr lang="en-US" sz="2200" dirty="0" err="1">
                <a:solidFill>
                  <a:schemeClr val="bg1"/>
                </a:solidFill>
              </a:rPr>
              <a:t>Jätke</a:t>
            </a:r>
            <a:r>
              <a:rPr lang="en-US" sz="2200" dirty="0">
                <a:solidFill>
                  <a:schemeClr val="bg1"/>
                </a:solidFill>
              </a:rPr>
              <a:t> </a:t>
            </a:r>
            <a:r>
              <a:rPr lang="en-US" sz="2200" dirty="0" err="1">
                <a:solidFill>
                  <a:schemeClr val="bg1"/>
                </a:solidFill>
              </a:rPr>
              <a:t>oma</a:t>
            </a:r>
            <a:r>
              <a:rPr lang="en-US" sz="2200" dirty="0">
                <a:solidFill>
                  <a:schemeClr val="bg1"/>
                </a:solidFill>
              </a:rPr>
              <a:t> </a:t>
            </a:r>
            <a:r>
              <a:rPr lang="en-US" sz="2200" dirty="0" err="1">
                <a:solidFill>
                  <a:schemeClr val="bg1"/>
                </a:solidFill>
              </a:rPr>
              <a:t>kampaania</a:t>
            </a:r>
            <a:r>
              <a:rPr lang="en-US" sz="2200" dirty="0">
                <a:solidFill>
                  <a:schemeClr val="bg1"/>
                </a:solidFill>
              </a:rPr>
              <a:t> </a:t>
            </a:r>
            <a:r>
              <a:rPr lang="en-US" sz="2200" dirty="0" err="1">
                <a:solidFill>
                  <a:schemeClr val="bg1"/>
                </a:solidFill>
              </a:rPr>
              <a:t>planeerimiseks</a:t>
            </a:r>
            <a:r>
              <a:rPr lang="en-US" sz="2200" dirty="0">
                <a:solidFill>
                  <a:schemeClr val="bg1"/>
                </a:solidFill>
              </a:rPr>
              <a:t> </a:t>
            </a:r>
            <a:r>
              <a:rPr lang="en-US" sz="2200" dirty="0" err="1">
                <a:solidFill>
                  <a:schemeClr val="bg1"/>
                </a:solidFill>
              </a:rPr>
              <a:t>piisavalt</a:t>
            </a:r>
            <a:r>
              <a:rPr lang="en-US" sz="2200" dirty="0">
                <a:solidFill>
                  <a:schemeClr val="bg1"/>
                </a:solidFill>
              </a:rPr>
              <a:t> </a:t>
            </a:r>
            <a:r>
              <a:rPr lang="en-US" sz="2200" dirty="0" err="1">
                <a:solidFill>
                  <a:schemeClr val="bg1"/>
                </a:solidFill>
              </a:rPr>
              <a:t>aega</a:t>
            </a:r>
            <a:r>
              <a:rPr lang="en-US" sz="2200" dirty="0">
                <a:solidFill>
                  <a:schemeClr val="bg1"/>
                </a:solidFill>
              </a:rPr>
              <a:t>.</a:t>
            </a:r>
            <a:endParaRPr lang="et-EE" sz="2200" dirty="0">
              <a:solidFill>
                <a:schemeClr val="bg1"/>
              </a:solidFill>
            </a:endParaRPr>
          </a:p>
          <a:p>
            <a:pPr>
              <a:spcAft>
                <a:spcPts val="1200"/>
              </a:spcAft>
            </a:pPr>
            <a:r>
              <a:rPr lang="en-US" sz="2200" dirty="0" err="1">
                <a:solidFill>
                  <a:schemeClr val="bg1"/>
                </a:solidFill>
              </a:rPr>
              <a:t>Turundusmaterjalide</a:t>
            </a:r>
            <a:r>
              <a:rPr lang="en-US" sz="2200" dirty="0">
                <a:solidFill>
                  <a:schemeClr val="bg1"/>
                </a:solidFill>
              </a:rPr>
              <a:t> </a:t>
            </a:r>
            <a:r>
              <a:rPr lang="en-US" sz="2200" dirty="0" err="1">
                <a:solidFill>
                  <a:schemeClr val="bg1"/>
                </a:solidFill>
              </a:rPr>
              <a:t>koostamise</a:t>
            </a:r>
            <a:r>
              <a:rPr lang="en-US" sz="2200" dirty="0">
                <a:solidFill>
                  <a:schemeClr val="bg1"/>
                </a:solidFill>
              </a:rPr>
              <a:t> ja </a:t>
            </a:r>
            <a:r>
              <a:rPr lang="en-US" sz="2200" dirty="0" err="1">
                <a:solidFill>
                  <a:schemeClr val="bg1"/>
                </a:solidFill>
              </a:rPr>
              <a:t>avalikustamisega</a:t>
            </a:r>
            <a:r>
              <a:rPr lang="en-US" sz="2200" dirty="0">
                <a:solidFill>
                  <a:schemeClr val="bg1"/>
                </a:solidFill>
              </a:rPr>
              <a:t> </a:t>
            </a:r>
            <a:r>
              <a:rPr lang="en-US" sz="2200" dirty="0" err="1">
                <a:solidFill>
                  <a:schemeClr val="bg1"/>
                </a:solidFill>
              </a:rPr>
              <a:t>kiirustamine</a:t>
            </a:r>
            <a:r>
              <a:rPr lang="en-US" sz="2200" dirty="0">
                <a:solidFill>
                  <a:schemeClr val="bg1"/>
                </a:solidFill>
              </a:rPr>
              <a:t> </a:t>
            </a:r>
            <a:r>
              <a:rPr lang="en-US" sz="2200" dirty="0" err="1">
                <a:solidFill>
                  <a:schemeClr val="bg1"/>
                </a:solidFill>
              </a:rPr>
              <a:t>ühisrahastuse</a:t>
            </a:r>
            <a:r>
              <a:rPr lang="en-US" sz="2200" dirty="0">
                <a:solidFill>
                  <a:schemeClr val="bg1"/>
                </a:solidFill>
              </a:rPr>
              <a:t> </a:t>
            </a:r>
            <a:r>
              <a:rPr lang="en-US" sz="2200" dirty="0" err="1">
                <a:solidFill>
                  <a:schemeClr val="bg1"/>
                </a:solidFill>
              </a:rPr>
              <a:t>käivitamise</a:t>
            </a:r>
            <a:r>
              <a:rPr lang="en-US" sz="2200" dirty="0">
                <a:solidFill>
                  <a:schemeClr val="bg1"/>
                </a:solidFill>
              </a:rPr>
              <a:t> </a:t>
            </a:r>
            <a:r>
              <a:rPr lang="en-US" sz="2200" dirty="0" err="1">
                <a:solidFill>
                  <a:schemeClr val="bg1"/>
                </a:solidFill>
              </a:rPr>
              <a:t>päeval</a:t>
            </a:r>
            <a:r>
              <a:rPr lang="en-US" sz="2200" dirty="0">
                <a:solidFill>
                  <a:schemeClr val="bg1"/>
                </a:solidFill>
              </a:rPr>
              <a:t> </a:t>
            </a:r>
            <a:r>
              <a:rPr lang="en-US" sz="2200" dirty="0" err="1">
                <a:solidFill>
                  <a:schemeClr val="bg1"/>
                </a:solidFill>
              </a:rPr>
              <a:t>ei</a:t>
            </a:r>
            <a:r>
              <a:rPr lang="en-US" sz="2200" dirty="0">
                <a:solidFill>
                  <a:schemeClr val="bg1"/>
                </a:solidFill>
              </a:rPr>
              <a:t> too </a:t>
            </a:r>
            <a:r>
              <a:rPr lang="en-US" sz="2200" dirty="0" err="1">
                <a:solidFill>
                  <a:schemeClr val="bg1"/>
                </a:solidFill>
              </a:rPr>
              <a:t>teile</a:t>
            </a:r>
            <a:r>
              <a:rPr lang="en-US" sz="2200" dirty="0">
                <a:solidFill>
                  <a:schemeClr val="bg1"/>
                </a:solidFill>
              </a:rPr>
              <a:t> </a:t>
            </a:r>
            <a:r>
              <a:rPr lang="en-US" sz="2200" dirty="0" err="1">
                <a:solidFill>
                  <a:schemeClr val="bg1"/>
                </a:solidFill>
              </a:rPr>
              <a:t>kasu</a:t>
            </a:r>
            <a:r>
              <a:rPr lang="en-US" sz="2200" dirty="0">
                <a:solidFill>
                  <a:schemeClr val="bg1"/>
                </a:solidFill>
              </a:rPr>
              <a:t>. </a:t>
            </a:r>
            <a:r>
              <a:rPr lang="en-US" sz="2200" dirty="0" err="1">
                <a:solidFill>
                  <a:schemeClr val="bg1"/>
                </a:solidFill>
              </a:rPr>
              <a:t>Võtke</a:t>
            </a:r>
            <a:r>
              <a:rPr lang="en-US" sz="2200" dirty="0">
                <a:solidFill>
                  <a:schemeClr val="bg1"/>
                </a:solidFill>
              </a:rPr>
              <a:t> </a:t>
            </a:r>
            <a:r>
              <a:rPr lang="en-US" sz="2200" dirty="0" err="1">
                <a:solidFill>
                  <a:schemeClr val="bg1"/>
                </a:solidFill>
              </a:rPr>
              <a:t>aega</a:t>
            </a:r>
            <a:r>
              <a:rPr lang="en-US" sz="2200" dirty="0">
                <a:solidFill>
                  <a:schemeClr val="bg1"/>
                </a:solidFill>
              </a:rPr>
              <a:t> ja </a:t>
            </a:r>
            <a:r>
              <a:rPr lang="en-US" sz="2200" dirty="0" err="1">
                <a:solidFill>
                  <a:schemeClr val="bg1"/>
                </a:solidFill>
              </a:rPr>
              <a:t>ärge</a:t>
            </a:r>
            <a:r>
              <a:rPr lang="en-US" sz="2200" dirty="0">
                <a:solidFill>
                  <a:schemeClr val="bg1"/>
                </a:solidFill>
              </a:rPr>
              <a:t> </a:t>
            </a:r>
            <a:r>
              <a:rPr lang="en-US" sz="2200" dirty="0" err="1">
                <a:solidFill>
                  <a:schemeClr val="bg1"/>
                </a:solidFill>
              </a:rPr>
              <a:t>tehke</a:t>
            </a:r>
            <a:r>
              <a:rPr lang="en-US" sz="2200" dirty="0">
                <a:solidFill>
                  <a:schemeClr val="bg1"/>
                </a:solidFill>
              </a:rPr>
              <a:t> </a:t>
            </a:r>
            <a:r>
              <a:rPr lang="en-US" sz="2200" dirty="0" err="1">
                <a:solidFill>
                  <a:schemeClr val="bg1"/>
                </a:solidFill>
              </a:rPr>
              <a:t>oma</a:t>
            </a:r>
            <a:r>
              <a:rPr lang="en-US" sz="2200" dirty="0">
                <a:solidFill>
                  <a:schemeClr val="bg1"/>
                </a:solidFill>
              </a:rPr>
              <a:t> </a:t>
            </a:r>
            <a:r>
              <a:rPr lang="en-US" sz="2200" dirty="0" err="1">
                <a:solidFill>
                  <a:schemeClr val="bg1"/>
                </a:solidFill>
              </a:rPr>
              <a:t>toetajatele</a:t>
            </a:r>
            <a:r>
              <a:rPr lang="en-US" sz="2200" dirty="0">
                <a:solidFill>
                  <a:schemeClr val="bg1"/>
                </a:solidFill>
              </a:rPr>
              <a:t> </a:t>
            </a:r>
            <a:r>
              <a:rPr lang="en-US" sz="2200" dirty="0" err="1">
                <a:solidFill>
                  <a:schemeClr val="bg1"/>
                </a:solidFill>
              </a:rPr>
              <a:t>loobumisotsust</a:t>
            </a:r>
            <a:r>
              <a:rPr lang="en-US" sz="2200" dirty="0">
                <a:solidFill>
                  <a:schemeClr val="bg1"/>
                </a:solidFill>
              </a:rPr>
              <a:t> </a:t>
            </a:r>
            <a:r>
              <a:rPr lang="en-US" sz="2200" dirty="0" err="1">
                <a:solidFill>
                  <a:schemeClr val="bg1"/>
                </a:solidFill>
              </a:rPr>
              <a:t>kergeks</a:t>
            </a:r>
            <a:r>
              <a:rPr lang="et-EE" sz="2200" dirty="0">
                <a:solidFill>
                  <a:schemeClr val="bg1"/>
                </a:solidFill>
              </a:rPr>
              <a:t>.</a:t>
            </a:r>
            <a:endParaRPr lang="en-US" sz="2200" dirty="0">
              <a:solidFill>
                <a:schemeClr val="bg1"/>
              </a:solidFill>
            </a:endParaRPr>
          </a:p>
          <a:p>
            <a:endParaRPr lang="en-US" sz="2400" dirty="0">
              <a:solidFill>
                <a:schemeClr val="bg1"/>
              </a:solidFill>
            </a:endParaRPr>
          </a:p>
          <a:p>
            <a:endParaRPr lang="en-US" sz="2400" dirty="0">
              <a:solidFill>
                <a:schemeClr val="bg1"/>
              </a:solidFill>
            </a:endParaRPr>
          </a:p>
        </p:txBody>
      </p:sp>
      <p:pic>
        <p:nvPicPr>
          <p:cNvPr id="8" name="Picture Placeholder 7">
            <a:extLst>
              <a:ext uri="{FF2B5EF4-FFF2-40B4-BE49-F238E27FC236}">
                <a16:creationId xmlns:a16="http://schemas.microsoft.com/office/drawing/2014/main" id="{C7A00968-7781-4475-9E0D-3FC6A29EFA3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7" name="Text Placeholder 2">
            <a:extLst>
              <a:ext uri="{FF2B5EF4-FFF2-40B4-BE49-F238E27FC236}">
                <a16:creationId xmlns:a16="http://schemas.microsoft.com/office/drawing/2014/main" id="{6D93BED7-A2D0-43F7-9BF2-90E80138ED04}"/>
              </a:ext>
            </a:extLst>
          </p:cNvPr>
          <p:cNvSpPr txBox="1">
            <a:spLocks/>
          </p:cNvSpPr>
          <p:nvPr/>
        </p:nvSpPr>
        <p:spPr>
          <a:xfrm>
            <a:off x="1718347" y="258055"/>
            <a:ext cx="4716425" cy="76112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NÄPUNÄITEID EDUKAKS ÜHISRAHASTAMISEKS</a:t>
            </a:r>
            <a:endParaRPr lang="en-US" dirty="0"/>
          </a:p>
        </p:txBody>
      </p:sp>
    </p:spTree>
    <p:extLst>
      <p:ext uri="{BB962C8B-B14F-4D97-AF65-F5344CB8AC3E}">
        <p14:creationId xmlns:p14="http://schemas.microsoft.com/office/powerpoint/2010/main" val="2034743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11" name="TextBox 10">
            <a:extLst>
              <a:ext uri="{FF2B5EF4-FFF2-40B4-BE49-F238E27FC236}">
                <a16:creationId xmlns:a16="http://schemas.microsoft.com/office/drawing/2014/main" id="{72445D50-D67C-4080-B5AC-DF74DA5E23BF}"/>
              </a:ext>
            </a:extLst>
          </p:cNvPr>
          <p:cNvSpPr txBox="1"/>
          <p:nvPr/>
        </p:nvSpPr>
        <p:spPr>
          <a:xfrm>
            <a:off x="1561605" y="1225689"/>
            <a:ext cx="5290457" cy="5632311"/>
          </a:xfrm>
          <a:prstGeom prst="rect">
            <a:avLst/>
          </a:prstGeom>
          <a:noFill/>
        </p:spPr>
        <p:txBody>
          <a:bodyPr wrap="square" rtlCol="0">
            <a:spAutoFit/>
          </a:bodyPr>
          <a:lstStyle/>
          <a:p>
            <a:r>
              <a:rPr lang="et-EE" sz="2400" dirty="0">
                <a:solidFill>
                  <a:schemeClr val="bg1"/>
                </a:solidFill>
              </a:rPr>
              <a:t>Soovitame järgnevaid allikaid ja artikleid täiendavaks lugemiseks: </a:t>
            </a:r>
            <a:endParaRPr lang="en-IE" sz="2400" dirty="0">
              <a:solidFill>
                <a:schemeClr val="bg1"/>
              </a:solidFill>
            </a:endParaRPr>
          </a:p>
          <a:p>
            <a:endParaRPr lang="en-GB" sz="2400" dirty="0">
              <a:solidFill>
                <a:schemeClr val="bg1"/>
              </a:solidFill>
              <a:hlinkClick r:id="rId3">
                <a:extLst>
                  <a:ext uri="{A12FA001-AC4F-418D-AE19-62706E023703}">
                    <ahyp:hlinkClr xmlns:ahyp="http://schemas.microsoft.com/office/drawing/2018/hyperlinkcolor" val="tx"/>
                  </a:ext>
                </a:extLst>
              </a:hlinkClick>
            </a:endParaRPr>
          </a:p>
          <a:p>
            <a:r>
              <a:rPr lang="en-US" sz="2400" dirty="0">
                <a:solidFill>
                  <a:schemeClr val="bg1"/>
                </a:solidFill>
                <a:hlinkClick r:id="rId3">
                  <a:extLst>
                    <a:ext uri="{A12FA001-AC4F-418D-AE19-62706E023703}">
                      <ahyp:hlinkClr xmlns:ahyp="http://schemas.microsoft.com/office/drawing/2018/hyperlinkcolor" val="tx"/>
                    </a:ext>
                  </a:extLst>
                </a:hlinkClick>
              </a:rPr>
              <a:t>A</a:t>
            </a:r>
            <a:r>
              <a:rPr lang="en-IE" sz="2400" dirty="0" err="1">
                <a:solidFill>
                  <a:schemeClr val="bg1"/>
                </a:solidFill>
                <a:hlinkClick r:id="rId3">
                  <a:extLst>
                    <a:ext uri="{A12FA001-AC4F-418D-AE19-62706E023703}">
                      <ahyp:hlinkClr xmlns:ahyp="http://schemas.microsoft.com/office/drawing/2018/hyperlinkcolor" val="tx"/>
                    </a:ext>
                  </a:extLst>
                </a:hlinkClick>
              </a:rPr>
              <a:t>rticle</a:t>
            </a:r>
            <a:r>
              <a:rPr lang="en-IE" sz="2400" dirty="0">
                <a:solidFill>
                  <a:schemeClr val="bg1"/>
                </a:solidFill>
                <a:hlinkClick r:id="rId3">
                  <a:extLst>
                    <a:ext uri="{A12FA001-AC4F-418D-AE19-62706E023703}">
                      <ahyp:hlinkClr xmlns:ahyp="http://schemas.microsoft.com/office/drawing/2018/hyperlinkcolor" val="tx"/>
                    </a:ext>
                  </a:extLst>
                </a:hlinkClick>
              </a:rPr>
              <a:t> on what is crowdfunding? (12 min read)</a:t>
            </a:r>
            <a:endParaRPr lang="en-IE" sz="2400" dirty="0">
              <a:solidFill>
                <a:schemeClr val="bg1"/>
              </a:solidFill>
            </a:endParaRPr>
          </a:p>
          <a:p>
            <a:endParaRPr lang="en-IE" sz="2400" dirty="0">
              <a:solidFill>
                <a:schemeClr val="bg1"/>
              </a:solidFill>
            </a:endParaRPr>
          </a:p>
          <a:p>
            <a:r>
              <a:rPr lang="en-GB" sz="2400" dirty="0">
                <a:solidFill>
                  <a:schemeClr val="bg1"/>
                </a:solidFill>
                <a:hlinkClick r:id="rId3">
                  <a:extLst>
                    <a:ext uri="{A12FA001-AC4F-418D-AE19-62706E023703}">
                      <ahyp:hlinkClr xmlns:ahyp="http://schemas.microsoft.com/office/drawing/2018/hyperlinkcolor" val="tx"/>
                    </a:ext>
                  </a:extLst>
                </a:hlinkClick>
              </a:rPr>
              <a:t>Crowdfunding: 5 Things You Need To Know When You’re Getting Started</a:t>
            </a:r>
          </a:p>
          <a:p>
            <a:endParaRPr lang="en-IE" sz="2400" dirty="0">
              <a:solidFill>
                <a:schemeClr val="bg1"/>
              </a:solidFill>
              <a:hlinkClick r:id="rId4">
                <a:extLst>
                  <a:ext uri="{A12FA001-AC4F-418D-AE19-62706E023703}">
                    <ahyp:hlinkClr xmlns:ahyp="http://schemas.microsoft.com/office/drawing/2018/hyperlinkcolor" val="tx"/>
                  </a:ext>
                </a:extLst>
              </a:hlinkClick>
            </a:endParaRPr>
          </a:p>
          <a:p>
            <a:r>
              <a:rPr lang="en-IE" sz="2400" dirty="0">
                <a:solidFill>
                  <a:schemeClr val="bg1"/>
                </a:solidFill>
                <a:hlinkClick r:id="rId4">
                  <a:extLst>
                    <a:ext uri="{A12FA001-AC4F-418D-AE19-62706E023703}">
                      <ahyp:hlinkClr xmlns:ahyp="http://schemas.microsoft.com/office/drawing/2018/hyperlinkcolor" val="tx"/>
                    </a:ext>
                  </a:extLst>
                </a:hlinkClick>
              </a:rPr>
              <a:t>Blog article on more information about crowdfunding with non-profits in mind</a:t>
            </a:r>
            <a:r>
              <a:rPr lang="en-IE" sz="2400" dirty="0">
                <a:solidFill>
                  <a:schemeClr val="bg1"/>
                </a:solidFill>
              </a:rPr>
              <a:t> (8 min read)</a:t>
            </a:r>
          </a:p>
          <a:p>
            <a:endParaRPr lang="en-IE" sz="2400" dirty="0">
              <a:solidFill>
                <a:schemeClr val="bg1"/>
              </a:solidFill>
            </a:endParaRPr>
          </a:p>
          <a:p>
            <a:r>
              <a:rPr lang="en-IE" sz="2400" dirty="0">
                <a:solidFill>
                  <a:schemeClr val="bg1"/>
                </a:solidFill>
                <a:hlinkClick r:id="rId5">
                  <a:extLst>
                    <a:ext uri="{A12FA001-AC4F-418D-AE19-62706E023703}">
                      <ahyp:hlinkClr xmlns:ahyp="http://schemas.microsoft.com/office/drawing/2018/hyperlinkcolor" val="tx"/>
                    </a:ext>
                  </a:extLst>
                </a:hlinkClick>
              </a:rPr>
              <a:t>Guide to crowdfunding your business idea</a:t>
            </a:r>
            <a:r>
              <a:rPr lang="en-IE" sz="2400" dirty="0">
                <a:solidFill>
                  <a:schemeClr val="bg1"/>
                </a:solidFill>
              </a:rPr>
              <a:t> (10 min read)</a:t>
            </a:r>
          </a:p>
        </p:txBody>
      </p:sp>
      <p:sp>
        <p:nvSpPr>
          <p:cNvPr id="7" name="Text Placeholder 1">
            <a:extLst>
              <a:ext uri="{FF2B5EF4-FFF2-40B4-BE49-F238E27FC236}">
                <a16:creationId xmlns:a16="http://schemas.microsoft.com/office/drawing/2014/main" id="{FBB883BA-930F-42DC-BDEA-3EC4B25F511A}"/>
              </a:ext>
            </a:extLst>
          </p:cNvPr>
          <p:cNvSpPr txBox="1">
            <a:spLocks/>
          </p:cNvSpPr>
          <p:nvPr/>
        </p:nvSpPr>
        <p:spPr>
          <a:xfrm>
            <a:off x="992506" y="414899"/>
            <a:ext cx="6039874" cy="59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2800"/>
              <a:t>ALLIKAD JA LISAMATERJALID</a:t>
            </a:r>
            <a:endParaRPr lang="en-US" sz="2800" dirty="0"/>
          </a:p>
        </p:txBody>
      </p:sp>
    </p:spTree>
    <p:extLst>
      <p:ext uri="{BB962C8B-B14F-4D97-AF65-F5344CB8AC3E}">
        <p14:creationId xmlns:p14="http://schemas.microsoft.com/office/powerpoint/2010/main" val="1061512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1939603" y="687948"/>
            <a:ext cx="8966521" cy="1656716"/>
          </a:xfrm>
        </p:spPr>
        <p:txBody>
          <a:bodyPr>
            <a:normAutofit/>
          </a:bodyPr>
          <a:lstStyle/>
          <a:p>
            <a:r>
              <a:rPr lang="fi-FI" sz="4400" dirty="0"/>
              <a:t>ETTEVÕTTE SOTSIAALSE VASTUTUSE JÕU KASUTAMINE</a:t>
            </a:r>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6" name="TextBox 5">
            <a:extLst>
              <a:ext uri="{FF2B5EF4-FFF2-40B4-BE49-F238E27FC236}">
                <a16:creationId xmlns:a16="http://schemas.microsoft.com/office/drawing/2014/main" id="{11EF3679-0394-433D-A26F-18C704B01D78}"/>
              </a:ext>
            </a:extLst>
          </p:cNvPr>
          <p:cNvSpPr txBox="1"/>
          <p:nvPr/>
        </p:nvSpPr>
        <p:spPr>
          <a:xfrm>
            <a:off x="7857296"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Edasijõudnud</a:t>
            </a:r>
            <a:endParaRPr lang="en-IE" sz="28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716425" cy="751113"/>
          </a:xfrm>
        </p:spPr>
        <p:txBody>
          <a:bodyPr>
            <a:normAutofit fontScale="85000" lnSpcReduction="20000"/>
          </a:bodyPr>
          <a:lstStyle/>
          <a:p>
            <a:pPr algn="ctr"/>
            <a:r>
              <a:rPr lang="fi-FI" sz="3300" dirty="0"/>
              <a:t>MIS ON ETTEVÕTTE SOTSIAALNE VASTUTUS?</a:t>
            </a:r>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2" y="1376013"/>
            <a:ext cx="5105122" cy="5262979"/>
          </a:xfrm>
          <a:prstGeom prst="rect">
            <a:avLst/>
          </a:prstGeom>
          <a:noFill/>
        </p:spPr>
        <p:txBody>
          <a:bodyPr wrap="square" rtlCol="0">
            <a:spAutoFit/>
          </a:bodyPr>
          <a:lstStyle/>
          <a:p>
            <a:r>
              <a:rPr lang="en-US" sz="2400" b="1" dirty="0" err="1">
                <a:solidFill>
                  <a:schemeClr val="bg1"/>
                </a:solidFill>
              </a:rPr>
              <a:t>Ettevõtte</a:t>
            </a:r>
            <a:r>
              <a:rPr lang="en-US" sz="2400" b="1" dirty="0">
                <a:solidFill>
                  <a:schemeClr val="bg1"/>
                </a:solidFill>
              </a:rPr>
              <a:t> </a:t>
            </a:r>
            <a:r>
              <a:rPr lang="en-US" sz="2400" b="1" dirty="0" err="1">
                <a:solidFill>
                  <a:schemeClr val="bg1"/>
                </a:solidFill>
              </a:rPr>
              <a:t>sotsiaalne</a:t>
            </a:r>
            <a:r>
              <a:rPr lang="en-US" sz="2400" b="1" dirty="0">
                <a:solidFill>
                  <a:schemeClr val="bg1"/>
                </a:solidFill>
              </a:rPr>
              <a:t> </a:t>
            </a:r>
            <a:r>
              <a:rPr lang="en-US" sz="2400" b="1" dirty="0" err="1">
                <a:solidFill>
                  <a:schemeClr val="bg1"/>
                </a:solidFill>
              </a:rPr>
              <a:t>vastutus</a:t>
            </a:r>
            <a:r>
              <a:rPr lang="en-US" sz="2400" b="1" dirty="0">
                <a:solidFill>
                  <a:schemeClr val="bg1"/>
                </a:solidFill>
              </a:rPr>
              <a:t> </a:t>
            </a:r>
            <a:r>
              <a:rPr lang="en-US" sz="2400" dirty="0">
                <a:solidFill>
                  <a:schemeClr val="bg1"/>
                </a:solidFill>
              </a:rPr>
              <a:t>(CSR) </a:t>
            </a:r>
            <a:br>
              <a:rPr lang="et-EE" sz="2400" dirty="0">
                <a:solidFill>
                  <a:schemeClr val="bg1"/>
                </a:solidFill>
              </a:rPr>
            </a:br>
            <a:r>
              <a:rPr lang="en-US" sz="2400" dirty="0">
                <a:solidFill>
                  <a:schemeClr val="bg1"/>
                </a:solidFill>
              </a:rPr>
              <a:t>on </a:t>
            </a:r>
            <a:r>
              <a:rPr lang="en-US" sz="2400" dirty="0" err="1">
                <a:solidFill>
                  <a:schemeClr val="bg1"/>
                </a:solidFill>
              </a:rPr>
              <a:t>olukord</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ettevõtted</a:t>
            </a:r>
            <a:r>
              <a:rPr lang="en-US" sz="2400" dirty="0">
                <a:solidFill>
                  <a:schemeClr val="bg1"/>
                </a:solidFill>
              </a:rPr>
              <a:t> </a:t>
            </a:r>
            <a:r>
              <a:rPr lang="en-US" sz="2400" dirty="0" err="1">
                <a:solidFill>
                  <a:schemeClr val="bg1"/>
                </a:solidFill>
              </a:rPr>
              <a:t>võtavad</a:t>
            </a:r>
            <a:r>
              <a:rPr lang="en-US" sz="2400" dirty="0">
                <a:solidFill>
                  <a:schemeClr val="bg1"/>
                </a:solidFill>
              </a:rPr>
              <a:t> </a:t>
            </a:r>
            <a:r>
              <a:rPr lang="en-US" sz="2400" dirty="0" err="1">
                <a:solidFill>
                  <a:schemeClr val="bg1"/>
                </a:solidFill>
              </a:rPr>
              <a:t>vastutuse</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tegevuse</a:t>
            </a:r>
            <a:r>
              <a:rPr lang="en-US" sz="2400" dirty="0">
                <a:solidFill>
                  <a:schemeClr val="bg1"/>
                </a:solidFill>
              </a:rPr>
              <a:t> </a:t>
            </a:r>
            <a:r>
              <a:rPr lang="en-US" sz="2400" dirty="0" err="1">
                <a:solidFill>
                  <a:schemeClr val="bg1"/>
                </a:solidFill>
              </a:rPr>
              <a:t>mõju</a:t>
            </a:r>
            <a:r>
              <a:rPr lang="en-US" sz="2400" dirty="0">
                <a:solidFill>
                  <a:schemeClr val="bg1"/>
                </a:solidFill>
              </a:rPr>
              <a:t> </a:t>
            </a:r>
            <a:r>
              <a:rPr lang="en-US" sz="2400" dirty="0" err="1">
                <a:solidFill>
                  <a:schemeClr val="bg1"/>
                </a:solidFill>
              </a:rPr>
              <a:t>eest</a:t>
            </a:r>
            <a:r>
              <a:rPr lang="en-US" sz="2400" dirty="0">
                <a:solidFill>
                  <a:schemeClr val="bg1"/>
                </a:solidFill>
              </a:rPr>
              <a:t> </a:t>
            </a:r>
            <a:r>
              <a:rPr lang="en-US" sz="2400" dirty="0" err="1">
                <a:solidFill>
                  <a:schemeClr val="bg1"/>
                </a:solidFill>
              </a:rPr>
              <a:t>ühiskonnale</a:t>
            </a:r>
            <a:r>
              <a:rPr lang="en-US" sz="2400" dirty="0">
                <a:solidFill>
                  <a:schemeClr val="bg1"/>
                </a:solidFill>
              </a:rPr>
              <a:t> ja </a:t>
            </a:r>
            <a:r>
              <a:rPr lang="en-US" sz="2400" dirty="0" err="1">
                <a:solidFill>
                  <a:schemeClr val="bg1"/>
                </a:solidFill>
              </a:rPr>
              <a:t>teevad</a:t>
            </a:r>
            <a:r>
              <a:rPr lang="en-US" sz="2400" dirty="0">
                <a:solidFill>
                  <a:schemeClr val="bg1"/>
                </a:solidFill>
              </a:rPr>
              <a:t> </a:t>
            </a:r>
            <a:r>
              <a:rPr lang="en-US" sz="2400" dirty="0" err="1">
                <a:solidFill>
                  <a:schemeClr val="bg1"/>
                </a:solidFill>
              </a:rPr>
              <a:t>rohkem</a:t>
            </a:r>
            <a:r>
              <a:rPr lang="en-US" sz="2400" dirty="0">
                <a:solidFill>
                  <a:schemeClr val="bg1"/>
                </a:solidFill>
              </a:rPr>
              <a:t>, </a:t>
            </a:r>
            <a:r>
              <a:rPr lang="en-US" sz="2400" dirty="0" err="1">
                <a:solidFill>
                  <a:schemeClr val="bg1"/>
                </a:solidFill>
              </a:rPr>
              <a:t>kui</a:t>
            </a:r>
            <a:r>
              <a:rPr lang="en-US" sz="2400" dirty="0">
                <a:solidFill>
                  <a:schemeClr val="bg1"/>
                </a:solidFill>
              </a:rPr>
              <a:t> </a:t>
            </a:r>
            <a:r>
              <a:rPr lang="en-US" sz="2400" dirty="0" err="1">
                <a:solidFill>
                  <a:schemeClr val="bg1"/>
                </a:solidFill>
              </a:rPr>
              <a:t>seadusandluses</a:t>
            </a:r>
            <a:r>
              <a:rPr lang="en-US" sz="2400" dirty="0">
                <a:solidFill>
                  <a:schemeClr val="bg1"/>
                </a:solidFill>
              </a:rPr>
              <a:t> </a:t>
            </a:r>
            <a:r>
              <a:rPr lang="en-US" sz="2400" dirty="0" err="1">
                <a:solidFill>
                  <a:schemeClr val="bg1"/>
                </a:solidFill>
              </a:rPr>
              <a:t>nõutud</a:t>
            </a:r>
            <a:r>
              <a:rPr lang="en-US" sz="2400" dirty="0">
                <a:solidFill>
                  <a:schemeClr val="bg1"/>
                </a:solidFill>
              </a:rPr>
              <a:t>, et </a:t>
            </a:r>
            <a:r>
              <a:rPr lang="en-US" sz="2400" dirty="0" err="1">
                <a:solidFill>
                  <a:schemeClr val="bg1"/>
                </a:solidFill>
              </a:rPr>
              <a:t>omada</a:t>
            </a:r>
            <a:r>
              <a:rPr lang="en-US" sz="2400" dirty="0">
                <a:solidFill>
                  <a:schemeClr val="bg1"/>
                </a:solidFill>
              </a:rPr>
              <a:t> </a:t>
            </a:r>
            <a:r>
              <a:rPr lang="en-US" sz="2400" dirty="0" err="1">
                <a:solidFill>
                  <a:schemeClr val="bg1"/>
                </a:solidFill>
              </a:rPr>
              <a:t>positiivset</a:t>
            </a:r>
            <a:r>
              <a:rPr lang="en-US" sz="2400" dirty="0">
                <a:solidFill>
                  <a:schemeClr val="bg1"/>
                </a:solidFill>
              </a:rPr>
              <a:t> </a:t>
            </a:r>
            <a:r>
              <a:rPr lang="en-US" sz="2400" dirty="0" err="1">
                <a:solidFill>
                  <a:schemeClr val="bg1"/>
                </a:solidFill>
              </a:rPr>
              <a:t>moraalset</a:t>
            </a:r>
            <a:r>
              <a:rPr lang="en-US" sz="2400" dirty="0">
                <a:solidFill>
                  <a:schemeClr val="bg1"/>
                </a:solidFill>
              </a:rPr>
              <a:t> </a:t>
            </a:r>
            <a:r>
              <a:rPr lang="en-US" sz="2400" dirty="0" err="1">
                <a:solidFill>
                  <a:schemeClr val="bg1"/>
                </a:solidFill>
              </a:rPr>
              <a:t>mõju</a:t>
            </a:r>
            <a:r>
              <a:rPr lang="en-US" sz="2400" dirty="0">
                <a:solidFill>
                  <a:schemeClr val="bg1"/>
                </a:solidFill>
              </a:rPr>
              <a:t> </a:t>
            </a:r>
            <a:r>
              <a:rPr lang="en-US" sz="2400" dirty="0" err="1">
                <a:solidFill>
                  <a:schemeClr val="bg1"/>
                </a:solidFill>
              </a:rPr>
              <a:t>kogukonnas</a:t>
            </a:r>
            <a:r>
              <a:rPr lang="en-US" sz="2400" dirty="0">
                <a:solidFill>
                  <a:schemeClr val="bg1"/>
                </a:solidFill>
              </a:rPr>
              <a:t>.</a:t>
            </a:r>
            <a:endParaRPr lang="et-EE" sz="2400" dirty="0">
              <a:solidFill>
                <a:schemeClr val="bg1"/>
              </a:solidFill>
            </a:endParaRPr>
          </a:p>
          <a:p>
            <a:endParaRPr lang="en-US" sz="2400" dirty="0">
              <a:solidFill>
                <a:schemeClr val="bg1"/>
              </a:solidFill>
            </a:endParaRPr>
          </a:p>
          <a:p>
            <a:r>
              <a:rPr lang="en-US" sz="2400" dirty="0">
                <a:solidFill>
                  <a:schemeClr val="bg1"/>
                </a:solidFill>
              </a:rPr>
              <a:t>CSR </a:t>
            </a:r>
            <a:r>
              <a:rPr lang="en-US" sz="2400" dirty="0" err="1">
                <a:solidFill>
                  <a:schemeClr val="bg1"/>
                </a:solidFill>
              </a:rPr>
              <a:t>võib</a:t>
            </a:r>
            <a:r>
              <a:rPr lang="en-US" sz="2400" dirty="0">
                <a:solidFill>
                  <a:schemeClr val="bg1"/>
                </a:solidFill>
              </a:rPr>
              <a:t> </a:t>
            </a:r>
            <a:r>
              <a:rPr lang="en-US" sz="2400" dirty="0" err="1">
                <a:solidFill>
                  <a:schemeClr val="bg1"/>
                </a:solidFill>
              </a:rPr>
              <a:t>väljenduda</a:t>
            </a:r>
            <a:r>
              <a:rPr lang="en-US" sz="2400" dirty="0">
                <a:solidFill>
                  <a:schemeClr val="bg1"/>
                </a:solidFill>
              </a:rPr>
              <a:t> </a:t>
            </a:r>
            <a:r>
              <a:rPr lang="en-US" sz="2400" dirty="0" err="1">
                <a:solidFill>
                  <a:schemeClr val="bg1"/>
                </a:solidFill>
              </a:rPr>
              <a:t>õiglase</a:t>
            </a:r>
            <a:r>
              <a:rPr lang="en-US" sz="2400" dirty="0">
                <a:solidFill>
                  <a:schemeClr val="bg1"/>
                </a:solidFill>
              </a:rPr>
              <a:t> </a:t>
            </a:r>
            <a:r>
              <a:rPr lang="en-US" sz="2400" dirty="0" err="1">
                <a:solidFill>
                  <a:schemeClr val="bg1"/>
                </a:solidFill>
              </a:rPr>
              <a:t>kaubanduse</a:t>
            </a:r>
            <a:r>
              <a:rPr lang="en-US" sz="2400" dirty="0">
                <a:solidFill>
                  <a:schemeClr val="bg1"/>
                </a:solidFill>
              </a:rPr>
              <a:t> </a:t>
            </a:r>
            <a:r>
              <a:rPr lang="en-US" sz="2400" dirty="0" err="1">
                <a:solidFill>
                  <a:schemeClr val="bg1"/>
                </a:solidFill>
              </a:rPr>
              <a:t>tavade</a:t>
            </a:r>
            <a:r>
              <a:rPr lang="en-US" sz="2400" dirty="0">
                <a:solidFill>
                  <a:schemeClr val="bg1"/>
                </a:solidFill>
              </a:rPr>
              <a:t> </a:t>
            </a:r>
            <a:r>
              <a:rPr lang="en-US" sz="2400" dirty="0" err="1">
                <a:solidFill>
                  <a:schemeClr val="bg1"/>
                </a:solidFill>
              </a:rPr>
              <a:t>järgimisena</a:t>
            </a:r>
            <a:r>
              <a:rPr lang="en-US" sz="2400" dirty="0">
                <a:solidFill>
                  <a:schemeClr val="bg1"/>
                </a:solidFill>
              </a:rPr>
              <a:t>, </a:t>
            </a:r>
            <a:r>
              <a:rPr lang="en-US" sz="2400" dirty="0" err="1">
                <a:solidFill>
                  <a:schemeClr val="bg1"/>
                </a:solidFill>
              </a:rPr>
              <a:t>töötingimuste</a:t>
            </a:r>
            <a:r>
              <a:rPr lang="en-US" sz="2400" dirty="0">
                <a:solidFill>
                  <a:schemeClr val="bg1"/>
                </a:solidFill>
              </a:rPr>
              <a:t> </a:t>
            </a:r>
            <a:r>
              <a:rPr lang="en-US" sz="2400" dirty="0" err="1">
                <a:solidFill>
                  <a:schemeClr val="bg1"/>
                </a:solidFill>
              </a:rPr>
              <a:t>parandamisena</a:t>
            </a:r>
            <a:r>
              <a:rPr lang="en-US" sz="2400" dirty="0">
                <a:solidFill>
                  <a:schemeClr val="bg1"/>
                </a:solidFill>
              </a:rPr>
              <a:t>, </a:t>
            </a:r>
            <a:r>
              <a:rPr lang="en-US" sz="2400" dirty="0" err="1">
                <a:solidFill>
                  <a:schemeClr val="bg1"/>
                </a:solidFill>
              </a:rPr>
              <a:t>annetuste</a:t>
            </a:r>
            <a:r>
              <a:rPr lang="en-US" sz="2400" dirty="0">
                <a:solidFill>
                  <a:schemeClr val="bg1"/>
                </a:solidFill>
              </a:rPr>
              <a:t> </a:t>
            </a:r>
            <a:r>
              <a:rPr lang="en-US" sz="2400" dirty="0" err="1">
                <a:solidFill>
                  <a:schemeClr val="bg1"/>
                </a:solidFill>
              </a:rPr>
              <a:t>tegemisena</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sponsorlusena</a:t>
            </a:r>
            <a:r>
              <a:rPr lang="en-US" sz="2400" dirty="0">
                <a:solidFill>
                  <a:schemeClr val="bg1"/>
                </a:solidFill>
              </a:rPr>
              <a:t>. CSR on </a:t>
            </a:r>
            <a:r>
              <a:rPr lang="en-US" sz="2400" dirty="0" err="1">
                <a:solidFill>
                  <a:schemeClr val="bg1"/>
                </a:solidFill>
              </a:rPr>
              <a:t>ettevõtete</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praeguses</a:t>
            </a:r>
            <a:r>
              <a:rPr lang="en-US" sz="2400" dirty="0">
                <a:solidFill>
                  <a:schemeClr val="bg1"/>
                </a:solidFill>
              </a:rPr>
              <a:t> </a:t>
            </a:r>
            <a:r>
              <a:rPr lang="en-US" sz="2400" dirty="0" err="1">
                <a:solidFill>
                  <a:schemeClr val="bg1"/>
                </a:solidFill>
              </a:rPr>
              <a:t>ettevõtluskliimas</a:t>
            </a:r>
            <a:r>
              <a:rPr lang="en-US" sz="2400" dirty="0">
                <a:solidFill>
                  <a:schemeClr val="bg1"/>
                </a:solidFill>
              </a:rPr>
              <a:t> </a:t>
            </a:r>
            <a:r>
              <a:rPr lang="en-US" sz="2400" dirty="0" err="1">
                <a:solidFill>
                  <a:schemeClr val="bg1"/>
                </a:solidFill>
              </a:rPr>
              <a:t>üha</a:t>
            </a:r>
            <a:r>
              <a:rPr lang="en-US" sz="2400" dirty="0">
                <a:solidFill>
                  <a:schemeClr val="bg1"/>
                </a:solidFill>
              </a:rPr>
              <a:t> </a:t>
            </a:r>
            <a:r>
              <a:rPr lang="en-US" sz="2400" dirty="0" err="1">
                <a:solidFill>
                  <a:schemeClr val="bg1"/>
                </a:solidFill>
              </a:rPr>
              <a:t>olulisem</a:t>
            </a:r>
            <a:r>
              <a:rPr lang="en-US" sz="2400" dirty="0">
                <a:solidFill>
                  <a:schemeClr val="bg1"/>
                </a:solidFill>
              </a:rPr>
              <a:t>.</a:t>
            </a:r>
          </a:p>
        </p:txBody>
      </p:sp>
      <p:pic>
        <p:nvPicPr>
          <p:cNvPr id="6" name="Picture Placeholder 5">
            <a:extLst>
              <a:ext uri="{FF2B5EF4-FFF2-40B4-BE49-F238E27FC236}">
                <a16:creationId xmlns:a16="http://schemas.microsoft.com/office/drawing/2014/main" id="{FA586CAD-07FA-4AEE-A16B-87AB11DACB2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29853" y="228600"/>
            <a:ext cx="4716425" cy="956722"/>
          </a:xfrm>
        </p:spPr>
        <p:txBody>
          <a:bodyPr>
            <a:normAutofit/>
          </a:bodyPr>
          <a:lstStyle/>
          <a:p>
            <a:pPr algn="ctr"/>
            <a:r>
              <a:rPr lang="fi-FI" sz="2800" dirty="0"/>
              <a:t>MIKS ETTEVÕTTE SOTSIAALNE VASTUTUS ON OLULINE?</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629853" y="1468553"/>
            <a:ext cx="5105121" cy="4893647"/>
          </a:xfrm>
          <a:prstGeom prst="rect">
            <a:avLst/>
          </a:prstGeom>
          <a:noFill/>
        </p:spPr>
        <p:txBody>
          <a:bodyPr wrap="square" rtlCol="0">
            <a:spAutoFit/>
          </a:bodyPr>
          <a:lstStyle/>
          <a:p>
            <a:r>
              <a:rPr lang="en-US" sz="2400" dirty="0" err="1">
                <a:solidFill>
                  <a:schemeClr val="bg1"/>
                </a:solidFill>
              </a:rPr>
              <a:t>Ettevõtte</a:t>
            </a:r>
            <a:r>
              <a:rPr lang="en-US" sz="2400" dirty="0">
                <a:solidFill>
                  <a:schemeClr val="bg1"/>
                </a:solidFill>
              </a:rPr>
              <a:t> </a:t>
            </a:r>
            <a:r>
              <a:rPr lang="en-US" sz="2400" dirty="0" err="1">
                <a:solidFill>
                  <a:schemeClr val="bg1"/>
                </a:solidFill>
              </a:rPr>
              <a:t>sotsiaalne</a:t>
            </a:r>
            <a:r>
              <a:rPr lang="en-US" sz="2400" dirty="0">
                <a:solidFill>
                  <a:schemeClr val="bg1"/>
                </a:solidFill>
              </a:rPr>
              <a:t> </a:t>
            </a:r>
            <a:r>
              <a:rPr lang="en-US" sz="2400" dirty="0" err="1">
                <a:solidFill>
                  <a:schemeClr val="bg1"/>
                </a:solidFill>
              </a:rPr>
              <a:t>vastutus</a:t>
            </a:r>
            <a:r>
              <a:rPr lang="en-US" sz="2400" dirty="0">
                <a:solidFill>
                  <a:schemeClr val="bg1"/>
                </a:solidFill>
              </a:rPr>
              <a:t> on </a:t>
            </a:r>
            <a:r>
              <a:rPr lang="en-US" sz="2400" dirty="0" err="1">
                <a:solidFill>
                  <a:schemeClr val="bg1"/>
                </a:solidFill>
              </a:rPr>
              <a:t>kasulik</a:t>
            </a:r>
            <a:r>
              <a:rPr lang="en-US" sz="2400" dirty="0">
                <a:solidFill>
                  <a:schemeClr val="bg1"/>
                </a:solidFill>
              </a:rPr>
              <a:t> </a:t>
            </a:r>
            <a:r>
              <a:rPr lang="en-US" sz="2400" dirty="0" err="1">
                <a:solidFill>
                  <a:schemeClr val="bg1"/>
                </a:solidFill>
              </a:rPr>
              <a:t>kõigile</a:t>
            </a:r>
            <a:r>
              <a:rPr lang="en-US" sz="2400" dirty="0">
                <a:solidFill>
                  <a:schemeClr val="bg1"/>
                </a:solidFill>
              </a:rPr>
              <a:t>, </a:t>
            </a:r>
            <a:r>
              <a:rPr lang="en-US" sz="2400" dirty="0" err="1">
                <a:solidFill>
                  <a:schemeClr val="bg1"/>
                </a:solidFill>
              </a:rPr>
              <a:t>alates</a:t>
            </a:r>
            <a:r>
              <a:rPr lang="en-US" sz="2400" dirty="0">
                <a:solidFill>
                  <a:schemeClr val="bg1"/>
                </a:solidFill>
              </a:rPr>
              <a:t> </a:t>
            </a:r>
            <a:r>
              <a:rPr lang="en-US" sz="2400" dirty="0" err="1">
                <a:solidFill>
                  <a:schemeClr val="bg1"/>
                </a:solidFill>
              </a:rPr>
              <a:t>tarbijast</a:t>
            </a:r>
            <a:r>
              <a:rPr lang="en-US" sz="2400" dirty="0">
                <a:solidFill>
                  <a:schemeClr val="bg1"/>
                </a:solidFill>
              </a:rPr>
              <a:t> </a:t>
            </a:r>
            <a:r>
              <a:rPr lang="en-US" sz="2400" dirty="0" err="1">
                <a:solidFill>
                  <a:schemeClr val="bg1"/>
                </a:solidFill>
              </a:rPr>
              <a:t>kuni</a:t>
            </a:r>
            <a:r>
              <a:rPr lang="en-US" sz="2400" dirty="0">
                <a:solidFill>
                  <a:schemeClr val="bg1"/>
                </a:solidFill>
              </a:rPr>
              <a:t> </a:t>
            </a:r>
            <a:r>
              <a:rPr lang="en-US" sz="2400" dirty="0" err="1">
                <a:solidFill>
                  <a:schemeClr val="bg1"/>
                </a:solidFill>
              </a:rPr>
              <a:t>ettevõtte</a:t>
            </a:r>
            <a:r>
              <a:rPr lang="en-US" sz="2400" dirty="0">
                <a:solidFill>
                  <a:schemeClr val="bg1"/>
                </a:solidFill>
              </a:rPr>
              <a:t> </a:t>
            </a:r>
            <a:r>
              <a:rPr lang="en-US" sz="2400" dirty="0" err="1">
                <a:solidFill>
                  <a:schemeClr val="bg1"/>
                </a:solidFill>
              </a:rPr>
              <a:t>endani</a:t>
            </a:r>
            <a:r>
              <a:rPr lang="en-US" sz="2400" dirty="0">
                <a:solidFill>
                  <a:schemeClr val="bg1"/>
                </a:solidFill>
              </a:rPr>
              <a:t>. </a:t>
            </a:r>
            <a:r>
              <a:rPr lang="en-US" sz="2400" dirty="0" err="1">
                <a:solidFill>
                  <a:schemeClr val="bg1"/>
                </a:solidFill>
              </a:rPr>
              <a:t>Tarbija</a:t>
            </a:r>
            <a:r>
              <a:rPr lang="en-US" sz="2400" dirty="0">
                <a:solidFill>
                  <a:schemeClr val="bg1"/>
                </a:solidFill>
              </a:rPr>
              <a:t> </a:t>
            </a:r>
            <a:r>
              <a:rPr lang="en-US" sz="2400" dirty="0" err="1">
                <a:solidFill>
                  <a:schemeClr val="bg1"/>
                </a:solidFill>
              </a:rPr>
              <a:t>teab</a:t>
            </a:r>
            <a:r>
              <a:rPr lang="en-US" sz="2400" dirty="0">
                <a:solidFill>
                  <a:schemeClr val="bg1"/>
                </a:solidFill>
              </a:rPr>
              <a:t>, et </a:t>
            </a:r>
            <a:r>
              <a:rPr lang="en-US" sz="2400" dirty="0" err="1">
                <a:solidFill>
                  <a:schemeClr val="bg1"/>
                </a:solidFill>
              </a:rPr>
              <a:t>valides</a:t>
            </a:r>
            <a:r>
              <a:rPr lang="en-US" sz="2400" dirty="0">
                <a:solidFill>
                  <a:schemeClr val="bg1"/>
                </a:solidFill>
              </a:rPr>
              <a:t> </a:t>
            </a:r>
            <a:r>
              <a:rPr lang="en-US" sz="2400" dirty="0" err="1">
                <a:solidFill>
                  <a:schemeClr val="bg1"/>
                </a:solidFill>
              </a:rPr>
              <a:t>ostu</a:t>
            </a:r>
            <a:r>
              <a:rPr lang="en-US" sz="2400" dirty="0">
                <a:solidFill>
                  <a:schemeClr val="bg1"/>
                </a:solidFill>
              </a:rPr>
              <a:t> </a:t>
            </a:r>
            <a:r>
              <a:rPr lang="en-US" sz="2400" dirty="0" err="1">
                <a:solidFill>
                  <a:schemeClr val="bg1"/>
                </a:solidFill>
              </a:rPr>
              <a:t>sotsiaalselt</a:t>
            </a:r>
            <a:r>
              <a:rPr lang="en-US" sz="2400" dirty="0">
                <a:solidFill>
                  <a:schemeClr val="bg1"/>
                </a:solidFill>
              </a:rPr>
              <a:t> </a:t>
            </a:r>
            <a:r>
              <a:rPr lang="en-US" sz="2400" dirty="0" err="1">
                <a:solidFill>
                  <a:schemeClr val="bg1"/>
                </a:solidFill>
              </a:rPr>
              <a:t>vastutustundlikust</a:t>
            </a:r>
            <a:r>
              <a:rPr lang="en-US" sz="2400" dirty="0">
                <a:solidFill>
                  <a:schemeClr val="bg1"/>
                </a:solidFill>
              </a:rPr>
              <a:t> </a:t>
            </a:r>
            <a:r>
              <a:rPr lang="en-US" sz="2400" dirty="0" err="1">
                <a:solidFill>
                  <a:schemeClr val="bg1"/>
                </a:solidFill>
              </a:rPr>
              <a:t>ettevõttest</a:t>
            </a:r>
            <a:r>
              <a:rPr lang="en-US" sz="2400" dirty="0">
                <a:solidFill>
                  <a:schemeClr val="bg1"/>
                </a:solidFill>
              </a:rPr>
              <a:t>, </a:t>
            </a:r>
            <a:r>
              <a:rPr lang="en-US" sz="2400" dirty="0" err="1">
                <a:solidFill>
                  <a:schemeClr val="bg1"/>
                </a:solidFill>
              </a:rPr>
              <a:t>aitab</a:t>
            </a:r>
            <a:r>
              <a:rPr lang="en-US" sz="2400" dirty="0">
                <a:solidFill>
                  <a:schemeClr val="bg1"/>
                </a:solidFill>
              </a:rPr>
              <a:t> ta </a:t>
            </a:r>
            <a:r>
              <a:rPr lang="en-US" sz="2400" dirty="0" err="1">
                <a:solidFill>
                  <a:schemeClr val="bg1"/>
                </a:solidFill>
              </a:rPr>
              <a:t>kaasa</a:t>
            </a:r>
            <a:r>
              <a:rPr lang="en-US" sz="2400" dirty="0">
                <a:solidFill>
                  <a:schemeClr val="bg1"/>
                </a:solidFill>
              </a:rPr>
              <a:t> </a:t>
            </a:r>
            <a:r>
              <a:rPr lang="en-US" sz="2400" dirty="0" err="1">
                <a:solidFill>
                  <a:schemeClr val="bg1"/>
                </a:solidFill>
              </a:rPr>
              <a:t>heale</a:t>
            </a:r>
            <a:r>
              <a:rPr lang="en-US" sz="2400" dirty="0">
                <a:solidFill>
                  <a:schemeClr val="bg1"/>
                </a:solidFill>
              </a:rPr>
              <a:t> </a:t>
            </a:r>
            <a:r>
              <a:rPr lang="en-US" sz="2400" dirty="0" err="1">
                <a:solidFill>
                  <a:schemeClr val="bg1"/>
                </a:solidFill>
              </a:rPr>
              <a:t>eesmärgile</a:t>
            </a:r>
            <a:r>
              <a:rPr lang="en-US" sz="2400" dirty="0">
                <a:solidFill>
                  <a:schemeClr val="bg1"/>
                </a:solidFill>
              </a:rPr>
              <a:t> </a:t>
            </a:r>
            <a:r>
              <a:rPr lang="en-US" sz="2400" dirty="0" err="1">
                <a:solidFill>
                  <a:schemeClr val="bg1"/>
                </a:solidFill>
              </a:rPr>
              <a:t>ning</a:t>
            </a:r>
            <a:r>
              <a:rPr lang="en-US" sz="2400" dirty="0">
                <a:solidFill>
                  <a:schemeClr val="bg1"/>
                </a:solidFill>
              </a:rPr>
              <a:t> </a:t>
            </a:r>
            <a:r>
              <a:rPr lang="en-US" sz="2400" dirty="0" err="1">
                <a:solidFill>
                  <a:schemeClr val="bg1"/>
                </a:solidFill>
              </a:rPr>
              <a:t>ettevõte</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eetilisi</a:t>
            </a:r>
            <a:r>
              <a:rPr lang="en-US" sz="2400" dirty="0">
                <a:solidFill>
                  <a:schemeClr val="bg1"/>
                </a:solidFill>
              </a:rPr>
              <a:t> </a:t>
            </a:r>
            <a:r>
              <a:rPr lang="en-US" sz="2400" dirty="0" err="1">
                <a:solidFill>
                  <a:schemeClr val="bg1"/>
                </a:solidFill>
              </a:rPr>
              <a:t>tavasid</a:t>
            </a:r>
            <a:r>
              <a:rPr lang="en-US" sz="2400" dirty="0">
                <a:solidFill>
                  <a:schemeClr val="bg1"/>
                </a:solidFill>
              </a:rPr>
              <a:t> </a:t>
            </a:r>
            <a:r>
              <a:rPr lang="en-US" sz="2400" dirty="0" err="1">
                <a:solidFill>
                  <a:schemeClr val="bg1"/>
                </a:solidFill>
              </a:rPr>
              <a:t>järgides</a:t>
            </a:r>
            <a:r>
              <a:rPr lang="en-US" sz="2400" dirty="0">
                <a:solidFill>
                  <a:schemeClr val="bg1"/>
                </a:solidFill>
              </a:rPr>
              <a:t> </a:t>
            </a:r>
            <a:r>
              <a:rPr lang="en-US" sz="2400" dirty="0" err="1">
                <a:solidFill>
                  <a:schemeClr val="bg1"/>
                </a:solidFill>
              </a:rPr>
              <a:t>suurendada</a:t>
            </a:r>
            <a:r>
              <a:rPr lang="en-US" sz="2400" dirty="0">
                <a:solidFill>
                  <a:schemeClr val="bg1"/>
                </a:solidFill>
              </a:rPr>
              <a:t> </a:t>
            </a:r>
            <a:r>
              <a:rPr lang="en-US" sz="2400" dirty="0" err="1">
                <a:solidFill>
                  <a:schemeClr val="bg1"/>
                </a:solidFill>
              </a:rPr>
              <a:t>müüki</a:t>
            </a:r>
            <a:r>
              <a:rPr lang="en-US" sz="2400" dirty="0">
                <a:solidFill>
                  <a:schemeClr val="bg1"/>
                </a:solidFill>
              </a:rPr>
              <a:t>, </a:t>
            </a:r>
            <a:r>
              <a:rPr lang="en-US" sz="2400" dirty="0" err="1">
                <a:solidFill>
                  <a:schemeClr val="bg1"/>
                </a:solidFill>
              </a:rPr>
              <a:t>firma</a:t>
            </a:r>
            <a:r>
              <a:rPr lang="en-US" sz="2400" dirty="0">
                <a:solidFill>
                  <a:schemeClr val="bg1"/>
                </a:solidFill>
              </a:rPr>
              <a:t> </a:t>
            </a:r>
            <a:r>
              <a:rPr lang="en-US" sz="2400" dirty="0" err="1">
                <a:solidFill>
                  <a:schemeClr val="bg1"/>
                </a:solidFill>
              </a:rPr>
              <a:t>väärtust</a:t>
            </a:r>
            <a:r>
              <a:rPr lang="en-US" sz="2400" dirty="0">
                <a:solidFill>
                  <a:schemeClr val="bg1"/>
                </a:solidFill>
              </a:rPr>
              <a:t>, </a:t>
            </a:r>
            <a:r>
              <a:rPr lang="en-US" sz="2400" dirty="0" err="1">
                <a:solidFill>
                  <a:schemeClr val="bg1"/>
                </a:solidFill>
              </a:rPr>
              <a:t>nime</a:t>
            </a:r>
            <a:r>
              <a:rPr lang="en-US" sz="2400" dirty="0">
                <a:solidFill>
                  <a:schemeClr val="bg1"/>
                </a:solidFill>
              </a:rPr>
              <a:t> </a:t>
            </a:r>
            <a:r>
              <a:rPr lang="en-US" sz="2400" dirty="0" err="1">
                <a:solidFill>
                  <a:schemeClr val="bg1"/>
                </a:solidFill>
              </a:rPr>
              <a:t>tuntust</a:t>
            </a:r>
            <a:r>
              <a:rPr lang="en-US" sz="2400" dirty="0">
                <a:solidFill>
                  <a:schemeClr val="bg1"/>
                </a:solidFill>
              </a:rPr>
              <a:t> ja </a:t>
            </a:r>
            <a:r>
              <a:rPr lang="en-US" sz="2400" dirty="0" err="1">
                <a:solidFill>
                  <a:schemeClr val="bg1"/>
                </a:solidFill>
              </a:rPr>
              <a:t>kliendibaasi</a:t>
            </a:r>
            <a:r>
              <a:rPr lang="en-US" sz="2400" dirty="0">
                <a:solidFill>
                  <a:schemeClr val="bg1"/>
                </a:solidFill>
              </a:rPr>
              <a:t>. Ja </a:t>
            </a:r>
            <a:r>
              <a:rPr lang="en-US" sz="2400" dirty="0" err="1">
                <a:solidFill>
                  <a:schemeClr val="bg1"/>
                </a:solidFill>
              </a:rPr>
              <a:t>loomulikult</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laiem</a:t>
            </a:r>
            <a:r>
              <a:rPr lang="en-US" sz="2400" dirty="0">
                <a:solidFill>
                  <a:schemeClr val="bg1"/>
                </a:solidFill>
              </a:rPr>
              <a:t> </a:t>
            </a:r>
            <a:r>
              <a:rPr lang="en-US" sz="2400" dirty="0" err="1">
                <a:solidFill>
                  <a:schemeClr val="bg1"/>
                </a:solidFill>
              </a:rPr>
              <a:t>kogukond</a:t>
            </a:r>
            <a:r>
              <a:rPr lang="en-US" sz="2400" dirty="0">
                <a:solidFill>
                  <a:schemeClr val="bg1"/>
                </a:solidFill>
              </a:rPr>
              <a:t> </a:t>
            </a:r>
            <a:r>
              <a:rPr lang="en-US" sz="2400" dirty="0" err="1">
                <a:solidFill>
                  <a:schemeClr val="bg1"/>
                </a:solidFill>
              </a:rPr>
              <a:t>kasu</a:t>
            </a:r>
            <a:r>
              <a:rPr lang="en-US" sz="2400" dirty="0">
                <a:solidFill>
                  <a:schemeClr val="bg1"/>
                </a:solidFill>
              </a:rPr>
              <a:t> </a:t>
            </a:r>
            <a:r>
              <a:rPr lang="en-US" sz="2400" dirty="0" err="1">
                <a:solidFill>
                  <a:schemeClr val="bg1"/>
                </a:solidFill>
              </a:rPr>
              <a:t>sellest</a:t>
            </a:r>
            <a:r>
              <a:rPr lang="en-US" sz="2400" dirty="0">
                <a:solidFill>
                  <a:schemeClr val="bg1"/>
                </a:solidFill>
              </a:rPr>
              <a:t>, et </a:t>
            </a:r>
            <a:r>
              <a:rPr lang="en-US" sz="2400" dirty="0" err="1">
                <a:solidFill>
                  <a:schemeClr val="bg1"/>
                </a:solidFill>
              </a:rPr>
              <a:t>ettevõte</a:t>
            </a:r>
            <a:r>
              <a:rPr lang="en-US" sz="2400" dirty="0">
                <a:solidFill>
                  <a:schemeClr val="bg1"/>
                </a:solidFill>
              </a:rPr>
              <a:t> </a:t>
            </a:r>
            <a:r>
              <a:rPr lang="en-US" sz="2400" dirty="0" err="1">
                <a:solidFill>
                  <a:schemeClr val="bg1"/>
                </a:solidFill>
              </a:rPr>
              <a:t>tegeleb</a:t>
            </a:r>
            <a:r>
              <a:rPr lang="en-US" sz="2400" dirty="0">
                <a:solidFill>
                  <a:schemeClr val="bg1"/>
                </a:solidFill>
              </a:rPr>
              <a:t> CSR-</a:t>
            </a:r>
            <a:r>
              <a:rPr lang="en-US" sz="2400" dirty="0" err="1">
                <a:solidFill>
                  <a:schemeClr val="bg1"/>
                </a:solidFill>
              </a:rPr>
              <a:t>iga</a:t>
            </a:r>
            <a:r>
              <a:rPr lang="en-US" sz="2400" dirty="0">
                <a:solidFill>
                  <a:schemeClr val="bg1"/>
                </a:solidFill>
              </a:rPr>
              <a:t> – </a:t>
            </a:r>
            <a:r>
              <a:rPr lang="en-US" sz="2400" dirty="0" err="1">
                <a:solidFill>
                  <a:schemeClr val="bg1"/>
                </a:solidFill>
              </a:rPr>
              <a:t>sealhulgas</a:t>
            </a:r>
            <a:r>
              <a:rPr lang="en-US" sz="2400" dirty="0">
                <a:solidFill>
                  <a:schemeClr val="bg1"/>
                </a:solidFill>
              </a:rPr>
              <a:t> </a:t>
            </a:r>
            <a:r>
              <a:rPr lang="en-US" sz="2400" dirty="0" err="1">
                <a:solidFill>
                  <a:schemeClr val="bg1"/>
                </a:solidFill>
              </a:rPr>
              <a:t>loodetavasti</a:t>
            </a:r>
            <a:r>
              <a:rPr lang="en-US" sz="2400" dirty="0">
                <a:solidFill>
                  <a:schemeClr val="bg1"/>
                </a:solidFill>
              </a:rPr>
              <a:t> ka </a:t>
            </a:r>
            <a:r>
              <a:rPr lang="en-US" sz="2400" dirty="0" err="1">
                <a:solidFill>
                  <a:schemeClr val="bg1"/>
                </a:solidFill>
              </a:rPr>
              <a:t>teie</a:t>
            </a:r>
            <a:r>
              <a:rPr lang="en-US" sz="2400" dirty="0">
                <a:solidFill>
                  <a:schemeClr val="bg1"/>
                </a:solidFill>
              </a:rPr>
              <a:t> </a:t>
            </a:r>
            <a:r>
              <a:rPr lang="en-US" sz="2400" dirty="0" err="1">
                <a:solidFill>
                  <a:schemeClr val="bg1"/>
                </a:solidFill>
              </a:rPr>
              <a:t>projekt</a:t>
            </a:r>
            <a:r>
              <a:rPr lang="en-US" sz="2400" dirty="0">
                <a:solidFill>
                  <a:schemeClr val="bg1"/>
                </a:solidFill>
              </a:rPr>
              <a:t>!</a:t>
            </a:r>
            <a:endParaRPr lang="en-IE" sz="2400" dirty="0">
              <a:solidFill>
                <a:schemeClr val="bg1"/>
              </a:solidFill>
            </a:endParaRPr>
          </a:p>
          <a:p>
            <a:endParaRPr lang="en-IE" sz="2400" dirty="0">
              <a:solidFill>
                <a:schemeClr val="bg1"/>
              </a:solidFill>
            </a:endParaRPr>
          </a:p>
        </p:txBody>
      </p:sp>
      <p:pic>
        <p:nvPicPr>
          <p:cNvPr id="6" name="Picture Placeholder 5" descr="3D rendering of game pieces tied together with a rope">
            <a:extLst>
              <a:ext uri="{FF2B5EF4-FFF2-40B4-BE49-F238E27FC236}">
                <a16:creationId xmlns:a16="http://schemas.microsoft.com/office/drawing/2014/main" id="{C4D01D70-11BF-4C1F-80E9-4BBCFE051C2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9910" r="19910"/>
          <a:stretch>
            <a:fillRect/>
          </a:stretch>
        </p:blipFill>
        <p:spPr/>
      </p:pic>
    </p:spTree>
    <p:extLst>
      <p:ext uri="{BB962C8B-B14F-4D97-AF65-F5344CB8AC3E}">
        <p14:creationId xmlns:p14="http://schemas.microsoft.com/office/powerpoint/2010/main" val="3106894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763CC8-D3AB-4BCF-95F8-CDC6F3105207}"/>
              </a:ext>
            </a:extLst>
          </p:cNvPr>
          <p:cNvSpPr>
            <a:spLocks noGrp="1"/>
          </p:cNvSpPr>
          <p:nvPr>
            <p:ph type="body" sz="quarter" idx="18"/>
          </p:nvPr>
        </p:nvSpPr>
        <p:spPr>
          <a:xfrm>
            <a:off x="548640" y="1495147"/>
            <a:ext cx="10994176" cy="4370075"/>
          </a:xfrm>
        </p:spPr>
        <p:txBody>
          <a:bodyPr>
            <a:normAutofit/>
          </a:bodyPr>
          <a:lstStyle/>
          <a:p>
            <a:pPr marL="0" indent="0">
              <a:spcBef>
                <a:spcPts val="0"/>
              </a:spcBef>
              <a:spcAft>
                <a:spcPts val="1800"/>
              </a:spcAft>
            </a:pPr>
            <a:r>
              <a:rPr lang="en-US" dirty="0" err="1"/>
              <a:t>Mõelge</a:t>
            </a:r>
            <a:r>
              <a:rPr lang="en-US" dirty="0"/>
              <a:t>, </a:t>
            </a:r>
            <a:r>
              <a:rPr lang="en-US" dirty="0" err="1"/>
              <a:t>mida</a:t>
            </a:r>
            <a:r>
              <a:rPr lang="en-US" dirty="0"/>
              <a:t> </a:t>
            </a:r>
            <a:r>
              <a:rPr lang="en-US" dirty="0" err="1"/>
              <a:t>teie</a:t>
            </a:r>
            <a:r>
              <a:rPr lang="en-US" dirty="0"/>
              <a:t> DKO </a:t>
            </a:r>
            <a:r>
              <a:rPr lang="en-US" dirty="0" err="1"/>
              <a:t>projekt</a:t>
            </a:r>
            <a:r>
              <a:rPr lang="en-US" dirty="0"/>
              <a:t> </a:t>
            </a:r>
            <a:r>
              <a:rPr lang="en-US" dirty="0" err="1"/>
              <a:t>kavatseb</a:t>
            </a:r>
            <a:r>
              <a:rPr lang="en-US" dirty="0"/>
              <a:t> </a:t>
            </a:r>
            <a:r>
              <a:rPr lang="en-US" dirty="0" err="1"/>
              <a:t>teha</a:t>
            </a:r>
            <a:r>
              <a:rPr lang="en-US" dirty="0"/>
              <a:t>/</a:t>
            </a:r>
            <a:r>
              <a:rPr lang="en-US" dirty="0" err="1"/>
              <a:t>saavutada</a:t>
            </a:r>
            <a:r>
              <a:rPr lang="en-US" dirty="0"/>
              <a:t>. </a:t>
            </a:r>
            <a:r>
              <a:rPr lang="en-US" dirty="0" err="1"/>
              <a:t>Kus</a:t>
            </a:r>
            <a:r>
              <a:rPr lang="en-US" dirty="0"/>
              <a:t> </a:t>
            </a:r>
            <a:r>
              <a:rPr lang="en-US" dirty="0" err="1"/>
              <a:t>peituvad</a:t>
            </a:r>
            <a:r>
              <a:rPr lang="en-US" dirty="0"/>
              <a:t> </a:t>
            </a:r>
            <a:r>
              <a:rPr lang="en-US" dirty="0" err="1"/>
              <a:t>teie</a:t>
            </a:r>
            <a:r>
              <a:rPr lang="en-US" dirty="0"/>
              <a:t> </a:t>
            </a:r>
            <a:r>
              <a:rPr lang="en-US" dirty="0" err="1"/>
              <a:t>tugevad</a:t>
            </a:r>
            <a:r>
              <a:rPr lang="en-US" dirty="0"/>
              <a:t> </a:t>
            </a:r>
            <a:r>
              <a:rPr lang="en-US" dirty="0" err="1"/>
              <a:t>küljed</a:t>
            </a:r>
            <a:r>
              <a:rPr lang="en-US" dirty="0"/>
              <a:t>? See </a:t>
            </a:r>
            <a:r>
              <a:rPr lang="en-US" dirty="0" err="1"/>
              <a:t>võib</a:t>
            </a:r>
            <a:r>
              <a:rPr lang="en-US" dirty="0"/>
              <a:t> olla </a:t>
            </a:r>
            <a:r>
              <a:rPr lang="en-US" dirty="0" err="1"/>
              <a:t>kõik</a:t>
            </a:r>
            <a:r>
              <a:rPr lang="en-US" dirty="0"/>
              <a:t> </a:t>
            </a:r>
            <a:r>
              <a:rPr lang="en-US" dirty="0" err="1"/>
              <a:t>alates</a:t>
            </a:r>
            <a:r>
              <a:rPr lang="en-US" dirty="0"/>
              <a:t> </a:t>
            </a:r>
            <a:r>
              <a:rPr lang="en-US" dirty="0" err="1"/>
              <a:t>tugevast</a:t>
            </a:r>
            <a:r>
              <a:rPr lang="en-US" dirty="0"/>
              <a:t> </a:t>
            </a:r>
            <a:r>
              <a:rPr lang="en-US" dirty="0" err="1"/>
              <a:t>turundusmeeskonnast</a:t>
            </a:r>
            <a:r>
              <a:rPr lang="en-US" dirty="0"/>
              <a:t> </a:t>
            </a:r>
            <a:r>
              <a:rPr lang="en-US" dirty="0" err="1"/>
              <a:t>kuni</a:t>
            </a:r>
            <a:r>
              <a:rPr lang="en-US" dirty="0"/>
              <a:t> </a:t>
            </a:r>
            <a:r>
              <a:rPr lang="en-US" dirty="0" err="1"/>
              <a:t>suurepärase</a:t>
            </a:r>
            <a:r>
              <a:rPr lang="en-US" dirty="0"/>
              <a:t> </a:t>
            </a:r>
            <a:r>
              <a:rPr lang="en-US" dirty="0" err="1"/>
              <a:t>suhtluseni</a:t>
            </a:r>
            <a:r>
              <a:rPr lang="en-US" dirty="0"/>
              <a:t> </a:t>
            </a:r>
            <a:r>
              <a:rPr lang="en-US" dirty="0" err="1"/>
              <a:t>teie</a:t>
            </a:r>
            <a:r>
              <a:rPr lang="en-US" dirty="0"/>
              <a:t> </a:t>
            </a:r>
            <a:r>
              <a:rPr lang="en-US" dirty="0" err="1"/>
              <a:t>ettevõttes</a:t>
            </a:r>
            <a:r>
              <a:rPr lang="en-US" dirty="0"/>
              <a:t>. </a:t>
            </a:r>
            <a:r>
              <a:rPr lang="en-US" dirty="0" err="1"/>
              <a:t>Töötage</a:t>
            </a:r>
            <a:r>
              <a:rPr lang="en-US" dirty="0"/>
              <a:t> </a:t>
            </a:r>
            <a:r>
              <a:rPr lang="en-US" dirty="0" err="1"/>
              <a:t>nende</a:t>
            </a:r>
            <a:r>
              <a:rPr lang="en-US" dirty="0"/>
              <a:t> </a:t>
            </a:r>
            <a:r>
              <a:rPr lang="en-US" dirty="0" err="1"/>
              <a:t>tugevate</a:t>
            </a:r>
            <a:r>
              <a:rPr lang="en-US" dirty="0"/>
              <a:t> </a:t>
            </a:r>
            <a:r>
              <a:rPr lang="en-US" dirty="0" err="1"/>
              <a:t>külgedega</a:t>
            </a:r>
            <a:r>
              <a:rPr lang="en-US" dirty="0"/>
              <a:t> ja </a:t>
            </a:r>
            <a:r>
              <a:rPr lang="en-US" dirty="0" err="1"/>
              <a:t>toetuge</a:t>
            </a:r>
            <a:r>
              <a:rPr lang="en-US" dirty="0"/>
              <a:t> </a:t>
            </a:r>
            <a:r>
              <a:rPr lang="en-US" dirty="0" err="1"/>
              <a:t>neile</a:t>
            </a:r>
            <a:r>
              <a:rPr lang="en-US" dirty="0"/>
              <a:t> </a:t>
            </a:r>
            <a:r>
              <a:rPr lang="en-US" dirty="0" err="1"/>
              <a:t>kogu</a:t>
            </a:r>
            <a:r>
              <a:rPr lang="en-US" dirty="0"/>
              <a:t> </a:t>
            </a:r>
            <a:r>
              <a:rPr lang="en-US" dirty="0" err="1"/>
              <a:t>oma</a:t>
            </a:r>
            <a:r>
              <a:rPr lang="en-US" dirty="0"/>
              <a:t> CSR-</a:t>
            </a:r>
            <a:r>
              <a:rPr lang="en-US" dirty="0" err="1"/>
              <a:t>teekonna</a:t>
            </a:r>
            <a:r>
              <a:rPr lang="en-US" dirty="0"/>
              <a:t> </a:t>
            </a:r>
            <a:r>
              <a:rPr lang="en-US" dirty="0" err="1"/>
              <a:t>jooksul</a:t>
            </a:r>
            <a:r>
              <a:rPr lang="en-US" dirty="0"/>
              <a:t>. CSR-</a:t>
            </a:r>
            <a:r>
              <a:rPr lang="en-US" dirty="0" err="1"/>
              <a:t>strateegia</a:t>
            </a:r>
            <a:r>
              <a:rPr lang="en-US" dirty="0"/>
              <a:t> </a:t>
            </a:r>
            <a:r>
              <a:rPr lang="en-US" dirty="0" err="1"/>
              <a:t>kavandamisel</a:t>
            </a:r>
            <a:r>
              <a:rPr lang="en-US" dirty="0"/>
              <a:t> on </a:t>
            </a:r>
            <a:r>
              <a:rPr lang="en-US" dirty="0" err="1"/>
              <a:t>oluline</a:t>
            </a:r>
            <a:r>
              <a:rPr lang="en-US" dirty="0"/>
              <a:t> </a:t>
            </a:r>
            <a:r>
              <a:rPr lang="en-US" dirty="0" err="1"/>
              <a:t>kindlaks</a:t>
            </a:r>
            <a:r>
              <a:rPr lang="en-US" dirty="0"/>
              <a:t> </a:t>
            </a:r>
            <a:r>
              <a:rPr lang="en-US" dirty="0" err="1"/>
              <a:t>teha</a:t>
            </a:r>
            <a:r>
              <a:rPr lang="en-US" dirty="0"/>
              <a:t>, </a:t>
            </a:r>
            <a:r>
              <a:rPr lang="en-US" dirty="0" err="1"/>
              <a:t>mida</a:t>
            </a:r>
            <a:r>
              <a:rPr lang="en-US" dirty="0"/>
              <a:t> </a:t>
            </a:r>
            <a:r>
              <a:rPr lang="en-US" dirty="0" err="1"/>
              <a:t>teie</a:t>
            </a:r>
            <a:r>
              <a:rPr lang="en-US" dirty="0"/>
              <a:t> </a:t>
            </a:r>
            <a:r>
              <a:rPr lang="en-US" dirty="0" err="1"/>
              <a:t>kliendid</a:t>
            </a:r>
            <a:r>
              <a:rPr lang="en-US" dirty="0"/>
              <a:t> </a:t>
            </a:r>
            <a:r>
              <a:rPr lang="en-US" dirty="0" err="1"/>
              <a:t>väärtustavad</a:t>
            </a:r>
            <a:r>
              <a:rPr lang="en-US" dirty="0"/>
              <a:t>. </a:t>
            </a:r>
            <a:r>
              <a:rPr lang="en-US" dirty="0" err="1"/>
              <a:t>Veenduge</a:t>
            </a:r>
            <a:r>
              <a:rPr lang="en-US" dirty="0"/>
              <a:t>, et </a:t>
            </a:r>
            <a:r>
              <a:rPr lang="en-US" dirty="0" err="1"/>
              <a:t>kõik</a:t>
            </a:r>
            <a:r>
              <a:rPr lang="en-US" dirty="0"/>
              <a:t>, </a:t>
            </a:r>
            <a:r>
              <a:rPr lang="en-US" dirty="0" err="1"/>
              <a:t>millesse</a:t>
            </a:r>
            <a:r>
              <a:rPr lang="en-US" dirty="0"/>
              <a:t> </a:t>
            </a:r>
            <a:r>
              <a:rPr lang="en-US" dirty="0" err="1"/>
              <a:t>investeerite</a:t>
            </a:r>
            <a:r>
              <a:rPr lang="en-US" dirty="0"/>
              <a:t>, </a:t>
            </a:r>
            <a:r>
              <a:rPr lang="en-US" dirty="0" err="1"/>
              <a:t>oleks</a:t>
            </a:r>
            <a:r>
              <a:rPr lang="en-US" dirty="0"/>
              <a:t> </a:t>
            </a:r>
            <a:r>
              <a:rPr lang="en-US" dirty="0" err="1"/>
              <a:t>kooskõlas</a:t>
            </a:r>
            <a:r>
              <a:rPr lang="en-US" dirty="0"/>
              <a:t> </a:t>
            </a:r>
            <a:r>
              <a:rPr lang="en-US" dirty="0" err="1"/>
              <a:t>teie</a:t>
            </a:r>
            <a:r>
              <a:rPr lang="en-US" dirty="0"/>
              <a:t> </a:t>
            </a:r>
            <a:r>
              <a:rPr lang="en-US" dirty="0" err="1"/>
              <a:t>projekti</a:t>
            </a:r>
            <a:r>
              <a:rPr lang="en-US" dirty="0"/>
              <a:t> </a:t>
            </a:r>
            <a:r>
              <a:rPr lang="en-US" dirty="0" err="1"/>
              <a:t>missiooniga</a:t>
            </a:r>
            <a:r>
              <a:rPr lang="en-US" dirty="0"/>
              <a:t>.</a:t>
            </a:r>
            <a:endParaRPr lang="et-EE" dirty="0"/>
          </a:p>
          <a:p>
            <a:pPr marL="0" indent="0">
              <a:spcBef>
                <a:spcPts val="0"/>
              </a:spcBef>
              <a:spcAft>
                <a:spcPts val="1800"/>
              </a:spcAft>
            </a:pPr>
            <a:r>
              <a:rPr lang="en-US" dirty="0" err="1"/>
              <a:t>Kasutage</a:t>
            </a:r>
            <a:r>
              <a:rPr lang="en-US" dirty="0"/>
              <a:t> </a:t>
            </a:r>
            <a:r>
              <a:rPr lang="en-US" dirty="0" err="1"/>
              <a:t>ideid</a:t>
            </a:r>
            <a:r>
              <a:rPr lang="en-US" dirty="0"/>
              <a:t> </a:t>
            </a:r>
            <a:r>
              <a:rPr lang="en-US" dirty="0" err="1"/>
              <a:t>kogu</a:t>
            </a:r>
            <a:r>
              <a:rPr lang="en-US" dirty="0"/>
              <a:t> </a:t>
            </a:r>
            <a:r>
              <a:rPr lang="en-US" dirty="0" err="1"/>
              <a:t>oma</a:t>
            </a:r>
            <a:r>
              <a:rPr lang="en-US" dirty="0"/>
              <a:t> </a:t>
            </a:r>
            <a:r>
              <a:rPr lang="en-US" dirty="0" err="1"/>
              <a:t>meeskonnalt</a:t>
            </a:r>
            <a:r>
              <a:rPr lang="en-US" dirty="0"/>
              <a:t>.</a:t>
            </a:r>
            <a:endParaRPr lang="et-EE" dirty="0"/>
          </a:p>
          <a:p>
            <a:pPr marL="0" indent="0">
              <a:spcBef>
                <a:spcPts val="0"/>
              </a:spcBef>
              <a:spcAft>
                <a:spcPts val="1800"/>
              </a:spcAft>
            </a:pPr>
            <a:r>
              <a:rPr lang="en-US" dirty="0" err="1"/>
              <a:t>Luues</a:t>
            </a:r>
            <a:r>
              <a:rPr lang="en-US" dirty="0"/>
              <a:t> </a:t>
            </a:r>
            <a:r>
              <a:rPr lang="en-US" dirty="0" err="1"/>
              <a:t>projekti</a:t>
            </a:r>
            <a:r>
              <a:rPr lang="en-US" dirty="0"/>
              <a:t> </a:t>
            </a:r>
            <a:r>
              <a:rPr lang="en-US" dirty="0" err="1"/>
              <a:t>raames</a:t>
            </a:r>
            <a:r>
              <a:rPr lang="en-US" dirty="0"/>
              <a:t> </a:t>
            </a:r>
            <a:r>
              <a:rPr lang="en-US" dirty="0" err="1"/>
              <a:t>ettevõtete</a:t>
            </a:r>
            <a:r>
              <a:rPr lang="en-US" dirty="0"/>
              <a:t> </a:t>
            </a:r>
            <a:r>
              <a:rPr lang="en-US" dirty="0" err="1"/>
              <a:t>sotsiaalse</a:t>
            </a:r>
            <a:r>
              <a:rPr lang="en-US" dirty="0"/>
              <a:t> </a:t>
            </a:r>
            <a:r>
              <a:rPr lang="en-US" dirty="0" err="1"/>
              <a:t>vastutuse</a:t>
            </a:r>
            <a:r>
              <a:rPr lang="en-US" dirty="0"/>
              <a:t> </a:t>
            </a:r>
            <a:r>
              <a:rPr lang="en-US" dirty="0" err="1"/>
              <a:t>kaasamisplaani</a:t>
            </a:r>
            <a:r>
              <a:rPr lang="en-US" dirty="0"/>
              <a:t> </a:t>
            </a:r>
            <a:r>
              <a:rPr lang="en-US" dirty="0" err="1"/>
              <a:t>koos</a:t>
            </a:r>
            <a:r>
              <a:rPr lang="en-US" dirty="0"/>
              <a:t> </a:t>
            </a:r>
            <a:r>
              <a:rPr lang="en-US" dirty="0" err="1"/>
              <a:t>oluliste</a:t>
            </a:r>
            <a:r>
              <a:rPr lang="en-US" dirty="0"/>
              <a:t> </a:t>
            </a:r>
            <a:r>
              <a:rPr lang="en-US" dirty="0" err="1"/>
              <a:t>vabatahtlikega</a:t>
            </a:r>
            <a:r>
              <a:rPr lang="en-US" dirty="0"/>
              <a:t> </a:t>
            </a:r>
            <a:r>
              <a:rPr lang="en-US" dirty="0" err="1"/>
              <a:t>aitab</a:t>
            </a:r>
            <a:r>
              <a:rPr lang="en-US" dirty="0"/>
              <a:t> </a:t>
            </a:r>
            <a:r>
              <a:rPr lang="en-US" dirty="0" err="1"/>
              <a:t>teil</a:t>
            </a:r>
            <a:r>
              <a:rPr lang="en-US" dirty="0"/>
              <a:t> </a:t>
            </a:r>
            <a:r>
              <a:rPr lang="en-US" dirty="0" err="1"/>
              <a:t>luua</a:t>
            </a:r>
            <a:r>
              <a:rPr lang="en-US" dirty="0"/>
              <a:t> </a:t>
            </a:r>
            <a:r>
              <a:rPr lang="en-US" dirty="0" err="1"/>
              <a:t>kindla</a:t>
            </a:r>
            <a:r>
              <a:rPr lang="en-US" dirty="0"/>
              <a:t> CSR-</a:t>
            </a:r>
            <a:r>
              <a:rPr lang="en-US" dirty="0" err="1"/>
              <a:t>strateegia</a:t>
            </a:r>
            <a:r>
              <a:rPr lang="en-US" dirty="0"/>
              <a:t>, </a:t>
            </a:r>
            <a:r>
              <a:rPr lang="en-US" dirty="0" err="1"/>
              <a:t>mida</a:t>
            </a:r>
            <a:r>
              <a:rPr lang="en-US" dirty="0"/>
              <a:t> </a:t>
            </a:r>
            <a:r>
              <a:rPr lang="en-US" dirty="0" err="1"/>
              <a:t>saate</a:t>
            </a:r>
            <a:r>
              <a:rPr lang="en-US" dirty="0"/>
              <a:t> </a:t>
            </a:r>
            <a:r>
              <a:rPr lang="en-US" dirty="0" err="1"/>
              <a:t>seejärel</a:t>
            </a:r>
            <a:r>
              <a:rPr lang="en-US" dirty="0"/>
              <a:t> </a:t>
            </a:r>
            <a:r>
              <a:rPr lang="en-US" dirty="0" err="1"/>
              <a:t>ülejäänud</a:t>
            </a:r>
            <a:r>
              <a:rPr lang="en-US" dirty="0"/>
              <a:t> </a:t>
            </a:r>
            <a:r>
              <a:rPr lang="en-US" dirty="0" err="1"/>
              <a:t>meeskonnale</a:t>
            </a:r>
            <a:r>
              <a:rPr lang="en-US" dirty="0"/>
              <a:t> </a:t>
            </a:r>
            <a:r>
              <a:rPr lang="en-US" dirty="0" err="1"/>
              <a:t>tutvustada</a:t>
            </a:r>
            <a:r>
              <a:rPr lang="en-US" dirty="0"/>
              <a:t>. Et </a:t>
            </a:r>
            <a:r>
              <a:rPr lang="en-US" dirty="0" err="1"/>
              <a:t>tagada</a:t>
            </a:r>
            <a:r>
              <a:rPr lang="en-US" dirty="0"/>
              <a:t> </a:t>
            </a:r>
            <a:r>
              <a:rPr lang="en-US" dirty="0" err="1"/>
              <a:t>selle</a:t>
            </a:r>
            <a:r>
              <a:rPr lang="en-US" dirty="0"/>
              <a:t> </a:t>
            </a:r>
            <a:r>
              <a:rPr lang="en-US" dirty="0" err="1"/>
              <a:t>ehtsus</a:t>
            </a:r>
            <a:r>
              <a:rPr lang="en-US" dirty="0"/>
              <a:t>, </a:t>
            </a:r>
            <a:r>
              <a:rPr lang="en-US" dirty="0" err="1"/>
              <a:t>peavad</a:t>
            </a:r>
            <a:r>
              <a:rPr lang="en-US" dirty="0"/>
              <a:t> </a:t>
            </a:r>
            <a:r>
              <a:rPr lang="en-US" dirty="0" err="1"/>
              <a:t>kõik</a:t>
            </a:r>
            <a:r>
              <a:rPr lang="en-US" dirty="0"/>
              <a:t> </a:t>
            </a:r>
            <a:r>
              <a:rPr lang="en-US" dirty="0" err="1"/>
              <a:t>teie</a:t>
            </a:r>
            <a:r>
              <a:rPr lang="en-US" dirty="0"/>
              <a:t> </a:t>
            </a:r>
            <a:r>
              <a:rPr lang="en-US" dirty="0" err="1"/>
              <a:t>projektis</a:t>
            </a:r>
            <a:r>
              <a:rPr lang="en-US" dirty="0"/>
              <a:t> </a:t>
            </a:r>
            <a:r>
              <a:rPr lang="en-US" dirty="0" err="1"/>
              <a:t>osalejad</a:t>
            </a:r>
            <a:r>
              <a:rPr lang="en-US" dirty="0"/>
              <a:t> </a:t>
            </a:r>
            <a:r>
              <a:rPr lang="en-US" dirty="0" err="1"/>
              <a:t>teie</a:t>
            </a:r>
            <a:r>
              <a:rPr lang="en-US" dirty="0"/>
              <a:t> CSR-</a:t>
            </a:r>
            <a:r>
              <a:rPr lang="en-US" dirty="0" err="1"/>
              <a:t>strateegiasse</a:t>
            </a:r>
            <a:r>
              <a:rPr lang="en-US" dirty="0"/>
              <a:t> </a:t>
            </a:r>
            <a:r>
              <a:rPr lang="en-US" dirty="0" err="1"/>
              <a:t>uskuma</a:t>
            </a:r>
            <a:r>
              <a:rPr lang="en-US" dirty="0"/>
              <a:t>.</a:t>
            </a:r>
            <a:endParaRPr lang="en-IE" dirty="0"/>
          </a:p>
        </p:txBody>
      </p:sp>
      <p:sp>
        <p:nvSpPr>
          <p:cNvPr id="5" name="Text Placeholder 4">
            <a:extLst>
              <a:ext uri="{FF2B5EF4-FFF2-40B4-BE49-F238E27FC236}">
                <a16:creationId xmlns:a16="http://schemas.microsoft.com/office/drawing/2014/main" id="{144DF46F-CEB7-4CED-9436-900D1484D2F3}"/>
              </a:ext>
            </a:extLst>
          </p:cNvPr>
          <p:cNvSpPr>
            <a:spLocks noGrp="1"/>
          </p:cNvSpPr>
          <p:nvPr>
            <p:ph type="body" sz="quarter" idx="16"/>
          </p:nvPr>
        </p:nvSpPr>
        <p:spPr/>
        <p:txBody>
          <a:bodyPr>
            <a:normAutofit fontScale="85000" lnSpcReduction="10000"/>
          </a:bodyPr>
          <a:lstStyle/>
          <a:p>
            <a:r>
              <a:rPr lang="fi-FI" dirty="0"/>
              <a:t>ETTEVÕTTE SOTSIAALSE VASTUTUSE STRATEEGIA KOOSTAMINE</a:t>
            </a:r>
            <a:endParaRPr lang="en-IE" dirty="0"/>
          </a:p>
        </p:txBody>
      </p:sp>
    </p:spTree>
    <p:extLst>
      <p:ext uri="{BB962C8B-B14F-4D97-AF65-F5344CB8AC3E}">
        <p14:creationId xmlns:p14="http://schemas.microsoft.com/office/powerpoint/2010/main" val="121630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149154" y="754306"/>
            <a:ext cx="8910732" cy="1166859"/>
          </a:xfrm>
        </p:spPr>
        <p:txBody>
          <a:bodyPr>
            <a:normAutofit fontScale="85000" lnSpcReduction="20000"/>
          </a:bodyPr>
          <a:lstStyle/>
          <a:p>
            <a:r>
              <a:rPr lang="en-US" sz="5200" dirty="0"/>
              <a:t>PROJEKTI KULUDE JA FINANTSVAJADUSTE HINDAMINE</a:t>
            </a:r>
            <a:endParaRPr lang="en-IE"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6" name="TextBox 5">
            <a:extLst>
              <a:ext uri="{FF2B5EF4-FFF2-40B4-BE49-F238E27FC236}">
                <a16:creationId xmlns:a16="http://schemas.microsoft.com/office/drawing/2014/main" id="{C03D9DA6-B98F-41A0-AD24-0AF09107F351}"/>
              </a:ext>
            </a:extLst>
          </p:cNvPr>
          <p:cNvSpPr txBox="1"/>
          <p:nvPr/>
        </p:nvSpPr>
        <p:spPr>
          <a:xfrm>
            <a:off x="8261489" y="5166762"/>
            <a:ext cx="6097656" cy="523220"/>
          </a:xfrm>
          <a:prstGeom prst="rect">
            <a:avLst/>
          </a:prstGeom>
          <a:noFill/>
        </p:spPr>
        <p:txBody>
          <a:bodyPr wrap="square">
            <a:spAutoFit/>
          </a:bodyPr>
          <a:lstStyle/>
          <a:p>
            <a:r>
              <a:rPr lang="et-EE" sz="2800" b="1" dirty="0">
                <a:solidFill>
                  <a:schemeClr val="bg1"/>
                </a:solidFill>
              </a:rPr>
              <a:t>Õppija tase</a:t>
            </a:r>
            <a:r>
              <a:rPr lang="en-IE" sz="2800" b="1" dirty="0">
                <a:solidFill>
                  <a:schemeClr val="bg1"/>
                </a:solidFill>
              </a:rPr>
              <a:t>: </a:t>
            </a:r>
            <a:r>
              <a:rPr lang="et-EE" sz="2800" b="1" dirty="0">
                <a:solidFill>
                  <a:schemeClr val="bg1"/>
                </a:solidFill>
              </a:rPr>
              <a:t>Algtase</a:t>
            </a:r>
            <a:endParaRPr lang="en-IE" sz="28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546991"/>
            <a:ext cx="5306291" cy="3785652"/>
          </a:xfrm>
          <a:prstGeom prst="rect">
            <a:avLst/>
          </a:prstGeom>
          <a:noFill/>
        </p:spPr>
        <p:txBody>
          <a:bodyPr wrap="square" rtlCol="0">
            <a:spAutoFit/>
          </a:bodyPr>
          <a:lstStyle/>
          <a:p>
            <a:r>
              <a:rPr lang="et-EE" sz="2400" dirty="0">
                <a:solidFill>
                  <a:schemeClr val="bg1"/>
                </a:solidFill>
              </a:rPr>
              <a:t>Soovitame järgnevaid allikaid ja artikleid täiendavaks lugemiseks: </a:t>
            </a:r>
            <a:endParaRPr lang="en-IE" sz="2400" dirty="0">
              <a:solidFill>
                <a:schemeClr val="bg1"/>
              </a:solidFill>
            </a:endParaRPr>
          </a:p>
          <a:p>
            <a:endParaRPr lang="et-EE" sz="2400" dirty="0">
              <a:solidFill>
                <a:schemeClr val="bg1"/>
              </a:solidFill>
              <a:hlinkClick r:id="rId3">
                <a:extLst>
                  <a:ext uri="{A12FA001-AC4F-418D-AE19-62706E023703}">
                    <ahyp:hlinkClr xmlns:ahyp="http://schemas.microsoft.com/office/drawing/2018/hyperlinkcolor" val="tx"/>
                  </a:ext>
                </a:extLst>
              </a:hlinkClick>
            </a:endParaRPr>
          </a:p>
          <a:p>
            <a:r>
              <a:rPr lang="en-IE" sz="2400" dirty="0">
                <a:solidFill>
                  <a:schemeClr val="bg1"/>
                </a:solidFill>
                <a:hlinkClick r:id="rId3">
                  <a:extLst>
                    <a:ext uri="{A12FA001-AC4F-418D-AE19-62706E023703}">
                      <ahyp:hlinkClr xmlns:ahyp="http://schemas.microsoft.com/office/drawing/2018/hyperlinkcolor" val="tx"/>
                    </a:ext>
                  </a:extLst>
                </a:hlinkClick>
              </a:rPr>
              <a:t>A Forbes article on why Corporate Social responsibility matters</a:t>
            </a:r>
            <a:endParaRPr lang="en-IE" sz="2400" dirty="0">
              <a:solidFill>
                <a:schemeClr val="bg1"/>
              </a:solidFill>
            </a:endParaRPr>
          </a:p>
          <a:p>
            <a:endParaRPr lang="en-IE"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Take a look at this Ted Talk on The social responsibility of business</a:t>
            </a:r>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pic>
        <p:nvPicPr>
          <p:cNvPr id="12" name="Picture Placeholder 11" descr="Man on public transport, wearing shirt, jacket, and glasses, seated with bag in lap, holding and reading cellphone">
            <a:extLst>
              <a:ext uri="{FF2B5EF4-FFF2-40B4-BE49-F238E27FC236}">
                <a16:creationId xmlns:a16="http://schemas.microsoft.com/office/drawing/2014/main" id="{91E0A9D8-F194-4676-8164-B8CC6D33331D}"/>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l="23253" r="23253"/>
          <a:stretch>
            <a:fillRect/>
          </a:stretch>
        </p:blipFill>
        <p:spPr/>
      </p:pic>
      <p:sp>
        <p:nvSpPr>
          <p:cNvPr id="6" name="Text Placeholder 1">
            <a:extLst>
              <a:ext uri="{FF2B5EF4-FFF2-40B4-BE49-F238E27FC236}">
                <a16:creationId xmlns:a16="http://schemas.microsoft.com/office/drawing/2014/main" id="{1D51BAE5-AB75-4A8B-9F74-53E7125ADBA8}"/>
              </a:ext>
            </a:extLst>
          </p:cNvPr>
          <p:cNvSpPr txBox="1">
            <a:spLocks/>
          </p:cNvSpPr>
          <p:nvPr/>
        </p:nvSpPr>
        <p:spPr>
          <a:xfrm>
            <a:off x="966380" y="414899"/>
            <a:ext cx="6039874" cy="59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t-EE" sz="2800"/>
              <a:t>ALLIKAD JA LISAMATERJALID</a:t>
            </a:r>
            <a:endParaRPr lang="en-US" sz="2800" dirty="0"/>
          </a:p>
        </p:txBody>
      </p:sp>
    </p:spTree>
    <p:extLst>
      <p:ext uri="{BB962C8B-B14F-4D97-AF65-F5344CB8AC3E}">
        <p14:creationId xmlns:p14="http://schemas.microsoft.com/office/powerpoint/2010/main" val="2474631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135546" y="844873"/>
            <a:ext cx="8966521" cy="1656716"/>
          </a:xfrm>
        </p:spPr>
        <p:txBody>
          <a:bodyPr>
            <a:normAutofit/>
          </a:bodyPr>
          <a:lstStyle/>
          <a:p>
            <a:r>
              <a:rPr lang="et-EE" sz="4400" dirty="0"/>
              <a:t>5. </a:t>
            </a:r>
            <a:r>
              <a:rPr lang="en-US" sz="4400" dirty="0"/>
              <a:t>MO</a:t>
            </a:r>
            <a:r>
              <a:rPr lang="et-EE" sz="4400" dirty="0"/>
              <a:t>O</a:t>
            </a:r>
            <a:r>
              <a:rPr lang="en-US" sz="4400" dirty="0"/>
              <a:t>DUL</a:t>
            </a:r>
            <a:r>
              <a:rPr lang="et-EE" sz="4400"/>
              <a:t>I VIDEOD JA HARJUTUSED</a:t>
            </a:r>
            <a:endParaRPr lang="et-EE"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078401-5CF4-4810-97D6-00755D3891E2}"/>
              </a:ext>
            </a:extLst>
          </p:cNvPr>
          <p:cNvSpPr>
            <a:spLocks noGrp="1"/>
          </p:cNvSpPr>
          <p:nvPr>
            <p:ph type="pic" sz="quarter" idx="10"/>
          </p:nvPr>
        </p:nvSpPr>
        <p:spPr/>
      </p:sp>
      <p:sp>
        <p:nvSpPr>
          <p:cNvPr id="7" name="Text Placeholder 6">
            <a:extLst>
              <a:ext uri="{FF2B5EF4-FFF2-40B4-BE49-F238E27FC236}">
                <a16:creationId xmlns:a16="http://schemas.microsoft.com/office/drawing/2014/main" id="{A148BB13-290E-48B3-9DF6-2AD97623E598}"/>
              </a:ext>
            </a:extLst>
          </p:cNvPr>
          <p:cNvSpPr>
            <a:spLocks noGrp="1"/>
          </p:cNvSpPr>
          <p:nvPr>
            <p:ph type="body" sz="quarter" idx="18"/>
          </p:nvPr>
        </p:nvSpPr>
        <p:spPr/>
        <p:txBody>
          <a:bodyPr>
            <a:normAutofit/>
          </a:bodyPr>
          <a:lstStyle/>
          <a:p>
            <a:pPr marL="0"/>
            <a:r>
              <a:rPr lang="et-EE" dirty="0"/>
              <a:t>Vaata videot:</a:t>
            </a:r>
            <a:endParaRPr lang="en-US" dirty="0"/>
          </a:p>
          <a:p>
            <a:endParaRPr lang="en-IE" dirty="0"/>
          </a:p>
          <a:p>
            <a:r>
              <a:rPr lang="en-IE" dirty="0"/>
              <a:t>https://www.youtube.com/watch?v=EyPFi0YO32M</a:t>
            </a:r>
          </a:p>
        </p:txBody>
      </p:sp>
      <p:sp>
        <p:nvSpPr>
          <p:cNvPr id="6" name="Text Placeholder 5">
            <a:extLst>
              <a:ext uri="{FF2B5EF4-FFF2-40B4-BE49-F238E27FC236}">
                <a16:creationId xmlns:a16="http://schemas.microsoft.com/office/drawing/2014/main" id="{AC5A045D-30B8-4CC4-96DA-D91A332ADA67}"/>
              </a:ext>
            </a:extLst>
          </p:cNvPr>
          <p:cNvSpPr>
            <a:spLocks noGrp="1"/>
          </p:cNvSpPr>
          <p:nvPr>
            <p:ph type="body" sz="quarter" idx="16"/>
          </p:nvPr>
        </p:nvSpPr>
        <p:spPr>
          <a:xfrm>
            <a:off x="747201" y="575860"/>
            <a:ext cx="5113283" cy="909050"/>
          </a:xfrm>
        </p:spPr>
        <p:txBody>
          <a:bodyPr>
            <a:normAutofit/>
          </a:bodyPr>
          <a:lstStyle/>
          <a:p>
            <a:r>
              <a:rPr lang="et-EE" dirty="0"/>
              <a:t>VAATA</a:t>
            </a:r>
            <a:endParaRPr lang="en-IE" dirty="0"/>
          </a:p>
        </p:txBody>
      </p:sp>
      <p:pic>
        <p:nvPicPr>
          <p:cNvPr id="8" name="Online Media 7" title="The Basics of Project Cost Management - Project Management Training">
            <a:hlinkClick r:id="" action="ppaction://media"/>
            <a:extLst>
              <a:ext uri="{FF2B5EF4-FFF2-40B4-BE49-F238E27FC236}">
                <a16:creationId xmlns:a16="http://schemas.microsoft.com/office/drawing/2014/main" id="{ABFFD1BE-5160-43A4-93B7-985CB0421926}"/>
              </a:ext>
            </a:extLst>
          </p:cNvPr>
          <p:cNvPicPr>
            <a:picLocks noRot="1" noChangeAspect="1"/>
          </p:cNvPicPr>
          <p:nvPr>
            <a:videoFile r:link="rId1"/>
          </p:nvPr>
        </p:nvPicPr>
        <p:blipFill>
          <a:blip r:embed="rId3"/>
          <a:stretch>
            <a:fillRect/>
          </a:stretch>
        </p:blipFill>
        <p:spPr>
          <a:xfrm>
            <a:off x="7061200" y="1203325"/>
            <a:ext cx="5136195" cy="3913188"/>
          </a:xfrm>
          <a:prstGeom prst="rect">
            <a:avLst/>
          </a:prstGeom>
        </p:spPr>
      </p:pic>
      <p:sp>
        <p:nvSpPr>
          <p:cNvPr id="2" name="TextBox 1">
            <a:extLst>
              <a:ext uri="{FF2B5EF4-FFF2-40B4-BE49-F238E27FC236}">
                <a16:creationId xmlns:a16="http://schemas.microsoft.com/office/drawing/2014/main" id="{D71B6E19-00B2-4650-AA62-6075AE6AAF4E}"/>
              </a:ext>
            </a:extLst>
          </p:cNvPr>
          <p:cNvSpPr txBox="1"/>
          <p:nvPr/>
        </p:nvSpPr>
        <p:spPr>
          <a:xfrm>
            <a:off x="747201" y="1719470"/>
            <a:ext cx="5544269" cy="461665"/>
          </a:xfrm>
          <a:prstGeom prst="rect">
            <a:avLst/>
          </a:prstGeom>
          <a:noFill/>
        </p:spPr>
        <p:txBody>
          <a:bodyPr wrap="square" rtlCol="0">
            <a:spAutoFit/>
          </a:bodyPr>
          <a:lstStyle/>
          <a:p>
            <a:r>
              <a:rPr lang="et-EE" sz="2400" dirty="0">
                <a:solidFill>
                  <a:schemeClr val="bg1"/>
                </a:solidFill>
              </a:rPr>
              <a:t>PROJEKTI EELARVESTAMISE PÕHITÕED</a:t>
            </a:r>
            <a:endParaRPr lang="en-IE" sz="2400" dirty="0">
              <a:solidFill>
                <a:schemeClr val="bg1"/>
              </a:solidFill>
            </a:endParaRPr>
          </a:p>
        </p:txBody>
      </p:sp>
    </p:spTree>
    <p:extLst>
      <p:ext uri="{BB962C8B-B14F-4D97-AF65-F5344CB8AC3E}">
        <p14:creationId xmlns:p14="http://schemas.microsoft.com/office/powerpoint/2010/main" val="9695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775E0B4-2605-4E42-9ACA-B64727C6D6F2}"/>
              </a:ext>
            </a:extLst>
          </p:cNvPr>
          <p:cNvSpPr>
            <a:spLocks noGrp="1"/>
          </p:cNvSpPr>
          <p:nvPr>
            <p:ph type="pic" sz="quarter" idx="10"/>
          </p:nvPr>
        </p:nvSpPr>
        <p:spPr/>
      </p:sp>
      <p:sp>
        <p:nvSpPr>
          <p:cNvPr id="7" name="Text Placeholder 6">
            <a:extLst>
              <a:ext uri="{FF2B5EF4-FFF2-40B4-BE49-F238E27FC236}">
                <a16:creationId xmlns:a16="http://schemas.microsoft.com/office/drawing/2014/main" id="{BF362430-79A0-4987-9D27-678EC75ED69B}"/>
              </a:ext>
            </a:extLst>
          </p:cNvPr>
          <p:cNvSpPr>
            <a:spLocks noGrp="1"/>
          </p:cNvSpPr>
          <p:nvPr>
            <p:ph type="body" sz="quarter" idx="18"/>
          </p:nvPr>
        </p:nvSpPr>
        <p:spPr/>
        <p:txBody>
          <a:bodyPr>
            <a:normAutofit/>
          </a:bodyPr>
          <a:lstStyle/>
          <a:p>
            <a:pPr marL="0"/>
            <a:r>
              <a:rPr lang="et-EE" dirty="0"/>
              <a:t>Vaata videot:</a:t>
            </a:r>
            <a:endParaRPr lang="en-US" dirty="0"/>
          </a:p>
          <a:p>
            <a:pPr marL="0"/>
            <a:endParaRPr lang="en-US" dirty="0"/>
          </a:p>
          <a:p>
            <a:pPr marL="0"/>
            <a:r>
              <a:rPr lang="en-US" dirty="0"/>
              <a:t>https://www.youtube.com/watch?v=RSaIOCHbuYw</a:t>
            </a:r>
          </a:p>
        </p:txBody>
      </p:sp>
      <p:sp>
        <p:nvSpPr>
          <p:cNvPr id="6" name="Text Placeholder 5">
            <a:extLst>
              <a:ext uri="{FF2B5EF4-FFF2-40B4-BE49-F238E27FC236}">
                <a16:creationId xmlns:a16="http://schemas.microsoft.com/office/drawing/2014/main" id="{3268F0DF-6BCA-4038-B204-58DEC521024E}"/>
              </a:ext>
            </a:extLst>
          </p:cNvPr>
          <p:cNvSpPr>
            <a:spLocks noGrp="1"/>
          </p:cNvSpPr>
          <p:nvPr>
            <p:ph type="body" sz="quarter" idx="16"/>
          </p:nvPr>
        </p:nvSpPr>
        <p:spPr>
          <a:xfrm>
            <a:off x="747201" y="805450"/>
            <a:ext cx="5113283" cy="1559378"/>
          </a:xfrm>
        </p:spPr>
        <p:txBody>
          <a:bodyPr>
            <a:normAutofit fontScale="92500" lnSpcReduction="10000"/>
          </a:bodyPr>
          <a:lstStyle/>
          <a:p>
            <a:r>
              <a:rPr lang="et-EE" dirty="0"/>
              <a:t>VAATA</a:t>
            </a:r>
            <a:endParaRPr lang="en-US" dirty="0"/>
          </a:p>
          <a:p>
            <a:endParaRPr lang="en-US" dirty="0"/>
          </a:p>
          <a:p>
            <a:r>
              <a:rPr lang="et-EE" sz="2600" dirty="0"/>
              <a:t>LEAN SRART UP </a:t>
            </a:r>
            <a:endParaRPr lang="en-IE" sz="2600" dirty="0"/>
          </a:p>
        </p:txBody>
      </p:sp>
      <p:pic>
        <p:nvPicPr>
          <p:cNvPr id="8" name="Online Media 7" title="THE LEAN STARTUP SUMMARY (BY ERIC RIES)">
            <a:hlinkClick r:id="" action="ppaction://media"/>
            <a:extLst>
              <a:ext uri="{FF2B5EF4-FFF2-40B4-BE49-F238E27FC236}">
                <a16:creationId xmlns:a16="http://schemas.microsoft.com/office/drawing/2014/main" id="{9CC52613-F322-4027-96F4-5B93A7FB4122}"/>
              </a:ext>
            </a:extLst>
          </p:cNvPr>
          <p:cNvPicPr>
            <a:picLocks noRot="1" noChangeAspect="1"/>
          </p:cNvPicPr>
          <p:nvPr>
            <a:videoFile r:link="rId1"/>
          </p:nvPr>
        </p:nvPicPr>
        <p:blipFill>
          <a:blip r:embed="rId3"/>
          <a:stretch>
            <a:fillRect/>
          </a:stretch>
        </p:blipFill>
        <p:spPr>
          <a:xfrm>
            <a:off x="7061200" y="1203325"/>
            <a:ext cx="5130185" cy="3913188"/>
          </a:xfrm>
          <a:prstGeom prst="rect">
            <a:avLst/>
          </a:prstGeom>
        </p:spPr>
      </p:pic>
    </p:spTree>
    <p:extLst>
      <p:ext uri="{BB962C8B-B14F-4D97-AF65-F5344CB8AC3E}">
        <p14:creationId xmlns:p14="http://schemas.microsoft.com/office/powerpoint/2010/main" val="28712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F28F1A-9ADF-4E38-9F0B-A66913E42701}"/>
              </a:ext>
            </a:extLst>
          </p:cNvPr>
          <p:cNvSpPr>
            <a:spLocks noGrp="1"/>
          </p:cNvSpPr>
          <p:nvPr>
            <p:ph type="pic" sz="quarter" idx="10"/>
          </p:nvPr>
        </p:nvSpPr>
        <p:spPr/>
      </p:sp>
      <p:sp>
        <p:nvSpPr>
          <p:cNvPr id="7" name="Text Placeholder 6">
            <a:extLst>
              <a:ext uri="{FF2B5EF4-FFF2-40B4-BE49-F238E27FC236}">
                <a16:creationId xmlns:a16="http://schemas.microsoft.com/office/drawing/2014/main" id="{51BF2235-EC81-45BF-A66A-43B7EB91B456}"/>
              </a:ext>
            </a:extLst>
          </p:cNvPr>
          <p:cNvSpPr>
            <a:spLocks noGrp="1"/>
          </p:cNvSpPr>
          <p:nvPr>
            <p:ph type="body" sz="quarter" idx="18"/>
          </p:nvPr>
        </p:nvSpPr>
        <p:spPr/>
        <p:txBody>
          <a:bodyPr>
            <a:normAutofit/>
          </a:bodyPr>
          <a:lstStyle/>
          <a:p>
            <a:pPr marL="0"/>
            <a:r>
              <a:rPr lang="et-EE" dirty="0"/>
              <a:t>Vaata videot:</a:t>
            </a:r>
            <a:endParaRPr lang="en-US" dirty="0"/>
          </a:p>
          <a:p>
            <a:pPr marL="0"/>
            <a:endParaRPr lang="et-EE" dirty="0"/>
          </a:p>
          <a:p>
            <a:pPr marL="0"/>
            <a:r>
              <a:rPr lang="en-US" dirty="0"/>
              <a:t>https://www.youtube.com/watch?v=6fqfQdpYzeQ</a:t>
            </a:r>
          </a:p>
          <a:p>
            <a:endParaRPr lang="en-IE" dirty="0"/>
          </a:p>
        </p:txBody>
      </p:sp>
      <p:sp>
        <p:nvSpPr>
          <p:cNvPr id="6" name="Text Placeholder 5">
            <a:extLst>
              <a:ext uri="{FF2B5EF4-FFF2-40B4-BE49-F238E27FC236}">
                <a16:creationId xmlns:a16="http://schemas.microsoft.com/office/drawing/2014/main" id="{3AEEE75A-04BC-4BB0-9027-995B327C1ABD}"/>
              </a:ext>
            </a:extLst>
          </p:cNvPr>
          <p:cNvSpPr>
            <a:spLocks noGrp="1"/>
          </p:cNvSpPr>
          <p:nvPr>
            <p:ph type="body" sz="quarter" idx="16"/>
          </p:nvPr>
        </p:nvSpPr>
        <p:spPr/>
        <p:txBody>
          <a:bodyPr>
            <a:normAutofit lnSpcReduction="10000"/>
          </a:bodyPr>
          <a:lstStyle/>
          <a:p>
            <a:r>
              <a:rPr lang="et-EE" dirty="0"/>
              <a:t>VAATA</a:t>
            </a:r>
            <a:endParaRPr lang="en-IE" dirty="0"/>
          </a:p>
        </p:txBody>
      </p:sp>
      <p:pic>
        <p:nvPicPr>
          <p:cNvPr id="8" name="Online Media 7" title="How to write a good crowdfunding story in order to succeed?">
            <a:hlinkClick r:id="" action="ppaction://media"/>
            <a:extLst>
              <a:ext uri="{FF2B5EF4-FFF2-40B4-BE49-F238E27FC236}">
                <a16:creationId xmlns:a16="http://schemas.microsoft.com/office/drawing/2014/main" id="{5F533989-4055-416F-BF29-CFB23F8C52F7}"/>
              </a:ext>
            </a:extLst>
          </p:cNvPr>
          <p:cNvPicPr>
            <a:picLocks noRot="1" noChangeAspect="1"/>
          </p:cNvPicPr>
          <p:nvPr>
            <a:videoFile r:link="rId1"/>
          </p:nvPr>
        </p:nvPicPr>
        <p:blipFill>
          <a:blip r:embed="rId3"/>
          <a:stretch>
            <a:fillRect/>
          </a:stretch>
        </p:blipFill>
        <p:spPr>
          <a:xfrm>
            <a:off x="7061200" y="1203325"/>
            <a:ext cx="5029134" cy="3913188"/>
          </a:xfrm>
          <a:prstGeom prst="rect">
            <a:avLst/>
          </a:prstGeom>
        </p:spPr>
      </p:pic>
      <p:sp>
        <p:nvSpPr>
          <p:cNvPr id="9" name="TextBox 8">
            <a:extLst>
              <a:ext uri="{FF2B5EF4-FFF2-40B4-BE49-F238E27FC236}">
                <a16:creationId xmlns:a16="http://schemas.microsoft.com/office/drawing/2014/main" id="{BB6802D3-40E5-4B49-8C0B-4DB1FC9045D3}"/>
              </a:ext>
            </a:extLst>
          </p:cNvPr>
          <p:cNvSpPr txBox="1"/>
          <p:nvPr/>
        </p:nvSpPr>
        <p:spPr>
          <a:xfrm>
            <a:off x="747201" y="1798388"/>
            <a:ext cx="6102626" cy="461665"/>
          </a:xfrm>
          <a:prstGeom prst="rect">
            <a:avLst/>
          </a:prstGeom>
          <a:noFill/>
        </p:spPr>
        <p:txBody>
          <a:bodyPr wrap="square">
            <a:spAutoFit/>
          </a:bodyPr>
          <a:lstStyle/>
          <a:p>
            <a:r>
              <a:rPr lang="et-EE" sz="2400" dirty="0">
                <a:solidFill>
                  <a:schemeClr val="bg1"/>
                </a:solidFill>
              </a:rPr>
              <a:t>HEA ÜHISRAHASTUSLOO KIRJUTAMINE</a:t>
            </a:r>
            <a:endParaRPr lang="en-IE" sz="2400" dirty="0">
              <a:solidFill>
                <a:schemeClr val="bg1"/>
              </a:solidFill>
            </a:endParaRPr>
          </a:p>
        </p:txBody>
      </p:sp>
    </p:spTree>
    <p:extLst>
      <p:ext uri="{BB962C8B-B14F-4D97-AF65-F5344CB8AC3E}">
        <p14:creationId xmlns:p14="http://schemas.microsoft.com/office/powerpoint/2010/main" val="15935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467FD98-6175-49CF-B3DF-EA87C6EDB384}"/>
              </a:ext>
            </a:extLst>
          </p:cNvPr>
          <p:cNvSpPr>
            <a:spLocks noGrp="1"/>
          </p:cNvSpPr>
          <p:nvPr>
            <p:ph type="pic" sz="quarter" idx="10"/>
          </p:nvPr>
        </p:nvSpPr>
        <p:spPr/>
      </p:sp>
      <p:sp>
        <p:nvSpPr>
          <p:cNvPr id="6" name="Text Placeholder 5">
            <a:extLst>
              <a:ext uri="{FF2B5EF4-FFF2-40B4-BE49-F238E27FC236}">
                <a16:creationId xmlns:a16="http://schemas.microsoft.com/office/drawing/2014/main" id="{8444AB0D-96BC-445A-9231-0FD08F224BF8}"/>
              </a:ext>
            </a:extLst>
          </p:cNvPr>
          <p:cNvSpPr>
            <a:spLocks noGrp="1"/>
          </p:cNvSpPr>
          <p:nvPr>
            <p:ph type="body" sz="quarter" idx="18"/>
          </p:nvPr>
        </p:nvSpPr>
        <p:spPr/>
        <p:txBody>
          <a:bodyPr>
            <a:normAutofit/>
          </a:bodyPr>
          <a:lstStyle/>
          <a:p>
            <a:pPr marL="0"/>
            <a:r>
              <a:rPr lang="et-EE" dirty="0"/>
              <a:t>Vaata videot:</a:t>
            </a:r>
            <a:endParaRPr lang="en-US" dirty="0"/>
          </a:p>
          <a:p>
            <a:pPr marL="0"/>
            <a:endParaRPr lang="en-US" dirty="0"/>
          </a:p>
          <a:p>
            <a:pPr marL="0"/>
            <a:r>
              <a:rPr lang="en-US" dirty="0"/>
              <a:t>https://www.youtube.com/watch?v=dwh93cjDeT0</a:t>
            </a:r>
          </a:p>
          <a:p>
            <a:pPr marL="0"/>
            <a:endParaRPr lang="en-US" dirty="0"/>
          </a:p>
          <a:p>
            <a:pPr marL="0"/>
            <a:endParaRPr lang="en-IE" dirty="0"/>
          </a:p>
        </p:txBody>
      </p:sp>
      <p:sp>
        <p:nvSpPr>
          <p:cNvPr id="5" name="Text Placeholder 4">
            <a:extLst>
              <a:ext uri="{FF2B5EF4-FFF2-40B4-BE49-F238E27FC236}">
                <a16:creationId xmlns:a16="http://schemas.microsoft.com/office/drawing/2014/main" id="{E8F16DCA-CE72-46BD-B663-700E30AB78CF}"/>
              </a:ext>
            </a:extLst>
          </p:cNvPr>
          <p:cNvSpPr>
            <a:spLocks noGrp="1"/>
          </p:cNvSpPr>
          <p:nvPr>
            <p:ph type="body" sz="quarter" idx="16"/>
          </p:nvPr>
        </p:nvSpPr>
        <p:spPr/>
        <p:txBody>
          <a:bodyPr>
            <a:normAutofit lnSpcReduction="10000"/>
          </a:bodyPr>
          <a:lstStyle/>
          <a:p>
            <a:r>
              <a:rPr lang="et-EE" dirty="0"/>
              <a:t>VAATA</a:t>
            </a:r>
            <a:endParaRPr lang="en-IE" dirty="0"/>
          </a:p>
        </p:txBody>
      </p:sp>
      <p:pic>
        <p:nvPicPr>
          <p:cNvPr id="7" name="Online Media 6" title="Why Is Corporate Social Responsibility Important?">
            <a:hlinkClick r:id="" action="ppaction://media"/>
            <a:extLst>
              <a:ext uri="{FF2B5EF4-FFF2-40B4-BE49-F238E27FC236}">
                <a16:creationId xmlns:a16="http://schemas.microsoft.com/office/drawing/2014/main" id="{C70ABF7D-0388-4968-8A90-953B2563DA13}"/>
              </a:ext>
            </a:extLst>
          </p:cNvPr>
          <p:cNvPicPr>
            <a:picLocks noRot="1" noChangeAspect="1"/>
          </p:cNvPicPr>
          <p:nvPr>
            <a:videoFile r:link="rId1"/>
          </p:nvPr>
        </p:nvPicPr>
        <p:blipFill>
          <a:blip r:embed="rId3"/>
          <a:stretch>
            <a:fillRect/>
          </a:stretch>
        </p:blipFill>
        <p:spPr>
          <a:xfrm>
            <a:off x="7061200" y="1203325"/>
            <a:ext cx="5161155" cy="3913188"/>
          </a:xfrm>
          <a:prstGeom prst="rect">
            <a:avLst/>
          </a:prstGeom>
        </p:spPr>
      </p:pic>
      <p:sp>
        <p:nvSpPr>
          <p:cNvPr id="2" name="TextBox 1">
            <a:extLst>
              <a:ext uri="{FF2B5EF4-FFF2-40B4-BE49-F238E27FC236}">
                <a16:creationId xmlns:a16="http://schemas.microsoft.com/office/drawing/2014/main" id="{AEE93C23-0CE4-4A1C-AD75-28A455059AD7}"/>
              </a:ext>
            </a:extLst>
          </p:cNvPr>
          <p:cNvSpPr txBox="1"/>
          <p:nvPr/>
        </p:nvSpPr>
        <p:spPr>
          <a:xfrm>
            <a:off x="747201" y="1789043"/>
            <a:ext cx="4023582" cy="461665"/>
          </a:xfrm>
          <a:prstGeom prst="rect">
            <a:avLst/>
          </a:prstGeom>
          <a:noFill/>
        </p:spPr>
        <p:txBody>
          <a:bodyPr wrap="square" rtlCol="0">
            <a:spAutoFit/>
          </a:bodyPr>
          <a:lstStyle/>
          <a:p>
            <a:r>
              <a:rPr lang="et-EE" sz="2400" dirty="0">
                <a:solidFill>
                  <a:schemeClr val="bg1"/>
                </a:solidFill>
              </a:rPr>
              <a:t>MIKS </a:t>
            </a:r>
            <a:r>
              <a:rPr lang="en-IE" sz="2400" dirty="0">
                <a:solidFill>
                  <a:schemeClr val="bg1"/>
                </a:solidFill>
              </a:rPr>
              <a:t>CSR </a:t>
            </a:r>
            <a:r>
              <a:rPr lang="et-EE" sz="2400" dirty="0">
                <a:solidFill>
                  <a:schemeClr val="bg1"/>
                </a:solidFill>
              </a:rPr>
              <a:t>ON OLULINE</a:t>
            </a:r>
            <a:r>
              <a:rPr lang="en-IE" sz="2400" dirty="0">
                <a:solidFill>
                  <a:schemeClr val="bg1"/>
                </a:solidFill>
              </a:rPr>
              <a:t>?</a:t>
            </a:r>
          </a:p>
        </p:txBody>
      </p:sp>
    </p:spTree>
    <p:extLst>
      <p:ext uri="{BB962C8B-B14F-4D97-AF65-F5344CB8AC3E}">
        <p14:creationId xmlns:p14="http://schemas.microsoft.com/office/powerpoint/2010/main" val="6428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dirty="0"/>
              <a:t>1</a:t>
            </a:r>
            <a:r>
              <a:rPr lang="et-EE" sz="2800" dirty="0"/>
              <a:t>. ÜLESANNE</a:t>
            </a:r>
            <a:r>
              <a:rPr lang="en-IE" sz="2800" dirty="0"/>
              <a:t>: </a:t>
            </a:r>
            <a:r>
              <a:rPr lang="et-EE" sz="2800" dirty="0"/>
              <a:t>INDIVIDUAALNE ÕPPIMINE JA REFLEKTSIOOON</a:t>
            </a:r>
            <a:endParaRPr lang="en-IE" sz="2800" dirty="0"/>
          </a:p>
          <a:p>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456422" y="1393372"/>
            <a:ext cx="11364686" cy="4154984"/>
          </a:xfrm>
          <a:prstGeom prst="rect">
            <a:avLst/>
          </a:prstGeom>
          <a:noFill/>
        </p:spPr>
        <p:txBody>
          <a:bodyPr wrap="square" rtlCol="0">
            <a:spAutoFit/>
          </a:bodyPr>
          <a:lstStyle/>
          <a:p>
            <a:r>
              <a:rPr lang="en-US" sz="2400" dirty="0" err="1">
                <a:solidFill>
                  <a:schemeClr val="bg1"/>
                </a:solidFill>
              </a:rPr>
              <a:t>Mõelge</a:t>
            </a:r>
            <a:r>
              <a:rPr lang="en-US" sz="2400" dirty="0">
                <a:solidFill>
                  <a:schemeClr val="bg1"/>
                </a:solidFill>
              </a:rPr>
              <a:t> </a:t>
            </a:r>
            <a:r>
              <a:rPr lang="en-US" sz="2400" dirty="0" err="1">
                <a:solidFill>
                  <a:schemeClr val="bg1"/>
                </a:solidFill>
              </a:rPr>
              <a:t>kõigele</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selles</a:t>
            </a:r>
            <a:r>
              <a:rPr lang="en-US" sz="2400" dirty="0">
                <a:solidFill>
                  <a:schemeClr val="bg1"/>
                </a:solidFill>
              </a:rPr>
              <a:t> </a:t>
            </a:r>
            <a:r>
              <a:rPr lang="en-US" sz="2400" dirty="0" err="1">
                <a:solidFill>
                  <a:schemeClr val="bg1"/>
                </a:solidFill>
              </a:rPr>
              <a:t>moodulis</a:t>
            </a:r>
            <a:r>
              <a:rPr lang="en-US" sz="2400" dirty="0">
                <a:solidFill>
                  <a:schemeClr val="bg1"/>
                </a:solidFill>
              </a:rPr>
              <a:t> </a:t>
            </a:r>
            <a:r>
              <a:rPr lang="en-US" sz="2400" dirty="0" err="1">
                <a:solidFill>
                  <a:schemeClr val="bg1"/>
                </a:solidFill>
              </a:rPr>
              <a:t>käsitlesime</a:t>
            </a:r>
            <a:r>
              <a:rPr lang="en-US" sz="2400" dirty="0">
                <a:solidFill>
                  <a:schemeClr val="bg1"/>
                </a:solidFill>
              </a:rPr>
              <a:t>. </a:t>
            </a:r>
            <a:r>
              <a:rPr lang="en-US" sz="2400" dirty="0" err="1">
                <a:solidFill>
                  <a:schemeClr val="bg1"/>
                </a:solidFill>
              </a:rPr>
              <a:t>Looge</a:t>
            </a:r>
            <a:r>
              <a:rPr lang="en-US" sz="2400" dirty="0">
                <a:solidFill>
                  <a:schemeClr val="bg1"/>
                </a:solidFill>
              </a:rPr>
              <a:t> </a:t>
            </a:r>
            <a:r>
              <a:rPr lang="en-US" sz="2400" dirty="0" err="1">
                <a:solidFill>
                  <a:schemeClr val="bg1"/>
                </a:solidFill>
              </a:rPr>
              <a:t>oma</a:t>
            </a:r>
            <a:r>
              <a:rPr lang="en-US" sz="2400" dirty="0">
                <a:solidFill>
                  <a:schemeClr val="bg1"/>
                </a:solidFill>
              </a:rPr>
              <a:t> peas</a:t>
            </a:r>
            <a:r>
              <a:rPr lang="et-EE" sz="2400" dirty="0">
                <a:solidFill>
                  <a:schemeClr val="bg1"/>
                </a:solidFill>
              </a:rPr>
              <a:t> mõni</a:t>
            </a:r>
            <a:r>
              <a:rPr lang="en-US" sz="2400" dirty="0">
                <a:solidFill>
                  <a:schemeClr val="bg1"/>
                </a:solidFill>
              </a:rPr>
              <a:t> D</a:t>
            </a:r>
            <a:r>
              <a:rPr lang="et-EE" sz="2400" dirty="0">
                <a:solidFill>
                  <a:schemeClr val="bg1"/>
                </a:solidFill>
              </a:rPr>
              <a:t>KO </a:t>
            </a:r>
            <a:r>
              <a:rPr lang="en-US" sz="2400" dirty="0" err="1">
                <a:solidFill>
                  <a:schemeClr val="bg1"/>
                </a:solidFill>
              </a:rPr>
              <a:t>projekt</a:t>
            </a:r>
            <a:r>
              <a:rPr lang="et-EE" sz="2400" dirty="0">
                <a:solidFill>
                  <a:schemeClr val="bg1"/>
                </a:solidFill>
              </a:rPr>
              <a:t> või mõelge samale DKO projektile, mille lõite oma peas eelmiste moodulite lõpus</a:t>
            </a:r>
            <a:r>
              <a:rPr lang="en-US" sz="2400" dirty="0">
                <a:solidFill>
                  <a:schemeClr val="bg1"/>
                </a:solidFill>
              </a:rPr>
              <a:t>. </a:t>
            </a:r>
            <a:endParaRPr lang="et-EE" sz="2400" dirty="0">
              <a:solidFill>
                <a:schemeClr val="bg1"/>
              </a:solidFill>
            </a:endParaRPr>
          </a:p>
          <a:p>
            <a:r>
              <a:rPr lang="en-US" sz="2400" dirty="0" err="1">
                <a:solidFill>
                  <a:schemeClr val="bg1"/>
                </a:solidFill>
              </a:rPr>
              <a:t>Täitke</a:t>
            </a:r>
            <a:r>
              <a:rPr lang="en-US" sz="2400" dirty="0">
                <a:solidFill>
                  <a:schemeClr val="bg1"/>
                </a:solidFill>
              </a:rPr>
              <a:t> </a:t>
            </a:r>
            <a:r>
              <a:rPr lang="en-US" sz="2400" dirty="0" err="1">
                <a:solidFill>
                  <a:schemeClr val="bg1"/>
                </a:solidFill>
              </a:rPr>
              <a:t>järgmised</a:t>
            </a:r>
            <a:r>
              <a:rPr lang="en-US" sz="2400" dirty="0">
                <a:solidFill>
                  <a:schemeClr val="bg1"/>
                </a:solidFill>
              </a:rPr>
              <a:t> </a:t>
            </a:r>
            <a:r>
              <a:rPr lang="en-US" sz="2400" dirty="0" err="1">
                <a:solidFill>
                  <a:schemeClr val="bg1"/>
                </a:solidFill>
              </a:rPr>
              <a:t>ülesanded</a:t>
            </a:r>
            <a:r>
              <a:rPr lang="en-US" sz="2400" dirty="0">
                <a:solidFill>
                  <a:schemeClr val="bg1"/>
                </a:solidFill>
              </a:rPr>
              <a:t>:</a:t>
            </a:r>
            <a:endParaRPr lang="et-EE" sz="2400" dirty="0">
              <a:solidFill>
                <a:schemeClr val="bg1"/>
              </a:solidFill>
            </a:endParaRPr>
          </a:p>
          <a:p>
            <a:pPr marL="342900" indent="-342900">
              <a:buFont typeface="Arial" panose="020B0604020202020204" pitchFamily="34" charset="0"/>
              <a:buChar char="•"/>
            </a:pPr>
            <a:r>
              <a:rPr lang="en-US" sz="2400" dirty="0" err="1">
                <a:solidFill>
                  <a:schemeClr val="bg1"/>
                </a:solidFill>
              </a:rPr>
              <a:t>Koostage</a:t>
            </a:r>
            <a:r>
              <a:rPr lang="en-US" sz="2400" dirty="0">
                <a:solidFill>
                  <a:schemeClr val="bg1"/>
                </a:solidFill>
              </a:rPr>
              <a:t> </a:t>
            </a:r>
            <a:r>
              <a:rPr lang="en-US" sz="2400" dirty="0" err="1">
                <a:solidFill>
                  <a:schemeClr val="bg1"/>
                </a:solidFill>
              </a:rPr>
              <a:t>lihtne</a:t>
            </a:r>
            <a:r>
              <a:rPr lang="en-US" sz="2400" dirty="0">
                <a:solidFill>
                  <a:schemeClr val="bg1"/>
                </a:solidFill>
              </a:rPr>
              <a:t> </a:t>
            </a:r>
            <a:r>
              <a:rPr lang="en-US" sz="2400" dirty="0" err="1">
                <a:solidFill>
                  <a:schemeClr val="bg1"/>
                </a:solidFill>
              </a:rPr>
              <a:t>eelarve</a:t>
            </a:r>
            <a:r>
              <a:rPr lang="en-US" sz="2400" dirty="0">
                <a:solidFill>
                  <a:schemeClr val="bg1"/>
                </a:solidFill>
              </a:rPr>
              <a:t>.</a:t>
            </a:r>
            <a:r>
              <a:rPr lang="et-EE"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eelarvet</a:t>
            </a:r>
            <a:r>
              <a:rPr lang="en-US" sz="2400" dirty="0">
                <a:solidFill>
                  <a:schemeClr val="bg1"/>
                </a:solidFill>
              </a:rPr>
              <a:t> </a:t>
            </a:r>
            <a:r>
              <a:rPr lang="en-US" sz="2400" dirty="0" err="1">
                <a:solidFill>
                  <a:schemeClr val="bg1"/>
                </a:solidFill>
              </a:rPr>
              <a:t>koostades</a:t>
            </a:r>
            <a:r>
              <a:rPr lang="en-US" sz="2400" dirty="0">
                <a:solidFill>
                  <a:schemeClr val="bg1"/>
                </a:solidFill>
              </a:rPr>
              <a:t> </a:t>
            </a:r>
            <a:r>
              <a:rPr lang="en-US" sz="2400" dirty="0" err="1">
                <a:solidFill>
                  <a:schemeClr val="bg1"/>
                </a:solidFill>
              </a:rPr>
              <a:t>mõelge</a:t>
            </a:r>
            <a:r>
              <a:rPr lang="en-US" sz="2400" dirty="0">
                <a:solidFill>
                  <a:schemeClr val="bg1"/>
                </a:solidFill>
              </a:rPr>
              <a:t> ka </a:t>
            </a:r>
            <a:r>
              <a:rPr lang="en-US" sz="2400" dirty="0" err="1">
                <a:solidFill>
                  <a:schemeClr val="bg1"/>
                </a:solidFill>
              </a:rPr>
              <a:t>võimalikele</a:t>
            </a:r>
            <a:r>
              <a:rPr lang="en-US" sz="2400" dirty="0">
                <a:solidFill>
                  <a:schemeClr val="bg1"/>
                </a:solidFill>
              </a:rPr>
              <a:t> </a:t>
            </a:r>
            <a:r>
              <a:rPr lang="en-US" sz="2400" dirty="0" err="1">
                <a:solidFill>
                  <a:schemeClr val="bg1"/>
                </a:solidFill>
              </a:rPr>
              <a:t>probleemidele</a:t>
            </a:r>
            <a:r>
              <a:rPr lang="en-US" sz="2400" dirty="0">
                <a:solidFill>
                  <a:schemeClr val="bg1"/>
                </a:solidFill>
              </a:rPr>
              <a:t>, mis </a:t>
            </a:r>
            <a:r>
              <a:rPr lang="en-US" sz="2400" dirty="0" err="1">
                <a:solidFill>
                  <a:schemeClr val="bg1"/>
                </a:solidFill>
              </a:rPr>
              <a:t>võivad</a:t>
            </a:r>
            <a:r>
              <a:rPr lang="en-US" sz="2400" dirty="0">
                <a:solidFill>
                  <a:schemeClr val="bg1"/>
                </a:solidFill>
              </a:rPr>
              <a:t> </a:t>
            </a:r>
            <a:r>
              <a:rPr lang="en-US" sz="2400" dirty="0" err="1">
                <a:solidFill>
                  <a:schemeClr val="bg1"/>
                </a:solidFill>
              </a:rPr>
              <a:t>tekkida</a:t>
            </a:r>
            <a:r>
              <a:rPr lang="en-US" sz="2400" dirty="0">
                <a:solidFill>
                  <a:schemeClr val="bg1"/>
                </a:solidFill>
              </a:rPr>
              <a:t>. </a:t>
            </a:r>
            <a:endParaRPr lang="et-EE" sz="2400" dirty="0">
              <a:solidFill>
                <a:schemeClr val="bg1"/>
              </a:solidFill>
            </a:endParaRPr>
          </a:p>
          <a:p>
            <a:pPr marL="800100" lvl="1" indent="-342900">
              <a:buFont typeface="Arial" panose="020B0604020202020204" pitchFamily="34" charset="0"/>
              <a:buChar char="•"/>
            </a:pPr>
            <a:r>
              <a:rPr lang="en-US" sz="2400" dirty="0" err="1">
                <a:solidFill>
                  <a:schemeClr val="bg1"/>
                </a:solidFill>
              </a:rPr>
              <a:t>Kuidas</a:t>
            </a:r>
            <a:r>
              <a:rPr lang="en-US" sz="2400" dirty="0">
                <a:solidFill>
                  <a:schemeClr val="bg1"/>
                </a:solidFill>
              </a:rPr>
              <a:t> </a:t>
            </a:r>
            <a:r>
              <a:rPr lang="en-US" sz="2400" dirty="0" err="1">
                <a:solidFill>
                  <a:schemeClr val="bg1"/>
                </a:solidFill>
              </a:rPr>
              <a:t>te</a:t>
            </a:r>
            <a:r>
              <a:rPr lang="en-US" sz="2400" dirty="0">
                <a:solidFill>
                  <a:schemeClr val="bg1"/>
                </a:solidFill>
              </a:rPr>
              <a:t> </a:t>
            </a:r>
            <a:r>
              <a:rPr lang="en-US" sz="2400" dirty="0" err="1">
                <a:solidFill>
                  <a:schemeClr val="bg1"/>
                </a:solidFill>
              </a:rPr>
              <a:t>neid</a:t>
            </a:r>
            <a:r>
              <a:rPr lang="en-US" sz="2400" dirty="0">
                <a:solidFill>
                  <a:schemeClr val="bg1"/>
                </a:solidFill>
              </a:rPr>
              <a:t> </a:t>
            </a:r>
            <a:r>
              <a:rPr lang="en-US" sz="2400" dirty="0" err="1">
                <a:solidFill>
                  <a:schemeClr val="bg1"/>
                </a:solidFill>
              </a:rPr>
              <a:t>käsitlete</a:t>
            </a:r>
            <a:r>
              <a:rPr lang="en-US" sz="2400" dirty="0">
                <a:solidFill>
                  <a:schemeClr val="bg1"/>
                </a:solidFill>
              </a:rPr>
              <a:t>? </a:t>
            </a:r>
            <a:endParaRPr lang="et-EE" sz="2400" dirty="0">
              <a:solidFill>
                <a:schemeClr val="bg1"/>
              </a:solidFill>
            </a:endParaRPr>
          </a:p>
          <a:p>
            <a:pPr marL="800100" lvl="1" indent="-342900">
              <a:buFont typeface="Arial" panose="020B0604020202020204" pitchFamily="34" charset="0"/>
              <a:buChar char="•"/>
            </a:pPr>
            <a:r>
              <a:rPr lang="en-US" sz="2400" dirty="0">
                <a:solidFill>
                  <a:schemeClr val="bg1"/>
                </a:solidFill>
              </a:rPr>
              <a:t>Kas </a:t>
            </a:r>
            <a:r>
              <a:rPr lang="en-US" sz="2400" dirty="0" err="1">
                <a:solidFill>
                  <a:schemeClr val="bg1"/>
                </a:solidFill>
              </a:rPr>
              <a:t>lisasite</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eelarvesse</a:t>
            </a:r>
            <a:r>
              <a:rPr lang="en-US" sz="2400" dirty="0">
                <a:solidFill>
                  <a:schemeClr val="bg1"/>
                </a:solidFill>
              </a:rPr>
              <a:t> </a:t>
            </a:r>
            <a:r>
              <a:rPr lang="en-US" sz="2400" dirty="0" err="1">
                <a:solidFill>
                  <a:schemeClr val="bg1"/>
                </a:solidFill>
              </a:rPr>
              <a:t>piisavalt</a:t>
            </a:r>
            <a:r>
              <a:rPr lang="en-US" sz="2400" dirty="0">
                <a:solidFill>
                  <a:schemeClr val="bg1"/>
                </a:solidFill>
              </a:rPr>
              <a:t> </a:t>
            </a:r>
            <a:r>
              <a:rPr lang="en-US" sz="2400" dirty="0" err="1">
                <a:solidFill>
                  <a:schemeClr val="bg1"/>
                </a:solidFill>
              </a:rPr>
              <a:t>ressursse</a:t>
            </a:r>
            <a:r>
              <a:rPr lang="en-US" sz="2400" dirty="0">
                <a:solidFill>
                  <a:schemeClr val="bg1"/>
                </a:solidFill>
              </a:rPr>
              <a:t> </a:t>
            </a:r>
            <a:r>
              <a:rPr lang="en-US" sz="2400" dirty="0" err="1">
                <a:solidFill>
                  <a:schemeClr val="bg1"/>
                </a:solidFill>
              </a:rPr>
              <a:t>nende</a:t>
            </a:r>
            <a:r>
              <a:rPr lang="en-US" sz="2400" dirty="0">
                <a:solidFill>
                  <a:schemeClr val="bg1"/>
                </a:solidFill>
              </a:rPr>
              <a:t> </a:t>
            </a:r>
            <a:r>
              <a:rPr lang="en-US" sz="2400" dirty="0" err="1">
                <a:solidFill>
                  <a:schemeClr val="bg1"/>
                </a:solidFill>
              </a:rPr>
              <a:t>probleemidega</a:t>
            </a:r>
            <a:r>
              <a:rPr lang="en-US" sz="2400" dirty="0">
                <a:solidFill>
                  <a:schemeClr val="bg1"/>
                </a:solidFill>
              </a:rPr>
              <a:t> </a:t>
            </a:r>
            <a:r>
              <a:rPr lang="en-US" sz="2400" dirty="0" err="1">
                <a:solidFill>
                  <a:schemeClr val="bg1"/>
                </a:solidFill>
              </a:rPr>
              <a:t>võitlemiseks</a:t>
            </a:r>
            <a:r>
              <a:rPr lang="en-US" sz="2400" dirty="0">
                <a:solidFill>
                  <a:schemeClr val="bg1"/>
                </a:solidFill>
              </a:rPr>
              <a:t>?</a:t>
            </a:r>
            <a:endParaRPr lang="et-EE" sz="2400" dirty="0">
              <a:solidFill>
                <a:schemeClr val="bg1"/>
              </a:solidFill>
            </a:endParaRPr>
          </a:p>
          <a:p>
            <a:pPr marL="342900" indent="-342900">
              <a:buFont typeface="Arial" panose="020B0604020202020204" pitchFamily="34" charset="0"/>
              <a:buChar char="•"/>
            </a:pPr>
            <a:r>
              <a:rPr lang="en-US" sz="2400" dirty="0" err="1">
                <a:solidFill>
                  <a:schemeClr val="bg1"/>
                </a:solidFill>
              </a:rPr>
              <a:t>Mõelge</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t-EE" sz="2400" dirty="0">
                <a:solidFill>
                  <a:schemeClr val="bg1"/>
                </a:solidFill>
              </a:rPr>
              <a:t>rahastamise </a:t>
            </a:r>
            <a:r>
              <a:rPr lang="en-US" sz="2400" dirty="0" err="1">
                <a:solidFill>
                  <a:schemeClr val="bg1"/>
                </a:solidFill>
              </a:rPr>
              <a:t>viisidele</a:t>
            </a:r>
            <a:r>
              <a:rPr lang="en-US" sz="2400" dirty="0">
                <a:solidFill>
                  <a:schemeClr val="bg1"/>
                </a:solidFill>
              </a:rPr>
              <a:t>. </a:t>
            </a:r>
            <a:endParaRPr lang="et-EE" sz="2400" dirty="0">
              <a:solidFill>
                <a:schemeClr val="bg1"/>
              </a:solidFill>
            </a:endParaRPr>
          </a:p>
          <a:p>
            <a:pPr marL="800100" lvl="1" indent="-342900">
              <a:buFont typeface="Arial" panose="020B0604020202020204" pitchFamily="34" charset="0"/>
              <a:buChar char="•"/>
            </a:pPr>
            <a:r>
              <a:rPr lang="en-US" sz="2400" dirty="0" err="1">
                <a:solidFill>
                  <a:schemeClr val="bg1"/>
                </a:solidFill>
              </a:rPr>
              <a:t>Millised</a:t>
            </a:r>
            <a:r>
              <a:rPr lang="en-US" sz="2400" dirty="0">
                <a:solidFill>
                  <a:schemeClr val="bg1"/>
                </a:solidFill>
              </a:rPr>
              <a:t> </a:t>
            </a:r>
            <a:r>
              <a:rPr lang="en-US" sz="2400" dirty="0" err="1">
                <a:solidFill>
                  <a:schemeClr val="bg1"/>
                </a:solidFill>
              </a:rPr>
              <a:t>ühisrahastuse</a:t>
            </a:r>
            <a:r>
              <a:rPr lang="en-US" sz="2400" dirty="0">
                <a:solidFill>
                  <a:schemeClr val="bg1"/>
                </a:solidFill>
              </a:rPr>
              <a:t> </a:t>
            </a:r>
            <a:r>
              <a:rPr lang="en-US" sz="2400" dirty="0" err="1">
                <a:solidFill>
                  <a:schemeClr val="bg1"/>
                </a:solidFill>
              </a:rPr>
              <a:t>meetoditest</a:t>
            </a:r>
            <a:r>
              <a:rPr lang="en-US" sz="2400" dirty="0">
                <a:solidFill>
                  <a:schemeClr val="bg1"/>
                </a:solidFill>
              </a:rPr>
              <a:t> </a:t>
            </a:r>
            <a:r>
              <a:rPr lang="en-US" sz="2400" dirty="0" err="1">
                <a:solidFill>
                  <a:schemeClr val="bg1"/>
                </a:solidFill>
              </a:rPr>
              <a:t>teie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kõige</a:t>
            </a:r>
            <a:r>
              <a:rPr lang="en-US" sz="2400" dirty="0">
                <a:solidFill>
                  <a:schemeClr val="bg1"/>
                </a:solidFill>
              </a:rPr>
              <a:t> </a:t>
            </a:r>
            <a:r>
              <a:rPr lang="en-US" sz="2400" dirty="0" err="1">
                <a:solidFill>
                  <a:schemeClr val="bg1"/>
                </a:solidFill>
              </a:rPr>
              <a:t>paremini</a:t>
            </a:r>
            <a:r>
              <a:rPr lang="en-US" sz="2400" dirty="0">
                <a:solidFill>
                  <a:schemeClr val="bg1"/>
                </a:solidFill>
              </a:rPr>
              <a:t> </a:t>
            </a:r>
            <a:r>
              <a:rPr lang="en-US" sz="2400" dirty="0" err="1">
                <a:solidFill>
                  <a:schemeClr val="bg1"/>
                </a:solidFill>
              </a:rPr>
              <a:t>sobiksid</a:t>
            </a:r>
            <a:r>
              <a:rPr lang="en-US" sz="2400" dirty="0">
                <a:solidFill>
                  <a:schemeClr val="bg1"/>
                </a:solidFill>
              </a:rPr>
              <a:t> ja </a:t>
            </a:r>
            <a:r>
              <a:rPr lang="en-US" sz="2400" dirty="0" err="1">
                <a:solidFill>
                  <a:schemeClr val="bg1"/>
                </a:solidFill>
              </a:rPr>
              <a:t>miks</a:t>
            </a:r>
            <a:r>
              <a:rPr lang="en-US" sz="2400" dirty="0">
                <a:solidFill>
                  <a:schemeClr val="bg1"/>
                </a:solidFill>
              </a:rPr>
              <a:t>?</a:t>
            </a:r>
            <a:endParaRPr lang="et-EE" sz="2400" dirty="0">
              <a:solidFill>
                <a:schemeClr val="bg1"/>
              </a:solidFill>
            </a:endParaRPr>
          </a:p>
          <a:p>
            <a:pPr marL="800100" lvl="1" indent="-342900">
              <a:buFont typeface="Arial" panose="020B0604020202020204" pitchFamily="34" charset="0"/>
              <a:buChar char="•"/>
            </a:pPr>
            <a:r>
              <a:rPr lang="et-EE" sz="2400" dirty="0">
                <a:solidFill>
                  <a:schemeClr val="bg1"/>
                </a:solidFill>
              </a:rPr>
              <a:t>Kuidas saaksite kasutada </a:t>
            </a:r>
            <a:r>
              <a:rPr lang="et-EE" sz="2400" i="1" dirty="0">
                <a:solidFill>
                  <a:schemeClr val="bg1"/>
                </a:solidFill>
              </a:rPr>
              <a:t>L</a:t>
            </a:r>
            <a:r>
              <a:rPr lang="en-US" sz="2400" i="1" dirty="0" err="1">
                <a:solidFill>
                  <a:schemeClr val="bg1"/>
                </a:solidFill>
              </a:rPr>
              <a:t>ean</a:t>
            </a:r>
            <a:r>
              <a:rPr lang="en-US" sz="2400" i="1" dirty="0">
                <a:solidFill>
                  <a:schemeClr val="bg1"/>
                </a:solidFill>
              </a:rPr>
              <a:t> startup </a:t>
            </a:r>
            <a:r>
              <a:rPr lang="en-US" sz="2400" dirty="0">
                <a:solidFill>
                  <a:schemeClr val="bg1"/>
                </a:solidFill>
              </a:rPr>
              <a:t>me</a:t>
            </a:r>
            <a:r>
              <a:rPr lang="et-EE" sz="2400" dirty="0" err="1">
                <a:solidFill>
                  <a:schemeClr val="bg1"/>
                </a:solidFill>
              </a:rPr>
              <a:t>toodikat</a:t>
            </a:r>
            <a:r>
              <a:rPr lang="et-EE" sz="2400" dirty="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4005883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487F76-9537-47B2-A493-55260802A795}"/>
              </a:ext>
            </a:extLst>
          </p:cNvPr>
          <p:cNvSpPr>
            <a:spLocks noGrp="1"/>
          </p:cNvSpPr>
          <p:nvPr>
            <p:ph type="body" sz="quarter" idx="16"/>
          </p:nvPr>
        </p:nvSpPr>
        <p:spPr/>
        <p:txBody>
          <a:bodyPr>
            <a:noAutofit/>
          </a:bodyPr>
          <a:lstStyle/>
          <a:p>
            <a:pPr algn="ctr"/>
            <a:r>
              <a:rPr lang="en-IE" sz="2800" dirty="0"/>
              <a:t>2</a:t>
            </a:r>
            <a:r>
              <a:rPr lang="et-EE" sz="2800" dirty="0"/>
              <a:t>. ÜLESANNE</a:t>
            </a:r>
            <a:r>
              <a:rPr lang="en-IE" sz="2800" dirty="0"/>
              <a:t>: </a:t>
            </a:r>
            <a:r>
              <a:rPr lang="et-EE" sz="2800" dirty="0"/>
              <a:t>LOO ÄRIMUDEL KASUTADES </a:t>
            </a:r>
            <a:r>
              <a:rPr lang="en-IE" sz="2800" dirty="0"/>
              <a:t>JÄTKUSUUTLIKU ÄRIMUDELI LÕUEND</a:t>
            </a:r>
            <a:r>
              <a:rPr lang="et-EE" sz="2800" dirty="0"/>
              <a:t>IT</a:t>
            </a:r>
            <a:endParaRPr lang="en-IE" sz="2800" dirty="0"/>
          </a:p>
        </p:txBody>
      </p:sp>
      <p:sp>
        <p:nvSpPr>
          <p:cNvPr id="12" name="TextBox 11">
            <a:extLst>
              <a:ext uri="{FF2B5EF4-FFF2-40B4-BE49-F238E27FC236}">
                <a16:creationId xmlns:a16="http://schemas.microsoft.com/office/drawing/2014/main" id="{819BD216-FDD1-4A22-9B85-465EC7425698}"/>
              </a:ext>
            </a:extLst>
          </p:cNvPr>
          <p:cNvSpPr txBox="1"/>
          <p:nvPr/>
        </p:nvSpPr>
        <p:spPr>
          <a:xfrm>
            <a:off x="471349" y="1422815"/>
            <a:ext cx="11362066" cy="3046988"/>
          </a:xfrm>
          <a:prstGeom prst="rect">
            <a:avLst/>
          </a:prstGeom>
          <a:noFill/>
        </p:spPr>
        <p:txBody>
          <a:bodyPr wrap="square" rtlCol="0">
            <a:spAutoFit/>
          </a:bodyPr>
          <a:lstStyle/>
          <a:p>
            <a:endParaRPr lang="en-IE" sz="2400" dirty="0">
              <a:solidFill>
                <a:schemeClr val="bg1"/>
              </a:solidFill>
            </a:endParaRPr>
          </a:p>
          <a:p>
            <a:r>
              <a:rPr lang="et-EE" sz="2400" dirty="0">
                <a:solidFill>
                  <a:schemeClr val="bg1"/>
                </a:solidFill>
              </a:rPr>
              <a:t>Moodustage 3-6 liikmelised rühmad ja looge projekti/ettevõtte ärimudel kasutades jätkusuutliku ärimudeli lõuendit. </a:t>
            </a:r>
          </a:p>
          <a:p>
            <a:r>
              <a:rPr lang="en-IE" sz="2400" dirty="0" err="1">
                <a:solidFill>
                  <a:schemeClr val="bg1"/>
                </a:solidFill>
              </a:rPr>
              <a:t>Proovige</a:t>
            </a:r>
            <a:r>
              <a:rPr lang="en-IE" sz="2400" dirty="0">
                <a:solidFill>
                  <a:schemeClr val="bg1"/>
                </a:solidFill>
              </a:rPr>
              <a:t> </a:t>
            </a:r>
            <a:r>
              <a:rPr lang="en-IE" sz="2400" dirty="0" err="1">
                <a:solidFill>
                  <a:schemeClr val="bg1"/>
                </a:solidFill>
              </a:rPr>
              <a:t>välja</a:t>
            </a:r>
            <a:r>
              <a:rPr lang="en-IE" sz="2400" dirty="0">
                <a:solidFill>
                  <a:schemeClr val="bg1"/>
                </a:solidFill>
              </a:rPr>
              <a:t> </a:t>
            </a:r>
            <a:r>
              <a:rPr lang="en-IE" sz="2400" dirty="0" err="1">
                <a:solidFill>
                  <a:schemeClr val="bg1"/>
                </a:solidFill>
              </a:rPr>
              <a:t>selgitada</a:t>
            </a:r>
            <a:r>
              <a:rPr lang="en-IE" sz="2400" dirty="0">
                <a:solidFill>
                  <a:schemeClr val="bg1"/>
                </a:solidFill>
              </a:rPr>
              <a:t>, </a:t>
            </a:r>
            <a:r>
              <a:rPr lang="en-IE" sz="2400" dirty="0" err="1">
                <a:solidFill>
                  <a:schemeClr val="bg1"/>
                </a:solidFill>
              </a:rPr>
              <a:t>mida</a:t>
            </a:r>
            <a:r>
              <a:rPr lang="en-IE" sz="2400" dirty="0">
                <a:solidFill>
                  <a:schemeClr val="bg1"/>
                </a:solidFill>
              </a:rPr>
              <a:t> </a:t>
            </a:r>
            <a:r>
              <a:rPr lang="et-EE" sz="2400" dirty="0">
                <a:solidFill>
                  <a:schemeClr val="bg1"/>
                </a:solidFill>
              </a:rPr>
              <a:t>s</a:t>
            </a:r>
            <a:r>
              <a:rPr lang="en-IE" sz="2400" dirty="0" err="1">
                <a:solidFill>
                  <a:schemeClr val="bg1"/>
                </a:solidFill>
              </a:rPr>
              <a:t>ee</a:t>
            </a:r>
            <a:r>
              <a:rPr lang="en-IE" sz="2400" dirty="0">
                <a:solidFill>
                  <a:schemeClr val="bg1"/>
                </a:solidFill>
              </a:rPr>
              <a:t> </a:t>
            </a:r>
            <a:r>
              <a:rPr lang="et-EE" sz="2400" dirty="0" err="1">
                <a:solidFill>
                  <a:schemeClr val="bg1"/>
                </a:solidFill>
              </a:rPr>
              <a:t>project</a:t>
            </a:r>
            <a:r>
              <a:rPr lang="et-EE" sz="2400" dirty="0">
                <a:solidFill>
                  <a:schemeClr val="bg1"/>
                </a:solidFill>
              </a:rPr>
              <a:t>/e</a:t>
            </a:r>
            <a:r>
              <a:rPr lang="en-IE" sz="2400" dirty="0" err="1">
                <a:solidFill>
                  <a:schemeClr val="bg1"/>
                </a:solidFill>
              </a:rPr>
              <a:t>ttevõte</a:t>
            </a:r>
            <a:r>
              <a:rPr lang="en-IE" sz="2400" dirty="0">
                <a:solidFill>
                  <a:schemeClr val="bg1"/>
                </a:solidFill>
              </a:rPr>
              <a:t> </a:t>
            </a:r>
            <a:r>
              <a:rPr lang="et-EE" sz="2400" dirty="0">
                <a:solidFill>
                  <a:schemeClr val="bg1"/>
                </a:solidFill>
              </a:rPr>
              <a:t>peaks tegema, et see oleks j</a:t>
            </a:r>
            <a:r>
              <a:rPr lang="en-IE" sz="2400" dirty="0" err="1">
                <a:solidFill>
                  <a:schemeClr val="bg1"/>
                </a:solidFill>
              </a:rPr>
              <a:t>ätkusuutlikum</a:t>
            </a:r>
            <a:r>
              <a:rPr lang="en-IE" sz="2400" dirty="0">
                <a:solidFill>
                  <a:schemeClr val="bg1"/>
                </a:solidFill>
              </a:rPr>
              <a:t>. </a:t>
            </a:r>
            <a:r>
              <a:rPr lang="en-IE" sz="2400" dirty="0" err="1">
                <a:solidFill>
                  <a:schemeClr val="bg1"/>
                </a:solidFill>
              </a:rPr>
              <a:t>Looge</a:t>
            </a:r>
            <a:r>
              <a:rPr lang="en-IE" sz="2400" dirty="0">
                <a:solidFill>
                  <a:schemeClr val="bg1"/>
                </a:solidFill>
              </a:rPr>
              <a:t> </a:t>
            </a:r>
            <a:r>
              <a:rPr lang="en-IE" sz="2400" dirty="0" err="1">
                <a:solidFill>
                  <a:schemeClr val="bg1"/>
                </a:solidFill>
              </a:rPr>
              <a:t>ise</a:t>
            </a:r>
            <a:r>
              <a:rPr lang="en-IE" sz="2400" dirty="0">
                <a:solidFill>
                  <a:schemeClr val="bg1"/>
                </a:solidFill>
              </a:rPr>
              <a:t> </a:t>
            </a:r>
            <a:r>
              <a:rPr lang="en-IE" sz="2400" dirty="0" err="1">
                <a:solidFill>
                  <a:schemeClr val="bg1"/>
                </a:solidFill>
              </a:rPr>
              <a:t>ärimudeli</a:t>
            </a:r>
            <a:r>
              <a:rPr lang="en-IE" sz="2400" dirty="0">
                <a:solidFill>
                  <a:schemeClr val="bg1"/>
                </a:solidFill>
              </a:rPr>
              <a:t> </a:t>
            </a:r>
            <a:r>
              <a:rPr lang="en-IE" sz="2400" dirty="0" err="1">
                <a:solidFill>
                  <a:schemeClr val="bg1"/>
                </a:solidFill>
              </a:rPr>
              <a:t>lõuend</a:t>
            </a:r>
            <a:r>
              <a:rPr lang="en-IE" sz="2400" dirty="0">
                <a:solidFill>
                  <a:schemeClr val="bg1"/>
                </a:solidFill>
              </a:rPr>
              <a:t>, </a:t>
            </a:r>
            <a:r>
              <a:rPr lang="en-IE" sz="2400" dirty="0" err="1">
                <a:solidFill>
                  <a:schemeClr val="bg1"/>
                </a:solidFill>
              </a:rPr>
              <a:t>mõeldes</a:t>
            </a:r>
            <a:r>
              <a:rPr lang="et-EE" sz="2400" dirty="0">
                <a:solidFill>
                  <a:schemeClr val="bg1"/>
                </a:solidFill>
              </a:rPr>
              <a:t> sellele, millised on </a:t>
            </a:r>
            <a:r>
              <a:rPr lang="en-IE" sz="2400" dirty="0" err="1">
                <a:solidFill>
                  <a:schemeClr val="bg1"/>
                </a:solidFill>
              </a:rPr>
              <a:t>jätkusuutlikuma</a:t>
            </a:r>
            <a:r>
              <a:rPr lang="en-IE" sz="2400" dirty="0">
                <a:solidFill>
                  <a:schemeClr val="bg1"/>
                </a:solidFill>
              </a:rPr>
              <a:t> </a:t>
            </a:r>
            <a:r>
              <a:rPr lang="en-IE" sz="2400" dirty="0" err="1">
                <a:solidFill>
                  <a:schemeClr val="bg1"/>
                </a:solidFill>
              </a:rPr>
              <a:t>ettevõtte</a:t>
            </a:r>
            <a:r>
              <a:rPr lang="en-IE" sz="2400" dirty="0">
                <a:solidFill>
                  <a:schemeClr val="bg1"/>
                </a:solidFill>
              </a:rPr>
              <a:t> </a:t>
            </a:r>
            <a:r>
              <a:rPr lang="en-IE" sz="2400" dirty="0" err="1">
                <a:solidFill>
                  <a:schemeClr val="bg1"/>
                </a:solidFill>
              </a:rPr>
              <a:t>eelis</a:t>
            </a:r>
            <a:r>
              <a:rPr lang="et-EE" sz="2400" dirty="0" err="1">
                <a:solidFill>
                  <a:schemeClr val="bg1"/>
                </a:solidFill>
              </a:rPr>
              <a:t>ed</a:t>
            </a:r>
            <a:r>
              <a:rPr lang="en-IE" sz="2400" dirty="0">
                <a:solidFill>
                  <a:schemeClr val="bg1"/>
                </a:solidFill>
              </a:rPr>
              <a:t>.</a:t>
            </a:r>
            <a:endParaRPr lang="et-EE" sz="2400" dirty="0">
              <a:solidFill>
                <a:schemeClr val="bg1"/>
              </a:solidFill>
            </a:endParaRPr>
          </a:p>
          <a:p>
            <a:endParaRPr lang="et-EE" sz="2400" dirty="0">
              <a:solidFill>
                <a:schemeClr val="bg1"/>
              </a:solidFill>
            </a:endParaRPr>
          </a:p>
          <a:p>
            <a:r>
              <a:rPr lang="en-IE" sz="2400" dirty="0" err="1">
                <a:solidFill>
                  <a:schemeClr val="bg1"/>
                </a:solidFill>
              </a:rPr>
              <a:t>Lisateavet</a:t>
            </a:r>
            <a:r>
              <a:rPr lang="en-IE" sz="2400" dirty="0">
                <a:solidFill>
                  <a:schemeClr val="bg1"/>
                </a:solidFill>
              </a:rPr>
              <a:t> </a:t>
            </a:r>
            <a:r>
              <a:rPr lang="en-IE" sz="2400" dirty="0" err="1">
                <a:solidFill>
                  <a:schemeClr val="bg1"/>
                </a:solidFill>
              </a:rPr>
              <a:t>jätkusuutliku</a:t>
            </a:r>
            <a:r>
              <a:rPr lang="en-IE" sz="2400" dirty="0">
                <a:solidFill>
                  <a:schemeClr val="bg1"/>
                </a:solidFill>
              </a:rPr>
              <a:t> </a:t>
            </a:r>
            <a:r>
              <a:rPr lang="en-IE" sz="2400" dirty="0" err="1">
                <a:solidFill>
                  <a:schemeClr val="bg1"/>
                </a:solidFill>
              </a:rPr>
              <a:t>ärimudeli</a:t>
            </a:r>
            <a:r>
              <a:rPr lang="en-IE" sz="2400" dirty="0">
                <a:solidFill>
                  <a:schemeClr val="bg1"/>
                </a:solidFill>
              </a:rPr>
              <a:t> </a:t>
            </a:r>
            <a:r>
              <a:rPr lang="en-IE" sz="2400" dirty="0" err="1">
                <a:solidFill>
                  <a:schemeClr val="bg1"/>
                </a:solidFill>
              </a:rPr>
              <a:t>lõuendi</a:t>
            </a:r>
            <a:r>
              <a:rPr lang="en-IE" sz="2400" dirty="0">
                <a:solidFill>
                  <a:schemeClr val="bg1"/>
                </a:solidFill>
              </a:rPr>
              <a:t> </a:t>
            </a:r>
            <a:r>
              <a:rPr lang="en-IE" sz="2400" dirty="0" err="1">
                <a:solidFill>
                  <a:schemeClr val="bg1"/>
                </a:solidFill>
              </a:rPr>
              <a:t>väljatöötamise</a:t>
            </a:r>
            <a:r>
              <a:rPr lang="en-IE" sz="2400" dirty="0">
                <a:solidFill>
                  <a:schemeClr val="bg1"/>
                </a:solidFill>
              </a:rPr>
              <a:t> </a:t>
            </a:r>
            <a:r>
              <a:rPr lang="en-IE" sz="2400" dirty="0" err="1">
                <a:solidFill>
                  <a:schemeClr val="bg1"/>
                </a:solidFill>
              </a:rPr>
              <a:t>kohta</a:t>
            </a:r>
            <a:r>
              <a:rPr lang="en-IE" sz="2400" dirty="0">
                <a:solidFill>
                  <a:schemeClr val="bg1"/>
                </a:solidFill>
              </a:rPr>
              <a:t> </a:t>
            </a:r>
            <a:r>
              <a:rPr lang="en-IE" sz="2400" dirty="0" err="1">
                <a:solidFill>
                  <a:schemeClr val="bg1"/>
                </a:solidFill>
              </a:rPr>
              <a:t>leiate</a:t>
            </a:r>
            <a:r>
              <a:rPr lang="et-EE" sz="2400" dirty="0">
                <a:solidFill>
                  <a:schemeClr val="bg1"/>
                </a:solidFill>
              </a:rPr>
              <a:t> </a:t>
            </a:r>
            <a:r>
              <a:rPr lang="en-IE" sz="2400" dirty="0" err="1">
                <a:solidFill>
                  <a:schemeClr val="bg1"/>
                </a:solidFill>
                <a:hlinkClick r:id="rId2">
                  <a:extLst>
                    <a:ext uri="{A12FA001-AC4F-418D-AE19-62706E023703}">
                      <ahyp:hlinkClr xmlns:ahyp="http://schemas.microsoft.com/office/drawing/2018/hyperlinkcolor" val="tx"/>
                    </a:ext>
                  </a:extLst>
                </a:hlinkClick>
              </a:rPr>
              <a:t>klikkides</a:t>
            </a:r>
            <a:r>
              <a:rPr lang="en-IE" sz="2400" dirty="0">
                <a:solidFill>
                  <a:schemeClr val="bg1"/>
                </a:solidFill>
                <a:hlinkClick r:id="rId2">
                  <a:extLst>
                    <a:ext uri="{A12FA001-AC4F-418D-AE19-62706E023703}">
                      <ahyp:hlinkClr xmlns:ahyp="http://schemas.microsoft.com/office/drawing/2018/hyperlinkcolor" val="tx"/>
                    </a:ext>
                  </a:extLst>
                </a:hlinkClick>
              </a:rPr>
              <a:t> </a:t>
            </a:r>
            <a:r>
              <a:rPr lang="en-IE" sz="2400" dirty="0" err="1">
                <a:solidFill>
                  <a:schemeClr val="bg1"/>
                </a:solidFill>
                <a:hlinkClick r:id="rId2">
                  <a:extLst>
                    <a:ext uri="{A12FA001-AC4F-418D-AE19-62706E023703}">
                      <ahyp:hlinkClr xmlns:ahyp="http://schemas.microsoft.com/office/drawing/2018/hyperlinkcolor" val="tx"/>
                    </a:ext>
                  </a:extLst>
                </a:hlinkClick>
              </a:rPr>
              <a:t>sellel</a:t>
            </a:r>
            <a:r>
              <a:rPr lang="en-IE" sz="2400" dirty="0">
                <a:solidFill>
                  <a:schemeClr val="bg1"/>
                </a:solidFill>
                <a:hlinkClick r:id="rId2">
                  <a:extLst>
                    <a:ext uri="{A12FA001-AC4F-418D-AE19-62706E023703}">
                      <ahyp:hlinkClr xmlns:ahyp="http://schemas.microsoft.com/office/drawing/2018/hyperlinkcolor" val="tx"/>
                    </a:ext>
                  </a:extLst>
                </a:hlinkClick>
              </a:rPr>
              <a:t> </a:t>
            </a:r>
            <a:r>
              <a:rPr lang="en-IE" sz="2400" dirty="0" err="1">
                <a:solidFill>
                  <a:schemeClr val="bg1"/>
                </a:solidFill>
                <a:hlinkClick r:id="rId2">
                  <a:extLst>
                    <a:ext uri="{A12FA001-AC4F-418D-AE19-62706E023703}">
                      <ahyp:hlinkClr xmlns:ahyp="http://schemas.microsoft.com/office/drawing/2018/hyperlinkcolor" val="tx"/>
                    </a:ext>
                  </a:extLst>
                </a:hlinkClick>
              </a:rPr>
              <a:t>lingil</a:t>
            </a:r>
            <a:r>
              <a:rPr lang="en-IE" sz="2400" dirty="0">
                <a:solidFill>
                  <a:schemeClr val="bg1"/>
                </a:solidFill>
                <a:hlinkClick r:id="rId2">
                  <a:extLst>
                    <a:ext uri="{A12FA001-AC4F-418D-AE19-62706E023703}">
                      <ahyp:hlinkClr xmlns:ahyp="http://schemas.microsoft.com/office/drawing/2018/hyperlinkcolor" val="tx"/>
                    </a:ext>
                  </a:extLst>
                </a:hlinkClick>
              </a:rPr>
              <a:t>.</a:t>
            </a:r>
            <a:endParaRPr lang="en-IE" sz="2400" dirty="0">
              <a:solidFill>
                <a:schemeClr val="bg1"/>
              </a:solidFill>
            </a:endParaRPr>
          </a:p>
        </p:txBody>
      </p:sp>
    </p:spTree>
    <p:extLst>
      <p:ext uri="{BB962C8B-B14F-4D97-AF65-F5344CB8AC3E}">
        <p14:creationId xmlns:p14="http://schemas.microsoft.com/office/powerpoint/2010/main" val="3819686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CEF4F9-6C82-3446-A98B-0FD6857DD0F2}"/>
              </a:ext>
            </a:extLst>
          </p:cNvPr>
          <p:cNvSpPr>
            <a:spLocks noGrp="1"/>
          </p:cNvSpPr>
          <p:nvPr>
            <p:ph type="body" sz="quarter" idx="27"/>
          </p:nvPr>
        </p:nvSpPr>
        <p:spPr>
          <a:xfrm>
            <a:off x="3049104" y="3561125"/>
            <a:ext cx="8692531" cy="1737427"/>
          </a:xfrm>
        </p:spPr>
        <p:txBody>
          <a:bodyPr/>
          <a:lstStyle/>
          <a:p>
            <a:endParaRPr lang="en-US"/>
          </a:p>
        </p:txBody>
      </p:sp>
    </p:spTree>
    <p:extLst>
      <p:ext uri="{BB962C8B-B14F-4D97-AF65-F5344CB8AC3E}">
        <p14:creationId xmlns:p14="http://schemas.microsoft.com/office/powerpoint/2010/main" val="85554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457200" y="347815"/>
            <a:ext cx="5713711" cy="590313"/>
          </a:xfrm>
        </p:spPr>
        <p:txBody>
          <a:bodyPr>
            <a:normAutofit fontScale="25000" lnSpcReduction="20000"/>
          </a:bodyPr>
          <a:lstStyle/>
          <a:p>
            <a:r>
              <a:rPr lang="fi-FI" sz="12000" dirty="0"/>
              <a:t>MIKS ON PROJEKTI KAVANDAMINE JA EELARVESTAMINE OLULINE?</a:t>
            </a: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 Placeholder 3">
            <a:extLst>
              <a:ext uri="{FF2B5EF4-FFF2-40B4-BE49-F238E27FC236}">
                <a16:creationId xmlns:a16="http://schemas.microsoft.com/office/drawing/2014/main" id="{ECBA3959-022D-4D76-8680-714C7A3DBEA7}"/>
              </a:ext>
            </a:extLst>
          </p:cNvPr>
          <p:cNvSpPr>
            <a:spLocks noGrp="1"/>
          </p:cNvSpPr>
          <p:nvPr>
            <p:ph type="body" sz="quarter" idx="18"/>
          </p:nvPr>
        </p:nvSpPr>
        <p:spPr>
          <a:xfrm>
            <a:off x="457200" y="1457325"/>
            <a:ext cx="5914929" cy="4434024"/>
          </a:xfrm>
        </p:spPr>
        <p:txBody>
          <a:bodyPr>
            <a:normAutofit fontScale="92500" lnSpcReduction="10000"/>
          </a:bodyPr>
          <a:lstStyle/>
          <a:p>
            <a:pPr marL="0"/>
            <a:r>
              <a:rPr lang="en-US" dirty="0" err="1"/>
              <a:t>Projektiga</a:t>
            </a:r>
            <a:r>
              <a:rPr lang="en-US" dirty="0"/>
              <a:t> </a:t>
            </a:r>
            <a:r>
              <a:rPr lang="en-US" dirty="0" err="1"/>
              <a:t>saate</a:t>
            </a:r>
            <a:r>
              <a:rPr lang="en-US" dirty="0"/>
              <a:t> </a:t>
            </a:r>
            <a:r>
              <a:rPr lang="en-US" dirty="0" err="1"/>
              <a:t>alustada</a:t>
            </a:r>
            <a:r>
              <a:rPr lang="en-US" dirty="0"/>
              <a:t> </a:t>
            </a:r>
            <a:r>
              <a:rPr lang="en-US" dirty="0" err="1"/>
              <a:t>ainult</a:t>
            </a:r>
            <a:r>
              <a:rPr lang="en-US" dirty="0"/>
              <a:t> </a:t>
            </a:r>
            <a:r>
              <a:rPr lang="en-US" dirty="0" err="1"/>
              <a:t>siis</a:t>
            </a:r>
            <a:r>
              <a:rPr lang="en-US" dirty="0"/>
              <a:t>, </a:t>
            </a:r>
            <a:r>
              <a:rPr lang="en-US" dirty="0" err="1"/>
              <a:t>kui</a:t>
            </a:r>
            <a:r>
              <a:rPr lang="en-US" dirty="0"/>
              <a:t> </a:t>
            </a:r>
            <a:r>
              <a:rPr lang="en-US" dirty="0" err="1"/>
              <a:t>selleks</a:t>
            </a:r>
            <a:r>
              <a:rPr lang="en-US" dirty="0"/>
              <a:t> on </a:t>
            </a:r>
            <a:r>
              <a:rPr lang="en-US" dirty="0" err="1"/>
              <a:t>olemas</a:t>
            </a:r>
            <a:r>
              <a:rPr lang="en-US" dirty="0"/>
              <a:t> </a:t>
            </a:r>
            <a:r>
              <a:rPr lang="en-US" dirty="0" err="1"/>
              <a:t>vajlikud</a:t>
            </a:r>
            <a:r>
              <a:rPr lang="en-US" dirty="0"/>
              <a:t> </a:t>
            </a:r>
            <a:r>
              <a:rPr lang="en-US" dirty="0" err="1"/>
              <a:t>ressursid</a:t>
            </a:r>
            <a:r>
              <a:rPr lang="en-US" dirty="0"/>
              <a:t>. </a:t>
            </a:r>
            <a:r>
              <a:rPr lang="en-US" dirty="0" err="1"/>
              <a:t>Ressursivajaduse</a:t>
            </a:r>
            <a:r>
              <a:rPr lang="en-US" dirty="0"/>
              <a:t> </a:t>
            </a:r>
            <a:r>
              <a:rPr lang="en-US" dirty="0" err="1"/>
              <a:t>kindlaksmääramine</a:t>
            </a:r>
            <a:r>
              <a:rPr lang="en-US" dirty="0"/>
              <a:t> ja </a:t>
            </a:r>
            <a:r>
              <a:rPr lang="en-US" dirty="0" err="1"/>
              <a:t>vajalike</a:t>
            </a:r>
            <a:r>
              <a:rPr lang="en-US" dirty="0"/>
              <a:t> </a:t>
            </a:r>
            <a:r>
              <a:rPr lang="en-US" dirty="0" err="1"/>
              <a:t>vahendite</a:t>
            </a:r>
            <a:r>
              <a:rPr lang="en-US" dirty="0"/>
              <a:t> </a:t>
            </a:r>
            <a:r>
              <a:rPr lang="en-US" dirty="0" err="1"/>
              <a:t>hankimine</a:t>
            </a:r>
            <a:r>
              <a:rPr lang="en-US" dirty="0"/>
              <a:t> on </a:t>
            </a:r>
            <a:r>
              <a:rPr lang="en-US" dirty="0" err="1"/>
              <a:t>hädavajalik</a:t>
            </a:r>
            <a:r>
              <a:rPr lang="en-US" dirty="0"/>
              <a:t> </a:t>
            </a:r>
            <a:r>
              <a:rPr lang="en-US" dirty="0" err="1"/>
              <a:t>projekti</a:t>
            </a:r>
            <a:r>
              <a:rPr lang="en-US" dirty="0"/>
              <a:t> </a:t>
            </a:r>
            <a:r>
              <a:rPr lang="en-US" dirty="0" err="1"/>
              <a:t>algusest</a:t>
            </a:r>
            <a:r>
              <a:rPr lang="en-US" dirty="0"/>
              <a:t> </a:t>
            </a:r>
            <a:r>
              <a:rPr lang="en-US" dirty="0" err="1"/>
              <a:t>peale</a:t>
            </a:r>
            <a:r>
              <a:rPr lang="en-US" dirty="0"/>
              <a:t>. </a:t>
            </a:r>
            <a:r>
              <a:rPr lang="en-US" dirty="0" err="1"/>
              <a:t>Selleks</a:t>
            </a:r>
            <a:r>
              <a:rPr lang="en-US" dirty="0"/>
              <a:t> et </a:t>
            </a:r>
            <a:r>
              <a:rPr lang="en-US" dirty="0" err="1"/>
              <a:t>teie</a:t>
            </a:r>
            <a:r>
              <a:rPr lang="en-US" dirty="0"/>
              <a:t> </a:t>
            </a:r>
            <a:r>
              <a:rPr lang="en-US" dirty="0" err="1"/>
              <a:t>projekt</a:t>
            </a:r>
            <a:r>
              <a:rPr lang="en-US" dirty="0"/>
              <a:t> </a:t>
            </a:r>
            <a:r>
              <a:rPr lang="en-US" dirty="0" err="1"/>
              <a:t>saavutaks</a:t>
            </a:r>
            <a:r>
              <a:rPr lang="en-US" dirty="0"/>
              <a:t> </a:t>
            </a:r>
            <a:r>
              <a:rPr lang="en-US" dirty="0" err="1"/>
              <a:t>oma</a:t>
            </a:r>
            <a:r>
              <a:rPr lang="en-US" dirty="0"/>
              <a:t> </a:t>
            </a:r>
            <a:r>
              <a:rPr lang="en-US" dirty="0" err="1"/>
              <a:t>potentsiaali</a:t>
            </a:r>
            <a:r>
              <a:rPr lang="en-US" dirty="0"/>
              <a:t>, on </a:t>
            </a:r>
            <a:r>
              <a:rPr lang="en-US" dirty="0" err="1"/>
              <a:t>vaja</a:t>
            </a:r>
            <a:r>
              <a:rPr lang="en-US" dirty="0"/>
              <a:t> see </a:t>
            </a:r>
            <a:r>
              <a:rPr lang="en-US" dirty="0" err="1"/>
              <a:t>hoolikalt</a:t>
            </a:r>
            <a:r>
              <a:rPr lang="en-US" dirty="0"/>
              <a:t> </a:t>
            </a:r>
            <a:r>
              <a:rPr lang="en-US" dirty="0" err="1"/>
              <a:t>kavandada</a:t>
            </a:r>
            <a:r>
              <a:rPr lang="en-US" dirty="0"/>
              <a:t>.</a:t>
            </a:r>
          </a:p>
          <a:p>
            <a:pPr marL="0"/>
            <a:r>
              <a:rPr lang="en-US" dirty="0" err="1"/>
              <a:t>Alustage</a:t>
            </a:r>
            <a:r>
              <a:rPr lang="en-US" dirty="0"/>
              <a:t> </a:t>
            </a:r>
            <a:r>
              <a:rPr lang="en-US" dirty="0" err="1"/>
              <a:t>projekti</a:t>
            </a:r>
            <a:r>
              <a:rPr lang="en-US" dirty="0"/>
              <a:t> </a:t>
            </a:r>
            <a:r>
              <a:rPr lang="en-US" dirty="0" err="1"/>
              <a:t>eelarvest</a:t>
            </a:r>
            <a:r>
              <a:rPr lang="en-US" dirty="0"/>
              <a:t>. Mis see on?</a:t>
            </a:r>
          </a:p>
          <a:p>
            <a:pPr marL="0"/>
            <a:r>
              <a:rPr lang="en-US" dirty="0" err="1"/>
              <a:t>Projekti</a:t>
            </a:r>
            <a:r>
              <a:rPr lang="en-US" dirty="0"/>
              <a:t> </a:t>
            </a:r>
            <a:r>
              <a:rPr lang="en-US" dirty="0" err="1"/>
              <a:t>eelarve</a:t>
            </a:r>
            <a:r>
              <a:rPr lang="en-US" dirty="0"/>
              <a:t> on </a:t>
            </a:r>
            <a:r>
              <a:rPr lang="en-US" dirty="0" err="1"/>
              <a:t>teie</a:t>
            </a:r>
            <a:r>
              <a:rPr lang="en-US" dirty="0"/>
              <a:t> </a:t>
            </a:r>
            <a:r>
              <a:rPr lang="en-US" dirty="0" err="1"/>
              <a:t>projekti</a:t>
            </a:r>
            <a:r>
              <a:rPr lang="en-US" dirty="0"/>
              <a:t> </a:t>
            </a:r>
            <a:r>
              <a:rPr lang="en-US" dirty="0" err="1"/>
              <a:t>erinevate</a:t>
            </a:r>
            <a:r>
              <a:rPr lang="en-US" dirty="0"/>
              <a:t> </a:t>
            </a:r>
            <a:r>
              <a:rPr lang="en-US" dirty="0" err="1"/>
              <a:t>etappide</a:t>
            </a:r>
            <a:r>
              <a:rPr lang="en-US" dirty="0"/>
              <a:t> </a:t>
            </a:r>
            <a:r>
              <a:rPr lang="en-US" dirty="0" err="1"/>
              <a:t>kogukulude</a:t>
            </a:r>
            <a:r>
              <a:rPr lang="en-US" dirty="0"/>
              <a:t> </a:t>
            </a:r>
            <a:r>
              <a:rPr lang="en-US" dirty="0" err="1"/>
              <a:t>hinnang</a:t>
            </a:r>
            <a:r>
              <a:rPr lang="en-US" dirty="0"/>
              <a:t>. See </a:t>
            </a:r>
            <a:r>
              <a:rPr lang="en-US" dirty="0" err="1"/>
              <a:t>võib</a:t>
            </a:r>
            <a:r>
              <a:rPr lang="en-US" dirty="0"/>
              <a:t> </a:t>
            </a:r>
            <a:r>
              <a:rPr lang="en-US" dirty="0" err="1"/>
              <a:t>hõlmata</a:t>
            </a:r>
            <a:r>
              <a:rPr lang="en-US" dirty="0"/>
              <a:t> </a:t>
            </a:r>
            <a:r>
              <a:rPr lang="en-US" dirty="0" err="1"/>
              <a:t>selliseid</a:t>
            </a:r>
            <a:r>
              <a:rPr lang="en-US" dirty="0"/>
              <a:t> </a:t>
            </a:r>
            <a:r>
              <a:rPr lang="en-US" dirty="0" err="1"/>
              <a:t>aspekte</a:t>
            </a:r>
            <a:r>
              <a:rPr lang="en-US" dirty="0"/>
              <a:t> </a:t>
            </a:r>
            <a:r>
              <a:rPr lang="en-US" dirty="0" err="1"/>
              <a:t>nagu</a:t>
            </a:r>
            <a:r>
              <a:rPr lang="en-US" dirty="0"/>
              <a:t> </a:t>
            </a:r>
            <a:r>
              <a:rPr lang="en-US" dirty="0" err="1"/>
              <a:t>inimeste</a:t>
            </a:r>
            <a:r>
              <a:rPr lang="en-US" dirty="0"/>
              <a:t> </a:t>
            </a:r>
            <a:r>
              <a:rPr lang="en-US" dirty="0" err="1"/>
              <a:t>töötasud</a:t>
            </a:r>
            <a:r>
              <a:rPr lang="en-US" dirty="0"/>
              <a:t>/</a:t>
            </a:r>
            <a:r>
              <a:rPr lang="en-US" dirty="0" err="1"/>
              <a:t>tööjõukulud</a:t>
            </a:r>
            <a:r>
              <a:rPr lang="en-US" dirty="0"/>
              <a:t>, </a:t>
            </a:r>
            <a:r>
              <a:rPr lang="en-US" dirty="0" err="1"/>
              <a:t>seadistuskulud</a:t>
            </a:r>
            <a:r>
              <a:rPr lang="en-US" dirty="0"/>
              <a:t> (nt. </a:t>
            </a:r>
            <a:r>
              <a:rPr lang="en-US" dirty="0" err="1"/>
              <a:t>töökoht</a:t>
            </a:r>
            <a:r>
              <a:rPr lang="en-US" dirty="0"/>
              <a:t>, </a:t>
            </a:r>
            <a:r>
              <a:rPr lang="en-US" dirty="0" err="1"/>
              <a:t>tööriistad</a:t>
            </a:r>
            <a:r>
              <a:rPr lang="en-US" dirty="0"/>
              <a:t>, </a:t>
            </a:r>
            <a:r>
              <a:rPr lang="en-US" dirty="0" err="1"/>
              <a:t>seadmed</a:t>
            </a:r>
            <a:r>
              <a:rPr lang="en-US" dirty="0"/>
              <a:t> </a:t>
            </a:r>
            <a:r>
              <a:rPr lang="en-US" dirty="0" err="1"/>
              <a:t>jne</a:t>
            </a:r>
            <a:r>
              <a:rPr lang="en-US" dirty="0"/>
              <a:t>), </a:t>
            </a:r>
            <a:r>
              <a:rPr lang="en-US" dirty="0" err="1"/>
              <a:t>tegevuskulud</a:t>
            </a:r>
            <a:r>
              <a:rPr lang="en-US" dirty="0"/>
              <a:t> (</a:t>
            </a:r>
            <a:r>
              <a:rPr lang="en-US" dirty="0" err="1"/>
              <a:t>töökohtade</a:t>
            </a:r>
            <a:r>
              <a:rPr lang="en-US" dirty="0"/>
              <a:t> ja </a:t>
            </a:r>
            <a:r>
              <a:rPr lang="en-US" dirty="0" err="1"/>
              <a:t>koosolekuruumide</a:t>
            </a:r>
            <a:r>
              <a:rPr lang="en-US" dirty="0"/>
              <a:t> rent, </a:t>
            </a:r>
            <a:r>
              <a:rPr lang="en-US" dirty="0" err="1"/>
              <a:t>reisikulud</a:t>
            </a:r>
            <a:r>
              <a:rPr lang="en-US" dirty="0"/>
              <a:t> </a:t>
            </a:r>
            <a:r>
              <a:rPr lang="en-US" dirty="0" err="1"/>
              <a:t>jne</a:t>
            </a:r>
            <a:r>
              <a:rPr lang="en-US" dirty="0"/>
              <a:t>), </a:t>
            </a:r>
            <a:r>
              <a:rPr lang="en-US" dirty="0" err="1"/>
              <a:t>kulud</a:t>
            </a:r>
            <a:r>
              <a:rPr lang="en-US" dirty="0"/>
              <a:t> </a:t>
            </a:r>
            <a:r>
              <a:rPr lang="en-US" dirty="0" err="1"/>
              <a:t>vajalikele</a:t>
            </a:r>
            <a:r>
              <a:rPr lang="en-US" dirty="0"/>
              <a:t> </a:t>
            </a:r>
            <a:r>
              <a:rPr lang="en-US" dirty="0" err="1"/>
              <a:t>materjalidele</a:t>
            </a:r>
            <a:r>
              <a:rPr lang="en-US" dirty="0"/>
              <a:t>, </a:t>
            </a:r>
            <a:r>
              <a:rPr lang="en-US" dirty="0" err="1"/>
              <a:t>reklaamikulud</a:t>
            </a:r>
            <a:r>
              <a:rPr lang="en-US" dirty="0"/>
              <a:t> </a:t>
            </a:r>
            <a:r>
              <a:rPr lang="en-US" dirty="0" err="1"/>
              <a:t>jne</a:t>
            </a:r>
            <a:r>
              <a:rPr lang="en-US" dirty="0"/>
              <a:t>.</a:t>
            </a:r>
            <a:endParaRPr lang="en-IE" dirty="0"/>
          </a:p>
        </p:txBody>
      </p:sp>
    </p:spTree>
    <p:extLst>
      <p:ext uri="{BB962C8B-B14F-4D97-AF65-F5344CB8AC3E}">
        <p14:creationId xmlns:p14="http://schemas.microsoft.com/office/powerpoint/2010/main" val="364924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70114" y="1811792"/>
            <a:ext cx="5908952" cy="4514850"/>
          </a:xfrm>
        </p:spPr>
        <p:txBody>
          <a:bodyPr>
            <a:normAutofit/>
          </a:bodyPr>
          <a:lstStyle/>
          <a:p>
            <a:pPr marL="0"/>
            <a:r>
              <a:rPr lang="en-US" dirty="0" err="1"/>
              <a:t>Eelarve</a:t>
            </a:r>
            <a:r>
              <a:rPr lang="en-US" dirty="0"/>
              <a:t> </a:t>
            </a:r>
            <a:r>
              <a:rPr lang="en-US" dirty="0" err="1"/>
              <a:t>koostamine</a:t>
            </a:r>
            <a:r>
              <a:rPr lang="en-US" dirty="0"/>
              <a:t> </a:t>
            </a:r>
            <a:r>
              <a:rPr lang="en-US" dirty="0" err="1"/>
              <a:t>aitab</a:t>
            </a:r>
            <a:r>
              <a:rPr lang="en-US" dirty="0"/>
              <a:t> </a:t>
            </a:r>
            <a:r>
              <a:rPr lang="en-US" dirty="0" err="1"/>
              <a:t>tagada</a:t>
            </a:r>
            <a:r>
              <a:rPr lang="en-US" dirty="0"/>
              <a:t>, et </a:t>
            </a:r>
            <a:r>
              <a:rPr lang="en-US" dirty="0" err="1"/>
              <a:t>suudate</a:t>
            </a:r>
            <a:r>
              <a:rPr lang="en-US" dirty="0"/>
              <a:t> </a:t>
            </a:r>
            <a:r>
              <a:rPr lang="en-US" dirty="0" err="1"/>
              <a:t>katta</a:t>
            </a:r>
            <a:r>
              <a:rPr lang="en-US" dirty="0"/>
              <a:t> </a:t>
            </a:r>
            <a:r>
              <a:rPr lang="en-US" dirty="0" err="1"/>
              <a:t>kõik</a:t>
            </a:r>
            <a:r>
              <a:rPr lang="en-US" dirty="0"/>
              <a:t> </a:t>
            </a:r>
            <a:r>
              <a:rPr lang="en-US" dirty="0" err="1"/>
              <a:t>projektiga</a:t>
            </a:r>
            <a:r>
              <a:rPr lang="en-US" dirty="0"/>
              <a:t> </a:t>
            </a:r>
            <a:r>
              <a:rPr lang="en-US" dirty="0" err="1"/>
              <a:t>seotud</a:t>
            </a:r>
            <a:r>
              <a:rPr lang="en-US" dirty="0"/>
              <a:t> </a:t>
            </a:r>
            <a:r>
              <a:rPr lang="en-US" dirty="0" err="1"/>
              <a:t>kulud</a:t>
            </a:r>
            <a:r>
              <a:rPr lang="en-US" dirty="0"/>
              <a:t> ja </a:t>
            </a:r>
            <a:r>
              <a:rPr lang="en-US" dirty="0" err="1"/>
              <a:t>kõik</a:t>
            </a:r>
            <a:r>
              <a:rPr lang="en-US" dirty="0"/>
              <a:t> </a:t>
            </a:r>
            <a:r>
              <a:rPr lang="en-US" dirty="0" err="1"/>
              <a:t>muud</a:t>
            </a:r>
            <a:r>
              <a:rPr lang="en-US" dirty="0"/>
              <a:t> </a:t>
            </a:r>
            <a:r>
              <a:rPr lang="en-US" dirty="0" err="1"/>
              <a:t>ootamatud</a:t>
            </a:r>
            <a:r>
              <a:rPr lang="en-US" dirty="0"/>
              <a:t> </a:t>
            </a:r>
            <a:r>
              <a:rPr lang="en-US" dirty="0" err="1"/>
              <a:t>kulud</a:t>
            </a:r>
            <a:r>
              <a:rPr lang="en-US" dirty="0"/>
              <a:t>, mis </a:t>
            </a:r>
            <a:r>
              <a:rPr lang="en-US" dirty="0" err="1"/>
              <a:t>võivad</a:t>
            </a:r>
            <a:r>
              <a:rPr lang="en-US" dirty="0"/>
              <a:t> </a:t>
            </a:r>
            <a:r>
              <a:rPr lang="en-US" dirty="0" err="1"/>
              <a:t>projekti</a:t>
            </a:r>
            <a:r>
              <a:rPr lang="en-US" dirty="0"/>
              <a:t> </a:t>
            </a:r>
            <a:r>
              <a:rPr lang="en-US" dirty="0" err="1"/>
              <a:t>eluea</a:t>
            </a:r>
            <a:r>
              <a:rPr lang="en-US" dirty="0"/>
              <a:t> </a:t>
            </a:r>
            <a:r>
              <a:rPr lang="en-US" dirty="0" err="1"/>
              <a:t>jooksul</a:t>
            </a:r>
            <a:r>
              <a:rPr lang="en-US" dirty="0"/>
              <a:t> </a:t>
            </a:r>
            <a:r>
              <a:rPr lang="en-US" dirty="0" err="1"/>
              <a:t>tekkida</a:t>
            </a:r>
            <a:r>
              <a:rPr lang="en-US" dirty="0"/>
              <a:t>.</a:t>
            </a:r>
          </a:p>
          <a:p>
            <a:pPr marL="0"/>
            <a:r>
              <a:rPr lang="en-US" dirty="0" err="1"/>
              <a:t>Teie</a:t>
            </a:r>
            <a:r>
              <a:rPr lang="en-US" dirty="0"/>
              <a:t> </a:t>
            </a:r>
            <a:r>
              <a:rPr lang="en-US" dirty="0" err="1"/>
              <a:t>eelarve</a:t>
            </a:r>
            <a:r>
              <a:rPr lang="en-US" dirty="0"/>
              <a:t> </a:t>
            </a:r>
            <a:r>
              <a:rPr lang="en-US" dirty="0" err="1"/>
              <a:t>edastab</a:t>
            </a:r>
            <a:r>
              <a:rPr lang="en-US" dirty="0"/>
              <a:t> </a:t>
            </a:r>
            <a:r>
              <a:rPr lang="en-US" dirty="0" err="1"/>
              <a:t>sidusrühmadele</a:t>
            </a:r>
            <a:r>
              <a:rPr lang="en-US" dirty="0"/>
              <a:t> ka </a:t>
            </a:r>
            <a:r>
              <a:rPr lang="en-US" dirty="0" err="1"/>
              <a:t>teie</a:t>
            </a:r>
            <a:r>
              <a:rPr lang="en-US" dirty="0"/>
              <a:t> </a:t>
            </a:r>
            <a:r>
              <a:rPr lang="en-US" dirty="0" err="1"/>
              <a:t>finantsvajaduse</a:t>
            </a:r>
            <a:r>
              <a:rPr lang="en-US" dirty="0"/>
              <a:t> ja </a:t>
            </a:r>
            <a:r>
              <a:rPr lang="en-US" dirty="0" err="1"/>
              <a:t>annab</a:t>
            </a:r>
            <a:r>
              <a:rPr lang="en-US" dirty="0"/>
              <a:t> </a:t>
            </a:r>
            <a:r>
              <a:rPr lang="en-US" dirty="0" err="1"/>
              <a:t>infot</a:t>
            </a:r>
            <a:r>
              <a:rPr lang="en-US" dirty="0"/>
              <a:t> </a:t>
            </a:r>
            <a:r>
              <a:rPr lang="en-US" dirty="0" err="1"/>
              <a:t>selle</a:t>
            </a:r>
            <a:r>
              <a:rPr lang="en-US" dirty="0"/>
              <a:t> </a:t>
            </a:r>
            <a:r>
              <a:rPr lang="en-US" dirty="0" err="1"/>
              <a:t>kohta</a:t>
            </a:r>
            <a:r>
              <a:rPr lang="en-US" dirty="0"/>
              <a:t>, </a:t>
            </a:r>
            <a:r>
              <a:rPr lang="en-US" dirty="0" err="1"/>
              <a:t>kui</a:t>
            </a:r>
            <a:r>
              <a:rPr lang="en-US" dirty="0"/>
              <a:t> </a:t>
            </a:r>
            <a:r>
              <a:rPr lang="en-US" dirty="0" err="1"/>
              <a:t>palju</a:t>
            </a:r>
            <a:r>
              <a:rPr lang="en-US" dirty="0"/>
              <a:t> </a:t>
            </a:r>
            <a:r>
              <a:rPr lang="en-US" dirty="0" err="1"/>
              <a:t>raha</a:t>
            </a:r>
            <a:r>
              <a:rPr lang="en-US" dirty="0"/>
              <a:t> on </a:t>
            </a:r>
            <a:r>
              <a:rPr lang="en-US" dirty="0" err="1"/>
              <a:t>projekti</a:t>
            </a:r>
            <a:r>
              <a:rPr lang="en-US" dirty="0"/>
              <a:t> </a:t>
            </a:r>
            <a:r>
              <a:rPr lang="en-US" dirty="0" err="1"/>
              <a:t>igas</a:t>
            </a:r>
            <a:r>
              <a:rPr lang="en-US" dirty="0"/>
              <a:t> </a:t>
            </a:r>
            <a:r>
              <a:rPr lang="en-US" dirty="0" err="1"/>
              <a:t>etapis</a:t>
            </a:r>
            <a:r>
              <a:rPr lang="en-US" dirty="0"/>
              <a:t> </a:t>
            </a:r>
            <a:r>
              <a:rPr lang="en-US" dirty="0" err="1"/>
              <a:t>vaja</a:t>
            </a:r>
            <a:r>
              <a:rPr lang="en-US" dirty="0"/>
              <a:t>.</a:t>
            </a:r>
          </a:p>
          <a:p>
            <a:pPr marL="0"/>
            <a:r>
              <a:rPr lang="en-US" dirty="0"/>
              <a:t>See </a:t>
            </a:r>
            <a:r>
              <a:rPr lang="en-US" dirty="0" err="1"/>
              <a:t>omakorda</a:t>
            </a:r>
            <a:r>
              <a:rPr lang="en-US" dirty="0"/>
              <a:t> on </a:t>
            </a:r>
            <a:r>
              <a:rPr lang="en-US" dirty="0" err="1"/>
              <a:t>teie</a:t>
            </a:r>
            <a:r>
              <a:rPr lang="en-US" dirty="0"/>
              <a:t> </a:t>
            </a:r>
            <a:r>
              <a:rPr lang="en-US" dirty="0" err="1"/>
              <a:t>projekti</a:t>
            </a:r>
            <a:r>
              <a:rPr lang="en-US" dirty="0"/>
              <a:t> </a:t>
            </a:r>
            <a:r>
              <a:rPr lang="en-US" dirty="0" err="1"/>
              <a:t>rahastamise</a:t>
            </a:r>
            <a:r>
              <a:rPr lang="en-US" dirty="0"/>
              <a:t> </a:t>
            </a:r>
            <a:r>
              <a:rPr lang="en-US" dirty="0" err="1"/>
              <a:t>eesmärk</a:t>
            </a:r>
            <a:r>
              <a:rPr lang="en-US" dirty="0"/>
              <a:t>/</a:t>
            </a:r>
            <a:r>
              <a:rPr lang="en-US" dirty="0" err="1"/>
              <a:t>taotluse</a:t>
            </a:r>
            <a:r>
              <a:rPr lang="en-US" dirty="0"/>
              <a:t> </a:t>
            </a:r>
            <a:r>
              <a:rPr lang="en-US" dirty="0" err="1"/>
              <a:t>tõendusbaas</a:t>
            </a:r>
            <a:r>
              <a:rPr lang="en-US" dirty="0"/>
              <a:t>.</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5355" y="531358"/>
            <a:ext cx="5713711" cy="590313"/>
          </a:xfrm>
        </p:spPr>
        <p:txBody>
          <a:bodyPr>
            <a:normAutofit fontScale="25000" lnSpcReduction="20000"/>
          </a:bodyPr>
          <a:lstStyle/>
          <a:p>
            <a:r>
              <a:rPr lang="en-US" sz="12000" dirty="0"/>
              <a:t>PLANEERIMISE JA EELARVESTAMISE PÕHJUSED</a:t>
            </a: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8BCC30F0-380D-4439-9E5A-3D643915192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125950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6096000" y="971651"/>
            <a:ext cx="5648325" cy="4154984"/>
          </a:xfrm>
          <a:prstGeom prst="rect">
            <a:avLst/>
          </a:prstGeom>
          <a:noFill/>
        </p:spPr>
        <p:txBody>
          <a:bodyPr wrap="square" rtlCol="0">
            <a:spAutoFit/>
          </a:bodyPr>
          <a:lstStyle/>
          <a:p>
            <a:r>
              <a:rPr lang="en-US" sz="2400" dirty="0" err="1">
                <a:solidFill>
                  <a:schemeClr val="bg1"/>
                </a:solidFill>
              </a:rPr>
              <a:t>Niisiis</a:t>
            </a:r>
            <a:r>
              <a:rPr lang="en-US" sz="2400" dirty="0">
                <a:solidFill>
                  <a:schemeClr val="bg1"/>
                </a:solidFill>
              </a:rPr>
              <a:t>, me </a:t>
            </a:r>
            <a:r>
              <a:rPr lang="en-US" sz="2400" dirty="0" err="1">
                <a:solidFill>
                  <a:schemeClr val="bg1"/>
                </a:solidFill>
              </a:rPr>
              <a:t>teame</a:t>
            </a:r>
            <a:r>
              <a:rPr lang="en-US" sz="2400" dirty="0">
                <a:solidFill>
                  <a:schemeClr val="bg1"/>
                </a:solidFill>
              </a:rPr>
              <a:t>, </a:t>
            </a:r>
            <a:r>
              <a:rPr lang="en-US" sz="2400" dirty="0" err="1">
                <a:solidFill>
                  <a:schemeClr val="bg1"/>
                </a:solidFill>
              </a:rPr>
              <a:t>miks</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eelarvet</a:t>
            </a:r>
            <a:r>
              <a:rPr lang="en-US" sz="2400" dirty="0">
                <a:solidFill>
                  <a:schemeClr val="bg1"/>
                </a:solidFill>
              </a:rPr>
              <a:t> on </a:t>
            </a:r>
            <a:r>
              <a:rPr lang="en-US" sz="2400" dirty="0" err="1">
                <a:solidFill>
                  <a:schemeClr val="bg1"/>
                </a:solidFill>
              </a:rPr>
              <a:t>vaja</a:t>
            </a:r>
            <a:r>
              <a:rPr lang="en-US" sz="2400" dirty="0">
                <a:solidFill>
                  <a:schemeClr val="bg1"/>
                </a:solidFill>
              </a:rPr>
              <a:t>, </a:t>
            </a:r>
            <a:r>
              <a:rPr lang="en-US" sz="2400" dirty="0" err="1">
                <a:solidFill>
                  <a:schemeClr val="bg1"/>
                </a:solidFill>
              </a:rPr>
              <a:t>kuid</a:t>
            </a:r>
            <a:r>
              <a:rPr lang="en-US" sz="2400" dirty="0">
                <a:solidFill>
                  <a:schemeClr val="bg1"/>
                </a:solidFill>
              </a:rPr>
              <a:t> </a:t>
            </a:r>
            <a:r>
              <a:rPr lang="en-US" sz="2400" dirty="0" err="1">
                <a:solidFill>
                  <a:schemeClr val="bg1"/>
                </a:solidFill>
              </a:rPr>
              <a:t>kuidas</a:t>
            </a:r>
            <a:r>
              <a:rPr lang="en-US" sz="2400" dirty="0">
                <a:solidFill>
                  <a:schemeClr val="bg1"/>
                </a:solidFill>
              </a:rPr>
              <a:t> me </a:t>
            </a:r>
            <a:r>
              <a:rPr lang="en-US" sz="2400" dirty="0" err="1">
                <a:solidFill>
                  <a:schemeClr val="bg1"/>
                </a:solidFill>
              </a:rPr>
              <a:t>saame</a:t>
            </a:r>
            <a:r>
              <a:rPr lang="en-US" sz="2400" dirty="0">
                <a:solidFill>
                  <a:schemeClr val="bg1"/>
                </a:solidFill>
              </a:rPr>
              <a:t> </a:t>
            </a:r>
            <a:r>
              <a:rPr lang="en-US" sz="2400" dirty="0" err="1">
                <a:solidFill>
                  <a:schemeClr val="bg1"/>
                </a:solidFill>
              </a:rPr>
              <a:t>arvutada</a:t>
            </a:r>
            <a:r>
              <a:rPr lang="en-US" sz="2400" dirty="0">
                <a:solidFill>
                  <a:schemeClr val="bg1"/>
                </a:solidFill>
              </a:rPr>
              <a:t> </a:t>
            </a:r>
            <a:r>
              <a:rPr lang="en-US" sz="2400" dirty="0" err="1">
                <a:solidFill>
                  <a:schemeClr val="bg1"/>
                </a:solidFill>
              </a:rPr>
              <a:t>summasid</a:t>
            </a:r>
            <a:r>
              <a:rPr lang="en-US" sz="2400" dirty="0">
                <a:solidFill>
                  <a:schemeClr val="bg1"/>
                </a:solidFill>
              </a:rPr>
              <a:t> ja </a:t>
            </a:r>
            <a:r>
              <a:rPr lang="en-US" sz="2400" dirty="0" err="1">
                <a:solidFill>
                  <a:schemeClr val="bg1"/>
                </a:solidFill>
              </a:rPr>
              <a:t>koostada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eelarve</a:t>
            </a:r>
            <a:r>
              <a:rPr lang="en-US" sz="2400" dirty="0">
                <a:solidFill>
                  <a:schemeClr val="bg1"/>
                </a:solidFill>
              </a:rPr>
              <a:t>, </a:t>
            </a:r>
            <a:r>
              <a:rPr lang="en-US" sz="2400" dirty="0" err="1">
                <a:solidFill>
                  <a:schemeClr val="bg1"/>
                </a:solidFill>
              </a:rPr>
              <a:t>nii</a:t>
            </a:r>
            <a:r>
              <a:rPr lang="en-US" sz="2400" dirty="0">
                <a:solidFill>
                  <a:schemeClr val="bg1"/>
                </a:solidFill>
              </a:rPr>
              <a:t>, et </a:t>
            </a:r>
            <a:r>
              <a:rPr lang="en-US" sz="2400" dirty="0" err="1">
                <a:solidFill>
                  <a:schemeClr val="bg1"/>
                </a:solidFill>
              </a:rPr>
              <a:t>kõik</a:t>
            </a:r>
            <a:r>
              <a:rPr lang="en-US" sz="2400" dirty="0">
                <a:solidFill>
                  <a:schemeClr val="bg1"/>
                </a:solidFill>
              </a:rPr>
              <a:t> </a:t>
            </a:r>
            <a:r>
              <a:rPr lang="en-US" sz="2400" dirty="0" err="1">
                <a:solidFill>
                  <a:schemeClr val="bg1"/>
                </a:solidFill>
              </a:rPr>
              <a:t>olulised</a:t>
            </a:r>
            <a:r>
              <a:rPr lang="en-US" sz="2400" dirty="0">
                <a:solidFill>
                  <a:schemeClr val="bg1"/>
                </a:solidFill>
              </a:rPr>
              <a:t> </a:t>
            </a:r>
            <a:r>
              <a:rPr lang="en-US" sz="2400" dirty="0" err="1">
                <a:solidFill>
                  <a:schemeClr val="bg1"/>
                </a:solidFill>
              </a:rPr>
              <a:t>kuluallikad</a:t>
            </a:r>
            <a:r>
              <a:rPr lang="en-US" sz="2400" dirty="0">
                <a:solidFill>
                  <a:schemeClr val="bg1"/>
                </a:solidFill>
              </a:rPr>
              <a:t> on </a:t>
            </a:r>
            <a:r>
              <a:rPr lang="en-US" sz="2400" dirty="0" err="1">
                <a:solidFill>
                  <a:schemeClr val="bg1"/>
                </a:solidFill>
              </a:rPr>
              <a:t>kaetud</a:t>
            </a:r>
            <a:r>
              <a:rPr lang="en-US" sz="2400" dirty="0">
                <a:solidFill>
                  <a:schemeClr val="bg1"/>
                </a:solidFill>
              </a:rPr>
              <a:t>?</a:t>
            </a:r>
          </a:p>
          <a:p>
            <a:r>
              <a:rPr lang="en-US" sz="2400" dirty="0" err="1">
                <a:solidFill>
                  <a:schemeClr val="bg1"/>
                </a:solidFill>
              </a:rPr>
              <a:t>Eelarve</a:t>
            </a:r>
            <a:r>
              <a:rPr lang="en-US" sz="2400" dirty="0">
                <a:solidFill>
                  <a:schemeClr val="bg1"/>
                </a:solidFill>
              </a:rPr>
              <a:t> </a:t>
            </a:r>
            <a:r>
              <a:rPr lang="en-US" sz="2400" dirty="0" err="1">
                <a:solidFill>
                  <a:schemeClr val="bg1"/>
                </a:solidFill>
              </a:rPr>
              <a:t>tuleb</a:t>
            </a:r>
            <a:r>
              <a:rPr lang="en-US" sz="2400" dirty="0">
                <a:solidFill>
                  <a:schemeClr val="bg1"/>
                </a:solidFill>
              </a:rPr>
              <a:t> </a:t>
            </a:r>
            <a:r>
              <a:rPr lang="en-US" sz="2400" dirty="0" err="1">
                <a:solidFill>
                  <a:schemeClr val="bg1"/>
                </a:solidFill>
              </a:rPr>
              <a:t>koostada</a:t>
            </a:r>
            <a:r>
              <a:rPr lang="en-US" sz="2400" dirty="0">
                <a:solidFill>
                  <a:schemeClr val="bg1"/>
                </a:solidFill>
              </a:rPr>
              <a:t> </a:t>
            </a:r>
            <a:r>
              <a:rPr lang="en-US" sz="2400" dirty="0" err="1">
                <a:solidFill>
                  <a:schemeClr val="bg1"/>
                </a:solidFill>
              </a:rPr>
              <a:t>põhjalikult</a:t>
            </a:r>
            <a:r>
              <a:rPr lang="en-US" sz="2400" dirty="0">
                <a:solidFill>
                  <a:schemeClr val="bg1"/>
                </a:solidFill>
              </a:rPr>
              <a:t>, et </a:t>
            </a:r>
            <a:r>
              <a:rPr lang="en-US" sz="2400" dirty="0" err="1">
                <a:solidFill>
                  <a:schemeClr val="bg1"/>
                </a:solidFill>
              </a:rPr>
              <a:t>teil</a:t>
            </a:r>
            <a:r>
              <a:rPr lang="en-US" sz="2400" dirty="0">
                <a:solidFill>
                  <a:schemeClr val="bg1"/>
                </a:solidFill>
              </a:rPr>
              <a:t> </a:t>
            </a:r>
            <a:r>
              <a:rPr lang="en-US" sz="2400" dirty="0" err="1">
                <a:solidFill>
                  <a:schemeClr val="bg1"/>
                </a:solidFill>
              </a:rPr>
              <a:t>ei</a:t>
            </a:r>
            <a:r>
              <a:rPr lang="en-US" sz="2400" dirty="0">
                <a:solidFill>
                  <a:schemeClr val="bg1"/>
                </a:solidFill>
              </a:rPr>
              <a:t> </a:t>
            </a:r>
            <a:r>
              <a:rPr lang="en-US" sz="2400" dirty="0" err="1">
                <a:solidFill>
                  <a:schemeClr val="bg1"/>
                </a:solidFill>
              </a:rPr>
              <a:t>jääks</a:t>
            </a:r>
            <a:r>
              <a:rPr lang="en-US" sz="2400" dirty="0">
                <a:solidFill>
                  <a:schemeClr val="bg1"/>
                </a:solidFill>
              </a:rPr>
              <a:t> </a:t>
            </a:r>
            <a:r>
              <a:rPr lang="en-US" sz="2400" dirty="0" err="1">
                <a:solidFill>
                  <a:schemeClr val="bg1"/>
                </a:solidFill>
              </a:rPr>
              <a:t>kahe</a:t>
            </a:r>
            <a:r>
              <a:rPr lang="en-US" sz="2400" dirty="0">
                <a:solidFill>
                  <a:schemeClr val="bg1"/>
                </a:solidFill>
              </a:rPr>
              <a:t> </a:t>
            </a:r>
            <a:r>
              <a:rPr lang="en-US" sz="2400" dirty="0" err="1">
                <a:solidFill>
                  <a:schemeClr val="bg1"/>
                </a:solidFill>
              </a:rPr>
              <a:t>silma</a:t>
            </a:r>
            <a:r>
              <a:rPr lang="en-US" sz="2400" dirty="0">
                <a:solidFill>
                  <a:schemeClr val="bg1"/>
                </a:solidFill>
              </a:rPr>
              <a:t> </a:t>
            </a:r>
            <a:r>
              <a:rPr lang="en-US" sz="2400" dirty="0" err="1">
                <a:solidFill>
                  <a:schemeClr val="bg1"/>
                </a:solidFill>
              </a:rPr>
              <a:t>vahele</a:t>
            </a:r>
            <a:r>
              <a:rPr lang="en-US" sz="2400" dirty="0">
                <a:solidFill>
                  <a:schemeClr val="bg1"/>
                </a:solidFill>
              </a:rPr>
              <a:t> </a:t>
            </a:r>
            <a:r>
              <a:rPr lang="en-US" sz="2400" dirty="0" err="1">
                <a:solidFill>
                  <a:schemeClr val="bg1"/>
                </a:solidFill>
              </a:rPr>
              <a:t>komponendid</a:t>
            </a:r>
            <a:r>
              <a:rPr lang="en-US" sz="2400" dirty="0">
                <a:solidFill>
                  <a:schemeClr val="bg1"/>
                </a:solidFill>
              </a:rPr>
              <a:t>, mis </a:t>
            </a:r>
            <a:r>
              <a:rPr lang="en-US" sz="2400" dirty="0" err="1">
                <a:solidFill>
                  <a:schemeClr val="bg1"/>
                </a:solidFill>
              </a:rPr>
              <a:t>võivad</a:t>
            </a:r>
            <a:r>
              <a:rPr lang="en-US" sz="2400" dirty="0">
                <a:solidFill>
                  <a:schemeClr val="bg1"/>
                </a:solidFill>
              </a:rPr>
              <a:t> </a:t>
            </a:r>
            <a:r>
              <a:rPr lang="en-US" sz="2400" dirty="0" err="1">
                <a:solidFill>
                  <a:schemeClr val="bg1"/>
                </a:solidFill>
              </a:rPr>
              <a:t>mõjutada</a:t>
            </a:r>
            <a:r>
              <a:rPr lang="en-US" sz="2400" dirty="0">
                <a:solidFill>
                  <a:schemeClr val="bg1"/>
                </a:solidFill>
              </a:rPr>
              <a:t> </a:t>
            </a:r>
            <a:r>
              <a:rPr lang="en-US" sz="2400" dirty="0" err="1">
                <a:solidFill>
                  <a:schemeClr val="bg1"/>
                </a:solidFill>
              </a:rPr>
              <a:t>rahastamise</a:t>
            </a:r>
            <a:r>
              <a:rPr lang="en-US" sz="2400" dirty="0">
                <a:solidFill>
                  <a:schemeClr val="bg1"/>
                </a:solidFill>
              </a:rPr>
              <a:t> </a:t>
            </a:r>
            <a:r>
              <a:rPr lang="en-US" sz="2400" dirty="0" err="1">
                <a:solidFill>
                  <a:schemeClr val="bg1"/>
                </a:solidFill>
              </a:rPr>
              <a:t>tagamist</a:t>
            </a:r>
            <a:r>
              <a:rPr lang="en-US" sz="2400" dirty="0">
                <a:solidFill>
                  <a:schemeClr val="bg1"/>
                </a:solidFill>
              </a:rPr>
              <a:t>. See </a:t>
            </a:r>
            <a:r>
              <a:rPr lang="en-US" sz="2400" dirty="0" err="1">
                <a:solidFill>
                  <a:schemeClr val="bg1"/>
                </a:solidFill>
              </a:rPr>
              <a:t>võib</a:t>
            </a:r>
            <a:r>
              <a:rPr lang="en-US" sz="2400" dirty="0">
                <a:solidFill>
                  <a:schemeClr val="bg1"/>
                </a:solidFill>
              </a:rPr>
              <a:t> kas </a:t>
            </a:r>
            <a:r>
              <a:rPr lang="en-US" sz="2400" dirty="0" err="1">
                <a:solidFill>
                  <a:schemeClr val="bg1"/>
                </a:solidFill>
              </a:rPr>
              <a:t>tagada</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turvalisuse</a:t>
            </a:r>
            <a:r>
              <a:rPr lang="en-US" sz="2400" dirty="0">
                <a:solidFill>
                  <a:schemeClr val="bg1"/>
                </a:solidFill>
              </a:rPr>
              <a:t> </a:t>
            </a:r>
            <a:r>
              <a:rPr lang="en-US" sz="2400" dirty="0" err="1">
                <a:solidFill>
                  <a:schemeClr val="bg1"/>
                </a:solidFill>
              </a:rPr>
              <a:t>või</a:t>
            </a:r>
            <a:r>
              <a:rPr lang="en-US" sz="2400" dirty="0">
                <a:solidFill>
                  <a:schemeClr val="bg1"/>
                </a:solidFill>
              </a:rPr>
              <a:t> </a:t>
            </a:r>
            <a:r>
              <a:rPr lang="en-US" sz="2400" dirty="0" err="1">
                <a:solidFill>
                  <a:schemeClr val="bg1"/>
                </a:solidFill>
              </a:rPr>
              <a:t>viia</a:t>
            </a:r>
            <a:r>
              <a:rPr lang="en-US" sz="2400" dirty="0">
                <a:solidFill>
                  <a:schemeClr val="bg1"/>
                </a:solidFill>
              </a:rPr>
              <a:t> </a:t>
            </a:r>
            <a:r>
              <a:rPr lang="en-US" sz="2400" dirty="0" err="1">
                <a:solidFill>
                  <a:schemeClr val="bg1"/>
                </a:solidFill>
              </a:rPr>
              <a:t>võlgadess</a:t>
            </a:r>
            <a:r>
              <a:rPr lang="en-US" sz="2400" dirty="0">
                <a:solidFill>
                  <a:schemeClr val="bg1"/>
                </a:solidFill>
              </a:rPr>
              <a:t>.</a:t>
            </a:r>
          </a:p>
          <a:p>
            <a:r>
              <a:rPr lang="en-US" sz="2400" dirty="0" err="1">
                <a:solidFill>
                  <a:schemeClr val="bg1"/>
                </a:solidFill>
              </a:rPr>
              <a:t>Eelarve</a:t>
            </a:r>
            <a:r>
              <a:rPr lang="en-US" sz="2400" dirty="0">
                <a:solidFill>
                  <a:schemeClr val="bg1"/>
                </a:solidFill>
              </a:rPr>
              <a:t> </a:t>
            </a:r>
            <a:r>
              <a:rPr lang="en-US" sz="2400" dirty="0" err="1">
                <a:solidFill>
                  <a:schemeClr val="bg1"/>
                </a:solidFill>
              </a:rPr>
              <a:t>koostamisel</a:t>
            </a:r>
            <a:r>
              <a:rPr lang="en-US" sz="2400" dirty="0">
                <a:solidFill>
                  <a:schemeClr val="bg1"/>
                </a:solidFill>
              </a:rPr>
              <a:t> </a:t>
            </a:r>
            <a:r>
              <a:rPr lang="en-US" sz="2400" dirty="0" err="1">
                <a:solidFill>
                  <a:schemeClr val="bg1"/>
                </a:solidFill>
              </a:rPr>
              <a:t>peate</a:t>
            </a:r>
            <a:r>
              <a:rPr lang="en-US" sz="2400" dirty="0">
                <a:solidFill>
                  <a:schemeClr val="bg1"/>
                </a:solidFill>
              </a:rPr>
              <a:t> </a:t>
            </a:r>
            <a:r>
              <a:rPr lang="en-US" sz="2400" dirty="0" err="1">
                <a:solidFill>
                  <a:schemeClr val="bg1"/>
                </a:solidFill>
              </a:rPr>
              <a:t>arvestame</a:t>
            </a:r>
            <a:r>
              <a:rPr lang="en-US" sz="2400" dirty="0">
                <a:solidFill>
                  <a:schemeClr val="bg1"/>
                </a:solidFill>
              </a:rPr>
              <a:t> </a:t>
            </a:r>
            <a:r>
              <a:rPr lang="en-US" sz="2400" dirty="0" err="1">
                <a:solidFill>
                  <a:schemeClr val="bg1"/>
                </a:solidFill>
              </a:rPr>
              <a:t>mitmete</a:t>
            </a:r>
            <a:r>
              <a:rPr lang="en-US" sz="2400" dirty="0">
                <a:solidFill>
                  <a:schemeClr val="bg1"/>
                </a:solidFill>
              </a:rPr>
              <a:t> </a:t>
            </a:r>
            <a:r>
              <a:rPr lang="en-US" sz="2400" dirty="0" err="1">
                <a:solidFill>
                  <a:schemeClr val="bg1"/>
                </a:solidFill>
              </a:rPr>
              <a:t>põhiaspektidega</a:t>
            </a:r>
            <a:r>
              <a:rPr lang="et-EE" sz="2400" dirty="0">
                <a:solidFill>
                  <a:schemeClr val="bg1"/>
                </a:solidFill>
              </a:rPr>
              <a:t>.</a:t>
            </a:r>
            <a:r>
              <a:rPr lang="en-US" sz="2400" dirty="0">
                <a:solidFill>
                  <a:schemeClr val="bg1"/>
                </a:solidFill>
              </a:rPr>
              <a:t> </a:t>
            </a:r>
          </a:p>
        </p:txBody>
      </p:sp>
      <p:sp>
        <p:nvSpPr>
          <p:cNvPr id="12" name="TextBox 11">
            <a:extLst>
              <a:ext uri="{FF2B5EF4-FFF2-40B4-BE49-F238E27FC236}">
                <a16:creationId xmlns:a16="http://schemas.microsoft.com/office/drawing/2014/main" id="{D5B45630-74AC-4750-9855-714DCA5449C8}"/>
              </a:ext>
            </a:extLst>
          </p:cNvPr>
          <p:cNvSpPr txBox="1"/>
          <p:nvPr/>
        </p:nvSpPr>
        <p:spPr>
          <a:xfrm>
            <a:off x="5954754" y="448431"/>
            <a:ext cx="6096000" cy="523220"/>
          </a:xfrm>
          <a:prstGeom prst="rect">
            <a:avLst/>
          </a:prstGeom>
          <a:noFill/>
        </p:spPr>
        <p:txBody>
          <a:bodyPr wrap="square">
            <a:spAutoFit/>
          </a:bodyPr>
          <a:lstStyle/>
          <a:p>
            <a:r>
              <a:rPr lang="en-US" sz="2800" dirty="0">
                <a:solidFill>
                  <a:schemeClr val="bg1"/>
                </a:solidFill>
              </a:rPr>
              <a:t>KUIDAS KOOSTADA PROJEKTI EELARVET</a:t>
            </a:r>
          </a:p>
        </p:txBody>
      </p:sp>
      <p:pic>
        <p:nvPicPr>
          <p:cNvPr id="5" name="Picture Placeholder 4" descr="A black umbrella over a piggybank">
            <a:extLst>
              <a:ext uri="{FF2B5EF4-FFF2-40B4-BE49-F238E27FC236}">
                <a16:creationId xmlns:a16="http://schemas.microsoft.com/office/drawing/2014/main" id="{7F7A7A9A-4CC8-4079-999D-D58C02E0304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19171" r="19171"/>
          <a:stretch>
            <a:fillRect/>
          </a:stretch>
        </p:blipFill>
        <p:spPr/>
      </p:pic>
    </p:spTree>
    <p:extLst>
      <p:ext uri="{BB962C8B-B14F-4D97-AF65-F5344CB8AC3E}">
        <p14:creationId xmlns:p14="http://schemas.microsoft.com/office/powerpoint/2010/main" val="34096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5954754" y="729692"/>
            <a:ext cx="6037221" cy="4154984"/>
          </a:xfrm>
          <a:prstGeom prst="rect">
            <a:avLst/>
          </a:prstGeom>
          <a:noFill/>
        </p:spPr>
        <p:txBody>
          <a:bodyPr wrap="square" rtlCol="0">
            <a:spAutoFit/>
          </a:bodyPr>
          <a:lstStyle/>
          <a:p>
            <a:r>
              <a:rPr lang="et-EE" sz="2400" dirty="0">
                <a:solidFill>
                  <a:schemeClr val="bg1"/>
                </a:solidFill>
              </a:rPr>
              <a:t>E</a:t>
            </a:r>
            <a:r>
              <a:rPr lang="en-US" sz="2400" dirty="0" err="1">
                <a:solidFill>
                  <a:schemeClr val="bg1"/>
                </a:solidFill>
              </a:rPr>
              <a:t>elarve</a:t>
            </a:r>
            <a:r>
              <a:rPr lang="en-US" sz="2400" dirty="0">
                <a:solidFill>
                  <a:schemeClr val="bg1"/>
                </a:solidFill>
              </a:rPr>
              <a:t> </a:t>
            </a:r>
            <a:r>
              <a:rPr lang="en-US" sz="2400" dirty="0" err="1">
                <a:solidFill>
                  <a:schemeClr val="bg1"/>
                </a:solidFill>
              </a:rPr>
              <a:t>koostamisel</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kulude</a:t>
            </a:r>
            <a:r>
              <a:rPr lang="en-US" sz="2400" dirty="0">
                <a:solidFill>
                  <a:schemeClr val="bg1"/>
                </a:solidFill>
              </a:rPr>
              <a:t> </a:t>
            </a:r>
            <a:r>
              <a:rPr lang="en-US" sz="2400" dirty="0" err="1">
                <a:solidFill>
                  <a:schemeClr val="bg1"/>
                </a:solidFill>
              </a:rPr>
              <a:t>hindamise</a:t>
            </a:r>
            <a:r>
              <a:rPr lang="et-EE" sz="2400" dirty="0" err="1">
                <a:solidFill>
                  <a:schemeClr val="bg1"/>
                </a:solidFill>
              </a:rPr>
              <a:t>ks</a:t>
            </a:r>
            <a:r>
              <a:rPr lang="en-US" sz="2400" dirty="0">
                <a:solidFill>
                  <a:schemeClr val="bg1"/>
                </a:solidFill>
              </a:rPr>
              <a:t> </a:t>
            </a:r>
            <a:r>
              <a:rPr lang="en-US" sz="2400" dirty="0" err="1">
                <a:solidFill>
                  <a:schemeClr val="bg1"/>
                </a:solidFill>
              </a:rPr>
              <a:t>kasutada</a:t>
            </a:r>
            <a:r>
              <a:rPr lang="en-US" sz="2400" dirty="0">
                <a:solidFill>
                  <a:schemeClr val="bg1"/>
                </a:solidFill>
              </a:rPr>
              <a:t> </a:t>
            </a:r>
            <a:r>
              <a:rPr lang="en-US" sz="2400" dirty="0" err="1">
                <a:solidFill>
                  <a:schemeClr val="bg1"/>
                </a:solidFill>
              </a:rPr>
              <a:t>erinevaid</a:t>
            </a:r>
            <a:r>
              <a:rPr lang="en-US" sz="2400" dirty="0">
                <a:solidFill>
                  <a:schemeClr val="bg1"/>
                </a:solidFill>
              </a:rPr>
              <a:t> </a:t>
            </a:r>
            <a:r>
              <a:rPr lang="en-US" sz="2400" dirty="0" err="1">
                <a:solidFill>
                  <a:schemeClr val="bg1"/>
                </a:solidFill>
              </a:rPr>
              <a:t>meetodeid</a:t>
            </a:r>
            <a:r>
              <a:rPr lang="en-US" sz="2400" dirty="0">
                <a:solidFill>
                  <a:schemeClr val="bg1"/>
                </a:solidFill>
              </a:rPr>
              <a:t>. </a:t>
            </a:r>
            <a:r>
              <a:rPr lang="en-US" sz="2400" dirty="0" err="1">
                <a:solidFill>
                  <a:schemeClr val="bg1"/>
                </a:solidFill>
              </a:rPr>
              <a:t>Siin</a:t>
            </a:r>
            <a:r>
              <a:rPr lang="en-US" sz="2400" dirty="0">
                <a:solidFill>
                  <a:schemeClr val="bg1"/>
                </a:solidFill>
              </a:rPr>
              <a:t> on </a:t>
            </a:r>
            <a:r>
              <a:rPr lang="en-US" sz="2400" dirty="0" err="1">
                <a:solidFill>
                  <a:schemeClr val="bg1"/>
                </a:solidFill>
              </a:rPr>
              <a:t>lihtsa</a:t>
            </a:r>
            <a:r>
              <a:rPr lang="en-US" sz="2400" dirty="0">
                <a:solidFill>
                  <a:schemeClr val="bg1"/>
                </a:solidFill>
              </a:rPr>
              <a:t> </a:t>
            </a:r>
            <a:r>
              <a:rPr lang="en-US" sz="2400" dirty="0" err="1">
                <a:solidFill>
                  <a:schemeClr val="bg1"/>
                </a:solidFill>
              </a:rPr>
              <a:t>eelarve</a:t>
            </a:r>
            <a:r>
              <a:rPr lang="en-US" sz="2400" dirty="0">
                <a:solidFill>
                  <a:schemeClr val="bg1"/>
                </a:solidFill>
              </a:rPr>
              <a:t> </a:t>
            </a:r>
            <a:r>
              <a:rPr lang="en-US" sz="2400" dirty="0" err="1">
                <a:solidFill>
                  <a:schemeClr val="bg1"/>
                </a:solidFill>
              </a:rPr>
              <a:t>loomise</a:t>
            </a:r>
            <a:r>
              <a:rPr lang="en-US" sz="2400" dirty="0">
                <a:solidFill>
                  <a:schemeClr val="bg1"/>
                </a:solidFill>
              </a:rPr>
              <a:t> </a:t>
            </a:r>
            <a:r>
              <a:rPr lang="en-US" sz="2400" dirty="0" err="1">
                <a:solidFill>
                  <a:schemeClr val="bg1"/>
                </a:solidFill>
              </a:rPr>
              <a:t>kõige</a:t>
            </a:r>
            <a:r>
              <a:rPr lang="en-US" sz="2400" dirty="0">
                <a:solidFill>
                  <a:schemeClr val="bg1"/>
                </a:solidFill>
              </a:rPr>
              <a:t> </a:t>
            </a:r>
            <a:r>
              <a:rPr lang="en-US" sz="2400" dirty="0" err="1">
                <a:solidFill>
                  <a:schemeClr val="bg1"/>
                </a:solidFill>
              </a:rPr>
              <a:t>elementaarsemad</a:t>
            </a:r>
            <a:r>
              <a:rPr lang="en-US" sz="2400" dirty="0">
                <a:solidFill>
                  <a:schemeClr val="bg1"/>
                </a:solidFill>
              </a:rPr>
              <a:t> </a:t>
            </a:r>
            <a:r>
              <a:rPr lang="en-US" sz="2400" dirty="0" err="1">
                <a:solidFill>
                  <a:schemeClr val="bg1"/>
                </a:solidFill>
              </a:rPr>
              <a:t>sammud</a:t>
            </a:r>
            <a:r>
              <a:rPr lang="en-US" sz="2400" dirty="0">
                <a:solidFill>
                  <a:schemeClr val="bg1"/>
                </a:solidFill>
              </a:rPr>
              <a:t>.</a:t>
            </a:r>
          </a:p>
          <a:p>
            <a:r>
              <a:rPr lang="en-US" sz="2400" b="1" dirty="0">
                <a:solidFill>
                  <a:schemeClr val="bg1"/>
                </a:solidFill>
              </a:rPr>
              <a:t>1.</a:t>
            </a:r>
            <a:r>
              <a:rPr lang="et-EE" sz="2400" b="1" dirty="0">
                <a:solidFill>
                  <a:schemeClr val="bg1"/>
                </a:solidFill>
              </a:rPr>
              <a:t> </a:t>
            </a:r>
            <a:r>
              <a:rPr lang="en-US" sz="2400" b="1" dirty="0" err="1">
                <a:solidFill>
                  <a:schemeClr val="bg1"/>
                </a:solidFill>
              </a:rPr>
              <a:t>Koostage</a:t>
            </a:r>
            <a:r>
              <a:rPr lang="en-US" sz="2400" b="1" dirty="0">
                <a:solidFill>
                  <a:schemeClr val="bg1"/>
                </a:solidFill>
              </a:rPr>
              <a:t> </a:t>
            </a:r>
            <a:r>
              <a:rPr lang="en-US" sz="2400" b="1" dirty="0" err="1">
                <a:solidFill>
                  <a:schemeClr val="bg1"/>
                </a:solidFill>
              </a:rPr>
              <a:t>ülesannete</a:t>
            </a:r>
            <a:r>
              <a:rPr lang="en-US" sz="2400" b="1" dirty="0">
                <a:solidFill>
                  <a:schemeClr val="bg1"/>
                </a:solidFill>
              </a:rPr>
              <a:t> </a:t>
            </a:r>
            <a:r>
              <a:rPr lang="en-US" sz="2400" b="1" dirty="0" err="1">
                <a:solidFill>
                  <a:schemeClr val="bg1"/>
                </a:solidFill>
              </a:rPr>
              <a:t>loend</a:t>
            </a:r>
            <a:br>
              <a:rPr lang="et-EE" sz="2400" b="1" dirty="0">
                <a:solidFill>
                  <a:schemeClr val="bg1"/>
                </a:solidFill>
              </a:rPr>
            </a:br>
            <a:r>
              <a:rPr lang="en-US" sz="2400" dirty="0">
                <a:solidFill>
                  <a:schemeClr val="bg1"/>
                </a:solidFill>
              </a:rPr>
              <a:t>See </a:t>
            </a:r>
            <a:r>
              <a:rPr lang="en-US" sz="2400" dirty="0" err="1">
                <a:solidFill>
                  <a:schemeClr val="bg1"/>
                </a:solidFill>
              </a:rPr>
              <a:t>aitab</a:t>
            </a:r>
            <a:r>
              <a:rPr lang="en-US" sz="2400" dirty="0">
                <a:solidFill>
                  <a:schemeClr val="bg1"/>
                </a:solidFill>
              </a:rPr>
              <a:t> </a:t>
            </a:r>
            <a:r>
              <a:rPr lang="en-US" sz="2400" dirty="0" err="1">
                <a:solidFill>
                  <a:schemeClr val="bg1"/>
                </a:solidFill>
              </a:rPr>
              <a:t>teil</a:t>
            </a:r>
            <a:r>
              <a:rPr lang="en-US" sz="2400" dirty="0">
                <a:solidFill>
                  <a:schemeClr val="bg1"/>
                </a:solidFill>
              </a:rPr>
              <a:t> </a:t>
            </a:r>
            <a:r>
              <a:rPr lang="en-US" sz="2400" dirty="0" err="1">
                <a:solidFill>
                  <a:schemeClr val="bg1"/>
                </a:solidFill>
              </a:rPr>
              <a:t>kindlaks</a:t>
            </a:r>
            <a:r>
              <a:rPr lang="en-US" sz="2400" dirty="0">
                <a:solidFill>
                  <a:schemeClr val="bg1"/>
                </a:solidFill>
              </a:rPr>
              <a:t> </a:t>
            </a:r>
            <a:r>
              <a:rPr lang="en-US" sz="2400" dirty="0" err="1">
                <a:solidFill>
                  <a:schemeClr val="bg1"/>
                </a:solidFill>
              </a:rPr>
              <a:t>teha</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peate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iga</a:t>
            </a:r>
            <a:r>
              <a:rPr lang="en-US" sz="2400" dirty="0">
                <a:solidFill>
                  <a:schemeClr val="bg1"/>
                </a:solidFill>
              </a:rPr>
              <a:t> </a:t>
            </a:r>
            <a:r>
              <a:rPr lang="en-US" sz="2400" dirty="0" err="1">
                <a:solidFill>
                  <a:schemeClr val="bg1"/>
                </a:solidFill>
              </a:rPr>
              <a:t>etapi</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saavutama</a:t>
            </a:r>
            <a:r>
              <a:rPr lang="en-US" sz="2400" dirty="0">
                <a:solidFill>
                  <a:schemeClr val="bg1"/>
                </a:solidFill>
              </a:rPr>
              <a:t>. </a:t>
            </a:r>
            <a:r>
              <a:rPr lang="en-US" sz="2400" dirty="0" err="1">
                <a:solidFill>
                  <a:schemeClr val="bg1"/>
                </a:solidFill>
              </a:rPr>
              <a:t>Samuti</a:t>
            </a:r>
            <a:r>
              <a:rPr lang="en-US" sz="2400" dirty="0">
                <a:solidFill>
                  <a:schemeClr val="bg1"/>
                </a:solidFill>
              </a:rPr>
              <a:t> </a:t>
            </a:r>
            <a:r>
              <a:rPr lang="en-US" sz="2400" dirty="0" err="1">
                <a:solidFill>
                  <a:schemeClr val="bg1"/>
                </a:solidFill>
              </a:rPr>
              <a:t>aitab</a:t>
            </a:r>
            <a:r>
              <a:rPr lang="en-US" sz="2400" dirty="0">
                <a:solidFill>
                  <a:schemeClr val="bg1"/>
                </a:solidFill>
              </a:rPr>
              <a:t> see </a:t>
            </a:r>
            <a:r>
              <a:rPr lang="en-US" sz="2400" dirty="0" err="1">
                <a:solidFill>
                  <a:schemeClr val="bg1"/>
                </a:solidFill>
              </a:rPr>
              <a:t>teie</a:t>
            </a:r>
            <a:r>
              <a:rPr lang="en-US" sz="2400" dirty="0">
                <a:solidFill>
                  <a:schemeClr val="bg1"/>
                </a:solidFill>
              </a:rPr>
              <a:t> </a:t>
            </a:r>
            <a:r>
              <a:rPr lang="en-US" sz="2400" dirty="0" err="1">
                <a:solidFill>
                  <a:schemeClr val="bg1"/>
                </a:solidFill>
              </a:rPr>
              <a:t>meeskonnaliikmetel</a:t>
            </a:r>
            <a:r>
              <a:rPr lang="en-US" sz="2400" dirty="0">
                <a:solidFill>
                  <a:schemeClr val="bg1"/>
                </a:solidFill>
              </a:rPr>
              <a:t> </a:t>
            </a:r>
            <a:r>
              <a:rPr lang="en-US" sz="2400" dirty="0" err="1">
                <a:solidFill>
                  <a:schemeClr val="bg1"/>
                </a:solidFill>
              </a:rPr>
              <a:t>aru</a:t>
            </a:r>
            <a:r>
              <a:rPr lang="en-US" sz="2400" dirty="0">
                <a:solidFill>
                  <a:schemeClr val="bg1"/>
                </a:solidFill>
              </a:rPr>
              <a:t> </a:t>
            </a:r>
            <a:r>
              <a:rPr lang="en-US" sz="2400" dirty="0" err="1">
                <a:solidFill>
                  <a:schemeClr val="bg1"/>
                </a:solidFill>
              </a:rPr>
              <a:t>saada</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neilt</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igas</a:t>
            </a:r>
            <a:r>
              <a:rPr lang="en-US" sz="2400" dirty="0">
                <a:solidFill>
                  <a:schemeClr val="bg1"/>
                </a:solidFill>
              </a:rPr>
              <a:t> </a:t>
            </a:r>
            <a:r>
              <a:rPr lang="en-US" sz="2400" dirty="0" err="1">
                <a:solidFill>
                  <a:schemeClr val="bg1"/>
                </a:solidFill>
              </a:rPr>
              <a:t>etapis</a:t>
            </a:r>
            <a:r>
              <a:rPr lang="en-US" sz="2400" dirty="0">
                <a:solidFill>
                  <a:schemeClr val="bg1"/>
                </a:solidFill>
              </a:rPr>
              <a:t> </a:t>
            </a:r>
            <a:r>
              <a:rPr lang="en-US" sz="2400" dirty="0" err="1">
                <a:solidFill>
                  <a:schemeClr val="bg1"/>
                </a:solidFill>
              </a:rPr>
              <a:t>täpselt</a:t>
            </a:r>
            <a:r>
              <a:rPr lang="en-US" sz="2400" dirty="0">
                <a:solidFill>
                  <a:schemeClr val="bg1"/>
                </a:solidFill>
              </a:rPr>
              <a:t> </a:t>
            </a:r>
            <a:r>
              <a:rPr lang="en-US" sz="2400" dirty="0" err="1">
                <a:solidFill>
                  <a:schemeClr val="bg1"/>
                </a:solidFill>
              </a:rPr>
              <a:t>vaja</a:t>
            </a:r>
            <a:r>
              <a:rPr lang="en-US" sz="2400" dirty="0">
                <a:solidFill>
                  <a:schemeClr val="bg1"/>
                </a:solidFill>
              </a:rPr>
              <a:t> on. </a:t>
            </a:r>
            <a:r>
              <a:rPr lang="en-US" sz="2400" dirty="0" err="1">
                <a:solidFill>
                  <a:schemeClr val="bg1"/>
                </a:solidFill>
              </a:rPr>
              <a:t>Ülesannete</a:t>
            </a:r>
            <a:r>
              <a:rPr lang="en-US" sz="2400" dirty="0">
                <a:solidFill>
                  <a:schemeClr val="bg1"/>
                </a:solidFill>
              </a:rPr>
              <a:t> </a:t>
            </a:r>
            <a:r>
              <a:rPr lang="en-US" sz="2400" dirty="0" err="1">
                <a:solidFill>
                  <a:schemeClr val="bg1"/>
                </a:solidFill>
              </a:rPr>
              <a:t>loendi</a:t>
            </a:r>
            <a:r>
              <a:rPr lang="en-US" sz="2400" dirty="0">
                <a:solidFill>
                  <a:schemeClr val="bg1"/>
                </a:solidFill>
              </a:rPr>
              <a:t> </a:t>
            </a:r>
            <a:r>
              <a:rPr lang="en-US" sz="2400" dirty="0" err="1">
                <a:solidFill>
                  <a:schemeClr val="bg1"/>
                </a:solidFill>
              </a:rPr>
              <a:t>saab</a:t>
            </a:r>
            <a:r>
              <a:rPr lang="en-US" sz="2400" dirty="0">
                <a:solidFill>
                  <a:schemeClr val="bg1"/>
                </a:solidFill>
              </a:rPr>
              <a:t> </a:t>
            </a:r>
            <a:r>
              <a:rPr lang="en-US" sz="2400" dirty="0" err="1">
                <a:solidFill>
                  <a:schemeClr val="bg1"/>
                </a:solidFill>
              </a:rPr>
              <a:t>koostada</a:t>
            </a:r>
            <a:r>
              <a:rPr lang="en-US" sz="2400" dirty="0">
                <a:solidFill>
                  <a:schemeClr val="bg1"/>
                </a:solidFill>
              </a:rPr>
              <a:t> juba ka </a:t>
            </a:r>
            <a:r>
              <a:rPr lang="en-US" sz="2400" dirty="0" err="1">
                <a:solidFill>
                  <a:schemeClr val="bg1"/>
                </a:solidFill>
              </a:rPr>
              <a:t>teie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kavandamise</a:t>
            </a:r>
            <a:r>
              <a:rPr lang="en-US" sz="2400" dirty="0">
                <a:solidFill>
                  <a:schemeClr val="bg1"/>
                </a:solidFill>
              </a:rPr>
              <a:t> </a:t>
            </a:r>
            <a:r>
              <a:rPr lang="en-US" sz="2400" dirty="0" err="1">
                <a:solidFill>
                  <a:schemeClr val="bg1"/>
                </a:solidFill>
              </a:rPr>
              <a:t>etapis</a:t>
            </a:r>
            <a:r>
              <a:rPr lang="en-US" sz="2400" dirty="0">
                <a:solidFill>
                  <a:schemeClr val="bg1"/>
                </a:solidFill>
              </a:rPr>
              <a:t>, </a:t>
            </a:r>
            <a:r>
              <a:rPr lang="en-US" sz="2400" dirty="0" err="1">
                <a:solidFill>
                  <a:schemeClr val="bg1"/>
                </a:solidFill>
              </a:rPr>
              <a:t>mida</a:t>
            </a:r>
            <a:r>
              <a:rPr lang="en-US" sz="2400" dirty="0">
                <a:solidFill>
                  <a:schemeClr val="bg1"/>
                </a:solidFill>
              </a:rPr>
              <a:t> </a:t>
            </a:r>
            <a:r>
              <a:rPr lang="en-US" sz="2400" dirty="0" err="1">
                <a:solidFill>
                  <a:schemeClr val="bg1"/>
                </a:solidFill>
              </a:rPr>
              <a:t>käsitleti</a:t>
            </a:r>
            <a:r>
              <a:rPr lang="en-US" sz="2400" dirty="0">
                <a:solidFill>
                  <a:schemeClr val="bg1"/>
                </a:solidFill>
              </a:rPr>
              <a:t> 4. </a:t>
            </a:r>
            <a:r>
              <a:rPr lang="en-US" sz="2400" dirty="0" err="1">
                <a:solidFill>
                  <a:schemeClr val="bg1"/>
                </a:solidFill>
              </a:rPr>
              <a:t>moodulis</a:t>
            </a:r>
            <a:r>
              <a:rPr lang="en-US" sz="2400" dirty="0">
                <a:solidFill>
                  <a:schemeClr val="bg1"/>
                </a:solidFill>
              </a:rPr>
              <a:t>.</a:t>
            </a:r>
          </a:p>
        </p:txBody>
      </p:sp>
      <p:sp>
        <p:nvSpPr>
          <p:cNvPr id="2" name="TextBox 1">
            <a:extLst>
              <a:ext uri="{FF2B5EF4-FFF2-40B4-BE49-F238E27FC236}">
                <a16:creationId xmlns:a16="http://schemas.microsoft.com/office/drawing/2014/main" id="{401D04BB-B31A-471E-8B00-0B6EF9CF2E98}"/>
              </a:ext>
            </a:extLst>
          </p:cNvPr>
          <p:cNvSpPr txBox="1"/>
          <p:nvPr/>
        </p:nvSpPr>
        <p:spPr>
          <a:xfrm>
            <a:off x="5954754" y="206472"/>
            <a:ext cx="5943601" cy="523220"/>
          </a:xfrm>
          <a:prstGeom prst="rect">
            <a:avLst/>
          </a:prstGeom>
          <a:noFill/>
        </p:spPr>
        <p:txBody>
          <a:bodyPr wrap="square" rtlCol="0">
            <a:spAutoFit/>
          </a:bodyPr>
          <a:lstStyle/>
          <a:p>
            <a:pPr algn="ctr"/>
            <a:r>
              <a:rPr lang="et-EE" sz="2800" dirty="0">
                <a:solidFill>
                  <a:schemeClr val="bg1"/>
                </a:solidFill>
              </a:rPr>
              <a:t>LIHTSA EELARVE KOOSTAMINE</a:t>
            </a:r>
            <a:endParaRPr lang="en-IE" sz="2800" dirty="0">
              <a:solidFill>
                <a:schemeClr val="bg1"/>
              </a:solidFill>
            </a:endParaRPr>
          </a:p>
        </p:txBody>
      </p:sp>
      <p:pic>
        <p:nvPicPr>
          <p:cNvPr id="11" name="Picture Placeholder 10" descr="Money and passport">
            <a:extLst>
              <a:ext uri="{FF2B5EF4-FFF2-40B4-BE49-F238E27FC236}">
                <a16:creationId xmlns:a16="http://schemas.microsoft.com/office/drawing/2014/main" id="{BB4BF58F-B7A7-4C79-A990-6D36C865E70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9605" r="29605"/>
          <a:stretch>
            <a:fillRect/>
          </a:stretch>
        </p:blipFill>
        <p:spPr>
          <a:xfrm>
            <a:off x="488065" y="0"/>
            <a:ext cx="5248975" cy="6858001"/>
          </a:xfrm>
        </p:spPr>
      </p:pic>
    </p:spTree>
    <p:extLst>
      <p:ext uri="{BB962C8B-B14F-4D97-AF65-F5344CB8AC3E}">
        <p14:creationId xmlns:p14="http://schemas.microsoft.com/office/powerpoint/2010/main" val="199844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6004559" y="1099742"/>
            <a:ext cx="6096000" cy="4893647"/>
          </a:xfrm>
          <a:prstGeom prst="rect">
            <a:avLst/>
          </a:prstGeom>
          <a:noFill/>
        </p:spPr>
        <p:txBody>
          <a:bodyPr wrap="square" rtlCol="0">
            <a:spAutoFit/>
          </a:bodyPr>
          <a:lstStyle/>
          <a:p>
            <a:r>
              <a:rPr lang="en-US" sz="2400" dirty="0" err="1">
                <a:solidFill>
                  <a:schemeClr val="bg1"/>
                </a:solidFill>
              </a:rPr>
              <a:t>Iga</a:t>
            </a:r>
            <a:r>
              <a:rPr lang="en-US" sz="2400" dirty="0">
                <a:solidFill>
                  <a:schemeClr val="bg1"/>
                </a:solidFill>
              </a:rPr>
              <a:t> </a:t>
            </a:r>
            <a:r>
              <a:rPr lang="en-US" sz="2400" dirty="0" err="1">
                <a:solidFill>
                  <a:schemeClr val="bg1"/>
                </a:solidFill>
              </a:rPr>
              <a:t>ülesande</a:t>
            </a:r>
            <a:r>
              <a:rPr lang="en-US" sz="2400" dirty="0">
                <a:solidFill>
                  <a:schemeClr val="bg1"/>
                </a:solidFill>
              </a:rPr>
              <a:t> </a:t>
            </a:r>
            <a:r>
              <a:rPr lang="en-US" sz="2400" dirty="0" err="1">
                <a:solidFill>
                  <a:schemeClr val="bg1"/>
                </a:solidFill>
              </a:rPr>
              <a:t>puhul</a:t>
            </a:r>
            <a:r>
              <a:rPr lang="en-US" sz="2400" dirty="0">
                <a:solidFill>
                  <a:schemeClr val="bg1"/>
                </a:solidFill>
              </a:rPr>
              <a:t> </a:t>
            </a:r>
            <a:r>
              <a:rPr lang="en-US" sz="2400" dirty="0" err="1">
                <a:solidFill>
                  <a:schemeClr val="bg1"/>
                </a:solidFill>
              </a:rPr>
              <a:t>uurige</a:t>
            </a:r>
            <a:r>
              <a:rPr lang="en-US" sz="2400" dirty="0">
                <a:solidFill>
                  <a:schemeClr val="bg1"/>
                </a:solidFill>
              </a:rPr>
              <a:t> </a:t>
            </a:r>
            <a:r>
              <a:rPr lang="en-US" sz="2400" dirty="0" err="1">
                <a:solidFill>
                  <a:schemeClr val="bg1"/>
                </a:solidFill>
              </a:rPr>
              <a:t>kõigi</a:t>
            </a:r>
            <a:r>
              <a:rPr lang="en-US" sz="2400" dirty="0">
                <a:solidFill>
                  <a:schemeClr val="bg1"/>
                </a:solidFill>
              </a:rPr>
              <a:t> </a:t>
            </a:r>
            <a:r>
              <a:rPr lang="en-US" sz="2400" dirty="0" err="1">
                <a:solidFill>
                  <a:schemeClr val="bg1"/>
                </a:solidFill>
              </a:rPr>
              <a:t>selle</a:t>
            </a:r>
            <a:r>
              <a:rPr lang="en-US" sz="2400" dirty="0">
                <a:solidFill>
                  <a:schemeClr val="bg1"/>
                </a:solidFill>
              </a:rPr>
              <a:t> </a:t>
            </a:r>
            <a:r>
              <a:rPr lang="en-US" sz="2400" dirty="0" err="1">
                <a:solidFill>
                  <a:schemeClr val="bg1"/>
                </a:solidFill>
              </a:rPr>
              <a:t>jaoks</a:t>
            </a:r>
            <a:r>
              <a:rPr lang="en-US" sz="2400" dirty="0">
                <a:solidFill>
                  <a:schemeClr val="bg1"/>
                </a:solidFill>
              </a:rPr>
              <a:t> </a:t>
            </a:r>
            <a:r>
              <a:rPr lang="en-US" sz="2400" dirty="0" err="1">
                <a:solidFill>
                  <a:schemeClr val="bg1"/>
                </a:solidFill>
              </a:rPr>
              <a:t>vajalike</a:t>
            </a:r>
            <a:r>
              <a:rPr lang="en-US" sz="2400" dirty="0">
                <a:solidFill>
                  <a:schemeClr val="bg1"/>
                </a:solidFill>
              </a:rPr>
              <a:t> </a:t>
            </a:r>
            <a:r>
              <a:rPr lang="en-US" sz="2400" dirty="0" err="1">
                <a:solidFill>
                  <a:schemeClr val="bg1"/>
                </a:solidFill>
              </a:rPr>
              <a:t>ressursside</a:t>
            </a:r>
            <a:r>
              <a:rPr lang="en-US" sz="2400" dirty="0">
                <a:solidFill>
                  <a:schemeClr val="bg1"/>
                </a:solidFill>
              </a:rPr>
              <a:t>, </a:t>
            </a:r>
            <a:r>
              <a:rPr lang="en-US" sz="2400" dirty="0" err="1">
                <a:solidFill>
                  <a:schemeClr val="bg1"/>
                </a:solidFill>
              </a:rPr>
              <a:t>materjalide</a:t>
            </a:r>
            <a:r>
              <a:rPr lang="en-US" sz="2400" dirty="0">
                <a:solidFill>
                  <a:schemeClr val="bg1"/>
                </a:solidFill>
              </a:rPr>
              <a:t> ja </a:t>
            </a:r>
            <a:r>
              <a:rPr lang="et-EE" sz="2400" dirty="0">
                <a:solidFill>
                  <a:schemeClr val="bg1"/>
                </a:solidFill>
              </a:rPr>
              <a:t>ka </a:t>
            </a:r>
            <a:r>
              <a:rPr lang="en-US" sz="2400" dirty="0" err="1">
                <a:solidFill>
                  <a:schemeClr val="bg1"/>
                </a:solidFill>
              </a:rPr>
              <a:t>aja</a:t>
            </a:r>
            <a:r>
              <a:rPr lang="en-US" sz="2400" dirty="0">
                <a:solidFill>
                  <a:schemeClr val="bg1"/>
                </a:solidFill>
              </a:rPr>
              <a:t> </a:t>
            </a:r>
            <a:r>
              <a:rPr lang="en-US" sz="2400" dirty="0" err="1">
                <a:solidFill>
                  <a:schemeClr val="bg1"/>
                </a:solidFill>
              </a:rPr>
              <a:t>maksumust</a:t>
            </a:r>
            <a:r>
              <a:rPr lang="en-US" sz="2400" dirty="0">
                <a:solidFill>
                  <a:schemeClr val="bg1"/>
                </a:solidFill>
              </a:rPr>
              <a:t>. </a:t>
            </a:r>
            <a:r>
              <a:rPr lang="en-US" sz="2400" dirty="0" err="1">
                <a:solidFill>
                  <a:schemeClr val="bg1"/>
                </a:solidFill>
              </a:rPr>
              <a:t>Lisage</a:t>
            </a:r>
            <a:r>
              <a:rPr lang="en-US" sz="2400" dirty="0">
                <a:solidFill>
                  <a:schemeClr val="bg1"/>
                </a:solidFill>
              </a:rPr>
              <a:t> </a:t>
            </a:r>
            <a:r>
              <a:rPr lang="en-US" sz="2400" dirty="0" err="1">
                <a:solidFill>
                  <a:schemeClr val="bg1"/>
                </a:solidFill>
              </a:rPr>
              <a:t>iga</a:t>
            </a:r>
            <a:r>
              <a:rPr lang="en-US" sz="2400" dirty="0">
                <a:solidFill>
                  <a:schemeClr val="bg1"/>
                </a:solidFill>
              </a:rPr>
              <a:t> </a:t>
            </a:r>
            <a:r>
              <a:rPr lang="en-US" sz="2400" dirty="0" err="1">
                <a:solidFill>
                  <a:schemeClr val="bg1"/>
                </a:solidFill>
              </a:rPr>
              <a:t>ülesande</a:t>
            </a:r>
            <a:r>
              <a:rPr lang="en-US" sz="2400" dirty="0">
                <a:solidFill>
                  <a:schemeClr val="bg1"/>
                </a:solidFill>
              </a:rPr>
              <a:t> </a:t>
            </a:r>
            <a:r>
              <a:rPr lang="en-US" sz="2400" dirty="0" err="1">
                <a:solidFill>
                  <a:schemeClr val="bg1"/>
                </a:solidFill>
              </a:rPr>
              <a:t>saavutamiseks</a:t>
            </a:r>
            <a:r>
              <a:rPr lang="en-US" sz="2400" dirty="0">
                <a:solidFill>
                  <a:schemeClr val="bg1"/>
                </a:solidFill>
              </a:rPr>
              <a:t> </a:t>
            </a:r>
            <a:r>
              <a:rPr lang="en-US" sz="2400" dirty="0" err="1">
                <a:solidFill>
                  <a:schemeClr val="bg1"/>
                </a:solidFill>
              </a:rPr>
              <a:t>realistlikud</a:t>
            </a:r>
            <a:r>
              <a:rPr lang="en-US" sz="2400" dirty="0">
                <a:solidFill>
                  <a:schemeClr val="bg1"/>
                </a:solidFill>
              </a:rPr>
              <a:t> </a:t>
            </a:r>
            <a:r>
              <a:rPr lang="en-US" sz="2400" dirty="0" err="1">
                <a:solidFill>
                  <a:schemeClr val="bg1"/>
                </a:solidFill>
              </a:rPr>
              <a:t>ajaraamid</a:t>
            </a:r>
            <a:r>
              <a:rPr lang="en-US" sz="2400" dirty="0">
                <a:solidFill>
                  <a:schemeClr val="bg1"/>
                </a:solidFill>
              </a:rPr>
              <a:t>. </a:t>
            </a:r>
            <a:r>
              <a:rPr lang="en-US" sz="2400" dirty="0" err="1">
                <a:solidFill>
                  <a:schemeClr val="bg1"/>
                </a:solidFill>
              </a:rPr>
              <a:t>Liitke</a:t>
            </a:r>
            <a:r>
              <a:rPr lang="en-US" sz="2400" dirty="0">
                <a:solidFill>
                  <a:schemeClr val="bg1"/>
                </a:solidFill>
              </a:rPr>
              <a:t> </a:t>
            </a:r>
            <a:r>
              <a:rPr lang="en-US" sz="2400" dirty="0" err="1">
                <a:solidFill>
                  <a:schemeClr val="bg1"/>
                </a:solidFill>
              </a:rPr>
              <a:t>kõik</a:t>
            </a:r>
            <a:r>
              <a:rPr lang="en-US" sz="2400" dirty="0">
                <a:solidFill>
                  <a:schemeClr val="bg1"/>
                </a:solidFill>
              </a:rPr>
              <a:t> </a:t>
            </a:r>
            <a:r>
              <a:rPr lang="en-US" sz="2400" dirty="0" err="1">
                <a:solidFill>
                  <a:schemeClr val="bg1"/>
                </a:solidFill>
              </a:rPr>
              <a:t>kuluprognoosid</a:t>
            </a:r>
            <a:r>
              <a:rPr lang="en-US" sz="2400" dirty="0">
                <a:solidFill>
                  <a:schemeClr val="bg1"/>
                </a:solidFill>
              </a:rPr>
              <a:t> </a:t>
            </a:r>
            <a:r>
              <a:rPr lang="en-US" sz="2400" dirty="0" err="1">
                <a:solidFill>
                  <a:schemeClr val="bg1"/>
                </a:solidFill>
              </a:rPr>
              <a:t>kokku</a:t>
            </a:r>
            <a:r>
              <a:rPr lang="en-US" sz="2400" dirty="0">
                <a:solidFill>
                  <a:schemeClr val="bg1"/>
                </a:solidFill>
              </a:rPr>
              <a:t>. See </a:t>
            </a:r>
            <a:r>
              <a:rPr lang="en-US" sz="2400" dirty="0" err="1">
                <a:solidFill>
                  <a:schemeClr val="bg1"/>
                </a:solidFill>
              </a:rPr>
              <a:t>annab</a:t>
            </a:r>
            <a:r>
              <a:rPr lang="en-US" sz="2400" dirty="0">
                <a:solidFill>
                  <a:schemeClr val="bg1"/>
                </a:solidFill>
              </a:rPr>
              <a:t> </a:t>
            </a:r>
            <a:r>
              <a:rPr lang="en-US" sz="2400" dirty="0" err="1">
                <a:solidFill>
                  <a:schemeClr val="bg1"/>
                </a:solidFill>
              </a:rPr>
              <a:t>teile</a:t>
            </a:r>
            <a:r>
              <a:rPr lang="en-US" sz="2400" dirty="0">
                <a:solidFill>
                  <a:schemeClr val="bg1"/>
                </a:solidFill>
              </a:rPr>
              <a:t> </a:t>
            </a:r>
            <a:r>
              <a:rPr lang="en-US" sz="2400" dirty="0" err="1">
                <a:solidFill>
                  <a:schemeClr val="bg1"/>
                </a:solidFill>
              </a:rPr>
              <a:t>projekti</a:t>
            </a:r>
            <a:r>
              <a:rPr lang="en-US" sz="2400" dirty="0">
                <a:solidFill>
                  <a:schemeClr val="bg1"/>
                </a:solidFill>
              </a:rPr>
              <a:t> </a:t>
            </a:r>
            <a:r>
              <a:rPr lang="en-US" sz="2400" dirty="0" err="1">
                <a:solidFill>
                  <a:schemeClr val="bg1"/>
                </a:solidFill>
              </a:rPr>
              <a:t>esialgse</a:t>
            </a:r>
            <a:r>
              <a:rPr lang="en-US" sz="2400" dirty="0">
                <a:solidFill>
                  <a:schemeClr val="bg1"/>
                </a:solidFill>
              </a:rPr>
              <a:t> </a:t>
            </a:r>
            <a:r>
              <a:rPr lang="en-US" sz="2400" dirty="0" err="1">
                <a:solidFill>
                  <a:schemeClr val="bg1"/>
                </a:solidFill>
              </a:rPr>
              <a:t>eelarve</a:t>
            </a:r>
            <a:r>
              <a:rPr lang="en-US" sz="2400" dirty="0">
                <a:solidFill>
                  <a:schemeClr val="bg1"/>
                </a:solidFill>
              </a:rPr>
              <a:t>. </a:t>
            </a:r>
            <a:r>
              <a:rPr lang="en-US" sz="2400" dirty="0" err="1">
                <a:solidFill>
                  <a:schemeClr val="bg1"/>
                </a:solidFill>
              </a:rPr>
              <a:t>Kõigi</a:t>
            </a:r>
            <a:r>
              <a:rPr lang="en-US" sz="2400" dirty="0">
                <a:solidFill>
                  <a:schemeClr val="bg1"/>
                </a:solidFill>
              </a:rPr>
              <a:t> </a:t>
            </a:r>
            <a:r>
              <a:rPr lang="en-US" sz="2400" dirty="0" err="1">
                <a:solidFill>
                  <a:schemeClr val="bg1"/>
                </a:solidFill>
              </a:rPr>
              <a:t>andmete</a:t>
            </a:r>
            <a:r>
              <a:rPr lang="en-US" sz="2400" dirty="0">
                <a:solidFill>
                  <a:schemeClr val="bg1"/>
                </a:solidFill>
              </a:rPr>
              <a:t> </a:t>
            </a:r>
            <a:r>
              <a:rPr lang="en-US" sz="2400" dirty="0" err="1">
                <a:solidFill>
                  <a:schemeClr val="bg1"/>
                </a:solidFill>
              </a:rPr>
              <a:t>sisestamine</a:t>
            </a:r>
            <a:r>
              <a:rPr lang="en-US" sz="2400" dirty="0">
                <a:solidFill>
                  <a:schemeClr val="bg1"/>
                </a:solidFill>
              </a:rPr>
              <a:t> </a:t>
            </a:r>
            <a:r>
              <a:rPr lang="en-US" sz="2400" dirty="0" err="1">
                <a:solidFill>
                  <a:schemeClr val="bg1"/>
                </a:solidFill>
              </a:rPr>
              <a:t>arvutustabelisse</a:t>
            </a:r>
            <a:r>
              <a:rPr lang="en-US" sz="2400" dirty="0">
                <a:solidFill>
                  <a:schemeClr val="bg1"/>
                </a:solidFill>
              </a:rPr>
              <a:t> </a:t>
            </a:r>
            <a:r>
              <a:rPr lang="en-US" sz="2400" dirty="0" err="1">
                <a:solidFill>
                  <a:schemeClr val="bg1"/>
                </a:solidFill>
              </a:rPr>
              <a:t>võib</a:t>
            </a:r>
            <a:r>
              <a:rPr lang="en-US" sz="2400" dirty="0">
                <a:solidFill>
                  <a:schemeClr val="bg1"/>
                </a:solidFill>
              </a:rPr>
              <a:t> </a:t>
            </a:r>
            <a:r>
              <a:rPr lang="en-US" sz="2400" dirty="0" err="1">
                <a:solidFill>
                  <a:schemeClr val="bg1"/>
                </a:solidFill>
              </a:rPr>
              <a:t>selles</a:t>
            </a:r>
            <a:r>
              <a:rPr lang="en-US" sz="2400" dirty="0">
                <a:solidFill>
                  <a:schemeClr val="bg1"/>
                </a:solidFill>
              </a:rPr>
              <a:t> </a:t>
            </a:r>
            <a:r>
              <a:rPr lang="en-US" sz="2400" dirty="0" err="1">
                <a:solidFill>
                  <a:schemeClr val="bg1"/>
                </a:solidFill>
              </a:rPr>
              <a:t>etapis</a:t>
            </a:r>
            <a:r>
              <a:rPr lang="en-US" sz="2400" dirty="0">
                <a:solidFill>
                  <a:schemeClr val="bg1"/>
                </a:solidFill>
              </a:rPr>
              <a:t> olla </a:t>
            </a:r>
            <a:r>
              <a:rPr lang="en-US" sz="2400" dirty="0" err="1">
                <a:solidFill>
                  <a:schemeClr val="bg1"/>
                </a:solidFill>
              </a:rPr>
              <a:t>väga</a:t>
            </a:r>
            <a:r>
              <a:rPr lang="en-US" sz="2400" dirty="0">
                <a:solidFill>
                  <a:schemeClr val="bg1"/>
                </a:solidFill>
              </a:rPr>
              <a:t> </a:t>
            </a:r>
            <a:r>
              <a:rPr lang="en-US" sz="2400" dirty="0" err="1">
                <a:solidFill>
                  <a:schemeClr val="bg1"/>
                </a:solidFill>
              </a:rPr>
              <a:t>kasulik</a:t>
            </a:r>
            <a:r>
              <a:rPr lang="en-US" sz="2400" dirty="0">
                <a:solidFill>
                  <a:schemeClr val="bg1"/>
                </a:solidFill>
              </a:rPr>
              <a:t>. </a:t>
            </a:r>
            <a:r>
              <a:rPr lang="en-US" sz="2400" dirty="0" err="1">
                <a:solidFill>
                  <a:schemeClr val="bg1"/>
                </a:solidFill>
              </a:rPr>
              <a:t>Koostades</a:t>
            </a:r>
            <a:r>
              <a:rPr lang="en-US" sz="2400" dirty="0">
                <a:solidFill>
                  <a:schemeClr val="bg1"/>
                </a:solidFill>
              </a:rPr>
              <a:t> </a:t>
            </a:r>
            <a:r>
              <a:rPr lang="en-US" sz="2400" dirty="0" err="1">
                <a:solidFill>
                  <a:schemeClr val="bg1"/>
                </a:solidFill>
              </a:rPr>
              <a:t>oma</a:t>
            </a:r>
            <a:r>
              <a:rPr lang="en-US" sz="2400" dirty="0">
                <a:solidFill>
                  <a:schemeClr val="bg1"/>
                </a:solidFill>
              </a:rPr>
              <a:t> </a:t>
            </a:r>
            <a:r>
              <a:rPr lang="en-US" sz="2400" dirty="0" err="1">
                <a:solidFill>
                  <a:schemeClr val="bg1"/>
                </a:solidFill>
              </a:rPr>
              <a:t>arvutustabeli</a:t>
            </a:r>
            <a:r>
              <a:rPr lang="en-US" sz="2400" dirty="0">
                <a:solidFill>
                  <a:schemeClr val="bg1"/>
                </a:solidFill>
              </a:rPr>
              <a:t> </a:t>
            </a:r>
            <a:r>
              <a:rPr lang="en-US" sz="2400" dirty="0" err="1">
                <a:solidFill>
                  <a:schemeClr val="bg1"/>
                </a:solidFill>
              </a:rPr>
              <a:t>kahe</a:t>
            </a:r>
            <a:r>
              <a:rPr lang="en-US" sz="2400" dirty="0">
                <a:solidFill>
                  <a:schemeClr val="bg1"/>
                </a:solidFill>
              </a:rPr>
              <a:t> </a:t>
            </a:r>
            <a:r>
              <a:rPr lang="en-US" sz="2400" dirty="0" err="1">
                <a:solidFill>
                  <a:schemeClr val="bg1"/>
                </a:solidFill>
              </a:rPr>
              <a:t>veeruna</a:t>
            </a:r>
            <a:r>
              <a:rPr lang="en-US" sz="2400" dirty="0">
                <a:solidFill>
                  <a:schemeClr val="bg1"/>
                </a:solidFill>
              </a:rPr>
              <a:t> – </a:t>
            </a:r>
            <a:r>
              <a:rPr lang="en-US" sz="2400" dirty="0" err="1">
                <a:solidFill>
                  <a:schemeClr val="bg1"/>
                </a:solidFill>
              </a:rPr>
              <a:t>üks</a:t>
            </a:r>
            <a:r>
              <a:rPr lang="en-US" sz="2400" dirty="0">
                <a:solidFill>
                  <a:schemeClr val="bg1"/>
                </a:solidFill>
              </a:rPr>
              <a:t> „</a:t>
            </a:r>
            <a:r>
              <a:rPr lang="en-US" sz="2400" dirty="0" err="1">
                <a:solidFill>
                  <a:schemeClr val="bg1"/>
                </a:solidFill>
              </a:rPr>
              <a:t>Ülesanded</a:t>
            </a:r>
            <a:r>
              <a:rPr lang="en-US" sz="2400" dirty="0">
                <a:solidFill>
                  <a:schemeClr val="bg1"/>
                </a:solidFill>
              </a:rPr>
              <a:t>” ja </a:t>
            </a:r>
            <a:r>
              <a:rPr lang="en-US" sz="2400" dirty="0" err="1">
                <a:solidFill>
                  <a:schemeClr val="bg1"/>
                </a:solidFill>
              </a:rPr>
              <a:t>teine</a:t>
            </a:r>
            <a:r>
              <a:rPr lang="en-US" sz="2400" dirty="0">
                <a:solidFill>
                  <a:schemeClr val="bg1"/>
                </a:solidFill>
              </a:rPr>
              <a:t> „</a:t>
            </a:r>
            <a:r>
              <a:rPr lang="en-US" sz="2400" dirty="0" err="1">
                <a:solidFill>
                  <a:schemeClr val="bg1"/>
                </a:solidFill>
              </a:rPr>
              <a:t>Kuluhinnang</a:t>
            </a:r>
            <a:r>
              <a:rPr lang="en-US" sz="2400" dirty="0">
                <a:solidFill>
                  <a:schemeClr val="bg1"/>
                </a:solidFill>
              </a:rPr>
              <a:t>”, </a:t>
            </a:r>
            <a:r>
              <a:rPr lang="en-US" sz="2400" dirty="0" err="1">
                <a:solidFill>
                  <a:schemeClr val="bg1"/>
                </a:solidFill>
              </a:rPr>
              <a:t>näete</a:t>
            </a:r>
            <a:r>
              <a:rPr lang="en-US" sz="2400" dirty="0">
                <a:solidFill>
                  <a:schemeClr val="bg1"/>
                </a:solidFill>
              </a:rPr>
              <a:t> </a:t>
            </a:r>
            <a:r>
              <a:rPr lang="en-US" sz="2400" dirty="0" err="1">
                <a:solidFill>
                  <a:schemeClr val="bg1"/>
                </a:solidFill>
              </a:rPr>
              <a:t>ülevaatlikult</a:t>
            </a:r>
            <a:r>
              <a:rPr lang="en-US" sz="2400" dirty="0">
                <a:solidFill>
                  <a:schemeClr val="bg1"/>
                </a:solidFill>
              </a:rPr>
              <a:t>, </a:t>
            </a:r>
            <a:r>
              <a:rPr lang="en-US" sz="2400" dirty="0" err="1">
                <a:solidFill>
                  <a:schemeClr val="bg1"/>
                </a:solidFill>
              </a:rPr>
              <a:t>mida</a:t>
            </a:r>
            <a:r>
              <a:rPr lang="en-US" sz="2400" dirty="0">
                <a:solidFill>
                  <a:schemeClr val="bg1"/>
                </a:solidFill>
              </a:rPr>
              <a:t> on </a:t>
            </a:r>
            <a:r>
              <a:rPr lang="en-US" sz="2400" dirty="0" err="1">
                <a:solidFill>
                  <a:schemeClr val="bg1"/>
                </a:solidFill>
              </a:rPr>
              <a:t>vaja</a:t>
            </a:r>
            <a:r>
              <a:rPr lang="en-US" sz="2400" dirty="0">
                <a:solidFill>
                  <a:schemeClr val="bg1"/>
                </a:solidFill>
              </a:rPr>
              <a:t> </a:t>
            </a:r>
            <a:r>
              <a:rPr lang="en-US" sz="2400" dirty="0" err="1">
                <a:solidFill>
                  <a:schemeClr val="bg1"/>
                </a:solidFill>
              </a:rPr>
              <a:t>teha</a:t>
            </a:r>
            <a:r>
              <a:rPr lang="en-US" sz="2400" dirty="0">
                <a:solidFill>
                  <a:schemeClr val="bg1"/>
                </a:solidFill>
              </a:rPr>
              <a:t> </a:t>
            </a:r>
            <a:r>
              <a:rPr lang="en-US" sz="2400" dirty="0" err="1">
                <a:solidFill>
                  <a:schemeClr val="bg1"/>
                </a:solidFill>
              </a:rPr>
              <a:t>iga</a:t>
            </a:r>
            <a:r>
              <a:rPr lang="en-US" sz="2400" dirty="0">
                <a:solidFill>
                  <a:schemeClr val="bg1"/>
                </a:solidFill>
              </a:rPr>
              <a:t> </a:t>
            </a:r>
            <a:r>
              <a:rPr lang="en-US" sz="2400" dirty="0" err="1">
                <a:solidFill>
                  <a:schemeClr val="bg1"/>
                </a:solidFill>
              </a:rPr>
              <a:t>ülesande</a:t>
            </a:r>
            <a:r>
              <a:rPr lang="en-US" sz="2400" dirty="0">
                <a:solidFill>
                  <a:schemeClr val="bg1"/>
                </a:solidFill>
              </a:rPr>
              <a:t> </a:t>
            </a:r>
            <a:r>
              <a:rPr lang="en-US" sz="2400" dirty="0" err="1">
                <a:solidFill>
                  <a:schemeClr val="bg1"/>
                </a:solidFill>
              </a:rPr>
              <a:t>täitmiseks</a:t>
            </a:r>
            <a:r>
              <a:rPr lang="et-EE" sz="2400" dirty="0">
                <a:solidFill>
                  <a:schemeClr val="bg1"/>
                </a:solidFill>
              </a:rPr>
              <a:t> </a:t>
            </a:r>
            <a:r>
              <a:rPr lang="en-US" sz="2400" dirty="0">
                <a:solidFill>
                  <a:schemeClr val="bg1"/>
                </a:solidFill>
              </a:rPr>
              <a:t>ja</a:t>
            </a:r>
            <a:br>
              <a:rPr lang="et-EE" sz="2400" dirty="0">
                <a:solidFill>
                  <a:schemeClr val="bg1"/>
                </a:solidFill>
              </a:rPr>
            </a:br>
            <a:r>
              <a:rPr lang="en-US" sz="2400" dirty="0" err="1">
                <a:solidFill>
                  <a:schemeClr val="bg1"/>
                </a:solidFill>
              </a:rPr>
              <a:t>kui</a:t>
            </a:r>
            <a:r>
              <a:rPr lang="en-US" sz="2400" dirty="0">
                <a:solidFill>
                  <a:schemeClr val="bg1"/>
                </a:solidFill>
              </a:rPr>
              <a:t> </a:t>
            </a:r>
            <a:r>
              <a:rPr lang="en-US" sz="2400" dirty="0" err="1">
                <a:solidFill>
                  <a:schemeClr val="bg1"/>
                </a:solidFill>
              </a:rPr>
              <a:t>palju</a:t>
            </a:r>
            <a:r>
              <a:rPr lang="en-US" sz="2400" dirty="0">
                <a:solidFill>
                  <a:schemeClr val="bg1"/>
                </a:solidFill>
              </a:rPr>
              <a:t> </a:t>
            </a:r>
            <a:r>
              <a:rPr lang="en-US" sz="2400" dirty="0" err="1">
                <a:solidFill>
                  <a:schemeClr val="bg1"/>
                </a:solidFill>
              </a:rPr>
              <a:t>seehinnanguliselt</a:t>
            </a:r>
            <a:br>
              <a:rPr lang="et-EE" sz="2400" dirty="0">
                <a:solidFill>
                  <a:schemeClr val="bg1"/>
                </a:solidFill>
              </a:rPr>
            </a:br>
            <a:r>
              <a:rPr lang="en-US" sz="2400" dirty="0" err="1">
                <a:solidFill>
                  <a:schemeClr val="bg1"/>
                </a:solidFill>
              </a:rPr>
              <a:t>maksab</a:t>
            </a:r>
            <a:r>
              <a:rPr lang="en-US" sz="2400" dirty="0">
                <a:solidFill>
                  <a:schemeClr val="bg1"/>
                </a:solidFill>
              </a:rPr>
              <a:t>.</a:t>
            </a:r>
            <a:endParaRPr lang="en-IE" sz="2400" dirty="0">
              <a:solidFill>
                <a:schemeClr val="bg1"/>
              </a:solidFill>
            </a:endParaRPr>
          </a:p>
        </p:txBody>
      </p:sp>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6443" b="6443"/>
          <a:stretch>
            <a:fillRect/>
          </a:stretch>
        </p:blipFill>
        <p:spPr/>
      </p:pic>
      <p:sp>
        <p:nvSpPr>
          <p:cNvPr id="2" name="TextBox 1">
            <a:extLst>
              <a:ext uri="{FF2B5EF4-FFF2-40B4-BE49-F238E27FC236}">
                <a16:creationId xmlns:a16="http://schemas.microsoft.com/office/drawing/2014/main" id="{B6E6C56E-1BBF-4D3E-AF44-007F04AFDE77}"/>
              </a:ext>
            </a:extLst>
          </p:cNvPr>
          <p:cNvSpPr txBox="1"/>
          <p:nvPr/>
        </p:nvSpPr>
        <p:spPr>
          <a:xfrm>
            <a:off x="6096000" y="272143"/>
            <a:ext cx="5648325" cy="954107"/>
          </a:xfrm>
          <a:prstGeom prst="rect">
            <a:avLst/>
          </a:prstGeom>
          <a:noFill/>
        </p:spPr>
        <p:txBody>
          <a:bodyPr wrap="square" rtlCol="0">
            <a:spAutoFit/>
          </a:bodyPr>
          <a:lstStyle/>
          <a:p>
            <a:r>
              <a:rPr lang="en-US" sz="2800" b="1" dirty="0">
                <a:solidFill>
                  <a:schemeClr val="bg1"/>
                </a:solidFill>
              </a:rPr>
              <a:t>2.</a:t>
            </a:r>
            <a:r>
              <a:rPr lang="et-EE" sz="2800" b="1" dirty="0">
                <a:solidFill>
                  <a:schemeClr val="bg1"/>
                </a:solidFill>
              </a:rPr>
              <a:t> </a:t>
            </a:r>
            <a:r>
              <a:rPr lang="nn-NO" sz="2800" b="1" dirty="0">
                <a:solidFill>
                  <a:schemeClr val="bg1"/>
                </a:solidFill>
              </a:rPr>
              <a:t>Uurige, miline on iga ülesande võimalik kulu</a:t>
            </a:r>
            <a:endParaRPr lang="en-US" sz="2800" b="1" dirty="0">
              <a:solidFill>
                <a:schemeClr val="bg1"/>
              </a:solidFill>
            </a:endParaRPr>
          </a:p>
        </p:txBody>
      </p:sp>
    </p:spTree>
    <p:extLst>
      <p:ext uri="{BB962C8B-B14F-4D97-AF65-F5344CB8AC3E}">
        <p14:creationId xmlns:p14="http://schemas.microsoft.com/office/powerpoint/2010/main" val="187657819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E6A19299C806243A83895BF11AAAEC2" ma:contentTypeVersion="11" ma:contentTypeDescription="Loo uus dokument" ma:contentTypeScope="" ma:versionID="ffe072f91d41247246730078d616e09b">
  <xsd:schema xmlns:xsd="http://www.w3.org/2001/XMLSchema" xmlns:xs="http://www.w3.org/2001/XMLSchema" xmlns:p="http://schemas.microsoft.com/office/2006/metadata/properties" xmlns:ns3="d65da27c-3533-4ff6-b79b-a5ae285ef40a" targetNamespace="http://schemas.microsoft.com/office/2006/metadata/properties" ma:root="true" ma:fieldsID="29e1881d682ff2d866210da0ec3ad942" ns3:_="">
    <xsd:import namespace="d65da27c-3533-4ff6-b79b-a5ae285ef40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5da27c-3533-4ff6-b79b-a5ae285ef4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55ABB4-D2A5-430A-BF48-D97A1E367808}">
  <ds:schemaRefs>
    <ds:schemaRef ds:uri="http://schemas.microsoft.com/sharepoint/v3/contenttype/forms"/>
  </ds:schemaRefs>
</ds:datastoreItem>
</file>

<file path=customXml/itemProps2.xml><?xml version="1.0" encoding="utf-8"?>
<ds:datastoreItem xmlns:ds="http://schemas.openxmlformats.org/officeDocument/2006/customXml" ds:itemID="{E50B0BF7-5368-4D43-A6C3-D50651873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5da27c-3533-4ff6-b79b-a5ae285ef4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8B7A19-3A6B-4EA8-B781-F8E1303A7BDD}">
  <ds:schemaRefs>
    <ds:schemaRef ds:uri="d65da27c-3533-4ff6-b79b-a5ae285ef40a"/>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26456</TotalTime>
  <Words>3041</Words>
  <Application>Microsoft Office PowerPoint</Application>
  <PresentationFormat>Widescreen</PresentationFormat>
  <Paragraphs>221</Paragraphs>
  <Slides>48</Slides>
  <Notes>0</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Averta</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219</cp:revision>
  <dcterms:created xsi:type="dcterms:W3CDTF">2020-10-14T13:32:04Z</dcterms:created>
  <dcterms:modified xsi:type="dcterms:W3CDTF">2022-09-21T14:02:18Z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0x0101005E6A19299C806243A83895BF11AAAEC2</vt:lpwstr>
  </property>
</Properties>
</file>