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8"/>
  </p:notesMasterIdLst>
  <p:sldIdLst>
    <p:sldId id="4298" r:id="rId2"/>
    <p:sldId id="4270" r:id="rId3"/>
    <p:sldId id="4273" r:id="rId4"/>
    <p:sldId id="4291" r:id="rId5"/>
    <p:sldId id="4344" r:id="rId6"/>
    <p:sldId id="4300" r:id="rId7"/>
    <p:sldId id="4325" r:id="rId8"/>
    <p:sldId id="4316" r:id="rId9"/>
    <p:sldId id="4318" r:id="rId10"/>
    <p:sldId id="4319" r:id="rId11"/>
    <p:sldId id="4326" r:id="rId12"/>
    <p:sldId id="4353" r:id="rId13"/>
    <p:sldId id="264" r:id="rId14"/>
    <p:sldId id="4304" r:id="rId15"/>
    <p:sldId id="4354" r:id="rId16"/>
    <p:sldId id="4305" r:id="rId17"/>
    <p:sldId id="4355" r:id="rId18"/>
    <p:sldId id="4356" r:id="rId19"/>
    <p:sldId id="4357" r:id="rId20"/>
    <p:sldId id="4339" r:id="rId21"/>
    <p:sldId id="4302" r:id="rId22"/>
    <p:sldId id="4341" r:id="rId23"/>
    <p:sldId id="4328" r:id="rId24"/>
    <p:sldId id="4327" r:id="rId25"/>
    <p:sldId id="4307" r:id="rId26"/>
    <p:sldId id="4359" r:id="rId27"/>
    <p:sldId id="4323" r:id="rId28"/>
    <p:sldId id="4329" r:id="rId29"/>
    <p:sldId id="4322" r:id="rId30"/>
    <p:sldId id="4366" r:id="rId31"/>
    <p:sldId id="4361" r:id="rId32"/>
    <p:sldId id="4365" r:id="rId33"/>
    <p:sldId id="4333" r:id="rId34"/>
    <p:sldId id="4330" r:id="rId35"/>
    <p:sldId id="4308" r:id="rId36"/>
    <p:sldId id="4314" r:id="rId37"/>
    <p:sldId id="4313" r:id="rId38"/>
    <p:sldId id="4340" r:id="rId39"/>
    <p:sldId id="4342" r:id="rId40"/>
    <p:sldId id="4352" r:id="rId41"/>
    <p:sldId id="4358" r:id="rId42"/>
    <p:sldId id="4362" r:id="rId43"/>
    <p:sldId id="4364" r:id="rId44"/>
    <p:sldId id="4276" r:id="rId45"/>
    <p:sldId id="4343" r:id="rId46"/>
    <p:sldId id="426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A4C"/>
    <a:srgbClr val="FDC562"/>
    <a:srgbClr val="7DCCC6"/>
    <a:srgbClr val="00A4B8"/>
    <a:srgbClr val="23385C"/>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2339E-1617-40D1-9E77-0EE46235461F}" v="1" dt="2021-07-05T11:30:5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6"/>
    <p:restoredTop sz="94663"/>
  </p:normalViewPr>
  <p:slideViewPr>
    <p:cSldViewPr snapToGrid="0" snapToObjects="1">
      <p:cViewPr varScale="1">
        <p:scale>
          <a:sx n="128" d="100"/>
          <a:sy n="128" d="100"/>
        </p:scale>
        <p:origin x="488"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01/08/2022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8/1/22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hyperlink" Target="https://opentextbc.ca/projectmanagement/chapter/chapter-12-budget-planning-project-management/" TargetMode="External"/><Relationship Id="rId5" Type="http://schemas.openxmlformats.org/officeDocument/2006/relationships/hyperlink" Target="https://www.projectmanager.com/training/create-and-manage-project-budget" TargetMode="External"/><Relationship Id="rId4" Type="http://schemas.openxmlformats.org/officeDocument/2006/relationships/hyperlink" Target="https://www.forecast.app/blog/how-to-create-a-project-budg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jpeg"/><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www.jrf.org.uk/sites/default/files/jrf/migrated/files/1859354157.pdf" TargetMode="External"/><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theleanstartup.com/principles" TargetMode="External"/><Relationship Id="rId7" Type="http://schemas.openxmlformats.org/officeDocument/2006/relationships/image" Target="../media/image39.jpe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hyperlink" Target="https://www.case-ka.eu/index.html%3Fp=2174.html" TargetMode="External"/><Relationship Id="rId5" Type="http://schemas.openxmlformats.org/officeDocument/2006/relationships/hyperlink" Target="https://www.capgemini.com/gb-en/blogs/?search_term=&amp;filter_sorting=&amp;filter_topic=innovation&amp;filter_expert=" TargetMode="External"/><Relationship Id="rId4" Type="http://schemas.openxmlformats.org/officeDocument/2006/relationships/hyperlink" Target="https://ideabuddy.com/blog/lean-startup-methodolog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kickstarter.com/" TargetMode="Externa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lendingclub.com/" TargetMode="External"/><Relationship Id="rId2" Type="http://schemas.openxmlformats.org/officeDocument/2006/relationships/hyperlink" Target="https://www.gofundme.com/" TargetMode="External"/><Relationship Id="rId1" Type="http://schemas.openxmlformats.org/officeDocument/2006/relationships/slideLayout" Target="../slideLayouts/slideLayout15.xml"/><Relationship Id="rId5" Type="http://schemas.openxmlformats.org/officeDocument/2006/relationships/image" Target="../media/image42.jpeg"/><Relationship Id="rId4" Type="http://schemas.openxmlformats.org/officeDocument/2006/relationships/hyperlink" Target="https://hbr.org/2014/07/how-to-avoid-collaboration-fatigu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hubbub.net/"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hubbub.net/solutions/crowdfunding"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s://www.businessnewsdaily.com/4134-what-is-crowdfunding.html" TargetMode="External"/><Relationship Id="rId2" Type="http://schemas.openxmlformats.org/officeDocument/2006/relationships/image" Target="../media/image47.jpeg"/><Relationship Id="rId1" Type="http://schemas.openxmlformats.org/officeDocument/2006/relationships/slideLayout" Target="../slideLayouts/slideLayout16.xml"/><Relationship Id="rId6" Type="http://schemas.openxmlformats.org/officeDocument/2006/relationships/hyperlink" Target="https://www.xero.com/ie/guides/financing-your-business/how-crowdfunding-works/" TargetMode="External"/><Relationship Id="rId5" Type="http://schemas.openxmlformats.org/officeDocument/2006/relationships/hyperlink" Target="https://learning.candid.org/resources/knowledge-base/what-is-crowdfunding/" TargetMode="External"/><Relationship Id="rId4" Type="http://schemas.openxmlformats.org/officeDocument/2006/relationships/hyperlink" Target="https://www.crowdfunder.co.uk/stories/5-things-you-need-to-know-before-crowdfund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s://www.forbes.com/sites/forbescommunicationscouncil/2019/06/14/why-corporate-social-responsibility-matters/?sh=4a07d21b32e1" TargetMode="External"/><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50.jpeg"/><Relationship Id="rId4" Type="http://schemas.openxmlformats.org/officeDocument/2006/relationships/hyperlink" Target="https://www.youtube.com/watch?v=Z5KZhm19EO0"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6.xml"/><Relationship Id="rId1" Type="http://schemas.openxmlformats.org/officeDocument/2006/relationships/video" Target="https://www.youtube.com/embed/EyPFi0YO32M?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6.xml"/><Relationship Id="rId1" Type="http://schemas.openxmlformats.org/officeDocument/2006/relationships/video" Target="https://www.youtube.com/embed/RSaIOCHbuYw?feature=oembed"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6.xml"/><Relationship Id="rId1" Type="http://schemas.openxmlformats.org/officeDocument/2006/relationships/video" Target="https://www.youtube.com/embed/6fqfQdpYzeQ?feature=oembe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6.xml"/><Relationship Id="rId1" Type="http://schemas.openxmlformats.org/officeDocument/2006/relationships/video" Target="https://www.youtube.com/embed/dwh93cjDeT0?feature=oembed"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hyperlink" Target="https://www.case-ka.eu/index.html%3Fp=2174.html" TargetMode="Externa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a:xfrm>
            <a:off x="6096000" y="5355361"/>
            <a:ext cx="5594021" cy="697353"/>
          </a:xfrm>
        </p:spPr>
        <p:txBody>
          <a:bodyPr/>
          <a:lstStyle/>
          <a:p>
            <a:pPr algn="l"/>
            <a:r>
              <a:rPr lang="en-US" sz="2800" dirty="0" err="1"/>
              <a:t>Finanzierung</a:t>
            </a:r>
            <a:r>
              <a:rPr lang="en-US" sz="2800" dirty="0"/>
              <a:t> </a:t>
            </a:r>
            <a:r>
              <a:rPr lang="en-US" sz="2800" dirty="0" err="1"/>
              <a:t>eines</a:t>
            </a:r>
            <a:r>
              <a:rPr lang="en-US" sz="2800" dirty="0"/>
              <a:t> </a:t>
            </a:r>
            <a:r>
              <a:rPr lang="en-US" sz="2800" dirty="0" err="1"/>
              <a:t>Projektes</a:t>
            </a:r>
            <a:r>
              <a:rPr lang="en-US" sz="2800" dirty="0"/>
              <a:t> für </a:t>
            </a:r>
            <a:r>
              <a:rPr lang="en-US" sz="2800" dirty="0" err="1"/>
              <a:t>digitales</a:t>
            </a:r>
            <a:r>
              <a:rPr lang="en-US" sz="2800" dirty="0"/>
              <a:t> </a:t>
            </a:r>
            <a:r>
              <a:rPr lang="en-US" sz="2800" dirty="0" err="1"/>
              <a:t>studentisches</a:t>
            </a:r>
            <a:r>
              <a:rPr lang="en-US" sz="2800" dirty="0"/>
              <a:t> Engagement</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a:xfrm>
            <a:off x="6096000" y="4775356"/>
            <a:ext cx="5278651" cy="697353"/>
          </a:xfrm>
        </p:spPr>
        <p:txBody>
          <a:bodyPr/>
          <a:lstStyle/>
          <a:p>
            <a:pPr algn="l"/>
            <a:r>
              <a:rPr lang="en-US" dirty="0"/>
              <a:t>Module 5:</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907911" y="452472"/>
            <a:ext cx="4809984" cy="503786"/>
          </a:xfrm>
        </p:spPr>
        <p:txBody>
          <a:bodyPr>
            <a:normAutofit fontScale="47500" lnSpcReduction="20000"/>
          </a:bodyPr>
          <a:lstStyle/>
          <a:p>
            <a:pPr algn="ctr"/>
            <a:r>
              <a:rPr lang="en-US" sz="8000" b="1" dirty="0" err="1"/>
              <a:t>Weitere</a:t>
            </a:r>
            <a:r>
              <a:rPr lang="en-US" sz="8000" b="1" dirty="0"/>
              <a:t> </a:t>
            </a:r>
            <a:r>
              <a:rPr lang="en-US" sz="8000" b="1" dirty="0" err="1"/>
              <a:t>Ressourcen</a:t>
            </a:r>
            <a:endParaRPr lang="en-US" sz="8000" b="1" dirty="0"/>
          </a:p>
          <a:p>
            <a:pPr algn="ct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61785" y="1428705"/>
            <a:ext cx="5555356" cy="2677656"/>
          </a:xfrm>
          <a:prstGeom prst="rect">
            <a:avLst/>
          </a:prstGeom>
          <a:noFill/>
        </p:spPr>
        <p:txBody>
          <a:bodyPr wrap="square" rtlCol="0">
            <a:spAutoFit/>
          </a:bodyPr>
          <a:lstStyle/>
          <a:p>
            <a:r>
              <a:rPr lang="en-US" sz="2400" dirty="0">
                <a:solidFill>
                  <a:schemeClr val="bg1"/>
                </a:solidFill>
                <a:hlinkClick r:id="rId4">
                  <a:extLst>
                    <a:ext uri="{A12FA001-AC4F-418D-AE19-62706E023703}">
                      <ahyp:hlinkClr xmlns:ahyp="http://schemas.microsoft.com/office/drawing/2018/hyperlinkcolor" val="tx"/>
                    </a:ext>
                  </a:extLst>
                </a:hlinkClick>
              </a:rPr>
              <a:t>Creating a project Budget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7 Steps for a Successful Project Budget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A guide to planning for a project budget with project management in mind.</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58899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1967064" y="826383"/>
            <a:ext cx="9662961" cy="1175656"/>
          </a:xfrm>
        </p:spPr>
        <p:txBody>
          <a:bodyPr>
            <a:noAutofit/>
          </a:bodyPr>
          <a:lstStyle/>
          <a:p>
            <a:r>
              <a:rPr lang="de-DE" b="1" dirty="0"/>
              <a:t>Schlaglichter auf </a:t>
            </a:r>
            <a:r>
              <a:rPr lang="de-DE" b="1" i="1" dirty="0"/>
              <a:t>Lean Startups</a:t>
            </a:r>
            <a:r>
              <a:rPr lang="en-US" dirty="0"/>
              <a:t>  </a:t>
            </a: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2" name="TextBox 7">
            <a:extLst>
              <a:ext uri="{FF2B5EF4-FFF2-40B4-BE49-F238E27FC236}">
                <a16:creationId xmlns:a16="http://schemas.microsoft.com/office/drawing/2014/main" id="{DD141CD2-F4E7-4A73-D2A3-8F677736E43E}"/>
              </a:ext>
            </a:extLst>
          </p:cNvPr>
          <p:cNvSpPr txBox="1"/>
          <p:nvPr/>
        </p:nvSpPr>
        <p:spPr>
          <a:xfrm>
            <a:off x="8617655" y="5219782"/>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6B69FA-B1C3-4878-A42A-787D1362B5D3}"/>
              </a:ext>
            </a:extLst>
          </p:cNvPr>
          <p:cNvSpPr>
            <a:spLocks noGrp="1"/>
          </p:cNvSpPr>
          <p:nvPr>
            <p:ph type="body" sz="quarter" idx="18"/>
          </p:nvPr>
        </p:nvSpPr>
        <p:spPr>
          <a:xfrm>
            <a:off x="734714" y="1671145"/>
            <a:ext cx="10942279" cy="2123089"/>
          </a:xfrm>
        </p:spPr>
        <p:txBody>
          <a:bodyPr>
            <a:normAutofit/>
          </a:bodyPr>
          <a:lstStyle/>
          <a:p>
            <a:pPr marL="0"/>
            <a:r>
              <a:rPr lang="en-US" b="1" i="1" dirty="0"/>
              <a:t>Lean Startup </a:t>
            </a:r>
            <a:r>
              <a:rPr lang="en-US" dirty="0" err="1"/>
              <a:t>ist</a:t>
            </a:r>
            <a:r>
              <a:rPr lang="en-US" dirty="0"/>
              <a:t> </a:t>
            </a:r>
            <a:r>
              <a:rPr lang="en-US" dirty="0" err="1"/>
              <a:t>eine</a:t>
            </a:r>
            <a:r>
              <a:rPr lang="en-US" dirty="0"/>
              <a:t> </a:t>
            </a:r>
            <a:r>
              <a:rPr lang="en-US" dirty="0" err="1"/>
              <a:t>ideale</a:t>
            </a:r>
            <a:r>
              <a:rPr lang="en-US" dirty="0"/>
              <a:t> </a:t>
            </a:r>
            <a:r>
              <a:rPr lang="en-US" dirty="0" err="1"/>
              <a:t>Methode</a:t>
            </a:r>
            <a:r>
              <a:rPr lang="en-US" dirty="0"/>
              <a:t>, um </a:t>
            </a:r>
            <a:r>
              <a:rPr lang="en-US" dirty="0" err="1"/>
              <a:t>ein</a:t>
            </a:r>
            <a:r>
              <a:rPr lang="en-US" dirty="0"/>
              <a:t> </a:t>
            </a:r>
            <a:r>
              <a:rPr lang="en-US" dirty="0" err="1"/>
              <a:t>Projekt</a:t>
            </a:r>
            <a:r>
              <a:rPr lang="en-US" dirty="0"/>
              <a:t> </a:t>
            </a:r>
            <a:r>
              <a:rPr lang="en-US" dirty="0" err="1"/>
              <a:t>zu</a:t>
            </a:r>
            <a:r>
              <a:rPr lang="en-US" dirty="0"/>
              <a:t> </a:t>
            </a:r>
            <a:r>
              <a:rPr lang="en-US" dirty="0" err="1"/>
              <a:t>digitalem</a:t>
            </a:r>
            <a:r>
              <a:rPr lang="en-US" dirty="0"/>
              <a:t> </a:t>
            </a:r>
            <a:r>
              <a:rPr lang="en-US" dirty="0" err="1"/>
              <a:t>studentischem</a:t>
            </a:r>
            <a:r>
              <a:rPr lang="en-US" dirty="0"/>
              <a:t> Engagement </a:t>
            </a:r>
            <a:r>
              <a:rPr lang="en-US" dirty="0" err="1"/>
              <a:t>zu</a:t>
            </a:r>
            <a:r>
              <a:rPr lang="en-US" dirty="0"/>
              <a:t> </a:t>
            </a:r>
            <a:r>
              <a:rPr lang="en-US" dirty="0" err="1"/>
              <a:t>entwickeln</a:t>
            </a:r>
            <a:r>
              <a:rPr lang="en-US" dirty="0"/>
              <a:t>. Es </a:t>
            </a:r>
            <a:r>
              <a:rPr lang="en-US" dirty="0" err="1"/>
              <a:t>basiert</a:t>
            </a:r>
            <a:r>
              <a:rPr lang="en-US" dirty="0"/>
              <a:t> auf </a:t>
            </a:r>
            <a:r>
              <a:rPr lang="en-US" dirty="0" err="1"/>
              <a:t>einen</a:t>
            </a:r>
            <a:r>
              <a:rPr lang="en-US" dirty="0"/>
              <a:t> </a:t>
            </a:r>
            <a:r>
              <a:rPr lang="en-US" dirty="0" err="1"/>
              <a:t>wissenschaftlich</a:t>
            </a:r>
            <a:r>
              <a:rPr lang="en-US" dirty="0"/>
              <a:t> </a:t>
            </a:r>
            <a:r>
              <a:rPr lang="en-US" dirty="0" err="1"/>
              <a:t>erprobten</a:t>
            </a:r>
            <a:r>
              <a:rPr lang="en-US" dirty="0"/>
              <a:t> Ansatz für die </a:t>
            </a:r>
            <a:r>
              <a:rPr lang="en-US" dirty="0" err="1"/>
              <a:t>Entwicklung</a:t>
            </a:r>
            <a:r>
              <a:rPr lang="en-US" dirty="0"/>
              <a:t> von </a:t>
            </a:r>
            <a:r>
              <a:rPr lang="en-US" dirty="0" err="1"/>
              <a:t>Projekten</a:t>
            </a:r>
            <a:r>
              <a:rPr lang="en-US" dirty="0"/>
              <a:t>, </a:t>
            </a:r>
            <a:r>
              <a:rPr lang="en-US" dirty="0" err="1"/>
              <a:t>Dienstleistungen</a:t>
            </a:r>
            <a:r>
              <a:rPr lang="en-US" dirty="0"/>
              <a:t> </a:t>
            </a:r>
            <a:r>
              <a:rPr lang="en-US" dirty="0" err="1"/>
              <a:t>oder</a:t>
            </a:r>
            <a:r>
              <a:rPr lang="en-US" dirty="0"/>
              <a:t> </a:t>
            </a:r>
            <a:r>
              <a:rPr lang="en-US" dirty="0" err="1"/>
              <a:t>Produkten</a:t>
            </a:r>
            <a:r>
              <a:rPr lang="en-US" dirty="0"/>
              <a:t>. </a:t>
            </a:r>
            <a:r>
              <a:rPr lang="en-US" dirty="0" err="1"/>
              <a:t>Anhand</a:t>
            </a:r>
            <a:r>
              <a:rPr lang="en-US" dirty="0"/>
              <a:t> der </a:t>
            </a:r>
            <a:r>
              <a:rPr lang="en-US" dirty="0" err="1"/>
              <a:t>Methode</a:t>
            </a:r>
            <a:r>
              <a:rPr lang="en-US" dirty="0"/>
              <a:t> des Lean Startup </a:t>
            </a:r>
            <a:r>
              <a:rPr lang="en-US" dirty="0" err="1"/>
              <a:t>lernen</a:t>
            </a:r>
            <a:r>
              <a:rPr lang="en-US" dirty="0"/>
              <a:t> </a:t>
            </a:r>
            <a:r>
              <a:rPr lang="en-US" dirty="0" err="1"/>
              <a:t>Studierende</a:t>
            </a:r>
            <a:r>
              <a:rPr lang="en-US" dirty="0"/>
              <a:t>, </a:t>
            </a:r>
            <a:r>
              <a:rPr lang="en-US" dirty="0" err="1"/>
              <a:t>wie</a:t>
            </a:r>
            <a:r>
              <a:rPr lang="en-US" dirty="0"/>
              <a:t> </a:t>
            </a:r>
            <a:r>
              <a:rPr lang="en-US" dirty="0" err="1"/>
              <a:t>sie</a:t>
            </a:r>
            <a:r>
              <a:rPr lang="en-US" dirty="0"/>
              <a:t> </a:t>
            </a:r>
            <a:r>
              <a:rPr lang="en-US" dirty="0" err="1"/>
              <a:t>ein</a:t>
            </a:r>
            <a:r>
              <a:rPr lang="en-US" dirty="0"/>
              <a:t> </a:t>
            </a:r>
            <a:r>
              <a:rPr lang="en-US" dirty="0" err="1"/>
              <a:t>Projekt</a:t>
            </a:r>
            <a:r>
              <a:rPr lang="en-US" dirty="0"/>
              <a:t> </a:t>
            </a:r>
            <a:r>
              <a:rPr lang="en-US" dirty="0" err="1"/>
              <a:t>aufbauen</a:t>
            </a:r>
            <a:r>
              <a:rPr lang="en-US" dirty="0"/>
              <a:t> und </a:t>
            </a:r>
            <a:r>
              <a:rPr lang="en-US" dirty="0" err="1"/>
              <a:t>verwalten</a:t>
            </a:r>
            <a:r>
              <a:rPr lang="en-US" dirty="0"/>
              <a:t> und </a:t>
            </a:r>
            <a:r>
              <a:rPr lang="en-US" dirty="0" err="1"/>
              <a:t>wie</a:t>
            </a:r>
            <a:r>
              <a:rPr lang="en-US" dirty="0"/>
              <a:t> </a:t>
            </a:r>
            <a:r>
              <a:rPr lang="en-US" dirty="0" err="1"/>
              <a:t>sie</a:t>
            </a:r>
            <a:r>
              <a:rPr lang="en-US" dirty="0"/>
              <a:t> die </a:t>
            </a:r>
            <a:r>
              <a:rPr lang="en-US" dirty="0" err="1"/>
              <a:t>dafür</a:t>
            </a:r>
            <a:r>
              <a:rPr lang="en-US" dirty="0"/>
              <a:t> </a:t>
            </a:r>
            <a:r>
              <a:rPr lang="en-US" dirty="0" err="1"/>
              <a:t>relevanten</a:t>
            </a:r>
            <a:r>
              <a:rPr lang="en-US" dirty="0"/>
              <a:t> </a:t>
            </a:r>
            <a:r>
              <a:rPr lang="en-US" dirty="0" err="1"/>
              <a:t>Zielgruppen</a:t>
            </a:r>
            <a:r>
              <a:rPr lang="en-US" dirty="0"/>
              <a:t> </a:t>
            </a:r>
            <a:r>
              <a:rPr lang="en-US" dirty="0" err="1"/>
              <a:t>erreichen</a:t>
            </a:r>
            <a:r>
              <a:rPr lang="en-US" dirty="0"/>
              <a:t> </a:t>
            </a:r>
            <a:r>
              <a:rPr lang="en-US" dirty="0" err="1"/>
              <a:t>können</a:t>
            </a:r>
            <a:r>
              <a:rPr lang="en-US" dirty="0"/>
              <a:t>.</a:t>
            </a:r>
          </a:p>
        </p:txBody>
      </p:sp>
      <p:sp>
        <p:nvSpPr>
          <p:cNvPr id="6" name="Text Placeholder 5">
            <a:extLst>
              <a:ext uri="{FF2B5EF4-FFF2-40B4-BE49-F238E27FC236}">
                <a16:creationId xmlns:a16="http://schemas.microsoft.com/office/drawing/2014/main" id="{10501BC1-6CF8-472F-A7C3-7B5E479D2584}"/>
              </a:ext>
            </a:extLst>
          </p:cNvPr>
          <p:cNvSpPr>
            <a:spLocks noGrp="1"/>
          </p:cNvSpPr>
          <p:nvPr>
            <p:ph type="body" sz="quarter" idx="16"/>
          </p:nvPr>
        </p:nvSpPr>
        <p:spPr/>
        <p:txBody>
          <a:bodyPr>
            <a:normAutofit lnSpcReduction="10000"/>
          </a:bodyPr>
          <a:lstStyle/>
          <a:p>
            <a:pPr algn="ctr"/>
            <a:r>
              <a:rPr lang="en-US" b="1" dirty="0"/>
              <a:t>Was </a:t>
            </a:r>
            <a:r>
              <a:rPr lang="en-US" b="1" dirty="0" err="1"/>
              <a:t>ist</a:t>
            </a:r>
            <a:r>
              <a:rPr lang="en-US" b="1" dirty="0"/>
              <a:t> Lean Startup?</a:t>
            </a:r>
          </a:p>
          <a:p>
            <a:pPr algn="ctr"/>
            <a:endParaRPr lang="en-IE" dirty="0"/>
          </a:p>
        </p:txBody>
      </p:sp>
    </p:spTree>
    <p:extLst>
      <p:ext uri="{BB962C8B-B14F-4D97-AF65-F5344CB8AC3E}">
        <p14:creationId xmlns:p14="http://schemas.microsoft.com/office/powerpoint/2010/main" val="364757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679217" y="361950"/>
            <a:ext cx="4716425" cy="762000"/>
          </a:xfrm>
        </p:spPr>
        <p:txBody>
          <a:bodyPr>
            <a:normAutofit fontScale="77500" lnSpcReduction="20000"/>
          </a:bodyPr>
          <a:lstStyle/>
          <a:p>
            <a:pPr algn="ctr"/>
            <a:r>
              <a:rPr lang="en-US" sz="4000" b="1" dirty="0" err="1"/>
              <a:t>Innovationen</a:t>
            </a:r>
            <a:r>
              <a:rPr lang="en-US" sz="4000" b="1" dirty="0"/>
              <a:t> </a:t>
            </a:r>
            <a:r>
              <a:rPr lang="en-US" sz="4000" b="1" dirty="0" err="1"/>
              <a:t>als</a:t>
            </a:r>
            <a:r>
              <a:rPr lang="en-US" sz="4000" b="1" dirty="0"/>
              <a:t> </a:t>
            </a:r>
            <a:r>
              <a:rPr lang="en-US" sz="4000" b="1" dirty="0" err="1"/>
              <a:t>Ausgangslage</a:t>
            </a:r>
            <a:endParaRPr lang="en-US" sz="4000" b="1" dirty="0"/>
          </a:p>
          <a:p>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679217" y="1302241"/>
            <a:ext cx="4938028" cy="6278642"/>
          </a:xfrm>
          <a:prstGeom prst="rect">
            <a:avLst/>
          </a:prstGeom>
          <a:noFill/>
        </p:spPr>
        <p:txBody>
          <a:bodyPr wrap="square" rtlCol="0">
            <a:spAutoFit/>
          </a:bodyPr>
          <a:lstStyle/>
          <a:p>
            <a:r>
              <a:rPr lang="en-US" sz="2400" dirty="0">
                <a:solidFill>
                  <a:schemeClr val="bg1"/>
                </a:solidFill>
              </a:rPr>
              <a:t>Bei </a:t>
            </a:r>
            <a:r>
              <a:rPr lang="en-US" sz="2400" dirty="0" err="1">
                <a:solidFill>
                  <a:schemeClr val="bg1"/>
                </a:solidFill>
              </a:rPr>
              <a:t>Innovationen</a:t>
            </a:r>
            <a:r>
              <a:rPr lang="en-US" sz="2400" dirty="0">
                <a:solidFill>
                  <a:schemeClr val="bg1"/>
                </a:solidFill>
              </a:rPr>
              <a:t> </a:t>
            </a:r>
            <a:r>
              <a:rPr lang="en-US" sz="2400" dirty="0" err="1">
                <a:solidFill>
                  <a:schemeClr val="bg1"/>
                </a:solidFill>
              </a:rPr>
              <a:t>geht</a:t>
            </a:r>
            <a:r>
              <a:rPr lang="en-US" sz="2400" dirty="0">
                <a:solidFill>
                  <a:schemeClr val="bg1"/>
                </a:solidFill>
              </a:rPr>
              <a:t> es </a:t>
            </a:r>
            <a:r>
              <a:rPr lang="en-US" sz="2400" dirty="0" err="1">
                <a:solidFill>
                  <a:schemeClr val="bg1"/>
                </a:solidFill>
              </a:rPr>
              <a:t>darum</a:t>
            </a:r>
            <a:r>
              <a:rPr lang="en-US" sz="2400" dirty="0">
                <a:solidFill>
                  <a:schemeClr val="bg1"/>
                </a:solidFill>
              </a:rPr>
              <a:t>, </a:t>
            </a:r>
            <a:r>
              <a:rPr lang="en-US" sz="2400" dirty="0" err="1">
                <a:solidFill>
                  <a:schemeClr val="bg1"/>
                </a:solidFill>
              </a:rPr>
              <a:t>neue</a:t>
            </a:r>
            <a:r>
              <a:rPr lang="en-US" sz="2400" dirty="0">
                <a:solidFill>
                  <a:schemeClr val="bg1"/>
                </a:solidFill>
              </a:rPr>
              <a:t> </a:t>
            </a:r>
            <a:r>
              <a:rPr lang="en-US" sz="2400" dirty="0" err="1">
                <a:solidFill>
                  <a:schemeClr val="bg1"/>
                </a:solidFill>
              </a:rPr>
              <a:t>Wege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finden</a:t>
            </a:r>
            <a:r>
              <a:rPr lang="en-US" sz="2400" dirty="0">
                <a:solidFill>
                  <a:schemeClr val="bg1"/>
                </a:solidFill>
              </a:rPr>
              <a:t>, um </a:t>
            </a:r>
            <a:r>
              <a:rPr lang="en-US" sz="2400" dirty="0" err="1">
                <a:solidFill>
                  <a:schemeClr val="bg1"/>
                </a:solidFill>
              </a:rPr>
              <a:t>Problemstellungen</a:t>
            </a:r>
            <a:r>
              <a:rPr lang="en-US" sz="2400" dirty="0">
                <a:solidFill>
                  <a:schemeClr val="bg1"/>
                </a:solidFill>
              </a:rPr>
              <a:t> </a:t>
            </a:r>
            <a:r>
              <a:rPr lang="en-US" sz="2400" dirty="0" err="1">
                <a:solidFill>
                  <a:schemeClr val="bg1"/>
                </a:solidFill>
              </a:rPr>
              <a:t>anzugehen</a:t>
            </a:r>
            <a:r>
              <a:rPr lang="en-US" sz="2400" dirty="0">
                <a:solidFill>
                  <a:schemeClr val="bg1"/>
                </a:solidFill>
              </a:rPr>
              <a:t>. </a:t>
            </a:r>
            <a:r>
              <a:rPr lang="en-US" sz="2400" dirty="0" err="1">
                <a:solidFill>
                  <a:schemeClr val="bg1"/>
                </a:solidFill>
              </a:rPr>
              <a:t>Innovationen</a:t>
            </a:r>
            <a:r>
              <a:rPr lang="en-US" sz="2400" dirty="0">
                <a:solidFill>
                  <a:schemeClr val="bg1"/>
                </a:solidFill>
              </a:rPr>
              <a:t> </a:t>
            </a:r>
            <a:r>
              <a:rPr lang="en-US" sz="2400" dirty="0" err="1">
                <a:solidFill>
                  <a:schemeClr val="bg1"/>
                </a:solidFill>
              </a:rPr>
              <a:t>können</a:t>
            </a:r>
            <a:r>
              <a:rPr lang="en-US" sz="2400" dirty="0">
                <a:solidFill>
                  <a:schemeClr val="bg1"/>
                </a:solidFill>
              </a:rPr>
              <a:t> </a:t>
            </a:r>
            <a:r>
              <a:rPr lang="en-US" sz="2400" dirty="0" err="1">
                <a:solidFill>
                  <a:schemeClr val="bg1"/>
                </a:solidFill>
              </a:rPr>
              <a:t>daher</a:t>
            </a:r>
            <a:r>
              <a:rPr lang="en-US" sz="2400" dirty="0">
                <a:solidFill>
                  <a:schemeClr val="bg1"/>
                </a:solidFill>
              </a:rPr>
              <a:t> </a:t>
            </a:r>
            <a:r>
              <a:rPr lang="en-US" sz="2400" dirty="0" err="1">
                <a:solidFill>
                  <a:schemeClr val="bg1"/>
                </a:solidFill>
              </a:rPr>
              <a:t>eine</a:t>
            </a:r>
            <a:r>
              <a:rPr lang="en-US" sz="2400" dirty="0">
                <a:solidFill>
                  <a:schemeClr val="bg1"/>
                </a:solidFill>
              </a:rPr>
              <a:t> </a:t>
            </a:r>
            <a:r>
              <a:rPr lang="en-US" sz="2400" dirty="0" err="1">
                <a:solidFill>
                  <a:schemeClr val="bg1"/>
                </a:solidFill>
              </a:rPr>
              <a:t>ideale</a:t>
            </a:r>
            <a:r>
              <a:rPr lang="en-US" sz="2400" dirty="0">
                <a:solidFill>
                  <a:schemeClr val="bg1"/>
                </a:solidFill>
              </a:rPr>
              <a:t> </a:t>
            </a:r>
            <a:r>
              <a:rPr lang="en-US" sz="2400" dirty="0" err="1">
                <a:solidFill>
                  <a:schemeClr val="bg1"/>
                </a:solidFill>
              </a:rPr>
              <a:t>Ausgangslage</a:t>
            </a:r>
            <a:r>
              <a:rPr lang="en-US" sz="2400" dirty="0">
                <a:solidFill>
                  <a:schemeClr val="bg1"/>
                </a:solidFill>
              </a:rPr>
              <a:t> für </a:t>
            </a:r>
            <a:r>
              <a:rPr lang="en-US" sz="2400" dirty="0" err="1">
                <a:solidFill>
                  <a:schemeClr val="bg1"/>
                </a:solidFill>
              </a:rPr>
              <a:t>ein</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sein.</a:t>
            </a:r>
          </a:p>
          <a:p>
            <a:r>
              <a:rPr lang="en-US" sz="2400" dirty="0">
                <a:solidFill>
                  <a:schemeClr val="bg1"/>
                </a:solidFill>
              </a:rPr>
              <a:t>Die </a:t>
            </a:r>
            <a:r>
              <a:rPr lang="en-US" sz="2400" dirty="0" err="1">
                <a:solidFill>
                  <a:schemeClr val="bg1"/>
                </a:solidFill>
              </a:rPr>
              <a:t>Entwicklung</a:t>
            </a:r>
            <a:r>
              <a:rPr lang="en-US" sz="2400" dirty="0">
                <a:solidFill>
                  <a:schemeClr val="bg1"/>
                </a:solidFill>
              </a:rPr>
              <a:t> von </a:t>
            </a:r>
            <a:r>
              <a:rPr lang="en-US" sz="2400" dirty="0" err="1">
                <a:solidFill>
                  <a:schemeClr val="bg1"/>
                </a:solidFill>
              </a:rPr>
              <a:t>Innovationen</a:t>
            </a:r>
            <a:r>
              <a:rPr lang="en-US" sz="2400" dirty="0">
                <a:solidFill>
                  <a:schemeClr val="bg1"/>
                </a:solidFill>
              </a:rPr>
              <a:t> </a:t>
            </a:r>
            <a:r>
              <a:rPr lang="en-US" sz="2400" dirty="0" err="1">
                <a:solidFill>
                  <a:schemeClr val="bg1"/>
                </a:solidFill>
              </a:rPr>
              <a:t>kann</a:t>
            </a:r>
            <a:r>
              <a:rPr lang="en-US" sz="2400" dirty="0">
                <a:solidFill>
                  <a:schemeClr val="bg1"/>
                </a:solidFill>
              </a:rPr>
              <a:t> </a:t>
            </a:r>
            <a:r>
              <a:rPr lang="en-US" sz="2400" dirty="0" err="1">
                <a:solidFill>
                  <a:schemeClr val="bg1"/>
                </a:solidFill>
              </a:rPr>
              <a:t>Bestandteil</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sein, </a:t>
            </a:r>
            <a:r>
              <a:rPr lang="en-US" sz="2400" dirty="0" err="1">
                <a:solidFill>
                  <a:schemeClr val="bg1"/>
                </a:solidFill>
              </a:rPr>
              <a:t>etwa</a:t>
            </a:r>
            <a:r>
              <a:rPr lang="en-US" sz="2400" dirty="0">
                <a:solidFill>
                  <a:schemeClr val="bg1"/>
                </a:solidFill>
              </a:rPr>
              <a:t> um </a:t>
            </a:r>
            <a:r>
              <a:rPr lang="en-US" sz="2400" dirty="0" err="1">
                <a:solidFill>
                  <a:schemeClr val="bg1"/>
                </a:solidFill>
              </a:rPr>
              <a:t>verbesserte</a:t>
            </a:r>
            <a:r>
              <a:rPr lang="en-US" sz="2400" dirty="0">
                <a:solidFill>
                  <a:schemeClr val="bg1"/>
                </a:solidFill>
              </a:rPr>
              <a:t> </a:t>
            </a:r>
            <a:r>
              <a:rPr lang="en-US" sz="2400" dirty="0" err="1">
                <a:solidFill>
                  <a:schemeClr val="bg1"/>
                </a:solidFill>
              </a:rPr>
              <a:t>digitale</a:t>
            </a:r>
            <a:r>
              <a:rPr lang="en-US" sz="2400" dirty="0">
                <a:solidFill>
                  <a:schemeClr val="bg1"/>
                </a:solidFill>
              </a:rPr>
              <a:t> </a:t>
            </a:r>
            <a:r>
              <a:rPr lang="en-US" sz="2400" dirty="0" err="1">
                <a:solidFill>
                  <a:schemeClr val="bg1"/>
                </a:solidFill>
              </a:rPr>
              <a:t>Dienstleistungen</a:t>
            </a:r>
            <a:r>
              <a:rPr lang="en-US" sz="2400" dirty="0">
                <a:solidFill>
                  <a:schemeClr val="bg1"/>
                </a:solidFill>
              </a:rPr>
              <a:t> </a:t>
            </a:r>
            <a:r>
              <a:rPr lang="en-US" sz="2400" dirty="0" err="1">
                <a:solidFill>
                  <a:schemeClr val="bg1"/>
                </a:solidFill>
              </a:rPr>
              <a:t>anzubieten</a:t>
            </a:r>
            <a:r>
              <a:rPr lang="en-US" sz="2400" dirty="0">
                <a:solidFill>
                  <a:schemeClr val="bg1"/>
                </a:solidFill>
              </a:rPr>
              <a:t>. – </a:t>
            </a:r>
            <a:r>
              <a:rPr lang="en-US" sz="2400" dirty="0" err="1">
                <a:solidFill>
                  <a:schemeClr val="bg1"/>
                </a:solidFill>
              </a:rPr>
              <a:t>Doch</a:t>
            </a:r>
            <a:r>
              <a:rPr lang="en-US" sz="2400" dirty="0">
                <a:solidFill>
                  <a:schemeClr val="bg1"/>
                </a:solidFill>
              </a:rPr>
              <a:t> </a:t>
            </a:r>
            <a:r>
              <a:rPr lang="en-US" sz="2400" dirty="0" err="1">
                <a:solidFill>
                  <a:schemeClr val="bg1"/>
                </a:solidFill>
              </a:rPr>
              <a:t>Innovationen</a:t>
            </a:r>
            <a:r>
              <a:rPr lang="en-US" sz="2400" dirty="0">
                <a:solidFill>
                  <a:schemeClr val="bg1"/>
                </a:solidFill>
              </a:rPr>
              <a:t> </a:t>
            </a:r>
            <a:r>
              <a:rPr lang="en-US" sz="2400" dirty="0" err="1">
                <a:solidFill>
                  <a:schemeClr val="bg1"/>
                </a:solidFill>
              </a:rPr>
              <a:t>passieren</a:t>
            </a:r>
            <a:r>
              <a:rPr lang="en-US" sz="2400" dirty="0">
                <a:solidFill>
                  <a:schemeClr val="bg1"/>
                </a:solidFill>
              </a:rPr>
              <a:t> </a:t>
            </a:r>
            <a:r>
              <a:rPr lang="en-US" sz="2400" dirty="0" err="1">
                <a:solidFill>
                  <a:schemeClr val="bg1"/>
                </a:solidFill>
              </a:rPr>
              <a:t>nicht</a:t>
            </a:r>
            <a:r>
              <a:rPr lang="en-US" sz="2400" dirty="0">
                <a:solidFill>
                  <a:schemeClr val="bg1"/>
                </a:solidFill>
              </a:rPr>
              <a:t> </a:t>
            </a:r>
            <a:r>
              <a:rPr lang="en-US" sz="2400" dirty="0" err="1">
                <a:solidFill>
                  <a:schemeClr val="bg1"/>
                </a:solidFill>
              </a:rPr>
              <a:t>einfach</a:t>
            </a:r>
            <a:r>
              <a:rPr lang="en-US" sz="2400" dirty="0">
                <a:solidFill>
                  <a:schemeClr val="bg1"/>
                </a:solidFill>
              </a:rPr>
              <a:t> so, </a:t>
            </a:r>
            <a:r>
              <a:rPr lang="en-US" sz="2400" dirty="0" err="1">
                <a:solidFill>
                  <a:schemeClr val="bg1"/>
                </a:solidFill>
              </a:rPr>
              <a:t>sondern</a:t>
            </a:r>
            <a:r>
              <a:rPr lang="en-US" sz="2400" dirty="0">
                <a:solidFill>
                  <a:schemeClr val="bg1"/>
                </a:solidFill>
              </a:rPr>
              <a:t> </a:t>
            </a:r>
            <a:r>
              <a:rPr lang="en-US" sz="2400" dirty="0" err="1">
                <a:solidFill>
                  <a:schemeClr val="bg1"/>
                </a:solidFill>
              </a:rPr>
              <a:t>müssen</a:t>
            </a:r>
            <a:r>
              <a:rPr lang="en-US" sz="2400" dirty="0">
                <a:solidFill>
                  <a:schemeClr val="bg1"/>
                </a:solidFill>
              </a:rPr>
              <a:t> </a:t>
            </a:r>
            <a:r>
              <a:rPr lang="en-US" sz="2400" dirty="0" err="1">
                <a:solidFill>
                  <a:schemeClr val="bg1"/>
                </a:solidFill>
              </a:rPr>
              <a:t>angestoßen</a:t>
            </a:r>
            <a:r>
              <a:rPr lang="en-US" sz="2400" dirty="0">
                <a:solidFill>
                  <a:schemeClr val="bg1"/>
                </a:solidFill>
              </a:rPr>
              <a:t> </a:t>
            </a:r>
            <a:r>
              <a:rPr lang="en-US" sz="2400" dirty="0" err="1">
                <a:solidFill>
                  <a:schemeClr val="bg1"/>
                </a:solidFill>
              </a:rPr>
              <a:t>werden</a:t>
            </a:r>
            <a:r>
              <a:rPr lang="en-US" sz="2400" dirty="0">
                <a:solidFill>
                  <a:schemeClr val="bg1"/>
                </a:solidFill>
              </a:rPr>
              <a:t>.</a:t>
            </a:r>
          </a:p>
          <a:p>
            <a:r>
              <a:rPr lang="en-US" sz="2400" dirty="0">
                <a:solidFill>
                  <a:schemeClr val="bg1"/>
                </a:solidFill>
              </a:rPr>
              <a:t> </a:t>
            </a:r>
          </a:p>
          <a:p>
            <a:endParaRPr lang="en-IE" dirty="0"/>
          </a:p>
        </p:txBody>
      </p:sp>
    </p:spTree>
    <p:extLst>
      <p:ext uri="{BB962C8B-B14F-4D97-AF65-F5344CB8AC3E}">
        <p14:creationId xmlns:p14="http://schemas.microsoft.com/office/powerpoint/2010/main" val="274098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n-US" sz="2800" b="1" dirty="0" err="1"/>
              <a:t>Schaffen</a:t>
            </a:r>
            <a:r>
              <a:rPr lang="en-US" sz="2800" b="1" dirty="0"/>
              <a:t> </a:t>
            </a:r>
            <a:r>
              <a:rPr lang="en-US" sz="2800" b="1" dirty="0" err="1"/>
              <a:t>eines</a:t>
            </a:r>
            <a:r>
              <a:rPr lang="en-US" sz="2800" b="1" dirty="0"/>
              <a:t> </a:t>
            </a:r>
            <a:r>
              <a:rPr lang="en-US" sz="2800" b="1" dirty="0" err="1"/>
              <a:t>innovativen</a:t>
            </a:r>
            <a:r>
              <a:rPr lang="en-US" sz="2800" b="1" dirty="0"/>
              <a:t> </a:t>
            </a:r>
            <a:r>
              <a:rPr lang="en-US" sz="2800" b="1" dirty="0" err="1"/>
              <a:t>Umfelds</a:t>
            </a:r>
            <a:endParaRPr lang="en-US" sz="2800" b="1" dirty="0"/>
          </a:p>
          <a:p>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77850" y="1414358"/>
            <a:ext cx="5197845" cy="5262979"/>
          </a:xfrm>
          <a:prstGeom prst="rect">
            <a:avLst/>
          </a:prstGeom>
          <a:noFill/>
        </p:spPr>
        <p:txBody>
          <a:bodyPr wrap="square" rtlCol="0">
            <a:spAutoFit/>
          </a:bodyPr>
          <a:lstStyle/>
          <a:p>
            <a:r>
              <a:rPr lang="en-US" sz="2400" dirty="0">
                <a:solidFill>
                  <a:schemeClr val="bg1"/>
                </a:solidFill>
              </a:rPr>
              <a:t>Die </a:t>
            </a:r>
            <a:r>
              <a:rPr lang="en-US" sz="2400" dirty="0" err="1">
                <a:solidFill>
                  <a:schemeClr val="bg1"/>
                </a:solidFill>
              </a:rPr>
              <a:t>Entwicklung</a:t>
            </a:r>
            <a:r>
              <a:rPr lang="en-US" sz="2400" dirty="0">
                <a:solidFill>
                  <a:schemeClr val="bg1"/>
                </a:solidFill>
              </a:rPr>
              <a:t> von </a:t>
            </a:r>
            <a:r>
              <a:rPr lang="en-US" sz="2400" dirty="0" err="1">
                <a:solidFill>
                  <a:schemeClr val="bg1"/>
                </a:solidFill>
              </a:rPr>
              <a:t>kreativen</a:t>
            </a:r>
            <a:r>
              <a:rPr lang="en-US" sz="2400" dirty="0">
                <a:solidFill>
                  <a:schemeClr val="bg1"/>
                </a:solidFill>
              </a:rPr>
              <a:t> Ideen und </a:t>
            </a:r>
            <a:r>
              <a:rPr lang="en-US" sz="2400" dirty="0" err="1">
                <a:solidFill>
                  <a:schemeClr val="bg1"/>
                </a:solidFill>
              </a:rPr>
              <a:t>Innovationen</a:t>
            </a:r>
            <a:r>
              <a:rPr lang="en-US" sz="2400" dirty="0">
                <a:solidFill>
                  <a:schemeClr val="bg1"/>
                </a:solidFill>
              </a:rPr>
              <a:t> </a:t>
            </a:r>
            <a:r>
              <a:rPr lang="en-US" sz="2400" dirty="0" err="1">
                <a:solidFill>
                  <a:schemeClr val="bg1"/>
                </a:solidFill>
              </a:rPr>
              <a:t>braucht</a:t>
            </a:r>
            <a:r>
              <a:rPr lang="en-US" sz="2400" dirty="0">
                <a:solidFill>
                  <a:schemeClr val="bg1"/>
                </a:solidFill>
              </a:rPr>
              <a:t> </a:t>
            </a:r>
            <a:r>
              <a:rPr lang="en-US" sz="2400" dirty="0" err="1">
                <a:solidFill>
                  <a:schemeClr val="bg1"/>
                </a:solidFill>
              </a:rPr>
              <a:t>Anerkennung</a:t>
            </a:r>
            <a:r>
              <a:rPr lang="en-US" sz="2400" dirty="0">
                <a:solidFill>
                  <a:schemeClr val="bg1"/>
                </a:solidFill>
              </a:rPr>
              <a:t>. Daher </a:t>
            </a:r>
            <a:r>
              <a:rPr lang="en-US" sz="2400" dirty="0" err="1">
                <a:solidFill>
                  <a:schemeClr val="bg1"/>
                </a:solidFill>
              </a:rPr>
              <a:t>ist</a:t>
            </a:r>
            <a:r>
              <a:rPr lang="en-US" sz="2400" dirty="0">
                <a:solidFill>
                  <a:schemeClr val="bg1"/>
                </a:solidFill>
              </a:rPr>
              <a:t> es </a:t>
            </a:r>
            <a:r>
              <a:rPr lang="en-US" sz="2400" dirty="0" err="1">
                <a:solidFill>
                  <a:schemeClr val="bg1"/>
                </a:solidFill>
              </a:rPr>
              <a:t>wichtig</a:t>
            </a:r>
            <a:r>
              <a:rPr lang="en-US" sz="2400" dirty="0">
                <a:solidFill>
                  <a:schemeClr val="bg1"/>
                </a:solidFill>
              </a:rPr>
              <a:t>, </a:t>
            </a:r>
            <a:r>
              <a:rPr lang="en-US" sz="2400" dirty="0" err="1">
                <a:solidFill>
                  <a:schemeClr val="bg1"/>
                </a:solidFill>
              </a:rPr>
              <a:t>Teammitglieder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ermutigen</a:t>
            </a:r>
            <a:r>
              <a:rPr lang="en-US" sz="2400" dirty="0">
                <a:solidFill>
                  <a:schemeClr val="bg1"/>
                </a:solidFill>
              </a:rPr>
              <a:t>, </a:t>
            </a:r>
            <a:r>
              <a:rPr lang="en-US" sz="2400" dirty="0" err="1">
                <a:solidFill>
                  <a:schemeClr val="bg1"/>
                </a:solidFill>
              </a:rPr>
              <a:t>ihre</a:t>
            </a:r>
            <a:r>
              <a:rPr lang="en-US" sz="2400" dirty="0">
                <a:solidFill>
                  <a:schemeClr val="bg1"/>
                </a:solidFill>
              </a:rPr>
              <a:t> Ideen </a:t>
            </a:r>
            <a:r>
              <a:rPr lang="en-US" sz="2400" dirty="0" err="1">
                <a:solidFill>
                  <a:schemeClr val="bg1"/>
                </a:solidFill>
              </a:rPr>
              <a:t>auszutauschen</a:t>
            </a:r>
            <a:r>
              <a:rPr lang="en-US" sz="2400" dirty="0">
                <a:solidFill>
                  <a:schemeClr val="bg1"/>
                </a:solidFill>
              </a:rPr>
              <a:t> und </a:t>
            </a:r>
            <a:r>
              <a:rPr lang="en-US" sz="2400" dirty="0" err="1">
                <a:solidFill>
                  <a:schemeClr val="bg1"/>
                </a:solidFill>
              </a:rPr>
              <a:t>gemeinsam</a:t>
            </a:r>
            <a:r>
              <a:rPr lang="en-US" sz="2400" dirty="0">
                <a:solidFill>
                  <a:schemeClr val="bg1"/>
                </a:solidFill>
              </a:rPr>
              <a:t> alternative </a:t>
            </a:r>
            <a:r>
              <a:rPr lang="en-US" sz="2400" dirty="0" err="1">
                <a:solidFill>
                  <a:schemeClr val="bg1"/>
                </a:solidFill>
              </a:rPr>
              <a:t>Wege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finden</a:t>
            </a:r>
            <a:r>
              <a:rPr lang="en-US" sz="2400" dirty="0">
                <a:solidFill>
                  <a:schemeClr val="bg1"/>
                </a:solidFill>
              </a:rPr>
              <a:t>, um </a:t>
            </a:r>
            <a:r>
              <a:rPr lang="en-US" sz="2400" dirty="0" err="1">
                <a:solidFill>
                  <a:schemeClr val="bg1"/>
                </a:solidFill>
              </a:rPr>
              <a:t>eine</a:t>
            </a:r>
            <a:r>
              <a:rPr lang="en-US" sz="2400" dirty="0">
                <a:solidFill>
                  <a:schemeClr val="bg1"/>
                </a:solidFill>
              </a:rPr>
              <a:t> </a:t>
            </a:r>
            <a:r>
              <a:rPr lang="en-US" sz="2400" dirty="0" err="1">
                <a:solidFill>
                  <a:schemeClr val="bg1"/>
                </a:solidFill>
              </a:rPr>
              <a:t>Problemstellung</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bearbeiten</a:t>
            </a:r>
            <a:r>
              <a:rPr lang="en-US" sz="2400" dirty="0">
                <a:solidFill>
                  <a:schemeClr val="bg1"/>
                </a:solidFill>
              </a:rPr>
              <a:t>.</a:t>
            </a:r>
          </a:p>
          <a:p>
            <a:r>
              <a:rPr lang="en-US" sz="2400" dirty="0" err="1">
                <a:solidFill>
                  <a:schemeClr val="bg1"/>
                </a:solidFill>
              </a:rPr>
              <a:t>Durch</a:t>
            </a:r>
            <a:r>
              <a:rPr lang="en-US" sz="2400" dirty="0">
                <a:solidFill>
                  <a:schemeClr val="bg1"/>
                </a:solidFill>
              </a:rPr>
              <a:t> </a:t>
            </a:r>
            <a:r>
              <a:rPr lang="en-US" sz="2400" dirty="0" err="1">
                <a:solidFill>
                  <a:schemeClr val="bg1"/>
                </a:solidFill>
              </a:rPr>
              <a:t>verschiedene</a:t>
            </a:r>
            <a:r>
              <a:rPr lang="en-US" sz="2400" dirty="0">
                <a:solidFill>
                  <a:schemeClr val="bg1"/>
                </a:solidFill>
              </a:rPr>
              <a:t> </a:t>
            </a:r>
            <a:r>
              <a:rPr lang="en-US" sz="2400" dirty="0" err="1">
                <a:solidFill>
                  <a:schemeClr val="bg1"/>
                </a:solidFill>
              </a:rPr>
              <a:t>Methoden</a:t>
            </a:r>
            <a:r>
              <a:rPr lang="en-US" sz="2400" dirty="0">
                <a:solidFill>
                  <a:schemeClr val="bg1"/>
                </a:solidFill>
              </a:rPr>
              <a:t> </a:t>
            </a:r>
            <a:r>
              <a:rPr lang="en-US" sz="2400" dirty="0" err="1">
                <a:solidFill>
                  <a:schemeClr val="bg1"/>
                </a:solidFill>
              </a:rPr>
              <a:t>kann</a:t>
            </a:r>
            <a:r>
              <a:rPr lang="en-US" sz="2400" dirty="0">
                <a:solidFill>
                  <a:schemeClr val="bg1"/>
                </a:solidFill>
              </a:rPr>
              <a:t> die </a:t>
            </a:r>
            <a:r>
              <a:rPr lang="en-US" sz="2400" dirty="0" err="1">
                <a:solidFill>
                  <a:schemeClr val="bg1"/>
                </a:solidFill>
              </a:rPr>
              <a:t>Kreativität</a:t>
            </a:r>
            <a:r>
              <a:rPr lang="en-US" sz="2400" dirty="0">
                <a:solidFill>
                  <a:schemeClr val="bg1"/>
                </a:solidFill>
              </a:rPr>
              <a:t> und der </a:t>
            </a:r>
            <a:r>
              <a:rPr lang="en-US" sz="2400" dirty="0" err="1">
                <a:solidFill>
                  <a:schemeClr val="bg1"/>
                </a:solidFill>
              </a:rPr>
              <a:t>Innovationsgeist</a:t>
            </a:r>
            <a:r>
              <a:rPr lang="en-US" sz="2400" dirty="0">
                <a:solidFill>
                  <a:schemeClr val="bg1"/>
                </a:solidFill>
              </a:rPr>
              <a:t> von </a:t>
            </a:r>
            <a:r>
              <a:rPr lang="en-US" sz="2400" dirty="0" err="1">
                <a:solidFill>
                  <a:schemeClr val="bg1"/>
                </a:solidFill>
              </a:rPr>
              <a:t>Teammitglieder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gefördert</a:t>
            </a:r>
            <a:r>
              <a:rPr lang="en-US" sz="2400" dirty="0">
                <a:solidFill>
                  <a:schemeClr val="bg1"/>
                </a:solidFill>
              </a:rPr>
              <a:t> </a:t>
            </a:r>
            <a:r>
              <a:rPr lang="en-US" sz="2400" dirty="0" err="1">
                <a:solidFill>
                  <a:schemeClr val="bg1"/>
                </a:solidFill>
              </a:rPr>
              <a:t>werden</a:t>
            </a:r>
            <a:r>
              <a:rPr lang="en-US" sz="2400" dirty="0">
                <a:solidFill>
                  <a:schemeClr val="bg1"/>
                </a:solidFill>
              </a:rPr>
              <a:t>, z. B. </a:t>
            </a:r>
            <a:r>
              <a:rPr lang="en-US" sz="2400" dirty="0" err="1">
                <a:solidFill>
                  <a:schemeClr val="bg1"/>
                </a:solidFill>
              </a:rPr>
              <a:t>durch</a:t>
            </a:r>
            <a:r>
              <a:rPr lang="en-US" sz="2400" dirty="0">
                <a:solidFill>
                  <a:schemeClr val="bg1"/>
                </a:solidFill>
              </a:rPr>
              <a:t> Brainstorming </a:t>
            </a:r>
            <a:r>
              <a:rPr lang="en-US" sz="2400" dirty="0" err="1">
                <a:solidFill>
                  <a:schemeClr val="bg1"/>
                </a:solidFill>
              </a:rPr>
              <a:t>zu</a:t>
            </a:r>
            <a:r>
              <a:rPr lang="en-US" sz="2400" dirty="0">
                <a:solidFill>
                  <a:schemeClr val="bg1"/>
                </a:solidFill>
              </a:rPr>
              <a:t> </a:t>
            </a:r>
            <a:r>
              <a:rPr lang="en-US" sz="2400" dirty="0" err="1">
                <a:solidFill>
                  <a:schemeClr val="bg1"/>
                </a:solidFill>
              </a:rPr>
              <a:t>einem</a:t>
            </a:r>
            <a:r>
              <a:rPr lang="en-US" sz="2400" dirty="0">
                <a:solidFill>
                  <a:schemeClr val="bg1"/>
                </a:solidFill>
              </a:rPr>
              <a:t> </a:t>
            </a:r>
            <a:r>
              <a:rPr lang="en-US" sz="2400" dirty="0" err="1">
                <a:solidFill>
                  <a:schemeClr val="bg1"/>
                </a:solidFill>
              </a:rPr>
              <a:t>bestimmten</a:t>
            </a:r>
            <a:r>
              <a:rPr lang="en-US" sz="2400" dirty="0">
                <a:solidFill>
                  <a:schemeClr val="bg1"/>
                </a:solidFill>
              </a:rPr>
              <a:t> Thema, Boxen </a:t>
            </a:r>
            <a:r>
              <a:rPr lang="en-US" sz="2400" dirty="0" err="1">
                <a:solidFill>
                  <a:schemeClr val="bg1"/>
                </a:solidFill>
              </a:rPr>
              <a:t>zum</a:t>
            </a:r>
            <a:r>
              <a:rPr lang="en-US" sz="2400" dirty="0">
                <a:solidFill>
                  <a:schemeClr val="bg1"/>
                </a:solidFill>
              </a:rPr>
              <a:t> </a:t>
            </a:r>
            <a:r>
              <a:rPr lang="en-US" sz="2400" dirty="0" err="1">
                <a:solidFill>
                  <a:schemeClr val="bg1"/>
                </a:solidFill>
              </a:rPr>
              <a:t>Einwerfen</a:t>
            </a:r>
            <a:r>
              <a:rPr lang="en-US" sz="2400" dirty="0">
                <a:solidFill>
                  <a:schemeClr val="bg1"/>
                </a:solidFill>
              </a:rPr>
              <a:t> von </a:t>
            </a:r>
            <a:r>
              <a:rPr lang="en-US" sz="2400" dirty="0" err="1">
                <a:solidFill>
                  <a:schemeClr val="bg1"/>
                </a:solidFill>
              </a:rPr>
              <a:t>Vorschlägen</a:t>
            </a:r>
            <a:r>
              <a:rPr lang="en-US" sz="2400" dirty="0">
                <a:solidFill>
                  <a:schemeClr val="bg1"/>
                </a:solidFill>
              </a:rPr>
              <a:t> und Ideen etc. </a:t>
            </a: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852062" y="228600"/>
            <a:ext cx="5105121" cy="6362700"/>
          </a:xfrm>
        </p:spPr>
      </p:pic>
    </p:spTree>
    <p:extLst>
      <p:ext uri="{BB962C8B-B14F-4D97-AF65-F5344CB8AC3E}">
        <p14:creationId xmlns:p14="http://schemas.microsoft.com/office/powerpoint/2010/main" val="169085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746939" y="1517124"/>
            <a:ext cx="4870305" cy="3785652"/>
          </a:xfrm>
          <a:prstGeom prst="rect">
            <a:avLst/>
          </a:prstGeom>
          <a:noFill/>
        </p:spPr>
        <p:txBody>
          <a:bodyPr wrap="square" rtlCol="0">
            <a:spAutoFit/>
          </a:bodyPr>
          <a:lstStyle/>
          <a:p>
            <a:r>
              <a:rPr lang="en-US" sz="2400" dirty="0" err="1">
                <a:solidFill>
                  <a:schemeClr val="bg1"/>
                </a:solidFill>
              </a:rPr>
              <a:t>Mithilfe</a:t>
            </a:r>
            <a:r>
              <a:rPr lang="en-US" sz="2400" dirty="0">
                <a:solidFill>
                  <a:schemeClr val="bg1"/>
                </a:solidFill>
              </a:rPr>
              <a:t> der </a:t>
            </a:r>
            <a:r>
              <a:rPr lang="en-US" sz="2400" dirty="0" err="1">
                <a:solidFill>
                  <a:schemeClr val="bg1"/>
                </a:solidFill>
              </a:rPr>
              <a:t>Methode</a:t>
            </a:r>
            <a:r>
              <a:rPr lang="en-US" sz="2400" dirty="0">
                <a:solidFill>
                  <a:schemeClr val="bg1"/>
                </a:solidFill>
              </a:rPr>
              <a:t> des Lean Startup </a:t>
            </a:r>
            <a:r>
              <a:rPr lang="en-US" sz="2400" dirty="0" err="1">
                <a:solidFill>
                  <a:schemeClr val="bg1"/>
                </a:solidFill>
              </a:rPr>
              <a:t>wird</a:t>
            </a:r>
            <a:r>
              <a:rPr lang="en-US" sz="2400" dirty="0">
                <a:solidFill>
                  <a:schemeClr val="bg1"/>
                </a:solidFill>
              </a:rPr>
              <a:t> der </a:t>
            </a:r>
            <a:r>
              <a:rPr lang="en-US" sz="2400" dirty="0" err="1">
                <a:solidFill>
                  <a:schemeClr val="bg1"/>
                </a:solidFill>
              </a:rPr>
              <a:t>Prozess</a:t>
            </a:r>
            <a:r>
              <a:rPr lang="en-US" sz="2400" dirty="0">
                <a:solidFill>
                  <a:schemeClr val="bg1"/>
                </a:solidFill>
              </a:rPr>
              <a:t> für die </a:t>
            </a:r>
            <a:r>
              <a:rPr lang="en-US" sz="2400" dirty="0" err="1">
                <a:solidFill>
                  <a:schemeClr val="bg1"/>
                </a:solidFill>
              </a:rPr>
              <a:t>Entwicklung</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Projekts</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Produkts</a:t>
            </a:r>
            <a:r>
              <a:rPr lang="en-US" sz="2400" dirty="0">
                <a:solidFill>
                  <a:schemeClr val="bg1"/>
                </a:solidFill>
              </a:rPr>
              <a:t> </a:t>
            </a:r>
            <a:r>
              <a:rPr lang="en-US" sz="2400" dirty="0" err="1">
                <a:solidFill>
                  <a:schemeClr val="bg1"/>
                </a:solidFill>
              </a:rPr>
              <a:t>oder</a:t>
            </a:r>
            <a:r>
              <a:rPr lang="en-US" sz="2400" dirty="0">
                <a:solidFill>
                  <a:schemeClr val="bg1"/>
                </a:solidFill>
              </a:rPr>
              <a:t> </a:t>
            </a:r>
            <a:r>
              <a:rPr lang="en-US" sz="2400" dirty="0" err="1">
                <a:solidFill>
                  <a:schemeClr val="bg1"/>
                </a:solidFill>
              </a:rPr>
              <a:t>einer</a:t>
            </a:r>
            <a:r>
              <a:rPr lang="en-US" sz="2400" dirty="0">
                <a:solidFill>
                  <a:schemeClr val="bg1"/>
                </a:solidFill>
              </a:rPr>
              <a:t> </a:t>
            </a:r>
            <a:r>
              <a:rPr lang="en-US" sz="2400" dirty="0" err="1">
                <a:solidFill>
                  <a:schemeClr val="bg1"/>
                </a:solidFill>
              </a:rPr>
              <a:t>Dienstleistung</a:t>
            </a:r>
            <a:r>
              <a:rPr lang="en-US" sz="2400" dirty="0">
                <a:solidFill>
                  <a:schemeClr val="bg1"/>
                </a:solidFill>
              </a:rPr>
              <a:t> </a:t>
            </a:r>
            <a:r>
              <a:rPr lang="en-US" sz="2400" dirty="0" err="1">
                <a:solidFill>
                  <a:schemeClr val="bg1"/>
                </a:solidFill>
              </a:rPr>
              <a:t>unterstützt</a:t>
            </a:r>
            <a:r>
              <a:rPr lang="en-US" sz="2400" dirty="0">
                <a:solidFill>
                  <a:schemeClr val="bg1"/>
                </a:solidFill>
              </a:rPr>
              <a:t>.</a:t>
            </a:r>
          </a:p>
          <a:p>
            <a:r>
              <a:rPr lang="en-US" sz="2400" dirty="0">
                <a:solidFill>
                  <a:schemeClr val="bg1"/>
                </a:solidFill>
              </a:rPr>
              <a:t> </a:t>
            </a:r>
          </a:p>
          <a:p>
            <a:r>
              <a:rPr lang="en-US" sz="2400" dirty="0">
                <a:solidFill>
                  <a:schemeClr val="bg1"/>
                </a:solidFill>
              </a:rPr>
              <a:t>Die </a:t>
            </a:r>
            <a:r>
              <a:rPr lang="en-US" sz="2400" dirty="0" err="1">
                <a:solidFill>
                  <a:schemeClr val="bg1"/>
                </a:solidFill>
              </a:rPr>
              <a:t>Zielgruppe</a:t>
            </a:r>
            <a:r>
              <a:rPr lang="en-US" sz="2400" dirty="0">
                <a:solidFill>
                  <a:schemeClr val="bg1"/>
                </a:solidFill>
              </a:rPr>
              <a:t> des </a:t>
            </a:r>
            <a:r>
              <a:rPr lang="en-US" sz="2400" dirty="0" err="1">
                <a:solidFill>
                  <a:schemeClr val="bg1"/>
                </a:solidFill>
              </a:rPr>
              <a:t>Projekts</a:t>
            </a:r>
            <a:r>
              <a:rPr lang="en-US" sz="2400" dirty="0">
                <a:solidFill>
                  <a:schemeClr val="bg1"/>
                </a:solidFill>
              </a:rPr>
              <a:t>, des </a:t>
            </a:r>
            <a:r>
              <a:rPr lang="en-US" sz="2400" dirty="0" err="1">
                <a:solidFill>
                  <a:schemeClr val="bg1"/>
                </a:solidFill>
              </a:rPr>
              <a:t>Produkts</a:t>
            </a:r>
            <a:r>
              <a:rPr lang="en-US" sz="2400" dirty="0">
                <a:solidFill>
                  <a:schemeClr val="bg1"/>
                </a:solidFill>
              </a:rPr>
              <a:t> </a:t>
            </a:r>
            <a:r>
              <a:rPr lang="en-US" sz="2400" dirty="0" err="1">
                <a:solidFill>
                  <a:schemeClr val="bg1"/>
                </a:solidFill>
              </a:rPr>
              <a:t>oder</a:t>
            </a:r>
            <a:r>
              <a:rPr lang="en-US" sz="2400" dirty="0">
                <a:solidFill>
                  <a:schemeClr val="bg1"/>
                </a:solidFill>
              </a:rPr>
              <a:t> der </a:t>
            </a:r>
            <a:r>
              <a:rPr lang="en-US" sz="2400" dirty="0" err="1">
                <a:solidFill>
                  <a:schemeClr val="bg1"/>
                </a:solidFill>
              </a:rPr>
              <a:t>Dienstleistung</a:t>
            </a:r>
            <a:r>
              <a:rPr lang="en-US" sz="2400" dirty="0">
                <a:solidFill>
                  <a:schemeClr val="bg1"/>
                </a:solidFill>
              </a:rPr>
              <a:t> </a:t>
            </a:r>
            <a:r>
              <a:rPr lang="en-US" sz="2400" dirty="0" err="1">
                <a:solidFill>
                  <a:schemeClr val="bg1"/>
                </a:solidFill>
              </a:rPr>
              <a:t>steht</a:t>
            </a:r>
            <a:r>
              <a:rPr lang="en-US" sz="2400" dirty="0">
                <a:solidFill>
                  <a:schemeClr val="bg1"/>
                </a:solidFill>
              </a:rPr>
              <a:t> </a:t>
            </a:r>
            <a:r>
              <a:rPr lang="en-US" sz="2400" dirty="0" err="1">
                <a:solidFill>
                  <a:schemeClr val="bg1"/>
                </a:solidFill>
              </a:rPr>
              <a:t>dabei</a:t>
            </a:r>
            <a:r>
              <a:rPr lang="en-US" sz="2400" dirty="0">
                <a:solidFill>
                  <a:schemeClr val="bg1"/>
                </a:solidFill>
              </a:rPr>
              <a:t> von </a:t>
            </a:r>
            <a:r>
              <a:rPr lang="en-US" sz="2400" dirty="0" err="1">
                <a:solidFill>
                  <a:schemeClr val="bg1"/>
                </a:solidFill>
              </a:rPr>
              <a:t>Anfang</a:t>
            </a:r>
            <a:r>
              <a:rPr lang="en-US" sz="2400" dirty="0">
                <a:solidFill>
                  <a:schemeClr val="bg1"/>
                </a:solidFill>
              </a:rPr>
              <a:t> an </a:t>
            </a:r>
            <a:r>
              <a:rPr lang="en-US" sz="2400" dirty="0" err="1">
                <a:solidFill>
                  <a:schemeClr val="bg1"/>
                </a:solidFill>
              </a:rPr>
              <a:t>im</a:t>
            </a:r>
            <a:r>
              <a:rPr lang="en-US" sz="2400" dirty="0">
                <a:solidFill>
                  <a:schemeClr val="bg1"/>
                </a:solidFill>
              </a:rPr>
              <a:t> </a:t>
            </a:r>
            <a:r>
              <a:rPr lang="en-US" sz="2400" dirty="0" err="1">
                <a:solidFill>
                  <a:schemeClr val="bg1"/>
                </a:solidFill>
              </a:rPr>
              <a:t>Mittelpunkt</a:t>
            </a:r>
            <a:r>
              <a:rPr lang="en-US" sz="2400" dirty="0">
                <a:solidFill>
                  <a:schemeClr val="bg1"/>
                </a:solidFill>
              </a:rPr>
              <a:t>.</a:t>
            </a:r>
          </a:p>
        </p:txBody>
      </p:sp>
      <p:sp>
        <p:nvSpPr>
          <p:cNvPr id="8" name="Text Placeholder 1">
            <a:extLst>
              <a:ext uri="{FF2B5EF4-FFF2-40B4-BE49-F238E27FC236}">
                <a16:creationId xmlns:a16="http://schemas.microsoft.com/office/drawing/2014/main" id="{58EC61C5-5678-459C-8085-FFC5CDC99F09}"/>
              </a:ext>
            </a:extLst>
          </p:cNvPr>
          <p:cNvSpPr txBox="1">
            <a:spLocks/>
          </p:cNvSpPr>
          <p:nvPr/>
        </p:nvSpPr>
        <p:spPr>
          <a:xfrm>
            <a:off x="1629531" y="326290"/>
            <a:ext cx="5105122" cy="840434"/>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0" b="1" dirty="0"/>
              <a:t>Wie </a:t>
            </a:r>
            <a:r>
              <a:rPr lang="en-US" sz="12000" b="1" dirty="0" err="1"/>
              <a:t>kann</a:t>
            </a:r>
            <a:r>
              <a:rPr lang="en-US" sz="12000" b="1" dirty="0"/>
              <a:t> die </a:t>
            </a:r>
            <a:r>
              <a:rPr lang="en-US" sz="12000" b="1" dirty="0" err="1"/>
              <a:t>Methode</a:t>
            </a:r>
            <a:r>
              <a:rPr lang="en-US" sz="12000" b="1" dirty="0"/>
              <a:t> des Lean Startup </a:t>
            </a:r>
            <a:r>
              <a:rPr lang="en-US" sz="12000" b="1" dirty="0" err="1"/>
              <a:t>helfen</a:t>
            </a:r>
            <a:r>
              <a:rPr lang="en-US" sz="12000" b="1" dirty="0"/>
              <a:t>?</a:t>
            </a:r>
          </a:p>
        </p:txBody>
      </p:sp>
      <p:pic>
        <p:nvPicPr>
          <p:cNvPr id="11" name="Picture Placeholder 10">
            <a:extLst>
              <a:ext uri="{FF2B5EF4-FFF2-40B4-BE49-F238E27FC236}">
                <a16:creationId xmlns:a16="http://schemas.microsoft.com/office/drawing/2014/main" id="{0C44D007-FAB2-4A30-962D-ED1B15245F6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5919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86979" y="1450961"/>
            <a:ext cx="5030265" cy="4154984"/>
          </a:xfrm>
          <a:prstGeom prst="rect">
            <a:avLst/>
          </a:prstGeom>
          <a:noFill/>
        </p:spPr>
        <p:txBody>
          <a:bodyPr wrap="square" rtlCol="0">
            <a:spAutoFit/>
          </a:bodyPr>
          <a:lstStyle/>
          <a:p>
            <a:r>
              <a:rPr lang="en-US" sz="2400" dirty="0">
                <a:solidFill>
                  <a:schemeClr val="bg1"/>
                </a:solidFill>
              </a:rPr>
              <a:t>Die Lean-Startup-</a:t>
            </a:r>
            <a:r>
              <a:rPr lang="en-US" sz="2400" dirty="0" err="1">
                <a:solidFill>
                  <a:schemeClr val="bg1"/>
                </a:solidFill>
              </a:rPr>
              <a:t>Methodik</a:t>
            </a:r>
            <a:r>
              <a:rPr lang="en-US" sz="2400" dirty="0">
                <a:solidFill>
                  <a:schemeClr val="bg1"/>
                </a:solidFill>
              </a:rPr>
              <a:t> </a:t>
            </a:r>
            <a:r>
              <a:rPr lang="en-US" sz="2400" dirty="0" err="1">
                <a:solidFill>
                  <a:schemeClr val="bg1"/>
                </a:solidFill>
              </a:rPr>
              <a:t>umfasst</a:t>
            </a:r>
            <a:r>
              <a:rPr lang="en-US" sz="2400" dirty="0">
                <a:solidFill>
                  <a:schemeClr val="bg1"/>
                </a:solidFill>
              </a:rPr>
              <a:t> 4 </a:t>
            </a:r>
            <a:r>
              <a:rPr lang="en-US" sz="2400" dirty="0" err="1">
                <a:solidFill>
                  <a:schemeClr val="bg1"/>
                </a:solidFill>
              </a:rPr>
              <a:t>Kernprinzipien</a:t>
            </a:r>
            <a:r>
              <a:rPr lang="en-US" sz="2400" dirty="0">
                <a:solidFill>
                  <a:schemeClr val="bg1"/>
                </a:solidFill>
              </a:rPr>
              <a:t>:</a:t>
            </a:r>
          </a:p>
          <a:p>
            <a:endParaRPr lang="en-US" sz="2400" dirty="0">
              <a:solidFill>
                <a:schemeClr val="bg1"/>
              </a:solidFill>
            </a:endParaRPr>
          </a:p>
          <a:p>
            <a:pPr marL="457200" indent="-457200">
              <a:buFont typeface="+mj-lt"/>
              <a:buAutoNum type="arabicPeriod"/>
            </a:pPr>
            <a:r>
              <a:rPr lang="en-US" sz="2400" b="1" dirty="0" err="1">
                <a:solidFill>
                  <a:schemeClr val="bg1"/>
                </a:solidFill>
              </a:rPr>
              <a:t>Unternehmertum</a:t>
            </a:r>
            <a:r>
              <a:rPr lang="en-US" sz="2400" b="1" dirty="0">
                <a:solidFill>
                  <a:schemeClr val="bg1"/>
                </a:solidFill>
              </a:rPr>
              <a:t> </a:t>
            </a:r>
            <a:r>
              <a:rPr lang="en-US" sz="2400" b="1" dirty="0" err="1">
                <a:solidFill>
                  <a:schemeClr val="bg1"/>
                </a:solidFill>
              </a:rPr>
              <a:t>eignet</a:t>
            </a:r>
            <a:r>
              <a:rPr lang="en-US" sz="2400" b="1" dirty="0">
                <a:solidFill>
                  <a:schemeClr val="bg1"/>
                </a:solidFill>
              </a:rPr>
              <a:t> </a:t>
            </a:r>
            <a:r>
              <a:rPr lang="en-US" sz="2400" b="1" dirty="0" err="1">
                <a:solidFill>
                  <a:schemeClr val="bg1"/>
                </a:solidFill>
              </a:rPr>
              <a:t>sich</a:t>
            </a:r>
            <a:r>
              <a:rPr lang="en-US" sz="2400" b="1" dirty="0">
                <a:solidFill>
                  <a:schemeClr val="bg1"/>
                </a:solidFill>
              </a:rPr>
              <a:t> für </a:t>
            </a:r>
            <a:r>
              <a:rPr lang="en-US" sz="2400" b="1" dirty="0" err="1">
                <a:solidFill>
                  <a:schemeClr val="bg1"/>
                </a:solidFill>
              </a:rPr>
              <a:t>jede</a:t>
            </a:r>
            <a:r>
              <a:rPr lang="en-US" sz="2400" b="1" dirty="0">
                <a:solidFill>
                  <a:schemeClr val="bg1"/>
                </a:solidFill>
              </a:rPr>
              <a:t> </a:t>
            </a:r>
            <a:r>
              <a:rPr lang="en-US" sz="2400" b="1" dirty="0" err="1">
                <a:solidFill>
                  <a:schemeClr val="bg1"/>
                </a:solidFill>
              </a:rPr>
              <a:t>Projektidee</a:t>
            </a:r>
            <a:r>
              <a:rPr lang="en-US" sz="2400" b="1" dirty="0">
                <a:solidFill>
                  <a:schemeClr val="bg1"/>
                </a:solidFill>
              </a:rPr>
              <a:t>: </a:t>
            </a:r>
            <a:r>
              <a:rPr lang="en-US" sz="2400" dirty="0" err="1">
                <a:solidFill>
                  <a:schemeClr val="bg1"/>
                </a:solidFill>
              </a:rPr>
              <a:t>Jede</a:t>
            </a:r>
            <a:r>
              <a:rPr lang="en-US" sz="2400" dirty="0">
                <a:solidFill>
                  <a:schemeClr val="bg1"/>
                </a:solidFill>
              </a:rPr>
              <a:t> Person, die </a:t>
            </a:r>
            <a:r>
              <a:rPr lang="en-US" sz="2400" dirty="0" err="1">
                <a:solidFill>
                  <a:schemeClr val="bg1"/>
                </a:solidFill>
              </a:rPr>
              <a:t>eine</a:t>
            </a:r>
            <a:r>
              <a:rPr lang="en-US" sz="2400" dirty="0">
                <a:solidFill>
                  <a:schemeClr val="bg1"/>
                </a:solidFill>
              </a:rPr>
              <a:t> Idee für </a:t>
            </a:r>
            <a:r>
              <a:rPr lang="en-US" sz="2400" dirty="0" err="1">
                <a:solidFill>
                  <a:schemeClr val="bg1"/>
                </a:solidFill>
              </a:rPr>
              <a:t>ein</a:t>
            </a:r>
            <a:r>
              <a:rPr lang="en-US" sz="2400" dirty="0">
                <a:solidFill>
                  <a:schemeClr val="bg1"/>
                </a:solidFill>
              </a:rPr>
              <a:t> </a:t>
            </a:r>
            <a:r>
              <a:rPr lang="en-US" sz="2400" dirty="0" err="1">
                <a:solidFill>
                  <a:schemeClr val="bg1"/>
                </a:solidFill>
              </a:rPr>
              <a:t>Projekt</a:t>
            </a:r>
            <a:r>
              <a:rPr lang="en-US" sz="2400" dirty="0">
                <a:solidFill>
                  <a:schemeClr val="bg1"/>
                </a:solidFill>
              </a:rPr>
              <a:t> hat, </a:t>
            </a:r>
            <a:r>
              <a:rPr lang="en-US" sz="2400" dirty="0" err="1">
                <a:solidFill>
                  <a:schemeClr val="bg1"/>
                </a:solidFill>
              </a:rPr>
              <a:t>kann</a:t>
            </a:r>
            <a:r>
              <a:rPr lang="en-US" sz="2400" dirty="0">
                <a:solidFill>
                  <a:schemeClr val="bg1"/>
                </a:solidFill>
              </a:rPr>
              <a:t> die </a:t>
            </a:r>
            <a:r>
              <a:rPr lang="en-US" sz="2400" dirty="0" err="1">
                <a:solidFill>
                  <a:schemeClr val="bg1"/>
                </a:solidFill>
              </a:rPr>
              <a:t>Methode</a:t>
            </a:r>
            <a:r>
              <a:rPr lang="en-US" sz="2400" dirty="0">
                <a:solidFill>
                  <a:schemeClr val="bg1"/>
                </a:solidFill>
              </a:rPr>
              <a:t> des Lean Startup </a:t>
            </a:r>
            <a:r>
              <a:rPr lang="en-US" sz="2400" dirty="0" err="1">
                <a:solidFill>
                  <a:schemeClr val="bg1"/>
                </a:solidFill>
              </a:rPr>
              <a:t>anwenden</a:t>
            </a:r>
            <a:r>
              <a:rPr lang="en-US" sz="2400" dirty="0">
                <a:solidFill>
                  <a:schemeClr val="bg1"/>
                </a:solidFill>
              </a:rPr>
              <a:t>. Die Lean Startup-</a:t>
            </a:r>
            <a:r>
              <a:rPr lang="en-US" sz="2400" dirty="0" err="1">
                <a:solidFill>
                  <a:schemeClr val="bg1"/>
                </a:solidFill>
              </a:rPr>
              <a:t>Methode</a:t>
            </a:r>
            <a:r>
              <a:rPr lang="en-US" sz="2400" dirty="0">
                <a:solidFill>
                  <a:schemeClr val="bg1"/>
                </a:solidFill>
              </a:rPr>
              <a:t> </a:t>
            </a:r>
            <a:r>
              <a:rPr lang="en-US" sz="2400" dirty="0" err="1">
                <a:solidFill>
                  <a:schemeClr val="bg1"/>
                </a:solidFill>
              </a:rPr>
              <a:t>ist</a:t>
            </a:r>
            <a:r>
              <a:rPr lang="en-US" sz="2400" dirty="0">
                <a:solidFill>
                  <a:schemeClr val="bg1"/>
                </a:solidFill>
              </a:rPr>
              <a:t> in der </a:t>
            </a:r>
            <a:r>
              <a:rPr lang="en-US" sz="2400" dirty="0" err="1">
                <a:solidFill>
                  <a:schemeClr val="bg1"/>
                </a:solidFill>
              </a:rPr>
              <a:t>Projektplanung</a:t>
            </a:r>
            <a:r>
              <a:rPr lang="en-US" sz="2400" dirty="0">
                <a:solidFill>
                  <a:schemeClr val="bg1"/>
                </a:solidFill>
              </a:rPr>
              <a:t> </a:t>
            </a:r>
            <a:r>
              <a:rPr lang="en-US" sz="2400" dirty="0" err="1">
                <a:solidFill>
                  <a:schemeClr val="bg1"/>
                </a:solidFill>
              </a:rPr>
              <a:t>hilfreich</a:t>
            </a:r>
            <a:r>
              <a:rPr lang="en-US" sz="2400" dirty="0">
                <a:solidFill>
                  <a:schemeClr val="bg1"/>
                </a:solidFill>
              </a:rPr>
              <a:t>, um </a:t>
            </a:r>
            <a:r>
              <a:rPr lang="en-US" sz="2400" dirty="0" err="1">
                <a:solidFill>
                  <a:schemeClr val="bg1"/>
                </a:solidFill>
              </a:rPr>
              <a:t>Ressourcen</a:t>
            </a:r>
            <a:r>
              <a:rPr lang="en-US" sz="2400" dirty="0">
                <a:solidFill>
                  <a:schemeClr val="bg1"/>
                </a:solidFill>
              </a:rPr>
              <a:t> für das </a:t>
            </a:r>
            <a:r>
              <a:rPr lang="en-US" sz="2400" dirty="0" err="1">
                <a:solidFill>
                  <a:schemeClr val="bg1"/>
                </a:solidFill>
              </a:rPr>
              <a:t>Projekt</a:t>
            </a:r>
            <a:r>
              <a:rPr lang="en-US" sz="2400" dirty="0">
                <a:solidFill>
                  <a:schemeClr val="bg1"/>
                </a:solidFill>
              </a:rPr>
              <a:t> </a:t>
            </a:r>
            <a:r>
              <a:rPr lang="en-US" sz="2400" dirty="0" err="1">
                <a:solidFill>
                  <a:schemeClr val="bg1"/>
                </a:solidFill>
              </a:rPr>
              <a:t>gezielt</a:t>
            </a:r>
            <a:r>
              <a:rPr lang="en-US" sz="2400" dirty="0">
                <a:solidFill>
                  <a:schemeClr val="bg1"/>
                </a:solidFill>
              </a:rPr>
              <a:t> </a:t>
            </a:r>
            <a:r>
              <a:rPr lang="en-US" sz="2400" dirty="0" err="1">
                <a:solidFill>
                  <a:schemeClr val="bg1"/>
                </a:solidFill>
              </a:rPr>
              <a:t>einzusetzen</a:t>
            </a:r>
            <a:r>
              <a:rPr lang="en-US" sz="2400" dirty="0">
                <a:solidFill>
                  <a:schemeClr val="bg1"/>
                </a:solidFill>
              </a:rPr>
              <a:t>.</a:t>
            </a: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685195" y="302617"/>
            <a:ext cx="4932049" cy="10797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err="1"/>
              <a:t>Kernprinzipien</a:t>
            </a:r>
            <a:r>
              <a:rPr lang="en-US" sz="3200" dirty="0"/>
              <a:t> der Lean-Startup-</a:t>
            </a:r>
            <a:r>
              <a:rPr lang="en-US" sz="3200" dirty="0" err="1"/>
              <a:t>Methodik</a:t>
            </a:r>
            <a:endParaRPr lang="en-US" sz="3200" dirty="0"/>
          </a:p>
          <a:p>
            <a:endParaRPr lang="en-US" dirty="0"/>
          </a:p>
        </p:txBody>
      </p:sp>
      <p:pic>
        <p:nvPicPr>
          <p:cNvPr id="17" name="Picture Placeholder 16">
            <a:extLst>
              <a:ext uri="{FF2B5EF4-FFF2-40B4-BE49-F238E27FC236}">
                <a16:creationId xmlns:a16="http://schemas.microsoft.com/office/drawing/2014/main" id="{4A1F8217-3293-4723-AD4B-85BC36DEF9D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3845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9" name="TextBox 8">
            <a:extLst>
              <a:ext uri="{FF2B5EF4-FFF2-40B4-BE49-F238E27FC236}">
                <a16:creationId xmlns:a16="http://schemas.microsoft.com/office/drawing/2014/main" id="{D0A2937D-D339-48E0-B5F0-4C3FF22D1B5A}"/>
              </a:ext>
            </a:extLst>
          </p:cNvPr>
          <p:cNvSpPr txBox="1"/>
          <p:nvPr/>
        </p:nvSpPr>
        <p:spPr>
          <a:xfrm>
            <a:off x="5328744" y="1341266"/>
            <a:ext cx="6477000" cy="3046988"/>
          </a:xfrm>
          <a:prstGeom prst="rect">
            <a:avLst/>
          </a:prstGeom>
          <a:noFill/>
        </p:spPr>
        <p:txBody>
          <a:bodyPr wrap="square" rtlCol="0">
            <a:spAutoFit/>
          </a:bodyPr>
          <a:lstStyle/>
          <a:p>
            <a:r>
              <a:rPr lang="en-IE" sz="2400" b="1" dirty="0">
                <a:solidFill>
                  <a:schemeClr val="bg1"/>
                </a:solidFill>
              </a:rPr>
              <a:t>2. </a:t>
            </a:r>
            <a:r>
              <a:rPr lang="en-IE" sz="2400" b="1" dirty="0" err="1">
                <a:solidFill>
                  <a:schemeClr val="bg1"/>
                </a:solidFill>
              </a:rPr>
              <a:t>Erfolgreiches</a:t>
            </a:r>
            <a:r>
              <a:rPr lang="en-IE" sz="2400" b="1" dirty="0">
                <a:solidFill>
                  <a:schemeClr val="bg1"/>
                </a:solidFill>
              </a:rPr>
              <a:t> </a:t>
            </a:r>
            <a:r>
              <a:rPr lang="en-IE" sz="2400" b="1" dirty="0" err="1">
                <a:solidFill>
                  <a:schemeClr val="bg1"/>
                </a:solidFill>
              </a:rPr>
              <a:t>Unternehmertum</a:t>
            </a:r>
            <a:r>
              <a:rPr lang="en-IE" sz="2400" b="1" dirty="0">
                <a:solidFill>
                  <a:schemeClr val="bg1"/>
                </a:solidFill>
              </a:rPr>
              <a:t> </a:t>
            </a:r>
            <a:r>
              <a:rPr lang="en-IE" sz="2400" b="1" dirty="0" err="1">
                <a:solidFill>
                  <a:schemeClr val="bg1"/>
                </a:solidFill>
              </a:rPr>
              <a:t>bedeutet</a:t>
            </a:r>
            <a:r>
              <a:rPr lang="en-IE" sz="2400" b="1" dirty="0">
                <a:solidFill>
                  <a:schemeClr val="bg1"/>
                </a:solidFill>
              </a:rPr>
              <a:t> Management: </a:t>
            </a:r>
            <a:r>
              <a:rPr lang="en-IE" sz="2400" dirty="0">
                <a:solidFill>
                  <a:schemeClr val="bg1"/>
                </a:solidFill>
              </a:rPr>
              <a:t>Das Management von </a:t>
            </a:r>
            <a:r>
              <a:rPr lang="en-IE" sz="2400" dirty="0" err="1">
                <a:solidFill>
                  <a:schemeClr val="bg1"/>
                </a:solidFill>
              </a:rPr>
              <a:t>Projekten</a:t>
            </a:r>
            <a:r>
              <a:rPr lang="en-IE" sz="2400" dirty="0">
                <a:solidFill>
                  <a:schemeClr val="bg1"/>
                </a:solidFill>
              </a:rPr>
              <a:t> </a:t>
            </a:r>
            <a:r>
              <a:rPr lang="en-IE" sz="2400" dirty="0" err="1">
                <a:solidFill>
                  <a:schemeClr val="bg1"/>
                </a:solidFill>
              </a:rPr>
              <a:t>ist</a:t>
            </a:r>
            <a:r>
              <a:rPr lang="en-IE" sz="2400" dirty="0">
                <a:solidFill>
                  <a:schemeClr val="bg1"/>
                </a:solidFill>
              </a:rPr>
              <a:t> </a:t>
            </a:r>
            <a:r>
              <a:rPr lang="en-IE" sz="2400" dirty="0" err="1">
                <a:solidFill>
                  <a:schemeClr val="bg1"/>
                </a:solidFill>
              </a:rPr>
              <a:t>ein</a:t>
            </a:r>
            <a:r>
              <a:rPr lang="en-IE" sz="2400" dirty="0">
                <a:solidFill>
                  <a:schemeClr val="bg1"/>
                </a:solidFill>
              </a:rPr>
              <a:t> </a:t>
            </a:r>
            <a:r>
              <a:rPr lang="en-IE" sz="2400" dirty="0" err="1">
                <a:solidFill>
                  <a:schemeClr val="bg1"/>
                </a:solidFill>
              </a:rPr>
              <a:t>zentraler</a:t>
            </a:r>
            <a:r>
              <a:rPr lang="en-IE" sz="2400" dirty="0">
                <a:solidFill>
                  <a:schemeClr val="bg1"/>
                </a:solidFill>
              </a:rPr>
              <a:t> </a:t>
            </a:r>
            <a:r>
              <a:rPr lang="en-IE" sz="2400" dirty="0" err="1">
                <a:solidFill>
                  <a:schemeClr val="bg1"/>
                </a:solidFill>
              </a:rPr>
              <a:t>Bestandteil</a:t>
            </a:r>
            <a:r>
              <a:rPr lang="en-IE" sz="2400" dirty="0">
                <a:solidFill>
                  <a:schemeClr val="bg1"/>
                </a:solidFill>
              </a:rPr>
              <a:t> </a:t>
            </a:r>
            <a:r>
              <a:rPr lang="en-IE" sz="2400" dirty="0" err="1">
                <a:solidFill>
                  <a:schemeClr val="bg1"/>
                </a:solidFill>
              </a:rPr>
              <a:t>jedes</a:t>
            </a:r>
            <a:r>
              <a:rPr lang="en-IE" sz="2400" dirty="0">
                <a:solidFill>
                  <a:schemeClr val="bg1"/>
                </a:solidFill>
              </a:rPr>
              <a:t> </a:t>
            </a:r>
            <a:r>
              <a:rPr lang="en-IE" sz="2400" dirty="0" err="1">
                <a:solidFill>
                  <a:schemeClr val="bg1"/>
                </a:solidFill>
              </a:rPr>
              <a:t>Projekts</a:t>
            </a:r>
            <a:r>
              <a:rPr lang="en-IE" sz="2400" dirty="0">
                <a:solidFill>
                  <a:schemeClr val="bg1"/>
                </a:solidFill>
              </a:rPr>
              <a:t> und </a:t>
            </a:r>
            <a:r>
              <a:rPr lang="en-IE" sz="2400" dirty="0" err="1">
                <a:solidFill>
                  <a:schemeClr val="bg1"/>
                </a:solidFill>
              </a:rPr>
              <a:t>dient</a:t>
            </a:r>
            <a:r>
              <a:rPr lang="en-IE" sz="2400" dirty="0">
                <a:solidFill>
                  <a:schemeClr val="bg1"/>
                </a:solidFill>
              </a:rPr>
              <a:t> </a:t>
            </a:r>
            <a:r>
              <a:rPr lang="en-IE" sz="2400" dirty="0" err="1">
                <a:solidFill>
                  <a:schemeClr val="bg1"/>
                </a:solidFill>
              </a:rPr>
              <a:t>dazu</a:t>
            </a:r>
            <a:r>
              <a:rPr lang="en-IE" sz="2400" dirty="0">
                <a:solidFill>
                  <a:schemeClr val="bg1"/>
                </a:solidFill>
              </a:rPr>
              <a:t>, z. B. um in </a:t>
            </a:r>
            <a:r>
              <a:rPr lang="en-IE" sz="2400" dirty="0" err="1">
                <a:solidFill>
                  <a:schemeClr val="bg1"/>
                </a:solidFill>
              </a:rPr>
              <a:t>schwierigen</a:t>
            </a:r>
            <a:r>
              <a:rPr lang="en-IE" sz="2400" dirty="0">
                <a:solidFill>
                  <a:schemeClr val="bg1"/>
                </a:solidFill>
              </a:rPr>
              <a:t> </a:t>
            </a:r>
            <a:r>
              <a:rPr lang="en-IE" sz="2400" dirty="0" err="1">
                <a:solidFill>
                  <a:schemeClr val="bg1"/>
                </a:solidFill>
              </a:rPr>
              <a:t>Situationen</a:t>
            </a:r>
            <a:r>
              <a:rPr lang="en-IE" sz="2400" dirty="0">
                <a:solidFill>
                  <a:schemeClr val="bg1"/>
                </a:solidFill>
              </a:rPr>
              <a:t> </a:t>
            </a:r>
            <a:r>
              <a:rPr lang="en-IE" sz="2400" dirty="0" err="1">
                <a:solidFill>
                  <a:schemeClr val="bg1"/>
                </a:solidFill>
              </a:rPr>
              <a:t>reagieren</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können</a:t>
            </a:r>
            <a:r>
              <a:rPr lang="en-IE" sz="2400" dirty="0">
                <a:solidFill>
                  <a:schemeClr val="bg1"/>
                </a:solidFill>
              </a:rPr>
              <a:t>, um </a:t>
            </a:r>
            <a:r>
              <a:rPr lang="en-IE" sz="2400" dirty="0" err="1">
                <a:solidFill>
                  <a:schemeClr val="bg1"/>
                </a:solidFill>
              </a:rPr>
              <a:t>mit</a:t>
            </a:r>
            <a:r>
              <a:rPr lang="en-IE" sz="2400" dirty="0">
                <a:solidFill>
                  <a:schemeClr val="bg1"/>
                </a:solidFill>
              </a:rPr>
              <a:t> </a:t>
            </a:r>
            <a:r>
              <a:rPr lang="en-IE" sz="2400" dirty="0" err="1">
                <a:solidFill>
                  <a:schemeClr val="bg1"/>
                </a:solidFill>
              </a:rPr>
              <a:t>Interessensvertretungen</a:t>
            </a:r>
            <a:r>
              <a:rPr lang="en-IE" sz="2400" dirty="0">
                <a:solidFill>
                  <a:schemeClr val="bg1"/>
                </a:solidFill>
              </a:rPr>
              <a:t> in </a:t>
            </a:r>
            <a:r>
              <a:rPr lang="en-IE" sz="2400" dirty="0" err="1">
                <a:solidFill>
                  <a:schemeClr val="bg1"/>
                </a:solidFill>
              </a:rPr>
              <a:t>Kontakt</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treten</a:t>
            </a:r>
            <a:r>
              <a:rPr lang="en-IE" sz="2400" dirty="0">
                <a:solidFill>
                  <a:schemeClr val="bg1"/>
                </a:solidFill>
              </a:rPr>
              <a:t> </a:t>
            </a:r>
            <a:r>
              <a:rPr lang="en-IE" sz="2400" dirty="0" err="1">
                <a:solidFill>
                  <a:schemeClr val="bg1"/>
                </a:solidFill>
              </a:rPr>
              <a:t>oder</a:t>
            </a:r>
            <a:r>
              <a:rPr lang="en-IE" sz="2400" dirty="0">
                <a:solidFill>
                  <a:schemeClr val="bg1"/>
                </a:solidFill>
              </a:rPr>
              <a:t> um </a:t>
            </a:r>
            <a:r>
              <a:rPr lang="en-IE" sz="2400" dirty="0" err="1">
                <a:solidFill>
                  <a:schemeClr val="bg1"/>
                </a:solidFill>
              </a:rPr>
              <a:t>Teammitglieder</a:t>
            </a:r>
            <a:r>
              <a:rPr lang="en-IE" sz="2400" dirty="0">
                <a:solidFill>
                  <a:schemeClr val="bg1"/>
                </a:solidFill>
              </a:rPr>
              <a:t>*</a:t>
            </a:r>
            <a:r>
              <a:rPr lang="en-IE" sz="2400" dirty="0" err="1">
                <a:solidFill>
                  <a:schemeClr val="bg1"/>
                </a:solidFill>
              </a:rPr>
              <a:t>innen</a:t>
            </a:r>
            <a:r>
              <a:rPr lang="en-IE" sz="2400" dirty="0">
                <a:solidFill>
                  <a:schemeClr val="bg1"/>
                </a:solidFill>
              </a:rPr>
              <a:t> in der </a:t>
            </a:r>
            <a:r>
              <a:rPr lang="en-IE" sz="2400" dirty="0" err="1">
                <a:solidFill>
                  <a:schemeClr val="bg1"/>
                </a:solidFill>
              </a:rPr>
              <a:t>Entscheidungsfindung</a:t>
            </a:r>
            <a:r>
              <a:rPr lang="en-IE" sz="2400" dirty="0">
                <a:solidFill>
                  <a:schemeClr val="bg1"/>
                </a:solidFill>
              </a:rPr>
              <a:t> </a:t>
            </a:r>
            <a:r>
              <a:rPr lang="en-IE" sz="2400" dirty="0" err="1">
                <a:solidFill>
                  <a:schemeClr val="bg1"/>
                </a:solidFill>
              </a:rPr>
              <a:t>anzuleiten</a:t>
            </a:r>
            <a:r>
              <a:rPr lang="en-IE" sz="2400" dirty="0">
                <a:solidFill>
                  <a:schemeClr val="bg1"/>
                </a:solidFill>
              </a:rPr>
              <a:t>.</a:t>
            </a:r>
          </a:p>
          <a:p>
            <a:endParaRPr lang="en-IE" sz="2400" dirty="0">
              <a:solidFill>
                <a:schemeClr val="bg1"/>
              </a:solidFill>
            </a:endParaRPr>
          </a:p>
        </p:txBody>
      </p:sp>
      <p:pic>
        <p:nvPicPr>
          <p:cNvPr id="11" name="Picture 10">
            <a:extLst>
              <a:ext uri="{FF2B5EF4-FFF2-40B4-BE49-F238E27FC236}">
                <a16:creationId xmlns:a16="http://schemas.microsoft.com/office/drawing/2014/main" id="{F12E2036-02A7-4BDA-94EF-F41A97584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257" y="13764"/>
            <a:ext cx="4572000" cy="6858000"/>
          </a:xfrm>
          <a:prstGeom prst="rect">
            <a:avLst/>
          </a:prstGeom>
        </p:spPr>
      </p:pic>
      <p:sp>
        <p:nvSpPr>
          <p:cNvPr id="2" name="Text Placeholder 1">
            <a:extLst>
              <a:ext uri="{FF2B5EF4-FFF2-40B4-BE49-F238E27FC236}">
                <a16:creationId xmlns:a16="http://schemas.microsoft.com/office/drawing/2014/main" id="{A0ED77BA-DE2C-3446-122E-347D574AAC31}"/>
              </a:ext>
            </a:extLst>
          </p:cNvPr>
          <p:cNvSpPr txBox="1">
            <a:spLocks/>
          </p:cNvSpPr>
          <p:nvPr/>
        </p:nvSpPr>
        <p:spPr>
          <a:xfrm>
            <a:off x="5983927" y="376190"/>
            <a:ext cx="4932049" cy="89150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err="1"/>
              <a:t>Kernprinzipien</a:t>
            </a:r>
            <a:r>
              <a:rPr lang="en-US" sz="3200" dirty="0"/>
              <a:t> der Lean-Startup-</a:t>
            </a:r>
            <a:r>
              <a:rPr lang="en-US" sz="3200" dirty="0" err="1"/>
              <a:t>Methodik</a:t>
            </a:r>
            <a:endParaRPr lang="en-US" sz="3200" dirty="0"/>
          </a:p>
          <a:p>
            <a:endParaRPr lang="en-US" dirty="0"/>
          </a:p>
        </p:txBody>
      </p:sp>
    </p:spTree>
    <p:extLst>
      <p:ext uri="{BB962C8B-B14F-4D97-AF65-F5344CB8AC3E}">
        <p14:creationId xmlns:p14="http://schemas.microsoft.com/office/powerpoint/2010/main" val="1097020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536756" y="1454446"/>
            <a:ext cx="5181816" cy="4893647"/>
          </a:xfrm>
          <a:prstGeom prst="rect">
            <a:avLst/>
          </a:prstGeom>
          <a:noFill/>
        </p:spPr>
        <p:txBody>
          <a:bodyPr wrap="square" rtlCol="0">
            <a:spAutoFit/>
          </a:bodyPr>
          <a:lstStyle/>
          <a:p>
            <a:r>
              <a:rPr lang="en-US" sz="2400" dirty="0">
                <a:solidFill>
                  <a:schemeClr val="bg1"/>
                </a:solidFill>
              </a:rPr>
              <a:t>3</a:t>
            </a:r>
            <a:r>
              <a:rPr lang="en-US" sz="2400" b="1" dirty="0">
                <a:solidFill>
                  <a:schemeClr val="bg1"/>
                </a:solidFill>
              </a:rPr>
              <a:t>. </a:t>
            </a:r>
            <a:r>
              <a:rPr lang="en-US" sz="2400" b="1" dirty="0" err="1">
                <a:solidFill>
                  <a:schemeClr val="bg1"/>
                </a:solidFill>
              </a:rPr>
              <a:t>Nachhaltiges</a:t>
            </a:r>
            <a:r>
              <a:rPr lang="en-US" sz="2400" b="1" dirty="0">
                <a:solidFill>
                  <a:schemeClr val="bg1"/>
                </a:solidFill>
              </a:rPr>
              <a:t> </a:t>
            </a:r>
            <a:r>
              <a:rPr lang="en-US" sz="2400" b="1" dirty="0" err="1">
                <a:solidFill>
                  <a:schemeClr val="bg1"/>
                </a:solidFill>
              </a:rPr>
              <a:t>Lernen</a:t>
            </a:r>
            <a:endParaRPr lang="en-US" sz="2400" dirty="0">
              <a:solidFill>
                <a:schemeClr val="bg1"/>
              </a:solidFill>
            </a:endParaRPr>
          </a:p>
          <a:p>
            <a:r>
              <a:rPr lang="en-US" sz="2400" dirty="0" err="1">
                <a:solidFill>
                  <a:schemeClr val="bg1"/>
                </a:solidFill>
              </a:rPr>
              <a:t>Nachhaltiges</a:t>
            </a:r>
            <a:r>
              <a:rPr lang="en-US" sz="2400" dirty="0">
                <a:solidFill>
                  <a:schemeClr val="bg1"/>
                </a:solidFill>
              </a:rPr>
              <a:t> </a:t>
            </a:r>
            <a:r>
              <a:rPr lang="en-US" sz="2400" dirty="0" err="1">
                <a:solidFill>
                  <a:schemeClr val="bg1"/>
                </a:solidFill>
              </a:rPr>
              <a:t>Lernen</a:t>
            </a:r>
            <a:r>
              <a:rPr lang="en-US" sz="2400" dirty="0">
                <a:solidFill>
                  <a:schemeClr val="bg1"/>
                </a:solidFill>
              </a:rPr>
              <a:t> </a:t>
            </a:r>
            <a:r>
              <a:rPr lang="en-US" sz="2400" dirty="0" err="1">
                <a:solidFill>
                  <a:schemeClr val="bg1"/>
                </a:solidFill>
              </a:rPr>
              <a:t>bedeutet</a:t>
            </a:r>
            <a:r>
              <a:rPr lang="en-US" sz="2400" dirty="0">
                <a:solidFill>
                  <a:schemeClr val="bg1"/>
                </a:solidFill>
              </a:rPr>
              <a:t>, </a:t>
            </a:r>
            <a:r>
              <a:rPr lang="en-US" sz="2400" dirty="0" err="1">
                <a:solidFill>
                  <a:schemeClr val="bg1"/>
                </a:solidFill>
              </a:rPr>
              <a:t>dass</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Verlauf</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laufend</a:t>
            </a:r>
            <a:r>
              <a:rPr lang="en-US" sz="2400" dirty="0">
                <a:solidFill>
                  <a:schemeClr val="bg1"/>
                </a:solidFill>
              </a:rPr>
              <a:t> Feedback (z. B. von </a:t>
            </a:r>
            <a:r>
              <a:rPr lang="en-US" sz="2400" dirty="0" err="1">
                <a:solidFill>
                  <a:schemeClr val="bg1"/>
                </a:solidFill>
              </a:rPr>
              <a:t>Teammitglieder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Praxispartner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eingeholt</a:t>
            </a:r>
            <a:r>
              <a:rPr lang="en-US" sz="2400" dirty="0">
                <a:solidFill>
                  <a:schemeClr val="bg1"/>
                </a:solidFill>
              </a:rPr>
              <a:t> </a:t>
            </a:r>
            <a:r>
              <a:rPr lang="en-US" sz="2400" dirty="0" err="1">
                <a:solidFill>
                  <a:schemeClr val="bg1"/>
                </a:solidFill>
              </a:rPr>
              <a:t>wird</a:t>
            </a:r>
            <a:r>
              <a:rPr lang="en-US" sz="2400" dirty="0">
                <a:solidFill>
                  <a:schemeClr val="bg1"/>
                </a:solidFill>
              </a:rPr>
              <a:t> und </a:t>
            </a:r>
            <a:r>
              <a:rPr lang="en-US" sz="2400" dirty="0" err="1">
                <a:solidFill>
                  <a:schemeClr val="bg1"/>
                </a:solidFill>
              </a:rPr>
              <a:t>dass</a:t>
            </a:r>
            <a:r>
              <a:rPr lang="en-US" sz="2400" dirty="0">
                <a:solidFill>
                  <a:schemeClr val="bg1"/>
                </a:solidFill>
              </a:rPr>
              <a:t> </a:t>
            </a:r>
            <a:r>
              <a:rPr lang="en-US" sz="2400" dirty="0" err="1">
                <a:solidFill>
                  <a:schemeClr val="bg1"/>
                </a:solidFill>
              </a:rPr>
              <a:t>bei</a:t>
            </a:r>
            <a:r>
              <a:rPr lang="en-US" sz="2400" dirty="0">
                <a:solidFill>
                  <a:schemeClr val="bg1"/>
                </a:solidFill>
              </a:rPr>
              <a:t> </a:t>
            </a:r>
            <a:r>
              <a:rPr lang="en-US" sz="2400" dirty="0" err="1">
                <a:solidFill>
                  <a:schemeClr val="bg1"/>
                </a:solidFill>
              </a:rPr>
              <a:t>zukünftigen</a:t>
            </a:r>
            <a:r>
              <a:rPr lang="en-US" sz="2400" dirty="0">
                <a:solidFill>
                  <a:schemeClr val="bg1"/>
                </a:solidFill>
              </a:rPr>
              <a:t> </a:t>
            </a:r>
            <a:r>
              <a:rPr lang="en-US" sz="2400" dirty="0" err="1">
                <a:solidFill>
                  <a:schemeClr val="bg1"/>
                </a:solidFill>
              </a:rPr>
              <a:t>Entscheidungen</a:t>
            </a:r>
            <a:r>
              <a:rPr lang="en-US" sz="2400" dirty="0">
                <a:solidFill>
                  <a:schemeClr val="bg1"/>
                </a:solidFill>
              </a:rPr>
              <a:t> die </a:t>
            </a:r>
            <a:r>
              <a:rPr lang="en-US" sz="2400" dirty="0" err="1">
                <a:solidFill>
                  <a:schemeClr val="bg1"/>
                </a:solidFill>
              </a:rPr>
              <a:t>Ergebnisse</a:t>
            </a:r>
            <a:r>
              <a:rPr lang="en-US" sz="2400" dirty="0">
                <a:solidFill>
                  <a:schemeClr val="bg1"/>
                </a:solidFill>
              </a:rPr>
              <a:t> dieses Feedbacks </a:t>
            </a:r>
            <a:r>
              <a:rPr lang="en-US" sz="2400" dirty="0" err="1">
                <a:solidFill>
                  <a:schemeClr val="bg1"/>
                </a:solidFill>
              </a:rPr>
              <a:t>einbezogen</a:t>
            </a:r>
            <a:r>
              <a:rPr lang="en-US" sz="2400" dirty="0">
                <a:solidFill>
                  <a:schemeClr val="bg1"/>
                </a:solidFill>
              </a:rPr>
              <a:t> </a:t>
            </a:r>
            <a:r>
              <a:rPr lang="en-US" sz="2400" dirty="0" err="1">
                <a:solidFill>
                  <a:schemeClr val="bg1"/>
                </a:solidFill>
              </a:rPr>
              <a:t>werden</a:t>
            </a:r>
            <a:r>
              <a:rPr lang="en-US" sz="2400" dirty="0">
                <a:solidFill>
                  <a:schemeClr val="bg1"/>
                </a:solidFill>
              </a:rPr>
              <a:t>.</a:t>
            </a:r>
          </a:p>
          <a:p>
            <a:r>
              <a:rPr lang="en-US" sz="2400" dirty="0" err="1">
                <a:solidFill>
                  <a:schemeClr val="bg1"/>
                </a:solidFill>
              </a:rPr>
              <a:t>Laufendes</a:t>
            </a:r>
            <a:r>
              <a:rPr lang="en-US" sz="2400" dirty="0">
                <a:solidFill>
                  <a:schemeClr val="bg1"/>
                </a:solidFill>
              </a:rPr>
              <a:t> Feedback </a:t>
            </a:r>
            <a:r>
              <a:rPr lang="en-US" sz="2400" dirty="0" err="1">
                <a:solidFill>
                  <a:schemeClr val="bg1"/>
                </a:solidFill>
              </a:rPr>
              <a:t>kann</a:t>
            </a:r>
            <a:r>
              <a:rPr lang="en-US" sz="2400" dirty="0">
                <a:solidFill>
                  <a:schemeClr val="bg1"/>
                </a:solidFill>
              </a:rPr>
              <a:t> </a:t>
            </a:r>
            <a:r>
              <a:rPr lang="en-US" sz="2400" dirty="0" err="1">
                <a:solidFill>
                  <a:schemeClr val="bg1"/>
                </a:solidFill>
              </a:rPr>
              <a:t>eruieren</a:t>
            </a:r>
            <a:r>
              <a:rPr lang="en-US" sz="2400" dirty="0">
                <a:solidFill>
                  <a:schemeClr val="bg1"/>
                </a:solidFill>
              </a:rPr>
              <a:t>, </a:t>
            </a:r>
            <a:r>
              <a:rPr lang="en-US" sz="2400" dirty="0" err="1">
                <a:solidFill>
                  <a:schemeClr val="bg1"/>
                </a:solidFill>
              </a:rPr>
              <a:t>ob</a:t>
            </a:r>
            <a:r>
              <a:rPr lang="en-US" sz="2400" dirty="0">
                <a:solidFill>
                  <a:schemeClr val="bg1"/>
                </a:solidFill>
              </a:rPr>
              <a:t> </a:t>
            </a:r>
            <a:r>
              <a:rPr lang="en-US" sz="2400" dirty="0" err="1">
                <a:solidFill>
                  <a:schemeClr val="bg1"/>
                </a:solidFill>
              </a:rPr>
              <a:t>ein</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nachhaltig</a:t>
            </a:r>
            <a:r>
              <a:rPr lang="en-US" sz="2400" dirty="0">
                <a:solidFill>
                  <a:schemeClr val="bg1"/>
                </a:solidFill>
              </a:rPr>
              <a:t> </a:t>
            </a:r>
            <a:r>
              <a:rPr lang="en-US" sz="2400" dirty="0" err="1">
                <a:solidFill>
                  <a:schemeClr val="bg1"/>
                </a:solidFill>
              </a:rPr>
              <a:t>ist</a:t>
            </a:r>
            <a:r>
              <a:rPr lang="en-US" sz="2400" dirty="0">
                <a:solidFill>
                  <a:schemeClr val="bg1"/>
                </a:solidFill>
              </a:rPr>
              <a:t>, </a:t>
            </a:r>
            <a:r>
              <a:rPr lang="en-US" sz="2400" dirty="0" err="1">
                <a:solidFill>
                  <a:schemeClr val="bg1"/>
                </a:solidFill>
              </a:rPr>
              <a:t>d.h.</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langfristigen</a:t>
            </a:r>
            <a:r>
              <a:rPr lang="en-US" sz="2400" dirty="0">
                <a:solidFill>
                  <a:schemeClr val="bg1"/>
                </a:solidFill>
              </a:rPr>
              <a:t> </a:t>
            </a:r>
            <a:r>
              <a:rPr lang="en-US" sz="2400" dirty="0" err="1">
                <a:solidFill>
                  <a:schemeClr val="bg1"/>
                </a:solidFill>
              </a:rPr>
              <a:t>Veränderungen</a:t>
            </a:r>
            <a:r>
              <a:rPr lang="en-US" sz="2400" dirty="0">
                <a:solidFill>
                  <a:schemeClr val="bg1"/>
                </a:solidFill>
              </a:rPr>
              <a:t> </a:t>
            </a:r>
            <a:r>
              <a:rPr lang="en-US" sz="2400" dirty="0" err="1">
                <a:solidFill>
                  <a:schemeClr val="bg1"/>
                </a:solidFill>
              </a:rPr>
              <a:t>beitragen</a:t>
            </a:r>
            <a:r>
              <a:rPr lang="en-US" sz="2400" dirty="0">
                <a:solidFill>
                  <a:schemeClr val="bg1"/>
                </a:solidFill>
              </a:rPr>
              <a:t> </a:t>
            </a:r>
            <a:r>
              <a:rPr lang="en-US" sz="2400" dirty="0" err="1">
                <a:solidFill>
                  <a:schemeClr val="bg1"/>
                </a:solidFill>
              </a:rPr>
              <a:t>kann</a:t>
            </a:r>
            <a:r>
              <a:rPr lang="en-US" sz="2400" dirty="0">
                <a:solidFill>
                  <a:schemeClr val="bg1"/>
                </a:solidFill>
              </a:rPr>
              <a:t>.</a:t>
            </a:r>
          </a:p>
        </p:txBody>
      </p:sp>
      <p:pic>
        <p:nvPicPr>
          <p:cNvPr id="4" name="Picture Placeholder 3">
            <a:extLst>
              <a:ext uri="{FF2B5EF4-FFF2-40B4-BE49-F238E27FC236}">
                <a16:creationId xmlns:a16="http://schemas.microsoft.com/office/drawing/2014/main" id="{2606530F-A762-4772-847B-69A5CA6EA62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AFBAE5AE-6E0F-7183-8D6D-84413C2C2850}"/>
              </a:ext>
            </a:extLst>
          </p:cNvPr>
          <p:cNvSpPr txBox="1">
            <a:spLocks/>
          </p:cNvSpPr>
          <p:nvPr/>
        </p:nvSpPr>
        <p:spPr>
          <a:xfrm>
            <a:off x="1661640" y="266700"/>
            <a:ext cx="4932049" cy="89150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err="1"/>
              <a:t>Kernprinzipien</a:t>
            </a:r>
            <a:r>
              <a:rPr lang="en-US" sz="3200" dirty="0"/>
              <a:t> der Lean-Startup-</a:t>
            </a:r>
            <a:r>
              <a:rPr lang="en-US" sz="3200" dirty="0" err="1"/>
              <a:t>Methodik</a:t>
            </a:r>
            <a:endParaRPr lang="en-US" sz="3200" dirty="0"/>
          </a:p>
          <a:p>
            <a:endParaRPr lang="en-US" dirty="0"/>
          </a:p>
        </p:txBody>
      </p:sp>
    </p:spTree>
    <p:extLst>
      <p:ext uri="{BB962C8B-B14F-4D97-AF65-F5344CB8AC3E}">
        <p14:creationId xmlns:p14="http://schemas.microsoft.com/office/powerpoint/2010/main" val="30139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77382" y="1488142"/>
            <a:ext cx="5147674" cy="4893647"/>
          </a:xfrm>
          <a:prstGeom prst="rect">
            <a:avLst/>
          </a:prstGeom>
          <a:noFill/>
        </p:spPr>
        <p:txBody>
          <a:bodyPr wrap="square" rtlCol="0">
            <a:spAutoFit/>
          </a:bodyPr>
          <a:lstStyle/>
          <a:p>
            <a:r>
              <a:rPr lang="en-US" sz="2400" b="1" dirty="0">
                <a:solidFill>
                  <a:schemeClr val="bg1"/>
                </a:solidFill>
              </a:rPr>
              <a:t>4. </a:t>
            </a:r>
            <a:r>
              <a:rPr lang="en-US" sz="2400" b="1" dirty="0" err="1">
                <a:solidFill>
                  <a:schemeClr val="bg1"/>
                </a:solidFill>
              </a:rPr>
              <a:t>Einnahmen</a:t>
            </a:r>
            <a:r>
              <a:rPr lang="en-US" sz="2400" b="1" dirty="0">
                <a:solidFill>
                  <a:schemeClr val="bg1"/>
                </a:solidFill>
              </a:rPr>
              <a:t>-</a:t>
            </a:r>
            <a:r>
              <a:rPr lang="en-US" sz="2400" b="1" dirty="0" err="1">
                <a:solidFill>
                  <a:schemeClr val="bg1"/>
                </a:solidFill>
              </a:rPr>
              <a:t>Ausgaben</a:t>
            </a:r>
            <a:r>
              <a:rPr lang="en-US" sz="2400" b="1" dirty="0">
                <a:solidFill>
                  <a:schemeClr val="bg1"/>
                </a:solidFill>
              </a:rPr>
              <a:t>-Monitoring: </a:t>
            </a:r>
            <a:r>
              <a:rPr lang="en-US" sz="2400" dirty="0">
                <a:solidFill>
                  <a:schemeClr val="bg1"/>
                </a:solidFill>
              </a:rPr>
              <a:t>Um die </a:t>
            </a:r>
            <a:r>
              <a:rPr lang="en-US" sz="2400" dirty="0" err="1">
                <a:solidFill>
                  <a:schemeClr val="bg1"/>
                </a:solidFill>
              </a:rPr>
              <a:t>Durchführbarkeit</a:t>
            </a:r>
            <a:r>
              <a:rPr lang="en-US" sz="2400" dirty="0">
                <a:solidFill>
                  <a:schemeClr val="bg1"/>
                </a:solidFill>
              </a:rPr>
              <a:t> und </a:t>
            </a:r>
            <a:r>
              <a:rPr lang="en-US" sz="2400" dirty="0" err="1">
                <a:solidFill>
                  <a:schemeClr val="bg1"/>
                </a:solidFill>
              </a:rPr>
              <a:t>Nachhaltigkeit</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unterstützen</a:t>
            </a:r>
            <a:r>
              <a:rPr lang="en-US" sz="2400" dirty="0">
                <a:solidFill>
                  <a:schemeClr val="bg1"/>
                </a:solidFill>
              </a:rPr>
              <a:t>, </a:t>
            </a:r>
            <a:r>
              <a:rPr lang="en-US" sz="2400" dirty="0" err="1">
                <a:solidFill>
                  <a:schemeClr val="bg1"/>
                </a:solidFill>
              </a:rPr>
              <a:t>braucht</a:t>
            </a:r>
            <a:r>
              <a:rPr lang="en-US" sz="2400" dirty="0">
                <a:solidFill>
                  <a:schemeClr val="bg1"/>
                </a:solidFill>
              </a:rPr>
              <a:t> es </a:t>
            </a:r>
            <a:r>
              <a:rPr lang="en-US" sz="2400" dirty="0" err="1">
                <a:solidFill>
                  <a:schemeClr val="bg1"/>
                </a:solidFill>
              </a:rPr>
              <a:t>ein</a:t>
            </a:r>
            <a:r>
              <a:rPr lang="en-US" sz="2400" dirty="0">
                <a:solidFill>
                  <a:schemeClr val="bg1"/>
                </a:solidFill>
              </a:rPr>
              <a:t> </a:t>
            </a:r>
            <a:r>
              <a:rPr lang="en-US" sz="2400" dirty="0" err="1">
                <a:solidFill>
                  <a:schemeClr val="bg1"/>
                </a:solidFill>
              </a:rPr>
              <a:t>gutes</a:t>
            </a:r>
            <a:r>
              <a:rPr lang="en-US" sz="2400" dirty="0">
                <a:solidFill>
                  <a:schemeClr val="bg1"/>
                </a:solidFill>
              </a:rPr>
              <a:t> Monitoring der </a:t>
            </a:r>
            <a:r>
              <a:rPr lang="en-US" sz="2400" dirty="0" err="1">
                <a:solidFill>
                  <a:schemeClr val="bg1"/>
                </a:solidFill>
              </a:rPr>
              <a:t>Einnahmen</a:t>
            </a:r>
            <a:r>
              <a:rPr lang="en-US" sz="2400" dirty="0">
                <a:solidFill>
                  <a:schemeClr val="bg1"/>
                </a:solidFill>
              </a:rPr>
              <a:t> und </a:t>
            </a:r>
            <a:r>
              <a:rPr lang="en-US" sz="2400" dirty="0" err="1">
                <a:solidFill>
                  <a:schemeClr val="bg1"/>
                </a:solidFill>
              </a:rPr>
              <a:t>Ausgaben</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wie</a:t>
            </a:r>
            <a:r>
              <a:rPr lang="en-US" sz="2400" dirty="0">
                <a:solidFill>
                  <a:schemeClr val="bg1"/>
                </a:solidFill>
              </a:rPr>
              <a:t> z. B. </a:t>
            </a:r>
            <a:r>
              <a:rPr lang="en-US" sz="2400" dirty="0" err="1">
                <a:solidFill>
                  <a:schemeClr val="bg1"/>
                </a:solidFill>
              </a:rPr>
              <a:t>Bestandsaufnahme</a:t>
            </a:r>
            <a:r>
              <a:rPr lang="en-US" sz="2400" dirty="0">
                <a:solidFill>
                  <a:schemeClr val="bg1"/>
                </a:solidFill>
              </a:rPr>
              <a:t> </a:t>
            </a:r>
            <a:r>
              <a:rPr lang="en-US" sz="2400" dirty="0" err="1">
                <a:solidFill>
                  <a:schemeClr val="bg1"/>
                </a:solidFill>
              </a:rPr>
              <a:t>über</a:t>
            </a:r>
            <a:r>
              <a:rPr lang="en-US" sz="2400" dirty="0">
                <a:solidFill>
                  <a:schemeClr val="bg1"/>
                </a:solidFill>
              </a:rPr>
              <a:t> den </a:t>
            </a:r>
            <a:r>
              <a:rPr lang="en-US" sz="2400" dirty="0" err="1">
                <a:solidFill>
                  <a:schemeClr val="bg1"/>
                </a:solidFill>
              </a:rPr>
              <a:t>inhaltlichen</a:t>
            </a:r>
            <a:r>
              <a:rPr lang="en-US" sz="2400" dirty="0">
                <a:solidFill>
                  <a:schemeClr val="bg1"/>
                </a:solidFill>
              </a:rPr>
              <a:t> und </a:t>
            </a:r>
            <a:r>
              <a:rPr lang="en-US" sz="2400" dirty="0" err="1">
                <a:solidFill>
                  <a:schemeClr val="bg1"/>
                </a:solidFill>
              </a:rPr>
              <a:t>finanziellen</a:t>
            </a:r>
            <a:r>
              <a:rPr lang="en-US" sz="2400" dirty="0">
                <a:solidFill>
                  <a:schemeClr val="bg1"/>
                </a:solidFill>
              </a:rPr>
              <a:t> </a:t>
            </a:r>
            <a:r>
              <a:rPr lang="en-US" sz="2400" dirty="0" err="1">
                <a:solidFill>
                  <a:schemeClr val="bg1"/>
                </a:solidFill>
              </a:rPr>
              <a:t>Projektfortschritt</a:t>
            </a:r>
            <a:r>
              <a:rPr lang="en-US" sz="2400" dirty="0">
                <a:solidFill>
                  <a:schemeClr val="bg1"/>
                </a:solidFill>
              </a:rPr>
              <a:t>, </a:t>
            </a:r>
            <a:r>
              <a:rPr lang="en-US" sz="2400" dirty="0" err="1">
                <a:solidFill>
                  <a:schemeClr val="bg1"/>
                </a:solidFill>
              </a:rPr>
              <a:t>Festlegung</a:t>
            </a:r>
            <a:r>
              <a:rPr lang="en-US" sz="2400" dirty="0">
                <a:solidFill>
                  <a:schemeClr val="bg1"/>
                </a:solidFill>
              </a:rPr>
              <a:t> von </a:t>
            </a:r>
            <a:r>
              <a:rPr lang="en-US" sz="2400" dirty="0" err="1">
                <a:solidFill>
                  <a:schemeClr val="bg1"/>
                </a:solidFill>
              </a:rPr>
              <a:t>Meilensteinen</a:t>
            </a:r>
            <a:r>
              <a:rPr lang="en-US" sz="2400" dirty="0">
                <a:solidFill>
                  <a:schemeClr val="bg1"/>
                </a:solidFill>
              </a:rPr>
              <a:t> für das </a:t>
            </a:r>
            <a:r>
              <a:rPr lang="en-US" sz="2400" dirty="0" err="1">
                <a:solidFill>
                  <a:schemeClr val="bg1"/>
                </a:solidFill>
              </a:rPr>
              <a:t>Projekt</a:t>
            </a:r>
            <a:r>
              <a:rPr lang="en-US" sz="2400" dirty="0">
                <a:solidFill>
                  <a:schemeClr val="bg1"/>
                </a:solidFill>
              </a:rPr>
              <a:t> </a:t>
            </a:r>
            <a:r>
              <a:rPr lang="en-US" sz="2400" dirty="0" err="1">
                <a:solidFill>
                  <a:schemeClr val="bg1"/>
                </a:solidFill>
              </a:rPr>
              <a:t>sowie</a:t>
            </a:r>
            <a:r>
              <a:rPr lang="en-US" sz="2400" dirty="0">
                <a:solidFill>
                  <a:schemeClr val="bg1"/>
                </a:solidFill>
              </a:rPr>
              <a:t> </a:t>
            </a:r>
            <a:r>
              <a:rPr lang="en-US" sz="2400" dirty="0" err="1">
                <a:solidFill>
                  <a:schemeClr val="bg1"/>
                </a:solidFill>
              </a:rPr>
              <a:t>Entscheidungsfindung</a:t>
            </a:r>
            <a:r>
              <a:rPr lang="en-US" sz="2400" dirty="0">
                <a:solidFill>
                  <a:schemeClr val="bg1"/>
                </a:solidFill>
              </a:rPr>
              <a:t> auf der </a:t>
            </a:r>
            <a:r>
              <a:rPr lang="en-US" sz="2400" dirty="0" err="1">
                <a:solidFill>
                  <a:schemeClr val="bg1"/>
                </a:solidFill>
              </a:rPr>
              <a:t>Grundlage</a:t>
            </a:r>
            <a:r>
              <a:rPr lang="en-US" sz="2400" dirty="0">
                <a:solidFill>
                  <a:schemeClr val="bg1"/>
                </a:solidFill>
              </a:rPr>
              <a:t> von Feedback.</a:t>
            </a:r>
          </a:p>
          <a:p>
            <a:endParaRPr lang="en-US" sz="2400" dirty="0">
              <a:solidFill>
                <a:schemeClr val="bg1"/>
              </a:solidFill>
            </a:endParaRPr>
          </a:p>
        </p:txBody>
      </p:sp>
      <p:pic>
        <p:nvPicPr>
          <p:cNvPr id="4" name="Picture Placeholder 3">
            <a:extLst>
              <a:ext uri="{FF2B5EF4-FFF2-40B4-BE49-F238E27FC236}">
                <a16:creationId xmlns:a16="http://schemas.microsoft.com/office/drawing/2014/main" id="{1735C4FE-39B5-4EE9-8F23-45C054C3E41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603800B9-DFF2-AD1A-282B-D025DB1CE55C}"/>
              </a:ext>
            </a:extLst>
          </p:cNvPr>
          <p:cNvSpPr txBox="1">
            <a:spLocks/>
          </p:cNvSpPr>
          <p:nvPr/>
        </p:nvSpPr>
        <p:spPr>
          <a:xfrm>
            <a:off x="1577382" y="302617"/>
            <a:ext cx="4932049" cy="89150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err="1"/>
              <a:t>Kernprinzipien</a:t>
            </a:r>
            <a:r>
              <a:rPr lang="en-US" sz="3200" dirty="0"/>
              <a:t> der Lean-Startup-</a:t>
            </a:r>
            <a:r>
              <a:rPr lang="en-US" sz="3200" dirty="0" err="1"/>
              <a:t>Methodik</a:t>
            </a:r>
            <a:endParaRPr lang="en-US" sz="3200" dirty="0"/>
          </a:p>
          <a:p>
            <a:endParaRPr lang="en-US" dirty="0"/>
          </a:p>
        </p:txBody>
      </p:sp>
    </p:spTree>
    <p:extLst>
      <p:ext uri="{BB962C8B-B14F-4D97-AF65-F5344CB8AC3E}">
        <p14:creationId xmlns:p14="http://schemas.microsoft.com/office/powerpoint/2010/main" val="341062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840864" y="1795819"/>
            <a:ext cx="4306395" cy="3280643"/>
          </a:xfrm>
        </p:spPr>
        <p:txBody>
          <a:bodyPr>
            <a:normAutofit fontScale="85000" lnSpcReduction="10000"/>
          </a:bodyPr>
          <a:lstStyle/>
          <a:p>
            <a:pPr marL="0"/>
            <a:r>
              <a:rPr lang="de-AT" dirty="0"/>
              <a:t>Modul 5 behandelt die Themen der Finanzierung und Budgetplanung für Projekte zu digitalem studentischem Engagement. Die Studierenden erhalten Ideen, wie sie ihr eigenes Projekt zu digitalem studentischem Engagement finanzieren können. Außerdem wird das Konzept der </a:t>
            </a:r>
            <a:r>
              <a:rPr lang="de-AT" i="1" dirty="0"/>
              <a:t>Corporate </a:t>
            </a:r>
            <a:r>
              <a:rPr lang="de-AT" i="1" dirty="0" err="1"/>
              <a:t>Social</a:t>
            </a:r>
            <a:r>
              <a:rPr lang="de-AT" i="1" dirty="0"/>
              <a:t> </a:t>
            </a:r>
            <a:r>
              <a:rPr lang="de-AT" i="1" dirty="0" err="1"/>
              <a:t>Responsibility</a:t>
            </a:r>
            <a:r>
              <a:rPr lang="de-AT" i="1" dirty="0"/>
              <a:t> </a:t>
            </a:r>
            <a:r>
              <a:rPr lang="de-AT" dirty="0"/>
              <a:t>(CSR)</a:t>
            </a:r>
            <a:r>
              <a:rPr lang="de-AT" i="1" dirty="0"/>
              <a:t> </a:t>
            </a:r>
            <a:r>
              <a:rPr lang="de-AT" dirty="0"/>
              <a:t>von Unternehmen vorgestellt und wie sich dieses positiv auf ein Projekt zu digitalem studentischem Engagement auswirken kann</a:t>
            </a:r>
            <a:r>
              <a:rPr lang="en-GB" dirty="0">
                <a:effectLst/>
                <a:latin typeface="Calibri" panose="020F0502020204030204" pitchFamily="34" charset="0"/>
                <a:ea typeface="Times New Roman" panose="02020603050405020304" pitchFamily="18" charset="0"/>
                <a:cs typeface="Calibri" panose="020F0502020204030204" pitchFamily="34" charset="0"/>
              </a:rPr>
              <a:t>.</a:t>
            </a:r>
            <a:endParaRPr lang="en-IE"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solidFill>
                <a:srgbClr val="002060"/>
              </a:solidFill>
              <a:highlight>
                <a:srgbClr val="FFFF00"/>
              </a:highlight>
            </a:endParaRPr>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Modul 5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de-DE" dirty="0"/>
              <a:t>Abschätzung und Planung des Projektbudgets</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29716" y="2292062"/>
            <a:ext cx="4465067" cy="822373"/>
          </a:xfrm>
        </p:spPr>
        <p:txBody>
          <a:bodyPr/>
          <a:lstStyle/>
          <a:p>
            <a:r>
              <a:rPr lang="en-US" dirty="0" err="1"/>
              <a:t>Schlaglichter</a:t>
            </a:r>
            <a:r>
              <a:rPr lang="en-US" dirty="0"/>
              <a:t> auf </a:t>
            </a:r>
            <a:r>
              <a:rPr lang="en-US" i="1" dirty="0"/>
              <a:t>Lean Startups</a:t>
            </a:r>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de-DE" dirty="0"/>
              <a:t>Crowdfunding für freiwilliges studentisches Engagement</a:t>
            </a:r>
            <a:endParaRPr lang="en-US" dirty="0"/>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29716" y="4626150"/>
            <a:ext cx="4465067" cy="822373"/>
          </a:xfrm>
        </p:spPr>
        <p:txBody>
          <a:bodyPr/>
          <a:lstStyle/>
          <a:p>
            <a:r>
              <a:rPr lang="de-DE" dirty="0"/>
              <a:t>Soziale Verantwortung von Unternehmen nutzen</a:t>
            </a:r>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err="1"/>
              <a:t>Übungen</a:t>
            </a:r>
            <a:endParaRPr lang="en-US" dirty="0"/>
          </a:p>
        </p:txBody>
      </p:sp>
      <p:sp>
        <p:nvSpPr>
          <p:cNvPr id="17" name="TextBox 15">
            <a:extLst>
              <a:ext uri="{FF2B5EF4-FFF2-40B4-BE49-F238E27FC236}">
                <a16:creationId xmlns:a16="http://schemas.microsoft.com/office/drawing/2014/main" id="{DBCD7450-825A-4963-95F8-636D54E1D65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Dieses </a:t>
            </a:r>
            <a:r>
              <a:rPr lang="en-US" sz="900" dirty="0" err="1">
                <a:solidFill>
                  <a:srgbClr val="002060"/>
                </a:solidFill>
              </a:rPr>
              <a:t>Projekt</a:t>
            </a:r>
            <a:r>
              <a:rPr lang="en-US" sz="900" dirty="0">
                <a:solidFill>
                  <a:srgbClr val="002060"/>
                </a:solidFill>
              </a:rPr>
              <a:t> </a:t>
            </a:r>
            <a:r>
              <a:rPr lang="en-US" sz="900" dirty="0" err="1">
                <a:solidFill>
                  <a:srgbClr val="002060"/>
                </a:solidFill>
              </a:rPr>
              <a:t>wurde</a:t>
            </a:r>
            <a:r>
              <a:rPr lang="en-US" sz="900" dirty="0">
                <a:solidFill>
                  <a:srgbClr val="002060"/>
                </a:solidFill>
              </a:rPr>
              <a:t> </a:t>
            </a:r>
            <a:r>
              <a:rPr lang="en-US" sz="900" dirty="0" err="1">
                <a:solidFill>
                  <a:srgbClr val="002060"/>
                </a:solidFill>
              </a:rPr>
              <a:t>mit</a:t>
            </a:r>
            <a:r>
              <a:rPr lang="en-US" sz="900" dirty="0">
                <a:solidFill>
                  <a:srgbClr val="002060"/>
                </a:solidFill>
              </a:rPr>
              <a:t> </a:t>
            </a:r>
            <a:r>
              <a:rPr lang="en-US" sz="900" dirty="0" err="1">
                <a:solidFill>
                  <a:srgbClr val="002060"/>
                </a:solidFill>
              </a:rPr>
              <a:t>Unterstützung</a:t>
            </a:r>
            <a:r>
              <a:rPr lang="en-US" sz="900" dirty="0">
                <a:solidFill>
                  <a:srgbClr val="002060"/>
                </a:solidFill>
              </a:rPr>
              <a:t> der </a:t>
            </a:r>
            <a:r>
              <a:rPr lang="en-US" sz="900" dirty="0" err="1">
                <a:solidFill>
                  <a:srgbClr val="002060"/>
                </a:solidFill>
              </a:rPr>
              <a:t>Europäischen</a:t>
            </a:r>
            <a:r>
              <a:rPr lang="en-US" sz="900" dirty="0">
                <a:solidFill>
                  <a:srgbClr val="002060"/>
                </a:solidFill>
              </a:rPr>
              <a:t> </a:t>
            </a:r>
            <a:r>
              <a:rPr lang="en-US" sz="900" dirty="0" err="1">
                <a:solidFill>
                  <a:srgbClr val="002060"/>
                </a:solidFill>
              </a:rPr>
              <a:t>Kommission</a:t>
            </a:r>
            <a:r>
              <a:rPr lang="en-US" sz="900" dirty="0">
                <a:solidFill>
                  <a:srgbClr val="002060"/>
                </a:solidFill>
              </a:rPr>
              <a:t> </a:t>
            </a:r>
            <a:r>
              <a:rPr lang="en-US" sz="900" dirty="0" err="1">
                <a:solidFill>
                  <a:srgbClr val="002060"/>
                </a:solidFill>
              </a:rPr>
              <a:t>finanziert</a:t>
            </a:r>
            <a:r>
              <a:rPr lang="en-US" sz="900" dirty="0">
                <a:solidFill>
                  <a:srgbClr val="002060"/>
                </a:solidFill>
              </a:rPr>
              <a:t>. Die </a:t>
            </a:r>
            <a:r>
              <a:rPr lang="en-US" sz="900" dirty="0" err="1">
                <a:solidFill>
                  <a:srgbClr val="002060"/>
                </a:solidFill>
              </a:rPr>
              <a:t>Verantwortung</a:t>
            </a:r>
            <a:r>
              <a:rPr lang="en-US" sz="900" dirty="0">
                <a:solidFill>
                  <a:srgbClr val="002060"/>
                </a:solidFill>
              </a:rPr>
              <a:t> für den </a:t>
            </a:r>
            <a:r>
              <a:rPr lang="en-US" sz="900" dirty="0" err="1">
                <a:solidFill>
                  <a:srgbClr val="002060"/>
                </a:solidFill>
              </a:rPr>
              <a:t>Inhalt</a:t>
            </a:r>
            <a:r>
              <a:rPr lang="en-US" sz="900" dirty="0">
                <a:solidFill>
                  <a:srgbClr val="002060"/>
                </a:solidFill>
              </a:rPr>
              <a:t> </a:t>
            </a:r>
            <a:r>
              <a:rPr lang="en-US" sz="900" dirty="0" err="1">
                <a:solidFill>
                  <a:srgbClr val="002060"/>
                </a:solidFill>
              </a:rPr>
              <a:t>dieser</a:t>
            </a:r>
            <a:r>
              <a:rPr lang="en-US" sz="900" dirty="0">
                <a:solidFill>
                  <a:srgbClr val="002060"/>
                </a:solidFill>
              </a:rPr>
              <a:t> </a:t>
            </a:r>
            <a:r>
              <a:rPr lang="en-US" sz="900" dirty="0" err="1">
                <a:solidFill>
                  <a:srgbClr val="002060"/>
                </a:solidFill>
              </a:rPr>
              <a:t>Veröffentlichung</a:t>
            </a:r>
            <a:r>
              <a:rPr lang="en-US" sz="900" dirty="0">
                <a:solidFill>
                  <a:srgbClr val="002060"/>
                </a:solidFill>
              </a:rPr>
              <a:t> </a:t>
            </a:r>
            <a:r>
              <a:rPr lang="en-US" sz="900" dirty="0" err="1">
                <a:solidFill>
                  <a:srgbClr val="002060"/>
                </a:solidFill>
              </a:rPr>
              <a:t>trägt</a:t>
            </a:r>
            <a:r>
              <a:rPr lang="en-US" sz="900" dirty="0">
                <a:solidFill>
                  <a:srgbClr val="002060"/>
                </a:solidFill>
              </a:rPr>
              <a:t> </a:t>
            </a:r>
            <a:r>
              <a:rPr lang="en-US" sz="900" dirty="0" err="1">
                <a:solidFill>
                  <a:srgbClr val="002060"/>
                </a:solidFill>
              </a:rPr>
              <a:t>allein</a:t>
            </a:r>
            <a:r>
              <a:rPr lang="en-US" sz="900" dirty="0">
                <a:solidFill>
                  <a:srgbClr val="002060"/>
                </a:solidFill>
              </a:rPr>
              <a:t> der </a:t>
            </a:r>
            <a:r>
              <a:rPr lang="en-US" sz="900" dirty="0" err="1">
                <a:solidFill>
                  <a:srgbClr val="002060"/>
                </a:solidFill>
              </a:rPr>
              <a:t>Verfasser</a:t>
            </a:r>
            <a:r>
              <a:rPr lang="en-US" sz="900" dirty="0">
                <a:solidFill>
                  <a:srgbClr val="002060"/>
                </a:solidFill>
              </a:rPr>
              <a:t>; die </a:t>
            </a:r>
            <a:r>
              <a:rPr lang="en-US" sz="900" dirty="0" err="1">
                <a:solidFill>
                  <a:srgbClr val="002060"/>
                </a:solidFill>
              </a:rPr>
              <a:t>Kommission</a:t>
            </a:r>
            <a:r>
              <a:rPr lang="en-US" sz="900" dirty="0">
                <a:solidFill>
                  <a:srgbClr val="002060"/>
                </a:solidFill>
              </a:rPr>
              <a:t> </a:t>
            </a:r>
            <a:r>
              <a:rPr lang="en-US" sz="900" dirty="0" err="1">
                <a:solidFill>
                  <a:srgbClr val="002060"/>
                </a:solidFill>
              </a:rPr>
              <a:t>haftet</a:t>
            </a:r>
            <a:r>
              <a:rPr lang="en-US" sz="900" dirty="0">
                <a:solidFill>
                  <a:srgbClr val="002060"/>
                </a:solidFill>
              </a:rPr>
              <a:t> </a:t>
            </a:r>
            <a:r>
              <a:rPr lang="en-US" sz="900" dirty="0" err="1">
                <a:solidFill>
                  <a:srgbClr val="002060"/>
                </a:solidFill>
              </a:rPr>
              <a:t>nicht</a:t>
            </a:r>
            <a:r>
              <a:rPr lang="en-US" sz="900" dirty="0">
                <a:solidFill>
                  <a:srgbClr val="002060"/>
                </a:solidFill>
              </a:rPr>
              <a:t> für die </a:t>
            </a:r>
            <a:r>
              <a:rPr lang="en-US" sz="900" dirty="0" err="1">
                <a:solidFill>
                  <a:srgbClr val="002060"/>
                </a:solidFill>
              </a:rPr>
              <a:t>weitere</a:t>
            </a:r>
            <a:r>
              <a:rPr lang="en-US" sz="900" dirty="0">
                <a:solidFill>
                  <a:srgbClr val="002060"/>
                </a:solidFill>
              </a:rPr>
              <a:t> </a:t>
            </a:r>
            <a:r>
              <a:rPr lang="en-US" sz="900" dirty="0" err="1">
                <a:solidFill>
                  <a:srgbClr val="002060"/>
                </a:solidFill>
              </a:rPr>
              <a:t>Verwendung</a:t>
            </a:r>
            <a:r>
              <a:rPr lang="en-US" sz="900" dirty="0">
                <a:solidFill>
                  <a:srgbClr val="002060"/>
                </a:solidFill>
              </a:rPr>
              <a:t> der </a:t>
            </a:r>
            <a:r>
              <a:rPr lang="en-US" sz="900" dirty="0" err="1">
                <a:solidFill>
                  <a:srgbClr val="002060"/>
                </a:solidFill>
              </a:rPr>
              <a:t>darin</a:t>
            </a:r>
            <a:r>
              <a:rPr lang="en-US" sz="900" dirty="0">
                <a:solidFill>
                  <a:srgbClr val="002060"/>
                </a:solidFill>
              </a:rPr>
              <a:t> </a:t>
            </a:r>
            <a:r>
              <a:rPr lang="en-US" sz="900" dirty="0" err="1">
                <a:solidFill>
                  <a:srgbClr val="002060"/>
                </a:solidFill>
              </a:rPr>
              <a:t>enthaltenen</a:t>
            </a:r>
            <a:r>
              <a:rPr lang="en-US" sz="900" dirty="0">
                <a:solidFill>
                  <a:srgbClr val="002060"/>
                </a:solidFill>
              </a:rPr>
              <a:t> </a:t>
            </a:r>
            <a:r>
              <a:rPr lang="en-US" sz="900" dirty="0" err="1">
                <a:solidFill>
                  <a:srgbClr val="002060"/>
                </a:solidFill>
              </a:rPr>
              <a:t>Angaben</a:t>
            </a:r>
            <a:r>
              <a:rPr lang="en-US" sz="900" dirty="0">
                <a:solidFill>
                  <a:srgbClr val="002060"/>
                </a:solidFill>
              </a:rPr>
              <a:t>.</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599"/>
            <a:ext cx="4716425" cy="1034408"/>
          </a:xfrm>
        </p:spPr>
        <p:txBody>
          <a:bodyPr>
            <a:normAutofit/>
          </a:bodyPr>
          <a:lstStyle/>
          <a:p>
            <a:pPr algn="ctr"/>
            <a:r>
              <a:rPr lang="en-US" sz="2800" b="1" dirty="0"/>
              <a:t>Sustainable Business Model Canvas</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468553"/>
            <a:ext cx="5306291" cy="5262979"/>
          </a:xfrm>
          <a:prstGeom prst="rect">
            <a:avLst/>
          </a:prstGeom>
          <a:noFill/>
        </p:spPr>
        <p:txBody>
          <a:bodyPr wrap="square" rtlCol="0">
            <a:spAutoFit/>
          </a:bodyPr>
          <a:lstStyle/>
          <a:p>
            <a:r>
              <a:rPr lang="en-US" sz="2400" dirty="0">
                <a:solidFill>
                  <a:schemeClr val="bg1"/>
                </a:solidFill>
              </a:rPr>
              <a:t>Das Sustainable Business Model Canvas </a:t>
            </a:r>
            <a:r>
              <a:rPr lang="en-US" sz="2400" dirty="0" err="1">
                <a:solidFill>
                  <a:schemeClr val="bg1"/>
                </a:solidFill>
              </a:rPr>
              <a:t>ist</a:t>
            </a:r>
            <a:r>
              <a:rPr lang="en-US" sz="2400" dirty="0">
                <a:solidFill>
                  <a:schemeClr val="bg1"/>
                </a:solidFill>
              </a:rPr>
              <a:t> </a:t>
            </a:r>
            <a:r>
              <a:rPr lang="en-US" sz="2400" dirty="0" err="1">
                <a:solidFill>
                  <a:schemeClr val="bg1"/>
                </a:solidFill>
              </a:rPr>
              <a:t>ein</a:t>
            </a:r>
            <a:r>
              <a:rPr lang="en-US" sz="2400" dirty="0">
                <a:solidFill>
                  <a:schemeClr val="bg1"/>
                </a:solidFill>
              </a:rPr>
              <a:t> </a:t>
            </a:r>
            <a:r>
              <a:rPr lang="en-US" sz="2400" dirty="0" err="1">
                <a:solidFill>
                  <a:schemeClr val="bg1"/>
                </a:solidFill>
              </a:rPr>
              <a:t>nützliches</a:t>
            </a:r>
            <a:r>
              <a:rPr lang="en-US" sz="2400" dirty="0">
                <a:solidFill>
                  <a:schemeClr val="bg1"/>
                </a:solidFill>
              </a:rPr>
              <a:t> Instrument für die </a:t>
            </a:r>
            <a:r>
              <a:rPr lang="en-US" sz="2400" dirty="0" err="1">
                <a:solidFill>
                  <a:schemeClr val="bg1"/>
                </a:solidFill>
              </a:rPr>
              <a:t>Ausarbeitung</a:t>
            </a:r>
            <a:r>
              <a:rPr lang="en-US" sz="2400" dirty="0">
                <a:solidFill>
                  <a:schemeClr val="bg1"/>
                </a:solidFill>
              </a:rPr>
              <a:t> </a:t>
            </a:r>
            <a:r>
              <a:rPr lang="en-US" sz="2400" dirty="0" err="1">
                <a:solidFill>
                  <a:schemeClr val="bg1"/>
                </a:solidFill>
              </a:rPr>
              <a:t>einer</a:t>
            </a:r>
            <a:r>
              <a:rPr lang="en-US" sz="2400" dirty="0">
                <a:solidFill>
                  <a:schemeClr val="bg1"/>
                </a:solidFill>
              </a:rPr>
              <a:t> Idee </a:t>
            </a:r>
            <a:r>
              <a:rPr lang="en-US" sz="2400" dirty="0" err="1">
                <a:solidFill>
                  <a:schemeClr val="bg1"/>
                </a:solidFill>
              </a:rPr>
              <a:t>hin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einem</a:t>
            </a:r>
            <a:r>
              <a:rPr lang="en-US" sz="2400" dirty="0">
                <a:solidFill>
                  <a:schemeClr val="bg1"/>
                </a:solidFill>
              </a:rPr>
              <a:t> </a:t>
            </a:r>
            <a:r>
              <a:rPr lang="en-US" sz="2400" dirty="0" err="1">
                <a:solidFill>
                  <a:schemeClr val="bg1"/>
                </a:solidFill>
              </a:rPr>
              <a:t>tragfähigen</a:t>
            </a:r>
            <a:r>
              <a:rPr lang="en-US" sz="2400" dirty="0">
                <a:solidFill>
                  <a:schemeClr val="bg1"/>
                </a:solidFill>
              </a:rPr>
              <a:t> </a:t>
            </a:r>
            <a:r>
              <a:rPr lang="en-US" sz="2400" dirty="0" err="1">
                <a:solidFill>
                  <a:schemeClr val="bg1"/>
                </a:solidFill>
              </a:rPr>
              <a:t>Geschäftsmodell</a:t>
            </a:r>
            <a:r>
              <a:rPr lang="en-US" sz="2400" dirty="0">
                <a:solidFill>
                  <a:schemeClr val="bg1"/>
                </a:solidFill>
              </a:rPr>
              <a:t>. </a:t>
            </a:r>
            <a:r>
              <a:rPr lang="en-US" sz="2400" dirty="0" err="1">
                <a:solidFill>
                  <a:schemeClr val="bg1"/>
                </a:solidFill>
              </a:rPr>
              <a:t>Dabei</a:t>
            </a:r>
            <a:r>
              <a:rPr lang="en-US" sz="2400" dirty="0">
                <a:solidFill>
                  <a:schemeClr val="bg1"/>
                </a:solidFill>
              </a:rPr>
              <a:t> </a:t>
            </a:r>
            <a:r>
              <a:rPr lang="en-US" sz="2400" dirty="0" err="1">
                <a:solidFill>
                  <a:schemeClr val="bg1"/>
                </a:solidFill>
              </a:rPr>
              <a:t>greift</a:t>
            </a:r>
            <a:r>
              <a:rPr lang="en-US" sz="2400" dirty="0">
                <a:solidFill>
                  <a:schemeClr val="bg1"/>
                </a:solidFill>
              </a:rPr>
              <a:t> es </a:t>
            </a:r>
            <a:r>
              <a:rPr lang="en-US" sz="2400" dirty="0" err="1">
                <a:solidFill>
                  <a:schemeClr val="bg1"/>
                </a:solidFill>
              </a:rPr>
              <a:t>auch</a:t>
            </a:r>
            <a:r>
              <a:rPr lang="en-US" sz="2400" dirty="0">
                <a:solidFill>
                  <a:schemeClr val="bg1"/>
                </a:solidFill>
              </a:rPr>
              <a:t> die </a:t>
            </a:r>
            <a:r>
              <a:rPr lang="en-US" sz="2400" dirty="0" err="1">
                <a:solidFill>
                  <a:schemeClr val="bg1"/>
                </a:solidFill>
              </a:rPr>
              <a:t>ökologischen</a:t>
            </a:r>
            <a:r>
              <a:rPr lang="en-US" sz="2400" dirty="0">
                <a:solidFill>
                  <a:schemeClr val="bg1"/>
                </a:solidFill>
              </a:rPr>
              <a:t> und </a:t>
            </a:r>
            <a:r>
              <a:rPr lang="en-US" sz="2400" dirty="0" err="1">
                <a:solidFill>
                  <a:schemeClr val="bg1"/>
                </a:solidFill>
              </a:rPr>
              <a:t>sozialen</a:t>
            </a:r>
            <a:r>
              <a:rPr lang="en-US" sz="2400" dirty="0">
                <a:solidFill>
                  <a:schemeClr val="bg1"/>
                </a:solidFill>
              </a:rPr>
              <a:t> </a:t>
            </a:r>
            <a:r>
              <a:rPr lang="en-US" sz="2400" dirty="0" err="1">
                <a:solidFill>
                  <a:schemeClr val="bg1"/>
                </a:solidFill>
              </a:rPr>
              <a:t>Folgen</a:t>
            </a:r>
            <a:r>
              <a:rPr lang="en-US" sz="2400" dirty="0">
                <a:solidFill>
                  <a:schemeClr val="bg1"/>
                </a:solidFill>
              </a:rPr>
              <a:t>, die </a:t>
            </a:r>
            <a:r>
              <a:rPr lang="en-US" sz="2400" dirty="0" err="1">
                <a:solidFill>
                  <a:schemeClr val="bg1"/>
                </a:solidFill>
              </a:rPr>
              <a:t>ein</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haben</a:t>
            </a:r>
            <a:r>
              <a:rPr lang="en-US" sz="2400" dirty="0">
                <a:solidFill>
                  <a:schemeClr val="bg1"/>
                </a:solidFill>
              </a:rPr>
              <a:t> </a:t>
            </a:r>
            <a:r>
              <a:rPr lang="en-US" sz="2400" dirty="0" err="1">
                <a:solidFill>
                  <a:schemeClr val="bg1"/>
                </a:solidFill>
              </a:rPr>
              <a:t>kann</a:t>
            </a:r>
            <a:r>
              <a:rPr lang="en-US" sz="2400" dirty="0">
                <a:solidFill>
                  <a:schemeClr val="bg1"/>
                </a:solidFill>
              </a:rPr>
              <a:t>, auf.</a:t>
            </a:r>
          </a:p>
          <a:p>
            <a:r>
              <a:rPr lang="en-US" sz="2400" dirty="0">
                <a:solidFill>
                  <a:schemeClr val="bg1"/>
                </a:solidFill>
              </a:rPr>
              <a:t> </a:t>
            </a:r>
          </a:p>
          <a:p>
            <a:r>
              <a:rPr lang="en-US" sz="2400" dirty="0">
                <a:solidFill>
                  <a:schemeClr val="bg1"/>
                </a:solidFill>
              </a:rPr>
              <a:t>Für </a:t>
            </a:r>
            <a:r>
              <a:rPr lang="en-US" sz="2400" dirty="0" err="1">
                <a:solidFill>
                  <a:schemeClr val="bg1"/>
                </a:solidFill>
              </a:rPr>
              <a:t>Projekte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kann</a:t>
            </a:r>
            <a:r>
              <a:rPr lang="en-US" sz="2400" dirty="0">
                <a:solidFill>
                  <a:schemeClr val="bg1"/>
                </a:solidFill>
              </a:rPr>
              <a:t> das Sustainable Business Model Canvas </a:t>
            </a:r>
            <a:r>
              <a:rPr lang="en-US" sz="2400" dirty="0" err="1">
                <a:solidFill>
                  <a:schemeClr val="bg1"/>
                </a:solidFill>
              </a:rPr>
              <a:t>hilfreich</a:t>
            </a:r>
            <a:r>
              <a:rPr lang="en-US" sz="2400" dirty="0">
                <a:solidFill>
                  <a:schemeClr val="bg1"/>
                </a:solidFill>
              </a:rPr>
              <a:t> sein, da es </a:t>
            </a:r>
            <a:r>
              <a:rPr lang="en-US" sz="2400" dirty="0" err="1">
                <a:solidFill>
                  <a:schemeClr val="bg1"/>
                </a:solidFill>
              </a:rPr>
              <a:t>darauf</a:t>
            </a:r>
            <a:r>
              <a:rPr lang="en-US" sz="2400" dirty="0">
                <a:solidFill>
                  <a:schemeClr val="bg1"/>
                </a:solidFill>
              </a:rPr>
              <a:t> </a:t>
            </a:r>
            <a:r>
              <a:rPr lang="en-US" sz="2400" dirty="0" err="1">
                <a:solidFill>
                  <a:schemeClr val="bg1"/>
                </a:solidFill>
              </a:rPr>
              <a:t>abzielt</a:t>
            </a:r>
            <a:r>
              <a:rPr lang="en-US" sz="2400" dirty="0">
                <a:solidFill>
                  <a:schemeClr val="bg1"/>
                </a:solidFill>
              </a:rPr>
              <a:t>, positive </a:t>
            </a:r>
            <a:r>
              <a:rPr lang="en-US" sz="2400" dirty="0" err="1">
                <a:solidFill>
                  <a:schemeClr val="bg1"/>
                </a:solidFill>
              </a:rPr>
              <a:t>Wirkungen</a:t>
            </a:r>
            <a:r>
              <a:rPr lang="en-US" sz="2400" dirty="0">
                <a:solidFill>
                  <a:schemeClr val="bg1"/>
                </a:solidFill>
              </a:rPr>
              <a:t> und </a:t>
            </a:r>
            <a:r>
              <a:rPr lang="en-US" sz="2400" dirty="0" err="1">
                <a:solidFill>
                  <a:schemeClr val="bg1"/>
                </a:solidFill>
              </a:rPr>
              <a:t>Effekte</a:t>
            </a:r>
            <a:r>
              <a:rPr lang="en-US" sz="2400" dirty="0">
                <a:solidFill>
                  <a:schemeClr val="bg1"/>
                </a:solidFill>
              </a:rPr>
              <a:t> auf die Gesellschaft </a:t>
            </a:r>
            <a:r>
              <a:rPr lang="en-US" sz="2400" dirty="0" err="1">
                <a:solidFill>
                  <a:schemeClr val="bg1"/>
                </a:solidFill>
              </a:rPr>
              <a:t>zu</a:t>
            </a:r>
            <a:r>
              <a:rPr lang="en-US" sz="2400" dirty="0">
                <a:solidFill>
                  <a:schemeClr val="bg1"/>
                </a:solidFill>
              </a:rPr>
              <a:t> </a:t>
            </a:r>
            <a:r>
              <a:rPr lang="en-US" sz="2400" dirty="0" err="1">
                <a:solidFill>
                  <a:schemeClr val="bg1"/>
                </a:solidFill>
              </a:rPr>
              <a:t>verstärken</a:t>
            </a:r>
            <a:r>
              <a:rPr lang="en-US" sz="2400" dirty="0">
                <a:solidFill>
                  <a:schemeClr val="bg1"/>
                </a:solidFill>
              </a:rPr>
              <a:t> und negative </a:t>
            </a:r>
            <a:r>
              <a:rPr lang="en-US" sz="2400" dirty="0" err="1">
                <a:solidFill>
                  <a:schemeClr val="bg1"/>
                </a:solidFill>
              </a:rPr>
              <a:t>zu</a:t>
            </a:r>
            <a:r>
              <a:rPr lang="en-US" sz="2400" dirty="0">
                <a:solidFill>
                  <a:schemeClr val="bg1"/>
                </a:solidFill>
              </a:rPr>
              <a:t> </a:t>
            </a:r>
            <a:r>
              <a:rPr lang="en-US" sz="2400" dirty="0" err="1">
                <a:solidFill>
                  <a:schemeClr val="bg1"/>
                </a:solidFill>
              </a:rPr>
              <a:t>verringern</a:t>
            </a:r>
            <a:r>
              <a:rPr lang="en-US" sz="2400" dirty="0">
                <a:solidFill>
                  <a:schemeClr val="bg1"/>
                </a:solidFill>
              </a:rPr>
              <a:t>.</a:t>
            </a:r>
          </a:p>
        </p:txBody>
      </p:sp>
      <p:pic>
        <p:nvPicPr>
          <p:cNvPr id="4" name="Picture Placeholder 3">
            <a:extLst>
              <a:ext uri="{FF2B5EF4-FFF2-40B4-BE49-F238E27FC236}">
                <a16:creationId xmlns:a16="http://schemas.microsoft.com/office/drawing/2014/main" id="{C6E7B891-81A9-461C-859C-152FA5D168F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48969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04042" y="1473611"/>
            <a:ext cx="5987048" cy="4078944"/>
          </a:xfrm>
        </p:spPr>
        <p:txBody>
          <a:bodyPr>
            <a:normAutofit lnSpcReduction="10000"/>
          </a:bodyPr>
          <a:lstStyle/>
          <a:p>
            <a:pPr marL="0" indent="0"/>
            <a:r>
              <a:rPr lang="en-US" b="1" dirty="0"/>
              <a:t>Schritt 1: </a:t>
            </a:r>
            <a:r>
              <a:rPr lang="en-US" b="1" dirty="0" err="1"/>
              <a:t>Sich</a:t>
            </a:r>
            <a:r>
              <a:rPr lang="en-US" b="1" dirty="0"/>
              <a:t> </a:t>
            </a:r>
            <a:r>
              <a:rPr lang="en-US" b="1" dirty="0" err="1"/>
              <a:t>mit</a:t>
            </a:r>
            <a:r>
              <a:rPr lang="en-US" b="1" dirty="0"/>
              <a:t> den 11 </a:t>
            </a:r>
            <a:r>
              <a:rPr lang="en-US" b="1" dirty="0" err="1"/>
              <a:t>Schlüsselelementen</a:t>
            </a:r>
            <a:r>
              <a:rPr lang="en-US" b="1" dirty="0"/>
              <a:t> des Sustainable Business Model Canvas </a:t>
            </a:r>
            <a:r>
              <a:rPr lang="en-US" b="1" dirty="0" err="1"/>
              <a:t>vertraut</a:t>
            </a:r>
            <a:r>
              <a:rPr lang="en-US" b="1" dirty="0"/>
              <a:t> </a:t>
            </a:r>
            <a:r>
              <a:rPr lang="en-US" b="1" dirty="0" err="1"/>
              <a:t>machen</a:t>
            </a:r>
            <a:r>
              <a:rPr lang="en-US" b="1" dirty="0"/>
              <a:t>:</a:t>
            </a:r>
          </a:p>
          <a:p>
            <a:pPr marL="0" indent="0"/>
            <a:r>
              <a:rPr lang="en-US" dirty="0" err="1"/>
              <a:t>Projektwert</a:t>
            </a:r>
            <a:r>
              <a:rPr lang="en-US" dirty="0"/>
              <a:t> – </a:t>
            </a:r>
            <a:r>
              <a:rPr lang="en-US" dirty="0" err="1"/>
              <a:t>Beziehungen</a:t>
            </a:r>
            <a:r>
              <a:rPr lang="en-US" dirty="0"/>
              <a:t> </a:t>
            </a:r>
            <a:r>
              <a:rPr lang="en-US" dirty="0" err="1"/>
              <a:t>zu</a:t>
            </a:r>
            <a:r>
              <a:rPr lang="en-US" dirty="0"/>
              <a:t> Kund*</a:t>
            </a:r>
            <a:r>
              <a:rPr lang="en-US" dirty="0" err="1"/>
              <a:t>innen</a:t>
            </a:r>
            <a:r>
              <a:rPr lang="en-US" dirty="0"/>
              <a:t> </a:t>
            </a:r>
            <a:r>
              <a:rPr lang="en-US" dirty="0" err="1"/>
              <a:t>bzw</a:t>
            </a:r>
            <a:r>
              <a:rPr lang="en-US" dirty="0"/>
              <a:t>. </a:t>
            </a:r>
            <a:r>
              <a:rPr lang="en-US" dirty="0" err="1"/>
              <a:t>Praxispartner</a:t>
            </a:r>
            <a:r>
              <a:rPr lang="en-US" dirty="0"/>
              <a:t>*</a:t>
            </a:r>
            <a:r>
              <a:rPr lang="en-US" dirty="0" err="1"/>
              <a:t>innen</a:t>
            </a:r>
            <a:r>
              <a:rPr lang="en-US" dirty="0"/>
              <a:t> – </a:t>
            </a:r>
            <a:r>
              <a:rPr lang="en-US" dirty="0" err="1"/>
              <a:t>Kommunikationskanäle</a:t>
            </a:r>
            <a:r>
              <a:rPr lang="en-US" dirty="0"/>
              <a:t> – </a:t>
            </a:r>
            <a:r>
              <a:rPr lang="en-US" dirty="0" err="1"/>
              <a:t>Interessen</a:t>
            </a:r>
            <a:r>
              <a:rPr lang="en-US" dirty="0"/>
              <a:t> der Kund*</a:t>
            </a:r>
            <a:r>
              <a:rPr lang="en-US" dirty="0" err="1"/>
              <a:t>innen</a:t>
            </a:r>
            <a:r>
              <a:rPr lang="en-US" dirty="0"/>
              <a:t> </a:t>
            </a:r>
            <a:r>
              <a:rPr lang="en-US" dirty="0" err="1"/>
              <a:t>bzw</a:t>
            </a:r>
            <a:r>
              <a:rPr lang="en-US" dirty="0"/>
              <a:t>. </a:t>
            </a:r>
            <a:r>
              <a:rPr lang="en-US" dirty="0" err="1"/>
              <a:t>Praxispartner</a:t>
            </a:r>
            <a:r>
              <a:rPr lang="en-US" dirty="0"/>
              <a:t>*</a:t>
            </a:r>
            <a:r>
              <a:rPr lang="en-US" dirty="0" err="1"/>
              <a:t>innen</a:t>
            </a:r>
            <a:endParaRPr lang="en-US" dirty="0"/>
          </a:p>
          <a:p>
            <a:pPr marL="0" indent="0"/>
            <a:r>
              <a:rPr lang="en-US" dirty="0" err="1"/>
              <a:t>Zentrale</a:t>
            </a:r>
            <a:r>
              <a:rPr lang="en-US" dirty="0"/>
              <a:t> </a:t>
            </a:r>
            <a:r>
              <a:rPr lang="en-US" dirty="0" err="1"/>
              <a:t>Parnter</a:t>
            </a:r>
            <a:r>
              <a:rPr lang="en-US" dirty="0"/>
              <a:t>*</a:t>
            </a:r>
            <a:r>
              <a:rPr lang="en-US" dirty="0" err="1"/>
              <a:t>innen</a:t>
            </a:r>
            <a:r>
              <a:rPr lang="en-US" dirty="0"/>
              <a:t> – </a:t>
            </a:r>
            <a:r>
              <a:rPr lang="en-US" dirty="0" err="1"/>
              <a:t>zentrale</a:t>
            </a:r>
            <a:r>
              <a:rPr lang="en-US" dirty="0"/>
              <a:t> </a:t>
            </a:r>
            <a:r>
              <a:rPr lang="en-US" dirty="0" err="1"/>
              <a:t>Aktivitäten</a:t>
            </a:r>
            <a:r>
              <a:rPr lang="en-US" dirty="0"/>
              <a:t> – </a:t>
            </a:r>
            <a:r>
              <a:rPr lang="en-US" dirty="0" err="1"/>
              <a:t>zentrale</a:t>
            </a:r>
            <a:r>
              <a:rPr lang="en-US" dirty="0"/>
              <a:t> </a:t>
            </a:r>
            <a:r>
              <a:rPr lang="en-US" dirty="0" err="1"/>
              <a:t>Ressourcen</a:t>
            </a:r>
            <a:endParaRPr lang="en-US" dirty="0"/>
          </a:p>
          <a:p>
            <a:pPr marL="0" indent="0"/>
            <a:r>
              <a:rPr lang="en-US" dirty="0" err="1"/>
              <a:t>Budgetstruktur</a:t>
            </a:r>
            <a:r>
              <a:rPr lang="en-US" dirty="0"/>
              <a:t> – </a:t>
            </a:r>
            <a:r>
              <a:rPr lang="en-US" dirty="0" err="1"/>
              <a:t>Ausgaben</a:t>
            </a:r>
            <a:r>
              <a:rPr lang="en-US" dirty="0"/>
              <a:t> – </a:t>
            </a:r>
            <a:r>
              <a:rPr lang="en-US" dirty="0" err="1"/>
              <a:t>Einnahmen</a:t>
            </a:r>
            <a:endParaRPr lang="en-US" dirty="0"/>
          </a:p>
          <a:p>
            <a:pPr marL="0" indent="0"/>
            <a:r>
              <a:rPr lang="en-US" dirty="0" err="1"/>
              <a:t>Ökosoziale</a:t>
            </a:r>
            <a:r>
              <a:rPr lang="en-US" dirty="0"/>
              <a:t> </a:t>
            </a:r>
            <a:r>
              <a:rPr lang="en-US" dirty="0" err="1"/>
              <a:t>Kosten</a:t>
            </a:r>
            <a:r>
              <a:rPr lang="en-US" dirty="0"/>
              <a:t> – </a:t>
            </a:r>
            <a:r>
              <a:rPr lang="en-US" dirty="0" err="1"/>
              <a:t>ökosozialer</a:t>
            </a:r>
            <a:r>
              <a:rPr lang="en-US" dirty="0"/>
              <a:t> </a:t>
            </a:r>
            <a:r>
              <a:rPr lang="en-US" dirty="0" err="1"/>
              <a:t>Nutzen</a:t>
            </a:r>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734715" y="288755"/>
            <a:ext cx="5085159" cy="590313"/>
          </a:xfrm>
        </p:spPr>
        <p:txBody>
          <a:bodyPr>
            <a:normAutofit fontScale="25000" lnSpcReduction="20000"/>
          </a:bodyPr>
          <a:lstStyle/>
          <a:p>
            <a:pPr algn="ctr"/>
            <a:r>
              <a:rPr lang="en-US" sz="11200" dirty="0" err="1"/>
              <a:t>Schritte</a:t>
            </a:r>
            <a:r>
              <a:rPr lang="en-US" sz="11200" dirty="0"/>
              <a:t> des </a:t>
            </a:r>
            <a:r>
              <a:rPr lang="en-US" sz="11200" i="1" dirty="0"/>
              <a:t>Sustainable Business Model Canvas</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3" name="Picture 2">
            <a:extLst>
              <a:ext uri="{FF2B5EF4-FFF2-40B4-BE49-F238E27FC236}">
                <a16:creationId xmlns:a16="http://schemas.microsoft.com/office/drawing/2014/main" id="{26CAAE36-6F89-4C6E-89FD-DCAD4D5926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1990" y="288755"/>
            <a:ext cx="5085159" cy="5447573"/>
          </a:xfrm>
          <a:prstGeom prst="rect">
            <a:avLst/>
          </a:prstGeom>
        </p:spPr>
      </p:pic>
      <p:sp>
        <p:nvSpPr>
          <p:cNvPr id="4" name="Rectangle 3">
            <a:extLst>
              <a:ext uri="{FF2B5EF4-FFF2-40B4-BE49-F238E27FC236}">
                <a16:creationId xmlns:a16="http://schemas.microsoft.com/office/drawing/2014/main" id="{5E6A8A6C-0B52-4E04-ADC0-FD57EE442B75}"/>
              </a:ext>
            </a:extLst>
          </p:cNvPr>
          <p:cNvSpPr/>
          <p:nvPr/>
        </p:nvSpPr>
        <p:spPr>
          <a:xfrm>
            <a:off x="10815058" y="288757"/>
            <a:ext cx="1133571" cy="5447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855094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2" name="Text Placeholder 1">
            <a:extLst>
              <a:ext uri="{FF2B5EF4-FFF2-40B4-BE49-F238E27FC236}">
                <a16:creationId xmlns:a16="http://schemas.microsoft.com/office/drawing/2014/main" id="{46B2BA6B-8CD2-4616-A8B3-D832701AD9CA}"/>
              </a:ext>
            </a:extLst>
          </p:cNvPr>
          <p:cNvSpPr>
            <a:spLocks noGrp="1"/>
          </p:cNvSpPr>
          <p:nvPr>
            <p:ph type="body" sz="quarter" idx="18"/>
          </p:nvPr>
        </p:nvSpPr>
        <p:spPr>
          <a:xfrm>
            <a:off x="402772" y="1755414"/>
            <a:ext cx="11227130" cy="3867704"/>
          </a:xfrm>
        </p:spPr>
        <p:txBody>
          <a:bodyPr/>
          <a:lstStyle/>
          <a:p>
            <a:r>
              <a:rPr lang="et-EE" b="1" dirty="0" err="1"/>
              <a:t>Schritt</a:t>
            </a:r>
            <a:r>
              <a:rPr lang="et-EE" b="1" dirty="0"/>
              <a:t> 2:</a:t>
            </a:r>
            <a:r>
              <a:rPr lang="et-EE" dirty="0"/>
              <a:t> </a:t>
            </a:r>
            <a:r>
              <a:rPr lang="et-EE" dirty="0" err="1"/>
              <a:t>Das</a:t>
            </a:r>
            <a:r>
              <a:rPr lang="et-EE" dirty="0"/>
              <a:t> </a:t>
            </a:r>
            <a:r>
              <a:rPr lang="et-EE" dirty="0" err="1"/>
              <a:t>Arbeiten</a:t>
            </a:r>
            <a:r>
              <a:rPr lang="et-EE" dirty="0"/>
              <a:t> </a:t>
            </a:r>
            <a:r>
              <a:rPr lang="et-EE" dirty="0" err="1"/>
              <a:t>im</a:t>
            </a:r>
            <a:r>
              <a:rPr lang="et-EE" dirty="0"/>
              <a:t> Team </a:t>
            </a:r>
            <a:r>
              <a:rPr lang="et-EE" dirty="0" err="1"/>
              <a:t>hilft</a:t>
            </a:r>
            <a:r>
              <a:rPr lang="et-EE" dirty="0"/>
              <a:t>, </a:t>
            </a:r>
            <a:r>
              <a:rPr lang="et-EE" dirty="0" err="1"/>
              <a:t>ein</a:t>
            </a:r>
            <a:r>
              <a:rPr lang="et-EE" dirty="0"/>
              <a:t> </a:t>
            </a:r>
            <a:r>
              <a:rPr lang="et-EE" dirty="0" err="1"/>
              <a:t>gemeinsames</a:t>
            </a:r>
            <a:r>
              <a:rPr lang="et-EE" dirty="0"/>
              <a:t> </a:t>
            </a:r>
            <a:r>
              <a:rPr lang="et-EE" dirty="0" err="1"/>
              <a:t>Verständnis</a:t>
            </a:r>
            <a:r>
              <a:rPr lang="et-EE" dirty="0"/>
              <a:t> des </a:t>
            </a:r>
            <a:r>
              <a:rPr lang="et-EE" dirty="0" err="1"/>
              <a:t>Projekts</a:t>
            </a:r>
            <a:r>
              <a:rPr lang="et-EE" dirty="0"/>
              <a:t> und </a:t>
            </a:r>
            <a:r>
              <a:rPr lang="et-EE" dirty="0" err="1"/>
              <a:t>weitere</a:t>
            </a:r>
            <a:r>
              <a:rPr lang="et-EE" dirty="0"/>
              <a:t> </a:t>
            </a:r>
            <a:r>
              <a:rPr lang="et-EE" dirty="0" err="1"/>
              <a:t>Ideen</a:t>
            </a:r>
            <a:r>
              <a:rPr lang="et-EE" dirty="0"/>
              <a:t> </a:t>
            </a:r>
            <a:r>
              <a:rPr lang="et-EE" dirty="0" err="1"/>
              <a:t>für</a:t>
            </a:r>
            <a:r>
              <a:rPr lang="et-EE" dirty="0"/>
              <a:t> </a:t>
            </a:r>
            <a:r>
              <a:rPr lang="et-EE" dirty="0" err="1"/>
              <a:t>die</a:t>
            </a:r>
            <a:r>
              <a:rPr lang="et-EE" dirty="0"/>
              <a:t> </a:t>
            </a:r>
            <a:r>
              <a:rPr lang="et-EE" dirty="0" err="1"/>
              <a:t>Entwicklung</a:t>
            </a:r>
            <a:r>
              <a:rPr lang="et-EE" dirty="0"/>
              <a:t> des </a:t>
            </a:r>
            <a:r>
              <a:rPr lang="et-EE" dirty="0" err="1"/>
              <a:t>Projekts</a:t>
            </a:r>
            <a:r>
              <a:rPr lang="et-EE" dirty="0"/>
              <a:t> </a:t>
            </a:r>
            <a:r>
              <a:rPr lang="et-EE" dirty="0" err="1"/>
              <a:t>zu</a:t>
            </a:r>
            <a:r>
              <a:rPr lang="et-EE" dirty="0"/>
              <a:t> </a:t>
            </a:r>
            <a:r>
              <a:rPr lang="et-EE" dirty="0" err="1"/>
              <a:t>finden</a:t>
            </a:r>
            <a:r>
              <a:rPr lang="et-EE" dirty="0"/>
              <a:t>.</a:t>
            </a:r>
            <a:endParaRPr lang="de-AT" dirty="0"/>
          </a:p>
          <a:p>
            <a:r>
              <a:rPr lang="et-EE" b="1" dirty="0" err="1"/>
              <a:t>Schritt</a:t>
            </a:r>
            <a:r>
              <a:rPr lang="et-EE" b="1" dirty="0"/>
              <a:t> 3:</a:t>
            </a:r>
            <a:r>
              <a:rPr lang="et-EE" dirty="0"/>
              <a:t> </a:t>
            </a:r>
            <a:r>
              <a:rPr lang="et-EE" dirty="0" err="1"/>
              <a:t>Ein</a:t>
            </a:r>
            <a:r>
              <a:rPr lang="et-EE" dirty="0"/>
              <a:t> </a:t>
            </a:r>
            <a:r>
              <a:rPr lang="et-EE" dirty="0" err="1"/>
              <a:t>weiterer</a:t>
            </a:r>
            <a:r>
              <a:rPr lang="et-EE" dirty="0"/>
              <a:t> </a:t>
            </a:r>
            <a:r>
              <a:rPr lang="et-EE" dirty="0" err="1"/>
              <a:t>Schritt</a:t>
            </a:r>
            <a:r>
              <a:rPr lang="et-EE" dirty="0"/>
              <a:t> </a:t>
            </a:r>
            <a:r>
              <a:rPr lang="et-EE" dirty="0" err="1"/>
              <a:t>besteht</a:t>
            </a:r>
            <a:r>
              <a:rPr lang="et-EE" dirty="0"/>
              <a:t> </a:t>
            </a:r>
            <a:r>
              <a:rPr lang="et-EE" dirty="0" err="1"/>
              <a:t>darin</a:t>
            </a:r>
            <a:r>
              <a:rPr lang="et-EE" dirty="0"/>
              <a:t>, </a:t>
            </a:r>
            <a:r>
              <a:rPr lang="et-EE" dirty="0" err="1"/>
              <a:t>die</a:t>
            </a:r>
            <a:r>
              <a:rPr lang="et-EE" dirty="0"/>
              <a:t> </a:t>
            </a:r>
            <a:r>
              <a:rPr lang="et-EE" dirty="0" err="1"/>
              <a:t>eigenen</a:t>
            </a:r>
            <a:r>
              <a:rPr lang="et-EE" dirty="0"/>
              <a:t> oder </a:t>
            </a:r>
            <a:r>
              <a:rPr lang="et-EE" dirty="0" err="1"/>
              <a:t>im</a:t>
            </a:r>
            <a:r>
              <a:rPr lang="et-EE" dirty="0"/>
              <a:t> Team </a:t>
            </a:r>
            <a:r>
              <a:rPr lang="et-EE" dirty="0" err="1"/>
              <a:t>entwickelten</a:t>
            </a:r>
            <a:r>
              <a:rPr lang="et-EE" dirty="0"/>
              <a:t> </a:t>
            </a:r>
            <a:r>
              <a:rPr lang="et-EE" dirty="0" err="1"/>
              <a:t>Ideen</a:t>
            </a:r>
            <a:r>
              <a:rPr lang="et-EE" dirty="0"/>
              <a:t> und </a:t>
            </a:r>
            <a:r>
              <a:rPr lang="et-EE" dirty="0" err="1"/>
              <a:t>Überlegungen</a:t>
            </a:r>
            <a:r>
              <a:rPr lang="et-EE" dirty="0"/>
              <a:t> </a:t>
            </a:r>
            <a:r>
              <a:rPr lang="et-EE" dirty="0" err="1"/>
              <a:t>anderen</a:t>
            </a:r>
            <a:r>
              <a:rPr lang="et-EE" dirty="0"/>
              <a:t> </a:t>
            </a:r>
            <a:r>
              <a:rPr lang="et-EE" dirty="0" err="1"/>
              <a:t>vorzustellen</a:t>
            </a:r>
            <a:r>
              <a:rPr lang="et-EE" dirty="0"/>
              <a:t> und </a:t>
            </a:r>
            <a:r>
              <a:rPr lang="et-EE" dirty="0" err="1"/>
              <a:t>zu</a:t>
            </a:r>
            <a:r>
              <a:rPr lang="et-EE" dirty="0"/>
              <a:t> </a:t>
            </a:r>
            <a:r>
              <a:rPr lang="et-EE" dirty="0" err="1"/>
              <a:t>präsentieren</a:t>
            </a:r>
            <a:r>
              <a:rPr lang="et-EE" dirty="0"/>
              <a:t>. </a:t>
            </a:r>
            <a:r>
              <a:rPr lang="et-EE" dirty="0" err="1"/>
              <a:t>Wichtig</a:t>
            </a:r>
            <a:r>
              <a:rPr lang="et-EE" dirty="0"/>
              <a:t> ist </a:t>
            </a:r>
            <a:r>
              <a:rPr lang="et-EE" dirty="0" err="1"/>
              <a:t>dabei</a:t>
            </a:r>
            <a:r>
              <a:rPr lang="et-EE" dirty="0"/>
              <a:t>, </a:t>
            </a:r>
            <a:r>
              <a:rPr lang="et-EE" dirty="0" err="1"/>
              <a:t>um</a:t>
            </a:r>
            <a:r>
              <a:rPr lang="et-EE" dirty="0"/>
              <a:t> </a:t>
            </a:r>
            <a:r>
              <a:rPr lang="et-EE" dirty="0" err="1"/>
              <a:t>Feedback</a:t>
            </a:r>
            <a:r>
              <a:rPr lang="et-EE" dirty="0"/>
              <a:t> </a:t>
            </a:r>
            <a:r>
              <a:rPr lang="et-EE" dirty="0" err="1"/>
              <a:t>zu</a:t>
            </a:r>
            <a:r>
              <a:rPr lang="et-EE" dirty="0"/>
              <a:t> </a:t>
            </a:r>
            <a:r>
              <a:rPr lang="et-EE" dirty="0" err="1"/>
              <a:t>bitten</a:t>
            </a:r>
            <a:r>
              <a:rPr lang="et-EE" dirty="0"/>
              <a:t>, </a:t>
            </a:r>
            <a:r>
              <a:rPr lang="et-EE" dirty="0" err="1"/>
              <a:t>das</a:t>
            </a:r>
            <a:r>
              <a:rPr lang="et-EE" dirty="0"/>
              <a:t> </a:t>
            </a:r>
            <a:r>
              <a:rPr lang="et-EE" dirty="0" err="1"/>
              <a:t>für</a:t>
            </a:r>
            <a:r>
              <a:rPr lang="et-EE" dirty="0"/>
              <a:t> </a:t>
            </a:r>
            <a:r>
              <a:rPr lang="et-EE" dirty="0" err="1"/>
              <a:t>die</a:t>
            </a:r>
            <a:r>
              <a:rPr lang="et-EE" dirty="0"/>
              <a:t> </a:t>
            </a:r>
            <a:r>
              <a:rPr lang="et-EE" dirty="0" err="1"/>
              <a:t>weitere</a:t>
            </a:r>
            <a:r>
              <a:rPr lang="et-EE" dirty="0"/>
              <a:t> </a:t>
            </a:r>
            <a:r>
              <a:rPr lang="et-EE" dirty="0" err="1"/>
              <a:t>Entwicklung</a:t>
            </a:r>
            <a:r>
              <a:rPr lang="et-EE" dirty="0"/>
              <a:t> des </a:t>
            </a:r>
            <a:r>
              <a:rPr lang="et-EE" dirty="0" err="1"/>
              <a:t>Projekts</a:t>
            </a:r>
            <a:r>
              <a:rPr lang="et-EE" dirty="0"/>
              <a:t> </a:t>
            </a:r>
            <a:r>
              <a:rPr lang="et-EE" dirty="0" err="1"/>
              <a:t>wichtige</a:t>
            </a:r>
            <a:r>
              <a:rPr lang="et-EE" dirty="0"/>
              <a:t> </a:t>
            </a:r>
            <a:r>
              <a:rPr lang="et-EE" dirty="0" err="1"/>
              <a:t>Impulse</a:t>
            </a:r>
            <a:r>
              <a:rPr lang="et-EE" dirty="0"/>
              <a:t> </a:t>
            </a:r>
            <a:r>
              <a:rPr lang="et-EE" dirty="0" err="1"/>
              <a:t>geben</a:t>
            </a:r>
            <a:r>
              <a:rPr lang="et-EE" dirty="0"/>
              <a:t> kann.</a:t>
            </a:r>
            <a:endParaRPr lang="de-AT" dirty="0"/>
          </a:p>
          <a:p>
            <a:r>
              <a:rPr lang="et-EE" b="1" dirty="0" err="1"/>
              <a:t>Schritt</a:t>
            </a:r>
            <a:r>
              <a:rPr lang="et-EE" b="1" dirty="0"/>
              <a:t> 4:</a:t>
            </a:r>
            <a:r>
              <a:rPr lang="et-EE" dirty="0"/>
              <a:t> </a:t>
            </a:r>
            <a:r>
              <a:rPr lang="et-EE" dirty="0" err="1"/>
              <a:t>Nun</a:t>
            </a:r>
            <a:r>
              <a:rPr lang="et-EE" dirty="0"/>
              <a:t> </a:t>
            </a:r>
            <a:r>
              <a:rPr lang="et-EE" dirty="0" err="1"/>
              <a:t>gilt</a:t>
            </a:r>
            <a:r>
              <a:rPr lang="et-EE" dirty="0"/>
              <a:t> es </a:t>
            </a:r>
            <a:r>
              <a:rPr lang="et-EE" dirty="0" err="1"/>
              <a:t>Meilensteine</a:t>
            </a:r>
            <a:r>
              <a:rPr lang="et-EE" dirty="0"/>
              <a:t> und </a:t>
            </a:r>
            <a:r>
              <a:rPr lang="et-EE" dirty="0" err="1"/>
              <a:t>Ziele</a:t>
            </a:r>
            <a:r>
              <a:rPr lang="et-EE" dirty="0"/>
              <a:t> </a:t>
            </a:r>
            <a:r>
              <a:rPr lang="et-EE" dirty="0" err="1"/>
              <a:t>für</a:t>
            </a:r>
            <a:r>
              <a:rPr lang="et-EE" dirty="0"/>
              <a:t> </a:t>
            </a:r>
            <a:r>
              <a:rPr lang="et-EE" dirty="0" err="1"/>
              <a:t>das</a:t>
            </a:r>
            <a:r>
              <a:rPr lang="et-EE" dirty="0"/>
              <a:t> Projekt </a:t>
            </a:r>
            <a:r>
              <a:rPr lang="et-EE" dirty="0" err="1"/>
              <a:t>festzulegen</a:t>
            </a:r>
            <a:r>
              <a:rPr lang="et-EE" dirty="0"/>
              <a:t> und </a:t>
            </a:r>
            <a:r>
              <a:rPr lang="et-EE" dirty="0" err="1"/>
              <a:t>weitere</a:t>
            </a:r>
            <a:r>
              <a:rPr lang="et-EE" dirty="0"/>
              <a:t> </a:t>
            </a:r>
            <a:r>
              <a:rPr lang="et-EE" dirty="0" err="1"/>
              <a:t>detaillierte</a:t>
            </a:r>
            <a:r>
              <a:rPr lang="et-EE" dirty="0"/>
              <a:t> </a:t>
            </a:r>
            <a:r>
              <a:rPr lang="et-EE" dirty="0" err="1"/>
              <a:t>Pläne</a:t>
            </a:r>
            <a:r>
              <a:rPr lang="et-EE" dirty="0"/>
              <a:t> </a:t>
            </a:r>
            <a:r>
              <a:rPr lang="et-EE" dirty="0" err="1"/>
              <a:t>zum</a:t>
            </a:r>
            <a:r>
              <a:rPr lang="et-EE" dirty="0"/>
              <a:t> Projekt </a:t>
            </a:r>
            <a:r>
              <a:rPr lang="et-EE" dirty="0" err="1"/>
              <a:t>zu</a:t>
            </a:r>
            <a:r>
              <a:rPr lang="et-EE" dirty="0"/>
              <a:t> </a:t>
            </a:r>
            <a:r>
              <a:rPr lang="et-EE" dirty="0" err="1"/>
              <a:t>erstellen</a:t>
            </a:r>
            <a:r>
              <a:rPr lang="et-EE" dirty="0"/>
              <a:t>. </a:t>
            </a:r>
            <a:r>
              <a:rPr lang="et-EE" dirty="0" err="1"/>
              <a:t>Alle</a:t>
            </a:r>
            <a:r>
              <a:rPr lang="et-EE" dirty="0"/>
              <a:t> </a:t>
            </a:r>
            <a:r>
              <a:rPr lang="et-EE" dirty="0" err="1"/>
              <a:t>Vorlagen</a:t>
            </a:r>
            <a:r>
              <a:rPr lang="et-EE" dirty="0"/>
              <a:t> aus </a:t>
            </a:r>
            <a:r>
              <a:rPr lang="et-EE" dirty="0" err="1"/>
              <a:t>Canvas</a:t>
            </a:r>
            <a:r>
              <a:rPr lang="et-EE" dirty="0"/>
              <a:t> </a:t>
            </a:r>
            <a:r>
              <a:rPr lang="et-EE" dirty="0" err="1"/>
              <a:t>können</a:t>
            </a:r>
            <a:r>
              <a:rPr lang="et-EE" dirty="0"/>
              <a:t> </a:t>
            </a:r>
            <a:r>
              <a:rPr lang="et-EE" dirty="0" err="1"/>
              <a:t>je</a:t>
            </a:r>
            <a:r>
              <a:rPr lang="et-EE" dirty="0"/>
              <a:t> </a:t>
            </a:r>
            <a:r>
              <a:rPr lang="et-EE" dirty="0" err="1"/>
              <a:t>nach</a:t>
            </a:r>
            <a:r>
              <a:rPr lang="et-EE" dirty="0"/>
              <a:t> </a:t>
            </a:r>
            <a:r>
              <a:rPr lang="et-EE" dirty="0" err="1"/>
              <a:t>Bedarf</a:t>
            </a:r>
            <a:r>
              <a:rPr lang="et-EE" dirty="0"/>
              <a:t> </a:t>
            </a:r>
            <a:r>
              <a:rPr lang="et-EE" dirty="0" err="1"/>
              <a:t>adaptiert</a:t>
            </a:r>
            <a:r>
              <a:rPr lang="et-EE" dirty="0"/>
              <a:t> </a:t>
            </a:r>
            <a:r>
              <a:rPr lang="et-EE" dirty="0" err="1"/>
              <a:t>werden</a:t>
            </a:r>
            <a:r>
              <a:rPr lang="et-EE" dirty="0"/>
              <a:t>.</a:t>
            </a:r>
            <a:endParaRPr lang="de-AT" dirty="0"/>
          </a:p>
        </p:txBody>
      </p:sp>
      <p:sp>
        <p:nvSpPr>
          <p:cNvPr id="9" name="TextBox 8">
            <a:extLst>
              <a:ext uri="{FF2B5EF4-FFF2-40B4-BE49-F238E27FC236}">
                <a16:creationId xmlns:a16="http://schemas.microsoft.com/office/drawing/2014/main" id="{E4DC8668-1442-4FD5-AC24-AE5C79F6E6CD}"/>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Source</a:t>
            </a:r>
            <a:endParaRPr lang="en-IE" dirty="0">
              <a:solidFill>
                <a:schemeClr val="bg1"/>
              </a:solidFill>
            </a:endParaRPr>
          </a:p>
        </p:txBody>
      </p:sp>
      <p:sp>
        <p:nvSpPr>
          <p:cNvPr id="6" name="Text Placeholder 1">
            <a:extLst>
              <a:ext uri="{FF2B5EF4-FFF2-40B4-BE49-F238E27FC236}">
                <a16:creationId xmlns:a16="http://schemas.microsoft.com/office/drawing/2014/main" id="{28A93BD4-1E8D-BA0F-AEF5-396D00E88D97}"/>
              </a:ext>
            </a:extLst>
          </p:cNvPr>
          <p:cNvSpPr>
            <a:spLocks noGrp="1"/>
          </p:cNvSpPr>
          <p:nvPr>
            <p:ph type="body" sz="quarter" idx="16"/>
          </p:nvPr>
        </p:nvSpPr>
        <p:spPr>
          <a:xfrm>
            <a:off x="1681862" y="644569"/>
            <a:ext cx="8828276" cy="590313"/>
          </a:xfrm>
        </p:spPr>
        <p:txBody>
          <a:bodyPr>
            <a:normAutofit fontScale="25000" lnSpcReduction="20000"/>
          </a:bodyPr>
          <a:lstStyle/>
          <a:p>
            <a:pPr algn="ctr"/>
            <a:r>
              <a:rPr lang="en-US" sz="11200" dirty="0" err="1"/>
              <a:t>Schritte</a:t>
            </a:r>
            <a:r>
              <a:rPr lang="en-US" sz="11200" dirty="0"/>
              <a:t> des </a:t>
            </a:r>
            <a:r>
              <a:rPr lang="en-US" sz="11200" i="1" dirty="0"/>
              <a:t>Sustainable Business Model Canvas</a:t>
            </a:r>
          </a:p>
          <a:p>
            <a:endParaRPr lang="en-US" dirty="0"/>
          </a:p>
        </p:txBody>
      </p:sp>
    </p:spTree>
    <p:extLst>
      <p:ext uri="{BB962C8B-B14F-4D97-AF65-F5344CB8AC3E}">
        <p14:creationId xmlns:p14="http://schemas.microsoft.com/office/powerpoint/2010/main" val="1452309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45487" y="1652171"/>
            <a:ext cx="5105121" cy="4154984"/>
          </a:xfrm>
          <a:prstGeom prst="rect">
            <a:avLst/>
          </a:prstGeom>
          <a:noFill/>
        </p:spPr>
        <p:txBody>
          <a:bodyPr wrap="square" rtlCol="0">
            <a:spAutoFit/>
          </a:bodyPr>
          <a:lstStyle/>
          <a:p>
            <a:endParaRPr lang="en-IE"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The Lean Startup Methodology</a:t>
            </a:r>
            <a:endParaRPr lang="en-US" sz="2400" dirty="0">
              <a:solidFill>
                <a:schemeClr val="bg1"/>
              </a:solidFill>
            </a:endParaRP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The Key Principles of Lean Startup Methodology</a:t>
            </a:r>
            <a:endParaRPr lang="en-US" sz="2400" dirty="0">
              <a:solidFill>
                <a:schemeClr val="bg1"/>
              </a:solidFill>
            </a:endParaRPr>
          </a:p>
          <a:p>
            <a:endParaRPr lang="fi-FI" sz="2400" dirty="0">
              <a:solidFill>
                <a:schemeClr val="bg1"/>
              </a:solidFill>
              <a:hlinkClick r:id="rId5">
                <a:extLst>
                  <a:ext uri="{A12FA001-AC4F-418D-AE19-62706E023703}">
                    <ahyp:hlinkClr xmlns:ahyp="http://schemas.microsoft.com/office/drawing/2018/hyperlinkcolor" val="tx"/>
                  </a:ext>
                </a:extLst>
              </a:hlinkClick>
            </a:endParaRPr>
          </a:p>
          <a:p>
            <a:r>
              <a:rPr lang="fi-FI" sz="2400" dirty="0">
                <a:solidFill>
                  <a:schemeClr val="bg1"/>
                </a:solidFill>
                <a:hlinkClick r:id="rId5">
                  <a:extLst>
                    <a:ext uri="{A12FA001-AC4F-418D-AE19-62706E023703}">
                      <ahyp:hlinkClr xmlns:ahyp="http://schemas.microsoft.com/office/drawing/2018/hyperlinkcolor" val="tx"/>
                    </a:ext>
                  </a:extLst>
                </a:hlinkClick>
              </a:rPr>
              <a:t>Blogs on innovation</a:t>
            </a:r>
            <a:endParaRPr lang="fi-FI" sz="2400" dirty="0">
              <a:solidFill>
                <a:schemeClr val="bg1"/>
              </a:solidFill>
            </a:endParaRPr>
          </a:p>
          <a:p>
            <a:endParaRPr lang="fi-FI"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Sustainable Business Model Canvas</a:t>
            </a:r>
            <a:endParaRPr lang="en-US" sz="2400" dirty="0">
              <a:solidFill>
                <a:schemeClr val="bg1"/>
              </a:solidFill>
            </a:endParaRPr>
          </a:p>
          <a:p>
            <a:endParaRPr lang="fi-FI" sz="2400" dirty="0">
              <a:solidFill>
                <a:schemeClr val="bg1"/>
              </a:solidFill>
            </a:endParaRPr>
          </a:p>
          <a:p>
            <a:r>
              <a:rPr lang="fi-FI" sz="2400" dirty="0">
                <a:solidFill>
                  <a:schemeClr val="bg1"/>
                </a:solidFill>
              </a:rPr>
              <a:t> </a:t>
            </a: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739834" y="390956"/>
            <a:ext cx="4716425" cy="9340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err="1"/>
              <a:t>Weitere</a:t>
            </a:r>
            <a:r>
              <a:rPr lang="en-US" dirty="0"/>
              <a:t> </a:t>
            </a:r>
            <a:r>
              <a:rPr lang="en-US" dirty="0" err="1"/>
              <a:t>Ressourcen</a:t>
            </a:r>
            <a:endParaRPr lang="en-US" dirty="0"/>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149154" y="687703"/>
            <a:ext cx="9574760" cy="1068887"/>
          </a:xfrm>
        </p:spPr>
        <p:txBody>
          <a:bodyPr>
            <a:normAutofit fontScale="92500" lnSpcReduction="20000"/>
          </a:bodyPr>
          <a:lstStyle/>
          <a:p>
            <a:r>
              <a:rPr lang="de-DE" b="1" dirty="0"/>
              <a:t>Crowdfunding für freiwilliges studentisches Engagement </a:t>
            </a:r>
            <a:endParaRPr lang="de-AT"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2" name="TextBox 7">
            <a:extLst>
              <a:ext uri="{FF2B5EF4-FFF2-40B4-BE49-F238E27FC236}">
                <a16:creationId xmlns:a16="http://schemas.microsoft.com/office/drawing/2014/main" id="{2F14F168-3118-329A-2EAF-2690247C9563}"/>
              </a:ext>
            </a:extLst>
          </p:cNvPr>
          <p:cNvSpPr txBox="1"/>
          <p:nvPr/>
        </p:nvSpPr>
        <p:spPr>
          <a:xfrm>
            <a:off x="8617655" y="5219782"/>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716425" cy="765204"/>
          </a:xfrm>
        </p:spPr>
        <p:txBody>
          <a:bodyPr>
            <a:noAutofit/>
          </a:bodyPr>
          <a:lstStyle/>
          <a:p>
            <a:pPr algn="ctr"/>
            <a:r>
              <a:rPr lang="en-US" sz="2800" b="1" dirty="0"/>
              <a:t>Was </a:t>
            </a:r>
            <a:r>
              <a:rPr lang="en-US" sz="2800" b="1" dirty="0" err="1"/>
              <a:t>ist</a:t>
            </a:r>
            <a:r>
              <a:rPr lang="en-US" sz="2800" b="1" dirty="0"/>
              <a:t> Crowdfunding?</a:t>
            </a:r>
            <a:r>
              <a:rPr lang="en-US" sz="2800" dirty="0"/>
              <a:t>		</a:t>
            </a:r>
          </a:p>
          <a:p>
            <a:pPr algn="ct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465032" y="1248634"/>
            <a:ext cx="5387030" cy="5016758"/>
          </a:xfrm>
          <a:prstGeom prst="rect">
            <a:avLst/>
          </a:prstGeom>
          <a:noFill/>
        </p:spPr>
        <p:txBody>
          <a:bodyPr wrap="square" rtlCol="0">
            <a:spAutoFit/>
          </a:bodyPr>
          <a:lstStyle/>
          <a:p>
            <a:r>
              <a:rPr lang="en-US" sz="2000" dirty="0" err="1">
                <a:solidFill>
                  <a:schemeClr val="bg1"/>
                </a:solidFill>
              </a:rPr>
              <a:t>Beim</a:t>
            </a:r>
            <a:r>
              <a:rPr lang="en-US" sz="2000" dirty="0">
                <a:solidFill>
                  <a:schemeClr val="bg1"/>
                </a:solidFill>
              </a:rPr>
              <a:t> Crowdfunding </a:t>
            </a:r>
            <a:r>
              <a:rPr lang="en-US" sz="2000" dirty="0" err="1">
                <a:solidFill>
                  <a:schemeClr val="bg1"/>
                </a:solidFill>
              </a:rPr>
              <a:t>unterstützen</a:t>
            </a:r>
            <a:r>
              <a:rPr lang="en-US" sz="2000" dirty="0">
                <a:solidFill>
                  <a:schemeClr val="bg1"/>
                </a:solidFill>
              </a:rPr>
              <a:t> </a:t>
            </a:r>
            <a:r>
              <a:rPr lang="en-US" sz="2000" dirty="0" err="1">
                <a:solidFill>
                  <a:schemeClr val="bg1"/>
                </a:solidFill>
              </a:rPr>
              <a:t>viele</a:t>
            </a:r>
            <a:r>
              <a:rPr lang="en-US" sz="2000" dirty="0">
                <a:solidFill>
                  <a:schemeClr val="bg1"/>
                </a:solidFill>
              </a:rPr>
              <a:t> Menschen (</a:t>
            </a:r>
            <a:r>
              <a:rPr lang="en-US" sz="2000" dirty="0" err="1">
                <a:solidFill>
                  <a:schemeClr val="bg1"/>
                </a:solidFill>
              </a:rPr>
              <a:t>eine</a:t>
            </a:r>
            <a:r>
              <a:rPr lang="en-US" sz="2000" dirty="0">
                <a:solidFill>
                  <a:schemeClr val="bg1"/>
                </a:solidFill>
              </a:rPr>
              <a:t> "Crowd") die </a:t>
            </a:r>
            <a:r>
              <a:rPr lang="en-US" sz="2000" dirty="0" err="1">
                <a:solidFill>
                  <a:schemeClr val="bg1"/>
                </a:solidFill>
              </a:rPr>
              <a:t>Finanzierung</a:t>
            </a:r>
            <a:r>
              <a:rPr lang="en-US" sz="2000" dirty="0">
                <a:solidFill>
                  <a:schemeClr val="bg1"/>
                </a:solidFill>
              </a:rPr>
              <a:t> </a:t>
            </a:r>
            <a:r>
              <a:rPr lang="en-US" sz="2000" dirty="0" err="1">
                <a:solidFill>
                  <a:schemeClr val="bg1"/>
                </a:solidFill>
              </a:rPr>
              <a:t>eines</a:t>
            </a:r>
            <a:r>
              <a:rPr lang="en-US" sz="2000" dirty="0">
                <a:solidFill>
                  <a:schemeClr val="bg1"/>
                </a:solidFill>
              </a:rPr>
              <a:t> </a:t>
            </a:r>
            <a:r>
              <a:rPr lang="en-US" sz="2000" dirty="0" err="1">
                <a:solidFill>
                  <a:schemeClr val="bg1"/>
                </a:solidFill>
              </a:rPr>
              <a:t>Projektes</a:t>
            </a:r>
            <a:r>
              <a:rPr lang="en-US" sz="2000" dirty="0">
                <a:solidFill>
                  <a:schemeClr val="bg1"/>
                </a:solidFill>
              </a:rPr>
              <a:t> </a:t>
            </a:r>
            <a:r>
              <a:rPr lang="en-US" sz="2000" dirty="0" err="1">
                <a:solidFill>
                  <a:schemeClr val="bg1"/>
                </a:solidFill>
              </a:rPr>
              <a:t>bzw</a:t>
            </a:r>
            <a:r>
              <a:rPr lang="en-US" sz="2000" dirty="0">
                <a:solidFill>
                  <a:schemeClr val="bg1"/>
                </a:solidFill>
              </a:rPr>
              <a:t>. </a:t>
            </a:r>
            <a:r>
              <a:rPr lang="en-US" sz="2000" dirty="0" err="1">
                <a:solidFill>
                  <a:schemeClr val="bg1"/>
                </a:solidFill>
              </a:rPr>
              <a:t>eines</a:t>
            </a:r>
            <a:r>
              <a:rPr lang="en-US" sz="2000" dirty="0">
                <a:solidFill>
                  <a:schemeClr val="bg1"/>
                </a:solidFill>
              </a:rPr>
              <a:t> </a:t>
            </a:r>
            <a:r>
              <a:rPr lang="en-US" sz="2000" dirty="0" err="1">
                <a:solidFill>
                  <a:schemeClr val="bg1"/>
                </a:solidFill>
              </a:rPr>
              <a:t>Produktes</a:t>
            </a:r>
            <a:r>
              <a:rPr lang="en-US" sz="2000" dirty="0">
                <a:solidFill>
                  <a:schemeClr val="bg1"/>
                </a:solidFill>
              </a:rPr>
              <a:t>. Es </a:t>
            </a:r>
            <a:r>
              <a:rPr lang="en-US" sz="2000" dirty="0" err="1">
                <a:solidFill>
                  <a:schemeClr val="bg1"/>
                </a:solidFill>
              </a:rPr>
              <a:t>kann</a:t>
            </a:r>
            <a:r>
              <a:rPr lang="en-US" sz="2000" dirty="0">
                <a:solidFill>
                  <a:schemeClr val="bg1"/>
                </a:solidFill>
              </a:rPr>
              <a:t> </a:t>
            </a:r>
            <a:r>
              <a:rPr lang="en-US" sz="2000" dirty="0" err="1">
                <a:solidFill>
                  <a:schemeClr val="bg1"/>
                </a:solidFill>
              </a:rPr>
              <a:t>ein</a:t>
            </a:r>
            <a:r>
              <a:rPr lang="en-US" sz="2000" dirty="0">
                <a:solidFill>
                  <a:schemeClr val="bg1"/>
                </a:solidFill>
              </a:rPr>
              <a:t> </a:t>
            </a:r>
            <a:r>
              <a:rPr lang="en-US" sz="2000" dirty="0" err="1">
                <a:solidFill>
                  <a:schemeClr val="bg1"/>
                </a:solidFill>
              </a:rPr>
              <a:t>nützlicher</a:t>
            </a:r>
            <a:r>
              <a:rPr lang="en-US" sz="2000" dirty="0">
                <a:solidFill>
                  <a:schemeClr val="bg1"/>
                </a:solidFill>
              </a:rPr>
              <a:t> </a:t>
            </a:r>
            <a:r>
              <a:rPr lang="en-US" sz="2000" dirty="0" err="1">
                <a:solidFill>
                  <a:schemeClr val="bg1"/>
                </a:solidFill>
              </a:rPr>
              <a:t>Weg</a:t>
            </a:r>
            <a:r>
              <a:rPr lang="en-US" sz="2000" dirty="0">
                <a:solidFill>
                  <a:schemeClr val="bg1"/>
                </a:solidFill>
              </a:rPr>
              <a:t> sein, </a:t>
            </a:r>
            <a:r>
              <a:rPr lang="en-US" sz="2000" dirty="0" err="1">
                <a:solidFill>
                  <a:schemeClr val="bg1"/>
                </a:solidFill>
              </a:rPr>
              <a:t>eine</a:t>
            </a:r>
            <a:r>
              <a:rPr lang="en-US" sz="2000" dirty="0">
                <a:solidFill>
                  <a:schemeClr val="bg1"/>
                </a:solidFill>
              </a:rPr>
              <a:t> </a:t>
            </a:r>
            <a:r>
              <a:rPr lang="en-US" sz="2000" dirty="0" err="1">
                <a:solidFill>
                  <a:schemeClr val="bg1"/>
                </a:solidFill>
              </a:rPr>
              <a:t>erste</a:t>
            </a:r>
            <a:r>
              <a:rPr lang="en-US" sz="2000" dirty="0">
                <a:solidFill>
                  <a:schemeClr val="bg1"/>
                </a:solidFill>
              </a:rPr>
              <a:t> </a:t>
            </a:r>
            <a:r>
              <a:rPr lang="en-US" sz="2000" dirty="0" err="1">
                <a:solidFill>
                  <a:schemeClr val="bg1"/>
                </a:solidFill>
              </a:rPr>
              <a:t>Finanzierung</a:t>
            </a:r>
            <a:r>
              <a:rPr lang="en-US" sz="2000" dirty="0">
                <a:solidFill>
                  <a:schemeClr val="bg1"/>
                </a:solidFill>
              </a:rPr>
              <a:t> für </a:t>
            </a:r>
            <a:r>
              <a:rPr lang="en-US" sz="2000" dirty="0" err="1">
                <a:solidFill>
                  <a:schemeClr val="bg1"/>
                </a:solidFill>
              </a:rPr>
              <a:t>Projekte</a:t>
            </a:r>
            <a:r>
              <a:rPr lang="en-US" sz="2000" dirty="0">
                <a:solidFill>
                  <a:schemeClr val="bg1"/>
                </a:solidFill>
              </a:rPr>
              <a:t>, </a:t>
            </a:r>
            <a:r>
              <a:rPr lang="en-US" sz="2000" dirty="0" err="1">
                <a:solidFill>
                  <a:schemeClr val="bg1"/>
                </a:solidFill>
              </a:rPr>
              <a:t>bestimmte</a:t>
            </a:r>
            <a:r>
              <a:rPr lang="en-US" sz="2000" dirty="0">
                <a:solidFill>
                  <a:schemeClr val="bg1"/>
                </a:solidFill>
              </a:rPr>
              <a:t> </a:t>
            </a:r>
            <a:r>
              <a:rPr lang="en-US" sz="2000" dirty="0" err="1">
                <a:solidFill>
                  <a:schemeClr val="bg1"/>
                </a:solidFill>
              </a:rPr>
              <a:t>Anliegen</a:t>
            </a:r>
            <a:r>
              <a:rPr lang="en-US" sz="2000" dirty="0">
                <a:solidFill>
                  <a:schemeClr val="bg1"/>
                </a:solidFill>
              </a:rPr>
              <a:t>, Startups </a:t>
            </a:r>
            <a:r>
              <a:rPr lang="en-US" sz="2000" dirty="0" err="1">
                <a:solidFill>
                  <a:schemeClr val="bg1"/>
                </a:solidFill>
              </a:rPr>
              <a:t>oder</a:t>
            </a:r>
            <a:r>
              <a:rPr lang="en-US" sz="2000" dirty="0">
                <a:solidFill>
                  <a:schemeClr val="bg1"/>
                </a:solidFill>
              </a:rPr>
              <a:t> </a:t>
            </a:r>
            <a:r>
              <a:rPr lang="en-US" sz="2000" dirty="0" err="1">
                <a:solidFill>
                  <a:schemeClr val="bg1"/>
                </a:solidFill>
              </a:rPr>
              <a:t>kleinere</a:t>
            </a:r>
            <a:r>
              <a:rPr lang="en-US" sz="2000" dirty="0">
                <a:solidFill>
                  <a:schemeClr val="bg1"/>
                </a:solidFill>
              </a:rPr>
              <a:t> </a:t>
            </a:r>
            <a:r>
              <a:rPr lang="en-US" sz="2000" dirty="0" err="1">
                <a:solidFill>
                  <a:schemeClr val="bg1"/>
                </a:solidFill>
              </a:rPr>
              <a:t>Unternehmen</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ermöglichen</a:t>
            </a:r>
            <a:r>
              <a:rPr lang="en-US" sz="2000" dirty="0">
                <a:solidFill>
                  <a:schemeClr val="bg1"/>
                </a:solidFill>
              </a:rPr>
              <a:t>, </a:t>
            </a:r>
            <a:r>
              <a:rPr lang="en-US" sz="2000" dirty="0" err="1">
                <a:solidFill>
                  <a:schemeClr val="bg1"/>
                </a:solidFill>
              </a:rPr>
              <a:t>indem</a:t>
            </a:r>
            <a:r>
              <a:rPr lang="en-US" sz="2000" dirty="0">
                <a:solidFill>
                  <a:schemeClr val="bg1"/>
                </a:solidFill>
              </a:rPr>
              <a:t> </a:t>
            </a:r>
            <a:r>
              <a:rPr lang="en-US" sz="2000" dirty="0" err="1">
                <a:solidFill>
                  <a:schemeClr val="bg1"/>
                </a:solidFill>
              </a:rPr>
              <a:t>viele</a:t>
            </a:r>
            <a:r>
              <a:rPr lang="en-US" sz="2000" dirty="0">
                <a:solidFill>
                  <a:schemeClr val="bg1"/>
                </a:solidFill>
              </a:rPr>
              <a:t> </a:t>
            </a:r>
            <a:r>
              <a:rPr lang="en-US" sz="2000" dirty="0" err="1">
                <a:solidFill>
                  <a:schemeClr val="bg1"/>
                </a:solidFill>
              </a:rPr>
              <a:t>kleine</a:t>
            </a:r>
            <a:r>
              <a:rPr lang="en-US" sz="2000" dirty="0">
                <a:solidFill>
                  <a:schemeClr val="bg1"/>
                </a:solidFill>
              </a:rPr>
              <a:t> </a:t>
            </a:r>
            <a:r>
              <a:rPr lang="en-US" sz="2000" dirty="0" err="1">
                <a:solidFill>
                  <a:schemeClr val="bg1"/>
                </a:solidFill>
              </a:rPr>
              <a:t>Spendenbeträge</a:t>
            </a:r>
            <a:r>
              <a:rPr lang="en-US" sz="2000" dirty="0">
                <a:solidFill>
                  <a:schemeClr val="bg1"/>
                </a:solidFill>
              </a:rPr>
              <a:t> von </a:t>
            </a:r>
            <a:r>
              <a:rPr lang="en-US" sz="2000" dirty="0" err="1">
                <a:solidFill>
                  <a:schemeClr val="bg1"/>
                </a:solidFill>
              </a:rPr>
              <a:t>mehreren</a:t>
            </a:r>
            <a:r>
              <a:rPr lang="en-US" sz="2000" dirty="0">
                <a:solidFill>
                  <a:schemeClr val="bg1"/>
                </a:solidFill>
              </a:rPr>
              <a:t> Menschen </a:t>
            </a:r>
            <a:r>
              <a:rPr lang="en-US" sz="2000" dirty="0" err="1">
                <a:solidFill>
                  <a:schemeClr val="bg1"/>
                </a:solidFill>
              </a:rPr>
              <a:t>gesammelt</a:t>
            </a:r>
            <a:r>
              <a:rPr lang="en-US" sz="2000" dirty="0">
                <a:solidFill>
                  <a:schemeClr val="bg1"/>
                </a:solidFill>
              </a:rPr>
              <a:t> </a:t>
            </a:r>
            <a:r>
              <a:rPr lang="en-US" sz="2000" dirty="0" err="1">
                <a:solidFill>
                  <a:schemeClr val="bg1"/>
                </a:solidFill>
              </a:rPr>
              <a:t>werden</a:t>
            </a:r>
            <a:r>
              <a:rPr lang="en-US" sz="2000" dirty="0">
                <a:solidFill>
                  <a:schemeClr val="bg1"/>
                </a:solidFill>
              </a:rPr>
              <a:t>.</a:t>
            </a:r>
          </a:p>
          <a:p>
            <a:r>
              <a:rPr lang="en-US" sz="2000" dirty="0" err="1">
                <a:solidFill>
                  <a:schemeClr val="bg1"/>
                </a:solidFill>
              </a:rPr>
              <a:t>Beim</a:t>
            </a:r>
            <a:r>
              <a:rPr lang="en-US" sz="2000" dirty="0">
                <a:solidFill>
                  <a:schemeClr val="bg1"/>
                </a:solidFill>
              </a:rPr>
              <a:t> Crowdfunding muss </a:t>
            </a:r>
            <a:r>
              <a:rPr lang="en-US" sz="2000" dirty="0" err="1">
                <a:solidFill>
                  <a:schemeClr val="bg1"/>
                </a:solidFill>
              </a:rPr>
              <a:t>ein</a:t>
            </a:r>
            <a:r>
              <a:rPr lang="en-US" sz="2000" dirty="0">
                <a:solidFill>
                  <a:schemeClr val="bg1"/>
                </a:solidFill>
              </a:rPr>
              <a:t> </a:t>
            </a:r>
            <a:r>
              <a:rPr lang="en-US" sz="2000" dirty="0" err="1">
                <a:solidFill>
                  <a:schemeClr val="bg1"/>
                </a:solidFill>
              </a:rPr>
              <a:t>Projekt</a:t>
            </a:r>
            <a:r>
              <a:rPr lang="en-US" sz="2000" dirty="0">
                <a:solidFill>
                  <a:schemeClr val="bg1"/>
                </a:solidFill>
              </a:rPr>
              <a:t> </a:t>
            </a:r>
            <a:r>
              <a:rPr lang="en-US" sz="2000" dirty="0" err="1">
                <a:solidFill>
                  <a:schemeClr val="bg1"/>
                </a:solidFill>
              </a:rPr>
              <a:t>oder</a:t>
            </a:r>
            <a:r>
              <a:rPr lang="en-US" sz="2000" dirty="0">
                <a:solidFill>
                  <a:schemeClr val="bg1"/>
                </a:solidFill>
              </a:rPr>
              <a:t> </a:t>
            </a:r>
            <a:r>
              <a:rPr lang="en-US" sz="2000" dirty="0" err="1">
                <a:solidFill>
                  <a:schemeClr val="bg1"/>
                </a:solidFill>
              </a:rPr>
              <a:t>ein</a:t>
            </a:r>
            <a:r>
              <a:rPr lang="en-US" sz="2000" dirty="0">
                <a:solidFill>
                  <a:schemeClr val="bg1"/>
                </a:solidFill>
              </a:rPr>
              <a:t> </a:t>
            </a:r>
            <a:r>
              <a:rPr lang="en-US" sz="2000" dirty="0" err="1">
                <a:solidFill>
                  <a:schemeClr val="bg1"/>
                </a:solidFill>
              </a:rPr>
              <a:t>Unternehmen</a:t>
            </a:r>
            <a:r>
              <a:rPr lang="en-US" sz="2000" dirty="0">
                <a:solidFill>
                  <a:schemeClr val="bg1"/>
                </a:solidFill>
              </a:rPr>
              <a:t> die Crowdfunder </a:t>
            </a:r>
            <a:r>
              <a:rPr lang="en-US" sz="2000" dirty="0" err="1">
                <a:solidFill>
                  <a:schemeClr val="bg1"/>
                </a:solidFill>
              </a:rPr>
              <a:t>davon</a:t>
            </a:r>
            <a:r>
              <a:rPr lang="en-US" sz="2000" dirty="0">
                <a:solidFill>
                  <a:schemeClr val="bg1"/>
                </a:solidFill>
              </a:rPr>
              <a:t> </a:t>
            </a:r>
            <a:r>
              <a:rPr lang="en-US" sz="2000" dirty="0" err="1">
                <a:solidFill>
                  <a:schemeClr val="bg1"/>
                </a:solidFill>
              </a:rPr>
              <a:t>überzeugen</a:t>
            </a:r>
            <a:r>
              <a:rPr lang="en-US" sz="2000" dirty="0">
                <a:solidFill>
                  <a:schemeClr val="bg1"/>
                </a:solidFill>
              </a:rPr>
              <a:t>, </a:t>
            </a:r>
            <a:r>
              <a:rPr lang="en-US" sz="2000" dirty="0" err="1">
                <a:solidFill>
                  <a:schemeClr val="bg1"/>
                </a:solidFill>
              </a:rPr>
              <a:t>dass</a:t>
            </a:r>
            <a:r>
              <a:rPr lang="en-US" sz="2000" dirty="0">
                <a:solidFill>
                  <a:schemeClr val="bg1"/>
                </a:solidFill>
              </a:rPr>
              <a:t> </a:t>
            </a:r>
            <a:r>
              <a:rPr lang="en-US" sz="2000" dirty="0" err="1">
                <a:solidFill>
                  <a:schemeClr val="bg1"/>
                </a:solidFill>
              </a:rPr>
              <a:t>ihr</a:t>
            </a:r>
            <a:r>
              <a:rPr lang="en-US" sz="2000" dirty="0">
                <a:solidFill>
                  <a:schemeClr val="bg1"/>
                </a:solidFill>
              </a:rPr>
              <a:t> </a:t>
            </a:r>
            <a:r>
              <a:rPr lang="en-US" sz="2000" dirty="0" err="1">
                <a:solidFill>
                  <a:schemeClr val="bg1"/>
                </a:solidFill>
              </a:rPr>
              <a:t>Projekt</a:t>
            </a:r>
            <a:r>
              <a:rPr lang="en-US" sz="2000" dirty="0">
                <a:solidFill>
                  <a:schemeClr val="bg1"/>
                </a:solidFill>
              </a:rPr>
              <a:t> es wert </a:t>
            </a:r>
            <a:r>
              <a:rPr lang="en-US" sz="2000" dirty="0" err="1">
                <a:solidFill>
                  <a:schemeClr val="bg1"/>
                </a:solidFill>
              </a:rPr>
              <a:t>ist</a:t>
            </a:r>
            <a:r>
              <a:rPr lang="en-US" sz="2000" dirty="0">
                <a:solidFill>
                  <a:schemeClr val="bg1"/>
                </a:solidFill>
              </a:rPr>
              <a:t>, </a:t>
            </a:r>
            <a:r>
              <a:rPr lang="en-US" sz="2000" dirty="0" err="1">
                <a:solidFill>
                  <a:schemeClr val="bg1"/>
                </a:solidFill>
              </a:rPr>
              <a:t>finanziert</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werden</a:t>
            </a:r>
            <a:r>
              <a:rPr lang="en-US" sz="2000" dirty="0">
                <a:solidFill>
                  <a:schemeClr val="bg1"/>
                </a:solidFill>
              </a:rPr>
              <a:t>. Die „Kunst des </a:t>
            </a:r>
            <a:r>
              <a:rPr lang="en-US" sz="2000" dirty="0" err="1">
                <a:solidFill>
                  <a:schemeClr val="bg1"/>
                </a:solidFill>
              </a:rPr>
              <a:t>Geschichtenerzählens</a:t>
            </a:r>
            <a:r>
              <a:rPr lang="en-US" sz="2000" dirty="0">
                <a:solidFill>
                  <a:schemeClr val="bg1"/>
                </a:solidFill>
              </a:rPr>
              <a:t>“ </a:t>
            </a:r>
            <a:r>
              <a:rPr lang="en-US" sz="2000" dirty="0" err="1">
                <a:solidFill>
                  <a:schemeClr val="bg1"/>
                </a:solidFill>
              </a:rPr>
              <a:t>kann</a:t>
            </a:r>
            <a:r>
              <a:rPr lang="en-US" sz="2000" dirty="0">
                <a:solidFill>
                  <a:schemeClr val="bg1"/>
                </a:solidFill>
              </a:rPr>
              <a:t> </a:t>
            </a:r>
            <a:r>
              <a:rPr lang="en-US" sz="2000" dirty="0" err="1">
                <a:solidFill>
                  <a:schemeClr val="bg1"/>
                </a:solidFill>
              </a:rPr>
              <a:t>dabei</a:t>
            </a:r>
            <a:r>
              <a:rPr lang="en-US" sz="2000" dirty="0">
                <a:solidFill>
                  <a:schemeClr val="bg1"/>
                </a:solidFill>
              </a:rPr>
              <a:t> </a:t>
            </a:r>
            <a:r>
              <a:rPr lang="en-US" sz="2000" dirty="0" err="1">
                <a:solidFill>
                  <a:schemeClr val="bg1"/>
                </a:solidFill>
              </a:rPr>
              <a:t>sehr</a:t>
            </a:r>
            <a:r>
              <a:rPr lang="en-US" sz="2000" dirty="0">
                <a:solidFill>
                  <a:schemeClr val="bg1"/>
                </a:solidFill>
              </a:rPr>
              <a:t> </a:t>
            </a:r>
            <a:r>
              <a:rPr lang="en-US" sz="2000" dirty="0" err="1">
                <a:solidFill>
                  <a:schemeClr val="bg1"/>
                </a:solidFill>
              </a:rPr>
              <a:t>hilfreich</a:t>
            </a:r>
            <a:r>
              <a:rPr lang="en-US" sz="2000" dirty="0">
                <a:solidFill>
                  <a:schemeClr val="bg1"/>
                </a:solidFill>
              </a:rPr>
              <a:t> sein.</a:t>
            </a:r>
          </a:p>
          <a:p>
            <a:r>
              <a:rPr lang="en-US" sz="2000" dirty="0">
                <a:solidFill>
                  <a:schemeClr val="bg1"/>
                </a:solidFill>
              </a:rPr>
              <a:t>Es </a:t>
            </a:r>
            <a:r>
              <a:rPr lang="en-US" sz="2000" dirty="0" err="1">
                <a:solidFill>
                  <a:schemeClr val="bg1"/>
                </a:solidFill>
              </a:rPr>
              <a:t>gibt</a:t>
            </a:r>
            <a:r>
              <a:rPr lang="en-US" sz="2000" dirty="0">
                <a:solidFill>
                  <a:schemeClr val="bg1"/>
                </a:solidFill>
              </a:rPr>
              <a:t> </a:t>
            </a:r>
            <a:r>
              <a:rPr lang="en-US" sz="2000" dirty="0" err="1">
                <a:solidFill>
                  <a:schemeClr val="bg1"/>
                </a:solidFill>
              </a:rPr>
              <a:t>vier</a:t>
            </a:r>
            <a:r>
              <a:rPr lang="en-US" sz="2000" dirty="0">
                <a:solidFill>
                  <a:schemeClr val="bg1"/>
                </a:solidFill>
              </a:rPr>
              <a:t> </a:t>
            </a:r>
            <a:r>
              <a:rPr lang="en-US" sz="2000" dirty="0" err="1">
                <a:solidFill>
                  <a:schemeClr val="bg1"/>
                </a:solidFill>
              </a:rPr>
              <a:t>verschiedene</a:t>
            </a:r>
            <a:r>
              <a:rPr lang="en-US" sz="2000" dirty="0">
                <a:solidFill>
                  <a:schemeClr val="bg1"/>
                </a:solidFill>
              </a:rPr>
              <a:t> </a:t>
            </a:r>
            <a:r>
              <a:rPr lang="en-US" sz="2000" dirty="0" err="1">
                <a:solidFill>
                  <a:schemeClr val="bg1"/>
                </a:solidFill>
              </a:rPr>
              <a:t>Formen</a:t>
            </a:r>
            <a:r>
              <a:rPr lang="en-US" sz="2000" dirty="0">
                <a:solidFill>
                  <a:schemeClr val="bg1"/>
                </a:solidFill>
              </a:rPr>
              <a:t> von Crowdfunding: </a:t>
            </a:r>
            <a:r>
              <a:rPr lang="en-US" sz="2000" b="1" dirty="0" err="1">
                <a:solidFill>
                  <a:schemeClr val="bg1"/>
                </a:solidFill>
              </a:rPr>
              <a:t>Spenden</a:t>
            </a:r>
            <a:r>
              <a:rPr lang="en-US" sz="2000" b="1" dirty="0">
                <a:solidFill>
                  <a:schemeClr val="bg1"/>
                </a:solidFill>
              </a:rPr>
              <a:t>, </a:t>
            </a:r>
            <a:r>
              <a:rPr lang="en-US" sz="2000" b="1" dirty="0" err="1">
                <a:solidFill>
                  <a:schemeClr val="bg1"/>
                </a:solidFill>
              </a:rPr>
              <a:t>Kredit</a:t>
            </a:r>
            <a:r>
              <a:rPr lang="en-US" sz="2000" b="1" dirty="0">
                <a:solidFill>
                  <a:schemeClr val="bg1"/>
                </a:solidFill>
              </a:rPr>
              <a:t>, </a:t>
            </a:r>
            <a:r>
              <a:rPr lang="en-US" sz="2000" b="1" dirty="0" err="1">
                <a:solidFill>
                  <a:schemeClr val="bg1"/>
                </a:solidFill>
              </a:rPr>
              <a:t>Gegenleistungen</a:t>
            </a:r>
            <a:r>
              <a:rPr lang="en-US" sz="2000" b="1" dirty="0">
                <a:solidFill>
                  <a:schemeClr val="bg1"/>
                </a:solidFill>
              </a:rPr>
              <a:t> und </a:t>
            </a:r>
            <a:r>
              <a:rPr lang="en-US" sz="2000" b="1" dirty="0" err="1">
                <a:solidFill>
                  <a:schemeClr val="bg1"/>
                </a:solidFill>
              </a:rPr>
              <a:t>Anteilskäufe</a:t>
            </a:r>
            <a:r>
              <a:rPr lang="en-US" sz="2000" b="1" dirty="0">
                <a:solidFill>
                  <a:schemeClr val="bg1"/>
                </a:solidFill>
              </a:rPr>
              <a:t>.</a:t>
            </a:r>
          </a:p>
        </p:txBody>
      </p:sp>
      <p:pic>
        <p:nvPicPr>
          <p:cNvPr id="7" name="Picture Placeholder 6" descr="Large skydiving group mid-air">
            <a:extLst>
              <a:ext uri="{FF2B5EF4-FFF2-40B4-BE49-F238E27FC236}">
                <a16:creationId xmlns:a16="http://schemas.microsoft.com/office/drawing/2014/main" id="{18168F16-C607-43DF-9C6F-FF8BDE08C5B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9332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763CC8-D3AB-4BCF-95F8-CDC6F3105207}"/>
              </a:ext>
            </a:extLst>
          </p:cNvPr>
          <p:cNvSpPr>
            <a:spLocks noGrp="1"/>
          </p:cNvSpPr>
          <p:nvPr>
            <p:ph type="body" sz="quarter" idx="18"/>
          </p:nvPr>
        </p:nvSpPr>
        <p:spPr/>
        <p:txBody>
          <a:bodyPr>
            <a:normAutofit fontScale="92500" lnSpcReduction="20000"/>
          </a:bodyPr>
          <a:lstStyle/>
          <a:p>
            <a:r>
              <a:rPr lang="de-AT" b="1" dirty="0"/>
              <a:t>1. Spenden</a:t>
            </a:r>
            <a:r>
              <a:rPr lang="de-AT" dirty="0"/>
              <a:t>: Beim spendenbasierten Crowdfunding erwarten die Unterstützer*innen keine Gegenleistung, sondern spenden aus Interesse und freiwilliger Unterstützung für das Projekt.</a:t>
            </a:r>
          </a:p>
          <a:p>
            <a:r>
              <a:rPr lang="de-AT" b="1" dirty="0"/>
              <a:t>2. Kredit: </a:t>
            </a:r>
            <a:r>
              <a:rPr lang="de-AT" dirty="0"/>
              <a:t>Eine auf Kredit basierende Spende funktioniert wie eine Kreditvergabe. Die Spender*innen gewähren einen Kredit, der von den Empfänger*innen innerhalb eines bestimmten Zeitraums mit Zinsen zurückgezahlt werden muss.</a:t>
            </a:r>
          </a:p>
          <a:p>
            <a:r>
              <a:rPr lang="de-AT" b="1" dirty="0"/>
              <a:t>3. Gegenleistungen oder Tauschleistungen</a:t>
            </a:r>
            <a:r>
              <a:rPr lang="de-AT" dirty="0"/>
              <a:t>: Die Spender*innen erhalten eine Gegenleistung für ihre Spende. In der Regel handelt es sich dabei um ein kleines Geschenk wie z. B. ein T-Shirt oder etwas, das mit dem Projekt bzw. dem Unternehmen, das unterstützt wird, in Verbindung steht. Spender*innen können auch das Produkt, deren Herstellung durch die Spende unterstützt wird, als Gegenleistung erhalten. </a:t>
            </a:r>
          </a:p>
          <a:p>
            <a:r>
              <a:rPr lang="de-AT" b="1" dirty="0"/>
              <a:t>4. Anteilskauf: </a:t>
            </a:r>
            <a:r>
              <a:rPr lang="de-AT" dirty="0"/>
              <a:t>In einigen Fällen erhalten Spender*innen im Austausch gegen ihre Spende einen Anteil an dem geförderten Unternehmen (das meist in der Höhe des von ihnen gespendeten Betrags).</a:t>
            </a:r>
          </a:p>
        </p:txBody>
      </p:sp>
      <p:sp>
        <p:nvSpPr>
          <p:cNvPr id="5" name="Text Placeholder 4">
            <a:extLst>
              <a:ext uri="{FF2B5EF4-FFF2-40B4-BE49-F238E27FC236}">
                <a16:creationId xmlns:a16="http://schemas.microsoft.com/office/drawing/2014/main" id="{144DF46F-CEB7-4CED-9436-900D1484D2F3}"/>
              </a:ext>
            </a:extLst>
          </p:cNvPr>
          <p:cNvSpPr>
            <a:spLocks noGrp="1"/>
          </p:cNvSpPr>
          <p:nvPr>
            <p:ph type="body" sz="quarter" idx="16"/>
          </p:nvPr>
        </p:nvSpPr>
        <p:spPr/>
        <p:txBody>
          <a:bodyPr>
            <a:normAutofit lnSpcReduction="10000"/>
          </a:bodyPr>
          <a:lstStyle/>
          <a:p>
            <a:r>
              <a:rPr lang="en-IE" dirty="0" err="1"/>
              <a:t>Formen</a:t>
            </a:r>
            <a:r>
              <a:rPr lang="en-IE" dirty="0"/>
              <a:t> des Crowdfunding</a:t>
            </a:r>
          </a:p>
          <a:p>
            <a:endParaRPr lang="en-IE" dirty="0"/>
          </a:p>
        </p:txBody>
      </p:sp>
    </p:spTree>
    <p:extLst>
      <p:ext uri="{BB962C8B-B14F-4D97-AF65-F5344CB8AC3E}">
        <p14:creationId xmlns:p14="http://schemas.microsoft.com/office/powerpoint/2010/main" val="4025257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26029" y="1281277"/>
            <a:ext cx="5426033" cy="5755422"/>
          </a:xfrm>
          <a:prstGeom prst="rect">
            <a:avLst/>
          </a:prstGeom>
          <a:noFill/>
        </p:spPr>
        <p:txBody>
          <a:bodyPr wrap="square" rtlCol="0">
            <a:spAutoFit/>
          </a:bodyPr>
          <a:lstStyle/>
          <a:p>
            <a:r>
              <a:rPr lang="en-US" sz="2250" dirty="0">
                <a:solidFill>
                  <a:schemeClr val="bg1"/>
                </a:solidFill>
              </a:rPr>
              <a:t>Es </a:t>
            </a:r>
            <a:r>
              <a:rPr lang="en-US" sz="2250" dirty="0" err="1">
                <a:solidFill>
                  <a:schemeClr val="bg1"/>
                </a:solidFill>
              </a:rPr>
              <a:t>ist</a:t>
            </a:r>
            <a:r>
              <a:rPr lang="en-US" sz="2250" dirty="0">
                <a:solidFill>
                  <a:schemeClr val="bg1"/>
                </a:solidFill>
              </a:rPr>
              <a:t> </a:t>
            </a:r>
            <a:r>
              <a:rPr lang="en-US" sz="2250" dirty="0" err="1">
                <a:solidFill>
                  <a:schemeClr val="bg1"/>
                </a:solidFill>
              </a:rPr>
              <a:t>wichtig</a:t>
            </a:r>
            <a:r>
              <a:rPr lang="en-US" sz="2250" dirty="0">
                <a:solidFill>
                  <a:schemeClr val="bg1"/>
                </a:solidFill>
              </a:rPr>
              <a:t>, die </a:t>
            </a:r>
            <a:r>
              <a:rPr lang="en-US" sz="2250" dirty="0" err="1">
                <a:solidFill>
                  <a:schemeClr val="bg1"/>
                </a:solidFill>
              </a:rPr>
              <a:t>passende</a:t>
            </a:r>
            <a:r>
              <a:rPr lang="en-US" sz="2250" dirty="0">
                <a:solidFill>
                  <a:schemeClr val="bg1"/>
                </a:solidFill>
              </a:rPr>
              <a:t> Crowdfunding-Website </a:t>
            </a:r>
            <a:r>
              <a:rPr lang="en-US" sz="2250" dirty="0" err="1">
                <a:solidFill>
                  <a:schemeClr val="bg1"/>
                </a:solidFill>
              </a:rPr>
              <a:t>auszuwählen</a:t>
            </a:r>
            <a:r>
              <a:rPr lang="en-US" sz="2250" dirty="0">
                <a:solidFill>
                  <a:schemeClr val="bg1"/>
                </a:solidFill>
              </a:rPr>
              <a:t>, </a:t>
            </a:r>
            <a:r>
              <a:rPr lang="en-US" sz="2250" dirty="0" err="1">
                <a:solidFill>
                  <a:schemeClr val="bg1"/>
                </a:solidFill>
              </a:rPr>
              <a:t>damit</a:t>
            </a:r>
            <a:r>
              <a:rPr lang="en-US" sz="2250" dirty="0">
                <a:solidFill>
                  <a:schemeClr val="bg1"/>
                </a:solidFill>
              </a:rPr>
              <a:t> die für </a:t>
            </a:r>
            <a:r>
              <a:rPr lang="en-US" sz="2250" dirty="0" err="1">
                <a:solidFill>
                  <a:schemeClr val="bg1"/>
                </a:solidFill>
              </a:rPr>
              <a:t>ein</a:t>
            </a:r>
            <a:r>
              <a:rPr lang="en-US" sz="2250" dirty="0">
                <a:solidFill>
                  <a:schemeClr val="bg1"/>
                </a:solidFill>
              </a:rPr>
              <a:t> </a:t>
            </a:r>
            <a:r>
              <a:rPr lang="en-US" sz="2250" dirty="0" err="1">
                <a:solidFill>
                  <a:schemeClr val="bg1"/>
                </a:solidFill>
              </a:rPr>
              <a:t>Projekt</a:t>
            </a:r>
            <a:r>
              <a:rPr lang="en-US" sz="2250" dirty="0">
                <a:solidFill>
                  <a:schemeClr val="bg1"/>
                </a:solidFill>
              </a:rPr>
              <a:t> </a:t>
            </a:r>
            <a:r>
              <a:rPr lang="en-US" sz="2250" dirty="0" err="1">
                <a:solidFill>
                  <a:schemeClr val="bg1"/>
                </a:solidFill>
              </a:rPr>
              <a:t>bzw</a:t>
            </a:r>
            <a:r>
              <a:rPr lang="en-US" sz="2250" dirty="0">
                <a:solidFill>
                  <a:schemeClr val="bg1"/>
                </a:solidFill>
              </a:rPr>
              <a:t>. </a:t>
            </a:r>
            <a:r>
              <a:rPr lang="en-US" sz="2250" dirty="0" err="1">
                <a:solidFill>
                  <a:schemeClr val="bg1"/>
                </a:solidFill>
              </a:rPr>
              <a:t>ein</a:t>
            </a:r>
            <a:r>
              <a:rPr lang="en-US" sz="2250" dirty="0">
                <a:solidFill>
                  <a:schemeClr val="bg1"/>
                </a:solidFill>
              </a:rPr>
              <a:t> </a:t>
            </a:r>
            <a:r>
              <a:rPr lang="en-US" sz="2250" dirty="0" err="1">
                <a:solidFill>
                  <a:schemeClr val="bg1"/>
                </a:solidFill>
              </a:rPr>
              <a:t>Produkt</a:t>
            </a:r>
            <a:r>
              <a:rPr lang="en-US" sz="2250" dirty="0">
                <a:solidFill>
                  <a:schemeClr val="bg1"/>
                </a:solidFill>
              </a:rPr>
              <a:t> </a:t>
            </a:r>
            <a:r>
              <a:rPr lang="en-US" sz="2250" dirty="0" err="1">
                <a:solidFill>
                  <a:schemeClr val="bg1"/>
                </a:solidFill>
              </a:rPr>
              <a:t>organisierte</a:t>
            </a:r>
            <a:r>
              <a:rPr lang="en-US" sz="2250" dirty="0">
                <a:solidFill>
                  <a:schemeClr val="bg1"/>
                </a:solidFill>
              </a:rPr>
              <a:t> </a:t>
            </a:r>
            <a:r>
              <a:rPr lang="en-US" sz="2250" dirty="0" err="1">
                <a:solidFill>
                  <a:schemeClr val="bg1"/>
                </a:solidFill>
              </a:rPr>
              <a:t>Kampagne</a:t>
            </a:r>
            <a:r>
              <a:rPr lang="en-US" sz="2250" dirty="0">
                <a:solidFill>
                  <a:schemeClr val="bg1"/>
                </a:solidFill>
              </a:rPr>
              <a:t> </a:t>
            </a:r>
            <a:r>
              <a:rPr lang="en-US" sz="2250" dirty="0" err="1">
                <a:solidFill>
                  <a:schemeClr val="bg1"/>
                </a:solidFill>
              </a:rPr>
              <a:t>erfolgreich</a:t>
            </a:r>
            <a:r>
              <a:rPr lang="en-US" sz="2250" dirty="0">
                <a:solidFill>
                  <a:schemeClr val="bg1"/>
                </a:solidFill>
              </a:rPr>
              <a:t> </a:t>
            </a:r>
            <a:r>
              <a:rPr lang="en-US" sz="2250" dirty="0" err="1">
                <a:solidFill>
                  <a:schemeClr val="bg1"/>
                </a:solidFill>
              </a:rPr>
              <a:t>ist</a:t>
            </a:r>
            <a:r>
              <a:rPr lang="en-US" sz="2250" dirty="0">
                <a:solidFill>
                  <a:schemeClr val="bg1"/>
                </a:solidFill>
              </a:rPr>
              <a:t>.</a:t>
            </a:r>
          </a:p>
          <a:p>
            <a:endParaRPr lang="en-US" sz="2250" dirty="0">
              <a:solidFill>
                <a:schemeClr val="bg1"/>
              </a:solidFill>
            </a:endParaRPr>
          </a:p>
          <a:p>
            <a:r>
              <a:rPr lang="en-US" sz="2250" b="1" dirty="0">
                <a:solidFill>
                  <a:schemeClr val="bg1"/>
                </a:solidFill>
              </a:rPr>
              <a:t>Kickstarter</a:t>
            </a:r>
            <a:r>
              <a:rPr lang="en-US" sz="2250" dirty="0">
                <a:solidFill>
                  <a:schemeClr val="bg1"/>
                </a:solidFill>
              </a:rPr>
              <a:t> </a:t>
            </a:r>
            <a:r>
              <a:rPr lang="en-US" sz="2250" dirty="0" err="1">
                <a:solidFill>
                  <a:schemeClr val="bg1"/>
                </a:solidFill>
              </a:rPr>
              <a:t>ist</a:t>
            </a:r>
            <a:r>
              <a:rPr lang="en-US" sz="2250" dirty="0">
                <a:solidFill>
                  <a:schemeClr val="bg1"/>
                </a:solidFill>
              </a:rPr>
              <a:t> </a:t>
            </a:r>
            <a:r>
              <a:rPr lang="en-US" sz="2250" dirty="0" err="1">
                <a:solidFill>
                  <a:schemeClr val="bg1"/>
                </a:solidFill>
              </a:rPr>
              <a:t>eine</a:t>
            </a:r>
            <a:r>
              <a:rPr lang="en-US" sz="2250" dirty="0">
                <a:solidFill>
                  <a:schemeClr val="bg1"/>
                </a:solidFill>
              </a:rPr>
              <a:t> Crowdfunding-Website, die auf </a:t>
            </a:r>
            <a:r>
              <a:rPr lang="en-US" sz="2250" dirty="0" err="1">
                <a:solidFill>
                  <a:schemeClr val="bg1"/>
                </a:solidFill>
              </a:rPr>
              <a:t>Gegenleistungen</a:t>
            </a:r>
            <a:r>
              <a:rPr lang="en-US" sz="2250" dirty="0">
                <a:solidFill>
                  <a:schemeClr val="bg1"/>
                </a:solidFill>
              </a:rPr>
              <a:t> </a:t>
            </a:r>
            <a:r>
              <a:rPr lang="en-US" sz="2250" dirty="0" err="1">
                <a:solidFill>
                  <a:schemeClr val="bg1"/>
                </a:solidFill>
              </a:rPr>
              <a:t>basiert</a:t>
            </a:r>
            <a:r>
              <a:rPr lang="en-US" sz="2250" dirty="0">
                <a:solidFill>
                  <a:schemeClr val="bg1"/>
                </a:solidFill>
              </a:rPr>
              <a:t>. </a:t>
            </a:r>
            <a:r>
              <a:rPr lang="en-US" sz="2250" dirty="0" err="1">
                <a:solidFill>
                  <a:schemeClr val="bg1"/>
                </a:solidFill>
              </a:rPr>
              <a:t>Seit</a:t>
            </a:r>
            <a:r>
              <a:rPr lang="en-US" sz="2250" dirty="0">
                <a:solidFill>
                  <a:schemeClr val="bg1"/>
                </a:solidFill>
              </a:rPr>
              <a:t> der </a:t>
            </a:r>
            <a:r>
              <a:rPr lang="en-US" sz="2250" dirty="0" err="1">
                <a:solidFill>
                  <a:schemeClr val="bg1"/>
                </a:solidFill>
              </a:rPr>
              <a:t>Gründung</a:t>
            </a:r>
            <a:r>
              <a:rPr lang="en-US" sz="2250" dirty="0">
                <a:solidFill>
                  <a:schemeClr val="bg1"/>
                </a:solidFill>
              </a:rPr>
              <a:t> </a:t>
            </a:r>
            <a:r>
              <a:rPr lang="en-US" sz="2250" dirty="0" err="1">
                <a:solidFill>
                  <a:schemeClr val="bg1"/>
                </a:solidFill>
              </a:rPr>
              <a:t>im</a:t>
            </a:r>
            <a:r>
              <a:rPr lang="en-US" sz="2250" dirty="0">
                <a:solidFill>
                  <a:schemeClr val="bg1"/>
                </a:solidFill>
              </a:rPr>
              <a:t> </a:t>
            </a:r>
            <a:r>
              <a:rPr lang="en-US" sz="2250" dirty="0" err="1">
                <a:solidFill>
                  <a:schemeClr val="bg1"/>
                </a:solidFill>
              </a:rPr>
              <a:t>Jahr</a:t>
            </a:r>
            <a:r>
              <a:rPr lang="en-US" sz="2250" dirty="0">
                <a:solidFill>
                  <a:schemeClr val="bg1"/>
                </a:solidFill>
              </a:rPr>
              <a:t> 2009 </a:t>
            </a:r>
            <a:r>
              <a:rPr lang="en-US" sz="2250" dirty="0" err="1">
                <a:solidFill>
                  <a:schemeClr val="bg1"/>
                </a:solidFill>
              </a:rPr>
              <a:t>wurden</a:t>
            </a:r>
            <a:r>
              <a:rPr lang="en-US" sz="2250" dirty="0">
                <a:solidFill>
                  <a:schemeClr val="bg1"/>
                </a:solidFill>
              </a:rPr>
              <a:t> </a:t>
            </a:r>
            <a:r>
              <a:rPr lang="en-US" sz="2250" dirty="0" err="1">
                <a:solidFill>
                  <a:schemeClr val="bg1"/>
                </a:solidFill>
              </a:rPr>
              <a:t>im</a:t>
            </a:r>
            <a:r>
              <a:rPr lang="en-US" sz="2250" dirty="0">
                <a:solidFill>
                  <a:schemeClr val="bg1"/>
                </a:solidFill>
              </a:rPr>
              <a:t> </a:t>
            </a:r>
            <a:r>
              <a:rPr lang="en-US" sz="2250" dirty="0" err="1">
                <a:solidFill>
                  <a:schemeClr val="bg1"/>
                </a:solidFill>
              </a:rPr>
              <a:t>Rahmen</a:t>
            </a:r>
            <a:r>
              <a:rPr lang="en-US" sz="2250" dirty="0">
                <a:solidFill>
                  <a:schemeClr val="bg1"/>
                </a:solidFill>
              </a:rPr>
              <a:t> von Kickstarter </a:t>
            </a:r>
            <a:r>
              <a:rPr lang="en-US" sz="2250" dirty="0" err="1">
                <a:solidFill>
                  <a:schemeClr val="bg1"/>
                </a:solidFill>
              </a:rPr>
              <a:t>Milliardenbeträge</a:t>
            </a:r>
            <a:r>
              <a:rPr lang="en-US" sz="2250" dirty="0">
                <a:solidFill>
                  <a:schemeClr val="bg1"/>
                </a:solidFill>
              </a:rPr>
              <a:t> für </a:t>
            </a:r>
            <a:r>
              <a:rPr lang="en-US" sz="2250" dirty="0" err="1">
                <a:solidFill>
                  <a:schemeClr val="bg1"/>
                </a:solidFill>
              </a:rPr>
              <a:t>über</a:t>
            </a:r>
            <a:r>
              <a:rPr lang="en-US" sz="2250" dirty="0">
                <a:solidFill>
                  <a:schemeClr val="bg1"/>
                </a:solidFill>
              </a:rPr>
              <a:t> 100.000 </a:t>
            </a:r>
            <a:r>
              <a:rPr lang="en-US" sz="2250" dirty="0" err="1">
                <a:solidFill>
                  <a:schemeClr val="bg1"/>
                </a:solidFill>
              </a:rPr>
              <a:t>verschiedene</a:t>
            </a:r>
            <a:r>
              <a:rPr lang="en-US" sz="2250" dirty="0">
                <a:solidFill>
                  <a:schemeClr val="bg1"/>
                </a:solidFill>
              </a:rPr>
              <a:t> </a:t>
            </a:r>
            <a:r>
              <a:rPr lang="en-US" sz="2250" dirty="0" err="1">
                <a:solidFill>
                  <a:schemeClr val="bg1"/>
                </a:solidFill>
              </a:rPr>
              <a:t>Projekte</a:t>
            </a:r>
            <a:r>
              <a:rPr lang="en-US" sz="2250" dirty="0">
                <a:solidFill>
                  <a:schemeClr val="bg1"/>
                </a:solidFill>
              </a:rPr>
              <a:t> </a:t>
            </a:r>
            <a:r>
              <a:rPr lang="en-US" sz="2250" dirty="0" err="1">
                <a:solidFill>
                  <a:schemeClr val="bg1"/>
                </a:solidFill>
              </a:rPr>
              <a:t>gesammelt</a:t>
            </a:r>
            <a:r>
              <a:rPr lang="en-US" sz="2250" dirty="0">
                <a:solidFill>
                  <a:schemeClr val="bg1"/>
                </a:solidFill>
              </a:rPr>
              <a:t>. </a:t>
            </a:r>
            <a:r>
              <a:rPr lang="en-US" sz="2250" dirty="0" err="1">
                <a:solidFill>
                  <a:schemeClr val="bg1"/>
                </a:solidFill>
              </a:rPr>
              <a:t>Sobald</a:t>
            </a:r>
            <a:r>
              <a:rPr lang="en-US" sz="2250" dirty="0">
                <a:solidFill>
                  <a:schemeClr val="bg1"/>
                </a:solidFill>
              </a:rPr>
              <a:t> die </a:t>
            </a:r>
            <a:r>
              <a:rPr lang="en-US" sz="2250" dirty="0" err="1">
                <a:solidFill>
                  <a:schemeClr val="bg1"/>
                </a:solidFill>
              </a:rPr>
              <a:t>gewünschte</a:t>
            </a:r>
            <a:r>
              <a:rPr lang="en-US" sz="2250" dirty="0">
                <a:solidFill>
                  <a:schemeClr val="bg1"/>
                </a:solidFill>
              </a:rPr>
              <a:t> </a:t>
            </a:r>
            <a:r>
              <a:rPr lang="en-US" sz="2250" dirty="0" err="1">
                <a:solidFill>
                  <a:schemeClr val="bg1"/>
                </a:solidFill>
              </a:rPr>
              <a:t>Geldsumme</a:t>
            </a:r>
            <a:r>
              <a:rPr lang="en-US" sz="2250" dirty="0">
                <a:solidFill>
                  <a:schemeClr val="bg1"/>
                </a:solidFill>
              </a:rPr>
              <a:t> </a:t>
            </a:r>
            <a:r>
              <a:rPr lang="en-US" sz="2250" dirty="0" err="1">
                <a:solidFill>
                  <a:schemeClr val="bg1"/>
                </a:solidFill>
              </a:rPr>
              <a:t>erreicht</a:t>
            </a:r>
            <a:r>
              <a:rPr lang="en-US" sz="2250" dirty="0">
                <a:solidFill>
                  <a:schemeClr val="bg1"/>
                </a:solidFill>
              </a:rPr>
              <a:t> </a:t>
            </a:r>
            <a:r>
              <a:rPr lang="en-US" sz="2250" dirty="0" err="1">
                <a:solidFill>
                  <a:schemeClr val="bg1"/>
                </a:solidFill>
              </a:rPr>
              <a:t>ist</a:t>
            </a:r>
            <a:r>
              <a:rPr lang="en-US" sz="2250" dirty="0">
                <a:solidFill>
                  <a:schemeClr val="bg1"/>
                </a:solidFill>
              </a:rPr>
              <a:t>, </a:t>
            </a:r>
            <a:r>
              <a:rPr lang="en-US" sz="2250" dirty="0" err="1">
                <a:solidFill>
                  <a:schemeClr val="bg1"/>
                </a:solidFill>
              </a:rPr>
              <a:t>werden</a:t>
            </a:r>
            <a:r>
              <a:rPr lang="en-US" sz="2250" dirty="0">
                <a:solidFill>
                  <a:schemeClr val="bg1"/>
                </a:solidFill>
              </a:rPr>
              <a:t> in der Regel </a:t>
            </a:r>
            <a:r>
              <a:rPr lang="en-US" sz="2250" dirty="0" err="1">
                <a:solidFill>
                  <a:schemeClr val="bg1"/>
                </a:solidFill>
              </a:rPr>
              <a:t>Gegenleistungen</a:t>
            </a:r>
            <a:r>
              <a:rPr lang="en-US" sz="2250" dirty="0">
                <a:solidFill>
                  <a:schemeClr val="bg1"/>
                </a:solidFill>
              </a:rPr>
              <a:t>, z. B. </a:t>
            </a:r>
            <a:r>
              <a:rPr lang="en-US" sz="2250" dirty="0" err="1">
                <a:solidFill>
                  <a:schemeClr val="bg1"/>
                </a:solidFill>
              </a:rPr>
              <a:t>bestimmte</a:t>
            </a:r>
            <a:r>
              <a:rPr lang="en-US" sz="2250" dirty="0">
                <a:solidFill>
                  <a:schemeClr val="bg1"/>
                </a:solidFill>
              </a:rPr>
              <a:t> </a:t>
            </a:r>
            <a:r>
              <a:rPr lang="en-US" sz="2250" dirty="0" err="1">
                <a:solidFill>
                  <a:schemeClr val="bg1"/>
                </a:solidFill>
              </a:rPr>
              <a:t>Produkte</a:t>
            </a:r>
            <a:r>
              <a:rPr lang="en-US" sz="2250" dirty="0">
                <a:solidFill>
                  <a:schemeClr val="bg1"/>
                </a:solidFill>
              </a:rPr>
              <a:t> </a:t>
            </a:r>
            <a:r>
              <a:rPr lang="en-US" sz="2250" dirty="0" err="1">
                <a:solidFill>
                  <a:schemeClr val="bg1"/>
                </a:solidFill>
              </a:rPr>
              <a:t>oder</a:t>
            </a:r>
            <a:r>
              <a:rPr lang="en-US" sz="2250" dirty="0">
                <a:solidFill>
                  <a:schemeClr val="bg1"/>
                </a:solidFill>
              </a:rPr>
              <a:t> </a:t>
            </a:r>
            <a:r>
              <a:rPr lang="en-US" sz="2250" dirty="0" err="1">
                <a:solidFill>
                  <a:schemeClr val="bg1"/>
                </a:solidFill>
              </a:rPr>
              <a:t>Dienstleistungen</a:t>
            </a:r>
            <a:r>
              <a:rPr lang="en-US" sz="2250" dirty="0">
                <a:solidFill>
                  <a:schemeClr val="bg1"/>
                </a:solidFill>
              </a:rPr>
              <a:t> an die Spender*</a:t>
            </a:r>
            <a:r>
              <a:rPr lang="en-US" sz="2250" dirty="0" err="1">
                <a:solidFill>
                  <a:schemeClr val="bg1"/>
                </a:solidFill>
              </a:rPr>
              <a:t>innen</a:t>
            </a:r>
            <a:r>
              <a:rPr lang="en-US" sz="2250" dirty="0">
                <a:solidFill>
                  <a:schemeClr val="bg1"/>
                </a:solidFill>
              </a:rPr>
              <a:t> </a:t>
            </a:r>
            <a:r>
              <a:rPr lang="en-US" sz="2250" dirty="0" err="1">
                <a:solidFill>
                  <a:schemeClr val="bg1"/>
                </a:solidFill>
              </a:rPr>
              <a:t>übermittelt</a:t>
            </a:r>
            <a:r>
              <a:rPr lang="en-US" sz="2250" dirty="0">
                <a:solidFill>
                  <a:schemeClr val="bg1"/>
                </a:solidFill>
              </a:rPr>
              <a:t>.</a:t>
            </a:r>
          </a:p>
          <a:p>
            <a:r>
              <a:rPr lang="en-US" sz="2250" dirty="0">
                <a:solidFill>
                  <a:schemeClr val="bg2"/>
                </a:solidFill>
                <a:hlinkClick r:id="rId2">
                  <a:extLst>
                    <a:ext uri="{A12FA001-AC4F-418D-AE19-62706E023703}">
                      <ahyp:hlinkClr xmlns:ahyp="http://schemas.microsoft.com/office/drawing/2018/hyperlinkcolor" val="tx"/>
                    </a:ext>
                  </a:extLst>
                </a:hlinkClick>
              </a:rPr>
              <a:t>Link </a:t>
            </a:r>
            <a:r>
              <a:rPr lang="en-US" sz="2250" dirty="0" err="1">
                <a:solidFill>
                  <a:schemeClr val="bg2"/>
                </a:solidFill>
                <a:hlinkClick r:id="rId2">
                  <a:extLst>
                    <a:ext uri="{A12FA001-AC4F-418D-AE19-62706E023703}">
                      <ahyp:hlinkClr xmlns:ahyp="http://schemas.microsoft.com/office/drawing/2018/hyperlinkcolor" val="tx"/>
                    </a:ext>
                  </a:extLst>
                </a:hlinkClick>
              </a:rPr>
              <a:t>zu</a:t>
            </a:r>
            <a:r>
              <a:rPr lang="en-US" sz="2250" dirty="0">
                <a:solidFill>
                  <a:schemeClr val="bg2"/>
                </a:solidFill>
                <a:hlinkClick r:id="rId2">
                  <a:extLst>
                    <a:ext uri="{A12FA001-AC4F-418D-AE19-62706E023703}">
                      <ahyp:hlinkClr xmlns:ahyp="http://schemas.microsoft.com/office/drawing/2018/hyperlinkcolor" val="tx"/>
                    </a:ext>
                  </a:extLst>
                </a:hlinkClick>
              </a:rPr>
              <a:t> Kickstarter</a:t>
            </a:r>
            <a:endParaRPr lang="en-US" sz="2250" dirty="0">
              <a:solidFill>
                <a:schemeClr val="bg2"/>
              </a:solidFill>
            </a:endParaRPr>
          </a:p>
        </p:txBody>
      </p:sp>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83523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dirty="0" err="1"/>
              <a:t>Beispiele</a:t>
            </a:r>
            <a:r>
              <a:rPr lang="en-US" sz="3000" b="1" dirty="0"/>
              <a:t> für Crowdfunding-Websites</a:t>
            </a:r>
          </a:p>
          <a:p>
            <a:endParaRPr lang="en-US" dirty="0"/>
          </a:p>
        </p:txBody>
      </p:sp>
      <p:pic>
        <p:nvPicPr>
          <p:cNvPr id="6" name="Picture Placeholder 5">
            <a:extLst>
              <a:ext uri="{FF2B5EF4-FFF2-40B4-BE49-F238E27FC236}">
                <a16:creationId xmlns:a16="http://schemas.microsoft.com/office/drawing/2014/main" id="{8DF8D4AC-FC28-4722-B337-F8390676559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8482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381126" y="1343871"/>
            <a:ext cx="5470936" cy="5401479"/>
          </a:xfrm>
          <a:prstGeom prst="rect">
            <a:avLst/>
          </a:prstGeom>
          <a:noFill/>
        </p:spPr>
        <p:txBody>
          <a:bodyPr wrap="square" rtlCol="0">
            <a:spAutoFit/>
          </a:bodyPr>
          <a:lstStyle/>
          <a:p>
            <a:r>
              <a:rPr lang="en-US" sz="2300" b="1" dirty="0">
                <a:solidFill>
                  <a:schemeClr val="bg1"/>
                </a:solidFill>
              </a:rPr>
              <a:t>GoFundMe </a:t>
            </a:r>
            <a:r>
              <a:rPr lang="en-US" sz="2300" dirty="0" err="1">
                <a:solidFill>
                  <a:schemeClr val="bg1"/>
                </a:solidFill>
              </a:rPr>
              <a:t>ist</a:t>
            </a:r>
            <a:r>
              <a:rPr lang="en-US" sz="2300" dirty="0">
                <a:solidFill>
                  <a:schemeClr val="bg1"/>
                </a:solidFill>
              </a:rPr>
              <a:t> </a:t>
            </a:r>
            <a:r>
              <a:rPr lang="en-US" sz="2300" dirty="0" err="1">
                <a:solidFill>
                  <a:schemeClr val="bg1"/>
                </a:solidFill>
              </a:rPr>
              <a:t>eine</a:t>
            </a:r>
            <a:r>
              <a:rPr lang="en-US" sz="2300" dirty="0">
                <a:solidFill>
                  <a:schemeClr val="bg1"/>
                </a:solidFill>
              </a:rPr>
              <a:t> </a:t>
            </a:r>
            <a:r>
              <a:rPr lang="en-US" sz="2300" dirty="0" err="1">
                <a:solidFill>
                  <a:schemeClr val="bg1"/>
                </a:solidFill>
              </a:rPr>
              <a:t>spendenbasierte</a:t>
            </a:r>
            <a:r>
              <a:rPr lang="en-US" sz="2300" dirty="0">
                <a:solidFill>
                  <a:schemeClr val="bg1"/>
                </a:solidFill>
              </a:rPr>
              <a:t> Crowdfunding-Website. </a:t>
            </a:r>
            <a:r>
              <a:rPr lang="en-US" sz="2300" dirty="0" err="1">
                <a:solidFill>
                  <a:schemeClr val="bg1"/>
                </a:solidFill>
              </a:rPr>
              <a:t>Obwohl</a:t>
            </a:r>
            <a:r>
              <a:rPr lang="en-US" sz="2300" dirty="0">
                <a:solidFill>
                  <a:schemeClr val="bg1"/>
                </a:solidFill>
              </a:rPr>
              <a:t> </a:t>
            </a:r>
            <a:r>
              <a:rPr lang="en-US" sz="2300" dirty="0" err="1">
                <a:solidFill>
                  <a:schemeClr val="bg1"/>
                </a:solidFill>
              </a:rPr>
              <a:t>sie</a:t>
            </a:r>
            <a:r>
              <a:rPr lang="en-US" sz="2300" dirty="0">
                <a:solidFill>
                  <a:schemeClr val="bg1"/>
                </a:solidFill>
              </a:rPr>
              <a:t> in der Regel für </a:t>
            </a:r>
            <a:r>
              <a:rPr lang="en-US" sz="2300" dirty="0" err="1">
                <a:solidFill>
                  <a:schemeClr val="bg1"/>
                </a:solidFill>
              </a:rPr>
              <a:t>wohltätige</a:t>
            </a:r>
            <a:r>
              <a:rPr lang="en-US" sz="2300" dirty="0">
                <a:solidFill>
                  <a:schemeClr val="bg1"/>
                </a:solidFill>
              </a:rPr>
              <a:t> </a:t>
            </a:r>
            <a:r>
              <a:rPr lang="en-US" sz="2300" dirty="0" err="1">
                <a:solidFill>
                  <a:schemeClr val="bg1"/>
                </a:solidFill>
              </a:rPr>
              <a:t>Zwecke</a:t>
            </a:r>
            <a:r>
              <a:rPr lang="en-US" sz="2300" dirty="0">
                <a:solidFill>
                  <a:schemeClr val="bg1"/>
                </a:solidFill>
              </a:rPr>
              <a:t> </a:t>
            </a:r>
            <a:r>
              <a:rPr lang="en-US" sz="2300" dirty="0" err="1">
                <a:solidFill>
                  <a:schemeClr val="bg1"/>
                </a:solidFill>
              </a:rPr>
              <a:t>genutzt</a:t>
            </a:r>
            <a:r>
              <a:rPr lang="en-US" sz="2300" dirty="0">
                <a:solidFill>
                  <a:schemeClr val="bg1"/>
                </a:solidFill>
              </a:rPr>
              <a:t> </a:t>
            </a:r>
            <a:r>
              <a:rPr lang="en-US" sz="2300" dirty="0" err="1">
                <a:solidFill>
                  <a:schemeClr val="bg1"/>
                </a:solidFill>
              </a:rPr>
              <a:t>wird</a:t>
            </a:r>
            <a:r>
              <a:rPr lang="en-US" sz="2300" dirty="0">
                <a:solidFill>
                  <a:schemeClr val="bg1"/>
                </a:solidFill>
              </a:rPr>
              <a:t>, </a:t>
            </a:r>
            <a:r>
              <a:rPr lang="en-US" sz="2300" dirty="0" err="1">
                <a:solidFill>
                  <a:schemeClr val="bg1"/>
                </a:solidFill>
              </a:rPr>
              <a:t>können</a:t>
            </a:r>
            <a:r>
              <a:rPr lang="en-US" sz="2300" dirty="0">
                <a:solidFill>
                  <a:schemeClr val="bg1"/>
                </a:solidFill>
              </a:rPr>
              <a:t> </a:t>
            </a:r>
            <a:r>
              <a:rPr lang="en-US" sz="2300" dirty="0" err="1">
                <a:solidFill>
                  <a:schemeClr val="bg1"/>
                </a:solidFill>
              </a:rPr>
              <a:t>auch</a:t>
            </a:r>
            <a:r>
              <a:rPr lang="en-US" sz="2300" dirty="0">
                <a:solidFill>
                  <a:schemeClr val="bg1"/>
                </a:solidFill>
              </a:rPr>
              <a:t> </a:t>
            </a:r>
            <a:r>
              <a:rPr lang="en-US" sz="2300" dirty="0" err="1">
                <a:solidFill>
                  <a:schemeClr val="bg1"/>
                </a:solidFill>
              </a:rPr>
              <a:t>Unternehmen</a:t>
            </a:r>
            <a:r>
              <a:rPr lang="en-US" sz="2300" dirty="0">
                <a:solidFill>
                  <a:schemeClr val="bg1"/>
                </a:solidFill>
              </a:rPr>
              <a:t> die </a:t>
            </a:r>
            <a:r>
              <a:rPr lang="en-US" sz="2300" dirty="0" err="1">
                <a:solidFill>
                  <a:schemeClr val="bg1"/>
                </a:solidFill>
              </a:rPr>
              <a:t>Plattform</a:t>
            </a:r>
            <a:r>
              <a:rPr lang="en-US" sz="2300" dirty="0">
                <a:solidFill>
                  <a:schemeClr val="bg1"/>
                </a:solidFill>
              </a:rPr>
              <a:t> </a:t>
            </a:r>
            <a:r>
              <a:rPr lang="en-US" sz="2300" dirty="0" err="1">
                <a:solidFill>
                  <a:schemeClr val="bg1"/>
                </a:solidFill>
              </a:rPr>
              <a:t>nutzen</a:t>
            </a:r>
            <a:r>
              <a:rPr lang="en-US" sz="2300" dirty="0">
                <a:solidFill>
                  <a:schemeClr val="bg1"/>
                </a:solidFill>
              </a:rPr>
              <a:t>, um </a:t>
            </a:r>
            <a:r>
              <a:rPr lang="en-US" sz="2300" dirty="0" err="1">
                <a:solidFill>
                  <a:schemeClr val="bg1"/>
                </a:solidFill>
              </a:rPr>
              <a:t>Spenden</a:t>
            </a:r>
            <a:r>
              <a:rPr lang="en-US" sz="2300" dirty="0">
                <a:solidFill>
                  <a:schemeClr val="bg1"/>
                </a:solidFill>
              </a:rPr>
              <a:t> für </a:t>
            </a:r>
            <a:r>
              <a:rPr lang="en-US" sz="2300" dirty="0" err="1">
                <a:solidFill>
                  <a:schemeClr val="bg1"/>
                </a:solidFill>
              </a:rPr>
              <a:t>ihre</a:t>
            </a:r>
            <a:r>
              <a:rPr lang="en-US" sz="2300" dirty="0">
                <a:solidFill>
                  <a:schemeClr val="bg1"/>
                </a:solidFill>
              </a:rPr>
              <a:t> </a:t>
            </a:r>
            <a:r>
              <a:rPr lang="en-US" sz="2300" dirty="0" err="1">
                <a:solidFill>
                  <a:schemeClr val="bg1"/>
                </a:solidFill>
              </a:rPr>
              <a:t>Kampagne</a:t>
            </a:r>
            <a:r>
              <a:rPr lang="en-US" sz="2300" dirty="0">
                <a:solidFill>
                  <a:schemeClr val="bg1"/>
                </a:solidFill>
              </a:rPr>
              <a:t> </a:t>
            </a:r>
            <a:r>
              <a:rPr lang="en-US" sz="2300" dirty="0" err="1">
                <a:solidFill>
                  <a:schemeClr val="bg1"/>
                </a:solidFill>
              </a:rPr>
              <a:t>zu</a:t>
            </a:r>
            <a:r>
              <a:rPr lang="en-US" sz="2300" dirty="0">
                <a:solidFill>
                  <a:schemeClr val="bg1"/>
                </a:solidFill>
              </a:rPr>
              <a:t> </a:t>
            </a:r>
            <a:r>
              <a:rPr lang="en-US" sz="2300" dirty="0" err="1">
                <a:solidFill>
                  <a:schemeClr val="bg1"/>
                </a:solidFill>
              </a:rPr>
              <a:t>sammeln</a:t>
            </a:r>
            <a:r>
              <a:rPr lang="en-US" sz="2300" dirty="0">
                <a:solidFill>
                  <a:schemeClr val="bg1"/>
                </a:solidFill>
              </a:rPr>
              <a:t>.</a:t>
            </a:r>
          </a:p>
          <a:p>
            <a:r>
              <a:rPr lang="en-US" sz="2300" dirty="0">
                <a:solidFill>
                  <a:schemeClr val="bg1"/>
                </a:solidFill>
                <a:hlinkClick r:id="rId2">
                  <a:extLst>
                    <a:ext uri="{A12FA001-AC4F-418D-AE19-62706E023703}">
                      <ahyp:hlinkClr xmlns:ahyp="http://schemas.microsoft.com/office/drawing/2018/hyperlinkcolor" val="tx"/>
                    </a:ext>
                  </a:extLst>
                </a:hlinkClick>
              </a:rPr>
              <a:t>Link </a:t>
            </a:r>
            <a:r>
              <a:rPr lang="en-US" sz="2300" dirty="0" err="1">
                <a:solidFill>
                  <a:schemeClr val="bg1"/>
                </a:solidFill>
                <a:hlinkClick r:id="rId2">
                  <a:extLst>
                    <a:ext uri="{A12FA001-AC4F-418D-AE19-62706E023703}">
                      <ahyp:hlinkClr xmlns:ahyp="http://schemas.microsoft.com/office/drawing/2018/hyperlinkcolor" val="tx"/>
                    </a:ext>
                  </a:extLst>
                </a:hlinkClick>
              </a:rPr>
              <a:t>zu</a:t>
            </a:r>
            <a:r>
              <a:rPr lang="en-US" sz="2300" dirty="0">
                <a:solidFill>
                  <a:schemeClr val="bg1"/>
                </a:solidFill>
                <a:hlinkClick r:id="rId2">
                  <a:extLst>
                    <a:ext uri="{A12FA001-AC4F-418D-AE19-62706E023703}">
                      <ahyp:hlinkClr xmlns:ahyp="http://schemas.microsoft.com/office/drawing/2018/hyperlinkcolor" val="tx"/>
                    </a:ext>
                  </a:extLst>
                </a:hlinkClick>
              </a:rPr>
              <a:t> GoFundMe</a:t>
            </a:r>
            <a:endParaRPr lang="en-US" sz="2300" dirty="0">
              <a:solidFill>
                <a:schemeClr val="bg1"/>
              </a:solidFill>
            </a:endParaRPr>
          </a:p>
          <a:p>
            <a:endParaRPr lang="en-US" sz="2300" dirty="0">
              <a:solidFill>
                <a:schemeClr val="bg1"/>
              </a:solidFill>
            </a:endParaRPr>
          </a:p>
          <a:p>
            <a:r>
              <a:rPr lang="en-US" sz="2300" b="1" dirty="0" err="1">
                <a:solidFill>
                  <a:schemeClr val="bg1"/>
                </a:solidFill>
              </a:rPr>
              <a:t>LendingClub</a:t>
            </a:r>
            <a:r>
              <a:rPr lang="en-US" sz="2300" b="1" dirty="0">
                <a:solidFill>
                  <a:schemeClr val="bg1"/>
                </a:solidFill>
              </a:rPr>
              <a:t> </a:t>
            </a:r>
            <a:r>
              <a:rPr lang="en-US" sz="2300" dirty="0" err="1">
                <a:solidFill>
                  <a:schemeClr val="bg1"/>
                </a:solidFill>
              </a:rPr>
              <a:t>ist</a:t>
            </a:r>
            <a:r>
              <a:rPr lang="en-US" sz="2300" dirty="0">
                <a:solidFill>
                  <a:schemeClr val="bg1"/>
                </a:solidFill>
              </a:rPr>
              <a:t> </a:t>
            </a:r>
            <a:r>
              <a:rPr lang="en-US" sz="2300" dirty="0" err="1">
                <a:solidFill>
                  <a:schemeClr val="bg1"/>
                </a:solidFill>
              </a:rPr>
              <a:t>eine</a:t>
            </a:r>
            <a:r>
              <a:rPr lang="en-US" sz="2300" dirty="0">
                <a:solidFill>
                  <a:schemeClr val="bg1"/>
                </a:solidFill>
              </a:rPr>
              <a:t> auf </a:t>
            </a:r>
            <a:r>
              <a:rPr lang="en-US" sz="2300" dirty="0" err="1">
                <a:solidFill>
                  <a:schemeClr val="bg1"/>
                </a:solidFill>
              </a:rPr>
              <a:t>Fremdleihen</a:t>
            </a:r>
            <a:r>
              <a:rPr lang="en-US" sz="2300" dirty="0">
                <a:solidFill>
                  <a:schemeClr val="bg1"/>
                </a:solidFill>
              </a:rPr>
              <a:t> </a:t>
            </a:r>
            <a:r>
              <a:rPr lang="en-US" sz="2300" dirty="0" err="1">
                <a:solidFill>
                  <a:schemeClr val="bg1"/>
                </a:solidFill>
              </a:rPr>
              <a:t>basierte</a:t>
            </a:r>
            <a:r>
              <a:rPr lang="en-US" sz="2300" dirty="0">
                <a:solidFill>
                  <a:schemeClr val="bg1"/>
                </a:solidFill>
              </a:rPr>
              <a:t> Crowdfunding-Website. Sie </a:t>
            </a:r>
            <a:r>
              <a:rPr lang="en-US" sz="2300" dirty="0" err="1">
                <a:solidFill>
                  <a:schemeClr val="bg1"/>
                </a:solidFill>
              </a:rPr>
              <a:t>nutzt</a:t>
            </a:r>
            <a:r>
              <a:rPr lang="en-US" sz="2300" dirty="0">
                <a:solidFill>
                  <a:schemeClr val="bg1"/>
                </a:solidFill>
              </a:rPr>
              <a:t> die </a:t>
            </a:r>
            <a:r>
              <a:rPr lang="en-US" sz="2300" dirty="0" err="1">
                <a:solidFill>
                  <a:schemeClr val="bg1"/>
                </a:solidFill>
              </a:rPr>
              <a:t>Methode</a:t>
            </a:r>
            <a:r>
              <a:rPr lang="en-US" sz="2300" dirty="0">
                <a:solidFill>
                  <a:schemeClr val="bg1"/>
                </a:solidFill>
              </a:rPr>
              <a:t> der „Peer-to-Peer-</a:t>
            </a:r>
            <a:r>
              <a:rPr lang="en-US" sz="2300" dirty="0" err="1">
                <a:solidFill>
                  <a:schemeClr val="bg1"/>
                </a:solidFill>
              </a:rPr>
              <a:t>Kreditvergabe</a:t>
            </a:r>
            <a:r>
              <a:rPr lang="en-US" sz="2300" dirty="0">
                <a:solidFill>
                  <a:schemeClr val="bg1"/>
                </a:solidFill>
              </a:rPr>
              <a:t>“ und </a:t>
            </a:r>
            <a:r>
              <a:rPr lang="en-US" sz="2300" dirty="0" err="1">
                <a:solidFill>
                  <a:schemeClr val="bg1"/>
                </a:solidFill>
              </a:rPr>
              <a:t>bietet</a:t>
            </a:r>
            <a:r>
              <a:rPr lang="en-US" sz="2300" dirty="0">
                <a:solidFill>
                  <a:schemeClr val="bg1"/>
                </a:solidFill>
              </a:rPr>
              <a:t> </a:t>
            </a:r>
            <a:r>
              <a:rPr lang="en-US" sz="2300" dirty="0" err="1">
                <a:solidFill>
                  <a:schemeClr val="bg1"/>
                </a:solidFill>
              </a:rPr>
              <a:t>Privatkredite</a:t>
            </a:r>
            <a:r>
              <a:rPr lang="en-US" sz="2300" dirty="0">
                <a:solidFill>
                  <a:schemeClr val="bg1"/>
                </a:solidFill>
              </a:rPr>
              <a:t> und </a:t>
            </a:r>
            <a:r>
              <a:rPr lang="en-US" sz="2300" dirty="0" err="1">
                <a:solidFill>
                  <a:schemeClr val="bg1"/>
                </a:solidFill>
              </a:rPr>
              <a:t>Finanzierungen</a:t>
            </a:r>
            <a:r>
              <a:rPr lang="en-US" sz="2300" dirty="0">
                <a:solidFill>
                  <a:schemeClr val="bg1"/>
                </a:solidFill>
              </a:rPr>
              <a:t> für </a:t>
            </a:r>
            <a:r>
              <a:rPr lang="en-US" sz="2300" dirty="0" err="1">
                <a:solidFill>
                  <a:schemeClr val="bg1"/>
                </a:solidFill>
              </a:rPr>
              <a:t>kleine</a:t>
            </a:r>
            <a:r>
              <a:rPr lang="en-US" sz="2300" dirty="0">
                <a:solidFill>
                  <a:schemeClr val="bg1"/>
                </a:solidFill>
              </a:rPr>
              <a:t> </a:t>
            </a:r>
            <a:r>
              <a:rPr lang="en-US" sz="2300" dirty="0" err="1">
                <a:solidFill>
                  <a:schemeClr val="bg1"/>
                </a:solidFill>
              </a:rPr>
              <a:t>Unternehmen</a:t>
            </a:r>
            <a:r>
              <a:rPr lang="en-US" sz="2300" dirty="0">
                <a:solidFill>
                  <a:schemeClr val="bg1"/>
                </a:solidFill>
              </a:rPr>
              <a:t> </a:t>
            </a:r>
            <a:r>
              <a:rPr lang="en-US" sz="2300" dirty="0" err="1">
                <a:solidFill>
                  <a:schemeClr val="bg1"/>
                </a:solidFill>
              </a:rPr>
              <a:t>über</a:t>
            </a:r>
            <a:r>
              <a:rPr lang="en-US" sz="2300" dirty="0">
                <a:solidFill>
                  <a:schemeClr val="bg1"/>
                </a:solidFill>
              </a:rPr>
              <a:t> </a:t>
            </a:r>
            <a:r>
              <a:rPr lang="en-US" sz="2300" dirty="0" err="1">
                <a:solidFill>
                  <a:schemeClr val="bg1"/>
                </a:solidFill>
              </a:rPr>
              <a:t>einen</a:t>
            </a:r>
            <a:r>
              <a:rPr lang="en-US" sz="2300" dirty="0">
                <a:solidFill>
                  <a:schemeClr val="bg1"/>
                </a:solidFill>
              </a:rPr>
              <a:t> </a:t>
            </a:r>
            <a:r>
              <a:rPr lang="en-US" sz="2300" dirty="0" err="1">
                <a:solidFill>
                  <a:schemeClr val="bg1"/>
                </a:solidFill>
              </a:rPr>
              <a:t>Zeitraum</a:t>
            </a:r>
            <a:r>
              <a:rPr lang="en-US" sz="2300" dirty="0">
                <a:solidFill>
                  <a:schemeClr val="bg1"/>
                </a:solidFill>
              </a:rPr>
              <a:t> von 3 bis 5 Jahren an.</a:t>
            </a:r>
          </a:p>
          <a:p>
            <a:r>
              <a:rPr lang="en-US" sz="2300" dirty="0">
                <a:solidFill>
                  <a:schemeClr val="bg1"/>
                </a:solidFill>
                <a:hlinkClick r:id="rId3">
                  <a:extLst>
                    <a:ext uri="{A12FA001-AC4F-418D-AE19-62706E023703}">
                      <ahyp:hlinkClr xmlns:ahyp="http://schemas.microsoft.com/office/drawing/2018/hyperlinkcolor" val="tx"/>
                    </a:ext>
                  </a:extLst>
                </a:hlinkClick>
              </a:rPr>
              <a:t>Link </a:t>
            </a:r>
            <a:r>
              <a:rPr lang="en-US" sz="2300" dirty="0" err="1">
                <a:solidFill>
                  <a:schemeClr val="bg1"/>
                </a:solidFill>
                <a:hlinkClick r:id="rId3">
                  <a:extLst>
                    <a:ext uri="{A12FA001-AC4F-418D-AE19-62706E023703}">
                      <ahyp:hlinkClr xmlns:ahyp="http://schemas.microsoft.com/office/drawing/2018/hyperlinkcolor" val="tx"/>
                    </a:ext>
                  </a:extLst>
                </a:hlinkClick>
              </a:rPr>
              <a:t>zu</a:t>
            </a:r>
            <a:r>
              <a:rPr lang="en-US" sz="2300" dirty="0">
                <a:solidFill>
                  <a:schemeClr val="bg1"/>
                </a:solidFill>
                <a:hlinkClick r:id="rId3">
                  <a:extLst>
                    <a:ext uri="{A12FA001-AC4F-418D-AE19-62706E023703}">
                      <ahyp:hlinkClr xmlns:ahyp="http://schemas.microsoft.com/office/drawing/2018/hyperlinkcolor" val="tx"/>
                    </a:ext>
                  </a:extLst>
                </a:hlinkClick>
              </a:rPr>
              <a:t> </a:t>
            </a:r>
            <a:r>
              <a:rPr lang="en-US" sz="2300" dirty="0" err="1">
                <a:solidFill>
                  <a:schemeClr val="bg1"/>
                </a:solidFill>
                <a:hlinkClick r:id="rId3">
                  <a:extLst>
                    <a:ext uri="{A12FA001-AC4F-418D-AE19-62706E023703}">
                      <ahyp:hlinkClr xmlns:ahyp="http://schemas.microsoft.com/office/drawing/2018/hyperlinkcolor" val="tx"/>
                    </a:ext>
                  </a:extLst>
                </a:hlinkClick>
              </a:rPr>
              <a:t>LendingClub</a:t>
            </a:r>
            <a:endParaRPr lang="en-US" sz="2300" dirty="0">
              <a:solidFill>
                <a:schemeClr val="bg1"/>
              </a:solidFill>
            </a:endParaRPr>
          </a:p>
        </p:txBody>
      </p:sp>
      <p:sp>
        <p:nvSpPr>
          <p:cNvPr id="3" name="TextBox 2">
            <a:extLst>
              <a:ext uri="{FF2B5EF4-FFF2-40B4-BE49-F238E27FC236}">
                <a16:creationId xmlns:a16="http://schemas.microsoft.com/office/drawing/2014/main" id="{46934F6D-97D3-4C12-B3CA-8D237A0A2E8C}"/>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4">
                  <a:extLst>
                    <a:ext uri="{A12FA001-AC4F-418D-AE19-62706E023703}">
                      <ahyp:hlinkClr xmlns:ahyp="http://schemas.microsoft.com/office/drawing/2018/hyperlinkcolor" val="tx"/>
                    </a:ext>
                  </a:extLst>
                </a:hlinkClick>
              </a:rPr>
              <a:t>Source</a:t>
            </a:r>
            <a:endParaRPr lang="en-IE" dirty="0">
              <a:solidFill>
                <a:srgbClr val="002060"/>
              </a:solidFill>
            </a:endParaRP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
        <p:nvSpPr>
          <p:cNvPr id="2" name="Text Placeholder 2">
            <a:extLst>
              <a:ext uri="{FF2B5EF4-FFF2-40B4-BE49-F238E27FC236}">
                <a16:creationId xmlns:a16="http://schemas.microsoft.com/office/drawing/2014/main" id="{9C682FC5-6C94-6FF0-E75D-3392A703FE6C}"/>
              </a:ext>
            </a:extLst>
          </p:cNvPr>
          <p:cNvSpPr txBox="1">
            <a:spLocks/>
          </p:cNvSpPr>
          <p:nvPr/>
        </p:nvSpPr>
        <p:spPr>
          <a:xfrm>
            <a:off x="1718347" y="258055"/>
            <a:ext cx="4716425" cy="83523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dirty="0" err="1"/>
              <a:t>Beispiele</a:t>
            </a:r>
            <a:r>
              <a:rPr lang="en-US" sz="3000" b="1" dirty="0"/>
              <a:t> für Crowdfunding-Websites</a:t>
            </a:r>
          </a:p>
          <a:p>
            <a:endParaRPr lang="en-US" dirty="0"/>
          </a:p>
        </p:txBody>
      </p:sp>
    </p:spTree>
    <p:extLst>
      <p:ext uri="{BB962C8B-B14F-4D97-AF65-F5344CB8AC3E}">
        <p14:creationId xmlns:p14="http://schemas.microsoft.com/office/powerpoint/2010/main" val="154657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39917" y="1306235"/>
            <a:ext cx="5526445" cy="5632311"/>
          </a:xfrm>
          <a:prstGeom prst="rect">
            <a:avLst/>
          </a:prstGeom>
          <a:noFill/>
        </p:spPr>
        <p:txBody>
          <a:bodyPr wrap="square" rtlCol="0">
            <a:spAutoFit/>
          </a:bodyPr>
          <a:lstStyle/>
          <a:p>
            <a:r>
              <a:rPr lang="en-GB" sz="2400" b="1" dirty="0">
                <a:solidFill>
                  <a:schemeClr val="bg1"/>
                </a:solidFill>
                <a:latin typeface="Averta"/>
              </a:rPr>
              <a:t>Hubbub</a:t>
            </a:r>
            <a:r>
              <a:rPr lang="en-GB" sz="2400" dirty="0">
                <a:solidFill>
                  <a:schemeClr val="bg1"/>
                </a:solidFill>
                <a:latin typeface="Averta"/>
              </a:rPr>
              <a:t> </a:t>
            </a:r>
            <a:r>
              <a:rPr lang="en-GB" sz="2400" dirty="0" err="1">
                <a:solidFill>
                  <a:schemeClr val="bg1"/>
                </a:solidFill>
                <a:latin typeface="Averta"/>
              </a:rPr>
              <a:t>arbeitet</a:t>
            </a:r>
            <a:r>
              <a:rPr lang="en-GB" sz="2400" dirty="0">
                <a:solidFill>
                  <a:schemeClr val="bg1"/>
                </a:solidFill>
                <a:latin typeface="Averta"/>
              </a:rPr>
              <a:t> </a:t>
            </a:r>
            <a:r>
              <a:rPr lang="en-GB" sz="2400" dirty="0" err="1">
                <a:solidFill>
                  <a:schemeClr val="bg1"/>
                </a:solidFill>
                <a:latin typeface="Averta"/>
              </a:rPr>
              <a:t>mit</a:t>
            </a:r>
            <a:r>
              <a:rPr lang="en-GB" sz="2400" dirty="0">
                <a:solidFill>
                  <a:schemeClr val="bg1"/>
                </a:solidFill>
                <a:latin typeface="Averta"/>
              </a:rPr>
              <a:t> </a:t>
            </a:r>
            <a:r>
              <a:rPr lang="en-GB" sz="2400" dirty="0" err="1">
                <a:solidFill>
                  <a:schemeClr val="bg1"/>
                </a:solidFill>
                <a:latin typeface="Averta"/>
              </a:rPr>
              <a:t>Hochschulen</a:t>
            </a:r>
            <a:r>
              <a:rPr lang="en-GB" sz="2400" dirty="0">
                <a:solidFill>
                  <a:schemeClr val="bg1"/>
                </a:solidFill>
                <a:latin typeface="Averta"/>
              </a:rPr>
              <a:t> </a:t>
            </a:r>
            <a:r>
              <a:rPr lang="en-GB" sz="2400" dirty="0" err="1">
                <a:solidFill>
                  <a:schemeClr val="bg1"/>
                </a:solidFill>
                <a:latin typeface="Averta"/>
              </a:rPr>
              <a:t>zusammen</a:t>
            </a:r>
            <a:r>
              <a:rPr lang="en-GB" sz="2400" dirty="0">
                <a:solidFill>
                  <a:schemeClr val="bg1"/>
                </a:solidFill>
                <a:latin typeface="Averta"/>
              </a:rPr>
              <a:t> und </a:t>
            </a:r>
            <a:r>
              <a:rPr lang="en-GB" sz="2400" dirty="0" err="1">
                <a:solidFill>
                  <a:schemeClr val="bg1"/>
                </a:solidFill>
                <a:latin typeface="Averta"/>
              </a:rPr>
              <a:t>bietet</a:t>
            </a:r>
            <a:r>
              <a:rPr lang="en-GB" sz="2400" dirty="0">
                <a:solidFill>
                  <a:schemeClr val="bg1"/>
                </a:solidFill>
                <a:latin typeface="Averta"/>
              </a:rPr>
              <a:t> </a:t>
            </a:r>
            <a:r>
              <a:rPr lang="en-GB" sz="2400" dirty="0" err="1">
                <a:solidFill>
                  <a:schemeClr val="bg1"/>
                </a:solidFill>
                <a:latin typeface="Averta"/>
              </a:rPr>
              <a:t>sich</a:t>
            </a:r>
            <a:r>
              <a:rPr lang="en-GB" sz="2400" dirty="0">
                <a:solidFill>
                  <a:schemeClr val="bg1"/>
                </a:solidFill>
                <a:latin typeface="Averta"/>
              </a:rPr>
              <a:t> </a:t>
            </a:r>
            <a:r>
              <a:rPr lang="en-GB" sz="2400" dirty="0" err="1">
                <a:solidFill>
                  <a:schemeClr val="bg1"/>
                </a:solidFill>
                <a:latin typeface="Averta"/>
              </a:rPr>
              <a:t>besonders</a:t>
            </a:r>
            <a:r>
              <a:rPr lang="en-GB" sz="2400" dirty="0">
                <a:solidFill>
                  <a:schemeClr val="bg1"/>
                </a:solidFill>
                <a:latin typeface="Averta"/>
              </a:rPr>
              <a:t> für Crowdfunding für </a:t>
            </a:r>
            <a:r>
              <a:rPr lang="en-GB" sz="2400" dirty="0" err="1">
                <a:solidFill>
                  <a:schemeClr val="bg1"/>
                </a:solidFill>
                <a:latin typeface="Averta"/>
              </a:rPr>
              <a:t>Studierenden</a:t>
            </a:r>
            <a:r>
              <a:rPr lang="en-GB" sz="2400" dirty="0">
                <a:solidFill>
                  <a:schemeClr val="bg1"/>
                </a:solidFill>
                <a:latin typeface="Averta"/>
              </a:rPr>
              <a:t>- und </a:t>
            </a:r>
            <a:r>
              <a:rPr lang="en-GB" sz="2400" dirty="0" err="1">
                <a:solidFill>
                  <a:schemeClr val="bg1"/>
                </a:solidFill>
                <a:latin typeface="Averta"/>
              </a:rPr>
              <a:t>Alumniprojekte</a:t>
            </a:r>
            <a:r>
              <a:rPr lang="en-GB" sz="2400" dirty="0">
                <a:solidFill>
                  <a:schemeClr val="bg1"/>
                </a:solidFill>
                <a:latin typeface="Averta"/>
              </a:rPr>
              <a:t> an. </a:t>
            </a:r>
            <a:r>
              <a:rPr lang="en-GB" sz="2400" dirty="0" err="1">
                <a:solidFill>
                  <a:schemeClr val="bg1"/>
                </a:solidFill>
                <a:latin typeface="Averta"/>
              </a:rPr>
              <a:t>Studierende</a:t>
            </a:r>
            <a:r>
              <a:rPr lang="en-GB" sz="2400" dirty="0">
                <a:solidFill>
                  <a:schemeClr val="bg1"/>
                </a:solidFill>
                <a:latin typeface="Averta"/>
              </a:rPr>
              <a:t> </a:t>
            </a:r>
            <a:r>
              <a:rPr lang="en-GB" sz="2400" dirty="0" err="1">
                <a:solidFill>
                  <a:schemeClr val="bg1"/>
                </a:solidFill>
                <a:latin typeface="Averta"/>
              </a:rPr>
              <a:t>können</a:t>
            </a:r>
            <a:r>
              <a:rPr lang="en-GB" sz="2400" dirty="0">
                <a:solidFill>
                  <a:schemeClr val="bg1"/>
                </a:solidFill>
                <a:latin typeface="Averta"/>
              </a:rPr>
              <a:t> </a:t>
            </a:r>
            <a:r>
              <a:rPr lang="en-GB" sz="2400" dirty="0" err="1">
                <a:solidFill>
                  <a:schemeClr val="bg1"/>
                </a:solidFill>
                <a:latin typeface="Averta"/>
              </a:rPr>
              <a:t>durch</a:t>
            </a:r>
            <a:r>
              <a:rPr lang="en-GB" sz="2400" dirty="0">
                <a:solidFill>
                  <a:schemeClr val="bg1"/>
                </a:solidFill>
                <a:latin typeface="Averta"/>
              </a:rPr>
              <a:t> die </a:t>
            </a:r>
            <a:r>
              <a:rPr lang="en-GB" sz="2400" dirty="0" err="1">
                <a:solidFill>
                  <a:schemeClr val="bg1"/>
                </a:solidFill>
                <a:latin typeface="Averta"/>
              </a:rPr>
              <a:t>Verwendung</a:t>
            </a:r>
            <a:r>
              <a:rPr lang="en-GB" sz="2400" dirty="0">
                <a:solidFill>
                  <a:schemeClr val="bg1"/>
                </a:solidFill>
                <a:latin typeface="Averta"/>
              </a:rPr>
              <a:t> von Hubbub </a:t>
            </a:r>
            <a:r>
              <a:rPr lang="en-GB" sz="2400" dirty="0" err="1">
                <a:solidFill>
                  <a:schemeClr val="bg1"/>
                </a:solidFill>
                <a:latin typeface="Averta"/>
              </a:rPr>
              <a:t>eine</a:t>
            </a:r>
            <a:r>
              <a:rPr lang="en-GB" sz="2400" dirty="0">
                <a:solidFill>
                  <a:schemeClr val="bg1"/>
                </a:solidFill>
                <a:latin typeface="Averta"/>
              </a:rPr>
              <a:t> </a:t>
            </a:r>
            <a:r>
              <a:rPr lang="en-GB" sz="2400" dirty="0" err="1">
                <a:solidFill>
                  <a:schemeClr val="bg1"/>
                </a:solidFill>
                <a:latin typeface="Averta"/>
              </a:rPr>
              <a:t>Reihe</a:t>
            </a:r>
            <a:r>
              <a:rPr lang="en-GB" sz="2400" dirty="0">
                <a:solidFill>
                  <a:schemeClr val="bg1"/>
                </a:solidFill>
                <a:latin typeface="Averta"/>
              </a:rPr>
              <a:t> von </a:t>
            </a:r>
            <a:r>
              <a:rPr lang="en-GB" sz="2400" dirty="0" err="1">
                <a:solidFill>
                  <a:schemeClr val="bg1"/>
                </a:solidFill>
                <a:latin typeface="Averta"/>
              </a:rPr>
              <a:t>unternehmerischen</a:t>
            </a:r>
            <a:r>
              <a:rPr lang="en-GB" sz="2400" dirty="0">
                <a:solidFill>
                  <a:schemeClr val="bg1"/>
                </a:solidFill>
                <a:latin typeface="Averta"/>
              </a:rPr>
              <a:t> </a:t>
            </a:r>
            <a:r>
              <a:rPr lang="en-GB" sz="2400" dirty="0" err="1">
                <a:solidFill>
                  <a:schemeClr val="bg1"/>
                </a:solidFill>
                <a:latin typeface="Averta"/>
              </a:rPr>
              <a:t>Kompetenzen</a:t>
            </a:r>
            <a:r>
              <a:rPr lang="en-GB" sz="2400" dirty="0">
                <a:solidFill>
                  <a:schemeClr val="bg1"/>
                </a:solidFill>
                <a:latin typeface="Averta"/>
              </a:rPr>
              <a:t> </a:t>
            </a:r>
            <a:r>
              <a:rPr lang="en-GB" sz="2400" dirty="0" err="1">
                <a:solidFill>
                  <a:schemeClr val="bg1"/>
                </a:solidFill>
                <a:latin typeface="Averta"/>
              </a:rPr>
              <a:t>entwickeln</a:t>
            </a:r>
            <a:r>
              <a:rPr lang="en-GB" sz="2400" dirty="0">
                <a:solidFill>
                  <a:schemeClr val="bg1"/>
                </a:solidFill>
                <a:latin typeface="Averta"/>
              </a:rPr>
              <a:t>: Von der </a:t>
            </a:r>
            <a:r>
              <a:rPr lang="en-GB" sz="2400" dirty="0" err="1">
                <a:solidFill>
                  <a:schemeClr val="bg1"/>
                </a:solidFill>
                <a:latin typeface="Averta"/>
              </a:rPr>
              <a:t>Erstellung</a:t>
            </a:r>
            <a:r>
              <a:rPr lang="en-GB" sz="2400" dirty="0">
                <a:solidFill>
                  <a:schemeClr val="bg1"/>
                </a:solidFill>
                <a:latin typeface="Averta"/>
              </a:rPr>
              <a:t> des Crowdfunding-Pitches bis </a:t>
            </a:r>
            <a:r>
              <a:rPr lang="en-GB" sz="2400" dirty="0" err="1">
                <a:solidFill>
                  <a:schemeClr val="bg1"/>
                </a:solidFill>
                <a:latin typeface="Averta"/>
              </a:rPr>
              <a:t>hin</a:t>
            </a:r>
            <a:r>
              <a:rPr lang="en-GB" sz="2400" dirty="0">
                <a:solidFill>
                  <a:schemeClr val="bg1"/>
                </a:solidFill>
                <a:latin typeface="Averta"/>
              </a:rPr>
              <a:t> </a:t>
            </a:r>
            <a:r>
              <a:rPr lang="en-GB" sz="2400" dirty="0" err="1">
                <a:solidFill>
                  <a:schemeClr val="bg1"/>
                </a:solidFill>
                <a:latin typeface="Averta"/>
              </a:rPr>
              <a:t>zur</a:t>
            </a:r>
            <a:r>
              <a:rPr lang="en-GB" sz="2400" dirty="0">
                <a:solidFill>
                  <a:schemeClr val="bg1"/>
                </a:solidFill>
                <a:latin typeface="Averta"/>
              </a:rPr>
              <a:t> </a:t>
            </a:r>
            <a:r>
              <a:rPr lang="en-GB" sz="2400" dirty="0" err="1">
                <a:solidFill>
                  <a:schemeClr val="bg1"/>
                </a:solidFill>
                <a:latin typeface="Averta"/>
              </a:rPr>
              <a:t>Verbreitung</a:t>
            </a:r>
            <a:r>
              <a:rPr lang="en-GB" sz="2400" dirty="0">
                <a:solidFill>
                  <a:schemeClr val="bg1"/>
                </a:solidFill>
                <a:latin typeface="Averta"/>
              </a:rPr>
              <a:t> des </a:t>
            </a:r>
            <a:r>
              <a:rPr lang="en-GB" sz="2400" dirty="0" err="1">
                <a:solidFill>
                  <a:schemeClr val="bg1"/>
                </a:solidFill>
                <a:latin typeface="Averta"/>
              </a:rPr>
              <a:t>Projektes</a:t>
            </a:r>
            <a:r>
              <a:rPr lang="en-GB" sz="2400" dirty="0">
                <a:solidFill>
                  <a:schemeClr val="bg1"/>
                </a:solidFill>
                <a:latin typeface="Averta"/>
              </a:rPr>
              <a:t> in </a:t>
            </a:r>
            <a:r>
              <a:rPr lang="en-GB" sz="2400" dirty="0" err="1">
                <a:solidFill>
                  <a:schemeClr val="bg1"/>
                </a:solidFill>
                <a:latin typeface="Averta"/>
              </a:rPr>
              <a:t>unterschiedlichen</a:t>
            </a:r>
            <a:r>
              <a:rPr lang="en-GB" sz="2400" dirty="0">
                <a:solidFill>
                  <a:schemeClr val="bg1"/>
                </a:solidFill>
                <a:latin typeface="Averta"/>
              </a:rPr>
              <a:t> </a:t>
            </a:r>
            <a:r>
              <a:rPr lang="en-GB" sz="2400" dirty="0" err="1">
                <a:solidFill>
                  <a:schemeClr val="bg1"/>
                </a:solidFill>
                <a:latin typeface="Averta"/>
              </a:rPr>
              <a:t>Kommunikationskanälen</a:t>
            </a:r>
            <a:r>
              <a:rPr lang="en-GB" sz="2400" dirty="0">
                <a:solidFill>
                  <a:schemeClr val="bg1"/>
                </a:solidFill>
                <a:latin typeface="Averta"/>
              </a:rPr>
              <a:t>, der </a:t>
            </a:r>
            <a:r>
              <a:rPr lang="en-GB" sz="2400" dirty="0" err="1">
                <a:solidFill>
                  <a:schemeClr val="bg1"/>
                </a:solidFill>
                <a:latin typeface="Averta"/>
              </a:rPr>
              <a:t>gesamte</a:t>
            </a:r>
            <a:r>
              <a:rPr lang="en-GB" sz="2400" dirty="0">
                <a:solidFill>
                  <a:schemeClr val="bg1"/>
                </a:solidFill>
                <a:latin typeface="Averta"/>
              </a:rPr>
              <a:t> </a:t>
            </a:r>
            <a:r>
              <a:rPr lang="en-GB" sz="2400" dirty="0" err="1">
                <a:solidFill>
                  <a:schemeClr val="bg1"/>
                </a:solidFill>
                <a:latin typeface="Averta"/>
              </a:rPr>
              <a:t>Prozess</a:t>
            </a:r>
            <a:r>
              <a:rPr lang="en-GB" sz="2400" dirty="0">
                <a:solidFill>
                  <a:schemeClr val="bg1"/>
                </a:solidFill>
                <a:latin typeface="Averta"/>
              </a:rPr>
              <a:t> </a:t>
            </a:r>
            <a:r>
              <a:rPr lang="en-GB" sz="2400" dirty="0" err="1">
                <a:solidFill>
                  <a:schemeClr val="bg1"/>
                </a:solidFill>
                <a:latin typeface="Averta"/>
              </a:rPr>
              <a:t>bietet</a:t>
            </a:r>
            <a:r>
              <a:rPr lang="en-GB" sz="2400" dirty="0">
                <a:solidFill>
                  <a:schemeClr val="bg1"/>
                </a:solidFill>
                <a:latin typeface="Averta"/>
              </a:rPr>
              <a:t> </a:t>
            </a:r>
            <a:r>
              <a:rPr lang="en-GB" sz="2400" dirty="0" err="1">
                <a:solidFill>
                  <a:schemeClr val="bg1"/>
                </a:solidFill>
                <a:latin typeface="Averta"/>
              </a:rPr>
              <a:t>Lernmöglichkeiten</a:t>
            </a:r>
            <a:r>
              <a:rPr lang="en-GB" sz="2400" dirty="0">
                <a:solidFill>
                  <a:schemeClr val="bg1"/>
                </a:solidFill>
                <a:latin typeface="Averta"/>
              </a:rPr>
              <a:t> in </a:t>
            </a:r>
            <a:r>
              <a:rPr lang="en-GB" sz="2400" dirty="0" err="1">
                <a:solidFill>
                  <a:schemeClr val="bg1"/>
                </a:solidFill>
                <a:latin typeface="Averta"/>
              </a:rPr>
              <a:t>Sachen</a:t>
            </a:r>
            <a:r>
              <a:rPr lang="en-GB" sz="2400" dirty="0">
                <a:solidFill>
                  <a:schemeClr val="bg1"/>
                </a:solidFill>
                <a:latin typeface="Averta"/>
              </a:rPr>
              <a:t> Marketing.</a:t>
            </a:r>
          </a:p>
          <a:p>
            <a:endParaRPr lang="en-GB" sz="2400" dirty="0">
              <a:solidFill>
                <a:schemeClr val="bg1"/>
              </a:solidFill>
              <a:latin typeface="Averta"/>
            </a:endParaRPr>
          </a:p>
          <a:p>
            <a:r>
              <a:rPr lang="en-GB" sz="2400" dirty="0">
                <a:solidFill>
                  <a:schemeClr val="bg1"/>
                </a:solidFill>
                <a:latin typeface="Averta"/>
                <a:hlinkClick r:id="rId2">
                  <a:extLst>
                    <a:ext uri="{A12FA001-AC4F-418D-AE19-62706E023703}">
                      <ahyp:hlinkClr xmlns:ahyp="http://schemas.microsoft.com/office/drawing/2018/hyperlinkcolor" val="tx"/>
                    </a:ext>
                  </a:extLst>
                </a:hlinkClick>
              </a:rPr>
              <a:t>Link </a:t>
            </a:r>
            <a:r>
              <a:rPr lang="en-GB" sz="2400" dirty="0" err="1">
                <a:solidFill>
                  <a:schemeClr val="bg1"/>
                </a:solidFill>
                <a:latin typeface="Averta"/>
                <a:hlinkClick r:id="rId2">
                  <a:extLst>
                    <a:ext uri="{A12FA001-AC4F-418D-AE19-62706E023703}">
                      <ahyp:hlinkClr xmlns:ahyp="http://schemas.microsoft.com/office/drawing/2018/hyperlinkcolor" val="tx"/>
                    </a:ext>
                  </a:extLst>
                </a:hlinkClick>
              </a:rPr>
              <a:t>zu</a:t>
            </a:r>
            <a:r>
              <a:rPr lang="en-GB" sz="2400" dirty="0">
                <a:solidFill>
                  <a:schemeClr val="bg1"/>
                </a:solidFill>
                <a:latin typeface="Averta"/>
                <a:hlinkClick r:id="rId2">
                  <a:extLst>
                    <a:ext uri="{A12FA001-AC4F-418D-AE19-62706E023703}">
                      <ahyp:hlinkClr xmlns:ahyp="http://schemas.microsoft.com/office/drawing/2018/hyperlinkcolor" val="tx"/>
                    </a:ext>
                  </a:extLst>
                </a:hlinkClick>
              </a:rPr>
              <a:t> Hubbub</a:t>
            </a:r>
            <a:endParaRPr lang="en-US" sz="2400" dirty="0">
              <a:solidFill>
                <a:schemeClr val="bg1"/>
              </a:solidFill>
            </a:endParaRPr>
          </a:p>
        </p:txBody>
      </p:sp>
      <p:pic>
        <p:nvPicPr>
          <p:cNvPr id="12" name="Picture Placeholder 11" descr="Collaborative meeting table">
            <a:extLst>
              <a:ext uri="{FF2B5EF4-FFF2-40B4-BE49-F238E27FC236}">
                <a16:creationId xmlns:a16="http://schemas.microsoft.com/office/drawing/2014/main" id="{0E3D787D-F2B6-4154-829D-561D2DA6249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2">
            <a:extLst>
              <a:ext uri="{FF2B5EF4-FFF2-40B4-BE49-F238E27FC236}">
                <a16:creationId xmlns:a16="http://schemas.microsoft.com/office/drawing/2014/main" id="{9DF4405D-BC3D-36EB-01BD-2CCB75CDE90D}"/>
              </a:ext>
            </a:extLst>
          </p:cNvPr>
          <p:cNvSpPr txBox="1">
            <a:spLocks/>
          </p:cNvSpPr>
          <p:nvPr/>
        </p:nvSpPr>
        <p:spPr>
          <a:xfrm>
            <a:off x="1718347" y="258055"/>
            <a:ext cx="4716425" cy="83523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dirty="0" err="1"/>
              <a:t>Beispiele</a:t>
            </a:r>
            <a:r>
              <a:rPr lang="en-US" sz="3000" b="1" dirty="0"/>
              <a:t> für Crowdfunding-Websites</a:t>
            </a:r>
          </a:p>
          <a:p>
            <a:endParaRPr lang="en-US" dirty="0"/>
          </a:p>
        </p:txBody>
      </p:sp>
    </p:spTree>
    <p:extLst>
      <p:ext uri="{BB962C8B-B14F-4D97-AF65-F5344CB8AC3E}">
        <p14:creationId xmlns:p14="http://schemas.microsoft.com/office/powerpoint/2010/main" val="168001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49154" y="754306"/>
            <a:ext cx="8910732" cy="1166859"/>
          </a:xfrm>
        </p:spPr>
        <p:txBody>
          <a:bodyPr>
            <a:normAutofit fontScale="92500" lnSpcReduction="20000"/>
          </a:bodyPr>
          <a:lstStyle/>
          <a:p>
            <a:r>
              <a:rPr lang="de-DE" b="1" dirty="0"/>
              <a:t>Abschätzung und Planung des Projektbudgets </a:t>
            </a:r>
            <a:endParaRPr lang="de-AT"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2" name="TextBox 1">
            <a:extLst>
              <a:ext uri="{FF2B5EF4-FFF2-40B4-BE49-F238E27FC236}">
                <a16:creationId xmlns:a16="http://schemas.microsoft.com/office/drawing/2014/main" id="{5F45A80D-888B-2033-B5A4-D395143B091E}"/>
              </a:ext>
            </a:extLst>
          </p:cNvPr>
          <p:cNvSpPr txBox="1"/>
          <p:nvPr/>
        </p:nvSpPr>
        <p:spPr>
          <a:xfrm>
            <a:off x="9167923" y="5207412"/>
            <a:ext cx="2604977" cy="400110"/>
          </a:xfrm>
          <a:prstGeom prst="rect">
            <a:avLst/>
          </a:prstGeom>
          <a:noFill/>
        </p:spPr>
        <p:txBody>
          <a:bodyPr wrap="square" rtlCol="0">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Anfänger</a:t>
            </a:r>
            <a:r>
              <a:rPr lang="en-IE" sz="2000" b="1" dirty="0">
                <a:solidFill>
                  <a:schemeClr val="bg1"/>
                </a:solidFill>
              </a:rPr>
              <a:t>*in</a:t>
            </a:r>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43670" y="1317121"/>
            <a:ext cx="5327244" cy="5170646"/>
          </a:xfrm>
          <a:prstGeom prst="rect">
            <a:avLst/>
          </a:prstGeom>
          <a:noFill/>
        </p:spPr>
        <p:txBody>
          <a:bodyPr wrap="square" rtlCol="0">
            <a:spAutoFit/>
          </a:bodyPr>
          <a:lstStyle/>
          <a:p>
            <a:r>
              <a:rPr lang="en-GB" sz="2400" b="1" dirty="0">
                <a:solidFill>
                  <a:schemeClr val="bg1"/>
                </a:solidFill>
                <a:latin typeface="Averta"/>
              </a:rPr>
              <a:t>Hubbub </a:t>
            </a:r>
            <a:r>
              <a:rPr lang="en-GB" sz="2400" b="1" dirty="0" err="1">
                <a:solidFill>
                  <a:schemeClr val="bg1"/>
                </a:solidFill>
                <a:latin typeface="Averta"/>
              </a:rPr>
              <a:t>verfolgt</a:t>
            </a:r>
            <a:r>
              <a:rPr lang="en-GB" sz="2400" b="1" dirty="0">
                <a:solidFill>
                  <a:schemeClr val="bg1"/>
                </a:solidFill>
                <a:latin typeface="Averta"/>
              </a:rPr>
              <a:t> </a:t>
            </a:r>
            <a:r>
              <a:rPr lang="en-GB" sz="2400" b="1" dirty="0" err="1">
                <a:solidFill>
                  <a:schemeClr val="bg1"/>
                </a:solidFill>
                <a:latin typeface="Averta"/>
              </a:rPr>
              <a:t>zwei</a:t>
            </a:r>
            <a:r>
              <a:rPr lang="en-GB" sz="2400" b="1" dirty="0">
                <a:solidFill>
                  <a:schemeClr val="bg1"/>
                </a:solidFill>
                <a:latin typeface="Averta"/>
              </a:rPr>
              <a:t> </a:t>
            </a:r>
            <a:r>
              <a:rPr lang="en-GB" sz="2400" b="1" dirty="0" err="1">
                <a:solidFill>
                  <a:schemeClr val="bg1"/>
                </a:solidFill>
                <a:latin typeface="Averta"/>
              </a:rPr>
              <a:t>Ziele</a:t>
            </a:r>
            <a:r>
              <a:rPr lang="en-GB" sz="2400" b="1" dirty="0">
                <a:solidFill>
                  <a:schemeClr val="bg1"/>
                </a:solidFill>
                <a:latin typeface="Averta"/>
              </a:rPr>
              <a:t>:</a:t>
            </a:r>
          </a:p>
          <a:p>
            <a:pPr marL="457200" indent="-457200">
              <a:buFont typeface="+mj-lt"/>
              <a:buAutoNum type="arabicParenR"/>
            </a:pPr>
            <a:r>
              <a:rPr lang="en-GB" sz="2400" dirty="0">
                <a:solidFill>
                  <a:schemeClr val="bg1"/>
                </a:solidFill>
                <a:latin typeface="Averta"/>
              </a:rPr>
              <a:t>Hubbub </a:t>
            </a:r>
            <a:r>
              <a:rPr lang="en-GB" sz="2400" dirty="0" err="1">
                <a:solidFill>
                  <a:schemeClr val="bg1"/>
                </a:solidFill>
                <a:latin typeface="Averta"/>
              </a:rPr>
              <a:t>bietet</a:t>
            </a:r>
            <a:r>
              <a:rPr lang="en-GB" sz="2400" dirty="0">
                <a:solidFill>
                  <a:schemeClr val="bg1"/>
                </a:solidFill>
                <a:latin typeface="Averta"/>
              </a:rPr>
              <a:t> </a:t>
            </a:r>
            <a:r>
              <a:rPr lang="en-GB" sz="2400" dirty="0" err="1">
                <a:solidFill>
                  <a:schemeClr val="bg1"/>
                </a:solidFill>
                <a:latin typeface="Averta"/>
              </a:rPr>
              <a:t>digitale</a:t>
            </a:r>
            <a:r>
              <a:rPr lang="en-GB" sz="2400" dirty="0">
                <a:solidFill>
                  <a:schemeClr val="bg1"/>
                </a:solidFill>
                <a:latin typeface="Averta"/>
              </a:rPr>
              <a:t> Fundraising-</a:t>
            </a:r>
            <a:r>
              <a:rPr lang="en-GB" sz="2400" dirty="0" err="1">
                <a:solidFill>
                  <a:schemeClr val="bg1"/>
                </a:solidFill>
                <a:latin typeface="Averta"/>
              </a:rPr>
              <a:t>Lösungen</a:t>
            </a:r>
            <a:r>
              <a:rPr lang="en-GB" sz="2400" dirty="0">
                <a:solidFill>
                  <a:schemeClr val="bg1"/>
                </a:solidFill>
                <a:latin typeface="Averta"/>
              </a:rPr>
              <a:t> für den </a:t>
            </a:r>
            <a:r>
              <a:rPr lang="en-GB" sz="2400" dirty="0" err="1">
                <a:solidFill>
                  <a:schemeClr val="bg1"/>
                </a:solidFill>
                <a:latin typeface="Averta"/>
              </a:rPr>
              <a:t>Bildungs</a:t>
            </a:r>
            <a:r>
              <a:rPr lang="en-GB" sz="2400" dirty="0">
                <a:solidFill>
                  <a:schemeClr val="bg1"/>
                </a:solidFill>
                <a:latin typeface="Averta"/>
              </a:rPr>
              <a:t>- und Non-Profit-</a:t>
            </a:r>
            <a:r>
              <a:rPr lang="en-GB" sz="2400" dirty="0" err="1">
                <a:solidFill>
                  <a:schemeClr val="bg1"/>
                </a:solidFill>
                <a:latin typeface="Averta"/>
              </a:rPr>
              <a:t>Sektor</a:t>
            </a:r>
            <a:r>
              <a:rPr lang="en-GB" sz="2400" dirty="0">
                <a:solidFill>
                  <a:schemeClr val="bg1"/>
                </a:solidFill>
                <a:latin typeface="Averta"/>
              </a:rPr>
              <a:t> an und </a:t>
            </a:r>
            <a:r>
              <a:rPr lang="en-GB" sz="2400" dirty="0" err="1">
                <a:solidFill>
                  <a:schemeClr val="bg1"/>
                </a:solidFill>
                <a:latin typeface="Averta"/>
              </a:rPr>
              <a:t>möchte</a:t>
            </a:r>
            <a:r>
              <a:rPr lang="en-GB" sz="2400" dirty="0">
                <a:solidFill>
                  <a:schemeClr val="bg1"/>
                </a:solidFill>
                <a:latin typeface="Averta"/>
              </a:rPr>
              <a:t> </a:t>
            </a:r>
            <a:r>
              <a:rPr lang="en-GB" sz="2400" dirty="0" err="1">
                <a:solidFill>
                  <a:schemeClr val="bg1"/>
                </a:solidFill>
                <a:latin typeface="Averta"/>
              </a:rPr>
              <a:t>Organisationen</a:t>
            </a:r>
            <a:r>
              <a:rPr lang="en-GB" sz="2400" dirty="0">
                <a:solidFill>
                  <a:schemeClr val="bg1"/>
                </a:solidFill>
                <a:latin typeface="Averta"/>
              </a:rPr>
              <a:t> </a:t>
            </a:r>
            <a:r>
              <a:rPr lang="en-GB" sz="2400" dirty="0" err="1">
                <a:solidFill>
                  <a:schemeClr val="bg1"/>
                </a:solidFill>
                <a:latin typeface="Averta"/>
              </a:rPr>
              <a:t>dabei</a:t>
            </a:r>
            <a:r>
              <a:rPr lang="en-GB" sz="2400" dirty="0">
                <a:solidFill>
                  <a:schemeClr val="bg1"/>
                </a:solidFill>
                <a:latin typeface="Averta"/>
              </a:rPr>
              <a:t> </a:t>
            </a:r>
            <a:r>
              <a:rPr lang="en-GB" sz="2400" dirty="0" err="1">
                <a:solidFill>
                  <a:schemeClr val="bg1"/>
                </a:solidFill>
                <a:latin typeface="Averta"/>
              </a:rPr>
              <a:t>helfen</a:t>
            </a:r>
            <a:r>
              <a:rPr lang="en-GB" sz="2400" dirty="0">
                <a:solidFill>
                  <a:schemeClr val="bg1"/>
                </a:solidFill>
                <a:latin typeface="Averta"/>
              </a:rPr>
              <a:t>, Crowdfunding-</a:t>
            </a:r>
            <a:r>
              <a:rPr lang="en-GB" sz="2400" dirty="0" err="1">
                <a:solidFill>
                  <a:schemeClr val="bg1"/>
                </a:solidFill>
                <a:latin typeface="Averta"/>
              </a:rPr>
              <a:t>Kampagnen</a:t>
            </a:r>
            <a:r>
              <a:rPr lang="en-GB" sz="2400" dirty="0">
                <a:solidFill>
                  <a:schemeClr val="bg1"/>
                </a:solidFill>
                <a:latin typeface="Averta"/>
              </a:rPr>
              <a:t> </a:t>
            </a:r>
            <a:r>
              <a:rPr lang="en-GB" sz="2400" dirty="0" err="1">
                <a:solidFill>
                  <a:schemeClr val="bg1"/>
                </a:solidFill>
                <a:latin typeface="Averta"/>
              </a:rPr>
              <a:t>über</a:t>
            </a:r>
            <a:r>
              <a:rPr lang="en-GB" sz="2400" dirty="0">
                <a:solidFill>
                  <a:schemeClr val="bg1"/>
                </a:solidFill>
                <a:latin typeface="Averta"/>
              </a:rPr>
              <a:t> </a:t>
            </a:r>
            <a:r>
              <a:rPr lang="en-GB" sz="2400" dirty="0" err="1">
                <a:solidFill>
                  <a:schemeClr val="bg1"/>
                </a:solidFill>
                <a:latin typeface="Averta"/>
              </a:rPr>
              <a:t>Mobilgeräte</a:t>
            </a:r>
            <a:r>
              <a:rPr lang="en-GB" sz="2400" dirty="0">
                <a:solidFill>
                  <a:schemeClr val="bg1"/>
                </a:solidFill>
                <a:latin typeface="Averta"/>
              </a:rPr>
              <a:t>, das Internet und </a:t>
            </a:r>
            <a:r>
              <a:rPr lang="en-GB" sz="2400" dirty="0" err="1">
                <a:solidFill>
                  <a:schemeClr val="bg1"/>
                </a:solidFill>
                <a:latin typeface="Averta"/>
              </a:rPr>
              <a:t>sozialen</a:t>
            </a:r>
            <a:r>
              <a:rPr lang="en-GB" sz="2400" dirty="0">
                <a:solidFill>
                  <a:schemeClr val="bg1"/>
                </a:solidFill>
                <a:latin typeface="Averta"/>
              </a:rPr>
              <a:t> </a:t>
            </a:r>
            <a:r>
              <a:rPr lang="en-GB" sz="2400" dirty="0" err="1">
                <a:solidFill>
                  <a:schemeClr val="bg1"/>
                </a:solidFill>
                <a:latin typeface="Averta"/>
              </a:rPr>
              <a:t>Medien</a:t>
            </a:r>
            <a:r>
              <a:rPr lang="en-GB" sz="2400" dirty="0">
                <a:solidFill>
                  <a:schemeClr val="bg1"/>
                </a:solidFill>
                <a:latin typeface="Averta"/>
              </a:rPr>
              <a:t> </a:t>
            </a:r>
            <a:r>
              <a:rPr lang="en-GB" sz="2400" dirty="0" err="1">
                <a:solidFill>
                  <a:schemeClr val="bg1"/>
                </a:solidFill>
                <a:latin typeface="Averta"/>
              </a:rPr>
              <a:t>durchzuführen</a:t>
            </a:r>
            <a:r>
              <a:rPr lang="en-GB" sz="2400" dirty="0">
                <a:solidFill>
                  <a:schemeClr val="bg1"/>
                </a:solidFill>
                <a:latin typeface="Averta"/>
              </a:rPr>
              <a:t>.</a:t>
            </a:r>
          </a:p>
          <a:p>
            <a:pPr marL="457200" indent="-457200">
              <a:buFont typeface="+mj-lt"/>
              <a:buAutoNum type="arabicParenR"/>
            </a:pPr>
            <a:r>
              <a:rPr lang="en-GB" sz="2400" dirty="0">
                <a:solidFill>
                  <a:schemeClr val="bg1"/>
                </a:solidFill>
                <a:latin typeface="Averta"/>
              </a:rPr>
              <a:t>Hubbub </a:t>
            </a:r>
            <a:r>
              <a:rPr lang="en-GB" sz="2400" dirty="0" err="1">
                <a:solidFill>
                  <a:schemeClr val="bg1"/>
                </a:solidFill>
                <a:latin typeface="Averta"/>
              </a:rPr>
              <a:t>geben</a:t>
            </a:r>
            <a:r>
              <a:rPr lang="en-GB" sz="2400" dirty="0">
                <a:solidFill>
                  <a:schemeClr val="bg1"/>
                </a:solidFill>
                <a:latin typeface="Averta"/>
              </a:rPr>
              <a:t> </a:t>
            </a:r>
            <a:r>
              <a:rPr lang="en-GB" sz="2400" dirty="0" err="1">
                <a:solidFill>
                  <a:schemeClr val="bg1"/>
                </a:solidFill>
                <a:latin typeface="Averta"/>
              </a:rPr>
              <a:t>Einzelpersonen</a:t>
            </a:r>
            <a:r>
              <a:rPr lang="en-GB" sz="2400" dirty="0">
                <a:solidFill>
                  <a:schemeClr val="bg1"/>
                </a:solidFill>
                <a:latin typeface="Averta"/>
              </a:rPr>
              <a:t>, die Crowdfunding-</a:t>
            </a:r>
            <a:r>
              <a:rPr lang="en-GB" sz="2400" dirty="0" err="1">
                <a:solidFill>
                  <a:schemeClr val="bg1"/>
                </a:solidFill>
                <a:latin typeface="Averta"/>
              </a:rPr>
              <a:t>Kampagnen</a:t>
            </a:r>
            <a:r>
              <a:rPr lang="en-GB" sz="2400" dirty="0">
                <a:solidFill>
                  <a:schemeClr val="bg1"/>
                </a:solidFill>
                <a:latin typeface="Averta"/>
              </a:rPr>
              <a:t> für </a:t>
            </a:r>
            <a:r>
              <a:rPr lang="en-GB" sz="2400" dirty="0" err="1">
                <a:solidFill>
                  <a:schemeClr val="bg1"/>
                </a:solidFill>
                <a:latin typeface="Averta"/>
              </a:rPr>
              <a:t>wohltätige</a:t>
            </a:r>
            <a:r>
              <a:rPr lang="en-GB" sz="2400" dirty="0">
                <a:solidFill>
                  <a:schemeClr val="bg1"/>
                </a:solidFill>
                <a:latin typeface="Averta"/>
              </a:rPr>
              <a:t> </a:t>
            </a:r>
            <a:r>
              <a:rPr lang="en-GB" sz="2400" dirty="0" err="1">
                <a:solidFill>
                  <a:schemeClr val="bg1"/>
                </a:solidFill>
                <a:latin typeface="Averta"/>
              </a:rPr>
              <a:t>Zwecke</a:t>
            </a:r>
            <a:r>
              <a:rPr lang="en-GB" sz="2400" dirty="0">
                <a:solidFill>
                  <a:schemeClr val="bg1"/>
                </a:solidFill>
                <a:latin typeface="Averta"/>
              </a:rPr>
              <a:t> </a:t>
            </a:r>
            <a:r>
              <a:rPr lang="en-GB" sz="2400" dirty="0" err="1">
                <a:solidFill>
                  <a:schemeClr val="bg1"/>
                </a:solidFill>
                <a:latin typeface="Averta"/>
              </a:rPr>
              <a:t>erstellen</a:t>
            </a:r>
            <a:r>
              <a:rPr lang="en-GB" sz="2400" dirty="0">
                <a:solidFill>
                  <a:schemeClr val="bg1"/>
                </a:solidFill>
                <a:latin typeface="Averta"/>
              </a:rPr>
              <a:t> </a:t>
            </a:r>
            <a:r>
              <a:rPr lang="en-GB" sz="2400" dirty="0" err="1">
                <a:solidFill>
                  <a:schemeClr val="bg1"/>
                </a:solidFill>
                <a:latin typeface="Averta"/>
              </a:rPr>
              <a:t>wollen</a:t>
            </a:r>
            <a:r>
              <a:rPr lang="en-GB" sz="2400" dirty="0">
                <a:solidFill>
                  <a:schemeClr val="bg1"/>
                </a:solidFill>
                <a:latin typeface="Averta"/>
              </a:rPr>
              <a:t>, auf </a:t>
            </a:r>
            <a:r>
              <a:rPr lang="en-GB" sz="2400" dirty="0" err="1">
                <a:solidFill>
                  <a:schemeClr val="bg1"/>
                </a:solidFill>
                <a:latin typeface="Averta"/>
              </a:rPr>
              <a:t>ihrer</a:t>
            </a:r>
            <a:r>
              <a:rPr lang="en-GB" sz="2400" dirty="0">
                <a:solidFill>
                  <a:schemeClr val="bg1"/>
                </a:solidFill>
                <a:latin typeface="Averta"/>
              </a:rPr>
              <a:t> </a:t>
            </a:r>
            <a:r>
              <a:rPr lang="en-GB" sz="2400" dirty="0" err="1">
                <a:solidFill>
                  <a:schemeClr val="bg1"/>
                </a:solidFill>
                <a:latin typeface="Averta"/>
              </a:rPr>
              <a:t>Plattform</a:t>
            </a:r>
            <a:r>
              <a:rPr lang="en-GB" sz="2400" dirty="0">
                <a:solidFill>
                  <a:schemeClr val="bg1"/>
                </a:solidFill>
                <a:latin typeface="Averta"/>
              </a:rPr>
              <a:t> </a:t>
            </a:r>
            <a:r>
              <a:rPr lang="en-GB" sz="2400" dirty="0" err="1">
                <a:solidFill>
                  <a:schemeClr val="bg1"/>
                </a:solidFill>
                <a:latin typeface="Averta"/>
              </a:rPr>
              <a:t>kostenlos</a:t>
            </a:r>
            <a:r>
              <a:rPr lang="en-GB" sz="2400" dirty="0">
                <a:solidFill>
                  <a:schemeClr val="bg1"/>
                </a:solidFill>
                <a:latin typeface="Averta"/>
              </a:rPr>
              <a:t> </a:t>
            </a:r>
            <a:r>
              <a:rPr lang="en-GB" sz="2400" dirty="0" err="1">
                <a:solidFill>
                  <a:schemeClr val="bg1"/>
                </a:solidFill>
                <a:latin typeface="Averta"/>
              </a:rPr>
              <a:t>Anleitung</a:t>
            </a:r>
            <a:r>
              <a:rPr lang="en-GB" sz="2400" dirty="0">
                <a:solidFill>
                  <a:schemeClr val="bg1"/>
                </a:solidFill>
                <a:latin typeface="Averta"/>
              </a:rPr>
              <a:t> </a:t>
            </a:r>
            <a:r>
              <a:rPr lang="en-GB" b="0" i="0" dirty="0">
                <a:solidFill>
                  <a:schemeClr val="bg1"/>
                </a:solidFill>
                <a:effectLst/>
                <a:latin typeface="Averta"/>
                <a:hlinkClick r:id="rId2">
                  <a:extLst>
                    <a:ext uri="{A12FA001-AC4F-418D-AE19-62706E023703}">
                      <ahyp:hlinkClr xmlns:ahyp="http://schemas.microsoft.com/office/drawing/2018/hyperlinkcolor" val="tx"/>
                    </a:ext>
                  </a:extLst>
                </a:hlinkClick>
              </a:rPr>
              <a:t>https://www.hubbub.net/solutions/crowdfunding</a:t>
            </a:r>
            <a:r>
              <a:rPr lang="en-GB" b="0" i="0" dirty="0">
                <a:solidFill>
                  <a:schemeClr val="bg1"/>
                </a:solidFill>
                <a:effectLst/>
                <a:latin typeface="Averta"/>
              </a:rPr>
              <a:t>  </a:t>
            </a:r>
            <a:endParaRPr lang="en-GB" sz="2400" b="0" i="0" dirty="0">
              <a:solidFill>
                <a:schemeClr val="bg1"/>
              </a:solidFill>
              <a:effectLst/>
              <a:latin typeface="Averta"/>
            </a:endParaRPr>
          </a:p>
        </p:txBody>
      </p:sp>
      <p:pic>
        <p:nvPicPr>
          <p:cNvPr id="12" name="Picture Placeholder 11" descr="Collaborative meeting table">
            <a:extLst>
              <a:ext uri="{FF2B5EF4-FFF2-40B4-BE49-F238E27FC236}">
                <a16:creationId xmlns:a16="http://schemas.microsoft.com/office/drawing/2014/main" id="{0E3D787D-F2B6-4154-829D-561D2DA6249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2">
            <a:extLst>
              <a:ext uri="{FF2B5EF4-FFF2-40B4-BE49-F238E27FC236}">
                <a16:creationId xmlns:a16="http://schemas.microsoft.com/office/drawing/2014/main" id="{14D89B3A-9686-9376-DB9B-D1D998638CDE}"/>
              </a:ext>
            </a:extLst>
          </p:cNvPr>
          <p:cNvSpPr txBox="1">
            <a:spLocks/>
          </p:cNvSpPr>
          <p:nvPr/>
        </p:nvSpPr>
        <p:spPr>
          <a:xfrm>
            <a:off x="1718347" y="258055"/>
            <a:ext cx="4716425" cy="83523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dirty="0" err="1"/>
              <a:t>Beispiele</a:t>
            </a:r>
            <a:r>
              <a:rPr lang="en-US" sz="3000" b="1" dirty="0"/>
              <a:t> für Crowdfunding-Websites</a:t>
            </a:r>
          </a:p>
        </p:txBody>
      </p:sp>
    </p:spTree>
    <p:extLst>
      <p:ext uri="{BB962C8B-B14F-4D97-AF65-F5344CB8AC3E}">
        <p14:creationId xmlns:p14="http://schemas.microsoft.com/office/powerpoint/2010/main" val="343006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57326" y="1351835"/>
            <a:ext cx="5470936" cy="6001643"/>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rPr>
              <a:t>Eine </a:t>
            </a:r>
            <a:r>
              <a:rPr lang="en-US" sz="2400" b="1" dirty="0" err="1">
                <a:solidFill>
                  <a:schemeClr val="bg1"/>
                </a:solidFill>
              </a:rPr>
              <a:t>erfolgreiche</a:t>
            </a:r>
            <a:r>
              <a:rPr lang="en-US" sz="2400" b="1" dirty="0">
                <a:solidFill>
                  <a:schemeClr val="bg1"/>
                </a:solidFill>
              </a:rPr>
              <a:t> </a:t>
            </a:r>
            <a:r>
              <a:rPr lang="en-US" sz="2400" b="1" dirty="0" err="1">
                <a:solidFill>
                  <a:schemeClr val="bg1"/>
                </a:solidFill>
              </a:rPr>
              <a:t>Kampagne</a:t>
            </a:r>
            <a:r>
              <a:rPr lang="en-US" sz="2400" b="1" dirty="0">
                <a:solidFill>
                  <a:schemeClr val="bg1"/>
                </a:solidFill>
              </a:rPr>
              <a:t> </a:t>
            </a:r>
            <a:r>
              <a:rPr lang="en-US" sz="2400" b="1" dirty="0" err="1">
                <a:solidFill>
                  <a:schemeClr val="bg1"/>
                </a:solidFill>
              </a:rPr>
              <a:t>besticht</a:t>
            </a:r>
            <a:r>
              <a:rPr lang="en-US" sz="2400" b="1" dirty="0">
                <a:solidFill>
                  <a:schemeClr val="bg1"/>
                </a:solidFill>
              </a:rPr>
              <a:t> </a:t>
            </a:r>
            <a:r>
              <a:rPr lang="en-US" sz="2400" b="1" dirty="0" err="1">
                <a:solidFill>
                  <a:schemeClr val="bg1"/>
                </a:solidFill>
              </a:rPr>
              <a:t>mit</a:t>
            </a:r>
            <a:r>
              <a:rPr lang="en-US" sz="2400" b="1" dirty="0">
                <a:solidFill>
                  <a:schemeClr val="bg1"/>
                </a:solidFill>
              </a:rPr>
              <a:t> </a:t>
            </a:r>
            <a:r>
              <a:rPr lang="en-US" sz="2400" b="1" dirty="0" err="1">
                <a:solidFill>
                  <a:schemeClr val="bg1"/>
                </a:solidFill>
              </a:rPr>
              <a:t>einer</a:t>
            </a:r>
            <a:r>
              <a:rPr lang="en-US" sz="2400" b="1" dirty="0">
                <a:solidFill>
                  <a:schemeClr val="bg1"/>
                </a:solidFill>
              </a:rPr>
              <a:t> </a:t>
            </a:r>
            <a:r>
              <a:rPr lang="en-US" sz="2400" b="1" dirty="0" err="1">
                <a:solidFill>
                  <a:schemeClr val="bg1"/>
                </a:solidFill>
              </a:rPr>
              <a:t>guten</a:t>
            </a:r>
            <a:r>
              <a:rPr lang="en-US" sz="2400" b="1" dirty="0">
                <a:solidFill>
                  <a:schemeClr val="bg1"/>
                </a:solidFill>
              </a:rPr>
              <a:t> </a:t>
            </a:r>
            <a:r>
              <a:rPr lang="en-US" sz="2400" b="1" dirty="0" err="1">
                <a:solidFill>
                  <a:schemeClr val="bg1"/>
                </a:solidFill>
              </a:rPr>
              <a:t>Geschichte</a:t>
            </a:r>
            <a:r>
              <a:rPr lang="en-US" sz="2400" b="1" dirty="0">
                <a:solidFill>
                  <a:schemeClr val="bg1"/>
                </a:solidFill>
              </a:rPr>
              <a:t>.</a:t>
            </a:r>
          </a:p>
          <a:p>
            <a:endParaRPr lang="en-US" b="1" dirty="0">
              <a:solidFill>
                <a:schemeClr val="bg1"/>
              </a:solidFill>
            </a:endParaRPr>
          </a:p>
          <a:p>
            <a:r>
              <a:rPr lang="en-US" sz="2400" dirty="0">
                <a:solidFill>
                  <a:schemeClr val="bg1"/>
                </a:solidFill>
              </a:rPr>
              <a:t>Menschen </a:t>
            </a:r>
            <a:r>
              <a:rPr lang="en-US" sz="2400" dirty="0" err="1">
                <a:solidFill>
                  <a:schemeClr val="bg1"/>
                </a:solidFill>
              </a:rPr>
              <a:t>sind</a:t>
            </a:r>
            <a:r>
              <a:rPr lang="en-US" sz="2400" dirty="0">
                <a:solidFill>
                  <a:schemeClr val="bg1"/>
                </a:solidFill>
              </a:rPr>
              <a:t> </a:t>
            </a:r>
            <a:r>
              <a:rPr lang="en-US" sz="2400" dirty="0" err="1">
                <a:solidFill>
                  <a:schemeClr val="bg1"/>
                </a:solidFill>
              </a:rPr>
              <a:t>dann</a:t>
            </a:r>
            <a:r>
              <a:rPr lang="en-US" sz="2400" dirty="0">
                <a:solidFill>
                  <a:schemeClr val="bg1"/>
                </a:solidFill>
              </a:rPr>
              <a:t> </a:t>
            </a:r>
            <a:r>
              <a:rPr lang="en-US" sz="2400" dirty="0" err="1">
                <a:solidFill>
                  <a:schemeClr val="bg1"/>
                </a:solidFill>
              </a:rPr>
              <a:t>bereit</a:t>
            </a:r>
            <a:r>
              <a:rPr lang="en-US" sz="2400" dirty="0">
                <a:solidFill>
                  <a:schemeClr val="bg1"/>
                </a:solidFill>
              </a:rPr>
              <a:t>, in </a:t>
            </a:r>
            <a:r>
              <a:rPr lang="en-US" sz="2400" dirty="0" err="1">
                <a:solidFill>
                  <a:schemeClr val="bg1"/>
                </a:solidFill>
              </a:rPr>
              <a:t>eine</a:t>
            </a:r>
            <a:r>
              <a:rPr lang="en-US" sz="2400" dirty="0">
                <a:solidFill>
                  <a:schemeClr val="bg1"/>
                </a:solidFill>
              </a:rPr>
              <a:t> </a:t>
            </a:r>
            <a:r>
              <a:rPr lang="en-US" sz="2400" dirty="0" err="1">
                <a:solidFill>
                  <a:schemeClr val="bg1"/>
                </a:solidFill>
              </a:rPr>
              <a:t>Kampagne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investieren</a:t>
            </a:r>
            <a:r>
              <a:rPr lang="en-US" sz="2400" dirty="0">
                <a:solidFill>
                  <a:schemeClr val="bg1"/>
                </a:solidFill>
              </a:rPr>
              <a:t>, </a:t>
            </a:r>
            <a:r>
              <a:rPr lang="en-US" sz="2400" dirty="0" err="1">
                <a:solidFill>
                  <a:schemeClr val="bg1"/>
                </a:solidFill>
              </a:rPr>
              <a:t>wenn</a:t>
            </a:r>
            <a:r>
              <a:rPr lang="en-US" sz="2400" dirty="0">
                <a:solidFill>
                  <a:schemeClr val="bg1"/>
                </a:solidFill>
              </a:rPr>
              <a:t> </a:t>
            </a:r>
            <a:r>
              <a:rPr lang="en-US" sz="2400" dirty="0" err="1">
                <a:solidFill>
                  <a:schemeClr val="bg1"/>
                </a:solidFill>
              </a:rPr>
              <a:t>sie</a:t>
            </a:r>
            <a:r>
              <a:rPr lang="en-US" sz="2400" dirty="0">
                <a:solidFill>
                  <a:schemeClr val="bg1"/>
                </a:solidFill>
              </a:rPr>
              <a:t> </a:t>
            </a:r>
            <a:r>
              <a:rPr lang="en-US" sz="2400" dirty="0" err="1">
                <a:solidFill>
                  <a:schemeClr val="bg1"/>
                </a:solidFill>
              </a:rPr>
              <a:t>diese</a:t>
            </a:r>
            <a:r>
              <a:rPr lang="en-US" sz="2400" dirty="0">
                <a:solidFill>
                  <a:schemeClr val="bg1"/>
                </a:solidFill>
              </a:rPr>
              <a:t> </a:t>
            </a:r>
            <a:r>
              <a:rPr lang="en-US" sz="2400" dirty="0" err="1">
                <a:solidFill>
                  <a:schemeClr val="bg1"/>
                </a:solidFill>
              </a:rPr>
              <a:t>ansprechend</a:t>
            </a:r>
            <a:r>
              <a:rPr lang="en-US" sz="2400" dirty="0">
                <a:solidFill>
                  <a:schemeClr val="bg1"/>
                </a:solidFill>
              </a:rPr>
              <a:t>, </a:t>
            </a:r>
            <a:r>
              <a:rPr lang="en-US" sz="2400" dirty="0" err="1">
                <a:solidFill>
                  <a:schemeClr val="bg1"/>
                </a:solidFill>
              </a:rPr>
              <a:t>interessant</a:t>
            </a:r>
            <a:r>
              <a:rPr lang="en-US" sz="2400" dirty="0">
                <a:solidFill>
                  <a:schemeClr val="bg1"/>
                </a:solidFill>
              </a:rPr>
              <a:t> und </a:t>
            </a:r>
            <a:r>
              <a:rPr lang="en-US" sz="2400" dirty="0" err="1">
                <a:solidFill>
                  <a:schemeClr val="bg1"/>
                </a:solidFill>
              </a:rPr>
              <a:t>nützlich</a:t>
            </a:r>
            <a:r>
              <a:rPr lang="en-US" sz="2400" dirty="0">
                <a:solidFill>
                  <a:schemeClr val="bg1"/>
                </a:solidFill>
              </a:rPr>
              <a:t> </a:t>
            </a:r>
            <a:r>
              <a:rPr lang="en-US" sz="2400" dirty="0" err="1">
                <a:solidFill>
                  <a:schemeClr val="bg1"/>
                </a:solidFill>
              </a:rPr>
              <a:t>finden</a:t>
            </a:r>
            <a:r>
              <a:rPr lang="en-US" sz="2400" dirty="0">
                <a:solidFill>
                  <a:schemeClr val="bg1"/>
                </a:solidFill>
              </a:rPr>
              <a:t>. </a:t>
            </a:r>
            <a:r>
              <a:rPr lang="en-US" sz="2400" dirty="0" err="1">
                <a:solidFill>
                  <a:schemeClr val="bg1"/>
                </a:solidFill>
              </a:rPr>
              <a:t>Mit</a:t>
            </a:r>
            <a:r>
              <a:rPr lang="en-US" sz="2400" dirty="0">
                <a:solidFill>
                  <a:schemeClr val="bg1"/>
                </a:solidFill>
              </a:rPr>
              <a:t> </a:t>
            </a:r>
            <a:r>
              <a:rPr lang="en-US" sz="2400" dirty="0" err="1">
                <a:solidFill>
                  <a:schemeClr val="bg1"/>
                </a:solidFill>
              </a:rPr>
              <a:t>einer</a:t>
            </a:r>
            <a:r>
              <a:rPr lang="en-US" sz="2400" dirty="0">
                <a:solidFill>
                  <a:schemeClr val="bg1"/>
                </a:solidFill>
              </a:rPr>
              <a:t> </a:t>
            </a:r>
            <a:r>
              <a:rPr lang="en-US" sz="2400" dirty="0" err="1">
                <a:solidFill>
                  <a:schemeClr val="bg1"/>
                </a:solidFill>
              </a:rPr>
              <a:t>originellen</a:t>
            </a:r>
            <a:r>
              <a:rPr lang="en-US" sz="2400" dirty="0">
                <a:solidFill>
                  <a:schemeClr val="bg1"/>
                </a:solidFill>
              </a:rPr>
              <a:t> </a:t>
            </a:r>
            <a:r>
              <a:rPr lang="en-US" sz="2400" dirty="0" err="1">
                <a:solidFill>
                  <a:schemeClr val="bg1"/>
                </a:solidFill>
              </a:rPr>
              <a:t>Geschichte</a:t>
            </a:r>
            <a:r>
              <a:rPr lang="en-US" sz="2400" dirty="0">
                <a:solidFill>
                  <a:schemeClr val="bg1"/>
                </a:solidFill>
              </a:rPr>
              <a:t> </a:t>
            </a:r>
            <a:r>
              <a:rPr lang="en-US" sz="2400" dirty="0" err="1">
                <a:solidFill>
                  <a:schemeClr val="bg1"/>
                </a:solidFill>
              </a:rPr>
              <a:t>zur</a:t>
            </a:r>
            <a:r>
              <a:rPr lang="en-US" sz="2400" dirty="0">
                <a:solidFill>
                  <a:schemeClr val="bg1"/>
                </a:solidFill>
              </a:rPr>
              <a:t> </a:t>
            </a:r>
            <a:r>
              <a:rPr lang="en-US" sz="2400" dirty="0" err="1">
                <a:solidFill>
                  <a:schemeClr val="bg1"/>
                </a:solidFill>
              </a:rPr>
              <a:t>Kampagne</a:t>
            </a:r>
            <a:r>
              <a:rPr lang="en-US" sz="2400" dirty="0">
                <a:solidFill>
                  <a:schemeClr val="bg1"/>
                </a:solidFill>
              </a:rPr>
              <a:t> </a:t>
            </a:r>
            <a:r>
              <a:rPr lang="en-US" sz="2400" dirty="0" err="1">
                <a:solidFill>
                  <a:schemeClr val="bg1"/>
                </a:solidFill>
              </a:rPr>
              <a:t>gelingt</a:t>
            </a:r>
            <a:r>
              <a:rPr lang="en-US" sz="2400" dirty="0">
                <a:solidFill>
                  <a:schemeClr val="bg1"/>
                </a:solidFill>
              </a:rPr>
              <a:t> es, </a:t>
            </a:r>
            <a:r>
              <a:rPr lang="en-US" sz="2400" dirty="0" err="1">
                <a:solidFill>
                  <a:schemeClr val="bg1"/>
                </a:solidFill>
              </a:rPr>
              <a:t>sich</a:t>
            </a:r>
            <a:r>
              <a:rPr lang="en-US" sz="2400" dirty="0">
                <a:solidFill>
                  <a:schemeClr val="bg1"/>
                </a:solidFill>
              </a:rPr>
              <a:t> </a:t>
            </a:r>
            <a:r>
              <a:rPr lang="en-US" sz="2400" dirty="0" err="1">
                <a:solidFill>
                  <a:schemeClr val="bg1"/>
                </a:solidFill>
              </a:rPr>
              <a:t>mit</a:t>
            </a:r>
            <a:r>
              <a:rPr lang="en-US" sz="2400" dirty="0">
                <a:solidFill>
                  <a:schemeClr val="bg1"/>
                </a:solidFill>
              </a:rPr>
              <a:t> dem </a:t>
            </a:r>
            <a:r>
              <a:rPr lang="en-US" sz="2400" dirty="0" err="1">
                <a:solidFill>
                  <a:schemeClr val="bg1"/>
                </a:solidFill>
              </a:rPr>
              <a:t>eigenen</a:t>
            </a:r>
            <a:r>
              <a:rPr lang="en-US" sz="2400" dirty="0">
                <a:solidFill>
                  <a:schemeClr val="bg1"/>
                </a:solidFill>
              </a:rPr>
              <a:t> </a:t>
            </a:r>
            <a:r>
              <a:rPr lang="en-US" sz="2400" dirty="0" err="1">
                <a:solidFill>
                  <a:schemeClr val="bg1"/>
                </a:solidFill>
              </a:rPr>
              <a:t>Projekt</a:t>
            </a:r>
            <a:r>
              <a:rPr lang="en-US" sz="2400" dirty="0">
                <a:solidFill>
                  <a:schemeClr val="bg1"/>
                </a:solidFill>
              </a:rPr>
              <a:t> von der Masse </a:t>
            </a:r>
            <a:r>
              <a:rPr lang="en-US" sz="2400" dirty="0" err="1">
                <a:solidFill>
                  <a:schemeClr val="bg1"/>
                </a:solidFill>
              </a:rPr>
              <a:t>abzuheben</a:t>
            </a:r>
            <a:r>
              <a:rPr lang="en-US" sz="2400" dirty="0">
                <a:solidFill>
                  <a:schemeClr val="bg1"/>
                </a:solidFill>
              </a:rPr>
              <a:t>. </a:t>
            </a:r>
            <a:r>
              <a:rPr lang="en-US" sz="2400" dirty="0" err="1">
                <a:solidFill>
                  <a:schemeClr val="bg1"/>
                </a:solidFill>
              </a:rPr>
              <a:t>Dabei</a:t>
            </a:r>
            <a:r>
              <a:rPr lang="en-US" sz="2400" dirty="0">
                <a:solidFill>
                  <a:schemeClr val="bg1"/>
                </a:solidFill>
              </a:rPr>
              <a:t> </a:t>
            </a:r>
            <a:r>
              <a:rPr lang="en-US" sz="2400" dirty="0" err="1">
                <a:solidFill>
                  <a:schemeClr val="bg1"/>
                </a:solidFill>
              </a:rPr>
              <a:t>kann</a:t>
            </a:r>
            <a:r>
              <a:rPr lang="en-US" sz="2400" dirty="0">
                <a:solidFill>
                  <a:schemeClr val="bg1"/>
                </a:solidFill>
              </a:rPr>
              <a:t> es </a:t>
            </a:r>
            <a:r>
              <a:rPr lang="en-US" sz="2400" dirty="0" err="1">
                <a:solidFill>
                  <a:schemeClr val="bg1"/>
                </a:solidFill>
              </a:rPr>
              <a:t>hilfreich</a:t>
            </a:r>
            <a:r>
              <a:rPr lang="en-US" sz="2400" dirty="0">
                <a:solidFill>
                  <a:schemeClr val="bg1"/>
                </a:solidFill>
              </a:rPr>
              <a:t> sein, </a:t>
            </a:r>
            <a:r>
              <a:rPr lang="en-US" sz="2400" dirty="0" err="1">
                <a:solidFill>
                  <a:schemeClr val="bg1"/>
                </a:solidFill>
              </a:rPr>
              <a:t>verschiedene</a:t>
            </a:r>
            <a:r>
              <a:rPr lang="en-US" sz="2400" dirty="0">
                <a:solidFill>
                  <a:schemeClr val="bg1"/>
                </a:solidFill>
              </a:rPr>
              <a:t> </a:t>
            </a:r>
            <a:r>
              <a:rPr lang="en-US" sz="2400" dirty="0" err="1">
                <a:solidFill>
                  <a:schemeClr val="bg1"/>
                </a:solidFill>
              </a:rPr>
              <a:t>Plattformen</a:t>
            </a:r>
            <a:r>
              <a:rPr lang="en-US" sz="2400" dirty="0">
                <a:solidFill>
                  <a:schemeClr val="bg1"/>
                </a:solidFill>
              </a:rPr>
              <a:t> und </a:t>
            </a:r>
            <a:r>
              <a:rPr lang="en-US" sz="2400" dirty="0" err="1">
                <a:solidFill>
                  <a:schemeClr val="bg1"/>
                </a:solidFill>
              </a:rPr>
              <a:t>Socia</a:t>
            </a:r>
            <a:r>
              <a:rPr lang="en-US" sz="2400" dirty="0">
                <a:solidFill>
                  <a:schemeClr val="bg1"/>
                </a:solidFill>
              </a:rPr>
              <a:t> Media-Websites </a:t>
            </a:r>
            <a:r>
              <a:rPr lang="en-US" sz="2400" dirty="0" err="1">
                <a:solidFill>
                  <a:schemeClr val="bg1"/>
                </a:solidFill>
              </a:rPr>
              <a:t>zu</a:t>
            </a:r>
            <a:r>
              <a:rPr lang="en-US" sz="2400" dirty="0">
                <a:solidFill>
                  <a:schemeClr val="bg1"/>
                </a:solidFill>
              </a:rPr>
              <a:t> </a:t>
            </a:r>
            <a:r>
              <a:rPr lang="en-US" sz="2400" dirty="0" err="1">
                <a:solidFill>
                  <a:schemeClr val="bg1"/>
                </a:solidFill>
              </a:rPr>
              <a:t>nutzen</a:t>
            </a:r>
            <a:r>
              <a:rPr lang="en-US" sz="2400" dirty="0">
                <a:solidFill>
                  <a:schemeClr val="bg1"/>
                </a:solidFill>
              </a:rPr>
              <a:t> und z. B. </a:t>
            </a:r>
            <a:r>
              <a:rPr lang="en-US" sz="2400" dirty="0" err="1">
                <a:solidFill>
                  <a:schemeClr val="bg1"/>
                </a:solidFill>
              </a:rPr>
              <a:t>anhand</a:t>
            </a:r>
            <a:r>
              <a:rPr lang="en-US" sz="2400" dirty="0">
                <a:solidFill>
                  <a:schemeClr val="bg1"/>
                </a:solidFill>
              </a:rPr>
              <a:t> von </a:t>
            </a:r>
            <a:r>
              <a:rPr lang="en-US" sz="2400" dirty="0" err="1">
                <a:solidFill>
                  <a:schemeClr val="bg1"/>
                </a:solidFill>
              </a:rPr>
              <a:t>einem</a:t>
            </a:r>
            <a:r>
              <a:rPr lang="en-US" sz="2400" dirty="0">
                <a:solidFill>
                  <a:schemeClr val="bg1"/>
                </a:solidFill>
              </a:rPr>
              <a:t> </a:t>
            </a:r>
            <a:r>
              <a:rPr lang="en-US" sz="2400" dirty="0" err="1">
                <a:solidFill>
                  <a:schemeClr val="bg1"/>
                </a:solidFill>
              </a:rPr>
              <a:t>kurzen</a:t>
            </a:r>
            <a:r>
              <a:rPr lang="en-US" sz="2400" dirty="0">
                <a:solidFill>
                  <a:schemeClr val="bg1"/>
                </a:solidFill>
              </a:rPr>
              <a:t> Video </a:t>
            </a:r>
            <a:r>
              <a:rPr lang="en-US" sz="2400" dirty="0" err="1">
                <a:solidFill>
                  <a:schemeClr val="bg1"/>
                </a:solidFill>
              </a:rPr>
              <a:t>zu</a:t>
            </a:r>
            <a:r>
              <a:rPr lang="en-US" sz="2400" dirty="0">
                <a:solidFill>
                  <a:schemeClr val="bg1"/>
                </a:solidFill>
              </a:rPr>
              <a:t> </a:t>
            </a:r>
            <a:r>
              <a:rPr lang="en-US" sz="2400" dirty="0" err="1">
                <a:solidFill>
                  <a:schemeClr val="bg1"/>
                </a:solidFill>
              </a:rPr>
              <a:t>erklären</a:t>
            </a:r>
            <a:r>
              <a:rPr lang="en-US" sz="2400" dirty="0">
                <a:solidFill>
                  <a:schemeClr val="bg1"/>
                </a:solidFill>
              </a:rPr>
              <a:t>, </a:t>
            </a:r>
            <a:r>
              <a:rPr lang="en-US" sz="2400" dirty="0" err="1">
                <a:solidFill>
                  <a:schemeClr val="bg1"/>
                </a:solidFill>
              </a:rPr>
              <a:t>weshalb</a:t>
            </a:r>
            <a:r>
              <a:rPr lang="en-US" sz="2400" dirty="0">
                <a:solidFill>
                  <a:schemeClr val="bg1"/>
                </a:solidFill>
              </a:rPr>
              <a:t> es Sinn </a:t>
            </a:r>
            <a:r>
              <a:rPr lang="en-US" sz="2400" dirty="0" err="1">
                <a:solidFill>
                  <a:schemeClr val="bg1"/>
                </a:solidFill>
              </a:rPr>
              <a:t>macht</a:t>
            </a:r>
            <a:r>
              <a:rPr lang="en-US" sz="2400" dirty="0">
                <a:solidFill>
                  <a:schemeClr val="bg1"/>
                </a:solidFill>
              </a:rPr>
              <a:t> und </a:t>
            </a:r>
            <a:r>
              <a:rPr lang="en-US" sz="2400" dirty="0" err="1">
                <a:solidFill>
                  <a:schemeClr val="bg1"/>
                </a:solidFill>
              </a:rPr>
              <a:t>wichtig</a:t>
            </a:r>
            <a:r>
              <a:rPr lang="en-US" sz="2400" dirty="0">
                <a:solidFill>
                  <a:schemeClr val="bg1"/>
                </a:solidFill>
              </a:rPr>
              <a:t> </a:t>
            </a:r>
            <a:r>
              <a:rPr lang="en-US" sz="2400" dirty="0" err="1">
                <a:solidFill>
                  <a:schemeClr val="bg1"/>
                </a:solidFill>
              </a:rPr>
              <a:t>ist</a:t>
            </a:r>
            <a:r>
              <a:rPr lang="en-US" sz="2400" dirty="0">
                <a:solidFill>
                  <a:schemeClr val="bg1"/>
                </a:solidFill>
              </a:rPr>
              <a:t>, für die </a:t>
            </a:r>
            <a:r>
              <a:rPr lang="en-US" sz="2400" dirty="0" err="1">
                <a:solidFill>
                  <a:schemeClr val="bg1"/>
                </a:solidFill>
              </a:rPr>
              <a:t>Kampagne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spenden</a:t>
            </a:r>
            <a:r>
              <a:rPr lang="en-US" sz="2400" dirty="0">
                <a:solidFill>
                  <a:schemeClr val="bg1"/>
                </a:solidFill>
              </a:rPr>
              <a:t>.</a:t>
            </a:r>
          </a:p>
          <a:p>
            <a:endParaRPr lang="en-US" sz="2400" dirty="0">
              <a:solidFill>
                <a:schemeClr val="bg1"/>
              </a:solidFill>
            </a:endParaRPr>
          </a:p>
        </p:txBody>
      </p:sp>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718347" y="258055"/>
            <a:ext cx="4716425" cy="8560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dirty="0"/>
              <a:t>Tipps für </a:t>
            </a:r>
            <a:r>
              <a:rPr lang="en-US" sz="3000" b="1" dirty="0" err="1"/>
              <a:t>erfolgreiches</a:t>
            </a:r>
            <a:r>
              <a:rPr lang="en-US" sz="3000" b="1" dirty="0"/>
              <a:t> Crowdfunding</a:t>
            </a:r>
          </a:p>
        </p:txBody>
      </p:sp>
      <p:pic>
        <p:nvPicPr>
          <p:cNvPr id="8" name="Picture Placeholder 7" descr="Pink flamingos kissing">
            <a:extLst>
              <a:ext uri="{FF2B5EF4-FFF2-40B4-BE49-F238E27FC236}">
                <a16:creationId xmlns:a16="http://schemas.microsoft.com/office/drawing/2014/main" id="{DD6C9392-46ED-46E5-9FAC-FE137112012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76060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39917" y="1306235"/>
            <a:ext cx="5526445" cy="6370975"/>
          </a:xfrm>
          <a:prstGeom prst="rect">
            <a:avLst/>
          </a:prstGeom>
          <a:noFill/>
        </p:spPr>
        <p:txBody>
          <a:bodyPr wrap="square" rtlCol="0">
            <a:spAutoFit/>
          </a:bodyPr>
          <a:lstStyle/>
          <a:p>
            <a:r>
              <a:rPr lang="en-US" sz="2400" b="1" dirty="0">
                <a:solidFill>
                  <a:schemeClr val="bg1"/>
                </a:solidFill>
              </a:rPr>
              <a:t>2. Eine </a:t>
            </a:r>
            <a:r>
              <a:rPr lang="en-US" sz="2400" b="1" dirty="0" err="1">
                <a:solidFill>
                  <a:schemeClr val="bg1"/>
                </a:solidFill>
              </a:rPr>
              <a:t>klare</a:t>
            </a:r>
            <a:r>
              <a:rPr lang="en-US" sz="2400" b="1" dirty="0">
                <a:solidFill>
                  <a:schemeClr val="bg1"/>
                </a:solidFill>
              </a:rPr>
              <a:t>, </a:t>
            </a:r>
            <a:r>
              <a:rPr lang="en-US" sz="2400" b="1" dirty="0" err="1">
                <a:solidFill>
                  <a:schemeClr val="bg1"/>
                </a:solidFill>
              </a:rPr>
              <a:t>transparente</a:t>
            </a:r>
            <a:r>
              <a:rPr lang="en-US" sz="2400" b="1" dirty="0">
                <a:solidFill>
                  <a:schemeClr val="bg1"/>
                </a:solidFill>
              </a:rPr>
              <a:t> und </a:t>
            </a:r>
            <a:r>
              <a:rPr lang="en-US" sz="2400" b="1" dirty="0" err="1">
                <a:solidFill>
                  <a:schemeClr val="bg1"/>
                </a:solidFill>
              </a:rPr>
              <a:t>nachvollziehbare</a:t>
            </a:r>
            <a:r>
              <a:rPr lang="en-US" sz="2400" b="1" dirty="0">
                <a:solidFill>
                  <a:schemeClr val="bg1"/>
                </a:solidFill>
              </a:rPr>
              <a:t> </a:t>
            </a:r>
            <a:r>
              <a:rPr lang="en-US" sz="2400" b="1" dirty="0" err="1">
                <a:solidFill>
                  <a:schemeClr val="bg1"/>
                </a:solidFill>
              </a:rPr>
              <a:t>Kommunikation</a:t>
            </a:r>
            <a:r>
              <a:rPr lang="en-US" sz="2400" b="1" dirty="0">
                <a:solidFill>
                  <a:schemeClr val="bg1"/>
                </a:solidFill>
              </a:rPr>
              <a:t> </a:t>
            </a:r>
            <a:r>
              <a:rPr lang="en-US" sz="2400" b="1" dirty="0" err="1">
                <a:solidFill>
                  <a:schemeClr val="bg1"/>
                </a:solidFill>
              </a:rPr>
              <a:t>ist</a:t>
            </a:r>
            <a:r>
              <a:rPr lang="en-US" sz="2400" b="1" dirty="0">
                <a:solidFill>
                  <a:schemeClr val="bg1"/>
                </a:solidFill>
              </a:rPr>
              <a:t> </a:t>
            </a:r>
            <a:r>
              <a:rPr lang="en-US" sz="2400" b="1" dirty="0" err="1">
                <a:solidFill>
                  <a:schemeClr val="bg1"/>
                </a:solidFill>
              </a:rPr>
              <a:t>wichtig</a:t>
            </a:r>
            <a:r>
              <a:rPr lang="en-US" sz="2400" b="1" dirty="0">
                <a:solidFill>
                  <a:schemeClr val="bg1"/>
                </a:solidFill>
              </a:rPr>
              <a:t>.</a:t>
            </a:r>
          </a:p>
          <a:p>
            <a:r>
              <a:rPr lang="en-US" sz="2400" dirty="0" err="1">
                <a:solidFill>
                  <a:schemeClr val="bg1"/>
                </a:solidFill>
              </a:rPr>
              <a:t>Im</a:t>
            </a:r>
            <a:r>
              <a:rPr lang="en-US" sz="2400" dirty="0">
                <a:solidFill>
                  <a:schemeClr val="bg1"/>
                </a:solidFill>
              </a:rPr>
              <a:t> </a:t>
            </a:r>
            <a:r>
              <a:rPr lang="en-US" sz="2400" dirty="0" err="1">
                <a:solidFill>
                  <a:schemeClr val="bg1"/>
                </a:solidFill>
              </a:rPr>
              <a:t>Verlauf</a:t>
            </a:r>
            <a:r>
              <a:rPr lang="en-US" sz="2400" dirty="0">
                <a:solidFill>
                  <a:schemeClr val="bg1"/>
                </a:solidFill>
              </a:rPr>
              <a:t> der Fundraising-</a:t>
            </a:r>
            <a:r>
              <a:rPr lang="en-US" sz="2400" dirty="0" err="1">
                <a:solidFill>
                  <a:schemeClr val="bg1"/>
                </a:solidFill>
              </a:rPr>
              <a:t>Kampagne</a:t>
            </a:r>
            <a:r>
              <a:rPr lang="en-US" sz="2400" dirty="0">
                <a:solidFill>
                  <a:schemeClr val="bg1"/>
                </a:solidFill>
              </a:rPr>
              <a:t> </a:t>
            </a:r>
            <a:r>
              <a:rPr lang="en-US" sz="2400" dirty="0" err="1">
                <a:solidFill>
                  <a:schemeClr val="bg1"/>
                </a:solidFill>
              </a:rPr>
              <a:t>ist</a:t>
            </a:r>
            <a:r>
              <a:rPr lang="en-US" sz="2400" dirty="0">
                <a:solidFill>
                  <a:schemeClr val="bg1"/>
                </a:solidFill>
              </a:rPr>
              <a:t> es </a:t>
            </a:r>
            <a:r>
              <a:rPr lang="en-US" sz="2400" dirty="0" err="1">
                <a:solidFill>
                  <a:schemeClr val="bg1"/>
                </a:solidFill>
              </a:rPr>
              <a:t>wichtig</a:t>
            </a:r>
            <a:r>
              <a:rPr lang="en-US" sz="2400" dirty="0">
                <a:solidFill>
                  <a:schemeClr val="bg1"/>
                </a:solidFill>
              </a:rPr>
              <a:t>, die </a:t>
            </a:r>
            <a:r>
              <a:rPr lang="en-US" sz="2400" dirty="0" err="1">
                <a:solidFill>
                  <a:schemeClr val="bg1"/>
                </a:solidFill>
              </a:rPr>
              <a:t>Unterstützer</a:t>
            </a:r>
            <a:r>
              <a:rPr lang="en-US" sz="2400" dirty="0">
                <a:solidFill>
                  <a:schemeClr val="bg1"/>
                </a:solidFill>
              </a:rPr>
              <a:t>*</a:t>
            </a:r>
            <a:r>
              <a:rPr lang="en-US" sz="2400" dirty="0" err="1">
                <a:solidFill>
                  <a:schemeClr val="bg1"/>
                </a:solidFill>
              </a:rPr>
              <a:t>innen</a:t>
            </a:r>
            <a:r>
              <a:rPr lang="en-US" sz="2400" dirty="0">
                <a:solidFill>
                  <a:schemeClr val="bg1"/>
                </a:solidFill>
              </a:rPr>
              <a:t> auf dem </a:t>
            </a:r>
            <a:r>
              <a:rPr lang="en-US" sz="2400" dirty="0" err="1">
                <a:solidFill>
                  <a:schemeClr val="bg1"/>
                </a:solidFill>
              </a:rPr>
              <a:t>Laufenden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halten</a:t>
            </a:r>
            <a:r>
              <a:rPr lang="en-US" sz="2400" dirty="0">
                <a:solidFill>
                  <a:schemeClr val="bg1"/>
                </a:solidFill>
              </a:rPr>
              <a:t>. </a:t>
            </a:r>
            <a:r>
              <a:rPr lang="en-US" sz="2400" dirty="0" err="1">
                <a:solidFill>
                  <a:schemeClr val="bg1"/>
                </a:solidFill>
              </a:rPr>
              <a:t>Während</a:t>
            </a:r>
            <a:r>
              <a:rPr lang="en-US" sz="2400" dirty="0">
                <a:solidFill>
                  <a:schemeClr val="bg1"/>
                </a:solidFill>
              </a:rPr>
              <a:t> des </a:t>
            </a:r>
            <a:r>
              <a:rPr lang="en-US" sz="2400" dirty="0" err="1">
                <a:solidFill>
                  <a:schemeClr val="bg1"/>
                </a:solidFill>
              </a:rPr>
              <a:t>Crowdfundings</a:t>
            </a:r>
            <a:r>
              <a:rPr lang="en-US" sz="2400" dirty="0">
                <a:solidFill>
                  <a:schemeClr val="bg1"/>
                </a:solidFill>
              </a:rPr>
              <a:t> </a:t>
            </a:r>
            <a:r>
              <a:rPr lang="en-US" sz="2400" dirty="0" err="1">
                <a:solidFill>
                  <a:schemeClr val="bg1"/>
                </a:solidFill>
              </a:rPr>
              <a:t>kann</a:t>
            </a:r>
            <a:r>
              <a:rPr lang="en-US" sz="2400" dirty="0">
                <a:solidFill>
                  <a:schemeClr val="bg1"/>
                </a:solidFill>
              </a:rPr>
              <a:t> es </a:t>
            </a:r>
            <a:r>
              <a:rPr lang="en-US" sz="2400" dirty="0" err="1">
                <a:solidFill>
                  <a:schemeClr val="bg1"/>
                </a:solidFill>
              </a:rPr>
              <a:t>zu</a:t>
            </a:r>
            <a:r>
              <a:rPr lang="en-US" sz="2400" dirty="0">
                <a:solidFill>
                  <a:schemeClr val="bg1"/>
                </a:solidFill>
              </a:rPr>
              <a:t> </a:t>
            </a:r>
            <a:r>
              <a:rPr lang="en-US" sz="2400" dirty="0" err="1">
                <a:solidFill>
                  <a:schemeClr val="bg1"/>
                </a:solidFill>
              </a:rPr>
              <a:t>Verzögerungen</a:t>
            </a:r>
            <a:r>
              <a:rPr lang="en-US" sz="2400" dirty="0">
                <a:solidFill>
                  <a:schemeClr val="bg1"/>
                </a:solidFill>
              </a:rPr>
              <a:t> </a:t>
            </a:r>
            <a:r>
              <a:rPr lang="en-US" sz="2400" dirty="0" err="1">
                <a:solidFill>
                  <a:schemeClr val="bg1"/>
                </a:solidFill>
              </a:rPr>
              <a:t>kommen</a:t>
            </a:r>
            <a:r>
              <a:rPr lang="en-US" sz="2400" dirty="0">
                <a:solidFill>
                  <a:schemeClr val="bg1"/>
                </a:solidFill>
              </a:rPr>
              <a:t>; </a:t>
            </a:r>
            <a:r>
              <a:rPr lang="en-US" sz="2400" dirty="0" err="1">
                <a:solidFill>
                  <a:schemeClr val="bg1"/>
                </a:solidFill>
              </a:rPr>
              <a:t>daher</a:t>
            </a:r>
            <a:r>
              <a:rPr lang="en-US" sz="2400" dirty="0">
                <a:solidFill>
                  <a:schemeClr val="bg1"/>
                </a:solidFill>
              </a:rPr>
              <a:t> </a:t>
            </a:r>
            <a:r>
              <a:rPr lang="en-US" sz="2400" dirty="0" err="1">
                <a:solidFill>
                  <a:schemeClr val="bg1"/>
                </a:solidFill>
              </a:rPr>
              <a:t>ist</a:t>
            </a:r>
            <a:r>
              <a:rPr lang="en-US" sz="2400" dirty="0">
                <a:solidFill>
                  <a:schemeClr val="bg1"/>
                </a:solidFill>
              </a:rPr>
              <a:t> es </a:t>
            </a:r>
            <a:r>
              <a:rPr lang="en-US" sz="2400" dirty="0" err="1">
                <a:solidFill>
                  <a:schemeClr val="bg1"/>
                </a:solidFill>
              </a:rPr>
              <a:t>wichtig</a:t>
            </a:r>
            <a:r>
              <a:rPr lang="en-US" sz="2400" dirty="0">
                <a:solidFill>
                  <a:schemeClr val="bg1"/>
                </a:solidFill>
              </a:rPr>
              <a:t>, </a:t>
            </a:r>
            <a:r>
              <a:rPr lang="en-US" sz="2400" dirty="0" err="1">
                <a:solidFill>
                  <a:schemeClr val="bg1"/>
                </a:solidFill>
              </a:rPr>
              <a:t>dass</a:t>
            </a:r>
            <a:r>
              <a:rPr lang="en-US" sz="2400" dirty="0">
                <a:solidFill>
                  <a:schemeClr val="bg1"/>
                </a:solidFill>
              </a:rPr>
              <a:t> die </a:t>
            </a:r>
            <a:r>
              <a:rPr lang="en-US" sz="2400" dirty="0" err="1">
                <a:solidFill>
                  <a:schemeClr val="bg1"/>
                </a:solidFill>
              </a:rPr>
              <a:t>Unterstützer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über</a:t>
            </a:r>
            <a:r>
              <a:rPr lang="en-US" sz="2400" dirty="0">
                <a:solidFill>
                  <a:schemeClr val="bg1"/>
                </a:solidFill>
              </a:rPr>
              <a:t> </a:t>
            </a:r>
            <a:r>
              <a:rPr lang="en-US" sz="2400" dirty="0" err="1">
                <a:solidFill>
                  <a:schemeClr val="bg1"/>
                </a:solidFill>
              </a:rPr>
              <a:t>diese</a:t>
            </a:r>
            <a:r>
              <a:rPr lang="en-US" sz="2400" dirty="0">
                <a:solidFill>
                  <a:schemeClr val="bg1"/>
                </a:solidFill>
              </a:rPr>
              <a:t> </a:t>
            </a:r>
            <a:r>
              <a:rPr lang="en-US" sz="2400" dirty="0" err="1">
                <a:solidFill>
                  <a:schemeClr val="bg1"/>
                </a:solidFill>
              </a:rPr>
              <a:t>informiert</a:t>
            </a:r>
            <a:r>
              <a:rPr lang="en-US" sz="2400" dirty="0">
                <a:solidFill>
                  <a:schemeClr val="bg1"/>
                </a:solidFill>
              </a:rPr>
              <a:t> </a:t>
            </a:r>
            <a:r>
              <a:rPr lang="en-US" sz="2400" dirty="0" err="1">
                <a:solidFill>
                  <a:schemeClr val="bg1"/>
                </a:solidFill>
              </a:rPr>
              <a:t>sind</a:t>
            </a:r>
            <a:r>
              <a:rPr lang="en-US" sz="2400" dirty="0">
                <a:solidFill>
                  <a:schemeClr val="bg1"/>
                </a:solidFill>
              </a:rPr>
              <a:t>. </a:t>
            </a:r>
            <a:r>
              <a:rPr lang="en-US" sz="2400" dirty="0" err="1">
                <a:solidFill>
                  <a:schemeClr val="bg1"/>
                </a:solidFill>
              </a:rPr>
              <a:t>Ebenso</a:t>
            </a:r>
            <a:r>
              <a:rPr lang="en-US" sz="2400" dirty="0">
                <a:solidFill>
                  <a:schemeClr val="bg1"/>
                </a:solidFill>
              </a:rPr>
              <a:t> </a:t>
            </a:r>
            <a:r>
              <a:rPr lang="en-US" sz="2400" dirty="0" err="1">
                <a:solidFill>
                  <a:schemeClr val="bg1"/>
                </a:solidFill>
              </a:rPr>
              <a:t>sollen</a:t>
            </a:r>
            <a:r>
              <a:rPr lang="en-US" sz="2400" dirty="0">
                <a:solidFill>
                  <a:schemeClr val="bg1"/>
                </a:solidFill>
              </a:rPr>
              <a:t> </a:t>
            </a:r>
            <a:r>
              <a:rPr lang="en-US" sz="2400" dirty="0" err="1">
                <a:solidFill>
                  <a:schemeClr val="bg1"/>
                </a:solidFill>
              </a:rPr>
              <a:t>nach</a:t>
            </a:r>
            <a:r>
              <a:rPr lang="en-US" sz="2400" dirty="0">
                <a:solidFill>
                  <a:schemeClr val="bg1"/>
                </a:solidFill>
              </a:rPr>
              <a:t> </a:t>
            </a:r>
            <a:r>
              <a:rPr lang="en-US" sz="2400" dirty="0" err="1">
                <a:solidFill>
                  <a:schemeClr val="bg1"/>
                </a:solidFill>
              </a:rPr>
              <a:t>Beendigung</a:t>
            </a:r>
            <a:r>
              <a:rPr lang="en-US" sz="2400" dirty="0">
                <a:solidFill>
                  <a:schemeClr val="bg1"/>
                </a:solidFill>
              </a:rPr>
              <a:t> der Fundraising-</a:t>
            </a:r>
            <a:r>
              <a:rPr lang="en-US" sz="2400" dirty="0" err="1">
                <a:solidFill>
                  <a:schemeClr val="bg1"/>
                </a:solidFill>
              </a:rPr>
              <a:t>Kampagne</a:t>
            </a:r>
            <a:r>
              <a:rPr lang="en-US" sz="2400" dirty="0">
                <a:solidFill>
                  <a:schemeClr val="bg1"/>
                </a:solidFill>
              </a:rPr>
              <a:t> die </a:t>
            </a:r>
            <a:r>
              <a:rPr lang="en-US" sz="2400" dirty="0" err="1">
                <a:solidFill>
                  <a:schemeClr val="bg1"/>
                </a:solidFill>
              </a:rPr>
              <a:t>Unterstützer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über</a:t>
            </a:r>
            <a:r>
              <a:rPr lang="en-US" sz="2400" dirty="0">
                <a:solidFill>
                  <a:schemeClr val="bg1"/>
                </a:solidFill>
              </a:rPr>
              <a:t> die </a:t>
            </a:r>
            <a:r>
              <a:rPr lang="en-US" sz="2400" dirty="0" err="1">
                <a:solidFill>
                  <a:schemeClr val="bg1"/>
                </a:solidFill>
              </a:rPr>
              <a:t>nächsten</a:t>
            </a:r>
            <a:r>
              <a:rPr lang="en-US" sz="2400" dirty="0">
                <a:solidFill>
                  <a:schemeClr val="bg1"/>
                </a:solidFill>
              </a:rPr>
              <a:t> </a:t>
            </a:r>
            <a:r>
              <a:rPr lang="en-US" sz="2400" dirty="0" err="1">
                <a:solidFill>
                  <a:schemeClr val="bg1"/>
                </a:solidFill>
              </a:rPr>
              <a:t>Schritte</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informiert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Durch</a:t>
            </a:r>
            <a:r>
              <a:rPr lang="en-US" sz="2400" dirty="0">
                <a:solidFill>
                  <a:schemeClr val="bg1"/>
                </a:solidFill>
              </a:rPr>
              <a:t> den </a:t>
            </a:r>
            <a:r>
              <a:rPr lang="en-US" sz="2400" dirty="0" err="1">
                <a:solidFill>
                  <a:schemeClr val="bg1"/>
                </a:solidFill>
              </a:rPr>
              <a:t>laufenden</a:t>
            </a:r>
            <a:r>
              <a:rPr lang="en-US" sz="2400" dirty="0">
                <a:solidFill>
                  <a:schemeClr val="bg1"/>
                </a:solidFill>
              </a:rPr>
              <a:t> </a:t>
            </a:r>
            <a:r>
              <a:rPr lang="en-US" sz="2400" dirty="0" err="1">
                <a:solidFill>
                  <a:schemeClr val="bg1"/>
                </a:solidFill>
              </a:rPr>
              <a:t>Kontakt</a:t>
            </a:r>
            <a:r>
              <a:rPr lang="en-US" sz="2400" dirty="0">
                <a:solidFill>
                  <a:schemeClr val="bg1"/>
                </a:solidFill>
              </a:rPr>
              <a:t> </a:t>
            </a:r>
            <a:r>
              <a:rPr lang="en-US" sz="2400" dirty="0" err="1">
                <a:solidFill>
                  <a:schemeClr val="bg1"/>
                </a:solidFill>
              </a:rPr>
              <a:t>bleiben</a:t>
            </a:r>
            <a:r>
              <a:rPr lang="en-US" sz="2400" dirty="0">
                <a:solidFill>
                  <a:schemeClr val="bg1"/>
                </a:solidFill>
              </a:rPr>
              <a:t> </a:t>
            </a:r>
            <a:r>
              <a:rPr lang="en-US" sz="2400" dirty="0" err="1">
                <a:solidFill>
                  <a:schemeClr val="bg1"/>
                </a:solidFill>
              </a:rPr>
              <a:t>soziale</a:t>
            </a:r>
            <a:r>
              <a:rPr lang="en-US" sz="2400" dirty="0">
                <a:solidFill>
                  <a:schemeClr val="bg1"/>
                </a:solidFill>
              </a:rPr>
              <a:t> </a:t>
            </a:r>
            <a:r>
              <a:rPr lang="en-US" sz="2400" dirty="0" err="1">
                <a:solidFill>
                  <a:schemeClr val="bg1"/>
                </a:solidFill>
              </a:rPr>
              <a:t>Netzwerke</a:t>
            </a:r>
            <a:r>
              <a:rPr lang="en-US" sz="2400" dirty="0">
                <a:solidFill>
                  <a:schemeClr val="bg1"/>
                </a:solidFill>
              </a:rPr>
              <a:t> </a:t>
            </a:r>
            <a:r>
              <a:rPr lang="en-US" sz="2400" dirty="0" err="1">
                <a:solidFill>
                  <a:schemeClr val="bg1"/>
                </a:solidFill>
              </a:rPr>
              <a:t>aufrecht</a:t>
            </a:r>
            <a:r>
              <a:rPr lang="en-US" sz="2400" dirty="0">
                <a:solidFill>
                  <a:schemeClr val="bg1"/>
                </a:solidFill>
              </a:rPr>
              <a:t>.</a:t>
            </a:r>
          </a:p>
          <a:p>
            <a:r>
              <a:rPr lang="en-US" sz="2400" dirty="0">
                <a:solidFill>
                  <a:schemeClr val="bg1"/>
                </a:solidFill>
              </a:rPr>
              <a:t> </a:t>
            </a:r>
          </a:p>
          <a:p>
            <a:endParaRPr lang="en-US" sz="2400" dirty="0">
              <a:solidFill>
                <a:schemeClr val="bg1"/>
              </a:solidFill>
            </a:endParaRP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2">
            <a:extLst>
              <a:ext uri="{FF2B5EF4-FFF2-40B4-BE49-F238E27FC236}">
                <a16:creationId xmlns:a16="http://schemas.microsoft.com/office/drawing/2014/main" id="{6912C3DC-015B-E53A-0ED6-667C4C887E1B}"/>
              </a:ext>
            </a:extLst>
          </p:cNvPr>
          <p:cNvSpPr txBox="1">
            <a:spLocks/>
          </p:cNvSpPr>
          <p:nvPr/>
        </p:nvSpPr>
        <p:spPr>
          <a:xfrm>
            <a:off x="1718347" y="258055"/>
            <a:ext cx="4716425" cy="8560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dirty="0"/>
              <a:t>Tipps für </a:t>
            </a:r>
            <a:r>
              <a:rPr lang="en-US" sz="3000" b="1" dirty="0" err="1"/>
              <a:t>erfolgreiches</a:t>
            </a:r>
            <a:r>
              <a:rPr lang="en-US" sz="3000" b="1" dirty="0"/>
              <a:t> Crowdfunding</a:t>
            </a:r>
          </a:p>
        </p:txBody>
      </p:sp>
    </p:spTree>
    <p:extLst>
      <p:ext uri="{BB962C8B-B14F-4D97-AF65-F5344CB8AC3E}">
        <p14:creationId xmlns:p14="http://schemas.microsoft.com/office/powerpoint/2010/main" val="1482122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66C112-9EEC-445A-AF26-FBD8E6222547}"/>
              </a:ext>
            </a:extLst>
          </p:cNvPr>
          <p:cNvSpPr txBox="1"/>
          <p:nvPr/>
        </p:nvSpPr>
        <p:spPr>
          <a:xfrm>
            <a:off x="1429407" y="1299686"/>
            <a:ext cx="5422656" cy="6124754"/>
          </a:xfrm>
          <a:prstGeom prst="rect">
            <a:avLst/>
          </a:prstGeom>
          <a:noFill/>
        </p:spPr>
        <p:txBody>
          <a:bodyPr wrap="square">
            <a:spAutoFit/>
          </a:bodyPr>
          <a:lstStyle/>
          <a:p>
            <a:r>
              <a:rPr lang="en-US" sz="2250" b="1" dirty="0">
                <a:solidFill>
                  <a:schemeClr val="bg1"/>
                </a:solidFill>
              </a:rPr>
              <a:t>3. Eine </a:t>
            </a:r>
            <a:r>
              <a:rPr lang="en-US" sz="2250" b="1" dirty="0" err="1">
                <a:solidFill>
                  <a:schemeClr val="bg1"/>
                </a:solidFill>
              </a:rPr>
              <a:t>gute</a:t>
            </a:r>
            <a:r>
              <a:rPr lang="en-US" sz="2250" b="1" dirty="0">
                <a:solidFill>
                  <a:schemeClr val="bg1"/>
                </a:solidFill>
              </a:rPr>
              <a:t> </a:t>
            </a:r>
            <a:r>
              <a:rPr lang="en-US" sz="2250" b="1" dirty="0" err="1">
                <a:solidFill>
                  <a:schemeClr val="bg1"/>
                </a:solidFill>
              </a:rPr>
              <a:t>Vorbereitung</a:t>
            </a:r>
            <a:r>
              <a:rPr lang="en-US" sz="2250" b="1" dirty="0">
                <a:solidFill>
                  <a:schemeClr val="bg1"/>
                </a:solidFill>
              </a:rPr>
              <a:t> auf die Fundraising-</a:t>
            </a:r>
            <a:r>
              <a:rPr lang="en-US" sz="2250" b="1" dirty="0" err="1">
                <a:solidFill>
                  <a:schemeClr val="bg1"/>
                </a:solidFill>
              </a:rPr>
              <a:t>Kampagne</a:t>
            </a:r>
            <a:r>
              <a:rPr lang="en-US" sz="2250" b="1" dirty="0">
                <a:solidFill>
                  <a:schemeClr val="bg1"/>
                </a:solidFill>
              </a:rPr>
              <a:t> </a:t>
            </a:r>
            <a:r>
              <a:rPr lang="en-US" sz="2250" b="1" dirty="0" err="1">
                <a:solidFill>
                  <a:schemeClr val="bg1"/>
                </a:solidFill>
              </a:rPr>
              <a:t>ist</a:t>
            </a:r>
            <a:r>
              <a:rPr lang="en-US" sz="2250" b="1" dirty="0">
                <a:solidFill>
                  <a:schemeClr val="bg1"/>
                </a:solidFill>
              </a:rPr>
              <a:t> </a:t>
            </a:r>
            <a:r>
              <a:rPr lang="en-US" sz="2250" b="1" dirty="0" err="1">
                <a:solidFill>
                  <a:schemeClr val="bg1"/>
                </a:solidFill>
              </a:rPr>
              <a:t>unverzichtbar</a:t>
            </a:r>
            <a:r>
              <a:rPr lang="en-US" sz="2250" b="1" dirty="0">
                <a:solidFill>
                  <a:schemeClr val="bg1"/>
                </a:solidFill>
              </a:rPr>
              <a:t>.</a:t>
            </a:r>
          </a:p>
          <a:p>
            <a:r>
              <a:rPr lang="en-US" sz="2250" dirty="0">
                <a:solidFill>
                  <a:schemeClr val="bg1"/>
                </a:solidFill>
              </a:rPr>
              <a:t>Es </a:t>
            </a:r>
            <a:r>
              <a:rPr lang="en-US" sz="2250" dirty="0" err="1">
                <a:solidFill>
                  <a:schemeClr val="bg1"/>
                </a:solidFill>
              </a:rPr>
              <a:t>ist</a:t>
            </a:r>
            <a:r>
              <a:rPr lang="en-US" sz="2250" dirty="0">
                <a:solidFill>
                  <a:schemeClr val="bg1"/>
                </a:solidFill>
              </a:rPr>
              <a:t> </a:t>
            </a:r>
            <a:r>
              <a:rPr lang="en-US" sz="2250" dirty="0" err="1">
                <a:solidFill>
                  <a:schemeClr val="bg1"/>
                </a:solidFill>
              </a:rPr>
              <a:t>wenig</a:t>
            </a:r>
            <a:r>
              <a:rPr lang="en-US" sz="2250" dirty="0">
                <a:solidFill>
                  <a:schemeClr val="bg1"/>
                </a:solidFill>
              </a:rPr>
              <a:t> </a:t>
            </a:r>
            <a:r>
              <a:rPr lang="en-US" sz="2250" dirty="0" err="1">
                <a:solidFill>
                  <a:schemeClr val="bg1"/>
                </a:solidFill>
              </a:rPr>
              <a:t>zielführend</a:t>
            </a:r>
            <a:r>
              <a:rPr lang="en-US" sz="2250" dirty="0">
                <a:solidFill>
                  <a:schemeClr val="bg1"/>
                </a:solidFill>
              </a:rPr>
              <a:t>, </a:t>
            </a:r>
            <a:r>
              <a:rPr lang="en-US" sz="2250" dirty="0" err="1">
                <a:solidFill>
                  <a:schemeClr val="bg1"/>
                </a:solidFill>
              </a:rPr>
              <a:t>mit</a:t>
            </a:r>
            <a:r>
              <a:rPr lang="en-US" sz="2250" dirty="0">
                <a:solidFill>
                  <a:schemeClr val="bg1"/>
                </a:solidFill>
              </a:rPr>
              <a:t> der </a:t>
            </a:r>
            <a:r>
              <a:rPr lang="en-US" sz="2250" dirty="0" err="1">
                <a:solidFill>
                  <a:schemeClr val="bg1"/>
                </a:solidFill>
              </a:rPr>
              <a:t>Kampagne</a:t>
            </a:r>
            <a:r>
              <a:rPr lang="en-US" sz="2250" dirty="0">
                <a:solidFill>
                  <a:schemeClr val="bg1"/>
                </a:solidFill>
              </a:rPr>
              <a:t> </a:t>
            </a:r>
            <a:r>
              <a:rPr lang="en-US" sz="2250" dirty="0" err="1">
                <a:solidFill>
                  <a:schemeClr val="bg1"/>
                </a:solidFill>
              </a:rPr>
              <a:t>ohne</a:t>
            </a:r>
            <a:r>
              <a:rPr lang="en-US" sz="2250" dirty="0">
                <a:solidFill>
                  <a:schemeClr val="bg1"/>
                </a:solidFill>
              </a:rPr>
              <a:t> </a:t>
            </a:r>
            <a:r>
              <a:rPr lang="en-US" sz="2250" dirty="0" err="1">
                <a:solidFill>
                  <a:schemeClr val="bg1"/>
                </a:solidFill>
              </a:rPr>
              <a:t>Vorbereitung</a:t>
            </a:r>
            <a:r>
              <a:rPr lang="en-US" sz="2250" dirty="0">
                <a:solidFill>
                  <a:schemeClr val="bg1"/>
                </a:solidFill>
              </a:rPr>
              <a:t> </a:t>
            </a:r>
            <a:r>
              <a:rPr lang="en-US" sz="2250" dirty="0" err="1">
                <a:solidFill>
                  <a:schemeClr val="bg1"/>
                </a:solidFill>
              </a:rPr>
              <a:t>zu</a:t>
            </a:r>
            <a:r>
              <a:rPr lang="en-US" sz="2250" dirty="0">
                <a:solidFill>
                  <a:schemeClr val="bg1"/>
                </a:solidFill>
              </a:rPr>
              <a:t> </a:t>
            </a:r>
            <a:r>
              <a:rPr lang="en-US" sz="2250" dirty="0" err="1">
                <a:solidFill>
                  <a:schemeClr val="bg1"/>
                </a:solidFill>
              </a:rPr>
              <a:t>starten</a:t>
            </a:r>
            <a:r>
              <a:rPr lang="en-US" sz="2250" dirty="0">
                <a:solidFill>
                  <a:schemeClr val="bg1"/>
                </a:solidFill>
              </a:rPr>
              <a:t> und </a:t>
            </a:r>
            <a:r>
              <a:rPr lang="en-US" sz="2250" dirty="0" err="1">
                <a:solidFill>
                  <a:schemeClr val="bg1"/>
                </a:solidFill>
              </a:rPr>
              <a:t>davon</a:t>
            </a:r>
            <a:r>
              <a:rPr lang="en-US" sz="2250" dirty="0">
                <a:solidFill>
                  <a:schemeClr val="bg1"/>
                </a:solidFill>
              </a:rPr>
              <a:t> </a:t>
            </a:r>
            <a:r>
              <a:rPr lang="en-US" sz="2250" dirty="0" err="1">
                <a:solidFill>
                  <a:schemeClr val="bg1"/>
                </a:solidFill>
              </a:rPr>
              <a:t>auszugehen</a:t>
            </a:r>
            <a:r>
              <a:rPr lang="en-US" sz="2250" dirty="0">
                <a:solidFill>
                  <a:schemeClr val="bg1"/>
                </a:solidFill>
              </a:rPr>
              <a:t>, </a:t>
            </a:r>
            <a:r>
              <a:rPr lang="en-US" sz="2250" dirty="0" err="1">
                <a:solidFill>
                  <a:schemeClr val="bg1"/>
                </a:solidFill>
              </a:rPr>
              <a:t>dass</a:t>
            </a:r>
            <a:r>
              <a:rPr lang="en-US" sz="2250" dirty="0">
                <a:solidFill>
                  <a:schemeClr val="bg1"/>
                </a:solidFill>
              </a:rPr>
              <a:t> die </a:t>
            </a:r>
            <a:r>
              <a:rPr lang="en-US" sz="2250" dirty="0" err="1">
                <a:solidFill>
                  <a:schemeClr val="bg1"/>
                </a:solidFill>
              </a:rPr>
              <a:t>Geldgeber</a:t>
            </a:r>
            <a:r>
              <a:rPr lang="en-US" sz="2250" dirty="0">
                <a:solidFill>
                  <a:schemeClr val="bg1"/>
                </a:solidFill>
              </a:rPr>
              <a:t>*</a:t>
            </a:r>
            <a:r>
              <a:rPr lang="en-US" sz="2250" dirty="0" err="1">
                <a:solidFill>
                  <a:schemeClr val="bg1"/>
                </a:solidFill>
              </a:rPr>
              <a:t>innen</a:t>
            </a:r>
            <a:r>
              <a:rPr lang="en-US" sz="2250" dirty="0">
                <a:solidFill>
                  <a:schemeClr val="bg1"/>
                </a:solidFill>
              </a:rPr>
              <a:t> von </a:t>
            </a:r>
            <a:r>
              <a:rPr lang="en-US" sz="2250" dirty="0" err="1">
                <a:solidFill>
                  <a:schemeClr val="bg1"/>
                </a:solidFill>
              </a:rPr>
              <a:t>selbst</a:t>
            </a:r>
            <a:r>
              <a:rPr lang="en-US" sz="2250" dirty="0">
                <a:solidFill>
                  <a:schemeClr val="bg1"/>
                </a:solidFill>
              </a:rPr>
              <a:t> auf die </a:t>
            </a:r>
            <a:r>
              <a:rPr lang="en-US" sz="2250" dirty="0" err="1">
                <a:solidFill>
                  <a:schemeClr val="bg1"/>
                </a:solidFill>
              </a:rPr>
              <a:t>Kampagne</a:t>
            </a:r>
            <a:r>
              <a:rPr lang="en-US" sz="2250" dirty="0">
                <a:solidFill>
                  <a:schemeClr val="bg1"/>
                </a:solidFill>
              </a:rPr>
              <a:t> </a:t>
            </a:r>
            <a:r>
              <a:rPr lang="en-US" sz="2250" dirty="0" err="1">
                <a:solidFill>
                  <a:schemeClr val="bg1"/>
                </a:solidFill>
              </a:rPr>
              <a:t>stoßen</a:t>
            </a:r>
            <a:r>
              <a:rPr lang="en-US" sz="2250" dirty="0">
                <a:solidFill>
                  <a:schemeClr val="bg1"/>
                </a:solidFill>
              </a:rPr>
              <a:t> </a:t>
            </a:r>
            <a:r>
              <a:rPr lang="en-US" sz="2250" dirty="0" err="1">
                <a:solidFill>
                  <a:schemeClr val="bg1"/>
                </a:solidFill>
              </a:rPr>
              <a:t>werden</a:t>
            </a:r>
            <a:r>
              <a:rPr lang="en-US" sz="2250" dirty="0">
                <a:solidFill>
                  <a:schemeClr val="bg1"/>
                </a:solidFill>
              </a:rPr>
              <a:t>. </a:t>
            </a:r>
            <a:r>
              <a:rPr lang="en-US" sz="2250" dirty="0" err="1">
                <a:solidFill>
                  <a:schemeClr val="bg1"/>
                </a:solidFill>
              </a:rPr>
              <a:t>Bereits</a:t>
            </a:r>
            <a:r>
              <a:rPr lang="en-US" sz="2250" dirty="0">
                <a:solidFill>
                  <a:schemeClr val="bg1"/>
                </a:solidFill>
              </a:rPr>
              <a:t> </a:t>
            </a:r>
            <a:r>
              <a:rPr lang="en-US" sz="2250" dirty="0" err="1">
                <a:solidFill>
                  <a:schemeClr val="bg1"/>
                </a:solidFill>
              </a:rPr>
              <a:t>vor</a:t>
            </a:r>
            <a:r>
              <a:rPr lang="en-US" sz="2250" dirty="0">
                <a:solidFill>
                  <a:schemeClr val="bg1"/>
                </a:solidFill>
              </a:rPr>
              <a:t> dem </a:t>
            </a:r>
            <a:r>
              <a:rPr lang="en-US" sz="2250" dirty="0" err="1">
                <a:solidFill>
                  <a:schemeClr val="bg1"/>
                </a:solidFill>
              </a:rPr>
              <a:t>offiziellen</a:t>
            </a:r>
            <a:r>
              <a:rPr lang="en-US" sz="2250" dirty="0">
                <a:solidFill>
                  <a:schemeClr val="bg1"/>
                </a:solidFill>
              </a:rPr>
              <a:t> der Start der </a:t>
            </a:r>
            <a:r>
              <a:rPr lang="en-US" sz="2250" dirty="0" err="1">
                <a:solidFill>
                  <a:schemeClr val="bg1"/>
                </a:solidFill>
              </a:rPr>
              <a:t>Kampagne</a:t>
            </a:r>
            <a:r>
              <a:rPr lang="en-US" sz="2250" dirty="0">
                <a:solidFill>
                  <a:schemeClr val="bg1"/>
                </a:solidFill>
              </a:rPr>
              <a:t> gilt es, auf das </a:t>
            </a:r>
            <a:r>
              <a:rPr lang="en-US" sz="2250" dirty="0" err="1">
                <a:solidFill>
                  <a:schemeClr val="bg1"/>
                </a:solidFill>
              </a:rPr>
              <a:t>bevorstehende</a:t>
            </a:r>
            <a:r>
              <a:rPr lang="en-US" sz="2250" dirty="0">
                <a:solidFill>
                  <a:schemeClr val="bg1"/>
                </a:solidFill>
              </a:rPr>
              <a:t> Crowdfunding (z. B. auf Social Media-</a:t>
            </a:r>
            <a:r>
              <a:rPr lang="en-US" sz="2250" dirty="0" err="1">
                <a:solidFill>
                  <a:schemeClr val="bg1"/>
                </a:solidFill>
              </a:rPr>
              <a:t>Plattformen</a:t>
            </a:r>
            <a:r>
              <a:rPr lang="en-US" sz="2250" dirty="0">
                <a:solidFill>
                  <a:schemeClr val="bg1"/>
                </a:solidFill>
              </a:rPr>
              <a:t>) </a:t>
            </a:r>
            <a:r>
              <a:rPr lang="en-US" sz="2250" dirty="0" err="1">
                <a:solidFill>
                  <a:schemeClr val="bg1"/>
                </a:solidFill>
              </a:rPr>
              <a:t>hinzuweisen</a:t>
            </a:r>
            <a:r>
              <a:rPr lang="en-US" sz="2250" dirty="0">
                <a:solidFill>
                  <a:schemeClr val="bg1"/>
                </a:solidFill>
              </a:rPr>
              <a:t>. Auch </a:t>
            </a:r>
            <a:r>
              <a:rPr lang="en-US" sz="2250" dirty="0" err="1">
                <a:solidFill>
                  <a:schemeClr val="bg1"/>
                </a:solidFill>
              </a:rPr>
              <a:t>Mund</a:t>
            </a:r>
            <a:r>
              <a:rPr lang="en-US" sz="2250" dirty="0">
                <a:solidFill>
                  <a:schemeClr val="bg1"/>
                </a:solidFill>
              </a:rPr>
              <a:t>-</a:t>
            </a:r>
            <a:r>
              <a:rPr lang="en-US" sz="2250" dirty="0" err="1">
                <a:solidFill>
                  <a:schemeClr val="bg1"/>
                </a:solidFill>
              </a:rPr>
              <a:t>zu</a:t>
            </a:r>
            <a:r>
              <a:rPr lang="en-US" sz="2250" dirty="0">
                <a:solidFill>
                  <a:schemeClr val="bg1"/>
                </a:solidFill>
              </a:rPr>
              <a:t>-</a:t>
            </a:r>
            <a:r>
              <a:rPr lang="en-US" sz="2250" dirty="0" err="1">
                <a:solidFill>
                  <a:schemeClr val="bg1"/>
                </a:solidFill>
              </a:rPr>
              <a:t>Mund</a:t>
            </a:r>
            <a:r>
              <a:rPr lang="en-US" sz="2250" dirty="0">
                <a:solidFill>
                  <a:schemeClr val="bg1"/>
                </a:solidFill>
              </a:rPr>
              <a:t>-Propaganda </a:t>
            </a:r>
            <a:r>
              <a:rPr lang="en-US" sz="2250" dirty="0" err="1">
                <a:solidFill>
                  <a:schemeClr val="bg1"/>
                </a:solidFill>
              </a:rPr>
              <a:t>kann</a:t>
            </a:r>
            <a:r>
              <a:rPr lang="en-US" sz="2250" dirty="0">
                <a:solidFill>
                  <a:schemeClr val="bg1"/>
                </a:solidFill>
              </a:rPr>
              <a:t> für die </a:t>
            </a:r>
            <a:r>
              <a:rPr lang="en-US" sz="2250" dirty="0" err="1">
                <a:solidFill>
                  <a:schemeClr val="bg1"/>
                </a:solidFill>
              </a:rPr>
              <a:t>Kampagne</a:t>
            </a:r>
            <a:r>
              <a:rPr lang="en-US" sz="2250" dirty="0">
                <a:solidFill>
                  <a:schemeClr val="bg1"/>
                </a:solidFill>
              </a:rPr>
              <a:t> </a:t>
            </a:r>
            <a:r>
              <a:rPr lang="en-US" sz="2250" dirty="0" err="1">
                <a:solidFill>
                  <a:schemeClr val="bg1"/>
                </a:solidFill>
              </a:rPr>
              <a:t>sehr</a:t>
            </a:r>
            <a:r>
              <a:rPr lang="en-US" sz="2250" dirty="0">
                <a:solidFill>
                  <a:schemeClr val="bg1"/>
                </a:solidFill>
              </a:rPr>
              <a:t> </a:t>
            </a:r>
            <a:r>
              <a:rPr lang="en-US" sz="2250" dirty="0" err="1">
                <a:solidFill>
                  <a:schemeClr val="bg1"/>
                </a:solidFill>
              </a:rPr>
              <a:t>nützlich</a:t>
            </a:r>
            <a:r>
              <a:rPr lang="en-US" sz="2250" dirty="0">
                <a:solidFill>
                  <a:schemeClr val="bg1"/>
                </a:solidFill>
              </a:rPr>
              <a:t> sein, </a:t>
            </a:r>
            <a:r>
              <a:rPr lang="en-US" sz="2250" dirty="0" err="1">
                <a:solidFill>
                  <a:schemeClr val="bg1"/>
                </a:solidFill>
              </a:rPr>
              <a:t>indem</a:t>
            </a:r>
            <a:r>
              <a:rPr lang="en-US" sz="2250" dirty="0">
                <a:solidFill>
                  <a:schemeClr val="bg1"/>
                </a:solidFill>
              </a:rPr>
              <a:t> </a:t>
            </a:r>
            <a:r>
              <a:rPr lang="en-US" sz="2250" dirty="0" err="1">
                <a:solidFill>
                  <a:schemeClr val="bg1"/>
                </a:solidFill>
              </a:rPr>
              <a:t>Bekannten</a:t>
            </a:r>
            <a:r>
              <a:rPr lang="en-US" sz="2250" dirty="0">
                <a:solidFill>
                  <a:schemeClr val="bg1"/>
                </a:solidFill>
              </a:rPr>
              <a:t> und </a:t>
            </a:r>
            <a:r>
              <a:rPr lang="en-US" sz="2250" dirty="0" err="1">
                <a:solidFill>
                  <a:schemeClr val="bg1"/>
                </a:solidFill>
              </a:rPr>
              <a:t>Kolleg</a:t>
            </a:r>
            <a:r>
              <a:rPr lang="en-US" sz="2250" dirty="0">
                <a:solidFill>
                  <a:schemeClr val="bg1"/>
                </a:solidFill>
              </a:rPr>
              <a:t>*</a:t>
            </a:r>
            <a:r>
              <a:rPr lang="en-US" sz="2250" dirty="0" err="1">
                <a:solidFill>
                  <a:schemeClr val="bg1"/>
                </a:solidFill>
              </a:rPr>
              <a:t>innen</a:t>
            </a:r>
            <a:r>
              <a:rPr lang="en-US" sz="2250" dirty="0">
                <a:solidFill>
                  <a:schemeClr val="bg1"/>
                </a:solidFill>
              </a:rPr>
              <a:t> von der </a:t>
            </a:r>
            <a:r>
              <a:rPr lang="en-US" sz="2250" dirty="0" err="1">
                <a:solidFill>
                  <a:schemeClr val="bg1"/>
                </a:solidFill>
              </a:rPr>
              <a:t>Kampagne</a:t>
            </a:r>
            <a:r>
              <a:rPr lang="en-US" sz="2250" dirty="0">
                <a:solidFill>
                  <a:schemeClr val="bg1"/>
                </a:solidFill>
              </a:rPr>
              <a:t> </a:t>
            </a:r>
            <a:r>
              <a:rPr lang="en-US" sz="2250" dirty="0" err="1">
                <a:solidFill>
                  <a:schemeClr val="bg1"/>
                </a:solidFill>
              </a:rPr>
              <a:t>im</a:t>
            </a:r>
            <a:r>
              <a:rPr lang="en-US" sz="2250" dirty="0">
                <a:solidFill>
                  <a:schemeClr val="bg1"/>
                </a:solidFill>
              </a:rPr>
              <a:t> </a:t>
            </a:r>
            <a:r>
              <a:rPr lang="en-US" sz="2250" dirty="0" err="1">
                <a:solidFill>
                  <a:schemeClr val="bg1"/>
                </a:solidFill>
              </a:rPr>
              <a:t>Vorfeld</a:t>
            </a:r>
            <a:r>
              <a:rPr lang="en-US" sz="2250" dirty="0">
                <a:solidFill>
                  <a:schemeClr val="bg1"/>
                </a:solidFill>
              </a:rPr>
              <a:t> </a:t>
            </a:r>
            <a:r>
              <a:rPr lang="en-US" sz="2250" dirty="0" err="1">
                <a:solidFill>
                  <a:schemeClr val="bg1"/>
                </a:solidFill>
              </a:rPr>
              <a:t>berichtet</a:t>
            </a:r>
            <a:r>
              <a:rPr lang="en-US" sz="2250" dirty="0">
                <a:solidFill>
                  <a:schemeClr val="bg1"/>
                </a:solidFill>
              </a:rPr>
              <a:t> </a:t>
            </a:r>
            <a:r>
              <a:rPr lang="en-US" sz="2250" dirty="0" err="1">
                <a:solidFill>
                  <a:schemeClr val="bg1"/>
                </a:solidFill>
              </a:rPr>
              <a:t>wird</a:t>
            </a:r>
            <a:r>
              <a:rPr lang="en-US" sz="2250" dirty="0">
                <a:solidFill>
                  <a:schemeClr val="bg1"/>
                </a:solidFill>
              </a:rPr>
              <a:t>. Es </a:t>
            </a:r>
            <a:r>
              <a:rPr lang="en-US" sz="2250" dirty="0" err="1">
                <a:solidFill>
                  <a:schemeClr val="bg1"/>
                </a:solidFill>
              </a:rPr>
              <a:t>ist</a:t>
            </a:r>
            <a:r>
              <a:rPr lang="en-US" sz="2250" dirty="0">
                <a:solidFill>
                  <a:schemeClr val="bg1"/>
                </a:solidFill>
              </a:rPr>
              <a:t> also </a:t>
            </a:r>
            <a:r>
              <a:rPr lang="en-US" sz="2250" dirty="0" err="1">
                <a:solidFill>
                  <a:schemeClr val="bg1"/>
                </a:solidFill>
              </a:rPr>
              <a:t>wichtig</a:t>
            </a:r>
            <a:r>
              <a:rPr lang="en-US" sz="2250" dirty="0">
                <a:solidFill>
                  <a:schemeClr val="bg1"/>
                </a:solidFill>
              </a:rPr>
              <a:t>, </a:t>
            </a:r>
            <a:r>
              <a:rPr lang="en-US" sz="2250" dirty="0" err="1">
                <a:solidFill>
                  <a:schemeClr val="bg1"/>
                </a:solidFill>
              </a:rPr>
              <a:t>sich</a:t>
            </a:r>
            <a:r>
              <a:rPr lang="en-US" sz="2250" dirty="0">
                <a:solidFill>
                  <a:schemeClr val="bg1"/>
                </a:solidFill>
              </a:rPr>
              <a:t> </a:t>
            </a:r>
            <a:r>
              <a:rPr lang="en-US" sz="2250" dirty="0" err="1">
                <a:solidFill>
                  <a:schemeClr val="bg1"/>
                </a:solidFill>
              </a:rPr>
              <a:t>ausreichend</a:t>
            </a:r>
            <a:r>
              <a:rPr lang="en-US" sz="2250" dirty="0">
                <a:solidFill>
                  <a:schemeClr val="bg1"/>
                </a:solidFill>
              </a:rPr>
              <a:t> Zeit für die </a:t>
            </a:r>
            <a:r>
              <a:rPr lang="en-US" sz="2250" dirty="0" err="1">
                <a:solidFill>
                  <a:schemeClr val="bg1"/>
                </a:solidFill>
              </a:rPr>
              <a:t>Planung</a:t>
            </a:r>
            <a:r>
              <a:rPr lang="en-US" sz="2250" dirty="0">
                <a:solidFill>
                  <a:schemeClr val="bg1"/>
                </a:solidFill>
              </a:rPr>
              <a:t> der </a:t>
            </a:r>
            <a:r>
              <a:rPr lang="en-US" sz="2250" dirty="0" err="1">
                <a:solidFill>
                  <a:schemeClr val="bg1"/>
                </a:solidFill>
              </a:rPr>
              <a:t>Kampagne</a:t>
            </a:r>
            <a:r>
              <a:rPr lang="en-US" sz="2250" dirty="0">
                <a:solidFill>
                  <a:schemeClr val="bg1"/>
                </a:solidFill>
              </a:rPr>
              <a:t> </a:t>
            </a:r>
            <a:r>
              <a:rPr lang="en-US" sz="2250" dirty="0" err="1">
                <a:solidFill>
                  <a:schemeClr val="bg1"/>
                </a:solidFill>
              </a:rPr>
              <a:t>zu</a:t>
            </a:r>
            <a:r>
              <a:rPr lang="en-US" sz="2250" dirty="0">
                <a:solidFill>
                  <a:schemeClr val="bg1"/>
                </a:solidFill>
              </a:rPr>
              <a:t> </a:t>
            </a:r>
            <a:r>
              <a:rPr lang="en-US" sz="2250" dirty="0" err="1">
                <a:solidFill>
                  <a:schemeClr val="bg1"/>
                </a:solidFill>
              </a:rPr>
              <a:t>nehmen</a:t>
            </a:r>
            <a:r>
              <a:rPr lang="en-US" sz="2250" dirty="0">
                <a:solidFill>
                  <a:schemeClr val="bg1"/>
                </a:solidFill>
              </a:rPr>
              <a:t>.</a:t>
            </a:r>
          </a:p>
          <a:p>
            <a:endParaRPr lang="en-US" sz="2400" dirty="0">
              <a:solidFill>
                <a:schemeClr val="bg1"/>
              </a:solidFill>
            </a:endParaRPr>
          </a:p>
        </p:txBody>
      </p:sp>
      <p:pic>
        <p:nvPicPr>
          <p:cNvPr id="8" name="Picture Placeholder 7">
            <a:extLst>
              <a:ext uri="{FF2B5EF4-FFF2-40B4-BE49-F238E27FC236}">
                <a16:creationId xmlns:a16="http://schemas.microsoft.com/office/drawing/2014/main" id="{C7A00968-7781-4475-9E0D-3FC6A29EFA3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2">
            <a:extLst>
              <a:ext uri="{FF2B5EF4-FFF2-40B4-BE49-F238E27FC236}">
                <a16:creationId xmlns:a16="http://schemas.microsoft.com/office/drawing/2014/main" id="{B4708E5F-562A-6951-11DD-4A804DE0D671}"/>
              </a:ext>
            </a:extLst>
          </p:cNvPr>
          <p:cNvSpPr txBox="1">
            <a:spLocks/>
          </p:cNvSpPr>
          <p:nvPr/>
        </p:nvSpPr>
        <p:spPr>
          <a:xfrm>
            <a:off x="1718347" y="258055"/>
            <a:ext cx="4716425" cy="8560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dirty="0"/>
              <a:t>Tipps für </a:t>
            </a:r>
            <a:r>
              <a:rPr lang="en-US" sz="3000" b="1" dirty="0" err="1"/>
              <a:t>erfolgreiches</a:t>
            </a:r>
            <a:r>
              <a:rPr lang="en-US" sz="3000" b="1" dirty="0"/>
              <a:t> Crowdfunding</a:t>
            </a:r>
          </a:p>
        </p:txBody>
      </p:sp>
    </p:spTree>
    <p:extLst>
      <p:ext uri="{BB962C8B-B14F-4D97-AF65-F5344CB8AC3E}">
        <p14:creationId xmlns:p14="http://schemas.microsoft.com/office/powerpoint/2010/main" val="203474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a:xfrm>
            <a:off x="1771113" y="458875"/>
            <a:ext cx="4716425" cy="582221"/>
          </a:xfrm>
        </p:spPr>
        <p:txBody>
          <a:bodyPr>
            <a:normAutofit lnSpcReduction="10000"/>
          </a:bodyPr>
          <a:lstStyle/>
          <a:p>
            <a:pPr algn="ctr"/>
            <a:r>
              <a:rPr lang="en-IE" dirty="0" err="1"/>
              <a:t>Weitere</a:t>
            </a:r>
            <a:r>
              <a:rPr lang="en-IE" dirty="0"/>
              <a:t> </a:t>
            </a:r>
            <a:r>
              <a:rPr lang="en-IE" dirty="0" err="1"/>
              <a:t>Ressourcen</a:t>
            </a:r>
            <a:endParaRPr lang="en-IE" dirty="0"/>
          </a:p>
        </p:txBody>
      </p:sp>
      <p:sp>
        <p:nvSpPr>
          <p:cNvPr id="11" name="TextBox 10">
            <a:extLst>
              <a:ext uri="{FF2B5EF4-FFF2-40B4-BE49-F238E27FC236}">
                <a16:creationId xmlns:a16="http://schemas.microsoft.com/office/drawing/2014/main" id="{72445D50-D67C-4080-B5AC-DF74DA5E23BF}"/>
              </a:ext>
            </a:extLst>
          </p:cNvPr>
          <p:cNvSpPr txBox="1"/>
          <p:nvPr/>
        </p:nvSpPr>
        <p:spPr>
          <a:xfrm>
            <a:off x="1561605" y="1589314"/>
            <a:ext cx="5290457" cy="3785652"/>
          </a:xfrm>
          <a:prstGeom prst="rect">
            <a:avLst/>
          </a:prstGeom>
          <a:noFill/>
        </p:spPr>
        <p:txBody>
          <a:bodyPr wrap="square" rtlCol="0">
            <a:spAutoFit/>
          </a:bodyPr>
          <a:lstStyle/>
          <a:p>
            <a:endParaRPr lang="en-GB" sz="2400" dirty="0">
              <a:solidFill>
                <a:schemeClr val="bg1"/>
              </a:solidFill>
              <a:hlinkClick r:id="rId3">
                <a:extLst>
                  <a:ext uri="{A12FA001-AC4F-418D-AE19-62706E023703}">
                    <ahyp:hlinkClr xmlns:ahyp="http://schemas.microsoft.com/office/drawing/2018/hyperlinkcolor" val="tx"/>
                  </a:ext>
                </a:extLst>
              </a:hlinkClick>
            </a:endParaRPr>
          </a:p>
          <a:p>
            <a:r>
              <a:rPr lang="en-US" sz="2400" dirty="0">
                <a:solidFill>
                  <a:schemeClr val="bg1"/>
                </a:solidFill>
                <a:hlinkClick r:id="rId3">
                  <a:extLst>
                    <a:ext uri="{A12FA001-AC4F-418D-AE19-62706E023703}">
                      <ahyp:hlinkClr xmlns:ahyp="http://schemas.microsoft.com/office/drawing/2018/hyperlinkcolor" val="tx"/>
                    </a:ext>
                  </a:extLst>
                </a:hlinkClick>
              </a:rPr>
              <a:t>A</a:t>
            </a:r>
            <a:r>
              <a:rPr lang="en-IE" sz="2400" dirty="0" err="1">
                <a:solidFill>
                  <a:schemeClr val="bg1"/>
                </a:solidFill>
                <a:hlinkClick r:id="rId3">
                  <a:extLst>
                    <a:ext uri="{A12FA001-AC4F-418D-AE19-62706E023703}">
                      <ahyp:hlinkClr xmlns:ahyp="http://schemas.microsoft.com/office/drawing/2018/hyperlinkcolor" val="tx"/>
                    </a:ext>
                  </a:extLst>
                </a:hlinkClick>
              </a:rPr>
              <a:t>rticle</a:t>
            </a:r>
            <a:r>
              <a:rPr lang="en-IE" sz="2400" dirty="0">
                <a:solidFill>
                  <a:schemeClr val="bg1"/>
                </a:solidFill>
                <a:hlinkClick r:id="rId3">
                  <a:extLst>
                    <a:ext uri="{A12FA001-AC4F-418D-AE19-62706E023703}">
                      <ahyp:hlinkClr xmlns:ahyp="http://schemas.microsoft.com/office/drawing/2018/hyperlinkcolor" val="tx"/>
                    </a:ext>
                  </a:extLst>
                </a:hlinkClick>
              </a:rPr>
              <a:t> 1 on What is Crowdfunding? </a:t>
            </a:r>
            <a:endParaRPr lang="en-IE" sz="2400" dirty="0">
              <a:solidFill>
                <a:schemeClr val="bg1"/>
              </a:solidFill>
            </a:endParaRPr>
          </a:p>
          <a:p>
            <a:endParaRPr lang="en-IE" sz="2400" dirty="0">
              <a:solidFill>
                <a:schemeClr val="bg1"/>
              </a:solidFill>
            </a:endParaRPr>
          </a:p>
          <a:p>
            <a:r>
              <a:rPr lang="en-GB" sz="2400" dirty="0">
                <a:solidFill>
                  <a:schemeClr val="bg1"/>
                </a:solidFill>
                <a:hlinkClick r:id="rId4">
                  <a:extLst>
                    <a:ext uri="{A12FA001-AC4F-418D-AE19-62706E023703}">
                      <ahyp:hlinkClr xmlns:ahyp="http://schemas.microsoft.com/office/drawing/2018/hyperlinkcolor" val="tx"/>
                    </a:ext>
                  </a:extLst>
                </a:hlinkClick>
              </a:rPr>
              <a:t>Article on Crowdfunding: 5 Things You Need To Know When You’re Getting Started</a:t>
            </a:r>
            <a:endParaRPr lang="en-GB" sz="2400" dirty="0">
              <a:solidFill>
                <a:schemeClr val="bg1"/>
              </a:solidFill>
              <a:hlinkClick r:id="rId3">
                <a:extLst>
                  <a:ext uri="{A12FA001-AC4F-418D-AE19-62706E023703}">
                    <ahyp:hlinkClr xmlns:ahyp="http://schemas.microsoft.com/office/drawing/2018/hyperlinkcolor" val="tx"/>
                  </a:ext>
                </a:extLst>
              </a:hlinkClick>
            </a:endParaRPr>
          </a:p>
          <a:p>
            <a:endParaRPr lang="en-IE" sz="2400" dirty="0">
              <a:solidFill>
                <a:schemeClr val="bg1"/>
              </a:solidFill>
              <a:hlinkClick r:id="rId5">
                <a:extLst>
                  <a:ext uri="{A12FA001-AC4F-418D-AE19-62706E023703}">
                    <ahyp:hlinkClr xmlns:ahyp="http://schemas.microsoft.com/office/drawing/2018/hyperlinkcolor" val="tx"/>
                  </a:ext>
                </a:extLst>
              </a:hlinkClick>
            </a:endParaRPr>
          </a:p>
          <a:p>
            <a:r>
              <a:rPr lang="en-US" sz="2400" dirty="0">
                <a:solidFill>
                  <a:schemeClr val="bg2"/>
                </a:solidFill>
                <a:hlinkClick r:id="rId5">
                  <a:extLst>
                    <a:ext uri="{A12FA001-AC4F-418D-AE19-62706E023703}">
                      <ahyp:hlinkClr xmlns:ahyp="http://schemas.microsoft.com/office/drawing/2018/hyperlinkcolor" val="tx"/>
                    </a:ext>
                  </a:extLst>
                </a:hlinkClick>
              </a:rPr>
              <a:t>Article 2 on What is Crowdfunding?</a:t>
            </a:r>
            <a:endParaRPr lang="en-IE" sz="2400" dirty="0">
              <a:solidFill>
                <a:schemeClr val="bg2"/>
              </a:solidFill>
            </a:endParaRPr>
          </a:p>
          <a:p>
            <a:endParaRPr lang="en-IE" sz="2400" dirty="0">
              <a:solidFill>
                <a:schemeClr val="bg1"/>
              </a:solidFill>
            </a:endParaRPr>
          </a:p>
          <a:p>
            <a:r>
              <a:rPr lang="en-US" sz="2400" dirty="0">
                <a:solidFill>
                  <a:schemeClr val="bg2"/>
                </a:solidFill>
                <a:hlinkClick r:id="rId6">
                  <a:extLst>
                    <a:ext uri="{A12FA001-AC4F-418D-AE19-62706E023703}">
                      <ahyp:hlinkClr xmlns:ahyp="http://schemas.microsoft.com/office/drawing/2018/hyperlinkcolor" val="tx"/>
                    </a:ext>
                  </a:extLst>
                </a:hlinkClick>
              </a:rPr>
              <a:t>Article on How Crowdfunding Works</a:t>
            </a:r>
            <a:endParaRPr lang="en-IE" sz="2400" dirty="0">
              <a:solidFill>
                <a:schemeClr val="bg2"/>
              </a:solidFill>
            </a:endParaRPr>
          </a:p>
        </p:txBody>
      </p:sp>
    </p:spTree>
    <p:extLst>
      <p:ext uri="{BB962C8B-B14F-4D97-AF65-F5344CB8AC3E}">
        <p14:creationId xmlns:p14="http://schemas.microsoft.com/office/powerpoint/2010/main" val="1061512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1939603" y="687948"/>
            <a:ext cx="8966521" cy="1656716"/>
          </a:xfrm>
        </p:spPr>
        <p:txBody>
          <a:bodyPr>
            <a:normAutofit/>
          </a:bodyPr>
          <a:lstStyle/>
          <a:p>
            <a:r>
              <a:rPr lang="en-US" sz="4400" b="1" dirty="0" err="1"/>
              <a:t>Soziale</a:t>
            </a:r>
            <a:r>
              <a:rPr lang="en-US" sz="4400" b="1" dirty="0"/>
              <a:t> </a:t>
            </a:r>
            <a:r>
              <a:rPr lang="en-US" sz="4400" b="1" dirty="0" err="1"/>
              <a:t>Verantwortung</a:t>
            </a:r>
            <a:r>
              <a:rPr lang="en-US" sz="4400" b="1" dirty="0"/>
              <a:t> von </a:t>
            </a:r>
            <a:r>
              <a:rPr lang="en-US" sz="4400" b="1" dirty="0" err="1"/>
              <a:t>Unternehmen</a:t>
            </a:r>
            <a:r>
              <a:rPr lang="en-US" sz="4400" b="1" dirty="0"/>
              <a:t> </a:t>
            </a:r>
            <a:r>
              <a:rPr lang="en-US" sz="4400" b="1" dirty="0" err="1"/>
              <a:t>nutzen</a:t>
            </a:r>
            <a:r>
              <a:rPr lang="en-US" sz="4400" b="1" dirty="0"/>
              <a:t> </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4" name="TextBox 7">
            <a:extLst>
              <a:ext uri="{FF2B5EF4-FFF2-40B4-BE49-F238E27FC236}">
                <a16:creationId xmlns:a16="http://schemas.microsoft.com/office/drawing/2014/main" id="{93A54327-E132-5B2D-E09C-371FDEE21FD0}"/>
              </a:ext>
            </a:extLst>
          </p:cNvPr>
          <p:cNvSpPr txBox="1"/>
          <p:nvPr/>
        </p:nvSpPr>
        <p:spPr>
          <a:xfrm>
            <a:off x="8617655" y="5219782"/>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751113"/>
          </a:xfrm>
        </p:spPr>
        <p:txBody>
          <a:bodyPr>
            <a:normAutofit fontScale="85000" lnSpcReduction="20000"/>
          </a:bodyPr>
          <a:lstStyle/>
          <a:p>
            <a:pPr algn="ctr"/>
            <a:r>
              <a:rPr lang="en-US" sz="3300" b="1" dirty="0"/>
              <a:t>Was </a:t>
            </a:r>
            <a:r>
              <a:rPr lang="en-US" sz="3300" b="1" dirty="0" err="1"/>
              <a:t>ist</a:t>
            </a:r>
            <a:r>
              <a:rPr lang="en-US" sz="3300" b="1" dirty="0"/>
              <a:t> </a:t>
            </a:r>
            <a:r>
              <a:rPr lang="en-US" sz="3300" b="1" dirty="0" err="1"/>
              <a:t>soziale</a:t>
            </a:r>
            <a:r>
              <a:rPr lang="en-US" sz="3300" b="1" dirty="0"/>
              <a:t> </a:t>
            </a:r>
            <a:r>
              <a:rPr lang="en-US" sz="3300" b="1" dirty="0" err="1"/>
              <a:t>Verantwortung</a:t>
            </a:r>
            <a:r>
              <a:rPr lang="en-US" sz="3300" b="1" dirty="0"/>
              <a:t> von </a:t>
            </a:r>
            <a:r>
              <a:rPr lang="en-US" sz="3300" b="1" dirty="0" err="1"/>
              <a:t>Unternehmen</a:t>
            </a:r>
            <a:r>
              <a:rPr lang="en-US" sz="3300" b="1" dirty="0"/>
              <a:t>?</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1348800"/>
            <a:ext cx="5105122" cy="5509200"/>
          </a:xfrm>
          <a:prstGeom prst="rect">
            <a:avLst/>
          </a:prstGeom>
          <a:noFill/>
        </p:spPr>
        <p:txBody>
          <a:bodyPr wrap="square" rtlCol="0">
            <a:spAutoFit/>
          </a:bodyPr>
          <a:lstStyle/>
          <a:p>
            <a:r>
              <a:rPr lang="en-US" sz="2200" b="1" dirty="0" err="1">
                <a:solidFill>
                  <a:schemeClr val="bg1"/>
                </a:solidFill>
              </a:rPr>
              <a:t>Soziale</a:t>
            </a:r>
            <a:r>
              <a:rPr lang="en-US" sz="2200" b="1" dirty="0">
                <a:solidFill>
                  <a:schemeClr val="bg1"/>
                </a:solidFill>
              </a:rPr>
              <a:t> </a:t>
            </a:r>
            <a:r>
              <a:rPr lang="en-US" sz="2200" b="1" dirty="0" err="1">
                <a:solidFill>
                  <a:schemeClr val="bg1"/>
                </a:solidFill>
              </a:rPr>
              <a:t>Verantwortung</a:t>
            </a:r>
            <a:r>
              <a:rPr lang="en-US" sz="2200" b="1" dirty="0">
                <a:solidFill>
                  <a:schemeClr val="bg1"/>
                </a:solidFill>
              </a:rPr>
              <a:t> von </a:t>
            </a:r>
            <a:r>
              <a:rPr lang="en-US" sz="2200" b="1" dirty="0" err="1">
                <a:solidFill>
                  <a:schemeClr val="bg1"/>
                </a:solidFill>
              </a:rPr>
              <a:t>Unternehmen</a:t>
            </a:r>
            <a:r>
              <a:rPr lang="en-US" sz="2200" b="1" dirty="0">
                <a:solidFill>
                  <a:schemeClr val="bg1"/>
                </a:solidFill>
              </a:rPr>
              <a:t> </a:t>
            </a:r>
            <a:r>
              <a:rPr lang="en-US" sz="2200" b="1" i="1" dirty="0">
                <a:solidFill>
                  <a:schemeClr val="bg1"/>
                </a:solidFill>
              </a:rPr>
              <a:t>(Corporate Social Responsibility) </a:t>
            </a:r>
            <a:r>
              <a:rPr lang="en-US" sz="2200" dirty="0" err="1">
                <a:solidFill>
                  <a:schemeClr val="bg1"/>
                </a:solidFill>
              </a:rPr>
              <a:t>bedeutet</a:t>
            </a:r>
            <a:r>
              <a:rPr lang="en-US" sz="2200" dirty="0">
                <a:solidFill>
                  <a:schemeClr val="bg1"/>
                </a:solidFill>
              </a:rPr>
              <a:t>, </a:t>
            </a:r>
            <a:r>
              <a:rPr lang="en-US" sz="2200" dirty="0" err="1">
                <a:solidFill>
                  <a:schemeClr val="bg1"/>
                </a:solidFill>
              </a:rPr>
              <a:t>dass</a:t>
            </a:r>
            <a:r>
              <a:rPr lang="en-US" sz="2200" dirty="0">
                <a:solidFill>
                  <a:schemeClr val="bg1"/>
                </a:solidFill>
              </a:rPr>
              <a:t> </a:t>
            </a:r>
            <a:r>
              <a:rPr lang="en-US" sz="2200" dirty="0" err="1">
                <a:solidFill>
                  <a:schemeClr val="bg1"/>
                </a:solidFill>
              </a:rPr>
              <a:t>Unternehmen</a:t>
            </a:r>
            <a:r>
              <a:rPr lang="en-US" sz="2200" dirty="0">
                <a:solidFill>
                  <a:schemeClr val="bg1"/>
                </a:solidFill>
              </a:rPr>
              <a:t> </a:t>
            </a:r>
            <a:r>
              <a:rPr lang="en-US" sz="2200" dirty="0" err="1">
                <a:solidFill>
                  <a:schemeClr val="bg1"/>
                </a:solidFill>
              </a:rPr>
              <a:t>Verantwortung</a:t>
            </a:r>
            <a:r>
              <a:rPr lang="en-US" sz="2200" dirty="0">
                <a:solidFill>
                  <a:schemeClr val="bg1"/>
                </a:solidFill>
              </a:rPr>
              <a:t> für die Gesellschaft </a:t>
            </a:r>
            <a:r>
              <a:rPr lang="en-US" sz="2200" dirty="0" err="1">
                <a:solidFill>
                  <a:schemeClr val="bg1"/>
                </a:solidFill>
              </a:rPr>
              <a:t>im</a:t>
            </a:r>
            <a:r>
              <a:rPr lang="en-US" sz="2200" dirty="0">
                <a:solidFill>
                  <a:schemeClr val="bg1"/>
                </a:solidFill>
              </a:rPr>
              <a:t> </a:t>
            </a:r>
            <a:r>
              <a:rPr lang="en-US" sz="2200" dirty="0" err="1">
                <a:solidFill>
                  <a:schemeClr val="bg1"/>
                </a:solidFill>
              </a:rPr>
              <a:t>Kontext</a:t>
            </a:r>
            <a:r>
              <a:rPr lang="en-US" sz="2200" dirty="0">
                <a:solidFill>
                  <a:schemeClr val="bg1"/>
                </a:solidFill>
              </a:rPr>
              <a:t> </a:t>
            </a:r>
            <a:r>
              <a:rPr lang="en-US" sz="2200" dirty="0" err="1">
                <a:solidFill>
                  <a:schemeClr val="bg1"/>
                </a:solidFill>
              </a:rPr>
              <a:t>ihres</a:t>
            </a:r>
            <a:r>
              <a:rPr lang="en-US" sz="2200" dirty="0">
                <a:solidFill>
                  <a:schemeClr val="bg1"/>
                </a:solidFill>
              </a:rPr>
              <a:t> </a:t>
            </a:r>
            <a:r>
              <a:rPr lang="en-US" sz="2200" dirty="0" err="1">
                <a:solidFill>
                  <a:schemeClr val="bg1"/>
                </a:solidFill>
              </a:rPr>
              <a:t>Wirkungsbereichs</a:t>
            </a:r>
            <a:r>
              <a:rPr lang="en-US" sz="2200" dirty="0">
                <a:solidFill>
                  <a:schemeClr val="bg1"/>
                </a:solidFill>
              </a:rPr>
              <a:t> </a:t>
            </a:r>
            <a:r>
              <a:rPr lang="en-US" sz="2200" dirty="0" err="1">
                <a:solidFill>
                  <a:schemeClr val="bg1"/>
                </a:solidFill>
              </a:rPr>
              <a:t>übernehmen</a:t>
            </a:r>
            <a:r>
              <a:rPr lang="en-US" sz="2200" dirty="0">
                <a:solidFill>
                  <a:schemeClr val="bg1"/>
                </a:solidFill>
              </a:rPr>
              <a:t>. </a:t>
            </a:r>
            <a:r>
              <a:rPr lang="en-US" sz="2200" dirty="0" err="1">
                <a:solidFill>
                  <a:schemeClr val="bg1"/>
                </a:solidFill>
              </a:rPr>
              <a:t>Unternehmen</a:t>
            </a:r>
            <a:r>
              <a:rPr lang="en-US" sz="2200" dirty="0">
                <a:solidFill>
                  <a:schemeClr val="bg1"/>
                </a:solidFill>
              </a:rPr>
              <a:t> </a:t>
            </a:r>
            <a:r>
              <a:rPr lang="en-US" sz="2200" dirty="0" err="1">
                <a:solidFill>
                  <a:schemeClr val="bg1"/>
                </a:solidFill>
              </a:rPr>
              <a:t>gehen</a:t>
            </a:r>
            <a:r>
              <a:rPr lang="en-US" sz="2200" dirty="0">
                <a:solidFill>
                  <a:schemeClr val="bg1"/>
                </a:solidFill>
              </a:rPr>
              <a:t> </a:t>
            </a:r>
            <a:r>
              <a:rPr lang="en-US" sz="2200" dirty="0" err="1">
                <a:solidFill>
                  <a:schemeClr val="bg1"/>
                </a:solidFill>
              </a:rPr>
              <a:t>dabei</a:t>
            </a:r>
            <a:r>
              <a:rPr lang="en-US" sz="2200" dirty="0">
                <a:solidFill>
                  <a:schemeClr val="bg1"/>
                </a:solidFill>
              </a:rPr>
              <a:t> </a:t>
            </a:r>
            <a:r>
              <a:rPr lang="en-US" sz="2200" dirty="0" err="1">
                <a:solidFill>
                  <a:schemeClr val="bg1"/>
                </a:solidFill>
              </a:rPr>
              <a:t>freiwillig</a:t>
            </a:r>
            <a:r>
              <a:rPr lang="en-US" sz="2200" dirty="0">
                <a:solidFill>
                  <a:schemeClr val="bg1"/>
                </a:solidFill>
              </a:rPr>
              <a:t> </a:t>
            </a:r>
            <a:r>
              <a:rPr lang="en-US" sz="2200" dirty="0" err="1">
                <a:solidFill>
                  <a:schemeClr val="bg1"/>
                </a:solidFill>
              </a:rPr>
              <a:t>über</a:t>
            </a:r>
            <a:r>
              <a:rPr lang="en-US" sz="2200" dirty="0">
                <a:solidFill>
                  <a:schemeClr val="bg1"/>
                </a:solidFill>
              </a:rPr>
              <a:t> </a:t>
            </a:r>
            <a:r>
              <a:rPr lang="en-US" sz="2200" dirty="0" err="1">
                <a:solidFill>
                  <a:schemeClr val="bg1"/>
                </a:solidFill>
              </a:rPr>
              <a:t>ihre</a:t>
            </a:r>
            <a:r>
              <a:rPr lang="en-US" sz="2200" dirty="0">
                <a:solidFill>
                  <a:schemeClr val="bg1"/>
                </a:solidFill>
              </a:rPr>
              <a:t> </a:t>
            </a:r>
            <a:r>
              <a:rPr lang="en-US" sz="2200" dirty="0" err="1">
                <a:solidFill>
                  <a:schemeClr val="bg1"/>
                </a:solidFill>
              </a:rPr>
              <a:t>konkreten</a:t>
            </a:r>
            <a:r>
              <a:rPr lang="en-US" sz="2200" dirty="0">
                <a:solidFill>
                  <a:schemeClr val="bg1"/>
                </a:solidFill>
              </a:rPr>
              <a:t> </a:t>
            </a:r>
            <a:r>
              <a:rPr lang="en-US" sz="2200" dirty="0" err="1">
                <a:solidFill>
                  <a:schemeClr val="bg1"/>
                </a:solidFill>
              </a:rPr>
              <a:t>Arbeitsbedingungen</a:t>
            </a:r>
            <a:r>
              <a:rPr lang="en-US" sz="2200" dirty="0">
                <a:solidFill>
                  <a:schemeClr val="bg1"/>
                </a:solidFill>
              </a:rPr>
              <a:t> und </a:t>
            </a:r>
            <a:r>
              <a:rPr lang="en-US" sz="2200" dirty="0" err="1">
                <a:solidFill>
                  <a:schemeClr val="bg1"/>
                </a:solidFill>
              </a:rPr>
              <a:t>Möglichkeiten</a:t>
            </a:r>
            <a:r>
              <a:rPr lang="en-US" sz="2200" dirty="0">
                <a:solidFill>
                  <a:schemeClr val="bg1"/>
                </a:solidFill>
              </a:rPr>
              <a:t>, die </a:t>
            </a:r>
            <a:r>
              <a:rPr lang="en-US" sz="2200" dirty="0" err="1">
                <a:solidFill>
                  <a:schemeClr val="bg1"/>
                </a:solidFill>
              </a:rPr>
              <a:t>gesetzlich</a:t>
            </a:r>
            <a:r>
              <a:rPr lang="en-US" sz="2200" dirty="0">
                <a:solidFill>
                  <a:schemeClr val="bg1"/>
                </a:solidFill>
              </a:rPr>
              <a:t> </a:t>
            </a:r>
            <a:r>
              <a:rPr lang="en-US" sz="2200" dirty="0" err="1">
                <a:solidFill>
                  <a:schemeClr val="bg1"/>
                </a:solidFill>
              </a:rPr>
              <a:t>vorgeschrieben</a:t>
            </a:r>
            <a:r>
              <a:rPr lang="en-US" sz="2200" dirty="0">
                <a:solidFill>
                  <a:schemeClr val="bg1"/>
                </a:solidFill>
              </a:rPr>
              <a:t> </a:t>
            </a:r>
            <a:r>
              <a:rPr lang="en-US" sz="2200" dirty="0" err="1">
                <a:solidFill>
                  <a:schemeClr val="bg1"/>
                </a:solidFill>
              </a:rPr>
              <a:t>sind</a:t>
            </a:r>
            <a:r>
              <a:rPr lang="en-US" sz="2200" dirty="0">
                <a:solidFill>
                  <a:schemeClr val="bg1"/>
                </a:solidFill>
              </a:rPr>
              <a:t>, </a:t>
            </a:r>
            <a:r>
              <a:rPr lang="en-US" sz="2200" dirty="0" err="1">
                <a:solidFill>
                  <a:schemeClr val="bg1"/>
                </a:solidFill>
              </a:rPr>
              <a:t>hinaus</a:t>
            </a:r>
            <a:r>
              <a:rPr lang="en-US" sz="2200" dirty="0">
                <a:solidFill>
                  <a:schemeClr val="bg1"/>
                </a:solidFill>
              </a:rPr>
              <a:t>, um </a:t>
            </a:r>
            <a:r>
              <a:rPr lang="en-US" sz="2200" dirty="0" err="1">
                <a:solidFill>
                  <a:schemeClr val="bg1"/>
                </a:solidFill>
              </a:rPr>
              <a:t>einen</a:t>
            </a:r>
            <a:r>
              <a:rPr lang="en-US" sz="2200" dirty="0">
                <a:solidFill>
                  <a:schemeClr val="bg1"/>
                </a:solidFill>
              </a:rPr>
              <a:t> </a:t>
            </a:r>
            <a:r>
              <a:rPr lang="en-US" sz="2200" dirty="0" err="1">
                <a:solidFill>
                  <a:schemeClr val="bg1"/>
                </a:solidFill>
              </a:rPr>
              <a:t>positiven</a:t>
            </a:r>
            <a:r>
              <a:rPr lang="en-US" sz="2200" dirty="0">
                <a:solidFill>
                  <a:schemeClr val="bg1"/>
                </a:solidFill>
              </a:rPr>
              <a:t> </a:t>
            </a:r>
            <a:r>
              <a:rPr lang="en-US" sz="2200" dirty="0" err="1">
                <a:solidFill>
                  <a:schemeClr val="bg1"/>
                </a:solidFill>
              </a:rPr>
              <a:t>Einfluss</a:t>
            </a:r>
            <a:r>
              <a:rPr lang="en-US" sz="2200" dirty="0">
                <a:solidFill>
                  <a:schemeClr val="bg1"/>
                </a:solidFill>
              </a:rPr>
              <a:t> auf die Gesellschaft </a:t>
            </a:r>
            <a:r>
              <a:rPr lang="en-US" sz="2200" dirty="0" err="1">
                <a:solidFill>
                  <a:schemeClr val="bg1"/>
                </a:solidFill>
              </a:rPr>
              <a:t>auszuüben</a:t>
            </a:r>
            <a:r>
              <a:rPr lang="en-US" sz="2200" dirty="0">
                <a:solidFill>
                  <a:schemeClr val="bg1"/>
                </a:solidFill>
              </a:rPr>
              <a:t>.</a:t>
            </a:r>
          </a:p>
          <a:p>
            <a:r>
              <a:rPr lang="en-US" sz="2200" dirty="0">
                <a:solidFill>
                  <a:schemeClr val="bg1"/>
                </a:solidFill>
              </a:rPr>
              <a:t> </a:t>
            </a:r>
          </a:p>
          <a:p>
            <a:r>
              <a:rPr lang="en-US" sz="2200" dirty="0" err="1">
                <a:solidFill>
                  <a:schemeClr val="bg1"/>
                </a:solidFill>
              </a:rPr>
              <a:t>Soziale</a:t>
            </a:r>
            <a:r>
              <a:rPr lang="en-US" sz="2200" dirty="0">
                <a:solidFill>
                  <a:schemeClr val="bg1"/>
                </a:solidFill>
              </a:rPr>
              <a:t> </a:t>
            </a:r>
            <a:r>
              <a:rPr lang="en-US" sz="2200" dirty="0" err="1">
                <a:solidFill>
                  <a:schemeClr val="bg1"/>
                </a:solidFill>
              </a:rPr>
              <a:t>Verantwortung</a:t>
            </a:r>
            <a:r>
              <a:rPr lang="en-US" sz="2200" dirty="0">
                <a:solidFill>
                  <a:schemeClr val="bg1"/>
                </a:solidFill>
              </a:rPr>
              <a:t> </a:t>
            </a:r>
            <a:r>
              <a:rPr lang="en-US" sz="2200" dirty="0" err="1">
                <a:solidFill>
                  <a:schemeClr val="bg1"/>
                </a:solidFill>
              </a:rPr>
              <a:t>kann</a:t>
            </a:r>
            <a:r>
              <a:rPr lang="en-US" sz="2200" dirty="0">
                <a:solidFill>
                  <a:schemeClr val="bg1"/>
                </a:solidFill>
              </a:rPr>
              <a:t> </a:t>
            </a:r>
            <a:r>
              <a:rPr lang="en-US" sz="2200" dirty="0" err="1">
                <a:solidFill>
                  <a:schemeClr val="bg1"/>
                </a:solidFill>
              </a:rPr>
              <a:t>etwa</a:t>
            </a:r>
            <a:r>
              <a:rPr lang="en-US" sz="2200" dirty="0">
                <a:solidFill>
                  <a:schemeClr val="bg1"/>
                </a:solidFill>
              </a:rPr>
              <a:t> in Form von Fairtrade-</a:t>
            </a:r>
            <a:r>
              <a:rPr lang="en-US" sz="2200" dirty="0" err="1">
                <a:solidFill>
                  <a:schemeClr val="bg1"/>
                </a:solidFill>
              </a:rPr>
              <a:t>Produkten</a:t>
            </a:r>
            <a:r>
              <a:rPr lang="en-US" sz="2200" dirty="0">
                <a:solidFill>
                  <a:schemeClr val="bg1"/>
                </a:solidFill>
              </a:rPr>
              <a:t>, </a:t>
            </a:r>
            <a:r>
              <a:rPr lang="en-US" sz="2200" dirty="0" err="1">
                <a:solidFill>
                  <a:schemeClr val="bg1"/>
                </a:solidFill>
              </a:rPr>
              <a:t>verbesserten</a:t>
            </a:r>
            <a:r>
              <a:rPr lang="en-US" sz="2200" dirty="0">
                <a:solidFill>
                  <a:schemeClr val="bg1"/>
                </a:solidFill>
              </a:rPr>
              <a:t> </a:t>
            </a:r>
            <a:r>
              <a:rPr lang="en-US" sz="2200" dirty="0" err="1">
                <a:solidFill>
                  <a:schemeClr val="bg1"/>
                </a:solidFill>
              </a:rPr>
              <a:t>Arbeitsbedingungen</a:t>
            </a:r>
            <a:r>
              <a:rPr lang="en-US" sz="2200" dirty="0">
                <a:solidFill>
                  <a:schemeClr val="bg1"/>
                </a:solidFill>
              </a:rPr>
              <a:t> </a:t>
            </a:r>
            <a:r>
              <a:rPr lang="en-US" sz="2200" dirty="0" err="1">
                <a:solidFill>
                  <a:schemeClr val="bg1"/>
                </a:solidFill>
              </a:rPr>
              <a:t>oder</a:t>
            </a:r>
            <a:r>
              <a:rPr lang="en-US" sz="2200" dirty="0">
                <a:solidFill>
                  <a:schemeClr val="bg1"/>
                </a:solidFill>
              </a:rPr>
              <a:t> Sponsoring für </a:t>
            </a:r>
            <a:r>
              <a:rPr lang="en-US" sz="2200" dirty="0" err="1">
                <a:solidFill>
                  <a:schemeClr val="bg1"/>
                </a:solidFill>
              </a:rPr>
              <a:t>wohltätige</a:t>
            </a:r>
            <a:r>
              <a:rPr lang="en-US" sz="2200" dirty="0">
                <a:solidFill>
                  <a:schemeClr val="bg1"/>
                </a:solidFill>
              </a:rPr>
              <a:t> </a:t>
            </a:r>
            <a:r>
              <a:rPr lang="en-US" sz="2200" dirty="0" err="1">
                <a:solidFill>
                  <a:schemeClr val="bg1"/>
                </a:solidFill>
              </a:rPr>
              <a:t>Zwecke</a:t>
            </a:r>
            <a:r>
              <a:rPr lang="en-US" sz="2200" dirty="0">
                <a:solidFill>
                  <a:schemeClr val="bg1"/>
                </a:solidFill>
              </a:rPr>
              <a:t> </a:t>
            </a:r>
            <a:r>
              <a:rPr lang="en-US" sz="2200" dirty="0" err="1">
                <a:solidFill>
                  <a:schemeClr val="bg1"/>
                </a:solidFill>
              </a:rPr>
              <a:t>vorliegen</a:t>
            </a:r>
            <a:r>
              <a:rPr lang="en-US" sz="2200" dirty="0">
                <a:solidFill>
                  <a:schemeClr val="bg1"/>
                </a:solidFill>
              </a:rPr>
              <a:t>.</a:t>
            </a:r>
          </a:p>
        </p:txBody>
      </p:sp>
      <p:pic>
        <p:nvPicPr>
          <p:cNvPr id="6" name="Picture Placeholder 5">
            <a:extLst>
              <a:ext uri="{FF2B5EF4-FFF2-40B4-BE49-F238E27FC236}">
                <a16:creationId xmlns:a16="http://schemas.microsoft.com/office/drawing/2014/main" id="{FA586CAD-07FA-4AEE-A16B-87AB11DACB2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29853" y="228600"/>
            <a:ext cx="4716425" cy="896064"/>
          </a:xfrm>
        </p:spPr>
        <p:txBody>
          <a:bodyPr>
            <a:normAutofit/>
          </a:bodyPr>
          <a:lstStyle/>
          <a:p>
            <a:pPr algn="ctr"/>
            <a:r>
              <a:rPr lang="en-US" sz="2600" b="1" dirty="0" err="1"/>
              <a:t>Warum</a:t>
            </a:r>
            <a:r>
              <a:rPr lang="en-US" sz="2600" b="1" dirty="0"/>
              <a:t> </a:t>
            </a:r>
            <a:r>
              <a:rPr lang="en-US" sz="2600" b="1" dirty="0" err="1"/>
              <a:t>ist</a:t>
            </a:r>
            <a:r>
              <a:rPr lang="en-US" sz="2600" b="1" dirty="0"/>
              <a:t> </a:t>
            </a:r>
            <a:r>
              <a:rPr lang="en-US" sz="2600" b="1" dirty="0" err="1"/>
              <a:t>soziale</a:t>
            </a:r>
            <a:r>
              <a:rPr lang="en-US" sz="2600" b="1" dirty="0"/>
              <a:t> </a:t>
            </a:r>
            <a:r>
              <a:rPr lang="en-US" sz="2600" b="1" dirty="0" err="1"/>
              <a:t>Verantwortung</a:t>
            </a:r>
            <a:r>
              <a:rPr lang="en-US" sz="2600" b="1" dirty="0"/>
              <a:t> </a:t>
            </a:r>
            <a:r>
              <a:rPr lang="en-US" sz="2600" b="1" dirty="0" err="1"/>
              <a:t>wichtig</a:t>
            </a:r>
            <a:r>
              <a:rPr lang="en-US" sz="2600" b="1" dirty="0"/>
              <a:t>?</a:t>
            </a:r>
          </a:p>
        </p:txBody>
      </p:sp>
      <p:sp>
        <p:nvSpPr>
          <p:cNvPr id="17" name="TextBox 16">
            <a:extLst>
              <a:ext uri="{FF2B5EF4-FFF2-40B4-BE49-F238E27FC236}">
                <a16:creationId xmlns:a16="http://schemas.microsoft.com/office/drawing/2014/main" id="{3AB254BD-E79E-427F-A536-821A60E6CEB3}"/>
              </a:ext>
            </a:extLst>
          </p:cNvPr>
          <p:cNvSpPr txBox="1"/>
          <p:nvPr/>
        </p:nvSpPr>
        <p:spPr>
          <a:xfrm>
            <a:off x="1629853" y="1468553"/>
            <a:ext cx="5105121" cy="5170646"/>
          </a:xfrm>
          <a:prstGeom prst="rect">
            <a:avLst/>
          </a:prstGeom>
          <a:noFill/>
        </p:spPr>
        <p:txBody>
          <a:bodyPr wrap="square" rtlCol="0">
            <a:spAutoFit/>
          </a:bodyPr>
          <a:lstStyle/>
          <a:p>
            <a:r>
              <a:rPr lang="en-US" sz="2200" dirty="0" err="1">
                <a:solidFill>
                  <a:schemeClr val="bg1"/>
                </a:solidFill>
              </a:rPr>
              <a:t>Übernehmen</a:t>
            </a:r>
            <a:r>
              <a:rPr lang="en-US" sz="2200" dirty="0">
                <a:solidFill>
                  <a:schemeClr val="bg1"/>
                </a:solidFill>
              </a:rPr>
              <a:t> </a:t>
            </a:r>
            <a:r>
              <a:rPr lang="en-US" sz="2200" dirty="0" err="1">
                <a:solidFill>
                  <a:schemeClr val="bg1"/>
                </a:solidFill>
              </a:rPr>
              <a:t>Unternehmen</a:t>
            </a:r>
            <a:r>
              <a:rPr lang="en-US" sz="2200" dirty="0">
                <a:solidFill>
                  <a:schemeClr val="bg1"/>
                </a:solidFill>
              </a:rPr>
              <a:t> </a:t>
            </a:r>
            <a:r>
              <a:rPr lang="en-US" sz="2200" dirty="0" err="1">
                <a:solidFill>
                  <a:schemeClr val="bg1"/>
                </a:solidFill>
              </a:rPr>
              <a:t>soziale</a:t>
            </a:r>
            <a:r>
              <a:rPr lang="en-US" sz="2200" dirty="0">
                <a:solidFill>
                  <a:schemeClr val="bg1"/>
                </a:solidFill>
              </a:rPr>
              <a:t> </a:t>
            </a:r>
            <a:r>
              <a:rPr lang="en-US" sz="2200" dirty="0" err="1">
                <a:solidFill>
                  <a:schemeClr val="bg1"/>
                </a:solidFill>
              </a:rPr>
              <a:t>Verantwortung</a:t>
            </a:r>
            <a:r>
              <a:rPr lang="en-US" sz="2200" dirty="0">
                <a:solidFill>
                  <a:schemeClr val="bg1"/>
                </a:solidFill>
              </a:rPr>
              <a:t>, </a:t>
            </a:r>
            <a:r>
              <a:rPr lang="en-US" sz="2200" dirty="0" err="1">
                <a:solidFill>
                  <a:schemeClr val="bg1"/>
                </a:solidFill>
              </a:rPr>
              <a:t>profitieren</a:t>
            </a:r>
            <a:r>
              <a:rPr lang="en-US" sz="2200" dirty="0">
                <a:solidFill>
                  <a:schemeClr val="bg1"/>
                </a:solidFill>
              </a:rPr>
              <a:t> alle </a:t>
            </a:r>
            <a:r>
              <a:rPr lang="en-US" sz="2200" dirty="0" err="1">
                <a:solidFill>
                  <a:schemeClr val="bg1"/>
                </a:solidFill>
              </a:rPr>
              <a:t>davon</a:t>
            </a:r>
            <a:r>
              <a:rPr lang="en-US" sz="2200" dirty="0">
                <a:solidFill>
                  <a:schemeClr val="bg1"/>
                </a:solidFill>
              </a:rPr>
              <a:t>, von den </a:t>
            </a:r>
            <a:r>
              <a:rPr lang="en-US" sz="2200" dirty="0" err="1">
                <a:solidFill>
                  <a:schemeClr val="bg1"/>
                </a:solidFill>
              </a:rPr>
              <a:t>Verbraucher</a:t>
            </a:r>
            <a:r>
              <a:rPr lang="en-US" sz="2200" dirty="0">
                <a:solidFill>
                  <a:schemeClr val="bg1"/>
                </a:solidFill>
              </a:rPr>
              <a:t>*</a:t>
            </a:r>
            <a:r>
              <a:rPr lang="en-US" sz="2200" dirty="0" err="1">
                <a:solidFill>
                  <a:schemeClr val="bg1"/>
                </a:solidFill>
              </a:rPr>
              <a:t>innen</a:t>
            </a:r>
            <a:r>
              <a:rPr lang="en-US" sz="2200" dirty="0">
                <a:solidFill>
                  <a:schemeClr val="bg1"/>
                </a:solidFill>
              </a:rPr>
              <a:t> bis </a:t>
            </a:r>
            <a:r>
              <a:rPr lang="en-US" sz="2200" dirty="0" err="1">
                <a:solidFill>
                  <a:schemeClr val="bg1"/>
                </a:solidFill>
              </a:rPr>
              <a:t>zum</a:t>
            </a:r>
            <a:r>
              <a:rPr lang="en-US" sz="2200" dirty="0">
                <a:solidFill>
                  <a:schemeClr val="bg1"/>
                </a:solidFill>
              </a:rPr>
              <a:t> </a:t>
            </a:r>
            <a:r>
              <a:rPr lang="en-US" sz="2200" dirty="0" err="1">
                <a:solidFill>
                  <a:schemeClr val="bg1"/>
                </a:solidFill>
              </a:rPr>
              <a:t>Unternehmen</a:t>
            </a:r>
            <a:r>
              <a:rPr lang="en-US" sz="2200" dirty="0">
                <a:solidFill>
                  <a:schemeClr val="bg1"/>
                </a:solidFill>
              </a:rPr>
              <a:t> </a:t>
            </a:r>
            <a:r>
              <a:rPr lang="en-US" sz="2200" dirty="0" err="1">
                <a:solidFill>
                  <a:schemeClr val="bg1"/>
                </a:solidFill>
              </a:rPr>
              <a:t>selbst</a:t>
            </a:r>
            <a:r>
              <a:rPr lang="en-US" sz="2200" dirty="0">
                <a:solidFill>
                  <a:schemeClr val="bg1"/>
                </a:solidFill>
              </a:rPr>
              <a:t>. </a:t>
            </a:r>
            <a:r>
              <a:rPr lang="en-US" sz="2200" dirty="0" err="1">
                <a:solidFill>
                  <a:schemeClr val="bg1"/>
                </a:solidFill>
              </a:rPr>
              <a:t>Verbraucher</a:t>
            </a:r>
            <a:r>
              <a:rPr lang="en-US" sz="2200" dirty="0">
                <a:solidFill>
                  <a:schemeClr val="bg1"/>
                </a:solidFill>
              </a:rPr>
              <a:t>*</a:t>
            </a:r>
            <a:r>
              <a:rPr lang="en-US" sz="2200" dirty="0" err="1">
                <a:solidFill>
                  <a:schemeClr val="bg1"/>
                </a:solidFill>
              </a:rPr>
              <a:t>innen</a:t>
            </a:r>
            <a:r>
              <a:rPr lang="en-US" sz="2200" dirty="0">
                <a:solidFill>
                  <a:schemeClr val="bg1"/>
                </a:solidFill>
              </a:rPr>
              <a:t> </a:t>
            </a:r>
            <a:r>
              <a:rPr lang="en-US" sz="2200" dirty="0" err="1">
                <a:solidFill>
                  <a:schemeClr val="bg1"/>
                </a:solidFill>
              </a:rPr>
              <a:t>können</a:t>
            </a:r>
            <a:r>
              <a:rPr lang="en-US" sz="2200" dirty="0">
                <a:solidFill>
                  <a:schemeClr val="bg1"/>
                </a:solidFill>
              </a:rPr>
              <a:t> </a:t>
            </a:r>
            <a:r>
              <a:rPr lang="en-US" sz="2200" dirty="0" err="1">
                <a:solidFill>
                  <a:schemeClr val="bg1"/>
                </a:solidFill>
              </a:rPr>
              <a:t>bei</a:t>
            </a:r>
            <a:r>
              <a:rPr lang="en-US" sz="2200" dirty="0">
                <a:solidFill>
                  <a:schemeClr val="bg1"/>
                </a:solidFill>
              </a:rPr>
              <a:t> </a:t>
            </a:r>
            <a:r>
              <a:rPr lang="en-US" sz="2200" dirty="0" err="1">
                <a:solidFill>
                  <a:schemeClr val="bg1"/>
                </a:solidFill>
              </a:rPr>
              <a:t>ihrer</a:t>
            </a:r>
            <a:r>
              <a:rPr lang="en-US" sz="2200" dirty="0">
                <a:solidFill>
                  <a:schemeClr val="bg1"/>
                </a:solidFill>
              </a:rPr>
              <a:t> </a:t>
            </a:r>
            <a:r>
              <a:rPr lang="en-US" sz="2200" dirty="0" err="1">
                <a:solidFill>
                  <a:schemeClr val="bg1"/>
                </a:solidFill>
              </a:rPr>
              <a:t>Entscheidung</a:t>
            </a:r>
            <a:r>
              <a:rPr lang="en-US" sz="2200" dirty="0">
                <a:solidFill>
                  <a:schemeClr val="bg1"/>
                </a:solidFill>
              </a:rPr>
              <a:t>, in </a:t>
            </a:r>
            <a:r>
              <a:rPr lang="en-US" sz="2200" dirty="0" err="1">
                <a:solidFill>
                  <a:schemeClr val="bg1"/>
                </a:solidFill>
              </a:rPr>
              <a:t>einem</a:t>
            </a:r>
            <a:r>
              <a:rPr lang="en-US" sz="2200" dirty="0">
                <a:solidFill>
                  <a:schemeClr val="bg1"/>
                </a:solidFill>
              </a:rPr>
              <a:t> </a:t>
            </a:r>
            <a:r>
              <a:rPr lang="en-US" sz="2200" dirty="0" err="1">
                <a:solidFill>
                  <a:schemeClr val="bg1"/>
                </a:solidFill>
              </a:rPr>
              <a:t>sozial</a:t>
            </a:r>
            <a:r>
              <a:rPr lang="en-US" sz="2200" dirty="0">
                <a:solidFill>
                  <a:schemeClr val="bg1"/>
                </a:solidFill>
              </a:rPr>
              <a:t> </a:t>
            </a:r>
            <a:r>
              <a:rPr lang="en-US" sz="2200" dirty="0" err="1">
                <a:solidFill>
                  <a:schemeClr val="bg1"/>
                </a:solidFill>
              </a:rPr>
              <a:t>verantwortlichen</a:t>
            </a:r>
            <a:r>
              <a:rPr lang="en-US" sz="2200" dirty="0">
                <a:solidFill>
                  <a:schemeClr val="bg1"/>
                </a:solidFill>
              </a:rPr>
              <a:t> </a:t>
            </a:r>
            <a:r>
              <a:rPr lang="en-US" sz="2200" dirty="0" err="1">
                <a:solidFill>
                  <a:schemeClr val="bg1"/>
                </a:solidFill>
              </a:rPr>
              <a:t>Unternehmen</a:t>
            </a:r>
            <a:r>
              <a:rPr lang="en-US" sz="2200" dirty="0">
                <a:solidFill>
                  <a:schemeClr val="bg1"/>
                </a:solidFill>
              </a:rPr>
              <a:t> </a:t>
            </a:r>
            <a:r>
              <a:rPr lang="en-US" sz="2200" dirty="0" err="1">
                <a:solidFill>
                  <a:schemeClr val="bg1"/>
                </a:solidFill>
              </a:rPr>
              <a:t>zu</a:t>
            </a:r>
            <a:r>
              <a:rPr lang="en-US" sz="2200" dirty="0">
                <a:solidFill>
                  <a:schemeClr val="bg1"/>
                </a:solidFill>
              </a:rPr>
              <a:t> </a:t>
            </a:r>
            <a:r>
              <a:rPr lang="en-US" sz="2200" dirty="0" err="1">
                <a:solidFill>
                  <a:schemeClr val="bg1"/>
                </a:solidFill>
              </a:rPr>
              <a:t>kaufen</a:t>
            </a:r>
            <a:r>
              <a:rPr lang="en-US" sz="2200" dirty="0">
                <a:solidFill>
                  <a:schemeClr val="bg1"/>
                </a:solidFill>
              </a:rPr>
              <a:t>, </a:t>
            </a:r>
            <a:r>
              <a:rPr lang="en-US" sz="2200" dirty="0" err="1">
                <a:solidFill>
                  <a:schemeClr val="bg1"/>
                </a:solidFill>
              </a:rPr>
              <a:t>davon</a:t>
            </a:r>
            <a:r>
              <a:rPr lang="en-US" sz="2200" dirty="0">
                <a:solidFill>
                  <a:schemeClr val="bg1"/>
                </a:solidFill>
              </a:rPr>
              <a:t> </a:t>
            </a:r>
            <a:r>
              <a:rPr lang="en-US" sz="2200" dirty="0" err="1">
                <a:solidFill>
                  <a:schemeClr val="bg1"/>
                </a:solidFill>
              </a:rPr>
              <a:t>ausgehen</a:t>
            </a:r>
            <a:r>
              <a:rPr lang="en-US" sz="2200" dirty="0">
                <a:solidFill>
                  <a:schemeClr val="bg1"/>
                </a:solidFill>
              </a:rPr>
              <a:t>, </a:t>
            </a:r>
            <a:r>
              <a:rPr lang="en-US" sz="2200" dirty="0" err="1">
                <a:solidFill>
                  <a:schemeClr val="bg1"/>
                </a:solidFill>
              </a:rPr>
              <a:t>einen</a:t>
            </a:r>
            <a:r>
              <a:rPr lang="en-US" sz="2200" dirty="0">
                <a:solidFill>
                  <a:schemeClr val="bg1"/>
                </a:solidFill>
              </a:rPr>
              <a:t> </a:t>
            </a:r>
            <a:r>
              <a:rPr lang="en-US" sz="2200" dirty="0" err="1">
                <a:solidFill>
                  <a:schemeClr val="bg1"/>
                </a:solidFill>
              </a:rPr>
              <a:t>Beitrag</a:t>
            </a:r>
            <a:r>
              <a:rPr lang="en-US" sz="2200" dirty="0">
                <a:solidFill>
                  <a:schemeClr val="bg1"/>
                </a:solidFill>
              </a:rPr>
              <a:t> für </a:t>
            </a:r>
            <a:r>
              <a:rPr lang="en-US" sz="2200" dirty="0" err="1">
                <a:solidFill>
                  <a:schemeClr val="bg1"/>
                </a:solidFill>
              </a:rPr>
              <a:t>eine</a:t>
            </a:r>
            <a:r>
              <a:rPr lang="en-US" sz="2200" dirty="0">
                <a:solidFill>
                  <a:schemeClr val="bg1"/>
                </a:solidFill>
              </a:rPr>
              <a:t> ’</a:t>
            </a:r>
            <a:r>
              <a:rPr lang="en-US" sz="2200" dirty="0" err="1">
                <a:solidFill>
                  <a:schemeClr val="bg1"/>
                </a:solidFill>
              </a:rPr>
              <a:t>gute</a:t>
            </a:r>
            <a:r>
              <a:rPr lang="en-US" sz="2200" dirty="0">
                <a:solidFill>
                  <a:schemeClr val="bg1"/>
                </a:solidFill>
              </a:rPr>
              <a:t> </a:t>
            </a:r>
            <a:r>
              <a:rPr lang="en-US" sz="2200" dirty="0" err="1">
                <a:solidFill>
                  <a:schemeClr val="bg1"/>
                </a:solidFill>
              </a:rPr>
              <a:t>Sache</a:t>
            </a:r>
            <a:r>
              <a:rPr lang="en-US" sz="2200" dirty="0">
                <a:solidFill>
                  <a:schemeClr val="bg1"/>
                </a:solidFill>
              </a:rPr>
              <a:t>’ </a:t>
            </a:r>
            <a:r>
              <a:rPr lang="en-US" sz="2200" dirty="0" err="1">
                <a:solidFill>
                  <a:schemeClr val="bg1"/>
                </a:solidFill>
              </a:rPr>
              <a:t>zu</a:t>
            </a:r>
            <a:r>
              <a:rPr lang="en-US" sz="2200" dirty="0">
                <a:solidFill>
                  <a:schemeClr val="bg1"/>
                </a:solidFill>
              </a:rPr>
              <a:t> </a:t>
            </a:r>
            <a:r>
              <a:rPr lang="en-US" sz="2200" dirty="0" err="1">
                <a:solidFill>
                  <a:schemeClr val="bg1"/>
                </a:solidFill>
              </a:rPr>
              <a:t>leisten</a:t>
            </a:r>
            <a:r>
              <a:rPr lang="en-US" sz="2200" dirty="0">
                <a:solidFill>
                  <a:schemeClr val="bg1"/>
                </a:solidFill>
              </a:rPr>
              <a:t>. Das </a:t>
            </a:r>
            <a:r>
              <a:rPr lang="en-US" sz="2200" dirty="0" err="1">
                <a:solidFill>
                  <a:schemeClr val="bg1"/>
                </a:solidFill>
              </a:rPr>
              <a:t>Unternehmen</a:t>
            </a:r>
            <a:r>
              <a:rPr lang="en-US" sz="2200" dirty="0">
                <a:solidFill>
                  <a:schemeClr val="bg1"/>
                </a:solidFill>
              </a:rPr>
              <a:t> </a:t>
            </a:r>
            <a:r>
              <a:rPr lang="en-US" sz="2200" dirty="0" err="1">
                <a:solidFill>
                  <a:schemeClr val="bg1"/>
                </a:solidFill>
              </a:rPr>
              <a:t>wiederum</a:t>
            </a:r>
            <a:r>
              <a:rPr lang="en-US" sz="2200" dirty="0">
                <a:solidFill>
                  <a:schemeClr val="bg1"/>
                </a:solidFill>
              </a:rPr>
              <a:t> </a:t>
            </a:r>
            <a:r>
              <a:rPr lang="en-US" sz="2200" dirty="0" err="1">
                <a:solidFill>
                  <a:schemeClr val="bg1"/>
                </a:solidFill>
              </a:rPr>
              <a:t>kann</a:t>
            </a:r>
            <a:r>
              <a:rPr lang="en-US" sz="2200" dirty="0">
                <a:solidFill>
                  <a:schemeClr val="bg1"/>
                </a:solidFill>
              </a:rPr>
              <a:t> </a:t>
            </a:r>
            <a:r>
              <a:rPr lang="en-US" sz="2200" dirty="0" err="1">
                <a:solidFill>
                  <a:schemeClr val="bg1"/>
                </a:solidFill>
              </a:rPr>
              <a:t>durch</a:t>
            </a:r>
            <a:r>
              <a:rPr lang="en-US" sz="2200" dirty="0">
                <a:solidFill>
                  <a:schemeClr val="bg1"/>
                </a:solidFill>
              </a:rPr>
              <a:t> sein Engagement für </a:t>
            </a:r>
            <a:r>
              <a:rPr lang="en-US" sz="2200" dirty="0" err="1">
                <a:solidFill>
                  <a:schemeClr val="bg1"/>
                </a:solidFill>
              </a:rPr>
              <a:t>ethische</a:t>
            </a:r>
            <a:r>
              <a:rPr lang="en-US" sz="2200" dirty="0">
                <a:solidFill>
                  <a:schemeClr val="bg1"/>
                </a:solidFill>
              </a:rPr>
              <a:t> </a:t>
            </a:r>
            <a:r>
              <a:rPr lang="en-US" sz="2200" dirty="0" err="1">
                <a:solidFill>
                  <a:schemeClr val="bg1"/>
                </a:solidFill>
              </a:rPr>
              <a:t>Belange</a:t>
            </a:r>
            <a:r>
              <a:rPr lang="en-US" sz="2200" dirty="0">
                <a:solidFill>
                  <a:schemeClr val="bg1"/>
                </a:solidFill>
              </a:rPr>
              <a:t> </a:t>
            </a:r>
            <a:r>
              <a:rPr lang="en-US" sz="2200" dirty="0" err="1">
                <a:solidFill>
                  <a:schemeClr val="bg1"/>
                </a:solidFill>
              </a:rPr>
              <a:t>seinen</a:t>
            </a:r>
            <a:r>
              <a:rPr lang="en-US" sz="2200" dirty="0">
                <a:solidFill>
                  <a:schemeClr val="bg1"/>
                </a:solidFill>
              </a:rPr>
              <a:t> </a:t>
            </a:r>
            <a:r>
              <a:rPr lang="en-US" sz="2200" dirty="0" err="1">
                <a:solidFill>
                  <a:schemeClr val="bg1"/>
                </a:solidFill>
              </a:rPr>
              <a:t>Ruf</a:t>
            </a:r>
            <a:r>
              <a:rPr lang="en-US" sz="2200" dirty="0">
                <a:solidFill>
                  <a:schemeClr val="bg1"/>
                </a:solidFill>
              </a:rPr>
              <a:t> und </a:t>
            </a:r>
            <a:r>
              <a:rPr lang="en-US" sz="2200" dirty="0" err="1">
                <a:solidFill>
                  <a:schemeClr val="bg1"/>
                </a:solidFill>
              </a:rPr>
              <a:t>Bekanntheitsgrad</a:t>
            </a:r>
            <a:r>
              <a:rPr lang="en-US" sz="2200" dirty="0">
                <a:solidFill>
                  <a:schemeClr val="bg1"/>
                </a:solidFill>
              </a:rPr>
              <a:t> und </a:t>
            </a:r>
            <a:r>
              <a:rPr lang="en-US" sz="2200" dirty="0" err="1">
                <a:solidFill>
                  <a:schemeClr val="bg1"/>
                </a:solidFill>
              </a:rPr>
              <a:t>seinen</a:t>
            </a:r>
            <a:r>
              <a:rPr lang="en-US" sz="2200" dirty="0">
                <a:solidFill>
                  <a:schemeClr val="bg1"/>
                </a:solidFill>
              </a:rPr>
              <a:t> </a:t>
            </a:r>
            <a:r>
              <a:rPr lang="en-US" sz="2200" dirty="0" err="1">
                <a:solidFill>
                  <a:schemeClr val="bg1"/>
                </a:solidFill>
              </a:rPr>
              <a:t>Kundenstamm</a:t>
            </a:r>
            <a:r>
              <a:rPr lang="en-US" sz="2200" dirty="0">
                <a:solidFill>
                  <a:schemeClr val="bg1"/>
                </a:solidFill>
              </a:rPr>
              <a:t> </a:t>
            </a:r>
            <a:r>
              <a:rPr lang="en-US" sz="2200" dirty="0" err="1">
                <a:solidFill>
                  <a:schemeClr val="bg1"/>
                </a:solidFill>
              </a:rPr>
              <a:t>erweitern</a:t>
            </a:r>
            <a:r>
              <a:rPr lang="en-US" sz="2200" dirty="0">
                <a:solidFill>
                  <a:schemeClr val="bg1"/>
                </a:solidFill>
              </a:rPr>
              <a:t>. Und </a:t>
            </a:r>
            <a:r>
              <a:rPr lang="en-US" sz="2200" dirty="0" err="1">
                <a:solidFill>
                  <a:schemeClr val="bg1"/>
                </a:solidFill>
              </a:rPr>
              <a:t>natürlich</a:t>
            </a:r>
            <a:r>
              <a:rPr lang="en-US" sz="2200" dirty="0">
                <a:solidFill>
                  <a:schemeClr val="bg1"/>
                </a:solidFill>
              </a:rPr>
              <a:t> </a:t>
            </a:r>
            <a:r>
              <a:rPr lang="en-US" sz="2200" dirty="0" err="1">
                <a:solidFill>
                  <a:schemeClr val="bg1"/>
                </a:solidFill>
              </a:rPr>
              <a:t>profitiert</a:t>
            </a:r>
            <a:r>
              <a:rPr lang="en-US" sz="2200" dirty="0">
                <a:solidFill>
                  <a:schemeClr val="bg1"/>
                </a:solidFill>
              </a:rPr>
              <a:t> die Gesellschaft </a:t>
            </a:r>
            <a:r>
              <a:rPr lang="en-US" sz="2200" dirty="0" err="1">
                <a:solidFill>
                  <a:schemeClr val="bg1"/>
                </a:solidFill>
              </a:rPr>
              <a:t>im</a:t>
            </a:r>
            <a:r>
              <a:rPr lang="en-US" sz="2200" dirty="0">
                <a:solidFill>
                  <a:schemeClr val="bg1"/>
                </a:solidFill>
              </a:rPr>
              <a:t> </a:t>
            </a:r>
            <a:r>
              <a:rPr lang="en-US" sz="2200" dirty="0" err="1">
                <a:solidFill>
                  <a:schemeClr val="bg1"/>
                </a:solidFill>
              </a:rPr>
              <a:t>Allgemeinen</a:t>
            </a:r>
            <a:r>
              <a:rPr lang="en-US" sz="2200" dirty="0">
                <a:solidFill>
                  <a:schemeClr val="bg1"/>
                </a:solidFill>
              </a:rPr>
              <a:t> </a:t>
            </a:r>
            <a:r>
              <a:rPr lang="en-US" sz="2200" dirty="0" err="1">
                <a:solidFill>
                  <a:schemeClr val="bg1"/>
                </a:solidFill>
              </a:rPr>
              <a:t>davon</a:t>
            </a:r>
            <a:r>
              <a:rPr lang="en-US" sz="2200" dirty="0">
                <a:solidFill>
                  <a:schemeClr val="bg1"/>
                </a:solidFill>
              </a:rPr>
              <a:t>, </a:t>
            </a:r>
            <a:r>
              <a:rPr lang="en-US" sz="2200" dirty="0" err="1">
                <a:solidFill>
                  <a:schemeClr val="bg1"/>
                </a:solidFill>
              </a:rPr>
              <a:t>wenn</a:t>
            </a:r>
            <a:r>
              <a:rPr lang="en-US" sz="2200" dirty="0">
                <a:solidFill>
                  <a:schemeClr val="bg1"/>
                </a:solidFill>
              </a:rPr>
              <a:t> </a:t>
            </a:r>
            <a:r>
              <a:rPr lang="en-US" sz="2200" dirty="0" err="1">
                <a:solidFill>
                  <a:schemeClr val="bg1"/>
                </a:solidFill>
              </a:rPr>
              <a:t>sich</a:t>
            </a:r>
            <a:r>
              <a:rPr lang="en-US" sz="2200" dirty="0">
                <a:solidFill>
                  <a:schemeClr val="bg1"/>
                </a:solidFill>
              </a:rPr>
              <a:t> </a:t>
            </a:r>
            <a:r>
              <a:rPr lang="en-US" sz="2200" dirty="0" err="1">
                <a:solidFill>
                  <a:schemeClr val="bg1"/>
                </a:solidFill>
              </a:rPr>
              <a:t>Unternehmen</a:t>
            </a:r>
            <a:r>
              <a:rPr lang="en-US" sz="2200" dirty="0">
                <a:solidFill>
                  <a:schemeClr val="bg1"/>
                </a:solidFill>
              </a:rPr>
              <a:t> der </a:t>
            </a:r>
            <a:r>
              <a:rPr lang="en-US" sz="2200" dirty="0" err="1">
                <a:solidFill>
                  <a:schemeClr val="bg1"/>
                </a:solidFill>
              </a:rPr>
              <a:t>sozialen</a:t>
            </a:r>
            <a:r>
              <a:rPr lang="en-US" sz="2200" dirty="0">
                <a:solidFill>
                  <a:schemeClr val="bg1"/>
                </a:solidFill>
              </a:rPr>
              <a:t> </a:t>
            </a:r>
            <a:r>
              <a:rPr lang="en-US" sz="2200" dirty="0" err="1">
                <a:solidFill>
                  <a:schemeClr val="bg1"/>
                </a:solidFill>
              </a:rPr>
              <a:t>Verantwortung</a:t>
            </a:r>
            <a:r>
              <a:rPr lang="en-US" sz="2200" dirty="0">
                <a:solidFill>
                  <a:schemeClr val="bg1"/>
                </a:solidFill>
              </a:rPr>
              <a:t> </a:t>
            </a:r>
            <a:r>
              <a:rPr lang="en-US" sz="2200" dirty="0" err="1">
                <a:solidFill>
                  <a:schemeClr val="bg1"/>
                </a:solidFill>
              </a:rPr>
              <a:t>verschreiben</a:t>
            </a:r>
            <a:r>
              <a:rPr lang="en-US" sz="2200" dirty="0">
                <a:solidFill>
                  <a:schemeClr val="bg1"/>
                </a:solidFill>
              </a:rPr>
              <a:t>.</a:t>
            </a:r>
            <a:endParaRPr lang="en-IE" sz="2200" dirty="0">
              <a:solidFill>
                <a:schemeClr val="bg1"/>
              </a:solidFill>
            </a:endParaRPr>
          </a:p>
        </p:txBody>
      </p:sp>
      <p:pic>
        <p:nvPicPr>
          <p:cNvPr id="6" name="Picture Placeholder 5" descr="3D rendering of game pieces tied together with a rope">
            <a:extLst>
              <a:ext uri="{FF2B5EF4-FFF2-40B4-BE49-F238E27FC236}">
                <a16:creationId xmlns:a16="http://schemas.microsoft.com/office/drawing/2014/main" id="{C4D01D70-11BF-4C1F-80E9-4BBCFE051C2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06894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546991"/>
            <a:ext cx="5306291" cy="2677656"/>
          </a:xfrm>
          <a:prstGeom prst="rect">
            <a:avLst/>
          </a:prstGeom>
          <a:noFill/>
        </p:spPr>
        <p:txBody>
          <a:bodyPr wrap="square" rtlCol="0">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Article on why Corporate Social responsibility matters</a:t>
            </a:r>
            <a:endParaRPr lang="en-IE" sz="2400" dirty="0">
              <a:solidFill>
                <a:schemeClr val="bg1"/>
              </a:solidFill>
            </a:endParaRP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Ted Talk on The social responsibility of business</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
        <p:nvSpPr>
          <p:cNvPr id="9" name="TextBox 8">
            <a:extLst>
              <a:ext uri="{FF2B5EF4-FFF2-40B4-BE49-F238E27FC236}">
                <a16:creationId xmlns:a16="http://schemas.microsoft.com/office/drawing/2014/main" id="{4AAB4C4F-A4BC-49E5-993E-6B06C052D5C2}"/>
              </a:ext>
            </a:extLst>
          </p:cNvPr>
          <p:cNvSpPr txBox="1"/>
          <p:nvPr/>
        </p:nvSpPr>
        <p:spPr>
          <a:xfrm>
            <a:off x="1545771" y="338600"/>
            <a:ext cx="4898684" cy="523220"/>
          </a:xfrm>
          <a:prstGeom prst="rect">
            <a:avLst/>
          </a:prstGeom>
          <a:noFill/>
        </p:spPr>
        <p:txBody>
          <a:bodyPr wrap="square" rtlCol="0">
            <a:spAutoFit/>
          </a:bodyPr>
          <a:lstStyle/>
          <a:p>
            <a:pPr algn="ctr"/>
            <a:r>
              <a:rPr lang="en-IE" sz="2800" b="1" dirty="0" err="1">
                <a:solidFill>
                  <a:schemeClr val="bg1"/>
                </a:solidFill>
              </a:rPr>
              <a:t>Weitere</a:t>
            </a:r>
            <a:r>
              <a:rPr lang="en-IE" sz="2800" b="1" dirty="0">
                <a:solidFill>
                  <a:schemeClr val="bg1"/>
                </a:solidFill>
              </a:rPr>
              <a:t> </a:t>
            </a:r>
            <a:r>
              <a:rPr lang="en-IE" sz="2800" b="1" dirty="0" err="1">
                <a:solidFill>
                  <a:schemeClr val="bg1"/>
                </a:solidFill>
              </a:rPr>
              <a:t>Ressourcen</a:t>
            </a:r>
            <a:endParaRPr lang="en-IE" sz="2800" b="1" dirty="0">
              <a:solidFill>
                <a:schemeClr val="bg1"/>
              </a:solidFill>
            </a:endParaRPr>
          </a:p>
        </p:txBody>
      </p:sp>
      <p:pic>
        <p:nvPicPr>
          <p:cNvPr id="12" name="Picture Placeholder 11" descr="Man on public transport, wearing shirt, jacket, and glasses, seated with bag in lap, holding and reading cellphone">
            <a:extLst>
              <a:ext uri="{FF2B5EF4-FFF2-40B4-BE49-F238E27FC236}">
                <a16:creationId xmlns:a16="http://schemas.microsoft.com/office/drawing/2014/main" id="{91E0A9D8-F194-4676-8164-B8CC6D33331D}"/>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74631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097258" y="687948"/>
            <a:ext cx="8966521" cy="1656716"/>
          </a:xfrm>
        </p:spPr>
        <p:txBody>
          <a:bodyPr>
            <a:normAutofit/>
          </a:bodyPr>
          <a:lstStyle/>
          <a:p>
            <a:r>
              <a:rPr lang="en-US" sz="4400" dirty="0"/>
              <a:t>MODUL 5 </a:t>
            </a:r>
            <a:r>
              <a:rPr lang="en-US" sz="4400" dirty="0" err="1"/>
              <a:t>Übungen</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57808" y="347815"/>
            <a:ext cx="5713711" cy="885470"/>
          </a:xfrm>
        </p:spPr>
        <p:txBody>
          <a:bodyPr>
            <a:normAutofit fontScale="25000" lnSpcReduction="20000"/>
          </a:bodyPr>
          <a:lstStyle/>
          <a:p>
            <a:r>
              <a:rPr lang="en-US" sz="12000" b="1" dirty="0" err="1"/>
              <a:t>Warum</a:t>
            </a:r>
            <a:r>
              <a:rPr lang="en-US" sz="12000" b="1" dirty="0"/>
              <a:t> </a:t>
            </a:r>
            <a:r>
              <a:rPr lang="en-US" sz="12000" b="1" dirty="0" err="1"/>
              <a:t>ist</a:t>
            </a:r>
            <a:r>
              <a:rPr lang="en-US" sz="12000" b="1" dirty="0"/>
              <a:t> die </a:t>
            </a:r>
            <a:r>
              <a:rPr lang="en-US" sz="12000" b="1" dirty="0" err="1"/>
              <a:t>Planung</a:t>
            </a:r>
            <a:r>
              <a:rPr lang="en-US" sz="12000" b="1" dirty="0"/>
              <a:t> </a:t>
            </a:r>
            <a:r>
              <a:rPr lang="en-US" sz="12000" b="1" dirty="0" err="1"/>
              <a:t>eines</a:t>
            </a:r>
            <a:r>
              <a:rPr lang="en-US" sz="12000" b="1" dirty="0"/>
              <a:t> </a:t>
            </a:r>
            <a:r>
              <a:rPr lang="en-US" sz="12000" b="1" dirty="0" err="1"/>
              <a:t>Projektbudgets</a:t>
            </a:r>
            <a:r>
              <a:rPr lang="en-US" sz="12000" b="1" dirty="0"/>
              <a:t> </a:t>
            </a:r>
            <a:r>
              <a:rPr lang="en-US" sz="12000" b="1" dirty="0" err="1"/>
              <a:t>wichtig</a:t>
            </a:r>
            <a:r>
              <a:rPr lang="en-US" sz="12000" b="1" dirty="0"/>
              <a:t>?</a:t>
            </a:r>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 Placeholder 3">
            <a:extLst>
              <a:ext uri="{FF2B5EF4-FFF2-40B4-BE49-F238E27FC236}">
                <a16:creationId xmlns:a16="http://schemas.microsoft.com/office/drawing/2014/main" id="{ECBA3959-022D-4D76-8680-714C7A3DBEA7}"/>
              </a:ext>
            </a:extLst>
          </p:cNvPr>
          <p:cNvSpPr>
            <a:spLocks noGrp="1"/>
          </p:cNvSpPr>
          <p:nvPr>
            <p:ph type="body" sz="quarter" idx="18"/>
          </p:nvPr>
        </p:nvSpPr>
        <p:spPr>
          <a:xfrm>
            <a:off x="457200" y="1568939"/>
            <a:ext cx="5914929" cy="4167390"/>
          </a:xfrm>
        </p:spPr>
        <p:txBody>
          <a:bodyPr>
            <a:normAutofit fontScale="92500" lnSpcReduction="20000"/>
          </a:bodyPr>
          <a:lstStyle/>
          <a:p>
            <a:pPr marL="0"/>
            <a:r>
              <a:rPr lang="en-US" dirty="0"/>
              <a:t>Ein </a:t>
            </a:r>
            <a:r>
              <a:rPr lang="en-US" dirty="0" err="1"/>
              <a:t>Projekt</a:t>
            </a:r>
            <a:r>
              <a:rPr lang="en-US" dirty="0"/>
              <a:t> </a:t>
            </a:r>
            <a:r>
              <a:rPr lang="en-US" dirty="0" err="1"/>
              <a:t>kann</a:t>
            </a:r>
            <a:r>
              <a:rPr lang="en-US" dirty="0"/>
              <a:t> </a:t>
            </a:r>
            <a:r>
              <a:rPr lang="en-US" dirty="0" err="1"/>
              <a:t>nur</a:t>
            </a:r>
            <a:r>
              <a:rPr lang="en-US" dirty="0"/>
              <a:t> </a:t>
            </a:r>
            <a:r>
              <a:rPr lang="en-US" dirty="0" err="1"/>
              <a:t>dann</a:t>
            </a:r>
            <a:r>
              <a:rPr lang="en-US" dirty="0"/>
              <a:t> </a:t>
            </a:r>
            <a:r>
              <a:rPr lang="en-US" dirty="0" err="1"/>
              <a:t>umgesetzt</a:t>
            </a:r>
            <a:r>
              <a:rPr lang="en-US" dirty="0"/>
              <a:t> </a:t>
            </a:r>
            <a:r>
              <a:rPr lang="en-US" dirty="0" err="1"/>
              <a:t>werden</a:t>
            </a:r>
            <a:r>
              <a:rPr lang="en-US" dirty="0"/>
              <a:t>, </a:t>
            </a:r>
            <a:r>
              <a:rPr lang="en-US" dirty="0" err="1"/>
              <a:t>wenn</a:t>
            </a:r>
            <a:r>
              <a:rPr lang="en-US" dirty="0"/>
              <a:t> es </a:t>
            </a:r>
            <a:r>
              <a:rPr lang="en-US" dirty="0" err="1"/>
              <a:t>über</a:t>
            </a:r>
            <a:r>
              <a:rPr lang="en-US" dirty="0"/>
              <a:t> die </a:t>
            </a:r>
            <a:r>
              <a:rPr lang="en-US" dirty="0" err="1"/>
              <a:t>entsprechenden</a:t>
            </a:r>
            <a:r>
              <a:rPr lang="en-US" dirty="0"/>
              <a:t> </a:t>
            </a:r>
            <a:r>
              <a:rPr lang="en-US" dirty="0" err="1"/>
              <a:t>Ressourcen</a:t>
            </a:r>
            <a:r>
              <a:rPr lang="en-US" dirty="0"/>
              <a:t> </a:t>
            </a:r>
            <a:r>
              <a:rPr lang="en-US" dirty="0" err="1"/>
              <a:t>verfügt</a:t>
            </a:r>
            <a:r>
              <a:rPr lang="en-US" dirty="0"/>
              <a:t>. Die </a:t>
            </a:r>
            <a:r>
              <a:rPr lang="en-US" dirty="0" err="1"/>
              <a:t>Ermittlung</a:t>
            </a:r>
            <a:r>
              <a:rPr lang="en-US" dirty="0"/>
              <a:t> des </a:t>
            </a:r>
            <a:r>
              <a:rPr lang="en-US" dirty="0" err="1"/>
              <a:t>Ressourcenbedarfs</a:t>
            </a:r>
            <a:r>
              <a:rPr lang="en-US" dirty="0"/>
              <a:t> und die </a:t>
            </a:r>
            <a:r>
              <a:rPr lang="en-US" dirty="0" err="1"/>
              <a:t>Beschaffung</a:t>
            </a:r>
            <a:r>
              <a:rPr lang="en-US" dirty="0"/>
              <a:t> </a:t>
            </a:r>
            <a:r>
              <a:rPr lang="en-US" dirty="0" err="1"/>
              <a:t>dieser</a:t>
            </a:r>
            <a:r>
              <a:rPr lang="en-US" dirty="0"/>
              <a:t> </a:t>
            </a:r>
            <a:r>
              <a:rPr lang="en-US" dirty="0" err="1"/>
              <a:t>Ressourcen</a:t>
            </a:r>
            <a:r>
              <a:rPr lang="en-US" dirty="0"/>
              <a:t> </a:t>
            </a:r>
            <a:r>
              <a:rPr lang="en-US" dirty="0" err="1"/>
              <a:t>vor</a:t>
            </a:r>
            <a:r>
              <a:rPr lang="en-US" dirty="0"/>
              <a:t> </a:t>
            </a:r>
            <a:r>
              <a:rPr lang="en-US" dirty="0" err="1"/>
              <a:t>Beginn</a:t>
            </a:r>
            <a:r>
              <a:rPr lang="en-US" dirty="0"/>
              <a:t> </a:t>
            </a:r>
            <a:r>
              <a:rPr lang="en-US" dirty="0" err="1"/>
              <a:t>eines</a:t>
            </a:r>
            <a:r>
              <a:rPr lang="en-US" dirty="0"/>
              <a:t> </a:t>
            </a:r>
            <a:r>
              <a:rPr lang="en-US" dirty="0" err="1"/>
              <a:t>Projektes</a:t>
            </a:r>
            <a:r>
              <a:rPr lang="en-US" dirty="0"/>
              <a:t> </a:t>
            </a:r>
            <a:r>
              <a:rPr lang="en-US" dirty="0" err="1"/>
              <a:t>sind</a:t>
            </a:r>
            <a:r>
              <a:rPr lang="en-US" dirty="0"/>
              <a:t> </a:t>
            </a:r>
            <a:r>
              <a:rPr lang="en-US" dirty="0" err="1"/>
              <a:t>daher</a:t>
            </a:r>
            <a:r>
              <a:rPr lang="en-US" dirty="0"/>
              <a:t> von </a:t>
            </a:r>
            <a:r>
              <a:rPr lang="en-US" dirty="0" err="1"/>
              <a:t>entscheidender</a:t>
            </a:r>
            <a:r>
              <a:rPr lang="en-US" dirty="0"/>
              <a:t> </a:t>
            </a:r>
            <a:r>
              <a:rPr lang="en-US" dirty="0" err="1"/>
              <a:t>Bedeutung</a:t>
            </a:r>
            <a:r>
              <a:rPr lang="en-US" dirty="0"/>
              <a:t>. Eine </a:t>
            </a:r>
            <a:r>
              <a:rPr lang="en-US" dirty="0" err="1"/>
              <a:t>sorgfältige</a:t>
            </a:r>
            <a:r>
              <a:rPr lang="en-US" dirty="0"/>
              <a:t> </a:t>
            </a:r>
            <a:r>
              <a:rPr lang="en-US" dirty="0" err="1"/>
              <a:t>Planung</a:t>
            </a:r>
            <a:r>
              <a:rPr lang="en-US" dirty="0"/>
              <a:t> </a:t>
            </a:r>
            <a:r>
              <a:rPr lang="en-US" dirty="0" err="1"/>
              <a:t>ist</a:t>
            </a:r>
            <a:r>
              <a:rPr lang="en-US" dirty="0"/>
              <a:t> </a:t>
            </a:r>
            <a:r>
              <a:rPr lang="en-US" dirty="0" err="1"/>
              <a:t>erforderlich</a:t>
            </a:r>
            <a:r>
              <a:rPr lang="en-US" dirty="0"/>
              <a:t>, um die </a:t>
            </a:r>
            <a:r>
              <a:rPr lang="en-US" dirty="0" err="1"/>
              <a:t>Rahmenbedingungen</a:t>
            </a:r>
            <a:r>
              <a:rPr lang="en-US" dirty="0"/>
              <a:t> </a:t>
            </a:r>
            <a:r>
              <a:rPr lang="en-US" dirty="0" err="1"/>
              <a:t>dafür</a:t>
            </a:r>
            <a:r>
              <a:rPr lang="en-US" dirty="0"/>
              <a:t> </a:t>
            </a:r>
            <a:r>
              <a:rPr lang="en-US" dirty="0" err="1"/>
              <a:t>zu</a:t>
            </a:r>
            <a:r>
              <a:rPr lang="en-US" dirty="0"/>
              <a:t> </a:t>
            </a:r>
            <a:r>
              <a:rPr lang="en-US" dirty="0" err="1"/>
              <a:t>schaffen</a:t>
            </a:r>
            <a:r>
              <a:rPr lang="en-US" dirty="0"/>
              <a:t>, </a:t>
            </a:r>
            <a:r>
              <a:rPr lang="en-US" dirty="0" err="1"/>
              <a:t>dass</a:t>
            </a:r>
            <a:r>
              <a:rPr lang="en-US" dirty="0"/>
              <a:t> das </a:t>
            </a:r>
            <a:r>
              <a:rPr lang="en-US" dirty="0" err="1"/>
              <a:t>Projekt</a:t>
            </a:r>
            <a:r>
              <a:rPr lang="en-US" dirty="0"/>
              <a:t> seine </a:t>
            </a:r>
            <a:r>
              <a:rPr lang="en-US" dirty="0" err="1"/>
              <a:t>Wirkung</a:t>
            </a:r>
            <a:r>
              <a:rPr lang="en-US" dirty="0"/>
              <a:t> </a:t>
            </a:r>
            <a:r>
              <a:rPr lang="en-US" dirty="0" err="1"/>
              <a:t>entfalten</a:t>
            </a:r>
            <a:r>
              <a:rPr lang="en-US" dirty="0"/>
              <a:t> </a:t>
            </a:r>
            <a:r>
              <a:rPr lang="en-US" dirty="0" err="1"/>
              <a:t>kann</a:t>
            </a:r>
            <a:r>
              <a:rPr lang="en-US" dirty="0"/>
              <a:t>. </a:t>
            </a:r>
          </a:p>
          <a:p>
            <a:pPr marL="0"/>
            <a:r>
              <a:rPr lang="en-US" dirty="0"/>
              <a:t>Ein </a:t>
            </a:r>
            <a:r>
              <a:rPr lang="en-US" dirty="0" err="1"/>
              <a:t>Projektbudget</a:t>
            </a:r>
            <a:r>
              <a:rPr lang="en-US" dirty="0"/>
              <a:t> </a:t>
            </a:r>
            <a:r>
              <a:rPr lang="en-US" dirty="0" err="1"/>
              <a:t>umfasst</a:t>
            </a:r>
            <a:r>
              <a:rPr lang="en-US" dirty="0"/>
              <a:t> </a:t>
            </a:r>
            <a:r>
              <a:rPr lang="en-US" dirty="0" err="1"/>
              <a:t>eine</a:t>
            </a:r>
            <a:r>
              <a:rPr lang="en-US" dirty="0"/>
              <a:t> </a:t>
            </a:r>
            <a:r>
              <a:rPr lang="en-US" dirty="0" err="1"/>
              <a:t>Schätzung</a:t>
            </a:r>
            <a:r>
              <a:rPr lang="en-US" dirty="0"/>
              <a:t> der </a:t>
            </a:r>
            <a:r>
              <a:rPr lang="en-US" dirty="0" err="1"/>
              <a:t>Gesamtkosten</a:t>
            </a:r>
            <a:r>
              <a:rPr lang="en-US" dirty="0"/>
              <a:t> für die </a:t>
            </a:r>
            <a:r>
              <a:rPr lang="en-US" dirty="0" err="1"/>
              <a:t>verschiedenen</a:t>
            </a:r>
            <a:r>
              <a:rPr lang="en-US" dirty="0"/>
              <a:t> </a:t>
            </a:r>
            <a:r>
              <a:rPr lang="en-US" dirty="0" err="1"/>
              <a:t>Phasen</a:t>
            </a:r>
            <a:r>
              <a:rPr lang="en-US" dirty="0"/>
              <a:t> </a:t>
            </a:r>
            <a:r>
              <a:rPr lang="en-US" dirty="0" err="1"/>
              <a:t>eines</a:t>
            </a:r>
            <a:r>
              <a:rPr lang="en-US" dirty="0"/>
              <a:t> </a:t>
            </a:r>
            <a:r>
              <a:rPr lang="en-US" dirty="0" err="1"/>
              <a:t>Projektes</a:t>
            </a:r>
            <a:r>
              <a:rPr lang="en-US" dirty="0"/>
              <a:t>. Dazu </a:t>
            </a:r>
            <a:r>
              <a:rPr lang="en-US" dirty="0" err="1"/>
              <a:t>gehören</a:t>
            </a:r>
            <a:r>
              <a:rPr lang="en-US" dirty="0"/>
              <a:t> </a:t>
            </a:r>
            <a:r>
              <a:rPr lang="en-US" dirty="0" err="1"/>
              <a:t>Kosten</a:t>
            </a:r>
            <a:r>
              <a:rPr lang="en-US" dirty="0"/>
              <a:t> für die </a:t>
            </a:r>
            <a:r>
              <a:rPr lang="en-US" dirty="0" err="1"/>
              <a:t>Einrichtung</a:t>
            </a:r>
            <a:r>
              <a:rPr lang="en-US" dirty="0"/>
              <a:t> </a:t>
            </a:r>
            <a:r>
              <a:rPr lang="en-US" dirty="0" err="1"/>
              <a:t>eines</a:t>
            </a:r>
            <a:r>
              <a:rPr lang="en-US" dirty="0"/>
              <a:t> </a:t>
            </a:r>
            <a:r>
              <a:rPr lang="en-US" dirty="0" err="1"/>
              <a:t>Arbeitsplatzes</a:t>
            </a:r>
            <a:r>
              <a:rPr lang="en-US" dirty="0"/>
              <a:t>, </a:t>
            </a:r>
            <a:r>
              <a:rPr lang="en-US" dirty="0" err="1"/>
              <a:t>Materialien</a:t>
            </a:r>
            <a:r>
              <a:rPr lang="en-US" dirty="0"/>
              <a:t>, </a:t>
            </a:r>
            <a:r>
              <a:rPr lang="en-US" dirty="0" err="1"/>
              <a:t>Ausstattung</a:t>
            </a:r>
            <a:r>
              <a:rPr lang="en-US" dirty="0"/>
              <a:t>, </a:t>
            </a:r>
            <a:r>
              <a:rPr lang="en-US" dirty="0" err="1"/>
              <a:t>Raummiete</a:t>
            </a:r>
            <a:r>
              <a:rPr lang="en-US" dirty="0"/>
              <a:t> für </a:t>
            </a:r>
            <a:r>
              <a:rPr lang="en-US" dirty="0" err="1"/>
              <a:t>Arbeitsplätze</a:t>
            </a:r>
            <a:r>
              <a:rPr lang="en-US" dirty="0"/>
              <a:t> und </a:t>
            </a:r>
            <a:r>
              <a:rPr lang="en-US" dirty="0" err="1"/>
              <a:t>Sitzungen</a:t>
            </a:r>
            <a:r>
              <a:rPr lang="en-US" dirty="0"/>
              <a:t>, </a:t>
            </a:r>
            <a:r>
              <a:rPr lang="en-US" dirty="0" err="1"/>
              <a:t>Reisekosten</a:t>
            </a:r>
            <a:r>
              <a:rPr lang="en-US" dirty="0"/>
              <a:t>, </a:t>
            </a:r>
            <a:r>
              <a:rPr lang="en-US" dirty="0" err="1"/>
              <a:t>Werbekosten</a:t>
            </a:r>
            <a:r>
              <a:rPr lang="en-US" dirty="0"/>
              <a:t> </a:t>
            </a:r>
            <a:r>
              <a:rPr lang="en-US" dirty="0" err="1"/>
              <a:t>usw</a:t>
            </a:r>
            <a:r>
              <a:rPr lang="en-US" dirty="0"/>
              <a:t>.</a:t>
            </a:r>
          </a:p>
        </p:txBody>
      </p:sp>
    </p:spTree>
    <p:extLst>
      <p:ext uri="{BB962C8B-B14F-4D97-AF65-F5344CB8AC3E}">
        <p14:creationId xmlns:p14="http://schemas.microsoft.com/office/powerpoint/2010/main" val="3649242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078401-5CF4-4810-97D6-00755D3891E2}"/>
              </a:ext>
            </a:extLst>
          </p:cNvPr>
          <p:cNvSpPr>
            <a:spLocks noGrp="1"/>
          </p:cNvSpPr>
          <p:nvPr>
            <p:ph type="pic" sz="quarter" idx="10"/>
          </p:nvPr>
        </p:nvSpPr>
        <p:spPr/>
      </p:sp>
      <p:sp>
        <p:nvSpPr>
          <p:cNvPr id="7" name="Text Placeholder 6">
            <a:extLst>
              <a:ext uri="{FF2B5EF4-FFF2-40B4-BE49-F238E27FC236}">
                <a16:creationId xmlns:a16="http://schemas.microsoft.com/office/drawing/2014/main" id="{A148BB13-290E-48B3-9DF6-2AD97623E598}"/>
              </a:ext>
            </a:extLst>
          </p:cNvPr>
          <p:cNvSpPr>
            <a:spLocks noGrp="1"/>
          </p:cNvSpPr>
          <p:nvPr>
            <p:ph type="body" sz="quarter" idx="18"/>
          </p:nvPr>
        </p:nvSpPr>
        <p:spPr/>
        <p:txBody>
          <a:bodyPr>
            <a:normAutofit lnSpcReduction="10000"/>
          </a:bodyPr>
          <a:lstStyle/>
          <a:p>
            <a:r>
              <a:rPr lang="en-IE" dirty="0" err="1"/>
              <a:t>Sehen</a:t>
            </a:r>
            <a:r>
              <a:rPr lang="en-IE" dirty="0"/>
              <a:t> Sie </a:t>
            </a:r>
            <a:r>
              <a:rPr lang="en-IE" dirty="0" err="1"/>
              <a:t>sich</a:t>
            </a:r>
            <a:r>
              <a:rPr lang="en-IE" dirty="0"/>
              <a:t> dieses Video </a:t>
            </a:r>
            <a:r>
              <a:rPr lang="en-IE" dirty="0" err="1"/>
              <a:t>über</a:t>
            </a:r>
            <a:r>
              <a:rPr lang="en-IE" dirty="0"/>
              <a:t> die </a:t>
            </a:r>
            <a:r>
              <a:rPr lang="en-IE" dirty="0" err="1"/>
              <a:t>Grundlagen</a:t>
            </a:r>
            <a:r>
              <a:rPr lang="en-IE" dirty="0"/>
              <a:t> </a:t>
            </a:r>
            <a:r>
              <a:rPr lang="en-IE" dirty="0" err="1"/>
              <a:t>zur</a:t>
            </a:r>
            <a:r>
              <a:rPr lang="en-IE" dirty="0"/>
              <a:t> </a:t>
            </a:r>
            <a:r>
              <a:rPr lang="en-IE" dirty="0" err="1"/>
              <a:t>Erstellung</a:t>
            </a:r>
            <a:r>
              <a:rPr lang="en-IE" dirty="0"/>
              <a:t> </a:t>
            </a:r>
            <a:r>
              <a:rPr lang="en-IE" dirty="0" err="1"/>
              <a:t>eines</a:t>
            </a:r>
            <a:r>
              <a:rPr lang="en-IE" dirty="0"/>
              <a:t> </a:t>
            </a:r>
            <a:r>
              <a:rPr lang="en-IE" dirty="0" err="1"/>
              <a:t>Projektbudgets</a:t>
            </a:r>
            <a:r>
              <a:rPr lang="en-IE" dirty="0"/>
              <a:t> an:</a:t>
            </a:r>
          </a:p>
          <a:p>
            <a:endParaRPr lang="en-IE" dirty="0"/>
          </a:p>
          <a:p>
            <a:r>
              <a:rPr lang="en-IE" dirty="0"/>
              <a:t>https://www.youtube.com/watch?v=EyPFi0YO32M</a:t>
            </a:r>
          </a:p>
        </p:txBody>
      </p:sp>
      <p:sp>
        <p:nvSpPr>
          <p:cNvPr id="6" name="Text Placeholder 5">
            <a:extLst>
              <a:ext uri="{FF2B5EF4-FFF2-40B4-BE49-F238E27FC236}">
                <a16:creationId xmlns:a16="http://schemas.microsoft.com/office/drawing/2014/main" id="{AC5A045D-30B8-4CC4-96DA-D91A332ADA67}"/>
              </a:ext>
            </a:extLst>
          </p:cNvPr>
          <p:cNvSpPr>
            <a:spLocks noGrp="1"/>
          </p:cNvSpPr>
          <p:nvPr>
            <p:ph type="body" sz="quarter" idx="16"/>
          </p:nvPr>
        </p:nvSpPr>
        <p:spPr>
          <a:xfrm>
            <a:off x="747201" y="575860"/>
            <a:ext cx="5113283" cy="909050"/>
          </a:xfrm>
        </p:spPr>
        <p:txBody>
          <a:bodyPr>
            <a:normAutofit/>
          </a:bodyPr>
          <a:lstStyle/>
          <a:p>
            <a:r>
              <a:rPr lang="en-IE" b="1" dirty="0"/>
              <a:t>VIDEO</a:t>
            </a:r>
          </a:p>
        </p:txBody>
      </p:sp>
      <p:pic>
        <p:nvPicPr>
          <p:cNvPr id="8" name="Online Media 7" title="The Basics of Project Cost Management - Project Management Training">
            <a:hlinkClick r:id="" action="ppaction://media"/>
            <a:extLst>
              <a:ext uri="{FF2B5EF4-FFF2-40B4-BE49-F238E27FC236}">
                <a16:creationId xmlns:a16="http://schemas.microsoft.com/office/drawing/2014/main" id="{ABFFD1BE-5160-43A4-93B7-985CB0421926}"/>
              </a:ext>
            </a:extLst>
          </p:cNvPr>
          <p:cNvPicPr>
            <a:picLocks noRot="1" noChangeAspect="1"/>
          </p:cNvPicPr>
          <p:nvPr>
            <a:videoFile r:link="rId1"/>
          </p:nvPr>
        </p:nvPicPr>
        <p:blipFill>
          <a:blip r:embed="rId3"/>
          <a:stretch>
            <a:fillRect/>
          </a:stretch>
        </p:blipFill>
        <p:spPr>
          <a:xfrm>
            <a:off x="7061200" y="1203325"/>
            <a:ext cx="5136195" cy="3913188"/>
          </a:xfrm>
          <a:prstGeom prst="rect">
            <a:avLst/>
          </a:prstGeom>
        </p:spPr>
      </p:pic>
      <p:sp>
        <p:nvSpPr>
          <p:cNvPr id="2" name="TextBox 1">
            <a:extLst>
              <a:ext uri="{FF2B5EF4-FFF2-40B4-BE49-F238E27FC236}">
                <a16:creationId xmlns:a16="http://schemas.microsoft.com/office/drawing/2014/main" id="{D71B6E19-00B2-4650-AA62-6075AE6AAF4E}"/>
              </a:ext>
            </a:extLst>
          </p:cNvPr>
          <p:cNvSpPr txBox="1"/>
          <p:nvPr/>
        </p:nvSpPr>
        <p:spPr>
          <a:xfrm>
            <a:off x="747201" y="1719470"/>
            <a:ext cx="5544269" cy="830997"/>
          </a:xfrm>
          <a:prstGeom prst="rect">
            <a:avLst/>
          </a:prstGeom>
          <a:noFill/>
        </p:spPr>
        <p:txBody>
          <a:bodyPr wrap="square" rtlCol="0">
            <a:spAutoFit/>
          </a:bodyPr>
          <a:lstStyle/>
          <a:p>
            <a:r>
              <a:rPr lang="en-US" sz="2400" b="1" dirty="0" err="1">
                <a:solidFill>
                  <a:schemeClr val="bg1"/>
                </a:solidFill>
              </a:rPr>
              <a:t>Grundlagen</a:t>
            </a:r>
            <a:r>
              <a:rPr lang="en-US" sz="2400" b="1" dirty="0">
                <a:solidFill>
                  <a:schemeClr val="bg1"/>
                </a:solidFill>
              </a:rPr>
              <a:t> </a:t>
            </a:r>
            <a:r>
              <a:rPr lang="en-US" sz="2400" b="1" dirty="0" err="1">
                <a:solidFill>
                  <a:schemeClr val="bg1"/>
                </a:solidFill>
              </a:rPr>
              <a:t>zur</a:t>
            </a:r>
            <a:r>
              <a:rPr lang="en-US" sz="2400" b="1" dirty="0">
                <a:solidFill>
                  <a:schemeClr val="bg1"/>
                </a:solidFill>
              </a:rPr>
              <a:t> </a:t>
            </a:r>
            <a:r>
              <a:rPr lang="en-US" sz="2400" b="1" dirty="0" err="1">
                <a:solidFill>
                  <a:schemeClr val="bg1"/>
                </a:solidFill>
              </a:rPr>
              <a:t>Erstellung</a:t>
            </a:r>
            <a:r>
              <a:rPr lang="en-US" sz="2400" b="1" dirty="0">
                <a:solidFill>
                  <a:schemeClr val="bg1"/>
                </a:solidFill>
              </a:rPr>
              <a:t> </a:t>
            </a:r>
            <a:r>
              <a:rPr lang="en-US" sz="2400" b="1" dirty="0" err="1">
                <a:solidFill>
                  <a:schemeClr val="bg1"/>
                </a:solidFill>
              </a:rPr>
              <a:t>eines</a:t>
            </a:r>
            <a:r>
              <a:rPr lang="en-US" sz="2400" b="1" dirty="0">
                <a:solidFill>
                  <a:schemeClr val="bg1"/>
                </a:solidFill>
              </a:rPr>
              <a:t> </a:t>
            </a:r>
            <a:r>
              <a:rPr lang="en-US" sz="2400" b="1" dirty="0" err="1">
                <a:solidFill>
                  <a:schemeClr val="bg1"/>
                </a:solidFill>
              </a:rPr>
              <a:t>Projektbudgets</a:t>
            </a:r>
            <a:endParaRPr lang="en-IE" sz="2400" b="1" dirty="0">
              <a:solidFill>
                <a:schemeClr val="bg1"/>
              </a:solidFill>
            </a:endParaRPr>
          </a:p>
        </p:txBody>
      </p:sp>
    </p:spTree>
    <p:extLst>
      <p:ext uri="{BB962C8B-B14F-4D97-AF65-F5344CB8AC3E}">
        <p14:creationId xmlns:p14="http://schemas.microsoft.com/office/powerpoint/2010/main" val="9695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75E0B4-2605-4E42-9ACA-B64727C6D6F2}"/>
              </a:ext>
            </a:extLst>
          </p:cNvPr>
          <p:cNvSpPr>
            <a:spLocks noGrp="1"/>
          </p:cNvSpPr>
          <p:nvPr>
            <p:ph type="pic" sz="quarter" idx="10"/>
          </p:nvPr>
        </p:nvSpPr>
        <p:spPr/>
      </p:sp>
      <p:sp>
        <p:nvSpPr>
          <p:cNvPr id="7" name="Text Placeholder 6">
            <a:extLst>
              <a:ext uri="{FF2B5EF4-FFF2-40B4-BE49-F238E27FC236}">
                <a16:creationId xmlns:a16="http://schemas.microsoft.com/office/drawing/2014/main" id="{BF362430-79A0-4987-9D27-678EC75ED69B}"/>
              </a:ext>
            </a:extLst>
          </p:cNvPr>
          <p:cNvSpPr>
            <a:spLocks noGrp="1"/>
          </p:cNvSpPr>
          <p:nvPr>
            <p:ph type="body" sz="quarter" idx="18"/>
          </p:nvPr>
        </p:nvSpPr>
        <p:spPr/>
        <p:txBody>
          <a:bodyPr>
            <a:normAutofit/>
          </a:bodyPr>
          <a:lstStyle/>
          <a:p>
            <a:pPr marL="0"/>
            <a:r>
              <a:rPr lang="en-US" dirty="0"/>
              <a:t>Dieses Video </a:t>
            </a:r>
            <a:r>
              <a:rPr lang="en-US" dirty="0" err="1"/>
              <a:t>fasst</a:t>
            </a:r>
            <a:r>
              <a:rPr lang="en-US" dirty="0"/>
              <a:t> die </a:t>
            </a:r>
            <a:r>
              <a:rPr lang="en-US" dirty="0" err="1"/>
              <a:t>Methode</a:t>
            </a:r>
            <a:r>
              <a:rPr lang="en-US" dirty="0"/>
              <a:t> des Lean Startup </a:t>
            </a:r>
            <a:r>
              <a:rPr lang="en-US" dirty="0" err="1"/>
              <a:t>zusammen</a:t>
            </a:r>
            <a:r>
              <a:rPr lang="en-US" dirty="0"/>
              <a:t>:</a:t>
            </a:r>
          </a:p>
          <a:p>
            <a:pPr marL="0"/>
            <a:endParaRPr lang="en-US" dirty="0"/>
          </a:p>
          <a:p>
            <a:pPr marL="0"/>
            <a:r>
              <a:rPr lang="en-US" dirty="0"/>
              <a:t>https://www.youtube.com/watch?v=RSaIOCHbuYw</a:t>
            </a:r>
          </a:p>
        </p:txBody>
      </p:sp>
      <p:sp>
        <p:nvSpPr>
          <p:cNvPr id="6" name="Text Placeholder 5">
            <a:extLst>
              <a:ext uri="{FF2B5EF4-FFF2-40B4-BE49-F238E27FC236}">
                <a16:creationId xmlns:a16="http://schemas.microsoft.com/office/drawing/2014/main" id="{3268F0DF-6BCA-4038-B204-58DEC521024E}"/>
              </a:ext>
            </a:extLst>
          </p:cNvPr>
          <p:cNvSpPr>
            <a:spLocks noGrp="1"/>
          </p:cNvSpPr>
          <p:nvPr>
            <p:ph type="body" sz="quarter" idx="16"/>
          </p:nvPr>
        </p:nvSpPr>
        <p:spPr>
          <a:xfrm>
            <a:off x="747201" y="805450"/>
            <a:ext cx="5113283" cy="1559378"/>
          </a:xfrm>
        </p:spPr>
        <p:txBody>
          <a:bodyPr>
            <a:normAutofit lnSpcReduction="10000"/>
          </a:bodyPr>
          <a:lstStyle/>
          <a:p>
            <a:r>
              <a:rPr lang="en-US" b="1" dirty="0"/>
              <a:t>VIDEO</a:t>
            </a:r>
          </a:p>
          <a:p>
            <a:endParaRPr lang="en-US" dirty="0"/>
          </a:p>
          <a:p>
            <a:r>
              <a:rPr lang="en-IE" sz="2600" b="1" dirty="0"/>
              <a:t>Die </a:t>
            </a:r>
            <a:r>
              <a:rPr lang="en-IE" sz="2600" b="1" dirty="0" err="1"/>
              <a:t>Methode</a:t>
            </a:r>
            <a:r>
              <a:rPr lang="en-IE" sz="2600" b="1" dirty="0"/>
              <a:t> des Lean </a:t>
            </a:r>
            <a:r>
              <a:rPr lang="en-IE" sz="2600" b="1" dirty="0" err="1"/>
              <a:t>Startup</a:t>
            </a:r>
            <a:endParaRPr lang="en-IE" sz="2600" b="1" dirty="0"/>
          </a:p>
        </p:txBody>
      </p:sp>
      <p:pic>
        <p:nvPicPr>
          <p:cNvPr id="8" name="Online Media 7" title="THE LEAN STARTUP SUMMARY (BY ERIC RIES)">
            <a:hlinkClick r:id="" action="ppaction://media"/>
            <a:extLst>
              <a:ext uri="{FF2B5EF4-FFF2-40B4-BE49-F238E27FC236}">
                <a16:creationId xmlns:a16="http://schemas.microsoft.com/office/drawing/2014/main" id="{9CC52613-F322-4027-96F4-5B93A7FB4122}"/>
              </a:ext>
            </a:extLst>
          </p:cNvPr>
          <p:cNvPicPr>
            <a:picLocks noRot="1" noChangeAspect="1"/>
          </p:cNvPicPr>
          <p:nvPr>
            <a:videoFile r:link="rId1"/>
          </p:nvPr>
        </p:nvPicPr>
        <p:blipFill>
          <a:blip r:embed="rId3"/>
          <a:stretch>
            <a:fillRect/>
          </a:stretch>
        </p:blipFill>
        <p:spPr>
          <a:xfrm>
            <a:off x="7061200" y="1203325"/>
            <a:ext cx="5130185" cy="3913188"/>
          </a:xfrm>
          <a:prstGeom prst="rect">
            <a:avLst/>
          </a:prstGeom>
        </p:spPr>
      </p:pic>
    </p:spTree>
    <p:extLst>
      <p:ext uri="{BB962C8B-B14F-4D97-AF65-F5344CB8AC3E}">
        <p14:creationId xmlns:p14="http://schemas.microsoft.com/office/powerpoint/2010/main" val="28712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F28F1A-9ADF-4E38-9F0B-A66913E42701}"/>
              </a:ext>
            </a:extLst>
          </p:cNvPr>
          <p:cNvSpPr>
            <a:spLocks noGrp="1"/>
          </p:cNvSpPr>
          <p:nvPr>
            <p:ph type="pic" sz="quarter" idx="10"/>
          </p:nvPr>
        </p:nvSpPr>
        <p:spPr/>
      </p:sp>
      <p:sp>
        <p:nvSpPr>
          <p:cNvPr id="7" name="Text Placeholder 6">
            <a:extLst>
              <a:ext uri="{FF2B5EF4-FFF2-40B4-BE49-F238E27FC236}">
                <a16:creationId xmlns:a16="http://schemas.microsoft.com/office/drawing/2014/main" id="{51BF2235-EC81-45BF-A66A-43B7EB91B456}"/>
              </a:ext>
            </a:extLst>
          </p:cNvPr>
          <p:cNvSpPr>
            <a:spLocks noGrp="1"/>
          </p:cNvSpPr>
          <p:nvPr>
            <p:ph type="body" sz="quarter" idx="18"/>
          </p:nvPr>
        </p:nvSpPr>
        <p:spPr/>
        <p:txBody>
          <a:bodyPr>
            <a:normAutofit/>
          </a:bodyPr>
          <a:lstStyle/>
          <a:p>
            <a:pPr marL="0"/>
            <a:r>
              <a:rPr lang="en-US" dirty="0"/>
              <a:t>In </a:t>
            </a:r>
            <a:r>
              <a:rPr lang="en-US" dirty="0" err="1"/>
              <a:t>diesem</a:t>
            </a:r>
            <a:r>
              <a:rPr lang="en-US" dirty="0"/>
              <a:t> Video </a:t>
            </a:r>
            <a:r>
              <a:rPr lang="en-US" dirty="0" err="1"/>
              <a:t>wird</a:t>
            </a:r>
            <a:r>
              <a:rPr lang="en-US" dirty="0"/>
              <a:t> </a:t>
            </a:r>
            <a:r>
              <a:rPr lang="en-US" dirty="0" err="1"/>
              <a:t>erklärt</a:t>
            </a:r>
            <a:r>
              <a:rPr lang="en-US" dirty="0"/>
              <a:t>, </a:t>
            </a:r>
            <a:r>
              <a:rPr lang="en-US" dirty="0" err="1"/>
              <a:t>wie</a:t>
            </a:r>
            <a:r>
              <a:rPr lang="en-US" dirty="0"/>
              <a:t> </a:t>
            </a:r>
            <a:r>
              <a:rPr lang="en-US" dirty="0" err="1"/>
              <a:t>eine</a:t>
            </a:r>
            <a:r>
              <a:rPr lang="en-US" dirty="0"/>
              <a:t> </a:t>
            </a:r>
            <a:r>
              <a:rPr lang="en-US" dirty="0" err="1"/>
              <a:t>gute</a:t>
            </a:r>
            <a:r>
              <a:rPr lang="en-US" dirty="0"/>
              <a:t> </a:t>
            </a:r>
            <a:r>
              <a:rPr lang="en-US" i="1" dirty="0"/>
              <a:t>Crowdfunding-Story</a:t>
            </a:r>
            <a:r>
              <a:rPr lang="en-US" dirty="0"/>
              <a:t> </a:t>
            </a:r>
            <a:r>
              <a:rPr lang="en-US" dirty="0" err="1"/>
              <a:t>geschrieben</a:t>
            </a:r>
            <a:r>
              <a:rPr lang="en-US" dirty="0"/>
              <a:t> </a:t>
            </a:r>
            <a:r>
              <a:rPr lang="en-US" dirty="0" err="1"/>
              <a:t>wird</a:t>
            </a:r>
            <a:r>
              <a:rPr lang="en-US" dirty="0"/>
              <a:t>:</a:t>
            </a:r>
          </a:p>
          <a:p>
            <a:pPr marL="0"/>
            <a:r>
              <a:rPr lang="en-US" dirty="0"/>
              <a:t>https://www.youtube.com/watch?v=6fqfQdpYzeQ</a:t>
            </a:r>
          </a:p>
          <a:p>
            <a:endParaRPr lang="en-IE" dirty="0"/>
          </a:p>
        </p:txBody>
      </p:sp>
      <p:sp>
        <p:nvSpPr>
          <p:cNvPr id="6" name="Text Placeholder 5">
            <a:extLst>
              <a:ext uri="{FF2B5EF4-FFF2-40B4-BE49-F238E27FC236}">
                <a16:creationId xmlns:a16="http://schemas.microsoft.com/office/drawing/2014/main" id="{3AEEE75A-04BC-4BB0-9027-995B327C1ABD}"/>
              </a:ext>
            </a:extLst>
          </p:cNvPr>
          <p:cNvSpPr>
            <a:spLocks noGrp="1"/>
          </p:cNvSpPr>
          <p:nvPr>
            <p:ph type="body" sz="quarter" idx="16"/>
          </p:nvPr>
        </p:nvSpPr>
        <p:spPr/>
        <p:txBody>
          <a:bodyPr>
            <a:normAutofit lnSpcReduction="10000"/>
          </a:bodyPr>
          <a:lstStyle/>
          <a:p>
            <a:r>
              <a:rPr lang="en-US" b="1" dirty="0"/>
              <a:t>VIDEO</a:t>
            </a:r>
            <a:endParaRPr lang="en-IE" b="1" dirty="0"/>
          </a:p>
        </p:txBody>
      </p:sp>
      <p:pic>
        <p:nvPicPr>
          <p:cNvPr id="8" name="Online Media 7" title="How to write a good crowdfunding story in order to succeed?">
            <a:hlinkClick r:id="" action="ppaction://media"/>
            <a:extLst>
              <a:ext uri="{FF2B5EF4-FFF2-40B4-BE49-F238E27FC236}">
                <a16:creationId xmlns:a16="http://schemas.microsoft.com/office/drawing/2014/main" id="{5F533989-4055-416F-BF29-CFB23F8C52F7}"/>
              </a:ext>
            </a:extLst>
          </p:cNvPr>
          <p:cNvPicPr>
            <a:picLocks noRot="1" noChangeAspect="1"/>
          </p:cNvPicPr>
          <p:nvPr>
            <a:videoFile r:link="rId1"/>
          </p:nvPr>
        </p:nvPicPr>
        <p:blipFill>
          <a:blip r:embed="rId3"/>
          <a:stretch>
            <a:fillRect/>
          </a:stretch>
        </p:blipFill>
        <p:spPr>
          <a:xfrm>
            <a:off x="7061200" y="1203325"/>
            <a:ext cx="5029134" cy="3913188"/>
          </a:xfrm>
          <a:prstGeom prst="rect">
            <a:avLst/>
          </a:prstGeom>
        </p:spPr>
      </p:pic>
      <p:sp>
        <p:nvSpPr>
          <p:cNvPr id="9" name="TextBox 8">
            <a:extLst>
              <a:ext uri="{FF2B5EF4-FFF2-40B4-BE49-F238E27FC236}">
                <a16:creationId xmlns:a16="http://schemas.microsoft.com/office/drawing/2014/main" id="{BB6802D3-40E5-4B49-8C0B-4DB1FC9045D3}"/>
              </a:ext>
            </a:extLst>
          </p:cNvPr>
          <p:cNvSpPr txBox="1"/>
          <p:nvPr/>
        </p:nvSpPr>
        <p:spPr>
          <a:xfrm>
            <a:off x="747201" y="1798388"/>
            <a:ext cx="6102626" cy="461665"/>
          </a:xfrm>
          <a:prstGeom prst="rect">
            <a:avLst/>
          </a:prstGeom>
          <a:noFill/>
        </p:spPr>
        <p:txBody>
          <a:bodyPr wrap="square">
            <a:spAutoFit/>
          </a:bodyPr>
          <a:lstStyle/>
          <a:p>
            <a:r>
              <a:rPr lang="en-IE" sz="2400" dirty="0" err="1">
                <a:solidFill>
                  <a:schemeClr val="bg1"/>
                </a:solidFill>
              </a:rPr>
              <a:t>Schreiben</a:t>
            </a:r>
            <a:r>
              <a:rPr lang="en-IE" sz="2400" dirty="0">
                <a:solidFill>
                  <a:schemeClr val="bg1"/>
                </a:solidFill>
              </a:rPr>
              <a:t> </a:t>
            </a:r>
            <a:r>
              <a:rPr lang="en-IE" sz="2400" dirty="0" err="1">
                <a:solidFill>
                  <a:schemeClr val="bg1"/>
                </a:solidFill>
              </a:rPr>
              <a:t>einer</a:t>
            </a:r>
            <a:r>
              <a:rPr lang="en-IE" sz="2400" dirty="0">
                <a:solidFill>
                  <a:schemeClr val="bg1"/>
                </a:solidFill>
              </a:rPr>
              <a:t> </a:t>
            </a:r>
            <a:r>
              <a:rPr lang="en-IE" sz="2400" dirty="0" err="1">
                <a:solidFill>
                  <a:schemeClr val="bg1"/>
                </a:solidFill>
              </a:rPr>
              <a:t>guten</a:t>
            </a:r>
            <a:r>
              <a:rPr lang="en-IE" sz="2400" dirty="0">
                <a:solidFill>
                  <a:schemeClr val="bg1"/>
                </a:solidFill>
              </a:rPr>
              <a:t> </a:t>
            </a:r>
            <a:r>
              <a:rPr lang="en-IE" sz="2400" i="1" dirty="0">
                <a:solidFill>
                  <a:schemeClr val="bg1"/>
                </a:solidFill>
              </a:rPr>
              <a:t>Crowdfunding-Story </a:t>
            </a:r>
          </a:p>
        </p:txBody>
      </p:sp>
    </p:spTree>
    <p:extLst>
      <p:ext uri="{BB962C8B-B14F-4D97-AF65-F5344CB8AC3E}">
        <p14:creationId xmlns:p14="http://schemas.microsoft.com/office/powerpoint/2010/main" val="15935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467FD98-6175-49CF-B3DF-EA87C6EDB384}"/>
              </a:ext>
            </a:extLst>
          </p:cNvPr>
          <p:cNvSpPr>
            <a:spLocks noGrp="1"/>
          </p:cNvSpPr>
          <p:nvPr>
            <p:ph type="pic" sz="quarter" idx="10"/>
          </p:nvPr>
        </p:nvSpPr>
        <p:spPr/>
      </p:sp>
      <p:sp>
        <p:nvSpPr>
          <p:cNvPr id="6" name="Text Placeholder 5">
            <a:extLst>
              <a:ext uri="{FF2B5EF4-FFF2-40B4-BE49-F238E27FC236}">
                <a16:creationId xmlns:a16="http://schemas.microsoft.com/office/drawing/2014/main" id="{8444AB0D-96BC-445A-9231-0FD08F224BF8}"/>
              </a:ext>
            </a:extLst>
          </p:cNvPr>
          <p:cNvSpPr>
            <a:spLocks noGrp="1"/>
          </p:cNvSpPr>
          <p:nvPr>
            <p:ph type="body" sz="quarter" idx="18"/>
          </p:nvPr>
        </p:nvSpPr>
        <p:spPr/>
        <p:txBody>
          <a:bodyPr>
            <a:normAutofit lnSpcReduction="10000"/>
          </a:bodyPr>
          <a:lstStyle/>
          <a:p>
            <a:pPr marL="0"/>
            <a:r>
              <a:rPr lang="en-US" dirty="0"/>
              <a:t>In </a:t>
            </a:r>
            <a:r>
              <a:rPr lang="en-US" dirty="0" err="1"/>
              <a:t>diesem</a:t>
            </a:r>
            <a:r>
              <a:rPr lang="en-US" dirty="0"/>
              <a:t> Video </a:t>
            </a:r>
            <a:r>
              <a:rPr lang="en-US" dirty="0" err="1"/>
              <a:t>wird</a:t>
            </a:r>
            <a:r>
              <a:rPr lang="en-US" dirty="0"/>
              <a:t> die </a:t>
            </a:r>
            <a:r>
              <a:rPr lang="en-US" dirty="0" err="1"/>
              <a:t>Bedeutung</a:t>
            </a:r>
            <a:r>
              <a:rPr lang="en-US" dirty="0"/>
              <a:t> der </a:t>
            </a:r>
            <a:r>
              <a:rPr lang="en-US" dirty="0" err="1"/>
              <a:t>sozialen</a:t>
            </a:r>
            <a:r>
              <a:rPr lang="en-US" dirty="0"/>
              <a:t> </a:t>
            </a:r>
            <a:r>
              <a:rPr lang="en-US" dirty="0" err="1"/>
              <a:t>Verantwortung</a:t>
            </a:r>
            <a:r>
              <a:rPr lang="en-US" dirty="0"/>
              <a:t> von </a:t>
            </a:r>
            <a:r>
              <a:rPr lang="en-US" dirty="0" err="1"/>
              <a:t>Unternehmen</a:t>
            </a:r>
            <a:r>
              <a:rPr lang="en-US" dirty="0"/>
              <a:t> </a:t>
            </a:r>
            <a:r>
              <a:rPr lang="en-US" dirty="0" err="1"/>
              <a:t>behandelt</a:t>
            </a:r>
            <a:r>
              <a:rPr lang="en-US" dirty="0"/>
              <a:t>:</a:t>
            </a:r>
          </a:p>
          <a:p>
            <a:pPr marL="0"/>
            <a:endParaRPr lang="en-US" dirty="0"/>
          </a:p>
          <a:p>
            <a:pPr marL="0"/>
            <a:r>
              <a:rPr lang="en-US" dirty="0"/>
              <a:t>https://www.youtube.com/watch?v=dwh93cjDeT0</a:t>
            </a:r>
          </a:p>
          <a:p>
            <a:pPr marL="0"/>
            <a:endParaRPr lang="en-US" dirty="0"/>
          </a:p>
          <a:p>
            <a:pPr marL="0"/>
            <a:endParaRPr lang="en-IE" dirty="0"/>
          </a:p>
        </p:txBody>
      </p:sp>
      <p:sp>
        <p:nvSpPr>
          <p:cNvPr id="5" name="Text Placeholder 4">
            <a:extLst>
              <a:ext uri="{FF2B5EF4-FFF2-40B4-BE49-F238E27FC236}">
                <a16:creationId xmlns:a16="http://schemas.microsoft.com/office/drawing/2014/main" id="{E8F16DCA-CE72-46BD-B663-700E30AB78CF}"/>
              </a:ext>
            </a:extLst>
          </p:cNvPr>
          <p:cNvSpPr>
            <a:spLocks noGrp="1"/>
          </p:cNvSpPr>
          <p:nvPr>
            <p:ph type="body" sz="quarter" idx="16"/>
          </p:nvPr>
        </p:nvSpPr>
        <p:spPr/>
        <p:txBody>
          <a:bodyPr>
            <a:normAutofit lnSpcReduction="10000"/>
          </a:bodyPr>
          <a:lstStyle/>
          <a:p>
            <a:r>
              <a:rPr lang="en-US" b="1" dirty="0"/>
              <a:t>VIDEO</a:t>
            </a:r>
            <a:endParaRPr lang="en-IE" b="1" dirty="0"/>
          </a:p>
        </p:txBody>
      </p:sp>
      <p:pic>
        <p:nvPicPr>
          <p:cNvPr id="7" name="Online Media 6" title="Why Is Corporate Social Responsibility Important?">
            <a:hlinkClick r:id="" action="ppaction://media"/>
            <a:extLst>
              <a:ext uri="{FF2B5EF4-FFF2-40B4-BE49-F238E27FC236}">
                <a16:creationId xmlns:a16="http://schemas.microsoft.com/office/drawing/2014/main" id="{C70ABF7D-0388-4968-8A90-953B2563DA13}"/>
              </a:ext>
            </a:extLst>
          </p:cNvPr>
          <p:cNvPicPr>
            <a:picLocks noRot="1" noChangeAspect="1"/>
          </p:cNvPicPr>
          <p:nvPr>
            <a:videoFile r:link="rId1"/>
          </p:nvPr>
        </p:nvPicPr>
        <p:blipFill>
          <a:blip r:embed="rId3"/>
          <a:stretch>
            <a:fillRect/>
          </a:stretch>
        </p:blipFill>
        <p:spPr>
          <a:xfrm>
            <a:off x="7061200" y="1203325"/>
            <a:ext cx="5161155" cy="3913188"/>
          </a:xfrm>
          <a:prstGeom prst="rect">
            <a:avLst/>
          </a:prstGeom>
        </p:spPr>
      </p:pic>
      <p:sp>
        <p:nvSpPr>
          <p:cNvPr id="2" name="TextBox 1">
            <a:extLst>
              <a:ext uri="{FF2B5EF4-FFF2-40B4-BE49-F238E27FC236}">
                <a16:creationId xmlns:a16="http://schemas.microsoft.com/office/drawing/2014/main" id="{AEE93C23-0CE4-4A1C-AD75-28A455059AD7}"/>
              </a:ext>
            </a:extLst>
          </p:cNvPr>
          <p:cNvSpPr txBox="1"/>
          <p:nvPr/>
        </p:nvSpPr>
        <p:spPr>
          <a:xfrm>
            <a:off x="747200" y="1789043"/>
            <a:ext cx="5821766" cy="461665"/>
          </a:xfrm>
          <a:prstGeom prst="rect">
            <a:avLst/>
          </a:prstGeom>
          <a:noFill/>
        </p:spPr>
        <p:txBody>
          <a:bodyPr wrap="square" rtlCol="0">
            <a:spAutoFit/>
          </a:bodyPr>
          <a:lstStyle/>
          <a:p>
            <a:r>
              <a:rPr lang="en-IE" sz="2400" b="1" dirty="0" err="1">
                <a:solidFill>
                  <a:schemeClr val="bg1"/>
                </a:solidFill>
              </a:rPr>
              <a:t>Warum</a:t>
            </a:r>
            <a:r>
              <a:rPr lang="en-IE" sz="2400" b="1" dirty="0">
                <a:solidFill>
                  <a:schemeClr val="bg1"/>
                </a:solidFill>
              </a:rPr>
              <a:t> </a:t>
            </a:r>
            <a:r>
              <a:rPr lang="en-IE" sz="2400" b="1" dirty="0" err="1">
                <a:solidFill>
                  <a:schemeClr val="bg1"/>
                </a:solidFill>
              </a:rPr>
              <a:t>ist</a:t>
            </a:r>
            <a:r>
              <a:rPr lang="en-IE" sz="2400" b="1" dirty="0">
                <a:solidFill>
                  <a:schemeClr val="bg1"/>
                </a:solidFill>
              </a:rPr>
              <a:t> </a:t>
            </a:r>
            <a:r>
              <a:rPr lang="en-IE" sz="2400" b="1" dirty="0" err="1">
                <a:solidFill>
                  <a:schemeClr val="bg1"/>
                </a:solidFill>
              </a:rPr>
              <a:t>soziale</a:t>
            </a:r>
            <a:r>
              <a:rPr lang="en-IE" sz="2400" b="1" dirty="0">
                <a:solidFill>
                  <a:schemeClr val="bg1"/>
                </a:solidFill>
              </a:rPr>
              <a:t> </a:t>
            </a:r>
            <a:r>
              <a:rPr lang="en-IE" sz="2400" b="1" dirty="0" err="1">
                <a:solidFill>
                  <a:schemeClr val="bg1"/>
                </a:solidFill>
              </a:rPr>
              <a:t>Verantwortung</a:t>
            </a:r>
            <a:r>
              <a:rPr lang="en-IE" sz="2400" b="1" dirty="0">
                <a:solidFill>
                  <a:schemeClr val="bg1"/>
                </a:solidFill>
              </a:rPr>
              <a:t> </a:t>
            </a:r>
            <a:r>
              <a:rPr lang="en-IE" sz="2400" b="1" dirty="0" err="1">
                <a:solidFill>
                  <a:schemeClr val="bg1"/>
                </a:solidFill>
              </a:rPr>
              <a:t>wichtig</a:t>
            </a:r>
            <a:r>
              <a:rPr lang="en-IE" sz="2400" b="1" dirty="0">
                <a:solidFill>
                  <a:schemeClr val="bg1"/>
                </a:solidFill>
              </a:rPr>
              <a:t>?</a:t>
            </a:r>
          </a:p>
        </p:txBody>
      </p:sp>
    </p:spTree>
    <p:extLst>
      <p:ext uri="{BB962C8B-B14F-4D97-AF65-F5344CB8AC3E}">
        <p14:creationId xmlns:p14="http://schemas.microsoft.com/office/powerpoint/2010/main" val="6428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b="1" dirty="0" err="1"/>
              <a:t>Übung</a:t>
            </a:r>
            <a:r>
              <a:rPr lang="en-IE" sz="2800" b="1" dirty="0"/>
              <a:t> 1: </a:t>
            </a:r>
            <a:r>
              <a:rPr lang="en-IE" sz="2800" b="1" dirty="0" err="1"/>
              <a:t>Einzelaktivität</a:t>
            </a:r>
            <a:endParaRPr lang="en-IE" sz="2800" b="1" dirty="0"/>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5262979"/>
          </a:xfrm>
          <a:prstGeom prst="rect">
            <a:avLst/>
          </a:prstGeom>
          <a:noFill/>
        </p:spPr>
        <p:txBody>
          <a:bodyPr wrap="square" rtlCol="0">
            <a:spAutoFit/>
          </a:bodyPr>
          <a:lstStyle/>
          <a:p>
            <a:r>
              <a:rPr lang="en-US" sz="2400" dirty="0" err="1">
                <a:solidFill>
                  <a:schemeClr val="bg1"/>
                </a:solidFill>
              </a:rPr>
              <a:t>Reflektieren</a:t>
            </a:r>
            <a:r>
              <a:rPr lang="en-US" sz="2400" dirty="0">
                <a:solidFill>
                  <a:schemeClr val="bg1"/>
                </a:solidFill>
              </a:rPr>
              <a:t> Sie die </a:t>
            </a:r>
            <a:r>
              <a:rPr lang="en-US" sz="2400" dirty="0" err="1">
                <a:solidFill>
                  <a:schemeClr val="bg1"/>
                </a:solidFill>
              </a:rPr>
              <a:t>Inhalte</a:t>
            </a:r>
            <a:r>
              <a:rPr lang="en-US" sz="2400" dirty="0">
                <a:solidFill>
                  <a:schemeClr val="bg1"/>
                </a:solidFill>
              </a:rPr>
              <a:t>, die in </a:t>
            </a:r>
            <a:r>
              <a:rPr lang="en-US" sz="2400" dirty="0" err="1">
                <a:solidFill>
                  <a:schemeClr val="bg1"/>
                </a:solidFill>
              </a:rPr>
              <a:t>diesem</a:t>
            </a:r>
            <a:r>
              <a:rPr lang="en-US" sz="2400" dirty="0">
                <a:solidFill>
                  <a:schemeClr val="bg1"/>
                </a:solidFill>
              </a:rPr>
              <a:t> Modul </a:t>
            </a:r>
            <a:r>
              <a:rPr lang="en-US" sz="2400" dirty="0" err="1">
                <a:solidFill>
                  <a:schemeClr val="bg1"/>
                </a:solidFill>
              </a:rPr>
              <a:t>vorgestellt</a:t>
            </a:r>
            <a:r>
              <a:rPr lang="en-US" sz="2400" dirty="0">
                <a:solidFill>
                  <a:schemeClr val="bg1"/>
                </a:solidFill>
              </a:rPr>
              <a:t> </a:t>
            </a:r>
            <a:r>
              <a:rPr lang="en-US" sz="2400" dirty="0" err="1">
                <a:solidFill>
                  <a:schemeClr val="bg1"/>
                </a:solidFill>
              </a:rPr>
              <a:t>wurden</a:t>
            </a:r>
            <a:r>
              <a:rPr lang="en-US" sz="2400" dirty="0">
                <a:solidFill>
                  <a:schemeClr val="bg1"/>
                </a:solidFill>
              </a:rPr>
              <a:t>. </a:t>
            </a:r>
            <a:r>
              <a:rPr lang="en-US" sz="2400" dirty="0" err="1">
                <a:solidFill>
                  <a:schemeClr val="bg1"/>
                </a:solidFill>
              </a:rPr>
              <a:t>Entwerfen</a:t>
            </a:r>
            <a:r>
              <a:rPr lang="en-US" sz="2400" dirty="0">
                <a:solidFill>
                  <a:schemeClr val="bg1"/>
                </a:solidFill>
              </a:rPr>
              <a:t> Sie </a:t>
            </a:r>
            <a:r>
              <a:rPr lang="en-US" sz="2400" dirty="0" err="1">
                <a:solidFill>
                  <a:schemeClr val="bg1"/>
                </a:solidFill>
              </a:rPr>
              <a:t>ein</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und </a:t>
            </a:r>
            <a:r>
              <a:rPr lang="en-US" sz="2400" dirty="0" err="1">
                <a:solidFill>
                  <a:schemeClr val="bg1"/>
                </a:solidFill>
              </a:rPr>
              <a:t>bearbeiten</a:t>
            </a:r>
            <a:r>
              <a:rPr lang="en-US" sz="2400" dirty="0">
                <a:solidFill>
                  <a:schemeClr val="bg1"/>
                </a:solidFill>
              </a:rPr>
              <a:t> Sie die </a:t>
            </a:r>
            <a:r>
              <a:rPr lang="en-US" sz="2400" dirty="0" err="1">
                <a:solidFill>
                  <a:schemeClr val="bg1"/>
                </a:solidFill>
              </a:rPr>
              <a:t>folgenden</a:t>
            </a:r>
            <a:r>
              <a:rPr lang="en-US" sz="2400" dirty="0">
                <a:solidFill>
                  <a:schemeClr val="bg1"/>
                </a:solidFill>
              </a:rPr>
              <a:t> </a:t>
            </a:r>
            <a:r>
              <a:rPr lang="en-US" sz="2400" dirty="0" err="1">
                <a:solidFill>
                  <a:schemeClr val="bg1"/>
                </a:solidFill>
              </a:rPr>
              <a:t>Aufgaben</a:t>
            </a:r>
            <a:r>
              <a:rPr lang="en-US" sz="2400" dirty="0">
                <a:solidFill>
                  <a:schemeClr val="bg1"/>
                </a:solidFill>
              </a:rPr>
              <a:t>:</a:t>
            </a:r>
          </a:p>
          <a:p>
            <a:r>
              <a:rPr lang="en-US" sz="2400" dirty="0">
                <a:solidFill>
                  <a:schemeClr val="bg1"/>
                </a:solidFill>
              </a:rPr>
              <a:t> </a:t>
            </a:r>
          </a:p>
          <a:p>
            <a:r>
              <a:rPr lang="en-US" sz="2400" dirty="0" err="1">
                <a:solidFill>
                  <a:schemeClr val="bg1"/>
                </a:solidFill>
              </a:rPr>
              <a:t>Erstellen</a:t>
            </a:r>
            <a:r>
              <a:rPr lang="en-US" sz="2400" dirty="0">
                <a:solidFill>
                  <a:schemeClr val="bg1"/>
                </a:solidFill>
              </a:rPr>
              <a:t> Sie </a:t>
            </a:r>
            <a:r>
              <a:rPr lang="en-US" sz="2400" dirty="0" err="1">
                <a:solidFill>
                  <a:schemeClr val="bg1"/>
                </a:solidFill>
              </a:rPr>
              <a:t>ein</a:t>
            </a:r>
            <a:r>
              <a:rPr lang="en-US" sz="2400" dirty="0">
                <a:solidFill>
                  <a:schemeClr val="bg1"/>
                </a:solidFill>
              </a:rPr>
              <a:t> </a:t>
            </a:r>
            <a:r>
              <a:rPr lang="en-US" sz="2400" dirty="0" err="1">
                <a:solidFill>
                  <a:schemeClr val="bg1"/>
                </a:solidFill>
              </a:rPr>
              <a:t>Projektbudget</a:t>
            </a:r>
            <a:r>
              <a:rPr lang="en-US" sz="2400" dirty="0">
                <a:solidFill>
                  <a:schemeClr val="bg1"/>
                </a:solidFill>
              </a:rPr>
              <a:t>.</a:t>
            </a:r>
          </a:p>
          <a:p>
            <a:r>
              <a:rPr lang="en-US" sz="2400" dirty="0">
                <a:solidFill>
                  <a:schemeClr val="bg1"/>
                </a:solidFill>
              </a:rPr>
              <a:t> </a:t>
            </a:r>
          </a:p>
          <a:p>
            <a:r>
              <a:rPr lang="en-US" sz="2400" dirty="0" err="1">
                <a:solidFill>
                  <a:schemeClr val="bg1"/>
                </a:solidFill>
              </a:rPr>
              <a:t>Denken</a:t>
            </a:r>
            <a:r>
              <a:rPr lang="en-US" sz="2400" dirty="0">
                <a:solidFill>
                  <a:schemeClr val="bg1"/>
                </a:solidFill>
              </a:rPr>
              <a:t> Sie </a:t>
            </a:r>
            <a:r>
              <a:rPr lang="en-US" sz="2400" dirty="0" err="1">
                <a:solidFill>
                  <a:schemeClr val="bg1"/>
                </a:solidFill>
              </a:rPr>
              <a:t>bei</a:t>
            </a:r>
            <a:r>
              <a:rPr lang="en-US" sz="2400" dirty="0">
                <a:solidFill>
                  <a:schemeClr val="bg1"/>
                </a:solidFill>
              </a:rPr>
              <a:t> der </a:t>
            </a:r>
            <a:r>
              <a:rPr lang="en-US" sz="2400" dirty="0" err="1">
                <a:solidFill>
                  <a:schemeClr val="bg1"/>
                </a:solidFill>
              </a:rPr>
              <a:t>Erstellung</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Projektbudgets</a:t>
            </a:r>
            <a:r>
              <a:rPr lang="en-US" sz="2400" dirty="0">
                <a:solidFill>
                  <a:schemeClr val="bg1"/>
                </a:solidFill>
              </a:rPr>
              <a:t> an </a:t>
            </a:r>
            <a:r>
              <a:rPr lang="en-US" sz="2400" dirty="0" err="1">
                <a:solidFill>
                  <a:schemeClr val="bg1"/>
                </a:solidFill>
              </a:rPr>
              <a:t>mögliche</a:t>
            </a:r>
            <a:r>
              <a:rPr lang="en-US" sz="2400" dirty="0">
                <a:solidFill>
                  <a:schemeClr val="bg1"/>
                </a:solidFill>
              </a:rPr>
              <a:t> </a:t>
            </a:r>
            <a:r>
              <a:rPr lang="en-US" sz="2400" dirty="0" err="1">
                <a:solidFill>
                  <a:schemeClr val="bg1"/>
                </a:solidFill>
              </a:rPr>
              <a:t>Probleme</a:t>
            </a:r>
            <a:r>
              <a:rPr lang="en-US" sz="2400" dirty="0">
                <a:solidFill>
                  <a:schemeClr val="bg1"/>
                </a:solidFill>
              </a:rPr>
              <a:t>, die </a:t>
            </a:r>
            <a:r>
              <a:rPr lang="en-US" sz="2400" dirty="0" err="1">
                <a:solidFill>
                  <a:schemeClr val="bg1"/>
                </a:solidFill>
              </a:rPr>
              <a:t>im</a:t>
            </a:r>
            <a:r>
              <a:rPr lang="en-US" sz="2400" dirty="0">
                <a:solidFill>
                  <a:schemeClr val="bg1"/>
                </a:solidFill>
              </a:rPr>
              <a:t> </a:t>
            </a:r>
            <a:r>
              <a:rPr lang="en-US" sz="2400" dirty="0" err="1">
                <a:solidFill>
                  <a:schemeClr val="bg1"/>
                </a:solidFill>
              </a:rPr>
              <a:t>Verlauf</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auftreten</a:t>
            </a:r>
            <a:r>
              <a:rPr lang="en-US" sz="2400" dirty="0">
                <a:solidFill>
                  <a:schemeClr val="bg1"/>
                </a:solidFill>
              </a:rPr>
              <a:t> und </a:t>
            </a:r>
            <a:r>
              <a:rPr lang="en-US" sz="2400" dirty="0" err="1">
                <a:solidFill>
                  <a:schemeClr val="bg1"/>
                </a:solidFill>
              </a:rPr>
              <a:t>zusätzliche</a:t>
            </a:r>
            <a:r>
              <a:rPr lang="en-US" sz="2400" dirty="0">
                <a:solidFill>
                  <a:schemeClr val="bg1"/>
                </a:solidFill>
              </a:rPr>
              <a:t> </a:t>
            </a:r>
            <a:r>
              <a:rPr lang="en-US" sz="2400" dirty="0" err="1">
                <a:solidFill>
                  <a:schemeClr val="bg1"/>
                </a:solidFill>
              </a:rPr>
              <a:t>Kosten</a:t>
            </a:r>
            <a:r>
              <a:rPr lang="en-US" sz="2400" dirty="0">
                <a:solidFill>
                  <a:schemeClr val="bg1"/>
                </a:solidFill>
              </a:rPr>
              <a:t> </a:t>
            </a:r>
            <a:r>
              <a:rPr lang="en-US" sz="2400" dirty="0" err="1">
                <a:solidFill>
                  <a:schemeClr val="bg1"/>
                </a:solidFill>
              </a:rPr>
              <a:t>beanspruchen</a:t>
            </a:r>
            <a:r>
              <a:rPr lang="en-US" sz="2400" dirty="0">
                <a:solidFill>
                  <a:schemeClr val="bg1"/>
                </a:solidFill>
              </a:rPr>
              <a:t> </a:t>
            </a:r>
            <a:r>
              <a:rPr lang="en-US" sz="2400" dirty="0" err="1">
                <a:solidFill>
                  <a:schemeClr val="bg1"/>
                </a:solidFill>
              </a:rPr>
              <a:t>könnten</a:t>
            </a:r>
            <a:r>
              <a:rPr lang="en-US" sz="2400" dirty="0">
                <a:solidFill>
                  <a:schemeClr val="bg1"/>
                </a:solidFill>
              </a:rPr>
              <a:t>. </a:t>
            </a:r>
            <a:r>
              <a:rPr lang="en-US" sz="2400" dirty="0" err="1">
                <a:solidFill>
                  <a:schemeClr val="bg1"/>
                </a:solidFill>
              </a:rPr>
              <a:t>Haben</a:t>
            </a:r>
            <a:r>
              <a:rPr lang="en-US" sz="2400" dirty="0">
                <a:solidFill>
                  <a:schemeClr val="bg1"/>
                </a:solidFill>
              </a:rPr>
              <a:t> Sie in </a:t>
            </a:r>
            <a:r>
              <a:rPr lang="en-US" sz="2400" dirty="0" err="1">
                <a:solidFill>
                  <a:schemeClr val="bg1"/>
                </a:solidFill>
              </a:rPr>
              <a:t>Ihrem</a:t>
            </a:r>
            <a:r>
              <a:rPr lang="en-US" sz="2400" dirty="0">
                <a:solidFill>
                  <a:schemeClr val="bg1"/>
                </a:solidFill>
              </a:rPr>
              <a:t> Budget </a:t>
            </a:r>
            <a:r>
              <a:rPr lang="en-US" sz="2400" dirty="0" err="1">
                <a:solidFill>
                  <a:schemeClr val="bg1"/>
                </a:solidFill>
              </a:rPr>
              <a:t>genügend</a:t>
            </a:r>
            <a:r>
              <a:rPr lang="en-US" sz="2400" dirty="0">
                <a:solidFill>
                  <a:schemeClr val="bg1"/>
                </a:solidFill>
              </a:rPr>
              <a:t> </a:t>
            </a:r>
            <a:r>
              <a:rPr lang="en-US" sz="2400" dirty="0" err="1">
                <a:solidFill>
                  <a:schemeClr val="bg1"/>
                </a:solidFill>
              </a:rPr>
              <a:t>Ressourcen</a:t>
            </a:r>
            <a:r>
              <a:rPr lang="en-US" sz="2400" dirty="0">
                <a:solidFill>
                  <a:schemeClr val="bg1"/>
                </a:solidFill>
              </a:rPr>
              <a:t> </a:t>
            </a:r>
            <a:r>
              <a:rPr lang="en-US" sz="2400" dirty="0" err="1">
                <a:solidFill>
                  <a:schemeClr val="bg1"/>
                </a:solidFill>
              </a:rPr>
              <a:t>zur</a:t>
            </a:r>
            <a:r>
              <a:rPr lang="en-US" sz="2400" dirty="0">
                <a:solidFill>
                  <a:schemeClr val="bg1"/>
                </a:solidFill>
              </a:rPr>
              <a:t> </a:t>
            </a:r>
            <a:r>
              <a:rPr lang="en-US" sz="2400" dirty="0" err="1">
                <a:solidFill>
                  <a:schemeClr val="bg1"/>
                </a:solidFill>
              </a:rPr>
              <a:t>Bewältigung</a:t>
            </a:r>
            <a:r>
              <a:rPr lang="en-US" sz="2400" dirty="0">
                <a:solidFill>
                  <a:schemeClr val="bg1"/>
                </a:solidFill>
              </a:rPr>
              <a:t> </a:t>
            </a:r>
            <a:r>
              <a:rPr lang="en-US" sz="2400" dirty="0" err="1">
                <a:solidFill>
                  <a:schemeClr val="bg1"/>
                </a:solidFill>
              </a:rPr>
              <a:t>dieser</a:t>
            </a:r>
            <a:r>
              <a:rPr lang="en-US" sz="2400" dirty="0">
                <a:solidFill>
                  <a:schemeClr val="bg1"/>
                </a:solidFill>
              </a:rPr>
              <a:t> </a:t>
            </a:r>
            <a:r>
              <a:rPr lang="en-US" sz="2400" dirty="0" err="1">
                <a:solidFill>
                  <a:schemeClr val="bg1"/>
                </a:solidFill>
              </a:rPr>
              <a:t>Probleme</a:t>
            </a:r>
            <a:r>
              <a:rPr lang="en-US" sz="2400" dirty="0">
                <a:solidFill>
                  <a:schemeClr val="bg1"/>
                </a:solidFill>
              </a:rPr>
              <a:t> </a:t>
            </a:r>
            <a:r>
              <a:rPr lang="en-US" sz="2400" dirty="0" err="1">
                <a:solidFill>
                  <a:schemeClr val="bg1"/>
                </a:solidFill>
              </a:rPr>
              <a:t>eingeplant</a:t>
            </a:r>
            <a:r>
              <a:rPr lang="en-US" sz="2400" dirty="0">
                <a:solidFill>
                  <a:schemeClr val="bg1"/>
                </a:solidFill>
              </a:rPr>
              <a:t>?</a:t>
            </a:r>
          </a:p>
          <a:p>
            <a:r>
              <a:rPr lang="en-US" sz="2400" dirty="0">
                <a:solidFill>
                  <a:schemeClr val="bg1"/>
                </a:solidFill>
              </a:rPr>
              <a:t> </a:t>
            </a:r>
          </a:p>
          <a:p>
            <a:r>
              <a:rPr lang="en-US" sz="2400" dirty="0" err="1">
                <a:solidFill>
                  <a:schemeClr val="bg1"/>
                </a:solidFill>
              </a:rPr>
              <a:t>Überlegen</a:t>
            </a:r>
            <a:r>
              <a:rPr lang="en-US" sz="2400" dirty="0">
                <a:solidFill>
                  <a:schemeClr val="bg1"/>
                </a:solidFill>
              </a:rPr>
              <a:t> Sie, </a:t>
            </a:r>
            <a:r>
              <a:rPr lang="en-US" sz="2400" dirty="0" err="1">
                <a:solidFill>
                  <a:schemeClr val="bg1"/>
                </a:solidFill>
              </a:rPr>
              <a:t>wie</a:t>
            </a:r>
            <a:r>
              <a:rPr lang="en-US" sz="2400" dirty="0">
                <a:solidFill>
                  <a:schemeClr val="bg1"/>
                </a:solidFill>
              </a:rPr>
              <a:t> Sie </a:t>
            </a:r>
            <a:r>
              <a:rPr lang="en-US" sz="2400" dirty="0" err="1">
                <a:solidFill>
                  <a:schemeClr val="bg1"/>
                </a:solidFill>
              </a:rPr>
              <a:t>Ihr</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finanzieren</a:t>
            </a:r>
            <a:r>
              <a:rPr lang="en-US" sz="2400" dirty="0">
                <a:solidFill>
                  <a:schemeClr val="bg1"/>
                </a:solidFill>
              </a:rPr>
              <a:t> </a:t>
            </a:r>
            <a:r>
              <a:rPr lang="en-US" sz="2400" dirty="0" err="1">
                <a:solidFill>
                  <a:schemeClr val="bg1"/>
                </a:solidFill>
              </a:rPr>
              <a:t>können</a:t>
            </a:r>
            <a:r>
              <a:rPr lang="en-US" sz="2400" dirty="0">
                <a:solidFill>
                  <a:schemeClr val="bg1"/>
                </a:solidFill>
              </a:rPr>
              <a:t>. </a:t>
            </a:r>
            <a:r>
              <a:rPr lang="en-US" sz="2400" dirty="0" err="1">
                <a:solidFill>
                  <a:schemeClr val="bg1"/>
                </a:solidFill>
              </a:rPr>
              <a:t>Welche</a:t>
            </a:r>
            <a:r>
              <a:rPr lang="en-US" sz="2400" dirty="0">
                <a:solidFill>
                  <a:schemeClr val="bg1"/>
                </a:solidFill>
              </a:rPr>
              <a:t> Form des Crowdfunding </a:t>
            </a:r>
            <a:r>
              <a:rPr lang="en-US" sz="2400" dirty="0" err="1">
                <a:solidFill>
                  <a:schemeClr val="bg1"/>
                </a:solidFill>
              </a:rPr>
              <a:t>würde</a:t>
            </a:r>
            <a:r>
              <a:rPr lang="en-US" sz="2400" dirty="0">
                <a:solidFill>
                  <a:schemeClr val="bg1"/>
                </a:solidFill>
              </a:rPr>
              <a:t> </a:t>
            </a:r>
            <a:r>
              <a:rPr lang="en-US" sz="2400" dirty="0" err="1">
                <a:solidFill>
                  <a:schemeClr val="bg1"/>
                </a:solidFill>
              </a:rPr>
              <a:t>sich</a:t>
            </a:r>
            <a:r>
              <a:rPr lang="en-US" sz="2400" dirty="0">
                <a:solidFill>
                  <a:schemeClr val="bg1"/>
                </a:solidFill>
              </a:rPr>
              <a:t> </a:t>
            </a:r>
            <a:r>
              <a:rPr lang="en-US" sz="2400" dirty="0" err="1">
                <a:solidFill>
                  <a:schemeClr val="bg1"/>
                </a:solidFill>
              </a:rPr>
              <a:t>etwa</a:t>
            </a:r>
            <a:r>
              <a:rPr lang="en-US" sz="2400" dirty="0">
                <a:solidFill>
                  <a:schemeClr val="bg1"/>
                </a:solidFill>
              </a:rPr>
              <a:t> für </a:t>
            </a:r>
            <a:r>
              <a:rPr lang="en-US" sz="2400" dirty="0" err="1">
                <a:solidFill>
                  <a:schemeClr val="bg1"/>
                </a:solidFill>
              </a:rPr>
              <a:t>Ihr</a:t>
            </a:r>
            <a:r>
              <a:rPr lang="en-US" sz="2400" dirty="0">
                <a:solidFill>
                  <a:schemeClr val="bg1"/>
                </a:solidFill>
              </a:rPr>
              <a:t> </a:t>
            </a:r>
            <a:r>
              <a:rPr lang="en-US" sz="2400" dirty="0" err="1">
                <a:solidFill>
                  <a:schemeClr val="bg1"/>
                </a:solidFill>
              </a:rPr>
              <a:t>Projekt</a:t>
            </a:r>
            <a:r>
              <a:rPr lang="en-US" sz="2400" dirty="0">
                <a:solidFill>
                  <a:schemeClr val="bg1"/>
                </a:solidFill>
              </a:rPr>
              <a:t> am </a:t>
            </a:r>
            <a:r>
              <a:rPr lang="en-US" sz="2400" dirty="0" err="1">
                <a:solidFill>
                  <a:schemeClr val="bg1"/>
                </a:solidFill>
              </a:rPr>
              <a:t>besten</a:t>
            </a:r>
            <a:r>
              <a:rPr lang="en-US" sz="2400" dirty="0">
                <a:solidFill>
                  <a:schemeClr val="bg1"/>
                </a:solidFill>
              </a:rPr>
              <a:t> </a:t>
            </a:r>
            <a:r>
              <a:rPr lang="en-US" sz="2400" dirty="0" err="1">
                <a:solidFill>
                  <a:schemeClr val="bg1"/>
                </a:solidFill>
              </a:rPr>
              <a:t>eignen</a:t>
            </a:r>
            <a:r>
              <a:rPr lang="en-US" sz="2400" dirty="0">
                <a:solidFill>
                  <a:schemeClr val="bg1"/>
                </a:solidFill>
              </a:rPr>
              <a:t>?</a:t>
            </a:r>
          </a:p>
          <a:p>
            <a:r>
              <a:rPr lang="en-US" sz="2400" dirty="0">
                <a:solidFill>
                  <a:schemeClr val="bg1"/>
                </a:solidFill>
              </a:rPr>
              <a:t> </a:t>
            </a:r>
          </a:p>
          <a:p>
            <a:endParaRPr lang="en-US" sz="2400" dirty="0">
              <a:solidFill>
                <a:schemeClr val="bg1"/>
              </a:solidFill>
            </a:endParaRPr>
          </a:p>
        </p:txBody>
      </p:sp>
    </p:spTree>
    <p:extLst>
      <p:ext uri="{BB962C8B-B14F-4D97-AF65-F5344CB8AC3E}">
        <p14:creationId xmlns:p14="http://schemas.microsoft.com/office/powerpoint/2010/main" val="4005883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en-IE" sz="2800" b="1" dirty="0" err="1"/>
              <a:t>Übung</a:t>
            </a:r>
            <a:r>
              <a:rPr lang="en-IE" sz="2800" b="1" dirty="0"/>
              <a:t> 2: </a:t>
            </a:r>
            <a:r>
              <a:rPr lang="en-IE" sz="2800" b="1" dirty="0" err="1"/>
              <a:t>Gruppenaktivität</a:t>
            </a:r>
            <a:r>
              <a:rPr lang="en-IE" sz="2800" b="1" dirty="0"/>
              <a:t> – </a:t>
            </a:r>
            <a:r>
              <a:rPr lang="en-IE" sz="2800" b="1" i="1" dirty="0"/>
              <a:t>Sustainable Business Model Canvas</a:t>
            </a:r>
            <a:endParaRPr lang="en-IE" sz="2800" i="1" dirty="0"/>
          </a:p>
        </p:txBody>
      </p:sp>
      <p:sp>
        <p:nvSpPr>
          <p:cNvPr id="12" name="TextBox 11">
            <a:extLst>
              <a:ext uri="{FF2B5EF4-FFF2-40B4-BE49-F238E27FC236}">
                <a16:creationId xmlns:a16="http://schemas.microsoft.com/office/drawing/2014/main" id="{819BD216-FDD1-4A22-9B85-465EC7425698}"/>
              </a:ext>
            </a:extLst>
          </p:cNvPr>
          <p:cNvSpPr txBox="1"/>
          <p:nvPr/>
        </p:nvSpPr>
        <p:spPr>
          <a:xfrm>
            <a:off x="404822" y="1433325"/>
            <a:ext cx="11636051" cy="3785652"/>
          </a:xfrm>
          <a:prstGeom prst="rect">
            <a:avLst/>
          </a:prstGeom>
          <a:noFill/>
        </p:spPr>
        <p:txBody>
          <a:bodyPr wrap="square" rtlCol="0">
            <a:spAutoFit/>
          </a:bodyPr>
          <a:lstStyle/>
          <a:p>
            <a:endParaRPr lang="en-IE" sz="2400" dirty="0">
              <a:solidFill>
                <a:schemeClr val="bg1"/>
              </a:solidFill>
            </a:endParaRPr>
          </a:p>
          <a:p>
            <a:r>
              <a:rPr lang="en-IE" sz="2400" dirty="0" err="1">
                <a:solidFill>
                  <a:schemeClr val="bg1"/>
                </a:solidFill>
              </a:rPr>
              <a:t>Teilen</a:t>
            </a:r>
            <a:r>
              <a:rPr lang="en-IE" sz="2400" dirty="0">
                <a:solidFill>
                  <a:schemeClr val="bg1"/>
                </a:solidFill>
              </a:rPr>
              <a:t> Sie </a:t>
            </a:r>
            <a:r>
              <a:rPr lang="en-IE" sz="2400" dirty="0" err="1">
                <a:solidFill>
                  <a:schemeClr val="bg1"/>
                </a:solidFill>
              </a:rPr>
              <a:t>sich</a:t>
            </a:r>
            <a:r>
              <a:rPr lang="en-IE" sz="2400" dirty="0">
                <a:solidFill>
                  <a:schemeClr val="bg1"/>
                </a:solidFill>
              </a:rPr>
              <a:t> in </a:t>
            </a:r>
            <a:r>
              <a:rPr lang="en-IE" sz="2400" dirty="0" err="1">
                <a:solidFill>
                  <a:schemeClr val="bg1"/>
                </a:solidFill>
              </a:rPr>
              <a:t>Kleingrruppen</a:t>
            </a:r>
            <a:r>
              <a:rPr lang="en-IE" sz="2400" dirty="0">
                <a:solidFill>
                  <a:schemeClr val="bg1"/>
                </a:solidFill>
              </a:rPr>
              <a:t> von 3-6 </a:t>
            </a:r>
            <a:r>
              <a:rPr lang="en-IE" sz="2400" dirty="0" err="1">
                <a:solidFill>
                  <a:schemeClr val="bg1"/>
                </a:solidFill>
              </a:rPr>
              <a:t>Personen</a:t>
            </a:r>
            <a:r>
              <a:rPr lang="en-IE" sz="2400" dirty="0">
                <a:solidFill>
                  <a:schemeClr val="bg1"/>
                </a:solidFill>
              </a:rPr>
              <a:t> auf. </a:t>
            </a:r>
            <a:r>
              <a:rPr lang="en-IE" sz="2400" dirty="0" err="1">
                <a:solidFill>
                  <a:schemeClr val="bg1"/>
                </a:solidFill>
              </a:rPr>
              <a:t>Arbeiten</a:t>
            </a:r>
            <a:r>
              <a:rPr lang="en-IE" sz="2400" dirty="0">
                <a:solidFill>
                  <a:schemeClr val="bg1"/>
                </a:solidFill>
              </a:rPr>
              <a:t> Sie </a:t>
            </a:r>
            <a:r>
              <a:rPr lang="en-IE" sz="2400" dirty="0" err="1">
                <a:solidFill>
                  <a:schemeClr val="bg1"/>
                </a:solidFill>
              </a:rPr>
              <a:t>mit</a:t>
            </a:r>
            <a:r>
              <a:rPr lang="en-IE" sz="2400" dirty="0">
                <a:solidFill>
                  <a:schemeClr val="bg1"/>
                </a:solidFill>
              </a:rPr>
              <a:t> </a:t>
            </a:r>
            <a:r>
              <a:rPr lang="en-IE" sz="2400" dirty="0" err="1">
                <a:solidFill>
                  <a:schemeClr val="bg1"/>
                </a:solidFill>
              </a:rPr>
              <a:t>dem</a:t>
            </a:r>
            <a:r>
              <a:rPr lang="en-IE" sz="2400" dirty="0">
                <a:solidFill>
                  <a:schemeClr val="bg1"/>
                </a:solidFill>
              </a:rPr>
              <a:t> </a:t>
            </a:r>
            <a:r>
              <a:rPr lang="en-IE" sz="2400" i="1" dirty="0">
                <a:solidFill>
                  <a:schemeClr val="bg1"/>
                </a:solidFill>
              </a:rPr>
              <a:t>Sustainable Business Model Canvas</a:t>
            </a:r>
            <a:r>
              <a:rPr lang="en-IE" sz="2400" dirty="0">
                <a:solidFill>
                  <a:schemeClr val="bg1"/>
                </a:solidFill>
              </a:rPr>
              <a:t>. </a:t>
            </a:r>
            <a:r>
              <a:rPr lang="en-IE" sz="2400" dirty="0" err="1">
                <a:solidFill>
                  <a:schemeClr val="bg1"/>
                </a:solidFill>
              </a:rPr>
              <a:t>Überlegen</a:t>
            </a:r>
            <a:r>
              <a:rPr lang="en-IE" sz="2400" dirty="0">
                <a:solidFill>
                  <a:schemeClr val="bg1"/>
                </a:solidFill>
              </a:rPr>
              <a:t> Sie </a:t>
            </a:r>
            <a:r>
              <a:rPr lang="en-IE" sz="2400" dirty="0" err="1">
                <a:solidFill>
                  <a:schemeClr val="bg1"/>
                </a:solidFill>
              </a:rPr>
              <a:t>gemeinsam</a:t>
            </a:r>
            <a:r>
              <a:rPr lang="en-IE" sz="2400" dirty="0">
                <a:solidFill>
                  <a:schemeClr val="bg1"/>
                </a:solidFill>
              </a:rPr>
              <a:t>, was in </a:t>
            </a:r>
            <a:r>
              <a:rPr lang="en-IE" sz="2400" dirty="0" err="1">
                <a:solidFill>
                  <a:schemeClr val="bg1"/>
                </a:solidFill>
              </a:rPr>
              <a:t>einem</a:t>
            </a:r>
            <a:r>
              <a:rPr lang="en-IE" sz="2400" dirty="0">
                <a:solidFill>
                  <a:schemeClr val="bg1"/>
                </a:solidFill>
              </a:rPr>
              <a:t> </a:t>
            </a:r>
            <a:r>
              <a:rPr lang="en-IE" sz="2400" dirty="0" err="1">
                <a:solidFill>
                  <a:schemeClr val="bg1"/>
                </a:solidFill>
              </a:rPr>
              <a:t>Projekt</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digitalem</a:t>
            </a:r>
            <a:r>
              <a:rPr lang="en-IE" sz="2400" dirty="0">
                <a:solidFill>
                  <a:schemeClr val="bg1"/>
                </a:solidFill>
              </a:rPr>
              <a:t> </a:t>
            </a:r>
            <a:r>
              <a:rPr lang="en-IE" sz="2400" dirty="0" err="1">
                <a:solidFill>
                  <a:schemeClr val="bg1"/>
                </a:solidFill>
              </a:rPr>
              <a:t>studentischem</a:t>
            </a:r>
            <a:r>
              <a:rPr lang="en-IE" sz="2400" dirty="0">
                <a:solidFill>
                  <a:schemeClr val="bg1"/>
                </a:solidFill>
              </a:rPr>
              <a:t> Engagement </a:t>
            </a:r>
            <a:r>
              <a:rPr lang="en-IE" sz="2400" dirty="0" err="1">
                <a:solidFill>
                  <a:schemeClr val="bg1"/>
                </a:solidFill>
              </a:rPr>
              <a:t>berücksichtigt</a:t>
            </a:r>
            <a:r>
              <a:rPr lang="en-IE" sz="2400" dirty="0">
                <a:solidFill>
                  <a:schemeClr val="bg1"/>
                </a:solidFill>
              </a:rPr>
              <a:t> </a:t>
            </a:r>
            <a:r>
              <a:rPr lang="en-IE" sz="2400" dirty="0" err="1">
                <a:solidFill>
                  <a:schemeClr val="bg1"/>
                </a:solidFill>
              </a:rPr>
              <a:t>werden</a:t>
            </a:r>
            <a:r>
              <a:rPr lang="en-IE" sz="2400" dirty="0">
                <a:solidFill>
                  <a:schemeClr val="bg1"/>
                </a:solidFill>
              </a:rPr>
              <a:t> </a:t>
            </a:r>
            <a:r>
              <a:rPr lang="en-IE" sz="2400" dirty="0" err="1">
                <a:solidFill>
                  <a:schemeClr val="bg1"/>
                </a:solidFill>
              </a:rPr>
              <a:t>müsste</a:t>
            </a:r>
            <a:r>
              <a:rPr lang="en-IE" sz="2400" dirty="0">
                <a:solidFill>
                  <a:schemeClr val="bg1"/>
                </a:solidFill>
              </a:rPr>
              <a:t>, um es </a:t>
            </a:r>
            <a:r>
              <a:rPr lang="en-IE" sz="2400" dirty="0" err="1">
                <a:solidFill>
                  <a:schemeClr val="bg1"/>
                </a:solidFill>
              </a:rPr>
              <a:t>nachhaltiger</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machen</a:t>
            </a:r>
            <a:r>
              <a:rPr lang="en-IE" sz="2400" dirty="0">
                <a:solidFill>
                  <a:schemeClr val="bg1"/>
                </a:solidFill>
              </a:rPr>
              <a:t>. </a:t>
            </a:r>
            <a:r>
              <a:rPr lang="en-IE" sz="2400" dirty="0" err="1">
                <a:solidFill>
                  <a:schemeClr val="bg1"/>
                </a:solidFill>
              </a:rPr>
              <a:t>Erstellen</a:t>
            </a:r>
            <a:r>
              <a:rPr lang="en-IE" sz="2400" dirty="0">
                <a:solidFill>
                  <a:schemeClr val="bg1"/>
                </a:solidFill>
              </a:rPr>
              <a:t> in der Gruppe </a:t>
            </a:r>
            <a:r>
              <a:rPr lang="en-IE" sz="2400" dirty="0" err="1">
                <a:solidFill>
                  <a:schemeClr val="bg1"/>
                </a:solidFill>
              </a:rPr>
              <a:t>anhand</a:t>
            </a:r>
            <a:r>
              <a:rPr lang="en-IE" sz="2400" dirty="0">
                <a:solidFill>
                  <a:schemeClr val="bg1"/>
                </a:solidFill>
              </a:rPr>
              <a:t> </a:t>
            </a:r>
            <a:r>
              <a:rPr lang="en-IE" sz="2400" dirty="0" err="1">
                <a:solidFill>
                  <a:schemeClr val="bg1"/>
                </a:solidFill>
              </a:rPr>
              <a:t>eines</a:t>
            </a:r>
            <a:r>
              <a:rPr lang="en-IE" sz="2400" dirty="0">
                <a:solidFill>
                  <a:schemeClr val="bg1"/>
                </a:solidFill>
              </a:rPr>
              <a:t> </a:t>
            </a:r>
            <a:r>
              <a:rPr lang="en-IE" sz="2400" dirty="0" err="1">
                <a:solidFill>
                  <a:schemeClr val="bg1"/>
                </a:solidFill>
              </a:rPr>
              <a:t>konkreten</a:t>
            </a:r>
            <a:r>
              <a:rPr lang="en-IE" sz="2400" dirty="0">
                <a:solidFill>
                  <a:schemeClr val="bg1"/>
                </a:solidFill>
              </a:rPr>
              <a:t> </a:t>
            </a:r>
            <a:r>
              <a:rPr lang="en-IE" sz="2400" dirty="0" err="1">
                <a:solidFill>
                  <a:schemeClr val="bg1"/>
                </a:solidFill>
              </a:rPr>
              <a:t>Projektes</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digitalem</a:t>
            </a:r>
            <a:r>
              <a:rPr lang="en-IE" sz="2400" dirty="0">
                <a:solidFill>
                  <a:schemeClr val="bg1"/>
                </a:solidFill>
              </a:rPr>
              <a:t> </a:t>
            </a:r>
            <a:r>
              <a:rPr lang="en-IE" sz="2400" dirty="0" err="1">
                <a:solidFill>
                  <a:schemeClr val="bg1"/>
                </a:solidFill>
              </a:rPr>
              <a:t>studentischem</a:t>
            </a:r>
            <a:r>
              <a:rPr lang="en-IE" sz="2400" dirty="0">
                <a:solidFill>
                  <a:schemeClr val="bg1"/>
                </a:solidFill>
              </a:rPr>
              <a:t> </a:t>
            </a:r>
            <a:r>
              <a:rPr lang="en-IE" sz="2400" dirty="0" err="1">
                <a:solidFill>
                  <a:schemeClr val="bg1"/>
                </a:solidFill>
              </a:rPr>
              <a:t>Engaement</a:t>
            </a:r>
            <a:r>
              <a:rPr lang="en-IE" sz="2400" dirty="0">
                <a:solidFill>
                  <a:schemeClr val="bg1"/>
                </a:solidFill>
              </a:rPr>
              <a:t> </a:t>
            </a:r>
            <a:r>
              <a:rPr lang="en-IE" sz="2400" dirty="0" err="1">
                <a:solidFill>
                  <a:schemeClr val="bg1"/>
                </a:solidFill>
              </a:rPr>
              <a:t>ein</a:t>
            </a:r>
            <a:r>
              <a:rPr lang="en-IE" sz="2400" dirty="0">
                <a:solidFill>
                  <a:schemeClr val="bg1"/>
                </a:solidFill>
              </a:rPr>
              <a:t> </a:t>
            </a:r>
            <a:r>
              <a:rPr lang="en-IE" sz="2400" i="1" dirty="0">
                <a:solidFill>
                  <a:schemeClr val="bg1"/>
                </a:solidFill>
              </a:rPr>
              <a:t>Sustainable Business Model Canvas.</a:t>
            </a:r>
            <a:endParaRPr lang="en-IE" sz="2400" dirty="0">
              <a:solidFill>
                <a:schemeClr val="bg1"/>
              </a:solidFill>
            </a:endParaRPr>
          </a:p>
          <a:p>
            <a:endParaRPr lang="en-IE" sz="2400" dirty="0">
              <a:solidFill>
                <a:schemeClr val="bg1"/>
              </a:solidFill>
            </a:endParaRPr>
          </a:p>
          <a:p>
            <a:r>
              <a:rPr lang="en-IE" sz="2400" dirty="0" err="1">
                <a:solidFill>
                  <a:schemeClr val="bg1"/>
                </a:solidFill>
              </a:rPr>
              <a:t>Weitere</a:t>
            </a:r>
            <a:r>
              <a:rPr lang="en-IE" sz="2400" dirty="0">
                <a:solidFill>
                  <a:schemeClr val="bg1"/>
                </a:solidFill>
              </a:rPr>
              <a:t> </a:t>
            </a:r>
            <a:r>
              <a:rPr lang="en-IE" sz="2400" dirty="0" err="1">
                <a:solidFill>
                  <a:schemeClr val="bg1"/>
                </a:solidFill>
              </a:rPr>
              <a:t>Informationen</a:t>
            </a:r>
            <a:r>
              <a:rPr lang="en-IE" sz="2400" dirty="0">
                <a:solidFill>
                  <a:schemeClr val="bg1"/>
                </a:solidFill>
              </a:rPr>
              <a:t> </a:t>
            </a:r>
            <a:r>
              <a:rPr lang="en-IE" sz="2400" dirty="0" err="1">
                <a:solidFill>
                  <a:schemeClr val="bg1"/>
                </a:solidFill>
              </a:rPr>
              <a:t>zur</a:t>
            </a:r>
            <a:r>
              <a:rPr lang="en-IE" sz="2400" dirty="0">
                <a:solidFill>
                  <a:schemeClr val="bg1"/>
                </a:solidFill>
              </a:rPr>
              <a:t> </a:t>
            </a:r>
            <a:r>
              <a:rPr lang="en-IE" sz="2400" dirty="0" err="1">
                <a:solidFill>
                  <a:schemeClr val="bg1"/>
                </a:solidFill>
              </a:rPr>
              <a:t>Erstellung</a:t>
            </a:r>
            <a:r>
              <a:rPr lang="en-IE" sz="2400" dirty="0">
                <a:solidFill>
                  <a:schemeClr val="bg1"/>
                </a:solidFill>
              </a:rPr>
              <a:t> </a:t>
            </a:r>
            <a:r>
              <a:rPr lang="en-IE" sz="2400" dirty="0" err="1">
                <a:solidFill>
                  <a:schemeClr val="bg1"/>
                </a:solidFill>
              </a:rPr>
              <a:t>eines</a:t>
            </a:r>
            <a:r>
              <a:rPr lang="en-IE" sz="2400" dirty="0">
                <a:solidFill>
                  <a:schemeClr val="bg1"/>
                </a:solidFill>
              </a:rPr>
              <a:t> </a:t>
            </a:r>
            <a:r>
              <a:rPr lang="en-IE" sz="2400" i="1" dirty="0">
                <a:solidFill>
                  <a:schemeClr val="bg1"/>
                </a:solidFill>
              </a:rPr>
              <a:t>Sustainable Business Model Canvas: </a:t>
            </a:r>
            <a:r>
              <a:rPr lang="en-US" sz="2400" dirty="0">
                <a:solidFill>
                  <a:schemeClr val="bg1"/>
                </a:solidFill>
                <a:hlinkClick r:id="rId2">
                  <a:extLst>
                    <a:ext uri="{A12FA001-AC4F-418D-AE19-62706E023703}">
                      <ahyp:hlinkClr xmlns:ahyp="http://schemas.microsoft.com/office/drawing/2018/hyperlinkcolor" val="tx"/>
                    </a:ext>
                  </a:extLst>
                </a:hlinkClick>
              </a:rPr>
              <a:t>Sustainable Business Model Canvas</a:t>
            </a:r>
            <a:endParaRPr lang="en-US" sz="2400" dirty="0">
              <a:solidFill>
                <a:schemeClr val="bg1"/>
              </a:solidFill>
            </a:endParaRPr>
          </a:p>
          <a:p>
            <a:endParaRPr lang="en-IE" sz="2400" dirty="0">
              <a:solidFill>
                <a:schemeClr val="bg1"/>
              </a:solidFill>
            </a:endParaRPr>
          </a:p>
        </p:txBody>
      </p:sp>
    </p:spTree>
    <p:extLst>
      <p:ext uri="{BB962C8B-B14F-4D97-AF65-F5344CB8AC3E}">
        <p14:creationId xmlns:p14="http://schemas.microsoft.com/office/powerpoint/2010/main" val="3819686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B06526-2634-9640-B8B7-41B527572C71}"/>
              </a:ext>
            </a:extLst>
          </p:cNvPr>
          <p:cNvSpPr>
            <a:spLocks noGrp="1"/>
          </p:cNvSpPr>
          <p:nvPr>
            <p:ph type="body" sz="quarter" idx="25"/>
          </p:nvPr>
        </p:nvSpPr>
        <p:spPr/>
        <p:txBody>
          <a:bodyPr/>
          <a:lstStyle/>
          <a:p>
            <a:r>
              <a:rPr lang="en-US" dirty="0"/>
              <a:t>https://</a:t>
            </a:r>
            <a:r>
              <a:rPr lang="en-US" dirty="0" err="1"/>
              <a:t>www.studentcivicengagers.eu</a:t>
            </a:r>
            <a:r>
              <a:rPr lang="en-US" dirty="0"/>
              <a:t>/</a:t>
            </a:r>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38584" y="1608411"/>
            <a:ext cx="5908952" cy="4514850"/>
          </a:xfrm>
        </p:spPr>
        <p:txBody>
          <a:bodyPr>
            <a:normAutofit/>
          </a:bodyPr>
          <a:lstStyle/>
          <a:p>
            <a:pPr marL="0"/>
            <a:r>
              <a:rPr lang="en-US" dirty="0"/>
              <a:t>Die </a:t>
            </a:r>
            <a:r>
              <a:rPr lang="en-US" dirty="0" err="1"/>
              <a:t>Erstellung</a:t>
            </a:r>
            <a:r>
              <a:rPr lang="en-US" dirty="0"/>
              <a:t> </a:t>
            </a:r>
            <a:r>
              <a:rPr lang="en-US" dirty="0" err="1"/>
              <a:t>eines</a:t>
            </a:r>
            <a:r>
              <a:rPr lang="en-US" dirty="0"/>
              <a:t> </a:t>
            </a:r>
            <a:r>
              <a:rPr lang="en-US" dirty="0" err="1"/>
              <a:t>Projektbudgets</a:t>
            </a:r>
            <a:r>
              <a:rPr lang="en-US" dirty="0"/>
              <a:t> </a:t>
            </a:r>
            <a:r>
              <a:rPr lang="en-US" dirty="0" err="1"/>
              <a:t>dient</a:t>
            </a:r>
            <a:r>
              <a:rPr lang="en-US" dirty="0"/>
              <a:t> </a:t>
            </a:r>
            <a:r>
              <a:rPr lang="en-US" dirty="0" err="1"/>
              <a:t>dazu</a:t>
            </a:r>
            <a:r>
              <a:rPr lang="en-US" dirty="0"/>
              <a:t>, </a:t>
            </a:r>
            <a:r>
              <a:rPr lang="en-US" dirty="0" err="1"/>
              <a:t>dass</a:t>
            </a:r>
            <a:r>
              <a:rPr lang="en-US" dirty="0"/>
              <a:t> alle </a:t>
            </a:r>
            <a:r>
              <a:rPr lang="en-US" dirty="0" err="1"/>
              <a:t>mit</a:t>
            </a:r>
            <a:r>
              <a:rPr lang="en-US" dirty="0"/>
              <a:t> dem </a:t>
            </a:r>
            <a:r>
              <a:rPr lang="en-US" dirty="0" err="1"/>
              <a:t>Projekt</a:t>
            </a:r>
            <a:r>
              <a:rPr lang="en-US" dirty="0"/>
              <a:t> </a:t>
            </a:r>
            <a:r>
              <a:rPr lang="en-US" dirty="0" err="1"/>
              <a:t>verbundenen</a:t>
            </a:r>
            <a:r>
              <a:rPr lang="en-US" dirty="0"/>
              <a:t> </a:t>
            </a:r>
            <a:r>
              <a:rPr lang="en-US" dirty="0" err="1"/>
              <a:t>Kosten</a:t>
            </a:r>
            <a:r>
              <a:rPr lang="en-US" dirty="0"/>
              <a:t> und </a:t>
            </a:r>
            <a:r>
              <a:rPr lang="en-US" dirty="0" err="1"/>
              <a:t>andere</a:t>
            </a:r>
            <a:r>
              <a:rPr lang="en-US" dirty="0"/>
              <a:t> </a:t>
            </a:r>
            <a:r>
              <a:rPr lang="en-US" dirty="0" err="1"/>
              <a:t>unerwartete</a:t>
            </a:r>
            <a:r>
              <a:rPr lang="en-US" dirty="0"/>
              <a:t> </a:t>
            </a:r>
            <a:r>
              <a:rPr lang="en-US" dirty="0" err="1"/>
              <a:t>Ausgaben</a:t>
            </a:r>
            <a:r>
              <a:rPr lang="en-US" dirty="0"/>
              <a:t>, die </a:t>
            </a:r>
            <a:r>
              <a:rPr lang="en-US" dirty="0" err="1"/>
              <a:t>während</a:t>
            </a:r>
            <a:r>
              <a:rPr lang="en-US" dirty="0"/>
              <a:t> der </a:t>
            </a:r>
            <a:r>
              <a:rPr lang="en-US" dirty="0" err="1"/>
              <a:t>Laufzeit</a:t>
            </a:r>
            <a:r>
              <a:rPr lang="en-US" dirty="0"/>
              <a:t> des </a:t>
            </a:r>
            <a:r>
              <a:rPr lang="en-US" dirty="0" err="1"/>
              <a:t>Projekts</a:t>
            </a:r>
            <a:r>
              <a:rPr lang="en-US" dirty="0"/>
              <a:t> </a:t>
            </a:r>
            <a:r>
              <a:rPr lang="en-US" dirty="0" err="1"/>
              <a:t>anfallen</a:t>
            </a:r>
            <a:r>
              <a:rPr lang="en-US" dirty="0"/>
              <a:t> </a:t>
            </a:r>
            <a:r>
              <a:rPr lang="en-US" dirty="0" err="1"/>
              <a:t>können</a:t>
            </a:r>
            <a:r>
              <a:rPr lang="en-US" dirty="0"/>
              <a:t>, </a:t>
            </a:r>
            <a:r>
              <a:rPr lang="en-US" dirty="0" err="1"/>
              <a:t>gedeckt</a:t>
            </a:r>
            <a:r>
              <a:rPr lang="en-US" dirty="0"/>
              <a:t> </a:t>
            </a:r>
            <a:r>
              <a:rPr lang="en-US" dirty="0" err="1"/>
              <a:t>sind</a:t>
            </a:r>
            <a:r>
              <a:rPr lang="en-US" dirty="0"/>
              <a:t>. </a:t>
            </a:r>
          </a:p>
          <a:p>
            <a:pPr marL="0"/>
            <a:r>
              <a:rPr lang="en-US" dirty="0"/>
              <a:t>Auf Basis der </a:t>
            </a:r>
            <a:r>
              <a:rPr lang="en-US" dirty="0" err="1"/>
              <a:t>Budgetplanung</a:t>
            </a:r>
            <a:r>
              <a:rPr lang="en-US" dirty="0"/>
              <a:t> </a:t>
            </a:r>
            <a:r>
              <a:rPr lang="en-US" dirty="0" err="1"/>
              <a:t>kann</a:t>
            </a:r>
            <a:r>
              <a:rPr lang="en-US" dirty="0"/>
              <a:t> </a:t>
            </a:r>
            <a:r>
              <a:rPr lang="en-US" dirty="0" err="1"/>
              <a:t>ein</a:t>
            </a:r>
            <a:r>
              <a:rPr lang="en-US" dirty="0"/>
              <a:t> </a:t>
            </a:r>
            <a:r>
              <a:rPr lang="en-US" dirty="0" err="1"/>
              <a:t>Finanzbedarf</a:t>
            </a:r>
            <a:r>
              <a:rPr lang="en-US" dirty="0"/>
              <a:t> an </a:t>
            </a:r>
            <a:r>
              <a:rPr lang="en-US" dirty="0" err="1"/>
              <a:t>potentielle</a:t>
            </a:r>
            <a:r>
              <a:rPr lang="en-US" dirty="0"/>
              <a:t> </a:t>
            </a:r>
            <a:r>
              <a:rPr lang="en-US" dirty="0" err="1"/>
              <a:t>Förderer</a:t>
            </a:r>
            <a:r>
              <a:rPr lang="en-US" dirty="0"/>
              <a:t> und </a:t>
            </a:r>
            <a:r>
              <a:rPr lang="en-US" dirty="0" err="1"/>
              <a:t>Sponsoren</a:t>
            </a:r>
            <a:r>
              <a:rPr lang="en-US" dirty="0"/>
              <a:t> </a:t>
            </a:r>
            <a:r>
              <a:rPr lang="en-US" dirty="0" err="1"/>
              <a:t>mitgeteilt</a:t>
            </a:r>
            <a:r>
              <a:rPr lang="en-US" dirty="0"/>
              <a:t> und </a:t>
            </a:r>
            <a:r>
              <a:rPr lang="en-US" dirty="0" err="1"/>
              <a:t>angeben</a:t>
            </a:r>
            <a:r>
              <a:rPr lang="en-US" dirty="0"/>
              <a:t> </a:t>
            </a:r>
            <a:r>
              <a:rPr lang="en-US" dirty="0" err="1"/>
              <a:t>werden</a:t>
            </a:r>
            <a:r>
              <a:rPr lang="en-US" dirty="0"/>
              <a:t>, </a:t>
            </a:r>
            <a:r>
              <a:rPr lang="en-US" dirty="0" err="1"/>
              <a:t>wie</a:t>
            </a:r>
            <a:r>
              <a:rPr lang="en-US" dirty="0"/>
              <a:t> </a:t>
            </a:r>
            <a:r>
              <a:rPr lang="en-US" dirty="0" err="1"/>
              <a:t>viele</a:t>
            </a:r>
            <a:r>
              <a:rPr lang="en-US" dirty="0"/>
              <a:t> Mittel in </a:t>
            </a:r>
            <a:r>
              <a:rPr lang="en-US" dirty="0" err="1"/>
              <a:t>welcher</a:t>
            </a:r>
            <a:r>
              <a:rPr lang="en-US" dirty="0"/>
              <a:t> </a:t>
            </a:r>
            <a:r>
              <a:rPr lang="en-US" dirty="0" err="1"/>
              <a:t>Projektphase</a:t>
            </a:r>
            <a:r>
              <a:rPr lang="en-US" dirty="0"/>
              <a:t> </a:t>
            </a:r>
            <a:r>
              <a:rPr lang="en-US" dirty="0" err="1"/>
              <a:t>benötigt</a:t>
            </a:r>
            <a:r>
              <a:rPr lang="en-US" dirty="0"/>
              <a:t> </a:t>
            </a:r>
            <a:r>
              <a:rPr lang="en-US" dirty="0" err="1"/>
              <a:t>werden</a:t>
            </a:r>
            <a:r>
              <a:rPr lang="en-US" dirty="0"/>
              <a:t>. </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621972" y="531358"/>
            <a:ext cx="5713711" cy="590313"/>
          </a:xfrm>
        </p:spPr>
        <p:txBody>
          <a:bodyPr>
            <a:normAutofit fontScale="92500"/>
          </a:bodyPr>
          <a:lstStyle/>
          <a:p>
            <a:r>
              <a:rPr lang="de-AT" sz="2400" b="1" dirty="0"/>
              <a:t>Gründe für die Planung eines Projektbudgets</a:t>
            </a:r>
            <a:endParaRPr lang="de-AT" sz="2400"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8BCC30F0-380D-4439-9E5A-3D643915192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5950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6096000" y="971651"/>
            <a:ext cx="5648325" cy="4893647"/>
          </a:xfrm>
          <a:prstGeom prst="rect">
            <a:avLst/>
          </a:prstGeom>
          <a:noFill/>
        </p:spPr>
        <p:txBody>
          <a:bodyPr wrap="square" rtlCol="0">
            <a:spAutoFit/>
          </a:bodyPr>
          <a:lstStyle/>
          <a:p>
            <a:r>
              <a:rPr lang="en-US" sz="2400" dirty="0">
                <a:solidFill>
                  <a:schemeClr val="bg1"/>
                </a:solidFill>
              </a:rPr>
              <a:t>Bei der </a:t>
            </a:r>
            <a:r>
              <a:rPr lang="en-US" sz="2400" dirty="0" err="1">
                <a:solidFill>
                  <a:schemeClr val="bg1"/>
                </a:solidFill>
              </a:rPr>
              <a:t>Erarbeitung</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Projektbudgets</a:t>
            </a:r>
            <a:r>
              <a:rPr lang="en-US" sz="2400" dirty="0">
                <a:solidFill>
                  <a:schemeClr val="bg1"/>
                </a:solidFill>
              </a:rPr>
              <a:t> </a:t>
            </a:r>
            <a:r>
              <a:rPr lang="en-US" sz="2400" dirty="0" err="1">
                <a:solidFill>
                  <a:schemeClr val="bg1"/>
                </a:solidFill>
              </a:rPr>
              <a:t>müssen</a:t>
            </a:r>
            <a:r>
              <a:rPr lang="en-US" sz="2400" dirty="0">
                <a:solidFill>
                  <a:schemeClr val="bg1"/>
                </a:solidFill>
              </a:rPr>
              <a:t> die </a:t>
            </a:r>
            <a:r>
              <a:rPr lang="en-US" sz="2400" dirty="0" err="1">
                <a:solidFill>
                  <a:schemeClr val="bg1"/>
                </a:solidFill>
              </a:rPr>
              <a:t>einzelnen</a:t>
            </a:r>
            <a:r>
              <a:rPr lang="en-US" sz="2400" dirty="0">
                <a:solidFill>
                  <a:schemeClr val="bg1"/>
                </a:solidFill>
              </a:rPr>
              <a:t> </a:t>
            </a:r>
            <a:r>
              <a:rPr lang="en-US" sz="2400" dirty="0" err="1">
                <a:solidFill>
                  <a:schemeClr val="bg1"/>
                </a:solidFill>
              </a:rPr>
              <a:t>Kostenstellen</a:t>
            </a:r>
            <a:r>
              <a:rPr lang="en-US" sz="2400" dirty="0">
                <a:solidFill>
                  <a:schemeClr val="bg1"/>
                </a:solidFill>
              </a:rPr>
              <a:t> </a:t>
            </a:r>
            <a:r>
              <a:rPr lang="en-US" sz="2400" dirty="0" err="1">
                <a:solidFill>
                  <a:schemeClr val="bg1"/>
                </a:solidFill>
              </a:rPr>
              <a:t>berechnet</a:t>
            </a:r>
            <a:r>
              <a:rPr lang="en-US" sz="2400" dirty="0">
                <a:solidFill>
                  <a:schemeClr val="bg1"/>
                </a:solidFill>
              </a:rPr>
              <a:t> </a:t>
            </a:r>
            <a:r>
              <a:rPr lang="en-US" sz="2400" dirty="0" err="1">
                <a:solidFill>
                  <a:schemeClr val="bg1"/>
                </a:solidFill>
              </a:rPr>
              <a:t>werden</a:t>
            </a:r>
            <a:r>
              <a:rPr lang="en-US" sz="2400" dirty="0">
                <a:solidFill>
                  <a:schemeClr val="bg1"/>
                </a:solidFill>
              </a:rPr>
              <a:t>. Das Budget muss </a:t>
            </a:r>
            <a:r>
              <a:rPr lang="en-US" sz="2400" dirty="0" err="1">
                <a:solidFill>
                  <a:schemeClr val="bg1"/>
                </a:solidFill>
              </a:rPr>
              <a:t>gründlich</a:t>
            </a:r>
            <a:r>
              <a:rPr lang="en-US" sz="2400" dirty="0">
                <a:solidFill>
                  <a:schemeClr val="bg1"/>
                </a:solidFill>
              </a:rPr>
              <a:t> </a:t>
            </a:r>
            <a:r>
              <a:rPr lang="en-US" sz="2400" dirty="0" err="1">
                <a:solidFill>
                  <a:schemeClr val="bg1"/>
                </a:solidFill>
              </a:rPr>
              <a:t>erstellt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damit</a:t>
            </a:r>
            <a:r>
              <a:rPr lang="en-US" sz="2400" dirty="0">
                <a:solidFill>
                  <a:schemeClr val="bg1"/>
                </a:solidFill>
              </a:rPr>
              <a:t> </a:t>
            </a:r>
            <a:r>
              <a:rPr lang="en-US" sz="2400" dirty="0" err="1">
                <a:solidFill>
                  <a:schemeClr val="bg1"/>
                </a:solidFill>
              </a:rPr>
              <a:t>gewährleistet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kann</a:t>
            </a:r>
            <a:r>
              <a:rPr lang="en-US" sz="2400" dirty="0">
                <a:solidFill>
                  <a:schemeClr val="bg1"/>
                </a:solidFill>
              </a:rPr>
              <a:t>, </a:t>
            </a:r>
            <a:r>
              <a:rPr lang="en-US" sz="2400" dirty="0" err="1">
                <a:solidFill>
                  <a:schemeClr val="bg1"/>
                </a:solidFill>
              </a:rPr>
              <a:t>dass</a:t>
            </a:r>
            <a:r>
              <a:rPr lang="en-US" sz="2400" dirty="0">
                <a:solidFill>
                  <a:schemeClr val="bg1"/>
                </a:solidFill>
              </a:rPr>
              <a:t> </a:t>
            </a:r>
            <a:r>
              <a:rPr lang="en-US" sz="2400" dirty="0" err="1">
                <a:solidFill>
                  <a:schemeClr val="bg1"/>
                </a:solidFill>
              </a:rPr>
              <a:t>keine</a:t>
            </a:r>
            <a:r>
              <a:rPr lang="en-US" sz="2400" dirty="0">
                <a:solidFill>
                  <a:schemeClr val="bg1"/>
                </a:solidFill>
              </a:rPr>
              <a:t> </a:t>
            </a:r>
            <a:r>
              <a:rPr lang="en-US" sz="2400" dirty="0" err="1">
                <a:solidFill>
                  <a:schemeClr val="bg1"/>
                </a:solidFill>
              </a:rPr>
              <a:t>Kategorien</a:t>
            </a:r>
            <a:r>
              <a:rPr lang="en-US" sz="2400" dirty="0">
                <a:solidFill>
                  <a:schemeClr val="bg1"/>
                </a:solidFill>
              </a:rPr>
              <a:t> </a:t>
            </a:r>
            <a:r>
              <a:rPr lang="en-US" sz="2400" dirty="0" err="1">
                <a:solidFill>
                  <a:schemeClr val="bg1"/>
                </a:solidFill>
              </a:rPr>
              <a:t>übersehen</a:t>
            </a:r>
            <a:r>
              <a:rPr lang="en-US" sz="2400" dirty="0">
                <a:solidFill>
                  <a:schemeClr val="bg1"/>
                </a:solidFill>
              </a:rPr>
              <a:t> </a:t>
            </a:r>
            <a:r>
              <a:rPr lang="en-US" sz="2400" dirty="0" err="1">
                <a:solidFill>
                  <a:schemeClr val="bg1"/>
                </a:solidFill>
              </a:rPr>
              <a:t>werden</a:t>
            </a:r>
            <a:r>
              <a:rPr lang="en-US" sz="2400" dirty="0">
                <a:solidFill>
                  <a:schemeClr val="bg1"/>
                </a:solidFill>
              </a:rPr>
              <a:t>, die </a:t>
            </a:r>
            <a:r>
              <a:rPr lang="en-US" sz="2400" dirty="0" err="1">
                <a:solidFill>
                  <a:schemeClr val="bg1"/>
                </a:solidFill>
              </a:rPr>
              <a:t>sich</a:t>
            </a:r>
            <a:r>
              <a:rPr lang="en-US" sz="2400" dirty="0">
                <a:solidFill>
                  <a:schemeClr val="bg1"/>
                </a:solidFill>
              </a:rPr>
              <a:t> auf die </a:t>
            </a:r>
            <a:r>
              <a:rPr lang="en-US" sz="2400" dirty="0" err="1">
                <a:solidFill>
                  <a:schemeClr val="bg1"/>
                </a:solidFill>
              </a:rPr>
              <a:t>Sicherung</a:t>
            </a:r>
            <a:r>
              <a:rPr lang="en-US" sz="2400" dirty="0">
                <a:solidFill>
                  <a:schemeClr val="bg1"/>
                </a:solidFill>
              </a:rPr>
              <a:t> der </a:t>
            </a:r>
            <a:r>
              <a:rPr lang="en-US" sz="2400" dirty="0" err="1">
                <a:solidFill>
                  <a:schemeClr val="bg1"/>
                </a:solidFill>
              </a:rPr>
              <a:t>Finanzierung</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auswirken</a:t>
            </a:r>
            <a:r>
              <a:rPr lang="en-US" sz="2400" dirty="0">
                <a:solidFill>
                  <a:schemeClr val="bg1"/>
                </a:solidFill>
              </a:rPr>
              <a:t> </a:t>
            </a:r>
            <a:r>
              <a:rPr lang="en-US" sz="2400" dirty="0" err="1">
                <a:solidFill>
                  <a:schemeClr val="bg1"/>
                </a:solidFill>
              </a:rPr>
              <a:t>können</a:t>
            </a:r>
            <a:r>
              <a:rPr lang="en-US" sz="2400" dirty="0">
                <a:solidFill>
                  <a:schemeClr val="bg1"/>
                </a:solidFill>
              </a:rPr>
              <a:t>.  </a:t>
            </a:r>
          </a:p>
          <a:p>
            <a:r>
              <a:rPr lang="en-US" sz="2400" dirty="0">
                <a:solidFill>
                  <a:schemeClr val="bg1"/>
                </a:solidFill>
              </a:rPr>
              <a:t>Bei der </a:t>
            </a:r>
            <a:r>
              <a:rPr lang="en-US" sz="2400" dirty="0" err="1">
                <a:solidFill>
                  <a:schemeClr val="bg1"/>
                </a:solidFill>
              </a:rPr>
              <a:t>Erstellung</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Projektbudgets</a:t>
            </a:r>
            <a:r>
              <a:rPr lang="en-US" sz="2400" dirty="0">
                <a:solidFill>
                  <a:schemeClr val="bg1"/>
                </a:solidFill>
              </a:rPr>
              <a:t> gilt es, </a:t>
            </a:r>
            <a:r>
              <a:rPr lang="en-US" sz="2400" dirty="0" err="1">
                <a:solidFill>
                  <a:schemeClr val="bg1"/>
                </a:solidFill>
              </a:rPr>
              <a:t>eine</a:t>
            </a:r>
            <a:r>
              <a:rPr lang="en-US" sz="2400" dirty="0">
                <a:solidFill>
                  <a:schemeClr val="bg1"/>
                </a:solidFill>
              </a:rPr>
              <a:t> </a:t>
            </a:r>
            <a:r>
              <a:rPr lang="en-US" sz="2400" dirty="0" err="1">
                <a:solidFill>
                  <a:schemeClr val="bg1"/>
                </a:solidFill>
              </a:rPr>
              <a:t>Reihe</a:t>
            </a:r>
            <a:r>
              <a:rPr lang="en-US" sz="2400" dirty="0">
                <a:solidFill>
                  <a:schemeClr val="bg1"/>
                </a:solidFill>
              </a:rPr>
              <a:t> von </a:t>
            </a:r>
            <a:r>
              <a:rPr lang="en-US" sz="2400" dirty="0" err="1">
                <a:solidFill>
                  <a:schemeClr val="bg1"/>
                </a:solidFill>
              </a:rPr>
              <a:t>wichtigen</a:t>
            </a:r>
            <a:r>
              <a:rPr lang="en-US" sz="2400" dirty="0">
                <a:solidFill>
                  <a:schemeClr val="bg1"/>
                </a:solidFill>
              </a:rPr>
              <a:t> </a:t>
            </a:r>
            <a:r>
              <a:rPr lang="en-US" sz="2400" dirty="0" err="1">
                <a:solidFill>
                  <a:schemeClr val="bg1"/>
                </a:solidFill>
              </a:rPr>
              <a:t>Aspekten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berücksichtigen</a:t>
            </a:r>
            <a:r>
              <a:rPr lang="en-US" sz="2400" dirty="0">
                <a:solidFill>
                  <a:schemeClr val="bg1"/>
                </a:solidFill>
              </a:rPr>
              <a:t> und </a:t>
            </a:r>
            <a:r>
              <a:rPr lang="en-US" sz="2400" dirty="0" err="1">
                <a:solidFill>
                  <a:schemeClr val="bg1"/>
                </a:solidFill>
              </a:rPr>
              <a:t>verschiedene</a:t>
            </a:r>
            <a:r>
              <a:rPr lang="en-US" sz="2400" dirty="0">
                <a:solidFill>
                  <a:schemeClr val="bg1"/>
                </a:solidFill>
              </a:rPr>
              <a:t> </a:t>
            </a:r>
            <a:r>
              <a:rPr lang="en-US" sz="2400" dirty="0" err="1">
                <a:solidFill>
                  <a:schemeClr val="bg1"/>
                </a:solidFill>
              </a:rPr>
              <a:t>Schritte</a:t>
            </a:r>
            <a:r>
              <a:rPr lang="en-US" sz="2400" dirty="0">
                <a:solidFill>
                  <a:schemeClr val="bg1"/>
                </a:solidFill>
              </a:rPr>
              <a:t> </a:t>
            </a:r>
            <a:r>
              <a:rPr lang="en-US" sz="2400" dirty="0" err="1">
                <a:solidFill>
                  <a:schemeClr val="bg1"/>
                </a:solidFill>
              </a:rPr>
              <a:t>zur</a:t>
            </a:r>
            <a:r>
              <a:rPr lang="en-US" sz="2400" dirty="0">
                <a:solidFill>
                  <a:schemeClr val="bg1"/>
                </a:solidFill>
              </a:rPr>
              <a:t> </a:t>
            </a:r>
            <a:r>
              <a:rPr lang="en-US" sz="2400" dirty="0" err="1">
                <a:solidFill>
                  <a:schemeClr val="bg1"/>
                </a:solidFill>
              </a:rPr>
              <a:t>Kostenabschätzung</a:t>
            </a:r>
            <a:r>
              <a:rPr lang="en-US" sz="2400" dirty="0">
                <a:solidFill>
                  <a:schemeClr val="bg1"/>
                </a:solidFill>
              </a:rPr>
              <a:t> für </a:t>
            </a:r>
            <a:r>
              <a:rPr lang="en-US" sz="2400" dirty="0" err="1">
                <a:solidFill>
                  <a:schemeClr val="bg1"/>
                </a:solidFill>
              </a:rPr>
              <a:t>ein</a:t>
            </a:r>
            <a:r>
              <a:rPr lang="en-US" sz="2400" dirty="0">
                <a:solidFill>
                  <a:schemeClr val="bg1"/>
                </a:solidFill>
              </a:rPr>
              <a:t> Budget </a:t>
            </a:r>
            <a:r>
              <a:rPr lang="en-US" sz="2400" dirty="0" err="1">
                <a:solidFill>
                  <a:schemeClr val="bg1"/>
                </a:solidFill>
              </a:rPr>
              <a:t>anzuwenden</a:t>
            </a:r>
            <a:r>
              <a:rPr lang="en-US" sz="2400" dirty="0">
                <a:solidFill>
                  <a:schemeClr val="bg1"/>
                </a:solidFill>
              </a:rPr>
              <a:t>.</a:t>
            </a:r>
          </a:p>
        </p:txBody>
      </p:sp>
      <p:sp>
        <p:nvSpPr>
          <p:cNvPr id="12" name="TextBox 11">
            <a:extLst>
              <a:ext uri="{FF2B5EF4-FFF2-40B4-BE49-F238E27FC236}">
                <a16:creationId xmlns:a16="http://schemas.microsoft.com/office/drawing/2014/main" id="{D5B45630-74AC-4750-9855-714DCA5449C8}"/>
              </a:ext>
            </a:extLst>
          </p:cNvPr>
          <p:cNvSpPr txBox="1"/>
          <p:nvPr/>
        </p:nvSpPr>
        <p:spPr>
          <a:xfrm>
            <a:off x="6096000" y="448431"/>
            <a:ext cx="6096000" cy="523220"/>
          </a:xfrm>
          <a:prstGeom prst="rect">
            <a:avLst/>
          </a:prstGeom>
          <a:noFill/>
        </p:spPr>
        <p:txBody>
          <a:bodyPr wrap="square">
            <a:spAutoFit/>
          </a:bodyPr>
          <a:lstStyle/>
          <a:p>
            <a:r>
              <a:rPr lang="en-US" sz="2800" b="1" dirty="0">
                <a:solidFill>
                  <a:schemeClr val="bg1"/>
                </a:solidFill>
              </a:rPr>
              <a:t>Wie </a:t>
            </a:r>
            <a:r>
              <a:rPr lang="en-US" sz="2800" b="1" dirty="0" err="1">
                <a:solidFill>
                  <a:schemeClr val="bg1"/>
                </a:solidFill>
              </a:rPr>
              <a:t>ein</a:t>
            </a:r>
            <a:r>
              <a:rPr lang="en-US" sz="2800" b="1" dirty="0">
                <a:solidFill>
                  <a:schemeClr val="bg1"/>
                </a:solidFill>
              </a:rPr>
              <a:t> </a:t>
            </a:r>
            <a:r>
              <a:rPr lang="en-US" sz="2800" b="1" dirty="0" err="1">
                <a:solidFill>
                  <a:schemeClr val="bg1"/>
                </a:solidFill>
              </a:rPr>
              <a:t>Projektbudget</a:t>
            </a:r>
            <a:r>
              <a:rPr lang="en-US" sz="2800" b="1" dirty="0">
                <a:solidFill>
                  <a:schemeClr val="bg1"/>
                </a:solidFill>
              </a:rPr>
              <a:t> </a:t>
            </a:r>
            <a:r>
              <a:rPr lang="en-US" sz="2800" b="1" dirty="0" err="1">
                <a:solidFill>
                  <a:schemeClr val="bg1"/>
                </a:solidFill>
              </a:rPr>
              <a:t>erstellt</a:t>
            </a:r>
            <a:r>
              <a:rPr lang="en-US" sz="2800" b="1" dirty="0">
                <a:solidFill>
                  <a:schemeClr val="bg1"/>
                </a:solidFill>
              </a:rPr>
              <a:t> </a:t>
            </a:r>
            <a:r>
              <a:rPr lang="en-US" sz="2800" b="1" dirty="0" err="1">
                <a:solidFill>
                  <a:schemeClr val="bg1"/>
                </a:solidFill>
              </a:rPr>
              <a:t>wird</a:t>
            </a:r>
            <a:endParaRPr lang="en-US" sz="2800" b="1" dirty="0">
              <a:solidFill>
                <a:schemeClr val="bg1"/>
              </a:solidFill>
            </a:endParaRPr>
          </a:p>
        </p:txBody>
      </p:sp>
      <p:pic>
        <p:nvPicPr>
          <p:cNvPr id="5" name="Picture Placeholder 4" descr="A black umbrella over a piggybank">
            <a:extLst>
              <a:ext uri="{FF2B5EF4-FFF2-40B4-BE49-F238E27FC236}">
                <a16:creationId xmlns:a16="http://schemas.microsoft.com/office/drawing/2014/main" id="{7F7A7A9A-4CC8-4079-999D-D58C02E0304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096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5954754" y="729692"/>
            <a:ext cx="6037221" cy="4832092"/>
          </a:xfrm>
          <a:prstGeom prst="rect">
            <a:avLst/>
          </a:prstGeom>
          <a:noFill/>
        </p:spPr>
        <p:txBody>
          <a:bodyPr wrap="square" rtlCol="0">
            <a:spAutoFit/>
          </a:bodyPr>
          <a:lstStyle/>
          <a:p>
            <a:r>
              <a:rPr lang="en-US" sz="2200" dirty="0" err="1">
                <a:solidFill>
                  <a:schemeClr val="bg1"/>
                </a:solidFill>
              </a:rPr>
              <a:t>Folgende</a:t>
            </a:r>
            <a:r>
              <a:rPr lang="en-US" sz="2200" dirty="0">
                <a:solidFill>
                  <a:schemeClr val="bg1"/>
                </a:solidFill>
              </a:rPr>
              <a:t> </a:t>
            </a:r>
            <a:r>
              <a:rPr lang="en-US" sz="2200" dirty="0" err="1">
                <a:solidFill>
                  <a:schemeClr val="bg1"/>
                </a:solidFill>
              </a:rPr>
              <a:t>Schritte</a:t>
            </a:r>
            <a:r>
              <a:rPr lang="en-US" sz="2200" dirty="0">
                <a:solidFill>
                  <a:schemeClr val="bg1"/>
                </a:solidFill>
              </a:rPr>
              <a:t> gilt es </a:t>
            </a:r>
            <a:r>
              <a:rPr lang="en-US" sz="2200" dirty="0" err="1">
                <a:solidFill>
                  <a:schemeClr val="bg1"/>
                </a:solidFill>
              </a:rPr>
              <a:t>bei</a:t>
            </a:r>
            <a:r>
              <a:rPr lang="en-US" sz="2200" dirty="0">
                <a:solidFill>
                  <a:schemeClr val="bg1"/>
                </a:solidFill>
              </a:rPr>
              <a:t> der </a:t>
            </a:r>
            <a:r>
              <a:rPr lang="en-US" sz="2200" dirty="0" err="1">
                <a:solidFill>
                  <a:schemeClr val="bg1"/>
                </a:solidFill>
              </a:rPr>
              <a:t>Erstellung</a:t>
            </a:r>
            <a:r>
              <a:rPr lang="en-US" sz="2200" dirty="0">
                <a:solidFill>
                  <a:schemeClr val="bg1"/>
                </a:solidFill>
              </a:rPr>
              <a:t> </a:t>
            </a:r>
            <a:r>
              <a:rPr lang="en-US" sz="2200" dirty="0" err="1">
                <a:solidFill>
                  <a:schemeClr val="bg1"/>
                </a:solidFill>
              </a:rPr>
              <a:t>eines</a:t>
            </a:r>
            <a:r>
              <a:rPr lang="en-US" sz="2200" dirty="0">
                <a:solidFill>
                  <a:schemeClr val="bg1"/>
                </a:solidFill>
              </a:rPr>
              <a:t> </a:t>
            </a:r>
            <a:r>
              <a:rPr lang="en-US" sz="2200" dirty="0" err="1">
                <a:solidFill>
                  <a:schemeClr val="bg1"/>
                </a:solidFill>
              </a:rPr>
              <a:t>Projektbudgets</a:t>
            </a:r>
            <a:r>
              <a:rPr lang="en-US" sz="2200" dirty="0">
                <a:solidFill>
                  <a:schemeClr val="bg1"/>
                </a:solidFill>
              </a:rPr>
              <a:t> </a:t>
            </a:r>
            <a:r>
              <a:rPr lang="en-US" sz="2200" dirty="0" err="1">
                <a:solidFill>
                  <a:schemeClr val="bg1"/>
                </a:solidFill>
              </a:rPr>
              <a:t>zu</a:t>
            </a:r>
            <a:r>
              <a:rPr lang="en-US" sz="2200" dirty="0">
                <a:solidFill>
                  <a:schemeClr val="bg1"/>
                </a:solidFill>
              </a:rPr>
              <a:t> </a:t>
            </a:r>
            <a:r>
              <a:rPr lang="en-US" sz="2200" dirty="0" err="1">
                <a:solidFill>
                  <a:schemeClr val="bg1"/>
                </a:solidFill>
              </a:rPr>
              <a:t>beachten</a:t>
            </a:r>
            <a:r>
              <a:rPr lang="en-US" sz="2200" dirty="0">
                <a:solidFill>
                  <a:schemeClr val="bg1"/>
                </a:solidFill>
              </a:rPr>
              <a:t>:</a:t>
            </a:r>
          </a:p>
          <a:p>
            <a:endParaRPr lang="en-US" sz="2200" dirty="0">
              <a:solidFill>
                <a:schemeClr val="bg1"/>
              </a:solidFill>
            </a:endParaRPr>
          </a:p>
          <a:p>
            <a:r>
              <a:rPr lang="en-US" sz="2200" b="1" dirty="0">
                <a:solidFill>
                  <a:schemeClr val="bg1"/>
                </a:solidFill>
              </a:rPr>
              <a:t>1. </a:t>
            </a:r>
            <a:r>
              <a:rPr lang="en-US" sz="2200" b="1" dirty="0" err="1">
                <a:solidFill>
                  <a:schemeClr val="bg1"/>
                </a:solidFill>
              </a:rPr>
              <a:t>Erstellen</a:t>
            </a:r>
            <a:r>
              <a:rPr lang="en-US" sz="2200" b="1" dirty="0">
                <a:solidFill>
                  <a:schemeClr val="bg1"/>
                </a:solidFill>
              </a:rPr>
              <a:t> </a:t>
            </a:r>
            <a:r>
              <a:rPr lang="en-US" sz="2200" b="1" dirty="0" err="1">
                <a:solidFill>
                  <a:schemeClr val="bg1"/>
                </a:solidFill>
              </a:rPr>
              <a:t>einer</a:t>
            </a:r>
            <a:r>
              <a:rPr lang="en-US" sz="2200" b="1" dirty="0">
                <a:solidFill>
                  <a:schemeClr val="bg1"/>
                </a:solidFill>
              </a:rPr>
              <a:t> </a:t>
            </a:r>
            <a:r>
              <a:rPr lang="en-US" sz="2200" b="1" dirty="0" err="1">
                <a:solidFill>
                  <a:schemeClr val="bg1"/>
                </a:solidFill>
              </a:rPr>
              <a:t>Aufgabenliste</a:t>
            </a:r>
            <a:r>
              <a:rPr lang="en-US" sz="2200" b="1" dirty="0">
                <a:solidFill>
                  <a:schemeClr val="bg1"/>
                </a:solidFill>
              </a:rPr>
              <a:t> </a:t>
            </a:r>
          </a:p>
          <a:p>
            <a:r>
              <a:rPr lang="en-US" sz="2200" dirty="0" err="1">
                <a:solidFill>
                  <a:schemeClr val="bg1"/>
                </a:solidFill>
              </a:rPr>
              <a:t>Durch</a:t>
            </a:r>
            <a:r>
              <a:rPr lang="en-US" sz="2200" dirty="0">
                <a:solidFill>
                  <a:schemeClr val="bg1"/>
                </a:solidFill>
              </a:rPr>
              <a:t> die </a:t>
            </a:r>
            <a:r>
              <a:rPr lang="en-US" sz="2200" dirty="0" err="1">
                <a:solidFill>
                  <a:schemeClr val="bg1"/>
                </a:solidFill>
              </a:rPr>
              <a:t>Erstellung</a:t>
            </a:r>
            <a:r>
              <a:rPr lang="en-US" sz="2200" dirty="0">
                <a:solidFill>
                  <a:schemeClr val="bg1"/>
                </a:solidFill>
              </a:rPr>
              <a:t> </a:t>
            </a:r>
            <a:r>
              <a:rPr lang="en-US" sz="2200" dirty="0" err="1">
                <a:solidFill>
                  <a:schemeClr val="bg1"/>
                </a:solidFill>
              </a:rPr>
              <a:t>einer</a:t>
            </a:r>
            <a:r>
              <a:rPr lang="en-US" sz="2200" dirty="0">
                <a:solidFill>
                  <a:schemeClr val="bg1"/>
                </a:solidFill>
              </a:rPr>
              <a:t> </a:t>
            </a:r>
            <a:r>
              <a:rPr lang="en-US" sz="2200" dirty="0" err="1">
                <a:solidFill>
                  <a:schemeClr val="bg1"/>
                </a:solidFill>
              </a:rPr>
              <a:t>Aufgabenliste</a:t>
            </a:r>
            <a:r>
              <a:rPr lang="en-US" sz="2200" dirty="0">
                <a:solidFill>
                  <a:schemeClr val="bg1"/>
                </a:solidFill>
              </a:rPr>
              <a:t> </a:t>
            </a:r>
            <a:r>
              <a:rPr lang="en-US" sz="2200" dirty="0" err="1">
                <a:solidFill>
                  <a:schemeClr val="bg1"/>
                </a:solidFill>
              </a:rPr>
              <a:t>kann</a:t>
            </a:r>
            <a:r>
              <a:rPr lang="en-US" sz="2200" dirty="0">
                <a:solidFill>
                  <a:schemeClr val="bg1"/>
                </a:solidFill>
              </a:rPr>
              <a:t> auf </a:t>
            </a:r>
            <a:r>
              <a:rPr lang="en-US" sz="2200" dirty="0" err="1">
                <a:solidFill>
                  <a:schemeClr val="bg1"/>
                </a:solidFill>
              </a:rPr>
              <a:t>einen</a:t>
            </a:r>
            <a:r>
              <a:rPr lang="en-US" sz="2200" dirty="0">
                <a:solidFill>
                  <a:schemeClr val="bg1"/>
                </a:solidFill>
              </a:rPr>
              <a:t> </a:t>
            </a:r>
            <a:r>
              <a:rPr lang="en-US" sz="2200" dirty="0" err="1">
                <a:solidFill>
                  <a:schemeClr val="bg1"/>
                </a:solidFill>
              </a:rPr>
              <a:t>Blick</a:t>
            </a:r>
            <a:r>
              <a:rPr lang="en-US" sz="2200" dirty="0">
                <a:solidFill>
                  <a:schemeClr val="bg1"/>
                </a:solidFill>
              </a:rPr>
              <a:t> </a:t>
            </a:r>
            <a:r>
              <a:rPr lang="en-US" sz="2200" dirty="0" err="1">
                <a:solidFill>
                  <a:schemeClr val="bg1"/>
                </a:solidFill>
              </a:rPr>
              <a:t>gesehen</a:t>
            </a:r>
            <a:r>
              <a:rPr lang="en-US" sz="2200" dirty="0">
                <a:solidFill>
                  <a:schemeClr val="bg1"/>
                </a:solidFill>
              </a:rPr>
              <a:t> </a:t>
            </a:r>
            <a:r>
              <a:rPr lang="en-US" sz="2200" dirty="0" err="1">
                <a:solidFill>
                  <a:schemeClr val="bg1"/>
                </a:solidFill>
              </a:rPr>
              <a:t>werden</a:t>
            </a:r>
            <a:r>
              <a:rPr lang="en-US" sz="2200" dirty="0">
                <a:solidFill>
                  <a:schemeClr val="bg1"/>
                </a:solidFill>
              </a:rPr>
              <a:t>, </a:t>
            </a:r>
            <a:r>
              <a:rPr lang="en-US" sz="2200" dirty="0" err="1">
                <a:solidFill>
                  <a:schemeClr val="bg1"/>
                </a:solidFill>
              </a:rPr>
              <a:t>welche</a:t>
            </a:r>
            <a:r>
              <a:rPr lang="en-US" sz="2200" dirty="0">
                <a:solidFill>
                  <a:schemeClr val="bg1"/>
                </a:solidFill>
              </a:rPr>
              <a:t> </a:t>
            </a:r>
            <a:r>
              <a:rPr lang="en-US" sz="2200" dirty="0" err="1">
                <a:solidFill>
                  <a:schemeClr val="bg1"/>
                </a:solidFill>
              </a:rPr>
              <a:t>Aufgaben</a:t>
            </a:r>
            <a:r>
              <a:rPr lang="en-US" sz="2200" dirty="0">
                <a:solidFill>
                  <a:schemeClr val="bg1"/>
                </a:solidFill>
              </a:rPr>
              <a:t> </a:t>
            </a:r>
            <a:r>
              <a:rPr lang="en-US" sz="2200" dirty="0" err="1">
                <a:solidFill>
                  <a:schemeClr val="bg1"/>
                </a:solidFill>
              </a:rPr>
              <a:t>bei</a:t>
            </a:r>
            <a:r>
              <a:rPr lang="en-US" sz="2200" dirty="0">
                <a:solidFill>
                  <a:schemeClr val="bg1"/>
                </a:solidFill>
              </a:rPr>
              <a:t> </a:t>
            </a:r>
            <a:r>
              <a:rPr lang="en-US" sz="2200" dirty="0" err="1">
                <a:solidFill>
                  <a:schemeClr val="bg1"/>
                </a:solidFill>
              </a:rPr>
              <a:t>jedem</a:t>
            </a:r>
            <a:r>
              <a:rPr lang="en-US" sz="2200" dirty="0">
                <a:solidFill>
                  <a:schemeClr val="bg1"/>
                </a:solidFill>
              </a:rPr>
              <a:t> </a:t>
            </a:r>
            <a:r>
              <a:rPr lang="en-US" sz="2200" dirty="0" err="1">
                <a:solidFill>
                  <a:schemeClr val="bg1"/>
                </a:solidFill>
              </a:rPr>
              <a:t>Meilenstein</a:t>
            </a:r>
            <a:r>
              <a:rPr lang="en-US" sz="2200" dirty="0">
                <a:solidFill>
                  <a:schemeClr val="bg1"/>
                </a:solidFill>
              </a:rPr>
              <a:t> des </a:t>
            </a:r>
            <a:r>
              <a:rPr lang="en-US" sz="2200" dirty="0" err="1">
                <a:solidFill>
                  <a:schemeClr val="bg1"/>
                </a:solidFill>
              </a:rPr>
              <a:t>Projekts</a:t>
            </a:r>
            <a:r>
              <a:rPr lang="en-US" sz="2200" dirty="0">
                <a:solidFill>
                  <a:schemeClr val="bg1"/>
                </a:solidFill>
              </a:rPr>
              <a:t> </a:t>
            </a:r>
            <a:r>
              <a:rPr lang="en-US" sz="2200" dirty="0" err="1">
                <a:solidFill>
                  <a:schemeClr val="bg1"/>
                </a:solidFill>
              </a:rPr>
              <a:t>zu</a:t>
            </a:r>
            <a:r>
              <a:rPr lang="en-US" sz="2200" dirty="0">
                <a:solidFill>
                  <a:schemeClr val="bg1"/>
                </a:solidFill>
              </a:rPr>
              <a:t> </a:t>
            </a:r>
            <a:r>
              <a:rPr lang="en-US" sz="2200" dirty="0" err="1">
                <a:solidFill>
                  <a:schemeClr val="bg1"/>
                </a:solidFill>
              </a:rPr>
              <a:t>erledigen</a:t>
            </a:r>
            <a:r>
              <a:rPr lang="en-US" sz="2200" dirty="0">
                <a:solidFill>
                  <a:schemeClr val="bg1"/>
                </a:solidFill>
              </a:rPr>
              <a:t> </a:t>
            </a:r>
            <a:r>
              <a:rPr lang="en-US" sz="2200" dirty="0" err="1">
                <a:solidFill>
                  <a:schemeClr val="bg1"/>
                </a:solidFill>
              </a:rPr>
              <a:t>sind</a:t>
            </a:r>
            <a:r>
              <a:rPr lang="en-US" sz="2200" dirty="0">
                <a:solidFill>
                  <a:schemeClr val="bg1"/>
                </a:solidFill>
              </a:rPr>
              <a:t>. </a:t>
            </a:r>
            <a:r>
              <a:rPr lang="en-US" sz="2200" dirty="0" err="1">
                <a:solidFill>
                  <a:schemeClr val="bg1"/>
                </a:solidFill>
              </a:rPr>
              <a:t>Anhand</a:t>
            </a:r>
            <a:r>
              <a:rPr lang="en-US" sz="2200" dirty="0">
                <a:solidFill>
                  <a:schemeClr val="bg1"/>
                </a:solidFill>
              </a:rPr>
              <a:t> </a:t>
            </a:r>
            <a:r>
              <a:rPr lang="en-US" sz="2200" dirty="0" err="1">
                <a:solidFill>
                  <a:schemeClr val="bg1"/>
                </a:solidFill>
              </a:rPr>
              <a:t>einer</a:t>
            </a:r>
            <a:r>
              <a:rPr lang="en-US" sz="2200" dirty="0">
                <a:solidFill>
                  <a:schemeClr val="bg1"/>
                </a:solidFill>
              </a:rPr>
              <a:t> </a:t>
            </a:r>
            <a:r>
              <a:rPr lang="en-US" sz="2200" dirty="0" err="1">
                <a:solidFill>
                  <a:schemeClr val="bg1"/>
                </a:solidFill>
              </a:rPr>
              <a:t>Aufgabenliste</a:t>
            </a:r>
            <a:r>
              <a:rPr lang="en-US" sz="2200" dirty="0">
                <a:solidFill>
                  <a:schemeClr val="bg1"/>
                </a:solidFill>
              </a:rPr>
              <a:t> </a:t>
            </a:r>
            <a:r>
              <a:rPr lang="en-US" sz="2200" dirty="0" err="1">
                <a:solidFill>
                  <a:schemeClr val="bg1"/>
                </a:solidFill>
              </a:rPr>
              <a:t>sehen</a:t>
            </a:r>
            <a:r>
              <a:rPr lang="en-US" sz="2200" dirty="0">
                <a:solidFill>
                  <a:schemeClr val="bg1"/>
                </a:solidFill>
              </a:rPr>
              <a:t> die </a:t>
            </a:r>
            <a:r>
              <a:rPr lang="en-US" sz="2200" dirty="0" err="1">
                <a:solidFill>
                  <a:schemeClr val="bg1"/>
                </a:solidFill>
              </a:rPr>
              <a:t>Teammitglieder</a:t>
            </a:r>
            <a:r>
              <a:rPr lang="en-US" sz="2200" dirty="0">
                <a:solidFill>
                  <a:schemeClr val="bg1"/>
                </a:solidFill>
              </a:rPr>
              <a:t>*</a:t>
            </a:r>
            <a:r>
              <a:rPr lang="en-US" sz="2200" dirty="0" err="1">
                <a:solidFill>
                  <a:schemeClr val="bg1"/>
                </a:solidFill>
              </a:rPr>
              <a:t>innen</a:t>
            </a:r>
            <a:r>
              <a:rPr lang="en-US" sz="2200" dirty="0">
                <a:solidFill>
                  <a:schemeClr val="bg1"/>
                </a:solidFill>
              </a:rPr>
              <a:t>, was in </a:t>
            </a:r>
            <a:r>
              <a:rPr lang="en-US" sz="2200" dirty="0" err="1">
                <a:solidFill>
                  <a:schemeClr val="bg1"/>
                </a:solidFill>
              </a:rPr>
              <a:t>jeder</a:t>
            </a:r>
            <a:r>
              <a:rPr lang="en-US" sz="2200" dirty="0">
                <a:solidFill>
                  <a:schemeClr val="bg1"/>
                </a:solidFill>
              </a:rPr>
              <a:t> Phase des </a:t>
            </a:r>
            <a:r>
              <a:rPr lang="en-US" sz="2200" dirty="0" err="1">
                <a:solidFill>
                  <a:schemeClr val="bg1"/>
                </a:solidFill>
              </a:rPr>
              <a:t>Projekts</a:t>
            </a:r>
            <a:r>
              <a:rPr lang="en-US" sz="2200" dirty="0">
                <a:solidFill>
                  <a:schemeClr val="bg1"/>
                </a:solidFill>
              </a:rPr>
              <a:t> </a:t>
            </a:r>
            <a:r>
              <a:rPr lang="en-US" sz="2200" dirty="0" err="1">
                <a:solidFill>
                  <a:schemeClr val="bg1"/>
                </a:solidFill>
              </a:rPr>
              <a:t>zu</a:t>
            </a:r>
            <a:r>
              <a:rPr lang="en-US" sz="2200" dirty="0">
                <a:solidFill>
                  <a:schemeClr val="bg1"/>
                </a:solidFill>
              </a:rPr>
              <a:t> tun </a:t>
            </a:r>
            <a:r>
              <a:rPr lang="en-US" sz="2200" dirty="0" err="1">
                <a:solidFill>
                  <a:schemeClr val="bg1"/>
                </a:solidFill>
              </a:rPr>
              <a:t>ist</a:t>
            </a:r>
            <a:r>
              <a:rPr lang="en-US" sz="2200" dirty="0">
                <a:solidFill>
                  <a:schemeClr val="bg1"/>
                </a:solidFill>
              </a:rPr>
              <a:t> und </a:t>
            </a:r>
            <a:r>
              <a:rPr lang="en-US" sz="2200" dirty="0" err="1">
                <a:solidFill>
                  <a:schemeClr val="bg1"/>
                </a:solidFill>
              </a:rPr>
              <a:t>wer</a:t>
            </a:r>
            <a:r>
              <a:rPr lang="en-US" sz="2200" dirty="0">
                <a:solidFill>
                  <a:schemeClr val="bg1"/>
                </a:solidFill>
              </a:rPr>
              <a:t> </a:t>
            </a:r>
            <a:r>
              <a:rPr lang="en-US" sz="2200" dirty="0" err="1">
                <a:solidFill>
                  <a:schemeClr val="bg1"/>
                </a:solidFill>
              </a:rPr>
              <a:t>dafür</a:t>
            </a:r>
            <a:r>
              <a:rPr lang="en-US" sz="2200" dirty="0">
                <a:solidFill>
                  <a:schemeClr val="bg1"/>
                </a:solidFill>
              </a:rPr>
              <a:t> </a:t>
            </a:r>
            <a:r>
              <a:rPr lang="en-US" sz="2200" dirty="0" err="1">
                <a:solidFill>
                  <a:schemeClr val="bg1"/>
                </a:solidFill>
              </a:rPr>
              <a:t>verantwortlich</a:t>
            </a:r>
            <a:r>
              <a:rPr lang="en-US" sz="2200" dirty="0">
                <a:solidFill>
                  <a:schemeClr val="bg1"/>
                </a:solidFill>
              </a:rPr>
              <a:t> </a:t>
            </a:r>
            <a:r>
              <a:rPr lang="en-US" sz="2200" dirty="0" err="1">
                <a:solidFill>
                  <a:schemeClr val="bg1"/>
                </a:solidFill>
              </a:rPr>
              <a:t>ist</a:t>
            </a:r>
            <a:r>
              <a:rPr lang="en-US" sz="2200" dirty="0">
                <a:solidFill>
                  <a:schemeClr val="bg1"/>
                </a:solidFill>
              </a:rPr>
              <a:t>. Die </a:t>
            </a:r>
            <a:r>
              <a:rPr lang="en-US" sz="2200" dirty="0" err="1">
                <a:solidFill>
                  <a:schemeClr val="bg1"/>
                </a:solidFill>
              </a:rPr>
              <a:t>Aufgaben</a:t>
            </a:r>
            <a:r>
              <a:rPr lang="en-US" sz="2200" dirty="0">
                <a:solidFill>
                  <a:schemeClr val="bg1"/>
                </a:solidFill>
              </a:rPr>
              <a:t> </a:t>
            </a:r>
            <a:r>
              <a:rPr lang="en-US" sz="2200" dirty="0" err="1">
                <a:solidFill>
                  <a:schemeClr val="bg1"/>
                </a:solidFill>
              </a:rPr>
              <a:t>im</a:t>
            </a:r>
            <a:r>
              <a:rPr lang="en-US" sz="2200" dirty="0">
                <a:solidFill>
                  <a:schemeClr val="bg1"/>
                </a:solidFill>
              </a:rPr>
              <a:t> </a:t>
            </a:r>
            <a:r>
              <a:rPr lang="en-US" sz="2200" dirty="0" err="1">
                <a:solidFill>
                  <a:schemeClr val="bg1"/>
                </a:solidFill>
              </a:rPr>
              <a:t>Verlauf</a:t>
            </a:r>
            <a:r>
              <a:rPr lang="en-US" sz="2200" dirty="0">
                <a:solidFill>
                  <a:schemeClr val="bg1"/>
                </a:solidFill>
              </a:rPr>
              <a:t> </a:t>
            </a:r>
            <a:r>
              <a:rPr lang="en-US" sz="2200" dirty="0" err="1">
                <a:solidFill>
                  <a:schemeClr val="bg1"/>
                </a:solidFill>
              </a:rPr>
              <a:t>eines</a:t>
            </a:r>
            <a:r>
              <a:rPr lang="en-US" sz="2200" dirty="0">
                <a:solidFill>
                  <a:schemeClr val="bg1"/>
                </a:solidFill>
              </a:rPr>
              <a:t> </a:t>
            </a:r>
            <a:r>
              <a:rPr lang="en-US" sz="2200" dirty="0" err="1">
                <a:solidFill>
                  <a:schemeClr val="bg1"/>
                </a:solidFill>
              </a:rPr>
              <a:t>Projektes</a:t>
            </a:r>
            <a:r>
              <a:rPr lang="en-US" sz="2200" dirty="0">
                <a:solidFill>
                  <a:schemeClr val="bg1"/>
                </a:solidFill>
              </a:rPr>
              <a:t> </a:t>
            </a:r>
            <a:r>
              <a:rPr lang="en-US" sz="2200" dirty="0" err="1">
                <a:solidFill>
                  <a:schemeClr val="bg1"/>
                </a:solidFill>
              </a:rPr>
              <a:t>können</a:t>
            </a:r>
            <a:r>
              <a:rPr lang="en-US" sz="2200" dirty="0">
                <a:solidFill>
                  <a:schemeClr val="bg1"/>
                </a:solidFill>
              </a:rPr>
              <a:t> </a:t>
            </a:r>
            <a:r>
              <a:rPr lang="en-US" sz="2200" dirty="0" err="1">
                <a:solidFill>
                  <a:schemeClr val="bg1"/>
                </a:solidFill>
              </a:rPr>
              <a:t>auch</a:t>
            </a:r>
            <a:r>
              <a:rPr lang="en-US" sz="2200" dirty="0">
                <a:solidFill>
                  <a:schemeClr val="bg1"/>
                </a:solidFill>
              </a:rPr>
              <a:t> </a:t>
            </a:r>
            <a:r>
              <a:rPr lang="en-US" sz="2200" dirty="0" err="1">
                <a:solidFill>
                  <a:schemeClr val="bg1"/>
                </a:solidFill>
              </a:rPr>
              <a:t>während</a:t>
            </a:r>
            <a:r>
              <a:rPr lang="en-US" sz="2200" dirty="0">
                <a:solidFill>
                  <a:schemeClr val="bg1"/>
                </a:solidFill>
              </a:rPr>
              <a:t> der </a:t>
            </a:r>
            <a:r>
              <a:rPr lang="en-US" sz="2200" dirty="0" err="1">
                <a:solidFill>
                  <a:schemeClr val="bg1"/>
                </a:solidFill>
              </a:rPr>
              <a:t>Planungsphase</a:t>
            </a:r>
            <a:r>
              <a:rPr lang="en-US" sz="2200" dirty="0">
                <a:solidFill>
                  <a:schemeClr val="bg1"/>
                </a:solidFill>
              </a:rPr>
              <a:t> des </a:t>
            </a:r>
            <a:r>
              <a:rPr lang="en-US" sz="2200" dirty="0" err="1">
                <a:solidFill>
                  <a:schemeClr val="bg1"/>
                </a:solidFill>
              </a:rPr>
              <a:t>Projekts</a:t>
            </a:r>
            <a:r>
              <a:rPr lang="en-US" sz="2200" dirty="0">
                <a:solidFill>
                  <a:schemeClr val="bg1"/>
                </a:solidFill>
              </a:rPr>
              <a:t> </a:t>
            </a:r>
            <a:r>
              <a:rPr lang="en-US" sz="2200" dirty="0" err="1">
                <a:solidFill>
                  <a:schemeClr val="bg1"/>
                </a:solidFill>
              </a:rPr>
              <a:t>festgelegt</a:t>
            </a:r>
            <a:r>
              <a:rPr lang="en-US" sz="2200" dirty="0">
                <a:solidFill>
                  <a:schemeClr val="bg1"/>
                </a:solidFill>
              </a:rPr>
              <a:t> </a:t>
            </a:r>
            <a:r>
              <a:rPr lang="en-US" sz="2200" dirty="0" err="1">
                <a:solidFill>
                  <a:schemeClr val="bg1"/>
                </a:solidFill>
              </a:rPr>
              <a:t>werden</a:t>
            </a:r>
            <a:r>
              <a:rPr lang="en-US" sz="2200" dirty="0">
                <a:solidFill>
                  <a:schemeClr val="bg1"/>
                </a:solidFill>
              </a:rPr>
              <a:t>. Auf </a:t>
            </a:r>
            <a:r>
              <a:rPr lang="en-US" sz="2200" dirty="0" err="1">
                <a:solidFill>
                  <a:schemeClr val="bg1"/>
                </a:solidFill>
              </a:rPr>
              <a:t>diese</a:t>
            </a:r>
            <a:r>
              <a:rPr lang="en-US" sz="2200" dirty="0">
                <a:solidFill>
                  <a:schemeClr val="bg1"/>
                </a:solidFill>
              </a:rPr>
              <a:t> </a:t>
            </a:r>
            <a:r>
              <a:rPr lang="en-US" sz="2200" dirty="0" err="1">
                <a:solidFill>
                  <a:schemeClr val="bg1"/>
                </a:solidFill>
              </a:rPr>
              <a:t>wird</a:t>
            </a:r>
            <a:r>
              <a:rPr lang="en-US" sz="2200" dirty="0">
                <a:solidFill>
                  <a:schemeClr val="bg1"/>
                </a:solidFill>
              </a:rPr>
              <a:t> in Modul 4 </a:t>
            </a:r>
            <a:r>
              <a:rPr lang="en-US" sz="2200" dirty="0" err="1">
                <a:solidFill>
                  <a:schemeClr val="bg1"/>
                </a:solidFill>
              </a:rPr>
              <a:t>näher</a:t>
            </a:r>
            <a:r>
              <a:rPr lang="en-US" sz="2200" dirty="0">
                <a:solidFill>
                  <a:schemeClr val="bg1"/>
                </a:solidFill>
              </a:rPr>
              <a:t> </a:t>
            </a:r>
            <a:r>
              <a:rPr lang="en-US" sz="2200" dirty="0" err="1">
                <a:solidFill>
                  <a:schemeClr val="bg1"/>
                </a:solidFill>
              </a:rPr>
              <a:t>eingegangen</a:t>
            </a:r>
            <a:r>
              <a:rPr lang="en-US" sz="2200" dirty="0">
                <a:solidFill>
                  <a:schemeClr val="bg1"/>
                </a:solidFill>
              </a:rPr>
              <a:t>.</a:t>
            </a:r>
          </a:p>
        </p:txBody>
      </p:sp>
      <p:sp>
        <p:nvSpPr>
          <p:cNvPr id="2" name="TextBox 1">
            <a:extLst>
              <a:ext uri="{FF2B5EF4-FFF2-40B4-BE49-F238E27FC236}">
                <a16:creationId xmlns:a16="http://schemas.microsoft.com/office/drawing/2014/main" id="{401D04BB-B31A-471E-8B00-0B6EF9CF2E98}"/>
              </a:ext>
            </a:extLst>
          </p:cNvPr>
          <p:cNvSpPr txBox="1"/>
          <p:nvPr/>
        </p:nvSpPr>
        <p:spPr>
          <a:xfrm>
            <a:off x="6723288" y="206472"/>
            <a:ext cx="5943601" cy="523220"/>
          </a:xfrm>
          <a:prstGeom prst="rect">
            <a:avLst/>
          </a:prstGeom>
          <a:noFill/>
        </p:spPr>
        <p:txBody>
          <a:bodyPr wrap="square" rtlCol="0">
            <a:spAutoFit/>
          </a:bodyPr>
          <a:lstStyle/>
          <a:p>
            <a:r>
              <a:rPr lang="en-IE" sz="2800" b="1" dirty="0" err="1">
                <a:solidFill>
                  <a:schemeClr val="bg1"/>
                </a:solidFill>
              </a:rPr>
              <a:t>Erstellung</a:t>
            </a:r>
            <a:r>
              <a:rPr lang="en-IE" sz="2800" b="1" dirty="0">
                <a:solidFill>
                  <a:schemeClr val="bg1"/>
                </a:solidFill>
              </a:rPr>
              <a:t> </a:t>
            </a:r>
            <a:r>
              <a:rPr lang="en-IE" sz="2800" b="1" dirty="0" err="1">
                <a:solidFill>
                  <a:schemeClr val="bg1"/>
                </a:solidFill>
              </a:rPr>
              <a:t>eines</a:t>
            </a:r>
            <a:r>
              <a:rPr lang="en-IE" sz="2800" b="1" dirty="0">
                <a:solidFill>
                  <a:schemeClr val="bg1"/>
                </a:solidFill>
              </a:rPr>
              <a:t> </a:t>
            </a:r>
            <a:r>
              <a:rPr lang="en-IE" sz="2800" b="1" dirty="0" err="1">
                <a:solidFill>
                  <a:schemeClr val="bg1"/>
                </a:solidFill>
              </a:rPr>
              <a:t>Projektbudgets</a:t>
            </a:r>
            <a:endParaRPr lang="en-IE" sz="2800" b="1" dirty="0">
              <a:solidFill>
                <a:schemeClr val="bg1"/>
              </a:solidFill>
            </a:endParaRPr>
          </a:p>
        </p:txBody>
      </p:sp>
      <p:pic>
        <p:nvPicPr>
          <p:cNvPr id="11" name="Picture Placeholder 10" descr="Money and passport">
            <a:extLst>
              <a:ext uri="{FF2B5EF4-FFF2-40B4-BE49-F238E27FC236}">
                <a16:creationId xmlns:a16="http://schemas.microsoft.com/office/drawing/2014/main" id="{BB4BF58F-B7A7-4C79-A990-6D36C865E70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488065" y="0"/>
            <a:ext cx="5248975" cy="6858001"/>
          </a:xfrm>
        </p:spPr>
      </p:pic>
    </p:spTree>
    <p:extLst>
      <p:ext uri="{BB962C8B-B14F-4D97-AF65-F5344CB8AC3E}">
        <p14:creationId xmlns:p14="http://schemas.microsoft.com/office/powerpoint/2010/main" val="199844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6096000" y="785183"/>
            <a:ext cx="5789571" cy="5632311"/>
          </a:xfrm>
          <a:prstGeom prst="rect">
            <a:avLst/>
          </a:prstGeom>
          <a:noFill/>
        </p:spPr>
        <p:txBody>
          <a:bodyPr wrap="square" rtlCol="0">
            <a:spAutoFit/>
          </a:bodyPr>
          <a:lstStyle/>
          <a:p>
            <a:r>
              <a:rPr lang="en-US" sz="2400" b="1" dirty="0">
                <a:solidFill>
                  <a:schemeClr val="bg1"/>
                </a:solidFill>
              </a:rPr>
              <a:t>2. Recherche der </a:t>
            </a:r>
            <a:r>
              <a:rPr lang="en-US" sz="2400" b="1" dirty="0" err="1">
                <a:solidFill>
                  <a:schemeClr val="bg1"/>
                </a:solidFill>
              </a:rPr>
              <a:t>Kosten</a:t>
            </a:r>
            <a:r>
              <a:rPr lang="en-US" sz="2400" b="1" dirty="0">
                <a:solidFill>
                  <a:schemeClr val="bg1"/>
                </a:solidFill>
              </a:rPr>
              <a:t> für </a:t>
            </a:r>
            <a:r>
              <a:rPr lang="en-US" sz="2400" b="1" dirty="0" err="1">
                <a:solidFill>
                  <a:schemeClr val="bg1"/>
                </a:solidFill>
              </a:rPr>
              <a:t>jede</a:t>
            </a:r>
            <a:r>
              <a:rPr lang="en-US" sz="2400" b="1" dirty="0">
                <a:solidFill>
                  <a:schemeClr val="bg1"/>
                </a:solidFill>
              </a:rPr>
              <a:t> Aufgabe</a:t>
            </a:r>
          </a:p>
          <a:p>
            <a:r>
              <a:rPr lang="en-US" sz="2400" dirty="0">
                <a:solidFill>
                  <a:schemeClr val="bg1"/>
                </a:solidFill>
              </a:rPr>
              <a:t>Für die </a:t>
            </a:r>
            <a:r>
              <a:rPr lang="en-US" sz="2400" dirty="0" err="1">
                <a:solidFill>
                  <a:schemeClr val="bg1"/>
                </a:solidFill>
              </a:rPr>
              <a:t>Erstellung</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Projektbudgets</a:t>
            </a:r>
            <a:r>
              <a:rPr lang="en-US" sz="2400" dirty="0">
                <a:solidFill>
                  <a:schemeClr val="bg1"/>
                </a:solidFill>
              </a:rPr>
              <a:t> gilt es, für </a:t>
            </a:r>
            <a:r>
              <a:rPr lang="en-US" sz="2400" dirty="0" err="1">
                <a:solidFill>
                  <a:schemeClr val="bg1"/>
                </a:solidFill>
              </a:rPr>
              <a:t>jede</a:t>
            </a:r>
            <a:r>
              <a:rPr lang="en-US" sz="2400" dirty="0">
                <a:solidFill>
                  <a:schemeClr val="bg1"/>
                </a:solidFill>
              </a:rPr>
              <a:t> Aufgabe die </a:t>
            </a:r>
            <a:r>
              <a:rPr lang="en-US" sz="2400" dirty="0" err="1">
                <a:solidFill>
                  <a:schemeClr val="bg1"/>
                </a:solidFill>
              </a:rPr>
              <a:t>benötigten</a:t>
            </a:r>
            <a:r>
              <a:rPr lang="en-US" sz="2400" dirty="0">
                <a:solidFill>
                  <a:schemeClr val="bg1"/>
                </a:solidFill>
              </a:rPr>
              <a:t> </a:t>
            </a:r>
            <a:r>
              <a:rPr lang="en-US" sz="2400" dirty="0" err="1">
                <a:solidFill>
                  <a:schemeClr val="bg1"/>
                </a:solidFill>
              </a:rPr>
              <a:t>Ressourcen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recherchieren</a:t>
            </a:r>
            <a:r>
              <a:rPr lang="en-US" sz="2400" dirty="0">
                <a:solidFill>
                  <a:schemeClr val="bg1"/>
                </a:solidFill>
              </a:rPr>
              <a:t> und die </a:t>
            </a:r>
            <a:r>
              <a:rPr lang="en-US" sz="2400" dirty="0" err="1">
                <a:solidFill>
                  <a:schemeClr val="bg1"/>
                </a:solidFill>
              </a:rPr>
              <a:t>dafür</a:t>
            </a:r>
            <a:r>
              <a:rPr lang="en-US" sz="2400" dirty="0">
                <a:solidFill>
                  <a:schemeClr val="bg1"/>
                </a:solidFill>
              </a:rPr>
              <a:t> </a:t>
            </a:r>
            <a:r>
              <a:rPr lang="en-US" sz="2400" dirty="0" err="1">
                <a:solidFill>
                  <a:schemeClr val="bg1"/>
                </a:solidFill>
              </a:rPr>
              <a:t>erforderlichen</a:t>
            </a:r>
            <a:r>
              <a:rPr lang="en-US" sz="2400" dirty="0">
                <a:solidFill>
                  <a:schemeClr val="bg1"/>
                </a:solidFill>
              </a:rPr>
              <a:t> </a:t>
            </a:r>
            <a:r>
              <a:rPr lang="en-US" sz="2400" dirty="0" err="1">
                <a:solidFill>
                  <a:schemeClr val="bg1"/>
                </a:solidFill>
              </a:rPr>
              <a:t>Kosten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veranschlagen</a:t>
            </a:r>
            <a:r>
              <a:rPr lang="en-US" sz="2400" dirty="0">
                <a:solidFill>
                  <a:schemeClr val="bg1"/>
                </a:solidFill>
              </a:rPr>
              <a:t>. </a:t>
            </a:r>
            <a:r>
              <a:rPr lang="en-US" sz="2400" dirty="0" err="1">
                <a:solidFill>
                  <a:schemeClr val="bg1"/>
                </a:solidFill>
              </a:rPr>
              <a:t>Abschließend</a:t>
            </a:r>
            <a:r>
              <a:rPr lang="en-US" sz="2400" dirty="0">
                <a:solidFill>
                  <a:schemeClr val="bg1"/>
                </a:solidFill>
              </a:rPr>
              <a:t> </a:t>
            </a:r>
            <a:r>
              <a:rPr lang="en-US" sz="2400" dirty="0" err="1">
                <a:solidFill>
                  <a:schemeClr val="bg1"/>
                </a:solidFill>
              </a:rPr>
              <a:t>sollen</a:t>
            </a:r>
            <a:r>
              <a:rPr lang="en-US" sz="2400" dirty="0">
                <a:solidFill>
                  <a:schemeClr val="bg1"/>
                </a:solidFill>
              </a:rPr>
              <a:t> alle </a:t>
            </a:r>
            <a:r>
              <a:rPr lang="en-US" sz="2400" dirty="0" err="1">
                <a:solidFill>
                  <a:schemeClr val="bg1"/>
                </a:solidFill>
              </a:rPr>
              <a:t>Kostenstellen</a:t>
            </a:r>
            <a:r>
              <a:rPr lang="en-US" sz="2400" dirty="0">
                <a:solidFill>
                  <a:schemeClr val="bg1"/>
                </a:solidFill>
              </a:rPr>
              <a:t> </a:t>
            </a:r>
            <a:r>
              <a:rPr lang="en-US" sz="2400" dirty="0" err="1">
                <a:solidFill>
                  <a:schemeClr val="bg1"/>
                </a:solidFill>
              </a:rPr>
              <a:t>addiert</a:t>
            </a:r>
            <a:r>
              <a:rPr lang="en-US" sz="2400" dirty="0">
                <a:solidFill>
                  <a:schemeClr val="bg1"/>
                </a:solidFill>
              </a:rPr>
              <a:t> </a:t>
            </a:r>
            <a:r>
              <a:rPr lang="en-US" sz="2400" dirty="0" err="1">
                <a:solidFill>
                  <a:schemeClr val="bg1"/>
                </a:solidFill>
              </a:rPr>
              <a:t>werden</a:t>
            </a:r>
            <a:r>
              <a:rPr lang="en-US" sz="2400" dirty="0">
                <a:solidFill>
                  <a:schemeClr val="bg1"/>
                </a:solidFill>
              </a:rPr>
              <a:t> – so </a:t>
            </a:r>
            <a:r>
              <a:rPr lang="en-US" sz="2400" dirty="0" err="1">
                <a:solidFill>
                  <a:schemeClr val="bg1"/>
                </a:solidFill>
              </a:rPr>
              <a:t>wird</a:t>
            </a:r>
            <a:r>
              <a:rPr lang="en-US" sz="2400" dirty="0">
                <a:solidFill>
                  <a:schemeClr val="bg1"/>
                </a:solidFill>
              </a:rPr>
              <a:t> das </a:t>
            </a:r>
            <a:r>
              <a:rPr lang="en-US" sz="2400" dirty="0" err="1">
                <a:solidFill>
                  <a:schemeClr val="bg1"/>
                </a:solidFill>
              </a:rPr>
              <a:t>vorläufige</a:t>
            </a:r>
            <a:r>
              <a:rPr lang="en-US" sz="2400" dirty="0">
                <a:solidFill>
                  <a:schemeClr val="bg1"/>
                </a:solidFill>
              </a:rPr>
              <a:t> </a:t>
            </a:r>
            <a:r>
              <a:rPr lang="en-US" sz="2400" dirty="0" err="1">
                <a:solidFill>
                  <a:schemeClr val="bg1"/>
                </a:solidFill>
              </a:rPr>
              <a:t>Projektbudget</a:t>
            </a:r>
            <a:r>
              <a:rPr lang="en-US" sz="2400" dirty="0">
                <a:solidFill>
                  <a:schemeClr val="bg1"/>
                </a:solidFill>
              </a:rPr>
              <a:t> </a:t>
            </a:r>
            <a:r>
              <a:rPr lang="en-US" sz="2400" dirty="0" err="1">
                <a:solidFill>
                  <a:schemeClr val="bg1"/>
                </a:solidFill>
              </a:rPr>
              <a:t>ersichtlich</a:t>
            </a:r>
            <a:r>
              <a:rPr lang="en-US" sz="2400" dirty="0">
                <a:solidFill>
                  <a:schemeClr val="bg1"/>
                </a:solidFill>
              </a:rPr>
              <a:t>. Die </a:t>
            </a:r>
            <a:r>
              <a:rPr lang="en-US" sz="2400" dirty="0" err="1">
                <a:solidFill>
                  <a:schemeClr val="bg1"/>
                </a:solidFill>
              </a:rPr>
              <a:t>Eingabe</a:t>
            </a:r>
            <a:r>
              <a:rPr lang="en-US" sz="2400" dirty="0">
                <a:solidFill>
                  <a:schemeClr val="bg1"/>
                </a:solidFill>
              </a:rPr>
              <a:t> </a:t>
            </a:r>
            <a:r>
              <a:rPr lang="en-US" sz="2400" dirty="0" err="1">
                <a:solidFill>
                  <a:schemeClr val="bg1"/>
                </a:solidFill>
              </a:rPr>
              <a:t>aller</a:t>
            </a:r>
            <a:r>
              <a:rPr lang="en-US" sz="2400" dirty="0">
                <a:solidFill>
                  <a:schemeClr val="bg1"/>
                </a:solidFill>
              </a:rPr>
              <a:t> </a:t>
            </a:r>
            <a:r>
              <a:rPr lang="en-US" sz="2400" dirty="0" err="1">
                <a:solidFill>
                  <a:schemeClr val="bg1"/>
                </a:solidFill>
              </a:rPr>
              <a:t>Angaben</a:t>
            </a:r>
            <a:r>
              <a:rPr lang="en-US" sz="2400" dirty="0">
                <a:solidFill>
                  <a:schemeClr val="bg1"/>
                </a:solidFill>
              </a:rPr>
              <a:t> in </a:t>
            </a:r>
            <a:r>
              <a:rPr lang="en-US" sz="2400" dirty="0" err="1">
                <a:solidFill>
                  <a:schemeClr val="bg1"/>
                </a:solidFill>
              </a:rPr>
              <a:t>ein</a:t>
            </a:r>
            <a:r>
              <a:rPr lang="en-US" sz="2400" dirty="0">
                <a:solidFill>
                  <a:schemeClr val="bg1"/>
                </a:solidFill>
              </a:rPr>
              <a:t> </a:t>
            </a:r>
            <a:r>
              <a:rPr lang="en-US" sz="2400" dirty="0" err="1">
                <a:solidFill>
                  <a:schemeClr val="bg1"/>
                </a:solidFill>
              </a:rPr>
              <a:t>übersichtliches</a:t>
            </a:r>
            <a:r>
              <a:rPr lang="en-US" sz="2400" dirty="0">
                <a:solidFill>
                  <a:schemeClr val="bg1"/>
                </a:solidFill>
              </a:rPr>
              <a:t> </a:t>
            </a:r>
            <a:r>
              <a:rPr lang="en-US" sz="2400" dirty="0" err="1">
                <a:solidFill>
                  <a:schemeClr val="bg1"/>
                </a:solidFill>
              </a:rPr>
              <a:t>Arbeitsblatt</a:t>
            </a:r>
            <a:r>
              <a:rPr lang="en-US" sz="2400" dirty="0">
                <a:solidFill>
                  <a:schemeClr val="bg1"/>
                </a:solidFill>
              </a:rPr>
              <a:t> </a:t>
            </a:r>
            <a:r>
              <a:rPr lang="en-US" sz="2400" dirty="0" err="1">
                <a:solidFill>
                  <a:schemeClr val="bg1"/>
                </a:solidFill>
              </a:rPr>
              <a:t>kann</a:t>
            </a:r>
            <a:r>
              <a:rPr lang="en-US" sz="2400" dirty="0">
                <a:solidFill>
                  <a:schemeClr val="bg1"/>
                </a:solidFill>
              </a:rPr>
              <a:t> in </a:t>
            </a:r>
            <a:r>
              <a:rPr lang="en-US" sz="2400" dirty="0" err="1">
                <a:solidFill>
                  <a:schemeClr val="bg1"/>
                </a:solidFill>
              </a:rPr>
              <a:t>dieser</a:t>
            </a:r>
            <a:r>
              <a:rPr lang="en-US" sz="2400" dirty="0">
                <a:solidFill>
                  <a:schemeClr val="bg1"/>
                </a:solidFill>
              </a:rPr>
              <a:t> Phase </a:t>
            </a:r>
            <a:r>
              <a:rPr lang="en-US" sz="2400" dirty="0" err="1">
                <a:solidFill>
                  <a:schemeClr val="bg1"/>
                </a:solidFill>
              </a:rPr>
              <a:t>sehr</a:t>
            </a:r>
            <a:r>
              <a:rPr lang="en-US" sz="2400" dirty="0">
                <a:solidFill>
                  <a:schemeClr val="bg1"/>
                </a:solidFill>
              </a:rPr>
              <a:t> </a:t>
            </a:r>
            <a:r>
              <a:rPr lang="en-US" sz="2400" dirty="0" err="1">
                <a:solidFill>
                  <a:schemeClr val="bg1"/>
                </a:solidFill>
              </a:rPr>
              <a:t>hilfreich</a:t>
            </a:r>
            <a:r>
              <a:rPr lang="en-US" sz="2400" dirty="0">
                <a:solidFill>
                  <a:schemeClr val="bg1"/>
                </a:solidFill>
              </a:rPr>
              <a:t> sein. Es </a:t>
            </a:r>
            <a:r>
              <a:rPr lang="en-US" sz="2400" dirty="0" err="1">
                <a:solidFill>
                  <a:schemeClr val="bg1"/>
                </a:solidFill>
              </a:rPr>
              <a:t>empfiehlt</a:t>
            </a:r>
            <a:r>
              <a:rPr lang="en-US" sz="2400" dirty="0">
                <a:solidFill>
                  <a:schemeClr val="bg1"/>
                </a:solidFill>
              </a:rPr>
              <a:t> </a:t>
            </a:r>
            <a:r>
              <a:rPr lang="en-US" sz="2400" dirty="0" err="1">
                <a:solidFill>
                  <a:schemeClr val="bg1"/>
                </a:solidFill>
              </a:rPr>
              <a:t>sich</a:t>
            </a:r>
            <a:r>
              <a:rPr lang="en-US" sz="2400" dirty="0">
                <a:solidFill>
                  <a:schemeClr val="bg1"/>
                </a:solidFill>
              </a:rPr>
              <a:t>, das </a:t>
            </a:r>
            <a:r>
              <a:rPr lang="en-US" sz="2400" dirty="0" err="1">
                <a:solidFill>
                  <a:schemeClr val="bg1"/>
                </a:solidFill>
              </a:rPr>
              <a:t>Arbeitsblatt</a:t>
            </a:r>
            <a:r>
              <a:rPr lang="en-US" sz="2400" dirty="0">
                <a:solidFill>
                  <a:schemeClr val="bg1"/>
                </a:solidFill>
              </a:rPr>
              <a:t> in </a:t>
            </a:r>
            <a:r>
              <a:rPr lang="en-US" sz="2400" dirty="0" err="1">
                <a:solidFill>
                  <a:schemeClr val="bg1"/>
                </a:solidFill>
              </a:rPr>
              <a:t>zwei</a:t>
            </a:r>
            <a:r>
              <a:rPr lang="en-US" sz="2400" dirty="0">
                <a:solidFill>
                  <a:schemeClr val="bg1"/>
                </a:solidFill>
              </a:rPr>
              <a:t> </a:t>
            </a:r>
            <a:r>
              <a:rPr lang="en-US" sz="2400" dirty="0" err="1">
                <a:solidFill>
                  <a:schemeClr val="bg1"/>
                </a:solidFill>
              </a:rPr>
              <a:t>Spalten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unterteilen</a:t>
            </a:r>
            <a:r>
              <a:rPr lang="en-US" sz="2400" dirty="0">
                <a:solidFill>
                  <a:schemeClr val="bg1"/>
                </a:solidFill>
              </a:rPr>
              <a:t>: Eine </a:t>
            </a:r>
            <a:r>
              <a:rPr lang="en-US" sz="2400" dirty="0" err="1">
                <a:solidFill>
                  <a:schemeClr val="bg1"/>
                </a:solidFill>
              </a:rPr>
              <a:t>Spalte</a:t>
            </a:r>
            <a:r>
              <a:rPr lang="en-US" sz="2400" dirty="0">
                <a:solidFill>
                  <a:schemeClr val="bg1"/>
                </a:solidFill>
              </a:rPr>
              <a:t> </a:t>
            </a:r>
            <a:r>
              <a:rPr lang="en-US" sz="2400" dirty="0" err="1">
                <a:solidFill>
                  <a:schemeClr val="bg1"/>
                </a:solidFill>
              </a:rPr>
              <a:t>ist</a:t>
            </a:r>
            <a:r>
              <a:rPr lang="en-US" sz="2400" dirty="0">
                <a:solidFill>
                  <a:schemeClr val="bg1"/>
                </a:solidFill>
              </a:rPr>
              <a:t> für „</a:t>
            </a:r>
            <a:r>
              <a:rPr lang="en-US" sz="2400" dirty="0" err="1">
                <a:solidFill>
                  <a:schemeClr val="bg1"/>
                </a:solidFill>
              </a:rPr>
              <a:t>Aufgaben</a:t>
            </a:r>
            <a:r>
              <a:rPr lang="en-US" sz="2400" dirty="0">
                <a:solidFill>
                  <a:schemeClr val="bg1"/>
                </a:solidFill>
              </a:rPr>
              <a:t>“, die </a:t>
            </a:r>
            <a:r>
              <a:rPr lang="en-US" sz="2400" dirty="0" err="1">
                <a:solidFill>
                  <a:schemeClr val="bg1"/>
                </a:solidFill>
              </a:rPr>
              <a:t>andere</a:t>
            </a:r>
            <a:r>
              <a:rPr lang="en-US" sz="2400" dirty="0">
                <a:solidFill>
                  <a:schemeClr val="bg1"/>
                </a:solidFill>
              </a:rPr>
              <a:t> für „</a:t>
            </a:r>
            <a:r>
              <a:rPr lang="en-US" sz="2400" dirty="0" err="1">
                <a:solidFill>
                  <a:schemeClr val="bg1"/>
                </a:solidFill>
              </a:rPr>
              <a:t>Kostenvoranschlag</a:t>
            </a:r>
            <a:r>
              <a:rPr lang="en-US" sz="2400" dirty="0">
                <a:solidFill>
                  <a:schemeClr val="bg1"/>
                </a:solidFill>
              </a:rPr>
              <a:t>“ </a:t>
            </a:r>
            <a:r>
              <a:rPr lang="en-US" sz="2400" dirty="0" err="1">
                <a:solidFill>
                  <a:schemeClr val="bg1"/>
                </a:solidFill>
              </a:rPr>
              <a:t>vorgesehen</a:t>
            </a:r>
            <a:r>
              <a:rPr lang="en-US" sz="2400" dirty="0">
                <a:solidFill>
                  <a:schemeClr val="bg1"/>
                </a:solidFill>
              </a:rPr>
              <a:t>.</a:t>
            </a:r>
          </a:p>
          <a:p>
            <a:endParaRPr lang="en-IE" sz="2400" dirty="0">
              <a:solidFill>
                <a:schemeClr val="bg1"/>
              </a:solidFill>
            </a:endParaRP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Box 1">
            <a:extLst>
              <a:ext uri="{FF2B5EF4-FFF2-40B4-BE49-F238E27FC236}">
                <a16:creationId xmlns:a16="http://schemas.microsoft.com/office/drawing/2014/main" id="{042AD9E5-3C39-B31E-5E92-77E60EBFC0D8}"/>
              </a:ext>
            </a:extLst>
          </p:cNvPr>
          <p:cNvSpPr txBox="1"/>
          <p:nvPr/>
        </p:nvSpPr>
        <p:spPr>
          <a:xfrm>
            <a:off x="6386957" y="261963"/>
            <a:ext cx="5943601" cy="523220"/>
          </a:xfrm>
          <a:prstGeom prst="rect">
            <a:avLst/>
          </a:prstGeom>
          <a:noFill/>
        </p:spPr>
        <p:txBody>
          <a:bodyPr wrap="square" rtlCol="0">
            <a:spAutoFit/>
          </a:bodyPr>
          <a:lstStyle/>
          <a:p>
            <a:r>
              <a:rPr lang="en-IE" sz="2800" b="1" dirty="0" err="1">
                <a:solidFill>
                  <a:schemeClr val="bg1"/>
                </a:solidFill>
              </a:rPr>
              <a:t>Erstellung</a:t>
            </a:r>
            <a:r>
              <a:rPr lang="en-IE" sz="2800" b="1" dirty="0">
                <a:solidFill>
                  <a:schemeClr val="bg1"/>
                </a:solidFill>
              </a:rPr>
              <a:t> </a:t>
            </a:r>
            <a:r>
              <a:rPr lang="en-IE" sz="2800" b="1" dirty="0" err="1">
                <a:solidFill>
                  <a:schemeClr val="bg1"/>
                </a:solidFill>
              </a:rPr>
              <a:t>eines</a:t>
            </a:r>
            <a:r>
              <a:rPr lang="en-IE" sz="2800" b="1" dirty="0">
                <a:solidFill>
                  <a:schemeClr val="bg1"/>
                </a:solidFill>
              </a:rPr>
              <a:t> </a:t>
            </a:r>
            <a:r>
              <a:rPr lang="en-IE" sz="2800" b="1" dirty="0" err="1">
                <a:solidFill>
                  <a:schemeClr val="bg1"/>
                </a:solidFill>
              </a:rPr>
              <a:t>Projektbudgets</a:t>
            </a:r>
            <a:endParaRPr lang="en-IE" sz="2800" b="1" dirty="0">
              <a:solidFill>
                <a:schemeClr val="bg1"/>
              </a:solidFill>
            </a:endParaRPr>
          </a:p>
        </p:txBody>
      </p:sp>
    </p:spTree>
    <p:extLst>
      <p:ext uri="{BB962C8B-B14F-4D97-AF65-F5344CB8AC3E}">
        <p14:creationId xmlns:p14="http://schemas.microsoft.com/office/powerpoint/2010/main" val="187657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336038" y="1372429"/>
            <a:ext cx="6161366" cy="4616648"/>
          </a:xfrm>
          <a:prstGeom prst="rect">
            <a:avLst/>
          </a:prstGeom>
          <a:noFill/>
        </p:spPr>
        <p:txBody>
          <a:bodyPr wrap="square" rtlCol="0">
            <a:spAutoFit/>
          </a:bodyPr>
          <a:lstStyle/>
          <a:p>
            <a:r>
              <a:rPr lang="en-US" sz="2050" b="1" dirty="0">
                <a:solidFill>
                  <a:schemeClr val="bg1"/>
                </a:solidFill>
              </a:rPr>
              <a:t>3. </a:t>
            </a:r>
            <a:r>
              <a:rPr lang="en-US" sz="2050" b="1" dirty="0" err="1">
                <a:solidFill>
                  <a:schemeClr val="bg1"/>
                </a:solidFill>
              </a:rPr>
              <a:t>Einplanung</a:t>
            </a:r>
            <a:r>
              <a:rPr lang="en-US" sz="2050" b="1" dirty="0">
                <a:solidFill>
                  <a:schemeClr val="bg1"/>
                </a:solidFill>
              </a:rPr>
              <a:t> von </a:t>
            </a:r>
            <a:r>
              <a:rPr lang="en-US" sz="2050" b="1" dirty="0" err="1">
                <a:solidFill>
                  <a:schemeClr val="bg1"/>
                </a:solidFill>
              </a:rPr>
              <a:t>unvorhergesehenen</a:t>
            </a:r>
            <a:r>
              <a:rPr lang="en-US" sz="2050" b="1" dirty="0">
                <a:solidFill>
                  <a:schemeClr val="bg1"/>
                </a:solidFill>
              </a:rPr>
              <a:t> </a:t>
            </a:r>
            <a:r>
              <a:rPr lang="en-US" sz="2050" b="1" dirty="0" err="1">
                <a:solidFill>
                  <a:schemeClr val="bg1"/>
                </a:solidFill>
              </a:rPr>
              <a:t>Ausgaben</a:t>
            </a:r>
            <a:endParaRPr lang="en-US" sz="2050" b="1" dirty="0">
              <a:solidFill>
                <a:schemeClr val="bg1"/>
              </a:solidFill>
            </a:endParaRPr>
          </a:p>
          <a:p>
            <a:r>
              <a:rPr lang="en-US" sz="2050" dirty="0" err="1">
                <a:solidFill>
                  <a:schemeClr val="bg1"/>
                </a:solidFill>
              </a:rPr>
              <a:t>Unvorhergesehene</a:t>
            </a:r>
            <a:r>
              <a:rPr lang="en-US" sz="2050" dirty="0">
                <a:solidFill>
                  <a:schemeClr val="bg1"/>
                </a:solidFill>
              </a:rPr>
              <a:t> </a:t>
            </a:r>
            <a:r>
              <a:rPr lang="en-US" sz="2050" dirty="0" err="1">
                <a:solidFill>
                  <a:schemeClr val="bg1"/>
                </a:solidFill>
              </a:rPr>
              <a:t>Kosten</a:t>
            </a:r>
            <a:r>
              <a:rPr lang="en-US" sz="2050" dirty="0">
                <a:solidFill>
                  <a:schemeClr val="bg1"/>
                </a:solidFill>
              </a:rPr>
              <a:t> </a:t>
            </a:r>
            <a:r>
              <a:rPr lang="en-US" sz="2050" dirty="0" err="1">
                <a:solidFill>
                  <a:schemeClr val="bg1"/>
                </a:solidFill>
              </a:rPr>
              <a:t>einzuplanen</a:t>
            </a:r>
            <a:r>
              <a:rPr lang="en-US" sz="2050" dirty="0">
                <a:solidFill>
                  <a:schemeClr val="bg1"/>
                </a:solidFill>
              </a:rPr>
              <a:t>, </a:t>
            </a:r>
            <a:r>
              <a:rPr lang="en-US" sz="2050" dirty="0" err="1">
                <a:solidFill>
                  <a:schemeClr val="bg1"/>
                </a:solidFill>
              </a:rPr>
              <a:t>ist</a:t>
            </a:r>
            <a:r>
              <a:rPr lang="en-US" sz="2050" dirty="0">
                <a:solidFill>
                  <a:schemeClr val="bg1"/>
                </a:solidFill>
              </a:rPr>
              <a:t> für alle </a:t>
            </a:r>
            <a:r>
              <a:rPr lang="en-US" sz="2050" dirty="0" err="1">
                <a:solidFill>
                  <a:schemeClr val="bg1"/>
                </a:solidFill>
              </a:rPr>
              <a:t>Projektbudgets</a:t>
            </a:r>
            <a:r>
              <a:rPr lang="en-US" sz="2050" dirty="0">
                <a:solidFill>
                  <a:schemeClr val="bg1"/>
                </a:solidFill>
              </a:rPr>
              <a:t> </a:t>
            </a:r>
            <a:r>
              <a:rPr lang="en-US" sz="2050" dirty="0" err="1">
                <a:solidFill>
                  <a:schemeClr val="bg1"/>
                </a:solidFill>
              </a:rPr>
              <a:t>äußerst</a:t>
            </a:r>
            <a:r>
              <a:rPr lang="en-US" sz="2050" dirty="0">
                <a:solidFill>
                  <a:schemeClr val="bg1"/>
                </a:solidFill>
              </a:rPr>
              <a:t> </a:t>
            </a:r>
            <a:r>
              <a:rPr lang="en-US" sz="2050" dirty="0" err="1">
                <a:solidFill>
                  <a:schemeClr val="bg1"/>
                </a:solidFill>
              </a:rPr>
              <a:t>wichtig</a:t>
            </a:r>
            <a:r>
              <a:rPr lang="en-US" sz="2050" dirty="0">
                <a:solidFill>
                  <a:schemeClr val="bg1"/>
                </a:solidFill>
              </a:rPr>
              <a:t>, da </a:t>
            </a:r>
            <a:r>
              <a:rPr lang="en-US" sz="2050" dirty="0" err="1">
                <a:solidFill>
                  <a:schemeClr val="bg1"/>
                </a:solidFill>
              </a:rPr>
              <a:t>nie</a:t>
            </a:r>
            <a:r>
              <a:rPr lang="en-US" sz="2050" dirty="0">
                <a:solidFill>
                  <a:schemeClr val="bg1"/>
                </a:solidFill>
              </a:rPr>
              <a:t> </a:t>
            </a:r>
            <a:r>
              <a:rPr lang="en-US" sz="2050" dirty="0" err="1">
                <a:solidFill>
                  <a:schemeClr val="bg1"/>
                </a:solidFill>
              </a:rPr>
              <a:t>davon</a:t>
            </a:r>
            <a:r>
              <a:rPr lang="en-US" sz="2050" dirty="0">
                <a:solidFill>
                  <a:schemeClr val="bg1"/>
                </a:solidFill>
              </a:rPr>
              <a:t> </a:t>
            </a:r>
            <a:r>
              <a:rPr lang="en-US" sz="2050" dirty="0" err="1">
                <a:solidFill>
                  <a:schemeClr val="bg1"/>
                </a:solidFill>
              </a:rPr>
              <a:t>ausgegangen</a:t>
            </a:r>
            <a:r>
              <a:rPr lang="en-US" sz="2050" dirty="0">
                <a:solidFill>
                  <a:schemeClr val="bg1"/>
                </a:solidFill>
              </a:rPr>
              <a:t> </a:t>
            </a:r>
            <a:r>
              <a:rPr lang="en-US" sz="2050" dirty="0" err="1">
                <a:solidFill>
                  <a:schemeClr val="bg1"/>
                </a:solidFill>
              </a:rPr>
              <a:t>werden</a:t>
            </a:r>
            <a:r>
              <a:rPr lang="en-US" sz="2050" dirty="0">
                <a:solidFill>
                  <a:schemeClr val="bg1"/>
                </a:solidFill>
              </a:rPr>
              <a:t> </a:t>
            </a:r>
            <a:r>
              <a:rPr lang="en-US" sz="2050" dirty="0" err="1">
                <a:solidFill>
                  <a:schemeClr val="bg1"/>
                </a:solidFill>
              </a:rPr>
              <a:t>kann</a:t>
            </a:r>
            <a:r>
              <a:rPr lang="en-US" sz="2050" dirty="0">
                <a:solidFill>
                  <a:schemeClr val="bg1"/>
                </a:solidFill>
              </a:rPr>
              <a:t>, </a:t>
            </a:r>
            <a:r>
              <a:rPr lang="en-US" sz="2050" dirty="0" err="1">
                <a:solidFill>
                  <a:schemeClr val="bg1"/>
                </a:solidFill>
              </a:rPr>
              <a:t>dass</a:t>
            </a:r>
            <a:r>
              <a:rPr lang="en-US" sz="2050" dirty="0">
                <a:solidFill>
                  <a:schemeClr val="bg1"/>
                </a:solidFill>
              </a:rPr>
              <a:t> </a:t>
            </a:r>
            <a:r>
              <a:rPr lang="en-US" sz="2050" dirty="0" err="1">
                <a:solidFill>
                  <a:schemeClr val="bg1"/>
                </a:solidFill>
              </a:rPr>
              <a:t>nicht</a:t>
            </a:r>
            <a:r>
              <a:rPr lang="en-US" sz="2050" dirty="0">
                <a:solidFill>
                  <a:schemeClr val="bg1"/>
                </a:solidFill>
              </a:rPr>
              <a:t> </a:t>
            </a:r>
            <a:r>
              <a:rPr lang="en-US" sz="2050" dirty="0" err="1">
                <a:solidFill>
                  <a:schemeClr val="bg1"/>
                </a:solidFill>
              </a:rPr>
              <a:t>zusätzliche</a:t>
            </a:r>
            <a:r>
              <a:rPr lang="en-US" sz="2050" dirty="0">
                <a:solidFill>
                  <a:schemeClr val="bg1"/>
                </a:solidFill>
              </a:rPr>
              <a:t> </a:t>
            </a:r>
            <a:r>
              <a:rPr lang="en-US" sz="2050" dirty="0" err="1">
                <a:solidFill>
                  <a:schemeClr val="bg1"/>
                </a:solidFill>
              </a:rPr>
              <a:t>unerwartete</a:t>
            </a:r>
            <a:r>
              <a:rPr lang="en-US" sz="2050" dirty="0">
                <a:solidFill>
                  <a:schemeClr val="bg1"/>
                </a:solidFill>
              </a:rPr>
              <a:t> </a:t>
            </a:r>
            <a:r>
              <a:rPr lang="en-US" sz="2050" dirty="0" err="1">
                <a:solidFill>
                  <a:schemeClr val="bg1"/>
                </a:solidFill>
              </a:rPr>
              <a:t>Kosten</a:t>
            </a:r>
            <a:r>
              <a:rPr lang="en-US" sz="2050" dirty="0">
                <a:solidFill>
                  <a:schemeClr val="bg1"/>
                </a:solidFill>
              </a:rPr>
              <a:t> </a:t>
            </a:r>
            <a:r>
              <a:rPr lang="en-US" sz="2050" dirty="0" err="1">
                <a:solidFill>
                  <a:schemeClr val="bg1"/>
                </a:solidFill>
              </a:rPr>
              <a:t>im</a:t>
            </a:r>
            <a:r>
              <a:rPr lang="en-US" sz="2050" dirty="0">
                <a:solidFill>
                  <a:schemeClr val="bg1"/>
                </a:solidFill>
              </a:rPr>
              <a:t> </a:t>
            </a:r>
            <a:r>
              <a:rPr lang="en-US" sz="2050" dirty="0" err="1">
                <a:solidFill>
                  <a:schemeClr val="bg1"/>
                </a:solidFill>
              </a:rPr>
              <a:t>Verlauf</a:t>
            </a:r>
            <a:r>
              <a:rPr lang="en-US" sz="2050" dirty="0">
                <a:solidFill>
                  <a:schemeClr val="bg1"/>
                </a:solidFill>
              </a:rPr>
              <a:t> </a:t>
            </a:r>
            <a:r>
              <a:rPr lang="en-US" sz="2050" dirty="0" err="1">
                <a:solidFill>
                  <a:schemeClr val="bg1"/>
                </a:solidFill>
              </a:rPr>
              <a:t>eines</a:t>
            </a:r>
            <a:r>
              <a:rPr lang="en-US" sz="2050" dirty="0">
                <a:solidFill>
                  <a:schemeClr val="bg1"/>
                </a:solidFill>
              </a:rPr>
              <a:t> </a:t>
            </a:r>
            <a:r>
              <a:rPr lang="en-US" sz="2050" dirty="0" err="1">
                <a:solidFill>
                  <a:schemeClr val="bg1"/>
                </a:solidFill>
              </a:rPr>
              <a:t>Projektes</a:t>
            </a:r>
            <a:r>
              <a:rPr lang="en-US" sz="2050" dirty="0">
                <a:solidFill>
                  <a:schemeClr val="bg1"/>
                </a:solidFill>
              </a:rPr>
              <a:t> </a:t>
            </a:r>
            <a:r>
              <a:rPr lang="en-US" sz="2050" dirty="0" err="1">
                <a:solidFill>
                  <a:schemeClr val="bg1"/>
                </a:solidFill>
              </a:rPr>
              <a:t>auftreten</a:t>
            </a:r>
            <a:r>
              <a:rPr lang="en-US" sz="2050" dirty="0">
                <a:solidFill>
                  <a:schemeClr val="bg1"/>
                </a:solidFill>
              </a:rPr>
              <a:t> </a:t>
            </a:r>
            <a:r>
              <a:rPr lang="en-US" sz="2050" dirty="0" err="1">
                <a:solidFill>
                  <a:schemeClr val="bg1"/>
                </a:solidFill>
              </a:rPr>
              <a:t>können</a:t>
            </a:r>
            <a:r>
              <a:rPr lang="en-US" sz="2050" dirty="0">
                <a:solidFill>
                  <a:schemeClr val="bg1"/>
                </a:solidFill>
              </a:rPr>
              <a:t>. Ein </a:t>
            </a:r>
            <a:r>
              <a:rPr lang="en-US" sz="2050" dirty="0" err="1">
                <a:solidFill>
                  <a:schemeClr val="bg1"/>
                </a:solidFill>
              </a:rPr>
              <a:t>guter</a:t>
            </a:r>
            <a:r>
              <a:rPr lang="en-US" sz="2050" dirty="0">
                <a:solidFill>
                  <a:schemeClr val="bg1"/>
                </a:solidFill>
              </a:rPr>
              <a:t> </a:t>
            </a:r>
            <a:r>
              <a:rPr lang="en-US" sz="2050" dirty="0" err="1">
                <a:solidFill>
                  <a:schemeClr val="bg1"/>
                </a:solidFill>
              </a:rPr>
              <a:t>Richtwert</a:t>
            </a:r>
            <a:r>
              <a:rPr lang="en-US" sz="2050" dirty="0">
                <a:solidFill>
                  <a:schemeClr val="bg1"/>
                </a:solidFill>
              </a:rPr>
              <a:t> für </a:t>
            </a:r>
            <a:r>
              <a:rPr lang="en-US" sz="2050" dirty="0" err="1">
                <a:solidFill>
                  <a:schemeClr val="bg1"/>
                </a:solidFill>
              </a:rPr>
              <a:t>einen</a:t>
            </a:r>
            <a:r>
              <a:rPr lang="en-US" sz="2050" dirty="0">
                <a:solidFill>
                  <a:schemeClr val="bg1"/>
                </a:solidFill>
              </a:rPr>
              <a:t> </a:t>
            </a:r>
            <a:r>
              <a:rPr lang="en-US" sz="2050" dirty="0" err="1">
                <a:solidFill>
                  <a:schemeClr val="bg1"/>
                </a:solidFill>
              </a:rPr>
              <a:t>Zuschlag</a:t>
            </a:r>
            <a:r>
              <a:rPr lang="en-US" sz="2050" dirty="0">
                <a:solidFill>
                  <a:schemeClr val="bg1"/>
                </a:solidFill>
              </a:rPr>
              <a:t> für </a:t>
            </a:r>
            <a:r>
              <a:rPr lang="en-US" sz="2050" dirty="0" err="1">
                <a:solidFill>
                  <a:schemeClr val="bg1"/>
                </a:solidFill>
              </a:rPr>
              <a:t>unerwartete</a:t>
            </a:r>
            <a:r>
              <a:rPr lang="en-US" sz="2050" dirty="0">
                <a:solidFill>
                  <a:schemeClr val="bg1"/>
                </a:solidFill>
              </a:rPr>
              <a:t> </a:t>
            </a:r>
            <a:r>
              <a:rPr lang="en-US" sz="2050" dirty="0" err="1">
                <a:solidFill>
                  <a:schemeClr val="bg1"/>
                </a:solidFill>
              </a:rPr>
              <a:t>Ausgaben</a:t>
            </a:r>
            <a:r>
              <a:rPr lang="en-US" sz="2050" dirty="0">
                <a:solidFill>
                  <a:schemeClr val="bg1"/>
                </a:solidFill>
              </a:rPr>
              <a:t> </a:t>
            </a:r>
            <a:r>
              <a:rPr lang="en-US" sz="2050" dirty="0" err="1">
                <a:solidFill>
                  <a:schemeClr val="bg1"/>
                </a:solidFill>
              </a:rPr>
              <a:t>sind</a:t>
            </a:r>
            <a:r>
              <a:rPr lang="en-US" sz="2050" dirty="0">
                <a:solidFill>
                  <a:schemeClr val="bg1"/>
                </a:solidFill>
              </a:rPr>
              <a:t> 10 % der </a:t>
            </a:r>
            <a:r>
              <a:rPr lang="en-US" sz="2050" dirty="0" err="1">
                <a:solidFill>
                  <a:schemeClr val="bg1"/>
                </a:solidFill>
              </a:rPr>
              <a:t>gesamten</a:t>
            </a:r>
            <a:r>
              <a:rPr lang="en-US" sz="2050" dirty="0">
                <a:solidFill>
                  <a:schemeClr val="bg1"/>
                </a:solidFill>
              </a:rPr>
              <a:t> </a:t>
            </a:r>
            <a:r>
              <a:rPr lang="en-US" sz="2050" dirty="0" err="1">
                <a:solidFill>
                  <a:schemeClr val="bg1"/>
                </a:solidFill>
              </a:rPr>
              <a:t>Projektkosten</a:t>
            </a:r>
            <a:r>
              <a:rPr lang="en-US" sz="2050" dirty="0">
                <a:solidFill>
                  <a:schemeClr val="bg1"/>
                </a:solidFill>
              </a:rPr>
              <a:t>. Auf </a:t>
            </a:r>
            <a:r>
              <a:rPr lang="en-US" sz="2050" dirty="0" err="1">
                <a:solidFill>
                  <a:schemeClr val="bg1"/>
                </a:solidFill>
              </a:rPr>
              <a:t>diese</a:t>
            </a:r>
            <a:r>
              <a:rPr lang="en-US" sz="2050" dirty="0">
                <a:solidFill>
                  <a:schemeClr val="bg1"/>
                </a:solidFill>
              </a:rPr>
              <a:t> Weise </a:t>
            </a:r>
            <a:r>
              <a:rPr lang="en-US" sz="2050" dirty="0" err="1">
                <a:solidFill>
                  <a:schemeClr val="bg1"/>
                </a:solidFill>
              </a:rPr>
              <a:t>kann</a:t>
            </a:r>
            <a:r>
              <a:rPr lang="en-US" sz="2050" dirty="0">
                <a:solidFill>
                  <a:schemeClr val="bg1"/>
                </a:solidFill>
              </a:rPr>
              <a:t> </a:t>
            </a:r>
            <a:r>
              <a:rPr lang="en-US" sz="2050" dirty="0" err="1">
                <a:solidFill>
                  <a:schemeClr val="bg1"/>
                </a:solidFill>
              </a:rPr>
              <a:t>sichergestellt</a:t>
            </a:r>
            <a:r>
              <a:rPr lang="en-US" sz="2050" dirty="0">
                <a:solidFill>
                  <a:schemeClr val="bg1"/>
                </a:solidFill>
              </a:rPr>
              <a:t> </a:t>
            </a:r>
            <a:r>
              <a:rPr lang="en-US" sz="2050" dirty="0" err="1">
                <a:solidFill>
                  <a:schemeClr val="bg1"/>
                </a:solidFill>
              </a:rPr>
              <a:t>werden</a:t>
            </a:r>
            <a:r>
              <a:rPr lang="en-US" sz="2050" dirty="0">
                <a:solidFill>
                  <a:schemeClr val="bg1"/>
                </a:solidFill>
              </a:rPr>
              <a:t>, </a:t>
            </a:r>
            <a:r>
              <a:rPr lang="en-US" sz="2050" dirty="0" err="1">
                <a:solidFill>
                  <a:schemeClr val="bg1"/>
                </a:solidFill>
              </a:rPr>
              <a:t>dass</a:t>
            </a:r>
            <a:r>
              <a:rPr lang="en-US" sz="2050" dirty="0">
                <a:solidFill>
                  <a:schemeClr val="bg1"/>
                </a:solidFill>
              </a:rPr>
              <a:t> die </a:t>
            </a:r>
            <a:r>
              <a:rPr lang="en-US" sz="2050" dirty="0" err="1">
                <a:solidFill>
                  <a:schemeClr val="bg1"/>
                </a:solidFill>
              </a:rPr>
              <a:t>Kosten</a:t>
            </a:r>
            <a:r>
              <a:rPr lang="en-US" sz="2050" dirty="0">
                <a:solidFill>
                  <a:schemeClr val="bg1"/>
                </a:solidFill>
              </a:rPr>
              <a:t> für das </a:t>
            </a:r>
            <a:r>
              <a:rPr lang="en-US" sz="2050" dirty="0" err="1">
                <a:solidFill>
                  <a:schemeClr val="bg1"/>
                </a:solidFill>
              </a:rPr>
              <a:t>Projekt</a:t>
            </a:r>
            <a:r>
              <a:rPr lang="en-US" sz="2050" dirty="0">
                <a:solidFill>
                  <a:schemeClr val="bg1"/>
                </a:solidFill>
              </a:rPr>
              <a:t> </a:t>
            </a:r>
            <a:r>
              <a:rPr lang="en-US" sz="2050" dirty="0" err="1">
                <a:solidFill>
                  <a:schemeClr val="bg1"/>
                </a:solidFill>
              </a:rPr>
              <a:t>im</a:t>
            </a:r>
            <a:r>
              <a:rPr lang="en-US" sz="2050" dirty="0">
                <a:solidFill>
                  <a:schemeClr val="bg1"/>
                </a:solidFill>
              </a:rPr>
              <a:t> </a:t>
            </a:r>
            <a:r>
              <a:rPr lang="en-US" sz="2050" dirty="0" err="1">
                <a:solidFill>
                  <a:schemeClr val="bg1"/>
                </a:solidFill>
              </a:rPr>
              <a:t>Rahmen</a:t>
            </a:r>
            <a:r>
              <a:rPr lang="en-US" sz="2050" dirty="0">
                <a:solidFill>
                  <a:schemeClr val="bg1"/>
                </a:solidFill>
              </a:rPr>
              <a:t> des </a:t>
            </a:r>
            <a:r>
              <a:rPr lang="en-US" sz="2050" dirty="0" err="1">
                <a:solidFill>
                  <a:schemeClr val="bg1"/>
                </a:solidFill>
              </a:rPr>
              <a:t>veranschlagten</a:t>
            </a:r>
            <a:r>
              <a:rPr lang="en-US" sz="2050" dirty="0">
                <a:solidFill>
                  <a:schemeClr val="bg1"/>
                </a:solidFill>
              </a:rPr>
              <a:t> Budgets </a:t>
            </a:r>
            <a:r>
              <a:rPr lang="en-US" sz="2050" dirty="0" err="1">
                <a:solidFill>
                  <a:schemeClr val="bg1"/>
                </a:solidFill>
              </a:rPr>
              <a:t>bleiben</a:t>
            </a:r>
            <a:r>
              <a:rPr lang="en-US" sz="2050" dirty="0">
                <a:solidFill>
                  <a:schemeClr val="bg1"/>
                </a:solidFill>
              </a:rPr>
              <a:t>.</a:t>
            </a:r>
          </a:p>
          <a:p>
            <a:r>
              <a:rPr lang="en-US" sz="2050" dirty="0" err="1">
                <a:solidFill>
                  <a:schemeClr val="bg1"/>
                </a:solidFill>
              </a:rPr>
              <a:t>Abschließend</a:t>
            </a:r>
            <a:r>
              <a:rPr lang="en-US" sz="2050" dirty="0">
                <a:solidFill>
                  <a:schemeClr val="bg1"/>
                </a:solidFill>
              </a:rPr>
              <a:t> </a:t>
            </a:r>
            <a:r>
              <a:rPr lang="en-US" sz="2050" dirty="0" err="1">
                <a:solidFill>
                  <a:schemeClr val="bg1"/>
                </a:solidFill>
              </a:rPr>
              <a:t>ist</a:t>
            </a:r>
            <a:r>
              <a:rPr lang="en-US" sz="2050" dirty="0">
                <a:solidFill>
                  <a:schemeClr val="bg1"/>
                </a:solidFill>
              </a:rPr>
              <a:t> es </a:t>
            </a:r>
            <a:r>
              <a:rPr lang="en-US" sz="2050" dirty="0" err="1">
                <a:solidFill>
                  <a:schemeClr val="bg1"/>
                </a:solidFill>
              </a:rPr>
              <a:t>ratsam</a:t>
            </a:r>
            <a:r>
              <a:rPr lang="en-US" sz="2050" dirty="0">
                <a:solidFill>
                  <a:schemeClr val="bg1"/>
                </a:solidFill>
              </a:rPr>
              <a:t>, </a:t>
            </a:r>
            <a:r>
              <a:rPr lang="en-US" sz="2050" dirty="0" err="1">
                <a:solidFill>
                  <a:schemeClr val="bg1"/>
                </a:solidFill>
              </a:rPr>
              <a:t>eine</a:t>
            </a:r>
            <a:r>
              <a:rPr lang="en-US" sz="2050" dirty="0">
                <a:solidFill>
                  <a:schemeClr val="bg1"/>
                </a:solidFill>
              </a:rPr>
              <a:t> </a:t>
            </a:r>
            <a:r>
              <a:rPr lang="en-US" sz="2050" dirty="0" err="1">
                <a:solidFill>
                  <a:schemeClr val="bg1"/>
                </a:solidFill>
              </a:rPr>
              <a:t>andere</a:t>
            </a:r>
            <a:r>
              <a:rPr lang="en-US" sz="2050" dirty="0">
                <a:solidFill>
                  <a:schemeClr val="bg1"/>
                </a:solidFill>
              </a:rPr>
              <a:t> Person </a:t>
            </a:r>
            <a:r>
              <a:rPr lang="en-US" sz="2050" dirty="0" err="1">
                <a:solidFill>
                  <a:schemeClr val="bg1"/>
                </a:solidFill>
              </a:rPr>
              <a:t>zu</a:t>
            </a:r>
            <a:r>
              <a:rPr lang="en-US" sz="2050" dirty="0">
                <a:solidFill>
                  <a:schemeClr val="bg1"/>
                </a:solidFill>
              </a:rPr>
              <a:t> bitten, </a:t>
            </a:r>
            <a:r>
              <a:rPr lang="en-US" sz="2050" dirty="0" err="1">
                <a:solidFill>
                  <a:schemeClr val="bg1"/>
                </a:solidFill>
              </a:rPr>
              <a:t>einen</a:t>
            </a:r>
            <a:r>
              <a:rPr lang="en-US" sz="2050" dirty="0">
                <a:solidFill>
                  <a:schemeClr val="bg1"/>
                </a:solidFill>
              </a:rPr>
              <a:t> </a:t>
            </a:r>
            <a:r>
              <a:rPr lang="en-US" sz="2050" dirty="0" err="1">
                <a:solidFill>
                  <a:schemeClr val="bg1"/>
                </a:solidFill>
              </a:rPr>
              <a:t>prüfenden</a:t>
            </a:r>
            <a:r>
              <a:rPr lang="en-US" sz="2050" dirty="0">
                <a:solidFill>
                  <a:schemeClr val="bg1"/>
                </a:solidFill>
              </a:rPr>
              <a:t> </a:t>
            </a:r>
            <a:r>
              <a:rPr lang="en-US" sz="2050" dirty="0" err="1">
                <a:solidFill>
                  <a:schemeClr val="bg1"/>
                </a:solidFill>
              </a:rPr>
              <a:t>Blick</a:t>
            </a:r>
            <a:r>
              <a:rPr lang="en-US" sz="2050" dirty="0">
                <a:solidFill>
                  <a:schemeClr val="bg1"/>
                </a:solidFill>
              </a:rPr>
              <a:t> auf die </a:t>
            </a:r>
            <a:r>
              <a:rPr lang="en-US" sz="2050" dirty="0" err="1">
                <a:solidFill>
                  <a:schemeClr val="bg1"/>
                </a:solidFill>
              </a:rPr>
              <a:t>Budgetplanung</a:t>
            </a:r>
            <a:r>
              <a:rPr lang="en-US" sz="2050" dirty="0">
                <a:solidFill>
                  <a:schemeClr val="bg1"/>
                </a:solidFill>
              </a:rPr>
              <a:t> </a:t>
            </a:r>
            <a:r>
              <a:rPr lang="en-US" sz="2050" dirty="0" err="1">
                <a:solidFill>
                  <a:schemeClr val="bg1"/>
                </a:solidFill>
              </a:rPr>
              <a:t>zu</a:t>
            </a:r>
            <a:r>
              <a:rPr lang="en-US" sz="2050" dirty="0">
                <a:solidFill>
                  <a:schemeClr val="bg1"/>
                </a:solidFill>
              </a:rPr>
              <a:t> </a:t>
            </a:r>
            <a:r>
              <a:rPr lang="en-US" sz="2050" dirty="0" err="1">
                <a:solidFill>
                  <a:schemeClr val="bg1"/>
                </a:solidFill>
              </a:rPr>
              <a:t>werfen</a:t>
            </a:r>
            <a:r>
              <a:rPr lang="en-US" sz="2050" dirty="0">
                <a:solidFill>
                  <a:schemeClr val="bg1"/>
                </a:solidFill>
              </a:rPr>
              <a:t>, um </a:t>
            </a:r>
            <a:r>
              <a:rPr lang="en-US" sz="2050" dirty="0" err="1">
                <a:solidFill>
                  <a:schemeClr val="bg1"/>
                </a:solidFill>
              </a:rPr>
              <a:t>sicher</a:t>
            </a:r>
            <a:r>
              <a:rPr lang="en-US" sz="2050" dirty="0">
                <a:solidFill>
                  <a:schemeClr val="bg1"/>
                </a:solidFill>
              </a:rPr>
              <a:t> </a:t>
            </a:r>
            <a:r>
              <a:rPr lang="en-US" sz="2050" dirty="0" err="1">
                <a:solidFill>
                  <a:schemeClr val="bg1"/>
                </a:solidFill>
              </a:rPr>
              <a:t>zu</a:t>
            </a:r>
            <a:r>
              <a:rPr lang="en-US" sz="2050" dirty="0">
                <a:solidFill>
                  <a:schemeClr val="bg1"/>
                </a:solidFill>
              </a:rPr>
              <a:t> </a:t>
            </a:r>
            <a:r>
              <a:rPr lang="en-US" sz="2050" dirty="0" err="1">
                <a:solidFill>
                  <a:schemeClr val="bg1"/>
                </a:solidFill>
              </a:rPr>
              <a:t>gehen</a:t>
            </a:r>
            <a:r>
              <a:rPr lang="en-US" sz="2050" dirty="0">
                <a:solidFill>
                  <a:schemeClr val="bg1"/>
                </a:solidFill>
              </a:rPr>
              <a:t>, </a:t>
            </a:r>
            <a:r>
              <a:rPr lang="en-US" sz="2050" dirty="0" err="1">
                <a:solidFill>
                  <a:schemeClr val="bg1"/>
                </a:solidFill>
              </a:rPr>
              <a:t>dass</a:t>
            </a:r>
            <a:r>
              <a:rPr lang="en-US" sz="2050" dirty="0">
                <a:solidFill>
                  <a:schemeClr val="bg1"/>
                </a:solidFill>
              </a:rPr>
              <a:t> </a:t>
            </a:r>
            <a:r>
              <a:rPr lang="en-US" sz="2050" dirty="0" err="1">
                <a:solidFill>
                  <a:schemeClr val="bg1"/>
                </a:solidFill>
              </a:rPr>
              <a:t>kein</a:t>
            </a:r>
            <a:r>
              <a:rPr lang="en-US" sz="2050" dirty="0">
                <a:solidFill>
                  <a:schemeClr val="bg1"/>
                </a:solidFill>
              </a:rPr>
              <a:t> </a:t>
            </a:r>
            <a:r>
              <a:rPr lang="en-US" sz="2050" dirty="0" err="1">
                <a:solidFill>
                  <a:schemeClr val="bg1"/>
                </a:solidFill>
              </a:rPr>
              <a:t>wichtiger</a:t>
            </a:r>
            <a:r>
              <a:rPr lang="en-US" sz="2050" dirty="0">
                <a:solidFill>
                  <a:schemeClr val="bg1"/>
                </a:solidFill>
              </a:rPr>
              <a:t> </a:t>
            </a:r>
            <a:r>
              <a:rPr lang="en-US" sz="2050" dirty="0" err="1">
                <a:solidFill>
                  <a:schemeClr val="bg1"/>
                </a:solidFill>
              </a:rPr>
              <a:t>Kostenpunkt</a:t>
            </a:r>
            <a:r>
              <a:rPr lang="en-US" sz="2050" dirty="0">
                <a:solidFill>
                  <a:schemeClr val="bg1"/>
                </a:solidFill>
              </a:rPr>
              <a:t> </a:t>
            </a:r>
            <a:r>
              <a:rPr lang="en-US" sz="2050" dirty="0" err="1">
                <a:solidFill>
                  <a:schemeClr val="bg1"/>
                </a:solidFill>
              </a:rPr>
              <a:t>vergessen</a:t>
            </a:r>
            <a:r>
              <a:rPr lang="en-US" sz="2050" dirty="0">
                <a:solidFill>
                  <a:schemeClr val="bg1"/>
                </a:solidFill>
              </a:rPr>
              <a:t> </a:t>
            </a:r>
            <a:r>
              <a:rPr lang="en-US" sz="2050" dirty="0" err="1">
                <a:solidFill>
                  <a:schemeClr val="bg1"/>
                </a:solidFill>
              </a:rPr>
              <a:t>wurden</a:t>
            </a:r>
            <a:r>
              <a:rPr lang="en-US" sz="2050" dirty="0">
                <a:solidFill>
                  <a:schemeClr val="bg1"/>
                </a:solidFill>
              </a:rPr>
              <a:t>.</a:t>
            </a:r>
          </a:p>
        </p:txBody>
      </p:sp>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FB937EFA-5CCF-375F-98A2-994A1B0525DF}"/>
              </a:ext>
            </a:extLst>
          </p:cNvPr>
          <p:cNvSpPr txBox="1"/>
          <p:nvPr/>
        </p:nvSpPr>
        <p:spPr>
          <a:xfrm>
            <a:off x="700862" y="325025"/>
            <a:ext cx="5098840" cy="523220"/>
          </a:xfrm>
          <a:prstGeom prst="rect">
            <a:avLst/>
          </a:prstGeom>
          <a:noFill/>
        </p:spPr>
        <p:txBody>
          <a:bodyPr wrap="square" rtlCol="0">
            <a:spAutoFit/>
          </a:bodyPr>
          <a:lstStyle/>
          <a:p>
            <a:r>
              <a:rPr lang="en-IE" sz="2800" b="1" dirty="0" err="1">
                <a:solidFill>
                  <a:schemeClr val="bg1"/>
                </a:solidFill>
              </a:rPr>
              <a:t>Erstellung</a:t>
            </a:r>
            <a:r>
              <a:rPr lang="en-IE" sz="2800" b="1" dirty="0">
                <a:solidFill>
                  <a:schemeClr val="bg1"/>
                </a:solidFill>
              </a:rPr>
              <a:t> </a:t>
            </a:r>
            <a:r>
              <a:rPr lang="en-IE" sz="2800" b="1" dirty="0" err="1">
                <a:solidFill>
                  <a:schemeClr val="bg1"/>
                </a:solidFill>
              </a:rPr>
              <a:t>eines</a:t>
            </a:r>
            <a:r>
              <a:rPr lang="en-IE" sz="2800" b="1" dirty="0">
                <a:solidFill>
                  <a:schemeClr val="bg1"/>
                </a:solidFill>
              </a:rPr>
              <a:t> </a:t>
            </a:r>
            <a:r>
              <a:rPr lang="en-IE" sz="2800" b="1" dirty="0" err="1">
                <a:solidFill>
                  <a:schemeClr val="bg1"/>
                </a:solidFill>
              </a:rPr>
              <a:t>Projektbudgets</a:t>
            </a:r>
            <a:endParaRPr lang="en-IE" sz="2800" b="1" dirty="0">
              <a:solidFill>
                <a:schemeClr val="bg1"/>
              </a:solidFill>
            </a:endParaRPr>
          </a:p>
        </p:txBody>
      </p:sp>
    </p:spTree>
    <p:extLst>
      <p:ext uri="{BB962C8B-B14F-4D97-AF65-F5344CB8AC3E}">
        <p14:creationId xmlns:p14="http://schemas.microsoft.com/office/powerpoint/2010/main" val="83791446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2884</Words>
  <Application>Microsoft Macintosh PowerPoint</Application>
  <PresentationFormat>Widescreen</PresentationFormat>
  <Paragraphs>195</Paragraphs>
  <Slides>46</Slides>
  <Notes>0</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Averta</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229</cp:revision>
  <dcterms:created xsi:type="dcterms:W3CDTF">2020-10-14T13:32:04Z</dcterms:created>
  <dcterms:modified xsi:type="dcterms:W3CDTF">2022-08-01T09:05:29Z</dcterms:modified>
</cp:coreProperties>
</file>