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5" r:id="rId29"/>
    <p:sldId id="287" r:id="rId30"/>
    <p:sldId id="286" r:id="rId3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CCC7"/>
    <a:srgbClr val="F26B4D"/>
    <a:srgbClr val="FDC662"/>
    <a:srgbClr val="16A6B9"/>
    <a:srgbClr val="23385C"/>
    <a:srgbClr val="008CAC"/>
    <a:srgbClr val="22385A"/>
    <a:srgbClr val="026394"/>
    <a:srgbClr val="2D4A73"/>
    <a:srgbClr val="FBF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05"/>
    <p:restoredTop sz="96281"/>
  </p:normalViewPr>
  <p:slideViewPr>
    <p:cSldViewPr snapToGrid="0" snapToObjects="1" showGuides="1">
      <p:cViewPr varScale="1">
        <p:scale>
          <a:sx n="82" d="100"/>
          <a:sy n="82" d="100"/>
        </p:scale>
        <p:origin x="36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F95AC7C-89C1-024F-8166-2B019AF75250}"/>
              </a:ext>
            </a:extLst>
          </p:cNvPr>
          <p:cNvSpPr/>
          <p:nvPr userDrawn="1"/>
        </p:nvSpPr>
        <p:spPr>
          <a:xfrm>
            <a:off x="779462" y="2259463"/>
            <a:ext cx="3680460" cy="7649939"/>
          </a:xfrm>
          <a:prstGeom prst="rect">
            <a:avLst/>
          </a:prstGeom>
          <a:solidFill>
            <a:srgbClr val="7ECD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Rectangle 20">
            <a:extLst>
              <a:ext uri="{FF2B5EF4-FFF2-40B4-BE49-F238E27FC236}">
                <a16:creationId xmlns:a16="http://schemas.microsoft.com/office/drawing/2014/main" id="{B3D2D307-BB3F-7A4B-8448-6E4B308B0526}"/>
              </a:ext>
            </a:extLst>
          </p:cNvPr>
          <p:cNvSpPr/>
          <p:nvPr userDrawn="1"/>
        </p:nvSpPr>
        <p:spPr>
          <a:xfrm>
            <a:off x="3347357" y="6335488"/>
            <a:ext cx="3706586" cy="209686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2CE25296-73A4-804C-B698-FC766CF2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12239" y="10018173"/>
            <a:ext cx="1593156" cy="455071"/>
          </a:xfrm>
          <a:prstGeom prst="rect">
            <a:avLst/>
          </a:prstGeom>
        </p:spPr>
      </p:pic>
      <p:pic>
        <p:nvPicPr>
          <p:cNvPr id="15" name="Picture 14" descr="Logo, company name&#10;&#10;Description automatically generated">
            <a:extLst>
              <a:ext uri="{FF2B5EF4-FFF2-40B4-BE49-F238E27FC236}">
                <a16:creationId xmlns:a16="http://schemas.microsoft.com/office/drawing/2014/main" id="{7589C0D3-70DE-6746-BA74-91CB4E982AB1}"/>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779462" y="0"/>
            <a:ext cx="3680460" cy="2357120"/>
          </a:xfrm>
          <a:prstGeom prst="rect">
            <a:avLst/>
          </a:prstGeom>
        </p:spPr>
      </p:pic>
      <p:sp>
        <p:nvSpPr>
          <p:cNvPr id="20" name="Picture Placeholder 19">
            <a:extLst>
              <a:ext uri="{FF2B5EF4-FFF2-40B4-BE49-F238E27FC236}">
                <a16:creationId xmlns:a16="http://schemas.microsoft.com/office/drawing/2014/main" id="{1915F7CD-ECB3-4B48-864C-C34C737FD5D8}"/>
              </a:ext>
            </a:extLst>
          </p:cNvPr>
          <p:cNvSpPr>
            <a:spLocks noGrp="1"/>
          </p:cNvSpPr>
          <p:nvPr>
            <p:ph type="pic" sz="quarter" idx="10"/>
          </p:nvPr>
        </p:nvSpPr>
        <p:spPr>
          <a:xfrm>
            <a:off x="0" y="2357438"/>
            <a:ext cx="7559675" cy="4645025"/>
          </a:xfrm>
          <a:custGeom>
            <a:avLst/>
            <a:gdLst>
              <a:gd name="connsiteX0" fmla="*/ 0 w 7559675"/>
              <a:gd name="connsiteY0" fmla="*/ 0 h 4645025"/>
              <a:gd name="connsiteX1" fmla="*/ 7559675 w 7559675"/>
              <a:gd name="connsiteY1" fmla="*/ 0 h 4645025"/>
              <a:gd name="connsiteX2" fmla="*/ 7559675 w 7559675"/>
              <a:gd name="connsiteY2" fmla="*/ 4645025 h 4645025"/>
              <a:gd name="connsiteX3" fmla="*/ 7053943 w 7559675"/>
              <a:gd name="connsiteY3" fmla="*/ 4645025 h 4645025"/>
              <a:gd name="connsiteX4" fmla="*/ 7053943 w 7559675"/>
              <a:gd name="connsiteY4" fmla="*/ 3978050 h 4645025"/>
              <a:gd name="connsiteX5" fmla="*/ 3347357 w 7559675"/>
              <a:gd name="connsiteY5" fmla="*/ 3978050 h 4645025"/>
              <a:gd name="connsiteX6" fmla="*/ 3347357 w 7559675"/>
              <a:gd name="connsiteY6" fmla="*/ 4645025 h 4645025"/>
              <a:gd name="connsiteX7" fmla="*/ 0 w 7559675"/>
              <a:gd name="connsiteY7" fmla="*/ 4645025 h 464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4645025">
                <a:moveTo>
                  <a:pt x="0" y="0"/>
                </a:moveTo>
                <a:lnTo>
                  <a:pt x="7559675" y="0"/>
                </a:lnTo>
                <a:lnTo>
                  <a:pt x="7559675" y="4645025"/>
                </a:lnTo>
                <a:lnTo>
                  <a:pt x="7053943" y="4645025"/>
                </a:lnTo>
                <a:lnTo>
                  <a:pt x="7053943" y="3978050"/>
                </a:lnTo>
                <a:lnTo>
                  <a:pt x="3347357" y="3978050"/>
                </a:lnTo>
                <a:lnTo>
                  <a:pt x="3347357" y="4645025"/>
                </a:lnTo>
                <a:lnTo>
                  <a:pt x="0" y="4645025"/>
                </a:lnTo>
                <a:close/>
              </a:path>
            </a:pathLst>
          </a:custGeom>
        </p:spPr>
        <p:txBody>
          <a:bodyPr wrap="square">
            <a:noAutofit/>
          </a:bodyPr>
          <a:lstStyle>
            <a:lvl1pPr>
              <a:defRPr sz="1800">
                <a:latin typeface="Calibri" panose="020F0502020204030204" pitchFamily="34" charset="0"/>
                <a:cs typeface="Calibri" panose="020F0502020204030204" pitchFamily="34" charset="0"/>
              </a:defRPr>
            </a:lvl1pPr>
          </a:lstStyle>
          <a:p>
            <a:endParaRPr lang="en-RU"/>
          </a:p>
        </p:txBody>
      </p:sp>
      <p:sp>
        <p:nvSpPr>
          <p:cNvPr id="18" name="object 12">
            <a:extLst>
              <a:ext uri="{FF2B5EF4-FFF2-40B4-BE49-F238E27FC236}">
                <a16:creationId xmlns:a16="http://schemas.microsoft.com/office/drawing/2014/main" id="{AA694E80-81F9-D54C-B220-E91AEE369C03}"/>
              </a:ext>
            </a:extLst>
          </p:cNvPr>
          <p:cNvSpPr txBox="1"/>
          <p:nvPr userDrawn="1"/>
        </p:nvSpPr>
        <p:spPr>
          <a:xfrm>
            <a:off x="900108" y="10109555"/>
            <a:ext cx="3681601" cy="363689"/>
          </a:xfrm>
          <a:prstGeom prst="rect">
            <a:avLst/>
          </a:prstGeom>
        </p:spPr>
        <p:txBody>
          <a:bodyPr vert="horz" wrap="square" lIns="0" tIns="12700" rIns="0" bIns="0" rtlCol="0">
            <a:spAutoFit/>
          </a:bodyPr>
          <a:lstStyle/>
          <a:p>
            <a:pPr marL="0" marR="0" indent="0" algn="just" defTabSz="325892" rtl="0" eaLnBrk="1" fontAlgn="auto" latinLnBrk="0" hangingPunct="1">
              <a:lnSpc>
                <a:spcPct val="100000"/>
              </a:lnSpc>
              <a:spcBef>
                <a:spcPts val="0"/>
              </a:spcBef>
              <a:spcAft>
                <a:spcPts val="0"/>
              </a:spcAft>
              <a:buClrTx/>
              <a:buSzTx/>
              <a:buFontTx/>
              <a:buNone/>
              <a:tabLst/>
              <a:defRPr/>
            </a:pPr>
            <a:r>
              <a:rPr lang="en-GB" sz="760" dirty="0">
                <a:solidFill>
                  <a:srgbClr val="26262A"/>
                </a:solidFill>
                <a:latin typeface="Calibri" panose="020F0502020204030204" pitchFamily="34" charset="0"/>
                <a:cs typeface="Calibri" panose="020F0502020204030204" pitchFamily="34" charset="0"/>
              </a:rPr>
              <a:t>This project has been funded with support from the European Commission. This publication reflects the views only of the author and the Commission cannot be held responsible for any use, which may be made of the information contained therein.</a:t>
            </a:r>
          </a:p>
        </p:txBody>
      </p:sp>
      <p:pic>
        <p:nvPicPr>
          <p:cNvPr id="16" name="Picture 15" descr="Icon&#10;&#10;Description automatically generated">
            <a:extLst>
              <a:ext uri="{FF2B5EF4-FFF2-40B4-BE49-F238E27FC236}">
                <a16:creationId xmlns:a16="http://schemas.microsoft.com/office/drawing/2014/main" id="{AD4B1902-BAD8-B84E-9C6E-F3E99B0126E7}"/>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flipH="1">
            <a:off x="0" y="8037514"/>
            <a:ext cx="3780790" cy="1882775"/>
          </a:xfrm>
          <a:prstGeom prst="rect">
            <a:avLst/>
          </a:prstGeom>
        </p:spPr>
      </p:pic>
      <p:sp>
        <p:nvSpPr>
          <p:cNvPr id="19" name="Text Placeholder 23">
            <a:extLst>
              <a:ext uri="{FF2B5EF4-FFF2-40B4-BE49-F238E27FC236}">
                <a16:creationId xmlns:a16="http://schemas.microsoft.com/office/drawing/2014/main" id="{57A7FC59-E14F-4447-93A8-84E086D4BA45}"/>
              </a:ext>
            </a:extLst>
          </p:cNvPr>
          <p:cNvSpPr>
            <a:spLocks noGrp="1"/>
          </p:cNvSpPr>
          <p:nvPr>
            <p:ph type="body" sz="quarter" idx="16" hasCustomPrompt="1"/>
          </p:nvPr>
        </p:nvSpPr>
        <p:spPr>
          <a:xfrm>
            <a:off x="3370474" y="6629644"/>
            <a:ext cx="3657344" cy="1485654"/>
          </a:xfrm>
        </p:spPr>
        <p:txBody>
          <a:bodyPr>
            <a:normAutofit/>
          </a:bodyPr>
          <a:lstStyle>
            <a:lvl1pPr marL="0" indent="0" algn="l">
              <a:buNone/>
              <a:defRPr sz="2800" b="0" i="0">
                <a:solidFill>
                  <a:schemeClr val="bg1"/>
                </a:solidFill>
                <a:latin typeface="Calibri" panose="020F0502020204030204" pitchFamily="34" charset="0"/>
                <a:cs typeface="Calibri" panose="020F0502020204030204" pitchFamily="34" charset="0"/>
              </a:defRPr>
            </a:lvl1pPr>
          </a:lstStyle>
          <a:p>
            <a:pPr lvl="0"/>
            <a:r>
              <a:rPr lang="en-US" dirty="0"/>
              <a:t>Cover Design 1</a:t>
            </a:r>
          </a:p>
        </p:txBody>
      </p:sp>
    </p:spTree>
    <p:extLst>
      <p:ext uri="{BB962C8B-B14F-4D97-AF65-F5344CB8AC3E}">
        <p14:creationId xmlns:p14="http://schemas.microsoft.com/office/powerpoint/2010/main" val="118652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EF97BD-2F94-F848-B7D7-85E58816E8D9}"/>
              </a:ext>
            </a:extLst>
          </p:cNvPr>
          <p:cNvSpPr/>
          <p:nvPr userDrawn="1"/>
        </p:nvSpPr>
        <p:spPr>
          <a:xfrm>
            <a:off x="0" y="1"/>
            <a:ext cx="7559675" cy="1615664"/>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 Placeholder 25">
            <a:extLst>
              <a:ext uri="{FF2B5EF4-FFF2-40B4-BE49-F238E27FC236}">
                <a16:creationId xmlns:a16="http://schemas.microsoft.com/office/drawing/2014/main" id="{B2BD9450-52D0-FC4D-95FF-703651A716A1}"/>
              </a:ext>
            </a:extLst>
          </p:cNvPr>
          <p:cNvSpPr>
            <a:spLocks noGrp="1"/>
          </p:cNvSpPr>
          <p:nvPr>
            <p:ph type="body" sz="quarter" idx="15" hasCustomPrompt="1"/>
          </p:nvPr>
        </p:nvSpPr>
        <p:spPr>
          <a:xfrm>
            <a:off x="1044759" y="2149139"/>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8" name="Text Placeholder 25">
            <a:extLst>
              <a:ext uri="{FF2B5EF4-FFF2-40B4-BE49-F238E27FC236}">
                <a16:creationId xmlns:a16="http://schemas.microsoft.com/office/drawing/2014/main" id="{35C61A93-2DBB-064B-A70C-A29179B1E927}"/>
              </a:ext>
            </a:extLst>
          </p:cNvPr>
          <p:cNvSpPr>
            <a:spLocks noGrp="1"/>
          </p:cNvSpPr>
          <p:nvPr>
            <p:ph type="body" sz="quarter" idx="14" hasCustomPrompt="1"/>
          </p:nvPr>
        </p:nvSpPr>
        <p:spPr>
          <a:xfrm>
            <a:off x="1601242" y="2156561"/>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3">
            <a:extLst>
              <a:ext uri="{FF2B5EF4-FFF2-40B4-BE49-F238E27FC236}">
                <a16:creationId xmlns:a16="http://schemas.microsoft.com/office/drawing/2014/main" id="{FF8ED9FE-2D82-224D-82D9-131B0B4DE2A1}"/>
              </a:ext>
            </a:extLst>
          </p:cNvPr>
          <p:cNvSpPr>
            <a:spLocks noGrp="1"/>
          </p:cNvSpPr>
          <p:nvPr>
            <p:ph type="body" sz="quarter" idx="16" hasCustomPrompt="1"/>
          </p:nvPr>
        </p:nvSpPr>
        <p:spPr>
          <a:xfrm>
            <a:off x="918629" y="628636"/>
            <a:ext cx="5669496" cy="603631"/>
          </a:xfrm>
        </p:spPr>
        <p:txBody>
          <a:bodyPr>
            <a:noAutofit/>
          </a:bodyPr>
          <a:lstStyle>
            <a:lvl1pPr marL="0" indent="0" algn="l">
              <a:buNone/>
              <a:defRPr sz="4400" b="1" i="0">
                <a:solidFill>
                  <a:schemeClr val="bg1"/>
                </a:solidFill>
                <a:latin typeface="Calibri" panose="020F0502020204030204" pitchFamily="34" charset="0"/>
                <a:cs typeface="Calibri" panose="020F0502020204030204" pitchFamily="34" charset="0"/>
              </a:defRPr>
            </a:lvl1pPr>
          </a:lstStyle>
          <a:p>
            <a:pPr lvl="0"/>
            <a:r>
              <a:rPr lang="en-US" dirty="0"/>
              <a:t>TABLE OF CONTENTS</a:t>
            </a:r>
          </a:p>
        </p:txBody>
      </p:sp>
      <p:sp>
        <p:nvSpPr>
          <p:cNvPr id="10" name="Text Placeholder 25">
            <a:extLst>
              <a:ext uri="{FF2B5EF4-FFF2-40B4-BE49-F238E27FC236}">
                <a16:creationId xmlns:a16="http://schemas.microsoft.com/office/drawing/2014/main" id="{DABCA074-477D-EF48-95CA-C68BF50FD823}"/>
              </a:ext>
            </a:extLst>
          </p:cNvPr>
          <p:cNvSpPr>
            <a:spLocks noGrp="1"/>
          </p:cNvSpPr>
          <p:nvPr>
            <p:ph type="body" sz="quarter" idx="17" hasCustomPrompt="1"/>
          </p:nvPr>
        </p:nvSpPr>
        <p:spPr>
          <a:xfrm>
            <a:off x="1060521" y="2867816"/>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1" name="Text Placeholder 25">
            <a:extLst>
              <a:ext uri="{FF2B5EF4-FFF2-40B4-BE49-F238E27FC236}">
                <a16:creationId xmlns:a16="http://schemas.microsoft.com/office/drawing/2014/main" id="{8E2294D2-920F-3143-B93D-50381C1D1064}"/>
              </a:ext>
            </a:extLst>
          </p:cNvPr>
          <p:cNvSpPr>
            <a:spLocks noGrp="1"/>
          </p:cNvSpPr>
          <p:nvPr>
            <p:ph type="body" sz="quarter" idx="18" hasCustomPrompt="1"/>
          </p:nvPr>
        </p:nvSpPr>
        <p:spPr>
          <a:xfrm>
            <a:off x="1617004" y="2875238"/>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5">
            <a:extLst>
              <a:ext uri="{FF2B5EF4-FFF2-40B4-BE49-F238E27FC236}">
                <a16:creationId xmlns:a16="http://schemas.microsoft.com/office/drawing/2014/main" id="{A8EA006C-C946-E746-8775-FBD21BD70703}"/>
              </a:ext>
            </a:extLst>
          </p:cNvPr>
          <p:cNvSpPr>
            <a:spLocks noGrp="1"/>
          </p:cNvSpPr>
          <p:nvPr>
            <p:ph type="body" sz="quarter" idx="19" hasCustomPrompt="1"/>
          </p:nvPr>
        </p:nvSpPr>
        <p:spPr>
          <a:xfrm>
            <a:off x="1060521" y="3579071"/>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3" name="Text Placeholder 25">
            <a:extLst>
              <a:ext uri="{FF2B5EF4-FFF2-40B4-BE49-F238E27FC236}">
                <a16:creationId xmlns:a16="http://schemas.microsoft.com/office/drawing/2014/main" id="{91EF9FB7-D387-3042-AB32-0C11C7E2521C}"/>
              </a:ext>
            </a:extLst>
          </p:cNvPr>
          <p:cNvSpPr>
            <a:spLocks noGrp="1"/>
          </p:cNvSpPr>
          <p:nvPr>
            <p:ph type="body" sz="quarter" idx="20" hasCustomPrompt="1"/>
          </p:nvPr>
        </p:nvSpPr>
        <p:spPr>
          <a:xfrm>
            <a:off x="1617004" y="3586493"/>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5">
            <a:extLst>
              <a:ext uri="{FF2B5EF4-FFF2-40B4-BE49-F238E27FC236}">
                <a16:creationId xmlns:a16="http://schemas.microsoft.com/office/drawing/2014/main" id="{6E30352E-2C6C-F948-A26E-002F572B5EAF}"/>
              </a:ext>
            </a:extLst>
          </p:cNvPr>
          <p:cNvSpPr>
            <a:spLocks noGrp="1"/>
          </p:cNvSpPr>
          <p:nvPr>
            <p:ph type="body" sz="quarter" idx="21" hasCustomPrompt="1"/>
          </p:nvPr>
        </p:nvSpPr>
        <p:spPr>
          <a:xfrm>
            <a:off x="1076283" y="4297748"/>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15" name="Text Placeholder 25">
            <a:extLst>
              <a:ext uri="{FF2B5EF4-FFF2-40B4-BE49-F238E27FC236}">
                <a16:creationId xmlns:a16="http://schemas.microsoft.com/office/drawing/2014/main" id="{C1F28CE5-D4AA-F644-B6D3-50C821922C49}"/>
              </a:ext>
            </a:extLst>
          </p:cNvPr>
          <p:cNvSpPr>
            <a:spLocks noGrp="1"/>
          </p:cNvSpPr>
          <p:nvPr>
            <p:ph type="body" sz="quarter" idx="22" hasCustomPrompt="1"/>
          </p:nvPr>
        </p:nvSpPr>
        <p:spPr>
          <a:xfrm>
            <a:off x="1632766" y="4305170"/>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5">
            <a:extLst>
              <a:ext uri="{FF2B5EF4-FFF2-40B4-BE49-F238E27FC236}">
                <a16:creationId xmlns:a16="http://schemas.microsoft.com/office/drawing/2014/main" id="{DA1986C8-0784-F347-80CC-06E8FE497310}"/>
              </a:ext>
            </a:extLst>
          </p:cNvPr>
          <p:cNvSpPr>
            <a:spLocks noGrp="1"/>
          </p:cNvSpPr>
          <p:nvPr>
            <p:ph type="body" sz="quarter" idx="23" hasCustomPrompt="1"/>
          </p:nvPr>
        </p:nvSpPr>
        <p:spPr>
          <a:xfrm>
            <a:off x="1076287" y="5001581"/>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7" name="Text Placeholder 25">
            <a:extLst>
              <a:ext uri="{FF2B5EF4-FFF2-40B4-BE49-F238E27FC236}">
                <a16:creationId xmlns:a16="http://schemas.microsoft.com/office/drawing/2014/main" id="{1641409C-5F79-904A-9F21-BDAF9944CC7C}"/>
              </a:ext>
            </a:extLst>
          </p:cNvPr>
          <p:cNvSpPr>
            <a:spLocks noGrp="1"/>
          </p:cNvSpPr>
          <p:nvPr>
            <p:ph type="body" sz="quarter" idx="24" hasCustomPrompt="1"/>
          </p:nvPr>
        </p:nvSpPr>
        <p:spPr>
          <a:xfrm>
            <a:off x="1632770" y="5009003"/>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76E48AE2-617A-1E49-88B4-474FADED7483}"/>
              </a:ext>
            </a:extLst>
          </p:cNvPr>
          <p:cNvSpPr>
            <a:spLocks noGrp="1"/>
          </p:cNvSpPr>
          <p:nvPr>
            <p:ph type="body" sz="quarter" idx="25" hasCustomPrompt="1"/>
          </p:nvPr>
        </p:nvSpPr>
        <p:spPr>
          <a:xfrm>
            <a:off x="1092049" y="5720258"/>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19" name="Text Placeholder 25">
            <a:extLst>
              <a:ext uri="{FF2B5EF4-FFF2-40B4-BE49-F238E27FC236}">
                <a16:creationId xmlns:a16="http://schemas.microsoft.com/office/drawing/2014/main" id="{A1635B02-C58D-F447-95B0-4135DC38EB1F}"/>
              </a:ext>
            </a:extLst>
          </p:cNvPr>
          <p:cNvSpPr>
            <a:spLocks noGrp="1"/>
          </p:cNvSpPr>
          <p:nvPr>
            <p:ph type="body" sz="quarter" idx="26" hasCustomPrompt="1"/>
          </p:nvPr>
        </p:nvSpPr>
        <p:spPr>
          <a:xfrm>
            <a:off x="1648532" y="5727680"/>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5">
            <a:extLst>
              <a:ext uri="{FF2B5EF4-FFF2-40B4-BE49-F238E27FC236}">
                <a16:creationId xmlns:a16="http://schemas.microsoft.com/office/drawing/2014/main" id="{0A6BF27F-8993-A948-AD8D-0C33C3C49927}"/>
              </a:ext>
            </a:extLst>
          </p:cNvPr>
          <p:cNvSpPr>
            <a:spLocks noGrp="1"/>
          </p:cNvSpPr>
          <p:nvPr>
            <p:ph type="body" sz="quarter" idx="27" hasCustomPrompt="1"/>
          </p:nvPr>
        </p:nvSpPr>
        <p:spPr>
          <a:xfrm>
            <a:off x="1092049" y="6431513"/>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21" name="Text Placeholder 25">
            <a:extLst>
              <a:ext uri="{FF2B5EF4-FFF2-40B4-BE49-F238E27FC236}">
                <a16:creationId xmlns:a16="http://schemas.microsoft.com/office/drawing/2014/main" id="{8BF5859A-6924-E44D-9CDA-8C2392237D29}"/>
              </a:ext>
            </a:extLst>
          </p:cNvPr>
          <p:cNvSpPr>
            <a:spLocks noGrp="1"/>
          </p:cNvSpPr>
          <p:nvPr>
            <p:ph type="body" sz="quarter" idx="28" hasCustomPrompt="1"/>
          </p:nvPr>
        </p:nvSpPr>
        <p:spPr>
          <a:xfrm>
            <a:off x="1648532" y="6438935"/>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2" name="Text Placeholder 25">
            <a:extLst>
              <a:ext uri="{FF2B5EF4-FFF2-40B4-BE49-F238E27FC236}">
                <a16:creationId xmlns:a16="http://schemas.microsoft.com/office/drawing/2014/main" id="{ACF99E6C-32BB-CF4E-9411-06C081971839}"/>
              </a:ext>
            </a:extLst>
          </p:cNvPr>
          <p:cNvSpPr>
            <a:spLocks noGrp="1"/>
          </p:cNvSpPr>
          <p:nvPr>
            <p:ph type="body" sz="quarter" idx="29" hasCustomPrompt="1"/>
          </p:nvPr>
        </p:nvSpPr>
        <p:spPr>
          <a:xfrm>
            <a:off x="1107811" y="7150190"/>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23" name="Text Placeholder 25">
            <a:extLst>
              <a:ext uri="{FF2B5EF4-FFF2-40B4-BE49-F238E27FC236}">
                <a16:creationId xmlns:a16="http://schemas.microsoft.com/office/drawing/2014/main" id="{4E11F4B3-E482-C14E-ADA2-002B0EAFC885}"/>
              </a:ext>
            </a:extLst>
          </p:cNvPr>
          <p:cNvSpPr>
            <a:spLocks noGrp="1"/>
          </p:cNvSpPr>
          <p:nvPr>
            <p:ph type="body" sz="quarter" idx="30" hasCustomPrompt="1"/>
          </p:nvPr>
        </p:nvSpPr>
        <p:spPr>
          <a:xfrm>
            <a:off x="1664294" y="7157612"/>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 </a:t>
            </a:r>
          </a:p>
        </p:txBody>
      </p:sp>
      <p:cxnSp>
        <p:nvCxnSpPr>
          <p:cNvPr id="28" name="Straight Connector 27">
            <a:extLst>
              <a:ext uri="{FF2B5EF4-FFF2-40B4-BE49-F238E27FC236}">
                <a16:creationId xmlns:a16="http://schemas.microsoft.com/office/drawing/2014/main" id="{FD27CC1B-C654-184F-9676-0CC3BDFE508A}"/>
              </a:ext>
            </a:extLst>
          </p:cNvPr>
          <p:cNvCxnSpPr>
            <a:cxnSpLocks/>
          </p:cNvCxnSpPr>
          <p:nvPr userDrawn="1"/>
        </p:nvCxnSpPr>
        <p:spPr>
          <a:xfrm>
            <a:off x="0" y="10435317"/>
            <a:ext cx="2338939"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27AFEE40-1C74-7344-AC3C-2F3A1BAFBBF0}"/>
              </a:ext>
            </a:extLst>
          </p:cNvPr>
          <p:cNvSpPr txBox="1">
            <a:spLocks/>
          </p:cNvSpPr>
          <p:nvPr userDrawn="1"/>
        </p:nvSpPr>
        <p:spPr>
          <a:xfrm>
            <a:off x="7004048" y="10295018"/>
            <a:ext cx="357598" cy="266594"/>
          </a:xfrm>
          <a:prstGeom prst="rect">
            <a:avLst/>
          </a:prstGeom>
        </p:spPr>
        <p:txBody>
          <a:bodyPr vert="horz" lIns="91440" tIns="45720" rIns="91440" bIns="45720" rtlCol="0" anchor="ctr"/>
          <a:lstStyle>
            <a:defPPr>
              <a:defRPr lang="en-US"/>
            </a:defPPr>
            <a:lvl1pPr marL="0" algn="ctr" defTabSz="325892" rtl="0" eaLnBrk="1" latinLnBrk="0" hangingPunct="1">
              <a:defRPr sz="900" b="0" i="0" kern="1200">
                <a:solidFill>
                  <a:schemeClr val="bg1">
                    <a:lumMod val="50000"/>
                  </a:schemeClr>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000" smtClean="0">
                <a:solidFill>
                  <a:srgbClr val="F26B4D"/>
                </a:solidFill>
              </a:rPr>
              <a:pPr/>
              <a:t>‹#›</a:t>
            </a:fld>
            <a:endParaRPr lang="en-US" sz="1000" dirty="0">
              <a:solidFill>
                <a:srgbClr val="F26B4D"/>
              </a:solidFill>
            </a:endParaRPr>
          </a:p>
        </p:txBody>
      </p:sp>
      <p:sp>
        <p:nvSpPr>
          <p:cNvPr id="27" name="Text Placeholder 25">
            <a:extLst>
              <a:ext uri="{FF2B5EF4-FFF2-40B4-BE49-F238E27FC236}">
                <a16:creationId xmlns:a16="http://schemas.microsoft.com/office/drawing/2014/main" id="{634C37CA-21E4-274C-A159-A300999FEFBF}"/>
              </a:ext>
            </a:extLst>
          </p:cNvPr>
          <p:cNvSpPr>
            <a:spLocks noGrp="1"/>
          </p:cNvSpPr>
          <p:nvPr>
            <p:ph type="body" sz="quarter" idx="32" hasCustomPrompt="1"/>
          </p:nvPr>
        </p:nvSpPr>
        <p:spPr>
          <a:xfrm>
            <a:off x="2468443" y="10175681"/>
            <a:ext cx="4023432" cy="505268"/>
          </a:xfrm>
        </p:spPr>
        <p:txBody>
          <a:bodyPr anchor="ctr">
            <a:noAutofit/>
          </a:bodyPr>
          <a:lstStyle>
            <a:lvl1pPr marL="0" indent="0" algn="l">
              <a:buNone/>
              <a:defRPr sz="1300" spc="50" baseline="0">
                <a:solidFill>
                  <a:srgbClr val="F26B4D"/>
                </a:solidFill>
                <a:latin typeface="Bebas Neue Regular"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Pedagogic Guide for Teaching Digital Civic Engagement (IO3)</a:t>
            </a:r>
          </a:p>
        </p:txBody>
      </p:sp>
      <p:grpSp>
        <p:nvGrpSpPr>
          <p:cNvPr id="31" name="Group 30">
            <a:extLst>
              <a:ext uri="{FF2B5EF4-FFF2-40B4-BE49-F238E27FC236}">
                <a16:creationId xmlns:a16="http://schemas.microsoft.com/office/drawing/2014/main" id="{8BD70DD2-E166-604C-8EFC-020341811DDD}"/>
              </a:ext>
            </a:extLst>
          </p:cNvPr>
          <p:cNvGrpSpPr/>
          <p:nvPr userDrawn="1"/>
        </p:nvGrpSpPr>
        <p:grpSpPr>
          <a:xfrm rot="16200000">
            <a:off x="5968100" y="2142365"/>
            <a:ext cx="2110356" cy="1072793"/>
            <a:chOff x="10857600" y="6178622"/>
            <a:chExt cx="1334400" cy="678338"/>
          </a:xfrm>
        </p:grpSpPr>
        <p:pic>
          <p:nvPicPr>
            <p:cNvPr id="32" name="Picture 31" descr="Icon&#10;&#10;Description automatically generated">
              <a:extLst>
                <a:ext uri="{FF2B5EF4-FFF2-40B4-BE49-F238E27FC236}">
                  <a16:creationId xmlns:a16="http://schemas.microsoft.com/office/drawing/2014/main" id="{7459E3EC-B5DA-1849-9C5B-B39D29E699F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007E9721-90AA-E34E-8FFD-E4B9F17F34AA}"/>
                </a:ext>
              </a:extLst>
            </p:cNvPr>
            <p:cNvPicPr>
              <a:picLocks noChangeAspect="1"/>
            </p:cNvPicPr>
            <p:nvPr userDrawn="1"/>
          </p:nvPicPr>
          <p:blipFill>
            <a:blip r:embed="rId3"/>
            <a:stretch>
              <a:fillRect/>
            </a:stretch>
          </p:blipFill>
          <p:spPr>
            <a:xfrm>
              <a:off x="10857600" y="6218244"/>
              <a:ext cx="1080400" cy="315277"/>
            </a:xfrm>
            <a:prstGeom prst="rect">
              <a:avLst/>
            </a:prstGeom>
          </p:spPr>
        </p:pic>
      </p:grpSp>
      <p:grpSp>
        <p:nvGrpSpPr>
          <p:cNvPr id="50" name="Graphic 48">
            <a:extLst>
              <a:ext uri="{FF2B5EF4-FFF2-40B4-BE49-F238E27FC236}">
                <a16:creationId xmlns:a16="http://schemas.microsoft.com/office/drawing/2014/main" id="{212A8EEE-59FC-5C4B-B860-C3F46145F6C0}"/>
              </a:ext>
            </a:extLst>
          </p:cNvPr>
          <p:cNvGrpSpPr/>
          <p:nvPr/>
        </p:nvGrpSpPr>
        <p:grpSpPr>
          <a:xfrm>
            <a:off x="6421152" y="10341404"/>
            <a:ext cx="518804" cy="187825"/>
            <a:chOff x="80265" y="4007987"/>
            <a:chExt cx="7398066" cy="2678353"/>
          </a:xfrm>
          <a:solidFill>
            <a:srgbClr val="7FCCC7"/>
          </a:solidFill>
        </p:grpSpPr>
        <p:sp>
          <p:nvSpPr>
            <p:cNvPr id="51" name="Freeform 50">
              <a:extLst>
                <a:ext uri="{FF2B5EF4-FFF2-40B4-BE49-F238E27FC236}">
                  <a16:creationId xmlns:a16="http://schemas.microsoft.com/office/drawing/2014/main" id="{C3835D37-AAA2-4547-A4EA-8AE63B8D735E}"/>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52" name="Freeform 51">
              <a:extLst>
                <a:ext uri="{FF2B5EF4-FFF2-40B4-BE49-F238E27FC236}">
                  <a16:creationId xmlns:a16="http://schemas.microsoft.com/office/drawing/2014/main" id="{0DB7B773-383C-9940-B67F-84AF95F4EAFE}"/>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53" name="Freeform 52">
              <a:extLst>
                <a:ext uri="{FF2B5EF4-FFF2-40B4-BE49-F238E27FC236}">
                  <a16:creationId xmlns:a16="http://schemas.microsoft.com/office/drawing/2014/main" id="{E464291A-FEE7-1443-B098-A0D4FE0EA21A}"/>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54" name="Freeform 53">
              <a:extLst>
                <a:ext uri="{FF2B5EF4-FFF2-40B4-BE49-F238E27FC236}">
                  <a16:creationId xmlns:a16="http://schemas.microsoft.com/office/drawing/2014/main" id="{9358865B-5EE4-E847-B865-E79F05964FF3}"/>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389151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010853-CA14-B644-B147-ABDDA35BADA6}"/>
              </a:ext>
            </a:extLst>
          </p:cNvPr>
          <p:cNvSpPr/>
          <p:nvPr userDrawn="1"/>
        </p:nvSpPr>
        <p:spPr>
          <a:xfrm>
            <a:off x="3779837" y="0"/>
            <a:ext cx="3779838" cy="10691813"/>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nvGrpSpPr>
          <p:cNvPr id="9" name="Graphic 48">
            <a:extLst>
              <a:ext uri="{FF2B5EF4-FFF2-40B4-BE49-F238E27FC236}">
                <a16:creationId xmlns:a16="http://schemas.microsoft.com/office/drawing/2014/main" id="{661AEC97-DE87-3243-A26F-F3B6436AF5B1}"/>
              </a:ext>
            </a:extLst>
          </p:cNvPr>
          <p:cNvGrpSpPr/>
          <p:nvPr userDrawn="1"/>
        </p:nvGrpSpPr>
        <p:grpSpPr>
          <a:xfrm>
            <a:off x="6421152" y="10341404"/>
            <a:ext cx="518804" cy="187825"/>
            <a:chOff x="80265" y="4007987"/>
            <a:chExt cx="7398066" cy="2678353"/>
          </a:xfrm>
          <a:solidFill>
            <a:srgbClr val="FBF7EF"/>
          </a:solidFill>
        </p:grpSpPr>
        <p:sp>
          <p:nvSpPr>
            <p:cNvPr id="10" name="Freeform 9">
              <a:extLst>
                <a:ext uri="{FF2B5EF4-FFF2-40B4-BE49-F238E27FC236}">
                  <a16:creationId xmlns:a16="http://schemas.microsoft.com/office/drawing/2014/main" id="{5B1516D5-DA27-9549-A7EB-7521F3EE0622}"/>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11" name="Freeform 10">
              <a:extLst>
                <a:ext uri="{FF2B5EF4-FFF2-40B4-BE49-F238E27FC236}">
                  <a16:creationId xmlns:a16="http://schemas.microsoft.com/office/drawing/2014/main" id="{EF398D9A-43E7-4D46-B06E-DCF3550BE48C}"/>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2" name="Freeform 11">
              <a:extLst>
                <a:ext uri="{FF2B5EF4-FFF2-40B4-BE49-F238E27FC236}">
                  <a16:creationId xmlns:a16="http://schemas.microsoft.com/office/drawing/2014/main" id="{9407EF34-33DF-BA46-AB68-2F90B25C62B6}"/>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B9178625-0778-654C-A69A-029032C617AC}"/>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cxnSp>
        <p:nvCxnSpPr>
          <p:cNvPr id="15" name="Straight Connector 14">
            <a:extLst>
              <a:ext uri="{FF2B5EF4-FFF2-40B4-BE49-F238E27FC236}">
                <a16:creationId xmlns:a16="http://schemas.microsoft.com/office/drawing/2014/main" id="{D9F0D7CB-C6D1-7444-B559-DFFBB1ECFA27}"/>
              </a:ext>
            </a:extLst>
          </p:cNvPr>
          <p:cNvCxnSpPr>
            <a:cxnSpLocks/>
          </p:cNvCxnSpPr>
          <p:nvPr userDrawn="1"/>
        </p:nvCxnSpPr>
        <p:spPr>
          <a:xfrm flipV="1">
            <a:off x="596348" y="7235825"/>
            <a:ext cx="0" cy="3455989"/>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8142B68E-6C1D-914D-9B08-811019D690B4}"/>
              </a:ext>
            </a:extLst>
          </p:cNvPr>
          <p:cNvSpPr>
            <a:spLocks noGrp="1"/>
          </p:cNvSpPr>
          <p:nvPr>
            <p:ph type="pic" sz="quarter" idx="10"/>
          </p:nvPr>
        </p:nvSpPr>
        <p:spPr>
          <a:xfrm>
            <a:off x="0" y="2941638"/>
            <a:ext cx="7559675" cy="4294187"/>
          </a:xfrm>
        </p:spPr>
        <p:txBody>
          <a:bodyPr>
            <a:normAutofit/>
          </a:bodyPr>
          <a:lstStyle>
            <a:lvl1pPr>
              <a:defRPr sz="1800"/>
            </a:lvl1pPr>
          </a:lstStyle>
          <a:p>
            <a:endParaRPr lang="en-RU"/>
          </a:p>
        </p:txBody>
      </p:sp>
      <p:sp>
        <p:nvSpPr>
          <p:cNvPr id="20" name="Rectangle 19">
            <a:extLst>
              <a:ext uri="{FF2B5EF4-FFF2-40B4-BE49-F238E27FC236}">
                <a16:creationId xmlns:a16="http://schemas.microsoft.com/office/drawing/2014/main" id="{378EF6D8-94C8-D343-9B33-0A67AB966159}"/>
              </a:ext>
            </a:extLst>
          </p:cNvPr>
          <p:cNvSpPr/>
          <p:nvPr userDrawn="1"/>
        </p:nvSpPr>
        <p:spPr>
          <a:xfrm>
            <a:off x="2146852" y="2327063"/>
            <a:ext cx="4793104"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9" name="Text Placeholder 25">
            <a:extLst>
              <a:ext uri="{FF2B5EF4-FFF2-40B4-BE49-F238E27FC236}">
                <a16:creationId xmlns:a16="http://schemas.microsoft.com/office/drawing/2014/main" id="{BE38B1D3-76FF-8142-AB86-24EA6FAAF723}"/>
              </a:ext>
            </a:extLst>
          </p:cNvPr>
          <p:cNvSpPr>
            <a:spLocks noGrp="1"/>
          </p:cNvSpPr>
          <p:nvPr>
            <p:ph type="body" sz="quarter" idx="14" hasCustomPrompt="1"/>
          </p:nvPr>
        </p:nvSpPr>
        <p:spPr>
          <a:xfrm>
            <a:off x="2146852" y="2305879"/>
            <a:ext cx="4753348" cy="635759"/>
          </a:xfrm>
        </p:spPr>
        <p:txBody>
          <a:bodyPr anchor="ctr">
            <a:noAutofit/>
          </a:bodyPr>
          <a:lstStyle>
            <a:lvl1pPr marL="0" indent="0" algn="l">
              <a:buNone/>
              <a:defRPr sz="3300" baseline="0">
                <a:solidFill>
                  <a:schemeClr val="bg1"/>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Tree>
    <p:extLst>
      <p:ext uri="{BB962C8B-B14F-4D97-AF65-F5344CB8AC3E}">
        <p14:creationId xmlns:p14="http://schemas.microsoft.com/office/powerpoint/2010/main" val="6418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5E9E9F4-8495-FD4E-80B5-3C70E23C96CA}"/>
              </a:ext>
            </a:extLst>
          </p:cNvPr>
          <p:cNvCxnSpPr>
            <a:cxnSpLocks/>
          </p:cNvCxnSpPr>
          <p:nvPr userDrawn="1"/>
        </p:nvCxnSpPr>
        <p:spPr>
          <a:xfrm>
            <a:off x="0" y="10435317"/>
            <a:ext cx="2338939"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E0DCA6F5-C235-8142-8524-099330AB3EC5}"/>
              </a:ext>
            </a:extLst>
          </p:cNvPr>
          <p:cNvSpPr txBox="1">
            <a:spLocks/>
          </p:cNvSpPr>
          <p:nvPr userDrawn="1"/>
        </p:nvSpPr>
        <p:spPr>
          <a:xfrm>
            <a:off x="7004048" y="10295018"/>
            <a:ext cx="357598" cy="266594"/>
          </a:xfrm>
          <a:prstGeom prst="rect">
            <a:avLst/>
          </a:prstGeom>
        </p:spPr>
        <p:txBody>
          <a:bodyPr vert="horz" lIns="91440" tIns="45720" rIns="91440" bIns="45720" rtlCol="0" anchor="ctr"/>
          <a:lstStyle>
            <a:defPPr>
              <a:defRPr lang="en-US"/>
            </a:defPPr>
            <a:lvl1pPr marL="0" algn="ctr" defTabSz="325892" rtl="0" eaLnBrk="1" latinLnBrk="0" hangingPunct="1">
              <a:defRPr sz="900" b="0" i="0" kern="1200">
                <a:solidFill>
                  <a:schemeClr val="bg1">
                    <a:lumMod val="50000"/>
                  </a:schemeClr>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000" smtClean="0">
                <a:solidFill>
                  <a:srgbClr val="F26B4D"/>
                </a:solidFill>
              </a:rPr>
              <a:pPr/>
              <a:t>‹#›</a:t>
            </a:fld>
            <a:endParaRPr lang="en-US" sz="1000" dirty="0">
              <a:solidFill>
                <a:srgbClr val="F26B4D"/>
              </a:solidFill>
            </a:endParaRPr>
          </a:p>
        </p:txBody>
      </p:sp>
      <p:sp>
        <p:nvSpPr>
          <p:cNvPr id="8" name="Text Placeholder 25">
            <a:extLst>
              <a:ext uri="{FF2B5EF4-FFF2-40B4-BE49-F238E27FC236}">
                <a16:creationId xmlns:a16="http://schemas.microsoft.com/office/drawing/2014/main" id="{1BC71800-382B-7647-8CE6-503C8D38F3D1}"/>
              </a:ext>
            </a:extLst>
          </p:cNvPr>
          <p:cNvSpPr>
            <a:spLocks noGrp="1"/>
          </p:cNvSpPr>
          <p:nvPr>
            <p:ph type="body" sz="quarter" idx="32" hasCustomPrompt="1"/>
          </p:nvPr>
        </p:nvSpPr>
        <p:spPr>
          <a:xfrm>
            <a:off x="2468443" y="10175681"/>
            <a:ext cx="4023432" cy="505268"/>
          </a:xfrm>
        </p:spPr>
        <p:txBody>
          <a:bodyPr anchor="ctr">
            <a:noAutofit/>
          </a:bodyPr>
          <a:lstStyle>
            <a:lvl1pPr marL="0" indent="0" algn="l">
              <a:buNone/>
              <a:defRPr sz="1300" spc="50" baseline="0">
                <a:solidFill>
                  <a:srgbClr val="F26B4D"/>
                </a:solidFill>
                <a:latin typeface="Bebas Neue Regular"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Pedagogic Guide for Teaching Digital Civic Engagement (IO3)</a:t>
            </a:r>
          </a:p>
        </p:txBody>
      </p:sp>
      <p:grpSp>
        <p:nvGrpSpPr>
          <p:cNvPr id="9" name="Graphic 48">
            <a:extLst>
              <a:ext uri="{FF2B5EF4-FFF2-40B4-BE49-F238E27FC236}">
                <a16:creationId xmlns:a16="http://schemas.microsoft.com/office/drawing/2014/main" id="{59242505-4017-6640-AF45-CC6CC0F640FD}"/>
              </a:ext>
            </a:extLst>
          </p:cNvPr>
          <p:cNvGrpSpPr/>
          <p:nvPr userDrawn="1"/>
        </p:nvGrpSpPr>
        <p:grpSpPr>
          <a:xfrm>
            <a:off x="6421152" y="10341404"/>
            <a:ext cx="518804" cy="187825"/>
            <a:chOff x="80265" y="4007987"/>
            <a:chExt cx="7398066" cy="2678353"/>
          </a:xfrm>
          <a:solidFill>
            <a:srgbClr val="7FCCC7"/>
          </a:solidFill>
        </p:grpSpPr>
        <p:sp>
          <p:nvSpPr>
            <p:cNvPr id="10" name="Freeform 9">
              <a:extLst>
                <a:ext uri="{FF2B5EF4-FFF2-40B4-BE49-F238E27FC236}">
                  <a16:creationId xmlns:a16="http://schemas.microsoft.com/office/drawing/2014/main" id="{53949B69-CDDB-2D4F-8F41-E85C2CC0D03D}"/>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11" name="Freeform 10">
              <a:extLst>
                <a:ext uri="{FF2B5EF4-FFF2-40B4-BE49-F238E27FC236}">
                  <a16:creationId xmlns:a16="http://schemas.microsoft.com/office/drawing/2014/main" id="{140F0478-B06A-1D41-92B1-D172A3651D72}"/>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2" name="Freeform 11">
              <a:extLst>
                <a:ext uri="{FF2B5EF4-FFF2-40B4-BE49-F238E27FC236}">
                  <a16:creationId xmlns:a16="http://schemas.microsoft.com/office/drawing/2014/main" id="{BA94AF21-738D-EE44-BD8B-916306C611D8}"/>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B54277D4-2756-0B48-96F0-323808F5F60D}"/>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sp>
        <p:nvSpPr>
          <p:cNvPr id="14" name="Text Placeholder 25">
            <a:extLst>
              <a:ext uri="{FF2B5EF4-FFF2-40B4-BE49-F238E27FC236}">
                <a16:creationId xmlns:a16="http://schemas.microsoft.com/office/drawing/2014/main" id="{DF5A791B-68D5-9047-8D1E-15821D6BF52A}"/>
              </a:ext>
            </a:extLst>
          </p:cNvPr>
          <p:cNvSpPr>
            <a:spLocks noGrp="1"/>
          </p:cNvSpPr>
          <p:nvPr>
            <p:ph type="body" sz="quarter" idx="14" hasCustomPrompt="1"/>
          </p:nvPr>
        </p:nvSpPr>
        <p:spPr>
          <a:xfrm>
            <a:off x="539389" y="561746"/>
            <a:ext cx="6533982" cy="635759"/>
          </a:xfrm>
        </p:spPr>
        <p:txBody>
          <a:bodyPr anchor="ctr">
            <a:noAutofit/>
          </a:bodyPr>
          <a:lstStyle>
            <a:lvl1pPr marL="0" indent="0" algn="l">
              <a:buNone/>
              <a:defRPr sz="1800"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HEADING</a:t>
            </a:r>
          </a:p>
        </p:txBody>
      </p:sp>
      <p:sp>
        <p:nvSpPr>
          <p:cNvPr id="16" name="Text Placeholder 25">
            <a:extLst>
              <a:ext uri="{FF2B5EF4-FFF2-40B4-BE49-F238E27FC236}">
                <a16:creationId xmlns:a16="http://schemas.microsoft.com/office/drawing/2014/main" id="{53349255-F0E3-9F45-8AA2-C9876D4F5708}"/>
              </a:ext>
            </a:extLst>
          </p:cNvPr>
          <p:cNvSpPr>
            <a:spLocks noGrp="1"/>
          </p:cNvSpPr>
          <p:nvPr>
            <p:ph type="body" sz="quarter" idx="33" hasCustomPrompt="1"/>
          </p:nvPr>
        </p:nvSpPr>
        <p:spPr>
          <a:xfrm>
            <a:off x="522456" y="1442279"/>
            <a:ext cx="6533982" cy="7955717"/>
          </a:xfrm>
        </p:spPr>
        <p:txBody>
          <a:bodyPr anchor="t">
            <a:noAutofit/>
          </a:bodyPr>
          <a:lstStyle>
            <a:lvl1pPr marL="0" indent="0" algn="just">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Text</a:t>
            </a:r>
          </a:p>
        </p:txBody>
      </p:sp>
    </p:spTree>
    <p:extLst>
      <p:ext uri="{BB962C8B-B14F-4D97-AF65-F5344CB8AC3E}">
        <p14:creationId xmlns:p14="http://schemas.microsoft.com/office/powerpoint/2010/main" val="379779123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17" userDrawn="1">
          <p15:clr>
            <a:srgbClr val="FBAE40"/>
          </p15:clr>
        </p15:guide>
        <p15:guide id="3" pos="444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086FE18-670A-4045-B851-B94ABC7D1535}"/>
              </a:ext>
            </a:extLst>
          </p:cNvPr>
          <p:cNvSpPr>
            <a:spLocks noGrp="1"/>
          </p:cNvSpPr>
          <p:nvPr>
            <p:ph type="pic" sz="quarter" idx="10"/>
          </p:nvPr>
        </p:nvSpPr>
        <p:spPr>
          <a:xfrm>
            <a:off x="0" y="7829550"/>
            <a:ext cx="7559675" cy="2300288"/>
          </a:xfrm>
        </p:spPr>
        <p:txBody>
          <a:bodyPr>
            <a:normAutofit/>
          </a:bodyPr>
          <a:lstStyle>
            <a:lvl1pPr>
              <a:defRPr sz="1800"/>
            </a:lvl1pPr>
          </a:lstStyle>
          <a:p>
            <a:endParaRPr lang="en-RU"/>
          </a:p>
        </p:txBody>
      </p:sp>
      <p:cxnSp>
        <p:nvCxnSpPr>
          <p:cNvPr id="9" name="Straight Connector 8">
            <a:extLst>
              <a:ext uri="{FF2B5EF4-FFF2-40B4-BE49-F238E27FC236}">
                <a16:creationId xmlns:a16="http://schemas.microsoft.com/office/drawing/2014/main" id="{1C849E13-DA46-C34D-B9D2-860C1DE30A09}"/>
              </a:ext>
            </a:extLst>
          </p:cNvPr>
          <p:cNvCxnSpPr>
            <a:cxnSpLocks/>
          </p:cNvCxnSpPr>
          <p:nvPr userDrawn="1"/>
        </p:nvCxnSpPr>
        <p:spPr>
          <a:xfrm>
            <a:off x="0" y="10435317"/>
            <a:ext cx="2338939"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B1E60183-26D0-2449-9832-EDE4D5B5E1AC}"/>
              </a:ext>
            </a:extLst>
          </p:cNvPr>
          <p:cNvSpPr txBox="1">
            <a:spLocks/>
          </p:cNvSpPr>
          <p:nvPr userDrawn="1"/>
        </p:nvSpPr>
        <p:spPr>
          <a:xfrm>
            <a:off x="7004048" y="10295018"/>
            <a:ext cx="357598" cy="266594"/>
          </a:xfrm>
          <a:prstGeom prst="rect">
            <a:avLst/>
          </a:prstGeom>
        </p:spPr>
        <p:txBody>
          <a:bodyPr vert="horz" lIns="91440" tIns="45720" rIns="91440" bIns="45720" rtlCol="0" anchor="ctr"/>
          <a:lstStyle>
            <a:defPPr>
              <a:defRPr lang="en-US"/>
            </a:defPPr>
            <a:lvl1pPr marL="0" algn="ctr" defTabSz="325892" rtl="0" eaLnBrk="1" latinLnBrk="0" hangingPunct="1">
              <a:defRPr sz="900" b="0" i="0" kern="1200">
                <a:solidFill>
                  <a:schemeClr val="bg1">
                    <a:lumMod val="50000"/>
                  </a:schemeClr>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000" smtClean="0">
                <a:solidFill>
                  <a:srgbClr val="F26B4D"/>
                </a:solidFill>
              </a:rPr>
              <a:pPr/>
              <a:t>‹#›</a:t>
            </a:fld>
            <a:endParaRPr lang="en-US" sz="1000" dirty="0">
              <a:solidFill>
                <a:srgbClr val="F26B4D"/>
              </a:solidFill>
            </a:endParaRPr>
          </a:p>
        </p:txBody>
      </p:sp>
      <p:sp>
        <p:nvSpPr>
          <p:cNvPr id="11" name="Text Placeholder 25">
            <a:extLst>
              <a:ext uri="{FF2B5EF4-FFF2-40B4-BE49-F238E27FC236}">
                <a16:creationId xmlns:a16="http://schemas.microsoft.com/office/drawing/2014/main" id="{F895409E-9839-A841-B050-B2BFADCB0D6A}"/>
              </a:ext>
            </a:extLst>
          </p:cNvPr>
          <p:cNvSpPr>
            <a:spLocks noGrp="1"/>
          </p:cNvSpPr>
          <p:nvPr>
            <p:ph type="body" sz="quarter" idx="32" hasCustomPrompt="1"/>
          </p:nvPr>
        </p:nvSpPr>
        <p:spPr>
          <a:xfrm>
            <a:off x="2468443" y="10175681"/>
            <a:ext cx="4023432" cy="505268"/>
          </a:xfrm>
        </p:spPr>
        <p:txBody>
          <a:bodyPr anchor="ctr">
            <a:noAutofit/>
          </a:bodyPr>
          <a:lstStyle>
            <a:lvl1pPr marL="0" indent="0" algn="l">
              <a:buNone/>
              <a:defRPr sz="1300" spc="50" baseline="0">
                <a:solidFill>
                  <a:srgbClr val="F26B4D"/>
                </a:solidFill>
                <a:latin typeface="Bebas Neue Regular"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Pedagogic Guide for Teaching Digital Civic Engagement (IO3)</a:t>
            </a:r>
          </a:p>
        </p:txBody>
      </p:sp>
      <p:grpSp>
        <p:nvGrpSpPr>
          <p:cNvPr id="12" name="Graphic 48">
            <a:extLst>
              <a:ext uri="{FF2B5EF4-FFF2-40B4-BE49-F238E27FC236}">
                <a16:creationId xmlns:a16="http://schemas.microsoft.com/office/drawing/2014/main" id="{F00DE80B-9ACD-4449-8B4F-E7C0A9627117}"/>
              </a:ext>
            </a:extLst>
          </p:cNvPr>
          <p:cNvGrpSpPr/>
          <p:nvPr userDrawn="1"/>
        </p:nvGrpSpPr>
        <p:grpSpPr>
          <a:xfrm>
            <a:off x="6421152" y="10341404"/>
            <a:ext cx="518804" cy="187825"/>
            <a:chOff x="80265" y="4007987"/>
            <a:chExt cx="7398066" cy="2678353"/>
          </a:xfrm>
          <a:solidFill>
            <a:srgbClr val="7FCCC7"/>
          </a:solidFill>
        </p:grpSpPr>
        <p:sp>
          <p:nvSpPr>
            <p:cNvPr id="13" name="Freeform 12">
              <a:extLst>
                <a:ext uri="{FF2B5EF4-FFF2-40B4-BE49-F238E27FC236}">
                  <a16:creationId xmlns:a16="http://schemas.microsoft.com/office/drawing/2014/main" id="{47C721C7-32E7-9C4E-B0BF-9071162B6F8F}"/>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85720680-9264-B74D-8ABE-0ED5737DF413}"/>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B5C00EF0-5591-E24D-B988-9137D9AE799F}"/>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DC48A16E-AF1C-6D42-BD95-4E163555E7C1}"/>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sp>
        <p:nvSpPr>
          <p:cNvPr id="17" name="Text Placeholder 25">
            <a:extLst>
              <a:ext uri="{FF2B5EF4-FFF2-40B4-BE49-F238E27FC236}">
                <a16:creationId xmlns:a16="http://schemas.microsoft.com/office/drawing/2014/main" id="{BA6264D9-BCF5-BD4C-9447-09F01649AE63}"/>
              </a:ext>
            </a:extLst>
          </p:cNvPr>
          <p:cNvSpPr>
            <a:spLocks noGrp="1"/>
          </p:cNvSpPr>
          <p:nvPr>
            <p:ph type="body" sz="quarter" idx="14" hasCustomPrompt="1"/>
          </p:nvPr>
        </p:nvSpPr>
        <p:spPr>
          <a:xfrm>
            <a:off x="539389" y="561746"/>
            <a:ext cx="6533982" cy="635759"/>
          </a:xfrm>
        </p:spPr>
        <p:txBody>
          <a:bodyPr anchor="ctr">
            <a:noAutofit/>
          </a:bodyPr>
          <a:lstStyle>
            <a:lvl1pPr marL="0" indent="0" algn="l">
              <a:buNone/>
              <a:defRPr sz="1800"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HEADING</a:t>
            </a:r>
          </a:p>
        </p:txBody>
      </p:sp>
      <p:sp>
        <p:nvSpPr>
          <p:cNvPr id="18" name="Text Placeholder 25">
            <a:extLst>
              <a:ext uri="{FF2B5EF4-FFF2-40B4-BE49-F238E27FC236}">
                <a16:creationId xmlns:a16="http://schemas.microsoft.com/office/drawing/2014/main" id="{66732A4E-FA8B-D549-906D-9CE98ECA5AA0}"/>
              </a:ext>
            </a:extLst>
          </p:cNvPr>
          <p:cNvSpPr>
            <a:spLocks noGrp="1"/>
          </p:cNvSpPr>
          <p:nvPr>
            <p:ph type="body" sz="quarter" idx="33" hasCustomPrompt="1"/>
          </p:nvPr>
        </p:nvSpPr>
        <p:spPr>
          <a:xfrm>
            <a:off x="522456" y="1442280"/>
            <a:ext cx="6533982" cy="6081792"/>
          </a:xfrm>
        </p:spPr>
        <p:txBody>
          <a:bodyPr anchor="t">
            <a:noAutofit/>
          </a:bodyPr>
          <a:lstStyle>
            <a:lvl1pPr marL="0" indent="0" algn="just">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Text</a:t>
            </a:r>
          </a:p>
        </p:txBody>
      </p:sp>
    </p:spTree>
    <p:extLst>
      <p:ext uri="{BB962C8B-B14F-4D97-AF65-F5344CB8AC3E}">
        <p14:creationId xmlns:p14="http://schemas.microsoft.com/office/powerpoint/2010/main" val="4915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s with Photos">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9750AAC-F163-FF4B-9E07-29D0C06DAD51}"/>
              </a:ext>
            </a:extLst>
          </p:cNvPr>
          <p:cNvSpPr/>
          <p:nvPr userDrawn="1"/>
        </p:nvSpPr>
        <p:spPr>
          <a:xfrm>
            <a:off x="4371975" y="5573458"/>
            <a:ext cx="3202828" cy="4267199"/>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6" name="Rectangle 5">
            <a:extLst>
              <a:ext uri="{FF2B5EF4-FFF2-40B4-BE49-F238E27FC236}">
                <a16:creationId xmlns:a16="http://schemas.microsoft.com/office/drawing/2014/main" id="{FC1F3F53-828E-D745-81FD-F02B1A5DAF74}"/>
              </a:ext>
            </a:extLst>
          </p:cNvPr>
          <p:cNvSpPr/>
          <p:nvPr userDrawn="1"/>
        </p:nvSpPr>
        <p:spPr>
          <a:xfrm>
            <a:off x="0" y="1187195"/>
            <a:ext cx="3202828" cy="4267199"/>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2" name="Picture Placeholder 41">
            <a:extLst>
              <a:ext uri="{FF2B5EF4-FFF2-40B4-BE49-F238E27FC236}">
                <a16:creationId xmlns:a16="http://schemas.microsoft.com/office/drawing/2014/main" id="{A344E871-0E5A-EF44-8037-387E50185C32}"/>
              </a:ext>
            </a:extLst>
          </p:cNvPr>
          <p:cNvSpPr>
            <a:spLocks noGrp="1"/>
          </p:cNvSpPr>
          <p:nvPr>
            <p:ph type="pic" sz="quarter" idx="33"/>
          </p:nvPr>
        </p:nvSpPr>
        <p:spPr>
          <a:xfrm>
            <a:off x="522288" y="1689100"/>
            <a:ext cx="2166937" cy="3263900"/>
          </a:xfrm>
        </p:spPr>
        <p:txBody>
          <a:bodyPr>
            <a:normAutofit/>
          </a:bodyPr>
          <a:lstStyle>
            <a:lvl1pPr>
              <a:defRPr sz="1800"/>
            </a:lvl1pPr>
          </a:lstStyle>
          <a:p>
            <a:endParaRPr lang="en-RU"/>
          </a:p>
        </p:txBody>
      </p:sp>
      <p:grpSp>
        <p:nvGrpSpPr>
          <p:cNvPr id="8" name="Group 7">
            <a:extLst>
              <a:ext uri="{FF2B5EF4-FFF2-40B4-BE49-F238E27FC236}">
                <a16:creationId xmlns:a16="http://schemas.microsoft.com/office/drawing/2014/main" id="{6B7B0237-135A-8940-A196-4BAA5D999CD4}"/>
              </a:ext>
            </a:extLst>
          </p:cNvPr>
          <p:cNvGrpSpPr/>
          <p:nvPr userDrawn="1"/>
        </p:nvGrpSpPr>
        <p:grpSpPr>
          <a:xfrm rot="5400000">
            <a:off x="2956299" y="1862137"/>
            <a:ext cx="201476" cy="906650"/>
            <a:chOff x="-1604074" y="3107411"/>
            <a:chExt cx="201476" cy="906650"/>
          </a:xfrm>
        </p:grpSpPr>
        <p:cxnSp>
          <p:nvCxnSpPr>
            <p:cNvPr id="9" name="Straight Connector 8">
              <a:extLst>
                <a:ext uri="{FF2B5EF4-FFF2-40B4-BE49-F238E27FC236}">
                  <a16:creationId xmlns:a16="http://schemas.microsoft.com/office/drawing/2014/main" id="{AA9AFEBC-E64E-D744-AF1A-AE1DE94B6378}"/>
                </a:ext>
              </a:extLst>
            </p:cNvPr>
            <p:cNvCxnSpPr>
              <a:cxnSpLocks/>
            </p:cNvCxnSpPr>
            <p:nvPr/>
          </p:nvCxnSpPr>
          <p:spPr>
            <a:xfrm flipV="1">
              <a:off x="-1503336" y="3208149"/>
              <a:ext cx="0" cy="805912"/>
            </a:xfrm>
            <a:prstGeom prst="line">
              <a:avLst/>
            </a:prstGeom>
            <a:ln w="19050">
              <a:solidFill>
                <a:srgbClr val="7FCCC7"/>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D63AD0F-67F4-6F4C-A86D-06EB4A90B5BC}"/>
                </a:ext>
              </a:extLst>
            </p:cNvPr>
            <p:cNvSpPr/>
            <p:nvPr/>
          </p:nvSpPr>
          <p:spPr>
            <a:xfrm>
              <a:off x="-1604074" y="3107411"/>
              <a:ext cx="201476" cy="201476"/>
            </a:xfrm>
            <a:prstGeom prst="ellipse">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11" name="Group 10">
            <a:extLst>
              <a:ext uri="{FF2B5EF4-FFF2-40B4-BE49-F238E27FC236}">
                <a16:creationId xmlns:a16="http://schemas.microsoft.com/office/drawing/2014/main" id="{E535BE39-20DA-AE48-83B2-BADBE3AB51B8}"/>
              </a:ext>
            </a:extLst>
          </p:cNvPr>
          <p:cNvGrpSpPr/>
          <p:nvPr userDrawn="1"/>
        </p:nvGrpSpPr>
        <p:grpSpPr>
          <a:xfrm rot="5400000">
            <a:off x="2956299" y="2513065"/>
            <a:ext cx="201476" cy="906650"/>
            <a:chOff x="-1604074" y="3107411"/>
            <a:chExt cx="201476" cy="906650"/>
          </a:xfrm>
        </p:grpSpPr>
        <p:cxnSp>
          <p:nvCxnSpPr>
            <p:cNvPr id="12" name="Straight Connector 11">
              <a:extLst>
                <a:ext uri="{FF2B5EF4-FFF2-40B4-BE49-F238E27FC236}">
                  <a16:creationId xmlns:a16="http://schemas.microsoft.com/office/drawing/2014/main" id="{CDBBCC3A-570B-EB4D-9D5B-927BDF34CC76}"/>
                </a:ext>
              </a:extLst>
            </p:cNvPr>
            <p:cNvCxnSpPr>
              <a:cxnSpLocks/>
            </p:cNvCxnSpPr>
            <p:nvPr/>
          </p:nvCxnSpPr>
          <p:spPr>
            <a:xfrm flipV="1">
              <a:off x="-1503336" y="3208149"/>
              <a:ext cx="0" cy="805912"/>
            </a:xfrm>
            <a:prstGeom prst="line">
              <a:avLst/>
            </a:prstGeom>
            <a:ln w="19050">
              <a:solidFill>
                <a:srgbClr val="7FCCC7"/>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DE343C3-87F3-6846-B73C-94B45A70910A}"/>
                </a:ext>
              </a:extLst>
            </p:cNvPr>
            <p:cNvSpPr/>
            <p:nvPr/>
          </p:nvSpPr>
          <p:spPr>
            <a:xfrm>
              <a:off x="-1604074" y="3107411"/>
              <a:ext cx="201476" cy="201476"/>
            </a:xfrm>
            <a:prstGeom prst="ellipse">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14" name="Group 13">
            <a:extLst>
              <a:ext uri="{FF2B5EF4-FFF2-40B4-BE49-F238E27FC236}">
                <a16:creationId xmlns:a16="http://schemas.microsoft.com/office/drawing/2014/main" id="{A910DCA2-FE9C-0B48-808E-B0C6F3A931DD}"/>
              </a:ext>
            </a:extLst>
          </p:cNvPr>
          <p:cNvGrpSpPr/>
          <p:nvPr userDrawn="1"/>
        </p:nvGrpSpPr>
        <p:grpSpPr>
          <a:xfrm rot="5400000">
            <a:off x="2956299" y="3194991"/>
            <a:ext cx="201476" cy="906650"/>
            <a:chOff x="-1604074" y="3107411"/>
            <a:chExt cx="201476" cy="906650"/>
          </a:xfrm>
        </p:grpSpPr>
        <p:cxnSp>
          <p:nvCxnSpPr>
            <p:cNvPr id="15" name="Straight Connector 14">
              <a:extLst>
                <a:ext uri="{FF2B5EF4-FFF2-40B4-BE49-F238E27FC236}">
                  <a16:creationId xmlns:a16="http://schemas.microsoft.com/office/drawing/2014/main" id="{D44AB86B-5E19-0940-A553-2567E3BB6F3F}"/>
                </a:ext>
              </a:extLst>
            </p:cNvPr>
            <p:cNvCxnSpPr>
              <a:cxnSpLocks/>
            </p:cNvCxnSpPr>
            <p:nvPr/>
          </p:nvCxnSpPr>
          <p:spPr>
            <a:xfrm flipV="1">
              <a:off x="-1503336" y="3208149"/>
              <a:ext cx="0" cy="805912"/>
            </a:xfrm>
            <a:prstGeom prst="line">
              <a:avLst/>
            </a:prstGeom>
            <a:ln w="19050">
              <a:solidFill>
                <a:srgbClr val="7FCCC7"/>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5312BB83-B9DD-F047-874F-64C5A93A9D64}"/>
                </a:ext>
              </a:extLst>
            </p:cNvPr>
            <p:cNvSpPr/>
            <p:nvPr/>
          </p:nvSpPr>
          <p:spPr>
            <a:xfrm>
              <a:off x="-1604074" y="3107411"/>
              <a:ext cx="201476" cy="201476"/>
            </a:xfrm>
            <a:prstGeom prst="ellipse">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17" name="Group 16">
            <a:extLst>
              <a:ext uri="{FF2B5EF4-FFF2-40B4-BE49-F238E27FC236}">
                <a16:creationId xmlns:a16="http://schemas.microsoft.com/office/drawing/2014/main" id="{32F8AC00-C99A-264F-AB83-55E71C43A4A4}"/>
              </a:ext>
            </a:extLst>
          </p:cNvPr>
          <p:cNvGrpSpPr/>
          <p:nvPr userDrawn="1"/>
        </p:nvGrpSpPr>
        <p:grpSpPr>
          <a:xfrm rot="5400000">
            <a:off x="2956299" y="3876916"/>
            <a:ext cx="201476" cy="906650"/>
            <a:chOff x="-1604074" y="3107411"/>
            <a:chExt cx="201476" cy="906650"/>
          </a:xfrm>
        </p:grpSpPr>
        <p:cxnSp>
          <p:nvCxnSpPr>
            <p:cNvPr id="18" name="Straight Connector 17">
              <a:extLst>
                <a:ext uri="{FF2B5EF4-FFF2-40B4-BE49-F238E27FC236}">
                  <a16:creationId xmlns:a16="http://schemas.microsoft.com/office/drawing/2014/main" id="{D1E92CFD-C699-4E4D-87EF-F9B254A70F8A}"/>
                </a:ext>
              </a:extLst>
            </p:cNvPr>
            <p:cNvCxnSpPr>
              <a:cxnSpLocks/>
            </p:cNvCxnSpPr>
            <p:nvPr/>
          </p:nvCxnSpPr>
          <p:spPr>
            <a:xfrm flipV="1">
              <a:off x="-1503336" y="3208149"/>
              <a:ext cx="0" cy="805912"/>
            </a:xfrm>
            <a:prstGeom prst="line">
              <a:avLst/>
            </a:prstGeom>
            <a:ln w="19050">
              <a:solidFill>
                <a:srgbClr val="7FCCC7"/>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80ACA27-65C3-B146-B539-D817C29D1B7F}"/>
                </a:ext>
              </a:extLst>
            </p:cNvPr>
            <p:cNvSpPr/>
            <p:nvPr/>
          </p:nvSpPr>
          <p:spPr>
            <a:xfrm>
              <a:off x="-1604074" y="3107411"/>
              <a:ext cx="201476" cy="201476"/>
            </a:xfrm>
            <a:prstGeom prst="ellipse">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23" name="Group 22">
            <a:extLst>
              <a:ext uri="{FF2B5EF4-FFF2-40B4-BE49-F238E27FC236}">
                <a16:creationId xmlns:a16="http://schemas.microsoft.com/office/drawing/2014/main" id="{E8FE2A4F-AE56-FB4F-BD51-CA8BB87A519B}"/>
              </a:ext>
            </a:extLst>
          </p:cNvPr>
          <p:cNvGrpSpPr/>
          <p:nvPr userDrawn="1"/>
        </p:nvGrpSpPr>
        <p:grpSpPr>
          <a:xfrm rot="16200000">
            <a:off x="4344828" y="6777279"/>
            <a:ext cx="201476" cy="906650"/>
            <a:chOff x="-1604074" y="3107411"/>
            <a:chExt cx="201476" cy="906650"/>
          </a:xfrm>
        </p:grpSpPr>
        <p:cxnSp>
          <p:nvCxnSpPr>
            <p:cNvPr id="24" name="Straight Connector 23">
              <a:extLst>
                <a:ext uri="{FF2B5EF4-FFF2-40B4-BE49-F238E27FC236}">
                  <a16:creationId xmlns:a16="http://schemas.microsoft.com/office/drawing/2014/main" id="{6B3BBD14-CAB0-994E-B9C4-D26491D7F755}"/>
                </a:ext>
              </a:extLst>
            </p:cNvPr>
            <p:cNvCxnSpPr>
              <a:cxnSpLocks/>
            </p:cNvCxnSpPr>
            <p:nvPr/>
          </p:nvCxnSpPr>
          <p:spPr>
            <a:xfrm flipV="1">
              <a:off x="-1503336" y="3208149"/>
              <a:ext cx="0" cy="805912"/>
            </a:xfrm>
            <a:prstGeom prst="line">
              <a:avLst/>
            </a:prstGeom>
            <a:ln w="19050">
              <a:solidFill>
                <a:srgbClr val="F26B4D"/>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9EB4148-D9EB-1C4A-9765-6F2169B0C5BB}"/>
                </a:ext>
              </a:extLst>
            </p:cNvPr>
            <p:cNvSpPr/>
            <p:nvPr/>
          </p:nvSpPr>
          <p:spPr>
            <a:xfrm>
              <a:off x="-1604074" y="3107411"/>
              <a:ext cx="201476" cy="20147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26" name="Group 25">
            <a:extLst>
              <a:ext uri="{FF2B5EF4-FFF2-40B4-BE49-F238E27FC236}">
                <a16:creationId xmlns:a16="http://schemas.microsoft.com/office/drawing/2014/main" id="{7CE982F8-9762-124B-9123-BAEBB82D6CBB}"/>
              </a:ext>
            </a:extLst>
          </p:cNvPr>
          <p:cNvGrpSpPr/>
          <p:nvPr userDrawn="1"/>
        </p:nvGrpSpPr>
        <p:grpSpPr>
          <a:xfrm rot="16200000">
            <a:off x="4344828" y="7428207"/>
            <a:ext cx="201476" cy="906650"/>
            <a:chOff x="-1604074" y="3107411"/>
            <a:chExt cx="201476" cy="906650"/>
          </a:xfrm>
        </p:grpSpPr>
        <p:cxnSp>
          <p:nvCxnSpPr>
            <p:cNvPr id="27" name="Straight Connector 26">
              <a:extLst>
                <a:ext uri="{FF2B5EF4-FFF2-40B4-BE49-F238E27FC236}">
                  <a16:creationId xmlns:a16="http://schemas.microsoft.com/office/drawing/2014/main" id="{4484453E-1B27-2648-B201-E04A4E5D0101}"/>
                </a:ext>
              </a:extLst>
            </p:cNvPr>
            <p:cNvCxnSpPr>
              <a:cxnSpLocks/>
            </p:cNvCxnSpPr>
            <p:nvPr/>
          </p:nvCxnSpPr>
          <p:spPr>
            <a:xfrm flipV="1">
              <a:off x="-1503336" y="3208149"/>
              <a:ext cx="0" cy="805912"/>
            </a:xfrm>
            <a:prstGeom prst="line">
              <a:avLst/>
            </a:prstGeom>
            <a:ln w="19050">
              <a:solidFill>
                <a:srgbClr val="F26B4D"/>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B43220A-B29F-E242-AD93-E0362EBB0F4E}"/>
                </a:ext>
              </a:extLst>
            </p:cNvPr>
            <p:cNvSpPr/>
            <p:nvPr/>
          </p:nvSpPr>
          <p:spPr>
            <a:xfrm>
              <a:off x="-1604074" y="3107411"/>
              <a:ext cx="201476" cy="20147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grpSp>
      <p:grpSp>
        <p:nvGrpSpPr>
          <p:cNvPr id="29" name="Group 28">
            <a:extLst>
              <a:ext uri="{FF2B5EF4-FFF2-40B4-BE49-F238E27FC236}">
                <a16:creationId xmlns:a16="http://schemas.microsoft.com/office/drawing/2014/main" id="{F433C0C0-3F51-4642-8271-D13B65A574EF}"/>
              </a:ext>
            </a:extLst>
          </p:cNvPr>
          <p:cNvGrpSpPr/>
          <p:nvPr userDrawn="1"/>
        </p:nvGrpSpPr>
        <p:grpSpPr>
          <a:xfrm rot="16200000">
            <a:off x="4344828" y="8110133"/>
            <a:ext cx="201476" cy="906650"/>
            <a:chOff x="-1604074" y="3107411"/>
            <a:chExt cx="201476" cy="906650"/>
          </a:xfrm>
        </p:grpSpPr>
        <p:cxnSp>
          <p:nvCxnSpPr>
            <p:cNvPr id="30" name="Straight Connector 29">
              <a:extLst>
                <a:ext uri="{FF2B5EF4-FFF2-40B4-BE49-F238E27FC236}">
                  <a16:creationId xmlns:a16="http://schemas.microsoft.com/office/drawing/2014/main" id="{1FC277CE-C334-AA41-81BE-AB6F23009F23}"/>
                </a:ext>
              </a:extLst>
            </p:cNvPr>
            <p:cNvCxnSpPr>
              <a:cxnSpLocks/>
            </p:cNvCxnSpPr>
            <p:nvPr/>
          </p:nvCxnSpPr>
          <p:spPr>
            <a:xfrm flipV="1">
              <a:off x="-1503336" y="3208149"/>
              <a:ext cx="0" cy="805912"/>
            </a:xfrm>
            <a:prstGeom prst="line">
              <a:avLst/>
            </a:prstGeom>
            <a:ln w="19050">
              <a:solidFill>
                <a:srgbClr val="F26B4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399E072-006B-3A4A-BEF1-979E6EDF7EF0}"/>
                </a:ext>
              </a:extLst>
            </p:cNvPr>
            <p:cNvSpPr/>
            <p:nvPr/>
          </p:nvSpPr>
          <p:spPr>
            <a:xfrm>
              <a:off x="-1604074" y="3107411"/>
              <a:ext cx="201476" cy="20147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grpSp>
      <p:cxnSp>
        <p:nvCxnSpPr>
          <p:cNvPr id="33" name="Straight Connector 32">
            <a:extLst>
              <a:ext uri="{FF2B5EF4-FFF2-40B4-BE49-F238E27FC236}">
                <a16:creationId xmlns:a16="http://schemas.microsoft.com/office/drawing/2014/main" id="{43569279-2A7F-BE44-AC93-405D1D717462}"/>
              </a:ext>
            </a:extLst>
          </p:cNvPr>
          <p:cNvCxnSpPr>
            <a:cxnSpLocks/>
          </p:cNvCxnSpPr>
          <p:nvPr userDrawn="1"/>
        </p:nvCxnSpPr>
        <p:spPr>
          <a:xfrm>
            <a:off x="0" y="10435317"/>
            <a:ext cx="2338939"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34" name="Slide Number Placeholder 5">
            <a:extLst>
              <a:ext uri="{FF2B5EF4-FFF2-40B4-BE49-F238E27FC236}">
                <a16:creationId xmlns:a16="http://schemas.microsoft.com/office/drawing/2014/main" id="{096A3B24-64D6-6B4D-B050-3D00A418F506}"/>
              </a:ext>
            </a:extLst>
          </p:cNvPr>
          <p:cNvSpPr txBox="1">
            <a:spLocks/>
          </p:cNvSpPr>
          <p:nvPr userDrawn="1"/>
        </p:nvSpPr>
        <p:spPr>
          <a:xfrm>
            <a:off x="7004048" y="10295018"/>
            <a:ext cx="357598" cy="266594"/>
          </a:xfrm>
          <a:prstGeom prst="rect">
            <a:avLst/>
          </a:prstGeom>
        </p:spPr>
        <p:txBody>
          <a:bodyPr vert="horz" lIns="91440" tIns="45720" rIns="91440" bIns="45720" rtlCol="0" anchor="ctr"/>
          <a:lstStyle>
            <a:defPPr>
              <a:defRPr lang="en-US"/>
            </a:defPPr>
            <a:lvl1pPr marL="0" algn="ctr" defTabSz="325892" rtl="0" eaLnBrk="1" latinLnBrk="0" hangingPunct="1">
              <a:defRPr sz="900" b="0" i="0" kern="1200">
                <a:solidFill>
                  <a:schemeClr val="bg1">
                    <a:lumMod val="50000"/>
                  </a:schemeClr>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000" smtClean="0">
                <a:solidFill>
                  <a:srgbClr val="F26B4D"/>
                </a:solidFill>
              </a:rPr>
              <a:pPr/>
              <a:t>‹#›</a:t>
            </a:fld>
            <a:endParaRPr lang="en-US" sz="1000" dirty="0">
              <a:solidFill>
                <a:srgbClr val="F26B4D"/>
              </a:solidFill>
            </a:endParaRPr>
          </a:p>
        </p:txBody>
      </p:sp>
      <p:sp>
        <p:nvSpPr>
          <p:cNvPr id="35" name="Text Placeholder 25">
            <a:extLst>
              <a:ext uri="{FF2B5EF4-FFF2-40B4-BE49-F238E27FC236}">
                <a16:creationId xmlns:a16="http://schemas.microsoft.com/office/drawing/2014/main" id="{86E838E6-5351-D949-BC22-6507D6DC84E7}"/>
              </a:ext>
            </a:extLst>
          </p:cNvPr>
          <p:cNvSpPr>
            <a:spLocks noGrp="1"/>
          </p:cNvSpPr>
          <p:nvPr>
            <p:ph type="body" sz="quarter" idx="32" hasCustomPrompt="1"/>
          </p:nvPr>
        </p:nvSpPr>
        <p:spPr>
          <a:xfrm>
            <a:off x="2468443" y="10175681"/>
            <a:ext cx="4023432" cy="505268"/>
          </a:xfrm>
        </p:spPr>
        <p:txBody>
          <a:bodyPr anchor="ctr">
            <a:noAutofit/>
          </a:bodyPr>
          <a:lstStyle>
            <a:lvl1pPr marL="0" indent="0" algn="l">
              <a:buNone/>
              <a:defRPr sz="1300" spc="50" baseline="0">
                <a:solidFill>
                  <a:srgbClr val="F26B4D"/>
                </a:solidFill>
                <a:latin typeface="Bebas Neue Regular"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Pedagogic Guide for Teaching Digital Civic Engagement (IO3)</a:t>
            </a:r>
          </a:p>
        </p:txBody>
      </p:sp>
      <p:grpSp>
        <p:nvGrpSpPr>
          <p:cNvPr id="36" name="Graphic 48">
            <a:extLst>
              <a:ext uri="{FF2B5EF4-FFF2-40B4-BE49-F238E27FC236}">
                <a16:creationId xmlns:a16="http://schemas.microsoft.com/office/drawing/2014/main" id="{51AD8EBE-4588-4C4A-B68C-A8802A29421C}"/>
              </a:ext>
            </a:extLst>
          </p:cNvPr>
          <p:cNvGrpSpPr/>
          <p:nvPr userDrawn="1"/>
        </p:nvGrpSpPr>
        <p:grpSpPr>
          <a:xfrm>
            <a:off x="6421152" y="10341404"/>
            <a:ext cx="518804" cy="187825"/>
            <a:chOff x="80265" y="4007987"/>
            <a:chExt cx="7398066" cy="2678353"/>
          </a:xfrm>
          <a:solidFill>
            <a:srgbClr val="7FCCC7"/>
          </a:solidFill>
        </p:grpSpPr>
        <p:sp>
          <p:nvSpPr>
            <p:cNvPr id="37" name="Freeform 36">
              <a:extLst>
                <a:ext uri="{FF2B5EF4-FFF2-40B4-BE49-F238E27FC236}">
                  <a16:creationId xmlns:a16="http://schemas.microsoft.com/office/drawing/2014/main" id="{ED3B2C31-A8DB-FF45-8BFD-FA6E877F7D75}"/>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38" name="Freeform 37">
              <a:extLst>
                <a:ext uri="{FF2B5EF4-FFF2-40B4-BE49-F238E27FC236}">
                  <a16:creationId xmlns:a16="http://schemas.microsoft.com/office/drawing/2014/main" id="{D78E7084-D14B-BE4C-BB14-925E85B25BC3}"/>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39" name="Freeform 38">
              <a:extLst>
                <a:ext uri="{FF2B5EF4-FFF2-40B4-BE49-F238E27FC236}">
                  <a16:creationId xmlns:a16="http://schemas.microsoft.com/office/drawing/2014/main" id="{96487963-4EF4-D541-BC88-C04702D0566C}"/>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40" name="Freeform 39">
              <a:extLst>
                <a:ext uri="{FF2B5EF4-FFF2-40B4-BE49-F238E27FC236}">
                  <a16:creationId xmlns:a16="http://schemas.microsoft.com/office/drawing/2014/main" id="{5AAE239D-D1D4-5D43-8DD0-04B234D5A7B2}"/>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sp>
        <p:nvSpPr>
          <p:cNvPr id="44" name="Picture Placeholder 41">
            <a:extLst>
              <a:ext uri="{FF2B5EF4-FFF2-40B4-BE49-F238E27FC236}">
                <a16:creationId xmlns:a16="http://schemas.microsoft.com/office/drawing/2014/main" id="{0E675D34-59DE-1247-BE93-CBE16FEAC53A}"/>
              </a:ext>
            </a:extLst>
          </p:cNvPr>
          <p:cNvSpPr>
            <a:spLocks noGrp="1"/>
          </p:cNvSpPr>
          <p:nvPr>
            <p:ph type="pic" sz="quarter" idx="34"/>
          </p:nvPr>
        </p:nvSpPr>
        <p:spPr>
          <a:xfrm>
            <a:off x="4894263" y="6075363"/>
            <a:ext cx="2166937" cy="3263900"/>
          </a:xfrm>
        </p:spPr>
        <p:txBody>
          <a:bodyPr>
            <a:normAutofit/>
          </a:bodyPr>
          <a:lstStyle>
            <a:lvl1pPr>
              <a:defRPr sz="1800"/>
            </a:lvl1pPr>
          </a:lstStyle>
          <a:p>
            <a:endParaRPr lang="en-RU"/>
          </a:p>
        </p:txBody>
      </p:sp>
      <p:sp>
        <p:nvSpPr>
          <p:cNvPr id="45" name="Text Placeholder 25">
            <a:extLst>
              <a:ext uri="{FF2B5EF4-FFF2-40B4-BE49-F238E27FC236}">
                <a16:creationId xmlns:a16="http://schemas.microsoft.com/office/drawing/2014/main" id="{C51B043A-98B9-2B43-B101-9C5F715BAC7F}"/>
              </a:ext>
            </a:extLst>
          </p:cNvPr>
          <p:cNvSpPr>
            <a:spLocks noGrp="1"/>
          </p:cNvSpPr>
          <p:nvPr>
            <p:ph type="body" sz="quarter" idx="14" hasCustomPrompt="1"/>
          </p:nvPr>
        </p:nvSpPr>
        <p:spPr>
          <a:xfrm>
            <a:off x="3710828" y="2027971"/>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874E9806-C3D2-E34F-B3D9-3CCA54F980AE}"/>
              </a:ext>
            </a:extLst>
          </p:cNvPr>
          <p:cNvSpPr>
            <a:spLocks noGrp="1"/>
          </p:cNvSpPr>
          <p:nvPr>
            <p:ph type="body" sz="quarter" idx="35" hasCustomPrompt="1"/>
          </p:nvPr>
        </p:nvSpPr>
        <p:spPr>
          <a:xfrm>
            <a:off x="3710828" y="2694722"/>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8A92F8C-B1F1-D14A-A1E5-FF6B51AF923C}"/>
              </a:ext>
            </a:extLst>
          </p:cNvPr>
          <p:cNvSpPr>
            <a:spLocks noGrp="1"/>
          </p:cNvSpPr>
          <p:nvPr>
            <p:ph type="body" sz="quarter" idx="36" hasCustomPrompt="1"/>
          </p:nvPr>
        </p:nvSpPr>
        <p:spPr>
          <a:xfrm>
            <a:off x="3710828" y="3361473"/>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a:extLst>
              <a:ext uri="{FF2B5EF4-FFF2-40B4-BE49-F238E27FC236}">
                <a16:creationId xmlns:a16="http://schemas.microsoft.com/office/drawing/2014/main" id="{ACF9BF2A-2DC0-A948-9A77-288D080449E3}"/>
              </a:ext>
            </a:extLst>
          </p:cNvPr>
          <p:cNvSpPr>
            <a:spLocks noGrp="1"/>
          </p:cNvSpPr>
          <p:nvPr>
            <p:ph type="body" sz="quarter" idx="37" hasCustomPrompt="1"/>
          </p:nvPr>
        </p:nvSpPr>
        <p:spPr>
          <a:xfrm>
            <a:off x="3710828" y="4028225"/>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1" name="Text Placeholder 25">
            <a:extLst>
              <a:ext uri="{FF2B5EF4-FFF2-40B4-BE49-F238E27FC236}">
                <a16:creationId xmlns:a16="http://schemas.microsoft.com/office/drawing/2014/main" id="{AA251218-BC59-3F42-8C19-61E424CEE3F2}"/>
              </a:ext>
            </a:extLst>
          </p:cNvPr>
          <p:cNvSpPr>
            <a:spLocks noGrp="1"/>
          </p:cNvSpPr>
          <p:nvPr>
            <p:ph type="body" sz="quarter" idx="38" hasCustomPrompt="1"/>
          </p:nvPr>
        </p:nvSpPr>
        <p:spPr>
          <a:xfrm>
            <a:off x="524715" y="570646"/>
            <a:ext cx="6536485" cy="562655"/>
          </a:xfrm>
        </p:spPr>
        <p:txBody>
          <a:bodyPr anchor="t">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2E737A58-05DC-1E46-9355-42C9572BD573}"/>
              </a:ext>
            </a:extLst>
          </p:cNvPr>
          <p:cNvSpPr>
            <a:spLocks noGrp="1"/>
          </p:cNvSpPr>
          <p:nvPr>
            <p:ph type="body" sz="quarter" idx="39" hasCustomPrompt="1"/>
          </p:nvPr>
        </p:nvSpPr>
        <p:spPr>
          <a:xfrm>
            <a:off x="510427" y="5728435"/>
            <a:ext cx="3347945" cy="864958"/>
          </a:xfrm>
        </p:spPr>
        <p:txBody>
          <a:bodyPr anchor="t">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3" name="Text Placeholder 25">
            <a:extLst>
              <a:ext uri="{FF2B5EF4-FFF2-40B4-BE49-F238E27FC236}">
                <a16:creationId xmlns:a16="http://schemas.microsoft.com/office/drawing/2014/main" id="{7A2873FA-457A-FB4E-BC15-2904F36C2694}"/>
              </a:ext>
            </a:extLst>
          </p:cNvPr>
          <p:cNvSpPr>
            <a:spLocks noGrp="1"/>
          </p:cNvSpPr>
          <p:nvPr>
            <p:ph type="body" sz="quarter" idx="40" hasCustomPrompt="1"/>
          </p:nvPr>
        </p:nvSpPr>
        <p:spPr>
          <a:xfrm>
            <a:off x="496139" y="6971446"/>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96B42444-CB2E-2941-9E2F-D3A2BD6AC850}"/>
              </a:ext>
            </a:extLst>
          </p:cNvPr>
          <p:cNvSpPr>
            <a:spLocks noGrp="1"/>
          </p:cNvSpPr>
          <p:nvPr>
            <p:ph type="body" sz="quarter" idx="41" hasCustomPrompt="1"/>
          </p:nvPr>
        </p:nvSpPr>
        <p:spPr>
          <a:xfrm>
            <a:off x="496139" y="7638197"/>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5" name="Text Placeholder 25">
            <a:extLst>
              <a:ext uri="{FF2B5EF4-FFF2-40B4-BE49-F238E27FC236}">
                <a16:creationId xmlns:a16="http://schemas.microsoft.com/office/drawing/2014/main" id="{1BD22F43-75D2-084B-AD58-B395E760072F}"/>
              </a:ext>
            </a:extLst>
          </p:cNvPr>
          <p:cNvSpPr>
            <a:spLocks noGrp="1"/>
          </p:cNvSpPr>
          <p:nvPr>
            <p:ph type="body" sz="quarter" idx="42" hasCustomPrompt="1"/>
          </p:nvPr>
        </p:nvSpPr>
        <p:spPr>
          <a:xfrm>
            <a:off x="496139" y="8304948"/>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340960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17" userDrawn="1">
          <p15:clr>
            <a:srgbClr val="FBAE40"/>
          </p15:clr>
        </p15:guide>
        <p15:guide id="3" pos="444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CF396A-1200-4548-924F-32503DF2D362}"/>
              </a:ext>
            </a:extLst>
          </p:cNvPr>
          <p:cNvSpPr/>
          <p:nvPr userDrawn="1"/>
        </p:nvSpPr>
        <p:spPr>
          <a:xfrm>
            <a:off x="779462" y="2259463"/>
            <a:ext cx="3680460" cy="7649939"/>
          </a:xfrm>
          <a:prstGeom prst="rect">
            <a:avLst/>
          </a:prstGeom>
          <a:solidFill>
            <a:srgbClr val="7ECD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a:extLst>
              <a:ext uri="{FF2B5EF4-FFF2-40B4-BE49-F238E27FC236}">
                <a16:creationId xmlns:a16="http://schemas.microsoft.com/office/drawing/2014/main" id="{0B6AC6B7-E12F-4446-9945-B08481338D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12239" y="10018173"/>
            <a:ext cx="1593156" cy="455071"/>
          </a:xfrm>
          <a:prstGeom prst="rect">
            <a:avLst/>
          </a:prstGeom>
        </p:spPr>
      </p:pic>
      <p:pic>
        <p:nvPicPr>
          <p:cNvPr id="8" name="Picture 7" descr="Logo, company name&#10;&#10;Description automatically generated">
            <a:extLst>
              <a:ext uri="{FF2B5EF4-FFF2-40B4-BE49-F238E27FC236}">
                <a16:creationId xmlns:a16="http://schemas.microsoft.com/office/drawing/2014/main" id="{AB4AF5F8-136E-124E-9844-B288E4911B80}"/>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779462" y="0"/>
            <a:ext cx="3680460" cy="2357120"/>
          </a:xfrm>
          <a:prstGeom prst="rect">
            <a:avLst/>
          </a:prstGeom>
        </p:spPr>
      </p:pic>
      <p:sp>
        <p:nvSpPr>
          <p:cNvPr id="9" name="object 12">
            <a:extLst>
              <a:ext uri="{FF2B5EF4-FFF2-40B4-BE49-F238E27FC236}">
                <a16:creationId xmlns:a16="http://schemas.microsoft.com/office/drawing/2014/main" id="{31EC98C3-3ACF-124E-9C39-B4E6194B8F74}"/>
              </a:ext>
            </a:extLst>
          </p:cNvPr>
          <p:cNvSpPr txBox="1"/>
          <p:nvPr userDrawn="1"/>
        </p:nvSpPr>
        <p:spPr>
          <a:xfrm>
            <a:off x="900108" y="10109555"/>
            <a:ext cx="3681601" cy="363689"/>
          </a:xfrm>
          <a:prstGeom prst="rect">
            <a:avLst/>
          </a:prstGeom>
        </p:spPr>
        <p:txBody>
          <a:bodyPr vert="horz" wrap="square" lIns="0" tIns="12700" rIns="0" bIns="0" rtlCol="0">
            <a:spAutoFit/>
          </a:bodyPr>
          <a:lstStyle/>
          <a:p>
            <a:pPr marL="0" marR="0" indent="0" algn="just" defTabSz="325892" rtl="0" eaLnBrk="1" fontAlgn="auto" latinLnBrk="0" hangingPunct="1">
              <a:lnSpc>
                <a:spcPct val="100000"/>
              </a:lnSpc>
              <a:spcBef>
                <a:spcPts val="0"/>
              </a:spcBef>
              <a:spcAft>
                <a:spcPts val="0"/>
              </a:spcAft>
              <a:buClrTx/>
              <a:buSzTx/>
              <a:buFontTx/>
              <a:buNone/>
              <a:tabLst/>
              <a:defRPr/>
            </a:pPr>
            <a:r>
              <a:rPr lang="en-GB" sz="760" dirty="0">
                <a:solidFill>
                  <a:srgbClr val="26262A"/>
                </a:solidFill>
                <a:latin typeface="Calibri" panose="020F0502020204030204" pitchFamily="34" charset="0"/>
                <a:cs typeface="Calibri" panose="020F0502020204030204" pitchFamily="34" charset="0"/>
              </a:rPr>
              <a:t>This project has been funded with support from the European Commission. This publication reflects the views only of the author and the Commission cannot be held responsible for any use, which may be made of the information contained therein.</a:t>
            </a:r>
          </a:p>
        </p:txBody>
      </p:sp>
      <p:sp>
        <p:nvSpPr>
          <p:cNvPr id="10" name="Rectangle 9">
            <a:extLst>
              <a:ext uri="{FF2B5EF4-FFF2-40B4-BE49-F238E27FC236}">
                <a16:creationId xmlns:a16="http://schemas.microsoft.com/office/drawing/2014/main" id="{40A6676B-85C2-1E4B-8EF9-3CF90B2229C4}"/>
              </a:ext>
            </a:extLst>
          </p:cNvPr>
          <p:cNvSpPr/>
          <p:nvPr userDrawn="1"/>
        </p:nvSpPr>
        <p:spPr>
          <a:xfrm>
            <a:off x="2146852" y="2327063"/>
            <a:ext cx="5412822"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1" name="Text Placeholder 25">
            <a:extLst>
              <a:ext uri="{FF2B5EF4-FFF2-40B4-BE49-F238E27FC236}">
                <a16:creationId xmlns:a16="http://schemas.microsoft.com/office/drawing/2014/main" id="{AE2DC2BC-991F-7042-A29F-549D6E074117}"/>
              </a:ext>
            </a:extLst>
          </p:cNvPr>
          <p:cNvSpPr>
            <a:spLocks noGrp="1"/>
          </p:cNvSpPr>
          <p:nvPr>
            <p:ph type="body" sz="quarter" idx="14" hasCustomPrompt="1"/>
          </p:nvPr>
        </p:nvSpPr>
        <p:spPr>
          <a:xfrm>
            <a:off x="2146852" y="2325757"/>
            <a:ext cx="5412822" cy="615881"/>
          </a:xfrm>
        </p:spPr>
        <p:txBody>
          <a:bodyPr anchor="ctr">
            <a:noAutofit/>
          </a:bodyPr>
          <a:lstStyle>
            <a:lvl1pPr marL="0" indent="0" algn="l">
              <a:buNone/>
              <a:defRPr lang="en-GB" sz="2800" smtClean="0">
                <a:effectLst/>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WWW.STUDENTCIVICENGAGERS.EU </a:t>
            </a:r>
          </a:p>
        </p:txBody>
      </p:sp>
      <p:sp>
        <p:nvSpPr>
          <p:cNvPr id="13" name="Picture Placeholder 12">
            <a:extLst>
              <a:ext uri="{FF2B5EF4-FFF2-40B4-BE49-F238E27FC236}">
                <a16:creationId xmlns:a16="http://schemas.microsoft.com/office/drawing/2014/main" id="{42A1E5D2-C2A0-D446-BC40-76C45A27BD29}"/>
              </a:ext>
            </a:extLst>
          </p:cNvPr>
          <p:cNvSpPr>
            <a:spLocks noGrp="1"/>
          </p:cNvSpPr>
          <p:nvPr>
            <p:ph type="pic" sz="quarter" idx="15"/>
          </p:nvPr>
        </p:nvSpPr>
        <p:spPr>
          <a:xfrm>
            <a:off x="0" y="4014439"/>
            <a:ext cx="7559675" cy="5894736"/>
          </a:xfrm>
        </p:spPr>
        <p:txBody>
          <a:bodyPr>
            <a:normAutofit/>
          </a:bodyPr>
          <a:lstStyle>
            <a:lvl1pPr>
              <a:defRPr sz="1800"/>
            </a:lvl1pPr>
          </a:lstStyle>
          <a:p>
            <a:endParaRPr lang="en-RU"/>
          </a:p>
        </p:txBody>
      </p:sp>
    </p:spTree>
    <p:extLst>
      <p:ext uri="{BB962C8B-B14F-4D97-AF65-F5344CB8AC3E}">
        <p14:creationId xmlns:p14="http://schemas.microsoft.com/office/powerpoint/2010/main" val="194346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B2475E4-6363-DF49-88C8-93E8974EC63F}" type="datetimeFigureOut">
              <a:rPr lang="en-RU" smtClean="0"/>
              <a:t>6/26/22</a:t>
            </a:fld>
            <a:endParaRPr lang="en-RU"/>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RU"/>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821D4F10-DF54-A44D-AEFD-1055442D8DFC}" type="slidenum">
              <a:rPr lang="en-RU" smtClean="0"/>
              <a:t>‹#›</a:t>
            </a:fld>
            <a:endParaRPr lang="en-RU"/>
          </a:p>
        </p:txBody>
      </p:sp>
    </p:spTree>
    <p:extLst>
      <p:ext uri="{BB962C8B-B14F-4D97-AF65-F5344CB8AC3E}">
        <p14:creationId xmlns:p14="http://schemas.microsoft.com/office/powerpoint/2010/main" val="426519996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1" r:id="rId5"/>
    <p:sldLayoutId id="2147483700" r:id="rId6"/>
    <p:sldLayoutId id="2147483702" r:id="rId7"/>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10.emf"/><Relationship Id="rId7" Type="http://schemas.openxmlformats.org/officeDocument/2006/relationships/hyperlink" Target="https://www.studentcivicengagers.eu/" TargetMode="External"/><Relationship Id="rId12" Type="http://schemas.openxmlformats.org/officeDocument/2006/relationships/hyperlink" Target="https://www.studentcivicengagers.eu/toolkit-en/" TargetMode="External"/><Relationship Id="rId2" Type="http://schemas.openxmlformats.org/officeDocument/2006/relationships/image" Target="../media/image13.emf"/><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4.emf"/><Relationship Id="rId10" Type="http://schemas.openxmlformats.org/officeDocument/2006/relationships/hyperlink" Target="https://www.studentcivicengagers.eu/guide-to-digital-civic-engagement-en/" TargetMode="External"/><Relationship Id="rId4" Type="http://schemas.openxmlformats.org/officeDocument/2006/relationships/image" Target="../media/image25.emf"/><Relationship Id="rId9" Type="http://schemas.openxmlformats.org/officeDocument/2006/relationships/image" Target="../media/image32.png"/><Relationship Id="rId14" Type="http://schemas.openxmlformats.org/officeDocument/2006/relationships/image" Target="../media/image35.jpe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www.studentcivicengagers.eu/guide-to-digital-civic-engagement-en/" TargetMode="External"/><Relationship Id="rId18" Type="http://schemas.openxmlformats.org/officeDocument/2006/relationships/image" Target="../media/image39.png"/><Relationship Id="rId3" Type="http://schemas.openxmlformats.org/officeDocument/2006/relationships/image" Target="../media/image10.emf"/><Relationship Id="rId7" Type="http://schemas.openxmlformats.org/officeDocument/2006/relationships/hyperlink" Target="https://www.youtube.com/watch?v=x6bNwmrBPXI" TargetMode="External"/><Relationship Id="rId12" Type="http://schemas.openxmlformats.org/officeDocument/2006/relationships/image" Target="../media/image37.png"/><Relationship Id="rId17" Type="http://schemas.openxmlformats.org/officeDocument/2006/relationships/hyperlink" Target="https://www.youtube.com/watch?v=NpCzIniPZDU" TargetMode="External"/><Relationship Id="rId2" Type="http://schemas.openxmlformats.org/officeDocument/2006/relationships/image" Target="../media/image13.emf"/><Relationship Id="rId16" Type="http://schemas.openxmlformats.org/officeDocument/2006/relationships/hyperlink" Target="https://www.studentcivicengagers.eu/toolkit-en/" TargetMode="Externa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hyperlink" Target="https://www.youtube.com/watch?v=pfZsC7lfqjo&amp;t" TargetMode="External"/><Relationship Id="rId5" Type="http://schemas.openxmlformats.org/officeDocument/2006/relationships/image" Target="../media/image24.emf"/><Relationship Id="rId15" Type="http://schemas.openxmlformats.org/officeDocument/2006/relationships/image" Target="../media/image38.png"/><Relationship Id="rId10" Type="http://schemas.openxmlformats.org/officeDocument/2006/relationships/image" Target="../media/image32.png"/><Relationship Id="rId4" Type="http://schemas.openxmlformats.org/officeDocument/2006/relationships/image" Target="../media/image25.emf"/><Relationship Id="rId9" Type="http://schemas.openxmlformats.org/officeDocument/2006/relationships/hyperlink" Target="https://www.studentcivicengagers.eu/" TargetMode="External"/><Relationship Id="rId14" Type="http://schemas.openxmlformats.org/officeDocument/2006/relationships/hyperlink" Target="https://www.youtube.com/watch?v=qAIolKgDPr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studentcivicengagers.eu/"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CB12F7C-6C1E-604F-A045-1FD8863DD2C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1F72A972-5AE3-E740-8E97-F69F678D983B}"/>
              </a:ext>
            </a:extLst>
          </p:cNvPr>
          <p:cNvSpPr>
            <a:spLocks noGrp="1"/>
          </p:cNvSpPr>
          <p:nvPr>
            <p:ph type="body" sz="quarter" idx="16"/>
          </p:nvPr>
        </p:nvSpPr>
        <p:spPr>
          <a:xfrm>
            <a:off x="3370474" y="6515341"/>
            <a:ext cx="3934216" cy="1485654"/>
          </a:xfrm>
        </p:spPr>
        <p:txBody>
          <a:bodyPr>
            <a:noAutofit/>
          </a:bodyPr>
          <a:lstStyle/>
          <a:p>
            <a:r>
              <a:rPr lang="en-GB" b="1" dirty="0"/>
              <a:t>Pedagogic Guide for Teaching Digital Civic Engagement (IO3)</a:t>
            </a:r>
          </a:p>
          <a:p>
            <a:r>
              <a:rPr lang="en-GB" sz="2400" dirty="0"/>
              <a:t>Open Educational Resources</a:t>
            </a:r>
            <a:endParaRPr lang="en-RU" sz="2400" dirty="0"/>
          </a:p>
        </p:txBody>
      </p:sp>
      <p:sp>
        <p:nvSpPr>
          <p:cNvPr id="4" name="Text Placeholder 18">
            <a:extLst>
              <a:ext uri="{FF2B5EF4-FFF2-40B4-BE49-F238E27FC236}">
                <a16:creationId xmlns:a16="http://schemas.microsoft.com/office/drawing/2014/main" id="{141EC1BB-4FD2-7947-A75F-D888D9ACDA4D}"/>
              </a:ext>
            </a:extLst>
          </p:cNvPr>
          <p:cNvSpPr txBox="1">
            <a:spLocks/>
          </p:cNvSpPr>
          <p:nvPr/>
        </p:nvSpPr>
        <p:spPr>
          <a:xfrm>
            <a:off x="4533631" y="8592392"/>
            <a:ext cx="2697489" cy="1485653"/>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fontAlgn="base">
              <a:buNone/>
            </a:pPr>
            <a:r>
              <a:rPr lang="en-GB" sz="1100" b="1" dirty="0">
                <a:solidFill>
                  <a:srgbClr val="7FCCC7"/>
                </a:solidFill>
              </a:rPr>
              <a:t>Editors: </a:t>
            </a:r>
            <a:r>
              <a:rPr lang="en-GB" sz="1100" dirty="0">
                <a:solidFill>
                  <a:srgbClr val="7FCCC7"/>
                </a:solidFill>
              </a:rPr>
              <a:t>Laurence Cole and Ana Dias</a:t>
            </a:r>
          </a:p>
          <a:p>
            <a:pPr marL="0" indent="0" fontAlgn="base">
              <a:buNone/>
            </a:pPr>
            <a:r>
              <a:rPr lang="en-GB" sz="1100" b="1" dirty="0">
                <a:solidFill>
                  <a:srgbClr val="7FCCC7"/>
                </a:solidFill>
              </a:rPr>
              <a:t>Other Authors: </a:t>
            </a:r>
            <a:r>
              <a:rPr lang="en-GB" sz="1100" dirty="0">
                <a:solidFill>
                  <a:srgbClr val="7FCCC7"/>
                </a:solidFill>
              </a:rPr>
              <a:t>Regina Alves, Vesna Boskovic, Ralph Chan, Manuel Joao Costa, Ana Dias, Sandra Fernandes, Carla Freire, Sabine </a:t>
            </a:r>
            <a:r>
              <a:rPr lang="en-GB" sz="1100" dirty="0" err="1">
                <a:solidFill>
                  <a:srgbClr val="7FCCC7"/>
                </a:solidFill>
              </a:rPr>
              <a:t>Freudhofmayer</a:t>
            </a:r>
            <a:r>
              <a:rPr lang="en-GB" sz="1100" dirty="0">
                <a:solidFill>
                  <a:srgbClr val="7FCCC7"/>
                </a:solidFill>
              </a:rPr>
              <a:t>, </a:t>
            </a:r>
            <a:r>
              <a:rPr lang="en-GB" sz="1100" dirty="0" err="1">
                <a:solidFill>
                  <a:srgbClr val="7FCCC7"/>
                </a:solidFill>
              </a:rPr>
              <a:t>Aine</a:t>
            </a:r>
            <a:r>
              <a:rPr lang="en-GB" sz="1100" dirty="0">
                <a:solidFill>
                  <a:srgbClr val="7FCCC7"/>
                </a:solidFill>
              </a:rPr>
              <a:t> Hamill, </a:t>
            </a:r>
            <a:r>
              <a:rPr lang="en-GB" sz="1100" dirty="0" err="1">
                <a:solidFill>
                  <a:srgbClr val="7FCCC7"/>
                </a:solidFill>
              </a:rPr>
              <a:t>Ülle</a:t>
            </a:r>
            <a:r>
              <a:rPr lang="en-GB" sz="1100" dirty="0">
                <a:solidFill>
                  <a:srgbClr val="7FCCC7"/>
                </a:solidFill>
              </a:rPr>
              <a:t> </a:t>
            </a:r>
            <a:r>
              <a:rPr lang="en-GB" sz="1100" dirty="0" err="1">
                <a:solidFill>
                  <a:srgbClr val="7FCCC7"/>
                </a:solidFill>
              </a:rPr>
              <a:t>Kesli</a:t>
            </a:r>
            <a:r>
              <a:rPr lang="en-GB" sz="1100" dirty="0">
                <a:solidFill>
                  <a:srgbClr val="7FCCC7"/>
                </a:solidFill>
              </a:rPr>
              <a:t>, António </a:t>
            </a:r>
            <a:r>
              <a:rPr lang="en-GB" sz="1100" dirty="0" err="1">
                <a:solidFill>
                  <a:srgbClr val="7FCCC7"/>
                </a:solidFill>
              </a:rPr>
              <a:t>Osório</a:t>
            </a:r>
            <a:r>
              <a:rPr lang="en-GB" sz="1100" dirty="0">
                <a:solidFill>
                  <a:srgbClr val="7FCCC7"/>
                </a:solidFill>
              </a:rPr>
              <a:t>, Katharina </a:t>
            </a:r>
            <a:r>
              <a:rPr lang="en-GB" sz="1100" dirty="0" err="1">
                <a:solidFill>
                  <a:srgbClr val="7FCCC7"/>
                </a:solidFill>
              </a:rPr>
              <a:t>Rescha</a:t>
            </a:r>
            <a:r>
              <a:rPr lang="en-GB" sz="1100" dirty="0">
                <a:solidFill>
                  <a:srgbClr val="7FCCC7"/>
                </a:solidFill>
              </a:rPr>
              <a:t>, Grace Roche, Ly </a:t>
            </a:r>
            <a:r>
              <a:rPr lang="en-GB" sz="1100" dirty="0" err="1">
                <a:solidFill>
                  <a:srgbClr val="7FCCC7"/>
                </a:solidFill>
              </a:rPr>
              <a:t>Sõõrd</a:t>
            </a:r>
            <a:r>
              <a:rPr lang="en-GB" sz="1100" dirty="0">
                <a:solidFill>
                  <a:srgbClr val="7FCCC7"/>
                </a:solidFill>
              </a:rPr>
              <a:t>, and Francesca </a:t>
            </a:r>
            <a:r>
              <a:rPr lang="en-GB" sz="1100" dirty="0" err="1">
                <a:solidFill>
                  <a:srgbClr val="7FCCC7"/>
                </a:solidFill>
              </a:rPr>
              <a:t>Uras</a:t>
            </a:r>
            <a:r>
              <a:rPr lang="en-GB" sz="1100" dirty="0">
                <a:solidFill>
                  <a:srgbClr val="7FCCC7"/>
                </a:solidFill>
              </a:rPr>
              <a:t>.</a:t>
            </a:r>
          </a:p>
          <a:p>
            <a:pPr marL="0" indent="0">
              <a:buNone/>
            </a:pPr>
            <a:r>
              <a:rPr lang="en-US" sz="1200" dirty="0"/>
              <a:t> </a:t>
            </a:r>
            <a:endParaRPr lang="en-RU" sz="1200" dirty="0"/>
          </a:p>
        </p:txBody>
      </p:sp>
      <p:sp>
        <p:nvSpPr>
          <p:cNvPr id="6" name="Text Placeholder 18">
            <a:extLst>
              <a:ext uri="{FF2B5EF4-FFF2-40B4-BE49-F238E27FC236}">
                <a16:creationId xmlns:a16="http://schemas.microsoft.com/office/drawing/2014/main" id="{725508AD-FA5D-984F-85D6-562A41848653}"/>
              </a:ext>
            </a:extLst>
          </p:cNvPr>
          <p:cNvSpPr txBox="1">
            <a:spLocks/>
          </p:cNvSpPr>
          <p:nvPr/>
        </p:nvSpPr>
        <p:spPr>
          <a:xfrm rot="16200000">
            <a:off x="-567284" y="985463"/>
            <a:ext cx="2357438" cy="386512"/>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fontAlgn="base">
              <a:buNone/>
            </a:pPr>
            <a:r>
              <a:rPr lang="en-GB" sz="1200" dirty="0">
                <a:solidFill>
                  <a:srgbClr val="F26B4D"/>
                </a:solidFill>
              </a:rPr>
              <a:t>Publication date: March 2022</a:t>
            </a:r>
            <a:endParaRPr lang="en-RU" sz="1200" dirty="0">
              <a:solidFill>
                <a:srgbClr val="F26B4D"/>
              </a:solidFill>
            </a:endParaRPr>
          </a:p>
        </p:txBody>
      </p:sp>
    </p:spTree>
    <p:extLst>
      <p:ext uri="{BB962C8B-B14F-4D97-AF65-F5344CB8AC3E}">
        <p14:creationId xmlns:p14="http://schemas.microsoft.com/office/powerpoint/2010/main" val="3355782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A4AB17E-3F2E-A54B-A2CD-1E4B39EF655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Rectangle 6">
            <a:extLst>
              <a:ext uri="{FF2B5EF4-FFF2-40B4-BE49-F238E27FC236}">
                <a16:creationId xmlns:a16="http://schemas.microsoft.com/office/drawing/2014/main" id="{1C38084F-2D3E-0342-B1B0-D3645C246A1F}"/>
              </a:ext>
            </a:extLst>
          </p:cNvPr>
          <p:cNvSpPr/>
          <p:nvPr/>
        </p:nvSpPr>
        <p:spPr>
          <a:xfrm>
            <a:off x="2163995" y="4547530"/>
            <a:ext cx="4358725"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8" name="Rectangle 7">
            <a:extLst>
              <a:ext uri="{FF2B5EF4-FFF2-40B4-BE49-F238E27FC236}">
                <a16:creationId xmlns:a16="http://schemas.microsoft.com/office/drawing/2014/main" id="{E5612AE0-FDC3-2449-BC5B-A9450905A8CA}"/>
              </a:ext>
            </a:extLst>
          </p:cNvPr>
          <p:cNvSpPr/>
          <p:nvPr/>
        </p:nvSpPr>
        <p:spPr>
          <a:xfrm>
            <a:off x="2146065" y="3033232"/>
            <a:ext cx="4953982"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9" name="Rectangle 8">
            <a:extLst>
              <a:ext uri="{FF2B5EF4-FFF2-40B4-BE49-F238E27FC236}">
                <a16:creationId xmlns:a16="http://schemas.microsoft.com/office/drawing/2014/main" id="{73F4A986-1762-AE47-89CD-2B6BFAA979F3}"/>
              </a:ext>
            </a:extLst>
          </p:cNvPr>
          <p:cNvSpPr/>
          <p:nvPr/>
        </p:nvSpPr>
        <p:spPr>
          <a:xfrm>
            <a:off x="2146065" y="3776565"/>
            <a:ext cx="3591347"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0" name="Text Placeholder 3">
            <a:extLst>
              <a:ext uri="{FF2B5EF4-FFF2-40B4-BE49-F238E27FC236}">
                <a16:creationId xmlns:a16="http://schemas.microsoft.com/office/drawing/2014/main" id="{5B5A5C29-CF94-DB4F-AB2B-DE2F1F0D947A}"/>
              </a:ext>
            </a:extLst>
          </p:cNvPr>
          <p:cNvSpPr txBox="1">
            <a:spLocks/>
          </p:cNvSpPr>
          <p:nvPr/>
        </p:nvSpPr>
        <p:spPr>
          <a:xfrm>
            <a:off x="2151021" y="2322960"/>
            <a:ext cx="5408654" cy="2678498"/>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spcBef>
                <a:spcPts val="1300"/>
              </a:spcBef>
              <a:spcAft>
                <a:spcPts val="600"/>
              </a:spcAft>
            </a:pPr>
            <a:r>
              <a:rPr lang="en-US" b="1" dirty="0"/>
              <a:t>4.	THE DIGITAL CIVIC</a:t>
            </a:r>
          </a:p>
          <a:p>
            <a:pPr>
              <a:lnSpc>
                <a:spcPct val="100000"/>
              </a:lnSpc>
              <a:spcBef>
                <a:spcPts val="1300"/>
              </a:spcBef>
              <a:spcAft>
                <a:spcPts val="600"/>
              </a:spcAft>
            </a:pPr>
            <a:r>
              <a:rPr lang="en-US" b="1" dirty="0"/>
              <a:t>	ENGAGEMENT OPEN</a:t>
            </a:r>
          </a:p>
          <a:p>
            <a:pPr>
              <a:lnSpc>
                <a:spcPct val="100000"/>
              </a:lnSpc>
              <a:spcBef>
                <a:spcPts val="1300"/>
              </a:spcBef>
              <a:spcAft>
                <a:spcPts val="600"/>
              </a:spcAft>
            </a:pPr>
            <a:r>
              <a:rPr lang="en-US" b="1" dirty="0"/>
              <a:t>	EDUCATIONAL</a:t>
            </a:r>
          </a:p>
          <a:p>
            <a:pPr>
              <a:lnSpc>
                <a:spcPct val="100000"/>
              </a:lnSpc>
              <a:spcBef>
                <a:spcPts val="1300"/>
              </a:spcBef>
              <a:spcAft>
                <a:spcPts val="600"/>
              </a:spcAft>
            </a:pPr>
            <a:r>
              <a:rPr lang="en-US" b="1" dirty="0"/>
              <a:t>	RESOURCES (OERS)</a:t>
            </a:r>
            <a:endParaRPr lang="en-RU" b="1" i="1" dirty="0"/>
          </a:p>
        </p:txBody>
      </p:sp>
      <p:grpSp>
        <p:nvGrpSpPr>
          <p:cNvPr id="11" name="Graphic 7">
            <a:extLst>
              <a:ext uri="{FF2B5EF4-FFF2-40B4-BE49-F238E27FC236}">
                <a16:creationId xmlns:a16="http://schemas.microsoft.com/office/drawing/2014/main" id="{168043B2-2EFE-D849-A797-7F73A17A22BF}"/>
              </a:ext>
            </a:extLst>
          </p:cNvPr>
          <p:cNvGrpSpPr/>
          <p:nvPr/>
        </p:nvGrpSpPr>
        <p:grpSpPr>
          <a:xfrm>
            <a:off x="6095054" y="3897279"/>
            <a:ext cx="800048" cy="208517"/>
            <a:chOff x="63925" y="4378813"/>
            <a:chExt cx="7430837" cy="1936702"/>
          </a:xfrm>
          <a:solidFill>
            <a:schemeClr val="bg1"/>
          </a:solidFill>
        </p:grpSpPr>
        <p:sp>
          <p:nvSpPr>
            <p:cNvPr id="12" name="Freeform 11">
              <a:extLst>
                <a:ext uri="{FF2B5EF4-FFF2-40B4-BE49-F238E27FC236}">
                  <a16:creationId xmlns:a16="http://schemas.microsoft.com/office/drawing/2014/main" id="{47E7513C-6B8A-BE47-84E2-EC7676A77EC1}"/>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grp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A54B9300-E01D-3A4E-96E6-CCF2496AFDF9}"/>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2A89922F-9124-DC4D-8803-B42D9DD22FC1}"/>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19B27E67-EBCB-5843-9CAD-5ABAF01EE72A}"/>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9ABE38CE-7ADA-0A47-8747-A41F80E35467}"/>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7" name="Freeform 16">
              <a:extLst>
                <a:ext uri="{FF2B5EF4-FFF2-40B4-BE49-F238E27FC236}">
                  <a16:creationId xmlns:a16="http://schemas.microsoft.com/office/drawing/2014/main" id="{74382A37-E1A1-9C43-80C1-F0E1950D6C7B}"/>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grpFill/>
            <a:ln w="8971" cap="flat">
              <a:noFill/>
              <a:prstDash val="solid"/>
              <a:miter/>
            </a:ln>
          </p:spPr>
          <p:txBody>
            <a:bodyPr rtlCol="0" anchor="ctr"/>
            <a:lstStyle/>
            <a:p>
              <a:endParaRPr lang="en-RU"/>
            </a:p>
          </p:txBody>
        </p:sp>
        <p:sp>
          <p:nvSpPr>
            <p:cNvPr id="18" name="Freeform 17">
              <a:extLst>
                <a:ext uri="{FF2B5EF4-FFF2-40B4-BE49-F238E27FC236}">
                  <a16:creationId xmlns:a16="http://schemas.microsoft.com/office/drawing/2014/main" id="{D545C0D4-B9C3-964C-86E8-1F8505A11873}"/>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grp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1E2AF264-2D37-2A45-9217-3B2EE2BFB228}"/>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0" name="Freeform 19">
              <a:extLst>
                <a:ext uri="{FF2B5EF4-FFF2-40B4-BE49-F238E27FC236}">
                  <a16:creationId xmlns:a16="http://schemas.microsoft.com/office/drawing/2014/main" id="{4923A640-D3E9-A149-A697-E957D56BD109}"/>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1" name="Freeform 20">
              <a:extLst>
                <a:ext uri="{FF2B5EF4-FFF2-40B4-BE49-F238E27FC236}">
                  <a16:creationId xmlns:a16="http://schemas.microsoft.com/office/drawing/2014/main" id="{C10EE828-F04D-014F-8B27-1E977094B674}"/>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grp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61277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2ADEF-756B-9C47-AE8F-98E38F529538}"/>
              </a:ext>
            </a:extLst>
          </p:cNvPr>
          <p:cNvSpPr>
            <a:spLocks noGrp="1"/>
          </p:cNvSpPr>
          <p:nvPr>
            <p:ph type="body" sz="quarter" idx="32"/>
          </p:nvPr>
        </p:nvSpPr>
        <p:spPr/>
        <p:txBody>
          <a:bodyPr/>
          <a:lstStyle/>
          <a:p>
            <a:endParaRPr lang="en-RU"/>
          </a:p>
        </p:txBody>
      </p:sp>
      <p:sp>
        <p:nvSpPr>
          <p:cNvPr id="3" name="Text Placeholder 2">
            <a:extLst>
              <a:ext uri="{FF2B5EF4-FFF2-40B4-BE49-F238E27FC236}">
                <a16:creationId xmlns:a16="http://schemas.microsoft.com/office/drawing/2014/main" id="{FA1D8D11-D0D7-4742-889F-B5A77823AD95}"/>
              </a:ext>
            </a:extLst>
          </p:cNvPr>
          <p:cNvSpPr>
            <a:spLocks noGrp="1"/>
          </p:cNvSpPr>
          <p:nvPr>
            <p:ph type="body" sz="quarter" idx="14"/>
          </p:nvPr>
        </p:nvSpPr>
        <p:spPr/>
        <p:txBody>
          <a:bodyPr/>
          <a:lstStyle/>
          <a:p>
            <a:r>
              <a:rPr lang="en-IE" dirty="0"/>
              <a:t>4.A. USING THE OERs</a:t>
            </a:r>
            <a:endParaRPr lang="en-RU" dirty="0"/>
          </a:p>
        </p:txBody>
      </p:sp>
      <p:sp>
        <p:nvSpPr>
          <p:cNvPr id="4" name="Text Placeholder 3">
            <a:extLst>
              <a:ext uri="{FF2B5EF4-FFF2-40B4-BE49-F238E27FC236}">
                <a16:creationId xmlns:a16="http://schemas.microsoft.com/office/drawing/2014/main" id="{D20FC9C6-9A07-1C47-A807-DA33FF3BD1EB}"/>
              </a:ext>
            </a:extLst>
          </p:cNvPr>
          <p:cNvSpPr>
            <a:spLocks noGrp="1"/>
          </p:cNvSpPr>
          <p:nvPr>
            <p:ph type="body" sz="quarter" idx="33"/>
          </p:nvPr>
        </p:nvSpPr>
        <p:spPr>
          <a:xfrm>
            <a:off x="522456" y="1442279"/>
            <a:ext cx="6533982" cy="635759"/>
          </a:xfrm>
        </p:spPr>
        <p:txBody>
          <a:bodyPr/>
          <a:lstStyle/>
          <a:p>
            <a:r>
              <a:rPr lang="en-GB" dirty="0"/>
              <a:t>The Digital Civic Engagement OER Syllabus has been created in recognition of two key European Competencies Frameworks, namely with DIGCOMP 2.1 (Digital competencies for citizens) and ENTRECOMP (entrepreneurial competencies). </a:t>
            </a:r>
          </a:p>
        </p:txBody>
      </p:sp>
      <p:sp>
        <p:nvSpPr>
          <p:cNvPr id="5" name="Freeform 4">
            <a:extLst>
              <a:ext uri="{FF2B5EF4-FFF2-40B4-BE49-F238E27FC236}">
                <a16:creationId xmlns:a16="http://schemas.microsoft.com/office/drawing/2014/main" id="{1B5A26CD-C2F7-9042-B2B2-A2E058E87D76}"/>
              </a:ext>
            </a:extLst>
          </p:cNvPr>
          <p:cNvSpPr/>
          <p:nvPr/>
        </p:nvSpPr>
        <p:spPr>
          <a:xfrm>
            <a:off x="288257" y="717222"/>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6" name="Text Placeholder 3">
            <a:extLst>
              <a:ext uri="{FF2B5EF4-FFF2-40B4-BE49-F238E27FC236}">
                <a16:creationId xmlns:a16="http://schemas.microsoft.com/office/drawing/2014/main" id="{02C8CF17-708A-FB44-BC0C-F5D95A4DE9E6}"/>
              </a:ext>
            </a:extLst>
          </p:cNvPr>
          <p:cNvSpPr txBox="1">
            <a:spLocks/>
          </p:cNvSpPr>
          <p:nvPr/>
        </p:nvSpPr>
        <p:spPr>
          <a:xfrm>
            <a:off x="508051" y="2078038"/>
            <a:ext cx="3252926" cy="3038672"/>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b="1" dirty="0"/>
              <a:t>DIGCOMP 2.1 Digital competencies for citizens</a:t>
            </a:r>
            <a:r>
              <a:rPr lang="en-IE" dirty="0"/>
              <a:t>, identifies the key components of digital competence in 5 areas which span:</a:t>
            </a:r>
            <a:endParaRPr lang="en-RU" dirty="0"/>
          </a:p>
          <a:p>
            <a:endParaRPr lang="en-RU" dirty="0"/>
          </a:p>
        </p:txBody>
      </p:sp>
      <p:sp>
        <p:nvSpPr>
          <p:cNvPr id="7" name="Freeform 6">
            <a:extLst>
              <a:ext uri="{FF2B5EF4-FFF2-40B4-BE49-F238E27FC236}">
                <a16:creationId xmlns:a16="http://schemas.microsoft.com/office/drawing/2014/main" id="{6E21F36F-C646-D740-80EB-1262C65DA224}"/>
              </a:ext>
            </a:extLst>
          </p:cNvPr>
          <p:cNvSpPr/>
          <p:nvPr/>
        </p:nvSpPr>
        <p:spPr>
          <a:xfrm>
            <a:off x="364774" y="4776950"/>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10" name="Text Placeholder 3">
            <a:extLst>
              <a:ext uri="{FF2B5EF4-FFF2-40B4-BE49-F238E27FC236}">
                <a16:creationId xmlns:a16="http://schemas.microsoft.com/office/drawing/2014/main" id="{7C23C748-8BE6-7A4F-BBC3-28FC45583A9E}"/>
              </a:ext>
            </a:extLst>
          </p:cNvPr>
          <p:cNvSpPr txBox="1">
            <a:spLocks/>
          </p:cNvSpPr>
          <p:nvPr/>
        </p:nvSpPr>
        <p:spPr>
          <a:xfrm>
            <a:off x="493216" y="5831304"/>
            <a:ext cx="6552842" cy="92403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b="1" dirty="0" err="1"/>
              <a:t>EntreComp</a:t>
            </a:r>
            <a:r>
              <a:rPr lang="en-IE" b="1" dirty="0"/>
              <a:t>: the European Entrepreneurship Competence Framework</a:t>
            </a:r>
            <a:r>
              <a:rPr lang="en-IE" dirty="0"/>
              <a:t> is a reference framework to explain what is meant by an entrepreneurial mindset. </a:t>
            </a:r>
            <a:r>
              <a:rPr lang="en-IE" dirty="0" err="1"/>
              <a:t>EntreComp</a:t>
            </a:r>
            <a:r>
              <a:rPr lang="en-IE" dirty="0"/>
              <a:t> offers a comprehensive description of the knowledge, skills and attitudes that people need to be entrepreneurial and create financial, cultural or social value for others. </a:t>
            </a:r>
            <a:r>
              <a:rPr lang="en-IE" dirty="0" err="1"/>
              <a:t>EntreComp</a:t>
            </a:r>
            <a:r>
              <a:rPr lang="en-IE" dirty="0"/>
              <a:t> is a common reference framework that identifies 15 competences in three key areas that describe what it means to be entrepreneurial.</a:t>
            </a:r>
            <a:endParaRPr lang="en-RU" dirty="0"/>
          </a:p>
          <a:p>
            <a:endParaRPr lang="en-GB" dirty="0"/>
          </a:p>
          <a:p>
            <a:endParaRPr lang="en-RU" dirty="0"/>
          </a:p>
        </p:txBody>
      </p:sp>
      <p:sp>
        <p:nvSpPr>
          <p:cNvPr id="11" name="Rectangle 10">
            <a:extLst>
              <a:ext uri="{FF2B5EF4-FFF2-40B4-BE49-F238E27FC236}">
                <a16:creationId xmlns:a16="http://schemas.microsoft.com/office/drawing/2014/main" id="{D4684038-9DB7-3949-92A8-6BDD245302BF}"/>
              </a:ext>
            </a:extLst>
          </p:cNvPr>
          <p:cNvSpPr/>
          <p:nvPr/>
        </p:nvSpPr>
        <p:spPr>
          <a:xfrm>
            <a:off x="0" y="2753355"/>
            <a:ext cx="3691660" cy="2892604"/>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2" name="Picture 11">
            <a:extLst>
              <a:ext uri="{FF2B5EF4-FFF2-40B4-BE49-F238E27FC236}">
                <a16:creationId xmlns:a16="http://schemas.microsoft.com/office/drawing/2014/main" id="{A8C6AE41-4437-A64F-BCC9-2EAB9FE2B5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3238" y="2579186"/>
            <a:ext cx="3691661" cy="2649153"/>
          </a:xfrm>
          <a:prstGeom prst="rect">
            <a:avLst/>
          </a:prstGeom>
        </p:spPr>
      </p:pic>
      <p:pic>
        <p:nvPicPr>
          <p:cNvPr id="14" name="Picture 13">
            <a:extLst>
              <a:ext uri="{FF2B5EF4-FFF2-40B4-BE49-F238E27FC236}">
                <a16:creationId xmlns:a16="http://schemas.microsoft.com/office/drawing/2014/main" id="{CB382F4A-F1A8-5A46-B0DD-91CF07C2373C}"/>
              </a:ext>
            </a:extLst>
          </p:cNvPr>
          <p:cNvPicPr>
            <a:picLocks noChangeAspect="1"/>
          </p:cNvPicPr>
          <p:nvPr/>
        </p:nvPicPr>
        <p:blipFill>
          <a:blip r:embed="rId3"/>
          <a:stretch>
            <a:fillRect/>
          </a:stretch>
        </p:blipFill>
        <p:spPr>
          <a:xfrm>
            <a:off x="4620225" y="2879348"/>
            <a:ext cx="2273300" cy="2489200"/>
          </a:xfrm>
          <a:prstGeom prst="rect">
            <a:avLst/>
          </a:prstGeom>
        </p:spPr>
      </p:pic>
      <p:sp>
        <p:nvSpPr>
          <p:cNvPr id="15" name="Text Placeholder 25">
            <a:extLst>
              <a:ext uri="{FF2B5EF4-FFF2-40B4-BE49-F238E27FC236}">
                <a16:creationId xmlns:a16="http://schemas.microsoft.com/office/drawing/2014/main" id="{F29D5F71-089D-3045-9F7D-C7E1673F0D14}"/>
              </a:ext>
            </a:extLst>
          </p:cNvPr>
          <p:cNvSpPr txBox="1">
            <a:spLocks/>
          </p:cNvSpPr>
          <p:nvPr/>
        </p:nvSpPr>
        <p:spPr>
          <a:xfrm>
            <a:off x="4593648" y="2879348"/>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01</a:t>
            </a:r>
          </a:p>
        </p:txBody>
      </p:sp>
      <p:sp>
        <p:nvSpPr>
          <p:cNvPr id="16" name="Text Placeholder 25">
            <a:extLst>
              <a:ext uri="{FF2B5EF4-FFF2-40B4-BE49-F238E27FC236}">
                <a16:creationId xmlns:a16="http://schemas.microsoft.com/office/drawing/2014/main" id="{6D2AAE98-820E-3849-BCE0-B44F71915B9D}"/>
              </a:ext>
            </a:extLst>
          </p:cNvPr>
          <p:cNvSpPr txBox="1">
            <a:spLocks/>
          </p:cNvSpPr>
          <p:nvPr/>
        </p:nvSpPr>
        <p:spPr>
          <a:xfrm>
            <a:off x="4593648" y="3385854"/>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02</a:t>
            </a:r>
          </a:p>
        </p:txBody>
      </p:sp>
      <p:sp>
        <p:nvSpPr>
          <p:cNvPr id="17" name="Text Placeholder 25">
            <a:extLst>
              <a:ext uri="{FF2B5EF4-FFF2-40B4-BE49-F238E27FC236}">
                <a16:creationId xmlns:a16="http://schemas.microsoft.com/office/drawing/2014/main" id="{3CCC7907-9BBF-B24E-A1C1-709A471207AB}"/>
              </a:ext>
            </a:extLst>
          </p:cNvPr>
          <p:cNvSpPr txBox="1">
            <a:spLocks/>
          </p:cNvSpPr>
          <p:nvPr/>
        </p:nvSpPr>
        <p:spPr>
          <a:xfrm>
            <a:off x="4593648" y="3892360"/>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03</a:t>
            </a:r>
          </a:p>
        </p:txBody>
      </p:sp>
      <p:sp>
        <p:nvSpPr>
          <p:cNvPr id="18" name="Text Placeholder 25">
            <a:extLst>
              <a:ext uri="{FF2B5EF4-FFF2-40B4-BE49-F238E27FC236}">
                <a16:creationId xmlns:a16="http://schemas.microsoft.com/office/drawing/2014/main" id="{B9882257-5E6E-524E-B152-018EABAA3C99}"/>
              </a:ext>
            </a:extLst>
          </p:cNvPr>
          <p:cNvSpPr txBox="1">
            <a:spLocks/>
          </p:cNvSpPr>
          <p:nvPr/>
        </p:nvSpPr>
        <p:spPr>
          <a:xfrm>
            <a:off x="4593648" y="4398866"/>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04</a:t>
            </a:r>
          </a:p>
        </p:txBody>
      </p:sp>
      <p:sp>
        <p:nvSpPr>
          <p:cNvPr id="19" name="Text Placeholder 25">
            <a:extLst>
              <a:ext uri="{FF2B5EF4-FFF2-40B4-BE49-F238E27FC236}">
                <a16:creationId xmlns:a16="http://schemas.microsoft.com/office/drawing/2014/main" id="{9873B746-1F44-9841-A7FF-E6A9AC905C14}"/>
              </a:ext>
            </a:extLst>
          </p:cNvPr>
          <p:cNvSpPr txBox="1">
            <a:spLocks/>
          </p:cNvSpPr>
          <p:nvPr/>
        </p:nvSpPr>
        <p:spPr>
          <a:xfrm>
            <a:off x="4593648" y="4905373"/>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05</a:t>
            </a:r>
          </a:p>
        </p:txBody>
      </p:sp>
      <p:pic>
        <p:nvPicPr>
          <p:cNvPr id="20" name="Picture 19" descr="Icon&#10;&#10;Description automatically generated">
            <a:extLst>
              <a:ext uri="{FF2B5EF4-FFF2-40B4-BE49-F238E27FC236}">
                <a16:creationId xmlns:a16="http://schemas.microsoft.com/office/drawing/2014/main" id="{02722629-5FC3-F741-9D0D-BCE6A50016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0" y="4697804"/>
            <a:ext cx="1964268" cy="948155"/>
          </a:xfrm>
          <a:prstGeom prst="rect">
            <a:avLst/>
          </a:prstGeom>
        </p:spPr>
      </p:pic>
      <p:sp>
        <p:nvSpPr>
          <p:cNvPr id="21" name="Text Placeholder 3">
            <a:extLst>
              <a:ext uri="{FF2B5EF4-FFF2-40B4-BE49-F238E27FC236}">
                <a16:creationId xmlns:a16="http://schemas.microsoft.com/office/drawing/2014/main" id="{4B8133C4-00D5-1849-B3BF-02EA39060063}"/>
              </a:ext>
            </a:extLst>
          </p:cNvPr>
          <p:cNvSpPr txBox="1">
            <a:spLocks/>
          </p:cNvSpPr>
          <p:nvPr/>
        </p:nvSpPr>
        <p:spPr>
          <a:xfrm>
            <a:off x="5169523" y="2997722"/>
            <a:ext cx="1649872" cy="31520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IE" dirty="0">
                <a:solidFill>
                  <a:schemeClr val="bg1"/>
                </a:solidFill>
              </a:rPr>
              <a:t>Information and data </a:t>
            </a:r>
          </a:p>
          <a:p>
            <a:pPr>
              <a:spcBef>
                <a:spcPts val="0"/>
              </a:spcBef>
            </a:pPr>
            <a:r>
              <a:rPr lang="en-IE" dirty="0">
                <a:solidFill>
                  <a:schemeClr val="bg1"/>
                </a:solidFill>
              </a:rPr>
              <a:t>literacy</a:t>
            </a:r>
            <a:r>
              <a:rPr lang="en-RU" dirty="0">
                <a:solidFill>
                  <a:schemeClr val="bg1"/>
                </a:solidFill>
              </a:rPr>
              <a:t> </a:t>
            </a:r>
          </a:p>
        </p:txBody>
      </p:sp>
      <p:sp>
        <p:nvSpPr>
          <p:cNvPr id="22" name="Text Placeholder 3">
            <a:extLst>
              <a:ext uri="{FF2B5EF4-FFF2-40B4-BE49-F238E27FC236}">
                <a16:creationId xmlns:a16="http://schemas.microsoft.com/office/drawing/2014/main" id="{64EEEE70-D48B-8840-9966-167D455090C0}"/>
              </a:ext>
            </a:extLst>
          </p:cNvPr>
          <p:cNvSpPr txBox="1">
            <a:spLocks/>
          </p:cNvSpPr>
          <p:nvPr/>
        </p:nvSpPr>
        <p:spPr>
          <a:xfrm>
            <a:off x="5156060" y="3494677"/>
            <a:ext cx="1663335" cy="31520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IE" dirty="0">
                <a:solidFill>
                  <a:schemeClr val="bg1"/>
                </a:solidFill>
              </a:rPr>
              <a:t>Communication and </a:t>
            </a:r>
          </a:p>
          <a:p>
            <a:pPr>
              <a:spcBef>
                <a:spcPts val="0"/>
              </a:spcBef>
            </a:pPr>
            <a:r>
              <a:rPr lang="en-IE" dirty="0">
                <a:solidFill>
                  <a:schemeClr val="bg1"/>
                </a:solidFill>
              </a:rPr>
              <a:t>collaboration</a:t>
            </a:r>
            <a:r>
              <a:rPr lang="en-RU" dirty="0">
                <a:solidFill>
                  <a:schemeClr val="bg1"/>
                </a:solidFill>
              </a:rPr>
              <a:t> </a:t>
            </a:r>
          </a:p>
        </p:txBody>
      </p:sp>
      <p:sp>
        <p:nvSpPr>
          <p:cNvPr id="23" name="Text Placeholder 3">
            <a:extLst>
              <a:ext uri="{FF2B5EF4-FFF2-40B4-BE49-F238E27FC236}">
                <a16:creationId xmlns:a16="http://schemas.microsoft.com/office/drawing/2014/main" id="{5E346C0C-CF53-FB48-A41E-5EFFCB78082B}"/>
              </a:ext>
            </a:extLst>
          </p:cNvPr>
          <p:cNvSpPr txBox="1">
            <a:spLocks/>
          </p:cNvSpPr>
          <p:nvPr/>
        </p:nvSpPr>
        <p:spPr>
          <a:xfrm>
            <a:off x="5158234" y="4058436"/>
            <a:ext cx="1559560" cy="31520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dirty="0">
                <a:solidFill>
                  <a:schemeClr val="bg1"/>
                </a:solidFill>
              </a:rPr>
              <a:t>Digital content creation</a:t>
            </a:r>
            <a:r>
              <a:rPr lang="en-RU" dirty="0">
                <a:solidFill>
                  <a:schemeClr val="bg1"/>
                </a:solidFill>
              </a:rPr>
              <a:t> </a:t>
            </a:r>
          </a:p>
        </p:txBody>
      </p:sp>
      <p:sp>
        <p:nvSpPr>
          <p:cNvPr id="24" name="Text Placeholder 3">
            <a:extLst>
              <a:ext uri="{FF2B5EF4-FFF2-40B4-BE49-F238E27FC236}">
                <a16:creationId xmlns:a16="http://schemas.microsoft.com/office/drawing/2014/main" id="{3C0AE832-2695-C24B-A1C6-AD2B3D66EE32}"/>
              </a:ext>
            </a:extLst>
          </p:cNvPr>
          <p:cNvSpPr txBox="1">
            <a:spLocks/>
          </p:cNvSpPr>
          <p:nvPr/>
        </p:nvSpPr>
        <p:spPr>
          <a:xfrm>
            <a:off x="5124367" y="4545707"/>
            <a:ext cx="1716775" cy="31520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dirty="0">
                <a:solidFill>
                  <a:schemeClr val="bg1"/>
                </a:solidFill>
              </a:rPr>
              <a:t> Safety</a:t>
            </a:r>
            <a:r>
              <a:rPr lang="en-RU" dirty="0">
                <a:solidFill>
                  <a:schemeClr val="bg1"/>
                </a:solidFill>
              </a:rPr>
              <a:t> </a:t>
            </a:r>
          </a:p>
        </p:txBody>
      </p:sp>
      <p:sp>
        <p:nvSpPr>
          <p:cNvPr id="25" name="Text Placeholder 3">
            <a:extLst>
              <a:ext uri="{FF2B5EF4-FFF2-40B4-BE49-F238E27FC236}">
                <a16:creationId xmlns:a16="http://schemas.microsoft.com/office/drawing/2014/main" id="{A03CF822-C0FC-A54D-9886-1FCFCD5A3D7E}"/>
              </a:ext>
            </a:extLst>
          </p:cNvPr>
          <p:cNvSpPr txBox="1">
            <a:spLocks/>
          </p:cNvSpPr>
          <p:nvPr/>
        </p:nvSpPr>
        <p:spPr>
          <a:xfrm>
            <a:off x="5156060" y="5044649"/>
            <a:ext cx="1685082" cy="31520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dirty="0">
                <a:solidFill>
                  <a:schemeClr val="bg1"/>
                </a:solidFill>
              </a:rPr>
              <a:t>Problem solving</a:t>
            </a:r>
            <a:r>
              <a:rPr lang="en-RU" dirty="0">
                <a:solidFill>
                  <a:schemeClr val="bg1"/>
                </a:solidFill>
              </a:rPr>
              <a:t> </a:t>
            </a:r>
          </a:p>
        </p:txBody>
      </p:sp>
      <p:pic>
        <p:nvPicPr>
          <p:cNvPr id="27" name="Picture 26">
            <a:extLst>
              <a:ext uri="{FF2B5EF4-FFF2-40B4-BE49-F238E27FC236}">
                <a16:creationId xmlns:a16="http://schemas.microsoft.com/office/drawing/2014/main" id="{5D88BBC7-302E-6440-969C-AEB7D78983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34007" y="7630154"/>
            <a:ext cx="3691661" cy="2462147"/>
          </a:xfrm>
          <a:prstGeom prst="rect">
            <a:avLst/>
          </a:prstGeom>
        </p:spPr>
      </p:pic>
      <p:sp>
        <p:nvSpPr>
          <p:cNvPr id="28" name="Text Placeholder 3">
            <a:extLst>
              <a:ext uri="{FF2B5EF4-FFF2-40B4-BE49-F238E27FC236}">
                <a16:creationId xmlns:a16="http://schemas.microsoft.com/office/drawing/2014/main" id="{D0B1ABB9-84F2-B541-9469-5F715B0503B8}"/>
              </a:ext>
            </a:extLst>
          </p:cNvPr>
          <p:cNvSpPr txBox="1">
            <a:spLocks/>
          </p:cNvSpPr>
          <p:nvPr/>
        </p:nvSpPr>
        <p:spPr>
          <a:xfrm>
            <a:off x="509911" y="6796857"/>
            <a:ext cx="6563459" cy="1587281"/>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dirty="0"/>
              <a:t>Both frameworks are well established at European level and describe proficiency levels for each competence, that have been defined through learning outcomes (using action verbs, following Bloom’s taxonomy) and inspired by the structure and vocabulary of the European Qualification Framework (EQF). Moreover, each level description contains knowledge, skills, and attitudes, described in one single descriptor for each level of each competence.</a:t>
            </a:r>
          </a:p>
          <a:p>
            <a:endParaRPr lang="en-RU" dirty="0"/>
          </a:p>
        </p:txBody>
      </p:sp>
    </p:spTree>
    <p:extLst>
      <p:ext uri="{BB962C8B-B14F-4D97-AF65-F5344CB8AC3E}">
        <p14:creationId xmlns:p14="http://schemas.microsoft.com/office/powerpoint/2010/main" val="181650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4EB4EB-DFCF-DA43-9C63-67C212B49AFB}"/>
              </a:ext>
            </a:extLst>
          </p:cNvPr>
          <p:cNvSpPr/>
          <p:nvPr/>
        </p:nvSpPr>
        <p:spPr>
          <a:xfrm>
            <a:off x="0" y="4052047"/>
            <a:ext cx="7559675" cy="4336807"/>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 name="Text Placeholder 1">
            <a:extLst>
              <a:ext uri="{FF2B5EF4-FFF2-40B4-BE49-F238E27FC236}">
                <a16:creationId xmlns:a16="http://schemas.microsoft.com/office/drawing/2014/main" id="{EC9308B2-7CFC-244B-A5B0-4528D0F07A64}"/>
              </a:ext>
            </a:extLst>
          </p:cNvPr>
          <p:cNvSpPr>
            <a:spLocks noGrp="1"/>
          </p:cNvSpPr>
          <p:nvPr>
            <p:ph type="body" sz="quarter" idx="32"/>
          </p:nvPr>
        </p:nvSpPr>
        <p:spPr/>
        <p:txBody>
          <a:bodyPr/>
          <a:lstStyle/>
          <a:p>
            <a:endParaRPr lang="en-RU"/>
          </a:p>
        </p:txBody>
      </p:sp>
      <p:sp>
        <p:nvSpPr>
          <p:cNvPr id="3" name="Text Placeholder 2">
            <a:extLst>
              <a:ext uri="{FF2B5EF4-FFF2-40B4-BE49-F238E27FC236}">
                <a16:creationId xmlns:a16="http://schemas.microsoft.com/office/drawing/2014/main" id="{D28BC013-18EE-2B4C-8048-B65871E3D78A}"/>
              </a:ext>
            </a:extLst>
          </p:cNvPr>
          <p:cNvSpPr>
            <a:spLocks noGrp="1"/>
          </p:cNvSpPr>
          <p:nvPr>
            <p:ph type="body" sz="quarter" idx="14"/>
          </p:nvPr>
        </p:nvSpPr>
        <p:spPr/>
        <p:txBody>
          <a:bodyPr/>
          <a:lstStyle/>
          <a:p>
            <a:r>
              <a:rPr lang="en-IE" dirty="0"/>
              <a:t>4.B. OER MODULES </a:t>
            </a:r>
            <a:endParaRPr lang="en-RU" dirty="0"/>
          </a:p>
        </p:txBody>
      </p:sp>
      <p:sp>
        <p:nvSpPr>
          <p:cNvPr id="5" name="Freeform 4">
            <a:extLst>
              <a:ext uri="{FF2B5EF4-FFF2-40B4-BE49-F238E27FC236}">
                <a16:creationId xmlns:a16="http://schemas.microsoft.com/office/drawing/2014/main" id="{EC328363-1D6C-3545-A440-5C54A7F5B7C4}"/>
              </a:ext>
            </a:extLst>
          </p:cNvPr>
          <p:cNvSpPr/>
          <p:nvPr/>
        </p:nvSpPr>
        <p:spPr>
          <a:xfrm>
            <a:off x="288257" y="717222"/>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8" name="Freeform 7">
            <a:extLst>
              <a:ext uri="{FF2B5EF4-FFF2-40B4-BE49-F238E27FC236}">
                <a16:creationId xmlns:a16="http://schemas.microsoft.com/office/drawing/2014/main" id="{1E592733-C8A4-9F42-A187-3C5BDD186AE0}"/>
              </a:ext>
            </a:extLst>
          </p:cNvPr>
          <p:cNvSpPr/>
          <p:nvPr/>
        </p:nvSpPr>
        <p:spPr>
          <a:xfrm>
            <a:off x="381979" y="132769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9" name="Text Placeholder 3">
            <a:extLst>
              <a:ext uri="{FF2B5EF4-FFF2-40B4-BE49-F238E27FC236}">
                <a16:creationId xmlns:a16="http://schemas.microsoft.com/office/drawing/2014/main" id="{C2528741-2A43-4841-A11E-8663DE1AB50D}"/>
              </a:ext>
            </a:extLst>
          </p:cNvPr>
          <p:cNvSpPr txBox="1">
            <a:spLocks/>
          </p:cNvSpPr>
          <p:nvPr/>
        </p:nvSpPr>
        <p:spPr>
          <a:xfrm>
            <a:off x="521852" y="1311652"/>
            <a:ext cx="6533982" cy="2567622"/>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a:t>There are a total of six modules in the Digital Civic Engagement OERs:</a:t>
            </a:r>
          </a:p>
          <a:p>
            <a:endParaRPr lang="ru-RU" b="1" dirty="0"/>
          </a:p>
          <a:p>
            <a:r>
              <a:rPr lang="en-US" b="1" dirty="0"/>
              <a:t>MODULE 1:	Digital Civic Engagement – The potential at the intersection of technology and new media</a:t>
            </a:r>
          </a:p>
          <a:p>
            <a:r>
              <a:rPr lang="en-US" b="1" dirty="0"/>
              <a:t>MODULE 2: 	Where are the opportunities for students?</a:t>
            </a:r>
          </a:p>
          <a:p>
            <a:r>
              <a:rPr lang="en-US" b="1" dirty="0"/>
              <a:t>MODULE 3: 	How to set up a Digital Civic Engagement Project</a:t>
            </a:r>
          </a:p>
          <a:p>
            <a:r>
              <a:rPr lang="en-US" b="1" dirty="0"/>
              <a:t>MODULE 4: 	Managing a Digital Civic Engagement Project</a:t>
            </a:r>
          </a:p>
          <a:p>
            <a:r>
              <a:rPr lang="en-US" b="1" dirty="0"/>
              <a:t>MODULE 5: 	How to finance and fund your project including tech focused models</a:t>
            </a:r>
          </a:p>
          <a:p>
            <a:r>
              <a:rPr lang="en-US" b="1" dirty="0"/>
              <a:t>MODULE 6: 	Marketing your civic engagement project, cause, and collaboration</a:t>
            </a:r>
          </a:p>
          <a:p>
            <a:r>
              <a:rPr lang="en-GB" dirty="0"/>
              <a:t>The modules are developed as Open Educational Resources and are based on ready to use learning activities, including original teaching content, information, exercises, and best practices.</a:t>
            </a:r>
            <a:endParaRPr lang="en-RU" dirty="0"/>
          </a:p>
        </p:txBody>
      </p:sp>
      <p:pic>
        <p:nvPicPr>
          <p:cNvPr id="11" name="Picture 10">
            <a:extLst>
              <a:ext uri="{FF2B5EF4-FFF2-40B4-BE49-F238E27FC236}">
                <a16:creationId xmlns:a16="http://schemas.microsoft.com/office/drawing/2014/main" id="{0D5CB179-0551-3D4D-BD64-86299A256938}"/>
              </a:ext>
            </a:extLst>
          </p:cNvPr>
          <p:cNvPicPr>
            <a:picLocks noChangeAspect="1"/>
          </p:cNvPicPr>
          <p:nvPr/>
        </p:nvPicPr>
        <p:blipFill>
          <a:blip r:embed="rId2"/>
          <a:stretch>
            <a:fillRect/>
          </a:stretch>
        </p:blipFill>
        <p:spPr>
          <a:xfrm>
            <a:off x="471487" y="4372126"/>
            <a:ext cx="6616700" cy="3721100"/>
          </a:xfrm>
          <a:prstGeom prst="rect">
            <a:avLst/>
          </a:prstGeom>
        </p:spPr>
      </p:pic>
      <p:sp>
        <p:nvSpPr>
          <p:cNvPr id="12" name="Text Placeholder 3">
            <a:extLst>
              <a:ext uri="{FF2B5EF4-FFF2-40B4-BE49-F238E27FC236}">
                <a16:creationId xmlns:a16="http://schemas.microsoft.com/office/drawing/2014/main" id="{01C66867-1AA6-1949-8C5A-F7467325FE2A}"/>
              </a:ext>
            </a:extLst>
          </p:cNvPr>
          <p:cNvSpPr txBox="1">
            <a:spLocks/>
          </p:cNvSpPr>
          <p:nvPr/>
        </p:nvSpPr>
        <p:spPr>
          <a:xfrm>
            <a:off x="511679" y="8478499"/>
            <a:ext cx="6533982" cy="328217"/>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i="1" dirty="0"/>
              <a:t>An Image highlighting the different Modules to be found in the OERs</a:t>
            </a:r>
          </a:p>
          <a:p>
            <a:endParaRPr lang="en-RU" i="1" dirty="0"/>
          </a:p>
        </p:txBody>
      </p:sp>
    </p:spTree>
    <p:extLst>
      <p:ext uri="{BB962C8B-B14F-4D97-AF65-F5344CB8AC3E}">
        <p14:creationId xmlns:p14="http://schemas.microsoft.com/office/powerpoint/2010/main" val="68795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7B13BE-662C-7B43-B22C-0BA3D020E640}"/>
              </a:ext>
            </a:extLst>
          </p:cNvPr>
          <p:cNvSpPr>
            <a:spLocks noGrp="1"/>
          </p:cNvSpPr>
          <p:nvPr>
            <p:ph type="body" sz="quarter" idx="32"/>
          </p:nvPr>
        </p:nvSpPr>
        <p:spPr/>
        <p:txBody>
          <a:bodyPr/>
          <a:lstStyle/>
          <a:p>
            <a:endParaRPr lang="en-RU"/>
          </a:p>
        </p:txBody>
      </p:sp>
      <p:sp>
        <p:nvSpPr>
          <p:cNvPr id="3" name="Text Placeholder 2">
            <a:extLst>
              <a:ext uri="{FF2B5EF4-FFF2-40B4-BE49-F238E27FC236}">
                <a16:creationId xmlns:a16="http://schemas.microsoft.com/office/drawing/2014/main" id="{8BD396C7-201C-6140-8E3F-9B6F92507B3E}"/>
              </a:ext>
            </a:extLst>
          </p:cNvPr>
          <p:cNvSpPr>
            <a:spLocks noGrp="1"/>
          </p:cNvSpPr>
          <p:nvPr>
            <p:ph type="body" sz="quarter" idx="14"/>
          </p:nvPr>
        </p:nvSpPr>
        <p:spPr/>
        <p:txBody>
          <a:bodyPr/>
          <a:lstStyle/>
          <a:p>
            <a:r>
              <a:rPr lang="en-GB" dirty="0"/>
              <a:t>4.C. OERS LEARNING OBJECTIVES</a:t>
            </a:r>
          </a:p>
        </p:txBody>
      </p:sp>
      <p:sp>
        <p:nvSpPr>
          <p:cNvPr id="4" name="Text Placeholder 3">
            <a:extLst>
              <a:ext uri="{FF2B5EF4-FFF2-40B4-BE49-F238E27FC236}">
                <a16:creationId xmlns:a16="http://schemas.microsoft.com/office/drawing/2014/main" id="{97C05608-F7D1-6440-829D-020B10339E4D}"/>
              </a:ext>
            </a:extLst>
          </p:cNvPr>
          <p:cNvSpPr>
            <a:spLocks noGrp="1"/>
          </p:cNvSpPr>
          <p:nvPr>
            <p:ph type="body" sz="quarter" idx="33"/>
          </p:nvPr>
        </p:nvSpPr>
        <p:spPr>
          <a:xfrm>
            <a:off x="522456" y="1442280"/>
            <a:ext cx="6533982" cy="505268"/>
          </a:xfrm>
        </p:spPr>
        <p:txBody>
          <a:bodyPr/>
          <a:lstStyle/>
          <a:p>
            <a:r>
              <a:rPr lang="en-GB" dirty="0"/>
              <a:t>Each of the six modules module is comprised of between 4 to 5 topics. The learning objectives of each module are as follows:</a:t>
            </a:r>
          </a:p>
          <a:p>
            <a:endParaRPr lang="en-RU" dirty="0"/>
          </a:p>
        </p:txBody>
      </p:sp>
      <p:graphicFrame>
        <p:nvGraphicFramePr>
          <p:cNvPr id="5" name="Table 5">
            <a:extLst>
              <a:ext uri="{FF2B5EF4-FFF2-40B4-BE49-F238E27FC236}">
                <a16:creationId xmlns:a16="http://schemas.microsoft.com/office/drawing/2014/main" id="{6D3B86CA-8F05-114B-8277-BC352DDC8F7E}"/>
              </a:ext>
            </a:extLst>
          </p:cNvPr>
          <p:cNvGraphicFramePr>
            <a:graphicFrameLocks noGrp="1"/>
          </p:cNvGraphicFramePr>
          <p:nvPr>
            <p:extLst>
              <p:ext uri="{D42A27DB-BD31-4B8C-83A1-F6EECF244321}">
                <p14:modId xmlns:p14="http://schemas.microsoft.com/office/powerpoint/2010/main" val="3025928882"/>
              </p:ext>
            </p:extLst>
          </p:nvPr>
        </p:nvGraphicFramePr>
        <p:xfrm>
          <a:off x="503238" y="2342787"/>
          <a:ext cx="6570133" cy="7372477"/>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r>
                        <a:rPr lang="en-GB" sz="1488" b="1" kern="1200" dirty="0">
                          <a:solidFill>
                            <a:schemeClr val="lt1"/>
                          </a:solidFill>
                          <a:effectLst/>
                          <a:latin typeface="+mn-lt"/>
                          <a:ea typeface="+mn-ea"/>
                          <a:cs typeface="+mn-cs"/>
                        </a:rPr>
                        <a:t>Module 1</a:t>
                      </a:r>
                      <a:r>
                        <a:rPr lang="en-RU" dirty="0">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r>
                        <a:rPr lang="en-GB" sz="1488" b="1" kern="1200" dirty="0">
                          <a:solidFill>
                            <a:schemeClr val="lt1"/>
                          </a:solidFill>
                          <a:effectLst/>
                          <a:latin typeface="+mn-lt"/>
                          <a:ea typeface="+mn-ea"/>
                          <a:cs typeface="+mn-cs"/>
                        </a:rPr>
                        <a:t>Digital Civic Engagement – The potential at the intersection of technology and new media.</a:t>
                      </a:r>
                      <a:r>
                        <a:rPr lang="en-RU" dirty="0">
                          <a:effectLst/>
                        </a:rPr>
                        <a:t> </a:t>
                      </a:r>
                      <a:endParaRPr lang="en-RU"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374400">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Overview</a:t>
                      </a:r>
                      <a:r>
                        <a:rPr lang="en-RU" sz="1100" b="1" dirty="0">
                          <a:solidFill>
                            <a:srgbClr val="22385A"/>
                          </a:solidFill>
                          <a:effectLst/>
                          <a:latin typeface="Calibri" panose="020F0502020204030204" pitchFamily="34" charset="0"/>
                          <a:cs typeface="Calibri" panose="020F0502020204030204" pitchFamily="34" charset="0"/>
                        </a:rPr>
                        <a:t>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dirty="0">
                          <a:solidFill>
                            <a:srgbClr val="22385A"/>
                          </a:solidFill>
                        </a:rPr>
                        <a:t>Throughout this module the content will examine student digital civic engagement. It is defined what it is and its potential for societies. The competencies that can be developed when students practice civic engagement are also identified. Within this module, some of the case studies are included to give students real life examples of civic engagement projects that were researched as part of the Guide to Digital Civic Engagement (IO1).</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1: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marL="0" marR="0" indent="0" algn="just" defTabSz="755934" rtl="0" eaLnBrk="1" fontAlgn="auto" latinLnBrk="0" hangingPunct="1">
                        <a:lnSpc>
                          <a:spcPct val="100000"/>
                        </a:lnSpc>
                        <a:spcBef>
                          <a:spcPts val="0"/>
                        </a:spcBef>
                        <a:spcAft>
                          <a:spcPts val="0"/>
                        </a:spcAft>
                        <a:buClrTx/>
                        <a:buSzTx/>
                        <a:buFontTx/>
                        <a:buNone/>
                        <a:tabLst/>
                        <a:defRPr/>
                      </a:pPr>
                      <a:r>
                        <a:rPr lang="en-GB" sz="1100" b="1" kern="1200" dirty="0">
                          <a:solidFill>
                            <a:srgbClr val="22385A"/>
                          </a:solidFill>
                          <a:latin typeface="+mn-lt"/>
                          <a:ea typeface="+mn-ea"/>
                          <a:cs typeface="+mn-cs"/>
                        </a:rPr>
                        <a:t>What is Student Digital Civic Engagement?</a:t>
                      </a:r>
                    </a:p>
                    <a:p>
                      <a:pPr marL="0" marR="0" indent="0" algn="just" defTabSz="755934" rtl="0" eaLnBrk="1" fontAlgn="auto" latinLnBrk="0" hangingPunct="1">
                        <a:lnSpc>
                          <a:spcPct val="100000"/>
                        </a:lnSpc>
                        <a:spcBef>
                          <a:spcPts val="0"/>
                        </a:spcBef>
                        <a:spcAft>
                          <a:spcPts val="0"/>
                        </a:spcAft>
                        <a:buClrTx/>
                        <a:buSzTx/>
                        <a:buFontTx/>
                        <a:buNone/>
                        <a:tabLst/>
                        <a:defRPr/>
                      </a:pPr>
                      <a:r>
                        <a:rPr lang="en-GB" sz="1100" kern="1200" dirty="0">
                          <a:solidFill>
                            <a:srgbClr val="22385A"/>
                          </a:solidFill>
                          <a:latin typeface="+mn-lt"/>
                          <a:ea typeface="+mn-ea"/>
                          <a:cs typeface="+mn-cs"/>
                        </a:rPr>
                        <a:t>Within this topic, the concept of student digital civic engagement is explored in detail. In this topic students and learners are introduced to the concept of digital civic engagement, and the differences between related concepts. For example, the concepts of civic engagement, digital civic engagement, and student digital civic engagement are explored. </a:t>
                      </a:r>
                      <a:endParaRPr lang="en-RU" sz="1100" kern="1200" dirty="0">
                        <a:solidFill>
                          <a:srgbClr val="22385A"/>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2: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US" sz="1100" b="1" kern="1200" dirty="0">
                          <a:solidFill>
                            <a:srgbClr val="22385A"/>
                          </a:solidFill>
                          <a:latin typeface="+mn-lt"/>
                          <a:ea typeface="+mn-ea"/>
                          <a:cs typeface="+mn-cs"/>
                        </a:rPr>
                        <a:t>How Is Digital Civic Engagement Impacting Universities (and beyond)?</a:t>
                      </a:r>
                      <a:endParaRPr lang="en-RU" sz="1100" b="1" kern="1200" dirty="0">
                        <a:solidFill>
                          <a:srgbClr val="22385A"/>
                        </a:solidFill>
                        <a:latin typeface="+mn-lt"/>
                        <a:ea typeface="+mn-ea"/>
                        <a:cs typeface="+mn-cs"/>
                      </a:endParaRPr>
                    </a:p>
                    <a:p>
                      <a:pPr algn="just"/>
                      <a:r>
                        <a:rPr lang="en-US" sz="1100" kern="1200" dirty="0">
                          <a:solidFill>
                            <a:srgbClr val="22385A"/>
                          </a:solidFill>
                          <a:latin typeface="+mn-lt"/>
                          <a:ea typeface="+mn-ea"/>
                          <a:cs typeface="+mn-cs"/>
                        </a:rPr>
                        <a:t>Within this topic, the relationship between civic engagement and digital technologies is explored. Learners are initially introduced to the Guide to DCE (from IO1 of this project). At the end of this module students should become aware about the relevance of digital technologies to civic engagement. There are two concepts introduced in this section highlighting the importance of digitalization in projects- purpose digitalization and emergency digitalization. Students by the end of this topic should be able to explain the difference between the two concepts and how they can influence a digital civic engagement project.</a:t>
                      </a:r>
                      <a:endParaRPr lang="en-RU" sz="1100" kern="1200" dirty="0">
                        <a:solidFill>
                          <a:srgbClr val="22385A"/>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r>
                        <a:rPr lang="en-GB" sz="1100" b="1" dirty="0">
                          <a:solidFill>
                            <a:srgbClr val="22385A"/>
                          </a:solidFill>
                          <a:latin typeface="Calibri" panose="020F0502020204030204" pitchFamily="34" charset="0"/>
                          <a:cs typeface="Calibri" panose="020F0502020204030204" pitchFamily="34" charset="0"/>
                        </a:rPr>
                        <a:t>Topic 3: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US" sz="1100" b="1" kern="1200" dirty="0">
                          <a:solidFill>
                            <a:srgbClr val="22385A"/>
                          </a:solidFill>
                          <a:latin typeface="+mn-lt"/>
                          <a:ea typeface="+mn-ea"/>
                          <a:cs typeface="+mn-cs"/>
                        </a:rPr>
                        <a:t>What competences do student civic engagers develop?</a:t>
                      </a:r>
                      <a:endParaRPr lang="en-RU" sz="1100" b="1" kern="1200" dirty="0">
                        <a:solidFill>
                          <a:srgbClr val="22385A"/>
                        </a:solidFill>
                        <a:latin typeface="+mn-lt"/>
                        <a:ea typeface="+mn-ea"/>
                        <a:cs typeface="+mn-cs"/>
                      </a:endParaRPr>
                    </a:p>
                    <a:p>
                      <a:pPr algn="just"/>
                      <a:r>
                        <a:rPr lang="en-US" sz="1100" kern="1200" dirty="0">
                          <a:solidFill>
                            <a:srgbClr val="22385A"/>
                          </a:solidFill>
                          <a:latin typeface="+mn-lt"/>
                          <a:ea typeface="+mn-ea"/>
                          <a:cs typeface="+mn-cs"/>
                        </a:rPr>
                        <a:t>The concepts introduced in this topic are related to digital competencies and entrepreneurial competencies. The respective competencies can be found in DigComp2.1 and </a:t>
                      </a:r>
                      <a:r>
                        <a:rPr lang="en-US" sz="1100" kern="1200" dirty="0" err="1">
                          <a:solidFill>
                            <a:srgbClr val="22385A"/>
                          </a:solidFill>
                          <a:latin typeface="+mn-lt"/>
                          <a:ea typeface="+mn-ea"/>
                          <a:cs typeface="+mn-cs"/>
                        </a:rPr>
                        <a:t>EntreComp</a:t>
                      </a:r>
                      <a:r>
                        <a:rPr lang="en-US" sz="1100" kern="1200" dirty="0">
                          <a:solidFill>
                            <a:srgbClr val="22385A"/>
                          </a:solidFill>
                          <a:latin typeface="+mn-lt"/>
                          <a:ea typeface="+mn-ea"/>
                          <a:cs typeface="+mn-cs"/>
                        </a:rPr>
                        <a:t> frameworks, developed by the European Commission. This topic explores the competencies that students will develop when they participate in digital civic engagement activities. During this topic students will be introduced to the competencies of “1.3 browsing, searching and filtering data, information and digital content” (</a:t>
                      </a:r>
                      <a:r>
                        <a:rPr lang="en-US" sz="1100" kern="1200" dirty="0" err="1">
                          <a:solidFill>
                            <a:srgbClr val="22385A"/>
                          </a:solidFill>
                          <a:latin typeface="+mn-lt"/>
                          <a:ea typeface="+mn-ea"/>
                          <a:cs typeface="+mn-cs"/>
                        </a:rPr>
                        <a:t>DigComp</a:t>
                      </a:r>
                      <a:r>
                        <a:rPr lang="en-US" sz="1100" kern="1200" dirty="0">
                          <a:solidFill>
                            <a:srgbClr val="22385A"/>
                          </a:solidFill>
                          <a:latin typeface="+mn-lt"/>
                          <a:ea typeface="+mn-ea"/>
                          <a:cs typeface="+mn-cs"/>
                        </a:rPr>
                        <a:t>) and the competencies of “3.3 Coping with uncertainty, ambiguity &amp; risk” (</a:t>
                      </a:r>
                      <a:r>
                        <a:rPr lang="en-US" sz="1100" kern="1200" dirty="0" err="1">
                          <a:solidFill>
                            <a:srgbClr val="22385A"/>
                          </a:solidFill>
                          <a:latin typeface="+mn-lt"/>
                          <a:ea typeface="+mn-ea"/>
                          <a:cs typeface="+mn-cs"/>
                        </a:rPr>
                        <a:t>EntreComp</a:t>
                      </a:r>
                      <a:r>
                        <a:rPr lang="en-US" sz="1100" kern="1200" dirty="0">
                          <a:solidFill>
                            <a:srgbClr val="22385A"/>
                          </a:solidFill>
                          <a:latin typeface="+mn-lt"/>
                          <a:ea typeface="+mn-ea"/>
                          <a:cs typeface="+mn-cs"/>
                        </a:rPr>
                        <a:t>). </a:t>
                      </a:r>
                      <a:endParaRPr lang="en-RU" sz="1100" kern="1200" dirty="0">
                        <a:solidFill>
                          <a:srgbClr val="22385A"/>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4: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b="1" kern="1200" dirty="0">
                          <a:solidFill>
                            <a:srgbClr val="22385A"/>
                          </a:solidFill>
                          <a:latin typeface="+mn-lt"/>
                          <a:ea typeface="+mn-ea"/>
                          <a:cs typeface="+mn-cs"/>
                        </a:rPr>
                        <a:t>What does Student Digital Civic Engagement Look Like in Practice?</a:t>
                      </a:r>
                    </a:p>
                    <a:p>
                      <a:pPr algn="just"/>
                      <a:r>
                        <a:rPr lang="en-GB" sz="1100" kern="1200" dirty="0">
                          <a:solidFill>
                            <a:srgbClr val="22385A"/>
                          </a:solidFill>
                          <a:latin typeface="+mn-lt"/>
                          <a:ea typeface="+mn-ea"/>
                          <a:cs typeface="+mn-cs"/>
                        </a:rPr>
                        <a:t>Within this topic, learners are introduced to some of the case studies that were conducted as part of the research contained in the Guide for digital civic engagement (IO1) By the end of this topic learners should be able to provide different examples from the case studies of the students’ project on digital civic engagement as well as giving students an idea of what a digital civic engagement project might look like in the future.</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bl>
          </a:graphicData>
        </a:graphic>
      </p:graphicFrame>
      <p:sp>
        <p:nvSpPr>
          <p:cNvPr id="7" name="Freeform 6">
            <a:extLst>
              <a:ext uri="{FF2B5EF4-FFF2-40B4-BE49-F238E27FC236}">
                <a16:creationId xmlns:a16="http://schemas.microsoft.com/office/drawing/2014/main" id="{4D8CC418-9E54-1446-9541-C9FEE2EBB1A8}"/>
              </a:ext>
            </a:extLst>
          </p:cNvPr>
          <p:cNvSpPr/>
          <p:nvPr/>
        </p:nvSpPr>
        <p:spPr>
          <a:xfrm>
            <a:off x="288257" y="717222"/>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Tree>
    <p:extLst>
      <p:ext uri="{BB962C8B-B14F-4D97-AF65-F5344CB8AC3E}">
        <p14:creationId xmlns:p14="http://schemas.microsoft.com/office/powerpoint/2010/main" val="233691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E4A0DA-210F-824B-963D-B132FF865997}"/>
              </a:ext>
            </a:extLst>
          </p:cNvPr>
          <p:cNvSpPr>
            <a:spLocks noGrp="1"/>
          </p:cNvSpPr>
          <p:nvPr>
            <p:ph type="body" sz="quarter" idx="32"/>
          </p:nvPr>
        </p:nvSpPr>
        <p:spPr/>
        <p:txBody>
          <a:bodyPr/>
          <a:lstStyle/>
          <a:p>
            <a:endParaRPr lang="en-RU"/>
          </a:p>
        </p:txBody>
      </p:sp>
      <p:graphicFrame>
        <p:nvGraphicFramePr>
          <p:cNvPr id="5" name="Table 5">
            <a:extLst>
              <a:ext uri="{FF2B5EF4-FFF2-40B4-BE49-F238E27FC236}">
                <a16:creationId xmlns:a16="http://schemas.microsoft.com/office/drawing/2014/main" id="{F22929FC-E254-C94A-AD2A-92B6F96A9AD5}"/>
              </a:ext>
            </a:extLst>
          </p:cNvPr>
          <p:cNvGraphicFramePr>
            <a:graphicFrameLocks noGrp="1"/>
          </p:cNvGraphicFramePr>
          <p:nvPr>
            <p:extLst>
              <p:ext uri="{D42A27DB-BD31-4B8C-83A1-F6EECF244321}">
                <p14:modId xmlns:p14="http://schemas.microsoft.com/office/powerpoint/2010/main" val="3393764760"/>
              </p:ext>
            </p:extLst>
          </p:nvPr>
        </p:nvGraphicFramePr>
        <p:xfrm>
          <a:off x="503238" y="557213"/>
          <a:ext cx="6570133" cy="2773680"/>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Module 1 Exercises and activities:</a:t>
                      </a: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b="0" dirty="0">
                          <a:solidFill>
                            <a:srgbClr val="22385A"/>
                          </a:solidFill>
                        </a:rPr>
                        <a:t>At the end of each module, there are several activities and extra content that students can do to help increase information and learning retention. The videos provided are designed to help give further context to learners as a self-led activity that students can do at home, in between classes or outside when students take the initiative themselves. Similarly, the first set of exercises is provided as a self-led activity. The second set of exercises is designed to be provided as part of a group activity within lectures.</a:t>
                      </a:r>
                    </a:p>
                    <a:p>
                      <a:pPr algn="just"/>
                      <a:endParaRPr lang="en-GB" sz="1100" b="0" dirty="0">
                        <a:solidFill>
                          <a:srgbClr val="22385A"/>
                        </a:solidFill>
                      </a:endParaRPr>
                    </a:p>
                    <a:p>
                      <a:pPr algn="just"/>
                      <a:r>
                        <a:rPr lang="en-GB" sz="1100" b="0" dirty="0">
                          <a:solidFill>
                            <a:srgbClr val="22385A"/>
                          </a:solidFill>
                        </a:rPr>
                        <a:t>In module 1, the self-led activity is comprised of students watching the provided videos, and then answering questions about some of the concepts and content discussed throughout this module. These questions are designed to provoke students into thinking about previous experiences of Digital Civic Engagement that they may have experienced in the past. The group-work activity puts students into teams to identify ideas for their own potential civic engagement project, reflecting on past experiences that might provide potential beneficial ideas for future civic engagement projects.</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bl>
          </a:graphicData>
        </a:graphic>
      </p:graphicFrame>
      <p:graphicFrame>
        <p:nvGraphicFramePr>
          <p:cNvPr id="6" name="Table 5">
            <a:extLst>
              <a:ext uri="{FF2B5EF4-FFF2-40B4-BE49-F238E27FC236}">
                <a16:creationId xmlns:a16="http://schemas.microsoft.com/office/drawing/2014/main" id="{D41E8CA8-1507-FE43-A0C2-D5D0166ECEE2}"/>
              </a:ext>
            </a:extLst>
          </p:cNvPr>
          <p:cNvGraphicFramePr>
            <a:graphicFrameLocks noGrp="1"/>
          </p:cNvGraphicFramePr>
          <p:nvPr>
            <p:extLst>
              <p:ext uri="{D42A27DB-BD31-4B8C-83A1-F6EECF244321}">
                <p14:modId xmlns:p14="http://schemas.microsoft.com/office/powerpoint/2010/main" val="2902878675"/>
              </p:ext>
            </p:extLst>
          </p:nvPr>
        </p:nvGraphicFramePr>
        <p:xfrm>
          <a:off x="503238" y="3383304"/>
          <a:ext cx="6570133" cy="6866640"/>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r>
                        <a:rPr lang="en-GB" sz="1488" b="1" kern="1200" dirty="0">
                          <a:solidFill>
                            <a:schemeClr val="lt1"/>
                          </a:solidFill>
                          <a:effectLst/>
                          <a:latin typeface="+mn-lt"/>
                          <a:ea typeface="+mn-ea"/>
                          <a:cs typeface="+mn-cs"/>
                        </a:rPr>
                        <a:t>Module 2</a:t>
                      </a:r>
                      <a:r>
                        <a:rPr lang="en-RU" dirty="0">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r>
                        <a:rPr lang="en-GB" sz="1488" b="1" kern="1200" dirty="0">
                          <a:solidFill>
                            <a:schemeClr val="lt1"/>
                          </a:solidFill>
                          <a:effectLst/>
                          <a:latin typeface="+mn-lt"/>
                          <a:ea typeface="+mn-ea"/>
                          <a:cs typeface="+mn-cs"/>
                        </a:rPr>
                        <a:t>Where are the opportunities for students?</a:t>
                      </a:r>
                      <a:r>
                        <a:rPr lang="en-RU" dirty="0">
                          <a:effectLst/>
                        </a:rPr>
                        <a:t> </a:t>
                      </a:r>
                      <a:endParaRPr lang="en-RU"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374400">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Overview</a:t>
                      </a:r>
                      <a:r>
                        <a:rPr lang="en-RU" sz="1100" b="1" dirty="0">
                          <a:solidFill>
                            <a:srgbClr val="22385A"/>
                          </a:solidFill>
                          <a:effectLst/>
                          <a:latin typeface="Calibri" panose="020F0502020204030204" pitchFamily="34" charset="0"/>
                          <a:cs typeface="Calibri" panose="020F0502020204030204" pitchFamily="34" charset="0"/>
                        </a:rPr>
                        <a:t>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dirty="0">
                          <a:solidFill>
                            <a:srgbClr val="22385A"/>
                          </a:solidFill>
                        </a:rPr>
                        <a:t>The module examines the challenges for students who participate in digital civic engagement activities. Students learn about how to identify different examples and opportunities for creating civic engagement projects as well as the resultant competencies and skills that they will gain in the future. </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1: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marL="0" marR="0" indent="0" algn="just" defTabSz="755934" rtl="0" eaLnBrk="1" fontAlgn="auto" latinLnBrk="0" hangingPunct="1">
                        <a:lnSpc>
                          <a:spcPct val="100000"/>
                        </a:lnSpc>
                        <a:spcBef>
                          <a:spcPts val="0"/>
                        </a:spcBef>
                        <a:spcAft>
                          <a:spcPts val="0"/>
                        </a:spcAft>
                        <a:buClrTx/>
                        <a:buSzTx/>
                        <a:buFontTx/>
                        <a:buNone/>
                        <a:tabLst/>
                        <a:defRPr/>
                      </a:pPr>
                      <a:r>
                        <a:rPr lang="en-GB" sz="1100" b="1" kern="1200" dirty="0">
                          <a:solidFill>
                            <a:srgbClr val="22385A"/>
                          </a:solidFill>
                          <a:latin typeface="+mn-lt"/>
                          <a:ea typeface="+mn-ea"/>
                          <a:cs typeface="+mn-cs"/>
                        </a:rPr>
                        <a:t>Problems that need solving – spotlight on global issues.</a:t>
                      </a:r>
                    </a:p>
                    <a:p>
                      <a:pPr marL="0" marR="0" indent="0" algn="just"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Within this topic learners are introduced on how to find problems that need solving, on both at global and local community scale. The learning outcomes of this topic is that students will be given a wide variety of ideas for identifying different problems in local communities and issues at a global scale </a:t>
                      </a:r>
                      <a:endParaRPr lang="en-RU" sz="1100" b="0" kern="1200" dirty="0">
                        <a:solidFill>
                          <a:srgbClr val="22385A"/>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481162">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2: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0"/>
                        </a:spcBef>
                        <a:spcAft>
                          <a:spcPts val="0"/>
                        </a:spcAft>
                        <a:tabLst>
                          <a:tab pos="450215" algn="l"/>
                        </a:tabLst>
                      </a:pPr>
                      <a:r>
                        <a:rPr lang="en-GB"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Improving your community through civic engagement</a:t>
                      </a:r>
                      <a:endParaRPr lang="en-RU"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tabLst>
                          <a:tab pos="450215" algn="l"/>
                        </a:tabLst>
                      </a:pPr>
                      <a:r>
                        <a:rPr lang="en-US" sz="1100" b="0" kern="1200" dirty="0">
                          <a:solidFill>
                            <a:srgbClr val="22385A"/>
                          </a:solidFill>
                          <a:latin typeface="+mn-lt"/>
                          <a:ea typeface="+mn-ea"/>
                          <a:cs typeface="+mn-cs"/>
                        </a:rPr>
                        <a:t>Within this topic learners are introduced to some best practice examples taken from the case studies. Learners should be able to identify what made these projects work, and why they would be beneficial to a community.</a:t>
                      </a:r>
                      <a:endParaRPr lang="en-RU" sz="1100" b="0" kern="1200" dirty="0">
                        <a:solidFill>
                          <a:srgbClr val="22385A"/>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r>
                        <a:rPr lang="en-GB" sz="1100" b="1" dirty="0">
                          <a:solidFill>
                            <a:srgbClr val="22385A"/>
                          </a:solidFill>
                          <a:latin typeface="Calibri" panose="020F0502020204030204" pitchFamily="34" charset="0"/>
                          <a:cs typeface="Calibri" panose="020F0502020204030204" pitchFamily="34" charset="0"/>
                        </a:rPr>
                        <a:t>Topic 3: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US" sz="1100" b="1" kern="1200" dirty="0">
                          <a:solidFill>
                            <a:srgbClr val="22385A"/>
                          </a:solidFill>
                          <a:latin typeface="+mn-lt"/>
                          <a:ea typeface="+mn-ea"/>
                          <a:cs typeface="+mn-cs"/>
                        </a:rPr>
                        <a:t>Taking a service-learning approach to an DCE project.</a:t>
                      </a:r>
                    </a:p>
                    <a:p>
                      <a:pPr algn="just"/>
                      <a:r>
                        <a:rPr lang="en-US" sz="1100" kern="1200" dirty="0">
                          <a:solidFill>
                            <a:srgbClr val="22385A"/>
                          </a:solidFill>
                          <a:latin typeface="+mn-lt"/>
                          <a:ea typeface="+mn-ea"/>
                          <a:cs typeface="+mn-cs"/>
                        </a:rPr>
                        <a:t>This module explores the concept of service learning and the impact that it has on student civic engagers. After covering this content learners should be able to explain the concept of service learning, as well as provide examples of it in action. Moreover, the benefits of service learning will also be covered, and what will be the potential of service learning as a pedagogical approach.</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4: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b="1" kern="1200" dirty="0">
                          <a:solidFill>
                            <a:srgbClr val="22385A"/>
                          </a:solidFill>
                          <a:latin typeface="+mn-lt"/>
                          <a:ea typeface="+mn-ea"/>
                          <a:cs typeface="+mn-cs"/>
                        </a:rPr>
                        <a:t>DCE is building your competency levels. Here are the opportunities.</a:t>
                      </a:r>
                    </a:p>
                    <a:p>
                      <a:pPr algn="just"/>
                      <a:r>
                        <a:rPr lang="en-GB" sz="1100" kern="1200" dirty="0">
                          <a:solidFill>
                            <a:srgbClr val="22385A"/>
                          </a:solidFill>
                          <a:latin typeface="+mn-lt"/>
                          <a:ea typeface="+mn-ea"/>
                          <a:cs typeface="+mn-cs"/>
                        </a:rPr>
                        <a:t>Introduce </a:t>
                      </a:r>
                      <a:r>
                        <a:rPr lang="en-GB" sz="1100" kern="1200" dirty="0" err="1">
                          <a:solidFill>
                            <a:srgbClr val="22385A"/>
                          </a:solidFill>
                          <a:latin typeface="+mn-lt"/>
                          <a:ea typeface="+mn-ea"/>
                          <a:cs typeface="+mn-cs"/>
                        </a:rPr>
                        <a:t>DigComp</a:t>
                      </a:r>
                      <a:r>
                        <a:rPr lang="en-GB" sz="1100" kern="1200" dirty="0">
                          <a:solidFill>
                            <a:srgbClr val="22385A"/>
                          </a:solidFill>
                          <a:latin typeface="+mn-lt"/>
                          <a:ea typeface="+mn-ea"/>
                          <a:cs typeface="+mn-cs"/>
                        </a:rPr>
                        <a:t> and </a:t>
                      </a:r>
                      <a:r>
                        <a:rPr lang="en-GB" sz="1100" kern="1200" dirty="0" err="1">
                          <a:solidFill>
                            <a:srgbClr val="22385A"/>
                          </a:solidFill>
                          <a:latin typeface="+mn-lt"/>
                          <a:ea typeface="+mn-ea"/>
                          <a:cs typeface="+mn-cs"/>
                        </a:rPr>
                        <a:t>EntreComp</a:t>
                      </a:r>
                      <a:r>
                        <a:rPr lang="en-GB" sz="1100" kern="1200" dirty="0">
                          <a:solidFill>
                            <a:srgbClr val="22385A"/>
                          </a:solidFill>
                          <a:latin typeface="+mn-lt"/>
                          <a:ea typeface="+mn-ea"/>
                          <a:cs typeface="+mn-cs"/>
                        </a:rPr>
                        <a:t> frameworks. This topic explores the competencies that students will develop when they participate in digital civic engagement activities. Students will be introduced to the competencies of “2.3 Engaging in citizenship through digital technologies.” (</a:t>
                      </a:r>
                      <a:r>
                        <a:rPr lang="en-GB" sz="1100" kern="1200" dirty="0" err="1">
                          <a:solidFill>
                            <a:srgbClr val="22385A"/>
                          </a:solidFill>
                          <a:latin typeface="+mn-lt"/>
                          <a:ea typeface="+mn-ea"/>
                          <a:cs typeface="+mn-cs"/>
                        </a:rPr>
                        <a:t>DigComp</a:t>
                      </a:r>
                      <a:r>
                        <a:rPr lang="en-GB" sz="1100" kern="1200" dirty="0">
                          <a:solidFill>
                            <a:srgbClr val="22385A"/>
                          </a:solidFill>
                          <a:latin typeface="+mn-lt"/>
                          <a:ea typeface="+mn-ea"/>
                          <a:cs typeface="+mn-cs"/>
                        </a:rPr>
                        <a:t>) and the competencies of “1.5 Ethical and sustainable thinking” (</a:t>
                      </a:r>
                      <a:r>
                        <a:rPr lang="en-GB" sz="1100" kern="1200" dirty="0" err="1">
                          <a:solidFill>
                            <a:srgbClr val="22385A"/>
                          </a:solidFill>
                          <a:latin typeface="+mn-lt"/>
                          <a:ea typeface="+mn-ea"/>
                          <a:cs typeface="+mn-cs"/>
                        </a:rPr>
                        <a:t>EntreComp</a:t>
                      </a:r>
                      <a:r>
                        <a:rPr lang="en-GB" sz="1100" kern="1200" dirty="0">
                          <a:solidFill>
                            <a:srgbClr val="22385A"/>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Module 2 Exercises and activities:</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kern="1200" dirty="0">
                          <a:solidFill>
                            <a:srgbClr val="22385A"/>
                          </a:solidFill>
                          <a:latin typeface="+mn-lt"/>
                          <a:ea typeface="+mn-ea"/>
                          <a:cs typeface="+mn-cs"/>
                        </a:rPr>
                        <a:t>At the end of each module, there are several activities and extra content that students can do to help increase information and learning retention. The videos within this section explore the UN’s sustainable development goals, new models for civic engagement, an inspiring TED talk on restoring youth Civic Engagement and a video highlighting the importance of Universities’ Third mission. The activity for Module 2 surrounds identifying and addressing issues that a Civic Engagement project would be able to address. Similarly, the second set of exercises is designed to be provided as part of a group activity within lectures. For group activity, students will be thinking about their own experiences of a DCE project, and what issues they might face and how they would address them currently. </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spTree>
    <p:extLst>
      <p:ext uri="{BB962C8B-B14F-4D97-AF65-F5344CB8AC3E}">
        <p14:creationId xmlns:p14="http://schemas.microsoft.com/office/powerpoint/2010/main" val="362934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98BB1A-CE01-A74F-835D-85003BED7063}"/>
              </a:ext>
            </a:extLst>
          </p:cNvPr>
          <p:cNvSpPr>
            <a:spLocks noGrp="1"/>
          </p:cNvSpPr>
          <p:nvPr>
            <p:ph type="body" sz="quarter" idx="32"/>
          </p:nvPr>
        </p:nvSpPr>
        <p:spPr/>
        <p:txBody>
          <a:bodyPr/>
          <a:lstStyle/>
          <a:p>
            <a:endParaRPr lang="en-RU"/>
          </a:p>
        </p:txBody>
      </p:sp>
      <p:graphicFrame>
        <p:nvGraphicFramePr>
          <p:cNvPr id="5" name="Table 4">
            <a:extLst>
              <a:ext uri="{FF2B5EF4-FFF2-40B4-BE49-F238E27FC236}">
                <a16:creationId xmlns:a16="http://schemas.microsoft.com/office/drawing/2014/main" id="{F99DE36A-DF76-3C42-89F0-E8B8B4537B6E}"/>
              </a:ext>
            </a:extLst>
          </p:cNvPr>
          <p:cNvGraphicFramePr>
            <a:graphicFrameLocks noGrp="1"/>
          </p:cNvGraphicFramePr>
          <p:nvPr>
            <p:extLst>
              <p:ext uri="{D42A27DB-BD31-4B8C-83A1-F6EECF244321}">
                <p14:modId xmlns:p14="http://schemas.microsoft.com/office/powerpoint/2010/main" val="2465556654"/>
              </p:ext>
            </p:extLst>
          </p:nvPr>
        </p:nvGraphicFramePr>
        <p:xfrm>
          <a:off x="503238" y="557213"/>
          <a:ext cx="6570133" cy="7613400"/>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r>
                        <a:rPr lang="en-GB" sz="1488" b="1" kern="1200" dirty="0">
                          <a:solidFill>
                            <a:schemeClr val="lt1"/>
                          </a:solidFill>
                          <a:effectLst/>
                          <a:latin typeface="+mn-lt"/>
                          <a:ea typeface="+mn-ea"/>
                          <a:cs typeface="+mn-cs"/>
                        </a:rPr>
                        <a:t>Module 3</a:t>
                      </a:r>
                      <a:r>
                        <a:rPr lang="en-RU" dirty="0">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r>
                        <a:rPr lang="en-US" sz="1488" b="1" kern="1200" dirty="0">
                          <a:solidFill>
                            <a:schemeClr val="lt1"/>
                          </a:solidFill>
                          <a:effectLst/>
                          <a:latin typeface="+mn-lt"/>
                          <a:ea typeface="+mn-ea"/>
                          <a:cs typeface="+mn-cs"/>
                        </a:rPr>
                        <a:t>How to set up a Digital Civic Engagement Project</a:t>
                      </a:r>
                      <a:endParaRPr lang="en-RU" sz="1488" b="1" kern="1200" dirty="0">
                        <a:solidFill>
                          <a:schemeClr val="lt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374400">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Overview</a:t>
                      </a:r>
                      <a:r>
                        <a:rPr lang="en-RU" sz="1100" b="1" dirty="0">
                          <a:solidFill>
                            <a:srgbClr val="22385A"/>
                          </a:solidFill>
                          <a:effectLst/>
                          <a:latin typeface="Calibri" panose="020F0502020204030204" pitchFamily="34" charset="0"/>
                          <a:cs typeface="Calibri" panose="020F0502020204030204" pitchFamily="34" charset="0"/>
                        </a:rPr>
                        <a:t>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dirty="0">
                          <a:solidFill>
                            <a:srgbClr val="22385A"/>
                          </a:solidFill>
                        </a:rPr>
                        <a:t>This module will examine how students can participate in their own Digital Civic Engagement activities. Students will learn about different DCE examples and what helps them to make sure that the project is successful. This module explains how students can get started on their Digital Civic Engagement project journey.</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1: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marL="0" marR="0" indent="0" algn="just" defTabSz="755934" rtl="0" eaLnBrk="1" fontAlgn="auto" latinLnBrk="0" hangingPunct="1">
                        <a:lnSpc>
                          <a:spcPct val="100000"/>
                        </a:lnSpc>
                        <a:spcBef>
                          <a:spcPts val="0"/>
                        </a:spcBef>
                        <a:spcAft>
                          <a:spcPts val="0"/>
                        </a:spcAft>
                        <a:buClrTx/>
                        <a:buSzTx/>
                        <a:buFontTx/>
                        <a:buNone/>
                        <a:tabLst/>
                        <a:defRPr/>
                      </a:pPr>
                      <a:r>
                        <a:rPr lang="en-GB" sz="1100" b="1" kern="1200" dirty="0">
                          <a:solidFill>
                            <a:srgbClr val="22385A"/>
                          </a:solidFill>
                          <a:latin typeface="+mn-lt"/>
                          <a:ea typeface="+mn-ea"/>
                          <a:cs typeface="+mn-cs"/>
                        </a:rPr>
                        <a:t>What Do Great Digital Civic Engagement Projects Include?</a:t>
                      </a:r>
                    </a:p>
                    <a:p>
                      <a:pPr marL="0" marR="0" indent="0" algn="just"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This topic gathers similarities between Digital Civic Engagement projects to help highlight what can ensure the success of a Digital Civic Engagement project. The learning outcome of this topic will include an understanding of what makes a good civic engagement project, as well as how to get started with creating and getting involved with their own digital civic engagement project.</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481162">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2: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0"/>
                        </a:spcBef>
                        <a:spcAft>
                          <a:spcPts val="0"/>
                        </a:spcAft>
                        <a:tabLst>
                          <a:tab pos="450215" algn="l"/>
                        </a:tabLst>
                      </a:pPr>
                      <a:r>
                        <a:rPr lang="en-US" sz="1100" b="1" kern="1200" dirty="0">
                          <a:solidFill>
                            <a:srgbClr val="22385A"/>
                          </a:solidFill>
                          <a:latin typeface="+mn-lt"/>
                          <a:ea typeface="+mn-ea"/>
                          <a:cs typeface="+mn-cs"/>
                        </a:rPr>
                        <a:t>Getting involved in your first digital civic engagement Project/ Initiative</a:t>
                      </a:r>
                    </a:p>
                    <a:p>
                      <a:pPr algn="just">
                        <a:lnSpc>
                          <a:spcPct val="100000"/>
                        </a:lnSpc>
                        <a:spcBef>
                          <a:spcPts val="0"/>
                        </a:spcBef>
                        <a:spcAft>
                          <a:spcPts val="0"/>
                        </a:spcAft>
                        <a:tabLst>
                          <a:tab pos="450215" algn="l"/>
                        </a:tabLst>
                      </a:pPr>
                      <a:r>
                        <a:rPr lang="en-US" sz="1100" b="0" kern="1200" dirty="0">
                          <a:solidFill>
                            <a:srgbClr val="22385A"/>
                          </a:solidFill>
                          <a:latin typeface="+mn-lt"/>
                          <a:ea typeface="+mn-ea"/>
                          <a:cs typeface="+mn-cs"/>
                        </a:rPr>
                        <a:t>This topic covers how to get started with one ‘s own digital civic engagement project. The learning outcomes of this topic are to understand how they will be able to create their own digital civic engagement project and how to make the first steps to become an established project. The case studies will provide real life examples of how civic engagement projects have become established. </a:t>
                      </a:r>
                      <a:endParaRPr lang="en-RU" sz="1100" b="0" kern="1200" dirty="0">
                        <a:solidFill>
                          <a:srgbClr val="22385A"/>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r>
                        <a:rPr lang="en-GB" sz="1100" b="1" dirty="0">
                          <a:solidFill>
                            <a:srgbClr val="22385A"/>
                          </a:solidFill>
                          <a:latin typeface="Calibri" panose="020F0502020204030204" pitchFamily="34" charset="0"/>
                          <a:cs typeface="Calibri" panose="020F0502020204030204" pitchFamily="34" charset="0"/>
                        </a:rPr>
                        <a:t>Topic 3: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US" sz="1100" b="1" kern="1200" dirty="0">
                          <a:solidFill>
                            <a:srgbClr val="22385A"/>
                          </a:solidFill>
                          <a:latin typeface="+mn-lt"/>
                          <a:ea typeface="+mn-ea"/>
                          <a:cs typeface="+mn-cs"/>
                        </a:rPr>
                        <a:t>Using technology to enhance your civic engagement work</a:t>
                      </a:r>
                    </a:p>
                    <a:p>
                      <a:pPr algn="just"/>
                      <a:r>
                        <a:rPr lang="en-US" sz="1100" kern="1200" dirty="0">
                          <a:solidFill>
                            <a:srgbClr val="22385A"/>
                          </a:solidFill>
                          <a:latin typeface="+mn-lt"/>
                          <a:ea typeface="+mn-ea"/>
                          <a:cs typeface="+mn-cs"/>
                        </a:rPr>
                        <a:t>This topic provides information on tools and reasons why students should use digital technology for their SDCE project. The learning outcomes of this topic has students learn about various digital tools and how they might </a:t>
                      </a:r>
                      <a:r>
                        <a:rPr lang="en-US" sz="1100" kern="1200" dirty="0" err="1">
                          <a:solidFill>
                            <a:srgbClr val="22385A"/>
                          </a:solidFill>
                          <a:latin typeface="+mn-lt"/>
                          <a:ea typeface="+mn-ea"/>
                          <a:cs typeface="+mn-cs"/>
                        </a:rPr>
                        <a:t>utilise</a:t>
                      </a:r>
                      <a:r>
                        <a:rPr lang="en-US" sz="1100" kern="1200" dirty="0">
                          <a:solidFill>
                            <a:srgbClr val="22385A"/>
                          </a:solidFill>
                          <a:latin typeface="+mn-lt"/>
                          <a:ea typeface="+mn-ea"/>
                          <a:cs typeface="+mn-cs"/>
                        </a:rPr>
                        <a:t> them in the development/ progression of a digital civic engagement project.</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4: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0"/>
                        </a:spcBef>
                        <a:spcAft>
                          <a:spcPts val="0"/>
                        </a:spcAft>
                        <a:tabLst>
                          <a:tab pos="450215" algn="l"/>
                        </a:tabLst>
                      </a:pPr>
                      <a:r>
                        <a:rPr lang="en-US"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Designing/ delivering digital civic engagement solutions</a:t>
                      </a:r>
                      <a:endParaRPr lang="en-RU"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tabLst>
                          <a:tab pos="450215" algn="l"/>
                        </a:tabLst>
                      </a:pPr>
                      <a:r>
                        <a:rPr lang="en-US"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This topic identifies how to provide solutions to issues that a digital civic engagement project might utilize. The learning outcomes of this topic will be to identify how digital technologies may influence the design and delivery of an DCE project, and how to implement it.</a:t>
                      </a:r>
                      <a:endParaRPr lang="en-RU"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Module 3 Exercises and activities:</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kern="1200" dirty="0">
                          <a:solidFill>
                            <a:srgbClr val="22385A"/>
                          </a:solidFill>
                          <a:latin typeface="+mn-lt"/>
                          <a:ea typeface="+mn-ea"/>
                          <a:cs typeface="+mn-cs"/>
                        </a:rPr>
                        <a:t>Content within Module 3 highlights how social media can be used to help civic engagement, some of the benefits to our society that being civically engaged can help. The first set of exercises, designed as a solo activity comprises of watching the recommended video content, and then complete the activities presented. The self-learning activity surrounds identifying how one might create a team, and some of the problems that you might face when establishing a Digital Civic Engagement project.</a:t>
                      </a:r>
                    </a:p>
                    <a:p>
                      <a:pPr algn="just"/>
                      <a:endParaRPr lang="en-GB" sz="1100" kern="1200" dirty="0">
                        <a:solidFill>
                          <a:srgbClr val="22385A"/>
                        </a:solidFill>
                        <a:latin typeface="+mn-lt"/>
                        <a:ea typeface="+mn-ea"/>
                        <a:cs typeface="+mn-cs"/>
                      </a:endParaRPr>
                    </a:p>
                    <a:p>
                      <a:pPr algn="just"/>
                      <a:r>
                        <a:rPr lang="en-GB" sz="1100" kern="1200" dirty="0">
                          <a:solidFill>
                            <a:srgbClr val="22385A"/>
                          </a:solidFill>
                          <a:latin typeface="+mn-lt"/>
                          <a:ea typeface="+mn-ea"/>
                          <a:cs typeface="+mn-cs"/>
                        </a:rPr>
                        <a:t>Similarly, the second activity is a group-based activity where students are placed into a group where they are asked to create an imaginary civic engagement project from scratch. Tasks for the teammates include assigning roles for one another in the project, whilst identifying each team member’s strengths skills that they can bring to the project.</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spTree>
    <p:extLst>
      <p:ext uri="{BB962C8B-B14F-4D97-AF65-F5344CB8AC3E}">
        <p14:creationId xmlns:p14="http://schemas.microsoft.com/office/powerpoint/2010/main" val="83477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4C742E-2B30-0A47-9D27-96282B66732F}"/>
              </a:ext>
            </a:extLst>
          </p:cNvPr>
          <p:cNvSpPr>
            <a:spLocks noGrp="1"/>
          </p:cNvSpPr>
          <p:nvPr>
            <p:ph type="body" sz="quarter" idx="32"/>
          </p:nvPr>
        </p:nvSpPr>
        <p:spPr/>
        <p:txBody>
          <a:bodyPr/>
          <a:lstStyle/>
          <a:p>
            <a:endParaRPr lang="en-RU"/>
          </a:p>
        </p:txBody>
      </p:sp>
      <p:graphicFrame>
        <p:nvGraphicFramePr>
          <p:cNvPr id="5" name="Table 4">
            <a:extLst>
              <a:ext uri="{FF2B5EF4-FFF2-40B4-BE49-F238E27FC236}">
                <a16:creationId xmlns:a16="http://schemas.microsoft.com/office/drawing/2014/main" id="{D62C52A9-1D67-484D-9B65-725915A873C2}"/>
              </a:ext>
            </a:extLst>
          </p:cNvPr>
          <p:cNvGraphicFramePr>
            <a:graphicFrameLocks noGrp="1"/>
          </p:cNvGraphicFramePr>
          <p:nvPr>
            <p:extLst>
              <p:ext uri="{D42A27DB-BD31-4B8C-83A1-F6EECF244321}">
                <p14:modId xmlns:p14="http://schemas.microsoft.com/office/powerpoint/2010/main" val="2666884338"/>
              </p:ext>
            </p:extLst>
          </p:nvPr>
        </p:nvGraphicFramePr>
        <p:xfrm>
          <a:off x="503238" y="557213"/>
          <a:ext cx="6570133" cy="7781040"/>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r>
                        <a:rPr lang="en-GB" sz="1488" b="1" kern="1200" dirty="0">
                          <a:solidFill>
                            <a:schemeClr val="lt1"/>
                          </a:solidFill>
                          <a:effectLst/>
                          <a:latin typeface="+mn-lt"/>
                          <a:ea typeface="+mn-ea"/>
                          <a:cs typeface="+mn-cs"/>
                        </a:rPr>
                        <a:t>Module 4</a:t>
                      </a:r>
                      <a:r>
                        <a:rPr lang="en-RU" dirty="0">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r>
                        <a:rPr lang="en-US" sz="1488" b="1" kern="1200" dirty="0">
                          <a:solidFill>
                            <a:schemeClr val="lt1"/>
                          </a:solidFill>
                          <a:effectLst/>
                          <a:latin typeface="+mn-lt"/>
                          <a:ea typeface="+mn-ea"/>
                          <a:cs typeface="+mn-cs"/>
                        </a:rPr>
                        <a:t>Managing a Digital Civic Engagement Project </a:t>
                      </a:r>
                      <a:endParaRPr lang="en-RU" sz="1488" b="1" kern="1200" dirty="0">
                        <a:solidFill>
                          <a:schemeClr val="lt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374400">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Overview</a:t>
                      </a:r>
                      <a:r>
                        <a:rPr lang="en-RU" sz="1100" b="1" dirty="0">
                          <a:solidFill>
                            <a:srgbClr val="22385A"/>
                          </a:solidFill>
                          <a:effectLst/>
                          <a:latin typeface="Calibri" panose="020F0502020204030204" pitchFamily="34" charset="0"/>
                          <a:cs typeface="Calibri" panose="020F0502020204030204" pitchFamily="34" charset="0"/>
                        </a:rPr>
                        <a:t>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dirty="0">
                          <a:solidFill>
                            <a:srgbClr val="22385A"/>
                          </a:solidFill>
                        </a:rPr>
                        <a:t>Within this module the concept of project management is introduced. Students who have covered this module should be able to create a team and match teammates with the skills required to help ensure the project is a success. Learners will also examine some issues that can impact managing a DCE project, as well as how to evaluate the project properly.</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1: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marL="0" marR="0" indent="0" algn="just" defTabSz="755934" rtl="0" eaLnBrk="1" fontAlgn="auto" latinLnBrk="0" hangingPunct="1">
                        <a:lnSpc>
                          <a:spcPct val="100000"/>
                        </a:lnSpc>
                        <a:spcBef>
                          <a:spcPts val="0"/>
                        </a:spcBef>
                        <a:spcAft>
                          <a:spcPts val="0"/>
                        </a:spcAft>
                        <a:buClrTx/>
                        <a:buSzTx/>
                        <a:buFontTx/>
                        <a:buNone/>
                        <a:tabLst/>
                        <a:defRPr/>
                      </a:pPr>
                      <a:r>
                        <a:rPr lang="en-GB" sz="1100" b="1" kern="1200" dirty="0">
                          <a:solidFill>
                            <a:srgbClr val="22385A"/>
                          </a:solidFill>
                          <a:latin typeface="+mn-lt"/>
                          <a:ea typeface="+mn-ea"/>
                          <a:cs typeface="+mn-cs"/>
                        </a:rPr>
                        <a:t>Designing and working within a digital civic engagement team</a:t>
                      </a:r>
                    </a:p>
                    <a:p>
                      <a:pPr marL="0" marR="0" indent="0" algn="just"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This topic examines how to design and work within a student’s digital civic engagement team. Building upon the information contained in the third module, the learning outcomes of this topic should be that students are given an idea of how to initiate a group to develop an idea, and that students can </a:t>
                      </a:r>
                      <a:r>
                        <a:rPr lang="en-GB" sz="1100" b="0" kern="1200" dirty="0" err="1">
                          <a:solidFill>
                            <a:srgbClr val="22385A"/>
                          </a:solidFill>
                          <a:latin typeface="+mn-lt"/>
                          <a:ea typeface="+mn-ea"/>
                          <a:cs typeface="+mn-cs"/>
                        </a:rPr>
                        <a:t>analyze</a:t>
                      </a:r>
                      <a:r>
                        <a:rPr lang="en-GB" sz="1100" b="0" kern="1200" dirty="0">
                          <a:solidFill>
                            <a:srgbClr val="22385A"/>
                          </a:solidFill>
                          <a:latin typeface="+mn-lt"/>
                          <a:ea typeface="+mn-ea"/>
                          <a:cs typeface="+mn-cs"/>
                        </a:rPr>
                        <a:t> what skills teammates have and how to put them into a successful project.</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481162">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2: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0"/>
                        </a:spcBef>
                        <a:spcAft>
                          <a:spcPts val="0"/>
                        </a:spcAft>
                        <a:tabLst>
                          <a:tab pos="450215" algn="l"/>
                        </a:tabLst>
                      </a:pPr>
                      <a:r>
                        <a:rPr lang="en-US" sz="1100" b="1" kern="1200" dirty="0">
                          <a:solidFill>
                            <a:srgbClr val="22385A"/>
                          </a:solidFill>
                          <a:latin typeface="+mn-lt"/>
                          <a:ea typeface="+mn-ea"/>
                          <a:cs typeface="+mn-cs"/>
                        </a:rPr>
                        <a:t>Transforming obstacles into strengths</a:t>
                      </a:r>
                    </a:p>
                    <a:p>
                      <a:pPr algn="just">
                        <a:lnSpc>
                          <a:spcPct val="100000"/>
                        </a:lnSpc>
                        <a:spcBef>
                          <a:spcPts val="0"/>
                        </a:spcBef>
                        <a:spcAft>
                          <a:spcPts val="0"/>
                        </a:spcAft>
                        <a:tabLst>
                          <a:tab pos="450215" algn="l"/>
                        </a:tabLst>
                      </a:pPr>
                      <a:r>
                        <a:rPr lang="en-US" sz="1100" b="0" kern="1200" dirty="0">
                          <a:solidFill>
                            <a:srgbClr val="22385A"/>
                          </a:solidFill>
                          <a:latin typeface="+mn-lt"/>
                          <a:ea typeface="+mn-ea"/>
                          <a:cs typeface="+mn-cs"/>
                        </a:rPr>
                        <a:t>This topic covers information on ways to take negative occurrences of project management, and how to turn it into a positive. Learners within this module should be able to understand the concept of a growth mindset, and the benefits of creating a growth mindset.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r>
                        <a:rPr lang="en-GB" sz="1100" b="1" dirty="0">
                          <a:solidFill>
                            <a:srgbClr val="22385A"/>
                          </a:solidFill>
                          <a:latin typeface="Calibri" panose="020F0502020204030204" pitchFamily="34" charset="0"/>
                          <a:cs typeface="Calibri" panose="020F0502020204030204" pitchFamily="34" charset="0"/>
                        </a:rPr>
                        <a:t>Topic 3: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US" sz="1100" b="1" kern="1200" dirty="0">
                          <a:solidFill>
                            <a:srgbClr val="22385A"/>
                          </a:solidFill>
                          <a:latin typeface="+mn-lt"/>
                          <a:ea typeface="+mn-ea"/>
                          <a:cs typeface="+mn-cs"/>
                        </a:rPr>
                        <a:t>Avoiding project fatigue</a:t>
                      </a:r>
                    </a:p>
                    <a:p>
                      <a:pPr algn="just"/>
                      <a:r>
                        <a:rPr lang="en-US" sz="1100" kern="1200" dirty="0">
                          <a:solidFill>
                            <a:srgbClr val="22385A"/>
                          </a:solidFill>
                          <a:latin typeface="+mn-lt"/>
                          <a:ea typeface="+mn-ea"/>
                          <a:cs typeface="+mn-cs"/>
                        </a:rPr>
                        <a:t>This topic covers the concept of project fatigue, as well as other sources of fatigue that can impact the success of a project (such as zoom fatigue). Learners should be able to recognize symptoms of project fatigue, as well as include solutions within the design of their project to help combat these potential issues.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4: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0"/>
                        </a:spcBef>
                        <a:spcAft>
                          <a:spcPts val="0"/>
                        </a:spcAft>
                        <a:tabLst>
                          <a:tab pos="450215" algn="l"/>
                        </a:tabLst>
                      </a:pPr>
                      <a:r>
                        <a:rPr lang="en-US"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Evaluating your impact</a:t>
                      </a:r>
                    </a:p>
                    <a:p>
                      <a:pPr algn="just">
                        <a:lnSpc>
                          <a:spcPct val="100000"/>
                        </a:lnSpc>
                        <a:spcBef>
                          <a:spcPts val="0"/>
                        </a:spcBef>
                        <a:spcAft>
                          <a:spcPts val="0"/>
                        </a:spcAft>
                        <a:tabLst>
                          <a:tab pos="450215" algn="l"/>
                        </a:tabLst>
                      </a:pPr>
                      <a:r>
                        <a:rPr lang="en-US"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This section highlights the importance of evaluation and why it is done within project management. Learners should be able to understand how to evaluate a project once they have completed this topic, as well as </a:t>
                      </a:r>
                      <a:r>
                        <a:rPr lang="en-US" sz="1100"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recognise</a:t>
                      </a:r>
                      <a:r>
                        <a:rPr lang="en-US"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the benefits to doing so.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Module 4 Exercises and activities:</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kern="1200" dirty="0">
                          <a:solidFill>
                            <a:srgbClr val="22385A"/>
                          </a:solidFill>
                          <a:latin typeface="+mn-lt"/>
                          <a:ea typeface="+mn-ea"/>
                          <a:cs typeface="+mn-cs"/>
                        </a:rPr>
                        <a:t>At the end of Module 4, there are several activities and extra content that students can do to help increase information and learning retention. The videos provided are designed to help give further context to learners as a solo activity that students can do at home or in between classes. The content of the videos in this Module examines a growth mindset, and how it can benefit people. The video content also explores negative effects of project management such as project fatigue.</a:t>
                      </a:r>
                    </a:p>
                    <a:p>
                      <a:pPr algn="just"/>
                      <a:r>
                        <a:rPr lang="en-GB" sz="1100" kern="1200" dirty="0">
                          <a:solidFill>
                            <a:srgbClr val="22385A"/>
                          </a:solidFill>
                          <a:latin typeface="+mn-lt"/>
                          <a:ea typeface="+mn-ea"/>
                          <a:cs typeface="+mn-cs"/>
                        </a:rPr>
                        <a:t> </a:t>
                      </a:r>
                    </a:p>
                    <a:p>
                      <a:pPr algn="just"/>
                      <a:r>
                        <a:rPr lang="en-GB" sz="1100" kern="1200" dirty="0">
                          <a:solidFill>
                            <a:srgbClr val="22385A"/>
                          </a:solidFill>
                          <a:latin typeface="+mn-lt"/>
                          <a:ea typeface="+mn-ea"/>
                          <a:cs typeface="+mn-cs"/>
                        </a:rPr>
                        <a:t>Similarly, the first set of exercises is provided as a solo activity. The solo activity contains a reflection whereby students are encouraged to reflect on the growth mindset aspect of the Module. The second set of exercises is designed to be provided as part of a group activity within lectures, and the concept of teamwork and group development for project management is explored.</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spTree>
    <p:extLst>
      <p:ext uri="{BB962C8B-B14F-4D97-AF65-F5344CB8AC3E}">
        <p14:creationId xmlns:p14="http://schemas.microsoft.com/office/powerpoint/2010/main" val="262969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66C14D-C21D-344C-81FC-DDFBCD539C3A}"/>
              </a:ext>
            </a:extLst>
          </p:cNvPr>
          <p:cNvSpPr>
            <a:spLocks noGrp="1"/>
          </p:cNvSpPr>
          <p:nvPr>
            <p:ph type="body" sz="quarter" idx="32"/>
          </p:nvPr>
        </p:nvSpPr>
        <p:spPr/>
        <p:txBody>
          <a:bodyPr/>
          <a:lstStyle/>
          <a:p>
            <a:endParaRPr lang="en-RU"/>
          </a:p>
        </p:txBody>
      </p:sp>
      <p:graphicFrame>
        <p:nvGraphicFramePr>
          <p:cNvPr id="5" name="Table 4">
            <a:extLst>
              <a:ext uri="{FF2B5EF4-FFF2-40B4-BE49-F238E27FC236}">
                <a16:creationId xmlns:a16="http://schemas.microsoft.com/office/drawing/2014/main" id="{BBC0220C-7931-BB48-98C1-EA7E455B9386}"/>
              </a:ext>
            </a:extLst>
          </p:cNvPr>
          <p:cNvGraphicFramePr>
            <a:graphicFrameLocks noGrp="1"/>
          </p:cNvGraphicFramePr>
          <p:nvPr>
            <p:extLst>
              <p:ext uri="{D42A27DB-BD31-4B8C-83A1-F6EECF244321}">
                <p14:modId xmlns:p14="http://schemas.microsoft.com/office/powerpoint/2010/main" val="1192048416"/>
              </p:ext>
            </p:extLst>
          </p:nvPr>
        </p:nvGraphicFramePr>
        <p:xfrm>
          <a:off x="503238" y="557213"/>
          <a:ext cx="6570133" cy="6275197"/>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r>
                        <a:rPr lang="en-GB" sz="1488" b="1" kern="1200" dirty="0">
                          <a:solidFill>
                            <a:schemeClr val="lt1"/>
                          </a:solidFill>
                          <a:effectLst/>
                          <a:latin typeface="+mn-lt"/>
                          <a:ea typeface="+mn-ea"/>
                          <a:cs typeface="+mn-cs"/>
                        </a:rPr>
                        <a:t>Module 5</a:t>
                      </a:r>
                      <a:r>
                        <a:rPr lang="en-RU" dirty="0">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r>
                        <a:rPr lang="en-US" sz="1488" b="1" kern="1200" dirty="0">
                          <a:solidFill>
                            <a:schemeClr val="lt1"/>
                          </a:solidFill>
                          <a:effectLst/>
                          <a:latin typeface="+mn-lt"/>
                          <a:ea typeface="+mn-ea"/>
                          <a:cs typeface="+mn-cs"/>
                        </a:rPr>
                        <a:t>How to finance and fund your project including tech focused models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485289">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Overview</a:t>
                      </a:r>
                      <a:r>
                        <a:rPr lang="en-RU" sz="1100" b="1" dirty="0">
                          <a:solidFill>
                            <a:srgbClr val="22385A"/>
                          </a:solidFill>
                          <a:effectLst/>
                          <a:latin typeface="Calibri" panose="020F0502020204030204" pitchFamily="34" charset="0"/>
                          <a:cs typeface="Calibri" panose="020F0502020204030204" pitchFamily="34" charset="0"/>
                        </a:rPr>
                        <a:t>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dirty="0">
                          <a:solidFill>
                            <a:srgbClr val="22385A"/>
                          </a:solidFill>
                        </a:rPr>
                        <a:t>Within this module budgeting and financing are introduced, providing students with ideas and resources on how they might finance their own digital civic engagement project. The concept of corporate social responsibility is also introduced, and how it might impact a digital civic engagement project in a positive way.</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1: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marL="0" marR="0" indent="0" algn="just" defTabSz="755934" rtl="0" eaLnBrk="1" fontAlgn="auto" latinLnBrk="0" hangingPunct="1">
                        <a:lnSpc>
                          <a:spcPct val="100000"/>
                        </a:lnSpc>
                        <a:spcBef>
                          <a:spcPts val="0"/>
                        </a:spcBef>
                        <a:spcAft>
                          <a:spcPts val="0"/>
                        </a:spcAft>
                        <a:buClrTx/>
                        <a:buSzTx/>
                        <a:buFontTx/>
                        <a:buNone/>
                        <a:tabLst/>
                        <a:defRPr/>
                      </a:pPr>
                      <a:r>
                        <a:rPr lang="en-GB" sz="1100" b="1" kern="1200" dirty="0">
                          <a:solidFill>
                            <a:srgbClr val="22385A"/>
                          </a:solidFill>
                          <a:latin typeface="+mn-lt"/>
                          <a:ea typeface="+mn-ea"/>
                          <a:cs typeface="+mn-cs"/>
                        </a:rPr>
                        <a:t>Estimating project costs and financial needs</a:t>
                      </a:r>
                    </a:p>
                    <a:p>
                      <a:pPr marL="0" marR="0" indent="0" algn="just"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This topic identifies how to start thinking about the costs of an DCE project, what factors will be involved and how to budget for them. The learning objectives of this topic is to create an understanding of budgeting, what factors need to be accounted for as well as different tools and ways that a DCE project could become established financially.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481162">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2: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0"/>
                        </a:spcBef>
                        <a:spcAft>
                          <a:spcPts val="0"/>
                        </a:spcAft>
                        <a:tabLst>
                          <a:tab pos="450215" algn="l"/>
                        </a:tabLst>
                      </a:pPr>
                      <a:r>
                        <a:rPr lang="en-US" sz="1100" b="1" kern="1200" dirty="0">
                          <a:solidFill>
                            <a:srgbClr val="22385A"/>
                          </a:solidFill>
                          <a:latin typeface="+mn-lt"/>
                          <a:ea typeface="+mn-ea"/>
                          <a:cs typeface="+mn-cs"/>
                        </a:rPr>
                        <a:t>Spotlight on lean start up/innovation</a:t>
                      </a:r>
                    </a:p>
                    <a:p>
                      <a:pPr algn="just">
                        <a:lnSpc>
                          <a:spcPct val="100000"/>
                        </a:lnSpc>
                        <a:spcBef>
                          <a:spcPts val="0"/>
                        </a:spcBef>
                        <a:spcAft>
                          <a:spcPts val="0"/>
                        </a:spcAft>
                        <a:tabLst>
                          <a:tab pos="450215" algn="l"/>
                        </a:tabLst>
                      </a:pPr>
                      <a:r>
                        <a:rPr lang="en-US" sz="1100" b="0" kern="1200" dirty="0">
                          <a:solidFill>
                            <a:srgbClr val="22385A"/>
                          </a:solidFill>
                          <a:latin typeface="+mn-lt"/>
                          <a:ea typeface="+mn-ea"/>
                          <a:cs typeface="+mn-cs"/>
                        </a:rPr>
                        <a:t>This topic covers information on ways to finance an DCE project. The learning outcomes are to gain an understanding of lean start-up/ how tech companies help to fund their </a:t>
                      </a:r>
                      <a:r>
                        <a:rPr lang="en-US" sz="1100" b="0" kern="1200" dirty="0" err="1">
                          <a:solidFill>
                            <a:srgbClr val="22385A"/>
                          </a:solidFill>
                          <a:latin typeface="+mn-lt"/>
                          <a:ea typeface="+mn-ea"/>
                          <a:cs typeface="+mn-cs"/>
                        </a:rPr>
                        <a:t>organisations</a:t>
                      </a:r>
                      <a:r>
                        <a:rPr lang="en-US" sz="1100" b="0" kern="1200" dirty="0">
                          <a:solidFill>
                            <a:srgbClr val="22385A"/>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r>
                        <a:rPr lang="en-GB" sz="1100" b="1" dirty="0">
                          <a:solidFill>
                            <a:srgbClr val="22385A"/>
                          </a:solidFill>
                          <a:latin typeface="Calibri" panose="020F0502020204030204" pitchFamily="34" charset="0"/>
                          <a:cs typeface="Calibri" panose="020F0502020204030204" pitchFamily="34" charset="0"/>
                        </a:rPr>
                        <a:t>Topic 3: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US" sz="1100" b="1" kern="1200" dirty="0">
                          <a:solidFill>
                            <a:srgbClr val="22385A"/>
                          </a:solidFill>
                          <a:latin typeface="+mn-lt"/>
                          <a:ea typeface="+mn-ea"/>
                          <a:cs typeface="+mn-cs"/>
                        </a:rPr>
                        <a:t>Crowdfunding your civic engagement projects /causes</a:t>
                      </a:r>
                    </a:p>
                    <a:p>
                      <a:pPr algn="just"/>
                      <a:r>
                        <a:rPr lang="en-US" sz="1100" kern="1200" dirty="0">
                          <a:solidFill>
                            <a:srgbClr val="22385A"/>
                          </a:solidFill>
                          <a:latin typeface="+mn-lt"/>
                          <a:ea typeface="+mn-ea"/>
                          <a:cs typeface="+mn-cs"/>
                        </a:rPr>
                        <a:t>This topic covers the concept of crowdfunding, and how students can use different forms of funding to help establish their DCE projects. The learning outcomes will be that students will </a:t>
                      </a:r>
                      <a:r>
                        <a:rPr lang="en-US" sz="1100" kern="1200" dirty="0" err="1">
                          <a:solidFill>
                            <a:srgbClr val="22385A"/>
                          </a:solidFill>
                          <a:latin typeface="+mn-lt"/>
                          <a:ea typeface="+mn-ea"/>
                          <a:cs typeface="+mn-cs"/>
                        </a:rPr>
                        <a:t>recognise</a:t>
                      </a:r>
                      <a:r>
                        <a:rPr lang="en-US" sz="1100" kern="1200" dirty="0">
                          <a:solidFill>
                            <a:srgbClr val="22385A"/>
                          </a:solidFill>
                          <a:latin typeface="+mn-lt"/>
                          <a:ea typeface="+mn-ea"/>
                          <a:cs typeface="+mn-cs"/>
                        </a:rPr>
                        <a:t> and understand some of the tools/ platforms that are available that students will potentially be able to use to help fund their projects.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4: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0"/>
                        </a:spcBef>
                        <a:spcAft>
                          <a:spcPts val="0"/>
                        </a:spcAft>
                        <a:tabLst>
                          <a:tab pos="450215" algn="l"/>
                        </a:tabLst>
                      </a:pPr>
                      <a:r>
                        <a:rPr lang="en-US"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Leveraging the power of corporate social responsibility</a:t>
                      </a:r>
                    </a:p>
                    <a:p>
                      <a:pPr algn="just">
                        <a:lnSpc>
                          <a:spcPct val="100000"/>
                        </a:lnSpc>
                        <a:spcBef>
                          <a:spcPts val="0"/>
                        </a:spcBef>
                        <a:spcAft>
                          <a:spcPts val="0"/>
                        </a:spcAft>
                        <a:tabLst>
                          <a:tab pos="450215" algn="l"/>
                        </a:tabLst>
                      </a:pPr>
                      <a:r>
                        <a:rPr lang="en-US"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This section highlights the importance of corporate social responsibility, and how it can be an important factor in activism and solving potential civic problems that could help to be solved. The learning outcomes of this section is to provide an understanding of corporate social responsibility and how it can be used in </a:t>
                      </a:r>
                      <a:r>
                        <a:rPr lang="en-US" sz="1100"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favour</a:t>
                      </a:r>
                      <a:r>
                        <a:rPr lang="en-US"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with the development of a DCE project.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Module 5 Exercises and activities:</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kern="1200" dirty="0">
                          <a:solidFill>
                            <a:srgbClr val="22385A"/>
                          </a:solidFill>
                          <a:latin typeface="+mn-lt"/>
                          <a:ea typeface="+mn-ea"/>
                          <a:cs typeface="+mn-cs"/>
                        </a:rPr>
                        <a:t>At the end of each module, there are several activities and extra content that students can do to help increase information and learning retention. Video content in this Similarly, the first set of exercises is provided as a solo activity. The second set of exercises is designed to be provided as part of a group activity within lectures.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graphicFrame>
        <p:nvGraphicFramePr>
          <p:cNvPr id="6" name="Table 5">
            <a:extLst>
              <a:ext uri="{FF2B5EF4-FFF2-40B4-BE49-F238E27FC236}">
                <a16:creationId xmlns:a16="http://schemas.microsoft.com/office/drawing/2014/main" id="{22E62DAC-E206-3C4B-9780-400CFD381EE5}"/>
              </a:ext>
            </a:extLst>
          </p:cNvPr>
          <p:cNvGraphicFramePr>
            <a:graphicFrameLocks noGrp="1"/>
          </p:cNvGraphicFramePr>
          <p:nvPr>
            <p:extLst>
              <p:ext uri="{D42A27DB-BD31-4B8C-83A1-F6EECF244321}">
                <p14:modId xmlns:p14="http://schemas.microsoft.com/office/powerpoint/2010/main" val="1749385730"/>
              </p:ext>
            </p:extLst>
          </p:nvPr>
        </p:nvGraphicFramePr>
        <p:xfrm>
          <a:off x="505080" y="7062274"/>
          <a:ext cx="6570133" cy="3074797"/>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r>
                        <a:rPr lang="en-GB" sz="1488" b="1" kern="1200" dirty="0">
                          <a:solidFill>
                            <a:schemeClr val="lt1"/>
                          </a:solidFill>
                          <a:effectLst/>
                          <a:latin typeface="+mn-lt"/>
                          <a:ea typeface="+mn-ea"/>
                          <a:cs typeface="+mn-cs"/>
                        </a:rPr>
                        <a:t>Module 6</a:t>
                      </a:r>
                      <a:r>
                        <a:rPr lang="en-RU" dirty="0">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r>
                        <a:rPr lang="en-US" sz="1488" b="1" kern="1200" dirty="0">
                          <a:solidFill>
                            <a:schemeClr val="lt1"/>
                          </a:solidFill>
                          <a:effectLst/>
                          <a:latin typeface="+mn-lt"/>
                          <a:ea typeface="+mn-ea"/>
                          <a:cs typeface="+mn-cs"/>
                        </a:rPr>
                        <a:t>Marketing your civic engagement project, cause, and collaboration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485289">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kern="1200" dirty="0">
                          <a:solidFill>
                            <a:srgbClr val="22385A"/>
                          </a:solidFill>
                          <a:effectLst/>
                          <a:latin typeface="Calibri" panose="020F0502020204030204" pitchFamily="34" charset="0"/>
                          <a:ea typeface="+mn-ea"/>
                          <a:cs typeface="Calibri" panose="020F0502020204030204" pitchFamily="34" charset="0"/>
                        </a:rPr>
                        <a:t>Module 6:</a:t>
                      </a:r>
                    </a:p>
                    <a:p>
                      <a:pPr marL="0" marR="0" indent="0" algn="ctr" defTabSz="755934" rtl="0" eaLnBrk="1" fontAlgn="auto" latinLnBrk="0" hangingPunct="1">
                        <a:lnSpc>
                          <a:spcPct val="100000"/>
                        </a:lnSpc>
                        <a:spcBef>
                          <a:spcPts val="0"/>
                        </a:spcBef>
                        <a:spcAft>
                          <a:spcPts val="0"/>
                        </a:spcAft>
                        <a:buClrTx/>
                        <a:buSzTx/>
                        <a:buFontTx/>
                        <a:buNone/>
                        <a:tabLst/>
                        <a:defRPr/>
                      </a:pPr>
                      <a:r>
                        <a:rPr lang="en-GB" sz="1100" b="1" kern="1200" dirty="0">
                          <a:solidFill>
                            <a:srgbClr val="22385A"/>
                          </a:solidFill>
                          <a:effectLst/>
                          <a:latin typeface="Calibri" panose="020F0502020204030204" pitchFamily="34" charset="0"/>
                          <a:ea typeface="+mn-ea"/>
                          <a:cs typeface="Calibri" panose="020F0502020204030204" pitchFamily="34" charset="0"/>
                        </a:rPr>
                        <a:t>Overview</a:t>
                      </a:r>
                      <a:r>
                        <a:rPr lang="en-RU" sz="1100" b="1" dirty="0">
                          <a:solidFill>
                            <a:srgbClr val="22385A"/>
                          </a:solidFill>
                          <a:effectLst/>
                          <a:latin typeface="Calibri" panose="020F0502020204030204" pitchFamily="34" charset="0"/>
                          <a:cs typeface="Calibri" panose="020F0502020204030204" pitchFamily="34" charset="0"/>
                        </a:rPr>
                        <a:t>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b="1" dirty="0">
                          <a:solidFill>
                            <a:srgbClr val="22385A"/>
                          </a:solidFill>
                        </a:rPr>
                        <a:t>Marketing your Civic Engagement project, cause and collaboration</a:t>
                      </a:r>
                    </a:p>
                    <a:p>
                      <a:pPr algn="just"/>
                      <a:r>
                        <a:rPr lang="en-GB" sz="1100" dirty="0">
                          <a:solidFill>
                            <a:srgbClr val="22385A"/>
                          </a:solidFill>
                        </a:rPr>
                        <a:t>The information contained in this module surrounds concepts on how to market a DCE project. The information contained in this module will help students to understand the importance of trust for both team members and supporters of a project, the importance of storytelling in businesses, and how to develop a mission and vision statement. Different apps and tools are also introduced in this section as part of how to spread the message of your project.</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1: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marL="0" marR="0" indent="0" algn="just" defTabSz="755934" rtl="0" eaLnBrk="1" fontAlgn="auto" latinLnBrk="0" hangingPunct="1">
                        <a:lnSpc>
                          <a:spcPct val="100000"/>
                        </a:lnSpc>
                        <a:spcBef>
                          <a:spcPts val="0"/>
                        </a:spcBef>
                        <a:spcAft>
                          <a:spcPts val="0"/>
                        </a:spcAft>
                        <a:buClrTx/>
                        <a:buSzTx/>
                        <a:buFontTx/>
                        <a:buNone/>
                        <a:tabLst/>
                        <a:defRPr/>
                      </a:pPr>
                      <a:r>
                        <a:rPr lang="en-GB" sz="1100" b="1" kern="1200" dirty="0">
                          <a:solidFill>
                            <a:srgbClr val="22385A"/>
                          </a:solidFill>
                          <a:latin typeface="+mn-lt"/>
                          <a:ea typeface="+mn-ea"/>
                          <a:cs typeface="+mn-cs"/>
                        </a:rPr>
                        <a:t>Why Building Credibility, Trust and Relationships Are Key</a:t>
                      </a:r>
                    </a:p>
                    <a:p>
                      <a:pPr marL="0" marR="0" indent="0" algn="just"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This topic examines how to design and work within an SDCD team. Building upon the information contained in the third module, learning outcomes of this topic should be that students are given an idea of how to create a group of people to create a DCE project, and that students can analyse what skills teammates have and how to put them into a successful group.</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bl>
          </a:graphicData>
        </a:graphic>
      </p:graphicFrame>
    </p:spTree>
    <p:extLst>
      <p:ext uri="{BB962C8B-B14F-4D97-AF65-F5344CB8AC3E}">
        <p14:creationId xmlns:p14="http://schemas.microsoft.com/office/powerpoint/2010/main" val="206233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D50D80-65FF-004E-BD3C-9530063045E4}"/>
              </a:ext>
            </a:extLst>
          </p:cNvPr>
          <p:cNvSpPr>
            <a:spLocks noGrp="1"/>
          </p:cNvSpPr>
          <p:nvPr>
            <p:ph type="body" sz="quarter" idx="32"/>
          </p:nvPr>
        </p:nvSpPr>
        <p:spPr/>
        <p:txBody>
          <a:bodyPr/>
          <a:lstStyle/>
          <a:p>
            <a:endParaRPr lang="en-RU"/>
          </a:p>
        </p:txBody>
      </p:sp>
      <p:graphicFrame>
        <p:nvGraphicFramePr>
          <p:cNvPr id="5" name="Table 4">
            <a:extLst>
              <a:ext uri="{FF2B5EF4-FFF2-40B4-BE49-F238E27FC236}">
                <a16:creationId xmlns:a16="http://schemas.microsoft.com/office/drawing/2014/main" id="{515B38CA-78F0-3246-93A8-12DB10B9666E}"/>
              </a:ext>
            </a:extLst>
          </p:cNvPr>
          <p:cNvGraphicFramePr>
            <a:graphicFrameLocks noGrp="1"/>
          </p:cNvGraphicFramePr>
          <p:nvPr>
            <p:extLst>
              <p:ext uri="{D42A27DB-BD31-4B8C-83A1-F6EECF244321}">
                <p14:modId xmlns:p14="http://schemas.microsoft.com/office/powerpoint/2010/main" val="2857717053"/>
              </p:ext>
            </p:extLst>
          </p:nvPr>
        </p:nvGraphicFramePr>
        <p:xfrm>
          <a:off x="503238" y="557213"/>
          <a:ext cx="6570133" cy="5044440"/>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481162">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2: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0"/>
                        </a:spcBef>
                        <a:spcAft>
                          <a:spcPts val="0"/>
                        </a:spcAft>
                        <a:tabLst>
                          <a:tab pos="450215" algn="l"/>
                        </a:tabLst>
                      </a:pPr>
                      <a:r>
                        <a:rPr lang="en-US" sz="1100" b="1" kern="1200" dirty="0">
                          <a:solidFill>
                            <a:srgbClr val="22385A"/>
                          </a:solidFill>
                          <a:latin typeface="+mn-lt"/>
                          <a:ea typeface="+mn-ea"/>
                          <a:cs typeface="+mn-cs"/>
                        </a:rPr>
                        <a:t>Cultivating and Growing a Student Civic Engagement Community</a:t>
                      </a:r>
                    </a:p>
                    <a:p>
                      <a:pPr algn="just">
                        <a:lnSpc>
                          <a:spcPct val="100000"/>
                        </a:lnSpc>
                        <a:spcBef>
                          <a:spcPts val="0"/>
                        </a:spcBef>
                        <a:spcAft>
                          <a:spcPts val="0"/>
                        </a:spcAft>
                        <a:tabLst>
                          <a:tab pos="450215" algn="l"/>
                        </a:tabLst>
                      </a:pPr>
                      <a:r>
                        <a:rPr lang="en-US" sz="1100" b="0" kern="1200" dirty="0">
                          <a:solidFill>
                            <a:srgbClr val="22385A"/>
                          </a:solidFill>
                          <a:latin typeface="+mn-lt"/>
                          <a:ea typeface="+mn-ea"/>
                          <a:cs typeface="+mn-cs"/>
                        </a:rPr>
                        <a:t>This topic covers information on ways to help increase a civic engagement community within your university. The learning objectives of this topic are for students to gain an understanding of the importance of storytelling in marketing, and how this can generate word of mouth publicity and support.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r>
                        <a:rPr lang="en-GB" sz="1100" b="1" dirty="0">
                          <a:solidFill>
                            <a:srgbClr val="22385A"/>
                          </a:solidFill>
                          <a:latin typeface="Calibri" panose="020F0502020204030204" pitchFamily="34" charset="0"/>
                          <a:cs typeface="Calibri" panose="020F0502020204030204" pitchFamily="34" charset="0"/>
                        </a:rPr>
                        <a:t>Topic 3: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US" sz="1100" b="1" kern="1200" dirty="0">
                          <a:solidFill>
                            <a:srgbClr val="22385A"/>
                          </a:solidFill>
                          <a:latin typeface="+mn-lt"/>
                          <a:ea typeface="+mn-ea"/>
                          <a:cs typeface="+mn-cs"/>
                        </a:rPr>
                        <a:t>Spotlight on Mission Marketing</a:t>
                      </a:r>
                    </a:p>
                    <a:p>
                      <a:pPr algn="just"/>
                      <a:r>
                        <a:rPr lang="en-US" sz="1100" kern="1200" dirty="0">
                          <a:solidFill>
                            <a:srgbClr val="22385A"/>
                          </a:solidFill>
                          <a:latin typeface="+mn-lt"/>
                          <a:ea typeface="+mn-ea"/>
                          <a:cs typeface="+mn-cs"/>
                        </a:rPr>
                        <a:t>This topic covers the concept of mission marketing, and how it can help improve the chances of success of a student’s DCE project. By the end of this topic learners should understand the mission marketing, how to develop a mission and vision statement as well as the benefits.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Topic 4: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0"/>
                        </a:spcBef>
                        <a:spcAft>
                          <a:spcPts val="0"/>
                        </a:spcAft>
                        <a:tabLst>
                          <a:tab pos="450215" algn="l"/>
                        </a:tabLst>
                      </a:pPr>
                      <a:r>
                        <a:rPr lang="en-US"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Technology Tools to Help You Share and Spread Your Civic Engagement Work</a:t>
                      </a:r>
                    </a:p>
                    <a:p>
                      <a:pPr algn="just">
                        <a:lnSpc>
                          <a:spcPct val="100000"/>
                        </a:lnSpc>
                        <a:spcBef>
                          <a:spcPts val="0"/>
                        </a:spcBef>
                        <a:spcAft>
                          <a:spcPts val="0"/>
                        </a:spcAft>
                        <a:tabLst>
                          <a:tab pos="450215" algn="l"/>
                        </a:tabLst>
                      </a:pPr>
                      <a:r>
                        <a:rPr lang="en-US"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This section highlights different digital tools and platforms that students can use to help spread the word of their project. Students should gain the understanding of the selection of tools and how they can benefit the project in different ways, from hosting a website to using social media as a free marketing tool.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latin typeface="Calibri" panose="020F0502020204030204" pitchFamily="34" charset="0"/>
                          <a:cs typeface="Calibri" panose="020F0502020204030204" pitchFamily="34" charset="0"/>
                        </a:rPr>
                        <a:t>Module 6 Exercises and activities:</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kern="1200" dirty="0">
                          <a:solidFill>
                            <a:srgbClr val="22385A"/>
                          </a:solidFill>
                          <a:latin typeface="+mn-lt"/>
                          <a:ea typeface="+mn-ea"/>
                          <a:cs typeface="+mn-cs"/>
                        </a:rPr>
                        <a:t>Within Module 6, the first set of exercises is a reflection. Learners are asked to think about how to write a vision and mission statement for their project and what it means to them. Other learning questions include how students might build trust and use their mission statements to help make the project successful.</a:t>
                      </a:r>
                    </a:p>
                    <a:p>
                      <a:pPr algn="just"/>
                      <a:endParaRPr lang="en-GB" sz="1100" kern="1200" dirty="0">
                        <a:solidFill>
                          <a:srgbClr val="22385A"/>
                        </a:solidFill>
                        <a:latin typeface="+mn-lt"/>
                        <a:ea typeface="+mn-ea"/>
                        <a:cs typeface="+mn-cs"/>
                      </a:endParaRPr>
                    </a:p>
                    <a:p>
                      <a:pPr algn="just"/>
                      <a:r>
                        <a:rPr lang="en-GB" sz="1100" kern="1200" dirty="0">
                          <a:solidFill>
                            <a:srgbClr val="22385A"/>
                          </a:solidFill>
                          <a:latin typeface="+mn-lt"/>
                          <a:ea typeface="+mn-ea"/>
                          <a:cs typeface="+mn-cs"/>
                        </a:rPr>
                        <a:t>The group activity in this module surrounds similar concepts of how students can market their Digital Civic Engagement projects. Students are asked to form groups, where they can discuss and answer the questions provided. The groups will be asked what ways they might use digital technologies to help promote their project and what social media platforms would be best. Finally, learners are also asked to use a digital tool to create a social media post or potential website.</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sp>
        <p:nvSpPr>
          <p:cNvPr id="6" name="Text Placeholder 2">
            <a:extLst>
              <a:ext uri="{FF2B5EF4-FFF2-40B4-BE49-F238E27FC236}">
                <a16:creationId xmlns:a16="http://schemas.microsoft.com/office/drawing/2014/main" id="{F68DC922-888E-5349-97A1-2D88EEE3300E}"/>
              </a:ext>
            </a:extLst>
          </p:cNvPr>
          <p:cNvSpPr>
            <a:spLocks noGrp="1"/>
          </p:cNvSpPr>
          <p:nvPr>
            <p:ph type="body" sz="quarter" idx="14"/>
          </p:nvPr>
        </p:nvSpPr>
        <p:spPr>
          <a:xfrm>
            <a:off x="539389" y="6122323"/>
            <a:ext cx="6533982" cy="635759"/>
          </a:xfrm>
        </p:spPr>
        <p:txBody>
          <a:bodyPr/>
          <a:lstStyle/>
          <a:p>
            <a:r>
              <a:rPr lang="en-GB" dirty="0"/>
              <a:t>4.D. LEARNING OUTCOMES AND COMPETENCIES</a:t>
            </a:r>
          </a:p>
        </p:txBody>
      </p:sp>
      <p:sp>
        <p:nvSpPr>
          <p:cNvPr id="7" name="Text Placeholder 3">
            <a:extLst>
              <a:ext uri="{FF2B5EF4-FFF2-40B4-BE49-F238E27FC236}">
                <a16:creationId xmlns:a16="http://schemas.microsoft.com/office/drawing/2014/main" id="{8F930126-68B1-A946-98D7-7DD63DD93F39}"/>
              </a:ext>
            </a:extLst>
          </p:cNvPr>
          <p:cNvSpPr>
            <a:spLocks noGrp="1"/>
          </p:cNvSpPr>
          <p:nvPr>
            <p:ph type="body" sz="quarter" idx="33"/>
          </p:nvPr>
        </p:nvSpPr>
        <p:spPr>
          <a:xfrm>
            <a:off x="522456" y="7002857"/>
            <a:ext cx="6533982" cy="2179468"/>
          </a:xfrm>
        </p:spPr>
        <p:txBody>
          <a:bodyPr/>
          <a:lstStyle/>
          <a:p>
            <a:r>
              <a:rPr lang="en-US" b="1" dirty="0"/>
              <a:t>Learning Outcomes:</a:t>
            </a:r>
            <a:endParaRPr lang="en-RU" dirty="0"/>
          </a:p>
          <a:p>
            <a:r>
              <a:rPr lang="en-US" dirty="0"/>
              <a:t>The overall aim of the Students as Digital Civic Engagers is to provide participants with the knowledge, understanding and skills of how to become more involved in civic engagement projects, and how students can create their own Digital Civic Engagement project.</a:t>
            </a:r>
            <a:endParaRPr lang="en-RU" dirty="0"/>
          </a:p>
          <a:p>
            <a:r>
              <a:rPr lang="en-US" dirty="0"/>
              <a:t> </a:t>
            </a:r>
            <a:endParaRPr lang="en-RU" dirty="0"/>
          </a:p>
          <a:p>
            <a:r>
              <a:rPr lang="en-US" dirty="0"/>
              <a:t>Having successfully completed the OERs, learners will be able to:</a:t>
            </a:r>
            <a:endParaRPr lang="en-RU" dirty="0"/>
          </a:p>
          <a:p>
            <a:endParaRPr lang="en-RU" dirty="0"/>
          </a:p>
        </p:txBody>
      </p:sp>
      <p:sp>
        <p:nvSpPr>
          <p:cNvPr id="8" name="Freeform 7">
            <a:extLst>
              <a:ext uri="{FF2B5EF4-FFF2-40B4-BE49-F238E27FC236}">
                <a16:creationId xmlns:a16="http://schemas.microsoft.com/office/drawing/2014/main" id="{B06BA267-3E7E-C141-8291-464F38B68457}"/>
              </a:ext>
            </a:extLst>
          </p:cNvPr>
          <p:cNvSpPr/>
          <p:nvPr/>
        </p:nvSpPr>
        <p:spPr>
          <a:xfrm>
            <a:off x="288257" y="6277799"/>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9" name="Freeform 8">
            <a:extLst>
              <a:ext uri="{FF2B5EF4-FFF2-40B4-BE49-F238E27FC236}">
                <a16:creationId xmlns:a16="http://schemas.microsoft.com/office/drawing/2014/main" id="{F5FF7503-D886-CD46-B07C-79E3ED7F0806}"/>
              </a:ext>
            </a:extLst>
          </p:cNvPr>
          <p:cNvSpPr/>
          <p:nvPr/>
        </p:nvSpPr>
        <p:spPr>
          <a:xfrm>
            <a:off x="381979" y="7013780"/>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pic>
        <p:nvPicPr>
          <p:cNvPr id="10" name="Picture 9">
            <a:extLst>
              <a:ext uri="{FF2B5EF4-FFF2-40B4-BE49-F238E27FC236}">
                <a16:creationId xmlns:a16="http://schemas.microsoft.com/office/drawing/2014/main" id="{46510C3A-A3FA-0F42-A081-63FE611EDE6F}"/>
              </a:ext>
            </a:extLst>
          </p:cNvPr>
          <p:cNvPicPr>
            <a:picLocks noChangeAspect="1"/>
          </p:cNvPicPr>
          <p:nvPr/>
        </p:nvPicPr>
        <p:blipFill>
          <a:blip r:embed="rId2"/>
          <a:stretch>
            <a:fillRect/>
          </a:stretch>
        </p:blipFill>
        <p:spPr>
          <a:xfrm>
            <a:off x="328016" y="8492441"/>
            <a:ext cx="952500" cy="495300"/>
          </a:xfrm>
          <a:prstGeom prst="rect">
            <a:avLst/>
          </a:prstGeom>
        </p:spPr>
      </p:pic>
      <p:sp>
        <p:nvSpPr>
          <p:cNvPr id="11" name="Text Placeholder 25">
            <a:extLst>
              <a:ext uri="{FF2B5EF4-FFF2-40B4-BE49-F238E27FC236}">
                <a16:creationId xmlns:a16="http://schemas.microsoft.com/office/drawing/2014/main" id="{C6B5EF24-D115-0A4F-B8C1-4D6790699E11}"/>
              </a:ext>
            </a:extLst>
          </p:cNvPr>
          <p:cNvSpPr txBox="1">
            <a:spLocks/>
          </p:cNvSpPr>
          <p:nvPr/>
        </p:nvSpPr>
        <p:spPr>
          <a:xfrm>
            <a:off x="379179" y="8492441"/>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01</a:t>
            </a:r>
          </a:p>
        </p:txBody>
      </p:sp>
      <p:sp>
        <p:nvSpPr>
          <p:cNvPr id="12" name="Text Placeholder 3">
            <a:extLst>
              <a:ext uri="{FF2B5EF4-FFF2-40B4-BE49-F238E27FC236}">
                <a16:creationId xmlns:a16="http://schemas.microsoft.com/office/drawing/2014/main" id="{A8DA1BF3-0C58-554B-86EC-A7765E97FBC6}"/>
              </a:ext>
            </a:extLst>
          </p:cNvPr>
          <p:cNvSpPr txBox="1">
            <a:spLocks/>
          </p:cNvSpPr>
          <p:nvPr/>
        </p:nvSpPr>
        <p:spPr>
          <a:xfrm>
            <a:off x="1267948" y="8581092"/>
            <a:ext cx="5769271" cy="1034125"/>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Identify what constitutes a Civic Engagement project, how to become more involved in Civic Engagement, and how students themselves can lead a Civic Engagement project.</a:t>
            </a:r>
          </a:p>
          <a:p>
            <a:endParaRPr lang="en-US" dirty="0"/>
          </a:p>
          <a:p>
            <a:r>
              <a:rPr lang="en-US" dirty="0"/>
              <a:t>Recognize civic issues that affect them in their own community, and be able to identify and instigate solutions to help communities.</a:t>
            </a:r>
            <a:endParaRPr lang="en-RU" dirty="0"/>
          </a:p>
        </p:txBody>
      </p:sp>
      <p:pic>
        <p:nvPicPr>
          <p:cNvPr id="13" name="Picture 12">
            <a:extLst>
              <a:ext uri="{FF2B5EF4-FFF2-40B4-BE49-F238E27FC236}">
                <a16:creationId xmlns:a16="http://schemas.microsoft.com/office/drawing/2014/main" id="{BA7EA700-B9CE-C74E-9B92-8FC25A8FB1E7}"/>
              </a:ext>
            </a:extLst>
          </p:cNvPr>
          <p:cNvPicPr>
            <a:picLocks noChangeAspect="1"/>
          </p:cNvPicPr>
          <p:nvPr/>
        </p:nvPicPr>
        <p:blipFill>
          <a:blip r:embed="rId3"/>
          <a:stretch>
            <a:fillRect/>
          </a:stretch>
        </p:blipFill>
        <p:spPr>
          <a:xfrm>
            <a:off x="321732" y="9119917"/>
            <a:ext cx="952500" cy="495300"/>
          </a:xfrm>
          <a:prstGeom prst="rect">
            <a:avLst/>
          </a:prstGeom>
        </p:spPr>
      </p:pic>
      <p:sp>
        <p:nvSpPr>
          <p:cNvPr id="14" name="Text Placeholder 25">
            <a:extLst>
              <a:ext uri="{FF2B5EF4-FFF2-40B4-BE49-F238E27FC236}">
                <a16:creationId xmlns:a16="http://schemas.microsoft.com/office/drawing/2014/main" id="{ED7B73B2-C324-5540-A6B9-E9DE1AA70A7A}"/>
              </a:ext>
            </a:extLst>
          </p:cNvPr>
          <p:cNvSpPr txBox="1">
            <a:spLocks/>
          </p:cNvSpPr>
          <p:nvPr/>
        </p:nvSpPr>
        <p:spPr>
          <a:xfrm>
            <a:off x="379179" y="9119917"/>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02</a:t>
            </a:r>
          </a:p>
        </p:txBody>
      </p:sp>
    </p:spTree>
    <p:extLst>
      <p:ext uri="{BB962C8B-B14F-4D97-AF65-F5344CB8AC3E}">
        <p14:creationId xmlns:p14="http://schemas.microsoft.com/office/powerpoint/2010/main" val="3438890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FEE52A-B50F-3549-9E6D-1D2F67F6B8B9}"/>
              </a:ext>
            </a:extLst>
          </p:cNvPr>
          <p:cNvPicPr>
            <a:picLocks noChangeAspect="1"/>
          </p:cNvPicPr>
          <p:nvPr/>
        </p:nvPicPr>
        <p:blipFill>
          <a:blip r:embed="rId2"/>
          <a:stretch>
            <a:fillRect/>
          </a:stretch>
        </p:blipFill>
        <p:spPr>
          <a:xfrm>
            <a:off x="381999" y="1881090"/>
            <a:ext cx="952500" cy="495300"/>
          </a:xfrm>
          <a:prstGeom prst="rect">
            <a:avLst/>
          </a:prstGeom>
        </p:spPr>
      </p:pic>
      <p:sp>
        <p:nvSpPr>
          <p:cNvPr id="2" name="Text Placeholder 1">
            <a:extLst>
              <a:ext uri="{FF2B5EF4-FFF2-40B4-BE49-F238E27FC236}">
                <a16:creationId xmlns:a16="http://schemas.microsoft.com/office/drawing/2014/main" id="{60B608CB-47CF-9D44-852D-61D099D28148}"/>
              </a:ext>
            </a:extLst>
          </p:cNvPr>
          <p:cNvSpPr>
            <a:spLocks noGrp="1"/>
          </p:cNvSpPr>
          <p:nvPr>
            <p:ph type="body" sz="quarter" idx="32"/>
          </p:nvPr>
        </p:nvSpPr>
        <p:spPr/>
        <p:txBody>
          <a:bodyPr/>
          <a:lstStyle/>
          <a:p>
            <a:endParaRPr lang="en-RU"/>
          </a:p>
        </p:txBody>
      </p:sp>
      <p:sp>
        <p:nvSpPr>
          <p:cNvPr id="6" name="Text Placeholder 25">
            <a:extLst>
              <a:ext uri="{FF2B5EF4-FFF2-40B4-BE49-F238E27FC236}">
                <a16:creationId xmlns:a16="http://schemas.microsoft.com/office/drawing/2014/main" id="{E7F7BB73-2D01-D94C-940A-BA85057C6EA3}"/>
              </a:ext>
            </a:extLst>
          </p:cNvPr>
          <p:cNvSpPr txBox="1">
            <a:spLocks/>
          </p:cNvSpPr>
          <p:nvPr/>
        </p:nvSpPr>
        <p:spPr>
          <a:xfrm>
            <a:off x="368669" y="1892137"/>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05</a:t>
            </a:r>
          </a:p>
        </p:txBody>
      </p:sp>
      <p:sp>
        <p:nvSpPr>
          <p:cNvPr id="7" name="Text Placeholder 3">
            <a:extLst>
              <a:ext uri="{FF2B5EF4-FFF2-40B4-BE49-F238E27FC236}">
                <a16:creationId xmlns:a16="http://schemas.microsoft.com/office/drawing/2014/main" id="{4C9972FF-1B55-174B-9138-ADE5BAD1AD06}"/>
              </a:ext>
            </a:extLst>
          </p:cNvPr>
          <p:cNvSpPr txBox="1">
            <a:spLocks/>
          </p:cNvSpPr>
          <p:nvPr/>
        </p:nvSpPr>
        <p:spPr>
          <a:xfrm>
            <a:off x="1267948" y="1938748"/>
            <a:ext cx="5769271" cy="201504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r>
              <a:rPr lang="en-US" dirty="0"/>
              <a:t>Create a Digital Civic Engagement project from start to finish, with specific understanding of creating and assembling a team, managing a DCE project, funding a DCE project and marketing a DCE project.</a:t>
            </a:r>
          </a:p>
          <a:p>
            <a:pPr lvl="0"/>
            <a:endParaRPr lang="en-RU" dirty="0"/>
          </a:p>
          <a:p>
            <a:r>
              <a:rPr lang="en-US" dirty="0"/>
              <a:t>Have understanding of how to evaluate the quality and impact of a Digital Civic Engagement project.</a:t>
            </a:r>
            <a:r>
              <a:rPr lang="en-RU" dirty="0"/>
              <a:t> </a:t>
            </a:r>
          </a:p>
          <a:p>
            <a:endParaRPr lang="en-US" dirty="0"/>
          </a:p>
          <a:p>
            <a:pPr lvl="0"/>
            <a:r>
              <a:rPr lang="en-US" dirty="0"/>
              <a:t>Develop a greater comprehension on how to create a team, assign teammates the best roles according to their experiences and skills.</a:t>
            </a:r>
          </a:p>
          <a:p>
            <a:endParaRPr lang="en-RU" dirty="0"/>
          </a:p>
        </p:txBody>
      </p:sp>
      <p:pic>
        <p:nvPicPr>
          <p:cNvPr id="9" name="Picture 8">
            <a:extLst>
              <a:ext uri="{FF2B5EF4-FFF2-40B4-BE49-F238E27FC236}">
                <a16:creationId xmlns:a16="http://schemas.microsoft.com/office/drawing/2014/main" id="{26EB7D80-E621-DE43-AD05-5E0B1DAAC3B1}"/>
              </a:ext>
            </a:extLst>
          </p:cNvPr>
          <p:cNvPicPr>
            <a:picLocks noChangeAspect="1"/>
          </p:cNvPicPr>
          <p:nvPr/>
        </p:nvPicPr>
        <p:blipFill>
          <a:blip r:embed="rId3"/>
          <a:stretch>
            <a:fillRect/>
          </a:stretch>
        </p:blipFill>
        <p:spPr>
          <a:xfrm>
            <a:off x="381999" y="2590067"/>
            <a:ext cx="952500" cy="495300"/>
          </a:xfrm>
          <a:prstGeom prst="rect">
            <a:avLst/>
          </a:prstGeom>
        </p:spPr>
      </p:pic>
      <p:sp>
        <p:nvSpPr>
          <p:cNvPr id="10" name="Text Placeholder 25">
            <a:extLst>
              <a:ext uri="{FF2B5EF4-FFF2-40B4-BE49-F238E27FC236}">
                <a16:creationId xmlns:a16="http://schemas.microsoft.com/office/drawing/2014/main" id="{142B6398-DF5F-B34E-85C5-CAE30E8F13F1}"/>
              </a:ext>
            </a:extLst>
          </p:cNvPr>
          <p:cNvSpPr txBox="1">
            <a:spLocks/>
          </p:cNvSpPr>
          <p:nvPr/>
        </p:nvSpPr>
        <p:spPr>
          <a:xfrm>
            <a:off x="346086" y="2631832"/>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06</a:t>
            </a:r>
          </a:p>
        </p:txBody>
      </p:sp>
      <p:pic>
        <p:nvPicPr>
          <p:cNvPr id="11" name="Picture 10">
            <a:extLst>
              <a:ext uri="{FF2B5EF4-FFF2-40B4-BE49-F238E27FC236}">
                <a16:creationId xmlns:a16="http://schemas.microsoft.com/office/drawing/2014/main" id="{94D3E0F2-6B99-AB4B-AF77-FB38865BCDEC}"/>
              </a:ext>
            </a:extLst>
          </p:cNvPr>
          <p:cNvPicPr>
            <a:picLocks noChangeAspect="1"/>
          </p:cNvPicPr>
          <p:nvPr/>
        </p:nvPicPr>
        <p:blipFill>
          <a:blip r:embed="rId4"/>
          <a:stretch>
            <a:fillRect/>
          </a:stretch>
        </p:blipFill>
        <p:spPr>
          <a:xfrm>
            <a:off x="286749" y="3299043"/>
            <a:ext cx="1047750" cy="544830"/>
          </a:xfrm>
          <a:prstGeom prst="rect">
            <a:avLst/>
          </a:prstGeom>
        </p:spPr>
      </p:pic>
      <p:sp>
        <p:nvSpPr>
          <p:cNvPr id="12" name="Text Placeholder 25">
            <a:extLst>
              <a:ext uri="{FF2B5EF4-FFF2-40B4-BE49-F238E27FC236}">
                <a16:creationId xmlns:a16="http://schemas.microsoft.com/office/drawing/2014/main" id="{C30B82FC-3A59-8847-9B04-6BCA25E7D412}"/>
              </a:ext>
            </a:extLst>
          </p:cNvPr>
          <p:cNvSpPr txBox="1">
            <a:spLocks/>
          </p:cNvSpPr>
          <p:nvPr/>
        </p:nvSpPr>
        <p:spPr>
          <a:xfrm>
            <a:off x="306250" y="3353622"/>
            <a:ext cx="63107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07</a:t>
            </a:r>
          </a:p>
        </p:txBody>
      </p:sp>
      <p:sp>
        <p:nvSpPr>
          <p:cNvPr id="13" name="Text Placeholder 3">
            <a:extLst>
              <a:ext uri="{FF2B5EF4-FFF2-40B4-BE49-F238E27FC236}">
                <a16:creationId xmlns:a16="http://schemas.microsoft.com/office/drawing/2014/main" id="{E20BE3FE-D450-4B45-AD12-A363C254F60D}"/>
              </a:ext>
            </a:extLst>
          </p:cNvPr>
          <p:cNvSpPr txBox="1">
            <a:spLocks/>
          </p:cNvSpPr>
          <p:nvPr/>
        </p:nvSpPr>
        <p:spPr>
          <a:xfrm>
            <a:off x="522456" y="4267498"/>
            <a:ext cx="6533982" cy="2343091"/>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b="1" dirty="0"/>
              <a:t>Key Learning Competencies</a:t>
            </a:r>
            <a:r>
              <a:rPr lang="en-RU" dirty="0"/>
              <a:t> </a:t>
            </a:r>
          </a:p>
          <a:p>
            <a:r>
              <a:rPr lang="en-US" dirty="0"/>
              <a:t>There are several key competencies from the </a:t>
            </a:r>
            <a:r>
              <a:rPr lang="en-US" dirty="0" err="1"/>
              <a:t>EntreComp</a:t>
            </a:r>
            <a:r>
              <a:rPr lang="en-US" dirty="0"/>
              <a:t> and </a:t>
            </a:r>
            <a:r>
              <a:rPr lang="en-US" dirty="0" err="1"/>
              <a:t>DigComp</a:t>
            </a:r>
            <a:r>
              <a:rPr lang="en-US" dirty="0"/>
              <a:t> frameworks that users of the OERs will improve upon/ become more competent. Please refer to the two tables below to identify which frameworks and competencies will be developed:</a:t>
            </a:r>
            <a:r>
              <a:rPr lang="en-RU" dirty="0"/>
              <a:t> </a:t>
            </a:r>
          </a:p>
          <a:p>
            <a:r>
              <a:rPr lang="en-US" b="1" dirty="0" err="1"/>
              <a:t>EntreComp</a:t>
            </a:r>
            <a:r>
              <a:rPr lang="en-US" b="1" dirty="0"/>
              <a:t> Framework</a:t>
            </a:r>
            <a:endParaRPr lang="en-RU" dirty="0"/>
          </a:p>
          <a:p>
            <a:r>
              <a:rPr lang="en-US" dirty="0"/>
              <a:t>The development of the entrepreneurial capacity of European citizens and </a:t>
            </a:r>
            <a:r>
              <a:rPr lang="en-US" dirty="0" err="1"/>
              <a:t>organisations</a:t>
            </a:r>
            <a:r>
              <a:rPr lang="en-US" dirty="0"/>
              <a:t> has been one of the key policy objectives for the EU and the Member States for many years. It is one of the eight Key Competences for Lifelong Learning. </a:t>
            </a:r>
            <a:r>
              <a:rPr lang="en-US" dirty="0" err="1"/>
              <a:t>EntreComp</a:t>
            </a:r>
            <a:r>
              <a:rPr lang="en-US" dirty="0"/>
              <a:t>: The Entrepreneurship Competence Framework describes entrepreneurship as a lifelong competence, identifies the elements that make someone entrepreneurial, and establishes a standard reference for initiatives dealing with entrepreneurial learning. </a:t>
            </a:r>
          </a:p>
          <a:p>
            <a:r>
              <a:rPr lang="en-IE" b="1" dirty="0"/>
              <a:t>The </a:t>
            </a:r>
            <a:r>
              <a:rPr lang="en-IE" b="1" dirty="0" err="1"/>
              <a:t>EntreComp</a:t>
            </a:r>
            <a:r>
              <a:rPr lang="en-IE" b="1" dirty="0"/>
              <a:t> framework is made up of 3 competence areas: </a:t>
            </a:r>
            <a:endParaRPr lang="en-RU" dirty="0"/>
          </a:p>
          <a:p>
            <a:endParaRPr lang="en-US" dirty="0"/>
          </a:p>
        </p:txBody>
      </p:sp>
      <p:sp>
        <p:nvSpPr>
          <p:cNvPr id="14" name="Freeform 13">
            <a:extLst>
              <a:ext uri="{FF2B5EF4-FFF2-40B4-BE49-F238E27FC236}">
                <a16:creationId xmlns:a16="http://schemas.microsoft.com/office/drawing/2014/main" id="{2DDD3612-FD4B-FB47-8456-FA522253AB33}"/>
              </a:ext>
            </a:extLst>
          </p:cNvPr>
          <p:cNvSpPr/>
          <p:nvPr/>
        </p:nvSpPr>
        <p:spPr>
          <a:xfrm>
            <a:off x="381979" y="4278422"/>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538141DF-E30C-CD4F-8489-81CF9A39F895}"/>
              </a:ext>
            </a:extLst>
          </p:cNvPr>
          <p:cNvSpPr/>
          <p:nvPr/>
        </p:nvSpPr>
        <p:spPr>
          <a:xfrm>
            <a:off x="371347" y="5097129"/>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98A05AC6-578C-8F43-B3AF-6C92E842FEB7}"/>
              </a:ext>
            </a:extLst>
          </p:cNvPr>
          <p:cNvSpPr/>
          <p:nvPr/>
        </p:nvSpPr>
        <p:spPr>
          <a:xfrm>
            <a:off x="383379" y="6179971"/>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grpSp>
        <p:nvGrpSpPr>
          <p:cNvPr id="17" name="Group 16">
            <a:extLst>
              <a:ext uri="{FF2B5EF4-FFF2-40B4-BE49-F238E27FC236}">
                <a16:creationId xmlns:a16="http://schemas.microsoft.com/office/drawing/2014/main" id="{135B6DD9-C705-C448-9F47-12F6EF9B1CC9}"/>
              </a:ext>
            </a:extLst>
          </p:cNvPr>
          <p:cNvGrpSpPr/>
          <p:nvPr/>
        </p:nvGrpSpPr>
        <p:grpSpPr>
          <a:xfrm>
            <a:off x="958368" y="9188449"/>
            <a:ext cx="655954" cy="740410"/>
            <a:chOff x="0" y="1"/>
            <a:chExt cx="751563" cy="867883"/>
          </a:xfrm>
          <a:solidFill>
            <a:srgbClr val="7FCCC7"/>
          </a:solidFill>
        </p:grpSpPr>
        <p:sp>
          <p:nvSpPr>
            <p:cNvPr id="18" name="Freeform 17">
              <a:extLst>
                <a:ext uri="{FF2B5EF4-FFF2-40B4-BE49-F238E27FC236}">
                  <a16:creationId xmlns:a16="http://schemas.microsoft.com/office/drawing/2014/main" id="{A205A980-2906-0340-B5FB-D4C4302352CE}"/>
                </a:ext>
              </a:extLst>
            </p:cNvPr>
            <p:cNvSpPr/>
            <p:nvPr/>
          </p:nvSpPr>
          <p:spPr>
            <a:xfrm>
              <a:off x="216797" y="18761"/>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7FCCC7">
                <a:alpha val="41176"/>
              </a:srgbClr>
            </a:solidFill>
            <a:ln w="9028" cap="flat">
              <a:noFill/>
              <a:prstDash val="solid"/>
              <a:miter/>
            </a:ln>
          </p:spPr>
          <p:txBody>
            <a:bodyPr rtlCol="0" anchor="ctr"/>
            <a:lstStyle/>
            <a:p>
              <a:endParaRPr lang="en-GB" dirty="0"/>
            </a:p>
          </p:txBody>
        </p:sp>
        <p:grpSp>
          <p:nvGrpSpPr>
            <p:cNvPr id="19" name="Graphic 2">
              <a:extLst>
                <a:ext uri="{FF2B5EF4-FFF2-40B4-BE49-F238E27FC236}">
                  <a16:creationId xmlns:a16="http://schemas.microsoft.com/office/drawing/2014/main" id="{5543D700-1C9F-7346-BCA8-5EB82F7DFADD}"/>
                </a:ext>
              </a:extLst>
            </p:cNvPr>
            <p:cNvGrpSpPr/>
            <p:nvPr/>
          </p:nvGrpSpPr>
          <p:grpSpPr>
            <a:xfrm>
              <a:off x="0" y="0"/>
              <a:ext cx="751563" cy="867883"/>
              <a:chOff x="0" y="0"/>
              <a:chExt cx="751563" cy="867883"/>
            </a:xfrm>
            <a:grpFill/>
          </p:grpSpPr>
          <p:sp>
            <p:nvSpPr>
              <p:cNvPr id="20" name="Freeform 19">
                <a:extLst>
                  <a:ext uri="{FF2B5EF4-FFF2-40B4-BE49-F238E27FC236}">
                    <a16:creationId xmlns:a16="http://schemas.microsoft.com/office/drawing/2014/main" id="{D76EA20A-AFCF-904D-9595-A41CFAE7AE3A}"/>
                  </a:ext>
                </a:extLst>
              </p:cNvPr>
              <p:cNvSpPr/>
              <p:nvPr/>
            </p:nvSpPr>
            <p:spPr>
              <a:xfrm>
                <a:off x="621485" y="188586"/>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24688FD0-D16C-9D41-AC49-A16275BD789F}"/>
                  </a:ext>
                </a:extLst>
              </p:cNvPr>
              <p:cNvSpPr/>
              <p:nvPr/>
            </p:nvSpPr>
            <p:spPr>
              <a:xfrm>
                <a:off x="590772" y="51281"/>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F6C1710C-448A-5D4D-AA00-15A0FAB3EE3D}"/>
                  </a:ext>
                </a:extLst>
              </p:cNvPr>
              <p:cNvSpPr/>
              <p:nvPr/>
            </p:nvSpPr>
            <p:spPr>
              <a:xfrm>
                <a:off x="57812" y="188586"/>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BD911144-E40E-C54C-B1BF-EBC6AF3E95C6}"/>
                  </a:ext>
                </a:extLst>
              </p:cNvPr>
              <p:cNvSpPr/>
              <p:nvPr/>
            </p:nvSpPr>
            <p:spPr>
              <a:xfrm>
                <a:off x="94849" y="51281"/>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580AF9C0-C7F6-7D41-84D9-B5044A7B2D26}"/>
                  </a:ext>
                </a:extLst>
              </p:cNvPr>
              <p:cNvSpPr/>
              <p:nvPr/>
            </p:nvSpPr>
            <p:spPr>
              <a:xfrm>
                <a:off x="94849" y="304211"/>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5CF8E42E-BB3A-904B-9FAC-8644502C8994}"/>
                  </a:ext>
                </a:extLst>
              </p:cNvPr>
              <p:cNvSpPr/>
              <p:nvPr/>
            </p:nvSpPr>
            <p:spPr>
              <a:xfrm>
                <a:off x="390235" y="101867"/>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C5BCAC29-CAA5-284E-AB73-17F698436582}"/>
                  </a:ext>
                </a:extLst>
              </p:cNvPr>
              <p:cNvSpPr/>
              <p:nvPr/>
            </p:nvSpPr>
            <p:spPr>
              <a:xfrm>
                <a:off x="231172" y="101867"/>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2AC66B15-FD38-F443-A34E-59AA9DF42038}"/>
                  </a:ext>
                </a:extLst>
              </p:cNvPr>
              <p:cNvSpPr/>
              <p:nvPr/>
            </p:nvSpPr>
            <p:spPr>
              <a:xfrm>
                <a:off x="590371" y="304211"/>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1A3671DC-4FB9-F949-846D-22FDD436900F}"/>
                  </a:ext>
                </a:extLst>
              </p:cNvPr>
              <p:cNvSpPr/>
              <p:nvPr/>
            </p:nvSpPr>
            <p:spPr>
              <a:xfrm>
                <a:off x="0" y="0"/>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GB"/>
              </a:p>
            </p:txBody>
          </p:sp>
        </p:grpSp>
      </p:grpSp>
      <p:grpSp>
        <p:nvGrpSpPr>
          <p:cNvPr id="29" name="Group 28">
            <a:extLst>
              <a:ext uri="{FF2B5EF4-FFF2-40B4-BE49-F238E27FC236}">
                <a16:creationId xmlns:a16="http://schemas.microsoft.com/office/drawing/2014/main" id="{B1DCD77E-30A5-8449-B1F6-04129A747F3B}"/>
              </a:ext>
            </a:extLst>
          </p:cNvPr>
          <p:cNvGrpSpPr/>
          <p:nvPr/>
        </p:nvGrpSpPr>
        <p:grpSpPr>
          <a:xfrm>
            <a:off x="3413526" y="9204454"/>
            <a:ext cx="751842" cy="700405"/>
            <a:chOff x="0" y="0"/>
            <a:chExt cx="745522" cy="754272"/>
          </a:xfrm>
        </p:grpSpPr>
        <p:grpSp>
          <p:nvGrpSpPr>
            <p:cNvPr id="30" name="Graphic 2">
              <a:extLst>
                <a:ext uri="{FF2B5EF4-FFF2-40B4-BE49-F238E27FC236}">
                  <a16:creationId xmlns:a16="http://schemas.microsoft.com/office/drawing/2014/main" id="{F27BC22E-C431-2444-9AEA-96D0496653E7}"/>
                </a:ext>
              </a:extLst>
            </p:cNvPr>
            <p:cNvGrpSpPr/>
            <p:nvPr/>
          </p:nvGrpSpPr>
          <p:grpSpPr>
            <a:xfrm>
              <a:off x="162598" y="281835"/>
              <a:ext cx="420044" cy="75879"/>
              <a:chOff x="162598" y="281835"/>
              <a:chExt cx="420044" cy="75879"/>
            </a:xfrm>
            <a:solidFill>
              <a:srgbClr val="00BADE"/>
            </a:solidFill>
          </p:grpSpPr>
          <p:sp>
            <p:nvSpPr>
              <p:cNvPr id="41" name="Freeform 40">
                <a:extLst>
                  <a:ext uri="{FF2B5EF4-FFF2-40B4-BE49-F238E27FC236}">
                    <a16:creationId xmlns:a16="http://schemas.microsoft.com/office/drawing/2014/main" id="{2026D906-F121-7844-917F-ED2DB20B0900}"/>
                  </a:ext>
                </a:extLst>
              </p:cNvPr>
              <p:cNvSpPr/>
              <p:nvPr/>
            </p:nvSpPr>
            <p:spPr>
              <a:xfrm>
                <a:off x="162598" y="283643"/>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7FCCC7">
                  <a:alpha val="41176"/>
                </a:srgbClr>
              </a:solidFill>
              <a:ln w="9028"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874D6D9D-4FE8-3B41-A03A-64CA9D152F30}"/>
                  </a:ext>
                </a:extLst>
              </p:cNvPr>
              <p:cNvSpPr/>
              <p:nvPr/>
            </p:nvSpPr>
            <p:spPr>
              <a:xfrm>
                <a:off x="449854" y="281835"/>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7FCCC7">
                  <a:alpha val="41176"/>
                </a:srgbClr>
              </a:solidFill>
              <a:ln w="9028" cap="flat">
                <a:noFill/>
                <a:prstDash val="solid"/>
                <a:miter/>
              </a:ln>
            </p:spPr>
            <p:txBody>
              <a:bodyPr rtlCol="0" anchor="ctr"/>
              <a:lstStyle/>
              <a:p>
                <a:endParaRPr lang="en-GB"/>
              </a:p>
            </p:txBody>
          </p:sp>
        </p:grpSp>
        <p:grpSp>
          <p:nvGrpSpPr>
            <p:cNvPr id="31" name="Graphic 2">
              <a:extLst>
                <a:ext uri="{FF2B5EF4-FFF2-40B4-BE49-F238E27FC236}">
                  <a16:creationId xmlns:a16="http://schemas.microsoft.com/office/drawing/2014/main" id="{03658905-9E61-2D4D-8F5A-7B7E25949276}"/>
                </a:ext>
              </a:extLst>
            </p:cNvPr>
            <p:cNvGrpSpPr/>
            <p:nvPr/>
          </p:nvGrpSpPr>
          <p:grpSpPr>
            <a:xfrm>
              <a:off x="0" y="0"/>
              <a:ext cx="745522" cy="754272"/>
              <a:chOff x="0" y="0"/>
              <a:chExt cx="745522" cy="754272"/>
            </a:xfrm>
            <a:solidFill>
              <a:srgbClr val="000000"/>
            </a:solidFill>
          </p:grpSpPr>
          <p:sp>
            <p:nvSpPr>
              <p:cNvPr id="32" name="Freeform 31">
                <a:extLst>
                  <a:ext uri="{FF2B5EF4-FFF2-40B4-BE49-F238E27FC236}">
                    <a16:creationId xmlns:a16="http://schemas.microsoft.com/office/drawing/2014/main" id="{45701A58-B3A9-A94B-A441-8C08E8F0814B}"/>
                  </a:ext>
                </a:extLst>
              </p:cNvPr>
              <p:cNvSpPr/>
              <p:nvPr/>
            </p:nvSpPr>
            <p:spPr>
              <a:xfrm>
                <a:off x="113574" y="690152"/>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7FCCC7"/>
              </a:solidFill>
              <a:ln w="902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10C24364-0306-8C47-8453-D4EBFEFF4842}"/>
                  </a:ext>
                </a:extLst>
              </p:cNvPr>
              <p:cNvSpPr/>
              <p:nvPr/>
            </p:nvSpPr>
            <p:spPr>
              <a:xfrm>
                <a:off x="0" y="225731"/>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7FCCC7"/>
              </a:solidFill>
              <a:ln w="902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20100D91-AA37-7F4C-A01F-975DB0477944}"/>
                  </a:ext>
                </a:extLst>
              </p:cNvPr>
              <p:cNvSpPr/>
              <p:nvPr/>
            </p:nvSpPr>
            <p:spPr>
              <a:xfrm>
                <a:off x="81314" y="645889"/>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7FCCC7"/>
              </a:solidFill>
              <a:ln w="9028" cap="flat">
                <a:noFill/>
                <a:prstDash val="solid"/>
                <a:miter/>
              </a:ln>
            </p:spPr>
            <p:txBody>
              <a:bodyPr rtlCol="0" anchor="ctr"/>
              <a:lstStyle/>
              <a:p>
                <a:endParaRPr lang="en-GB" dirty="0"/>
              </a:p>
            </p:txBody>
          </p:sp>
          <p:sp>
            <p:nvSpPr>
              <p:cNvPr id="35" name="Freeform 34">
                <a:extLst>
                  <a:ext uri="{FF2B5EF4-FFF2-40B4-BE49-F238E27FC236}">
                    <a16:creationId xmlns:a16="http://schemas.microsoft.com/office/drawing/2014/main" id="{6E4BAC8D-0B47-EA4A-A443-22D132AAD4D9}"/>
                  </a:ext>
                </a:extLst>
              </p:cNvPr>
              <p:cNvSpPr/>
              <p:nvPr/>
            </p:nvSpPr>
            <p:spPr>
              <a:xfrm>
                <a:off x="419345" y="232559"/>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7FCCC7"/>
              </a:solidFill>
              <a:ln w="902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E0DD7242-2874-5845-B635-FF52BAADE5B1}"/>
                  </a:ext>
                </a:extLst>
              </p:cNvPr>
              <p:cNvSpPr/>
              <p:nvPr/>
            </p:nvSpPr>
            <p:spPr>
              <a:xfrm>
                <a:off x="137305" y="75879"/>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7FCCC7"/>
              </a:solidFill>
              <a:ln w="902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5B805FC2-B539-B14A-890E-55EE73BB240D}"/>
                  </a:ext>
                </a:extLst>
              </p:cNvPr>
              <p:cNvSpPr/>
              <p:nvPr/>
            </p:nvSpPr>
            <p:spPr>
              <a:xfrm>
                <a:off x="358619" y="433594"/>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7FCCC7"/>
              </a:solidFill>
              <a:ln w="9028" cap="flat">
                <a:noFill/>
                <a:prstDash val="solid"/>
                <a:miter/>
              </a:ln>
            </p:spPr>
            <p:txBody>
              <a:bodyPr rtlCol="0" anchor="ctr"/>
              <a:lstStyle/>
              <a:p>
                <a:endParaRPr lang="en-GB" dirty="0"/>
              </a:p>
            </p:txBody>
          </p:sp>
          <p:sp>
            <p:nvSpPr>
              <p:cNvPr id="38" name="Freeform 37">
                <a:extLst>
                  <a:ext uri="{FF2B5EF4-FFF2-40B4-BE49-F238E27FC236}">
                    <a16:creationId xmlns:a16="http://schemas.microsoft.com/office/drawing/2014/main" id="{E535A35D-CA8E-EE47-86D9-9771F5801D89}"/>
                  </a:ext>
                </a:extLst>
              </p:cNvPr>
              <p:cNvSpPr/>
              <p:nvPr/>
            </p:nvSpPr>
            <p:spPr>
              <a:xfrm>
                <a:off x="363136" y="0"/>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7FCCC7"/>
              </a:solidFill>
              <a:ln w="902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254CD7DD-93C4-8D47-9C82-4676EDA73384}"/>
                  </a:ext>
                </a:extLst>
              </p:cNvPr>
              <p:cNvSpPr/>
              <p:nvPr/>
            </p:nvSpPr>
            <p:spPr>
              <a:xfrm>
                <a:off x="283192" y="25067"/>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7FCCC7"/>
              </a:solidFill>
              <a:ln w="9028"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02E26007-9309-E542-8292-14C481034466}"/>
                  </a:ext>
                </a:extLst>
              </p:cNvPr>
              <p:cNvSpPr/>
              <p:nvPr/>
            </p:nvSpPr>
            <p:spPr>
              <a:xfrm>
                <a:off x="426819" y="25067"/>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7FCCC7"/>
              </a:solidFill>
              <a:ln w="9028" cap="flat">
                <a:noFill/>
                <a:prstDash val="solid"/>
                <a:miter/>
              </a:ln>
            </p:spPr>
            <p:txBody>
              <a:bodyPr rtlCol="0" anchor="ctr"/>
              <a:lstStyle/>
              <a:p>
                <a:endParaRPr lang="en-GB" dirty="0"/>
              </a:p>
            </p:txBody>
          </p:sp>
        </p:grpSp>
      </p:grpSp>
      <p:grpSp>
        <p:nvGrpSpPr>
          <p:cNvPr id="43" name="Group 42">
            <a:extLst>
              <a:ext uri="{FF2B5EF4-FFF2-40B4-BE49-F238E27FC236}">
                <a16:creationId xmlns:a16="http://schemas.microsoft.com/office/drawing/2014/main" id="{1013552D-346F-5E46-BF70-D9A1E687E406}"/>
              </a:ext>
            </a:extLst>
          </p:cNvPr>
          <p:cNvGrpSpPr/>
          <p:nvPr/>
        </p:nvGrpSpPr>
        <p:grpSpPr>
          <a:xfrm>
            <a:off x="5963290" y="9224805"/>
            <a:ext cx="679447" cy="742953"/>
            <a:chOff x="0" y="0"/>
            <a:chExt cx="920484" cy="919581"/>
          </a:xfrm>
        </p:grpSpPr>
        <p:sp>
          <p:nvSpPr>
            <p:cNvPr id="44" name="Freeform 43">
              <a:extLst>
                <a:ext uri="{FF2B5EF4-FFF2-40B4-BE49-F238E27FC236}">
                  <a16:creationId xmlns:a16="http://schemas.microsoft.com/office/drawing/2014/main" id="{DBDD0A22-FFB7-BD4B-9B88-49AA0EC32499}"/>
                </a:ext>
              </a:extLst>
            </p:cNvPr>
            <p:cNvSpPr/>
            <p:nvPr/>
          </p:nvSpPr>
          <p:spPr>
            <a:xfrm>
              <a:off x="728981" y="23486"/>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FCCC7">
                <a:alpha val="41176"/>
              </a:srgbClr>
            </a:solidFill>
            <a:ln w="9028"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1FD6A56F-D433-8144-8451-E25E43435778}"/>
                </a:ext>
              </a:extLst>
            </p:cNvPr>
            <p:cNvSpPr/>
            <p:nvPr/>
          </p:nvSpPr>
          <p:spPr>
            <a:xfrm>
              <a:off x="396558" y="219507"/>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FCCC7">
                <a:alpha val="41176"/>
              </a:srgbClr>
            </a:solidFill>
            <a:ln w="9028" cap="flat">
              <a:noFill/>
              <a:prstDash val="solid"/>
              <a:miter/>
            </a:ln>
          </p:spPr>
          <p:txBody>
            <a:bodyPr rtlCol="0" anchor="ctr"/>
            <a:lstStyle/>
            <a:p>
              <a:endParaRPr lang="en-GB"/>
            </a:p>
          </p:txBody>
        </p:sp>
        <p:grpSp>
          <p:nvGrpSpPr>
            <p:cNvPr id="46" name="Graphic 2">
              <a:extLst>
                <a:ext uri="{FF2B5EF4-FFF2-40B4-BE49-F238E27FC236}">
                  <a16:creationId xmlns:a16="http://schemas.microsoft.com/office/drawing/2014/main" id="{05F4EF21-A15F-B543-B690-0C57B53B5AC5}"/>
                </a:ext>
              </a:extLst>
            </p:cNvPr>
            <p:cNvGrpSpPr/>
            <p:nvPr/>
          </p:nvGrpSpPr>
          <p:grpSpPr>
            <a:xfrm>
              <a:off x="0" y="0"/>
              <a:ext cx="920484" cy="919581"/>
              <a:chOff x="0" y="0"/>
              <a:chExt cx="920484" cy="919581"/>
            </a:xfrm>
            <a:solidFill>
              <a:srgbClr val="010101"/>
            </a:solidFill>
          </p:grpSpPr>
          <p:sp>
            <p:nvSpPr>
              <p:cNvPr id="47" name="Freeform 46">
                <a:extLst>
                  <a:ext uri="{FF2B5EF4-FFF2-40B4-BE49-F238E27FC236}">
                    <a16:creationId xmlns:a16="http://schemas.microsoft.com/office/drawing/2014/main" id="{9FA769BC-82B9-B445-898E-B6029AFF5775}"/>
                  </a:ext>
                </a:extLst>
              </p:cNvPr>
              <p:cNvSpPr/>
              <p:nvPr/>
            </p:nvSpPr>
            <p:spPr>
              <a:xfrm>
                <a:off x="666651" y="609742"/>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7FCCC7"/>
              </a:solidFill>
              <a:ln w="9028"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892A1185-B196-A34C-B9CC-DA713B03EA69}"/>
                  </a:ext>
                </a:extLst>
              </p:cNvPr>
              <p:cNvSpPr/>
              <p:nvPr/>
            </p:nvSpPr>
            <p:spPr>
              <a:xfrm>
                <a:off x="0" y="0"/>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7FCCC7"/>
              </a:solidFill>
              <a:ln w="9028" cap="flat">
                <a:noFill/>
                <a:prstDash val="solid"/>
                <a:miter/>
              </a:ln>
            </p:spPr>
            <p:txBody>
              <a:bodyPr rtlCol="0" anchor="ctr"/>
              <a:lstStyle/>
              <a:p>
                <a:endParaRPr lang="en-GB"/>
              </a:p>
            </p:txBody>
          </p:sp>
        </p:grpSp>
      </p:grpSp>
      <p:grpSp>
        <p:nvGrpSpPr>
          <p:cNvPr id="56" name="Group 55">
            <a:extLst>
              <a:ext uri="{FF2B5EF4-FFF2-40B4-BE49-F238E27FC236}">
                <a16:creationId xmlns:a16="http://schemas.microsoft.com/office/drawing/2014/main" id="{C3D4086C-5E7C-5440-A457-2E8A273158DA}"/>
              </a:ext>
            </a:extLst>
          </p:cNvPr>
          <p:cNvGrpSpPr/>
          <p:nvPr/>
        </p:nvGrpSpPr>
        <p:grpSpPr>
          <a:xfrm>
            <a:off x="519803" y="6775280"/>
            <a:ext cx="1521426" cy="2214649"/>
            <a:chOff x="495624" y="6883840"/>
            <a:chExt cx="1521426" cy="2214649"/>
          </a:xfrm>
        </p:grpSpPr>
        <p:sp>
          <p:nvSpPr>
            <p:cNvPr id="49" name="Freeform: Shape 4232">
              <a:extLst>
                <a:ext uri="{FF2B5EF4-FFF2-40B4-BE49-F238E27FC236}">
                  <a16:creationId xmlns:a16="http://schemas.microsoft.com/office/drawing/2014/main" id="{B9ABE70A-4470-1147-8D4C-EB0900324A75}"/>
                </a:ext>
              </a:extLst>
            </p:cNvPr>
            <p:cNvSpPr/>
            <p:nvPr/>
          </p:nvSpPr>
          <p:spPr>
            <a:xfrm>
              <a:off x="495624" y="6883840"/>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Freeform: Shape 4237">
              <a:extLst>
                <a:ext uri="{FF2B5EF4-FFF2-40B4-BE49-F238E27FC236}">
                  <a16:creationId xmlns:a16="http://schemas.microsoft.com/office/drawing/2014/main" id="{E9E5E387-BB10-224A-B89D-86CA27BFEA4C}"/>
                </a:ext>
              </a:extLst>
            </p:cNvPr>
            <p:cNvSpPr/>
            <p:nvPr/>
          </p:nvSpPr>
          <p:spPr>
            <a:xfrm>
              <a:off x="538723" y="6925275"/>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grpSp>
      <p:grpSp>
        <p:nvGrpSpPr>
          <p:cNvPr id="55" name="Group 54">
            <a:extLst>
              <a:ext uri="{FF2B5EF4-FFF2-40B4-BE49-F238E27FC236}">
                <a16:creationId xmlns:a16="http://schemas.microsoft.com/office/drawing/2014/main" id="{E746D135-4245-AF43-852A-E348CDDDA30B}"/>
              </a:ext>
            </a:extLst>
          </p:cNvPr>
          <p:cNvGrpSpPr/>
          <p:nvPr/>
        </p:nvGrpSpPr>
        <p:grpSpPr>
          <a:xfrm>
            <a:off x="3019958" y="6775280"/>
            <a:ext cx="1519759" cy="2214649"/>
            <a:chOff x="3618651" y="6930140"/>
            <a:chExt cx="1519759" cy="2214649"/>
          </a:xfrm>
        </p:grpSpPr>
        <p:sp>
          <p:nvSpPr>
            <p:cNvPr id="51" name="Freeform: Shape 4233">
              <a:extLst>
                <a:ext uri="{FF2B5EF4-FFF2-40B4-BE49-F238E27FC236}">
                  <a16:creationId xmlns:a16="http://schemas.microsoft.com/office/drawing/2014/main" id="{7F07B0C6-E016-014A-8A0C-CD89980616D5}"/>
                </a:ext>
              </a:extLst>
            </p:cNvPr>
            <p:cNvSpPr/>
            <p:nvPr/>
          </p:nvSpPr>
          <p:spPr>
            <a:xfrm>
              <a:off x="3618651" y="6930140"/>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Freeform: Shape 4238">
              <a:extLst>
                <a:ext uri="{FF2B5EF4-FFF2-40B4-BE49-F238E27FC236}">
                  <a16:creationId xmlns:a16="http://schemas.microsoft.com/office/drawing/2014/main" id="{457BCEA8-329C-5D49-8EB5-6BD65759642A}"/>
                </a:ext>
              </a:extLst>
            </p:cNvPr>
            <p:cNvSpPr/>
            <p:nvPr/>
          </p:nvSpPr>
          <p:spPr>
            <a:xfrm>
              <a:off x="3660084" y="6971575"/>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grpSp>
      <p:grpSp>
        <p:nvGrpSpPr>
          <p:cNvPr id="57" name="Group 56">
            <a:extLst>
              <a:ext uri="{FF2B5EF4-FFF2-40B4-BE49-F238E27FC236}">
                <a16:creationId xmlns:a16="http://schemas.microsoft.com/office/drawing/2014/main" id="{D6DB7493-16AB-214B-9ACA-2FBD122205D5}"/>
              </a:ext>
            </a:extLst>
          </p:cNvPr>
          <p:cNvGrpSpPr/>
          <p:nvPr/>
        </p:nvGrpSpPr>
        <p:grpSpPr>
          <a:xfrm>
            <a:off x="5518446" y="6775280"/>
            <a:ext cx="1521426" cy="2214649"/>
            <a:chOff x="7015642" y="6936390"/>
            <a:chExt cx="1521426" cy="2214649"/>
          </a:xfrm>
        </p:grpSpPr>
        <p:sp>
          <p:nvSpPr>
            <p:cNvPr id="53" name="Freeform: Shape 4234">
              <a:extLst>
                <a:ext uri="{FF2B5EF4-FFF2-40B4-BE49-F238E27FC236}">
                  <a16:creationId xmlns:a16="http://schemas.microsoft.com/office/drawing/2014/main" id="{FE0A40AE-07A8-7E4F-A5DF-06AE5EA2504D}"/>
                </a:ext>
              </a:extLst>
            </p:cNvPr>
            <p:cNvSpPr/>
            <p:nvPr/>
          </p:nvSpPr>
          <p:spPr>
            <a:xfrm>
              <a:off x="7015642" y="6936390"/>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4" name="Freeform: Shape 4239">
              <a:extLst>
                <a:ext uri="{FF2B5EF4-FFF2-40B4-BE49-F238E27FC236}">
                  <a16:creationId xmlns:a16="http://schemas.microsoft.com/office/drawing/2014/main" id="{2DA88DF5-5B9F-0749-BA53-A6B05A998FD7}"/>
                </a:ext>
              </a:extLst>
            </p:cNvPr>
            <p:cNvSpPr/>
            <p:nvPr/>
          </p:nvSpPr>
          <p:spPr>
            <a:xfrm>
              <a:off x="7062760" y="6977825"/>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grpSp>
      <p:sp>
        <p:nvSpPr>
          <p:cNvPr id="58" name="Text Placeholder 25">
            <a:extLst>
              <a:ext uri="{FF2B5EF4-FFF2-40B4-BE49-F238E27FC236}">
                <a16:creationId xmlns:a16="http://schemas.microsoft.com/office/drawing/2014/main" id="{2B5846D1-52E5-5546-AE25-43F4C4E5239F}"/>
              </a:ext>
            </a:extLst>
          </p:cNvPr>
          <p:cNvSpPr txBox="1">
            <a:spLocks/>
          </p:cNvSpPr>
          <p:nvPr/>
        </p:nvSpPr>
        <p:spPr>
          <a:xfrm>
            <a:off x="3212006" y="7031129"/>
            <a:ext cx="1149178"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3300" b="1" dirty="0">
                <a:solidFill>
                  <a:schemeClr val="bg1"/>
                </a:solidFill>
                <a:latin typeface="Calibri" panose="020F0502020204030204" pitchFamily="34" charset="0"/>
              </a:rPr>
              <a:t>02</a:t>
            </a:r>
          </a:p>
        </p:txBody>
      </p:sp>
      <p:sp>
        <p:nvSpPr>
          <p:cNvPr id="59" name="Text Placeholder 3">
            <a:extLst>
              <a:ext uri="{FF2B5EF4-FFF2-40B4-BE49-F238E27FC236}">
                <a16:creationId xmlns:a16="http://schemas.microsoft.com/office/drawing/2014/main" id="{AC08640E-F92D-4D4B-B1B5-599E24BF1E3C}"/>
              </a:ext>
            </a:extLst>
          </p:cNvPr>
          <p:cNvSpPr txBox="1">
            <a:spLocks/>
          </p:cNvSpPr>
          <p:nvPr/>
        </p:nvSpPr>
        <p:spPr>
          <a:xfrm>
            <a:off x="3033473" y="7592032"/>
            <a:ext cx="1506244" cy="546380"/>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800" b="1" dirty="0">
                <a:solidFill>
                  <a:schemeClr val="bg1"/>
                </a:solidFill>
              </a:rPr>
              <a:t>RESOURCES</a:t>
            </a:r>
            <a:endParaRPr lang="en-RU" sz="1800" b="1" dirty="0">
              <a:solidFill>
                <a:schemeClr val="bg1"/>
              </a:solidFill>
            </a:endParaRPr>
          </a:p>
        </p:txBody>
      </p:sp>
      <p:sp>
        <p:nvSpPr>
          <p:cNvPr id="60" name="Text Placeholder 25">
            <a:extLst>
              <a:ext uri="{FF2B5EF4-FFF2-40B4-BE49-F238E27FC236}">
                <a16:creationId xmlns:a16="http://schemas.microsoft.com/office/drawing/2014/main" id="{EC382005-2C89-F247-9CE4-FDB2DDFFABF3}"/>
              </a:ext>
            </a:extLst>
          </p:cNvPr>
          <p:cNvSpPr txBox="1">
            <a:spLocks/>
          </p:cNvSpPr>
          <p:nvPr/>
        </p:nvSpPr>
        <p:spPr>
          <a:xfrm>
            <a:off x="703585" y="7031129"/>
            <a:ext cx="1149178"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3300" b="1" dirty="0">
                <a:solidFill>
                  <a:schemeClr val="bg1"/>
                </a:solidFill>
                <a:latin typeface="Calibri" panose="020F0502020204030204" pitchFamily="34" charset="0"/>
              </a:rPr>
              <a:t>01</a:t>
            </a:r>
          </a:p>
        </p:txBody>
      </p:sp>
      <p:sp>
        <p:nvSpPr>
          <p:cNvPr id="61" name="Text Placeholder 3">
            <a:extLst>
              <a:ext uri="{FF2B5EF4-FFF2-40B4-BE49-F238E27FC236}">
                <a16:creationId xmlns:a16="http://schemas.microsoft.com/office/drawing/2014/main" id="{A5BFBA0B-FCF8-9C4C-A99B-87155A7D5625}"/>
              </a:ext>
            </a:extLst>
          </p:cNvPr>
          <p:cNvSpPr txBox="1">
            <a:spLocks/>
          </p:cNvSpPr>
          <p:nvPr/>
        </p:nvSpPr>
        <p:spPr>
          <a:xfrm>
            <a:off x="525051" y="7554961"/>
            <a:ext cx="1471411" cy="546380"/>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400" b="1" dirty="0">
                <a:solidFill>
                  <a:schemeClr val="bg1"/>
                </a:solidFill>
              </a:rPr>
              <a:t>IDEAS AND OPPOTUNITIES</a:t>
            </a:r>
            <a:endParaRPr lang="en-RU" sz="1400" b="1" dirty="0">
              <a:solidFill>
                <a:schemeClr val="bg1"/>
              </a:solidFill>
            </a:endParaRPr>
          </a:p>
        </p:txBody>
      </p:sp>
      <p:sp>
        <p:nvSpPr>
          <p:cNvPr id="62" name="Text Placeholder 25">
            <a:extLst>
              <a:ext uri="{FF2B5EF4-FFF2-40B4-BE49-F238E27FC236}">
                <a16:creationId xmlns:a16="http://schemas.microsoft.com/office/drawing/2014/main" id="{EFDE2968-A1C9-184C-9791-9961A5888489}"/>
              </a:ext>
            </a:extLst>
          </p:cNvPr>
          <p:cNvSpPr txBox="1">
            <a:spLocks/>
          </p:cNvSpPr>
          <p:nvPr/>
        </p:nvSpPr>
        <p:spPr>
          <a:xfrm>
            <a:off x="5720429" y="7031129"/>
            <a:ext cx="1149178"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3300" b="1" dirty="0">
                <a:solidFill>
                  <a:schemeClr val="bg1"/>
                </a:solidFill>
                <a:latin typeface="Calibri" panose="020F0502020204030204" pitchFamily="34" charset="0"/>
              </a:rPr>
              <a:t>03</a:t>
            </a:r>
          </a:p>
        </p:txBody>
      </p:sp>
      <p:sp>
        <p:nvSpPr>
          <p:cNvPr id="63" name="Text Placeholder 3">
            <a:extLst>
              <a:ext uri="{FF2B5EF4-FFF2-40B4-BE49-F238E27FC236}">
                <a16:creationId xmlns:a16="http://schemas.microsoft.com/office/drawing/2014/main" id="{88DB2BF9-1D03-AD48-A44D-5D3D5673FF7E}"/>
              </a:ext>
            </a:extLst>
          </p:cNvPr>
          <p:cNvSpPr txBox="1">
            <a:spLocks/>
          </p:cNvSpPr>
          <p:nvPr/>
        </p:nvSpPr>
        <p:spPr>
          <a:xfrm>
            <a:off x="5541896" y="7592032"/>
            <a:ext cx="1506244" cy="546380"/>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800" b="1" dirty="0">
                <a:solidFill>
                  <a:schemeClr val="bg1"/>
                </a:solidFill>
              </a:rPr>
              <a:t>INTO ACTION</a:t>
            </a:r>
            <a:endParaRPr lang="en-RU" sz="1800" b="1" dirty="0">
              <a:solidFill>
                <a:schemeClr val="bg1"/>
              </a:solidFill>
            </a:endParaRPr>
          </a:p>
        </p:txBody>
      </p:sp>
      <p:sp>
        <p:nvSpPr>
          <p:cNvPr id="64" name="Text Placeholder 3">
            <a:extLst>
              <a:ext uri="{FF2B5EF4-FFF2-40B4-BE49-F238E27FC236}">
                <a16:creationId xmlns:a16="http://schemas.microsoft.com/office/drawing/2014/main" id="{3BBF3B6C-8C4F-C146-8493-16FE711D2145}"/>
              </a:ext>
            </a:extLst>
          </p:cNvPr>
          <p:cNvSpPr txBox="1">
            <a:spLocks/>
          </p:cNvSpPr>
          <p:nvPr/>
        </p:nvSpPr>
        <p:spPr>
          <a:xfrm>
            <a:off x="1292960" y="527381"/>
            <a:ext cx="5769271" cy="137694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Be familiar with the different competencies from the </a:t>
            </a:r>
            <a:r>
              <a:rPr lang="en-US" dirty="0" err="1"/>
              <a:t>EntreComp</a:t>
            </a:r>
            <a:r>
              <a:rPr lang="en-US" dirty="0"/>
              <a:t> and </a:t>
            </a:r>
            <a:r>
              <a:rPr lang="en-US" dirty="0" err="1"/>
              <a:t>DigComp</a:t>
            </a:r>
            <a:r>
              <a:rPr lang="en-US" dirty="0"/>
              <a:t> frameworks that partaking in a Digital Civic Engagement project will provide.</a:t>
            </a:r>
            <a:endParaRPr lang="en-RU" dirty="0"/>
          </a:p>
          <a:p>
            <a:endParaRPr lang="en-RU" dirty="0"/>
          </a:p>
          <a:p>
            <a:r>
              <a:rPr lang="en-US" dirty="0"/>
              <a:t>Identify and </a:t>
            </a:r>
            <a:r>
              <a:rPr lang="en-US" dirty="0" err="1"/>
              <a:t>recognise</a:t>
            </a:r>
            <a:r>
              <a:rPr lang="en-US" dirty="0"/>
              <a:t> how digital technologies can be used in a Civic Engagement project and understand the potential benefits that digital technologies can bring to a Digital Engagement project.</a:t>
            </a:r>
            <a:endParaRPr lang="en-RU" dirty="0"/>
          </a:p>
          <a:p>
            <a:endParaRPr lang="en-US" dirty="0"/>
          </a:p>
          <a:p>
            <a:endParaRPr lang="en-RU" dirty="0"/>
          </a:p>
        </p:txBody>
      </p:sp>
      <p:pic>
        <p:nvPicPr>
          <p:cNvPr id="65" name="Picture 64">
            <a:extLst>
              <a:ext uri="{FF2B5EF4-FFF2-40B4-BE49-F238E27FC236}">
                <a16:creationId xmlns:a16="http://schemas.microsoft.com/office/drawing/2014/main" id="{D3A6B22B-6B99-CC41-B297-579D04865841}"/>
              </a:ext>
            </a:extLst>
          </p:cNvPr>
          <p:cNvPicPr>
            <a:picLocks noChangeAspect="1"/>
          </p:cNvPicPr>
          <p:nvPr/>
        </p:nvPicPr>
        <p:blipFill>
          <a:blip r:embed="rId4"/>
          <a:stretch>
            <a:fillRect/>
          </a:stretch>
        </p:blipFill>
        <p:spPr>
          <a:xfrm>
            <a:off x="381999" y="463136"/>
            <a:ext cx="952500" cy="495300"/>
          </a:xfrm>
          <a:prstGeom prst="rect">
            <a:avLst/>
          </a:prstGeom>
        </p:spPr>
      </p:pic>
      <p:sp>
        <p:nvSpPr>
          <p:cNvPr id="66" name="Text Placeholder 25">
            <a:extLst>
              <a:ext uri="{FF2B5EF4-FFF2-40B4-BE49-F238E27FC236}">
                <a16:creationId xmlns:a16="http://schemas.microsoft.com/office/drawing/2014/main" id="{E0B9DB60-011C-0342-BD8B-5277801AC0D1}"/>
              </a:ext>
            </a:extLst>
          </p:cNvPr>
          <p:cNvSpPr txBox="1">
            <a:spLocks/>
          </p:cNvSpPr>
          <p:nvPr/>
        </p:nvSpPr>
        <p:spPr>
          <a:xfrm>
            <a:off x="357645" y="492950"/>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03</a:t>
            </a:r>
          </a:p>
        </p:txBody>
      </p:sp>
      <p:pic>
        <p:nvPicPr>
          <p:cNvPr id="67" name="Picture 66">
            <a:extLst>
              <a:ext uri="{FF2B5EF4-FFF2-40B4-BE49-F238E27FC236}">
                <a16:creationId xmlns:a16="http://schemas.microsoft.com/office/drawing/2014/main" id="{D4591625-9288-7A48-A3F5-FBE359AD63A1}"/>
              </a:ext>
            </a:extLst>
          </p:cNvPr>
          <p:cNvPicPr>
            <a:picLocks noChangeAspect="1"/>
          </p:cNvPicPr>
          <p:nvPr/>
        </p:nvPicPr>
        <p:blipFill>
          <a:blip r:embed="rId3"/>
          <a:stretch>
            <a:fillRect/>
          </a:stretch>
        </p:blipFill>
        <p:spPr>
          <a:xfrm>
            <a:off x="381999" y="1172113"/>
            <a:ext cx="952500" cy="495300"/>
          </a:xfrm>
          <a:prstGeom prst="rect">
            <a:avLst/>
          </a:prstGeom>
        </p:spPr>
      </p:pic>
      <p:sp>
        <p:nvSpPr>
          <p:cNvPr id="68" name="Text Placeholder 25">
            <a:extLst>
              <a:ext uri="{FF2B5EF4-FFF2-40B4-BE49-F238E27FC236}">
                <a16:creationId xmlns:a16="http://schemas.microsoft.com/office/drawing/2014/main" id="{8427056A-2E08-ED43-9933-86C5F94C7A6D}"/>
              </a:ext>
            </a:extLst>
          </p:cNvPr>
          <p:cNvSpPr txBox="1">
            <a:spLocks/>
          </p:cNvSpPr>
          <p:nvPr/>
        </p:nvSpPr>
        <p:spPr>
          <a:xfrm>
            <a:off x="358286" y="1184326"/>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04</a:t>
            </a:r>
          </a:p>
        </p:txBody>
      </p:sp>
    </p:spTree>
    <p:extLst>
      <p:ext uri="{BB962C8B-B14F-4D97-AF65-F5344CB8AC3E}">
        <p14:creationId xmlns:p14="http://schemas.microsoft.com/office/powerpoint/2010/main" val="384224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F597B036-2824-D44A-A5FF-974BC2083DE5}"/>
              </a:ext>
            </a:extLst>
          </p:cNvPr>
          <p:cNvSpPr>
            <a:spLocks noGrp="1"/>
          </p:cNvSpPr>
          <p:nvPr>
            <p:ph type="body" sz="quarter" idx="15"/>
          </p:nvPr>
        </p:nvSpPr>
        <p:spPr>
          <a:xfrm>
            <a:off x="1044759" y="2961938"/>
            <a:ext cx="511077" cy="505268"/>
          </a:xfrm>
        </p:spPr>
        <p:txBody>
          <a:bodyPr/>
          <a:lstStyle/>
          <a:p>
            <a:endParaRPr lang="en-RU"/>
          </a:p>
        </p:txBody>
      </p:sp>
      <p:sp>
        <p:nvSpPr>
          <p:cNvPr id="19" name="Text Placeholder 18">
            <a:extLst>
              <a:ext uri="{FF2B5EF4-FFF2-40B4-BE49-F238E27FC236}">
                <a16:creationId xmlns:a16="http://schemas.microsoft.com/office/drawing/2014/main" id="{A505B845-A99B-2444-A02A-ECD0A86E9A45}"/>
              </a:ext>
            </a:extLst>
          </p:cNvPr>
          <p:cNvSpPr>
            <a:spLocks noGrp="1"/>
          </p:cNvSpPr>
          <p:nvPr>
            <p:ph type="body" sz="quarter" idx="14"/>
          </p:nvPr>
        </p:nvSpPr>
        <p:spPr>
          <a:xfrm>
            <a:off x="1601242" y="2969360"/>
            <a:ext cx="4718277" cy="505268"/>
          </a:xfrm>
        </p:spPr>
        <p:txBody>
          <a:bodyPr/>
          <a:lstStyle/>
          <a:p>
            <a:r>
              <a:rPr lang="en-US" dirty="0"/>
              <a:t>Introduction </a:t>
            </a:r>
            <a:endParaRPr lang="en-RU" dirty="0"/>
          </a:p>
        </p:txBody>
      </p:sp>
      <p:sp>
        <p:nvSpPr>
          <p:cNvPr id="21" name="Text Placeholder 20">
            <a:extLst>
              <a:ext uri="{FF2B5EF4-FFF2-40B4-BE49-F238E27FC236}">
                <a16:creationId xmlns:a16="http://schemas.microsoft.com/office/drawing/2014/main" id="{4F1BEA01-B9FA-4F48-AAF5-12633E71F3F5}"/>
              </a:ext>
            </a:extLst>
          </p:cNvPr>
          <p:cNvSpPr>
            <a:spLocks noGrp="1"/>
          </p:cNvSpPr>
          <p:nvPr>
            <p:ph type="body" sz="quarter" idx="16"/>
          </p:nvPr>
        </p:nvSpPr>
        <p:spPr/>
        <p:txBody>
          <a:bodyPr/>
          <a:lstStyle/>
          <a:p>
            <a:endParaRPr lang="en-RU"/>
          </a:p>
        </p:txBody>
      </p:sp>
      <p:sp>
        <p:nvSpPr>
          <p:cNvPr id="22" name="Text Placeholder 21">
            <a:extLst>
              <a:ext uri="{FF2B5EF4-FFF2-40B4-BE49-F238E27FC236}">
                <a16:creationId xmlns:a16="http://schemas.microsoft.com/office/drawing/2014/main" id="{F3293512-D3D7-A846-884A-B9DB8E43AEFB}"/>
              </a:ext>
            </a:extLst>
          </p:cNvPr>
          <p:cNvSpPr>
            <a:spLocks noGrp="1"/>
          </p:cNvSpPr>
          <p:nvPr>
            <p:ph type="body" sz="quarter" idx="17"/>
          </p:nvPr>
        </p:nvSpPr>
        <p:spPr>
          <a:xfrm>
            <a:off x="1060521" y="3680615"/>
            <a:ext cx="511077" cy="505268"/>
          </a:xfrm>
        </p:spPr>
        <p:txBody>
          <a:bodyPr/>
          <a:lstStyle/>
          <a:p>
            <a:endParaRPr lang="en-RU"/>
          </a:p>
        </p:txBody>
      </p:sp>
      <p:sp>
        <p:nvSpPr>
          <p:cNvPr id="23" name="Text Placeholder 22">
            <a:extLst>
              <a:ext uri="{FF2B5EF4-FFF2-40B4-BE49-F238E27FC236}">
                <a16:creationId xmlns:a16="http://schemas.microsoft.com/office/drawing/2014/main" id="{121E2816-AD0C-D342-852A-F83AD188B037}"/>
              </a:ext>
            </a:extLst>
          </p:cNvPr>
          <p:cNvSpPr>
            <a:spLocks noGrp="1"/>
          </p:cNvSpPr>
          <p:nvPr>
            <p:ph type="body" sz="quarter" idx="18"/>
          </p:nvPr>
        </p:nvSpPr>
        <p:spPr>
          <a:xfrm>
            <a:off x="1617004" y="3688037"/>
            <a:ext cx="4718277" cy="505268"/>
          </a:xfrm>
        </p:spPr>
        <p:txBody>
          <a:bodyPr/>
          <a:lstStyle/>
          <a:p>
            <a:r>
              <a:rPr lang="en-GB" dirty="0"/>
              <a:t>The use of the Guide to Digital Civic Engagement (IO1)</a:t>
            </a:r>
          </a:p>
        </p:txBody>
      </p:sp>
      <p:sp>
        <p:nvSpPr>
          <p:cNvPr id="24" name="Text Placeholder 23">
            <a:extLst>
              <a:ext uri="{FF2B5EF4-FFF2-40B4-BE49-F238E27FC236}">
                <a16:creationId xmlns:a16="http://schemas.microsoft.com/office/drawing/2014/main" id="{76C14B03-2C20-F743-89C7-02AA8225EDA0}"/>
              </a:ext>
            </a:extLst>
          </p:cNvPr>
          <p:cNvSpPr>
            <a:spLocks noGrp="1"/>
          </p:cNvSpPr>
          <p:nvPr>
            <p:ph type="body" sz="quarter" idx="19"/>
          </p:nvPr>
        </p:nvSpPr>
        <p:spPr>
          <a:xfrm>
            <a:off x="1060521" y="4391870"/>
            <a:ext cx="511077" cy="505268"/>
          </a:xfrm>
        </p:spPr>
        <p:txBody>
          <a:bodyPr/>
          <a:lstStyle/>
          <a:p>
            <a:endParaRPr lang="en-RU"/>
          </a:p>
        </p:txBody>
      </p:sp>
      <p:sp>
        <p:nvSpPr>
          <p:cNvPr id="25" name="Text Placeholder 24">
            <a:extLst>
              <a:ext uri="{FF2B5EF4-FFF2-40B4-BE49-F238E27FC236}">
                <a16:creationId xmlns:a16="http://schemas.microsoft.com/office/drawing/2014/main" id="{9914C043-B593-1C40-8F70-7CA5F7EF2CFF}"/>
              </a:ext>
            </a:extLst>
          </p:cNvPr>
          <p:cNvSpPr>
            <a:spLocks noGrp="1"/>
          </p:cNvSpPr>
          <p:nvPr>
            <p:ph type="body" sz="quarter" idx="20"/>
          </p:nvPr>
        </p:nvSpPr>
        <p:spPr>
          <a:xfrm>
            <a:off x="1617004" y="4399292"/>
            <a:ext cx="4718277" cy="505268"/>
          </a:xfrm>
        </p:spPr>
        <p:txBody>
          <a:bodyPr/>
          <a:lstStyle/>
          <a:p>
            <a:r>
              <a:rPr lang="en-GB" dirty="0"/>
              <a:t>The use of the Toolkit for Digital Civic Engagement (IO2)</a:t>
            </a:r>
          </a:p>
        </p:txBody>
      </p:sp>
      <p:sp>
        <p:nvSpPr>
          <p:cNvPr id="26" name="Text Placeholder 25">
            <a:extLst>
              <a:ext uri="{FF2B5EF4-FFF2-40B4-BE49-F238E27FC236}">
                <a16:creationId xmlns:a16="http://schemas.microsoft.com/office/drawing/2014/main" id="{82866C9B-985A-494F-A988-A6436754E821}"/>
              </a:ext>
            </a:extLst>
          </p:cNvPr>
          <p:cNvSpPr>
            <a:spLocks noGrp="1"/>
          </p:cNvSpPr>
          <p:nvPr>
            <p:ph type="body" sz="quarter" idx="21"/>
          </p:nvPr>
        </p:nvSpPr>
        <p:spPr>
          <a:xfrm>
            <a:off x="1076283" y="5110547"/>
            <a:ext cx="511077" cy="505268"/>
          </a:xfrm>
        </p:spPr>
        <p:txBody>
          <a:bodyPr/>
          <a:lstStyle/>
          <a:p>
            <a:endParaRPr lang="en-RU" dirty="0"/>
          </a:p>
        </p:txBody>
      </p:sp>
      <p:sp>
        <p:nvSpPr>
          <p:cNvPr id="27" name="Text Placeholder 26">
            <a:extLst>
              <a:ext uri="{FF2B5EF4-FFF2-40B4-BE49-F238E27FC236}">
                <a16:creationId xmlns:a16="http://schemas.microsoft.com/office/drawing/2014/main" id="{7B971500-C1A3-5840-B18F-E747D4A394B1}"/>
              </a:ext>
            </a:extLst>
          </p:cNvPr>
          <p:cNvSpPr>
            <a:spLocks noGrp="1"/>
          </p:cNvSpPr>
          <p:nvPr>
            <p:ph type="body" sz="quarter" idx="22"/>
          </p:nvPr>
        </p:nvSpPr>
        <p:spPr>
          <a:xfrm>
            <a:off x="1632766" y="5117969"/>
            <a:ext cx="4718277" cy="505268"/>
          </a:xfrm>
        </p:spPr>
        <p:txBody>
          <a:bodyPr/>
          <a:lstStyle/>
          <a:p>
            <a:r>
              <a:rPr lang="en-GB" dirty="0"/>
              <a:t>Using the Open Educational Resources (OERs, IO3)</a:t>
            </a:r>
          </a:p>
        </p:txBody>
      </p:sp>
      <p:sp>
        <p:nvSpPr>
          <p:cNvPr id="29" name="Text Placeholder 28">
            <a:extLst>
              <a:ext uri="{FF2B5EF4-FFF2-40B4-BE49-F238E27FC236}">
                <a16:creationId xmlns:a16="http://schemas.microsoft.com/office/drawing/2014/main" id="{30413C82-93A4-E249-885D-5D2EBB1669A4}"/>
              </a:ext>
            </a:extLst>
          </p:cNvPr>
          <p:cNvSpPr>
            <a:spLocks noGrp="1"/>
          </p:cNvSpPr>
          <p:nvPr>
            <p:ph type="body" sz="quarter" idx="24"/>
          </p:nvPr>
        </p:nvSpPr>
        <p:spPr>
          <a:xfrm>
            <a:off x="2095223" y="6685397"/>
            <a:ext cx="4718277" cy="505268"/>
          </a:xfrm>
        </p:spPr>
        <p:txBody>
          <a:bodyPr/>
          <a:lstStyle/>
          <a:p>
            <a:pPr>
              <a:buClr>
                <a:srgbClr val="7FCCC7"/>
              </a:buClr>
            </a:pPr>
            <a:r>
              <a:rPr lang="en-GB" dirty="0"/>
              <a:t>Using the OERs</a:t>
            </a:r>
          </a:p>
          <a:p>
            <a:pPr>
              <a:buClr>
                <a:srgbClr val="7FCCC7"/>
              </a:buClr>
            </a:pPr>
            <a:r>
              <a:rPr lang="en-GB" dirty="0"/>
              <a:t>OERs Modules</a:t>
            </a:r>
          </a:p>
          <a:p>
            <a:pPr>
              <a:buClr>
                <a:srgbClr val="7FCCC7"/>
              </a:buClr>
            </a:pPr>
            <a:r>
              <a:rPr lang="en-GB" dirty="0"/>
              <a:t>OERs Learning Objectives</a:t>
            </a:r>
          </a:p>
          <a:p>
            <a:pPr>
              <a:buClr>
                <a:srgbClr val="7FCCC7"/>
              </a:buClr>
            </a:pPr>
            <a:r>
              <a:rPr lang="en-GB" dirty="0"/>
              <a:t>Learning Outcomes and Competencies</a:t>
            </a:r>
          </a:p>
          <a:p>
            <a:pPr>
              <a:buClr>
                <a:srgbClr val="7FCCC7"/>
              </a:buClr>
            </a:pPr>
            <a:r>
              <a:rPr lang="en-GB" dirty="0"/>
              <a:t>OERs Pedagogic Uses</a:t>
            </a:r>
          </a:p>
          <a:p>
            <a:endParaRPr lang="en-RU" dirty="0"/>
          </a:p>
        </p:txBody>
      </p:sp>
      <p:sp>
        <p:nvSpPr>
          <p:cNvPr id="34" name="Text Placeholder 33">
            <a:extLst>
              <a:ext uri="{FF2B5EF4-FFF2-40B4-BE49-F238E27FC236}">
                <a16:creationId xmlns:a16="http://schemas.microsoft.com/office/drawing/2014/main" id="{35CEEC67-FC9D-CC42-A484-DEB12354070E}"/>
              </a:ext>
            </a:extLst>
          </p:cNvPr>
          <p:cNvSpPr>
            <a:spLocks noGrp="1"/>
          </p:cNvSpPr>
          <p:nvPr>
            <p:ph type="body" sz="quarter" idx="29"/>
          </p:nvPr>
        </p:nvSpPr>
        <p:spPr>
          <a:xfrm>
            <a:off x="1107811" y="7827524"/>
            <a:ext cx="511077" cy="505268"/>
          </a:xfrm>
        </p:spPr>
        <p:txBody>
          <a:bodyPr/>
          <a:lstStyle/>
          <a:p>
            <a:r>
              <a:rPr lang="en-RU" dirty="0"/>
              <a:t>05</a:t>
            </a:r>
          </a:p>
        </p:txBody>
      </p:sp>
      <p:sp>
        <p:nvSpPr>
          <p:cNvPr id="35" name="Text Placeholder 34">
            <a:extLst>
              <a:ext uri="{FF2B5EF4-FFF2-40B4-BE49-F238E27FC236}">
                <a16:creationId xmlns:a16="http://schemas.microsoft.com/office/drawing/2014/main" id="{1A426D43-28B7-BD4F-9D83-7440E0ACD3D4}"/>
              </a:ext>
            </a:extLst>
          </p:cNvPr>
          <p:cNvSpPr>
            <a:spLocks noGrp="1"/>
          </p:cNvSpPr>
          <p:nvPr>
            <p:ph type="body" sz="quarter" idx="30"/>
          </p:nvPr>
        </p:nvSpPr>
        <p:spPr>
          <a:xfrm>
            <a:off x="1664294" y="7834946"/>
            <a:ext cx="4718277" cy="505268"/>
          </a:xfrm>
        </p:spPr>
        <p:txBody>
          <a:bodyPr/>
          <a:lstStyle/>
          <a:p>
            <a:r>
              <a:rPr lang="en-US" dirty="0"/>
              <a:t>Useful Links</a:t>
            </a:r>
            <a:endParaRPr lang="en-RU" dirty="0"/>
          </a:p>
        </p:txBody>
      </p:sp>
      <p:sp>
        <p:nvSpPr>
          <p:cNvPr id="36" name="Text Placeholder 35">
            <a:extLst>
              <a:ext uri="{FF2B5EF4-FFF2-40B4-BE49-F238E27FC236}">
                <a16:creationId xmlns:a16="http://schemas.microsoft.com/office/drawing/2014/main" id="{3FB01743-CEC9-6B4A-8420-EB5638F4E468}"/>
              </a:ext>
            </a:extLst>
          </p:cNvPr>
          <p:cNvSpPr>
            <a:spLocks noGrp="1"/>
          </p:cNvSpPr>
          <p:nvPr>
            <p:ph type="body" sz="quarter" idx="32"/>
          </p:nvPr>
        </p:nvSpPr>
        <p:spPr/>
        <p:txBody>
          <a:bodyPr/>
          <a:lstStyle/>
          <a:p>
            <a:endParaRPr lang="en-RU"/>
          </a:p>
        </p:txBody>
      </p:sp>
      <p:cxnSp>
        <p:nvCxnSpPr>
          <p:cNvPr id="53" name="Straight Connector 52">
            <a:extLst>
              <a:ext uri="{FF2B5EF4-FFF2-40B4-BE49-F238E27FC236}">
                <a16:creationId xmlns:a16="http://schemas.microsoft.com/office/drawing/2014/main" id="{002683FA-E1CD-C944-9FF3-7C3702FFCF51}"/>
              </a:ext>
            </a:extLst>
          </p:cNvPr>
          <p:cNvCxnSpPr>
            <a:cxnSpLocks/>
          </p:cNvCxnSpPr>
          <p:nvPr/>
        </p:nvCxnSpPr>
        <p:spPr>
          <a:xfrm flipV="1">
            <a:off x="596348" y="2961938"/>
            <a:ext cx="0" cy="5148039"/>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55" name="Text Placeholder 31">
            <a:extLst>
              <a:ext uri="{FF2B5EF4-FFF2-40B4-BE49-F238E27FC236}">
                <a16:creationId xmlns:a16="http://schemas.microsoft.com/office/drawing/2014/main" id="{14AD515D-01FB-4643-9D1F-A9BDA1CF5589}"/>
              </a:ext>
            </a:extLst>
          </p:cNvPr>
          <p:cNvSpPr txBox="1">
            <a:spLocks/>
          </p:cNvSpPr>
          <p:nvPr/>
        </p:nvSpPr>
        <p:spPr>
          <a:xfrm>
            <a:off x="3082496" y="3039024"/>
            <a:ext cx="707895"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3</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41C41AB6-C30F-B747-87E9-F61C4139F91E}"/>
              </a:ext>
            </a:extLst>
          </p:cNvPr>
          <p:cNvSpPr/>
          <p:nvPr/>
        </p:nvSpPr>
        <p:spPr>
          <a:xfrm>
            <a:off x="3043842" y="3143330"/>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57" name="Text Placeholder 31">
            <a:extLst>
              <a:ext uri="{FF2B5EF4-FFF2-40B4-BE49-F238E27FC236}">
                <a16:creationId xmlns:a16="http://schemas.microsoft.com/office/drawing/2014/main" id="{83D610B2-DB98-6445-BF42-CBD5176758E9}"/>
              </a:ext>
            </a:extLst>
          </p:cNvPr>
          <p:cNvSpPr txBox="1">
            <a:spLocks/>
          </p:cNvSpPr>
          <p:nvPr/>
        </p:nvSpPr>
        <p:spPr>
          <a:xfrm>
            <a:off x="3660011" y="3887636"/>
            <a:ext cx="707895"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6</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39D67863-8C1B-AB4B-99B7-2CDBAE476473}"/>
              </a:ext>
            </a:extLst>
          </p:cNvPr>
          <p:cNvSpPr/>
          <p:nvPr/>
        </p:nvSpPr>
        <p:spPr>
          <a:xfrm>
            <a:off x="3621357" y="3991942"/>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59" name="Text Placeholder 31">
            <a:extLst>
              <a:ext uri="{FF2B5EF4-FFF2-40B4-BE49-F238E27FC236}">
                <a16:creationId xmlns:a16="http://schemas.microsoft.com/office/drawing/2014/main" id="{91412835-77A5-EB4E-8570-D818C7BB76B4}"/>
              </a:ext>
            </a:extLst>
          </p:cNvPr>
          <p:cNvSpPr txBox="1">
            <a:spLocks/>
          </p:cNvSpPr>
          <p:nvPr/>
        </p:nvSpPr>
        <p:spPr>
          <a:xfrm>
            <a:off x="3676053" y="4609531"/>
            <a:ext cx="707895"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8</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8EBD27CB-83F5-5D4D-8EE6-FABC2E16B300}"/>
              </a:ext>
            </a:extLst>
          </p:cNvPr>
          <p:cNvSpPr/>
          <p:nvPr/>
        </p:nvSpPr>
        <p:spPr>
          <a:xfrm>
            <a:off x="3637399" y="4713837"/>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61" name="Text Placeholder 31">
            <a:extLst>
              <a:ext uri="{FF2B5EF4-FFF2-40B4-BE49-F238E27FC236}">
                <a16:creationId xmlns:a16="http://schemas.microsoft.com/office/drawing/2014/main" id="{F7F01211-537A-2741-B486-F5A63289E6FB}"/>
              </a:ext>
            </a:extLst>
          </p:cNvPr>
          <p:cNvSpPr txBox="1">
            <a:spLocks/>
          </p:cNvSpPr>
          <p:nvPr/>
        </p:nvSpPr>
        <p:spPr>
          <a:xfrm>
            <a:off x="3031600" y="5331426"/>
            <a:ext cx="818147"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10</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4E2DAFF9-3C5B-3C4B-8F42-B16BABC8DE48}"/>
              </a:ext>
            </a:extLst>
          </p:cNvPr>
          <p:cNvSpPr/>
          <p:nvPr/>
        </p:nvSpPr>
        <p:spPr>
          <a:xfrm>
            <a:off x="2992946" y="5435732"/>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63" name="Text Placeholder 31">
            <a:extLst>
              <a:ext uri="{FF2B5EF4-FFF2-40B4-BE49-F238E27FC236}">
                <a16:creationId xmlns:a16="http://schemas.microsoft.com/office/drawing/2014/main" id="{FB629EA0-D3FD-1144-A609-BCB60AD7EA47}"/>
              </a:ext>
            </a:extLst>
          </p:cNvPr>
          <p:cNvSpPr txBox="1">
            <a:spLocks/>
          </p:cNvSpPr>
          <p:nvPr/>
        </p:nvSpPr>
        <p:spPr>
          <a:xfrm>
            <a:off x="3098538" y="7898162"/>
            <a:ext cx="817680"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27</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B26EB065-3C36-0749-A299-FB1936E78502}"/>
              </a:ext>
            </a:extLst>
          </p:cNvPr>
          <p:cNvSpPr/>
          <p:nvPr/>
        </p:nvSpPr>
        <p:spPr>
          <a:xfrm>
            <a:off x="3059884" y="8002468"/>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28" name="Text Placeholder 28">
            <a:extLst>
              <a:ext uri="{FF2B5EF4-FFF2-40B4-BE49-F238E27FC236}">
                <a16:creationId xmlns:a16="http://schemas.microsoft.com/office/drawing/2014/main" id="{26577482-BFC1-A74F-8844-DFC78BDEBF60}"/>
              </a:ext>
            </a:extLst>
          </p:cNvPr>
          <p:cNvSpPr txBox="1">
            <a:spLocks/>
          </p:cNvSpPr>
          <p:nvPr/>
        </p:nvSpPr>
        <p:spPr>
          <a:xfrm>
            <a:off x="1653784" y="6054835"/>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4.1</a:t>
            </a:r>
          </a:p>
          <a:p>
            <a:endParaRPr lang="en-RU" dirty="0">
              <a:solidFill>
                <a:srgbClr val="7FCCC7"/>
              </a:solidFill>
            </a:endParaRPr>
          </a:p>
        </p:txBody>
      </p:sp>
      <p:sp>
        <p:nvSpPr>
          <p:cNvPr id="30" name="Text Placeholder 28">
            <a:extLst>
              <a:ext uri="{FF2B5EF4-FFF2-40B4-BE49-F238E27FC236}">
                <a16:creationId xmlns:a16="http://schemas.microsoft.com/office/drawing/2014/main" id="{83DDD70E-384D-124A-A5F9-11735C4E5F34}"/>
              </a:ext>
            </a:extLst>
          </p:cNvPr>
          <p:cNvSpPr txBox="1">
            <a:spLocks/>
          </p:cNvSpPr>
          <p:nvPr/>
        </p:nvSpPr>
        <p:spPr>
          <a:xfrm>
            <a:off x="1653784" y="6430580"/>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4.2</a:t>
            </a:r>
          </a:p>
          <a:p>
            <a:endParaRPr lang="en-RU" dirty="0">
              <a:solidFill>
                <a:srgbClr val="7FCCC7"/>
              </a:solidFill>
            </a:endParaRPr>
          </a:p>
        </p:txBody>
      </p:sp>
      <p:sp>
        <p:nvSpPr>
          <p:cNvPr id="31" name="Text Placeholder 28">
            <a:extLst>
              <a:ext uri="{FF2B5EF4-FFF2-40B4-BE49-F238E27FC236}">
                <a16:creationId xmlns:a16="http://schemas.microsoft.com/office/drawing/2014/main" id="{F95EA6BD-9071-9643-9E01-68FEA168F399}"/>
              </a:ext>
            </a:extLst>
          </p:cNvPr>
          <p:cNvSpPr txBox="1">
            <a:spLocks/>
          </p:cNvSpPr>
          <p:nvPr/>
        </p:nvSpPr>
        <p:spPr>
          <a:xfrm>
            <a:off x="1653784" y="6806325"/>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4.3</a:t>
            </a:r>
          </a:p>
          <a:p>
            <a:endParaRPr lang="en-RU" dirty="0">
              <a:solidFill>
                <a:srgbClr val="7FCCC7"/>
              </a:solidFill>
            </a:endParaRPr>
          </a:p>
        </p:txBody>
      </p:sp>
      <p:sp>
        <p:nvSpPr>
          <p:cNvPr id="32" name="Text Placeholder 28">
            <a:extLst>
              <a:ext uri="{FF2B5EF4-FFF2-40B4-BE49-F238E27FC236}">
                <a16:creationId xmlns:a16="http://schemas.microsoft.com/office/drawing/2014/main" id="{A72226E3-B760-0F46-8055-17A75B1B0A5E}"/>
              </a:ext>
            </a:extLst>
          </p:cNvPr>
          <p:cNvSpPr txBox="1">
            <a:spLocks/>
          </p:cNvSpPr>
          <p:nvPr/>
        </p:nvSpPr>
        <p:spPr>
          <a:xfrm>
            <a:off x="1653784" y="7182070"/>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4.4</a:t>
            </a:r>
          </a:p>
          <a:p>
            <a:endParaRPr lang="en-RU" dirty="0">
              <a:solidFill>
                <a:srgbClr val="7FCCC7"/>
              </a:solidFill>
            </a:endParaRPr>
          </a:p>
        </p:txBody>
      </p:sp>
      <p:sp>
        <p:nvSpPr>
          <p:cNvPr id="33" name="Text Placeholder 28">
            <a:extLst>
              <a:ext uri="{FF2B5EF4-FFF2-40B4-BE49-F238E27FC236}">
                <a16:creationId xmlns:a16="http://schemas.microsoft.com/office/drawing/2014/main" id="{8DF9F59F-AE48-1746-86EF-0204235DC7E5}"/>
              </a:ext>
            </a:extLst>
          </p:cNvPr>
          <p:cNvSpPr txBox="1">
            <a:spLocks/>
          </p:cNvSpPr>
          <p:nvPr/>
        </p:nvSpPr>
        <p:spPr>
          <a:xfrm>
            <a:off x="1653784" y="7557814"/>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4.5</a:t>
            </a:r>
          </a:p>
          <a:p>
            <a:endParaRPr lang="en-RU" dirty="0">
              <a:solidFill>
                <a:srgbClr val="7FCCC7"/>
              </a:solidFill>
            </a:endParaRPr>
          </a:p>
        </p:txBody>
      </p:sp>
    </p:spTree>
    <p:extLst>
      <p:ext uri="{BB962C8B-B14F-4D97-AF65-F5344CB8AC3E}">
        <p14:creationId xmlns:p14="http://schemas.microsoft.com/office/powerpoint/2010/main" val="3911704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694E6-79DB-7646-BF78-B5FCC8EE7F7A}"/>
              </a:ext>
            </a:extLst>
          </p:cNvPr>
          <p:cNvSpPr>
            <a:spLocks noGrp="1"/>
          </p:cNvSpPr>
          <p:nvPr>
            <p:ph type="body" sz="quarter" idx="32"/>
          </p:nvPr>
        </p:nvSpPr>
        <p:spPr/>
        <p:txBody>
          <a:bodyPr/>
          <a:lstStyle/>
          <a:p>
            <a:endParaRPr lang="en-RU"/>
          </a:p>
        </p:txBody>
      </p:sp>
      <p:sp>
        <p:nvSpPr>
          <p:cNvPr id="3" name="Text Placeholder 2">
            <a:extLst>
              <a:ext uri="{FF2B5EF4-FFF2-40B4-BE49-F238E27FC236}">
                <a16:creationId xmlns:a16="http://schemas.microsoft.com/office/drawing/2014/main" id="{03FBDE39-6AE7-6149-9D19-CBC7F9E7B6B4}"/>
              </a:ext>
            </a:extLst>
          </p:cNvPr>
          <p:cNvSpPr>
            <a:spLocks noGrp="1"/>
          </p:cNvSpPr>
          <p:nvPr>
            <p:ph type="body" sz="quarter" idx="14"/>
          </p:nvPr>
        </p:nvSpPr>
        <p:spPr/>
        <p:txBody>
          <a:bodyPr/>
          <a:lstStyle/>
          <a:p>
            <a:r>
              <a:rPr lang="en-GB" dirty="0"/>
              <a:t>LET’S REVIEW IN MORE DETAIL</a:t>
            </a:r>
          </a:p>
        </p:txBody>
      </p:sp>
      <p:sp>
        <p:nvSpPr>
          <p:cNvPr id="5" name="Freeform 4">
            <a:extLst>
              <a:ext uri="{FF2B5EF4-FFF2-40B4-BE49-F238E27FC236}">
                <a16:creationId xmlns:a16="http://schemas.microsoft.com/office/drawing/2014/main" id="{00F29D68-7F6E-9B49-89B2-CB5117FA4C0D}"/>
              </a:ext>
            </a:extLst>
          </p:cNvPr>
          <p:cNvSpPr/>
          <p:nvPr/>
        </p:nvSpPr>
        <p:spPr>
          <a:xfrm>
            <a:off x="288257" y="700978"/>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6" name="Freeform 5">
            <a:extLst>
              <a:ext uri="{FF2B5EF4-FFF2-40B4-BE49-F238E27FC236}">
                <a16:creationId xmlns:a16="http://schemas.microsoft.com/office/drawing/2014/main" id="{37F290EA-44C9-634B-A10E-B8CDC2914A15}"/>
              </a:ext>
            </a:extLst>
          </p:cNvPr>
          <p:cNvSpPr/>
          <p:nvPr/>
        </p:nvSpPr>
        <p:spPr>
          <a:xfrm>
            <a:off x="381979" y="132769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7" name="Text Placeholder 3">
            <a:extLst>
              <a:ext uri="{FF2B5EF4-FFF2-40B4-BE49-F238E27FC236}">
                <a16:creationId xmlns:a16="http://schemas.microsoft.com/office/drawing/2014/main" id="{05153BEA-202C-AC47-AC78-6903AE4681C3}"/>
              </a:ext>
            </a:extLst>
          </p:cNvPr>
          <p:cNvSpPr txBox="1">
            <a:spLocks/>
          </p:cNvSpPr>
          <p:nvPr/>
        </p:nvSpPr>
        <p:spPr>
          <a:xfrm>
            <a:off x="521852" y="1311651"/>
            <a:ext cx="6533982" cy="50526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a:t>01 Ideas and Opportunities</a:t>
            </a:r>
          </a:p>
        </p:txBody>
      </p:sp>
      <p:graphicFrame>
        <p:nvGraphicFramePr>
          <p:cNvPr id="10" name="Table 9">
            <a:extLst>
              <a:ext uri="{FF2B5EF4-FFF2-40B4-BE49-F238E27FC236}">
                <a16:creationId xmlns:a16="http://schemas.microsoft.com/office/drawing/2014/main" id="{4C2A68D1-80B2-6C42-98F2-AA4FA0770654}"/>
              </a:ext>
            </a:extLst>
          </p:cNvPr>
          <p:cNvGraphicFramePr>
            <a:graphicFrameLocks noGrp="1"/>
          </p:cNvGraphicFramePr>
          <p:nvPr>
            <p:extLst>
              <p:ext uri="{D42A27DB-BD31-4B8C-83A1-F6EECF244321}">
                <p14:modId xmlns:p14="http://schemas.microsoft.com/office/powerpoint/2010/main" val="3675622971"/>
              </p:ext>
            </p:extLst>
          </p:nvPr>
        </p:nvGraphicFramePr>
        <p:xfrm>
          <a:off x="503238" y="2023703"/>
          <a:ext cx="6533982" cy="785724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n-GB" sz="1488" b="1" kern="1200" dirty="0">
                          <a:solidFill>
                            <a:schemeClr val="lt1"/>
                          </a:solidFill>
                          <a:effectLst/>
                          <a:latin typeface="+mn-lt"/>
                          <a:ea typeface="+mn-ea"/>
                          <a:cs typeface="+mn-cs"/>
                        </a:rPr>
                        <a:t>Competences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488" b="1" kern="1200" dirty="0">
                          <a:solidFill>
                            <a:schemeClr val="lt1"/>
                          </a:solidFill>
                          <a:effectLst/>
                          <a:latin typeface="+mn-lt"/>
                          <a:ea typeface="+mn-ea"/>
                          <a:cs typeface="+mn-cs"/>
                        </a:rPr>
                        <a:t>Hints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n-US" sz="1488" b="1" kern="1200" dirty="0">
                          <a:solidFill>
                            <a:schemeClr val="lt1"/>
                          </a:solidFill>
                          <a:effectLst/>
                          <a:latin typeface="+mn-lt"/>
                          <a:ea typeface="+mn-ea"/>
                          <a:cs typeface="+mn-cs"/>
                        </a:rPr>
                        <a:t>Descriptors</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r>
                        <a:rPr lang="en-GB" sz="1100" b="1" u="sng" kern="1200" dirty="0">
                          <a:solidFill>
                            <a:srgbClr val="22385A"/>
                          </a:solidFill>
                          <a:effectLst/>
                          <a:latin typeface="Calibri" panose="020F0502020204030204" pitchFamily="34" charset="0"/>
                          <a:ea typeface="+mn-ea"/>
                          <a:cs typeface="Calibri" panose="020F0502020204030204" pitchFamily="34" charset="0"/>
                        </a:rPr>
                        <a:t>1.1 Spotting opportunities</a:t>
                      </a: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Use your creativity and abilities to identify opportunities for creating value in a challenging circumstance </a:t>
                      </a:r>
                    </a:p>
                  </a:txBody>
                  <a:tcPr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Identify and seize opportunities to create value within the market environment.</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Identify external needs and challenges that need to be met in a new or different way.</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Establish new connections with stakeholders (investors, employees, customers, suppliers, communities, governments, or trade associations) to create opportunities to mitigate crisis and create value. </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u="sng" dirty="0">
                          <a:solidFill>
                            <a:srgbClr val="22385A"/>
                          </a:solidFill>
                          <a:latin typeface="Calibri" panose="020F0502020204030204" pitchFamily="34" charset="0"/>
                          <a:cs typeface="Calibri" panose="020F0502020204030204" pitchFamily="34" charset="0"/>
                        </a:rPr>
                        <a:t>1.2 Creativity</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r>
                        <a:rPr lang="en-GB" sz="1100" kern="1200" dirty="0">
                          <a:solidFill>
                            <a:srgbClr val="22385A"/>
                          </a:solidFill>
                          <a:latin typeface="+mn-lt"/>
                          <a:ea typeface="+mn-ea"/>
                          <a:cs typeface="+mn-cs"/>
                        </a:rPr>
                        <a:t>Develop creative and purposeful approaches.</a:t>
                      </a:r>
                      <a:endParaRPr lang="en-RU" sz="1100" kern="1200" dirty="0">
                        <a:solidFill>
                          <a:srgbClr val="22385A"/>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Explore and experiment with innovative approaches.</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Develop new ideas and opportunities to create value, including better solutions to existing and new challenges.</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Combine knowledge and resources to achieve valuable effects</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r h="481162">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u="sng" dirty="0">
                          <a:solidFill>
                            <a:srgbClr val="22385A"/>
                          </a:solidFill>
                          <a:latin typeface="Calibri" panose="020F0502020204030204" pitchFamily="34" charset="0"/>
                          <a:cs typeface="Calibri" panose="020F0502020204030204" pitchFamily="34" charset="0"/>
                        </a:rPr>
                        <a:t>1.3. Vision</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Work towards your vision of the future.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Imagine the future beyond the crisis.</a:t>
                      </a:r>
                    </a:p>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 </a:t>
                      </a:r>
                    </a:p>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Develop a vision to turn ideas into action.</a:t>
                      </a:r>
                    </a:p>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 </a:t>
                      </a:r>
                    </a:p>
                    <a:p>
                      <a:pPr algn="l">
                        <a:lnSpc>
                          <a:spcPct val="100000"/>
                        </a:lnSpc>
                        <a:spcBef>
                          <a:spcPts val="0"/>
                        </a:spcBef>
                        <a:spcAft>
                          <a:spcPts val="0"/>
                        </a:spcAft>
                        <a:tabLst>
                          <a:tab pos="450215" algn="l"/>
                        </a:tabLst>
                      </a:pPr>
                      <a:r>
                        <a:rPr lang="en-US" sz="1100" b="0" kern="1200" dirty="0" err="1">
                          <a:solidFill>
                            <a:srgbClr val="22385A"/>
                          </a:solidFill>
                          <a:latin typeface="+mn-lt"/>
                          <a:ea typeface="+mn-ea"/>
                          <a:cs typeface="+mn-cs"/>
                        </a:rPr>
                        <a:t>Visualise</a:t>
                      </a:r>
                      <a:r>
                        <a:rPr lang="en-US" sz="1100" b="0" kern="1200" dirty="0">
                          <a:solidFill>
                            <a:srgbClr val="22385A"/>
                          </a:solidFill>
                          <a:latin typeface="+mn-lt"/>
                          <a:ea typeface="+mn-ea"/>
                          <a:cs typeface="+mn-cs"/>
                        </a:rPr>
                        <a:t> future scenarios to help guide crisis mitigation effort and action.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994960872"/>
                  </a:ext>
                </a:extLst>
              </a:tr>
              <a:tr h="374400">
                <a:tc>
                  <a:txBody>
                    <a:bodyPr/>
                    <a:lstStyle/>
                    <a:p>
                      <a:pPr algn="ctr"/>
                      <a:r>
                        <a:rPr lang="en-GB" sz="1100" b="1" u="sng" dirty="0">
                          <a:solidFill>
                            <a:srgbClr val="22385A"/>
                          </a:solidFill>
                          <a:latin typeface="Calibri" panose="020F0502020204030204" pitchFamily="34" charset="0"/>
                          <a:cs typeface="Calibri" panose="020F0502020204030204" pitchFamily="34" charset="0"/>
                        </a:rPr>
                        <a:t>1.4 Valuing ideas</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100" kern="1200" dirty="0">
                          <a:solidFill>
                            <a:srgbClr val="22385A"/>
                          </a:solidFill>
                          <a:latin typeface="+mn-lt"/>
                          <a:ea typeface="+mn-ea"/>
                          <a:cs typeface="+mn-cs"/>
                        </a:rPr>
                        <a:t>Make the most of ideas and opportunities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r>
                        <a:rPr lang="en-US" sz="1100" kern="1200" dirty="0">
                          <a:solidFill>
                            <a:srgbClr val="22385A"/>
                          </a:solidFill>
                          <a:latin typeface="+mn-lt"/>
                          <a:ea typeface="+mn-ea"/>
                          <a:cs typeface="+mn-cs"/>
                        </a:rPr>
                        <a:t>Judge what value is in economic, social, technological and future trends environment. </a:t>
                      </a:r>
                    </a:p>
                    <a:p>
                      <a:pPr algn="l"/>
                      <a:r>
                        <a:rPr lang="en-US" sz="1100" kern="1200" dirty="0">
                          <a:solidFill>
                            <a:srgbClr val="22385A"/>
                          </a:solidFill>
                          <a:latin typeface="+mn-lt"/>
                          <a:ea typeface="+mn-ea"/>
                          <a:cs typeface="+mn-cs"/>
                        </a:rPr>
                        <a:t> </a:t>
                      </a:r>
                    </a:p>
                    <a:p>
                      <a:pPr algn="l"/>
                      <a:r>
                        <a:rPr lang="en-US" sz="1100" kern="1200" dirty="0" err="1">
                          <a:solidFill>
                            <a:srgbClr val="22385A"/>
                          </a:solidFill>
                          <a:latin typeface="+mn-lt"/>
                          <a:ea typeface="+mn-ea"/>
                          <a:cs typeface="+mn-cs"/>
                        </a:rPr>
                        <a:t>Recognise</a:t>
                      </a:r>
                      <a:r>
                        <a:rPr lang="en-US" sz="1100" kern="1200" dirty="0">
                          <a:solidFill>
                            <a:srgbClr val="22385A"/>
                          </a:solidFill>
                          <a:latin typeface="+mn-lt"/>
                          <a:ea typeface="+mn-ea"/>
                          <a:cs typeface="+mn-cs"/>
                        </a:rPr>
                        <a:t> the potential an idea has for creating value and identify suitable ways of </a:t>
                      </a:r>
                      <a:r>
                        <a:rPr lang="en-US" sz="1100" kern="1200" dirty="0" err="1">
                          <a:solidFill>
                            <a:srgbClr val="22385A"/>
                          </a:solidFill>
                          <a:latin typeface="+mn-lt"/>
                          <a:ea typeface="+mn-ea"/>
                          <a:cs typeface="+mn-cs"/>
                        </a:rPr>
                        <a:t>maximising</a:t>
                      </a:r>
                      <a:r>
                        <a:rPr lang="en-US" sz="1100" kern="1200" dirty="0">
                          <a:solidFill>
                            <a:srgbClr val="22385A"/>
                          </a:solidFill>
                          <a:latin typeface="+mn-lt"/>
                          <a:ea typeface="+mn-ea"/>
                          <a:cs typeface="+mn-cs"/>
                        </a:rPr>
                        <a:t> its potential and impact.</a:t>
                      </a:r>
                    </a:p>
                    <a:p>
                      <a:pPr algn="l"/>
                      <a:endParaRPr lang="en-US" sz="1100" kern="1200" dirty="0">
                        <a:solidFill>
                          <a:srgbClr val="22385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1671931227"/>
                  </a:ext>
                </a:extLst>
              </a:tr>
            </a:tbl>
          </a:graphicData>
        </a:graphic>
      </p:graphicFrame>
    </p:spTree>
    <p:extLst>
      <p:ext uri="{BB962C8B-B14F-4D97-AF65-F5344CB8AC3E}">
        <p14:creationId xmlns:p14="http://schemas.microsoft.com/office/powerpoint/2010/main" val="1591195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E5D2E-87FA-4E43-B9A0-90A1308AE982}"/>
              </a:ext>
            </a:extLst>
          </p:cNvPr>
          <p:cNvSpPr>
            <a:spLocks noGrp="1"/>
          </p:cNvSpPr>
          <p:nvPr>
            <p:ph type="body" sz="quarter" idx="32"/>
          </p:nvPr>
        </p:nvSpPr>
        <p:spPr/>
        <p:txBody>
          <a:bodyPr/>
          <a:lstStyle/>
          <a:p>
            <a:endParaRPr lang="en-RU"/>
          </a:p>
        </p:txBody>
      </p:sp>
      <p:graphicFrame>
        <p:nvGraphicFramePr>
          <p:cNvPr id="5" name="Table 4">
            <a:extLst>
              <a:ext uri="{FF2B5EF4-FFF2-40B4-BE49-F238E27FC236}">
                <a16:creationId xmlns:a16="http://schemas.microsoft.com/office/drawing/2014/main" id="{7CBE886F-1CAB-F04E-ACD5-36756C35BE60}"/>
              </a:ext>
            </a:extLst>
          </p:cNvPr>
          <p:cNvGraphicFramePr>
            <a:graphicFrameLocks noGrp="1"/>
          </p:cNvGraphicFramePr>
          <p:nvPr>
            <p:extLst>
              <p:ext uri="{D42A27DB-BD31-4B8C-83A1-F6EECF244321}">
                <p14:modId xmlns:p14="http://schemas.microsoft.com/office/powerpoint/2010/main" val="924125745"/>
              </p:ext>
            </p:extLst>
          </p:nvPr>
        </p:nvGraphicFramePr>
        <p:xfrm>
          <a:off x="503238" y="574465"/>
          <a:ext cx="6533982" cy="238608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n-GB" sz="1488" b="1" kern="1200" dirty="0">
                          <a:solidFill>
                            <a:schemeClr val="lt1"/>
                          </a:solidFill>
                          <a:effectLst/>
                          <a:latin typeface="+mn-lt"/>
                          <a:ea typeface="+mn-ea"/>
                          <a:cs typeface="+mn-cs"/>
                        </a:rPr>
                        <a:t>Competences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488" b="1" kern="1200" dirty="0">
                          <a:solidFill>
                            <a:schemeClr val="lt1"/>
                          </a:solidFill>
                          <a:effectLst/>
                          <a:latin typeface="+mn-lt"/>
                          <a:ea typeface="+mn-ea"/>
                          <a:cs typeface="+mn-cs"/>
                        </a:rPr>
                        <a:t>Hints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n-US" sz="1488" b="1" kern="1200" dirty="0">
                          <a:solidFill>
                            <a:schemeClr val="lt1"/>
                          </a:solidFill>
                          <a:effectLst/>
                          <a:latin typeface="+mn-lt"/>
                          <a:ea typeface="+mn-ea"/>
                          <a:cs typeface="+mn-cs"/>
                        </a:rPr>
                        <a:t>Descriptors</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r>
                        <a:rPr lang="en-GB" sz="1100" b="1" u="sng" kern="1200" dirty="0">
                          <a:solidFill>
                            <a:srgbClr val="22385A"/>
                          </a:solidFill>
                          <a:effectLst/>
                          <a:latin typeface="Calibri" panose="020F0502020204030204" pitchFamily="34" charset="0"/>
                          <a:ea typeface="+mn-ea"/>
                          <a:cs typeface="Calibri" panose="020F0502020204030204" pitchFamily="34" charset="0"/>
                        </a:rPr>
                        <a:t>1.5 Ethical and sustainable thinking</a:t>
                      </a: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Assess the consequences and impact of ideas, opportunities and  actions. </a:t>
                      </a:r>
                    </a:p>
                  </a:txBody>
                  <a:tcPr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n-US" sz="1100" kern="1200" dirty="0">
                          <a:solidFill>
                            <a:srgbClr val="22385A"/>
                          </a:solidFill>
                          <a:latin typeface="+mn-lt"/>
                          <a:ea typeface="+mn-ea"/>
                          <a:cs typeface="+mn-cs"/>
                        </a:rPr>
                        <a:t>Assess the consequences of opportunities that bring value and the effect of entrepreneurial activity on the target community, the market, society and the environment.</a:t>
                      </a:r>
                      <a:endParaRPr lang="en-RU" sz="1100" kern="1200" dirty="0">
                        <a:solidFill>
                          <a:srgbClr val="22385A"/>
                        </a:solidFill>
                        <a:latin typeface="+mn-lt"/>
                        <a:ea typeface="+mn-ea"/>
                        <a:cs typeface="+mn-cs"/>
                      </a:endParaRPr>
                    </a:p>
                    <a:p>
                      <a:r>
                        <a:rPr lang="en-US" sz="1100" kern="1200" dirty="0">
                          <a:solidFill>
                            <a:srgbClr val="22385A"/>
                          </a:solidFill>
                          <a:latin typeface="+mn-lt"/>
                          <a:ea typeface="+mn-ea"/>
                          <a:cs typeface="+mn-cs"/>
                        </a:rPr>
                        <a:t> </a:t>
                      </a:r>
                      <a:endParaRPr lang="en-RU" sz="1100" kern="1200" dirty="0">
                        <a:solidFill>
                          <a:srgbClr val="22385A"/>
                        </a:solidFill>
                        <a:latin typeface="+mn-lt"/>
                        <a:ea typeface="+mn-ea"/>
                        <a:cs typeface="+mn-cs"/>
                      </a:endParaRPr>
                    </a:p>
                    <a:p>
                      <a:r>
                        <a:rPr lang="en-US" sz="1100" kern="1200" dirty="0">
                          <a:solidFill>
                            <a:srgbClr val="22385A"/>
                          </a:solidFill>
                          <a:latin typeface="+mn-lt"/>
                          <a:ea typeface="+mn-ea"/>
                          <a:cs typeface="+mn-cs"/>
                        </a:rPr>
                        <a:t>Reflect on how sustainable long-term economic goals are and the course of action chosen.</a:t>
                      </a:r>
                      <a:endParaRPr lang="en-RU" sz="1100" kern="1200" dirty="0">
                        <a:solidFill>
                          <a:srgbClr val="22385A"/>
                        </a:solidFill>
                        <a:latin typeface="+mn-lt"/>
                        <a:ea typeface="+mn-ea"/>
                        <a:cs typeface="+mn-cs"/>
                      </a:endParaRPr>
                    </a:p>
                    <a:p>
                      <a:r>
                        <a:rPr lang="en-US" sz="1100" kern="1200" dirty="0">
                          <a:solidFill>
                            <a:srgbClr val="22385A"/>
                          </a:solidFill>
                          <a:latin typeface="+mn-lt"/>
                          <a:ea typeface="+mn-ea"/>
                          <a:cs typeface="+mn-cs"/>
                        </a:rPr>
                        <a:t> </a:t>
                      </a:r>
                      <a:endParaRPr lang="en-RU" sz="1100" kern="1200" dirty="0">
                        <a:solidFill>
                          <a:srgbClr val="22385A"/>
                        </a:solidFill>
                        <a:latin typeface="+mn-lt"/>
                        <a:ea typeface="+mn-ea"/>
                        <a:cs typeface="+mn-cs"/>
                      </a:endParaRPr>
                    </a:p>
                    <a:p>
                      <a:r>
                        <a:rPr lang="en-US" sz="1100" kern="1200" dirty="0">
                          <a:solidFill>
                            <a:srgbClr val="22385A"/>
                          </a:solidFill>
                          <a:latin typeface="+mn-lt"/>
                          <a:ea typeface="+mn-ea"/>
                          <a:cs typeface="+mn-cs"/>
                        </a:rPr>
                        <a:t>Act responsibly.</a:t>
                      </a:r>
                      <a:endParaRPr lang="en-RU" sz="1100" kern="1200" dirty="0">
                        <a:solidFill>
                          <a:srgbClr val="22385A"/>
                        </a:solidFill>
                        <a:latin typeface="+mn-lt"/>
                        <a:ea typeface="+mn-ea"/>
                        <a:cs typeface="+mn-cs"/>
                      </a:endParaRPr>
                    </a:p>
                  </a:txBody>
                  <a:tcPr marL="68580" marR="68580" marT="0" marB="0"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bl>
          </a:graphicData>
        </a:graphic>
      </p:graphicFrame>
      <p:sp>
        <p:nvSpPr>
          <p:cNvPr id="6" name="Freeform 5">
            <a:extLst>
              <a:ext uri="{FF2B5EF4-FFF2-40B4-BE49-F238E27FC236}">
                <a16:creationId xmlns:a16="http://schemas.microsoft.com/office/drawing/2014/main" id="{1D88CDB4-0D64-8243-BBAD-0C3DE8663956}"/>
              </a:ext>
            </a:extLst>
          </p:cNvPr>
          <p:cNvSpPr/>
          <p:nvPr/>
        </p:nvSpPr>
        <p:spPr>
          <a:xfrm>
            <a:off x="381979" y="3518803"/>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7" name="Text Placeholder 3">
            <a:extLst>
              <a:ext uri="{FF2B5EF4-FFF2-40B4-BE49-F238E27FC236}">
                <a16:creationId xmlns:a16="http://schemas.microsoft.com/office/drawing/2014/main" id="{533661C9-DB17-344C-B0E3-E144C1BA90D3}"/>
              </a:ext>
            </a:extLst>
          </p:cNvPr>
          <p:cNvSpPr txBox="1">
            <a:spLocks/>
          </p:cNvSpPr>
          <p:nvPr/>
        </p:nvSpPr>
        <p:spPr>
          <a:xfrm>
            <a:off x="521852" y="3502760"/>
            <a:ext cx="6533982" cy="50526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a:t>02 </a:t>
            </a:r>
            <a:r>
              <a:rPr lang="en-US" b="1" dirty="0"/>
              <a:t>Resources</a:t>
            </a:r>
            <a:endParaRPr lang="en-RU" b="1" dirty="0"/>
          </a:p>
        </p:txBody>
      </p:sp>
      <p:graphicFrame>
        <p:nvGraphicFramePr>
          <p:cNvPr id="8" name="Table 7">
            <a:extLst>
              <a:ext uri="{FF2B5EF4-FFF2-40B4-BE49-F238E27FC236}">
                <a16:creationId xmlns:a16="http://schemas.microsoft.com/office/drawing/2014/main" id="{3A24E5CD-290C-1A48-9099-69B385B5D198}"/>
              </a:ext>
            </a:extLst>
          </p:cNvPr>
          <p:cNvGraphicFramePr>
            <a:graphicFrameLocks noGrp="1"/>
          </p:cNvGraphicFramePr>
          <p:nvPr>
            <p:extLst>
              <p:ext uri="{D42A27DB-BD31-4B8C-83A1-F6EECF244321}">
                <p14:modId xmlns:p14="http://schemas.microsoft.com/office/powerpoint/2010/main" val="3843638965"/>
              </p:ext>
            </p:extLst>
          </p:nvPr>
        </p:nvGraphicFramePr>
        <p:xfrm>
          <a:off x="503238" y="4214812"/>
          <a:ext cx="6533982" cy="458064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n-GB" sz="1488" b="1" kern="1200" dirty="0">
                          <a:solidFill>
                            <a:schemeClr val="lt1"/>
                          </a:solidFill>
                          <a:effectLst/>
                          <a:latin typeface="+mn-lt"/>
                          <a:ea typeface="+mn-ea"/>
                          <a:cs typeface="+mn-cs"/>
                        </a:rPr>
                        <a:t>Competences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488" b="1" kern="1200" dirty="0">
                          <a:solidFill>
                            <a:schemeClr val="lt1"/>
                          </a:solidFill>
                          <a:effectLst/>
                          <a:latin typeface="+mn-lt"/>
                          <a:ea typeface="+mn-ea"/>
                          <a:cs typeface="+mn-cs"/>
                        </a:rPr>
                        <a:t>Hints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n-US" sz="1488" b="1" kern="1200" dirty="0">
                          <a:solidFill>
                            <a:schemeClr val="lt1"/>
                          </a:solidFill>
                          <a:effectLst/>
                          <a:latin typeface="+mn-lt"/>
                          <a:ea typeface="+mn-ea"/>
                          <a:cs typeface="+mn-cs"/>
                        </a:rPr>
                        <a:t>Descriptors</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r>
                        <a:rPr lang="en-GB" sz="1100" b="1" u="sng" kern="1200" dirty="0">
                          <a:solidFill>
                            <a:srgbClr val="22385A"/>
                          </a:solidFill>
                          <a:effectLst/>
                          <a:latin typeface="Calibri" panose="020F0502020204030204" pitchFamily="34" charset="0"/>
                          <a:ea typeface="+mn-ea"/>
                          <a:cs typeface="Calibri" panose="020F0502020204030204" pitchFamily="34" charset="0"/>
                        </a:rPr>
                        <a:t>2.1 Self-awareness and self- efficacy </a:t>
                      </a: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Believe in your- self and keep developing. </a:t>
                      </a:r>
                    </a:p>
                  </a:txBody>
                  <a:tcPr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Identify and seize opportunities to create value within the market environment.</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Identify external needs and challenges that need to be met in a new or different way.</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Establish new connections with stakeholders (investors, employees, customers, suppliers, communities, governments, or trade associations) to create opportunities to mitigate crisis and create value. </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u="sng" dirty="0">
                          <a:solidFill>
                            <a:srgbClr val="22385A"/>
                          </a:solidFill>
                          <a:latin typeface="Calibri" panose="020F0502020204030204" pitchFamily="34" charset="0"/>
                          <a:cs typeface="Calibri" panose="020F0502020204030204" pitchFamily="34" charset="0"/>
                        </a:rPr>
                        <a:t>2.2 Motivation and perseverance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r>
                        <a:rPr lang="en-GB" sz="1100" kern="1200" dirty="0">
                          <a:solidFill>
                            <a:srgbClr val="22385A"/>
                          </a:solidFill>
                          <a:latin typeface="+mn-lt"/>
                          <a:ea typeface="+mn-ea"/>
                          <a:cs typeface="+mn-cs"/>
                        </a:rPr>
                        <a:t>Stay focused and    </a:t>
                      </a:r>
                      <a:br>
                        <a:rPr lang="en-GB" sz="1100" kern="1200" dirty="0">
                          <a:solidFill>
                            <a:srgbClr val="22385A"/>
                          </a:solidFill>
                          <a:latin typeface="+mn-lt"/>
                          <a:ea typeface="+mn-ea"/>
                          <a:cs typeface="+mn-cs"/>
                        </a:rPr>
                      </a:br>
                      <a:r>
                        <a:rPr lang="en-GB" sz="1100" kern="1200" dirty="0">
                          <a:solidFill>
                            <a:srgbClr val="22385A"/>
                          </a:solidFill>
                          <a:latin typeface="+mn-lt"/>
                          <a:ea typeface="+mn-ea"/>
                          <a:cs typeface="+mn-cs"/>
                        </a:rPr>
                        <a:t>don't give up. </a:t>
                      </a:r>
                      <a:endParaRPr lang="en-RU" sz="1100" kern="1200" dirty="0">
                        <a:solidFill>
                          <a:srgbClr val="22385A"/>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Be determined to turn solution ideas into action and satisfy your need to achieve.</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Be prepared to be focused and keep trying to achieve progress.</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Be resilient under pressure, adversity, and failure. </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bl>
          </a:graphicData>
        </a:graphic>
      </p:graphicFrame>
    </p:spTree>
    <p:extLst>
      <p:ext uri="{BB962C8B-B14F-4D97-AF65-F5344CB8AC3E}">
        <p14:creationId xmlns:p14="http://schemas.microsoft.com/office/powerpoint/2010/main" val="393968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2EBF3-20FA-444D-855B-0B0926E3AD37}"/>
              </a:ext>
            </a:extLst>
          </p:cNvPr>
          <p:cNvSpPr>
            <a:spLocks noGrp="1"/>
          </p:cNvSpPr>
          <p:nvPr>
            <p:ph type="body" sz="quarter" idx="32"/>
          </p:nvPr>
        </p:nvSpPr>
        <p:spPr/>
        <p:txBody>
          <a:bodyPr/>
          <a:lstStyle/>
          <a:p>
            <a:endParaRPr lang="en-RU"/>
          </a:p>
        </p:txBody>
      </p:sp>
      <p:graphicFrame>
        <p:nvGraphicFramePr>
          <p:cNvPr id="5" name="Table 4">
            <a:extLst>
              <a:ext uri="{FF2B5EF4-FFF2-40B4-BE49-F238E27FC236}">
                <a16:creationId xmlns:a16="http://schemas.microsoft.com/office/drawing/2014/main" id="{39B8B697-EEC5-6C48-814E-8BEF4C8D36BB}"/>
              </a:ext>
            </a:extLst>
          </p:cNvPr>
          <p:cNvGraphicFramePr>
            <a:graphicFrameLocks noGrp="1"/>
          </p:cNvGraphicFramePr>
          <p:nvPr>
            <p:extLst>
              <p:ext uri="{D42A27DB-BD31-4B8C-83A1-F6EECF244321}">
                <p14:modId xmlns:p14="http://schemas.microsoft.com/office/powerpoint/2010/main" val="2266047098"/>
              </p:ext>
            </p:extLst>
          </p:nvPr>
        </p:nvGraphicFramePr>
        <p:xfrm>
          <a:off x="503238" y="607282"/>
          <a:ext cx="6533982" cy="508356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n-GB" sz="1488" b="1" kern="1200" dirty="0">
                          <a:solidFill>
                            <a:schemeClr val="lt1"/>
                          </a:solidFill>
                          <a:effectLst/>
                          <a:latin typeface="+mn-lt"/>
                          <a:ea typeface="+mn-ea"/>
                          <a:cs typeface="+mn-cs"/>
                        </a:rPr>
                        <a:t>Competences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488" b="1" kern="1200" dirty="0">
                          <a:solidFill>
                            <a:schemeClr val="lt1"/>
                          </a:solidFill>
                          <a:effectLst/>
                          <a:latin typeface="+mn-lt"/>
                          <a:ea typeface="+mn-ea"/>
                          <a:cs typeface="+mn-cs"/>
                        </a:rPr>
                        <a:t>Hints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n-US" sz="1488" b="1" kern="1200" dirty="0">
                          <a:solidFill>
                            <a:schemeClr val="lt1"/>
                          </a:solidFill>
                          <a:effectLst/>
                          <a:latin typeface="+mn-lt"/>
                          <a:ea typeface="+mn-ea"/>
                          <a:cs typeface="+mn-cs"/>
                        </a:rPr>
                        <a:t>Descriptors</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r>
                        <a:rPr lang="en-GB" sz="1100" b="1" u="sng" kern="1200" dirty="0">
                          <a:solidFill>
                            <a:srgbClr val="22385A"/>
                          </a:solidFill>
                          <a:effectLst/>
                          <a:latin typeface="Calibri" panose="020F0502020204030204" pitchFamily="34" charset="0"/>
                          <a:ea typeface="+mn-ea"/>
                          <a:cs typeface="Calibri" panose="020F0502020204030204" pitchFamily="34" charset="0"/>
                        </a:rPr>
                        <a:t>2.3 Mobilising resources </a:t>
                      </a: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Gather and manage the resources you need. </a:t>
                      </a:r>
                    </a:p>
                  </a:txBody>
                  <a:tcPr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Get and manage the resources needed to tackle the crisis.</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Make the most of limited resources – lean approaches.</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Get and manage the competences needed at any stage including technical, legal, tax and digital competences. </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u="sng" dirty="0">
                          <a:solidFill>
                            <a:srgbClr val="22385A"/>
                          </a:solidFill>
                          <a:latin typeface="Calibri" panose="020F0502020204030204" pitchFamily="34" charset="0"/>
                          <a:cs typeface="Calibri" panose="020F0502020204030204" pitchFamily="34" charset="0"/>
                        </a:rPr>
                        <a:t>2.4 Financial and economic literacy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r>
                        <a:rPr lang="en-GB" sz="1100" kern="1200" dirty="0">
                          <a:solidFill>
                            <a:srgbClr val="22385A"/>
                          </a:solidFill>
                          <a:latin typeface="+mn-lt"/>
                          <a:ea typeface="+mn-ea"/>
                          <a:cs typeface="+mn-cs"/>
                        </a:rPr>
                        <a:t>Develop financial  and economic know-how. </a:t>
                      </a:r>
                      <a:endParaRPr lang="en-RU" sz="1100" kern="1200" dirty="0">
                        <a:solidFill>
                          <a:srgbClr val="22385A"/>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Deep review of Finances and Control in terms of earnings, liquidity, information management and monitoring.</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Plan, put in place and evaluate financial decisions over time and at each stage of a crisis.</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r h="481162">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u="sng" dirty="0">
                          <a:solidFill>
                            <a:srgbClr val="22385A"/>
                          </a:solidFill>
                          <a:latin typeface="Calibri" panose="020F0502020204030204" pitchFamily="34" charset="0"/>
                          <a:cs typeface="Calibri" panose="020F0502020204030204" pitchFamily="34" charset="0"/>
                        </a:rPr>
                        <a:t>2.5. Mobilising others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Inspire, enthuse and get others on board.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Inspire and enthuse relevant stakeholders.</a:t>
                      </a:r>
                    </a:p>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 </a:t>
                      </a:r>
                    </a:p>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Get the support needed to achieve valuable outcomes.</a:t>
                      </a:r>
                    </a:p>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 </a:t>
                      </a:r>
                    </a:p>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Demonstrate effective communication, persuasion, negotiation, and leadership.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994960872"/>
                  </a:ext>
                </a:extLst>
              </a:tr>
            </a:tbl>
          </a:graphicData>
        </a:graphic>
      </p:graphicFrame>
      <p:sp>
        <p:nvSpPr>
          <p:cNvPr id="7" name="Freeform 6">
            <a:extLst>
              <a:ext uri="{FF2B5EF4-FFF2-40B4-BE49-F238E27FC236}">
                <a16:creationId xmlns:a16="http://schemas.microsoft.com/office/drawing/2014/main" id="{5F92CFB4-A267-004A-8FBE-209366D6DFAE}"/>
              </a:ext>
            </a:extLst>
          </p:cNvPr>
          <p:cNvSpPr/>
          <p:nvPr/>
        </p:nvSpPr>
        <p:spPr>
          <a:xfrm>
            <a:off x="381979" y="6297860"/>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8" name="Text Placeholder 3">
            <a:extLst>
              <a:ext uri="{FF2B5EF4-FFF2-40B4-BE49-F238E27FC236}">
                <a16:creationId xmlns:a16="http://schemas.microsoft.com/office/drawing/2014/main" id="{96F5EB05-7F30-BF43-A1D5-A0CC67C27CE9}"/>
              </a:ext>
            </a:extLst>
          </p:cNvPr>
          <p:cNvSpPr txBox="1">
            <a:spLocks/>
          </p:cNvSpPr>
          <p:nvPr/>
        </p:nvSpPr>
        <p:spPr>
          <a:xfrm>
            <a:off x="521852" y="6281817"/>
            <a:ext cx="6533982" cy="50526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a:t>03 </a:t>
            </a:r>
            <a:r>
              <a:rPr lang="en-US" b="1" dirty="0"/>
              <a:t>Into Action</a:t>
            </a:r>
            <a:endParaRPr lang="en-RU" b="1" dirty="0"/>
          </a:p>
        </p:txBody>
      </p:sp>
      <p:graphicFrame>
        <p:nvGraphicFramePr>
          <p:cNvPr id="9" name="Table 8">
            <a:extLst>
              <a:ext uri="{FF2B5EF4-FFF2-40B4-BE49-F238E27FC236}">
                <a16:creationId xmlns:a16="http://schemas.microsoft.com/office/drawing/2014/main" id="{E26A5E04-3213-8D40-B26C-5623EC28C395}"/>
              </a:ext>
            </a:extLst>
          </p:cNvPr>
          <p:cNvGraphicFramePr>
            <a:graphicFrameLocks noGrp="1"/>
          </p:cNvGraphicFramePr>
          <p:nvPr>
            <p:extLst>
              <p:ext uri="{D42A27DB-BD31-4B8C-83A1-F6EECF244321}">
                <p14:modId xmlns:p14="http://schemas.microsoft.com/office/powerpoint/2010/main" val="343066776"/>
              </p:ext>
            </p:extLst>
          </p:nvPr>
        </p:nvGraphicFramePr>
        <p:xfrm>
          <a:off x="503238" y="6993869"/>
          <a:ext cx="6533982" cy="230988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n-GB" sz="1488" b="1" kern="1200" dirty="0">
                          <a:solidFill>
                            <a:schemeClr val="lt1"/>
                          </a:solidFill>
                          <a:effectLst/>
                          <a:latin typeface="+mn-lt"/>
                          <a:ea typeface="+mn-ea"/>
                          <a:cs typeface="+mn-cs"/>
                        </a:rPr>
                        <a:t>Competences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488" b="1" kern="1200" dirty="0">
                          <a:solidFill>
                            <a:schemeClr val="lt1"/>
                          </a:solidFill>
                          <a:effectLst/>
                          <a:latin typeface="+mn-lt"/>
                          <a:ea typeface="+mn-ea"/>
                          <a:cs typeface="+mn-cs"/>
                        </a:rPr>
                        <a:t>Hints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n-US" sz="1488" b="1" kern="1200" dirty="0">
                          <a:solidFill>
                            <a:schemeClr val="lt1"/>
                          </a:solidFill>
                          <a:effectLst/>
                          <a:latin typeface="+mn-lt"/>
                          <a:ea typeface="+mn-ea"/>
                          <a:cs typeface="+mn-cs"/>
                        </a:rPr>
                        <a:t>Descriptors</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r>
                        <a:rPr lang="en-GB" sz="1100" b="1" u="sng" kern="1200" dirty="0">
                          <a:solidFill>
                            <a:srgbClr val="22385A"/>
                          </a:solidFill>
                          <a:effectLst/>
                          <a:latin typeface="Calibri" panose="020F0502020204030204" pitchFamily="34" charset="0"/>
                          <a:ea typeface="+mn-ea"/>
                          <a:cs typeface="Calibri" panose="020F0502020204030204" pitchFamily="34" charset="0"/>
                        </a:rPr>
                        <a:t>3.1 Taking the initiative </a:t>
                      </a: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Go for it</a:t>
                      </a:r>
                    </a:p>
                  </a:txBody>
                  <a:tcPr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Initiate processes that tackle the crisis.</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Take up challenges.</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Act and work independently to achieve goals.</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Show resilience and stick to intentions and carry out planned tasks. </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bl>
          </a:graphicData>
        </a:graphic>
      </p:graphicFrame>
    </p:spTree>
    <p:extLst>
      <p:ext uri="{BB962C8B-B14F-4D97-AF65-F5344CB8AC3E}">
        <p14:creationId xmlns:p14="http://schemas.microsoft.com/office/powerpoint/2010/main" val="185808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1C18BF-0DEE-1946-BED3-28564709BB12}"/>
              </a:ext>
            </a:extLst>
          </p:cNvPr>
          <p:cNvSpPr>
            <a:spLocks noGrp="1"/>
          </p:cNvSpPr>
          <p:nvPr>
            <p:ph type="body" sz="quarter" idx="32"/>
          </p:nvPr>
        </p:nvSpPr>
        <p:spPr/>
        <p:txBody>
          <a:bodyPr/>
          <a:lstStyle/>
          <a:p>
            <a:endParaRPr lang="en-RU"/>
          </a:p>
        </p:txBody>
      </p:sp>
      <p:graphicFrame>
        <p:nvGraphicFramePr>
          <p:cNvPr id="7" name="Table 6">
            <a:extLst>
              <a:ext uri="{FF2B5EF4-FFF2-40B4-BE49-F238E27FC236}">
                <a16:creationId xmlns:a16="http://schemas.microsoft.com/office/drawing/2014/main" id="{7CEF0736-1154-0343-BA7E-08A114405280}"/>
              </a:ext>
            </a:extLst>
          </p:cNvPr>
          <p:cNvGraphicFramePr>
            <a:graphicFrameLocks noGrp="1"/>
          </p:cNvGraphicFramePr>
          <p:nvPr>
            <p:extLst>
              <p:ext uri="{D42A27DB-BD31-4B8C-83A1-F6EECF244321}">
                <p14:modId xmlns:p14="http://schemas.microsoft.com/office/powerpoint/2010/main" val="2229305275"/>
              </p:ext>
            </p:extLst>
          </p:nvPr>
        </p:nvGraphicFramePr>
        <p:xfrm>
          <a:off x="503238" y="607282"/>
          <a:ext cx="6533982" cy="642468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n-GB" sz="1488" b="1" kern="1200" dirty="0">
                          <a:solidFill>
                            <a:schemeClr val="lt1"/>
                          </a:solidFill>
                          <a:effectLst/>
                          <a:latin typeface="+mn-lt"/>
                          <a:ea typeface="+mn-ea"/>
                          <a:cs typeface="+mn-cs"/>
                        </a:rPr>
                        <a:t>Competences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488" b="1" kern="1200" dirty="0">
                          <a:solidFill>
                            <a:schemeClr val="lt1"/>
                          </a:solidFill>
                          <a:effectLst/>
                          <a:latin typeface="+mn-lt"/>
                          <a:ea typeface="+mn-ea"/>
                          <a:cs typeface="+mn-cs"/>
                        </a:rPr>
                        <a:t>Hints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n-US" sz="1488" b="1" kern="1200" dirty="0">
                          <a:solidFill>
                            <a:schemeClr val="lt1"/>
                          </a:solidFill>
                          <a:effectLst/>
                          <a:latin typeface="+mn-lt"/>
                          <a:ea typeface="+mn-ea"/>
                          <a:cs typeface="+mn-cs"/>
                        </a:rPr>
                        <a:t>Descriptors</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r>
                        <a:rPr lang="en-GB" sz="1100" b="1" u="sng" kern="1200" dirty="0">
                          <a:solidFill>
                            <a:srgbClr val="22385A"/>
                          </a:solidFill>
                          <a:effectLst/>
                          <a:latin typeface="Calibri" panose="020F0502020204030204" pitchFamily="34" charset="0"/>
                          <a:ea typeface="+mn-ea"/>
                          <a:cs typeface="Calibri" panose="020F0502020204030204" pitchFamily="34" charset="0"/>
                        </a:rPr>
                        <a:t>3.2 Planning and management </a:t>
                      </a: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Prioritise, organise and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follow-up</a:t>
                      </a:r>
                    </a:p>
                  </a:txBody>
                  <a:tcPr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Set long, medium and short-term crisis management goals.</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Define priorities and action plans</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Adapt to unforeseen changes.</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u="sng" dirty="0">
                          <a:solidFill>
                            <a:srgbClr val="22385A"/>
                          </a:solidFill>
                          <a:latin typeface="Calibri" panose="020F0502020204030204" pitchFamily="34" charset="0"/>
                          <a:cs typeface="Calibri" panose="020F0502020204030204" pitchFamily="34" charset="0"/>
                        </a:rPr>
                        <a:t>3.3 Coping with uncertainty, ambiguity and risk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r>
                        <a:rPr lang="en-GB" sz="1100" kern="1200" dirty="0">
                          <a:solidFill>
                            <a:srgbClr val="22385A"/>
                          </a:solidFill>
                          <a:latin typeface="+mn-lt"/>
                          <a:ea typeface="+mn-ea"/>
                          <a:cs typeface="+mn-cs"/>
                        </a:rPr>
                        <a:t>Make decisions dealing with uncertainty, ambiguity and risk </a:t>
                      </a:r>
                      <a:endParaRPr lang="en-RU" sz="1100" kern="1200" dirty="0">
                        <a:solidFill>
                          <a:srgbClr val="22385A"/>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Make decisions when the result of that decision is uncertain, when the information available is partial or ambiguous, or when there is a risk of unintended outcomes.</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Within the value-creating process, include structured ways of testing ideas and prototypes from the early stages to reduce risks of failing.</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Handle fast-moving situations promptly and flexibly. </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r h="481162">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u="sng" dirty="0">
                          <a:solidFill>
                            <a:srgbClr val="22385A"/>
                          </a:solidFill>
                          <a:latin typeface="Calibri" panose="020F0502020204030204" pitchFamily="34" charset="0"/>
                          <a:cs typeface="Calibri" panose="020F0502020204030204" pitchFamily="34" charset="0"/>
                        </a:rPr>
                        <a:t>3.4 Working with others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Team up, collaborate and network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Work and cooperate with others to             mitigate and tackle crisis.</a:t>
                      </a:r>
                    </a:p>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 </a:t>
                      </a:r>
                    </a:p>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Network with others.</a:t>
                      </a:r>
                    </a:p>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 </a:t>
                      </a:r>
                    </a:p>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Solve conflicts and face up to competition positively when necessary.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994960872"/>
                  </a:ext>
                </a:extLst>
              </a:tr>
              <a:tr h="481162">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1" u="sng" dirty="0">
                          <a:solidFill>
                            <a:srgbClr val="22385A"/>
                          </a:solidFill>
                          <a:latin typeface="Calibri" panose="020F0502020204030204" pitchFamily="34" charset="0"/>
                          <a:cs typeface="Calibri" panose="020F0502020204030204" pitchFamily="34" charset="0"/>
                        </a:rPr>
                        <a:t>3.5. Learning through experience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tab pos="450215" algn="l"/>
                        </a:tabLst>
                        <a:defRPr/>
                      </a:pPr>
                      <a:r>
                        <a:rPr lang="en-US" sz="1100" b="0" kern="1200" dirty="0">
                          <a:solidFill>
                            <a:srgbClr val="22385A"/>
                          </a:solidFill>
                          <a:latin typeface="+mn-lt"/>
                          <a:ea typeface="+mn-ea"/>
                          <a:cs typeface="+mn-cs"/>
                        </a:rPr>
                        <a:t>Learn by doing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tab pos="450215" algn="l"/>
                        </a:tabLst>
                        <a:defRPr/>
                      </a:pPr>
                      <a:r>
                        <a:rPr lang="en-US" sz="1100" b="0" kern="1200" dirty="0">
                          <a:solidFill>
                            <a:srgbClr val="22385A"/>
                          </a:solidFill>
                          <a:latin typeface="+mn-lt"/>
                          <a:ea typeface="+mn-ea"/>
                          <a:cs typeface="+mn-cs"/>
                        </a:rPr>
                        <a:t>Use any initiative for value creation as a learning opportunity.</a:t>
                      </a:r>
                    </a:p>
                    <a:p>
                      <a:pPr marL="0" marR="0" indent="0" algn="l" defTabSz="755934" rtl="0" eaLnBrk="1" fontAlgn="auto" latinLnBrk="0" hangingPunct="1">
                        <a:lnSpc>
                          <a:spcPct val="100000"/>
                        </a:lnSpc>
                        <a:spcBef>
                          <a:spcPts val="0"/>
                        </a:spcBef>
                        <a:spcAft>
                          <a:spcPts val="0"/>
                        </a:spcAft>
                        <a:buClrTx/>
                        <a:buSzTx/>
                        <a:buFontTx/>
                        <a:buNone/>
                        <a:tabLst>
                          <a:tab pos="450215" algn="l"/>
                        </a:tabLst>
                        <a:defRPr/>
                      </a:pPr>
                      <a:r>
                        <a:rPr lang="en-US" sz="1100" b="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tab pos="450215" algn="l"/>
                        </a:tabLst>
                        <a:defRPr/>
                      </a:pPr>
                      <a:r>
                        <a:rPr lang="en-US" sz="1100" b="0" kern="1200" dirty="0">
                          <a:solidFill>
                            <a:srgbClr val="22385A"/>
                          </a:solidFill>
                          <a:latin typeface="+mn-lt"/>
                          <a:ea typeface="+mn-ea"/>
                          <a:cs typeface="+mn-cs"/>
                        </a:rPr>
                        <a:t>Learn with others, including peers and mentors.</a:t>
                      </a:r>
                    </a:p>
                    <a:p>
                      <a:pPr marL="0" marR="0" indent="0" algn="l" defTabSz="755934" rtl="0" eaLnBrk="1" fontAlgn="auto" latinLnBrk="0" hangingPunct="1">
                        <a:lnSpc>
                          <a:spcPct val="100000"/>
                        </a:lnSpc>
                        <a:spcBef>
                          <a:spcPts val="0"/>
                        </a:spcBef>
                        <a:spcAft>
                          <a:spcPts val="0"/>
                        </a:spcAft>
                        <a:buClrTx/>
                        <a:buSzTx/>
                        <a:buFontTx/>
                        <a:buNone/>
                        <a:tabLst>
                          <a:tab pos="450215" algn="l"/>
                        </a:tabLst>
                        <a:defRPr/>
                      </a:pPr>
                      <a:r>
                        <a:rPr lang="en-US" sz="1100" b="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tab pos="450215" algn="l"/>
                        </a:tabLst>
                        <a:defRPr/>
                      </a:pPr>
                      <a:r>
                        <a:rPr lang="en-US" sz="1100" b="0" kern="1200" dirty="0">
                          <a:solidFill>
                            <a:srgbClr val="22385A"/>
                          </a:solidFill>
                          <a:latin typeface="+mn-lt"/>
                          <a:ea typeface="+mn-ea"/>
                          <a:cs typeface="+mn-cs"/>
                        </a:rPr>
                        <a:t>Reflect and learn from both success and failure.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1069404086"/>
                  </a:ext>
                </a:extLst>
              </a:tr>
            </a:tbl>
          </a:graphicData>
        </a:graphic>
      </p:graphicFrame>
      <p:grpSp>
        <p:nvGrpSpPr>
          <p:cNvPr id="12" name="Graphic 48">
            <a:extLst>
              <a:ext uri="{FF2B5EF4-FFF2-40B4-BE49-F238E27FC236}">
                <a16:creationId xmlns:a16="http://schemas.microsoft.com/office/drawing/2014/main" id="{25F927C3-7335-244A-B0ED-0442D7053F9C}"/>
              </a:ext>
            </a:extLst>
          </p:cNvPr>
          <p:cNvGrpSpPr/>
          <p:nvPr/>
        </p:nvGrpSpPr>
        <p:grpSpPr>
          <a:xfrm rot="5400000">
            <a:off x="595728" y="8486289"/>
            <a:ext cx="1900144" cy="687918"/>
            <a:chOff x="80265" y="4007987"/>
            <a:chExt cx="7398066" cy="2678353"/>
          </a:xfrm>
          <a:solidFill>
            <a:srgbClr val="FDC662"/>
          </a:solidFill>
        </p:grpSpPr>
        <p:sp>
          <p:nvSpPr>
            <p:cNvPr id="13" name="Freeform 12">
              <a:extLst>
                <a:ext uri="{FF2B5EF4-FFF2-40B4-BE49-F238E27FC236}">
                  <a16:creationId xmlns:a16="http://schemas.microsoft.com/office/drawing/2014/main" id="{D031D40F-6BB6-D148-8479-15F6BF2D6BBF}"/>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F98CBBE1-AE54-4D4D-9C08-EED05AFA5B91}"/>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000A613F-5562-E64D-AF6B-DD247DB1573D}"/>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9380FC7A-B55F-4F47-818E-005651F68BF7}"/>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2539517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951C5-4F6B-0F49-B44B-374EEB8C49B8}"/>
              </a:ext>
            </a:extLst>
          </p:cNvPr>
          <p:cNvSpPr>
            <a:spLocks noGrp="1"/>
          </p:cNvSpPr>
          <p:nvPr>
            <p:ph type="body" sz="quarter" idx="32"/>
          </p:nvPr>
        </p:nvSpPr>
        <p:spPr/>
        <p:txBody>
          <a:bodyPr/>
          <a:lstStyle/>
          <a:p>
            <a:endParaRPr lang="en-RU"/>
          </a:p>
        </p:txBody>
      </p:sp>
      <p:sp>
        <p:nvSpPr>
          <p:cNvPr id="5" name="Freeform 4">
            <a:extLst>
              <a:ext uri="{FF2B5EF4-FFF2-40B4-BE49-F238E27FC236}">
                <a16:creationId xmlns:a16="http://schemas.microsoft.com/office/drawing/2014/main" id="{6E742E75-966F-6443-9140-8A24A5764C89}"/>
              </a:ext>
            </a:extLst>
          </p:cNvPr>
          <p:cNvSpPr/>
          <p:nvPr/>
        </p:nvSpPr>
        <p:spPr>
          <a:xfrm>
            <a:off x="381979" y="55553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6" name="Text Placeholder 3">
            <a:extLst>
              <a:ext uri="{FF2B5EF4-FFF2-40B4-BE49-F238E27FC236}">
                <a16:creationId xmlns:a16="http://schemas.microsoft.com/office/drawing/2014/main" id="{C83DCABB-BA8A-6340-94EB-24AC6013C389}"/>
              </a:ext>
            </a:extLst>
          </p:cNvPr>
          <p:cNvSpPr txBox="1">
            <a:spLocks/>
          </p:cNvSpPr>
          <p:nvPr/>
        </p:nvSpPr>
        <p:spPr>
          <a:xfrm>
            <a:off x="521852" y="539491"/>
            <a:ext cx="6533982" cy="50526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err="1"/>
              <a:t>DigComp</a:t>
            </a:r>
            <a:r>
              <a:rPr lang="en-GB" b="1" dirty="0"/>
              <a:t> Framework</a:t>
            </a:r>
          </a:p>
        </p:txBody>
      </p:sp>
      <p:graphicFrame>
        <p:nvGraphicFramePr>
          <p:cNvPr id="7" name="Table 6">
            <a:extLst>
              <a:ext uri="{FF2B5EF4-FFF2-40B4-BE49-F238E27FC236}">
                <a16:creationId xmlns:a16="http://schemas.microsoft.com/office/drawing/2014/main" id="{B93DBCFA-1275-D846-91BA-D672D9AD3456}"/>
              </a:ext>
            </a:extLst>
          </p:cNvPr>
          <p:cNvGraphicFramePr>
            <a:graphicFrameLocks noGrp="1"/>
          </p:cNvGraphicFramePr>
          <p:nvPr>
            <p:extLst>
              <p:ext uri="{D42A27DB-BD31-4B8C-83A1-F6EECF244321}">
                <p14:modId xmlns:p14="http://schemas.microsoft.com/office/powerpoint/2010/main" val="2580168684"/>
              </p:ext>
            </p:extLst>
          </p:nvPr>
        </p:nvGraphicFramePr>
        <p:xfrm>
          <a:off x="503238" y="1251543"/>
          <a:ext cx="6533982" cy="768960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n-GB" sz="1488" b="1" kern="1200" dirty="0">
                          <a:solidFill>
                            <a:schemeClr val="lt1"/>
                          </a:solidFill>
                          <a:effectLst/>
                          <a:latin typeface="+mn-lt"/>
                          <a:ea typeface="+mn-ea"/>
                          <a:cs typeface="+mn-cs"/>
                        </a:rPr>
                        <a:t>Competences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US" sz="1488" b="1" kern="1200" dirty="0">
                          <a:solidFill>
                            <a:schemeClr val="lt1"/>
                          </a:solidFill>
                          <a:effectLst/>
                          <a:latin typeface="+mn-lt"/>
                          <a:ea typeface="+mn-ea"/>
                          <a:cs typeface="+mn-cs"/>
                        </a:rPr>
                        <a:t>Descriptors</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n-US" sz="1488" b="1" kern="1200" dirty="0">
                          <a:solidFill>
                            <a:schemeClr val="lt1"/>
                          </a:solidFill>
                          <a:effectLst/>
                          <a:latin typeface="+mn-lt"/>
                          <a:ea typeface="+mn-ea"/>
                          <a:cs typeface="+mn-cs"/>
                        </a:rPr>
                        <a:t>Relevant Modules</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r>
                        <a:rPr lang="en-GB" sz="1100" b="0" u="none" kern="1200" dirty="0">
                          <a:solidFill>
                            <a:srgbClr val="22385A"/>
                          </a:solidFill>
                          <a:effectLst/>
                          <a:latin typeface="Calibri" panose="020F0502020204030204" pitchFamily="34" charset="0"/>
                          <a:ea typeface="+mn-ea"/>
                          <a:cs typeface="Calibri" panose="020F0502020204030204" pitchFamily="34" charset="0"/>
                        </a:rPr>
                        <a:t>Managing data, information, and digital content </a:t>
                      </a: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To articulate information needs, to locate and retrieve digital data, information and content.</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To judge the relevance of the source and its content.</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To store, manage, and organise digital data, information and content. </a:t>
                      </a:r>
                    </a:p>
                  </a:txBody>
                  <a:tcPr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rPr>
                        <a:t>Module 1- </a:t>
                      </a:r>
                      <a:r>
                        <a:rPr lang="en-GB" sz="1100" dirty="0">
                          <a:solidFill>
                            <a:srgbClr val="22385A"/>
                          </a:solidFill>
                        </a:rPr>
                        <a:t>Learners are introduced to the concept of Student Civic Engagement and how digital technologies can play an important role, as well as how to search and identify potential future civic engagement projects.</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dirty="0">
                          <a:solidFill>
                            <a:srgbClr val="22385A"/>
                          </a:solidFill>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1" dirty="0">
                          <a:solidFill>
                            <a:srgbClr val="22385A"/>
                          </a:solidFill>
                        </a:rPr>
                        <a:t>Module 6- </a:t>
                      </a:r>
                      <a:r>
                        <a:rPr lang="en-GB" sz="1100" dirty="0">
                          <a:solidFill>
                            <a:srgbClr val="22385A"/>
                          </a:solidFill>
                        </a:rPr>
                        <a:t>Learners will find ways of using digital technologies to collaborate with others and find likeminded people. </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0" u="none" kern="1200" dirty="0">
                          <a:solidFill>
                            <a:srgbClr val="22385A"/>
                          </a:solidFill>
                          <a:effectLst/>
                          <a:latin typeface="Calibri" panose="020F0502020204030204" pitchFamily="34" charset="0"/>
                          <a:ea typeface="+mn-ea"/>
                          <a:cs typeface="Calibri" panose="020F0502020204030204" pitchFamily="34" charset="0"/>
                        </a:rPr>
                        <a:t>Communication and collaboration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r>
                        <a:rPr lang="en-GB" sz="1100" kern="1200" dirty="0">
                          <a:solidFill>
                            <a:srgbClr val="22385A"/>
                          </a:solidFill>
                          <a:latin typeface="+mn-lt"/>
                          <a:ea typeface="+mn-ea"/>
                          <a:cs typeface="+mn-cs"/>
                        </a:rPr>
                        <a:t>To interact, communicate and collaborate through digital technologies while being aware of cultural and generational diversity.</a:t>
                      </a:r>
                    </a:p>
                    <a:p>
                      <a:pPr algn="l"/>
                      <a:r>
                        <a:rPr lang="en-GB" sz="1100" kern="1200" dirty="0">
                          <a:solidFill>
                            <a:srgbClr val="22385A"/>
                          </a:solidFill>
                          <a:latin typeface="+mn-lt"/>
                          <a:ea typeface="+mn-ea"/>
                          <a:cs typeface="+mn-cs"/>
                        </a:rPr>
                        <a:t> </a:t>
                      </a:r>
                    </a:p>
                    <a:p>
                      <a:pPr algn="l"/>
                      <a:r>
                        <a:rPr lang="en-GB" sz="1100" kern="1200" dirty="0">
                          <a:solidFill>
                            <a:srgbClr val="22385A"/>
                          </a:solidFill>
                          <a:latin typeface="+mn-lt"/>
                          <a:ea typeface="+mn-ea"/>
                          <a:cs typeface="+mn-cs"/>
                        </a:rPr>
                        <a:t>To manage one’s digital identity and reputation. </a:t>
                      </a:r>
                      <a:endParaRPr lang="en-RU" sz="1100" kern="1200" dirty="0">
                        <a:solidFill>
                          <a:srgbClr val="22385A"/>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100" b="1" kern="1200" dirty="0">
                          <a:solidFill>
                            <a:srgbClr val="22385A"/>
                          </a:solidFill>
                          <a:latin typeface="+mn-lt"/>
                          <a:ea typeface="+mn-ea"/>
                          <a:cs typeface="+mn-cs"/>
                        </a:rPr>
                        <a:t>Module 2- </a:t>
                      </a:r>
                      <a:r>
                        <a:rPr lang="en-GB" sz="1100" b="0" kern="1200" dirty="0">
                          <a:solidFill>
                            <a:srgbClr val="22385A"/>
                          </a:solidFill>
                          <a:latin typeface="+mn-lt"/>
                          <a:ea typeface="+mn-ea"/>
                          <a:cs typeface="+mn-cs"/>
                        </a:rPr>
                        <a:t>Learners will gather an understand and improve their competence of how one can engage in citizenship through digital technologies.</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GB" sz="1100" b="1" kern="1200" dirty="0">
                          <a:solidFill>
                            <a:srgbClr val="22385A"/>
                          </a:solidFill>
                          <a:latin typeface="+mn-lt"/>
                          <a:ea typeface="+mn-ea"/>
                          <a:cs typeface="+mn-cs"/>
                        </a:rPr>
                        <a:t>Module 6- </a:t>
                      </a:r>
                      <a:r>
                        <a:rPr lang="en-GB" sz="1100" b="0" kern="1200" dirty="0">
                          <a:solidFill>
                            <a:srgbClr val="22385A"/>
                          </a:solidFill>
                          <a:latin typeface="+mn-lt"/>
                          <a:ea typeface="+mn-ea"/>
                          <a:cs typeface="+mn-cs"/>
                        </a:rPr>
                        <a:t>Leaners will find information on how to market their projects, in turn creating a story/ persona for their Digital Civic Engagement project. </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r h="481162">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0" u="none" kern="1200" dirty="0">
                          <a:solidFill>
                            <a:srgbClr val="22385A"/>
                          </a:solidFill>
                          <a:effectLst/>
                          <a:latin typeface="Calibri" panose="020F0502020204030204" pitchFamily="34" charset="0"/>
                          <a:ea typeface="+mn-ea"/>
                          <a:cs typeface="Calibri" panose="020F0502020204030204" pitchFamily="34" charset="0"/>
                        </a:rPr>
                        <a:t>Digital Content Creation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To create and edit digital content.</a:t>
                      </a:r>
                    </a:p>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 </a:t>
                      </a:r>
                    </a:p>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To improve and integrate information and content into an existing body of knowledge.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lnSpc>
                          <a:spcPct val="100000"/>
                        </a:lnSpc>
                        <a:spcBef>
                          <a:spcPts val="0"/>
                        </a:spcBef>
                        <a:spcAft>
                          <a:spcPts val="0"/>
                        </a:spcAft>
                        <a:tabLst>
                          <a:tab pos="450215" algn="l"/>
                        </a:tabLst>
                      </a:pPr>
                      <a:r>
                        <a:rPr lang="en-US" sz="1100" b="0" kern="1200" dirty="0">
                          <a:solidFill>
                            <a:srgbClr val="22385A"/>
                          </a:solidFill>
                          <a:latin typeface="+mn-lt"/>
                          <a:ea typeface="+mn-ea"/>
                          <a:cs typeface="+mn-cs"/>
                        </a:rPr>
                        <a:t>Competences in improving and integrating information and content into an existing body of knowledge is a common thread through all IOs.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994960872"/>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0" u="none" kern="1200" dirty="0">
                          <a:solidFill>
                            <a:srgbClr val="22385A"/>
                          </a:solidFill>
                          <a:effectLst/>
                          <a:latin typeface="Calibri" panose="020F0502020204030204" pitchFamily="34" charset="0"/>
                          <a:ea typeface="+mn-ea"/>
                          <a:cs typeface="Calibri" panose="020F0502020204030204" pitchFamily="34" charset="0"/>
                        </a:rPr>
                        <a:t>Safety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100" kern="1200" dirty="0">
                          <a:solidFill>
                            <a:srgbClr val="22385A"/>
                          </a:solidFill>
                          <a:latin typeface="+mn-lt"/>
                          <a:ea typeface="+mn-ea"/>
                          <a:cs typeface="+mn-cs"/>
                        </a:rPr>
                        <a:t>To protect devices, content, personal data and privacy in digital environments. </a:t>
                      </a:r>
                    </a:p>
                    <a:p>
                      <a:pPr marL="0" marR="0" indent="0" algn="l" defTabSz="755934" rtl="0" eaLnBrk="1" fontAlgn="auto" latinLnBrk="0" hangingPunct="1">
                        <a:lnSpc>
                          <a:spcPct val="100000"/>
                        </a:lnSpc>
                        <a:spcBef>
                          <a:spcPts val="0"/>
                        </a:spcBef>
                        <a:spcAft>
                          <a:spcPts val="0"/>
                        </a:spcAft>
                        <a:buClrTx/>
                        <a:buSzTx/>
                        <a:buFontTx/>
                        <a:buNone/>
                        <a:tabLst/>
                        <a:defRPr/>
                      </a:pPr>
                      <a:r>
                        <a:rPr lang="en-US" sz="110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US" sz="1100" kern="1200" dirty="0">
                          <a:solidFill>
                            <a:srgbClr val="22385A"/>
                          </a:solidFill>
                          <a:latin typeface="+mn-lt"/>
                          <a:ea typeface="+mn-ea"/>
                          <a:cs typeface="+mn-cs"/>
                        </a:rPr>
                        <a:t>To protect physical and psychological health, and to be aware of digital technologies for social well-being and social inclusion. </a:t>
                      </a:r>
                    </a:p>
                    <a:p>
                      <a:pPr marL="0" marR="0" indent="0" algn="l" defTabSz="755934" rtl="0" eaLnBrk="1" fontAlgn="auto" latinLnBrk="0" hangingPunct="1">
                        <a:lnSpc>
                          <a:spcPct val="100000"/>
                        </a:lnSpc>
                        <a:spcBef>
                          <a:spcPts val="0"/>
                        </a:spcBef>
                        <a:spcAft>
                          <a:spcPts val="0"/>
                        </a:spcAft>
                        <a:buClrTx/>
                        <a:buSzTx/>
                        <a:buFontTx/>
                        <a:buNone/>
                        <a:tabLst/>
                        <a:defRPr/>
                      </a:pPr>
                      <a:r>
                        <a:rPr lang="en-US" sz="110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US" sz="1100" kern="1200" dirty="0">
                          <a:solidFill>
                            <a:srgbClr val="22385A"/>
                          </a:solidFill>
                          <a:latin typeface="+mn-lt"/>
                          <a:ea typeface="+mn-ea"/>
                          <a:cs typeface="+mn-cs"/>
                        </a:rPr>
                        <a:t>To be aware of the environmental impact of digital technologies and their 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r>
                        <a:rPr lang="en-US" sz="1100" kern="1200" dirty="0">
                          <a:solidFill>
                            <a:srgbClr val="22385A"/>
                          </a:solidFill>
                          <a:latin typeface="+mn-lt"/>
                          <a:ea typeface="+mn-ea"/>
                          <a:cs typeface="+mn-cs"/>
                        </a:rPr>
                        <a:t>Learners will be introduced to these competencies throughout all six modules.</a:t>
                      </a:r>
                    </a:p>
                    <a:p>
                      <a:pPr algn="l"/>
                      <a:r>
                        <a:rPr lang="en-US" sz="1100" kern="1200" dirty="0">
                          <a:solidFill>
                            <a:srgbClr val="22385A"/>
                          </a:solidFill>
                          <a:latin typeface="+mn-lt"/>
                          <a:ea typeface="+mn-ea"/>
                          <a:cs typeface="+mn-cs"/>
                        </a:rPr>
                        <a:t> </a:t>
                      </a:r>
                    </a:p>
                    <a:p>
                      <a:pPr algn="l"/>
                      <a:r>
                        <a:rPr lang="en-US" sz="1100" b="1" kern="1200" dirty="0">
                          <a:solidFill>
                            <a:srgbClr val="22385A"/>
                          </a:solidFill>
                          <a:latin typeface="+mn-lt"/>
                          <a:ea typeface="+mn-ea"/>
                          <a:cs typeface="+mn-cs"/>
                        </a:rPr>
                        <a:t>Module 6- </a:t>
                      </a:r>
                      <a:r>
                        <a:rPr lang="en-US" sz="1100" kern="1200" dirty="0">
                          <a:solidFill>
                            <a:srgbClr val="22385A"/>
                          </a:solidFill>
                          <a:latin typeface="+mn-lt"/>
                          <a:ea typeface="+mn-ea"/>
                          <a:cs typeface="+mn-cs"/>
                        </a:rPr>
                        <a:t>Learners will cover information regarding safe use of digital technologies, as well as how best to use them to help promote their own DCE project. </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1671931227"/>
                  </a:ext>
                </a:extLst>
              </a:tr>
            </a:tbl>
          </a:graphicData>
        </a:graphic>
      </p:graphicFrame>
    </p:spTree>
    <p:extLst>
      <p:ext uri="{BB962C8B-B14F-4D97-AF65-F5344CB8AC3E}">
        <p14:creationId xmlns:p14="http://schemas.microsoft.com/office/powerpoint/2010/main" val="2791746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C883C-51FC-5340-807F-D7793BBE8567}"/>
              </a:ext>
            </a:extLst>
          </p:cNvPr>
          <p:cNvSpPr>
            <a:spLocks noGrp="1"/>
          </p:cNvSpPr>
          <p:nvPr>
            <p:ph type="body" sz="quarter" idx="32"/>
          </p:nvPr>
        </p:nvSpPr>
        <p:spPr/>
        <p:txBody>
          <a:bodyPr/>
          <a:lstStyle/>
          <a:p>
            <a:endParaRPr lang="en-RU"/>
          </a:p>
        </p:txBody>
      </p:sp>
      <p:graphicFrame>
        <p:nvGraphicFramePr>
          <p:cNvPr id="5" name="Table 4">
            <a:extLst>
              <a:ext uri="{FF2B5EF4-FFF2-40B4-BE49-F238E27FC236}">
                <a16:creationId xmlns:a16="http://schemas.microsoft.com/office/drawing/2014/main" id="{4E110D58-2C53-5B4F-97A8-4814C18CF76F}"/>
              </a:ext>
            </a:extLst>
          </p:cNvPr>
          <p:cNvGraphicFramePr>
            <a:graphicFrameLocks noGrp="1"/>
          </p:cNvGraphicFramePr>
          <p:nvPr>
            <p:extLst>
              <p:ext uri="{D42A27DB-BD31-4B8C-83A1-F6EECF244321}">
                <p14:modId xmlns:p14="http://schemas.microsoft.com/office/powerpoint/2010/main" val="2876247828"/>
              </p:ext>
            </p:extLst>
          </p:nvPr>
        </p:nvGraphicFramePr>
        <p:xfrm>
          <a:off x="503238" y="609862"/>
          <a:ext cx="6533982" cy="298044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n-GB" sz="1488" b="1" kern="1200" dirty="0">
                          <a:solidFill>
                            <a:schemeClr val="lt1"/>
                          </a:solidFill>
                          <a:effectLst/>
                          <a:latin typeface="+mn-lt"/>
                          <a:ea typeface="+mn-ea"/>
                          <a:cs typeface="+mn-cs"/>
                        </a:rPr>
                        <a:t>Competences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US" sz="1488" b="1" kern="1200" dirty="0">
                          <a:solidFill>
                            <a:schemeClr val="lt1"/>
                          </a:solidFill>
                          <a:effectLst/>
                          <a:latin typeface="+mn-lt"/>
                          <a:ea typeface="+mn-ea"/>
                          <a:cs typeface="+mn-cs"/>
                        </a:rPr>
                        <a:t>Descriptors</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n-US" sz="1488" b="1" kern="1200" dirty="0">
                          <a:solidFill>
                            <a:schemeClr val="lt1"/>
                          </a:solidFill>
                          <a:effectLst/>
                          <a:latin typeface="+mn-lt"/>
                          <a:ea typeface="+mn-ea"/>
                          <a:cs typeface="+mn-cs"/>
                        </a:rPr>
                        <a:t>Relevant Modules</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n-GB" sz="1100" b="0" u="none" kern="1200" dirty="0">
                          <a:solidFill>
                            <a:srgbClr val="22385A"/>
                          </a:solidFill>
                          <a:effectLst/>
                          <a:latin typeface="Calibri" panose="020F0502020204030204" pitchFamily="34" charset="0"/>
                          <a:ea typeface="+mn-ea"/>
                          <a:cs typeface="Calibri" panose="020F0502020204030204" pitchFamily="34" charset="0"/>
                        </a:rPr>
                        <a:t>Problem Solving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100" kern="1200" dirty="0">
                          <a:solidFill>
                            <a:srgbClr val="22385A"/>
                          </a:solidFill>
                          <a:latin typeface="+mn-lt"/>
                          <a:ea typeface="+mn-ea"/>
                          <a:cs typeface="+mn-cs"/>
                        </a:rPr>
                        <a:t>To identify needs and problems, and to resolve conceptual problems and problem situations in digital environments. </a:t>
                      </a:r>
                    </a:p>
                    <a:p>
                      <a:pPr marL="0" marR="0" indent="0" algn="l" defTabSz="755934" rtl="0" eaLnBrk="1" fontAlgn="auto" latinLnBrk="0" hangingPunct="1">
                        <a:lnSpc>
                          <a:spcPct val="100000"/>
                        </a:lnSpc>
                        <a:spcBef>
                          <a:spcPts val="0"/>
                        </a:spcBef>
                        <a:spcAft>
                          <a:spcPts val="0"/>
                        </a:spcAft>
                        <a:buClrTx/>
                        <a:buSzTx/>
                        <a:buFontTx/>
                        <a:buNone/>
                        <a:tabLst/>
                        <a:defRPr/>
                      </a:pPr>
                      <a:r>
                        <a:rPr lang="en-US" sz="110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US" sz="1100" kern="1200" dirty="0">
                          <a:solidFill>
                            <a:srgbClr val="22385A"/>
                          </a:solidFill>
                          <a:latin typeface="+mn-lt"/>
                          <a:ea typeface="+mn-ea"/>
                          <a:cs typeface="+mn-cs"/>
                        </a:rPr>
                        <a:t>To use digital tools to innovate processes and products.</a:t>
                      </a:r>
                    </a:p>
                    <a:p>
                      <a:pPr marL="0" marR="0" indent="0" algn="l" defTabSz="755934" rtl="0" eaLnBrk="1" fontAlgn="auto" latinLnBrk="0" hangingPunct="1">
                        <a:lnSpc>
                          <a:spcPct val="100000"/>
                        </a:lnSpc>
                        <a:spcBef>
                          <a:spcPts val="0"/>
                        </a:spcBef>
                        <a:spcAft>
                          <a:spcPts val="0"/>
                        </a:spcAft>
                        <a:buClrTx/>
                        <a:buSzTx/>
                        <a:buFontTx/>
                        <a:buNone/>
                        <a:tabLst/>
                        <a:defRPr/>
                      </a:pPr>
                      <a:r>
                        <a:rPr lang="en-US" sz="110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US" sz="1100" kern="1200" dirty="0">
                          <a:solidFill>
                            <a:srgbClr val="22385A"/>
                          </a:solidFill>
                          <a:latin typeface="+mn-lt"/>
                          <a:ea typeface="+mn-ea"/>
                          <a:cs typeface="+mn-cs"/>
                        </a:rPr>
                        <a:t>To keep up-to-date with the digital evolution.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100" b="1" kern="1200" dirty="0">
                          <a:solidFill>
                            <a:srgbClr val="22385A"/>
                          </a:solidFill>
                          <a:latin typeface="+mn-lt"/>
                          <a:ea typeface="+mn-ea"/>
                          <a:cs typeface="+mn-cs"/>
                        </a:rPr>
                        <a:t>Module 1- </a:t>
                      </a:r>
                      <a:r>
                        <a:rPr lang="en-US" sz="1100" kern="1200" dirty="0">
                          <a:solidFill>
                            <a:srgbClr val="22385A"/>
                          </a:solidFill>
                          <a:latin typeface="+mn-lt"/>
                          <a:ea typeface="+mn-ea"/>
                          <a:cs typeface="+mn-cs"/>
                        </a:rPr>
                        <a:t>Learners are introduced to the concept of Digital Civic Engagement, and how to </a:t>
                      </a:r>
                      <a:r>
                        <a:rPr lang="en-US" sz="1100" kern="1200" dirty="0" err="1">
                          <a:solidFill>
                            <a:srgbClr val="22385A"/>
                          </a:solidFill>
                          <a:latin typeface="+mn-lt"/>
                          <a:ea typeface="+mn-ea"/>
                          <a:cs typeface="+mn-cs"/>
                        </a:rPr>
                        <a:t>recognise</a:t>
                      </a:r>
                      <a:r>
                        <a:rPr lang="en-US" sz="1100" kern="1200" dirty="0">
                          <a:solidFill>
                            <a:srgbClr val="22385A"/>
                          </a:solidFill>
                          <a:latin typeface="+mn-lt"/>
                          <a:ea typeface="+mn-ea"/>
                          <a:cs typeface="+mn-cs"/>
                        </a:rPr>
                        <a:t> and come up with solutions to community issues.</a:t>
                      </a:r>
                    </a:p>
                    <a:p>
                      <a:pPr marL="0" marR="0" indent="0" algn="l" defTabSz="755934" rtl="0" eaLnBrk="1" fontAlgn="auto" latinLnBrk="0" hangingPunct="1">
                        <a:lnSpc>
                          <a:spcPct val="100000"/>
                        </a:lnSpc>
                        <a:spcBef>
                          <a:spcPts val="0"/>
                        </a:spcBef>
                        <a:spcAft>
                          <a:spcPts val="0"/>
                        </a:spcAft>
                        <a:buClrTx/>
                        <a:buSzTx/>
                        <a:buFontTx/>
                        <a:buNone/>
                        <a:tabLst/>
                        <a:defRPr/>
                      </a:pPr>
                      <a:r>
                        <a:rPr lang="en-US" sz="110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US" sz="1100" b="1" kern="1200" dirty="0">
                          <a:solidFill>
                            <a:srgbClr val="22385A"/>
                          </a:solidFill>
                          <a:latin typeface="+mn-lt"/>
                          <a:ea typeface="+mn-ea"/>
                          <a:cs typeface="+mn-cs"/>
                        </a:rPr>
                        <a:t>Module 2- </a:t>
                      </a:r>
                      <a:r>
                        <a:rPr lang="en-US" sz="1100" kern="1200" dirty="0">
                          <a:solidFill>
                            <a:srgbClr val="22385A"/>
                          </a:solidFill>
                          <a:latin typeface="+mn-lt"/>
                          <a:ea typeface="+mn-ea"/>
                          <a:cs typeface="+mn-cs"/>
                        </a:rPr>
                        <a:t>Learners are given multiple tools and resources to help recognize and address community issues.</a:t>
                      </a:r>
                    </a:p>
                    <a:p>
                      <a:pPr marL="0" marR="0" indent="0" algn="l" defTabSz="755934" rtl="0" eaLnBrk="1" fontAlgn="auto" latinLnBrk="0" hangingPunct="1">
                        <a:lnSpc>
                          <a:spcPct val="100000"/>
                        </a:lnSpc>
                        <a:spcBef>
                          <a:spcPts val="0"/>
                        </a:spcBef>
                        <a:spcAft>
                          <a:spcPts val="0"/>
                        </a:spcAft>
                        <a:buClrTx/>
                        <a:buSzTx/>
                        <a:buFontTx/>
                        <a:buNone/>
                        <a:tabLst/>
                        <a:defRPr/>
                      </a:pPr>
                      <a:r>
                        <a:rPr lang="en-US" sz="1100" kern="1200" dirty="0">
                          <a:solidFill>
                            <a:srgbClr val="22385A"/>
                          </a:solidFill>
                          <a:latin typeface="+mn-lt"/>
                          <a:ea typeface="+mn-ea"/>
                          <a:cs typeface="+mn-cs"/>
                        </a:rPr>
                        <a:t> </a:t>
                      </a:r>
                    </a:p>
                    <a:p>
                      <a:pPr marL="0" marR="0" indent="0" algn="l" defTabSz="755934" rtl="0" eaLnBrk="1" fontAlgn="auto" latinLnBrk="0" hangingPunct="1">
                        <a:lnSpc>
                          <a:spcPct val="100000"/>
                        </a:lnSpc>
                        <a:spcBef>
                          <a:spcPts val="0"/>
                        </a:spcBef>
                        <a:spcAft>
                          <a:spcPts val="0"/>
                        </a:spcAft>
                        <a:buClrTx/>
                        <a:buSzTx/>
                        <a:buFontTx/>
                        <a:buNone/>
                        <a:tabLst/>
                        <a:defRPr/>
                      </a:pPr>
                      <a:r>
                        <a:rPr lang="en-US" sz="1100" b="1" kern="1200" dirty="0">
                          <a:solidFill>
                            <a:srgbClr val="22385A"/>
                          </a:solidFill>
                          <a:latin typeface="+mn-lt"/>
                          <a:ea typeface="+mn-ea"/>
                          <a:cs typeface="+mn-cs"/>
                        </a:rPr>
                        <a:t>Module 4- </a:t>
                      </a:r>
                      <a:r>
                        <a:rPr lang="en-US" sz="1100" kern="1200" dirty="0">
                          <a:solidFill>
                            <a:srgbClr val="22385A"/>
                          </a:solidFill>
                          <a:latin typeface="+mn-lt"/>
                          <a:ea typeface="+mn-ea"/>
                          <a:cs typeface="+mn-cs"/>
                        </a:rPr>
                        <a:t>In this module learners will discover how to create a team to solve a civic issue within their own community. </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3384144239"/>
                  </a:ext>
                </a:extLst>
              </a:tr>
            </a:tbl>
          </a:graphicData>
        </a:graphic>
      </p:graphicFrame>
      <p:sp>
        <p:nvSpPr>
          <p:cNvPr id="6" name="Text Placeholder 3">
            <a:extLst>
              <a:ext uri="{FF2B5EF4-FFF2-40B4-BE49-F238E27FC236}">
                <a16:creationId xmlns:a16="http://schemas.microsoft.com/office/drawing/2014/main" id="{EB822416-8960-D547-9DF3-09BD3F0E04DB}"/>
              </a:ext>
            </a:extLst>
          </p:cNvPr>
          <p:cNvSpPr txBox="1">
            <a:spLocks/>
          </p:cNvSpPr>
          <p:nvPr/>
        </p:nvSpPr>
        <p:spPr>
          <a:xfrm>
            <a:off x="522456" y="4045677"/>
            <a:ext cx="6533982" cy="5788134"/>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b="1" i="1" dirty="0"/>
              <a:t>4.e OERs pedagogical use</a:t>
            </a:r>
            <a:endParaRPr lang="en-RU" b="1" i="1" dirty="0"/>
          </a:p>
          <a:p>
            <a:r>
              <a:rPr lang="en-GB" dirty="0"/>
              <a:t>The Digital Civic Engagement OERs have been created to be used freely by teachers and educators. Some examples of their use include: </a:t>
            </a:r>
          </a:p>
          <a:p>
            <a:endParaRPr lang="en-GB" dirty="0"/>
          </a:p>
          <a:p>
            <a:r>
              <a:rPr lang="en-GB" dirty="0"/>
              <a:t>	Using OER in a stand-alone version in class</a:t>
            </a:r>
          </a:p>
          <a:p>
            <a:r>
              <a:rPr lang="en-GB" dirty="0"/>
              <a:t>	Add own contents and examples to existing OER</a:t>
            </a:r>
          </a:p>
          <a:p>
            <a:r>
              <a:rPr lang="en-GB" dirty="0"/>
              <a:t>	Using them with students to work and explore content </a:t>
            </a:r>
          </a:p>
          <a:p>
            <a:r>
              <a:rPr lang="en-GB" dirty="0"/>
              <a:t>	Let the students work with the OER in an autonomous way to bring results to the “classroom”</a:t>
            </a:r>
          </a:p>
          <a:p>
            <a:r>
              <a:rPr lang="en-GB" dirty="0"/>
              <a:t> </a:t>
            </a:r>
          </a:p>
          <a:p>
            <a:r>
              <a:rPr lang="en-GB" dirty="0"/>
              <a:t>Higher Education Institution users of OER should consider at least the use of the materials in an open model (student led, or teachers led), mandatory model (part of an existing curriculum), or in an extra-curricular model (continuous education or lifelong learning).</a:t>
            </a:r>
          </a:p>
          <a:p>
            <a:r>
              <a:rPr lang="en-GB" dirty="0"/>
              <a:t> </a:t>
            </a:r>
          </a:p>
          <a:p>
            <a:r>
              <a:rPr lang="en-GB" dirty="0"/>
              <a:t>It is important to realize that the resources could be integrated in existing curricula, which means that the project needs to consider how to persuade teachers to redesign their courses including curricula, student and teacher workload, activities, and assessments. The project should then lower the barriers for adoption.</a:t>
            </a:r>
          </a:p>
          <a:p>
            <a:r>
              <a:rPr lang="en-GB" dirty="0"/>
              <a:t> </a:t>
            </a:r>
            <a:endParaRPr lang="en-RU" dirty="0"/>
          </a:p>
        </p:txBody>
      </p:sp>
      <p:sp>
        <p:nvSpPr>
          <p:cNvPr id="7" name="Freeform 6">
            <a:extLst>
              <a:ext uri="{FF2B5EF4-FFF2-40B4-BE49-F238E27FC236}">
                <a16:creationId xmlns:a16="http://schemas.microsoft.com/office/drawing/2014/main" id="{5B657AD0-C707-0B43-A266-77383D65D1C3}"/>
              </a:ext>
            </a:extLst>
          </p:cNvPr>
          <p:cNvSpPr/>
          <p:nvPr/>
        </p:nvSpPr>
        <p:spPr>
          <a:xfrm>
            <a:off x="381979" y="4056601"/>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10" name="Freeform 9">
            <a:extLst>
              <a:ext uri="{FF2B5EF4-FFF2-40B4-BE49-F238E27FC236}">
                <a16:creationId xmlns:a16="http://schemas.microsoft.com/office/drawing/2014/main" id="{6594DDB8-50B5-C24B-891B-64FAA639E9EF}"/>
              </a:ext>
            </a:extLst>
          </p:cNvPr>
          <p:cNvSpPr/>
          <p:nvPr/>
        </p:nvSpPr>
        <p:spPr>
          <a:xfrm>
            <a:off x="1148098" y="495864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F26B4D"/>
          </a:solidFill>
          <a:ln w="8971" cap="flat">
            <a:noFill/>
            <a:prstDash val="solid"/>
            <a:miter/>
          </a:ln>
        </p:spPr>
        <p:txBody>
          <a:bodyPr rtlCol="0" anchor="ctr"/>
          <a:lstStyle/>
          <a:p>
            <a:endParaRPr lang="en-RU"/>
          </a:p>
        </p:txBody>
      </p:sp>
      <p:sp>
        <p:nvSpPr>
          <p:cNvPr id="11" name="Freeform 10">
            <a:extLst>
              <a:ext uri="{FF2B5EF4-FFF2-40B4-BE49-F238E27FC236}">
                <a16:creationId xmlns:a16="http://schemas.microsoft.com/office/drawing/2014/main" id="{6B23DF34-E3AD-674B-A920-EF9A2D226788}"/>
              </a:ext>
            </a:extLst>
          </p:cNvPr>
          <p:cNvSpPr/>
          <p:nvPr/>
        </p:nvSpPr>
        <p:spPr>
          <a:xfrm>
            <a:off x="1148098" y="5214017"/>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F26B4D"/>
          </a:solidFill>
          <a:ln w="8971" cap="flat">
            <a:noFill/>
            <a:prstDash val="solid"/>
            <a:miter/>
          </a:ln>
        </p:spPr>
        <p:txBody>
          <a:bodyPr rtlCol="0" anchor="ctr"/>
          <a:lstStyle/>
          <a:p>
            <a:endParaRPr lang="en-RU"/>
          </a:p>
        </p:txBody>
      </p:sp>
      <p:sp>
        <p:nvSpPr>
          <p:cNvPr id="12" name="Freeform 11">
            <a:extLst>
              <a:ext uri="{FF2B5EF4-FFF2-40B4-BE49-F238E27FC236}">
                <a16:creationId xmlns:a16="http://schemas.microsoft.com/office/drawing/2014/main" id="{B4C4D391-D8BD-D943-93E2-8DA678A6F1D5}"/>
              </a:ext>
            </a:extLst>
          </p:cNvPr>
          <p:cNvSpPr/>
          <p:nvPr/>
        </p:nvSpPr>
        <p:spPr>
          <a:xfrm>
            <a:off x="1148098" y="5469390"/>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F26B4D"/>
          </a:solid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FF714E1C-C1BC-BB4B-9BAB-D79F3CF49784}"/>
              </a:ext>
            </a:extLst>
          </p:cNvPr>
          <p:cNvSpPr/>
          <p:nvPr/>
        </p:nvSpPr>
        <p:spPr>
          <a:xfrm>
            <a:off x="1148098" y="572476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F26B4D"/>
          </a:solidFill>
          <a:ln w="8971" cap="flat">
            <a:noFill/>
            <a:prstDash val="solid"/>
            <a:miter/>
          </a:ln>
        </p:spPr>
        <p:txBody>
          <a:bodyPr rtlCol="0" anchor="ctr"/>
          <a:lstStyle/>
          <a:p>
            <a:endParaRPr lang="en-RU"/>
          </a:p>
        </p:txBody>
      </p:sp>
      <p:sp>
        <p:nvSpPr>
          <p:cNvPr id="15" name="Rectangle 14">
            <a:extLst>
              <a:ext uri="{FF2B5EF4-FFF2-40B4-BE49-F238E27FC236}">
                <a16:creationId xmlns:a16="http://schemas.microsoft.com/office/drawing/2014/main" id="{A693DE8C-1B85-604C-93A0-EA05504D6124}"/>
              </a:ext>
            </a:extLst>
          </p:cNvPr>
          <p:cNvSpPr/>
          <p:nvPr/>
        </p:nvSpPr>
        <p:spPr>
          <a:xfrm>
            <a:off x="0" y="7828903"/>
            <a:ext cx="7559675" cy="2301164"/>
          </a:xfrm>
          <a:prstGeom prst="rect">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07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C38D76DE-BD45-FB42-A4CC-02A56136EF32}"/>
              </a:ext>
            </a:extLst>
          </p:cNvPr>
          <p:cNvPicPr>
            <a:picLocks noGrp="1" noChangeAspect="1"/>
          </p:cNvPicPr>
          <p:nvPr>
            <p:ph type="pic" sz="quarter" idx="33"/>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DC03491-F10A-284B-A4B2-53FCD0CC3F4E}"/>
              </a:ext>
            </a:extLst>
          </p:cNvPr>
          <p:cNvSpPr>
            <a:spLocks noGrp="1"/>
          </p:cNvSpPr>
          <p:nvPr>
            <p:ph type="body" sz="quarter" idx="32"/>
          </p:nvPr>
        </p:nvSpPr>
        <p:spPr/>
        <p:txBody>
          <a:bodyPr/>
          <a:lstStyle/>
          <a:p>
            <a:endParaRPr lang="en-RU"/>
          </a:p>
        </p:txBody>
      </p:sp>
      <p:pic>
        <p:nvPicPr>
          <p:cNvPr id="17" name="Picture Placeholder 16">
            <a:extLst>
              <a:ext uri="{FF2B5EF4-FFF2-40B4-BE49-F238E27FC236}">
                <a16:creationId xmlns:a16="http://schemas.microsoft.com/office/drawing/2014/main" id="{4A66EF95-EACC-CD4F-9891-1697BBC17DE5}"/>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p:blipFill>
        <p:spPr>
          <a:xfrm>
            <a:off x="4879975" y="6075363"/>
            <a:ext cx="2166937" cy="3263900"/>
          </a:xfrm>
        </p:spPr>
      </p:pic>
      <p:sp>
        <p:nvSpPr>
          <p:cNvPr id="5" name="Text Placeholder 4">
            <a:extLst>
              <a:ext uri="{FF2B5EF4-FFF2-40B4-BE49-F238E27FC236}">
                <a16:creationId xmlns:a16="http://schemas.microsoft.com/office/drawing/2014/main" id="{2E2E29AE-982C-3549-88DA-1B99B82AADEE}"/>
              </a:ext>
            </a:extLst>
          </p:cNvPr>
          <p:cNvSpPr>
            <a:spLocks noGrp="1"/>
          </p:cNvSpPr>
          <p:nvPr>
            <p:ph type="body" sz="quarter" idx="14"/>
          </p:nvPr>
        </p:nvSpPr>
        <p:spPr/>
        <p:txBody>
          <a:bodyPr/>
          <a:lstStyle/>
          <a:p>
            <a:r>
              <a:rPr lang="en-US" dirty="0"/>
              <a:t>Digital civic engagement project becomes a full module within new or existing programs</a:t>
            </a:r>
            <a:endParaRPr lang="en-RU" dirty="0"/>
          </a:p>
        </p:txBody>
      </p:sp>
      <p:sp>
        <p:nvSpPr>
          <p:cNvPr id="6" name="Text Placeholder 5">
            <a:extLst>
              <a:ext uri="{FF2B5EF4-FFF2-40B4-BE49-F238E27FC236}">
                <a16:creationId xmlns:a16="http://schemas.microsoft.com/office/drawing/2014/main" id="{33C3D9A6-3D09-0B48-AE65-2C075E50BCAD}"/>
              </a:ext>
            </a:extLst>
          </p:cNvPr>
          <p:cNvSpPr>
            <a:spLocks noGrp="1"/>
          </p:cNvSpPr>
          <p:nvPr>
            <p:ph type="body" sz="quarter" idx="35"/>
          </p:nvPr>
        </p:nvSpPr>
        <p:spPr/>
        <p:txBody>
          <a:bodyPr/>
          <a:lstStyle/>
          <a:p>
            <a:r>
              <a:rPr lang="en-US" dirty="0"/>
              <a:t>Digital civic engagement project is adopted within an existing module of a study program</a:t>
            </a:r>
            <a:r>
              <a:rPr lang="en-RU" dirty="0"/>
              <a:t> </a:t>
            </a:r>
          </a:p>
        </p:txBody>
      </p:sp>
      <p:sp>
        <p:nvSpPr>
          <p:cNvPr id="7" name="Text Placeholder 6">
            <a:extLst>
              <a:ext uri="{FF2B5EF4-FFF2-40B4-BE49-F238E27FC236}">
                <a16:creationId xmlns:a16="http://schemas.microsoft.com/office/drawing/2014/main" id="{9AF4D326-6025-9F44-B421-3726240F492C}"/>
              </a:ext>
            </a:extLst>
          </p:cNvPr>
          <p:cNvSpPr>
            <a:spLocks noGrp="1"/>
          </p:cNvSpPr>
          <p:nvPr>
            <p:ph type="body" sz="quarter" idx="36"/>
          </p:nvPr>
        </p:nvSpPr>
        <p:spPr/>
        <p:txBody>
          <a:bodyPr/>
          <a:lstStyle/>
          <a:p>
            <a:r>
              <a:rPr lang="en-US" dirty="0"/>
              <a:t>Digital civic engagement project is adopted within an existing module of an educational credential assessment </a:t>
            </a:r>
            <a:endParaRPr lang="en-RU" dirty="0"/>
          </a:p>
        </p:txBody>
      </p:sp>
      <p:sp>
        <p:nvSpPr>
          <p:cNvPr id="8" name="Text Placeholder 7">
            <a:extLst>
              <a:ext uri="{FF2B5EF4-FFF2-40B4-BE49-F238E27FC236}">
                <a16:creationId xmlns:a16="http://schemas.microsoft.com/office/drawing/2014/main" id="{36FAB10D-704E-2D4D-A08E-C0BB48E93F93}"/>
              </a:ext>
            </a:extLst>
          </p:cNvPr>
          <p:cNvSpPr>
            <a:spLocks noGrp="1"/>
          </p:cNvSpPr>
          <p:nvPr>
            <p:ph type="body" sz="quarter" idx="37"/>
          </p:nvPr>
        </p:nvSpPr>
        <p:spPr/>
        <p:txBody>
          <a:bodyPr/>
          <a:lstStyle/>
          <a:p>
            <a:r>
              <a:rPr lang="en-US" dirty="0"/>
              <a:t>Digital civic engagement project is adopted in part</a:t>
            </a:r>
            <a:endParaRPr lang="en-RU" dirty="0"/>
          </a:p>
        </p:txBody>
      </p:sp>
      <p:sp>
        <p:nvSpPr>
          <p:cNvPr id="9" name="Text Placeholder 8">
            <a:extLst>
              <a:ext uri="{FF2B5EF4-FFF2-40B4-BE49-F238E27FC236}">
                <a16:creationId xmlns:a16="http://schemas.microsoft.com/office/drawing/2014/main" id="{477FBA85-09FD-7B42-B3B0-8632FD768438}"/>
              </a:ext>
            </a:extLst>
          </p:cNvPr>
          <p:cNvSpPr>
            <a:spLocks noGrp="1"/>
          </p:cNvSpPr>
          <p:nvPr>
            <p:ph type="body" sz="quarter" idx="38"/>
          </p:nvPr>
        </p:nvSpPr>
        <p:spPr/>
        <p:txBody>
          <a:bodyPr/>
          <a:lstStyle/>
          <a:p>
            <a:r>
              <a:rPr lang="en-GB" dirty="0"/>
              <a:t>For integrating Digital Civic Engagement (DCE) in Higher Education Institutions there are different adoption contexts to consider:</a:t>
            </a:r>
          </a:p>
          <a:p>
            <a:endParaRPr lang="en-RU" dirty="0"/>
          </a:p>
        </p:txBody>
      </p:sp>
      <p:sp>
        <p:nvSpPr>
          <p:cNvPr id="10" name="Text Placeholder 9">
            <a:extLst>
              <a:ext uri="{FF2B5EF4-FFF2-40B4-BE49-F238E27FC236}">
                <a16:creationId xmlns:a16="http://schemas.microsoft.com/office/drawing/2014/main" id="{59C5C4F8-B3C8-7D49-911F-0287072BE36C}"/>
              </a:ext>
            </a:extLst>
          </p:cNvPr>
          <p:cNvSpPr>
            <a:spLocks noGrp="1"/>
          </p:cNvSpPr>
          <p:nvPr>
            <p:ph type="body" sz="quarter" idx="39"/>
          </p:nvPr>
        </p:nvSpPr>
        <p:spPr>
          <a:xfrm>
            <a:off x="510427" y="6057051"/>
            <a:ext cx="3347945" cy="601684"/>
          </a:xfrm>
        </p:spPr>
        <p:txBody>
          <a:bodyPr/>
          <a:lstStyle/>
          <a:p>
            <a:r>
              <a:rPr lang="en-US" dirty="0"/>
              <a:t>There are different delivery options to consider:</a:t>
            </a:r>
            <a:endParaRPr lang="en-RU" dirty="0"/>
          </a:p>
          <a:p>
            <a:endParaRPr lang="en-RU" dirty="0"/>
          </a:p>
        </p:txBody>
      </p:sp>
      <p:sp>
        <p:nvSpPr>
          <p:cNvPr id="11" name="Text Placeholder 10">
            <a:extLst>
              <a:ext uri="{FF2B5EF4-FFF2-40B4-BE49-F238E27FC236}">
                <a16:creationId xmlns:a16="http://schemas.microsoft.com/office/drawing/2014/main" id="{8156F42E-BEF5-234B-9764-4C22F14B1653}"/>
              </a:ext>
            </a:extLst>
          </p:cNvPr>
          <p:cNvSpPr>
            <a:spLocks noGrp="1"/>
          </p:cNvSpPr>
          <p:nvPr>
            <p:ph type="body" sz="quarter" idx="40"/>
          </p:nvPr>
        </p:nvSpPr>
        <p:spPr/>
        <p:txBody>
          <a:bodyPr/>
          <a:lstStyle/>
          <a:p>
            <a:r>
              <a:rPr lang="en-US" dirty="0"/>
              <a:t>Digital civic engagement as a fully face to face course</a:t>
            </a:r>
            <a:endParaRPr lang="en-RU" dirty="0"/>
          </a:p>
        </p:txBody>
      </p:sp>
      <p:sp>
        <p:nvSpPr>
          <p:cNvPr id="12" name="Text Placeholder 11">
            <a:extLst>
              <a:ext uri="{FF2B5EF4-FFF2-40B4-BE49-F238E27FC236}">
                <a16:creationId xmlns:a16="http://schemas.microsoft.com/office/drawing/2014/main" id="{C8A94603-A9D7-804C-8559-8F313AA8968D}"/>
              </a:ext>
            </a:extLst>
          </p:cNvPr>
          <p:cNvSpPr>
            <a:spLocks noGrp="1"/>
          </p:cNvSpPr>
          <p:nvPr>
            <p:ph type="body" sz="quarter" idx="41"/>
          </p:nvPr>
        </p:nvSpPr>
        <p:spPr/>
        <p:txBody>
          <a:bodyPr/>
          <a:lstStyle/>
          <a:p>
            <a:r>
              <a:rPr lang="en-US" dirty="0"/>
              <a:t>Digital civic engagement as an online component of a blended course</a:t>
            </a:r>
            <a:endParaRPr lang="en-RU" dirty="0"/>
          </a:p>
        </p:txBody>
      </p:sp>
      <p:sp>
        <p:nvSpPr>
          <p:cNvPr id="13" name="Text Placeholder 12">
            <a:extLst>
              <a:ext uri="{FF2B5EF4-FFF2-40B4-BE49-F238E27FC236}">
                <a16:creationId xmlns:a16="http://schemas.microsoft.com/office/drawing/2014/main" id="{9A95F633-FB7F-0947-ACF6-9642A344142E}"/>
              </a:ext>
            </a:extLst>
          </p:cNvPr>
          <p:cNvSpPr>
            <a:spLocks noGrp="1"/>
          </p:cNvSpPr>
          <p:nvPr>
            <p:ph type="body" sz="quarter" idx="42"/>
          </p:nvPr>
        </p:nvSpPr>
        <p:spPr/>
        <p:txBody>
          <a:bodyPr/>
          <a:lstStyle/>
          <a:p>
            <a:r>
              <a:rPr lang="en-US" dirty="0"/>
              <a:t>Digital civic engagement as a distance learning course</a:t>
            </a:r>
            <a:endParaRPr lang="en-RU" dirty="0"/>
          </a:p>
        </p:txBody>
      </p:sp>
      <p:pic>
        <p:nvPicPr>
          <p:cNvPr id="18" name="Picture 17" descr="Icon&#10;&#10;Description automatically generated">
            <a:extLst>
              <a:ext uri="{FF2B5EF4-FFF2-40B4-BE49-F238E27FC236}">
                <a16:creationId xmlns:a16="http://schemas.microsoft.com/office/drawing/2014/main" id="{427D510B-FFD3-1445-AE00-42B86152B1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2246675" y="4457443"/>
            <a:ext cx="1503480" cy="1498600"/>
          </a:xfrm>
          <a:prstGeom prst="rect">
            <a:avLst/>
          </a:prstGeom>
        </p:spPr>
      </p:pic>
    </p:spTree>
    <p:extLst>
      <p:ext uri="{BB962C8B-B14F-4D97-AF65-F5344CB8AC3E}">
        <p14:creationId xmlns:p14="http://schemas.microsoft.com/office/powerpoint/2010/main" val="463572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B8A158-AE98-4A4E-9AF9-B723DB35CBD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5BC8EA0-A0FB-1E41-B42C-604D6BFA6FB2}"/>
              </a:ext>
            </a:extLst>
          </p:cNvPr>
          <p:cNvSpPr>
            <a:spLocks noGrp="1"/>
          </p:cNvSpPr>
          <p:nvPr>
            <p:ph type="body" sz="quarter" idx="14"/>
          </p:nvPr>
        </p:nvSpPr>
        <p:spPr/>
        <p:txBody>
          <a:bodyPr/>
          <a:lstStyle/>
          <a:p>
            <a:r>
              <a:rPr lang="en-RU" b="1" dirty="0"/>
              <a:t>05.	</a:t>
            </a:r>
            <a:r>
              <a:rPr lang="en-US" b="1" dirty="0"/>
              <a:t>USEFUL LINKS</a:t>
            </a:r>
            <a:endParaRPr lang="en-RU" b="1" dirty="0"/>
          </a:p>
        </p:txBody>
      </p:sp>
      <p:grpSp>
        <p:nvGrpSpPr>
          <p:cNvPr id="17" name="Graphic 7">
            <a:extLst>
              <a:ext uri="{FF2B5EF4-FFF2-40B4-BE49-F238E27FC236}">
                <a16:creationId xmlns:a16="http://schemas.microsoft.com/office/drawing/2014/main" id="{FB325235-6444-2D4F-9D62-891E357E71B4}"/>
              </a:ext>
            </a:extLst>
          </p:cNvPr>
          <p:cNvGrpSpPr/>
          <p:nvPr/>
        </p:nvGrpSpPr>
        <p:grpSpPr>
          <a:xfrm>
            <a:off x="6095054" y="3072527"/>
            <a:ext cx="800048" cy="208517"/>
            <a:chOff x="63925" y="4378813"/>
            <a:chExt cx="7430837" cy="1936702"/>
          </a:xfrm>
          <a:solidFill>
            <a:schemeClr val="bg1"/>
          </a:solidFill>
        </p:grpSpPr>
        <p:sp>
          <p:nvSpPr>
            <p:cNvPr id="18" name="Freeform 17">
              <a:extLst>
                <a:ext uri="{FF2B5EF4-FFF2-40B4-BE49-F238E27FC236}">
                  <a16:creationId xmlns:a16="http://schemas.microsoft.com/office/drawing/2014/main" id="{87061633-620D-8E41-A091-26D71B99B483}"/>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grp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9F2EA8D9-5D81-4645-817A-95D37F827B77}"/>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20" name="Freeform 19">
              <a:extLst>
                <a:ext uri="{FF2B5EF4-FFF2-40B4-BE49-F238E27FC236}">
                  <a16:creationId xmlns:a16="http://schemas.microsoft.com/office/drawing/2014/main" id="{310A605A-CE6C-F447-AF05-13DBCDC3A9A7}"/>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grpFill/>
            <a:ln w="8971" cap="flat">
              <a:noFill/>
              <a:prstDash val="solid"/>
              <a:miter/>
            </a:ln>
          </p:spPr>
          <p:txBody>
            <a:bodyPr rtlCol="0" anchor="ctr"/>
            <a:lstStyle/>
            <a:p>
              <a:endParaRPr lang="en-RU"/>
            </a:p>
          </p:txBody>
        </p:sp>
        <p:sp>
          <p:nvSpPr>
            <p:cNvPr id="21" name="Freeform 20">
              <a:extLst>
                <a:ext uri="{FF2B5EF4-FFF2-40B4-BE49-F238E27FC236}">
                  <a16:creationId xmlns:a16="http://schemas.microsoft.com/office/drawing/2014/main" id="{80DE072E-DF0D-424C-A1F5-619C6F68AC6E}"/>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grpFill/>
            <a:ln w="8971" cap="flat">
              <a:noFill/>
              <a:prstDash val="solid"/>
              <a:miter/>
            </a:ln>
          </p:spPr>
          <p:txBody>
            <a:bodyPr rtlCol="0" anchor="ctr"/>
            <a:lstStyle/>
            <a:p>
              <a:endParaRPr lang="en-RU"/>
            </a:p>
          </p:txBody>
        </p:sp>
        <p:sp>
          <p:nvSpPr>
            <p:cNvPr id="22" name="Freeform 21">
              <a:extLst>
                <a:ext uri="{FF2B5EF4-FFF2-40B4-BE49-F238E27FC236}">
                  <a16:creationId xmlns:a16="http://schemas.microsoft.com/office/drawing/2014/main" id="{EB5C32AD-D789-3349-9D83-F37FFAAF6A6B}"/>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23" name="Freeform 22">
              <a:extLst>
                <a:ext uri="{FF2B5EF4-FFF2-40B4-BE49-F238E27FC236}">
                  <a16:creationId xmlns:a16="http://schemas.microsoft.com/office/drawing/2014/main" id="{DF995D35-9044-0347-9FCA-62DBB5B3275C}"/>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grpFill/>
            <a:ln w="8971" cap="flat">
              <a:noFill/>
              <a:prstDash val="solid"/>
              <a:miter/>
            </a:ln>
          </p:spPr>
          <p:txBody>
            <a:bodyPr rtlCol="0" anchor="ctr"/>
            <a:lstStyle/>
            <a:p>
              <a:endParaRPr lang="en-RU"/>
            </a:p>
          </p:txBody>
        </p:sp>
        <p:sp>
          <p:nvSpPr>
            <p:cNvPr id="24" name="Freeform 23">
              <a:extLst>
                <a:ext uri="{FF2B5EF4-FFF2-40B4-BE49-F238E27FC236}">
                  <a16:creationId xmlns:a16="http://schemas.microsoft.com/office/drawing/2014/main" id="{F70F1E51-AE5B-2E42-90DF-293A6EB4D96C}"/>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grpFill/>
            <a:ln w="8971" cap="flat">
              <a:noFill/>
              <a:prstDash val="solid"/>
              <a:miter/>
            </a:ln>
          </p:spPr>
          <p:txBody>
            <a:bodyPr rtlCol="0" anchor="ctr"/>
            <a:lstStyle/>
            <a:p>
              <a:endParaRPr lang="en-RU"/>
            </a:p>
          </p:txBody>
        </p:sp>
        <p:sp>
          <p:nvSpPr>
            <p:cNvPr id="25" name="Freeform 24">
              <a:extLst>
                <a:ext uri="{FF2B5EF4-FFF2-40B4-BE49-F238E27FC236}">
                  <a16:creationId xmlns:a16="http://schemas.microsoft.com/office/drawing/2014/main" id="{40894D89-27A5-0E4E-A72A-6A199C0C1869}"/>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6" name="Freeform 25">
              <a:extLst>
                <a:ext uri="{FF2B5EF4-FFF2-40B4-BE49-F238E27FC236}">
                  <a16:creationId xmlns:a16="http://schemas.microsoft.com/office/drawing/2014/main" id="{26604F1A-9AAF-E741-A054-DC488F537F40}"/>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7" name="Freeform 26">
              <a:extLst>
                <a:ext uri="{FF2B5EF4-FFF2-40B4-BE49-F238E27FC236}">
                  <a16:creationId xmlns:a16="http://schemas.microsoft.com/office/drawing/2014/main" id="{5B6C422A-4B89-6544-B04C-B8E17DDD4C2E}"/>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grp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63018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289CE0-57B3-2449-BBDD-2D9D6C7E1259}"/>
              </a:ext>
            </a:extLst>
          </p:cNvPr>
          <p:cNvSpPr>
            <a:spLocks noGrp="1"/>
          </p:cNvSpPr>
          <p:nvPr>
            <p:ph type="body" sz="quarter" idx="32"/>
          </p:nvPr>
        </p:nvSpPr>
        <p:spPr/>
        <p:txBody>
          <a:bodyPr/>
          <a:lstStyle/>
          <a:p>
            <a:endParaRPr lang="en-RU"/>
          </a:p>
        </p:txBody>
      </p:sp>
      <p:pic>
        <p:nvPicPr>
          <p:cNvPr id="5" name="Picture 4">
            <a:extLst>
              <a:ext uri="{FF2B5EF4-FFF2-40B4-BE49-F238E27FC236}">
                <a16:creationId xmlns:a16="http://schemas.microsoft.com/office/drawing/2014/main" id="{9FE63CA7-CC93-8648-AA8F-480DD6CB7EAE}"/>
              </a:ext>
            </a:extLst>
          </p:cNvPr>
          <p:cNvPicPr>
            <a:picLocks noChangeAspect="1"/>
          </p:cNvPicPr>
          <p:nvPr/>
        </p:nvPicPr>
        <p:blipFill>
          <a:blip r:embed="rId2"/>
          <a:stretch>
            <a:fillRect/>
          </a:stretch>
        </p:blipFill>
        <p:spPr>
          <a:xfrm>
            <a:off x="328016" y="1234725"/>
            <a:ext cx="952500" cy="495300"/>
          </a:xfrm>
          <a:prstGeom prst="rect">
            <a:avLst/>
          </a:prstGeom>
        </p:spPr>
      </p:pic>
      <p:sp>
        <p:nvSpPr>
          <p:cNvPr id="6" name="Text Placeholder 25">
            <a:extLst>
              <a:ext uri="{FF2B5EF4-FFF2-40B4-BE49-F238E27FC236}">
                <a16:creationId xmlns:a16="http://schemas.microsoft.com/office/drawing/2014/main" id="{6FAB023B-B4DF-284F-8755-78CB9D2CEDA2}"/>
              </a:ext>
            </a:extLst>
          </p:cNvPr>
          <p:cNvSpPr txBox="1">
            <a:spLocks/>
          </p:cNvSpPr>
          <p:nvPr/>
        </p:nvSpPr>
        <p:spPr>
          <a:xfrm>
            <a:off x="379179" y="123472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01</a:t>
            </a:r>
          </a:p>
        </p:txBody>
      </p:sp>
      <p:sp>
        <p:nvSpPr>
          <p:cNvPr id="7" name="Text Placeholder 3">
            <a:extLst>
              <a:ext uri="{FF2B5EF4-FFF2-40B4-BE49-F238E27FC236}">
                <a16:creationId xmlns:a16="http://schemas.microsoft.com/office/drawing/2014/main" id="{E57034D1-F62A-FF44-A36F-B1F7F43894DB}"/>
              </a:ext>
            </a:extLst>
          </p:cNvPr>
          <p:cNvSpPr txBox="1">
            <a:spLocks/>
          </p:cNvSpPr>
          <p:nvPr/>
        </p:nvSpPr>
        <p:spPr>
          <a:xfrm>
            <a:off x="1267948" y="1323376"/>
            <a:ext cx="5769271"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Official Students as Digital Civic Engagers Website</a:t>
            </a:r>
            <a:endParaRPr lang="en-RU" dirty="0"/>
          </a:p>
        </p:txBody>
      </p:sp>
      <p:pic>
        <p:nvPicPr>
          <p:cNvPr id="8" name="Picture 7">
            <a:extLst>
              <a:ext uri="{FF2B5EF4-FFF2-40B4-BE49-F238E27FC236}">
                <a16:creationId xmlns:a16="http://schemas.microsoft.com/office/drawing/2014/main" id="{654F540C-9C44-0942-9ACB-EBF3E6E14100}"/>
              </a:ext>
            </a:extLst>
          </p:cNvPr>
          <p:cNvPicPr>
            <a:picLocks noChangeAspect="1"/>
          </p:cNvPicPr>
          <p:nvPr/>
        </p:nvPicPr>
        <p:blipFill>
          <a:blip r:embed="rId3"/>
          <a:stretch>
            <a:fillRect/>
          </a:stretch>
        </p:blipFill>
        <p:spPr>
          <a:xfrm flipH="1">
            <a:off x="6123053" y="3372215"/>
            <a:ext cx="952500" cy="495300"/>
          </a:xfrm>
          <a:prstGeom prst="rect">
            <a:avLst/>
          </a:prstGeom>
        </p:spPr>
      </p:pic>
      <p:sp>
        <p:nvSpPr>
          <p:cNvPr id="9" name="Text Placeholder 25">
            <a:extLst>
              <a:ext uri="{FF2B5EF4-FFF2-40B4-BE49-F238E27FC236}">
                <a16:creationId xmlns:a16="http://schemas.microsoft.com/office/drawing/2014/main" id="{92875B06-5854-264A-8343-F7EEF3B3951F}"/>
              </a:ext>
            </a:extLst>
          </p:cNvPr>
          <p:cNvSpPr txBox="1">
            <a:spLocks/>
          </p:cNvSpPr>
          <p:nvPr/>
        </p:nvSpPr>
        <p:spPr>
          <a:xfrm>
            <a:off x="6426164" y="337221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02</a:t>
            </a:r>
          </a:p>
        </p:txBody>
      </p:sp>
      <p:pic>
        <p:nvPicPr>
          <p:cNvPr id="10" name="Picture 9">
            <a:extLst>
              <a:ext uri="{FF2B5EF4-FFF2-40B4-BE49-F238E27FC236}">
                <a16:creationId xmlns:a16="http://schemas.microsoft.com/office/drawing/2014/main" id="{7376D6C2-5225-5741-97AD-8E8559F2E7EF}"/>
              </a:ext>
            </a:extLst>
          </p:cNvPr>
          <p:cNvPicPr>
            <a:picLocks noChangeAspect="1"/>
          </p:cNvPicPr>
          <p:nvPr/>
        </p:nvPicPr>
        <p:blipFill>
          <a:blip r:embed="rId4"/>
          <a:stretch>
            <a:fillRect/>
          </a:stretch>
        </p:blipFill>
        <p:spPr>
          <a:xfrm>
            <a:off x="286220" y="6058311"/>
            <a:ext cx="952500" cy="495300"/>
          </a:xfrm>
          <a:prstGeom prst="rect">
            <a:avLst/>
          </a:prstGeom>
        </p:spPr>
      </p:pic>
      <p:sp>
        <p:nvSpPr>
          <p:cNvPr id="11" name="Text Placeholder 25">
            <a:extLst>
              <a:ext uri="{FF2B5EF4-FFF2-40B4-BE49-F238E27FC236}">
                <a16:creationId xmlns:a16="http://schemas.microsoft.com/office/drawing/2014/main" id="{A872269C-50E6-B341-9B2E-4E14B2B6950D}"/>
              </a:ext>
            </a:extLst>
          </p:cNvPr>
          <p:cNvSpPr txBox="1">
            <a:spLocks/>
          </p:cNvSpPr>
          <p:nvPr/>
        </p:nvSpPr>
        <p:spPr>
          <a:xfrm>
            <a:off x="334935" y="608812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03</a:t>
            </a:r>
          </a:p>
        </p:txBody>
      </p:sp>
      <p:pic>
        <p:nvPicPr>
          <p:cNvPr id="12" name="Picture 11">
            <a:extLst>
              <a:ext uri="{FF2B5EF4-FFF2-40B4-BE49-F238E27FC236}">
                <a16:creationId xmlns:a16="http://schemas.microsoft.com/office/drawing/2014/main" id="{05DEE894-8766-0A4F-A38E-E9BF3E8E8C99}"/>
              </a:ext>
            </a:extLst>
          </p:cNvPr>
          <p:cNvPicPr>
            <a:picLocks noChangeAspect="1"/>
          </p:cNvPicPr>
          <p:nvPr/>
        </p:nvPicPr>
        <p:blipFill>
          <a:blip r:embed="rId5"/>
          <a:stretch>
            <a:fillRect/>
          </a:stretch>
        </p:blipFill>
        <p:spPr>
          <a:xfrm flipH="1">
            <a:off x="6098367" y="8474557"/>
            <a:ext cx="952500" cy="495300"/>
          </a:xfrm>
          <a:prstGeom prst="rect">
            <a:avLst/>
          </a:prstGeom>
        </p:spPr>
      </p:pic>
      <p:sp>
        <p:nvSpPr>
          <p:cNvPr id="13" name="Text Placeholder 25">
            <a:extLst>
              <a:ext uri="{FF2B5EF4-FFF2-40B4-BE49-F238E27FC236}">
                <a16:creationId xmlns:a16="http://schemas.microsoft.com/office/drawing/2014/main" id="{FA4E91A8-5556-854A-8A83-2108134F4D2C}"/>
              </a:ext>
            </a:extLst>
          </p:cNvPr>
          <p:cNvSpPr txBox="1">
            <a:spLocks/>
          </p:cNvSpPr>
          <p:nvPr/>
        </p:nvSpPr>
        <p:spPr>
          <a:xfrm>
            <a:off x="6407534" y="8489051"/>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04</a:t>
            </a:r>
          </a:p>
        </p:txBody>
      </p:sp>
      <p:pic>
        <p:nvPicPr>
          <p:cNvPr id="14" name="Picture 13">
            <a:extLst>
              <a:ext uri="{FF2B5EF4-FFF2-40B4-BE49-F238E27FC236}">
                <a16:creationId xmlns:a16="http://schemas.microsoft.com/office/drawing/2014/main" id="{BAEB8BAB-4354-FA4C-A1AD-8325054C91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40620" y="503052"/>
            <a:ext cx="3511667" cy="2133556"/>
          </a:xfrm>
          <a:prstGeom prst="rect">
            <a:avLst/>
          </a:prstGeom>
        </p:spPr>
      </p:pic>
      <p:pic>
        <p:nvPicPr>
          <p:cNvPr id="15" name="Picture 14">
            <a:hlinkClick r:id="rId7"/>
            <a:extLst>
              <a:ext uri="{FF2B5EF4-FFF2-40B4-BE49-F238E27FC236}">
                <a16:creationId xmlns:a16="http://schemas.microsoft.com/office/drawing/2014/main" id="{B525A267-8DD1-FE43-9F72-1A2CC47E2E78}"/>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365893" y="696953"/>
            <a:ext cx="2488557" cy="1532966"/>
          </a:xfrm>
          <a:prstGeom prst="rect">
            <a:avLst/>
          </a:prstGeom>
        </p:spPr>
      </p:pic>
      <p:grpSp>
        <p:nvGrpSpPr>
          <p:cNvPr id="38" name="Group 37">
            <a:extLst>
              <a:ext uri="{FF2B5EF4-FFF2-40B4-BE49-F238E27FC236}">
                <a16:creationId xmlns:a16="http://schemas.microsoft.com/office/drawing/2014/main" id="{43EE3187-F4B8-D049-978D-DB11DF10C5A7}"/>
              </a:ext>
            </a:extLst>
          </p:cNvPr>
          <p:cNvGrpSpPr/>
          <p:nvPr/>
        </p:nvGrpSpPr>
        <p:grpSpPr>
          <a:xfrm>
            <a:off x="3654655" y="1906823"/>
            <a:ext cx="942892" cy="910807"/>
            <a:chOff x="3654655" y="1906823"/>
            <a:chExt cx="942892" cy="910807"/>
          </a:xfrm>
        </p:grpSpPr>
        <p:sp>
          <p:nvSpPr>
            <p:cNvPr id="17" name="Oval 16">
              <a:hlinkClick r:id="rId7"/>
              <a:extLst>
                <a:ext uri="{FF2B5EF4-FFF2-40B4-BE49-F238E27FC236}">
                  <a16:creationId xmlns:a16="http://schemas.microsoft.com/office/drawing/2014/main" id="{99E77361-20FC-1546-8B8F-7376F611625D}"/>
                </a:ext>
              </a:extLst>
            </p:cNvPr>
            <p:cNvSpPr/>
            <p:nvPr/>
          </p:nvSpPr>
          <p:spPr>
            <a:xfrm>
              <a:off x="3686739" y="1906823"/>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340C0D2-93ED-2A4C-A8F0-847D92C3A09D}"/>
                </a:ext>
              </a:extLst>
            </p:cNvPr>
            <p:cNvSpPr/>
            <p:nvPr/>
          </p:nvSpPr>
          <p:spPr>
            <a:xfrm>
              <a:off x="3654655" y="2094689"/>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CLICK </a:t>
              </a:r>
            </a:p>
            <a:p>
              <a:pPr algn="ctr"/>
              <a:r>
                <a:rPr lang="en-US" sz="1400" dirty="0">
                  <a:solidFill>
                    <a:schemeClr val="bg1"/>
                  </a:solidFill>
                  <a:latin typeface="Calibri" panose="020F0502020204030204" pitchFamily="34" charset="0"/>
                  <a:cs typeface="Calibri" panose="020F0502020204030204" pitchFamily="34" charset="0"/>
                </a:rPr>
                <a:t>TO </a:t>
              </a:r>
              <a:r>
                <a:rPr lang="en-US" sz="1400" b="1" u="sng" dirty="0">
                  <a:solidFill>
                    <a:schemeClr val="bg1"/>
                  </a:solidFill>
                  <a:latin typeface="Calibri" panose="020F0502020204030204" pitchFamily="34" charset="0"/>
                  <a:cs typeface="Calibri" panose="020F0502020204030204" pitchFamily="34" charset="0"/>
                </a:rPr>
                <a:t>VIEW</a:t>
              </a:r>
            </a:p>
          </p:txBody>
        </p:sp>
      </p:grpSp>
      <p:sp>
        <p:nvSpPr>
          <p:cNvPr id="20" name="Text Placeholder 3">
            <a:extLst>
              <a:ext uri="{FF2B5EF4-FFF2-40B4-BE49-F238E27FC236}">
                <a16:creationId xmlns:a16="http://schemas.microsoft.com/office/drawing/2014/main" id="{B51BBCC8-2C5E-5241-A61D-8AC24ECB26E7}"/>
              </a:ext>
            </a:extLst>
          </p:cNvPr>
          <p:cNvSpPr txBox="1">
            <a:spLocks/>
          </p:cNvSpPr>
          <p:nvPr/>
        </p:nvSpPr>
        <p:spPr>
          <a:xfrm>
            <a:off x="530970" y="3466076"/>
            <a:ext cx="5592084"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dirty="0"/>
              <a:t>The Guide to Digital Civic Engagement </a:t>
            </a:r>
            <a:endParaRPr lang="en-RU" dirty="0"/>
          </a:p>
        </p:txBody>
      </p:sp>
      <p:pic>
        <p:nvPicPr>
          <p:cNvPr id="21" name="Picture 20">
            <a:extLst>
              <a:ext uri="{FF2B5EF4-FFF2-40B4-BE49-F238E27FC236}">
                <a16:creationId xmlns:a16="http://schemas.microsoft.com/office/drawing/2014/main" id="{9C46A7C8-2B49-D04A-B9A1-238ADDAFC30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0190" y="3123422"/>
            <a:ext cx="3507789" cy="2131200"/>
          </a:xfrm>
          <a:prstGeom prst="rect">
            <a:avLst/>
          </a:prstGeom>
        </p:spPr>
      </p:pic>
      <p:pic>
        <p:nvPicPr>
          <p:cNvPr id="22" name="Picture 21">
            <a:hlinkClick r:id="rId10"/>
            <a:extLst>
              <a:ext uri="{FF2B5EF4-FFF2-40B4-BE49-F238E27FC236}">
                <a16:creationId xmlns:a16="http://schemas.microsoft.com/office/drawing/2014/main" id="{11BDB104-46EF-984B-83ED-8E220A47D701}"/>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585463" y="3317323"/>
            <a:ext cx="2488557" cy="1532966"/>
          </a:xfrm>
          <a:prstGeom prst="rect">
            <a:avLst/>
          </a:prstGeom>
        </p:spPr>
      </p:pic>
      <p:grpSp>
        <p:nvGrpSpPr>
          <p:cNvPr id="39" name="Group 38">
            <a:extLst>
              <a:ext uri="{FF2B5EF4-FFF2-40B4-BE49-F238E27FC236}">
                <a16:creationId xmlns:a16="http://schemas.microsoft.com/office/drawing/2014/main" id="{2D6BFF52-B89C-9D47-84DD-513A322A0A1E}"/>
              </a:ext>
            </a:extLst>
          </p:cNvPr>
          <p:cNvGrpSpPr/>
          <p:nvPr/>
        </p:nvGrpSpPr>
        <p:grpSpPr>
          <a:xfrm>
            <a:off x="2650309" y="3898786"/>
            <a:ext cx="942892" cy="910807"/>
            <a:chOff x="2650309" y="3898786"/>
            <a:chExt cx="942892" cy="910807"/>
          </a:xfrm>
        </p:grpSpPr>
        <p:sp>
          <p:nvSpPr>
            <p:cNvPr id="24" name="Oval 23">
              <a:hlinkClick r:id="rId10"/>
              <a:extLst>
                <a:ext uri="{FF2B5EF4-FFF2-40B4-BE49-F238E27FC236}">
                  <a16:creationId xmlns:a16="http://schemas.microsoft.com/office/drawing/2014/main" id="{C5395BE5-FA63-0C42-BD60-BEA20E8036BE}"/>
                </a:ext>
              </a:extLst>
            </p:cNvPr>
            <p:cNvSpPr/>
            <p:nvPr/>
          </p:nvSpPr>
          <p:spPr>
            <a:xfrm>
              <a:off x="2682393" y="3898786"/>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B064FD0-8746-8D4C-9D7B-77E6A3F3B92C}"/>
                </a:ext>
              </a:extLst>
            </p:cNvPr>
            <p:cNvSpPr/>
            <p:nvPr/>
          </p:nvSpPr>
          <p:spPr>
            <a:xfrm>
              <a:off x="2650309" y="4086652"/>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CLICK </a:t>
              </a:r>
            </a:p>
            <a:p>
              <a:pPr algn="ctr"/>
              <a:r>
                <a:rPr lang="en-US" sz="1400" dirty="0">
                  <a:solidFill>
                    <a:schemeClr val="bg1"/>
                  </a:solidFill>
                  <a:latin typeface="Calibri" panose="020F0502020204030204" pitchFamily="34" charset="0"/>
                  <a:cs typeface="Calibri" panose="020F0502020204030204" pitchFamily="34" charset="0"/>
                </a:rPr>
                <a:t>TO </a:t>
              </a:r>
              <a:r>
                <a:rPr lang="en-US" sz="1400" b="1" u="sng" dirty="0">
                  <a:solidFill>
                    <a:schemeClr val="bg1"/>
                  </a:solidFill>
                  <a:latin typeface="Calibri" panose="020F0502020204030204" pitchFamily="34" charset="0"/>
                  <a:cs typeface="Calibri" panose="020F0502020204030204" pitchFamily="34" charset="0"/>
                </a:rPr>
                <a:t>VIEW</a:t>
              </a:r>
            </a:p>
          </p:txBody>
        </p:sp>
      </p:grpSp>
      <p:sp>
        <p:nvSpPr>
          <p:cNvPr id="26" name="Text Placeholder 3">
            <a:extLst>
              <a:ext uri="{FF2B5EF4-FFF2-40B4-BE49-F238E27FC236}">
                <a16:creationId xmlns:a16="http://schemas.microsoft.com/office/drawing/2014/main" id="{48949C7A-4702-1E48-83B6-AB0233F2EB0F}"/>
              </a:ext>
            </a:extLst>
          </p:cNvPr>
          <p:cNvSpPr txBox="1">
            <a:spLocks/>
          </p:cNvSpPr>
          <p:nvPr/>
        </p:nvSpPr>
        <p:spPr>
          <a:xfrm>
            <a:off x="1308891" y="6141036"/>
            <a:ext cx="5769271"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Students as Digital Civic Engagers Toolkit </a:t>
            </a:r>
            <a:endParaRPr lang="en-RU" dirty="0"/>
          </a:p>
        </p:txBody>
      </p:sp>
      <p:pic>
        <p:nvPicPr>
          <p:cNvPr id="27" name="Picture 26">
            <a:extLst>
              <a:ext uri="{FF2B5EF4-FFF2-40B4-BE49-F238E27FC236}">
                <a16:creationId xmlns:a16="http://schemas.microsoft.com/office/drawing/2014/main" id="{835C09F4-5014-9E4C-85D1-53D71A7FBA5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72381" y="5416247"/>
            <a:ext cx="3511667" cy="2133556"/>
          </a:xfrm>
          <a:prstGeom prst="rect">
            <a:avLst/>
          </a:prstGeom>
        </p:spPr>
      </p:pic>
      <p:pic>
        <p:nvPicPr>
          <p:cNvPr id="28" name="Picture 27">
            <a:hlinkClick r:id="rId12"/>
            <a:extLst>
              <a:ext uri="{FF2B5EF4-FFF2-40B4-BE49-F238E27FC236}">
                <a16:creationId xmlns:a16="http://schemas.microsoft.com/office/drawing/2014/main" id="{003014B4-9695-014A-86D3-B6E86CFD20BB}"/>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4297654" y="5610148"/>
            <a:ext cx="2488557" cy="1532966"/>
          </a:xfrm>
          <a:prstGeom prst="rect">
            <a:avLst/>
          </a:prstGeom>
        </p:spPr>
      </p:pic>
      <p:grpSp>
        <p:nvGrpSpPr>
          <p:cNvPr id="40" name="Group 39">
            <a:extLst>
              <a:ext uri="{FF2B5EF4-FFF2-40B4-BE49-F238E27FC236}">
                <a16:creationId xmlns:a16="http://schemas.microsoft.com/office/drawing/2014/main" id="{4F2DEF2C-F98C-C24A-87A1-CB42EC09F2C8}"/>
              </a:ext>
            </a:extLst>
          </p:cNvPr>
          <p:cNvGrpSpPr/>
          <p:nvPr/>
        </p:nvGrpSpPr>
        <p:grpSpPr>
          <a:xfrm>
            <a:off x="3608158" y="6842702"/>
            <a:ext cx="942892" cy="910807"/>
            <a:chOff x="3608158" y="6842702"/>
            <a:chExt cx="942892" cy="910807"/>
          </a:xfrm>
        </p:grpSpPr>
        <p:sp>
          <p:nvSpPr>
            <p:cNvPr id="30" name="Oval 29">
              <a:hlinkClick r:id="rId12"/>
              <a:extLst>
                <a:ext uri="{FF2B5EF4-FFF2-40B4-BE49-F238E27FC236}">
                  <a16:creationId xmlns:a16="http://schemas.microsoft.com/office/drawing/2014/main" id="{F2C3EDAB-B17F-194F-9140-5CEECA611646}"/>
                </a:ext>
              </a:extLst>
            </p:cNvPr>
            <p:cNvSpPr/>
            <p:nvPr/>
          </p:nvSpPr>
          <p:spPr>
            <a:xfrm>
              <a:off x="3640242" y="6842702"/>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9C921-B2E9-6540-B3F5-195480D42F6B}"/>
                </a:ext>
              </a:extLst>
            </p:cNvPr>
            <p:cNvSpPr/>
            <p:nvPr/>
          </p:nvSpPr>
          <p:spPr>
            <a:xfrm>
              <a:off x="3608158" y="7030568"/>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CLICK </a:t>
              </a:r>
            </a:p>
            <a:p>
              <a:pPr algn="ctr"/>
              <a:r>
                <a:rPr lang="en-US" sz="1400" dirty="0">
                  <a:solidFill>
                    <a:schemeClr val="bg1"/>
                  </a:solidFill>
                  <a:latin typeface="Calibri" panose="020F0502020204030204" pitchFamily="34" charset="0"/>
                  <a:cs typeface="Calibri" panose="020F0502020204030204" pitchFamily="34" charset="0"/>
                </a:rPr>
                <a:t>TO </a:t>
              </a:r>
              <a:r>
                <a:rPr lang="en-US" sz="1400" b="1" u="sng" dirty="0">
                  <a:solidFill>
                    <a:schemeClr val="bg1"/>
                  </a:solidFill>
                  <a:latin typeface="Calibri" panose="020F0502020204030204" pitchFamily="34" charset="0"/>
                  <a:cs typeface="Calibri" panose="020F0502020204030204" pitchFamily="34" charset="0"/>
                </a:rPr>
                <a:t>VIEW</a:t>
              </a:r>
            </a:p>
          </p:txBody>
        </p:sp>
      </p:grpSp>
      <p:pic>
        <p:nvPicPr>
          <p:cNvPr id="32" name="Picture 31">
            <a:extLst>
              <a:ext uri="{FF2B5EF4-FFF2-40B4-BE49-F238E27FC236}">
                <a16:creationId xmlns:a16="http://schemas.microsoft.com/office/drawing/2014/main" id="{7D2D42FE-6CC6-E24A-B636-A7E15789330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6542" y="7668127"/>
            <a:ext cx="3507789" cy="2131200"/>
          </a:xfrm>
          <a:prstGeom prst="rect">
            <a:avLst/>
          </a:prstGeom>
        </p:spPr>
      </p:pic>
      <p:pic>
        <p:nvPicPr>
          <p:cNvPr id="33" name="Picture 32">
            <a:hlinkClick r:id="rId12"/>
            <a:extLst>
              <a:ext uri="{FF2B5EF4-FFF2-40B4-BE49-F238E27FC236}">
                <a16:creationId xmlns:a16="http://schemas.microsoft.com/office/drawing/2014/main" id="{06CC9329-6960-BA41-87D1-95B59FAE8416}"/>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571815" y="7862028"/>
            <a:ext cx="2488557" cy="1532966"/>
          </a:xfrm>
          <a:prstGeom prst="rect">
            <a:avLst/>
          </a:prstGeom>
        </p:spPr>
      </p:pic>
      <p:grpSp>
        <p:nvGrpSpPr>
          <p:cNvPr id="34" name="Group 33">
            <a:extLst>
              <a:ext uri="{FF2B5EF4-FFF2-40B4-BE49-F238E27FC236}">
                <a16:creationId xmlns:a16="http://schemas.microsoft.com/office/drawing/2014/main" id="{766EF18C-779A-9242-AA4D-C4547CDC5DD1}"/>
              </a:ext>
            </a:extLst>
          </p:cNvPr>
          <p:cNvGrpSpPr/>
          <p:nvPr/>
        </p:nvGrpSpPr>
        <p:grpSpPr>
          <a:xfrm>
            <a:off x="2636661" y="8443491"/>
            <a:ext cx="942892" cy="910807"/>
            <a:chOff x="6430739" y="1278416"/>
            <a:chExt cx="942892" cy="910807"/>
          </a:xfrm>
        </p:grpSpPr>
        <p:sp>
          <p:nvSpPr>
            <p:cNvPr id="35" name="Oval 34">
              <a:extLst>
                <a:ext uri="{FF2B5EF4-FFF2-40B4-BE49-F238E27FC236}">
                  <a16:creationId xmlns:a16="http://schemas.microsoft.com/office/drawing/2014/main" id="{313A6FF3-49D5-004F-872D-91C5A6061FD8}"/>
                </a:ext>
              </a:extLst>
            </p:cNvPr>
            <p:cNvSpPr/>
            <p:nvPr/>
          </p:nvSpPr>
          <p:spPr>
            <a:xfrm>
              <a:off x="6462823" y="1278416"/>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39F31FB-5704-F24D-9529-8B92398A576A}"/>
                </a:ext>
              </a:extLst>
            </p:cNvPr>
            <p:cNvSpPr/>
            <p:nvPr/>
          </p:nvSpPr>
          <p:spPr>
            <a:xfrm>
              <a:off x="6430739" y="1466282"/>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CLICK </a:t>
              </a:r>
            </a:p>
            <a:p>
              <a:pPr algn="ctr"/>
              <a:r>
                <a:rPr lang="en-US" sz="1400" dirty="0">
                  <a:solidFill>
                    <a:schemeClr val="bg1"/>
                  </a:solidFill>
                  <a:latin typeface="Calibri" panose="020F0502020204030204" pitchFamily="34" charset="0"/>
                  <a:cs typeface="Calibri" panose="020F0502020204030204" pitchFamily="34" charset="0"/>
                </a:rPr>
                <a:t>TO </a:t>
              </a:r>
              <a:r>
                <a:rPr lang="en-US" sz="1400" b="1" u="sng" dirty="0">
                  <a:solidFill>
                    <a:schemeClr val="bg1"/>
                  </a:solidFill>
                  <a:latin typeface="Calibri" panose="020F0502020204030204" pitchFamily="34" charset="0"/>
                  <a:cs typeface="Calibri" panose="020F0502020204030204" pitchFamily="34" charset="0"/>
                </a:rPr>
                <a:t>VIEW</a:t>
              </a:r>
            </a:p>
          </p:txBody>
        </p:sp>
      </p:grpSp>
      <p:sp>
        <p:nvSpPr>
          <p:cNvPr id="37" name="Text Placeholder 3">
            <a:extLst>
              <a:ext uri="{FF2B5EF4-FFF2-40B4-BE49-F238E27FC236}">
                <a16:creationId xmlns:a16="http://schemas.microsoft.com/office/drawing/2014/main" id="{E7E408D7-E3F6-2041-8309-D65D2B2DF4D8}"/>
              </a:ext>
            </a:extLst>
          </p:cNvPr>
          <p:cNvSpPr txBox="1">
            <a:spLocks/>
          </p:cNvSpPr>
          <p:nvPr/>
        </p:nvSpPr>
        <p:spPr>
          <a:xfrm>
            <a:off x="517322" y="8583987"/>
            <a:ext cx="5592084"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spcBef>
                <a:spcPts val="0"/>
              </a:spcBef>
            </a:pPr>
            <a:r>
              <a:rPr lang="en-US" dirty="0"/>
              <a:t>Students as Digital Civic Engagers OERs </a:t>
            </a:r>
          </a:p>
          <a:p>
            <a:pPr algn="r">
              <a:spcBef>
                <a:spcPts val="0"/>
              </a:spcBef>
            </a:pPr>
            <a:r>
              <a:rPr lang="en-US" dirty="0"/>
              <a:t>and Pedagogic Guide </a:t>
            </a:r>
            <a:endParaRPr lang="en-RU" dirty="0"/>
          </a:p>
        </p:txBody>
      </p:sp>
    </p:spTree>
    <p:extLst>
      <p:ext uri="{BB962C8B-B14F-4D97-AF65-F5344CB8AC3E}">
        <p14:creationId xmlns:p14="http://schemas.microsoft.com/office/powerpoint/2010/main" val="1424555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289CE0-57B3-2449-BBDD-2D9D6C7E1259}"/>
              </a:ext>
            </a:extLst>
          </p:cNvPr>
          <p:cNvSpPr>
            <a:spLocks noGrp="1"/>
          </p:cNvSpPr>
          <p:nvPr>
            <p:ph type="body" sz="quarter" idx="32"/>
          </p:nvPr>
        </p:nvSpPr>
        <p:spPr/>
        <p:txBody>
          <a:bodyPr/>
          <a:lstStyle/>
          <a:p>
            <a:endParaRPr lang="en-RU"/>
          </a:p>
        </p:txBody>
      </p:sp>
      <p:pic>
        <p:nvPicPr>
          <p:cNvPr id="5" name="Picture 4">
            <a:extLst>
              <a:ext uri="{FF2B5EF4-FFF2-40B4-BE49-F238E27FC236}">
                <a16:creationId xmlns:a16="http://schemas.microsoft.com/office/drawing/2014/main" id="{9FE63CA7-CC93-8648-AA8F-480DD6CB7EAE}"/>
              </a:ext>
            </a:extLst>
          </p:cNvPr>
          <p:cNvPicPr>
            <a:picLocks noChangeAspect="1"/>
          </p:cNvPicPr>
          <p:nvPr/>
        </p:nvPicPr>
        <p:blipFill>
          <a:blip r:embed="rId2"/>
          <a:stretch>
            <a:fillRect/>
          </a:stretch>
        </p:blipFill>
        <p:spPr>
          <a:xfrm>
            <a:off x="328016" y="1234725"/>
            <a:ext cx="952500" cy="495300"/>
          </a:xfrm>
          <a:prstGeom prst="rect">
            <a:avLst/>
          </a:prstGeom>
        </p:spPr>
      </p:pic>
      <p:sp>
        <p:nvSpPr>
          <p:cNvPr id="6" name="Text Placeholder 25">
            <a:extLst>
              <a:ext uri="{FF2B5EF4-FFF2-40B4-BE49-F238E27FC236}">
                <a16:creationId xmlns:a16="http://schemas.microsoft.com/office/drawing/2014/main" id="{6FAB023B-B4DF-284F-8755-78CB9D2CEDA2}"/>
              </a:ext>
            </a:extLst>
          </p:cNvPr>
          <p:cNvSpPr txBox="1">
            <a:spLocks/>
          </p:cNvSpPr>
          <p:nvPr/>
        </p:nvSpPr>
        <p:spPr>
          <a:xfrm>
            <a:off x="379179" y="123472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a:t>
            </a:r>
            <a:r>
              <a:rPr lang="ru-RU" sz="2500" b="1" dirty="0">
                <a:solidFill>
                  <a:srgbClr val="22385A"/>
                </a:solidFill>
                <a:latin typeface="Calibri" panose="020F0502020204030204" pitchFamily="34" charset="0"/>
              </a:rPr>
              <a:t>5</a:t>
            </a:r>
            <a:endParaRPr lang="en-US" sz="2500" b="1" dirty="0">
              <a:solidFill>
                <a:srgbClr val="22385A"/>
              </a:solidFill>
              <a:latin typeface="Calibri" panose="020F0502020204030204" pitchFamily="34" charset="0"/>
            </a:endParaRPr>
          </a:p>
        </p:txBody>
      </p:sp>
      <p:sp>
        <p:nvSpPr>
          <p:cNvPr id="7" name="Text Placeholder 3">
            <a:extLst>
              <a:ext uri="{FF2B5EF4-FFF2-40B4-BE49-F238E27FC236}">
                <a16:creationId xmlns:a16="http://schemas.microsoft.com/office/drawing/2014/main" id="{E57034D1-F62A-FF44-A36F-B1F7F43894DB}"/>
              </a:ext>
            </a:extLst>
          </p:cNvPr>
          <p:cNvSpPr txBox="1">
            <a:spLocks/>
          </p:cNvSpPr>
          <p:nvPr/>
        </p:nvSpPr>
        <p:spPr>
          <a:xfrm>
            <a:off x="1267949" y="1323376"/>
            <a:ext cx="2572672" cy="39495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n-GB" dirty="0"/>
              <a:t>What is Civic Engagement? Click on the video to find out more about civic engagement and what it is</a:t>
            </a:r>
          </a:p>
        </p:txBody>
      </p:sp>
      <p:pic>
        <p:nvPicPr>
          <p:cNvPr id="8" name="Picture 7">
            <a:extLst>
              <a:ext uri="{FF2B5EF4-FFF2-40B4-BE49-F238E27FC236}">
                <a16:creationId xmlns:a16="http://schemas.microsoft.com/office/drawing/2014/main" id="{654F540C-9C44-0942-9ACB-EBF3E6E14100}"/>
              </a:ext>
            </a:extLst>
          </p:cNvPr>
          <p:cNvPicPr>
            <a:picLocks noChangeAspect="1"/>
          </p:cNvPicPr>
          <p:nvPr/>
        </p:nvPicPr>
        <p:blipFill>
          <a:blip r:embed="rId3"/>
          <a:stretch>
            <a:fillRect/>
          </a:stretch>
        </p:blipFill>
        <p:spPr>
          <a:xfrm flipH="1">
            <a:off x="6123053" y="3372215"/>
            <a:ext cx="952500" cy="495300"/>
          </a:xfrm>
          <a:prstGeom prst="rect">
            <a:avLst/>
          </a:prstGeom>
        </p:spPr>
      </p:pic>
      <p:sp>
        <p:nvSpPr>
          <p:cNvPr id="9" name="Text Placeholder 25">
            <a:extLst>
              <a:ext uri="{FF2B5EF4-FFF2-40B4-BE49-F238E27FC236}">
                <a16:creationId xmlns:a16="http://schemas.microsoft.com/office/drawing/2014/main" id="{92875B06-5854-264A-8343-F7EEF3B3951F}"/>
              </a:ext>
            </a:extLst>
          </p:cNvPr>
          <p:cNvSpPr txBox="1">
            <a:spLocks/>
          </p:cNvSpPr>
          <p:nvPr/>
        </p:nvSpPr>
        <p:spPr>
          <a:xfrm>
            <a:off x="6426164" y="337221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a:t>
            </a:r>
            <a:r>
              <a:rPr lang="ru-RU" sz="2500" b="1" dirty="0">
                <a:solidFill>
                  <a:srgbClr val="22385A"/>
                </a:solidFill>
                <a:latin typeface="Calibri" panose="020F0502020204030204" pitchFamily="34" charset="0"/>
              </a:rPr>
              <a:t>6</a:t>
            </a:r>
            <a:endParaRPr lang="en-US" sz="2500" b="1" dirty="0">
              <a:solidFill>
                <a:srgbClr val="22385A"/>
              </a:solidFill>
              <a:latin typeface="Calibri" panose="020F0502020204030204" pitchFamily="34" charset="0"/>
            </a:endParaRPr>
          </a:p>
        </p:txBody>
      </p:sp>
      <p:pic>
        <p:nvPicPr>
          <p:cNvPr id="10" name="Picture 9">
            <a:extLst>
              <a:ext uri="{FF2B5EF4-FFF2-40B4-BE49-F238E27FC236}">
                <a16:creationId xmlns:a16="http://schemas.microsoft.com/office/drawing/2014/main" id="{7376D6C2-5225-5741-97AD-8E8559F2E7EF}"/>
              </a:ext>
            </a:extLst>
          </p:cNvPr>
          <p:cNvPicPr>
            <a:picLocks noChangeAspect="1"/>
          </p:cNvPicPr>
          <p:nvPr/>
        </p:nvPicPr>
        <p:blipFill>
          <a:blip r:embed="rId4"/>
          <a:stretch>
            <a:fillRect/>
          </a:stretch>
        </p:blipFill>
        <p:spPr>
          <a:xfrm>
            <a:off x="286220" y="6058311"/>
            <a:ext cx="952500" cy="495300"/>
          </a:xfrm>
          <a:prstGeom prst="rect">
            <a:avLst/>
          </a:prstGeom>
        </p:spPr>
      </p:pic>
      <p:sp>
        <p:nvSpPr>
          <p:cNvPr id="11" name="Text Placeholder 25">
            <a:extLst>
              <a:ext uri="{FF2B5EF4-FFF2-40B4-BE49-F238E27FC236}">
                <a16:creationId xmlns:a16="http://schemas.microsoft.com/office/drawing/2014/main" id="{A872269C-50E6-B341-9B2E-4E14B2B6950D}"/>
              </a:ext>
            </a:extLst>
          </p:cNvPr>
          <p:cNvSpPr txBox="1">
            <a:spLocks/>
          </p:cNvSpPr>
          <p:nvPr/>
        </p:nvSpPr>
        <p:spPr>
          <a:xfrm>
            <a:off x="334935" y="608812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a:t>
            </a:r>
            <a:r>
              <a:rPr lang="ru-RU" sz="2500" b="1" dirty="0">
                <a:solidFill>
                  <a:srgbClr val="22385A"/>
                </a:solidFill>
                <a:latin typeface="Calibri" panose="020F0502020204030204" pitchFamily="34" charset="0"/>
              </a:rPr>
              <a:t>7</a:t>
            </a:r>
            <a:endParaRPr lang="en-US" sz="2500" b="1" dirty="0">
              <a:solidFill>
                <a:srgbClr val="22385A"/>
              </a:solidFill>
              <a:latin typeface="Calibri" panose="020F0502020204030204" pitchFamily="34" charset="0"/>
            </a:endParaRPr>
          </a:p>
        </p:txBody>
      </p:sp>
      <p:pic>
        <p:nvPicPr>
          <p:cNvPr id="12" name="Picture 11">
            <a:extLst>
              <a:ext uri="{FF2B5EF4-FFF2-40B4-BE49-F238E27FC236}">
                <a16:creationId xmlns:a16="http://schemas.microsoft.com/office/drawing/2014/main" id="{05DEE894-8766-0A4F-A38E-E9BF3E8E8C99}"/>
              </a:ext>
            </a:extLst>
          </p:cNvPr>
          <p:cNvPicPr>
            <a:picLocks noChangeAspect="1"/>
          </p:cNvPicPr>
          <p:nvPr/>
        </p:nvPicPr>
        <p:blipFill>
          <a:blip r:embed="rId5"/>
          <a:stretch>
            <a:fillRect/>
          </a:stretch>
        </p:blipFill>
        <p:spPr>
          <a:xfrm flipH="1">
            <a:off x="6098367" y="8474557"/>
            <a:ext cx="952500" cy="495300"/>
          </a:xfrm>
          <a:prstGeom prst="rect">
            <a:avLst/>
          </a:prstGeom>
        </p:spPr>
      </p:pic>
      <p:sp>
        <p:nvSpPr>
          <p:cNvPr id="13" name="Text Placeholder 25">
            <a:extLst>
              <a:ext uri="{FF2B5EF4-FFF2-40B4-BE49-F238E27FC236}">
                <a16:creationId xmlns:a16="http://schemas.microsoft.com/office/drawing/2014/main" id="{FA4E91A8-5556-854A-8A83-2108134F4D2C}"/>
              </a:ext>
            </a:extLst>
          </p:cNvPr>
          <p:cNvSpPr txBox="1">
            <a:spLocks/>
          </p:cNvSpPr>
          <p:nvPr/>
        </p:nvSpPr>
        <p:spPr>
          <a:xfrm>
            <a:off x="6407534" y="8489051"/>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a:t>
            </a:r>
            <a:r>
              <a:rPr lang="ru-RU" sz="2500" b="1" dirty="0">
                <a:solidFill>
                  <a:srgbClr val="22385A"/>
                </a:solidFill>
                <a:latin typeface="Calibri" panose="020F0502020204030204" pitchFamily="34" charset="0"/>
              </a:rPr>
              <a:t>8</a:t>
            </a:r>
            <a:endParaRPr lang="en-US" sz="2500" b="1" dirty="0">
              <a:solidFill>
                <a:srgbClr val="22385A"/>
              </a:solidFill>
              <a:latin typeface="Calibri" panose="020F0502020204030204" pitchFamily="34" charset="0"/>
            </a:endParaRPr>
          </a:p>
        </p:txBody>
      </p:sp>
      <p:pic>
        <p:nvPicPr>
          <p:cNvPr id="14" name="Picture 13">
            <a:extLst>
              <a:ext uri="{FF2B5EF4-FFF2-40B4-BE49-F238E27FC236}">
                <a16:creationId xmlns:a16="http://schemas.microsoft.com/office/drawing/2014/main" id="{BAEB8BAB-4354-FA4C-A1AD-8325054C91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40620" y="503052"/>
            <a:ext cx="3511667" cy="2133556"/>
          </a:xfrm>
          <a:prstGeom prst="rect">
            <a:avLst/>
          </a:prstGeom>
        </p:spPr>
      </p:pic>
      <p:pic>
        <p:nvPicPr>
          <p:cNvPr id="15" name="Picture 14">
            <a:hlinkClick r:id="rId7"/>
            <a:extLst>
              <a:ext uri="{FF2B5EF4-FFF2-40B4-BE49-F238E27FC236}">
                <a16:creationId xmlns:a16="http://schemas.microsoft.com/office/drawing/2014/main" id="{B525A267-8DD1-FE43-9F72-1A2CC47E2E7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65893" y="686208"/>
            <a:ext cx="2511357" cy="1543711"/>
          </a:xfrm>
          <a:prstGeom prst="rect">
            <a:avLst/>
          </a:prstGeom>
        </p:spPr>
      </p:pic>
      <p:grpSp>
        <p:nvGrpSpPr>
          <p:cNvPr id="38" name="Group 37">
            <a:extLst>
              <a:ext uri="{FF2B5EF4-FFF2-40B4-BE49-F238E27FC236}">
                <a16:creationId xmlns:a16="http://schemas.microsoft.com/office/drawing/2014/main" id="{43EE3187-F4B8-D049-978D-DB11DF10C5A7}"/>
              </a:ext>
            </a:extLst>
          </p:cNvPr>
          <p:cNvGrpSpPr/>
          <p:nvPr/>
        </p:nvGrpSpPr>
        <p:grpSpPr>
          <a:xfrm>
            <a:off x="3654655" y="1906823"/>
            <a:ext cx="942892" cy="910807"/>
            <a:chOff x="3654655" y="1906823"/>
            <a:chExt cx="942892" cy="910807"/>
          </a:xfrm>
        </p:grpSpPr>
        <p:sp>
          <p:nvSpPr>
            <p:cNvPr id="17" name="Oval 16">
              <a:hlinkClick r:id="rId9"/>
              <a:extLst>
                <a:ext uri="{FF2B5EF4-FFF2-40B4-BE49-F238E27FC236}">
                  <a16:creationId xmlns:a16="http://schemas.microsoft.com/office/drawing/2014/main" id="{99E77361-20FC-1546-8B8F-7376F611625D}"/>
                </a:ext>
              </a:extLst>
            </p:cNvPr>
            <p:cNvSpPr/>
            <p:nvPr/>
          </p:nvSpPr>
          <p:spPr>
            <a:xfrm>
              <a:off x="3686739" y="1906823"/>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340C0D2-93ED-2A4C-A8F0-847D92C3A09D}"/>
                </a:ext>
              </a:extLst>
            </p:cNvPr>
            <p:cNvSpPr/>
            <p:nvPr/>
          </p:nvSpPr>
          <p:spPr>
            <a:xfrm>
              <a:off x="3654655" y="2094689"/>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CLICK </a:t>
              </a:r>
            </a:p>
            <a:p>
              <a:pPr algn="ctr"/>
              <a:r>
                <a:rPr lang="en-US" sz="1400" dirty="0">
                  <a:solidFill>
                    <a:schemeClr val="bg1"/>
                  </a:solidFill>
                  <a:latin typeface="Calibri" panose="020F0502020204030204" pitchFamily="34" charset="0"/>
                  <a:cs typeface="Calibri" panose="020F0502020204030204" pitchFamily="34" charset="0"/>
                </a:rPr>
                <a:t>TO </a:t>
              </a:r>
              <a:r>
                <a:rPr lang="en-US" sz="1400" b="1" u="sng" dirty="0">
                  <a:solidFill>
                    <a:schemeClr val="bg1"/>
                  </a:solidFill>
                  <a:latin typeface="Calibri" panose="020F0502020204030204" pitchFamily="34" charset="0"/>
                  <a:cs typeface="Calibri" panose="020F0502020204030204" pitchFamily="34" charset="0"/>
                </a:rPr>
                <a:t>VIEW</a:t>
              </a:r>
            </a:p>
          </p:txBody>
        </p:sp>
      </p:grpSp>
      <p:sp>
        <p:nvSpPr>
          <p:cNvPr id="20" name="Text Placeholder 3">
            <a:extLst>
              <a:ext uri="{FF2B5EF4-FFF2-40B4-BE49-F238E27FC236}">
                <a16:creationId xmlns:a16="http://schemas.microsoft.com/office/drawing/2014/main" id="{B51BBCC8-2C5E-5241-A61D-8AC24ECB26E7}"/>
              </a:ext>
            </a:extLst>
          </p:cNvPr>
          <p:cNvSpPr txBox="1">
            <a:spLocks/>
          </p:cNvSpPr>
          <p:nvPr/>
        </p:nvSpPr>
        <p:spPr>
          <a:xfrm>
            <a:off x="3772380" y="3466076"/>
            <a:ext cx="2350673"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GB" dirty="0"/>
              <a:t>Problem solving and civic engagement Nandini Ranganathan | </a:t>
            </a:r>
            <a:r>
              <a:rPr lang="en-GB" dirty="0" err="1"/>
              <a:t>TEDxPortland</a:t>
            </a:r>
            <a:r>
              <a:rPr lang="en-US" dirty="0"/>
              <a:t>t </a:t>
            </a:r>
            <a:endParaRPr lang="en-RU" dirty="0"/>
          </a:p>
        </p:txBody>
      </p:sp>
      <p:pic>
        <p:nvPicPr>
          <p:cNvPr id="21" name="Picture 20">
            <a:extLst>
              <a:ext uri="{FF2B5EF4-FFF2-40B4-BE49-F238E27FC236}">
                <a16:creationId xmlns:a16="http://schemas.microsoft.com/office/drawing/2014/main" id="{9C46A7C8-2B49-D04A-B9A1-238ADDAFC30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0190" y="3123422"/>
            <a:ext cx="3507789" cy="2131200"/>
          </a:xfrm>
          <a:prstGeom prst="rect">
            <a:avLst/>
          </a:prstGeom>
        </p:spPr>
      </p:pic>
      <p:pic>
        <p:nvPicPr>
          <p:cNvPr id="22" name="Picture 21">
            <a:hlinkClick r:id="rId11"/>
            <a:extLst>
              <a:ext uri="{FF2B5EF4-FFF2-40B4-BE49-F238E27FC236}">
                <a16:creationId xmlns:a16="http://schemas.microsoft.com/office/drawing/2014/main" id="{11BDB104-46EF-984B-83ED-8E220A47D70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585463" y="3317323"/>
            <a:ext cx="2488557" cy="1532966"/>
          </a:xfrm>
          <a:prstGeom prst="rect">
            <a:avLst/>
          </a:prstGeom>
        </p:spPr>
      </p:pic>
      <p:grpSp>
        <p:nvGrpSpPr>
          <p:cNvPr id="39" name="Group 38">
            <a:extLst>
              <a:ext uri="{FF2B5EF4-FFF2-40B4-BE49-F238E27FC236}">
                <a16:creationId xmlns:a16="http://schemas.microsoft.com/office/drawing/2014/main" id="{2D6BFF52-B89C-9D47-84DD-513A322A0A1E}"/>
              </a:ext>
            </a:extLst>
          </p:cNvPr>
          <p:cNvGrpSpPr/>
          <p:nvPr/>
        </p:nvGrpSpPr>
        <p:grpSpPr>
          <a:xfrm>
            <a:off x="2829489" y="4279833"/>
            <a:ext cx="942892" cy="910807"/>
            <a:chOff x="2829489" y="4279833"/>
            <a:chExt cx="942892" cy="910807"/>
          </a:xfrm>
        </p:grpSpPr>
        <p:sp>
          <p:nvSpPr>
            <p:cNvPr id="24" name="Oval 23">
              <a:hlinkClick r:id="rId13"/>
              <a:extLst>
                <a:ext uri="{FF2B5EF4-FFF2-40B4-BE49-F238E27FC236}">
                  <a16:creationId xmlns:a16="http://schemas.microsoft.com/office/drawing/2014/main" id="{C5395BE5-FA63-0C42-BD60-BEA20E8036BE}"/>
                </a:ext>
              </a:extLst>
            </p:cNvPr>
            <p:cNvSpPr/>
            <p:nvPr/>
          </p:nvSpPr>
          <p:spPr>
            <a:xfrm>
              <a:off x="2861573" y="4279833"/>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B064FD0-8746-8D4C-9D7B-77E6A3F3B92C}"/>
                </a:ext>
              </a:extLst>
            </p:cNvPr>
            <p:cNvSpPr/>
            <p:nvPr/>
          </p:nvSpPr>
          <p:spPr>
            <a:xfrm>
              <a:off x="2829489" y="4467699"/>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CLICK </a:t>
              </a:r>
            </a:p>
            <a:p>
              <a:pPr algn="ctr"/>
              <a:r>
                <a:rPr lang="en-US" sz="1400" dirty="0">
                  <a:solidFill>
                    <a:schemeClr val="bg1"/>
                  </a:solidFill>
                  <a:latin typeface="Calibri" panose="020F0502020204030204" pitchFamily="34" charset="0"/>
                  <a:cs typeface="Calibri" panose="020F0502020204030204" pitchFamily="34" charset="0"/>
                </a:rPr>
                <a:t>TO </a:t>
              </a:r>
              <a:r>
                <a:rPr lang="en-US" sz="1400" b="1" u="sng" dirty="0">
                  <a:solidFill>
                    <a:schemeClr val="bg1"/>
                  </a:solidFill>
                  <a:latin typeface="Calibri" panose="020F0502020204030204" pitchFamily="34" charset="0"/>
                  <a:cs typeface="Calibri" panose="020F0502020204030204" pitchFamily="34" charset="0"/>
                </a:rPr>
                <a:t>VIEW</a:t>
              </a:r>
            </a:p>
          </p:txBody>
        </p:sp>
      </p:grpSp>
      <p:sp>
        <p:nvSpPr>
          <p:cNvPr id="26" name="Text Placeholder 3">
            <a:extLst>
              <a:ext uri="{FF2B5EF4-FFF2-40B4-BE49-F238E27FC236}">
                <a16:creationId xmlns:a16="http://schemas.microsoft.com/office/drawing/2014/main" id="{48949C7A-4702-1E48-83B6-AB0233F2EB0F}"/>
              </a:ext>
            </a:extLst>
          </p:cNvPr>
          <p:cNvSpPr txBox="1">
            <a:spLocks/>
          </p:cNvSpPr>
          <p:nvPr/>
        </p:nvSpPr>
        <p:spPr>
          <a:xfrm>
            <a:off x="1308891" y="6141036"/>
            <a:ext cx="2689903"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UN Sustainable Development Goals (SDGs): What They Are &amp; Why They're Important</a:t>
            </a:r>
            <a:endParaRPr lang="en-RU" dirty="0"/>
          </a:p>
        </p:txBody>
      </p:sp>
      <p:pic>
        <p:nvPicPr>
          <p:cNvPr id="27" name="Picture 26">
            <a:extLst>
              <a:ext uri="{FF2B5EF4-FFF2-40B4-BE49-F238E27FC236}">
                <a16:creationId xmlns:a16="http://schemas.microsoft.com/office/drawing/2014/main" id="{835C09F4-5014-9E4C-85D1-53D71A7FBA5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72381" y="5416247"/>
            <a:ext cx="3511667" cy="2133556"/>
          </a:xfrm>
          <a:prstGeom prst="rect">
            <a:avLst/>
          </a:prstGeom>
        </p:spPr>
      </p:pic>
      <p:pic>
        <p:nvPicPr>
          <p:cNvPr id="28" name="Picture 27">
            <a:hlinkClick r:id="rId14"/>
            <a:extLst>
              <a:ext uri="{FF2B5EF4-FFF2-40B4-BE49-F238E27FC236}">
                <a16:creationId xmlns:a16="http://schemas.microsoft.com/office/drawing/2014/main" id="{003014B4-9695-014A-86D3-B6E86CFD20BB}"/>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4297654" y="5610148"/>
            <a:ext cx="2488557" cy="1532966"/>
          </a:xfrm>
          <a:prstGeom prst="rect">
            <a:avLst/>
          </a:prstGeom>
        </p:spPr>
      </p:pic>
      <p:grpSp>
        <p:nvGrpSpPr>
          <p:cNvPr id="40" name="Group 39">
            <a:extLst>
              <a:ext uri="{FF2B5EF4-FFF2-40B4-BE49-F238E27FC236}">
                <a16:creationId xmlns:a16="http://schemas.microsoft.com/office/drawing/2014/main" id="{4F2DEF2C-F98C-C24A-87A1-CB42EC09F2C8}"/>
              </a:ext>
            </a:extLst>
          </p:cNvPr>
          <p:cNvGrpSpPr/>
          <p:nvPr/>
        </p:nvGrpSpPr>
        <p:grpSpPr>
          <a:xfrm>
            <a:off x="3608158" y="6842702"/>
            <a:ext cx="942892" cy="910807"/>
            <a:chOff x="3608158" y="6842702"/>
            <a:chExt cx="942892" cy="910807"/>
          </a:xfrm>
        </p:grpSpPr>
        <p:sp>
          <p:nvSpPr>
            <p:cNvPr id="30" name="Oval 29">
              <a:hlinkClick r:id="rId16"/>
              <a:extLst>
                <a:ext uri="{FF2B5EF4-FFF2-40B4-BE49-F238E27FC236}">
                  <a16:creationId xmlns:a16="http://schemas.microsoft.com/office/drawing/2014/main" id="{F2C3EDAB-B17F-194F-9140-5CEECA611646}"/>
                </a:ext>
              </a:extLst>
            </p:cNvPr>
            <p:cNvSpPr/>
            <p:nvPr/>
          </p:nvSpPr>
          <p:spPr>
            <a:xfrm>
              <a:off x="3640242" y="6842702"/>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9C921-B2E9-6540-B3F5-195480D42F6B}"/>
                </a:ext>
              </a:extLst>
            </p:cNvPr>
            <p:cNvSpPr/>
            <p:nvPr/>
          </p:nvSpPr>
          <p:spPr>
            <a:xfrm>
              <a:off x="3608158" y="7030568"/>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CLICK </a:t>
              </a:r>
            </a:p>
            <a:p>
              <a:pPr algn="ctr"/>
              <a:r>
                <a:rPr lang="en-US" sz="1400" dirty="0">
                  <a:solidFill>
                    <a:schemeClr val="bg1"/>
                  </a:solidFill>
                  <a:latin typeface="Calibri" panose="020F0502020204030204" pitchFamily="34" charset="0"/>
                  <a:cs typeface="Calibri" panose="020F0502020204030204" pitchFamily="34" charset="0"/>
                </a:rPr>
                <a:t>TO </a:t>
              </a:r>
              <a:r>
                <a:rPr lang="en-US" sz="1400" b="1" u="sng" dirty="0">
                  <a:solidFill>
                    <a:schemeClr val="bg1"/>
                  </a:solidFill>
                  <a:latin typeface="Calibri" panose="020F0502020204030204" pitchFamily="34" charset="0"/>
                  <a:cs typeface="Calibri" panose="020F0502020204030204" pitchFamily="34" charset="0"/>
                </a:rPr>
                <a:t>VIEW</a:t>
              </a:r>
            </a:p>
          </p:txBody>
        </p:sp>
      </p:grpSp>
      <p:pic>
        <p:nvPicPr>
          <p:cNvPr id="32" name="Picture 31">
            <a:extLst>
              <a:ext uri="{FF2B5EF4-FFF2-40B4-BE49-F238E27FC236}">
                <a16:creationId xmlns:a16="http://schemas.microsoft.com/office/drawing/2014/main" id="{7D2D42FE-6CC6-E24A-B636-A7E15789330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6542" y="7668127"/>
            <a:ext cx="3507789" cy="2131200"/>
          </a:xfrm>
          <a:prstGeom prst="rect">
            <a:avLst/>
          </a:prstGeom>
        </p:spPr>
      </p:pic>
      <p:pic>
        <p:nvPicPr>
          <p:cNvPr id="33" name="Picture 32">
            <a:hlinkClick r:id="rId17"/>
            <a:extLst>
              <a:ext uri="{FF2B5EF4-FFF2-40B4-BE49-F238E27FC236}">
                <a16:creationId xmlns:a16="http://schemas.microsoft.com/office/drawing/2014/main" id="{06CC9329-6960-BA41-87D1-95B59FAE8416}"/>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571815" y="7847463"/>
            <a:ext cx="2502205" cy="1547531"/>
          </a:xfrm>
          <a:prstGeom prst="rect">
            <a:avLst/>
          </a:prstGeom>
        </p:spPr>
      </p:pic>
      <p:grpSp>
        <p:nvGrpSpPr>
          <p:cNvPr id="34" name="Group 33">
            <a:extLst>
              <a:ext uri="{FF2B5EF4-FFF2-40B4-BE49-F238E27FC236}">
                <a16:creationId xmlns:a16="http://schemas.microsoft.com/office/drawing/2014/main" id="{766EF18C-779A-9242-AA4D-C4547CDC5DD1}"/>
              </a:ext>
            </a:extLst>
          </p:cNvPr>
          <p:cNvGrpSpPr/>
          <p:nvPr/>
        </p:nvGrpSpPr>
        <p:grpSpPr>
          <a:xfrm>
            <a:off x="2636661" y="8443491"/>
            <a:ext cx="942892" cy="910807"/>
            <a:chOff x="6430739" y="1278416"/>
            <a:chExt cx="942892" cy="910807"/>
          </a:xfrm>
        </p:grpSpPr>
        <p:sp>
          <p:nvSpPr>
            <p:cNvPr id="35" name="Oval 34">
              <a:extLst>
                <a:ext uri="{FF2B5EF4-FFF2-40B4-BE49-F238E27FC236}">
                  <a16:creationId xmlns:a16="http://schemas.microsoft.com/office/drawing/2014/main" id="{313A6FF3-49D5-004F-872D-91C5A6061FD8}"/>
                </a:ext>
              </a:extLst>
            </p:cNvPr>
            <p:cNvSpPr/>
            <p:nvPr/>
          </p:nvSpPr>
          <p:spPr>
            <a:xfrm>
              <a:off x="6462823" y="1278416"/>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39F31FB-5704-F24D-9529-8B92398A576A}"/>
                </a:ext>
              </a:extLst>
            </p:cNvPr>
            <p:cNvSpPr/>
            <p:nvPr/>
          </p:nvSpPr>
          <p:spPr>
            <a:xfrm>
              <a:off x="6430739" y="1466282"/>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CLICK </a:t>
              </a:r>
            </a:p>
            <a:p>
              <a:pPr algn="ctr"/>
              <a:r>
                <a:rPr lang="en-US" sz="1400" dirty="0">
                  <a:solidFill>
                    <a:schemeClr val="bg1"/>
                  </a:solidFill>
                  <a:latin typeface="Calibri" panose="020F0502020204030204" pitchFamily="34" charset="0"/>
                  <a:cs typeface="Calibri" panose="020F0502020204030204" pitchFamily="34" charset="0"/>
                </a:rPr>
                <a:t>TO </a:t>
              </a:r>
              <a:r>
                <a:rPr lang="en-US" sz="1400" b="1" u="sng" dirty="0">
                  <a:solidFill>
                    <a:schemeClr val="bg1"/>
                  </a:solidFill>
                  <a:latin typeface="Calibri" panose="020F0502020204030204" pitchFamily="34" charset="0"/>
                  <a:cs typeface="Calibri" panose="020F0502020204030204" pitchFamily="34" charset="0"/>
                </a:rPr>
                <a:t>VIEW</a:t>
              </a:r>
            </a:p>
          </p:txBody>
        </p:sp>
      </p:grpSp>
      <p:sp>
        <p:nvSpPr>
          <p:cNvPr id="37" name="Text Placeholder 3">
            <a:extLst>
              <a:ext uri="{FF2B5EF4-FFF2-40B4-BE49-F238E27FC236}">
                <a16:creationId xmlns:a16="http://schemas.microsoft.com/office/drawing/2014/main" id="{E7E408D7-E3F6-2041-8309-D65D2B2DF4D8}"/>
              </a:ext>
            </a:extLst>
          </p:cNvPr>
          <p:cNvSpPr txBox="1">
            <a:spLocks/>
          </p:cNvSpPr>
          <p:nvPr/>
        </p:nvSpPr>
        <p:spPr>
          <a:xfrm>
            <a:off x="3567979" y="8583987"/>
            <a:ext cx="2541427"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spcBef>
                <a:spcPts val="0"/>
              </a:spcBef>
            </a:pPr>
            <a:r>
              <a:rPr lang="en-GB" dirty="0"/>
              <a:t>Check out the video, a Ted Talk on some new models for civic engagement</a:t>
            </a:r>
            <a:endParaRPr lang="en-RU" dirty="0"/>
          </a:p>
        </p:txBody>
      </p:sp>
    </p:spTree>
    <p:extLst>
      <p:ext uri="{BB962C8B-B14F-4D97-AF65-F5344CB8AC3E}">
        <p14:creationId xmlns:p14="http://schemas.microsoft.com/office/powerpoint/2010/main" val="17625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984712A-7F79-544A-9517-E865CD82351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2941638"/>
            <a:ext cx="7559675" cy="4294187"/>
          </a:xfrm>
        </p:spPr>
      </p:pic>
      <p:sp>
        <p:nvSpPr>
          <p:cNvPr id="4" name="Text Placeholder 3">
            <a:extLst>
              <a:ext uri="{FF2B5EF4-FFF2-40B4-BE49-F238E27FC236}">
                <a16:creationId xmlns:a16="http://schemas.microsoft.com/office/drawing/2014/main" id="{11C79A5B-7C56-5F44-BC19-E74BCD7E56F8}"/>
              </a:ext>
            </a:extLst>
          </p:cNvPr>
          <p:cNvSpPr>
            <a:spLocks noGrp="1"/>
          </p:cNvSpPr>
          <p:nvPr>
            <p:ph type="body" sz="quarter" idx="14"/>
          </p:nvPr>
        </p:nvSpPr>
        <p:spPr/>
        <p:txBody>
          <a:bodyPr/>
          <a:lstStyle/>
          <a:p>
            <a:r>
              <a:rPr lang="en-US" b="1" dirty="0"/>
              <a:t>1.	INTRODUCTION</a:t>
            </a:r>
            <a:endParaRPr lang="en-RU" b="1" i="1" dirty="0"/>
          </a:p>
        </p:txBody>
      </p:sp>
      <p:grpSp>
        <p:nvGrpSpPr>
          <p:cNvPr id="9" name="Graphic 7">
            <a:extLst>
              <a:ext uri="{FF2B5EF4-FFF2-40B4-BE49-F238E27FC236}">
                <a16:creationId xmlns:a16="http://schemas.microsoft.com/office/drawing/2014/main" id="{450AC6F2-3B0A-CF47-9D08-D1D8097AB8C5}"/>
              </a:ext>
            </a:extLst>
          </p:cNvPr>
          <p:cNvGrpSpPr/>
          <p:nvPr/>
        </p:nvGrpSpPr>
        <p:grpSpPr>
          <a:xfrm>
            <a:off x="6095054" y="3072527"/>
            <a:ext cx="800048" cy="208517"/>
            <a:chOff x="63925" y="4378813"/>
            <a:chExt cx="7430837" cy="1936702"/>
          </a:xfrm>
          <a:solidFill>
            <a:srgbClr val="F16A4C"/>
          </a:solidFill>
        </p:grpSpPr>
        <p:sp>
          <p:nvSpPr>
            <p:cNvPr id="10" name="Freeform 9">
              <a:extLst>
                <a:ext uri="{FF2B5EF4-FFF2-40B4-BE49-F238E27FC236}">
                  <a16:creationId xmlns:a16="http://schemas.microsoft.com/office/drawing/2014/main" id="{E6F2B475-4E58-E84A-A79D-CA6FB4617AE0}"/>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solidFill>
              <a:srgbClr val="F16A4C"/>
            </a:solidFill>
            <a:ln w="8971" cap="flat">
              <a:noFill/>
              <a:prstDash val="solid"/>
              <a:miter/>
            </a:ln>
          </p:spPr>
          <p:txBody>
            <a:bodyPr rtlCol="0" anchor="ctr"/>
            <a:lstStyle/>
            <a:p>
              <a:endParaRPr lang="en-RU"/>
            </a:p>
          </p:txBody>
        </p:sp>
        <p:sp>
          <p:nvSpPr>
            <p:cNvPr id="11" name="Freeform 10">
              <a:extLst>
                <a:ext uri="{FF2B5EF4-FFF2-40B4-BE49-F238E27FC236}">
                  <a16:creationId xmlns:a16="http://schemas.microsoft.com/office/drawing/2014/main" id="{10B45AAA-9ED4-D049-A583-EA72E73237B3}"/>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solidFill>
              <a:srgbClr val="F16A4C"/>
            </a:solidFill>
            <a:ln w="8971" cap="flat">
              <a:noFill/>
              <a:prstDash val="solid"/>
              <a:miter/>
            </a:ln>
          </p:spPr>
          <p:txBody>
            <a:bodyPr rtlCol="0" anchor="ctr"/>
            <a:lstStyle/>
            <a:p>
              <a:endParaRPr lang="en-RU"/>
            </a:p>
          </p:txBody>
        </p:sp>
        <p:sp>
          <p:nvSpPr>
            <p:cNvPr id="12" name="Freeform 11">
              <a:extLst>
                <a:ext uri="{FF2B5EF4-FFF2-40B4-BE49-F238E27FC236}">
                  <a16:creationId xmlns:a16="http://schemas.microsoft.com/office/drawing/2014/main" id="{6B69B496-BDFC-594C-BE26-FC8BC32ADA57}"/>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solidFill>
              <a:srgbClr val="F16A4C"/>
            </a:solid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F8B2F58A-114B-DB4E-8BE8-AB2F8D4DC4C8}"/>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solidFill>
              <a:srgbClr val="F16A4C"/>
            </a:solid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CD475DD1-83CE-E645-8726-E95C94EF67F7}"/>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solidFill>
              <a:srgbClr val="F16A4C"/>
            </a:solid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183A66D2-AEA3-FA43-8B4D-DB8DB47C2258}"/>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solidFill>
              <a:srgbClr val="F16A4C"/>
            </a:solid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878D8856-AFF5-B846-BDDB-DA51D78443DD}"/>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solidFill>
              <a:srgbClr val="F16A4C"/>
            </a:solidFill>
            <a:ln w="8971" cap="flat">
              <a:noFill/>
              <a:prstDash val="solid"/>
              <a:miter/>
            </a:ln>
          </p:spPr>
          <p:txBody>
            <a:bodyPr rtlCol="0" anchor="ctr"/>
            <a:lstStyle/>
            <a:p>
              <a:endParaRPr lang="en-RU"/>
            </a:p>
          </p:txBody>
        </p:sp>
        <p:sp>
          <p:nvSpPr>
            <p:cNvPr id="17" name="Freeform 16">
              <a:extLst>
                <a:ext uri="{FF2B5EF4-FFF2-40B4-BE49-F238E27FC236}">
                  <a16:creationId xmlns:a16="http://schemas.microsoft.com/office/drawing/2014/main" id="{E71D6578-9FFA-4D4E-A9D8-03A48EE86EE1}"/>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solidFill>
              <a:srgbClr val="F16A4C"/>
            </a:solidFill>
            <a:ln w="8971" cap="flat">
              <a:noFill/>
              <a:prstDash val="solid"/>
              <a:miter/>
            </a:ln>
          </p:spPr>
          <p:txBody>
            <a:bodyPr rtlCol="0" anchor="ctr"/>
            <a:lstStyle/>
            <a:p>
              <a:endParaRPr lang="en-RU"/>
            </a:p>
          </p:txBody>
        </p:sp>
        <p:sp>
          <p:nvSpPr>
            <p:cNvPr id="18" name="Freeform 17">
              <a:extLst>
                <a:ext uri="{FF2B5EF4-FFF2-40B4-BE49-F238E27FC236}">
                  <a16:creationId xmlns:a16="http://schemas.microsoft.com/office/drawing/2014/main" id="{D91B3210-5433-5447-8473-B548C860FC99}"/>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solidFill>
              <a:srgbClr val="F16A4C"/>
            </a:solid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6A388A84-8712-814D-85EF-A674635B08BB}"/>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solidFill>
              <a:srgbClr val="F16A4C"/>
            </a:solid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3557068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4ECA22-8EDF-AA4C-8F1D-DD121420B2A4}"/>
              </a:ext>
            </a:extLst>
          </p:cNvPr>
          <p:cNvSpPr>
            <a:spLocks noGrp="1"/>
          </p:cNvSpPr>
          <p:nvPr>
            <p:ph type="body" sz="quarter" idx="14"/>
          </p:nvPr>
        </p:nvSpPr>
        <p:spPr/>
        <p:txBody>
          <a:bodyPr/>
          <a:lstStyle/>
          <a:p>
            <a:endParaRPr lang="en-RU"/>
          </a:p>
        </p:txBody>
      </p:sp>
      <p:pic>
        <p:nvPicPr>
          <p:cNvPr id="5" name="Picture Placeholder 4">
            <a:extLst>
              <a:ext uri="{FF2B5EF4-FFF2-40B4-BE49-F238E27FC236}">
                <a16:creationId xmlns:a16="http://schemas.microsoft.com/office/drawing/2014/main" id="{29EDDE39-6AED-0B4A-93EF-0F81193DA47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0" y="4014439"/>
            <a:ext cx="7559675" cy="5894736"/>
          </a:xfrm>
        </p:spPr>
      </p:pic>
    </p:spTree>
    <p:extLst>
      <p:ext uri="{BB962C8B-B14F-4D97-AF65-F5344CB8AC3E}">
        <p14:creationId xmlns:p14="http://schemas.microsoft.com/office/powerpoint/2010/main" val="102438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097BC6-9BEB-BF40-8AF7-EB539306629D}"/>
              </a:ext>
            </a:extLst>
          </p:cNvPr>
          <p:cNvSpPr>
            <a:spLocks noGrp="1"/>
          </p:cNvSpPr>
          <p:nvPr>
            <p:ph type="body" sz="quarter" idx="32"/>
          </p:nvPr>
        </p:nvSpPr>
        <p:spPr/>
        <p:txBody>
          <a:bodyPr/>
          <a:lstStyle/>
          <a:p>
            <a:endParaRPr lang="en-RU"/>
          </a:p>
        </p:txBody>
      </p:sp>
      <p:sp>
        <p:nvSpPr>
          <p:cNvPr id="3" name="Text Placeholder 2">
            <a:extLst>
              <a:ext uri="{FF2B5EF4-FFF2-40B4-BE49-F238E27FC236}">
                <a16:creationId xmlns:a16="http://schemas.microsoft.com/office/drawing/2014/main" id="{EB7EFBE8-DDFF-7E4F-BC59-A0184F337460}"/>
              </a:ext>
            </a:extLst>
          </p:cNvPr>
          <p:cNvSpPr>
            <a:spLocks noGrp="1"/>
          </p:cNvSpPr>
          <p:nvPr>
            <p:ph type="body" sz="quarter" idx="14"/>
          </p:nvPr>
        </p:nvSpPr>
        <p:spPr/>
        <p:txBody>
          <a:bodyPr/>
          <a:lstStyle/>
          <a:p>
            <a:r>
              <a:rPr lang="en-GB" dirty="0"/>
              <a:t>WHAT IS THE STUDENTS AS DIGITAL CIVIC ENGAGERS PROJECT?</a:t>
            </a:r>
          </a:p>
        </p:txBody>
      </p:sp>
      <p:sp>
        <p:nvSpPr>
          <p:cNvPr id="4" name="Text Placeholder 3">
            <a:extLst>
              <a:ext uri="{FF2B5EF4-FFF2-40B4-BE49-F238E27FC236}">
                <a16:creationId xmlns:a16="http://schemas.microsoft.com/office/drawing/2014/main" id="{DBB67C9C-3E99-FB49-A7E0-2661231EB07A}"/>
              </a:ext>
            </a:extLst>
          </p:cNvPr>
          <p:cNvSpPr>
            <a:spLocks noGrp="1"/>
          </p:cNvSpPr>
          <p:nvPr>
            <p:ph type="body" sz="quarter" idx="33"/>
          </p:nvPr>
        </p:nvSpPr>
        <p:spPr>
          <a:xfrm>
            <a:off x="522456" y="1311649"/>
            <a:ext cx="6533982" cy="1529521"/>
          </a:xfrm>
        </p:spPr>
        <p:txBody>
          <a:bodyPr/>
          <a:lstStyle/>
          <a:p>
            <a:r>
              <a:rPr lang="en-GB" dirty="0"/>
              <a:t>Civic Engagement can be viewed as the backbone of a democratic society. Similarly, students that are civically engaged are also more likely to help to encourage and form an inclusive society. With the Covid-19 Pandemic, civic engagement has shifted focus from in-person to virtual. Digital tools enable students to widen opportunities for civic engagement and find solutions to real-world needs. They are also transformative and empower students in their civic engagement through digital services.</a:t>
            </a:r>
          </a:p>
          <a:p>
            <a:r>
              <a:rPr lang="en-GB" dirty="0"/>
              <a:t>The Students as Digital Civic Engagers project is an Erasmus project developed to increase the digital skills and civic engagement knowledge of HEI managers and academic staff to empower students to become confident civic engagers through the use of digital technologies.   </a:t>
            </a:r>
            <a:r>
              <a:rPr lang="en-GB" dirty="0">
                <a:hlinkClick r:id="rId2">
                  <a:extLst>
                    <a:ext uri="{A12FA001-AC4F-418D-AE19-62706E023703}">
                      <ahyp:hlinkClr xmlns:ahyp="http://schemas.microsoft.com/office/drawing/2018/hyperlinkcolor" val="tx"/>
                    </a:ext>
                  </a:extLst>
                </a:hlinkClick>
              </a:rPr>
              <a:t>https://</a:t>
            </a:r>
            <a:r>
              <a:rPr lang="en-GB" dirty="0" err="1">
                <a:hlinkClick r:id="rId2">
                  <a:extLst>
                    <a:ext uri="{A12FA001-AC4F-418D-AE19-62706E023703}">
                      <ahyp:hlinkClr xmlns:ahyp="http://schemas.microsoft.com/office/drawing/2018/hyperlinkcolor" val="tx"/>
                    </a:ext>
                  </a:extLst>
                </a:hlinkClick>
              </a:rPr>
              <a:t>www.studentcivicengagers.eu</a:t>
            </a:r>
            <a:r>
              <a:rPr lang="en-GB" dirty="0">
                <a:hlinkClick r:id="rId2">
                  <a:extLst>
                    <a:ext uri="{A12FA001-AC4F-418D-AE19-62706E023703}">
                      <ahyp:hlinkClr xmlns:ahyp="http://schemas.microsoft.com/office/drawing/2018/hyperlinkcolor" val="tx"/>
                    </a:ext>
                  </a:extLst>
                </a:hlinkClick>
              </a:rPr>
              <a:t>/</a:t>
            </a:r>
            <a:endParaRPr lang="en-GB" dirty="0"/>
          </a:p>
          <a:p>
            <a:pPr algn="just"/>
            <a:endParaRPr lang="en-RU" dirty="0"/>
          </a:p>
        </p:txBody>
      </p:sp>
      <p:sp>
        <p:nvSpPr>
          <p:cNvPr id="10" name="Freeform 9">
            <a:extLst>
              <a:ext uri="{FF2B5EF4-FFF2-40B4-BE49-F238E27FC236}">
                <a16:creationId xmlns:a16="http://schemas.microsoft.com/office/drawing/2014/main" id="{D3D64248-305E-6B41-978A-0A53141E4A1E}"/>
              </a:ext>
            </a:extLst>
          </p:cNvPr>
          <p:cNvSpPr/>
          <p:nvPr/>
        </p:nvSpPr>
        <p:spPr>
          <a:xfrm>
            <a:off x="289148" y="717225"/>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11" name="Text Placeholder 2">
            <a:extLst>
              <a:ext uri="{FF2B5EF4-FFF2-40B4-BE49-F238E27FC236}">
                <a16:creationId xmlns:a16="http://schemas.microsoft.com/office/drawing/2014/main" id="{4021331D-2BEA-204D-9D81-35AE6BA639E9}"/>
              </a:ext>
            </a:extLst>
          </p:cNvPr>
          <p:cNvSpPr txBox="1">
            <a:spLocks/>
          </p:cNvSpPr>
          <p:nvPr/>
        </p:nvSpPr>
        <p:spPr>
          <a:xfrm>
            <a:off x="523060" y="3043687"/>
            <a:ext cx="6533982" cy="635759"/>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dirty="0"/>
              <a:t>WHAT IS THE PEDAGOGIC GUIDE?</a:t>
            </a:r>
            <a:endParaRPr lang="en-RU" dirty="0"/>
          </a:p>
        </p:txBody>
      </p:sp>
      <p:sp>
        <p:nvSpPr>
          <p:cNvPr id="12" name="Freeform 11">
            <a:extLst>
              <a:ext uri="{FF2B5EF4-FFF2-40B4-BE49-F238E27FC236}">
                <a16:creationId xmlns:a16="http://schemas.microsoft.com/office/drawing/2014/main" id="{A207A717-AA6C-AA48-BF63-6D0FA6F91D4D}"/>
              </a:ext>
            </a:extLst>
          </p:cNvPr>
          <p:cNvSpPr/>
          <p:nvPr/>
        </p:nvSpPr>
        <p:spPr>
          <a:xfrm>
            <a:off x="288861" y="3199166"/>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13" name="Text Placeholder 3">
            <a:extLst>
              <a:ext uri="{FF2B5EF4-FFF2-40B4-BE49-F238E27FC236}">
                <a16:creationId xmlns:a16="http://schemas.microsoft.com/office/drawing/2014/main" id="{166747D7-98DF-D748-AE7F-58A3EE7F043A}"/>
              </a:ext>
            </a:extLst>
          </p:cNvPr>
          <p:cNvSpPr txBox="1">
            <a:spLocks/>
          </p:cNvSpPr>
          <p:nvPr/>
        </p:nvSpPr>
        <p:spPr>
          <a:xfrm>
            <a:off x="522456" y="3793595"/>
            <a:ext cx="6533982" cy="3064405"/>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The purpose of the Pedagogic Guide is to facilitate the use of the open educational resources developed as the key deliverables of the Students as Digital Civic Engagers project. Within this Guide, educators will be equipped to use the Open Educational Resources (OERs) best. In addition to the OERs, teachers and students can use the Guide to Digital Civic Engagement (IO1) and the Toolkit for Digital Civic Engagement (IO2) in further higher education or continuing education scenarios.</a:t>
            </a:r>
          </a:p>
          <a:p>
            <a:r>
              <a:rPr lang="en-GB" dirty="0"/>
              <a:t>In this Pedagogic Guide, teachers and students will find an explanation of the relationship between the Guide for Digital Civic Engagement (IO1) and the Toolkit that includes digital tools (IO2) and guidance on how to use them together. Scenarios can include classroom, online or hybrid uses by teachers and students according to their pedagogic and practical experience. Besides, teachers and students will be able to benefit from the OERs learning objectives with cross-referencing to competency frameworks such as </a:t>
            </a:r>
            <a:r>
              <a:rPr lang="en-GB" dirty="0" err="1"/>
              <a:t>DigComp</a:t>
            </a:r>
            <a:r>
              <a:rPr lang="en-GB" dirty="0"/>
              <a:t> &amp; </a:t>
            </a:r>
            <a:r>
              <a:rPr lang="en-GB" dirty="0" err="1"/>
              <a:t>EntreComp</a:t>
            </a:r>
            <a:r>
              <a:rPr lang="en-GB" dirty="0"/>
              <a:t>.</a:t>
            </a:r>
          </a:p>
          <a:p>
            <a:r>
              <a:rPr lang="en-GB" dirty="0"/>
              <a:t>The Pedagogic Guide also explains different types of materials used in the digital civic engagement project– student-led, mandatory, extra-curricular, etc.</a:t>
            </a:r>
          </a:p>
          <a:p>
            <a:r>
              <a:rPr lang="en-GB" dirty="0"/>
              <a:t>Experts have developed the OERs; they are passionate about Civic Engagement and its transformational use in the community and society. It is designed to empower students and teachers to better understand the role that civic engagement plays in our modern world and how digital technologies can be crucial to the success of a digital civic engagement project.</a:t>
            </a:r>
          </a:p>
          <a:p>
            <a:endParaRPr lang="en-RU" dirty="0"/>
          </a:p>
        </p:txBody>
      </p:sp>
      <p:sp>
        <p:nvSpPr>
          <p:cNvPr id="721" name="Rectangle 720">
            <a:extLst>
              <a:ext uri="{FF2B5EF4-FFF2-40B4-BE49-F238E27FC236}">
                <a16:creationId xmlns:a16="http://schemas.microsoft.com/office/drawing/2014/main" id="{FAF8AD61-4CB1-0344-BCE4-812E13166BF2}"/>
              </a:ext>
            </a:extLst>
          </p:cNvPr>
          <p:cNvSpPr/>
          <p:nvPr/>
        </p:nvSpPr>
        <p:spPr>
          <a:xfrm>
            <a:off x="0" y="6997127"/>
            <a:ext cx="7559675" cy="3132940"/>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97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3731D9-C20B-8C4C-A662-F463D072F85C}"/>
              </a:ext>
            </a:extLst>
          </p:cNvPr>
          <p:cNvSpPr/>
          <p:nvPr/>
        </p:nvSpPr>
        <p:spPr>
          <a:xfrm>
            <a:off x="519569" y="8127999"/>
            <a:ext cx="5142678" cy="383822"/>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5" name="Rectangle 14">
            <a:extLst>
              <a:ext uri="{FF2B5EF4-FFF2-40B4-BE49-F238E27FC236}">
                <a16:creationId xmlns:a16="http://schemas.microsoft.com/office/drawing/2014/main" id="{318FCDA0-6366-0144-9A4D-A379D4E7E251}"/>
              </a:ext>
            </a:extLst>
          </p:cNvPr>
          <p:cNvSpPr/>
          <p:nvPr/>
        </p:nvSpPr>
        <p:spPr>
          <a:xfrm>
            <a:off x="519568" y="7693376"/>
            <a:ext cx="3911755" cy="383822"/>
          </a:xfrm>
          <a:prstGeom prst="rect">
            <a:avLst/>
          </a:prstGeom>
          <a:solidFill>
            <a:srgbClr val="00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6" name="Rectangle 15">
            <a:extLst>
              <a:ext uri="{FF2B5EF4-FFF2-40B4-BE49-F238E27FC236}">
                <a16:creationId xmlns:a16="http://schemas.microsoft.com/office/drawing/2014/main" id="{9468AC18-8706-7A41-8A84-06D25310096A}"/>
              </a:ext>
            </a:extLst>
          </p:cNvPr>
          <p:cNvSpPr/>
          <p:nvPr/>
        </p:nvSpPr>
        <p:spPr>
          <a:xfrm>
            <a:off x="519568" y="7258754"/>
            <a:ext cx="3911755" cy="383822"/>
          </a:xfrm>
          <a:prstGeom prst="rect">
            <a:avLst/>
          </a:prstGeom>
          <a:solidFill>
            <a:srgbClr val="026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7" name="Rectangle 16">
            <a:extLst>
              <a:ext uri="{FF2B5EF4-FFF2-40B4-BE49-F238E27FC236}">
                <a16:creationId xmlns:a16="http://schemas.microsoft.com/office/drawing/2014/main" id="{BFF2CF70-609B-3D4E-AB80-489732373E38}"/>
              </a:ext>
            </a:extLst>
          </p:cNvPr>
          <p:cNvSpPr/>
          <p:nvPr/>
        </p:nvSpPr>
        <p:spPr>
          <a:xfrm>
            <a:off x="519568" y="6824132"/>
            <a:ext cx="4193109" cy="383822"/>
          </a:xfrm>
          <a:prstGeom prst="rect">
            <a:avLst/>
          </a:prstGeom>
          <a:solidFill>
            <a:srgbClr val="2D4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8" name="Rectangle 17">
            <a:extLst>
              <a:ext uri="{FF2B5EF4-FFF2-40B4-BE49-F238E27FC236}">
                <a16:creationId xmlns:a16="http://schemas.microsoft.com/office/drawing/2014/main" id="{A23CDF64-2B87-7040-9A1C-0385FD15F1A8}"/>
              </a:ext>
            </a:extLst>
          </p:cNvPr>
          <p:cNvSpPr/>
          <p:nvPr/>
        </p:nvSpPr>
        <p:spPr>
          <a:xfrm>
            <a:off x="519568" y="6389510"/>
            <a:ext cx="6303263" cy="38382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3" name="Rectangle 12">
            <a:extLst>
              <a:ext uri="{FF2B5EF4-FFF2-40B4-BE49-F238E27FC236}">
                <a16:creationId xmlns:a16="http://schemas.microsoft.com/office/drawing/2014/main" id="{E2AB94D1-60BF-3545-864D-78077E78625E}"/>
              </a:ext>
            </a:extLst>
          </p:cNvPr>
          <p:cNvSpPr/>
          <p:nvPr/>
        </p:nvSpPr>
        <p:spPr>
          <a:xfrm>
            <a:off x="519568" y="5954888"/>
            <a:ext cx="4193109" cy="383822"/>
          </a:xfrm>
          <a:prstGeom prst="rect">
            <a:avLst/>
          </a:prstGeom>
          <a:solidFill>
            <a:srgbClr val="2D4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4" name="Rectangle 13">
            <a:extLst>
              <a:ext uri="{FF2B5EF4-FFF2-40B4-BE49-F238E27FC236}">
                <a16:creationId xmlns:a16="http://schemas.microsoft.com/office/drawing/2014/main" id="{2E51F557-584B-BE43-97EA-F6FE726A62B3}"/>
              </a:ext>
            </a:extLst>
          </p:cNvPr>
          <p:cNvSpPr/>
          <p:nvPr/>
        </p:nvSpPr>
        <p:spPr>
          <a:xfrm>
            <a:off x="519569" y="5520266"/>
            <a:ext cx="4439294" cy="383822"/>
          </a:xfrm>
          <a:prstGeom prst="rect">
            <a:avLst/>
          </a:prstGeom>
          <a:solidFill>
            <a:srgbClr val="026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2" name="Rectangle 11">
            <a:extLst>
              <a:ext uri="{FF2B5EF4-FFF2-40B4-BE49-F238E27FC236}">
                <a16:creationId xmlns:a16="http://schemas.microsoft.com/office/drawing/2014/main" id="{C04217EA-72DF-424E-92AF-3EB70B976781}"/>
              </a:ext>
            </a:extLst>
          </p:cNvPr>
          <p:cNvSpPr/>
          <p:nvPr/>
        </p:nvSpPr>
        <p:spPr>
          <a:xfrm>
            <a:off x="519568" y="5085644"/>
            <a:ext cx="3911755" cy="383822"/>
          </a:xfrm>
          <a:prstGeom prst="rect">
            <a:avLst/>
          </a:prstGeom>
          <a:solidFill>
            <a:srgbClr val="00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1" name="Rectangle 10">
            <a:extLst>
              <a:ext uri="{FF2B5EF4-FFF2-40B4-BE49-F238E27FC236}">
                <a16:creationId xmlns:a16="http://schemas.microsoft.com/office/drawing/2014/main" id="{5FDB8E3C-C145-984B-A12E-09EAE896FF2B}"/>
              </a:ext>
            </a:extLst>
          </p:cNvPr>
          <p:cNvSpPr/>
          <p:nvPr/>
        </p:nvSpPr>
        <p:spPr>
          <a:xfrm>
            <a:off x="519568" y="4651022"/>
            <a:ext cx="5869509" cy="383822"/>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 name="Text Placeholder 1">
            <a:extLst>
              <a:ext uri="{FF2B5EF4-FFF2-40B4-BE49-F238E27FC236}">
                <a16:creationId xmlns:a16="http://schemas.microsoft.com/office/drawing/2014/main" id="{2716580C-C938-8441-B07F-8A4EEC2E9D73}"/>
              </a:ext>
            </a:extLst>
          </p:cNvPr>
          <p:cNvSpPr>
            <a:spLocks noGrp="1"/>
          </p:cNvSpPr>
          <p:nvPr>
            <p:ph type="body" sz="quarter" idx="32"/>
          </p:nvPr>
        </p:nvSpPr>
        <p:spPr/>
        <p:txBody>
          <a:bodyPr/>
          <a:lstStyle/>
          <a:p>
            <a:endParaRPr lang="en-RU"/>
          </a:p>
        </p:txBody>
      </p:sp>
      <p:sp>
        <p:nvSpPr>
          <p:cNvPr id="5" name="Text Placeholder 2">
            <a:extLst>
              <a:ext uri="{FF2B5EF4-FFF2-40B4-BE49-F238E27FC236}">
                <a16:creationId xmlns:a16="http://schemas.microsoft.com/office/drawing/2014/main" id="{0298FB8A-DFD3-284F-903F-46DA4154CA96}"/>
              </a:ext>
            </a:extLst>
          </p:cNvPr>
          <p:cNvSpPr txBox="1">
            <a:spLocks/>
          </p:cNvSpPr>
          <p:nvPr/>
        </p:nvSpPr>
        <p:spPr>
          <a:xfrm>
            <a:off x="522456" y="561743"/>
            <a:ext cx="6533982" cy="635759"/>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dirty="0"/>
              <a:t>OVERALL LEARNING OBJECTIVES OF THE OERS</a:t>
            </a:r>
          </a:p>
        </p:txBody>
      </p:sp>
      <p:sp>
        <p:nvSpPr>
          <p:cNvPr id="6" name="Freeform 5">
            <a:extLst>
              <a:ext uri="{FF2B5EF4-FFF2-40B4-BE49-F238E27FC236}">
                <a16:creationId xmlns:a16="http://schemas.microsoft.com/office/drawing/2014/main" id="{23342098-6ACF-F34B-A09A-F9F135BE9756}"/>
              </a:ext>
            </a:extLst>
          </p:cNvPr>
          <p:cNvSpPr/>
          <p:nvPr/>
        </p:nvSpPr>
        <p:spPr>
          <a:xfrm>
            <a:off x="288257" y="717222"/>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8" name="Freeform 7">
            <a:extLst>
              <a:ext uri="{FF2B5EF4-FFF2-40B4-BE49-F238E27FC236}">
                <a16:creationId xmlns:a16="http://schemas.microsoft.com/office/drawing/2014/main" id="{C943C4A7-8F4A-F446-9DE0-4CF6FC3A7149}"/>
              </a:ext>
            </a:extLst>
          </p:cNvPr>
          <p:cNvSpPr/>
          <p:nvPr/>
        </p:nvSpPr>
        <p:spPr>
          <a:xfrm>
            <a:off x="381979" y="132769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7" name="Text Placeholder 3">
            <a:extLst>
              <a:ext uri="{FF2B5EF4-FFF2-40B4-BE49-F238E27FC236}">
                <a16:creationId xmlns:a16="http://schemas.microsoft.com/office/drawing/2014/main" id="{9B6AE86E-D76E-FC41-A996-86EC360634AB}"/>
              </a:ext>
            </a:extLst>
          </p:cNvPr>
          <p:cNvSpPr txBox="1">
            <a:spLocks/>
          </p:cNvSpPr>
          <p:nvPr/>
        </p:nvSpPr>
        <p:spPr>
          <a:xfrm>
            <a:off x="521852" y="1311651"/>
            <a:ext cx="6533982" cy="881841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a:t>There are in total six different modules with the Digital Civic Engagement OERs:</a:t>
            </a:r>
            <a:endParaRPr lang="ru-RU" b="1" dirty="0"/>
          </a:p>
          <a:p>
            <a:endParaRPr lang="ru-RU" b="1" dirty="0"/>
          </a:p>
          <a:p>
            <a:r>
              <a:rPr lang="en-US" b="1" dirty="0"/>
              <a:t>MODULE 1:	</a:t>
            </a:r>
            <a:r>
              <a:rPr lang="en-US" dirty="0"/>
              <a:t>Digital Civic Engagement – The potential at the intersection of technology and new media</a:t>
            </a:r>
          </a:p>
          <a:p>
            <a:r>
              <a:rPr lang="en-US" b="1" dirty="0"/>
              <a:t>MODULE 2: 	</a:t>
            </a:r>
            <a:r>
              <a:rPr lang="en-US" dirty="0"/>
              <a:t>Where are the opportunities for students?</a:t>
            </a:r>
          </a:p>
          <a:p>
            <a:r>
              <a:rPr lang="en-US" b="1" dirty="0"/>
              <a:t>MODULE 3: 	</a:t>
            </a:r>
            <a:r>
              <a:rPr lang="en-US" dirty="0"/>
              <a:t>How to set up a Digital Civic Engagement Project</a:t>
            </a:r>
          </a:p>
          <a:p>
            <a:r>
              <a:rPr lang="en-US" b="1" dirty="0"/>
              <a:t>MODULE 4: 	</a:t>
            </a:r>
            <a:r>
              <a:rPr lang="en-US" dirty="0"/>
              <a:t>Managing a Digital Civic Engagement Project</a:t>
            </a:r>
          </a:p>
          <a:p>
            <a:r>
              <a:rPr lang="en-US" b="1" dirty="0"/>
              <a:t>MODULE 5: 	</a:t>
            </a:r>
            <a:r>
              <a:rPr lang="en-US" dirty="0"/>
              <a:t>How to finance and fund your project including tech focused models</a:t>
            </a:r>
          </a:p>
          <a:p>
            <a:r>
              <a:rPr lang="en-US" b="1" dirty="0"/>
              <a:t>MODULE 6: 	</a:t>
            </a:r>
            <a:r>
              <a:rPr lang="en-US" dirty="0"/>
              <a:t>Marketing your civic engagement project, cause, and collaboration</a:t>
            </a:r>
          </a:p>
          <a:p>
            <a:r>
              <a:rPr lang="en-US" dirty="0"/>
              <a:t>Each module has been created to introduce a student to different concepts surrounding digital civic engagement, with each module giving students the knowledge of how to identify a need for a Digital Civic Engagement project, and the necessary tools and information for students to become involved in civic engagement, or for them to create their own Digital Civic Engagement project.</a:t>
            </a:r>
          </a:p>
          <a:p>
            <a:endParaRPr lang="en-US" dirty="0"/>
          </a:p>
          <a:p>
            <a:pPr>
              <a:spcBef>
                <a:spcPts val="100"/>
              </a:spcBef>
            </a:pPr>
            <a:r>
              <a:rPr lang="en-US" dirty="0"/>
              <a:t>Specifically, participants will acquire the following knowledge and skills:</a:t>
            </a:r>
          </a:p>
          <a:p>
            <a:pPr>
              <a:spcBef>
                <a:spcPts val="100"/>
              </a:spcBef>
            </a:pPr>
            <a:endParaRPr lang="en-RU" dirty="0"/>
          </a:p>
          <a:p>
            <a:pPr lvl="0" algn="l">
              <a:lnSpc>
                <a:spcPct val="250000"/>
              </a:lnSpc>
              <a:spcBef>
                <a:spcPts val="100"/>
              </a:spcBef>
            </a:pPr>
            <a:r>
              <a:rPr lang="en-US" dirty="0">
                <a:solidFill>
                  <a:schemeClr val="bg1"/>
                </a:solidFill>
              </a:rPr>
              <a:t>The understanding of what civic engagement is and what defines a Digital Civic Engagement project.</a:t>
            </a:r>
            <a:endParaRPr lang="en-RU" dirty="0">
              <a:solidFill>
                <a:schemeClr val="bg1"/>
              </a:solidFill>
            </a:endParaRPr>
          </a:p>
          <a:p>
            <a:pPr lvl="0" algn="l">
              <a:lnSpc>
                <a:spcPct val="250000"/>
              </a:lnSpc>
              <a:spcBef>
                <a:spcPts val="100"/>
              </a:spcBef>
            </a:pPr>
            <a:r>
              <a:rPr lang="en-US" dirty="0">
                <a:solidFill>
                  <a:schemeClr val="bg1"/>
                </a:solidFill>
              </a:rPr>
              <a:t>What the different types of Digital Civic Engagement project are.</a:t>
            </a:r>
            <a:endParaRPr lang="en-RU" dirty="0">
              <a:solidFill>
                <a:schemeClr val="bg1"/>
              </a:solidFill>
            </a:endParaRPr>
          </a:p>
          <a:p>
            <a:pPr lvl="0" algn="l">
              <a:lnSpc>
                <a:spcPct val="250000"/>
              </a:lnSpc>
              <a:spcBef>
                <a:spcPts val="100"/>
              </a:spcBef>
            </a:pPr>
            <a:r>
              <a:rPr lang="en-US" dirty="0">
                <a:solidFill>
                  <a:schemeClr val="bg1"/>
                </a:solidFill>
              </a:rPr>
              <a:t>Different ways that students can participate in a civic engagement project.</a:t>
            </a:r>
            <a:endParaRPr lang="en-RU" dirty="0">
              <a:solidFill>
                <a:schemeClr val="bg1"/>
              </a:solidFill>
            </a:endParaRPr>
          </a:p>
          <a:p>
            <a:pPr lvl="0" algn="l">
              <a:lnSpc>
                <a:spcPct val="250000"/>
              </a:lnSpc>
              <a:spcBef>
                <a:spcPts val="100"/>
              </a:spcBef>
            </a:pPr>
            <a:r>
              <a:rPr lang="en-US" dirty="0">
                <a:solidFill>
                  <a:schemeClr val="bg1"/>
                </a:solidFill>
              </a:rPr>
              <a:t>A greater understanding of the </a:t>
            </a:r>
            <a:r>
              <a:rPr lang="en-US" dirty="0" err="1">
                <a:solidFill>
                  <a:schemeClr val="bg1"/>
                </a:solidFill>
              </a:rPr>
              <a:t>DigComp</a:t>
            </a:r>
            <a:r>
              <a:rPr lang="en-US" dirty="0">
                <a:solidFill>
                  <a:schemeClr val="bg1"/>
                </a:solidFill>
              </a:rPr>
              <a:t> and </a:t>
            </a:r>
            <a:r>
              <a:rPr lang="en-US" dirty="0" err="1">
                <a:solidFill>
                  <a:schemeClr val="bg1"/>
                </a:solidFill>
              </a:rPr>
              <a:t>Entrecomp</a:t>
            </a:r>
            <a:r>
              <a:rPr lang="en-US" dirty="0">
                <a:solidFill>
                  <a:schemeClr val="bg1"/>
                </a:solidFill>
              </a:rPr>
              <a:t> frameworks.</a:t>
            </a:r>
            <a:endParaRPr lang="en-RU" dirty="0">
              <a:solidFill>
                <a:schemeClr val="bg1"/>
              </a:solidFill>
            </a:endParaRPr>
          </a:p>
          <a:p>
            <a:pPr lvl="0" algn="l">
              <a:lnSpc>
                <a:spcPct val="250000"/>
              </a:lnSpc>
              <a:spcBef>
                <a:spcPts val="100"/>
              </a:spcBef>
            </a:pPr>
            <a:r>
              <a:rPr lang="en-US" dirty="0">
                <a:solidFill>
                  <a:schemeClr val="bg1"/>
                </a:solidFill>
              </a:rPr>
              <a:t>The skills and competencies that can be developed from participating in a Digital Civic Engagement project.</a:t>
            </a:r>
            <a:endParaRPr lang="en-RU" dirty="0">
              <a:solidFill>
                <a:schemeClr val="bg1"/>
              </a:solidFill>
            </a:endParaRPr>
          </a:p>
          <a:p>
            <a:pPr lvl="0" algn="l">
              <a:lnSpc>
                <a:spcPct val="250000"/>
              </a:lnSpc>
              <a:spcBef>
                <a:spcPts val="100"/>
              </a:spcBef>
            </a:pPr>
            <a:r>
              <a:rPr lang="en-US" dirty="0">
                <a:solidFill>
                  <a:schemeClr val="bg1"/>
                </a:solidFill>
              </a:rPr>
              <a:t>How to create a Digital Civic Engagement project from start to finish.</a:t>
            </a:r>
            <a:endParaRPr lang="en-RU" dirty="0">
              <a:solidFill>
                <a:schemeClr val="bg1"/>
              </a:solidFill>
            </a:endParaRPr>
          </a:p>
          <a:p>
            <a:pPr lvl="0" algn="l">
              <a:lnSpc>
                <a:spcPct val="250000"/>
              </a:lnSpc>
              <a:spcBef>
                <a:spcPts val="100"/>
              </a:spcBef>
            </a:pPr>
            <a:r>
              <a:rPr lang="en-US" dirty="0">
                <a:solidFill>
                  <a:schemeClr val="bg1"/>
                </a:solidFill>
              </a:rPr>
              <a:t>Guidance on how to manage a Digital Civic Engagement project.</a:t>
            </a:r>
            <a:endParaRPr lang="en-RU" dirty="0">
              <a:solidFill>
                <a:schemeClr val="bg1"/>
              </a:solidFill>
            </a:endParaRPr>
          </a:p>
          <a:p>
            <a:pPr lvl="0" algn="l">
              <a:lnSpc>
                <a:spcPct val="250000"/>
              </a:lnSpc>
              <a:spcBef>
                <a:spcPts val="100"/>
              </a:spcBef>
            </a:pPr>
            <a:r>
              <a:rPr lang="en-US" dirty="0">
                <a:solidFill>
                  <a:schemeClr val="bg1"/>
                </a:solidFill>
              </a:rPr>
              <a:t>Knowledge on ways that students can finance and fund a project.</a:t>
            </a:r>
            <a:endParaRPr lang="en-RU" dirty="0">
              <a:solidFill>
                <a:schemeClr val="bg1"/>
              </a:solidFill>
            </a:endParaRPr>
          </a:p>
          <a:p>
            <a:pPr lvl="0" algn="l">
              <a:lnSpc>
                <a:spcPct val="250000"/>
              </a:lnSpc>
              <a:spcBef>
                <a:spcPts val="100"/>
              </a:spcBef>
            </a:pPr>
            <a:r>
              <a:rPr lang="en-US" dirty="0">
                <a:solidFill>
                  <a:schemeClr val="bg1"/>
                </a:solidFill>
              </a:rPr>
              <a:t>Understanding of how students can market their own Digital Civic Engagement project.</a:t>
            </a:r>
            <a:endParaRPr lang="en-RU" dirty="0">
              <a:solidFill>
                <a:schemeClr val="bg1"/>
              </a:solidFill>
            </a:endParaRPr>
          </a:p>
          <a:p>
            <a:pPr algn="l">
              <a:lnSpc>
                <a:spcPct val="250000"/>
              </a:lnSpc>
            </a:pPr>
            <a:endParaRPr lang="en-RU" dirty="0"/>
          </a:p>
          <a:p>
            <a:endParaRPr lang="en-US" dirty="0"/>
          </a:p>
          <a:p>
            <a:r>
              <a:rPr lang="en-GB" b="1" dirty="0"/>
              <a:t>  </a:t>
            </a:r>
          </a:p>
        </p:txBody>
      </p:sp>
    </p:spTree>
    <p:extLst>
      <p:ext uri="{BB962C8B-B14F-4D97-AF65-F5344CB8AC3E}">
        <p14:creationId xmlns:p14="http://schemas.microsoft.com/office/powerpoint/2010/main" val="238257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EFC96D0-5782-4341-9053-4568F77EF77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flipH="1">
            <a:off x="0" y="2941638"/>
            <a:ext cx="7559675" cy="4294187"/>
          </a:xfrm>
        </p:spPr>
      </p:pic>
      <p:sp>
        <p:nvSpPr>
          <p:cNvPr id="6" name="Rectangle 5">
            <a:extLst>
              <a:ext uri="{FF2B5EF4-FFF2-40B4-BE49-F238E27FC236}">
                <a16:creationId xmlns:a16="http://schemas.microsoft.com/office/drawing/2014/main" id="{2A410419-8088-CB46-A60F-DE221055DE66}"/>
              </a:ext>
            </a:extLst>
          </p:cNvPr>
          <p:cNvSpPr/>
          <p:nvPr/>
        </p:nvSpPr>
        <p:spPr>
          <a:xfrm>
            <a:off x="2146064" y="3043742"/>
            <a:ext cx="5169135"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7" name="Rectangle 6">
            <a:extLst>
              <a:ext uri="{FF2B5EF4-FFF2-40B4-BE49-F238E27FC236}">
                <a16:creationId xmlns:a16="http://schemas.microsoft.com/office/drawing/2014/main" id="{9AC5EE08-BF5F-014E-A30F-B71B8C8A66CA}"/>
              </a:ext>
            </a:extLst>
          </p:cNvPr>
          <p:cNvSpPr/>
          <p:nvPr/>
        </p:nvSpPr>
        <p:spPr>
          <a:xfrm>
            <a:off x="2146065" y="3776565"/>
            <a:ext cx="3591347"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8" name="Text Placeholder 3">
            <a:extLst>
              <a:ext uri="{FF2B5EF4-FFF2-40B4-BE49-F238E27FC236}">
                <a16:creationId xmlns:a16="http://schemas.microsoft.com/office/drawing/2014/main" id="{F726496B-E0A6-3A4D-A898-F513A23AC3F1}"/>
              </a:ext>
            </a:extLst>
          </p:cNvPr>
          <p:cNvSpPr txBox="1">
            <a:spLocks/>
          </p:cNvSpPr>
          <p:nvPr/>
        </p:nvSpPr>
        <p:spPr>
          <a:xfrm>
            <a:off x="2151021" y="2322960"/>
            <a:ext cx="5408654" cy="2678498"/>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spcBef>
                <a:spcPts val="1300"/>
              </a:spcBef>
              <a:spcAft>
                <a:spcPts val="600"/>
              </a:spcAft>
            </a:pPr>
            <a:r>
              <a:rPr lang="en-US" b="1" dirty="0"/>
              <a:t>2.	THE USE OF THE </a:t>
            </a:r>
          </a:p>
          <a:p>
            <a:pPr>
              <a:lnSpc>
                <a:spcPct val="100000"/>
              </a:lnSpc>
              <a:spcBef>
                <a:spcPts val="1300"/>
              </a:spcBef>
              <a:spcAft>
                <a:spcPts val="600"/>
              </a:spcAft>
            </a:pPr>
            <a:r>
              <a:rPr lang="en-US" b="1" dirty="0"/>
              <a:t>	GUIDE TO DIGITAL CIVIC </a:t>
            </a:r>
          </a:p>
          <a:p>
            <a:pPr>
              <a:lnSpc>
                <a:spcPct val="100000"/>
              </a:lnSpc>
              <a:spcBef>
                <a:spcPts val="1300"/>
              </a:spcBef>
              <a:spcAft>
                <a:spcPts val="600"/>
              </a:spcAft>
            </a:pPr>
            <a:r>
              <a:rPr lang="en-US" b="1" dirty="0"/>
              <a:t>	ENGAGEMENT</a:t>
            </a:r>
            <a:endParaRPr lang="en-RU" b="1" i="1" dirty="0"/>
          </a:p>
        </p:txBody>
      </p:sp>
      <p:grpSp>
        <p:nvGrpSpPr>
          <p:cNvPr id="12" name="Graphic 7">
            <a:extLst>
              <a:ext uri="{FF2B5EF4-FFF2-40B4-BE49-F238E27FC236}">
                <a16:creationId xmlns:a16="http://schemas.microsoft.com/office/drawing/2014/main" id="{0DCBD96A-9E28-BE4B-AA31-4D7803FD87B3}"/>
              </a:ext>
            </a:extLst>
          </p:cNvPr>
          <p:cNvGrpSpPr/>
          <p:nvPr/>
        </p:nvGrpSpPr>
        <p:grpSpPr>
          <a:xfrm>
            <a:off x="6095054" y="3897279"/>
            <a:ext cx="800048" cy="208517"/>
            <a:chOff x="63925" y="4378813"/>
            <a:chExt cx="7430837" cy="1936702"/>
          </a:xfrm>
          <a:solidFill>
            <a:schemeClr val="bg1"/>
          </a:solidFill>
        </p:grpSpPr>
        <p:sp>
          <p:nvSpPr>
            <p:cNvPr id="13" name="Freeform 12">
              <a:extLst>
                <a:ext uri="{FF2B5EF4-FFF2-40B4-BE49-F238E27FC236}">
                  <a16:creationId xmlns:a16="http://schemas.microsoft.com/office/drawing/2014/main" id="{4B80C1E1-8196-0341-8536-85A2FEC21B51}"/>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5D266F90-B62B-3F46-9E88-9B51686215B5}"/>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E6ECE41F-F4CD-634D-BAE2-9A797ECBBE0D}"/>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1FB78BB7-D9CA-5A47-90D8-175DB440A6C2}"/>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grpFill/>
            <a:ln w="8971" cap="flat">
              <a:noFill/>
              <a:prstDash val="solid"/>
              <a:miter/>
            </a:ln>
          </p:spPr>
          <p:txBody>
            <a:bodyPr rtlCol="0" anchor="ctr"/>
            <a:lstStyle/>
            <a:p>
              <a:endParaRPr lang="en-RU"/>
            </a:p>
          </p:txBody>
        </p:sp>
        <p:sp>
          <p:nvSpPr>
            <p:cNvPr id="17" name="Freeform 16">
              <a:extLst>
                <a:ext uri="{FF2B5EF4-FFF2-40B4-BE49-F238E27FC236}">
                  <a16:creationId xmlns:a16="http://schemas.microsoft.com/office/drawing/2014/main" id="{5294E6CA-EC19-7C42-9F9D-476A8B64DB44}"/>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8" name="Freeform 17">
              <a:extLst>
                <a:ext uri="{FF2B5EF4-FFF2-40B4-BE49-F238E27FC236}">
                  <a16:creationId xmlns:a16="http://schemas.microsoft.com/office/drawing/2014/main" id="{1F98E588-6731-3E47-A7DE-658D4C41211C}"/>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grp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577B7568-8A52-4B43-8C3C-A0A6DD92CF53}"/>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grpFill/>
            <a:ln w="8971" cap="flat">
              <a:noFill/>
              <a:prstDash val="solid"/>
              <a:miter/>
            </a:ln>
          </p:spPr>
          <p:txBody>
            <a:bodyPr rtlCol="0" anchor="ctr"/>
            <a:lstStyle/>
            <a:p>
              <a:endParaRPr lang="en-RU"/>
            </a:p>
          </p:txBody>
        </p:sp>
        <p:sp>
          <p:nvSpPr>
            <p:cNvPr id="20" name="Freeform 19">
              <a:extLst>
                <a:ext uri="{FF2B5EF4-FFF2-40B4-BE49-F238E27FC236}">
                  <a16:creationId xmlns:a16="http://schemas.microsoft.com/office/drawing/2014/main" id="{7E2EB96B-C783-4A45-8EDC-61BE9264E2C8}"/>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1" name="Freeform 20">
              <a:extLst>
                <a:ext uri="{FF2B5EF4-FFF2-40B4-BE49-F238E27FC236}">
                  <a16:creationId xmlns:a16="http://schemas.microsoft.com/office/drawing/2014/main" id="{F28D3076-57CD-9243-9750-EED6BA1AB1A3}"/>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2" name="Freeform 21">
              <a:extLst>
                <a:ext uri="{FF2B5EF4-FFF2-40B4-BE49-F238E27FC236}">
                  <a16:creationId xmlns:a16="http://schemas.microsoft.com/office/drawing/2014/main" id="{115D098D-4121-F544-BB02-13C94222B396}"/>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grp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415270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38604D7-F734-9441-9E1A-60023E4E0B71}"/>
              </a:ext>
            </a:extLst>
          </p:cNvPr>
          <p:cNvPicPr>
            <a:picLocks noChangeAspect="1"/>
          </p:cNvPicPr>
          <p:nvPr/>
        </p:nvPicPr>
        <p:blipFill>
          <a:blip r:embed="rId2"/>
          <a:stretch>
            <a:fillRect/>
          </a:stretch>
        </p:blipFill>
        <p:spPr>
          <a:xfrm>
            <a:off x="321732" y="4500632"/>
            <a:ext cx="952500" cy="495300"/>
          </a:xfrm>
          <a:prstGeom prst="rect">
            <a:avLst/>
          </a:prstGeom>
        </p:spPr>
      </p:pic>
      <p:sp>
        <p:nvSpPr>
          <p:cNvPr id="2" name="Text Placeholder 1">
            <a:extLst>
              <a:ext uri="{FF2B5EF4-FFF2-40B4-BE49-F238E27FC236}">
                <a16:creationId xmlns:a16="http://schemas.microsoft.com/office/drawing/2014/main" id="{0E27B602-2C22-8A4C-A7C4-3DEEF68C651C}"/>
              </a:ext>
            </a:extLst>
          </p:cNvPr>
          <p:cNvSpPr>
            <a:spLocks noGrp="1"/>
          </p:cNvSpPr>
          <p:nvPr>
            <p:ph type="body" sz="quarter" idx="32"/>
          </p:nvPr>
        </p:nvSpPr>
        <p:spPr/>
        <p:txBody>
          <a:bodyPr/>
          <a:lstStyle/>
          <a:p>
            <a:endParaRPr lang="en-RU"/>
          </a:p>
        </p:txBody>
      </p:sp>
      <p:sp>
        <p:nvSpPr>
          <p:cNvPr id="4" name="Text Placeholder 3">
            <a:extLst>
              <a:ext uri="{FF2B5EF4-FFF2-40B4-BE49-F238E27FC236}">
                <a16:creationId xmlns:a16="http://schemas.microsoft.com/office/drawing/2014/main" id="{13977E25-D974-3B4B-9991-CB78B5DDA1C4}"/>
              </a:ext>
            </a:extLst>
          </p:cNvPr>
          <p:cNvSpPr>
            <a:spLocks noGrp="1"/>
          </p:cNvSpPr>
          <p:nvPr>
            <p:ph type="body" sz="quarter" idx="33"/>
          </p:nvPr>
        </p:nvSpPr>
        <p:spPr>
          <a:xfrm>
            <a:off x="522456" y="583069"/>
            <a:ext cx="3257381" cy="3038672"/>
          </a:xfrm>
        </p:spPr>
        <p:txBody>
          <a:bodyPr/>
          <a:lstStyle/>
          <a:p>
            <a:r>
              <a:rPr lang="en-GB" dirty="0"/>
              <a:t>Digital Civic Engagement enables educators and universities to be more open to methods that adapt changes in attitudes towards teaching and learning.  The Guide to Digital Civic Engagement (DCE) draws on extensive research on students’ digital civic engagement. It focuses on the conceptualisation of digital civic engagement in theoretical and empirical research and explores how digital civic engagement can be integrated on different levels of higher education (policy, teaching, and learning). It is a research-based resource for higher education institutions’ (HEIs’) educators and managers who plan to implement DCE education into their organisation. The Guide compromises a profound knowledge base on DCE and the learning opportunities it offers. It gives practical guidance for HEI educators on how to integrate DCE into their teaching. </a:t>
            </a:r>
          </a:p>
          <a:p>
            <a:r>
              <a:rPr lang="en-US" b="1" dirty="0"/>
              <a:t>There are two main target groups: </a:t>
            </a:r>
            <a:endParaRPr lang="en-RU" b="1" dirty="0"/>
          </a:p>
          <a:p>
            <a:endParaRPr lang="en-GB" dirty="0"/>
          </a:p>
          <a:p>
            <a:endParaRPr lang="en-RU" dirty="0"/>
          </a:p>
        </p:txBody>
      </p:sp>
      <p:sp>
        <p:nvSpPr>
          <p:cNvPr id="5" name="Rectangle 4">
            <a:extLst>
              <a:ext uri="{FF2B5EF4-FFF2-40B4-BE49-F238E27FC236}">
                <a16:creationId xmlns:a16="http://schemas.microsoft.com/office/drawing/2014/main" id="{57ABC427-B5AC-F348-B02D-9216223A5588}"/>
              </a:ext>
            </a:extLst>
          </p:cNvPr>
          <p:cNvSpPr/>
          <p:nvPr/>
        </p:nvSpPr>
        <p:spPr>
          <a:xfrm>
            <a:off x="4356847" y="557213"/>
            <a:ext cx="3202828" cy="4267199"/>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7" name="Picture 6">
            <a:extLst>
              <a:ext uri="{FF2B5EF4-FFF2-40B4-BE49-F238E27FC236}">
                <a16:creationId xmlns:a16="http://schemas.microsoft.com/office/drawing/2014/main" id="{610B8836-9BD3-D449-B62E-8150980629ED}"/>
              </a:ext>
            </a:extLst>
          </p:cNvPr>
          <p:cNvPicPr>
            <a:picLocks noChangeAspect="1"/>
          </p:cNvPicPr>
          <p:nvPr/>
        </p:nvPicPr>
        <p:blipFill>
          <a:blip r:embed="rId3"/>
          <a:stretch>
            <a:fillRect/>
          </a:stretch>
        </p:blipFill>
        <p:spPr>
          <a:xfrm>
            <a:off x="4815261" y="1058862"/>
            <a:ext cx="2286000" cy="3263900"/>
          </a:xfrm>
          <a:prstGeom prst="rect">
            <a:avLst/>
          </a:prstGeom>
        </p:spPr>
      </p:pic>
      <p:pic>
        <p:nvPicPr>
          <p:cNvPr id="8" name="Picture 7" descr="Icon&#10;&#10;Description automatically generated">
            <a:extLst>
              <a:ext uri="{FF2B5EF4-FFF2-40B4-BE49-F238E27FC236}">
                <a16:creationId xmlns:a16="http://schemas.microsoft.com/office/drawing/2014/main" id="{58FD7FC2-2B2F-4345-BE25-47BFEE29C5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4063521" y="3827461"/>
            <a:ext cx="1503480" cy="1498600"/>
          </a:xfrm>
          <a:prstGeom prst="rect">
            <a:avLst/>
          </a:prstGeom>
        </p:spPr>
      </p:pic>
      <p:pic>
        <p:nvPicPr>
          <p:cNvPr id="10" name="Picture 9">
            <a:extLst>
              <a:ext uri="{FF2B5EF4-FFF2-40B4-BE49-F238E27FC236}">
                <a16:creationId xmlns:a16="http://schemas.microsoft.com/office/drawing/2014/main" id="{CB66F185-64F8-FF4A-89C0-C179AB7EC030}"/>
              </a:ext>
            </a:extLst>
          </p:cNvPr>
          <p:cNvPicPr>
            <a:picLocks noChangeAspect="1"/>
          </p:cNvPicPr>
          <p:nvPr/>
        </p:nvPicPr>
        <p:blipFill>
          <a:blip r:embed="rId5"/>
          <a:stretch>
            <a:fillRect/>
          </a:stretch>
        </p:blipFill>
        <p:spPr>
          <a:xfrm>
            <a:off x="328016" y="3710923"/>
            <a:ext cx="952500" cy="495300"/>
          </a:xfrm>
          <a:prstGeom prst="rect">
            <a:avLst/>
          </a:prstGeom>
        </p:spPr>
      </p:pic>
      <p:sp>
        <p:nvSpPr>
          <p:cNvPr id="12" name="Text Placeholder 25">
            <a:extLst>
              <a:ext uri="{FF2B5EF4-FFF2-40B4-BE49-F238E27FC236}">
                <a16:creationId xmlns:a16="http://schemas.microsoft.com/office/drawing/2014/main" id="{ABCDC215-F14A-B84D-A9CF-BCC1B1DCCA21}"/>
              </a:ext>
            </a:extLst>
          </p:cNvPr>
          <p:cNvSpPr txBox="1">
            <a:spLocks/>
          </p:cNvSpPr>
          <p:nvPr/>
        </p:nvSpPr>
        <p:spPr>
          <a:xfrm>
            <a:off x="379179" y="3710923"/>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01</a:t>
            </a:r>
          </a:p>
        </p:txBody>
      </p:sp>
      <p:sp>
        <p:nvSpPr>
          <p:cNvPr id="13" name="Text Placeholder 3">
            <a:extLst>
              <a:ext uri="{FF2B5EF4-FFF2-40B4-BE49-F238E27FC236}">
                <a16:creationId xmlns:a16="http://schemas.microsoft.com/office/drawing/2014/main" id="{12F6C8EA-1878-6A49-9125-BF639D19D596}"/>
              </a:ext>
            </a:extLst>
          </p:cNvPr>
          <p:cNvSpPr txBox="1">
            <a:spLocks/>
          </p:cNvSpPr>
          <p:nvPr/>
        </p:nvSpPr>
        <p:spPr>
          <a:xfrm>
            <a:off x="1267948" y="3681589"/>
            <a:ext cx="2496003" cy="674231"/>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Higher education managers- Managers who plan to implement digital civic engagement education into their </a:t>
            </a:r>
            <a:r>
              <a:rPr lang="en-US" dirty="0" err="1"/>
              <a:t>organisation</a:t>
            </a:r>
            <a:r>
              <a:rPr lang="en-US" dirty="0"/>
              <a:t>. </a:t>
            </a:r>
            <a:endParaRPr lang="en-RU" dirty="0"/>
          </a:p>
          <a:p>
            <a:endParaRPr lang="en-RU" dirty="0"/>
          </a:p>
        </p:txBody>
      </p:sp>
      <p:sp>
        <p:nvSpPr>
          <p:cNvPr id="15" name="Text Placeholder 25">
            <a:extLst>
              <a:ext uri="{FF2B5EF4-FFF2-40B4-BE49-F238E27FC236}">
                <a16:creationId xmlns:a16="http://schemas.microsoft.com/office/drawing/2014/main" id="{6A1BE60B-BA30-674A-B98B-50F072117441}"/>
              </a:ext>
            </a:extLst>
          </p:cNvPr>
          <p:cNvSpPr txBox="1">
            <a:spLocks/>
          </p:cNvSpPr>
          <p:nvPr/>
        </p:nvSpPr>
        <p:spPr>
          <a:xfrm>
            <a:off x="379179" y="4500632"/>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Regular"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02</a:t>
            </a:r>
          </a:p>
        </p:txBody>
      </p:sp>
      <p:sp>
        <p:nvSpPr>
          <p:cNvPr id="16" name="Text Placeholder 3">
            <a:extLst>
              <a:ext uri="{FF2B5EF4-FFF2-40B4-BE49-F238E27FC236}">
                <a16:creationId xmlns:a16="http://schemas.microsoft.com/office/drawing/2014/main" id="{28A7B46F-7395-A042-9029-A8DAD8DADEB4}"/>
              </a:ext>
            </a:extLst>
          </p:cNvPr>
          <p:cNvSpPr txBox="1">
            <a:spLocks/>
          </p:cNvSpPr>
          <p:nvPr/>
        </p:nvSpPr>
        <p:spPr>
          <a:xfrm>
            <a:off x="1267948" y="4471298"/>
            <a:ext cx="2496003" cy="674231"/>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Higher education educators- Gives practical guidance for educators on how to integrate digital civic engagement into their teaching.</a:t>
            </a:r>
            <a:r>
              <a:rPr lang="en-RU" dirty="0"/>
              <a:t> </a:t>
            </a:r>
          </a:p>
        </p:txBody>
      </p:sp>
      <p:sp>
        <p:nvSpPr>
          <p:cNvPr id="18" name="Text Placeholder 3">
            <a:extLst>
              <a:ext uri="{FF2B5EF4-FFF2-40B4-BE49-F238E27FC236}">
                <a16:creationId xmlns:a16="http://schemas.microsoft.com/office/drawing/2014/main" id="{E0CF4317-F6E7-1C41-9396-03C53A4AFC82}"/>
              </a:ext>
            </a:extLst>
          </p:cNvPr>
          <p:cNvSpPr txBox="1">
            <a:spLocks/>
          </p:cNvSpPr>
          <p:nvPr/>
        </p:nvSpPr>
        <p:spPr>
          <a:xfrm>
            <a:off x="522456" y="5544535"/>
            <a:ext cx="6533982" cy="3038672"/>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800" dirty="0">
                <a:solidFill>
                  <a:srgbClr val="7FCCC7"/>
                </a:solidFill>
              </a:rPr>
              <a:t>HOW TO PEDAGOGICALLY USE THE EDUCATOR’S GUIDE TO DIGITAL CIVIC ENGAGEMENT</a:t>
            </a:r>
            <a:r>
              <a:rPr lang="en-GB" b="1" dirty="0"/>
              <a:t> </a:t>
            </a:r>
          </a:p>
          <a:p>
            <a:endParaRPr lang="en-GB" b="1" dirty="0"/>
          </a:p>
          <a:p>
            <a:r>
              <a:rPr lang="en-GB" dirty="0"/>
              <a:t>The Educators Guide to DCE presents innovative pedagogic strategies for teaching of Digital Civic Engagement. Some of the areas that the concept of student digital civic engagement include:-</a:t>
            </a:r>
            <a:endParaRPr lang="en-RU" dirty="0"/>
          </a:p>
        </p:txBody>
      </p:sp>
      <p:sp>
        <p:nvSpPr>
          <p:cNvPr id="20" name="Freeform 19">
            <a:extLst>
              <a:ext uri="{FF2B5EF4-FFF2-40B4-BE49-F238E27FC236}">
                <a16:creationId xmlns:a16="http://schemas.microsoft.com/office/drawing/2014/main" id="{1A0C1181-2AFF-344E-8B2F-7FEE277843FB}"/>
              </a:ext>
            </a:extLst>
          </p:cNvPr>
          <p:cNvSpPr/>
          <p:nvPr/>
        </p:nvSpPr>
        <p:spPr>
          <a:xfrm>
            <a:off x="300345" y="5533481"/>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pic>
        <p:nvPicPr>
          <p:cNvPr id="22" name="Picture 21">
            <a:extLst>
              <a:ext uri="{FF2B5EF4-FFF2-40B4-BE49-F238E27FC236}">
                <a16:creationId xmlns:a16="http://schemas.microsoft.com/office/drawing/2014/main" id="{B2F7D2C2-14C0-ED40-9803-FB1C883813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0343" y="6755481"/>
            <a:ext cx="4678989" cy="3310343"/>
          </a:xfrm>
          <a:prstGeom prst="rect">
            <a:avLst/>
          </a:prstGeom>
        </p:spPr>
      </p:pic>
      <p:sp>
        <p:nvSpPr>
          <p:cNvPr id="23" name="Freeform 22">
            <a:extLst>
              <a:ext uri="{FF2B5EF4-FFF2-40B4-BE49-F238E27FC236}">
                <a16:creationId xmlns:a16="http://schemas.microsoft.com/office/drawing/2014/main" id="{CE78374C-7EBB-224C-97BA-B9FF837937CA}"/>
              </a:ext>
            </a:extLst>
          </p:cNvPr>
          <p:cNvSpPr/>
          <p:nvPr/>
        </p:nvSpPr>
        <p:spPr>
          <a:xfrm>
            <a:off x="379179" y="3281981"/>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Tree>
    <p:extLst>
      <p:ext uri="{BB962C8B-B14F-4D97-AF65-F5344CB8AC3E}">
        <p14:creationId xmlns:p14="http://schemas.microsoft.com/office/powerpoint/2010/main" val="80735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A4AB17E-3F2E-A54B-A2CD-1E4B39EF655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2941638"/>
            <a:ext cx="7559675" cy="4294187"/>
          </a:xfrm>
        </p:spPr>
      </p:pic>
      <p:sp>
        <p:nvSpPr>
          <p:cNvPr id="8" name="Rectangle 7">
            <a:extLst>
              <a:ext uri="{FF2B5EF4-FFF2-40B4-BE49-F238E27FC236}">
                <a16:creationId xmlns:a16="http://schemas.microsoft.com/office/drawing/2014/main" id="{E5612AE0-FDC3-2449-BC5B-A9450905A8CA}"/>
              </a:ext>
            </a:extLst>
          </p:cNvPr>
          <p:cNvSpPr/>
          <p:nvPr/>
        </p:nvSpPr>
        <p:spPr>
          <a:xfrm>
            <a:off x="2146065" y="3033232"/>
            <a:ext cx="5153894"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9" name="Rectangle 8">
            <a:extLst>
              <a:ext uri="{FF2B5EF4-FFF2-40B4-BE49-F238E27FC236}">
                <a16:creationId xmlns:a16="http://schemas.microsoft.com/office/drawing/2014/main" id="{73F4A986-1762-AE47-89CD-2B6BFAA979F3}"/>
              </a:ext>
            </a:extLst>
          </p:cNvPr>
          <p:cNvSpPr/>
          <p:nvPr/>
        </p:nvSpPr>
        <p:spPr>
          <a:xfrm>
            <a:off x="2146065" y="3776565"/>
            <a:ext cx="5153895"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0" name="Text Placeholder 3">
            <a:extLst>
              <a:ext uri="{FF2B5EF4-FFF2-40B4-BE49-F238E27FC236}">
                <a16:creationId xmlns:a16="http://schemas.microsoft.com/office/drawing/2014/main" id="{5B5A5C29-CF94-DB4F-AB2B-DE2F1F0D947A}"/>
              </a:ext>
            </a:extLst>
          </p:cNvPr>
          <p:cNvSpPr txBox="1">
            <a:spLocks/>
          </p:cNvSpPr>
          <p:nvPr/>
        </p:nvSpPr>
        <p:spPr>
          <a:xfrm>
            <a:off x="2151021" y="2322960"/>
            <a:ext cx="5408654" cy="2678498"/>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spcBef>
                <a:spcPts val="1300"/>
              </a:spcBef>
              <a:spcAft>
                <a:spcPts val="600"/>
              </a:spcAft>
            </a:pPr>
            <a:r>
              <a:rPr lang="en-US" b="1" dirty="0"/>
              <a:t>3.	THE USE OF THE </a:t>
            </a:r>
          </a:p>
          <a:p>
            <a:pPr>
              <a:lnSpc>
                <a:spcPct val="100000"/>
              </a:lnSpc>
              <a:spcBef>
                <a:spcPts val="1300"/>
              </a:spcBef>
              <a:spcAft>
                <a:spcPts val="600"/>
              </a:spcAft>
            </a:pPr>
            <a:r>
              <a:rPr lang="en-US" b="1" dirty="0"/>
              <a:t>	STUDENT DIGITAL CIVIC</a:t>
            </a:r>
          </a:p>
          <a:p>
            <a:pPr>
              <a:lnSpc>
                <a:spcPct val="100000"/>
              </a:lnSpc>
              <a:spcBef>
                <a:spcPts val="1300"/>
              </a:spcBef>
              <a:spcAft>
                <a:spcPts val="600"/>
              </a:spcAft>
            </a:pPr>
            <a:r>
              <a:rPr lang="en-US" b="1" dirty="0"/>
              <a:t>	ENGAGEMENT TOOLKIT</a:t>
            </a:r>
            <a:endParaRPr lang="en-RU" b="1" i="1" dirty="0"/>
          </a:p>
        </p:txBody>
      </p:sp>
      <p:grpSp>
        <p:nvGrpSpPr>
          <p:cNvPr id="11" name="Graphic 7">
            <a:extLst>
              <a:ext uri="{FF2B5EF4-FFF2-40B4-BE49-F238E27FC236}">
                <a16:creationId xmlns:a16="http://schemas.microsoft.com/office/drawing/2014/main" id="{168043B2-2EFE-D849-A797-7F73A17A22BF}"/>
              </a:ext>
            </a:extLst>
          </p:cNvPr>
          <p:cNvGrpSpPr/>
          <p:nvPr/>
        </p:nvGrpSpPr>
        <p:grpSpPr>
          <a:xfrm>
            <a:off x="6095054" y="4567839"/>
            <a:ext cx="800048" cy="208517"/>
            <a:chOff x="63925" y="4378813"/>
            <a:chExt cx="7430837" cy="1936702"/>
          </a:xfrm>
          <a:solidFill>
            <a:srgbClr val="F26B4D"/>
          </a:solidFill>
        </p:grpSpPr>
        <p:sp>
          <p:nvSpPr>
            <p:cNvPr id="12" name="Freeform 11">
              <a:extLst>
                <a:ext uri="{FF2B5EF4-FFF2-40B4-BE49-F238E27FC236}">
                  <a16:creationId xmlns:a16="http://schemas.microsoft.com/office/drawing/2014/main" id="{47E7513C-6B8A-BE47-84E2-EC7676A77EC1}"/>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grp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A54B9300-E01D-3A4E-96E6-CCF2496AFDF9}"/>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2A89922F-9124-DC4D-8803-B42D9DD22FC1}"/>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19B27E67-EBCB-5843-9CAD-5ABAF01EE72A}"/>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9ABE38CE-7ADA-0A47-8747-A41F80E35467}"/>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7" name="Freeform 16">
              <a:extLst>
                <a:ext uri="{FF2B5EF4-FFF2-40B4-BE49-F238E27FC236}">
                  <a16:creationId xmlns:a16="http://schemas.microsoft.com/office/drawing/2014/main" id="{74382A37-E1A1-9C43-80C1-F0E1950D6C7B}"/>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grpFill/>
            <a:ln w="8971" cap="flat">
              <a:noFill/>
              <a:prstDash val="solid"/>
              <a:miter/>
            </a:ln>
          </p:spPr>
          <p:txBody>
            <a:bodyPr rtlCol="0" anchor="ctr"/>
            <a:lstStyle/>
            <a:p>
              <a:endParaRPr lang="en-RU"/>
            </a:p>
          </p:txBody>
        </p:sp>
        <p:sp>
          <p:nvSpPr>
            <p:cNvPr id="18" name="Freeform 17">
              <a:extLst>
                <a:ext uri="{FF2B5EF4-FFF2-40B4-BE49-F238E27FC236}">
                  <a16:creationId xmlns:a16="http://schemas.microsoft.com/office/drawing/2014/main" id="{D545C0D4-B9C3-964C-86E8-1F8505A11873}"/>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grp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1E2AF264-2D37-2A45-9217-3B2EE2BFB228}"/>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0" name="Freeform 19">
              <a:extLst>
                <a:ext uri="{FF2B5EF4-FFF2-40B4-BE49-F238E27FC236}">
                  <a16:creationId xmlns:a16="http://schemas.microsoft.com/office/drawing/2014/main" id="{4923A640-D3E9-A149-A697-E957D56BD109}"/>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1" name="Freeform 20">
              <a:extLst>
                <a:ext uri="{FF2B5EF4-FFF2-40B4-BE49-F238E27FC236}">
                  <a16:creationId xmlns:a16="http://schemas.microsoft.com/office/drawing/2014/main" id="{C10EE828-F04D-014F-8B27-1E977094B674}"/>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grp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75579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CB62C5C-334C-B645-B407-6C15C401DA6E}"/>
              </a:ext>
            </a:extLst>
          </p:cNvPr>
          <p:cNvSpPr/>
          <p:nvPr/>
        </p:nvSpPr>
        <p:spPr>
          <a:xfrm>
            <a:off x="0" y="5275373"/>
            <a:ext cx="7559675" cy="4352722"/>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 name="Text Placeholder 1">
            <a:extLst>
              <a:ext uri="{FF2B5EF4-FFF2-40B4-BE49-F238E27FC236}">
                <a16:creationId xmlns:a16="http://schemas.microsoft.com/office/drawing/2014/main" id="{D4F5A51F-7639-F445-8EBB-1F5C5034645A}"/>
              </a:ext>
            </a:extLst>
          </p:cNvPr>
          <p:cNvSpPr>
            <a:spLocks noGrp="1"/>
          </p:cNvSpPr>
          <p:nvPr>
            <p:ph type="body" sz="quarter" idx="32"/>
          </p:nvPr>
        </p:nvSpPr>
        <p:spPr/>
        <p:txBody>
          <a:bodyPr/>
          <a:lstStyle/>
          <a:p>
            <a:endParaRPr lang="en-RU"/>
          </a:p>
        </p:txBody>
      </p:sp>
      <p:sp>
        <p:nvSpPr>
          <p:cNvPr id="4" name="Text Placeholder 3">
            <a:extLst>
              <a:ext uri="{FF2B5EF4-FFF2-40B4-BE49-F238E27FC236}">
                <a16:creationId xmlns:a16="http://schemas.microsoft.com/office/drawing/2014/main" id="{C026F2F2-A496-C04B-94D9-50104209C973}"/>
              </a:ext>
            </a:extLst>
          </p:cNvPr>
          <p:cNvSpPr>
            <a:spLocks noGrp="1"/>
          </p:cNvSpPr>
          <p:nvPr>
            <p:ph type="body" sz="quarter" idx="33"/>
          </p:nvPr>
        </p:nvSpPr>
        <p:spPr>
          <a:xfrm>
            <a:off x="522456" y="577092"/>
            <a:ext cx="6533982" cy="1196415"/>
          </a:xfrm>
        </p:spPr>
        <p:txBody>
          <a:bodyPr/>
          <a:lstStyle/>
          <a:p>
            <a:r>
              <a:rPr lang="en-US" dirty="0"/>
              <a:t>The Student Digital Civic Engagement Toolkit aims to increase the ability and motivation of university lectures and educators to incorporate digital civic engagement activities into their curricula/teaching strategies, with a particular focus on increasing their confidence in using digital tools.  The Toolkit is comprised of a total of </a:t>
            </a:r>
            <a:r>
              <a:rPr lang="en-US" b="1" dirty="0"/>
              <a:t>24 tools, with six different categories of tool</a:t>
            </a:r>
            <a:r>
              <a:rPr lang="en-US" dirty="0"/>
              <a:t>: Presentation tools, crowdsourcing tools, collaboration tools, civic good tools, social technologies, and digital creation tools. The purpose of the toolkit is to highlight what tools are available, and how someone can use them as they need.  For example, each tool is split into four separate steps:  </a:t>
            </a:r>
            <a:endParaRPr lang="en-RU" dirty="0"/>
          </a:p>
          <a:p>
            <a:endParaRPr lang="en-RU" dirty="0"/>
          </a:p>
        </p:txBody>
      </p:sp>
      <p:sp>
        <p:nvSpPr>
          <p:cNvPr id="5" name="Freeform 175">
            <a:extLst>
              <a:ext uri="{FF2B5EF4-FFF2-40B4-BE49-F238E27FC236}">
                <a16:creationId xmlns:a16="http://schemas.microsoft.com/office/drawing/2014/main" id="{22BDFABB-A3E8-E44D-B7C3-4B895FE6B6F9}"/>
              </a:ext>
            </a:extLst>
          </p:cNvPr>
          <p:cNvSpPr>
            <a:spLocks noChangeArrowheads="1"/>
          </p:cNvSpPr>
          <p:nvPr/>
        </p:nvSpPr>
        <p:spPr bwMode="auto">
          <a:xfrm>
            <a:off x="522456" y="2442932"/>
            <a:ext cx="1564610" cy="169533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6" name="Freeform 176">
            <a:extLst>
              <a:ext uri="{FF2B5EF4-FFF2-40B4-BE49-F238E27FC236}">
                <a16:creationId xmlns:a16="http://schemas.microsoft.com/office/drawing/2014/main" id="{6559D796-1213-0343-987E-EBEFC7419F58}"/>
              </a:ext>
            </a:extLst>
          </p:cNvPr>
          <p:cNvSpPr>
            <a:spLocks noChangeArrowheads="1"/>
          </p:cNvSpPr>
          <p:nvPr/>
        </p:nvSpPr>
        <p:spPr bwMode="auto">
          <a:xfrm>
            <a:off x="2180587" y="2442932"/>
            <a:ext cx="1560588" cy="169533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8" name="Freeform 178">
            <a:extLst>
              <a:ext uri="{FF2B5EF4-FFF2-40B4-BE49-F238E27FC236}">
                <a16:creationId xmlns:a16="http://schemas.microsoft.com/office/drawing/2014/main" id="{A5B28090-4CE1-1447-B587-B605D2B1D4DF}"/>
              </a:ext>
            </a:extLst>
          </p:cNvPr>
          <p:cNvSpPr>
            <a:spLocks noChangeArrowheads="1"/>
          </p:cNvSpPr>
          <p:nvPr/>
        </p:nvSpPr>
        <p:spPr bwMode="auto">
          <a:xfrm>
            <a:off x="5491796" y="2458430"/>
            <a:ext cx="1560588" cy="169533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10" name="Text Placeholder 17">
            <a:extLst>
              <a:ext uri="{FF2B5EF4-FFF2-40B4-BE49-F238E27FC236}">
                <a16:creationId xmlns:a16="http://schemas.microsoft.com/office/drawing/2014/main" id="{0B33AACD-1DEF-194C-9BEB-9AEFD11D2BD0}"/>
              </a:ext>
            </a:extLst>
          </p:cNvPr>
          <p:cNvSpPr txBox="1">
            <a:spLocks/>
          </p:cNvSpPr>
          <p:nvPr/>
        </p:nvSpPr>
        <p:spPr>
          <a:xfrm>
            <a:off x="537520" y="3338525"/>
            <a:ext cx="1550431" cy="805987"/>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GB" sz="1100" dirty="0"/>
              <a:t>”In a nutshell” of each</a:t>
            </a:r>
          </a:p>
          <a:p>
            <a:pPr>
              <a:spcBef>
                <a:spcPts val="0"/>
              </a:spcBef>
            </a:pPr>
            <a:r>
              <a:rPr lang="en-GB" sz="1100" dirty="0"/>
              <a:t>tool – A quick overview</a:t>
            </a:r>
          </a:p>
          <a:p>
            <a:pPr>
              <a:spcBef>
                <a:spcPts val="0"/>
              </a:spcBef>
            </a:pPr>
            <a:r>
              <a:rPr lang="en-GB" sz="1100" dirty="0"/>
              <a:t>of each tool</a:t>
            </a:r>
            <a:endParaRPr lang="en-US" sz="1100" dirty="0"/>
          </a:p>
        </p:txBody>
      </p:sp>
      <p:sp>
        <p:nvSpPr>
          <p:cNvPr id="11" name="Text Placeholder 17">
            <a:extLst>
              <a:ext uri="{FF2B5EF4-FFF2-40B4-BE49-F238E27FC236}">
                <a16:creationId xmlns:a16="http://schemas.microsoft.com/office/drawing/2014/main" id="{DAE1B29E-E284-5D49-95D8-9F661BD65EAF}"/>
              </a:ext>
            </a:extLst>
          </p:cNvPr>
          <p:cNvSpPr txBox="1">
            <a:spLocks/>
          </p:cNvSpPr>
          <p:nvPr/>
        </p:nvSpPr>
        <p:spPr>
          <a:xfrm>
            <a:off x="536399" y="2936449"/>
            <a:ext cx="1550432" cy="272855"/>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1"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Step 1</a:t>
            </a:r>
            <a:endParaRPr lang="en-US" dirty="0"/>
          </a:p>
        </p:txBody>
      </p:sp>
      <p:sp>
        <p:nvSpPr>
          <p:cNvPr id="12" name="Text Placeholder 17">
            <a:extLst>
              <a:ext uri="{FF2B5EF4-FFF2-40B4-BE49-F238E27FC236}">
                <a16:creationId xmlns:a16="http://schemas.microsoft.com/office/drawing/2014/main" id="{6123C28E-B92D-5044-A0AB-588E781E088C}"/>
              </a:ext>
            </a:extLst>
          </p:cNvPr>
          <p:cNvSpPr txBox="1">
            <a:spLocks/>
          </p:cNvSpPr>
          <p:nvPr/>
        </p:nvSpPr>
        <p:spPr>
          <a:xfrm>
            <a:off x="2207225" y="3332275"/>
            <a:ext cx="1564611" cy="805987"/>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GB" sz="1100" dirty="0"/>
              <a:t>Advantages and</a:t>
            </a:r>
          </a:p>
          <a:p>
            <a:pPr>
              <a:spcBef>
                <a:spcPts val="0"/>
              </a:spcBef>
            </a:pPr>
            <a:r>
              <a:rPr lang="en-GB" sz="1100" dirty="0"/>
              <a:t>Disadvantages of each</a:t>
            </a:r>
          </a:p>
          <a:p>
            <a:pPr>
              <a:spcBef>
                <a:spcPts val="0"/>
              </a:spcBef>
            </a:pPr>
            <a:r>
              <a:rPr lang="en-GB" sz="1100" dirty="0"/>
              <a:t>tool</a:t>
            </a:r>
            <a:endParaRPr lang="en-US" sz="1100" dirty="0"/>
          </a:p>
        </p:txBody>
      </p:sp>
      <p:sp>
        <p:nvSpPr>
          <p:cNvPr id="13" name="Text Placeholder 17">
            <a:extLst>
              <a:ext uri="{FF2B5EF4-FFF2-40B4-BE49-F238E27FC236}">
                <a16:creationId xmlns:a16="http://schemas.microsoft.com/office/drawing/2014/main" id="{097E4D86-A5CF-F540-AC0B-6C670BC85173}"/>
              </a:ext>
            </a:extLst>
          </p:cNvPr>
          <p:cNvSpPr txBox="1">
            <a:spLocks/>
          </p:cNvSpPr>
          <p:nvPr/>
        </p:nvSpPr>
        <p:spPr>
          <a:xfrm>
            <a:off x="2182954" y="2930199"/>
            <a:ext cx="1564612" cy="272855"/>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1"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Step 2</a:t>
            </a:r>
            <a:endParaRPr lang="en-US" dirty="0"/>
          </a:p>
        </p:txBody>
      </p:sp>
      <p:sp>
        <p:nvSpPr>
          <p:cNvPr id="16" name="Text Placeholder 17">
            <a:extLst>
              <a:ext uri="{FF2B5EF4-FFF2-40B4-BE49-F238E27FC236}">
                <a16:creationId xmlns:a16="http://schemas.microsoft.com/office/drawing/2014/main" id="{83AB2DD8-150A-FB48-802A-84E2EC0A3DEB}"/>
              </a:ext>
            </a:extLst>
          </p:cNvPr>
          <p:cNvSpPr txBox="1">
            <a:spLocks/>
          </p:cNvSpPr>
          <p:nvPr/>
        </p:nvSpPr>
        <p:spPr>
          <a:xfrm>
            <a:off x="5521434" y="3333069"/>
            <a:ext cx="1539294" cy="805987"/>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GB" sz="1100" dirty="0"/>
              <a:t>Get started with the</a:t>
            </a:r>
          </a:p>
          <a:p>
            <a:pPr>
              <a:spcBef>
                <a:spcPts val="0"/>
              </a:spcBef>
            </a:pPr>
            <a:r>
              <a:rPr lang="en-GB" sz="1100" dirty="0"/>
              <a:t>tool!</a:t>
            </a:r>
            <a:endParaRPr lang="en-US" sz="1100" dirty="0"/>
          </a:p>
        </p:txBody>
      </p:sp>
      <p:sp>
        <p:nvSpPr>
          <p:cNvPr id="17" name="Text Placeholder 17">
            <a:extLst>
              <a:ext uri="{FF2B5EF4-FFF2-40B4-BE49-F238E27FC236}">
                <a16:creationId xmlns:a16="http://schemas.microsoft.com/office/drawing/2014/main" id="{069F5EB2-C961-8345-806E-7AC7AC8BBF85}"/>
              </a:ext>
            </a:extLst>
          </p:cNvPr>
          <p:cNvSpPr txBox="1">
            <a:spLocks/>
          </p:cNvSpPr>
          <p:nvPr/>
        </p:nvSpPr>
        <p:spPr>
          <a:xfrm>
            <a:off x="5520312" y="2930993"/>
            <a:ext cx="1539294" cy="272855"/>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1"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Step 4</a:t>
            </a:r>
            <a:endParaRPr lang="en-US" dirty="0"/>
          </a:p>
        </p:txBody>
      </p:sp>
      <p:sp>
        <p:nvSpPr>
          <p:cNvPr id="20" name="Freeform 176">
            <a:extLst>
              <a:ext uri="{FF2B5EF4-FFF2-40B4-BE49-F238E27FC236}">
                <a16:creationId xmlns:a16="http://schemas.microsoft.com/office/drawing/2014/main" id="{EB3D1C4B-2C90-7140-A48D-05D1054915A1}"/>
              </a:ext>
            </a:extLst>
          </p:cNvPr>
          <p:cNvSpPr>
            <a:spLocks noChangeArrowheads="1"/>
          </p:cNvSpPr>
          <p:nvPr/>
        </p:nvSpPr>
        <p:spPr bwMode="auto">
          <a:xfrm>
            <a:off x="3838906" y="2458430"/>
            <a:ext cx="1560588" cy="169533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7FCCC7"/>
          </a:solidFill>
          <a:ln w="9525" cap="flat">
            <a:noFill/>
            <a:bevel/>
            <a:headEnd/>
            <a:tailEnd/>
          </a:ln>
          <a:effectLst/>
        </p:spPr>
        <p:txBody>
          <a:bodyPr wrap="none" anchor="ctr"/>
          <a:lstStyle/>
          <a:p>
            <a:endParaRPr lang="en-US"/>
          </a:p>
        </p:txBody>
      </p:sp>
      <p:sp>
        <p:nvSpPr>
          <p:cNvPr id="21" name="Text Placeholder 17">
            <a:extLst>
              <a:ext uri="{FF2B5EF4-FFF2-40B4-BE49-F238E27FC236}">
                <a16:creationId xmlns:a16="http://schemas.microsoft.com/office/drawing/2014/main" id="{CEC10AF1-FD65-814A-B60E-F9B29C5975A1}"/>
              </a:ext>
            </a:extLst>
          </p:cNvPr>
          <p:cNvSpPr txBox="1">
            <a:spLocks/>
          </p:cNvSpPr>
          <p:nvPr/>
        </p:nvSpPr>
        <p:spPr>
          <a:xfrm>
            <a:off x="3865544" y="3347773"/>
            <a:ext cx="1564611" cy="805987"/>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GB" sz="1100" dirty="0"/>
              <a:t>Learn from others and</a:t>
            </a:r>
          </a:p>
          <a:p>
            <a:pPr>
              <a:spcBef>
                <a:spcPts val="0"/>
              </a:spcBef>
            </a:pPr>
            <a:r>
              <a:rPr lang="en-GB" sz="1100" dirty="0"/>
              <a:t>see the tool in action</a:t>
            </a:r>
            <a:endParaRPr lang="en-US" sz="1100" dirty="0"/>
          </a:p>
        </p:txBody>
      </p:sp>
      <p:sp>
        <p:nvSpPr>
          <p:cNvPr id="22" name="Text Placeholder 17">
            <a:extLst>
              <a:ext uri="{FF2B5EF4-FFF2-40B4-BE49-F238E27FC236}">
                <a16:creationId xmlns:a16="http://schemas.microsoft.com/office/drawing/2014/main" id="{0CC8B91D-BB81-914B-AF75-EC68C4F295A4}"/>
              </a:ext>
            </a:extLst>
          </p:cNvPr>
          <p:cNvSpPr txBox="1">
            <a:spLocks/>
          </p:cNvSpPr>
          <p:nvPr/>
        </p:nvSpPr>
        <p:spPr>
          <a:xfrm>
            <a:off x="3841273" y="2945697"/>
            <a:ext cx="1564612" cy="272855"/>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1"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Step 3</a:t>
            </a:r>
            <a:endParaRPr lang="en-US" dirty="0"/>
          </a:p>
        </p:txBody>
      </p:sp>
      <p:sp>
        <p:nvSpPr>
          <p:cNvPr id="24" name="Text Placeholder 3">
            <a:extLst>
              <a:ext uri="{FF2B5EF4-FFF2-40B4-BE49-F238E27FC236}">
                <a16:creationId xmlns:a16="http://schemas.microsoft.com/office/drawing/2014/main" id="{0BA016E4-D041-D34E-B704-3418E3A865B0}"/>
              </a:ext>
            </a:extLst>
          </p:cNvPr>
          <p:cNvSpPr txBox="1">
            <a:spLocks/>
          </p:cNvSpPr>
          <p:nvPr/>
        </p:nvSpPr>
        <p:spPr>
          <a:xfrm>
            <a:off x="511336" y="1897944"/>
            <a:ext cx="6533982" cy="328217"/>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b="1" dirty="0"/>
              <a:t>Follow our simple 4 step approach:</a:t>
            </a:r>
            <a:endParaRPr lang="en-RU" b="1" dirty="0"/>
          </a:p>
          <a:p>
            <a:endParaRPr lang="en-RU" b="1" dirty="0"/>
          </a:p>
        </p:txBody>
      </p:sp>
      <p:sp>
        <p:nvSpPr>
          <p:cNvPr id="25" name="Text Placeholder 3">
            <a:extLst>
              <a:ext uri="{FF2B5EF4-FFF2-40B4-BE49-F238E27FC236}">
                <a16:creationId xmlns:a16="http://schemas.microsoft.com/office/drawing/2014/main" id="{16A94B75-77DC-9A43-B8FC-249751394854}"/>
              </a:ext>
            </a:extLst>
          </p:cNvPr>
          <p:cNvSpPr txBox="1">
            <a:spLocks/>
          </p:cNvSpPr>
          <p:nvPr/>
        </p:nvSpPr>
        <p:spPr>
          <a:xfrm>
            <a:off x="522456" y="4471365"/>
            <a:ext cx="6533982" cy="687828"/>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Within each step, users of the toolkit will find a description of the tool and how it can be used, a section on the advantages and disadvantages of each tool, a video explaining about the tool, and finally links/ resources on how to use the tool. </a:t>
            </a:r>
            <a:endParaRPr lang="en-RU" dirty="0"/>
          </a:p>
          <a:p>
            <a:endParaRPr lang="en-RU" dirty="0"/>
          </a:p>
        </p:txBody>
      </p:sp>
      <p:pic>
        <p:nvPicPr>
          <p:cNvPr id="27" name="Picture 26">
            <a:extLst>
              <a:ext uri="{FF2B5EF4-FFF2-40B4-BE49-F238E27FC236}">
                <a16:creationId xmlns:a16="http://schemas.microsoft.com/office/drawing/2014/main" id="{B5365FEE-619A-2F47-8BDE-6360A3DC1158}"/>
              </a:ext>
            </a:extLst>
          </p:cNvPr>
          <p:cNvPicPr>
            <a:picLocks noChangeAspect="1"/>
          </p:cNvPicPr>
          <p:nvPr/>
        </p:nvPicPr>
        <p:blipFill>
          <a:blip r:embed="rId2"/>
          <a:stretch>
            <a:fillRect/>
          </a:stretch>
        </p:blipFill>
        <p:spPr>
          <a:xfrm>
            <a:off x="1416639" y="5619616"/>
            <a:ext cx="4723375" cy="3706033"/>
          </a:xfrm>
          <a:prstGeom prst="rect">
            <a:avLst/>
          </a:prstGeom>
        </p:spPr>
      </p:pic>
      <p:sp>
        <p:nvSpPr>
          <p:cNvPr id="28" name="Text Placeholder 3">
            <a:extLst>
              <a:ext uri="{FF2B5EF4-FFF2-40B4-BE49-F238E27FC236}">
                <a16:creationId xmlns:a16="http://schemas.microsoft.com/office/drawing/2014/main" id="{198A49E5-A85F-4B47-B66F-BC660E07C259}"/>
              </a:ext>
            </a:extLst>
          </p:cNvPr>
          <p:cNvSpPr txBox="1">
            <a:spLocks/>
          </p:cNvSpPr>
          <p:nvPr/>
        </p:nvSpPr>
        <p:spPr>
          <a:xfrm>
            <a:off x="511336" y="9674822"/>
            <a:ext cx="6533982" cy="328217"/>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i="1" dirty="0"/>
              <a:t>An image of the tools available in the SDCE Toolkit.</a:t>
            </a:r>
          </a:p>
          <a:p>
            <a:endParaRPr lang="en-RU" i="1" dirty="0"/>
          </a:p>
        </p:txBody>
      </p:sp>
    </p:spTree>
    <p:extLst>
      <p:ext uri="{BB962C8B-B14F-4D97-AF65-F5344CB8AC3E}">
        <p14:creationId xmlns:p14="http://schemas.microsoft.com/office/powerpoint/2010/main" val="27755957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1313</TotalTime>
  <Words>6852</Words>
  <Application>Microsoft Macintosh PowerPoint</Application>
  <PresentationFormat>Custom</PresentationFormat>
  <Paragraphs>508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Bebas Neue Regular</vt:lpstr>
      <vt:lpstr>Calibri</vt:lpstr>
      <vt:lpstr>Calibri Light</vt:lpstr>
      <vt:lpstr>Lato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Ian Sayers</cp:lastModifiedBy>
  <cp:revision>49</cp:revision>
  <dcterms:created xsi:type="dcterms:W3CDTF">2022-02-10T16:42:57Z</dcterms:created>
  <dcterms:modified xsi:type="dcterms:W3CDTF">2022-06-26T20:06:14Z</dcterms:modified>
</cp:coreProperties>
</file>