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0"/>
  </p:notesMasterIdLst>
  <p:sldIdLst>
    <p:sldId id="4298" r:id="rId2"/>
    <p:sldId id="4270" r:id="rId3"/>
    <p:sldId id="4380" r:id="rId4"/>
    <p:sldId id="4273" r:id="rId5"/>
    <p:sldId id="4291" r:id="rId6"/>
    <p:sldId id="4344" r:id="rId7"/>
    <p:sldId id="4300" r:id="rId8"/>
    <p:sldId id="4325" r:id="rId9"/>
    <p:sldId id="4316" r:id="rId10"/>
    <p:sldId id="4318" r:id="rId11"/>
    <p:sldId id="4319" r:id="rId12"/>
    <p:sldId id="4326" r:id="rId13"/>
    <p:sldId id="4353" r:id="rId14"/>
    <p:sldId id="264" r:id="rId15"/>
    <p:sldId id="4304" r:id="rId16"/>
    <p:sldId id="4354" r:id="rId17"/>
    <p:sldId id="4305" r:id="rId18"/>
    <p:sldId id="4355" r:id="rId19"/>
    <p:sldId id="4356" r:id="rId20"/>
    <p:sldId id="4357" r:id="rId21"/>
    <p:sldId id="4339" r:id="rId22"/>
    <p:sldId id="4302" r:id="rId23"/>
    <p:sldId id="4341" r:id="rId24"/>
    <p:sldId id="4328" r:id="rId25"/>
    <p:sldId id="4327" r:id="rId26"/>
    <p:sldId id="4307" r:id="rId27"/>
    <p:sldId id="4359" r:id="rId28"/>
    <p:sldId id="4323" r:id="rId29"/>
    <p:sldId id="4329" r:id="rId30"/>
    <p:sldId id="4322" r:id="rId31"/>
    <p:sldId id="4366" r:id="rId32"/>
    <p:sldId id="4361" r:id="rId33"/>
    <p:sldId id="4365" r:id="rId34"/>
    <p:sldId id="4333" r:id="rId35"/>
    <p:sldId id="4330" r:id="rId36"/>
    <p:sldId id="4308" r:id="rId37"/>
    <p:sldId id="4314" r:id="rId38"/>
    <p:sldId id="4313" r:id="rId39"/>
    <p:sldId id="4367" r:id="rId40"/>
    <p:sldId id="4340" r:id="rId41"/>
    <p:sldId id="4342" r:id="rId42"/>
    <p:sldId id="4352" r:id="rId43"/>
    <p:sldId id="4358" r:id="rId44"/>
    <p:sldId id="4362" r:id="rId45"/>
    <p:sldId id="4364" r:id="rId46"/>
    <p:sldId id="4276" r:id="rId47"/>
    <p:sldId id="4343"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2" d="100"/>
          <a:sy n="82" d="100"/>
        </p:scale>
        <p:origin x="696" y="9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opentextbc.ca/projectmanagement/chapter/chapter-12-budget-planning-project-management/" TargetMode="External"/><Relationship Id="rId5" Type="http://schemas.openxmlformats.org/officeDocument/2006/relationships/hyperlink" Target="https://www.projectmanager.com/training/create-and-manage-project-budget" TargetMode="External"/><Relationship Id="rId4" Type="http://schemas.openxmlformats.org/officeDocument/2006/relationships/hyperlink" Target="https://www.forecast.app/blog/how-to-create-a-project-budg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jrf.org.uk/sites/default/files/jrf/migrated/files/1859354157.pdf" TargetMode="External"/><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theleanstartup.com/principles" TargetMode="External"/><Relationship Id="rId7" Type="http://schemas.openxmlformats.org/officeDocument/2006/relationships/image" Target="../media/image38.jpe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hyperlink" Target="https://www.case-ka.eu/index.html%3Fp=2174.html" TargetMode="External"/><Relationship Id="rId5" Type="http://schemas.openxmlformats.org/officeDocument/2006/relationships/hyperlink" Target="https://www.capgemini.com/gb-en/blogs/?search_term=&amp;filter_sorting=&amp;filter_topic=innovation&amp;filter_expert=" TargetMode="External"/><Relationship Id="rId4" Type="http://schemas.openxmlformats.org/officeDocument/2006/relationships/hyperlink" Target="https://ideabuddy.com/blog/lean-startup-methodolog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www.kickstarter.com/" TargetMode="External"/><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hyperlink" Target="https://www.lendingclub.com/" TargetMode="External"/><Relationship Id="rId2" Type="http://schemas.openxmlformats.org/officeDocument/2006/relationships/hyperlink" Target="https://www.gofundme.com/" TargetMode="External"/><Relationship Id="rId1" Type="http://schemas.openxmlformats.org/officeDocument/2006/relationships/slideLayout" Target="../slideLayouts/slideLayout15.xml"/><Relationship Id="rId5" Type="http://schemas.openxmlformats.org/officeDocument/2006/relationships/image" Target="../media/image41.jpeg"/><Relationship Id="rId4" Type="http://schemas.openxmlformats.org/officeDocument/2006/relationships/hyperlink" Target="https://hbr.org/2014/07/how-to-avoid-collaboration-fatigu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hubbub.net/"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hubbub.net/solutions/crowdfunding"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businessnewsdaily.com/4134-what-is-crowdfunding.html" TargetMode="External"/><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hyperlink" Target="https://www.xero.com/ie/guides/financing-your-business/how-crowdfunding-works/" TargetMode="External"/><Relationship Id="rId5" Type="http://schemas.openxmlformats.org/officeDocument/2006/relationships/hyperlink" Target="https://learning.candid.org/resources/knowledge-base/what-is-crowdfunding/" TargetMode="External"/><Relationship Id="rId4" Type="http://schemas.openxmlformats.org/officeDocument/2006/relationships/hyperlink" Target="https://www.crowdfunder.co.uk/stories/5-things-you-need-to-know-before-crowdfund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rbes.com/sites/forbescommunicationscouncil/2019/06/14/why-corporate-social-responsibility-matters/?sh=4a07d21b32e1" TargetMode="External"/><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49.jpeg"/><Relationship Id="rId4" Type="http://schemas.openxmlformats.org/officeDocument/2006/relationships/hyperlink" Target="https://www.youtube.com/watch?v=Z5KZhm19EO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6.xml"/><Relationship Id="rId1" Type="http://schemas.openxmlformats.org/officeDocument/2006/relationships/video" Target="https://www.youtube.com/embed/EyPFi0YO32M?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6.xml"/><Relationship Id="rId1" Type="http://schemas.openxmlformats.org/officeDocument/2006/relationships/video" Target="https://www.youtube.com/embed/RSaIOCHbuYw?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6fqfQdpYzeQ?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dwh93cjDeT0?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gVimMEI2u2w"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152188"/>
            <a:ext cx="5594021" cy="938061"/>
          </a:xfrm>
        </p:spPr>
        <p:txBody>
          <a:bodyPr/>
          <a:lstStyle/>
          <a:p>
            <a:pPr algn="l"/>
            <a:r>
              <a:rPr lang="pt-PT" sz="2800" dirty="0"/>
              <a:t>Explorando o financiamento, a </a:t>
            </a:r>
            <a:r>
              <a:rPr lang="pt-PT" sz="2800" dirty="0" err="1"/>
              <a:t>startup</a:t>
            </a:r>
            <a:r>
              <a:rPr lang="pt-PT" sz="2800" dirty="0"/>
              <a:t> e o poder da RSC</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6096000" y="4680763"/>
            <a:ext cx="5278651" cy="697353"/>
          </a:xfrm>
        </p:spPr>
        <p:txBody>
          <a:bodyPr/>
          <a:lstStyle/>
          <a:p>
            <a:pPr algn="l"/>
            <a:r>
              <a:rPr lang="en-US" dirty="0"/>
              <a:t>SDCE REA MÓDULO 5:</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363629" y="1373192"/>
            <a:ext cx="5895975" cy="4524315"/>
          </a:xfrm>
          <a:prstGeom prst="rect">
            <a:avLst/>
          </a:prstGeom>
          <a:noFill/>
        </p:spPr>
        <p:txBody>
          <a:bodyPr wrap="square" rtlCol="0">
            <a:spAutoFit/>
          </a:bodyPr>
          <a:lstStyle/>
          <a:p>
            <a:r>
              <a:rPr lang="pt-PT" sz="2400" b="1" dirty="0">
                <a:solidFill>
                  <a:schemeClr val="bg1"/>
                </a:solidFill>
              </a:rPr>
              <a:t>3.Orçamento de contingência</a:t>
            </a:r>
          </a:p>
          <a:p>
            <a:r>
              <a:rPr lang="pt-PT" sz="2400" dirty="0">
                <a:solidFill>
                  <a:schemeClr val="bg1"/>
                </a:solidFill>
              </a:rPr>
              <a:t>Prever uma contingência é extremamente importante para todos os orçamentos de projetos. Nunca se sabe quando podem surgir custos extras inesperados, e a última coisa que pretende é comprometer o progresso do projeto devido a custos adicionais. </a:t>
            </a:r>
          </a:p>
          <a:p>
            <a:r>
              <a:rPr lang="pt-PT" sz="2400" dirty="0">
                <a:solidFill>
                  <a:schemeClr val="bg1"/>
                </a:solidFill>
              </a:rPr>
              <a:t>Uma boa linha de base para uma contingência é 10% do custo total do projeto. </a:t>
            </a:r>
          </a:p>
          <a:p>
            <a:endParaRPr lang="pt-PT" sz="2400" dirty="0">
              <a:solidFill>
                <a:schemeClr val="bg1"/>
              </a:solidFill>
            </a:endParaRPr>
          </a:p>
          <a:p>
            <a:r>
              <a:rPr lang="pt-PT" sz="2400" dirty="0">
                <a:solidFill>
                  <a:schemeClr val="bg1"/>
                </a:solidFill>
              </a:rPr>
              <a:t>Isso garantirá que tem fundos para manter o projeto dentro do orçamento.</a:t>
            </a: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9" name="TextBox 8">
            <a:extLst>
              <a:ext uri="{FF2B5EF4-FFF2-40B4-BE49-F238E27FC236}">
                <a16:creationId xmlns:a16="http://schemas.microsoft.com/office/drawing/2014/main" id="{401D04BB-B31A-471E-8B00-0B6EF9CF2E98}"/>
              </a:ext>
            </a:extLst>
          </p:cNvPr>
          <p:cNvSpPr txBox="1"/>
          <p:nvPr/>
        </p:nvSpPr>
        <p:spPr>
          <a:xfrm>
            <a:off x="363629" y="197284"/>
            <a:ext cx="5895975" cy="523220"/>
          </a:xfrm>
          <a:prstGeom prst="rect">
            <a:avLst/>
          </a:prstGeom>
          <a:noFill/>
        </p:spPr>
        <p:txBody>
          <a:bodyPr wrap="square" rtlCol="0">
            <a:spAutoFit/>
          </a:bodyPr>
          <a:lstStyle/>
          <a:p>
            <a:r>
              <a:rPr lang="en-IE" sz="2800" dirty="0">
                <a:solidFill>
                  <a:schemeClr val="bg1"/>
                </a:solidFill>
              </a:rPr>
              <a:t>CRIAÇÃO DE UM ORÇAMENTO BÁSICO</a:t>
            </a:r>
          </a:p>
        </p:txBody>
      </p:sp>
    </p:spTree>
    <p:extLst>
      <p:ext uri="{BB962C8B-B14F-4D97-AF65-F5344CB8AC3E}">
        <p14:creationId xmlns:p14="http://schemas.microsoft.com/office/powerpoint/2010/main" val="8379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237569"/>
            <a:ext cx="5425358" cy="590313"/>
          </a:xfrm>
        </p:spPr>
        <p:txBody>
          <a:bodyPr>
            <a:normAutofit fontScale="25000" lnSpcReduction="20000"/>
          </a:bodyPr>
          <a:lstStyle/>
          <a:p>
            <a:pPr algn="ctr"/>
            <a:r>
              <a:rPr lang="pt-PT" sz="11200" dirty="0"/>
              <a:t>ESTIMATIVA DE CUSTOS E NECESSIDADES FINANCEIRAS </a:t>
            </a:r>
            <a:r>
              <a:rPr lang="pt-PT" sz="9600" dirty="0"/>
              <a:t>RECURSOS EXTRA</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3046988"/>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Creating a project Budget - A Complete Guide for 2021</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7 Steps for a Successful Project Budget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A guide to planning for a project budget with project management in mind.</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1967064" y="826383"/>
            <a:ext cx="9662961" cy="1175656"/>
          </a:xfrm>
        </p:spPr>
        <p:txBody>
          <a:bodyPr>
            <a:noAutofit/>
          </a:bodyPr>
          <a:lstStyle/>
          <a:p>
            <a:pPr algn="ctr"/>
            <a:r>
              <a:rPr lang="pt-PT" dirty="0"/>
              <a:t>DESTAQUE PARA O LEAN STARTUP E O CANVAS - MODELO DE NEGÓCIOS SUSTENTÁVEL</a:t>
            </a:r>
            <a:r>
              <a:rPr lang="en-US" dirty="0"/>
              <a:t>  </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6B69FA-B1C3-4878-A42A-787D1362B5D3}"/>
              </a:ext>
            </a:extLst>
          </p:cNvPr>
          <p:cNvSpPr>
            <a:spLocks noGrp="1"/>
          </p:cNvSpPr>
          <p:nvPr>
            <p:ph type="body" sz="quarter" idx="18"/>
          </p:nvPr>
        </p:nvSpPr>
        <p:spPr>
          <a:xfrm>
            <a:off x="734713" y="1481959"/>
            <a:ext cx="10942279" cy="4142756"/>
          </a:xfrm>
        </p:spPr>
        <p:txBody>
          <a:bodyPr>
            <a:normAutofit fontScale="92500"/>
          </a:bodyPr>
          <a:lstStyle/>
          <a:p>
            <a:pPr marL="0"/>
            <a:r>
              <a:rPr lang="pt-PT" dirty="0"/>
              <a:t>O processo </a:t>
            </a:r>
            <a:r>
              <a:rPr lang="pt-PT" dirty="0" err="1"/>
              <a:t>Lean</a:t>
            </a:r>
            <a:r>
              <a:rPr lang="pt-PT" dirty="0"/>
              <a:t> </a:t>
            </a:r>
            <a:r>
              <a:rPr lang="pt-PT" dirty="0" err="1"/>
              <a:t>Startup</a:t>
            </a:r>
            <a:r>
              <a:rPr lang="pt-PT" dirty="0"/>
              <a:t> é uma metodologia ideal para suportar um projeto de envolvimento cívico de estudantes. Fornece uma fórmula e abordagem científica para o desenvolvimento de novos projetos/serviços ou produtos. Ensina como criar e gerir um projeto, e como fazer com que o projeto chegue ao seu público-alvo/mercado de forma mais rápida e eficiente.</a:t>
            </a:r>
          </a:p>
          <a:p>
            <a:pPr marL="0"/>
            <a:r>
              <a:rPr lang="pt-PT" dirty="0"/>
              <a:t>Nem todo o projeto será bem-sucedido. Muitas </a:t>
            </a:r>
            <a:r>
              <a:rPr lang="pt-PT" dirty="0" err="1"/>
              <a:t>startups</a:t>
            </a:r>
            <a:r>
              <a:rPr lang="pt-PT" dirty="0"/>
              <a:t> podem falhar. Muitas passam anos a desenvolver e a projetar um produto sem nunca apresentar ou mostrar o produto ao seu potencial cliente. Se o cliente não tiver conhecimento do produto e não puder dar uma opinião, não dará feedback à </a:t>
            </a:r>
            <a:r>
              <a:rPr lang="pt-PT" dirty="0" err="1"/>
              <a:t>startup</a:t>
            </a:r>
            <a:r>
              <a:rPr lang="pt-PT" dirty="0"/>
              <a:t> do que gosta/não gosta no produto ou se usaria ou compraria o produto.</a:t>
            </a:r>
          </a:p>
          <a:p>
            <a:pPr marL="0"/>
            <a:r>
              <a:rPr lang="pt-PT" dirty="0"/>
              <a:t>Se aparentemente a </a:t>
            </a:r>
            <a:r>
              <a:rPr lang="pt-PT" dirty="0" err="1"/>
              <a:t>startup</a:t>
            </a:r>
            <a:r>
              <a:rPr lang="pt-PT" dirty="0"/>
              <a:t> está desinteressada da opinião do cliente, porque deveria estar o cliente interessado na </a:t>
            </a:r>
            <a:r>
              <a:rPr lang="pt-PT" dirty="0" err="1"/>
              <a:t>startup</a:t>
            </a:r>
            <a:r>
              <a:rPr lang="pt-PT" dirty="0"/>
              <a:t>? Ao concentrar-se tanto em aperfeiçoar o produto, a </a:t>
            </a:r>
            <a:r>
              <a:rPr lang="pt-PT" dirty="0" err="1"/>
              <a:t>startup</a:t>
            </a:r>
            <a:r>
              <a:rPr lang="pt-PT" dirty="0"/>
              <a:t> não se consegue envolver-se com os clientes base.</a:t>
            </a:r>
            <a:endParaRPr lang="en-US" dirty="0"/>
          </a:p>
          <a:p>
            <a:endParaRPr lang="en-IE" dirty="0"/>
          </a:p>
        </p:txBody>
      </p:sp>
      <p:sp>
        <p:nvSpPr>
          <p:cNvPr id="6" name="Text Placeholder 5">
            <a:extLst>
              <a:ext uri="{FF2B5EF4-FFF2-40B4-BE49-F238E27FC236}">
                <a16:creationId xmlns:a16="http://schemas.microsoft.com/office/drawing/2014/main" id="{10501BC1-6CF8-472F-A7C3-7B5E479D2584}"/>
              </a:ext>
            </a:extLst>
          </p:cNvPr>
          <p:cNvSpPr>
            <a:spLocks noGrp="1"/>
          </p:cNvSpPr>
          <p:nvPr>
            <p:ph type="body" sz="quarter" idx="16"/>
          </p:nvPr>
        </p:nvSpPr>
        <p:spPr/>
        <p:txBody>
          <a:bodyPr>
            <a:normAutofit/>
          </a:bodyPr>
          <a:lstStyle/>
          <a:p>
            <a:pPr algn="ctr"/>
            <a:r>
              <a:rPr lang="en-US" sz="2800" dirty="0"/>
              <a:t>O QUE É A METODOLOGIA LEAN STARTUP?</a:t>
            </a:r>
          </a:p>
          <a:p>
            <a:pPr algn="ctr"/>
            <a:endParaRPr lang="en-IE" dirty="0"/>
          </a:p>
        </p:txBody>
      </p:sp>
    </p:spTree>
    <p:extLst>
      <p:ext uri="{BB962C8B-B14F-4D97-AF65-F5344CB8AC3E}">
        <p14:creationId xmlns:p14="http://schemas.microsoft.com/office/powerpoint/2010/main" val="364757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679217" y="361950"/>
            <a:ext cx="4716425" cy="762000"/>
          </a:xfrm>
        </p:spPr>
        <p:txBody>
          <a:bodyPr>
            <a:normAutofit fontScale="55000" lnSpcReduction="20000"/>
          </a:bodyPr>
          <a:lstStyle/>
          <a:p>
            <a:pPr algn="ctr"/>
            <a:r>
              <a:rPr lang="pt-PT" sz="5100" dirty="0"/>
              <a:t>UM OLHAR MAIS ATENTO À INOVAÇÃO</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79217" y="1302241"/>
            <a:ext cx="4938028" cy="5632311"/>
          </a:xfrm>
          <a:prstGeom prst="rect">
            <a:avLst/>
          </a:prstGeom>
          <a:noFill/>
        </p:spPr>
        <p:txBody>
          <a:bodyPr wrap="square" rtlCol="0">
            <a:spAutoFit/>
          </a:bodyPr>
          <a:lstStyle/>
          <a:p>
            <a:r>
              <a:rPr lang="pt-PT" sz="2400" dirty="0">
                <a:solidFill>
                  <a:schemeClr val="bg1"/>
                </a:solidFill>
              </a:rPr>
              <a:t>A Inovação consiste em encontrar formas diferentes de fazer as coisas – o que é a base ideal para um projeto. No mundo dos negócios, garante às empresas uma vantagem competitiva.</a:t>
            </a:r>
          </a:p>
          <a:p>
            <a:r>
              <a:rPr lang="pt-PT" sz="2400" dirty="0">
                <a:solidFill>
                  <a:schemeClr val="bg1"/>
                </a:solidFill>
              </a:rPr>
              <a:t>Apresentar formas inovadoras de realizar as coisas, pode garantir que o projeto ECD é um projeto de sucesso. </a:t>
            </a:r>
          </a:p>
          <a:p>
            <a:endParaRPr lang="pt-PT" sz="2400" dirty="0">
              <a:solidFill>
                <a:schemeClr val="bg1"/>
              </a:solidFill>
            </a:endParaRPr>
          </a:p>
          <a:p>
            <a:r>
              <a:rPr lang="pt-PT" sz="2400" dirty="0">
                <a:solidFill>
                  <a:schemeClr val="bg1"/>
                </a:solidFill>
              </a:rPr>
              <a:t>Numa era em que os negócios e tecnologia se misturam com tanta frequência, os clientes querem ver melhores serviços digitais. Mas a inovação não acontece por geração espontânea, deve ser incentivada.</a:t>
            </a:r>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CRIAR UM AMBIENTE INOVADOR</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40411" y="1261958"/>
            <a:ext cx="5381297" cy="5632311"/>
          </a:xfrm>
          <a:prstGeom prst="rect">
            <a:avLst/>
          </a:prstGeom>
          <a:noFill/>
        </p:spPr>
        <p:txBody>
          <a:bodyPr wrap="square" rtlCol="0">
            <a:spAutoFit/>
          </a:bodyPr>
          <a:lstStyle/>
          <a:p>
            <a:r>
              <a:rPr lang="pt-PT" sz="2400" dirty="0">
                <a:solidFill>
                  <a:schemeClr val="bg1"/>
                </a:solidFill>
              </a:rPr>
              <a:t>Incentivar a inovação como um valor. Certificar-se de que os elementos da equipa sabem que é positivo partilhar ideias e identificar novas maneiras de fazer as coisas. Às vezes, a inação é o maior prejuízo para um projeto.</a:t>
            </a:r>
          </a:p>
          <a:p>
            <a:endParaRPr lang="pt-PT" sz="2400" dirty="0">
              <a:solidFill>
                <a:schemeClr val="bg1"/>
              </a:solidFill>
            </a:endParaRPr>
          </a:p>
          <a:p>
            <a:r>
              <a:rPr lang="pt-PT" sz="2400" dirty="0">
                <a:solidFill>
                  <a:schemeClr val="bg1"/>
                </a:solidFill>
              </a:rPr>
              <a:t>Cultivar a criatividade e inovação da equipa do projeto – implementar táticas como grupos de brainstorming, caixas de sugestões e tempo e espaço durante o dia de trabalho para a criatividade.</a:t>
            </a:r>
          </a:p>
          <a:p>
            <a:endParaRPr lang="pt-PT" sz="2400" dirty="0">
              <a:solidFill>
                <a:schemeClr val="bg1"/>
              </a:solidFill>
            </a:endParaRPr>
          </a:p>
          <a:p>
            <a:r>
              <a:rPr lang="pt-PT" sz="2400" dirty="0">
                <a:solidFill>
                  <a:schemeClr val="bg1"/>
                </a:solidFill>
              </a:rPr>
              <a:t>O reforço positivo ajudará a fomentar uma cultura inovadora.</a:t>
            </a:r>
            <a:endParaRPr lang="en-US" sz="2400"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a:xfrm>
            <a:off x="6852062" y="228600"/>
            <a:ext cx="5105121" cy="6362700"/>
          </a:xfrm>
        </p:spPr>
      </p:pic>
    </p:spTree>
    <p:extLst>
      <p:ext uri="{BB962C8B-B14F-4D97-AF65-F5344CB8AC3E}">
        <p14:creationId xmlns:p14="http://schemas.microsoft.com/office/powerpoint/2010/main" val="169085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746940" y="1366421"/>
            <a:ext cx="4870305" cy="4893647"/>
          </a:xfrm>
          <a:prstGeom prst="rect">
            <a:avLst/>
          </a:prstGeom>
          <a:noFill/>
        </p:spPr>
        <p:txBody>
          <a:bodyPr wrap="square" rtlCol="0">
            <a:spAutoFit/>
          </a:bodyPr>
          <a:lstStyle/>
          <a:p>
            <a:r>
              <a:rPr lang="pt-PT" sz="2400" dirty="0">
                <a:solidFill>
                  <a:schemeClr val="bg1"/>
                </a:solidFill>
              </a:rPr>
              <a:t>Ao recorrer a uma abordagem </a:t>
            </a:r>
            <a:r>
              <a:rPr lang="pt-PT" sz="2400" dirty="0" err="1">
                <a:solidFill>
                  <a:schemeClr val="bg1"/>
                </a:solidFill>
              </a:rPr>
              <a:t>Lean</a:t>
            </a:r>
            <a:r>
              <a:rPr lang="pt-PT" sz="2400" dirty="0">
                <a:solidFill>
                  <a:schemeClr val="bg1"/>
                </a:solidFill>
              </a:rPr>
              <a:t> </a:t>
            </a:r>
            <a:r>
              <a:rPr lang="pt-PT" sz="2400" dirty="0" err="1">
                <a:solidFill>
                  <a:schemeClr val="bg1"/>
                </a:solidFill>
              </a:rPr>
              <a:t>Startup</a:t>
            </a:r>
            <a:r>
              <a:rPr lang="pt-PT" sz="2400" dirty="0">
                <a:solidFill>
                  <a:schemeClr val="bg1"/>
                </a:solidFill>
              </a:rPr>
              <a:t>, poderá desenvolver um processo em torno do desenvolvimento de um produto ou serviço, criar solicitações e usar ferramentas para testar a sua visão continuamente durante toda a fase de desenvolvimento do produto (no nosso caso, projeto).</a:t>
            </a:r>
          </a:p>
          <a:p>
            <a:endParaRPr lang="pt-PT" sz="2400" dirty="0">
              <a:solidFill>
                <a:schemeClr val="bg1"/>
              </a:solidFill>
            </a:endParaRPr>
          </a:p>
          <a:p>
            <a:r>
              <a:rPr lang="pt-PT" sz="2400" dirty="0">
                <a:solidFill>
                  <a:schemeClr val="bg1"/>
                </a:solidFill>
              </a:rPr>
              <a:t>A metodologia </a:t>
            </a:r>
            <a:r>
              <a:rPr lang="pt-PT" sz="2400" i="1" dirty="0" err="1">
                <a:solidFill>
                  <a:schemeClr val="bg1"/>
                </a:solidFill>
              </a:rPr>
              <a:t>Lean</a:t>
            </a:r>
            <a:r>
              <a:rPr lang="pt-PT" sz="2400" i="1" dirty="0">
                <a:solidFill>
                  <a:schemeClr val="bg1"/>
                </a:solidFill>
              </a:rPr>
              <a:t> </a:t>
            </a:r>
            <a:r>
              <a:rPr lang="pt-PT" sz="2400" i="1" dirty="0" err="1">
                <a:solidFill>
                  <a:schemeClr val="bg1"/>
                </a:solidFill>
              </a:rPr>
              <a:t>Startup</a:t>
            </a:r>
            <a:r>
              <a:rPr lang="pt-PT" sz="2400" i="1" dirty="0">
                <a:solidFill>
                  <a:schemeClr val="bg1"/>
                </a:solidFill>
              </a:rPr>
              <a:t> </a:t>
            </a:r>
            <a:r>
              <a:rPr lang="pt-PT" sz="2400" dirty="0">
                <a:solidFill>
                  <a:schemeClr val="bg1"/>
                </a:solidFill>
              </a:rPr>
              <a:t>tem o utilizador ou o cliente em mente desde o início.</a:t>
            </a:r>
          </a:p>
        </p:txBody>
      </p:sp>
      <p:sp>
        <p:nvSpPr>
          <p:cNvPr id="8" name="Text Placeholder 1">
            <a:extLst>
              <a:ext uri="{FF2B5EF4-FFF2-40B4-BE49-F238E27FC236}">
                <a16:creationId xmlns:a16="http://schemas.microsoft.com/office/drawing/2014/main" id="{58EC61C5-5678-459C-8085-FFC5CDC99F09}"/>
              </a:ext>
            </a:extLst>
          </p:cNvPr>
          <p:cNvSpPr txBox="1">
            <a:spLocks/>
          </p:cNvSpPr>
          <p:nvPr/>
        </p:nvSpPr>
        <p:spPr>
          <a:xfrm>
            <a:off x="1746940" y="525987"/>
            <a:ext cx="4973037" cy="590313"/>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2000" dirty="0"/>
              <a:t>COMO É QUE A LEAN STARTUP AJUDA?</a:t>
            </a:r>
            <a:endParaRPr lang="en-US" dirty="0"/>
          </a:p>
        </p:txBody>
      </p:sp>
      <p:pic>
        <p:nvPicPr>
          <p:cNvPr id="11" name="Picture Placeholder 10">
            <a:extLst>
              <a:ext uri="{FF2B5EF4-FFF2-40B4-BE49-F238E27FC236}">
                <a16:creationId xmlns:a16="http://schemas.microsoft.com/office/drawing/2014/main" id="{0C44D007-FAB2-4A30-962D-ED1B15245F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95919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685195" y="1346519"/>
            <a:ext cx="5147674" cy="5262979"/>
          </a:xfrm>
          <a:prstGeom prst="rect">
            <a:avLst/>
          </a:prstGeom>
          <a:noFill/>
        </p:spPr>
        <p:txBody>
          <a:bodyPr wrap="square" rtlCol="0">
            <a:spAutoFit/>
          </a:bodyPr>
          <a:lstStyle/>
          <a:p>
            <a:r>
              <a:rPr lang="pt-PT" sz="2400" dirty="0">
                <a:solidFill>
                  <a:schemeClr val="bg1"/>
                </a:solidFill>
              </a:rPr>
              <a:t>Existem 4 princípios fundamentais na Metodologia </a:t>
            </a:r>
            <a:r>
              <a:rPr lang="pt-PT" sz="2400" dirty="0" err="1">
                <a:solidFill>
                  <a:schemeClr val="bg1"/>
                </a:solidFill>
              </a:rPr>
              <a:t>Lean</a:t>
            </a:r>
            <a:r>
              <a:rPr lang="pt-PT" sz="2400" dirty="0">
                <a:solidFill>
                  <a:schemeClr val="bg1"/>
                </a:solidFill>
              </a:rPr>
              <a:t> </a:t>
            </a:r>
            <a:r>
              <a:rPr lang="pt-PT" sz="2400" dirty="0" err="1">
                <a:solidFill>
                  <a:schemeClr val="bg1"/>
                </a:solidFill>
              </a:rPr>
              <a:t>Startup</a:t>
            </a:r>
            <a:endParaRPr lang="pt-PT" sz="2400" dirty="0">
              <a:solidFill>
                <a:schemeClr val="bg1"/>
              </a:solidFill>
            </a:endParaRPr>
          </a:p>
          <a:p>
            <a:endParaRPr lang="pt-PT" sz="2400" dirty="0">
              <a:solidFill>
                <a:schemeClr val="bg1"/>
              </a:solidFill>
            </a:endParaRPr>
          </a:p>
          <a:p>
            <a:r>
              <a:rPr lang="pt-PT" sz="2400" dirty="0">
                <a:solidFill>
                  <a:schemeClr val="bg1"/>
                </a:solidFill>
              </a:rPr>
              <a:t>1.Os empreendedores estão em todos os lugares. Qualquer pessoa com uma ideia para um projeto pode aplicar a metodologia </a:t>
            </a:r>
            <a:r>
              <a:rPr lang="pt-PT" sz="2400" i="1" dirty="0" err="1">
                <a:solidFill>
                  <a:schemeClr val="bg1"/>
                </a:solidFill>
              </a:rPr>
              <a:t>Lean</a:t>
            </a:r>
            <a:r>
              <a:rPr lang="pt-PT" sz="2400" i="1" dirty="0">
                <a:solidFill>
                  <a:schemeClr val="bg1"/>
                </a:solidFill>
              </a:rPr>
              <a:t> </a:t>
            </a:r>
            <a:r>
              <a:rPr lang="pt-PT" sz="2400" i="1" dirty="0" err="1">
                <a:solidFill>
                  <a:schemeClr val="bg1"/>
                </a:solidFill>
              </a:rPr>
              <a:t>Startup</a:t>
            </a:r>
            <a:r>
              <a:rPr lang="pt-PT" sz="2400" dirty="0">
                <a:solidFill>
                  <a:schemeClr val="bg1"/>
                </a:solidFill>
              </a:rPr>
              <a:t>. </a:t>
            </a:r>
          </a:p>
          <a:p>
            <a:r>
              <a:rPr lang="pt-PT" sz="2400" dirty="0">
                <a:solidFill>
                  <a:schemeClr val="bg1"/>
                </a:solidFill>
              </a:rPr>
              <a:t>Não importa o tamanho do projeto ou se trabalhará na universidade, no escritório do quarto ou no jardim, pode aplicar a abordagem </a:t>
            </a:r>
            <a:r>
              <a:rPr lang="pt-PT" sz="2400" i="1" dirty="0" err="1">
                <a:solidFill>
                  <a:schemeClr val="bg1"/>
                </a:solidFill>
              </a:rPr>
              <a:t>Lean</a:t>
            </a:r>
            <a:r>
              <a:rPr lang="pt-PT" sz="2400" i="1" dirty="0">
                <a:solidFill>
                  <a:schemeClr val="bg1"/>
                </a:solidFill>
              </a:rPr>
              <a:t> </a:t>
            </a:r>
            <a:r>
              <a:rPr lang="pt-PT" sz="2400" i="1" dirty="0" err="1">
                <a:solidFill>
                  <a:schemeClr val="bg1"/>
                </a:solidFill>
              </a:rPr>
              <a:t>Startup</a:t>
            </a:r>
            <a:r>
              <a:rPr lang="pt-PT" sz="2400" i="1" dirty="0">
                <a:solidFill>
                  <a:schemeClr val="bg1"/>
                </a:solidFill>
              </a:rPr>
              <a:t> </a:t>
            </a:r>
            <a:r>
              <a:rPr lang="pt-PT" sz="2400" dirty="0">
                <a:solidFill>
                  <a:schemeClr val="bg1"/>
                </a:solidFill>
              </a:rPr>
              <a:t>para economizar tempo, dinheiro e recursos e garantir que a </a:t>
            </a:r>
            <a:r>
              <a:rPr lang="pt-PT" sz="2400" dirty="0" err="1">
                <a:solidFill>
                  <a:schemeClr val="bg1"/>
                </a:solidFill>
              </a:rPr>
              <a:t>startup</a:t>
            </a:r>
            <a:r>
              <a:rPr lang="pt-PT" sz="2400" dirty="0">
                <a:solidFill>
                  <a:schemeClr val="bg1"/>
                </a:solidFill>
              </a:rPr>
              <a:t> seja bem-sucedida.</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685195"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dirty="0"/>
              <a:t>PRINCÍPIOS FUNDAMENTAIS NA METODOLOGIA LEAN STARTUP</a:t>
            </a:r>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83845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9" name="TextBox 8">
            <a:extLst>
              <a:ext uri="{FF2B5EF4-FFF2-40B4-BE49-F238E27FC236}">
                <a16:creationId xmlns:a16="http://schemas.microsoft.com/office/drawing/2014/main" id="{D0A2937D-D339-48E0-B5F0-4C3FF22D1B5A}"/>
              </a:ext>
            </a:extLst>
          </p:cNvPr>
          <p:cNvSpPr txBox="1"/>
          <p:nvPr/>
        </p:nvSpPr>
        <p:spPr>
          <a:xfrm>
            <a:off x="5318233" y="1183611"/>
            <a:ext cx="6594845" cy="4893647"/>
          </a:xfrm>
          <a:prstGeom prst="rect">
            <a:avLst/>
          </a:prstGeom>
          <a:noFill/>
        </p:spPr>
        <p:txBody>
          <a:bodyPr wrap="square" rtlCol="0">
            <a:spAutoFit/>
          </a:bodyPr>
          <a:lstStyle/>
          <a:p>
            <a:r>
              <a:rPr lang="pt-PT" sz="2400" b="1" dirty="0">
                <a:solidFill>
                  <a:schemeClr val="bg1"/>
                </a:solidFill>
              </a:rPr>
              <a:t>2.Empreendedorismo é gestão.</a:t>
            </a:r>
          </a:p>
          <a:p>
            <a:r>
              <a:rPr lang="pt-PT" sz="2400" dirty="0">
                <a:solidFill>
                  <a:schemeClr val="bg1"/>
                </a:solidFill>
              </a:rPr>
              <a:t>Muitas empresas, ou neste caso, projetos, assumem que não precisam de se preocupar com assuntos como gestão, dada a sua dimensão. Como qualquer empresa, a gestão é essencial. Pode não parecer uma gestão tradicional no sentido de que há menos protocolo, mas a gestão é necessária para ter a capacidade de reação em situações críticas, ter conexão com as partes interessadas e orientar os colegas de trabalho/voluntários na tomada de decisões e análise de riscos que podem afetar os resultados.</a:t>
            </a: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8" name="Text Placeholder 1">
            <a:extLst>
              <a:ext uri="{FF2B5EF4-FFF2-40B4-BE49-F238E27FC236}">
                <a16:creationId xmlns:a16="http://schemas.microsoft.com/office/drawing/2014/main" id="{95D76ED6-0522-4C13-B955-B1410E8E3F94}"/>
              </a:ext>
            </a:extLst>
          </p:cNvPr>
          <p:cNvSpPr txBox="1">
            <a:spLocks/>
          </p:cNvSpPr>
          <p:nvPr/>
        </p:nvSpPr>
        <p:spPr>
          <a:xfrm>
            <a:off x="5403180"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dirty="0"/>
              <a:t>PRINCÍPIOS FUNDAMENTAIS NA METODOLOGIA LEAN STARTUP</a:t>
            </a:r>
            <a:endParaRPr lang="en-US" dirty="0"/>
          </a:p>
        </p:txBody>
      </p:sp>
    </p:spTree>
    <p:extLst>
      <p:ext uri="{BB962C8B-B14F-4D97-AF65-F5344CB8AC3E}">
        <p14:creationId xmlns:p14="http://schemas.microsoft.com/office/powerpoint/2010/main" val="109702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5429" y="1328321"/>
            <a:ext cx="5384472" cy="5262979"/>
          </a:xfrm>
          <a:prstGeom prst="rect">
            <a:avLst/>
          </a:prstGeom>
          <a:noFill/>
        </p:spPr>
        <p:txBody>
          <a:bodyPr wrap="square" rtlCol="0">
            <a:spAutoFit/>
          </a:bodyPr>
          <a:lstStyle/>
          <a:p>
            <a:r>
              <a:rPr lang="pt-PT" sz="2400" b="1" dirty="0">
                <a:solidFill>
                  <a:schemeClr val="bg1"/>
                </a:solidFill>
              </a:rPr>
              <a:t>3.Aprendizagem validada.</a:t>
            </a:r>
          </a:p>
          <a:p>
            <a:r>
              <a:rPr lang="pt-PT" sz="2400" dirty="0">
                <a:solidFill>
                  <a:schemeClr val="bg1"/>
                </a:solidFill>
              </a:rPr>
              <a:t>Aprendizagem validada significa que a </a:t>
            </a:r>
            <a:r>
              <a:rPr lang="pt-PT" sz="2400" i="1" dirty="0" err="1">
                <a:solidFill>
                  <a:schemeClr val="bg1"/>
                </a:solidFill>
              </a:rPr>
              <a:t>startup</a:t>
            </a:r>
            <a:r>
              <a:rPr lang="pt-PT" sz="2400" i="1" dirty="0">
                <a:solidFill>
                  <a:schemeClr val="bg1"/>
                </a:solidFill>
              </a:rPr>
              <a:t> </a:t>
            </a:r>
            <a:r>
              <a:rPr lang="pt-PT" sz="2400" dirty="0">
                <a:solidFill>
                  <a:schemeClr val="bg1"/>
                </a:solidFill>
              </a:rPr>
              <a:t>realiza experiências para obter resultados e basear todas as decisões futuras em dados científicos relevantes para esses resultados. Observar os dados permite à </a:t>
            </a:r>
            <a:r>
              <a:rPr lang="pt-PT" sz="2400" i="1" dirty="0" err="1">
                <a:solidFill>
                  <a:schemeClr val="bg1"/>
                </a:solidFill>
              </a:rPr>
              <a:t>startup</a:t>
            </a:r>
            <a:r>
              <a:rPr lang="pt-PT" sz="2400" dirty="0">
                <a:solidFill>
                  <a:schemeClr val="bg1"/>
                </a:solidFill>
              </a:rPr>
              <a:t> ter uma orientação sustentada sobre se os negócios são ou não viáveis e sustentáveis.</a:t>
            </a:r>
          </a:p>
          <a:p>
            <a:r>
              <a:rPr lang="pt-PT" sz="2400" dirty="0">
                <a:solidFill>
                  <a:schemeClr val="bg1"/>
                </a:solidFill>
              </a:rPr>
              <a:t>Um projeto de DCE deve identificar se o produto ou serviço resolve um problema no mercado – caso contrário, não pode ser sustentável. O projeto deve-se adaptar para manutenção do sucesso</a:t>
            </a:r>
          </a:p>
        </p:txBody>
      </p:sp>
      <p:pic>
        <p:nvPicPr>
          <p:cNvPr id="4" name="Picture Placeholder 3">
            <a:extLst>
              <a:ext uri="{FF2B5EF4-FFF2-40B4-BE49-F238E27FC236}">
                <a16:creationId xmlns:a16="http://schemas.microsoft.com/office/drawing/2014/main" id="{2606530F-A762-4772-847B-69A5CA6EA6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9" name="Text Placeholder 1">
            <a:extLst>
              <a:ext uri="{FF2B5EF4-FFF2-40B4-BE49-F238E27FC236}">
                <a16:creationId xmlns:a16="http://schemas.microsoft.com/office/drawing/2014/main" id="{95D76ED6-0522-4C13-B955-B1410E8E3F94}"/>
              </a:ext>
            </a:extLst>
          </p:cNvPr>
          <p:cNvSpPr txBox="1">
            <a:spLocks/>
          </p:cNvSpPr>
          <p:nvPr/>
        </p:nvSpPr>
        <p:spPr>
          <a:xfrm>
            <a:off x="1521293"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dirty="0"/>
              <a:t>PRINCÍPIOS FUNDAMENTAIS NA METODOLOGIA LEAN STARTUP</a:t>
            </a:r>
            <a:endParaRPr lang="en-US" dirty="0"/>
          </a:p>
        </p:txBody>
      </p:sp>
    </p:spTree>
    <p:extLst>
      <p:ext uri="{BB962C8B-B14F-4D97-AF65-F5344CB8AC3E}">
        <p14:creationId xmlns:p14="http://schemas.microsoft.com/office/powerpoint/2010/main" val="30139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p:txBody>
          <a:bodyPr>
            <a:normAutofit fontScale="92500"/>
          </a:bodyPr>
          <a:lstStyle/>
          <a:p>
            <a:pPr marL="0"/>
            <a:r>
              <a:rPr lang="pt-PT" dirty="0">
                <a:latin typeface="Calibri" panose="020F0502020204030204" pitchFamily="34" charset="0"/>
                <a:ea typeface="Times New Roman" panose="02020603050405020304" pitchFamily="18" charset="0"/>
                <a:cs typeface="Calibri" panose="020F0502020204030204" pitchFamily="34" charset="0"/>
              </a:rPr>
              <a:t>Neste módulo, estuda-se o orçamento e o financiamento, os alunos encontrarão ideias e recursos sobre como financiar o seu próprio projeto de Envolvimento Cívico Digital (ECD). Também é introduzido o conceito de responsabilidade social corporativa e como isso pode impactar positivamente um projeto de ECD.</a:t>
            </a:r>
            <a:endParaRPr lang="en-US" dirty="0">
              <a:solidFill>
                <a:srgbClr val="002060"/>
              </a:solidFill>
              <a:highlight>
                <a:srgbClr val="FFFF00"/>
              </a:highlight>
            </a:endParaRP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a:bodyPr>
          <a:lstStyle/>
          <a:p>
            <a:r>
              <a:rPr lang="en-US" dirty="0" err="1"/>
              <a:t>Módulo</a:t>
            </a:r>
            <a:r>
              <a:rPr lang="en-US" dirty="0"/>
              <a:t> 5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Tópico</a:t>
            </a:r>
            <a:r>
              <a:rPr lang="en-US" dirty="0"/>
              <a:t> 1: </a:t>
            </a:r>
            <a:r>
              <a:rPr lang="pt-PT" dirty="0"/>
              <a:t>Estimativa dos custos do projeto e as necessidades financeiras</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299462"/>
            <a:ext cx="4691990" cy="822373"/>
          </a:xfrm>
        </p:spPr>
        <p:txBody>
          <a:bodyPr/>
          <a:lstStyle/>
          <a:p>
            <a:r>
              <a:rPr lang="en-US" dirty="0" err="1"/>
              <a:t>Tópico</a:t>
            </a:r>
            <a:r>
              <a:rPr lang="en-US" dirty="0"/>
              <a:t> 2: </a:t>
            </a:r>
            <a:r>
              <a:rPr lang="pt-PT" dirty="0"/>
              <a:t>Destaque para o </a:t>
            </a:r>
            <a:r>
              <a:rPr lang="pt-PT" dirty="0" err="1"/>
              <a:t>Lean</a:t>
            </a:r>
            <a:r>
              <a:rPr lang="pt-PT" dirty="0"/>
              <a:t> </a:t>
            </a:r>
            <a:r>
              <a:rPr lang="pt-PT" dirty="0" err="1"/>
              <a:t>Startup</a:t>
            </a:r>
            <a:r>
              <a:rPr lang="pt-PT" dirty="0"/>
              <a:t> e o </a:t>
            </a:r>
            <a:r>
              <a:rPr lang="pt-PT" dirty="0" err="1"/>
              <a:t>Canvas</a:t>
            </a:r>
            <a:r>
              <a:rPr lang="pt-PT" dirty="0"/>
              <a:t> - Modelo de Negócios Sustentável</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395241"/>
            <a:ext cx="4465067" cy="822373"/>
          </a:xfrm>
        </p:spPr>
        <p:txBody>
          <a:bodyPr/>
          <a:lstStyle/>
          <a:p>
            <a:r>
              <a:rPr lang="en-US" dirty="0" err="1"/>
              <a:t>Tópico</a:t>
            </a:r>
            <a:r>
              <a:rPr lang="en-US" dirty="0"/>
              <a:t> 3: </a:t>
            </a:r>
            <a:r>
              <a:rPr lang="pt-PT" dirty="0" err="1"/>
              <a:t>Crowdfunding</a:t>
            </a:r>
            <a:r>
              <a:rPr lang="pt-PT" dirty="0"/>
              <a:t> para os seus projetos/causas de envolvimento cívico</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5" y="4406366"/>
            <a:ext cx="4465067" cy="822373"/>
          </a:xfrm>
        </p:spPr>
        <p:txBody>
          <a:bodyPr/>
          <a:lstStyle/>
          <a:p>
            <a:r>
              <a:rPr lang="en-US" dirty="0" err="1"/>
              <a:t>Tópico</a:t>
            </a:r>
            <a:r>
              <a:rPr lang="en-US" dirty="0"/>
              <a:t> 4: </a:t>
            </a:r>
            <a:r>
              <a:rPr lang="pt-PT" dirty="0"/>
              <a:t>Importância da responsabilidade social corporativa</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Módulo</a:t>
            </a:r>
            <a:r>
              <a:rPr lang="en-US" dirty="0"/>
              <a:t> 5 </a:t>
            </a:r>
            <a:r>
              <a:rPr lang="en-US" dirty="0" err="1"/>
              <a:t>Exercícios</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0" y="1351508"/>
            <a:ext cx="5147674" cy="3416320"/>
          </a:xfrm>
          <a:prstGeom prst="rect">
            <a:avLst/>
          </a:prstGeom>
          <a:noFill/>
        </p:spPr>
        <p:txBody>
          <a:bodyPr wrap="square" rtlCol="0">
            <a:spAutoFit/>
          </a:bodyPr>
          <a:lstStyle/>
          <a:p>
            <a:r>
              <a:rPr lang="pt-PT" sz="2400" b="1" dirty="0">
                <a:solidFill>
                  <a:schemeClr val="bg1"/>
                </a:solidFill>
              </a:rPr>
              <a:t>4.Contabilidade de inovação.</a:t>
            </a:r>
          </a:p>
          <a:p>
            <a:r>
              <a:rPr lang="pt-PT" sz="2400" dirty="0">
                <a:solidFill>
                  <a:schemeClr val="bg1"/>
                </a:solidFill>
              </a:rPr>
              <a:t>Para criar um projeto de sucesso e sustentável, é necessário focar num tipo de contabilidade diferente: monitorizar o progresso de forma objetiva, priorizar o trabalho e estabelecer marcos para o projeto e tomar decisões com base nos resultados dos dados.</a:t>
            </a:r>
          </a:p>
        </p:txBody>
      </p:sp>
      <p:pic>
        <p:nvPicPr>
          <p:cNvPr id="4" name="Picture Placeholder 3">
            <a:extLst>
              <a:ext uri="{FF2B5EF4-FFF2-40B4-BE49-F238E27FC236}">
                <a16:creationId xmlns:a16="http://schemas.microsoft.com/office/drawing/2014/main" id="{1735C4FE-39B5-4EE9-8F23-45C054C3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6" name="Text Placeholder 1">
            <a:extLst>
              <a:ext uri="{FF2B5EF4-FFF2-40B4-BE49-F238E27FC236}">
                <a16:creationId xmlns:a16="http://schemas.microsoft.com/office/drawing/2014/main" id="{95D76ED6-0522-4C13-B955-B1410E8E3F94}"/>
              </a:ext>
            </a:extLst>
          </p:cNvPr>
          <p:cNvSpPr txBox="1">
            <a:spLocks/>
          </p:cNvSpPr>
          <p:nvPr/>
        </p:nvSpPr>
        <p:spPr>
          <a:xfrm>
            <a:off x="1521293"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dirty="0"/>
              <a:t>PRINCÍPIOS FUNDAMENTAIS NA METODOLOGIA LEAN STARTUP</a:t>
            </a:r>
            <a:endParaRPr lang="en-US" dirty="0"/>
          </a:p>
        </p:txBody>
      </p:sp>
    </p:spTree>
    <p:extLst>
      <p:ext uri="{BB962C8B-B14F-4D97-AF65-F5344CB8AC3E}">
        <p14:creationId xmlns:p14="http://schemas.microsoft.com/office/powerpoint/2010/main" val="341062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599"/>
            <a:ext cx="4716425" cy="1034407"/>
          </a:xfrm>
        </p:spPr>
        <p:txBody>
          <a:bodyPr>
            <a:normAutofit/>
          </a:bodyPr>
          <a:lstStyle/>
          <a:p>
            <a:pPr algn="ctr"/>
            <a:r>
              <a:rPr lang="pt-PT" sz="2800" dirty="0"/>
              <a:t>CANVAS - MODELO DE NEGÓCIOS SUSTENTÁVEIS</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pt-PT" sz="2400" dirty="0">
                <a:solidFill>
                  <a:schemeClr val="bg1"/>
                </a:solidFill>
              </a:rPr>
              <a:t>O </a:t>
            </a:r>
            <a:r>
              <a:rPr lang="pt-PT" sz="2400" i="1" dirty="0" err="1">
                <a:solidFill>
                  <a:schemeClr val="bg1"/>
                </a:solidFill>
              </a:rPr>
              <a:t>Sustainable</a:t>
            </a:r>
            <a:r>
              <a:rPr lang="pt-PT" sz="2400" i="1" dirty="0">
                <a:solidFill>
                  <a:schemeClr val="bg1"/>
                </a:solidFill>
              </a:rPr>
              <a:t> Business </a:t>
            </a:r>
            <a:r>
              <a:rPr lang="pt-PT" sz="2400" i="1" dirty="0" err="1">
                <a:solidFill>
                  <a:schemeClr val="bg1"/>
                </a:solidFill>
              </a:rPr>
              <a:t>Model</a:t>
            </a:r>
            <a:r>
              <a:rPr lang="pt-PT" sz="2400" i="1" dirty="0">
                <a:solidFill>
                  <a:schemeClr val="bg1"/>
                </a:solidFill>
              </a:rPr>
              <a:t> </a:t>
            </a:r>
            <a:r>
              <a:rPr lang="pt-PT" sz="2400" i="1" dirty="0" err="1">
                <a:solidFill>
                  <a:schemeClr val="bg1"/>
                </a:solidFill>
              </a:rPr>
              <a:t>Canvas</a:t>
            </a:r>
            <a:r>
              <a:rPr lang="pt-PT" sz="2400" i="1" dirty="0">
                <a:solidFill>
                  <a:schemeClr val="bg1"/>
                </a:solidFill>
              </a:rPr>
              <a:t> </a:t>
            </a:r>
            <a:r>
              <a:rPr lang="pt-PT" sz="2400" dirty="0">
                <a:solidFill>
                  <a:schemeClr val="bg1"/>
                </a:solidFill>
              </a:rPr>
              <a:t>é uma ferramenta útil para desenvolver uma ideia num modelo de negócio viável. Centra-se em garantir que os relacionamentos dentro e fora do projeto funcionem de forma holística. Também pode identificar as consequências ecológicas e sociológicas do projeto.</a:t>
            </a:r>
          </a:p>
          <a:p>
            <a:endParaRPr lang="pt-PT" sz="2400" dirty="0">
              <a:solidFill>
                <a:schemeClr val="bg1"/>
              </a:solidFill>
            </a:endParaRPr>
          </a:p>
          <a:p>
            <a:r>
              <a:rPr lang="pt-PT" sz="2400" dirty="0">
                <a:solidFill>
                  <a:schemeClr val="bg1"/>
                </a:solidFill>
              </a:rPr>
              <a:t>É relevante para os estudantes com envolvimento cívico digital, pois visa aumentar os impactos positivos na sociedade e diminuir os impactos negativos.</a:t>
            </a: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292" r="15292"/>
          <a:stretch>
            <a:fillRect/>
          </a:stretch>
        </p:blipFill>
        <p:spPr/>
      </p:pic>
    </p:spTree>
    <p:extLst>
      <p:ext uri="{BB962C8B-B14F-4D97-AF65-F5344CB8AC3E}">
        <p14:creationId xmlns:p14="http://schemas.microsoft.com/office/powerpoint/2010/main" val="184896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266607" y="1389528"/>
            <a:ext cx="6105522" cy="4078944"/>
          </a:xfrm>
        </p:spPr>
        <p:txBody>
          <a:bodyPr>
            <a:normAutofit/>
          </a:bodyPr>
          <a:lstStyle/>
          <a:p>
            <a:pPr marL="0" indent="0"/>
            <a:r>
              <a:rPr lang="pt-PT" b="1" dirty="0"/>
              <a:t>Etapa 1: </a:t>
            </a:r>
            <a:r>
              <a:rPr lang="pt-PT" dirty="0"/>
              <a:t>Familiarizar-se com os 11 elementos-chave agrupados da seguinte forma:</a:t>
            </a:r>
          </a:p>
          <a:p>
            <a:pPr marL="342900" indent="-342900">
              <a:buFont typeface="Arial" panose="020B0604020202020204" pitchFamily="34" charset="0"/>
              <a:buChar char="•"/>
            </a:pPr>
            <a:r>
              <a:rPr lang="pt-PT" dirty="0"/>
              <a:t>Proposta de Valor – Relacionamento com Clientes – Canais de Comunicação– Segmentos de Clientes</a:t>
            </a:r>
          </a:p>
          <a:p>
            <a:pPr marL="342900" indent="-342900">
              <a:buFont typeface="Arial" panose="020B0604020202020204" pitchFamily="34" charset="0"/>
              <a:buChar char="•"/>
            </a:pPr>
            <a:r>
              <a:rPr lang="pt-PT" dirty="0"/>
              <a:t>Parceiros-chave - Atividades-chave - Recursos-chave</a:t>
            </a:r>
          </a:p>
          <a:p>
            <a:pPr marL="342900" indent="-342900">
              <a:buFont typeface="Arial" panose="020B0604020202020204" pitchFamily="34" charset="0"/>
              <a:buChar char="•"/>
            </a:pPr>
            <a:r>
              <a:rPr lang="pt-PT" dirty="0"/>
              <a:t>Estrutura de Custos - Fluxos de Receita</a:t>
            </a:r>
          </a:p>
          <a:p>
            <a:pPr marL="342900" indent="-342900">
              <a:buFont typeface="Arial" panose="020B0604020202020204" pitchFamily="34" charset="0"/>
              <a:buChar char="•"/>
            </a:pPr>
            <a:r>
              <a:rPr lang="pt-PT" dirty="0"/>
              <a:t>Custos </a:t>
            </a:r>
            <a:r>
              <a:rPr lang="pt-PT" dirty="0" err="1"/>
              <a:t>Eco-Sociais</a:t>
            </a:r>
            <a:r>
              <a:rPr lang="pt-PT" dirty="0"/>
              <a:t> – Benefícios </a:t>
            </a:r>
            <a:r>
              <a:rPr lang="pt-PT" dirty="0" err="1"/>
              <a:t>Eco-Sociais</a:t>
            </a:r>
            <a:endParaRPr lang="pt-PT"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4715" y="288755"/>
            <a:ext cx="5085159" cy="590313"/>
          </a:xfrm>
        </p:spPr>
        <p:txBody>
          <a:bodyPr>
            <a:normAutofit fontScale="25000" lnSpcReduction="20000"/>
          </a:bodyPr>
          <a:lstStyle/>
          <a:p>
            <a:pPr algn="ctr"/>
            <a:r>
              <a:rPr lang="pt-PT" sz="11200" dirty="0"/>
              <a:t>ETAPAS NO CANVAS - MODELO DE NEGÓCIOS SUSTENTÁVEIS</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3" name="Picture 2">
            <a:extLst>
              <a:ext uri="{FF2B5EF4-FFF2-40B4-BE49-F238E27FC236}">
                <a16:creationId xmlns:a16="http://schemas.microsoft.com/office/drawing/2014/main" id="{26CAAE36-6F89-4C6E-89FD-DCAD4D592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1990" y="288755"/>
            <a:ext cx="5085159" cy="5447573"/>
          </a:xfrm>
          <a:prstGeom prst="rect">
            <a:avLst/>
          </a:prstGeom>
        </p:spPr>
      </p:pic>
      <p:sp>
        <p:nvSpPr>
          <p:cNvPr id="4" name="Rectangle 3">
            <a:extLst>
              <a:ext uri="{FF2B5EF4-FFF2-40B4-BE49-F238E27FC236}">
                <a16:creationId xmlns:a16="http://schemas.microsoft.com/office/drawing/2014/main" id="{5E6A8A6C-0B52-4E04-ADC0-FD57EE442B75}"/>
              </a:ext>
            </a:extLst>
          </p:cNvPr>
          <p:cNvSpPr/>
          <p:nvPr/>
        </p:nvSpPr>
        <p:spPr>
          <a:xfrm>
            <a:off x="10815058" y="288757"/>
            <a:ext cx="1133571" cy="544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85509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46B2BA6B-8CD2-4616-A8B3-D832701AD9CA}"/>
              </a:ext>
            </a:extLst>
          </p:cNvPr>
          <p:cNvSpPr>
            <a:spLocks noGrp="1"/>
          </p:cNvSpPr>
          <p:nvPr>
            <p:ph type="body" sz="quarter" idx="18"/>
          </p:nvPr>
        </p:nvSpPr>
        <p:spPr>
          <a:xfrm>
            <a:off x="402772" y="1755414"/>
            <a:ext cx="11227130" cy="3867704"/>
          </a:xfrm>
        </p:spPr>
        <p:txBody>
          <a:bodyPr/>
          <a:lstStyle/>
          <a:p>
            <a:pPr marL="0" indent="0"/>
            <a:r>
              <a:rPr lang="pt-PT" b="1" dirty="0"/>
              <a:t>Etapa 2. </a:t>
            </a:r>
            <a:r>
              <a:rPr lang="pt-PT" dirty="0"/>
              <a:t>Trabalhe como parte da equipa para encontrar um consenso. Quando cada pessoa da equipa está envolvida na visão da empresa, tem um </a:t>
            </a:r>
            <a:r>
              <a:rPr lang="pt-PT" dirty="0" err="1"/>
              <a:t>Canvas</a:t>
            </a:r>
            <a:r>
              <a:rPr lang="pt-PT" dirty="0"/>
              <a:t> para desenvolver ainda mais a ideia.</a:t>
            </a:r>
          </a:p>
          <a:p>
            <a:pPr marL="0" indent="0"/>
            <a:r>
              <a:rPr lang="pt-PT" b="1" dirty="0"/>
              <a:t>Etapa 3. </a:t>
            </a:r>
            <a:r>
              <a:rPr lang="pt-PT" dirty="0"/>
              <a:t>Apresentar o </a:t>
            </a:r>
            <a:r>
              <a:rPr lang="pt-PT" dirty="0" err="1"/>
              <a:t>Canvas</a:t>
            </a:r>
            <a:r>
              <a:rPr lang="pt-PT" dirty="0"/>
              <a:t> de ideias na turma, equipa ou ao professor. Convidar as pessoas a dar feedback e implemente as alterações necessárias em outras iterações até ficar satisfeito com o resultado.</a:t>
            </a:r>
          </a:p>
          <a:p>
            <a:pPr marL="0" indent="0"/>
            <a:r>
              <a:rPr lang="pt-PT" b="1" dirty="0"/>
              <a:t>Etapa 4. </a:t>
            </a:r>
            <a:r>
              <a:rPr lang="pt-PT" dirty="0"/>
              <a:t>Do </a:t>
            </a:r>
            <a:r>
              <a:rPr lang="pt-PT" dirty="0" err="1"/>
              <a:t>Canvas</a:t>
            </a:r>
            <a:r>
              <a:rPr lang="pt-PT" dirty="0"/>
              <a:t> resulta um sólido modelo de negócios a partir do qual são feitos marcos e metas. A partir daqui, podem nascer planos mais detalhados baseados no </a:t>
            </a:r>
            <a:r>
              <a:rPr lang="pt-PT" dirty="0" err="1"/>
              <a:t>canvas</a:t>
            </a:r>
            <a:r>
              <a:rPr lang="pt-PT" dirty="0"/>
              <a:t> e no plano modificados, conforme necessário.</a:t>
            </a:r>
          </a:p>
          <a:p>
            <a:endParaRPr lang="en-IE" dirty="0"/>
          </a:p>
        </p:txBody>
      </p:sp>
      <p:sp>
        <p:nvSpPr>
          <p:cNvPr id="9" name="TextBox 8">
            <a:extLst>
              <a:ext uri="{FF2B5EF4-FFF2-40B4-BE49-F238E27FC236}">
                <a16:creationId xmlns:a16="http://schemas.microsoft.com/office/drawing/2014/main" id="{E4DC8668-1442-4FD5-AC24-AE5C79F6E6CD}"/>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7"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39825" y="660840"/>
            <a:ext cx="9332311" cy="590313"/>
          </a:xfrm>
        </p:spPr>
        <p:txBody>
          <a:bodyPr>
            <a:normAutofit fontScale="25000" lnSpcReduction="20000"/>
          </a:bodyPr>
          <a:lstStyle/>
          <a:p>
            <a:r>
              <a:rPr lang="pt-PT" sz="11200" dirty="0"/>
              <a:t>ETAPAS NO CANVAS - MODELO DE NEGÓCIOS SUSTENTÁVEIS</a:t>
            </a:r>
            <a:endParaRPr lang="en-US" dirty="0"/>
          </a:p>
        </p:txBody>
      </p:sp>
    </p:spTree>
    <p:extLst>
      <p:ext uri="{BB962C8B-B14F-4D97-AF65-F5344CB8AC3E}">
        <p14:creationId xmlns:p14="http://schemas.microsoft.com/office/powerpoint/2010/main" val="145230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45487" y="1652171"/>
            <a:ext cx="5105121" cy="4524315"/>
          </a:xfrm>
          <a:prstGeom prst="rect">
            <a:avLst/>
          </a:prstGeom>
          <a:noFill/>
        </p:spPr>
        <p:txBody>
          <a:bodyPr wrap="square" rtlCol="0">
            <a:spAutoFit/>
          </a:bodyPr>
          <a:lstStyle/>
          <a:p>
            <a:r>
              <a:rPr lang="en-IE" sz="2400" dirty="0">
                <a:solidFill>
                  <a:schemeClr val="bg1"/>
                </a:solidFill>
              </a:rPr>
              <a:t>Para </a:t>
            </a:r>
            <a:r>
              <a:rPr lang="en-IE" sz="2400" dirty="0" err="1">
                <a:solidFill>
                  <a:schemeClr val="bg1"/>
                </a:solidFill>
              </a:rPr>
              <a:t>mais</a:t>
            </a:r>
            <a:r>
              <a:rPr lang="en-IE" sz="2400" dirty="0">
                <a:solidFill>
                  <a:schemeClr val="bg1"/>
                </a:solidFill>
              </a:rPr>
              <a:t> </a:t>
            </a:r>
            <a:r>
              <a:rPr lang="en-IE" sz="2400" dirty="0" err="1">
                <a:solidFill>
                  <a:schemeClr val="bg1"/>
                </a:solidFill>
              </a:rPr>
              <a:t>informações</a:t>
            </a:r>
            <a:r>
              <a:rPr lang="en-IE" sz="2400" dirty="0">
                <a:solidFill>
                  <a:schemeClr val="bg1"/>
                </a:solidFill>
              </a:rPr>
              <a:t> e </a:t>
            </a:r>
            <a:r>
              <a:rPr lang="en-IE" sz="2400" dirty="0" err="1">
                <a:solidFill>
                  <a:schemeClr val="bg1"/>
                </a:solidFill>
              </a:rPr>
              <a:t>recursos</a:t>
            </a:r>
            <a:r>
              <a:rPr lang="en-IE" sz="2400" dirty="0">
                <a:solidFill>
                  <a:schemeClr val="bg1"/>
                </a:solidFill>
              </a:rPr>
              <a:t>:</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The Lean Startup Methodology</a:t>
            </a:r>
            <a:endParaRPr lang="en-US" sz="2400" dirty="0">
              <a:solidFill>
                <a:schemeClr val="bg1"/>
              </a:solidFill>
            </a:endParaRPr>
          </a:p>
          <a:p>
            <a:endParaRPr lang="en-IE" sz="2400" dirty="0">
              <a:solidFill>
                <a:schemeClr val="bg1"/>
              </a:solidFill>
            </a:endParaRPr>
          </a:p>
          <a:p>
            <a:r>
              <a:rPr lang="en-US" sz="2400" dirty="0" err="1">
                <a:solidFill>
                  <a:schemeClr val="bg1"/>
                </a:solidFill>
                <a:hlinkClick r:id="rId4">
                  <a:extLst>
                    <a:ext uri="{A12FA001-AC4F-418D-AE19-62706E023703}">
                      <ahyp:hlinkClr xmlns:ahyp="http://schemas.microsoft.com/office/drawing/2018/hyperlinkcolor" val="tx"/>
                    </a:ext>
                  </a:extLst>
                </a:hlinkClick>
              </a:rPr>
              <a:t>IdeaBuddy</a:t>
            </a:r>
            <a:r>
              <a:rPr lang="en-US" sz="2400" dirty="0">
                <a:solidFill>
                  <a:schemeClr val="bg1"/>
                </a:solidFill>
                <a:hlinkClick r:id="rId4">
                  <a:extLst>
                    <a:ext uri="{A12FA001-AC4F-418D-AE19-62706E023703}">
                      <ahyp:hlinkClr xmlns:ahyp="http://schemas.microsoft.com/office/drawing/2018/hyperlinkcolor" val="tx"/>
                    </a:ext>
                  </a:extLst>
                </a:hlinkClick>
              </a:rPr>
              <a:t> Blog: The key Principles of lean Startup Methodology</a:t>
            </a:r>
            <a:endParaRPr lang="en-US" sz="2400" dirty="0">
              <a:solidFill>
                <a:schemeClr val="bg1"/>
              </a:solidFill>
            </a:endParaRPr>
          </a:p>
          <a:p>
            <a:endParaRPr lang="en-IE" sz="2400" dirty="0">
              <a:solidFill>
                <a:schemeClr val="bg1"/>
              </a:solidFill>
            </a:endParaRPr>
          </a:p>
          <a:p>
            <a:r>
              <a:rPr lang="fi-FI" sz="2400" dirty="0">
                <a:solidFill>
                  <a:schemeClr val="bg1"/>
                </a:solidFill>
                <a:hlinkClick r:id="rId5">
                  <a:extLst>
                    <a:ext uri="{A12FA001-AC4F-418D-AE19-62706E023703}">
                      <ahyp:hlinkClr xmlns:ahyp="http://schemas.microsoft.com/office/drawing/2018/hyperlinkcolor" val="tx"/>
                    </a:ext>
                  </a:extLst>
                </a:hlinkClick>
              </a:rPr>
              <a:t>CapGemini blogs on innovation</a:t>
            </a:r>
            <a:endParaRPr lang="fi-FI" sz="2400" dirty="0">
              <a:solidFill>
                <a:schemeClr val="bg1"/>
              </a:solidFill>
            </a:endParaRPr>
          </a:p>
          <a:p>
            <a:endParaRPr lang="fi-FI"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Sustainable Business Model Canvas</a:t>
            </a:r>
            <a:endParaRPr lang="en-US" sz="2400" dirty="0">
              <a:solidFill>
                <a:schemeClr val="bg1"/>
              </a:solidFill>
            </a:endParaRPr>
          </a:p>
          <a:p>
            <a:endParaRPr lang="fi-FI" sz="2400" dirty="0">
              <a:solidFill>
                <a:schemeClr val="bg1"/>
              </a:solidFill>
            </a:endParaRPr>
          </a:p>
          <a:p>
            <a:r>
              <a:rPr lang="fi-FI" sz="2400" dirty="0">
                <a:solidFill>
                  <a:schemeClr val="bg1"/>
                </a:solidFill>
              </a:rPr>
              <a:t> </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45488" y="306874"/>
            <a:ext cx="5105120" cy="93409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dirty="0"/>
              <a:t>APROFUNDAR O ESTUDO</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687703"/>
            <a:ext cx="9574760" cy="1068887"/>
          </a:xfrm>
        </p:spPr>
        <p:txBody>
          <a:bodyPr>
            <a:normAutofit fontScale="92500" lnSpcReduction="20000"/>
          </a:bodyPr>
          <a:lstStyle/>
          <a:p>
            <a:r>
              <a:rPr lang="pt-PT" sz="4400" dirty="0"/>
              <a:t>CROWDFUNDING SEUS PROJETOS/CAUSAS DE ENVOLVIMENTO CÍVICO</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O QUE É CROWDFUNDING?</a:t>
            </a:r>
          </a:p>
        </p:txBody>
      </p:sp>
      <p:sp>
        <p:nvSpPr>
          <p:cNvPr id="5" name="TextBox 4">
            <a:extLst>
              <a:ext uri="{FF2B5EF4-FFF2-40B4-BE49-F238E27FC236}">
                <a16:creationId xmlns:a16="http://schemas.microsoft.com/office/drawing/2014/main" id="{DD5DB3AE-E549-4684-926B-61C8F1FC1EBC}"/>
              </a:ext>
            </a:extLst>
          </p:cNvPr>
          <p:cNvSpPr txBox="1"/>
          <p:nvPr/>
        </p:nvSpPr>
        <p:spPr>
          <a:xfrm>
            <a:off x="1465032" y="1248634"/>
            <a:ext cx="5387030" cy="5632311"/>
          </a:xfrm>
          <a:prstGeom prst="rect">
            <a:avLst/>
          </a:prstGeom>
          <a:noFill/>
        </p:spPr>
        <p:txBody>
          <a:bodyPr wrap="square" rtlCol="0">
            <a:spAutoFit/>
          </a:bodyPr>
          <a:lstStyle/>
          <a:p>
            <a:r>
              <a:rPr lang="pt-PT" sz="2400" dirty="0">
                <a:solidFill>
                  <a:schemeClr val="bg1"/>
                </a:solidFill>
              </a:rPr>
              <a:t>O </a:t>
            </a:r>
            <a:r>
              <a:rPr lang="pt-PT" sz="2400" dirty="0" err="1">
                <a:solidFill>
                  <a:schemeClr val="bg1"/>
                </a:solidFill>
              </a:rPr>
              <a:t>crowdfunding</a:t>
            </a:r>
            <a:r>
              <a:rPr lang="pt-PT" sz="2400" dirty="0">
                <a:solidFill>
                  <a:schemeClr val="bg1"/>
                </a:solidFill>
              </a:rPr>
              <a:t> ocorre quando muitas pessoas (uma “multidão”) garantem um financiamento. Pode ser uma modalidade bem-sucedida de projetos, causas, </a:t>
            </a:r>
            <a:r>
              <a:rPr lang="pt-PT" sz="2400" dirty="0" err="1">
                <a:solidFill>
                  <a:schemeClr val="bg1"/>
                </a:solidFill>
              </a:rPr>
              <a:t>startups</a:t>
            </a:r>
            <a:r>
              <a:rPr lang="pt-PT" sz="2400" dirty="0">
                <a:solidFill>
                  <a:schemeClr val="bg1"/>
                </a:solidFill>
              </a:rPr>
              <a:t> ou pequenas empresas de obterem um grande volume de doações de baixo valor.</a:t>
            </a:r>
          </a:p>
          <a:p>
            <a:r>
              <a:rPr lang="pt-PT" sz="2400" dirty="0">
                <a:solidFill>
                  <a:schemeClr val="bg1"/>
                </a:solidFill>
              </a:rPr>
              <a:t>O </a:t>
            </a:r>
            <a:r>
              <a:rPr lang="pt-PT" sz="2400" dirty="0" err="1">
                <a:solidFill>
                  <a:schemeClr val="bg1"/>
                </a:solidFill>
              </a:rPr>
              <a:t>crowdfunding</a:t>
            </a:r>
            <a:r>
              <a:rPr lang="pt-PT" sz="2400" dirty="0">
                <a:solidFill>
                  <a:schemeClr val="bg1"/>
                </a:solidFill>
              </a:rPr>
              <a:t> exige que um projeto ou empresa convença os </a:t>
            </a:r>
            <a:r>
              <a:rPr lang="pt-PT" sz="2400" dirty="0" err="1">
                <a:solidFill>
                  <a:schemeClr val="bg1"/>
                </a:solidFill>
              </a:rPr>
              <a:t>crowdfunders</a:t>
            </a:r>
            <a:r>
              <a:rPr lang="pt-PT" sz="2400" dirty="0">
                <a:solidFill>
                  <a:schemeClr val="bg1"/>
                </a:solidFill>
              </a:rPr>
              <a:t> de que o projeto vale a pena ser financiado. A arte de contar histórias é vital.</a:t>
            </a:r>
          </a:p>
          <a:p>
            <a:r>
              <a:rPr lang="pt-PT" sz="2400" dirty="0">
                <a:solidFill>
                  <a:schemeClr val="bg1"/>
                </a:solidFill>
              </a:rPr>
              <a:t>Existem quatro tipos diferentes de </a:t>
            </a:r>
            <a:r>
              <a:rPr lang="pt-PT" sz="2400" dirty="0" err="1">
                <a:solidFill>
                  <a:schemeClr val="bg1"/>
                </a:solidFill>
              </a:rPr>
              <a:t>crowdfunding</a:t>
            </a:r>
            <a:r>
              <a:rPr lang="pt-PT" sz="2400" dirty="0">
                <a:solidFill>
                  <a:schemeClr val="bg1"/>
                </a:solidFill>
              </a:rPr>
              <a:t>: doações, recompensas, dívida e capital próprio.  Vamos ver em detalhe cada um.</a:t>
            </a:r>
          </a:p>
        </p:txBody>
      </p:sp>
      <p:pic>
        <p:nvPicPr>
          <p:cNvPr id="7" name="Picture Placeholder 6" descr="Large skydiving group mid-air">
            <a:extLst>
              <a:ext uri="{FF2B5EF4-FFF2-40B4-BE49-F238E27FC236}">
                <a16:creationId xmlns:a16="http://schemas.microsoft.com/office/drawing/2014/main" id="{18168F16-C607-43DF-9C6F-FF8BDE08C5B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80" r="23280"/>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p:txBody>
          <a:bodyPr>
            <a:normAutofit fontScale="92500"/>
          </a:bodyPr>
          <a:lstStyle/>
          <a:p>
            <a:r>
              <a:rPr lang="pt-PT" dirty="0"/>
              <a:t>1. Doação . O </a:t>
            </a:r>
            <a:r>
              <a:rPr lang="pt-PT" dirty="0" err="1"/>
              <a:t>crowdfunding</a:t>
            </a:r>
            <a:r>
              <a:rPr lang="pt-PT" dirty="0"/>
              <a:t> baseado em doação ocorre quando os financiadores não esperam nada em troca, doam puramente por interesse e apoio ao projeto.</a:t>
            </a:r>
          </a:p>
          <a:p>
            <a:r>
              <a:rPr lang="pt-PT" dirty="0"/>
              <a:t>2. Dívida. Uma doação baseada em dívida (ou empréstimo </a:t>
            </a:r>
            <a:r>
              <a:rPr lang="pt-PT" dirty="0" err="1"/>
              <a:t>peer</a:t>
            </a:r>
            <a:r>
              <a:rPr lang="pt-PT" dirty="0"/>
              <a:t>-to-</a:t>
            </a:r>
            <a:r>
              <a:rPr lang="pt-PT" dirty="0" err="1"/>
              <a:t>peer</a:t>
            </a:r>
            <a:r>
              <a:rPr lang="pt-PT" dirty="0"/>
              <a:t>) é um pouco como um empréstimo. Os doadores comprometem o investimento como um empréstimo, e essa verba deve ser devolvida com juros pelo destinatário num determinado prazo.</a:t>
            </a:r>
          </a:p>
          <a:p>
            <a:r>
              <a:rPr lang="pt-PT" dirty="0"/>
              <a:t>3. Recompensas. Os contribuintes recebem algo em troca de sua doação. Geralmente é algo pequeno como uma t-shirt ou algo com a marca da organização. Também pode ser o próprio produto ou serviço a um preço mais competitivo.</a:t>
            </a:r>
          </a:p>
          <a:p>
            <a:r>
              <a:rPr lang="pt-PT" dirty="0"/>
              <a:t>4. Capital próprio. Em alguns casos, os projetos doam uma parte de seus negócios em troca de doações. Os interessados recebem uma participação na empresa igual ao valor que doaram.</a:t>
            </a:r>
          </a:p>
          <a:p>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en-IE" dirty="0"/>
              <a:t>TIPOS DE CROWDFUNDING</a:t>
            </a:r>
          </a:p>
          <a:p>
            <a:endParaRPr lang="en-IE" dirty="0"/>
          </a:p>
        </p:txBody>
      </p:sp>
    </p:spTree>
    <p:extLst>
      <p:ext uri="{BB962C8B-B14F-4D97-AF65-F5344CB8AC3E}">
        <p14:creationId xmlns:p14="http://schemas.microsoft.com/office/powerpoint/2010/main" val="402525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26029" y="1228725"/>
            <a:ext cx="5426033" cy="5262979"/>
          </a:xfrm>
          <a:prstGeom prst="rect">
            <a:avLst/>
          </a:prstGeom>
          <a:noFill/>
        </p:spPr>
        <p:txBody>
          <a:bodyPr wrap="square" rtlCol="0">
            <a:spAutoFit/>
          </a:bodyPr>
          <a:lstStyle/>
          <a:p>
            <a:r>
              <a:rPr lang="pt-PT" sz="2400" dirty="0">
                <a:solidFill>
                  <a:schemeClr val="bg1"/>
                </a:solidFill>
              </a:rPr>
              <a:t>Pesquisar e escolher o site de </a:t>
            </a:r>
            <a:r>
              <a:rPr lang="pt-PT" sz="2400" dirty="0" err="1">
                <a:solidFill>
                  <a:schemeClr val="bg1"/>
                </a:solidFill>
              </a:rPr>
              <a:t>crowdfunding</a:t>
            </a:r>
            <a:r>
              <a:rPr lang="pt-PT" sz="2400" dirty="0">
                <a:solidFill>
                  <a:schemeClr val="bg1"/>
                </a:solidFill>
              </a:rPr>
              <a:t> certo para é exigente e sábio para impulsionar o sucesso da campanha. Termos e condições aplicam-se; certificar essa leitura!</a:t>
            </a:r>
          </a:p>
          <a:p>
            <a:endParaRPr lang="pt-PT" sz="2400" dirty="0">
              <a:solidFill>
                <a:schemeClr val="bg1"/>
              </a:solidFill>
            </a:endParaRPr>
          </a:p>
          <a:p>
            <a:r>
              <a:rPr lang="pt-PT" sz="2400" b="1" dirty="0">
                <a:solidFill>
                  <a:schemeClr val="bg1"/>
                </a:solidFill>
              </a:rPr>
              <a:t>Kickstarter</a:t>
            </a:r>
            <a:r>
              <a:rPr lang="pt-PT" sz="2400" dirty="0">
                <a:solidFill>
                  <a:schemeClr val="bg1"/>
                </a:solidFill>
              </a:rPr>
              <a:t> é um site de </a:t>
            </a:r>
            <a:r>
              <a:rPr lang="pt-PT" sz="2400" dirty="0" err="1">
                <a:solidFill>
                  <a:schemeClr val="bg1"/>
                </a:solidFill>
              </a:rPr>
              <a:t>crowdfunding</a:t>
            </a:r>
            <a:r>
              <a:rPr lang="pt-PT" sz="2400" dirty="0">
                <a:solidFill>
                  <a:schemeClr val="bg1"/>
                </a:solidFill>
              </a:rPr>
              <a:t> baseado em recompensas. Criado em 2009, o Kickstarter ajudou a arrecadar milhões para mais de 100.000 projetos diferentes. </a:t>
            </a:r>
            <a:r>
              <a:rPr lang="pt-PT" sz="2400" dirty="0" err="1">
                <a:solidFill>
                  <a:schemeClr val="bg1"/>
                </a:solidFill>
              </a:rPr>
              <a:t>Kickstarters</a:t>
            </a:r>
            <a:r>
              <a:rPr lang="pt-PT" sz="2400" dirty="0">
                <a:solidFill>
                  <a:schemeClr val="bg1"/>
                </a:solidFill>
              </a:rPr>
              <a:t> geralmente fornecem o produto ou serviço como recompensa quando atingem seu alvo.</a:t>
            </a:r>
          </a:p>
          <a:p>
            <a:r>
              <a:rPr lang="en-US" sz="2400" dirty="0">
                <a:solidFill>
                  <a:schemeClr val="bg1"/>
                </a:solidFill>
                <a:hlinkClick r:id="rId2">
                  <a:extLst>
                    <a:ext uri="{A12FA001-AC4F-418D-AE19-62706E023703}">
                      <ahyp:hlinkClr xmlns:ahyp="http://schemas.microsoft.com/office/drawing/2018/hyperlinkcolor" val="tx"/>
                    </a:ext>
                  </a:extLst>
                </a:hlinkClick>
              </a:rPr>
              <a:t>Kickstarter website</a:t>
            </a:r>
            <a:endParaRPr lang="en-US" sz="2400" dirty="0">
              <a:solidFill>
                <a:schemeClr val="bg1"/>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000" dirty="0"/>
              <a:t>EXEMPLOS DE WEBSITES DE FINANCIAMENTO COLETIVO</a:t>
            </a:r>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6" name="Picture Placeholder 5">
            <a:extLst>
              <a:ext uri="{FF2B5EF4-FFF2-40B4-BE49-F238E27FC236}">
                <a16:creationId xmlns:a16="http://schemas.microsoft.com/office/drawing/2014/main" id="{8DF8D4AC-FC28-4722-B337-F8390676559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76017" y="1451755"/>
            <a:ext cx="5470936" cy="5262979"/>
          </a:xfrm>
          <a:prstGeom prst="rect">
            <a:avLst/>
          </a:prstGeom>
          <a:noFill/>
        </p:spPr>
        <p:txBody>
          <a:bodyPr wrap="square" rtlCol="0">
            <a:spAutoFit/>
          </a:bodyPr>
          <a:lstStyle/>
          <a:p>
            <a:r>
              <a:rPr lang="pt-PT" sz="2400" b="1" dirty="0" err="1">
                <a:solidFill>
                  <a:schemeClr val="bg1"/>
                </a:solidFill>
              </a:rPr>
              <a:t>GoFundMe</a:t>
            </a:r>
            <a:r>
              <a:rPr lang="pt-PT" sz="2400" dirty="0">
                <a:solidFill>
                  <a:schemeClr val="bg1"/>
                </a:solidFill>
              </a:rPr>
              <a:t> é um site de </a:t>
            </a:r>
            <a:r>
              <a:rPr lang="pt-PT" sz="2400" dirty="0" err="1">
                <a:solidFill>
                  <a:schemeClr val="bg1"/>
                </a:solidFill>
              </a:rPr>
              <a:t>crowdfunding</a:t>
            </a:r>
            <a:r>
              <a:rPr lang="pt-PT" sz="2400" dirty="0">
                <a:solidFill>
                  <a:schemeClr val="bg1"/>
                </a:solidFill>
              </a:rPr>
              <a:t> baseado em doações. Embora geralmente seja usado para causas beneficentes, as empresas também podem usar a plataforma para obter doações para sua campanha.</a:t>
            </a:r>
            <a:r>
              <a:rPr lang="en-US" sz="2400" dirty="0">
                <a:solidFill>
                  <a:schemeClr val="bg1"/>
                </a:solidFill>
                <a:hlinkClick r:id="rId2">
                  <a:extLst>
                    <a:ext uri="{A12FA001-AC4F-418D-AE19-62706E023703}">
                      <ahyp:hlinkClr xmlns:ahyp="http://schemas.microsoft.com/office/drawing/2018/hyperlinkcolor" val="tx"/>
                    </a:ext>
                  </a:extLst>
                </a:hlinkClick>
              </a:rPr>
              <a:t> </a:t>
            </a:r>
            <a:r>
              <a:rPr lang="en-US" sz="2400" dirty="0" err="1">
                <a:solidFill>
                  <a:schemeClr val="bg1"/>
                </a:solidFill>
                <a:hlinkClick r:id="rId2">
                  <a:extLst>
                    <a:ext uri="{A12FA001-AC4F-418D-AE19-62706E023703}">
                      <ahyp:hlinkClr xmlns:ahyp="http://schemas.microsoft.com/office/drawing/2018/hyperlinkcolor" val="tx"/>
                    </a:ext>
                  </a:extLst>
                </a:hlinkClick>
              </a:rPr>
              <a:t>GoFundMe</a:t>
            </a:r>
            <a:endParaRPr lang="en-US" sz="2400" dirty="0">
              <a:solidFill>
                <a:schemeClr val="bg1"/>
              </a:solidFill>
            </a:endParaRPr>
          </a:p>
          <a:p>
            <a:endParaRPr lang="pt-PT" sz="2400" dirty="0">
              <a:solidFill>
                <a:schemeClr val="bg1"/>
              </a:solidFill>
            </a:endParaRPr>
          </a:p>
          <a:p>
            <a:r>
              <a:rPr lang="pt-PT" sz="2400" b="1" dirty="0" err="1">
                <a:solidFill>
                  <a:schemeClr val="bg1"/>
                </a:solidFill>
              </a:rPr>
              <a:t>LendingClub</a:t>
            </a:r>
            <a:r>
              <a:rPr lang="pt-PT" sz="2400" dirty="0">
                <a:solidFill>
                  <a:schemeClr val="bg1"/>
                </a:solidFill>
              </a:rPr>
              <a:t> é um site de </a:t>
            </a:r>
            <a:r>
              <a:rPr lang="pt-PT" sz="2400" dirty="0" err="1">
                <a:solidFill>
                  <a:schemeClr val="bg1"/>
                </a:solidFill>
              </a:rPr>
              <a:t>crowdfunding</a:t>
            </a:r>
            <a:r>
              <a:rPr lang="pt-PT" sz="2400" dirty="0">
                <a:solidFill>
                  <a:schemeClr val="bg1"/>
                </a:solidFill>
              </a:rPr>
              <a:t> baseado em dívida. Ele usa o método mencionado anteriormente de empréstimos </a:t>
            </a:r>
            <a:r>
              <a:rPr lang="pt-PT" sz="2400" dirty="0" err="1">
                <a:solidFill>
                  <a:schemeClr val="bg1"/>
                </a:solidFill>
              </a:rPr>
              <a:t>peer</a:t>
            </a:r>
            <a:r>
              <a:rPr lang="pt-PT" sz="2400" dirty="0">
                <a:solidFill>
                  <a:schemeClr val="bg1"/>
                </a:solidFill>
              </a:rPr>
              <a:t>-to-</a:t>
            </a:r>
            <a:r>
              <a:rPr lang="pt-PT" sz="2400" dirty="0" err="1">
                <a:solidFill>
                  <a:schemeClr val="bg1"/>
                </a:solidFill>
              </a:rPr>
              <a:t>peer</a:t>
            </a:r>
            <a:r>
              <a:rPr lang="pt-PT" sz="2400" dirty="0">
                <a:solidFill>
                  <a:schemeClr val="bg1"/>
                </a:solidFill>
              </a:rPr>
              <a:t>. Oferece empréstimos pessoais e financiamento para pequenas empresas no período de 3 a 5 anos.</a:t>
            </a:r>
            <a:r>
              <a:rPr lang="en-US" sz="2400" dirty="0" err="1">
                <a:solidFill>
                  <a:schemeClr val="bg1"/>
                </a:solidFill>
                <a:hlinkClick r:id="rId3">
                  <a:extLst>
                    <a:ext uri="{A12FA001-AC4F-418D-AE19-62706E023703}">
                      <ahyp:hlinkClr xmlns:ahyp="http://schemas.microsoft.com/office/drawing/2018/hyperlinkcolor" val="tx"/>
                    </a:ext>
                  </a:extLst>
                </a:hlinkClick>
              </a:rPr>
              <a:t>LendingClub</a:t>
            </a:r>
            <a:endParaRPr lang="en-US" sz="2400" dirty="0">
              <a:solidFill>
                <a:schemeClr val="bg1"/>
              </a:solidFill>
            </a:endParaRP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Fonte</a:t>
            </a:r>
            <a:endParaRPr lang="en-IE" dirty="0">
              <a:solidFill>
                <a:srgbClr val="002060"/>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t="5490" b="5490"/>
          <a:stretch>
            <a:fillRect/>
          </a:stretch>
        </p:blipFill>
        <p:spPr/>
      </p:pic>
      <p:sp>
        <p:nvSpPr>
          <p:cNvPr id="6"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000" dirty="0"/>
              <a:t>EXEMPLOS DE WEBSITES DE FINANCIAMENTO COLETIVO</a:t>
            </a:r>
            <a:endParaRPr lang="en-US" dirty="0"/>
          </a:p>
        </p:txBody>
      </p:sp>
    </p:spTree>
    <p:extLst>
      <p:ext uri="{BB962C8B-B14F-4D97-AF65-F5344CB8AC3E}">
        <p14:creationId xmlns:p14="http://schemas.microsoft.com/office/powerpoint/2010/main" val="154657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1195619" cy="5168347"/>
          </a:xfrm>
        </p:spPr>
        <p:txBody>
          <a:bodyPr>
            <a:normAutofit/>
          </a:bodyPr>
          <a:lstStyle/>
          <a:p>
            <a:pPr marL="0"/>
            <a:r>
              <a:rPr lang="en-US" dirty="0"/>
              <a:t>Antes de </a:t>
            </a:r>
            <a:r>
              <a:rPr lang="en-US" dirty="0" err="1"/>
              <a:t>começar</a:t>
            </a:r>
            <a:r>
              <a:rPr lang="en-US" dirty="0"/>
              <a:t> a </a:t>
            </a:r>
            <a:r>
              <a:rPr lang="en-US" dirty="0" err="1"/>
              <a:t>sua</a:t>
            </a:r>
            <a:r>
              <a:rPr lang="en-US" dirty="0"/>
              <a:t> </a:t>
            </a:r>
            <a:r>
              <a:rPr lang="en-US" dirty="0" err="1"/>
              <a:t>jornada</a:t>
            </a:r>
            <a:r>
              <a:rPr lang="en-US" dirty="0"/>
              <a:t> </a:t>
            </a:r>
            <a:r>
              <a:rPr lang="en-US" dirty="0" err="1"/>
              <a:t>pelo</a:t>
            </a:r>
            <a:r>
              <a:rPr lang="en-US" dirty="0"/>
              <a:t> </a:t>
            </a:r>
            <a:r>
              <a:rPr lang="en-US" dirty="0" err="1"/>
              <a:t>Envolvimento</a:t>
            </a:r>
            <a:r>
              <a:rPr lang="en-US" dirty="0"/>
              <a:t> </a:t>
            </a:r>
            <a:r>
              <a:rPr lang="en-US" dirty="0" err="1"/>
              <a:t>Cívico</a:t>
            </a:r>
            <a:r>
              <a:rPr lang="en-US" dirty="0"/>
              <a:t>, é </a:t>
            </a:r>
            <a:r>
              <a:rPr lang="en-US" dirty="0" err="1"/>
              <a:t>necessário</a:t>
            </a:r>
            <a:r>
              <a:rPr lang="en-US" dirty="0"/>
              <a:t> </a:t>
            </a:r>
            <a:r>
              <a:rPr lang="en-US" dirty="0" err="1"/>
              <a:t>explicar</a:t>
            </a:r>
            <a:r>
              <a:rPr lang="en-US" dirty="0"/>
              <a:t> o que as </a:t>
            </a:r>
            <a:r>
              <a:rPr lang="en-US" dirty="0" err="1"/>
              <a:t>diferentes</a:t>
            </a:r>
            <a:r>
              <a:rPr lang="en-US" dirty="0"/>
              <a:t> </a:t>
            </a:r>
            <a:r>
              <a:rPr lang="en-US" dirty="0" err="1"/>
              <a:t>abreviaturas</a:t>
            </a:r>
            <a:r>
              <a:rPr lang="en-US" dirty="0"/>
              <a:t> </a:t>
            </a:r>
            <a:r>
              <a:rPr lang="en-US" dirty="0" err="1"/>
              <a:t>utilizadas</a:t>
            </a:r>
            <a:r>
              <a:rPr lang="en-US" dirty="0"/>
              <a:t> </a:t>
            </a:r>
            <a:r>
              <a:rPr lang="en-US" dirty="0" err="1"/>
              <a:t>ao</a:t>
            </a:r>
            <a:r>
              <a:rPr lang="en-US" dirty="0"/>
              <a:t> </a:t>
            </a:r>
            <a:r>
              <a:rPr lang="en-US" dirty="0" err="1"/>
              <a:t>longo</a:t>
            </a:r>
            <a:r>
              <a:rPr lang="en-US" dirty="0"/>
              <a:t> dos </a:t>
            </a:r>
            <a:r>
              <a:rPr lang="en-US" dirty="0" err="1"/>
              <a:t>módulos</a:t>
            </a:r>
            <a:r>
              <a:rPr lang="en-US" dirty="0"/>
              <a:t> </a:t>
            </a:r>
            <a:r>
              <a:rPr lang="en-US" dirty="0" err="1"/>
              <a:t>significam</a:t>
            </a:r>
            <a:r>
              <a:rPr lang="en-US" dirty="0"/>
              <a:t>:</a:t>
            </a:r>
          </a:p>
          <a:p>
            <a:pPr marL="0"/>
            <a:r>
              <a:rPr lang="en-US" b="1" dirty="0"/>
              <a:t>IES</a:t>
            </a:r>
            <a:r>
              <a:rPr lang="en-AE" dirty="0"/>
              <a:t> –</a:t>
            </a:r>
            <a:r>
              <a:rPr lang="en-US" dirty="0"/>
              <a:t> </a:t>
            </a:r>
            <a:r>
              <a:rPr lang="en-US" dirty="0" err="1"/>
              <a:t>Instituições</a:t>
            </a:r>
            <a:r>
              <a:rPr lang="en-US" dirty="0"/>
              <a:t> de Ensino Superior</a:t>
            </a:r>
          </a:p>
          <a:p>
            <a:pPr marL="0"/>
            <a:r>
              <a:rPr lang="en-US" b="1" dirty="0"/>
              <a:t>S-DCE </a:t>
            </a:r>
            <a:r>
              <a:rPr lang="en-AE" dirty="0"/>
              <a:t>–</a:t>
            </a:r>
            <a:r>
              <a:rPr lang="en-US" dirty="0"/>
              <a:t> </a:t>
            </a:r>
            <a:r>
              <a:rPr lang="en-US" dirty="0" err="1"/>
              <a:t>esta</a:t>
            </a:r>
            <a:r>
              <a:rPr lang="en-US" dirty="0"/>
              <a:t> é a </a:t>
            </a:r>
            <a:r>
              <a:rPr lang="en-US" dirty="0" err="1"/>
              <a:t>designação</a:t>
            </a:r>
            <a:r>
              <a:rPr lang="en-US" dirty="0"/>
              <a:t> do </a:t>
            </a:r>
            <a:r>
              <a:rPr lang="en-US" dirty="0" err="1"/>
              <a:t>projeto</a:t>
            </a:r>
            <a:r>
              <a:rPr lang="en-US" dirty="0"/>
              <a:t> que </a:t>
            </a:r>
            <a:r>
              <a:rPr lang="en-US" dirty="0" err="1"/>
              <a:t>desenvolveu</a:t>
            </a:r>
            <a:r>
              <a:rPr lang="en-US" dirty="0"/>
              <a:t> </a:t>
            </a:r>
            <a:r>
              <a:rPr lang="en-US" dirty="0" err="1"/>
              <a:t>todos</a:t>
            </a:r>
            <a:r>
              <a:rPr lang="en-US" dirty="0"/>
              <a:t> </a:t>
            </a:r>
            <a:r>
              <a:rPr lang="en-US" dirty="0" err="1"/>
              <a:t>os</a:t>
            </a:r>
            <a:r>
              <a:rPr lang="en-US" dirty="0"/>
              <a:t> </a:t>
            </a:r>
            <a:r>
              <a:rPr lang="en-US" dirty="0" err="1"/>
              <a:t>materiais</a:t>
            </a:r>
            <a:endParaRPr lang="en-US" dirty="0"/>
          </a:p>
          <a:p>
            <a:pPr marL="0"/>
            <a:r>
              <a:rPr lang="en-US" b="1" dirty="0"/>
              <a:t>ECD </a:t>
            </a:r>
            <a:r>
              <a:rPr lang="en-US" dirty="0"/>
              <a:t>- </a:t>
            </a:r>
            <a:r>
              <a:rPr lang="en-US" dirty="0" err="1"/>
              <a:t>Envolvimento</a:t>
            </a:r>
            <a:r>
              <a:rPr lang="en-US" dirty="0"/>
              <a:t> </a:t>
            </a:r>
            <a:r>
              <a:rPr lang="en-US" dirty="0" err="1"/>
              <a:t>cívico</a:t>
            </a:r>
            <a:r>
              <a:rPr lang="en-US" dirty="0"/>
              <a:t> digital</a:t>
            </a:r>
          </a:p>
          <a:p>
            <a:pPr marL="0"/>
            <a:r>
              <a:rPr lang="pt-PT" b="1" dirty="0"/>
              <a:t>Guia do ECD </a:t>
            </a:r>
            <a:r>
              <a:rPr lang="en-AE" dirty="0"/>
              <a:t>–</a:t>
            </a:r>
            <a:r>
              <a:rPr lang="pt-PT" dirty="0"/>
              <a:t> é um guia cujo âmbito centra-se no Envolvimento Cívico Digital e alunos. Aceda ao guia </a:t>
            </a:r>
            <a:r>
              <a:rPr lang="en-US" dirty="0" err="1">
                <a:hlinkClick r:id="rId2"/>
              </a:rPr>
              <a:t>aqui</a:t>
            </a:r>
            <a:endParaRPr lang="en-US" dirty="0"/>
          </a:p>
          <a:p>
            <a:pPr marL="0"/>
            <a:r>
              <a:rPr lang="en-US" b="1" dirty="0"/>
              <a:t>DCE Toolkit</a:t>
            </a:r>
            <a:r>
              <a:rPr lang="en-AE" dirty="0"/>
              <a:t> –</a:t>
            </a:r>
            <a:r>
              <a:rPr lang="en-US" b="1" dirty="0"/>
              <a:t> </a:t>
            </a:r>
            <a:r>
              <a:rPr lang="en-US" dirty="0"/>
              <a:t>O toolkit de </a:t>
            </a:r>
            <a:r>
              <a:rPr lang="en-US" dirty="0" err="1"/>
              <a:t>suporte</a:t>
            </a:r>
            <a:r>
              <a:rPr lang="en-US" dirty="0"/>
              <a:t> </a:t>
            </a:r>
            <a:r>
              <a:rPr lang="en-US" dirty="0" err="1"/>
              <a:t>ao</a:t>
            </a:r>
            <a:r>
              <a:rPr lang="en-US" dirty="0"/>
              <a:t> </a:t>
            </a:r>
            <a:r>
              <a:rPr lang="en-US" dirty="0" err="1"/>
              <a:t>Envolvimento</a:t>
            </a:r>
            <a:r>
              <a:rPr lang="en-US" dirty="0"/>
              <a:t> </a:t>
            </a:r>
            <a:r>
              <a:rPr lang="en-US" dirty="0" err="1"/>
              <a:t>Cívico</a:t>
            </a:r>
            <a:r>
              <a:rPr lang="en-US" dirty="0"/>
              <a:t> Digital dos Estudantes </a:t>
            </a:r>
            <a:r>
              <a:rPr lang="en-US" dirty="0" err="1"/>
              <a:t>está</a:t>
            </a:r>
            <a:r>
              <a:rPr lang="en-US" dirty="0"/>
              <a:t> </a:t>
            </a:r>
            <a:r>
              <a:rPr lang="en-US" dirty="0" err="1"/>
              <a:t>desenhado</a:t>
            </a:r>
            <a:r>
              <a:rPr lang="en-US" dirty="0"/>
              <a:t> para </a:t>
            </a:r>
            <a:r>
              <a:rPr lang="en-US" dirty="0" err="1"/>
              <a:t>ensinar</a:t>
            </a:r>
            <a:r>
              <a:rPr lang="en-US" dirty="0"/>
              <a:t> </a:t>
            </a:r>
            <a:r>
              <a:rPr lang="en-US" dirty="0" err="1"/>
              <a:t>importantes</a:t>
            </a:r>
            <a:r>
              <a:rPr lang="en-US" dirty="0"/>
              <a:t> </a:t>
            </a:r>
            <a:r>
              <a:rPr lang="en-US" dirty="0" err="1"/>
              <a:t>ferramentas</a:t>
            </a:r>
            <a:r>
              <a:rPr lang="en-US" dirty="0"/>
              <a:t> </a:t>
            </a:r>
            <a:r>
              <a:rPr lang="en-US" dirty="0" err="1"/>
              <a:t>digitais</a:t>
            </a:r>
            <a:r>
              <a:rPr lang="en-US" dirty="0"/>
              <a:t> que </a:t>
            </a:r>
            <a:r>
              <a:rPr lang="en-US" dirty="0" err="1"/>
              <a:t>irão</a:t>
            </a:r>
            <a:r>
              <a:rPr lang="en-US" dirty="0"/>
              <a:t> </a:t>
            </a:r>
            <a:r>
              <a:rPr lang="en-US" dirty="0" err="1"/>
              <a:t>suportá</a:t>
            </a:r>
            <a:r>
              <a:rPr lang="en-US" dirty="0"/>
              <a:t>-lo no </a:t>
            </a:r>
            <a:r>
              <a:rPr lang="en-US" dirty="0" err="1"/>
              <a:t>seu</a:t>
            </a:r>
            <a:r>
              <a:rPr lang="en-US" dirty="0"/>
              <a:t> </a:t>
            </a:r>
            <a:r>
              <a:rPr lang="en-US" dirty="0" err="1"/>
              <a:t>próprio</a:t>
            </a:r>
            <a:r>
              <a:rPr lang="en-US" dirty="0"/>
              <a:t> </a:t>
            </a:r>
            <a:r>
              <a:rPr lang="en-US" dirty="0" err="1"/>
              <a:t>envolvimento</a:t>
            </a:r>
            <a:r>
              <a:rPr lang="en-US" dirty="0"/>
              <a:t> </a:t>
            </a:r>
            <a:r>
              <a:rPr lang="en-US" dirty="0" err="1"/>
              <a:t>cívico</a:t>
            </a:r>
            <a:r>
              <a:rPr lang="en-US" dirty="0"/>
              <a:t>. </a:t>
            </a:r>
          </a:p>
          <a:p>
            <a:pPr marL="0"/>
            <a:r>
              <a:rPr lang="en-US" b="1" dirty="0"/>
              <a:t>RSC</a:t>
            </a:r>
            <a:r>
              <a:rPr lang="en-US" dirty="0"/>
              <a:t> </a:t>
            </a:r>
            <a:r>
              <a:rPr lang="en-AE" dirty="0"/>
              <a:t>–</a:t>
            </a:r>
            <a:r>
              <a:rPr lang="en-US" dirty="0"/>
              <a:t> Responsabilidade social </a:t>
            </a:r>
            <a:r>
              <a:rPr lang="en-US" dirty="0" err="1"/>
              <a:t>corporativa</a:t>
            </a:r>
            <a:endParaRPr lang="en-IE" dirty="0"/>
          </a:p>
        </p:txBody>
      </p:sp>
      <p:sp>
        <p:nvSpPr>
          <p:cNvPr id="7"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a:xfrm>
            <a:off x="734713" y="642972"/>
            <a:ext cx="10594345" cy="582221"/>
          </a:xfrm>
        </p:spPr>
        <p:txBody>
          <a:bodyPr>
            <a:normAutofit lnSpcReduction="10000"/>
          </a:bodyPr>
          <a:lstStyle/>
          <a:p>
            <a:r>
              <a:rPr lang="en-US" dirty="0"/>
              <a:t>Uma breve nota </a:t>
            </a:r>
            <a:r>
              <a:rPr lang="en-US" dirty="0" err="1"/>
              <a:t>sobre</a:t>
            </a:r>
            <a:r>
              <a:rPr lang="en-US" dirty="0"/>
              <a:t> as </a:t>
            </a:r>
            <a:r>
              <a:rPr lang="en-US" dirty="0" err="1"/>
              <a:t>abreviaturas</a:t>
            </a:r>
            <a:r>
              <a:rPr lang="en-US" dirty="0"/>
              <a:t> </a:t>
            </a:r>
            <a:r>
              <a:rPr lang="en-US" dirty="0" err="1"/>
              <a:t>aplicadas</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5632311"/>
          </a:xfrm>
          <a:prstGeom prst="rect">
            <a:avLst/>
          </a:prstGeom>
          <a:noFill/>
        </p:spPr>
        <p:txBody>
          <a:bodyPr wrap="square" rtlCol="0">
            <a:spAutoFit/>
          </a:bodyPr>
          <a:lstStyle/>
          <a:p>
            <a:r>
              <a:rPr lang="en-GB" sz="2400" b="1" i="0" dirty="0">
                <a:solidFill>
                  <a:srgbClr val="FFFFFF"/>
                </a:solidFill>
                <a:effectLst/>
                <a:latin typeface="Averta"/>
              </a:rPr>
              <a:t>Hubbub:</a:t>
            </a:r>
          </a:p>
          <a:p>
            <a:r>
              <a:rPr lang="pt-PT" sz="2400" dirty="0">
                <a:solidFill>
                  <a:srgbClr val="FFFFFF"/>
                </a:solidFill>
                <a:latin typeface="Averta"/>
              </a:rPr>
              <a:t>Trabalha com IES em </a:t>
            </a:r>
            <a:r>
              <a:rPr lang="pt-PT" sz="2400" dirty="0" err="1">
                <a:solidFill>
                  <a:srgbClr val="FFFFFF"/>
                </a:solidFill>
                <a:latin typeface="Averta"/>
              </a:rPr>
              <a:t>crowdfunding</a:t>
            </a:r>
            <a:r>
              <a:rPr lang="pt-PT" sz="2400" dirty="0">
                <a:solidFill>
                  <a:srgbClr val="FFFFFF"/>
                </a:solidFill>
                <a:latin typeface="Averta"/>
              </a:rPr>
              <a:t> para projetos de estudantes e Alumni. Acreditam e com razão, que o </a:t>
            </a:r>
            <a:r>
              <a:rPr lang="pt-PT" sz="2400" dirty="0" err="1">
                <a:solidFill>
                  <a:srgbClr val="FFFFFF"/>
                </a:solidFill>
                <a:latin typeface="Averta"/>
              </a:rPr>
              <a:t>crowdfunding</a:t>
            </a:r>
            <a:r>
              <a:rPr lang="pt-PT" sz="2400" dirty="0">
                <a:solidFill>
                  <a:srgbClr val="FFFFFF"/>
                </a:solidFill>
                <a:latin typeface="Averta"/>
              </a:rPr>
              <a:t> também é um meio empolgante dos alunos desenvolverem uma série de competências empreendedoras. Desde a criação do seu </a:t>
            </a:r>
            <a:r>
              <a:rPr lang="pt-PT" sz="2400" dirty="0" err="1">
                <a:solidFill>
                  <a:srgbClr val="FFFFFF"/>
                </a:solidFill>
                <a:latin typeface="Averta"/>
              </a:rPr>
              <a:t>pitch</a:t>
            </a:r>
            <a:r>
              <a:rPr lang="pt-PT" sz="2400" dirty="0">
                <a:solidFill>
                  <a:srgbClr val="FFFFFF"/>
                </a:solidFill>
                <a:latin typeface="Averta"/>
              </a:rPr>
              <a:t> de </a:t>
            </a:r>
            <a:r>
              <a:rPr lang="pt-PT" sz="2400" dirty="0" err="1">
                <a:solidFill>
                  <a:srgbClr val="FFFFFF"/>
                </a:solidFill>
                <a:latin typeface="Averta"/>
              </a:rPr>
              <a:t>crowdfunding</a:t>
            </a:r>
            <a:r>
              <a:rPr lang="pt-PT" sz="2400" dirty="0">
                <a:solidFill>
                  <a:srgbClr val="FFFFFF"/>
                </a:solidFill>
                <a:latin typeface="Averta"/>
              </a:rPr>
              <a:t>, até à promoção do projeto e o pensamento fora da caixa quando sob pressão para atingir uma meta à medida que o prazo se aproxima, todo o processo é uma excelente lição de marketing. </a:t>
            </a:r>
            <a:endParaRPr lang="en-GB" sz="2400" dirty="0">
              <a:solidFill>
                <a:schemeClr val="bg1"/>
              </a:solidFill>
              <a:latin typeface="Averta"/>
            </a:endParaRPr>
          </a:p>
          <a:p>
            <a:r>
              <a:rPr lang="en-GB" sz="2400" dirty="0">
                <a:solidFill>
                  <a:schemeClr val="bg1"/>
                </a:solidFill>
                <a:latin typeface="Averta"/>
                <a:hlinkClick r:id="rId2">
                  <a:extLst>
                    <a:ext uri="{A12FA001-AC4F-418D-AE19-62706E023703}">
                      <ahyp:hlinkClr xmlns:ahyp="http://schemas.microsoft.com/office/drawing/2018/hyperlinkcolor" val="tx"/>
                    </a:ext>
                  </a:extLst>
                </a:hlinkClick>
              </a:rPr>
              <a:t>Link to the hubbub website:</a:t>
            </a:r>
            <a:endParaRPr lang="en-US" sz="2400" dirty="0">
              <a:solidFill>
                <a:schemeClr val="bg1"/>
              </a:solidFill>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7432" r="27432"/>
          <a:stretch>
            <a:fillRect/>
          </a:stretch>
        </p:blipFill>
        <p:spPr/>
      </p:pic>
      <p:sp>
        <p:nvSpPr>
          <p:cNvPr id="6"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000" dirty="0"/>
              <a:t>EXEMPLOS DE WEBSITES DE FINANCIAMENTO COLETIVO</a:t>
            </a:r>
            <a:endParaRPr lang="en-US" dirty="0"/>
          </a:p>
        </p:txBody>
      </p:sp>
    </p:spTree>
    <p:extLst>
      <p:ext uri="{BB962C8B-B14F-4D97-AF65-F5344CB8AC3E}">
        <p14:creationId xmlns:p14="http://schemas.microsoft.com/office/powerpoint/2010/main" val="168001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639613" y="1306235"/>
            <a:ext cx="5149375" cy="5509200"/>
          </a:xfrm>
          <a:prstGeom prst="rect">
            <a:avLst/>
          </a:prstGeom>
          <a:noFill/>
        </p:spPr>
        <p:txBody>
          <a:bodyPr wrap="square" rtlCol="0">
            <a:spAutoFit/>
          </a:bodyPr>
          <a:lstStyle/>
          <a:p>
            <a:r>
              <a:rPr lang="pt-PT" sz="2200" dirty="0">
                <a:solidFill>
                  <a:schemeClr val="bg1"/>
                </a:solidFill>
                <a:latin typeface="Averta"/>
              </a:rPr>
              <a:t>Os objetivos do </a:t>
            </a:r>
            <a:r>
              <a:rPr lang="pt-PT" sz="2200" dirty="0" err="1">
                <a:solidFill>
                  <a:schemeClr val="bg1"/>
                </a:solidFill>
                <a:latin typeface="Averta"/>
              </a:rPr>
              <a:t>Hubbub</a:t>
            </a:r>
            <a:r>
              <a:rPr lang="pt-PT" sz="2200" dirty="0">
                <a:solidFill>
                  <a:schemeClr val="bg1"/>
                </a:solidFill>
                <a:latin typeface="Averta"/>
              </a:rPr>
              <a:t> são duplos.</a:t>
            </a:r>
          </a:p>
          <a:p>
            <a:r>
              <a:rPr lang="pt-PT" sz="2200" dirty="0">
                <a:solidFill>
                  <a:schemeClr val="bg1"/>
                </a:solidFill>
                <a:latin typeface="Averta"/>
              </a:rPr>
              <a:t>1) Pretendem ser o principal fornecedor de soluções de financiamento digital para os setores da educação e organizações sem fins lucrativos, apoiando as organizações a alcançar envolvimento em massa, participação e campanhas de captação de recursos através de dispositivos móveis, web e redes sociais.</a:t>
            </a:r>
          </a:p>
          <a:p>
            <a:r>
              <a:rPr lang="pt-PT" sz="2200" dirty="0">
                <a:solidFill>
                  <a:schemeClr val="bg1"/>
                </a:solidFill>
                <a:latin typeface="Averta"/>
              </a:rPr>
              <a:t>2) Visam educar os indivíduos que desejam criar campanhas de </a:t>
            </a:r>
            <a:r>
              <a:rPr lang="pt-PT" sz="2200" dirty="0" err="1">
                <a:solidFill>
                  <a:schemeClr val="bg1"/>
                </a:solidFill>
                <a:latin typeface="Averta"/>
              </a:rPr>
              <a:t>crowdfunding</a:t>
            </a:r>
            <a:r>
              <a:rPr lang="pt-PT" sz="2200" dirty="0">
                <a:solidFill>
                  <a:schemeClr val="bg1"/>
                </a:solidFill>
                <a:latin typeface="Averta"/>
              </a:rPr>
              <a:t> para boas causas, na plataforma gratuita </a:t>
            </a:r>
          </a:p>
          <a:p>
            <a:pPr algn="l"/>
            <a:r>
              <a:rPr lang="en-GB" sz="2200" b="0" i="0" dirty="0">
                <a:solidFill>
                  <a:schemeClr val="bg1"/>
                </a:solidFill>
                <a:effectLst/>
                <a:latin typeface="Averta"/>
                <a:hlinkClick r:id="rId2">
                  <a:extLst>
                    <a:ext uri="{A12FA001-AC4F-418D-AE19-62706E023703}">
                      <ahyp:hlinkClr xmlns:ahyp="http://schemas.microsoft.com/office/drawing/2018/hyperlinkcolor" val="tx"/>
                    </a:ext>
                  </a:extLst>
                </a:hlinkClick>
              </a:rPr>
              <a:t>https://www.hubbub.net/solutions/crowdfunding</a:t>
            </a:r>
            <a:r>
              <a:rPr lang="en-GB" sz="2200" b="0" i="0" dirty="0">
                <a:solidFill>
                  <a:schemeClr val="bg1"/>
                </a:solidFill>
                <a:effectLst/>
                <a:latin typeface="Averta"/>
              </a:rPr>
              <a:t>  </a:t>
            </a: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7432" r="27432"/>
          <a:stretch>
            <a:fillRect/>
          </a:stretch>
        </p:blipFill>
        <p:spPr/>
      </p:pic>
      <p:sp>
        <p:nvSpPr>
          <p:cNvPr id="6"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000" dirty="0"/>
              <a:t>EXEMPLOS DE WEBSITES DE FINANCIAMENTO COLETIVO</a:t>
            </a:r>
            <a:endParaRPr lang="en-US" dirty="0"/>
          </a:p>
        </p:txBody>
      </p:sp>
    </p:spTree>
    <p:extLst>
      <p:ext uri="{BB962C8B-B14F-4D97-AF65-F5344CB8AC3E}">
        <p14:creationId xmlns:p14="http://schemas.microsoft.com/office/powerpoint/2010/main" val="343006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92370" y="1221206"/>
            <a:ext cx="5359692" cy="5632311"/>
          </a:xfrm>
          <a:prstGeom prst="rect">
            <a:avLst/>
          </a:prstGeom>
          <a:noFill/>
        </p:spPr>
        <p:txBody>
          <a:bodyPr wrap="square" rtlCol="0">
            <a:spAutoFit/>
          </a:bodyPr>
          <a:lstStyle/>
          <a:p>
            <a:r>
              <a:rPr lang="pt-PT" sz="2400" b="1" dirty="0">
                <a:solidFill>
                  <a:schemeClr val="bg1"/>
                </a:solidFill>
              </a:rPr>
              <a:t>1. Faça a sua campanha se destacar com uma ótima narrativa</a:t>
            </a:r>
            <a:r>
              <a:rPr lang="pt-PT" sz="2400" dirty="0">
                <a:solidFill>
                  <a:schemeClr val="bg1"/>
                </a:solidFill>
              </a:rPr>
              <a:t>. As pessoas investem em campanhas com que se revêm. Talvez o público julgue que o líder da campanha é genuíno ou que um produto/serviço que é financiado por </a:t>
            </a:r>
            <a:r>
              <a:rPr lang="pt-PT" sz="2400" i="1" dirty="0" err="1">
                <a:solidFill>
                  <a:schemeClr val="bg1"/>
                </a:solidFill>
              </a:rPr>
              <a:t>crowdfunding</a:t>
            </a:r>
            <a:r>
              <a:rPr lang="pt-PT" sz="2400" dirty="0">
                <a:solidFill>
                  <a:schemeClr val="bg1"/>
                </a:solidFill>
              </a:rPr>
              <a:t> é relevante e importante para eles.</a:t>
            </a:r>
          </a:p>
          <a:p>
            <a:r>
              <a:rPr lang="pt-PT" sz="2400" dirty="0">
                <a:solidFill>
                  <a:schemeClr val="bg1"/>
                </a:solidFill>
              </a:rPr>
              <a:t>Uma forte campanha de </a:t>
            </a:r>
            <a:r>
              <a:rPr lang="pt-PT" sz="2400" i="1" dirty="0" err="1">
                <a:solidFill>
                  <a:schemeClr val="bg1"/>
                </a:solidFill>
              </a:rPr>
              <a:t>storytelling</a:t>
            </a:r>
            <a:r>
              <a:rPr lang="pt-PT" sz="2400" i="1" dirty="0">
                <a:solidFill>
                  <a:schemeClr val="bg1"/>
                </a:solidFill>
              </a:rPr>
              <a:t> </a:t>
            </a:r>
            <a:r>
              <a:rPr lang="pt-PT" sz="2400" dirty="0">
                <a:solidFill>
                  <a:schemeClr val="bg1"/>
                </a:solidFill>
              </a:rPr>
              <a:t>ajudará o gestor do projeto a se destacar da multidão. Utilizar muitas plataformas diferentes, como redes sociais e vídeos dedicados à razão pela qual as pessoas devem doar para a campanha, pode ser muito útil.</a:t>
            </a: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2400" dirty="0"/>
              <a:t>DICAS PARA UM FINANCIAMENTO COLETIVO BEM-SUCEDIDO</a:t>
            </a:r>
            <a:endParaRPr lang="en-US" sz="3200" dirty="0"/>
          </a:p>
        </p:txBody>
      </p:sp>
      <p:pic>
        <p:nvPicPr>
          <p:cNvPr id="8" name="Picture Placeholder 7" descr="Pink flamingos kissing">
            <a:extLst>
              <a:ext uri="{FF2B5EF4-FFF2-40B4-BE49-F238E27FC236}">
                <a16:creationId xmlns:a16="http://schemas.microsoft.com/office/drawing/2014/main" id="{DD6C9392-46ED-46E5-9FAC-FE13711201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97606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5632311"/>
          </a:xfrm>
          <a:prstGeom prst="rect">
            <a:avLst/>
          </a:prstGeom>
          <a:noFill/>
        </p:spPr>
        <p:txBody>
          <a:bodyPr wrap="square" rtlCol="0">
            <a:spAutoFit/>
          </a:bodyPr>
          <a:lstStyle/>
          <a:p>
            <a:r>
              <a:rPr lang="pt-PT" sz="2400" b="1" dirty="0">
                <a:solidFill>
                  <a:schemeClr val="bg1"/>
                </a:solidFill>
              </a:rPr>
              <a:t>2. Mantenha a comunicação clara e aberta.</a:t>
            </a:r>
          </a:p>
          <a:p>
            <a:r>
              <a:rPr lang="pt-PT" sz="2400" dirty="0">
                <a:solidFill>
                  <a:schemeClr val="bg1"/>
                </a:solidFill>
              </a:rPr>
              <a:t>Todos os seguidores são importantes, portanto, mantenha-os atualizados sobre o progresso da campanha. Pode encontrar dificuldades e contratempos durante o </a:t>
            </a:r>
            <a:r>
              <a:rPr lang="pt-PT" sz="2400" dirty="0" err="1">
                <a:solidFill>
                  <a:schemeClr val="bg1"/>
                </a:solidFill>
              </a:rPr>
              <a:t>crowdfunding</a:t>
            </a:r>
            <a:r>
              <a:rPr lang="pt-PT" sz="2400" dirty="0">
                <a:solidFill>
                  <a:schemeClr val="bg1"/>
                </a:solidFill>
              </a:rPr>
              <a:t>, por isso é vital que seus seguidores estejam cientes de possíveis atrasos.</a:t>
            </a:r>
          </a:p>
          <a:p>
            <a:r>
              <a:rPr lang="pt-PT" sz="2400" dirty="0">
                <a:solidFill>
                  <a:schemeClr val="bg1"/>
                </a:solidFill>
              </a:rPr>
              <a:t>Mesmo após o término da campanha, informe os contribuintes sobre a próxima etapa do projeto. Manter seus seguidores informados pode ajudar a construir o repertório para o projeto, aquele fator de bem-estar que vai durar.</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2400" dirty="0"/>
              <a:t>DICAS PARA UM FINANCIAMENTO COLETIVO BEM-SUCEDIDO</a:t>
            </a:r>
            <a:endParaRPr lang="en-US" sz="3200" dirty="0"/>
          </a:p>
        </p:txBody>
      </p:sp>
    </p:spTree>
    <p:extLst>
      <p:ext uri="{BB962C8B-B14F-4D97-AF65-F5344CB8AC3E}">
        <p14:creationId xmlns:p14="http://schemas.microsoft.com/office/powerpoint/2010/main" val="148212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541551" y="1247928"/>
            <a:ext cx="5247438" cy="4708981"/>
          </a:xfrm>
          <a:prstGeom prst="rect">
            <a:avLst/>
          </a:prstGeom>
          <a:noFill/>
        </p:spPr>
        <p:txBody>
          <a:bodyPr wrap="square">
            <a:spAutoFit/>
          </a:bodyPr>
          <a:lstStyle/>
          <a:p>
            <a:r>
              <a:rPr lang="pt-PT" sz="2000" b="1" dirty="0">
                <a:solidFill>
                  <a:schemeClr val="bg1"/>
                </a:solidFill>
              </a:rPr>
              <a:t>3. Prepare-se adequadamente para a campanha</a:t>
            </a:r>
            <a:r>
              <a:rPr lang="pt-PT" sz="2000" dirty="0">
                <a:solidFill>
                  <a:schemeClr val="bg1"/>
                </a:solidFill>
              </a:rPr>
              <a:t>. Não lance apenas uma campanha e assuma que os patrocinadores virão em bloco. Seja conhecido bem antes de iniciar o </a:t>
            </a:r>
            <a:r>
              <a:rPr lang="pt-PT" sz="2000" i="1" dirty="0" err="1">
                <a:solidFill>
                  <a:schemeClr val="bg1"/>
                </a:solidFill>
              </a:rPr>
              <a:t>crowdfunding</a:t>
            </a:r>
            <a:r>
              <a:rPr lang="pt-PT" sz="2000" dirty="0">
                <a:solidFill>
                  <a:schemeClr val="bg1"/>
                </a:solidFill>
              </a:rPr>
              <a:t>. </a:t>
            </a:r>
          </a:p>
          <a:p>
            <a:r>
              <a:rPr lang="pt-PT" sz="2000" dirty="0">
                <a:solidFill>
                  <a:schemeClr val="bg1"/>
                </a:solidFill>
              </a:rPr>
              <a:t>Mantenha os seus perfis das redes sociais ativos. Partilhe com o público o que conhece sobre a sua próxima campanha. O boca-a-boca pode ser muito benéfico para a campanha. Dedique bastante tempo a planear a campanha.</a:t>
            </a:r>
          </a:p>
          <a:p>
            <a:endParaRPr lang="pt-PT" sz="2000" dirty="0">
              <a:solidFill>
                <a:schemeClr val="bg1"/>
              </a:solidFill>
            </a:endParaRPr>
          </a:p>
          <a:p>
            <a:r>
              <a:rPr lang="pt-PT" sz="2000" dirty="0">
                <a:solidFill>
                  <a:schemeClr val="bg1"/>
                </a:solidFill>
              </a:rPr>
              <a:t>Correr atrás de material de marketing no dia do lançamento do </a:t>
            </a:r>
            <a:r>
              <a:rPr lang="pt-PT" sz="2000" i="1" dirty="0" err="1">
                <a:solidFill>
                  <a:schemeClr val="bg1"/>
                </a:solidFill>
              </a:rPr>
              <a:t>crowdfunding</a:t>
            </a:r>
            <a:r>
              <a:rPr lang="pt-PT" sz="2000" dirty="0">
                <a:solidFill>
                  <a:schemeClr val="bg1"/>
                </a:solidFill>
              </a:rPr>
              <a:t> não o beneficiará. Agende as tarefas com tempo e saia com o pé direito com seus apoiantes.</a:t>
            </a:r>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6"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2400" dirty="0"/>
              <a:t>DICAS PARA UM FINANCIAMENTO COLETIVO BEM-SUCEDIDO</a:t>
            </a:r>
            <a:endParaRPr lang="en-US" sz="3200" dirty="0"/>
          </a:p>
        </p:txBody>
      </p:sp>
    </p:spTree>
    <p:extLst>
      <p:ext uri="{BB962C8B-B14F-4D97-AF65-F5344CB8AC3E}">
        <p14:creationId xmlns:p14="http://schemas.microsoft.com/office/powerpoint/2010/main" val="203474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MAIS RECURSOS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561605" y="1589314"/>
            <a:ext cx="5290457" cy="4893647"/>
          </a:xfrm>
          <a:prstGeom prst="rect">
            <a:avLst/>
          </a:prstGeom>
          <a:noFill/>
        </p:spPr>
        <p:txBody>
          <a:bodyPr wrap="square" rtlCol="0">
            <a:spAutoFit/>
          </a:bodyPr>
          <a:lstStyle/>
          <a:p>
            <a:endParaRPr lang="en-GB"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A</a:t>
            </a:r>
            <a:r>
              <a:rPr lang="en-IE" sz="2400" dirty="0" err="1">
                <a:solidFill>
                  <a:schemeClr val="bg1"/>
                </a:solidFill>
                <a:hlinkClick r:id="rId3">
                  <a:extLst>
                    <a:ext uri="{A12FA001-AC4F-418D-AE19-62706E023703}">
                      <ahyp:hlinkClr xmlns:ahyp="http://schemas.microsoft.com/office/drawing/2018/hyperlinkcolor" val="tx"/>
                    </a:ext>
                  </a:extLst>
                </a:hlinkClick>
              </a:rPr>
              <a:t>rticle</a:t>
            </a:r>
            <a:r>
              <a:rPr lang="en-IE" sz="2400" dirty="0">
                <a:solidFill>
                  <a:schemeClr val="bg1"/>
                </a:solidFill>
                <a:hlinkClick r:id="rId3">
                  <a:extLst>
                    <a:ext uri="{A12FA001-AC4F-418D-AE19-62706E023703}">
                      <ahyp:hlinkClr xmlns:ahyp="http://schemas.microsoft.com/office/drawing/2018/hyperlinkcolor" val="tx"/>
                    </a:ext>
                  </a:extLst>
                </a:hlinkClick>
              </a:rPr>
              <a:t> on what is crowdfunding? (12 min read)</a:t>
            </a:r>
            <a:endParaRPr lang="en-IE" sz="2400" dirty="0">
              <a:solidFill>
                <a:schemeClr val="bg1"/>
              </a:solidFill>
            </a:endParaRPr>
          </a:p>
          <a:p>
            <a:endParaRPr lang="en-IE" sz="2400" dirty="0">
              <a:solidFill>
                <a:schemeClr val="bg1"/>
              </a:solidFill>
            </a:endParaRPr>
          </a:p>
          <a:p>
            <a:r>
              <a:rPr lang="en-GB" sz="2400" dirty="0">
                <a:solidFill>
                  <a:schemeClr val="bg1"/>
                </a:solidFill>
                <a:hlinkClick r:id="rId4">
                  <a:extLst>
                    <a:ext uri="{A12FA001-AC4F-418D-AE19-62706E023703}">
                      <ahyp:hlinkClr xmlns:ahyp="http://schemas.microsoft.com/office/drawing/2018/hyperlinkcolor" val="tx"/>
                    </a:ext>
                  </a:extLst>
                </a:hlinkClick>
              </a:rPr>
              <a:t>Crowdfunding: 5 Things You Need To Know When You’re Getting Started</a:t>
            </a:r>
            <a:endParaRPr lang="en-GB" sz="2400" dirty="0">
              <a:solidFill>
                <a:schemeClr val="bg1"/>
              </a:solidFill>
              <a:hlinkClick r:id="rId3">
                <a:extLst>
                  <a:ext uri="{A12FA001-AC4F-418D-AE19-62706E023703}">
                    <ahyp:hlinkClr xmlns:ahyp="http://schemas.microsoft.com/office/drawing/2018/hyperlinkcolor" val="tx"/>
                  </a:ext>
                </a:extLst>
              </a:hlinkClick>
            </a:endParaRPr>
          </a:p>
          <a:p>
            <a:endParaRPr lang="en-IE" sz="2400" dirty="0">
              <a:solidFill>
                <a:schemeClr val="bg1"/>
              </a:solidFill>
              <a:hlinkClick r:id="rId5">
                <a:extLst>
                  <a:ext uri="{A12FA001-AC4F-418D-AE19-62706E023703}">
                    <ahyp:hlinkClr xmlns:ahyp="http://schemas.microsoft.com/office/drawing/2018/hyperlinkcolor" val="tx"/>
                  </a:ext>
                </a:extLst>
              </a:hlinkClick>
            </a:endParaRPr>
          </a:p>
          <a:p>
            <a:r>
              <a:rPr lang="en-IE" sz="2400" dirty="0">
                <a:solidFill>
                  <a:schemeClr val="bg1"/>
                </a:solidFill>
                <a:hlinkClick r:id="rId5">
                  <a:extLst>
                    <a:ext uri="{A12FA001-AC4F-418D-AE19-62706E023703}">
                      <ahyp:hlinkClr xmlns:ahyp="http://schemas.microsoft.com/office/drawing/2018/hyperlinkcolor" val="tx"/>
                    </a:ext>
                  </a:extLst>
                </a:hlinkClick>
              </a:rPr>
              <a:t>Blog article on more information about crowdfunding with non-profits in mind</a:t>
            </a:r>
            <a:r>
              <a:rPr lang="en-IE" sz="2400" dirty="0">
                <a:solidFill>
                  <a:schemeClr val="bg1"/>
                </a:solidFill>
              </a:rPr>
              <a:t> (8 min read)</a:t>
            </a: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Guide to crowdfunding your business idea</a:t>
            </a:r>
            <a:r>
              <a:rPr lang="en-IE" sz="2400" dirty="0">
                <a:solidFill>
                  <a:schemeClr val="bg1"/>
                </a:solidFill>
              </a:rPr>
              <a:t> (10 min read)</a:t>
            </a:r>
          </a:p>
        </p:txBody>
      </p:sp>
    </p:spTree>
    <p:extLst>
      <p:ext uri="{BB962C8B-B14F-4D97-AF65-F5344CB8AC3E}">
        <p14:creationId xmlns:p14="http://schemas.microsoft.com/office/powerpoint/2010/main" val="106151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687948"/>
            <a:ext cx="8966521" cy="1656716"/>
          </a:xfrm>
        </p:spPr>
        <p:txBody>
          <a:bodyPr>
            <a:normAutofit/>
          </a:bodyPr>
          <a:lstStyle/>
          <a:p>
            <a:r>
              <a:rPr lang="pt-PT" sz="4400" dirty="0"/>
              <a:t>IMPORTÂNCIA DA RESPONSABILIDADE SOCIAL CORPORATIVA</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4">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Avançado</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pt-PT" sz="3300"/>
              <a:t>O QUE É RESPONSABILIDADE SOCIAL CORPORATIVA?</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2" y="1203691"/>
            <a:ext cx="5105122" cy="4893647"/>
          </a:xfrm>
          <a:prstGeom prst="rect">
            <a:avLst/>
          </a:prstGeom>
          <a:noFill/>
        </p:spPr>
        <p:txBody>
          <a:bodyPr wrap="square" rtlCol="0">
            <a:spAutoFit/>
          </a:bodyPr>
          <a:lstStyle/>
          <a:p>
            <a:r>
              <a:rPr lang="pt-PT" sz="2400" dirty="0">
                <a:solidFill>
                  <a:schemeClr val="bg1"/>
                </a:solidFill>
              </a:rPr>
              <a:t>A Responsabilidade Social Corporativa (RSC) é quando as empresas assumem a responsabilidade pelo seu impacto na sociedade. É quando as empresas vão além da legislação para causar um impacto moral positivo na comunidade.</a:t>
            </a:r>
          </a:p>
          <a:p>
            <a:endParaRPr lang="pt-PT" sz="2400" dirty="0">
              <a:solidFill>
                <a:schemeClr val="bg1"/>
              </a:solidFill>
            </a:endParaRPr>
          </a:p>
          <a:p>
            <a:r>
              <a:rPr lang="pt-PT" sz="2400" dirty="0">
                <a:solidFill>
                  <a:schemeClr val="bg1"/>
                </a:solidFill>
              </a:rPr>
              <a:t>A RSC pode traduzir-se em práticas de Comércio Justo, melhorar as condições de trabalho, fazer doações ou patrocínios. A RSC é cada vez mais importante para as empresas se envolverem no ambiente atual.</a:t>
            </a:r>
          </a:p>
        </p:txBody>
      </p:sp>
      <p:pic>
        <p:nvPicPr>
          <p:cNvPr id="6" name="Picture Placeholder 5">
            <a:extLst>
              <a:ext uri="{FF2B5EF4-FFF2-40B4-BE49-F238E27FC236}">
                <a16:creationId xmlns:a16="http://schemas.microsoft.com/office/drawing/2014/main" id="{FA586CAD-07FA-4AEE-A16B-87AB11DACB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306678"/>
            <a:ext cx="4716425" cy="609600"/>
          </a:xfrm>
        </p:spPr>
        <p:txBody>
          <a:bodyPr>
            <a:noAutofit/>
          </a:bodyPr>
          <a:lstStyle/>
          <a:p>
            <a:pPr algn="ctr"/>
            <a:r>
              <a:rPr lang="en-US" sz="3200" dirty="0"/>
              <a:t>PORQUE É QUE A RSC É IMPORTANTE?</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629853" y="1468553"/>
            <a:ext cx="5105121" cy="5632311"/>
          </a:xfrm>
          <a:prstGeom prst="rect">
            <a:avLst/>
          </a:prstGeom>
          <a:noFill/>
        </p:spPr>
        <p:txBody>
          <a:bodyPr wrap="square" rtlCol="0">
            <a:spAutoFit/>
          </a:bodyPr>
          <a:lstStyle/>
          <a:p>
            <a:r>
              <a:rPr lang="pt-PT" sz="2400" dirty="0">
                <a:solidFill>
                  <a:schemeClr val="bg1"/>
                </a:solidFill>
              </a:rPr>
              <a:t>A Responsabilidade Social Corporativa beneficia todos, desde o consumidor até a própria empresa. O consumidor sabe que, ao optar por comprar a uma empresa socialmente responsável, está a contribuir para uma boa causa, e a empresa pode aumentar as vendas, a boa vontade, o reconhecimento da marca e o leque de clientes através de práticas éticas. </a:t>
            </a:r>
          </a:p>
          <a:p>
            <a:r>
              <a:rPr lang="pt-PT" sz="2400" dirty="0">
                <a:solidFill>
                  <a:schemeClr val="bg1"/>
                </a:solidFill>
              </a:rPr>
              <a:t>E, é claro, a comunidade no seu sentido mais amplo, beneficia com a participação da empresa em RSC – incluindo o seu projeto, espera-se!</a:t>
            </a:r>
            <a:endParaRPr lang="en-IE" sz="2400" dirty="0">
              <a:solidFill>
                <a:schemeClr val="bg1"/>
              </a:solidFill>
            </a:endParaRPr>
          </a:p>
          <a:p>
            <a:endParaRPr lang="en-IE" sz="2400" dirty="0">
              <a:solidFill>
                <a:schemeClr val="bg1"/>
              </a:solidFill>
            </a:endParaRPr>
          </a:p>
        </p:txBody>
      </p:sp>
      <p:pic>
        <p:nvPicPr>
          <p:cNvPr id="6" name="Picture Placeholder 5" descr="3D rendering of game pieces tied together with a rope">
            <a:extLst>
              <a:ext uri="{FF2B5EF4-FFF2-40B4-BE49-F238E27FC236}">
                <a16:creationId xmlns:a16="http://schemas.microsoft.com/office/drawing/2014/main" id="{C4D01D70-11BF-4C1F-80E9-4BBCFE051C2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310689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a:xfrm>
            <a:off x="734714" y="1495147"/>
            <a:ext cx="10808102" cy="4146527"/>
          </a:xfrm>
        </p:spPr>
        <p:txBody>
          <a:bodyPr>
            <a:normAutofit/>
          </a:bodyPr>
          <a:lstStyle/>
          <a:p>
            <a:pPr marL="0" indent="0"/>
            <a:r>
              <a:rPr lang="pt-PT" dirty="0"/>
              <a:t>Pense no que o seu projeto ECD vai desenvolver. Onde estão os pontos fortes? </a:t>
            </a:r>
          </a:p>
          <a:p>
            <a:pPr marL="0" indent="0"/>
            <a:r>
              <a:rPr lang="pt-PT" dirty="0"/>
              <a:t>Isso pode ser qualquer coisa, desde uma equipa de marketing sólida até uma excelente comunicação dentro da sua empresa. Trabalhe esses pontos fortes e apoie-se neles ao longo do percurso da RSC. </a:t>
            </a:r>
          </a:p>
          <a:p>
            <a:pPr marL="0" indent="0"/>
            <a:r>
              <a:rPr lang="pt-PT" dirty="0"/>
              <a:t>É importante identificar o que clientes valorizam ao planear uma estratégia de RSC. Certificar-se de que tudo o que investe está alinhado com a missão do projeto. Recrute ideias da equipa toda.</a:t>
            </a:r>
          </a:p>
          <a:p>
            <a:pPr marL="0" indent="0"/>
            <a:r>
              <a:rPr lang="pt-PT" dirty="0"/>
              <a:t>A criação de um plano de envolvimento de RSC no projeto com os principais voluntários ajudará a construir uma estratégia sólida de RSC que poderá apresentar aos restantes elementos da equipa. Todos no projeto precisam acreditar na sua estratégia de RSC para garantir que é genuína.</a:t>
            </a:r>
          </a:p>
          <a:p>
            <a:pPr marL="0" indent="0"/>
            <a:endParaRPr lang="en-IE" sz="2400" dirty="0">
              <a:solidFill>
                <a:schemeClr val="bg1"/>
              </a:solidFill>
            </a:endParaRPr>
          </a:p>
          <a:p>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pt-PT" dirty="0"/>
              <a:t>CONSTRUÇÃO DE UMA ESTRATÉGIA DE RSC</a:t>
            </a:r>
            <a:endParaRPr lang="en-IE" dirty="0"/>
          </a:p>
        </p:txBody>
      </p:sp>
    </p:spTree>
    <p:extLst>
      <p:ext uri="{BB962C8B-B14F-4D97-AF65-F5344CB8AC3E}">
        <p14:creationId xmlns:p14="http://schemas.microsoft.com/office/powerpoint/2010/main" val="121630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3" y="754306"/>
            <a:ext cx="9298099" cy="1479936"/>
          </a:xfrm>
        </p:spPr>
        <p:txBody>
          <a:bodyPr>
            <a:noAutofit/>
          </a:bodyPr>
          <a:lstStyle/>
          <a:p>
            <a:r>
              <a:rPr lang="pt-PT" sz="4400" dirty="0"/>
              <a:t>ESTIMATIVA DOS CUSTOS DO PROJETO E NECESSIDADES FINANCEIRAS</a:t>
            </a:r>
            <a:endParaRPr lang="en-IE" sz="40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546991"/>
            <a:ext cx="5306291" cy="2677656"/>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A Forbes article on why Corporate Social responsibility matters</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Take a look at this Ted Talk on The social responsibility of business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545771" y="338600"/>
            <a:ext cx="4898684" cy="523220"/>
          </a:xfrm>
          <a:prstGeom prst="rect">
            <a:avLst/>
          </a:prstGeom>
          <a:noFill/>
        </p:spPr>
        <p:txBody>
          <a:bodyPr wrap="square" rtlCol="0">
            <a:spAutoFit/>
          </a:bodyPr>
          <a:lstStyle/>
          <a:p>
            <a:pPr algn="ctr"/>
            <a:r>
              <a:rPr lang="en-IE" sz="2800" b="1" dirty="0">
                <a:solidFill>
                  <a:schemeClr val="bg1"/>
                </a:solidFill>
              </a:rPr>
              <a:t>APROFUNDAR O ESTUDO</a:t>
            </a:r>
          </a:p>
        </p:txBody>
      </p:sp>
      <p:pic>
        <p:nvPicPr>
          <p:cNvPr id="12" name="Picture Placeholder 11" descr="Man on public transport, wearing shirt, jacket, and glasses, seated with bag in lap, holding and reading cellphone">
            <a:extLst>
              <a:ext uri="{FF2B5EF4-FFF2-40B4-BE49-F238E27FC236}">
                <a16:creationId xmlns:a16="http://schemas.microsoft.com/office/drawing/2014/main" id="{91E0A9D8-F194-4676-8164-B8CC6D33331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759125"/>
            <a:ext cx="8966521" cy="2413897"/>
          </a:xfrm>
        </p:spPr>
        <p:txBody>
          <a:bodyPr>
            <a:normAutofit/>
          </a:bodyPr>
          <a:lstStyle/>
          <a:p>
            <a:r>
              <a:rPr lang="en-US" sz="4400" dirty="0"/>
              <a:t>MÓDULO 5 EXERCÍCIOS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78401-5CF4-4810-97D6-00755D3891E2}"/>
              </a:ext>
            </a:extLst>
          </p:cNvPr>
          <p:cNvSpPr>
            <a:spLocks noGrp="1"/>
          </p:cNvSpPr>
          <p:nvPr>
            <p:ph type="pic" sz="quarter" idx="10"/>
          </p:nvPr>
        </p:nvSpPr>
        <p:spPr/>
      </p:sp>
      <p:sp>
        <p:nvSpPr>
          <p:cNvPr id="7" name="Text Placeholder 6">
            <a:extLst>
              <a:ext uri="{FF2B5EF4-FFF2-40B4-BE49-F238E27FC236}">
                <a16:creationId xmlns:a16="http://schemas.microsoft.com/office/drawing/2014/main" id="{A148BB13-290E-48B3-9DF6-2AD97623E598}"/>
              </a:ext>
            </a:extLst>
          </p:cNvPr>
          <p:cNvSpPr>
            <a:spLocks noGrp="1"/>
          </p:cNvSpPr>
          <p:nvPr>
            <p:ph type="body" sz="quarter" idx="18"/>
          </p:nvPr>
        </p:nvSpPr>
        <p:spPr/>
        <p:txBody>
          <a:bodyPr>
            <a:normAutofit/>
          </a:bodyPr>
          <a:lstStyle/>
          <a:p>
            <a:pPr indent="-47625"/>
            <a:r>
              <a:rPr lang="en-IE" dirty="0" err="1"/>
              <a:t>Assista</a:t>
            </a:r>
            <a:r>
              <a:rPr lang="en-IE" dirty="0"/>
              <a:t> a </a:t>
            </a:r>
            <a:r>
              <a:rPr lang="en-IE" dirty="0" err="1"/>
              <a:t>este</a:t>
            </a:r>
            <a:r>
              <a:rPr lang="en-IE" dirty="0"/>
              <a:t> video </a:t>
            </a:r>
            <a:r>
              <a:rPr lang="en-IE" dirty="0" err="1"/>
              <a:t>sobre</a:t>
            </a:r>
            <a:r>
              <a:rPr lang="en-IE" dirty="0"/>
              <a:t> Gestão </a:t>
            </a:r>
            <a:r>
              <a:rPr lang="en-IE" dirty="0" err="1"/>
              <a:t>orçamental</a:t>
            </a:r>
            <a:r>
              <a:rPr lang="en-IE" dirty="0"/>
              <a:t> de um </a:t>
            </a:r>
            <a:r>
              <a:rPr lang="en-IE" dirty="0" err="1"/>
              <a:t>projeto</a:t>
            </a:r>
            <a:r>
              <a:rPr lang="en-IE" dirty="0"/>
              <a:t>:</a:t>
            </a:r>
          </a:p>
          <a:p>
            <a:endParaRPr lang="en-IE" dirty="0"/>
          </a:p>
          <a:p>
            <a:r>
              <a:rPr lang="en-IE" dirty="0"/>
              <a:t>https://www.youtube.com/watch?v=EyPFi0YO32M</a:t>
            </a:r>
          </a:p>
        </p:txBody>
      </p:sp>
      <p:sp>
        <p:nvSpPr>
          <p:cNvPr id="6" name="Text Placeholder 5">
            <a:extLst>
              <a:ext uri="{FF2B5EF4-FFF2-40B4-BE49-F238E27FC236}">
                <a16:creationId xmlns:a16="http://schemas.microsoft.com/office/drawing/2014/main" id="{AC5A045D-30B8-4CC4-96DA-D91A332ADA67}"/>
              </a:ext>
            </a:extLst>
          </p:cNvPr>
          <p:cNvSpPr>
            <a:spLocks noGrp="1"/>
          </p:cNvSpPr>
          <p:nvPr>
            <p:ph type="body" sz="quarter" idx="16"/>
          </p:nvPr>
        </p:nvSpPr>
        <p:spPr>
          <a:xfrm>
            <a:off x="747201" y="575860"/>
            <a:ext cx="5113283" cy="909050"/>
          </a:xfrm>
        </p:spPr>
        <p:txBody>
          <a:bodyPr>
            <a:normAutofit/>
          </a:bodyPr>
          <a:lstStyle/>
          <a:p>
            <a:r>
              <a:rPr lang="en-US" dirty="0"/>
              <a:t>ASSISTA</a:t>
            </a:r>
            <a:endParaRPr lang="en-IE" dirty="0"/>
          </a:p>
        </p:txBody>
      </p:sp>
      <p:pic>
        <p:nvPicPr>
          <p:cNvPr id="8" name="Online Media 7" title="The Basics of Project Cost Management - Project Management Training">
            <a:hlinkClick r:id="" action="ppaction://media"/>
            <a:extLst>
              <a:ext uri="{FF2B5EF4-FFF2-40B4-BE49-F238E27FC236}">
                <a16:creationId xmlns:a16="http://schemas.microsoft.com/office/drawing/2014/main" id="{ABFFD1BE-5160-43A4-93B7-985CB0421926}"/>
              </a:ext>
            </a:extLst>
          </p:cNvPr>
          <p:cNvPicPr>
            <a:picLocks noRot="1" noChangeAspect="1"/>
          </p:cNvPicPr>
          <p:nvPr>
            <a:videoFile r:link="rId1"/>
          </p:nvPr>
        </p:nvPicPr>
        <p:blipFill>
          <a:blip r:embed="rId3"/>
          <a:stretch>
            <a:fillRect/>
          </a:stretch>
        </p:blipFill>
        <p:spPr>
          <a:xfrm>
            <a:off x="7061200" y="1203325"/>
            <a:ext cx="5136195" cy="3913188"/>
          </a:xfrm>
          <a:prstGeom prst="rect">
            <a:avLst/>
          </a:prstGeom>
        </p:spPr>
      </p:pic>
      <p:sp>
        <p:nvSpPr>
          <p:cNvPr id="2" name="TextBox 1">
            <a:extLst>
              <a:ext uri="{FF2B5EF4-FFF2-40B4-BE49-F238E27FC236}">
                <a16:creationId xmlns:a16="http://schemas.microsoft.com/office/drawing/2014/main" id="{D71B6E19-00B2-4650-AA62-6075AE6AAF4E}"/>
              </a:ext>
            </a:extLst>
          </p:cNvPr>
          <p:cNvSpPr txBox="1"/>
          <p:nvPr/>
        </p:nvSpPr>
        <p:spPr>
          <a:xfrm>
            <a:off x="747201" y="1719470"/>
            <a:ext cx="5544269" cy="461665"/>
          </a:xfrm>
          <a:prstGeom prst="rect">
            <a:avLst/>
          </a:prstGeom>
          <a:noFill/>
        </p:spPr>
        <p:txBody>
          <a:bodyPr wrap="square" rtlCol="0">
            <a:spAutoFit/>
          </a:bodyPr>
          <a:lstStyle/>
          <a:p>
            <a:r>
              <a:rPr lang="en-US" sz="2400" dirty="0">
                <a:solidFill>
                  <a:schemeClr val="bg1"/>
                </a:solidFill>
              </a:rPr>
              <a:t>CONHECIMENTO BÁSICO DE ORÇAMENTO</a:t>
            </a:r>
            <a:endParaRPr lang="en-IE" sz="2400" dirty="0">
              <a:solidFill>
                <a:schemeClr val="bg1"/>
              </a:solidFill>
            </a:endParaRPr>
          </a:p>
        </p:txBody>
      </p:sp>
    </p:spTree>
    <p:extLst>
      <p:ext uri="{BB962C8B-B14F-4D97-AF65-F5344CB8AC3E}">
        <p14:creationId xmlns:p14="http://schemas.microsoft.com/office/powerpoint/2010/main" val="9695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75E0B4-2605-4E42-9ACA-B64727C6D6F2}"/>
              </a:ext>
            </a:extLst>
          </p:cNvPr>
          <p:cNvSpPr>
            <a:spLocks noGrp="1"/>
          </p:cNvSpPr>
          <p:nvPr>
            <p:ph type="pic" sz="quarter" idx="10"/>
          </p:nvPr>
        </p:nvSpPr>
        <p:spPr/>
      </p:sp>
      <p:sp>
        <p:nvSpPr>
          <p:cNvPr id="7" name="Text Placeholder 6">
            <a:extLst>
              <a:ext uri="{FF2B5EF4-FFF2-40B4-BE49-F238E27FC236}">
                <a16:creationId xmlns:a16="http://schemas.microsoft.com/office/drawing/2014/main" id="{BF362430-79A0-4987-9D27-678EC75ED69B}"/>
              </a:ext>
            </a:extLst>
          </p:cNvPr>
          <p:cNvSpPr>
            <a:spLocks noGrp="1"/>
          </p:cNvSpPr>
          <p:nvPr>
            <p:ph type="body" sz="quarter" idx="18"/>
          </p:nvPr>
        </p:nvSpPr>
        <p:spPr/>
        <p:txBody>
          <a:bodyPr>
            <a:normAutofit/>
          </a:bodyPr>
          <a:lstStyle/>
          <a:p>
            <a:pPr marL="0"/>
            <a:r>
              <a:rPr lang="en-US" dirty="0" err="1"/>
              <a:t>Assista</a:t>
            </a:r>
            <a:r>
              <a:rPr lang="en-US" dirty="0"/>
              <a:t> </a:t>
            </a:r>
            <a:r>
              <a:rPr lang="en-US" dirty="0" err="1"/>
              <a:t>ao</a:t>
            </a:r>
            <a:r>
              <a:rPr lang="en-US" dirty="0"/>
              <a:t> video para </a:t>
            </a:r>
            <a:r>
              <a:rPr lang="en-US" dirty="0" err="1"/>
              <a:t>mais</a:t>
            </a:r>
            <a:r>
              <a:rPr lang="en-US" dirty="0"/>
              <a:t> </a:t>
            </a:r>
            <a:r>
              <a:rPr lang="en-US" dirty="0" err="1"/>
              <a:t>informações</a:t>
            </a:r>
            <a:r>
              <a:rPr lang="en-US" dirty="0"/>
              <a:t>:</a:t>
            </a:r>
          </a:p>
          <a:p>
            <a:pPr marL="0"/>
            <a:endParaRPr lang="en-US" dirty="0"/>
          </a:p>
          <a:p>
            <a:pPr marL="0"/>
            <a:r>
              <a:rPr lang="en-US" dirty="0"/>
              <a:t>https://www.youtube.com/watch?v=RSaIOCHbuYw</a:t>
            </a:r>
          </a:p>
        </p:txBody>
      </p:sp>
      <p:sp>
        <p:nvSpPr>
          <p:cNvPr id="6" name="Text Placeholder 5">
            <a:extLst>
              <a:ext uri="{FF2B5EF4-FFF2-40B4-BE49-F238E27FC236}">
                <a16:creationId xmlns:a16="http://schemas.microsoft.com/office/drawing/2014/main" id="{3268F0DF-6BCA-4038-B204-58DEC521024E}"/>
              </a:ext>
            </a:extLst>
          </p:cNvPr>
          <p:cNvSpPr>
            <a:spLocks noGrp="1"/>
          </p:cNvSpPr>
          <p:nvPr>
            <p:ph type="body" sz="quarter" idx="16"/>
          </p:nvPr>
        </p:nvSpPr>
        <p:spPr>
          <a:xfrm>
            <a:off x="747201" y="805450"/>
            <a:ext cx="5113283" cy="1559378"/>
          </a:xfrm>
        </p:spPr>
        <p:txBody>
          <a:bodyPr>
            <a:normAutofit fontScale="92500" lnSpcReduction="10000"/>
          </a:bodyPr>
          <a:lstStyle/>
          <a:p>
            <a:r>
              <a:rPr lang="en-US" dirty="0"/>
              <a:t>ASSISTA</a:t>
            </a:r>
            <a:endParaRPr lang="en-IE" dirty="0"/>
          </a:p>
          <a:p>
            <a:endParaRPr lang="en-US" dirty="0"/>
          </a:p>
          <a:p>
            <a:r>
              <a:rPr lang="en-US" sz="2600" dirty="0"/>
              <a:t>VIDEO RESUMO “LEAN STARTUP”</a:t>
            </a:r>
            <a:endParaRPr lang="en-IE" sz="2600" dirty="0"/>
          </a:p>
        </p:txBody>
      </p:sp>
      <p:pic>
        <p:nvPicPr>
          <p:cNvPr id="8" name="Online Media 7" title="THE LEAN STARTUP SUMMARY (BY ERIC RIES)">
            <a:hlinkClick r:id="" action="ppaction://media"/>
            <a:extLst>
              <a:ext uri="{FF2B5EF4-FFF2-40B4-BE49-F238E27FC236}">
                <a16:creationId xmlns:a16="http://schemas.microsoft.com/office/drawing/2014/main" id="{9CC52613-F322-4027-96F4-5B93A7FB4122}"/>
              </a:ext>
            </a:extLst>
          </p:cNvPr>
          <p:cNvPicPr>
            <a:picLocks noRot="1" noChangeAspect="1"/>
          </p:cNvPicPr>
          <p:nvPr>
            <a:videoFile r:link="rId1"/>
          </p:nvPr>
        </p:nvPicPr>
        <p:blipFill>
          <a:blip r:embed="rId3"/>
          <a:stretch>
            <a:fillRect/>
          </a:stretch>
        </p:blipFill>
        <p:spPr>
          <a:xfrm>
            <a:off x="7061200" y="1203325"/>
            <a:ext cx="5130185" cy="3913188"/>
          </a:xfrm>
          <a:prstGeom prst="rect">
            <a:avLst/>
          </a:prstGeom>
        </p:spPr>
      </p:pic>
    </p:spTree>
    <p:extLst>
      <p:ext uri="{BB962C8B-B14F-4D97-AF65-F5344CB8AC3E}">
        <p14:creationId xmlns:p14="http://schemas.microsoft.com/office/powerpoint/2010/main" val="2871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F28F1A-9ADF-4E38-9F0B-A66913E42701}"/>
              </a:ext>
            </a:extLst>
          </p:cNvPr>
          <p:cNvSpPr>
            <a:spLocks noGrp="1"/>
          </p:cNvSpPr>
          <p:nvPr>
            <p:ph type="pic" sz="quarter" idx="10"/>
          </p:nvPr>
        </p:nvSpPr>
        <p:spPr/>
      </p:sp>
      <p:sp>
        <p:nvSpPr>
          <p:cNvPr id="7" name="Text Placeholder 6">
            <a:extLst>
              <a:ext uri="{FF2B5EF4-FFF2-40B4-BE49-F238E27FC236}">
                <a16:creationId xmlns:a16="http://schemas.microsoft.com/office/drawing/2014/main" id="{51BF2235-EC81-45BF-A66A-43B7EB91B456}"/>
              </a:ext>
            </a:extLst>
          </p:cNvPr>
          <p:cNvSpPr>
            <a:spLocks noGrp="1"/>
          </p:cNvSpPr>
          <p:nvPr>
            <p:ph type="body" sz="quarter" idx="18"/>
          </p:nvPr>
        </p:nvSpPr>
        <p:spPr/>
        <p:txBody>
          <a:bodyPr>
            <a:normAutofit/>
          </a:bodyPr>
          <a:lstStyle/>
          <a:p>
            <a:pPr marL="0"/>
            <a:r>
              <a:rPr lang="pt-PT" dirty="0"/>
              <a:t>Veja o vídeo sobre como escrever uma boa história de </a:t>
            </a:r>
            <a:r>
              <a:rPr lang="pt-PT" i="1" dirty="0" err="1"/>
              <a:t>crowdfunding</a:t>
            </a:r>
            <a:r>
              <a:rPr lang="pt-PT" dirty="0"/>
              <a:t> para ter sucesso:</a:t>
            </a:r>
          </a:p>
          <a:p>
            <a:pPr marL="0"/>
            <a:r>
              <a:rPr lang="en-US" dirty="0"/>
              <a:t>https://www.youtube.com/watch?v=6fqfQdpYzeQ</a:t>
            </a:r>
          </a:p>
          <a:p>
            <a:endParaRPr lang="en-IE" dirty="0"/>
          </a:p>
        </p:txBody>
      </p:sp>
      <p:sp>
        <p:nvSpPr>
          <p:cNvPr id="6" name="Text Placeholder 5">
            <a:extLst>
              <a:ext uri="{FF2B5EF4-FFF2-40B4-BE49-F238E27FC236}">
                <a16:creationId xmlns:a16="http://schemas.microsoft.com/office/drawing/2014/main" id="{3AEEE75A-04BC-4BB0-9027-995B327C1ABD}"/>
              </a:ext>
            </a:extLst>
          </p:cNvPr>
          <p:cNvSpPr>
            <a:spLocks noGrp="1"/>
          </p:cNvSpPr>
          <p:nvPr>
            <p:ph type="body" sz="quarter" idx="16"/>
          </p:nvPr>
        </p:nvSpPr>
        <p:spPr/>
        <p:txBody>
          <a:bodyPr>
            <a:normAutofit lnSpcReduction="10000"/>
          </a:bodyPr>
          <a:lstStyle/>
          <a:p>
            <a:r>
              <a:rPr lang="en-US" dirty="0"/>
              <a:t>ASSISTA</a:t>
            </a:r>
            <a:endParaRPr lang="en-IE" dirty="0"/>
          </a:p>
        </p:txBody>
      </p:sp>
      <p:pic>
        <p:nvPicPr>
          <p:cNvPr id="8" name="Online Media 7" title="How to write a good crowdfunding story in order to succeed?">
            <a:hlinkClick r:id="" action="ppaction://media"/>
            <a:extLst>
              <a:ext uri="{FF2B5EF4-FFF2-40B4-BE49-F238E27FC236}">
                <a16:creationId xmlns:a16="http://schemas.microsoft.com/office/drawing/2014/main" id="{5F533989-4055-416F-BF29-CFB23F8C52F7}"/>
              </a:ext>
            </a:extLst>
          </p:cNvPr>
          <p:cNvPicPr>
            <a:picLocks noRot="1" noChangeAspect="1"/>
          </p:cNvPicPr>
          <p:nvPr>
            <a:videoFile r:link="rId1"/>
          </p:nvPr>
        </p:nvPicPr>
        <p:blipFill>
          <a:blip r:embed="rId3"/>
          <a:stretch>
            <a:fillRect/>
          </a:stretch>
        </p:blipFill>
        <p:spPr>
          <a:xfrm>
            <a:off x="7061200" y="1203325"/>
            <a:ext cx="5029134" cy="3913188"/>
          </a:xfrm>
          <a:prstGeom prst="rect">
            <a:avLst/>
          </a:prstGeom>
        </p:spPr>
      </p:pic>
      <p:sp>
        <p:nvSpPr>
          <p:cNvPr id="9" name="TextBox 8">
            <a:extLst>
              <a:ext uri="{FF2B5EF4-FFF2-40B4-BE49-F238E27FC236}">
                <a16:creationId xmlns:a16="http://schemas.microsoft.com/office/drawing/2014/main" id="{BB6802D3-40E5-4B49-8C0B-4DB1FC9045D3}"/>
              </a:ext>
            </a:extLst>
          </p:cNvPr>
          <p:cNvSpPr txBox="1"/>
          <p:nvPr/>
        </p:nvSpPr>
        <p:spPr>
          <a:xfrm>
            <a:off x="747201" y="1798388"/>
            <a:ext cx="6102626" cy="830997"/>
          </a:xfrm>
          <a:prstGeom prst="rect">
            <a:avLst/>
          </a:prstGeom>
          <a:noFill/>
        </p:spPr>
        <p:txBody>
          <a:bodyPr wrap="square">
            <a:spAutoFit/>
          </a:bodyPr>
          <a:lstStyle/>
          <a:p>
            <a:r>
              <a:rPr lang="pt-PT" sz="2400" dirty="0">
                <a:solidFill>
                  <a:schemeClr val="bg1"/>
                </a:solidFill>
              </a:rPr>
              <a:t>REDIGIR UMA BOA HISTÓRIA DE CROWDFUNDING</a:t>
            </a:r>
            <a:endParaRPr lang="en-IE" sz="2400" dirty="0">
              <a:solidFill>
                <a:schemeClr val="bg1"/>
              </a:solidFill>
            </a:endParaRPr>
          </a:p>
        </p:txBody>
      </p:sp>
    </p:spTree>
    <p:extLst>
      <p:ext uri="{BB962C8B-B14F-4D97-AF65-F5344CB8AC3E}">
        <p14:creationId xmlns:p14="http://schemas.microsoft.com/office/powerpoint/2010/main" val="1593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67FD98-6175-49CF-B3DF-EA87C6EDB384}"/>
              </a:ext>
            </a:extLst>
          </p:cNvPr>
          <p:cNvSpPr>
            <a:spLocks noGrp="1"/>
          </p:cNvSpPr>
          <p:nvPr>
            <p:ph type="pic" sz="quarter" idx="10"/>
          </p:nvPr>
        </p:nvSpPr>
        <p:spPr/>
      </p:sp>
      <p:sp>
        <p:nvSpPr>
          <p:cNvPr id="6" name="Text Placeholder 5">
            <a:extLst>
              <a:ext uri="{FF2B5EF4-FFF2-40B4-BE49-F238E27FC236}">
                <a16:creationId xmlns:a16="http://schemas.microsoft.com/office/drawing/2014/main" id="{8444AB0D-96BC-445A-9231-0FD08F224BF8}"/>
              </a:ext>
            </a:extLst>
          </p:cNvPr>
          <p:cNvSpPr>
            <a:spLocks noGrp="1"/>
          </p:cNvSpPr>
          <p:nvPr>
            <p:ph type="body" sz="quarter" idx="18"/>
          </p:nvPr>
        </p:nvSpPr>
        <p:spPr>
          <a:xfrm>
            <a:off x="831349" y="3594101"/>
            <a:ext cx="5172635" cy="2233514"/>
          </a:xfrm>
        </p:spPr>
        <p:txBody>
          <a:bodyPr>
            <a:normAutofit/>
          </a:bodyPr>
          <a:lstStyle/>
          <a:p>
            <a:pPr marL="0"/>
            <a:r>
              <a:rPr lang="pt-PT" dirty="0"/>
              <a:t>Assista ao vídeo que examina a importância da Responsabilidade Social Corporativa em todos modelos de negócios.</a:t>
            </a:r>
            <a:endParaRPr lang="en-US" dirty="0"/>
          </a:p>
          <a:p>
            <a:pPr marL="0"/>
            <a:r>
              <a:rPr lang="en-US" dirty="0"/>
              <a:t>https://www.youtube.com/watch?v=dwh93cjDeT0</a:t>
            </a:r>
          </a:p>
          <a:p>
            <a:pPr marL="0"/>
            <a:endParaRPr lang="en-US" dirty="0"/>
          </a:p>
          <a:p>
            <a:pPr marL="0"/>
            <a:endParaRPr lang="en-IE" dirty="0"/>
          </a:p>
        </p:txBody>
      </p:sp>
      <p:sp>
        <p:nvSpPr>
          <p:cNvPr id="5" name="Text Placeholder 4">
            <a:extLst>
              <a:ext uri="{FF2B5EF4-FFF2-40B4-BE49-F238E27FC236}">
                <a16:creationId xmlns:a16="http://schemas.microsoft.com/office/drawing/2014/main" id="{E8F16DCA-CE72-46BD-B663-700E30AB78CF}"/>
              </a:ext>
            </a:extLst>
          </p:cNvPr>
          <p:cNvSpPr>
            <a:spLocks noGrp="1"/>
          </p:cNvSpPr>
          <p:nvPr>
            <p:ph type="body" sz="quarter" idx="16"/>
          </p:nvPr>
        </p:nvSpPr>
        <p:spPr/>
        <p:txBody>
          <a:bodyPr>
            <a:normAutofit lnSpcReduction="10000"/>
          </a:bodyPr>
          <a:lstStyle/>
          <a:p>
            <a:r>
              <a:rPr lang="en-US" dirty="0"/>
              <a:t>ASSISTA</a:t>
            </a:r>
            <a:endParaRPr lang="en-IE" dirty="0"/>
          </a:p>
        </p:txBody>
      </p:sp>
      <p:pic>
        <p:nvPicPr>
          <p:cNvPr id="7" name="Online Media 6" title="Why Is Corporate Social Responsibility Important?">
            <a:hlinkClick r:id="" action="ppaction://media"/>
            <a:extLst>
              <a:ext uri="{FF2B5EF4-FFF2-40B4-BE49-F238E27FC236}">
                <a16:creationId xmlns:a16="http://schemas.microsoft.com/office/drawing/2014/main" id="{C70ABF7D-0388-4968-8A90-953B2563DA13}"/>
              </a:ext>
            </a:extLst>
          </p:cNvPr>
          <p:cNvPicPr>
            <a:picLocks noRot="1" noChangeAspect="1"/>
          </p:cNvPicPr>
          <p:nvPr>
            <a:videoFile r:link="rId1"/>
          </p:nvPr>
        </p:nvPicPr>
        <p:blipFill>
          <a:blip r:embed="rId3"/>
          <a:stretch>
            <a:fillRect/>
          </a:stretch>
        </p:blipFill>
        <p:spPr>
          <a:xfrm>
            <a:off x="7061200" y="1203325"/>
            <a:ext cx="5161155" cy="3913188"/>
          </a:xfrm>
          <a:prstGeom prst="rect">
            <a:avLst/>
          </a:prstGeom>
        </p:spPr>
      </p:pic>
      <p:sp>
        <p:nvSpPr>
          <p:cNvPr id="2" name="TextBox 1">
            <a:extLst>
              <a:ext uri="{FF2B5EF4-FFF2-40B4-BE49-F238E27FC236}">
                <a16:creationId xmlns:a16="http://schemas.microsoft.com/office/drawing/2014/main" id="{AEE93C23-0CE4-4A1C-AD75-28A455059AD7}"/>
              </a:ext>
            </a:extLst>
          </p:cNvPr>
          <p:cNvSpPr txBox="1"/>
          <p:nvPr/>
        </p:nvSpPr>
        <p:spPr>
          <a:xfrm>
            <a:off x="747200" y="1789043"/>
            <a:ext cx="5113283" cy="461665"/>
          </a:xfrm>
          <a:prstGeom prst="rect">
            <a:avLst/>
          </a:prstGeom>
          <a:noFill/>
        </p:spPr>
        <p:txBody>
          <a:bodyPr wrap="square" rtlCol="0">
            <a:spAutoFit/>
          </a:bodyPr>
          <a:lstStyle/>
          <a:p>
            <a:r>
              <a:rPr lang="en-IE" sz="2400" dirty="0">
                <a:solidFill>
                  <a:schemeClr val="bg1"/>
                </a:solidFill>
              </a:rPr>
              <a:t>PORQUE É RSC TÃO IMPORTANTE?</a:t>
            </a:r>
          </a:p>
        </p:txBody>
      </p:sp>
    </p:spTree>
    <p:extLst>
      <p:ext uri="{BB962C8B-B14F-4D97-AF65-F5344CB8AC3E}">
        <p14:creationId xmlns:p14="http://schemas.microsoft.com/office/powerpoint/2010/main" val="6428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TAREFA 1: REFLEXÃO</a:t>
            </a:r>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pt-PT" sz="2400" dirty="0">
                <a:solidFill>
                  <a:schemeClr val="bg1"/>
                </a:solidFill>
              </a:rPr>
              <a:t>Pense em tudo o que abordamos neste módulo. Na sua cabeça, crie um projeto ECD do zero. Conclua as seguintes tarefas:</a:t>
            </a:r>
          </a:p>
          <a:p>
            <a:endParaRPr lang="pt-PT" sz="2400" dirty="0">
              <a:solidFill>
                <a:schemeClr val="bg1"/>
              </a:solidFill>
            </a:endParaRPr>
          </a:p>
          <a:p>
            <a:pPr marL="342900" indent="-342900">
              <a:buFont typeface="Arial" panose="020B0604020202020204" pitchFamily="34" charset="0"/>
              <a:buChar char="•"/>
            </a:pPr>
            <a:r>
              <a:rPr lang="pt-PT" sz="2400" dirty="0">
                <a:solidFill>
                  <a:schemeClr val="bg1"/>
                </a:solidFill>
              </a:rPr>
              <a:t>Desenvolva um orçamento simples.</a:t>
            </a:r>
          </a:p>
          <a:p>
            <a:pPr marL="342900" indent="-342900">
              <a:buFont typeface="Arial" panose="020B0604020202020204" pitchFamily="34" charset="0"/>
              <a:buChar char="•"/>
            </a:pPr>
            <a:endParaRPr lang="pt-PT" sz="2400" dirty="0">
              <a:solidFill>
                <a:schemeClr val="bg1"/>
              </a:solidFill>
            </a:endParaRPr>
          </a:p>
          <a:p>
            <a:pPr marL="342900" indent="-342900">
              <a:buFont typeface="Arial" panose="020B0604020202020204" pitchFamily="34" charset="0"/>
              <a:buChar char="•"/>
            </a:pPr>
            <a:r>
              <a:rPr lang="pt-PT" sz="2400" dirty="0">
                <a:solidFill>
                  <a:schemeClr val="bg1"/>
                </a:solidFill>
              </a:rPr>
              <a:t>Ao desenvolver o orçamento para o seu projeto, pense também nos possíveis problemas que podem ocorrer. Como vai abordá-los? Incluiu recursos suficientes para combater esses problemas em seu orçamento?</a:t>
            </a:r>
          </a:p>
          <a:p>
            <a:pPr marL="342900" indent="-342900">
              <a:buFont typeface="Arial" panose="020B0604020202020204" pitchFamily="34" charset="0"/>
              <a:buChar char="•"/>
            </a:pPr>
            <a:endParaRPr lang="pt-PT" sz="2400" dirty="0">
              <a:solidFill>
                <a:schemeClr val="bg1"/>
              </a:solidFill>
            </a:endParaRPr>
          </a:p>
          <a:p>
            <a:pPr marL="342900" indent="-342900">
              <a:buFont typeface="Arial" panose="020B0604020202020204" pitchFamily="34" charset="0"/>
              <a:buChar char="•"/>
            </a:pPr>
            <a:r>
              <a:rPr lang="pt-PT" sz="2400" dirty="0">
                <a:solidFill>
                  <a:schemeClr val="bg1"/>
                </a:solidFill>
              </a:rPr>
              <a:t>Pense em formas de financiar o seu projeto. Dos métodos mencionados, quais métodos de </a:t>
            </a:r>
            <a:r>
              <a:rPr lang="pt-PT" sz="2400" i="1" dirty="0" err="1">
                <a:solidFill>
                  <a:schemeClr val="bg1"/>
                </a:solidFill>
              </a:rPr>
              <a:t>crowdfunding</a:t>
            </a:r>
            <a:r>
              <a:rPr lang="pt-PT" sz="2400" dirty="0">
                <a:solidFill>
                  <a:schemeClr val="bg1"/>
                </a:solidFill>
              </a:rPr>
              <a:t> ou </a:t>
            </a:r>
            <a:r>
              <a:rPr lang="pt-PT" sz="2400" i="1" dirty="0" err="1">
                <a:solidFill>
                  <a:schemeClr val="bg1"/>
                </a:solidFill>
              </a:rPr>
              <a:t>lean</a:t>
            </a:r>
            <a:r>
              <a:rPr lang="pt-PT" sz="2400" i="1" dirty="0">
                <a:solidFill>
                  <a:schemeClr val="bg1"/>
                </a:solidFill>
              </a:rPr>
              <a:t> </a:t>
            </a:r>
            <a:r>
              <a:rPr lang="pt-PT" sz="2400" i="1" dirty="0" err="1">
                <a:solidFill>
                  <a:schemeClr val="bg1"/>
                </a:solidFill>
              </a:rPr>
              <a:t>startup</a:t>
            </a:r>
            <a:r>
              <a:rPr lang="pt-PT" sz="2400" i="1" dirty="0">
                <a:solidFill>
                  <a:schemeClr val="bg1"/>
                </a:solidFill>
              </a:rPr>
              <a:t> </a:t>
            </a:r>
            <a:r>
              <a:rPr lang="pt-PT" sz="2400" dirty="0">
                <a:solidFill>
                  <a:schemeClr val="bg1"/>
                </a:solidFill>
              </a:rPr>
              <a:t>funcionariam melhor para o seu projeto e por quê?</a:t>
            </a:r>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pt-PT" sz="2800" dirty="0"/>
              <a:t>TAREFA 2: CRIAR UM CANVAS - MODELO DE NEGÓCIOS SUSTENTÁVEIS</a:t>
            </a:r>
          </a:p>
          <a:p>
            <a:pPr algn="ctr"/>
            <a:endParaRPr lang="en-IE" sz="2800"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422815"/>
            <a:ext cx="11636051" cy="3785652"/>
          </a:xfrm>
          <a:prstGeom prst="rect">
            <a:avLst/>
          </a:prstGeom>
          <a:noFill/>
        </p:spPr>
        <p:txBody>
          <a:bodyPr wrap="square" rtlCol="0">
            <a:spAutoFit/>
          </a:bodyPr>
          <a:lstStyle/>
          <a:p>
            <a:endParaRPr lang="en-IE" sz="2400" dirty="0">
              <a:solidFill>
                <a:schemeClr val="bg1"/>
              </a:solidFill>
            </a:endParaRPr>
          </a:p>
          <a:p>
            <a:r>
              <a:rPr lang="pt-PT" sz="2400" dirty="0">
                <a:solidFill>
                  <a:schemeClr val="bg1"/>
                </a:solidFill>
              </a:rPr>
              <a:t>Através do CANVAS - MODELO DE NEGÓCIOS SUSTENTÁVEIS, divida a sala em grupos de 3 a 6 pessoas. </a:t>
            </a:r>
          </a:p>
          <a:p>
            <a:endParaRPr lang="pt-PT" sz="2400" dirty="0">
              <a:solidFill>
                <a:schemeClr val="bg1"/>
              </a:solidFill>
            </a:endParaRPr>
          </a:p>
          <a:p>
            <a:r>
              <a:rPr lang="pt-PT" sz="2400" dirty="0">
                <a:solidFill>
                  <a:schemeClr val="bg1"/>
                </a:solidFill>
              </a:rPr>
              <a:t>Tente identificar o que pode mudar no futuro num negócio em particular para torná-lo mais sustentável. </a:t>
            </a:r>
          </a:p>
          <a:p>
            <a:r>
              <a:rPr lang="pt-PT" sz="2400" dirty="0">
                <a:solidFill>
                  <a:schemeClr val="bg1"/>
                </a:solidFill>
              </a:rPr>
              <a:t>Crie um Business </a:t>
            </a:r>
            <a:r>
              <a:rPr lang="pt-PT" sz="2400" dirty="0" err="1">
                <a:solidFill>
                  <a:schemeClr val="bg1"/>
                </a:solidFill>
              </a:rPr>
              <a:t>Model</a:t>
            </a:r>
            <a:r>
              <a:rPr lang="pt-PT" sz="2400" dirty="0">
                <a:solidFill>
                  <a:schemeClr val="bg1"/>
                </a:solidFill>
              </a:rPr>
              <a:t> </a:t>
            </a:r>
            <a:r>
              <a:rPr lang="pt-PT" sz="2400" dirty="0" err="1">
                <a:solidFill>
                  <a:schemeClr val="bg1"/>
                </a:solidFill>
              </a:rPr>
              <a:t>Canvas</a:t>
            </a:r>
            <a:r>
              <a:rPr lang="pt-PT" sz="2400" dirty="0">
                <a:solidFill>
                  <a:schemeClr val="bg1"/>
                </a:solidFill>
              </a:rPr>
              <a:t>, reflita sobre os benefícios de ter um negócio mais sustentável.</a:t>
            </a:r>
          </a:p>
          <a:p>
            <a:endParaRPr lang="pt-PT" sz="2400" dirty="0">
              <a:solidFill>
                <a:schemeClr val="bg1"/>
              </a:solidFill>
            </a:endParaRPr>
          </a:p>
          <a:p>
            <a:r>
              <a:rPr lang="pt-PT" sz="2400" dirty="0">
                <a:solidFill>
                  <a:schemeClr val="bg1"/>
                </a:solidFill>
              </a:rPr>
              <a:t>Mais informações sobre como desenvolver um Modelo de negócios sustentáveis </a:t>
            </a:r>
            <a:r>
              <a:rPr lang="en-IE" sz="2400" dirty="0">
                <a:solidFill>
                  <a:schemeClr val="bg1"/>
                </a:solidFill>
                <a:hlinkClick r:id="rId2"/>
              </a:rPr>
              <a:t>link </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50545" y="4202545"/>
            <a:ext cx="3906982" cy="111553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a:xfrm>
            <a:off x="583902" y="2173094"/>
            <a:ext cx="3195486" cy="731140"/>
          </a:xfrm>
        </p:spPr>
        <p:txBody>
          <a:bodyPr/>
          <a:lstStyle/>
          <a:p>
            <a:r>
              <a:rPr lang="en-US" dirty="0" err="1">
                <a:solidFill>
                  <a:srgbClr val="1188A3"/>
                </a:solidFill>
              </a:rPr>
              <a:t>Alguma</a:t>
            </a:r>
            <a:r>
              <a:rPr lang="en-US" dirty="0">
                <a:solidFill>
                  <a:srgbClr val="1188A3"/>
                </a:solidFill>
              </a:rPr>
              <a:t> </a:t>
            </a:r>
            <a:r>
              <a:rPr lang="en-US" dirty="0" err="1">
                <a:solidFill>
                  <a:srgbClr val="1188A3"/>
                </a:solidFill>
              </a:rPr>
              <a:t>questão</a:t>
            </a:r>
            <a:r>
              <a:rPr lang="en-US" dirty="0">
                <a:solidFill>
                  <a:srgbClr val="1188A3"/>
                </a:solidFill>
              </a:rPr>
              <a:t>?</a:t>
            </a:r>
          </a:p>
        </p:txBody>
      </p:sp>
      <p:sp>
        <p:nvSpPr>
          <p:cNvPr id="9"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a:xfrm>
            <a:off x="583902" y="1363518"/>
            <a:ext cx="3195485" cy="837258"/>
          </a:xfrm>
        </p:spPr>
        <p:txBody>
          <a:bodyPr/>
          <a:lstStyle/>
          <a:p>
            <a:r>
              <a:rPr lang="en-US" dirty="0"/>
              <a:t>OBRIGADA</a:t>
            </a:r>
          </a:p>
        </p:txBody>
      </p:sp>
      <p:sp>
        <p:nvSpPr>
          <p:cNvPr id="10"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a:xfrm>
            <a:off x="7885248" y="5318075"/>
            <a:ext cx="3807988" cy="731140"/>
          </a:xfrm>
        </p:spPr>
        <p:txBody>
          <a:bodyPr>
            <a:normAutofit/>
          </a:bodyPr>
          <a:lstStyle/>
          <a:p>
            <a:r>
              <a:rPr lang="en-US" sz="1600" dirty="0">
                <a:solidFill>
                  <a:schemeClr val="bg1"/>
                </a:solidFill>
              </a:rPr>
              <a:t>https://www.studentcivicengagers.eu/</a:t>
            </a:r>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57200" y="347815"/>
            <a:ext cx="5713711" cy="590313"/>
          </a:xfrm>
        </p:spPr>
        <p:txBody>
          <a:bodyPr>
            <a:normAutofit fontScale="25000" lnSpcReduction="20000"/>
          </a:bodyPr>
          <a:lstStyle/>
          <a:p>
            <a:r>
              <a:rPr lang="pt-PT" sz="12000" dirty="0"/>
              <a:t>PORQUE É QUE O PLANEAMENTO E ORÇAMENTO DE UM PROJETO SÃO ESSENCIAIS?</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 Placeholder 3">
            <a:extLst>
              <a:ext uri="{FF2B5EF4-FFF2-40B4-BE49-F238E27FC236}">
                <a16:creationId xmlns:a16="http://schemas.microsoft.com/office/drawing/2014/main" id="{ECBA3959-022D-4D76-8680-714C7A3DBEA7}"/>
              </a:ext>
            </a:extLst>
          </p:cNvPr>
          <p:cNvSpPr>
            <a:spLocks noGrp="1"/>
          </p:cNvSpPr>
          <p:nvPr>
            <p:ph type="body" sz="quarter" idx="18"/>
          </p:nvPr>
        </p:nvSpPr>
        <p:spPr>
          <a:xfrm>
            <a:off x="457200" y="1457325"/>
            <a:ext cx="5805577" cy="4279004"/>
          </a:xfrm>
        </p:spPr>
        <p:txBody>
          <a:bodyPr>
            <a:normAutofit fontScale="85000" lnSpcReduction="10000"/>
          </a:bodyPr>
          <a:lstStyle/>
          <a:p>
            <a:pPr marL="0"/>
            <a:r>
              <a:rPr lang="pt-PT" dirty="0"/>
              <a:t>Um projeto só pode ganhar vida se tiver os recursos certos. É essencial determinar quais são os recursos necessários e obter fundos desde o arranque do projeto. Para isso, está implícito um planeamento rigoroso para garantir que o projeto atinja todo o seu potencial.</a:t>
            </a:r>
          </a:p>
          <a:p>
            <a:pPr marL="0"/>
            <a:r>
              <a:rPr lang="pt-PT" dirty="0"/>
              <a:t>Comece com o orçamento do projeto. O que é?</a:t>
            </a:r>
          </a:p>
          <a:p>
            <a:pPr marL="0"/>
            <a:r>
              <a:rPr lang="pt-PT" dirty="0"/>
              <a:t>Um orçamento de projeto é uma estimativa dos custos gerais ao longo das diferentes fases do seu projeto. Isso pode incluir aspetos como custos de recursos humanos/remunerações, custos de instalação (por exemplo: local de trabalho, ferramentas, equipamentos, etc.), custos de operação (aluguer de uma sala para postos de trabalho e reuniões, custos de viagem, etc.), materiais necessários, custos de promoção e divulgação, etc.</a:t>
            </a:r>
          </a:p>
        </p:txBody>
      </p:sp>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0115" y="1419225"/>
            <a:ext cx="5908952" cy="4514850"/>
          </a:xfrm>
        </p:spPr>
        <p:txBody>
          <a:bodyPr>
            <a:normAutofit/>
          </a:bodyPr>
          <a:lstStyle/>
          <a:p>
            <a:pPr marL="0"/>
            <a:r>
              <a:rPr lang="pt-PT" dirty="0"/>
              <a:t>A elaboração de um orçamento ajudará a garantir a cobertura de todos os custos envolvidos no projeto e quaisquer outras despesas inesperadas que possam ocorrer durante a vida útil do projeto.</a:t>
            </a:r>
          </a:p>
          <a:p>
            <a:pPr marL="0"/>
            <a:r>
              <a:rPr lang="pt-PT" dirty="0"/>
              <a:t>O orçamento também comunicará às partes interessadas as suas necessidades financeiras e o volume de fundos necessários em cada etapa do projeto.</a:t>
            </a:r>
          </a:p>
          <a:p>
            <a:pPr marL="0"/>
            <a:r>
              <a:rPr lang="pt-PT" dirty="0"/>
              <a:t>Esta, por sua vez, será a meta de financiamento/solicitação com base em evidências do projeto.</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5355" y="531358"/>
            <a:ext cx="5713711" cy="590313"/>
          </a:xfrm>
        </p:spPr>
        <p:txBody>
          <a:bodyPr>
            <a:normAutofit fontScale="25000" lnSpcReduction="20000"/>
          </a:bodyPr>
          <a:lstStyle/>
          <a:p>
            <a:r>
              <a:rPr lang="pt-PT" sz="12000" dirty="0"/>
              <a:t>RAZÕES PARA PLANEAR E ORÇAMENTAR</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8BCC30F0-380D-4439-9E5A-3D6439151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971651"/>
            <a:ext cx="5817079" cy="4524315"/>
          </a:xfrm>
          <a:prstGeom prst="rect">
            <a:avLst/>
          </a:prstGeom>
          <a:noFill/>
        </p:spPr>
        <p:txBody>
          <a:bodyPr wrap="square" rtlCol="0">
            <a:spAutoFit/>
          </a:bodyPr>
          <a:lstStyle/>
          <a:p>
            <a:r>
              <a:rPr lang="pt-PT" sz="2400" dirty="0">
                <a:solidFill>
                  <a:schemeClr val="bg1"/>
                </a:solidFill>
              </a:rPr>
              <a:t>Como podemos calcular os valores e fazer um orçamento de projeto que preencha todos os requisitos?</a:t>
            </a:r>
          </a:p>
          <a:p>
            <a:r>
              <a:rPr lang="pt-PT" sz="2400" dirty="0">
                <a:solidFill>
                  <a:schemeClr val="bg1"/>
                </a:solidFill>
              </a:rPr>
              <a:t>Um orçamento precisa de ser compilado minuciosamente para garantir que o gestor não perde qualquer componente que possa afetar a garantia de financiamento. Pode ser a diferença entre estar seguro e estar endividado. Há vários aspetos-chave que necessita examinar ao elaborar o orçamento e diferentes métodos de estimativa de custos para um orçamento. </a:t>
            </a:r>
          </a:p>
        </p:txBody>
      </p:sp>
      <p:sp>
        <p:nvSpPr>
          <p:cNvPr id="12" name="TextBox 11">
            <a:extLst>
              <a:ext uri="{FF2B5EF4-FFF2-40B4-BE49-F238E27FC236}">
                <a16:creationId xmlns:a16="http://schemas.microsoft.com/office/drawing/2014/main" id="{D5B45630-74AC-4750-9855-714DCA5449C8}"/>
              </a:ext>
            </a:extLst>
          </p:cNvPr>
          <p:cNvSpPr txBox="1"/>
          <p:nvPr/>
        </p:nvSpPr>
        <p:spPr>
          <a:xfrm>
            <a:off x="6096000" y="448431"/>
            <a:ext cx="6096000" cy="461665"/>
          </a:xfrm>
          <a:prstGeom prst="rect">
            <a:avLst/>
          </a:prstGeom>
          <a:noFill/>
        </p:spPr>
        <p:txBody>
          <a:bodyPr wrap="square">
            <a:spAutoFit/>
          </a:bodyPr>
          <a:lstStyle/>
          <a:p>
            <a:r>
              <a:rPr lang="pt-PT" sz="2400" b="1" dirty="0">
                <a:solidFill>
                  <a:schemeClr val="bg1"/>
                </a:solidFill>
              </a:rPr>
              <a:t>COMO CRIAR UM ORÇAMENTO DE PROJETO</a:t>
            </a:r>
            <a:endParaRPr lang="en-US" sz="2400" b="1" dirty="0">
              <a:solidFill>
                <a:schemeClr val="bg1"/>
              </a:solidFill>
            </a:endParaRPr>
          </a:p>
        </p:txBody>
      </p:sp>
      <p:pic>
        <p:nvPicPr>
          <p:cNvPr id="5" name="Picture Placeholder 4" descr="A black umbrella over a piggybank">
            <a:extLst>
              <a:ext uri="{FF2B5EF4-FFF2-40B4-BE49-F238E27FC236}">
                <a16:creationId xmlns:a16="http://schemas.microsoft.com/office/drawing/2014/main" id="{7F7A7A9A-4CC8-4079-999D-D58C02E0304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19171" r="19171"/>
          <a:stretch>
            <a:fillRect/>
          </a:stretch>
        </p:blipFill>
        <p:spPr/>
      </p:pic>
    </p:spTree>
    <p:extLst>
      <p:ext uri="{BB962C8B-B14F-4D97-AF65-F5344CB8AC3E}">
        <p14:creationId xmlns:p14="http://schemas.microsoft.com/office/powerpoint/2010/main" val="3409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954754" y="729692"/>
            <a:ext cx="6037221" cy="4678204"/>
          </a:xfrm>
          <a:prstGeom prst="rect">
            <a:avLst/>
          </a:prstGeom>
          <a:noFill/>
        </p:spPr>
        <p:txBody>
          <a:bodyPr wrap="square" rtlCol="0">
            <a:spAutoFit/>
          </a:bodyPr>
          <a:lstStyle/>
          <a:p>
            <a:r>
              <a:rPr lang="pt-PT" sz="2400" dirty="0">
                <a:solidFill>
                  <a:schemeClr val="bg1"/>
                </a:solidFill>
              </a:rPr>
              <a:t>Existem diferentes métodos para estimar custos. Aqui estão os passos mais básicos na criação de um orçamento simples.</a:t>
            </a:r>
          </a:p>
          <a:p>
            <a:endParaRPr lang="en-US" sz="1000" dirty="0">
              <a:solidFill>
                <a:schemeClr val="bg1"/>
              </a:solidFill>
            </a:endParaRPr>
          </a:p>
          <a:p>
            <a:r>
              <a:rPr lang="pt-PT" sz="2400" b="1" dirty="0">
                <a:solidFill>
                  <a:schemeClr val="bg1"/>
                </a:solidFill>
              </a:rPr>
              <a:t>1.Crie uma lista de tarefas</a:t>
            </a:r>
          </a:p>
          <a:p>
            <a:r>
              <a:rPr lang="pt-PT" sz="2400" dirty="0">
                <a:solidFill>
                  <a:schemeClr val="bg1"/>
                </a:solidFill>
              </a:rPr>
              <a:t>Este passo ajuda a identificar o que irá realizar em cada etapa do projeto. Também ajudará os membros da equipa a compreender o papel que desempenham individualmente em cada fase do projeto. Essa tarefa também pode ser estabelecida durante as etapas de planeamento do projeto </a:t>
            </a:r>
            <a:r>
              <a:rPr lang="en-AE" sz="2400" dirty="0">
                <a:solidFill>
                  <a:schemeClr val="bg1"/>
                </a:solidFill>
              </a:rPr>
              <a:t>–</a:t>
            </a:r>
            <a:r>
              <a:rPr lang="pt-PT" sz="2400" dirty="0">
                <a:solidFill>
                  <a:schemeClr val="bg1"/>
                </a:solidFill>
              </a:rPr>
              <a:t> explorado no Módulo 4.</a:t>
            </a:r>
          </a:p>
        </p:txBody>
      </p:sp>
      <p:sp>
        <p:nvSpPr>
          <p:cNvPr id="2" name="TextBox 1">
            <a:extLst>
              <a:ext uri="{FF2B5EF4-FFF2-40B4-BE49-F238E27FC236}">
                <a16:creationId xmlns:a16="http://schemas.microsoft.com/office/drawing/2014/main" id="{401D04BB-B31A-471E-8B00-0B6EF9CF2E98}"/>
              </a:ext>
            </a:extLst>
          </p:cNvPr>
          <p:cNvSpPr txBox="1"/>
          <p:nvPr/>
        </p:nvSpPr>
        <p:spPr>
          <a:xfrm>
            <a:off x="5737040" y="206472"/>
            <a:ext cx="6254935" cy="523220"/>
          </a:xfrm>
          <a:prstGeom prst="rect">
            <a:avLst/>
          </a:prstGeom>
          <a:noFill/>
        </p:spPr>
        <p:txBody>
          <a:bodyPr wrap="square" rtlCol="0">
            <a:spAutoFit/>
          </a:bodyPr>
          <a:lstStyle/>
          <a:p>
            <a:r>
              <a:rPr lang="en-IE" sz="2800" dirty="0">
                <a:solidFill>
                  <a:schemeClr val="bg1"/>
                </a:solidFill>
              </a:rPr>
              <a:t>CRIAÇÃO DE UM ORÇAMENTO BÁSICO</a:t>
            </a:r>
          </a:p>
        </p:txBody>
      </p:sp>
      <p:pic>
        <p:nvPicPr>
          <p:cNvPr id="11" name="Picture Placeholder 10" descr="Money and passport">
            <a:extLst>
              <a:ext uri="{FF2B5EF4-FFF2-40B4-BE49-F238E27FC236}">
                <a16:creationId xmlns:a16="http://schemas.microsoft.com/office/drawing/2014/main" id="{BB4BF58F-B7A7-4C79-A990-6D36C865E7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9605" r="29605"/>
          <a:stretch>
            <a:fillRect/>
          </a:stretch>
        </p:blipFill>
        <p:spPr>
          <a:xfrm>
            <a:off x="488065" y="0"/>
            <a:ext cx="5248975" cy="6858001"/>
          </a:xfrm>
        </p:spPr>
      </p:pic>
    </p:spTree>
    <p:extLst>
      <p:ext uri="{BB962C8B-B14F-4D97-AF65-F5344CB8AC3E}">
        <p14:creationId xmlns:p14="http://schemas.microsoft.com/office/powerpoint/2010/main" val="199844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797510"/>
            <a:ext cx="5789571" cy="4893647"/>
          </a:xfrm>
          <a:prstGeom prst="rect">
            <a:avLst/>
          </a:prstGeom>
          <a:noFill/>
        </p:spPr>
        <p:txBody>
          <a:bodyPr wrap="square" rtlCol="0">
            <a:spAutoFit/>
          </a:bodyPr>
          <a:lstStyle/>
          <a:p>
            <a:r>
              <a:rPr lang="pt-PT" sz="2400" b="1" dirty="0">
                <a:solidFill>
                  <a:schemeClr val="bg1"/>
                </a:solidFill>
              </a:rPr>
              <a:t>2. Custo de investigação de cada tarefa </a:t>
            </a:r>
          </a:p>
          <a:p>
            <a:r>
              <a:rPr lang="pt-PT" sz="2400" dirty="0">
                <a:solidFill>
                  <a:schemeClr val="bg1"/>
                </a:solidFill>
              </a:rPr>
              <a:t>Para cada tarefa, avalie o custo em termos de recursos, materiais e tempo necessários para a sua execução. Inclua prazos realistas para alcançar cada um. Adicione todas as estimativas de custo juntas. Assim obtém um orçamento provisório para o projeto. Inserir todos os dados numa tabela pode ser muito útil para esta etapa. Ao dividir a tabela em duas colunas – uma para 'Tarefas' e outra para 'Estimativa de Custo', facilmente verifica o que é necessário para cada item da sua lista.</a:t>
            </a: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6443" b="6443"/>
          <a:stretch>
            <a:fillRect/>
          </a:stretch>
        </p:blipFill>
        <p:spPr/>
      </p:pic>
      <p:sp>
        <p:nvSpPr>
          <p:cNvPr id="5" name="TextBox 4">
            <a:extLst>
              <a:ext uri="{FF2B5EF4-FFF2-40B4-BE49-F238E27FC236}">
                <a16:creationId xmlns:a16="http://schemas.microsoft.com/office/drawing/2014/main" id="{401D04BB-B31A-471E-8B00-0B6EF9CF2E98}"/>
              </a:ext>
            </a:extLst>
          </p:cNvPr>
          <p:cNvSpPr txBox="1"/>
          <p:nvPr/>
        </p:nvSpPr>
        <p:spPr>
          <a:xfrm>
            <a:off x="6096000" y="206472"/>
            <a:ext cx="5895975" cy="523220"/>
          </a:xfrm>
          <a:prstGeom prst="rect">
            <a:avLst/>
          </a:prstGeom>
          <a:noFill/>
        </p:spPr>
        <p:txBody>
          <a:bodyPr wrap="square" rtlCol="0">
            <a:spAutoFit/>
          </a:bodyPr>
          <a:lstStyle/>
          <a:p>
            <a:r>
              <a:rPr lang="en-IE" sz="2800" dirty="0">
                <a:solidFill>
                  <a:schemeClr val="bg1"/>
                </a:solidFill>
              </a:rPr>
              <a:t>CRIAÇÃO DE UM ORÇAMENTO BÁSICO</a:t>
            </a:r>
          </a:p>
        </p:txBody>
      </p:sp>
    </p:spTree>
    <p:extLst>
      <p:ext uri="{BB962C8B-B14F-4D97-AF65-F5344CB8AC3E}">
        <p14:creationId xmlns:p14="http://schemas.microsoft.com/office/powerpoint/2010/main" val="18765781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28737</TotalTime>
  <Words>3612</Words>
  <Application>Microsoft Office PowerPoint</Application>
  <PresentationFormat>Widescreen</PresentationFormat>
  <Paragraphs>227</Paragraphs>
  <Slides>48</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Averta</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214</cp:revision>
  <dcterms:created xsi:type="dcterms:W3CDTF">2020-10-14T13:32:04Z</dcterms:created>
  <dcterms:modified xsi:type="dcterms:W3CDTF">2022-09-21T14:41:26Z</dcterms:modified>
</cp:coreProperties>
</file>