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56"/>
  </p:notesMasterIdLst>
  <p:sldIdLst>
    <p:sldId id="4298" r:id="rId2"/>
    <p:sldId id="4270" r:id="rId3"/>
    <p:sldId id="4382" r:id="rId4"/>
    <p:sldId id="4273" r:id="rId5"/>
    <p:sldId id="4364" r:id="rId6"/>
    <p:sldId id="4366" r:id="rId7"/>
    <p:sldId id="4365" r:id="rId8"/>
    <p:sldId id="4324" r:id="rId9"/>
    <p:sldId id="4319" r:id="rId10"/>
    <p:sldId id="4326" r:id="rId11"/>
    <p:sldId id="264" r:id="rId12"/>
    <p:sldId id="4374" r:id="rId13"/>
    <p:sldId id="4303" r:id="rId14"/>
    <p:sldId id="4377" r:id="rId15"/>
    <p:sldId id="4376" r:id="rId16"/>
    <p:sldId id="4375" r:id="rId17"/>
    <p:sldId id="4304" r:id="rId18"/>
    <p:sldId id="4372" r:id="rId19"/>
    <p:sldId id="4351" r:id="rId20"/>
    <p:sldId id="4373" r:id="rId21"/>
    <p:sldId id="4352" r:id="rId22"/>
    <p:sldId id="4305" r:id="rId23"/>
    <p:sldId id="4328" r:id="rId24"/>
    <p:sldId id="4327" r:id="rId25"/>
    <p:sldId id="4307" r:id="rId26"/>
    <p:sldId id="4381" r:id="rId27"/>
    <p:sldId id="4331" r:id="rId28"/>
    <p:sldId id="4360" r:id="rId29"/>
    <p:sldId id="4361" r:id="rId30"/>
    <p:sldId id="4355" r:id="rId31"/>
    <p:sldId id="4354" r:id="rId32"/>
    <p:sldId id="4322" r:id="rId33"/>
    <p:sldId id="4363" r:id="rId34"/>
    <p:sldId id="4367" r:id="rId35"/>
    <p:sldId id="4330" r:id="rId36"/>
    <p:sldId id="4378" r:id="rId37"/>
    <p:sldId id="4379" r:id="rId38"/>
    <p:sldId id="4308" r:id="rId39"/>
    <p:sldId id="4314" r:id="rId40"/>
    <p:sldId id="4313" r:id="rId41"/>
    <p:sldId id="4368" r:id="rId42"/>
    <p:sldId id="4369" r:id="rId43"/>
    <p:sldId id="4357" r:id="rId44"/>
    <p:sldId id="4370" r:id="rId45"/>
    <p:sldId id="4371" r:id="rId46"/>
    <p:sldId id="4380" r:id="rId47"/>
    <p:sldId id="4356" r:id="rId48"/>
    <p:sldId id="4342" r:id="rId49"/>
    <p:sldId id="4344" r:id="rId50"/>
    <p:sldId id="4346" r:id="rId51"/>
    <p:sldId id="4335" r:id="rId52"/>
    <p:sldId id="4276" r:id="rId53"/>
    <p:sldId id="4343" r:id="rId54"/>
    <p:sldId id="426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85C"/>
    <a:srgbClr val="F16A4C"/>
    <a:srgbClr val="FDC562"/>
    <a:srgbClr val="7DCCC6"/>
    <a:srgbClr val="00A4B8"/>
    <a:srgbClr val="28AF95"/>
    <a:srgbClr val="8CBF4B"/>
    <a:srgbClr val="1BA19A"/>
    <a:srgbClr val="1188A3"/>
    <a:srgbClr val="B5D6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3"/>
  </p:normalViewPr>
  <p:slideViewPr>
    <p:cSldViewPr snapToGrid="0" snapToObjects="1">
      <p:cViewPr varScale="1">
        <p:scale>
          <a:sx n="128" d="100"/>
          <a:sy n="128" d="100"/>
        </p:scale>
        <p:origin x="512" y="1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210AE-0DC5-4A31-96CE-C30434611C01}" type="datetimeFigureOut">
              <a:rPr lang="en-IE" smtClean="0"/>
              <a:t>26/06/2022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8BAF9-A98F-4E79-81DC-7606031186BC}" type="slidenum">
              <a:rPr lang="en-IE" smtClean="0"/>
              <a:t>‹#›</a:t>
            </a:fld>
            <a:endParaRPr lang="en-IE"/>
          </a:p>
        </p:txBody>
      </p:sp>
    </p:spTree>
    <p:extLst>
      <p:ext uri="{BB962C8B-B14F-4D97-AF65-F5344CB8AC3E}">
        <p14:creationId xmlns:p14="http://schemas.microsoft.com/office/powerpoint/2010/main" val="30471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70" y="427965"/>
            <a:ext cx="5845500" cy="2123658"/>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Students as Digital </a:t>
            </a:r>
          </a:p>
          <a:p>
            <a:pPr fontAlgn="base"/>
            <a:r>
              <a:rPr lang="en-IE" sz="4400" b="1" i="0" u="none" strike="noStrike" kern="1200" baseline="0" dirty="0">
                <a:solidFill>
                  <a:schemeClr val="bg1"/>
                </a:solidFill>
                <a:effectLst/>
                <a:latin typeface="+mn-lt"/>
                <a:ea typeface="+mn-ea"/>
                <a:cs typeface="+mn-cs"/>
                <a:sym typeface="Quattrocento Sans"/>
              </a:rPr>
              <a:t>Civic Engagers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7" y="2883583"/>
            <a:ext cx="6419237"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Students as Digital Civic Engagers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547002-8F3C-694D-AEC8-99454AAD7BD4}"/>
              </a:ext>
            </a:extLst>
          </p:cNvPr>
          <p:cNvSpPr/>
          <p:nvPr userDrawn="1"/>
        </p:nvSpPr>
        <p:spPr>
          <a:xfrm>
            <a:off x="241300" y="228600"/>
            <a:ext cx="11696700" cy="5695316"/>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10700893" y="381031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6628531" y="763770"/>
            <a:ext cx="4857690" cy="3880802"/>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7" name="Picture Placeholder 2">
            <a:extLst>
              <a:ext uri="{FF2B5EF4-FFF2-40B4-BE49-F238E27FC236}">
                <a16:creationId xmlns:a16="http://schemas.microsoft.com/office/drawing/2014/main" id="{D6AC81E1-C41A-BB46-B49A-3C3F2326F5F6}"/>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9" name="Picture 8" descr="Icon&#10;&#10;Description automatically generated">
            <a:extLst>
              <a:ext uri="{FF2B5EF4-FFF2-40B4-BE49-F238E27FC236}">
                <a16:creationId xmlns:a16="http://schemas.microsoft.com/office/drawing/2014/main" id="{659A1A35-B898-8246-8D43-C68A97BA1D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7656" y="4981600"/>
            <a:ext cx="3904344" cy="1884632"/>
          </a:xfrm>
          <a:prstGeom prst="rect">
            <a:avLst/>
          </a:prstGeom>
        </p:spPr>
      </p:pic>
    </p:spTree>
    <p:extLst>
      <p:ext uri="{BB962C8B-B14F-4D97-AF65-F5344CB8AC3E}">
        <p14:creationId xmlns:p14="http://schemas.microsoft.com/office/powerpoint/2010/main" val="21270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Icon&#10;&#10;Description automatically generated">
            <a:extLst>
              <a:ext uri="{FF2B5EF4-FFF2-40B4-BE49-F238E27FC236}">
                <a16:creationId xmlns:a16="http://schemas.microsoft.com/office/drawing/2014/main" id="{09B4805A-287E-CF48-BC2B-3CDAB976F3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 y="4397829"/>
            <a:ext cx="5094519" cy="2459131"/>
          </a:xfrm>
          <a:prstGeom prst="rect">
            <a:avLst/>
          </a:prstGeom>
        </p:spPr>
      </p:pic>
      <p:grpSp>
        <p:nvGrpSpPr>
          <p:cNvPr id="23" name="Group 22">
            <a:extLst>
              <a:ext uri="{FF2B5EF4-FFF2-40B4-BE49-F238E27FC236}">
                <a16:creationId xmlns:a16="http://schemas.microsoft.com/office/drawing/2014/main" id="{AD714960-3766-3443-8FFF-31096EBBEA09}"/>
              </a:ext>
            </a:extLst>
          </p:cNvPr>
          <p:cNvGrpSpPr/>
          <p:nvPr userDrawn="1"/>
        </p:nvGrpSpPr>
        <p:grpSpPr>
          <a:xfrm flipH="1">
            <a:off x="10344642" y="6178622"/>
            <a:ext cx="1847358" cy="678338"/>
            <a:chOff x="0" y="6194352"/>
            <a:chExt cx="1847358" cy="678338"/>
          </a:xfrm>
        </p:grpSpPr>
        <p:pic>
          <p:nvPicPr>
            <p:cNvPr id="24" name="Picture 23" descr="Icon&#10;&#10;Description automatically generated">
              <a:extLst>
                <a:ext uri="{FF2B5EF4-FFF2-40B4-BE49-F238E27FC236}">
                  <a16:creationId xmlns:a16="http://schemas.microsoft.com/office/drawing/2014/main" id="{76165ACB-6AA8-7E4D-9366-07A54806619E}"/>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25" name="Picture 24" descr="A picture containing text, sign, tableware, plate&#10;&#10;Description automatically generated">
              <a:extLst>
                <a:ext uri="{FF2B5EF4-FFF2-40B4-BE49-F238E27FC236}">
                  <a16:creationId xmlns:a16="http://schemas.microsoft.com/office/drawing/2014/main" id="{1A068880-8E07-AA40-866D-11F9CD9AD87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26" name="Picture 25" descr="Shape, arrow&#10;&#10;Description automatically generated">
              <a:extLst>
                <a:ext uri="{FF2B5EF4-FFF2-40B4-BE49-F238E27FC236}">
                  <a16:creationId xmlns:a16="http://schemas.microsoft.com/office/drawing/2014/main" id="{12E9FCFC-9F99-C147-8450-726D13112D7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2041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90F25F-34EB-6647-B759-AC3CF9FAA556}"/>
              </a:ext>
            </a:extLst>
          </p:cNvPr>
          <p:cNvSpPr/>
          <p:nvPr userDrawn="1"/>
        </p:nvSpPr>
        <p:spPr>
          <a:xfrm>
            <a:off x="241300" y="228600"/>
            <a:ext cx="11696700" cy="5695316"/>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E28AE025-6B40-5947-B504-B366AF52EDDF}"/>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B7281846-658F-F145-8D39-6F1A4FAA54D2}"/>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B94BAAC5-3B7A-4A47-87A3-D7E73FEF91BB}"/>
              </a:ext>
            </a:extLst>
          </p:cNvPr>
          <p:cNvSpPr/>
          <p:nvPr userDrawn="1"/>
        </p:nvSpPr>
        <p:spPr>
          <a:xfrm rot="5400000" flipV="1">
            <a:off x="1375154" y="1210306"/>
            <a:ext cx="1008000" cy="3600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3" name="Picture 12" descr="Icon&#10;&#10;Description automatically generated">
            <a:extLst>
              <a:ext uri="{FF2B5EF4-FFF2-40B4-BE49-F238E27FC236}">
                <a16:creationId xmlns:a16="http://schemas.microsoft.com/office/drawing/2014/main" id="{28067293-EB8D-244C-AAFD-787747A59D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 y="4397829"/>
            <a:ext cx="5094519" cy="2459131"/>
          </a:xfrm>
          <a:prstGeom prst="rect">
            <a:avLst/>
          </a:prstGeom>
        </p:spPr>
      </p:pic>
      <p:grpSp>
        <p:nvGrpSpPr>
          <p:cNvPr id="16" name="Group 15">
            <a:extLst>
              <a:ext uri="{FF2B5EF4-FFF2-40B4-BE49-F238E27FC236}">
                <a16:creationId xmlns:a16="http://schemas.microsoft.com/office/drawing/2014/main" id="{6D767C39-14E1-DD4A-808F-97520EEA5C26}"/>
              </a:ext>
            </a:extLst>
          </p:cNvPr>
          <p:cNvGrpSpPr/>
          <p:nvPr userDrawn="1"/>
        </p:nvGrpSpPr>
        <p:grpSpPr>
          <a:xfrm flipH="1">
            <a:off x="10344642" y="6178622"/>
            <a:ext cx="1847358" cy="678338"/>
            <a:chOff x="0" y="6194352"/>
            <a:chExt cx="1847358" cy="678338"/>
          </a:xfrm>
        </p:grpSpPr>
        <p:pic>
          <p:nvPicPr>
            <p:cNvPr id="17" name="Picture 16" descr="Icon&#10;&#10;Description automatically generated">
              <a:extLst>
                <a:ext uri="{FF2B5EF4-FFF2-40B4-BE49-F238E27FC236}">
                  <a16:creationId xmlns:a16="http://schemas.microsoft.com/office/drawing/2014/main" id="{BBBAFD14-6BA7-484C-9E24-61E97E93AA4E}"/>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18" name="Picture 17" descr="A picture containing text, sign, tableware, plate&#10;&#10;Description automatically generated">
              <a:extLst>
                <a:ext uri="{FF2B5EF4-FFF2-40B4-BE49-F238E27FC236}">
                  <a16:creationId xmlns:a16="http://schemas.microsoft.com/office/drawing/2014/main" id="{E9CC8339-A8FE-A94A-8E96-C5A102D89B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19" name="Picture 18" descr="Shape, arrow&#10;&#10;Description automatically generated">
              <a:extLst>
                <a:ext uri="{FF2B5EF4-FFF2-40B4-BE49-F238E27FC236}">
                  <a16:creationId xmlns:a16="http://schemas.microsoft.com/office/drawing/2014/main" id="{8949D9CF-5985-E247-9277-4A486D2FB6F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53394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Cya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90F25F-34EB-6647-B759-AC3CF9FAA556}"/>
              </a:ext>
            </a:extLst>
          </p:cNvPr>
          <p:cNvSpPr/>
          <p:nvPr userDrawn="1"/>
        </p:nvSpPr>
        <p:spPr>
          <a:xfrm>
            <a:off x="241300" y="228600"/>
            <a:ext cx="11696700" cy="5695316"/>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E28AE025-6B40-5947-B504-B366AF52EDDF}"/>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B7281846-658F-F145-8D39-6F1A4FAA54D2}"/>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B94BAAC5-3B7A-4A47-87A3-D7E73FEF91BB}"/>
              </a:ext>
            </a:extLst>
          </p:cNvPr>
          <p:cNvSpPr/>
          <p:nvPr userDrawn="1"/>
        </p:nvSpPr>
        <p:spPr>
          <a:xfrm rot="5400000" flipV="1">
            <a:off x="1375154" y="1210306"/>
            <a:ext cx="1008000" cy="3600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3" name="Picture 12" descr="Icon&#10;&#10;Description automatically generated">
            <a:extLst>
              <a:ext uri="{FF2B5EF4-FFF2-40B4-BE49-F238E27FC236}">
                <a16:creationId xmlns:a16="http://schemas.microsoft.com/office/drawing/2014/main" id="{28067293-EB8D-244C-AAFD-787747A59D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 y="4397829"/>
            <a:ext cx="5094519" cy="2459131"/>
          </a:xfrm>
          <a:prstGeom prst="rect">
            <a:avLst/>
          </a:prstGeom>
        </p:spPr>
      </p:pic>
      <p:grpSp>
        <p:nvGrpSpPr>
          <p:cNvPr id="16" name="Group 15">
            <a:extLst>
              <a:ext uri="{FF2B5EF4-FFF2-40B4-BE49-F238E27FC236}">
                <a16:creationId xmlns:a16="http://schemas.microsoft.com/office/drawing/2014/main" id="{BEA80821-CB4C-8E49-986A-C2545B2D8764}"/>
              </a:ext>
            </a:extLst>
          </p:cNvPr>
          <p:cNvGrpSpPr/>
          <p:nvPr userDrawn="1"/>
        </p:nvGrpSpPr>
        <p:grpSpPr>
          <a:xfrm flipH="1">
            <a:off x="10344642" y="6178622"/>
            <a:ext cx="1847358" cy="678338"/>
            <a:chOff x="0" y="6194352"/>
            <a:chExt cx="1847358" cy="678338"/>
          </a:xfrm>
        </p:grpSpPr>
        <p:pic>
          <p:nvPicPr>
            <p:cNvPr id="17" name="Picture 16" descr="Icon&#10;&#10;Description automatically generated">
              <a:extLst>
                <a:ext uri="{FF2B5EF4-FFF2-40B4-BE49-F238E27FC236}">
                  <a16:creationId xmlns:a16="http://schemas.microsoft.com/office/drawing/2014/main" id="{B044BD1D-BD00-8842-AF13-BE16D2E86E47}"/>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18" name="Picture 17" descr="A picture containing text, sign, tableware, plate&#10;&#10;Description automatically generated">
              <a:extLst>
                <a:ext uri="{FF2B5EF4-FFF2-40B4-BE49-F238E27FC236}">
                  <a16:creationId xmlns:a16="http://schemas.microsoft.com/office/drawing/2014/main" id="{B66AEE03-6B1A-8348-9EC2-B08B1A00E7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19" name="Picture 18" descr="Shape, arrow&#10;&#10;Description automatically generated">
              <a:extLst>
                <a:ext uri="{FF2B5EF4-FFF2-40B4-BE49-F238E27FC236}">
                  <a16:creationId xmlns:a16="http://schemas.microsoft.com/office/drawing/2014/main" id="{AD717BBE-5E5B-F245-BF7C-DFA11020D21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594302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356632" y="-2"/>
            <a:ext cx="5495430" cy="6892757"/>
          </a:xfrm>
          <a:prstGeom prst="rect">
            <a:avLst/>
          </a:prstGeom>
          <a:solidFill>
            <a:srgbClr val="F16A4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802710" y="129286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1" name="Group 10">
            <a:extLst>
              <a:ext uri="{FF2B5EF4-FFF2-40B4-BE49-F238E27FC236}">
                <a16:creationId xmlns:a16="http://schemas.microsoft.com/office/drawing/2014/main" id="{7917C5DB-B011-C042-9344-55812DFBF30F}"/>
              </a:ext>
            </a:extLst>
          </p:cNvPr>
          <p:cNvGrpSpPr/>
          <p:nvPr userDrawn="1"/>
        </p:nvGrpSpPr>
        <p:grpSpPr>
          <a:xfrm rot="16200000">
            <a:off x="-249725" y="518783"/>
            <a:ext cx="2110356" cy="1072793"/>
            <a:chOff x="10857600" y="6178622"/>
            <a:chExt cx="1334400" cy="678338"/>
          </a:xfrm>
        </p:grpSpPr>
        <p:pic>
          <p:nvPicPr>
            <p:cNvPr id="9" name="Picture 8" descr="Icon&#10;&#10;Description automatically generated">
              <a:extLst>
                <a:ext uri="{FF2B5EF4-FFF2-40B4-BE49-F238E27FC236}">
                  <a16:creationId xmlns:a16="http://schemas.microsoft.com/office/drawing/2014/main" id="{7D7496F3-BE21-1A46-A32D-6A987674CDCC}"/>
                </a:ext>
              </a:extLst>
            </p:cNvPr>
            <p:cNvPicPr>
              <a:picLocks noChangeAspect="1"/>
            </p:cNvPicPr>
            <p:nvPr userDrawn="1"/>
          </p:nvPicPr>
          <p:blipFill>
            <a:blip r:embed="rId2"/>
            <a:stretch>
              <a:fillRect/>
            </a:stretch>
          </p:blipFill>
          <p:spPr>
            <a:xfrm>
              <a:off x="11133132" y="6178622"/>
              <a:ext cx="1058868" cy="678338"/>
            </a:xfrm>
            <a:prstGeom prst="rect">
              <a:avLst/>
            </a:prstGeom>
          </p:spPr>
        </p:pic>
        <p:pic>
          <p:nvPicPr>
            <p:cNvPr id="10" name="Picture 9" descr="A picture containing text, sign, tableware, plate&#10;&#10;Description automatically generated">
              <a:extLst>
                <a:ext uri="{FF2B5EF4-FFF2-40B4-BE49-F238E27FC236}">
                  <a16:creationId xmlns:a16="http://schemas.microsoft.com/office/drawing/2014/main" id="{DF4E5495-818D-B34E-B12A-6F12271995A6}"/>
                </a:ext>
              </a:extLst>
            </p:cNvPr>
            <p:cNvPicPr>
              <a:picLocks noChangeAspect="1"/>
            </p:cNvPicPr>
            <p:nvPr userDrawn="1"/>
          </p:nvPicPr>
          <p:blipFill>
            <a:blip r:embed="rId3"/>
            <a:stretch>
              <a:fillRect/>
            </a:stretch>
          </p:blipFill>
          <p:spPr>
            <a:xfrm>
              <a:off x="10857600" y="6218244"/>
              <a:ext cx="1080400" cy="315277"/>
            </a:xfrm>
            <a:prstGeom prst="rect">
              <a:avLst/>
            </a:prstGeom>
          </p:spPr>
        </p:pic>
      </p:grpSp>
      <p:pic>
        <p:nvPicPr>
          <p:cNvPr id="12" name="Picture 11" descr="Icon&#10;&#10;Description automatically generated">
            <a:extLst>
              <a:ext uri="{FF2B5EF4-FFF2-40B4-BE49-F238E27FC236}">
                <a16:creationId xmlns:a16="http://schemas.microsoft.com/office/drawing/2014/main" id="{E9A76732-EF55-8940-A879-30483FA74C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78590" y="5092700"/>
            <a:ext cx="1503480" cy="1498600"/>
          </a:xfrm>
          <a:prstGeom prst="rect">
            <a:avLst/>
          </a:prstGeom>
        </p:spPr>
      </p:pic>
      <p:pic>
        <p:nvPicPr>
          <p:cNvPr id="13" name="Picture 12" descr="Shape, arrow&#10;&#10;Description automatically generated">
            <a:extLst>
              <a:ext uri="{FF2B5EF4-FFF2-40B4-BE49-F238E27FC236}">
                <a16:creationId xmlns:a16="http://schemas.microsoft.com/office/drawing/2014/main" id="{8C44AF92-2018-AC44-AB36-A160C74C6B7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750997" y="1994897"/>
            <a:ext cx="670185" cy="432718"/>
          </a:xfrm>
          <a:prstGeom prst="rect">
            <a:avLst/>
          </a:prstGeom>
        </p:spPr>
      </p:pic>
    </p:spTree>
    <p:extLst>
      <p:ext uri="{BB962C8B-B14F-4D97-AF65-F5344CB8AC3E}">
        <p14:creationId xmlns:p14="http://schemas.microsoft.com/office/powerpoint/2010/main" val="144705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with Photo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844936-ECD0-7946-A4A6-D39AC5FF1416}"/>
              </a:ext>
            </a:extLst>
          </p:cNvPr>
          <p:cNvSpPr/>
          <p:nvPr userDrawn="1"/>
        </p:nvSpPr>
        <p:spPr>
          <a:xfrm flipV="1">
            <a:off x="1356632" y="-2"/>
            <a:ext cx="5495430" cy="6892757"/>
          </a:xfrm>
          <a:prstGeom prst="rect">
            <a:avLst/>
          </a:prstGeom>
          <a:solidFill>
            <a:srgbClr val="00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1" name="Picture Placeholder 17">
            <a:extLst>
              <a:ext uri="{FF2B5EF4-FFF2-40B4-BE49-F238E27FC236}">
                <a16:creationId xmlns:a16="http://schemas.microsoft.com/office/drawing/2014/main" id="{1A2B4C28-E311-7845-9CA1-D79C24001503}"/>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0AF8FF80-8C6E-AD48-A36D-FDE3906ED829}"/>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Rectangle 14">
            <a:extLst>
              <a:ext uri="{FF2B5EF4-FFF2-40B4-BE49-F238E27FC236}">
                <a16:creationId xmlns:a16="http://schemas.microsoft.com/office/drawing/2014/main" id="{F7228F1F-3D21-1843-8D4B-CFC69EACD280}"/>
              </a:ext>
            </a:extLst>
          </p:cNvPr>
          <p:cNvSpPr/>
          <p:nvPr userDrawn="1"/>
        </p:nvSpPr>
        <p:spPr>
          <a:xfrm>
            <a:off x="1802710" y="129286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23">
            <a:extLst>
              <a:ext uri="{FF2B5EF4-FFF2-40B4-BE49-F238E27FC236}">
                <a16:creationId xmlns:a16="http://schemas.microsoft.com/office/drawing/2014/main" id="{68AEDD00-20B7-824C-8CD6-692A2CB2DF24}"/>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7" name="Group 16">
            <a:extLst>
              <a:ext uri="{FF2B5EF4-FFF2-40B4-BE49-F238E27FC236}">
                <a16:creationId xmlns:a16="http://schemas.microsoft.com/office/drawing/2014/main" id="{584CBA04-E6A4-4346-A7BE-6E87E6D8A074}"/>
              </a:ext>
            </a:extLst>
          </p:cNvPr>
          <p:cNvGrpSpPr/>
          <p:nvPr userDrawn="1"/>
        </p:nvGrpSpPr>
        <p:grpSpPr>
          <a:xfrm rot="16200000">
            <a:off x="-249725" y="518783"/>
            <a:ext cx="2110356" cy="1072793"/>
            <a:chOff x="10857600" y="6178622"/>
            <a:chExt cx="1334400" cy="678338"/>
          </a:xfrm>
        </p:grpSpPr>
        <p:pic>
          <p:nvPicPr>
            <p:cNvPr id="21" name="Picture 20" descr="Icon&#10;&#10;Description automatically generated">
              <a:extLst>
                <a:ext uri="{FF2B5EF4-FFF2-40B4-BE49-F238E27FC236}">
                  <a16:creationId xmlns:a16="http://schemas.microsoft.com/office/drawing/2014/main" id="{13486796-A2D3-0146-ABC4-5DD6C08B6E52}"/>
                </a:ext>
              </a:extLst>
            </p:cNvPr>
            <p:cNvPicPr>
              <a:picLocks noChangeAspect="1"/>
            </p:cNvPicPr>
            <p:nvPr userDrawn="1"/>
          </p:nvPicPr>
          <p:blipFill>
            <a:blip r:embed="rId2"/>
            <a:stretch>
              <a:fillRect/>
            </a:stretch>
          </p:blipFill>
          <p:spPr>
            <a:xfrm>
              <a:off x="11133132" y="6178622"/>
              <a:ext cx="1058868" cy="678338"/>
            </a:xfrm>
            <a:prstGeom prst="rect">
              <a:avLst/>
            </a:prstGeom>
          </p:spPr>
        </p:pic>
        <p:pic>
          <p:nvPicPr>
            <p:cNvPr id="22" name="Picture 21" descr="A picture containing text, sign, tableware, plate&#10;&#10;Description automatically generated">
              <a:extLst>
                <a:ext uri="{FF2B5EF4-FFF2-40B4-BE49-F238E27FC236}">
                  <a16:creationId xmlns:a16="http://schemas.microsoft.com/office/drawing/2014/main" id="{441A6AF4-628E-8C41-855E-B9E1ABB3E109}"/>
                </a:ext>
              </a:extLst>
            </p:cNvPr>
            <p:cNvPicPr>
              <a:picLocks noChangeAspect="1"/>
            </p:cNvPicPr>
            <p:nvPr userDrawn="1"/>
          </p:nvPicPr>
          <p:blipFill>
            <a:blip r:embed="rId3"/>
            <a:stretch>
              <a:fillRect/>
            </a:stretch>
          </p:blipFill>
          <p:spPr>
            <a:xfrm>
              <a:off x="10857600" y="6218244"/>
              <a:ext cx="1080400" cy="315277"/>
            </a:xfrm>
            <a:prstGeom prst="rect">
              <a:avLst/>
            </a:prstGeom>
          </p:spPr>
        </p:pic>
      </p:grpSp>
      <p:pic>
        <p:nvPicPr>
          <p:cNvPr id="23" name="Picture 22" descr="Icon&#10;&#10;Description automatically generated">
            <a:extLst>
              <a:ext uri="{FF2B5EF4-FFF2-40B4-BE49-F238E27FC236}">
                <a16:creationId xmlns:a16="http://schemas.microsoft.com/office/drawing/2014/main" id="{B3B43833-0480-1744-8E52-D4E703F9772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78590" y="5092700"/>
            <a:ext cx="1503480" cy="1498600"/>
          </a:xfrm>
          <a:prstGeom prst="rect">
            <a:avLst/>
          </a:prstGeom>
        </p:spPr>
      </p:pic>
      <p:pic>
        <p:nvPicPr>
          <p:cNvPr id="24" name="Picture 23" descr="Shape, arrow&#10;&#10;Description automatically generated">
            <a:extLst>
              <a:ext uri="{FF2B5EF4-FFF2-40B4-BE49-F238E27FC236}">
                <a16:creationId xmlns:a16="http://schemas.microsoft.com/office/drawing/2014/main" id="{2122DB33-AF00-E849-A7F5-FC607A91BB1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750997" y="1994897"/>
            <a:ext cx="670185" cy="432718"/>
          </a:xfrm>
          <a:prstGeom prst="rect">
            <a:avLst/>
          </a:prstGeom>
        </p:spPr>
      </p:pic>
    </p:spTree>
    <p:extLst>
      <p:ext uri="{BB962C8B-B14F-4D97-AF65-F5344CB8AC3E}">
        <p14:creationId xmlns:p14="http://schemas.microsoft.com/office/powerpoint/2010/main" val="3135426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Photo - Cya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844936-ECD0-7946-A4A6-D39AC5FF1416}"/>
              </a:ext>
            </a:extLst>
          </p:cNvPr>
          <p:cNvSpPr/>
          <p:nvPr userDrawn="1"/>
        </p:nvSpPr>
        <p:spPr>
          <a:xfrm flipV="1">
            <a:off x="1356632" y="-2"/>
            <a:ext cx="5495430" cy="6892757"/>
          </a:xfrm>
          <a:prstGeom prst="rect">
            <a:avLst/>
          </a:prstGeom>
          <a:solidFill>
            <a:srgbClr val="7DC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1" name="Picture Placeholder 17">
            <a:extLst>
              <a:ext uri="{FF2B5EF4-FFF2-40B4-BE49-F238E27FC236}">
                <a16:creationId xmlns:a16="http://schemas.microsoft.com/office/drawing/2014/main" id="{1A2B4C28-E311-7845-9CA1-D79C24001503}"/>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0AF8FF80-8C6E-AD48-A36D-FDE3906ED829}"/>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Rectangle 14">
            <a:extLst>
              <a:ext uri="{FF2B5EF4-FFF2-40B4-BE49-F238E27FC236}">
                <a16:creationId xmlns:a16="http://schemas.microsoft.com/office/drawing/2014/main" id="{F7228F1F-3D21-1843-8D4B-CFC69EACD280}"/>
              </a:ext>
            </a:extLst>
          </p:cNvPr>
          <p:cNvSpPr/>
          <p:nvPr userDrawn="1"/>
        </p:nvSpPr>
        <p:spPr>
          <a:xfrm>
            <a:off x="1802710" y="129286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23">
            <a:extLst>
              <a:ext uri="{FF2B5EF4-FFF2-40B4-BE49-F238E27FC236}">
                <a16:creationId xmlns:a16="http://schemas.microsoft.com/office/drawing/2014/main" id="{68AEDD00-20B7-824C-8CD6-692A2CB2DF24}"/>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7" name="Group 16">
            <a:extLst>
              <a:ext uri="{FF2B5EF4-FFF2-40B4-BE49-F238E27FC236}">
                <a16:creationId xmlns:a16="http://schemas.microsoft.com/office/drawing/2014/main" id="{584CBA04-E6A4-4346-A7BE-6E87E6D8A074}"/>
              </a:ext>
            </a:extLst>
          </p:cNvPr>
          <p:cNvGrpSpPr/>
          <p:nvPr userDrawn="1"/>
        </p:nvGrpSpPr>
        <p:grpSpPr>
          <a:xfrm rot="16200000">
            <a:off x="-249725" y="518783"/>
            <a:ext cx="2110356" cy="1072793"/>
            <a:chOff x="10857600" y="6178622"/>
            <a:chExt cx="1334400" cy="678338"/>
          </a:xfrm>
        </p:grpSpPr>
        <p:pic>
          <p:nvPicPr>
            <p:cNvPr id="21" name="Picture 20" descr="Icon&#10;&#10;Description automatically generated">
              <a:extLst>
                <a:ext uri="{FF2B5EF4-FFF2-40B4-BE49-F238E27FC236}">
                  <a16:creationId xmlns:a16="http://schemas.microsoft.com/office/drawing/2014/main" id="{13486796-A2D3-0146-ABC4-5DD6C08B6E52}"/>
                </a:ext>
              </a:extLst>
            </p:cNvPr>
            <p:cNvPicPr>
              <a:picLocks noChangeAspect="1"/>
            </p:cNvPicPr>
            <p:nvPr userDrawn="1"/>
          </p:nvPicPr>
          <p:blipFill>
            <a:blip r:embed="rId2"/>
            <a:stretch>
              <a:fillRect/>
            </a:stretch>
          </p:blipFill>
          <p:spPr>
            <a:xfrm>
              <a:off x="11133132" y="6178622"/>
              <a:ext cx="1058868" cy="678338"/>
            </a:xfrm>
            <a:prstGeom prst="rect">
              <a:avLst/>
            </a:prstGeom>
          </p:spPr>
        </p:pic>
        <p:pic>
          <p:nvPicPr>
            <p:cNvPr id="22" name="Picture 21" descr="A picture containing text, sign, tableware, plate&#10;&#10;Description automatically generated">
              <a:extLst>
                <a:ext uri="{FF2B5EF4-FFF2-40B4-BE49-F238E27FC236}">
                  <a16:creationId xmlns:a16="http://schemas.microsoft.com/office/drawing/2014/main" id="{441A6AF4-628E-8C41-855E-B9E1ABB3E109}"/>
                </a:ext>
              </a:extLst>
            </p:cNvPr>
            <p:cNvPicPr>
              <a:picLocks noChangeAspect="1"/>
            </p:cNvPicPr>
            <p:nvPr userDrawn="1"/>
          </p:nvPicPr>
          <p:blipFill>
            <a:blip r:embed="rId3"/>
            <a:stretch>
              <a:fillRect/>
            </a:stretch>
          </p:blipFill>
          <p:spPr>
            <a:xfrm>
              <a:off x="10857600" y="6218244"/>
              <a:ext cx="1080400" cy="315277"/>
            </a:xfrm>
            <a:prstGeom prst="rect">
              <a:avLst/>
            </a:prstGeom>
          </p:spPr>
        </p:pic>
      </p:grpSp>
      <p:pic>
        <p:nvPicPr>
          <p:cNvPr id="23" name="Picture 22" descr="Icon&#10;&#10;Description automatically generated">
            <a:extLst>
              <a:ext uri="{FF2B5EF4-FFF2-40B4-BE49-F238E27FC236}">
                <a16:creationId xmlns:a16="http://schemas.microsoft.com/office/drawing/2014/main" id="{B3B43833-0480-1744-8E52-D4E703F9772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78590" y="5092700"/>
            <a:ext cx="1503480" cy="1498600"/>
          </a:xfrm>
          <a:prstGeom prst="rect">
            <a:avLst/>
          </a:prstGeom>
        </p:spPr>
      </p:pic>
      <p:pic>
        <p:nvPicPr>
          <p:cNvPr id="12" name="Picture 11" descr="Shape, arrow&#10;&#10;Description automatically generated">
            <a:extLst>
              <a:ext uri="{FF2B5EF4-FFF2-40B4-BE49-F238E27FC236}">
                <a16:creationId xmlns:a16="http://schemas.microsoft.com/office/drawing/2014/main" id="{9F47A402-73D9-3E45-BDEC-D708F87285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750997" y="1994897"/>
            <a:ext cx="670185" cy="432718"/>
          </a:xfrm>
          <a:prstGeom prst="rect">
            <a:avLst/>
          </a:prstGeom>
        </p:spPr>
      </p:pic>
    </p:spTree>
    <p:extLst>
      <p:ext uri="{BB962C8B-B14F-4D97-AF65-F5344CB8AC3E}">
        <p14:creationId xmlns:p14="http://schemas.microsoft.com/office/powerpoint/2010/main" val="616451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78662" y="1196104"/>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2325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308112" y="2701190"/>
            <a:ext cx="4914900" cy="1472928"/>
          </a:xfrm>
          <a:prstGeom prst="rect">
            <a:avLst/>
          </a:prstGeom>
          <a:solidFill>
            <a:srgbClr val="00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A4B8"/>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308112" y="2695778"/>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278662" y="367521"/>
            <a:ext cx="11696699" cy="582221"/>
          </a:xfrm>
        </p:spPr>
        <p:txBody>
          <a:bodyPr>
            <a:normAutofit/>
          </a:bodyPr>
          <a:lstStyle>
            <a:lvl1pPr marL="0" indent="0" algn="l">
              <a:buNone/>
              <a:defRPr sz="3600" b="0" i="0">
                <a:solidFill>
                  <a:srgbClr val="23385C"/>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A8D1AB74-CCCC-EB47-A38B-794D94D5369E}"/>
              </a:ext>
            </a:extLst>
          </p:cNvPr>
          <p:cNvGrpSpPr/>
          <p:nvPr userDrawn="1"/>
        </p:nvGrpSpPr>
        <p:grpSpPr>
          <a:xfrm>
            <a:off x="0" y="6194352"/>
            <a:ext cx="1847358" cy="678338"/>
            <a:chOff x="0" y="6194352"/>
            <a:chExt cx="1847358" cy="678338"/>
          </a:xfrm>
        </p:grpSpPr>
        <p:pic>
          <p:nvPicPr>
            <p:cNvPr id="15" name="Picture 14" descr="Icon&#10;&#10;Description automatically generated">
              <a:extLst>
                <a:ext uri="{FF2B5EF4-FFF2-40B4-BE49-F238E27FC236}">
                  <a16:creationId xmlns:a16="http://schemas.microsoft.com/office/drawing/2014/main" id="{E80F53CF-5054-1C4E-819A-14247B842E8B}"/>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7" name="Picture 16" descr="A picture containing text, sign, tableware, plate&#10;&#10;Description automatically generated">
              <a:extLst>
                <a:ext uri="{FF2B5EF4-FFF2-40B4-BE49-F238E27FC236}">
                  <a16:creationId xmlns:a16="http://schemas.microsoft.com/office/drawing/2014/main" id="{8C62A63C-F6A0-CE46-8CED-0DB0593E51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8" name="Picture 17" descr="Shape, arrow&#10;&#10;Description automatically generated">
              <a:extLst>
                <a:ext uri="{FF2B5EF4-FFF2-40B4-BE49-F238E27FC236}">
                  <a16:creationId xmlns:a16="http://schemas.microsoft.com/office/drawing/2014/main" id="{079356EA-851D-EB4C-8C67-8629E6AA88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660567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8DCA0B9-F2DF-424D-9359-6F6A4E38935B}"/>
              </a:ext>
            </a:extLst>
          </p:cNvPr>
          <p:cNvSpPr>
            <a:spLocks noGrp="1"/>
          </p:cNvSpPr>
          <p:nvPr>
            <p:ph type="pic" sz="quarter" idx="10" hasCustomPrompt="1"/>
          </p:nvPr>
        </p:nvSpPr>
        <p:spPr>
          <a:xfrm>
            <a:off x="241300" y="228601"/>
            <a:ext cx="11696700" cy="5626583"/>
          </a:xfrm>
          <a:custGeom>
            <a:avLst/>
            <a:gdLst>
              <a:gd name="connsiteX0" fmla="*/ 0 w 11696700"/>
              <a:gd name="connsiteY0" fmla="*/ 0 h 5626583"/>
              <a:gd name="connsiteX1" fmla="*/ 11696700 w 11696700"/>
              <a:gd name="connsiteY1" fmla="*/ 0 h 5626583"/>
              <a:gd name="connsiteX2" fmla="*/ 11696700 w 11696700"/>
              <a:gd name="connsiteY2" fmla="*/ 757264 h 5626583"/>
              <a:gd name="connsiteX3" fmla="*/ 5956300 w 11696700"/>
              <a:gd name="connsiteY3" fmla="*/ 757264 h 5626583"/>
              <a:gd name="connsiteX4" fmla="*/ 5956300 w 11696700"/>
              <a:gd name="connsiteY4" fmla="*/ 3182964 h 5626583"/>
              <a:gd name="connsiteX5" fmla="*/ 11696700 w 11696700"/>
              <a:gd name="connsiteY5" fmla="*/ 3182964 h 5626583"/>
              <a:gd name="connsiteX6" fmla="*/ 11696700 w 11696700"/>
              <a:gd name="connsiteY6" fmla="*/ 5626583 h 5626583"/>
              <a:gd name="connsiteX7" fmla="*/ 0 w 11696700"/>
              <a:gd name="connsiteY7" fmla="*/ 5626583 h 562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626583">
                <a:moveTo>
                  <a:pt x="0" y="0"/>
                </a:moveTo>
                <a:lnTo>
                  <a:pt x="11696700" y="0"/>
                </a:lnTo>
                <a:lnTo>
                  <a:pt x="11696700" y="757264"/>
                </a:lnTo>
                <a:lnTo>
                  <a:pt x="5956300" y="757264"/>
                </a:lnTo>
                <a:lnTo>
                  <a:pt x="5956300" y="3182964"/>
                </a:lnTo>
                <a:lnTo>
                  <a:pt x="11696700" y="3182964"/>
                </a:lnTo>
                <a:lnTo>
                  <a:pt x="11696700" y="5626583"/>
                </a:lnTo>
                <a:lnTo>
                  <a:pt x="0" y="5626583"/>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0" name="Group 9">
            <a:extLst>
              <a:ext uri="{FF2B5EF4-FFF2-40B4-BE49-F238E27FC236}">
                <a16:creationId xmlns:a16="http://schemas.microsoft.com/office/drawing/2014/main" id="{9078939E-53A7-7C46-A3FB-F41C3E275034}"/>
              </a:ext>
            </a:extLst>
          </p:cNvPr>
          <p:cNvGrpSpPr/>
          <p:nvPr userDrawn="1"/>
        </p:nvGrpSpPr>
        <p:grpSpPr>
          <a:xfrm>
            <a:off x="0" y="6194352"/>
            <a:ext cx="1847358" cy="678338"/>
            <a:chOff x="0" y="6194352"/>
            <a:chExt cx="1847358" cy="678338"/>
          </a:xfrm>
        </p:grpSpPr>
        <p:pic>
          <p:nvPicPr>
            <p:cNvPr id="12" name="Picture 11" descr="Icon&#10;&#10;Description automatically generated">
              <a:extLst>
                <a:ext uri="{FF2B5EF4-FFF2-40B4-BE49-F238E27FC236}">
                  <a16:creationId xmlns:a16="http://schemas.microsoft.com/office/drawing/2014/main" id="{B479D729-D1DB-E946-AF20-87B3F2F50129}"/>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3" name="Picture 12" descr="A picture containing text, sign, tableware, plate&#10;&#10;Description automatically generated">
              <a:extLst>
                <a:ext uri="{FF2B5EF4-FFF2-40B4-BE49-F238E27FC236}">
                  <a16:creationId xmlns:a16="http://schemas.microsoft.com/office/drawing/2014/main" id="{F24F8544-7979-414F-8FEE-DBFFA852BA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6" name="Picture 15" descr="Shape, arrow&#10;&#10;Description automatically generated">
              <a:extLst>
                <a:ext uri="{FF2B5EF4-FFF2-40B4-BE49-F238E27FC236}">
                  <a16:creationId xmlns:a16="http://schemas.microsoft.com/office/drawing/2014/main" id="{0820B313-390C-C84F-8FE3-BD7DB1AD9FB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563063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Photo Slid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4B8"/>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12" name="Group 11">
            <a:extLst>
              <a:ext uri="{FF2B5EF4-FFF2-40B4-BE49-F238E27FC236}">
                <a16:creationId xmlns:a16="http://schemas.microsoft.com/office/drawing/2014/main" id="{2DF4D1E5-2D47-6348-99C8-109BA22F6F73}"/>
              </a:ext>
            </a:extLst>
          </p:cNvPr>
          <p:cNvGrpSpPr/>
          <p:nvPr userDrawn="1"/>
        </p:nvGrpSpPr>
        <p:grpSpPr>
          <a:xfrm>
            <a:off x="0" y="6194352"/>
            <a:ext cx="1847358" cy="678338"/>
            <a:chOff x="0" y="6194352"/>
            <a:chExt cx="1847358" cy="678338"/>
          </a:xfrm>
        </p:grpSpPr>
        <p:pic>
          <p:nvPicPr>
            <p:cNvPr id="16" name="Picture 15" descr="Icon&#10;&#10;Description automatically generated">
              <a:extLst>
                <a:ext uri="{FF2B5EF4-FFF2-40B4-BE49-F238E27FC236}">
                  <a16:creationId xmlns:a16="http://schemas.microsoft.com/office/drawing/2014/main" id="{E08A2C95-1C3E-214F-85EE-69CA5277032F}"/>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7" name="Picture 16" descr="A picture containing text, sign, tableware, plate&#10;&#10;Description automatically generated">
              <a:extLst>
                <a:ext uri="{FF2B5EF4-FFF2-40B4-BE49-F238E27FC236}">
                  <a16:creationId xmlns:a16="http://schemas.microsoft.com/office/drawing/2014/main" id="{B618ED1F-AF4D-CE44-BE2B-89F590B006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8" name="Picture 17" descr="Shape, arrow&#10;&#10;Description automatically generated">
              <a:extLst>
                <a:ext uri="{FF2B5EF4-FFF2-40B4-BE49-F238E27FC236}">
                  <a16:creationId xmlns:a16="http://schemas.microsoft.com/office/drawing/2014/main" id="{195D53AA-68A6-1745-8462-2D08390803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90046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144748" cy="4955203"/>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Students as Digital Civic Engagers</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1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12" name="Group 11">
            <a:extLst>
              <a:ext uri="{FF2B5EF4-FFF2-40B4-BE49-F238E27FC236}">
                <a16:creationId xmlns:a16="http://schemas.microsoft.com/office/drawing/2014/main" id="{16894C2A-BA2E-E046-BFD5-CAF25C81657E}"/>
              </a:ext>
            </a:extLst>
          </p:cNvPr>
          <p:cNvGrpSpPr/>
          <p:nvPr userDrawn="1"/>
        </p:nvGrpSpPr>
        <p:grpSpPr>
          <a:xfrm>
            <a:off x="0" y="6194352"/>
            <a:ext cx="1847358" cy="678338"/>
            <a:chOff x="0" y="6194352"/>
            <a:chExt cx="1847358" cy="678338"/>
          </a:xfrm>
        </p:grpSpPr>
        <p:pic>
          <p:nvPicPr>
            <p:cNvPr id="16" name="Picture 15" descr="Icon&#10;&#10;Description automatically generated">
              <a:extLst>
                <a:ext uri="{FF2B5EF4-FFF2-40B4-BE49-F238E27FC236}">
                  <a16:creationId xmlns:a16="http://schemas.microsoft.com/office/drawing/2014/main" id="{B42D5810-14E0-3848-9004-C1D9714F241A}"/>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7" name="Picture 16" descr="A picture containing text, sign, tableware, plate&#10;&#10;Description automatically generated">
              <a:extLst>
                <a:ext uri="{FF2B5EF4-FFF2-40B4-BE49-F238E27FC236}">
                  <a16:creationId xmlns:a16="http://schemas.microsoft.com/office/drawing/2014/main" id="{402D2FBA-F3AD-3C45-A2AE-7F67357A60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8" name="Picture 17" descr="Shape, arrow&#10;&#10;Description automatically generated">
              <a:extLst>
                <a:ext uri="{FF2B5EF4-FFF2-40B4-BE49-F238E27FC236}">
                  <a16:creationId xmlns:a16="http://schemas.microsoft.com/office/drawing/2014/main" id="{530C8566-260F-DA49-A19B-DC1844BE23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920791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BE0517-C9C1-5E4E-BC03-C7E36B3D33D3}"/>
              </a:ext>
            </a:extLst>
          </p:cNvPr>
          <p:cNvSpPr/>
          <p:nvPr userDrawn="1"/>
        </p:nvSpPr>
        <p:spPr>
          <a:xfrm>
            <a:off x="241300" y="228600"/>
            <a:ext cx="11696700" cy="2717800"/>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0054DF-81C6-D345-BE64-D6FEB13B6C91}"/>
              </a:ext>
            </a:extLst>
          </p:cNvPr>
          <p:cNvSpPr/>
          <p:nvPr userDrawn="1"/>
        </p:nvSpPr>
        <p:spPr>
          <a:xfrm>
            <a:off x="5571778" y="1314450"/>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18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000" b="0" i="0">
                <a:solidFill>
                  <a:srgbClr val="F16A4C"/>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18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000" b="0" i="0">
                <a:solidFill>
                  <a:srgbClr val="F16A4C"/>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18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000" b="0" i="0">
                <a:solidFill>
                  <a:srgbClr val="F16A4C"/>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000" b="0" i="0">
                <a:solidFill>
                  <a:srgbClr val="F16A4C"/>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996481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box - Solid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7" name="Group 16">
            <a:extLst>
              <a:ext uri="{FF2B5EF4-FFF2-40B4-BE49-F238E27FC236}">
                <a16:creationId xmlns:a16="http://schemas.microsoft.com/office/drawing/2014/main" id="{E5910765-0334-D642-A76E-7C47D9A99B53}"/>
              </a:ext>
            </a:extLst>
          </p:cNvPr>
          <p:cNvGrpSpPr/>
          <p:nvPr userDrawn="1"/>
        </p:nvGrpSpPr>
        <p:grpSpPr>
          <a:xfrm>
            <a:off x="0" y="6194352"/>
            <a:ext cx="1847358" cy="678338"/>
            <a:chOff x="0" y="6194352"/>
            <a:chExt cx="1847358" cy="678338"/>
          </a:xfrm>
        </p:grpSpPr>
        <p:pic>
          <p:nvPicPr>
            <p:cNvPr id="18" name="Picture 17" descr="Icon&#10;&#10;Description automatically generated">
              <a:extLst>
                <a:ext uri="{FF2B5EF4-FFF2-40B4-BE49-F238E27FC236}">
                  <a16:creationId xmlns:a16="http://schemas.microsoft.com/office/drawing/2014/main" id="{FBB1BBB2-EB1E-694D-9FA2-D4BC0C0385F8}"/>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9" name="Picture 18" descr="A picture containing text, sign, tableware, plate&#10;&#10;Description automatically generated">
              <a:extLst>
                <a:ext uri="{FF2B5EF4-FFF2-40B4-BE49-F238E27FC236}">
                  <a16:creationId xmlns:a16="http://schemas.microsoft.com/office/drawing/2014/main" id="{187B90C6-8C6A-784A-B284-0B2EEB5391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0" name="Picture 19" descr="Shape, arrow&#10;&#10;Description automatically generated">
              <a:extLst>
                <a:ext uri="{FF2B5EF4-FFF2-40B4-BE49-F238E27FC236}">
                  <a16:creationId xmlns:a16="http://schemas.microsoft.com/office/drawing/2014/main" id="{AB56D358-1A45-8D4C-B39C-FB8A59C91C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284701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box - Solid Blu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FBE982-3AF6-8F4D-A647-DFBB8E54317E}"/>
              </a:ext>
            </a:extLst>
          </p:cNvPr>
          <p:cNvSpPr/>
          <p:nvPr userDrawn="1"/>
        </p:nvSpPr>
        <p:spPr>
          <a:xfrm>
            <a:off x="241300" y="228600"/>
            <a:ext cx="11696700" cy="5695317"/>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7">
            <a:extLst>
              <a:ext uri="{FF2B5EF4-FFF2-40B4-BE49-F238E27FC236}">
                <a16:creationId xmlns:a16="http://schemas.microsoft.com/office/drawing/2014/main" id="{390004AB-C3EE-2A4F-806E-4DF57FF16DE3}"/>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6A928543-2BE2-054D-AA4F-C7296F2E7D3E}"/>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C1BA3755-F824-FF4E-B9F1-7E513F69B2A0}"/>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4" name="Group 23">
            <a:extLst>
              <a:ext uri="{FF2B5EF4-FFF2-40B4-BE49-F238E27FC236}">
                <a16:creationId xmlns:a16="http://schemas.microsoft.com/office/drawing/2014/main" id="{5FC27023-65AA-C04F-9B95-950F2509303E}"/>
              </a:ext>
            </a:extLst>
          </p:cNvPr>
          <p:cNvGrpSpPr/>
          <p:nvPr userDrawn="1"/>
        </p:nvGrpSpPr>
        <p:grpSpPr>
          <a:xfrm>
            <a:off x="0" y="6194352"/>
            <a:ext cx="1847358" cy="678338"/>
            <a:chOff x="0" y="6194352"/>
            <a:chExt cx="1847358" cy="678338"/>
          </a:xfrm>
        </p:grpSpPr>
        <p:pic>
          <p:nvPicPr>
            <p:cNvPr id="25" name="Picture 24" descr="Icon&#10;&#10;Description automatically generated">
              <a:extLst>
                <a:ext uri="{FF2B5EF4-FFF2-40B4-BE49-F238E27FC236}">
                  <a16:creationId xmlns:a16="http://schemas.microsoft.com/office/drawing/2014/main" id="{48C0371B-3AB4-8543-AAD8-75C3381C5ACB}"/>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26" name="Picture 25" descr="A picture containing text, sign, tableware, plate&#10;&#10;Description automatically generated">
              <a:extLst>
                <a:ext uri="{FF2B5EF4-FFF2-40B4-BE49-F238E27FC236}">
                  <a16:creationId xmlns:a16="http://schemas.microsoft.com/office/drawing/2014/main" id="{F93B520D-1797-9444-870A-5F1B2DF7AF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7" name="Picture 26" descr="Shape, arrow&#10;&#10;Description automatically generated">
              <a:extLst>
                <a:ext uri="{FF2B5EF4-FFF2-40B4-BE49-F238E27FC236}">
                  <a16:creationId xmlns:a16="http://schemas.microsoft.com/office/drawing/2014/main" id="{71B33C6C-8605-BD4F-ABA1-F013DDFEBF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092935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box - Solid Cya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FBE982-3AF6-8F4D-A647-DFBB8E54317E}"/>
              </a:ext>
            </a:extLst>
          </p:cNvPr>
          <p:cNvSpPr/>
          <p:nvPr userDrawn="1"/>
        </p:nvSpPr>
        <p:spPr>
          <a:xfrm>
            <a:off x="241300" y="228600"/>
            <a:ext cx="11696700" cy="5695317"/>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7">
            <a:extLst>
              <a:ext uri="{FF2B5EF4-FFF2-40B4-BE49-F238E27FC236}">
                <a16:creationId xmlns:a16="http://schemas.microsoft.com/office/drawing/2014/main" id="{390004AB-C3EE-2A4F-806E-4DF57FF16DE3}"/>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6A928543-2BE2-054D-AA4F-C7296F2E7D3E}"/>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C1BA3755-F824-FF4E-B9F1-7E513F69B2A0}"/>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4" name="Group 23">
            <a:extLst>
              <a:ext uri="{FF2B5EF4-FFF2-40B4-BE49-F238E27FC236}">
                <a16:creationId xmlns:a16="http://schemas.microsoft.com/office/drawing/2014/main" id="{5FC27023-65AA-C04F-9B95-950F2509303E}"/>
              </a:ext>
            </a:extLst>
          </p:cNvPr>
          <p:cNvGrpSpPr/>
          <p:nvPr userDrawn="1"/>
        </p:nvGrpSpPr>
        <p:grpSpPr>
          <a:xfrm>
            <a:off x="0" y="6194352"/>
            <a:ext cx="1847358" cy="678338"/>
            <a:chOff x="0" y="6194352"/>
            <a:chExt cx="1847358" cy="678338"/>
          </a:xfrm>
        </p:grpSpPr>
        <p:pic>
          <p:nvPicPr>
            <p:cNvPr id="25" name="Picture 24" descr="Icon&#10;&#10;Description automatically generated">
              <a:extLst>
                <a:ext uri="{FF2B5EF4-FFF2-40B4-BE49-F238E27FC236}">
                  <a16:creationId xmlns:a16="http://schemas.microsoft.com/office/drawing/2014/main" id="{48C0371B-3AB4-8543-AAD8-75C3381C5ACB}"/>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26" name="Picture 25" descr="A picture containing text, sign, tableware, plate&#10;&#10;Description automatically generated">
              <a:extLst>
                <a:ext uri="{FF2B5EF4-FFF2-40B4-BE49-F238E27FC236}">
                  <a16:creationId xmlns:a16="http://schemas.microsoft.com/office/drawing/2014/main" id="{F93B520D-1797-9444-870A-5F1B2DF7AF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7" name="Picture 26" descr="Shape, arrow&#10;&#10;Description automatically generated">
              <a:extLst>
                <a:ext uri="{FF2B5EF4-FFF2-40B4-BE49-F238E27FC236}">
                  <a16:creationId xmlns:a16="http://schemas.microsoft.com/office/drawing/2014/main" id="{71B33C6C-8605-BD4F-ABA1-F013DDFEBF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305316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23385C"/>
                </a:solidFill>
                <a:latin typeface="+mn-lt"/>
              </a:defRPr>
            </a:lvl1pPr>
          </a:lstStyle>
          <a:p>
            <a:pPr lvl="0"/>
            <a:r>
              <a:rPr lang="en-US" dirty="0"/>
              <a:t>Heading</a:t>
            </a:r>
          </a:p>
        </p:txBody>
      </p:sp>
      <p:grpSp>
        <p:nvGrpSpPr>
          <p:cNvPr id="15" name="Group 14">
            <a:extLst>
              <a:ext uri="{FF2B5EF4-FFF2-40B4-BE49-F238E27FC236}">
                <a16:creationId xmlns:a16="http://schemas.microsoft.com/office/drawing/2014/main" id="{50A1A219-69A0-6247-987D-A8BCE2F2777D}"/>
              </a:ext>
            </a:extLst>
          </p:cNvPr>
          <p:cNvGrpSpPr/>
          <p:nvPr userDrawn="1"/>
        </p:nvGrpSpPr>
        <p:grpSpPr>
          <a:xfrm>
            <a:off x="0" y="6194352"/>
            <a:ext cx="1847358" cy="678338"/>
            <a:chOff x="0" y="6194352"/>
            <a:chExt cx="1847358" cy="678338"/>
          </a:xfrm>
        </p:grpSpPr>
        <p:pic>
          <p:nvPicPr>
            <p:cNvPr id="16" name="Picture 15" descr="Icon&#10;&#10;Description automatically generated">
              <a:extLst>
                <a:ext uri="{FF2B5EF4-FFF2-40B4-BE49-F238E27FC236}">
                  <a16:creationId xmlns:a16="http://schemas.microsoft.com/office/drawing/2014/main" id="{6C8E22DC-1EC3-3C4C-9732-B982730628A2}"/>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7" name="Picture 16" descr="A picture containing text, sign, tableware, plate&#10;&#10;Description automatically generated">
              <a:extLst>
                <a:ext uri="{FF2B5EF4-FFF2-40B4-BE49-F238E27FC236}">
                  <a16:creationId xmlns:a16="http://schemas.microsoft.com/office/drawing/2014/main" id="{503861DE-CA38-A140-8C50-723F627F2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8" name="Picture 17" descr="Shape, arrow&#10;&#10;Description automatically generated">
              <a:extLst>
                <a:ext uri="{FF2B5EF4-FFF2-40B4-BE49-F238E27FC236}">
                  <a16:creationId xmlns:a16="http://schemas.microsoft.com/office/drawing/2014/main" id="{7843C6D1-3BAB-AA4D-9625-776F127209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983720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6" name="Group 15">
            <a:extLst>
              <a:ext uri="{FF2B5EF4-FFF2-40B4-BE49-F238E27FC236}">
                <a16:creationId xmlns:a16="http://schemas.microsoft.com/office/drawing/2014/main" id="{A85330F3-8501-3D40-BA7A-786A2C8F278D}"/>
              </a:ext>
            </a:extLst>
          </p:cNvPr>
          <p:cNvGrpSpPr/>
          <p:nvPr userDrawn="1"/>
        </p:nvGrpSpPr>
        <p:grpSpPr>
          <a:xfrm>
            <a:off x="0" y="6194352"/>
            <a:ext cx="1847358" cy="678338"/>
            <a:chOff x="0" y="6194352"/>
            <a:chExt cx="1847358" cy="678338"/>
          </a:xfrm>
        </p:grpSpPr>
        <p:pic>
          <p:nvPicPr>
            <p:cNvPr id="17" name="Picture 16" descr="Icon&#10;&#10;Description automatically generated">
              <a:extLst>
                <a:ext uri="{FF2B5EF4-FFF2-40B4-BE49-F238E27FC236}">
                  <a16:creationId xmlns:a16="http://schemas.microsoft.com/office/drawing/2014/main" id="{15E58CA0-0BD6-B54E-9C3E-71DF1B93359F}"/>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19" name="Picture 18" descr="A picture containing text, sign, tableware, plate&#10;&#10;Description automatically generated">
              <a:extLst>
                <a:ext uri="{FF2B5EF4-FFF2-40B4-BE49-F238E27FC236}">
                  <a16:creationId xmlns:a16="http://schemas.microsoft.com/office/drawing/2014/main" id="{613379ED-6BA8-F842-9DA4-8F5B75C7A87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0" name="Picture 19" descr="Shape, arrow&#10;&#10;Description automatically generated">
              <a:extLst>
                <a:ext uri="{FF2B5EF4-FFF2-40B4-BE49-F238E27FC236}">
                  <a16:creationId xmlns:a16="http://schemas.microsoft.com/office/drawing/2014/main" id="{33493391-D8C9-0D44-9AD2-DB3B4334146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8B85E0-90B8-664A-BD1F-A9AD778E0147}"/>
              </a:ext>
            </a:extLst>
          </p:cNvPr>
          <p:cNvSpPr/>
          <p:nvPr userDrawn="1"/>
        </p:nvSpPr>
        <p:spPr>
          <a:xfrm>
            <a:off x="241300" y="228600"/>
            <a:ext cx="11696700" cy="3035300"/>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3594101"/>
            <a:ext cx="4983180" cy="2030614"/>
          </a:xfrm>
        </p:spPr>
        <p:txBody>
          <a:bodyPr/>
          <a:lstStyle>
            <a:lvl1pP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Phone Preview</a:t>
            </a:r>
          </a:p>
        </p:txBody>
      </p:sp>
      <p:grpSp>
        <p:nvGrpSpPr>
          <p:cNvPr id="22" name="Group 21">
            <a:extLst>
              <a:ext uri="{FF2B5EF4-FFF2-40B4-BE49-F238E27FC236}">
                <a16:creationId xmlns:a16="http://schemas.microsoft.com/office/drawing/2014/main" id="{6287C0FE-BE32-C948-967D-484993634C29}"/>
              </a:ext>
            </a:extLst>
          </p:cNvPr>
          <p:cNvGrpSpPr/>
          <p:nvPr userDrawn="1"/>
        </p:nvGrpSpPr>
        <p:grpSpPr>
          <a:xfrm>
            <a:off x="0" y="6194352"/>
            <a:ext cx="1847358" cy="678338"/>
            <a:chOff x="0" y="6194352"/>
            <a:chExt cx="1847358" cy="678338"/>
          </a:xfrm>
        </p:grpSpPr>
        <p:pic>
          <p:nvPicPr>
            <p:cNvPr id="23" name="Picture 22" descr="Icon&#10;&#10;Description automatically generated">
              <a:extLst>
                <a:ext uri="{FF2B5EF4-FFF2-40B4-BE49-F238E27FC236}">
                  <a16:creationId xmlns:a16="http://schemas.microsoft.com/office/drawing/2014/main" id="{26887671-9927-1F4F-ABE6-A35ED2D7E86A}"/>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24" name="Picture 23" descr="A picture containing text, sign, tableware, plate&#10;&#10;Description automatically generated">
              <a:extLst>
                <a:ext uri="{FF2B5EF4-FFF2-40B4-BE49-F238E27FC236}">
                  <a16:creationId xmlns:a16="http://schemas.microsoft.com/office/drawing/2014/main" id="{2954E9F9-85D3-254B-B09C-5312609DCC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5" name="Picture 24" descr="Shape, arrow&#10;&#10;Description automatically generated">
              <a:extLst>
                <a:ext uri="{FF2B5EF4-FFF2-40B4-BE49-F238E27FC236}">
                  <a16:creationId xmlns:a16="http://schemas.microsoft.com/office/drawing/2014/main" id="{78B4214B-D192-DD4C-B355-96FC8EA5A4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F16A4C"/>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F16A4C"/>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23385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2" name="Group 1">
            <a:extLst>
              <a:ext uri="{FF2B5EF4-FFF2-40B4-BE49-F238E27FC236}">
                <a16:creationId xmlns:a16="http://schemas.microsoft.com/office/drawing/2014/main" id="{3F31FC02-BA19-E64D-AC36-9E0B1AA99D8B}"/>
              </a:ext>
            </a:extLst>
          </p:cNvPr>
          <p:cNvGrpSpPr/>
          <p:nvPr userDrawn="1"/>
        </p:nvGrpSpPr>
        <p:grpSpPr>
          <a:xfrm flipV="1">
            <a:off x="3605" y="4417659"/>
            <a:ext cx="1072793" cy="2454937"/>
            <a:chOff x="277783" y="380171"/>
            <a:chExt cx="1072793" cy="2454937"/>
          </a:xfrm>
        </p:grpSpPr>
        <p:grpSp>
          <p:nvGrpSpPr>
            <p:cNvPr id="10" name="Group 9">
              <a:extLst>
                <a:ext uri="{FF2B5EF4-FFF2-40B4-BE49-F238E27FC236}">
                  <a16:creationId xmlns:a16="http://schemas.microsoft.com/office/drawing/2014/main" id="{1D76B4D1-6A91-1A4A-98BD-18DE98739EC1}"/>
                </a:ext>
              </a:extLst>
            </p:cNvPr>
            <p:cNvGrpSpPr/>
            <p:nvPr userDrawn="1"/>
          </p:nvGrpSpPr>
          <p:grpSpPr>
            <a:xfrm rot="16200000">
              <a:off x="-203633" y="861587"/>
              <a:ext cx="2035625" cy="1072793"/>
              <a:chOff x="10793801" y="6184140"/>
              <a:chExt cx="1287147" cy="678338"/>
            </a:xfrm>
          </p:grpSpPr>
          <p:pic>
            <p:nvPicPr>
              <p:cNvPr id="11" name="Picture 10" descr="Icon&#10;&#10;Description automatically generated">
                <a:extLst>
                  <a:ext uri="{FF2B5EF4-FFF2-40B4-BE49-F238E27FC236}">
                    <a16:creationId xmlns:a16="http://schemas.microsoft.com/office/drawing/2014/main" id="{DC46EDD5-F182-2B4A-8474-B96B79E062E8}"/>
                  </a:ext>
                </a:extLst>
              </p:cNvPr>
              <p:cNvPicPr>
                <a:picLocks noChangeAspect="1"/>
              </p:cNvPicPr>
              <p:nvPr userDrawn="1"/>
            </p:nvPicPr>
            <p:blipFill>
              <a:blip r:embed="rId2"/>
              <a:stretch>
                <a:fillRect/>
              </a:stretch>
            </p:blipFill>
            <p:spPr>
              <a:xfrm rot="10800000" flipH="1">
                <a:off x="11022080" y="6184140"/>
                <a:ext cx="1058868" cy="678338"/>
              </a:xfrm>
              <a:prstGeom prst="rect">
                <a:avLst/>
              </a:prstGeom>
            </p:spPr>
          </p:pic>
          <p:pic>
            <p:nvPicPr>
              <p:cNvPr id="12" name="Picture 11" descr="A picture containing text, sign, tableware, plate&#10;&#10;Description automatically generated">
                <a:extLst>
                  <a:ext uri="{FF2B5EF4-FFF2-40B4-BE49-F238E27FC236}">
                    <a16:creationId xmlns:a16="http://schemas.microsoft.com/office/drawing/2014/main" id="{3643CF4B-FB8D-C24C-A186-C0B60EAF9FBE}"/>
                  </a:ext>
                </a:extLst>
              </p:cNvPr>
              <p:cNvPicPr>
                <a:picLocks noChangeAspect="1"/>
              </p:cNvPicPr>
              <p:nvPr userDrawn="1"/>
            </p:nvPicPr>
            <p:blipFill>
              <a:blip r:embed="rId3"/>
              <a:stretch>
                <a:fillRect/>
              </a:stretch>
            </p:blipFill>
            <p:spPr>
              <a:xfrm rot="10800000" flipV="1">
                <a:off x="10793801" y="6243157"/>
                <a:ext cx="1080400" cy="315277"/>
              </a:xfrm>
              <a:prstGeom prst="rect">
                <a:avLst/>
              </a:prstGeom>
            </p:spPr>
          </p:pic>
        </p:grpSp>
        <p:pic>
          <p:nvPicPr>
            <p:cNvPr id="15" name="Picture 14" descr="Shape, arrow&#10;&#10;Description automatically generated">
              <a:extLst>
                <a:ext uri="{FF2B5EF4-FFF2-40B4-BE49-F238E27FC236}">
                  <a16:creationId xmlns:a16="http://schemas.microsoft.com/office/drawing/2014/main" id="{FF848B53-DF02-124B-AFAC-E5E6023F64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714901" y="2283657"/>
              <a:ext cx="670185" cy="432718"/>
            </a:xfrm>
            <a:prstGeom prst="rect">
              <a:avLst/>
            </a:prstGeom>
          </p:spPr>
        </p:pic>
      </p:grpSp>
    </p:spTree>
    <p:extLst>
      <p:ext uri="{BB962C8B-B14F-4D97-AF65-F5344CB8AC3E}">
        <p14:creationId xmlns:p14="http://schemas.microsoft.com/office/powerpoint/2010/main" val="3947335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Slide - Green">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00A4B8"/>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00A4B8"/>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23385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10" name="Group 9">
            <a:extLst>
              <a:ext uri="{FF2B5EF4-FFF2-40B4-BE49-F238E27FC236}">
                <a16:creationId xmlns:a16="http://schemas.microsoft.com/office/drawing/2014/main" id="{2CB961A3-36D6-CD47-A316-175821411162}"/>
              </a:ext>
            </a:extLst>
          </p:cNvPr>
          <p:cNvGrpSpPr/>
          <p:nvPr userDrawn="1"/>
        </p:nvGrpSpPr>
        <p:grpSpPr>
          <a:xfrm flipV="1">
            <a:off x="3605" y="4417659"/>
            <a:ext cx="1072793" cy="2454937"/>
            <a:chOff x="277783" y="380171"/>
            <a:chExt cx="1072793" cy="2454937"/>
          </a:xfrm>
        </p:grpSpPr>
        <p:grpSp>
          <p:nvGrpSpPr>
            <p:cNvPr id="11" name="Group 10">
              <a:extLst>
                <a:ext uri="{FF2B5EF4-FFF2-40B4-BE49-F238E27FC236}">
                  <a16:creationId xmlns:a16="http://schemas.microsoft.com/office/drawing/2014/main" id="{6165FBBF-E965-E44E-BA7B-8AB685C92F9B}"/>
                </a:ext>
              </a:extLst>
            </p:cNvPr>
            <p:cNvGrpSpPr/>
            <p:nvPr userDrawn="1"/>
          </p:nvGrpSpPr>
          <p:grpSpPr>
            <a:xfrm rot="16200000">
              <a:off x="-203633" y="861587"/>
              <a:ext cx="2035625" cy="1072793"/>
              <a:chOff x="10793801" y="6184140"/>
              <a:chExt cx="1287147" cy="678338"/>
            </a:xfrm>
          </p:grpSpPr>
          <p:pic>
            <p:nvPicPr>
              <p:cNvPr id="13" name="Picture 12" descr="Icon&#10;&#10;Description automatically generated">
                <a:extLst>
                  <a:ext uri="{FF2B5EF4-FFF2-40B4-BE49-F238E27FC236}">
                    <a16:creationId xmlns:a16="http://schemas.microsoft.com/office/drawing/2014/main" id="{CAD929E4-B633-C848-9940-2D9E0A573297}"/>
                  </a:ext>
                </a:extLst>
              </p:cNvPr>
              <p:cNvPicPr>
                <a:picLocks noChangeAspect="1"/>
              </p:cNvPicPr>
              <p:nvPr userDrawn="1"/>
            </p:nvPicPr>
            <p:blipFill>
              <a:blip r:embed="rId2"/>
              <a:stretch>
                <a:fillRect/>
              </a:stretch>
            </p:blipFill>
            <p:spPr>
              <a:xfrm rot="10800000" flipH="1">
                <a:off x="11022080" y="6184140"/>
                <a:ext cx="1058868" cy="678338"/>
              </a:xfrm>
              <a:prstGeom prst="rect">
                <a:avLst/>
              </a:prstGeom>
            </p:spPr>
          </p:pic>
          <p:pic>
            <p:nvPicPr>
              <p:cNvPr id="15" name="Picture 14" descr="A picture containing text, sign, tableware, plate&#10;&#10;Description automatically generated">
                <a:extLst>
                  <a:ext uri="{FF2B5EF4-FFF2-40B4-BE49-F238E27FC236}">
                    <a16:creationId xmlns:a16="http://schemas.microsoft.com/office/drawing/2014/main" id="{8FBE5919-2F49-1441-AF1E-42CC58D4DDE1}"/>
                  </a:ext>
                </a:extLst>
              </p:cNvPr>
              <p:cNvPicPr>
                <a:picLocks noChangeAspect="1"/>
              </p:cNvPicPr>
              <p:nvPr userDrawn="1"/>
            </p:nvPicPr>
            <p:blipFill>
              <a:blip r:embed="rId3"/>
              <a:stretch>
                <a:fillRect/>
              </a:stretch>
            </p:blipFill>
            <p:spPr>
              <a:xfrm rot="10800000" flipV="1">
                <a:off x="10793801" y="6243157"/>
                <a:ext cx="1080400" cy="315277"/>
              </a:xfrm>
              <a:prstGeom prst="rect">
                <a:avLst/>
              </a:prstGeom>
            </p:spPr>
          </p:pic>
        </p:grpSp>
        <p:pic>
          <p:nvPicPr>
            <p:cNvPr id="12" name="Picture 11" descr="Shape, arrow&#10;&#10;Description automatically generated">
              <a:extLst>
                <a:ext uri="{FF2B5EF4-FFF2-40B4-BE49-F238E27FC236}">
                  <a16:creationId xmlns:a16="http://schemas.microsoft.com/office/drawing/2014/main" id="{1D0E94DA-4BB5-B648-9209-A32D9C4ECF1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714901" y="2283657"/>
              <a:ext cx="670185" cy="432718"/>
            </a:xfrm>
            <a:prstGeom prst="rect">
              <a:avLst/>
            </a:prstGeom>
          </p:spPr>
        </p:pic>
      </p:grpSp>
    </p:spTree>
    <p:extLst>
      <p:ext uri="{BB962C8B-B14F-4D97-AF65-F5344CB8AC3E}">
        <p14:creationId xmlns:p14="http://schemas.microsoft.com/office/powerpoint/2010/main" val="1089787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3023AC8-3BEC-2F41-99B7-A7980BB54772}"/>
              </a:ext>
            </a:extLst>
          </p:cNvPr>
          <p:cNvSpPr>
            <a:spLocks noGrp="1"/>
          </p:cNvSpPr>
          <p:nvPr>
            <p:ph type="pic" sz="quarter" idx="17"/>
          </p:nvPr>
        </p:nvSpPr>
        <p:spPr>
          <a:xfrm>
            <a:off x="3" y="0"/>
            <a:ext cx="12191999" cy="6858000"/>
          </a:xfrm>
          <a:custGeom>
            <a:avLst/>
            <a:gdLst>
              <a:gd name="connsiteX0" fmla="*/ 8442739 w 12191999"/>
              <a:gd name="connsiteY0" fmla="*/ 0 h 6858000"/>
              <a:gd name="connsiteX1" fmla="*/ 12191999 w 12191999"/>
              <a:gd name="connsiteY1" fmla="*/ 0 h 6858000"/>
              <a:gd name="connsiteX2" fmla="*/ 12191999 w 12191999"/>
              <a:gd name="connsiteY2" fmla="*/ 6858000 h 6858000"/>
              <a:gd name="connsiteX3" fmla="*/ 8442739 w 12191999"/>
              <a:gd name="connsiteY3" fmla="*/ 6858000 h 6858000"/>
              <a:gd name="connsiteX4" fmla="*/ 8442739 w 12191999"/>
              <a:gd name="connsiteY4" fmla="*/ 4492210 h 6858000"/>
              <a:gd name="connsiteX5" fmla="*/ 8735325 w 12191999"/>
              <a:gd name="connsiteY5" fmla="*/ 4492210 h 6858000"/>
              <a:gd name="connsiteX6" fmla="*/ 8735325 w 12191999"/>
              <a:gd name="connsiteY6" fmla="*/ 3794857 h 6858000"/>
              <a:gd name="connsiteX7" fmla="*/ 8442739 w 12191999"/>
              <a:gd name="connsiteY7" fmla="*/ 3794857 h 6858000"/>
              <a:gd name="connsiteX8" fmla="*/ 8442739 w 12191999"/>
              <a:gd name="connsiteY8" fmla="*/ 3702758 h 6858000"/>
              <a:gd name="connsiteX9" fmla="*/ 8735325 w 12191999"/>
              <a:gd name="connsiteY9" fmla="*/ 3702758 h 6858000"/>
              <a:gd name="connsiteX10" fmla="*/ 8735325 w 12191999"/>
              <a:gd name="connsiteY10" fmla="*/ 3005405 h 6858000"/>
              <a:gd name="connsiteX11" fmla="*/ 8442739 w 12191999"/>
              <a:gd name="connsiteY11" fmla="*/ 3005405 h 6858000"/>
              <a:gd name="connsiteX12" fmla="*/ 0 w 12191999"/>
              <a:gd name="connsiteY12" fmla="*/ 0 h 6858000"/>
              <a:gd name="connsiteX13" fmla="*/ 3749260 w 12191999"/>
              <a:gd name="connsiteY13" fmla="*/ 0 h 6858000"/>
              <a:gd name="connsiteX14" fmla="*/ 3749260 w 12191999"/>
              <a:gd name="connsiteY14" fmla="*/ 3005405 h 6858000"/>
              <a:gd name="connsiteX15" fmla="*/ 3456674 w 12191999"/>
              <a:gd name="connsiteY15" fmla="*/ 3005405 h 6858000"/>
              <a:gd name="connsiteX16" fmla="*/ 3456674 w 12191999"/>
              <a:gd name="connsiteY16" fmla="*/ 3702758 h 6858000"/>
              <a:gd name="connsiteX17" fmla="*/ 3749260 w 12191999"/>
              <a:gd name="connsiteY17" fmla="*/ 3702758 h 6858000"/>
              <a:gd name="connsiteX18" fmla="*/ 3749260 w 12191999"/>
              <a:gd name="connsiteY18" fmla="*/ 3794857 h 6858000"/>
              <a:gd name="connsiteX19" fmla="*/ 3456674 w 12191999"/>
              <a:gd name="connsiteY19" fmla="*/ 3794857 h 6858000"/>
              <a:gd name="connsiteX20" fmla="*/ 3456674 w 12191999"/>
              <a:gd name="connsiteY20" fmla="*/ 4492210 h 6858000"/>
              <a:gd name="connsiteX21" fmla="*/ 3749260 w 12191999"/>
              <a:gd name="connsiteY21" fmla="*/ 4492210 h 6858000"/>
              <a:gd name="connsiteX22" fmla="*/ 3749260 w 12191999"/>
              <a:gd name="connsiteY22" fmla="*/ 6858000 h 6858000"/>
              <a:gd name="connsiteX23" fmla="*/ 0 w 12191999"/>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1999" h="6858000">
                <a:moveTo>
                  <a:pt x="8442739" y="0"/>
                </a:moveTo>
                <a:lnTo>
                  <a:pt x="12191999" y="0"/>
                </a:lnTo>
                <a:lnTo>
                  <a:pt x="12191999" y="6858000"/>
                </a:lnTo>
                <a:lnTo>
                  <a:pt x="8442739" y="6858000"/>
                </a:lnTo>
                <a:lnTo>
                  <a:pt x="8442739" y="4492210"/>
                </a:lnTo>
                <a:lnTo>
                  <a:pt x="8735325" y="4492210"/>
                </a:lnTo>
                <a:lnTo>
                  <a:pt x="8735325" y="3794857"/>
                </a:lnTo>
                <a:lnTo>
                  <a:pt x="8442739" y="3794857"/>
                </a:lnTo>
                <a:lnTo>
                  <a:pt x="8442739" y="3702758"/>
                </a:lnTo>
                <a:lnTo>
                  <a:pt x="8735325" y="3702758"/>
                </a:lnTo>
                <a:lnTo>
                  <a:pt x="8735325" y="3005405"/>
                </a:lnTo>
                <a:lnTo>
                  <a:pt x="8442739" y="3005405"/>
                </a:lnTo>
                <a:close/>
                <a:moveTo>
                  <a:pt x="0" y="0"/>
                </a:moveTo>
                <a:lnTo>
                  <a:pt x="3749260" y="0"/>
                </a:lnTo>
                <a:lnTo>
                  <a:pt x="3749260" y="3005405"/>
                </a:lnTo>
                <a:lnTo>
                  <a:pt x="3456674" y="3005405"/>
                </a:lnTo>
                <a:lnTo>
                  <a:pt x="3456674" y="3702758"/>
                </a:lnTo>
                <a:lnTo>
                  <a:pt x="3749260" y="3702758"/>
                </a:lnTo>
                <a:lnTo>
                  <a:pt x="3749260" y="3794857"/>
                </a:lnTo>
                <a:lnTo>
                  <a:pt x="3456674" y="3794857"/>
                </a:lnTo>
                <a:lnTo>
                  <a:pt x="3456674" y="4492210"/>
                </a:lnTo>
                <a:lnTo>
                  <a:pt x="3749260" y="4492210"/>
                </a:lnTo>
                <a:lnTo>
                  <a:pt x="3749260" y="6858000"/>
                </a:lnTo>
                <a:lnTo>
                  <a:pt x="0" y="6858000"/>
                </a:lnTo>
                <a:close/>
              </a:path>
            </a:pathLst>
          </a:custGeom>
        </p:spPr>
        <p:txBody>
          <a:bodyPr wrap="square">
            <a:noAutofit/>
          </a:bodyPr>
          <a:lstStyle>
            <a:lvl1pPr marL="0" indent="0">
              <a:buNone/>
              <a:defRPr sz="1800">
                <a:solidFill>
                  <a:schemeClr val="bg1">
                    <a:lumMod val="50000"/>
                  </a:schemeClr>
                </a:solidFill>
              </a:defRPr>
            </a:lvl1pPr>
          </a:lstStyle>
          <a:p>
            <a:endParaRPr lang="en-US" dirty="0"/>
          </a:p>
        </p:txBody>
      </p:sp>
      <p:sp>
        <p:nvSpPr>
          <p:cNvPr id="7" name="Rectangle 6">
            <a:extLst>
              <a:ext uri="{FF2B5EF4-FFF2-40B4-BE49-F238E27FC236}">
                <a16:creationId xmlns:a16="http://schemas.microsoft.com/office/drawing/2014/main" id="{6FBAA0F1-195B-D445-A485-B54130858554}"/>
              </a:ext>
            </a:extLst>
          </p:cNvPr>
          <p:cNvSpPr/>
          <p:nvPr userDrawn="1"/>
        </p:nvSpPr>
        <p:spPr>
          <a:xfrm flipV="1">
            <a:off x="3749261" y="0"/>
            <a:ext cx="4693480" cy="6858000"/>
          </a:xfrm>
          <a:prstGeom prst="rect">
            <a:avLst/>
          </a:prstGeom>
          <a:solidFill>
            <a:srgbClr val="7DC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8" name="Picture 7" descr="Logo, company name&#10;&#10;Description automatically generated">
            <a:extLst>
              <a:ext uri="{FF2B5EF4-FFF2-40B4-BE49-F238E27FC236}">
                <a16:creationId xmlns:a16="http://schemas.microsoft.com/office/drawing/2014/main" id="{2EFD00F1-BD85-E84C-95A1-7205A55F52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9261" y="0"/>
            <a:ext cx="4693480" cy="3005405"/>
          </a:xfrm>
          <a:prstGeom prst="rect">
            <a:avLst/>
          </a:prstGeom>
        </p:spPr>
      </p:pic>
      <p:sp>
        <p:nvSpPr>
          <p:cNvPr id="9" name="Text Placeholder 23">
            <a:extLst>
              <a:ext uri="{FF2B5EF4-FFF2-40B4-BE49-F238E27FC236}">
                <a16:creationId xmlns:a16="http://schemas.microsoft.com/office/drawing/2014/main" id="{5CFA7E23-3571-2C4B-80B7-79879CE1C208}"/>
              </a:ext>
            </a:extLst>
          </p:cNvPr>
          <p:cNvSpPr>
            <a:spLocks noGrp="1"/>
          </p:cNvSpPr>
          <p:nvPr>
            <p:ph type="body" sz="quarter" idx="15" hasCustomPrompt="1"/>
          </p:nvPr>
        </p:nvSpPr>
        <p:spPr>
          <a:xfrm>
            <a:off x="3456676" y="3794857"/>
            <a:ext cx="5278651" cy="697353"/>
          </a:xfrm>
          <a:solidFill>
            <a:srgbClr val="FDC562"/>
          </a:solidFill>
        </p:spPr>
        <p:txBody>
          <a:bodyPr anchor="ctr">
            <a:noAutofit/>
          </a:bodyPr>
          <a:lstStyle>
            <a:lvl1pPr marL="0" indent="0" algn="ctr">
              <a:buNone/>
              <a:defRPr sz="5400" b="1" baseline="0">
                <a:solidFill>
                  <a:schemeClr val="bg1"/>
                </a:solidFill>
                <a:latin typeface="+mn-lt"/>
              </a:defRPr>
            </a:lvl1pPr>
          </a:lstStyle>
          <a:p>
            <a:pPr lvl="0"/>
            <a:r>
              <a:rPr lang="en-US" dirty="0"/>
              <a:t>POWERPIONT</a:t>
            </a:r>
          </a:p>
        </p:txBody>
      </p:sp>
      <p:sp>
        <p:nvSpPr>
          <p:cNvPr id="15" name="Text Placeholder 23">
            <a:extLst>
              <a:ext uri="{FF2B5EF4-FFF2-40B4-BE49-F238E27FC236}">
                <a16:creationId xmlns:a16="http://schemas.microsoft.com/office/drawing/2014/main" id="{8713692F-788B-E24D-A53D-666A91F7DDF1}"/>
              </a:ext>
            </a:extLst>
          </p:cNvPr>
          <p:cNvSpPr>
            <a:spLocks noGrp="1"/>
          </p:cNvSpPr>
          <p:nvPr>
            <p:ph type="body" sz="quarter" idx="16" hasCustomPrompt="1"/>
          </p:nvPr>
        </p:nvSpPr>
        <p:spPr>
          <a:xfrm>
            <a:off x="3456676" y="3005405"/>
            <a:ext cx="5278651" cy="697353"/>
          </a:xfrm>
          <a:solidFill>
            <a:srgbClr val="FDC562"/>
          </a:solidFill>
        </p:spPr>
        <p:txBody>
          <a:bodyPr anchor="ctr">
            <a:normAutofit/>
          </a:bodyPr>
          <a:lstStyle>
            <a:lvl1pPr marL="0" indent="0" algn="ctr">
              <a:buNone/>
              <a:defRPr sz="3600" b="0" i="0">
                <a:solidFill>
                  <a:schemeClr val="bg1"/>
                </a:solidFill>
                <a:latin typeface="+mn-lt"/>
              </a:defRPr>
            </a:lvl1pPr>
          </a:lstStyle>
          <a:p>
            <a:pPr lvl="0"/>
            <a:r>
              <a:rPr lang="en-US" dirty="0"/>
              <a:t>Cover Design 1</a:t>
            </a:r>
          </a:p>
        </p:txBody>
      </p:sp>
      <p:pic>
        <p:nvPicPr>
          <p:cNvPr id="20" name="Picture 19" descr="Icon&#10;&#10;Description automatically generated">
            <a:extLst>
              <a:ext uri="{FF2B5EF4-FFF2-40B4-BE49-F238E27FC236}">
                <a16:creationId xmlns:a16="http://schemas.microsoft.com/office/drawing/2014/main" id="{8E90E357-AB82-4145-8318-176F2E8FA58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3749261" y="5029200"/>
            <a:ext cx="2432322" cy="1828800"/>
          </a:xfrm>
          <a:prstGeom prst="rect">
            <a:avLst/>
          </a:prstGeom>
        </p:spPr>
      </p:pic>
      <p:pic>
        <p:nvPicPr>
          <p:cNvPr id="21" name="Picture 20">
            <a:extLst>
              <a:ext uri="{FF2B5EF4-FFF2-40B4-BE49-F238E27FC236}">
                <a16:creationId xmlns:a16="http://schemas.microsoft.com/office/drawing/2014/main" id="{4777C5BD-C557-5D4F-9B1A-ED5E8250C224}"/>
              </a:ext>
            </a:extLst>
          </p:cNvPr>
          <p:cNvPicPr>
            <a:picLocks noChangeAspect="1"/>
          </p:cNvPicPr>
          <p:nvPr userDrawn="1"/>
        </p:nvPicPr>
        <p:blipFill>
          <a:blip r:embed="rId4"/>
          <a:stretch>
            <a:fillRect/>
          </a:stretch>
        </p:blipFill>
        <p:spPr>
          <a:xfrm>
            <a:off x="5048251" y="6299200"/>
            <a:ext cx="2095500" cy="558800"/>
          </a:xfrm>
          <a:prstGeom prst="rect">
            <a:avLst/>
          </a:prstGeom>
        </p:spPr>
      </p:pic>
    </p:spTree>
    <p:extLst>
      <p:ext uri="{BB962C8B-B14F-4D97-AF65-F5344CB8AC3E}">
        <p14:creationId xmlns:p14="http://schemas.microsoft.com/office/powerpoint/2010/main" val="4097867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Slide - Lim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7DCCC6"/>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7DCCC6"/>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23385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10" name="Group 9">
            <a:extLst>
              <a:ext uri="{FF2B5EF4-FFF2-40B4-BE49-F238E27FC236}">
                <a16:creationId xmlns:a16="http://schemas.microsoft.com/office/drawing/2014/main" id="{85AB54D3-E2AB-8546-8A06-75F48A99C7D7}"/>
              </a:ext>
            </a:extLst>
          </p:cNvPr>
          <p:cNvGrpSpPr/>
          <p:nvPr userDrawn="1"/>
        </p:nvGrpSpPr>
        <p:grpSpPr>
          <a:xfrm flipV="1">
            <a:off x="3605" y="4417659"/>
            <a:ext cx="1072793" cy="2454937"/>
            <a:chOff x="277783" y="380171"/>
            <a:chExt cx="1072793" cy="2454937"/>
          </a:xfrm>
        </p:grpSpPr>
        <p:grpSp>
          <p:nvGrpSpPr>
            <p:cNvPr id="11" name="Group 10">
              <a:extLst>
                <a:ext uri="{FF2B5EF4-FFF2-40B4-BE49-F238E27FC236}">
                  <a16:creationId xmlns:a16="http://schemas.microsoft.com/office/drawing/2014/main" id="{E20E4244-4D1C-8442-B81A-23559CB67BB5}"/>
                </a:ext>
              </a:extLst>
            </p:cNvPr>
            <p:cNvGrpSpPr/>
            <p:nvPr userDrawn="1"/>
          </p:nvGrpSpPr>
          <p:grpSpPr>
            <a:xfrm rot="16200000">
              <a:off x="-203633" y="861587"/>
              <a:ext cx="2035625" cy="1072793"/>
              <a:chOff x="10793801" y="6184140"/>
              <a:chExt cx="1287147" cy="678338"/>
            </a:xfrm>
          </p:grpSpPr>
          <p:pic>
            <p:nvPicPr>
              <p:cNvPr id="13" name="Picture 12" descr="Icon&#10;&#10;Description automatically generated">
                <a:extLst>
                  <a:ext uri="{FF2B5EF4-FFF2-40B4-BE49-F238E27FC236}">
                    <a16:creationId xmlns:a16="http://schemas.microsoft.com/office/drawing/2014/main" id="{C5DBF37A-8971-9D44-9B06-FE7342DDDA8E}"/>
                  </a:ext>
                </a:extLst>
              </p:cNvPr>
              <p:cNvPicPr>
                <a:picLocks noChangeAspect="1"/>
              </p:cNvPicPr>
              <p:nvPr userDrawn="1"/>
            </p:nvPicPr>
            <p:blipFill>
              <a:blip r:embed="rId2"/>
              <a:stretch>
                <a:fillRect/>
              </a:stretch>
            </p:blipFill>
            <p:spPr>
              <a:xfrm rot="10800000" flipH="1">
                <a:off x="11022080" y="6184140"/>
                <a:ext cx="1058868" cy="678338"/>
              </a:xfrm>
              <a:prstGeom prst="rect">
                <a:avLst/>
              </a:prstGeom>
            </p:spPr>
          </p:pic>
          <p:pic>
            <p:nvPicPr>
              <p:cNvPr id="15" name="Picture 14" descr="A picture containing text, sign, tableware, plate&#10;&#10;Description automatically generated">
                <a:extLst>
                  <a:ext uri="{FF2B5EF4-FFF2-40B4-BE49-F238E27FC236}">
                    <a16:creationId xmlns:a16="http://schemas.microsoft.com/office/drawing/2014/main" id="{147581F9-CB03-3244-991B-A40D465D80E4}"/>
                  </a:ext>
                </a:extLst>
              </p:cNvPr>
              <p:cNvPicPr>
                <a:picLocks noChangeAspect="1"/>
              </p:cNvPicPr>
              <p:nvPr userDrawn="1"/>
            </p:nvPicPr>
            <p:blipFill>
              <a:blip r:embed="rId3"/>
              <a:stretch>
                <a:fillRect/>
              </a:stretch>
            </p:blipFill>
            <p:spPr>
              <a:xfrm rot="10800000" flipV="1">
                <a:off x="10793801" y="6243157"/>
                <a:ext cx="1080400" cy="315277"/>
              </a:xfrm>
              <a:prstGeom prst="rect">
                <a:avLst/>
              </a:prstGeom>
            </p:spPr>
          </p:pic>
        </p:grpSp>
        <p:pic>
          <p:nvPicPr>
            <p:cNvPr id="12" name="Picture 11" descr="Shape, arrow&#10;&#10;Description automatically generated">
              <a:extLst>
                <a:ext uri="{FF2B5EF4-FFF2-40B4-BE49-F238E27FC236}">
                  <a16:creationId xmlns:a16="http://schemas.microsoft.com/office/drawing/2014/main" id="{7EA91FD7-430E-774F-97C0-352D9DDD67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714901" y="2283657"/>
              <a:ext cx="670185" cy="432718"/>
            </a:xfrm>
            <a:prstGeom prst="rect">
              <a:avLst/>
            </a:prstGeom>
          </p:spPr>
        </p:pic>
      </p:grpSp>
    </p:spTree>
    <p:extLst>
      <p:ext uri="{BB962C8B-B14F-4D97-AF65-F5344CB8AC3E}">
        <p14:creationId xmlns:p14="http://schemas.microsoft.com/office/powerpoint/2010/main" val="906445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23385C"/>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grpSp>
        <p:nvGrpSpPr>
          <p:cNvPr id="24" name="Group 23">
            <a:extLst>
              <a:ext uri="{FF2B5EF4-FFF2-40B4-BE49-F238E27FC236}">
                <a16:creationId xmlns:a16="http://schemas.microsoft.com/office/drawing/2014/main" id="{423E7F98-4FE6-2744-BCE7-4C6424790D6B}"/>
              </a:ext>
            </a:extLst>
          </p:cNvPr>
          <p:cNvGrpSpPr/>
          <p:nvPr userDrawn="1"/>
        </p:nvGrpSpPr>
        <p:grpSpPr>
          <a:xfrm>
            <a:off x="0" y="6194352"/>
            <a:ext cx="1847358" cy="678338"/>
            <a:chOff x="0" y="6194352"/>
            <a:chExt cx="1847358" cy="678338"/>
          </a:xfrm>
        </p:grpSpPr>
        <p:pic>
          <p:nvPicPr>
            <p:cNvPr id="25" name="Picture 24" descr="Icon&#10;&#10;Description automatically generated">
              <a:extLst>
                <a:ext uri="{FF2B5EF4-FFF2-40B4-BE49-F238E27FC236}">
                  <a16:creationId xmlns:a16="http://schemas.microsoft.com/office/drawing/2014/main" id="{956F36F9-C9B1-AB4B-87A9-D877E6235DE4}"/>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26" name="Picture 25" descr="A picture containing text, sign, tableware, plate&#10;&#10;Description automatically generated">
              <a:extLst>
                <a:ext uri="{FF2B5EF4-FFF2-40B4-BE49-F238E27FC236}">
                  <a16:creationId xmlns:a16="http://schemas.microsoft.com/office/drawing/2014/main" id="{A0C0112C-A949-BE48-9D65-7312EA8EDD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9" name="Picture 28" descr="Shape, arrow&#10;&#10;Description automatically generated">
              <a:extLst>
                <a:ext uri="{FF2B5EF4-FFF2-40B4-BE49-F238E27FC236}">
                  <a16:creationId xmlns:a16="http://schemas.microsoft.com/office/drawing/2014/main" id="{D5B5F429-8C66-0B47-905F-044D161E8E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587100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23385C">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F16A4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FDC56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grpSp>
        <p:nvGrpSpPr>
          <p:cNvPr id="18" name="Group 17">
            <a:extLst>
              <a:ext uri="{FF2B5EF4-FFF2-40B4-BE49-F238E27FC236}">
                <a16:creationId xmlns:a16="http://schemas.microsoft.com/office/drawing/2014/main" id="{301E90AB-B86D-A74F-A582-BCC29B67393B}"/>
              </a:ext>
            </a:extLst>
          </p:cNvPr>
          <p:cNvGrpSpPr/>
          <p:nvPr userDrawn="1"/>
        </p:nvGrpSpPr>
        <p:grpSpPr>
          <a:xfrm>
            <a:off x="5067451" y="6036885"/>
            <a:ext cx="1765535" cy="1041400"/>
            <a:chOff x="5067451" y="6036885"/>
            <a:chExt cx="1765535" cy="1041400"/>
          </a:xfrm>
        </p:grpSpPr>
        <p:pic>
          <p:nvPicPr>
            <p:cNvPr id="20" name="Picture 19" descr="Icon&#10;&#10;Description automatically generated">
              <a:extLst>
                <a:ext uri="{FF2B5EF4-FFF2-40B4-BE49-F238E27FC236}">
                  <a16:creationId xmlns:a16="http://schemas.microsoft.com/office/drawing/2014/main" id="{83087091-6393-D749-9271-8649D6A7D2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2" name="Picture 21" descr="A picture containing text, sign, tableware, plate&#10;&#10;Description automatically generated">
              <a:extLst>
                <a:ext uri="{FF2B5EF4-FFF2-40B4-BE49-F238E27FC236}">
                  <a16:creationId xmlns:a16="http://schemas.microsoft.com/office/drawing/2014/main" id="{B829CFAB-95E9-0844-9A9F-C1F86F6E56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23" name="Picture 22" descr="Shape, arrow&#10;&#10;Description automatically generated">
              <a:extLst>
                <a:ext uri="{FF2B5EF4-FFF2-40B4-BE49-F238E27FC236}">
                  <a16:creationId xmlns:a16="http://schemas.microsoft.com/office/drawing/2014/main" id="{376EB386-9840-1F44-8689-5C9E9C16573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3941567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grpSp>
        <p:nvGrpSpPr>
          <p:cNvPr id="14" name="Group 13">
            <a:extLst>
              <a:ext uri="{FF2B5EF4-FFF2-40B4-BE49-F238E27FC236}">
                <a16:creationId xmlns:a16="http://schemas.microsoft.com/office/drawing/2014/main" id="{FD151DD0-93D4-4C4C-AAA3-B93A3D428C5D}"/>
              </a:ext>
            </a:extLst>
          </p:cNvPr>
          <p:cNvGrpSpPr/>
          <p:nvPr userDrawn="1"/>
        </p:nvGrpSpPr>
        <p:grpSpPr>
          <a:xfrm flipH="1">
            <a:off x="10344642" y="6178622"/>
            <a:ext cx="1847358" cy="678338"/>
            <a:chOff x="0" y="6194352"/>
            <a:chExt cx="1847358" cy="678338"/>
          </a:xfrm>
        </p:grpSpPr>
        <p:pic>
          <p:nvPicPr>
            <p:cNvPr id="15" name="Picture 14" descr="Icon&#10;&#10;Description automatically generated">
              <a:extLst>
                <a:ext uri="{FF2B5EF4-FFF2-40B4-BE49-F238E27FC236}">
                  <a16:creationId xmlns:a16="http://schemas.microsoft.com/office/drawing/2014/main" id="{3A6EA9FE-CD34-9547-ADEB-A87192902E78}"/>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6" name="Picture 15" descr="A picture containing text, sign, tableware, plate&#10;&#10;Description automatically generated">
              <a:extLst>
                <a:ext uri="{FF2B5EF4-FFF2-40B4-BE49-F238E27FC236}">
                  <a16:creationId xmlns:a16="http://schemas.microsoft.com/office/drawing/2014/main" id="{055165DB-7D31-5048-B513-37877C807E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17" name="Picture 16" descr="Shape, arrow&#10;&#10;Description automatically generated">
              <a:extLst>
                <a:ext uri="{FF2B5EF4-FFF2-40B4-BE49-F238E27FC236}">
                  <a16:creationId xmlns:a16="http://schemas.microsoft.com/office/drawing/2014/main" id="{D7CC6910-4BD5-7344-B553-10F4009FC2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4133433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9BF7CEE9-1FAC-8941-96E0-15D619D7E8E0}"/>
              </a:ext>
            </a:extLst>
          </p:cNvPr>
          <p:cNvGrpSpPr/>
          <p:nvPr userDrawn="1"/>
        </p:nvGrpSpPr>
        <p:grpSpPr>
          <a:xfrm flipH="1">
            <a:off x="10344642" y="6178622"/>
            <a:ext cx="1847358" cy="678338"/>
            <a:chOff x="0" y="6194352"/>
            <a:chExt cx="1847358" cy="678338"/>
          </a:xfrm>
        </p:grpSpPr>
        <p:pic>
          <p:nvPicPr>
            <p:cNvPr id="11" name="Picture 10" descr="Icon&#10;&#10;Description automatically generated">
              <a:extLst>
                <a:ext uri="{FF2B5EF4-FFF2-40B4-BE49-F238E27FC236}">
                  <a16:creationId xmlns:a16="http://schemas.microsoft.com/office/drawing/2014/main" id="{6FDE962F-AFD8-D14B-96CE-289FE41B14F5}"/>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2" name="Picture 11" descr="A picture containing text, sign, tableware, plate&#10;&#10;Description automatically generated">
              <a:extLst>
                <a:ext uri="{FF2B5EF4-FFF2-40B4-BE49-F238E27FC236}">
                  <a16:creationId xmlns:a16="http://schemas.microsoft.com/office/drawing/2014/main" id="{F78A9A10-FF2F-AB41-95F0-23F4ED67C1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13" name="Picture 12" descr="Shape, arrow&#10;&#10;Description automatically generated">
              <a:extLst>
                <a:ext uri="{FF2B5EF4-FFF2-40B4-BE49-F238E27FC236}">
                  <a16:creationId xmlns:a16="http://schemas.microsoft.com/office/drawing/2014/main" id="{548FB04C-864B-5641-92EA-DB297F82C6A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38772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22138"/>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26" name="Group 25">
            <a:extLst>
              <a:ext uri="{FF2B5EF4-FFF2-40B4-BE49-F238E27FC236}">
                <a16:creationId xmlns:a16="http://schemas.microsoft.com/office/drawing/2014/main" id="{AC475032-DAB7-304F-BF53-A3C3404916B5}"/>
              </a:ext>
            </a:extLst>
          </p:cNvPr>
          <p:cNvGrpSpPr/>
          <p:nvPr userDrawn="1"/>
        </p:nvGrpSpPr>
        <p:grpSpPr>
          <a:xfrm>
            <a:off x="5067451" y="6036885"/>
            <a:ext cx="1765535" cy="1041400"/>
            <a:chOff x="5067451" y="6036885"/>
            <a:chExt cx="1765535" cy="1041400"/>
          </a:xfrm>
        </p:grpSpPr>
        <p:pic>
          <p:nvPicPr>
            <p:cNvPr id="27" name="Picture 26" descr="Icon&#10;&#10;Description automatically generated">
              <a:extLst>
                <a:ext uri="{FF2B5EF4-FFF2-40B4-BE49-F238E27FC236}">
                  <a16:creationId xmlns:a16="http://schemas.microsoft.com/office/drawing/2014/main" id="{7772EBA6-F1EE-3349-870B-DA8A0907A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8" name="Picture 27" descr="A picture containing text, sign, tableware, plate&#10;&#10;Description automatically generated">
              <a:extLst>
                <a:ext uri="{FF2B5EF4-FFF2-40B4-BE49-F238E27FC236}">
                  <a16:creationId xmlns:a16="http://schemas.microsoft.com/office/drawing/2014/main" id="{AB75FCCC-38AC-A147-87ED-B00DBF1BE2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29" name="Picture 28" descr="Shape, arrow&#10;&#10;Description automatically generated">
              <a:extLst>
                <a:ext uri="{FF2B5EF4-FFF2-40B4-BE49-F238E27FC236}">
                  <a16:creationId xmlns:a16="http://schemas.microsoft.com/office/drawing/2014/main" id="{8D82AE2D-D776-E640-A44F-4D690A0FE5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504065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4249" y="1546728"/>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7348" y="1588163"/>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7276" y="1593028"/>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8709" y="1634463"/>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4267" y="1599278"/>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1385" y="1640713"/>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7843" y="4647272"/>
            <a:ext cx="2061046" cy="1237497"/>
          </a:xfrm>
        </p:spPr>
        <p:txBody>
          <a:bodyPr/>
          <a:lstStyle>
            <a:lvl1pPr algn="ctr">
              <a:buNone/>
              <a:defRPr sz="1500" b="0" i="0" spc="0">
                <a:solidFill>
                  <a:srgbClr val="23385C"/>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5146" y="4152598"/>
            <a:ext cx="2061046" cy="335052"/>
          </a:xfrm>
        </p:spPr>
        <p:txBody>
          <a:bodyPr/>
          <a:lstStyle>
            <a:lvl1pPr algn="ctr">
              <a:buNone/>
              <a:defRPr sz="2000" b="0" i="0" spc="0">
                <a:solidFill>
                  <a:srgbClr val="23385C"/>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0305" y="4685118"/>
            <a:ext cx="2061046" cy="1237497"/>
          </a:xfrm>
        </p:spPr>
        <p:txBody>
          <a:bodyPr/>
          <a:lstStyle>
            <a:lvl1pPr algn="ctr">
              <a:buNone/>
              <a:defRPr sz="1500" b="0" i="0" spc="0">
                <a:solidFill>
                  <a:srgbClr val="23385C"/>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7608" y="4190444"/>
            <a:ext cx="2061046" cy="335052"/>
          </a:xfrm>
        </p:spPr>
        <p:txBody>
          <a:bodyPr/>
          <a:lstStyle>
            <a:lvl1pPr algn="ctr">
              <a:buNone/>
              <a:defRPr sz="2000" b="0" i="0" spc="0">
                <a:solidFill>
                  <a:srgbClr val="00A4B8"/>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0663" y="4685118"/>
            <a:ext cx="2061046" cy="1237497"/>
          </a:xfrm>
        </p:spPr>
        <p:txBody>
          <a:bodyPr/>
          <a:lstStyle>
            <a:lvl1pPr algn="ctr">
              <a:buNone/>
              <a:defRPr sz="1500" b="0" i="0" spc="0">
                <a:solidFill>
                  <a:srgbClr val="23385C"/>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7966" y="4190444"/>
            <a:ext cx="2061046" cy="335052"/>
          </a:xfrm>
        </p:spPr>
        <p:txBody>
          <a:bodyPr/>
          <a:lstStyle>
            <a:lvl1pPr algn="ctr">
              <a:buNone/>
              <a:defRPr sz="2000" b="0" i="0" spc="0">
                <a:solidFill>
                  <a:srgbClr val="7DCCC6"/>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22" name="Group 21">
            <a:extLst>
              <a:ext uri="{FF2B5EF4-FFF2-40B4-BE49-F238E27FC236}">
                <a16:creationId xmlns:a16="http://schemas.microsoft.com/office/drawing/2014/main" id="{D1B88B6A-8D11-514C-B2D6-79146707A8E8}"/>
              </a:ext>
            </a:extLst>
          </p:cNvPr>
          <p:cNvGrpSpPr/>
          <p:nvPr userDrawn="1"/>
        </p:nvGrpSpPr>
        <p:grpSpPr>
          <a:xfrm>
            <a:off x="5067451" y="6036885"/>
            <a:ext cx="1765535" cy="1041400"/>
            <a:chOff x="5067451" y="6036885"/>
            <a:chExt cx="1765535" cy="1041400"/>
          </a:xfrm>
        </p:grpSpPr>
        <p:pic>
          <p:nvPicPr>
            <p:cNvPr id="23" name="Picture 22" descr="Icon&#10;&#10;Description automatically generated">
              <a:extLst>
                <a:ext uri="{FF2B5EF4-FFF2-40B4-BE49-F238E27FC236}">
                  <a16:creationId xmlns:a16="http://schemas.microsoft.com/office/drawing/2014/main" id="{D8C5B22D-3390-3A40-A1D5-3774D41C6C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4" name="Picture 23" descr="A picture containing text, sign, tableware, plate&#10;&#10;Description automatically generated">
              <a:extLst>
                <a:ext uri="{FF2B5EF4-FFF2-40B4-BE49-F238E27FC236}">
                  <a16:creationId xmlns:a16="http://schemas.microsoft.com/office/drawing/2014/main" id="{ED964094-6516-9044-B1BD-5934D68608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25" name="Picture 24" descr="Shape, arrow&#10;&#10;Description automatically generated">
              <a:extLst>
                <a:ext uri="{FF2B5EF4-FFF2-40B4-BE49-F238E27FC236}">
                  <a16:creationId xmlns:a16="http://schemas.microsoft.com/office/drawing/2014/main" id="{5300CC89-2E33-FC40-B06A-D37A4DE8FB9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4068254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93681" y="1544244"/>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36780" y="158567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57993" y="1544244"/>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99426" y="158567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29368" y="1544244"/>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76487" y="1585679"/>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84951" y="1544244"/>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DC56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20639" y="1544244"/>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67757" y="158567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71262" y="4651038"/>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58565" y="4156364"/>
            <a:ext cx="2061046" cy="335052"/>
          </a:xfrm>
        </p:spPr>
        <p:txBody>
          <a:bodyPr/>
          <a:lstStyle>
            <a:lvl1pPr algn="ctr">
              <a:buNone/>
              <a:defRPr sz="2000" b="1"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37275" y="4644788"/>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24578" y="4150114"/>
            <a:ext cx="2061046" cy="335052"/>
          </a:xfrm>
        </p:spPr>
        <p:txBody>
          <a:bodyPr/>
          <a:lstStyle>
            <a:lvl1pPr algn="ctr">
              <a:buNone/>
              <a:defRPr sz="2000" b="1" i="0" spc="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01022" y="4636334"/>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88325" y="4141660"/>
            <a:ext cx="2061046" cy="335052"/>
          </a:xfrm>
        </p:spPr>
        <p:txBody>
          <a:bodyPr/>
          <a:lstStyle>
            <a:lvl1pPr algn="ctr">
              <a:buNone/>
              <a:defRPr sz="2000" b="1" i="0" spc="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67035" y="4630084"/>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54338" y="4135410"/>
            <a:ext cx="2061046" cy="335052"/>
          </a:xfrm>
        </p:spPr>
        <p:txBody>
          <a:bodyPr/>
          <a:lstStyle>
            <a:lvl1pPr algn="ctr">
              <a:buNone/>
              <a:defRPr sz="2000" b="1" i="0" spc="0">
                <a:solidFill>
                  <a:srgbClr val="F16A4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21613" y="4618509"/>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408916" y="4123835"/>
            <a:ext cx="2061046" cy="335052"/>
          </a:xfrm>
        </p:spPr>
        <p:txBody>
          <a:bodyPr/>
          <a:lstStyle>
            <a:lvl1pPr algn="ctr">
              <a:buNone/>
              <a:defRPr sz="2000" b="1" i="0" spc="0">
                <a:solidFill>
                  <a:srgbClr val="FDC56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24178" y="158567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DC56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31" name="Group 30">
            <a:extLst>
              <a:ext uri="{FF2B5EF4-FFF2-40B4-BE49-F238E27FC236}">
                <a16:creationId xmlns:a16="http://schemas.microsoft.com/office/drawing/2014/main" id="{530C9986-91CC-D444-9577-B3CECEA0AD9C}"/>
              </a:ext>
            </a:extLst>
          </p:cNvPr>
          <p:cNvGrpSpPr/>
          <p:nvPr userDrawn="1"/>
        </p:nvGrpSpPr>
        <p:grpSpPr>
          <a:xfrm>
            <a:off x="5067451" y="6036885"/>
            <a:ext cx="1765535" cy="1041400"/>
            <a:chOff x="5067451" y="6036885"/>
            <a:chExt cx="1765535" cy="1041400"/>
          </a:xfrm>
        </p:grpSpPr>
        <p:pic>
          <p:nvPicPr>
            <p:cNvPr id="32" name="Picture 31" descr="Icon&#10;&#10;Description automatically generated">
              <a:extLst>
                <a:ext uri="{FF2B5EF4-FFF2-40B4-BE49-F238E27FC236}">
                  <a16:creationId xmlns:a16="http://schemas.microsoft.com/office/drawing/2014/main" id="{D561A9AB-0248-CA40-855D-ED8FDA963E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33" name="Picture 32" descr="A picture containing text, sign, tableware, plate&#10;&#10;Description automatically generated">
              <a:extLst>
                <a:ext uri="{FF2B5EF4-FFF2-40B4-BE49-F238E27FC236}">
                  <a16:creationId xmlns:a16="http://schemas.microsoft.com/office/drawing/2014/main" id="{EB7458A9-6C4A-D84B-BE18-1A79D62595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4" name="Picture 33" descr="Shape, arrow&#10;&#10;Description automatically generated">
              <a:extLst>
                <a:ext uri="{FF2B5EF4-FFF2-40B4-BE49-F238E27FC236}">
                  <a16:creationId xmlns:a16="http://schemas.microsoft.com/office/drawing/2014/main" id="{3A31897B-E06F-1340-A904-EA6E63F0354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3791680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23385C"/>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00A4B8"/>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DCCC6"/>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F16A4C"/>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DC562">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4267105"/>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4260855"/>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4252401"/>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4246151"/>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4234576"/>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grpSp>
        <p:nvGrpSpPr>
          <p:cNvPr id="23" name="Group 22">
            <a:extLst>
              <a:ext uri="{FF2B5EF4-FFF2-40B4-BE49-F238E27FC236}">
                <a16:creationId xmlns:a16="http://schemas.microsoft.com/office/drawing/2014/main" id="{9422CA2A-4114-7047-B23C-9276FF8A7D65}"/>
              </a:ext>
            </a:extLst>
          </p:cNvPr>
          <p:cNvGrpSpPr/>
          <p:nvPr userDrawn="1"/>
        </p:nvGrpSpPr>
        <p:grpSpPr>
          <a:xfrm>
            <a:off x="5067451" y="6036885"/>
            <a:ext cx="1765535" cy="1041400"/>
            <a:chOff x="5067451" y="6036885"/>
            <a:chExt cx="1765535" cy="1041400"/>
          </a:xfrm>
        </p:grpSpPr>
        <p:pic>
          <p:nvPicPr>
            <p:cNvPr id="24" name="Picture 23" descr="Icon&#10;&#10;Description automatically generated">
              <a:extLst>
                <a:ext uri="{FF2B5EF4-FFF2-40B4-BE49-F238E27FC236}">
                  <a16:creationId xmlns:a16="http://schemas.microsoft.com/office/drawing/2014/main" id="{DBAB42BD-BD3E-2149-B8FD-92DE9DD0E4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5" name="Picture 24" descr="A picture containing text, sign, tableware, plate&#10;&#10;Description automatically generated">
              <a:extLst>
                <a:ext uri="{FF2B5EF4-FFF2-40B4-BE49-F238E27FC236}">
                  <a16:creationId xmlns:a16="http://schemas.microsoft.com/office/drawing/2014/main" id="{36D6A6BB-68BE-7944-8027-A43D2ED8FE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1" name="Picture 30" descr="Shape, arrow&#10;&#10;Description automatically generated">
              <a:extLst>
                <a:ext uri="{FF2B5EF4-FFF2-40B4-BE49-F238E27FC236}">
                  <a16:creationId xmlns:a16="http://schemas.microsoft.com/office/drawing/2014/main" id="{BEE679D5-207C-094C-929F-48B423D7552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40505952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2338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00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F16A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DCC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DC5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29" name="Group 28">
            <a:extLst>
              <a:ext uri="{FF2B5EF4-FFF2-40B4-BE49-F238E27FC236}">
                <a16:creationId xmlns:a16="http://schemas.microsoft.com/office/drawing/2014/main" id="{85025EB5-6F84-244C-8D3B-B0492EC31C90}"/>
              </a:ext>
            </a:extLst>
          </p:cNvPr>
          <p:cNvGrpSpPr/>
          <p:nvPr userDrawn="1"/>
        </p:nvGrpSpPr>
        <p:grpSpPr>
          <a:xfrm>
            <a:off x="5067451" y="6036885"/>
            <a:ext cx="1765535" cy="1041400"/>
            <a:chOff x="5067451" y="6036885"/>
            <a:chExt cx="1765535" cy="1041400"/>
          </a:xfrm>
        </p:grpSpPr>
        <p:pic>
          <p:nvPicPr>
            <p:cNvPr id="31" name="Picture 30" descr="Icon&#10;&#10;Description automatically generated">
              <a:extLst>
                <a:ext uri="{FF2B5EF4-FFF2-40B4-BE49-F238E27FC236}">
                  <a16:creationId xmlns:a16="http://schemas.microsoft.com/office/drawing/2014/main" id="{D0653CD7-FF7F-7B43-94A1-EF49131F31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32" name="Picture 31" descr="A picture containing text, sign, tableware, plate&#10;&#10;Description automatically generated">
              <a:extLst>
                <a:ext uri="{FF2B5EF4-FFF2-40B4-BE49-F238E27FC236}">
                  <a16:creationId xmlns:a16="http://schemas.microsoft.com/office/drawing/2014/main" id="{769F0885-2832-A147-92D9-F24CA233BA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3" name="Picture 32" descr="Shape, arrow&#10;&#10;Description automatically generated">
              <a:extLst>
                <a:ext uri="{FF2B5EF4-FFF2-40B4-BE49-F238E27FC236}">
                  <a16:creationId xmlns:a16="http://schemas.microsoft.com/office/drawing/2014/main" id="{B4370F43-18A2-E74A-8A94-F6D9FFC082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592762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09C3627-4407-A642-B4BB-D96210B35831}"/>
              </a:ext>
            </a:extLst>
          </p:cNvPr>
          <p:cNvSpPr/>
          <p:nvPr userDrawn="1"/>
        </p:nvSpPr>
        <p:spPr>
          <a:xfrm>
            <a:off x="5992863" y="4676485"/>
            <a:ext cx="5622596" cy="1720516"/>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5E2C5A-272E-7048-84EC-29E0F8107587}"/>
              </a:ext>
            </a:extLst>
          </p:cNvPr>
          <p:cNvSpPr/>
          <p:nvPr userDrawn="1"/>
        </p:nvSpPr>
        <p:spPr>
          <a:xfrm flipV="1">
            <a:off x="1453607" y="12032"/>
            <a:ext cx="4355270" cy="6833936"/>
          </a:xfrm>
          <a:prstGeom prst="rect">
            <a:avLst/>
          </a:prstGeom>
          <a:solidFill>
            <a:srgbClr val="7DC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13" name="Picture 12" descr="Logo, company name&#10;&#10;Description automatically generated">
            <a:extLst>
              <a:ext uri="{FF2B5EF4-FFF2-40B4-BE49-F238E27FC236}">
                <a16:creationId xmlns:a16="http://schemas.microsoft.com/office/drawing/2014/main" id="{70AC74D7-819C-BF4D-98D5-7169F3E23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3607" y="12032"/>
            <a:ext cx="4355270" cy="2788837"/>
          </a:xfrm>
          <a:prstGeom prst="rect">
            <a:avLst/>
          </a:prstGeom>
        </p:spPr>
      </p:pic>
      <p:sp>
        <p:nvSpPr>
          <p:cNvPr id="22" name="Picture Placeholder 21">
            <a:extLst>
              <a:ext uri="{FF2B5EF4-FFF2-40B4-BE49-F238E27FC236}">
                <a16:creationId xmlns:a16="http://schemas.microsoft.com/office/drawing/2014/main" id="{EED0DCC6-5663-E04D-94A8-21294AC0BB30}"/>
              </a:ext>
            </a:extLst>
          </p:cNvPr>
          <p:cNvSpPr>
            <a:spLocks noGrp="1"/>
          </p:cNvSpPr>
          <p:nvPr>
            <p:ph type="pic" sz="quarter" idx="10" hasCustomPrompt="1"/>
          </p:nvPr>
        </p:nvSpPr>
        <p:spPr>
          <a:xfrm>
            <a:off x="0" y="2800869"/>
            <a:ext cx="12192000" cy="3058510"/>
          </a:xfrm>
          <a:custGeom>
            <a:avLst/>
            <a:gdLst>
              <a:gd name="connsiteX0" fmla="*/ 0 w 12192000"/>
              <a:gd name="connsiteY0" fmla="*/ 0 h 3058510"/>
              <a:gd name="connsiteX1" fmla="*/ 12192000 w 12192000"/>
              <a:gd name="connsiteY1" fmla="*/ 0 h 3058510"/>
              <a:gd name="connsiteX2" fmla="*/ 12192000 w 12192000"/>
              <a:gd name="connsiteY2" fmla="*/ 3058510 h 3058510"/>
              <a:gd name="connsiteX3" fmla="*/ 11615459 w 12192000"/>
              <a:gd name="connsiteY3" fmla="*/ 3058510 h 3058510"/>
              <a:gd name="connsiteX4" fmla="*/ 11615459 w 12192000"/>
              <a:gd name="connsiteY4" fmla="*/ 1875616 h 3058510"/>
              <a:gd name="connsiteX5" fmla="*/ 5992863 w 12192000"/>
              <a:gd name="connsiteY5" fmla="*/ 1875616 h 3058510"/>
              <a:gd name="connsiteX6" fmla="*/ 5992863 w 12192000"/>
              <a:gd name="connsiteY6" fmla="*/ 3058510 h 3058510"/>
              <a:gd name="connsiteX7" fmla="*/ 0 w 12192000"/>
              <a:gd name="connsiteY7" fmla="*/ 3058510 h 305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058510">
                <a:moveTo>
                  <a:pt x="0" y="0"/>
                </a:moveTo>
                <a:lnTo>
                  <a:pt x="12192000" y="0"/>
                </a:lnTo>
                <a:lnTo>
                  <a:pt x="12192000" y="3058510"/>
                </a:lnTo>
                <a:lnTo>
                  <a:pt x="11615459" y="3058510"/>
                </a:lnTo>
                <a:lnTo>
                  <a:pt x="11615459" y="1875616"/>
                </a:lnTo>
                <a:lnTo>
                  <a:pt x="5992863" y="1875616"/>
                </a:lnTo>
                <a:lnTo>
                  <a:pt x="5992863" y="3058510"/>
                </a:lnTo>
                <a:lnTo>
                  <a:pt x="0" y="3058510"/>
                </a:lnTo>
                <a:close/>
              </a:path>
            </a:pathLst>
          </a:custGeom>
        </p:spPr>
        <p:txBody>
          <a:bodyPr wrap="square">
            <a:noAutofit/>
          </a:bodyPr>
          <a:lstStyle>
            <a:lvl1pPr marL="0" indent="0" algn="l">
              <a:buNone/>
              <a:defRPr>
                <a:solidFill>
                  <a:schemeClr val="bg1">
                    <a:lumMod val="50000"/>
                  </a:schemeClr>
                </a:solidFill>
              </a:defRPr>
            </a:lvl1pPr>
          </a:lstStyle>
          <a:p>
            <a:r>
              <a:rPr lang="en-US" dirty="0"/>
              <a:t>                                                           </a:t>
            </a:r>
          </a:p>
          <a:p>
            <a:r>
              <a:rPr lang="en-US" dirty="0"/>
              <a:t>                                                                                              Click to add photo </a:t>
            </a:r>
          </a:p>
        </p:txBody>
      </p:sp>
      <p:sp>
        <p:nvSpPr>
          <p:cNvPr id="17" name="Text Placeholder 23">
            <a:extLst>
              <a:ext uri="{FF2B5EF4-FFF2-40B4-BE49-F238E27FC236}">
                <a16:creationId xmlns:a16="http://schemas.microsoft.com/office/drawing/2014/main" id="{08332FD4-383A-5349-AA9A-64D2E061489B}"/>
              </a:ext>
            </a:extLst>
          </p:cNvPr>
          <p:cNvSpPr>
            <a:spLocks noGrp="1"/>
          </p:cNvSpPr>
          <p:nvPr>
            <p:ph type="body" sz="quarter" idx="15" hasCustomPrompt="1"/>
          </p:nvPr>
        </p:nvSpPr>
        <p:spPr>
          <a:xfrm>
            <a:off x="6152822" y="5413586"/>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18" name="Text Placeholder 23">
            <a:extLst>
              <a:ext uri="{FF2B5EF4-FFF2-40B4-BE49-F238E27FC236}">
                <a16:creationId xmlns:a16="http://schemas.microsoft.com/office/drawing/2014/main" id="{93715E6E-5F2E-C841-ABE0-246041063610}"/>
              </a:ext>
            </a:extLst>
          </p:cNvPr>
          <p:cNvSpPr>
            <a:spLocks noGrp="1"/>
          </p:cNvSpPr>
          <p:nvPr>
            <p:ph type="body" sz="quarter" idx="16" hasCustomPrompt="1"/>
          </p:nvPr>
        </p:nvSpPr>
        <p:spPr>
          <a:xfrm>
            <a:off x="6152822" y="4795063"/>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2</a:t>
            </a:r>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a:blip r:embed="rId3"/>
          <a:stretch>
            <a:fillRect/>
          </a:stretch>
        </p:blipFill>
        <p:spPr>
          <a:xfrm>
            <a:off x="1269621" y="6110939"/>
            <a:ext cx="2095500" cy="558800"/>
          </a:xfrm>
          <a:prstGeom prst="rect">
            <a:avLst/>
          </a:prstGeom>
        </p:spPr>
      </p:pic>
      <p:pic>
        <p:nvPicPr>
          <p:cNvPr id="24" name="Picture 23" descr="Icon&#10;&#10;Description automatically generated">
            <a:extLst>
              <a:ext uri="{FF2B5EF4-FFF2-40B4-BE49-F238E27FC236}">
                <a16:creationId xmlns:a16="http://schemas.microsoft.com/office/drawing/2014/main" id="{5F499190-7C70-9246-B1D1-86D67DFF7F7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flipH="1">
            <a:off x="8954881" y="0"/>
            <a:ext cx="3237119" cy="2433906"/>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23385C"/>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00A4B8"/>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28AF9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F16A4C"/>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22" name="Group 21">
            <a:extLst>
              <a:ext uri="{FF2B5EF4-FFF2-40B4-BE49-F238E27FC236}">
                <a16:creationId xmlns:a16="http://schemas.microsoft.com/office/drawing/2014/main" id="{C3D42838-1824-4C4B-A950-B7AB8ADC1E95}"/>
              </a:ext>
            </a:extLst>
          </p:cNvPr>
          <p:cNvGrpSpPr/>
          <p:nvPr userDrawn="1"/>
        </p:nvGrpSpPr>
        <p:grpSpPr>
          <a:xfrm>
            <a:off x="5067451" y="6036885"/>
            <a:ext cx="1765535" cy="1041400"/>
            <a:chOff x="5067451" y="6036885"/>
            <a:chExt cx="1765535" cy="1041400"/>
          </a:xfrm>
        </p:grpSpPr>
        <p:pic>
          <p:nvPicPr>
            <p:cNvPr id="27" name="Picture 26" descr="Icon&#10;&#10;Description automatically generated">
              <a:extLst>
                <a:ext uri="{FF2B5EF4-FFF2-40B4-BE49-F238E27FC236}">
                  <a16:creationId xmlns:a16="http://schemas.microsoft.com/office/drawing/2014/main" id="{A3F26858-FEF2-5D4A-B2E6-D577579FD4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8" name="Picture 27" descr="A picture containing text, sign, tableware, plate&#10;&#10;Description automatically generated">
              <a:extLst>
                <a:ext uri="{FF2B5EF4-FFF2-40B4-BE49-F238E27FC236}">
                  <a16:creationId xmlns:a16="http://schemas.microsoft.com/office/drawing/2014/main" id="{0379E91E-8E8F-E841-AC56-45B4C8FA9A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1" name="Picture 30" descr="Shape, arrow&#10;&#10;Description automatically generated">
              <a:extLst>
                <a:ext uri="{FF2B5EF4-FFF2-40B4-BE49-F238E27FC236}">
                  <a16:creationId xmlns:a16="http://schemas.microsoft.com/office/drawing/2014/main" id="{CECE8335-EBC3-FB4E-B1BE-453BBF898B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19037044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F16A4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11" name="Group 10">
            <a:extLst>
              <a:ext uri="{FF2B5EF4-FFF2-40B4-BE49-F238E27FC236}">
                <a16:creationId xmlns:a16="http://schemas.microsoft.com/office/drawing/2014/main" id="{F40EB58F-7928-624A-A32B-98DFED99D43B}"/>
              </a:ext>
            </a:extLst>
          </p:cNvPr>
          <p:cNvGrpSpPr/>
          <p:nvPr userDrawn="1"/>
        </p:nvGrpSpPr>
        <p:grpSpPr>
          <a:xfrm>
            <a:off x="5067451" y="6036885"/>
            <a:ext cx="1765535" cy="1041400"/>
            <a:chOff x="5067451" y="6036885"/>
            <a:chExt cx="1765535" cy="1041400"/>
          </a:xfrm>
        </p:grpSpPr>
        <p:pic>
          <p:nvPicPr>
            <p:cNvPr id="10" name="Picture 9" descr="Icon&#10;&#10;Description automatically generated">
              <a:extLst>
                <a:ext uri="{FF2B5EF4-FFF2-40B4-BE49-F238E27FC236}">
                  <a16:creationId xmlns:a16="http://schemas.microsoft.com/office/drawing/2014/main" id="{2426661C-9500-8947-8ACF-2ABF246288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33" name="Picture 32" descr="A picture containing text, sign, tableware, plate&#10;&#10;Description automatically generated">
              <a:extLst>
                <a:ext uri="{FF2B5EF4-FFF2-40B4-BE49-F238E27FC236}">
                  <a16:creationId xmlns:a16="http://schemas.microsoft.com/office/drawing/2014/main" id="{637502F0-9928-A446-809D-5EFF8352E0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4" name="Picture 33" descr="Shape, arrow&#10;&#10;Description automatically generated">
              <a:extLst>
                <a:ext uri="{FF2B5EF4-FFF2-40B4-BE49-F238E27FC236}">
                  <a16:creationId xmlns:a16="http://schemas.microsoft.com/office/drawing/2014/main" id="{15819499-69BD-A640-AAAF-5FB4DC61F1C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19021076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DCCC6"/>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23385C"/>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00A4B8"/>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DC562">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F16A4C"/>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23385C"/>
                </a:solidFill>
                <a:latin typeface="+mn-lt"/>
              </a:defRPr>
            </a:lvl1pPr>
          </a:lstStyle>
          <a:p>
            <a:pPr lvl="0"/>
            <a:r>
              <a:rPr lang="en-US" dirty="0"/>
              <a:t>Heading</a:t>
            </a:r>
          </a:p>
        </p:txBody>
      </p:sp>
      <p:sp>
        <p:nvSpPr>
          <p:cNvPr id="101" name="Text Placeholder 17">
            <a:extLst>
              <a:ext uri="{FF2B5EF4-FFF2-40B4-BE49-F238E27FC236}">
                <a16:creationId xmlns:a16="http://schemas.microsoft.com/office/drawing/2014/main" id="{20D53A06-A470-E043-A7C1-9D4483F8962D}"/>
              </a:ext>
            </a:extLst>
          </p:cNvPr>
          <p:cNvSpPr>
            <a:spLocks noGrp="1"/>
          </p:cNvSpPr>
          <p:nvPr>
            <p:ph type="body" sz="quarter" idx="19" hasCustomPrompt="1"/>
          </p:nvPr>
        </p:nvSpPr>
        <p:spPr>
          <a:xfrm>
            <a:off x="5383588" y="3262474"/>
            <a:ext cx="2212737" cy="651123"/>
          </a:xfrm>
        </p:spPr>
        <p:txBody>
          <a:bodyPr/>
          <a:lstStyle>
            <a:lvl1pPr algn="r">
              <a:buNone/>
              <a:defRPr sz="1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200" b="1" i="0">
                <a:solidFill>
                  <a:srgbClr val="7DCCC6"/>
                </a:solidFill>
                <a:latin typeface="+mn-lt"/>
              </a:defRPr>
            </a:lvl1pPr>
          </a:lstStyle>
          <a:p>
            <a:pPr lvl="0"/>
            <a:r>
              <a:rPr lang="en-US" dirty="0"/>
              <a:t>Title</a:t>
            </a:r>
          </a:p>
        </p:txBody>
      </p:sp>
      <p:sp>
        <p:nvSpPr>
          <p:cNvPr id="103" name="Text Placeholder 17">
            <a:extLst>
              <a:ext uri="{FF2B5EF4-FFF2-40B4-BE49-F238E27FC236}">
                <a16:creationId xmlns:a16="http://schemas.microsoft.com/office/drawing/2014/main" id="{CF75D89D-1D17-D04C-8A25-58DADB17A5B6}"/>
              </a:ext>
            </a:extLst>
          </p:cNvPr>
          <p:cNvSpPr>
            <a:spLocks noGrp="1"/>
          </p:cNvSpPr>
          <p:nvPr>
            <p:ph type="body" sz="quarter" idx="21" hasCustomPrompt="1"/>
          </p:nvPr>
        </p:nvSpPr>
        <p:spPr>
          <a:xfrm>
            <a:off x="6505379" y="927252"/>
            <a:ext cx="2212737" cy="651123"/>
          </a:xfrm>
        </p:spPr>
        <p:txBody>
          <a:bodyPr anchor="t"/>
          <a:lstStyle>
            <a:lvl1pPr algn="r">
              <a:buNone/>
              <a:defRPr sz="1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200" b="1" i="0">
                <a:solidFill>
                  <a:srgbClr val="23385C"/>
                </a:solidFill>
                <a:latin typeface="+mn-lt"/>
              </a:defRPr>
            </a:lvl1pPr>
          </a:lstStyle>
          <a:p>
            <a:pPr lvl="0"/>
            <a:r>
              <a:rPr lang="en-US" dirty="0"/>
              <a:t>Title</a:t>
            </a:r>
          </a:p>
        </p:txBody>
      </p:sp>
      <p:sp>
        <p:nvSpPr>
          <p:cNvPr id="105" name="Text Placeholder 17">
            <a:extLst>
              <a:ext uri="{FF2B5EF4-FFF2-40B4-BE49-F238E27FC236}">
                <a16:creationId xmlns:a16="http://schemas.microsoft.com/office/drawing/2014/main" id="{23CD4274-1A62-C44F-9D93-D9C507ADC254}"/>
              </a:ext>
            </a:extLst>
          </p:cNvPr>
          <p:cNvSpPr>
            <a:spLocks noGrp="1"/>
          </p:cNvSpPr>
          <p:nvPr>
            <p:ph type="body" sz="quarter" idx="23" hasCustomPrompt="1"/>
          </p:nvPr>
        </p:nvSpPr>
        <p:spPr>
          <a:xfrm>
            <a:off x="6667060" y="5501098"/>
            <a:ext cx="2212737" cy="651123"/>
          </a:xfrm>
        </p:spPr>
        <p:txBody>
          <a:bodyPr anchor="t"/>
          <a:lstStyle>
            <a:lvl1pPr algn="r">
              <a:buNone/>
              <a:defRPr sz="1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200" b="1" i="0">
                <a:solidFill>
                  <a:srgbClr val="FDC562"/>
                </a:solidFill>
                <a:latin typeface="+mn-lt"/>
              </a:defRPr>
            </a:lvl1pPr>
          </a:lstStyle>
          <a:p>
            <a:pPr lvl="0"/>
            <a:r>
              <a:rPr lang="en-US" dirty="0"/>
              <a:t>Title</a:t>
            </a:r>
          </a:p>
        </p:txBody>
      </p:sp>
      <p:sp>
        <p:nvSpPr>
          <p:cNvPr id="107" name="Text Placeholder 17">
            <a:extLst>
              <a:ext uri="{FF2B5EF4-FFF2-40B4-BE49-F238E27FC236}">
                <a16:creationId xmlns:a16="http://schemas.microsoft.com/office/drawing/2014/main" id="{43320795-46BC-AF4D-BEC0-E2B432C9F1BB}"/>
              </a:ext>
            </a:extLst>
          </p:cNvPr>
          <p:cNvSpPr>
            <a:spLocks noGrp="1"/>
          </p:cNvSpPr>
          <p:nvPr>
            <p:ph type="body" sz="quarter" idx="25" hasCustomPrompt="1"/>
          </p:nvPr>
        </p:nvSpPr>
        <p:spPr>
          <a:xfrm>
            <a:off x="5731326" y="4447206"/>
            <a:ext cx="2212737" cy="651123"/>
          </a:xfrm>
        </p:spPr>
        <p:txBody>
          <a:bodyPr anchor="t"/>
          <a:lstStyle>
            <a:lvl1pPr algn="r">
              <a:buNone/>
              <a:defRPr sz="1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200" b="1" i="0">
                <a:solidFill>
                  <a:srgbClr val="F16A4C"/>
                </a:solidFill>
                <a:latin typeface="+mn-lt"/>
              </a:defRPr>
            </a:lvl1pPr>
          </a:lstStyle>
          <a:p>
            <a:pPr lvl="0"/>
            <a:r>
              <a:rPr lang="en-US" dirty="0"/>
              <a:t>Title</a:t>
            </a:r>
          </a:p>
        </p:txBody>
      </p:sp>
      <p:sp>
        <p:nvSpPr>
          <p:cNvPr id="109" name="Text Placeholder 17">
            <a:extLst>
              <a:ext uri="{FF2B5EF4-FFF2-40B4-BE49-F238E27FC236}">
                <a16:creationId xmlns:a16="http://schemas.microsoft.com/office/drawing/2014/main" id="{8FB2940C-DB12-FC4B-AE30-0A6B11AD18B8}"/>
              </a:ext>
            </a:extLst>
          </p:cNvPr>
          <p:cNvSpPr>
            <a:spLocks noGrp="1"/>
          </p:cNvSpPr>
          <p:nvPr>
            <p:ph type="body" sz="quarter" idx="27" hasCustomPrompt="1"/>
          </p:nvPr>
        </p:nvSpPr>
        <p:spPr>
          <a:xfrm>
            <a:off x="5779231" y="1959718"/>
            <a:ext cx="2212737" cy="651123"/>
          </a:xfrm>
        </p:spPr>
        <p:txBody>
          <a:bodyPr anchor="t"/>
          <a:lstStyle>
            <a:lvl1pPr algn="r">
              <a:buNone/>
              <a:defRPr sz="1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200" b="1" i="0">
                <a:solidFill>
                  <a:srgbClr val="00A4B8"/>
                </a:solidFill>
                <a:latin typeface="+mn-lt"/>
              </a:defRPr>
            </a:lvl1pPr>
          </a:lstStyle>
          <a:p>
            <a:pPr lvl="0"/>
            <a:r>
              <a:rPr lang="en-US" dirty="0"/>
              <a:t>Title</a:t>
            </a:r>
          </a:p>
        </p:txBody>
      </p:sp>
      <p:grpSp>
        <p:nvGrpSpPr>
          <p:cNvPr id="79" name="Group 78">
            <a:extLst>
              <a:ext uri="{FF2B5EF4-FFF2-40B4-BE49-F238E27FC236}">
                <a16:creationId xmlns:a16="http://schemas.microsoft.com/office/drawing/2014/main" id="{68180585-D8B3-D24C-813A-0BA6B70E94ED}"/>
              </a:ext>
            </a:extLst>
          </p:cNvPr>
          <p:cNvGrpSpPr/>
          <p:nvPr userDrawn="1"/>
        </p:nvGrpSpPr>
        <p:grpSpPr>
          <a:xfrm>
            <a:off x="0" y="6194352"/>
            <a:ext cx="1847358" cy="678338"/>
            <a:chOff x="0" y="6194352"/>
            <a:chExt cx="1847358" cy="678338"/>
          </a:xfrm>
        </p:grpSpPr>
        <p:pic>
          <p:nvPicPr>
            <p:cNvPr id="80" name="Picture 79" descr="Icon&#10;&#10;Description automatically generated">
              <a:extLst>
                <a:ext uri="{FF2B5EF4-FFF2-40B4-BE49-F238E27FC236}">
                  <a16:creationId xmlns:a16="http://schemas.microsoft.com/office/drawing/2014/main" id="{0F311DC2-FEFF-CD4C-BAE3-972EB981E7D7}"/>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81" name="Picture 80" descr="A picture containing text, sign, tableware, plate&#10;&#10;Description automatically generated">
              <a:extLst>
                <a:ext uri="{FF2B5EF4-FFF2-40B4-BE49-F238E27FC236}">
                  <a16:creationId xmlns:a16="http://schemas.microsoft.com/office/drawing/2014/main" id="{D0B4EF20-8D24-914A-AEF9-24DF258EB6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82" name="Picture 81" descr="Shape, arrow&#10;&#10;Description automatically generated">
              <a:extLst>
                <a:ext uri="{FF2B5EF4-FFF2-40B4-BE49-F238E27FC236}">
                  <a16:creationId xmlns:a16="http://schemas.microsoft.com/office/drawing/2014/main" id="{D23486AB-9A17-6741-BA95-F8E91D6F62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582531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23385C"/>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23385C"/>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F16A4C"/>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00A4B8"/>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FDC562"/>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7DCCC6"/>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23385C"/>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00A4B8"/>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7DCCC6"/>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F16A4C"/>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FDC562"/>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grpSp>
        <p:nvGrpSpPr>
          <p:cNvPr id="36" name="Group 35">
            <a:extLst>
              <a:ext uri="{FF2B5EF4-FFF2-40B4-BE49-F238E27FC236}">
                <a16:creationId xmlns:a16="http://schemas.microsoft.com/office/drawing/2014/main" id="{431175E0-037D-7F41-81B8-C423356AB5A2}"/>
              </a:ext>
            </a:extLst>
          </p:cNvPr>
          <p:cNvGrpSpPr/>
          <p:nvPr userDrawn="1"/>
        </p:nvGrpSpPr>
        <p:grpSpPr>
          <a:xfrm>
            <a:off x="0" y="6194352"/>
            <a:ext cx="1847358" cy="678338"/>
            <a:chOff x="0" y="6194352"/>
            <a:chExt cx="1847358" cy="678338"/>
          </a:xfrm>
        </p:grpSpPr>
        <p:pic>
          <p:nvPicPr>
            <p:cNvPr id="37" name="Picture 36" descr="Icon&#10;&#10;Description automatically generated">
              <a:extLst>
                <a:ext uri="{FF2B5EF4-FFF2-40B4-BE49-F238E27FC236}">
                  <a16:creationId xmlns:a16="http://schemas.microsoft.com/office/drawing/2014/main" id="{C0A56D16-BE1D-E443-98C9-AAA2F580D121}"/>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38" name="Picture 37" descr="A picture containing text, sign, tableware, plate&#10;&#10;Description automatically generated">
              <a:extLst>
                <a:ext uri="{FF2B5EF4-FFF2-40B4-BE49-F238E27FC236}">
                  <a16:creationId xmlns:a16="http://schemas.microsoft.com/office/drawing/2014/main" id="{938A230E-04BD-2449-BD25-E59329CA1A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39" name="Picture 38" descr="Shape, arrow&#10;&#10;Description automatically generated">
              <a:extLst>
                <a:ext uri="{FF2B5EF4-FFF2-40B4-BE49-F238E27FC236}">
                  <a16:creationId xmlns:a16="http://schemas.microsoft.com/office/drawing/2014/main" id="{1E4CF955-D8A1-FC41-9CC9-1021731B5E0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5077142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23385C"/>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2" name="Rectangle 1">
            <a:extLst>
              <a:ext uri="{FF2B5EF4-FFF2-40B4-BE49-F238E27FC236}">
                <a16:creationId xmlns:a16="http://schemas.microsoft.com/office/drawing/2014/main" id="{DB70FC33-468D-C84E-8B00-B9E35D628700}"/>
              </a:ext>
            </a:extLst>
          </p:cNvPr>
          <p:cNvSpPr/>
          <p:nvPr userDrawn="1"/>
        </p:nvSpPr>
        <p:spPr>
          <a:xfrm>
            <a:off x="5945157" y="3244334"/>
            <a:ext cx="301686" cy="369332"/>
          </a:xfrm>
          <a:prstGeom prst="rect">
            <a:avLst/>
          </a:prstGeom>
        </p:spPr>
        <p:txBody>
          <a:bodyPr wrap="none">
            <a:spAutoFit/>
          </a:body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F16A4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31" name="Group 30">
            <a:extLst>
              <a:ext uri="{FF2B5EF4-FFF2-40B4-BE49-F238E27FC236}">
                <a16:creationId xmlns:a16="http://schemas.microsoft.com/office/drawing/2014/main" id="{0BACD746-834E-014E-9597-34F8C7EE3798}"/>
              </a:ext>
            </a:extLst>
          </p:cNvPr>
          <p:cNvGrpSpPr/>
          <p:nvPr userDrawn="1"/>
        </p:nvGrpSpPr>
        <p:grpSpPr>
          <a:xfrm flipH="1">
            <a:off x="10344642" y="6178622"/>
            <a:ext cx="1847358" cy="678338"/>
            <a:chOff x="0" y="6194352"/>
            <a:chExt cx="1847358" cy="678338"/>
          </a:xfrm>
        </p:grpSpPr>
        <p:pic>
          <p:nvPicPr>
            <p:cNvPr id="32" name="Picture 31" descr="Icon&#10;&#10;Description automatically generated">
              <a:extLst>
                <a:ext uri="{FF2B5EF4-FFF2-40B4-BE49-F238E27FC236}">
                  <a16:creationId xmlns:a16="http://schemas.microsoft.com/office/drawing/2014/main" id="{93D4319C-32DE-2345-817D-B442827D90EE}"/>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49" name="Picture 48" descr="A picture containing text, sign, tableware, plate&#10;&#10;Description automatically generated">
              <a:extLst>
                <a:ext uri="{FF2B5EF4-FFF2-40B4-BE49-F238E27FC236}">
                  <a16:creationId xmlns:a16="http://schemas.microsoft.com/office/drawing/2014/main" id="{63482DC9-9B33-A34E-A891-5AC57B6D98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52" name="Picture 51" descr="Shape, arrow&#10;&#10;Description automatically generated">
              <a:extLst>
                <a:ext uri="{FF2B5EF4-FFF2-40B4-BE49-F238E27FC236}">
                  <a16:creationId xmlns:a16="http://schemas.microsoft.com/office/drawing/2014/main" id="{76FCF793-EA23-1F41-84E8-DA2E51ABE5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939996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471682" y="3821023"/>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4025652" y="3773670"/>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4091334" y="3839353"/>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513175" y="1618267"/>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234416" y="3773670"/>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298571" y="3839353"/>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710484" y="4267053"/>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668226" y="3821023"/>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427906" y="3773670"/>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495116" y="3839353"/>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836588" y="1618267"/>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863244" y="3821023"/>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624451" y="3773670"/>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691661" y="3839353"/>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10103573" y="4267053"/>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870654" y="2667744"/>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271381" y="2667744"/>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8073995" y="4358441"/>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3071405" y="4498947"/>
            <a:ext cx="2253709"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440493" y="4296120"/>
            <a:ext cx="2253709"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230244" y="2373616"/>
            <a:ext cx="2253709"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556335" y="2339719"/>
            <a:ext cx="2253709"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178846" y="3834883"/>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23385C"/>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nvGrpSpPr>
          <p:cNvPr id="28" name="Group 27">
            <a:extLst>
              <a:ext uri="{FF2B5EF4-FFF2-40B4-BE49-F238E27FC236}">
                <a16:creationId xmlns:a16="http://schemas.microsoft.com/office/drawing/2014/main" id="{EDD7DD1D-6569-A648-B7BA-8A862C959B63}"/>
              </a:ext>
            </a:extLst>
          </p:cNvPr>
          <p:cNvGrpSpPr/>
          <p:nvPr userDrawn="1"/>
        </p:nvGrpSpPr>
        <p:grpSpPr>
          <a:xfrm flipH="1">
            <a:off x="10344642" y="6178622"/>
            <a:ext cx="1847358" cy="678338"/>
            <a:chOff x="0" y="6194352"/>
            <a:chExt cx="1847358" cy="678338"/>
          </a:xfrm>
        </p:grpSpPr>
        <p:pic>
          <p:nvPicPr>
            <p:cNvPr id="29" name="Picture 28" descr="Icon&#10;&#10;Description automatically generated">
              <a:extLst>
                <a:ext uri="{FF2B5EF4-FFF2-40B4-BE49-F238E27FC236}">
                  <a16:creationId xmlns:a16="http://schemas.microsoft.com/office/drawing/2014/main" id="{525A5E58-9616-604D-8FC9-6B7619197C94}"/>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30" name="Picture 29" descr="A picture containing text, sign, tableware, plate&#10;&#10;Description automatically generated">
              <a:extLst>
                <a:ext uri="{FF2B5EF4-FFF2-40B4-BE49-F238E27FC236}">
                  <a16:creationId xmlns:a16="http://schemas.microsoft.com/office/drawing/2014/main" id="{55F74A9A-7428-B54D-841E-92004CF577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33" name="Picture 32" descr="Shape, arrow&#10;&#10;Description automatically generated">
              <a:extLst>
                <a:ext uri="{FF2B5EF4-FFF2-40B4-BE49-F238E27FC236}">
                  <a16:creationId xmlns:a16="http://schemas.microsoft.com/office/drawing/2014/main" id="{18EEA0B2-3AEE-A140-9499-01A6A041AB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202688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9" name="Picture 28" descr="Logo, company name&#10;&#10;Description automatically generated">
            <a:extLst>
              <a:ext uri="{FF2B5EF4-FFF2-40B4-BE49-F238E27FC236}">
                <a16:creationId xmlns:a16="http://schemas.microsoft.com/office/drawing/2014/main" id="{EF38EF7A-81AA-1A4F-8718-DCE50973E9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52828" y="-3683"/>
            <a:ext cx="4355270" cy="2788837"/>
          </a:xfrm>
          <a:prstGeom prst="rect">
            <a:avLst/>
          </a:prstGeom>
        </p:spPr>
      </p:pic>
      <p:pic>
        <p:nvPicPr>
          <p:cNvPr id="39" name="Picture 38" descr="Icon&#10;&#10;Description automatically generated">
            <a:extLst>
              <a:ext uri="{FF2B5EF4-FFF2-40B4-BE49-F238E27FC236}">
                <a16:creationId xmlns:a16="http://schemas.microsoft.com/office/drawing/2014/main" id="{9B50C308-36DF-C242-BF4A-0F0BEE1B6E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9722" y="-3683"/>
            <a:ext cx="3381345" cy="2542346"/>
          </a:xfrm>
          <a:prstGeom prst="rect">
            <a:avLst/>
          </a:prstGeom>
        </p:spPr>
      </p:pic>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495627" y="5538848"/>
            <a:ext cx="233548" cy="233548"/>
            <a:chOff x="5941025" y="3634400"/>
            <a:chExt cx="467650" cy="467650"/>
          </a:xfrm>
          <a:solidFill>
            <a:srgbClr val="23385C"/>
          </a:solid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gr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3049104" y="3140711"/>
            <a:ext cx="8692531" cy="1737427"/>
          </a:xfrm>
        </p:spPr>
        <p:txBody>
          <a:bodyPr anchor="t">
            <a:noAutofit/>
          </a:bodyPr>
          <a:lstStyle>
            <a:lvl1pPr algn="l">
              <a:buNone/>
              <a:defRPr sz="4000" b="1" i="0" spc="0">
                <a:solidFill>
                  <a:schemeClr val="tx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https://www.studentcivicengagers.eu/</a:t>
            </a:r>
            <a:endParaRPr lang="en-US" dirty="0"/>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583902" y="1363518"/>
            <a:ext cx="3195485" cy="837258"/>
          </a:xfrm>
        </p:spPr>
        <p:txBody>
          <a:bodyPr anchor="ctr">
            <a:normAutofit/>
          </a:bodyPr>
          <a:lstStyle>
            <a:lvl1pPr marL="0" indent="0" algn="l">
              <a:buNone/>
              <a:defRPr sz="5000" baseline="0">
                <a:solidFill>
                  <a:srgbClr val="23385C"/>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313111" y="5369146"/>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97068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0"/>
            <a:ext cx="12192000" cy="5119711"/>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5C9B4BE8-8FFE-2145-9014-64D7A0601AB2}"/>
              </a:ext>
            </a:extLst>
          </p:cNvPr>
          <p:cNvSpPr/>
          <p:nvPr userDrawn="1"/>
        </p:nvSpPr>
        <p:spPr>
          <a:xfrm>
            <a:off x="0" y="3561347"/>
            <a:ext cx="12192000" cy="3341242"/>
          </a:xfrm>
          <a:prstGeom prst="rect">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0" y="4579965"/>
            <a:ext cx="12192000" cy="697353"/>
          </a:xfrm>
        </p:spPr>
        <p:txBody>
          <a:bodyPr>
            <a:noAutofit/>
          </a:bodyPr>
          <a:lstStyle>
            <a:lvl1pPr marL="0" indent="0" algn="ct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0" y="3961442"/>
            <a:ext cx="12192000" cy="697353"/>
          </a:xfrm>
        </p:spPr>
        <p:txBody>
          <a:bodyPr>
            <a:normAutofit/>
          </a:bodyPr>
          <a:lstStyle>
            <a:lvl1pPr marL="0" indent="0" algn="ctr">
              <a:buNone/>
              <a:defRPr sz="3600" b="0" i="0">
                <a:solidFill>
                  <a:schemeClr val="bg1"/>
                </a:solidFill>
                <a:latin typeface="+mn-lt"/>
              </a:defRPr>
            </a:lvl1pPr>
          </a:lstStyle>
          <a:p>
            <a:pPr lvl="0"/>
            <a:r>
              <a:rPr lang="en-US" dirty="0"/>
              <a:t>Cover Design 3</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4728003" y="6204183"/>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0" name="Picture 9" descr="Logo, company name&#10;&#10;Description automatically generated">
            <a:extLst>
              <a:ext uri="{FF2B5EF4-FFF2-40B4-BE49-F238E27FC236}">
                <a16:creationId xmlns:a16="http://schemas.microsoft.com/office/drawing/2014/main" id="{5DA8D9DA-2369-2B42-A4C7-EF7BF9E516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39437" y="13987"/>
            <a:ext cx="5513126" cy="3530254"/>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view/Content Slide - 5 bullets">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00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4" name="Picture 3" descr="Icon&#10;&#10;Description automatically generated">
            <a:extLst>
              <a:ext uri="{FF2B5EF4-FFF2-40B4-BE49-F238E27FC236}">
                <a16:creationId xmlns:a16="http://schemas.microsoft.com/office/drawing/2014/main" id="{4C24BC5C-56B4-894A-82E0-70B2AFD1B3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6173" y="5008123"/>
            <a:ext cx="3785372" cy="1884632"/>
          </a:xfrm>
          <a:prstGeom prst="rect">
            <a:avLst/>
          </a:prstGeom>
        </p:spPr>
      </p:pic>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view/Content Slide - 6 bullets">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47624" y="341609"/>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85952" y="398804"/>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55907" y="731580"/>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00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15861" y="341609"/>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47624" y="1416235"/>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85952" y="147343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55907" y="1806206"/>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15861" y="1416235"/>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47624" y="2475999"/>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85952" y="2533194"/>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55907" y="2865970"/>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15861" y="2475999"/>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33769" y="3534185"/>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72097" y="359138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42052" y="4054784"/>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02006" y="3534185"/>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47624" y="4611487"/>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85952" y="466868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55907" y="5001458"/>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15861" y="4611487"/>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4" name="Picture 3" descr="Icon&#10;&#10;Description automatically generated">
            <a:extLst>
              <a:ext uri="{FF2B5EF4-FFF2-40B4-BE49-F238E27FC236}">
                <a16:creationId xmlns:a16="http://schemas.microsoft.com/office/drawing/2014/main" id="{4C24BC5C-56B4-894A-82E0-70B2AFD1B3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6173" y="5008123"/>
            <a:ext cx="3785372" cy="1884632"/>
          </a:xfrm>
          <a:prstGeom prst="rect">
            <a:avLst/>
          </a:prstGeom>
        </p:spPr>
      </p:pic>
      <p:sp>
        <p:nvSpPr>
          <p:cNvPr id="27" name="Oval 26">
            <a:extLst>
              <a:ext uri="{FF2B5EF4-FFF2-40B4-BE49-F238E27FC236}">
                <a16:creationId xmlns:a16="http://schemas.microsoft.com/office/drawing/2014/main" id="{5C70CEB0-7166-D445-8FBB-3755DA55B3DB}"/>
              </a:ext>
            </a:extLst>
          </p:cNvPr>
          <p:cNvSpPr/>
          <p:nvPr userDrawn="1"/>
        </p:nvSpPr>
        <p:spPr>
          <a:xfrm>
            <a:off x="6345644" y="5653301"/>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5">
            <a:extLst>
              <a:ext uri="{FF2B5EF4-FFF2-40B4-BE49-F238E27FC236}">
                <a16:creationId xmlns:a16="http://schemas.microsoft.com/office/drawing/2014/main" id="{97FF5E62-72BA-D945-A7A5-FF65E932D9C6}"/>
              </a:ext>
            </a:extLst>
          </p:cNvPr>
          <p:cNvSpPr>
            <a:spLocks noGrp="1"/>
          </p:cNvSpPr>
          <p:nvPr>
            <p:ph type="body" sz="quarter" idx="27" hasCustomPrompt="1"/>
          </p:nvPr>
        </p:nvSpPr>
        <p:spPr>
          <a:xfrm>
            <a:off x="6483972" y="5710496"/>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cxnSp>
        <p:nvCxnSpPr>
          <p:cNvPr id="29" name="Straight Connector 28">
            <a:extLst>
              <a:ext uri="{FF2B5EF4-FFF2-40B4-BE49-F238E27FC236}">
                <a16:creationId xmlns:a16="http://schemas.microsoft.com/office/drawing/2014/main" id="{5533CF9A-BEC3-354C-9748-D5303B23C258}"/>
              </a:ext>
            </a:extLst>
          </p:cNvPr>
          <p:cNvCxnSpPr>
            <a:cxnSpLocks/>
          </p:cNvCxnSpPr>
          <p:nvPr userDrawn="1"/>
        </p:nvCxnSpPr>
        <p:spPr>
          <a:xfrm>
            <a:off x="5753927" y="6043272"/>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30" name="Text Placeholder 25">
            <a:extLst>
              <a:ext uri="{FF2B5EF4-FFF2-40B4-BE49-F238E27FC236}">
                <a16:creationId xmlns:a16="http://schemas.microsoft.com/office/drawing/2014/main" id="{09F61298-7562-054D-9390-2EB219676254}"/>
              </a:ext>
            </a:extLst>
          </p:cNvPr>
          <p:cNvSpPr>
            <a:spLocks noGrp="1"/>
          </p:cNvSpPr>
          <p:nvPr>
            <p:ph type="body" sz="quarter" idx="28" hasCustomPrompt="1"/>
          </p:nvPr>
        </p:nvSpPr>
        <p:spPr>
          <a:xfrm>
            <a:off x="7213881" y="5653301"/>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311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3" name="Text Placeholder 23">
            <a:extLst>
              <a:ext uri="{FF2B5EF4-FFF2-40B4-BE49-F238E27FC236}">
                <a16:creationId xmlns:a16="http://schemas.microsoft.com/office/drawing/2014/main" id="{AE79FE91-3830-884D-BFD8-6859D5F6BB3B}"/>
              </a:ext>
            </a:extLst>
          </p:cNvPr>
          <p:cNvSpPr>
            <a:spLocks noGrp="1"/>
          </p:cNvSpPr>
          <p:nvPr>
            <p:ph type="body" sz="quarter" idx="14" hasCustomPrompt="1"/>
          </p:nvPr>
        </p:nvSpPr>
        <p:spPr>
          <a:xfrm>
            <a:off x="10700893" y="381031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a:extLst>
              <a:ext uri="{FF2B5EF4-FFF2-40B4-BE49-F238E27FC236}">
                <a16:creationId xmlns:a16="http://schemas.microsoft.com/office/drawing/2014/main" id="{203270F2-74CA-3E48-A639-0135E1B9AD76}"/>
              </a:ext>
            </a:extLst>
          </p:cNvPr>
          <p:cNvSpPr>
            <a:spLocks noGrp="1"/>
          </p:cNvSpPr>
          <p:nvPr>
            <p:ph type="body" sz="quarter" idx="13" hasCustomPrompt="1"/>
          </p:nvPr>
        </p:nvSpPr>
        <p:spPr>
          <a:xfrm>
            <a:off x="6628531" y="763770"/>
            <a:ext cx="4857690" cy="3880802"/>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5" name="Text Placeholder 23">
            <a:extLst>
              <a:ext uri="{FF2B5EF4-FFF2-40B4-BE49-F238E27FC236}">
                <a16:creationId xmlns:a16="http://schemas.microsoft.com/office/drawing/2014/main" id="{9F1E2138-C57A-0D44-9CDF-C2A457A8ADF8}"/>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pic>
        <p:nvPicPr>
          <p:cNvPr id="16" name="Picture 15" descr="Icon&#10;&#10;Description automatically generated">
            <a:extLst>
              <a:ext uri="{FF2B5EF4-FFF2-40B4-BE49-F238E27FC236}">
                <a16:creationId xmlns:a16="http://schemas.microsoft.com/office/drawing/2014/main" id="{AACADF74-E82D-964C-835B-771E1D47BE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7656" y="4981600"/>
            <a:ext cx="3904344" cy="1884632"/>
          </a:xfrm>
          <a:prstGeom prst="rect">
            <a:avLst/>
          </a:prstGeom>
        </p:spPr>
      </p:pic>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547002-8F3C-694D-AEC8-99454AAD7BD4}"/>
              </a:ext>
            </a:extLst>
          </p:cNvPr>
          <p:cNvSpPr/>
          <p:nvPr userDrawn="1"/>
        </p:nvSpPr>
        <p:spPr>
          <a:xfrm>
            <a:off x="241300" y="228600"/>
            <a:ext cx="11696700" cy="5695316"/>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10700893" y="381031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6628531" y="763770"/>
            <a:ext cx="4857690" cy="3880802"/>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7" name="Picture Placeholder 2">
            <a:extLst>
              <a:ext uri="{FF2B5EF4-FFF2-40B4-BE49-F238E27FC236}">
                <a16:creationId xmlns:a16="http://schemas.microsoft.com/office/drawing/2014/main" id="{D6AC81E1-C41A-BB46-B49A-3C3F2326F5F6}"/>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9" name="Picture 8" descr="Icon&#10;&#10;Description automatically generated">
            <a:extLst>
              <a:ext uri="{FF2B5EF4-FFF2-40B4-BE49-F238E27FC236}">
                <a16:creationId xmlns:a16="http://schemas.microsoft.com/office/drawing/2014/main" id="{659A1A35-B898-8246-8D43-C68A97BA1D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7656" y="4981600"/>
            <a:ext cx="3904344" cy="1884632"/>
          </a:xfrm>
          <a:prstGeom prst="rect">
            <a:avLst/>
          </a:prstGeom>
        </p:spPr>
      </p:pic>
    </p:spTree>
    <p:extLst>
      <p:ext uri="{BB962C8B-B14F-4D97-AF65-F5344CB8AC3E}">
        <p14:creationId xmlns:p14="http://schemas.microsoft.com/office/powerpoint/2010/main" val="6493237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6/26/22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79" r:id="rId3"/>
    <p:sldLayoutId id="2147483830" r:id="rId4"/>
    <p:sldLayoutId id="2147483829" r:id="rId5"/>
    <p:sldLayoutId id="2147483842" r:id="rId6"/>
    <p:sldLayoutId id="2147483880" r:id="rId7"/>
    <p:sldLayoutId id="2147483841" r:id="rId8"/>
    <p:sldLayoutId id="2147483840" r:id="rId9"/>
    <p:sldLayoutId id="2147483874" r:id="rId10"/>
    <p:sldLayoutId id="2147483861" r:id="rId11"/>
    <p:sldLayoutId id="2147483862" r:id="rId12"/>
    <p:sldLayoutId id="2147483875" r:id="rId13"/>
    <p:sldLayoutId id="2147483863" r:id="rId14"/>
    <p:sldLayoutId id="2147483835" r:id="rId15"/>
    <p:sldLayoutId id="2147483876" r:id="rId16"/>
    <p:sldLayoutId id="2147483836" r:id="rId17"/>
    <p:sldLayoutId id="2147483831" r:id="rId18"/>
    <p:sldLayoutId id="2147483846" r:id="rId19"/>
    <p:sldLayoutId id="2147483873" r:id="rId20"/>
    <p:sldLayoutId id="2147483834" r:id="rId21"/>
    <p:sldLayoutId id="2147483845" r:id="rId22"/>
    <p:sldLayoutId id="2147483869" r:id="rId23"/>
    <p:sldLayoutId id="2147483877" r:id="rId24"/>
    <p:sldLayoutId id="2147483866" r:id="rId25"/>
    <p:sldLayoutId id="2147483833" r:id="rId26"/>
    <p:sldLayoutId id="2147483847" r:id="rId27"/>
    <p:sldLayoutId id="2147483871" r:id="rId28"/>
    <p:sldLayoutId id="2147483870" r:id="rId29"/>
    <p:sldLayoutId id="2147483872" r:id="rId30"/>
    <p:sldLayoutId id="2147483837" r:id="rId31"/>
    <p:sldLayoutId id="2147483838" r:id="rId32"/>
    <p:sldLayoutId id="2147483844" r:id="rId33"/>
    <p:sldLayoutId id="2147483848" r:id="rId34"/>
    <p:sldLayoutId id="2147483849" r:id="rId35"/>
    <p:sldLayoutId id="2147483851" r:id="rId36"/>
    <p:sldLayoutId id="2147483854" r:id="rId37"/>
    <p:sldLayoutId id="2147483855" r:id="rId38"/>
    <p:sldLayoutId id="2147483856" r:id="rId39"/>
    <p:sldLayoutId id="2147483857" r:id="rId40"/>
    <p:sldLayoutId id="2147483864" r:id="rId41"/>
    <p:sldLayoutId id="2147483852" r:id="rId42"/>
    <p:sldLayoutId id="2147483858" r:id="rId43"/>
    <p:sldLayoutId id="2147483859" r:id="rId44"/>
    <p:sldLayoutId id="2147483860" r:id="rId45"/>
    <p:sldLayoutId id="2147483853"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5.xml"/><Relationship Id="rId4" Type="http://schemas.openxmlformats.org/officeDocument/2006/relationships/hyperlink" Target="https://www.rand.org/content/dam/rand/pubs/perspectives/PE200/PE253/RAND_PE253.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unicef.org/globalinsight/media/706/file/UNICEF-Global-Insight-digital-civic-engagement-2020.pdf"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unicef.org/globalinsight/media/706/file/UNICEF-Global-Insight-digital-civic-engagement-2020.pdf" TargetMode="Externa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www.studentcivicengagers.eu/guide-to-digital-civic-engagement-en/" TargetMode="External"/><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hyperlink" Target="https://www.dementiagame.com/" TargetMode="Externa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hyperlink" Target="http://portal.uned.es/portal/page?_pageid=93,69903616&amp;_dad=portal&amp;_schema=PORTAL" TargetMode="Externa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ww.studentcivicengagers.eu/guide-to-digital-civic-engagement-en/" TargetMode="External"/><Relationship Id="rId2" Type="http://schemas.openxmlformats.org/officeDocument/2006/relationships/hyperlink" Target="https://www.flac.ie/getinvolved/student/" TargetMode="Externa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hyperlink" Target="https://www.studentcivicengagers.eu/guide-to-digital-civic-engagement-en/" TargetMode="Externa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hyperlink" Target="https://www.europarl.europa.eu/RegData/etudes/BRIE/2020/646161/EPRS_BRI(2020)646161_EN.pdf" TargetMode="External"/><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hyperlink" Target="https://www.rand.org/content/dam/rand/pubs/conf_proceedings/CF300/CF373/RAND_CF373.pdf" TargetMode="External"/><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36.jpeg"/><Relationship Id="rId4" Type="http://schemas.openxmlformats.org/officeDocument/2006/relationships/hyperlink" Target="https://www.rand.org/content/dam/rand/pubs/perspectives/PE200/PE253/RAND_PE253.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ec.europa.eu/jrc/en/digcompedu" TargetMode="External"/><Relationship Id="rId2" Type="http://schemas.openxmlformats.org/officeDocument/2006/relationships/hyperlink" Target="https://ec.europa.eu/social/main.jsp?catId=1317&amp;langId=en" TargetMode="Externa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https://ec.europa.eu/social/main.jsp?catId=1317&amp;langId=en" TargetMode="External"/><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hyperlink" Target="https://www.studentcivicengagers.eu/guide-to-digital-civic-engagement-en/" TargetMode="Externa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hyperlink" Target="https://publications.jrc.ec.europa.eu/repository/handle/JRC109128" TargetMode="External"/><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hyperlink" Target="https://ec.europa.eu/jrc/en/digcompedu" TargetMode="External"/><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s://ec.europa.eu/jrc/en/digcompedu" TargetMode="External"/><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www.merrimack.edu/live/files/160-core-competencies-in-civic-engagement" TargetMode="External"/><Relationship Id="rId7" Type="http://schemas.openxmlformats.org/officeDocument/2006/relationships/hyperlink" Target="https://publications.jrc.ec.europa.eu/repository/handle/JRC101254" TargetMode="External"/><Relationship Id="rId2" Type="http://schemas.openxmlformats.org/officeDocument/2006/relationships/image" Target="../media/image46.jpeg"/><Relationship Id="rId1" Type="http://schemas.openxmlformats.org/officeDocument/2006/relationships/slideLayout" Target="../slideLayouts/slideLayout16.xml"/><Relationship Id="rId6" Type="http://schemas.openxmlformats.org/officeDocument/2006/relationships/hyperlink" Target="https://ec.europa.eu/social/main.jsp?catId=1317&amp;langId=en#:~:text=EntreComp%20is%20a%20free%2C%20flexible,practice%20to%20develop%20entrepreneurial%20skills" TargetMode="External"/><Relationship Id="rId5" Type="http://schemas.openxmlformats.org/officeDocument/2006/relationships/hyperlink" Target="https://files.eric.ed.gov/fulltext/ED497607.pdf" TargetMode="External"/><Relationship Id="rId4" Type="http://schemas.openxmlformats.org/officeDocument/2006/relationships/hyperlink" Target="https://www.learningtogive.org/resources/civic-skill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s://www.palgrave.com/gp/book/9781137370136" TargetMode="External"/><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hyperlink" Target="https://www.studentcivicengagers.eu/guide-to-digital-civic-engagement-en/" TargetMode="External"/><Relationship Id="rId2" Type="http://schemas.openxmlformats.org/officeDocument/2006/relationships/image" Target="../media/image26.png"/><Relationship Id="rId1" Type="http://schemas.openxmlformats.org/officeDocument/2006/relationships/slideLayout" Target="../slideLayouts/slideLayout14.xml"/><Relationship Id="rId5" Type="http://schemas.openxmlformats.org/officeDocument/2006/relationships/hyperlink" Target="https://www.studentcivicengagers.eu/" TargetMode="Externa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tartuwelcomecentre.ee/" TargetMode="Externa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hyperlink" Target="https://wonkhe.com/blogs/what-have-students-ever-done-for-the-community/" TargetMode="External"/><Relationship Id="rId2" Type="http://schemas.openxmlformats.org/officeDocument/2006/relationships/image" Target="../media/image46.jpeg"/><Relationship Id="rId1" Type="http://schemas.openxmlformats.org/officeDocument/2006/relationships/slideLayout" Target="../slideLayouts/slideLayout16.xml"/><Relationship Id="rId4" Type="http://schemas.openxmlformats.org/officeDocument/2006/relationships/hyperlink" Target="https://digitalpromise.org/2020/08/28/building-resilient-communities-with-students-at-the-center/"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6.xml"/><Relationship Id="rId1" Type="http://schemas.openxmlformats.org/officeDocument/2006/relationships/video" Target="https://www.youtube.com/embed/x6bNwmrBPXI?feature=oembed" TargetMode="Externa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6.xml"/><Relationship Id="rId1" Type="http://schemas.openxmlformats.org/officeDocument/2006/relationships/video" Target="https://www.youtube.com/embed/Eqwxife716M?feature=oembed" TargetMode="Externa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26.xml"/><Relationship Id="rId1" Type="http://schemas.openxmlformats.org/officeDocument/2006/relationships/video" Target="https://www.youtube.com/embed/pfZsC7lfqjo?feature=oembed"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0.xml"/><Relationship Id="rId5" Type="http://schemas.openxmlformats.org/officeDocument/2006/relationships/hyperlink" Target="https://www.qmarkets.net/blog/civic-engagement-in-the-digital-age/" TargetMode="External"/><Relationship Id="rId4" Type="http://schemas.openxmlformats.org/officeDocument/2006/relationships/hyperlink" Target="https://ojs.aishe.org/index.php/aishe-j/article/view/14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holding papers&#10;&#10;Description automatically generated with low confidence">
            <a:extLst>
              <a:ext uri="{FF2B5EF4-FFF2-40B4-BE49-F238E27FC236}">
                <a16:creationId xmlns:a16="http://schemas.microsoft.com/office/drawing/2014/main" id="{0DEDDFA2-136D-6B45-8B47-7DB6719406C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2800869"/>
            <a:ext cx="12192000" cy="3058510"/>
          </a:xfrm>
        </p:spPr>
      </p:pic>
      <p:sp>
        <p:nvSpPr>
          <p:cNvPr id="6" name="Text Placeholder 5">
            <a:extLst>
              <a:ext uri="{FF2B5EF4-FFF2-40B4-BE49-F238E27FC236}">
                <a16:creationId xmlns:a16="http://schemas.microsoft.com/office/drawing/2014/main" id="{C792A4EB-A5BB-B442-AAAB-F8279A90AE27}"/>
              </a:ext>
            </a:extLst>
          </p:cNvPr>
          <p:cNvSpPr>
            <a:spLocks noGrp="1"/>
          </p:cNvSpPr>
          <p:nvPr>
            <p:ph type="body" sz="quarter" idx="15"/>
          </p:nvPr>
        </p:nvSpPr>
        <p:spPr>
          <a:xfrm>
            <a:off x="6152822" y="5184462"/>
            <a:ext cx="5420053" cy="697353"/>
          </a:xfrm>
        </p:spPr>
        <p:txBody>
          <a:bodyPr/>
          <a:lstStyle/>
          <a:p>
            <a:pPr algn="l"/>
            <a:r>
              <a:rPr lang="en-US" sz="2800" dirty="0"/>
              <a:t>DIGITAL CIVIC ENGAGEMENT- THE POTENTIAL AT THE INTERSECTION OF TECHNOLOGY AND NEW MEDIA</a:t>
            </a:r>
          </a:p>
        </p:txBody>
      </p:sp>
      <p:sp>
        <p:nvSpPr>
          <p:cNvPr id="7" name="Text Placeholder 6">
            <a:extLst>
              <a:ext uri="{FF2B5EF4-FFF2-40B4-BE49-F238E27FC236}">
                <a16:creationId xmlns:a16="http://schemas.microsoft.com/office/drawing/2014/main" id="{DD2558D1-14F6-9D47-A9FC-BFDACE155356}"/>
              </a:ext>
            </a:extLst>
          </p:cNvPr>
          <p:cNvSpPr>
            <a:spLocks noGrp="1"/>
          </p:cNvSpPr>
          <p:nvPr>
            <p:ph type="body" sz="quarter" idx="16"/>
          </p:nvPr>
        </p:nvSpPr>
        <p:spPr>
          <a:xfrm>
            <a:off x="6152822" y="4633138"/>
            <a:ext cx="5278651" cy="697353"/>
          </a:xfrm>
        </p:spPr>
        <p:txBody>
          <a:bodyPr/>
          <a:lstStyle/>
          <a:p>
            <a:pPr algn="l"/>
            <a:r>
              <a:rPr lang="en-US" dirty="0"/>
              <a:t>SDCE OERS MODULE 1:</a:t>
            </a:r>
          </a:p>
        </p:txBody>
      </p:sp>
    </p:spTree>
    <p:extLst>
      <p:ext uri="{BB962C8B-B14F-4D97-AF65-F5344CB8AC3E}">
        <p14:creationId xmlns:p14="http://schemas.microsoft.com/office/powerpoint/2010/main" val="1141115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43DBA11-61D7-402F-888D-6DDD95872F6C}"/>
              </a:ext>
            </a:extLst>
          </p:cNvPr>
          <p:cNvSpPr>
            <a:spLocks noGrp="1"/>
          </p:cNvSpPr>
          <p:nvPr>
            <p:ph type="body" sz="quarter" idx="16"/>
          </p:nvPr>
        </p:nvSpPr>
        <p:spPr>
          <a:xfrm>
            <a:off x="2027268" y="637367"/>
            <a:ext cx="9639215" cy="1175656"/>
          </a:xfrm>
        </p:spPr>
        <p:txBody>
          <a:bodyPr>
            <a:noAutofit/>
          </a:bodyPr>
          <a:lstStyle/>
          <a:p>
            <a:r>
              <a:rPr lang="en-US" sz="4400" dirty="0"/>
              <a:t>HOW IS DIGITAL CIVIC ENGAGEMENT IMPACTING UNIVERSITIES (AND BEYOND)?</a:t>
            </a:r>
          </a:p>
          <a:p>
            <a:endParaRPr lang="en-IE" sz="4400" dirty="0"/>
          </a:p>
        </p:txBody>
      </p:sp>
      <p:sp>
        <p:nvSpPr>
          <p:cNvPr id="6" name="Text Placeholder 5">
            <a:extLst>
              <a:ext uri="{FF2B5EF4-FFF2-40B4-BE49-F238E27FC236}">
                <a16:creationId xmlns:a16="http://schemas.microsoft.com/office/drawing/2014/main" id="{79144C0D-D758-4B9D-A6CE-324112763DB7}"/>
              </a:ext>
            </a:extLst>
          </p:cNvPr>
          <p:cNvSpPr>
            <a:spLocks noGrp="1"/>
          </p:cNvSpPr>
          <p:nvPr>
            <p:ph type="body" sz="quarter" idx="17"/>
          </p:nvPr>
        </p:nvSpPr>
        <p:spPr/>
        <p:txBody>
          <a:bodyPr>
            <a:normAutofit fontScale="85000" lnSpcReduction="20000"/>
          </a:bodyPr>
          <a:lstStyle/>
          <a:p>
            <a:r>
              <a:rPr lang="en-IE" dirty="0"/>
              <a:t>02</a:t>
            </a:r>
          </a:p>
        </p:txBody>
      </p:sp>
      <p:sp>
        <p:nvSpPr>
          <p:cNvPr id="8" name="TextBox 7">
            <a:extLst>
              <a:ext uri="{FF2B5EF4-FFF2-40B4-BE49-F238E27FC236}">
                <a16:creationId xmlns:a16="http://schemas.microsoft.com/office/drawing/2014/main" id="{209045AC-94C2-4223-9BD0-D2A1498DB59A}"/>
              </a:ext>
            </a:extLst>
          </p:cNvPr>
          <p:cNvSpPr txBox="1"/>
          <p:nvPr/>
        </p:nvSpPr>
        <p:spPr>
          <a:xfrm>
            <a:off x="7613803" y="5219782"/>
            <a:ext cx="6097656" cy="523220"/>
          </a:xfrm>
          <a:prstGeom prst="rect">
            <a:avLst/>
          </a:prstGeom>
          <a:noFill/>
        </p:spPr>
        <p:txBody>
          <a:bodyPr wrap="square">
            <a:spAutoFit/>
          </a:bodyPr>
          <a:lstStyle/>
          <a:p>
            <a:r>
              <a:rPr lang="en-IE" sz="2800" b="1" dirty="0">
                <a:solidFill>
                  <a:schemeClr val="bg1"/>
                </a:solidFill>
              </a:rPr>
              <a:t>Learner level: Intermediate</a:t>
            </a:r>
          </a:p>
        </p:txBody>
      </p:sp>
    </p:spTree>
    <p:extLst>
      <p:ext uri="{BB962C8B-B14F-4D97-AF65-F5344CB8AC3E}">
        <p14:creationId xmlns:p14="http://schemas.microsoft.com/office/powerpoint/2010/main" val="3629042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erson, outdoor, ground, sitting&#10;&#10;Description automatically generated">
            <a:extLst>
              <a:ext uri="{FF2B5EF4-FFF2-40B4-BE49-F238E27FC236}">
                <a16:creationId xmlns:a16="http://schemas.microsoft.com/office/drawing/2014/main" id="{BF2C9E0F-051A-1F44-AAE5-04B7C58B665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2" name="Text Placeholder 1">
            <a:extLst>
              <a:ext uri="{FF2B5EF4-FFF2-40B4-BE49-F238E27FC236}">
                <a16:creationId xmlns:a16="http://schemas.microsoft.com/office/drawing/2014/main" id="{CD746D51-379D-8C40-B6AF-646597B8E5EF}"/>
              </a:ext>
            </a:extLst>
          </p:cNvPr>
          <p:cNvSpPr>
            <a:spLocks noGrp="1"/>
          </p:cNvSpPr>
          <p:nvPr>
            <p:ph type="body" sz="quarter" idx="16"/>
          </p:nvPr>
        </p:nvSpPr>
        <p:spPr>
          <a:xfrm>
            <a:off x="1512124" y="407276"/>
            <a:ext cx="4716425" cy="823715"/>
          </a:xfrm>
        </p:spPr>
        <p:txBody>
          <a:bodyPr>
            <a:normAutofit fontScale="55000" lnSpcReduction="20000"/>
          </a:bodyPr>
          <a:lstStyle/>
          <a:p>
            <a:r>
              <a:rPr lang="en-US" sz="5100" dirty="0"/>
              <a:t>HOW DIGITAL TECHNOLOGY IS CHANGING THE WORLD</a:t>
            </a:r>
          </a:p>
          <a:p>
            <a:endParaRPr lang="en-US" dirty="0"/>
          </a:p>
        </p:txBody>
      </p:sp>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flipH="1" flipV="1">
            <a:off x="9820894" y="5106391"/>
            <a:ext cx="2371106" cy="1765372"/>
          </a:xfrm>
          <a:prstGeom prst="rect">
            <a:avLst/>
          </a:prstGeom>
        </p:spPr>
      </p:pic>
      <p:sp>
        <p:nvSpPr>
          <p:cNvPr id="6" name="TextBox 5">
            <a:extLst>
              <a:ext uri="{FF2B5EF4-FFF2-40B4-BE49-F238E27FC236}">
                <a16:creationId xmlns:a16="http://schemas.microsoft.com/office/drawing/2014/main" id="{4850A443-F747-4DE6-84F2-B6366D9BDED9}"/>
              </a:ext>
            </a:extLst>
          </p:cNvPr>
          <p:cNvSpPr txBox="1"/>
          <p:nvPr/>
        </p:nvSpPr>
        <p:spPr>
          <a:xfrm>
            <a:off x="1610961" y="1242479"/>
            <a:ext cx="5241101" cy="5539978"/>
          </a:xfrm>
          <a:prstGeom prst="rect">
            <a:avLst/>
          </a:prstGeom>
          <a:noFill/>
        </p:spPr>
        <p:txBody>
          <a:bodyPr wrap="square" rtlCol="0">
            <a:spAutoFit/>
          </a:bodyPr>
          <a:lstStyle/>
          <a:p>
            <a:r>
              <a:rPr lang="en-US" sz="2400" dirty="0">
                <a:solidFill>
                  <a:schemeClr val="bg1"/>
                </a:solidFill>
              </a:rPr>
              <a:t>The way that people communicate, consume information and interact with each other has changed. This has been all the more evident as our lives and learning has become more digital.</a:t>
            </a:r>
          </a:p>
          <a:p>
            <a:endParaRPr lang="en-US" sz="2400" b="1" dirty="0">
              <a:solidFill>
                <a:schemeClr val="bg1"/>
              </a:solidFill>
            </a:endParaRPr>
          </a:p>
          <a:p>
            <a:r>
              <a:rPr lang="en-US" sz="2400" dirty="0">
                <a:solidFill>
                  <a:schemeClr val="bg1"/>
                </a:solidFill>
              </a:rPr>
              <a:t>Social media technology has had a large impact on bringing like-minded people together, providing a cost-free platform that people can plan together on.</a:t>
            </a:r>
          </a:p>
          <a:p>
            <a:endParaRPr lang="en-US" sz="2400" dirty="0">
              <a:solidFill>
                <a:schemeClr val="bg1"/>
              </a:solidFill>
            </a:endParaRPr>
          </a:p>
          <a:p>
            <a:r>
              <a:rPr lang="en-US" sz="2400" dirty="0">
                <a:solidFill>
                  <a:schemeClr val="bg1"/>
                </a:solidFill>
              </a:rPr>
              <a:t>Indeed, even in terms of activism these platforms can empower people to help enforce positive change.</a:t>
            </a:r>
            <a:endParaRPr lang="en-US" sz="2800" dirty="0">
              <a:solidFill>
                <a:schemeClr val="bg1"/>
              </a:solidFill>
            </a:endParaRPr>
          </a:p>
          <a:p>
            <a:endParaRPr lang="en-IE" dirty="0"/>
          </a:p>
        </p:txBody>
      </p:sp>
      <p:sp>
        <p:nvSpPr>
          <p:cNvPr id="8" name="TextBox 7">
            <a:extLst>
              <a:ext uri="{FF2B5EF4-FFF2-40B4-BE49-F238E27FC236}">
                <a16:creationId xmlns:a16="http://schemas.microsoft.com/office/drawing/2014/main" id="{FD626A64-290B-4253-BA9E-7FCAF7FA3E35}"/>
              </a:ext>
            </a:extLst>
          </p:cNvPr>
          <p:cNvSpPr txBox="1"/>
          <p:nvPr/>
        </p:nvSpPr>
        <p:spPr>
          <a:xfrm>
            <a:off x="6057404" y="6481699"/>
            <a:ext cx="1589316" cy="369332"/>
          </a:xfrm>
          <a:prstGeom prst="rect">
            <a:avLst/>
          </a:prstGeom>
          <a:noFill/>
        </p:spPr>
        <p:txBody>
          <a:bodyPr wrap="square" rtlCol="0">
            <a:spAutoFit/>
          </a:bodyPr>
          <a:lstStyle/>
          <a:p>
            <a:r>
              <a:rPr lang="en-IE" b="1" dirty="0">
                <a:solidFill>
                  <a:schemeClr val="bg1"/>
                </a:solidFill>
                <a:hlinkClick r:id="rId4">
                  <a:extLst>
                    <a:ext uri="{A12FA001-AC4F-418D-AE19-62706E023703}">
                      <ahyp:hlinkClr xmlns:ahyp="http://schemas.microsoft.com/office/drawing/2018/hyperlinkcolor" val="tx"/>
                    </a:ext>
                  </a:extLst>
                </a:hlinkClick>
              </a:rPr>
              <a:t>Source</a:t>
            </a:r>
            <a:endParaRPr lang="en-IE" b="1" dirty="0">
              <a:solidFill>
                <a:schemeClr val="bg1"/>
              </a:solidFill>
            </a:endParaRPr>
          </a:p>
        </p:txBody>
      </p:sp>
    </p:spTree>
    <p:extLst>
      <p:ext uri="{BB962C8B-B14F-4D97-AF65-F5344CB8AC3E}">
        <p14:creationId xmlns:p14="http://schemas.microsoft.com/office/powerpoint/2010/main" val="2740984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a:xfrm>
            <a:off x="1615720" y="1645920"/>
            <a:ext cx="5105120" cy="5417819"/>
          </a:xfrm>
        </p:spPr>
        <p:txBody>
          <a:bodyPr>
            <a:normAutofit/>
          </a:bodyPr>
          <a:lstStyle/>
          <a:p>
            <a:pPr marL="0"/>
            <a:r>
              <a:rPr lang="en-US" dirty="0"/>
              <a:t>The way that students can become civically engaged is also changing due to the types of digital technologies that are available to us now.</a:t>
            </a:r>
          </a:p>
          <a:p>
            <a:pPr marL="0"/>
            <a:r>
              <a:rPr lang="en-US" dirty="0"/>
              <a:t>As early as 2014, protesters were using encrypted apps such as WhatsApp and Telegram to spread information about the protests in Hong Kong. When police decided to limit the use of data in areas holding protest, protesters responded by using apps that used Bluetooth to connect rather than an internet connection. This was also repeated during protests in India in 2019.</a:t>
            </a:r>
          </a:p>
          <a:p>
            <a:pPr marL="0"/>
            <a:endParaRPr lang="en-US" dirty="0"/>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1755417" y="267694"/>
            <a:ext cx="4965423" cy="582221"/>
          </a:xfrm>
        </p:spPr>
        <p:txBody>
          <a:bodyPr>
            <a:normAutofit fontScale="25000" lnSpcReduction="20000"/>
          </a:bodyPr>
          <a:lstStyle/>
          <a:p>
            <a:r>
              <a:rPr lang="en-US" sz="11200" dirty="0"/>
              <a:t>THE POTENTIAL AT THE INTERSECTION OF TECHNOLOGY AND NEW MEDIA</a:t>
            </a:r>
            <a:endParaRPr lang="en-US" dirty="0"/>
          </a:p>
        </p:txBody>
      </p:sp>
      <p:sp>
        <p:nvSpPr>
          <p:cNvPr id="7" name="TextBox 6">
            <a:extLst>
              <a:ext uri="{FF2B5EF4-FFF2-40B4-BE49-F238E27FC236}">
                <a16:creationId xmlns:a16="http://schemas.microsoft.com/office/drawing/2014/main" id="{54CC4332-3087-45C0-9166-78A5C2917296}"/>
              </a:ext>
            </a:extLst>
          </p:cNvPr>
          <p:cNvSpPr txBox="1"/>
          <p:nvPr/>
        </p:nvSpPr>
        <p:spPr>
          <a:xfrm>
            <a:off x="6057404" y="6481699"/>
            <a:ext cx="1589316" cy="369332"/>
          </a:xfrm>
          <a:prstGeom prst="rect">
            <a:avLst/>
          </a:prstGeom>
          <a:noFill/>
        </p:spPr>
        <p:txBody>
          <a:bodyPr wrap="square" rtlCol="0">
            <a:spAutoFit/>
          </a:bodyPr>
          <a:lstStyle/>
          <a:p>
            <a:r>
              <a:rPr lang="en-IE" b="1" dirty="0">
                <a:solidFill>
                  <a:schemeClr val="bg1"/>
                </a:solidFill>
                <a:hlinkClick r:id="rId2">
                  <a:extLst>
                    <a:ext uri="{A12FA001-AC4F-418D-AE19-62706E023703}">
                      <ahyp:hlinkClr xmlns:ahyp="http://schemas.microsoft.com/office/drawing/2018/hyperlinkcolor" val="tx"/>
                    </a:ext>
                  </a:extLst>
                </a:hlinkClick>
              </a:rPr>
              <a:t>Source</a:t>
            </a:r>
            <a:endParaRPr lang="en-IE" b="1" dirty="0">
              <a:solidFill>
                <a:schemeClr val="bg1"/>
              </a:solidFill>
            </a:endParaRPr>
          </a:p>
        </p:txBody>
      </p:sp>
      <p:pic>
        <p:nvPicPr>
          <p:cNvPr id="9" name="Picture Placeholder 8">
            <a:extLst>
              <a:ext uri="{FF2B5EF4-FFF2-40B4-BE49-F238E27FC236}">
                <a16:creationId xmlns:a16="http://schemas.microsoft.com/office/drawing/2014/main" id="{F993A82E-C192-4245-827F-A4AE8507488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122770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104D61-8896-4229-8D33-CD56EFBBDCE6}"/>
              </a:ext>
            </a:extLst>
          </p:cNvPr>
          <p:cNvSpPr>
            <a:spLocks noGrp="1"/>
          </p:cNvSpPr>
          <p:nvPr>
            <p:ph type="body" sz="quarter" idx="18"/>
          </p:nvPr>
        </p:nvSpPr>
        <p:spPr>
          <a:xfrm>
            <a:off x="1765852" y="1634092"/>
            <a:ext cx="4621841" cy="5223907"/>
          </a:xfrm>
        </p:spPr>
        <p:txBody>
          <a:bodyPr>
            <a:normAutofit/>
          </a:bodyPr>
          <a:lstStyle/>
          <a:p>
            <a:pPr marL="0"/>
            <a:r>
              <a:rPr lang="en-US" dirty="0" err="1"/>
              <a:t>Organisations</a:t>
            </a:r>
            <a:r>
              <a:rPr lang="en-US" dirty="0"/>
              <a:t> are also finding different ways that they can use technology to help people become civically engaged, by creating purpose-built platforms.</a:t>
            </a:r>
          </a:p>
          <a:p>
            <a:pPr marL="0"/>
            <a:r>
              <a:rPr lang="en-US" dirty="0"/>
              <a:t>For example, Amnesty International has created civic hackathons where volunteers were asked to go through satellite images to help determine the locations of missile attacks in Syria.</a:t>
            </a:r>
          </a:p>
          <a:p>
            <a:pPr marL="0"/>
            <a:endParaRPr lang="en-US" dirty="0"/>
          </a:p>
          <a:p>
            <a:pPr marL="0"/>
            <a:r>
              <a:rPr lang="en-US" dirty="0">
                <a:hlinkClick r:id="rId2">
                  <a:extLst>
                    <a:ext uri="{A12FA001-AC4F-418D-AE19-62706E023703}">
                      <ahyp:hlinkClr xmlns:ahyp="http://schemas.microsoft.com/office/drawing/2018/hyperlinkcolor" val="tx"/>
                    </a:ext>
                  </a:extLst>
                </a:hlinkClick>
              </a:rPr>
              <a:t>Find out more by clicking on this link</a:t>
            </a:r>
            <a:endParaRPr lang="en-US" dirty="0"/>
          </a:p>
          <a:p>
            <a:pPr marL="0"/>
            <a:endParaRPr lang="en-US" dirty="0"/>
          </a:p>
        </p:txBody>
      </p:sp>
      <p:sp>
        <p:nvSpPr>
          <p:cNvPr id="3" name="Text Placeholder 2">
            <a:extLst>
              <a:ext uri="{FF2B5EF4-FFF2-40B4-BE49-F238E27FC236}">
                <a16:creationId xmlns:a16="http://schemas.microsoft.com/office/drawing/2014/main" id="{F3D1A9C9-CB14-4A2E-84E3-58E2038AD3A0}"/>
              </a:ext>
            </a:extLst>
          </p:cNvPr>
          <p:cNvSpPr>
            <a:spLocks noGrp="1"/>
          </p:cNvSpPr>
          <p:nvPr>
            <p:ph type="body" sz="quarter" idx="16"/>
          </p:nvPr>
        </p:nvSpPr>
        <p:spPr>
          <a:xfrm>
            <a:off x="1718561" y="366910"/>
            <a:ext cx="4716425" cy="805907"/>
          </a:xfrm>
        </p:spPr>
        <p:txBody>
          <a:bodyPr>
            <a:normAutofit lnSpcReduction="10000"/>
          </a:bodyPr>
          <a:lstStyle/>
          <a:p>
            <a:r>
              <a:rPr lang="en-US" sz="2800" dirty="0"/>
              <a:t>ORGANISATIONS AND CIVIC ENGAGEMENT</a:t>
            </a:r>
            <a:endParaRPr lang="en-IE" sz="2800" dirty="0"/>
          </a:p>
        </p:txBody>
      </p:sp>
      <p:pic>
        <p:nvPicPr>
          <p:cNvPr id="22" name="Picture Placeholder 21">
            <a:extLst>
              <a:ext uri="{FF2B5EF4-FFF2-40B4-BE49-F238E27FC236}">
                <a16:creationId xmlns:a16="http://schemas.microsoft.com/office/drawing/2014/main" id="{EF74CE45-BF18-4290-B6AA-E4B5029DE26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12945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18BEEE3-8223-4C51-BD9A-E297831B777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87104D61-8896-4229-8D33-CD56EFBBDCE6}"/>
              </a:ext>
            </a:extLst>
          </p:cNvPr>
          <p:cNvSpPr>
            <a:spLocks noGrp="1"/>
          </p:cNvSpPr>
          <p:nvPr>
            <p:ph type="body" sz="quarter" idx="18"/>
          </p:nvPr>
        </p:nvSpPr>
        <p:spPr>
          <a:xfrm>
            <a:off x="1491344" y="1371600"/>
            <a:ext cx="5360718" cy="5486400"/>
          </a:xfrm>
        </p:spPr>
        <p:txBody>
          <a:bodyPr>
            <a:normAutofit/>
          </a:bodyPr>
          <a:lstStyle/>
          <a:p>
            <a:pPr marL="0"/>
            <a:r>
              <a:rPr lang="en-US" dirty="0"/>
              <a:t>At a civic hackathon, people who know and love technology come together with people who know and love urban issues to use technology and their collective skills to build solutions that matters to our city, and other cities too.</a:t>
            </a:r>
          </a:p>
          <a:p>
            <a:pPr marL="0"/>
            <a:r>
              <a:rPr lang="en-US" dirty="0"/>
              <a:t>Civic hackers are engineers, technologists, civil servants, scientists, designers, artists, educators, students, entrepreneurs. Everyone collaborates with one another to create, build, and invent open-source solutions using publicly-released data, code and technology to solve challenges relevant to our neighborhoods, our cities, our regions and our country.</a:t>
            </a:r>
          </a:p>
        </p:txBody>
      </p:sp>
      <p:sp>
        <p:nvSpPr>
          <p:cNvPr id="3" name="Text Placeholder 2">
            <a:extLst>
              <a:ext uri="{FF2B5EF4-FFF2-40B4-BE49-F238E27FC236}">
                <a16:creationId xmlns:a16="http://schemas.microsoft.com/office/drawing/2014/main" id="{F3D1A9C9-CB14-4A2E-84E3-58E2038AD3A0}"/>
              </a:ext>
            </a:extLst>
          </p:cNvPr>
          <p:cNvSpPr>
            <a:spLocks noGrp="1"/>
          </p:cNvSpPr>
          <p:nvPr>
            <p:ph type="body" sz="quarter" idx="16"/>
          </p:nvPr>
        </p:nvSpPr>
        <p:spPr/>
        <p:txBody>
          <a:bodyPr>
            <a:normAutofit/>
          </a:bodyPr>
          <a:lstStyle/>
          <a:p>
            <a:r>
              <a:rPr lang="en-US" sz="2800" dirty="0"/>
              <a:t>WHAT IS A CIVIC HACKATHON</a:t>
            </a:r>
            <a:endParaRPr lang="en-IE" sz="2800" dirty="0"/>
          </a:p>
        </p:txBody>
      </p:sp>
    </p:spTree>
    <p:extLst>
      <p:ext uri="{BB962C8B-B14F-4D97-AF65-F5344CB8AC3E}">
        <p14:creationId xmlns:p14="http://schemas.microsoft.com/office/powerpoint/2010/main" val="1015584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46D51-379D-8C40-B6AF-646597B8E5EF}"/>
              </a:ext>
            </a:extLst>
          </p:cNvPr>
          <p:cNvSpPr>
            <a:spLocks noGrp="1"/>
          </p:cNvSpPr>
          <p:nvPr>
            <p:ph type="body" sz="quarter" idx="16"/>
          </p:nvPr>
        </p:nvSpPr>
        <p:spPr>
          <a:xfrm>
            <a:off x="1709798" y="119240"/>
            <a:ext cx="5006284" cy="1218154"/>
          </a:xfrm>
        </p:spPr>
        <p:txBody>
          <a:bodyPr>
            <a:normAutofit fontScale="92500" lnSpcReduction="10000"/>
          </a:bodyPr>
          <a:lstStyle/>
          <a:p>
            <a:r>
              <a:rPr lang="en-US" sz="3000" dirty="0"/>
              <a:t>LOOKING AT DIGITAL CIVIC ENGAGEMENT FROM A EUROPEAN PERSPECTIVE</a:t>
            </a:r>
          </a:p>
          <a:p>
            <a:endParaRPr lang="en-US" dirty="0"/>
          </a:p>
        </p:txBody>
      </p:sp>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flipH="1" flipV="1">
            <a:off x="9820894" y="5106391"/>
            <a:ext cx="2371106" cy="1765372"/>
          </a:xfrm>
          <a:prstGeom prst="rect">
            <a:avLst/>
          </a:prstGeom>
        </p:spPr>
      </p:pic>
      <p:sp>
        <p:nvSpPr>
          <p:cNvPr id="6" name="TextBox 5">
            <a:extLst>
              <a:ext uri="{FF2B5EF4-FFF2-40B4-BE49-F238E27FC236}">
                <a16:creationId xmlns:a16="http://schemas.microsoft.com/office/drawing/2014/main" id="{4850A443-F747-4DE6-84F2-B6366D9BDED9}"/>
              </a:ext>
            </a:extLst>
          </p:cNvPr>
          <p:cNvSpPr txBox="1"/>
          <p:nvPr/>
        </p:nvSpPr>
        <p:spPr>
          <a:xfrm>
            <a:off x="1610961" y="1383993"/>
            <a:ext cx="5241101" cy="5170646"/>
          </a:xfrm>
          <a:prstGeom prst="rect">
            <a:avLst/>
          </a:prstGeom>
          <a:noFill/>
        </p:spPr>
        <p:txBody>
          <a:bodyPr wrap="square" rtlCol="0">
            <a:spAutoFit/>
          </a:bodyPr>
          <a:lstStyle/>
          <a:p>
            <a:r>
              <a:rPr lang="en-US" sz="2400" dirty="0">
                <a:solidFill>
                  <a:schemeClr val="bg1"/>
                </a:solidFill>
              </a:rPr>
              <a:t>How have other students been involved in other projects throughout Europe?</a:t>
            </a:r>
          </a:p>
          <a:p>
            <a:endParaRPr lang="en-US" sz="2400" dirty="0">
              <a:solidFill>
                <a:schemeClr val="bg1"/>
              </a:solidFill>
            </a:endParaRPr>
          </a:p>
          <a:p>
            <a:r>
              <a:rPr lang="en-US" sz="2400" dirty="0">
                <a:solidFill>
                  <a:schemeClr val="bg1"/>
                </a:solidFill>
              </a:rPr>
              <a:t>In the rest of this topic, we examine how and why European students have become involved in their own Digital Civic Engagement (DCE) projects.</a:t>
            </a:r>
          </a:p>
          <a:p>
            <a:endParaRPr lang="en-US" sz="2400" dirty="0">
              <a:solidFill>
                <a:schemeClr val="bg1"/>
              </a:solidFill>
            </a:endParaRPr>
          </a:p>
          <a:p>
            <a:r>
              <a:rPr lang="en-US" sz="2400" dirty="0">
                <a:solidFill>
                  <a:schemeClr val="bg1"/>
                </a:solidFill>
              </a:rPr>
              <a:t>Within these examples we will see the benefits of why students might want to partake in a DCE project, and what benefits it brought to their local community.</a:t>
            </a:r>
            <a:endParaRPr lang="en-US" sz="2800" dirty="0">
              <a:solidFill>
                <a:schemeClr val="bg1"/>
              </a:solidFill>
            </a:endParaRPr>
          </a:p>
          <a:p>
            <a:endParaRPr lang="en-IE" dirty="0"/>
          </a:p>
        </p:txBody>
      </p:sp>
      <p:pic>
        <p:nvPicPr>
          <p:cNvPr id="5" name="Picture Placeholder 4">
            <a:extLst>
              <a:ext uri="{FF2B5EF4-FFF2-40B4-BE49-F238E27FC236}">
                <a16:creationId xmlns:a16="http://schemas.microsoft.com/office/drawing/2014/main" id="{BDA14119-5413-44CE-B193-462D963E050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84228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212DE8-CB38-4954-B6F5-32D6422BC309}"/>
              </a:ext>
            </a:extLst>
          </p:cNvPr>
          <p:cNvSpPr txBox="1"/>
          <p:nvPr/>
        </p:nvSpPr>
        <p:spPr>
          <a:xfrm>
            <a:off x="5214258" y="229504"/>
            <a:ext cx="6477000" cy="954107"/>
          </a:xfrm>
          <a:prstGeom prst="rect">
            <a:avLst/>
          </a:prstGeom>
          <a:noFill/>
        </p:spPr>
        <p:txBody>
          <a:bodyPr wrap="square">
            <a:spAutoFit/>
          </a:bodyPr>
          <a:lstStyle/>
          <a:p>
            <a:pPr algn="ctr"/>
            <a:r>
              <a:rPr lang="en-US" sz="2800" dirty="0">
                <a:solidFill>
                  <a:schemeClr val="bg1"/>
                </a:solidFill>
              </a:rPr>
              <a:t>TAKE A CLOSER LOOK AT THE GUIDE TO DIGITAL CIVIC ENGAGEMENT:</a:t>
            </a:r>
          </a:p>
        </p:txBody>
      </p:sp>
      <p:sp>
        <p:nvSpPr>
          <p:cNvPr id="9" name="TextBox 8">
            <a:extLst>
              <a:ext uri="{FF2B5EF4-FFF2-40B4-BE49-F238E27FC236}">
                <a16:creationId xmlns:a16="http://schemas.microsoft.com/office/drawing/2014/main" id="{D0A2937D-D339-48E0-B5F0-4C3FF22D1B5A}"/>
              </a:ext>
            </a:extLst>
          </p:cNvPr>
          <p:cNvSpPr txBox="1"/>
          <p:nvPr/>
        </p:nvSpPr>
        <p:spPr>
          <a:xfrm>
            <a:off x="5388429" y="1252570"/>
            <a:ext cx="6383762" cy="4539704"/>
          </a:xfrm>
          <a:prstGeom prst="rect">
            <a:avLst/>
          </a:prstGeom>
          <a:noFill/>
        </p:spPr>
        <p:txBody>
          <a:bodyPr wrap="square" rtlCol="0">
            <a:spAutoFit/>
          </a:bodyPr>
          <a:lstStyle/>
          <a:p>
            <a:r>
              <a:rPr lang="en-IE" sz="2400" dirty="0">
                <a:solidFill>
                  <a:schemeClr val="bg1"/>
                </a:solidFill>
              </a:rPr>
              <a:t>The SDCE team </a:t>
            </a:r>
            <a:r>
              <a:rPr lang="en-US" sz="2400" dirty="0">
                <a:solidFill>
                  <a:schemeClr val="bg1"/>
                </a:solidFill>
              </a:rPr>
              <a:t>conducted research in HEIs throughout Europe, to gather DCE best practices and share them between European countries.</a:t>
            </a:r>
          </a:p>
          <a:p>
            <a:r>
              <a:rPr lang="en-US" sz="2400" dirty="0">
                <a:solidFill>
                  <a:schemeClr val="bg1"/>
                </a:solidFill>
              </a:rPr>
              <a:t>The Guide identifies the </a:t>
            </a:r>
            <a:r>
              <a:rPr lang="en-IE" sz="2400" dirty="0">
                <a:solidFill>
                  <a:schemeClr val="bg1"/>
                </a:solidFill>
              </a:rPr>
              <a:t>uses of digital technology in civic engagement projects in the case study section of the Guide.</a:t>
            </a:r>
          </a:p>
          <a:p>
            <a:endParaRPr lang="en-IE" sz="100" dirty="0">
              <a:solidFill>
                <a:schemeClr val="bg1"/>
              </a:solidFill>
            </a:endParaRPr>
          </a:p>
          <a:p>
            <a:r>
              <a:rPr lang="en-US" sz="2400" dirty="0">
                <a:solidFill>
                  <a:schemeClr val="bg1"/>
                </a:solidFill>
              </a:rPr>
              <a:t>As more restrictions were brought in to manage the impact of Covid-19, the way that we used digital technology in our universities and community projects changed to even more digital emphasis.</a:t>
            </a:r>
            <a:endParaRPr lang="en-IE" sz="2400" dirty="0">
              <a:solidFill>
                <a:schemeClr val="bg1"/>
              </a:solidFill>
            </a:endParaRPr>
          </a:p>
          <a:p>
            <a:endParaRPr lang="en-IE" sz="2400" dirty="0">
              <a:solidFill>
                <a:schemeClr val="bg1"/>
              </a:solidFill>
            </a:endParaRPr>
          </a:p>
        </p:txBody>
      </p:sp>
      <p:pic>
        <p:nvPicPr>
          <p:cNvPr id="12" name="Picture 11">
            <a:extLst>
              <a:ext uri="{FF2B5EF4-FFF2-40B4-BE49-F238E27FC236}">
                <a16:creationId xmlns:a16="http://schemas.microsoft.com/office/drawing/2014/main" id="{4363928E-E5F8-463C-913C-74994A581DA8}"/>
              </a:ext>
            </a:extLst>
          </p:cNvPr>
          <p:cNvPicPr>
            <a:picLocks noChangeAspect="1"/>
          </p:cNvPicPr>
          <p:nvPr/>
        </p:nvPicPr>
        <p:blipFill>
          <a:blip r:embed="rId2"/>
          <a:stretch>
            <a:fillRect/>
          </a:stretch>
        </p:blipFill>
        <p:spPr>
          <a:xfrm>
            <a:off x="500742" y="229504"/>
            <a:ext cx="4552644" cy="5776885"/>
          </a:xfrm>
          <a:prstGeom prst="rect">
            <a:avLst/>
          </a:prstGeom>
        </p:spPr>
      </p:pic>
      <p:sp>
        <p:nvSpPr>
          <p:cNvPr id="13" name="TextBox 12">
            <a:extLst>
              <a:ext uri="{FF2B5EF4-FFF2-40B4-BE49-F238E27FC236}">
                <a16:creationId xmlns:a16="http://schemas.microsoft.com/office/drawing/2014/main" id="{155D9AC2-D4E7-4233-9598-610B2C1DE45C}"/>
              </a:ext>
            </a:extLst>
          </p:cNvPr>
          <p:cNvSpPr txBox="1"/>
          <p:nvPr/>
        </p:nvSpPr>
        <p:spPr>
          <a:xfrm>
            <a:off x="241739" y="6096000"/>
            <a:ext cx="3962400" cy="523220"/>
          </a:xfrm>
          <a:prstGeom prst="rect">
            <a:avLst/>
          </a:prstGeom>
          <a:noFill/>
        </p:spPr>
        <p:txBody>
          <a:bodyPr wrap="square" rtlCol="0">
            <a:spAutoFit/>
          </a:bodyPr>
          <a:lstStyle/>
          <a:p>
            <a:r>
              <a:rPr lang="en-IE" sz="2800" dirty="0">
                <a:solidFill>
                  <a:schemeClr val="bg1"/>
                </a:solidFill>
                <a:highlight>
                  <a:srgbClr val="F16A4C"/>
                </a:highlight>
              </a:rPr>
              <a:t>DOWNLOAD THE GUIDE</a:t>
            </a:r>
          </a:p>
        </p:txBody>
      </p:sp>
      <p:sp>
        <p:nvSpPr>
          <p:cNvPr id="16" name="TextBox 15">
            <a:extLst>
              <a:ext uri="{FF2B5EF4-FFF2-40B4-BE49-F238E27FC236}">
                <a16:creationId xmlns:a16="http://schemas.microsoft.com/office/drawing/2014/main" id="{B5B3FE8A-DE3B-497B-9C3B-0F3A09BA7A27}"/>
              </a:ext>
            </a:extLst>
          </p:cNvPr>
          <p:cNvSpPr txBox="1"/>
          <p:nvPr/>
        </p:nvSpPr>
        <p:spPr>
          <a:xfrm>
            <a:off x="3836276" y="6088559"/>
            <a:ext cx="6383761" cy="769441"/>
          </a:xfrm>
          <a:prstGeom prst="rect">
            <a:avLst/>
          </a:prstGeom>
          <a:noFill/>
        </p:spPr>
        <p:txBody>
          <a:bodyPr wrap="square">
            <a:spAutoFit/>
          </a:bodyPr>
          <a:lstStyle/>
          <a:p>
            <a:r>
              <a:rPr lang="en-IE" sz="2200" dirty="0">
                <a:solidFill>
                  <a:srgbClr val="23385C"/>
                </a:solidFill>
                <a:hlinkClick r:id="rId3">
                  <a:extLst>
                    <a:ext uri="{A12FA001-AC4F-418D-AE19-62706E023703}">
                      <ahyp:hlinkClr xmlns:ahyp="http://schemas.microsoft.com/office/drawing/2018/hyperlinkcolor" val="tx"/>
                    </a:ext>
                  </a:extLst>
                </a:hlinkClick>
              </a:rPr>
              <a:t>https://www.studentcivicengagers.eu/guide-to-digital-civic-engagement-en/</a:t>
            </a:r>
            <a:r>
              <a:rPr lang="en-IE" sz="2200" dirty="0">
                <a:solidFill>
                  <a:srgbClr val="23385C"/>
                </a:solidFill>
              </a:rPr>
              <a:t> </a:t>
            </a:r>
          </a:p>
        </p:txBody>
      </p:sp>
    </p:spTree>
    <p:extLst>
      <p:ext uri="{BB962C8B-B14F-4D97-AF65-F5344CB8AC3E}">
        <p14:creationId xmlns:p14="http://schemas.microsoft.com/office/powerpoint/2010/main" val="4245347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46D51-379D-8C40-B6AF-646597B8E5EF}"/>
              </a:ext>
            </a:extLst>
          </p:cNvPr>
          <p:cNvSpPr>
            <a:spLocks noGrp="1"/>
          </p:cNvSpPr>
          <p:nvPr>
            <p:ph type="body" sz="quarter" idx="16"/>
          </p:nvPr>
        </p:nvSpPr>
        <p:spPr>
          <a:xfrm>
            <a:off x="1718561" y="306687"/>
            <a:ext cx="4716425" cy="825427"/>
          </a:xfrm>
        </p:spPr>
        <p:txBody>
          <a:bodyPr>
            <a:normAutofit fontScale="92500"/>
          </a:bodyPr>
          <a:lstStyle/>
          <a:p>
            <a:pPr algn="ctr"/>
            <a:r>
              <a:rPr lang="en-US" sz="2800" dirty="0"/>
              <a:t>HOW DID DIGITAL TECHNOLOGY BECOME INCORPORATED?</a:t>
            </a:r>
          </a:p>
          <a:p>
            <a:endParaRPr lang="en-US" sz="3200" dirty="0"/>
          </a:p>
        </p:txBody>
      </p:sp>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flipH="1" flipV="1">
            <a:off x="9820894" y="5106391"/>
            <a:ext cx="2371106" cy="1765372"/>
          </a:xfrm>
          <a:prstGeom prst="rect">
            <a:avLst/>
          </a:prstGeom>
        </p:spPr>
      </p:pic>
      <p:sp>
        <p:nvSpPr>
          <p:cNvPr id="6" name="TextBox 5">
            <a:extLst>
              <a:ext uri="{FF2B5EF4-FFF2-40B4-BE49-F238E27FC236}">
                <a16:creationId xmlns:a16="http://schemas.microsoft.com/office/drawing/2014/main" id="{2B16AA21-54A9-4A3C-84C7-04945A8BFED6}"/>
              </a:ext>
            </a:extLst>
          </p:cNvPr>
          <p:cNvSpPr txBox="1"/>
          <p:nvPr/>
        </p:nvSpPr>
        <p:spPr>
          <a:xfrm>
            <a:off x="1467590" y="1272110"/>
            <a:ext cx="5384472" cy="5632311"/>
          </a:xfrm>
          <a:prstGeom prst="rect">
            <a:avLst/>
          </a:prstGeom>
          <a:noFill/>
        </p:spPr>
        <p:txBody>
          <a:bodyPr wrap="square" rtlCol="0">
            <a:spAutoFit/>
          </a:bodyPr>
          <a:lstStyle/>
          <a:p>
            <a:r>
              <a:rPr lang="en-US" sz="2400" dirty="0">
                <a:solidFill>
                  <a:schemeClr val="bg1"/>
                </a:solidFill>
              </a:rPr>
              <a:t>Our research verified that there are two main ways in which the use of digital technologies came to the fore:-</a:t>
            </a:r>
            <a:r>
              <a:rPr lang="en-US" sz="2400" b="1" dirty="0">
                <a:solidFill>
                  <a:schemeClr val="bg1"/>
                </a:solidFill>
              </a:rPr>
              <a:t>Purpose Digitalization </a:t>
            </a:r>
            <a:r>
              <a:rPr lang="en-US" sz="2400" dirty="0">
                <a:solidFill>
                  <a:schemeClr val="bg1"/>
                </a:solidFill>
              </a:rPr>
              <a:t>and </a:t>
            </a:r>
            <a:r>
              <a:rPr lang="en-US" sz="2400" b="1" dirty="0">
                <a:solidFill>
                  <a:schemeClr val="bg1"/>
                </a:solidFill>
              </a:rPr>
              <a:t>Emergency Digitalization. </a:t>
            </a:r>
          </a:p>
          <a:p>
            <a:endParaRPr lang="en-US" sz="2400" dirty="0">
              <a:solidFill>
                <a:schemeClr val="bg1"/>
              </a:solidFill>
            </a:endParaRPr>
          </a:p>
          <a:p>
            <a:pPr marL="457200" indent="-457200">
              <a:buFont typeface="+mj-lt"/>
              <a:buAutoNum type="arabicPeriod"/>
            </a:pPr>
            <a:r>
              <a:rPr lang="en-US" sz="2400" b="1" dirty="0">
                <a:solidFill>
                  <a:schemeClr val="bg1"/>
                </a:solidFill>
              </a:rPr>
              <a:t>Purpose Digitalization </a:t>
            </a:r>
            <a:r>
              <a:rPr lang="en-US" sz="2400" dirty="0">
                <a:solidFill>
                  <a:schemeClr val="bg1"/>
                </a:solidFill>
              </a:rPr>
              <a:t>occurred when the creators of the project used digital technology from the initial development of the project.</a:t>
            </a:r>
          </a:p>
          <a:p>
            <a:pPr marL="457200" indent="-457200">
              <a:buFont typeface="+mj-lt"/>
              <a:buAutoNum type="arabicPeriod"/>
            </a:pPr>
            <a:endParaRPr lang="en-US" sz="2400" dirty="0">
              <a:solidFill>
                <a:schemeClr val="bg1"/>
              </a:solidFill>
            </a:endParaRPr>
          </a:p>
          <a:p>
            <a:pPr marL="457200" indent="-457200">
              <a:buFont typeface="+mj-lt"/>
              <a:buAutoNum type="arabicPeriod"/>
            </a:pPr>
            <a:r>
              <a:rPr lang="en-US" sz="2400" b="1" dirty="0">
                <a:solidFill>
                  <a:schemeClr val="bg1"/>
                </a:solidFill>
              </a:rPr>
              <a:t>Emergency Digitalization </a:t>
            </a:r>
            <a:r>
              <a:rPr lang="en-US" sz="2400" dirty="0">
                <a:solidFill>
                  <a:schemeClr val="bg1"/>
                </a:solidFill>
              </a:rPr>
              <a:t>occurred as a reaction to the necessary changes that occurred due to manage the Covid-19 pandemic.</a:t>
            </a:r>
          </a:p>
        </p:txBody>
      </p:sp>
      <p:pic>
        <p:nvPicPr>
          <p:cNvPr id="12" name="Picture Placeholder 11">
            <a:extLst>
              <a:ext uri="{FF2B5EF4-FFF2-40B4-BE49-F238E27FC236}">
                <a16:creationId xmlns:a16="http://schemas.microsoft.com/office/drawing/2014/main" id="{2A0B28E2-CB8B-40A9-BA23-62845BACD12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90852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C886DA-59B6-4C30-B6A8-A4104EF7562B}"/>
              </a:ext>
            </a:extLst>
          </p:cNvPr>
          <p:cNvSpPr>
            <a:spLocks noGrp="1"/>
          </p:cNvSpPr>
          <p:nvPr>
            <p:ph type="body" sz="quarter" idx="18"/>
          </p:nvPr>
        </p:nvSpPr>
        <p:spPr>
          <a:xfrm>
            <a:off x="641131" y="1446028"/>
            <a:ext cx="11246069" cy="4109946"/>
          </a:xfrm>
        </p:spPr>
        <p:txBody>
          <a:bodyPr>
            <a:normAutofit lnSpcReduction="10000"/>
          </a:bodyPr>
          <a:lstStyle/>
          <a:p>
            <a:pPr marL="0"/>
            <a:r>
              <a:rPr lang="en-IE" sz="2400" b="1" dirty="0">
                <a:solidFill>
                  <a:schemeClr val="bg1"/>
                </a:solidFill>
              </a:rPr>
              <a:t>Purpose Digitalization </a:t>
            </a:r>
            <a:r>
              <a:rPr lang="en-IE" sz="2400" dirty="0">
                <a:solidFill>
                  <a:schemeClr val="bg1"/>
                </a:solidFill>
              </a:rPr>
              <a:t>occurs when digital technology is used from the beginning of the  process, and when digital technology will be utilised as a core tool in the design of a Digital Civic Engagement project. Examples of this within the case studies include the Dementia Awareness Game at Queens University Belfast, and the </a:t>
            </a:r>
            <a:r>
              <a:rPr lang="en-US" sz="2400" dirty="0">
                <a:solidFill>
                  <a:schemeClr val="bg1"/>
                </a:solidFill>
              </a:rPr>
              <a:t>Virtual Student Service-Learning </a:t>
            </a:r>
            <a:r>
              <a:rPr lang="en-US" sz="2400" dirty="0" err="1">
                <a:solidFill>
                  <a:schemeClr val="bg1"/>
                </a:solidFill>
              </a:rPr>
              <a:t>Programme</a:t>
            </a:r>
            <a:r>
              <a:rPr lang="en-US" sz="2400" dirty="0">
                <a:solidFill>
                  <a:schemeClr val="bg1"/>
                </a:solidFill>
              </a:rPr>
              <a:t> at UNED (</a:t>
            </a:r>
            <a:r>
              <a:rPr lang="es-ES" sz="2400" dirty="0">
                <a:solidFill>
                  <a:schemeClr val="bg1"/>
                </a:solidFill>
              </a:rPr>
              <a:t>Universidad Nacional de Educación a Distancia)</a:t>
            </a:r>
            <a:r>
              <a:rPr lang="en-US" sz="2400" dirty="0">
                <a:solidFill>
                  <a:schemeClr val="bg1"/>
                </a:solidFill>
              </a:rPr>
              <a:t>.</a:t>
            </a:r>
          </a:p>
          <a:p>
            <a:pPr marL="0"/>
            <a:r>
              <a:rPr lang="en-US" b="1" dirty="0"/>
              <a:t>Dementia Awareness Game </a:t>
            </a:r>
            <a:r>
              <a:rPr lang="en-US" dirty="0"/>
              <a:t>was a civic engagement project that designed a game available on tablets and phones to spread awareness of the symptoms and signs of dementia. Conducted by Queen’s University Belfast on its impact showed that after playing the game, a person’s knowledge and attitudes to people living with dementia improve.</a:t>
            </a:r>
          </a:p>
          <a:p>
            <a:pPr marL="0"/>
            <a:endParaRPr lang="en-US" dirty="0"/>
          </a:p>
          <a:p>
            <a:pPr marL="0"/>
            <a:r>
              <a:rPr lang="en-US" dirty="0">
                <a:hlinkClick r:id="rId2">
                  <a:extLst>
                    <a:ext uri="{A12FA001-AC4F-418D-AE19-62706E023703}">
                      <ahyp:hlinkClr xmlns:ahyp="http://schemas.microsoft.com/office/drawing/2018/hyperlinkcolor" val="tx"/>
                    </a:ext>
                  </a:extLst>
                </a:hlinkClick>
              </a:rPr>
              <a:t>To find out more about the Dementia Awareness Game, please click on this link</a:t>
            </a:r>
            <a:endParaRPr lang="en-IE" dirty="0"/>
          </a:p>
        </p:txBody>
      </p:sp>
      <p:sp>
        <p:nvSpPr>
          <p:cNvPr id="4" name="Text Placeholder 3">
            <a:extLst>
              <a:ext uri="{FF2B5EF4-FFF2-40B4-BE49-F238E27FC236}">
                <a16:creationId xmlns:a16="http://schemas.microsoft.com/office/drawing/2014/main" id="{B4E49349-E197-4BB0-9D59-A593D9CD7C10}"/>
              </a:ext>
            </a:extLst>
          </p:cNvPr>
          <p:cNvSpPr>
            <a:spLocks noGrp="1"/>
          </p:cNvSpPr>
          <p:nvPr>
            <p:ph type="body" sz="quarter" idx="16"/>
          </p:nvPr>
        </p:nvSpPr>
        <p:spPr>
          <a:xfrm>
            <a:off x="521413" y="558889"/>
            <a:ext cx="10808102" cy="582221"/>
          </a:xfrm>
        </p:spPr>
        <p:txBody>
          <a:bodyPr>
            <a:normAutofit lnSpcReduction="10000"/>
          </a:bodyPr>
          <a:lstStyle/>
          <a:p>
            <a:r>
              <a:rPr lang="en-IE" dirty="0"/>
              <a:t>EXAMPLES OF PURPOSE DIGITALISATION :</a:t>
            </a:r>
          </a:p>
          <a:p>
            <a:endParaRPr lang="en-IE" dirty="0"/>
          </a:p>
        </p:txBody>
      </p:sp>
    </p:spTree>
    <p:extLst>
      <p:ext uri="{BB962C8B-B14F-4D97-AF65-F5344CB8AC3E}">
        <p14:creationId xmlns:p14="http://schemas.microsoft.com/office/powerpoint/2010/main" val="1402834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C886DA-59B6-4C30-B6A8-A4104EF7562B}"/>
              </a:ext>
            </a:extLst>
          </p:cNvPr>
          <p:cNvSpPr>
            <a:spLocks noGrp="1"/>
          </p:cNvSpPr>
          <p:nvPr>
            <p:ph type="body" sz="quarter" idx="18"/>
          </p:nvPr>
        </p:nvSpPr>
        <p:spPr>
          <a:xfrm>
            <a:off x="562740" y="1652736"/>
            <a:ext cx="10808102" cy="4109946"/>
          </a:xfrm>
        </p:spPr>
        <p:txBody>
          <a:bodyPr>
            <a:normAutofit/>
          </a:bodyPr>
          <a:lstStyle/>
          <a:p>
            <a:pPr marL="0"/>
            <a:r>
              <a:rPr lang="en-US" b="1" dirty="0"/>
              <a:t>The UNED Virtual Student Service-Learning Programme </a:t>
            </a:r>
            <a:r>
              <a:rPr lang="en-US" dirty="0"/>
              <a:t>was designed as a Service-Learning project based on virtual exchange. It involved Spanish students from the Universidad Nacional de </a:t>
            </a:r>
            <a:r>
              <a:rPr lang="en-US" dirty="0" err="1"/>
              <a:t>Educación</a:t>
            </a:r>
            <a:r>
              <a:rPr lang="en-US" dirty="0"/>
              <a:t> a </a:t>
            </a:r>
            <a:r>
              <a:rPr lang="en-US" dirty="0" err="1"/>
              <a:t>Distancia</a:t>
            </a:r>
            <a:r>
              <a:rPr lang="en-US" dirty="0"/>
              <a:t> (UNED) Faculty of Education and African students from the Ecole </a:t>
            </a:r>
            <a:r>
              <a:rPr lang="en-US" dirty="0" err="1"/>
              <a:t>Normale</a:t>
            </a:r>
            <a:r>
              <a:rPr lang="en-US" dirty="0"/>
              <a:t> Supérieure (ENS) of Porto Novo in Benin enrolled in second- and third-year teacher-training courses for Spanish-language teachers. The project aimed to strengthen the oral proficiency of the Spanish-language students from Benin, since they did not have options (scholarships and grants) to travel to Spanish speaking countries.</a:t>
            </a:r>
          </a:p>
          <a:p>
            <a:pPr marL="0"/>
            <a:endParaRPr lang="en-US" dirty="0"/>
          </a:p>
          <a:p>
            <a:pPr marL="0"/>
            <a:r>
              <a:rPr lang="en-US" dirty="0">
                <a:hlinkClick r:id="rId2">
                  <a:extLst>
                    <a:ext uri="{A12FA001-AC4F-418D-AE19-62706E023703}">
                      <ahyp:hlinkClr xmlns:ahyp="http://schemas.microsoft.com/office/drawing/2018/hyperlinkcolor" val="tx"/>
                    </a:ext>
                  </a:extLst>
                </a:hlinkClick>
              </a:rPr>
              <a:t>To find out more about the UNED Virtual Student Service Learning </a:t>
            </a:r>
            <a:r>
              <a:rPr lang="en-US" dirty="0" err="1">
                <a:hlinkClick r:id="rId2">
                  <a:extLst>
                    <a:ext uri="{A12FA001-AC4F-418D-AE19-62706E023703}">
                      <ahyp:hlinkClr xmlns:ahyp="http://schemas.microsoft.com/office/drawing/2018/hyperlinkcolor" val="tx"/>
                    </a:ext>
                  </a:extLst>
                </a:hlinkClick>
              </a:rPr>
              <a:t>programme</a:t>
            </a:r>
            <a:r>
              <a:rPr lang="en-US" dirty="0">
                <a:hlinkClick r:id="rId2">
                  <a:extLst>
                    <a:ext uri="{A12FA001-AC4F-418D-AE19-62706E023703}">
                      <ahyp:hlinkClr xmlns:ahyp="http://schemas.microsoft.com/office/drawing/2018/hyperlinkcolor" val="tx"/>
                    </a:ext>
                  </a:extLst>
                </a:hlinkClick>
              </a:rPr>
              <a:t> click here</a:t>
            </a:r>
            <a:endParaRPr lang="en-US" dirty="0"/>
          </a:p>
          <a:p>
            <a:pPr marL="0"/>
            <a:endParaRPr lang="en-US" dirty="0"/>
          </a:p>
          <a:p>
            <a:endParaRPr lang="en-IE" dirty="0"/>
          </a:p>
        </p:txBody>
      </p:sp>
      <p:sp>
        <p:nvSpPr>
          <p:cNvPr id="4" name="Text Placeholder 3">
            <a:extLst>
              <a:ext uri="{FF2B5EF4-FFF2-40B4-BE49-F238E27FC236}">
                <a16:creationId xmlns:a16="http://schemas.microsoft.com/office/drawing/2014/main" id="{B4E49349-E197-4BB0-9D59-A593D9CD7C10}"/>
              </a:ext>
            </a:extLst>
          </p:cNvPr>
          <p:cNvSpPr>
            <a:spLocks noGrp="1"/>
          </p:cNvSpPr>
          <p:nvPr>
            <p:ph type="body" sz="quarter" idx="16"/>
          </p:nvPr>
        </p:nvSpPr>
        <p:spPr/>
        <p:txBody>
          <a:bodyPr>
            <a:normAutofit lnSpcReduction="10000"/>
          </a:bodyPr>
          <a:lstStyle/>
          <a:p>
            <a:r>
              <a:rPr lang="en-IE" dirty="0"/>
              <a:t>EXAMPLES OF PURPOSE DIGITALISATION :</a:t>
            </a:r>
          </a:p>
          <a:p>
            <a:endParaRPr lang="en-IE" dirty="0"/>
          </a:p>
        </p:txBody>
      </p:sp>
    </p:spTree>
    <p:extLst>
      <p:ext uri="{BB962C8B-B14F-4D97-AF65-F5344CB8AC3E}">
        <p14:creationId xmlns:p14="http://schemas.microsoft.com/office/powerpoint/2010/main" val="3612760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4EE4B5-201B-174E-B893-01ED4F1DAA83}"/>
              </a:ext>
            </a:extLst>
          </p:cNvPr>
          <p:cNvSpPr>
            <a:spLocks noGrp="1"/>
          </p:cNvSpPr>
          <p:nvPr>
            <p:ph type="body" sz="quarter" idx="15"/>
          </p:nvPr>
        </p:nvSpPr>
        <p:spPr/>
        <p:txBody>
          <a:bodyPr/>
          <a:lstStyle/>
          <a:p>
            <a:endParaRPr lang="en-US" dirty="0"/>
          </a:p>
        </p:txBody>
      </p:sp>
      <p:sp>
        <p:nvSpPr>
          <p:cNvPr id="7" name="Text Placeholder 6">
            <a:extLst>
              <a:ext uri="{FF2B5EF4-FFF2-40B4-BE49-F238E27FC236}">
                <a16:creationId xmlns:a16="http://schemas.microsoft.com/office/drawing/2014/main" id="{9F49D57C-D7DF-9F49-AF13-3998A730433E}"/>
              </a:ext>
            </a:extLst>
          </p:cNvPr>
          <p:cNvSpPr>
            <a:spLocks noGrp="1"/>
          </p:cNvSpPr>
          <p:nvPr>
            <p:ph type="body" sz="quarter" idx="18"/>
          </p:nvPr>
        </p:nvSpPr>
        <p:spPr>
          <a:xfrm>
            <a:off x="763196" y="1601403"/>
            <a:ext cx="4871364" cy="3515635"/>
          </a:xfrm>
        </p:spPr>
        <p:txBody>
          <a:bodyPr>
            <a:normAutofit lnSpcReduction="10000"/>
          </a:bodyPr>
          <a:lstStyle/>
          <a:p>
            <a:pPr marL="0"/>
            <a:r>
              <a:rPr lang="en-US" dirty="0"/>
              <a:t>Be empowered through this learning module by exploring the concept of student digital civic engagement, what it is, why it is good for  your student advancement and our societies.  You will also learn the competencies can be acquired when students practice civic engagement. The final section of Module 1 inspires through examples of impressive civic engagement projects.</a:t>
            </a:r>
          </a:p>
        </p:txBody>
      </p:sp>
      <p:sp>
        <p:nvSpPr>
          <p:cNvPr id="6" name="Text Placeholder 5">
            <a:extLst>
              <a:ext uri="{FF2B5EF4-FFF2-40B4-BE49-F238E27FC236}">
                <a16:creationId xmlns:a16="http://schemas.microsoft.com/office/drawing/2014/main" id="{D1F97872-E326-814E-B621-401B933B821F}"/>
              </a:ext>
            </a:extLst>
          </p:cNvPr>
          <p:cNvSpPr>
            <a:spLocks noGrp="1"/>
          </p:cNvSpPr>
          <p:nvPr>
            <p:ph type="body" sz="quarter" idx="16"/>
          </p:nvPr>
        </p:nvSpPr>
        <p:spPr/>
        <p:txBody>
          <a:bodyPr>
            <a:normAutofit/>
          </a:bodyPr>
          <a:lstStyle/>
          <a:p>
            <a:r>
              <a:rPr lang="en-US" dirty="0"/>
              <a:t>Module 1 </a:t>
            </a:r>
          </a:p>
        </p:txBody>
      </p:sp>
      <p:sp>
        <p:nvSpPr>
          <p:cNvPr id="2" name="Text Placeholder 1">
            <a:extLst>
              <a:ext uri="{FF2B5EF4-FFF2-40B4-BE49-F238E27FC236}">
                <a16:creationId xmlns:a16="http://schemas.microsoft.com/office/drawing/2014/main" id="{5A80BA90-44CA-2744-BB6F-BEACD329C22E}"/>
              </a:ext>
            </a:extLst>
          </p:cNvPr>
          <p:cNvSpPr>
            <a:spLocks noGrp="1"/>
          </p:cNvSpPr>
          <p:nvPr>
            <p:ph type="body" sz="quarter" idx="14"/>
          </p:nvPr>
        </p:nvSpPr>
        <p:spPr/>
        <p:txBody>
          <a:bodyPr/>
          <a:lstStyle/>
          <a:p>
            <a:r>
              <a:rPr lang="en-US" dirty="0"/>
              <a:t>Topic 1: What is Student Digital Civic Engagement?</a:t>
            </a:r>
          </a:p>
        </p:txBody>
      </p:sp>
      <p:sp>
        <p:nvSpPr>
          <p:cNvPr id="8" name="Text Placeholder 7">
            <a:extLst>
              <a:ext uri="{FF2B5EF4-FFF2-40B4-BE49-F238E27FC236}">
                <a16:creationId xmlns:a16="http://schemas.microsoft.com/office/drawing/2014/main" id="{A17A3573-EF13-E64A-81BB-BF0EFE81C187}"/>
              </a:ext>
            </a:extLst>
          </p:cNvPr>
          <p:cNvSpPr>
            <a:spLocks noGrp="1"/>
          </p:cNvSpPr>
          <p:nvPr>
            <p:ph type="body" sz="quarter" idx="19"/>
          </p:nvPr>
        </p:nvSpPr>
        <p:spPr/>
        <p:txBody>
          <a:bodyPr/>
          <a:lstStyle/>
          <a:p>
            <a:endParaRPr lang="en-US"/>
          </a:p>
        </p:txBody>
      </p:sp>
      <p:sp>
        <p:nvSpPr>
          <p:cNvPr id="9" name="Text Placeholder 8">
            <a:extLst>
              <a:ext uri="{FF2B5EF4-FFF2-40B4-BE49-F238E27FC236}">
                <a16:creationId xmlns:a16="http://schemas.microsoft.com/office/drawing/2014/main" id="{C4419BF1-5CAF-8F47-86A0-836F57506040}"/>
              </a:ext>
            </a:extLst>
          </p:cNvPr>
          <p:cNvSpPr>
            <a:spLocks noGrp="1"/>
          </p:cNvSpPr>
          <p:nvPr>
            <p:ph type="body" sz="quarter" idx="20"/>
          </p:nvPr>
        </p:nvSpPr>
        <p:spPr>
          <a:xfrm>
            <a:off x="7215861" y="2544284"/>
            <a:ext cx="4871364" cy="822373"/>
          </a:xfrm>
        </p:spPr>
        <p:txBody>
          <a:bodyPr/>
          <a:lstStyle/>
          <a:p>
            <a:r>
              <a:rPr lang="en-US" dirty="0"/>
              <a:t>Topic 2: How is Digital Civic Engagement Impacting Universities (and Beyond)?</a:t>
            </a:r>
          </a:p>
          <a:p>
            <a:endParaRPr lang="en-US" dirty="0"/>
          </a:p>
        </p:txBody>
      </p:sp>
      <p:sp>
        <p:nvSpPr>
          <p:cNvPr id="10" name="Text Placeholder 9">
            <a:extLst>
              <a:ext uri="{FF2B5EF4-FFF2-40B4-BE49-F238E27FC236}">
                <a16:creationId xmlns:a16="http://schemas.microsoft.com/office/drawing/2014/main" id="{C48A5FD9-D237-2A4E-8E70-A4EEB17BACF2}"/>
              </a:ext>
            </a:extLst>
          </p:cNvPr>
          <p:cNvSpPr>
            <a:spLocks noGrp="1"/>
          </p:cNvSpPr>
          <p:nvPr>
            <p:ph type="body" sz="quarter" idx="21"/>
          </p:nvPr>
        </p:nvSpPr>
        <p:spPr/>
        <p:txBody>
          <a:bodyPr/>
          <a:lstStyle/>
          <a:p>
            <a:endParaRPr lang="en-US"/>
          </a:p>
        </p:txBody>
      </p:sp>
      <p:sp>
        <p:nvSpPr>
          <p:cNvPr id="11" name="Text Placeholder 10">
            <a:extLst>
              <a:ext uri="{FF2B5EF4-FFF2-40B4-BE49-F238E27FC236}">
                <a16:creationId xmlns:a16="http://schemas.microsoft.com/office/drawing/2014/main" id="{2C40850D-009A-7441-B664-3A4BA8330E62}"/>
              </a:ext>
            </a:extLst>
          </p:cNvPr>
          <p:cNvSpPr>
            <a:spLocks noGrp="1"/>
          </p:cNvSpPr>
          <p:nvPr>
            <p:ph type="body" sz="quarter" idx="22"/>
          </p:nvPr>
        </p:nvSpPr>
        <p:spPr/>
        <p:txBody>
          <a:bodyPr/>
          <a:lstStyle/>
          <a:p>
            <a:r>
              <a:rPr lang="en-US" dirty="0"/>
              <a:t>Topic 3: What Competences do Student Civic Engagers Develop?</a:t>
            </a:r>
          </a:p>
        </p:txBody>
      </p:sp>
      <p:sp>
        <p:nvSpPr>
          <p:cNvPr id="12" name="Text Placeholder 11">
            <a:extLst>
              <a:ext uri="{FF2B5EF4-FFF2-40B4-BE49-F238E27FC236}">
                <a16:creationId xmlns:a16="http://schemas.microsoft.com/office/drawing/2014/main" id="{9D01DFFD-F752-934A-8AD0-6D0868299CF3}"/>
              </a:ext>
            </a:extLst>
          </p:cNvPr>
          <p:cNvSpPr>
            <a:spLocks noGrp="1"/>
          </p:cNvSpPr>
          <p:nvPr>
            <p:ph type="body" sz="quarter" idx="23"/>
          </p:nvPr>
        </p:nvSpPr>
        <p:spPr/>
        <p:txBody>
          <a:bodyPr/>
          <a:lstStyle/>
          <a:p>
            <a:endParaRPr lang="en-US" dirty="0"/>
          </a:p>
        </p:txBody>
      </p:sp>
      <p:sp>
        <p:nvSpPr>
          <p:cNvPr id="13" name="Text Placeholder 12">
            <a:extLst>
              <a:ext uri="{FF2B5EF4-FFF2-40B4-BE49-F238E27FC236}">
                <a16:creationId xmlns:a16="http://schemas.microsoft.com/office/drawing/2014/main" id="{49B03528-2202-E941-B8AD-F9FFA7651659}"/>
              </a:ext>
            </a:extLst>
          </p:cNvPr>
          <p:cNvSpPr>
            <a:spLocks noGrp="1"/>
          </p:cNvSpPr>
          <p:nvPr>
            <p:ph type="body" sz="quarter" idx="24"/>
          </p:nvPr>
        </p:nvSpPr>
        <p:spPr>
          <a:xfrm>
            <a:off x="7215861" y="4424843"/>
            <a:ext cx="4757064" cy="822373"/>
          </a:xfrm>
        </p:spPr>
        <p:txBody>
          <a:bodyPr/>
          <a:lstStyle/>
          <a:p>
            <a:r>
              <a:rPr lang="en-US" dirty="0"/>
              <a:t>Topic 4: What Does Student Digital Civic Engagement Look Like in Practice?</a:t>
            </a:r>
          </a:p>
        </p:txBody>
      </p:sp>
      <p:sp>
        <p:nvSpPr>
          <p:cNvPr id="14" name="Text Placeholder 13">
            <a:extLst>
              <a:ext uri="{FF2B5EF4-FFF2-40B4-BE49-F238E27FC236}">
                <a16:creationId xmlns:a16="http://schemas.microsoft.com/office/drawing/2014/main" id="{3B7B5BCC-0C75-6048-B2A1-702C8D5716E9}"/>
              </a:ext>
            </a:extLst>
          </p:cNvPr>
          <p:cNvSpPr>
            <a:spLocks noGrp="1"/>
          </p:cNvSpPr>
          <p:nvPr>
            <p:ph type="body" sz="quarter" idx="25"/>
          </p:nvPr>
        </p:nvSpPr>
        <p:spPr/>
        <p:txBody>
          <a:bodyPr/>
          <a:lstStyle/>
          <a:p>
            <a:endParaRPr lang="en-US" dirty="0"/>
          </a:p>
        </p:txBody>
      </p:sp>
      <p:sp>
        <p:nvSpPr>
          <p:cNvPr id="15" name="Text Placeholder 14">
            <a:extLst>
              <a:ext uri="{FF2B5EF4-FFF2-40B4-BE49-F238E27FC236}">
                <a16:creationId xmlns:a16="http://schemas.microsoft.com/office/drawing/2014/main" id="{2CF53864-63EB-9940-A7F3-3B7A547B5905}"/>
              </a:ext>
            </a:extLst>
          </p:cNvPr>
          <p:cNvSpPr>
            <a:spLocks noGrp="1"/>
          </p:cNvSpPr>
          <p:nvPr>
            <p:ph type="body" sz="quarter" idx="26"/>
          </p:nvPr>
        </p:nvSpPr>
        <p:spPr/>
        <p:txBody>
          <a:bodyPr/>
          <a:lstStyle/>
          <a:p>
            <a:r>
              <a:rPr lang="en-US" dirty="0"/>
              <a:t>Video Links and Exercises</a:t>
            </a:r>
          </a:p>
        </p:txBody>
      </p:sp>
      <p:sp>
        <p:nvSpPr>
          <p:cNvPr id="16" name="TextBox 15">
            <a:extLst>
              <a:ext uri="{FF2B5EF4-FFF2-40B4-BE49-F238E27FC236}">
                <a16:creationId xmlns:a16="http://schemas.microsoft.com/office/drawing/2014/main" id="{8A54B590-BFD2-4697-9F6E-F13FC752E633}"/>
              </a:ext>
            </a:extLst>
          </p:cNvPr>
          <p:cNvSpPr txBox="1"/>
          <p:nvPr/>
        </p:nvSpPr>
        <p:spPr>
          <a:xfrm>
            <a:off x="5772724" y="6431762"/>
            <a:ext cx="6419276" cy="369332"/>
          </a:xfrm>
          <a:prstGeom prst="rect">
            <a:avLst/>
          </a:prstGeom>
          <a:noFill/>
        </p:spPr>
        <p:txBody>
          <a:bodyPr wrap="square">
            <a:spAutoFit/>
          </a:bodyPr>
          <a:lstStyle/>
          <a:p>
            <a:r>
              <a:rPr lang="en-US" sz="900" dirty="0">
                <a:solidFill>
                  <a:srgbClr val="002060"/>
                </a:solidFill>
              </a:rPr>
              <a:t>This project has been funded with support from the European Commission. This publication reflects the views only of the author(s), and the Commission cannot be held responsible for any use, which may be made of the information contained therein. </a:t>
            </a:r>
          </a:p>
        </p:txBody>
      </p:sp>
      <p:sp>
        <p:nvSpPr>
          <p:cNvPr id="3" name="TextBox 2">
            <a:extLst>
              <a:ext uri="{FF2B5EF4-FFF2-40B4-BE49-F238E27FC236}">
                <a16:creationId xmlns:a16="http://schemas.microsoft.com/office/drawing/2014/main" id="{9525EF2F-3735-4489-BB9F-6A096FDC5250}"/>
              </a:ext>
            </a:extLst>
          </p:cNvPr>
          <p:cNvSpPr txBox="1"/>
          <p:nvPr/>
        </p:nvSpPr>
        <p:spPr>
          <a:xfrm>
            <a:off x="6997029" y="391886"/>
            <a:ext cx="4378451" cy="584775"/>
          </a:xfrm>
          <a:prstGeom prst="rect">
            <a:avLst/>
          </a:prstGeom>
          <a:noFill/>
        </p:spPr>
        <p:txBody>
          <a:bodyPr wrap="square" rtlCol="0">
            <a:spAutoFit/>
          </a:bodyPr>
          <a:lstStyle/>
          <a:p>
            <a:pPr algn="ctr"/>
            <a:r>
              <a:rPr lang="en-US" sz="3200" b="1" dirty="0">
                <a:solidFill>
                  <a:srgbClr val="23385C"/>
                </a:solidFill>
              </a:rPr>
              <a:t>Contents</a:t>
            </a:r>
            <a:endParaRPr lang="en-IE" b="1" dirty="0">
              <a:solidFill>
                <a:srgbClr val="23385C"/>
              </a:solidFill>
            </a:endParaRPr>
          </a:p>
        </p:txBody>
      </p:sp>
    </p:spTree>
    <p:extLst>
      <p:ext uri="{BB962C8B-B14F-4D97-AF65-F5344CB8AC3E}">
        <p14:creationId xmlns:p14="http://schemas.microsoft.com/office/powerpoint/2010/main" val="4080054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70D2DF-7164-44F5-BAC8-8E6E51D01E0B}"/>
              </a:ext>
            </a:extLst>
          </p:cNvPr>
          <p:cNvSpPr>
            <a:spLocks noGrp="1"/>
          </p:cNvSpPr>
          <p:nvPr>
            <p:ph type="body" sz="quarter" idx="18"/>
          </p:nvPr>
        </p:nvSpPr>
        <p:spPr>
          <a:xfrm>
            <a:off x="734714" y="1468322"/>
            <a:ext cx="10647989" cy="4385825"/>
          </a:xfrm>
        </p:spPr>
        <p:txBody>
          <a:bodyPr>
            <a:noAutofit/>
          </a:bodyPr>
          <a:lstStyle/>
          <a:p>
            <a:pPr marL="0"/>
            <a:r>
              <a:rPr lang="en-US" sz="2200" dirty="0"/>
              <a:t>Emergency Digitalization occurred when digital technology was used as a necessary reaction to problems due to Covid-19. As people could not meet face to face anymore, digital tools were used as a method to get around this. Examples from the case studies included AIT FLAC (Free Legal Advice </a:t>
            </a:r>
            <a:r>
              <a:rPr lang="en-US" sz="2200" dirty="0" err="1"/>
              <a:t>Centres</a:t>
            </a:r>
            <a:r>
              <a:rPr lang="en-US" sz="2200" dirty="0"/>
              <a:t>) Society to move to online meetings, as well as the University of Klagenfurt Student Volunteer Projects for Caritas.</a:t>
            </a:r>
          </a:p>
          <a:p>
            <a:pPr marL="0"/>
            <a:r>
              <a:rPr lang="en-US" sz="2200" dirty="0"/>
              <a:t>The main purpose of the AIT FLAC societies was to operate information clinics where the student population can come and receive once-off legal information from qualified practitioners who supervise law students. With the problems that Covid-19 brought in regarding face-to-face meetings, the FLAC society wanted to continue to operate. The only way they could do this was by hosting their clinics virtually.</a:t>
            </a:r>
          </a:p>
          <a:p>
            <a:pPr marL="0"/>
            <a:r>
              <a:rPr lang="en-US" sz="2200" dirty="0">
                <a:hlinkClick r:id="rId2">
                  <a:extLst>
                    <a:ext uri="{A12FA001-AC4F-418D-AE19-62706E023703}">
                      <ahyp:hlinkClr xmlns:ahyp="http://schemas.microsoft.com/office/drawing/2018/hyperlinkcolor" val="tx"/>
                    </a:ext>
                  </a:extLst>
                </a:hlinkClick>
              </a:rPr>
              <a:t>For more information on the FLAC Society of Ireland, please click on this link</a:t>
            </a:r>
            <a:endParaRPr lang="en-US" sz="2200" dirty="0"/>
          </a:p>
          <a:p>
            <a:pPr marL="0"/>
            <a:r>
              <a:rPr lang="en-US" sz="2200" dirty="0">
                <a:hlinkClick r:id="rId3">
                  <a:extLst>
                    <a:ext uri="{A12FA001-AC4F-418D-AE19-62706E023703}">
                      <ahyp:hlinkClr xmlns:ahyp="http://schemas.microsoft.com/office/drawing/2018/hyperlinkcolor" val="tx"/>
                    </a:ext>
                  </a:extLst>
                </a:hlinkClick>
              </a:rPr>
              <a:t>For more information on this Case Study, please click on this link</a:t>
            </a:r>
            <a:endParaRPr lang="en-US" sz="2200" dirty="0"/>
          </a:p>
          <a:p>
            <a:pPr marL="0"/>
            <a:endParaRPr lang="en-US" sz="2200" dirty="0"/>
          </a:p>
        </p:txBody>
      </p:sp>
      <p:sp>
        <p:nvSpPr>
          <p:cNvPr id="2" name="Text Placeholder 1">
            <a:extLst>
              <a:ext uri="{FF2B5EF4-FFF2-40B4-BE49-F238E27FC236}">
                <a16:creationId xmlns:a16="http://schemas.microsoft.com/office/drawing/2014/main" id="{CC477573-23AD-4A5C-9754-C388638206AD}"/>
              </a:ext>
            </a:extLst>
          </p:cNvPr>
          <p:cNvSpPr>
            <a:spLocks noGrp="1"/>
          </p:cNvSpPr>
          <p:nvPr>
            <p:ph type="body" sz="quarter" idx="16"/>
          </p:nvPr>
        </p:nvSpPr>
        <p:spPr>
          <a:xfrm>
            <a:off x="734714" y="600223"/>
            <a:ext cx="10808102" cy="582221"/>
          </a:xfrm>
        </p:spPr>
        <p:txBody>
          <a:bodyPr>
            <a:normAutofit lnSpcReduction="10000"/>
          </a:bodyPr>
          <a:lstStyle/>
          <a:p>
            <a:r>
              <a:rPr lang="en-IE" dirty="0"/>
              <a:t>EXAMPLES OF EMERGENCY DIGITALIZATION:</a:t>
            </a:r>
          </a:p>
          <a:p>
            <a:endParaRPr lang="en-IE" dirty="0"/>
          </a:p>
        </p:txBody>
      </p:sp>
    </p:spTree>
    <p:extLst>
      <p:ext uri="{BB962C8B-B14F-4D97-AF65-F5344CB8AC3E}">
        <p14:creationId xmlns:p14="http://schemas.microsoft.com/office/powerpoint/2010/main" val="2968848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70D2DF-7164-44F5-BAC8-8E6E51D01E0B}"/>
              </a:ext>
            </a:extLst>
          </p:cNvPr>
          <p:cNvSpPr>
            <a:spLocks noGrp="1"/>
          </p:cNvSpPr>
          <p:nvPr>
            <p:ph type="body" sz="quarter" idx="18"/>
          </p:nvPr>
        </p:nvSpPr>
        <p:spPr>
          <a:xfrm>
            <a:off x="734714" y="1573426"/>
            <a:ext cx="10626969" cy="4173602"/>
          </a:xfrm>
        </p:spPr>
        <p:txBody>
          <a:bodyPr>
            <a:noAutofit/>
          </a:bodyPr>
          <a:lstStyle/>
          <a:p>
            <a:pPr marL="0"/>
            <a:r>
              <a:rPr lang="en-US" dirty="0"/>
              <a:t>In the University of Klagenfurt Student Volunteer Projects for Caritas, the aim of the project was for students to learn how project management works in practice and what challenges they are confronted with in future from planning to completion. Due to the COVID-19 pandemic, digitalization became more important in the project when students found out that it was impossible to meet in person.</a:t>
            </a:r>
          </a:p>
          <a:p>
            <a:pPr marL="0"/>
            <a:r>
              <a:rPr lang="en-US" dirty="0"/>
              <a:t>For example, one idea was to bring older people food, such as chicken. However, with the covid restrictions this mean that this idea could not go ahead. Instead, they developed a project to support homeless people together with social workers from Caritas. Due to the restrictions, the student group members had to communicate and complete work (such as a fundraising activities) digitally. </a:t>
            </a:r>
            <a:endParaRPr lang="en-US" sz="2200" dirty="0"/>
          </a:p>
          <a:p>
            <a:pPr marL="0"/>
            <a:r>
              <a:rPr lang="en-US" dirty="0">
                <a:hlinkClick r:id="rId2">
                  <a:extLst>
                    <a:ext uri="{A12FA001-AC4F-418D-AE19-62706E023703}">
                      <ahyp:hlinkClr xmlns:ahyp="http://schemas.microsoft.com/office/drawing/2018/hyperlinkcolor" val="tx"/>
                    </a:ext>
                  </a:extLst>
                </a:hlinkClick>
              </a:rPr>
              <a:t>For more information on this case study, please click on this link.</a:t>
            </a:r>
            <a:endParaRPr lang="en-US" dirty="0"/>
          </a:p>
          <a:p>
            <a:pPr marL="0"/>
            <a:endParaRPr lang="en-US" sz="2200" dirty="0"/>
          </a:p>
        </p:txBody>
      </p:sp>
      <p:sp>
        <p:nvSpPr>
          <p:cNvPr id="2" name="Text Placeholder 1">
            <a:extLst>
              <a:ext uri="{FF2B5EF4-FFF2-40B4-BE49-F238E27FC236}">
                <a16:creationId xmlns:a16="http://schemas.microsoft.com/office/drawing/2014/main" id="{CC477573-23AD-4A5C-9754-C388638206AD}"/>
              </a:ext>
            </a:extLst>
          </p:cNvPr>
          <p:cNvSpPr>
            <a:spLocks noGrp="1"/>
          </p:cNvSpPr>
          <p:nvPr>
            <p:ph type="body" sz="quarter" idx="16"/>
          </p:nvPr>
        </p:nvSpPr>
        <p:spPr>
          <a:xfrm>
            <a:off x="734714" y="600223"/>
            <a:ext cx="10808102" cy="582221"/>
          </a:xfrm>
        </p:spPr>
        <p:txBody>
          <a:bodyPr>
            <a:normAutofit lnSpcReduction="10000"/>
          </a:bodyPr>
          <a:lstStyle/>
          <a:p>
            <a:r>
              <a:rPr lang="en-IE" dirty="0"/>
              <a:t>EXAMPLES OF EMERGENCY DIGITALIZATION:</a:t>
            </a:r>
          </a:p>
          <a:p>
            <a:endParaRPr lang="en-IE" dirty="0"/>
          </a:p>
        </p:txBody>
      </p:sp>
    </p:spTree>
    <p:extLst>
      <p:ext uri="{BB962C8B-B14F-4D97-AF65-F5344CB8AC3E}">
        <p14:creationId xmlns:p14="http://schemas.microsoft.com/office/powerpoint/2010/main" val="3373796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flipH="1" flipV="1">
            <a:off x="9820894" y="5106391"/>
            <a:ext cx="2371106" cy="1765372"/>
          </a:xfrm>
          <a:prstGeom prst="rect">
            <a:avLst/>
          </a:prstGeom>
        </p:spPr>
      </p:pic>
      <p:sp>
        <p:nvSpPr>
          <p:cNvPr id="8" name="TextBox 7">
            <a:extLst>
              <a:ext uri="{FF2B5EF4-FFF2-40B4-BE49-F238E27FC236}">
                <a16:creationId xmlns:a16="http://schemas.microsoft.com/office/drawing/2014/main" id="{1B401A5A-687D-4746-AB50-94EBA6F9FC15}"/>
              </a:ext>
            </a:extLst>
          </p:cNvPr>
          <p:cNvSpPr txBox="1"/>
          <p:nvPr/>
        </p:nvSpPr>
        <p:spPr>
          <a:xfrm>
            <a:off x="1469571" y="1730829"/>
            <a:ext cx="5147674" cy="3416320"/>
          </a:xfrm>
          <a:prstGeom prst="rect">
            <a:avLst/>
          </a:prstGeom>
          <a:noFill/>
        </p:spPr>
        <p:txBody>
          <a:bodyPr wrap="square" rtlCol="0">
            <a:spAutoFit/>
          </a:bodyPr>
          <a:lstStyle/>
          <a:p>
            <a:r>
              <a:rPr lang="en-US" sz="2400" dirty="0">
                <a:solidFill>
                  <a:schemeClr val="bg1"/>
                </a:solidFill>
              </a:rPr>
              <a:t>The European Parliament published a very interesting paper on whether the future of civic engagement will be online. We recommend you read and consider its scope and conclusions:</a:t>
            </a:r>
          </a:p>
          <a:p>
            <a:endParaRPr lang="en-US" sz="2400" dirty="0">
              <a:solidFill>
                <a:schemeClr val="bg1"/>
              </a:solidFill>
            </a:endParaRPr>
          </a:p>
          <a:p>
            <a:r>
              <a:rPr lang="en-IE" sz="2400" dirty="0">
                <a:solidFill>
                  <a:schemeClr val="bg1"/>
                </a:solidFill>
                <a:hlinkClick r:id="rId3">
                  <a:extLst>
                    <a:ext uri="{A12FA001-AC4F-418D-AE19-62706E023703}">
                      <ahyp:hlinkClr xmlns:ahyp="http://schemas.microsoft.com/office/drawing/2018/hyperlinkcolor" val="tx"/>
                    </a:ext>
                  </a:extLst>
                </a:hlinkClick>
              </a:rPr>
              <a:t>https://www.europarl.europa.eu/RegData/etudes/BRIE/2020/646161/EPRS_BRI(2020)646161_EN.pdf</a:t>
            </a:r>
            <a:endParaRPr lang="en-IE" sz="2400" dirty="0">
              <a:solidFill>
                <a:schemeClr val="bg1"/>
              </a:solidFill>
            </a:endParaRPr>
          </a:p>
        </p:txBody>
      </p:sp>
      <p:sp>
        <p:nvSpPr>
          <p:cNvPr id="11" name="Text Placeholder 1">
            <a:extLst>
              <a:ext uri="{FF2B5EF4-FFF2-40B4-BE49-F238E27FC236}">
                <a16:creationId xmlns:a16="http://schemas.microsoft.com/office/drawing/2014/main" id="{95D76ED6-0522-4C13-B955-B1410E8E3F94}"/>
              </a:ext>
            </a:extLst>
          </p:cNvPr>
          <p:cNvSpPr txBox="1">
            <a:spLocks/>
          </p:cNvSpPr>
          <p:nvPr/>
        </p:nvSpPr>
        <p:spPr>
          <a:xfrm>
            <a:off x="1737659" y="111668"/>
            <a:ext cx="4879586" cy="132017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FUTURE OUTLOOK</a:t>
            </a:r>
          </a:p>
          <a:p>
            <a:pPr algn="ctr"/>
            <a:r>
              <a:rPr lang="en-US" sz="2800" dirty="0"/>
              <a:t>HOW DIGITAL TECHNOLOGY AFFECTS CIVIC ENGAGEMENT</a:t>
            </a:r>
            <a:endParaRPr lang="en-US" dirty="0"/>
          </a:p>
        </p:txBody>
      </p:sp>
      <p:pic>
        <p:nvPicPr>
          <p:cNvPr id="5" name="Picture Placeholder 4">
            <a:extLst>
              <a:ext uri="{FF2B5EF4-FFF2-40B4-BE49-F238E27FC236}">
                <a16:creationId xmlns:a16="http://schemas.microsoft.com/office/drawing/2014/main" id="{7B6CA085-1205-47A7-8EE4-4286F1551F09}"/>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38451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flipH="1" flipV="1">
            <a:off x="9820894" y="5106391"/>
            <a:ext cx="2371106" cy="1765372"/>
          </a:xfrm>
          <a:prstGeom prst="rect">
            <a:avLst/>
          </a:prstGeom>
        </p:spPr>
      </p:pic>
      <p:sp>
        <p:nvSpPr>
          <p:cNvPr id="8" name="TextBox 7">
            <a:extLst>
              <a:ext uri="{FF2B5EF4-FFF2-40B4-BE49-F238E27FC236}">
                <a16:creationId xmlns:a16="http://schemas.microsoft.com/office/drawing/2014/main" id="{1B401A5A-687D-4746-AB50-94EBA6F9FC15}"/>
              </a:ext>
            </a:extLst>
          </p:cNvPr>
          <p:cNvSpPr txBox="1"/>
          <p:nvPr/>
        </p:nvSpPr>
        <p:spPr>
          <a:xfrm>
            <a:off x="1502935" y="1328321"/>
            <a:ext cx="5147674" cy="4524315"/>
          </a:xfrm>
          <a:prstGeom prst="rect">
            <a:avLst/>
          </a:prstGeom>
          <a:noFill/>
        </p:spPr>
        <p:txBody>
          <a:bodyPr wrap="square" rtlCol="0">
            <a:spAutoFit/>
          </a:bodyPr>
          <a:lstStyle/>
          <a:p>
            <a:r>
              <a:rPr lang="en-IE" sz="2400" dirty="0">
                <a:solidFill>
                  <a:schemeClr val="bg1"/>
                </a:solidFill>
              </a:rPr>
              <a:t>For more information &amp; resources, check out the following links:</a:t>
            </a:r>
          </a:p>
          <a:p>
            <a:endParaRPr lang="en-IE" sz="2400" dirty="0">
              <a:solidFill>
                <a:schemeClr val="bg1"/>
              </a:solidFill>
            </a:endParaRPr>
          </a:p>
          <a:p>
            <a:r>
              <a:rPr lang="en-US" sz="2400" dirty="0">
                <a:solidFill>
                  <a:schemeClr val="bg1"/>
                </a:solidFill>
                <a:hlinkClick r:id="rId3">
                  <a:extLst>
                    <a:ext uri="{A12FA001-AC4F-418D-AE19-62706E023703}">
                      <ahyp:hlinkClr xmlns:ahyp="http://schemas.microsoft.com/office/drawing/2018/hyperlinkcolor" val="tx"/>
                    </a:ext>
                  </a:extLst>
                </a:hlinkClick>
              </a:rPr>
              <a:t>Civic engagement: How can digital technologies underpin citizen-powered democracy? </a:t>
            </a:r>
            <a:r>
              <a:rPr lang="en-US" sz="2400" dirty="0">
                <a:solidFill>
                  <a:schemeClr val="bg1"/>
                </a:solidFill>
              </a:rPr>
              <a:t>(10 min read)</a:t>
            </a:r>
          </a:p>
          <a:p>
            <a:endParaRPr lang="en-IE" sz="2400" dirty="0">
              <a:solidFill>
                <a:schemeClr val="bg1"/>
              </a:solidFill>
            </a:endParaRPr>
          </a:p>
          <a:p>
            <a:r>
              <a:rPr lang="en-US" sz="2400" dirty="0">
                <a:solidFill>
                  <a:schemeClr val="bg1"/>
                </a:solidFill>
                <a:hlinkClick r:id="rId4">
                  <a:extLst>
                    <a:ext uri="{A12FA001-AC4F-418D-AE19-62706E023703}">
                      <ahyp:hlinkClr xmlns:ahyp="http://schemas.microsoft.com/office/drawing/2018/hyperlinkcolor" val="tx"/>
                    </a:ext>
                  </a:extLst>
                </a:hlinkClick>
              </a:rPr>
              <a:t>Civic Engagement: How Can Digital Technology Encourage Greater Engagement in Civil Society? (10 min read)</a:t>
            </a:r>
          </a:p>
          <a:p>
            <a:endParaRPr lang="en-IE" sz="2400" dirty="0">
              <a:solidFill>
                <a:schemeClr val="bg1"/>
              </a:solidFill>
            </a:endParaRPr>
          </a:p>
        </p:txBody>
      </p:sp>
      <p:sp>
        <p:nvSpPr>
          <p:cNvPr id="11" name="Text Placeholder 1">
            <a:extLst>
              <a:ext uri="{FF2B5EF4-FFF2-40B4-BE49-F238E27FC236}">
                <a16:creationId xmlns:a16="http://schemas.microsoft.com/office/drawing/2014/main" id="{95D76ED6-0522-4C13-B955-B1410E8E3F94}"/>
              </a:ext>
            </a:extLst>
          </p:cNvPr>
          <p:cNvSpPr txBox="1">
            <a:spLocks/>
          </p:cNvSpPr>
          <p:nvPr/>
        </p:nvSpPr>
        <p:spPr>
          <a:xfrm>
            <a:off x="1502935" y="204755"/>
            <a:ext cx="5105121" cy="1123566"/>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EXTRA RESOURCES ON HOW DIGITAL CIVIC ENGAGEMENT IS IMPACTING UNIVERSITIES (AND BEYOND)</a:t>
            </a:r>
          </a:p>
          <a:p>
            <a:endParaRPr lang="en-US" sz="3200" dirty="0"/>
          </a:p>
        </p:txBody>
      </p:sp>
      <p:pic>
        <p:nvPicPr>
          <p:cNvPr id="5" name="Picture Placeholder 4" descr="Person wearing mixed reality smartglasses touching transparent screen">
            <a:extLst>
              <a:ext uri="{FF2B5EF4-FFF2-40B4-BE49-F238E27FC236}">
                <a16:creationId xmlns:a16="http://schemas.microsoft.com/office/drawing/2014/main" id="{901DBF85-6418-4D01-90B3-5E2625D86C66}"/>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90601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36831D8-FC61-4A4D-BCD9-63F354BA0141}"/>
              </a:ext>
            </a:extLst>
          </p:cNvPr>
          <p:cNvSpPr>
            <a:spLocks noGrp="1"/>
          </p:cNvSpPr>
          <p:nvPr>
            <p:ph type="body" sz="quarter" idx="16"/>
          </p:nvPr>
        </p:nvSpPr>
        <p:spPr>
          <a:xfrm>
            <a:off x="2234879" y="910460"/>
            <a:ext cx="9574760" cy="1068887"/>
          </a:xfrm>
        </p:spPr>
        <p:txBody>
          <a:bodyPr>
            <a:normAutofit fontScale="92500" lnSpcReduction="20000"/>
          </a:bodyPr>
          <a:lstStyle/>
          <a:p>
            <a:r>
              <a:rPr lang="en-US" dirty="0"/>
              <a:t>WHAT COMPETENCES DO STUDENT CIVIC ENGAGERS DEVELOP?</a:t>
            </a:r>
            <a:endParaRPr lang="en-US" sz="4400" dirty="0"/>
          </a:p>
        </p:txBody>
      </p:sp>
      <p:sp>
        <p:nvSpPr>
          <p:cNvPr id="6" name="Text Placeholder 5">
            <a:extLst>
              <a:ext uri="{FF2B5EF4-FFF2-40B4-BE49-F238E27FC236}">
                <a16:creationId xmlns:a16="http://schemas.microsoft.com/office/drawing/2014/main" id="{C860B8A6-945C-40B6-9F55-E6409162101B}"/>
              </a:ext>
            </a:extLst>
          </p:cNvPr>
          <p:cNvSpPr>
            <a:spLocks noGrp="1"/>
          </p:cNvSpPr>
          <p:nvPr>
            <p:ph type="body" sz="quarter" idx="17"/>
          </p:nvPr>
        </p:nvSpPr>
        <p:spPr/>
        <p:txBody>
          <a:bodyPr>
            <a:normAutofit fontScale="85000" lnSpcReduction="20000"/>
          </a:bodyPr>
          <a:lstStyle/>
          <a:p>
            <a:r>
              <a:rPr lang="en-IE" dirty="0"/>
              <a:t>03</a:t>
            </a:r>
          </a:p>
        </p:txBody>
      </p:sp>
      <p:sp>
        <p:nvSpPr>
          <p:cNvPr id="7" name="TextBox 6">
            <a:extLst>
              <a:ext uri="{FF2B5EF4-FFF2-40B4-BE49-F238E27FC236}">
                <a16:creationId xmlns:a16="http://schemas.microsoft.com/office/drawing/2014/main" id="{F684DB74-4412-4682-AF5D-9CEE3946D4E4}"/>
              </a:ext>
            </a:extLst>
          </p:cNvPr>
          <p:cNvSpPr txBox="1"/>
          <p:nvPr/>
        </p:nvSpPr>
        <p:spPr>
          <a:xfrm>
            <a:off x="8197298" y="5301734"/>
            <a:ext cx="6097656" cy="523220"/>
          </a:xfrm>
          <a:prstGeom prst="rect">
            <a:avLst/>
          </a:prstGeom>
          <a:noFill/>
        </p:spPr>
        <p:txBody>
          <a:bodyPr wrap="square">
            <a:spAutoFit/>
          </a:bodyPr>
          <a:lstStyle/>
          <a:p>
            <a:r>
              <a:rPr lang="en-IE" sz="2800" b="1" dirty="0">
                <a:solidFill>
                  <a:schemeClr val="bg1"/>
                </a:solidFill>
              </a:rPr>
              <a:t>Learner level: Advanced</a:t>
            </a:r>
          </a:p>
        </p:txBody>
      </p:sp>
    </p:spTree>
    <p:extLst>
      <p:ext uri="{BB962C8B-B14F-4D97-AF65-F5344CB8AC3E}">
        <p14:creationId xmlns:p14="http://schemas.microsoft.com/office/powerpoint/2010/main" val="1130676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FF10A4-38A3-A344-8FC5-3A697B3C97A7}"/>
              </a:ext>
            </a:extLst>
          </p:cNvPr>
          <p:cNvSpPr>
            <a:spLocks noGrp="1"/>
          </p:cNvSpPr>
          <p:nvPr>
            <p:ph type="body" sz="quarter" idx="16"/>
          </p:nvPr>
        </p:nvSpPr>
        <p:spPr>
          <a:xfrm>
            <a:off x="1718561" y="228600"/>
            <a:ext cx="4716425" cy="765204"/>
          </a:xfrm>
        </p:spPr>
        <p:txBody>
          <a:bodyPr>
            <a:noAutofit/>
          </a:bodyPr>
          <a:lstStyle/>
          <a:p>
            <a:pPr algn="ctr"/>
            <a:r>
              <a:rPr lang="en-US" sz="2800" dirty="0"/>
              <a:t>COMPETENCIES OF SUCCESSFUL CIVIC ENGAGERS</a:t>
            </a:r>
          </a:p>
          <a:p>
            <a:pPr algn="ctr"/>
            <a:endParaRPr lang="en-US" sz="2800" dirty="0"/>
          </a:p>
        </p:txBody>
      </p:sp>
      <p:sp>
        <p:nvSpPr>
          <p:cNvPr id="5" name="TextBox 4">
            <a:extLst>
              <a:ext uri="{FF2B5EF4-FFF2-40B4-BE49-F238E27FC236}">
                <a16:creationId xmlns:a16="http://schemas.microsoft.com/office/drawing/2014/main" id="{DD5DB3AE-E549-4684-926B-61C8F1FC1EBC}"/>
              </a:ext>
            </a:extLst>
          </p:cNvPr>
          <p:cNvSpPr txBox="1"/>
          <p:nvPr/>
        </p:nvSpPr>
        <p:spPr>
          <a:xfrm>
            <a:off x="1524000" y="1258707"/>
            <a:ext cx="5235369" cy="5632311"/>
          </a:xfrm>
          <a:prstGeom prst="rect">
            <a:avLst/>
          </a:prstGeom>
          <a:noFill/>
        </p:spPr>
        <p:txBody>
          <a:bodyPr wrap="square" rtlCol="0">
            <a:spAutoFit/>
          </a:bodyPr>
          <a:lstStyle/>
          <a:p>
            <a:r>
              <a:rPr lang="en-US" sz="2400" dirty="0">
                <a:solidFill>
                  <a:schemeClr val="bg1"/>
                </a:solidFill>
              </a:rPr>
              <a:t>The good news is that there are many  skills that can lead to student civic engagers becoming successful. Throughout participation of civic engagement project, certain competencies and skills will be developed.</a:t>
            </a:r>
          </a:p>
          <a:p>
            <a:endParaRPr lang="en-US" sz="2400" dirty="0">
              <a:solidFill>
                <a:schemeClr val="bg1"/>
              </a:solidFill>
            </a:endParaRPr>
          </a:p>
          <a:p>
            <a:r>
              <a:rPr lang="en-US" sz="2400" dirty="0">
                <a:solidFill>
                  <a:schemeClr val="bg1"/>
                </a:solidFill>
              </a:rPr>
              <a:t>The following section identifies which competencies emanating from digital civic engagement activities that are</a:t>
            </a:r>
          </a:p>
          <a:p>
            <a:r>
              <a:rPr lang="en-US" sz="2400" dirty="0">
                <a:solidFill>
                  <a:schemeClr val="bg1"/>
                </a:solidFill>
              </a:rPr>
              <a:t>aligned to the </a:t>
            </a:r>
            <a:r>
              <a:rPr lang="en-US" sz="2400" dirty="0" err="1">
                <a:solidFill>
                  <a:schemeClr val="bg1"/>
                </a:solidFill>
              </a:rPr>
              <a:t>EntreComp</a:t>
            </a:r>
            <a:r>
              <a:rPr lang="en-US" sz="2400" dirty="0">
                <a:solidFill>
                  <a:schemeClr val="bg1"/>
                </a:solidFill>
              </a:rPr>
              <a:t> framework and the DigComp framework which students who participate in DCE will become more competent.</a:t>
            </a:r>
          </a:p>
        </p:txBody>
      </p:sp>
      <p:pic>
        <p:nvPicPr>
          <p:cNvPr id="7" name="Picture Placeholder 6" descr="Yound man drawing on a clear whiteboard">
            <a:extLst>
              <a:ext uri="{FF2B5EF4-FFF2-40B4-BE49-F238E27FC236}">
                <a16:creationId xmlns:a16="http://schemas.microsoft.com/office/drawing/2014/main" id="{78CB4D53-D2DE-4B10-B11E-7F8A6BC8561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89332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C4EF69-EAF4-4EBE-816B-13C9D4800F60}"/>
              </a:ext>
            </a:extLst>
          </p:cNvPr>
          <p:cNvSpPr>
            <a:spLocks noGrp="1"/>
          </p:cNvSpPr>
          <p:nvPr>
            <p:ph type="body" sz="quarter" idx="18"/>
          </p:nvPr>
        </p:nvSpPr>
        <p:spPr>
          <a:xfrm>
            <a:off x="1556658" y="1513114"/>
            <a:ext cx="4867894" cy="4786081"/>
          </a:xfrm>
        </p:spPr>
        <p:txBody>
          <a:bodyPr>
            <a:normAutofit lnSpcReduction="10000"/>
          </a:bodyPr>
          <a:lstStyle/>
          <a:p>
            <a:pPr marL="0"/>
            <a:r>
              <a:rPr lang="en-IE" dirty="0"/>
              <a:t>Within this section we explore the </a:t>
            </a:r>
            <a:r>
              <a:rPr lang="en-IE" dirty="0" err="1"/>
              <a:t>EntreComp</a:t>
            </a:r>
            <a:r>
              <a:rPr lang="en-IE" dirty="0"/>
              <a:t> and </a:t>
            </a:r>
            <a:r>
              <a:rPr lang="en-IE" dirty="0" err="1"/>
              <a:t>DigComp</a:t>
            </a:r>
            <a:r>
              <a:rPr lang="en-IE" dirty="0"/>
              <a:t> frameworks. Several of the main competencies are explored in this topic, however, there are more competencies explored throughout all of the modules in these OERs. Take a look at Module 2 Topic 4 for more information on this.</a:t>
            </a:r>
          </a:p>
          <a:p>
            <a:pPr marL="0"/>
            <a:endParaRPr lang="en-IE" dirty="0"/>
          </a:p>
          <a:p>
            <a:pPr marL="0"/>
            <a:r>
              <a:rPr lang="en-IE" dirty="0">
                <a:hlinkClick r:id="rId2">
                  <a:extLst>
                    <a:ext uri="{A12FA001-AC4F-418D-AE19-62706E023703}">
                      <ahyp:hlinkClr xmlns:ahyp="http://schemas.microsoft.com/office/drawing/2018/hyperlinkcolor" val="tx"/>
                    </a:ext>
                  </a:extLst>
                </a:hlinkClick>
              </a:rPr>
              <a:t>Click on this link for more information on the </a:t>
            </a:r>
            <a:r>
              <a:rPr lang="en-IE" dirty="0" err="1">
                <a:hlinkClick r:id="rId2">
                  <a:extLst>
                    <a:ext uri="{A12FA001-AC4F-418D-AE19-62706E023703}">
                      <ahyp:hlinkClr xmlns:ahyp="http://schemas.microsoft.com/office/drawing/2018/hyperlinkcolor" val="tx"/>
                    </a:ext>
                  </a:extLst>
                </a:hlinkClick>
              </a:rPr>
              <a:t>EntreComp</a:t>
            </a:r>
            <a:r>
              <a:rPr lang="en-IE" dirty="0">
                <a:hlinkClick r:id="rId2">
                  <a:extLst>
                    <a:ext uri="{A12FA001-AC4F-418D-AE19-62706E023703}">
                      <ahyp:hlinkClr xmlns:ahyp="http://schemas.microsoft.com/office/drawing/2018/hyperlinkcolor" val="tx"/>
                    </a:ext>
                  </a:extLst>
                </a:hlinkClick>
              </a:rPr>
              <a:t> Framework</a:t>
            </a:r>
            <a:endParaRPr lang="en-IE" dirty="0"/>
          </a:p>
          <a:p>
            <a:pPr marL="0"/>
            <a:r>
              <a:rPr lang="en-IE" dirty="0">
                <a:hlinkClick r:id="rId3">
                  <a:extLst>
                    <a:ext uri="{A12FA001-AC4F-418D-AE19-62706E023703}">
                      <ahyp:hlinkClr xmlns:ahyp="http://schemas.microsoft.com/office/drawing/2018/hyperlinkcolor" val="tx"/>
                    </a:ext>
                  </a:extLst>
                </a:hlinkClick>
              </a:rPr>
              <a:t>Click on this link for more information on the </a:t>
            </a:r>
            <a:r>
              <a:rPr lang="en-IE" dirty="0" err="1">
                <a:hlinkClick r:id="rId3">
                  <a:extLst>
                    <a:ext uri="{A12FA001-AC4F-418D-AE19-62706E023703}">
                      <ahyp:hlinkClr xmlns:ahyp="http://schemas.microsoft.com/office/drawing/2018/hyperlinkcolor" val="tx"/>
                    </a:ext>
                  </a:extLst>
                </a:hlinkClick>
              </a:rPr>
              <a:t>DigiComp</a:t>
            </a:r>
            <a:r>
              <a:rPr lang="en-IE" dirty="0">
                <a:hlinkClick r:id="rId3">
                  <a:extLst>
                    <a:ext uri="{A12FA001-AC4F-418D-AE19-62706E023703}">
                      <ahyp:hlinkClr xmlns:ahyp="http://schemas.microsoft.com/office/drawing/2018/hyperlinkcolor" val="tx"/>
                    </a:ext>
                  </a:extLst>
                </a:hlinkClick>
              </a:rPr>
              <a:t> framework</a:t>
            </a:r>
            <a:endParaRPr lang="en-IE" dirty="0"/>
          </a:p>
        </p:txBody>
      </p:sp>
      <p:sp>
        <p:nvSpPr>
          <p:cNvPr id="3" name="Text Placeholder 2">
            <a:extLst>
              <a:ext uri="{FF2B5EF4-FFF2-40B4-BE49-F238E27FC236}">
                <a16:creationId xmlns:a16="http://schemas.microsoft.com/office/drawing/2014/main" id="{36FF10A4-38A3-A344-8FC5-3A697B3C97A7}"/>
              </a:ext>
            </a:extLst>
          </p:cNvPr>
          <p:cNvSpPr>
            <a:spLocks noGrp="1"/>
          </p:cNvSpPr>
          <p:nvPr>
            <p:ph type="body" sz="quarter" idx="16"/>
          </p:nvPr>
        </p:nvSpPr>
        <p:spPr>
          <a:xfrm>
            <a:off x="1708126" y="228600"/>
            <a:ext cx="4716425" cy="582221"/>
          </a:xfrm>
        </p:spPr>
        <p:txBody>
          <a:bodyPr>
            <a:noAutofit/>
          </a:bodyPr>
          <a:lstStyle/>
          <a:p>
            <a:pPr algn="ctr"/>
            <a:r>
              <a:rPr lang="en-US" sz="2800" dirty="0"/>
              <a:t>A NOTE ON THE ENTRECOMP AND DIGICOMP FRAMEWORKS</a:t>
            </a:r>
          </a:p>
          <a:p>
            <a:pPr algn="ctr"/>
            <a:endParaRPr lang="en-US" sz="2800" dirty="0"/>
          </a:p>
        </p:txBody>
      </p:sp>
      <p:pic>
        <p:nvPicPr>
          <p:cNvPr id="8" name="Picture Placeholder 7">
            <a:extLst>
              <a:ext uri="{FF2B5EF4-FFF2-40B4-BE49-F238E27FC236}">
                <a16:creationId xmlns:a16="http://schemas.microsoft.com/office/drawing/2014/main" id="{78515B6F-1728-47CA-9D16-43E2A2C33FC8}"/>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67835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B989349-965F-424F-A317-BB17F688F5BB}"/>
              </a:ext>
            </a:extLst>
          </p:cNvPr>
          <p:cNvSpPr>
            <a:spLocks noGrp="1"/>
          </p:cNvSpPr>
          <p:nvPr>
            <p:ph type="body" sz="quarter" idx="16"/>
          </p:nvPr>
        </p:nvSpPr>
        <p:spPr>
          <a:xfrm>
            <a:off x="1238251" y="245061"/>
            <a:ext cx="5585432" cy="582221"/>
          </a:xfrm>
        </p:spPr>
        <p:txBody>
          <a:bodyPr>
            <a:noAutofit/>
          </a:bodyPr>
          <a:lstStyle/>
          <a:p>
            <a:pPr algn="ctr"/>
            <a:r>
              <a:rPr lang="en-US" sz="2800" dirty="0"/>
              <a:t>ENTREPRENEURIAL COMPETENCES FRAMEWORK (ENTRECOMP)</a:t>
            </a:r>
          </a:p>
        </p:txBody>
      </p:sp>
      <p:sp>
        <p:nvSpPr>
          <p:cNvPr id="16" name="TextBox 15">
            <a:extLst>
              <a:ext uri="{FF2B5EF4-FFF2-40B4-BE49-F238E27FC236}">
                <a16:creationId xmlns:a16="http://schemas.microsoft.com/office/drawing/2014/main" id="{F466C112-9EEC-445A-AF26-FBD8E6222547}"/>
              </a:ext>
            </a:extLst>
          </p:cNvPr>
          <p:cNvSpPr txBox="1"/>
          <p:nvPr/>
        </p:nvSpPr>
        <p:spPr>
          <a:xfrm>
            <a:off x="1451176" y="1305274"/>
            <a:ext cx="5400886" cy="5632311"/>
          </a:xfrm>
          <a:prstGeom prst="rect">
            <a:avLst/>
          </a:prstGeom>
          <a:noFill/>
        </p:spPr>
        <p:txBody>
          <a:bodyPr wrap="square">
            <a:spAutoFit/>
          </a:bodyPr>
          <a:lstStyle/>
          <a:p>
            <a:pPr>
              <a:lnSpc>
                <a:spcPct val="100000"/>
              </a:lnSpc>
            </a:pPr>
            <a:r>
              <a:rPr lang="en-US" sz="2400" dirty="0" err="1">
                <a:solidFill>
                  <a:schemeClr val="bg1"/>
                </a:solidFill>
              </a:rPr>
              <a:t>EntreComp</a:t>
            </a:r>
            <a:r>
              <a:rPr lang="en-US" sz="2400" dirty="0">
                <a:solidFill>
                  <a:schemeClr val="bg1"/>
                </a:solidFill>
              </a:rPr>
              <a:t> is the existing European Entrepreneurial Competences Framework approved and used by the European Commission as a key tool and source of inspiration to help Europe become an entrepreneurial society.</a:t>
            </a:r>
          </a:p>
          <a:p>
            <a:pPr>
              <a:lnSpc>
                <a:spcPct val="100000"/>
              </a:lnSpc>
            </a:pPr>
            <a:endParaRPr lang="en-US" sz="2400" dirty="0">
              <a:solidFill>
                <a:schemeClr val="bg1"/>
              </a:solidFill>
            </a:endParaRPr>
          </a:p>
          <a:p>
            <a:pPr>
              <a:lnSpc>
                <a:spcPct val="100000"/>
              </a:lnSpc>
            </a:pPr>
            <a:r>
              <a:rPr lang="en-US" sz="2400" dirty="0">
                <a:solidFill>
                  <a:schemeClr val="bg1"/>
                </a:solidFill>
              </a:rPr>
              <a:t>As such, it is important to highlight which competences could be </a:t>
            </a:r>
            <a:r>
              <a:rPr lang="en-US" sz="2400" dirty="0" err="1">
                <a:solidFill>
                  <a:schemeClr val="bg1"/>
                </a:solidFill>
              </a:rPr>
              <a:t>utilised</a:t>
            </a:r>
            <a:r>
              <a:rPr lang="en-US" sz="2400" dirty="0">
                <a:solidFill>
                  <a:schemeClr val="bg1"/>
                </a:solidFill>
              </a:rPr>
              <a:t> and furthered when students partake in digital civic engagement.</a:t>
            </a:r>
          </a:p>
          <a:p>
            <a:pPr>
              <a:lnSpc>
                <a:spcPct val="100000"/>
              </a:lnSpc>
            </a:pPr>
            <a:endParaRPr lang="en-US" sz="2400" dirty="0">
              <a:solidFill>
                <a:schemeClr val="bg1"/>
              </a:solidFill>
            </a:endParaRPr>
          </a:p>
          <a:p>
            <a:pPr>
              <a:lnSpc>
                <a:spcPct val="100000"/>
              </a:lnSpc>
            </a:pPr>
            <a:endParaRPr lang="en-US" sz="2400" dirty="0">
              <a:solidFill>
                <a:schemeClr val="bg1"/>
              </a:solidFill>
            </a:endParaRPr>
          </a:p>
          <a:p>
            <a:pPr>
              <a:lnSpc>
                <a:spcPct val="100000"/>
              </a:lnSpc>
            </a:pPr>
            <a:endParaRPr lang="en-US" sz="2400" dirty="0">
              <a:solidFill>
                <a:schemeClr val="bg1"/>
              </a:solidFill>
            </a:endParaRPr>
          </a:p>
          <a:p>
            <a:pPr>
              <a:lnSpc>
                <a:spcPct val="100000"/>
              </a:lnSpc>
            </a:pPr>
            <a:endParaRPr lang="en-US" sz="2400" dirty="0">
              <a:solidFill>
                <a:schemeClr val="bg1"/>
              </a:solidFill>
            </a:endParaRPr>
          </a:p>
        </p:txBody>
      </p:sp>
      <p:pic>
        <p:nvPicPr>
          <p:cNvPr id="8" name="Picture Placeholder 7">
            <a:extLst>
              <a:ext uri="{FF2B5EF4-FFF2-40B4-BE49-F238E27FC236}">
                <a16:creationId xmlns:a16="http://schemas.microsoft.com/office/drawing/2014/main" id="{C107A03C-D568-4EDD-AC9C-1D68C97792F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75843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466C112-9EEC-445A-AF26-FBD8E6222547}"/>
              </a:ext>
            </a:extLst>
          </p:cNvPr>
          <p:cNvSpPr txBox="1"/>
          <p:nvPr/>
        </p:nvSpPr>
        <p:spPr>
          <a:xfrm>
            <a:off x="1451176" y="1306694"/>
            <a:ext cx="5400886" cy="5732338"/>
          </a:xfrm>
          <a:prstGeom prst="rect">
            <a:avLst/>
          </a:prstGeom>
          <a:noFill/>
        </p:spPr>
        <p:txBody>
          <a:bodyPr wrap="square">
            <a:spAutoFit/>
          </a:bodyPr>
          <a:lstStyle/>
          <a:p>
            <a:pPr>
              <a:lnSpc>
                <a:spcPct val="100000"/>
              </a:lnSpc>
            </a:pPr>
            <a:r>
              <a:rPr lang="en-US" sz="2400" dirty="0">
                <a:solidFill>
                  <a:schemeClr val="bg1"/>
                </a:solidFill>
              </a:rPr>
              <a:t>The </a:t>
            </a:r>
            <a:r>
              <a:rPr lang="en-US" sz="2400" dirty="0" err="1">
                <a:solidFill>
                  <a:schemeClr val="bg1"/>
                </a:solidFill>
              </a:rPr>
              <a:t>EntreComp</a:t>
            </a:r>
            <a:r>
              <a:rPr lang="en-US" sz="2400" dirty="0">
                <a:solidFill>
                  <a:schemeClr val="bg1"/>
                </a:solidFill>
              </a:rPr>
              <a:t> Framework identifies 15 competences across 3 competence areas:</a:t>
            </a:r>
          </a:p>
          <a:p>
            <a:pPr>
              <a:lnSpc>
                <a:spcPct val="100000"/>
              </a:lnSpc>
            </a:pPr>
            <a:endParaRPr lang="en-US" sz="1050" dirty="0">
              <a:solidFill>
                <a:schemeClr val="bg1"/>
              </a:solidFill>
            </a:endParaRPr>
          </a:p>
          <a:p>
            <a:pPr marL="342900" indent="-342900">
              <a:lnSpc>
                <a:spcPct val="100000"/>
              </a:lnSpc>
              <a:buFont typeface="Arial" panose="020B0604020202020204" pitchFamily="34" charset="0"/>
              <a:buChar char="•"/>
            </a:pPr>
            <a:r>
              <a:rPr lang="en-US" sz="2400" dirty="0">
                <a:solidFill>
                  <a:schemeClr val="bg1"/>
                </a:solidFill>
              </a:rPr>
              <a:t>Competence area 1: </a:t>
            </a:r>
            <a:r>
              <a:rPr lang="en-US" sz="2400" b="1" dirty="0">
                <a:solidFill>
                  <a:schemeClr val="bg1"/>
                </a:solidFill>
              </a:rPr>
              <a:t>Ideas and Opportunities</a:t>
            </a:r>
          </a:p>
          <a:p>
            <a:pPr marL="342900" indent="-342900">
              <a:lnSpc>
                <a:spcPct val="100000"/>
              </a:lnSpc>
              <a:buFont typeface="Arial" panose="020B0604020202020204" pitchFamily="34" charset="0"/>
              <a:buChar char="•"/>
            </a:pPr>
            <a:r>
              <a:rPr lang="en-US" sz="2400" dirty="0">
                <a:solidFill>
                  <a:schemeClr val="bg1"/>
                </a:solidFill>
              </a:rPr>
              <a:t>Competence area 2: </a:t>
            </a:r>
            <a:r>
              <a:rPr lang="en-US" sz="2400" b="1" dirty="0">
                <a:solidFill>
                  <a:schemeClr val="bg1"/>
                </a:solidFill>
              </a:rPr>
              <a:t>Resources</a:t>
            </a:r>
          </a:p>
          <a:p>
            <a:pPr marL="342900" indent="-342900">
              <a:lnSpc>
                <a:spcPct val="100000"/>
              </a:lnSpc>
              <a:buFont typeface="Arial" panose="020B0604020202020204" pitchFamily="34" charset="0"/>
              <a:buChar char="•"/>
            </a:pPr>
            <a:r>
              <a:rPr lang="en-US" sz="2400" dirty="0">
                <a:solidFill>
                  <a:schemeClr val="bg1"/>
                </a:solidFill>
              </a:rPr>
              <a:t>Competence area 3: </a:t>
            </a:r>
            <a:r>
              <a:rPr lang="en-US" sz="2400" b="1" dirty="0">
                <a:solidFill>
                  <a:schemeClr val="bg1"/>
                </a:solidFill>
              </a:rPr>
              <a:t>Into Action</a:t>
            </a:r>
          </a:p>
          <a:p>
            <a:pPr>
              <a:lnSpc>
                <a:spcPct val="100000"/>
              </a:lnSpc>
            </a:pPr>
            <a:endParaRPr lang="en-US" sz="1050" dirty="0">
              <a:solidFill>
                <a:schemeClr val="bg1"/>
              </a:solidFill>
            </a:endParaRPr>
          </a:p>
          <a:p>
            <a:pPr>
              <a:lnSpc>
                <a:spcPct val="100000"/>
              </a:lnSpc>
            </a:pPr>
            <a:r>
              <a:rPr lang="en-US" sz="2400" dirty="0">
                <a:solidFill>
                  <a:schemeClr val="bg1"/>
                </a:solidFill>
              </a:rPr>
              <a:t>Students that participate in digital civic engagement activities will be afforded the opportunity to develop a wide range of entrepreneurial skills, this could begin with spotting an issue in the community which needs resolved, to then working with others to think of creative solutions to solve the civic issues. </a:t>
            </a:r>
          </a:p>
        </p:txBody>
      </p:sp>
      <p:sp>
        <p:nvSpPr>
          <p:cNvPr id="7" name="Text Placeholder 2">
            <a:extLst>
              <a:ext uri="{FF2B5EF4-FFF2-40B4-BE49-F238E27FC236}">
                <a16:creationId xmlns:a16="http://schemas.microsoft.com/office/drawing/2014/main" id="{9F837965-E5B8-4358-AE39-B795CB97D2BF}"/>
              </a:ext>
            </a:extLst>
          </p:cNvPr>
          <p:cNvSpPr txBox="1">
            <a:spLocks/>
          </p:cNvSpPr>
          <p:nvPr/>
        </p:nvSpPr>
        <p:spPr>
          <a:xfrm>
            <a:off x="1266630" y="18222"/>
            <a:ext cx="5585432" cy="5822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THE ENTREPRENEURSHIP COMPETENCIES YOU WILL ACQUIRE WILL ALIGN TO:</a:t>
            </a:r>
          </a:p>
        </p:txBody>
      </p:sp>
      <p:pic>
        <p:nvPicPr>
          <p:cNvPr id="4" name="Picture Placeholder 3">
            <a:extLst>
              <a:ext uri="{FF2B5EF4-FFF2-40B4-BE49-F238E27FC236}">
                <a16:creationId xmlns:a16="http://schemas.microsoft.com/office/drawing/2014/main" id="{2484751C-DFDA-47A5-A602-7183B20D893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4158983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8E8E6E1-727D-4F52-89F3-CEB06D262F4A}"/>
              </a:ext>
            </a:extLst>
          </p:cNvPr>
          <p:cNvSpPr>
            <a:spLocks noGrp="1"/>
          </p:cNvSpPr>
          <p:nvPr>
            <p:ph type="body" sz="quarter" idx="18"/>
          </p:nvPr>
        </p:nvSpPr>
        <p:spPr>
          <a:xfrm>
            <a:off x="1460062" y="1355796"/>
            <a:ext cx="5257799" cy="5502203"/>
          </a:xfrm>
        </p:spPr>
        <p:txBody>
          <a:bodyPr>
            <a:normAutofit lnSpcReduction="10000"/>
          </a:bodyPr>
          <a:lstStyle/>
          <a:p>
            <a:pPr marL="114300" indent="-342900">
              <a:buFont typeface="Arial" panose="020B0604020202020204" pitchFamily="34" charset="0"/>
              <a:buChar char="•"/>
            </a:pPr>
            <a:r>
              <a:rPr lang="en-US" dirty="0"/>
              <a:t>Spotting opportunities</a:t>
            </a:r>
          </a:p>
          <a:p>
            <a:pPr marL="114300" indent="-342900">
              <a:buFont typeface="Arial" panose="020B0604020202020204" pitchFamily="34" charset="0"/>
              <a:buChar char="•"/>
            </a:pPr>
            <a:r>
              <a:rPr lang="en-US" dirty="0"/>
              <a:t>Vision</a:t>
            </a:r>
          </a:p>
          <a:p>
            <a:pPr marL="114300" indent="-342900">
              <a:buFont typeface="Arial" panose="020B0604020202020204" pitchFamily="34" charset="0"/>
              <a:buChar char="•"/>
            </a:pPr>
            <a:r>
              <a:rPr lang="en-US" dirty="0"/>
              <a:t>Creativity</a:t>
            </a:r>
          </a:p>
          <a:p>
            <a:pPr marL="114300" indent="-342900">
              <a:buFont typeface="Arial" panose="020B0604020202020204" pitchFamily="34" charset="0"/>
              <a:buChar char="•"/>
            </a:pPr>
            <a:r>
              <a:rPr lang="en-US" dirty="0"/>
              <a:t>Ethical and sustainable thinking</a:t>
            </a:r>
          </a:p>
          <a:p>
            <a:pPr marL="114300" indent="-342900">
              <a:buFont typeface="Arial" panose="020B0604020202020204" pitchFamily="34" charset="0"/>
              <a:buChar char="•"/>
            </a:pPr>
            <a:r>
              <a:rPr lang="en-IE" dirty="0"/>
              <a:t>Self-awareness and self-efficacy</a:t>
            </a:r>
          </a:p>
          <a:p>
            <a:pPr marL="114300" indent="-342900">
              <a:buFont typeface="Arial" panose="020B0604020202020204" pitchFamily="34" charset="0"/>
              <a:buChar char="•"/>
            </a:pPr>
            <a:r>
              <a:rPr lang="en-IE" dirty="0"/>
              <a:t>Motivation and perseverance</a:t>
            </a:r>
          </a:p>
          <a:p>
            <a:pPr marL="114300" indent="-342900">
              <a:buFont typeface="Arial" panose="020B0604020202020204" pitchFamily="34" charset="0"/>
              <a:buChar char="•"/>
            </a:pPr>
            <a:r>
              <a:rPr lang="en-IE" dirty="0"/>
              <a:t>Mobilising resources </a:t>
            </a:r>
          </a:p>
          <a:p>
            <a:pPr marL="114300" indent="-342900">
              <a:buFont typeface="Arial" panose="020B0604020202020204" pitchFamily="34" charset="0"/>
              <a:buChar char="•"/>
            </a:pPr>
            <a:r>
              <a:rPr lang="en-IE" dirty="0"/>
              <a:t>Mobilising others</a:t>
            </a:r>
          </a:p>
          <a:p>
            <a:pPr marL="114300" indent="-342900">
              <a:buFont typeface="Arial" panose="020B0604020202020204" pitchFamily="34" charset="0"/>
              <a:buChar char="•"/>
            </a:pPr>
            <a:r>
              <a:rPr lang="en-IE" dirty="0"/>
              <a:t>Taking initiative</a:t>
            </a:r>
          </a:p>
          <a:p>
            <a:pPr marL="114300" indent="-342900">
              <a:buFont typeface="Arial" panose="020B0604020202020204" pitchFamily="34" charset="0"/>
              <a:buChar char="•"/>
            </a:pPr>
            <a:r>
              <a:rPr lang="en-US" dirty="0"/>
              <a:t>Coping with uncertainty, ambiguity and risk</a:t>
            </a:r>
          </a:p>
          <a:p>
            <a:pPr marL="114300" indent="-342900">
              <a:buFont typeface="Arial" panose="020B0604020202020204" pitchFamily="34" charset="0"/>
              <a:buChar char="•"/>
            </a:pPr>
            <a:r>
              <a:rPr lang="en-IE" dirty="0"/>
              <a:t>Working with others</a:t>
            </a:r>
          </a:p>
          <a:p>
            <a:pPr marL="114300" indent="-342900">
              <a:buFont typeface="Arial" panose="020B0604020202020204" pitchFamily="34" charset="0"/>
              <a:buChar char="•"/>
            </a:pPr>
            <a:r>
              <a:rPr lang="en-IE" dirty="0"/>
              <a:t>Learning through experience </a:t>
            </a:r>
          </a:p>
          <a:p>
            <a:pPr marL="0"/>
            <a:endParaRPr lang="en-IE" dirty="0"/>
          </a:p>
        </p:txBody>
      </p:sp>
      <p:sp>
        <p:nvSpPr>
          <p:cNvPr id="7" name="Text Placeholder 2">
            <a:extLst>
              <a:ext uri="{FF2B5EF4-FFF2-40B4-BE49-F238E27FC236}">
                <a16:creationId xmlns:a16="http://schemas.microsoft.com/office/drawing/2014/main" id="{5BD7B016-4E28-4D55-B240-8DBB1FDA1566}"/>
              </a:ext>
            </a:extLst>
          </p:cNvPr>
          <p:cNvSpPr>
            <a:spLocks noGrp="1"/>
          </p:cNvSpPr>
          <p:nvPr>
            <p:ph type="body" sz="quarter" idx="16"/>
          </p:nvPr>
        </p:nvSpPr>
        <p:spPr>
          <a:xfrm>
            <a:off x="1328057" y="254703"/>
            <a:ext cx="5573486" cy="582221"/>
          </a:xfrm>
        </p:spPr>
        <p:txBody>
          <a:bodyPr>
            <a:noAutofit/>
          </a:bodyPr>
          <a:lstStyle/>
          <a:p>
            <a:pPr algn="ctr"/>
            <a:r>
              <a:rPr lang="en-US" sz="2800" dirty="0"/>
              <a:t>ENTRECOMP COMPETENCES FOR DIGITAL CIVIC ENGAGERS</a:t>
            </a:r>
          </a:p>
        </p:txBody>
      </p:sp>
      <p:pic>
        <p:nvPicPr>
          <p:cNvPr id="17" name="Picture Placeholder 16" descr="A picture containing chart&#10;&#10;Description automatically generated">
            <a:extLst>
              <a:ext uri="{FF2B5EF4-FFF2-40B4-BE49-F238E27FC236}">
                <a16:creationId xmlns:a16="http://schemas.microsoft.com/office/drawing/2014/main" id="{1CED7718-6069-4F9C-AEAB-843AD8DB475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7000737" y="228600"/>
            <a:ext cx="5105400" cy="6362700"/>
          </a:xfrm>
          <a:prstGeom prst="rect">
            <a:avLst/>
          </a:prstGeom>
        </p:spPr>
      </p:pic>
      <p:sp>
        <p:nvSpPr>
          <p:cNvPr id="11" name="TextBox 10">
            <a:extLst>
              <a:ext uri="{FF2B5EF4-FFF2-40B4-BE49-F238E27FC236}">
                <a16:creationId xmlns:a16="http://schemas.microsoft.com/office/drawing/2014/main" id="{8519227B-0739-4C0D-A4C8-909FF122D756}"/>
              </a:ext>
            </a:extLst>
          </p:cNvPr>
          <p:cNvSpPr txBox="1"/>
          <p:nvPr/>
        </p:nvSpPr>
        <p:spPr>
          <a:xfrm>
            <a:off x="6901543" y="6402930"/>
            <a:ext cx="6097656" cy="369332"/>
          </a:xfrm>
          <a:prstGeom prst="rect">
            <a:avLst/>
          </a:prstGeom>
          <a:noFill/>
        </p:spPr>
        <p:txBody>
          <a:bodyPr wrap="square">
            <a:spAutoFit/>
          </a:bodyPr>
          <a:lstStyle/>
          <a:p>
            <a:r>
              <a:rPr lang="en-US" dirty="0">
                <a:hlinkClick r:id="rId3">
                  <a:extLst>
                    <a:ext uri="{A12FA001-AC4F-418D-AE19-62706E023703}">
                      <ahyp:hlinkClr xmlns:ahyp="http://schemas.microsoft.com/office/drawing/2018/hyperlinkcolor" val="tx"/>
                    </a:ext>
                  </a:extLst>
                </a:hlinkClick>
              </a:rPr>
              <a:t>Please click here for a link to the framework</a:t>
            </a:r>
            <a:endParaRPr lang="en-IE" dirty="0"/>
          </a:p>
        </p:txBody>
      </p:sp>
    </p:spTree>
    <p:extLst>
      <p:ext uri="{BB962C8B-B14F-4D97-AF65-F5344CB8AC3E}">
        <p14:creationId xmlns:p14="http://schemas.microsoft.com/office/powerpoint/2010/main" val="568846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095FDD9-308B-41E9-A3BD-C5CABEA0CE4E}"/>
              </a:ext>
            </a:extLst>
          </p:cNvPr>
          <p:cNvSpPr>
            <a:spLocks noGrp="1"/>
          </p:cNvSpPr>
          <p:nvPr>
            <p:ph type="body" sz="quarter" idx="18"/>
          </p:nvPr>
        </p:nvSpPr>
        <p:spPr>
          <a:xfrm>
            <a:off x="734713" y="1480930"/>
            <a:ext cx="10594347" cy="5168347"/>
          </a:xfrm>
        </p:spPr>
        <p:txBody>
          <a:bodyPr>
            <a:normAutofit/>
          </a:bodyPr>
          <a:lstStyle/>
          <a:p>
            <a:pPr marL="0"/>
            <a:r>
              <a:rPr lang="en-US" dirty="0"/>
              <a:t>Before we start your Civic Engagement journey, we need to explain what some of the abbreviations are that we will use throughout </a:t>
            </a:r>
            <a:r>
              <a:rPr lang="en-US"/>
              <a:t>these Modules:</a:t>
            </a:r>
            <a:endParaRPr lang="en-US" dirty="0"/>
          </a:p>
          <a:p>
            <a:pPr marL="0"/>
            <a:endParaRPr lang="en-US" dirty="0"/>
          </a:p>
          <a:p>
            <a:pPr marL="0"/>
            <a:r>
              <a:rPr lang="en-US" b="1" dirty="0"/>
              <a:t>HEIs</a:t>
            </a:r>
            <a:r>
              <a:rPr lang="en-US" dirty="0"/>
              <a:t>- Higher Educational Institutions.</a:t>
            </a:r>
          </a:p>
          <a:p>
            <a:pPr marL="0"/>
            <a:r>
              <a:rPr lang="en-US" b="1" dirty="0"/>
              <a:t>SDCE</a:t>
            </a:r>
            <a:r>
              <a:rPr lang="en-US" dirty="0"/>
              <a:t>- this is the name of the project that created these materials.</a:t>
            </a:r>
          </a:p>
          <a:p>
            <a:pPr marL="0"/>
            <a:r>
              <a:rPr lang="en-US" b="1" dirty="0"/>
              <a:t>DCE</a:t>
            </a:r>
            <a:r>
              <a:rPr lang="en-US" dirty="0"/>
              <a:t>- Digital Civic Engagement</a:t>
            </a:r>
          </a:p>
          <a:p>
            <a:pPr marL="0"/>
            <a:r>
              <a:rPr lang="en-US" b="1" dirty="0"/>
              <a:t>The Guide to DCE- </a:t>
            </a:r>
            <a:r>
              <a:rPr lang="en-US" dirty="0"/>
              <a:t>this is a guide surrounding information about Digital Civic Engagement and students. You can find </a:t>
            </a:r>
            <a:r>
              <a:rPr lang="en-US" dirty="0">
                <a:hlinkClick r:id="rId2"/>
              </a:rPr>
              <a:t>a link to the toolkit here</a:t>
            </a:r>
            <a:endParaRPr lang="en-US" dirty="0"/>
          </a:p>
          <a:p>
            <a:pPr marL="0"/>
            <a:r>
              <a:rPr lang="en-US" b="1" dirty="0"/>
              <a:t>The DCE Toolkit-  </a:t>
            </a:r>
            <a:r>
              <a:rPr lang="en-US" dirty="0"/>
              <a:t>Our Student Digital Civic Engagers’ Toolkit is designed to teach you about relevant digital tools that you can use for your own civic engagement.</a:t>
            </a:r>
          </a:p>
          <a:p>
            <a:endParaRPr lang="en-IE" dirty="0"/>
          </a:p>
        </p:txBody>
      </p:sp>
      <p:sp>
        <p:nvSpPr>
          <p:cNvPr id="16" name="Text Placeholder 15">
            <a:extLst>
              <a:ext uri="{FF2B5EF4-FFF2-40B4-BE49-F238E27FC236}">
                <a16:creationId xmlns:a16="http://schemas.microsoft.com/office/drawing/2014/main" id="{F11D834D-573A-474D-80F6-0C32DEB47034}"/>
              </a:ext>
            </a:extLst>
          </p:cNvPr>
          <p:cNvSpPr>
            <a:spLocks noGrp="1"/>
          </p:cNvSpPr>
          <p:nvPr>
            <p:ph type="body" sz="quarter" idx="16"/>
          </p:nvPr>
        </p:nvSpPr>
        <p:spPr/>
        <p:txBody>
          <a:bodyPr>
            <a:normAutofit lnSpcReduction="10000"/>
          </a:bodyPr>
          <a:lstStyle/>
          <a:p>
            <a:r>
              <a:rPr lang="en-US" dirty="0"/>
              <a:t>A note on the terms we use</a:t>
            </a:r>
            <a:endParaRPr lang="en-IE" dirty="0"/>
          </a:p>
        </p:txBody>
      </p:sp>
    </p:spTree>
    <p:extLst>
      <p:ext uri="{BB962C8B-B14F-4D97-AF65-F5344CB8AC3E}">
        <p14:creationId xmlns:p14="http://schemas.microsoft.com/office/powerpoint/2010/main" val="1209308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1D3D855-3099-44A8-BEE3-73B55C1AABB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12" name="TextBox 11">
            <a:extLst>
              <a:ext uri="{FF2B5EF4-FFF2-40B4-BE49-F238E27FC236}">
                <a16:creationId xmlns:a16="http://schemas.microsoft.com/office/drawing/2014/main" id="{126B7B8D-1825-4D89-B4EC-B124346D18A6}"/>
              </a:ext>
            </a:extLst>
          </p:cNvPr>
          <p:cNvSpPr txBox="1"/>
          <p:nvPr/>
        </p:nvSpPr>
        <p:spPr>
          <a:xfrm>
            <a:off x="1438275" y="1267089"/>
            <a:ext cx="5518562" cy="5632311"/>
          </a:xfrm>
          <a:prstGeom prst="rect">
            <a:avLst/>
          </a:prstGeom>
          <a:noFill/>
        </p:spPr>
        <p:txBody>
          <a:bodyPr wrap="square" rtlCol="0">
            <a:spAutoFit/>
          </a:bodyPr>
          <a:lstStyle/>
          <a:p>
            <a:r>
              <a:rPr lang="en-US" sz="2400" dirty="0">
                <a:solidFill>
                  <a:schemeClr val="bg1"/>
                </a:solidFill>
              </a:rPr>
              <a:t>This competence leads to being able to make decisions when the result of that decision is uncertain, or when the information available is partial or ambiguous, or when there is a risk of unintended outcomes.</a:t>
            </a:r>
          </a:p>
          <a:p>
            <a:endParaRPr lang="en-US" sz="2400" dirty="0">
              <a:solidFill>
                <a:schemeClr val="bg1"/>
              </a:solidFill>
            </a:endParaRPr>
          </a:p>
          <a:p>
            <a:r>
              <a:rPr lang="en-US" sz="2400" dirty="0">
                <a:solidFill>
                  <a:schemeClr val="bg1"/>
                </a:solidFill>
              </a:rPr>
              <a:t>By practicing this competence, you will be more likely to be able to handle fast-moving situations promptly with flexibility.</a:t>
            </a:r>
          </a:p>
          <a:p>
            <a:endParaRPr lang="en-US" sz="2400" dirty="0">
              <a:solidFill>
                <a:schemeClr val="bg1"/>
              </a:solidFill>
            </a:endParaRPr>
          </a:p>
          <a:p>
            <a:r>
              <a:rPr lang="en-US" sz="2400" dirty="0">
                <a:solidFill>
                  <a:schemeClr val="bg1"/>
                </a:solidFill>
              </a:rPr>
              <a:t>One way of increasing this competence is to include structured ways of testing ideas or prototypes, which can help to reduce the risk of failing.</a:t>
            </a:r>
          </a:p>
        </p:txBody>
      </p:sp>
      <p:sp>
        <p:nvSpPr>
          <p:cNvPr id="8" name="Text Placeholder 7">
            <a:extLst>
              <a:ext uri="{FF2B5EF4-FFF2-40B4-BE49-F238E27FC236}">
                <a16:creationId xmlns:a16="http://schemas.microsoft.com/office/drawing/2014/main" id="{BB7C4F47-E780-4204-AD5E-46877277EC4E}"/>
              </a:ext>
            </a:extLst>
          </p:cNvPr>
          <p:cNvSpPr txBox="1">
            <a:spLocks noGrp="1"/>
          </p:cNvSpPr>
          <p:nvPr>
            <p:ph type="body" sz="quarter" idx="16"/>
          </p:nvPr>
        </p:nvSpPr>
        <p:spPr>
          <a:xfrm>
            <a:off x="1438275" y="228600"/>
            <a:ext cx="4997450" cy="867930"/>
          </a:xfrm>
          <a:prstGeom prst="rect">
            <a:avLst/>
          </a:prstGeom>
          <a:noFill/>
        </p:spPr>
        <p:txBody>
          <a:bodyPr wrap="square" rtlCol="0">
            <a:spAutoFit/>
          </a:bodyPr>
          <a:lstStyle/>
          <a:p>
            <a:pPr algn="ctr"/>
            <a:r>
              <a:rPr lang="en-US" sz="2800" dirty="0">
                <a:solidFill>
                  <a:schemeClr val="bg1"/>
                </a:solidFill>
              </a:rPr>
              <a:t>COPING WITH UNCERTAINTY, </a:t>
            </a:r>
            <a:r>
              <a:rPr lang="en-IE" sz="2800" dirty="0">
                <a:solidFill>
                  <a:schemeClr val="bg1"/>
                </a:solidFill>
              </a:rPr>
              <a:t>AMBIGUITY &amp; RISK</a:t>
            </a:r>
            <a:endParaRPr lang="en-US" sz="2800" dirty="0">
              <a:solidFill>
                <a:schemeClr val="bg1"/>
              </a:solidFill>
            </a:endParaRPr>
          </a:p>
        </p:txBody>
      </p:sp>
      <p:sp>
        <p:nvSpPr>
          <p:cNvPr id="5" name="TextBox 4">
            <a:extLst>
              <a:ext uri="{FF2B5EF4-FFF2-40B4-BE49-F238E27FC236}">
                <a16:creationId xmlns:a16="http://schemas.microsoft.com/office/drawing/2014/main" id="{A8CDF352-6A20-4598-BB0A-90AD59A51B42}"/>
              </a:ext>
            </a:extLst>
          </p:cNvPr>
          <p:cNvSpPr txBox="1"/>
          <p:nvPr/>
        </p:nvSpPr>
        <p:spPr>
          <a:xfrm>
            <a:off x="6852062" y="6530068"/>
            <a:ext cx="1164772" cy="369332"/>
          </a:xfrm>
          <a:prstGeom prst="rect">
            <a:avLst/>
          </a:prstGeom>
          <a:noFill/>
        </p:spPr>
        <p:txBody>
          <a:bodyPr wrap="square" rtlCol="0">
            <a:spAutoFit/>
          </a:bodyPr>
          <a:lstStyle/>
          <a:p>
            <a:r>
              <a:rPr lang="en-IE" dirty="0">
                <a:solidFill>
                  <a:srgbClr val="002060"/>
                </a:solidFill>
                <a:hlinkClick r:id="rId3"/>
              </a:rPr>
              <a:t>Source</a:t>
            </a:r>
            <a:endParaRPr lang="en-IE" dirty="0">
              <a:solidFill>
                <a:srgbClr val="002060"/>
              </a:solidFill>
            </a:endParaRPr>
          </a:p>
        </p:txBody>
      </p:sp>
    </p:spTree>
    <p:extLst>
      <p:ext uri="{BB962C8B-B14F-4D97-AF65-F5344CB8AC3E}">
        <p14:creationId xmlns:p14="http://schemas.microsoft.com/office/powerpoint/2010/main" val="2785063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B989349-965F-424F-A317-BB17F688F5BB}"/>
              </a:ext>
            </a:extLst>
          </p:cNvPr>
          <p:cNvSpPr>
            <a:spLocks noGrp="1"/>
          </p:cNvSpPr>
          <p:nvPr>
            <p:ph type="body" sz="quarter" idx="16"/>
          </p:nvPr>
        </p:nvSpPr>
        <p:spPr>
          <a:xfrm>
            <a:off x="1238251" y="304399"/>
            <a:ext cx="5585432" cy="582221"/>
          </a:xfrm>
        </p:spPr>
        <p:txBody>
          <a:bodyPr>
            <a:noAutofit/>
          </a:bodyPr>
          <a:lstStyle/>
          <a:p>
            <a:pPr algn="ctr"/>
            <a:r>
              <a:rPr lang="en-US" sz="2800" dirty="0"/>
              <a:t>DIGITAL COMPETENCE FRAMEWORK </a:t>
            </a:r>
          </a:p>
        </p:txBody>
      </p:sp>
      <p:sp>
        <p:nvSpPr>
          <p:cNvPr id="16" name="TextBox 15">
            <a:extLst>
              <a:ext uri="{FF2B5EF4-FFF2-40B4-BE49-F238E27FC236}">
                <a16:creationId xmlns:a16="http://schemas.microsoft.com/office/drawing/2014/main" id="{F466C112-9EEC-445A-AF26-FBD8E6222547}"/>
              </a:ext>
            </a:extLst>
          </p:cNvPr>
          <p:cNvSpPr txBox="1"/>
          <p:nvPr/>
        </p:nvSpPr>
        <p:spPr>
          <a:xfrm>
            <a:off x="1451176" y="1310572"/>
            <a:ext cx="5279571" cy="5262979"/>
          </a:xfrm>
          <a:prstGeom prst="rect">
            <a:avLst/>
          </a:prstGeom>
          <a:noFill/>
        </p:spPr>
        <p:txBody>
          <a:bodyPr wrap="square">
            <a:spAutoFit/>
          </a:bodyPr>
          <a:lstStyle/>
          <a:p>
            <a:pPr>
              <a:lnSpc>
                <a:spcPct val="100000"/>
              </a:lnSpc>
            </a:pPr>
            <a:r>
              <a:rPr lang="en-US" sz="2400" dirty="0" err="1">
                <a:solidFill>
                  <a:schemeClr val="bg1"/>
                </a:solidFill>
                <a:effectLst/>
              </a:rPr>
              <a:t>DigComp</a:t>
            </a:r>
            <a:r>
              <a:rPr lang="en-US" sz="2400" dirty="0">
                <a:solidFill>
                  <a:schemeClr val="bg1"/>
                </a:solidFill>
                <a:effectLst/>
              </a:rPr>
              <a:t> 2.1 or </a:t>
            </a:r>
            <a:r>
              <a:rPr lang="en-US" sz="2400" dirty="0" err="1">
                <a:solidFill>
                  <a:schemeClr val="bg1"/>
                </a:solidFill>
                <a:effectLst/>
              </a:rPr>
              <a:t>DigComp</a:t>
            </a:r>
            <a:r>
              <a:rPr lang="en-US" sz="2400" dirty="0">
                <a:solidFill>
                  <a:schemeClr val="bg1"/>
                </a:solidFill>
                <a:effectLst/>
              </a:rPr>
              <a:t>– is the European Digital Competence Framework for Citizens as approved and used by the European Commission.</a:t>
            </a:r>
          </a:p>
          <a:p>
            <a:pPr>
              <a:lnSpc>
                <a:spcPct val="100000"/>
              </a:lnSpc>
            </a:pPr>
            <a:endParaRPr lang="en-US" sz="2400" dirty="0">
              <a:solidFill>
                <a:schemeClr val="bg1"/>
              </a:solidFill>
              <a:effectLst/>
            </a:endParaRPr>
          </a:p>
          <a:p>
            <a:pPr>
              <a:lnSpc>
                <a:spcPct val="100000"/>
              </a:lnSpc>
            </a:pPr>
            <a:r>
              <a:rPr lang="en-US" sz="2400" dirty="0">
                <a:solidFill>
                  <a:schemeClr val="bg1"/>
                </a:solidFill>
              </a:rPr>
              <a:t>I</a:t>
            </a:r>
            <a:r>
              <a:rPr lang="en-US" sz="2400" dirty="0">
                <a:solidFill>
                  <a:schemeClr val="bg1"/>
                </a:solidFill>
                <a:effectLst/>
              </a:rPr>
              <a:t>t is important to highlight which competences could be </a:t>
            </a:r>
            <a:r>
              <a:rPr lang="en-US" sz="2400" dirty="0" err="1">
                <a:solidFill>
                  <a:schemeClr val="bg1"/>
                </a:solidFill>
                <a:effectLst/>
              </a:rPr>
              <a:t>utilised</a:t>
            </a:r>
            <a:r>
              <a:rPr lang="en-US" sz="2400" dirty="0">
                <a:solidFill>
                  <a:schemeClr val="bg1"/>
                </a:solidFill>
                <a:effectLst/>
              </a:rPr>
              <a:t> and furthered by digital civic engagement</a:t>
            </a:r>
            <a:r>
              <a:rPr lang="en-US" sz="2400" dirty="0">
                <a:solidFill>
                  <a:schemeClr val="bg1"/>
                </a:solidFill>
              </a:rPr>
              <a:t>.</a:t>
            </a:r>
            <a:r>
              <a:rPr lang="en-US" sz="2400" dirty="0">
                <a:solidFill>
                  <a:schemeClr val="bg1"/>
                </a:solidFill>
                <a:effectLst/>
              </a:rPr>
              <a:t> </a:t>
            </a:r>
          </a:p>
          <a:p>
            <a:endParaRPr lang="en-US" sz="2400" dirty="0">
              <a:solidFill>
                <a:schemeClr val="bg1"/>
              </a:solidFill>
            </a:endParaRPr>
          </a:p>
          <a:p>
            <a:r>
              <a:rPr lang="en-US" sz="2400" dirty="0">
                <a:solidFill>
                  <a:schemeClr val="bg1"/>
                </a:solidFill>
              </a:rPr>
              <a:t>Students that partake in digital civic engagement activities will gain the opportunity to develop and upskill on a wide range of digital competences.</a:t>
            </a:r>
          </a:p>
          <a:p>
            <a:pPr>
              <a:lnSpc>
                <a:spcPct val="100000"/>
              </a:lnSpc>
            </a:pPr>
            <a:endParaRPr lang="en-US" sz="2400" dirty="0">
              <a:solidFill>
                <a:schemeClr val="bg1"/>
              </a:solidFill>
              <a:effectLst/>
            </a:endParaRPr>
          </a:p>
        </p:txBody>
      </p:sp>
      <p:pic>
        <p:nvPicPr>
          <p:cNvPr id="4" name="Picture Placeholder 3">
            <a:extLst>
              <a:ext uri="{FF2B5EF4-FFF2-40B4-BE49-F238E27FC236}">
                <a16:creationId xmlns:a16="http://schemas.microsoft.com/office/drawing/2014/main" id="{0CE643D5-4EBA-4C2A-A286-61C652C64A5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b="-597"/>
          <a:stretch/>
        </p:blipFill>
        <p:spPr>
          <a:xfrm>
            <a:off x="6852062" y="228600"/>
            <a:ext cx="5105121" cy="6362700"/>
          </a:xfrm>
        </p:spPr>
      </p:pic>
    </p:spTree>
    <p:extLst>
      <p:ext uri="{BB962C8B-B14F-4D97-AF65-F5344CB8AC3E}">
        <p14:creationId xmlns:p14="http://schemas.microsoft.com/office/powerpoint/2010/main" val="3480026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26B7B8D-1825-4D89-B4EC-B124346D18A6}"/>
              </a:ext>
            </a:extLst>
          </p:cNvPr>
          <p:cNvSpPr txBox="1"/>
          <p:nvPr/>
        </p:nvSpPr>
        <p:spPr>
          <a:xfrm>
            <a:off x="6096000" y="945096"/>
            <a:ext cx="5845360" cy="4893647"/>
          </a:xfrm>
          <a:prstGeom prst="rect">
            <a:avLst/>
          </a:prstGeom>
          <a:noFill/>
        </p:spPr>
        <p:txBody>
          <a:bodyPr wrap="square" rtlCol="0">
            <a:spAutoFit/>
          </a:bodyPr>
          <a:lstStyle/>
          <a:p>
            <a:r>
              <a:rPr lang="en-US" sz="2400" dirty="0">
                <a:solidFill>
                  <a:schemeClr val="bg1"/>
                </a:solidFill>
              </a:rPr>
              <a:t>Students who participate in digital civic engagement activities enables them to </a:t>
            </a:r>
            <a:r>
              <a:rPr lang="en-US" sz="2400" dirty="0" err="1">
                <a:solidFill>
                  <a:schemeClr val="bg1"/>
                </a:solidFill>
              </a:rPr>
              <a:t>utilise</a:t>
            </a:r>
            <a:r>
              <a:rPr lang="en-US" sz="2400" dirty="0">
                <a:solidFill>
                  <a:schemeClr val="bg1"/>
                </a:solidFill>
              </a:rPr>
              <a:t> the digital competences they possess and refine them to meet the needs of the civic engagement issue they are working on. This could be researching information on the community needs, to creatively developing content online to share with others.</a:t>
            </a:r>
          </a:p>
          <a:p>
            <a:endParaRPr lang="en-US" sz="2400" dirty="0">
              <a:solidFill>
                <a:schemeClr val="bg1"/>
              </a:solidFill>
            </a:endParaRPr>
          </a:p>
          <a:p>
            <a:r>
              <a:rPr lang="en-US" sz="2400" dirty="0">
                <a:solidFill>
                  <a:schemeClr val="bg1"/>
                </a:solidFill>
              </a:rPr>
              <a:t>Throughout these resources, there will be core competences which are highlighted in each section.</a:t>
            </a:r>
          </a:p>
          <a:p>
            <a:endParaRPr lang="en-IE" sz="2400" dirty="0">
              <a:solidFill>
                <a:schemeClr val="bg1"/>
              </a:solidFill>
            </a:endParaRPr>
          </a:p>
        </p:txBody>
      </p:sp>
      <p:sp>
        <p:nvSpPr>
          <p:cNvPr id="13" name="TextBox 12">
            <a:extLst>
              <a:ext uri="{FF2B5EF4-FFF2-40B4-BE49-F238E27FC236}">
                <a16:creationId xmlns:a16="http://schemas.microsoft.com/office/drawing/2014/main" id="{6FB50E24-A193-4639-8C22-315DB75CDFF2}"/>
              </a:ext>
            </a:extLst>
          </p:cNvPr>
          <p:cNvSpPr txBox="1"/>
          <p:nvPr/>
        </p:nvSpPr>
        <p:spPr>
          <a:xfrm>
            <a:off x="5954754" y="446647"/>
            <a:ext cx="5659477" cy="523220"/>
          </a:xfrm>
          <a:prstGeom prst="rect">
            <a:avLst/>
          </a:prstGeom>
          <a:noFill/>
        </p:spPr>
        <p:txBody>
          <a:bodyPr wrap="square" rtlCol="0">
            <a:spAutoFit/>
          </a:bodyPr>
          <a:lstStyle/>
          <a:p>
            <a:pPr algn="ctr"/>
            <a:r>
              <a:rPr lang="en-US" sz="2800" dirty="0">
                <a:solidFill>
                  <a:schemeClr val="bg1"/>
                </a:solidFill>
              </a:rPr>
              <a:t>DIGITAL COMPETENCE FRAMEWORK </a:t>
            </a:r>
          </a:p>
        </p:txBody>
      </p:sp>
      <p:pic>
        <p:nvPicPr>
          <p:cNvPr id="7" name="Picture Placeholder 6">
            <a:extLst>
              <a:ext uri="{FF2B5EF4-FFF2-40B4-BE49-F238E27FC236}">
                <a16:creationId xmlns:a16="http://schemas.microsoft.com/office/drawing/2014/main" id="{A8BF94D5-4E47-40B2-842D-404FAE0770F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0090D13F-A034-4808-90D8-2478B0892694}"/>
              </a:ext>
            </a:extLst>
          </p:cNvPr>
          <p:cNvSpPr txBox="1"/>
          <p:nvPr/>
        </p:nvSpPr>
        <p:spPr>
          <a:xfrm>
            <a:off x="6095999" y="6261652"/>
            <a:ext cx="4568688" cy="369332"/>
          </a:xfrm>
          <a:prstGeom prst="rect">
            <a:avLst/>
          </a:prstGeom>
          <a:noFill/>
        </p:spPr>
        <p:txBody>
          <a:bodyPr wrap="square" rtlCol="0">
            <a:spAutoFit/>
          </a:bodyPr>
          <a:lstStyle/>
          <a:p>
            <a:r>
              <a:rPr lang="en-US" dirty="0">
                <a:hlinkClick r:id="rId3">
                  <a:extLst>
                    <a:ext uri="{A12FA001-AC4F-418D-AE19-62706E023703}">
                      <ahyp:hlinkClr xmlns:ahyp="http://schemas.microsoft.com/office/drawing/2018/hyperlinkcolor" val="tx"/>
                    </a:ext>
                  </a:extLst>
                </a:hlinkClick>
              </a:rPr>
              <a:t>Please click here for a link to the framework</a:t>
            </a:r>
            <a:endParaRPr lang="en-IE" dirty="0"/>
          </a:p>
        </p:txBody>
      </p:sp>
    </p:spTree>
    <p:extLst>
      <p:ext uri="{BB962C8B-B14F-4D97-AF65-F5344CB8AC3E}">
        <p14:creationId xmlns:p14="http://schemas.microsoft.com/office/powerpoint/2010/main" val="1680018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8E8E6E1-727D-4F52-89F3-CEB06D262F4A}"/>
              </a:ext>
            </a:extLst>
          </p:cNvPr>
          <p:cNvSpPr>
            <a:spLocks noGrp="1"/>
          </p:cNvSpPr>
          <p:nvPr>
            <p:ph type="body" sz="quarter" idx="18"/>
          </p:nvPr>
        </p:nvSpPr>
        <p:spPr>
          <a:xfrm>
            <a:off x="1629103" y="1326926"/>
            <a:ext cx="5222959" cy="5454874"/>
          </a:xfrm>
        </p:spPr>
        <p:txBody>
          <a:bodyPr>
            <a:normAutofit lnSpcReduction="10000"/>
          </a:bodyPr>
          <a:lstStyle/>
          <a:p>
            <a:pPr indent="-457200">
              <a:buFont typeface="+mj-lt"/>
              <a:buAutoNum type="arabicPeriod"/>
            </a:pPr>
            <a:r>
              <a:rPr lang="en-US" dirty="0"/>
              <a:t>Creatively using digital technology</a:t>
            </a:r>
          </a:p>
          <a:p>
            <a:pPr marL="457200" indent="-457200">
              <a:buFont typeface="+mj-lt"/>
              <a:buAutoNum type="arabicPeriod"/>
            </a:pPr>
            <a:r>
              <a:rPr lang="en-US" dirty="0"/>
              <a:t>Identifying needs and technological  responses </a:t>
            </a:r>
          </a:p>
          <a:p>
            <a:pPr indent="-457200">
              <a:buFont typeface="+mj-lt"/>
              <a:buAutoNum type="arabicPeriod"/>
            </a:pPr>
            <a:r>
              <a:rPr lang="en-IE" dirty="0"/>
              <a:t>Protecting the environment</a:t>
            </a:r>
          </a:p>
          <a:p>
            <a:pPr indent="-457200">
              <a:buFont typeface="+mj-lt"/>
              <a:buAutoNum type="arabicPeriod"/>
            </a:pPr>
            <a:r>
              <a:rPr lang="en-US" dirty="0"/>
              <a:t>Integrating and re-elaborating digital  content</a:t>
            </a:r>
          </a:p>
          <a:p>
            <a:pPr indent="-457200">
              <a:buFont typeface="+mj-lt"/>
              <a:buAutoNum type="arabicPeriod"/>
            </a:pPr>
            <a:r>
              <a:rPr lang="en-IE" dirty="0"/>
              <a:t>Developing content</a:t>
            </a:r>
          </a:p>
          <a:p>
            <a:pPr marL="457200" indent="-457200">
              <a:buFont typeface="+mj-lt"/>
              <a:buAutoNum type="arabicPeriod"/>
            </a:pPr>
            <a:r>
              <a:rPr lang="en-US" dirty="0"/>
              <a:t>Engaging in citizenship through                 digital technologies</a:t>
            </a:r>
          </a:p>
          <a:p>
            <a:pPr indent="-457200">
              <a:buFont typeface="+mj-lt"/>
              <a:buAutoNum type="arabicPeriod"/>
            </a:pPr>
            <a:r>
              <a:rPr lang="en-IE" dirty="0"/>
              <a:t>Sharing through digital technologies</a:t>
            </a:r>
          </a:p>
          <a:p>
            <a:pPr indent="-457200">
              <a:buFont typeface="+mj-lt"/>
              <a:buAutoNum type="arabicPeriod"/>
            </a:pPr>
            <a:r>
              <a:rPr lang="en-IE" dirty="0"/>
              <a:t>Interacting through digital    technologies</a:t>
            </a:r>
          </a:p>
          <a:p>
            <a:pPr indent="-457200">
              <a:buFont typeface="+mj-lt"/>
              <a:buAutoNum type="arabicPeriod"/>
            </a:pPr>
            <a:r>
              <a:rPr lang="en-US" dirty="0"/>
              <a:t>Browsing, searching and filtering data, information and digital content</a:t>
            </a:r>
            <a:endParaRPr lang="en-IE" dirty="0"/>
          </a:p>
        </p:txBody>
      </p:sp>
      <p:sp>
        <p:nvSpPr>
          <p:cNvPr id="7" name="Text Placeholder 2">
            <a:extLst>
              <a:ext uri="{FF2B5EF4-FFF2-40B4-BE49-F238E27FC236}">
                <a16:creationId xmlns:a16="http://schemas.microsoft.com/office/drawing/2014/main" id="{5BD7B016-4E28-4D55-B240-8DBB1FDA1566}"/>
              </a:ext>
            </a:extLst>
          </p:cNvPr>
          <p:cNvSpPr>
            <a:spLocks noGrp="1"/>
          </p:cNvSpPr>
          <p:nvPr>
            <p:ph type="body" sz="quarter" idx="16"/>
          </p:nvPr>
        </p:nvSpPr>
        <p:spPr>
          <a:xfrm>
            <a:off x="1534161" y="239110"/>
            <a:ext cx="4900826" cy="949131"/>
          </a:xfrm>
        </p:spPr>
        <p:txBody>
          <a:bodyPr>
            <a:noAutofit/>
          </a:bodyPr>
          <a:lstStyle/>
          <a:p>
            <a:pPr algn="ctr"/>
            <a:r>
              <a:rPr lang="en-US" sz="2400" dirty="0"/>
              <a:t>9 OF THE MOST RELEVANT COMPETENCES FOR DIGITAL CIVIC ENGAGERS</a:t>
            </a:r>
          </a:p>
        </p:txBody>
      </p:sp>
      <p:pic>
        <p:nvPicPr>
          <p:cNvPr id="4" name="Picture Placeholder 3">
            <a:extLst>
              <a:ext uri="{FF2B5EF4-FFF2-40B4-BE49-F238E27FC236}">
                <a16:creationId xmlns:a16="http://schemas.microsoft.com/office/drawing/2014/main" id="{C02D8D02-32AE-4EBA-A790-852B553EEF1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4138202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1D3D855-3099-44A8-BEE3-73B55C1AABB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8" name="Text Placeholder 7">
            <a:extLst>
              <a:ext uri="{FF2B5EF4-FFF2-40B4-BE49-F238E27FC236}">
                <a16:creationId xmlns:a16="http://schemas.microsoft.com/office/drawing/2014/main" id="{BB7C4F47-E780-4204-AD5E-46877277EC4E}"/>
              </a:ext>
            </a:extLst>
          </p:cNvPr>
          <p:cNvSpPr txBox="1">
            <a:spLocks noGrp="1"/>
          </p:cNvSpPr>
          <p:nvPr>
            <p:ph type="body" sz="quarter" idx="16"/>
          </p:nvPr>
        </p:nvSpPr>
        <p:spPr>
          <a:xfrm>
            <a:off x="1282148" y="142696"/>
            <a:ext cx="5406887" cy="1089529"/>
          </a:xfrm>
          <a:prstGeom prst="rect">
            <a:avLst/>
          </a:prstGeom>
          <a:noFill/>
        </p:spPr>
        <p:txBody>
          <a:bodyPr wrap="square" rtlCol="0">
            <a:spAutoFit/>
          </a:bodyPr>
          <a:lstStyle/>
          <a:p>
            <a:pPr algn="ctr"/>
            <a:r>
              <a:rPr lang="en-US" sz="2400" dirty="0">
                <a:solidFill>
                  <a:schemeClr val="bg1"/>
                </a:solidFill>
              </a:rPr>
              <a:t>BROWSING, SEARCHING AND FILTERING DATA, INFORMATION AND DIGITAL CONTENT</a:t>
            </a:r>
          </a:p>
        </p:txBody>
      </p:sp>
      <p:sp>
        <p:nvSpPr>
          <p:cNvPr id="12" name="TextBox 11">
            <a:extLst>
              <a:ext uri="{FF2B5EF4-FFF2-40B4-BE49-F238E27FC236}">
                <a16:creationId xmlns:a16="http://schemas.microsoft.com/office/drawing/2014/main" id="{126B7B8D-1825-4D89-B4EC-B124346D18A6}"/>
              </a:ext>
            </a:extLst>
          </p:cNvPr>
          <p:cNvSpPr txBox="1"/>
          <p:nvPr/>
        </p:nvSpPr>
        <p:spPr>
          <a:xfrm>
            <a:off x="1445174" y="1267089"/>
            <a:ext cx="5406888" cy="5632311"/>
          </a:xfrm>
          <a:prstGeom prst="rect">
            <a:avLst/>
          </a:prstGeom>
          <a:noFill/>
        </p:spPr>
        <p:txBody>
          <a:bodyPr wrap="square" rtlCol="0">
            <a:spAutoFit/>
          </a:bodyPr>
          <a:lstStyle/>
          <a:p>
            <a:r>
              <a:rPr lang="en-US" sz="2400" dirty="0">
                <a:solidFill>
                  <a:schemeClr val="bg1"/>
                </a:solidFill>
              </a:rPr>
              <a:t>This competence leads to being able to articulate information needs, to search for data, information and content in digital environments, to access and navigate between them, and to create and update personal search strategies.</a:t>
            </a:r>
          </a:p>
          <a:p>
            <a:endParaRPr lang="en-US" sz="2400" dirty="0">
              <a:solidFill>
                <a:schemeClr val="bg1"/>
              </a:solidFill>
            </a:endParaRPr>
          </a:p>
          <a:p>
            <a:r>
              <a:rPr lang="en-US" sz="2400" dirty="0">
                <a:solidFill>
                  <a:schemeClr val="bg1"/>
                </a:solidFill>
              </a:rPr>
              <a:t>Civic engagement activities often require participants to undertake research in the field which they are responding to.</a:t>
            </a:r>
          </a:p>
          <a:p>
            <a:endParaRPr lang="en-US" sz="2400" dirty="0">
              <a:solidFill>
                <a:schemeClr val="bg1"/>
              </a:solidFill>
            </a:endParaRPr>
          </a:p>
          <a:p>
            <a:r>
              <a:rPr lang="en-US" sz="2400" dirty="0">
                <a:solidFill>
                  <a:schemeClr val="bg1"/>
                </a:solidFill>
              </a:rPr>
              <a:t>DCE enables students to develop their ability to effectively browse and search for data that is most appropriate for their needs.</a:t>
            </a:r>
          </a:p>
        </p:txBody>
      </p:sp>
      <p:sp>
        <p:nvSpPr>
          <p:cNvPr id="5" name="TextBox 4">
            <a:extLst>
              <a:ext uri="{FF2B5EF4-FFF2-40B4-BE49-F238E27FC236}">
                <a16:creationId xmlns:a16="http://schemas.microsoft.com/office/drawing/2014/main" id="{A8CDF352-6A20-4598-BB0A-90AD59A51B42}"/>
              </a:ext>
            </a:extLst>
          </p:cNvPr>
          <p:cNvSpPr txBox="1"/>
          <p:nvPr/>
        </p:nvSpPr>
        <p:spPr>
          <a:xfrm>
            <a:off x="6852062" y="6530068"/>
            <a:ext cx="1164772" cy="369332"/>
          </a:xfrm>
          <a:prstGeom prst="rect">
            <a:avLst/>
          </a:prstGeom>
          <a:noFill/>
        </p:spPr>
        <p:txBody>
          <a:bodyPr wrap="square" rtlCol="0">
            <a:spAutoFit/>
          </a:bodyPr>
          <a:lstStyle/>
          <a:p>
            <a:r>
              <a:rPr lang="en-IE" dirty="0">
                <a:solidFill>
                  <a:srgbClr val="23385C"/>
                </a:solidFill>
                <a:hlinkClick r:id="rId3">
                  <a:extLst>
                    <a:ext uri="{A12FA001-AC4F-418D-AE19-62706E023703}">
                      <ahyp:hlinkClr xmlns:ahyp="http://schemas.microsoft.com/office/drawing/2018/hyperlinkcolor" val="tx"/>
                    </a:ext>
                  </a:extLst>
                </a:hlinkClick>
              </a:rPr>
              <a:t>Source</a:t>
            </a:r>
            <a:endParaRPr lang="en-IE" dirty="0">
              <a:solidFill>
                <a:srgbClr val="23385C"/>
              </a:solidFill>
            </a:endParaRPr>
          </a:p>
        </p:txBody>
      </p:sp>
    </p:spTree>
    <p:extLst>
      <p:ext uri="{BB962C8B-B14F-4D97-AF65-F5344CB8AC3E}">
        <p14:creationId xmlns:p14="http://schemas.microsoft.com/office/powerpoint/2010/main" val="2444038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C7DBFFB-AB38-455D-BA9A-DB587DCA530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6852062" y="239110"/>
            <a:ext cx="5105121" cy="6362700"/>
          </a:xfrm>
        </p:spPr>
      </p:pic>
      <p:sp>
        <p:nvSpPr>
          <p:cNvPr id="6" name="Text Placeholder 5">
            <a:extLst>
              <a:ext uri="{FF2B5EF4-FFF2-40B4-BE49-F238E27FC236}">
                <a16:creationId xmlns:a16="http://schemas.microsoft.com/office/drawing/2014/main" id="{05C9222F-9FA9-4A00-B8AE-2817B5BBA4BE}"/>
              </a:ext>
            </a:extLst>
          </p:cNvPr>
          <p:cNvSpPr>
            <a:spLocks noGrp="1"/>
          </p:cNvSpPr>
          <p:nvPr>
            <p:ph type="body" sz="quarter" idx="16"/>
          </p:nvPr>
        </p:nvSpPr>
        <p:spPr>
          <a:xfrm>
            <a:off x="1561605" y="381002"/>
            <a:ext cx="4954382" cy="1047102"/>
          </a:xfrm>
        </p:spPr>
        <p:txBody>
          <a:bodyPr>
            <a:normAutofit fontScale="85000" lnSpcReduction="10000"/>
          </a:bodyPr>
          <a:lstStyle/>
          <a:p>
            <a:r>
              <a:rPr lang="en-IE" dirty="0"/>
              <a:t>DEVELOPING CIVIC ENGAGEMENT IN STUDENTS</a:t>
            </a:r>
          </a:p>
        </p:txBody>
      </p:sp>
      <p:sp>
        <p:nvSpPr>
          <p:cNvPr id="11" name="TextBox 10">
            <a:extLst>
              <a:ext uri="{FF2B5EF4-FFF2-40B4-BE49-F238E27FC236}">
                <a16:creationId xmlns:a16="http://schemas.microsoft.com/office/drawing/2014/main" id="{72445D50-D67C-4080-B5AC-DF74DA5E23BF}"/>
              </a:ext>
            </a:extLst>
          </p:cNvPr>
          <p:cNvSpPr txBox="1"/>
          <p:nvPr/>
        </p:nvSpPr>
        <p:spPr>
          <a:xfrm>
            <a:off x="1561605" y="1597478"/>
            <a:ext cx="5290457" cy="4524315"/>
          </a:xfrm>
          <a:prstGeom prst="rect">
            <a:avLst/>
          </a:prstGeom>
          <a:noFill/>
        </p:spPr>
        <p:txBody>
          <a:bodyPr wrap="square" rtlCol="0">
            <a:spAutoFit/>
          </a:bodyPr>
          <a:lstStyle/>
          <a:p>
            <a:r>
              <a:rPr lang="en-IE" sz="2400" dirty="0">
                <a:solidFill>
                  <a:schemeClr val="bg1"/>
                </a:solidFill>
              </a:rPr>
              <a:t>There are many reasons how Digital Civic Engagement can occur and develop among individuals and groups. Take a look at Module 3 and Module 6 for more information on this.</a:t>
            </a:r>
          </a:p>
          <a:p>
            <a:endParaRPr lang="en-IE" sz="2400" dirty="0">
              <a:solidFill>
                <a:schemeClr val="bg1"/>
              </a:solidFill>
            </a:endParaRPr>
          </a:p>
          <a:p>
            <a:r>
              <a:rPr lang="en-IE" sz="2400" dirty="0">
                <a:solidFill>
                  <a:schemeClr val="bg1"/>
                </a:solidFill>
              </a:rPr>
              <a:t>These modules explore ideas on how to create a civic engagement project, and how to cultivate a civic engagement community within your own university.</a:t>
            </a:r>
            <a:endParaRPr lang="en-US" sz="2400" dirty="0">
              <a:solidFill>
                <a:schemeClr val="bg1"/>
              </a:solidFill>
            </a:endParaRPr>
          </a:p>
          <a:p>
            <a:endParaRPr lang="en-US" sz="2400" dirty="0">
              <a:solidFill>
                <a:schemeClr val="bg1"/>
              </a:solidFill>
            </a:endParaRPr>
          </a:p>
          <a:p>
            <a:endParaRPr lang="en-IE" sz="2400" dirty="0">
              <a:solidFill>
                <a:schemeClr val="bg1"/>
              </a:solidFill>
            </a:endParaRPr>
          </a:p>
        </p:txBody>
      </p:sp>
    </p:spTree>
    <p:extLst>
      <p:ext uri="{BB962C8B-B14F-4D97-AF65-F5344CB8AC3E}">
        <p14:creationId xmlns:p14="http://schemas.microsoft.com/office/powerpoint/2010/main" val="1061512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CEBB370-A383-4D53-9CF9-5D97BF4D6D7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A6EE639B-4FB4-41EF-B69B-179227A1B899}"/>
              </a:ext>
            </a:extLst>
          </p:cNvPr>
          <p:cNvSpPr>
            <a:spLocks noGrp="1"/>
          </p:cNvSpPr>
          <p:nvPr>
            <p:ph type="body" sz="quarter" idx="18"/>
          </p:nvPr>
        </p:nvSpPr>
        <p:spPr>
          <a:xfrm>
            <a:off x="1568142" y="1382486"/>
            <a:ext cx="5105120" cy="4916709"/>
          </a:xfrm>
        </p:spPr>
        <p:txBody>
          <a:bodyPr>
            <a:normAutofit lnSpcReduction="10000"/>
          </a:bodyPr>
          <a:lstStyle/>
          <a:p>
            <a:pPr marL="0"/>
            <a:r>
              <a:rPr lang="en-IE" dirty="0"/>
              <a:t>Partaking in a Digital Civic Engagement as a student can provide many benefits. While these reasons are covered later on in the modules (module 2 for more information on how DCE can benefit students), some benefits include:</a:t>
            </a:r>
          </a:p>
          <a:p>
            <a:pPr marL="114300" indent="-342900">
              <a:buFont typeface="Arial" panose="020B0604020202020204" pitchFamily="34" charset="0"/>
              <a:buChar char="•"/>
            </a:pPr>
            <a:r>
              <a:rPr lang="en-IE" dirty="0"/>
              <a:t>Fix problems you face in your community</a:t>
            </a:r>
          </a:p>
          <a:p>
            <a:pPr marL="114300" indent="-342900">
              <a:buFont typeface="Arial" panose="020B0604020202020204" pitchFamily="34" charset="0"/>
              <a:buChar char="•"/>
            </a:pPr>
            <a:r>
              <a:rPr lang="en-IE" dirty="0"/>
              <a:t>Learning opportunities to practice skills that will help</a:t>
            </a:r>
          </a:p>
          <a:p>
            <a:pPr marL="114300" indent="-342900">
              <a:buFont typeface="Arial" panose="020B0604020202020204" pitchFamily="34" charset="0"/>
              <a:buChar char="•"/>
            </a:pPr>
            <a:r>
              <a:rPr lang="en-IE" dirty="0"/>
              <a:t>Provide experience that can help towards career progression</a:t>
            </a:r>
          </a:p>
          <a:p>
            <a:pPr marL="114300" indent="-342900">
              <a:buFont typeface="Arial" panose="020B0604020202020204" pitchFamily="34" charset="0"/>
              <a:buChar char="•"/>
            </a:pPr>
            <a:r>
              <a:rPr lang="en-IE" dirty="0"/>
              <a:t>Positive experiences giving back to your community </a:t>
            </a:r>
          </a:p>
        </p:txBody>
      </p:sp>
      <p:sp>
        <p:nvSpPr>
          <p:cNvPr id="6" name="Text Placeholder 5">
            <a:extLst>
              <a:ext uri="{FF2B5EF4-FFF2-40B4-BE49-F238E27FC236}">
                <a16:creationId xmlns:a16="http://schemas.microsoft.com/office/drawing/2014/main" id="{D1638264-ABC7-436E-A0F9-E1DC2BBDB456}"/>
              </a:ext>
            </a:extLst>
          </p:cNvPr>
          <p:cNvSpPr>
            <a:spLocks noGrp="1"/>
          </p:cNvSpPr>
          <p:nvPr>
            <p:ph type="body" sz="quarter" idx="16"/>
          </p:nvPr>
        </p:nvSpPr>
        <p:spPr>
          <a:xfrm>
            <a:off x="1718561" y="228600"/>
            <a:ext cx="4856410" cy="949131"/>
          </a:xfrm>
        </p:spPr>
        <p:txBody>
          <a:bodyPr>
            <a:normAutofit/>
          </a:bodyPr>
          <a:lstStyle/>
          <a:p>
            <a:r>
              <a:rPr lang="en-IE" sz="2800" dirty="0"/>
              <a:t>WHAT OTHER BENEFITS ARE THERE FOR STUDENTS?</a:t>
            </a:r>
          </a:p>
        </p:txBody>
      </p:sp>
    </p:spTree>
    <p:extLst>
      <p:ext uri="{BB962C8B-B14F-4D97-AF65-F5344CB8AC3E}">
        <p14:creationId xmlns:p14="http://schemas.microsoft.com/office/powerpoint/2010/main" val="639602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C7DBFFB-AB38-455D-BA9A-DB587DCA530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6852062" y="239110"/>
            <a:ext cx="5105121" cy="6362700"/>
          </a:xfrm>
        </p:spPr>
      </p:pic>
      <p:sp>
        <p:nvSpPr>
          <p:cNvPr id="6" name="Text Placeholder 5">
            <a:extLst>
              <a:ext uri="{FF2B5EF4-FFF2-40B4-BE49-F238E27FC236}">
                <a16:creationId xmlns:a16="http://schemas.microsoft.com/office/drawing/2014/main" id="{05C9222F-9FA9-4A00-B8AE-2817B5BBA4BE}"/>
              </a:ext>
            </a:extLst>
          </p:cNvPr>
          <p:cNvSpPr>
            <a:spLocks noGrp="1"/>
          </p:cNvSpPr>
          <p:nvPr>
            <p:ph type="body" sz="quarter" idx="16"/>
          </p:nvPr>
        </p:nvSpPr>
        <p:spPr/>
        <p:txBody>
          <a:bodyPr>
            <a:normAutofit lnSpcReduction="10000"/>
          </a:bodyPr>
          <a:lstStyle/>
          <a:p>
            <a:r>
              <a:rPr lang="en-IE" dirty="0"/>
              <a:t>EXTRA RESOURCES</a:t>
            </a:r>
          </a:p>
        </p:txBody>
      </p:sp>
      <p:sp>
        <p:nvSpPr>
          <p:cNvPr id="11" name="TextBox 10">
            <a:extLst>
              <a:ext uri="{FF2B5EF4-FFF2-40B4-BE49-F238E27FC236}">
                <a16:creationId xmlns:a16="http://schemas.microsoft.com/office/drawing/2014/main" id="{72445D50-D67C-4080-B5AC-DF74DA5E23BF}"/>
              </a:ext>
            </a:extLst>
          </p:cNvPr>
          <p:cNvSpPr txBox="1"/>
          <p:nvPr/>
        </p:nvSpPr>
        <p:spPr>
          <a:xfrm>
            <a:off x="1561605" y="1597478"/>
            <a:ext cx="5290457" cy="5262979"/>
          </a:xfrm>
          <a:prstGeom prst="rect">
            <a:avLst/>
          </a:prstGeom>
          <a:noFill/>
        </p:spPr>
        <p:txBody>
          <a:bodyPr wrap="square" rtlCol="0">
            <a:spAutoFit/>
          </a:bodyPr>
          <a:lstStyle/>
          <a:p>
            <a:r>
              <a:rPr lang="en-IE" sz="2400" dirty="0">
                <a:solidFill>
                  <a:schemeClr val="bg1"/>
                </a:solidFill>
                <a:hlinkClick r:id="rId3">
                  <a:extLst>
                    <a:ext uri="{A12FA001-AC4F-418D-AE19-62706E023703}">
                      <ahyp:hlinkClr xmlns:ahyp="http://schemas.microsoft.com/office/drawing/2018/hyperlinkcolor" val="tx"/>
                    </a:ext>
                  </a:extLst>
                </a:hlinkClick>
              </a:rPr>
              <a:t>Core competencies in civic engagement</a:t>
            </a:r>
            <a:endParaRPr lang="en-IE" sz="2400" dirty="0">
              <a:solidFill>
                <a:schemeClr val="bg1"/>
              </a:solidFill>
            </a:endParaRPr>
          </a:p>
          <a:p>
            <a:endParaRPr lang="en-IE" sz="2400" dirty="0">
              <a:solidFill>
                <a:schemeClr val="bg1"/>
              </a:solidFill>
            </a:endParaRPr>
          </a:p>
          <a:p>
            <a:r>
              <a:rPr lang="en-IE" sz="2400" dirty="0">
                <a:solidFill>
                  <a:schemeClr val="bg1"/>
                </a:solidFill>
                <a:hlinkClick r:id="rId4">
                  <a:extLst>
                    <a:ext uri="{A12FA001-AC4F-418D-AE19-62706E023703}">
                      <ahyp:hlinkClr xmlns:ahyp="http://schemas.microsoft.com/office/drawing/2018/hyperlinkcolor" val="tx"/>
                    </a:ext>
                  </a:extLst>
                </a:hlinkClick>
              </a:rPr>
              <a:t>Check out this article on civic skills</a:t>
            </a:r>
            <a:endParaRPr lang="en-IE" sz="2400" dirty="0">
              <a:solidFill>
                <a:schemeClr val="bg1"/>
              </a:solidFill>
            </a:endParaRPr>
          </a:p>
          <a:p>
            <a:endParaRPr lang="en-IE" sz="2400" dirty="0">
              <a:solidFill>
                <a:schemeClr val="bg1"/>
              </a:solidFill>
            </a:endParaRPr>
          </a:p>
          <a:p>
            <a:r>
              <a:rPr lang="en-US" sz="2400" dirty="0">
                <a:solidFill>
                  <a:schemeClr val="bg1"/>
                </a:solidFill>
                <a:hlinkClick r:id="rId5">
                  <a:extLst>
                    <a:ext uri="{A12FA001-AC4F-418D-AE19-62706E023703}">
                      <ahyp:hlinkClr xmlns:ahyp="http://schemas.microsoft.com/office/drawing/2018/hyperlinkcolor" val="tx"/>
                    </a:ext>
                  </a:extLst>
                </a:hlinkClick>
              </a:rPr>
              <a:t>The Role of Civic Skills in Fostering Civic Engagement </a:t>
            </a:r>
            <a:endParaRPr lang="en-US" sz="2400" dirty="0">
              <a:solidFill>
                <a:schemeClr val="bg1"/>
              </a:solidFill>
            </a:endParaRPr>
          </a:p>
          <a:p>
            <a:endParaRPr lang="en-US" sz="2400" dirty="0">
              <a:solidFill>
                <a:schemeClr val="bg1"/>
              </a:solidFill>
            </a:endParaRPr>
          </a:p>
          <a:p>
            <a:r>
              <a:rPr lang="en-US" sz="2400" dirty="0">
                <a:solidFill>
                  <a:schemeClr val="bg1"/>
                </a:solidFill>
                <a:hlinkClick r:id="rId6">
                  <a:extLst>
                    <a:ext uri="{A12FA001-AC4F-418D-AE19-62706E023703}">
                      <ahyp:hlinkClr xmlns:ahyp="http://schemas.microsoft.com/office/drawing/2018/hyperlinkcolor" val="tx"/>
                    </a:ext>
                  </a:extLst>
                </a:hlinkClick>
              </a:rPr>
              <a:t>Link to more information on the </a:t>
            </a:r>
            <a:r>
              <a:rPr lang="en-US" sz="2400" dirty="0" err="1">
                <a:solidFill>
                  <a:schemeClr val="bg1"/>
                </a:solidFill>
                <a:hlinkClick r:id="rId6">
                  <a:extLst>
                    <a:ext uri="{A12FA001-AC4F-418D-AE19-62706E023703}">
                      <ahyp:hlinkClr xmlns:ahyp="http://schemas.microsoft.com/office/drawing/2018/hyperlinkcolor" val="tx"/>
                    </a:ext>
                  </a:extLst>
                </a:hlinkClick>
              </a:rPr>
              <a:t>EntreComp</a:t>
            </a:r>
            <a:r>
              <a:rPr lang="en-US" sz="2400" dirty="0">
                <a:solidFill>
                  <a:schemeClr val="bg1"/>
                </a:solidFill>
                <a:hlinkClick r:id="rId6">
                  <a:extLst>
                    <a:ext uri="{A12FA001-AC4F-418D-AE19-62706E023703}">
                      <ahyp:hlinkClr xmlns:ahyp="http://schemas.microsoft.com/office/drawing/2018/hyperlinkcolor" val="tx"/>
                    </a:ext>
                  </a:extLst>
                </a:hlinkClick>
              </a:rPr>
              <a:t> model</a:t>
            </a:r>
            <a:endParaRPr lang="en-US" sz="2400" dirty="0">
              <a:solidFill>
                <a:schemeClr val="bg1"/>
              </a:solidFill>
            </a:endParaRPr>
          </a:p>
          <a:p>
            <a:endParaRPr lang="en-US" sz="2400" dirty="0">
              <a:solidFill>
                <a:schemeClr val="bg1"/>
              </a:solidFill>
            </a:endParaRPr>
          </a:p>
          <a:p>
            <a:r>
              <a:rPr lang="en-US" sz="2400" dirty="0">
                <a:solidFill>
                  <a:schemeClr val="bg1"/>
                </a:solidFill>
                <a:hlinkClick r:id="rId7">
                  <a:extLst>
                    <a:ext uri="{A12FA001-AC4F-418D-AE19-62706E023703}">
                      <ahyp:hlinkClr xmlns:ahyp="http://schemas.microsoft.com/office/drawing/2018/hyperlinkcolor" val="tx"/>
                    </a:ext>
                  </a:extLst>
                </a:hlinkClick>
              </a:rPr>
              <a:t>Link to more information on the </a:t>
            </a:r>
            <a:r>
              <a:rPr lang="en-US" sz="2400" dirty="0" err="1">
                <a:solidFill>
                  <a:schemeClr val="bg1"/>
                </a:solidFill>
                <a:hlinkClick r:id="rId7">
                  <a:extLst>
                    <a:ext uri="{A12FA001-AC4F-418D-AE19-62706E023703}">
                      <ahyp:hlinkClr xmlns:ahyp="http://schemas.microsoft.com/office/drawing/2018/hyperlinkcolor" val="tx"/>
                    </a:ext>
                  </a:extLst>
                </a:hlinkClick>
              </a:rPr>
              <a:t>DigComp</a:t>
            </a:r>
            <a:r>
              <a:rPr lang="en-US" sz="2400" dirty="0">
                <a:solidFill>
                  <a:schemeClr val="bg1"/>
                </a:solidFill>
                <a:hlinkClick r:id="rId7">
                  <a:extLst>
                    <a:ext uri="{A12FA001-AC4F-418D-AE19-62706E023703}">
                      <ahyp:hlinkClr xmlns:ahyp="http://schemas.microsoft.com/office/drawing/2018/hyperlinkcolor" val="tx"/>
                    </a:ext>
                  </a:extLst>
                </a:hlinkClick>
              </a:rPr>
              <a:t> Framework</a:t>
            </a:r>
            <a:endParaRPr lang="en-US" sz="2400" dirty="0">
              <a:solidFill>
                <a:schemeClr val="bg1"/>
              </a:solidFill>
            </a:endParaRPr>
          </a:p>
          <a:p>
            <a:endParaRPr lang="en-US" sz="2400" dirty="0">
              <a:solidFill>
                <a:schemeClr val="bg1"/>
              </a:solidFill>
            </a:endParaRPr>
          </a:p>
          <a:p>
            <a:endParaRPr lang="en-IE" sz="2400" dirty="0">
              <a:solidFill>
                <a:schemeClr val="bg1"/>
              </a:solidFill>
            </a:endParaRPr>
          </a:p>
        </p:txBody>
      </p:sp>
    </p:spTree>
    <p:extLst>
      <p:ext uri="{BB962C8B-B14F-4D97-AF65-F5344CB8AC3E}">
        <p14:creationId xmlns:p14="http://schemas.microsoft.com/office/powerpoint/2010/main" val="3764557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328B74-6E6E-6841-9825-118B71CB140C}"/>
              </a:ext>
            </a:extLst>
          </p:cNvPr>
          <p:cNvSpPr>
            <a:spLocks noGrp="1"/>
          </p:cNvSpPr>
          <p:nvPr>
            <p:ph type="body" sz="quarter" idx="16"/>
          </p:nvPr>
        </p:nvSpPr>
        <p:spPr>
          <a:xfrm>
            <a:off x="1939604" y="961919"/>
            <a:ext cx="9747900" cy="2653966"/>
          </a:xfrm>
        </p:spPr>
        <p:txBody>
          <a:bodyPr>
            <a:normAutofit/>
          </a:bodyPr>
          <a:lstStyle/>
          <a:p>
            <a:r>
              <a:rPr lang="en-US" dirty="0"/>
              <a:t>WHAT DOES STUDENT DIGITAL CIVIC ENGAGEMENT LOOK LIKE IN PRACTICE?</a:t>
            </a:r>
          </a:p>
        </p:txBody>
      </p:sp>
      <p:sp>
        <p:nvSpPr>
          <p:cNvPr id="2" name="Text Placeholder 1">
            <a:extLst>
              <a:ext uri="{FF2B5EF4-FFF2-40B4-BE49-F238E27FC236}">
                <a16:creationId xmlns:a16="http://schemas.microsoft.com/office/drawing/2014/main" id="{6EE5B6E5-41A7-4547-908A-136FB5F43475}"/>
              </a:ext>
            </a:extLst>
          </p:cNvPr>
          <p:cNvSpPr>
            <a:spLocks noGrp="1"/>
          </p:cNvSpPr>
          <p:nvPr>
            <p:ph type="body" sz="quarter" idx="17"/>
          </p:nvPr>
        </p:nvSpPr>
        <p:spPr/>
        <p:txBody>
          <a:bodyPr>
            <a:normAutofit fontScale="85000" lnSpcReduction="20000"/>
          </a:bodyPr>
          <a:lstStyle/>
          <a:p>
            <a:r>
              <a:rPr lang="en-IE" dirty="0"/>
              <a:t>04</a:t>
            </a:r>
          </a:p>
        </p:txBody>
      </p:sp>
      <p:sp>
        <p:nvSpPr>
          <p:cNvPr id="6" name="TextBox 5">
            <a:extLst>
              <a:ext uri="{FF2B5EF4-FFF2-40B4-BE49-F238E27FC236}">
                <a16:creationId xmlns:a16="http://schemas.microsoft.com/office/drawing/2014/main" id="{84F1F8DB-0F62-4446-9268-EC7B4BC1E481}"/>
              </a:ext>
            </a:extLst>
          </p:cNvPr>
          <p:cNvSpPr txBox="1"/>
          <p:nvPr/>
        </p:nvSpPr>
        <p:spPr>
          <a:xfrm>
            <a:off x="8270928" y="5299915"/>
            <a:ext cx="6097656" cy="523220"/>
          </a:xfrm>
          <a:prstGeom prst="rect">
            <a:avLst/>
          </a:prstGeom>
          <a:noFill/>
        </p:spPr>
        <p:txBody>
          <a:bodyPr wrap="square">
            <a:spAutoFit/>
          </a:bodyPr>
          <a:lstStyle/>
          <a:p>
            <a:r>
              <a:rPr lang="en-IE" sz="2800" b="1" dirty="0">
                <a:solidFill>
                  <a:schemeClr val="bg1"/>
                </a:solidFill>
              </a:rPr>
              <a:t>Learner level: Beginner</a:t>
            </a:r>
          </a:p>
        </p:txBody>
      </p:sp>
    </p:spTree>
    <p:extLst>
      <p:ext uri="{BB962C8B-B14F-4D97-AF65-F5344CB8AC3E}">
        <p14:creationId xmlns:p14="http://schemas.microsoft.com/office/powerpoint/2010/main" val="2153791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57E8A9-C9F9-49CB-944F-62812FDD3EC1}"/>
              </a:ext>
            </a:extLst>
          </p:cNvPr>
          <p:cNvSpPr>
            <a:spLocks noGrp="1"/>
          </p:cNvSpPr>
          <p:nvPr>
            <p:ph type="body" sz="quarter" idx="16"/>
          </p:nvPr>
        </p:nvSpPr>
        <p:spPr>
          <a:xfrm>
            <a:off x="1545771" y="228600"/>
            <a:ext cx="4716425" cy="751113"/>
          </a:xfrm>
        </p:spPr>
        <p:txBody>
          <a:bodyPr>
            <a:normAutofit fontScale="85000" lnSpcReduction="20000"/>
          </a:bodyPr>
          <a:lstStyle/>
          <a:p>
            <a:pPr algn="ctr"/>
            <a:r>
              <a:rPr lang="en-US" sz="3300" dirty="0"/>
              <a:t>STUDENTS ARE LEADING THE WAY</a:t>
            </a:r>
          </a:p>
          <a:p>
            <a:endParaRPr lang="en-IE" dirty="0"/>
          </a:p>
        </p:txBody>
      </p:sp>
      <p:pic>
        <p:nvPicPr>
          <p:cNvPr id="5" name="Picture 4" descr="Icon&#10;&#10;Description automatically generated">
            <a:extLst>
              <a:ext uri="{FF2B5EF4-FFF2-40B4-BE49-F238E27FC236}">
                <a16:creationId xmlns:a16="http://schemas.microsoft.com/office/drawing/2014/main" id="{C1AA7E6B-F0E2-964F-B753-2C028613E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8" name="TextBox 7">
            <a:extLst>
              <a:ext uri="{FF2B5EF4-FFF2-40B4-BE49-F238E27FC236}">
                <a16:creationId xmlns:a16="http://schemas.microsoft.com/office/drawing/2014/main" id="{BADE5901-1A64-4D4F-AC0D-118C1916C01B}"/>
              </a:ext>
            </a:extLst>
          </p:cNvPr>
          <p:cNvSpPr txBox="1"/>
          <p:nvPr/>
        </p:nvSpPr>
        <p:spPr>
          <a:xfrm>
            <a:off x="6992609" y="6528282"/>
            <a:ext cx="1872343" cy="369332"/>
          </a:xfrm>
          <a:prstGeom prst="rect">
            <a:avLst/>
          </a:prstGeom>
          <a:noFill/>
        </p:spPr>
        <p:txBody>
          <a:bodyPr wrap="square" rtlCol="0">
            <a:spAutoFit/>
          </a:bodyPr>
          <a:lstStyle/>
          <a:p>
            <a:r>
              <a:rPr lang="en-IE" dirty="0">
                <a:solidFill>
                  <a:srgbClr val="23385C"/>
                </a:solidFill>
                <a:hlinkClick r:id="rId3">
                  <a:extLst>
                    <a:ext uri="{A12FA001-AC4F-418D-AE19-62706E023703}">
                      <ahyp:hlinkClr xmlns:ahyp="http://schemas.microsoft.com/office/drawing/2018/hyperlinkcolor" val="tx"/>
                    </a:ext>
                  </a:extLst>
                </a:hlinkClick>
              </a:rPr>
              <a:t>Source</a:t>
            </a:r>
            <a:endParaRPr lang="en-IE" dirty="0">
              <a:solidFill>
                <a:srgbClr val="23385C"/>
              </a:solidFill>
            </a:endParaRPr>
          </a:p>
        </p:txBody>
      </p:sp>
      <p:sp>
        <p:nvSpPr>
          <p:cNvPr id="9" name="TextBox 8">
            <a:extLst>
              <a:ext uri="{FF2B5EF4-FFF2-40B4-BE49-F238E27FC236}">
                <a16:creationId xmlns:a16="http://schemas.microsoft.com/office/drawing/2014/main" id="{EB6684A6-B537-4E6F-ACBD-022AFE059F0D}"/>
              </a:ext>
            </a:extLst>
          </p:cNvPr>
          <p:cNvSpPr txBox="1"/>
          <p:nvPr/>
        </p:nvSpPr>
        <p:spPr>
          <a:xfrm>
            <a:off x="1545771" y="1330583"/>
            <a:ext cx="5378904" cy="5632311"/>
          </a:xfrm>
          <a:prstGeom prst="rect">
            <a:avLst/>
          </a:prstGeom>
          <a:noFill/>
        </p:spPr>
        <p:txBody>
          <a:bodyPr wrap="square" rtlCol="0">
            <a:spAutoFit/>
          </a:bodyPr>
          <a:lstStyle/>
          <a:p>
            <a:r>
              <a:rPr lang="en-US" sz="2400" dirty="0">
                <a:solidFill>
                  <a:schemeClr val="bg1"/>
                </a:solidFill>
              </a:rPr>
              <a:t>Active students form the backbone of strong and democratic universities, contribute to sustainable growth and an inclusive society.</a:t>
            </a:r>
          </a:p>
          <a:p>
            <a:endParaRPr lang="en-US" sz="2400" dirty="0">
              <a:solidFill>
                <a:schemeClr val="bg1"/>
              </a:solidFill>
            </a:endParaRPr>
          </a:p>
          <a:p>
            <a:r>
              <a:rPr lang="en-US" sz="2400" dirty="0">
                <a:solidFill>
                  <a:schemeClr val="bg1"/>
                </a:solidFill>
              </a:rPr>
              <a:t>Researchers have found a statistically significant relationship between civic engagement and academic engagement. </a:t>
            </a:r>
          </a:p>
          <a:p>
            <a:endParaRPr lang="en-US" sz="2400" dirty="0">
              <a:solidFill>
                <a:schemeClr val="bg1"/>
              </a:solidFill>
            </a:endParaRPr>
          </a:p>
          <a:p>
            <a:r>
              <a:rPr lang="en-US" sz="2400" dirty="0">
                <a:solidFill>
                  <a:schemeClr val="bg1"/>
                </a:solidFill>
              </a:rPr>
              <a:t>Student engagement can take place either within study programs (e.g. service-learning) or in extra-curricular activities (e.g. volunteering in a student union).</a:t>
            </a:r>
          </a:p>
          <a:p>
            <a:endParaRPr lang="en-US" sz="2400" dirty="0">
              <a:solidFill>
                <a:schemeClr val="bg1"/>
              </a:solidFill>
            </a:endParaRPr>
          </a:p>
        </p:txBody>
      </p:sp>
      <p:pic>
        <p:nvPicPr>
          <p:cNvPr id="6" name="Picture Placeholder 5">
            <a:extLst>
              <a:ext uri="{FF2B5EF4-FFF2-40B4-BE49-F238E27FC236}">
                <a16:creationId xmlns:a16="http://schemas.microsoft.com/office/drawing/2014/main" id="{B65D8223-DA5A-4DFB-A91A-56B59CA5E604}"/>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2812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FC8BD0-B659-469C-9736-6726E162F66B}"/>
              </a:ext>
            </a:extLst>
          </p:cNvPr>
          <p:cNvSpPr>
            <a:spLocks noGrp="1"/>
          </p:cNvSpPr>
          <p:nvPr>
            <p:ph type="body" sz="quarter" idx="16"/>
          </p:nvPr>
        </p:nvSpPr>
        <p:spPr>
          <a:xfrm>
            <a:off x="1438275" y="666750"/>
            <a:ext cx="10334625" cy="2016415"/>
          </a:xfrm>
        </p:spPr>
        <p:txBody>
          <a:bodyPr>
            <a:normAutofit/>
          </a:bodyPr>
          <a:lstStyle/>
          <a:p>
            <a:pPr algn="ctr"/>
            <a:r>
              <a:rPr lang="en-US" dirty="0"/>
              <a:t>WHAT IS STUDENT DIGITAL CIVIC ENGAGEMENT?</a:t>
            </a:r>
            <a:endParaRPr lang="en-IE" sz="4400" dirty="0"/>
          </a:p>
        </p:txBody>
      </p:sp>
      <p:sp>
        <p:nvSpPr>
          <p:cNvPr id="5" name="Text Placeholder 4">
            <a:extLst>
              <a:ext uri="{FF2B5EF4-FFF2-40B4-BE49-F238E27FC236}">
                <a16:creationId xmlns:a16="http://schemas.microsoft.com/office/drawing/2014/main" id="{FF2D5C24-C078-43DF-BDDA-2B7E4C97B809}"/>
              </a:ext>
            </a:extLst>
          </p:cNvPr>
          <p:cNvSpPr>
            <a:spLocks noGrp="1"/>
          </p:cNvSpPr>
          <p:nvPr>
            <p:ph type="body" sz="quarter" idx="17"/>
          </p:nvPr>
        </p:nvSpPr>
        <p:spPr/>
        <p:txBody>
          <a:bodyPr>
            <a:normAutofit fontScale="85000" lnSpcReduction="20000"/>
          </a:bodyPr>
          <a:lstStyle/>
          <a:p>
            <a:endParaRPr lang="en-IE"/>
          </a:p>
        </p:txBody>
      </p:sp>
      <p:sp>
        <p:nvSpPr>
          <p:cNvPr id="2" name="TextBox 1">
            <a:extLst>
              <a:ext uri="{FF2B5EF4-FFF2-40B4-BE49-F238E27FC236}">
                <a16:creationId xmlns:a16="http://schemas.microsoft.com/office/drawing/2014/main" id="{4931B5E6-DC17-4DEE-8560-3E26A43CAE93}"/>
              </a:ext>
            </a:extLst>
          </p:cNvPr>
          <p:cNvSpPr txBox="1"/>
          <p:nvPr/>
        </p:nvSpPr>
        <p:spPr>
          <a:xfrm>
            <a:off x="8229600" y="5218044"/>
            <a:ext cx="3816627" cy="523220"/>
          </a:xfrm>
          <a:prstGeom prst="rect">
            <a:avLst/>
          </a:prstGeom>
          <a:noFill/>
        </p:spPr>
        <p:txBody>
          <a:bodyPr wrap="square" rtlCol="0">
            <a:spAutoFit/>
          </a:bodyPr>
          <a:lstStyle/>
          <a:p>
            <a:r>
              <a:rPr lang="en-IE" sz="2800" b="1" dirty="0">
                <a:solidFill>
                  <a:schemeClr val="bg1"/>
                </a:solidFill>
              </a:rPr>
              <a:t>Learner level: Beginner</a:t>
            </a:r>
          </a:p>
        </p:txBody>
      </p:sp>
    </p:spTree>
    <p:extLst>
      <p:ext uri="{BB962C8B-B14F-4D97-AF65-F5344CB8AC3E}">
        <p14:creationId xmlns:p14="http://schemas.microsoft.com/office/powerpoint/2010/main" val="259500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1AA7E6B-F0E2-964F-B753-2C028613E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14" name="Text Placeholder 1">
            <a:extLst>
              <a:ext uri="{FF2B5EF4-FFF2-40B4-BE49-F238E27FC236}">
                <a16:creationId xmlns:a16="http://schemas.microsoft.com/office/drawing/2014/main" id="{B937F055-872D-4C58-AFAA-C7B73D6F672C}"/>
              </a:ext>
            </a:extLst>
          </p:cNvPr>
          <p:cNvSpPr>
            <a:spLocks noGrp="1"/>
          </p:cNvSpPr>
          <p:nvPr>
            <p:ph type="body" sz="quarter" idx="16"/>
          </p:nvPr>
        </p:nvSpPr>
        <p:spPr>
          <a:xfrm>
            <a:off x="1545771" y="417900"/>
            <a:ext cx="4716425" cy="609600"/>
          </a:xfrm>
        </p:spPr>
        <p:txBody>
          <a:bodyPr>
            <a:normAutofit/>
          </a:bodyPr>
          <a:lstStyle/>
          <a:p>
            <a:pPr algn="ctr"/>
            <a:r>
              <a:rPr lang="en-US" sz="2800" dirty="0"/>
              <a:t>COMMUNITY AND STUDENTS</a:t>
            </a:r>
          </a:p>
          <a:p>
            <a:endParaRPr lang="en-IE" dirty="0"/>
          </a:p>
        </p:txBody>
      </p:sp>
      <p:sp>
        <p:nvSpPr>
          <p:cNvPr id="17" name="TextBox 16">
            <a:extLst>
              <a:ext uri="{FF2B5EF4-FFF2-40B4-BE49-F238E27FC236}">
                <a16:creationId xmlns:a16="http://schemas.microsoft.com/office/drawing/2014/main" id="{3AB254BD-E79E-427F-A536-821A60E6CEB3}"/>
              </a:ext>
            </a:extLst>
          </p:cNvPr>
          <p:cNvSpPr txBox="1"/>
          <p:nvPr/>
        </p:nvSpPr>
        <p:spPr>
          <a:xfrm>
            <a:off x="1545771" y="1493424"/>
            <a:ext cx="5306291" cy="4893647"/>
          </a:xfrm>
          <a:prstGeom prst="rect">
            <a:avLst/>
          </a:prstGeom>
          <a:noFill/>
        </p:spPr>
        <p:txBody>
          <a:bodyPr wrap="square" rtlCol="0">
            <a:spAutoFit/>
          </a:bodyPr>
          <a:lstStyle/>
          <a:p>
            <a:r>
              <a:rPr lang="en-IE" sz="2400" dirty="0">
                <a:solidFill>
                  <a:schemeClr val="bg1"/>
                </a:solidFill>
              </a:rPr>
              <a:t>Within the case studies conducted for the </a:t>
            </a:r>
            <a:r>
              <a:rPr lang="en-IE" sz="2400" b="1" dirty="0">
                <a:solidFill>
                  <a:schemeClr val="bg1"/>
                </a:solidFill>
                <a:hlinkClick r:id="rId3">
                  <a:extLst>
                    <a:ext uri="{A12FA001-AC4F-418D-AE19-62706E023703}">
                      <ahyp:hlinkClr xmlns:ahyp="http://schemas.microsoft.com/office/drawing/2018/hyperlinkcolor" val="tx"/>
                    </a:ext>
                  </a:extLst>
                </a:hlinkClick>
              </a:rPr>
              <a:t>Guide to Digital Civic Engagement</a:t>
            </a:r>
            <a:r>
              <a:rPr lang="en-IE" sz="2400" b="1" dirty="0">
                <a:solidFill>
                  <a:schemeClr val="bg2"/>
                </a:solidFill>
              </a:rPr>
              <a:t>, </a:t>
            </a:r>
            <a:r>
              <a:rPr lang="en-IE" sz="2400" dirty="0">
                <a:solidFill>
                  <a:schemeClr val="bg1"/>
                </a:solidFill>
              </a:rPr>
              <a:t>we learned of the many positive results to the participation of civic engagement projects, not only for the students, but for the community too.</a:t>
            </a:r>
          </a:p>
          <a:p>
            <a:endParaRPr lang="en-IE" sz="2400" dirty="0">
              <a:solidFill>
                <a:schemeClr val="bg1"/>
              </a:solidFill>
            </a:endParaRPr>
          </a:p>
          <a:p>
            <a:r>
              <a:rPr lang="en-IE" sz="2400" dirty="0">
                <a:solidFill>
                  <a:schemeClr val="bg1"/>
                </a:solidFill>
              </a:rPr>
              <a:t>Reasons ranged from helping small businesses to become a success, to providing services to those in need.</a:t>
            </a:r>
          </a:p>
          <a:p>
            <a:endParaRPr lang="en-IE" sz="2400" dirty="0">
              <a:solidFill>
                <a:schemeClr val="bg1"/>
              </a:solidFill>
            </a:endParaRPr>
          </a:p>
          <a:p>
            <a:r>
              <a:rPr lang="en-IE" sz="2400" dirty="0">
                <a:solidFill>
                  <a:schemeClr val="bg1"/>
                </a:solidFill>
              </a:rPr>
              <a:t>Let’s learn from student experiences ….</a:t>
            </a:r>
          </a:p>
          <a:p>
            <a:endParaRPr lang="en-IE" sz="2400" dirty="0">
              <a:solidFill>
                <a:schemeClr val="bg1"/>
              </a:solidFill>
            </a:endParaRPr>
          </a:p>
        </p:txBody>
      </p:sp>
      <p:pic>
        <p:nvPicPr>
          <p:cNvPr id="20" name="Picture Placeholder 19">
            <a:extLst>
              <a:ext uri="{FF2B5EF4-FFF2-40B4-BE49-F238E27FC236}">
                <a16:creationId xmlns:a16="http://schemas.microsoft.com/office/drawing/2014/main" id="{004C8147-8D79-46FB-888C-5FA7E1800CCA}"/>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a:stretch/>
        </p:blipFill>
        <p:spPr>
          <a:xfrm>
            <a:off x="6852062" y="228600"/>
            <a:ext cx="5105121" cy="6362700"/>
          </a:xfrm>
        </p:spPr>
      </p:pic>
      <p:sp>
        <p:nvSpPr>
          <p:cNvPr id="21" name="TextBox 20">
            <a:extLst>
              <a:ext uri="{FF2B5EF4-FFF2-40B4-BE49-F238E27FC236}">
                <a16:creationId xmlns:a16="http://schemas.microsoft.com/office/drawing/2014/main" id="{BD1499AA-23DE-4BA1-9A8B-4CC5EC377416}"/>
              </a:ext>
            </a:extLst>
          </p:cNvPr>
          <p:cNvSpPr txBox="1"/>
          <p:nvPr/>
        </p:nvSpPr>
        <p:spPr>
          <a:xfrm>
            <a:off x="5915890" y="6491546"/>
            <a:ext cx="1872343" cy="369332"/>
          </a:xfrm>
          <a:prstGeom prst="rect">
            <a:avLst/>
          </a:prstGeom>
          <a:noFill/>
        </p:spPr>
        <p:txBody>
          <a:bodyPr wrap="square" rtlCol="0">
            <a:spAutoFit/>
          </a:bodyPr>
          <a:lstStyle/>
          <a:p>
            <a:r>
              <a:rPr lang="en-IE" dirty="0">
                <a:solidFill>
                  <a:schemeClr val="bg1"/>
                </a:solidFill>
                <a:hlinkClick r:id="rId5">
                  <a:extLst>
                    <a:ext uri="{A12FA001-AC4F-418D-AE19-62706E023703}">
                      <ahyp:hlinkClr xmlns:ahyp="http://schemas.microsoft.com/office/drawing/2018/hyperlinkcolor" val="tx"/>
                    </a:ext>
                  </a:extLst>
                </a:hlinkClick>
              </a:rPr>
              <a:t>Source</a:t>
            </a:r>
            <a:endParaRPr lang="en-IE" dirty="0">
              <a:solidFill>
                <a:schemeClr val="bg1"/>
              </a:solidFill>
            </a:endParaRPr>
          </a:p>
        </p:txBody>
      </p:sp>
    </p:spTree>
    <p:extLst>
      <p:ext uri="{BB962C8B-B14F-4D97-AF65-F5344CB8AC3E}">
        <p14:creationId xmlns:p14="http://schemas.microsoft.com/office/powerpoint/2010/main" val="3106894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307837-B207-4C12-A1F2-6EBF6E779670}"/>
              </a:ext>
            </a:extLst>
          </p:cNvPr>
          <p:cNvSpPr>
            <a:spLocks noGrp="1"/>
          </p:cNvSpPr>
          <p:nvPr>
            <p:ph type="body" sz="quarter" idx="18"/>
          </p:nvPr>
        </p:nvSpPr>
        <p:spPr>
          <a:xfrm>
            <a:off x="1718561" y="1506541"/>
            <a:ext cx="4621841" cy="5084759"/>
          </a:xfrm>
        </p:spPr>
        <p:txBody>
          <a:bodyPr>
            <a:normAutofit fontScale="92500" lnSpcReduction="10000"/>
          </a:bodyPr>
          <a:lstStyle/>
          <a:p>
            <a:pPr marL="0">
              <a:lnSpc>
                <a:spcPct val="110000"/>
              </a:lnSpc>
            </a:pPr>
            <a:r>
              <a:rPr lang="en-US" dirty="0"/>
              <a:t>The Galway Mayo Institute of Technology (GMIT), in Ireland developed a module for their marketing orientated courses. This module equipped marketing and design students with the skills necessary that help to develop a volunteer or community project. </a:t>
            </a:r>
          </a:p>
          <a:p>
            <a:pPr marL="0">
              <a:lnSpc>
                <a:spcPct val="110000"/>
              </a:lnSpc>
            </a:pPr>
            <a:r>
              <a:rPr lang="en-US" dirty="0"/>
              <a:t>Students provided their skills and expertise and offered it to their local communities. The module addressed the need for </a:t>
            </a:r>
            <a:r>
              <a:rPr lang="en-US" dirty="0" err="1"/>
              <a:t>digitising</a:t>
            </a:r>
            <a:r>
              <a:rPr lang="en-US" dirty="0"/>
              <a:t> community-based </a:t>
            </a:r>
            <a:r>
              <a:rPr lang="en-US" dirty="0" err="1"/>
              <a:t>programmes</a:t>
            </a:r>
            <a:r>
              <a:rPr lang="en-US" dirty="0"/>
              <a:t>, especially in times of digital networks.</a:t>
            </a:r>
          </a:p>
          <a:p>
            <a:endParaRPr lang="en-IE" dirty="0"/>
          </a:p>
        </p:txBody>
      </p:sp>
      <p:sp>
        <p:nvSpPr>
          <p:cNvPr id="5" name="Text Placeholder 4">
            <a:extLst>
              <a:ext uri="{FF2B5EF4-FFF2-40B4-BE49-F238E27FC236}">
                <a16:creationId xmlns:a16="http://schemas.microsoft.com/office/drawing/2014/main" id="{55AD6B51-0054-4632-BAC7-2CEAD6FB8A83}"/>
              </a:ext>
            </a:extLst>
          </p:cNvPr>
          <p:cNvSpPr>
            <a:spLocks noGrp="1"/>
          </p:cNvSpPr>
          <p:nvPr>
            <p:ph type="body" sz="quarter" idx="16"/>
          </p:nvPr>
        </p:nvSpPr>
        <p:spPr>
          <a:xfrm>
            <a:off x="1718561" y="228600"/>
            <a:ext cx="4821387" cy="949131"/>
          </a:xfrm>
        </p:spPr>
        <p:txBody>
          <a:bodyPr>
            <a:normAutofit/>
          </a:bodyPr>
          <a:lstStyle/>
          <a:p>
            <a:r>
              <a:rPr lang="en-US" sz="2800" dirty="0"/>
              <a:t>GMIT- MARKETING AND DESIGN MODULE</a:t>
            </a:r>
            <a:endParaRPr lang="en-IE" sz="2800" dirty="0"/>
          </a:p>
        </p:txBody>
      </p:sp>
      <p:sp>
        <p:nvSpPr>
          <p:cNvPr id="7" name="TextBox 6">
            <a:extLst>
              <a:ext uri="{FF2B5EF4-FFF2-40B4-BE49-F238E27FC236}">
                <a16:creationId xmlns:a16="http://schemas.microsoft.com/office/drawing/2014/main" id="{083AA119-3A1F-4503-B826-B93B570F6F7E}"/>
              </a:ext>
            </a:extLst>
          </p:cNvPr>
          <p:cNvSpPr txBox="1"/>
          <p:nvPr/>
        </p:nvSpPr>
        <p:spPr>
          <a:xfrm rot="16200000">
            <a:off x="-2011797" y="2246614"/>
            <a:ext cx="5139563" cy="646331"/>
          </a:xfrm>
          <a:prstGeom prst="rect">
            <a:avLst/>
          </a:prstGeom>
          <a:solidFill>
            <a:srgbClr val="FDC562"/>
          </a:solidFill>
        </p:spPr>
        <p:txBody>
          <a:bodyPr wrap="square">
            <a:spAutoFit/>
          </a:bodyPr>
          <a:lstStyle/>
          <a:p>
            <a:r>
              <a:rPr lang="en-US" sz="3600" dirty="0">
                <a:solidFill>
                  <a:srgbClr val="23385C"/>
                </a:solidFill>
              </a:rPr>
              <a:t>GOOD PRACTICE EXAMPLE</a:t>
            </a:r>
            <a:endParaRPr lang="en-US" sz="1800" dirty="0">
              <a:solidFill>
                <a:srgbClr val="23385C"/>
              </a:solidFill>
            </a:endParaRPr>
          </a:p>
        </p:txBody>
      </p:sp>
      <p:pic>
        <p:nvPicPr>
          <p:cNvPr id="11" name="Picture Placeholder 10">
            <a:extLst>
              <a:ext uri="{FF2B5EF4-FFF2-40B4-BE49-F238E27FC236}">
                <a16:creationId xmlns:a16="http://schemas.microsoft.com/office/drawing/2014/main" id="{DC7438B7-0478-4FA7-BE26-5BF9EA972B6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79614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BB94E5C6-78F5-4C3B-BF1D-20194F3C9E9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39307837-B207-4C12-A1F2-6EBF6E779670}"/>
              </a:ext>
            </a:extLst>
          </p:cNvPr>
          <p:cNvSpPr>
            <a:spLocks noGrp="1"/>
          </p:cNvSpPr>
          <p:nvPr>
            <p:ph type="body" sz="quarter" idx="18"/>
          </p:nvPr>
        </p:nvSpPr>
        <p:spPr>
          <a:xfrm>
            <a:off x="1802710" y="1490870"/>
            <a:ext cx="4621841" cy="4808325"/>
          </a:xfrm>
        </p:spPr>
        <p:txBody>
          <a:bodyPr>
            <a:normAutofit lnSpcReduction="10000"/>
          </a:bodyPr>
          <a:lstStyle/>
          <a:p>
            <a:pPr marL="0"/>
            <a:r>
              <a:rPr lang="en-US" dirty="0"/>
              <a:t>An important factor is that the students involved in this </a:t>
            </a:r>
            <a:r>
              <a:rPr lang="en-US" dirty="0" err="1"/>
              <a:t>programme</a:t>
            </a:r>
            <a:r>
              <a:rPr lang="en-US" dirty="0"/>
              <a:t> helped to ensure the success of the community projects- with participants highlighting that they felt it may not have been a success if the community project had not had help from the students.</a:t>
            </a:r>
          </a:p>
          <a:p>
            <a:pPr marL="0"/>
            <a:r>
              <a:rPr lang="en-US" dirty="0"/>
              <a:t>It is important to be aware that students can gain practical experience whilst helping out their communities, providing a win-win on both a community level and personal level.</a:t>
            </a:r>
            <a:endParaRPr lang="en-IE" dirty="0"/>
          </a:p>
          <a:p>
            <a:pPr marL="0"/>
            <a:endParaRPr lang="en-US" dirty="0"/>
          </a:p>
          <a:p>
            <a:endParaRPr lang="en-IE" dirty="0"/>
          </a:p>
        </p:txBody>
      </p:sp>
      <p:sp>
        <p:nvSpPr>
          <p:cNvPr id="5" name="Text Placeholder 4">
            <a:extLst>
              <a:ext uri="{FF2B5EF4-FFF2-40B4-BE49-F238E27FC236}">
                <a16:creationId xmlns:a16="http://schemas.microsoft.com/office/drawing/2014/main" id="{55AD6B51-0054-4632-BAC7-2CEAD6FB8A83}"/>
              </a:ext>
            </a:extLst>
          </p:cNvPr>
          <p:cNvSpPr>
            <a:spLocks noGrp="1"/>
          </p:cNvSpPr>
          <p:nvPr>
            <p:ph type="body" sz="quarter" idx="16"/>
          </p:nvPr>
        </p:nvSpPr>
        <p:spPr>
          <a:xfrm>
            <a:off x="1718561" y="228600"/>
            <a:ext cx="4716425" cy="949131"/>
          </a:xfrm>
        </p:spPr>
        <p:txBody>
          <a:bodyPr>
            <a:normAutofit/>
          </a:bodyPr>
          <a:lstStyle/>
          <a:p>
            <a:r>
              <a:rPr lang="en-US" sz="2800" dirty="0"/>
              <a:t>GMIT- MARKETING AND DESIGN MODULE</a:t>
            </a:r>
            <a:endParaRPr lang="en-IE" sz="2800" dirty="0"/>
          </a:p>
        </p:txBody>
      </p:sp>
      <p:sp>
        <p:nvSpPr>
          <p:cNvPr id="7" name="TextBox 6">
            <a:extLst>
              <a:ext uri="{FF2B5EF4-FFF2-40B4-BE49-F238E27FC236}">
                <a16:creationId xmlns:a16="http://schemas.microsoft.com/office/drawing/2014/main" id="{083AA119-3A1F-4503-B826-B93B570F6F7E}"/>
              </a:ext>
            </a:extLst>
          </p:cNvPr>
          <p:cNvSpPr txBox="1"/>
          <p:nvPr/>
        </p:nvSpPr>
        <p:spPr>
          <a:xfrm rot="16200000">
            <a:off x="-2011797" y="2246614"/>
            <a:ext cx="5139563" cy="646331"/>
          </a:xfrm>
          <a:prstGeom prst="rect">
            <a:avLst/>
          </a:prstGeom>
          <a:solidFill>
            <a:srgbClr val="FDC562"/>
          </a:solidFill>
        </p:spPr>
        <p:txBody>
          <a:bodyPr wrap="square">
            <a:spAutoFit/>
          </a:bodyPr>
          <a:lstStyle/>
          <a:p>
            <a:r>
              <a:rPr lang="en-US" sz="3600" dirty="0">
                <a:solidFill>
                  <a:srgbClr val="23385C"/>
                </a:solidFill>
              </a:rPr>
              <a:t>GOOD PRACTICE EXAMPLE</a:t>
            </a:r>
            <a:endParaRPr lang="en-US" sz="1800" dirty="0">
              <a:solidFill>
                <a:srgbClr val="23385C"/>
              </a:solidFill>
            </a:endParaRPr>
          </a:p>
        </p:txBody>
      </p:sp>
    </p:spTree>
    <p:extLst>
      <p:ext uri="{BB962C8B-B14F-4D97-AF65-F5344CB8AC3E}">
        <p14:creationId xmlns:p14="http://schemas.microsoft.com/office/powerpoint/2010/main" val="3059875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1E1121E-72D2-46B2-B11F-9A06AE31098F}"/>
              </a:ext>
            </a:extLst>
          </p:cNvPr>
          <p:cNvSpPr>
            <a:spLocks noGrp="1"/>
          </p:cNvSpPr>
          <p:nvPr>
            <p:ph type="body" sz="quarter" idx="14"/>
          </p:nvPr>
        </p:nvSpPr>
        <p:spPr>
          <a:xfrm>
            <a:off x="9322326" y="4156999"/>
            <a:ext cx="785328" cy="1056986"/>
          </a:xfrm>
        </p:spPr>
        <p:txBody>
          <a:bodyPr>
            <a:normAutofit fontScale="85000" lnSpcReduction="20000"/>
          </a:bodyPr>
          <a:lstStyle/>
          <a:p>
            <a:endParaRPr lang="en-IE" dirty="0"/>
          </a:p>
        </p:txBody>
      </p:sp>
      <p:sp>
        <p:nvSpPr>
          <p:cNvPr id="9" name="Text Placeholder 8">
            <a:extLst>
              <a:ext uri="{FF2B5EF4-FFF2-40B4-BE49-F238E27FC236}">
                <a16:creationId xmlns:a16="http://schemas.microsoft.com/office/drawing/2014/main" id="{837C5279-9D44-469A-A530-57EEC1DECA51}"/>
              </a:ext>
            </a:extLst>
          </p:cNvPr>
          <p:cNvSpPr>
            <a:spLocks noGrp="1"/>
          </p:cNvSpPr>
          <p:nvPr>
            <p:ph type="body" sz="quarter" idx="13"/>
          </p:nvPr>
        </p:nvSpPr>
        <p:spPr>
          <a:xfrm>
            <a:off x="5954754" y="1105039"/>
            <a:ext cx="5981700" cy="3880802"/>
          </a:xfrm>
        </p:spPr>
        <p:txBody>
          <a:bodyPr>
            <a:normAutofit fontScale="77500" lnSpcReduction="20000"/>
          </a:bodyPr>
          <a:lstStyle/>
          <a:p>
            <a:pPr>
              <a:lnSpc>
                <a:spcPct val="120000"/>
              </a:lnSpc>
            </a:pPr>
            <a:r>
              <a:rPr lang="en-US" dirty="0"/>
              <a:t>“Having this opportunity to give such support to</a:t>
            </a:r>
          </a:p>
          <a:p>
            <a:pPr>
              <a:lnSpc>
                <a:spcPct val="120000"/>
              </a:lnSpc>
            </a:pPr>
            <a:r>
              <a:rPr lang="en-US" dirty="0"/>
              <a:t>communities is such an amazing feeling. I feel that I’ve been in several situations where the</a:t>
            </a:r>
          </a:p>
          <a:p>
            <a:pPr>
              <a:lnSpc>
                <a:spcPct val="120000"/>
              </a:lnSpc>
            </a:pPr>
            <a:r>
              <a:rPr lang="en-US" dirty="0"/>
              <a:t>community group would have collapsed if it hadn’t have been for our expertise, especially in</a:t>
            </a:r>
          </a:p>
          <a:p>
            <a:pPr>
              <a:lnSpc>
                <a:spcPct val="120000"/>
              </a:lnSpc>
            </a:pPr>
            <a:r>
              <a:rPr lang="en-US" dirty="0"/>
              <a:t>the current environment, increasing digital skills in communities has been such a wholesome</a:t>
            </a:r>
          </a:p>
          <a:p>
            <a:pPr>
              <a:lnSpc>
                <a:spcPct val="120000"/>
              </a:lnSpc>
            </a:pPr>
            <a:r>
              <a:rPr lang="en-US" dirty="0"/>
              <a:t>thing”</a:t>
            </a:r>
          </a:p>
          <a:p>
            <a:r>
              <a:rPr lang="en-US" dirty="0"/>
              <a:t>GMIT Student, Ireland </a:t>
            </a:r>
            <a:endParaRPr lang="en-IE" dirty="0"/>
          </a:p>
        </p:txBody>
      </p:sp>
      <p:sp>
        <p:nvSpPr>
          <p:cNvPr id="11" name="Text Placeholder 10">
            <a:extLst>
              <a:ext uri="{FF2B5EF4-FFF2-40B4-BE49-F238E27FC236}">
                <a16:creationId xmlns:a16="http://schemas.microsoft.com/office/drawing/2014/main" id="{85E78C5F-9227-4641-843F-4DD0A9F48737}"/>
              </a:ext>
            </a:extLst>
          </p:cNvPr>
          <p:cNvSpPr>
            <a:spLocks noGrp="1"/>
          </p:cNvSpPr>
          <p:nvPr>
            <p:ph type="body" sz="quarter" idx="15"/>
          </p:nvPr>
        </p:nvSpPr>
        <p:spPr>
          <a:xfrm>
            <a:off x="5954754" y="514221"/>
            <a:ext cx="2613204" cy="1221666"/>
          </a:xfrm>
        </p:spPr>
        <p:txBody>
          <a:bodyPr>
            <a:normAutofit fontScale="92500" lnSpcReduction="10000"/>
          </a:bodyPr>
          <a:lstStyle/>
          <a:p>
            <a:endParaRPr lang="en-IE" dirty="0"/>
          </a:p>
        </p:txBody>
      </p:sp>
      <p:pic>
        <p:nvPicPr>
          <p:cNvPr id="16" name="Picture Placeholder 15">
            <a:extLst>
              <a:ext uri="{FF2B5EF4-FFF2-40B4-BE49-F238E27FC236}">
                <a16:creationId xmlns:a16="http://schemas.microsoft.com/office/drawing/2014/main" id="{0C66E5BD-2F8B-4E84-9182-38266FAA5F2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18261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307837-B207-4C12-A1F2-6EBF6E779670}"/>
              </a:ext>
            </a:extLst>
          </p:cNvPr>
          <p:cNvSpPr>
            <a:spLocks noGrp="1"/>
          </p:cNvSpPr>
          <p:nvPr>
            <p:ph type="body" sz="quarter" idx="18"/>
          </p:nvPr>
        </p:nvSpPr>
        <p:spPr>
          <a:xfrm>
            <a:off x="1556658" y="1349828"/>
            <a:ext cx="4867894" cy="5508171"/>
          </a:xfrm>
        </p:spPr>
        <p:txBody>
          <a:bodyPr>
            <a:normAutofit/>
          </a:bodyPr>
          <a:lstStyle/>
          <a:p>
            <a:pPr marL="0"/>
            <a:r>
              <a:rPr lang="en-US" dirty="0"/>
              <a:t>The Tartu Welcome Centre was a non-profit association operating in the public interest. Their goal was to help new immigrants arriving in Tartu and Southern Estonia to adapt smoothly and settle into Estonian society.</a:t>
            </a:r>
          </a:p>
          <a:p>
            <a:pPr marL="0"/>
            <a:r>
              <a:rPr lang="en-US" dirty="0"/>
              <a:t>The Welcome Centre provided the services for newcomers in Tartu and South-Estonia area which were free consultations, registry services, cultural and networking events, and useful information. Students could help on a voluntary basis.</a:t>
            </a:r>
          </a:p>
          <a:p>
            <a:pPr marL="0"/>
            <a:endParaRPr lang="en-US" dirty="0"/>
          </a:p>
          <a:p>
            <a:endParaRPr lang="en-IE" dirty="0"/>
          </a:p>
        </p:txBody>
      </p:sp>
      <p:sp>
        <p:nvSpPr>
          <p:cNvPr id="5" name="Text Placeholder 4">
            <a:extLst>
              <a:ext uri="{FF2B5EF4-FFF2-40B4-BE49-F238E27FC236}">
                <a16:creationId xmlns:a16="http://schemas.microsoft.com/office/drawing/2014/main" id="{55AD6B51-0054-4632-BAC7-2CEAD6FB8A83}"/>
              </a:ext>
            </a:extLst>
          </p:cNvPr>
          <p:cNvSpPr>
            <a:spLocks noGrp="1"/>
          </p:cNvSpPr>
          <p:nvPr>
            <p:ph type="body" sz="quarter" idx="16"/>
          </p:nvPr>
        </p:nvSpPr>
        <p:spPr>
          <a:xfrm>
            <a:off x="1770413" y="324497"/>
            <a:ext cx="4867894" cy="1025331"/>
          </a:xfrm>
        </p:spPr>
        <p:txBody>
          <a:bodyPr>
            <a:normAutofit/>
          </a:bodyPr>
          <a:lstStyle/>
          <a:p>
            <a:r>
              <a:rPr lang="en-US" sz="2800" dirty="0"/>
              <a:t>UNIVERSITY OF TARTU WELCOME CENTRE</a:t>
            </a:r>
            <a:endParaRPr lang="en-IE" sz="2800" dirty="0"/>
          </a:p>
        </p:txBody>
      </p:sp>
      <p:sp>
        <p:nvSpPr>
          <p:cNvPr id="7" name="TextBox 6">
            <a:extLst>
              <a:ext uri="{FF2B5EF4-FFF2-40B4-BE49-F238E27FC236}">
                <a16:creationId xmlns:a16="http://schemas.microsoft.com/office/drawing/2014/main" id="{083AA119-3A1F-4503-B826-B93B570F6F7E}"/>
              </a:ext>
            </a:extLst>
          </p:cNvPr>
          <p:cNvSpPr txBox="1"/>
          <p:nvPr/>
        </p:nvSpPr>
        <p:spPr>
          <a:xfrm rot="16200000">
            <a:off x="-2011797" y="2246614"/>
            <a:ext cx="5139563" cy="646331"/>
          </a:xfrm>
          <a:prstGeom prst="rect">
            <a:avLst/>
          </a:prstGeom>
          <a:solidFill>
            <a:srgbClr val="FDC562"/>
          </a:solidFill>
        </p:spPr>
        <p:txBody>
          <a:bodyPr wrap="square">
            <a:spAutoFit/>
          </a:bodyPr>
          <a:lstStyle/>
          <a:p>
            <a:r>
              <a:rPr lang="en-US" sz="3600" dirty="0">
                <a:solidFill>
                  <a:srgbClr val="23385C"/>
                </a:solidFill>
              </a:rPr>
              <a:t>GOOD PRACTICE EXAMPLE</a:t>
            </a:r>
            <a:endParaRPr lang="en-US" sz="1800" dirty="0">
              <a:solidFill>
                <a:srgbClr val="23385C"/>
              </a:solidFill>
            </a:endParaRPr>
          </a:p>
        </p:txBody>
      </p:sp>
      <p:pic>
        <p:nvPicPr>
          <p:cNvPr id="8" name="Picture Placeholder 7">
            <a:extLst>
              <a:ext uri="{FF2B5EF4-FFF2-40B4-BE49-F238E27FC236}">
                <a16:creationId xmlns:a16="http://schemas.microsoft.com/office/drawing/2014/main" id="{1D774C0B-6624-4E1D-8E3D-18EAA7F6BD3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86294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307837-B207-4C12-A1F2-6EBF6E779670}"/>
              </a:ext>
            </a:extLst>
          </p:cNvPr>
          <p:cNvSpPr>
            <a:spLocks noGrp="1"/>
          </p:cNvSpPr>
          <p:nvPr>
            <p:ph type="body" sz="quarter" idx="18"/>
          </p:nvPr>
        </p:nvSpPr>
        <p:spPr>
          <a:xfrm>
            <a:off x="1802710" y="1773240"/>
            <a:ext cx="4621841" cy="5084759"/>
          </a:xfrm>
        </p:spPr>
        <p:txBody>
          <a:bodyPr>
            <a:normAutofit/>
          </a:bodyPr>
          <a:lstStyle/>
          <a:p>
            <a:pPr marL="0"/>
            <a:r>
              <a:rPr lang="en-US" dirty="0"/>
              <a:t>The events were </a:t>
            </a:r>
            <a:r>
              <a:rPr lang="en-US" dirty="0" err="1"/>
              <a:t>organised</a:t>
            </a:r>
            <a:r>
              <a:rPr lang="en-US" dirty="0"/>
              <a:t> by students, under supervision of staff with the aim to help foreign community members to get familiar with Estonian culture and habits, as well as give tips on how to cope with different everyday situations and bureaucracy. Students were helping new immigrants to belong and adapt to Estonia. </a:t>
            </a:r>
          </a:p>
          <a:p>
            <a:pPr marL="0"/>
            <a:endParaRPr lang="en-IE" dirty="0"/>
          </a:p>
        </p:txBody>
      </p:sp>
      <p:sp>
        <p:nvSpPr>
          <p:cNvPr id="5" name="Text Placeholder 4">
            <a:extLst>
              <a:ext uri="{FF2B5EF4-FFF2-40B4-BE49-F238E27FC236}">
                <a16:creationId xmlns:a16="http://schemas.microsoft.com/office/drawing/2014/main" id="{55AD6B51-0054-4632-BAC7-2CEAD6FB8A83}"/>
              </a:ext>
            </a:extLst>
          </p:cNvPr>
          <p:cNvSpPr>
            <a:spLocks noGrp="1"/>
          </p:cNvSpPr>
          <p:nvPr>
            <p:ph type="body" sz="quarter" idx="16"/>
          </p:nvPr>
        </p:nvSpPr>
        <p:spPr>
          <a:xfrm>
            <a:off x="1718561" y="228600"/>
            <a:ext cx="4821387" cy="949131"/>
          </a:xfrm>
        </p:spPr>
        <p:txBody>
          <a:bodyPr>
            <a:normAutofit/>
          </a:bodyPr>
          <a:lstStyle/>
          <a:p>
            <a:r>
              <a:rPr lang="en-US" sz="2800" dirty="0"/>
              <a:t>UNIVERSITY OF TARTU WELCOME CENTRE</a:t>
            </a:r>
            <a:endParaRPr lang="en-IE" sz="2800" dirty="0"/>
          </a:p>
        </p:txBody>
      </p:sp>
      <p:sp>
        <p:nvSpPr>
          <p:cNvPr id="7" name="TextBox 6">
            <a:extLst>
              <a:ext uri="{FF2B5EF4-FFF2-40B4-BE49-F238E27FC236}">
                <a16:creationId xmlns:a16="http://schemas.microsoft.com/office/drawing/2014/main" id="{083AA119-3A1F-4503-B826-B93B570F6F7E}"/>
              </a:ext>
            </a:extLst>
          </p:cNvPr>
          <p:cNvSpPr txBox="1"/>
          <p:nvPr/>
        </p:nvSpPr>
        <p:spPr>
          <a:xfrm rot="16200000">
            <a:off x="-2011797" y="2246614"/>
            <a:ext cx="5139563" cy="646331"/>
          </a:xfrm>
          <a:prstGeom prst="rect">
            <a:avLst/>
          </a:prstGeom>
          <a:solidFill>
            <a:srgbClr val="FDC562"/>
          </a:solidFill>
        </p:spPr>
        <p:txBody>
          <a:bodyPr wrap="square">
            <a:spAutoFit/>
          </a:bodyPr>
          <a:lstStyle/>
          <a:p>
            <a:r>
              <a:rPr lang="en-US" sz="3600" dirty="0">
                <a:solidFill>
                  <a:srgbClr val="23385C"/>
                </a:solidFill>
              </a:rPr>
              <a:t>GOOD PRACTICE EXAMPLE</a:t>
            </a:r>
            <a:endParaRPr lang="en-US" sz="1800" dirty="0">
              <a:solidFill>
                <a:srgbClr val="23385C"/>
              </a:solidFill>
            </a:endParaRPr>
          </a:p>
        </p:txBody>
      </p:sp>
      <p:pic>
        <p:nvPicPr>
          <p:cNvPr id="4" name="Picture Placeholder 3">
            <a:extLst>
              <a:ext uri="{FF2B5EF4-FFF2-40B4-BE49-F238E27FC236}">
                <a16:creationId xmlns:a16="http://schemas.microsoft.com/office/drawing/2014/main" id="{638BADFE-41C4-4A16-A6C0-A7D90FF1CC7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85557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307837-B207-4C12-A1F2-6EBF6E779670}"/>
              </a:ext>
            </a:extLst>
          </p:cNvPr>
          <p:cNvSpPr>
            <a:spLocks noGrp="1"/>
          </p:cNvSpPr>
          <p:nvPr>
            <p:ph type="body" sz="quarter" idx="18"/>
          </p:nvPr>
        </p:nvSpPr>
        <p:spPr>
          <a:xfrm>
            <a:off x="1480930" y="1300023"/>
            <a:ext cx="5170241" cy="4962467"/>
          </a:xfrm>
        </p:spPr>
        <p:txBody>
          <a:bodyPr>
            <a:noAutofit/>
          </a:bodyPr>
          <a:lstStyle/>
          <a:p>
            <a:pPr marL="0"/>
            <a:r>
              <a:rPr lang="en-US" sz="2200" dirty="0"/>
              <a:t>At the start of the project, students used digital skills needed for the promotion of different events (for example designing flyers, creating FB events, posting information), communication using different channels (messengers, mailing lists </a:t>
            </a:r>
            <a:r>
              <a:rPr lang="en-US" sz="2200" dirty="0" err="1"/>
              <a:t>etc</a:t>
            </a:r>
            <a:r>
              <a:rPr lang="en-US" sz="2200" dirty="0"/>
              <a:t>).</a:t>
            </a:r>
          </a:p>
          <a:p>
            <a:pPr marL="0"/>
            <a:r>
              <a:rPr lang="en-US" sz="2200" dirty="0"/>
              <a:t>However, due to Covid19 all of the meetings and events were moved to virtual rooms. Students needed to develop their digital skills needed for the creation of digital rooms for seminars using Zoom and other digital skills such as filming and editing videos, taking photos </a:t>
            </a:r>
            <a:r>
              <a:rPr lang="en-US" sz="2200" dirty="0" err="1"/>
              <a:t>etc</a:t>
            </a:r>
            <a:r>
              <a:rPr lang="en-US" sz="2200" dirty="0"/>
              <a:t>, needed for delivering events in online digital rooms.</a:t>
            </a:r>
          </a:p>
          <a:p>
            <a:pPr marL="0"/>
            <a:r>
              <a:rPr lang="en-IE" sz="2200" dirty="0">
                <a:hlinkClick r:id="rId2">
                  <a:extLst>
                    <a:ext uri="{A12FA001-AC4F-418D-AE19-62706E023703}">
                      <ahyp:hlinkClr xmlns:ahyp="http://schemas.microsoft.com/office/drawing/2018/hyperlinkcolor" val="tx"/>
                    </a:ext>
                  </a:extLst>
                </a:hlinkClick>
              </a:rPr>
              <a:t>Find out more about the Tartu welcome centre by clicking on this link</a:t>
            </a:r>
            <a:endParaRPr lang="en-IE" sz="2200" dirty="0"/>
          </a:p>
        </p:txBody>
      </p:sp>
      <p:sp>
        <p:nvSpPr>
          <p:cNvPr id="5" name="Text Placeholder 4">
            <a:extLst>
              <a:ext uri="{FF2B5EF4-FFF2-40B4-BE49-F238E27FC236}">
                <a16:creationId xmlns:a16="http://schemas.microsoft.com/office/drawing/2014/main" id="{55AD6B51-0054-4632-BAC7-2CEAD6FB8A83}"/>
              </a:ext>
            </a:extLst>
          </p:cNvPr>
          <p:cNvSpPr>
            <a:spLocks noGrp="1"/>
          </p:cNvSpPr>
          <p:nvPr>
            <p:ph type="body" sz="quarter" idx="16"/>
          </p:nvPr>
        </p:nvSpPr>
        <p:spPr>
          <a:xfrm>
            <a:off x="1718561" y="315686"/>
            <a:ext cx="4716425" cy="862045"/>
          </a:xfrm>
        </p:spPr>
        <p:txBody>
          <a:bodyPr>
            <a:normAutofit/>
          </a:bodyPr>
          <a:lstStyle/>
          <a:p>
            <a:r>
              <a:rPr lang="en-US" sz="2400" dirty="0"/>
              <a:t>HOW DIGITAL TECHNOLOGIES WERE USED IN THE WELCOME CENTER</a:t>
            </a:r>
            <a:endParaRPr lang="en-IE" sz="2400" dirty="0"/>
          </a:p>
        </p:txBody>
      </p:sp>
      <p:sp>
        <p:nvSpPr>
          <p:cNvPr id="7" name="TextBox 6">
            <a:extLst>
              <a:ext uri="{FF2B5EF4-FFF2-40B4-BE49-F238E27FC236}">
                <a16:creationId xmlns:a16="http://schemas.microsoft.com/office/drawing/2014/main" id="{083AA119-3A1F-4503-B826-B93B570F6F7E}"/>
              </a:ext>
            </a:extLst>
          </p:cNvPr>
          <p:cNvSpPr txBox="1"/>
          <p:nvPr/>
        </p:nvSpPr>
        <p:spPr>
          <a:xfrm rot="16200000">
            <a:off x="-2011797" y="2246614"/>
            <a:ext cx="5139563" cy="646331"/>
          </a:xfrm>
          <a:prstGeom prst="rect">
            <a:avLst/>
          </a:prstGeom>
          <a:solidFill>
            <a:srgbClr val="FDC562"/>
          </a:solidFill>
        </p:spPr>
        <p:txBody>
          <a:bodyPr wrap="square">
            <a:spAutoFit/>
          </a:bodyPr>
          <a:lstStyle/>
          <a:p>
            <a:r>
              <a:rPr lang="en-US" sz="3600" dirty="0">
                <a:solidFill>
                  <a:srgbClr val="23385C"/>
                </a:solidFill>
              </a:rPr>
              <a:t>GOOD PRACTICE EXAMPLE</a:t>
            </a:r>
            <a:endParaRPr lang="en-US" sz="1800" dirty="0">
              <a:solidFill>
                <a:srgbClr val="23385C"/>
              </a:solidFill>
            </a:endParaRPr>
          </a:p>
        </p:txBody>
      </p:sp>
      <p:pic>
        <p:nvPicPr>
          <p:cNvPr id="8" name="Picture Placeholder 7">
            <a:extLst>
              <a:ext uri="{FF2B5EF4-FFF2-40B4-BE49-F238E27FC236}">
                <a16:creationId xmlns:a16="http://schemas.microsoft.com/office/drawing/2014/main" id="{327F52BC-C3AD-4F30-BEDA-3B60A43077A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54659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C7DBFFB-AB38-455D-BA9A-DB587DCA530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05C9222F-9FA9-4A00-B8AE-2817B5BBA4BE}"/>
              </a:ext>
            </a:extLst>
          </p:cNvPr>
          <p:cNvSpPr>
            <a:spLocks noGrp="1"/>
          </p:cNvSpPr>
          <p:nvPr>
            <p:ph type="body" sz="quarter" idx="16"/>
          </p:nvPr>
        </p:nvSpPr>
        <p:spPr/>
        <p:txBody>
          <a:bodyPr>
            <a:normAutofit lnSpcReduction="10000"/>
          </a:bodyPr>
          <a:lstStyle/>
          <a:p>
            <a:r>
              <a:rPr lang="en-IE" dirty="0"/>
              <a:t>Resources</a:t>
            </a:r>
          </a:p>
        </p:txBody>
      </p:sp>
      <p:sp>
        <p:nvSpPr>
          <p:cNvPr id="11" name="TextBox 10">
            <a:extLst>
              <a:ext uri="{FF2B5EF4-FFF2-40B4-BE49-F238E27FC236}">
                <a16:creationId xmlns:a16="http://schemas.microsoft.com/office/drawing/2014/main" id="{72445D50-D67C-4080-B5AC-DF74DA5E23BF}"/>
              </a:ext>
            </a:extLst>
          </p:cNvPr>
          <p:cNvSpPr txBox="1"/>
          <p:nvPr/>
        </p:nvSpPr>
        <p:spPr>
          <a:xfrm>
            <a:off x="1718561" y="1511439"/>
            <a:ext cx="5290457" cy="3785652"/>
          </a:xfrm>
          <a:prstGeom prst="rect">
            <a:avLst/>
          </a:prstGeom>
          <a:noFill/>
        </p:spPr>
        <p:txBody>
          <a:bodyPr wrap="square" rtlCol="0">
            <a:spAutoFit/>
          </a:bodyPr>
          <a:lstStyle/>
          <a:p>
            <a:endParaRPr lang="en-IE" sz="2400" dirty="0">
              <a:solidFill>
                <a:schemeClr val="bg1"/>
              </a:solidFill>
            </a:endParaRPr>
          </a:p>
          <a:p>
            <a:r>
              <a:rPr lang="en-US" sz="2400" dirty="0">
                <a:solidFill>
                  <a:schemeClr val="bg1"/>
                </a:solidFill>
                <a:hlinkClick r:id="rId3">
                  <a:extLst>
                    <a:ext uri="{A12FA001-AC4F-418D-AE19-62706E023703}">
                      <ahyp:hlinkClr xmlns:ahyp="http://schemas.microsoft.com/office/drawing/2018/hyperlinkcolor" val="tx"/>
                    </a:ext>
                  </a:extLst>
                </a:hlinkClick>
              </a:rPr>
              <a:t>Students will build back community better – if we support them to do so</a:t>
            </a:r>
            <a:r>
              <a:rPr lang="en-US" sz="2400" dirty="0">
                <a:solidFill>
                  <a:schemeClr val="bg1"/>
                </a:solidFill>
              </a:rPr>
              <a:t> (6 min read)</a:t>
            </a:r>
          </a:p>
          <a:p>
            <a:endParaRPr lang="en-US" sz="2400" dirty="0">
              <a:solidFill>
                <a:schemeClr val="bg1"/>
              </a:solidFill>
            </a:endParaRPr>
          </a:p>
          <a:p>
            <a:r>
              <a:rPr lang="en-US" sz="2400" dirty="0">
                <a:solidFill>
                  <a:schemeClr val="bg1"/>
                </a:solidFill>
                <a:hlinkClick r:id="rId4">
                  <a:extLst>
                    <a:ext uri="{A12FA001-AC4F-418D-AE19-62706E023703}">
                      <ahyp:hlinkClr xmlns:ahyp="http://schemas.microsoft.com/office/drawing/2018/hyperlinkcolor" val="tx"/>
                    </a:ext>
                  </a:extLst>
                </a:hlinkClick>
              </a:rPr>
              <a:t>Building Resilient Communities with Students at the Center</a:t>
            </a:r>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IE" sz="2400" dirty="0">
              <a:solidFill>
                <a:schemeClr val="bg1"/>
              </a:solidFill>
            </a:endParaRPr>
          </a:p>
        </p:txBody>
      </p:sp>
    </p:spTree>
    <p:extLst>
      <p:ext uri="{BB962C8B-B14F-4D97-AF65-F5344CB8AC3E}">
        <p14:creationId xmlns:p14="http://schemas.microsoft.com/office/powerpoint/2010/main" val="77282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328B74-6E6E-6841-9825-118B71CB140C}"/>
              </a:ext>
            </a:extLst>
          </p:cNvPr>
          <p:cNvSpPr>
            <a:spLocks noGrp="1"/>
          </p:cNvSpPr>
          <p:nvPr>
            <p:ph type="body" sz="quarter" idx="16"/>
          </p:nvPr>
        </p:nvSpPr>
        <p:spPr>
          <a:xfrm>
            <a:off x="2160321" y="923251"/>
            <a:ext cx="8966521" cy="1656716"/>
          </a:xfrm>
        </p:spPr>
        <p:txBody>
          <a:bodyPr>
            <a:normAutofit/>
          </a:bodyPr>
          <a:lstStyle/>
          <a:p>
            <a:r>
              <a:rPr lang="en-US" sz="4400" dirty="0"/>
              <a:t>MODULE 1 EXERCISES</a:t>
            </a:r>
          </a:p>
        </p:txBody>
      </p:sp>
      <p:sp>
        <p:nvSpPr>
          <p:cNvPr id="2" name="Text Placeholder 1">
            <a:extLst>
              <a:ext uri="{FF2B5EF4-FFF2-40B4-BE49-F238E27FC236}">
                <a16:creationId xmlns:a16="http://schemas.microsoft.com/office/drawing/2014/main" id="{6EE5B6E5-41A7-4547-908A-136FB5F43475}"/>
              </a:ext>
            </a:extLst>
          </p:cNvPr>
          <p:cNvSpPr>
            <a:spLocks noGrp="1"/>
          </p:cNvSpPr>
          <p:nvPr>
            <p:ph type="body" sz="quarter" idx="17"/>
          </p:nvPr>
        </p:nvSpPr>
        <p:spPr/>
        <p:txBody>
          <a:bodyPr>
            <a:normAutofit fontScale="85000" lnSpcReduction="20000"/>
          </a:bodyPr>
          <a:lstStyle/>
          <a:p>
            <a:r>
              <a:rPr lang="en-IE" dirty="0"/>
              <a:t>05</a:t>
            </a:r>
          </a:p>
        </p:txBody>
      </p:sp>
      <p:pic>
        <p:nvPicPr>
          <p:cNvPr id="5" name="Picture 4" descr="Icon&#10;&#10;Description automatically generated">
            <a:extLst>
              <a:ext uri="{FF2B5EF4-FFF2-40B4-BE49-F238E27FC236}">
                <a16:creationId xmlns:a16="http://schemas.microsoft.com/office/drawing/2014/main" id="{C1AA7E6B-F0E2-964F-B753-2C028613E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Tree>
    <p:extLst>
      <p:ext uri="{BB962C8B-B14F-4D97-AF65-F5344CB8AC3E}">
        <p14:creationId xmlns:p14="http://schemas.microsoft.com/office/powerpoint/2010/main" val="2023351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p:txBody>
          <a:bodyPr>
            <a:normAutofit/>
          </a:bodyPr>
          <a:lstStyle/>
          <a:p>
            <a:pPr marL="0">
              <a:spcBef>
                <a:spcPts val="0"/>
              </a:spcBef>
            </a:pPr>
            <a:r>
              <a:rPr lang="en-US" dirty="0"/>
              <a:t>Click on the video to find out more about civic engagement and what it is.</a:t>
            </a:r>
          </a:p>
          <a:p>
            <a:pPr marL="0">
              <a:spcBef>
                <a:spcPts val="0"/>
              </a:spcBef>
            </a:pPr>
            <a:endParaRPr lang="en-US" dirty="0"/>
          </a:p>
          <a:p>
            <a:pPr marL="0">
              <a:spcBef>
                <a:spcPts val="0"/>
              </a:spcBef>
            </a:pPr>
            <a:r>
              <a:rPr lang="en-US" dirty="0"/>
              <a:t>https://www.youtube.com/watch?v=x6bNwmrBPXI</a:t>
            </a:r>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p:txBody>
          <a:bodyPr>
            <a:normAutofit fontScale="40000" lnSpcReduction="20000"/>
          </a:bodyPr>
          <a:lstStyle/>
          <a:p>
            <a:r>
              <a:rPr lang="en-US" sz="11200" dirty="0"/>
              <a:t>WATCH</a:t>
            </a:r>
          </a:p>
          <a:p>
            <a:endParaRPr lang="en-US" dirty="0"/>
          </a:p>
        </p:txBody>
      </p:sp>
      <p:pic>
        <p:nvPicPr>
          <p:cNvPr id="6" name="Picture 5" descr="Icon&#10;&#10;Description automatically generated">
            <a:extLst>
              <a:ext uri="{FF2B5EF4-FFF2-40B4-BE49-F238E27FC236}">
                <a16:creationId xmlns:a16="http://schemas.microsoft.com/office/drawing/2014/main" id="{7FD01064-7D91-4345-9910-CB5E62F54D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9" name="Picture Placeholder 8">
            <a:extLst>
              <a:ext uri="{FF2B5EF4-FFF2-40B4-BE49-F238E27FC236}">
                <a16:creationId xmlns:a16="http://schemas.microsoft.com/office/drawing/2014/main" id="{EF848C6E-E154-49BA-A35B-9D9A7E982A3F}"/>
              </a:ext>
            </a:extLst>
          </p:cNvPr>
          <p:cNvSpPr>
            <a:spLocks noGrp="1"/>
          </p:cNvSpPr>
          <p:nvPr>
            <p:ph type="pic" sz="quarter" idx="10"/>
          </p:nvPr>
        </p:nvSpPr>
        <p:spPr/>
      </p:sp>
      <p:pic>
        <p:nvPicPr>
          <p:cNvPr id="10" name="Online Media 9" title="What is Civic Engagement?">
            <a:hlinkClick r:id="" action="ppaction://media"/>
            <a:extLst>
              <a:ext uri="{FF2B5EF4-FFF2-40B4-BE49-F238E27FC236}">
                <a16:creationId xmlns:a16="http://schemas.microsoft.com/office/drawing/2014/main" id="{FFB93E7B-C14D-40D1-857F-73292EE4E6C6}"/>
              </a:ext>
            </a:extLst>
          </p:cNvPr>
          <p:cNvPicPr>
            <a:picLocks noRot="1" noChangeAspect="1"/>
          </p:cNvPicPr>
          <p:nvPr>
            <a:videoFile r:link="rId1"/>
          </p:nvPr>
        </p:nvPicPr>
        <p:blipFill>
          <a:blip r:embed="rId4"/>
          <a:stretch>
            <a:fillRect/>
          </a:stretch>
        </p:blipFill>
        <p:spPr>
          <a:xfrm>
            <a:off x="7061200" y="1203325"/>
            <a:ext cx="5130800" cy="3913188"/>
          </a:xfrm>
          <a:prstGeom prst="rect">
            <a:avLst/>
          </a:prstGeom>
        </p:spPr>
      </p:pic>
      <p:sp>
        <p:nvSpPr>
          <p:cNvPr id="15" name="TextBox 14">
            <a:extLst>
              <a:ext uri="{FF2B5EF4-FFF2-40B4-BE49-F238E27FC236}">
                <a16:creationId xmlns:a16="http://schemas.microsoft.com/office/drawing/2014/main" id="{4662917E-EBB8-4FCA-AC18-88432988E1EF}"/>
              </a:ext>
            </a:extLst>
          </p:cNvPr>
          <p:cNvSpPr txBox="1"/>
          <p:nvPr/>
        </p:nvSpPr>
        <p:spPr>
          <a:xfrm>
            <a:off x="747201" y="1708738"/>
            <a:ext cx="6102626" cy="523220"/>
          </a:xfrm>
          <a:prstGeom prst="rect">
            <a:avLst/>
          </a:prstGeom>
          <a:noFill/>
        </p:spPr>
        <p:txBody>
          <a:bodyPr wrap="square">
            <a:spAutoFit/>
          </a:bodyPr>
          <a:lstStyle/>
          <a:p>
            <a:r>
              <a:rPr lang="en-IE" sz="2800" dirty="0">
                <a:solidFill>
                  <a:schemeClr val="bg1"/>
                </a:solidFill>
              </a:rPr>
              <a:t>WHAT IS CIVIC ENGAGEMENT?</a:t>
            </a:r>
          </a:p>
        </p:txBody>
      </p:sp>
    </p:spTree>
    <p:extLst>
      <p:ext uri="{BB962C8B-B14F-4D97-AF65-F5344CB8AC3E}">
        <p14:creationId xmlns:p14="http://schemas.microsoft.com/office/powerpoint/2010/main" val="12070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53AA740-D50F-413B-8DE4-8C14E7B0143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a:xfrm>
            <a:off x="1802710" y="1605076"/>
            <a:ext cx="4881119" cy="5163472"/>
          </a:xfrm>
        </p:spPr>
        <p:txBody>
          <a:bodyPr>
            <a:normAutofit/>
          </a:bodyPr>
          <a:lstStyle/>
          <a:p>
            <a:pPr marL="0"/>
            <a:r>
              <a:rPr lang="en-US" b="1" dirty="0"/>
              <a:t>Civic Engagement </a:t>
            </a:r>
            <a:r>
              <a:rPr lang="en-US" dirty="0"/>
              <a:t>can be seen as an activity undertaken by an individual or group that implies a civic action in areas  such as active citizenship, civil society or civic skills.  It can be conducted either online or offline. </a:t>
            </a:r>
          </a:p>
          <a:p>
            <a:pPr marL="0"/>
            <a:r>
              <a:rPr lang="en-US" b="1" dirty="0"/>
              <a:t>Digital civic engagement </a:t>
            </a:r>
            <a:r>
              <a:rPr lang="en-US" dirty="0"/>
              <a:t>refers to civic engagement activities that happen through the use of digital tools. It  covers areas such as digital literacy, digital citizenship or computational participation (solving problems, designing systems, and understanding human behavior in the context of computing).</a:t>
            </a:r>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1718561" y="595510"/>
            <a:ext cx="4965268" cy="582221"/>
          </a:xfrm>
        </p:spPr>
        <p:txBody>
          <a:bodyPr>
            <a:normAutofit fontScale="25000" lnSpcReduction="20000"/>
          </a:bodyPr>
          <a:lstStyle/>
          <a:p>
            <a:r>
              <a:rPr lang="en-US" sz="11200" dirty="0"/>
              <a:t>WHAT IS STUDENT DIGITAL CIVIC ENGAGEMENT?</a:t>
            </a:r>
          </a:p>
          <a:p>
            <a:endParaRPr lang="en-US" dirty="0"/>
          </a:p>
        </p:txBody>
      </p:sp>
    </p:spTree>
    <p:extLst>
      <p:ext uri="{BB962C8B-B14F-4D97-AF65-F5344CB8AC3E}">
        <p14:creationId xmlns:p14="http://schemas.microsoft.com/office/powerpoint/2010/main" val="395514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p:txBody>
          <a:bodyPr>
            <a:normAutofit lnSpcReduction="10000"/>
          </a:bodyPr>
          <a:lstStyle/>
          <a:p>
            <a:pPr marL="0" algn="ctr"/>
            <a:r>
              <a:rPr lang="en-US" dirty="0"/>
              <a:t>Find out more about community engagement by clicking on the video link!</a:t>
            </a:r>
          </a:p>
          <a:p>
            <a:pPr marL="0" algn="ctr"/>
            <a:endParaRPr lang="en-US" dirty="0"/>
          </a:p>
          <a:p>
            <a:pPr marL="0" algn="ctr"/>
            <a:r>
              <a:rPr lang="en-US" dirty="0"/>
              <a:t>https://www.youtube.com/watch?v=Eqwxife716M</a:t>
            </a:r>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831350" y="1729789"/>
            <a:ext cx="5113283" cy="582221"/>
          </a:xfrm>
        </p:spPr>
        <p:txBody>
          <a:bodyPr>
            <a:normAutofit fontScale="25000" lnSpcReduction="20000"/>
          </a:bodyPr>
          <a:lstStyle/>
          <a:p>
            <a:r>
              <a:rPr lang="en-US" sz="11200" dirty="0"/>
              <a:t>FIND OUT MORE ABOUT COMMUNITY ENGAGEMENT</a:t>
            </a:r>
          </a:p>
          <a:p>
            <a:endParaRPr lang="en-US" dirty="0"/>
          </a:p>
        </p:txBody>
      </p:sp>
      <p:pic>
        <p:nvPicPr>
          <p:cNvPr id="6" name="Picture 5" descr="Icon&#10;&#10;Description automatically generated">
            <a:extLst>
              <a:ext uri="{FF2B5EF4-FFF2-40B4-BE49-F238E27FC236}">
                <a16:creationId xmlns:a16="http://schemas.microsoft.com/office/drawing/2014/main" id="{7FD01064-7D91-4345-9910-CB5E62F54D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4" name="Picture Placeholder 3">
            <a:extLst>
              <a:ext uri="{FF2B5EF4-FFF2-40B4-BE49-F238E27FC236}">
                <a16:creationId xmlns:a16="http://schemas.microsoft.com/office/drawing/2014/main" id="{C00863BE-C489-4B9F-8AB3-038E6AEAAE52}"/>
              </a:ext>
            </a:extLst>
          </p:cNvPr>
          <p:cNvSpPr>
            <a:spLocks noGrp="1"/>
          </p:cNvSpPr>
          <p:nvPr>
            <p:ph type="pic" sz="quarter" idx="10"/>
          </p:nvPr>
        </p:nvSpPr>
        <p:spPr/>
      </p:sp>
      <p:pic>
        <p:nvPicPr>
          <p:cNvPr id="3" name="Online Media 2" title="What is Community Engagement?">
            <a:hlinkClick r:id="" action="ppaction://media"/>
            <a:extLst>
              <a:ext uri="{FF2B5EF4-FFF2-40B4-BE49-F238E27FC236}">
                <a16:creationId xmlns:a16="http://schemas.microsoft.com/office/drawing/2014/main" id="{E0561EC1-CBD1-47C8-96D6-0A725AC66977}"/>
              </a:ext>
            </a:extLst>
          </p:cNvPr>
          <p:cNvPicPr>
            <a:picLocks noRot="1" noChangeAspect="1"/>
          </p:cNvPicPr>
          <p:nvPr>
            <a:videoFile r:link="rId1"/>
          </p:nvPr>
        </p:nvPicPr>
        <p:blipFill>
          <a:blip r:embed="rId4"/>
          <a:stretch>
            <a:fillRect/>
          </a:stretch>
        </p:blipFill>
        <p:spPr>
          <a:xfrm>
            <a:off x="7061200" y="1203325"/>
            <a:ext cx="5130800" cy="3913188"/>
          </a:xfrm>
          <a:prstGeom prst="rect">
            <a:avLst/>
          </a:prstGeom>
        </p:spPr>
      </p:pic>
      <p:sp>
        <p:nvSpPr>
          <p:cNvPr id="8" name="Text Placeholder 1">
            <a:extLst>
              <a:ext uri="{FF2B5EF4-FFF2-40B4-BE49-F238E27FC236}">
                <a16:creationId xmlns:a16="http://schemas.microsoft.com/office/drawing/2014/main" id="{9A28DE63-409B-4802-9B06-2183B754577B}"/>
              </a:ext>
            </a:extLst>
          </p:cNvPr>
          <p:cNvSpPr txBox="1">
            <a:spLocks/>
          </p:cNvSpPr>
          <p:nvPr/>
        </p:nvSpPr>
        <p:spPr>
          <a:xfrm>
            <a:off x="747201" y="805450"/>
            <a:ext cx="5113283" cy="582221"/>
          </a:xfrm>
          <a:prstGeom prst="rect">
            <a:avLst/>
          </a:prstGeom>
        </p:spPr>
        <p:txBody>
          <a:bodyPr vert="horz" lIns="91440" tIns="45720" rIns="91440" bIns="45720" rtlCol="0">
            <a:normAutofit fontScale="4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200" dirty="0"/>
              <a:t>WATCH</a:t>
            </a:r>
          </a:p>
          <a:p>
            <a:endParaRPr lang="en-US" dirty="0"/>
          </a:p>
        </p:txBody>
      </p:sp>
    </p:spTree>
    <p:extLst>
      <p:ext uri="{BB962C8B-B14F-4D97-AF65-F5344CB8AC3E}">
        <p14:creationId xmlns:p14="http://schemas.microsoft.com/office/powerpoint/2010/main" val="204232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80049A-76AF-4793-88A0-CE9D4469894C}"/>
              </a:ext>
            </a:extLst>
          </p:cNvPr>
          <p:cNvSpPr>
            <a:spLocks noGrp="1"/>
          </p:cNvSpPr>
          <p:nvPr>
            <p:ph type="body" sz="quarter" idx="18"/>
          </p:nvPr>
        </p:nvSpPr>
        <p:spPr>
          <a:xfrm>
            <a:off x="831350" y="3594101"/>
            <a:ext cx="5029134" cy="2548282"/>
          </a:xfrm>
        </p:spPr>
        <p:txBody>
          <a:bodyPr>
            <a:normAutofit/>
          </a:bodyPr>
          <a:lstStyle/>
          <a:p>
            <a:r>
              <a:rPr lang="en-US" dirty="0"/>
              <a:t>Check out the following video:</a:t>
            </a:r>
          </a:p>
          <a:p>
            <a:pPr marL="0"/>
            <a:r>
              <a:rPr lang="en-US" dirty="0"/>
              <a:t>Problem solving and civic engagement | Nandini Ranganathan | </a:t>
            </a:r>
            <a:r>
              <a:rPr lang="en-US" dirty="0" err="1"/>
              <a:t>TEDxPortland</a:t>
            </a:r>
            <a:endParaRPr lang="en-US" dirty="0"/>
          </a:p>
          <a:p>
            <a:pPr marL="0"/>
            <a:endParaRPr lang="en-US" dirty="0"/>
          </a:p>
          <a:p>
            <a:pPr marL="0"/>
            <a:r>
              <a:rPr lang="en-IE" dirty="0"/>
              <a:t>https://www.youtube.com/watch?v=pfZsC7lfqjo&amp;t</a:t>
            </a:r>
          </a:p>
        </p:txBody>
      </p:sp>
      <p:sp>
        <p:nvSpPr>
          <p:cNvPr id="6" name="Text Placeholder 5">
            <a:extLst>
              <a:ext uri="{FF2B5EF4-FFF2-40B4-BE49-F238E27FC236}">
                <a16:creationId xmlns:a16="http://schemas.microsoft.com/office/drawing/2014/main" id="{15D080A0-B464-4734-808A-8A51E0A1829D}"/>
              </a:ext>
            </a:extLst>
          </p:cNvPr>
          <p:cNvSpPr>
            <a:spLocks noGrp="1"/>
          </p:cNvSpPr>
          <p:nvPr>
            <p:ph type="body" sz="quarter" idx="16"/>
          </p:nvPr>
        </p:nvSpPr>
        <p:spPr>
          <a:xfrm>
            <a:off x="622186" y="1761394"/>
            <a:ext cx="5838656" cy="963128"/>
          </a:xfrm>
        </p:spPr>
        <p:txBody>
          <a:bodyPr>
            <a:noAutofit/>
          </a:bodyPr>
          <a:lstStyle/>
          <a:p>
            <a:r>
              <a:rPr lang="en-US" sz="2800" dirty="0"/>
              <a:t>TED TALK ON PROBLEM SOLVING AND CIVIC ENGAGEMENT</a:t>
            </a:r>
            <a:endParaRPr lang="en-IE" sz="2800" dirty="0"/>
          </a:p>
        </p:txBody>
      </p:sp>
      <p:sp>
        <p:nvSpPr>
          <p:cNvPr id="8" name="Picture Placeholder 7">
            <a:extLst>
              <a:ext uri="{FF2B5EF4-FFF2-40B4-BE49-F238E27FC236}">
                <a16:creationId xmlns:a16="http://schemas.microsoft.com/office/drawing/2014/main" id="{660EBFCA-B4E9-44E6-BDD0-E735BF1484FA}"/>
              </a:ext>
            </a:extLst>
          </p:cNvPr>
          <p:cNvSpPr>
            <a:spLocks noGrp="1"/>
          </p:cNvSpPr>
          <p:nvPr>
            <p:ph type="pic" sz="quarter" idx="10"/>
          </p:nvPr>
        </p:nvSpPr>
        <p:spPr/>
      </p:sp>
      <p:pic>
        <p:nvPicPr>
          <p:cNvPr id="14" name="Online Media 13" title="Problem solving and civic engagement  | Nandini Ranganathan | TEDxPortland">
            <a:hlinkClick r:id="" action="ppaction://media"/>
            <a:extLst>
              <a:ext uri="{FF2B5EF4-FFF2-40B4-BE49-F238E27FC236}">
                <a16:creationId xmlns:a16="http://schemas.microsoft.com/office/drawing/2014/main" id="{7B0BA7DD-9B7F-4E94-BC3D-BECC288C06BD}"/>
              </a:ext>
            </a:extLst>
          </p:cNvPr>
          <p:cNvPicPr>
            <a:picLocks noRot="1" noChangeAspect="1"/>
          </p:cNvPicPr>
          <p:nvPr>
            <a:videoFile r:link="rId1"/>
          </p:nvPr>
        </p:nvPicPr>
        <p:blipFill>
          <a:blip r:embed="rId3"/>
          <a:stretch>
            <a:fillRect/>
          </a:stretch>
        </p:blipFill>
        <p:spPr>
          <a:xfrm>
            <a:off x="7061200" y="1121229"/>
            <a:ext cx="5130800" cy="3995284"/>
          </a:xfrm>
          <a:prstGeom prst="rect">
            <a:avLst/>
          </a:prstGeom>
        </p:spPr>
      </p:pic>
      <p:sp>
        <p:nvSpPr>
          <p:cNvPr id="7" name="Text Placeholder 1">
            <a:extLst>
              <a:ext uri="{FF2B5EF4-FFF2-40B4-BE49-F238E27FC236}">
                <a16:creationId xmlns:a16="http://schemas.microsoft.com/office/drawing/2014/main" id="{D50AE6B2-CB34-4C8A-8126-E8610A3AF562}"/>
              </a:ext>
            </a:extLst>
          </p:cNvPr>
          <p:cNvSpPr txBox="1">
            <a:spLocks/>
          </p:cNvSpPr>
          <p:nvPr/>
        </p:nvSpPr>
        <p:spPr>
          <a:xfrm>
            <a:off x="747201" y="805450"/>
            <a:ext cx="5113283" cy="582221"/>
          </a:xfrm>
          <a:prstGeom prst="rect">
            <a:avLst/>
          </a:prstGeom>
        </p:spPr>
        <p:txBody>
          <a:bodyPr vert="horz" lIns="91440" tIns="45720" rIns="91440" bIns="45720" rtlCol="0">
            <a:normAutofit fontScale="4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200" dirty="0"/>
              <a:t>WATCH</a:t>
            </a:r>
          </a:p>
          <a:p>
            <a:endParaRPr lang="en-US" dirty="0"/>
          </a:p>
        </p:txBody>
      </p:sp>
    </p:spTree>
    <p:extLst>
      <p:ext uri="{BB962C8B-B14F-4D97-AF65-F5344CB8AC3E}">
        <p14:creationId xmlns:p14="http://schemas.microsoft.com/office/powerpoint/2010/main" val="420030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54304D0D-B167-45E0-8177-1E085DC251F1}"/>
              </a:ext>
            </a:extLst>
          </p:cNvPr>
          <p:cNvSpPr>
            <a:spLocks noGrp="1"/>
          </p:cNvSpPr>
          <p:nvPr>
            <p:ph type="body" sz="quarter" idx="16"/>
          </p:nvPr>
        </p:nvSpPr>
        <p:spPr/>
        <p:txBody>
          <a:bodyPr>
            <a:normAutofit/>
          </a:bodyPr>
          <a:lstStyle/>
          <a:p>
            <a:pPr algn="ctr"/>
            <a:r>
              <a:rPr lang="en-IE" sz="2800" dirty="0"/>
              <a:t>TASK 1: SELF-FOCUSED LEARNING</a:t>
            </a:r>
            <a:endParaRPr lang="en-IE" dirty="0"/>
          </a:p>
          <a:p>
            <a:endParaRPr lang="en-IE" dirty="0"/>
          </a:p>
        </p:txBody>
      </p:sp>
      <p:sp>
        <p:nvSpPr>
          <p:cNvPr id="19" name="TextBox 18">
            <a:extLst>
              <a:ext uri="{FF2B5EF4-FFF2-40B4-BE49-F238E27FC236}">
                <a16:creationId xmlns:a16="http://schemas.microsoft.com/office/drawing/2014/main" id="{0F1E6C5B-173D-4BDB-BB88-569980DCBD9A}"/>
              </a:ext>
            </a:extLst>
          </p:cNvPr>
          <p:cNvSpPr txBox="1"/>
          <p:nvPr/>
        </p:nvSpPr>
        <p:spPr>
          <a:xfrm>
            <a:off x="413657" y="1425084"/>
            <a:ext cx="11364686" cy="4708981"/>
          </a:xfrm>
          <a:prstGeom prst="rect">
            <a:avLst/>
          </a:prstGeom>
          <a:noFill/>
        </p:spPr>
        <p:txBody>
          <a:bodyPr wrap="square" rtlCol="0">
            <a:spAutoFit/>
          </a:bodyPr>
          <a:lstStyle/>
          <a:p>
            <a:r>
              <a:rPr lang="en-US" sz="2000" b="1" dirty="0">
                <a:solidFill>
                  <a:schemeClr val="bg1"/>
                </a:solidFill>
              </a:rPr>
              <a:t>This task will take approximately 45 minutes.</a:t>
            </a:r>
          </a:p>
          <a:p>
            <a:endParaRPr lang="en-US" sz="2000" dirty="0">
              <a:solidFill>
                <a:schemeClr val="bg1"/>
              </a:solidFill>
            </a:endParaRPr>
          </a:p>
          <a:p>
            <a:r>
              <a:rPr lang="en-US" sz="2000" dirty="0">
                <a:solidFill>
                  <a:schemeClr val="bg1"/>
                </a:solidFill>
              </a:rPr>
              <a:t>Step 1: Watch the videos that have been linked within this section.</a:t>
            </a:r>
          </a:p>
          <a:p>
            <a:r>
              <a:rPr lang="en-US" sz="2000" dirty="0">
                <a:solidFill>
                  <a:schemeClr val="bg1"/>
                </a:solidFill>
              </a:rPr>
              <a:t>Step 2: Answer the following questions:</a:t>
            </a:r>
          </a:p>
          <a:p>
            <a:pPr marL="1371600" lvl="2" indent="-457200">
              <a:buFont typeface="+mj-lt"/>
              <a:buAutoNum type="arabicPeriod"/>
            </a:pPr>
            <a:r>
              <a:rPr lang="en-US" sz="2000" dirty="0">
                <a:solidFill>
                  <a:schemeClr val="bg1"/>
                </a:solidFill>
              </a:rPr>
              <a:t>How would you apply some of the information contained in the videos?</a:t>
            </a:r>
          </a:p>
          <a:p>
            <a:pPr marL="1371600" lvl="2" indent="-457200">
              <a:buFont typeface="+mj-lt"/>
              <a:buAutoNum type="arabicPeriod"/>
            </a:pPr>
            <a:r>
              <a:rPr lang="en-US" sz="2000" dirty="0">
                <a:solidFill>
                  <a:schemeClr val="bg1"/>
                </a:solidFill>
              </a:rPr>
              <a:t>Have you ever been involved in civic engagement? If yes, what kind of activities have you done? </a:t>
            </a:r>
          </a:p>
          <a:p>
            <a:pPr marL="1371600" lvl="2" indent="-457200">
              <a:buFont typeface="+mj-lt"/>
              <a:buAutoNum type="arabicPeriod"/>
            </a:pPr>
            <a:r>
              <a:rPr lang="en-US" sz="2000" dirty="0">
                <a:solidFill>
                  <a:schemeClr val="bg1"/>
                </a:solidFill>
              </a:rPr>
              <a:t>Can you see how digital technologies may have impacted your own experiences of civic engagement?</a:t>
            </a:r>
          </a:p>
          <a:p>
            <a:pPr marL="1371600" lvl="2" indent="-457200">
              <a:buFont typeface="+mj-lt"/>
              <a:buAutoNum type="arabicPeriod"/>
            </a:pPr>
            <a:r>
              <a:rPr lang="en-US" sz="2000" dirty="0">
                <a:solidFill>
                  <a:schemeClr val="bg1"/>
                </a:solidFill>
              </a:rPr>
              <a:t>Are there any experiences you have had where you think digital technologies made a civic engagement activity worse?</a:t>
            </a:r>
          </a:p>
          <a:p>
            <a:r>
              <a:rPr lang="en-US" sz="2000" b="1" dirty="0">
                <a:solidFill>
                  <a:schemeClr val="bg1"/>
                </a:solidFill>
              </a:rPr>
              <a:t>Tip</a:t>
            </a:r>
            <a:r>
              <a:rPr lang="en-US" sz="2000" dirty="0">
                <a:solidFill>
                  <a:schemeClr val="bg1"/>
                </a:solidFill>
              </a:rPr>
              <a:t>: Struggling to come up with ideas? Think about everything that you have learned in this module and from the YouTube videos and apply this to your answers. You can also think about experiences and opportunities you have had in your life so far that may have involved civic engagement.</a:t>
            </a:r>
          </a:p>
          <a:p>
            <a:endParaRPr lang="en-US" sz="2000" dirty="0">
              <a:solidFill>
                <a:schemeClr val="bg1"/>
              </a:solidFill>
            </a:endParaRPr>
          </a:p>
        </p:txBody>
      </p:sp>
    </p:spTree>
    <p:extLst>
      <p:ext uri="{BB962C8B-B14F-4D97-AF65-F5344CB8AC3E}">
        <p14:creationId xmlns:p14="http://schemas.microsoft.com/office/powerpoint/2010/main" val="4005883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C487F76-9537-47B2-A493-55260802A795}"/>
              </a:ext>
            </a:extLst>
          </p:cNvPr>
          <p:cNvSpPr>
            <a:spLocks noGrp="1"/>
          </p:cNvSpPr>
          <p:nvPr>
            <p:ph type="body" sz="quarter" idx="16"/>
          </p:nvPr>
        </p:nvSpPr>
        <p:spPr/>
        <p:txBody>
          <a:bodyPr>
            <a:noAutofit/>
          </a:bodyPr>
          <a:lstStyle/>
          <a:p>
            <a:pPr algn="ctr"/>
            <a:r>
              <a:rPr lang="en-IE" sz="2800" dirty="0"/>
              <a:t>TASK 2: GROUP LEARNING - DEVELOPING IDEAS FOR A DCE PROJECT</a:t>
            </a:r>
          </a:p>
        </p:txBody>
      </p:sp>
      <p:sp>
        <p:nvSpPr>
          <p:cNvPr id="12" name="TextBox 11">
            <a:extLst>
              <a:ext uri="{FF2B5EF4-FFF2-40B4-BE49-F238E27FC236}">
                <a16:creationId xmlns:a16="http://schemas.microsoft.com/office/drawing/2014/main" id="{819BD216-FDD1-4A22-9B85-465EC7425698}"/>
              </a:ext>
            </a:extLst>
          </p:cNvPr>
          <p:cNvSpPr txBox="1"/>
          <p:nvPr/>
        </p:nvSpPr>
        <p:spPr>
          <a:xfrm>
            <a:off x="320739" y="1530102"/>
            <a:ext cx="11636051" cy="4401205"/>
          </a:xfrm>
          <a:prstGeom prst="rect">
            <a:avLst/>
          </a:prstGeom>
          <a:noFill/>
        </p:spPr>
        <p:txBody>
          <a:bodyPr wrap="square" rtlCol="0">
            <a:spAutoFit/>
          </a:bodyPr>
          <a:lstStyle/>
          <a:p>
            <a:r>
              <a:rPr lang="en-US" sz="2000" dirty="0">
                <a:solidFill>
                  <a:schemeClr val="bg1"/>
                </a:solidFill>
              </a:rPr>
              <a:t>This activity should take approximately 30 minutes.</a:t>
            </a:r>
          </a:p>
          <a:p>
            <a:endParaRPr lang="en-US" sz="2000" dirty="0">
              <a:solidFill>
                <a:schemeClr val="bg1"/>
              </a:solidFill>
            </a:endParaRPr>
          </a:p>
          <a:p>
            <a:r>
              <a:rPr lang="en-US" sz="2000" dirty="0">
                <a:solidFill>
                  <a:schemeClr val="bg1"/>
                </a:solidFill>
              </a:rPr>
              <a:t>Step 1: Break up into teams of between 4-6 people.</a:t>
            </a:r>
          </a:p>
          <a:p>
            <a:endParaRPr lang="en-US" sz="2000" dirty="0">
              <a:solidFill>
                <a:schemeClr val="bg1"/>
              </a:solidFill>
            </a:endParaRPr>
          </a:p>
          <a:p>
            <a:r>
              <a:rPr lang="en-US" sz="2000" dirty="0">
                <a:solidFill>
                  <a:schemeClr val="bg1"/>
                </a:solidFill>
              </a:rPr>
              <a:t>Step 2: Create a conversation with your teammates, highlighting experiences they have had regarding civic engagement. For example, have you or your teammates ever attended a protest or volunteered for something they are passionate about?</a:t>
            </a:r>
          </a:p>
          <a:p>
            <a:endParaRPr lang="en-US" sz="2000" dirty="0">
              <a:solidFill>
                <a:schemeClr val="bg1"/>
              </a:solidFill>
            </a:endParaRPr>
          </a:p>
          <a:p>
            <a:r>
              <a:rPr lang="en-US" sz="2000" dirty="0">
                <a:solidFill>
                  <a:schemeClr val="bg1"/>
                </a:solidFill>
              </a:rPr>
              <a:t>Step 3: Using these experiences, try and develop your own idea for a DCE project. Brainstorm ways that you can apply or use digital applications to assist with the project. For example, you could create a Facebook event for a volunteering project, or a planned protest.</a:t>
            </a:r>
          </a:p>
          <a:p>
            <a:endParaRPr lang="en-US" sz="2000" dirty="0">
              <a:solidFill>
                <a:schemeClr val="bg1"/>
              </a:solidFill>
            </a:endParaRPr>
          </a:p>
          <a:p>
            <a:r>
              <a:rPr lang="en-US" sz="2000" dirty="0">
                <a:solidFill>
                  <a:schemeClr val="bg1"/>
                </a:solidFill>
              </a:rPr>
              <a:t>Step 4: Present your DCE project to your lecturer and other classmates to gain feedback and ideas.</a:t>
            </a:r>
            <a:endParaRPr lang="en-IE" sz="2000" dirty="0">
              <a:solidFill>
                <a:schemeClr val="bg1"/>
              </a:solidFill>
            </a:endParaRPr>
          </a:p>
          <a:p>
            <a:endParaRPr lang="en-IE" sz="2000" dirty="0">
              <a:solidFill>
                <a:schemeClr val="bg1"/>
              </a:solidFill>
            </a:endParaRPr>
          </a:p>
        </p:txBody>
      </p:sp>
    </p:spTree>
    <p:extLst>
      <p:ext uri="{BB962C8B-B14F-4D97-AF65-F5344CB8AC3E}">
        <p14:creationId xmlns:p14="http://schemas.microsoft.com/office/powerpoint/2010/main" val="3819686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FCEF4F9-6C82-3446-A98B-0FD6857DD0F2}"/>
              </a:ext>
            </a:extLst>
          </p:cNvPr>
          <p:cNvSpPr>
            <a:spLocks noGrp="1"/>
          </p:cNvSpPr>
          <p:nvPr>
            <p:ph type="body" sz="quarter" idx="27"/>
          </p:nvPr>
        </p:nvSpPr>
        <p:spPr>
          <a:xfrm>
            <a:off x="3049104" y="3561125"/>
            <a:ext cx="8692531" cy="1737427"/>
          </a:xfrm>
        </p:spPr>
        <p:txBody>
          <a:bodyPr/>
          <a:lstStyle/>
          <a:p>
            <a:endParaRPr lang="en-US"/>
          </a:p>
        </p:txBody>
      </p:sp>
    </p:spTree>
    <p:extLst>
      <p:ext uri="{BB962C8B-B14F-4D97-AF65-F5344CB8AC3E}">
        <p14:creationId xmlns:p14="http://schemas.microsoft.com/office/powerpoint/2010/main" val="416982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47CEA30-0B9E-49E2-B90F-B6CFEFD98E8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a:xfrm>
            <a:off x="1683441" y="1494945"/>
            <a:ext cx="4982749" cy="4525954"/>
          </a:xfrm>
        </p:spPr>
        <p:txBody>
          <a:bodyPr>
            <a:normAutofit lnSpcReduction="10000"/>
          </a:bodyPr>
          <a:lstStyle/>
          <a:p>
            <a:pPr marL="0"/>
            <a:r>
              <a:rPr lang="en-US" b="1" dirty="0"/>
              <a:t>Student digital civic engagement marries civic and digital</a:t>
            </a:r>
            <a:r>
              <a:rPr lang="en-US" dirty="0"/>
              <a:t>: It refers to civic engagement activities carried out by students as they use digital tools to convey and perform their civic action.</a:t>
            </a:r>
          </a:p>
          <a:p>
            <a:pPr marL="0"/>
            <a:r>
              <a:rPr lang="en-US" dirty="0"/>
              <a:t>Student civic engagement occurs when students engage in civic activities within Higher Education Institutions (HEIs).</a:t>
            </a:r>
          </a:p>
          <a:p>
            <a:pPr marL="0"/>
            <a:r>
              <a:rPr lang="en-US" dirty="0"/>
              <a:t>Participation in these activities can occur either within study programs (e.g. service-learning) or in extracurricular activities (e.g. volunteering in a student union).</a:t>
            </a:r>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1561069" y="396727"/>
            <a:ext cx="5105121" cy="582221"/>
          </a:xfrm>
        </p:spPr>
        <p:txBody>
          <a:bodyPr>
            <a:normAutofit fontScale="25000" lnSpcReduction="20000"/>
          </a:bodyPr>
          <a:lstStyle/>
          <a:p>
            <a:r>
              <a:rPr lang="en-US" sz="11200" dirty="0"/>
              <a:t>WHAT IS STUDENT DIGITAL CIVIC ENGAGEMENT?</a:t>
            </a:r>
          </a:p>
          <a:p>
            <a:endParaRPr lang="en-US" dirty="0"/>
          </a:p>
        </p:txBody>
      </p:sp>
    </p:spTree>
    <p:extLst>
      <p:ext uri="{BB962C8B-B14F-4D97-AF65-F5344CB8AC3E}">
        <p14:creationId xmlns:p14="http://schemas.microsoft.com/office/powerpoint/2010/main" val="2928203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a:xfrm>
            <a:off x="1465772" y="1485844"/>
            <a:ext cx="5295713" cy="4935672"/>
          </a:xfrm>
        </p:spPr>
        <p:txBody>
          <a:bodyPr>
            <a:normAutofit fontScale="92500"/>
          </a:bodyPr>
          <a:lstStyle/>
          <a:p>
            <a:pPr marL="0"/>
            <a:r>
              <a:rPr lang="en-US" sz="2600" dirty="0"/>
              <a:t>Students who engage in civic activities increase their civic responsibility. They become aware for diverse community needs and social problems and develop the necessary competences for facing societal challenges.</a:t>
            </a:r>
          </a:p>
          <a:p>
            <a:pPr marL="0"/>
            <a:r>
              <a:rPr lang="en-US" sz="2600" dirty="0"/>
              <a:t>The digital component of students’ civic engagement addresses the use of digital tools for students’ civic actions. Digital civic engagement focuses on the development of students’ digital competences and ensures that they can utilize digital technology to help address the issues that they are trying to help.</a:t>
            </a:r>
          </a:p>
          <a:p>
            <a:pPr marL="0"/>
            <a:endParaRPr lang="en-US" sz="2600" dirty="0"/>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1656480" y="436484"/>
            <a:ext cx="4914299" cy="582221"/>
          </a:xfrm>
        </p:spPr>
        <p:txBody>
          <a:bodyPr>
            <a:normAutofit fontScale="25000" lnSpcReduction="20000"/>
          </a:bodyPr>
          <a:lstStyle/>
          <a:p>
            <a:r>
              <a:rPr lang="en-US" sz="11200" dirty="0"/>
              <a:t>WHAT IS STUDENT DIGITAL CIVIC ENGAGEMENT?</a:t>
            </a:r>
          </a:p>
          <a:p>
            <a:endParaRPr lang="en-US" dirty="0"/>
          </a:p>
        </p:txBody>
      </p:sp>
      <p:pic>
        <p:nvPicPr>
          <p:cNvPr id="9" name="Picture Placeholder 8">
            <a:extLst>
              <a:ext uri="{FF2B5EF4-FFF2-40B4-BE49-F238E27FC236}">
                <a16:creationId xmlns:a16="http://schemas.microsoft.com/office/drawing/2014/main" id="{8882008E-6CC6-4DB4-A1FB-02D907C6EEE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78150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18B836-66D8-44CF-A76F-368D91AC19F2}"/>
              </a:ext>
            </a:extLst>
          </p:cNvPr>
          <p:cNvSpPr>
            <a:spLocks noGrp="1"/>
          </p:cNvSpPr>
          <p:nvPr>
            <p:ph type="body" sz="quarter" idx="31"/>
          </p:nvPr>
        </p:nvSpPr>
        <p:spPr/>
        <p:txBody>
          <a:bodyPr/>
          <a:lstStyle/>
          <a:p>
            <a:r>
              <a:rPr lang="en-US" sz="2400" dirty="0"/>
              <a:t>To help volunteer for a cause</a:t>
            </a:r>
          </a:p>
          <a:p>
            <a:endParaRPr lang="en-IE" dirty="0"/>
          </a:p>
        </p:txBody>
      </p:sp>
      <p:sp>
        <p:nvSpPr>
          <p:cNvPr id="6" name="Text Placeholder 5">
            <a:extLst>
              <a:ext uri="{FF2B5EF4-FFF2-40B4-BE49-F238E27FC236}">
                <a16:creationId xmlns:a16="http://schemas.microsoft.com/office/drawing/2014/main" id="{76C54000-F89A-4707-8620-F78947C5CEE6}"/>
              </a:ext>
            </a:extLst>
          </p:cNvPr>
          <p:cNvSpPr>
            <a:spLocks noGrp="1"/>
          </p:cNvSpPr>
          <p:nvPr>
            <p:ph type="body" sz="quarter" idx="32"/>
          </p:nvPr>
        </p:nvSpPr>
        <p:spPr/>
        <p:txBody>
          <a:bodyPr>
            <a:normAutofit fontScale="92500" lnSpcReduction="20000"/>
          </a:bodyPr>
          <a:lstStyle/>
          <a:p>
            <a:r>
              <a:rPr lang="en-US" sz="2600" dirty="0"/>
              <a:t>Mandatory participation through a course</a:t>
            </a:r>
          </a:p>
          <a:p>
            <a:endParaRPr lang="en-IE" dirty="0"/>
          </a:p>
        </p:txBody>
      </p:sp>
      <p:sp>
        <p:nvSpPr>
          <p:cNvPr id="7" name="Text Placeholder 6">
            <a:extLst>
              <a:ext uri="{FF2B5EF4-FFF2-40B4-BE49-F238E27FC236}">
                <a16:creationId xmlns:a16="http://schemas.microsoft.com/office/drawing/2014/main" id="{96AFC94F-ADF4-4F03-9CF0-1765213A4360}"/>
              </a:ext>
            </a:extLst>
          </p:cNvPr>
          <p:cNvSpPr>
            <a:spLocks noGrp="1"/>
          </p:cNvSpPr>
          <p:nvPr>
            <p:ph type="body" sz="quarter" idx="33"/>
          </p:nvPr>
        </p:nvSpPr>
        <p:spPr/>
        <p:txBody>
          <a:bodyPr>
            <a:normAutofit fontScale="92500" lnSpcReduction="20000"/>
          </a:bodyPr>
          <a:lstStyle/>
          <a:p>
            <a:r>
              <a:rPr lang="en-US" sz="2600" dirty="0"/>
              <a:t>For participants to gain experience in relevant skills</a:t>
            </a:r>
          </a:p>
          <a:p>
            <a:endParaRPr lang="en-IE" dirty="0"/>
          </a:p>
        </p:txBody>
      </p:sp>
      <p:sp>
        <p:nvSpPr>
          <p:cNvPr id="8" name="Text Placeholder 7">
            <a:extLst>
              <a:ext uri="{FF2B5EF4-FFF2-40B4-BE49-F238E27FC236}">
                <a16:creationId xmlns:a16="http://schemas.microsoft.com/office/drawing/2014/main" id="{CD69FCFA-EFC6-43A6-9A90-DCBE1694BEBE}"/>
              </a:ext>
            </a:extLst>
          </p:cNvPr>
          <p:cNvSpPr>
            <a:spLocks noGrp="1"/>
          </p:cNvSpPr>
          <p:nvPr>
            <p:ph type="body" sz="quarter" idx="34"/>
          </p:nvPr>
        </p:nvSpPr>
        <p:spPr/>
        <p:txBody>
          <a:bodyPr>
            <a:normAutofit/>
          </a:bodyPr>
          <a:lstStyle/>
          <a:p>
            <a:r>
              <a:rPr lang="en-US" sz="2400" dirty="0"/>
              <a:t>Out of necessity to fix a problem</a:t>
            </a:r>
          </a:p>
          <a:p>
            <a:endParaRPr lang="en-IE" dirty="0"/>
          </a:p>
        </p:txBody>
      </p:sp>
      <p:sp>
        <p:nvSpPr>
          <p:cNvPr id="9" name="TextBox 8">
            <a:extLst>
              <a:ext uri="{FF2B5EF4-FFF2-40B4-BE49-F238E27FC236}">
                <a16:creationId xmlns:a16="http://schemas.microsoft.com/office/drawing/2014/main" id="{9EDD3E86-F2C6-4724-BFD8-D9E680417CA7}"/>
              </a:ext>
            </a:extLst>
          </p:cNvPr>
          <p:cNvSpPr txBox="1"/>
          <p:nvPr/>
        </p:nvSpPr>
        <p:spPr>
          <a:xfrm>
            <a:off x="3541034" y="1991987"/>
            <a:ext cx="1314450" cy="646331"/>
          </a:xfrm>
          <a:prstGeom prst="rect">
            <a:avLst/>
          </a:prstGeom>
          <a:noFill/>
        </p:spPr>
        <p:txBody>
          <a:bodyPr wrap="square" rtlCol="0">
            <a:spAutoFit/>
          </a:bodyPr>
          <a:lstStyle/>
          <a:p>
            <a:pPr algn="ctr"/>
            <a:r>
              <a:rPr lang="en-IE" b="1" dirty="0">
                <a:solidFill>
                  <a:schemeClr val="bg1"/>
                </a:solidFill>
              </a:rPr>
              <a:t>Reason</a:t>
            </a:r>
          </a:p>
          <a:p>
            <a:pPr algn="ctr"/>
            <a:r>
              <a:rPr lang="en-IE" b="1" dirty="0">
                <a:solidFill>
                  <a:schemeClr val="bg1"/>
                </a:solidFill>
              </a:rPr>
              <a:t>1</a:t>
            </a:r>
          </a:p>
        </p:txBody>
      </p:sp>
      <p:sp>
        <p:nvSpPr>
          <p:cNvPr id="10" name="TextBox 9">
            <a:extLst>
              <a:ext uri="{FF2B5EF4-FFF2-40B4-BE49-F238E27FC236}">
                <a16:creationId xmlns:a16="http://schemas.microsoft.com/office/drawing/2014/main" id="{66482FF4-9C94-4101-8B8A-B253ACACA38B}"/>
              </a:ext>
            </a:extLst>
          </p:cNvPr>
          <p:cNvSpPr txBox="1"/>
          <p:nvPr/>
        </p:nvSpPr>
        <p:spPr>
          <a:xfrm>
            <a:off x="5668665" y="3429000"/>
            <a:ext cx="1019174" cy="646331"/>
          </a:xfrm>
          <a:prstGeom prst="rect">
            <a:avLst/>
          </a:prstGeom>
          <a:noFill/>
        </p:spPr>
        <p:txBody>
          <a:bodyPr wrap="square" rtlCol="0">
            <a:spAutoFit/>
          </a:bodyPr>
          <a:lstStyle/>
          <a:p>
            <a:pPr algn="ctr"/>
            <a:r>
              <a:rPr lang="en-IE" b="1" dirty="0">
                <a:solidFill>
                  <a:schemeClr val="bg1"/>
                </a:solidFill>
              </a:rPr>
              <a:t>Reason</a:t>
            </a:r>
          </a:p>
          <a:p>
            <a:pPr algn="ctr"/>
            <a:r>
              <a:rPr lang="en-IE" b="1" dirty="0">
                <a:solidFill>
                  <a:schemeClr val="bg1"/>
                </a:solidFill>
              </a:rPr>
              <a:t>2</a:t>
            </a:r>
          </a:p>
        </p:txBody>
      </p:sp>
      <p:sp>
        <p:nvSpPr>
          <p:cNvPr id="12" name="TextBox 11">
            <a:extLst>
              <a:ext uri="{FF2B5EF4-FFF2-40B4-BE49-F238E27FC236}">
                <a16:creationId xmlns:a16="http://schemas.microsoft.com/office/drawing/2014/main" id="{EBC61E8B-66E9-4405-8345-5444E47698E9}"/>
              </a:ext>
            </a:extLst>
          </p:cNvPr>
          <p:cNvSpPr txBox="1"/>
          <p:nvPr/>
        </p:nvSpPr>
        <p:spPr>
          <a:xfrm>
            <a:off x="10089164" y="3449435"/>
            <a:ext cx="1036036" cy="646331"/>
          </a:xfrm>
          <a:prstGeom prst="rect">
            <a:avLst/>
          </a:prstGeom>
          <a:noFill/>
        </p:spPr>
        <p:txBody>
          <a:bodyPr wrap="square" rtlCol="0">
            <a:spAutoFit/>
          </a:bodyPr>
          <a:lstStyle/>
          <a:p>
            <a:pPr algn="ctr"/>
            <a:r>
              <a:rPr lang="en-IE" b="1" dirty="0">
                <a:solidFill>
                  <a:schemeClr val="bg1"/>
                </a:solidFill>
              </a:rPr>
              <a:t>Reason</a:t>
            </a:r>
          </a:p>
          <a:p>
            <a:pPr algn="ctr"/>
            <a:r>
              <a:rPr lang="en-IE" b="1" dirty="0">
                <a:solidFill>
                  <a:schemeClr val="bg1"/>
                </a:solidFill>
              </a:rPr>
              <a:t>4</a:t>
            </a:r>
          </a:p>
        </p:txBody>
      </p:sp>
      <p:sp>
        <p:nvSpPr>
          <p:cNvPr id="14" name="TextBox 13">
            <a:extLst>
              <a:ext uri="{FF2B5EF4-FFF2-40B4-BE49-F238E27FC236}">
                <a16:creationId xmlns:a16="http://schemas.microsoft.com/office/drawing/2014/main" id="{E1E1FE7D-F550-4F09-B2FC-862BAA9DDF83}"/>
              </a:ext>
            </a:extLst>
          </p:cNvPr>
          <p:cNvSpPr txBox="1"/>
          <p:nvPr/>
        </p:nvSpPr>
        <p:spPr>
          <a:xfrm>
            <a:off x="8124434" y="2016553"/>
            <a:ext cx="885825" cy="646331"/>
          </a:xfrm>
          <a:prstGeom prst="rect">
            <a:avLst/>
          </a:prstGeom>
          <a:noFill/>
        </p:spPr>
        <p:txBody>
          <a:bodyPr wrap="square">
            <a:spAutoFit/>
          </a:bodyPr>
          <a:lstStyle/>
          <a:p>
            <a:pPr algn="ctr"/>
            <a:r>
              <a:rPr lang="en-IE" b="1" dirty="0">
                <a:solidFill>
                  <a:schemeClr val="bg1"/>
                </a:solidFill>
              </a:rPr>
              <a:t>Reason</a:t>
            </a:r>
          </a:p>
          <a:p>
            <a:pPr algn="ctr"/>
            <a:r>
              <a:rPr lang="en-IE" b="1" dirty="0">
                <a:solidFill>
                  <a:schemeClr val="bg1"/>
                </a:solidFill>
              </a:rPr>
              <a:t>3</a:t>
            </a:r>
          </a:p>
        </p:txBody>
      </p:sp>
      <p:sp>
        <p:nvSpPr>
          <p:cNvPr id="16" name="TextBox 15">
            <a:extLst>
              <a:ext uri="{FF2B5EF4-FFF2-40B4-BE49-F238E27FC236}">
                <a16:creationId xmlns:a16="http://schemas.microsoft.com/office/drawing/2014/main" id="{4230EEBD-093C-4FEA-8ABC-71BF35A96C83}"/>
              </a:ext>
            </a:extLst>
          </p:cNvPr>
          <p:cNvSpPr txBox="1"/>
          <p:nvPr/>
        </p:nvSpPr>
        <p:spPr>
          <a:xfrm>
            <a:off x="219112" y="500548"/>
            <a:ext cx="6947459" cy="830997"/>
          </a:xfrm>
          <a:prstGeom prst="rect">
            <a:avLst/>
          </a:prstGeom>
          <a:noFill/>
        </p:spPr>
        <p:txBody>
          <a:bodyPr wrap="square">
            <a:spAutoFit/>
          </a:bodyPr>
          <a:lstStyle/>
          <a:p>
            <a:r>
              <a:rPr lang="en-US" sz="2400" b="1" dirty="0"/>
              <a:t>Some of the reasons that students undertake civic engagement activities:</a:t>
            </a:r>
          </a:p>
        </p:txBody>
      </p:sp>
      <p:sp>
        <p:nvSpPr>
          <p:cNvPr id="13" name="TextBox 12">
            <a:extLst>
              <a:ext uri="{FF2B5EF4-FFF2-40B4-BE49-F238E27FC236}">
                <a16:creationId xmlns:a16="http://schemas.microsoft.com/office/drawing/2014/main" id="{040C5DA3-9930-40E9-BA62-5017F0544A8E}"/>
              </a:ext>
            </a:extLst>
          </p:cNvPr>
          <p:cNvSpPr txBox="1"/>
          <p:nvPr/>
        </p:nvSpPr>
        <p:spPr>
          <a:xfrm>
            <a:off x="5962259" y="4735121"/>
            <a:ext cx="904629" cy="646331"/>
          </a:xfrm>
          <a:prstGeom prst="rect">
            <a:avLst/>
          </a:prstGeom>
          <a:noFill/>
        </p:spPr>
        <p:txBody>
          <a:bodyPr wrap="square">
            <a:spAutoFit/>
          </a:bodyPr>
          <a:lstStyle/>
          <a:p>
            <a:pPr algn="ctr"/>
            <a:r>
              <a:rPr lang="en-IE" b="1" dirty="0">
                <a:solidFill>
                  <a:schemeClr val="bg1"/>
                </a:solidFill>
              </a:rPr>
              <a:t>Reason</a:t>
            </a:r>
          </a:p>
          <a:p>
            <a:pPr algn="ctr"/>
            <a:r>
              <a:rPr lang="en-IE" b="1" dirty="0">
                <a:solidFill>
                  <a:schemeClr val="bg1"/>
                </a:solidFill>
              </a:rPr>
              <a:t>2</a:t>
            </a:r>
          </a:p>
        </p:txBody>
      </p:sp>
      <p:sp>
        <p:nvSpPr>
          <p:cNvPr id="15" name="TextBox 14">
            <a:extLst>
              <a:ext uri="{FF2B5EF4-FFF2-40B4-BE49-F238E27FC236}">
                <a16:creationId xmlns:a16="http://schemas.microsoft.com/office/drawing/2014/main" id="{506E6955-31B7-4E70-AD96-9E9E1257183B}"/>
              </a:ext>
            </a:extLst>
          </p:cNvPr>
          <p:cNvSpPr txBox="1"/>
          <p:nvPr/>
        </p:nvSpPr>
        <p:spPr>
          <a:xfrm>
            <a:off x="7778754" y="4735121"/>
            <a:ext cx="6096000" cy="646331"/>
          </a:xfrm>
          <a:prstGeom prst="rect">
            <a:avLst/>
          </a:prstGeom>
          <a:noFill/>
        </p:spPr>
        <p:txBody>
          <a:bodyPr wrap="square">
            <a:spAutoFit/>
          </a:bodyPr>
          <a:lstStyle/>
          <a:p>
            <a:pPr algn="ctr"/>
            <a:r>
              <a:rPr lang="en-IE" b="1" dirty="0">
                <a:solidFill>
                  <a:schemeClr val="bg1"/>
                </a:solidFill>
              </a:rPr>
              <a:t>Reason</a:t>
            </a:r>
          </a:p>
          <a:p>
            <a:pPr algn="ctr"/>
            <a:r>
              <a:rPr lang="en-IE" b="1" dirty="0">
                <a:solidFill>
                  <a:schemeClr val="bg1"/>
                </a:solidFill>
              </a:rPr>
              <a:t>4</a:t>
            </a:r>
          </a:p>
        </p:txBody>
      </p:sp>
      <p:sp>
        <p:nvSpPr>
          <p:cNvPr id="2" name="TextBox 1">
            <a:extLst>
              <a:ext uri="{FF2B5EF4-FFF2-40B4-BE49-F238E27FC236}">
                <a16:creationId xmlns:a16="http://schemas.microsoft.com/office/drawing/2014/main" id="{284E7F0E-50BD-4CF6-B032-FEF1924DBF52}"/>
              </a:ext>
            </a:extLst>
          </p:cNvPr>
          <p:cNvSpPr txBox="1"/>
          <p:nvPr/>
        </p:nvSpPr>
        <p:spPr>
          <a:xfrm>
            <a:off x="121128" y="6011294"/>
            <a:ext cx="8889131" cy="646331"/>
          </a:xfrm>
          <a:prstGeom prst="rect">
            <a:avLst/>
          </a:prstGeom>
          <a:noFill/>
        </p:spPr>
        <p:txBody>
          <a:bodyPr wrap="square" rtlCol="0">
            <a:spAutoFit/>
          </a:bodyPr>
          <a:lstStyle/>
          <a:p>
            <a:r>
              <a:rPr lang="en-US" dirty="0"/>
              <a:t>These reasons have been developed from the case study research conduced as part of the SDCE- Guide to Digital Civic Engagement</a:t>
            </a:r>
            <a:endParaRPr lang="en-IE" dirty="0"/>
          </a:p>
        </p:txBody>
      </p:sp>
    </p:spTree>
    <p:extLst>
      <p:ext uri="{BB962C8B-B14F-4D97-AF65-F5344CB8AC3E}">
        <p14:creationId xmlns:p14="http://schemas.microsoft.com/office/powerpoint/2010/main" val="3184890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p:txBody>
          <a:bodyPr>
            <a:normAutofit/>
          </a:bodyPr>
          <a:lstStyle/>
          <a:p>
            <a:endParaRPr lang="en-US" dirty="0"/>
          </a:p>
          <a:p>
            <a:endParaRPr lang="en-US" dirty="0"/>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561785" y="379083"/>
            <a:ext cx="5085159" cy="590313"/>
          </a:xfrm>
        </p:spPr>
        <p:txBody>
          <a:bodyPr>
            <a:normAutofit fontScale="25000" lnSpcReduction="20000"/>
          </a:bodyPr>
          <a:lstStyle/>
          <a:p>
            <a:r>
              <a:rPr lang="en-US" sz="11200" dirty="0"/>
              <a:t>LEARN MORE ABOUT STUDENT DIGITAL CIVIC ENGAGEMENT</a:t>
            </a:r>
            <a:endParaRPr lang="en-US" dirty="0"/>
          </a:p>
        </p:txBody>
      </p:sp>
      <p:pic>
        <p:nvPicPr>
          <p:cNvPr id="10" name="Picture Placeholder 9" descr="A group of people sitting in chairs&#10;&#10;Description automatically generated with medium confidence">
            <a:extLst>
              <a:ext uri="{FF2B5EF4-FFF2-40B4-BE49-F238E27FC236}">
                <a16:creationId xmlns:a16="http://schemas.microsoft.com/office/drawing/2014/main" id="{6AFD1C57-A6E4-0243-BA5F-06F71D6CED6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6372129" y="452472"/>
            <a:ext cx="5564883" cy="5447571"/>
          </a:xfrm>
        </p:spPr>
      </p:pic>
      <p:pic>
        <p:nvPicPr>
          <p:cNvPr id="6" name="Picture 5" descr="Icon&#10;&#10;Description automatically generated">
            <a:extLst>
              <a:ext uri="{FF2B5EF4-FFF2-40B4-BE49-F238E27FC236}">
                <a16:creationId xmlns:a16="http://schemas.microsoft.com/office/drawing/2014/main" id="{7FD01064-7D91-4345-9910-CB5E62F54D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4" name="TextBox 3">
            <a:extLst>
              <a:ext uri="{FF2B5EF4-FFF2-40B4-BE49-F238E27FC236}">
                <a16:creationId xmlns:a16="http://schemas.microsoft.com/office/drawing/2014/main" id="{9669A972-F0DA-41A4-8C09-BE07753DDD65}"/>
              </a:ext>
            </a:extLst>
          </p:cNvPr>
          <p:cNvSpPr txBox="1"/>
          <p:nvPr/>
        </p:nvSpPr>
        <p:spPr>
          <a:xfrm>
            <a:off x="561785" y="1428705"/>
            <a:ext cx="5555356" cy="3046988"/>
          </a:xfrm>
          <a:prstGeom prst="rect">
            <a:avLst/>
          </a:prstGeom>
          <a:noFill/>
        </p:spPr>
        <p:txBody>
          <a:bodyPr wrap="square" rtlCol="0">
            <a:spAutoFit/>
          </a:bodyPr>
          <a:lstStyle/>
          <a:p>
            <a:r>
              <a:rPr lang="en-US" sz="2400">
                <a:solidFill>
                  <a:schemeClr val="bg1"/>
                </a:solidFill>
                <a:hlinkClick r:id="rId4">
                  <a:extLst>
                    <a:ext uri="{A12FA001-AC4F-418D-AE19-62706E023703}">
                      <ahyp:hlinkClr xmlns:ahyp="http://schemas.microsoft.com/office/drawing/2018/hyperlinkcolor" val="tx"/>
                    </a:ext>
                  </a:extLst>
                </a:hlinkClick>
              </a:rPr>
              <a:t>Journal </a:t>
            </a:r>
            <a:r>
              <a:rPr lang="en-US" sz="2400" dirty="0">
                <a:solidFill>
                  <a:schemeClr val="bg1"/>
                </a:solidFill>
                <a:hlinkClick r:id="rId4">
                  <a:extLst>
                    <a:ext uri="{A12FA001-AC4F-418D-AE19-62706E023703}">
                      <ahyp:hlinkClr xmlns:ahyp="http://schemas.microsoft.com/office/drawing/2018/hyperlinkcolor" val="tx"/>
                    </a:ext>
                  </a:extLst>
                </a:hlinkClick>
              </a:rPr>
              <a:t>article on Higher Education Civic Engagement: Project or Orientation (15 min read) </a:t>
            </a:r>
            <a:endParaRPr lang="en-US" sz="2400" dirty="0">
              <a:solidFill>
                <a:schemeClr val="bg1"/>
              </a:solidFill>
            </a:endParaRPr>
          </a:p>
          <a:p>
            <a:endParaRPr lang="en-US" sz="2400" dirty="0">
              <a:solidFill>
                <a:schemeClr val="bg1"/>
              </a:solidFill>
            </a:endParaRPr>
          </a:p>
          <a:p>
            <a:r>
              <a:rPr lang="en-US" sz="2400" dirty="0">
                <a:solidFill>
                  <a:schemeClr val="bg1"/>
                </a:solidFill>
                <a:hlinkClick r:id="rId5">
                  <a:extLst>
                    <a:ext uri="{A12FA001-AC4F-418D-AE19-62706E023703}">
                      <ahyp:hlinkClr xmlns:ahyp="http://schemas.microsoft.com/office/drawing/2018/hyperlinkcolor" val="tx"/>
                    </a:ext>
                  </a:extLst>
                </a:hlinkClick>
              </a:rPr>
              <a:t>Digital Civic Engagement in the age of Covid-19, BLM, and Economic Recovery </a:t>
            </a:r>
            <a:r>
              <a:rPr lang="en-US" sz="2400" dirty="0">
                <a:solidFill>
                  <a:schemeClr val="bg1"/>
                </a:solidFill>
              </a:rPr>
              <a:t>(6 min read)</a:t>
            </a:r>
          </a:p>
          <a:p>
            <a:endParaRPr lang="en-US" sz="2400" dirty="0">
              <a:solidFill>
                <a:schemeClr val="bg1"/>
              </a:solidFill>
            </a:endParaRPr>
          </a:p>
        </p:txBody>
      </p:sp>
    </p:spTree>
    <p:extLst>
      <p:ext uri="{BB962C8B-B14F-4D97-AF65-F5344CB8AC3E}">
        <p14:creationId xmlns:p14="http://schemas.microsoft.com/office/powerpoint/2010/main" val="3588993943"/>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B227DF8-9103-49AB-955F-EB3979E6F133}">
  <we:reference id="wa104379997" version="2.0.0.0" store="en-US" storeType="OMEX"/>
  <we:alternateReferences>
    <we:reference id="wa104379997" version="2.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40560</TotalTime>
  <Words>4059</Words>
  <Application>Microsoft Macintosh PowerPoint</Application>
  <PresentationFormat>Widescreen</PresentationFormat>
  <Paragraphs>306</Paragraphs>
  <Slides>54</Slides>
  <Notes>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Arial</vt:lpstr>
      <vt:lpstr>Calibri</vt:lpstr>
      <vt:lpstr>Calibri Light</vt:lpstr>
      <vt:lpstr>Lato Regular</vt:lpstr>
      <vt:lpstr>Montserrat</vt:lpstr>
      <vt:lpstr>Montserrat Light</vt:lpstr>
      <vt:lpstr>Montserrat Medium</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218</cp:revision>
  <dcterms:created xsi:type="dcterms:W3CDTF">2020-10-14T13:32:04Z</dcterms:created>
  <dcterms:modified xsi:type="dcterms:W3CDTF">2022-06-26T20:07:24Z</dcterms:modified>
</cp:coreProperties>
</file>