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6"/>
  </p:notesMasterIdLst>
  <p:sldIdLst>
    <p:sldId id="4298" r:id="rId2"/>
    <p:sldId id="4270" r:id="rId3"/>
    <p:sldId id="4382" r:id="rId4"/>
    <p:sldId id="4273" r:id="rId5"/>
    <p:sldId id="4364" r:id="rId6"/>
    <p:sldId id="4366" r:id="rId7"/>
    <p:sldId id="4365" r:id="rId8"/>
    <p:sldId id="4324" r:id="rId9"/>
    <p:sldId id="4319" r:id="rId10"/>
    <p:sldId id="4326" r:id="rId11"/>
    <p:sldId id="264" r:id="rId12"/>
    <p:sldId id="4374" r:id="rId13"/>
    <p:sldId id="4303" r:id="rId14"/>
    <p:sldId id="4377" r:id="rId15"/>
    <p:sldId id="4376" r:id="rId16"/>
    <p:sldId id="4375" r:id="rId17"/>
    <p:sldId id="4304" r:id="rId18"/>
    <p:sldId id="4372" r:id="rId19"/>
    <p:sldId id="4351" r:id="rId20"/>
    <p:sldId id="4373" r:id="rId21"/>
    <p:sldId id="4352" r:id="rId22"/>
    <p:sldId id="4305" r:id="rId23"/>
    <p:sldId id="4328" r:id="rId24"/>
    <p:sldId id="4327" r:id="rId25"/>
    <p:sldId id="4307" r:id="rId26"/>
    <p:sldId id="4381" r:id="rId27"/>
    <p:sldId id="4331" r:id="rId28"/>
    <p:sldId id="4360" r:id="rId29"/>
    <p:sldId id="4361" r:id="rId30"/>
    <p:sldId id="4355" r:id="rId31"/>
    <p:sldId id="4354" r:id="rId32"/>
    <p:sldId id="4322" r:id="rId33"/>
    <p:sldId id="4363" r:id="rId34"/>
    <p:sldId id="4367" r:id="rId35"/>
    <p:sldId id="4330" r:id="rId36"/>
    <p:sldId id="4378" r:id="rId37"/>
    <p:sldId id="4379" r:id="rId38"/>
    <p:sldId id="4308" r:id="rId39"/>
    <p:sldId id="4314" r:id="rId40"/>
    <p:sldId id="4313" r:id="rId41"/>
    <p:sldId id="4368" r:id="rId42"/>
    <p:sldId id="4369" r:id="rId43"/>
    <p:sldId id="4357" r:id="rId44"/>
    <p:sldId id="4370" r:id="rId45"/>
    <p:sldId id="4371" r:id="rId46"/>
    <p:sldId id="4380" r:id="rId47"/>
    <p:sldId id="4356" r:id="rId48"/>
    <p:sldId id="4342" r:id="rId49"/>
    <p:sldId id="4344" r:id="rId50"/>
    <p:sldId id="4346" r:id="rId51"/>
    <p:sldId id="4335" r:id="rId52"/>
    <p:sldId id="4276" r:id="rId53"/>
    <p:sldId id="4343" r:id="rId54"/>
    <p:sldId id="426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5C"/>
    <a:srgbClr val="F16A4C"/>
    <a:srgbClr val="FDC562"/>
    <a:srgbClr val="7DCCC6"/>
    <a:srgbClr val="00A4B8"/>
    <a:srgbClr val="28AF95"/>
    <a:srgbClr val="8CBF4B"/>
    <a:srgbClr val="1BA19A"/>
    <a:srgbClr val="1188A3"/>
    <a:srgbClr val="B5D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96395" autoAdjust="0"/>
  </p:normalViewPr>
  <p:slideViewPr>
    <p:cSldViewPr snapToGrid="0" snapToObjects="1">
      <p:cViewPr varScale="1">
        <p:scale>
          <a:sx n="82" d="100"/>
          <a:sy n="82" d="100"/>
        </p:scale>
        <p:origin x="715" y="8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10AE-0DC5-4A31-96CE-C30434611C01}" type="datetimeFigureOut">
              <a:rPr lang="en-IE" smtClean="0"/>
              <a:t>21/09/2022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8BAF9-A98F-4E79-81DC-7606031186BC}" type="slidenum">
              <a:rPr lang="en-IE" smtClean="0"/>
              <a:t>‹#›</a:t>
            </a:fld>
            <a:endParaRPr lang="en-IE"/>
          </a:p>
        </p:txBody>
      </p:sp>
    </p:spTree>
    <p:extLst>
      <p:ext uri="{BB962C8B-B14F-4D97-AF65-F5344CB8AC3E}">
        <p14:creationId xmlns:p14="http://schemas.microsoft.com/office/powerpoint/2010/main" val="30471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D578BAF9-A98F-4E79-81DC-7606031186BC}" type="slidenum">
              <a:rPr lang="en-IE" smtClean="0"/>
              <a:t>23</a:t>
            </a:fld>
            <a:endParaRPr lang="en-IE"/>
          </a:p>
        </p:txBody>
      </p:sp>
    </p:spTree>
    <p:extLst>
      <p:ext uri="{BB962C8B-B14F-4D97-AF65-F5344CB8AC3E}">
        <p14:creationId xmlns:p14="http://schemas.microsoft.com/office/powerpoint/2010/main" val="31632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427965"/>
            <a:ext cx="5845500" cy="2123658"/>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Students as Digital </a:t>
            </a:r>
          </a:p>
          <a:p>
            <a:pPr fontAlgn="base"/>
            <a:r>
              <a:rPr lang="en-IE" sz="4400" b="1" i="0" u="none" strike="noStrike" kern="1200" baseline="0" dirty="0">
                <a:solidFill>
                  <a:schemeClr val="bg1"/>
                </a:solidFill>
                <a:effectLst/>
                <a:latin typeface="+mn-lt"/>
                <a:ea typeface="+mn-ea"/>
                <a:cs typeface="+mn-cs"/>
                <a:sym typeface="Quattrocento Sans"/>
              </a:rPr>
              <a:t>Civic Engagers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7" y="2883583"/>
            <a:ext cx="6419237"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Students as Digital Civic Engagers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21270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Icon&#10;&#10;Description automatically generated">
            <a:extLst>
              <a:ext uri="{FF2B5EF4-FFF2-40B4-BE49-F238E27FC236}">
                <a16:creationId xmlns:a16="http://schemas.microsoft.com/office/drawing/2014/main" id="{09B4805A-287E-CF48-BC2B-3CDAB976F3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23" name="Group 22">
            <a:extLst>
              <a:ext uri="{FF2B5EF4-FFF2-40B4-BE49-F238E27FC236}">
                <a16:creationId xmlns:a16="http://schemas.microsoft.com/office/drawing/2014/main" id="{AD714960-3766-3443-8FFF-31096EBBEA09}"/>
              </a:ext>
            </a:extLst>
          </p:cNvPr>
          <p:cNvGrpSpPr/>
          <p:nvPr userDrawn="1"/>
        </p:nvGrpSpPr>
        <p:grpSpPr>
          <a:xfrm flipH="1">
            <a:off x="10344642" y="6178622"/>
            <a:ext cx="1847358" cy="678338"/>
            <a:chOff x="0" y="6194352"/>
            <a:chExt cx="1847358" cy="678338"/>
          </a:xfrm>
        </p:grpSpPr>
        <p:pic>
          <p:nvPicPr>
            <p:cNvPr id="24" name="Picture 23" descr="Icon&#10;&#10;Description automatically generated">
              <a:extLst>
                <a:ext uri="{FF2B5EF4-FFF2-40B4-BE49-F238E27FC236}">
                  <a16:creationId xmlns:a16="http://schemas.microsoft.com/office/drawing/2014/main" id="{76165ACB-6AA8-7E4D-9366-07A54806619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1A068880-8E07-AA40-866D-11F9CD9AD8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26" name="Picture 25" descr="Shape, arrow&#10;&#10;Description automatically generated">
              <a:extLst>
                <a:ext uri="{FF2B5EF4-FFF2-40B4-BE49-F238E27FC236}">
                  <a16:creationId xmlns:a16="http://schemas.microsoft.com/office/drawing/2014/main" id="{12E9FCFC-9F99-C147-8450-726D13112D7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6D767C39-14E1-DD4A-808F-97520EEA5C26}"/>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BBAFD14-6BA7-484C-9E24-61E97E93AA4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E9CC8339-A8FE-A94A-8E96-C5A102D89B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8949D9CF-5985-E247-9277-4A486D2FB6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3394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Cy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BEA80821-CB4C-8E49-986A-C2545B2D8764}"/>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044BD1D-BD00-8842-AF13-BE16D2E86E47}"/>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B66AEE03-6B1A-8348-9EC2-B08B1A00E7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AD717BBE-5E5B-F245-BF7C-DFA11020D2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9430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F16A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7917C5DB-B011-C042-9344-55812DFBF30F}"/>
              </a:ext>
            </a:extLst>
          </p:cNvPr>
          <p:cNvGrpSpPr/>
          <p:nvPr userDrawn="1"/>
        </p:nvGrpSpPr>
        <p:grpSpPr>
          <a:xfrm rot="16200000">
            <a:off x="-249725" y="518783"/>
            <a:ext cx="2110356" cy="1072793"/>
            <a:chOff x="10857600" y="6178622"/>
            <a:chExt cx="1334400" cy="678338"/>
          </a:xfrm>
        </p:grpSpPr>
        <p:pic>
          <p:nvPicPr>
            <p:cNvPr id="9" name="Picture 8" descr="Icon&#10;&#10;Description automatically generated">
              <a:extLst>
                <a:ext uri="{FF2B5EF4-FFF2-40B4-BE49-F238E27FC236}">
                  <a16:creationId xmlns:a16="http://schemas.microsoft.com/office/drawing/2014/main" id="{7D7496F3-BE21-1A46-A32D-6A987674CDCC}"/>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10" name="Picture 9" descr="A picture containing text, sign, tableware, plate&#10;&#10;Description automatically generated">
              <a:extLst>
                <a:ext uri="{FF2B5EF4-FFF2-40B4-BE49-F238E27FC236}">
                  <a16:creationId xmlns:a16="http://schemas.microsoft.com/office/drawing/2014/main" id="{DF4E5495-818D-B34E-B12A-6F12271995A6}"/>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12" name="Picture 11" descr="Icon&#10;&#10;Description automatically generated">
            <a:extLst>
              <a:ext uri="{FF2B5EF4-FFF2-40B4-BE49-F238E27FC236}">
                <a16:creationId xmlns:a16="http://schemas.microsoft.com/office/drawing/2014/main" id="{E9A76732-EF55-8940-A879-30483FA74C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7058" b="31977"/>
          <a:stretch/>
        </p:blipFill>
        <p:spPr>
          <a:xfrm flipH="1">
            <a:off x="78590" y="5092700"/>
            <a:ext cx="1503480" cy="1498600"/>
          </a:xfrm>
          <a:prstGeom prst="rect">
            <a:avLst/>
          </a:prstGeom>
        </p:spPr>
      </p:pic>
      <p:pic>
        <p:nvPicPr>
          <p:cNvPr id="13" name="Picture 12" descr="Shape, arrow&#10;&#10;Description automatically generated">
            <a:extLst>
              <a:ext uri="{FF2B5EF4-FFF2-40B4-BE49-F238E27FC236}">
                <a16:creationId xmlns:a16="http://schemas.microsoft.com/office/drawing/2014/main" id="{8C44AF92-2018-AC44-AB36-A160C74C6B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7058" b="31977"/>
          <a:stretch/>
        </p:blipFill>
        <p:spPr>
          <a:xfrm flipH="1">
            <a:off x="78590" y="5092700"/>
            <a:ext cx="1503480" cy="1498600"/>
          </a:xfrm>
          <a:prstGeom prst="rect">
            <a:avLst/>
          </a:prstGeom>
        </p:spPr>
      </p:pic>
      <p:pic>
        <p:nvPicPr>
          <p:cNvPr id="24" name="Picture 23" descr="Shape, arrow&#10;&#10;Description automatically generated">
            <a:extLst>
              <a:ext uri="{FF2B5EF4-FFF2-40B4-BE49-F238E27FC236}">
                <a16:creationId xmlns:a16="http://schemas.microsoft.com/office/drawing/2014/main" id="{2122DB33-AF00-E849-A7F5-FC607A91BB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Cya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7058" b="31977"/>
          <a:stretch/>
        </p:blipFill>
        <p:spPr>
          <a:xfrm flipH="1">
            <a:off x="78590" y="5092700"/>
            <a:ext cx="1503480" cy="1498600"/>
          </a:xfrm>
          <a:prstGeom prst="rect">
            <a:avLst/>
          </a:prstGeom>
        </p:spPr>
      </p:pic>
      <p:pic>
        <p:nvPicPr>
          <p:cNvPr id="12" name="Picture 11" descr="Shape, arrow&#10;&#10;Description automatically generated">
            <a:extLst>
              <a:ext uri="{FF2B5EF4-FFF2-40B4-BE49-F238E27FC236}">
                <a16:creationId xmlns:a16="http://schemas.microsoft.com/office/drawing/2014/main" id="{9F47A402-73D9-3E45-BDEC-D708F87285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616451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78662" y="119610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2325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308112" y="2701190"/>
            <a:ext cx="4914900" cy="1472928"/>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4B8"/>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308112" y="2695778"/>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278662" y="367521"/>
            <a:ext cx="11696699"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A8D1AB74-CCCC-EB47-A38B-794D94D5369E}"/>
              </a:ext>
            </a:extLst>
          </p:cNvPr>
          <p:cNvGrpSpPr/>
          <p:nvPr userDrawn="1"/>
        </p:nvGrpSpPr>
        <p:grpSpPr>
          <a:xfrm>
            <a:off x="0" y="619435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E80F53CF-5054-1C4E-819A-14247B842E8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8C62A63C-F6A0-CE46-8CED-0DB0593E51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079356EA-851D-EB4C-8C67-8629E6AA88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8DCA0B9-F2DF-424D-9359-6F6A4E38935B}"/>
              </a:ext>
            </a:extLst>
          </p:cNvPr>
          <p:cNvSpPr>
            <a:spLocks noGrp="1"/>
          </p:cNvSpPr>
          <p:nvPr>
            <p:ph type="pic" sz="quarter" idx="10" hasCustomPrompt="1"/>
          </p:nvPr>
        </p:nvSpPr>
        <p:spPr>
          <a:xfrm>
            <a:off x="241300" y="228601"/>
            <a:ext cx="11696700" cy="5626583"/>
          </a:xfrm>
          <a:custGeom>
            <a:avLst/>
            <a:gdLst>
              <a:gd name="connsiteX0" fmla="*/ 0 w 11696700"/>
              <a:gd name="connsiteY0" fmla="*/ 0 h 5626583"/>
              <a:gd name="connsiteX1" fmla="*/ 11696700 w 11696700"/>
              <a:gd name="connsiteY1" fmla="*/ 0 h 5626583"/>
              <a:gd name="connsiteX2" fmla="*/ 11696700 w 11696700"/>
              <a:gd name="connsiteY2" fmla="*/ 757264 h 5626583"/>
              <a:gd name="connsiteX3" fmla="*/ 5956300 w 11696700"/>
              <a:gd name="connsiteY3" fmla="*/ 757264 h 5626583"/>
              <a:gd name="connsiteX4" fmla="*/ 5956300 w 11696700"/>
              <a:gd name="connsiteY4" fmla="*/ 3182964 h 5626583"/>
              <a:gd name="connsiteX5" fmla="*/ 11696700 w 11696700"/>
              <a:gd name="connsiteY5" fmla="*/ 3182964 h 5626583"/>
              <a:gd name="connsiteX6" fmla="*/ 11696700 w 11696700"/>
              <a:gd name="connsiteY6" fmla="*/ 5626583 h 5626583"/>
              <a:gd name="connsiteX7" fmla="*/ 0 w 11696700"/>
              <a:gd name="connsiteY7" fmla="*/ 5626583 h 56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626583">
                <a:moveTo>
                  <a:pt x="0" y="0"/>
                </a:moveTo>
                <a:lnTo>
                  <a:pt x="11696700" y="0"/>
                </a:lnTo>
                <a:lnTo>
                  <a:pt x="11696700" y="757264"/>
                </a:lnTo>
                <a:lnTo>
                  <a:pt x="5956300" y="757264"/>
                </a:lnTo>
                <a:lnTo>
                  <a:pt x="5956300" y="3182964"/>
                </a:lnTo>
                <a:lnTo>
                  <a:pt x="11696700" y="3182964"/>
                </a:lnTo>
                <a:lnTo>
                  <a:pt x="11696700" y="5626583"/>
                </a:lnTo>
                <a:lnTo>
                  <a:pt x="0" y="5626583"/>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0" name="Group 9">
            <a:extLst>
              <a:ext uri="{FF2B5EF4-FFF2-40B4-BE49-F238E27FC236}">
                <a16:creationId xmlns:a16="http://schemas.microsoft.com/office/drawing/2014/main" id="{9078939E-53A7-7C46-A3FB-F41C3E275034}"/>
              </a:ext>
            </a:extLst>
          </p:cNvPr>
          <p:cNvGrpSpPr/>
          <p:nvPr userDrawn="1"/>
        </p:nvGrpSpPr>
        <p:grpSpPr>
          <a:xfrm>
            <a:off x="0" y="6194352"/>
            <a:ext cx="1847358" cy="678338"/>
            <a:chOff x="0" y="6194352"/>
            <a:chExt cx="1847358" cy="678338"/>
          </a:xfrm>
        </p:grpSpPr>
        <p:pic>
          <p:nvPicPr>
            <p:cNvPr id="12" name="Picture 11" descr="Icon&#10;&#10;Description automatically generated">
              <a:extLst>
                <a:ext uri="{FF2B5EF4-FFF2-40B4-BE49-F238E27FC236}">
                  <a16:creationId xmlns:a16="http://schemas.microsoft.com/office/drawing/2014/main" id="{B479D729-D1DB-E946-AF20-87B3F2F50129}"/>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3" name="Picture 12" descr="A picture containing text, sign, tableware, plate&#10;&#10;Description automatically generated">
              <a:extLst>
                <a:ext uri="{FF2B5EF4-FFF2-40B4-BE49-F238E27FC236}">
                  <a16:creationId xmlns:a16="http://schemas.microsoft.com/office/drawing/2014/main" id="{F24F8544-7979-414F-8FEE-DBFFA852B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6" name="Picture 15" descr="Shape, arrow&#10;&#10;Description automatically generated">
              <a:extLst>
                <a:ext uri="{FF2B5EF4-FFF2-40B4-BE49-F238E27FC236}">
                  <a16:creationId xmlns:a16="http://schemas.microsoft.com/office/drawing/2014/main" id="{0820B313-390C-C84F-8FE3-BD7DB1AD9F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4B8"/>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2DF4D1E5-2D47-6348-99C8-109BA22F6F73}"/>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E08A2C95-1C3E-214F-85EE-69CA5277032F}"/>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B618ED1F-AF4D-CE44-BE2B-89F590B006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195D53AA-68A6-1745-8462-2D08390803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144748" cy="4955203"/>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Students as Digital Civic Engagers</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1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16894C2A-BA2E-E046-BFD5-CAF25C81657E}"/>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B42D5810-14E0-3848-9004-C1D9714F241A}"/>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402D2FBA-F3AD-3C45-A2AE-7F67357A60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530C8566-260F-DA49-A19B-DC1844BE23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E5910765-0334-D642-A76E-7C47D9A99B53}"/>
              </a:ext>
            </a:extLst>
          </p:cNvPr>
          <p:cNvGrpSpPr/>
          <p:nvPr userDrawn="1"/>
        </p:nvGrpSpPr>
        <p:grpSpPr>
          <a:xfrm>
            <a:off x="0" y="6194352"/>
            <a:ext cx="1847358" cy="678338"/>
            <a:chOff x="0" y="6194352"/>
            <a:chExt cx="1847358" cy="678338"/>
          </a:xfrm>
        </p:grpSpPr>
        <p:pic>
          <p:nvPicPr>
            <p:cNvPr id="18" name="Picture 17" descr="Icon&#10;&#10;Description automatically generated">
              <a:extLst>
                <a:ext uri="{FF2B5EF4-FFF2-40B4-BE49-F238E27FC236}">
                  <a16:creationId xmlns:a16="http://schemas.microsoft.com/office/drawing/2014/main" id="{FBB1BBB2-EB1E-694D-9FA2-D4BC0C0385F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187B90C6-8C6A-784A-B284-0B2EEB539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AB56D358-1A45-8D4C-B39C-FB8A59C91C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28470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09293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 Solid Cya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0531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5" name="Group 14">
            <a:extLst>
              <a:ext uri="{FF2B5EF4-FFF2-40B4-BE49-F238E27FC236}">
                <a16:creationId xmlns:a16="http://schemas.microsoft.com/office/drawing/2014/main" id="{50A1A219-69A0-6247-987D-A8BCE2F2777D}"/>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6C8E22DC-1EC3-3C4C-9732-B982730628A2}"/>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503861DE-CA38-A140-8C50-723F627F2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7843C6D1-3BAB-AA4D-9625-776F127209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983720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6" name="Group 15">
            <a:extLst>
              <a:ext uri="{FF2B5EF4-FFF2-40B4-BE49-F238E27FC236}">
                <a16:creationId xmlns:a16="http://schemas.microsoft.com/office/drawing/2014/main" id="{A85330F3-8501-3D40-BA7A-786A2C8F278D}"/>
              </a:ext>
            </a:extLst>
          </p:cNvPr>
          <p:cNvGrpSpPr/>
          <p:nvPr userDrawn="1"/>
        </p:nvGrpSpPr>
        <p:grpSpPr>
          <a:xfrm>
            <a:off x="0" y="619435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15E58CA0-0BD6-B54E-9C3E-71DF1B93359F}"/>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613379ED-6BA8-F842-9DA4-8F5B75C7A8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33493391-D8C9-0D44-9AD2-DB3B4334146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22" name="Group 21">
            <a:extLst>
              <a:ext uri="{FF2B5EF4-FFF2-40B4-BE49-F238E27FC236}">
                <a16:creationId xmlns:a16="http://schemas.microsoft.com/office/drawing/2014/main" id="{6287C0FE-BE32-C948-967D-484993634C29}"/>
              </a:ext>
            </a:extLst>
          </p:cNvPr>
          <p:cNvGrpSpPr/>
          <p:nvPr userDrawn="1"/>
        </p:nvGrpSpPr>
        <p:grpSpPr>
          <a:xfrm>
            <a:off x="0" y="6194352"/>
            <a:ext cx="1847358" cy="678338"/>
            <a:chOff x="0" y="6194352"/>
            <a:chExt cx="1847358" cy="678338"/>
          </a:xfrm>
        </p:grpSpPr>
        <p:pic>
          <p:nvPicPr>
            <p:cNvPr id="23" name="Picture 22" descr="Icon&#10;&#10;Description automatically generated">
              <a:extLst>
                <a:ext uri="{FF2B5EF4-FFF2-40B4-BE49-F238E27FC236}">
                  <a16:creationId xmlns:a16="http://schemas.microsoft.com/office/drawing/2014/main" id="{26887671-9927-1F4F-ABE6-A35ED2D7E86A}"/>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2954E9F9-85D3-254B-B09C-5312609DCC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78B4214B-D192-DD4C-B355-96FC8EA5A4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A4C"/>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A4C"/>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2" name="Group 1">
            <a:extLst>
              <a:ext uri="{FF2B5EF4-FFF2-40B4-BE49-F238E27FC236}">
                <a16:creationId xmlns:a16="http://schemas.microsoft.com/office/drawing/2014/main" id="{3F31FC02-BA19-E64D-AC36-9E0B1AA99D8B}"/>
              </a:ext>
            </a:extLst>
          </p:cNvPr>
          <p:cNvGrpSpPr/>
          <p:nvPr userDrawn="1"/>
        </p:nvGrpSpPr>
        <p:grpSpPr>
          <a:xfrm flipV="1">
            <a:off x="3605" y="4417659"/>
            <a:ext cx="1072793" cy="2454937"/>
            <a:chOff x="277783" y="380171"/>
            <a:chExt cx="1072793" cy="2454937"/>
          </a:xfrm>
        </p:grpSpPr>
        <p:grpSp>
          <p:nvGrpSpPr>
            <p:cNvPr id="10" name="Group 9">
              <a:extLst>
                <a:ext uri="{FF2B5EF4-FFF2-40B4-BE49-F238E27FC236}">
                  <a16:creationId xmlns:a16="http://schemas.microsoft.com/office/drawing/2014/main" id="{1D76B4D1-6A91-1A4A-98BD-18DE98739EC1}"/>
                </a:ext>
              </a:extLst>
            </p:cNvPr>
            <p:cNvGrpSpPr/>
            <p:nvPr userDrawn="1"/>
          </p:nvGrpSpPr>
          <p:grpSpPr>
            <a:xfrm rot="16200000">
              <a:off x="-203633" y="861587"/>
              <a:ext cx="2035625" cy="1072793"/>
              <a:chOff x="10793801" y="6184140"/>
              <a:chExt cx="1287147" cy="678338"/>
            </a:xfrm>
          </p:grpSpPr>
          <p:pic>
            <p:nvPicPr>
              <p:cNvPr id="11" name="Picture 10" descr="Icon&#10;&#10;Description automatically generated">
                <a:extLst>
                  <a:ext uri="{FF2B5EF4-FFF2-40B4-BE49-F238E27FC236}">
                    <a16:creationId xmlns:a16="http://schemas.microsoft.com/office/drawing/2014/main" id="{DC46EDD5-F182-2B4A-8474-B96B79E062E8}"/>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3643CF4B-FB8D-C24C-A186-C0B60EAF9FBE}"/>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5" name="Picture 14" descr="Shape, arrow&#10;&#10;Description automatically generated">
              <a:extLst>
                <a:ext uri="{FF2B5EF4-FFF2-40B4-BE49-F238E27FC236}">
                  <a16:creationId xmlns:a16="http://schemas.microsoft.com/office/drawing/2014/main" id="{FF848B53-DF02-124B-AFAC-E5E6023F64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394733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A4B8"/>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00A4B8"/>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2CB961A3-36D6-CD47-A316-175821411162}"/>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6165FBBF-E965-E44E-BA7B-8AB685C92F9B}"/>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AD929E4-B633-C848-9940-2D9E0A573297}"/>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8FBE5919-2F49-1441-AF1E-42CC58D4DDE1}"/>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1D0E94DA-4BB5-B648-9209-A32D9C4ECF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108978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3023AC8-3BEC-2F41-99B7-A7980BB54772}"/>
              </a:ext>
            </a:extLst>
          </p:cNvPr>
          <p:cNvSpPr>
            <a:spLocks noGrp="1"/>
          </p:cNvSpPr>
          <p:nvPr>
            <p:ph type="pic" sz="quarter" idx="17"/>
          </p:nvPr>
        </p:nvSpPr>
        <p:spPr>
          <a:xfrm>
            <a:off x="3" y="0"/>
            <a:ext cx="12191999" cy="6858000"/>
          </a:xfrm>
          <a:custGeom>
            <a:avLst/>
            <a:gdLst>
              <a:gd name="connsiteX0" fmla="*/ 8442739 w 12191999"/>
              <a:gd name="connsiteY0" fmla="*/ 0 h 6858000"/>
              <a:gd name="connsiteX1" fmla="*/ 12191999 w 12191999"/>
              <a:gd name="connsiteY1" fmla="*/ 0 h 6858000"/>
              <a:gd name="connsiteX2" fmla="*/ 12191999 w 12191999"/>
              <a:gd name="connsiteY2" fmla="*/ 6858000 h 6858000"/>
              <a:gd name="connsiteX3" fmla="*/ 8442739 w 12191999"/>
              <a:gd name="connsiteY3" fmla="*/ 6858000 h 6858000"/>
              <a:gd name="connsiteX4" fmla="*/ 8442739 w 12191999"/>
              <a:gd name="connsiteY4" fmla="*/ 4492210 h 6858000"/>
              <a:gd name="connsiteX5" fmla="*/ 8735325 w 12191999"/>
              <a:gd name="connsiteY5" fmla="*/ 4492210 h 6858000"/>
              <a:gd name="connsiteX6" fmla="*/ 8735325 w 12191999"/>
              <a:gd name="connsiteY6" fmla="*/ 3794857 h 6858000"/>
              <a:gd name="connsiteX7" fmla="*/ 8442739 w 12191999"/>
              <a:gd name="connsiteY7" fmla="*/ 3794857 h 6858000"/>
              <a:gd name="connsiteX8" fmla="*/ 8442739 w 12191999"/>
              <a:gd name="connsiteY8" fmla="*/ 3702758 h 6858000"/>
              <a:gd name="connsiteX9" fmla="*/ 8735325 w 12191999"/>
              <a:gd name="connsiteY9" fmla="*/ 3702758 h 6858000"/>
              <a:gd name="connsiteX10" fmla="*/ 8735325 w 12191999"/>
              <a:gd name="connsiteY10" fmla="*/ 3005405 h 6858000"/>
              <a:gd name="connsiteX11" fmla="*/ 8442739 w 12191999"/>
              <a:gd name="connsiteY11" fmla="*/ 3005405 h 6858000"/>
              <a:gd name="connsiteX12" fmla="*/ 0 w 12191999"/>
              <a:gd name="connsiteY12" fmla="*/ 0 h 6858000"/>
              <a:gd name="connsiteX13" fmla="*/ 3749260 w 12191999"/>
              <a:gd name="connsiteY13" fmla="*/ 0 h 6858000"/>
              <a:gd name="connsiteX14" fmla="*/ 3749260 w 12191999"/>
              <a:gd name="connsiteY14" fmla="*/ 3005405 h 6858000"/>
              <a:gd name="connsiteX15" fmla="*/ 3456674 w 12191999"/>
              <a:gd name="connsiteY15" fmla="*/ 3005405 h 6858000"/>
              <a:gd name="connsiteX16" fmla="*/ 3456674 w 12191999"/>
              <a:gd name="connsiteY16" fmla="*/ 3702758 h 6858000"/>
              <a:gd name="connsiteX17" fmla="*/ 3749260 w 12191999"/>
              <a:gd name="connsiteY17" fmla="*/ 3702758 h 6858000"/>
              <a:gd name="connsiteX18" fmla="*/ 3749260 w 12191999"/>
              <a:gd name="connsiteY18" fmla="*/ 3794857 h 6858000"/>
              <a:gd name="connsiteX19" fmla="*/ 3456674 w 12191999"/>
              <a:gd name="connsiteY19" fmla="*/ 3794857 h 6858000"/>
              <a:gd name="connsiteX20" fmla="*/ 3456674 w 12191999"/>
              <a:gd name="connsiteY20" fmla="*/ 4492210 h 6858000"/>
              <a:gd name="connsiteX21" fmla="*/ 3749260 w 12191999"/>
              <a:gd name="connsiteY21" fmla="*/ 4492210 h 6858000"/>
              <a:gd name="connsiteX22" fmla="*/ 3749260 w 12191999"/>
              <a:gd name="connsiteY22" fmla="*/ 6858000 h 6858000"/>
              <a:gd name="connsiteX23" fmla="*/ 0 w 12191999"/>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8442739" y="0"/>
                </a:moveTo>
                <a:lnTo>
                  <a:pt x="12191999" y="0"/>
                </a:lnTo>
                <a:lnTo>
                  <a:pt x="12191999" y="6858000"/>
                </a:lnTo>
                <a:lnTo>
                  <a:pt x="8442739" y="6858000"/>
                </a:lnTo>
                <a:lnTo>
                  <a:pt x="8442739" y="4492210"/>
                </a:lnTo>
                <a:lnTo>
                  <a:pt x="8735325" y="4492210"/>
                </a:lnTo>
                <a:lnTo>
                  <a:pt x="8735325" y="3794857"/>
                </a:lnTo>
                <a:lnTo>
                  <a:pt x="8442739" y="3794857"/>
                </a:lnTo>
                <a:lnTo>
                  <a:pt x="8442739" y="3702758"/>
                </a:lnTo>
                <a:lnTo>
                  <a:pt x="8735325" y="3702758"/>
                </a:lnTo>
                <a:lnTo>
                  <a:pt x="8735325" y="3005405"/>
                </a:lnTo>
                <a:lnTo>
                  <a:pt x="8442739" y="3005405"/>
                </a:lnTo>
                <a:close/>
                <a:moveTo>
                  <a:pt x="0" y="0"/>
                </a:moveTo>
                <a:lnTo>
                  <a:pt x="3749260" y="0"/>
                </a:lnTo>
                <a:lnTo>
                  <a:pt x="3749260" y="3005405"/>
                </a:lnTo>
                <a:lnTo>
                  <a:pt x="3456674" y="3005405"/>
                </a:lnTo>
                <a:lnTo>
                  <a:pt x="3456674" y="3702758"/>
                </a:lnTo>
                <a:lnTo>
                  <a:pt x="3749260" y="3702758"/>
                </a:lnTo>
                <a:lnTo>
                  <a:pt x="3749260" y="3794857"/>
                </a:lnTo>
                <a:lnTo>
                  <a:pt x="3456674" y="3794857"/>
                </a:lnTo>
                <a:lnTo>
                  <a:pt x="3456674" y="4492210"/>
                </a:lnTo>
                <a:lnTo>
                  <a:pt x="3749260" y="4492210"/>
                </a:lnTo>
                <a:lnTo>
                  <a:pt x="3749260" y="6858000"/>
                </a:lnTo>
                <a:lnTo>
                  <a:pt x="0" y="6858000"/>
                </a:lnTo>
                <a:close/>
              </a:path>
            </a:pathLst>
          </a:custGeom>
        </p:spPr>
        <p:txBody>
          <a:bodyPr wrap="square">
            <a:noAutofit/>
          </a:bodyPr>
          <a:lstStyle>
            <a:lvl1pPr marL="0" indent="0">
              <a:buNone/>
              <a:defRPr sz="1800">
                <a:solidFill>
                  <a:schemeClr val="bg1">
                    <a:lumMod val="50000"/>
                  </a:schemeClr>
                </a:solidFill>
              </a:defRPr>
            </a:lvl1pPr>
          </a:lstStyle>
          <a:p>
            <a:endParaRPr lang="en-US" dirty="0"/>
          </a:p>
        </p:txBody>
      </p:sp>
      <p:sp>
        <p:nvSpPr>
          <p:cNvPr id="7" name="Rectangle 6">
            <a:extLst>
              <a:ext uri="{FF2B5EF4-FFF2-40B4-BE49-F238E27FC236}">
                <a16:creationId xmlns:a16="http://schemas.microsoft.com/office/drawing/2014/main" id="{6FBAA0F1-195B-D445-A485-B54130858554}"/>
              </a:ext>
            </a:extLst>
          </p:cNvPr>
          <p:cNvSpPr/>
          <p:nvPr userDrawn="1"/>
        </p:nvSpPr>
        <p:spPr>
          <a:xfrm flipV="1">
            <a:off x="3749261" y="0"/>
            <a:ext cx="4693480" cy="6858000"/>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descr="Logo, company name&#10;&#10;Description automatically generated">
            <a:extLst>
              <a:ext uri="{FF2B5EF4-FFF2-40B4-BE49-F238E27FC236}">
                <a16:creationId xmlns:a16="http://schemas.microsoft.com/office/drawing/2014/main" id="{2EFD00F1-BD85-E84C-95A1-7205A55F5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9261" y="0"/>
            <a:ext cx="4693480" cy="3005405"/>
          </a:xfrm>
          <a:prstGeom prst="rect">
            <a:avLst/>
          </a:prstGeom>
        </p:spPr>
      </p:pic>
      <p:sp>
        <p:nvSpPr>
          <p:cNvPr id="9" name="Text Placeholder 23">
            <a:extLst>
              <a:ext uri="{FF2B5EF4-FFF2-40B4-BE49-F238E27FC236}">
                <a16:creationId xmlns:a16="http://schemas.microsoft.com/office/drawing/2014/main" id="{5CFA7E23-3571-2C4B-80B7-79879CE1C208}"/>
              </a:ext>
            </a:extLst>
          </p:cNvPr>
          <p:cNvSpPr>
            <a:spLocks noGrp="1"/>
          </p:cNvSpPr>
          <p:nvPr>
            <p:ph type="body" sz="quarter" idx="15" hasCustomPrompt="1"/>
          </p:nvPr>
        </p:nvSpPr>
        <p:spPr>
          <a:xfrm>
            <a:off x="3456676" y="3794857"/>
            <a:ext cx="5278651" cy="697353"/>
          </a:xfrm>
          <a:solidFill>
            <a:srgbClr val="FDC562"/>
          </a:solidFill>
        </p:spPr>
        <p:txBody>
          <a:bodyPr anchor="ctr">
            <a:noAutofit/>
          </a:bodyPr>
          <a:lstStyle>
            <a:lvl1pPr marL="0" indent="0" algn="ctr">
              <a:buNone/>
              <a:defRPr sz="5400" b="1" baseline="0">
                <a:solidFill>
                  <a:schemeClr val="bg1"/>
                </a:solidFill>
                <a:latin typeface="+mn-lt"/>
              </a:defRPr>
            </a:lvl1pPr>
          </a:lstStyle>
          <a:p>
            <a:pPr lvl="0"/>
            <a:r>
              <a:rPr lang="en-US" dirty="0"/>
              <a:t>POWERPIONT</a:t>
            </a:r>
          </a:p>
        </p:txBody>
      </p:sp>
      <p:sp>
        <p:nvSpPr>
          <p:cNvPr id="15" name="Text Placeholder 23">
            <a:extLst>
              <a:ext uri="{FF2B5EF4-FFF2-40B4-BE49-F238E27FC236}">
                <a16:creationId xmlns:a16="http://schemas.microsoft.com/office/drawing/2014/main" id="{8713692F-788B-E24D-A53D-666A91F7DDF1}"/>
              </a:ext>
            </a:extLst>
          </p:cNvPr>
          <p:cNvSpPr>
            <a:spLocks noGrp="1"/>
          </p:cNvSpPr>
          <p:nvPr>
            <p:ph type="body" sz="quarter" idx="16" hasCustomPrompt="1"/>
          </p:nvPr>
        </p:nvSpPr>
        <p:spPr>
          <a:xfrm>
            <a:off x="3456676" y="3005405"/>
            <a:ext cx="5278651" cy="697353"/>
          </a:xfrm>
          <a:solidFill>
            <a:srgbClr val="FDC562"/>
          </a:solidFill>
        </p:spPr>
        <p:txBody>
          <a:bodyPr anchor="ctr">
            <a:normAutofit/>
          </a:bodyPr>
          <a:lstStyle>
            <a:lvl1pPr marL="0" indent="0" algn="ctr">
              <a:buNone/>
              <a:defRPr sz="3600" b="0" i="0">
                <a:solidFill>
                  <a:schemeClr val="bg1"/>
                </a:solidFill>
                <a:latin typeface="+mn-lt"/>
              </a:defRPr>
            </a:lvl1pPr>
          </a:lstStyle>
          <a:p>
            <a:pPr lvl="0"/>
            <a:r>
              <a:rPr lang="en-US" dirty="0"/>
              <a:t>Cover Design 1</a:t>
            </a:r>
          </a:p>
        </p:txBody>
      </p:sp>
      <p:pic>
        <p:nvPicPr>
          <p:cNvPr id="20" name="Picture 19" descr="Icon&#10;&#10;Description automatically generated">
            <a:extLst>
              <a:ext uri="{FF2B5EF4-FFF2-40B4-BE49-F238E27FC236}">
                <a16:creationId xmlns:a16="http://schemas.microsoft.com/office/drawing/2014/main" id="{8E90E357-AB82-4145-8318-176F2E8FA5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5800"/>
          <a:stretch/>
        </p:blipFill>
        <p:spPr>
          <a:xfrm flipH="1">
            <a:off x="3749261" y="5029200"/>
            <a:ext cx="2432322" cy="1828800"/>
          </a:xfrm>
          <a:prstGeom prst="rect">
            <a:avLst/>
          </a:prstGeom>
        </p:spPr>
      </p:pic>
      <p:pic>
        <p:nvPicPr>
          <p:cNvPr id="21" name="Picture 20">
            <a:extLst>
              <a:ext uri="{FF2B5EF4-FFF2-40B4-BE49-F238E27FC236}">
                <a16:creationId xmlns:a16="http://schemas.microsoft.com/office/drawing/2014/main" id="{4777C5BD-C557-5D4F-9B1A-ED5E8250C224}"/>
              </a:ext>
            </a:extLst>
          </p:cNvPr>
          <p:cNvPicPr>
            <a:picLocks noChangeAspect="1"/>
          </p:cNvPicPr>
          <p:nvPr userDrawn="1"/>
        </p:nvPicPr>
        <p:blipFill>
          <a:blip r:embed="rId4"/>
          <a:stretch>
            <a:fillRect/>
          </a:stretch>
        </p:blipFill>
        <p:spPr>
          <a:xfrm>
            <a:off x="5048251" y="6299200"/>
            <a:ext cx="2095500" cy="558800"/>
          </a:xfrm>
          <a:prstGeom prst="rect">
            <a:avLst/>
          </a:prstGeom>
        </p:spPr>
      </p:pic>
    </p:spTree>
    <p:extLst>
      <p:ext uri="{BB962C8B-B14F-4D97-AF65-F5344CB8AC3E}">
        <p14:creationId xmlns:p14="http://schemas.microsoft.com/office/powerpoint/2010/main" val="409786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DCCC6"/>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DCCC6"/>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85AB54D3-E2AB-8546-8A06-75F48A99C7D7}"/>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E20E4244-4D1C-8442-B81A-23559CB67BB5}"/>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5DBF37A-8971-9D44-9B06-FE7342DDDA8E}"/>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147581F9-CB03-3244-991B-A40D465D80E4}"/>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7EA91FD7-430E-774F-97C0-352D9DDD67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90644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23385C"/>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grpSp>
        <p:nvGrpSpPr>
          <p:cNvPr id="24" name="Group 23">
            <a:extLst>
              <a:ext uri="{FF2B5EF4-FFF2-40B4-BE49-F238E27FC236}">
                <a16:creationId xmlns:a16="http://schemas.microsoft.com/office/drawing/2014/main" id="{423E7F98-4FE6-2744-BCE7-4C6424790D6B}"/>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956F36F9-C9B1-AB4B-87A9-D877E6235DE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A0C0112C-A949-BE48-9D65-7312EA8ED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D5B5F429-8C66-0B47-905F-044D161E8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3385C">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grpSp>
        <p:nvGrpSpPr>
          <p:cNvPr id="18" name="Group 17">
            <a:extLst>
              <a:ext uri="{FF2B5EF4-FFF2-40B4-BE49-F238E27FC236}">
                <a16:creationId xmlns:a16="http://schemas.microsoft.com/office/drawing/2014/main" id="{301E90AB-B86D-A74F-A582-BCC29B67393B}"/>
              </a:ext>
            </a:extLst>
          </p:cNvPr>
          <p:cNvGrpSpPr/>
          <p:nvPr userDrawn="1"/>
        </p:nvGrpSpPr>
        <p:grpSpPr>
          <a:xfrm>
            <a:off x="5067451" y="6036885"/>
            <a:ext cx="1765535" cy="1041400"/>
            <a:chOff x="5067451" y="6036885"/>
            <a:chExt cx="1765535" cy="1041400"/>
          </a:xfrm>
        </p:grpSpPr>
        <p:pic>
          <p:nvPicPr>
            <p:cNvPr id="20" name="Picture 19" descr="Icon&#10;&#10;Description automatically generated">
              <a:extLst>
                <a:ext uri="{FF2B5EF4-FFF2-40B4-BE49-F238E27FC236}">
                  <a16:creationId xmlns:a16="http://schemas.microsoft.com/office/drawing/2014/main" id="{83087091-6393-D749-9271-8649D6A7D2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B829CFAB-95E9-0844-9A9F-C1F86F6E56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3" name="Picture 22" descr="Shape, arrow&#10;&#10;Description automatically generated">
              <a:extLst>
                <a:ext uri="{FF2B5EF4-FFF2-40B4-BE49-F238E27FC236}">
                  <a16:creationId xmlns:a16="http://schemas.microsoft.com/office/drawing/2014/main" id="{376EB386-9840-1F44-8689-5C9E9C1657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grpSp>
        <p:nvGrpSpPr>
          <p:cNvPr id="14" name="Group 13">
            <a:extLst>
              <a:ext uri="{FF2B5EF4-FFF2-40B4-BE49-F238E27FC236}">
                <a16:creationId xmlns:a16="http://schemas.microsoft.com/office/drawing/2014/main" id="{FD151DD0-93D4-4C4C-AAA3-B93A3D428C5D}"/>
              </a:ext>
            </a:extLst>
          </p:cNvPr>
          <p:cNvGrpSpPr/>
          <p:nvPr userDrawn="1"/>
        </p:nvGrpSpPr>
        <p:grpSpPr>
          <a:xfrm flipH="1">
            <a:off x="10344642" y="617862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3A6EA9FE-CD34-9547-ADEB-A87192902E7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6" name="Picture 15" descr="A picture containing text, sign, tableware, plate&#10;&#10;Description automatically generated">
              <a:extLst>
                <a:ext uri="{FF2B5EF4-FFF2-40B4-BE49-F238E27FC236}">
                  <a16:creationId xmlns:a16="http://schemas.microsoft.com/office/drawing/2014/main" id="{055165DB-7D31-5048-B513-37877C807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7" name="Picture 16" descr="Shape, arrow&#10;&#10;Description automatically generated">
              <a:extLst>
                <a:ext uri="{FF2B5EF4-FFF2-40B4-BE49-F238E27FC236}">
                  <a16:creationId xmlns:a16="http://schemas.microsoft.com/office/drawing/2014/main" id="{D7CC6910-4BD5-7344-B553-10F4009FC2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9BF7CEE9-1FAC-8941-96E0-15D619D7E8E0}"/>
              </a:ext>
            </a:extLst>
          </p:cNvPr>
          <p:cNvGrpSpPr/>
          <p:nvPr userDrawn="1"/>
        </p:nvGrpSpPr>
        <p:grpSpPr>
          <a:xfrm flipH="1">
            <a:off x="10344642" y="6178622"/>
            <a:ext cx="1847358" cy="678338"/>
            <a:chOff x="0" y="6194352"/>
            <a:chExt cx="1847358" cy="678338"/>
          </a:xfrm>
        </p:grpSpPr>
        <p:pic>
          <p:nvPicPr>
            <p:cNvPr id="11" name="Picture 10" descr="Icon&#10;&#10;Description automatically generated">
              <a:extLst>
                <a:ext uri="{FF2B5EF4-FFF2-40B4-BE49-F238E27FC236}">
                  <a16:creationId xmlns:a16="http://schemas.microsoft.com/office/drawing/2014/main" id="{6FDE962F-AFD8-D14B-96CE-289FE41B14F5}"/>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F78A9A10-FF2F-AB41-95F0-23F4ED67C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3" name="Picture 12" descr="Shape, arrow&#10;&#10;Description automatically generated">
              <a:extLst>
                <a:ext uri="{FF2B5EF4-FFF2-40B4-BE49-F238E27FC236}">
                  <a16:creationId xmlns:a16="http://schemas.microsoft.com/office/drawing/2014/main" id="{548FB04C-864B-5641-92EA-DB297F82C6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877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22138"/>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475032-DAB7-304F-BF53-A3C3404916B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7772EBA6-F1EE-3349-870B-DA8A0907A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AB75FCCC-38AC-A147-87ED-B00DBF1BE2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8D82AE2D-D776-E640-A44F-4D690A0FE5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04065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4249" y="1546728"/>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7348" y="15881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7276" y="1593028"/>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8709" y="16344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4267" y="1599278"/>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1385" y="1640713"/>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7843" y="4647272"/>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5146" y="4152598"/>
            <a:ext cx="2061046" cy="335052"/>
          </a:xfrm>
        </p:spPr>
        <p:txBody>
          <a:bodyPr/>
          <a:lstStyle>
            <a:lvl1pPr algn="ctr">
              <a:buNone/>
              <a:defRPr sz="2000" b="0" i="0" spc="0">
                <a:solidFill>
                  <a:srgbClr val="23385C"/>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0305"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7608" y="4190444"/>
            <a:ext cx="2061046" cy="335052"/>
          </a:xfrm>
        </p:spPr>
        <p:txBody>
          <a:bodyPr/>
          <a:lstStyle>
            <a:lvl1pPr algn="ctr">
              <a:buNone/>
              <a:defRPr sz="2000" b="0" i="0" spc="0">
                <a:solidFill>
                  <a:srgbClr val="00A4B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0663"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7966" y="4190444"/>
            <a:ext cx="2061046" cy="335052"/>
          </a:xfrm>
        </p:spPr>
        <p:txBody>
          <a:bodyPr/>
          <a:lstStyle>
            <a:lvl1pPr algn="ctr">
              <a:buNone/>
              <a:defRPr sz="2000" b="0" i="0" spc="0">
                <a:solidFill>
                  <a:srgbClr val="7DCCC6"/>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D1B88B6A-8D11-514C-B2D6-79146707A8E8}"/>
              </a:ext>
            </a:extLst>
          </p:cNvPr>
          <p:cNvGrpSpPr/>
          <p:nvPr userDrawn="1"/>
        </p:nvGrpSpPr>
        <p:grpSpPr>
          <a:xfrm>
            <a:off x="5067451" y="6036885"/>
            <a:ext cx="1765535" cy="1041400"/>
            <a:chOff x="5067451" y="6036885"/>
            <a:chExt cx="1765535" cy="1041400"/>
          </a:xfrm>
        </p:grpSpPr>
        <p:pic>
          <p:nvPicPr>
            <p:cNvPr id="23" name="Picture 22" descr="Icon&#10;&#10;Description automatically generated">
              <a:extLst>
                <a:ext uri="{FF2B5EF4-FFF2-40B4-BE49-F238E27FC236}">
                  <a16:creationId xmlns:a16="http://schemas.microsoft.com/office/drawing/2014/main" id="{D8C5B22D-3390-3A40-A1D5-3774D41C6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ED964094-6516-9044-B1BD-5934D68608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5300CC89-2E33-FC40-B06A-D37A4DE8FB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93681" y="1544244"/>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36780"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57993" y="1544244"/>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99426"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29368" y="1544244"/>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76487" y="158567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84951" y="1544244"/>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20639" y="1544244"/>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67757"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71262" y="465103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58565" y="4156364"/>
            <a:ext cx="2061046" cy="335052"/>
          </a:xfrm>
        </p:spPr>
        <p:txBody>
          <a:bodyPr/>
          <a:lstStyle>
            <a:lvl1pPr algn="ctr">
              <a:buNone/>
              <a:defRPr sz="20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37275" y="464478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24578" y="4150114"/>
            <a:ext cx="2061046" cy="335052"/>
          </a:xfrm>
        </p:spPr>
        <p:txBody>
          <a:bodyPr/>
          <a:lstStyle>
            <a:lvl1pPr algn="ctr">
              <a:buNone/>
              <a:defRPr sz="20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01022" y="463633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88325" y="4141660"/>
            <a:ext cx="2061046" cy="335052"/>
          </a:xfrm>
        </p:spPr>
        <p:txBody>
          <a:bodyPr/>
          <a:lstStyle>
            <a:lvl1pPr algn="ctr">
              <a:buNone/>
              <a:defRPr sz="20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67035" y="463008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54338" y="4135410"/>
            <a:ext cx="2061046" cy="335052"/>
          </a:xfrm>
        </p:spPr>
        <p:txBody>
          <a:bodyPr/>
          <a:lstStyle>
            <a:lvl1pPr algn="ctr">
              <a:buNone/>
              <a:defRPr sz="20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21613" y="4618509"/>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08916" y="4123835"/>
            <a:ext cx="2061046" cy="335052"/>
          </a:xfrm>
        </p:spPr>
        <p:txBody>
          <a:bodyPr/>
          <a:lstStyle>
            <a:lvl1pPr algn="ctr">
              <a:buNone/>
              <a:defRPr sz="2000" b="1" i="0" spc="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24178"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31" name="Group 30">
            <a:extLst>
              <a:ext uri="{FF2B5EF4-FFF2-40B4-BE49-F238E27FC236}">
                <a16:creationId xmlns:a16="http://schemas.microsoft.com/office/drawing/2014/main" id="{530C9986-91CC-D444-9577-B3CECEA0AD9C}"/>
              </a:ext>
            </a:extLst>
          </p:cNvPr>
          <p:cNvGrpSpPr/>
          <p:nvPr userDrawn="1"/>
        </p:nvGrpSpPr>
        <p:grpSpPr>
          <a:xfrm>
            <a:off x="5067451" y="6036885"/>
            <a:ext cx="1765535" cy="1041400"/>
            <a:chOff x="5067451" y="6036885"/>
            <a:chExt cx="1765535" cy="1041400"/>
          </a:xfrm>
        </p:grpSpPr>
        <p:pic>
          <p:nvPicPr>
            <p:cNvPr id="32" name="Picture 31" descr="Icon&#10;&#10;Description automatically generated">
              <a:extLst>
                <a:ext uri="{FF2B5EF4-FFF2-40B4-BE49-F238E27FC236}">
                  <a16:creationId xmlns:a16="http://schemas.microsoft.com/office/drawing/2014/main" id="{D561A9AB-0248-CA40-855D-ED8FDA963E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EB7458A9-6C4A-D84B-BE18-1A79D62595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3A31897B-E06F-1340-A904-EA6E63F035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791680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23385C"/>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00A4B8"/>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DCCC6"/>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16A4C"/>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DC562">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grpSp>
        <p:nvGrpSpPr>
          <p:cNvPr id="23" name="Group 22">
            <a:extLst>
              <a:ext uri="{FF2B5EF4-FFF2-40B4-BE49-F238E27FC236}">
                <a16:creationId xmlns:a16="http://schemas.microsoft.com/office/drawing/2014/main" id="{9422CA2A-4114-7047-B23C-9276FF8A7D65}"/>
              </a:ext>
            </a:extLst>
          </p:cNvPr>
          <p:cNvGrpSpPr/>
          <p:nvPr userDrawn="1"/>
        </p:nvGrpSpPr>
        <p:grpSpPr>
          <a:xfrm>
            <a:off x="5067451" y="6036885"/>
            <a:ext cx="1765535" cy="1041400"/>
            <a:chOff x="5067451" y="6036885"/>
            <a:chExt cx="1765535" cy="1041400"/>
          </a:xfrm>
        </p:grpSpPr>
        <p:pic>
          <p:nvPicPr>
            <p:cNvPr id="24" name="Picture 23" descr="Icon&#10;&#10;Description automatically generated">
              <a:extLst>
                <a:ext uri="{FF2B5EF4-FFF2-40B4-BE49-F238E27FC236}">
                  <a16:creationId xmlns:a16="http://schemas.microsoft.com/office/drawing/2014/main" id="{DBAB42BD-BD3E-2149-B8FD-92DE9DD0E4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36D6A6BB-68BE-7944-8027-A43D2ED8F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BEE679D5-207C-094C-929F-48B423D755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2338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00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16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DCC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DC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9" name="Group 28">
            <a:extLst>
              <a:ext uri="{FF2B5EF4-FFF2-40B4-BE49-F238E27FC236}">
                <a16:creationId xmlns:a16="http://schemas.microsoft.com/office/drawing/2014/main" id="{85025EB5-6F84-244C-8D3B-B0492EC31C90}"/>
              </a:ext>
            </a:extLst>
          </p:cNvPr>
          <p:cNvGrpSpPr/>
          <p:nvPr userDrawn="1"/>
        </p:nvGrpSpPr>
        <p:grpSpPr>
          <a:xfrm>
            <a:off x="5067451" y="6036885"/>
            <a:ext cx="1765535" cy="1041400"/>
            <a:chOff x="5067451" y="6036885"/>
            <a:chExt cx="1765535" cy="1041400"/>
          </a:xfrm>
        </p:grpSpPr>
        <p:pic>
          <p:nvPicPr>
            <p:cNvPr id="31" name="Picture 30" descr="Icon&#10;&#10;Description automatically generated">
              <a:extLst>
                <a:ext uri="{FF2B5EF4-FFF2-40B4-BE49-F238E27FC236}">
                  <a16:creationId xmlns:a16="http://schemas.microsoft.com/office/drawing/2014/main" id="{D0653CD7-FF7F-7B43-94A1-EF49131F3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2" name="Picture 31" descr="A picture containing text, sign, tableware, plate&#10;&#10;Description automatically generated">
              <a:extLst>
                <a:ext uri="{FF2B5EF4-FFF2-40B4-BE49-F238E27FC236}">
                  <a16:creationId xmlns:a16="http://schemas.microsoft.com/office/drawing/2014/main" id="{769F0885-2832-A147-92D9-F24CA233BA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B4370F43-18A2-E74A-8A94-F6D9FFC08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9C3627-4407-A642-B4BB-D96210B35831}"/>
              </a:ext>
            </a:extLst>
          </p:cNvPr>
          <p:cNvSpPr/>
          <p:nvPr userDrawn="1"/>
        </p:nvSpPr>
        <p:spPr>
          <a:xfrm>
            <a:off x="5992863" y="4676485"/>
            <a:ext cx="5622596" cy="17205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5E2C5A-272E-7048-84EC-29E0F8107587}"/>
              </a:ext>
            </a:extLst>
          </p:cNvPr>
          <p:cNvSpPr/>
          <p:nvPr userDrawn="1"/>
        </p:nvSpPr>
        <p:spPr>
          <a:xfrm flipV="1">
            <a:off x="1453607" y="12032"/>
            <a:ext cx="4355270" cy="6833936"/>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3" name="Picture 12" descr="Logo, company name&#10;&#10;Description automatically generated">
            <a:extLst>
              <a:ext uri="{FF2B5EF4-FFF2-40B4-BE49-F238E27FC236}">
                <a16:creationId xmlns:a16="http://schemas.microsoft.com/office/drawing/2014/main" id="{70AC74D7-819C-BF4D-98D5-7169F3E23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3607" y="12032"/>
            <a:ext cx="4355270" cy="2788837"/>
          </a:xfrm>
          <a:prstGeom prst="rect">
            <a:avLst/>
          </a:prstGeom>
        </p:spPr>
      </p:pic>
      <p:sp>
        <p:nvSpPr>
          <p:cNvPr id="22" name="Picture Placeholder 21">
            <a:extLst>
              <a:ext uri="{FF2B5EF4-FFF2-40B4-BE49-F238E27FC236}">
                <a16:creationId xmlns:a16="http://schemas.microsoft.com/office/drawing/2014/main" id="{EED0DCC6-5663-E04D-94A8-21294AC0BB30}"/>
              </a:ext>
            </a:extLst>
          </p:cNvPr>
          <p:cNvSpPr>
            <a:spLocks noGrp="1"/>
          </p:cNvSpPr>
          <p:nvPr>
            <p:ph type="pic" sz="quarter" idx="10" hasCustomPrompt="1"/>
          </p:nvPr>
        </p:nvSpPr>
        <p:spPr>
          <a:xfrm>
            <a:off x="0" y="2800869"/>
            <a:ext cx="12192000" cy="3058510"/>
          </a:xfrm>
          <a:custGeom>
            <a:avLst/>
            <a:gdLst>
              <a:gd name="connsiteX0" fmla="*/ 0 w 12192000"/>
              <a:gd name="connsiteY0" fmla="*/ 0 h 3058510"/>
              <a:gd name="connsiteX1" fmla="*/ 12192000 w 12192000"/>
              <a:gd name="connsiteY1" fmla="*/ 0 h 3058510"/>
              <a:gd name="connsiteX2" fmla="*/ 12192000 w 12192000"/>
              <a:gd name="connsiteY2" fmla="*/ 3058510 h 3058510"/>
              <a:gd name="connsiteX3" fmla="*/ 11615459 w 12192000"/>
              <a:gd name="connsiteY3" fmla="*/ 3058510 h 3058510"/>
              <a:gd name="connsiteX4" fmla="*/ 11615459 w 12192000"/>
              <a:gd name="connsiteY4" fmla="*/ 1875616 h 3058510"/>
              <a:gd name="connsiteX5" fmla="*/ 5992863 w 12192000"/>
              <a:gd name="connsiteY5" fmla="*/ 1875616 h 3058510"/>
              <a:gd name="connsiteX6" fmla="*/ 5992863 w 12192000"/>
              <a:gd name="connsiteY6" fmla="*/ 3058510 h 3058510"/>
              <a:gd name="connsiteX7" fmla="*/ 0 w 12192000"/>
              <a:gd name="connsiteY7" fmla="*/ 3058510 h 305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10">
                <a:moveTo>
                  <a:pt x="0" y="0"/>
                </a:moveTo>
                <a:lnTo>
                  <a:pt x="12192000" y="0"/>
                </a:lnTo>
                <a:lnTo>
                  <a:pt x="12192000" y="3058510"/>
                </a:lnTo>
                <a:lnTo>
                  <a:pt x="11615459" y="3058510"/>
                </a:lnTo>
                <a:lnTo>
                  <a:pt x="11615459" y="1875616"/>
                </a:lnTo>
                <a:lnTo>
                  <a:pt x="5992863" y="1875616"/>
                </a:lnTo>
                <a:lnTo>
                  <a:pt x="5992863" y="3058510"/>
                </a:lnTo>
                <a:lnTo>
                  <a:pt x="0" y="3058510"/>
                </a:lnTo>
                <a:close/>
              </a:path>
            </a:pathLst>
          </a:custGeom>
        </p:spPr>
        <p:txBody>
          <a:bodyPr wrap="square">
            <a:noAutofit/>
          </a:bodyPr>
          <a:lstStyle>
            <a:lvl1pPr marL="0" indent="0" algn="l">
              <a:buNone/>
              <a:defRPr>
                <a:solidFill>
                  <a:schemeClr val="bg1">
                    <a:lumMod val="50000"/>
                  </a:schemeClr>
                </a:solidFill>
              </a:defRPr>
            </a:lvl1pPr>
          </a:lstStyle>
          <a:p>
            <a:r>
              <a:rPr lang="en-US" dirty="0"/>
              <a:t>                                                           </a:t>
            </a:r>
          </a:p>
          <a:p>
            <a:r>
              <a:rPr lang="en-US" dirty="0"/>
              <a:t>                                                                                              Click to add photo </a:t>
            </a:r>
          </a:p>
        </p:txBody>
      </p:sp>
      <p:sp>
        <p:nvSpPr>
          <p:cNvPr id="17" name="Text Placeholder 23">
            <a:extLst>
              <a:ext uri="{FF2B5EF4-FFF2-40B4-BE49-F238E27FC236}">
                <a16:creationId xmlns:a16="http://schemas.microsoft.com/office/drawing/2014/main" id="{08332FD4-383A-5349-AA9A-64D2E061489B}"/>
              </a:ext>
            </a:extLst>
          </p:cNvPr>
          <p:cNvSpPr>
            <a:spLocks noGrp="1"/>
          </p:cNvSpPr>
          <p:nvPr>
            <p:ph type="body" sz="quarter" idx="15" hasCustomPrompt="1"/>
          </p:nvPr>
        </p:nvSpPr>
        <p:spPr>
          <a:xfrm>
            <a:off x="6152822" y="5413586"/>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18" name="Text Placeholder 23">
            <a:extLst>
              <a:ext uri="{FF2B5EF4-FFF2-40B4-BE49-F238E27FC236}">
                <a16:creationId xmlns:a16="http://schemas.microsoft.com/office/drawing/2014/main" id="{93715E6E-5F2E-C841-ABE0-246041063610}"/>
              </a:ext>
            </a:extLst>
          </p:cNvPr>
          <p:cNvSpPr>
            <a:spLocks noGrp="1"/>
          </p:cNvSpPr>
          <p:nvPr>
            <p:ph type="body" sz="quarter" idx="16" hasCustomPrompt="1"/>
          </p:nvPr>
        </p:nvSpPr>
        <p:spPr>
          <a:xfrm>
            <a:off x="6152822" y="4795063"/>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2</a:t>
            </a:r>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a:blip r:embed="rId3"/>
          <a:stretch>
            <a:fillRect/>
          </a:stretch>
        </p:blipFill>
        <p:spPr>
          <a:xfrm>
            <a:off x="1269621" y="6110939"/>
            <a:ext cx="2095500" cy="558800"/>
          </a:xfrm>
          <a:prstGeom prst="rect">
            <a:avLst/>
          </a:prstGeom>
        </p:spPr>
      </p:pic>
      <p:pic>
        <p:nvPicPr>
          <p:cNvPr id="24" name="Picture 23" descr="Icon&#10;&#10;Description automatically generated">
            <a:extLst>
              <a:ext uri="{FF2B5EF4-FFF2-40B4-BE49-F238E27FC236}">
                <a16:creationId xmlns:a16="http://schemas.microsoft.com/office/drawing/2014/main" id="{5F499190-7C70-9246-B1D1-86D67DFF7F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800"/>
          <a:stretch/>
        </p:blipFill>
        <p:spPr>
          <a:xfrm rot="10800000" flipH="1">
            <a:off x="8954881" y="0"/>
            <a:ext cx="3237119" cy="2433906"/>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23385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A4B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28AF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F16A4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C3D42838-1824-4C4B-A950-B7AB8ADC1E9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A3F26858-FEF2-5D4A-B2E6-D577579FD4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0379E91E-8E8F-E841-AC56-45B4C8FA9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CECE8335-EBC3-FB4E-B1BE-453BBF898B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F40EB58F-7928-624A-A32B-98DFED99D43B}"/>
              </a:ext>
            </a:extLst>
          </p:cNvPr>
          <p:cNvGrpSpPr/>
          <p:nvPr userDrawn="1"/>
        </p:nvGrpSpPr>
        <p:grpSpPr>
          <a:xfrm>
            <a:off x="5067451" y="6036885"/>
            <a:ext cx="1765535" cy="1041400"/>
            <a:chOff x="5067451" y="6036885"/>
            <a:chExt cx="1765535" cy="1041400"/>
          </a:xfrm>
        </p:grpSpPr>
        <p:pic>
          <p:nvPicPr>
            <p:cNvPr id="10" name="Picture 9" descr="Icon&#10;&#10;Description automatically generated">
              <a:extLst>
                <a:ext uri="{FF2B5EF4-FFF2-40B4-BE49-F238E27FC236}">
                  <a16:creationId xmlns:a16="http://schemas.microsoft.com/office/drawing/2014/main" id="{2426661C-9500-8947-8ACF-2ABF246288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637502F0-9928-A446-809D-5EFF8352E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15819499-69BD-A640-AAAF-5FB4DC61F1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DCCC6"/>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23385C"/>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00A4B8"/>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DC562">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16A4C"/>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7DCCC6"/>
                </a:solidFill>
                <a:latin typeface="+mn-lt"/>
              </a:defRPr>
            </a:lvl1pPr>
          </a:lstStyle>
          <a:p>
            <a:pPr lvl="0"/>
            <a:r>
              <a:rPr lang="en-US" dirty="0"/>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23385C"/>
                </a:solidFill>
                <a:latin typeface="+mn-lt"/>
              </a:defRPr>
            </a:lvl1pPr>
          </a:lstStyle>
          <a:p>
            <a:pPr lvl="0"/>
            <a:r>
              <a:rPr lang="en-US" dirty="0"/>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FDC562"/>
                </a:solidFill>
                <a:latin typeface="+mn-lt"/>
              </a:defRPr>
            </a:lvl1pPr>
          </a:lstStyle>
          <a:p>
            <a:pPr lvl="0"/>
            <a:r>
              <a:rPr lang="en-US" dirty="0"/>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F16A4C"/>
                </a:solidFill>
                <a:latin typeface="+mn-lt"/>
              </a:defRPr>
            </a:lvl1pPr>
          </a:lstStyle>
          <a:p>
            <a:pPr lvl="0"/>
            <a:r>
              <a:rPr lang="en-US" dirty="0"/>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A4B8"/>
                </a:solidFill>
                <a:latin typeface="+mn-lt"/>
              </a:defRPr>
            </a:lvl1pPr>
          </a:lstStyle>
          <a:p>
            <a:pPr lvl="0"/>
            <a:r>
              <a:rPr lang="en-US" dirty="0"/>
              <a:t>Title</a:t>
            </a:r>
          </a:p>
        </p:txBody>
      </p:sp>
      <p:grpSp>
        <p:nvGrpSpPr>
          <p:cNvPr id="79" name="Group 78">
            <a:extLst>
              <a:ext uri="{FF2B5EF4-FFF2-40B4-BE49-F238E27FC236}">
                <a16:creationId xmlns:a16="http://schemas.microsoft.com/office/drawing/2014/main" id="{68180585-D8B3-D24C-813A-0BA6B70E94ED}"/>
              </a:ext>
            </a:extLst>
          </p:cNvPr>
          <p:cNvGrpSpPr/>
          <p:nvPr userDrawn="1"/>
        </p:nvGrpSpPr>
        <p:grpSpPr>
          <a:xfrm>
            <a:off x="0" y="6194352"/>
            <a:ext cx="1847358" cy="678338"/>
            <a:chOff x="0" y="6194352"/>
            <a:chExt cx="1847358" cy="678338"/>
          </a:xfrm>
        </p:grpSpPr>
        <p:pic>
          <p:nvPicPr>
            <p:cNvPr id="80" name="Picture 79" descr="Icon&#10;&#10;Description automatically generated">
              <a:extLst>
                <a:ext uri="{FF2B5EF4-FFF2-40B4-BE49-F238E27FC236}">
                  <a16:creationId xmlns:a16="http://schemas.microsoft.com/office/drawing/2014/main" id="{0F311DC2-FEFF-CD4C-BAE3-972EB981E7D7}"/>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81" name="Picture 80" descr="A picture containing text, sign, tableware, plate&#10;&#10;Description automatically generated">
              <a:extLst>
                <a:ext uri="{FF2B5EF4-FFF2-40B4-BE49-F238E27FC236}">
                  <a16:creationId xmlns:a16="http://schemas.microsoft.com/office/drawing/2014/main" id="{D0B4EF20-8D24-914A-AEF9-24DF258E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82" name="Picture 81" descr="Shape, arrow&#10;&#10;Description automatically generated">
              <a:extLst>
                <a:ext uri="{FF2B5EF4-FFF2-40B4-BE49-F238E27FC236}">
                  <a16:creationId xmlns:a16="http://schemas.microsoft.com/office/drawing/2014/main" id="{D23486AB-9A17-6741-BA95-F8E91D6F62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23385C"/>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F16A4C"/>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00A4B8"/>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FDC562"/>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DCCC6"/>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23385C"/>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00A4B8"/>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DCCC6"/>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F16A4C"/>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FDC562"/>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grpSp>
        <p:nvGrpSpPr>
          <p:cNvPr id="36" name="Group 35">
            <a:extLst>
              <a:ext uri="{FF2B5EF4-FFF2-40B4-BE49-F238E27FC236}">
                <a16:creationId xmlns:a16="http://schemas.microsoft.com/office/drawing/2014/main" id="{431175E0-037D-7F41-81B8-C423356AB5A2}"/>
              </a:ext>
            </a:extLst>
          </p:cNvPr>
          <p:cNvGrpSpPr/>
          <p:nvPr userDrawn="1"/>
        </p:nvGrpSpPr>
        <p:grpSpPr>
          <a:xfrm>
            <a:off x="0" y="6194352"/>
            <a:ext cx="1847358" cy="678338"/>
            <a:chOff x="0" y="6194352"/>
            <a:chExt cx="1847358" cy="678338"/>
          </a:xfrm>
        </p:grpSpPr>
        <p:pic>
          <p:nvPicPr>
            <p:cNvPr id="37" name="Picture 36" descr="Icon&#10;&#10;Description automatically generated">
              <a:extLst>
                <a:ext uri="{FF2B5EF4-FFF2-40B4-BE49-F238E27FC236}">
                  <a16:creationId xmlns:a16="http://schemas.microsoft.com/office/drawing/2014/main" id="{C0A56D16-BE1D-E443-98C9-AAA2F580D121}"/>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8" name="Picture 37" descr="A picture containing text, sign, tableware, plate&#10;&#10;Description automatically generated">
              <a:extLst>
                <a:ext uri="{FF2B5EF4-FFF2-40B4-BE49-F238E27FC236}">
                  <a16:creationId xmlns:a16="http://schemas.microsoft.com/office/drawing/2014/main" id="{938A230E-04BD-2449-BD25-E59329CA1A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39" name="Picture 38" descr="Shape, arrow&#10;&#10;Description automatically generated">
              <a:extLst>
                <a:ext uri="{FF2B5EF4-FFF2-40B4-BE49-F238E27FC236}">
                  <a16:creationId xmlns:a16="http://schemas.microsoft.com/office/drawing/2014/main" id="{1E4CF955-D8A1-FC41-9CC9-1021731B5E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07714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2" name="Rectangle 1">
            <a:extLst>
              <a:ext uri="{FF2B5EF4-FFF2-40B4-BE49-F238E27FC236}">
                <a16:creationId xmlns:a16="http://schemas.microsoft.com/office/drawing/2014/main" id="{DB70FC33-468D-C84E-8B00-B9E35D628700}"/>
              </a:ext>
            </a:extLst>
          </p:cNvPr>
          <p:cNvSpPr/>
          <p:nvPr userDrawn="1"/>
        </p:nvSpPr>
        <p:spPr>
          <a:xfrm>
            <a:off x="5945157" y="3244334"/>
            <a:ext cx="301686" cy="369332"/>
          </a:xfrm>
          <a:prstGeom prst="rect">
            <a:avLst/>
          </a:prstGeom>
        </p:spPr>
        <p:txBody>
          <a:bodyPr wrap="none">
            <a:spAutoFit/>
          </a:body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31" name="Group 30">
            <a:extLst>
              <a:ext uri="{FF2B5EF4-FFF2-40B4-BE49-F238E27FC236}">
                <a16:creationId xmlns:a16="http://schemas.microsoft.com/office/drawing/2014/main" id="{0BACD746-834E-014E-9597-34F8C7EE3798}"/>
              </a:ext>
            </a:extLst>
          </p:cNvPr>
          <p:cNvGrpSpPr/>
          <p:nvPr userDrawn="1"/>
        </p:nvGrpSpPr>
        <p:grpSpPr>
          <a:xfrm flipH="1">
            <a:off x="10344642" y="6178622"/>
            <a:ext cx="1847358" cy="678338"/>
            <a:chOff x="0" y="6194352"/>
            <a:chExt cx="1847358" cy="678338"/>
          </a:xfrm>
        </p:grpSpPr>
        <p:pic>
          <p:nvPicPr>
            <p:cNvPr id="32" name="Picture 31" descr="Icon&#10;&#10;Description automatically generated">
              <a:extLst>
                <a:ext uri="{FF2B5EF4-FFF2-40B4-BE49-F238E27FC236}">
                  <a16:creationId xmlns:a16="http://schemas.microsoft.com/office/drawing/2014/main" id="{93D4319C-32DE-2345-817D-B442827D90EE}"/>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49" name="Picture 48" descr="A picture containing text, sign, tableware, plate&#10;&#10;Description automatically generated">
              <a:extLst>
                <a:ext uri="{FF2B5EF4-FFF2-40B4-BE49-F238E27FC236}">
                  <a16:creationId xmlns:a16="http://schemas.microsoft.com/office/drawing/2014/main" id="{63482DC9-9B33-A34E-A891-5AC57B6D98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52" name="Picture 51" descr="Shape, arrow&#10;&#10;Description automatically generated">
              <a:extLst>
                <a:ext uri="{FF2B5EF4-FFF2-40B4-BE49-F238E27FC236}">
                  <a16:creationId xmlns:a16="http://schemas.microsoft.com/office/drawing/2014/main" id="{76FCF793-EA23-1F41-84E8-DA2E51ABE5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471682" y="382102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4025652" y="377367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4091334" y="383935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513175" y="1618267"/>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234416" y="377367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298571" y="383935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710484" y="426705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668226" y="382102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427906" y="377367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495116" y="383935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836588" y="1618267"/>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863244" y="382102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624451" y="377367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691661" y="383935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10103573" y="426705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870654" y="266774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271381" y="266774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8073995" y="435844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3071405" y="4498947"/>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440493" y="4296120"/>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230244" y="2373616"/>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556335" y="2339719"/>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178846" y="3834883"/>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23385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8" name="Group 27">
            <a:extLst>
              <a:ext uri="{FF2B5EF4-FFF2-40B4-BE49-F238E27FC236}">
                <a16:creationId xmlns:a16="http://schemas.microsoft.com/office/drawing/2014/main" id="{EDD7DD1D-6569-A648-B7BA-8A862C959B63}"/>
              </a:ext>
            </a:extLst>
          </p:cNvPr>
          <p:cNvGrpSpPr/>
          <p:nvPr userDrawn="1"/>
        </p:nvGrpSpPr>
        <p:grpSpPr>
          <a:xfrm flipH="1">
            <a:off x="10344642" y="6178622"/>
            <a:ext cx="1847358" cy="678338"/>
            <a:chOff x="0" y="6194352"/>
            <a:chExt cx="1847358" cy="678338"/>
          </a:xfrm>
        </p:grpSpPr>
        <p:pic>
          <p:nvPicPr>
            <p:cNvPr id="29" name="Picture 28" descr="Icon&#10;&#10;Description automatically generated">
              <a:extLst>
                <a:ext uri="{FF2B5EF4-FFF2-40B4-BE49-F238E27FC236}">
                  <a16:creationId xmlns:a16="http://schemas.microsoft.com/office/drawing/2014/main" id="{525A5E58-9616-604D-8FC9-6B7619197C9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0" name="Picture 29" descr="A picture containing text, sign, tableware, plate&#10;&#10;Description automatically generated">
              <a:extLst>
                <a:ext uri="{FF2B5EF4-FFF2-40B4-BE49-F238E27FC236}">
                  <a16:creationId xmlns:a16="http://schemas.microsoft.com/office/drawing/2014/main" id="{55F74A9A-7428-B54D-841E-92004CF577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18EEA0B2-3AEE-A140-9499-01A6A041AB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9" name="Picture 28" descr="Logo, company name&#10;&#10;Description automatically generated">
            <a:extLst>
              <a:ext uri="{FF2B5EF4-FFF2-40B4-BE49-F238E27FC236}">
                <a16:creationId xmlns:a16="http://schemas.microsoft.com/office/drawing/2014/main" id="{EF38EF7A-81AA-1A4F-8718-DCE50973E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2828" y="-3683"/>
            <a:ext cx="4355270" cy="2788837"/>
          </a:xfrm>
          <a:prstGeom prst="rect">
            <a:avLst/>
          </a:prstGeom>
        </p:spPr>
      </p:pic>
      <p:pic>
        <p:nvPicPr>
          <p:cNvPr id="39" name="Picture 38" descr="Icon&#10;&#10;Description automatically generated">
            <a:extLst>
              <a:ext uri="{FF2B5EF4-FFF2-40B4-BE49-F238E27FC236}">
                <a16:creationId xmlns:a16="http://schemas.microsoft.com/office/drawing/2014/main" id="{9B50C308-36DF-C242-BF4A-0F0BEE1B6E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5800"/>
          <a:stretch/>
        </p:blipFill>
        <p:spPr>
          <a:xfrm rot="10800000">
            <a:off x="9722" y="-3683"/>
            <a:ext cx="3381345" cy="2542346"/>
          </a:xfrm>
          <a:prstGeom prst="rect">
            <a:avLst/>
          </a:prstGeom>
        </p:spPr>
      </p:pic>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495627" y="5538848"/>
            <a:ext cx="233548" cy="233548"/>
            <a:chOff x="5941025" y="3634400"/>
            <a:chExt cx="467650" cy="467650"/>
          </a:xfrm>
          <a:solidFill>
            <a:srgbClr val="23385C"/>
          </a:solid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gr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3049104" y="3140711"/>
            <a:ext cx="8692531" cy="1737427"/>
          </a:xfrm>
        </p:spPr>
        <p:txBody>
          <a:bodyPr anchor="t">
            <a:noAutofit/>
          </a:bodyPr>
          <a:lstStyle>
            <a:lvl1pPr algn="l">
              <a:buNone/>
              <a:defRPr sz="4000" b="1" i="0" spc="0">
                <a:solidFill>
                  <a:schemeClr val="tx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https://www.studentcivicengagers.eu/</a:t>
            </a:r>
            <a:endParaRPr lang="en-US" dirty="0"/>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83902" y="1363518"/>
            <a:ext cx="3195485" cy="837258"/>
          </a:xfrm>
        </p:spPr>
        <p:txBody>
          <a:bodyPr anchor="ctr">
            <a:normAutofit/>
          </a:bodyPr>
          <a:lstStyle>
            <a:lvl1pPr marL="0" indent="0" algn="l">
              <a:buNone/>
              <a:defRPr sz="5000" baseline="0">
                <a:solidFill>
                  <a:srgbClr val="23385C"/>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13111" y="5369146"/>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5119711"/>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C9B4BE8-8FFE-2145-9014-64D7A0601AB2}"/>
              </a:ext>
            </a:extLst>
          </p:cNvPr>
          <p:cNvSpPr/>
          <p:nvPr userDrawn="1"/>
        </p:nvSpPr>
        <p:spPr>
          <a:xfrm>
            <a:off x="0" y="3561347"/>
            <a:ext cx="12192000" cy="3341242"/>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0" y="4579965"/>
            <a:ext cx="12192000" cy="697353"/>
          </a:xfrm>
        </p:spPr>
        <p:txBody>
          <a:bodyPr>
            <a:noAutofit/>
          </a:bodyPr>
          <a:lstStyle>
            <a:lvl1pPr marL="0" indent="0" algn="ct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0" y="3961442"/>
            <a:ext cx="12192000" cy="697353"/>
          </a:xfrm>
        </p:spPr>
        <p:txBody>
          <a:bodyPr>
            <a:normAutofit/>
          </a:bodyPr>
          <a:lstStyle>
            <a:lvl1pPr marL="0" indent="0" algn="ctr">
              <a:buNone/>
              <a:defRPr sz="3600" b="0" i="0">
                <a:solidFill>
                  <a:schemeClr val="bg1"/>
                </a:solidFill>
                <a:latin typeface="+mn-lt"/>
              </a:defRPr>
            </a:lvl1pPr>
          </a:lstStyle>
          <a:p>
            <a:pPr lvl="0"/>
            <a:r>
              <a:rPr lang="en-US" dirty="0"/>
              <a:t>Cover Design 3</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728003" y="6204183"/>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0" name="Picture 9" descr="Logo, company name&#10;&#10;Description automatically generated">
            <a:extLst>
              <a:ext uri="{FF2B5EF4-FFF2-40B4-BE49-F238E27FC236}">
                <a16:creationId xmlns:a16="http://schemas.microsoft.com/office/drawing/2014/main" id="{5DA8D9DA-2369-2B42-A4C7-EF7BF9E51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39437" y="13987"/>
            <a:ext cx="5513126" cy="3530254"/>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Content Slide - 5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Content Slide - 6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47624" y="34160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85952" y="39880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55907" y="73158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15861" y="34160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47624" y="141623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85952" y="14734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55907" y="180620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15861" y="141623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47624" y="247599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85952" y="253319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55907" y="286597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15861" y="247599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33769" y="353418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72097" y="359138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42052" y="405478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02006" y="353418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47624" y="461148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85952" y="466868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55907" y="500145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15861" y="461148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
        <p:nvSpPr>
          <p:cNvPr id="27" name="Oval 26">
            <a:extLst>
              <a:ext uri="{FF2B5EF4-FFF2-40B4-BE49-F238E27FC236}">
                <a16:creationId xmlns:a16="http://schemas.microsoft.com/office/drawing/2014/main" id="{5C70CEB0-7166-D445-8FBB-3755DA55B3DB}"/>
              </a:ext>
            </a:extLst>
          </p:cNvPr>
          <p:cNvSpPr/>
          <p:nvPr userDrawn="1"/>
        </p:nvSpPr>
        <p:spPr>
          <a:xfrm>
            <a:off x="6345644" y="5653301"/>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5">
            <a:extLst>
              <a:ext uri="{FF2B5EF4-FFF2-40B4-BE49-F238E27FC236}">
                <a16:creationId xmlns:a16="http://schemas.microsoft.com/office/drawing/2014/main" id="{97FF5E62-72BA-D945-A7A5-FF65E932D9C6}"/>
              </a:ext>
            </a:extLst>
          </p:cNvPr>
          <p:cNvSpPr>
            <a:spLocks noGrp="1"/>
          </p:cNvSpPr>
          <p:nvPr>
            <p:ph type="body" sz="quarter" idx="27" hasCustomPrompt="1"/>
          </p:nvPr>
        </p:nvSpPr>
        <p:spPr>
          <a:xfrm>
            <a:off x="6483972" y="571049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cxnSp>
        <p:nvCxnSpPr>
          <p:cNvPr id="29" name="Straight Connector 28">
            <a:extLst>
              <a:ext uri="{FF2B5EF4-FFF2-40B4-BE49-F238E27FC236}">
                <a16:creationId xmlns:a16="http://schemas.microsoft.com/office/drawing/2014/main" id="{5533CF9A-BEC3-354C-9748-D5303B23C258}"/>
              </a:ext>
            </a:extLst>
          </p:cNvPr>
          <p:cNvCxnSpPr>
            <a:cxnSpLocks/>
          </p:cNvCxnSpPr>
          <p:nvPr userDrawn="1"/>
        </p:nvCxnSpPr>
        <p:spPr>
          <a:xfrm>
            <a:off x="5753927" y="6043272"/>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0" name="Text Placeholder 25">
            <a:extLst>
              <a:ext uri="{FF2B5EF4-FFF2-40B4-BE49-F238E27FC236}">
                <a16:creationId xmlns:a16="http://schemas.microsoft.com/office/drawing/2014/main" id="{09F61298-7562-054D-9390-2EB219676254}"/>
              </a:ext>
            </a:extLst>
          </p:cNvPr>
          <p:cNvSpPr>
            <a:spLocks noGrp="1"/>
          </p:cNvSpPr>
          <p:nvPr>
            <p:ph type="body" sz="quarter" idx="28" hasCustomPrompt="1"/>
          </p:nvPr>
        </p:nvSpPr>
        <p:spPr>
          <a:xfrm>
            <a:off x="7213881" y="5653301"/>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31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3" name="Text Placeholder 23">
            <a:extLst>
              <a:ext uri="{FF2B5EF4-FFF2-40B4-BE49-F238E27FC236}">
                <a16:creationId xmlns:a16="http://schemas.microsoft.com/office/drawing/2014/main" id="{AE79FE91-3830-884D-BFD8-6859D5F6BB3B}"/>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203270F2-74CA-3E48-A639-0135E1B9AD76}"/>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9F1E2138-C57A-0D44-9CDF-C2A457A8ADF8}"/>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pic>
        <p:nvPicPr>
          <p:cNvPr id="16" name="Picture 15" descr="Icon&#10;&#10;Description automatically generated">
            <a:extLst>
              <a:ext uri="{FF2B5EF4-FFF2-40B4-BE49-F238E27FC236}">
                <a16:creationId xmlns:a16="http://schemas.microsoft.com/office/drawing/2014/main" id="{AACADF74-E82D-964C-835B-771E1D47BE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9/21/2022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79" r:id="rId3"/>
    <p:sldLayoutId id="2147483830" r:id="rId4"/>
    <p:sldLayoutId id="2147483829" r:id="rId5"/>
    <p:sldLayoutId id="2147483842" r:id="rId6"/>
    <p:sldLayoutId id="2147483880" r:id="rId7"/>
    <p:sldLayoutId id="2147483841" r:id="rId8"/>
    <p:sldLayoutId id="2147483840" r:id="rId9"/>
    <p:sldLayoutId id="2147483874" r:id="rId10"/>
    <p:sldLayoutId id="2147483861" r:id="rId11"/>
    <p:sldLayoutId id="2147483862" r:id="rId12"/>
    <p:sldLayoutId id="2147483875" r:id="rId13"/>
    <p:sldLayoutId id="2147483863" r:id="rId14"/>
    <p:sldLayoutId id="2147483835" r:id="rId15"/>
    <p:sldLayoutId id="2147483876" r:id="rId16"/>
    <p:sldLayoutId id="2147483836" r:id="rId17"/>
    <p:sldLayoutId id="2147483831" r:id="rId18"/>
    <p:sldLayoutId id="2147483846" r:id="rId19"/>
    <p:sldLayoutId id="2147483873" r:id="rId20"/>
    <p:sldLayoutId id="2147483834" r:id="rId21"/>
    <p:sldLayoutId id="2147483845" r:id="rId22"/>
    <p:sldLayoutId id="2147483869" r:id="rId23"/>
    <p:sldLayoutId id="2147483877" r:id="rId24"/>
    <p:sldLayoutId id="2147483866" r:id="rId25"/>
    <p:sldLayoutId id="2147483833" r:id="rId26"/>
    <p:sldLayoutId id="2147483847" r:id="rId27"/>
    <p:sldLayoutId id="2147483871" r:id="rId28"/>
    <p:sldLayoutId id="2147483870" r:id="rId29"/>
    <p:sldLayoutId id="2147483872" r:id="rId30"/>
    <p:sldLayoutId id="2147483837" r:id="rId31"/>
    <p:sldLayoutId id="2147483838" r:id="rId32"/>
    <p:sldLayoutId id="2147483844" r:id="rId33"/>
    <p:sldLayoutId id="2147483848" r:id="rId34"/>
    <p:sldLayoutId id="2147483849" r:id="rId35"/>
    <p:sldLayoutId id="2147483851" r:id="rId36"/>
    <p:sldLayoutId id="2147483854" r:id="rId37"/>
    <p:sldLayoutId id="2147483855" r:id="rId38"/>
    <p:sldLayoutId id="2147483856" r:id="rId39"/>
    <p:sldLayoutId id="2147483857" r:id="rId40"/>
    <p:sldLayoutId id="2147483864" r:id="rId41"/>
    <p:sldLayoutId id="2147483852" r:id="rId42"/>
    <p:sldLayoutId id="2147483858" r:id="rId43"/>
    <p:sldLayoutId id="2147483859" r:id="rId44"/>
    <p:sldLayoutId id="2147483860" r:id="rId45"/>
    <p:sldLayoutId id="214748385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15.xml"/><Relationship Id="rId4" Type="http://schemas.openxmlformats.org/officeDocument/2006/relationships/hyperlink" Target="https://www.rand.org/content/dam/rand/pubs/perspectives/PE200/PE253/RAND_PE253.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unicef.org/globalinsight/media/706/file/UNICEF-Global-Insight-digital-civic-engagement-2020.pdf"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unicef.org/globalinsight/media/706/file/UNICEF-Global-Insight-digital-civic-engagement-2020.pdf"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hyperlink" Target="https://www.dementiagame.com/" TargetMode="Externa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hyperlink" Target="http://portal.uned.es/portal/page?_pageid=93,69903616&amp;_dad=portal&amp;_schema=PORTAL"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hyperlink" Target="https://www.flac.ie/getinvolved/student/"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RegData/etudes/BRIE/2020/646161/EPRS_BRI(2020)646161_EN.pdf" TargetMode="External"/><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hyperlink" Target="https://www.rand.org/content/dam/rand/pubs/perspectives/PE200/PE253/RAND_PE253.pdf" TargetMode="External"/><Relationship Id="rId4" Type="http://schemas.openxmlformats.org/officeDocument/2006/relationships/hyperlink" Target="https://www.rand.org/content/dam/rand/pubs/conf_proceedings/CF300/CF373/RAND_CF373.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hyperlink" Target="https://ec.europa.eu/social/main.jsp?catId=1317&amp;langId=en" TargetMode="Externa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ec.europa.eu/social/main.jsp?catId=1317&amp;langId=en" TargetMode="External"/><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publications.jrc.ec.europa.eu/repository/handle/JRC109128" TargetMode="External"/><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jrc/en/digcompedu" TargetMode="External"/><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www.merrimack.edu/live/files/160-core-competencies-in-civic-engagement" TargetMode="External"/><Relationship Id="rId7" Type="http://schemas.openxmlformats.org/officeDocument/2006/relationships/hyperlink" Target="https://publications.jrc.ec.europa.eu/repository/handle/JRC101254" TargetMode="External"/><Relationship Id="rId2" Type="http://schemas.openxmlformats.org/officeDocument/2006/relationships/image" Target="../media/image45.jpeg"/><Relationship Id="rId1" Type="http://schemas.openxmlformats.org/officeDocument/2006/relationships/slideLayout" Target="../slideLayouts/slideLayout16.xml"/><Relationship Id="rId6" Type="http://schemas.openxmlformats.org/officeDocument/2006/relationships/hyperlink" Target="https://ec.europa.eu/social/main.jsp?catId=1317&amp;langId=en#:~:text=EntreComp%20is%20a%20free%2C%20flexible,practice%20to%20develop%20entrepreneurial%20skills" TargetMode="External"/><Relationship Id="rId5" Type="http://schemas.openxmlformats.org/officeDocument/2006/relationships/hyperlink" Target="https://files.eric.ed.gov/fulltext/ED497607.pdf" TargetMode="External"/><Relationship Id="rId4" Type="http://schemas.openxmlformats.org/officeDocument/2006/relationships/hyperlink" Target="https://www.learningtogive.org/resources/civic-skill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palgrave.com/gp/book/9781137370136" TargetMode="External"/><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hyperlink" Target="https://www.studentcivicengagers.eu/" TargetMode="Externa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tartuwelcomecentre.ee/"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onkhe.com/blogs/what-have-students-ever-done-for-the-community/" TargetMode="External"/><Relationship Id="rId2" Type="http://schemas.openxmlformats.org/officeDocument/2006/relationships/image" Target="../media/image45.jpeg"/><Relationship Id="rId1" Type="http://schemas.openxmlformats.org/officeDocument/2006/relationships/slideLayout" Target="../slideLayouts/slideLayout16.xml"/><Relationship Id="rId4" Type="http://schemas.openxmlformats.org/officeDocument/2006/relationships/hyperlink" Target="https://digitalpromise.org/2020/08/28/building-resilient-communities-with-students-at-the-center/"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video" Target="https://www.youtube.com/embed/x6bNwmrBPXI?feature=oembed" TargetMode="Externa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video" Target="https://www.youtube.com/embed/Eqwxife716M?feature=oembed" TargetMode="Externa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6.xml"/><Relationship Id="rId1" Type="http://schemas.openxmlformats.org/officeDocument/2006/relationships/video" Target="https://www.youtube.com/embed/pfZsC7lfqjo?feature=oembed"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0.xml"/><Relationship Id="rId5" Type="http://schemas.openxmlformats.org/officeDocument/2006/relationships/hyperlink" Target="https://www.qmarkets.net/blog/civic-engagement-in-the-digital-age/" TargetMode="External"/><Relationship Id="rId4" Type="http://schemas.openxmlformats.org/officeDocument/2006/relationships/hyperlink" Target="https://ojs.aishe.org/index.php/aishe-j/article/view/1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holding papers&#10;&#10;Description automatically generated with low confidence">
            <a:extLst>
              <a:ext uri="{FF2B5EF4-FFF2-40B4-BE49-F238E27FC236}">
                <a16:creationId xmlns:a16="http://schemas.microsoft.com/office/drawing/2014/main" id="{0DEDDFA2-136D-6B45-8B47-7DB6719406C7}"/>
              </a:ext>
            </a:extLst>
          </p:cNvPr>
          <p:cNvPicPr>
            <a:picLocks noGrp="1" noChangeAspect="1"/>
          </p:cNvPicPr>
          <p:nvPr>
            <p:ph type="pic" sz="quarter" idx="10"/>
          </p:nvPr>
        </p:nvPicPr>
        <p:blipFill rotWithShape="1">
          <a:blip r:embed="rId2"/>
          <a:srcRect t="6885" b="26989"/>
          <a:stretch/>
        </p:blipFill>
        <p:spPr>
          <a:xfrm>
            <a:off x="0" y="2800869"/>
            <a:ext cx="12192000" cy="3058510"/>
          </a:xfrm>
        </p:spPr>
      </p:pic>
      <p:sp>
        <p:nvSpPr>
          <p:cNvPr id="6" name="Text Placeholder 5">
            <a:extLst>
              <a:ext uri="{FF2B5EF4-FFF2-40B4-BE49-F238E27FC236}">
                <a16:creationId xmlns:a16="http://schemas.microsoft.com/office/drawing/2014/main" id="{C792A4EB-A5BB-B442-AAAB-F8279A90AE27}"/>
              </a:ext>
            </a:extLst>
          </p:cNvPr>
          <p:cNvSpPr>
            <a:spLocks noGrp="1"/>
          </p:cNvSpPr>
          <p:nvPr>
            <p:ph type="body" sz="quarter" idx="15"/>
          </p:nvPr>
        </p:nvSpPr>
        <p:spPr>
          <a:xfrm>
            <a:off x="6152822" y="5158584"/>
            <a:ext cx="5420053" cy="697353"/>
          </a:xfrm>
        </p:spPr>
        <p:txBody>
          <a:bodyPr/>
          <a:lstStyle/>
          <a:p>
            <a:pPr algn="l"/>
            <a:r>
              <a:rPr lang="en-US" sz="2800" dirty="0"/>
              <a:t>ENVOLVIMENTO CÍVICO DIGITAL </a:t>
            </a:r>
            <a:r>
              <a:rPr lang="en-AE" sz="2800" dirty="0"/>
              <a:t>–</a:t>
            </a:r>
            <a:endParaRPr lang="en-US" sz="2800" dirty="0"/>
          </a:p>
          <a:p>
            <a:pPr algn="l"/>
            <a:r>
              <a:rPr lang="pt-PT" sz="2000" dirty="0"/>
              <a:t>O POTENCIAL DA INTERSEÇÃO DE TECNOLOGIA E DOS NOVOS MEIOS DE COMUNICAÇÃO</a:t>
            </a:r>
            <a:endParaRPr lang="en-US" sz="2000" dirty="0"/>
          </a:p>
        </p:txBody>
      </p:sp>
      <p:sp>
        <p:nvSpPr>
          <p:cNvPr id="7" name="Text Placeholder 6">
            <a:extLst>
              <a:ext uri="{FF2B5EF4-FFF2-40B4-BE49-F238E27FC236}">
                <a16:creationId xmlns:a16="http://schemas.microsoft.com/office/drawing/2014/main" id="{DD2558D1-14F6-9D47-A9FC-BFDACE155356}"/>
              </a:ext>
            </a:extLst>
          </p:cNvPr>
          <p:cNvSpPr>
            <a:spLocks noGrp="1"/>
          </p:cNvSpPr>
          <p:nvPr>
            <p:ph type="body" sz="quarter" idx="16"/>
          </p:nvPr>
        </p:nvSpPr>
        <p:spPr>
          <a:xfrm>
            <a:off x="6152822" y="4633138"/>
            <a:ext cx="5278651" cy="620349"/>
          </a:xfrm>
        </p:spPr>
        <p:txBody>
          <a:bodyPr/>
          <a:lstStyle/>
          <a:p>
            <a:pPr algn="l"/>
            <a:r>
              <a:rPr lang="en-US" dirty="0"/>
              <a:t>SDCE REA MÓDULO 1:</a:t>
            </a:r>
          </a:p>
        </p:txBody>
      </p:sp>
    </p:spTree>
    <p:extLst>
      <p:ext uri="{BB962C8B-B14F-4D97-AF65-F5344CB8AC3E}">
        <p14:creationId xmlns:p14="http://schemas.microsoft.com/office/powerpoint/2010/main" val="114111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3DBA11-61D7-402F-888D-6DDD95872F6C}"/>
              </a:ext>
            </a:extLst>
          </p:cNvPr>
          <p:cNvSpPr>
            <a:spLocks noGrp="1"/>
          </p:cNvSpPr>
          <p:nvPr>
            <p:ph type="body" sz="quarter" idx="16"/>
          </p:nvPr>
        </p:nvSpPr>
        <p:spPr>
          <a:xfrm>
            <a:off x="2027268" y="637367"/>
            <a:ext cx="9639215" cy="1175656"/>
          </a:xfrm>
        </p:spPr>
        <p:txBody>
          <a:bodyPr>
            <a:noAutofit/>
          </a:bodyPr>
          <a:lstStyle/>
          <a:p>
            <a:r>
              <a:rPr lang="pt-PT" sz="4400" dirty="0"/>
              <a:t>QUAL O IMPACTO DO ENVOLVIMENTO CÍVICO DIGITAL NAS UNIVERSIDADES?</a:t>
            </a:r>
            <a:endParaRPr lang="en-IE" sz="4400" dirty="0"/>
          </a:p>
        </p:txBody>
      </p:sp>
      <p:sp>
        <p:nvSpPr>
          <p:cNvPr id="6" name="Text Placeholder 5">
            <a:extLst>
              <a:ext uri="{FF2B5EF4-FFF2-40B4-BE49-F238E27FC236}">
                <a16:creationId xmlns:a16="http://schemas.microsoft.com/office/drawing/2014/main" id="{79144C0D-D758-4B9D-A6CE-324112763DB7}"/>
              </a:ext>
            </a:extLst>
          </p:cNvPr>
          <p:cNvSpPr>
            <a:spLocks noGrp="1"/>
          </p:cNvSpPr>
          <p:nvPr>
            <p:ph type="body" sz="quarter" idx="17"/>
          </p:nvPr>
        </p:nvSpPr>
        <p:spPr/>
        <p:txBody>
          <a:bodyPr>
            <a:normAutofit fontScale="85000" lnSpcReduction="20000"/>
          </a:bodyPr>
          <a:lstStyle/>
          <a:p>
            <a:r>
              <a:rPr lang="en-IE" dirty="0"/>
              <a:t>02</a:t>
            </a:r>
          </a:p>
        </p:txBody>
      </p:sp>
      <p:sp>
        <p:nvSpPr>
          <p:cNvPr id="9" name="TextBox 8">
            <a:extLst>
              <a:ext uri="{FF2B5EF4-FFF2-40B4-BE49-F238E27FC236}">
                <a16:creationId xmlns:a16="http://schemas.microsoft.com/office/drawing/2014/main" id="{4931B5E6-DC17-4DEE-8560-3E26A43CAE93}"/>
              </a:ext>
            </a:extLst>
          </p:cNvPr>
          <p:cNvSpPr txBox="1"/>
          <p:nvPr/>
        </p:nvSpPr>
        <p:spPr>
          <a:xfrm>
            <a:off x="6280031" y="5218044"/>
            <a:ext cx="5492870" cy="523220"/>
          </a:xfrm>
          <a:prstGeom prst="rect">
            <a:avLst/>
          </a:prstGeom>
          <a:noFill/>
        </p:spPr>
        <p:txBody>
          <a:bodyPr wrap="square" rtlCol="0">
            <a:spAutoFit/>
          </a:bodyPr>
          <a:lstStyle/>
          <a:p>
            <a:pPr algn="r"/>
            <a:r>
              <a:rPr lang="en-IE" sz="2800" b="1" dirty="0" err="1">
                <a:solidFill>
                  <a:schemeClr val="bg1"/>
                </a:solidFill>
              </a:rPr>
              <a:t>Nível</a:t>
            </a:r>
            <a:r>
              <a:rPr lang="en-IE" sz="2800" b="1" dirty="0">
                <a:solidFill>
                  <a:schemeClr val="bg1"/>
                </a:solidFill>
              </a:rPr>
              <a:t> de </a:t>
            </a:r>
            <a:r>
              <a:rPr lang="en-IE" sz="2800" b="1" dirty="0" err="1">
                <a:solidFill>
                  <a:schemeClr val="bg1"/>
                </a:solidFill>
              </a:rPr>
              <a:t>Aprendizagem</a:t>
            </a:r>
            <a:r>
              <a:rPr lang="en-IE" sz="2800" b="1" dirty="0">
                <a:solidFill>
                  <a:schemeClr val="bg1"/>
                </a:solidFill>
              </a:rPr>
              <a:t>: </a:t>
            </a:r>
            <a:r>
              <a:rPr lang="en-IE" sz="2800" b="1" dirty="0" err="1">
                <a:solidFill>
                  <a:schemeClr val="bg1"/>
                </a:solidFill>
              </a:rPr>
              <a:t>Intermédia</a:t>
            </a:r>
            <a:endParaRPr lang="en-IE" sz="2800" b="1" dirty="0">
              <a:solidFill>
                <a:schemeClr val="bg1"/>
              </a:solidFill>
            </a:endParaRPr>
          </a:p>
        </p:txBody>
      </p:sp>
    </p:spTree>
    <p:extLst>
      <p:ext uri="{BB962C8B-B14F-4D97-AF65-F5344CB8AC3E}">
        <p14:creationId xmlns:p14="http://schemas.microsoft.com/office/powerpoint/2010/main" val="3629042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outdoor, ground, sitting&#10;&#10;Description automatically generated">
            <a:extLst>
              <a:ext uri="{FF2B5EF4-FFF2-40B4-BE49-F238E27FC236}">
                <a16:creationId xmlns:a16="http://schemas.microsoft.com/office/drawing/2014/main" id="{BF2C9E0F-051A-1F44-AAE5-04B7C58B665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253" r="23253"/>
          <a:stretch/>
        </p:blipFill>
        <p:spPr/>
      </p:pic>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512124" y="407276"/>
            <a:ext cx="4716425" cy="823715"/>
          </a:xfrm>
        </p:spPr>
        <p:txBody>
          <a:bodyPr>
            <a:normAutofit fontScale="47500" lnSpcReduction="20000"/>
          </a:bodyPr>
          <a:lstStyle/>
          <a:p>
            <a:r>
              <a:rPr lang="en-US" sz="5100" dirty="0"/>
              <a:t>COMO AS TECNOLOGIAS DIGITAIS ESTÃO A MUDAR O MUNDO</a:t>
            </a:r>
            <a:endParaRPr lang="en-US"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168"/>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610961" y="1242479"/>
            <a:ext cx="5241101" cy="5632311"/>
          </a:xfrm>
          <a:prstGeom prst="rect">
            <a:avLst/>
          </a:prstGeom>
          <a:noFill/>
        </p:spPr>
        <p:txBody>
          <a:bodyPr wrap="square" rtlCol="0">
            <a:spAutoFit/>
          </a:bodyPr>
          <a:lstStyle/>
          <a:p>
            <a:r>
              <a:rPr lang="pt-PT" sz="2400" dirty="0">
                <a:solidFill>
                  <a:schemeClr val="bg1"/>
                </a:solidFill>
              </a:rPr>
              <a:t>A forma como as pessoas se comunicam, consomem informações e interagem umas com as outras mudou. Isso ficou ainda mais evidente à medida que nossas vidas e aprendizado se tornaram mais digitais.</a:t>
            </a:r>
          </a:p>
          <a:p>
            <a:r>
              <a:rPr lang="pt-PT" sz="2400" dirty="0">
                <a:solidFill>
                  <a:schemeClr val="bg1"/>
                </a:solidFill>
              </a:rPr>
              <a:t>A tecnologia aplicada à comunicação social teve um grande impacto ao reunir pessoas com ideias semelhantes, existindo uma plataforma gratuita onde as pessoas podem planear algo juntas.</a:t>
            </a:r>
          </a:p>
          <a:p>
            <a:r>
              <a:rPr lang="pt-PT" sz="2400" dirty="0">
                <a:solidFill>
                  <a:schemeClr val="bg1"/>
                </a:solidFill>
              </a:rPr>
              <a:t>De fato, mesmo em termos de participação cívica, estas plataformas podem capacitar as pessoas para ajudar a impor mudanças positivas.</a:t>
            </a:r>
            <a:endParaRPr lang="en-IE" sz="2400" dirty="0"/>
          </a:p>
        </p:txBody>
      </p:sp>
      <p:sp>
        <p:nvSpPr>
          <p:cNvPr id="8" name="TextBox 7">
            <a:extLst>
              <a:ext uri="{FF2B5EF4-FFF2-40B4-BE49-F238E27FC236}">
                <a16:creationId xmlns:a16="http://schemas.microsoft.com/office/drawing/2014/main" id="{FD626A64-290B-4253-BA9E-7FCAF7FA3E35}"/>
              </a:ext>
            </a:extLst>
          </p:cNvPr>
          <p:cNvSpPr txBox="1"/>
          <p:nvPr/>
        </p:nvSpPr>
        <p:spPr>
          <a:xfrm>
            <a:off x="6057404" y="6481699"/>
            <a:ext cx="1589316" cy="369332"/>
          </a:xfrm>
          <a:prstGeom prst="rect">
            <a:avLst/>
          </a:prstGeom>
          <a:noFill/>
        </p:spPr>
        <p:txBody>
          <a:bodyPr wrap="square" rtlCol="0">
            <a:spAutoFit/>
          </a:bodyPr>
          <a:lstStyle/>
          <a:p>
            <a:r>
              <a:rPr lang="en-IE" b="1" dirty="0">
                <a:solidFill>
                  <a:schemeClr val="bg1"/>
                </a:solidFill>
                <a:hlinkClick r:id="rId4">
                  <a:extLst>
                    <a:ext uri="{A12FA001-AC4F-418D-AE19-62706E023703}">
                      <ahyp:hlinkClr xmlns:ahyp="http://schemas.microsoft.com/office/drawing/2018/hyperlinkcolor" val="tx"/>
                    </a:ext>
                  </a:extLst>
                </a:hlinkClick>
              </a:rPr>
              <a:t>Fonte</a:t>
            </a:r>
            <a:endParaRPr lang="en-IE" b="1" dirty="0">
              <a:solidFill>
                <a:schemeClr val="bg1"/>
              </a:solidFill>
            </a:endParaRPr>
          </a:p>
        </p:txBody>
      </p:sp>
    </p:spTree>
    <p:extLst>
      <p:ext uri="{BB962C8B-B14F-4D97-AF65-F5344CB8AC3E}">
        <p14:creationId xmlns:p14="http://schemas.microsoft.com/office/powerpoint/2010/main" val="274098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615720" y="1645920"/>
            <a:ext cx="5105120" cy="5417819"/>
          </a:xfrm>
        </p:spPr>
        <p:txBody>
          <a:bodyPr>
            <a:noAutofit/>
          </a:bodyPr>
          <a:lstStyle/>
          <a:p>
            <a:pPr marL="0"/>
            <a:r>
              <a:rPr lang="pt-PT" sz="2200" dirty="0"/>
              <a:t>A forma como os alunos se tornam civicamente ativos também está a sofrer mudanças devido aos tipos de tecnologias digitais que estão à data disponíveis.</a:t>
            </a:r>
          </a:p>
          <a:p>
            <a:pPr marL="0"/>
            <a:r>
              <a:rPr lang="pt-PT" sz="2200" dirty="0"/>
              <a:t>Já no arranque do ano 2014, os manifestantes recorriam a aplicações encriptadas como o WhatsApp e </a:t>
            </a:r>
            <a:r>
              <a:rPr lang="pt-PT" sz="2200" dirty="0" err="1"/>
              <a:t>Telegram</a:t>
            </a:r>
            <a:r>
              <a:rPr lang="pt-PT" sz="2200" dirty="0"/>
              <a:t> para divulgar informações sobre os protestos em Hong Kong. </a:t>
            </a:r>
          </a:p>
          <a:p>
            <a:pPr marL="0"/>
            <a:r>
              <a:rPr lang="pt-PT" sz="2200" dirty="0"/>
              <a:t>Quando a polícia decidiu limitar o uso de dados nas áreas de protesto, os manifestantes responderam com o recurso a aplicações que usavam Bluetooth para se ligar invés de uma ligação à internet. Isso também se repetiu durante os protestos na Índia em 2019.</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755417" y="267694"/>
            <a:ext cx="4965423" cy="582221"/>
          </a:xfrm>
        </p:spPr>
        <p:txBody>
          <a:bodyPr>
            <a:normAutofit fontScale="25000" lnSpcReduction="20000"/>
          </a:bodyPr>
          <a:lstStyle/>
          <a:p>
            <a:r>
              <a:rPr lang="en-US" sz="11200" dirty="0"/>
              <a:t>O POTENCIAL DA INTERSEÇÃO DA TECNOLOGIA E A COMUNICAÇÃO SOCIAL</a:t>
            </a:r>
            <a:endParaRPr lang="en-US" dirty="0"/>
          </a:p>
        </p:txBody>
      </p:sp>
      <p:sp>
        <p:nvSpPr>
          <p:cNvPr id="7" name="TextBox 6">
            <a:extLst>
              <a:ext uri="{FF2B5EF4-FFF2-40B4-BE49-F238E27FC236}">
                <a16:creationId xmlns:a16="http://schemas.microsoft.com/office/drawing/2014/main" id="{54CC4332-3087-45C0-9166-78A5C2917296}"/>
              </a:ext>
            </a:extLst>
          </p:cNvPr>
          <p:cNvSpPr txBox="1"/>
          <p:nvPr/>
        </p:nvSpPr>
        <p:spPr>
          <a:xfrm>
            <a:off x="6057404" y="6481699"/>
            <a:ext cx="1589316" cy="369332"/>
          </a:xfrm>
          <a:prstGeom prst="rect">
            <a:avLst/>
          </a:prstGeom>
          <a:noFill/>
        </p:spPr>
        <p:txBody>
          <a:bodyPr wrap="square" rtlCol="0">
            <a:spAutoFit/>
          </a:bodyPr>
          <a:lstStyle/>
          <a:p>
            <a:r>
              <a:rPr lang="en-IE" b="1" dirty="0">
                <a:solidFill>
                  <a:schemeClr val="bg1"/>
                </a:solidFill>
                <a:hlinkClick r:id="rId2">
                  <a:extLst>
                    <a:ext uri="{A12FA001-AC4F-418D-AE19-62706E023703}">
                      <ahyp:hlinkClr xmlns:ahyp="http://schemas.microsoft.com/office/drawing/2018/hyperlinkcolor" val="tx"/>
                    </a:ext>
                  </a:extLst>
                </a:hlinkClick>
              </a:rPr>
              <a:t>Fonte</a:t>
            </a:r>
            <a:endParaRPr lang="en-IE" b="1" dirty="0">
              <a:solidFill>
                <a:schemeClr val="bg1"/>
              </a:solidFill>
            </a:endParaRPr>
          </a:p>
        </p:txBody>
      </p:sp>
      <p:pic>
        <p:nvPicPr>
          <p:cNvPr id="9" name="Picture Placeholder 8">
            <a:extLst>
              <a:ext uri="{FF2B5EF4-FFF2-40B4-BE49-F238E27FC236}">
                <a16:creationId xmlns:a16="http://schemas.microsoft.com/office/drawing/2014/main" id="{F993A82E-C192-4245-827F-A4AE8507488A}"/>
              </a:ext>
            </a:extLst>
          </p:cNvPr>
          <p:cNvPicPr>
            <a:picLocks noGrp="1" noChangeAspect="1"/>
          </p:cNvPicPr>
          <p:nvPr>
            <p:ph type="pic" sz="quarter" idx="10"/>
          </p:nvPr>
        </p:nvPicPr>
        <p:blipFill>
          <a:blip r:embed="rId3"/>
          <a:srcRect t="42" b="42"/>
          <a:stretch>
            <a:fillRect/>
          </a:stretch>
        </p:blipFill>
        <p:spPr>
          <a:prstGeom prst="rect">
            <a:avLst/>
          </a:prstGeom>
        </p:spPr>
      </p:pic>
    </p:spTree>
    <p:extLst>
      <p:ext uri="{BB962C8B-B14F-4D97-AF65-F5344CB8AC3E}">
        <p14:creationId xmlns:p14="http://schemas.microsoft.com/office/powerpoint/2010/main" val="112277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104D61-8896-4229-8D33-CD56EFBBDCE6}"/>
              </a:ext>
            </a:extLst>
          </p:cNvPr>
          <p:cNvSpPr>
            <a:spLocks noGrp="1"/>
          </p:cNvSpPr>
          <p:nvPr>
            <p:ph type="body" sz="quarter" idx="18"/>
          </p:nvPr>
        </p:nvSpPr>
        <p:spPr>
          <a:xfrm>
            <a:off x="1765852" y="1634092"/>
            <a:ext cx="4621841" cy="5223907"/>
          </a:xfrm>
        </p:spPr>
        <p:txBody>
          <a:bodyPr>
            <a:normAutofit lnSpcReduction="10000"/>
          </a:bodyPr>
          <a:lstStyle/>
          <a:p>
            <a:pPr marL="0"/>
            <a:r>
              <a:rPr lang="pt-PT" dirty="0"/>
              <a:t>As organizações também estão a encontrar alternativas de aplicar a tecnologia para incentivar as pessoas a se envolverem civicamente, através da criação de plataformas especificamente para esse fim.</a:t>
            </a:r>
          </a:p>
          <a:p>
            <a:pPr marL="0"/>
            <a:r>
              <a:rPr lang="pt-PT" dirty="0"/>
              <a:t>Por exemplo, a Amnistia Internacional criou </a:t>
            </a:r>
            <a:r>
              <a:rPr lang="pt-PT" i="1" dirty="0" err="1"/>
              <a:t>hackathons</a:t>
            </a:r>
            <a:r>
              <a:rPr lang="pt-PT" i="1" dirty="0"/>
              <a:t> </a:t>
            </a:r>
            <a:r>
              <a:rPr lang="pt-PT" dirty="0"/>
              <a:t>cívicos onde se solicitou a um grupo de voluntários para verificar uma série de imagens de satélite para ajudar a determinar os locais dos ataques com mísseis na Síria.</a:t>
            </a:r>
          </a:p>
          <a:p>
            <a:pPr marL="0"/>
            <a:endParaRPr lang="en-US" dirty="0"/>
          </a:p>
          <a:p>
            <a:pPr marL="0"/>
            <a:r>
              <a:rPr lang="en-US" dirty="0">
                <a:hlinkClick r:id="rId2">
                  <a:extLst>
                    <a:ext uri="{A12FA001-AC4F-418D-AE19-62706E023703}">
                      <ahyp:hlinkClr xmlns:ahyp="http://schemas.microsoft.com/office/drawing/2018/hyperlinkcolor" val="tx"/>
                    </a:ext>
                  </a:extLst>
                </a:hlinkClick>
              </a:rPr>
              <a:t>Para </a:t>
            </a:r>
            <a:r>
              <a:rPr lang="en-US" dirty="0" err="1">
                <a:hlinkClick r:id="rId2">
                  <a:extLst>
                    <a:ext uri="{A12FA001-AC4F-418D-AE19-62706E023703}">
                      <ahyp:hlinkClr xmlns:ahyp="http://schemas.microsoft.com/office/drawing/2018/hyperlinkcolor" val="tx"/>
                    </a:ext>
                  </a:extLst>
                </a:hlinkClick>
              </a:rPr>
              <a:t>mais</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informações</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aqui</a:t>
            </a:r>
            <a:endParaRPr lang="en-US" dirty="0"/>
          </a:p>
        </p:txBody>
      </p:sp>
      <p:sp>
        <p:nvSpPr>
          <p:cNvPr id="3" name="Text Placeholder 2">
            <a:extLst>
              <a:ext uri="{FF2B5EF4-FFF2-40B4-BE49-F238E27FC236}">
                <a16:creationId xmlns:a16="http://schemas.microsoft.com/office/drawing/2014/main" id="{F3D1A9C9-CB14-4A2E-84E3-58E2038AD3A0}"/>
              </a:ext>
            </a:extLst>
          </p:cNvPr>
          <p:cNvSpPr>
            <a:spLocks noGrp="1"/>
          </p:cNvSpPr>
          <p:nvPr>
            <p:ph type="body" sz="quarter" idx="16"/>
          </p:nvPr>
        </p:nvSpPr>
        <p:spPr>
          <a:xfrm>
            <a:off x="1718561" y="366910"/>
            <a:ext cx="4716425" cy="805907"/>
          </a:xfrm>
        </p:spPr>
        <p:txBody>
          <a:bodyPr>
            <a:normAutofit lnSpcReduction="10000"/>
          </a:bodyPr>
          <a:lstStyle/>
          <a:p>
            <a:r>
              <a:rPr lang="en-US" sz="2800" dirty="0"/>
              <a:t>ORGANIZAÇÕES E ENVOLVIMENTO CÍVICO</a:t>
            </a:r>
            <a:endParaRPr lang="en-IE" sz="2800" dirty="0"/>
          </a:p>
        </p:txBody>
      </p:sp>
      <p:pic>
        <p:nvPicPr>
          <p:cNvPr id="22" name="Picture Placeholder 21">
            <a:extLst>
              <a:ext uri="{FF2B5EF4-FFF2-40B4-BE49-F238E27FC236}">
                <a16:creationId xmlns:a16="http://schemas.microsoft.com/office/drawing/2014/main" id="{EF74CE45-BF18-4290-B6AA-E4B5029DE2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111294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18BEEE3-8223-4C51-BD9A-E297831B777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253" r="23253"/>
          <a:stretch/>
        </p:blipFill>
        <p:spPr/>
      </p:pic>
      <p:sp>
        <p:nvSpPr>
          <p:cNvPr id="4" name="Text Placeholder 3">
            <a:extLst>
              <a:ext uri="{FF2B5EF4-FFF2-40B4-BE49-F238E27FC236}">
                <a16:creationId xmlns:a16="http://schemas.microsoft.com/office/drawing/2014/main" id="{87104D61-8896-4229-8D33-CD56EFBBDCE6}"/>
              </a:ext>
            </a:extLst>
          </p:cNvPr>
          <p:cNvSpPr>
            <a:spLocks noGrp="1"/>
          </p:cNvSpPr>
          <p:nvPr>
            <p:ph type="body" sz="quarter" idx="18"/>
          </p:nvPr>
        </p:nvSpPr>
        <p:spPr>
          <a:xfrm>
            <a:off x="1491344" y="1371600"/>
            <a:ext cx="5360718" cy="5486400"/>
          </a:xfrm>
        </p:spPr>
        <p:txBody>
          <a:bodyPr>
            <a:normAutofit fontScale="92500" lnSpcReduction="10000"/>
          </a:bodyPr>
          <a:lstStyle/>
          <a:p>
            <a:pPr marL="0"/>
            <a:r>
              <a:rPr lang="pt-PT" dirty="0"/>
              <a:t>Um </a:t>
            </a:r>
            <a:r>
              <a:rPr lang="pt-PT" i="1" dirty="0" err="1"/>
              <a:t>hackathon</a:t>
            </a:r>
            <a:r>
              <a:rPr lang="pt-PT" dirty="0"/>
              <a:t> cívico é um evento de programação de grande escala, onde se </a:t>
            </a:r>
            <a:r>
              <a:rPr lang="pt-PT" dirty="0" err="1"/>
              <a:t>reunem</a:t>
            </a:r>
            <a:r>
              <a:rPr lang="pt-PT" dirty="0"/>
              <a:t> pessoas que conhecem e amam tecnologia com um outro grupo de pessoas que conhece e ama problemas de urbanismo para aplicarem em conjunto tecnologia e as suas competências coletivas para construir soluções importantes para as suas cidades, e outros territórios. </a:t>
            </a:r>
          </a:p>
          <a:p>
            <a:pPr marL="0"/>
            <a:r>
              <a:rPr lang="pt-PT" dirty="0"/>
              <a:t>Os programadores cívicos são engenheiros, tecnologistas, funcionários públicos, cientistas, designers, artistas, professores, estudantes e empreendedores. </a:t>
            </a:r>
          </a:p>
          <a:p>
            <a:pPr marL="0"/>
            <a:r>
              <a:rPr lang="pt-PT" dirty="0"/>
              <a:t>Todos colaboram entre si para criar, construir e inventar um recurso aberto de soluções com base em dados oficialmente publicados, codificação e tecnologia para resolver os desafios mais relevantes da sua comunidade, suas cidades, suas regiões e seus países. </a:t>
            </a:r>
          </a:p>
        </p:txBody>
      </p:sp>
      <p:sp>
        <p:nvSpPr>
          <p:cNvPr id="3" name="Text Placeholder 2">
            <a:extLst>
              <a:ext uri="{FF2B5EF4-FFF2-40B4-BE49-F238E27FC236}">
                <a16:creationId xmlns:a16="http://schemas.microsoft.com/office/drawing/2014/main" id="{F3D1A9C9-CB14-4A2E-84E3-58E2038AD3A0}"/>
              </a:ext>
            </a:extLst>
          </p:cNvPr>
          <p:cNvSpPr>
            <a:spLocks noGrp="1"/>
          </p:cNvSpPr>
          <p:nvPr>
            <p:ph type="body" sz="quarter" idx="16"/>
          </p:nvPr>
        </p:nvSpPr>
        <p:spPr/>
        <p:txBody>
          <a:bodyPr>
            <a:normAutofit fontScale="92500"/>
          </a:bodyPr>
          <a:lstStyle/>
          <a:p>
            <a:r>
              <a:rPr lang="en-US" sz="2800" dirty="0"/>
              <a:t>O QUE É UM </a:t>
            </a:r>
            <a:r>
              <a:rPr lang="en-US" sz="2800" i="1" dirty="0"/>
              <a:t>HACKATHON</a:t>
            </a:r>
            <a:r>
              <a:rPr lang="en-US" sz="2800" dirty="0"/>
              <a:t> CÍVICO</a:t>
            </a:r>
            <a:endParaRPr lang="en-IE" sz="2800" dirty="0"/>
          </a:p>
        </p:txBody>
      </p:sp>
    </p:spTree>
    <p:extLst>
      <p:ext uri="{BB962C8B-B14F-4D97-AF65-F5344CB8AC3E}">
        <p14:creationId xmlns:p14="http://schemas.microsoft.com/office/powerpoint/2010/main" val="101558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09798" y="119240"/>
            <a:ext cx="5006284" cy="1218154"/>
          </a:xfrm>
        </p:spPr>
        <p:txBody>
          <a:bodyPr>
            <a:normAutofit fontScale="92500" lnSpcReduction="10000"/>
          </a:bodyPr>
          <a:lstStyle/>
          <a:p>
            <a:r>
              <a:rPr lang="pt-PT" sz="3000" dirty="0"/>
              <a:t>OLHAR PARA O ENVOLVIMENTO CÍVICO DIGITAL DA PERSPECTIVA EUROPEIA</a:t>
            </a:r>
            <a:endParaRPr lang="en-US"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168"/>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610961" y="1383993"/>
            <a:ext cx="5241101" cy="4893647"/>
          </a:xfrm>
          <a:prstGeom prst="rect">
            <a:avLst/>
          </a:prstGeom>
          <a:noFill/>
        </p:spPr>
        <p:txBody>
          <a:bodyPr wrap="square" rtlCol="0">
            <a:spAutoFit/>
          </a:bodyPr>
          <a:lstStyle/>
          <a:p>
            <a:r>
              <a:rPr lang="pt-PT" sz="2400" dirty="0">
                <a:solidFill>
                  <a:schemeClr val="bg1"/>
                </a:solidFill>
              </a:rPr>
              <a:t>Como se envolveram os estudantes em projetos por toda a Europa?</a:t>
            </a:r>
          </a:p>
          <a:p>
            <a:r>
              <a:rPr lang="pt-PT" sz="2400" dirty="0">
                <a:solidFill>
                  <a:schemeClr val="bg1"/>
                </a:solidFill>
              </a:rPr>
              <a:t>No decorrer do conteúdo que falta explorar, iremos examinar como e porquê os estudantes europeus se envolveram nos seus próprios projetos de Envolvimento Cívico Digital (ECD).</a:t>
            </a:r>
          </a:p>
          <a:p>
            <a:endParaRPr lang="pt-PT" sz="2400" dirty="0">
              <a:solidFill>
                <a:schemeClr val="bg1"/>
              </a:solidFill>
            </a:endParaRPr>
          </a:p>
          <a:p>
            <a:r>
              <a:rPr lang="pt-PT" sz="2400" dirty="0">
                <a:solidFill>
                  <a:schemeClr val="bg1"/>
                </a:solidFill>
              </a:rPr>
              <a:t>Nesses exemplos, serão observados os benefícios que justificam o interesse dos  alunos em querer participar num projeto ECD e quais as mais valias para a comunidade local.</a:t>
            </a:r>
          </a:p>
        </p:txBody>
      </p:sp>
      <p:pic>
        <p:nvPicPr>
          <p:cNvPr id="5" name="Picture Placeholder 4">
            <a:extLst>
              <a:ext uri="{FF2B5EF4-FFF2-40B4-BE49-F238E27FC236}">
                <a16:creationId xmlns:a16="http://schemas.microsoft.com/office/drawing/2014/main" id="{BDA14119-5413-44CE-B193-462D963E050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7433" r="27433"/>
          <a:stretch>
            <a:fillRect/>
          </a:stretch>
        </p:blipFill>
        <p:spPr/>
      </p:pic>
    </p:spTree>
    <p:extLst>
      <p:ext uri="{BB962C8B-B14F-4D97-AF65-F5344CB8AC3E}">
        <p14:creationId xmlns:p14="http://schemas.microsoft.com/office/powerpoint/2010/main" val="584228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212DE8-CB38-4954-B6F5-32D6422BC309}"/>
              </a:ext>
            </a:extLst>
          </p:cNvPr>
          <p:cNvSpPr txBox="1"/>
          <p:nvPr/>
        </p:nvSpPr>
        <p:spPr>
          <a:xfrm>
            <a:off x="5214258" y="229504"/>
            <a:ext cx="6477000" cy="954107"/>
          </a:xfrm>
          <a:prstGeom prst="rect">
            <a:avLst/>
          </a:prstGeom>
          <a:noFill/>
        </p:spPr>
        <p:txBody>
          <a:bodyPr wrap="square">
            <a:spAutoFit/>
          </a:bodyPr>
          <a:lstStyle/>
          <a:p>
            <a:pPr algn="ctr"/>
            <a:r>
              <a:rPr lang="en-US" sz="2800" dirty="0">
                <a:solidFill>
                  <a:schemeClr val="bg1"/>
                </a:solidFill>
              </a:rPr>
              <a:t>EXPLORE O GUIA DE ENVOLVIMENTO CÍVICO DIGITAL</a:t>
            </a:r>
          </a:p>
        </p:txBody>
      </p:sp>
      <p:sp>
        <p:nvSpPr>
          <p:cNvPr id="9" name="TextBox 8">
            <a:extLst>
              <a:ext uri="{FF2B5EF4-FFF2-40B4-BE49-F238E27FC236}">
                <a16:creationId xmlns:a16="http://schemas.microsoft.com/office/drawing/2014/main" id="{D0A2937D-D339-48E0-B5F0-4C3FF22D1B5A}"/>
              </a:ext>
            </a:extLst>
          </p:cNvPr>
          <p:cNvSpPr txBox="1"/>
          <p:nvPr/>
        </p:nvSpPr>
        <p:spPr>
          <a:xfrm>
            <a:off x="5388429" y="1252570"/>
            <a:ext cx="6383762" cy="3785652"/>
          </a:xfrm>
          <a:prstGeom prst="rect">
            <a:avLst/>
          </a:prstGeom>
          <a:noFill/>
        </p:spPr>
        <p:txBody>
          <a:bodyPr wrap="square" rtlCol="0">
            <a:spAutoFit/>
          </a:bodyPr>
          <a:lstStyle/>
          <a:p>
            <a:r>
              <a:rPr lang="pt-PT" sz="2000" dirty="0">
                <a:solidFill>
                  <a:schemeClr val="bg1"/>
                </a:solidFill>
              </a:rPr>
              <a:t>A equipa da SDCE realizou pesquisas em IES por toda a Europa, para reunir as melhores práticas de ECD e compartilhá-las entre os países europeus.</a:t>
            </a:r>
          </a:p>
          <a:p>
            <a:r>
              <a:rPr lang="pt-PT" sz="2000" dirty="0">
                <a:solidFill>
                  <a:schemeClr val="bg1"/>
                </a:solidFill>
              </a:rPr>
              <a:t>O Guia identifica as aplicações da tecnologia digital em projetos de envolvimento cívico na seção de estudo de caso do Guia.</a:t>
            </a:r>
          </a:p>
          <a:p>
            <a:endParaRPr lang="pt-PT" sz="2000" dirty="0">
              <a:solidFill>
                <a:schemeClr val="bg1"/>
              </a:solidFill>
            </a:endParaRPr>
          </a:p>
          <a:p>
            <a:r>
              <a:rPr lang="pt-PT" sz="2000" dirty="0">
                <a:solidFill>
                  <a:schemeClr val="bg1"/>
                </a:solidFill>
              </a:rPr>
              <a:t>À medida que mais restrições foram introduzidas para gerir o impacto da pandemia Covid-19, o modelo de como a tecnologia digital era utilizada nas nossas universidades e projetos comunitários sofreu mudanças, dando-se prioridade ao ambiente digital.</a:t>
            </a:r>
          </a:p>
        </p:txBody>
      </p:sp>
      <p:pic>
        <p:nvPicPr>
          <p:cNvPr id="12" name="Picture 11">
            <a:extLst>
              <a:ext uri="{FF2B5EF4-FFF2-40B4-BE49-F238E27FC236}">
                <a16:creationId xmlns:a16="http://schemas.microsoft.com/office/drawing/2014/main" id="{4363928E-E5F8-463C-913C-74994A581DA8}"/>
              </a:ext>
            </a:extLst>
          </p:cNvPr>
          <p:cNvPicPr>
            <a:picLocks noChangeAspect="1"/>
          </p:cNvPicPr>
          <p:nvPr/>
        </p:nvPicPr>
        <p:blipFill>
          <a:blip r:embed="rId2"/>
          <a:stretch>
            <a:fillRect/>
          </a:stretch>
        </p:blipFill>
        <p:spPr>
          <a:xfrm>
            <a:off x="500742" y="229504"/>
            <a:ext cx="4552644" cy="5776885"/>
          </a:xfrm>
          <a:prstGeom prst="rect">
            <a:avLst/>
          </a:prstGeom>
        </p:spPr>
      </p:pic>
      <p:sp>
        <p:nvSpPr>
          <p:cNvPr id="13" name="TextBox 12">
            <a:extLst>
              <a:ext uri="{FF2B5EF4-FFF2-40B4-BE49-F238E27FC236}">
                <a16:creationId xmlns:a16="http://schemas.microsoft.com/office/drawing/2014/main" id="{155D9AC2-D4E7-4233-9598-610B2C1DE45C}"/>
              </a:ext>
            </a:extLst>
          </p:cNvPr>
          <p:cNvSpPr txBox="1"/>
          <p:nvPr/>
        </p:nvSpPr>
        <p:spPr>
          <a:xfrm>
            <a:off x="500742" y="6180892"/>
            <a:ext cx="3487579" cy="523220"/>
          </a:xfrm>
          <a:prstGeom prst="rect">
            <a:avLst/>
          </a:prstGeom>
          <a:noFill/>
        </p:spPr>
        <p:txBody>
          <a:bodyPr wrap="square" rtlCol="0">
            <a:spAutoFit/>
          </a:bodyPr>
          <a:lstStyle/>
          <a:p>
            <a:r>
              <a:rPr lang="en-IE" sz="2800" dirty="0">
                <a:solidFill>
                  <a:schemeClr val="bg1"/>
                </a:solidFill>
                <a:highlight>
                  <a:srgbClr val="F16A4C"/>
                </a:highlight>
              </a:rPr>
              <a:t>DOWNLOAD DO GUIA </a:t>
            </a:r>
          </a:p>
        </p:txBody>
      </p:sp>
      <p:sp>
        <p:nvSpPr>
          <p:cNvPr id="16" name="TextBox 15">
            <a:extLst>
              <a:ext uri="{FF2B5EF4-FFF2-40B4-BE49-F238E27FC236}">
                <a16:creationId xmlns:a16="http://schemas.microsoft.com/office/drawing/2014/main" id="{B5B3FE8A-DE3B-497B-9C3B-0F3A09BA7A27}"/>
              </a:ext>
            </a:extLst>
          </p:cNvPr>
          <p:cNvSpPr txBox="1"/>
          <p:nvPr/>
        </p:nvSpPr>
        <p:spPr>
          <a:xfrm>
            <a:off x="4195482" y="6088559"/>
            <a:ext cx="6024555" cy="707886"/>
          </a:xfrm>
          <a:prstGeom prst="rect">
            <a:avLst/>
          </a:prstGeom>
          <a:noFill/>
        </p:spPr>
        <p:txBody>
          <a:bodyPr wrap="square">
            <a:spAutoFit/>
          </a:bodyPr>
          <a:lstStyle/>
          <a:p>
            <a:r>
              <a:rPr lang="en-IE" sz="2000" dirty="0">
                <a:solidFill>
                  <a:srgbClr val="23385C"/>
                </a:solidFill>
                <a:hlinkClick r:id="rId3">
                  <a:extLst>
                    <a:ext uri="{A12FA001-AC4F-418D-AE19-62706E023703}">
                      <ahyp:hlinkClr xmlns:ahyp="http://schemas.microsoft.com/office/drawing/2018/hyperlinkcolor" val="tx"/>
                    </a:ext>
                  </a:extLst>
                </a:hlinkClick>
              </a:rPr>
              <a:t>https://www.studentcivicengagers.eu/guide-to-digital-civic-engagement-en/</a:t>
            </a:r>
            <a:r>
              <a:rPr lang="en-IE" sz="2000" dirty="0">
                <a:solidFill>
                  <a:srgbClr val="23385C"/>
                </a:solidFill>
              </a:rPr>
              <a:t> </a:t>
            </a:r>
          </a:p>
        </p:txBody>
      </p:sp>
    </p:spTree>
    <p:extLst>
      <p:ext uri="{BB962C8B-B14F-4D97-AF65-F5344CB8AC3E}">
        <p14:creationId xmlns:p14="http://schemas.microsoft.com/office/powerpoint/2010/main" val="424534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18561" y="306687"/>
            <a:ext cx="4716425" cy="825427"/>
          </a:xfrm>
        </p:spPr>
        <p:txBody>
          <a:bodyPr>
            <a:normAutofit lnSpcReduction="10000"/>
          </a:bodyPr>
          <a:lstStyle/>
          <a:p>
            <a:pPr algn="ctr"/>
            <a:r>
              <a:rPr lang="en-US" sz="2800" dirty="0"/>
              <a:t>COMO FOI A TECNOLOGIA DIGITAL INCORPORADA?</a:t>
            </a:r>
          </a:p>
          <a:p>
            <a:endParaRPr lang="en-US" sz="3200"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168"/>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2B16AA21-54A9-4A3C-84C7-04945A8BFED6}"/>
              </a:ext>
            </a:extLst>
          </p:cNvPr>
          <p:cNvSpPr txBox="1"/>
          <p:nvPr/>
        </p:nvSpPr>
        <p:spPr>
          <a:xfrm>
            <a:off x="1467590" y="1272110"/>
            <a:ext cx="5384472" cy="5262979"/>
          </a:xfrm>
          <a:prstGeom prst="rect">
            <a:avLst/>
          </a:prstGeom>
          <a:noFill/>
        </p:spPr>
        <p:txBody>
          <a:bodyPr wrap="square" rtlCol="0">
            <a:spAutoFit/>
          </a:bodyPr>
          <a:lstStyle/>
          <a:p>
            <a:r>
              <a:rPr lang="pt-PT" sz="2400" dirty="0">
                <a:solidFill>
                  <a:schemeClr val="bg1"/>
                </a:solidFill>
              </a:rPr>
              <a:t>A investigação verificou que existem dois alinhamentos de aplicação de tecnologias digitais: Digitalização Intencional e Digitalização de Emergência.</a:t>
            </a:r>
          </a:p>
          <a:p>
            <a:endParaRPr lang="pt-PT" sz="2400" dirty="0">
              <a:solidFill>
                <a:schemeClr val="bg1"/>
              </a:solidFill>
            </a:endParaRPr>
          </a:p>
          <a:p>
            <a:pPr marL="457200" indent="-457200">
              <a:buAutoNum type="arabicPeriod"/>
            </a:pPr>
            <a:r>
              <a:rPr lang="pt-PT" sz="2400" dirty="0">
                <a:solidFill>
                  <a:schemeClr val="bg1"/>
                </a:solidFill>
              </a:rPr>
              <a:t>Digitalização Intencional: ocorre quando os responsáveis do projeto utilizam a tecnologia digital desde o desenvolvimento inicial do projeto.</a:t>
            </a:r>
          </a:p>
          <a:p>
            <a:pPr marL="457200" indent="-457200">
              <a:buAutoNum type="arabicPeriod"/>
            </a:pPr>
            <a:r>
              <a:rPr lang="pt-PT" sz="2400" dirty="0">
                <a:solidFill>
                  <a:schemeClr val="bg1"/>
                </a:solidFill>
              </a:rPr>
              <a:t>Digitalização de Emergência: ocorre como reação às mudanças impostas, por exemplo no caso das necessidades criadas pela gestão da pandemia de Covid-19.</a:t>
            </a:r>
          </a:p>
        </p:txBody>
      </p:sp>
      <p:pic>
        <p:nvPicPr>
          <p:cNvPr id="12" name="Picture Placeholder 11">
            <a:extLst>
              <a:ext uri="{FF2B5EF4-FFF2-40B4-BE49-F238E27FC236}">
                <a16:creationId xmlns:a16="http://schemas.microsoft.com/office/drawing/2014/main" id="{2A0B28E2-CB8B-40A9-BA23-62845BACD12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169085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C886DA-59B6-4C30-B6A8-A4104EF7562B}"/>
              </a:ext>
            </a:extLst>
          </p:cNvPr>
          <p:cNvSpPr>
            <a:spLocks noGrp="1"/>
          </p:cNvSpPr>
          <p:nvPr>
            <p:ph type="body" sz="quarter" idx="18"/>
          </p:nvPr>
        </p:nvSpPr>
        <p:spPr>
          <a:xfrm>
            <a:off x="641131" y="1446028"/>
            <a:ext cx="11039881" cy="4109946"/>
          </a:xfrm>
        </p:spPr>
        <p:txBody>
          <a:bodyPr>
            <a:noAutofit/>
          </a:bodyPr>
          <a:lstStyle/>
          <a:p>
            <a:pPr marL="0"/>
            <a:r>
              <a:rPr lang="pt-PT" b="1" dirty="0"/>
              <a:t>Digitalização Intencional </a:t>
            </a:r>
            <a:r>
              <a:rPr lang="pt-PT" dirty="0"/>
              <a:t>- ocorre quando a tecnologia digital é aplicada desde o desenvolvimento inicial do projeto, e quando a tecnologia digital é utilizada como instrumento central no delinear de um projeto de Envolvimento Cívico Digital. </a:t>
            </a:r>
          </a:p>
          <a:p>
            <a:pPr marL="0"/>
            <a:r>
              <a:rPr lang="en-IE" dirty="0" err="1">
                <a:solidFill>
                  <a:schemeClr val="bg1"/>
                </a:solidFill>
              </a:rPr>
              <a:t>Exemplos</a:t>
            </a:r>
            <a:r>
              <a:rPr lang="en-IE" dirty="0">
                <a:solidFill>
                  <a:schemeClr val="bg1"/>
                </a:solidFill>
              </a:rPr>
              <a:t> </a:t>
            </a:r>
            <a:r>
              <a:rPr lang="en-IE" dirty="0" err="1">
                <a:solidFill>
                  <a:schemeClr val="bg1"/>
                </a:solidFill>
              </a:rPr>
              <a:t>deste</a:t>
            </a:r>
            <a:r>
              <a:rPr lang="en-IE" dirty="0">
                <a:solidFill>
                  <a:schemeClr val="bg1"/>
                </a:solidFill>
              </a:rPr>
              <a:t> </a:t>
            </a:r>
            <a:r>
              <a:rPr lang="en-IE" dirty="0" err="1">
                <a:solidFill>
                  <a:schemeClr val="bg1"/>
                </a:solidFill>
              </a:rPr>
              <a:t>modelo</a:t>
            </a:r>
            <a:r>
              <a:rPr lang="en-IE" dirty="0">
                <a:solidFill>
                  <a:schemeClr val="bg1"/>
                </a:solidFill>
              </a:rPr>
              <a:t> </a:t>
            </a:r>
            <a:r>
              <a:rPr lang="en-IE" dirty="0" err="1">
                <a:solidFill>
                  <a:schemeClr val="bg1"/>
                </a:solidFill>
              </a:rPr>
              <a:t>previstos</a:t>
            </a:r>
            <a:r>
              <a:rPr lang="en-IE" dirty="0">
                <a:solidFill>
                  <a:schemeClr val="bg1"/>
                </a:solidFill>
              </a:rPr>
              <a:t> </a:t>
            </a:r>
            <a:r>
              <a:rPr lang="en-IE" dirty="0" err="1">
                <a:solidFill>
                  <a:schemeClr val="bg1"/>
                </a:solidFill>
              </a:rPr>
              <a:t>nos</a:t>
            </a:r>
            <a:r>
              <a:rPr lang="en-IE" dirty="0">
                <a:solidFill>
                  <a:schemeClr val="bg1"/>
                </a:solidFill>
              </a:rPr>
              <a:t> </a:t>
            </a:r>
            <a:r>
              <a:rPr lang="en-IE" dirty="0" err="1">
                <a:solidFill>
                  <a:schemeClr val="bg1"/>
                </a:solidFill>
              </a:rPr>
              <a:t>estudos</a:t>
            </a:r>
            <a:r>
              <a:rPr lang="en-IE" dirty="0">
                <a:solidFill>
                  <a:schemeClr val="bg1"/>
                </a:solidFill>
              </a:rPr>
              <a:t> de </a:t>
            </a:r>
            <a:r>
              <a:rPr lang="en-IE" dirty="0" err="1">
                <a:solidFill>
                  <a:schemeClr val="bg1"/>
                </a:solidFill>
              </a:rPr>
              <a:t>caso</a:t>
            </a:r>
            <a:r>
              <a:rPr lang="en-IE" dirty="0">
                <a:solidFill>
                  <a:schemeClr val="bg1"/>
                </a:solidFill>
              </a:rPr>
              <a:t> </a:t>
            </a:r>
            <a:r>
              <a:rPr lang="en-IE" dirty="0" err="1">
                <a:solidFill>
                  <a:schemeClr val="bg1"/>
                </a:solidFill>
              </a:rPr>
              <a:t>incluem</a:t>
            </a:r>
            <a:r>
              <a:rPr lang="en-IE" dirty="0">
                <a:solidFill>
                  <a:schemeClr val="bg1"/>
                </a:solidFill>
              </a:rPr>
              <a:t> o Jogo de </a:t>
            </a:r>
            <a:r>
              <a:rPr lang="en-IE" dirty="0" err="1">
                <a:solidFill>
                  <a:schemeClr val="bg1"/>
                </a:solidFill>
              </a:rPr>
              <a:t>Sensibilização</a:t>
            </a:r>
            <a:r>
              <a:rPr lang="en-IE" dirty="0">
                <a:solidFill>
                  <a:schemeClr val="bg1"/>
                </a:solidFill>
              </a:rPr>
              <a:t> para a </a:t>
            </a:r>
            <a:r>
              <a:rPr lang="en-IE" dirty="0" err="1">
                <a:solidFill>
                  <a:schemeClr val="bg1"/>
                </a:solidFill>
              </a:rPr>
              <a:t>Demência</a:t>
            </a:r>
            <a:r>
              <a:rPr lang="en-IE" dirty="0">
                <a:solidFill>
                  <a:schemeClr val="bg1"/>
                </a:solidFill>
              </a:rPr>
              <a:t> </a:t>
            </a:r>
            <a:r>
              <a:rPr lang="en-IE" dirty="0" err="1">
                <a:solidFill>
                  <a:schemeClr val="bg1"/>
                </a:solidFill>
              </a:rPr>
              <a:t>na</a:t>
            </a:r>
            <a:r>
              <a:rPr lang="en-IE" dirty="0">
                <a:solidFill>
                  <a:schemeClr val="bg1"/>
                </a:solidFill>
              </a:rPr>
              <a:t> </a:t>
            </a:r>
            <a:r>
              <a:rPr lang="en-IE" i="1" dirty="0">
                <a:solidFill>
                  <a:schemeClr val="bg1"/>
                </a:solidFill>
              </a:rPr>
              <a:t>Queens University Belfast</a:t>
            </a:r>
            <a:r>
              <a:rPr lang="en-IE" dirty="0">
                <a:solidFill>
                  <a:schemeClr val="bg1"/>
                </a:solidFill>
              </a:rPr>
              <a:t>, e o </a:t>
            </a:r>
            <a:r>
              <a:rPr lang="en-IE" dirty="0" err="1"/>
              <a:t>Programa</a:t>
            </a:r>
            <a:r>
              <a:rPr lang="en-IE" dirty="0"/>
              <a:t> Virtual de </a:t>
            </a:r>
            <a:r>
              <a:rPr lang="en-IE" dirty="0" err="1"/>
              <a:t>Apendizagem</a:t>
            </a:r>
            <a:r>
              <a:rPr lang="en-IE" dirty="0"/>
              <a:t> </a:t>
            </a:r>
            <a:r>
              <a:rPr lang="en-IE" dirty="0" err="1"/>
              <a:t>em</a:t>
            </a:r>
            <a:r>
              <a:rPr lang="en-IE" dirty="0"/>
              <a:t> </a:t>
            </a:r>
            <a:r>
              <a:rPr lang="en-IE" dirty="0" err="1"/>
              <a:t>Serviço</a:t>
            </a:r>
            <a:r>
              <a:rPr lang="en-IE" dirty="0"/>
              <a:t> para o </a:t>
            </a:r>
            <a:r>
              <a:rPr lang="en-IE" dirty="0" err="1"/>
              <a:t>aluno</a:t>
            </a:r>
            <a:r>
              <a:rPr lang="en-IE" dirty="0"/>
              <a:t> </a:t>
            </a:r>
            <a:r>
              <a:rPr lang="pt-PT" dirty="0">
                <a:solidFill>
                  <a:schemeClr val="bg1"/>
                </a:solidFill>
              </a:rPr>
              <a:t>na </a:t>
            </a:r>
            <a:r>
              <a:rPr lang="en-US" dirty="0">
                <a:solidFill>
                  <a:schemeClr val="bg1"/>
                </a:solidFill>
              </a:rPr>
              <a:t>UNED (</a:t>
            </a:r>
            <a:r>
              <a:rPr lang="es-ES" i="1" dirty="0">
                <a:solidFill>
                  <a:schemeClr val="bg1"/>
                </a:solidFill>
              </a:rPr>
              <a:t>Universidad Nacional de Educación a Distancia</a:t>
            </a:r>
            <a:r>
              <a:rPr lang="es-ES" dirty="0">
                <a:solidFill>
                  <a:schemeClr val="bg1"/>
                </a:solidFill>
              </a:rPr>
              <a:t>)</a:t>
            </a:r>
            <a:r>
              <a:rPr lang="en-US" dirty="0">
                <a:solidFill>
                  <a:schemeClr val="bg1"/>
                </a:solidFill>
              </a:rPr>
              <a:t>.</a:t>
            </a:r>
          </a:p>
          <a:p>
            <a:pPr marL="0"/>
            <a:r>
              <a:rPr lang="pt-PT" b="1" dirty="0"/>
              <a:t>Jogo de Sensibilização para a Demência </a:t>
            </a:r>
            <a:r>
              <a:rPr lang="pt-PT" dirty="0"/>
              <a:t>foi um projeto de envolvimento cívico que concebeu um jogo disponível em </a:t>
            </a:r>
            <a:r>
              <a:rPr lang="pt-PT" dirty="0" err="1"/>
              <a:t>tablets</a:t>
            </a:r>
            <a:r>
              <a:rPr lang="pt-PT" dirty="0"/>
              <a:t> e telemóveis para difundir e informar quais os sintomas e sinais de demência. Conduzido um estudo de </a:t>
            </a:r>
            <a:r>
              <a:rPr lang="pt-PT" dirty="0" err="1"/>
              <a:t>impato</a:t>
            </a:r>
            <a:r>
              <a:rPr lang="pt-PT" dirty="0"/>
              <a:t> pela </a:t>
            </a:r>
            <a:r>
              <a:rPr lang="en-IE" i="1" dirty="0"/>
              <a:t>Queens University Belfast</a:t>
            </a:r>
            <a:r>
              <a:rPr lang="en-IE" dirty="0"/>
              <a:t>, </a:t>
            </a:r>
            <a:r>
              <a:rPr lang="en-IE" dirty="0" err="1"/>
              <a:t>verificou</a:t>
            </a:r>
            <a:r>
              <a:rPr lang="en-IE" dirty="0"/>
              <a:t>-se que </a:t>
            </a:r>
            <a:r>
              <a:rPr lang="en-IE" dirty="0" err="1"/>
              <a:t>depois</a:t>
            </a:r>
            <a:r>
              <a:rPr lang="en-IE" dirty="0"/>
              <a:t> de </a:t>
            </a:r>
            <a:r>
              <a:rPr lang="en-IE" dirty="0" err="1"/>
              <a:t>jogar</a:t>
            </a:r>
            <a:r>
              <a:rPr lang="en-IE" dirty="0"/>
              <a:t>, o </a:t>
            </a:r>
            <a:r>
              <a:rPr lang="en-IE" dirty="0" err="1"/>
              <a:t>conhecimento</a:t>
            </a:r>
            <a:r>
              <a:rPr lang="en-IE" dirty="0"/>
              <a:t> do </a:t>
            </a:r>
            <a:r>
              <a:rPr lang="en-IE" dirty="0" err="1"/>
              <a:t>indíviduo</a:t>
            </a:r>
            <a:r>
              <a:rPr lang="en-IE" dirty="0"/>
              <a:t> e o </a:t>
            </a:r>
            <a:r>
              <a:rPr lang="en-IE" dirty="0" err="1"/>
              <a:t>seu</a:t>
            </a:r>
            <a:r>
              <a:rPr lang="en-IE" dirty="0"/>
              <a:t> </a:t>
            </a:r>
            <a:r>
              <a:rPr lang="en-IE" dirty="0" err="1"/>
              <a:t>comportamento</a:t>
            </a:r>
            <a:r>
              <a:rPr lang="en-IE" dirty="0"/>
              <a:t> </a:t>
            </a:r>
            <a:r>
              <a:rPr lang="en-IE" dirty="0" err="1"/>
              <a:t>perante</a:t>
            </a:r>
            <a:r>
              <a:rPr lang="en-IE" dirty="0"/>
              <a:t> </a:t>
            </a:r>
            <a:r>
              <a:rPr lang="en-IE" dirty="0" err="1"/>
              <a:t>pessoas</a:t>
            </a:r>
            <a:r>
              <a:rPr lang="en-IE" dirty="0"/>
              <a:t> com </a:t>
            </a:r>
            <a:r>
              <a:rPr lang="en-IE" dirty="0" err="1"/>
              <a:t>demência</a:t>
            </a:r>
            <a:r>
              <a:rPr lang="en-IE" dirty="0"/>
              <a:t> </a:t>
            </a:r>
            <a:r>
              <a:rPr lang="en-IE" dirty="0" err="1"/>
              <a:t>apresenta</a:t>
            </a:r>
            <a:r>
              <a:rPr lang="en-IE" dirty="0"/>
              <a:t> </a:t>
            </a:r>
            <a:r>
              <a:rPr lang="en-IE" dirty="0" err="1"/>
              <a:t>signitivas</a:t>
            </a:r>
            <a:r>
              <a:rPr lang="en-IE" dirty="0"/>
              <a:t> </a:t>
            </a:r>
            <a:r>
              <a:rPr lang="en-IE" dirty="0" err="1"/>
              <a:t>melhorias</a:t>
            </a:r>
            <a:r>
              <a:rPr lang="en-IE" dirty="0"/>
              <a:t>. </a:t>
            </a:r>
            <a:endParaRPr lang="pt-PT" dirty="0"/>
          </a:p>
          <a:p>
            <a:pPr marL="0"/>
            <a:r>
              <a:rPr lang="en-US" dirty="0">
                <a:hlinkClick r:id="rId2">
                  <a:extLst>
                    <a:ext uri="{A12FA001-AC4F-418D-AE19-62706E023703}">
                      <ahyp:hlinkClr xmlns:ahyp="http://schemas.microsoft.com/office/drawing/2018/hyperlinkcolor" val="tx"/>
                    </a:ext>
                  </a:extLst>
                </a:hlinkClick>
              </a:rPr>
              <a:t>Para </a:t>
            </a:r>
            <a:r>
              <a:rPr lang="en-US" dirty="0" err="1">
                <a:hlinkClick r:id="rId2">
                  <a:extLst>
                    <a:ext uri="{A12FA001-AC4F-418D-AE19-62706E023703}">
                      <ahyp:hlinkClr xmlns:ahyp="http://schemas.microsoft.com/office/drawing/2018/hyperlinkcolor" val="tx"/>
                    </a:ext>
                  </a:extLst>
                </a:hlinkClick>
              </a:rPr>
              <a:t>conhecer</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mais</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sobre</a:t>
            </a:r>
            <a:r>
              <a:rPr lang="en-US" dirty="0">
                <a:hlinkClick r:id="rId2">
                  <a:extLst>
                    <a:ext uri="{A12FA001-AC4F-418D-AE19-62706E023703}">
                      <ahyp:hlinkClr xmlns:ahyp="http://schemas.microsoft.com/office/drawing/2018/hyperlinkcolor" val="tx"/>
                    </a:ext>
                  </a:extLst>
                </a:hlinkClick>
              </a:rPr>
              <a:t> o Jogo de </a:t>
            </a:r>
            <a:r>
              <a:rPr lang="en-US" dirty="0" err="1">
                <a:hlinkClick r:id="rId2">
                  <a:extLst>
                    <a:ext uri="{A12FA001-AC4F-418D-AE19-62706E023703}">
                      <ahyp:hlinkClr xmlns:ahyp="http://schemas.microsoft.com/office/drawing/2018/hyperlinkcolor" val="tx"/>
                    </a:ext>
                  </a:extLst>
                </a:hlinkClick>
              </a:rPr>
              <a:t>Sensibilização</a:t>
            </a:r>
            <a:r>
              <a:rPr lang="en-US" dirty="0">
                <a:hlinkClick r:id="rId2">
                  <a:extLst>
                    <a:ext uri="{A12FA001-AC4F-418D-AE19-62706E023703}">
                      <ahyp:hlinkClr xmlns:ahyp="http://schemas.microsoft.com/office/drawing/2018/hyperlinkcolor" val="tx"/>
                    </a:ext>
                  </a:extLst>
                </a:hlinkClick>
              </a:rPr>
              <a:t> para a </a:t>
            </a:r>
            <a:r>
              <a:rPr lang="en-US" dirty="0" err="1">
                <a:hlinkClick r:id="rId2">
                  <a:extLst>
                    <a:ext uri="{A12FA001-AC4F-418D-AE19-62706E023703}">
                      <ahyp:hlinkClr xmlns:ahyp="http://schemas.microsoft.com/office/drawing/2018/hyperlinkcolor" val="tx"/>
                    </a:ext>
                  </a:extLst>
                </a:hlinkClick>
              </a:rPr>
              <a:t>Demência</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aceder</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aqui</a:t>
            </a:r>
            <a:endParaRPr lang="en-IE" dirty="0"/>
          </a:p>
        </p:txBody>
      </p:sp>
      <p:sp>
        <p:nvSpPr>
          <p:cNvPr id="4" name="Text Placeholder 3">
            <a:extLst>
              <a:ext uri="{FF2B5EF4-FFF2-40B4-BE49-F238E27FC236}">
                <a16:creationId xmlns:a16="http://schemas.microsoft.com/office/drawing/2014/main" id="{B4E49349-E197-4BB0-9D59-A593D9CD7C10}"/>
              </a:ext>
            </a:extLst>
          </p:cNvPr>
          <p:cNvSpPr>
            <a:spLocks noGrp="1"/>
          </p:cNvSpPr>
          <p:nvPr>
            <p:ph type="body" sz="quarter" idx="16"/>
          </p:nvPr>
        </p:nvSpPr>
        <p:spPr>
          <a:xfrm>
            <a:off x="521413" y="558889"/>
            <a:ext cx="10808102" cy="582221"/>
          </a:xfrm>
        </p:spPr>
        <p:txBody>
          <a:bodyPr>
            <a:normAutofit lnSpcReduction="10000"/>
          </a:bodyPr>
          <a:lstStyle/>
          <a:p>
            <a:r>
              <a:rPr lang="en-IE" dirty="0"/>
              <a:t>EXEMPLOS DE DIGITALIZAÇÃO INTENCIONAL</a:t>
            </a:r>
          </a:p>
        </p:txBody>
      </p:sp>
    </p:spTree>
    <p:extLst>
      <p:ext uri="{BB962C8B-B14F-4D97-AF65-F5344CB8AC3E}">
        <p14:creationId xmlns:p14="http://schemas.microsoft.com/office/powerpoint/2010/main" val="140283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C886DA-59B6-4C30-B6A8-A4104EF7562B}"/>
              </a:ext>
            </a:extLst>
          </p:cNvPr>
          <p:cNvSpPr>
            <a:spLocks noGrp="1"/>
          </p:cNvSpPr>
          <p:nvPr>
            <p:ph type="body" sz="quarter" idx="18"/>
          </p:nvPr>
        </p:nvSpPr>
        <p:spPr>
          <a:xfrm>
            <a:off x="562740" y="1652736"/>
            <a:ext cx="10808102" cy="4109946"/>
          </a:xfrm>
        </p:spPr>
        <p:txBody>
          <a:bodyPr>
            <a:normAutofit/>
          </a:bodyPr>
          <a:lstStyle/>
          <a:p>
            <a:pPr marL="0" algn="just"/>
            <a:r>
              <a:rPr lang="pt-PT" b="1" dirty="0"/>
              <a:t>Programa Virtual de “Aprendizagem em serviço” para o Aluno </a:t>
            </a:r>
            <a:r>
              <a:rPr lang="pt-PT" dirty="0"/>
              <a:t>da UNED em Espanha foi concebido como um curso online dedicado à abordagem de “Aprendizagem em serviço” baseado no intercâmbio virtual de estudantes. Envolveu estudantes espanhóis da UNED (</a:t>
            </a:r>
            <a:r>
              <a:rPr lang="pt-PT" dirty="0" err="1"/>
              <a:t>Universidad</a:t>
            </a:r>
            <a:r>
              <a:rPr lang="pt-PT" dirty="0"/>
              <a:t> Nacional de </a:t>
            </a:r>
            <a:r>
              <a:rPr lang="pt-PT" dirty="0" err="1"/>
              <a:t>Educación</a:t>
            </a:r>
            <a:r>
              <a:rPr lang="pt-PT" dirty="0"/>
              <a:t> a Distancia) e estudantes africanos da ENS (</a:t>
            </a:r>
            <a:r>
              <a:rPr lang="pt-PT" dirty="0" err="1"/>
              <a:t>Ecole</a:t>
            </a:r>
            <a:r>
              <a:rPr lang="pt-PT" dirty="0"/>
              <a:t> </a:t>
            </a:r>
            <a:r>
              <a:rPr lang="pt-PT" dirty="0" err="1"/>
              <a:t>Normale</a:t>
            </a:r>
            <a:r>
              <a:rPr lang="pt-PT" dirty="0"/>
              <a:t> </a:t>
            </a:r>
            <a:r>
              <a:rPr lang="pt-PT" dirty="0" err="1"/>
              <a:t>Supérieure</a:t>
            </a:r>
            <a:r>
              <a:rPr lang="pt-PT" dirty="0"/>
              <a:t>) de Porto Novo no </a:t>
            </a:r>
            <a:r>
              <a:rPr lang="pt-PT" dirty="0" err="1"/>
              <a:t>Benin</a:t>
            </a:r>
            <a:r>
              <a:rPr lang="pt-PT" dirty="0"/>
              <a:t> com a realização de cursos de formação de formadores em língua espanhola. Os alunos reuniam-se online para assistir às sessões para fortalecer a sua proficiência oral na língua espanhola, já que os alunos de </a:t>
            </a:r>
            <a:r>
              <a:rPr lang="pt-PT" dirty="0" err="1"/>
              <a:t>Benin</a:t>
            </a:r>
            <a:r>
              <a:rPr lang="pt-PT" dirty="0"/>
              <a:t> não tinham recursos financeiros para viajar para países de língua espanhola.</a:t>
            </a:r>
            <a:endParaRPr lang="en-US" dirty="0"/>
          </a:p>
          <a:p>
            <a:pPr marL="0"/>
            <a:r>
              <a:rPr lang="en-US" dirty="0">
                <a:hlinkClick r:id="rId2">
                  <a:extLst>
                    <a:ext uri="{A12FA001-AC4F-418D-AE19-62706E023703}">
                      <ahyp:hlinkClr xmlns:ahyp="http://schemas.microsoft.com/office/drawing/2018/hyperlinkcolor" val="tx"/>
                    </a:ext>
                  </a:extLst>
                </a:hlinkClick>
              </a:rPr>
              <a:t>To find out more about the UNED Virtual Student Service Learning </a:t>
            </a:r>
            <a:r>
              <a:rPr lang="en-US" dirty="0" err="1">
                <a:hlinkClick r:id="rId2">
                  <a:extLst>
                    <a:ext uri="{A12FA001-AC4F-418D-AE19-62706E023703}">
                      <ahyp:hlinkClr xmlns:ahyp="http://schemas.microsoft.com/office/drawing/2018/hyperlinkcolor" val="tx"/>
                    </a:ext>
                  </a:extLst>
                </a:hlinkClick>
              </a:rPr>
              <a:t>programme</a:t>
            </a:r>
            <a:r>
              <a:rPr lang="en-US" dirty="0">
                <a:hlinkClick r:id="rId2">
                  <a:extLst>
                    <a:ext uri="{A12FA001-AC4F-418D-AE19-62706E023703}">
                      <ahyp:hlinkClr xmlns:ahyp="http://schemas.microsoft.com/office/drawing/2018/hyperlinkcolor" val="tx"/>
                    </a:ext>
                  </a:extLst>
                </a:hlinkClick>
              </a:rPr>
              <a:t> click here</a:t>
            </a:r>
            <a:endParaRPr lang="en-US" dirty="0"/>
          </a:p>
          <a:p>
            <a:pPr marL="0"/>
            <a:endParaRPr lang="en-US" dirty="0"/>
          </a:p>
          <a:p>
            <a:endParaRPr lang="en-IE" dirty="0"/>
          </a:p>
        </p:txBody>
      </p:sp>
      <p:sp>
        <p:nvSpPr>
          <p:cNvPr id="4" name="Text Placeholder 3">
            <a:extLst>
              <a:ext uri="{FF2B5EF4-FFF2-40B4-BE49-F238E27FC236}">
                <a16:creationId xmlns:a16="http://schemas.microsoft.com/office/drawing/2014/main" id="{B4E49349-E197-4BB0-9D59-A593D9CD7C10}"/>
              </a:ext>
            </a:extLst>
          </p:cNvPr>
          <p:cNvSpPr>
            <a:spLocks noGrp="1"/>
          </p:cNvSpPr>
          <p:nvPr>
            <p:ph type="body" sz="quarter" idx="16"/>
          </p:nvPr>
        </p:nvSpPr>
        <p:spPr/>
        <p:txBody>
          <a:bodyPr>
            <a:normAutofit lnSpcReduction="10000"/>
          </a:bodyPr>
          <a:lstStyle/>
          <a:p>
            <a:r>
              <a:rPr lang="en-IE" dirty="0"/>
              <a:t>EXEMPLOS DE DIGITALIZAÇÃO INTENCIONAL</a:t>
            </a:r>
          </a:p>
          <a:p>
            <a:endParaRPr lang="en-IE" dirty="0"/>
          </a:p>
        </p:txBody>
      </p:sp>
    </p:spTree>
    <p:extLst>
      <p:ext uri="{BB962C8B-B14F-4D97-AF65-F5344CB8AC3E}">
        <p14:creationId xmlns:p14="http://schemas.microsoft.com/office/powerpoint/2010/main" val="361276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endParaRPr lang="en-US" dirty="0"/>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763196" y="1601403"/>
            <a:ext cx="4871364" cy="3515635"/>
          </a:xfrm>
        </p:spPr>
        <p:txBody>
          <a:bodyPr>
            <a:normAutofit fontScale="92500" lnSpcReduction="10000"/>
          </a:bodyPr>
          <a:lstStyle/>
          <a:p>
            <a:pPr marL="0"/>
            <a:r>
              <a:rPr lang="pt-PT" dirty="0"/>
              <a:t>Este módulo explora o conceito de envolvimento cívico digital do estudante, o que é, benefícios para a progressão dos alunos e para as nossas sociedades. Também irá aprender quais as competências que podem ser adquiridas quando os alunos praticam o envolvimento cívico. A seção final do Módulo 1 será uma inspiração, já que são dados a conhecer vários exemplos de projetos impressionantes de envolvimento cívico.</a:t>
            </a:r>
            <a:endParaRPr lang="en-US" dirty="0"/>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p:txBody>
          <a:bodyPr>
            <a:normAutofit/>
          </a:bodyPr>
          <a:lstStyle/>
          <a:p>
            <a:r>
              <a:rPr lang="en-US" dirty="0" err="1"/>
              <a:t>Módulo</a:t>
            </a:r>
            <a:r>
              <a:rPr lang="en-US" dirty="0"/>
              <a:t> 1 </a:t>
            </a:r>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p:txBody>
          <a:bodyPr/>
          <a:lstStyle/>
          <a:p>
            <a:r>
              <a:rPr lang="en-US" dirty="0" err="1"/>
              <a:t>Tópico</a:t>
            </a:r>
            <a:r>
              <a:rPr lang="en-US" dirty="0"/>
              <a:t> 1: </a:t>
            </a:r>
            <a:r>
              <a:rPr lang="pt-PT" dirty="0"/>
              <a:t>O que é o envolvimento cívico digital do estudante?</a:t>
            </a:r>
            <a:endParaRPr lang="en-US" dirty="0"/>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15860" y="2270401"/>
            <a:ext cx="4976139" cy="822373"/>
          </a:xfrm>
        </p:spPr>
        <p:txBody>
          <a:bodyPr/>
          <a:lstStyle/>
          <a:p>
            <a:r>
              <a:rPr lang="en-US" dirty="0" err="1"/>
              <a:t>Tópico</a:t>
            </a:r>
            <a:r>
              <a:rPr lang="en-US" dirty="0"/>
              <a:t> 2: </a:t>
            </a:r>
            <a:r>
              <a:rPr lang="pt-PT" dirty="0"/>
              <a:t>Qual o impacto do envolvimento cívico digital nas universidades?</a:t>
            </a:r>
            <a:endParaRPr lang="en-US" dirty="0"/>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endParaRPr lang="en-US"/>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p:txBody>
          <a:bodyPr/>
          <a:lstStyle/>
          <a:p>
            <a:r>
              <a:rPr lang="en-US" dirty="0" err="1"/>
              <a:t>Tópico</a:t>
            </a:r>
            <a:r>
              <a:rPr lang="en-US" dirty="0"/>
              <a:t> 3: </a:t>
            </a:r>
            <a:r>
              <a:rPr lang="pt-PT" dirty="0"/>
              <a:t>Quais as competências que os alunos envolvidos civicamente desenvolvem?</a:t>
            </a:r>
            <a:endParaRPr lang="en-US" dirty="0"/>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endParaRPr lang="en-US" dirty="0"/>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a:xfrm>
            <a:off x="7215861" y="4424843"/>
            <a:ext cx="4757064" cy="822373"/>
          </a:xfrm>
        </p:spPr>
        <p:txBody>
          <a:bodyPr/>
          <a:lstStyle/>
          <a:p>
            <a:r>
              <a:rPr lang="en-US" dirty="0" err="1"/>
              <a:t>Tópico</a:t>
            </a:r>
            <a:r>
              <a:rPr lang="en-US" dirty="0"/>
              <a:t> 4: </a:t>
            </a:r>
            <a:r>
              <a:rPr lang="pt-PT" dirty="0"/>
              <a:t>Como é o envolvimento cívico digital dos estudantes na prática?</a:t>
            </a:r>
            <a:endParaRPr lang="en-US" dirty="0"/>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endParaRPr lang="en-US" dirty="0"/>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p:txBody>
          <a:bodyPr/>
          <a:lstStyle/>
          <a:p>
            <a:r>
              <a:rPr lang="en-US" dirty="0"/>
              <a:t>Links para </a:t>
            </a:r>
            <a:r>
              <a:rPr lang="en-US" dirty="0" err="1"/>
              <a:t>tutorias</a:t>
            </a:r>
            <a:r>
              <a:rPr lang="en-US" dirty="0"/>
              <a:t> e </a:t>
            </a:r>
            <a:r>
              <a:rPr lang="en-US" dirty="0" err="1"/>
              <a:t>Exercícios</a:t>
            </a:r>
            <a:endParaRPr lang="en-US" dirty="0"/>
          </a:p>
        </p:txBody>
      </p:sp>
      <p:sp>
        <p:nvSpPr>
          <p:cNvPr id="16" name="TextBox 15">
            <a:extLst>
              <a:ext uri="{FF2B5EF4-FFF2-40B4-BE49-F238E27FC236}">
                <a16:creationId xmlns:a16="http://schemas.microsoft.com/office/drawing/2014/main" id="{8A54B590-BFD2-4697-9F6E-F13FC752E633}"/>
              </a:ext>
            </a:extLst>
          </p:cNvPr>
          <p:cNvSpPr txBox="1"/>
          <p:nvPr/>
        </p:nvSpPr>
        <p:spPr>
          <a:xfrm>
            <a:off x="5772724" y="6431762"/>
            <a:ext cx="6419276" cy="369332"/>
          </a:xfrm>
          <a:prstGeom prst="rect">
            <a:avLst/>
          </a:prstGeom>
          <a:noFill/>
        </p:spPr>
        <p:txBody>
          <a:bodyPr wrap="square">
            <a:spAutoFit/>
          </a:bodyPr>
          <a:lstStyle/>
          <a:p>
            <a:r>
              <a:rPr lang="en-US" sz="900" dirty="0">
                <a:solidFill>
                  <a:srgbClr val="002060"/>
                </a:solidFill>
              </a:rPr>
              <a:t>This project has been funded with support from the European Commission. This publication reflects the views only of the author(s), and the Commission cannot be held responsible for any use, which may be made of the information contained therein. </a:t>
            </a:r>
          </a:p>
        </p:txBody>
      </p:sp>
      <p:sp>
        <p:nvSpPr>
          <p:cNvPr id="3" name="TextBox 2">
            <a:extLst>
              <a:ext uri="{FF2B5EF4-FFF2-40B4-BE49-F238E27FC236}">
                <a16:creationId xmlns:a16="http://schemas.microsoft.com/office/drawing/2014/main" id="{9525EF2F-3735-4489-BB9F-6A096FDC5250}"/>
              </a:ext>
            </a:extLst>
          </p:cNvPr>
          <p:cNvSpPr txBox="1"/>
          <p:nvPr/>
        </p:nvSpPr>
        <p:spPr>
          <a:xfrm>
            <a:off x="6997029" y="391886"/>
            <a:ext cx="4378451" cy="584775"/>
          </a:xfrm>
          <a:prstGeom prst="rect">
            <a:avLst/>
          </a:prstGeom>
          <a:noFill/>
        </p:spPr>
        <p:txBody>
          <a:bodyPr wrap="square" rtlCol="0">
            <a:spAutoFit/>
          </a:bodyPr>
          <a:lstStyle/>
          <a:p>
            <a:pPr algn="ctr"/>
            <a:r>
              <a:rPr lang="en-US" sz="3200" b="1" dirty="0" err="1">
                <a:solidFill>
                  <a:srgbClr val="23385C"/>
                </a:solidFill>
              </a:rPr>
              <a:t>Conteúdos</a:t>
            </a:r>
            <a:endParaRPr lang="en-IE" b="1" dirty="0">
              <a:solidFill>
                <a:srgbClr val="23385C"/>
              </a:solidFill>
            </a:endParaRP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70D2DF-7164-44F5-BAC8-8E6E51D01E0B}"/>
              </a:ext>
            </a:extLst>
          </p:cNvPr>
          <p:cNvSpPr>
            <a:spLocks noGrp="1"/>
          </p:cNvSpPr>
          <p:nvPr>
            <p:ph type="body" sz="quarter" idx="18"/>
          </p:nvPr>
        </p:nvSpPr>
        <p:spPr>
          <a:xfrm>
            <a:off x="734714" y="1468322"/>
            <a:ext cx="10647989" cy="4385825"/>
          </a:xfrm>
        </p:spPr>
        <p:txBody>
          <a:bodyPr>
            <a:noAutofit/>
          </a:bodyPr>
          <a:lstStyle/>
          <a:p>
            <a:pPr marL="0" algn="just"/>
            <a:r>
              <a:rPr lang="pt-PT" sz="2200" b="1" dirty="0"/>
              <a:t>Digitalização de Emergência </a:t>
            </a:r>
            <a:r>
              <a:rPr lang="pt-PT" sz="2200" dirty="0"/>
              <a:t>- ocorre como reação às mudanças, por exemplo no caso das necessidades criadas pela gestão da pandemia de Covid-19. Como as pessoas ficaram impedidas de se reunir presencialmente, as ferramentas digitais foram a solução. Os exemplos extraídos dos estudos de caso incluem a Sociedade AIT FLAC (Centros de Aconselhamento Jurídico Gratuito) que aderiu às reuniões por videoconferência, bem como os Projetos de Voluntariado Estudantil da Universidade de </a:t>
            </a:r>
            <a:r>
              <a:rPr lang="pt-PT" sz="2200" dirty="0" err="1"/>
              <a:t>Klagenfurt</a:t>
            </a:r>
            <a:r>
              <a:rPr lang="pt-PT" sz="2200" dirty="0"/>
              <a:t> para a Caritas. O principal objetivo da Sociedade AIT FLAC era gerir clínicas de informação onde a população podia receber informações jurídicas pontuais de profissionais qualificados que orientam estudantes de direito. Com os constrangimentos que a pandemia Covid-19 impôs às reuniões presenciais, a sociedade FLAC quis continuar ativa. A única forma de o fazer era transferir as clínicas para um plano virtual.</a:t>
            </a:r>
          </a:p>
          <a:p>
            <a:pPr marL="0"/>
            <a:r>
              <a:rPr lang="en-US" sz="2200" dirty="0">
                <a:hlinkClick r:id="rId2">
                  <a:extLst>
                    <a:ext uri="{A12FA001-AC4F-418D-AE19-62706E023703}">
                      <ahyp:hlinkClr xmlns:ahyp="http://schemas.microsoft.com/office/drawing/2018/hyperlinkcolor" val="tx"/>
                    </a:ext>
                  </a:extLst>
                </a:hlinkClick>
              </a:rPr>
              <a:t>Para </a:t>
            </a:r>
            <a:r>
              <a:rPr lang="en-US" sz="2200" dirty="0" err="1">
                <a:hlinkClick r:id="rId2">
                  <a:extLst>
                    <a:ext uri="{A12FA001-AC4F-418D-AE19-62706E023703}">
                      <ahyp:hlinkClr xmlns:ahyp="http://schemas.microsoft.com/office/drawing/2018/hyperlinkcolor" val="tx"/>
                    </a:ext>
                  </a:extLst>
                </a:hlinkClick>
              </a:rPr>
              <a:t>mais</a:t>
            </a:r>
            <a:r>
              <a:rPr lang="en-US" sz="2200" dirty="0">
                <a:hlinkClick r:id="rId2">
                  <a:extLst>
                    <a:ext uri="{A12FA001-AC4F-418D-AE19-62706E023703}">
                      <ahyp:hlinkClr xmlns:ahyp="http://schemas.microsoft.com/office/drawing/2018/hyperlinkcolor" val="tx"/>
                    </a:ext>
                  </a:extLst>
                </a:hlinkClick>
              </a:rPr>
              <a:t> Informação </a:t>
            </a:r>
            <a:r>
              <a:rPr lang="en-US" sz="2200" dirty="0" err="1">
                <a:hlinkClick r:id="rId2">
                  <a:extLst>
                    <a:ext uri="{A12FA001-AC4F-418D-AE19-62706E023703}">
                      <ahyp:hlinkClr xmlns:ahyp="http://schemas.microsoft.com/office/drawing/2018/hyperlinkcolor" val="tx"/>
                    </a:ext>
                  </a:extLst>
                </a:hlinkClick>
              </a:rPr>
              <a:t>sobre</a:t>
            </a:r>
            <a:r>
              <a:rPr lang="en-US" sz="2200" dirty="0">
                <a:hlinkClick r:id="rId2">
                  <a:extLst>
                    <a:ext uri="{A12FA001-AC4F-418D-AE19-62706E023703}">
                      <ahyp:hlinkClr xmlns:ahyp="http://schemas.microsoft.com/office/drawing/2018/hyperlinkcolor" val="tx"/>
                    </a:ext>
                  </a:extLst>
                </a:hlinkClick>
              </a:rPr>
              <a:t> a Sociedade FLAC Society da </a:t>
            </a:r>
            <a:r>
              <a:rPr lang="en-US" sz="2200" dirty="0" err="1">
                <a:hlinkClick r:id="rId2">
                  <a:extLst>
                    <a:ext uri="{A12FA001-AC4F-418D-AE19-62706E023703}">
                      <ahyp:hlinkClr xmlns:ahyp="http://schemas.microsoft.com/office/drawing/2018/hyperlinkcolor" val="tx"/>
                    </a:ext>
                  </a:extLst>
                </a:hlinkClick>
              </a:rPr>
              <a:t>Irlanda</a:t>
            </a:r>
            <a:r>
              <a:rPr lang="en-US" sz="2200" dirty="0">
                <a:hlinkClick r:id="rId2">
                  <a:extLst>
                    <a:ext uri="{A12FA001-AC4F-418D-AE19-62706E023703}">
                      <ahyp:hlinkClr xmlns:ahyp="http://schemas.microsoft.com/office/drawing/2018/hyperlinkcolor" val="tx"/>
                    </a:ext>
                  </a:extLst>
                </a:hlinkClick>
              </a:rPr>
              <a:t>, </a:t>
            </a:r>
            <a:r>
              <a:rPr lang="en-US" sz="2200" dirty="0" err="1">
                <a:hlinkClick r:id="rId2">
                  <a:extLst>
                    <a:ext uri="{A12FA001-AC4F-418D-AE19-62706E023703}">
                      <ahyp:hlinkClr xmlns:ahyp="http://schemas.microsoft.com/office/drawing/2018/hyperlinkcolor" val="tx"/>
                    </a:ext>
                  </a:extLst>
                </a:hlinkClick>
              </a:rPr>
              <a:t>aceda</a:t>
            </a:r>
            <a:r>
              <a:rPr lang="en-US" sz="2200" dirty="0">
                <a:hlinkClick r:id="rId2">
                  <a:extLst>
                    <a:ext uri="{A12FA001-AC4F-418D-AE19-62706E023703}">
                      <ahyp:hlinkClr xmlns:ahyp="http://schemas.microsoft.com/office/drawing/2018/hyperlinkcolor" val="tx"/>
                    </a:ext>
                  </a:extLst>
                </a:hlinkClick>
              </a:rPr>
              <a:t> </a:t>
            </a:r>
            <a:r>
              <a:rPr lang="en-US" sz="2200" dirty="0" err="1">
                <a:hlinkClick r:id="rId2">
                  <a:extLst>
                    <a:ext uri="{A12FA001-AC4F-418D-AE19-62706E023703}">
                      <ahyp:hlinkClr xmlns:ahyp="http://schemas.microsoft.com/office/drawing/2018/hyperlinkcolor" val="tx"/>
                    </a:ext>
                  </a:extLst>
                </a:hlinkClick>
              </a:rPr>
              <a:t>aqui</a:t>
            </a:r>
            <a:endParaRPr lang="en-US" sz="2200" dirty="0"/>
          </a:p>
          <a:p>
            <a:pPr marL="0"/>
            <a:r>
              <a:rPr lang="en-US" sz="2200" dirty="0" err="1">
                <a:hlinkClick r:id="rId3">
                  <a:extLst>
                    <a:ext uri="{A12FA001-AC4F-418D-AE19-62706E023703}">
                      <ahyp:hlinkClr xmlns:ahyp="http://schemas.microsoft.com/office/drawing/2018/hyperlinkcolor" val="tx"/>
                    </a:ext>
                  </a:extLst>
                </a:hlinkClick>
              </a:rPr>
              <a:t>Conheça</a:t>
            </a:r>
            <a:r>
              <a:rPr lang="en-US" sz="2200" dirty="0">
                <a:hlinkClick r:id="rId3">
                  <a:extLst>
                    <a:ext uri="{A12FA001-AC4F-418D-AE19-62706E023703}">
                      <ahyp:hlinkClr xmlns:ahyp="http://schemas.microsoft.com/office/drawing/2018/hyperlinkcolor" val="tx"/>
                    </a:ext>
                  </a:extLst>
                </a:hlinkClick>
              </a:rPr>
              <a:t> </a:t>
            </a:r>
            <a:r>
              <a:rPr lang="en-US" sz="2200" dirty="0" err="1">
                <a:hlinkClick r:id="rId3">
                  <a:extLst>
                    <a:ext uri="{A12FA001-AC4F-418D-AE19-62706E023703}">
                      <ahyp:hlinkClr xmlns:ahyp="http://schemas.microsoft.com/office/drawing/2018/hyperlinkcolor" val="tx"/>
                    </a:ext>
                  </a:extLst>
                </a:hlinkClick>
              </a:rPr>
              <a:t>mais</a:t>
            </a:r>
            <a:r>
              <a:rPr lang="en-US" sz="2200" dirty="0">
                <a:hlinkClick r:id="rId3">
                  <a:extLst>
                    <a:ext uri="{A12FA001-AC4F-418D-AE19-62706E023703}">
                      <ahyp:hlinkClr xmlns:ahyp="http://schemas.microsoft.com/office/drawing/2018/hyperlinkcolor" val="tx"/>
                    </a:ext>
                  </a:extLst>
                </a:hlinkClick>
              </a:rPr>
              <a:t> </a:t>
            </a:r>
            <a:r>
              <a:rPr lang="en-US" sz="2200" dirty="0" err="1">
                <a:hlinkClick r:id="rId3">
                  <a:extLst>
                    <a:ext uri="{A12FA001-AC4F-418D-AE19-62706E023703}">
                      <ahyp:hlinkClr xmlns:ahyp="http://schemas.microsoft.com/office/drawing/2018/hyperlinkcolor" val="tx"/>
                    </a:ext>
                  </a:extLst>
                </a:hlinkClick>
              </a:rPr>
              <a:t>sobre</a:t>
            </a:r>
            <a:r>
              <a:rPr lang="en-US" sz="2200" dirty="0">
                <a:hlinkClick r:id="rId3">
                  <a:extLst>
                    <a:ext uri="{A12FA001-AC4F-418D-AE19-62706E023703}">
                      <ahyp:hlinkClr xmlns:ahyp="http://schemas.microsoft.com/office/drawing/2018/hyperlinkcolor" val="tx"/>
                    </a:ext>
                  </a:extLst>
                </a:hlinkClick>
              </a:rPr>
              <a:t> o </a:t>
            </a:r>
            <a:r>
              <a:rPr lang="en-US" sz="2200" dirty="0" err="1">
                <a:hlinkClick r:id="rId3">
                  <a:extLst>
                    <a:ext uri="{A12FA001-AC4F-418D-AE19-62706E023703}">
                      <ahyp:hlinkClr xmlns:ahyp="http://schemas.microsoft.com/office/drawing/2018/hyperlinkcolor" val="tx"/>
                    </a:ext>
                  </a:extLst>
                </a:hlinkClick>
              </a:rPr>
              <a:t>estudo</a:t>
            </a:r>
            <a:r>
              <a:rPr lang="en-US" sz="2200" dirty="0">
                <a:hlinkClick r:id="rId3">
                  <a:extLst>
                    <a:ext uri="{A12FA001-AC4F-418D-AE19-62706E023703}">
                      <ahyp:hlinkClr xmlns:ahyp="http://schemas.microsoft.com/office/drawing/2018/hyperlinkcolor" val="tx"/>
                    </a:ext>
                  </a:extLst>
                </a:hlinkClick>
              </a:rPr>
              <a:t> de </a:t>
            </a:r>
            <a:r>
              <a:rPr lang="en-US" sz="2200" dirty="0" err="1">
                <a:hlinkClick r:id="rId3">
                  <a:extLst>
                    <a:ext uri="{A12FA001-AC4F-418D-AE19-62706E023703}">
                      <ahyp:hlinkClr xmlns:ahyp="http://schemas.microsoft.com/office/drawing/2018/hyperlinkcolor" val="tx"/>
                    </a:ext>
                  </a:extLst>
                </a:hlinkClick>
              </a:rPr>
              <a:t>caso</a:t>
            </a:r>
            <a:r>
              <a:rPr lang="en-US" sz="2200" dirty="0">
                <a:hlinkClick r:id="rId3">
                  <a:extLst>
                    <a:ext uri="{A12FA001-AC4F-418D-AE19-62706E023703}">
                      <ahyp:hlinkClr xmlns:ahyp="http://schemas.microsoft.com/office/drawing/2018/hyperlinkcolor" val="tx"/>
                    </a:ext>
                  </a:extLst>
                </a:hlinkClick>
              </a:rPr>
              <a:t> </a:t>
            </a:r>
            <a:r>
              <a:rPr lang="en-US" sz="2200" dirty="0" err="1">
                <a:hlinkClick r:id="rId3">
                  <a:extLst>
                    <a:ext uri="{A12FA001-AC4F-418D-AE19-62706E023703}">
                      <ahyp:hlinkClr xmlns:ahyp="http://schemas.microsoft.com/office/drawing/2018/hyperlinkcolor" val="tx"/>
                    </a:ext>
                  </a:extLst>
                </a:hlinkClick>
              </a:rPr>
              <a:t>aqui</a:t>
            </a:r>
            <a:r>
              <a:rPr lang="en-US" sz="2200" dirty="0">
                <a:hlinkClick r:id="rId3">
                  <a:extLst>
                    <a:ext uri="{A12FA001-AC4F-418D-AE19-62706E023703}">
                      <ahyp:hlinkClr xmlns:ahyp="http://schemas.microsoft.com/office/drawing/2018/hyperlinkcolor" val="tx"/>
                    </a:ext>
                  </a:extLst>
                </a:hlinkClick>
              </a:rPr>
              <a:t> </a:t>
            </a:r>
            <a:endParaRPr lang="en-US" sz="2200" dirty="0"/>
          </a:p>
          <a:p>
            <a:pPr marL="0"/>
            <a:endParaRPr lang="en-US" sz="2200" dirty="0"/>
          </a:p>
        </p:txBody>
      </p:sp>
      <p:sp>
        <p:nvSpPr>
          <p:cNvPr id="2" name="Text Placeholder 1">
            <a:extLst>
              <a:ext uri="{FF2B5EF4-FFF2-40B4-BE49-F238E27FC236}">
                <a16:creationId xmlns:a16="http://schemas.microsoft.com/office/drawing/2014/main" id="{CC477573-23AD-4A5C-9754-C388638206AD}"/>
              </a:ext>
            </a:extLst>
          </p:cNvPr>
          <p:cNvSpPr>
            <a:spLocks noGrp="1"/>
          </p:cNvSpPr>
          <p:nvPr>
            <p:ph type="body" sz="quarter" idx="16"/>
          </p:nvPr>
        </p:nvSpPr>
        <p:spPr>
          <a:xfrm>
            <a:off x="734714" y="600223"/>
            <a:ext cx="10808102" cy="582221"/>
          </a:xfrm>
        </p:spPr>
        <p:txBody>
          <a:bodyPr>
            <a:normAutofit lnSpcReduction="10000"/>
          </a:bodyPr>
          <a:lstStyle/>
          <a:p>
            <a:r>
              <a:rPr lang="pt-PT" dirty="0"/>
              <a:t>EXEMPLOS DE DIGITALIZAÇÃO DE EMERGÊNCIA</a:t>
            </a:r>
            <a:endParaRPr lang="en-IE" dirty="0"/>
          </a:p>
        </p:txBody>
      </p:sp>
    </p:spTree>
    <p:extLst>
      <p:ext uri="{BB962C8B-B14F-4D97-AF65-F5344CB8AC3E}">
        <p14:creationId xmlns:p14="http://schemas.microsoft.com/office/powerpoint/2010/main" val="296884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70D2DF-7164-44F5-BAC8-8E6E51D01E0B}"/>
              </a:ext>
            </a:extLst>
          </p:cNvPr>
          <p:cNvSpPr>
            <a:spLocks noGrp="1"/>
          </p:cNvSpPr>
          <p:nvPr>
            <p:ph type="body" sz="quarter" idx="18"/>
          </p:nvPr>
        </p:nvSpPr>
        <p:spPr>
          <a:xfrm>
            <a:off x="734714" y="1573426"/>
            <a:ext cx="10626969" cy="4173602"/>
          </a:xfrm>
        </p:spPr>
        <p:txBody>
          <a:bodyPr>
            <a:noAutofit/>
          </a:bodyPr>
          <a:lstStyle/>
          <a:p>
            <a:pPr marL="0"/>
            <a:r>
              <a:rPr lang="pt-PT" dirty="0"/>
              <a:t>O objetivo do Projeto de Voluntariado Estudantil da Universidade de </a:t>
            </a:r>
            <a:r>
              <a:rPr lang="pt-PT" dirty="0" err="1"/>
              <a:t>Klagenfurt</a:t>
            </a:r>
            <a:r>
              <a:rPr lang="pt-PT" dirty="0"/>
              <a:t> para a Caritas era que os alunos aprendessem a gerir projetos de voluntariado na prática e conhecerem os desafios que enfrentarão no futuro, desde o planeamento até a finalização. Devido à pandemia COVID-19, a digitalização tornou-se fundamental quando os alunos constataram que seria impossível se reunirem pessoalmente.</a:t>
            </a:r>
          </a:p>
          <a:p>
            <a:pPr marL="0"/>
            <a:r>
              <a:rPr lang="pt-PT" dirty="0"/>
              <a:t>Por exemplo, uma ideia era entregar refeições às pessoas mais velhas, como frango. No entanto, as restrições da pandemia impediram a continuidade do projeto de voluntariado. Em alternativa, desenvolveram um projeto de apoio aos sem-abrigo com as assistentes sociais da Caritas. Devido às restrições, o grupo de voluntários  teve que se comunicar e concluir o trabalho digitalmente (como atividades de angariação de fundos). </a:t>
            </a:r>
            <a:r>
              <a:rPr lang="en-US" dirty="0"/>
              <a:t> </a:t>
            </a:r>
            <a:endParaRPr lang="en-US" sz="2200" dirty="0"/>
          </a:p>
          <a:p>
            <a:pPr marL="0"/>
            <a:r>
              <a:rPr lang="en-US" dirty="0">
                <a:hlinkClick r:id="rId2">
                  <a:extLst>
                    <a:ext uri="{A12FA001-AC4F-418D-AE19-62706E023703}">
                      <ahyp:hlinkClr xmlns:ahyp="http://schemas.microsoft.com/office/drawing/2018/hyperlinkcolor" val="tx"/>
                    </a:ext>
                  </a:extLst>
                </a:hlinkClick>
              </a:rPr>
              <a:t>Para </a:t>
            </a:r>
            <a:r>
              <a:rPr lang="en-US" dirty="0" err="1">
                <a:hlinkClick r:id="rId2">
                  <a:extLst>
                    <a:ext uri="{A12FA001-AC4F-418D-AE19-62706E023703}">
                      <ahyp:hlinkClr xmlns:ahyp="http://schemas.microsoft.com/office/drawing/2018/hyperlinkcolor" val="tx"/>
                    </a:ext>
                  </a:extLst>
                </a:hlinkClick>
              </a:rPr>
              <a:t>mais</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informações</a:t>
            </a:r>
            <a:r>
              <a:rPr lang="en-US" dirty="0">
                <a:hlinkClick r:id="rId2">
                  <a:extLst>
                    <a:ext uri="{A12FA001-AC4F-418D-AE19-62706E023703}">
                      <ahyp:hlinkClr xmlns:ahyp="http://schemas.microsoft.com/office/drawing/2018/hyperlinkcolor" val="tx"/>
                    </a:ext>
                  </a:extLst>
                </a:hlinkClick>
              </a:rPr>
              <a:t> do </a:t>
            </a:r>
            <a:r>
              <a:rPr lang="en-US" dirty="0" err="1">
                <a:hlinkClick r:id="rId2">
                  <a:extLst>
                    <a:ext uri="{A12FA001-AC4F-418D-AE19-62706E023703}">
                      <ahyp:hlinkClr xmlns:ahyp="http://schemas.microsoft.com/office/drawing/2018/hyperlinkcolor" val="tx"/>
                    </a:ext>
                  </a:extLst>
                </a:hlinkClick>
              </a:rPr>
              <a:t>estudo</a:t>
            </a:r>
            <a:r>
              <a:rPr lang="en-US" dirty="0">
                <a:hlinkClick r:id="rId2">
                  <a:extLst>
                    <a:ext uri="{A12FA001-AC4F-418D-AE19-62706E023703}">
                      <ahyp:hlinkClr xmlns:ahyp="http://schemas.microsoft.com/office/drawing/2018/hyperlinkcolor" val="tx"/>
                    </a:ext>
                  </a:extLst>
                </a:hlinkClick>
              </a:rPr>
              <a:t> de </a:t>
            </a:r>
            <a:r>
              <a:rPr lang="en-US" dirty="0" err="1">
                <a:hlinkClick r:id="rId2">
                  <a:extLst>
                    <a:ext uri="{A12FA001-AC4F-418D-AE19-62706E023703}">
                      <ahyp:hlinkClr xmlns:ahyp="http://schemas.microsoft.com/office/drawing/2018/hyperlinkcolor" val="tx"/>
                    </a:ext>
                  </a:extLst>
                </a:hlinkClick>
              </a:rPr>
              <a:t>caso</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aceda</a:t>
            </a:r>
            <a:r>
              <a:rPr lang="en-US" dirty="0">
                <a:hlinkClick r:id="rId2">
                  <a:extLst>
                    <a:ext uri="{A12FA001-AC4F-418D-AE19-62706E023703}">
                      <ahyp:hlinkClr xmlns:ahyp="http://schemas.microsoft.com/office/drawing/2018/hyperlinkcolor" val="tx"/>
                    </a:ext>
                  </a:extLst>
                </a:hlinkClick>
              </a:rPr>
              <a:t> </a:t>
            </a:r>
            <a:r>
              <a:rPr lang="en-US" dirty="0" err="1">
                <a:hlinkClick r:id="rId2">
                  <a:extLst>
                    <a:ext uri="{A12FA001-AC4F-418D-AE19-62706E023703}">
                      <ahyp:hlinkClr xmlns:ahyp="http://schemas.microsoft.com/office/drawing/2018/hyperlinkcolor" val="tx"/>
                    </a:ext>
                  </a:extLst>
                </a:hlinkClick>
              </a:rPr>
              <a:t>aqui</a:t>
            </a:r>
            <a:r>
              <a:rPr lang="en-US" dirty="0">
                <a:hlinkClick r:id="rId2">
                  <a:extLst>
                    <a:ext uri="{A12FA001-AC4F-418D-AE19-62706E023703}">
                      <ahyp:hlinkClr xmlns:ahyp="http://schemas.microsoft.com/office/drawing/2018/hyperlinkcolor" val="tx"/>
                    </a:ext>
                  </a:extLst>
                </a:hlinkClick>
              </a:rPr>
              <a:t>.</a:t>
            </a:r>
            <a:endParaRPr lang="en-US" dirty="0"/>
          </a:p>
          <a:p>
            <a:pPr marL="0"/>
            <a:endParaRPr lang="en-US" sz="2200" dirty="0"/>
          </a:p>
        </p:txBody>
      </p:sp>
      <p:sp>
        <p:nvSpPr>
          <p:cNvPr id="2" name="Text Placeholder 1">
            <a:extLst>
              <a:ext uri="{FF2B5EF4-FFF2-40B4-BE49-F238E27FC236}">
                <a16:creationId xmlns:a16="http://schemas.microsoft.com/office/drawing/2014/main" id="{CC477573-23AD-4A5C-9754-C388638206AD}"/>
              </a:ext>
            </a:extLst>
          </p:cNvPr>
          <p:cNvSpPr>
            <a:spLocks noGrp="1"/>
          </p:cNvSpPr>
          <p:nvPr>
            <p:ph type="body" sz="quarter" idx="16"/>
          </p:nvPr>
        </p:nvSpPr>
        <p:spPr>
          <a:xfrm>
            <a:off x="734714" y="600223"/>
            <a:ext cx="10808102" cy="582221"/>
          </a:xfrm>
        </p:spPr>
        <p:txBody>
          <a:bodyPr>
            <a:normAutofit lnSpcReduction="10000"/>
          </a:bodyPr>
          <a:lstStyle/>
          <a:p>
            <a:r>
              <a:rPr lang="pt-PT" dirty="0"/>
              <a:t>EXEMPLOS DE DIGITALIZAÇÃO DE EMERGÊNCIA</a:t>
            </a:r>
            <a:endParaRPr lang="en-IE" dirty="0"/>
          </a:p>
        </p:txBody>
      </p:sp>
    </p:spTree>
    <p:extLst>
      <p:ext uri="{BB962C8B-B14F-4D97-AF65-F5344CB8AC3E}">
        <p14:creationId xmlns:p14="http://schemas.microsoft.com/office/powerpoint/2010/main" val="3373796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168"/>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469571" y="1730829"/>
            <a:ext cx="5147674" cy="3416320"/>
          </a:xfrm>
          <a:prstGeom prst="rect">
            <a:avLst/>
          </a:prstGeom>
          <a:noFill/>
        </p:spPr>
        <p:txBody>
          <a:bodyPr wrap="square" rtlCol="0">
            <a:spAutoFit/>
          </a:bodyPr>
          <a:lstStyle/>
          <a:p>
            <a:r>
              <a:rPr lang="pt-PT" sz="2400" dirty="0">
                <a:solidFill>
                  <a:schemeClr val="bg1"/>
                </a:solidFill>
              </a:rPr>
              <a:t>O Parlamento Europeu publicou um estudo muito interessante sobre se o futuro da participação cívica será online. Recomendamos que leia e considere o objeto e conclusões:</a:t>
            </a:r>
          </a:p>
          <a:p>
            <a:endParaRPr lang="en-US" sz="2400" dirty="0">
              <a:solidFill>
                <a:schemeClr val="bg1"/>
              </a:solidFill>
            </a:endParaRPr>
          </a:p>
          <a:p>
            <a:r>
              <a:rPr lang="en-IE" sz="2400" dirty="0">
                <a:solidFill>
                  <a:schemeClr val="bg1"/>
                </a:solidFill>
                <a:hlinkClick r:id="rId3">
                  <a:extLst>
                    <a:ext uri="{A12FA001-AC4F-418D-AE19-62706E023703}">
                      <ahyp:hlinkClr xmlns:ahyp="http://schemas.microsoft.com/office/drawing/2018/hyperlinkcolor" val="tx"/>
                    </a:ext>
                  </a:extLst>
                </a:hlinkClick>
              </a:rPr>
              <a:t>https://www.europarl.europa.eu/RegData/etudes/BRIE/2020/646161/EPRS_BRI(2020)646161_EN.pdf</a:t>
            </a:r>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737659" y="111668"/>
            <a:ext cx="4879586" cy="132017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PANORAMA FUTURO</a:t>
            </a:r>
          </a:p>
          <a:p>
            <a:pPr algn="ctr"/>
            <a:r>
              <a:rPr lang="en-US" sz="2800" dirty="0"/>
              <a:t>COMO A TECNOLOGIA AFETA O ENVOLVIMENTO CÍVICO </a:t>
            </a:r>
            <a:endParaRPr lang="en-US" dirty="0"/>
          </a:p>
        </p:txBody>
      </p:sp>
      <p:pic>
        <p:nvPicPr>
          <p:cNvPr id="5" name="Picture Placeholder 4">
            <a:extLst>
              <a:ext uri="{FF2B5EF4-FFF2-40B4-BE49-F238E27FC236}">
                <a16:creationId xmlns:a16="http://schemas.microsoft.com/office/drawing/2014/main" id="{7B6CA085-1205-47A7-8EE4-4286F1551F09}"/>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1838451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168"/>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502935" y="1328321"/>
            <a:ext cx="5147674" cy="4524315"/>
          </a:xfrm>
          <a:prstGeom prst="rect">
            <a:avLst/>
          </a:prstGeom>
          <a:noFill/>
        </p:spPr>
        <p:txBody>
          <a:bodyPr wrap="square" rtlCol="0">
            <a:spAutoFit/>
          </a:bodyPr>
          <a:lstStyle/>
          <a:p>
            <a:r>
              <a:rPr lang="en-IE" sz="2400" dirty="0">
                <a:solidFill>
                  <a:schemeClr val="bg1"/>
                </a:solidFill>
              </a:rPr>
              <a:t>Para </a:t>
            </a:r>
            <a:r>
              <a:rPr lang="en-IE" sz="2400" dirty="0" err="1">
                <a:solidFill>
                  <a:schemeClr val="bg1"/>
                </a:solidFill>
              </a:rPr>
              <a:t>mais</a:t>
            </a:r>
            <a:r>
              <a:rPr lang="en-IE" sz="2400" dirty="0">
                <a:solidFill>
                  <a:schemeClr val="bg1"/>
                </a:solidFill>
              </a:rPr>
              <a:t> </a:t>
            </a:r>
            <a:r>
              <a:rPr lang="en-IE" sz="2400" dirty="0" err="1">
                <a:solidFill>
                  <a:schemeClr val="bg1"/>
                </a:solidFill>
              </a:rPr>
              <a:t>informações</a:t>
            </a:r>
            <a:r>
              <a:rPr lang="en-IE" sz="2400" dirty="0">
                <a:solidFill>
                  <a:schemeClr val="bg1"/>
                </a:solidFill>
              </a:rPr>
              <a:t> &amp; Recursos, </a:t>
            </a:r>
            <a:r>
              <a:rPr lang="en-IE" sz="2400" dirty="0" err="1">
                <a:solidFill>
                  <a:schemeClr val="bg1"/>
                </a:solidFill>
              </a:rPr>
              <a:t>aceda</a:t>
            </a:r>
            <a:r>
              <a:rPr lang="en-IE" sz="2400" dirty="0">
                <a:solidFill>
                  <a:schemeClr val="bg1"/>
                </a:solidFill>
              </a:rPr>
              <a:t> </a:t>
            </a:r>
            <a:r>
              <a:rPr lang="en-IE" sz="2400" dirty="0" err="1">
                <a:solidFill>
                  <a:schemeClr val="bg1"/>
                </a:solidFill>
              </a:rPr>
              <a:t>aos</a:t>
            </a:r>
            <a:r>
              <a:rPr lang="en-IE" sz="2400" dirty="0">
                <a:solidFill>
                  <a:schemeClr val="bg1"/>
                </a:solidFill>
              </a:rPr>
              <a:t> links </a:t>
            </a:r>
            <a:r>
              <a:rPr lang="en-IE" sz="2400" dirty="0" err="1">
                <a:solidFill>
                  <a:schemeClr val="bg1"/>
                </a:solidFill>
              </a:rPr>
              <a:t>em</a:t>
            </a:r>
            <a:r>
              <a:rPr lang="en-IE" sz="2400" dirty="0">
                <a:solidFill>
                  <a:schemeClr val="bg1"/>
                </a:solidFill>
              </a:rPr>
              <a:t> infra:</a:t>
            </a:r>
          </a:p>
          <a:p>
            <a:endParaRPr lang="en-IE" sz="2400" dirty="0">
              <a:solidFill>
                <a:schemeClr val="bg1"/>
              </a:solidFill>
            </a:endParaRPr>
          </a:p>
          <a:p>
            <a:r>
              <a:rPr lang="pt-PT" sz="2400" dirty="0">
                <a:solidFill>
                  <a:schemeClr val="bg1"/>
                </a:solidFill>
                <a:hlinkClick r:id="rId4">
                  <a:extLst>
                    <a:ext uri="{A12FA001-AC4F-418D-AE19-62706E023703}">
                      <ahyp:hlinkClr xmlns:ahyp="http://schemas.microsoft.com/office/drawing/2018/hyperlinkcolor" val="tx"/>
                    </a:ext>
                  </a:extLst>
                </a:hlinkClick>
              </a:rPr>
              <a:t>Envolvimento cívico: como as tecnologias digitais podem sustentar a </a:t>
            </a:r>
            <a:r>
              <a:rPr lang="pt-PT" sz="2400" dirty="0" err="1">
                <a:solidFill>
                  <a:schemeClr val="bg1"/>
                </a:solidFill>
                <a:hlinkClick r:id="rId4">
                  <a:extLst>
                    <a:ext uri="{A12FA001-AC4F-418D-AE19-62706E023703}">
                      <ahyp:hlinkClr xmlns:ahyp="http://schemas.microsoft.com/office/drawing/2018/hyperlinkcolor" val="tx"/>
                    </a:ext>
                  </a:extLst>
                </a:hlinkClick>
              </a:rPr>
              <a:t>a</a:t>
            </a:r>
            <a:r>
              <a:rPr lang="pt-PT" sz="2400" dirty="0">
                <a:solidFill>
                  <a:schemeClr val="bg1"/>
                </a:solidFill>
                <a:hlinkClick r:id="rId4">
                  <a:extLst>
                    <a:ext uri="{A12FA001-AC4F-418D-AE19-62706E023703}">
                      <ahyp:hlinkClr xmlns:ahyp="http://schemas.microsoft.com/office/drawing/2018/hyperlinkcolor" val="tx"/>
                    </a:ext>
                  </a:extLst>
                </a:hlinkClick>
              </a:rPr>
              <a:t> participação democrática? </a:t>
            </a:r>
            <a:endParaRPr lang="pt-PT" sz="2400" dirty="0">
              <a:solidFill>
                <a:schemeClr val="bg1"/>
              </a:solidFill>
            </a:endParaRPr>
          </a:p>
          <a:p>
            <a:r>
              <a:rPr lang="pt-PT" sz="2400" dirty="0">
                <a:solidFill>
                  <a:schemeClr val="bg1">
                    <a:lumMod val="95000"/>
                  </a:schemeClr>
                </a:solidFill>
              </a:rPr>
              <a:t>(10 minutos de leitura)</a:t>
            </a:r>
          </a:p>
          <a:p>
            <a:endParaRPr lang="en-IE" sz="2400" dirty="0">
              <a:solidFill>
                <a:schemeClr val="bg1"/>
              </a:solidFill>
            </a:endParaRPr>
          </a:p>
          <a:p>
            <a:r>
              <a:rPr lang="pt-PT" sz="2400" dirty="0">
                <a:solidFill>
                  <a:schemeClr val="bg1"/>
                </a:solidFill>
                <a:hlinkClick r:id="rId5">
                  <a:extLst>
                    <a:ext uri="{A12FA001-AC4F-418D-AE19-62706E023703}">
                      <ahyp:hlinkClr xmlns:ahyp="http://schemas.microsoft.com/office/drawing/2018/hyperlinkcolor" val="tx"/>
                    </a:ext>
                  </a:extLst>
                </a:hlinkClick>
              </a:rPr>
              <a:t>Envolvimento Cívico: Como a Tecnologia Digital pode incentivar um maior compromisso na Sociedade Civil? </a:t>
            </a:r>
            <a:endParaRPr lang="pt-PT" sz="2400" dirty="0">
              <a:solidFill>
                <a:schemeClr val="bg1"/>
              </a:solidFill>
            </a:endParaRPr>
          </a:p>
          <a:p>
            <a:r>
              <a:rPr lang="pt-PT" sz="2400" dirty="0">
                <a:solidFill>
                  <a:schemeClr val="bg1"/>
                </a:solidFill>
              </a:rPr>
              <a:t>(10 minutos de leitura)</a:t>
            </a:r>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502935" y="204755"/>
            <a:ext cx="5105121" cy="112356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PT" sz="2800" dirty="0"/>
              <a:t>RECURSOS EXTRAS SOBRE COMO O ENVOLVIMENTO CÍVICO DIGITAL ESTÁ A IMPACTAR AS UNIVERSIDADES</a:t>
            </a:r>
            <a:endParaRPr lang="en-US" sz="2800" dirty="0"/>
          </a:p>
        </p:txBody>
      </p:sp>
      <p:pic>
        <p:nvPicPr>
          <p:cNvPr id="5" name="Picture Placeholder 4" descr="Person wearing mixed reality smartglasses touching transparent screen">
            <a:extLst>
              <a:ext uri="{FF2B5EF4-FFF2-40B4-BE49-F238E27FC236}">
                <a16:creationId xmlns:a16="http://schemas.microsoft.com/office/drawing/2014/main" id="{901DBF85-6418-4D01-90B3-5E2625D86C66}"/>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339060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6831D8-FC61-4A4D-BCD9-63F354BA0141}"/>
              </a:ext>
            </a:extLst>
          </p:cNvPr>
          <p:cNvSpPr>
            <a:spLocks noGrp="1"/>
          </p:cNvSpPr>
          <p:nvPr>
            <p:ph type="body" sz="quarter" idx="16"/>
          </p:nvPr>
        </p:nvSpPr>
        <p:spPr>
          <a:xfrm>
            <a:off x="2234879" y="910460"/>
            <a:ext cx="9574760" cy="1068887"/>
          </a:xfrm>
        </p:spPr>
        <p:txBody>
          <a:bodyPr>
            <a:normAutofit fontScale="85000" lnSpcReduction="20000"/>
          </a:bodyPr>
          <a:lstStyle/>
          <a:p>
            <a:r>
              <a:rPr lang="pt-PT" dirty="0"/>
              <a:t>QUAIS AS COMPETÊNCIAS QUE OS ALUNOS ENVOLVIDOS CIVICAMENTE DESENVOLVEM?</a:t>
            </a:r>
            <a:endParaRPr lang="en-US" sz="4400" dirty="0"/>
          </a:p>
        </p:txBody>
      </p:sp>
      <p:sp>
        <p:nvSpPr>
          <p:cNvPr id="6" name="Text Placeholder 5">
            <a:extLst>
              <a:ext uri="{FF2B5EF4-FFF2-40B4-BE49-F238E27FC236}">
                <a16:creationId xmlns:a16="http://schemas.microsoft.com/office/drawing/2014/main" id="{C860B8A6-945C-40B6-9F55-E6409162101B}"/>
              </a:ext>
            </a:extLst>
          </p:cNvPr>
          <p:cNvSpPr>
            <a:spLocks noGrp="1"/>
          </p:cNvSpPr>
          <p:nvPr>
            <p:ph type="body" sz="quarter" idx="17"/>
          </p:nvPr>
        </p:nvSpPr>
        <p:spPr/>
        <p:txBody>
          <a:bodyPr>
            <a:normAutofit fontScale="85000" lnSpcReduction="20000"/>
          </a:bodyPr>
          <a:lstStyle/>
          <a:p>
            <a:r>
              <a:rPr lang="en-IE" dirty="0"/>
              <a:t>03</a:t>
            </a:r>
          </a:p>
        </p:txBody>
      </p:sp>
      <p:sp>
        <p:nvSpPr>
          <p:cNvPr id="8" name="TextBox 7">
            <a:extLst>
              <a:ext uri="{FF2B5EF4-FFF2-40B4-BE49-F238E27FC236}">
                <a16:creationId xmlns:a16="http://schemas.microsoft.com/office/drawing/2014/main" id="{4931B5E6-DC17-4DEE-8560-3E26A43CAE93}"/>
              </a:ext>
            </a:extLst>
          </p:cNvPr>
          <p:cNvSpPr txBox="1"/>
          <p:nvPr/>
        </p:nvSpPr>
        <p:spPr>
          <a:xfrm>
            <a:off x="6280031" y="5218044"/>
            <a:ext cx="5492870" cy="523220"/>
          </a:xfrm>
          <a:prstGeom prst="rect">
            <a:avLst/>
          </a:prstGeom>
          <a:noFill/>
        </p:spPr>
        <p:txBody>
          <a:bodyPr wrap="square" rtlCol="0">
            <a:spAutoFit/>
          </a:bodyPr>
          <a:lstStyle/>
          <a:p>
            <a:pPr algn="r"/>
            <a:r>
              <a:rPr lang="en-IE" sz="2800" b="1" dirty="0" err="1">
                <a:solidFill>
                  <a:schemeClr val="bg1"/>
                </a:solidFill>
              </a:rPr>
              <a:t>Nível</a:t>
            </a:r>
            <a:r>
              <a:rPr lang="en-IE" sz="2800" b="1" dirty="0">
                <a:solidFill>
                  <a:schemeClr val="bg1"/>
                </a:solidFill>
              </a:rPr>
              <a:t> de </a:t>
            </a:r>
            <a:r>
              <a:rPr lang="en-IE" sz="2800" b="1" dirty="0" err="1">
                <a:solidFill>
                  <a:schemeClr val="bg1"/>
                </a:solidFill>
              </a:rPr>
              <a:t>Aprendizagem</a:t>
            </a:r>
            <a:r>
              <a:rPr lang="en-IE" sz="2800" b="1" dirty="0">
                <a:solidFill>
                  <a:schemeClr val="bg1"/>
                </a:solidFill>
              </a:rPr>
              <a:t>: </a:t>
            </a:r>
            <a:r>
              <a:rPr lang="en-IE" sz="2800" b="1" dirty="0" err="1">
                <a:solidFill>
                  <a:schemeClr val="bg1"/>
                </a:solidFill>
              </a:rPr>
              <a:t>Elevada</a:t>
            </a:r>
            <a:endParaRPr lang="en-IE" sz="2800" b="1" dirty="0">
              <a:solidFill>
                <a:schemeClr val="bg1"/>
              </a:solidFill>
            </a:endParaRPr>
          </a:p>
        </p:txBody>
      </p:sp>
    </p:spTree>
    <p:extLst>
      <p:ext uri="{BB962C8B-B14F-4D97-AF65-F5344CB8AC3E}">
        <p14:creationId xmlns:p14="http://schemas.microsoft.com/office/powerpoint/2010/main" val="1130676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FF10A4-38A3-A344-8FC5-3A697B3C97A7}"/>
              </a:ext>
            </a:extLst>
          </p:cNvPr>
          <p:cNvSpPr>
            <a:spLocks noGrp="1"/>
          </p:cNvSpPr>
          <p:nvPr>
            <p:ph type="body" sz="quarter" idx="16"/>
          </p:nvPr>
        </p:nvSpPr>
        <p:spPr>
          <a:xfrm>
            <a:off x="1718561" y="228600"/>
            <a:ext cx="4716425" cy="765204"/>
          </a:xfrm>
        </p:spPr>
        <p:txBody>
          <a:bodyPr>
            <a:noAutofit/>
          </a:bodyPr>
          <a:lstStyle/>
          <a:p>
            <a:pPr algn="ctr"/>
            <a:r>
              <a:rPr lang="en-US" sz="2400" dirty="0"/>
              <a:t>COMPETÊNCIAS DOS ENVOLVIDOS CIVICAMENTE BEM-SUCEDIDOS</a:t>
            </a:r>
          </a:p>
        </p:txBody>
      </p:sp>
      <p:sp>
        <p:nvSpPr>
          <p:cNvPr id="5" name="TextBox 4">
            <a:extLst>
              <a:ext uri="{FF2B5EF4-FFF2-40B4-BE49-F238E27FC236}">
                <a16:creationId xmlns:a16="http://schemas.microsoft.com/office/drawing/2014/main" id="{DD5DB3AE-E549-4684-926B-61C8F1FC1EBC}"/>
              </a:ext>
            </a:extLst>
          </p:cNvPr>
          <p:cNvSpPr txBox="1"/>
          <p:nvPr/>
        </p:nvSpPr>
        <p:spPr>
          <a:xfrm>
            <a:off x="1524000" y="1258707"/>
            <a:ext cx="5235369" cy="4524315"/>
          </a:xfrm>
          <a:prstGeom prst="rect">
            <a:avLst/>
          </a:prstGeom>
          <a:noFill/>
        </p:spPr>
        <p:txBody>
          <a:bodyPr wrap="square" rtlCol="0">
            <a:spAutoFit/>
          </a:bodyPr>
          <a:lstStyle/>
          <a:p>
            <a:r>
              <a:rPr lang="pt-PT" sz="2400" dirty="0">
                <a:solidFill>
                  <a:schemeClr val="bg1"/>
                </a:solidFill>
              </a:rPr>
              <a:t>A boa notícia é que existem muitas competências que podem conduzir os estudantes envolvidos civicamente a serem bem-sucedidos. Ao longo da participação no projeto de envolvimento  cívico, certas competências e aptidões serão desenvolvidas.</a:t>
            </a:r>
          </a:p>
          <a:p>
            <a:r>
              <a:rPr lang="pt-PT" sz="2400" dirty="0">
                <a:solidFill>
                  <a:schemeClr val="bg1"/>
                </a:solidFill>
              </a:rPr>
              <a:t>A seção seguinte identifica quais as competências resultantes do envolvimento cívico digital e que estão alinhadas com os quadros europeus </a:t>
            </a:r>
            <a:r>
              <a:rPr lang="pt-PT" sz="2400" dirty="0" err="1">
                <a:solidFill>
                  <a:schemeClr val="bg1"/>
                </a:solidFill>
              </a:rPr>
              <a:t>EntreComp</a:t>
            </a:r>
            <a:r>
              <a:rPr lang="pt-PT" sz="2400" dirty="0">
                <a:solidFill>
                  <a:schemeClr val="bg1"/>
                </a:solidFill>
              </a:rPr>
              <a:t> e </a:t>
            </a:r>
            <a:r>
              <a:rPr lang="pt-PT" sz="2400" dirty="0" err="1">
                <a:solidFill>
                  <a:schemeClr val="bg1"/>
                </a:solidFill>
              </a:rPr>
              <a:t>DigComp</a:t>
            </a:r>
            <a:r>
              <a:rPr lang="pt-PT" sz="2400" dirty="0">
                <a:solidFill>
                  <a:schemeClr val="bg1"/>
                </a:solidFill>
              </a:rPr>
              <a:t>.</a:t>
            </a:r>
            <a:endParaRPr lang="en-US" sz="2400" dirty="0">
              <a:solidFill>
                <a:schemeClr val="bg1"/>
              </a:solidFill>
            </a:endParaRPr>
          </a:p>
        </p:txBody>
      </p:sp>
      <p:pic>
        <p:nvPicPr>
          <p:cNvPr id="7" name="Picture Placeholder 6" descr="Yound man drawing on a clear whiteboard">
            <a:extLst>
              <a:ext uri="{FF2B5EF4-FFF2-40B4-BE49-F238E27FC236}">
                <a16:creationId xmlns:a16="http://schemas.microsoft.com/office/drawing/2014/main" id="{78CB4D53-D2DE-4B10-B11E-7F8A6BC856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60" r="23260"/>
          <a:stretch>
            <a:fillRect/>
          </a:stretch>
        </p:blipFill>
        <p:spPr/>
      </p:pic>
    </p:spTree>
    <p:extLst>
      <p:ext uri="{BB962C8B-B14F-4D97-AF65-F5344CB8AC3E}">
        <p14:creationId xmlns:p14="http://schemas.microsoft.com/office/powerpoint/2010/main" val="2589332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C4EF69-EAF4-4EBE-816B-13C9D4800F60}"/>
              </a:ext>
            </a:extLst>
          </p:cNvPr>
          <p:cNvSpPr>
            <a:spLocks noGrp="1"/>
          </p:cNvSpPr>
          <p:nvPr>
            <p:ph type="body" sz="quarter" idx="18"/>
          </p:nvPr>
        </p:nvSpPr>
        <p:spPr>
          <a:xfrm>
            <a:off x="1556658" y="1513114"/>
            <a:ext cx="4867894" cy="4786081"/>
          </a:xfrm>
        </p:spPr>
        <p:txBody>
          <a:bodyPr>
            <a:normAutofit fontScale="92500"/>
          </a:bodyPr>
          <a:lstStyle/>
          <a:p>
            <a:pPr marL="0"/>
            <a:r>
              <a:rPr lang="pt-PT" dirty="0"/>
              <a:t>Nesta seção, iremos explorar os quadros de europeus </a:t>
            </a:r>
            <a:r>
              <a:rPr lang="pt-PT" dirty="0" err="1"/>
              <a:t>EntreComp</a:t>
            </a:r>
            <a:r>
              <a:rPr lang="pt-PT" dirty="0"/>
              <a:t> e </a:t>
            </a:r>
            <a:r>
              <a:rPr lang="pt-PT" dirty="0" err="1"/>
              <a:t>DigComp</a:t>
            </a:r>
            <a:r>
              <a:rPr lang="pt-PT" dirty="0"/>
              <a:t>. Muitas das principais competências são exploradas neste tópico, no entanto, há mais competências exploradas ao longo dos módulos destes recursos educativos abertos. </a:t>
            </a:r>
          </a:p>
          <a:p>
            <a:pPr marL="0"/>
            <a:r>
              <a:rPr lang="pt-PT" dirty="0"/>
              <a:t>Veja o Módulo 2 Tópico 4 para obter mais informações sobre este assunto.</a:t>
            </a:r>
          </a:p>
          <a:p>
            <a:pPr marL="0"/>
            <a:r>
              <a:rPr lang="pt-PT" dirty="0">
                <a:hlinkClick r:id="rId2">
                  <a:extLst>
                    <a:ext uri="{A12FA001-AC4F-418D-AE19-62706E023703}">
                      <ahyp:hlinkClr xmlns:ahyp="http://schemas.microsoft.com/office/drawing/2018/hyperlinkcolor" val="tx"/>
                    </a:ext>
                  </a:extLst>
                </a:hlinkClick>
              </a:rPr>
              <a:t>Clique aqui para obter mais informações sobre o referencial </a:t>
            </a:r>
            <a:r>
              <a:rPr lang="pt-PT" dirty="0" err="1">
                <a:hlinkClick r:id="rId2">
                  <a:extLst>
                    <a:ext uri="{A12FA001-AC4F-418D-AE19-62706E023703}">
                      <ahyp:hlinkClr xmlns:ahyp="http://schemas.microsoft.com/office/drawing/2018/hyperlinkcolor" val="tx"/>
                    </a:ext>
                  </a:extLst>
                </a:hlinkClick>
              </a:rPr>
              <a:t>EntreComp</a:t>
            </a:r>
            <a:r>
              <a:rPr lang="pt-PT" dirty="0">
                <a:hlinkClick r:id="rId2">
                  <a:extLst>
                    <a:ext uri="{A12FA001-AC4F-418D-AE19-62706E023703}">
                      <ahyp:hlinkClr xmlns:ahyp="http://schemas.microsoft.com/office/drawing/2018/hyperlinkcolor" val="tx"/>
                    </a:ext>
                  </a:extLst>
                </a:hlinkClick>
              </a:rPr>
              <a:t> </a:t>
            </a:r>
            <a:endParaRPr lang="pt-PT" dirty="0"/>
          </a:p>
          <a:p>
            <a:pPr marL="0"/>
            <a:r>
              <a:rPr lang="pt-PT" dirty="0">
                <a:hlinkClick r:id="rId3">
                  <a:extLst>
                    <a:ext uri="{A12FA001-AC4F-418D-AE19-62706E023703}">
                      <ahyp:hlinkClr xmlns:ahyp="http://schemas.microsoft.com/office/drawing/2018/hyperlinkcolor" val="tx"/>
                    </a:ext>
                  </a:extLst>
                </a:hlinkClick>
              </a:rPr>
              <a:t>Clique aqui para mais informações sobre o referencial </a:t>
            </a:r>
            <a:r>
              <a:rPr lang="pt-PT" dirty="0" err="1">
                <a:hlinkClick r:id="rId3">
                  <a:extLst>
                    <a:ext uri="{A12FA001-AC4F-418D-AE19-62706E023703}">
                      <ahyp:hlinkClr xmlns:ahyp="http://schemas.microsoft.com/office/drawing/2018/hyperlinkcolor" val="tx"/>
                    </a:ext>
                  </a:extLst>
                </a:hlinkClick>
              </a:rPr>
              <a:t>DigiComp</a:t>
            </a:r>
            <a:endParaRPr lang="pt-PT" dirty="0">
              <a:hlinkClick r:id="rId3">
                <a:extLst>
                  <a:ext uri="{A12FA001-AC4F-418D-AE19-62706E023703}">
                    <ahyp:hlinkClr xmlns:ahyp="http://schemas.microsoft.com/office/drawing/2018/hyperlinkcolor" val="tx"/>
                  </a:ext>
                </a:extLst>
              </a:hlinkClick>
            </a:endParaRPr>
          </a:p>
        </p:txBody>
      </p:sp>
      <p:sp>
        <p:nvSpPr>
          <p:cNvPr id="3" name="Text Placeholder 2">
            <a:extLst>
              <a:ext uri="{FF2B5EF4-FFF2-40B4-BE49-F238E27FC236}">
                <a16:creationId xmlns:a16="http://schemas.microsoft.com/office/drawing/2014/main" id="{36FF10A4-38A3-A344-8FC5-3A697B3C97A7}"/>
              </a:ext>
            </a:extLst>
          </p:cNvPr>
          <p:cNvSpPr>
            <a:spLocks noGrp="1"/>
          </p:cNvSpPr>
          <p:nvPr>
            <p:ph type="body" sz="quarter" idx="16"/>
          </p:nvPr>
        </p:nvSpPr>
        <p:spPr>
          <a:xfrm>
            <a:off x="1708126" y="228600"/>
            <a:ext cx="4716425" cy="582221"/>
          </a:xfrm>
        </p:spPr>
        <p:txBody>
          <a:bodyPr>
            <a:noAutofit/>
          </a:bodyPr>
          <a:lstStyle/>
          <a:p>
            <a:pPr algn="ctr"/>
            <a:r>
              <a:rPr lang="en-US" sz="2400" dirty="0"/>
              <a:t>UMA NOTA SOBRE OS REFERENCIAIS ENTRECOMP E DIGICOMP</a:t>
            </a:r>
          </a:p>
          <a:p>
            <a:pPr algn="ctr"/>
            <a:endParaRPr lang="en-US" sz="2400" dirty="0"/>
          </a:p>
        </p:txBody>
      </p:sp>
      <p:pic>
        <p:nvPicPr>
          <p:cNvPr id="8" name="Picture Placeholder 7">
            <a:extLst>
              <a:ext uri="{FF2B5EF4-FFF2-40B4-BE49-F238E27FC236}">
                <a16:creationId xmlns:a16="http://schemas.microsoft.com/office/drawing/2014/main" id="{78515B6F-1728-47CA-9D16-43E2A2C33FC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667835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38251" y="245061"/>
            <a:ext cx="5585432" cy="582221"/>
          </a:xfrm>
        </p:spPr>
        <p:txBody>
          <a:bodyPr>
            <a:noAutofit/>
          </a:bodyPr>
          <a:lstStyle/>
          <a:p>
            <a:pPr algn="ctr"/>
            <a:r>
              <a:rPr lang="pt-PT" sz="2000" dirty="0"/>
              <a:t>QUADRO EUROPEU DE REFERÊNCIA PARA A COMPETÊNCIA DE EMPREENDEDORISMO </a:t>
            </a:r>
            <a:r>
              <a:rPr lang="en-US" sz="2000" dirty="0"/>
              <a:t>(ENTRECOMP)</a:t>
            </a:r>
          </a:p>
        </p:txBody>
      </p:sp>
      <p:sp>
        <p:nvSpPr>
          <p:cNvPr id="16" name="TextBox 15">
            <a:extLst>
              <a:ext uri="{FF2B5EF4-FFF2-40B4-BE49-F238E27FC236}">
                <a16:creationId xmlns:a16="http://schemas.microsoft.com/office/drawing/2014/main" id="{F466C112-9EEC-445A-AF26-FBD8E6222547}"/>
              </a:ext>
            </a:extLst>
          </p:cNvPr>
          <p:cNvSpPr txBox="1"/>
          <p:nvPr/>
        </p:nvSpPr>
        <p:spPr>
          <a:xfrm>
            <a:off x="1451176" y="1305274"/>
            <a:ext cx="5400886" cy="4524315"/>
          </a:xfrm>
          <a:prstGeom prst="rect">
            <a:avLst/>
          </a:prstGeom>
          <a:noFill/>
        </p:spPr>
        <p:txBody>
          <a:bodyPr wrap="square">
            <a:spAutoFit/>
          </a:bodyPr>
          <a:lstStyle/>
          <a:p>
            <a:pPr>
              <a:lnSpc>
                <a:spcPct val="100000"/>
              </a:lnSpc>
            </a:pPr>
            <a:r>
              <a:rPr lang="pt-PT" sz="2400" dirty="0" err="1">
                <a:solidFill>
                  <a:schemeClr val="bg1"/>
                </a:solidFill>
              </a:rPr>
              <a:t>EntreComp</a:t>
            </a:r>
            <a:r>
              <a:rPr lang="pt-PT" sz="2400" dirty="0">
                <a:solidFill>
                  <a:schemeClr val="bg1"/>
                </a:solidFill>
              </a:rPr>
              <a:t> é o Quadro Europeu de Referência para a Competência de Empreendedorismo </a:t>
            </a:r>
            <a:r>
              <a:rPr lang="en-US" sz="2400" dirty="0" err="1">
                <a:solidFill>
                  <a:schemeClr val="bg1"/>
                </a:solidFill>
              </a:rPr>
              <a:t>aprovado</a:t>
            </a:r>
            <a:r>
              <a:rPr lang="en-US" sz="2400" dirty="0">
                <a:solidFill>
                  <a:schemeClr val="bg1"/>
                </a:solidFill>
              </a:rPr>
              <a:t> e </a:t>
            </a:r>
            <a:r>
              <a:rPr lang="en-US" sz="2400" dirty="0" err="1">
                <a:solidFill>
                  <a:schemeClr val="bg1"/>
                </a:solidFill>
              </a:rPr>
              <a:t>aplicado</a:t>
            </a:r>
            <a:r>
              <a:rPr lang="en-US" sz="2400" dirty="0">
                <a:solidFill>
                  <a:schemeClr val="bg1"/>
                </a:solidFill>
              </a:rPr>
              <a:t> pela Comissão </a:t>
            </a:r>
            <a:r>
              <a:rPr lang="en-US" sz="2400" dirty="0" err="1">
                <a:solidFill>
                  <a:schemeClr val="bg1"/>
                </a:solidFill>
              </a:rPr>
              <a:t>Europeia</a:t>
            </a:r>
            <a:r>
              <a:rPr lang="en-US" sz="2400" dirty="0">
                <a:solidFill>
                  <a:schemeClr val="bg1"/>
                </a:solidFill>
              </a:rPr>
              <a:t> </a:t>
            </a:r>
            <a:r>
              <a:rPr lang="en-US" sz="2400" dirty="0" err="1">
                <a:solidFill>
                  <a:schemeClr val="bg1"/>
                </a:solidFill>
              </a:rPr>
              <a:t>como</a:t>
            </a:r>
            <a:r>
              <a:rPr lang="en-US" sz="2400" dirty="0">
                <a:solidFill>
                  <a:schemeClr val="bg1"/>
                </a:solidFill>
              </a:rPr>
              <a:t> </a:t>
            </a:r>
            <a:r>
              <a:rPr lang="en-US" sz="2400" dirty="0" err="1">
                <a:solidFill>
                  <a:schemeClr val="bg1"/>
                </a:solidFill>
              </a:rPr>
              <a:t>ferramenta</a:t>
            </a:r>
            <a:r>
              <a:rPr lang="en-US" sz="2400" dirty="0">
                <a:solidFill>
                  <a:schemeClr val="bg1"/>
                </a:solidFill>
              </a:rPr>
              <a:t> e </a:t>
            </a:r>
            <a:r>
              <a:rPr lang="en-US" sz="2400" dirty="0" err="1">
                <a:solidFill>
                  <a:schemeClr val="bg1"/>
                </a:solidFill>
              </a:rPr>
              <a:t>fonte</a:t>
            </a:r>
            <a:r>
              <a:rPr lang="en-US" sz="2400" dirty="0">
                <a:solidFill>
                  <a:schemeClr val="bg1"/>
                </a:solidFill>
              </a:rPr>
              <a:t> de </a:t>
            </a:r>
            <a:r>
              <a:rPr lang="en-US" sz="2400" dirty="0" err="1">
                <a:solidFill>
                  <a:schemeClr val="bg1"/>
                </a:solidFill>
              </a:rPr>
              <a:t>inspiração</a:t>
            </a:r>
            <a:r>
              <a:rPr lang="en-US" sz="2400" dirty="0">
                <a:solidFill>
                  <a:schemeClr val="bg1"/>
                </a:solidFill>
              </a:rPr>
              <a:t> para </a:t>
            </a:r>
            <a:r>
              <a:rPr lang="en-US" sz="2400" dirty="0" err="1">
                <a:solidFill>
                  <a:schemeClr val="bg1"/>
                </a:solidFill>
              </a:rPr>
              <a:t>apoiar</a:t>
            </a:r>
            <a:r>
              <a:rPr lang="en-US" sz="2400" dirty="0">
                <a:solidFill>
                  <a:schemeClr val="bg1"/>
                </a:solidFill>
              </a:rPr>
              <a:t> a Europa a </a:t>
            </a:r>
            <a:r>
              <a:rPr lang="en-US" sz="2400" dirty="0" err="1">
                <a:solidFill>
                  <a:schemeClr val="bg1"/>
                </a:solidFill>
              </a:rPr>
              <a:t>tornar</a:t>
            </a:r>
            <a:r>
              <a:rPr lang="en-US" sz="2400" dirty="0">
                <a:solidFill>
                  <a:schemeClr val="bg1"/>
                </a:solidFill>
              </a:rPr>
              <a:t>-se </a:t>
            </a:r>
            <a:r>
              <a:rPr lang="en-US" sz="2400" dirty="0" err="1">
                <a:solidFill>
                  <a:schemeClr val="bg1"/>
                </a:solidFill>
              </a:rPr>
              <a:t>numa</a:t>
            </a:r>
            <a:r>
              <a:rPr lang="en-US" sz="2400" dirty="0">
                <a:solidFill>
                  <a:schemeClr val="bg1"/>
                </a:solidFill>
              </a:rPr>
              <a:t> </a:t>
            </a:r>
            <a:r>
              <a:rPr lang="en-US" sz="2400" dirty="0" err="1">
                <a:solidFill>
                  <a:schemeClr val="bg1"/>
                </a:solidFill>
              </a:rPr>
              <a:t>sociedade</a:t>
            </a:r>
            <a:r>
              <a:rPr lang="en-US" sz="2400" dirty="0">
                <a:solidFill>
                  <a:schemeClr val="bg1"/>
                </a:solidFill>
              </a:rPr>
              <a:t> </a:t>
            </a:r>
            <a:r>
              <a:rPr lang="en-US" sz="2400" dirty="0" err="1">
                <a:solidFill>
                  <a:schemeClr val="bg1"/>
                </a:solidFill>
              </a:rPr>
              <a:t>empreendedora</a:t>
            </a:r>
            <a:r>
              <a:rPr lang="en-US" sz="2400" dirty="0">
                <a:solidFill>
                  <a:schemeClr val="bg1"/>
                </a:solidFill>
              </a:rPr>
              <a:t>. </a:t>
            </a:r>
          </a:p>
          <a:p>
            <a:pPr>
              <a:lnSpc>
                <a:spcPct val="100000"/>
              </a:lnSpc>
            </a:pPr>
            <a:endParaRPr lang="en-US" sz="2400" dirty="0">
              <a:solidFill>
                <a:schemeClr val="bg1"/>
              </a:solidFill>
            </a:endParaRPr>
          </a:p>
          <a:p>
            <a:pPr>
              <a:lnSpc>
                <a:spcPct val="100000"/>
              </a:lnSpc>
            </a:pPr>
            <a:r>
              <a:rPr lang="en-US" sz="2400" dirty="0">
                <a:solidFill>
                  <a:schemeClr val="bg1"/>
                </a:solidFill>
              </a:rPr>
              <a:t>Como </a:t>
            </a:r>
            <a:r>
              <a:rPr lang="en-US" sz="2400" dirty="0" err="1">
                <a:solidFill>
                  <a:schemeClr val="bg1"/>
                </a:solidFill>
              </a:rPr>
              <a:t>tal</a:t>
            </a:r>
            <a:r>
              <a:rPr lang="en-US" sz="2400" dirty="0">
                <a:solidFill>
                  <a:schemeClr val="bg1"/>
                </a:solidFill>
              </a:rPr>
              <a:t>, é </a:t>
            </a:r>
            <a:r>
              <a:rPr lang="en-US" sz="2400" dirty="0" err="1">
                <a:solidFill>
                  <a:schemeClr val="bg1"/>
                </a:solidFill>
              </a:rPr>
              <a:t>importante</a:t>
            </a:r>
            <a:r>
              <a:rPr lang="en-US" sz="2400" dirty="0">
                <a:solidFill>
                  <a:schemeClr val="bg1"/>
                </a:solidFill>
              </a:rPr>
              <a:t> </a:t>
            </a:r>
            <a:r>
              <a:rPr lang="en-US" sz="2400" dirty="0" err="1">
                <a:solidFill>
                  <a:schemeClr val="bg1"/>
                </a:solidFill>
              </a:rPr>
              <a:t>sublinhar</a:t>
            </a:r>
            <a:r>
              <a:rPr lang="en-US" sz="2400" dirty="0">
                <a:solidFill>
                  <a:schemeClr val="bg1"/>
                </a:solidFill>
              </a:rPr>
              <a:t> </a:t>
            </a:r>
            <a:r>
              <a:rPr lang="en-US" sz="2400" dirty="0" err="1">
                <a:solidFill>
                  <a:schemeClr val="bg1"/>
                </a:solidFill>
              </a:rPr>
              <a:t>quais</a:t>
            </a:r>
            <a:r>
              <a:rPr lang="en-US" sz="2400" dirty="0">
                <a:solidFill>
                  <a:schemeClr val="bg1"/>
                </a:solidFill>
              </a:rPr>
              <a:t> as </a:t>
            </a:r>
            <a:r>
              <a:rPr lang="en-US" sz="2400" dirty="0" err="1">
                <a:solidFill>
                  <a:schemeClr val="bg1"/>
                </a:solidFill>
              </a:rPr>
              <a:t>competências</a:t>
            </a:r>
            <a:r>
              <a:rPr lang="en-US" sz="2400" dirty="0">
                <a:solidFill>
                  <a:schemeClr val="bg1"/>
                </a:solidFill>
              </a:rPr>
              <a:t> que </a:t>
            </a:r>
            <a:r>
              <a:rPr lang="en-US" sz="2400" dirty="0" err="1">
                <a:solidFill>
                  <a:schemeClr val="bg1"/>
                </a:solidFill>
              </a:rPr>
              <a:t>poderão</a:t>
            </a:r>
            <a:r>
              <a:rPr lang="en-US" sz="2400" dirty="0">
                <a:solidFill>
                  <a:schemeClr val="bg1"/>
                </a:solidFill>
              </a:rPr>
              <a:t> </a:t>
            </a:r>
            <a:r>
              <a:rPr lang="en-US" sz="2400" dirty="0" err="1">
                <a:solidFill>
                  <a:schemeClr val="bg1"/>
                </a:solidFill>
              </a:rPr>
              <a:t>ser</a:t>
            </a:r>
            <a:r>
              <a:rPr lang="en-US" sz="2400" dirty="0">
                <a:solidFill>
                  <a:schemeClr val="bg1"/>
                </a:solidFill>
              </a:rPr>
              <a:t> </a:t>
            </a:r>
            <a:r>
              <a:rPr lang="en-US" sz="2400" dirty="0" err="1">
                <a:solidFill>
                  <a:schemeClr val="bg1"/>
                </a:solidFill>
              </a:rPr>
              <a:t>utilizadas</a:t>
            </a:r>
            <a:r>
              <a:rPr lang="en-US" sz="2400" dirty="0">
                <a:solidFill>
                  <a:schemeClr val="bg1"/>
                </a:solidFill>
              </a:rPr>
              <a:t> e  </a:t>
            </a:r>
            <a:r>
              <a:rPr lang="en-US" sz="2400" dirty="0" err="1">
                <a:solidFill>
                  <a:schemeClr val="bg1"/>
                </a:solidFill>
              </a:rPr>
              <a:t>promovidas</a:t>
            </a:r>
            <a:r>
              <a:rPr lang="en-US" sz="2400" dirty="0">
                <a:solidFill>
                  <a:schemeClr val="bg1"/>
                </a:solidFill>
              </a:rPr>
              <a:t> </a:t>
            </a:r>
            <a:r>
              <a:rPr lang="en-US" sz="2400" dirty="0" err="1">
                <a:solidFill>
                  <a:schemeClr val="bg1"/>
                </a:solidFill>
              </a:rPr>
              <a:t>quando</a:t>
            </a:r>
            <a:r>
              <a:rPr lang="en-US" sz="2400" dirty="0">
                <a:solidFill>
                  <a:schemeClr val="bg1"/>
                </a:solidFill>
              </a:rPr>
              <a:t> </a:t>
            </a:r>
            <a:r>
              <a:rPr lang="en-US" sz="2400" dirty="0" err="1">
                <a:solidFill>
                  <a:schemeClr val="bg1"/>
                </a:solidFill>
              </a:rPr>
              <a:t>os</a:t>
            </a:r>
            <a:r>
              <a:rPr lang="en-US" sz="2400" dirty="0">
                <a:solidFill>
                  <a:schemeClr val="bg1"/>
                </a:solidFill>
              </a:rPr>
              <a:t> Estudantes se </a:t>
            </a:r>
            <a:r>
              <a:rPr lang="en-US" sz="2400" dirty="0" err="1">
                <a:solidFill>
                  <a:schemeClr val="bg1"/>
                </a:solidFill>
              </a:rPr>
              <a:t>associam</a:t>
            </a:r>
            <a:r>
              <a:rPr lang="en-US" sz="2400" dirty="0">
                <a:solidFill>
                  <a:schemeClr val="bg1"/>
                </a:solidFill>
              </a:rPr>
              <a:t> </a:t>
            </a:r>
            <a:r>
              <a:rPr lang="en-US" sz="2400" dirty="0" err="1">
                <a:solidFill>
                  <a:schemeClr val="bg1"/>
                </a:solidFill>
              </a:rPr>
              <a:t>ao</a:t>
            </a:r>
            <a:r>
              <a:rPr lang="en-US" sz="2400" dirty="0">
                <a:solidFill>
                  <a:schemeClr val="bg1"/>
                </a:solidFill>
              </a:rPr>
              <a:t> </a:t>
            </a:r>
            <a:r>
              <a:rPr lang="en-US" sz="2400" dirty="0" err="1">
                <a:solidFill>
                  <a:schemeClr val="bg1"/>
                </a:solidFill>
              </a:rPr>
              <a:t>envolvimento</a:t>
            </a:r>
            <a:r>
              <a:rPr lang="en-US" sz="2400" dirty="0">
                <a:solidFill>
                  <a:schemeClr val="bg1"/>
                </a:solidFill>
              </a:rPr>
              <a:t> </a:t>
            </a:r>
            <a:r>
              <a:rPr lang="en-US" sz="2400" dirty="0" err="1">
                <a:solidFill>
                  <a:schemeClr val="bg1"/>
                </a:solidFill>
              </a:rPr>
              <a:t>cívico</a:t>
            </a:r>
            <a:r>
              <a:rPr lang="en-US" sz="2400" dirty="0">
                <a:solidFill>
                  <a:schemeClr val="bg1"/>
                </a:solidFill>
              </a:rPr>
              <a:t> digital. </a:t>
            </a:r>
          </a:p>
        </p:txBody>
      </p:sp>
      <p:pic>
        <p:nvPicPr>
          <p:cNvPr id="8" name="Picture Placeholder 7">
            <a:extLst>
              <a:ext uri="{FF2B5EF4-FFF2-40B4-BE49-F238E27FC236}">
                <a16:creationId xmlns:a16="http://schemas.microsoft.com/office/drawing/2014/main" id="{C107A03C-D568-4EDD-AC9C-1D68C97792F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4175843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66C112-9EEC-445A-AF26-FBD8E6222547}"/>
              </a:ext>
            </a:extLst>
          </p:cNvPr>
          <p:cNvSpPr txBox="1"/>
          <p:nvPr/>
        </p:nvSpPr>
        <p:spPr>
          <a:xfrm>
            <a:off x="1451176" y="1306694"/>
            <a:ext cx="5400886" cy="5509200"/>
          </a:xfrm>
          <a:prstGeom prst="rect">
            <a:avLst/>
          </a:prstGeom>
          <a:noFill/>
        </p:spPr>
        <p:txBody>
          <a:bodyPr wrap="square">
            <a:spAutoFit/>
          </a:bodyPr>
          <a:lstStyle/>
          <a:p>
            <a:pPr>
              <a:lnSpc>
                <a:spcPct val="100000"/>
              </a:lnSpc>
            </a:pPr>
            <a:r>
              <a:rPr lang="pt-PT" sz="2200" dirty="0" err="1">
                <a:solidFill>
                  <a:schemeClr val="bg1"/>
                </a:solidFill>
              </a:rPr>
              <a:t>EntreComp</a:t>
            </a:r>
            <a:r>
              <a:rPr lang="pt-PT" sz="2200" dirty="0">
                <a:solidFill>
                  <a:schemeClr val="bg1"/>
                </a:solidFill>
              </a:rPr>
              <a:t> articula 3 áreas-chave e identifica 15 competências </a:t>
            </a:r>
            <a:r>
              <a:rPr lang="en-US" sz="2200" dirty="0">
                <a:solidFill>
                  <a:schemeClr val="bg1"/>
                </a:solidFill>
              </a:rPr>
              <a:t>:</a:t>
            </a:r>
          </a:p>
          <a:p>
            <a:pPr marL="342900" indent="-342900">
              <a:lnSpc>
                <a:spcPct val="100000"/>
              </a:lnSpc>
              <a:buFont typeface="Arial" panose="020B0604020202020204" pitchFamily="34" charset="0"/>
              <a:buChar char="•"/>
            </a:pPr>
            <a:r>
              <a:rPr lang="pt-PT" sz="2200" dirty="0">
                <a:solidFill>
                  <a:schemeClr val="bg1"/>
                </a:solidFill>
              </a:rPr>
              <a:t>Área de competência 1: Ideias e oportunidades</a:t>
            </a:r>
          </a:p>
          <a:p>
            <a:pPr marL="342900" indent="-342900">
              <a:lnSpc>
                <a:spcPct val="100000"/>
              </a:lnSpc>
              <a:buFont typeface="Arial" panose="020B0604020202020204" pitchFamily="34" charset="0"/>
              <a:buChar char="•"/>
            </a:pPr>
            <a:r>
              <a:rPr lang="pt-PT" sz="2200" dirty="0">
                <a:solidFill>
                  <a:schemeClr val="bg1"/>
                </a:solidFill>
              </a:rPr>
              <a:t>Área de competência 2: Recursos</a:t>
            </a:r>
          </a:p>
          <a:p>
            <a:pPr marL="342900" indent="-342900">
              <a:lnSpc>
                <a:spcPct val="100000"/>
              </a:lnSpc>
              <a:buFont typeface="Arial" panose="020B0604020202020204" pitchFamily="34" charset="0"/>
              <a:buChar char="•"/>
            </a:pPr>
            <a:r>
              <a:rPr lang="pt-PT" sz="2200" dirty="0">
                <a:solidFill>
                  <a:schemeClr val="bg1"/>
                </a:solidFill>
              </a:rPr>
              <a:t>Área de competência 3: Em ação </a:t>
            </a:r>
          </a:p>
          <a:p>
            <a:pPr>
              <a:lnSpc>
                <a:spcPct val="100000"/>
              </a:lnSpc>
            </a:pPr>
            <a:endParaRPr lang="pt-PT" sz="2200" dirty="0">
              <a:solidFill>
                <a:schemeClr val="bg1"/>
              </a:solidFill>
            </a:endParaRPr>
          </a:p>
          <a:p>
            <a:pPr>
              <a:lnSpc>
                <a:spcPct val="100000"/>
              </a:lnSpc>
            </a:pPr>
            <a:r>
              <a:rPr lang="pt-PT" sz="2200" dirty="0">
                <a:solidFill>
                  <a:schemeClr val="bg1"/>
                </a:solidFill>
              </a:rPr>
              <a:t>Os alunos que participam em atividades de envolvimento cívico digital terão a oportunidade de desenvolver uma ampla gama de competências empreendedoras, e isso pode ter reflexo na identificação de um problema na comunidade que precisa ser resolvido, para mais tarde, definir em equipa, soluções criativas para resolver o problema cívico. </a:t>
            </a:r>
            <a:endParaRPr lang="en-US" sz="2200" dirty="0">
              <a:solidFill>
                <a:schemeClr val="bg1"/>
              </a:solidFill>
            </a:endParaRPr>
          </a:p>
        </p:txBody>
      </p:sp>
      <p:sp>
        <p:nvSpPr>
          <p:cNvPr id="7" name="Text Placeholder 2">
            <a:extLst>
              <a:ext uri="{FF2B5EF4-FFF2-40B4-BE49-F238E27FC236}">
                <a16:creationId xmlns:a16="http://schemas.microsoft.com/office/drawing/2014/main" id="{9F837965-E5B8-4358-AE39-B795CB97D2BF}"/>
              </a:ext>
            </a:extLst>
          </p:cNvPr>
          <p:cNvSpPr txBox="1">
            <a:spLocks/>
          </p:cNvSpPr>
          <p:nvPr/>
        </p:nvSpPr>
        <p:spPr>
          <a:xfrm>
            <a:off x="1266630" y="18222"/>
            <a:ext cx="5585432"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COMPETÊNCIAS DE EMPREENDEDORISMO A ADQUIRIR ESTÃO ALINHADAS COM:</a:t>
            </a:r>
          </a:p>
        </p:txBody>
      </p:sp>
      <p:pic>
        <p:nvPicPr>
          <p:cNvPr id="4" name="Picture Placeholder 3">
            <a:extLst>
              <a:ext uri="{FF2B5EF4-FFF2-40B4-BE49-F238E27FC236}">
                <a16:creationId xmlns:a16="http://schemas.microsoft.com/office/drawing/2014/main" id="{2484751C-DFDA-47A5-A602-7183B20D8936}"/>
              </a:ext>
            </a:extLst>
          </p:cNvPr>
          <p:cNvPicPr>
            <a:picLocks noGrp="1" noChangeAspect="1"/>
          </p:cNvPicPr>
          <p:nvPr>
            <p:ph type="pic" sz="quarter" idx="10"/>
          </p:nvPr>
        </p:nvPicPr>
        <p:blipFill>
          <a:blip r:embed="rId2"/>
          <a:srcRect l="6" r="6"/>
          <a:stretch>
            <a:fillRect/>
          </a:stretch>
        </p:blipFill>
        <p:spPr>
          <a:prstGeom prst="rect">
            <a:avLst/>
          </a:prstGeom>
        </p:spPr>
      </p:pic>
    </p:spTree>
    <p:extLst>
      <p:ext uri="{BB962C8B-B14F-4D97-AF65-F5344CB8AC3E}">
        <p14:creationId xmlns:p14="http://schemas.microsoft.com/office/powerpoint/2010/main" val="4158983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E8E6E1-727D-4F52-89F3-CEB06D262F4A}"/>
              </a:ext>
            </a:extLst>
          </p:cNvPr>
          <p:cNvSpPr>
            <a:spLocks noGrp="1"/>
          </p:cNvSpPr>
          <p:nvPr>
            <p:ph type="body" sz="quarter" idx="18"/>
          </p:nvPr>
        </p:nvSpPr>
        <p:spPr>
          <a:xfrm>
            <a:off x="1460062" y="1355796"/>
            <a:ext cx="5257799" cy="5502203"/>
          </a:xfrm>
        </p:spPr>
        <p:txBody>
          <a:bodyPr>
            <a:normAutofit lnSpcReduction="10000"/>
          </a:bodyPr>
          <a:lstStyle/>
          <a:p>
            <a:pPr marL="114300" indent="-342900">
              <a:buFont typeface="Arial" panose="020B0604020202020204" pitchFamily="34" charset="0"/>
              <a:buChar char="•"/>
            </a:pPr>
            <a:r>
              <a:rPr lang="pt-PT" dirty="0"/>
              <a:t>Identificar oportunidades</a:t>
            </a:r>
          </a:p>
          <a:p>
            <a:pPr marL="114300" indent="-342900">
              <a:buFont typeface="Arial" panose="020B0604020202020204" pitchFamily="34" charset="0"/>
              <a:buChar char="•"/>
            </a:pPr>
            <a:r>
              <a:rPr lang="pt-PT" dirty="0"/>
              <a:t>Visão</a:t>
            </a:r>
          </a:p>
          <a:p>
            <a:pPr marL="114300" indent="-342900">
              <a:buFont typeface="Arial" panose="020B0604020202020204" pitchFamily="34" charset="0"/>
              <a:buChar char="•"/>
            </a:pPr>
            <a:r>
              <a:rPr lang="pt-PT" dirty="0"/>
              <a:t>Criatividade</a:t>
            </a:r>
          </a:p>
          <a:p>
            <a:pPr marL="114300" indent="-342900">
              <a:buFont typeface="Arial" panose="020B0604020202020204" pitchFamily="34" charset="0"/>
              <a:buChar char="•"/>
            </a:pPr>
            <a:r>
              <a:rPr lang="pt-PT" dirty="0"/>
              <a:t>Pensamento ético e sustentável</a:t>
            </a:r>
          </a:p>
          <a:p>
            <a:pPr marL="114300" indent="-342900">
              <a:buFont typeface="Arial" panose="020B0604020202020204" pitchFamily="34" charset="0"/>
              <a:buChar char="•"/>
            </a:pPr>
            <a:r>
              <a:rPr lang="pt-PT" dirty="0"/>
              <a:t>Autoconhecimento e autoeficácia</a:t>
            </a:r>
          </a:p>
          <a:p>
            <a:pPr marL="114300" indent="-342900">
              <a:buFont typeface="Arial" panose="020B0604020202020204" pitchFamily="34" charset="0"/>
              <a:buChar char="•"/>
            </a:pPr>
            <a:r>
              <a:rPr lang="pt-PT" dirty="0"/>
              <a:t>Motivação e perseverança</a:t>
            </a:r>
          </a:p>
          <a:p>
            <a:pPr marL="114300" indent="-342900">
              <a:buFont typeface="Arial" panose="020B0604020202020204" pitchFamily="34" charset="0"/>
              <a:buChar char="•"/>
            </a:pPr>
            <a:r>
              <a:rPr lang="pt-PT" dirty="0"/>
              <a:t>Mobilização de recursos</a:t>
            </a:r>
          </a:p>
          <a:p>
            <a:pPr marL="114300" indent="-342900">
              <a:buFont typeface="Arial" panose="020B0604020202020204" pitchFamily="34" charset="0"/>
              <a:buChar char="•"/>
            </a:pPr>
            <a:r>
              <a:rPr lang="pt-PT" dirty="0"/>
              <a:t>Mobilização de pessoas</a:t>
            </a:r>
          </a:p>
          <a:p>
            <a:pPr marL="114300" indent="-342900">
              <a:buFont typeface="Arial" panose="020B0604020202020204" pitchFamily="34" charset="0"/>
              <a:buChar char="•"/>
            </a:pPr>
            <a:r>
              <a:rPr lang="pt-PT" dirty="0"/>
              <a:t>Iniciativa</a:t>
            </a:r>
          </a:p>
          <a:p>
            <a:pPr marL="114300" indent="-342900">
              <a:buFont typeface="Arial" panose="020B0604020202020204" pitchFamily="34" charset="0"/>
              <a:buChar char="•"/>
            </a:pPr>
            <a:r>
              <a:rPr lang="pt-PT" dirty="0"/>
              <a:t>Lidar com a incerteza, a ambiguidade e o risco</a:t>
            </a:r>
          </a:p>
          <a:p>
            <a:pPr marL="114300" indent="-342900">
              <a:buFont typeface="Arial" panose="020B0604020202020204" pitchFamily="34" charset="0"/>
              <a:buChar char="•"/>
            </a:pPr>
            <a:r>
              <a:rPr lang="pt-PT" dirty="0"/>
              <a:t>Trabalho com outros</a:t>
            </a:r>
          </a:p>
          <a:p>
            <a:pPr marL="114300" indent="-342900">
              <a:buFont typeface="Arial" panose="020B0604020202020204" pitchFamily="34" charset="0"/>
              <a:buChar char="•"/>
            </a:pPr>
            <a:r>
              <a:rPr lang="pt-PT" dirty="0"/>
              <a:t>Aprendizagem pela experiência</a:t>
            </a:r>
            <a:endParaRPr lang="en-IE" dirty="0"/>
          </a:p>
        </p:txBody>
      </p:sp>
      <p:sp>
        <p:nvSpPr>
          <p:cNvPr id="7" name="Text Placeholder 2">
            <a:extLst>
              <a:ext uri="{FF2B5EF4-FFF2-40B4-BE49-F238E27FC236}">
                <a16:creationId xmlns:a16="http://schemas.microsoft.com/office/drawing/2014/main" id="{5BD7B016-4E28-4D55-B240-8DBB1FDA1566}"/>
              </a:ext>
            </a:extLst>
          </p:cNvPr>
          <p:cNvSpPr>
            <a:spLocks noGrp="1"/>
          </p:cNvSpPr>
          <p:nvPr>
            <p:ph type="body" sz="quarter" idx="16"/>
          </p:nvPr>
        </p:nvSpPr>
        <p:spPr>
          <a:xfrm>
            <a:off x="1328057" y="254703"/>
            <a:ext cx="5573486" cy="582221"/>
          </a:xfrm>
        </p:spPr>
        <p:txBody>
          <a:bodyPr>
            <a:noAutofit/>
          </a:bodyPr>
          <a:lstStyle/>
          <a:p>
            <a:pPr algn="ctr"/>
            <a:r>
              <a:rPr lang="pt-PT" sz="2800" dirty="0"/>
              <a:t>ENTRECOMP - COMPETÊNCIAS PARA O ENVOLVIMENTO CÍVICO DIGITAL</a:t>
            </a:r>
            <a:endParaRPr lang="en-US" sz="2800" dirty="0"/>
          </a:p>
        </p:txBody>
      </p:sp>
      <p:pic>
        <p:nvPicPr>
          <p:cNvPr id="17" name="Picture Placeholder 16" descr="A picture containing chart&#10;&#10;Description automatically generated">
            <a:extLst>
              <a:ext uri="{FF2B5EF4-FFF2-40B4-BE49-F238E27FC236}">
                <a16:creationId xmlns:a16="http://schemas.microsoft.com/office/drawing/2014/main" id="{1CED7718-6069-4F9C-AEAB-843AD8DB475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9880" r="9880"/>
          <a:stretch>
            <a:fillRect/>
          </a:stretch>
        </p:blipFill>
        <p:spPr>
          <a:xfrm>
            <a:off x="7000737" y="228600"/>
            <a:ext cx="5105400" cy="6362700"/>
          </a:xfrm>
          <a:prstGeom prst="rect">
            <a:avLst/>
          </a:prstGeom>
        </p:spPr>
      </p:pic>
      <p:sp>
        <p:nvSpPr>
          <p:cNvPr id="11" name="TextBox 10">
            <a:extLst>
              <a:ext uri="{FF2B5EF4-FFF2-40B4-BE49-F238E27FC236}">
                <a16:creationId xmlns:a16="http://schemas.microsoft.com/office/drawing/2014/main" id="{8519227B-0739-4C0D-A4C8-909FF122D756}"/>
              </a:ext>
            </a:extLst>
          </p:cNvPr>
          <p:cNvSpPr txBox="1"/>
          <p:nvPr/>
        </p:nvSpPr>
        <p:spPr>
          <a:xfrm>
            <a:off x="6901543" y="6402930"/>
            <a:ext cx="6097656" cy="369332"/>
          </a:xfrm>
          <a:prstGeom prst="rect">
            <a:avLst/>
          </a:prstGeom>
          <a:noFill/>
        </p:spPr>
        <p:txBody>
          <a:bodyPr wrap="square">
            <a:spAutoFit/>
          </a:bodyPr>
          <a:lstStyle/>
          <a:p>
            <a:r>
              <a:rPr lang="en-US" dirty="0" err="1">
                <a:hlinkClick r:id="rId3">
                  <a:extLst>
                    <a:ext uri="{A12FA001-AC4F-418D-AE19-62706E023703}">
                      <ahyp:hlinkClr xmlns:ahyp="http://schemas.microsoft.com/office/drawing/2018/hyperlinkcolor" val="tx"/>
                    </a:ext>
                  </a:extLst>
                </a:hlinkClick>
              </a:rPr>
              <a:t>Aceda</a:t>
            </a:r>
            <a:r>
              <a:rPr lang="en-US" dirty="0">
                <a:hlinkClick r:id="rId3">
                  <a:extLst>
                    <a:ext uri="{A12FA001-AC4F-418D-AE19-62706E023703}">
                      <ahyp:hlinkClr xmlns:ahyp="http://schemas.microsoft.com/office/drawing/2018/hyperlinkcolor" val="tx"/>
                    </a:ext>
                  </a:extLst>
                </a:hlinkClick>
              </a:rPr>
              <a:t> </a:t>
            </a:r>
            <a:r>
              <a:rPr lang="en-US" dirty="0" err="1">
                <a:hlinkClick r:id="rId3">
                  <a:extLst>
                    <a:ext uri="{A12FA001-AC4F-418D-AE19-62706E023703}">
                      <ahyp:hlinkClr xmlns:ahyp="http://schemas.microsoft.com/office/drawing/2018/hyperlinkcolor" val="tx"/>
                    </a:ext>
                  </a:extLst>
                </a:hlinkClick>
              </a:rPr>
              <a:t>aqui</a:t>
            </a:r>
            <a:r>
              <a:rPr lang="en-US" dirty="0">
                <a:hlinkClick r:id="rId3">
                  <a:extLst>
                    <a:ext uri="{A12FA001-AC4F-418D-AE19-62706E023703}">
                      <ahyp:hlinkClr xmlns:ahyp="http://schemas.microsoft.com/office/drawing/2018/hyperlinkcolor" val="tx"/>
                    </a:ext>
                  </a:extLst>
                </a:hlinkClick>
              </a:rPr>
              <a:t> </a:t>
            </a:r>
            <a:r>
              <a:rPr lang="en-US" dirty="0" err="1">
                <a:hlinkClick r:id="rId3">
                  <a:extLst>
                    <a:ext uri="{A12FA001-AC4F-418D-AE19-62706E023703}">
                      <ahyp:hlinkClr xmlns:ahyp="http://schemas.microsoft.com/office/drawing/2018/hyperlinkcolor" val="tx"/>
                    </a:ext>
                  </a:extLst>
                </a:hlinkClick>
              </a:rPr>
              <a:t>ao</a:t>
            </a:r>
            <a:r>
              <a:rPr lang="en-US" dirty="0">
                <a:hlinkClick r:id="rId3">
                  <a:extLst>
                    <a:ext uri="{A12FA001-AC4F-418D-AE19-62706E023703}">
                      <ahyp:hlinkClr xmlns:ahyp="http://schemas.microsoft.com/office/drawing/2018/hyperlinkcolor" val="tx"/>
                    </a:ext>
                  </a:extLst>
                </a:hlinkClick>
              </a:rPr>
              <a:t> </a:t>
            </a:r>
            <a:r>
              <a:rPr lang="en-US" dirty="0" err="1">
                <a:hlinkClick r:id="rId3">
                  <a:extLst>
                    <a:ext uri="{A12FA001-AC4F-418D-AE19-62706E023703}">
                      <ahyp:hlinkClr xmlns:ahyp="http://schemas.microsoft.com/office/drawing/2018/hyperlinkcolor" val="tx"/>
                    </a:ext>
                  </a:extLst>
                </a:hlinkClick>
              </a:rPr>
              <a:t>referencial</a:t>
            </a:r>
            <a:endParaRPr lang="en-IE" dirty="0"/>
          </a:p>
        </p:txBody>
      </p:sp>
    </p:spTree>
    <p:extLst>
      <p:ext uri="{BB962C8B-B14F-4D97-AF65-F5344CB8AC3E}">
        <p14:creationId xmlns:p14="http://schemas.microsoft.com/office/powerpoint/2010/main" val="56884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095FDD9-308B-41E9-A3BD-C5CABEA0CE4E}"/>
              </a:ext>
            </a:extLst>
          </p:cNvPr>
          <p:cNvSpPr>
            <a:spLocks noGrp="1"/>
          </p:cNvSpPr>
          <p:nvPr>
            <p:ph type="body" sz="quarter" idx="18"/>
          </p:nvPr>
        </p:nvSpPr>
        <p:spPr>
          <a:xfrm>
            <a:off x="734713" y="1480930"/>
            <a:ext cx="10594347" cy="5168347"/>
          </a:xfrm>
        </p:spPr>
        <p:txBody>
          <a:bodyPr>
            <a:normAutofit/>
          </a:bodyPr>
          <a:lstStyle/>
          <a:p>
            <a:pPr marL="0"/>
            <a:r>
              <a:rPr lang="en-US" dirty="0"/>
              <a:t>Antes de </a:t>
            </a:r>
            <a:r>
              <a:rPr lang="en-US" dirty="0" err="1"/>
              <a:t>começar</a:t>
            </a:r>
            <a:r>
              <a:rPr lang="en-US" dirty="0"/>
              <a:t> a </a:t>
            </a:r>
            <a:r>
              <a:rPr lang="en-US" dirty="0" err="1"/>
              <a:t>sua</a:t>
            </a:r>
            <a:r>
              <a:rPr lang="en-US" dirty="0"/>
              <a:t> </a:t>
            </a:r>
            <a:r>
              <a:rPr lang="en-US" dirty="0" err="1"/>
              <a:t>jornada</a:t>
            </a:r>
            <a:r>
              <a:rPr lang="en-US" dirty="0"/>
              <a:t> </a:t>
            </a:r>
            <a:r>
              <a:rPr lang="en-US" dirty="0" err="1"/>
              <a:t>pelo</a:t>
            </a:r>
            <a:r>
              <a:rPr lang="en-US" dirty="0"/>
              <a:t> </a:t>
            </a:r>
            <a:r>
              <a:rPr lang="en-US" dirty="0" err="1"/>
              <a:t>Envolvimento</a:t>
            </a:r>
            <a:r>
              <a:rPr lang="en-US" dirty="0"/>
              <a:t> </a:t>
            </a:r>
            <a:r>
              <a:rPr lang="en-US" dirty="0" err="1"/>
              <a:t>Cívico</a:t>
            </a:r>
            <a:r>
              <a:rPr lang="en-US" dirty="0"/>
              <a:t>, é </a:t>
            </a:r>
            <a:r>
              <a:rPr lang="en-US" dirty="0" err="1"/>
              <a:t>necessário</a:t>
            </a:r>
            <a:r>
              <a:rPr lang="en-US" dirty="0"/>
              <a:t> </a:t>
            </a:r>
            <a:r>
              <a:rPr lang="en-US" dirty="0" err="1"/>
              <a:t>explicar</a:t>
            </a:r>
            <a:r>
              <a:rPr lang="en-US" dirty="0"/>
              <a:t> o que as </a:t>
            </a:r>
            <a:r>
              <a:rPr lang="en-US" dirty="0" err="1"/>
              <a:t>diferentes</a:t>
            </a:r>
            <a:r>
              <a:rPr lang="en-US" dirty="0"/>
              <a:t> </a:t>
            </a:r>
            <a:r>
              <a:rPr lang="en-US" dirty="0" err="1"/>
              <a:t>abreviaturas</a:t>
            </a:r>
            <a:r>
              <a:rPr lang="en-US" dirty="0"/>
              <a:t> </a:t>
            </a:r>
            <a:r>
              <a:rPr lang="en-US" dirty="0" err="1"/>
              <a:t>utilizadas</a:t>
            </a:r>
            <a:r>
              <a:rPr lang="en-US" dirty="0"/>
              <a:t> </a:t>
            </a:r>
            <a:r>
              <a:rPr lang="en-US" dirty="0" err="1"/>
              <a:t>ao</a:t>
            </a:r>
            <a:r>
              <a:rPr lang="en-US" dirty="0"/>
              <a:t> </a:t>
            </a:r>
            <a:r>
              <a:rPr lang="en-US" dirty="0" err="1"/>
              <a:t>longo</a:t>
            </a:r>
            <a:r>
              <a:rPr lang="en-US" dirty="0"/>
              <a:t> dos </a:t>
            </a:r>
            <a:r>
              <a:rPr lang="en-US" dirty="0" err="1"/>
              <a:t>módulos</a:t>
            </a:r>
            <a:r>
              <a:rPr lang="en-US" dirty="0"/>
              <a:t> </a:t>
            </a:r>
            <a:r>
              <a:rPr lang="en-US" dirty="0" err="1"/>
              <a:t>significam</a:t>
            </a:r>
            <a:r>
              <a:rPr lang="en-US" dirty="0"/>
              <a:t>:</a:t>
            </a:r>
          </a:p>
          <a:p>
            <a:pPr marL="0"/>
            <a:endParaRPr lang="en-US" sz="1400" dirty="0"/>
          </a:p>
          <a:p>
            <a:pPr marL="0"/>
            <a:r>
              <a:rPr lang="en-US" b="1" dirty="0"/>
              <a:t>IES</a:t>
            </a:r>
            <a:r>
              <a:rPr lang="en-AE" dirty="0"/>
              <a:t> –</a:t>
            </a:r>
            <a:r>
              <a:rPr lang="en-US" dirty="0"/>
              <a:t> </a:t>
            </a:r>
            <a:r>
              <a:rPr lang="en-US" dirty="0" err="1"/>
              <a:t>Instituições</a:t>
            </a:r>
            <a:r>
              <a:rPr lang="en-US" dirty="0"/>
              <a:t> de Ensino Superior</a:t>
            </a:r>
          </a:p>
          <a:p>
            <a:pPr marL="0"/>
            <a:r>
              <a:rPr lang="en-US" b="1" dirty="0"/>
              <a:t>S-DCE </a:t>
            </a:r>
            <a:r>
              <a:rPr lang="en-AE" dirty="0"/>
              <a:t>–</a:t>
            </a:r>
            <a:r>
              <a:rPr lang="en-US" dirty="0"/>
              <a:t> </a:t>
            </a:r>
            <a:r>
              <a:rPr lang="en-US" dirty="0" err="1"/>
              <a:t>esta</a:t>
            </a:r>
            <a:r>
              <a:rPr lang="en-US" dirty="0"/>
              <a:t> é a </a:t>
            </a:r>
            <a:r>
              <a:rPr lang="en-US" dirty="0" err="1"/>
              <a:t>designação</a:t>
            </a:r>
            <a:r>
              <a:rPr lang="en-US" dirty="0"/>
              <a:t> do </a:t>
            </a:r>
            <a:r>
              <a:rPr lang="en-US" dirty="0" err="1"/>
              <a:t>projeto</a:t>
            </a:r>
            <a:r>
              <a:rPr lang="en-US" dirty="0"/>
              <a:t> que </a:t>
            </a:r>
            <a:r>
              <a:rPr lang="en-US" dirty="0" err="1"/>
              <a:t>desenvolveu</a:t>
            </a:r>
            <a:r>
              <a:rPr lang="en-US" dirty="0"/>
              <a:t> </a:t>
            </a:r>
            <a:r>
              <a:rPr lang="en-US" dirty="0" err="1"/>
              <a:t>todos</a:t>
            </a:r>
            <a:r>
              <a:rPr lang="en-US" dirty="0"/>
              <a:t> </a:t>
            </a:r>
            <a:r>
              <a:rPr lang="en-US" dirty="0" err="1"/>
              <a:t>os</a:t>
            </a:r>
            <a:r>
              <a:rPr lang="en-US" dirty="0"/>
              <a:t> </a:t>
            </a:r>
            <a:r>
              <a:rPr lang="en-US" dirty="0" err="1"/>
              <a:t>materiais</a:t>
            </a:r>
            <a:endParaRPr lang="en-US" dirty="0"/>
          </a:p>
          <a:p>
            <a:pPr marL="0"/>
            <a:r>
              <a:rPr lang="en-US" b="1" dirty="0"/>
              <a:t>ECD </a:t>
            </a:r>
            <a:r>
              <a:rPr lang="en-US" dirty="0"/>
              <a:t>- </a:t>
            </a:r>
            <a:r>
              <a:rPr lang="en-US" dirty="0" err="1"/>
              <a:t>Envolvimento</a:t>
            </a:r>
            <a:r>
              <a:rPr lang="en-US" dirty="0"/>
              <a:t> </a:t>
            </a:r>
            <a:r>
              <a:rPr lang="en-US" dirty="0" err="1"/>
              <a:t>cívico</a:t>
            </a:r>
            <a:r>
              <a:rPr lang="en-US" dirty="0"/>
              <a:t> digital</a:t>
            </a:r>
          </a:p>
          <a:p>
            <a:pPr marL="0"/>
            <a:r>
              <a:rPr lang="pt-PT" b="1" dirty="0"/>
              <a:t>Guia do ECD </a:t>
            </a:r>
            <a:r>
              <a:rPr lang="en-AE" dirty="0"/>
              <a:t>–</a:t>
            </a:r>
            <a:r>
              <a:rPr lang="pt-PT" dirty="0"/>
              <a:t> é um guia cujo âmbito centra-se no Envolvimento Cívico Digital e alunos. Aceda ao guia </a:t>
            </a:r>
            <a:r>
              <a:rPr lang="en-US" dirty="0" err="1">
                <a:hlinkClick r:id="rId2"/>
              </a:rPr>
              <a:t>aqui</a:t>
            </a:r>
            <a:endParaRPr lang="en-US" dirty="0"/>
          </a:p>
          <a:p>
            <a:pPr marL="0"/>
            <a:r>
              <a:rPr lang="en-US" b="1" dirty="0"/>
              <a:t>DCE Toolkit</a:t>
            </a:r>
            <a:r>
              <a:rPr lang="en-AE" dirty="0"/>
              <a:t> –</a:t>
            </a:r>
            <a:r>
              <a:rPr lang="en-US" b="1" dirty="0"/>
              <a:t> </a:t>
            </a:r>
            <a:r>
              <a:rPr lang="en-US" dirty="0"/>
              <a:t>O toolkit de </a:t>
            </a:r>
            <a:r>
              <a:rPr lang="en-US" dirty="0" err="1"/>
              <a:t>suporte</a:t>
            </a:r>
            <a:r>
              <a:rPr lang="en-US" dirty="0"/>
              <a:t> </a:t>
            </a:r>
            <a:r>
              <a:rPr lang="en-US" dirty="0" err="1"/>
              <a:t>ao</a:t>
            </a:r>
            <a:r>
              <a:rPr lang="en-US" dirty="0"/>
              <a:t> </a:t>
            </a:r>
            <a:r>
              <a:rPr lang="en-US" dirty="0" err="1"/>
              <a:t>Envolvimento</a:t>
            </a:r>
            <a:r>
              <a:rPr lang="en-US" dirty="0"/>
              <a:t> </a:t>
            </a:r>
            <a:r>
              <a:rPr lang="en-US" dirty="0" err="1"/>
              <a:t>Cívico</a:t>
            </a:r>
            <a:r>
              <a:rPr lang="en-US" dirty="0"/>
              <a:t> Digital dos Estudantes </a:t>
            </a:r>
            <a:r>
              <a:rPr lang="en-US" dirty="0" err="1"/>
              <a:t>está</a:t>
            </a:r>
            <a:r>
              <a:rPr lang="en-US" dirty="0"/>
              <a:t> </a:t>
            </a:r>
            <a:r>
              <a:rPr lang="en-US" dirty="0" err="1"/>
              <a:t>desenhado</a:t>
            </a:r>
            <a:r>
              <a:rPr lang="en-US" dirty="0"/>
              <a:t> para </a:t>
            </a:r>
            <a:r>
              <a:rPr lang="en-US" dirty="0" err="1"/>
              <a:t>ensinar</a:t>
            </a:r>
            <a:r>
              <a:rPr lang="en-US" dirty="0"/>
              <a:t> </a:t>
            </a:r>
            <a:r>
              <a:rPr lang="en-US" dirty="0" err="1"/>
              <a:t>importantes</a:t>
            </a:r>
            <a:r>
              <a:rPr lang="en-US" dirty="0"/>
              <a:t> </a:t>
            </a:r>
            <a:r>
              <a:rPr lang="en-US" dirty="0" err="1"/>
              <a:t>ferramentas</a:t>
            </a:r>
            <a:r>
              <a:rPr lang="en-US" dirty="0"/>
              <a:t> </a:t>
            </a:r>
            <a:r>
              <a:rPr lang="en-US" dirty="0" err="1"/>
              <a:t>digitais</a:t>
            </a:r>
            <a:r>
              <a:rPr lang="en-US" dirty="0"/>
              <a:t> que </a:t>
            </a:r>
            <a:r>
              <a:rPr lang="en-US" dirty="0" err="1"/>
              <a:t>irão</a:t>
            </a:r>
            <a:r>
              <a:rPr lang="en-US" dirty="0"/>
              <a:t> </a:t>
            </a:r>
            <a:r>
              <a:rPr lang="en-US" dirty="0" err="1"/>
              <a:t>suportá</a:t>
            </a:r>
            <a:r>
              <a:rPr lang="en-US" dirty="0"/>
              <a:t>-lo no </a:t>
            </a:r>
            <a:r>
              <a:rPr lang="en-US" dirty="0" err="1"/>
              <a:t>seu</a:t>
            </a:r>
            <a:r>
              <a:rPr lang="en-US" dirty="0"/>
              <a:t> </a:t>
            </a:r>
            <a:r>
              <a:rPr lang="en-US" dirty="0" err="1"/>
              <a:t>próprio</a:t>
            </a:r>
            <a:r>
              <a:rPr lang="en-US" dirty="0"/>
              <a:t> </a:t>
            </a:r>
            <a:r>
              <a:rPr lang="en-US" dirty="0" err="1"/>
              <a:t>envolvimento</a:t>
            </a:r>
            <a:r>
              <a:rPr lang="en-US" dirty="0"/>
              <a:t> </a:t>
            </a:r>
            <a:r>
              <a:rPr lang="en-US" dirty="0" err="1"/>
              <a:t>cívico</a:t>
            </a:r>
            <a:r>
              <a:rPr lang="en-US" dirty="0"/>
              <a:t>. </a:t>
            </a:r>
            <a:endParaRPr lang="en-IE" dirty="0"/>
          </a:p>
        </p:txBody>
      </p:sp>
      <p:sp>
        <p:nvSpPr>
          <p:cNvPr id="16" name="Text Placeholder 15">
            <a:extLst>
              <a:ext uri="{FF2B5EF4-FFF2-40B4-BE49-F238E27FC236}">
                <a16:creationId xmlns:a16="http://schemas.microsoft.com/office/drawing/2014/main" id="{F11D834D-573A-474D-80F6-0C32DEB47034}"/>
              </a:ext>
            </a:extLst>
          </p:cNvPr>
          <p:cNvSpPr>
            <a:spLocks noGrp="1"/>
          </p:cNvSpPr>
          <p:nvPr>
            <p:ph type="body" sz="quarter" idx="16"/>
          </p:nvPr>
        </p:nvSpPr>
        <p:spPr/>
        <p:txBody>
          <a:bodyPr>
            <a:normAutofit lnSpcReduction="10000"/>
          </a:bodyPr>
          <a:lstStyle/>
          <a:p>
            <a:r>
              <a:rPr lang="en-US" dirty="0"/>
              <a:t>Uma breve nota </a:t>
            </a:r>
            <a:r>
              <a:rPr lang="en-US" dirty="0" err="1"/>
              <a:t>sobre</a:t>
            </a:r>
            <a:r>
              <a:rPr lang="en-US" dirty="0"/>
              <a:t> as </a:t>
            </a:r>
            <a:r>
              <a:rPr lang="en-US" dirty="0" err="1"/>
              <a:t>abreviaturas</a:t>
            </a:r>
            <a:r>
              <a:rPr lang="en-US" dirty="0"/>
              <a:t> </a:t>
            </a:r>
            <a:r>
              <a:rPr lang="en-US" dirty="0" err="1"/>
              <a:t>aplicadas</a:t>
            </a:r>
            <a:endParaRPr lang="en-IE" dirty="0"/>
          </a:p>
        </p:txBody>
      </p:sp>
    </p:spTree>
    <p:extLst>
      <p:ext uri="{BB962C8B-B14F-4D97-AF65-F5344CB8AC3E}">
        <p14:creationId xmlns:p14="http://schemas.microsoft.com/office/powerpoint/2010/main" val="1209308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D3D855-3099-44A8-BEE3-73B55C1AABB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253" r="23253"/>
          <a:stretch/>
        </p:blipFill>
        <p:spPr/>
      </p:pic>
      <p:sp>
        <p:nvSpPr>
          <p:cNvPr id="12" name="TextBox 11">
            <a:extLst>
              <a:ext uri="{FF2B5EF4-FFF2-40B4-BE49-F238E27FC236}">
                <a16:creationId xmlns:a16="http://schemas.microsoft.com/office/drawing/2014/main" id="{126B7B8D-1825-4D89-B4EC-B124346D18A6}"/>
              </a:ext>
            </a:extLst>
          </p:cNvPr>
          <p:cNvSpPr txBox="1"/>
          <p:nvPr/>
        </p:nvSpPr>
        <p:spPr>
          <a:xfrm>
            <a:off x="1438274" y="1267089"/>
            <a:ext cx="5413787" cy="5262979"/>
          </a:xfrm>
          <a:prstGeom prst="rect">
            <a:avLst/>
          </a:prstGeom>
          <a:noFill/>
        </p:spPr>
        <p:txBody>
          <a:bodyPr wrap="square" rtlCol="0">
            <a:spAutoFit/>
          </a:bodyPr>
          <a:lstStyle/>
          <a:p>
            <a:r>
              <a:rPr lang="pt-PT" sz="2400" dirty="0">
                <a:solidFill>
                  <a:schemeClr val="bg1"/>
                </a:solidFill>
              </a:rPr>
              <a:t>Esta competência conduz a que seja capaz de tomar decisões quando o resultado dessa decisão é incerto, ou quando a informação disponível é parcial ou ambígua, ou quando há risco de resultados não intencionais.</a:t>
            </a:r>
          </a:p>
          <a:p>
            <a:r>
              <a:rPr lang="pt-PT" sz="2400" dirty="0">
                <a:solidFill>
                  <a:schemeClr val="bg1"/>
                </a:solidFill>
              </a:rPr>
              <a:t>Ao praticar esta competência, será  tendencialmente mais capaz de lidar com situações de decisão rápida de forma imediato e com flexibilidade.</a:t>
            </a:r>
          </a:p>
          <a:p>
            <a:r>
              <a:rPr lang="pt-PT" sz="2400" dirty="0">
                <a:solidFill>
                  <a:schemeClr val="bg1"/>
                </a:solidFill>
              </a:rPr>
              <a:t>Uma forma de aumentar esta competência é incluir formas estruturadas de testar ideias ou protótipos, o que contribui para reduzir o risco de falha.</a:t>
            </a:r>
            <a:endParaRPr lang="en-US" sz="2400" dirty="0">
              <a:solidFill>
                <a:schemeClr val="bg1"/>
              </a:solidFill>
            </a:endParaRPr>
          </a:p>
        </p:txBody>
      </p:sp>
      <p:sp>
        <p:nvSpPr>
          <p:cNvPr id="8" name="Text Placeholder 7">
            <a:extLst>
              <a:ext uri="{FF2B5EF4-FFF2-40B4-BE49-F238E27FC236}">
                <a16:creationId xmlns:a16="http://schemas.microsoft.com/office/drawing/2014/main" id="{BB7C4F47-E780-4204-AD5E-46877277EC4E}"/>
              </a:ext>
            </a:extLst>
          </p:cNvPr>
          <p:cNvSpPr txBox="1">
            <a:spLocks noGrp="1"/>
          </p:cNvSpPr>
          <p:nvPr>
            <p:ph type="body" sz="quarter" idx="16"/>
          </p:nvPr>
        </p:nvSpPr>
        <p:spPr>
          <a:xfrm>
            <a:off x="1438275" y="228600"/>
            <a:ext cx="4997450" cy="867930"/>
          </a:xfrm>
          <a:prstGeom prst="rect">
            <a:avLst/>
          </a:prstGeom>
          <a:noFill/>
        </p:spPr>
        <p:txBody>
          <a:bodyPr wrap="square" rtlCol="0">
            <a:spAutoFit/>
          </a:bodyPr>
          <a:lstStyle/>
          <a:p>
            <a:pPr algn="ctr"/>
            <a:r>
              <a:rPr lang="en-US" sz="2800" dirty="0"/>
              <a:t>LIDAR COM A INCERTEZA, AMBIGUIDADE E O RISCO</a:t>
            </a:r>
            <a:endParaRPr lang="en-US" sz="2800" dirty="0">
              <a:solidFill>
                <a:schemeClr val="bg1"/>
              </a:solidFill>
            </a:endParaRPr>
          </a:p>
        </p:txBody>
      </p:sp>
      <p:sp>
        <p:nvSpPr>
          <p:cNvPr id="5" name="TextBox 4">
            <a:extLst>
              <a:ext uri="{FF2B5EF4-FFF2-40B4-BE49-F238E27FC236}">
                <a16:creationId xmlns:a16="http://schemas.microsoft.com/office/drawing/2014/main" id="{A8CDF352-6A20-4598-BB0A-90AD59A51B42}"/>
              </a:ext>
            </a:extLst>
          </p:cNvPr>
          <p:cNvSpPr txBox="1"/>
          <p:nvPr/>
        </p:nvSpPr>
        <p:spPr>
          <a:xfrm>
            <a:off x="6852062" y="6530068"/>
            <a:ext cx="1164772" cy="369332"/>
          </a:xfrm>
          <a:prstGeom prst="rect">
            <a:avLst/>
          </a:prstGeom>
          <a:noFill/>
        </p:spPr>
        <p:txBody>
          <a:bodyPr wrap="square" rtlCol="0">
            <a:spAutoFit/>
          </a:bodyPr>
          <a:lstStyle/>
          <a:p>
            <a:r>
              <a:rPr lang="en-IE" dirty="0">
                <a:solidFill>
                  <a:srgbClr val="002060"/>
                </a:solidFill>
                <a:hlinkClick r:id="rId3"/>
              </a:rPr>
              <a:t>Source</a:t>
            </a:r>
            <a:endParaRPr lang="en-IE" dirty="0">
              <a:solidFill>
                <a:srgbClr val="002060"/>
              </a:solidFill>
            </a:endParaRPr>
          </a:p>
        </p:txBody>
      </p:sp>
    </p:spTree>
    <p:extLst>
      <p:ext uri="{BB962C8B-B14F-4D97-AF65-F5344CB8AC3E}">
        <p14:creationId xmlns:p14="http://schemas.microsoft.com/office/powerpoint/2010/main" val="2785063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38251" y="304399"/>
            <a:ext cx="5585432" cy="582221"/>
          </a:xfrm>
        </p:spPr>
        <p:txBody>
          <a:bodyPr>
            <a:noAutofit/>
          </a:bodyPr>
          <a:lstStyle/>
          <a:p>
            <a:pPr algn="ctr"/>
            <a:r>
              <a:rPr lang="en-US" sz="2800" dirty="0"/>
              <a:t>REFERENCIAL PARA A </a:t>
            </a:r>
          </a:p>
          <a:p>
            <a:pPr algn="ctr"/>
            <a:r>
              <a:rPr lang="en-US" sz="2800" dirty="0"/>
              <a:t>COMPETÊNCIA DIGITAL </a:t>
            </a:r>
          </a:p>
        </p:txBody>
      </p:sp>
      <p:sp>
        <p:nvSpPr>
          <p:cNvPr id="16" name="TextBox 15">
            <a:extLst>
              <a:ext uri="{FF2B5EF4-FFF2-40B4-BE49-F238E27FC236}">
                <a16:creationId xmlns:a16="http://schemas.microsoft.com/office/drawing/2014/main" id="{F466C112-9EEC-445A-AF26-FBD8E6222547}"/>
              </a:ext>
            </a:extLst>
          </p:cNvPr>
          <p:cNvSpPr txBox="1"/>
          <p:nvPr/>
        </p:nvSpPr>
        <p:spPr>
          <a:xfrm>
            <a:off x="1451176" y="1310572"/>
            <a:ext cx="5279571" cy="5386090"/>
          </a:xfrm>
          <a:prstGeom prst="rect">
            <a:avLst/>
          </a:prstGeom>
          <a:noFill/>
        </p:spPr>
        <p:txBody>
          <a:bodyPr wrap="square">
            <a:spAutoFit/>
          </a:bodyPr>
          <a:lstStyle/>
          <a:p>
            <a:pPr>
              <a:lnSpc>
                <a:spcPct val="100000"/>
              </a:lnSpc>
            </a:pPr>
            <a:r>
              <a:rPr lang="en-US" sz="2400" dirty="0" err="1">
                <a:solidFill>
                  <a:schemeClr val="bg1"/>
                </a:solidFill>
                <a:effectLst/>
              </a:rPr>
              <a:t>DigComp</a:t>
            </a:r>
            <a:r>
              <a:rPr lang="en-US" sz="2400" dirty="0">
                <a:solidFill>
                  <a:schemeClr val="bg1"/>
                </a:solidFill>
                <a:effectLst/>
              </a:rPr>
              <a:t> 2.1 </a:t>
            </a:r>
            <a:r>
              <a:rPr lang="en-US" sz="2400" dirty="0" err="1">
                <a:solidFill>
                  <a:schemeClr val="bg1"/>
                </a:solidFill>
                <a:effectLst/>
              </a:rPr>
              <a:t>ou</a:t>
            </a:r>
            <a:r>
              <a:rPr lang="en-US" sz="2400" dirty="0">
                <a:solidFill>
                  <a:schemeClr val="bg1"/>
                </a:solidFill>
                <a:effectLst/>
              </a:rPr>
              <a:t> </a:t>
            </a:r>
            <a:r>
              <a:rPr lang="en-US" sz="2400" dirty="0" err="1">
                <a:solidFill>
                  <a:schemeClr val="bg1"/>
                </a:solidFill>
                <a:effectLst/>
              </a:rPr>
              <a:t>DigComp</a:t>
            </a:r>
            <a:r>
              <a:rPr lang="en-US" sz="2400" dirty="0">
                <a:solidFill>
                  <a:schemeClr val="bg1"/>
                </a:solidFill>
                <a:effectLst/>
              </a:rPr>
              <a:t> – é o </a:t>
            </a:r>
            <a:r>
              <a:rPr lang="pt-PT" sz="2400" dirty="0">
                <a:solidFill>
                  <a:schemeClr val="bg1"/>
                </a:solidFill>
              </a:rPr>
              <a:t>Quadro Europeu de Competência Digital para Cidadãos </a:t>
            </a:r>
            <a:r>
              <a:rPr lang="en-US" sz="2400" dirty="0" err="1">
                <a:solidFill>
                  <a:schemeClr val="bg1"/>
                </a:solidFill>
                <a:effectLst/>
              </a:rPr>
              <a:t>aprovado</a:t>
            </a:r>
            <a:r>
              <a:rPr lang="en-US" sz="2400" dirty="0">
                <a:solidFill>
                  <a:schemeClr val="bg1"/>
                </a:solidFill>
              </a:rPr>
              <a:t> e </a:t>
            </a:r>
            <a:r>
              <a:rPr lang="en-US" sz="2400" dirty="0" err="1">
                <a:solidFill>
                  <a:schemeClr val="bg1"/>
                </a:solidFill>
              </a:rPr>
              <a:t>aplicado</a:t>
            </a:r>
            <a:r>
              <a:rPr lang="en-US" sz="2400" dirty="0">
                <a:solidFill>
                  <a:schemeClr val="bg1"/>
                </a:solidFill>
              </a:rPr>
              <a:t> pela Comissão </a:t>
            </a:r>
            <a:r>
              <a:rPr lang="en-US" sz="2400" dirty="0" err="1">
                <a:solidFill>
                  <a:schemeClr val="bg1"/>
                </a:solidFill>
              </a:rPr>
              <a:t>Europeia</a:t>
            </a:r>
            <a:r>
              <a:rPr lang="en-US" sz="2400" dirty="0">
                <a:solidFill>
                  <a:schemeClr val="bg1"/>
                </a:solidFill>
                <a:effectLst/>
              </a:rPr>
              <a:t>.</a:t>
            </a:r>
          </a:p>
          <a:p>
            <a:pPr>
              <a:lnSpc>
                <a:spcPct val="100000"/>
              </a:lnSpc>
            </a:pPr>
            <a:endParaRPr lang="en-US" sz="1600" dirty="0">
              <a:solidFill>
                <a:schemeClr val="bg1"/>
              </a:solidFill>
              <a:effectLst/>
            </a:endParaRPr>
          </a:p>
          <a:p>
            <a:pPr>
              <a:lnSpc>
                <a:spcPct val="100000"/>
              </a:lnSpc>
            </a:pPr>
            <a:r>
              <a:rPr lang="pt-PT" sz="2400" dirty="0">
                <a:solidFill>
                  <a:schemeClr val="bg1"/>
                </a:solidFill>
              </a:rPr>
              <a:t>É importante destacar quais as competências que podem ser utilizadas e potencializadas pelo envolvimento cívico digital.</a:t>
            </a:r>
          </a:p>
          <a:p>
            <a:pPr>
              <a:lnSpc>
                <a:spcPct val="100000"/>
              </a:lnSpc>
            </a:pPr>
            <a:endParaRPr lang="pt-PT" sz="1200" dirty="0">
              <a:solidFill>
                <a:schemeClr val="bg1"/>
              </a:solidFill>
            </a:endParaRPr>
          </a:p>
          <a:p>
            <a:pPr>
              <a:lnSpc>
                <a:spcPct val="100000"/>
              </a:lnSpc>
            </a:pPr>
            <a:r>
              <a:rPr lang="pt-PT" sz="2400" dirty="0">
                <a:solidFill>
                  <a:schemeClr val="bg1"/>
                </a:solidFill>
              </a:rPr>
              <a:t>Os alunos que participam nas atividades digitais de envolvimento cívico terão a oportunidade de desenvolver e aprimorar uma ampla gama de competências digitais.</a:t>
            </a:r>
            <a:endParaRPr lang="en-US" sz="2400" dirty="0">
              <a:solidFill>
                <a:schemeClr val="bg1"/>
              </a:solidFill>
              <a:effectLst/>
            </a:endParaRPr>
          </a:p>
        </p:txBody>
      </p:sp>
      <p:pic>
        <p:nvPicPr>
          <p:cNvPr id="4" name="Picture Placeholder 3">
            <a:extLst>
              <a:ext uri="{FF2B5EF4-FFF2-40B4-BE49-F238E27FC236}">
                <a16:creationId xmlns:a16="http://schemas.microsoft.com/office/drawing/2014/main" id="{0CE643D5-4EBA-4C2A-A286-61C652C64A5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6954" t="593" r="39470" b="-593"/>
          <a:stretch/>
        </p:blipFill>
        <p:spPr>
          <a:xfrm>
            <a:off x="6852062" y="228600"/>
            <a:ext cx="5105121" cy="6362700"/>
          </a:xfrm>
        </p:spPr>
      </p:pic>
    </p:spTree>
    <p:extLst>
      <p:ext uri="{BB962C8B-B14F-4D97-AF65-F5344CB8AC3E}">
        <p14:creationId xmlns:p14="http://schemas.microsoft.com/office/powerpoint/2010/main" val="3480026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6B7B8D-1825-4D89-B4EC-B124346D18A6}"/>
              </a:ext>
            </a:extLst>
          </p:cNvPr>
          <p:cNvSpPr txBox="1"/>
          <p:nvPr/>
        </p:nvSpPr>
        <p:spPr>
          <a:xfrm>
            <a:off x="6096000" y="1166842"/>
            <a:ext cx="5845360" cy="4154984"/>
          </a:xfrm>
          <a:prstGeom prst="rect">
            <a:avLst/>
          </a:prstGeom>
          <a:noFill/>
        </p:spPr>
        <p:txBody>
          <a:bodyPr wrap="square" rtlCol="0">
            <a:spAutoFit/>
          </a:bodyPr>
          <a:lstStyle/>
          <a:p>
            <a:r>
              <a:rPr lang="pt-PT" sz="2400" dirty="0">
                <a:solidFill>
                  <a:schemeClr val="bg1"/>
                </a:solidFill>
              </a:rPr>
              <a:t>Os alunos ao participarem em atividades de envolvimento cívico digital podem aplicar as competências digitais que possuem e refiná-las para atender às necessidades do problema cívico que estudam. Poderá ser pesquisar informações sobre as necessidades da comunidade, desenvolver criativamente conteúdos online para partilhar com outras pessoas. Através destes recursos, haverá competências essenciais que são destacadas em cada seção.</a:t>
            </a:r>
            <a:endParaRPr lang="en-IE" sz="2400" dirty="0">
              <a:solidFill>
                <a:schemeClr val="bg1"/>
              </a:solidFill>
            </a:endParaRPr>
          </a:p>
        </p:txBody>
      </p:sp>
      <p:sp>
        <p:nvSpPr>
          <p:cNvPr id="13" name="TextBox 12">
            <a:extLst>
              <a:ext uri="{FF2B5EF4-FFF2-40B4-BE49-F238E27FC236}">
                <a16:creationId xmlns:a16="http://schemas.microsoft.com/office/drawing/2014/main" id="{6FB50E24-A193-4639-8C22-315DB75CDFF2}"/>
              </a:ext>
            </a:extLst>
          </p:cNvPr>
          <p:cNvSpPr txBox="1"/>
          <p:nvPr/>
        </p:nvSpPr>
        <p:spPr>
          <a:xfrm>
            <a:off x="5954754" y="446647"/>
            <a:ext cx="5659477" cy="830997"/>
          </a:xfrm>
          <a:prstGeom prst="rect">
            <a:avLst/>
          </a:prstGeom>
          <a:noFill/>
        </p:spPr>
        <p:txBody>
          <a:bodyPr wrap="square" rtlCol="0">
            <a:spAutoFit/>
          </a:bodyPr>
          <a:lstStyle/>
          <a:p>
            <a:pPr algn="ctr"/>
            <a:r>
              <a:rPr lang="pt-PT" sz="2400" dirty="0">
                <a:solidFill>
                  <a:schemeClr val="bg1"/>
                </a:solidFill>
              </a:rPr>
              <a:t>QUADRO EUROPEU DE COMPETÊNCIA DIGITAL </a:t>
            </a:r>
          </a:p>
        </p:txBody>
      </p:sp>
      <p:pic>
        <p:nvPicPr>
          <p:cNvPr id="7" name="Picture Placeholder 6">
            <a:extLst>
              <a:ext uri="{FF2B5EF4-FFF2-40B4-BE49-F238E27FC236}">
                <a16:creationId xmlns:a16="http://schemas.microsoft.com/office/drawing/2014/main" id="{A8BF94D5-4E47-40B2-842D-404FAE0770F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4491" r="24491"/>
          <a:stretch>
            <a:fillRect/>
          </a:stretch>
        </p:blipFill>
        <p:spPr/>
      </p:pic>
      <p:sp>
        <p:nvSpPr>
          <p:cNvPr id="8" name="TextBox 7">
            <a:extLst>
              <a:ext uri="{FF2B5EF4-FFF2-40B4-BE49-F238E27FC236}">
                <a16:creationId xmlns:a16="http://schemas.microsoft.com/office/drawing/2014/main" id="{0090D13F-A034-4808-90D8-2478B0892694}"/>
              </a:ext>
            </a:extLst>
          </p:cNvPr>
          <p:cNvSpPr txBox="1"/>
          <p:nvPr/>
        </p:nvSpPr>
        <p:spPr>
          <a:xfrm>
            <a:off x="6095999" y="6261652"/>
            <a:ext cx="4568688" cy="369332"/>
          </a:xfrm>
          <a:prstGeom prst="rect">
            <a:avLst/>
          </a:prstGeom>
          <a:noFill/>
        </p:spPr>
        <p:txBody>
          <a:bodyPr wrap="square" rtlCol="0">
            <a:spAutoFit/>
          </a:bodyPr>
          <a:lstStyle/>
          <a:p>
            <a:r>
              <a:rPr lang="en-US" dirty="0" err="1">
                <a:hlinkClick r:id="rId3">
                  <a:extLst>
                    <a:ext uri="{A12FA001-AC4F-418D-AE19-62706E023703}">
                      <ahyp:hlinkClr xmlns:ahyp="http://schemas.microsoft.com/office/drawing/2018/hyperlinkcolor" val="tx"/>
                    </a:ext>
                  </a:extLst>
                </a:hlinkClick>
              </a:rPr>
              <a:t>Aceda</a:t>
            </a:r>
            <a:r>
              <a:rPr lang="en-US" dirty="0">
                <a:hlinkClick r:id="rId3">
                  <a:extLst>
                    <a:ext uri="{A12FA001-AC4F-418D-AE19-62706E023703}">
                      <ahyp:hlinkClr xmlns:ahyp="http://schemas.microsoft.com/office/drawing/2018/hyperlinkcolor" val="tx"/>
                    </a:ext>
                  </a:extLst>
                </a:hlinkClick>
              </a:rPr>
              <a:t> </a:t>
            </a:r>
            <a:r>
              <a:rPr lang="en-US" dirty="0" err="1">
                <a:hlinkClick r:id="rId3">
                  <a:extLst>
                    <a:ext uri="{A12FA001-AC4F-418D-AE19-62706E023703}">
                      <ahyp:hlinkClr xmlns:ahyp="http://schemas.microsoft.com/office/drawing/2018/hyperlinkcolor" val="tx"/>
                    </a:ext>
                  </a:extLst>
                </a:hlinkClick>
              </a:rPr>
              <a:t>aqui</a:t>
            </a:r>
            <a:r>
              <a:rPr lang="en-US" dirty="0">
                <a:hlinkClick r:id="rId3">
                  <a:extLst>
                    <a:ext uri="{A12FA001-AC4F-418D-AE19-62706E023703}">
                      <ahyp:hlinkClr xmlns:ahyp="http://schemas.microsoft.com/office/drawing/2018/hyperlinkcolor" val="tx"/>
                    </a:ext>
                  </a:extLst>
                </a:hlinkClick>
              </a:rPr>
              <a:t> </a:t>
            </a:r>
            <a:r>
              <a:rPr lang="en-US" dirty="0" err="1">
                <a:hlinkClick r:id="rId3">
                  <a:extLst>
                    <a:ext uri="{A12FA001-AC4F-418D-AE19-62706E023703}">
                      <ahyp:hlinkClr xmlns:ahyp="http://schemas.microsoft.com/office/drawing/2018/hyperlinkcolor" val="tx"/>
                    </a:ext>
                  </a:extLst>
                </a:hlinkClick>
              </a:rPr>
              <a:t>ao</a:t>
            </a:r>
            <a:r>
              <a:rPr lang="en-US" dirty="0">
                <a:hlinkClick r:id="rId3">
                  <a:extLst>
                    <a:ext uri="{A12FA001-AC4F-418D-AE19-62706E023703}">
                      <ahyp:hlinkClr xmlns:ahyp="http://schemas.microsoft.com/office/drawing/2018/hyperlinkcolor" val="tx"/>
                    </a:ext>
                  </a:extLst>
                </a:hlinkClick>
              </a:rPr>
              <a:t> </a:t>
            </a:r>
            <a:r>
              <a:rPr lang="en-US" dirty="0" err="1">
                <a:hlinkClick r:id="rId3">
                  <a:extLst>
                    <a:ext uri="{A12FA001-AC4F-418D-AE19-62706E023703}">
                      <ahyp:hlinkClr xmlns:ahyp="http://schemas.microsoft.com/office/drawing/2018/hyperlinkcolor" val="tx"/>
                    </a:ext>
                  </a:extLst>
                </a:hlinkClick>
              </a:rPr>
              <a:t>referencial</a:t>
            </a:r>
            <a:endParaRPr lang="en-IE" dirty="0"/>
          </a:p>
        </p:txBody>
      </p:sp>
    </p:spTree>
    <p:extLst>
      <p:ext uri="{BB962C8B-B14F-4D97-AF65-F5344CB8AC3E}">
        <p14:creationId xmlns:p14="http://schemas.microsoft.com/office/powerpoint/2010/main" val="1680018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E8E6E1-727D-4F52-89F3-CEB06D262F4A}"/>
              </a:ext>
            </a:extLst>
          </p:cNvPr>
          <p:cNvSpPr>
            <a:spLocks noGrp="1"/>
          </p:cNvSpPr>
          <p:nvPr>
            <p:ph type="body" sz="quarter" idx="18"/>
          </p:nvPr>
        </p:nvSpPr>
        <p:spPr>
          <a:xfrm>
            <a:off x="1629103" y="1326926"/>
            <a:ext cx="5222959" cy="5454874"/>
          </a:xfrm>
        </p:spPr>
        <p:txBody>
          <a:bodyPr>
            <a:normAutofit/>
          </a:bodyPr>
          <a:lstStyle/>
          <a:p>
            <a:pPr>
              <a:buFont typeface="+mj-lt"/>
              <a:buAutoNum type="arabicPeriod"/>
            </a:pPr>
            <a:r>
              <a:rPr lang="en-US" sz="2200" dirty="0" err="1"/>
              <a:t>Utilização</a:t>
            </a:r>
            <a:r>
              <a:rPr lang="en-US" sz="2200" dirty="0"/>
              <a:t> da </a:t>
            </a:r>
            <a:r>
              <a:rPr lang="en-US" sz="2200" dirty="0" err="1"/>
              <a:t>tecnologia</a:t>
            </a:r>
            <a:r>
              <a:rPr lang="en-US" sz="2200" dirty="0"/>
              <a:t> digital de forma </a:t>
            </a:r>
            <a:r>
              <a:rPr lang="en-US" sz="2200" dirty="0" err="1"/>
              <a:t>criativa</a:t>
            </a:r>
            <a:endParaRPr lang="en-US" sz="2200" dirty="0"/>
          </a:p>
          <a:p>
            <a:pPr>
              <a:buFont typeface="+mj-lt"/>
              <a:buAutoNum type="arabicPeriod"/>
            </a:pPr>
            <a:r>
              <a:rPr lang="pt-PT" sz="2200" dirty="0"/>
              <a:t>Identificação de necessidades e de respostas tecnológicas</a:t>
            </a:r>
          </a:p>
          <a:p>
            <a:pPr>
              <a:buFont typeface="+mj-lt"/>
              <a:buAutoNum type="arabicPeriod"/>
            </a:pPr>
            <a:r>
              <a:rPr lang="en-IE" sz="2200" dirty="0" err="1"/>
              <a:t>Proteção</a:t>
            </a:r>
            <a:r>
              <a:rPr lang="en-IE" sz="2200" dirty="0"/>
              <a:t> do </a:t>
            </a:r>
            <a:r>
              <a:rPr lang="en-IE" sz="2200" dirty="0" err="1"/>
              <a:t>ambiente</a:t>
            </a:r>
            <a:endParaRPr lang="en-IE" sz="2200" dirty="0"/>
          </a:p>
          <a:p>
            <a:pPr>
              <a:buFont typeface="+mj-lt"/>
              <a:buAutoNum type="arabicPeriod"/>
            </a:pPr>
            <a:r>
              <a:rPr lang="en-US" sz="2200" dirty="0" err="1"/>
              <a:t>Integração</a:t>
            </a:r>
            <a:r>
              <a:rPr lang="en-US" sz="2200" dirty="0"/>
              <a:t> e </a:t>
            </a:r>
            <a:r>
              <a:rPr lang="en-US" sz="2200" dirty="0" err="1"/>
              <a:t>redesenho</a:t>
            </a:r>
            <a:r>
              <a:rPr lang="en-US" sz="2200" dirty="0"/>
              <a:t> de </a:t>
            </a:r>
            <a:r>
              <a:rPr lang="en-US" sz="2200" dirty="0" err="1"/>
              <a:t>conteúdos</a:t>
            </a:r>
            <a:r>
              <a:rPr lang="en-US" sz="2200" dirty="0"/>
              <a:t> </a:t>
            </a:r>
            <a:r>
              <a:rPr lang="en-US" sz="2200" dirty="0" err="1"/>
              <a:t>digitais</a:t>
            </a:r>
            <a:endParaRPr lang="en-US" sz="2200" dirty="0"/>
          </a:p>
          <a:p>
            <a:pPr>
              <a:buFont typeface="+mj-lt"/>
              <a:buAutoNum type="arabicPeriod"/>
            </a:pPr>
            <a:r>
              <a:rPr lang="et-EE" sz="2200" dirty="0"/>
              <a:t>Criação de conteúdo </a:t>
            </a:r>
            <a:r>
              <a:rPr lang="pt-PT" sz="2200" dirty="0"/>
              <a:t>digital</a:t>
            </a:r>
          </a:p>
          <a:p>
            <a:pPr>
              <a:buFont typeface="+mj-lt"/>
              <a:buAutoNum type="arabicPeriod"/>
            </a:pPr>
            <a:r>
              <a:rPr lang="pt-PT" sz="2200" dirty="0"/>
              <a:t>Envolvimento na cidadania através de tecnologias digitais</a:t>
            </a:r>
          </a:p>
          <a:p>
            <a:pPr>
              <a:buFont typeface="+mj-lt"/>
              <a:buAutoNum type="arabicPeriod"/>
            </a:pPr>
            <a:r>
              <a:rPr lang="en-IE" sz="2200" dirty="0" err="1"/>
              <a:t>Partilha</a:t>
            </a:r>
            <a:r>
              <a:rPr lang="en-IE" sz="2200" dirty="0"/>
              <a:t> </a:t>
            </a:r>
            <a:r>
              <a:rPr lang="en-IE" sz="2200" dirty="0" err="1"/>
              <a:t>através</a:t>
            </a:r>
            <a:r>
              <a:rPr lang="en-IE" sz="2200" dirty="0"/>
              <a:t> de </a:t>
            </a:r>
            <a:r>
              <a:rPr lang="en-IE" sz="2200" dirty="0" err="1"/>
              <a:t>tecnologias</a:t>
            </a:r>
            <a:r>
              <a:rPr lang="en-IE" sz="2200" dirty="0"/>
              <a:t> </a:t>
            </a:r>
            <a:r>
              <a:rPr lang="en-IE" sz="2200" dirty="0" err="1"/>
              <a:t>digitais</a:t>
            </a:r>
            <a:r>
              <a:rPr lang="en-IE" sz="2200" dirty="0"/>
              <a:t> </a:t>
            </a:r>
          </a:p>
          <a:p>
            <a:pPr>
              <a:buFont typeface="+mj-lt"/>
              <a:buAutoNum type="arabicPeriod"/>
            </a:pPr>
            <a:r>
              <a:rPr lang="en-IE" sz="2200" dirty="0" err="1"/>
              <a:t>Interação</a:t>
            </a:r>
            <a:r>
              <a:rPr lang="en-IE" sz="2200" dirty="0"/>
              <a:t> </a:t>
            </a:r>
            <a:r>
              <a:rPr lang="pt-PT" sz="2200" dirty="0"/>
              <a:t>através de tecnologias digitais</a:t>
            </a:r>
          </a:p>
          <a:p>
            <a:pPr>
              <a:buFont typeface="+mj-lt"/>
              <a:buAutoNum type="arabicPeriod"/>
            </a:pPr>
            <a:r>
              <a:rPr lang="pt-PT" sz="2200" dirty="0"/>
              <a:t>Navegação, procura e filtragem de dados, informação e conteúdo digital</a:t>
            </a:r>
            <a:endParaRPr lang="en-IE" sz="2200" dirty="0"/>
          </a:p>
        </p:txBody>
      </p:sp>
      <p:sp>
        <p:nvSpPr>
          <p:cNvPr id="7" name="Text Placeholder 2">
            <a:extLst>
              <a:ext uri="{FF2B5EF4-FFF2-40B4-BE49-F238E27FC236}">
                <a16:creationId xmlns:a16="http://schemas.microsoft.com/office/drawing/2014/main" id="{5BD7B016-4E28-4D55-B240-8DBB1FDA1566}"/>
              </a:ext>
            </a:extLst>
          </p:cNvPr>
          <p:cNvSpPr>
            <a:spLocks noGrp="1"/>
          </p:cNvSpPr>
          <p:nvPr>
            <p:ph type="body" sz="quarter" idx="16"/>
          </p:nvPr>
        </p:nvSpPr>
        <p:spPr>
          <a:xfrm>
            <a:off x="1534161" y="239110"/>
            <a:ext cx="4900826" cy="949131"/>
          </a:xfrm>
        </p:spPr>
        <p:txBody>
          <a:bodyPr>
            <a:noAutofit/>
          </a:bodyPr>
          <a:lstStyle/>
          <a:p>
            <a:pPr algn="ctr"/>
            <a:r>
              <a:rPr lang="pt-PT" sz="2400" dirty="0"/>
              <a:t>9 DAS COMPETÊNCIAS MAIS RELEVANTES PARA O ENVOLVIMENTO CÍVICOS DIGITAL</a:t>
            </a:r>
            <a:endParaRPr lang="en-US" sz="2400" dirty="0"/>
          </a:p>
        </p:txBody>
      </p:sp>
      <p:pic>
        <p:nvPicPr>
          <p:cNvPr id="4" name="Picture Placeholder 3">
            <a:extLst>
              <a:ext uri="{FF2B5EF4-FFF2-40B4-BE49-F238E27FC236}">
                <a16:creationId xmlns:a16="http://schemas.microsoft.com/office/drawing/2014/main" id="{C02D8D02-32AE-4EBA-A790-852B553EEF13}"/>
              </a:ext>
            </a:extLst>
          </p:cNvPr>
          <p:cNvPicPr>
            <a:picLocks noGrp="1" noChangeAspect="1"/>
          </p:cNvPicPr>
          <p:nvPr>
            <p:ph type="pic" sz="quarter" idx="10"/>
          </p:nvPr>
        </p:nvPicPr>
        <p:blipFill>
          <a:blip r:embed="rId2"/>
          <a:srcRect l="6" r="6"/>
          <a:stretch>
            <a:fillRect/>
          </a:stretch>
        </p:blipFill>
        <p:spPr>
          <a:prstGeom prst="rect">
            <a:avLst/>
          </a:prstGeom>
        </p:spPr>
      </p:pic>
    </p:spTree>
    <p:extLst>
      <p:ext uri="{BB962C8B-B14F-4D97-AF65-F5344CB8AC3E}">
        <p14:creationId xmlns:p14="http://schemas.microsoft.com/office/powerpoint/2010/main" val="4138202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D3D855-3099-44A8-BEE3-73B55C1AABB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253" r="23253"/>
          <a:stretch/>
        </p:blipFill>
        <p:spPr/>
      </p:pic>
      <p:sp>
        <p:nvSpPr>
          <p:cNvPr id="8" name="Text Placeholder 7">
            <a:extLst>
              <a:ext uri="{FF2B5EF4-FFF2-40B4-BE49-F238E27FC236}">
                <a16:creationId xmlns:a16="http://schemas.microsoft.com/office/drawing/2014/main" id="{BB7C4F47-E780-4204-AD5E-46877277EC4E}"/>
              </a:ext>
            </a:extLst>
          </p:cNvPr>
          <p:cNvSpPr txBox="1">
            <a:spLocks noGrp="1"/>
          </p:cNvSpPr>
          <p:nvPr>
            <p:ph type="body" sz="quarter" idx="16"/>
          </p:nvPr>
        </p:nvSpPr>
        <p:spPr>
          <a:xfrm>
            <a:off x="1282148" y="142696"/>
            <a:ext cx="5406887" cy="1089529"/>
          </a:xfrm>
          <a:prstGeom prst="rect">
            <a:avLst/>
          </a:prstGeom>
          <a:noFill/>
        </p:spPr>
        <p:txBody>
          <a:bodyPr wrap="square" rtlCol="0">
            <a:spAutoFit/>
          </a:bodyPr>
          <a:lstStyle/>
          <a:p>
            <a:pPr algn="ctr"/>
            <a:r>
              <a:rPr lang="pt-PT" sz="2400" dirty="0"/>
              <a:t>NAVEGAÇÃO, PROCURA E FILTRAGEM DE DADOS, INFORMAÇÃO E CONTEÚDO DIGITAL</a:t>
            </a:r>
          </a:p>
        </p:txBody>
      </p:sp>
      <p:sp>
        <p:nvSpPr>
          <p:cNvPr id="12" name="TextBox 11">
            <a:extLst>
              <a:ext uri="{FF2B5EF4-FFF2-40B4-BE49-F238E27FC236}">
                <a16:creationId xmlns:a16="http://schemas.microsoft.com/office/drawing/2014/main" id="{126B7B8D-1825-4D89-B4EC-B124346D18A6}"/>
              </a:ext>
            </a:extLst>
          </p:cNvPr>
          <p:cNvSpPr txBox="1"/>
          <p:nvPr/>
        </p:nvSpPr>
        <p:spPr>
          <a:xfrm>
            <a:off x="1445174" y="1267089"/>
            <a:ext cx="5406888" cy="5170646"/>
          </a:xfrm>
          <a:prstGeom prst="rect">
            <a:avLst/>
          </a:prstGeom>
          <a:noFill/>
        </p:spPr>
        <p:txBody>
          <a:bodyPr wrap="square" rtlCol="0">
            <a:spAutoFit/>
          </a:bodyPr>
          <a:lstStyle/>
          <a:p>
            <a:r>
              <a:rPr lang="pt-PT" sz="2200" dirty="0">
                <a:solidFill>
                  <a:schemeClr val="bg1"/>
                </a:solidFill>
              </a:rPr>
              <a:t>Esta competência torna-o capaz de articular necessidades de informação, pesquisar dados, informações e conteúdos em ambientes digitais, aceder e navegar neles e criar e atualizar estratégias pessoais de pesquisa.</a:t>
            </a:r>
          </a:p>
          <a:p>
            <a:endParaRPr lang="pt-PT" sz="2200" dirty="0">
              <a:solidFill>
                <a:schemeClr val="bg1"/>
              </a:solidFill>
            </a:endParaRPr>
          </a:p>
          <a:p>
            <a:r>
              <a:rPr lang="pt-PT" sz="2200" dirty="0">
                <a:solidFill>
                  <a:schemeClr val="bg1"/>
                </a:solidFill>
              </a:rPr>
              <a:t>As atividades de envolvimento cívico geralmente exigem que os participantes realizem pesquisas no campo ao nível da área de investigação ao qual estão respondendo.</a:t>
            </a:r>
          </a:p>
          <a:p>
            <a:r>
              <a:rPr lang="pt-PT" sz="2200" dirty="0">
                <a:solidFill>
                  <a:schemeClr val="bg1"/>
                </a:solidFill>
              </a:rPr>
              <a:t>O ECD permite que os alunos desenvolvam sua capacidade de navegar e pesquisar de forma efetiva os dados mais apropriados para suas necessidades.</a:t>
            </a:r>
            <a:endParaRPr lang="en-US" sz="2200" dirty="0">
              <a:solidFill>
                <a:schemeClr val="bg1"/>
              </a:solidFill>
            </a:endParaRPr>
          </a:p>
        </p:txBody>
      </p:sp>
      <p:sp>
        <p:nvSpPr>
          <p:cNvPr id="5" name="TextBox 4">
            <a:extLst>
              <a:ext uri="{FF2B5EF4-FFF2-40B4-BE49-F238E27FC236}">
                <a16:creationId xmlns:a16="http://schemas.microsoft.com/office/drawing/2014/main" id="{A8CDF352-6A20-4598-BB0A-90AD59A51B42}"/>
              </a:ext>
            </a:extLst>
          </p:cNvPr>
          <p:cNvSpPr txBox="1"/>
          <p:nvPr/>
        </p:nvSpPr>
        <p:spPr>
          <a:xfrm>
            <a:off x="6852062" y="6530068"/>
            <a:ext cx="1164772" cy="369332"/>
          </a:xfrm>
          <a:prstGeom prst="rect">
            <a:avLst/>
          </a:prstGeom>
          <a:noFill/>
        </p:spPr>
        <p:txBody>
          <a:bodyPr wrap="square" rtlCol="0">
            <a:spAutoFit/>
          </a:bodyPr>
          <a:lstStyle/>
          <a:p>
            <a:r>
              <a:rPr lang="en-IE" dirty="0">
                <a:solidFill>
                  <a:srgbClr val="23385C"/>
                </a:solidFill>
                <a:hlinkClick r:id="rId3">
                  <a:extLst>
                    <a:ext uri="{A12FA001-AC4F-418D-AE19-62706E023703}">
                      <ahyp:hlinkClr xmlns:ahyp="http://schemas.microsoft.com/office/drawing/2018/hyperlinkcolor" val="tx"/>
                    </a:ext>
                  </a:extLst>
                </a:hlinkClick>
              </a:rPr>
              <a:t>Fonte</a:t>
            </a:r>
            <a:endParaRPr lang="en-IE" dirty="0">
              <a:solidFill>
                <a:srgbClr val="23385C"/>
              </a:solidFill>
            </a:endParaRPr>
          </a:p>
        </p:txBody>
      </p:sp>
    </p:spTree>
    <p:extLst>
      <p:ext uri="{BB962C8B-B14F-4D97-AF65-F5344CB8AC3E}">
        <p14:creationId xmlns:p14="http://schemas.microsoft.com/office/powerpoint/2010/main" val="244403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a:xfrm>
            <a:off x="6852062" y="239110"/>
            <a:ext cx="5105121" cy="6362700"/>
          </a:xfrm>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a:xfrm>
            <a:off x="1561605" y="381002"/>
            <a:ext cx="4954382" cy="1047102"/>
          </a:xfrm>
        </p:spPr>
        <p:txBody>
          <a:bodyPr>
            <a:noAutofit/>
          </a:bodyPr>
          <a:lstStyle/>
          <a:p>
            <a:r>
              <a:rPr lang="pt-PT" sz="2400" dirty="0"/>
              <a:t>DESENVOLVER O ENVOLVIMENTO CÍVICO NOS ESTUDANTES</a:t>
            </a:r>
            <a:endParaRPr lang="en-IE" sz="2400" dirty="0"/>
          </a:p>
        </p:txBody>
      </p:sp>
      <p:sp>
        <p:nvSpPr>
          <p:cNvPr id="11" name="TextBox 10">
            <a:extLst>
              <a:ext uri="{FF2B5EF4-FFF2-40B4-BE49-F238E27FC236}">
                <a16:creationId xmlns:a16="http://schemas.microsoft.com/office/drawing/2014/main" id="{72445D50-D67C-4080-B5AC-DF74DA5E23BF}"/>
              </a:ext>
            </a:extLst>
          </p:cNvPr>
          <p:cNvSpPr txBox="1"/>
          <p:nvPr/>
        </p:nvSpPr>
        <p:spPr>
          <a:xfrm>
            <a:off x="1561605" y="1597478"/>
            <a:ext cx="5290457" cy="4524315"/>
          </a:xfrm>
          <a:prstGeom prst="rect">
            <a:avLst/>
          </a:prstGeom>
          <a:noFill/>
        </p:spPr>
        <p:txBody>
          <a:bodyPr wrap="square" rtlCol="0">
            <a:spAutoFit/>
          </a:bodyPr>
          <a:lstStyle/>
          <a:p>
            <a:r>
              <a:rPr lang="pt-PT" sz="2400" dirty="0">
                <a:solidFill>
                  <a:schemeClr val="bg1"/>
                </a:solidFill>
              </a:rPr>
              <a:t>Existem muitas razões pelas quais o Envolvimento Cívico Digital pode ocorrer e se desenvolver entre indivíduos e grupos. Verifique o Módulo 3 e no Módulo 6 para obter mais informações sobre isso.</a:t>
            </a:r>
          </a:p>
          <a:p>
            <a:endParaRPr lang="pt-PT" sz="2400" dirty="0">
              <a:solidFill>
                <a:schemeClr val="bg1"/>
              </a:solidFill>
            </a:endParaRPr>
          </a:p>
          <a:p>
            <a:r>
              <a:rPr lang="pt-PT" sz="2400" dirty="0">
                <a:solidFill>
                  <a:schemeClr val="bg1"/>
                </a:solidFill>
              </a:rPr>
              <a:t>Estes módulos exploram ideias sobre como criar um projeto de envolvimento cívico e como cultivar uma comunidade de envolvimento cívico na sua própria universidade.</a:t>
            </a:r>
          </a:p>
        </p:txBody>
      </p:sp>
    </p:spTree>
    <p:extLst>
      <p:ext uri="{BB962C8B-B14F-4D97-AF65-F5344CB8AC3E}">
        <p14:creationId xmlns:p14="http://schemas.microsoft.com/office/powerpoint/2010/main" val="106151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CEBB370-A383-4D53-9CF9-5D97BF4D6D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7433" r="27433"/>
          <a:stretch>
            <a:fillRect/>
          </a:stretch>
        </p:blipFill>
        <p:spPr/>
      </p:pic>
      <p:sp>
        <p:nvSpPr>
          <p:cNvPr id="7" name="Text Placeholder 6">
            <a:extLst>
              <a:ext uri="{FF2B5EF4-FFF2-40B4-BE49-F238E27FC236}">
                <a16:creationId xmlns:a16="http://schemas.microsoft.com/office/drawing/2014/main" id="{A6EE639B-4FB4-41EF-B69B-179227A1B899}"/>
              </a:ext>
            </a:extLst>
          </p:cNvPr>
          <p:cNvSpPr>
            <a:spLocks noGrp="1"/>
          </p:cNvSpPr>
          <p:nvPr>
            <p:ph type="body" sz="quarter" idx="18"/>
          </p:nvPr>
        </p:nvSpPr>
        <p:spPr>
          <a:xfrm>
            <a:off x="1568142" y="1382486"/>
            <a:ext cx="5105120" cy="4916709"/>
          </a:xfrm>
        </p:spPr>
        <p:txBody>
          <a:bodyPr>
            <a:normAutofit/>
          </a:bodyPr>
          <a:lstStyle/>
          <a:p>
            <a:pPr marL="0"/>
            <a:r>
              <a:rPr lang="pt-PT" sz="2000" dirty="0"/>
              <a:t>Participar de um Envolvimento Cívico Digital como estudante pode trazer muitos benefícios. Embora esses motivos sejam abordados nos módulos seguintes (módulo 2), alguns benefícios incluem:</a:t>
            </a:r>
          </a:p>
          <a:p>
            <a:pPr marL="342900" indent="-342900">
              <a:buFont typeface="Arial" panose="020B0604020202020204" pitchFamily="34" charset="0"/>
              <a:buChar char="•"/>
            </a:pPr>
            <a:r>
              <a:rPr lang="pt-PT" sz="2000" dirty="0"/>
              <a:t>Corrigir os problemas que enfrenta na sua comunidade</a:t>
            </a:r>
          </a:p>
          <a:p>
            <a:pPr marL="342900" indent="-342900">
              <a:buFont typeface="Arial" panose="020B0604020202020204" pitchFamily="34" charset="0"/>
              <a:buChar char="•"/>
            </a:pPr>
            <a:r>
              <a:rPr lang="pt-PT" sz="2000" dirty="0"/>
              <a:t>Oportunidades de aprendizagem para praticar as competências que ajudarão</a:t>
            </a:r>
          </a:p>
          <a:p>
            <a:pPr marL="342900" indent="-342900">
              <a:buFont typeface="Arial" panose="020B0604020202020204" pitchFamily="34" charset="0"/>
              <a:buChar char="•"/>
            </a:pPr>
            <a:r>
              <a:rPr lang="pt-PT" sz="2000" dirty="0"/>
              <a:t>Ganhar experiência que pode ajudar na progressão de uma carreira</a:t>
            </a:r>
          </a:p>
          <a:p>
            <a:pPr marL="342900" indent="-342900">
              <a:buFont typeface="Arial" panose="020B0604020202020204" pitchFamily="34" charset="0"/>
              <a:buChar char="•"/>
            </a:pPr>
            <a:r>
              <a:rPr lang="pt-PT" sz="2000" dirty="0"/>
              <a:t>Experiências positivas quando retribui à comunidade</a:t>
            </a:r>
          </a:p>
        </p:txBody>
      </p:sp>
      <p:sp>
        <p:nvSpPr>
          <p:cNvPr id="6" name="Text Placeholder 5">
            <a:extLst>
              <a:ext uri="{FF2B5EF4-FFF2-40B4-BE49-F238E27FC236}">
                <a16:creationId xmlns:a16="http://schemas.microsoft.com/office/drawing/2014/main" id="{D1638264-ABC7-436E-A0F9-E1DC2BBDB456}"/>
              </a:ext>
            </a:extLst>
          </p:cNvPr>
          <p:cNvSpPr>
            <a:spLocks noGrp="1"/>
          </p:cNvSpPr>
          <p:nvPr>
            <p:ph type="body" sz="quarter" idx="16"/>
          </p:nvPr>
        </p:nvSpPr>
        <p:spPr>
          <a:xfrm>
            <a:off x="1718561" y="228600"/>
            <a:ext cx="4856410" cy="949131"/>
          </a:xfrm>
        </p:spPr>
        <p:txBody>
          <a:bodyPr>
            <a:normAutofit fontScale="92500"/>
          </a:bodyPr>
          <a:lstStyle/>
          <a:p>
            <a:r>
              <a:rPr lang="pt-PT" sz="2800" dirty="0"/>
              <a:t>QUE OUTROS BENEFÍCIOS EXISTEM PARA OS ESTUDANTES?</a:t>
            </a:r>
            <a:endParaRPr lang="en-IE" sz="2800" dirty="0"/>
          </a:p>
        </p:txBody>
      </p:sp>
    </p:spTree>
    <p:extLst>
      <p:ext uri="{BB962C8B-B14F-4D97-AF65-F5344CB8AC3E}">
        <p14:creationId xmlns:p14="http://schemas.microsoft.com/office/powerpoint/2010/main" val="639602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a:xfrm>
            <a:off x="6852062" y="239110"/>
            <a:ext cx="5105121" cy="6362700"/>
          </a:xfrm>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p:txBody>
          <a:bodyPr>
            <a:normAutofit lnSpcReduction="10000"/>
          </a:bodyPr>
          <a:lstStyle/>
          <a:p>
            <a:r>
              <a:rPr lang="en-IE" dirty="0"/>
              <a:t>RECURSOS EXTRA</a:t>
            </a:r>
          </a:p>
        </p:txBody>
      </p:sp>
      <p:sp>
        <p:nvSpPr>
          <p:cNvPr id="11" name="TextBox 10">
            <a:extLst>
              <a:ext uri="{FF2B5EF4-FFF2-40B4-BE49-F238E27FC236}">
                <a16:creationId xmlns:a16="http://schemas.microsoft.com/office/drawing/2014/main" id="{72445D50-D67C-4080-B5AC-DF74DA5E23BF}"/>
              </a:ext>
            </a:extLst>
          </p:cNvPr>
          <p:cNvSpPr txBox="1"/>
          <p:nvPr/>
        </p:nvSpPr>
        <p:spPr>
          <a:xfrm>
            <a:off x="1561605" y="1597478"/>
            <a:ext cx="5290457" cy="4154984"/>
          </a:xfrm>
          <a:prstGeom prst="rect">
            <a:avLst/>
          </a:prstGeom>
          <a:noFill/>
        </p:spPr>
        <p:txBody>
          <a:bodyPr wrap="square" rtlCol="0">
            <a:spAutoFit/>
          </a:bodyPr>
          <a:lstStyle/>
          <a:p>
            <a:r>
              <a:rPr lang="pt-PT" sz="2400" dirty="0">
                <a:solidFill>
                  <a:schemeClr val="bg1"/>
                </a:solidFill>
                <a:hlinkClick r:id="rId3">
                  <a:extLst>
                    <a:ext uri="{A12FA001-AC4F-418D-AE19-62706E023703}">
                      <ahyp:hlinkClr xmlns:ahyp="http://schemas.microsoft.com/office/drawing/2018/hyperlinkcolor" val="tx"/>
                    </a:ext>
                  </a:extLst>
                </a:hlinkClick>
              </a:rPr>
              <a:t>Competências essenciais no envolvimento cívico</a:t>
            </a:r>
          </a:p>
          <a:p>
            <a:endParaRPr lang="en-IE" sz="2400" dirty="0">
              <a:solidFill>
                <a:schemeClr val="bg1"/>
              </a:solidFill>
            </a:endParaRPr>
          </a:p>
          <a:p>
            <a:r>
              <a:rPr lang="en-IE" sz="2400" dirty="0" err="1">
                <a:solidFill>
                  <a:schemeClr val="bg1"/>
                </a:solidFill>
                <a:hlinkClick r:id="rId4">
                  <a:extLst>
                    <a:ext uri="{A12FA001-AC4F-418D-AE19-62706E023703}">
                      <ahyp:hlinkClr xmlns:ahyp="http://schemas.microsoft.com/office/drawing/2018/hyperlinkcolor" val="tx"/>
                    </a:ext>
                  </a:extLst>
                </a:hlinkClick>
              </a:rPr>
              <a:t>Artigo</a:t>
            </a:r>
            <a:r>
              <a:rPr lang="en-IE" sz="2400" dirty="0">
                <a:solidFill>
                  <a:schemeClr val="bg1"/>
                </a:solidFill>
                <a:hlinkClick r:id="rId4">
                  <a:extLst>
                    <a:ext uri="{A12FA001-AC4F-418D-AE19-62706E023703}">
                      <ahyp:hlinkClr xmlns:ahyp="http://schemas.microsoft.com/office/drawing/2018/hyperlinkcolor" val="tx"/>
                    </a:ext>
                  </a:extLst>
                </a:hlinkClick>
              </a:rPr>
              <a:t> </a:t>
            </a:r>
            <a:r>
              <a:rPr lang="en-IE" sz="2400" dirty="0" err="1">
                <a:solidFill>
                  <a:schemeClr val="bg1"/>
                </a:solidFill>
                <a:hlinkClick r:id="rId4">
                  <a:extLst>
                    <a:ext uri="{A12FA001-AC4F-418D-AE19-62706E023703}">
                      <ahyp:hlinkClr xmlns:ahyp="http://schemas.microsoft.com/office/drawing/2018/hyperlinkcolor" val="tx"/>
                    </a:ext>
                  </a:extLst>
                </a:hlinkClick>
              </a:rPr>
              <a:t>sobre</a:t>
            </a:r>
            <a:r>
              <a:rPr lang="en-IE" sz="2400" dirty="0">
                <a:solidFill>
                  <a:schemeClr val="bg1"/>
                </a:solidFill>
                <a:hlinkClick r:id="rId4">
                  <a:extLst>
                    <a:ext uri="{A12FA001-AC4F-418D-AE19-62706E023703}">
                      <ahyp:hlinkClr xmlns:ahyp="http://schemas.microsoft.com/office/drawing/2018/hyperlinkcolor" val="tx"/>
                    </a:ext>
                  </a:extLst>
                </a:hlinkClick>
              </a:rPr>
              <a:t> </a:t>
            </a:r>
            <a:r>
              <a:rPr lang="en-IE" sz="2400" dirty="0" err="1">
                <a:solidFill>
                  <a:schemeClr val="bg1"/>
                </a:solidFill>
                <a:hlinkClick r:id="rId4">
                  <a:extLst>
                    <a:ext uri="{A12FA001-AC4F-418D-AE19-62706E023703}">
                      <ahyp:hlinkClr xmlns:ahyp="http://schemas.microsoft.com/office/drawing/2018/hyperlinkcolor" val="tx"/>
                    </a:ext>
                  </a:extLst>
                </a:hlinkClick>
              </a:rPr>
              <a:t>competências</a:t>
            </a:r>
            <a:r>
              <a:rPr lang="en-IE" sz="2400" dirty="0">
                <a:solidFill>
                  <a:schemeClr val="bg1"/>
                </a:solidFill>
                <a:hlinkClick r:id="rId4">
                  <a:extLst>
                    <a:ext uri="{A12FA001-AC4F-418D-AE19-62706E023703}">
                      <ahyp:hlinkClr xmlns:ahyp="http://schemas.microsoft.com/office/drawing/2018/hyperlinkcolor" val="tx"/>
                    </a:ext>
                  </a:extLst>
                </a:hlinkClick>
              </a:rPr>
              <a:t> </a:t>
            </a:r>
            <a:r>
              <a:rPr lang="en-IE" sz="2400" dirty="0" err="1">
                <a:solidFill>
                  <a:schemeClr val="bg1"/>
                </a:solidFill>
                <a:hlinkClick r:id="rId4">
                  <a:extLst>
                    <a:ext uri="{A12FA001-AC4F-418D-AE19-62706E023703}">
                      <ahyp:hlinkClr xmlns:ahyp="http://schemas.microsoft.com/office/drawing/2018/hyperlinkcolor" val="tx"/>
                    </a:ext>
                  </a:extLst>
                </a:hlinkClick>
              </a:rPr>
              <a:t>sociais</a:t>
            </a:r>
            <a:endParaRPr lang="en-IE" sz="2400" dirty="0">
              <a:solidFill>
                <a:schemeClr val="bg1"/>
              </a:solidFill>
            </a:endParaRPr>
          </a:p>
          <a:p>
            <a:endParaRPr lang="en-IE"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O</a:t>
            </a:r>
            <a:r>
              <a:rPr lang="pt-PT" sz="2400" dirty="0">
                <a:solidFill>
                  <a:schemeClr val="bg1"/>
                </a:solidFill>
                <a:hlinkClick r:id="rId5">
                  <a:extLst>
                    <a:ext uri="{A12FA001-AC4F-418D-AE19-62706E023703}">
                      <ahyp:hlinkClr xmlns:ahyp="http://schemas.microsoft.com/office/drawing/2018/hyperlinkcolor" val="tx"/>
                    </a:ext>
                  </a:extLst>
                </a:hlinkClick>
              </a:rPr>
              <a:t> papel das competências cívicas na promoção do envolvimento cívico</a:t>
            </a:r>
            <a:r>
              <a:rPr lang="en-US" sz="2400" dirty="0">
                <a:solidFill>
                  <a:schemeClr val="bg1"/>
                </a:solidFill>
                <a:hlinkClick r:id="rId5">
                  <a:extLst>
                    <a:ext uri="{A12FA001-AC4F-418D-AE19-62706E023703}">
                      <ahyp:hlinkClr xmlns:ahyp="http://schemas.microsoft.com/office/drawing/2018/hyperlinkcolor" val="tx"/>
                    </a:ext>
                  </a:extLst>
                </a:hlinkClick>
              </a:rPr>
              <a:t> </a:t>
            </a:r>
            <a:endParaRPr lang="en-US" sz="2400" dirty="0">
              <a:solidFill>
                <a:schemeClr val="bg1"/>
              </a:solidFill>
            </a:endParaRPr>
          </a:p>
          <a:p>
            <a:endParaRPr lang="en-US" sz="2400" dirty="0">
              <a:solidFill>
                <a:schemeClr val="bg1"/>
              </a:solidFill>
            </a:endParaRPr>
          </a:p>
          <a:p>
            <a:r>
              <a:rPr lang="en-US" sz="2400" dirty="0" err="1">
                <a:solidFill>
                  <a:schemeClr val="bg1"/>
                </a:solidFill>
                <a:hlinkClick r:id="rId6">
                  <a:extLst>
                    <a:ext uri="{A12FA001-AC4F-418D-AE19-62706E023703}">
                      <ahyp:hlinkClr xmlns:ahyp="http://schemas.microsoft.com/office/drawing/2018/hyperlinkcolor" val="tx"/>
                    </a:ext>
                  </a:extLst>
                </a:hlinkClick>
              </a:rPr>
              <a:t>Referencial</a:t>
            </a:r>
            <a:r>
              <a:rPr lang="en-US" sz="2400" dirty="0">
                <a:solidFill>
                  <a:schemeClr val="bg1"/>
                </a:solidFill>
                <a:hlinkClick r:id="rId6">
                  <a:extLst>
                    <a:ext uri="{A12FA001-AC4F-418D-AE19-62706E023703}">
                      <ahyp:hlinkClr xmlns:ahyp="http://schemas.microsoft.com/office/drawing/2018/hyperlinkcolor" val="tx"/>
                    </a:ext>
                  </a:extLst>
                </a:hlinkClick>
              </a:rPr>
              <a:t> </a:t>
            </a:r>
            <a:r>
              <a:rPr lang="en-US" sz="2400" dirty="0" err="1">
                <a:solidFill>
                  <a:schemeClr val="bg1"/>
                </a:solidFill>
                <a:hlinkClick r:id="rId6">
                  <a:extLst>
                    <a:ext uri="{A12FA001-AC4F-418D-AE19-62706E023703}">
                      <ahyp:hlinkClr xmlns:ahyp="http://schemas.microsoft.com/office/drawing/2018/hyperlinkcolor" val="tx"/>
                    </a:ext>
                  </a:extLst>
                </a:hlinkClick>
              </a:rPr>
              <a:t>EntreComp</a:t>
            </a:r>
            <a:endParaRPr lang="en-US" sz="2400" dirty="0">
              <a:solidFill>
                <a:schemeClr val="bg1"/>
              </a:solidFill>
            </a:endParaRPr>
          </a:p>
          <a:p>
            <a:endParaRPr lang="en-US" sz="2400" dirty="0">
              <a:solidFill>
                <a:schemeClr val="bg1"/>
              </a:solidFill>
            </a:endParaRPr>
          </a:p>
          <a:p>
            <a:r>
              <a:rPr lang="en-US" sz="2400" dirty="0" err="1">
                <a:solidFill>
                  <a:schemeClr val="bg1"/>
                </a:solidFill>
                <a:hlinkClick r:id="rId7">
                  <a:extLst>
                    <a:ext uri="{A12FA001-AC4F-418D-AE19-62706E023703}">
                      <ahyp:hlinkClr xmlns:ahyp="http://schemas.microsoft.com/office/drawing/2018/hyperlinkcolor" val="tx"/>
                    </a:ext>
                  </a:extLst>
                </a:hlinkClick>
              </a:rPr>
              <a:t>Referencial</a:t>
            </a:r>
            <a:r>
              <a:rPr lang="en-US" sz="2400" dirty="0">
                <a:solidFill>
                  <a:schemeClr val="bg1"/>
                </a:solidFill>
                <a:hlinkClick r:id="rId7">
                  <a:extLst>
                    <a:ext uri="{A12FA001-AC4F-418D-AE19-62706E023703}">
                      <ahyp:hlinkClr xmlns:ahyp="http://schemas.microsoft.com/office/drawing/2018/hyperlinkcolor" val="tx"/>
                    </a:ext>
                  </a:extLst>
                </a:hlinkClick>
              </a:rPr>
              <a:t> </a:t>
            </a:r>
            <a:r>
              <a:rPr lang="en-US" sz="2400" dirty="0" err="1">
                <a:solidFill>
                  <a:schemeClr val="bg1"/>
                </a:solidFill>
                <a:hlinkClick r:id="rId7">
                  <a:extLst>
                    <a:ext uri="{A12FA001-AC4F-418D-AE19-62706E023703}">
                      <ahyp:hlinkClr xmlns:ahyp="http://schemas.microsoft.com/office/drawing/2018/hyperlinkcolor" val="tx"/>
                    </a:ext>
                  </a:extLst>
                </a:hlinkClick>
              </a:rPr>
              <a:t>DigComp</a:t>
            </a:r>
            <a:r>
              <a:rPr lang="en-US" sz="2400" dirty="0">
                <a:solidFill>
                  <a:schemeClr val="bg1"/>
                </a:solidFill>
                <a:hlinkClick r:id="rId7">
                  <a:extLst>
                    <a:ext uri="{A12FA001-AC4F-418D-AE19-62706E023703}">
                      <ahyp:hlinkClr xmlns:ahyp="http://schemas.microsoft.com/office/drawing/2018/hyperlinkcolor" val="tx"/>
                    </a:ext>
                  </a:extLst>
                </a:hlinkClick>
              </a:rPr>
              <a:t> </a:t>
            </a:r>
            <a:endParaRPr lang="en-US" sz="2400" dirty="0">
              <a:solidFill>
                <a:schemeClr val="bg1"/>
              </a:solidFill>
            </a:endParaRPr>
          </a:p>
        </p:txBody>
      </p:sp>
    </p:spTree>
    <p:extLst>
      <p:ext uri="{BB962C8B-B14F-4D97-AF65-F5344CB8AC3E}">
        <p14:creationId xmlns:p14="http://schemas.microsoft.com/office/powerpoint/2010/main" val="3764557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1939604" y="961919"/>
            <a:ext cx="9747900" cy="2653966"/>
          </a:xfrm>
        </p:spPr>
        <p:txBody>
          <a:bodyPr>
            <a:normAutofit/>
          </a:bodyPr>
          <a:lstStyle/>
          <a:p>
            <a:r>
              <a:rPr lang="pt-PT" dirty="0"/>
              <a:t>COMO É O ENVOLVIMENTO CÍVICO DIGITAL DO ALUNO NA PRÁTICA</a:t>
            </a:r>
            <a:r>
              <a:rPr lang="en-US" dirty="0"/>
              <a:t>?</a:t>
            </a:r>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04</a:t>
            </a:r>
          </a:p>
        </p:txBody>
      </p:sp>
      <p:sp>
        <p:nvSpPr>
          <p:cNvPr id="5" name="TextBox 4">
            <a:extLst>
              <a:ext uri="{FF2B5EF4-FFF2-40B4-BE49-F238E27FC236}">
                <a16:creationId xmlns:a16="http://schemas.microsoft.com/office/drawing/2014/main" id="{4931B5E6-DC17-4DEE-8560-3E26A43CAE93}"/>
              </a:ext>
            </a:extLst>
          </p:cNvPr>
          <p:cNvSpPr txBox="1"/>
          <p:nvPr/>
        </p:nvSpPr>
        <p:spPr>
          <a:xfrm>
            <a:off x="6280031" y="5218044"/>
            <a:ext cx="5492870" cy="523220"/>
          </a:xfrm>
          <a:prstGeom prst="rect">
            <a:avLst/>
          </a:prstGeom>
          <a:noFill/>
        </p:spPr>
        <p:txBody>
          <a:bodyPr wrap="square" rtlCol="0">
            <a:spAutoFit/>
          </a:bodyPr>
          <a:lstStyle/>
          <a:p>
            <a:pPr algn="r"/>
            <a:r>
              <a:rPr lang="en-IE" sz="2800" b="1" dirty="0" err="1">
                <a:solidFill>
                  <a:schemeClr val="bg1"/>
                </a:solidFill>
              </a:rPr>
              <a:t>Nível</a:t>
            </a:r>
            <a:r>
              <a:rPr lang="en-IE" sz="2800" b="1" dirty="0">
                <a:solidFill>
                  <a:schemeClr val="bg1"/>
                </a:solidFill>
              </a:rPr>
              <a:t> de </a:t>
            </a:r>
            <a:r>
              <a:rPr lang="en-IE" sz="2800" b="1" dirty="0" err="1">
                <a:solidFill>
                  <a:schemeClr val="bg1"/>
                </a:solidFill>
              </a:rPr>
              <a:t>Aprendizagem</a:t>
            </a:r>
            <a:r>
              <a:rPr lang="en-IE" sz="2800" b="1" dirty="0">
                <a:solidFill>
                  <a:schemeClr val="bg1"/>
                </a:solidFill>
              </a:rPr>
              <a:t>: </a:t>
            </a:r>
            <a:r>
              <a:rPr lang="en-IE" sz="2800" b="1" dirty="0" err="1">
                <a:solidFill>
                  <a:schemeClr val="bg1"/>
                </a:solidFill>
              </a:rPr>
              <a:t>Inicial</a:t>
            </a:r>
            <a:endParaRPr lang="en-IE" sz="2800" b="1" dirty="0">
              <a:solidFill>
                <a:schemeClr val="bg1"/>
              </a:solidFill>
            </a:endParaRPr>
          </a:p>
        </p:txBody>
      </p:sp>
    </p:spTree>
    <p:extLst>
      <p:ext uri="{BB962C8B-B14F-4D97-AF65-F5344CB8AC3E}">
        <p14:creationId xmlns:p14="http://schemas.microsoft.com/office/powerpoint/2010/main" val="2153791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57E8A9-C9F9-49CB-944F-62812FDD3EC1}"/>
              </a:ext>
            </a:extLst>
          </p:cNvPr>
          <p:cNvSpPr>
            <a:spLocks noGrp="1"/>
          </p:cNvSpPr>
          <p:nvPr>
            <p:ph type="body" sz="quarter" idx="16"/>
          </p:nvPr>
        </p:nvSpPr>
        <p:spPr>
          <a:xfrm>
            <a:off x="1545771" y="228600"/>
            <a:ext cx="4716425" cy="751113"/>
          </a:xfrm>
        </p:spPr>
        <p:txBody>
          <a:bodyPr>
            <a:normAutofit fontScale="85000" lnSpcReduction="20000"/>
          </a:bodyPr>
          <a:lstStyle/>
          <a:p>
            <a:pPr algn="ctr"/>
            <a:r>
              <a:rPr lang="en-US" sz="3300" dirty="0"/>
              <a:t>OS ESTUDANTES LIDERAM O CAMINHO</a:t>
            </a:r>
          </a:p>
          <a:p>
            <a:endParaRPr lang="en-IE" dirty="0"/>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8" name="TextBox 7">
            <a:extLst>
              <a:ext uri="{FF2B5EF4-FFF2-40B4-BE49-F238E27FC236}">
                <a16:creationId xmlns:a16="http://schemas.microsoft.com/office/drawing/2014/main" id="{BADE5901-1A64-4D4F-AC0D-118C1916C01B}"/>
              </a:ext>
            </a:extLst>
          </p:cNvPr>
          <p:cNvSpPr txBox="1"/>
          <p:nvPr/>
        </p:nvSpPr>
        <p:spPr>
          <a:xfrm>
            <a:off x="6992609" y="6528282"/>
            <a:ext cx="1872343" cy="369332"/>
          </a:xfrm>
          <a:prstGeom prst="rect">
            <a:avLst/>
          </a:prstGeom>
          <a:noFill/>
        </p:spPr>
        <p:txBody>
          <a:bodyPr wrap="square" rtlCol="0">
            <a:spAutoFit/>
          </a:bodyPr>
          <a:lstStyle/>
          <a:p>
            <a:r>
              <a:rPr lang="en-IE" dirty="0">
                <a:solidFill>
                  <a:srgbClr val="23385C"/>
                </a:solidFill>
                <a:hlinkClick r:id="rId3">
                  <a:extLst>
                    <a:ext uri="{A12FA001-AC4F-418D-AE19-62706E023703}">
                      <ahyp:hlinkClr xmlns:ahyp="http://schemas.microsoft.com/office/drawing/2018/hyperlinkcolor" val="tx"/>
                    </a:ext>
                  </a:extLst>
                </a:hlinkClick>
              </a:rPr>
              <a:t>Fonte</a:t>
            </a:r>
            <a:endParaRPr lang="en-IE" dirty="0">
              <a:solidFill>
                <a:srgbClr val="23385C"/>
              </a:solidFill>
            </a:endParaRPr>
          </a:p>
        </p:txBody>
      </p:sp>
      <p:sp>
        <p:nvSpPr>
          <p:cNvPr id="9" name="TextBox 8">
            <a:extLst>
              <a:ext uri="{FF2B5EF4-FFF2-40B4-BE49-F238E27FC236}">
                <a16:creationId xmlns:a16="http://schemas.microsoft.com/office/drawing/2014/main" id="{EB6684A6-B537-4E6F-ACBD-022AFE059F0D}"/>
              </a:ext>
            </a:extLst>
          </p:cNvPr>
          <p:cNvSpPr txBox="1"/>
          <p:nvPr/>
        </p:nvSpPr>
        <p:spPr>
          <a:xfrm>
            <a:off x="1545771" y="1330583"/>
            <a:ext cx="5378904" cy="5262979"/>
          </a:xfrm>
          <a:prstGeom prst="rect">
            <a:avLst/>
          </a:prstGeom>
          <a:noFill/>
        </p:spPr>
        <p:txBody>
          <a:bodyPr wrap="square" rtlCol="0">
            <a:spAutoFit/>
          </a:bodyPr>
          <a:lstStyle/>
          <a:p>
            <a:r>
              <a:rPr lang="pt-PT" sz="2400" dirty="0">
                <a:solidFill>
                  <a:schemeClr val="bg1"/>
                </a:solidFill>
              </a:rPr>
              <a:t>Estudantes ativos formam a espinha dorsal de universidades fortes e democráticas, contribuem para o crescimento sustentável e uma sociedade inclusiva.</a:t>
            </a:r>
          </a:p>
          <a:p>
            <a:r>
              <a:rPr lang="pt-PT" sz="2400" dirty="0">
                <a:solidFill>
                  <a:schemeClr val="bg1"/>
                </a:solidFill>
              </a:rPr>
              <a:t>Investigadores descobriram uma relação estatisticamente significativa entre envolvimento cívico e académico.</a:t>
            </a:r>
          </a:p>
          <a:p>
            <a:r>
              <a:rPr lang="pt-PT" sz="2400" dirty="0">
                <a:solidFill>
                  <a:schemeClr val="bg1"/>
                </a:solidFill>
              </a:rPr>
              <a:t>O envolvimento do aluno pode ocorrer dentro de programas de estudo (por exemplo, aprendizagem em serviço) ou atividades extracurriculares (por exemplo, voluntariado numa associação estudantil).</a:t>
            </a:r>
            <a:r>
              <a:rPr lang="en-US" sz="2400" dirty="0">
                <a:solidFill>
                  <a:schemeClr val="bg1"/>
                </a:solidFill>
              </a:rPr>
              <a:t> </a:t>
            </a:r>
          </a:p>
        </p:txBody>
      </p:sp>
      <p:pic>
        <p:nvPicPr>
          <p:cNvPr id="6" name="Picture Placeholder 5">
            <a:extLst>
              <a:ext uri="{FF2B5EF4-FFF2-40B4-BE49-F238E27FC236}">
                <a16:creationId xmlns:a16="http://schemas.microsoft.com/office/drawing/2014/main" id="{B65D8223-DA5A-4DFB-A91A-56B59CA5E604}"/>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5005" b="5005"/>
          <a:stretch>
            <a:fillRect/>
          </a:stretch>
        </p:blipFill>
        <p:spPr/>
      </p:pic>
    </p:spTree>
    <p:extLst>
      <p:ext uri="{BB962C8B-B14F-4D97-AF65-F5344CB8AC3E}">
        <p14:creationId xmlns:p14="http://schemas.microsoft.com/office/powerpoint/2010/main" val="202812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FC8BD0-B659-469C-9736-6726E162F66B}"/>
              </a:ext>
            </a:extLst>
          </p:cNvPr>
          <p:cNvSpPr>
            <a:spLocks noGrp="1"/>
          </p:cNvSpPr>
          <p:nvPr>
            <p:ph type="body" sz="quarter" idx="16"/>
          </p:nvPr>
        </p:nvSpPr>
        <p:spPr>
          <a:xfrm>
            <a:off x="1438275" y="666750"/>
            <a:ext cx="10334625" cy="2016415"/>
          </a:xfrm>
        </p:spPr>
        <p:txBody>
          <a:bodyPr>
            <a:normAutofit/>
          </a:bodyPr>
          <a:lstStyle/>
          <a:p>
            <a:pPr algn="ctr"/>
            <a:r>
              <a:rPr lang="pt-PT" dirty="0"/>
              <a:t>O QUE É O ENVOLVIMENTO CÍVICO DIGITAL DOS ESTUDANTES?</a:t>
            </a:r>
            <a:endParaRPr lang="en-IE" sz="4400" dirty="0"/>
          </a:p>
        </p:txBody>
      </p:sp>
      <p:sp>
        <p:nvSpPr>
          <p:cNvPr id="5" name="Text Placeholder 4">
            <a:extLst>
              <a:ext uri="{FF2B5EF4-FFF2-40B4-BE49-F238E27FC236}">
                <a16:creationId xmlns:a16="http://schemas.microsoft.com/office/drawing/2014/main" id="{FF2D5C24-C078-43DF-BDDA-2B7E4C97B809}"/>
              </a:ext>
            </a:extLst>
          </p:cNvPr>
          <p:cNvSpPr>
            <a:spLocks noGrp="1"/>
          </p:cNvSpPr>
          <p:nvPr>
            <p:ph type="body" sz="quarter" idx="17"/>
          </p:nvPr>
        </p:nvSpPr>
        <p:spPr/>
        <p:txBody>
          <a:bodyPr>
            <a:normAutofit fontScale="85000" lnSpcReduction="20000"/>
          </a:bodyPr>
          <a:lstStyle/>
          <a:p>
            <a:endParaRPr lang="en-IE"/>
          </a:p>
        </p:txBody>
      </p:sp>
      <p:sp>
        <p:nvSpPr>
          <p:cNvPr id="2" name="TextBox 1">
            <a:extLst>
              <a:ext uri="{FF2B5EF4-FFF2-40B4-BE49-F238E27FC236}">
                <a16:creationId xmlns:a16="http://schemas.microsoft.com/office/drawing/2014/main" id="{4931B5E6-DC17-4DEE-8560-3E26A43CAE93}"/>
              </a:ext>
            </a:extLst>
          </p:cNvPr>
          <p:cNvSpPr txBox="1"/>
          <p:nvPr/>
        </p:nvSpPr>
        <p:spPr>
          <a:xfrm>
            <a:off x="6280031" y="5218044"/>
            <a:ext cx="5492870" cy="523220"/>
          </a:xfrm>
          <a:prstGeom prst="rect">
            <a:avLst/>
          </a:prstGeom>
          <a:noFill/>
        </p:spPr>
        <p:txBody>
          <a:bodyPr wrap="square" rtlCol="0">
            <a:spAutoFit/>
          </a:bodyPr>
          <a:lstStyle/>
          <a:p>
            <a:pPr algn="r"/>
            <a:r>
              <a:rPr lang="en-IE" sz="2800" b="1" dirty="0" err="1">
                <a:solidFill>
                  <a:schemeClr val="bg1"/>
                </a:solidFill>
              </a:rPr>
              <a:t>Nível</a:t>
            </a:r>
            <a:r>
              <a:rPr lang="en-IE" sz="2800" b="1" dirty="0">
                <a:solidFill>
                  <a:schemeClr val="bg1"/>
                </a:solidFill>
              </a:rPr>
              <a:t> de </a:t>
            </a:r>
            <a:r>
              <a:rPr lang="en-IE" sz="2800" b="1" dirty="0" err="1">
                <a:solidFill>
                  <a:schemeClr val="bg1"/>
                </a:solidFill>
              </a:rPr>
              <a:t>Aprendizagem</a:t>
            </a:r>
            <a:r>
              <a:rPr lang="en-IE" sz="2800" b="1" dirty="0">
                <a:solidFill>
                  <a:schemeClr val="bg1"/>
                </a:solidFill>
              </a:rPr>
              <a:t>: </a:t>
            </a:r>
            <a:r>
              <a:rPr lang="en-IE" sz="2800" b="1" dirty="0" err="1">
                <a:solidFill>
                  <a:schemeClr val="bg1"/>
                </a:solidFill>
              </a:rPr>
              <a:t>Inicial</a:t>
            </a:r>
            <a:endParaRPr lang="en-IE" sz="2800" b="1" dirty="0">
              <a:solidFill>
                <a:schemeClr val="bg1"/>
              </a:solidFill>
            </a:endParaRPr>
          </a:p>
        </p:txBody>
      </p:sp>
    </p:spTree>
    <p:extLst>
      <p:ext uri="{BB962C8B-B14F-4D97-AF65-F5344CB8AC3E}">
        <p14:creationId xmlns:p14="http://schemas.microsoft.com/office/powerpoint/2010/main" val="25950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545771" y="417900"/>
            <a:ext cx="4716425" cy="609600"/>
          </a:xfrm>
        </p:spPr>
        <p:txBody>
          <a:bodyPr>
            <a:normAutofit/>
          </a:bodyPr>
          <a:lstStyle/>
          <a:p>
            <a:pPr algn="ctr"/>
            <a:r>
              <a:rPr lang="en-US" sz="2800" dirty="0"/>
              <a:t>COMUNIDADE E ESTUDANTES</a:t>
            </a:r>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493424"/>
            <a:ext cx="5306291" cy="5262979"/>
          </a:xfrm>
          <a:prstGeom prst="rect">
            <a:avLst/>
          </a:prstGeom>
          <a:noFill/>
        </p:spPr>
        <p:txBody>
          <a:bodyPr wrap="square" rtlCol="0">
            <a:spAutoFit/>
          </a:bodyPr>
          <a:lstStyle/>
          <a:p>
            <a:r>
              <a:rPr lang="pt-PT" sz="2400" dirty="0">
                <a:solidFill>
                  <a:schemeClr val="bg1"/>
                </a:solidFill>
              </a:rPr>
              <a:t>No decurso dos estudos de caso realizados para o </a:t>
            </a:r>
            <a:r>
              <a:rPr lang="pt-PT" sz="2400" dirty="0">
                <a:solidFill>
                  <a:schemeClr val="bg1"/>
                </a:solidFill>
                <a:hlinkClick r:id="rId3"/>
              </a:rPr>
              <a:t>Guia de Envolvimento Cívico Digital</a:t>
            </a:r>
            <a:r>
              <a:rPr lang="pt-PT" sz="2400" dirty="0">
                <a:solidFill>
                  <a:schemeClr val="bg1"/>
                </a:solidFill>
              </a:rPr>
              <a:t>, aprendeu-se sobre os muitos resultados positivos da participação em projetos de envolvimento cívico, não apenas para os alunos, mas também para a comunidade.</a:t>
            </a:r>
          </a:p>
          <a:p>
            <a:endParaRPr lang="pt-PT" sz="2400" dirty="0">
              <a:solidFill>
                <a:schemeClr val="bg1"/>
              </a:solidFill>
            </a:endParaRPr>
          </a:p>
          <a:p>
            <a:r>
              <a:rPr lang="pt-PT" sz="2400" dirty="0">
                <a:solidFill>
                  <a:schemeClr val="bg1"/>
                </a:solidFill>
              </a:rPr>
              <a:t>Os motivos vão desde ajudar pequenas empresas a se tornarem um sucesso, até fornecer serviços aos mais necessitados.</a:t>
            </a:r>
          </a:p>
          <a:p>
            <a:endParaRPr lang="pt-PT" sz="2400" dirty="0">
              <a:solidFill>
                <a:schemeClr val="bg1"/>
              </a:solidFill>
            </a:endParaRPr>
          </a:p>
          <a:p>
            <a:r>
              <a:rPr lang="pt-PT" sz="2400" dirty="0">
                <a:solidFill>
                  <a:schemeClr val="bg1"/>
                </a:solidFill>
              </a:rPr>
              <a:t>Vamos aprender com as experiências dos alunos….</a:t>
            </a:r>
            <a:endParaRPr lang="en-IE" sz="2400" dirty="0">
              <a:solidFill>
                <a:schemeClr val="bg1"/>
              </a:solidFill>
            </a:endParaRPr>
          </a:p>
        </p:txBody>
      </p:sp>
      <p:pic>
        <p:nvPicPr>
          <p:cNvPr id="20" name="Picture Placeholder 19">
            <a:extLst>
              <a:ext uri="{FF2B5EF4-FFF2-40B4-BE49-F238E27FC236}">
                <a16:creationId xmlns:a16="http://schemas.microsoft.com/office/drawing/2014/main" id="{004C8147-8D79-46FB-888C-5FA7E1800CCA}"/>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7934" r="38490"/>
          <a:stretch/>
        </p:blipFill>
        <p:spPr>
          <a:xfrm>
            <a:off x="6852062" y="228600"/>
            <a:ext cx="5105121" cy="6362700"/>
          </a:xfrm>
        </p:spPr>
      </p:pic>
      <p:sp>
        <p:nvSpPr>
          <p:cNvPr id="21" name="TextBox 20">
            <a:extLst>
              <a:ext uri="{FF2B5EF4-FFF2-40B4-BE49-F238E27FC236}">
                <a16:creationId xmlns:a16="http://schemas.microsoft.com/office/drawing/2014/main" id="{BD1499AA-23DE-4BA1-9A8B-4CC5EC377416}"/>
              </a:ext>
            </a:extLst>
          </p:cNvPr>
          <p:cNvSpPr txBox="1"/>
          <p:nvPr/>
        </p:nvSpPr>
        <p:spPr>
          <a:xfrm>
            <a:off x="5915890" y="6491546"/>
            <a:ext cx="1872343" cy="369332"/>
          </a:xfrm>
          <a:prstGeom prst="rect">
            <a:avLst/>
          </a:prstGeom>
          <a:no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Fonte</a:t>
            </a:r>
            <a:endParaRPr lang="en-IE" dirty="0">
              <a:solidFill>
                <a:schemeClr val="bg1"/>
              </a:solidFill>
            </a:endParaRPr>
          </a:p>
        </p:txBody>
      </p:sp>
    </p:spTree>
    <p:extLst>
      <p:ext uri="{BB962C8B-B14F-4D97-AF65-F5344CB8AC3E}">
        <p14:creationId xmlns:p14="http://schemas.microsoft.com/office/powerpoint/2010/main" val="3106894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718561" y="1506541"/>
            <a:ext cx="4621841" cy="5084759"/>
          </a:xfrm>
        </p:spPr>
        <p:txBody>
          <a:bodyPr>
            <a:normAutofit fontScale="85000" lnSpcReduction="10000"/>
          </a:bodyPr>
          <a:lstStyle/>
          <a:p>
            <a:pPr marL="0">
              <a:lnSpc>
                <a:spcPct val="110000"/>
              </a:lnSpc>
            </a:pPr>
            <a:r>
              <a:rPr lang="pt-PT" dirty="0"/>
              <a:t>O </a:t>
            </a:r>
            <a:r>
              <a:rPr lang="pt-PT" b="1" dirty="0" err="1"/>
              <a:t>Galway</a:t>
            </a:r>
            <a:r>
              <a:rPr lang="pt-PT" b="1" dirty="0"/>
              <a:t> </a:t>
            </a:r>
            <a:r>
              <a:rPr lang="pt-PT" b="1" dirty="0" err="1"/>
              <a:t>Mayo</a:t>
            </a:r>
            <a:r>
              <a:rPr lang="pt-PT" b="1" dirty="0"/>
              <a:t> </a:t>
            </a:r>
            <a:r>
              <a:rPr lang="pt-PT" b="1" dirty="0" err="1"/>
              <a:t>Institute</a:t>
            </a:r>
            <a:r>
              <a:rPr lang="pt-PT" b="1" dirty="0"/>
              <a:t> of </a:t>
            </a:r>
            <a:r>
              <a:rPr lang="pt-PT" b="1" dirty="0" err="1"/>
              <a:t>Technology</a:t>
            </a:r>
            <a:r>
              <a:rPr lang="pt-PT" b="1" dirty="0"/>
              <a:t> </a:t>
            </a:r>
            <a:r>
              <a:rPr lang="pt-PT" dirty="0"/>
              <a:t>(GMIT) na Irlanda desenvolveu um módulo para os seus cursos de marketing. Este módulo proporcionou um conjunto de competências aos alunos de marketing e design necessário para o desenvolvimento de um projeto de voluntariado ou comunitário.</a:t>
            </a:r>
          </a:p>
          <a:p>
            <a:pPr marL="0">
              <a:lnSpc>
                <a:spcPct val="110000"/>
              </a:lnSpc>
            </a:pPr>
            <a:r>
              <a:rPr lang="pt-PT" dirty="0"/>
              <a:t>Os alunos disponibilizaram as suas competências e conhecimentos às comunidades locais. </a:t>
            </a:r>
          </a:p>
          <a:p>
            <a:pPr marL="0">
              <a:lnSpc>
                <a:spcPct val="110000"/>
              </a:lnSpc>
            </a:pPr>
            <a:r>
              <a:rPr lang="pt-PT" dirty="0"/>
              <a:t>O módulo abordou a necessidade de digitalização de programas baseados na comunidade, especialmente em tempos de redes digitais.</a:t>
            </a:r>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821387" cy="949131"/>
          </a:xfrm>
        </p:spPr>
        <p:txBody>
          <a:bodyPr>
            <a:normAutofit/>
          </a:bodyPr>
          <a:lstStyle/>
          <a:p>
            <a:r>
              <a:rPr lang="en-US" sz="2800" dirty="0"/>
              <a:t>GMIT- MÓDULO DE MARKETING AND DESIGN </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69697"/>
            <a:ext cx="5139563" cy="600164"/>
          </a:xfrm>
          <a:prstGeom prst="rect">
            <a:avLst/>
          </a:prstGeom>
          <a:solidFill>
            <a:srgbClr val="FDC562"/>
          </a:solidFill>
        </p:spPr>
        <p:txBody>
          <a:bodyPr wrap="square">
            <a:spAutoFit/>
          </a:bodyPr>
          <a:lstStyle/>
          <a:p>
            <a:r>
              <a:rPr lang="en-US" sz="3300" dirty="0">
                <a:solidFill>
                  <a:srgbClr val="23385C"/>
                </a:solidFill>
              </a:rPr>
              <a:t>EXEMPLO DE BOAS PRÁTICAS</a:t>
            </a:r>
          </a:p>
        </p:txBody>
      </p:sp>
      <p:pic>
        <p:nvPicPr>
          <p:cNvPr id="11" name="Picture Placeholder 10">
            <a:extLst>
              <a:ext uri="{FF2B5EF4-FFF2-40B4-BE49-F238E27FC236}">
                <a16:creationId xmlns:a16="http://schemas.microsoft.com/office/drawing/2014/main" id="{DC7438B7-0478-4FA7-BE26-5BF9EA972B6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1779614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B94E5C6-78F5-4C3B-BF1D-20194F3C9E9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8458" b="8458"/>
          <a:stretch>
            <a:fillRect/>
          </a:stretch>
        </p:blipFill>
        <p:spPr/>
      </p:pic>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802710" y="1490870"/>
            <a:ext cx="4621841" cy="4808325"/>
          </a:xfrm>
        </p:spPr>
        <p:txBody>
          <a:bodyPr>
            <a:normAutofit fontScale="92500"/>
          </a:bodyPr>
          <a:lstStyle/>
          <a:p>
            <a:pPr marL="0"/>
            <a:r>
              <a:rPr lang="pt-PT" dirty="0"/>
              <a:t>Um fator importante é que os alunos envolvidos neste programa ajudaram a garantir o sucesso dos projetos comunitários - com os participantes destacando o facto de sentirem que poderia não ter sido um sucesso se o projeto comunitário não tivesse o envolvimento dos alunos.</a:t>
            </a:r>
          </a:p>
          <a:p>
            <a:pPr marL="0"/>
            <a:r>
              <a:rPr lang="pt-PT" dirty="0"/>
              <a:t>É importante estar ciente de que os alunos podem ganhar experiência prática ao mesmo tempo que ajudam suas comunidades, proporcionando um ganho mútuo tanto ao nível comunitário quanto ao nível pessoal</a:t>
            </a:r>
            <a:endParaRPr lang="en-US"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716425" cy="949131"/>
          </a:xfrm>
        </p:spPr>
        <p:txBody>
          <a:bodyPr>
            <a:normAutofit/>
          </a:bodyPr>
          <a:lstStyle/>
          <a:p>
            <a:r>
              <a:rPr lang="en-US" sz="2800" dirty="0"/>
              <a:t>GMIT- MÓDULO DE MARKETING AND DESIGN </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69697"/>
            <a:ext cx="5139563" cy="600164"/>
          </a:xfrm>
          <a:prstGeom prst="rect">
            <a:avLst/>
          </a:prstGeom>
          <a:solidFill>
            <a:srgbClr val="FDC562"/>
          </a:solidFill>
        </p:spPr>
        <p:txBody>
          <a:bodyPr wrap="square">
            <a:spAutoFit/>
          </a:bodyPr>
          <a:lstStyle/>
          <a:p>
            <a:r>
              <a:rPr lang="en-US" sz="3300" dirty="0">
                <a:solidFill>
                  <a:srgbClr val="23385C"/>
                </a:solidFill>
              </a:rPr>
              <a:t>EXEMPLO DE BOAS PRÁTICAS</a:t>
            </a:r>
          </a:p>
        </p:txBody>
      </p:sp>
    </p:spTree>
    <p:extLst>
      <p:ext uri="{BB962C8B-B14F-4D97-AF65-F5344CB8AC3E}">
        <p14:creationId xmlns:p14="http://schemas.microsoft.com/office/powerpoint/2010/main" val="3059875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1E1121E-72D2-46B2-B11F-9A06AE31098F}"/>
              </a:ext>
            </a:extLst>
          </p:cNvPr>
          <p:cNvSpPr>
            <a:spLocks noGrp="1"/>
          </p:cNvSpPr>
          <p:nvPr>
            <p:ph type="body" sz="quarter" idx="14"/>
          </p:nvPr>
        </p:nvSpPr>
        <p:spPr>
          <a:xfrm>
            <a:off x="9322326" y="4156999"/>
            <a:ext cx="785328" cy="1056986"/>
          </a:xfrm>
        </p:spPr>
        <p:txBody>
          <a:bodyPr>
            <a:normAutofit fontScale="85000" lnSpcReduction="20000"/>
          </a:bodyPr>
          <a:lstStyle/>
          <a:p>
            <a:endParaRPr lang="en-IE" dirty="0"/>
          </a:p>
        </p:txBody>
      </p:sp>
      <p:sp>
        <p:nvSpPr>
          <p:cNvPr id="9" name="Text Placeholder 8">
            <a:extLst>
              <a:ext uri="{FF2B5EF4-FFF2-40B4-BE49-F238E27FC236}">
                <a16:creationId xmlns:a16="http://schemas.microsoft.com/office/drawing/2014/main" id="{837C5279-9D44-469A-A530-57EEC1DECA51}"/>
              </a:ext>
            </a:extLst>
          </p:cNvPr>
          <p:cNvSpPr>
            <a:spLocks noGrp="1"/>
          </p:cNvSpPr>
          <p:nvPr>
            <p:ph type="body" sz="quarter" idx="13"/>
          </p:nvPr>
        </p:nvSpPr>
        <p:spPr>
          <a:xfrm>
            <a:off x="5954754" y="1105039"/>
            <a:ext cx="5981700" cy="3880802"/>
          </a:xfrm>
        </p:spPr>
        <p:txBody>
          <a:bodyPr>
            <a:normAutofit fontScale="77500" lnSpcReduction="20000"/>
          </a:bodyPr>
          <a:lstStyle/>
          <a:p>
            <a:pPr>
              <a:lnSpc>
                <a:spcPct val="120000"/>
              </a:lnSpc>
            </a:pPr>
            <a:r>
              <a:rPr lang="en-US" dirty="0"/>
              <a:t>“Having this opportunity to give such support to</a:t>
            </a:r>
          </a:p>
          <a:p>
            <a:pPr>
              <a:lnSpc>
                <a:spcPct val="120000"/>
              </a:lnSpc>
            </a:pPr>
            <a:r>
              <a:rPr lang="en-US" dirty="0"/>
              <a:t>communities is such an amazing feeling. I feel that I’ve been in several situations where the</a:t>
            </a:r>
          </a:p>
          <a:p>
            <a:pPr>
              <a:lnSpc>
                <a:spcPct val="120000"/>
              </a:lnSpc>
            </a:pPr>
            <a:r>
              <a:rPr lang="en-US" dirty="0"/>
              <a:t>community group would have collapsed if it hadn’t have been for our expertise, especially in</a:t>
            </a:r>
          </a:p>
          <a:p>
            <a:pPr>
              <a:lnSpc>
                <a:spcPct val="120000"/>
              </a:lnSpc>
            </a:pPr>
            <a:r>
              <a:rPr lang="en-US" dirty="0"/>
              <a:t>the current environment, increasing digital skills in communities has been such a wholesome</a:t>
            </a:r>
          </a:p>
          <a:p>
            <a:pPr>
              <a:lnSpc>
                <a:spcPct val="120000"/>
              </a:lnSpc>
            </a:pPr>
            <a:r>
              <a:rPr lang="en-US" dirty="0"/>
              <a:t>thing”</a:t>
            </a:r>
          </a:p>
          <a:p>
            <a:r>
              <a:rPr lang="en-US" dirty="0"/>
              <a:t>GMIT Student, Ireland </a:t>
            </a:r>
            <a:endParaRPr lang="en-IE" dirty="0"/>
          </a:p>
        </p:txBody>
      </p:sp>
      <p:sp>
        <p:nvSpPr>
          <p:cNvPr id="11" name="Text Placeholder 10">
            <a:extLst>
              <a:ext uri="{FF2B5EF4-FFF2-40B4-BE49-F238E27FC236}">
                <a16:creationId xmlns:a16="http://schemas.microsoft.com/office/drawing/2014/main" id="{85E78C5F-9227-4641-843F-4DD0A9F48737}"/>
              </a:ext>
            </a:extLst>
          </p:cNvPr>
          <p:cNvSpPr>
            <a:spLocks noGrp="1"/>
          </p:cNvSpPr>
          <p:nvPr>
            <p:ph type="body" sz="quarter" idx="15"/>
          </p:nvPr>
        </p:nvSpPr>
        <p:spPr>
          <a:xfrm>
            <a:off x="5954754" y="514221"/>
            <a:ext cx="2613204" cy="1221666"/>
          </a:xfrm>
        </p:spPr>
        <p:txBody>
          <a:bodyPr>
            <a:normAutofit fontScale="92500" lnSpcReduction="10000"/>
          </a:bodyPr>
          <a:lstStyle/>
          <a:p>
            <a:endParaRPr lang="en-IE" dirty="0"/>
          </a:p>
        </p:txBody>
      </p:sp>
      <p:pic>
        <p:nvPicPr>
          <p:cNvPr id="16" name="Picture Placeholder 15">
            <a:extLst>
              <a:ext uri="{FF2B5EF4-FFF2-40B4-BE49-F238E27FC236}">
                <a16:creationId xmlns:a16="http://schemas.microsoft.com/office/drawing/2014/main" id="{0C66E5BD-2F8B-4E84-9182-38266FAA5F2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010" r="19010"/>
          <a:stretch>
            <a:fillRect/>
          </a:stretch>
        </p:blipFill>
        <p:spPr/>
      </p:pic>
    </p:spTree>
    <p:extLst>
      <p:ext uri="{BB962C8B-B14F-4D97-AF65-F5344CB8AC3E}">
        <p14:creationId xmlns:p14="http://schemas.microsoft.com/office/powerpoint/2010/main" val="3818261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556658" y="1349828"/>
            <a:ext cx="4867894" cy="5508171"/>
          </a:xfrm>
        </p:spPr>
        <p:txBody>
          <a:bodyPr>
            <a:normAutofit/>
          </a:bodyPr>
          <a:lstStyle/>
          <a:p>
            <a:pPr marL="0"/>
            <a:r>
              <a:rPr lang="pt-PT" dirty="0"/>
              <a:t>O Tartu Centro de Boas-Vindas é uma associação sem fins lucrativos em Tartu, Estónia. O objetivo é apoiar os imigrantes recém-chegados a Tartu e ao sul da Estónia a tranquilamente se adaptarem e se estabelecerem na sociedade. </a:t>
            </a:r>
          </a:p>
          <a:p>
            <a:pPr marL="0"/>
            <a:r>
              <a:rPr lang="pt-PT" dirty="0"/>
              <a:t>O Centro de Boas-Vindas providenciou serviços para recém-chegados tais como consultas gratuitas, serviços de registo, eventos culturais e de </a:t>
            </a:r>
            <a:r>
              <a:rPr lang="pt-PT" dirty="0" err="1"/>
              <a:t>networking</a:t>
            </a:r>
            <a:r>
              <a:rPr lang="pt-PT" dirty="0"/>
              <a:t>, e informações úteis. </a:t>
            </a:r>
          </a:p>
          <a:p>
            <a:pPr marL="0"/>
            <a:r>
              <a:rPr lang="pt-PT" dirty="0"/>
              <a:t>Os alunos participaram de uma forma voluntária.</a:t>
            </a:r>
            <a:endParaRPr lang="en-US" dirty="0"/>
          </a:p>
          <a:p>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70413" y="324497"/>
            <a:ext cx="4867894" cy="1025331"/>
          </a:xfrm>
        </p:spPr>
        <p:txBody>
          <a:bodyPr>
            <a:normAutofit/>
          </a:bodyPr>
          <a:lstStyle/>
          <a:p>
            <a:r>
              <a:rPr lang="en-US" sz="2800" dirty="0"/>
              <a:t>UNIVERSITY OF TARTU</a:t>
            </a:r>
          </a:p>
          <a:p>
            <a:r>
              <a:rPr lang="en-US" sz="2800" dirty="0"/>
              <a:t>CENTRO DE BOAS-VINDAS</a:t>
            </a:r>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69697"/>
            <a:ext cx="5139563" cy="600164"/>
          </a:xfrm>
          <a:prstGeom prst="rect">
            <a:avLst/>
          </a:prstGeom>
          <a:solidFill>
            <a:srgbClr val="FDC562"/>
          </a:solidFill>
        </p:spPr>
        <p:txBody>
          <a:bodyPr wrap="square">
            <a:spAutoFit/>
          </a:bodyPr>
          <a:lstStyle/>
          <a:p>
            <a:r>
              <a:rPr lang="en-US" sz="3300" dirty="0">
                <a:solidFill>
                  <a:srgbClr val="23385C"/>
                </a:solidFill>
              </a:rPr>
              <a:t>EXEMPLO DE BOAS PRÁTICAS</a:t>
            </a:r>
          </a:p>
        </p:txBody>
      </p:sp>
      <p:pic>
        <p:nvPicPr>
          <p:cNvPr id="8" name="Picture Placeholder 7">
            <a:extLst>
              <a:ext uri="{FF2B5EF4-FFF2-40B4-BE49-F238E27FC236}">
                <a16:creationId xmlns:a16="http://schemas.microsoft.com/office/drawing/2014/main" id="{1D774C0B-6624-4E1D-8E3D-18EAA7F6BD3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1886294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802710" y="1773240"/>
            <a:ext cx="4621841" cy="5084759"/>
          </a:xfrm>
        </p:spPr>
        <p:txBody>
          <a:bodyPr>
            <a:normAutofit/>
          </a:bodyPr>
          <a:lstStyle/>
          <a:p>
            <a:pPr marL="0"/>
            <a:r>
              <a:rPr lang="pt-PT" dirty="0"/>
              <a:t>Os eventos foram organizados por estudantes, sob supervisão de funcionários, com o objetivo de ajudar os membros da comunidade estrangeira a se familiarizar com a cultura e os hábitos locais, além de dar orientações de como lidar com diferentes situações cotidianas e burocracias. </a:t>
            </a:r>
          </a:p>
          <a:p>
            <a:pPr marL="0"/>
            <a:r>
              <a:rPr lang="pt-PT" dirty="0"/>
              <a:t>Os alunos ajudaram os novos imigrantes a se integrar e se adaptar à Estónia.</a:t>
            </a:r>
            <a:endParaRPr lang="en-IE"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228600"/>
            <a:ext cx="4821387" cy="949131"/>
          </a:xfrm>
        </p:spPr>
        <p:txBody>
          <a:bodyPr>
            <a:normAutofit lnSpcReduction="10000"/>
          </a:bodyPr>
          <a:lstStyle/>
          <a:p>
            <a:r>
              <a:rPr lang="en-US" sz="2800" dirty="0"/>
              <a:t>UNIVERSITY OF TARTU </a:t>
            </a:r>
          </a:p>
          <a:p>
            <a:r>
              <a:rPr lang="en-US" sz="2800" dirty="0"/>
              <a:t>CENTRO DE BOAS-VINDAS</a:t>
            </a:r>
            <a:endParaRPr lang="en-IE" sz="2800" dirty="0"/>
          </a:p>
          <a:p>
            <a:endParaRPr lang="en-IE" sz="28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69697"/>
            <a:ext cx="5139563" cy="600164"/>
          </a:xfrm>
          <a:prstGeom prst="rect">
            <a:avLst/>
          </a:prstGeom>
          <a:solidFill>
            <a:srgbClr val="FDC562"/>
          </a:solidFill>
        </p:spPr>
        <p:txBody>
          <a:bodyPr wrap="square">
            <a:spAutoFit/>
          </a:bodyPr>
          <a:lstStyle/>
          <a:p>
            <a:r>
              <a:rPr lang="en-US" sz="3300" dirty="0">
                <a:solidFill>
                  <a:srgbClr val="23385C"/>
                </a:solidFill>
              </a:rPr>
              <a:t>EXEMPLO DE BOAS PRÁTICAS</a:t>
            </a:r>
          </a:p>
        </p:txBody>
      </p:sp>
      <p:pic>
        <p:nvPicPr>
          <p:cNvPr id="4" name="Picture Placeholder 3">
            <a:extLst>
              <a:ext uri="{FF2B5EF4-FFF2-40B4-BE49-F238E27FC236}">
                <a16:creationId xmlns:a16="http://schemas.microsoft.com/office/drawing/2014/main" id="{638BADFE-41C4-4A16-A6C0-A7D90FF1CC7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33" r="23233"/>
          <a:stretch>
            <a:fillRect/>
          </a:stretch>
        </p:blipFill>
        <p:spPr/>
      </p:pic>
    </p:spTree>
    <p:extLst>
      <p:ext uri="{BB962C8B-B14F-4D97-AF65-F5344CB8AC3E}">
        <p14:creationId xmlns:p14="http://schemas.microsoft.com/office/powerpoint/2010/main" val="408555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307837-B207-4C12-A1F2-6EBF6E779670}"/>
              </a:ext>
            </a:extLst>
          </p:cNvPr>
          <p:cNvSpPr>
            <a:spLocks noGrp="1"/>
          </p:cNvSpPr>
          <p:nvPr>
            <p:ph type="body" sz="quarter" idx="18"/>
          </p:nvPr>
        </p:nvSpPr>
        <p:spPr>
          <a:xfrm>
            <a:off x="1480930" y="1300023"/>
            <a:ext cx="5287423" cy="4962467"/>
          </a:xfrm>
        </p:spPr>
        <p:txBody>
          <a:bodyPr>
            <a:noAutofit/>
          </a:bodyPr>
          <a:lstStyle/>
          <a:p>
            <a:pPr marL="0"/>
            <a:r>
              <a:rPr lang="pt-PT" sz="2200" dirty="0"/>
              <a:t>No início do projeto, os alunos utilizaram as competências digitais necessárias para a promoção de diferentes eventos (por exemplo, criação de </a:t>
            </a:r>
            <a:r>
              <a:rPr lang="pt-PT" sz="2200" dirty="0" err="1"/>
              <a:t>flyers</a:t>
            </a:r>
            <a:r>
              <a:rPr lang="pt-PT" sz="2200" dirty="0"/>
              <a:t>, criação de eventos FB, publicação de informação), comunicação através de diferentes canais (mensagens, mailing </a:t>
            </a:r>
            <a:r>
              <a:rPr lang="pt-PT" sz="2200" dirty="0" err="1"/>
              <a:t>lists</a:t>
            </a:r>
            <a:r>
              <a:rPr lang="pt-PT" sz="2200" dirty="0"/>
              <a:t>, etc.).</a:t>
            </a:r>
          </a:p>
          <a:p>
            <a:pPr marL="0"/>
            <a:r>
              <a:rPr lang="pt-PT" sz="2200" dirty="0"/>
              <a:t>No entanto, devido à pandemia Covid19 todas as reuniões e iniciativas foram transferidas para salas virtuais. Os alunos tiveram de desenvolver as competências digitais necessárias para a criação de salas digitais para seminários através do Zoom e outros </a:t>
            </a:r>
            <a:r>
              <a:rPr lang="pt-PT" sz="2200" dirty="0" err="1"/>
              <a:t>instrtumentos</a:t>
            </a:r>
            <a:r>
              <a:rPr lang="pt-PT" sz="2200" dirty="0"/>
              <a:t> digitais, como filmar e editar vídeos, tirar fotos, etc., necessárias para realizar eventos em salas digitais </a:t>
            </a:r>
          </a:p>
          <a:p>
            <a:pPr marL="0"/>
            <a:r>
              <a:rPr lang="en-IE" sz="2200" dirty="0" err="1">
                <a:hlinkClick r:id="rId2">
                  <a:extLst>
                    <a:ext uri="{A12FA001-AC4F-418D-AE19-62706E023703}">
                      <ahyp:hlinkClr xmlns:ahyp="http://schemas.microsoft.com/office/drawing/2018/hyperlinkcolor" val="tx"/>
                    </a:ext>
                  </a:extLst>
                </a:hlinkClick>
              </a:rPr>
              <a:t>Mais</a:t>
            </a:r>
            <a:r>
              <a:rPr lang="en-IE" sz="2200" dirty="0">
                <a:hlinkClick r:id="rId2">
                  <a:extLst>
                    <a:ext uri="{A12FA001-AC4F-418D-AE19-62706E023703}">
                      <ahyp:hlinkClr xmlns:ahyp="http://schemas.microsoft.com/office/drawing/2018/hyperlinkcolor" val="tx"/>
                    </a:ext>
                  </a:extLst>
                </a:hlinkClick>
              </a:rPr>
              <a:t> </a:t>
            </a:r>
            <a:r>
              <a:rPr lang="en-IE" sz="2200" dirty="0" err="1">
                <a:hlinkClick r:id="rId2">
                  <a:extLst>
                    <a:ext uri="{A12FA001-AC4F-418D-AE19-62706E023703}">
                      <ahyp:hlinkClr xmlns:ahyp="http://schemas.microsoft.com/office/drawing/2018/hyperlinkcolor" val="tx"/>
                    </a:ext>
                  </a:extLst>
                </a:hlinkClick>
              </a:rPr>
              <a:t>informação</a:t>
            </a:r>
            <a:r>
              <a:rPr lang="en-IE" sz="2200" dirty="0">
                <a:hlinkClick r:id="rId2">
                  <a:extLst>
                    <a:ext uri="{A12FA001-AC4F-418D-AE19-62706E023703}">
                      <ahyp:hlinkClr xmlns:ahyp="http://schemas.microsoft.com/office/drawing/2018/hyperlinkcolor" val="tx"/>
                    </a:ext>
                  </a:extLst>
                </a:hlinkClick>
              </a:rPr>
              <a:t> </a:t>
            </a:r>
            <a:r>
              <a:rPr lang="en-IE" sz="2200" dirty="0" err="1">
                <a:hlinkClick r:id="rId2">
                  <a:extLst>
                    <a:ext uri="{A12FA001-AC4F-418D-AE19-62706E023703}">
                      <ahyp:hlinkClr xmlns:ahyp="http://schemas.microsoft.com/office/drawing/2018/hyperlinkcolor" val="tx"/>
                    </a:ext>
                  </a:extLst>
                </a:hlinkClick>
              </a:rPr>
              <a:t>aqui</a:t>
            </a:r>
            <a:endParaRPr lang="en-IE" sz="2200" dirty="0"/>
          </a:p>
        </p:txBody>
      </p:sp>
      <p:sp>
        <p:nvSpPr>
          <p:cNvPr id="5" name="Text Placeholder 4">
            <a:extLst>
              <a:ext uri="{FF2B5EF4-FFF2-40B4-BE49-F238E27FC236}">
                <a16:creationId xmlns:a16="http://schemas.microsoft.com/office/drawing/2014/main" id="{55AD6B51-0054-4632-BAC7-2CEAD6FB8A83}"/>
              </a:ext>
            </a:extLst>
          </p:cNvPr>
          <p:cNvSpPr>
            <a:spLocks noGrp="1"/>
          </p:cNvSpPr>
          <p:nvPr>
            <p:ph type="body" sz="quarter" idx="16"/>
          </p:nvPr>
        </p:nvSpPr>
        <p:spPr>
          <a:xfrm>
            <a:off x="1718561" y="315686"/>
            <a:ext cx="4716425" cy="862045"/>
          </a:xfrm>
        </p:spPr>
        <p:txBody>
          <a:bodyPr>
            <a:normAutofit fontScale="92500" lnSpcReduction="20000"/>
          </a:bodyPr>
          <a:lstStyle/>
          <a:p>
            <a:r>
              <a:rPr lang="pt-PT" sz="2400" dirty="0"/>
              <a:t>COMO AS TECNOLOGIAS DIGITAIS FORAM APLICADAS NO CENTRO DE BOAS-VINDAS</a:t>
            </a:r>
            <a:endParaRPr lang="en-IE" sz="2400" dirty="0"/>
          </a:p>
        </p:txBody>
      </p:sp>
      <p:sp>
        <p:nvSpPr>
          <p:cNvPr id="7" name="TextBox 6">
            <a:extLst>
              <a:ext uri="{FF2B5EF4-FFF2-40B4-BE49-F238E27FC236}">
                <a16:creationId xmlns:a16="http://schemas.microsoft.com/office/drawing/2014/main" id="{083AA119-3A1F-4503-B826-B93B570F6F7E}"/>
              </a:ext>
            </a:extLst>
          </p:cNvPr>
          <p:cNvSpPr txBox="1"/>
          <p:nvPr/>
        </p:nvSpPr>
        <p:spPr>
          <a:xfrm rot="16200000">
            <a:off x="-2011797" y="2269697"/>
            <a:ext cx="5139563" cy="600164"/>
          </a:xfrm>
          <a:prstGeom prst="rect">
            <a:avLst/>
          </a:prstGeom>
          <a:solidFill>
            <a:srgbClr val="FDC562"/>
          </a:solidFill>
        </p:spPr>
        <p:txBody>
          <a:bodyPr wrap="square">
            <a:spAutoFit/>
          </a:bodyPr>
          <a:lstStyle/>
          <a:p>
            <a:r>
              <a:rPr lang="en-US" sz="3300" dirty="0">
                <a:solidFill>
                  <a:srgbClr val="23385C"/>
                </a:solidFill>
              </a:rPr>
              <a:t>EXEMPLO DE BOAS PRÁTICAS</a:t>
            </a:r>
          </a:p>
        </p:txBody>
      </p:sp>
      <p:pic>
        <p:nvPicPr>
          <p:cNvPr id="8" name="Picture Placeholder 7">
            <a:extLst>
              <a:ext uri="{FF2B5EF4-FFF2-40B4-BE49-F238E27FC236}">
                <a16:creationId xmlns:a16="http://schemas.microsoft.com/office/drawing/2014/main" id="{327F52BC-C3AD-4F30-BEDA-3B60A43077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8458" b="8458"/>
          <a:stretch>
            <a:fillRect/>
          </a:stretch>
        </p:blipFill>
        <p:spPr/>
      </p:pic>
    </p:spTree>
    <p:extLst>
      <p:ext uri="{BB962C8B-B14F-4D97-AF65-F5344CB8AC3E}">
        <p14:creationId xmlns:p14="http://schemas.microsoft.com/office/powerpoint/2010/main" val="3754659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C7DBFFB-AB38-455D-BA9A-DB587DCA5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
        <p:nvSpPr>
          <p:cNvPr id="6" name="Text Placeholder 5">
            <a:extLst>
              <a:ext uri="{FF2B5EF4-FFF2-40B4-BE49-F238E27FC236}">
                <a16:creationId xmlns:a16="http://schemas.microsoft.com/office/drawing/2014/main" id="{05C9222F-9FA9-4A00-B8AE-2817B5BBA4BE}"/>
              </a:ext>
            </a:extLst>
          </p:cNvPr>
          <p:cNvSpPr>
            <a:spLocks noGrp="1"/>
          </p:cNvSpPr>
          <p:nvPr>
            <p:ph type="body" sz="quarter" idx="16"/>
          </p:nvPr>
        </p:nvSpPr>
        <p:spPr/>
        <p:txBody>
          <a:bodyPr>
            <a:normAutofit lnSpcReduction="10000"/>
          </a:bodyPr>
          <a:lstStyle/>
          <a:p>
            <a:r>
              <a:rPr lang="en-IE" dirty="0"/>
              <a:t>Recursos</a:t>
            </a:r>
          </a:p>
        </p:txBody>
      </p:sp>
      <p:sp>
        <p:nvSpPr>
          <p:cNvPr id="11" name="TextBox 10">
            <a:extLst>
              <a:ext uri="{FF2B5EF4-FFF2-40B4-BE49-F238E27FC236}">
                <a16:creationId xmlns:a16="http://schemas.microsoft.com/office/drawing/2014/main" id="{72445D50-D67C-4080-B5AC-DF74DA5E23BF}"/>
              </a:ext>
            </a:extLst>
          </p:cNvPr>
          <p:cNvSpPr txBox="1"/>
          <p:nvPr/>
        </p:nvSpPr>
        <p:spPr>
          <a:xfrm>
            <a:off x="1718561" y="1511439"/>
            <a:ext cx="5290457" cy="3785652"/>
          </a:xfrm>
          <a:prstGeom prst="rect">
            <a:avLst/>
          </a:prstGeom>
          <a:noFill/>
        </p:spPr>
        <p:txBody>
          <a:bodyPr wrap="square" rtlCol="0">
            <a:spAutoFit/>
          </a:bodyPr>
          <a:lstStyle/>
          <a:p>
            <a:endParaRPr lang="en-IE" sz="2400" dirty="0">
              <a:solidFill>
                <a:schemeClr val="bg1"/>
              </a:solidFill>
            </a:endParaRPr>
          </a:p>
          <a:p>
            <a:r>
              <a:rPr lang="pt-PT" sz="2400" dirty="0">
                <a:solidFill>
                  <a:schemeClr val="bg1"/>
                </a:solidFill>
                <a:hlinkClick r:id="rId3">
                  <a:extLst>
                    <a:ext uri="{A12FA001-AC4F-418D-AE19-62706E023703}">
                      <ahyp:hlinkClr xmlns:ahyp="http://schemas.microsoft.com/office/drawing/2018/hyperlinkcolor" val="tx"/>
                    </a:ext>
                  </a:extLst>
                </a:hlinkClick>
              </a:rPr>
              <a:t>Os alunos irão reconstruir uma melhor comunidade – se os apoiarmos a fazê-lo </a:t>
            </a:r>
            <a:r>
              <a:rPr lang="pt-PT" sz="2400" dirty="0">
                <a:solidFill>
                  <a:schemeClr val="bg1"/>
                </a:solidFill>
              </a:rPr>
              <a:t>(6 min de leitura)</a:t>
            </a:r>
            <a:endParaRPr lang="pt-PT" sz="2400" dirty="0">
              <a:solidFill>
                <a:schemeClr val="bg1"/>
              </a:solidFill>
              <a:hlinkClick r:id="rId3">
                <a:extLst>
                  <a:ext uri="{A12FA001-AC4F-418D-AE19-62706E023703}">
                    <ahyp:hlinkClr xmlns:ahyp="http://schemas.microsoft.com/office/drawing/2018/hyperlinkcolor" val="tx"/>
                  </a:ext>
                </a:extLst>
              </a:hlinkClick>
            </a:endParaRPr>
          </a:p>
          <a:p>
            <a:endParaRPr lang="en-US" sz="2400" dirty="0">
              <a:solidFill>
                <a:schemeClr val="bg1"/>
              </a:solidFill>
            </a:endParaRPr>
          </a:p>
          <a:p>
            <a:r>
              <a:rPr lang="en-US" sz="2400" dirty="0" err="1">
                <a:solidFill>
                  <a:schemeClr val="bg1"/>
                </a:solidFill>
                <a:hlinkClick r:id="rId4">
                  <a:extLst>
                    <a:ext uri="{A12FA001-AC4F-418D-AE19-62706E023703}">
                      <ahyp:hlinkClr xmlns:ahyp="http://schemas.microsoft.com/office/drawing/2018/hyperlinkcolor" val="tx"/>
                    </a:ext>
                  </a:extLst>
                </a:hlinkClick>
              </a:rPr>
              <a:t>Construir</a:t>
            </a:r>
            <a:r>
              <a:rPr lang="en-US" sz="2400" dirty="0">
                <a:solidFill>
                  <a:schemeClr val="bg1"/>
                </a:solidFill>
                <a:hlinkClick r:id="rId4">
                  <a:extLst>
                    <a:ext uri="{A12FA001-AC4F-418D-AE19-62706E023703}">
                      <ahyp:hlinkClr xmlns:ahyp="http://schemas.microsoft.com/office/drawing/2018/hyperlinkcolor" val="tx"/>
                    </a:ext>
                  </a:extLst>
                </a:hlinkClick>
              </a:rPr>
              <a:t> </a:t>
            </a:r>
            <a:r>
              <a:rPr lang="en-US" sz="2400" dirty="0" err="1">
                <a:solidFill>
                  <a:schemeClr val="bg1"/>
                </a:solidFill>
                <a:hlinkClick r:id="rId4">
                  <a:extLst>
                    <a:ext uri="{A12FA001-AC4F-418D-AE19-62706E023703}">
                      <ahyp:hlinkClr xmlns:ahyp="http://schemas.microsoft.com/office/drawing/2018/hyperlinkcolor" val="tx"/>
                    </a:ext>
                  </a:extLst>
                </a:hlinkClick>
              </a:rPr>
              <a:t>comunidades</a:t>
            </a:r>
            <a:r>
              <a:rPr lang="en-US" sz="2400" dirty="0">
                <a:solidFill>
                  <a:schemeClr val="bg1"/>
                </a:solidFill>
                <a:hlinkClick r:id="rId4">
                  <a:extLst>
                    <a:ext uri="{A12FA001-AC4F-418D-AE19-62706E023703}">
                      <ahyp:hlinkClr xmlns:ahyp="http://schemas.microsoft.com/office/drawing/2018/hyperlinkcolor" val="tx"/>
                    </a:ext>
                  </a:extLst>
                </a:hlinkClick>
              </a:rPr>
              <a:t> </a:t>
            </a:r>
            <a:r>
              <a:rPr lang="en-US" sz="2400" dirty="0" err="1">
                <a:solidFill>
                  <a:schemeClr val="bg1"/>
                </a:solidFill>
                <a:hlinkClick r:id="rId4">
                  <a:extLst>
                    <a:ext uri="{A12FA001-AC4F-418D-AE19-62706E023703}">
                      <ahyp:hlinkClr xmlns:ahyp="http://schemas.microsoft.com/office/drawing/2018/hyperlinkcolor" val="tx"/>
                    </a:ext>
                  </a:extLst>
                </a:hlinkClick>
              </a:rPr>
              <a:t>resilientes</a:t>
            </a:r>
            <a:r>
              <a:rPr lang="en-US" sz="2400" dirty="0">
                <a:solidFill>
                  <a:schemeClr val="bg1"/>
                </a:solidFill>
                <a:hlinkClick r:id="rId4">
                  <a:extLst>
                    <a:ext uri="{A12FA001-AC4F-418D-AE19-62706E023703}">
                      <ahyp:hlinkClr xmlns:ahyp="http://schemas.microsoft.com/office/drawing/2018/hyperlinkcolor" val="tx"/>
                    </a:ext>
                  </a:extLst>
                </a:hlinkClick>
              </a:rPr>
              <a:t> com </a:t>
            </a:r>
            <a:r>
              <a:rPr lang="en-US" sz="2400" dirty="0" err="1">
                <a:solidFill>
                  <a:schemeClr val="bg1"/>
                </a:solidFill>
                <a:hlinkClick r:id="rId4">
                  <a:extLst>
                    <a:ext uri="{A12FA001-AC4F-418D-AE19-62706E023703}">
                      <ahyp:hlinkClr xmlns:ahyp="http://schemas.microsoft.com/office/drawing/2018/hyperlinkcolor" val="tx"/>
                    </a:ext>
                  </a:extLst>
                </a:hlinkClick>
              </a:rPr>
              <a:t>os</a:t>
            </a:r>
            <a:r>
              <a:rPr lang="en-US" sz="2400" dirty="0">
                <a:solidFill>
                  <a:schemeClr val="bg1"/>
                </a:solidFill>
                <a:hlinkClick r:id="rId4">
                  <a:extLst>
                    <a:ext uri="{A12FA001-AC4F-418D-AE19-62706E023703}">
                      <ahyp:hlinkClr xmlns:ahyp="http://schemas.microsoft.com/office/drawing/2018/hyperlinkcolor" val="tx"/>
                    </a:ext>
                  </a:extLst>
                </a:hlinkClick>
              </a:rPr>
              <a:t> </a:t>
            </a:r>
            <a:r>
              <a:rPr lang="en-US" sz="2400" dirty="0" err="1">
                <a:solidFill>
                  <a:schemeClr val="bg1"/>
                </a:solidFill>
                <a:hlinkClick r:id="rId4">
                  <a:extLst>
                    <a:ext uri="{A12FA001-AC4F-418D-AE19-62706E023703}">
                      <ahyp:hlinkClr xmlns:ahyp="http://schemas.microsoft.com/office/drawing/2018/hyperlinkcolor" val="tx"/>
                    </a:ext>
                  </a:extLst>
                </a:hlinkClick>
              </a:rPr>
              <a:t>estudantes</a:t>
            </a:r>
            <a:r>
              <a:rPr lang="en-US" sz="2400" dirty="0">
                <a:solidFill>
                  <a:schemeClr val="bg1"/>
                </a:solidFill>
                <a:hlinkClick r:id="rId4">
                  <a:extLst>
                    <a:ext uri="{A12FA001-AC4F-418D-AE19-62706E023703}">
                      <ahyp:hlinkClr xmlns:ahyp="http://schemas.microsoft.com/office/drawing/2018/hyperlinkcolor" val="tx"/>
                    </a:ext>
                  </a:extLst>
                </a:hlinkClick>
              </a:rPr>
              <a:t> no </a:t>
            </a:r>
            <a:r>
              <a:rPr lang="en-US" sz="2400" dirty="0" err="1">
                <a:solidFill>
                  <a:schemeClr val="bg1"/>
                </a:solidFill>
                <a:hlinkClick r:id="rId4">
                  <a:extLst>
                    <a:ext uri="{A12FA001-AC4F-418D-AE19-62706E023703}">
                      <ahyp:hlinkClr xmlns:ahyp="http://schemas.microsoft.com/office/drawing/2018/hyperlinkcolor" val="tx"/>
                    </a:ext>
                  </a:extLst>
                </a:hlinkClick>
              </a:rPr>
              <a:t>centro</a:t>
            </a:r>
            <a:r>
              <a:rPr lang="en-US" sz="2400" dirty="0">
                <a:solidFill>
                  <a:schemeClr val="bg1"/>
                </a:solidFill>
                <a:hlinkClick r:id="rId4">
                  <a:extLst>
                    <a:ext uri="{A12FA001-AC4F-418D-AE19-62706E023703}">
                      <ahyp:hlinkClr xmlns:ahyp="http://schemas.microsoft.com/office/drawing/2018/hyperlinkcolor" val="tx"/>
                    </a:ext>
                  </a:extLst>
                </a:hlinkClick>
              </a:rPr>
              <a:t> </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IE" sz="2400" dirty="0">
              <a:solidFill>
                <a:schemeClr val="bg1"/>
              </a:solidFill>
            </a:endParaRPr>
          </a:p>
        </p:txBody>
      </p:sp>
    </p:spTree>
    <p:extLst>
      <p:ext uri="{BB962C8B-B14F-4D97-AF65-F5344CB8AC3E}">
        <p14:creationId xmlns:p14="http://schemas.microsoft.com/office/powerpoint/2010/main" val="77282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2160321" y="923251"/>
            <a:ext cx="8966521" cy="1656716"/>
          </a:xfrm>
        </p:spPr>
        <p:txBody>
          <a:bodyPr>
            <a:normAutofit/>
          </a:bodyPr>
          <a:lstStyle/>
          <a:p>
            <a:r>
              <a:rPr lang="en-US" sz="4400" dirty="0"/>
              <a:t>MÓDULO 1 EXERCÍCIOS</a:t>
            </a:r>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05</a:t>
            </a:r>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Tree>
    <p:extLst>
      <p:ext uri="{BB962C8B-B14F-4D97-AF65-F5344CB8AC3E}">
        <p14:creationId xmlns:p14="http://schemas.microsoft.com/office/powerpoint/2010/main" val="2023351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pPr marL="0">
              <a:spcBef>
                <a:spcPts val="0"/>
              </a:spcBef>
            </a:pPr>
            <a:r>
              <a:rPr lang="en-US" dirty="0"/>
              <a:t>Clique no </a:t>
            </a:r>
            <a:r>
              <a:rPr lang="en-US" dirty="0" err="1"/>
              <a:t>vídeo</a:t>
            </a:r>
            <a:r>
              <a:rPr lang="en-US" dirty="0"/>
              <a:t> para </a:t>
            </a:r>
            <a:r>
              <a:rPr lang="en-US" dirty="0" err="1"/>
              <a:t>descobrir</a:t>
            </a:r>
            <a:r>
              <a:rPr lang="en-US" dirty="0"/>
              <a:t> </a:t>
            </a:r>
            <a:r>
              <a:rPr lang="en-US" dirty="0" err="1"/>
              <a:t>mais</a:t>
            </a:r>
            <a:r>
              <a:rPr lang="en-US" dirty="0"/>
              <a:t> </a:t>
            </a:r>
            <a:r>
              <a:rPr lang="en-US" dirty="0" err="1"/>
              <a:t>sobre</a:t>
            </a:r>
            <a:r>
              <a:rPr lang="en-US" dirty="0"/>
              <a:t> o que é </a:t>
            </a:r>
            <a:r>
              <a:rPr lang="en-US" dirty="0" err="1"/>
              <a:t>envolvimento</a:t>
            </a:r>
            <a:r>
              <a:rPr lang="en-US" dirty="0"/>
              <a:t> </a:t>
            </a:r>
            <a:r>
              <a:rPr lang="en-US" dirty="0" err="1"/>
              <a:t>cívico</a:t>
            </a:r>
            <a:r>
              <a:rPr lang="en-US" dirty="0"/>
              <a:t> </a:t>
            </a:r>
          </a:p>
          <a:p>
            <a:pPr marL="0">
              <a:spcBef>
                <a:spcPts val="0"/>
              </a:spcBef>
            </a:pPr>
            <a:endParaRPr lang="en-US" dirty="0"/>
          </a:p>
          <a:p>
            <a:pPr marL="0">
              <a:spcBef>
                <a:spcPts val="0"/>
              </a:spcBef>
            </a:pPr>
            <a:r>
              <a:rPr lang="en-US" dirty="0"/>
              <a:t>https://www.youtube.com/watch?v=x6bNwmrBPXI</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p:txBody>
          <a:bodyPr>
            <a:normAutofit fontScale="40000" lnSpcReduction="20000"/>
          </a:bodyPr>
          <a:lstStyle/>
          <a:p>
            <a:r>
              <a:rPr lang="en-US" sz="11200" dirty="0"/>
              <a:t>ASSISTA</a:t>
            </a:r>
          </a:p>
          <a:p>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9" name="Picture Placeholder 8">
            <a:extLst>
              <a:ext uri="{FF2B5EF4-FFF2-40B4-BE49-F238E27FC236}">
                <a16:creationId xmlns:a16="http://schemas.microsoft.com/office/drawing/2014/main" id="{EF848C6E-E154-49BA-A35B-9D9A7E982A3F}"/>
              </a:ext>
            </a:extLst>
          </p:cNvPr>
          <p:cNvSpPr>
            <a:spLocks noGrp="1"/>
          </p:cNvSpPr>
          <p:nvPr>
            <p:ph type="pic" sz="quarter" idx="10"/>
          </p:nvPr>
        </p:nvSpPr>
        <p:spPr/>
      </p:sp>
      <p:pic>
        <p:nvPicPr>
          <p:cNvPr id="10" name="Online Media 9" title="What is Civic Engagement?">
            <a:hlinkClick r:id="" action="ppaction://media"/>
            <a:extLst>
              <a:ext uri="{FF2B5EF4-FFF2-40B4-BE49-F238E27FC236}">
                <a16:creationId xmlns:a16="http://schemas.microsoft.com/office/drawing/2014/main" id="{FFB93E7B-C14D-40D1-857F-73292EE4E6C6}"/>
              </a:ext>
            </a:extLst>
          </p:cNvPr>
          <p:cNvPicPr>
            <a:picLocks noRot="1" noChangeAspect="1"/>
          </p:cNvPicPr>
          <p:nvPr>
            <a:videoFile r:link="rId1"/>
          </p:nvPr>
        </p:nvPicPr>
        <p:blipFill>
          <a:blip r:embed="rId4"/>
          <a:stretch>
            <a:fillRect/>
          </a:stretch>
        </p:blipFill>
        <p:spPr>
          <a:xfrm>
            <a:off x="7061200" y="1203325"/>
            <a:ext cx="5130800" cy="3913188"/>
          </a:xfrm>
          <a:prstGeom prst="rect">
            <a:avLst/>
          </a:prstGeom>
        </p:spPr>
      </p:pic>
      <p:sp>
        <p:nvSpPr>
          <p:cNvPr id="15" name="TextBox 14">
            <a:extLst>
              <a:ext uri="{FF2B5EF4-FFF2-40B4-BE49-F238E27FC236}">
                <a16:creationId xmlns:a16="http://schemas.microsoft.com/office/drawing/2014/main" id="{4662917E-EBB8-4FCA-AC18-88432988E1EF}"/>
              </a:ext>
            </a:extLst>
          </p:cNvPr>
          <p:cNvSpPr txBox="1"/>
          <p:nvPr/>
        </p:nvSpPr>
        <p:spPr>
          <a:xfrm>
            <a:off x="747201" y="1708738"/>
            <a:ext cx="6102626" cy="523220"/>
          </a:xfrm>
          <a:prstGeom prst="rect">
            <a:avLst/>
          </a:prstGeom>
          <a:noFill/>
        </p:spPr>
        <p:txBody>
          <a:bodyPr wrap="square">
            <a:spAutoFit/>
          </a:bodyPr>
          <a:lstStyle/>
          <a:p>
            <a:r>
              <a:rPr lang="en-IE" sz="2800" dirty="0">
                <a:solidFill>
                  <a:schemeClr val="bg1"/>
                </a:solidFill>
              </a:rPr>
              <a:t>O QUE É ENVOLVIMENTO CÍVICO?</a:t>
            </a:r>
          </a:p>
        </p:txBody>
      </p:sp>
    </p:spTree>
    <p:extLst>
      <p:ext uri="{BB962C8B-B14F-4D97-AF65-F5344CB8AC3E}">
        <p14:creationId xmlns:p14="http://schemas.microsoft.com/office/powerpoint/2010/main" val="1207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53AA740-D50F-413B-8DE4-8C14E7B0143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8458" b="8458"/>
          <a:stretch/>
        </p:blipFill>
        <p:spPr/>
      </p:pic>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802710" y="1605076"/>
            <a:ext cx="4881119" cy="5163472"/>
          </a:xfrm>
        </p:spPr>
        <p:txBody>
          <a:bodyPr>
            <a:normAutofit fontScale="92500"/>
          </a:bodyPr>
          <a:lstStyle/>
          <a:p>
            <a:pPr marL="0"/>
            <a:r>
              <a:rPr lang="pt-PT" b="1" dirty="0"/>
              <a:t>Envolvimento Cívico </a:t>
            </a:r>
            <a:r>
              <a:rPr lang="pt-PT" dirty="0"/>
              <a:t>pode ser lido como uma atividade realizada por um indivíduo ou grupo que implica uma ação cívica em áreas como cidadania ativa, sociedade civil e competências cívicas. Pode ser conduzida quer online como offline. </a:t>
            </a:r>
          </a:p>
          <a:p>
            <a:pPr marL="0"/>
            <a:r>
              <a:rPr lang="pt-PT" b="1" dirty="0"/>
              <a:t>Envolvimento Cívico Digital </a:t>
            </a:r>
            <a:r>
              <a:rPr lang="pt-PT" dirty="0"/>
              <a:t>refere-se a atividades de envolvimento cívico que decorrem através de ferramentas digitais. Integra áreas como literacia digital, cidadania digital ou participação computacional (resolução de problemas, desenho de sistemas e compreensão do comportamento humano num contexto digital). </a:t>
            </a:r>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718561" y="595510"/>
            <a:ext cx="4965268" cy="582221"/>
          </a:xfrm>
        </p:spPr>
        <p:txBody>
          <a:bodyPr>
            <a:normAutofit fontScale="25000" lnSpcReduction="20000"/>
          </a:bodyPr>
          <a:lstStyle/>
          <a:p>
            <a:r>
              <a:rPr lang="en-US" sz="11200" dirty="0"/>
              <a:t>O QUE É ENVOLVIMENTO CÍVICO DIGITAL DOS ESTUDANTES?</a:t>
            </a:r>
          </a:p>
          <a:p>
            <a:endParaRPr lang="en-US" dirty="0"/>
          </a:p>
        </p:txBody>
      </p:sp>
    </p:spTree>
    <p:extLst>
      <p:ext uri="{BB962C8B-B14F-4D97-AF65-F5344CB8AC3E}">
        <p14:creationId xmlns:p14="http://schemas.microsoft.com/office/powerpoint/2010/main" val="39551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pPr marL="0" algn="ctr"/>
            <a:r>
              <a:rPr lang="en-US" dirty="0" err="1"/>
              <a:t>Mais</a:t>
            </a:r>
            <a:r>
              <a:rPr lang="en-US" dirty="0"/>
              <a:t> </a:t>
            </a:r>
            <a:r>
              <a:rPr lang="en-US" dirty="0" err="1"/>
              <a:t>informação</a:t>
            </a:r>
            <a:r>
              <a:rPr lang="en-US" dirty="0"/>
              <a:t> </a:t>
            </a:r>
            <a:r>
              <a:rPr lang="en-US" dirty="0" err="1"/>
              <a:t>sobre</a:t>
            </a:r>
            <a:r>
              <a:rPr lang="en-US" dirty="0"/>
              <a:t> o </a:t>
            </a:r>
            <a:r>
              <a:rPr lang="en-US" dirty="0" err="1"/>
              <a:t>envolvimento</a:t>
            </a:r>
            <a:r>
              <a:rPr lang="en-US" dirty="0"/>
              <a:t> </a:t>
            </a:r>
            <a:r>
              <a:rPr lang="en-US" dirty="0" err="1"/>
              <a:t>comunitário</a:t>
            </a:r>
            <a:r>
              <a:rPr lang="en-US" dirty="0"/>
              <a:t> </a:t>
            </a:r>
            <a:r>
              <a:rPr lang="en-US" dirty="0" err="1"/>
              <a:t>através</a:t>
            </a:r>
            <a:r>
              <a:rPr lang="en-US" dirty="0"/>
              <a:t> do link!</a:t>
            </a:r>
          </a:p>
          <a:p>
            <a:pPr marL="0" algn="ctr"/>
            <a:endParaRPr lang="en-US" dirty="0"/>
          </a:p>
          <a:p>
            <a:pPr marL="0" algn="ctr"/>
            <a:r>
              <a:rPr lang="en-US" dirty="0"/>
              <a:t>https://www.youtube.com/watch?v=Eqwxife716M</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831350" y="1729789"/>
            <a:ext cx="5113283" cy="582221"/>
          </a:xfrm>
        </p:spPr>
        <p:txBody>
          <a:bodyPr>
            <a:normAutofit fontScale="25000" lnSpcReduction="20000"/>
          </a:bodyPr>
          <a:lstStyle/>
          <a:p>
            <a:r>
              <a:rPr lang="en-US" sz="11200" dirty="0"/>
              <a:t>DESCUBRA MAIS SOBRE ENVOLVIMENTO DIGITAL</a:t>
            </a:r>
          </a:p>
          <a:p>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Picture Placeholder 3">
            <a:extLst>
              <a:ext uri="{FF2B5EF4-FFF2-40B4-BE49-F238E27FC236}">
                <a16:creationId xmlns:a16="http://schemas.microsoft.com/office/drawing/2014/main" id="{C00863BE-C489-4B9F-8AB3-038E6AEAAE52}"/>
              </a:ext>
            </a:extLst>
          </p:cNvPr>
          <p:cNvSpPr>
            <a:spLocks noGrp="1"/>
          </p:cNvSpPr>
          <p:nvPr>
            <p:ph type="pic" sz="quarter" idx="10"/>
          </p:nvPr>
        </p:nvSpPr>
        <p:spPr/>
      </p:sp>
      <p:pic>
        <p:nvPicPr>
          <p:cNvPr id="3" name="Online Media 2" title="What is Community Engagement?">
            <a:hlinkClick r:id="" action="ppaction://media"/>
            <a:extLst>
              <a:ext uri="{FF2B5EF4-FFF2-40B4-BE49-F238E27FC236}">
                <a16:creationId xmlns:a16="http://schemas.microsoft.com/office/drawing/2014/main" id="{E0561EC1-CBD1-47C8-96D6-0A725AC66977}"/>
              </a:ext>
            </a:extLst>
          </p:cNvPr>
          <p:cNvPicPr>
            <a:picLocks noRot="1" noChangeAspect="1"/>
          </p:cNvPicPr>
          <p:nvPr>
            <a:videoFile r:link="rId1"/>
          </p:nvPr>
        </p:nvPicPr>
        <p:blipFill>
          <a:blip r:embed="rId4"/>
          <a:stretch>
            <a:fillRect/>
          </a:stretch>
        </p:blipFill>
        <p:spPr>
          <a:xfrm>
            <a:off x="7061200" y="1203325"/>
            <a:ext cx="5130800" cy="3913188"/>
          </a:xfrm>
          <a:prstGeom prst="rect">
            <a:avLst/>
          </a:prstGeom>
        </p:spPr>
      </p:pic>
      <p:sp>
        <p:nvSpPr>
          <p:cNvPr id="8" name="Text Placeholder 1">
            <a:extLst>
              <a:ext uri="{FF2B5EF4-FFF2-40B4-BE49-F238E27FC236}">
                <a16:creationId xmlns:a16="http://schemas.microsoft.com/office/drawing/2014/main" id="{9A28DE63-409B-4802-9B06-2183B754577B}"/>
              </a:ext>
            </a:extLst>
          </p:cNvPr>
          <p:cNvSpPr txBox="1">
            <a:spLocks/>
          </p:cNvSpPr>
          <p:nvPr/>
        </p:nvSpPr>
        <p:spPr>
          <a:xfrm>
            <a:off x="747201" y="805450"/>
            <a:ext cx="5113283" cy="5822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ASSISTA</a:t>
            </a:r>
          </a:p>
          <a:p>
            <a:endParaRPr lang="en-US" dirty="0"/>
          </a:p>
        </p:txBody>
      </p:sp>
    </p:spTree>
    <p:extLst>
      <p:ext uri="{BB962C8B-B14F-4D97-AF65-F5344CB8AC3E}">
        <p14:creationId xmlns:p14="http://schemas.microsoft.com/office/powerpoint/2010/main" val="204232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80049A-76AF-4793-88A0-CE9D4469894C}"/>
              </a:ext>
            </a:extLst>
          </p:cNvPr>
          <p:cNvSpPr>
            <a:spLocks noGrp="1"/>
          </p:cNvSpPr>
          <p:nvPr>
            <p:ph type="body" sz="quarter" idx="18"/>
          </p:nvPr>
        </p:nvSpPr>
        <p:spPr>
          <a:xfrm>
            <a:off x="831350" y="3594101"/>
            <a:ext cx="5029134" cy="2548282"/>
          </a:xfrm>
        </p:spPr>
        <p:txBody>
          <a:bodyPr>
            <a:normAutofit fontScale="92500" lnSpcReduction="10000"/>
          </a:bodyPr>
          <a:lstStyle/>
          <a:p>
            <a:r>
              <a:rPr lang="en-US" dirty="0" err="1"/>
              <a:t>Assista</a:t>
            </a:r>
            <a:r>
              <a:rPr lang="en-US" dirty="0"/>
              <a:t> </a:t>
            </a:r>
            <a:r>
              <a:rPr lang="en-US" dirty="0" err="1"/>
              <a:t>ao</a:t>
            </a:r>
            <a:r>
              <a:rPr lang="en-US" dirty="0"/>
              <a:t> </a:t>
            </a:r>
            <a:r>
              <a:rPr lang="en-US" dirty="0" err="1"/>
              <a:t>vídeo</a:t>
            </a:r>
            <a:r>
              <a:rPr lang="en-US" dirty="0"/>
              <a:t> </a:t>
            </a:r>
            <a:r>
              <a:rPr lang="en-US" dirty="0" err="1"/>
              <a:t>seguinte</a:t>
            </a:r>
            <a:r>
              <a:rPr lang="en-US" dirty="0"/>
              <a:t>:</a:t>
            </a:r>
          </a:p>
          <a:p>
            <a:pPr marL="0"/>
            <a:r>
              <a:rPr lang="pt-PT" dirty="0"/>
              <a:t>Resolução de problemas e envolvimento cívico </a:t>
            </a:r>
            <a:r>
              <a:rPr lang="en-US" dirty="0"/>
              <a:t>| </a:t>
            </a:r>
            <a:r>
              <a:rPr lang="en-US" dirty="0" err="1"/>
              <a:t>nandini</a:t>
            </a:r>
            <a:r>
              <a:rPr lang="en-US" dirty="0"/>
              <a:t> </a:t>
            </a:r>
            <a:r>
              <a:rPr lang="en-US" dirty="0" err="1"/>
              <a:t>Ranganathan</a:t>
            </a:r>
            <a:r>
              <a:rPr lang="en-US" dirty="0"/>
              <a:t> | </a:t>
            </a:r>
            <a:r>
              <a:rPr lang="en-US" dirty="0" err="1"/>
              <a:t>TEDxPortland</a:t>
            </a:r>
            <a:endParaRPr lang="en-US" dirty="0"/>
          </a:p>
          <a:p>
            <a:pPr marL="0"/>
            <a:endParaRPr lang="en-US" dirty="0"/>
          </a:p>
          <a:p>
            <a:pPr marL="0"/>
            <a:r>
              <a:rPr lang="en-IE" dirty="0"/>
              <a:t>https://www.youtube.com/watch?v=pfZsC7lfqjo&amp;t</a:t>
            </a:r>
          </a:p>
        </p:txBody>
      </p:sp>
      <p:sp>
        <p:nvSpPr>
          <p:cNvPr id="6" name="Text Placeholder 5">
            <a:extLst>
              <a:ext uri="{FF2B5EF4-FFF2-40B4-BE49-F238E27FC236}">
                <a16:creationId xmlns:a16="http://schemas.microsoft.com/office/drawing/2014/main" id="{15D080A0-B464-4734-808A-8A51E0A1829D}"/>
              </a:ext>
            </a:extLst>
          </p:cNvPr>
          <p:cNvSpPr>
            <a:spLocks noGrp="1"/>
          </p:cNvSpPr>
          <p:nvPr>
            <p:ph type="body" sz="quarter" idx="16"/>
          </p:nvPr>
        </p:nvSpPr>
        <p:spPr>
          <a:xfrm>
            <a:off x="622186" y="1761394"/>
            <a:ext cx="5838656" cy="963128"/>
          </a:xfrm>
        </p:spPr>
        <p:txBody>
          <a:bodyPr>
            <a:noAutofit/>
          </a:bodyPr>
          <a:lstStyle/>
          <a:p>
            <a:r>
              <a:rPr lang="en-US" sz="2800" dirty="0"/>
              <a:t>TED TALK SOBRE RESOLUÇÃO DE PROBLEMAS E ENVOLVIMENTO CÍVICO</a:t>
            </a:r>
            <a:endParaRPr lang="en-IE" sz="2800" dirty="0"/>
          </a:p>
        </p:txBody>
      </p:sp>
      <p:sp>
        <p:nvSpPr>
          <p:cNvPr id="8" name="Picture Placeholder 7">
            <a:extLst>
              <a:ext uri="{FF2B5EF4-FFF2-40B4-BE49-F238E27FC236}">
                <a16:creationId xmlns:a16="http://schemas.microsoft.com/office/drawing/2014/main" id="{660EBFCA-B4E9-44E6-BDD0-E735BF1484FA}"/>
              </a:ext>
            </a:extLst>
          </p:cNvPr>
          <p:cNvSpPr>
            <a:spLocks noGrp="1"/>
          </p:cNvSpPr>
          <p:nvPr>
            <p:ph type="pic" sz="quarter" idx="10"/>
          </p:nvPr>
        </p:nvSpPr>
        <p:spPr/>
      </p:sp>
      <p:pic>
        <p:nvPicPr>
          <p:cNvPr id="14" name="Online Media 13" title="Problem solving and civic engagement  | Nandini Ranganathan | TEDxPortland">
            <a:hlinkClick r:id="" action="ppaction://media"/>
            <a:extLst>
              <a:ext uri="{FF2B5EF4-FFF2-40B4-BE49-F238E27FC236}">
                <a16:creationId xmlns:a16="http://schemas.microsoft.com/office/drawing/2014/main" id="{7B0BA7DD-9B7F-4E94-BC3D-BECC288C06BD}"/>
              </a:ext>
            </a:extLst>
          </p:cNvPr>
          <p:cNvPicPr>
            <a:picLocks noRot="1" noChangeAspect="1"/>
          </p:cNvPicPr>
          <p:nvPr>
            <a:videoFile r:link="rId1"/>
          </p:nvPr>
        </p:nvPicPr>
        <p:blipFill>
          <a:blip r:embed="rId3"/>
          <a:stretch>
            <a:fillRect/>
          </a:stretch>
        </p:blipFill>
        <p:spPr>
          <a:xfrm>
            <a:off x="7061200" y="1121229"/>
            <a:ext cx="5130800" cy="3995284"/>
          </a:xfrm>
          <a:prstGeom prst="rect">
            <a:avLst/>
          </a:prstGeom>
        </p:spPr>
      </p:pic>
      <p:sp>
        <p:nvSpPr>
          <p:cNvPr id="7" name="Text Placeholder 1">
            <a:extLst>
              <a:ext uri="{FF2B5EF4-FFF2-40B4-BE49-F238E27FC236}">
                <a16:creationId xmlns:a16="http://schemas.microsoft.com/office/drawing/2014/main" id="{D50AE6B2-CB34-4C8A-8126-E8610A3AF562}"/>
              </a:ext>
            </a:extLst>
          </p:cNvPr>
          <p:cNvSpPr txBox="1">
            <a:spLocks/>
          </p:cNvSpPr>
          <p:nvPr/>
        </p:nvSpPr>
        <p:spPr>
          <a:xfrm>
            <a:off x="747201" y="805450"/>
            <a:ext cx="5113283" cy="5822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ASSISTA</a:t>
            </a:r>
          </a:p>
          <a:p>
            <a:endParaRPr lang="en-US" dirty="0"/>
          </a:p>
        </p:txBody>
      </p:sp>
    </p:spTree>
    <p:extLst>
      <p:ext uri="{BB962C8B-B14F-4D97-AF65-F5344CB8AC3E}">
        <p14:creationId xmlns:p14="http://schemas.microsoft.com/office/powerpoint/2010/main" val="42003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4304D0D-B167-45E0-8177-1E085DC251F1}"/>
              </a:ext>
            </a:extLst>
          </p:cNvPr>
          <p:cNvSpPr>
            <a:spLocks noGrp="1"/>
          </p:cNvSpPr>
          <p:nvPr>
            <p:ph type="body" sz="quarter" idx="16"/>
          </p:nvPr>
        </p:nvSpPr>
        <p:spPr/>
        <p:txBody>
          <a:bodyPr>
            <a:normAutofit/>
          </a:bodyPr>
          <a:lstStyle/>
          <a:p>
            <a:pPr algn="ctr"/>
            <a:r>
              <a:rPr lang="en-IE" sz="2800" dirty="0"/>
              <a:t>TAREFA 1: APRENDIZAGEM INDIVIDUAL</a:t>
            </a:r>
            <a:endParaRPr lang="en-IE" dirty="0"/>
          </a:p>
        </p:txBody>
      </p:sp>
      <p:sp>
        <p:nvSpPr>
          <p:cNvPr id="19" name="TextBox 18">
            <a:extLst>
              <a:ext uri="{FF2B5EF4-FFF2-40B4-BE49-F238E27FC236}">
                <a16:creationId xmlns:a16="http://schemas.microsoft.com/office/drawing/2014/main" id="{0F1E6C5B-173D-4BDB-BB88-569980DCBD9A}"/>
              </a:ext>
            </a:extLst>
          </p:cNvPr>
          <p:cNvSpPr txBox="1"/>
          <p:nvPr/>
        </p:nvSpPr>
        <p:spPr>
          <a:xfrm>
            <a:off x="413657" y="1425084"/>
            <a:ext cx="11364686" cy="4401205"/>
          </a:xfrm>
          <a:prstGeom prst="rect">
            <a:avLst/>
          </a:prstGeom>
          <a:noFill/>
        </p:spPr>
        <p:txBody>
          <a:bodyPr wrap="square" rtlCol="0">
            <a:spAutoFit/>
          </a:bodyPr>
          <a:lstStyle/>
          <a:p>
            <a:r>
              <a:rPr lang="pt-PT" sz="2000" dirty="0">
                <a:solidFill>
                  <a:schemeClr val="bg1"/>
                </a:solidFill>
              </a:rPr>
              <a:t>Esta tarefa levará aproximadamente 45 minutos.</a:t>
            </a:r>
          </a:p>
          <a:p>
            <a:endParaRPr lang="pt-PT" sz="2000" dirty="0">
              <a:solidFill>
                <a:schemeClr val="bg1"/>
              </a:solidFill>
            </a:endParaRPr>
          </a:p>
          <a:p>
            <a:r>
              <a:rPr lang="pt-PT" sz="2000" dirty="0">
                <a:solidFill>
                  <a:schemeClr val="bg1"/>
                </a:solidFill>
              </a:rPr>
              <a:t>Etapa 1: Assista aos vídeos que foram apresentados nesta seção.</a:t>
            </a:r>
          </a:p>
          <a:p>
            <a:r>
              <a:rPr lang="pt-PT" sz="2000" dirty="0">
                <a:solidFill>
                  <a:schemeClr val="bg1"/>
                </a:solidFill>
              </a:rPr>
              <a:t>Etapa 2: Responda às seguintes questões:</a:t>
            </a:r>
          </a:p>
          <a:p>
            <a:pPr marL="914400" lvl="1" indent="-457200">
              <a:buFont typeface="+mj-lt"/>
              <a:buAutoNum type="arabicPeriod"/>
            </a:pPr>
            <a:r>
              <a:rPr lang="pt-PT" sz="2000" dirty="0">
                <a:solidFill>
                  <a:schemeClr val="bg1"/>
                </a:solidFill>
              </a:rPr>
              <a:t>Como aplicaria algumas das informações contidas nos vídeos?</a:t>
            </a:r>
          </a:p>
          <a:p>
            <a:pPr marL="914400" lvl="1" indent="-457200">
              <a:buFont typeface="+mj-lt"/>
              <a:buAutoNum type="arabicPeriod"/>
            </a:pPr>
            <a:r>
              <a:rPr lang="pt-PT" sz="2000" dirty="0">
                <a:solidFill>
                  <a:schemeClr val="bg1"/>
                </a:solidFill>
              </a:rPr>
              <a:t>Já participou em envolvimento cívico? Se sim, que tipo de atividades realizou?</a:t>
            </a:r>
          </a:p>
          <a:p>
            <a:pPr marL="914400" lvl="1" indent="-457200">
              <a:buFont typeface="+mj-lt"/>
              <a:buAutoNum type="arabicPeriod"/>
            </a:pPr>
            <a:r>
              <a:rPr lang="pt-PT" sz="2000" dirty="0">
                <a:solidFill>
                  <a:schemeClr val="bg1"/>
                </a:solidFill>
              </a:rPr>
              <a:t>Consegue visualizar como as tecnologias digitais impactaram as suas próprias experiências de envolvimento cívico?</a:t>
            </a:r>
          </a:p>
          <a:p>
            <a:pPr marL="914400" lvl="1" indent="-457200">
              <a:buFont typeface="+mj-lt"/>
              <a:buAutoNum type="arabicPeriod"/>
            </a:pPr>
            <a:r>
              <a:rPr lang="pt-PT" sz="2000" dirty="0">
                <a:solidFill>
                  <a:schemeClr val="bg1"/>
                </a:solidFill>
              </a:rPr>
              <a:t>Teve alguma experiência onde as tecnologias digitais tenham prejudicado uma atividade de envolvimento cívico?</a:t>
            </a:r>
          </a:p>
          <a:p>
            <a:endParaRPr lang="pt-PT" sz="2000" dirty="0">
              <a:solidFill>
                <a:schemeClr val="bg1"/>
              </a:solidFill>
            </a:endParaRPr>
          </a:p>
          <a:p>
            <a:r>
              <a:rPr lang="pt-PT" sz="2000" dirty="0">
                <a:solidFill>
                  <a:schemeClr val="bg1"/>
                </a:solidFill>
              </a:rPr>
              <a:t>Dica: Está a debater-se para ter ideias? Pense em tudo o que aprendeu neste módulo e nos vídeos do YouTube e aplique isso às suas respostas. Também pode pensar em experiências e oportunidades que teve até agora na sua vida que podem ter implicado envolvimento cívico.</a:t>
            </a:r>
            <a:endParaRPr lang="en-US" sz="2000" dirty="0">
              <a:solidFill>
                <a:schemeClr val="bg1"/>
              </a:solidFill>
            </a:endParaRPr>
          </a:p>
        </p:txBody>
      </p:sp>
    </p:spTree>
    <p:extLst>
      <p:ext uri="{BB962C8B-B14F-4D97-AF65-F5344CB8AC3E}">
        <p14:creationId xmlns:p14="http://schemas.microsoft.com/office/powerpoint/2010/main" val="4005883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487F76-9537-47B2-A493-55260802A795}"/>
              </a:ext>
            </a:extLst>
          </p:cNvPr>
          <p:cNvSpPr>
            <a:spLocks noGrp="1"/>
          </p:cNvSpPr>
          <p:nvPr>
            <p:ph type="body" sz="quarter" idx="16"/>
          </p:nvPr>
        </p:nvSpPr>
        <p:spPr/>
        <p:txBody>
          <a:bodyPr>
            <a:noAutofit/>
          </a:bodyPr>
          <a:lstStyle/>
          <a:p>
            <a:pPr algn="ctr"/>
            <a:r>
              <a:rPr lang="pt-PT" sz="2800" dirty="0"/>
              <a:t>TAREFA 2: APRENDIZAGEM EM GRUPO - DESENVOLVIMENTO DE IDEIAS PARA UM PROJETO ECD</a:t>
            </a:r>
            <a:endParaRPr lang="en-IE" sz="2800" dirty="0"/>
          </a:p>
        </p:txBody>
      </p:sp>
      <p:sp>
        <p:nvSpPr>
          <p:cNvPr id="12" name="TextBox 11">
            <a:extLst>
              <a:ext uri="{FF2B5EF4-FFF2-40B4-BE49-F238E27FC236}">
                <a16:creationId xmlns:a16="http://schemas.microsoft.com/office/drawing/2014/main" id="{819BD216-FDD1-4A22-9B85-465EC7425698}"/>
              </a:ext>
            </a:extLst>
          </p:cNvPr>
          <p:cNvSpPr txBox="1"/>
          <p:nvPr/>
        </p:nvSpPr>
        <p:spPr>
          <a:xfrm>
            <a:off x="320739" y="1530102"/>
            <a:ext cx="11636051" cy="4093428"/>
          </a:xfrm>
          <a:prstGeom prst="rect">
            <a:avLst/>
          </a:prstGeom>
          <a:noFill/>
        </p:spPr>
        <p:txBody>
          <a:bodyPr wrap="square" rtlCol="0">
            <a:spAutoFit/>
          </a:bodyPr>
          <a:lstStyle/>
          <a:p>
            <a:r>
              <a:rPr lang="pt-PT" sz="2000" dirty="0">
                <a:solidFill>
                  <a:schemeClr val="bg1"/>
                </a:solidFill>
              </a:rPr>
              <a:t>Esta atividade deve ter uma duração aproximada de 30 minutos.</a:t>
            </a:r>
          </a:p>
          <a:p>
            <a:endParaRPr lang="pt-PT" sz="2000" dirty="0">
              <a:solidFill>
                <a:schemeClr val="bg1"/>
              </a:solidFill>
            </a:endParaRPr>
          </a:p>
          <a:p>
            <a:r>
              <a:rPr lang="pt-PT" sz="2000" dirty="0">
                <a:solidFill>
                  <a:schemeClr val="bg1"/>
                </a:solidFill>
              </a:rPr>
              <a:t>Passo 1: Divida em equipas de 4 a 6 pessoas.</a:t>
            </a:r>
          </a:p>
          <a:p>
            <a:endParaRPr lang="pt-PT" sz="2000" dirty="0">
              <a:solidFill>
                <a:schemeClr val="bg1"/>
              </a:solidFill>
            </a:endParaRPr>
          </a:p>
          <a:p>
            <a:r>
              <a:rPr lang="pt-PT" sz="2000" dirty="0">
                <a:solidFill>
                  <a:schemeClr val="bg1"/>
                </a:solidFill>
              </a:rPr>
              <a:t>Passo 2: Despertar uma conversa com os seus colegas de equipa, destacando as experiências que cada um teve ao nível de envolvimento cívico. Por exemplo, teve ou os seus colegas de equipa já participaram numa manifestação ou se voluntariaram para algo pelo qual são apaixonados?</a:t>
            </a:r>
          </a:p>
          <a:p>
            <a:endParaRPr lang="pt-PT" sz="2000" dirty="0">
              <a:solidFill>
                <a:schemeClr val="bg1"/>
              </a:solidFill>
            </a:endParaRPr>
          </a:p>
          <a:p>
            <a:r>
              <a:rPr lang="pt-PT" sz="2000" dirty="0">
                <a:solidFill>
                  <a:schemeClr val="bg1"/>
                </a:solidFill>
              </a:rPr>
              <a:t>Etapa 3: Com base nessas experiências, tentar desenvolver a sua própria ideia para um projeto de ECD. Pense em formas de utilizar aplicações digitais num projeto. Por exemplo, pode criar um evento no </a:t>
            </a:r>
            <a:r>
              <a:rPr lang="pt-PT" sz="2000" dirty="0" err="1">
                <a:solidFill>
                  <a:schemeClr val="bg1"/>
                </a:solidFill>
              </a:rPr>
              <a:t>Facebook</a:t>
            </a:r>
            <a:r>
              <a:rPr lang="pt-PT" sz="2000" dirty="0">
                <a:solidFill>
                  <a:schemeClr val="bg1"/>
                </a:solidFill>
              </a:rPr>
              <a:t> para um projeto de voluntariado ou uma manifestação.</a:t>
            </a:r>
          </a:p>
          <a:p>
            <a:endParaRPr lang="pt-PT" sz="2000" dirty="0">
              <a:solidFill>
                <a:schemeClr val="bg1"/>
              </a:solidFill>
            </a:endParaRPr>
          </a:p>
          <a:p>
            <a:r>
              <a:rPr lang="pt-PT" sz="2000" dirty="0">
                <a:solidFill>
                  <a:schemeClr val="bg1"/>
                </a:solidFill>
              </a:rPr>
              <a:t>Passo 4: Apresentar o seu projeto  ao professor e aos outros colegas para obter feedback e ideias.</a:t>
            </a:r>
            <a:endParaRPr lang="en-IE" sz="2000" dirty="0">
              <a:solidFill>
                <a:schemeClr val="bg1"/>
              </a:solidFill>
            </a:endParaRPr>
          </a:p>
        </p:txBody>
      </p:sp>
    </p:spTree>
    <p:extLst>
      <p:ext uri="{BB962C8B-B14F-4D97-AF65-F5344CB8AC3E}">
        <p14:creationId xmlns:p14="http://schemas.microsoft.com/office/powerpoint/2010/main" val="3819686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CEF4F9-6C82-3446-A98B-0FD6857DD0F2}"/>
              </a:ext>
            </a:extLst>
          </p:cNvPr>
          <p:cNvSpPr>
            <a:spLocks noGrp="1"/>
          </p:cNvSpPr>
          <p:nvPr>
            <p:ph type="body" sz="quarter" idx="27"/>
          </p:nvPr>
        </p:nvSpPr>
        <p:spPr>
          <a:xfrm>
            <a:off x="3049104" y="3561125"/>
            <a:ext cx="8692531" cy="1737427"/>
          </a:xfrm>
        </p:spPr>
        <p:txBody>
          <a:bodyPr/>
          <a:lstStyle/>
          <a:p>
            <a:endParaRPr lang="en-US" dirty="0"/>
          </a:p>
        </p:txBody>
      </p:sp>
      <p:sp>
        <p:nvSpPr>
          <p:cNvPr id="3" name="Text Placeholder 1">
            <a:extLst>
              <a:ext uri="{FF2B5EF4-FFF2-40B4-BE49-F238E27FC236}">
                <a16:creationId xmlns:a16="http://schemas.microsoft.com/office/drawing/2014/main" id="{C7A64921-25A6-3447-89EF-E27539ED69A4}"/>
              </a:ext>
            </a:extLst>
          </p:cNvPr>
          <p:cNvSpPr>
            <a:spLocks noGrp="1"/>
          </p:cNvSpPr>
          <p:nvPr>
            <p:ph type="body" sz="quarter" idx="19"/>
          </p:nvPr>
        </p:nvSpPr>
        <p:spPr>
          <a:xfrm>
            <a:off x="583902" y="2173094"/>
            <a:ext cx="3195486" cy="731140"/>
          </a:xfrm>
          <a:prstGeom prst="rect">
            <a:avLst/>
          </a:prstGeom>
        </p:spPr>
        <p:txBody>
          <a:bodyPr/>
          <a:lstStyle/>
          <a:p>
            <a:r>
              <a:rPr lang="en-US" dirty="0" err="1"/>
              <a:t>Alguma</a:t>
            </a:r>
            <a:r>
              <a:rPr lang="en-US" dirty="0"/>
              <a:t> </a:t>
            </a:r>
            <a:r>
              <a:rPr lang="en-US" dirty="0" err="1"/>
              <a:t>questão</a:t>
            </a:r>
            <a:r>
              <a:rPr lang="en-US" dirty="0"/>
              <a:t>?</a:t>
            </a:r>
          </a:p>
        </p:txBody>
      </p:sp>
      <p:sp>
        <p:nvSpPr>
          <p:cNvPr id="4"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a:xfrm>
            <a:off x="583902" y="1363518"/>
            <a:ext cx="3195485" cy="837258"/>
          </a:xfrm>
        </p:spPr>
        <p:txBody>
          <a:bodyPr/>
          <a:lstStyle/>
          <a:p>
            <a:r>
              <a:rPr lang="en-US" dirty="0"/>
              <a:t>OBRIGADA</a:t>
            </a:r>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47CEA30-0B9E-49E2-B90F-B6CFEFD98E8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683441" y="1494945"/>
            <a:ext cx="4982749" cy="4525954"/>
          </a:xfrm>
        </p:spPr>
        <p:txBody>
          <a:bodyPr>
            <a:normAutofit fontScale="92500" lnSpcReduction="20000"/>
          </a:bodyPr>
          <a:lstStyle/>
          <a:p>
            <a:pPr marL="0"/>
            <a:r>
              <a:rPr lang="pt-PT" dirty="0"/>
              <a:t>O </a:t>
            </a:r>
            <a:r>
              <a:rPr lang="pt-PT" b="1" dirty="0"/>
              <a:t>envolvimento cívico digital do estudante </a:t>
            </a:r>
            <a:r>
              <a:rPr lang="pt-PT" dirty="0"/>
              <a:t>combina a componente cívica com o digital: Refere-se às atividades de envolvimento cívico realizadas pelos estudantes à medida que aplicam ferramentas digitais para transmitir e realizar a sua ação cívica.</a:t>
            </a:r>
          </a:p>
          <a:p>
            <a:pPr marL="0"/>
            <a:r>
              <a:rPr lang="pt-PT" dirty="0"/>
              <a:t>O envolvimento cívico estudantil ocorre quando os alunos se envolvem em atividades cívicas dentro das Instituições de Ensino Superior (IES).</a:t>
            </a:r>
          </a:p>
          <a:p>
            <a:pPr marL="0"/>
            <a:r>
              <a:rPr lang="pt-PT" dirty="0"/>
              <a:t>A participação nessas atividades pode ocorrer dentro de programas de estudo (por exemplo, aprendizagem em serviço) ou em atividades extracurriculares (por exemplo, voluntariado numa associação estudantil).</a:t>
            </a:r>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561069" y="396727"/>
            <a:ext cx="5105121" cy="582221"/>
          </a:xfrm>
        </p:spPr>
        <p:txBody>
          <a:bodyPr>
            <a:normAutofit fontScale="25000" lnSpcReduction="20000"/>
          </a:bodyPr>
          <a:lstStyle/>
          <a:p>
            <a:r>
              <a:rPr lang="en-US" sz="11200" dirty="0"/>
              <a:t>O QUE É ENVOLVIMENTO CÍVICO DIGITAL DOS ESTUDANTES?</a:t>
            </a:r>
          </a:p>
          <a:p>
            <a:endParaRPr lang="en-US" dirty="0"/>
          </a:p>
        </p:txBody>
      </p:sp>
    </p:spTree>
    <p:extLst>
      <p:ext uri="{BB962C8B-B14F-4D97-AF65-F5344CB8AC3E}">
        <p14:creationId xmlns:p14="http://schemas.microsoft.com/office/powerpoint/2010/main" val="292820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a:xfrm>
            <a:off x="1465772" y="1485844"/>
            <a:ext cx="5295713" cy="4935672"/>
          </a:xfrm>
        </p:spPr>
        <p:txBody>
          <a:bodyPr>
            <a:noAutofit/>
          </a:bodyPr>
          <a:lstStyle/>
          <a:p>
            <a:pPr marL="0"/>
            <a:r>
              <a:rPr lang="pt-PT" sz="2100" dirty="0"/>
              <a:t>Os Estudantes que se dedicam a atividades cívicas, aumentam a sua responsabilidade cívica. Tornam-se cidadãos mais conscientes da vasta gama de necessidades que a comunidade enfrenta e os seus problemas sociais, e desenvolvem as competências necessárias para fazer face a esses desafios </a:t>
            </a:r>
            <a:r>
              <a:rPr lang="pt-PT" sz="2100" dirty="0" err="1"/>
              <a:t>societais</a:t>
            </a:r>
            <a:r>
              <a:rPr lang="pt-PT" sz="2100" dirty="0"/>
              <a:t>. </a:t>
            </a:r>
          </a:p>
          <a:p>
            <a:pPr marL="0"/>
            <a:r>
              <a:rPr lang="pt-PT" sz="2100" dirty="0"/>
              <a:t>A componente digital do envolvimento cívico dos Estudantes centra-se na aplicação de ferramentas digitais nas ações cívicas promovidas pelos alunos. </a:t>
            </a:r>
          </a:p>
          <a:p>
            <a:pPr marL="0"/>
            <a:r>
              <a:rPr lang="pt-PT" sz="2100" dirty="0"/>
              <a:t>O envolvimento cívico digital foca-se no desenvolvimento das competências digitais dos estudantes e procura garantir que podem utilizar a tecnologia digital para solucionar os problemas que procuram ajudar a resolver. </a:t>
            </a:r>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656480" y="436484"/>
            <a:ext cx="4914299" cy="582221"/>
          </a:xfrm>
        </p:spPr>
        <p:txBody>
          <a:bodyPr>
            <a:normAutofit fontScale="25000" lnSpcReduction="20000"/>
          </a:bodyPr>
          <a:lstStyle/>
          <a:p>
            <a:r>
              <a:rPr lang="en-US" sz="11200" dirty="0"/>
              <a:t>O QUE É ENVOLVIMENTO CÍVICO DIGITAL DOS ESTUDANTES?</a:t>
            </a:r>
          </a:p>
          <a:p>
            <a:endParaRPr lang="en-US" dirty="0"/>
          </a:p>
        </p:txBody>
      </p:sp>
      <p:pic>
        <p:nvPicPr>
          <p:cNvPr id="9" name="Picture Placeholder 8">
            <a:extLst>
              <a:ext uri="{FF2B5EF4-FFF2-40B4-BE49-F238E27FC236}">
                <a16:creationId xmlns:a16="http://schemas.microsoft.com/office/drawing/2014/main" id="{8882008E-6CC6-4DB4-A1FB-02D907C6EEE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327815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18B836-66D8-44CF-A76F-368D91AC19F2}"/>
              </a:ext>
            </a:extLst>
          </p:cNvPr>
          <p:cNvSpPr>
            <a:spLocks noGrp="1"/>
          </p:cNvSpPr>
          <p:nvPr>
            <p:ph type="body" sz="quarter" idx="31"/>
          </p:nvPr>
        </p:nvSpPr>
        <p:spPr/>
        <p:txBody>
          <a:bodyPr>
            <a:normAutofit/>
          </a:bodyPr>
          <a:lstStyle/>
          <a:p>
            <a:r>
              <a:rPr lang="en-US" sz="2400" dirty="0"/>
              <a:t>Fazer Voluntariado por </a:t>
            </a:r>
            <a:r>
              <a:rPr lang="en-US" sz="2400" dirty="0" err="1"/>
              <a:t>uma</a:t>
            </a:r>
            <a:r>
              <a:rPr lang="en-US" sz="2400" dirty="0"/>
              <a:t> causa</a:t>
            </a:r>
            <a:endParaRPr lang="en-IE" dirty="0"/>
          </a:p>
        </p:txBody>
      </p:sp>
      <p:sp>
        <p:nvSpPr>
          <p:cNvPr id="6" name="Text Placeholder 5">
            <a:extLst>
              <a:ext uri="{FF2B5EF4-FFF2-40B4-BE49-F238E27FC236}">
                <a16:creationId xmlns:a16="http://schemas.microsoft.com/office/drawing/2014/main" id="{76C54000-F89A-4707-8620-F78947C5CEE6}"/>
              </a:ext>
            </a:extLst>
          </p:cNvPr>
          <p:cNvSpPr>
            <a:spLocks noGrp="1"/>
          </p:cNvSpPr>
          <p:nvPr>
            <p:ph type="body" sz="quarter" idx="32"/>
          </p:nvPr>
        </p:nvSpPr>
        <p:spPr/>
        <p:txBody>
          <a:bodyPr>
            <a:normAutofit/>
          </a:bodyPr>
          <a:lstStyle/>
          <a:p>
            <a:r>
              <a:rPr lang="en-US" sz="2400" dirty="0" err="1"/>
              <a:t>Participação</a:t>
            </a:r>
            <a:r>
              <a:rPr lang="en-US" sz="2400" dirty="0"/>
              <a:t> curricular </a:t>
            </a:r>
            <a:r>
              <a:rPr lang="en-US" sz="2400" dirty="0" err="1"/>
              <a:t>obrigatória</a:t>
            </a:r>
            <a:endParaRPr lang="en-IE" sz="1400" dirty="0"/>
          </a:p>
        </p:txBody>
      </p:sp>
      <p:sp>
        <p:nvSpPr>
          <p:cNvPr id="7" name="Text Placeholder 6">
            <a:extLst>
              <a:ext uri="{FF2B5EF4-FFF2-40B4-BE49-F238E27FC236}">
                <a16:creationId xmlns:a16="http://schemas.microsoft.com/office/drawing/2014/main" id="{96AFC94F-ADF4-4F03-9CF0-1765213A4360}"/>
              </a:ext>
            </a:extLst>
          </p:cNvPr>
          <p:cNvSpPr>
            <a:spLocks noGrp="1"/>
          </p:cNvSpPr>
          <p:nvPr>
            <p:ph type="body" sz="quarter" idx="33"/>
          </p:nvPr>
        </p:nvSpPr>
        <p:spPr>
          <a:xfrm>
            <a:off x="5081954" y="2016554"/>
            <a:ext cx="2401999" cy="1594560"/>
          </a:xfrm>
        </p:spPr>
        <p:txBody>
          <a:bodyPr>
            <a:noAutofit/>
          </a:bodyPr>
          <a:lstStyle/>
          <a:p>
            <a:r>
              <a:rPr lang="en-US" sz="2000" dirty="0"/>
              <a:t>Para </a:t>
            </a:r>
            <a:r>
              <a:rPr lang="en-US" sz="2000" dirty="0" err="1"/>
              <a:t>os</a:t>
            </a:r>
            <a:r>
              <a:rPr lang="en-US" sz="2000" dirty="0"/>
              <a:t> </a:t>
            </a:r>
            <a:r>
              <a:rPr lang="en-US" sz="2000" dirty="0" err="1"/>
              <a:t>participantes</a:t>
            </a:r>
            <a:r>
              <a:rPr lang="en-US" sz="2000" dirty="0"/>
              <a:t> </a:t>
            </a:r>
            <a:r>
              <a:rPr lang="en-US" sz="2000" dirty="0" err="1"/>
              <a:t>ganharem</a:t>
            </a:r>
            <a:r>
              <a:rPr lang="en-US" sz="2000" dirty="0"/>
              <a:t> </a:t>
            </a:r>
            <a:r>
              <a:rPr lang="en-US" sz="2000" dirty="0" err="1"/>
              <a:t>experiência</a:t>
            </a:r>
            <a:r>
              <a:rPr lang="en-US" sz="2000" dirty="0"/>
              <a:t> </a:t>
            </a:r>
            <a:r>
              <a:rPr lang="en-US" sz="2000" dirty="0" err="1"/>
              <a:t>em</a:t>
            </a:r>
            <a:r>
              <a:rPr lang="en-US" sz="2000" dirty="0"/>
              <a:t> </a:t>
            </a:r>
            <a:r>
              <a:rPr lang="en-US" sz="2000" dirty="0" err="1"/>
              <a:t>aptidões</a:t>
            </a:r>
            <a:r>
              <a:rPr lang="en-US" sz="2000" dirty="0"/>
              <a:t> </a:t>
            </a:r>
            <a:r>
              <a:rPr lang="en-US" sz="2000" dirty="0" err="1"/>
              <a:t>relevantes</a:t>
            </a:r>
            <a:endParaRPr lang="en-IE" sz="1200" dirty="0"/>
          </a:p>
        </p:txBody>
      </p:sp>
      <p:sp>
        <p:nvSpPr>
          <p:cNvPr id="8" name="Text Placeholder 7">
            <a:extLst>
              <a:ext uri="{FF2B5EF4-FFF2-40B4-BE49-F238E27FC236}">
                <a16:creationId xmlns:a16="http://schemas.microsoft.com/office/drawing/2014/main" id="{CD69FCFA-EFC6-43A6-9A90-DCBE1694BEBE}"/>
              </a:ext>
            </a:extLst>
          </p:cNvPr>
          <p:cNvSpPr>
            <a:spLocks noGrp="1"/>
          </p:cNvSpPr>
          <p:nvPr>
            <p:ph type="body" sz="quarter" idx="34"/>
          </p:nvPr>
        </p:nvSpPr>
        <p:spPr/>
        <p:txBody>
          <a:bodyPr>
            <a:normAutofit/>
          </a:bodyPr>
          <a:lstStyle/>
          <a:p>
            <a:r>
              <a:rPr lang="en-US" sz="2400" dirty="0" err="1"/>
              <a:t>Necessidade</a:t>
            </a:r>
            <a:r>
              <a:rPr lang="en-US" sz="2400" dirty="0"/>
              <a:t> para resolver um </a:t>
            </a:r>
            <a:r>
              <a:rPr lang="en-US" sz="2400" dirty="0" err="1"/>
              <a:t>problema</a:t>
            </a:r>
            <a:endParaRPr lang="en-IE" dirty="0"/>
          </a:p>
        </p:txBody>
      </p:sp>
      <p:sp>
        <p:nvSpPr>
          <p:cNvPr id="9" name="TextBox 8">
            <a:extLst>
              <a:ext uri="{FF2B5EF4-FFF2-40B4-BE49-F238E27FC236}">
                <a16:creationId xmlns:a16="http://schemas.microsoft.com/office/drawing/2014/main" id="{9EDD3E86-F2C6-4724-BFD8-D9E680417CA7}"/>
              </a:ext>
            </a:extLst>
          </p:cNvPr>
          <p:cNvSpPr txBox="1"/>
          <p:nvPr/>
        </p:nvSpPr>
        <p:spPr>
          <a:xfrm>
            <a:off x="3541034" y="1991987"/>
            <a:ext cx="1314450" cy="646331"/>
          </a:xfrm>
          <a:prstGeom prst="rect">
            <a:avLst/>
          </a:prstGeom>
          <a:noFill/>
        </p:spPr>
        <p:txBody>
          <a:bodyPr wrap="square" rtlCol="0">
            <a:spAutoFit/>
          </a:bodyPr>
          <a:lstStyle/>
          <a:p>
            <a:pPr algn="ctr"/>
            <a:r>
              <a:rPr lang="en-IE" b="1" dirty="0" err="1">
                <a:solidFill>
                  <a:schemeClr val="bg1"/>
                </a:solidFill>
              </a:rPr>
              <a:t>Razão</a:t>
            </a:r>
            <a:endParaRPr lang="en-IE" b="1" dirty="0">
              <a:solidFill>
                <a:schemeClr val="bg1"/>
              </a:solidFill>
            </a:endParaRPr>
          </a:p>
          <a:p>
            <a:pPr algn="ctr"/>
            <a:r>
              <a:rPr lang="en-IE" b="1" dirty="0">
                <a:solidFill>
                  <a:schemeClr val="bg1"/>
                </a:solidFill>
              </a:rPr>
              <a:t>1</a:t>
            </a:r>
          </a:p>
        </p:txBody>
      </p:sp>
      <p:sp>
        <p:nvSpPr>
          <p:cNvPr id="10" name="TextBox 9">
            <a:extLst>
              <a:ext uri="{FF2B5EF4-FFF2-40B4-BE49-F238E27FC236}">
                <a16:creationId xmlns:a16="http://schemas.microsoft.com/office/drawing/2014/main" id="{66482FF4-9C94-4101-8B8A-B253ACACA38B}"/>
              </a:ext>
            </a:extLst>
          </p:cNvPr>
          <p:cNvSpPr txBox="1"/>
          <p:nvPr/>
        </p:nvSpPr>
        <p:spPr>
          <a:xfrm>
            <a:off x="5668665" y="3429000"/>
            <a:ext cx="1019174" cy="646331"/>
          </a:xfrm>
          <a:prstGeom prst="rect">
            <a:avLst/>
          </a:prstGeom>
          <a:noFill/>
        </p:spPr>
        <p:txBody>
          <a:bodyPr wrap="square" rtlCol="0">
            <a:spAutoFit/>
          </a:bodyPr>
          <a:lstStyle/>
          <a:p>
            <a:pPr algn="ctr"/>
            <a:r>
              <a:rPr lang="en-IE" b="1" dirty="0">
                <a:solidFill>
                  <a:schemeClr val="bg1"/>
                </a:solidFill>
              </a:rPr>
              <a:t>Reason</a:t>
            </a:r>
          </a:p>
          <a:p>
            <a:pPr algn="ctr"/>
            <a:r>
              <a:rPr lang="en-IE" b="1" dirty="0">
                <a:solidFill>
                  <a:schemeClr val="bg1"/>
                </a:solidFill>
              </a:rPr>
              <a:t>2</a:t>
            </a:r>
          </a:p>
        </p:txBody>
      </p:sp>
      <p:sp>
        <p:nvSpPr>
          <p:cNvPr id="14" name="TextBox 13">
            <a:extLst>
              <a:ext uri="{FF2B5EF4-FFF2-40B4-BE49-F238E27FC236}">
                <a16:creationId xmlns:a16="http://schemas.microsoft.com/office/drawing/2014/main" id="{E1E1FE7D-F550-4F09-B2FC-862BAA9DDF83}"/>
              </a:ext>
            </a:extLst>
          </p:cNvPr>
          <p:cNvSpPr txBox="1"/>
          <p:nvPr/>
        </p:nvSpPr>
        <p:spPr>
          <a:xfrm>
            <a:off x="8124434" y="2016553"/>
            <a:ext cx="885825" cy="646331"/>
          </a:xfrm>
          <a:prstGeom prst="rect">
            <a:avLst/>
          </a:prstGeom>
          <a:noFill/>
        </p:spPr>
        <p:txBody>
          <a:bodyPr wrap="square">
            <a:spAutoFit/>
          </a:bodyPr>
          <a:lstStyle/>
          <a:p>
            <a:pPr algn="ctr"/>
            <a:r>
              <a:rPr lang="en-IE" b="1" dirty="0" err="1">
                <a:solidFill>
                  <a:schemeClr val="bg1"/>
                </a:solidFill>
              </a:rPr>
              <a:t>Razão</a:t>
            </a:r>
            <a:endParaRPr lang="en-IE" b="1" dirty="0">
              <a:solidFill>
                <a:schemeClr val="bg1"/>
              </a:solidFill>
            </a:endParaRPr>
          </a:p>
          <a:p>
            <a:pPr algn="ctr"/>
            <a:r>
              <a:rPr lang="en-IE" b="1" dirty="0">
                <a:solidFill>
                  <a:schemeClr val="bg1"/>
                </a:solidFill>
              </a:rPr>
              <a:t>3</a:t>
            </a:r>
          </a:p>
        </p:txBody>
      </p:sp>
      <p:sp>
        <p:nvSpPr>
          <p:cNvPr id="16" name="TextBox 15">
            <a:extLst>
              <a:ext uri="{FF2B5EF4-FFF2-40B4-BE49-F238E27FC236}">
                <a16:creationId xmlns:a16="http://schemas.microsoft.com/office/drawing/2014/main" id="{4230EEBD-093C-4FEA-8ABC-71BF35A96C83}"/>
              </a:ext>
            </a:extLst>
          </p:cNvPr>
          <p:cNvSpPr txBox="1"/>
          <p:nvPr/>
        </p:nvSpPr>
        <p:spPr>
          <a:xfrm>
            <a:off x="219112" y="500548"/>
            <a:ext cx="6947459" cy="830997"/>
          </a:xfrm>
          <a:prstGeom prst="rect">
            <a:avLst/>
          </a:prstGeom>
          <a:noFill/>
        </p:spPr>
        <p:txBody>
          <a:bodyPr wrap="square">
            <a:spAutoFit/>
          </a:bodyPr>
          <a:lstStyle/>
          <a:p>
            <a:r>
              <a:rPr lang="en-US" sz="2400" b="1" dirty="0" err="1"/>
              <a:t>Algumas</a:t>
            </a:r>
            <a:r>
              <a:rPr lang="en-US" sz="2400" b="1" dirty="0"/>
              <a:t> das </a:t>
            </a:r>
            <a:r>
              <a:rPr lang="en-US" sz="2400" b="1" dirty="0" err="1"/>
              <a:t>razões</a:t>
            </a:r>
            <a:r>
              <a:rPr lang="en-US" sz="2400" b="1" dirty="0"/>
              <a:t> que </a:t>
            </a:r>
            <a:r>
              <a:rPr lang="en-US" sz="2400" b="1" dirty="0" err="1"/>
              <a:t>incentivam</a:t>
            </a:r>
            <a:r>
              <a:rPr lang="en-US" sz="2400" b="1" dirty="0"/>
              <a:t> </a:t>
            </a:r>
            <a:r>
              <a:rPr lang="en-US" sz="2400" b="1" dirty="0" err="1"/>
              <a:t>os</a:t>
            </a:r>
            <a:r>
              <a:rPr lang="en-US" sz="2400" b="1" dirty="0"/>
              <a:t> Estudantes a </a:t>
            </a:r>
            <a:r>
              <a:rPr lang="en-US" sz="2400" b="1" dirty="0" err="1"/>
              <a:t>participar</a:t>
            </a:r>
            <a:r>
              <a:rPr lang="en-US" sz="2400" b="1" dirty="0"/>
              <a:t> </a:t>
            </a:r>
            <a:r>
              <a:rPr lang="en-US" sz="2400" b="1" dirty="0" err="1"/>
              <a:t>em</a:t>
            </a:r>
            <a:r>
              <a:rPr lang="en-US" sz="2400" b="1" dirty="0"/>
              <a:t> </a:t>
            </a:r>
            <a:r>
              <a:rPr lang="en-US" sz="2400" b="1" dirty="0" err="1"/>
              <a:t>atividades</a:t>
            </a:r>
            <a:r>
              <a:rPr lang="en-US" sz="2400" b="1" dirty="0"/>
              <a:t> de </a:t>
            </a:r>
            <a:r>
              <a:rPr lang="en-US" sz="2400" b="1" dirty="0" err="1"/>
              <a:t>envolvimento</a:t>
            </a:r>
            <a:r>
              <a:rPr lang="en-US" sz="2400" b="1" dirty="0"/>
              <a:t> </a:t>
            </a:r>
            <a:r>
              <a:rPr lang="en-US" sz="2400" b="1" dirty="0" err="1"/>
              <a:t>cívico</a:t>
            </a:r>
            <a:r>
              <a:rPr lang="en-US" sz="2400" b="1" dirty="0"/>
              <a:t>:</a:t>
            </a:r>
          </a:p>
        </p:txBody>
      </p:sp>
      <p:sp>
        <p:nvSpPr>
          <p:cNvPr id="13" name="TextBox 12">
            <a:extLst>
              <a:ext uri="{FF2B5EF4-FFF2-40B4-BE49-F238E27FC236}">
                <a16:creationId xmlns:a16="http://schemas.microsoft.com/office/drawing/2014/main" id="{040C5DA3-9930-40E9-BA62-5017F0544A8E}"/>
              </a:ext>
            </a:extLst>
          </p:cNvPr>
          <p:cNvSpPr txBox="1"/>
          <p:nvPr/>
        </p:nvSpPr>
        <p:spPr>
          <a:xfrm>
            <a:off x="5962259" y="4735121"/>
            <a:ext cx="904629" cy="646331"/>
          </a:xfrm>
          <a:prstGeom prst="rect">
            <a:avLst/>
          </a:prstGeom>
          <a:noFill/>
        </p:spPr>
        <p:txBody>
          <a:bodyPr wrap="square">
            <a:spAutoFit/>
          </a:bodyPr>
          <a:lstStyle/>
          <a:p>
            <a:pPr algn="ctr"/>
            <a:r>
              <a:rPr lang="en-IE" b="1" dirty="0" err="1">
                <a:solidFill>
                  <a:schemeClr val="bg1"/>
                </a:solidFill>
              </a:rPr>
              <a:t>Razão</a:t>
            </a:r>
            <a:endParaRPr lang="en-IE" b="1" dirty="0">
              <a:solidFill>
                <a:schemeClr val="bg1"/>
              </a:solidFill>
            </a:endParaRPr>
          </a:p>
          <a:p>
            <a:pPr algn="ctr"/>
            <a:r>
              <a:rPr lang="en-IE" b="1" dirty="0">
                <a:solidFill>
                  <a:schemeClr val="bg1"/>
                </a:solidFill>
              </a:rPr>
              <a:t>2</a:t>
            </a:r>
          </a:p>
        </p:txBody>
      </p:sp>
      <p:sp>
        <p:nvSpPr>
          <p:cNvPr id="15" name="TextBox 14">
            <a:extLst>
              <a:ext uri="{FF2B5EF4-FFF2-40B4-BE49-F238E27FC236}">
                <a16:creationId xmlns:a16="http://schemas.microsoft.com/office/drawing/2014/main" id="{506E6955-31B7-4E70-AD96-9E9E1257183B}"/>
              </a:ext>
            </a:extLst>
          </p:cNvPr>
          <p:cNvSpPr txBox="1"/>
          <p:nvPr/>
        </p:nvSpPr>
        <p:spPr>
          <a:xfrm>
            <a:off x="7778754" y="4735121"/>
            <a:ext cx="6096000" cy="646331"/>
          </a:xfrm>
          <a:prstGeom prst="rect">
            <a:avLst/>
          </a:prstGeom>
          <a:noFill/>
        </p:spPr>
        <p:txBody>
          <a:bodyPr wrap="square">
            <a:spAutoFit/>
          </a:bodyPr>
          <a:lstStyle/>
          <a:p>
            <a:pPr algn="ctr"/>
            <a:r>
              <a:rPr lang="en-IE" b="1" dirty="0" err="1">
                <a:solidFill>
                  <a:schemeClr val="bg1"/>
                </a:solidFill>
              </a:rPr>
              <a:t>Razão</a:t>
            </a:r>
            <a:endParaRPr lang="en-IE" b="1" dirty="0">
              <a:solidFill>
                <a:schemeClr val="bg1"/>
              </a:solidFill>
            </a:endParaRPr>
          </a:p>
          <a:p>
            <a:pPr algn="ctr"/>
            <a:r>
              <a:rPr lang="en-IE" b="1" dirty="0">
                <a:solidFill>
                  <a:schemeClr val="bg1"/>
                </a:solidFill>
              </a:rPr>
              <a:t>4</a:t>
            </a:r>
          </a:p>
        </p:txBody>
      </p:sp>
      <p:sp>
        <p:nvSpPr>
          <p:cNvPr id="2" name="TextBox 1">
            <a:extLst>
              <a:ext uri="{FF2B5EF4-FFF2-40B4-BE49-F238E27FC236}">
                <a16:creationId xmlns:a16="http://schemas.microsoft.com/office/drawing/2014/main" id="{284E7F0E-50BD-4CF6-B032-FEF1924DBF52}"/>
              </a:ext>
            </a:extLst>
          </p:cNvPr>
          <p:cNvSpPr txBox="1"/>
          <p:nvPr/>
        </p:nvSpPr>
        <p:spPr>
          <a:xfrm>
            <a:off x="121128" y="6011294"/>
            <a:ext cx="8889131" cy="646331"/>
          </a:xfrm>
          <a:prstGeom prst="rect">
            <a:avLst/>
          </a:prstGeom>
          <a:noFill/>
        </p:spPr>
        <p:txBody>
          <a:bodyPr wrap="square" rtlCol="0">
            <a:spAutoFit/>
          </a:bodyPr>
          <a:lstStyle/>
          <a:p>
            <a:r>
              <a:rPr lang="en-US" dirty="0" err="1"/>
              <a:t>Estas</a:t>
            </a:r>
            <a:r>
              <a:rPr lang="en-US" dirty="0"/>
              <a:t> </a:t>
            </a:r>
            <a:r>
              <a:rPr lang="en-US" dirty="0" err="1"/>
              <a:t>razões</a:t>
            </a:r>
            <a:r>
              <a:rPr lang="en-US" dirty="0"/>
              <a:t> </a:t>
            </a:r>
            <a:r>
              <a:rPr lang="en-US" dirty="0" err="1"/>
              <a:t>foram</a:t>
            </a:r>
            <a:r>
              <a:rPr lang="en-US" dirty="0"/>
              <a:t> </a:t>
            </a:r>
            <a:r>
              <a:rPr lang="en-US" dirty="0" err="1"/>
              <a:t>desenvolvidas</a:t>
            </a:r>
            <a:r>
              <a:rPr lang="en-US" dirty="0"/>
              <a:t> </a:t>
            </a:r>
            <a:r>
              <a:rPr lang="en-US" dirty="0" err="1"/>
              <a:t>através</a:t>
            </a:r>
            <a:r>
              <a:rPr lang="en-US" dirty="0"/>
              <a:t> da Investigação </a:t>
            </a:r>
            <a:r>
              <a:rPr lang="en-US" dirty="0" err="1"/>
              <a:t>suportada</a:t>
            </a:r>
            <a:r>
              <a:rPr lang="en-US" dirty="0"/>
              <a:t> </a:t>
            </a:r>
            <a:r>
              <a:rPr lang="en-US" dirty="0" err="1"/>
              <a:t>em</a:t>
            </a:r>
            <a:r>
              <a:rPr lang="en-US" dirty="0"/>
              <a:t> </a:t>
            </a:r>
            <a:r>
              <a:rPr lang="en-US" dirty="0" err="1"/>
              <a:t>estudos</a:t>
            </a:r>
            <a:r>
              <a:rPr lang="en-US" dirty="0"/>
              <a:t> de </a:t>
            </a:r>
            <a:r>
              <a:rPr lang="en-US" dirty="0" err="1"/>
              <a:t>caso</a:t>
            </a:r>
            <a:r>
              <a:rPr lang="en-US" dirty="0"/>
              <a:t> </a:t>
            </a:r>
            <a:r>
              <a:rPr lang="en-US" dirty="0" err="1"/>
              <a:t>conduzidos</a:t>
            </a:r>
            <a:r>
              <a:rPr lang="en-US" dirty="0"/>
              <a:t> </a:t>
            </a:r>
            <a:r>
              <a:rPr lang="en-US" dirty="0" err="1"/>
              <a:t>como</a:t>
            </a:r>
            <a:r>
              <a:rPr lang="en-US" dirty="0"/>
              <a:t> parte do </a:t>
            </a:r>
            <a:r>
              <a:rPr lang="en-US" dirty="0" err="1"/>
              <a:t>Guia</a:t>
            </a:r>
            <a:r>
              <a:rPr lang="en-US" dirty="0"/>
              <a:t> o </a:t>
            </a:r>
            <a:r>
              <a:rPr lang="en-US" dirty="0" err="1"/>
              <a:t>Envolvimento</a:t>
            </a:r>
            <a:r>
              <a:rPr lang="en-US" dirty="0"/>
              <a:t> </a:t>
            </a:r>
            <a:r>
              <a:rPr lang="en-US" dirty="0" err="1"/>
              <a:t>Cívico</a:t>
            </a:r>
            <a:r>
              <a:rPr lang="en-US" dirty="0"/>
              <a:t> Digital. </a:t>
            </a:r>
            <a:endParaRPr lang="en-IE" dirty="0"/>
          </a:p>
        </p:txBody>
      </p:sp>
    </p:spTree>
    <p:extLst>
      <p:ext uri="{BB962C8B-B14F-4D97-AF65-F5344CB8AC3E}">
        <p14:creationId xmlns:p14="http://schemas.microsoft.com/office/powerpoint/2010/main" val="318489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endParaRPr lang="en-US" dirty="0"/>
          </a:p>
          <a:p>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561785" y="379083"/>
            <a:ext cx="5085159" cy="590313"/>
          </a:xfrm>
        </p:spPr>
        <p:txBody>
          <a:bodyPr>
            <a:normAutofit fontScale="25000" lnSpcReduction="20000"/>
          </a:bodyPr>
          <a:lstStyle/>
          <a:p>
            <a:r>
              <a:rPr lang="en-US" sz="11200" dirty="0"/>
              <a:t>SAIBA MAIS SOBRE ENVOLVIMENTO CÍVICO DIGITAL DOS ESTUDANTES</a:t>
            </a:r>
            <a:endParaRPr lang="en-US" dirty="0"/>
          </a:p>
        </p:txBody>
      </p:sp>
      <p:pic>
        <p:nvPicPr>
          <p:cNvPr id="10" name="Picture Placeholder 9" descr="A group of people sitting in chairs&#10;&#10;Description automatically generated with medium confidence">
            <a:extLst>
              <a:ext uri="{FF2B5EF4-FFF2-40B4-BE49-F238E27FC236}">
                <a16:creationId xmlns:a16="http://schemas.microsoft.com/office/drawing/2014/main" id="{6AFD1C57-A6E4-0243-BA5F-06F71D6CED6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58" r="15958"/>
          <a:stretch>
            <a:fillRect/>
          </a:stretch>
        </p:blipFill>
        <p:spPr>
          <a:xfrm>
            <a:off x="6372129" y="452472"/>
            <a:ext cx="5564883" cy="5447571"/>
          </a:xfrm>
        </p:spPr>
      </p:pic>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TextBox 3">
            <a:extLst>
              <a:ext uri="{FF2B5EF4-FFF2-40B4-BE49-F238E27FC236}">
                <a16:creationId xmlns:a16="http://schemas.microsoft.com/office/drawing/2014/main" id="{9669A972-F0DA-41A4-8C09-BE07753DDD65}"/>
              </a:ext>
            </a:extLst>
          </p:cNvPr>
          <p:cNvSpPr txBox="1"/>
          <p:nvPr/>
        </p:nvSpPr>
        <p:spPr>
          <a:xfrm>
            <a:off x="561785" y="1428705"/>
            <a:ext cx="5555356" cy="2677656"/>
          </a:xfrm>
          <a:prstGeom prst="rect">
            <a:avLst/>
          </a:prstGeom>
          <a:noFill/>
        </p:spPr>
        <p:txBody>
          <a:bodyPr wrap="square" rtlCol="0">
            <a:spAutoFit/>
          </a:bodyPr>
          <a:lstStyle/>
          <a:p>
            <a:r>
              <a:rPr lang="pt-PT" sz="2400" dirty="0">
                <a:solidFill>
                  <a:schemeClr val="bg1"/>
                </a:solidFill>
                <a:hlinkClick r:id="rId4"/>
              </a:rPr>
              <a:t>Artigo de revista sobre Envolvimento Cívico no Ensino Superior: Projeto ou Orientação (15 min de leitura)</a:t>
            </a:r>
            <a:endParaRPr lang="en-US" sz="2400" dirty="0">
              <a:solidFill>
                <a:schemeClr val="bg1"/>
              </a:solidFill>
            </a:endParaRPr>
          </a:p>
          <a:p>
            <a:endParaRPr lang="en-US" sz="2400" dirty="0">
              <a:solidFill>
                <a:schemeClr val="bg1"/>
              </a:solidFill>
            </a:endParaRPr>
          </a:p>
          <a:p>
            <a:r>
              <a:rPr lang="pt-PT" sz="2400" dirty="0">
                <a:solidFill>
                  <a:schemeClr val="bg1"/>
                </a:solidFill>
                <a:hlinkClick r:id="rId5">
                  <a:extLst>
                    <a:ext uri="{A12FA001-AC4F-418D-AE19-62706E023703}">
                      <ahyp:hlinkClr xmlns:ahyp="http://schemas.microsoft.com/office/drawing/2018/hyperlinkcolor" val="tx"/>
                    </a:ext>
                  </a:extLst>
                </a:hlinkClick>
              </a:rPr>
              <a:t>Envolvimento Cívico Digital na era do Covid-19, BLM e Recuperação Económica (6 min de leitura)</a:t>
            </a:r>
            <a:endParaRPr lang="en-US" sz="2400" dirty="0">
              <a:solidFill>
                <a:schemeClr val="bg1"/>
              </a:solidFill>
            </a:endParaRPr>
          </a:p>
        </p:txBody>
      </p:sp>
    </p:spTree>
    <p:extLst>
      <p:ext uri="{BB962C8B-B14F-4D97-AF65-F5344CB8AC3E}">
        <p14:creationId xmlns:p14="http://schemas.microsoft.com/office/powerpoint/2010/main" val="35889939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B227DF8-9103-49AB-955F-EB3979E6F133}">
  <we:reference id="wa104379997" version="2.0.0.0" store="en-US" storeType="OMEX"/>
  <we:alternateReferences>
    <we:reference id="wa104379997"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50663</TotalTime>
  <Words>4212</Words>
  <Application>Microsoft Office PowerPoint</Application>
  <PresentationFormat>Widescreen</PresentationFormat>
  <Paragraphs>302</Paragraphs>
  <Slides>54</Slides>
  <Notes>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Calibri</vt:lpstr>
      <vt:lpstr>Calibri Light</vt:lpstr>
      <vt:lpstr>Lato Regular</vt:lpstr>
      <vt:lpstr>Montserrat</vt:lpstr>
      <vt:lpstr>Montserrat Light</vt:lpstr>
      <vt:lpstr>Montserrat Medium</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266</cp:revision>
  <dcterms:created xsi:type="dcterms:W3CDTF">2020-10-14T13:32:04Z</dcterms:created>
  <dcterms:modified xsi:type="dcterms:W3CDTF">2022-09-21T14:38:46Z</dcterms:modified>
</cp:coreProperties>
</file>