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0"/>
  </p:notesMasterIdLst>
  <p:sldIdLst>
    <p:sldId id="4298" r:id="rId2"/>
    <p:sldId id="4270" r:id="rId3"/>
    <p:sldId id="4273" r:id="rId4"/>
    <p:sldId id="4276" r:id="rId5"/>
    <p:sldId id="4291" r:id="rId6"/>
    <p:sldId id="4388" r:id="rId7"/>
    <p:sldId id="4344" r:id="rId8"/>
    <p:sldId id="4324" r:id="rId9"/>
    <p:sldId id="4300" r:id="rId10"/>
    <p:sldId id="4325" r:id="rId11"/>
    <p:sldId id="4318" r:id="rId12"/>
    <p:sldId id="4316" r:id="rId13"/>
    <p:sldId id="4319" r:id="rId14"/>
    <p:sldId id="4326" r:id="rId15"/>
    <p:sldId id="264" r:id="rId16"/>
    <p:sldId id="4382" r:id="rId17"/>
    <p:sldId id="4381" r:id="rId18"/>
    <p:sldId id="4383" r:id="rId19"/>
    <p:sldId id="4384" r:id="rId20"/>
    <p:sldId id="4385" r:id="rId21"/>
    <p:sldId id="4386" r:id="rId22"/>
    <p:sldId id="4328" r:id="rId23"/>
    <p:sldId id="4327" r:id="rId24"/>
    <p:sldId id="4331" r:id="rId25"/>
    <p:sldId id="4389" r:id="rId26"/>
    <p:sldId id="4322" r:id="rId27"/>
    <p:sldId id="4323" r:id="rId28"/>
    <p:sldId id="4329" r:id="rId29"/>
    <p:sldId id="4309" r:id="rId30"/>
    <p:sldId id="4333" r:id="rId31"/>
    <p:sldId id="4334" r:id="rId32"/>
    <p:sldId id="4330" r:id="rId33"/>
    <p:sldId id="4308" r:id="rId34"/>
    <p:sldId id="4314" r:id="rId35"/>
    <p:sldId id="4313" r:id="rId36"/>
    <p:sldId id="4336" r:id="rId37"/>
    <p:sldId id="4338" r:id="rId38"/>
    <p:sldId id="4339" r:id="rId39"/>
    <p:sldId id="4341" r:id="rId40"/>
    <p:sldId id="4340" r:id="rId41"/>
    <p:sldId id="4342" r:id="rId42"/>
    <p:sldId id="4349" r:id="rId43"/>
    <p:sldId id="4387" r:id="rId44"/>
    <p:sldId id="4350" r:id="rId45"/>
    <p:sldId id="4351" r:id="rId46"/>
    <p:sldId id="4352" r:id="rId47"/>
    <p:sldId id="4343" r:id="rId48"/>
    <p:sldId id="4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F16A4C"/>
    <a:srgbClr val="FDC562"/>
    <a:srgbClr val="7DCCC6"/>
    <a:srgbClr val="00A4B8"/>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01/08/2022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8/1/22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hyperlink" Target="https://www.forbes.com/sites/forbesnonprofitcouncil/2019/11/27/seven-ways-to-make-sure-team-skills-match-nonprofit-needs/?sh=1ae77e1f2a4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www.bookwidgets.com/blog/2019/10/15-fun-team-building-activities-and-trust-games-for-the-classroom" TargetMode="External"/><Relationship Id="rId5" Type="http://schemas.openxmlformats.org/officeDocument/2006/relationships/hyperlink" Target="https://www.huddle.com/blog/team-building-activities/" TargetMode="External"/><Relationship Id="rId4" Type="http://schemas.openxmlformats.org/officeDocument/2006/relationships/hyperlink" Target="https://www.projectcentral.com/blog/effective-team-build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shoka.org/" TargetMode="Externa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ngfoundation.org/" TargetMode="Externa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hyperlink" Target="https://conservationxlabs.com/digital-makerspace" TargetMode="External"/><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bs.ox.ac.uk/research/centres-and-initiatives/skoll-centre-social-entrepreneurship" TargetMode="External"/><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axerosolutions.com/blog/project-fatigue-how-to-avoid-the-nasty-surprise-and-catch-a-second-wind" TargetMode="External"/><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foq.com/news/2020/07/remote-fatigue-real/" TargetMode="External"/><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7" Type="http://schemas.openxmlformats.org/officeDocument/2006/relationships/hyperlink" Target="https://hbr.org/2020/12/how-to-lead-when-your-team-is-exhausted-and-you-are-too" TargetMode="External"/><Relationship Id="rId2" Type="http://schemas.openxmlformats.org/officeDocument/2006/relationships/image" Target="../media/image44.jpeg"/><Relationship Id="rId1" Type="http://schemas.openxmlformats.org/officeDocument/2006/relationships/slideLayout" Target="../slideLayouts/slideLayout16.xml"/><Relationship Id="rId6" Type="http://schemas.openxmlformats.org/officeDocument/2006/relationships/hyperlink" Target="https://www.youtube.com/watch?v=OHj38et5L04" TargetMode="External"/><Relationship Id="rId5" Type="http://schemas.openxmlformats.org/officeDocument/2006/relationships/hyperlink" Target="https://www.infoq.com/news/2020/07/remote-fatigue-real/" TargetMode="External"/><Relationship Id="rId4" Type="http://schemas.openxmlformats.org/officeDocument/2006/relationships/hyperlink" Target="https://randomactsofleadership.com/7-steps-to-break-the-cycle-of-inac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5.jpeg"/><Relationship Id="rId1" Type="http://schemas.openxmlformats.org/officeDocument/2006/relationships/slideLayout" Target="../slideLayouts/slideLayout15.xml"/><Relationship Id="rId4" Type="http://schemas.openxmlformats.org/officeDocument/2006/relationships/hyperlink" Target="https://www.jrf.org.uk/sites/default/files/jrf/migrated/files/1859354157.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hyperlink" Target="https://www.projectmanager.com/blog/improving-project-evaluation-process" TargetMode="External"/><Relationship Id="rId5" Type="http://schemas.openxmlformats.org/officeDocument/2006/relationships/hyperlink" Target="https://www.projectmanager.com/blog/5-ways-to-measure-project-success" TargetMode="External"/><Relationship Id="rId4" Type="http://schemas.openxmlformats.org/officeDocument/2006/relationships/hyperlink" Target="https://www.jrf.org.uk/sites/default/files/jrf/migrated/files/1859354157.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6.xml"/><Relationship Id="rId1" Type="http://schemas.openxmlformats.org/officeDocument/2006/relationships/video" Target="https://www.youtube.com/embed/TPDLD35_hgE?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VxXt-JMX0Fg?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6.xml"/><Relationship Id="rId1" Type="http://schemas.openxmlformats.org/officeDocument/2006/relationships/video" Target="https://www.youtube.com/embed/qjBdcyueom8?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2KqwMleovVU" TargetMode="External"/><Relationship Id="rId2" Type="http://schemas.openxmlformats.org/officeDocument/2006/relationships/slideLayout" Target="../slideLayouts/slideLayout26.xml"/><Relationship Id="rId1" Type="http://schemas.openxmlformats.org/officeDocument/2006/relationships/video" Target="https://www.youtube.com/embed/2KqwMleovVU?feature=oembed" TargetMode="Externa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6.xml"/><Relationship Id="rId1" Type="http://schemas.openxmlformats.org/officeDocument/2006/relationships/video" Target="https://www.youtube.com/embed/sT2S4ItGoL4?feature=oembe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152822" y="5313660"/>
            <a:ext cx="5450599" cy="697353"/>
          </a:xfrm>
        </p:spPr>
        <p:txBody>
          <a:bodyPr/>
          <a:lstStyle/>
          <a:p>
            <a:pPr algn="l"/>
            <a:r>
              <a:rPr lang="en-US" sz="2800" dirty="0" err="1"/>
              <a:t>Organisation</a:t>
            </a:r>
            <a:r>
              <a:rPr lang="en-US" sz="2800" dirty="0"/>
              <a:t> </a:t>
            </a:r>
            <a:r>
              <a:rPr lang="en-US" sz="2800" dirty="0" err="1"/>
              <a:t>eines</a:t>
            </a:r>
            <a:r>
              <a:rPr lang="en-US" sz="2800" dirty="0"/>
              <a:t> </a:t>
            </a:r>
            <a:r>
              <a:rPr lang="en-US" sz="2800" dirty="0" err="1"/>
              <a:t>Projektes</a:t>
            </a:r>
            <a:r>
              <a:rPr lang="en-US" sz="2800" dirty="0"/>
              <a:t> für </a:t>
            </a:r>
            <a:r>
              <a:rPr lang="en-US" sz="2800" dirty="0" err="1"/>
              <a:t>digitales</a:t>
            </a:r>
            <a:r>
              <a:rPr lang="en-US" sz="2800" dirty="0"/>
              <a:t> </a:t>
            </a:r>
            <a:r>
              <a:rPr lang="en-US" sz="2800" dirty="0" err="1"/>
              <a:t>studentisches</a:t>
            </a:r>
            <a:r>
              <a:rPr lang="en-US" sz="2800" dirty="0"/>
              <a:t> Engagement</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6152822" y="4805573"/>
            <a:ext cx="5278651" cy="697353"/>
          </a:xfrm>
        </p:spPr>
        <p:txBody>
          <a:bodyPr/>
          <a:lstStyle/>
          <a:p>
            <a:pPr algn="l"/>
            <a:r>
              <a:rPr lang="en-US" dirty="0"/>
              <a:t>Module 4</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179419" y="1351508"/>
            <a:ext cx="5648325" cy="4154984"/>
          </a:xfrm>
          <a:prstGeom prst="rect">
            <a:avLst/>
          </a:prstGeom>
          <a:noFill/>
        </p:spPr>
        <p:txBody>
          <a:bodyPr wrap="square" rtlCol="0">
            <a:spAutoFit/>
          </a:bodyPr>
          <a:lstStyle/>
          <a:p>
            <a:r>
              <a:rPr lang="de-DE" sz="2200" dirty="0">
                <a:solidFill>
                  <a:schemeClr val="bg1"/>
                </a:solidFill>
              </a:rPr>
              <a:t>Mehrere Schritte sind bei der Gründung eines Projektes zu digitalem studentischem Engagement zu beachten:</a:t>
            </a:r>
          </a:p>
          <a:p>
            <a:r>
              <a:rPr lang="de-DE" sz="2200" b="1" dirty="0">
                <a:solidFill>
                  <a:schemeClr val="bg1"/>
                </a:solidFill>
              </a:rPr>
              <a:t>Der erste Schritt </a:t>
            </a:r>
            <a:r>
              <a:rPr lang="de-DE" sz="2200" dirty="0">
                <a:solidFill>
                  <a:schemeClr val="bg1"/>
                </a:solidFill>
              </a:rPr>
              <a:t>besteht darin, den gemeinsamen Auftrag bzw. die „Mission“ der Gruppe festzulegen. Diese sollte den Zweck und das Ziel für die Projektgründung umfassen. Die transparente Festlegung auf ein gemeinsames Projektthema und Projektziel trägt dazu bei, dass alle Teammitglieder*innen sich über die Aufgabe des Projektes im Klaren sind und ihre einzelnen Tätigkeiten darauf ausrichten können.</a:t>
            </a:r>
            <a:endParaRPr lang="en-US" sz="2200" dirty="0">
              <a:solidFill>
                <a:schemeClr val="bg1"/>
              </a:solidFill>
            </a:endParaRP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Box 1">
            <a:extLst>
              <a:ext uri="{FF2B5EF4-FFF2-40B4-BE49-F238E27FC236}">
                <a16:creationId xmlns:a16="http://schemas.microsoft.com/office/drawing/2014/main" id="{B7C1622A-DCA3-4BD0-A595-E2170D2BFF38}"/>
              </a:ext>
            </a:extLst>
          </p:cNvPr>
          <p:cNvSpPr txBox="1"/>
          <p:nvPr/>
        </p:nvSpPr>
        <p:spPr>
          <a:xfrm>
            <a:off x="6237245" y="419099"/>
            <a:ext cx="5237821" cy="523220"/>
          </a:xfrm>
          <a:prstGeom prst="rect">
            <a:avLst/>
          </a:prstGeom>
          <a:noFill/>
        </p:spPr>
        <p:txBody>
          <a:bodyPr wrap="square" rtlCol="0">
            <a:spAutoFit/>
          </a:bodyPr>
          <a:lstStyle/>
          <a:p>
            <a:r>
              <a:rPr lang="en-US" sz="2800" b="1" dirty="0">
                <a:solidFill>
                  <a:schemeClr val="bg1"/>
                </a:solidFill>
              </a:rPr>
              <a:t>Aufbau </a:t>
            </a:r>
            <a:r>
              <a:rPr lang="en-US" sz="2800" b="1" dirty="0" err="1">
                <a:solidFill>
                  <a:schemeClr val="bg1"/>
                </a:solidFill>
              </a:rPr>
              <a:t>eines</a:t>
            </a:r>
            <a:r>
              <a:rPr lang="en-US" sz="2800" b="1" dirty="0">
                <a:solidFill>
                  <a:schemeClr val="bg1"/>
                </a:solidFill>
              </a:rPr>
              <a:t> </a:t>
            </a:r>
            <a:r>
              <a:rPr lang="en-US" sz="2800" b="1" dirty="0" err="1">
                <a:solidFill>
                  <a:schemeClr val="bg1"/>
                </a:solidFill>
              </a:rPr>
              <a:t>Projektteams</a:t>
            </a:r>
            <a:endParaRPr lang="en-IE" sz="2800" b="1" dirty="0">
              <a:solidFill>
                <a:schemeClr val="bg1"/>
              </a:solidFill>
            </a:endParaRPr>
          </a:p>
        </p:txBody>
      </p:sp>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368162" y="979796"/>
            <a:ext cx="6024138" cy="5262979"/>
          </a:xfrm>
          <a:prstGeom prst="rect">
            <a:avLst/>
          </a:prstGeom>
          <a:noFill/>
        </p:spPr>
        <p:txBody>
          <a:bodyPr wrap="square" rtlCol="0">
            <a:spAutoFit/>
          </a:bodyPr>
          <a:lstStyle/>
          <a:p>
            <a:endParaRPr lang="en-US" sz="2400" dirty="0">
              <a:solidFill>
                <a:schemeClr val="bg1"/>
              </a:solidFill>
            </a:endParaRPr>
          </a:p>
          <a:p>
            <a:r>
              <a:rPr lang="de-DE" sz="2400" b="1" dirty="0">
                <a:solidFill>
                  <a:schemeClr val="bg1"/>
                </a:solidFill>
              </a:rPr>
              <a:t>Im nächsten Schritt </a:t>
            </a:r>
            <a:r>
              <a:rPr lang="de-DE" sz="2400" dirty="0">
                <a:solidFill>
                  <a:schemeClr val="bg1"/>
                </a:solidFill>
              </a:rPr>
              <a:t>werden die Fähigkeiten und Kompetenzen der einzelnen Teammitglieder*innen erhoben. Jedes Teammitglied wird etwas anderes in das Projekt einbringen können. Hier ist es wichtig zu überlegen, welche Aufgabe zu welchem Teammitglied passt und ob diese auch damit einverstanden sind. Indem die „richtigen Aufgaben“ von den „richtigen Teammitglieder*innen“ übernommen werden, kann die erfolgreiche Durchführung des Projektes eher erreicht werden.</a:t>
            </a:r>
            <a:endParaRPr lang="en-US" sz="2400" dirty="0">
              <a:solidFill>
                <a:schemeClr val="bg1"/>
              </a:solidFill>
            </a:endParaRPr>
          </a:p>
          <a:p>
            <a:endParaRPr lang="en-US" sz="2400" dirty="0">
              <a:solidFill>
                <a:schemeClr val="bg1"/>
              </a:solidFill>
            </a:endParaRP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09A2D6D3-1D32-4669-A721-FD49AD912573}"/>
              </a:ext>
            </a:extLst>
          </p:cNvPr>
          <p:cNvSpPr txBox="1"/>
          <p:nvPr/>
        </p:nvSpPr>
        <p:spPr>
          <a:xfrm>
            <a:off x="2437068" y="6104201"/>
            <a:ext cx="7608079" cy="369332"/>
          </a:xfrm>
          <a:prstGeom prst="rect">
            <a:avLst/>
          </a:prstGeom>
          <a:noFill/>
        </p:spPr>
        <p:txBody>
          <a:bodyPr wrap="square">
            <a:spAutoFit/>
          </a:bodyPr>
          <a:lstStyle/>
          <a:p>
            <a:r>
              <a:rPr lang="en-US" dirty="0">
                <a:solidFill>
                  <a:srgbClr val="23385C"/>
                </a:solidFill>
                <a:hlinkClick r:id="rId4">
                  <a:extLst>
                    <a:ext uri="{A12FA001-AC4F-418D-AE19-62706E023703}">
                      <ahyp:hlinkClr xmlns:ahyp="http://schemas.microsoft.com/office/drawing/2018/hyperlinkcolor" val="tx"/>
                    </a:ext>
                  </a:extLst>
                </a:hlinkClick>
              </a:rPr>
              <a:t>Article on Seven Ways To Make Sure Team Skills Match Nonprofit Needs</a:t>
            </a:r>
            <a:endParaRPr lang="en-IE" dirty="0">
              <a:solidFill>
                <a:srgbClr val="23385C"/>
              </a:solidFill>
            </a:endParaRPr>
          </a:p>
        </p:txBody>
      </p:sp>
      <p:sp>
        <p:nvSpPr>
          <p:cNvPr id="8" name="TextBox 1">
            <a:extLst>
              <a:ext uri="{FF2B5EF4-FFF2-40B4-BE49-F238E27FC236}">
                <a16:creationId xmlns:a16="http://schemas.microsoft.com/office/drawing/2014/main" id="{B33B5C23-E9AC-4471-912C-77D293DEB0DE}"/>
              </a:ext>
            </a:extLst>
          </p:cNvPr>
          <p:cNvSpPr txBox="1"/>
          <p:nvPr/>
        </p:nvSpPr>
        <p:spPr>
          <a:xfrm>
            <a:off x="561880" y="342588"/>
            <a:ext cx="5237821" cy="523220"/>
          </a:xfrm>
          <a:prstGeom prst="rect">
            <a:avLst/>
          </a:prstGeom>
          <a:noFill/>
        </p:spPr>
        <p:txBody>
          <a:bodyPr wrap="square" rtlCol="0">
            <a:spAutoFit/>
          </a:bodyPr>
          <a:lstStyle/>
          <a:p>
            <a:r>
              <a:rPr lang="en-US" sz="2800" b="1" dirty="0">
                <a:solidFill>
                  <a:schemeClr val="bg1"/>
                </a:solidFill>
              </a:rPr>
              <a:t>Aufbau </a:t>
            </a:r>
            <a:r>
              <a:rPr lang="en-US" sz="2800" b="1" dirty="0" err="1">
                <a:solidFill>
                  <a:schemeClr val="bg1"/>
                </a:solidFill>
              </a:rPr>
              <a:t>eines</a:t>
            </a:r>
            <a:r>
              <a:rPr lang="en-US" sz="2800" b="1" dirty="0">
                <a:solidFill>
                  <a:schemeClr val="bg1"/>
                </a:solidFill>
              </a:rPr>
              <a:t> </a:t>
            </a:r>
            <a:r>
              <a:rPr lang="en-US" sz="2800" b="1" dirty="0" err="1">
                <a:solidFill>
                  <a:schemeClr val="bg1"/>
                </a:solidFill>
              </a:rPr>
              <a:t>Projektteams</a:t>
            </a:r>
            <a:endParaRPr lang="en-IE" sz="2800" b="1" dirty="0">
              <a:solidFill>
                <a:schemeClr val="bg1"/>
              </a:solidFill>
            </a:endParaRPr>
          </a:p>
        </p:txBody>
      </p:sp>
    </p:spTree>
    <p:extLst>
      <p:ext uri="{BB962C8B-B14F-4D97-AF65-F5344CB8AC3E}">
        <p14:creationId xmlns:p14="http://schemas.microsoft.com/office/powerpoint/2010/main" val="83791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237245" y="1093147"/>
            <a:ext cx="5648325" cy="4154984"/>
          </a:xfrm>
          <a:prstGeom prst="rect">
            <a:avLst/>
          </a:prstGeom>
          <a:noFill/>
        </p:spPr>
        <p:txBody>
          <a:bodyPr wrap="square" rtlCol="0">
            <a:spAutoFit/>
          </a:bodyPr>
          <a:lstStyle/>
          <a:p>
            <a:r>
              <a:rPr lang="de-DE" sz="2400" b="1" dirty="0">
                <a:solidFill>
                  <a:schemeClr val="bg1"/>
                </a:solidFill>
              </a:rPr>
              <a:t>Der letzte Schritt </a:t>
            </a:r>
            <a:r>
              <a:rPr lang="de-DE" sz="2400" dirty="0">
                <a:solidFill>
                  <a:schemeClr val="bg1"/>
                </a:solidFill>
              </a:rPr>
              <a:t>besteht darin, dass die einzelnen Aufgaben, zu deren Erfüllung sich einzelne Teammitglieder*innen bereiterklärt haben, nun klar definiert werden und die Teammitglieder*innen einzelne Rollen zugeteilt bekommen. Durch die Zuteilung einer Rolle im Projektteam, die mit bestimmten Aufgaben verknüpft ist, wird klar ersichtlich, was jede*r zu tun hat. Diese Phase bietet den Studierenden Möglichkeiten des Peer-to-Peer-Lernens.</a:t>
            </a:r>
            <a:endParaRPr lang="en-US"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Box 1">
            <a:extLst>
              <a:ext uri="{FF2B5EF4-FFF2-40B4-BE49-F238E27FC236}">
                <a16:creationId xmlns:a16="http://schemas.microsoft.com/office/drawing/2014/main" id="{B5253A73-478D-4E21-B9EC-180FEF0C3D8E}"/>
              </a:ext>
            </a:extLst>
          </p:cNvPr>
          <p:cNvSpPr txBox="1"/>
          <p:nvPr/>
        </p:nvSpPr>
        <p:spPr>
          <a:xfrm>
            <a:off x="6237245" y="419099"/>
            <a:ext cx="5237821" cy="523220"/>
          </a:xfrm>
          <a:prstGeom prst="rect">
            <a:avLst/>
          </a:prstGeom>
          <a:noFill/>
        </p:spPr>
        <p:txBody>
          <a:bodyPr wrap="square" rtlCol="0">
            <a:spAutoFit/>
          </a:bodyPr>
          <a:lstStyle/>
          <a:p>
            <a:r>
              <a:rPr lang="en-US" sz="2800" b="1" dirty="0">
                <a:solidFill>
                  <a:schemeClr val="bg1"/>
                </a:solidFill>
              </a:rPr>
              <a:t>Aufbau </a:t>
            </a:r>
            <a:r>
              <a:rPr lang="en-US" sz="2800" b="1" dirty="0" err="1">
                <a:solidFill>
                  <a:schemeClr val="bg1"/>
                </a:solidFill>
              </a:rPr>
              <a:t>eines</a:t>
            </a:r>
            <a:r>
              <a:rPr lang="en-US" sz="2800" b="1" dirty="0">
                <a:solidFill>
                  <a:schemeClr val="bg1"/>
                </a:solidFill>
              </a:rPr>
              <a:t> </a:t>
            </a:r>
            <a:r>
              <a:rPr lang="en-US" sz="2800" b="1" dirty="0" err="1">
                <a:solidFill>
                  <a:schemeClr val="bg1"/>
                </a:solidFill>
              </a:rPr>
              <a:t>Projektteams</a:t>
            </a:r>
            <a:endParaRPr lang="en-IE" sz="2800" b="1" dirty="0">
              <a:solidFill>
                <a:schemeClr val="bg1"/>
              </a:solidFill>
            </a:endParaRPr>
          </a:p>
        </p:txBody>
      </p:sp>
    </p:spTree>
    <p:extLst>
      <p:ext uri="{BB962C8B-B14F-4D97-AF65-F5344CB8AC3E}">
        <p14:creationId xmlns:p14="http://schemas.microsoft.com/office/powerpoint/2010/main" val="18765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214930"/>
            <a:ext cx="5085159" cy="1049622"/>
          </a:xfrm>
        </p:spPr>
        <p:txBody>
          <a:bodyPr>
            <a:normAutofit fontScale="85000" lnSpcReduction="10000"/>
          </a:bodyPr>
          <a:lstStyle/>
          <a:p>
            <a:r>
              <a:rPr lang="en-US" b="1" dirty="0"/>
              <a:t>Aufbau </a:t>
            </a:r>
            <a:r>
              <a:rPr lang="en-US" b="1" dirty="0" err="1"/>
              <a:t>eines</a:t>
            </a:r>
            <a:r>
              <a:rPr lang="en-US" b="1" dirty="0"/>
              <a:t> </a:t>
            </a:r>
            <a:r>
              <a:rPr lang="en-US" b="1" dirty="0" err="1"/>
              <a:t>Projektteams</a:t>
            </a:r>
            <a:r>
              <a:rPr lang="en-US" b="1" dirty="0"/>
              <a:t> –</a:t>
            </a:r>
          </a:p>
          <a:p>
            <a:r>
              <a:rPr lang="en-US" b="1" dirty="0" err="1"/>
              <a:t>Weitere</a:t>
            </a:r>
            <a:r>
              <a:rPr lang="en-US" b="1" dirty="0"/>
              <a:t> </a:t>
            </a:r>
            <a:r>
              <a:rPr lang="en-US" b="1" dirty="0" err="1"/>
              <a:t>Ressourcen</a:t>
            </a:r>
            <a:endParaRPr lang="en-US" b="1"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3046988"/>
          </a:xfrm>
          <a:prstGeom prst="rect">
            <a:avLst/>
          </a:prstGeom>
          <a:noFill/>
        </p:spPr>
        <p:txBody>
          <a:bodyPr wrap="square" rtlCol="0">
            <a:spAutoFit/>
          </a:bodyPr>
          <a:lstStyle/>
          <a:p>
            <a:r>
              <a:rPr lang="en-US" sz="2400" dirty="0">
                <a:solidFill>
                  <a:schemeClr val="bg2"/>
                </a:solidFill>
                <a:hlinkClick r:id="rId4">
                  <a:extLst>
                    <a:ext uri="{A12FA001-AC4F-418D-AE19-62706E023703}">
                      <ahyp:hlinkClr xmlns:ahyp="http://schemas.microsoft.com/office/drawing/2018/hyperlinkcolor" val="tx"/>
                    </a:ext>
                  </a:extLst>
                </a:hlinkClick>
              </a:rPr>
              <a:t>Article on 8 Benefits of Building an Effective Project Team</a:t>
            </a:r>
            <a:endParaRPr lang="en-US" sz="2400" dirty="0">
              <a:solidFill>
                <a:schemeClr val="bg2"/>
              </a:solidFill>
            </a:endParaRPr>
          </a:p>
          <a:p>
            <a:endParaRPr lang="en-US" sz="2400" dirty="0">
              <a:solidFill>
                <a:schemeClr val="bg2"/>
              </a:solidFill>
            </a:endParaRPr>
          </a:p>
          <a:p>
            <a:r>
              <a:rPr lang="en-US" sz="2400" dirty="0">
                <a:solidFill>
                  <a:schemeClr val="bg2"/>
                </a:solidFill>
                <a:hlinkClick r:id="rId5">
                  <a:extLst>
                    <a:ext uri="{A12FA001-AC4F-418D-AE19-62706E023703}">
                      <ahyp:hlinkClr xmlns:ahyp="http://schemas.microsoft.com/office/drawing/2018/hyperlinkcolor" val="tx"/>
                    </a:ext>
                  </a:extLst>
                </a:hlinkClick>
              </a:rPr>
              <a:t>Article on 10 Quick and Easy Team Building Activities</a:t>
            </a:r>
            <a:endParaRPr lang="en-US" sz="2400" dirty="0">
              <a:solidFill>
                <a:schemeClr val="bg2"/>
              </a:solidFill>
            </a:endParaRPr>
          </a:p>
          <a:p>
            <a:endParaRPr lang="en-US" sz="2400" dirty="0">
              <a:solidFill>
                <a:schemeClr val="bg1"/>
              </a:solidFill>
              <a:hlinkClick r:id="rId6">
                <a:extLst>
                  <a:ext uri="{A12FA001-AC4F-418D-AE19-62706E023703}">
                    <ahyp:hlinkClr xmlns:ahyp="http://schemas.microsoft.com/office/drawing/2018/hyperlinkcolor" val="tx"/>
                  </a:ext>
                </a:extLst>
              </a:hlinkClick>
            </a:endParaRPr>
          </a:p>
          <a:p>
            <a:r>
              <a:rPr lang="en-US" sz="2400" dirty="0">
                <a:solidFill>
                  <a:schemeClr val="bg1"/>
                </a:solidFill>
                <a:hlinkClick r:id="rId6">
                  <a:extLst>
                    <a:ext uri="{A12FA001-AC4F-418D-AE19-62706E023703}">
                      <ahyp:hlinkClr xmlns:ahyp="http://schemas.microsoft.com/office/drawing/2018/hyperlinkcolor" val="tx"/>
                    </a:ext>
                  </a:extLst>
                </a:hlinkClick>
              </a:rPr>
              <a:t>Article on 15 fun team building activities and trust games for the classroom.</a:t>
            </a:r>
            <a:endParaRPr lang="en-IE"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637367"/>
            <a:ext cx="9520333" cy="1175656"/>
          </a:xfrm>
        </p:spPr>
        <p:txBody>
          <a:bodyPr>
            <a:noAutofit/>
          </a:bodyPr>
          <a:lstStyle/>
          <a:p>
            <a:pPr algn="ctr"/>
            <a:r>
              <a:rPr lang="de-DE" b="1" dirty="0"/>
              <a:t>Unterstützende Netzwerke schaffen</a:t>
            </a:r>
            <a:endParaRPr lang="en-IE" sz="4400" b="1"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2B4B1667-B390-471E-B4A9-2DB66A8AE317}"/>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649400" y="200556"/>
            <a:ext cx="4716425" cy="1030357"/>
          </a:xfrm>
        </p:spPr>
        <p:txBody>
          <a:bodyPr>
            <a:normAutofit/>
          </a:bodyPr>
          <a:lstStyle/>
          <a:p>
            <a:r>
              <a:rPr lang="en-US" sz="3200" b="1" dirty="0" err="1"/>
              <a:t>Unterstützende</a:t>
            </a:r>
            <a:r>
              <a:rPr lang="en-US" sz="3200" b="1" dirty="0"/>
              <a:t> </a:t>
            </a:r>
            <a:r>
              <a:rPr lang="en-US" sz="3200" b="1" dirty="0" err="1"/>
              <a:t>Netzwerke</a:t>
            </a:r>
            <a:r>
              <a:rPr lang="en-US" sz="3200" b="1" dirty="0"/>
              <a:t> </a:t>
            </a:r>
            <a:r>
              <a:rPr lang="en-US" sz="3200" b="1" dirty="0" err="1"/>
              <a:t>schaffen</a:t>
            </a:r>
            <a:endParaRPr lang="en-US" sz="32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06380" y="1486798"/>
            <a:ext cx="5214497" cy="5170646"/>
          </a:xfrm>
          <a:prstGeom prst="rect">
            <a:avLst/>
          </a:prstGeom>
          <a:noFill/>
        </p:spPr>
        <p:txBody>
          <a:bodyPr wrap="square" rtlCol="0">
            <a:spAutoFit/>
          </a:bodyPr>
          <a:lstStyle/>
          <a:p>
            <a:r>
              <a:rPr lang="de-DE" sz="2400" dirty="0">
                <a:solidFill>
                  <a:schemeClr val="bg1"/>
                </a:solidFill>
              </a:rPr>
              <a:t>Diese Thema befasst sich damit, wie ein Projekt zu digitalem studentischem Engagement aufgebaut werden kann und wie Netzwerkarbeit und die Schaffung von Kooperationen dazu beitragen können, das Projekt erfolgreich durchzuführen.</a:t>
            </a:r>
          </a:p>
          <a:p>
            <a:endParaRPr lang="de-DE" sz="2400" dirty="0">
              <a:solidFill>
                <a:schemeClr val="bg1"/>
              </a:solidFill>
            </a:endParaRPr>
          </a:p>
          <a:p>
            <a:r>
              <a:rPr lang="de-DE" sz="2400" dirty="0">
                <a:solidFill>
                  <a:schemeClr val="bg1"/>
                </a:solidFill>
              </a:rPr>
              <a:t>Studierende lernen, wie sie Kontakte und Netzwerke innerhalb und außerhalb ihrer lokalen Umgebung schaffen können und wie sie diese im Sinne des Projektes einsetzen können.</a:t>
            </a: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68859" y="1593574"/>
            <a:ext cx="5215827" cy="4877899"/>
          </a:xfrm>
        </p:spPr>
        <p:txBody>
          <a:bodyPr>
            <a:normAutofit/>
          </a:bodyPr>
          <a:lstStyle/>
          <a:p>
            <a:pPr marL="0"/>
            <a:r>
              <a:rPr lang="de-DE" dirty="0"/>
              <a:t>Für den Aufbau eines Projektes zu digitalem studentischem Engagement braucht es Unterstützung und Kollaboration. Die Bearbeitung eines gesellschaftlichen Problems im Projektteam ist für das Finden einer angemessenen Lösung zentral. Im gemeinsamen Erarbeiten von Ideen können viele neue und kreative Lösungsansätze entstehen.</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59" y="595510"/>
            <a:ext cx="4716425" cy="582221"/>
          </a:xfrm>
        </p:spPr>
        <p:txBody>
          <a:bodyPr>
            <a:normAutofit fontScale="85000" lnSpcReduction="10000"/>
          </a:bodyPr>
          <a:lstStyle/>
          <a:p>
            <a:r>
              <a:rPr lang="en-US" b="1" dirty="0" err="1"/>
              <a:t>Projektarbeit</a:t>
            </a:r>
            <a:r>
              <a:rPr lang="en-US" b="1" dirty="0"/>
              <a:t> </a:t>
            </a:r>
            <a:r>
              <a:rPr lang="en-US" b="1" dirty="0" err="1"/>
              <a:t>ist</a:t>
            </a:r>
            <a:r>
              <a:rPr lang="en-US" b="1" dirty="0"/>
              <a:t> </a:t>
            </a:r>
            <a:r>
              <a:rPr lang="en-US" b="1" i="1" dirty="0"/>
              <a:t>Teamwork</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6" name="Picture Placeholder 5">
            <a:extLst>
              <a:ext uri="{FF2B5EF4-FFF2-40B4-BE49-F238E27FC236}">
                <a16:creationId xmlns:a16="http://schemas.microsoft.com/office/drawing/2014/main" id="{F9B6EBE8-DF54-4BE3-816A-67C03FF45E6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685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560443" y="1470991"/>
            <a:ext cx="5198165" cy="5218044"/>
          </a:xfrm>
        </p:spPr>
        <p:txBody>
          <a:bodyPr>
            <a:normAutofit/>
          </a:bodyPr>
          <a:lstStyle/>
          <a:p>
            <a:pPr marL="0"/>
            <a:r>
              <a:rPr lang="de-DE" dirty="0"/>
              <a:t>Ideen brauchen Zeit und ein geschütztes, unterstützendes Umfeld, um zu sozialen Innovationen heranzureifen.</a:t>
            </a:r>
          </a:p>
          <a:p>
            <a:pPr marL="0"/>
            <a:r>
              <a:rPr lang="de-DE" dirty="0"/>
              <a:t>Unterstützer*innen für die Entwicklung sozialer Innovationen können etwa Unternehmer*innen, Designer*innen, </a:t>
            </a:r>
            <a:r>
              <a:rPr lang="de-DE" dirty="0" err="1"/>
              <a:t>Pädagog</a:t>
            </a:r>
            <a:r>
              <a:rPr lang="de-DE" dirty="0"/>
              <a:t>*innen, Aktivist*innen oder Vertreter*innen von gemeinnützigen Organisationen sein, die für die Zusammenarbeit mit dem Projektteam gewonnen werden können. </a:t>
            </a:r>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801312" y="476241"/>
            <a:ext cx="4716425" cy="582221"/>
          </a:xfrm>
        </p:spPr>
        <p:txBody>
          <a:bodyPr>
            <a:normAutofit fontScale="92500"/>
          </a:bodyPr>
          <a:lstStyle/>
          <a:p>
            <a:r>
              <a:rPr lang="en-US" sz="3200" b="1" dirty="0"/>
              <a:t>Von der </a:t>
            </a:r>
            <a:r>
              <a:rPr lang="en-US" sz="3200" b="1" dirty="0" err="1"/>
              <a:t>Idee</a:t>
            </a:r>
            <a:r>
              <a:rPr lang="en-US" sz="3200" b="1" dirty="0"/>
              <a:t> </a:t>
            </a:r>
            <a:r>
              <a:rPr lang="en-US" sz="3200" b="1" dirty="0" err="1"/>
              <a:t>zur</a:t>
            </a:r>
            <a:r>
              <a:rPr lang="en-US" sz="3200" b="1" dirty="0"/>
              <a:t> Innovation</a:t>
            </a:r>
            <a:endParaRPr lang="en-US" sz="20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8" name="Picture Placeholder 7">
            <a:extLst>
              <a:ext uri="{FF2B5EF4-FFF2-40B4-BE49-F238E27FC236}">
                <a16:creationId xmlns:a16="http://schemas.microsoft.com/office/drawing/2014/main" id="{6E1A95AF-82C1-4ECD-BF71-CFC1BE1F5B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6134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61159" y="334617"/>
            <a:ext cx="4856086" cy="1336433"/>
          </a:xfrm>
        </p:spPr>
        <p:txBody>
          <a:bodyPr>
            <a:normAutofit/>
          </a:bodyPr>
          <a:lstStyle/>
          <a:p>
            <a:r>
              <a:rPr lang="en-IE" sz="2800" b="1" dirty="0" err="1"/>
              <a:t>Digitale</a:t>
            </a:r>
            <a:r>
              <a:rPr lang="en-IE" sz="2800" b="1" dirty="0"/>
              <a:t> </a:t>
            </a:r>
            <a:r>
              <a:rPr lang="en-IE" sz="2800" b="1" dirty="0" err="1"/>
              <a:t>Räume</a:t>
            </a:r>
            <a:r>
              <a:rPr lang="en-IE" sz="2800" b="1" dirty="0"/>
              <a:t> für </a:t>
            </a:r>
            <a:r>
              <a:rPr lang="en-IE" sz="2800" b="1" dirty="0" err="1"/>
              <a:t>bürgerschaftliches</a:t>
            </a:r>
            <a:r>
              <a:rPr lang="en-IE" sz="2800" b="1" dirty="0"/>
              <a:t> Engagement</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65033"/>
            <a:ext cx="5214497" cy="2677656"/>
          </a:xfrm>
          <a:prstGeom prst="rect">
            <a:avLst/>
          </a:prstGeom>
          <a:noFill/>
        </p:spPr>
        <p:txBody>
          <a:bodyPr wrap="square" rtlCol="0">
            <a:spAutoFit/>
          </a:bodyPr>
          <a:lstStyle/>
          <a:p>
            <a:r>
              <a:rPr lang="de-DE" sz="2400" dirty="0">
                <a:solidFill>
                  <a:schemeClr val="bg1"/>
                </a:solidFill>
              </a:rPr>
              <a:t>Im Folgenden werden verschiedene Unterstützungsprogramme für digitales studentisches Engagement vorgestellt. Diese stellen Ressourcen für eigene Aktivitäten des digitalen studentischen Engagements bereit und ermöglichen die Vernetzung mit Gleichgesinnten.</a:t>
            </a:r>
            <a:endParaRPr lang="en-IE" dirty="0"/>
          </a:p>
        </p:txBody>
      </p:sp>
      <p:pic>
        <p:nvPicPr>
          <p:cNvPr id="5" name="Picture Placeholder 4">
            <a:extLst>
              <a:ext uri="{FF2B5EF4-FFF2-40B4-BE49-F238E27FC236}">
                <a16:creationId xmlns:a16="http://schemas.microsoft.com/office/drawing/2014/main" id="{3A6CDCD6-346F-4625-8596-D2B6DA8F403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4473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68859" y="1451626"/>
            <a:ext cx="5215827" cy="5436704"/>
          </a:xfrm>
        </p:spPr>
        <p:txBody>
          <a:bodyPr>
            <a:normAutofit fontScale="70000" lnSpcReduction="20000"/>
          </a:bodyPr>
          <a:lstStyle/>
          <a:p>
            <a:pPr marL="0" indent="0"/>
            <a:r>
              <a:rPr lang="de-DE" sz="3100" dirty="0"/>
              <a:t>ASHOKA stellt ein Netzwerk dar mit Sitz in Großbritannien und Irland, das sich auf die Vernetzung von Organisationen, Vereinen etc. konzentriert und darauf ausgerichtet ist, eine Community von „Führungspersönlichkeiten des Wandels“ in der ganzen Welt aufzubauen.</a:t>
            </a:r>
          </a:p>
          <a:p>
            <a:pPr marL="0" indent="0"/>
            <a:r>
              <a:rPr lang="de-DE" sz="3100" dirty="0"/>
              <a:t>ASHOKA unterstützt vor allem soziales Unternehmertum, junge Start-Ups und Organisationen für Change-Making. ASHOKA will die breite Öffentlichkeit für Veränderungen inspirieren und Bürger*innen dazu befähigen, das Vertrauen zu gewinnen und Mittel zu mobilisieren, um gesellschaftliche Probleme und Herausforderungen zum Wohle aller zu lösen.</a:t>
            </a:r>
          </a:p>
          <a:p>
            <a:pPr marL="0" indent="0"/>
            <a:endParaRPr lang="en-IE" sz="2600" dirty="0"/>
          </a:p>
          <a:p>
            <a:pPr marL="0" indent="0"/>
            <a:r>
              <a:rPr lang="en-IE" sz="2600" dirty="0">
                <a:solidFill>
                  <a:schemeClr val="bg2"/>
                </a:solidFill>
                <a:hlinkClick r:id="rId2">
                  <a:extLst>
                    <a:ext uri="{A12FA001-AC4F-418D-AE19-62706E023703}">
                      <ahyp:hlinkClr xmlns:ahyp="http://schemas.microsoft.com/office/drawing/2018/hyperlinkcolor" val="tx"/>
                    </a:ext>
                  </a:extLst>
                </a:hlinkClick>
              </a:rPr>
              <a:t>Link </a:t>
            </a:r>
            <a:r>
              <a:rPr lang="en-IE" sz="2600" dirty="0" err="1">
                <a:solidFill>
                  <a:schemeClr val="bg2"/>
                </a:solidFill>
                <a:hlinkClick r:id="rId2">
                  <a:extLst>
                    <a:ext uri="{A12FA001-AC4F-418D-AE19-62706E023703}">
                      <ahyp:hlinkClr xmlns:ahyp="http://schemas.microsoft.com/office/drawing/2018/hyperlinkcolor" val="tx"/>
                    </a:ext>
                  </a:extLst>
                </a:hlinkClick>
              </a:rPr>
              <a:t>zu</a:t>
            </a:r>
            <a:r>
              <a:rPr lang="en-IE" sz="2600" dirty="0">
                <a:solidFill>
                  <a:schemeClr val="bg2"/>
                </a:solidFill>
                <a:hlinkClick r:id="rId2">
                  <a:extLst>
                    <a:ext uri="{A12FA001-AC4F-418D-AE19-62706E023703}">
                      <ahyp:hlinkClr xmlns:ahyp="http://schemas.microsoft.com/office/drawing/2018/hyperlinkcolor" val="tx"/>
                    </a:ext>
                  </a:extLst>
                </a:hlinkClick>
              </a:rPr>
              <a:t> ASHOKA Website </a:t>
            </a:r>
            <a:endParaRPr lang="en-IE" sz="2600" dirty="0">
              <a:solidFill>
                <a:schemeClr val="bg2"/>
              </a:solidFill>
            </a:endParaRPr>
          </a:p>
          <a:p>
            <a:pPr marL="0" indent="0"/>
            <a:endParaRPr lang="en-IE" dirty="0"/>
          </a:p>
          <a:p>
            <a:pPr marL="0" indent="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59" y="489492"/>
            <a:ext cx="4716425" cy="582221"/>
          </a:xfrm>
        </p:spPr>
        <p:txBody>
          <a:bodyPr>
            <a:normAutofit lnSpcReduction="10000"/>
          </a:bodyPr>
          <a:lstStyle/>
          <a:p>
            <a:r>
              <a:rPr lang="en-US" b="1" dirty="0"/>
              <a:t>ASHOKA</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13" name="Picture Placeholder 12" descr="Logo&#10;&#10;Description automatically generated">
            <a:extLst>
              <a:ext uri="{FF2B5EF4-FFF2-40B4-BE49-F238E27FC236}">
                <a16:creationId xmlns:a16="http://schemas.microsoft.com/office/drawing/2014/main" id="{198B4445-C9F7-4073-ACD3-5B21C4A25BC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32086" r="32086"/>
          <a:stretch>
            <a:fillRect/>
          </a:stretch>
        </p:blipFill>
        <p:spPr/>
      </p:pic>
    </p:spTree>
    <p:extLst>
      <p:ext uri="{BB962C8B-B14F-4D97-AF65-F5344CB8AC3E}">
        <p14:creationId xmlns:p14="http://schemas.microsoft.com/office/powerpoint/2010/main" val="140689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83874" y="1606962"/>
            <a:ext cx="4647959" cy="3590258"/>
          </a:xfrm>
        </p:spPr>
        <p:txBody>
          <a:bodyPr>
            <a:normAutofit fontScale="85000" lnSpcReduction="10000"/>
          </a:bodyPr>
          <a:lstStyle/>
          <a:p>
            <a:pPr marL="0"/>
            <a:r>
              <a:rPr lang="de-DE" dirty="0"/>
              <a:t>Modul 4 führt in die Schritte des Projektmanagements ein. Studierende lernen, wie sie ein Team zusammenstellen, sodass die Mitglieder*innen ihre Fähigkeiten und Stärken einbringen können, um das Projekt erfolgreich durchzuführen. Studierende werden mit Problemen und Herausforderungen konfrontiert, die sich auf die Umsetzung eines Projektes zu digitalem studentischem Engagement auswirken können, und sie lernen Methoden kennen, um die Qualität der Durchführung eines Projekts zu bewerten.</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 4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a:xfrm>
            <a:off x="7229716" y="1232267"/>
            <a:ext cx="4647959" cy="822373"/>
          </a:xfrm>
        </p:spPr>
        <p:txBody>
          <a:bodyPr/>
          <a:lstStyle/>
          <a:p>
            <a:r>
              <a:rPr lang="de-DE" dirty="0"/>
              <a:t>Arbeit in einem Team zu digitalem studentischem Engagement</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de-DE" dirty="0"/>
              <a:t>Wie Schwierigkeiten in Stärken umgewandelt werden können</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Projekte</a:t>
            </a:r>
            <a:r>
              <a:rPr lang="en-US" dirty="0"/>
              <a:t> neu </a:t>
            </a:r>
            <a:r>
              <a:rPr lang="en-US" dirty="0" err="1"/>
              <a:t>beleben</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de-AT" dirty="0"/>
              <a:t>Evaluierung des Projekts </a:t>
            </a:r>
            <a:endParaRPr lang="de-DE"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Übungen</a:t>
            </a:r>
            <a:endParaRPr lang="en-US" dirty="0"/>
          </a:p>
        </p:txBody>
      </p:sp>
      <p:sp>
        <p:nvSpPr>
          <p:cNvPr id="17" name="TextBox 15">
            <a:extLst>
              <a:ext uri="{FF2B5EF4-FFF2-40B4-BE49-F238E27FC236}">
                <a16:creationId xmlns:a16="http://schemas.microsoft.com/office/drawing/2014/main" id="{46EA650A-3208-4392-8B0B-A36C0EDF5BB8}"/>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Dieses </a:t>
            </a:r>
            <a:r>
              <a:rPr lang="en-US" sz="900" dirty="0" err="1">
                <a:solidFill>
                  <a:srgbClr val="002060"/>
                </a:solidFill>
              </a:rPr>
              <a:t>Projekt</a:t>
            </a:r>
            <a:r>
              <a:rPr lang="en-US" sz="900" dirty="0">
                <a:solidFill>
                  <a:srgbClr val="002060"/>
                </a:solidFill>
              </a:rPr>
              <a:t> </a:t>
            </a:r>
            <a:r>
              <a:rPr lang="en-US" sz="900" dirty="0" err="1">
                <a:solidFill>
                  <a:srgbClr val="002060"/>
                </a:solidFill>
              </a:rPr>
              <a:t>wurde</a:t>
            </a:r>
            <a:r>
              <a:rPr lang="en-US" sz="900" dirty="0">
                <a:solidFill>
                  <a:srgbClr val="002060"/>
                </a:solidFill>
              </a:rPr>
              <a:t> </a:t>
            </a:r>
            <a:r>
              <a:rPr lang="en-US" sz="900" dirty="0" err="1">
                <a:solidFill>
                  <a:srgbClr val="002060"/>
                </a:solidFill>
              </a:rPr>
              <a:t>mit</a:t>
            </a:r>
            <a:r>
              <a:rPr lang="en-US" sz="900" dirty="0">
                <a:solidFill>
                  <a:srgbClr val="002060"/>
                </a:solidFill>
              </a:rPr>
              <a:t> </a:t>
            </a:r>
            <a:r>
              <a:rPr lang="en-US" sz="900" dirty="0" err="1">
                <a:solidFill>
                  <a:srgbClr val="002060"/>
                </a:solidFill>
              </a:rPr>
              <a:t>Unterstützung</a:t>
            </a:r>
            <a:r>
              <a:rPr lang="en-US" sz="900" dirty="0">
                <a:solidFill>
                  <a:srgbClr val="002060"/>
                </a:solidFill>
              </a:rPr>
              <a:t> der </a:t>
            </a:r>
            <a:r>
              <a:rPr lang="en-US" sz="900" dirty="0" err="1">
                <a:solidFill>
                  <a:srgbClr val="002060"/>
                </a:solidFill>
              </a:rPr>
              <a:t>Europäischen</a:t>
            </a:r>
            <a:r>
              <a:rPr lang="en-US" sz="900" dirty="0">
                <a:solidFill>
                  <a:srgbClr val="002060"/>
                </a:solidFill>
              </a:rPr>
              <a:t> </a:t>
            </a:r>
            <a:r>
              <a:rPr lang="en-US" sz="900" dirty="0" err="1">
                <a:solidFill>
                  <a:srgbClr val="002060"/>
                </a:solidFill>
              </a:rPr>
              <a:t>Kommission</a:t>
            </a:r>
            <a:r>
              <a:rPr lang="en-US" sz="900" dirty="0">
                <a:solidFill>
                  <a:srgbClr val="002060"/>
                </a:solidFill>
              </a:rPr>
              <a:t> </a:t>
            </a:r>
            <a:r>
              <a:rPr lang="en-US" sz="900" dirty="0" err="1">
                <a:solidFill>
                  <a:srgbClr val="002060"/>
                </a:solidFill>
              </a:rPr>
              <a:t>finanziert</a:t>
            </a:r>
            <a:r>
              <a:rPr lang="en-US" sz="900" dirty="0">
                <a:solidFill>
                  <a:srgbClr val="002060"/>
                </a:solidFill>
              </a:rPr>
              <a:t>. Die </a:t>
            </a:r>
            <a:r>
              <a:rPr lang="en-US" sz="900" dirty="0" err="1">
                <a:solidFill>
                  <a:srgbClr val="002060"/>
                </a:solidFill>
              </a:rPr>
              <a:t>Verantwortung</a:t>
            </a:r>
            <a:r>
              <a:rPr lang="en-US" sz="900" dirty="0">
                <a:solidFill>
                  <a:srgbClr val="002060"/>
                </a:solidFill>
              </a:rPr>
              <a:t> für den </a:t>
            </a:r>
            <a:r>
              <a:rPr lang="en-US" sz="900" dirty="0" err="1">
                <a:solidFill>
                  <a:srgbClr val="002060"/>
                </a:solidFill>
              </a:rPr>
              <a:t>Inhalt</a:t>
            </a:r>
            <a:r>
              <a:rPr lang="en-US" sz="900" dirty="0">
                <a:solidFill>
                  <a:srgbClr val="002060"/>
                </a:solidFill>
              </a:rPr>
              <a:t> </a:t>
            </a:r>
            <a:r>
              <a:rPr lang="en-US" sz="900" dirty="0" err="1">
                <a:solidFill>
                  <a:srgbClr val="002060"/>
                </a:solidFill>
              </a:rPr>
              <a:t>dieser</a:t>
            </a:r>
            <a:r>
              <a:rPr lang="en-US" sz="900" dirty="0">
                <a:solidFill>
                  <a:srgbClr val="002060"/>
                </a:solidFill>
              </a:rPr>
              <a:t> </a:t>
            </a:r>
            <a:r>
              <a:rPr lang="en-US" sz="900" dirty="0" err="1">
                <a:solidFill>
                  <a:srgbClr val="002060"/>
                </a:solidFill>
              </a:rPr>
              <a:t>Veröffentlichung</a:t>
            </a:r>
            <a:r>
              <a:rPr lang="en-US" sz="900" dirty="0">
                <a:solidFill>
                  <a:srgbClr val="002060"/>
                </a:solidFill>
              </a:rPr>
              <a:t> </a:t>
            </a:r>
            <a:r>
              <a:rPr lang="en-US" sz="900" dirty="0" err="1">
                <a:solidFill>
                  <a:srgbClr val="002060"/>
                </a:solidFill>
              </a:rPr>
              <a:t>trägt</a:t>
            </a:r>
            <a:r>
              <a:rPr lang="en-US" sz="900" dirty="0">
                <a:solidFill>
                  <a:srgbClr val="002060"/>
                </a:solidFill>
              </a:rPr>
              <a:t> </a:t>
            </a:r>
            <a:r>
              <a:rPr lang="en-US" sz="900" dirty="0" err="1">
                <a:solidFill>
                  <a:srgbClr val="002060"/>
                </a:solidFill>
              </a:rPr>
              <a:t>allein</a:t>
            </a:r>
            <a:r>
              <a:rPr lang="en-US" sz="900" dirty="0">
                <a:solidFill>
                  <a:srgbClr val="002060"/>
                </a:solidFill>
              </a:rPr>
              <a:t> der </a:t>
            </a:r>
            <a:r>
              <a:rPr lang="en-US" sz="900" dirty="0" err="1">
                <a:solidFill>
                  <a:srgbClr val="002060"/>
                </a:solidFill>
              </a:rPr>
              <a:t>Verfasser</a:t>
            </a:r>
            <a:r>
              <a:rPr lang="en-US" sz="900" dirty="0">
                <a:solidFill>
                  <a:srgbClr val="002060"/>
                </a:solidFill>
              </a:rPr>
              <a:t>; die </a:t>
            </a:r>
            <a:r>
              <a:rPr lang="en-US" sz="900" dirty="0" err="1">
                <a:solidFill>
                  <a:srgbClr val="002060"/>
                </a:solidFill>
              </a:rPr>
              <a:t>Kommission</a:t>
            </a:r>
            <a:r>
              <a:rPr lang="en-US" sz="900" dirty="0">
                <a:solidFill>
                  <a:srgbClr val="002060"/>
                </a:solidFill>
              </a:rPr>
              <a:t> </a:t>
            </a:r>
            <a:r>
              <a:rPr lang="en-US" sz="900" dirty="0" err="1">
                <a:solidFill>
                  <a:srgbClr val="002060"/>
                </a:solidFill>
              </a:rPr>
              <a:t>haftet</a:t>
            </a:r>
            <a:r>
              <a:rPr lang="en-US" sz="900" dirty="0">
                <a:solidFill>
                  <a:srgbClr val="002060"/>
                </a:solidFill>
              </a:rPr>
              <a:t> </a:t>
            </a:r>
            <a:r>
              <a:rPr lang="en-US" sz="900" dirty="0" err="1">
                <a:solidFill>
                  <a:srgbClr val="002060"/>
                </a:solidFill>
              </a:rPr>
              <a:t>nicht</a:t>
            </a:r>
            <a:r>
              <a:rPr lang="en-US" sz="900" dirty="0">
                <a:solidFill>
                  <a:srgbClr val="002060"/>
                </a:solidFill>
              </a:rPr>
              <a:t> für die </a:t>
            </a:r>
            <a:r>
              <a:rPr lang="en-US" sz="900" dirty="0" err="1">
                <a:solidFill>
                  <a:srgbClr val="002060"/>
                </a:solidFill>
              </a:rPr>
              <a:t>weitere</a:t>
            </a:r>
            <a:r>
              <a:rPr lang="en-US" sz="900" dirty="0">
                <a:solidFill>
                  <a:srgbClr val="002060"/>
                </a:solidFill>
              </a:rPr>
              <a:t> </a:t>
            </a:r>
            <a:r>
              <a:rPr lang="en-US" sz="900" dirty="0" err="1">
                <a:solidFill>
                  <a:srgbClr val="002060"/>
                </a:solidFill>
              </a:rPr>
              <a:t>Verwendung</a:t>
            </a:r>
            <a:r>
              <a:rPr lang="en-US" sz="900" dirty="0">
                <a:solidFill>
                  <a:srgbClr val="002060"/>
                </a:solidFill>
              </a:rPr>
              <a:t> der </a:t>
            </a:r>
            <a:r>
              <a:rPr lang="en-US" sz="900" dirty="0" err="1">
                <a:solidFill>
                  <a:srgbClr val="002060"/>
                </a:solidFill>
              </a:rPr>
              <a:t>darin</a:t>
            </a:r>
            <a:r>
              <a:rPr lang="en-US" sz="900" dirty="0">
                <a:solidFill>
                  <a:srgbClr val="002060"/>
                </a:solidFill>
              </a:rPr>
              <a:t> </a:t>
            </a:r>
            <a:r>
              <a:rPr lang="en-US" sz="900" dirty="0" err="1">
                <a:solidFill>
                  <a:srgbClr val="002060"/>
                </a:solidFill>
              </a:rPr>
              <a:t>enthaltenen</a:t>
            </a:r>
            <a:r>
              <a:rPr lang="en-US" sz="900" dirty="0">
                <a:solidFill>
                  <a:srgbClr val="002060"/>
                </a:solidFill>
              </a:rPr>
              <a:t> </a:t>
            </a:r>
            <a:r>
              <a:rPr lang="en-US" sz="900" dirty="0" err="1">
                <a:solidFill>
                  <a:srgbClr val="002060"/>
                </a:solidFill>
              </a:rPr>
              <a:t>Angaben</a:t>
            </a:r>
            <a:r>
              <a:rPr lang="en-US" sz="900" dirty="0">
                <a:solidFill>
                  <a:srgbClr val="002060"/>
                </a:solidFill>
              </a:rPr>
              <a:t>.</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77690" y="1408042"/>
            <a:ext cx="5198165" cy="5218044"/>
          </a:xfrm>
        </p:spPr>
        <p:txBody>
          <a:bodyPr>
            <a:normAutofit fontScale="92500" lnSpcReduction="10000"/>
          </a:bodyPr>
          <a:lstStyle/>
          <a:p>
            <a:r>
              <a:rPr lang="de-DE" dirty="0"/>
              <a:t>Die </a:t>
            </a:r>
            <a:r>
              <a:rPr lang="de-DE" b="1" dirty="0"/>
              <a:t>Young </a:t>
            </a:r>
            <a:r>
              <a:rPr lang="de-DE" b="1" dirty="0" err="1"/>
              <a:t>Foundation</a:t>
            </a:r>
            <a:r>
              <a:rPr lang="de-DE" b="1" dirty="0"/>
              <a:t> </a:t>
            </a:r>
            <a:r>
              <a:rPr lang="de-DE" dirty="0"/>
              <a:t>mit Sitz in Großbritannien ist eine führende Plattform für die Unterstützung und Förderung sozialer Innovationen, die Lösungen zur Bearbeitung von gesellschaftlichen Problemen bereitstellen.</a:t>
            </a:r>
          </a:p>
          <a:p>
            <a:r>
              <a:rPr lang="de-DE" dirty="0"/>
              <a:t>Die </a:t>
            </a:r>
            <a:r>
              <a:rPr lang="de-DE" b="1" dirty="0"/>
              <a:t>Young </a:t>
            </a:r>
            <a:r>
              <a:rPr lang="de-DE" b="1" dirty="0" err="1"/>
              <a:t>Foundation</a:t>
            </a:r>
            <a:r>
              <a:rPr lang="de-DE" b="1" dirty="0"/>
              <a:t> </a:t>
            </a:r>
            <a:r>
              <a:rPr lang="de-DE" dirty="0"/>
              <a:t>unterstützt Maßnahmen auf lokaler Ebene und bereitet Wissen zu gesellschaftlich relevanten Themen auf. Durch Kollaboration werden soziale und ökologische Probleme bearbeitet und sozialer Wandel für solidarische Gemeinschaften und eine sozial gerechte Zukunft vorangetrieben.</a:t>
            </a:r>
          </a:p>
          <a:p>
            <a:pPr marL="0" indent="0"/>
            <a:r>
              <a:rPr lang="en-US" dirty="0">
                <a:solidFill>
                  <a:schemeClr val="bg2"/>
                </a:solidFill>
                <a:hlinkClick r:id="rId2">
                  <a:extLst>
                    <a:ext uri="{A12FA001-AC4F-418D-AE19-62706E023703}">
                      <ahyp:hlinkClr xmlns:ahyp="http://schemas.microsoft.com/office/drawing/2018/hyperlinkcolor" val="tx"/>
                    </a:ext>
                  </a:extLst>
                </a:hlinkClick>
              </a:rPr>
              <a:t>Link </a:t>
            </a:r>
            <a:r>
              <a:rPr lang="en-US" dirty="0" err="1">
                <a:solidFill>
                  <a:schemeClr val="bg2"/>
                </a:solidFill>
                <a:hlinkClick r:id="rId2">
                  <a:extLst>
                    <a:ext uri="{A12FA001-AC4F-418D-AE19-62706E023703}">
                      <ahyp:hlinkClr xmlns:ahyp="http://schemas.microsoft.com/office/drawing/2018/hyperlinkcolor" val="tx"/>
                    </a:ext>
                  </a:extLst>
                </a:hlinkClick>
              </a:rPr>
              <a:t>zu</a:t>
            </a:r>
            <a:r>
              <a:rPr lang="en-US" dirty="0">
                <a:solidFill>
                  <a:schemeClr val="bg2"/>
                </a:solidFill>
                <a:hlinkClick r:id="rId2">
                  <a:extLst>
                    <a:ext uri="{A12FA001-AC4F-418D-AE19-62706E023703}">
                      <ahyp:hlinkClr xmlns:ahyp="http://schemas.microsoft.com/office/drawing/2018/hyperlinkcolor" val="tx"/>
                    </a:ext>
                  </a:extLst>
                </a:hlinkClick>
              </a:rPr>
              <a:t> The Young Foundation</a:t>
            </a:r>
            <a:endParaRPr lang="en-IE" dirty="0">
              <a:solidFill>
                <a:schemeClr val="bg2"/>
              </a:solidFill>
            </a:endParaRPr>
          </a:p>
          <a:p>
            <a:pPr marL="0" indent="0"/>
            <a:endParaRPr lang="en-IE" dirty="0"/>
          </a:p>
          <a:p>
            <a:pPr marL="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59" y="489493"/>
            <a:ext cx="4716425" cy="582221"/>
          </a:xfrm>
        </p:spPr>
        <p:txBody>
          <a:bodyPr>
            <a:normAutofit/>
          </a:bodyPr>
          <a:lstStyle/>
          <a:p>
            <a:r>
              <a:rPr lang="en-US" sz="3200" b="1" dirty="0"/>
              <a:t>YOUNG FOUNDATION</a:t>
            </a:r>
            <a:endParaRPr lang="en-US" sz="20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13" name="Picture Placeholder 12" descr="Text&#10;&#10;Description automatically generated with medium confidence">
            <a:extLst>
              <a:ext uri="{FF2B5EF4-FFF2-40B4-BE49-F238E27FC236}">
                <a16:creationId xmlns:a16="http://schemas.microsoft.com/office/drawing/2014/main" id="{CA8DAE84-FD40-4839-A98A-8461B6FDF9B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34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427383"/>
            <a:ext cx="4716425" cy="632791"/>
          </a:xfrm>
        </p:spPr>
        <p:txBody>
          <a:bodyPr>
            <a:normAutofit/>
          </a:bodyPr>
          <a:lstStyle/>
          <a:p>
            <a:r>
              <a:rPr lang="en-IE" sz="2800" b="1" i="0" u="none" strike="noStrike" dirty="0">
                <a:effectLst/>
              </a:rPr>
              <a:t>THE DIGITAL MAKERSPACE </a:t>
            </a:r>
            <a:endParaRPr lang="en-IE" sz="40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406008"/>
            <a:ext cx="5214497" cy="5416868"/>
          </a:xfrm>
          <a:prstGeom prst="rect">
            <a:avLst/>
          </a:prstGeom>
          <a:noFill/>
        </p:spPr>
        <p:txBody>
          <a:bodyPr wrap="square" rtlCol="0">
            <a:spAutoFit/>
          </a:bodyPr>
          <a:lstStyle/>
          <a:p>
            <a:r>
              <a:rPr lang="de-DE" sz="2000" dirty="0">
                <a:solidFill>
                  <a:schemeClr val="bg1"/>
                </a:solidFill>
              </a:rPr>
              <a:t>Der Digital </a:t>
            </a:r>
            <a:r>
              <a:rPr lang="de-DE" sz="2000" dirty="0" err="1">
                <a:solidFill>
                  <a:schemeClr val="bg1"/>
                </a:solidFill>
              </a:rPr>
              <a:t>Makerspace</a:t>
            </a:r>
            <a:r>
              <a:rPr lang="de-DE" sz="2000" dirty="0">
                <a:solidFill>
                  <a:schemeClr val="bg1"/>
                </a:solidFill>
              </a:rPr>
              <a:t> ist eine offene Online-Plattform, auf der Unternehmer*innen, Naturschützer*innen und Technologieunternehmen zusammenkommen können, um gemeinsam an Lösungen zu arbeiten, die das vom Menschen verursachte Artensterben beenden.</a:t>
            </a:r>
          </a:p>
          <a:p>
            <a:r>
              <a:rPr lang="de-DE" sz="2000" dirty="0">
                <a:solidFill>
                  <a:schemeClr val="bg1"/>
                </a:solidFill>
              </a:rPr>
              <a:t>Im Digitalen </a:t>
            </a:r>
            <a:r>
              <a:rPr lang="de-DE" sz="2000" dirty="0" err="1">
                <a:solidFill>
                  <a:schemeClr val="bg1"/>
                </a:solidFill>
              </a:rPr>
              <a:t>Makerspace</a:t>
            </a:r>
            <a:r>
              <a:rPr lang="de-DE" sz="2000" dirty="0">
                <a:solidFill>
                  <a:schemeClr val="bg1"/>
                </a:solidFill>
              </a:rPr>
              <a:t> können Nutzer*innen auf eine Herausforderung im </a:t>
            </a:r>
            <a:r>
              <a:rPr lang="de-DE" sz="2000" i="1" dirty="0">
                <a:solidFill>
                  <a:schemeClr val="bg1"/>
                </a:solidFill>
              </a:rPr>
              <a:t>Challenge Browser </a:t>
            </a:r>
            <a:r>
              <a:rPr lang="de-DE" sz="2000" dirty="0">
                <a:solidFill>
                  <a:schemeClr val="bg1"/>
                </a:solidFill>
              </a:rPr>
              <a:t>reagieren, einem bestehenden Projekt im </a:t>
            </a:r>
            <a:r>
              <a:rPr lang="de-DE" sz="2000" i="1" dirty="0">
                <a:solidFill>
                  <a:schemeClr val="bg1"/>
                </a:solidFill>
              </a:rPr>
              <a:t>Project Browser </a:t>
            </a:r>
            <a:r>
              <a:rPr lang="de-DE" sz="2000" dirty="0">
                <a:solidFill>
                  <a:schemeClr val="bg1"/>
                </a:solidFill>
              </a:rPr>
              <a:t>beitreten, eine neue Idee in der Ideentonne </a:t>
            </a:r>
            <a:r>
              <a:rPr lang="de-DE" sz="2000" i="1" dirty="0">
                <a:solidFill>
                  <a:schemeClr val="bg1"/>
                </a:solidFill>
              </a:rPr>
              <a:t>(</a:t>
            </a:r>
            <a:r>
              <a:rPr lang="de-DE" sz="2000" i="1" dirty="0" err="1">
                <a:solidFill>
                  <a:schemeClr val="bg1"/>
                </a:solidFill>
              </a:rPr>
              <a:t>Ideas</a:t>
            </a:r>
            <a:r>
              <a:rPr lang="de-DE" sz="2000" i="1" dirty="0">
                <a:solidFill>
                  <a:schemeClr val="bg1"/>
                </a:solidFill>
              </a:rPr>
              <a:t> Bin) </a:t>
            </a:r>
            <a:r>
              <a:rPr lang="de-DE" sz="2000" dirty="0">
                <a:solidFill>
                  <a:schemeClr val="bg1"/>
                </a:solidFill>
              </a:rPr>
              <a:t>vorschlagen und gesellschaftliche Probleme in der </a:t>
            </a:r>
            <a:r>
              <a:rPr lang="de-DE" sz="2000" i="1" dirty="0">
                <a:solidFill>
                  <a:schemeClr val="bg1"/>
                </a:solidFill>
              </a:rPr>
              <a:t>Problem Bank </a:t>
            </a:r>
            <a:r>
              <a:rPr lang="de-DE" sz="2000" dirty="0">
                <a:solidFill>
                  <a:schemeClr val="bg1"/>
                </a:solidFill>
              </a:rPr>
              <a:t>diskutieren.</a:t>
            </a:r>
            <a:endParaRPr lang="en-US" sz="2000" dirty="0">
              <a:solidFill>
                <a:schemeClr val="bg1"/>
              </a:solidFill>
            </a:endParaRPr>
          </a:p>
          <a:p>
            <a:endParaRPr lang="en-US" sz="2000" dirty="0">
              <a:solidFill>
                <a:schemeClr val="bg1"/>
              </a:solidFill>
            </a:endParaRPr>
          </a:p>
          <a:p>
            <a:r>
              <a:rPr lang="en-US" sz="2000" dirty="0">
                <a:solidFill>
                  <a:schemeClr val="bg2"/>
                </a:solidFill>
                <a:hlinkClick r:id="rId3">
                  <a:extLst>
                    <a:ext uri="{A12FA001-AC4F-418D-AE19-62706E023703}">
                      <ahyp:hlinkClr xmlns:ahyp="http://schemas.microsoft.com/office/drawing/2018/hyperlinkcolor" val="tx"/>
                    </a:ext>
                  </a:extLst>
                </a:hlinkClick>
              </a:rPr>
              <a:t>Link </a:t>
            </a:r>
            <a:r>
              <a:rPr lang="en-US" sz="2000" dirty="0" err="1">
                <a:solidFill>
                  <a:schemeClr val="bg2"/>
                </a:solidFill>
                <a:hlinkClick r:id="rId3">
                  <a:extLst>
                    <a:ext uri="{A12FA001-AC4F-418D-AE19-62706E023703}">
                      <ahyp:hlinkClr xmlns:ahyp="http://schemas.microsoft.com/office/drawing/2018/hyperlinkcolor" val="tx"/>
                    </a:ext>
                  </a:extLst>
                </a:hlinkClick>
              </a:rPr>
              <a:t>zu</a:t>
            </a:r>
            <a:r>
              <a:rPr lang="en-US" sz="2000" dirty="0">
                <a:solidFill>
                  <a:schemeClr val="bg2"/>
                </a:solidFill>
                <a:hlinkClick r:id="rId3">
                  <a:extLst>
                    <a:ext uri="{A12FA001-AC4F-418D-AE19-62706E023703}">
                      <ahyp:hlinkClr xmlns:ahyp="http://schemas.microsoft.com/office/drawing/2018/hyperlinkcolor" val="tx"/>
                    </a:ext>
                  </a:extLst>
                </a:hlinkClick>
              </a:rPr>
              <a:t> The Digital Makerspace</a:t>
            </a:r>
            <a:endParaRPr lang="en-US" sz="2000" dirty="0">
              <a:solidFill>
                <a:schemeClr val="bg2"/>
              </a:solidFill>
            </a:endParaRPr>
          </a:p>
          <a:p>
            <a:endParaRPr lang="en-IE" dirty="0"/>
          </a:p>
        </p:txBody>
      </p:sp>
      <p:pic>
        <p:nvPicPr>
          <p:cNvPr id="9" name="Picture Placeholder 8" descr="Logo&#10;&#10;Description automatically generated">
            <a:extLst>
              <a:ext uri="{FF2B5EF4-FFF2-40B4-BE49-F238E27FC236}">
                <a16:creationId xmlns:a16="http://schemas.microsoft.com/office/drawing/2014/main" id="{BDB2AD78-7400-496C-972B-23752192374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114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267266"/>
            <a:ext cx="5147674" cy="2677656"/>
          </a:xfrm>
          <a:prstGeom prst="rect">
            <a:avLst/>
          </a:prstGeom>
          <a:noFill/>
        </p:spPr>
        <p:txBody>
          <a:bodyPr wrap="square" rtlCol="0">
            <a:spAutoFit/>
          </a:bodyPr>
          <a:lstStyle/>
          <a:p>
            <a:endParaRPr lang="en-IE" sz="2400" dirty="0">
              <a:solidFill>
                <a:schemeClr val="bg1"/>
              </a:solidFill>
            </a:endParaRPr>
          </a:p>
          <a:p>
            <a:r>
              <a:rPr lang="de-DE" sz="2400" i="1" dirty="0">
                <a:solidFill>
                  <a:schemeClr val="bg1"/>
                </a:solidFill>
              </a:rPr>
              <a:t>Website zu bürgerschaftliches Engagement und sozialer Innovation:</a:t>
            </a:r>
          </a:p>
          <a:p>
            <a:endParaRPr lang="en-IE" sz="2400" i="1"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Skoll Centre for Social Entrepreneurs </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err="1"/>
              <a:t>Weitere</a:t>
            </a:r>
            <a:r>
              <a:rPr lang="en-US" sz="2800" b="1" dirty="0"/>
              <a:t> </a:t>
            </a:r>
            <a:r>
              <a:rPr lang="en-US" sz="2800" b="1" dirty="0" err="1"/>
              <a:t>Ressourcen</a:t>
            </a:r>
            <a:endParaRPr lang="en-US" sz="2800" b="1" dirty="0"/>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065071" y="834611"/>
            <a:ext cx="9574760" cy="1068887"/>
          </a:xfrm>
        </p:spPr>
        <p:txBody>
          <a:bodyPr>
            <a:normAutofit/>
          </a:bodyPr>
          <a:lstStyle/>
          <a:p>
            <a:r>
              <a:rPr lang="de-DE" b="1" dirty="0"/>
              <a:t>Projekte neu beleben </a:t>
            </a:r>
            <a:endParaRPr lang="de-DE"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6">
            <a:extLst>
              <a:ext uri="{FF2B5EF4-FFF2-40B4-BE49-F238E27FC236}">
                <a16:creationId xmlns:a16="http://schemas.microsoft.com/office/drawing/2014/main" id="{FCDB63B4-D1AE-4072-BB52-AD8E9A623153}"/>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300851" y="228600"/>
            <a:ext cx="5580219" cy="954107"/>
          </a:xfrm>
          <a:prstGeom prst="rect">
            <a:avLst/>
          </a:prstGeom>
          <a:noFill/>
        </p:spPr>
        <p:txBody>
          <a:bodyPr wrap="square" rtlCol="0">
            <a:spAutoFit/>
          </a:bodyPr>
          <a:lstStyle/>
          <a:p>
            <a:pPr algn="ctr"/>
            <a:r>
              <a:rPr lang="de-DE" sz="2800" b="1" dirty="0">
                <a:solidFill>
                  <a:schemeClr val="bg2"/>
                </a:solidFill>
              </a:rPr>
              <a:t>Überlegungen für eine nachhaltige Projektumsetzung </a:t>
            </a:r>
            <a:endParaRPr lang="en-IE" sz="2800" b="1" dirty="0">
              <a:solidFill>
                <a:schemeClr val="bg2"/>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6001643"/>
          </a:xfrm>
          <a:prstGeom prst="rect">
            <a:avLst/>
          </a:prstGeom>
          <a:noFill/>
        </p:spPr>
        <p:txBody>
          <a:bodyPr wrap="square">
            <a:spAutoFit/>
          </a:bodyPr>
          <a:lstStyle/>
          <a:p>
            <a:r>
              <a:rPr lang="de-DE" sz="2400" dirty="0">
                <a:solidFill>
                  <a:schemeClr val="bg1"/>
                </a:solidFill>
              </a:rPr>
              <a:t>Es gibt mehrere Möglichkeiten, wie Projektleitungen fördern können, dass die einzelnen Teammitglieder*innen „am Ball bleiben“:</a:t>
            </a:r>
          </a:p>
          <a:p>
            <a:endParaRPr lang="de-DE" sz="2400" dirty="0">
              <a:solidFill>
                <a:schemeClr val="bg1"/>
              </a:solidFill>
            </a:endParaRPr>
          </a:p>
          <a:p>
            <a:r>
              <a:rPr lang="de-DE" sz="2400" b="1" dirty="0">
                <a:solidFill>
                  <a:schemeClr val="bg1"/>
                </a:solidFill>
              </a:rPr>
              <a:t>Etablieren einer klaren Führungsstruktur:</a:t>
            </a:r>
          </a:p>
          <a:p>
            <a:r>
              <a:rPr lang="de-DE" sz="2400" dirty="0">
                <a:solidFill>
                  <a:schemeClr val="bg1"/>
                </a:solidFill>
              </a:rPr>
              <a:t>Es gilt festzulegen, wer das Projekt leitet. Wird es von einem Lehrenden oder einer Studierenden geleitet? Es ist wichtig, klar zu vereinbaren, wer die Leitung über das Projekt trägt, besonders dann, wenn das Projekt ausschließlich von Studierenden organisiert und durchgeführt wird.</a:t>
            </a:r>
          </a:p>
          <a:p>
            <a:endParaRPr lang="en-US" sz="2400" dirty="0">
              <a:solidFill>
                <a:schemeClr val="bg1"/>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300851" y="228600"/>
            <a:ext cx="5580219" cy="954107"/>
          </a:xfrm>
          <a:prstGeom prst="rect">
            <a:avLst/>
          </a:prstGeom>
          <a:noFill/>
        </p:spPr>
        <p:txBody>
          <a:bodyPr wrap="square" rtlCol="0">
            <a:spAutoFit/>
          </a:bodyPr>
          <a:lstStyle/>
          <a:p>
            <a:pPr algn="ctr"/>
            <a:r>
              <a:rPr lang="de-DE" sz="2800" b="1" dirty="0">
                <a:solidFill>
                  <a:schemeClr val="bg2"/>
                </a:solidFill>
              </a:rPr>
              <a:t>Überlegungen für eine nachhaltige Projektumsetzung </a:t>
            </a:r>
            <a:endParaRPr lang="en-IE" sz="2800" b="1" dirty="0">
              <a:solidFill>
                <a:schemeClr val="bg2"/>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348935"/>
            <a:ext cx="5279571" cy="4893647"/>
          </a:xfrm>
          <a:prstGeom prst="rect">
            <a:avLst/>
          </a:prstGeom>
          <a:noFill/>
        </p:spPr>
        <p:txBody>
          <a:bodyPr wrap="square">
            <a:spAutoFit/>
          </a:bodyPr>
          <a:lstStyle/>
          <a:p>
            <a:endParaRPr lang="de-DE" sz="2400" dirty="0">
              <a:solidFill>
                <a:schemeClr val="bg1"/>
              </a:solidFill>
            </a:endParaRPr>
          </a:p>
          <a:p>
            <a:r>
              <a:rPr lang="de-DE" sz="2400" b="1" dirty="0">
                <a:solidFill>
                  <a:schemeClr val="bg1"/>
                </a:solidFill>
              </a:rPr>
              <a:t>Klare Arbeitsaufgaben schaffen:</a:t>
            </a:r>
          </a:p>
          <a:p>
            <a:r>
              <a:rPr lang="de-DE" sz="2400" dirty="0">
                <a:solidFill>
                  <a:schemeClr val="bg1"/>
                </a:solidFill>
              </a:rPr>
              <a:t>Es ist wichtig, dass die Teammitglieder*innen eine klare Vorstellung davon haben, was bis wann zu tun ist und wer darüber die Verantwortung trägt. Besonders förderlich ist es, wenn bereits kleine Erfolge Anerkennung finden und ggf. gefeiert werden – das trägt zur Motivation im Team und für die gemeinsame Aufgabe bei.</a:t>
            </a:r>
            <a:endParaRPr lang="en-US" sz="2400" dirty="0">
              <a:solidFill>
                <a:schemeClr val="bg1"/>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12">
            <a:extLst>
              <a:ext uri="{FF2B5EF4-FFF2-40B4-BE49-F238E27FC236}">
                <a16:creationId xmlns:a16="http://schemas.microsoft.com/office/drawing/2014/main" id="{896B7AF9-5BDD-4220-B944-A38895E1DB6C}"/>
              </a:ext>
            </a:extLst>
          </p:cNvPr>
          <p:cNvSpPr txBox="1"/>
          <p:nvPr/>
        </p:nvSpPr>
        <p:spPr>
          <a:xfrm>
            <a:off x="1473130" y="6490900"/>
            <a:ext cx="9037983" cy="369332"/>
          </a:xfrm>
          <a:prstGeom prst="rect">
            <a:avLst/>
          </a:prstGeom>
          <a:noFill/>
        </p:spPr>
        <p:txBody>
          <a:bodyPr wrap="square">
            <a:spAutoFit/>
          </a:bodyPr>
          <a:lstStyle/>
          <a:p>
            <a:r>
              <a:rPr lang="en-US" dirty="0">
                <a:solidFill>
                  <a:srgbClr val="002060"/>
                </a:solidFill>
                <a:hlinkClick r:id="rId3">
                  <a:extLst>
                    <a:ext uri="{A12FA001-AC4F-418D-AE19-62706E023703}">
                      <ahyp:hlinkClr xmlns:ahyp="http://schemas.microsoft.com/office/drawing/2018/hyperlinkcolor" val="tx"/>
                    </a:ext>
                  </a:extLst>
                </a:hlinkClick>
              </a:rPr>
              <a:t>Article on Project Fatigue: How to Avoid the Nasty Surprise and Catch a Second Wind</a:t>
            </a:r>
            <a:endParaRPr lang="en-IE" dirty="0">
              <a:solidFill>
                <a:srgbClr val="002060"/>
              </a:solidFill>
            </a:endParaRPr>
          </a:p>
        </p:txBody>
      </p:sp>
    </p:spTree>
    <p:extLst>
      <p:ext uri="{BB962C8B-B14F-4D97-AF65-F5344CB8AC3E}">
        <p14:creationId xmlns:p14="http://schemas.microsoft.com/office/powerpoint/2010/main" val="64039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517124"/>
            <a:ext cx="5105121" cy="3785652"/>
          </a:xfrm>
          <a:prstGeom prst="rect">
            <a:avLst/>
          </a:prstGeom>
          <a:noFill/>
        </p:spPr>
        <p:txBody>
          <a:bodyPr wrap="square" rtlCol="0">
            <a:spAutoFit/>
          </a:bodyPr>
          <a:lstStyle/>
          <a:p>
            <a:r>
              <a:rPr lang="de-DE" sz="2400" b="1" dirty="0">
                <a:solidFill>
                  <a:schemeClr val="bg1"/>
                </a:solidFill>
              </a:rPr>
              <a:t>Vermeiden von „Leerläufen“ bzw. Untätigkeit:</a:t>
            </a:r>
          </a:p>
          <a:p>
            <a:r>
              <a:rPr lang="de-DE" sz="2400" dirty="0">
                <a:solidFill>
                  <a:schemeClr val="bg1"/>
                </a:solidFill>
              </a:rPr>
              <a:t>Oft entstehen im Projekt Phasen, wo einzelne Teammitglieder*innen keine Aufgabe zu bearbeiten haben oder bei bestimmten Maßnahmen unklar ist, wer diese übernehmen soll. Hier ist es wichtig, auf die Ausgewogenheit der Arbeitsaufteilung zu achten und lange Phasen von Untätigkeit zu vermeiden.</a:t>
            </a:r>
            <a:endParaRPr lang="en-US" sz="2400" dirty="0">
              <a:solidFill>
                <a:schemeClr val="bg1"/>
              </a:solidFill>
            </a:endParaRPr>
          </a:p>
        </p:txBody>
      </p:sp>
      <p:sp>
        <p:nvSpPr>
          <p:cNvPr id="2" name="TextBox 1">
            <a:extLst>
              <a:ext uri="{FF2B5EF4-FFF2-40B4-BE49-F238E27FC236}">
                <a16:creationId xmlns:a16="http://schemas.microsoft.com/office/drawing/2014/main" id="{B20AF48F-7CC8-45C3-9DC3-6629E6032B02}"/>
              </a:ext>
            </a:extLst>
          </p:cNvPr>
          <p:cNvSpPr txBox="1"/>
          <p:nvPr/>
        </p:nvSpPr>
        <p:spPr>
          <a:xfrm>
            <a:off x="1524000" y="6278339"/>
            <a:ext cx="5357070" cy="369332"/>
          </a:xfrm>
          <a:prstGeom prst="rect">
            <a:avLst/>
          </a:prstGeom>
          <a:noFill/>
        </p:spPr>
        <p:txBody>
          <a:bodyPr wrap="square" rtlCol="0">
            <a:spAutoFit/>
          </a:bodyPr>
          <a:lstStyle/>
          <a:p>
            <a:r>
              <a:rPr lang="en-US" dirty="0">
                <a:solidFill>
                  <a:srgbClr val="002060"/>
                </a:solidFill>
                <a:hlinkClick r:id="rId2">
                  <a:extLst>
                    <a:ext uri="{A12FA001-AC4F-418D-AE19-62706E023703}">
                      <ahyp:hlinkClr xmlns:ahyp="http://schemas.microsoft.com/office/drawing/2018/hyperlinkcolor" val="tx"/>
                    </a:ext>
                  </a:extLst>
                </a:hlinkClick>
              </a:rPr>
              <a:t>Article on How to Avoid Collaboration Fatigue</a:t>
            </a:r>
            <a:endParaRPr lang="en-IE" dirty="0">
              <a:solidFill>
                <a:srgbClr val="002060"/>
              </a:solidFill>
            </a:endParaRP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Box 10">
            <a:extLst>
              <a:ext uri="{FF2B5EF4-FFF2-40B4-BE49-F238E27FC236}">
                <a16:creationId xmlns:a16="http://schemas.microsoft.com/office/drawing/2014/main" id="{0C6CCD03-0AED-445D-9099-621C032842C8}"/>
              </a:ext>
            </a:extLst>
          </p:cNvPr>
          <p:cNvSpPr txBox="1"/>
          <p:nvPr/>
        </p:nvSpPr>
        <p:spPr>
          <a:xfrm>
            <a:off x="1300851" y="228600"/>
            <a:ext cx="5580219" cy="954107"/>
          </a:xfrm>
          <a:prstGeom prst="rect">
            <a:avLst/>
          </a:prstGeom>
          <a:noFill/>
        </p:spPr>
        <p:txBody>
          <a:bodyPr wrap="square" rtlCol="0">
            <a:spAutoFit/>
          </a:bodyPr>
          <a:lstStyle/>
          <a:p>
            <a:pPr algn="ctr"/>
            <a:r>
              <a:rPr lang="de-DE" sz="2800" b="1" dirty="0">
                <a:solidFill>
                  <a:schemeClr val="bg2"/>
                </a:solidFill>
              </a:rPr>
              <a:t>Überlegungen für eine nachhaltige Projektumsetzung </a:t>
            </a:r>
            <a:endParaRPr lang="en-IE" sz="2800" b="1" dirty="0">
              <a:solidFill>
                <a:schemeClr val="bg2"/>
              </a:solidFill>
            </a:endParaRPr>
          </a:p>
        </p:txBody>
      </p:sp>
    </p:spTree>
    <p:extLst>
      <p:ext uri="{BB962C8B-B14F-4D97-AF65-F5344CB8AC3E}">
        <p14:creationId xmlns:p14="http://schemas.microsoft.com/office/powerpoint/2010/main" val="168001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4154984"/>
          </a:xfrm>
          <a:prstGeom prst="rect">
            <a:avLst/>
          </a:prstGeom>
          <a:noFill/>
        </p:spPr>
        <p:txBody>
          <a:bodyPr wrap="square" rtlCol="0">
            <a:spAutoFit/>
          </a:bodyPr>
          <a:lstStyle/>
          <a:p>
            <a:r>
              <a:rPr lang="de-DE" sz="2400" dirty="0">
                <a:solidFill>
                  <a:schemeClr val="bg1"/>
                </a:solidFill>
              </a:rPr>
              <a:t>Kommt es im Verlauf eines Projektes dennoch zu längeren Phasen der Demotivation der Teammitglieder*innen, gibt es zwei Möglichkeiten, diese zu bearbeiten:</a:t>
            </a:r>
          </a:p>
          <a:p>
            <a:endParaRPr lang="de-DE" sz="2400" dirty="0">
              <a:solidFill>
                <a:schemeClr val="bg1"/>
              </a:solidFill>
            </a:endParaRPr>
          </a:p>
          <a:p>
            <a:pPr marL="457200" indent="-457200">
              <a:buFont typeface="+mj-lt"/>
              <a:buAutoNum type="arabicParenR"/>
            </a:pPr>
            <a:r>
              <a:rPr lang="de-DE" sz="2400" b="1" dirty="0">
                <a:solidFill>
                  <a:schemeClr val="bg1"/>
                </a:solidFill>
              </a:rPr>
              <a:t>Aktivierung bzw. Neudefinierung des Projektziels</a:t>
            </a:r>
          </a:p>
          <a:p>
            <a:pPr marL="457200" indent="-457200">
              <a:buFont typeface="+mj-lt"/>
              <a:buAutoNum type="arabicParenR"/>
            </a:pPr>
            <a:endParaRPr lang="de-DE" sz="2400" b="1" dirty="0">
              <a:solidFill>
                <a:schemeClr val="bg1"/>
              </a:solidFill>
            </a:endParaRPr>
          </a:p>
          <a:p>
            <a:pPr marL="457200" indent="-457200">
              <a:buFont typeface="+mj-lt"/>
              <a:buAutoNum type="arabicParenR"/>
            </a:pPr>
            <a:r>
              <a:rPr lang="en-US" sz="2400" b="1" dirty="0" err="1">
                <a:solidFill>
                  <a:schemeClr val="bg1"/>
                </a:solidFill>
              </a:rPr>
              <a:t>Reflektieren</a:t>
            </a:r>
            <a:r>
              <a:rPr lang="en-US" sz="2400" b="1" dirty="0">
                <a:solidFill>
                  <a:schemeClr val="bg1"/>
                </a:solidFill>
              </a:rPr>
              <a:t> </a:t>
            </a:r>
            <a:r>
              <a:rPr lang="en-US" sz="2400" b="1" dirty="0" err="1">
                <a:solidFill>
                  <a:schemeClr val="bg1"/>
                </a:solidFill>
              </a:rPr>
              <a:t>gemeinsamer</a:t>
            </a:r>
            <a:r>
              <a:rPr lang="en-US" sz="2400" b="1" dirty="0">
                <a:solidFill>
                  <a:schemeClr val="bg1"/>
                </a:solidFill>
              </a:rPr>
              <a:t> </a:t>
            </a:r>
            <a:r>
              <a:rPr lang="en-US" sz="2400" b="1" dirty="0" err="1">
                <a:solidFill>
                  <a:schemeClr val="bg1"/>
                </a:solidFill>
              </a:rPr>
              <a:t>Entscheidungsprozesse</a:t>
            </a:r>
            <a:endParaRPr lang="en-US" sz="2400" b="1"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sp>
        <p:nvSpPr>
          <p:cNvPr id="6" name="TextBox 10">
            <a:extLst>
              <a:ext uri="{FF2B5EF4-FFF2-40B4-BE49-F238E27FC236}">
                <a16:creationId xmlns:a16="http://schemas.microsoft.com/office/drawing/2014/main" id="{6FE64E3B-1157-408D-BD99-3864E45DD393}"/>
              </a:ext>
            </a:extLst>
          </p:cNvPr>
          <p:cNvSpPr txBox="1"/>
          <p:nvPr/>
        </p:nvSpPr>
        <p:spPr>
          <a:xfrm>
            <a:off x="1300851" y="228600"/>
            <a:ext cx="5580219" cy="954107"/>
          </a:xfrm>
          <a:prstGeom prst="rect">
            <a:avLst/>
          </a:prstGeom>
          <a:noFill/>
        </p:spPr>
        <p:txBody>
          <a:bodyPr wrap="square" rtlCol="0">
            <a:spAutoFit/>
          </a:bodyPr>
          <a:lstStyle/>
          <a:p>
            <a:pPr algn="ctr"/>
            <a:r>
              <a:rPr lang="de-DE" sz="2800" b="1" dirty="0">
                <a:solidFill>
                  <a:schemeClr val="bg2"/>
                </a:solidFill>
              </a:rPr>
              <a:t>Überlegungen für eine nachhaltige Projektumsetzung </a:t>
            </a:r>
            <a:endParaRPr lang="en-IE" sz="2800" b="1" dirty="0">
              <a:solidFill>
                <a:schemeClr val="bg2"/>
              </a:solidFill>
            </a:endParaRPr>
          </a:p>
        </p:txBody>
      </p:sp>
    </p:spTree>
    <p:extLst>
      <p:ext uri="{BB962C8B-B14F-4D97-AF65-F5344CB8AC3E}">
        <p14:creationId xmlns:p14="http://schemas.microsoft.com/office/powerpoint/2010/main" val="274848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92275"/>
            <a:ext cx="5105121" cy="4524315"/>
          </a:xfrm>
          <a:prstGeom prst="rect">
            <a:avLst/>
          </a:prstGeom>
          <a:noFill/>
        </p:spPr>
        <p:txBody>
          <a:bodyPr wrap="square" rtlCol="0">
            <a:spAutoFit/>
          </a:bodyPr>
          <a:lstStyle/>
          <a:p>
            <a:r>
              <a:rPr lang="de-DE" sz="2400" dirty="0">
                <a:solidFill>
                  <a:schemeClr val="bg1"/>
                </a:solidFill>
              </a:rPr>
              <a:t>Im Verlauf eines längeren Projektes kann es Sinn machen, alle Teammitglieder*innen an das gemeinsame Projektziel zu erinnern und gemeinsam über die einzelnen Aufgaben und etwaigen Schwierigkeiten damit zu reflektieren. Ggf. kann im Team überlegt werden, ob das Projektziel oder einzelne Aufgaben verändert und an die gegebenen Bedingungen angepasst werden müssen.</a:t>
            </a:r>
            <a:endParaRPr lang="en-US" sz="2400" b="1" dirty="0">
              <a:solidFill>
                <a:schemeClr val="bg1"/>
              </a:solidFill>
            </a:endParaRPr>
          </a:p>
        </p:txBody>
      </p:sp>
      <p:sp>
        <p:nvSpPr>
          <p:cNvPr id="4" name="TextBox 3">
            <a:extLst>
              <a:ext uri="{FF2B5EF4-FFF2-40B4-BE49-F238E27FC236}">
                <a16:creationId xmlns:a16="http://schemas.microsoft.com/office/drawing/2014/main" id="{7373793E-C625-4347-A3D7-C74B8EA0BAA1}"/>
              </a:ext>
            </a:extLst>
          </p:cNvPr>
          <p:cNvSpPr txBox="1"/>
          <p:nvPr/>
        </p:nvSpPr>
        <p:spPr>
          <a:xfrm>
            <a:off x="1610831" y="314366"/>
            <a:ext cx="5032693" cy="954107"/>
          </a:xfrm>
          <a:prstGeom prst="rect">
            <a:avLst/>
          </a:prstGeom>
          <a:noFill/>
        </p:spPr>
        <p:txBody>
          <a:bodyPr wrap="square" rtlCol="0">
            <a:spAutoFit/>
          </a:bodyPr>
          <a:lstStyle/>
          <a:p>
            <a:pPr algn="ctr"/>
            <a:r>
              <a:rPr lang="de-DE" sz="2800" b="1" dirty="0">
                <a:solidFill>
                  <a:schemeClr val="bg1"/>
                </a:solidFill>
              </a:rPr>
              <a:t>Aktivierung bzw. Neudefinierung des Projektziels</a:t>
            </a: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2C624A72-09CD-4F93-A2AA-67A3036EE14A}"/>
              </a:ext>
            </a:extLst>
          </p:cNvPr>
          <p:cNvSpPr txBox="1"/>
          <p:nvPr/>
        </p:nvSpPr>
        <p:spPr>
          <a:xfrm>
            <a:off x="1451176" y="228600"/>
            <a:ext cx="4571999" cy="954107"/>
          </a:xfrm>
          <a:prstGeom prst="rect">
            <a:avLst/>
          </a:prstGeom>
          <a:noFill/>
        </p:spPr>
        <p:txBody>
          <a:bodyPr wrap="square" rtlCol="0">
            <a:spAutoFit/>
          </a:bodyPr>
          <a:lstStyle/>
          <a:p>
            <a:pPr algn="ctr"/>
            <a:r>
              <a:rPr lang="en-US" sz="2800" b="1" dirty="0" err="1">
                <a:solidFill>
                  <a:schemeClr val="bg1"/>
                </a:solidFill>
              </a:rPr>
              <a:t>Reflektieren</a:t>
            </a:r>
            <a:r>
              <a:rPr lang="en-US" sz="2800" b="1" dirty="0">
                <a:solidFill>
                  <a:schemeClr val="bg1"/>
                </a:solidFill>
              </a:rPr>
              <a:t> </a:t>
            </a:r>
            <a:r>
              <a:rPr lang="en-US" sz="2800" b="1" dirty="0" err="1">
                <a:solidFill>
                  <a:schemeClr val="bg1"/>
                </a:solidFill>
              </a:rPr>
              <a:t>gemeinsamer</a:t>
            </a:r>
            <a:r>
              <a:rPr lang="en-US" sz="2800" b="1" dirty="0">
                <a:solidFill>
                  <a:schemeClr val="bg1"/>
                </a:solidFill>
              </a:rPr>
              <a:t> </a:t>
            </a:r>
            <a:r>
              <a:rPr lang="en-US" sz="2800" b="1" dirty="0" err="1">
                <a:solidFill>
                  <a:schemeClr val="bg1"/>
                </a:solidFill>
              </a:rPr>
              <a:t>Entscheidungsprozesse</a:t>
            </a:r>
            <a:endParaRPr lang="en-IE" sz="2800" b="1"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310572"/>
            <a:ext cx="5279571" cy="3785652"/>
          </a:xfrm>
          <a:prstGeom prst="rect">
            <a:avLst/>
          </a:prstGeom>
          <a:noFill/>
        </p:spPr>
        <p:txBody>
          <a:bodyPr wrap="square">
            <a:spAutoFit/>
          </a:bodyPr>
          <a:lstStyle/>
          <a:p>
            <a:endParaRPr lang="de-DE" sz="2400" dirty="0">
              <a:solidFill>
                <a:schemeClr val="bg1"/>
              </a:solidFill>
            </a:endParaRPr>
          </a:p>
          <a:p>
            <a:r>
              <a:rPr lang="de-DE" sz="2400" dirty="0">
                <a:solidFill>
                  <a:schemeClr val="bg1"/>
                </a:solidFill>
              </a:rPr>
              <a:t>Im Verlauf eines Projektes kann es sein, dass der zu Beginn festgelegte Prozess, wie im Team zu Entscheidungen gekommen wird, neu überdacht werden muss. Wer trifft die im Projekt anstehenden Entscheidungen? Wichtig ist, einen klaren Rahmen für die Entscheidungsfindung im Team festzulegen.</a:t>
            </a:r>
            <a:endParaRPr lang="en-US" sz="2400" dirty="0">
              <a:solidFill>
                <a:schemeClr val="bg1"/>
              </a:solidFill>
            </a:endParaRPr>
          </a:p>
        </p:txBody>
      </p:sp>
    </p:spTree>
    <p:extLst>
      <p:ext uri="{BB962C8B-B14F-4D97-AF65-F5344CB8AC3E}">
        <p14:creationId xmlns:p14="http://schemas.microsoft.com/office/powerpoint/2010/main" val="285989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304452" y="735141"/>
            <a:ext cx="9404671" cy="2008413"/>
          </a:xfrm>
        </p:spPr>
        <p:txBody>
          <a:bodyPr>
            <a:normAutofit/>
          </a:bodyPr>
          <a:lstStyle/>
          <a:p>
            <a:r>
              <a:rPr lang="de-AT" b="1" dirty="0">
                <a:latin typeface="Calibri" panose="020F0502020204030204" pitchFamily="34" charset="0"/>
                <a:ea typeface="Calibri" panose="020F0502020204030204" pitchFamily="34" charset="0"/>
                <a:cs typeface="Times New Roman" panose="02020603050405020304" pitchFamily="18" charset="0"/>
              </a:rPr>
              <a:t>Arbeit in einem Team zu digitalem studentischem Engagement</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6">
            <a:extLst>
              <a:ext uri="{FF2B5EF4-FFF2-40B4-BE49-F238E27FC236}">
                <a16:creationId xmlns:a16="http://schemas.microsoft.com/office/drawing/2014/main" id="{97BB985B-EF75-4835-AF63-1CD09AC93A71}"/>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323520" y="468376"/>
            <a:ext cx="5580219" cy="461665"/>
          </a:xfrm>
          <a:prstGeom prst="rect">
            <a:avLst/>
          </a:prstGeom>
          <a:noFill/>
        </p:spPr>
        <p:txBody>
          <a:bodyPr wrap="square" rtlCol="0">
            <a:spAutoFit/>
          </a:bodyPr>
          <a:lstStyle/>
          <a:p>
            <a:pPr algn="ctr"/>
            <a:r>
              <a:rPr lang="en-IE" sz="2400" b="1" dirty="0" err="1">
                <a:solidFill>
                  <a:schemeClr val="bg2"/>
                </a:solidFill>
              </a:rPr>
              <a:t>Ausgleich</a:t>
            </a:r>
            <a:r>
              <a:rPr lang="en-IE" sz="2400" b="1" dirty="0">
                <a:solidFill>
                  <a:schemeClr val="bg2"/>
                </a:solidFill>
              </a:rPr>
              <a:t> und </a:t>
            </a:r>
            <a:r>
              <a:rPr lang="en-IE" sz="2400" b="1" dirty="0" err="1">
                <a:solidFill>
                  <a:schemeClr val="bg2"/>
                </a:solidFill>
              </a:rPr>
              <a:t>Erholungsphasen</a:t>
            </a:r>
            <a:r>
              <a:rPr lang="en-IE" sz="2400" b="1" dirty="0">
                <a:solidFill>
                  <a:schemeClr val="bg2"/>
                </a:solidFill>
              </a:rPr>
              <a:t> </a:t>
            </a:r>
            <a:r>
              <a:rPr lang="en-IE" sz="2400" b="1" dirty="0" err="1">
                <a:solidFill>
                  <a:schemeClr val="bg2"/>
                </a:solidFill>
              </a:rPr>
              <a:t>schaffen</a:t>
            </a:r>
            <a:endParaRPr lang="en-IE" sz="2400" b="1" dirty="0">
              <a:solidFill>
                <a:schemeClr val="bg2"/>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73843" y="1299686"/>
            <a:ext cx="5279571" cy="6001643"/>
          </a:xfrm>
          <a:prstGeom prst="rect">
            <a:avLst/>
          </a:prstGeom>
          <a:noFill/>
        </p:spPr>
        <p:txBody>
          <a:bodyPr wrap="square">
            <a:spAutoFit/>
          </a:bodyPr>
          <a:lstStyle/>
          <a:p>
            <a:r>
              <a:rPr lang="de-DE" sz="2400" dirty="0">
                <a:solidFill>
                  <a:schemeClr val="bg1"/>
                </a:solidFill>
              </a:rPr>
              <a:t>Die Kommunikation mit den Teammitglieder*innen besonders im Rahmen von Projekten zu digitalem studentischem Engagement kann zuweilen Ermüdung hervorrufen. Es gibt Hinweise zu berücksichtigen, um Ermüdung und Überlastung entgegenzuwirken:</a:t>
            </a:r>
          </a:p>
          <a:p>
            <a:pPr marL="342900" indent="-342900">
              <a:buFont typeface="Arial" panose="020B0604020202020204" pitchFamily="34" charset="0"/>
              <a:buChar char="•"/>
            </a:pPr>
            <a:r>
              <a:rPr lang="de-DE" sz="2400" dirty="0">
                <a:solidFill>
                  <a:schemeClr val="bg1"/>
                </a:solidFill>
              </a:rPr>
              <a:t>Bei Besprechungen, die online über ein Videokonferenz-Tool erfolgen, ist es wichtig darauf zu achten, dass diese nicht länger als 30 Minuten dauern. Bei einer längeren Dauer ist es wichtig, dass regelmäßig Pausen eingelegt werden.</a:t>
            </a:r>
            <a:endParaRPr lang="en-US" sz="2400" dirty="0">
              <a:solidFill>
                <a:schemeClr val="bg1"/>
              </a:solidFill>
            </a:endParaRPr>
          </a:p>
          <a:p>
            <a:endParaRPr lang="en-US" sz="2400" dirty="0">
              <a:solidFill>
                <a:schemeClr val="bg1"/>
              </a:solidFill>
            </a:endParaRPr>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875E6897-6128-432A-BCC3-C25D719158CB}"/>
              </a:ext>
            </a:extLst>
          </p:cNvPr>
          <p:cNvSpPr txBox="1"/>
          <p:nvPr/>
        </p:nvSpPr>
        <p:spPr>
          <a:xfrm>
            <a:off x="7038765" y="5934670"/>
            <a:ext cx="4731714" cy="923330"/>
          </a:xfrm>
          <a:prstGeom prst="rect">
            <a:avLst/>
          </a:prstGeom>
          <a:noFill/>
        </p:spPr>
        <p:txBody>
          <a:bodyPr wrap="square">
            <a:spAutoFit/>
          </a:bodyPr>
          <a:lstStyle/>
          <a:p>
            <a:r>
              <a:rPr lang="en-US" dirty="0">
                <a:solidFill>
                  <a:srgbClr val="002060"/>
                </a:solidFill>
                <a:hlinkClick r:id="rId3">
                  <a:extLst>
                    <a:ext uri="{A12FA001-AC4F-418D-AE19-62706E023703}">
                      <ahyp:hlinkClr xmlns:ahyp="http://schemas.microsoft.com/office/drawing/2018/hyperlinkcolor" val="tx"/>
                    </a:ext>
                  </a:extLst>
                </a:hlinkClick>
              </a:rPr>
              <a:t>Article on Remote Collaboration Fatigue is Real, Remote Workers are More Empathic, Remote Work is Here to Stay</a:t>
            </a:r>
            <a:endParaRPr lang="en-IE" dirty="0">
              <a:solidFill>
                <a:srgbClr val="002060"/>
              </a:solidFill>
            </a:endParaRPr>
          </a:p>
        </p:txBody>
      </p:sp>
    </p:spTree>
    <p:extLst>
      <p:ext uri="{BB962C8B-B14F-4D97-AF65-F5344CB8AC3E}">
        <p14:creationId xmlns:p14="http://schemas.microsoft.com/office/powerpoint/2010/main" val="203474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578506" y="1314767"/>
            <a:ext cx="5018570" cy="6740307"/>
          </a:xfrm>
          <a:prstGeom prst="rect">
            <a:avLst/>
          </a:prstGeom>
          <a:noFill/>
        </p:spPr>
        <p:txBody>
          <a:bodyPr wrap="square">
            <a:spAutoFit/>
          </a:bodyPr>
          <a:lstStyle/>
          <a:p>
            <a:pPr marL="342900" indent="-342900">
              <a:buFont typeface="Arial" panose="020B0604020202020204" pitchFamily="34" charset="0"/>
              <a:buChar char="•"/>
            </a:pPr>
            <a:r>
              <a:rPr lang="de-DE" sz="2400" dirty="0">
                <a:solidFill>
                  <a:schemeClr val="bg1"/>
                </a:solidFill>
              </a:rPr>
              <a:t>Empfehlenswert ist es, gemeinsam Zeiten festzulegen, an denen die Teammitglieder*innen kontaktiert werden können. So kann sichergestellt werden, dass diese nicht zu ungünstigen Zeiten belangt werden.</a:t>
            </a:r>
          </a:p>
          <a:p>
            <a:pPr marL="342900" indent="-342900">
              <a:buFont typeface="Arial" panose="020B0604020202020204" pitchFamily="34" charset="0"/>
              <a:buChar char="•"/>
            </a:pPr>
            <a:r>
              <a:rPr lang="de-DE" sz="2400" dirty="0">
                <a:solidFill>
                  <a:schemeClr val="bg1"/>
                </a:solidFill>
              </a:rPr>
              <a:t>Projektleitungen, die häufig die gesamte Verantwortung über das Projekt tragen, sind angehalten, regelmäßig für Ausgleich zur Projektarbeit zu sorgen (z. B. durch Freizeitaktivitäten, regelmäßigen Pausen etc.).</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5" name="Picture Placeholder 4">
            <a:extLst>
              <a:ext uri="{FF2B5EF4-FFF2-40B4-BE49-F238E27FC236}">
                <a16:creationId xmlns:a16="http://schemas.microsoft.com/office/drawing/2014/main" id="{6AEB02C6-5F05-4296-BE70-EFEE9BEF35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10">
            <a:extLst>
              <a:ext uri="{FF2B5EF4-FFF2-40B4-BE49-F238E27FC236}">
                <a16:creationId xmlns:a16="http://schemas.microsoft.com/office/drawing/2014/main" id="{65A3DF95-1B19-4AEE-884D-FBDF592CC193}"/>
              </a:ext>
            </a:extLst>
          </p:cNvPr>
          <p:cNvSpPr txBox="1"/>
          <p:nvPr/>
        </p:nvSpPr>
        <p:spPr>
          <a:xfrm>
            <a:off x="1323520" y="468376"/>
            <a:ext cx="5580219" cy="461665"/>
          </a:xfrm>
          <a:prstGeom prst="rect">
            <a:avLst/>
          </a:prstGeom>
          <a:noFill/>
        </p:spPr>
        <p:txBody>
          <a:bodyPr wrap="square" rtlCol="0">
            <a:spAutoFit/>
          </a:bodyPr>
          <a:lstStyle/>
          <a:p>
            <a:pPr algn="ctr"/>
            <a:r>
              <a:rPr lang="en-IE" sz="2400" b="1" dirty="0" err="1">
                <a:solidFill>
                  <a:schemeClr val="bg2"/>
                </a:solidFill>
              </a:rPr>
              <a:t>Ausgleich</a:t>
            </a:r>
            <a:r>
              <a:rPr lang="en-IE" sz="2400" b="1" dirty="0">
                <a:solidFill>
                  <a:schemeClr val="bg2"/>
                </a:solidFill>
              </a:rPr>
              <a:t> und </a:t>
            </a:r>
            <a:r>
              <a:rPr lang="en-IE" sz="2400" b="1" dirty="0" err="1">
                <a:solidFill>
                  <a:schemeClr val="bg2"/>
                </a:solidFill>
              </a:rPr>
              <a:t>Erholungsphasen</a:t>
            </a:r>
            <a:r>
              <a:rPr lang="en-IE" sz="2400" b="1" dirty="0">
                <a:solidFill>
                  <a:schemeClr val="bg2"/>
                </a:solidFill>
              </a:rPr>
              <a:t> </a:t>
            </a:r>
            <a:r>
              <a:rPr lang="en-IE" sz="2400" b="1" dirty="0" err="1">
                <a:solidFill>
                  <a:schemeClr val="bg2"/>
                </a:solidFill>
              </a:rPr>
              <a:t>schaffen</a:t>
            </a:r>
            <a:endParaRPr lang="en-IE" sz="2400" b="1" dirty="0">
              <a:solidFill>
                <a:schemeClr val="bg2"/>
              </a:solidFill>
            </a:endParaRPr>
          </a:p>
        </p:txBody>
      </p:sp>
    </p:spTree>
    <p:extLst>
      <p:ext uri="{BB962C8B-B14F-4D97-AF65-F5344CB8AC3E}">
        <p14:creationId xmlns:p14="http://schemas.microsoft.com/office/powerpoint/2010/main" val="226865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a:xfrm>
            <a:off x="1581927" y="500575"/>
            <a:ext cx="4716425" cy="993804"/>
          </a:xfrm>
        </p:spPr>
        <p:txBody>
          <a:bodyPr>
            <a:normAutofit/>
          </a:bodyPr>
          <a:lstStyle/>
          <a:p>
            <a:r>
              <a:rPr lang="en-US" sz="3200" dirty="0" err="1"/>
              <a:t>Weitere</a:t>
            </a:r>
            <a:r>
              <a:rPr lang="en-US" sz="3200" dirty="0"/>
              <a:t> </a:t>
            </a:r>
            <a:r>
              <a:rPr lang="en-US" sz="3200" dirty="0" err="1"/>
              <a:t>Ressourcen</a:t>
            </a:r>
            <a:endParaRPr lang="en-US" sz="3200"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415143" y="1589314"/>
            <a:ext cx="5290457" cy="4431983"/>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How to avoid collaboration fatigue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7 Steps to break the cycle of inaction</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Article on remote worker fatigue and empathy</a:t>
            </a:r>
            <a:endParaRPr lang="en-IE" sz="2400" dirty="0">
              <a:solidFill>
                <a:schemeClr val="bg1"/>
              </a:solidFill>
            </a:endParaRPr>
          </a:p>
          <a:p>
            <a:endParaRPr lang="en-IE"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A Ted Talk on bouncing back from burnout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7">
                  <a:extLst>
                    <a:ext uri="{A12FA001-AC4F-418D-AE19-62706E023703}">
                      <ahyp:hlinkClr xmlns:ahyp="http://schemas.microsoft.com/office/drawing/2018/hyperlinkcolor" val="tx"/>
                    </a:ext>
                  </a:extLst>
                </a:hlinkClick>
              </a:rPr>
              <a:t>How to lead when you and your team are </a:t>
            </a:r>
            <a:r>
              <a:rPr lang="en-IE" sz="2400" dirty="0" err="1">
                <a:solidFill>
                  <a:schemeClr val="bg1"/>
                </a:solidFill>
                <a:hlinkClick r:id="rId7">
                  <a:extLst>
                    <a:ext uri="{A12FA001-AC4F-418D-AE19-62706E023703}">
                      <ahyp:hlinkClr xmlns:ahyp="http://schemas.microsoft.com/office/drawing/2018/hyperlinkcolor" val="tx"/>
                    </a:ext>
                  </a:extLst>
                </a:hlinkClick>
              </a:rPr>
              <a:t>exhaused</a:t>
            </a:r>
            <a:endParaRPr lang="en-IE" sz="2400" dirty="0">
              <a:solidFill>
                <a:schemeClr val="bg1"/>
              </a:solidFill>
            </a:endParaRPr>
          </a:p>
        </p:txBody>
      </p:sp>
    </p:spTree>
    <p:extLst>
      <p:ext uri="{BB962C8B-B14F-4D97-AF65-F5344CB8AC3E}">
        <p14:creationId xmlns:p14="http://schemas.microsoft.com/office/powerpoint/2010/main" val="10615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96955" y="791092"/>
            <a:ext cx="8966521" cy="1656716"/>
          </a:xfrm>
        </p:spPr>
        <p:txBody>
          <a:bodyPr>
            <a:normAutofit/>
          </a:bodyPr>
          <a:lstStyle/>
          <a:p>
            <a:r>
              <a:rPr lang="de-AT" b="1" dirty="0"/>
              <a:t>Evaluierung des Projekts</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6">
            <a:extLst>
              <a:ext uri="{FF2B5EF4-FFF2-40B4-BE49-F238E27FC236}">
                <a16:creationId xmlns:a16="http://schemas.microsoft.com/office/drawing/2014/main" id="{A2E58C6B-C414-410F-B718-580B4C6AEE59}"/>
              </a:ext>
            </a:extLst>
          </p:cNvPr>
          <p:cNvSpPr txBox="1"/>
          <p:nvPr/>
        </p:nvSpPr>
        <p:spPr>
          <a:xfrm>
            <a:off x="8622488" y="5247960"/>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indoor, wall, person&#10;&#10;Description automatically generated">
            <a:extLst>
              <a:ext uri="{FF2B5EF4-FFF2-40B4-BE49-F238E27FC236}">
                <a16:creationId xmlns:a16="http://schemas.microsoft.com/office/drawing/2014/main" id="{C22D8F49-10FC-B54A-A6B7-5ED386D9FB0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12124" y="334617"/>
            <a:ext cx="5105121" cy="1295400"/>
          </a:xfrm>
        </p:spPr>
        <p:txBody>
          <a:bodyPr>
            <a:normAutofit/>
          </a:bodyPr>
          <a:lstStyle/>
          <a:p>
            <a:pPr algn="ctr"/>
            <a:r>
              <a:rPr lang="en-US" sz="2400" b="1" dirty="0"/>
              <a:t>Was </a:t>
            </a:r>
            <a:r>
              <a:rPr lang="en-US" sz="2400" b="1" dirty="0" err="1"/>
              <a:t>ist</a:t>
            </a:r>
            <a:r>
              <a:rPr lang="en-US" sz="2400" b="1" dirty="0"/>
              <a:t> </a:t>
            </a:r>
            <a:r>
              <a:rPr lang="en-US" sz="2400" b="1" dirty="0" err="1"/>
              <a:t>Evaluierung</a:t>
            </a:r>
            <a:r>
              <a:rPr lang="en-US" sz="2400" b="1" dirty="0"/>
              <a:t> und </a:t>
            </a:r>
            <a:r>
              <a:rPr lang="en-US" sz="2400" b="1" dirty="0" err="1"/>
              <a:t>warum</a:t>
            </a:r>
            <a:r>
              <a:rPr lang="en-US" sz="2400" b="1" dirty="0"/>
              <a:t> </a:t>
            </a:r>
            <a:r>
              <a:rPr lang="en-US" sz="2400" b="1" dirty="0" err="1"/>
              <a:t>sollte</a:t>
            </a:r>
            <a:r>
              <a:rPr lang="en-US" sz="2400" b="1" dirty="0"/>
              <a:t> man die </a:t>
            </a:r>
            <a:r>
              <a:rPr lang="en-US" sz="2400" b="1" dirty="0" err="1"/>
              <a:t>Wirkungen</a:t>
            </a:r>
            <a:r>
              <a:rPr lang="en-US" sz="2400" b="1" dirty="0"/>
              <a:t> </a:t>
            </a:r>
            <a:r>
              <a:rPr lang="en-US" sz="2400" b="1" dirty="0" err="1"/>
              <a:t>eines</a:t>
            </a:r>
            <a:r>
              <a:rPr lang="en-US" sz="2400" b="1" dirty="0"/>
              <a:t> </a:t>
            </a:r>
            <a:r>
              <a:rPr lang="en-US" sz="2400" b="1" dirty="0" err="1"/>
              <a:t>Projektes</a:t>
            </a:r>
            <a:r>
              <a:rPr lang="en-US" sz="2400" b="1" dirty="0"/>
              <a:t> </a:t>
            </a:r>
            <a:r>
              <a:rPr lang="en-US" sz="2400" b="1" dirty="0" err="1"/>
              <a:t>bewerten</a:t>
            </a:r>
            <a:r>
              <a:rPr lang="en-US" sz="2400" b="1" dirty="0"/>
              <a:t>?</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572103"/>
            <a:ext cx="5202401" cy="4893647"/>
          </a:xfrm>
          <a:prstGeom prst="rect">
            <a:avLst/>
          </a:prstGeom>
          <a:noFill/>
        </p:spPr>
        <p:txBody>
          <a:bodyPr wrap="square" rtlCol="0">
            <a:spAutoFit/>
          </a:bodyPr>
          <a:lstStyle/>
          <a:p>
            <a:r>
              <a:rPr lang="de-DE" sz="2400" dirty="0">
                <a:solidFill>
                  <a:schemeClr val="bg1"/>
                </a:solidFill>
              </a:rPr>
              <a:t>Evaluierung ist ein strukturierter Prozess, bei dem die Aktivitäten eines Projekts bewertet werden.</a:t>
            </a:r>
          </a:p>
          <a:p>
            <a:r>
              <a:rPr lang="de-DE" sz="2400" dirty="0">
                <a:solidFill>
                  <a:schemeClr val="bg1"/>
                </a:solidFill>
              </a:rPr>
              <a:t>Dabei werden kontinuierlich Informationen und Feedback über das Projekt eingeholt und diese werden interpretiert, um zu sehen, inwiefern das Projekt erfolgreich war.</a:t>
            </a:r>
          </a:p>
          <a:p>
            <a:r>
              <a:rPr lang="de-DE" sz="2400" dirty="0">
                <a:solidFill>
                  <a:schemeClr val="bg1"/>
                </a:solidFill>
              </a:rPr>
              <a:t>Die Evaluation eines Projektes kann auch dessen Schwachstellen aufzeigen. Dadurch ist es möglich, zu erkennen, wo Veränderungen vorgenommen werden müssen. </a:t>
            </a:r>
          </a:p>
        </p:txBody>
      </p:sp>
      <p:sp>
        <p:nvSpPr>
          <p:cNvPr id="8" name="TextBox 7">
            <a:extLst>
              <a:ext uri="{FF2B5EF4-FFF2-40B4-BE49-F238E27FC236}">
                <a16:creationId xmlns:a16="http://schemas.microsoft.com/office/drawing/2014/main" id="{BADE5901-1A64-4D4F-AC0D-118C1916C01B}"/>
              </a:ext>
            </a:extLst>
          </p:cNvPr>
          <p:cNvSpPr txBox="1"/>
          <p:nvPr/>
        </p:nvSpPr>
        <p:spPr>
          <a:xfrm>
            <a:off x="1621990" y="6406634"/>
            <a:ext cx="5202401" cy="369332"/>
          </a:xfrm>
          <a:prstGeom prst="rect">
            <a:avLst/>
          </a:prstGeom>
          <a:noFill/>
        </p:spPr>
        <p:txBody>
          <a:bodyPr wrap="square" rtlCol="0">
            <a:spAutoFit/>
          </a:bodyPr>
          <a:lstStyle/>
          <a:p>
            <a:r>
              <a:rPr lang="en-US" dirty="0">
                <a:solidFill>
                  <a:srgbClr val="002060"/>
                </a:solidFill>
                <a:hlinkClick r:id="rId4">
                  <a:extLst>
                    <a:ext uri="{A12FA001-AC4F-418D-AE19-62706E023703}">
                      <ahyp:hlinkClr xmlns:ahyp="http://schemas.microsoft.com/office/drawing/2018/hyperlinkcolor" val="tx"/>
                    </a:ext>
                  </a:extLst>
                </a:hlinkClick>
              </a:rPr>
              <a:t>Article on Evaluating community projects</a:t>
            </a:r>
            <a:endParaRPr lang="en-IE" dirty="0">
              <a:solidFill>
                <a:srgbClr val="002060"/>
              </a:solidFill>
            </a:endParaRPr>
          </a:p>
        </p:txBody>
      </p:sp>
    </p:spTree>
    <p:extLst>
      <p:ext uri="{BB962C8B-B14F-4D97-AF65-F5344CB8AC3E}">
        <p14:creationId xmlns:p14="http://schemas.microsoft.com/office/powerpoint/2010/main" val="20281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67551" y="430118"/>
            <a:ext cx="4716425" cy="609600"/>
          </a:xfrm>
        </p:spPr>
        <p:txBody>
          <a:bodyPr>
            <a:normAutofit fontScale="92500"/>
          </a:bodyPr>
          <a:lstStyle/>
          <a:p>
            <a:pPr algn="ctr"/>
            <a:r>
              <a:rPr lang="en-US" sz="2800" b="1" dirty="0"/>
              <a:t>Die </a:t>
            </a:r>
            <a:r>
              <a:rPr lang="en-US" sz="2800" b="1" dirty="0" err="1"/>
              <a:t>Evaluierung</a:t>
            </a:r>
            <a:r>
              <a:rPr lang="en-US" sz="2800" b="1" dirty="0"/>
              <a:t> </a:t>
            </a:r>
            <a:r>
              <a:rPr lang="en-US" sz="2800" b="1" dirty="0" err="1"/>
              <a:t>eines</a:t>
            </a:r>
            <a:r>
              <a:rPr lang="en-US" sz="2800" b="1" dirty="0"/>
              <a:t> </a:t>
            </a:r>
            <a:r>
              <a:rPr lang="en-US" sz="2800" b="1" dirty="0" err="1"/>
              <a:t>Projektes</a:t>
            </a:r>
            <a:endParaRPr lang="en-US" sz="2800" b="1"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236"/>
            <a:ext cx="5306291" cy="6740307"/>
          </a:xfrm>
          <a:prstGeom prst="rect">
            <a:avLst/>
          </a:prstGeom>
          <a:noFill/>
        </p:spPr>
        <p:txBody>
          <a:bodyPr wrap="square" rtlCol="0">
            <a:spAutoFit/>
          </a:bodyPr>
          <a:lstStyle/>
          <a:p>
            <a:r>
              <a:rPr lang="en-IE" sz="2400" dirty="0">
                <a:solidFill>
                  <a:schemeClr val="bg1"/>
                </a:solidFill>
              </a:rPr>
              <a:t>Die </a:t>
            </a:r>
            <a:r>
              <a:rPr lang="en-IE" sz="2400" dirty="0" err="1">
                <a:solidFill>
                  <a:schemeClr val="bg1"/>
                </a:solidFill>
              </a:rPr>
              <a:t>Evaluierung</a:t>
            </a:r>
            <a:r>
              <a:rPr lang="en-IE" sz="2400" dirty="0">
                <a:solidFill>
                  <a:schemeClr val="bg1"/>
                </a:solidFill>
              </a:rPr>
              <a:t> </a:t>
            </a:r>
            <a:r>
              <a:rPr lang="en-IE" sz="2400" dirty="0" err="1">
                <a:solidFill>
                  <a:schemeClr val="bg1"/>
                </a:solidFill>
              </a:rPr>
              <a:t>eines</a:t>
            </a:r>
            <a:r>
              <a:rPr lang="en-IE" sz="2400" dirty="0">
                <a:solidFill>
                  <a:schemeClr val="bg1"/>
                </a:solidFill>
              </a:rPr>
              <a:t> </a:t>
            </a:r>
            <a:r>
              <a:rPr lang="en-IE" sz="2400" dirty="0" err="1">
                <a:solidFill>
                  <a:schemeClr val="bg1"/>
                </a:solidFill>
              </a:rPr>
              <a:t>Projektes</a:t>
            </a:r>
            <a:r>
              <a:rPr lang="en-IE" sz="2400" dirty="0">
                <a:solidFill>
                  <a:schemeClr val="bg1"/>
                </a:solidFill>
              </a:rPr>
              <a:t> </a:t>
            </a:r>
            <a:r>
              <a:rPr lang="en-IE" sz="2400" dirty="0" err="1">
                <a:solidFill>
                  <a:schemeClr val="bg1"/>
                </a:solidFill>
              </a:rPr>
              <a:t>kann</a:t>
            </a:r>
            <a:r>
              <a:rPr lang="en-IE" sz="2400" dirty="0">
                <a:solidFill>
                  <a:schemeClr val="bg1"/>
                </a:solidFill>
              </a:rPr>
              <a:t> </a:t>
            </a:r>
            <a:r>
              <a:rPr lang="en-IE" sz="2400" dirty="0" err="1">
                <a:solidFill>
                  <a:schemeClr val="bg1"/>
                </a:solidFill>
              </a:rPr>
              <a:t>Folgendes</a:t>
            </a:r>
            <a:r>
              <a:rPr lang="en-IE" sz="2400" dirty="0">
                <a:solidFill>
                  <a:schemeClr val="bg1"/>
                </a:solidFill>
              </a:rPr>
              <a:t> </a:t>
            </a:r>
            <a:r>
              <a:rPr lang="en-IE" sz="2400" dirty="0" err="1">
                <a:solidFill>
                  <a:schemeClr val="bg1"/>
                </a:solidFill>
              </a:rPr>
              <a:t>bewirken</a:t>
            </a:r>
            <a:r>
              <a:rPr lang="en-IE" sz="2400" dirty="0">
                <a:solidFill>
                  <a:schemeClr val="bg1"/>
                </a:solidFill>
              </a:rPr>
              <a:t>:</a:t>
            </a:r>
          </a:p>
          <a:p>
            <a:pPr marL="342900" indent="-342900">
              <a:buFont typeface="Arial" panose="020B0604020202020204" pitchFamily="34" charset="0"/>
              <a:buChar char="•"/>
            </a:pPr>
            <a:r>
              <a:rPr lang="de-DE" sz="2400" b="1" dirty="0">
                <a:solidFill>
                  <a:schemeClr val="bg1"/>
                </a:solidFill>
              </a:rPr>
              <a:t>Aus Erfahrungen zu lernen:</a:t>
            </a:r>
            <a:r>
              <a:rPr lang="de-DE" sz="2400" dirty="0">
                <a:solidFill>
                  <a:schemeClr val="bg1"/>
                </a:solidFill>
              </a:rPr>
              <a:t> Was ist gut gelaufen? Was könnte in Zukunft besser gemacht werden?</a:t>
            </a:r>
          </a:p>
          <a:p>
            <a:pPr marL="342900" indent="-342900">
              <a:buFont typeface="Arial" panose="020B0604020202020204" pitchFamily="34" charset="0"/>
              <a:buChar char="•"/>
            </a:pPr>
            <a:r>
              <a:rPr lang="de-DE" sz="2400" b="1" dirty="0">
                <a:solidFill>
                  <a:schemeClr val="bg1"/>
                </a:solidFill>
              </a:rPr>
              <a:t>Überprüfung des Fortschritts: </a:t>
            </a:r>
            <a:r>
              <a:rPr lang="de-DE" sz="2400" dirty="0">
                <a:solidFill>
                  <a:schemeClr val="bg1"/>
                </a:solidFill>
              </a:rPr>
              <a:t>Macht das Projekt Fortschritte? Werden die Projektziele erreicht?</a:t>
            </a:r>
          </a:p>
          <a:p>
            <a:pPr marL="342900" indent="-342900">
              <a:buFont typeface="Arial" panose="020B0604020202020204" pitchFamily="34" charset="0"/>
              <a:buChar char="•"/>
            </a:pPr>
            <a:r>
              <a:rPr lang="de-DE" sz="2400" b="1" dirty="0">
                <a:solidFill>
                  <a:schemeClr val="bg1"/>
                </a:solidFill>
              </a:rPr>
              <a:t>Einen Plan für ein weiterführendes Projekt aufzusetzen</a:t>
            </a:r>
            <a:r>
              <a:rPr lang="de-DE" sz="2400" dirty="0">
                <a:solidFill>
                  <a:schemeClr val="bg1"/>
                </a:solidFill>
              </a:rPr>
              <a:t>, mit einem Zeitplan. </a:t>
            </a:r>
          </a:p>
          <a:p>
            <a:pPr marL="342900" indent="-342900">
              <a:buFont typeface="Arial" panose="020B0604020202020204" pitchFamily="34" charset="0"/>
              <a:buChar char="•"/>
            </a:pPr>
            <a:r>
              <a:rPr lang="de-DE" sz="2400" b="1" dirty="0">
                <a:solidFill>
                  <a:schemeClr val="bg1"/>
                </a:solidFill>
              </a:rPr>
              <a:t>Dokumentation der Fortschritte des Projektes</a:t>
            </a:r>
            <a:r>
              <a:rPr lang="de-DE" sz="2400" dirty="0">
                <a:solidFill>
                  <a:schemeClr val="bg1"/>
                </a:solidFill>
              </a:rPr>
              <a:t>; dies kann hilfreich gegenüber Geldgebern und Interessengruppen sein</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0689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632311"/>
          </a:xfrm>
          <a:prstGeom prst="rect">
            <a:avLst/>
          </a:prstGeom>
          <a:noFill/>
        </p:spPr>
        <p:txBody>
          <a:bodyPr wrap="square" rtlCol="0">
            <a:spAutoFit/>
          </a:bodyPr>
          <a:lstStyle/>
          <a:p>
            <a:r>
              <a:rPr lang="en-IE" sz="2400" b="1" i="1" dirty="0">
                <a:solidFill>
                  <a:schemeClr val="bg1"/>
                </a:solidFill>
              </a:rPr>
              <a:t>Wie </a:t>
            </a:r>
            <a:r>
              <a:rPr lang="en-IE" sz="2400" b="1" i="1" dirty="0" err="1">
                <a:solidFill>
                  <a:schemeClr val="bg1"/>
                </a:solidFill>
              </a:rPr>
              <a:t>kann</a:t>
            </a:r>
            <a:r>
              <a:rPr lang="en-IE" sz="2400" b="1" i="1" dirty="0">
                <a:solidFill>
                  <a:schemeClr val="bg1"/>
                </a:solidFill>
              </a:rPr>
              <a:t> die </a:t>
            </a:r>
            <a:r>
              <a:rPr lang="en-IE" sz="2400" b="1" i="1" dirty="0" err="1">
                <a:solidFill>
                  <a:schemeClr val="bg1"/>
                </a:solidFill>
              </a:rPr>
              <a:t>Wirkung</a:t>
            </a:r>
            <a:r>
              <a:rPr lang="en-IE" sz="2400" b="1" i="1" dirty="0">
                <a:solidFill>
                  <a:schemeClr val="bg1"/>
                </a:solidFill>
              </a:rPr>
              <a:t> und der </a:t>
            </a:r>
            <a:r>
              <a:rPr lang="en-IE" sz="2400" b="1" i="1" dirty="0" err="1">
                <a:solidFill>
                  <a:schemeClr val="bg1"/>
                </a:solidFill>
              </a:rPr>
              <a:t>Erfolg</a:t>
            </a:r>
            <a:r>
              <a:rPr lang="en-IE" sz="2400" b="1" i="1" dirty="0">
                <a:solidFill>
                  <a:schemeClr val="bg1"/>
                </a:solidFill>
              </a:rPr>
              <a:t> </a:t>
            </a:r>
            <a:r>
              <a:rPr lang="en-IE" sz="2400" b="1" i="1" dirty="0" err="1">
                <a:solidFill>
                  <a:schemeClr val="bg1"/>
                </a:solidFill>
              </a:rPr>
              <a:t>eines</a:t>
            </a:r>
            <a:r>
              <a:rPr lang="en-IE" sz="2400" b="1" i="1" dirty="0">
                <a:solidFill>
                  <a:schemeClr val="bg1"/>
                </a:solidFill>
              </a:rPr>
              <a:t> </a:t>
            </a:r>
            <a:r>
              <a:rPr lang="en-IE" sz="2400" b="1" i="1" dirty="0" err="1">
                <a:solidFill>
                  <a:schemeClr val="bg1"/>
                </a:solidFill>
              </a:rPr>
              <a:t>Projektes</a:t>
            </a:r>
            <a:r>
              <a:rPr lang="en-IE" sz="2400" b="1" i="1" dirty="0">
                <a:solidFill>
                  <a:schemeClr val="bg1"/>
                </a:solidFill>
              </a:rPr>
              <a:t> </a:t>
            </a:r>
            <a:r>
              <a:rPr lang="en-IE" sz="2400" b="1" i="1" dirty="0" err="1">
                <a:solidFill>
                  <a:schemeClr val="bg1"/>
                </a:solidFill>
              </a:rPr>
              <a:t>evaluiert</a:t>
            </a:r>
            <a:r>
              <a:rPr lang="en-IE" sz="2400" b="1" i="1" dirty="0">
                <a:solidFill>
                  <a:schemeClr val="bg1"/>
                </a:solidFill>
              </a:rPr>
              <a:t> </a:t>
            </a:r>
            <a:r>
              <a:rPr lang="en-IE" sz="2400" b="1" i="1" dirty="0" err="1">
                <a:solidFill>
                  <a:schemeClr val="bg1"/>
                </a:solidFill>
              </a:rPr>
              <a:t>werden</a:t>
            </a:r>
            <a:r>
              <a:rPr lang="en-IE" sz="2400" b="1" i="1" dirty="0">
                <a:solidFill>
                  <a:schemeClr val="bg1"/>
                </a:solidFill>
              </a:rPr>
              <a:t>?</a:t>
            </a:r>
          </a:p>
          <a:p>
            <a:r>
              <a:rPr lang="de-DE" sz="2400" dirty="0">
                <a:solidFill>
                  <a:schemeClr val="bg1"/>
                </a:solidFill>
              </a:rPr>
              <a:t>Es gibt viele Möglichkeiten, ein Projekt zu evaluieren. Eine davon besteht darin, sich die Situation bei Abschluss des Projektes zu digitalem studentischem Engagement vorzustellen. </a:t>
            </a:r>
            <a:endParaRPr lang="en-IE" sz="2400" dirty="0">
              <a:solidFill>
                <a:schemeClr val="bg1"/>
              </a:solidFill>
            </a:endParaRPr>
          </a:p>
          <a:p>
            <a:r>
              <a:rPr lang="de-DE" sz="2400" dirty="0">
                <a:solidFill>
                  <a:schemeClr val="bg1"/>
                </a:solidFill>
              </a:rPr>
              <a:t>Stellen Sie sich vor, was bei dem Projekt gut gelaufen ist: Hat das Projekt das erreicht, was Sie sich im Projektteam vorgenommen haben? Überlegen Sie, was im Verlauf des Projekts weniger gut gelaufen sein könnte und wie Sie das hätten anders lösen können.</a:t>
            </a:r>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1">
            <a:extLst>
              <a:ext uri="{FF2B5EF4-FFF2-40B4-BE49-F238E27FC236}">
                <a16:creationId xmlns:a16="http://schemas.microsoft.com/office/drawing/2014/main" id="{E2EAA07B-5760-42CD-B4D6-68270A7C9213}"/>
              </a:ext>
            </a:extLst>
          </p:cNvPr>
          <p:cNvSpPr txBox="1">
            <a:spLocks/>
          </p:cNvSpPr>
          <p:nvPr/>
        </p:nvSpPr>
        <p:spPr>
          <a:xfrm>
            <a:off x="1667551" y="460305"/>
            <a:ext cx="4716425" cy="6096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Die </a:t>
            </a:r>
            <a:r>
              <a:rPr lang="en-US" sz="2800" b="1" dirty="0" err="1"/>
              <a:t>Evaluierung</a:t>
            </a:r>
            <a:r>
              <a:rPr lang="en-US" sz="2800" b="1" dirty="0"/>
              <a:t> </a:t>
            </a:r>
            <a:r>
              <a:rPr lang="en-US" sz="2800" b="1" dirty="0" err="1"/>
              <a:t>eines</a:t>
            </a:r>
            <a:r>
              <a:rPr lang="en-US" sz="2800" b="1" dirty="0"/>
              <a:t> </a:t>
            </a:r>
            <a:r>
              <a:rPr lang="en-US" sz="2800" b="1" dirty="0" err="1"/>
              <a:t>Projektes</a:t>
            </a:r>
            <a:endParaRPr lang="en-US" sz="2800" b="1" dirty="0"/>
          </a:p>
          <a:p>
            <a:endParaRPr lang="en-IE" dirty="0"/>
          </a:p>
        </p:txBody>
      </p:sp>
    </p:spTree>
    <p:extLst>
      <p:ext uri="{BB962C8B-B14F-4D97-AF65-F5344CB8AC3E}">
        <p14:creationId xmlns:p14="http://schemas.microsoft.com/office/powerpoint/2010/main" val="237854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306291" cy="6001643"/>
          </a:xfrm>
          <a:prstGeom prst="rect">
            <a:avLst/>
          </a:prstGeom>
          <a:noFill/>
        </p:spPr>
        <p:txBody>
          <a:bodyPr wrap="square" rtlCol="0">
            <a:spAutoFit/>
          </a:bodyPr>
          <a:lstStyle/>
          <a:p>
            <a:r>
              <a:rPr lang="de-DE" sz="2400" dirty="0">
                <a:solidFill>
                  <a:schemeClr val="bg1"/>
                </a:solidFill>
              </a:rPr>
              <a:t>Das, was das Projekt zu digitalem studentischem Engagement erreicht hat, wird als Wirkung des Projekts bezeichnet (Impact). Wirkungen sind die Veränderungen und Unterschiede, die durch die Durchführung des Projekts entstanden sind. </a:t>
            </a:r>
          </a:p>
          <a:p>
            <a:r>
              <a:rPr lang="de-DE" sz="2400" i="1" dirty="0">
                <a:solidFill>
                  <a:schemeClr val="bg1"/>
                </a:solidFill>
              </a:rPr>
              <a:t>Wirkungen können vier Akteure, die sich an Projekten zu digitalem studentischem Engagement beteiligt haben, betreffen: </a:t>
            </a:r>
          </a:p>
          <a:p>
            <a:r>
              <a:rPr lang="de-DE" sz="2400" dirty="0">
                <a:solidFill>
                  <a:schemeClr val="bg1"/>
                </a:solidFill>
              </a:rPr>
              <a:t>• Die Projektmitglieder*innen</a:t>
            </a:r>
          </a:p>
          <a:p>
            <a:r>
              <a:rPr lang="de-DE" sz="2400" dirty="0">
                <a:solidFill>
                  <a:schemeClr val="bg1"/>
                </a:solidFill>
              </a:rPr>
              <a:t>• Die Hochschuleinrichtung, an die das Projekt angebunden ist</a:t>
            </a:r>
          </a:p>
          <a:p>
            <a:r>
              <a:rPr lang="de-DE" sz="2400" dirty="0">
                <a:solidFill>
                  <a:schemeClr val="bg1"/>
                </a:solidFill>
              </a:rPr>
              <a:t>• Förderer des Projektes</a:t>
            </a:r>
          </a:p>
          <a:p>
            <a:r>
              <a:rPr lang="de-DE" sz="2400" dirty="0">
                <a:solidFill>
                  <a:schemeClr val="bg1"/>
                </a:solidFill>
              </a:rPr>
              <a:t>• Die Praxispartner*innen</a:t>
            </a: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1">
            <a:extLst>
              <a:ext uri="{FF2B5EF4-FFF2-40B4-BE49-F238E27FC236}">
                <a16:creationId xmlns:a16="http://schemas.microsoft.com/office/drawing/2014/main" id="{56ADF418-4B3A-4626-A481-B0FC16B39699}"/>
              </a:ext>
            </a:extLst>
          </p:cNvPr>
          <p:cNvSpPr txBox="1">
            <a:spLocks/>
          </p:cNvSpPr>
          <p:nvPr/>
        </p:nvSpPr>
        <p:spPr>
          <a:xfrm>
            <a:off x="1667551" y="460305"/>
            <a:ext cx="4716425" cy="6096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Die </a:t>
            </a:r>
            <a:r>
              <a:rPr lang="en-US" sz="2800" b="1" dirty="0" err="1"/>
              <a:t>Evaluierung</a:t>
            </a:r>
            <a:r>
              <a:rPr lang="en-US" sz="2800" b="1" dirty="0"/>
              <a:t> </a:t>
            </a:r>
            <a:r>
              <a:rPr lang="en-US" sz="2800" b="1" dirty="0" err="1"/>
              <a:t>eines</a:t>
            </a:r>
            <a:r>
              <a:rPr lang="en-US" sz="2800" b="1" dirty="0"/>
              <a:t> </a:t>
            </a:r>
            <a:r>
              <a:rPr lang="en-US" sz="2800" b="1" dirty="0" err="1"/>
              <a:t>Projektes</a:t>
            </a:r>
            <a:endParaRPr lang="en-US" sz="2800" b="1" dirty="0"/>
          </a:p>
          <a:p>
            <a:endParaRPr lang="en-IE" dirty="0"/>
          </a:p>
        </p:txBody>
      </p:sp>
    </p:spTree>
    <p:extLst>
      <p:ext uri="{BB962C8B-B14F-4D97-AF65-F5344CB8AC3E}">
        <p14:creationId xmlns:p14="http://schemas.microsoft.com/office/powerpoint/2010/main" val="404139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6001643"/>
          </a:xfrm>
          <a:prstGeom prst="rect">
            <a:avLst/>
          </a:prstGeom>
          <a:noFill/>
        </p:spPr>
        <p:txBody>
          <a:bodyPr wrap="square" rtlCol="0">
            <a:spAutoFit/>
          </a:bodyPr>
          <a:lstStyle/>
          <a:p>
            <a:r>
              <a:rPr lang="de-DE" sz="2400" dirty="0">
                <a:solidFill>
                  <a:schemeClr val="bg1"/>
                </a:solidFill>
              </a:rPr>
              <a:t>Wenn die Wirkung eines Projektes bewertet werden soll, gilt es unterschiedliche Datenquellen dafür zu nutzen.</a:t>
            </a:r>
          </a:p>
          <a:p>
            <a:r>
              <a:rPr lang="de-DE" sz="2400" dirty="0">
                <a:solidFill>
                  <a:schemeClr val="bg1"/>
                </a:solidFill>
              </a:rPr>
              <a:t>Anhand dieser Datenquellen können die Wirkungen eines Projekts ermittelt werden. Zu den Datenquellen gehören Fragebögen, Umfragen, Interviews, Fokusgruppen und Beobachtungen. Es ist wichtig, in verschiedenen Phasen des Projekts Rückmeldungen einzuholen, da sie dazu beitragen können, dass etwaige Probleme frühzeitig erkannt und noch im Verlauf des Projektes bearbeitet werden können.</a:t>
            </a:r>
          </a:p>
          <a:p>
            <a:endParaRPr lang="en-IE" sz="2400" dirty="0">
              <a:solidFill>
                <a:schemeClr val="bg1"/>
              </a:solidFill>
            </a:endParaRP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1">
            <a:extLst>
              <a:ext uri="{FF2B5EF4-FFF2-40B4-BE49-F238E27FC236}">
                <a16:creationId xmlns:a16="http://schemas.microsoft.com/office/drawing/2014/main" id="{E1AC4084-F80D-45BF-9FC5-C28B8B6A4E3F}"/>
              </a:ext>
            </a:extLst>
          </p:cNvPr>
          <p:cNvSpPr txBox="1">
            <a:spLocks/>
          </p:cNvSpPr>
          <p:nvPr/>
        </p:nvSpPr>
        <p:spPr>
          <a:xfrm>
            <a:off x="1667551" y="460305"/>
            <a:ext cx="4716425" cy="6096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Die </a:t>
            </a:r>
            <a:r>
              <a:rPr lang="en-US" sz="2800" b="1" dirty="0" err="1"/>
              <a:t>Evaluierung</a:t>
            </a:r>
            <a:r>
              <a:rPr lang="en-US" sz="2800" b="1" dirty="0"/>
              <a:t> </a:t>
            </a:r>
            <a:r>
              <a:rPr lang="en-US" sz="2800" b="1" dirty="0" err="1"/>
              <a:t>eines</a:t>
            </a:r>
            <a:r>
              <a:rPr lang="en-US" sz="2800" b="1" dirty="0"/>
              <a:t> </a:t>
            </a:r>
            <a:r>
              <a:rPr lang="en-US" sz="2800" b="1" dirty="0" err="1"/>
              <a:t>Projektes</a:t>
            </a:r>
            <a:endParaRPr lang="en-US" sz="2800" b="1" dirty="0"/>
          </a:p>
          <a:p>
            <a:endParaRPr lang="en-IE" dirty="0"/>
          </a:p>
        </p:txBody>
      </p:sp>
    </p:spTree>
    <p:extLst>
      <p:ext uri="{BB962C8B-B14F-4D97-AF65-F5344CB8AC3E}">
        <p14:creationId xmlns:p14="http://schemas.microsoft.com/office/powerpoint/2010/main" val="89309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0" y="1467247"/>
            <a:ext cx="5306291" cy="4154984"/>
          </a:xfrm>
          <a:prstGeom prst="rect">
            <a:avLst/>
          </a:prstGeom>
          <a:noFill/>
        </p:spPr>
        <p:txBody>
          <a:bodyPr wrap="square" rtlCol="0">
            <a:spAutoFit/>
          </a:bodyPr>
          <a:lstStyle/>
          <a:p>
            <a:r>
              <a:rPr lang="de-DE" sz="2400" dirty="0">
                <a:solidFill>
                  <a:schemeClr val="bg1"/>
                </a:solidFill>
              </a:rPr>
              <a:t>Wenn anhand dieser Datenquellen Informationen und Feedback gesammelt wurde, gilt es, diese auszuwerten und entsprechende Schlüsse für das zukünftige Vorgehen zu ziehen. Dabei werden bisherige Erfolge im Projekt und die Projektziele bewertet.</a:t>
            </a:r>
          </a:p>
          <a:p>
            <a:pPr marL="342900" indent="-342900">
              <a:buFont typeface="Wingdings" panose="05000000000000000000" pitchFamily="2" charset="2"/>
              <a:buChar char="Ø"/>
            </a:pPr>
            <a:r>
              <a:rPr lang="de-DE" sz="2400" dirty="0">
                <a:solidFill>
                  <a:schemeClr val="bg1"/>
                </a:solidFill>
              </a:rPr>
              <a:t>Ist das Projekt auf „dem richtigen Weg“?</a:t>
            </a:r>
          </a:p>
          <a:p>
            <a:pPr marL="342900" indent="-342900">
              <a:buFont typeface="Wingdings" panose="05000000000000000000" pitchFamily="2" charset="2"/>
              <a:buChar char="Ø"/>
            </a:pPr>
            <a:r>
              <a:rPr lang="de-DE" sz="2400" dirty="0">
                <a:solidFill>
                  <a:schemeClr val="bg1"/>
                </a:solidFill>
              </a:rPr>
              <a:t>Wurden die Projektziele erreicht?</a:t>
            </a:r>
          </a:p>
          <a:p>
            <a:pPr marL="342900" indent="-342900">
              <a:buFont typeface="Wingdings" panose="05000000000000000000" pitchFamily="2" charset="2"/>
              <a:buChar char="Ø"/>
            </a:pPr>
            <a:r>
              <a:rPr lang="de-DE" sz="2400" dirty="0">
                <a:solidFill>
                  <a:schemeClr val="bg1"/>
                </a:solidFill>
              </a:rPr>
              <a:t>Was müsste anders gemacht werden?</a:t>
            </a:r>
            <a:endParaRPr lang="en-IE" sz="2400" dirty="0">
              <a:solidFill>
                <a:schemeClr val="bg1"/>
              </a:solidFill>
            </a:endParaRPr>
          </a:p>
        </p:txBody>
      </p:sp>
      <p:pic>
        <p:nvPicPr>
          <p:cNvPr id="6" name="Picture Placeholder 5">
            <a:extLst>
              <a:ext uri="{FF2B5EF4-FFF2-40B4-BE49-F238E27FC236}">
                <a16:creationId xmlns:a16="http://schemas.microsoft.com/office/drawing/2014/main" id="{09C08AD7-EF94-4CAF-9A3F-C950BFDB36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1">
            <a:extLst>
              <a:ext uri="{FF2B5EF4-FFF2-40B4-BE49-F238E27FC236}">
                <a16:creationId xmlns:a16="http://schemas.microsoft.com/office/drawing/2014/main" id="{B039AD73-1B62-4AD0-A4FE-BD9007DC345D}"/>
              </a:ext>
            </a:extLst>
          </p:cNvPr>
          <p:cNvSpPr txBox="1">
            <a:spLocks/>
          </p:cNvSpPr>
          <p:nvPr/>
        </p:nvSpPr>
        <p:spPr>
          <a:xfrm>
            <a:off x="1667551" y="460305"/>
            <a:ext cx="4716425" cy="6096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t>Die </a:t>
            </a:r>
            <a:r>
              <a:rPr lang="en-US" sz="2800" b="1" dirty="0" err="1"/>
              <a:t>Evaluierung</a:t>
            </a:r>
            <a:r>
              <a:rPr lang="en-US" sz="2800" b="1" dirty="0"/>
              <a:t> </a:t>
            </a:r>
            <a:r>
              <a:rPr lang="en-US" sz="2800" b="1" dirty="0" err="1"/>
              <a:t>eines</a:t>
            </a:r>
            <a:r>
              <a:rPr lang="en-US" sz="2800" b="1" dirty="0"/>
              <a:t> </a:t>
            </a:r>
            <a:r>
              <a:rPr lang="en-US" sz="2800" b="1" dirty="0" err="1"/>
              <a:t>Projektes</a:t>
            </a:r>
            <a:endParaRPr lang="en-US" sz="2800" b="1" dirty="0"/>
          </a:p>
          <a:p>
            <a:endParaRPr lang="en-IE" dirty="0"/>
          </a:p>
        </p:txBody>
      </p:sp>
    </p:spTree>
    <p:extLst>
      <p:ext uri="{BB962C8B-B14F-4D97-AF65-F5344CB8AC3E}">
        <p14:creationId xmlns:p14="http://schemas.microsoft.com/office/powerpoint/2010/main" val="31211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a:xfrm>
            <a:off x="476992" y="384313"/>
            <a:ext cx="11020302" cy="1009059"/>
          </a:xfrm>
        </p:spPr>
        <p:txBody>
          <a:bodyPr>
            <a:normAutofit fontScale="47500" lnSpcReduction="20000"/>
          </a:bodyPr>
          <a:lstStyle/>
          <a:p>
            <a:pPr algn="ctr"/>
            <a:r>
              <a:rPr lang="en-IE" sz="5100" b="1" dirty="0" err="1"/>
              <a:t>Übung</a:t>
            </a:r>
            <a:r>
              <a:rPr lang="en-IE" sz="5100" b="1" dirty="0"/>
              <a:t> 1 (</a:t>
            </a:r>
            <a:r>
              <a:rPr lang="en-IE" sz="5100" b="1" dirty="0" err="1"/>
              <a:t>Einzel</a:t>
            </a:r>
            <a:r>
              <a:rPr lang="en-IE" sz="5100" b="1" dirty="0"/>
              <a:t>- und </a:t>
            </a:r>
            <a:r>
              <a:rPr lang="en-IE" sz="5100" b="1" dirty="0" err="1"/>
              <a:t>Gruppenaktivität</a:t>
            </a:r>
            <a:r>
              <a:rPr lang="en-IE" sz="5100" b="1" dirty="0"/>
              <a:t>):</a:t>
            </a:r>
          </a:p>
          <a:p>
            <a:pPr algn="ctr"/>
            <a:r>
              <a:rPr lang="en-IE" sz="5100" b="1" dirty="0"/>
              <a:t>Reflexion </a:t>
            </a:r>
            <a:r>
              <a:rPr lang="en-IE" sz="5100" b="1" dirty="0" err="1"/>
              <a:t>über</a:t>
            </a:r>
            <a:r>
              <a:rPr lang="en-IE" sz="5100" b="1" dirty="0"/>
              <a:t> die Organisation </a:t>
            </a:r>
            <a:r>
              <a:rPr lang="en-IE" sz="5100" b="1" dirty="0" err="1"/>
              <a:t>eines</a:t>
            </a:r>
            <a:r>
              <a:rPr lang="en-IE" sz="5100" b="1" dirty="0"/>
              <a:t> </a:t>
            </a:r>
            <a:r>
              <a:rPr lang="en-IE" sz="5100" b="1" dirty="0" err="1"/>
              <a:t>Projekteszu</a:t>
            </a:r>
            <a:r>
              <a:rPr lang="en-IE" sz="5100" b="1" dirty="0"/>
              <a:t> </a:t>
            </a:r>
            <a:r>
              <a:rPr lang="en-IE" sz="5100" b="1" dirty="0" err="1"/>
              <a:t>digitalem</a:t>
            </a:r>
            <a:r>
              <a:rPr lang="en-IE" sz="5100" b="1" dirty="0"/>
              <a:t> </a:t>
            </a:r>
            <a:r>
              <a:rPr lang="en-IE" sz="5100" b="1" dirty="0" err="1"/>
              <a:t>studentischem</a:t>
            </a:r>
            <a:r>
              <a:rPr lang="en-IE" sz="5100" b="1" dirty="0"/>
              <a:t> Engagement </a:t>
            </a:r>
            <a:endParaRPr lang="en-IE" sz="6700" b="1" dirty="0"/>
          </a:p>
          <a:p>
            <a:endParaRPr lang="en-IE" dirty="0"/>
          </a:p>
        </p:txBody>
      </p:sp>
      <p:sp>
        <p:nvSpPr>
          <p:cNvPr id="6" name="TextBox 5">
            <a:extLst>
              <a:ext uri="{FF2B5EF4-FFF2-40B4-BE49-F238E27FC236}">
                <a16:creationId xmlns:a16="http://schemas.microsoft.com/office/drawing/2014/main" id="{0985DBE3-B972-4380-939B-751F0FA23D02}"/>
              </a:ext>
            </a:extLst>
          </p:cNvPr>
          <p:cNvSpPr txBox="1"/>
          <p:nvPr/>
        </p:nvSpPr>
        <p:spPr>
          <a:xfrm>
            <a:off x="304800" y="1393372"/>
            <a:ext cx="11364686" cy="4524315"/>
          </a:xfrm>
          <a:prstGeom prst="rect">
            <a:avLst/>
          </a:prstGeom>
          <a:noFill/>
        </p:spPr>
        <p:txBody>
          <a:bodyPr wrap="square" rtlCol="0">
            <a:spAutoFit/>
          </a:bodyPr>
          <a:lstStyle/>
          <a:p>
            <a:r>
              <a:rPr lang="de-DE" sz="2400" dirty="0">
                <a:solidFill>
                  <a:schemeClr val="bg1"/>
                </a:solidFill>
              </a:rPr>
              <a:t>In diesem Modul werden die Übungen zu Beginn und am Ende des Moduls bereitgestellt.</a:t>
            </a:r>
          </a:p>
          <a:p>
            <a:r>
              <a:rPr lang="de-DE" sz="2400" dirty="0">
                <a:solidFill>
                  <a:schemeClr val="bg1"/>
                </a:solidFill>
              </a:rPr>
              <a:t>Denken Sie über die folgenden Fragen nach, während Sie das Modul durcharbeiten. Versuchen Sie, eine Ideensammlung für mögliche Projekte zu digitalem studentischem Engagement zu erstellen.</a:t>
            </a:r>
          </a:p>
          <a:p>
            <a:r>
              <a:rPr lang="de-DE" sz="2400" dirty="0">
                <a:solidFill>
                  <a:schemeClr val="bg1"/>
                </a:solidFill>
              </a:rPr>
              <a:t>Folgende Fragen können dabei helfen:</a:t>
            </a:r>
          </a:p>
          <a:p>
            <a:r>
              <a:rPr lang="de-DE" sz="2400" dirty="0">
                <a:solidFill>
                  <a:schemeClr val="bg1"/>
                </a:solidFill>
              </a:rPr>
              <a:t>• Welches Thema bzw. Problem soll im Projekt bearbeitet werden? Welche Interessen und Fähigkeiten sollen die Personen des Projektteams mitbringen? Welche Aufgaben sollen die Teammitglieder*innen jeweils übernehmen? Wer trifft Entscheidungen? Wer leitet das Projekt?</a:t>
            </a:r>
          </a:p>
          <a:p>
            <a:r>
              <a:rPr lang="de-DE" sz="2400" dirty="0">
                <a:solidFill>
                  <a:schemeClr val="bg1"/>
                </a:solidFill>
              </a:rPr>
              <a:t>• Welche Ziele sollen mit dem Projekt erreicht werden? Welche Wirkungen soll das Projekt erzielen und wie können diese gemessen werden?</a:t>
            </a:r>
          </a:p>
          <a:p>
            <a:endParaRPr lang="en-US" sz="2400" dirty="0">
              <a:solidFill>
                <a:schemeClr val="bg1"/>
              </a:solidFill>
            </a:endParaRPr>
          </a:p>
        </p:txBody>
      </p:sp>
    </p:spTree>
    <p:extLst>
      <p:ext uri="{BB962C8B-B14F-4D97-AF65-F5344CB8AC3E}">
        <p14:creationId xmlns:p14="http://schemas.microsoft.com/office/powerpoint/2010/main" val="1133059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607052"/>
            <a:ext cx="5306291" cy="3416320"/>
          </a:xfrm>
          <a:prstGeom prst="rect">
            <a:avLst/>
          </a:prstGeom>
          <a:noFill/>
        </p:spPr>
        <p:txBody>
          <a:bodyPr wrap="square" rtlCol="0">
            <a:spAutoFit/>
          </a:bodyPr>
          <a:lstStyle/>
          <a:p>
            <a:r>
              <a:rPr lang="en-IE" sz="2400" dirty="0">
                <a:solidFill>
                  <a:schemeClr val="bg1"/>
                </a:solidFill>
                <a:hlinkClick r:id="rId4">
                  <a:extLst>
                    <a:ext uri="{A12FA001-AC4F-418D-AE19-62706E023703}">
                      <ahyp:hlinkClr xmlns:ahyp="http://schemas.microsoft.com/office/drawing/2018/hyperlinkcolor" val="tx"/>
                    </a:ext>
                  </a:extLst>
                </a:hlinkClick>
              </a:rPr>
              <a:t>How to evaluate community projects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5 ways to measure a project’s success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Improving your project evaluation process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4AAB4C4F-A4BC-49E5-993E-6B06C052D5C2}"/>
              </a:ext>
            </a:extLst>
          </p:cNvPr>
          <p:cNvSpPr txBox="1"/>
          <p:nvPr/>
        </p:nvSpPr>
        <p:spPr>
          <a:xfrm>
            <a:off x="1718561" y="412233"/>
            <a:ext cx="4898684" cy="523220"/>
          </a:xfrm>
          <a:prstGeom prst="rect">
            <a:avLst/>
          </a:prstGeom>
          <a:noFill/>
        </p:spPr>
        <p:txBody>
          <a:bodyPr wrap="square" rtlCol="0">
            <a:spAutoFit/>
          </a:bodyPr>
          <a:lstStyle/>
          <a:p>
            <a:pPr algn="ctr"/>
            <a:r>
              <a:rPr lang="en-IE" sz="2800" b="1" dirty="0" err="1">
                <a:solidFill>
                  <a:schemeClr val="bg1"/>
                </a:solidFill>
              </a:rPr>
              <a:t>Weitere</a:t>
            </a:r>
            <a:r>
              <a:rPr lang="en-IE" sz="2800" b="1" dirty="0">
                <a:solidFill>
                  <a:schemeClr val="bg1"/>
                </a:solidFill>
              </a:rPr>
              <a:t> </a:t>
            </a:r>
            <a:r>
              <a:rPr lang="en-IE" sz="2800" b="1" dirty="0" err="1">
                <a:solidFill>
                  <a:schemeClr val="bg1"/>
                </a:solidFill>
              </a:rPr>
              <a:t>Ressourcen</a:t>
            </a:r>
            <a:endParaRPr lang="en-IE" sz="2800" b="1" dirty="0">
              <a:solidFill>
                <a:schemeClr val="bg1"/>
              </a:solidFill>
            </a:endParaRPr>
          </a:p>
        </p:txBody>
      </p:sp>
    </p:spTree>
    <p:extLst>
      <p:ext uri="{BB962C8B-B14F-4D97-AF65-F5344CB8AC3E}">
        <p14:creationId xmlns:p14="http://schemas.microsoft.com/office/powerpoint/2010/main" val="247463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65424" y="812113"/>
            <a:ext cx="8966521" cy="1656716"/>
          </a:xfrm>
        </p:spPr>
        <p:txBody>
          <a:bodyPr>
            <a:normAutofit/>
          </a:bodyPr>
          <a:lstStyle/>
          <a:p>
            <a:r>
              <a:rPr lang="en-US" sz="4400" dirty="0"/>
              <a:t>MODUL 4 </a:t>
            </a:r>
            <a:r>
              <a:rPr lang="en-US" sz="4400" dirty="0" err="1"/>
              <a:t>Übungen</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lnSpcReduction="10000"/>
          </a:bodyPr>
          <a:lstStyle/>
          <a:p>
            <a:pPr marL="0"/>
            <a:r>
              <a:rPr lang="de-DE" dirty="0"/>
              <a:t>Klicken Sie auf diesen Video-Link, um mehr darüber zu erfahren, wie Sie Design </a:t>
            </a:r>
            <a:r>
              <a:rPr lang="de-DE" dirty="0" err="1"/>
              <a:t>Thinking</a:t>
            </a:r>
            <a:r>
              <a:rPr lang="de-DE" dirty="0"/>
              <a:t> auf ein Projekt zu digitalem studentischem Engagement anwenden können:</a:t>
            </a:r>
            <a:endParaRPr lang="en-US" dirty="0"/>
          </a:p>
          <a:p>
            <a:pPr marL="0"/>
            <a:r>
              <a:rPr lang="en-US" dirty="0"/>
              <a:t>https://www.youtube.com/watch?v=TPDLD35_hgE</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VIDEO</a:t>
            </a:r>
          </a:p>
          <a:p>
            <a:endParaRPr lang="en-IE" sz="3100" b="1" dirty="0"/>
          </a:p>
          <a:p>
            <a:r>
              <a:rPr lang="en-US" sz="2400" dirty="0"/>
              <a:t>Design Thinking &amp; </a:t>
            </a:r>
            <a:r>
              <a:rPr lang="en-US" sz="2400" dirty="0" err="1"/>
              <a:t>soziale</a:t>
            </a:r>
            <a:r>
              <a:rPr lang="en-US" sz="2400" dirty="0"/>
              <a:t> </a:t>
            </a:r>
            <a:r>
              <a:rPr lang="en-US" sz="2400" dirty="0" err="1"/>
              <a:t>Innovationen</a:t>
            </a:r>
            <a:endParaRPr lang="en-IE" sz="2400" dirty="0"/>
          </a:p>
        </p:txBody>
      </p:sp>
      <p:pic>
        <p:nvPicPr>
          <p:cNvPr id="2" name="Online Media 1" title="Design Thinking in Social Innovation Projects">
            <a:hlinkClick r:id="" action="ppaction://media"/>
            <a:extLst>
              <a:ext uri="{FF2B5EF4-FFF2-40B4-BE49-F238E27FC236}">
                <a16:creationId xmlns:a16="http://schemas.microsoft.com/office/drawing/2014/main" id="{0E0A2DCF-7360-43FC-A08E-1425DA4D8227}"/>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de-DE" dirty="0"/>
              <a:t>Klicken Sie auf diesen Video-Link, um Best-Practice-Beispiele für innovative Projekte zu sehen:</a:t>
            </a:r>
          </a:p>
          <a:p>
            <a:pPr marL="0"/>
            <a:r>
              <a:rPr lang="en-US" dirty="0"/>
              <a:t>https://www.youtube.com/watch?v=VxXt-JMX0Fg</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633274"/>
            <a:ext cx="5113283" cy="2338526"/>
          </a:xfrm>
        </p:spPr>
        <p:txBody>
          <a:bodyPr>
            <a:normAutofit/>
          </a:bodyPr>
          <a:lstStyle/>
          <a:p>
            <a:r>
              <a:rPr lang="en-IE" sz="2800" b="1" dirty="0"/>
              <a:t>VIDEO</a:t>
            </a:r>
          </a:p>
          <a:p>
            <a:endParaRPr lang="en-IE" sz="3100" b="1" dirty="0"/>
          </a:p>
          <a:p>
            <a:r>
              <a:rPr lang="en-US" sz="2400" b="1" dirty="0" err="1"/>
              <a:t>Projektmanagement</a:t>
            </a:r>
            <a:r>
              <a:rPr lang="en-US" sz="2400" b="1" dirty="0"/>
              <a:t> für Innovation und Ko-</a:t>
            </a:r>
            <a:r>
              <a:rPr lang="en-US" sz="2400" b="1" dirty="0" err="1"/>
              <a:t>Kreation</a:t>
            </a:r>
            <a:endParaRPr lang="en-IE" sz="2400" b="1" dirty="0"/>
          </a:p>
        </p:txBody>
      </p:sp>
      <p:pic>
        <p:nvPicPr>
          <p:cNvPr id="3" name="Online Media 2" title="Project Management Best Practices for Innovation and Co-Creation - Project Management Training">
            <a:hlinkClick r:id="" action="ppaction://media"/>
            <a:extLst>
              <a:ext uri="{FF2B5EF4-FFF2-40B4-BE49-F238E27FC236}">
                <a16:creationId xmlns:a16="http://schemas.microsoft.com/office/drawing/2014/main" id="{EE1B92BB-21E7-4484-855F-E2BFE41DDE47}"/>
              </a:ext>
            </a:extLst>
          </p:cNvPr>
          <p:cNvPicPr>
            <a:picLocks noRot="1" noChangeAspect="1"/>
          </p:cNvPicPr>
          <p:nvPr>
            <a:videoFile r:link="rId1"/>
          </p:nvPr>
        </p:nvPicPr>
        <p:blipFill>
          <a:blip r:embed="rId3"/>
          <a:stretch>
            <a:fillRect/>
          </a:stretch>
        </p:blipFill>
        <p:spPr>
          <a:xfrm>
            <a:off x="7061200" y="1203325"/>
            <a:ext cx="5126057" cy="3909323"/>
          </a:xfrm>
          <a:prstGeom prst="rect">
            <a:avLst/>
          </a:prstGeom>
        </p:spPr>
      </p:pic>
    </p:spTree>
    <p:extLst>
      <p:ext uri="{BB962C8B-B14F-4D97-AF65-F5344CB8AC3E}">
        <p14:creationId xmlns:p14="http://schemas.microsoft.com/office/powerpoint/2010/main" val="36873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de-DE" dirty="0"/>
              <a:t>Sehen Sie sich das Video über das Konzept des Growth </a:t>
            </a:r>
            <a:r>
              <a:rPr lang="de-DE" dirty="0" err="1"/>
              <a:t>Mindset</a:t>
            </a:r>
            <a:r>
              <a:rPr lang="de-DE" dirty="0"/>
              <a:t> an:</a:t>
            </a:r>
          </a:p>
          <a:p>
            <a:pPr marL="0"/>
            <a:endParaRPr lang="en-US" dirty="0"/>
          </a:p>
          <a:p>
            <a:pPr marL="0"/>
            <a:r>
              <a:rPr lang="en-US" dirty="0"/>
              <a:t>https://www.youtube.com/watch?v=qjBdcyueom8</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VIDEO</a:t>
            </a:r>
          </a:p>
          <a:p>
            <a:endParaRPr lang="en-IE" sz="3100" b="1" dirty="0"/>
          </a:p>
          <a:p>
            <a:r>
              <a:rPr lang="en-US" sz="2400" dirty="0"/>
              <a:t>TED TALK des </a:t>
            </a:r>
            <a:r>
              <a:rPr lang="en-US" sz="2400" dirty="0" err="1"/>
              <a:t>Begründers</a:t>
            </a:r>
            <a:r>
              <a:rPr lang="en-US" sz="2400" dirty="0"/>
              <a:t> des </a:t>
            </a:r>
            <a:r>
              <a:rPr lang="en-US" sz="2400" dirty="0" err="1"/>
              <a:t>Konzepts</a:t>
            </a:r>
            <a:r>
              <a:rPr lang="en-US" sz="2400" dirty="0"/>
              <a:t> GROWTH MINDSET</a:t>
            </a:r>
            <a:endParaRPr lang="en-IE" sz="2400" dirty="0"/>
          </a:p>
        </p:txBody>
      </p:sp>
      <p:pic>
        <p:nvPicPr>
          <p:cNvPr id="2" name="Online Media 1" title="The Most Powerful Mindset for Success">
            <a:hlinkClick r:id="" action="ppaction://media"/>
            <a:extLst>
              <a:ext uri="{FF2B5EF4-FFF2-40B4-BE49-F238E27FC236}">
                <a16:creationId xmlns:a16="http://schemas.microsoft.com/office/drawing/2014/main" id="{1A1D98A0-C6FF-4A6B-ABEA-D2A6B50B2499}"/>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8652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err="1"/>
              <a:t>Sehen</a:t>
            </a:r>
            <a:r>
              <a:rPr lang="en-US" dirty="0"/>
              <a:t> Sie </a:t>
            </a:r>
            <a:r>
              <a:rPr lang="en-US" dirty="0" err="1"/>
              <a:t>sich</a:t>
            </a:r>
            <a:r>
              <a:rPr lang="en-US" dirty="0"/>
              <a:t> das Video an, in dem </a:t>
            </a:r>
            <a:r>
              <a:rPr lang="en-US" dirty="0" err="1"/>
              <a:t>Konzepte</a:t>
            </a:r>
            <a:r>
              <a:rPr lang="en-US" dirty="0"/>
              <a:t> der </a:t>
            </a:r>
            <a:r>
              <a:rPr lang="en-US" dirty="0" err="1"/>
              <a:t>Projektevaluierung</a:t>
            </a:r>
            <a:r>
              <a:rPr lang="en-US" dirty="0"/>
              <a:t> </a:t>
            </a:r>
            <a:r>
              <a:rPr lang="en-US" dirty="0" err="1"/>
              <a:t>erläutert</a:t>
            </a:r>
            <a:r>
              <a:rPr lang="en-US" dirty="0"/>
              <a:t> </a:t>
            </a:r>
            <a:r>
              <a:rPr lang="en-US" dirty="0" err="1"/>
              <a:t>werden</a:t>
            </a:r>
            <a:r>
              <a:rPr lang="en-US" dirty="0"/>
              <a:t>:</a:t>
            </a:r>
            <a:endParaRPr lang="en-IE" dirty="0">
              <a:solidFill>
                <a:schemeClr val="tx1"/>
              </a:solidFill>
            </a:endParaRPr>
          </a:p>
          <a:p>
            <a:r>
              <a:rPr lang="en-IE" dirty="0">
                <a:hlinkClick r:id="rId3">
                  <a:extLst>
                    <a:ext uri="{A12FA001-AC4F-418D-AE19-62706E023703}">
                      <ahyp:hlinkClr xmlns:ahyp="http://schemas.microsoft.com/office/drawing/2018/hyperlinkcolor" val="tx"/>
                    </a:ext>
                  </a:extLst>
                </a:hlinkClick>
              </a:rPr>
              <a:t>https://www.youtube.com/watch?v=2KqwMleovVU</a:t>
            </a:r>
            <a:endParaRPr lang="en-IE" sz="2400"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VIDEO</a:t>
            </a:r>
          </a:p>
          <a:p>
            <a:endParaRPr lang="en-IE" sz="3100" b="1" dirty="0"/>
          </a:p>
          <a:p>
            <a:r>
              <a:rPr lang="en-US" sz="2800" b="1" dirty="0" err="1"/>
              <a:t>Zur</a:t>
            </a:r>
            <a:r>
              <a:rPr lang="en-US" sz="2800" b="1" dirty="0"/>
              <a:t> </a:t>
            </a:r>
            <a:r>
              <a:rPr lang="en-US" sz="2800" b="1" dirty="0" err="1"/>
              <a:t>Projektevaluierung</a:t>
            </a:r>
            <a:endParaRPr lang="en-IE" sz="2800" b="1" dirty="0"/>
          </a:p>
        </p:txBody>
      </p:sp>
      <p:pic>
        <p:nvPicPr>
          <p:cNvPr id="3" name="Online Media 2" title="Evaluating Development Projects and Programs">
            <a:hlinkClick r:id="" action="ppaction://media"/>
            <a:extLst>
              <a:ext uri="{FF2B5EF4-FFF2-40B4-BE49-F238E27FC236}">
                <a16:creationId xmlns:a16="http://schemas.microsoft.com/office/drawing/2014/main" id="{3A4E1E9B-9664-4735-8168-F0ABA2F12359}"/>
              </a:ext>
            </a:extLst>
          </p:cNvPr>
          <p:cNvPicPr>
            <a:picLocks noRot="1" noChangeAspect="1"/>
          </p:cNvPicPr>
          <p:nvPr>
            <a:videoFile r:link="rId1"/>
          </p:nvPr>
        </p:nvPicPr>
        <p:blipFill>
          <a:blip r:embed="rId4"/>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36226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de-DE" dirty="0"/>
              <a:t>Sehen Sie sich das Interview mit David Rosenthal von Google zum Thema "Remote Project Fatigue“</a:t>
            </a:r>
            <a:r>
              <a:rPr lang="en-US" dirty="0"/>
              <a:t> an:</a:t>
            </a:r>
          </a:p>
          <a:p>
            <a:r>
              <a:rPr lang="en-IE" dirty="0"/>
              <a:t>https://youtu.be/sT2S4ItGoL4</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VIDEO</a:t>
            </a:r>
          </a:p>
          <a:p>
            <a:endParaRPr lang="en-IE" sz="3100" b="1" dirty="0"/>
          </a:p>
          <a:p>
            <a:r>
              <a:rPr lang="en-US" sz="2800" b="1" dirty="0" err="1"/>
              <a:t>Projekte</a:t>
            </a:r>
            <a:r>
              <a:rPr lang="en-US" sz="2800" b="1" dirty="0"/>
              <a:t> </a:t>
            </a:r>
            <a:r>
              <a:rPr lang="en-US" sz="2800" b="1" dirty="0" err="1"/>
              <a:t>beleben</a:t>
            </a:r>
            <a:endParaRPr lang="en-IE" sz="2800" b="1" dirty="0"/>
          </a:p>
        </p:txBody>
      </p:sp>
      <p:pic>
        <p:nvPicPr>
          <p:cNvPr id="2" name="Online Media 1" title="Google on How to Alleviate Virtual Collaboration Fatigue">
            <a:hlinkClick r:id="" action="ppaction://media"/>
            <a:extLst>
              <a:ext uri="{FF2B5EF4-FFF2-40B4-BE49-F238E27FC236}">
                <a16:creationId xmlns:a16="http://schemas.microsoft.com/office/drawing/2014/main" id="{D8867878-B130-4BD8-9EC1-F5C1CAD49F3A}"/>
              </a:ext>
            </a:extLst>
          </p:cNvPr>
          <p:cNvPicPr>
            <a:picLocks noRot="1" noChangeAspect="1"/>
          </p:cNvPicPr>
          <p:nvPr>
            <a:videoFile r:link="rId1"/>
          </p:nvPr>
        </p:nvPicPr>
        <p:blipFill>
          <a:blip r:embed="rId3"/>
          <a:stretch>
            <a:fillRect/>
          </a:stretch>
        </p:blipFill>
        <p:spPr>
          <a:xfrm>
            <a:off x="7086600" y="1203325"/>
            <a:ext cx="5063704" cy="3913188"/>
          </a:xfrm>
          <a:prstGeom prst="rect">
            <a:avLst/>
          </a:prstGeom>
        </p:spPr>
      </p:pic>
    </p:spTree>
    <p:extLst>
      <p:ext uri="{BB962C8B-B14F-4D97-AF65-F5344CB8AC3E}">
        <p14:creationId xmlns:p14="http://schemas.microsoft.com/office/powerpoint/2010/main" val="33245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b="1" dirty="0" err="1"/>
              <a:t>Übung</a:t>
            </a:r>
            <a:r>
              <a:rPr lang="en-IE" sz="2800" b="1" dirty="0"/>
              <a:t> 2: </a:t>
            </a:r>
            <a:r>
              <a:rPr lang="en-IE" sz="2800" b="1" dirty="0" err="1"/>
              <a:t>Einzelaktivität</a:t>
            </a:r>
            <a:r>
              <a:rPr lang="en-IE" sz="2800" b="1" dirty="0"/>
              <a:t> – </a:t>
            </a:r>
            <a:r>
              <a:rPr lang="en-IE" sz="2800" b="1" dirty="0" err="1"/>
              <a:t>Zum</a:t>
            </a:r>
            <a:r>
              <a:rPr lang="en-IE" sz="2800" b="1" dirty="0"/>
              <a:t> </a:t>
            </a:r>
            <a:r>
              <a:rPr lang="en-IE" sz="2800" b="1" dirty="0" err="1"/>
              <a:t>Konzept</a:t>
            </a:r>
            <a:r>
              <a:rPr lang="en-IE" sz="2800" b="1" dirty="0"/>
              <a:t> des Growth Mindset</a:t>
            </a:r>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270415"/>
            <a:ext cx="11636051" cy="3785652"/>
          </a:xfrm>
          <a:prstGeom prst="rect">
            <a:avLst/>
          </a:prstGeom>
          <a:noFill/>
        </p:spPr>
        <p:txBody>
          <a:bodyPr wrap="square" rtlCol="0">
            <a:spAutoFit/>
          </a:bodyPr>
          <a:lstStyle/>
          <a:p>
            <a:r>
              <a:rPr lang="de-DE" sz="2400" dirty="0">
                <a:solidFill>
                  <a:schemeClr val="bg1"/>
                </a:solidFill>
              </a:rPr>
              <a:t>Probieren Sie die folgenden Aktivitäten zum Konzept des Growth </a:t>
            </a:r>
            <a:r>
              <a:rPr lang="de-DE" sz="2400" dirty="0" err="1">
                <a:solidFill>
                  <a:schemeClr val="bg1"/>
                </a:solidFill>
              </a:rPr>
              <a:t>Mindset</a:t>
            </a:r>
            <a:r>
              <a:rPr lang="de-DE" sz="2400" dirty="0">
                <a:solidFill>
                  <a:schemeClr val="bg1"/>
                </a:solidFill>
              </a:rPr>
              <a:t> aus:</a:t>
            </a:r>
          </a:p>
          <a:p>
            <a:pPr marL="342900" indent="-342900">
              <a:buFont typeface="Arial" panose="020B0604020202020204" pitchFamily="34" charset="0"/>
              <a:buChar char="•"/>
            </a:pPr>
            <a:r>
              <a:rPr lang="de-DE" sz="2400" dirty="0">
                <a:solidFill>
                  <a:schemeClr val="bg1"/>
                </a:solidFill>
              </a:rPr>
              <a:t>Denken Sie über verschiedene Situationen nach und beziehen Sie darauf die Perspektive des Growth </a:t>
            </a:r>
            <a:r>
              <a:rPr lang="de-DE" sz="2400" dirty="0" err="1">
                <a:solidFill>
                  <a:schemeClr val="bg1"/>
                </a:solidFill>
              </a:rPr>
              <a:t>Mindset</a:t>
            </a:r>
            <a:r>
              <a:rPr lang="de-DE" sz="2400" dirty="0">
                <a:solidFill>
                  <a:schemeClr val="bg1"/>
                </a:solidFill>
              </a:rPr>
              <a:t>. Denken Sie zum Beispiel an einen Misserfolg oder Rückschlag, den Sie kürzlich erlitten haben – wie wären Sie damit umgegangen, wenn Sie gemäß der Perspektive des Growth </a:t>
            </a:r>
            <a:r>
              <a:rPr lang="de-DE" sz="2400" dirty="0" err="1">
                <a:solidFill>
                  <a:schemeClr val="bg1"/>
                </a:solidFill>
              </a:rPr>
              <a:t>Mindset</a:t>
            </a:r>
            <a:r>
              <a:rPr lang="de-DE" sz="2400" dirty="0">
                <a:solidFill>
                  <a:schemeClr val="bg1"/>
                </a:solidFill>
              </a:rPr>
              <a:t> reagiert hätten?</a:t>
            </a:r>
          </a:p>
          <a:p>
            <a:pPr marL="342900" indent="-342900">
              <a:buFont typeface="Arial" panose="020B0604020202020204" pitchFamily="34" charset="0"/>
              <a:buChar char="•"/>
            </a:pPr>
            <a:r>
              <a:rPr lang="de-DE" sz="2400" dirty="0">
                <a:solidFill>
                  <a:schemeClr val="bg1"/>
                </a:solidFill>
              </a:rPr>
              <a:t>Denken Sie über sich selbst nach und versuchen Sie, so ehrlich wie möglich zu sein. Wie reagieren Sie normalerweise auf Misserfolge oder Rückschläge? Wenn können Sie diese Herausforderungen in Zukunft angehen?</a:t>
            </a:r>
          </a:p>
          <a:p>
            <a:pPr marL="342900" indent="-342900">
              <a:buFont typeface="Arial" panose="020B0604020202020204" pitchFamily="34" charset="0"/>
              <a:buChar char="•"/>
            </a:pPr>
            <a:r>
              <a:rPr lang="de-DE" sz="2400" dirty="0">
                <a:solidFill>
                  <a:schemeClr val="bg1"/>
                </a:solidFill>
              </a:rPr>
              <a:t>Lernen Sie etwas Neues! Wenn Sie versuchen, eine neue Fähigkeit zu lernen, bauen Sie Widerstandsfähigkeit auf!</a:t>
            </a:r>
          </a:p>
        </p:txBody>
      </p:sp>
    </p:spTree>
    <p:extLst>
      <p:ext uri="{BB962C8B-B14F-4D97-AF65-F5344CB8AC3E}">
        <p14:creationId xmlns:p14="http://schemas.microsoft.com/office/powerpoint/2010/main" val="38196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r>
              <a:rPr lang="en-US" sz="1600" dirty="0"/>
              <a:t>https://www.studentcivicengagers.eu/</a:t>
            </a:r>
          </a:p>
          <a:p>
            <a:endParaRPr lang="en-US" dirty="0"/>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3430" y="1757011"/>
            <a:ext cx="5713711" cy="3867704"/>
          </a:xfrm>
        </p:spPr>
        <p:txBody>
          <a:bodyPr>
            <a:normAutofit/>
          </a:bodyPr>
          <a:lstStyle/>
          <a:p>
            <a:r>
              <a:rPr lang="de-DE" b="1" dirty="0"/>
              <a:t>Ein Projektteam aufbauen:</a:t>
            </a:r>
            <a:endParaRPr lang="de-DE" dirty="0"/>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Im Rahmen des Forschungsprojektes </a:t>
            </a:r>
            <a:r>
              <a:rPr lang="de-DE" i="1" dirty="0" err="1">
                <a:latin typeface="Calibri" panose="020F0502020204030204" pitchFamily="34" charset="0"/>
                <a:ea typeface="Calibri" panose="020F0502020204030204" pitchFamily="34" charset="0"/>
                <a:cs typeface="Times New Roman" panose="02020603050405020304" pitchFamily="18" charset="0"/>
              </a:rPr>
              <a:t>Students</a:t>
            </a:r>
            <a:r>
              <a:rPr lang="de-DE" i="1" dirty="0">
                <a:latin typeface="Calibri" panose="020F0502020204030204" pitchFamily="34" charset="0"/>
                <a:ea typeface="Calibri" panose="020F0502020204030204" pitchFamily="34" charset="0"/>
                <a:cs typeface="Times New Roman" panose="02020603050405020304" pitchFamily="18" charset="0"/>
              </a:rPr>
              <a:t> </a:t>
            </a:r>
            <a:r>
              <a:rPr lang="de-DE" i="1" dirty="0" err="1">
                <a:latin typeface="Calibri" panose="020F0502020204030204" pitchFamily="34" charset="0"/>
                <a:ea typeface="Calibri" panose="020F0502020204030204" pitchFamily="34" charset="0"/>
                <a:cs typeface="Times New Roman" panose="02020603050405020304" pitchFamily="18" charset="0"/>
              </a:rPr>
              <a:t>as</a:t>
            </a:r>
            <a:r>
              <a:rPr lang="de-DE" i="1" dirty="0">
                <a:latin typeface="Calibri" panose="020F0502020204030204" pitchFamily="34" charset="0"/>
                <a:ea typeface="Calibri" panose="020F0502020204030204" pitchFamily="34" charset="0"/>
                <a:cs typeface="Times New Roman" panose="02020603050405020304" pitchFamily="18" charset="0"/>
              </a:rPr>
              <a:t> Digital Civic </a:t>
            </a:r>
            <a:r>
              <a:rPr lang="de-DE" i="1" dirty="0" err="1">
                <a:latin typeface="Calibri" panose="020F0502020204030204" pitchFamily="34" charset="0"/>
                <a:ea typeface="Calibri" panose="020F0502020204030204" pitchFamily="34" charset="0"/>
                <a:cs typeface="Times New Roman" panose="02020603050405020304" pitchFamily="18" charset="0"/>
              </a:rPr>
              <a:t>Engagers</a:t>
            </a:r>
            <a:r>
              <a:rPr lang="de-DE" dirty="0">
                <a:latin typeface="Calibri" panose="020F0502020204030204" pitchFamily="34" charset="0"/>
                <a:ea typeface="Calibri" panose="020F0502020204030204" pitchFamily="34" charset="0"/>
                <a:cs typeface="Times New Roman" panose="02020603050405020304" pitchFamily="18" charset="0"/>
              </a:rPr>
              <a:t> wurden die verschiedenen Motive und Formen des digitalen studentischen Engagements von Studierenden erhoben. Das Handbuch zu digitalem studentischem Engagement, in dem die Forschungsergebnisse zusammengefasst sind, ist </a:t>
            </a:r>
            <a:r>
              <a:rPr lang="de-D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hier</a:t>
            </a:r>
            <a:r>
              <a:rPr lang="de-DE" dirty="0">
                <a:latin typeface="Calibri" panose="020F0502020204030204" pitchFamily="34" charset="0"/>
                <a:ea typeface="Calibri" panose="020F0502020204030204" pitchFamily="34" charset="0"/>
                <a:cs typeface="Times New Roman" panose="02020603050405020304" pitchFamily="18" charset="0"/>
              </a:rPr>
              <a:t> zugänglich.</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30924" y="421280"/>
            <a:ext cx="5713711" cy="1062963"/>
          </a:xfrm>
        </p:spPr>
        <p:txBody>
          <a:bodyPr>
            <a:normAutofit fontScale="77500" lnSpcReduction="20000"/>
          </a:bodyPr>
          <a:lstStyle/>
          <a:p>
            <a:r>
              <a:rPr lang="de-DE" b="1" dirty="0"/>
              <a:t>Arbeit in einem Team zu digitalem studentischem Engagement</a:t>
            </a:r>
            <a:endParaRPr lang="en-US" b="1"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3092" y="1446202"/>
            <a:ext cx="5818158" cy="4410353"/>
          </a:xfrm>
        </p:spPr>
        <p:txBody>
          <a:bodyPr>
            <a:noAutofit/>
          </a:bodyPr>
          <a:lstStyle/>
          <a:p>
            <a:r>
              <a:rPr lang="de-DE" sz="2300" dirty="0"/>
              <a:t>In Modul 3 wurde auf die beiden Formen, wie Projekte zu digitalem studentischem Engagement geleitet werden können, eingegangen:</a:t>
            </a:r>
          </a:p>
          <a:p>
            <a:pPr marL="342900" lvl="0" indent="-342900">
              <a:buFont typeface="Arial" panose="020B0604020202020204" pitchFamily="34" charset="0"/>
              <a:buChar char="•"/>
            </a:pPr>
            <a:r>
              <a:rPr lang="de-DE" sz="2300" b="1" dirty="0"/>
              <a:t>Unter der Leitung von Studierenden:</a:t>
            </a:r>
            <a:r>
              <a:rPr lang="de-DE" sz="2300" dirty="0"/>
              <a:t> Das Projekt zu digitalem studentischem Engagement wird von Studierenden gegründet und geleitet.</a:t>
            </a:r>
          </a:p>
          <a:p>
            <a:pPr marL="342900" lvl="0" indent="-342900">
              <a:buFont typeface="Arial" panose="020B0604020202020204" pitchFamily="34" charset="0"/>
              <a:buChar char="•"/>
            </a:pPr>
            <a:r>
              <a:rPr lang="de-DE" sz="2300" b="1" dirty="0"/>
              <a:t>Unter der Leitung von Hochschullehrenden:</a:t>
            </a:r>
            <a:r>
              <a:rPr lang="de-DE" sz="2300" dirty="0"/>
              <a:t> Das Projekt zu digitalem studentischem Engagement wird von einem oder mehreren Hochschullehrenden gegründet und geleitet.</a:t>
            </a:r>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 Placeholder 1">
            <a:extLst>
              <a:ext uri="{FF2B5EF4-FFF2-40B4-BE49-F238E27FC236}">
                <a16:creationId xmlns:a16="http://schemas.microsoft.com/office/drawing/2014/main" id="{EA71161B-8594-4FA1-85A6-447C670706FC}"/>
              </a:ext>
            </a:extLst>
          </p:cNvPr>
          <p:cNvSpPr>
            <a:spLocks noGrp="1"/>
          </p:cNvSpPr>
          <p:nvPr>
            <p:ph type="body" sz="quarter" idx="16"/>
          </p:nvPr>
        </p:nvSpPr>
        <p:spPr>
          <a:xfrm>
            <a:off x="530924" y="432764"/>
            <a:ext cx="5713711" cy="918957"/>
          </a:xfrm>
        </p:spPr>
        <p:txBody>
          <a:bodyPr>
            <a:normAutofit fontScale="77500" lnSpcReduction="20000"/>
          </a:bodyPr>
          <a:lstStyle/>
          <a:p>
            <a:r>
              <a:rPr lang="de-DE" b="1" dirty="0"/>
              <a:t>Arbeit in einem Team zu digitalem studentischem Engagement</a:t>
            </a:r>
            <a:endParaRPr lang="en-US" b="1" dirty="0"/>
          </a:p>
        </p:txBody>
      </p:sp>
    </p:spTree>
    <p:extLst>
      <p:ext uri="{BB962C8B-B14F-4D97-AF65-F5344CB8AC3E}">
        <p14:creationId xmlns:p14="http://schemas.microsoft.com/office/powerpoint/2010/main" val="236132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3092" y="1578724"/>
            <a:ext cx="5818158" cy="4410353"/>
          </a:xfrm>
        </p:spPr>
        <p:txBody>
          <a:bodyPr>
            <a:noAutofit/>
          </a:bodyPr>
          <a:lstStyle/>
          <a:p>
            <a:r>
              <a:rPr lang="de-DE" dirty="0"/>
              <a:t>Daneben gebt es eine weitere Form:</a:t>
            </a:r>
          </a:p>
          <a:p>
            <a:pPr lvl="0"/>
            <a:r>
              <a:rPr lang="de-DE" b="1" dirty="0"/>
              <a:t>Leitung eines Projektes im Rahmen von Service-Learning:</a:t>
            </a:r>
            <a:r>
              <a:rPr lang="de-DE" dirty="0"/>
              <a:t> Es wird ein Projekt zu digitalem studentischem Engagement im Rahmen einer Service-Learning-Veranstaltung erarbeitet. Die Leitung obliegt dabei bei einem oder mehreren Hochschullehrenden.</a:t>
            </a:r>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 Placeholder 1">
            <a:extLst>
              <a:ext uri="{FF2B5EF4-FFF2-40B4-BE49-F238E27FC236}">
                <a16:creationId xmlns:a16="http://schemas.microsoft.com/office/drawing/2014/main" id="{EA71161B-8594-4FA1-85A6-447C670706FC}"/>
              </a:ext>
            </a:extLst>
          </p:cNvPr>
          <p:cNvSpPr>
            <a:spLocks noGrp="1"/>
          </p:cNvSpPr>
          <p:nvPr>
            <p:ph type="body" sz="quarter" idx="16"/>
          </p:nvPr>
        </p:nvSpPr>
        <p:spPr>
          <a:xfrm>
            <a:off x="530924" y="432764"/>
            <a:ext cx="5713711" cy="918957"/>
          </a:xfrm>
        </p:spPr>
        <p:txBody>
          <a:bodyPr>
            <a:normAutofit fontScale="77500" lnSpcReduction="20000"/>
          </a:bodyPr>
          <a:lstStyle/>
          <a:p>
            <a:r>
              <a:rPr lang="de-DE" b="1" dirty="0"/>
              <a:t>Arbeit in einem Team zu digitalem studentischem Engagement</a:t>
            </a:r>
            <a:endParaRPr lang="en-US" b="1" dirty="0"/>
          </a:p>
        </p:txBody>
      </p:sp>
    </p:spTree>
    <p:extLst>
      <p:ext uri="{BB962C8B-B14F-4D97-AF65-F5344CB8AC3E}">
        <p14:creationId xmlns:p14="http://schemas.microsoft.com/office/powerpoint/2010/main" val="125950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8B836-66D8-44CF-A76F-368D91AC19F2}"/>
              </a:ext>
            </a:extLst>
          </p:cNvPr>
          <p:cNvSpPr>
            <a:spLocks noGrp="1"/>
          </p:cNvSpPr>
          <p:nvPr>
            <p:ph type="body" sz="quarter" idx="31"/>
          </p:nvPr>
        </p:nvSpPr>
        <p:spPr/>
        <p:txBody>
          <a:bodyPr/>
          <a:lstStyle/>
          <a:p>
            <a:r>
              <a:rPr lang="en-US" sz="2400" dirty="0" err="1"/>
              <a:t>Freiwilliges</a:t>
            </a:r>
            <a:r>
              <a:rPr lang="en-US" sz="2400" dirty="0"/>
              <a:t> Engagement</a:t>
            </a:r>
          </a:p>
          <a:p>
            <a:endParaRPr lang="en-IE" dirty="0"/>
          </a:p>
        </p:txBody>
      </p:sp>
      <p:sp>
        <p:nvSpPr>
          <p:cNvPr id="6" name="Text Placeholder 5">
            <a:extLst>
              <a:ext uri="{FF2B5EF4-FFF2-40B4-BE49-F238E27FC236}">
                <a16:creationId xmlns:a16="http://schemas.microsoft.com/office/drawing/2014/main" id="{76C54000-F89A-4707-8620-F78947C5CEE6}"/>
              </a:ext>
            </a:extLst>
          </p:cNvPr>
          <p:cNvSpPr>
            <a:spLocks noGrp="1"/>
          </p:cNvSpPr>
          <p:nvPr>
            <p:ph type="body" sz="quarter" idx="32"/>
          </p:nvPr>
        </p:nvSpPr>
        <p:spPr/>
        <p:txBody>
          <a:bodyPr>
            <a:normAutofit fontScale="92500" lnSpcReduction="20000"/>
          </a:bodyPr>
          <a:lstStyle/>
          <a:p>
            <a:r>
              <a:rPr lang="en-US" sz="2600" dirty="0" err="1"/>
              <a:t>Verpflichtende</a:t>
            </a:r>
            <a:r>
              <a:rPr lang="en-US" sz="2600" dirty="0"/>
              <a:t> </a:t>
            </a:r>
            <a:r>
              <a:rPr lang="en-US" sz="2600" dirty="0" err="1"/>
              <a:t>Teilnahme</a:t>
            </a:r>
            <a:r>
              <a:rPr lang="en-US" sz="2600" dirty="0"/>
              <a:t> </a:t>
            </a:r>
            <a:r>
              <a:rPr lang="en-US" sz="2600" dirty="0" err="1"/>
              <a:t>im</a:t>
            </a:r>
            <a:r>
              <a:rPr lang="en-US" sz="2600" dirty="0"/>
              <a:t> </a:t>
            </a:r>
            <a:r>
              <a:rPr lang="en-US" sz="2600" dirty="0" err="1"/>
              <a:t>Rahmen</a:t>
            </a:r>
            <a:r>
              <a:rPr lang="en-US" sz="2600" dirty="0"/>
              <a:t> des </a:t>
            </a:r>
            <a:r>
              <a:rPr lang="en-US" sz="2600" dirty="0" err="1"/>
              <a:t>Studiums</a:t>
            </a:r>
            <a:endParaRPr lang="en-US" sz="2600" dirty="0"/>
          </a:p>
          <a:p>
            <a:endParaRPr lang="en-IE" dirty="0"/>
          </a:p>
        </p:txBody>
      </p:sp>
      <p:sp>
        <p:nvSpPr>
          <p:cNvPr id="7" name="Text Placeholder 6">
            <a:extLst>
              <a:ext uri="{FF2B5EF4-FFF2-40B4-BE49-F238E27FC236}">
                <a16:creationId xmlns:a16="http://schemas.microsoft.com/office/drawing/2014/main" id="{96AFC94F-ADF4-4F03-9CF0-1765213A4360}"/>
              </a:ext>
            </a:extLst>
          </p:cNvPr>
          <p:cNvSpPr>
            <a:spLocks noGrp="1"/>
          </p:cNvSpPr>
          <p:nvPr>
            <p:ph type="body" sz="quarter" idx="33"/>
          </p:nvPr>
        </p:nvSpPr>
        <p:spPr/>
        <p:txBody>
          <a:bodyPr>
            <a:normAutofit fontScale="92500"/>
          </a:bodyPr>
          <a:lstStyle/>
          <a:p>
            <a:r>
              <a:rPr lang="en-US" sz="2600" dirty="0" err="1"/>
              <a:t>Erwerb</a:t>
            </a:r>
            <a:r>
              <a:rPr lang="en-US" sz="2600" dirty="0"/>
              <a:t> von </a:t>
            </a:r>
            <a:r>
              <a:rPr lang="en-US" sz="2600" dirty="0" err="1"/>
              <a:t>relevanten</a:t>
            </a:r>
            <a:r>
              <a:rPr lang="en-US" sz="2600" dirty="0"/>
              <a:t> </a:t>
            </a:r>
            <a:r>
              <a:rPr lang="en-US" sz="2600" dirty="0" err="1"/>
              <a:t>Kompetenzen</a:t>
            </a:r>
            <a:endParaRPr lang="en-US" sz="2600" dirty="0"/>
          </a:p>
          <a:p>
            <a:endParaRPr lang="en-IE" dirty="0"/>
          </a:p>
        </p:txBody>
      </p:sp>
      <p:sp>
        <p:nvSpPr>
          <p:cNvPr id="8" name="Text Placeholder 7">
            <a:extLst>
              <a:ext uri="{FF2B5EF4-FFF2-40B4-BE49-F238E27FC236}">
                <a16:creationId xmlns:a16="http://schemas.microsoft.com/office/drawing/2014/main" id="{CD69FCFA-EFC6-43A6-9A90-DCBE1694BEBE}"/>
              </a:ext>
            </a:extLst>
          </p:cNvPr>
          <p:cNvSpPr>
            <a:spLocks noGrp="1"/>
          </p:cNvSpPr>
          <p:nvPr>
            <p:ph type="body" sz="quarter" idx="34"/>
          </p:nvPr>
        </p:nvSpPr>
        <p:spPr/>
        <p:txBody>
          <a:bodyPr>
            <a:normAutofit/>
          </a:bodyPr>
          <a:lstStyle/>
          <a:p>
            <a:r>
              <a:rPr lang="en-US" sz="2600" dirty="0" err="1"/>
              <a:t>Notwendigkeit</a:t>
            </a:r>
            <a:r>
              <a:rPr lang="en-US" sz="2600" dirty="0"/>
              <a:t> </a:t>
            </a:r>
            <a:r>
              <a:rPr lang="en-US" sz="2600" dirty="0" err="1"/>
              <a:t>ein</a:t>
            </a:r>
            <a:r>
              <a:rPr lang="en-US" sz="2600" dirty="0"/>
              <a:t> Problem </a:t>
            </a:r>
            <a:r>
              <a:rPr lang="en-US" sz="2600" dirty="0" err="1"/>
              <a:t>anzugehen</a:t>
            </a:r>
            <a:endParaRPr lang="en-US" sz="2600" dirty="0"/>
          </a:p>
          <a:p>
            <a:endParaRPr lang="en-IE" dirty="0"/>
          </a:p>
        </p:txBody>
      </p:sp>
      <p:sp>
        <p:nvSpPr>
          <p:cNvPr id="9" name="TextBox 8">
            <a:extLst>
              <a:ext uri="{FF2B5EF4-FFF2-40B4-BE49-F238E27FC236}">
                <a16:creationId xmlns:a16="http://schemas.microsoft.com/office/drawing/2014/main" id="{9EDD3E86-F2C6-4724-BFD8-D9E680417CA7}"/>
              </a:ext>
            </a:extLst>
          </p:cNvPr>
          <p:cNvSpPr txBox="1"/>
          <p:nvPr/>
        </p:nvSpPr>
        <p:spPr>
          <a:xfrm>
            <a:off x="3362188" y="1219200"/>
            <a:ext cx="1314450" cy="369332"/>
          </a:xfrm>
          <a:prstGeom prst="rect">
            <a:avLst/>
          </a:prstGeom>
          <a:noFill/>
        </p:spPr>
        <p:txBody>
          <a:bodyPr wrap="square" rtlCol="0">
            <a:spAutoFit/>
          </a:bodyPr>
          <a:lstStyle/>
          <a:p>
            <a:pPr algn="ctr"/>
            <a:r>
              <a:rPr lang="en-IE" b="1" dirty="0" err="1">
                <a:solidFill>
                  <a:schemeClr val="bg1"/>
                </a:solidFill>
              </a:rPr>
              <a:t>Motiv</a:t>
            </a:r>
            <a:r>
              <a:rPr lang="en-IE" b="1" dirty="0">
                <a:solidFill>
                  <a:schemeClr val="bg1"/>
                </a:solidFill>
              </a:rPr>
              <a:t> 1</a:t>
            </a:r>
          </a:p>
        </p:txBody>
      </p:sp>
      <p:sp>
        <p:nvSpPr>
          <p:cNvPr id="10" name="TextBox 9">
            <a:extLst>
              <a:ext uri="{FF2B5EF4-FFF2-40B4-BE49-F238E27FC236}">
                <a16:creationId xmlns:a16="http://schemas.microsoft.com/office/drawing/2014/main" id="{66482FF4-9C94-4101-8B8A-B253ACACA38B}"/>
              </a:ext>
            </a:extLst>
          </p:cNvPr>
          <p:cNvSpPr txBox="1"/>
          <p:nvPr/>
        </p:nvSpPr>
        <p:spPr>
          <a:xfrm>
            <a:off x="5668665" y="3429000"/>
            <a:ext cx="1019174" cy="646331"/>
          </a:xfrm>
          <a:prstGeom prst="rect">
            <a:avLst/>
          </a:prstGeom>
          <a:noFill/>
        </p:spPr>
        <p:txBody>
          <a:bodyPr wrap="square" rtlCol="0">
            <a:spAutoFit/>
          </a:bodyPr>
          <a:lstStyle/>
          <a:p>
            <a:pPr algn="ctr"/>
            <a:r>
              <a:rPr lang="en-IE" b="1" dirty="0" err="1">
                <a:solidFill>
                  <a:schemeClr val="bg1"/>
                </a:solidFill>
              </a:rPr>
              <a:t>Motiv</a:t>
            </a:r>
            <a:endParaRPr lang="en-IE" b="1" dirty="0">
              <a:solidFill>
                <a:schemeClr val="bg1"/>
              </a:solidFill>
            </a:endParaRPr>
          </a:p>
          <a:p>
            <a:pPr algn="ctr"/>
            <a:r>
              <a:rPr lang="en-IE" b="1" dirty="0">
                <a:solidFill>
                  <a:schemeClr val="bg1"/>
                </a:solidFill>
              </a:rPr>
              <a:t>2</a:t>
            </a:r>
          </a:p>
        </p:txBody>
      </p:sp>
      <p:sp>
        <p:nvSpPr>
          <p:cNvPr id="12" name="TextBox 11">
            <a:extLst>
              <a:ext uri="{FF2B5EF4-FFF2-40B4-BE49-F238E27FC236}">
                <a16:creationId xmlns:a16="http://schemas.microsoft.com/office/drawing/2014/main" id="{EBC61E8B-66E9-4405-8345-5444E47698E9}"/>
              </a:ext>
            </a:extLst>
          </p:cNvPr>
          <p:cNvSpPr txBox="1"/>
          <p:nvPr/>
        </p:nvSpPr>
        <p:spPr>
          <a:xfrm>
            <a:off x="10089164" y="3449435"/>
            <a:ext cx="1036036" cy="646331"/>
          </a:xfrm>
          <a:prstGeom prst="rect">
            <a:avLst/>
          </a:prstGeom>
          <a:noFill/>
        </p:spPr>
        <p:txBody>
          <a:bodyPr wrap="square" rtlCol="0">
            <a:spAutoFit/>
          </a:bodyPr>
          <a:lstStyle/>
          <a:p>
            <a:pPr algn="ctr"/>
            <a:r>
              <a:rPr lang="en-IE" b="1" dirty="0" err="1">
                <a:solidFill>
                  <a:schemeClr val="bg1"/>
                </a:solidFill>
              </a:rPr>
              <a:t>Motiv</a:t>
            </a:r>
            <a:endParaRPr lang="en-IE" b="1" dirty="0">
              <a:solidFill>
                <a:schemeClr val="bg1"/>
              </a:solidFill>
            </a:endParaRPr>
          </a:p>
          <a:p>
            <a:pPr algn="ctr"/>
            <a:r>
              <a:rPr lang="en-IE" b="1" dirty="0">
                <a:solidFill>
                  <a:schemeClr val="bg1"/>
                </a:solidFill>
              </a:rPr>
              <a:t>4</a:t>
            </a:r>
          </a:p>
        </p:txBody>
      </p:sp>
      <p:sp>
        <p:nvSpPr>
          <p:cNvPr id="14" name="TextBox 13">
            <a:extLst>
              <a:ext uri="{FF2B5EF4-FFF2-40B4-BE49-F238E27FC236}">
                <a16:creationId xmlns:a16="http://schemas.microsoft.com/office/drawing/2014/main" id="{E1E1FE7D-F550-4F09-B2FC-862BAA9DDF83}"/>
              </a:ext>
            </a:extLst>
          </p:cNvPr>
          <p:cNvSpPr txBox="1"/>
          <p:nvPr/>
        </p:nvSpPr>
        <p:spPr>
          <a:xfrm>
            <a:off x="7945588" y="1143685"/>
            <a:ext cx="885825" cy="646331"/>
          </a:xfrm>
          <a:prstGeom prst="rect">
            <a:avLst/>
          </a:prstGeom>
          <a:noFill/>
        </p:spPr>
        <p:txBody>
          <a:bodyPr wrap="square">
            <a:spAutoFit/>
          </a:bodyPr>
          <a:lstStyle/>
          <a:p>
            <a:pPr algn="ctr"/>
            <a:r>
              <a:rPr lang="en-IE" b="1" dirty="0" err="1">
                <a:solidFill>
                  <a:schemeClr val="bg1"/>
                </a:solidFill>
              </a:rPr>
              <a:t>Motiv</a:t>
            </a:r>
            <a:endParaRPr lang="en-IE" b="1" dirty="0">
              <a:solidFill>
                <a:schemeClr val="bg1"/>
              </a:solidFill>
            </a:endParaRPr>
          </a:p>
          <a:p>
            <a:pPr algn="ctr"/>
            <a:r>
              <a:rPr lang="en-IE" b="1" dirty="0">
                <a:solidFill>
                  <a:schemeClr val="bg1"/>
                </a:solidFill>
              </a:rPr>
              <a:t>3</a:t>
            </a:r>
          </a:p>
        </p:txBody>
      </p:sp>
      <p:sp>
        <p:nvSpPr>
          <p:cNvPr id="16" name="TextBox 15">
            <a:extLst>
              <a:ext uri="{FF2B5EF4-FFF2-40B4-BE49-F238E27FC236}">
                <a16:creationId xmlns:a16="http://schemas.microsoft.com/office/drawing/2014/main" id="{4230EEBD-093C-4FEA-8ABC-71BF35A96C83}"/>
              </a:ext>
            </a:extLst>
          </p:cNvPr>
          <p:cNvSpPr txBox="1"/>
          <p:nvPr/>
        </p:nvSpPr>
        <p:spPr>
          <a:xfrm>
            <a:off x="374485" y="5223301"/>
            <a:ext cx="6947459" cy="830997"/>
          </a:xfrm>
          <a:prstGeom prst="rect">
            <a:avLst/>
          </a:prstGeom>
          <a:noFill/>
        </p:spPr>
        <p:txBody>
          <a:bodyPr wrap="square">
            <a:spAutoFit/>
          </a:bodyPr>
          <a:lstStyle/>
          <a:p>
            <a:r>
              <a:rPr lang="en-US" sz="2400" dirty="0"/>
              <a:t>Motive für die </a:t>
            </a:r>
            <a:r>
              <a:rPr lang="en-US" sz="2400" dirty="0" err="1"/>
              <a:t>Bildung</a:t>
            </a:r>
            <a:r>
              <a:rPr lang="en-US" sz="2400" dirty="0"/>
              <a:t> </a:t>
            </a:r>
            <a:r>
              <a:rPr lang="en-US" sz="2400" dirty="0" err="1"/>
              <a:t>eines</a:t>
            </a:r>
            <a:r>
              <a:rPr lang="en-US" sz="2400" dirty="0"/>
              <a:t> Teams </a:t>
            </a:r>
            <a:r>
              <a:rPr lang="en-US" sz="2400" dirty="0" err="1"/>
              <a:t>zu</a:t>
            </a:r>
            <a:r>
              <a:rPr lang="en-US" sz="2400" dirty="0"/>
              <a:t> </a:t>
            </a:r>
            <a:r>
              <a:rPr lang="en-US" sz="2400" dirty="0" err="1"/>
              <a:t>digitalem</a:t>
            </a:r>
            <a:r>
              <a:rPr lang="en-US" sz="2400" dirty="0"/>
              <a:t> </a:t>
            </a:r>
            <a:r>
              <a:rPr lang="en-US" sz="2400" dirty="0" err="1"/>
              <a:t>studentischem</a:t>
            </a:r>
            <a:r>
              <a:rPr lang="en-US" sz="2400" dirty="0"/>
              <a:t> Engagement</a:t>
            </a:r>
          </a:p>
        </p:txBody>
      </p:sp>
      <p:sp>
        <p:nvSpPr>
          <p:cNvPr id="18" name="TextBox 17">
            <a:extLst>
              <a:ext uri="{FF2B5EF4-FFF2-40B4-BE49-F238E27FC236}">
                <a16:creationId xmlns:a16="http://schemas.microsoft.com/office/drawing/2014/main" id="{963B79CE-331B-4289-8788-4D5EDA34451B}"/>
              </a:ext>
            </a:extLst>
          </p:cNvPr>
          <p:cNvSpPr txBox="1"/>
          <p:nvPr/>
        </p:nvSpPr>
        <p:spPr>
          <a:xfrm>
            <a:off x="438150" y="214759"/>
            <a:ext cx="6096000" cy="584775"/>
          </a:xfrm>
          <a:prstGeom prst="rect">
            <a:avLst/>
          </a:prstGeom>
          <a:noFill/>
        </p:spPr>
        <p:txBody>
          <a:bodyPr wrap="square">
            <a:spAutoFit/>
          </a:bodyPr>
          <a:lstStyle/>
          <a:p>
            <a:r>
              <a:rPr lang="en-US" sz="3200" dirty="0"/>
              <a:t>AUFBAU EINES PROJEKTTEAMS:</a:t>
            </a:r>
          </a:p>
        </p:txBody>
      </p:sp>
    </p:spTree>
    <p:extLst>
      <p:ext uri="{BB962C8B-B14F-4D97-AF65-F5344CB8AC3E}">
        <p14:creationId xmlns:p14="http://schemas.microsoft.com/office/powerpoint/2010/main" val="31848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132311"/>
            <a:ext cx="5648325" cy="4339650"/>
          </a:xfrm>
          <a:prstGeom prst="rect">
            <a:avLst/>
          </a:prstGeom>
          <a:noFill/>
        </p:spPr>
        <p:txBody>
          <a:bodyPr wrap="square" rtlCol="0">
            <a:spAutoFit/>
          </a:bodyPr>
          <a:lstStyle/>
          <a:p>
            <a:r>
              <a:rPr lang="de-DE" sz="2300" dirty="0">
                <a:solidFill>
                  <a:schemeClr val="bg1"/>
                </a:solidFill>
              </a:rPr>
              <a:t>Die Voraussetzungen zur Bildung eines Projektteams (ob sich die Teammitglieder*innen freiwillig oder aufgrund einer verpflichtenden Teilnahme im Rahmen einer Lehrveranstaltung beteiligen) sind zu beachten, um </a:t>
            </a:r>
            <a:r>
              <a:rPr lang="de-DE" sz="2300" b="1" dirty="0">
                <a:solidFill>
                  <a:schemeClr val="bg1"/>
                </a:solidFill>
              </a:rPr>
              <a:t>ein handlungsfähiges und effektiv arbeitendes Projektteam </a:t>
            </a:r>
            <a:r>
              <a:rPr lang="de-DE" sz="2300" dirty="0">
                <a:solidFill>
                  <a:schemeClr val="bg1"/>
                </a:solidFill>
              </a:rPr>
              <a:t>zusammenzustellen. In dieser Phase ist es auch wichtig zu wissen</a:t>
            </a:r>
            <a:r>
              <a:rPr lang="de-DE" sz="2300" b="1" dirty="0">
                <a:solidFill>
                  <a:schemeClr val="bg1"/>
                </a:solidFill>
              </a:rPr>
              <a:t>, wer die Projektleitung übernimmt</a:t>
            </a:r>
            <a:r>
              <a:rPr lang="de-DE" sz="2300" dirty="0">
                <a:solidFill>
                  <a:schemeClr val="bg1"/>
                </a:solidFill>
              </a:rPr>
              <a:t>. Wird eine Lehrende das Projekt beaufsichtigen oder werden Studierende das Projekt selbst leiten?</a:t>
            </a:r>
            <a:endParaRPr lang="en-IE" sz="2300" dirty="0">
              <a:solidFill>
                <a:schemeClr val="bg1"/>
              </a:solidFill>
            </a:endParaRPr>
          </a:p>
        </p:txBody>
      </p:sp>
      <p:sp>
        <p:nvSpPr>
          <p:cNvPr id="2" name="TextBox 1">
            <a:extLst>
              <a:ext uri="{FF2B5EF4-FFF2-40B4-BE49-F238E27FC236}">
                <a16:creationId xmlns:a16="http://schemas.microsoft.com/office/drawing/2014/main" id="{434FE3DF-2ED7-49A2-A34D-DD6F101D3466}"/>
              </a:ext>
            </a:extLst>
          </p:cNvPr>
          <p:cNvSpPr txBox="1"/>
          <p:nvPr/>
        </p:nvSpPr>
        <p:spPr>
          <a:xfrm>
            <a:off x="6237245" y="419099"/>
            <a:ext cx="5237821" cy="523220"/>
          </a:xfrm>
          <a:prstGeom prst="rect">
            <a:avLst/>
          </a:prstGeom>
          <a:noFill/>
        </p:spPr>
        <p:txBody>
          <a:bodyPr wrap="square" rtlCol="0">
            <a:spAutoFit/>
          </a:bodyPr>
          <a:lstStyle/>
          <a:p>
            <a:r>
              <a:rPr lang="en-US" sz="2800" b="1" dirty="0">
                <a:solidFill>
                  <a:schemeClr val="bg1"/>
                </a:solidFill>
              </a:rPr>
              <a:t>Aufbau </a:t>
            </a:r>
            <a:r>
              <a:rPr lang="en-US" sz="2800" b="1" dirty="0" err="1">
                <a:solidFill>
                  <a:schemeClr val="bg1"/>
                </a:solidFill>
              </a:rPr>
              <a:t>eines</a:t>
            </a:r>
            <a:r>
              <a:rPr lang="en-US" sz="2800" b="1" dirty="0">
                <a:solidFill>
                  <a:schemeClr val="bg1"/>
                </a:solidFill>
              </a:rPr>
              <a:t> </a:t>
            </a:r>
            <a:r>
              <a:rPr lang="en-US" sz="2800" b="1" dirty="0" err="1">
                <a:solidFill>
                  <a:schemeClr val="bg1"/>
                </a:solidFill>
              </a:rPr>
              <a:t>Projektteams</a:t>
            </a:r>
            <a:endParaRPr lang="en-IE" sz="2800" b="1" dirty="0">
              <a:solidFill>
                <a:schemeClr val="bg1"/>
              </a:solidFill>
            </a:endParaRPr>
          </a:p>
        </p:txBody>
      </p:sp>
    </p:spTree>
    <p:extLst>
      <p:ext uri="{BB962C8B-B14F-4D97-AF65-F5344CB8AC3E}">
        <p14:creationId xmlns:p14="http://schemas.microsoft.com/office/powerpoint/2010/main" val="34096950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2748</Words>
  <Application>Microsoft Macintosh PowerPoint</Application>
  <PresentationFormat>Widescreen</PresentationFormat>
  <Paragraphs>216</Paragraphs>
  <Slides>48</Slides>
  <Notes>0</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Calibri Light</vt:lpstr>
      <vt:lpstr>Lato Regular</vt:lpstr>
      <vt:lpstr>Montserrat</vt:lpstr>
      <vt:lpstr>Montserrat Light</vt:lpstr>
      <vt:lpstr>Montserrat Medium</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235</cp:revision>
  <dcterms:created xsi:type="dcterms:W3CDTF">2020-10-14T13:32:04Z</dcterms:created>
  <dcterms:modified xsi:type="dcterms:W3CDTF">2022-08-01T09:05:42Z</dcterms:modified>
</cp:coreProperties>
</file>