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9"/>
  </p:notesMasterIdLst>
  <p:sldIdLst>
    <p:sldId id="4298" r:id="rId2"/>
    <p:sldId id="4270" r:id="rId3"/>
    <p:sldId id="4380" r:id="rId4"/>
    <p:sldId id="4273" r:id="rId5"/>
    <p:sldId id="4291" r:id="rId6"/>
    <p:sldId id="4344" r:id="rId7"/>
    <p:sldId id="4316" r:id="rId8"/>
    <p:sldId id="4318" r:id="rId9"/>
    <p:sldId id="4352" r:id="rId10"/>
    <p:sldId id="4325" r:id="rId11"/>
    <p:sldId id="4353" r:id="rId12"/>
    <p:sldId id="4319" r:id="rId13"/>
    <p:sldId id="4326" r:id="rId14"/>
    <p:sldId id="264" r:id="rId15"/>
    <p:sldId id="4303" r:id="rId16"/>
    <p:sldId id="4346" r:id="rId17"/>
    <p:sldId id="4347" r:id="rId18"/>
    <p:sldId id="4345" r:id="rId19"/>
    <p:sldId id="4304" r:id="rId20"/>
    <p:sldId id="4305" r:id="rId21"/>
    <p:sldId id="4381" r:id="rId22"/>
    <p:sldId id="4350" r:id="rId23"/>
    <p:sldId id="4348" r:id="rId24"/>
    <p:sldId id="4328" r:id="rId25"/>
    <p:sldId id="4327" r:id="rId26"/>
    <p:sldId id="4307" r:id="rId27"/>
    <p:sldId id="4331" r:id="rId28"/>
    <p:sldId id="4354" r:id="rId29"/>
    <p:sldId id="4355" r:id="rId30"/>
    <p:sldId id="4323" r:id="rId31"/>
    <p:sldId id="4322" r:id="rId32"/>
    <p:sldId id="4330" r:id="rId33"/>
    <p:sldId id="4308" r:id="rId34"/>
    <p:sldId id="4314" r:id="rId35"/>
    <p:sldId id="4313" r:id="rId36"/>
    <p:sldId id="4336" r:id="rId37"/>
    <p:sldId id="4338" r:id="rId38"/>
    <p:sldId id="4339" r:id="rId39"/>
    <p:sldId id="4356" r:id="rId40"/>
    <p:sldId id="4341" r:id="rId41"/>
    <p:sldId id="4358" r:id="rId42"/>
    <p:sldId id="4340" r:id="rId43"/>
    <p:sldId id="4357" r:id="rId44"/>
    <p:sldId id="4342" r:id="rId45"/>
    <p:sldId id="4276" r:id="rId46"/>
    <p:sldId id="4343" r:id="rId47"/>
    <p:sldId id="426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655"/>
    <a:srgbClr val="3BB391"/>
    <a:srgbClr val="F16A4C"/>
    <a:srgbClr val="FDC562"/>
    <a:srgbClr val="7DCCC6"/>
    <a:srgbClr val="00A4B8"/>
    <a:srgbClr val="23385C"/>
    <a:srgbClr val="28AF95"/>
    <a:srgbClr val="8CBF4B"/>
    <a:srgbClr val="1BA1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2339E-1617-40D1-9E77-0EE46235461F}" v="1" dt="2021-07-05T11:30:50.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0"/>
    <p:restoredTop sz="94663"/>
  </p:normalViewPr>
  <p:slideViewPr>
    <p:cSldViewPr snapToGrid="0" snapToObjects="1">
      <p:cViewPr varScale="1">
        <p:scale>
          <a:sx n="82" d="100"/>
          <a:sy n="82" d="100"/>
        </p:scale>
        <p:origin x="696" y="9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ce Cole" userId="8e1338e43120026c" providerId="LiveId" clId="{E872339E-1617-40D1-9E77-0EE46235461F}"/>
    <pc:docChg chg="custSel addSld modSld">
      <pc:chgData name="Laurence Cole" userId="8e1338e43120026c" providerId="LiveId" clId="{E872339E-1617-40D1-9E77-0EE46235461F}" dt="2021-07-06T11:09:32.928" v="300" actId="20577"/>
      <pc:docMkLst>
        <pc:docMk/>
      </pc:docMkLst>
      <pc:sldChg chg="add">
        <pc:chgData name="Laurence Cole" userId="8e1338e43120026c" providerId="LiveId" clId="{E872339E-1617-40D1-9E77-0EE46235461F}" dt="2021-07-05T11:30:50.851" v="0"/>
        <pc:sldMkLst>
          <pc:docMk/>
          <pc:sldMk cId="4169825511" sldId="4263"/>
        </pc:sldMkLst>
      </pc:sldChg>
      <pc:sldChg chg="modSp mod">
        <pc:chgData name="Laurence Cole" userId="8e1338e43120026c" providerId="LiveId" clId="{E872339E-1617-40D1-9E77-0EE46235461F}" dt="2021-07-06T11:09:32.928" v="300" actId="20577"/>
        <pc:sldMkLst>
          <pc:docMk/>
          <pc:sldMk cId="3649242671" sldId="4291"/>
        </pc:sldMkLst>
        <pc:spChg chg="mod">
          <ac:chgData name="Laurence Cole" userId="8e1338e43120026c" providerId="LiveId" clId="{E872339E-1617-40D1-9E77-0EE46235461F}" dt="2021-07-06T11:09:32.928" v="300" actId="20577"/>
          <ac:spMkLst>
            <pc:docMk/>
            <pc:sldMk cId="3649242671" sldId="4291"/>
            <ac:spMk id="5" creationId="{159318B8-276B-0D40-B2D9-396310C39D92}"/>
          </ac:spMkLst>
        </pc:spChg>
      </pc:sldChg>
      <pc:sldChg chg="modSp add mod">
        <pc:chgData name="Laurence Cole" userId="8e1338e43120026c" providerId="LiveId" clId="{E872339E-1617-40D1-9E77-0EE46235461F}" dt="2021-07-06T11:06:00.363" v="94" actId="20577"/>
        <pc:sldMkLst>
          <pc:docMk/>
          <pc:sldMk cId="1259505701" sldId="4344"/>
        </pc:sldMkLst>
        <pc:spChg chg="mod">
          <ac:chgData name="Laurence Cole" userId="8e1338e43120026c" providerId="LiveId" clId="{E872339E-1617-40D1-9E77-0EE46235461F}" dt="2021-07-06T11:06:00.363" v="94" actId="20577"/>
          <ac:spMkLst>
            <pc:docMk/>
            <pc:sldMk cId="1259505701" sldId="4344"/>
            <ac:spMk id="5" creationId="{159318B8-276B-0D40-B2D9-396310C39D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21/09/2022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00"/>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9/21/2022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lJUrQKY_A5g?t=12" TargetMode="External"/><Relationship Id="rId2" Type="http://schemas.openxmlformats.org/officeDocument/2006/relationships/slideLayout" Target="../slideLayouts/slideLayout26.xml"/><Relationship Id="rId1" Type="http://schemas.openxmlformats.org/officeDocument/2006/relationships/video" Target="https://www.youtube.com/embed/lJUrQKY_A5g?feature=oembed" TargetMode="Externa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hyperlink" Target="https://thepeoplegroup.com/wp-content/uploads/2008/04/article-building-trust-in-the-workplace1.pdf" TargetMode="External"/><Relationship Id="rId7"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20.xml"/><Relationship Id="rId6" Type="http://schemas.openxmlformats.org/officeDocument/2006/relationships/hyperlink" Target="https://ideas.ted.com/the-secret-ingredient-that-makes-some-teams-better-than-others/" TargetMode="External"/><Relationship Id="rId5" Type="http://schemas.openxmlformats.org/officeDocument/2006/relationships/hyperlink" Target="https://brigettehyacinth.com/why-managers-should-care-about-employee-loyalty/" TargetMode="External"/><Relationship Id="rId4" Type="http://schemas.openxmlformats.org/officeDocument/2006/relationships/hyperlink" Target="http://cadiganventures.com/3-steps-to-build-a-culture-of-trus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s://www.researchgate.net/publication/229889043_When_consumers_and_brands_talk_Storytelling_theory_and_research_in_psychology_and_marketing" TargetMode="Externa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jovanabanovic.com/2020/08/06/the-most-powerful-person-in-the-world-is-the-story-teller-the-storyteller-sets-the-vision-values-and-agenda-of-an-entire-generation-that-is-to-come-steve-jobs/#:~:text=Steve%20Jobs%20%2D%20JovanaBanovic-,%E2%80%9CThe%20most%20powerful%20person%20in%20the%20world%20is%20the%20story,is%20to%20come.%E2%80%9D%20Steve%20Jobs" TargetMode="External"/><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www.researchgate.net/publication/229889043_When_consumers_and_brands_talk_Storytelling_theory_and_research_in_psychology_and_marketing"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hyperlink" Target="https://www.researchgate.net/publication/229889043_When_consumers_and_brands_talk_Storytelling_theory_and_research_in_psychology_and_market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4.xml"/><Relationship Id="rId1" Type="http://schemas.openxmlformats.org/officeDocument/2006/relationships/video" Target="https://www.youtube.com/embed/Nj-hdQMa3uA?feature=oembed" TargetMode="External"/><Relationship Id="rId6" Type="http://schemas.openxmlformats.org/officeDocument/2006/relationships/hyperlink" Target="https://www.researchgate.net/publication/229889043_When_consumers_and_brands_talk_Storytelling_theory_and_research_in_psychology_and_marketing" TargetMode="Externa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hyperlink" Target="https://news.wsu.edu/2020/04/28/service-learning-boosts-academic-performance-retention-rates-collaborative-study/" TargetMode="External"/><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socialstudies.org/system/files/publications/articles/yl_220115.pdf" TargetMode="External"/><Relationship Id="rId7" Type="http://schemas.openxmlformats.org/officeDocument/2006/relationships/image" Target="../media/image39.jpe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hyperlink" Target="https://www.youtube.com/watch?v=YpUY0hXCH2w" TargetMode="External"/><Relationship Id="rId5" Type="http://schemas.openxmlformats.org/officeDocument/2006/relationships/hyperlink" Target="&#8226;%09https:/www.pbs.org/newshour/extra/lessons-plans/lesson-plan-civic-engagement-and-ways-for-students-to-get-involved/" TargetMode="External"/><Relationship Id="rId4" Type="http://schemas.openxmlformats.org/officeDocument/2006/relationships/hyperlink" Target="&#8226;%09https:/populationeducation.org/4-service-learning-project-ideas-to-promote-civic-engagemen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6.xml"/><Relationship Id="rId1" Type="http://schemas.openxmlformats.org/officeDocument/2006/relationships/video" Target="https://www.youtube.com/embed/IgMqctjVpyY?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lJUrQKY_A5g?t=12" TargetMode="External"/><Relationship Id="rId2" Type="http://schemas.openxmlformats.org/officeDocument/2006/relationships/slideLayout" Target="../slideLayouts/slideLayout26.xml"/><Relationship Id="rId1" Type="http://schemas.openxmlformats.org/officeDocument/2006/relationships/video" Target="https://www.youtube.com/embed/1xs4I349cdc?feature=oembed" TargetMode="Externa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drive.google.com/file/d/18Pk4-XiFYYfcCqUM8ZpLAVHhubtBBeED/view" TargetMode="External"/><Relationship Id="rId1" Type="http://schemas.openxmlformats.org/officeDocument/2006/relationships/slideLayout" Target="../slideLayouts/slideLayout16.xml"/><Relationship Id="rId4" Type="http://schemas.openxmlformats.org/officeDocument/2006/relationships/hyperlink" Target="https://hbr.org/2014/07/how-to-avoid-collaboration-fatigue"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www.forbes.com/sites/forbesagencycouncil/2021/02/12/the-meaning-behind-mission/?sh=5aa1d8fa305d" TargetMode="External"/><Relationship Id="rId2" Type="http://schemas.openxmlformats.org/officeDocument/2006/relationships/image" Target="../media/image46.jpeg"/><Relationship Id="rId1" Type="http://schemas.openxmlformats.org/officeDocument/2006/relationships/slideLayout" Target="../slideLayouts/slideLayout16.xml"/><Relationship Id="rId6" Type="http://schemas.openxmlformats.org/officeDocument/2006/relationships/hyperlink" Target="https://www.orbitmedia.com/blog/content-marketing-mission-statement/" TargetMode="External"/><Relationship Id="rId5" Type="http://schemas.openxmlformats.org/officeDocument/2006/relationships/hyperlink" Target="https://www.youtube.com/watch?v=MrZKoWgcZVg" TargetMode="External"/><Relationship Id="rId4" Type="http://schemas.openxmlformats.org/officeDocument/2006/relationships/hyperlink" Target="https://blog.hubspot.com/marketing/inspiring-company-mission-statement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ww.jrf.org.uk/sites/default/files/jrf/migrated/files/1859354157.pdf" TargetMode="External"/><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6.xml"/><Relationship Id="rId1" Type="http://schemas.openxmlformats.org/officeDocument/2006/relationships/video" Target="https://www.youtube.com/embed/nppvMyznqHc?feature=oembed" TargetMode="External"/><Relationship Id="rId6" Type="http://schemas.openxmlformats.org/officeDocument/2006/relationships/image" Target="../media/image48.jpeg"/><Relationship Id="rId5" Type="http://schemas.openxmlformats.org/officeDocument/2006/relationships/hyperlink" Target="https://www.jrf.org.uk/sites/default/files/jrf/migrated/files/1859354157.pdf" TargetMode="External"/><Relationship Id="rId4" Type="http://schemas.openxmlformats.org/officeDocument/2006/relationships/hyperlink" Target="https://youtu.be/lJUrQKY_A5g?t=12"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hyperlink" Target="http://www.wordpress.com/" TargetMode="External"/><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https://www.pexels.com/" TargetMode="External"/><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52.jpeg"/><Relationship Id="rId5" Type="http://schemas.openxmlformats.org/officeDocument/2006/relationships/hyperlink" Target="https://pixabay.com/" TargetMode="External"/><Relationship Id="rId4" Type="http://schemas.openxmlformats.org/officeDocument/2006/relationships/hyperlink" Target="https://unsplash.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mailchimp.com/" TargetMode="External"/><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53.jpeg"/></Relationships>
</file>

<file path=ppt/slides/_rels/slide41.xml.rels><?xml version="1.0" encoding="UTF-8" standalone="yes"?>
<Relationships xmlns="http://schemas.openxmlformats.org/package/2006/relationships"><Relationship Id="rId3" Type="http://schemas.openxmlformats.org/officeDocument/2006/relationships/hyperlink" Target="https://www.googleadservices.com/pagead/aclk?sa=L&amp;ai=DChcSEwjmubil_bTvAhXK7e0KHYuhBUAYABAAGgJkZw&amp;ae=2&amp;ohost=www.google.com&amp;cid=CAESQOD2VKU0tTViFG-5ar3EGRbpx3eB4YNRdpiBRSauKC7ZOOfhRkS32Fowp0y9WzY47vrkAm69KnTLsbS0-ZSc7qU&amp;sig=AOD64_22zT57sC67UpeF4wPtu-LWbOQcEw&amp;q&amp;adurl&amp;ved=2ahUKEwi1wrKl_bTvAhVMVBUIHWRjDGgQ0Qx6BAgCEAE" TargetMode="External"/><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a:srcRect t="6885" b="26989"/>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a:xfrm>
            <a:off x="6096000" y="5240957"/>
            <a:ext cx="5489275" cy="697353"/>
          </a:xfrm>
        </p:spPr>
        <p:txBody>
          <a:bodyPr/>
          <a:lstStyle/>
          <a:p>
            <a:pPr algn="l"/>
            <a:r>
              <a:rPr lang="pt-PT" sz="2800" dirty="0"/>
              <a:t>Marketing do projeto de envolvimento cívico, causa e colaboração </a:t>
            </a:r>
            <a:endParaRPr lang="en-US" sz="2800" dirty="0"/>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p:txBody>
          <a:bodyPr/>
          <a:lstStyle/>
          <a:p>
            <a:pPr algn="l"/>
            <a:r>
              <a:rPr lang="en-US" dirty="0"/>
              <a:t>SDCE REA MÓDULO 6:</a:t>
            </a: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3" name="Text Placeholder 2">
            <a:extLst>
              <a:ext uri="{FF2B5EF4-FFF2-40B4-BE49-F238E27FC236}">
                <a16:creationId xmlns:a16="http://schemas.microsoft.com/office/drawing/2014/main" id="{69745A48-332F-4761-8303-60DA7149C1BE}"/>
              </a:ext>
            </a:extLst>
          </p:cNvPr>
          <p:cNvSpPr>
            <a:spLocks noGrp="1"/>
          </p:cNvSpPr>
          <p:nvPr>
            <p:ph type="body" sz="quarter" idx="18"/>
          </p:nvPr>
        </p:nvSpPr>
        <p:spPr>
          <a:xfrm>
            <a:off x="457283" y="1466850"/>
            <a:ext cx="5840000" cy="3995940"/>
          </a:xfrm>
        </p:spPr>
        <p:txBody>
          <a:bodyPr>
            <a:normAutofit fontScale="92500" lnSpcReduction="10000"/>
          </a:bodyPr>
          <a:lstStyle/>
          <a:p>
            <a:pPr marL="0"/>
            <a:r>
              <a:rPr lang="pt-PT" dirty="0"/>
              <a:t>Dado que a atualidade mudou completamente como resultado da pandemia Covid-19, é importante também identificar como é que a confiança pode ser construída num ambiente virtual.</a:t>
            </a:r>
          </a:p>
          <a:p>
            <a:pPr marL="0"/>
            <a:r>
              <a:rPr lang="pt-PT" dirty="0"/>
              <a:t>Aqui estão algumas dicas para ajudar a construir confiança remotamente:</a:t>
            </a:r>
          </a:p>
          <a:p>
            <a:pPr marL="0"/>
            <a:r>
              <a:rPr lang="pt-PT" dirty="0"/>
              <a:t>1. Desenvolva uma relação de feedback positivo em reuniões 1 a 1</a:t>
            </a:r>
          </a:p>
          <a:p>
            <a:pPr marL="0"/>
            <a:r>
              <a:rPr lang="pt-PT" dirty="0"/>
              <a:t>2. Entusiasme os colegas de equipa com positividade</a:t>
            </a:r>
          </a:p>
          <a:p>
            <a:pPr marL="0"/>
            <a:r>
              <a:rPr lang="pt-PT" dirty="0"/>
              <a:t>3. Crie metas de curto prazo</a:t>
            </a:r>
          </a:p>
        </p:txBody>
      </p:sp>
      <p:sp>
        <p:nvSpPr>
          <p:cNvPr id="2" name="Text Placeholder 1">
            <a:extLst>
              <a:ext uri="{FF2B5EF4-FFF2-40B4-BE49-F238E27FC236}">
                <a16:creationId xmlns:a16="http://schemas.microsoft.com/office/drawing/2014/main" id="{45DAAEE6-E845-43E0-9EE0-C3837B2F194E}"/>
              </a:ext>
            </a:extLst>
          </p:cNvPr>
          <p:cNvSpPr>
            <a:spLocks noGrp="1"/>
          </p:cNvSpPr>
          <p:nvPr>
            <p:ph type="body" sz="quarter" idx="16"/>
          </p:nvPr>
        </p:nvSpPr>
        <p:spPr>
          <a:xfrm>
            <a:off x="396815" y="457032"/>
            <a:ext cx="5760668" cy="776253"/>
          </a:xfrm>
        </p:spPr>
        <p:txBody>
          <a:bodyPr>
            <a:noAutofit/>
          </a:bodyPr>
          <a:lstStyle/>
          <a:p>
            <a:r>
              <a:rPr lang="pt-PT" sz="2800" dirty="0"/>
              <a:t>CONSTRUIR CONFIANÇA NUMA EQUIPA À DISTÂNCIA</a:t>
            </a:r>
            <a:endParaRPr lang="en-IE" sz="2800" dirty="0"/>
          </a:p>
        </p:txBody>
      </p:sp>
      <p:pic>
        <p:nvPicPr>
          <p:cNvPr id="12" name="Picture Placeholder 11">
            <a:extLst>
              <a:ext uri="{FF2B5EF4-FFF2-40B4-BE49-F238E27FC236}">
                <a16:creationId xmlns:a16="http://schemas.microsoft.com/office/drawing/2014/main" id="{B683C811-6696-4E06-8C23-CE7CB4F427B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15958" r="15958"/>
          <a:stretch/>
        </p:blipFill>
        <p:spPr/>
      </p:pic>
    </p:spTree>
    <p:extLst>
      <p:ext uri="{BB962C8B-B14F-4D97-AF65-F5344CB8AC3E}">
        <p14:creationId xmlns:p14="http://schemas.microsoft.com/office/powerpoint/2010/main" val="199844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1EF2FCC-FA31-442F-8D46-FA5781F8A0E9}"/>
              </a:ext>
            </a:extLst>
          </p:cNvPr>
          <p:cNvSpPr>
            <a:spLocks noGrp="1"/>
          </p:cNvSpPr>
          <p:nvPr>
            <p:ph type="pic" sz="quarter" idx="10"/>
          </p:nvPr>
        </p:nvSpPr>
        <p:spPr/>
      </p:sp>
      <p:sp>
        <p:nvSpPr>
          <p:cNvPr id="13" name="Text Placeholder 12">
            <a:extLst>
              <a:ext uri="{FF2B5EF4-FFF2-40B4-BE49-F238E27FC236}">
                <a16:creationId xmlns:a16="http://schemas.microsoft.com/office/drawing/2014/main" id="{8AAE0352-559E-43A0-AA9E-E3E6386DBF5F}"/>
              </a:ext>
            </a:extLst>
          </p:cNvPr>
          <p:cNvSpPr>
            <a:spLocks noGrp="1"/>
          </p:cNvSpPr>
          <p:nvPr>
            <p:ph type="body" sz="quarter" idx="18"/>
          </p:nvPr>
        </p:nvSpPr>
        <p:spPr/>
        <p:txBody>
          <a:bodyPr>
            <a:normAutofit/>
          </a:bodyPr>
          <a:lstStyle/>
          <a:p>
            <a:pPr marL="0"/>
            <a:r>
              <a:rPr lang="pt-PT" dirty="0"/>
              <a:t>Veja este </a:t>
            </a:r>
            <a:r>
              <a:rPr lang="pt-PT" dirty="0" err="1"/>
              <a:t>Ted</a:t>
            </a:r>
            <a:r>
              <a:rPr lang="pt-PT" dirty="0"/>
              <a:t> </a:t>
            </a:r>
            <a:r>
              <a:rPr lang="pt-PT" dirty="0" err="1"/>
              <a:t>Talk</a:t>
            </a:r>
            <a:r>
              <a:rPr lang="pt-PT" dirty="0"/>
              <a:t> sobre 7 ferramentas para construir um negócio em que as pessoas possam confiar.</a:t>
            </a:r>
            <a:endParaRPr lang="en-US" dirty="0"/>
          </a:p>
          <a:p>
            <a:pPr marL="0"/>
            <a:r>
              <a:rPr lang="en-IE" sz="1800" b="1" dirty="0">
                <a:hlinkClick r:id="rId3"/>
              </a:rPr>
              <a:t>View: https://youtu.be/lJUrQKY_A5g?t=12</a:t>
            </a:r>
            <a:r>
              <a:rPr lang="en-US" sz="1800" b="1" dirty="0"/>
              <a:t> </a:t>
            </a:r>
            <a:endParaRPr lang="en-IE" sz="1800" b="1" dirty="0"/>
          </a:p>
        </p:txBody>
      </p:sp>
      <p:sp>
        <p:nvSpPr>
          <p:cNvPr id="12" name="Text Placeholder 11">
            <a:extLst>
              <a:ext uri="{FF2B5EF4-FFF2-40B4-BE49-F238E27FC236}">
                <a16:creationId xmlns:a16="http://schemas.microsoft.com/office/drawing/2014/main" id="{C2B26A27-4FC2-44BE-B249-890177F87347}"/>
              </a:ext>
            </a:extLst>
          </p:cNvPr>
          <p:cNvSpPr>
            <a:spLocks noGrp="1"/>
          </p:cNvSpPr>
          <p:nvPr>
            <p:ph type="body" sz="quarter" idx="16"/>
          </p:nvPr>
        </p:nvSpPr>
        <p:spPr>
          <a:xfrm>
            <a:off x="747201" y="595224"/>
            <a:ext cx="5113283" cy="792448"/>
          </a:xfrm>
        </p:spPr>
        <p:txBody>
          <a:bodyPr>
            <a:noAutofit/>
          </a:bodyPr>
          <a:lstStyle/>
          <a:p>
            <a:r>
              <a:rPr lang="en-US" sz="2800" dirty="0"/>
              <a:t>FERRAMENTAS PARA CONSTRUIR CONFIANÇA</a:t>
            </a:r>
            <a:endParaRPr lang="en-IE" sz="2800" dirty="0"/>
          </a:p>
        </p:txBody>
      </p:sp>
      <p:pic>
        <p:nvPicPr>
          <p:cNvPr id="14" name="Online Media 13" title="Marcos Aguiar: 7 tools for building a business people trust | TED">
            <a:hlinkClick r:id="" action="ppaction://media"/>
            <a:extLst>
              <a:ext uri="{FF2B5EF4-FFF2-40B4-BE49-F238E27FC236}">
                <a16:creationId xmlns:a16="http://schemas.microsoft.com/office/drawing/2014/main" id="{852F4FEC-F63D-495A-865B-339CD8DB22C7}"/>
              </a:ext>
            </a:extLst>
          </p:cNvPr>
          <p:cNvPicPr>
            <a:picLocks noRot="1" noChangeAspect="1"/>
          </p:cNvPicPr>
          <p:nvPr>
            <a:videoFile r:link="rId1"/>
          </p:nvPr>
        </p:nvPicPr>
        <p:blipFill>
          <a:blip r:embed="rId4"/>
          <a:stretch>
            <a:fillRect/>
          </a:stretch>
        </p:blipFill>
        <p:spPr>
          <a:xfrm>
            <a:off x="7061200" y="1203325"/>
            <a:ext cx="5127766" cy="3913188"/>
          </a:xfrm>
          <a:prstGeom prst="rect">
            <a:avLst/>
          </a:prstGeom>
        </p:spPr>
      </p:pic>
    </p:spTree>
    <p:extLst>
      <p:ext uri="{BB962C8B-B14F-4D97-AF65-F5344CB8AC3E}">
        <p14:creationId xmlns:p14="http://schemas.microsoft.com/office/powerpoint/2010/main" val="17639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379083"/>
            <a:ext cx="5085159" cy="590313"/>
          </a:xfrm>
        </p:spPr>
        <p:txBody>
          <a:bodyPr>
            <a:normAutofit fontScale="25000" lnSpcReduction="20000"/>
          </a:bodyPr>
          <a:lstStyle/>
          <a:p>
            <a:r>
              <a:rPr lang="en-US" sz="11200" dirty="0"/>
              <a:t>CONSTRUIR CONFIANÇA </a:t>
            </a:r>
            <a:r>
              <a:rPr lang="en-AE" sz="11200" dirty="0"/>
              <a:t>–</a:t>
            </a:r>
            <a:r>
              <a:rPr lang="en-US" sz="11200" dirty="0"/>
              <a:t> RECURSOS EXTRA</a:t>
            </a:r>
          </a:p>
          <a:p>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 Placeholder 2">
            <a:extLst>
              <a:ext uri="{FF2B5EF4-FFF2-40B4-BE49-F238E27FC236}">
                <a16:creationId xmlns:a16="http://schemas.microsoft.com/office/drawing/2014/main" id="{A0059345-EB0F-4166-840C-CC7392EDA19E}"/>
              </a:ext>
            </a:extLst>
          </p:cNvPr>
          <p:cNvSpPr txBox="1">
            <a:spLocks/>
          </p:cNvSpPr>
          <p:nvPr/>
        </p:nvSpPr>
        <p:spPr>
          <a:xfrm>
            <a:off x="362976" y="1447799"/>
            <a:ext cx="6029324" cy="43236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dirty="0">
                <a:hlinkClick r:id="rId3">
                  <a:extLst>
                    <a:ext uri="{A12FA001-AC4F-418D-AE19-62706E023703}">
                      <ahyp:hlinkClr xmlns:ahyp="http://schemas.microsoft.com/office/drawing/2018/hyperlinkcolor" val="tx"/>
                    </a:ext>
                  </a:extLst>
                </a:hlinkClick>
              </a:rPr>
              <a:t>A journal article explaining how to increase trust in the workplace.</a:t>
            </a:r>
            <a:endParaRPr lang="en-US" dirty="0"/>
          </a:p>
          <a:p>
            <a:pPr marL="0"/>
            <a:endParaRPr lang="en-US" dirty="0"/>
          </a:p>
          <a:p>
            <a:pPr marL="0"/>
            <a:r>
              <a:rPr lang="en-US" dirty="0">
                <a:hlinkClick r:id="rId4">
                  <a:extLst>
                    <a:ext uri="{A12FA001-AC4F-418D-AE19-62706E023703}">
                      <ahyp:hlinkClr xmlns:ahyp="http://schemas.microsoft.com/office/drawing/2018/hyperlinkcolor" val="tx"/>
                    </a:ext>
                  </a:extLst>
                </a:hlinkClick>
              </a:rPr>
              <a:t>More information on the three steps building trust</a:t>
            </a:r>
            <a:endParaRPr lang="en-US" dirty="0"/>
          </a:p>
          <a:p>
            <a:pPr marL="0"/>
            <a:endParaRPr lang="en-US" dirty="0"/>
          </a:p>
          <a:p>
            <a:pPr marL="0"/>
            <a:r>
              <a:rPr lang="en-US" dirty="0">
                <a:hlinkClick r:id="rId5">
                  <a:extLst>
                    <a:ext uri="{A12FA001-AC4F-418D-AE19-62706E023703}">
                      <ahyp:hlinkClr xmlns:ahyp="http://schemas.microsoft.com/office/drawing/2018/hyperlinkcolor" val="tx"/>
                    </a:ext>
                  </a:extLst>
                </a:hlinkClick>
              </a:rPr>
              <a:t>Reasons employers should care about worker loyalty.</a:t>
            </a:r>
            <a:endParaRPr lang="en-US" dirty="0"/>
          </a:p>
          <a:p>
            <a:pPr marL="0"/>
            <a:endParaRPr lang="en-US" dirty="0"/>
          </a:p>
          <a:p>
            <a:pPr marL="0"/>
            <a:r>
              <a:rPr lang="en-US" dirty="0">
                <a:hlinkClick r:id="rId6">
                  <a:extLst>
                    <a:ext uri="{A12FA001-AC4F-418D-AE19-62706E023703}">
                      <ahyp:hlinkClr xmlns:ahyp="http://schemas.microsoft.com/office/drawing/2018/hyperlinkcolor" val="tx"/>
                    </a:ext>
                  </a:extLst>
                </a:hlinkClick>
              </a:rPr>
              <a:t>The secret ingredient that makes some teams better than others</a:t>
            </a:r>
            <a:endParaRPr lang="en-US" dirty="0"/>
          </a:p>
        </p:txBody>
      </p:sp>
      <p:pic>
        <p:nvPicPr>
          <p:cNvPr id="12" name="Picture Placeholder 11">
            <a:extLst>
              <a:ext uri="{FF2B5EF4-FFF2-40B4-BE49-F238E27FC236}">
                <a16:creationId xmlns:a16="http://schemas.microsoft.com/office/drawing/2014/main" id="{06BB09D0-A126-48E8-837C-DD35551E3AEA}"/>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t="17361" b="17361"/>
          <a:stretch>
            <a:fillRect/>
          </a:stretch>
        </p:blipFill>
        <p:spPr/>
      </p:pic>
    </p:spTree>
    <p:extLst>
      <p:ext uri="{BB962C8B-B14F-4D97-AF65-F5344CB8AC3E}">
        <p14:creationId xmlns:p14="http://schemas.microsoft.com/office/powerpoint/2010/main" val="358899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230796" y="759708"/>
            <a:ext cx="9520333" cy="1175656"/>
          </a:xfrm>
        </p:spPr>
        <p:txBody>
          <a:bodyPr>
            <a:noAutofit/>
          </a:bodyPr>
          <a:lstStyle/>
          <a:p>
            <a:r>
              <a:rPr lang="pt-PT" dirty="0"/>
              <a:t>CULTIVAR E DESENVOLVER UMA COMUNIDADE DE ENVOLVIMENTO CÍVICO DE ESTUDANTES</a:t>
            </a:r>
            <a:endParaRPr lang="en-IE" sz="44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8" name="TextBox 7">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Inicial</a:t>
            </a:r>
            <a:endParaRPr lang="en-IE" sz="28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512124" y="228600"/>
            <a:ext cx="5026383" cy="823715"/>
          </a:xfrm>
        </p:spPr>
        <p:txBody>
          <a:bodyPr>
            <a:normAutofit fontScale="25000" lnSpcReduction="20000"/>
          </a:bodyPr>
          <a:lstStyle/>
          <a:p>
            <a:r>
              <a:rPr lang="pt-PT" sz="11200" dirty="0"/>
              <a:t>Cultivar e desenvolver uma comunidade de envolvimento cívico de estudantes</a:t>
            </a:r>
            <a:endParaRPr lang="en-US"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544241"/>
            <a:ext cx="5276865" cy="4893647"/>
          </a:xfrm>
          <a:prstGeom prst="rect">
            <a:avLst/>
          </a:prstGeom>
          <a:noFill/>
        </p:spPr>
        <p:txBody>
          <a:bodyPr wrap="square" rtlCol="0">
            <a:spAutoFit/>
          </a:bodyPr>
          <a:lstStyle/>
          <a:p>
            <a:r>
              <a:rPr lang="pt-PT" sz="2400" dirty="0">
                <a:solidFill>
                  <a:schemeClr val="bg1"/>
                </a:solidFill>
              </a:rPr>
              <a:t>O próximo passo para garantir que a mensagem do projeto ECD é estabelecida é cultivar e desenvolver o projeto ECD.</a:t>
            </a:r>
          </a:p>
          <a:p>
            <a:r>
              <a:rPr lang="pt-PT" sz="2400" dirty="0">
                <a:solidFill>
                  <a:schemeClr val="bg1"/>
                </a:solidFill>
              </a:rPr>
              <a:t>Ao garantir que a comunidade tem conhecimento e debate sobre o projeto, pode garantir que a missão do projeto seja definida e garantir a continuidade do mesmo.</a:t>
            </a:r>
          </a:p>
          <a:p>
            <a:r>
              <a:rPr lang="pt-PT" sz="2400" dirty="0">
                <a:solidFill>
                  <a:schemeClr val="bg1"/>
                </a:solidFill>
              </a:rPr>
              <a:t>Mas como podemos criar e promover um ambiente onde um projeto ECD é discutido e que a difusão via boca-a-boca acontece?</a:t>
            </a:r>
            <a:endParaRPr lang="en-IE" dirty="0"/>
          </a:p>
        </p:txBody>
      </p:sp>
    </p:spTree>
    <p:extLst>
      <p:ext uri="{BB962C8B-B14F-4D97-AF65-F5344CB8AC3E}">
        <p14:creationId xmlns:p14="http://schemas.microsoft.com/office/powerpoint/2010/main" val="274098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EB212DE8-CB38-4954-B6F5-32D6422BC309}"/>
              </a:ext>
            </a:extLst>
          </p:cNvPr>
          <p:cNvSpPr txBox="1"/>
          <p:nvPr/>
        </p:nvSpPr>
        <p:spPr>
          <a:xfrm>
            <a:off x="5589814" y="364904"/>
            <a:ext cx="5565415" cy="523220"/>
          </a:xfrm>
          <a:prstGeom prst="rect">
            <a:avLst/>
          </a:prstGeom>
          <a:noFill/>
        </p:spPr>
        <p:txBody>
          <a:bodyPr wrap="square">
            <a:spAutoFit/>
          </a:bodyPr>
          <a:lstStyle/>
          <a:p>
            <a:r>
              <a:rPr lang="en-US" sz="2800" dirty="0" err="1">
                <a:solidFill>
                  <a:schemeClr val="bg1"/>
                </a:solidFill>
              </a:rPr>
              <a:t>Criar</a:t>
            </a:r>
            <a:r>
              <a:rPr lang="en-US" sz="2800" dirty="0">
                <a:solidFill>
                  <a:schemeClr val="bg1"/>
                </a:solidFill>
              </a:rPr>
              <a:t> um </a:t>
            </a:r>
            <a:r>
              <a:rPr lang="en-US" sz="2800" dirty="0" err="1">
                <a:solidFill>
                  <a:schemeClr val="bg1"/>
                </a:solidFill>
              </a:rPr>
              <a:t>ambiente</a:t>
            </a:r>
            <a:r>
              <a:rPr lang="en-US" sz="2800" dirty="0">
                <a:solidFill>
                  <a:schemeClr val="bg1"/>
                </a:solidFill>
              </a:rPr>
              <a:t> </a:t>
            </a:r>
            <a:r>
              <a:rPr lang="en-US" sz="2800" dirty="0" err="1">
                <a:solidFill>
                  <a:schemeClr val="bg1"/>
                </a:solidFill>
              </a:rPr>
              <a:t>positivo</a:t>
            </a:r>
            <a:endParaRPr lang="en-US" sz="2800" dirty="0">
              <a:solidFill>
                <a:schemeClr val="bg1"/>
              </a:solidFill>
            </a:endParaRPr>
          </a:p>
        </p:txBody>
      </p:sp>
      <p:sp>
        <p:nvSpPr>
          <p:cNvPr id="9" name="TextBox 8">
            <a:extLst>
              <a:ext uri="{FF2B5EF4-FFF2-40B4-BE49-F238E27FC236}">
                <a16:creationId xmlns:a16="http://schemas.microsoft.com/office/drawing/2014/main" id="{D0A2937D-D339-48E0-B5F0-4C3FF22D1B5A}"/>
              </a:ext>
            </a:extLst>
          </p:cNvPr>
          <p:cNvSpPr txBox="1"/>
          <p:nvPr/>
        </p:nvSpPr>
        <p:spPr>
          <a:xfrm>
            <a:off x="5589815" y="1145209"/>
            <a:ext cx="6101442" cy="4154984"/>
          </a:xfrm>
          <a:prstGeom prst="rect">
            <a:avLst/>
          </a:prstGeom>
          <a:noFill/>
        </p:spPr>
        <p:txBody>
          <a:bodyPr wrap="square" rtlCol="0">
            <a:spAutoFit/>
          </a:bodyPr>
          <a:lstStyle/>
          <a:p>
            <a:r>
              <a:rPr lang="pt-PT" sz="2400" dirty="0">
                <a:solidFill>
                  <a:schemeClr val="bg1"/>
                </a:solidFill>
              </a:rPr>
              <a:t>Como vimos no tópico anterior, ao estabelecer a confiança, podemos ajudar a criar um ambiente positivo tanto para os alunos quanto para as comunidades.</a:t>
            </a:r>
          </a:p>
          <a:p>
            <a:r>
              <a:rPr lang="pt-PT" sz="2400" dirty="0">
                <a:solidFill>
                  <a:schemeClr val="bg1"/>
                </a:solidFill>
              </a:rPr>
              <a:t>Um ambiente positivo também ajudará a criar um ambiente positivo, onde notícias sobre o projeto se vão difundir naturalmente.</a:t>
            </a:r>
          </a:p>
          <a:p>
            <a:endParaRPr lang="pt-PT" sz="2400" dirty="0">
              <a:solidFill>
                <a:schemeClr val="bg1"/>
              </a:solidFill>
            </a:endParaRPr>
          </a:p>
          <a:p>
            <a:r>
              <a:rPr lang="pt-PT" sz="2400" dirty="0">
                <a:solidFill>
                  <a:schemeClr val="bg1"/>
                </a:solidFill>
              </a:rPr>
              <a:t>Um ambiente positivo também pode ajudar a estabelecer outros métodos de marketing do projeto…</a:t>
            </a:r>
          </a:p>
        </p:txBody>
      </p:sp>
      <p:pic>
        <p:nvPicPr>
          <p:cNvPr id="12" name="Picture 11" descr="Assorted candies and gummies">
            <a:extLst>
              <a:ext uri="{FF2B5EF4-FFF2-40B4-BE49-F238E27FC236}">
                <a16:creationId xmlns:a16="http://schemas.microsoft.com/office/drawing/2014/main" id="{DC70B128-209C-4B0F-AA6E-1F7E546EC6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9312" b="13402"/>
          <a:stretch/>
        </p:blipFill>
        <p:spPr>
          <a:xfrm>
            <a:off x="500743" y="231228"/>
            <a:ext cx="4637313" cy="5738648"/>
          </a:xfrm>
          <a:prstGeom prst="rect">
            <a:avLst/>
          </a:prstGeom>
        </p:spPr>
      </p:pic>
    </p:spTree>
    <p:extLst>
      <p:ext uri="{BB962C8B-B14F-4D97-AF65-F5344CB8AC3E}">
        <p14:creationId xmlns:p14="http://schemas.microsoft.com/office/powerpoint/2010/main" val="1112945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17E9D7-EF41-4C00-8F52-D3C0838E149F}"/>
              </a:ext>
            </a:extLst>
          </p:cNvPr>
          <p:cNvSpPr>
            <a:spLocks noGrp="1"/>
          </p:cNvSpPr>
          <p:nvPr>
            <p:ph type="body" sz="quarter" idx="16"/>
          </p:nvPr>
        </p:nvSpPr>
        <p:spPr/>
        <p:txBody>
          <a:bodyPr>
            <a:normAutofit lnSpcReduction="10000"/>
          </a:bodyPr>
          <a:lstStyle/>
          <a:p>
            <a:r>
              <a:rPr lang="en-US" dirty="0" err="1"/>
              <a:t>Criar</a:t>
            </a:r>
            <a:r>
              <a:rPr lang="en-US" dirty="0"/>
              <a:t> </a:t>
            </a:r>
            <a:r>
              <a:rPr lang="en-US" dirty="0" err="1"/>
              <a:t>uma</a:t>
            </a:r>
            <a:r>
              <a:rPr lang="en-US" dirty="0"/>
              <a:t> </a:t>
            </a:r>
            <a:r>
              <a:rPr lang="en-US" dirty="0" err="1"/>
              <a:t>narrativa</a:t>
            </a:r>
            <a:r>
              <a:rPr lang="en-US" dirty="0"/>
              <a:t> </a:t>
            </a:r>
            <a:r>
              <a:rPr lang="en-US" dirty="0" err="1"/>
              <a:t>positiva</a:t>
            </a:r>
            <a:endParaRPr lang="en-IE" dirty="0"/>
          </a:p>
        </p:txBody>
      </p:sp>
      <p:sp>
        <p:nvSpPr>
          <p:cNvPr id="9" name="TextBox 8">
            <a:extLst>
              <a:ext uri="{FF2B5EF4-FFF2-40B4-BE49-F238E27FC236}">
                <a16:creationId xmlns:a16="http://schemas.microsoft.com/office/drawing/2014/main" id="{F6702DAE-463D-4DDA-9C14-D53755C82524}"/>
              </a:ext>
            </a:extLst>
          </p:cNvPr>
          <p:cNvSpPr txBox="1"/>
          <p:nvPr/>
        </p:nvSpPr>
        <p:spPr>
          <a:xfrm>
            <a:off x="734714" y="1515107"/>
            <a:ext cx="10971511" cy="4154984"/>
          </a:xfrm>
          <a:prstGeom prst="rect">
            <a:avLst/>
          </a:prstGeom>
          <a:noFill/>
        </p:spPr>
        <p:txBody>
          <a:bodyPr wrap="square" rtlCol="0">
            <a:spAutoFit/>
          </a:bodyPr>
          <a:lstStyle/>
          <a:p>
            <a:r>
              <a:rPr lang="pt-PT" sz="2400" dirty="0">
                <a:solidFill>
                  <a:schemeClr val="bg1"/>
                </a:solidFill>
              </a:rPr>
              <a:t>Um projeto DCE pode ser um serviço ou transferência de conhecimento. Vimos no estudo de caso do GMIT que os entrevistados sugeriram que, sem o apoio dos alunos, alguns grupos comunitários podiam ter deixado de existir. O fato deste projeto DCE ter ajudado a garantir o estabelecimento e o crescimento de certos projetos e negócios comunitários é uma mensagem fantástica que os futuros grupos DCE podem utilizar.</a:t>
            </a:r>
          </a:p>
          <a:p>
            <a:endParaRPr lang="pt-PT" sz="2400" dirty="0">
              <a:solidFill>
                <a:schemeClr val="bg1"/>
              </a:solidFill>
            </a:endParaRPr>
          </a:p>
          <a:p>
            <a:r>
              <a:rPr lang="pt-PT" sz="2400" dirty="0">
                <a:solidFill>
                  <a:schemeClr val="bg1"/>
                </a:solidFill>
              </a:rPr>
              <a:t>Ao desenvolver o projeto DCE, deve-se pensar no que o projeto oferece. Durante uma atividade de relações públicas ou de marketing é importante que se crie uma narrativa que promova os aspetos positivos do projeto SDCE.</a:t>
            </a:r>
          </a:p>
          <a:p>
            <a:endParaRPr lang="pt-PT" sz="2400" dirty="0">
              <a:solidFill>
                <a:schemeClr val="bg1"/>
              </a:solidFill>
            </a:endParaRPr>
          </a:p>
          <a:p>
            <a:r>
              <a:rPr lang="pt-PT" sz="2400" dirty="0">
                <a:solidFill>
                  <a:schemeClr val="bg1"/>
                </a:solidFill>
              </a:rPr>
              <a:t>Contar histórias é uma forma atrativa do Projeto DCE concretizar isso.</a:t>
            </a:r>
          </a:p>
        </p:txBody>
      </p:sp>
      <p:sp>
        <p:nvSpPr>
          <p:cNvPr id="7" name="TextBox 6">
            <a:extLst>
              <a:ext uri="{FF2B5EF4-FFF2-40B4-BE49-F238E27FC236}">
                <a16:creationId xmlns:a16="http://schemas.microsoft.com/office/drawing/2014/main" id="{E9938F68-09CB-4151-ABB8-89C7806C1E68}"/>
              </a:ext>
            </a:extLst>
          </p:cNvPr>
          <p:cNvSpPr txBox="1"/>
          <p:nvPr/>
        </p:nvSpPr>
        <p:spPr>
          <a:xfrm>
            <a:off x="11076452" y="5553445"/>
            <a:ext cx="6096000" cy="369332"/>
          </a:xfrm>
          <a:prstGeom prst="rect">
            <a:avLst/>
          </a:prstGeom>
          <a:noFill/>
        </p:spPr>
        <p:txBody>
          <a:bodyPr wrap="square">
            <a:spAutoFit/>
          </a:bodyPr>
          <a:lstStyle/>
          <a:p>
            <a:r>
              <a:rPr lang="en-IE" dirty="0">
                <a:solidFill>
                  <a:schemeClr val="bg1"/>
                </a:solidFill>
                <a:hlinkClick r:id="rId2">
                  <a:extLst>
                    <a:ext uri="{A12FA001-AC4F-418D-AE19-62706E023703}">
                      <ahyp:hlinkClr xmlns:ahyp="http://schemas.microsoft.com/office/drawing/2018/hyperlinkcolor" val="tx"/>
                    </a:ext>
                  </a:extLst>
                </a:hlinkClick>
              </a:rPr>
              <a:t>Source</a:t>
            </a:r>
            <a:endParaRPr lang="en-IE" dirty="0"/>
          </a:p>
        </p:txBody>
      </p:sp>
    </p:spTree>
    <p:extLst>
      <p:ext uri="{BB962C8B-B14F-4D97-AF65-F5344CB8AC3E}">
        <p14:creationId xmlns:p14="http://schemas.microsoft.com/office/powerpoint/2010/main" val="3753871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09A04DF-6E42-4088-B446-60C98204C96A}"/>
              </a:ext>
            </a:extLst>
          </p:cNvPr>
          <p:cNvSpPr>
            <a:spLocks noGrp="1"/>
          </p:cNvSpPr>
          <p:nvPr>
            <p:ph type="body" sz="quarter" idx="14"/>
          </p:nvPr>
        </p:nvSpPr>
        <p:spPr/>
        <p:txBody>
          <a:bodyPr>
            <a:normAutofit fontScale="85000" lnSpcReduction="20000"/>
          </a:bodyPr>
          <a:lstStyle/>
          <a:p>
            <a:endParaRPr lang="en-IE"/>
          </a:p>
        </p:txBody>
      </p:sp>
      <p:sp>
        <p:nvSpPr>
          <p:cNvPr id="6" name="Text Placeholder 5">
            <a:extLst>
              <a:ext uri="{FF2B5EF4-FFF2-40B4-BE49-F238E27FC236}">
                <a16:creationId xmlns:a16="http://schemas.microsoft.com/office/drawing/2014/main" id="{F8364486-EAF3-4576-91A3-BB32F073F3B4}"/>
              </a:ext>
            </a:extLst>
          </p:cNvPr>
          <p:cNvSpPr>
            <a:spLocks noGrp="1"/>
          </p:cNvSpPr>
          <p:nvPr>
            <p:ph type="body" sz="quarter" idx="13"/>
          </p:nvPr>
        </p:nvSpPr>
        <p:spPr/>
        <p:txBody>
          <a:bodyPr/>
          <a:lstStyle/>
          <a:p>
            <a:r>
              <a:rPr lang="en-US" dirty="0"/>
              <a:t>“</a:t>
            </a:r>
            <a:r>
              <a:rPr lang="pt-PT" dirty="0"/>
              <a:t>A pessoa mais poderosa do mundo é um contador de histórias. O contador de histórias define a visão, valores e agenda de toda uma geração que vem</a:t>
            </a:r>
            <a:r>
              <a:rPr lang="en-US" dirty="0"/>
              <a:t>.” Steve Jobs.</a:t>
            </a:r>
            <a:endParaRPr lang="en-IE" dirty="0"/>
          </a:p>
        </p:txBody>
      </p:sp>
      <p:sp>
        <p:nvSpPr>
          <p:cNvPr id="8" name="Text Placeholder 7">
            <a:extLst>
              <a:ext uri="{FF2B5EF4-FFF2-40B4-BE49-F238E27FC236}">
                <a16:creationId xmlns:a16="http://schemas.microsoft.com/office/drawing/2014/main" id="{C4ECB87C-1D9F-4F3F-8C08-39DF25A51794}"/>
              </a:ext>
            </a:extLst>
          </p:cNvPr>
          <p:cNvSpPr>
            <a:spLocks noGrp="1"/>
          </p:cNvSpPr>
          <p:nvPr>
            <p:ph type="body" sz="quarter" idx="15"/>
          </p:nvPr>
        </p:nvSpPr>
        <p:spPr/>
        <p:txBody>
          <a:bodyPr>
            <a:normAutofit fontScale="92500" lnSpcReduction="10000"/>
          </a:bodyPr>
          <a:lstStyle/>
          <a:p>
            <a:endParaRPr lang="en-IE" dirty="0"/>
          </a:p>
        </p:txBody>
      </p:sp>
      <p:pic>
        <p:nvPicPr>
          <p:cNvPr id="10" name="Picture Placeholder 9">
            <a:extLst>
              <a:ext uri="{FF2B5EF4-FFF2-40B4-BE49-F238E27FC236}">
                <a16:creationId xmlns:a16="http://schemas.microsoft.com/office/drawing/2014/main" id="{91BF413E-C7A8-44B5-A208-6A7DD652293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3245" b="13245"/>
          <a:stretch>
            <a:fillRect/>
          </a:stretch>
        </p:blipFill>
        <p:spPr/>
      </p:pic>
      <p:sp>
        <p:nvSpPr>
          <p:cNvPr id="11" name="TextBox 10">
            <a:extLst>
              <a:ext uri="{FF2B5EF4-FFF2-40B4-BE49-F238E27FC236}">
                <a16:creationId xmlns:a16="http://schemas.microsoft.com/office/drawing/2014/main" id="{CDD2A53F-70A1-4C40-ABE1-EDBBF5FB9344}"/>
              </a:ext>
            </a:extLst>
          </p:cNvPr>
          <p:cNvSpPr txBox="1"/>
          <p:nvPr/>
        </p:nvSpPr>
        <p:spPr>
          <a:xfrm>
            <a:off x="6109382" y="6488669"/>
            <a:ext cx="1219200" cy="369332"/>
          </a:xfrm>
          <a:prstGeom prst="rect">
            <a:avLst/>
          </a:prstGeom>
          <a:noFill/>
        </p:spPr>
        <p:txBody>
          <a:bodyPr wrap="square" rtlCol="0">
            <a:spAutoFit/>
          </a:bodyPr>
          <a:lstStyle/>
          <a:p>
            <a:r>
              <a:rPr lang="en-US" dirty="0">
                <a:hlinkClick r:id="rId3"/>
              </a:rPr>
              <a:t>Fonte</a:t>
            </a:r>
            <a:endParaRPr lang="en-IE" dirty="0"/>
          </a:p>
        </p:txBody>
      </p:sp>
    </p:spTree>
    <p:extLst>
      <p:ext uri="{BB962C8B-B14F-4D97-AF65-F5344CB8AC3E}">
        <p14:creationId xmlns:p14="http://schemas.microsoft.com/office/powerpoint/2010/main" val="4141227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17E9D7-EF41-4C00-8F52-D3C0838E149F}"/>
              </a:ext>
            </a:extLst>
          </p:cNvPr>
          <p:cNvSpPr>
            <a:spLocks noGrp="1"/>
          </p:cNvSpPr>
          <p:nvPr>
            <p:ph type="body" sz="quarter" idx="16"/>
          </p:nvPr>
        </p:nvSpPr>
        <p:spPr/>
        <p:txBody>
          <a:bodyPr>
            <a:normAutofit lnSpcReduction="10000"/>
          </a:bodyPr>
          <a:lstStyle/>
          <a:p>
            <a:r>
              <a:rPr lang="pt-PT" dirty="0"/>
              <a:t>Como usar o </a:t>
            </a:r>
            <a:r>
              <a:rPr lang="pt-PT" dirty="0" err="1"/>
              <a:t>storytelling</a:t>
            </a:r>
            <a:r>
              <a:rPr lang="pt-PT" dirty="0"/>
              <a:t> como narrativa</a:t>
            </a:r>
            <a:endParaRPr lang="en-IE" dirty="0"/>
          </a:p>
        </p:txBody>
      </p:sp>
      <p:sp>
        <p:nvSpPr>
          <p:cNvPr id="9" name="TextBox 8">
            <a:extLst>
              <a:ext uri="{FF2B5EF4-FFF2-40B4-BE49-F238E27FC236}">
                <a16:creationId xmlns:a16="http://schemas.microsoft.com/office/drawing/2014/main" id="{F6702DAE-463D-4DDA-9C14-D53755C82524}"/>
              </a:ext>
            </a:extLst>
          </p:cNvPr>
          <p:cNvSpPr txBox="1"/>
          <p:nvPr/>
        </p:nvSpPr>
        <p:spPr>
          <a:xfrm>
            <a:off x="734714" y="1333500"/>
            <a:ext cx="10971511" cy="4154984"/>
          </a:xfrm>
          <a:prstGeom prst="rect">
            <a:avLst/>
          </a:prstGeom>
          <a:noFill/>
        </p:spPr>
        <p:txBody>
          <a:bodyPr wrap="square" rtlCol="0">
            <a:spAutoFit/>
          </a:bodyPr>
          <a:lstStyle/>
          <a:p>
            <a:r>
              <a:rPr lang="pt-PT" sz="2400" dirty="0">
                <a:solidFill>
                  <a:schemeClr val="bg1"/>
                </a:solidFill>
              </a:rPr>
              <a:t>Contar histórias é uma forma poderosa de promover certas narrativas. Estas podem ser usadas a favor do seu projeto. Uma forma de concretizar esta ação é criar histórias de sucesso. Ter as histórias no site do projeto ou nas redes sociais, ajuda a influenciar outras pessoas e a integrar o projeto DCE em movimento de  promoção ou recomendação.</a:t>
            </a:r>
          </a:p>
          <a:p>
            <a:endParaRPr lang="pt-PT" sz="2400" dirty="0">
              <a:solidFill>
                <a:schemeClr val="bg1"/>
              </a:solidFill>
            </a:endParaRPr>
          </a:p>
          <a:p>
            <a:r>
              <a:rPr lang="pt-PT" sz="2400" dirty="0">
                <a:solidFill>
                  <a:schemeClr val="bg1"/>
                </a:solidFill>
              </a:rPr>
              <a:t>Porque funciona? As pessoas adoram ouvir histórias, porque desencadeiam sentimentos de empatia, e a empatia pode ajudar a criar conexões humanas. Ao contar as histórias das pessoas que o projeto ajudou, bem como contar as histórias das pessoas por detrás do projeto, pode ajudar a atrair novos voluntários e a garantir o sucesso do projeto de DCE, enquanto talvez um evento atraia novos interessados.</a:t>
            </a:r>
          </a:p>
        </p:txBody>
      </p:sp>
      <p:sp>
        <p:nvSpPr>
          <p:cNvPr id="11" name="TextBox 10">
            <a:extLst>
              <a:ext uri="{FF2B5EF4-FFF2-40B4-BE49-F238E27FC236}">
                <a16:creationId xmlns:a16="http://schemas.microsoft.com/office/drawing/2014/main" id="{4234124A-9C1D-4B88-A774-A33875BF492E}"/>
              </a:ext>
            </a:extLst>
          </p:cNvPr>
          <p:cNvSpPr txBox="1"/>
          <p:nvPr/>
        </p:nvSpPr>
        <p:spPr>
          <a:xfrm>
            <a:off x="11157857" y="5596790"/>
            <a:ext cx="6096000" cy="369332"/>
          </a:xfrm>
          <a:prstGeom prst="rect">
            <a:avLst/>
          </a:prstGeom>
          <a:noFill/>
        </p:spPr>
        <p:txBody>
          <a:bodyPr wrap="square">
            <a:spAutoFit/>
          </a:bodyPr>
          <a:lstStyle/>
          <a:p>
            <a:r>
              <a:rPr lang="en-IE" dirty="0">
                <a:solidFill>
                  <a:schemeClr val="bg1"/>
                </a:solidFill>
                <a:hlinkClick r:id="rId2">
                  <a:extLst>
                    <a:ext uri="{A12FA001-AC4F-418D-AE19-62706E023703}">
                      <ahyp:hlinkClr xmlns:ahyp="http://schemas.microsoft.com/office/drawing/2018/hyperlinkcolor" val="tx"/>
                    </a:ext>
                  </a:extLst>
                </a:hlinkClick>
              </a:rPr>
              <a:t>Source</a:t>
            </a:r>
            <a:endParaRPr lang="en-IE" dirty="0"/>
          </a:p>
        </p:txBody>
      </p:sp>
    </p:spTree>
    <p:extLst>
      <p:ext uri="{BB962C8B-B14F-4D97-AF65-F5344CB8AC3E}">
        <p14:creationId xmlns:p14="http://schemas.microsoft.com/office/powerpoint/2010/main" val="297154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57606" y="550200"/>
            <a:ext cx="4716425" cy="825427"/>
          </a:xfrm>
        </p:spPr>
        <p:txBody>
          <a:bodyPr>
            <a:normAutofit/>
          </a:bodyPr>
          <a:lstStyle/>
          <a:p>
            <a:pPr algn="ctr"/>
            <a:r>
              <a:rPr lang="en-US" sz="2800" dirty="0"/>
              <a:t>UTILIZAR REDES SOCIAIS</a:t>
            </a:r>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467590" y="1272110"/>
            <a:ext cx="5384472" cy="6001643"/>
          </a:xfrm>
          <a:prstGeom prst="rect">
            <a:avLst/>
          </a:prstGeom>
          <a:noFill/>
        </p:spPr>
        <p:txBody>
          <a:bodyPr wrap="square" rtlCol="0">
            <a:spAutoFit/>
          </a:bodyPr>
          <a:lstStyle/>
          <a:p>
            <a:r>
              <a:rPr lang="pt-PT" sz="2400" dirty="0">
                <a:solidFill>
                  <a:schemeClr val="bg1"/>
                </a:solidFill>
              </a:rPr>
              <a:t>Muitos projetos podem divulgar as suas histórias nas plataformas da rede social.</a:t>
            </a:r>
          </a:p>
          <a:p>
            <a:endParaRPr lang="pt-PT" sz="2400" dirty="0">
              <a:solidFill>
                <a:schemeClr val="bg1"/>
              </a:solidFill>
            </a:endParaRPr>
          </a:p>
          <a:p>
            <a:r>
              <a:rPr lang="pt-PT" sz="2400" dirty="0">
                <a:solidFill>
                  <a:schemeClr val="bg1"/>
                </a:solidFill>
              </a:rPr>
              <a:t>Através da criação de vídeos promocionais e através da recolha de depoimentos dos membros do grupo. </a:t>
            </a:r>
          </a:p>
          <a:p>
            <a:endParaRPr lang="pt-PT" sz="2400" dirty="0">
              <a:solidFill>
                <a:schemeClr val="bg1"/>
              </a:solidFill>
            </a:endParaRPr>
          </a:p>
          <a:p>
            <a:r>
              <a:rPr lang="pt-PT" sz="2400" dirty="0">
                <a:solidFill>
                  <a:schemeClr val="bg1"/>
                </a:solidFill>
              </a:rPr>
              <a:t>Estes elementos podem ser combinados com outros aspetos promocionais das redes sociais, como manter os seguidores atualizados sobre os objetivos do projeto, bem como usar a transmissão ao vivo como forma de promoção.</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pic>
        <p:nvPicPr>
          <p:cNvPr id="12" name="Picture Placeholder 11">
            <a:extLst>
              <a:ext uri="{FF2B5EF4-FFF2-40B4-BE49-F238E27FC236}">
                <a16:creationId xmlns:a16="http://schemas.microsoft.com/office/drawing/2014/main" id="{2A0B28E2-CB8B-40A9-BA23-62845BACD12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9" name="TextBox 8">
            <a:extLst>
              <a:ext uri="{FF2B5EF4-FFF2-40B4-BE49-F238E27FC236}">
                <a16:creationId xmlns:a16="http://schemas.microsoft.com/office/drawing/2014/main" id="{747E8792-BE68-47A6-AF4B-D9641FFF7CAF}"/>
              </a:ext>
            </a:extLst>
          </p:cNvPr>
          <p:cNvSpPr txBox="1"/>
          <p:nvPr/>
        </p:nvSpPr>
        <p:spPr>
          <a:xfrm>
            <a:off x="6096000" y="6518761"/>
            <a:ext cx="1529939"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Fonte</a:t>
            </a:r>
            <a:endParaRPr lang="en-IE" dirty="0">
              <a:solidFill>
                <a:schemeClr val="bg1"/>
              </a:solidFill>
            </a:endParaRPr>
          </a:p>
        </p:txBody>
      </p:sp>
    </p:spTree>
    <p:extLst>
      <p:ext uri="{BB962C8B-B14F-4D97-AF65-F5344CB8AC3E}">
        <p14:creationId xmlns:p14="http://schemas.microsoft.com/office/powerpoint/2010/main" val="169085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646853" y="1625153"/>
            <a:ext cx="5029328" cy="3280643"/>
          </a:xfrm>
        </p:spPr>
        <p:txBody>
          <a:bodyPr>
            <a:normAutofit fontScale="92500" lnSpcReduction="20000"/>
          </a:bodyPr>
          <a:lstStyle/>
          <a:p>
            <a:pPr marL="0" indent="0"/>
            <a:r>
              <a:rPr lang="pt-PT" dirty="0"/>
              <a:t>Chegado ao final da formação, o foco está no marketing do projeto de envolvimento cívico. As informações contidas neste módulo ajudarão o formando a entender a importância da confiança tanto para os membros da equipa quanto para os financiadores do projeto; a importância de contar histórias no contexto empresarial e como desenvolver uma declaração de missão e visão. Diferentes aplicações e ferramentas também serão apresentadas neste módulo, como meios de divulgação da mensagem de um projeto.</a:t>
            </a:r>
            <a:endParaRPr lang="en-US"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err="1"/>
              <a:t>Módulo</a:t>
            </a:r>
            <a:r>
              <a:rPr lang="en-US" dirty="0"/>
              <a:t> 6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dirty="0" err="1"/>
              <a:t>Tópico</a:t>
            </a:r>
            <a:r>
              <a:rPr lang="en-US" dirty="0"/>
              <a:t> 1: </a:t>
            </a:r>
            <a:r>
              <a:rPr lang="pt-PT" dirty="0"/>
              <a:t>Porque é que construir credibilidade, confiança e relacionamentos é fundamental</a:t>
            </a:r>
            <a:endParaRPr lang="en-US" dirty="0"/>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a:xfrm>
            <a:off x="7229716" y="2306893"/>
            <a:ext cx="4962284" cy="822373"/>
          </a:xfrm>
        </p:spPr>
        <p:txBody>
          <a:bodyPr/>
          <a:lstStyle/>
          <a:p>
            <a:r>
              <a:rPr lang="en-US" dirty="0" err="1"/>
              <a:t>Tópico</a:t>
            </a:r>
            <a:r>
              <a:rPr lang="en-US" dirty="0"/>
              <a:t> 2: </a:t>
            </a:r>
            <a:r>
              <a:rPr lang="pt-PT" dirty="0"/>
              <a:t>Cultivar e desenvolver uma comunidade de envolvimento cívico estudantil</a:t>
            </a:r>
            <a:endParaRPr lang="en-US" dirty="0"/>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a:xfrm>
            <a:off x="7229716" y="3366657"/>
            <a:ext cx="4724159" cy="822373"/>
          </a:xfrm>
        </p:spPr>
        <p:txBody>
          <a:bodyPr/>
          <a:lstStyle/>
          <a:p>
            <a:r>
              <a:rPr lang="en-US" dirty="0" err="1"/>
              <a:t>Tópico</a:t>
            </a:r>
            <a:r>
              <a:rPr lang="en-US" dirty="0"/>
              <a:t> 3: </a:t>
            </a:r>
            <a:r>
              <a:rPr lang="pt-PT" dirty="0"/>
              <a:t>Destaque no Marketing de Missão</a:t>
            </a:r>
            <a:endParaRPr lang="en-US" dirty="0"/>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15861" y="4424843"/>
            <a:ext cx="4724159" cy="822373"/>
          </a:xfrm>
        </p:spPr>
        <p:txBody>
          <a:bodyPr/>
          <a:lstStyle/>
          <a:p>
            <a:r>
              <a:rPr lang="en-US" dirty="0" err="1"/>
              <a:t>Tópico</a:t>
            </a:r>
            <a:r>
              <a:rPr lang="en-US" dirty="0"/>
              <a:t> 4: </a:t>
            </a:r>
            <a:r>
              <a:rPr lang="pt-PT" dirty="0"/>
              <a:t>Ferramentas tecnológicas para partilhar e divulgar a atividade de envolvimento cívico</a:t>
            </a:r>
            <a:endParaRPr lang="en-US"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n-US" dirty="0" err="1"/>
              <a:t>Módulo</a:t>
            </a:r>
            <a:r>
              <a:rPr lang="en-US" dirty="0"/>
              <a:t> 6 </a:t>
            </a:r>
            <a:r>
              <a:rPr lang="en-US" dirty="0" err="1"/>
              <a:t>Exercícios</a:t>
            </a:r>
            <a:endParaRPr lang="en-US" dirty="0"/>
          </a:p>
        </p:txBody>
      </p:sp>
      <p:sp>
        <p:nvSpPr>
          <p:cNvPr id="16" name="TextBox 15">
            <a:extLst>
              <a:ext uri="{FF2B5EF4-FFF2-40B4-BE49-F238E27FC236}">
                <a16:creationId xmlns:a16="http://schemas.microsoft.com/office/drawing/2014/main" id="{8A54B590-BFD2-4697-9F6E-F13FC752E63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This project has been funded with support from the European Commission. This publication reflects the views only of the author(s), and the Commission cannot be held responsible for any use, which may be made of the information contained therein. </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469570" y="2746812"/>
            <a:ext cx="5147674" cy="830997"/>
          </a:xfrm>
          <a:prstGeom prst="rect">
            <a:avLst/>
          </a:prstGeom>
          <a:noFill/>
        </p:spPr>
        <p:txBody>
          <a:bodyPr wrap="square" rtlCol="0">
            <a:spAutoFit/>
          </a:bodyPr>
          <a:lstStyle/>
          <a:p>
            <a:r>
              <a:rPr lang="pt-PT" sz="2400" dirty="0">
                <a:solidFill>
                  <a:schemeClr val="bg1"/>
                </a:solidFill>
              </a:rPr>
              <a:t>Saiba mais sobre o poder de contar histórias no vídeo abaixo:</a:t>
            </a:r>
            <a:endParaRPr lang="en-IE" sz="2400" dirty="0">
              <a:solidFill>
                <a:schemeClr val="bg1"/>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381124" y="56509"/>
            <a:ext cx="5470937" cy="10797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err="1"/>
              <a:t>Mais</a:t>
            </a:r>
            <a:r>
              <a:rPr lang="en-US" dirty="0"/>
              <a:t> Recursos </a:t>
            </a:r>
            <a:r>
              <a:rPr lang="en-US" dirty="0" err="1"/>
              <a:t>sobre</a:t>
            </a:r>
            <a:r>
              <a:rPr lang="en-US" dirty="0"/>
              <a:t> storytelling</a:t>
            </a:r>
          </a:p>
          <a:p>
            <a:endParaRPr lang="en-US" dirty="0"/>
          </a:p>
        </p:txBody>
      </p:sp>
      <p:pic>
        <p:nvPicPr>
          <p:cNvPr id="17" name="Picture Placeholder 16">
            <a:extLst>
              <a:ext uri="{FF2B5EF4-FFF2-40B4-BE49-F238E27FC236}">
                <a16:creationId xmlns:a16="http://schemas.microsoft.com/office/drawing/2014/main" id="{4A1F8217-3293-4723-AD4B-85BC36DEF9D8}"/>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8458" b="8458"/>
          <a:stretch>
            <a:fillRect/>
          </a:stretch>
        </p:blipFill>
        <p:spPr/>
      </p:pic>
      <p:pic>
        <p:nvPicPr>
          <p:cNvPr id="2" name="Online Media 1" title="The magical science of storytelling | David JP Phillips | TEDxStockholm">
            <a:hlinkClick r:id="" action="ppaction://media"/>
            <a:extLst>
              <a:ext uri="{FF2B5EF4-FFF2-40B4-BE49-F238E27FC236}">
                <a16:creationId xmlns:a16="http://schemas.microsoft.com/office/drawing/2014/main" id="{3B4C4D97-6940-4532-A808-28D8EB7D5314}"/>
              </a:ext>
            </a:extLst>
          </p:cNvPr>
          <p:cNvPicPr>
            <a:picLocks noRot="1" noChangeAspect="1"/>
          </p:cNvPicPr>
          <p:nvPr>
            <a:videoFile r:link="rId1"/>
          </p:nvPr>
        </p:nvPicPr>
        <p:blipFill>
          <a:blip r:embed="rId5"/>
          <a:stretch>
            <a:fillRect/>
          </a:stretch>
        </p:blipFill>
        <p:spPr>
          <a:xfrm>
            <a:off x="1798682" y="3838121"/>
            <a:ext cx="4489450" cy="2536539"/>
          </a:xfrm>
          <a:prstGeom prst="rect">
            <a:avLst/>
          </a:prstGeom>
        </p:spPr>
      </p:pic>
      <p:sp>
        <p:nvSpPr>
          <p:cNvPr id="12" name="TextBox 11">
            <a:extLst>
              <a:ext uri="{FF2B5EF4-FFF2-40B4-BE49-F238E27FC236}">
                <a16:creationId xmlns:a16="http://schemas.microsoft.com/office/drawing/2014/main" id="{36C26085-E1FB-49A4-BD19-F53E17473C5D}"/>
              </a:ext>
            </a:extLst>
          </p:cNvPr>
          <p:cNvSpPr txBox="1"/>
          <p:nvPr/>
        </p:nvSpPr>
        <p:spPr>
          <a:xfrm>
            <a:off x="1590675" y="1518077"/>
            <a:ext cx="493395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srgbClr val="FFFFFF"/>
                </a:solidFill>
                <a:effectLst/>
                <a:uLnTx/>
                <a:uFillTx/>
                <a:latin typeface="Calibri" panose="020F0502020204030204"/>
                <a:ea typeface="+mn-ea"/>
                <a:cs typeface="+mn-cs"/>
              </a:rPr>
              <a:t>Descubra</a:t>
            </a:r>
            <a:r>
              <a:rPr kumimoji="0" lang="en-IE" sz="2400" b="0" i="0" u="none" strike="noStrike" kern="1200" cap="none" spc="0" normalizeH="0" noProof="0" dirty="0">
                <a:ln>
                  <a:noFill/>
                </a:ln>
                <a:solidFill>
                  <a:srgbClr val="FFFFFF"/>
                </a:solidFill>
                <a:effectLst/>
                <a:uLnTx/>
                <a:uFillTx/>
                <a:latin typeface="Calibri" panose="020F0502020204030204"/>
                <a:ea typeface="+mn-ea"/>
                <a:cs typeface="+mn-cs"/>
              </a:rPr>
              <a:t> </a:t>
            </a:r>
            <a:r>
              <a:rPr kumimoji="0" lang="en-IE" sz="2400" b="0" i="0" u="none" strike="noStrike" kern="1200" cap="none" spc="0" normalizeH="0" noProof="0" dirty="0" err="1">
                <a:ln>
                  <a:noFill/>
                </a:ln>
                <a:solidFill>
                  <a:srgbClr val="FFFFFF"/>
                </a:solidFill>
                <a:effectLst/>
                <a:uLnTx/>
                <a:uFillTx/>
                <a:latin typeface="Calibri" panose="020F0502020204030204"/>
                <a:ea typeface="+mn-ea"/>
                <a:cs typeface="+mn-cs"/>
              </a:rPr>
              <a:t>aqui</a:t>
            </a:r>
            <a:r>
              <a:rPr kumimoji="0" lang="en-IE" sz="2400" b="0" i="0" u="none" strike="noStrike" kern="1200" cap="none" spc="0" normalizeH="0" noProof="0" dirty="0">
                <a:ln>
                  <a:noFill/>
                </a:ln>
                <a:solidFill>
                  <a:srgbClr val="FFFFFF"/>
                </a:solidFill>
                <a:effectLst/>
                <a:uLnTx/>
                <a:uFillTx/>
                <a:latin typeface="Calibri" panose="020F0502020204030204"/>
                <a:ea typeface="+mn-ea"/>
                <a:cs typeface="+mn-cs"/>
              </a:rPr>
              <a:t> </a:t>
            </a:r>
            <a:r>
              <a:rPr kumimoji="0" lang="en-IE" sz="2400" b="0" i="0" u="none" strike="noStrike" kern="1200" cap="none" spc="0" normalizeH="0" noProof="0" dirty="0" err="1">
                <a:ln>
                  <a:noFill/>
                </a:ln>
                <a:solidFill>
                  <a:srgbClr val="FFFFFF"/>
                </a:solidFill>
                <a:effectLst/>
                <a:uLnTx/>
                <a:uFillTx/>
                <a:latin typeface="Calibri" panose="020F0502020204030204"/>
                <a:ea typeface="+mn-ea"/>
                <a:cs typeface="+mn-cs"/>
              </a:rPr>
              <a:t>mais</a:t>
            </a:r>
            <a:r>
              <a:rPr kumimoji="0" lang="en-IE" sz="2400" b="0" i="0" u="none" strike="noStrike" kern="1200" cap="none" spc="0" normalizeH="0" noProof="0" dirty="0">
                <a:ln>
                  <a:noFill/>
                </a:ln>
                <a:solidFill>
                  <a:srgbClr val="FFFFFF"/>
                </a:solidFill>
                <a:effectLst/>
                <a:uLnTx/>
                <a:uFillTx/>
                <a:latin typeface="Calibri" panose="020F0502020204030204"/>
                <a:ea typeface="+mn-ea"/>
                <a:cs typeface="+mn-cs"/>
              </a:rPr>
              <a:t> Informação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schemeClr val="bg1"/>
                </a:solidFill>
                <a:effectLst/>
                <a:uLnTx/>
                <a:uFillTx/>
                <a:latin typeface="Calibri" panose="020F0502020204030204"/>
                <a:hlinkClick r:id="rId6">
                  <a:extLst>
                    <a:ext uri="{A12FA001-AC4F-418D-AE19-62706E023703}">
                      <ahyp:hlinkClr xmlns:ahyp="http://schemas.microsoft.com/office/drawing/2018/hyperlinkcolor" val="tx"/>
                    </a:ext>
                  </a:extLst>
                </a:hlinkClick>
              </a:rPr>
              <a:t>storytelling by clicking on </a:t>
            </a:r>
            <a:r>
              <a:rPr kumimoji="0" lang="en-IE" sz="2400" b="0" i="0" u="none" strike="noStrike" kern="1200" cap="none" spc="0" normalizeH="0" baseline="0" noProof="0" dirty="0" err="1">
                <a:ln>
                  <a:noFill/>
                </a:ln>
                <a:solidFill>
                  <a:schemeClr val="bg1"/>
                </a:solidFill>
                <a:effectLst/>
                <a:uLnTx/>
                <a:uFillTx/>
                <a:latin typeface="Calibri" panose="020F0502020204030204"/>
                <a:hlinkClick r:id="rId6">
                  <a:extLst>
                    <a:ext uri="{A12FA001-AC4F-418D-AE19-62706E023703}">
                      <ahyp:hlinkClr xmlns:ahyp="http://schemas.microsoft.com/office/drawing/2018/hyperlinkcolor" val="tx"/>
                    </a:ext>
                  </a:extLst>
                </a:hlinkClick>
              </a:rPr>
              <a:t>thi</a:t>
            </a:r>
            <a:r>
              <a:rPr lang="en-IE" sz="2400" dirty="0">
                <a:solidFill>
                  <a:schemeClr val="bg1"/>
                </a:solidFill>
                <a:latin typeface="Calibri" panose="020F0502020204030204"/>
                <a:hlinkClick r:id="rId6">
                  <a:extLst>
                    <a:ext uri="{A12FA001-AC4F-418D-AE19-62706E023703}">
                      <ahyp:hlinkClr xmlns:ahyp="http://schemas.microsoft.com/office/drawing/2018/hyperlinkcolor" val="tx"/>
                    </a:ext>
                  </a:extLst>
                </a:hlinkClick>
              </a:rPr>
              <a:t>s link.</a:t>
            </a:r>
            <a:endPar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45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14" name="TextBox 13">
            <a:extLst>
              <a:ext uri="{FF2B5EF4-FFF2-40B4-BE49-F238E27FC236}">
                <a16:creationId xmlns:a16="http://schemas.microsoft.com/office/drawing/2014/main" id="{CE3BCDB5-341B-449E-AC1C-B4274813968A}"/>
              </a:ext>
            </a:extLst>
          </p:cNvPr>
          <p:cNvSpPr txBox="1"/>
          <p:nvPr/>
        </p:nvSpPr>
        <p:spPr>
          <a:xfrm>
            <a:off x="803564" y="1351901"/>
            <a:ext cx="11074811" cy="4154984"/>
          </a:xfrm>
          <a:prstGeom prst="rect">
            <a:avLst/>
          </a:prstGeom>
          <a:noFill/>
        </p:spPr>
        <p:txBody>
          <a:bodyPr wrap="square" rtlCol="0">
            <a:spAutoFit/>
          </a:bodyPr>
          <a:lstStyle/>
          <a:p>
            <a:r>
              <a:rPr lang="pt-PT" sz="2400" dirty="0">
                <a:solidFill>
                  <a:schemeClr val="bg1"/>
                </a:solidFill>
              </a:rPr>
              <a:t>Existem algumas diferenças interessantes entre a aprendizagem em serviço e o voluntariado, particularmente quando se olha para um projeto ECD no qual os alunos participativos estão envolvidos devido às obrigações da IES.</a:t>
            </a:r>
          </a:p>
          <a:p>
            <a:endParaRPr lang="pt-PT" sz="2400" dirty="0">
              <a:solidFill>
                <a:schemeClr val="bg1"/>
              </a:solidFill>
            </a:endParaRPr>
          </a:p>
          <a:p>
            <a:r>
              <a:rPr lang="pt-PT" sz="2400" dirty="0">
                <a:solidFill>
                  <a:schemeClr val="bg1"/>
                </a:solidFill>
              </a:rPr>
              <a:t>Aprendizagem em serviço é um tipo de pedagogia que algumas investigações propõem ter muitos benefícios  ao nível do voluntariado. Esses benefícios podem incluir um aumento nas taxas de retenção de estudantes universitários do primeiro ano, níveis mais elevados de liderança estudantil e também pode aumentar o desempenho académico.</a:t>
            </a:r>
          </a:p>
          <a:p>
            <a:endParaRPr lang="pt-PT" sz="2400" dirty="0">
              <a:solidFill>
                <a:schemeClr val="bg1"/>
              </a:solidFill>
            </a:endParaRPr>
          </a:p>
          <a:p>
            <a:r>
              <a:rPr lang="pt-PT" sz="2400" dirty="0">
                <a:solidFill>
                  <a:schemeClr val="bg1"/>
                </a:solidFill>
              </a:rPr>
              <a:t>Mas o que torna o aprendizado em serviço diferente do voluntariado?</a:t>
            </a:r>
          </a:p>
        </p:txBody>
      </p:sp>
      <p:sp>
        <p:nvSpPr>
          <p:cNvPr id="13" name="TextBox 12">
            <a:extLst>
              <a:ext uri="{FF2B5EF4-FFF2-40B4-BE49-F238E27FC236}">
                <a16:creationId xmlns:a16="http://schemas.microsoft.com/office/drawing/2014/main" id="{3E489811-E83F-4872-9401-4251A329AE2F}"/>
              </a:ext>
            </a:extLst>
          </p:cNvPr>
          <p:cNvSpPr txBox="1"/>
          <p:nvPr/>
        </p:nvSpPr>
        <p:spPr>
          <a:xfrm>
            <a:off x="9809017" y="5889239"/>
            <a:ext cx="1197430" cy="369332"/>
          </a:xfrm>
          <a:prstGeom prst="rect">
            <a:avLst/>
          </a:prstGeom>
          <a:noFill/>
        </p:spPr>
        <p:txBody>
          <a:bodyPr wrap="square" rtlCol="0">
            <a:spAutoFit/>
          </a:bodyPr>
          <a:lstStyle/>
          <a:p>
            <a:r>
              <a:rPr lang="en-US" dirty="0">
                <a:hlinkClick r:id="rId3"/>
              </a:rPr>
              <a:t>Fonte</a:t>
            </a:r>
            <a:endParaRPr lang="en-IE" dirty="0"/>
          </a:p>
        </p:txBody>
      </p:sp>
      <p:sp>
        <p:nvSpPr>
          <p:cNvPr id="18" name="Text Placeholder 17">
            <a:extLst>
              <a:ext uri="{FF2B5EF4-FFF2-40B4-BE49-F238E27FC236}">
                <a16:creationId xmlns:a16="http://schemas.microsoft.com/office/drawing/2014/main" id="{2B35667A-4691-4687-A8D4-B240930576F1}"/>
              </a:ext>
            </a:extLst>
          </p:cNvPr>
          <p:cNvSpPr>
            <a:spLocks noGrp="1"/>
          </p:cNvSpPr>
          <p:nvPr>
            <p:ph type="body" sz="quarter" idx="16"/>
          </p:nvPr>
        </p:nvSpPr>
        <p:spPr>
          <a:xfrm>
            <a:off x="803564" y="642972"/>
            <a:ext cx="10568698" cy="582221"/>
          </a:xfrm>
        </p:spPr>
        <p:txBody>
          <a:bodyPr>
            <a:normAutofit lnSpcReduction="10000"/>
          </a:bodyPr>
          <a:lstStyle/>
          <a:p>
            <a:r>
              <a:rPr lang="pt-PT" dirty="0"/>
              <a:t>APRENDIZAGEM EM SERVIÇO E VOLUNTARIADO</a:t>
            </a:r>
          </a:p>
        </p:txBody>
      </p:sp>
    </p:spTree>
    <p:extLst>
      <p:ext uri="{BB962C8B-B14F-4D97-AF65-F5344CB8AC3E}">
        <p14:creationId xmlns:p14="http://schemas.microsoft.com/office/powerpoint/2010/main" val="2419306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D63A4300-2D33-41B2-81DE-32D490CBB05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6443" b="6443"/>
          <a:stretch>
            <a:fillRect/>
          </a:stretch>
        </p:blipFill>
        <p:spPr>
          <a:xfrm>
            <a:off x="0" y="0"/>
            <a:ext cx="5248975" cy="6858001"/>
          </a:xfrm>
        </p:spPr>
      </p:pic>
      <p:sp>
        <p:nvSpPr>
          <p:cNvPr id="5" name="Text Placeholder 2">
            <a:extLst>
              <a:ext uri="{FF2B5EF4-FFF2-40B4-BE49-F238E27FC236}">
                <a16:creationId xmlns:a16="http://schemas.microsoft.com/office/drawing/2014/main" id="{CDD35B4C-A7CB-4172-8374-BA30E14E257C}"/>
              </a:ext>
            </a:extLst>
          </p:cNvPr>
          <p:cNvSpPr>
            <a:spLocks noGrp="1"/>
          </p:cNvSpPr>
          <p:nvPr>
            <p:ph type="body" sz="quarter" idx="4294967295"/>
          </p:nvPr>
        </p:nvSpPr>
        <p:spPr>
          <a:xfrm>
            <a:off x="5339752" y="1173192"/>
            <a:ext cx="6461184" cy="5840084"/>
          </a:xfrm>
          <a:prstGeom prst="rect">
            <a:avLst/>
          </a:prstGeom>
        </p:spPr>
        <p:txBody>
          <a:bodyPr>
            <a:noAutofit/>
          </a:bodyPr>
          <a:lstStyle/>
          <a:p>
            <a:pPr marL="0" indent="0">
              <a:lnSpc>
                <a:spcPct val="100000"/>
              </a:lnSpc>
              <a:buNone/>
            </a:pPr>
            <a:r>
              <a:rPr lang="pt-PT" sz="2200" dirty="0">
                <a:solidFill>
                  <a:schemeClr val="bg1"/>
                </a:solidFill>
              </a:rPr>
              <a:t>1</a:t>
            </a:r>
            <a:r>
              <a:rPr lang="pt-PT" sz="2200" u="sng" dirty="0">
                <a:solidFill>
                  <a:schemeClr val="bg1"/>
                </a:solidFill>
              </a:rPr>
              <a:t>. Benefícios recíprocos: </a:t>
            </a:r>
            <a:r>
              <a:rPr lang="pt-PT" sz="2200" dirty="0">
                <a:solidFill>
                  <a:schemeClr val="bg1"/>
                </a:solidFill>
              </a:rPr>
              <a:t>A aprendizagem em serviço beneficia as necessidades de uma comunidade específica, bem como a aprendizagem académica e o crescimento cívico dos alunos.</a:t>
            </a:r>
          </a:p>
          <a:p>
            <a:pPr marL="0" indent="0">
              <a:lnSpc>
                <a:spcPct val="100000"/>
              </a:lnSpc>
              <a:buNone/>
            </a:pPr>
            <a:r>
              <a:rPr lang="pt-PT" sz="2200" dirty="0">
                <a:solidFill>
                  <a:schemeClr val="bg1"/>
                </a:solidFill>
              </a:rPr>
              <a:t>2. </a:t>
            </a:r>
            <a:r>
              <a:rPr lang="pt-PT" sz="2200" u="sng" dirty="0">
                <a:solidFill>
                  <a:schemeClr val="bg1"/>
                </a:solidFill>
              </a:rPr>
              <a:t>Planeamento e Reflexão: </a:t>
            </a:r>
            <a:r>
              <a:rPr lang="pt-PT" sz="2200" dirty="0">
                <a:solidFill>
                  <a:schemeClr val="bg1"/>
                </a:solidFill>
              </a:rPr>
              <a:t>A reflexão guiada ajuda os alunos a avaliar a sua experiência, permitindo que os próprios identifiquem o que aprenderam.</a:t>
            </a:r>
          </a:p>
          <a:p>
            <a:pPr marL="0" indent="0">
              <a:lnSpc>
                <a:spcPct val="100000"/>
              </a:lnSpc>
              <a:buNone/>
            </a:pPr>
            <a:r>
              <a:rPr lang="pt-PT" sz="2200" dirty="0">
                <a:solidFill>
                  <a:schemeClr val="bg1"/>
                </a:solidFill>
              </a:rPr>
              <a:t>3. </a:t>
            </a:r>
            <a:r>
              <a:rPr lang="pt-PT" sz="2200" u="sng" dirty="0">
                <a:solidFill>
                  <a:schemeClr val="bg1"/>
                </a:solidFill>
              </a:rPr>
              <a:t>Conexão com o plano de estudos do curso</a:t>
            </a:r>
            <a:r>
              <a:rPr lang="pt-PT" sz="2200" dirty="0">
                <a:solidFill>
                  <a:schemeClr val="bg1"/>
                </a:solidFill>
              </a:rPr>
              <a:t>: As atividades estão relacionadas com os objetivos de aprendizagem permitindo uma “educação experiencial”, ou aprendizagem através da experiência.</a:t>
            </a:r>
            <a:endParaRPr lang="en-US" sz="2200" dirty="0">
              <a:solidFill>
                <a:schemeClr val="bg1"/>
              </a:solidFill>
            </a:endParaRPr>
          </a:p>
          <a:p>
            <a:pPr marL="0" indent="0">
              <a:lnSpc>
                <a:spcPct val="100000"/>
              </a:lnSpc>
              <a:buNone/>
            </a:pPr>
            <a:endParaRPr lang="en-IE" sz="2200" dirty="0">
              <a:solidFill>
                <a:schemeClr val="bg1"/>
              </a:solidFill>
            </a:endParaRPr>
          </a:p>
        </p:txBody>
      </p:sp>
      <p:sp>
        <p:nvSpPr>
          <p:cNvPr id="6" name="Text Placeholder 1">
            <a:extLst>
              <a:ext uri="{FF2B5EF4-FFF2-40B4-BE49-F238E27FC236}">
                <a16:creationId xmlns:a16="http://schemas.microsoft.com/office/drawing/2014/main" id="{1A7B0D51-338F-4ADD-95E6-7C47025FB77E}"/>
              </a:ext>
            </a:extLst>
          </p:cNvPr>
          <p:cNvSpPr>
            <a:spLocks noGrp="1"/>
          </p:cNvSpPr>
          <p:nvPr>
            <p:ph type="body" sz="quarter" idx="4294967295"/>
          </p:nvPr>
        </p:nvSpPr>
        <p:spPr>
          <a:xfrm>
            <a:off x="5339751" y="541660"/>
            <a:ext cx="6561875" cy="631532"/>
          </a:xfrm>
          <a:prstGeom prst="rect">
            <a:avLst/>
          </a:prstGeom>
        </p:spPr>
        <p:txBody>
          <a:bodyPr>
            <a:normAutofit/>
          </a:bodyPr>
          <a:lstStyle/>
          <a:p>
            <a:pPr marL="0" indent="0">
              <a:buNone/>
            </a:pPr>
            <a:r>
              <a:rPr lang="en-IE" sz="2400" dirty="0">
                <a:solidFill>
                  <a:schemeClr val="bg1"/>
                </a:solidFill>
              </a:rPr>
              <a:t>APRENDIZAGEM EM SERVIÇO DEVE INCLUIR:</a:t>
            </a:r>
          </a:p>
        </p:txBody>
      </p:sp>
    </p:spTree>
    <p:extLst>
      <p:ext uri="{BB962C8B-B14F-4D97-AF65-F5344CB8AC3E}">
        <p14:creationId xmlns:p14="http://schemas.microsoft.com/office/powerpoint/2010/main" val="29274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pic>
        <p:nvPicPr>
          <p:cNvPr id="5" name="Picture Placeholder 4">
            <a:extLst>
              <a:ext uri="{FF2B5EF4-FFF2-40B4-BE49-F238E27FC236}">
                <a16:creationId xmlns:a16="http://schemas.microsoft.com/office/drawing/2014/main" id="{4E5B7C5D-E0B4-4842-AE15-8F2B603E976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9910" r="19910"/>
          <a:stretch>
            <a:fillRect/>
          </a:stretch>
        </p:blipFill>
        <p:spPr/>
      </p:pic>
      <p:sp>
        <p:nvSpPr>
          <p:cNvPr id="8"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r>
              <a:rPr lang="en-US" sz="2800" dirty="0"/>
              <a:t>A COMUNIDADE NO CENTRO DAS ATENÇÕES</a:t>
            </a:r>
          </a:p>
          <a:p>
            <a:endParaRPr lang="en-US" sz="3200" dirty="0"/>
          </a:p>
        </p:txBody>
      </p:sp>
      <p:sp>
        <p:nvSpPr>
          <p:cNvPr id="9" name="TextBox 8">
            <a:extLst>
              <a:ext uri="{FF2B5EF4-FFF2-40B4-BE49-F238E27FC236}">
                <a16:creationId xmlns:a16="http://schemas.microsoft.com/office/drawing/2014/main" id="{2B16AA21-54A9-4A3C-84C7-04945A8BFED6}"/>
              </a:ext>
            </a:extLst>
          </p:cNvPr>
          <p:cNvSpPr txBox="1"/>
          <p:nvPr/>
        </p:nvSpPr>
        <p:spPr>
          <a:xfrm>
            <a:off x="1501945" y="1489824"/>
            <a:ext cx="5149655" cy="5262979"/>
          </a:xfrm>
          <a:prstGeom prst="rect">
            <a:avLst/>
          </a:prstGeom>
          <a:noFill/>
        </p:spPr>
        <p:txBody>
          <a:bodyPr wrap="square" rtlCol="0">
            <a:spAutoFit/>
          </a:bodyPr>
          <a:lstStyle/>
          <a:p>
            <a:r>
              <a:rPr lang="pt-PT" sz="2400" dirty="0">
                <a:solidFill>
                  <a:schemeClr val="bg1"/>
                </a:solidFill>
              </a:rPr>
              <a:t>A aprendizagem em serviço permite que os alunos trabalhem diretamente com projetos comunitários.</a:t>
            </a:r>
          </a:p>
          <a:p>
            <a:endParaRPr lang="pt-PT" sz="2400" dirty="0">
              <a:solidFill>
                <a:schemeClr val="bg1"/>
              </a:solidFill>
            </a:endParaRPr>
          </a:p>
          <a:p>
            <a:r>
              <a:rPr lang="pt-PT" sz="2400" dirty="0">
                <a:solidFill>
                  <a:schemeClr val="bg1"/>
                </a:solidFill>
              </a:rPr>
              <a:t>Os serviços comunitários/cívicos são frequentemente o foco principal de um projeto de Envolvimento Cívico Digital.</a:t>
            </a:r>
          </a:p>
          <a:p>
            <a:endParaRPr lang="pt-PT" sz="2400" dirty="0">
              <a:solidFill>
                <a:schemeClr val="bg1"/>
              </a:solidFill>
            </a:endParaRPr>
          </a:p>
          <a:p>
            <a:r>
              <a:rPr lang="pt-PT" sz="2400" dirty="0">
                <a:solidFill>
                  <a:schemeClr val="bg1"/>
                </a:solidFill>
              </a:rPr>
              <a:t>Como membro ativo de um projeto de Envolvimento Cívico Digital, também permite que os alunos experimentem como abordar questões cívicas em primeira mão, enquanto desenvolvem conjuntos de competências relevantes.</a:t>
            </a:r>
            <a:endParaRPr lang="en-US" sz="2400" dirty="0">
              <a:solidFill>
                <a:schemeClr val="bg1"/>
              </a:solidFill>
            </a:endParaRPr>
          </a:p>
        </p:txBody>
      </p:sp>
    </p:spTree>
    <p:extLst>
      <p:ext uri="{BB962C8B-B14F-4D97-AF65-F5344CB8AC3E}">
        <p14:creationId xmlns:p14="http://schemas.microsoft.com/office/powerpoint/2010/main" val="2152915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02935" y="1225689"/>
            <a:ext cx="5147674" cy="5632311"/>
          </a:xfrm>
          <a:prstGeom prst="rect">
            <a:avLst/>
          </a:prstGeom>
          <a:noFill/>
        </p:spPr>
        <p:txBody>
          <a:bodyPr wrap="square" rtlCol="0">
            <a:spAutoFit/>
          </a:bodyPr>
          <a:lstStyle/>
          <a:p>
            <a:r>
              <a:rPr lang="en-IE" sz="2400" dirty="0">
                <a:solidFill>
                  <a:schemeClr val="bg1"/>
                </a:solidFill>
              </a:rPr>
              <a:t>Para </a:t>
            </a:r>
            <a:r>
              <a:rPr lang="en-IE" sz="2400" dirty="0" err="1">
                <a:solidFill>
                  <a:schemeClr val="bg1"/>
                </a:solidFill>
              </a:rPr>
              <a:t>mais</a:t>
            </a:r>
            <a:r>
              <a:rPr lang="en-IE" sz="2400" dirty="0">
                <a:solidFill>
                  <a:schemeClr val="bg1"/>
                </a:solidFill>
              </a:rPr>
              <a:t> </a:t>
            </a:r>
            <a:r>
              <a:rPr lang="en-IE" sz="2400" dirty="0" err="1">
                <a:solidFill>
                  <a:schemeClr val="bg1"/>
                </a:solidFill>
              </a:rPr>
              <a:t>informações</a:t>
            </a:r>
            <a:r>
              <a:rPr lang="en-IE" sz="2400" dirty="0">
                <a:solidFill>
                  <a:schemeClr val="bg1"/>
                </a:solidFill>
              </a:rPr>
              <a:t> e Recursos, </a:t>
            </a:r>
            <a:r>
              <a:rPr lang="en-IE" sz="2400" dirty="0" err="1">
                <a:solidFill>
                  <a:schemeClr val="bg1"/>
                </a:solidFill>
              </a:rPr>
              <a:t>aceder</a:t>
            </a:r>
            <a:r>
              <a:rPr lang="en-IE" sz="2400" dirty="0">
                <a:solidFill>
                  <a:schemeClr val="bg1"/>
                </a:solidFill>
              </a:rPr>
              <a:t> </a:t>
            </a:r>
            <a:r>
              <a:rPr lang="en-IE" sz="2400" dirty="0" err="1">
                <a:solidFill>
                  <a:schemeClr val="bg1"/>
                </a:solidFill>
              </a:rPr>
              <a:t>aos</a:t>
            </a:r>
            <a:r>
              <a:rPr lang="en-IE" sz="2400" dirty="0">
                <a:solidFill>
                  <a:schemeClr val="bg1"/>
                </a:solidFill>
              </a:rPr>
              <a:t> links:</a:t>
            </a:r>
          </a:p>
          <a:p>
            <a:endParaRPr lang="en-IE"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Five Ways to Increase Civic Engagement by Jennifer Levin-Goldberg</a:t>
            </a:r>
            <a:endParaRPr lang="en-US" sz="2400" dirty="0">
              <a:solidFill>
                <a:schemeClr val="bg1"/>
              </a:solidFill>
            </a:endParaRPr>
          </a:p>
          <a:p>
            <a:endParaRPr lang="en-IE"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4 Service-Learning Project Ideas to Promote Civic Engagement</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Lesson plan: Civic engagement and how students can get involved</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What now? Workshop series at Brown University that encourages students to become civically engaged</a:t>
            </a:r>
            <a:endParaRPr lang="en-IE" sz="2400" dirty="0">
              <a:solidFill>
                <a:schemeClr val="bg1"/>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371600" y="310551"/>
            <a:ext cx="5480462" cy="5865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Recursos Extra</a:t>
            </a:r>
          </a:p>
          <a:p>
            <a:endParaRPr lang="en-US" sz="3200" dirty="0"/>
          </a:p>
        </p:txBody>
      </p:sp>
      <p:pic>
        <p:nvPicPr>
          <p:cNvPr id="4" name="Picture Placeholder 3">
            <a:extLst>
              <a:ext uri="{FF2B5EF4-FFF2-40B4-BE49-F238E27FC236}">
                <a16:creationId xmlns:a16="http://schemas.microsoft.com/office/drawing/2014/main" id="{3D91BF35-EE69-477D-9E96-28957BC5C967}"/>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l="27433" r="27433"/>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2149154" y="690751"/>
            <a:ext cx="9574760" cy="1068887"/>
          </a:xfrm>
        </p:spPr>
        <p:txBody>
          <a:bodyPr>
            <a:normAutofit fontScale="92500"/>
          </a:bodyPr>
          <a:lstStyle/>
          <a:p>
            <a:r>
              <a:rPr lang="pt-PT" dirty="0"/>
              <a:t>DESTAQUE NO MARKETING DE MISSÃO</a:t>
            </a:r>
            <a:endParaRPr lang="en-IE"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8" name="TextBox 7">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Intermédia</a:t>
            </a:r>
            <a:endParaRPr lang="en-IE" sz="2800" b="1" dirty="0">
              <a:solidFill>
                <a:schemeClr val="bg1"/>
              </a:solidFill>
            </a:endParaRPr>
          </a:p>
        </p:txBody>
      </p:sp>
    </p:spTree>
    <p:extLst>
      <p:ext uri="{BB962C8B-B14F-4D97-AF65-F5344CB8AC3E}">
        <p14:creationId xmlns:p14="http://schemas.microsoft.com/office/powerpoint/2010/main" val="1130676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indoor&#10;&#10;Description automatically generated">
            <a:extLst>
              <a:ext uri="{FF2B5EF4-FFF2-40B4-BE49-F238E27FC236}">
                <a16:creationId xmlns:a16="http://schemas.microsoft.com/office/drawing/2014/main" id="{9F275CF7-15BD-8548-AC53-F368F3E873A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8458" b="8458"/>
          <a:stretch/>
        </p:blipFill>
        <p:spPr/>
      </p:pic>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228600"/>
            <a:ext cx="4845525" cy="765204"/>
          </a:xfrm>
        </p:spPr>
        <p:txBody>
          <a:bodyPr>
            <a:noAutofit/>
          </a:bodyPr>
          <a:lstStyle/>
          <a:p>
            <a:r>
              <a:rPr lang="pt-PT" sz="2800" dirty="0"/>
              <a:t>O QUE É MARKETING DE MISSÃO?</a:t>
            </a:r>
            <a:endParaRPr lang="en-US" sz="2800"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500996" y="1366421"/>
            <a:ext cx="5351066" cy="5262979"/>
          </a:xfrm>
          <a:prstGeom prst="rect">
            <a:avLst/>
          </a:prstGeom>
          <a:noFill/>
        </p:spPr>
        <p:txBody>
          <a:bodyPr wrap="square" rtlCol="0">
            <a:spAutoFit/>
          </a:bodyPr>
          <a:lstStyle/>
          <a:p>
            <a:r>
              <a:rPr lang="pt-PT" sz="2400" dirty="0">
                <a:solidFill>
                  <a:schemeClr val="bg1"/>
                </a:solidFill>
              </a:rPr>
              <a:t>O marketing de missão é a mensagem que a organização usa para ser promovida e é  parte central de sua estratégia de marketing.</a:t>
            </a:r>
          </a:p>
          <a:p>
            <a:r>
              <a:rPr lang="pt-PT" sz="2400" dirty="0">
                <a:solidFill>
                  <a:schemeClr val="bg1"/>
                </a:solidFill>
              </a:rPr>
              <a:t>Dentro de um projeto ECD, poderá significar a promoção do propósito, objetivo e metas do projeto junto do público, para ajudar a difundir a mensagem, bem como garantir o sucesso do projeto.</a:t>
            </a:r>
          </a:p>
          <a:p>
            <a:r>
              <a:rPr lang="pt-PT" sz="2400" dirty="0">
                <a:solidFill>
                  <a:schemeClr val="bg1"/>
                </a:solidFill>
              </a:rPr>
              <a:t>Geralmente, pode-se criar essa mensagem forte através da elaboração de uma </a:t>
            </a:r>
            <a:r>
              <a:rPr lang="pt-PT" sz="2400" u="sng" dirty="0">
                <a:solidFill>
                  <a:schemeClr val="bg1"/>
                </a:solidFill>
              </a:rPr>
              <a:t>declaração de missão </a:t>
            </a:r>
            <a:r>
              <a:rPr lang="pt-PT" sz="2400" dirty="0">
                <a:solidFill>
                  <a:schemeClr val="bg1"/>
                </a:solidFill>
              </a:rPr>
              <a:t>e uma </a:t>
            </a:r>
            <a:r>
              <a:rPr lang="pt-PT" sz="2400" u="sng" dirty="0">
                <a:solidFill>
                  <a:schemeClr val="bg1"/>
                </a:solidFill>
              </a:rPr>
              <a:t>declaração de visão</a:t>
            </a:r>
            <a:r>
              <a:rPr lang="pt-PT" sz="2400" dirty="0">
                <a:solidFill>
                  <a:schemeClr val="bg1"/>
                </a:solidFill>
              </a:rPr>
              <a:t>.</a:t>
            </a:r>
          </a:p>
        </p:txBody>
      </p:sp>
    </p:spTree>
    <p:extLst>
      <p:ext uri="{BB962C8B-B14F-4D97-AF65-F5344CB8AC3E}">
        <p14:creationId xmlns:p14="http://schemas.microsoft.com/office/powerpoint/2010/main" val="2589332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718347" y="258055"/>
            <a:ext cx="5012400" cy="449516"/>
          </a:xfrm>
        </p:spPr>
        <p:txBody>
          <a:bodyPr>
            <a:noAutofit/>
          </a:bodyPr>
          <a:lstStyle/>
          <a:p>
            <a:pPr algn="ctr"/>
            <a:r>
              <a:rPr lang="pt-PT" sz="2800" dirty="0"/>
              <a:t>MISSÃO VERSUS VISÃO</a:t>
            </a:r>
            <a:endParaRPr lang="en-US" sz="2800"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310572"/>
            <a:ext cx="5279571" cy="4524315"/>
          </a:xfrm>
          <a:prstGeom prst="rect">
            <a:avLst/>
          </a:prstGeom>
          <a:noFill/>
        </p:spPr>
        <p:txBody>
          <a:bodyPr wrap="square">
            <a:spAutoFit/>
          </a:bodyPr>
          <a:lstStyle/>
          <a:p>
            <a:r>
              <a:rPr lang="pt-PT" sz="2400" dirty="0">
                <a:solidFill>
                  <a:schemeClr val="bg1"/>
                </a:solidFill>
              </a:rPr>
              <a:t>Uma declaração de missão centra-se no propósito do projeto DCE. Quais são os principais objetivos do projeto DCE e porque embarcou nesta jornada.</a:t>
            </a:r>
          </a:p>
          <a:p>
            <a:endParaRPr lang="pt-PT" sz="2400" dirty="0">
              <a:solidFill>
                <a:schemeClr val="bg1"/>
              </a:solidFill>
            </a:endParaRPr>
          </a:p>
          <a:p>
            <a:r>
              <a:rPr lang="pt-PT" sz="2400" dirty="0">
                <a:solidFill>
                  <a:schemeClr val="bg1"/>
                </a:solidFill>
              </a:rPr>
              <a:t>Uma declaração de visão captura mais aspetos emocionais do projeto, além de fornecer uma visão para o futuro. Uma declaração de visão fornece uma perspetiva clara aos trabalhadores ou  às partes interessadas sobre o propósito e o significado do projeto DCE.</a:t>
            </a:r>
            <a:endParaRPr lang="en-US" sz="2400" dirty="0">
              <a:solidFill>
                <a:schemeClr val="bg1"/>
              </a:solidFill>
            </a:endParaRPr>
          </a:p>
        </p:txBody>
      </p:sp>
      <p:pic>
        <p:nvPicPr>
          <p:cNvPr id="6" name="Picture Placeholder 5">
            <a:extLst>
              <a:ext uri="{FF2B5EF4-FFF2-40B4-BE49-F238E27FC236}">
                <a16:creationId xmlns:a16="http://schemas.microsoft.com/office/drawing/2014/main" id="{0C4042CB-B157-4E46-8751-29BBD704A4B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13" name="TextBox 12">
            <a:extLst>
              <a:ext uri="{FF2B5EF4-FFF2-40B4-BE49-F238E27FC236}">
                <a16:creationId xmlns:a16="http://schemas.microsoft.com/office/drawing/2014/main" id="{875E6897-6128-432A-BCC3-C25D719158CB}"/>
              </a:ext>
            </a:extLst>
          </p:cNvPr>
          <p:cNvSpPr txBox="1"/>
          <p:nvPr/>
        </p:nvSpPr>
        <p:spPr>
          <a:xfrm>
            <a:off x="6096000" y="6547970"/>
            <a:ext cx="6096000" cy="369332"/>
          </a:xfrm>
          <a:prstGeom prst="rect">
            <a:avLst/>
          </a:prstGeom>
          <a:noFill/>
        </p:spPr>
        <p:txBody>
          <a:bodyPr wrap="square">
            <a:spAutoFit/>
          </a:bodyPr>
          <a:lstStyle/>
          <a:p>
            <a:r>
              <a:rPr lang="en-IE" dirty="0">
                <a:solidFill>
                  <a:schemeClr val="bg1"/>
                </a:solidFill>
              </a:rPr>
              <a:t>Fonte</a:t>
            </a:r>
            <a:endParaRPr lang="en-IE" dirty="0"/>
          </a:p>
        </p:txBody>
      </p:sp>
    </p:spTree>
    <p:extLst>
      <p:ext uri="{BB962C8B-B14F-4D97-AF65-F5344CB8AC3E}">
        <p14:creationId xmlns:p14="http://schemas.microsoft.com/office/powerpoint/2010/main" val="4175843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6B65A8-A7B1-407F-8B0F-E4B5CEE57E3F}"/>
              </a:ext>
            </a:extLst>
          </p:cNvPr>
          <p:cNvSpPr>
            <a:spLocks noGrp="1"/>
          </p:cNvSpPr>
          <p:nvPr>
            <p:ph type="pic" sz="quarter" idx="10"/>
          </p:nvPr>
        </p:nvSpPr>
        <p:spPr/>
      </p:sp>
      <p:sp>
        <p:nvSpPr>
          <p:cNvPr id="7" name="Text Placeholder 6">
            <a:extLst>
              <a:ext uri="{FF2B5EF4-FFF2-40B4-BE49-F238E27FC236}">
                <a16:creationId xmlns:a16="http://schemas.microsoft.com/office/drawing/2014/main" id="{48300AFD-03EB-453E-A157-47E3ABDB6190}"/>
              </a:ext>
            </a:extLst>
          </p:cNvPr>
          <p:cNvSpPr>
            <a:spLocks noGrp="1"/>
          </p:cNvSpPr>
          <p:nvPr>
            <p:ph type="body" sz="quarter" idx="18"/>
          </p:nvPr>
        </p:nvSpPr>
        <p:spPr/>
        <p:txBody>
          <a:bodyPr/>
          <a:lstStyle/>
          <a:p>
            <a:pPr marL="0"/>
            <a:r>
              <a:rPr lang="pt-PT" dirty="0"/>
              <a:t>Assista a este vídeo que explora com mais detalhes as declarações de visão e de missão.</a:t>
            </a:r>
            <a:endParaRPr lang="en-IE" dirty="0"/>
          </a:p>
        </p:txBody>
      </p:sp>
      <p:sp>
        <p:nvSpPr>
          <p:cNvPr id="6" name="Text Placeholder 5">
            <a:extLst>
              <a:ext uri="{FF2B5EF4-FFF2-40B4-BE49-F238E27FC236}">
                <a16:creationId xmlns:a16="http://schemas.microsoft.com/office/drawing/2014/main" id="{6DEFAEA9-A438-4841-A127-C36C7B3E3168}"/>
              </a:ext>
            </a:extLst>
          </p:cNvPr>
          <p:cNvSpPr>
            <a:spLocks noGrp="1"/>
          </p:cNvSpPr>
          <p:nvPr>
            <p:ph type="body" sz="quarter" idx="16"/>
          </p:nvPr>
        </p:nvSpPr>
        <p:spPr/>
        <p:txBody>
          <a:bodyPr>
            <a:normAutofit fontScale="77500" lnSpcReduction="20000"/>
          </a:bodyPr>
          <a:lstStyle/>
          <a:p>
            <a:r>
              <a:rPr lang="en-US" dirty="0"/>
              <a:t>DESCUBRA MAIS INFORMAÇÃO</a:t>
            </a:r>
            <a:endParaRPr lang="en-IE" dirty="0"/>
          </a:p>
        </p:txBody>
      </p:sp>
      <p:pic>
        <p:nvPicPr>
          <p:cNvPr id="8" name="Online Media 7" title="Mission and Vision Statements">
            <a:hlinkClick r:id="" action="ppaction://media"/>
            <a:extLst>
              <a:ext uri="{FF2B5EF4-FFF2-40B4-BE49-F238E27FC236}">
                <a16:creationId xmlns:a16="http://schemas.microsoft.com/office/drawing/2014/main" id="{E2D02401-2AAC-4D1B-AC10-F140EE3D3066}"/>
              </a:ext>
            </a:extLst>
          </p:cNvPr>
          <p:cNvPicPr>
            <a:picLocks noRot="1" noChangeAspect="1"/>
          </p:cNvPicPr>
          <p:nvPr>
            <a:videoFile r:link="rId1"/>
          </p:nvPr>
        </p:nvPicPr>
        <p:blipFill>
          <a:blip r:embed="rId3"/>
          <a:stretch>
            <a:fillRect/>
          </a:stretch>
        </p:blipFill>
        <p:spPr>
          <a:xfrm>
            <a:off x="7061200" y="1203325"/>
            <a:ext cx="5116895" cy="3913188"/>
          </a:xfrm>
          <a:prstGeom prst="rect">
            <a:avLst/>
          </a:prstGeom>
        </p:spPr>
      </p:pic>
      <p:sp>
        <p:nvSpPr>
          <p:cNvPr id="9" name="TextBox 8">
            <a:extLst>
              <a:ext uri="{FF2B5EF4-FFF2-40B4-BE49-F238E27FC236}">
                <a16:creationId xmlns:a16="http://schemas.microsoft.com/office/drawing/2014/main" id="{B36E63D6-26A8-4060-9ECD-3CC22A2D80B2}"/>
              </a:ext>
            </a:extLst>
          </p:cNvPr>
          <p:cNvSpPr txBox="1"/>
          <p:nvPr/>
        </p:nvSpPr>
        <p:spPr>
          <a:xfrm>
            <a:off x="831350" y="5116513"/>
            <a:ext cx="6101254" cy="646331"/>
          </a:xfrm>
          <a:prstGeom prst="rect">
            <a:avLst/>
          </a:prstGeom>
          <a:noFill/>
        </p:spPr>
        <p:txBody>
          <a:bodyPr wrap="square">
            <a:spAutoFit/>
          </a:bodyPr>
          <a:lstStyle/>
          <a:p>
            <a:r>
              <a:rPr lang="en-IE" dirty="0"/>
              <a:t>ASSISTA</a:t>
            </a:r>
          </a:p>
          <a:p>
            <a:r>
              <a:rPr lang="en-IE" dirty="0"/>
              <a:t>https://youtu.be/lJUrQKY_A5g?t=12</a:t>
            </a:r>
          </a:p>
        </p:txBody>
      </p:sp>
    </p:spTree>
    <p:extLst>
      <p:ext uri="{BB962C8B-B14F-4D97-AF65-F5344CB8AC3E}">
        <p14:creationId xmlns:p14="http://schemas.microsoft.com/office/powerpoint/2010/main" val="170264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6B65A8-A7B1-407F-8B0F-E4B5CEE57E3F}"/>
              </a:ext>
            </a:extLst>
          </p:cNvPr>
          <p:cNvSpPr>
            <a:spLocks noGrp="1"/>
          </p:cNvSpPr>
          <p:nvPr>
            <p:ph type="pic" sz="quarter" idx="10"/>
          </p:nvPr>
        </p:nvSpPr>
        <p:spPr/>
      </p:sp>
      <p:sp>
        <p:nvSpPr>
          <p:cNvPr id="7" name="Text Placeholder 6">
            <a:extLst>
              <a:ext uri="{FF2B5EF4-FFF2-40B4-BE49-F238E27FC236}">
                <a16:creationId xmlns:a16="http://schemas.microsoft.com/office/drawing/2014/main" id="{48300AFD-03EB-453E-A157-47E3ABDB6190}"/>
              </a:ext>
            </a:extLst>
          </p:cNvPr>
          <p:cNvSpPr>
            <a:spLocks noGrp="1"/>
          </p:cNvSpPr>
          <p:nvPr>
            <p:ph type="body" sz="quarter" idx="18"/>
          </p:nvPr>
        </p:nvSpPr>
        <p:spPr>
          <a:xfrm>
            <a:off x="831350" y="3594101"/>
            <a:ext cx="5534944" cy="2233514"/>
          </a:xfrm>
        </p:spPr>
        <p:txBody>
          <a:bodyPr>
            <a:normAutofit/>
          </a:bodyPr>
          <a:lstStyle/>
          <a:p>
            <a:pPr marL="0"/>
            <a:r>
              <a:rPr lang="pt-PT" dirty="0"/>
              <a:t>Assista a este vídeo que explica como desenvolver uma declaração de missão.</a:t>
            </a:r>
            <a:endParaRPr lang="en-US" dirty="0"/>
          </a:p>
          <a:p>
            <a:pPr marL="0"/>
            <a:r>
              <a:rPr lang="en-IE" sz="2000" dirty="0"/>
              <a:t>ASSISTA</a:t>
            </a:r>
          </a:p>
          <a:p>
            <a:pPr marL="0"/>
            <a:r>
              <a:rPr lang="en-US" sz="2000" dirty="0">
                <a:hlinkClick r:id="rId3"/>
              </a:rPr>
              <a:t>https://youtu.be/lJUrQKY_A5g?t=12</a:t>
            </a:r>
            <a:r>
              <a:rPr lang="en-IE" sz="2000" dirty="0"/>
              <a:t> </a:t>
            </a:r>
            <a:endParaRPr lang="en-US" sz="2000" dirty="0"/>
          </a:p>
        </p:txBody>
      </p:sp>
      <p:sp>
        <p:nvSpPr>
          <p:cNvPr id="6" name="Text Placeholder 5">
            <a:extLst>
              <a:ext uri="{FF2B5EF4-FFF2-40B4-BE49-F238E27FC236}">
                <a16:creationId xmlns:a16="http://schemas.microsoft.com/office/drawing/2014/main" id="{6DEFAEA9-A438-4841-A127-C36C7B3E3168}"/>
              </a:ext>
            </a:extLst>
          </p:cNvPr>
          <p:cNvSpPr>
            <a:spLocks noGrp="1"/>
          </p:cNvSpPr>
          <p:nvPr>
            <p:ph type="body" sz="quarter" idx="16"/>
          </p:nvPr>
        </p:nvSpPr>
        <p:spPr>
          <a:xfrm>
            <a:off x="747201" y="533400"/>
            <a:ext cx="5113283" cy="854271"/>
          </a:xfrm>
        </p:spPr>
        <p:txBody>
          <a:bodyPr>
            <a:normAutofit/>
          </a:bodyPr>
          <a:lstStyle/>
          <a:p>
            <a:r>
              <a:rPr lang="en-US" sz="2800" dirty="0"/>
              <a:t>COMO ESCREVER A MISSÃO</a:t>
            </a:r>
            <a:endParaRPr lang="en-IE" sz="2800" dirty="0"/>
          </a:p>
        </p:txBody>
      </p:sp>
      <p:pic>
        <p:nvPicPr>
          <p:cNvPr id="2" name="Online Media 1" title="How to Write a Mission Statement">
            <a:hlinkClick r:id="" action="ppaction://media"/>
            <a:extLst>
              <a:ext uri="{FF2B5EF4-FFF2-40B4-BE49-F238E27FC236}">
                <a16:creationId xmlns:a16="http://schemas.microsoft.com/office/drawing/2014/main" id="{6F305EE6-6947-4AFD-8A3B-3402A29C4E67}"/>
              </a:ext>
            </a:extLst>
          </p:cNvPr>
          <p:cNvPicPr>
            <a:picLocks noRot="1" noChangeAspect="1"/>
          </p:cNvPicPr>
          <p:nvPr>
            <a:videoFile r:link="rId1"/>
          </p:nvPr>
        </p:nvPicPr>
        <p:blipFill>
          <a:blip r:embed="rId4"/>
          <a:stretch>
            <a:fillRect/>
          </a:stretch>
        </p:blipFill>
        <p:spPr>
          <a:xfrm>
            <a:off x="7061200" y="1203325"/>
            <a:ext cx="5140370" cy="3913188"/>
          </a:xfrm>
          <a:prstGeom prst="rect">
            <a:avLst/>
          </a:prstGeom>
        </p:spPr>
      </p:pic>
    </p:spTree>
    <p:extLst>
      <p:ext uri="{BB962C8B-B14F-4D97-AF65-F5344CB8AC3E}">
        <p14:creationId xmlns:p14="http://schemas.microsoft.com/office/powerpoint/2010/main" val="79717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C095FDD9-308B-41E9-A3BD-C5CABEA0CE4E}"/>
              </a:ext>
            </a:extLst>
          </p:cNvPr>
          <p:cNvSpPr>
            <a:spLocks noGrp="1"/>
          </p:cNvSpPr>
          <p:nvPr>
            <p:ph type="body" sz="quarter" idx="18"/>
          </p:nvPr>
        </p:nvSpPr>
        <p:spPr>
          <a:xfrm>
            <a:off x="734713" y="1480930"/>
            <a:ext cx="10594347" cy="5168347"/>
          </a:xfrm>
        </p:spPr>
        <p:txBody>
          <a:bodyPr>
            <a:normAutofit/>
          </a:bodyPr>
          <a:lstStyle/>
          <a:p>
            <a:pPr marL="0"/>
            <a:r>
              <a:rPr lang="en-US" dirty="0"/>
              <a:t>Antes de </a:t>
            </a:r>
            <a:r>
              <a:rPr lang="en-US" dirty="0" err="1"/>
              <a:t>começar</a:t>
            </a:r>
            <a:r>
              <a:rPr lang="en-US" dirty="0"/>
              <a:t> a </a:t>
            </a:r>
            <a:r>
              <a:rPr lang="en-US" dirty="0" err="1"/>
              <a:t>sua</a:t>
            </a:r>
            <a:r>
              <a:rPr lang="en-US" dirty="0"/>
              <a:t> </a:t>
            </a:r>
            <a:r>
              <a:rPr lang="en-US" dirty="0" err="1"/>
              <a:t>jornada</a:t>
            </a:r>
            <a:r>
              <a:rPr lang="en-US" dirty="0"/>
              <a:t> </a:t>
            </a:r>
            <a:r>
              <a:rPr lang="en-US" dirty="0" err="1"/>
              <a:t>pelo</a:t>
            </a:r>
            <a:r>
              <a:rPr lang="en-US" dirty="0"/>
              <a:t> </a:t>
            </a:r>
            <a:r>
              <a:rPr lang="en-US" dirty="0" err="1"/>
              <a:t>Envolvimento</a:t>
            </a:r>
            <a:r>
              <a:rPr lang="en-US" dirty="0"/>
              <a:t> </a:t>
            </a:r>
            <a:r>
              <a:rPr lang="en-US" dirty="0" err="1"/>
              <a:t>Cívico</a:t>
            </a:r>
            <a:r>
              <a:rPr lang="en-US" dirty="0"/>
              <a:t>, é </a:t>
            </a:r>
            <a:r>
              <a:rPr lang="en-US" dirty="0" err="1"/>
              <a:t>necessário</a:t>
            </a:r>
            <a:r>
              <a:rPr lang="en-US" dirty="0"/>
              <a:t> </a:t>
            </a:r>
            <a:r>
              <a:rPr lang="en-US" dirty="0" err="1"/>
              <a:t>explicar</a:t>
            </a:r>
            <a:r>
              <a:rPr lang="en-US" dirty="0"/>
              <a:t> o que as </a:t>
            </a:r>
            <a:r>
              <a:rPr lang="en-US" dirty="0" err="1"/>
              <a:t>diferentes</a:t>
            </a:r>
            <a:r>
              <a:rPr lang="en-US" dirty="0"/>
              <a:t> </a:t>
            </a:r>
            <a:r>
              <a:rPr lang="en-US" dirty="0" err="1"/>
              <a:t>abreviaturas</a:t>
            </a:r>
            <a:r>
              <a:rPr lang="en-US" dirty="0"/>
              <a:t> </a:t>
            </a:r>
            <a:r>
              <a:rPr lang="en-US" dirty="0" err="1"/>
              <a:t>utilizadas</a:t>
            </a:r>
            <a:r>
              <a:rPr lang="en-US" dirty="0"/>
              <a:t> </a:t>
            </a:r>
            <a:r>
              <a:rPr lang="en-US" dirty="0" err="1"/>
              <a:t>ao</a:t>
            </a:r>
            <a:r>
              <a:rPr lang="en-US" dirty="0"/>
              <a:t> </a:t>
            </a:r>
            <a:r>
              <a:rPr lang="en-US" dirty="0" err="1"/>
              <a:t>longo</a:t>
            </a:r>
            <a:r>
              <a:rPr lang="en-US" dirty="0"/>
              <a:t> dos </a:t>
            </a:r>
            <a:r>
              <a:rPr lang="en-US" dirty="0" err="1"/>
              <a:t>módulos</a:t>
            </a:r>
            <a:r>
              <a:rPr lang="en-US" dirty="0"/>
              <a:t> </a:t>
            </a:r>
            <a:r>
              <a:rPr lang="en-US" dirty="0" err="1"/>
              <a:t>significam</a:t>
            </a:r>
            <a:r>
              <a:rPr lang="en-US" dirty="0"/>
              <a:t>:</a:t>
            </a:r>
          </a:p>
          <a:p>
            <a:pPr marL="0"/>
            <a:endParaRPr lang="en-US" sz="1400" dirty="0"/>
          </a:p>
          <a:p>
            <a:pPr marL="0"/>
            <a:r>
              <a:rPr lang="en-US" b="1" dirty="0"/>
              <a:t>IES</a:t>
            </a:r>
            <a:r>
              <a:rPr lang="en-AE" dirty="0"/>
              <a:t> –</a:t>
            </a:r>
            <a:r>
              <a:rPr lang="en-US" dirty="0"/>
              <a:t> </a:t>
            </a:r>
            <a:r>
              <a:rPr lang="en-US" dirty="0" err="1"/>
              <a:t>Instituições</a:t>
            </a:r>
            <a:r>
              <a:rPr lang="en-US" dirty="0"/>
              <a:t> de Ensino Superior</a:t>
            </a:r>
          </a:p>
          <a:p>
            <a:pPr marL="0"/>
            <a:r>
              <a:rPr lang="en-US" b="1" dirty="0"/>
              <a:t>S-DCE </a:t>
            </a:r>
            <a:r>
              <a:rPr lang="en-AE" dirty="0"/>
              <a:t>–</a:t>
            </a:r>
            <a:r>
              <a:rPr lang="en-US" dirty="0"/>
              <a:t> </a:t>
            </a:r>
            <a:r>
              <a:rPr lang="en-US" dirty="0" err="1"/>
              <a:t>esta</a:t>
            </a:r>
            <a:r>
              <a:rPr lang="en-US" dirty="0"/>
              <a:t> é a </a:t>
            </a:r>
            <a:r>
              <a:rPr lang="en-US" dirty="0" err="1"/>
              <a:t>designação</a:t>
            </a:r>
            <a:r>
              <a:rPr lang="en-US" dirty="0"/>
              <a:t> do </a:t>
            </a:r>
            <a:r>
              <a:rPr lang="en-US" dirty="0" err="1"/>
              <a:t>projeto</a:t>
            </a:r>
            <a:r>
              <a:rPr lang="en-US" dirty="0"/>
              <a:t> que </a:t>
            </a:r>
            <a:r>
              <a:rPr lang="en-US" dirty="0" err="1"/>
              <a:t>desenvolveu</a:t>
            </a:r>
            <a:r>
              <a:rPr lang="en-US" dirty="0"/>
              <a:t> </a:t>
            </a:r>
            <a:r>
              <a:rPr lang="en-US" dirty="0" err="1"/>
              <a:t>todos</a:t>
            </a:r>
            <a:r>
              <a:rPr lang="en-US" dirty="0"/>
              <a:t> </a:t>
            </a:r>
            <a:r>
              <a:rPr lang="en-US" dirty="0" err="1"/>
              <a:t>os</a:t>
            </a:r>
            <a:r>
              <a:rPr lang="en-US" dirty="0"/>
              <a:t> </a:t>
            </a:r>
            <a:r>
              <a:rPr lang="en-US" dirty="0" err="1"/>
              <a:t>materiais</a:t>
            </a:r>
            <a:endParaRPr lang="en-US" dirty="0"/>
          </a:p>
          <a:p>
            <a:pPr marL="0"/>
            <a:r>
              <a:rPr lang="en-US" b="1" dirty="0"/>
              <a:t>ECD </a:t>
            </a:r>
            <a:r>
              <a:rPr lang="en-US" dirty="0"/>
              <a:t>- </a:t>
            </a:r>
            <a:r>
              <a:rPr lang="en-US" dirty="0" err="1"/>
              <a:t>Envolvimento</a:t>
            </a:r>
            <a:r>
              <a:rPr lang="en-US" dirty="0"/>
              <a:t> </a:t>
            </a:r>
            <a:r>
              <a:rPr lang="en-US" dirty="0" err="1"/>
              <a:t>cívico</a:t>
            </a:r>
            <a:r>
              <a:rPr lang="en-US" dirty="0"/>
              <a:t> digital</a:t>
            </a:r>
          </a:p>
          <a:p>
            <a:pPr marL="0"/>
            <a:r>
              <a:rPr lang="pt-PT" b="1" dirty="0"/>
              <a:t>Guia do ECD </a:t>
            </a:r>
            <a:r>
              <a:rPr lang="en-AE" dirty="0"/>
              <a:t>–</a:t>
            </a:r>
            <a:r>
              <a:rPr lang="pt-PT" dirty="0"/>
              <a:t> é um guia cujo âmbito centra-se no Envolvimento Cívico Digital e alunos. Aceda ao guia </a:t>
            </a:r>
            <a:r>
              <a:rPr lang="en-US" dirty="0" err="1">
                <a:hlinkClick r:id="rId2"/>
              </a:rPr>
              <a:t>aqui</a:t>
            </a:r>
            <a:endParaRPr lang="en-US" dirty="0"/>
          </a:p>
          <a:p>
            <a:pPr marL="0"/>
            <a:r>
              <a:rPr lang="en-US" b="1" dirty="0"/>
              <a:t>DCE Toolkit</a:t>
            </a:r>
            <a:r>
              <a:rPr lang="en-AE" dirty="0"/>
              <a:t> –</a:t>
            </a:r>
            <a:r>
              <a:rPr lang="en-US" b="1" dirty="0"/>
              <a:t> </a:t>
            </a:r>
            <a:r>
              <a:rPr lang="en-US" dirty="0"/>
              <a:t>O toolkit de </a:t>
            </a:r>
            <a:r>
              <a:rPr lang="en-US" dirty="0" err="1"/>
              <a:t>suporte</a:t>
            </a:r>
            <a:r>
              <a:rPr lang="en-US" dirty="0"/>
              <a:t> </a:t>
            </a:r>
            <a:r>
              <a:rPr lang="en-US" dirty="0" err="1"/>
              <a:t>ao</a:t>
            </a:r>
            <a:r>
              <a:rPr lang="en-US" dirty="0"/>
              <a:t> </a:t>
            </a:r>
            <a:r>
              <a:rPr lang="en-US" dirty="0" err="1"/>
              <a:t>Envolvimento</a:t>
            </a:r>
            <a:r>
              <a:rPr lang="en-US" dirty="0"/>
              <a:t> </a:t>
            </a:r>
            <a:r>
              <a:rPr lang="en-US" dirty="0" err="1"/>
              <a:t>Cívico</a:t>
            </a:r>
            <a:r>
              <a:rPr lang="en-US" dirty="0"/>
              <a:t> Digital dos Estudantes </a:t>
            </a:r>
            <a:r>
              <a:rPr lang="en-US" dirty="0" err="1"/>
              <a:t>está</a:t>
            </a:r>
            <a:r>
              <a:rPr lang="en-US" dirty="0"/>
              <a:t> </a:t>
            </a:r>
            <a:r>
              <a:rPr lang="en-US" dirty="0" err="1"/>
              <a:t>desenhado</a:t>
            </a:r>
            <a:r>
              <a:rPr lang="en-US" dirty="0"/>
              <a:t> para </a:t>
            </a:r>
            <a:r>
              <a:rPr lang="en-US" dirty="0" err="1"/>
              <a:t>ensinar</a:t>
            </a:r>
            <a:r>
              <a:rPr lang="en-US" dirty="0"/>
              <a:t> </a:t>
            </a:r>
            <a:r>
              <a:rPr lang="en-US" dirty="0" err="1"/>
              <a:t>importantes</a:t>
            </a:r>
            <a:r>
              <a:rPr lang="en-US" dirty="0"/>
              <a:t> </a:t>
            </a:r>
            <a:r>
              <a:rPr lang="en-US" dirty="0" err="1"/>
              <a:t>ferramentas</a:t>
            </a:r>
            <a:r>
              <a:rPr lang="en-US" dirty="0"/>
              <a:t> </a:t>
            </a:r>
            <a:r>
              <a:rPr lang="en-US" dirty="0" err="1"/>
              <a:t>digitais</a:t>
            </a:r>
            <a:r>
              <a:rPr lang="en-US" dirty="0"/>
              <a:t> que </a:t>
            </a:r>
            <a:r>
              <a:rPr lang="en-US" dirty="0" err="1"/>
              <a:t>irão</a:t>
            </a:r>
            <a:r>
              <a:rPr lang="en-US" dirty="0"/>
              <a:t> </a:t>
            </a:r>
            <a:r>
              <a:rPr lang="en-US" dirty="0" err="1"/>
              <a:t>suportá</a:t>
            </a:r>
            <a:r>
              <a:rPr lang="en-US" dirty="0"/>
              <a:t>-lo no </a:t>
            </a:r>
            <a:r>
              <a:rPr lang="en-US" dirty="0" err="1"/>
              <a:t>seu</a:t>
            </a:r>
            <a:r>
              <a:rPr lang="en-US" dirty="0"/>
              <a:t> </a:t>
            </a:r>
            <a:r>
              <a:rPr lang="en-US" dirty="0" err="1"/>
              <a:t>próprio</a:t>
            </a:r>
            <a:r>
              <a:rPr lang="en-US" dirty="0"/>
              <a:t> </a:t>
            </a:r>
            <a:r>
              <a:rPr lang="en-US" dirty="0" err="1"/>
              <a:t>envolvimento</a:t>
            </a:r>
            <a:r>
              <a:rPr lang="en-US" dirty="0"/>
              <a:t> </a:t>
            </a:r>
            <a:r>
              <a:rPr lang="en-US" dirty="0" err="1"/>
              <a:t>cívico</a:t>
            </a:r>
            <a:r>
              <a:rPr lang="en-US" dirty="0"/>
              <a:t>. </a:t>
            </a:r>
            <a:endParaRPr lang="en-IE" dirty="0"/>
          </a:p>
        </p:txBody>
      </p:sp>
      <p:sp>
        <p:nvSpPr>
          <p:cNvPr id="7" name="Text Placeholder 15">
            <a:extLst>
              <a:ext uri="{FF2B5EF4-FFF2-40B4-BE49-F238E27FC236}">
                <a16:creationId xmlns:a16="http://schemas.microsoft.com/office/drawing/2014/main" id="{F11D834D-573A-474D-80F6-0C32DEB47034}"/>
              </a:ext>
            </a:extLst>
          </p:cNvPr>
          <p:cNvSpPr>
            <a:spLocks noGrp="1"/>
          </p:cNvSpPr>
          <p:nvPr>
            <p:ph type="body" sz="quarter" idx="16"/>
          </p:nvPr>
        </p:nvSpPr>
        <p:spPr>
          <a:xfrm>
            <a:off x="734713" y="642972"/>
            <a:ext cx="10594345" cy="582221"/>
          </a:xfrm>
        </p:spPr>
        <p:txBody>
          <a:bodyPr>
            <a:normAutofit lnSpcReduction="10000"/>
          </a:bodyPr>
          <a:lstStyle/>
          <a:p>
            <a:r>
              <a:rPr lang="en-US" dirty="0"/>
              <a:t>Uma breve nota </a:t>
            </a:r>
            <a:r>
              <a:rPr lang="en-US" dirty="0" err="1"/>
              <a:t>sobre</a:t>
            </a:r>
            <a:r>
              <a:rPr lang="en-US" dirty="0"/>
              <a:t> as </a:t>
            </a:r>
            <a:r>
              <a:rPr lang="en-US" dirty="0" err="1"/>
              <a:t>abreviaturas</a:t>
            </a:r>
            <a:r>
              <a:rPr lang="en-US" dirty="0"/>
              <a:t> </a:t>
            </a:r>
            <a:r>
              <a:rPr lang="en-US" dirty="0" err="1"/>
              <a:t>aplicadas</a:t>
            </a:r>
            <a:endParaRPr lang="en-IE" dirty="0"/>
          </a:p>
        </p:txBody>
      </p:sp>
    </p:spTree>
    <p:extLst>
      <p:ext uri="{BB962C8B-B14F-4D97-AF65-F5344CB8AC3E}">
        <p14:creationId xmlns:p14="http://schemas.microsoft.com/office/powerpoint/2010/main" val="120930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4000" y="1609725"/>
            <a:ext cx="5105121" cy="2677656"/>
          </a:xfrm>
          <a:prstGeom prst="rect">
            <a:avLst/>
          </a:prstGeom>
          <a:noFill/>
        </p:spPr>
        <p:txBody>
          <a:bodyPr wrap="square" rtlCol="0">
            <a:spAutoFit/>
          </a:bodyPr>
          <a:lstStyle/>
          <a:p>
            <a:r>
              <a:rPr lang="pt-PT" sz="2400" dirty="0">
                <a:solidFill>
                  <a:schemeClr val="bg1"/>
                </a:solidFill>
              </a:rPr>
              <a:t>Não sabe por onde começar para preparar a sua declaração de missão? Veja o link abaixo que tem 100 exemplos de declarações de missão</a:t>
            </a:r>
          </a:p>
          <a:p>
            <a:endParaRPr lang="en-US"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100 Mission Statement Templates &amp; Examples</a:t>
            </a:r>
            <a:endParaRPr lang="en-US" sz="2400" dirty="0">
              <a:solidFill>
                <a:schemeClr val="bg1"/>
              </a:solidFill>
            </a:endParaRPr>
          </a:p>
        </p:txBody>
      </p:sp>
      <p:pic>
        <p:nvPicPr>
          <p:cNvPr id="10" name="Picture Placeholder 9">
            <a:extLst>
              <a:ext uri="{FF2B5EF4-FFF2-40B4-BE49-F238E27FC236}">
                <a16:creationId xmlns:a16="http://schemas.microsoft.com/office/drawing/2014/main" id="{41AA6D62-E952-44F5-846A-AB8461B7BE5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33" r="23233"/>
          <a:stretch>
            <a:fillRect/>
          </a:stretch>
        </p:blipFill>
        <p:spPr/>
      </p:pic>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70397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3300" dirty="0"/>
              <a:t>INSPIRAÇÃO PARA DESENVOLVER UMA DECLARAÇÃO DE MISSÃO</a:t>
            </a:r>
            <a:endParaRPr lang="en-US" dirty="0"/>
          </a:p>
        </p:txBody>
      </p:sp>
      <p:sp>
        <p:nvSpPr>
          <p:cNvPr id="14" name="TextBox 13">
            <a:extLst>
              <a:ext uri="{FF2B5EF4-FFF2-40B4-BE49-F238E27FC236}">
                <a16:creationId xmlns:a16="http://schemas.microsoft.com/office/drawing/2014/main" id="{A9C4F911-417A-4517-9286-B286BB3AF8ED}"/>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4">
                  <a:extLst>
                    <a:ext uri="{A12FA001-AC4F-418D-AE19-62706E023703}">
                      <ahyp:hlinkClr xmlns:ahyp="http://schemas.microsoft.com/office/drawing/2018/hyperlinkcolor" val="tx"/>
                    </a:ext>
                  </a:extLst>
                </a:hlinkClick>
              </a:rPr>
              <a:t>Source</a:t>
            </a:r>
            <a:endParaRPr lang="en-IE" dirty="0">
              <a:solidFill>
                <a:srgbClr val="002060"/>
              </a:solidFill>
            </a:endParaRPr>
          </a:p>
        </p:txBody>
      </p:sp>
    </p:spTree>
    <p:extLst>
      <p:ext uri="{BB962C8B-B14F-4D97-AF65-F5344CB8AC3E}">
        <p14:creationId xmlns:p14="http://schemas.microsoft.com/office/powerpoint/2010/main" val="2748482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4" name="Text Placeholder 3">
            <a:extLst>
              <a:ext uri="{FF2B5EF4-FFF2-40B4-BE49-F238E27FC236}">
                <a16:creationId xmlns:a16="http://schemas.microsoft.com/office/drawing/2014/main" id="{DCF9747A-3BFA-49CA-8AA7-19AF1F28C0B4}"/>
              </a:ext>
            </a:extLst>
          </p:cNvPr>
          <p:cNvSpPr>
            <a:spLocks noGrp="1"/>
          </p:cNvSpPr>
          <p:nvPr>
            <p:ph type="body" sz="quarter" idx="18"/>
          </p:nvPr>
        </p:nvSpPr>
        <p:spPr>
          <a:xfrm>
            <a:off x="1718561" y="1555527"/>
            <a:ext cx="4949658" cy="4997673"/>
          </a:xfrm>
        </p:spPr>
        <p:txBody>
          <a:bodyPr>
            <a:normAutofit/>
          </a:bodyPr>
          <a:lstStyle/>
          <a:p>
            <a:pPr marL="0"/>
            <a:r>
              <a:rPr lang="pt-PT" dirty="0"/>
              <a:t>Depois de desenvolver a declaração de missão, é hora de descobrir como a vai aplicar para publicitar o projeto de ECD.</a:t>
            </a:r>
          </a:p>
          <a:p>
            <a:pPr marL="0"/>
            <a:r>
              <a:rPr lang="pt-PT" dirty="0"/>
              <a:t> A principal forma de o fazer é orientar a estratégia de marketing do projeto em torno da missão e do seu propósito.</a:t>
            </a:r>
          </a:p>
          <a:p>
            <a:pPr marL="0"/>
            <a:r>
              <a:rPr lang="pt-PT" dirty="0"/>
              <a:t>No tópico a seguir, veremos em detalhe as diferentes ferramentas digitais que poderá aplicar para auxiliar a divulgação da mensagem e promover o projeto ECD.</a:t>
            </a:r>
          </a:p>
          <a:p>
            <a:pPr marL="0"/>
            <a:endParaRPr lang="en-US" dirty="0"/>
          </a:p>
          <a:p>
            <a:pPr marL="0"/>
            <a:endParaRPr lang="en-IE" dirty="0"/>
          </a:p>
        </p:txBody>
      </p:sp>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304800"/>
            <a:ext cx="4716425" cy="872931"/>
          </a:xfrm>
        </p:spPr>
        <p:txBody>
          <a:bodyPr>
            <a:normAutofit/>
          </a:bodyPr>
          <a:lstStyle/>
          <a:p>
            <a:pPr algn="ctr"/>
            <a:r>
              <a:rPr lang="pt-PT" sz="2800" dirty="0"/>
              <a:t>COMO USAR A DECLARAÇÃO DE MISSÃO</a:t>
            </a:r>
            <a:endParaRPr lang="en-US" dirty="0"/>
          </a:p>
        </p:txBody>
      </p:sp>
    </p:spTree>
    <p:extLst>
      <p:ext uri="{BB962C8B-B14F-4D97-AF65-F5344CB8AC3E}">
        <p14:creationId xmlns:p14="http://schemas.microsoft.com/office/powerpoint/2010/main" val="1680018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p:txBody>
          <a:bodyPr>
            <a:normAutofit lnSpcReduction="10000"/>
          </a:bodyPr>
          <a:lstStyle/>
          <a:p>
            <a:r>
              <a:rPr lang="en-IE" dirty="0"/>
              <a:t>Recursos</a:t>
            </a:r>
          </a:p>
        </p:txBody>
      </p:sp>
      <p:sp>
        <p:nvSpPr>
          <p:cNvPr id="11" name="TextBox 10">
            <a:extLst>
              <a:ext uri="{FF2B5EF4-FFF2-40B4-BE49-F238E27FC236}">
                <a16:creationId xmlns:a16="http://schemas.microsoft.com/office/drawing/2014/main" id="{72445D50-D67C-4080-B5AC-DF74DA5E23BF}"/>
              </a:ext>
            </a:extLst>
          </p:cNvPr>
          <p:cNvSpPr txBox="1"/>
          <p:nvPr/>
        </p:nvSpPr>
        <p:spPr>
          <a:xfrm>
            <a:off x="1431544" y="1328321"/>
            <a:ext cx="5588381" cy="5262979"/>
          </a:xfrm>
          <a:prstGeom prst="rect">
            <a:avLst/>
          </a:prstGeom>
          <a:noFill/>
        </p:spPr>
        <p:txBody>
          <a:bodyPr wrap="square" rtlCol="0">
            <a:spAutoFit/>
          </a:bodyPr>
          <a:lstStyle/>
          <a:p>
            <a:r>
              <a:rPr lang="en-IE" sz="2400" dirty="0">
                <a:solidFill>
                  <a:schemeClr val="bg1"/>
                </a:solidFill>
                <a:hlinkClick r:id="rId3">
                  <a:extLst>
                    <a:ext uri="{A12FA001-AC4F-418D-AE19-62706E023703}">
                      <ahyp:hlinkClr xmlns:ahyp="http://schemas.microsoft.com/office/drawing/2018/hyperlinkcolor" val="tx"/>
                    </a:ext>
                  </a:extLst>
                </a:hlinkClick>
              </a:rPr>
              <a:t>Forbes article on The Meaning Behind Mission marketing (10 min read).</a:t>
            </a:r>
            <a:endParaRPr lang="en-IE" sz="2400" dirty="0">
              <a:solidFill>
                <a:schemeClr val="bg1"/>
              </a:solidFill>
            </a:endParaRPr>
          </a:p>
          <a:p>
            <a:endParaRPr lang="en-IE" sz="2400" dirty="0">
              <a:solidFill>
                <a:schemeClr val="bg1"/>
              </a:solidFill>
            </a:endParaRPr>
          </a:p>
          <a:p>
            <a:r>
              <a:rPr lang="en-US" sz="2400" b="0" i="0" dirty="0">
                <a:solidFill>
                  <a:schemeClr val="bg1"/>
                </a:solidFill>
                <a:effectLst/>
                <a:latin typeface="AvenirNext"/>
                <a:hlinkClick r:id="rId4">
                  <a:extLst>
                    <a:ext uri="{A12FA001-AC4F-418D-AE19-62706E023703}">
                      <ahyp:hlinkClr xmlns:ahyp="http://schemas.microsoft.com/office/drawing/2018/hyperlinkcolor" val="tx"/>
                    </a:ext>
                  </a:extLst>
                </a:hlinkClick>
              </a:rPr>
              <a:t>27 Truly Inspiring Company Vision and Mission Statement Examples (18 min read)</a:t>
            </a:r>
            <a:endParaRPr lang="en-US" sz="2400" b="0" i="0" dirty="0">
              <a:solidFill>
                <a:schemeClr val="bg1"/>
              </a:solidFill>
              <a:effectLst/>
              <a:latin typeface="AvenirNext"/>
            </a:endParaRPr>
          </a:p>
          <a:p>
            <a:endParaRPr lang="en-US" sz="2400" dirty="0">
              <a:solidFill>
                <a:schemeClr val="bg1"/>
              </a:solidFill>
              <a:latin typeface="AvenirNext"/>
            </a:endParaRPr>
          </a:p>
          <a:p>
            <a:r>
              <a:rPr lang="en-US" sz="2400" b="0" i="0" dirty="0">
                <a:solidFill>
                  <a:schemeClr val="bg1"/>
                </a:solidFill>
                <a:effectLst/>
                <a:latin typeface="AvenirNext"/>
                <a:hlinkClick r:id="rId5">
                  <a:extLst>
                    <a:ext uri="{A12FA001-AC4F-418D-AE19-62706E023703}">
                      <ahyp:hlinkClr xmlns:ahyp="http://schemas.microsoft.com/office/drawing/2018/hyperlinkcolor" val="tx"/>
                    </a:ext>
                  </a:extLst>
                </a:hlinkClick>
              </a:rPr>
              <a:t>Steve</a:t>
            </a:r>
            <a:r>
              <a:rPr lang="en-US" sz="2400" dirty="0">
                <a:solidFill>
                  <a:schemeClr val="bg1"/>
                </a:solidFill>
                <a:latin typeface="AvenirNext"/>
                <a:hlinkClick r:id="rId5">
                  <a:extLst>
                    <a:ext uri="{A12FA001-AC4F-418D-AE19-62706E023703}">
                      <ahyp:hlinkClr xmlns:ahyp="http://schemas.microsoft.com/office/drawing/2018/hyperlinkcolor" val="tx"/>
                    </a:ext>
                  </a:extLst>
                </a:hlinkClick>
              </a:rPr>
              <a:t> Jobs is often considered one of the best examples of using Mission Marketing. Check out this video of his talk on apple’s “think different” campaign.</a:t>
            </a:r>
            <a:endParaRPr lang="en-US" sz="2400" b="0" i="0" dirty="0">
              <a:solidFill>
                <a:schemeClr val="bg1"/>
              </a:solidFill>
              <a:effectLst/>
              <a:latin typeface="AvenirNext"/>
            </a:endParaRPr>
          </a:p>
          <a:p>
            <a:endParaRPr lang="en-IE"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How to Write a Content Marketing Mission Statement in 3 Steps </a:t>
            </a:r>
            <a:endParaRPr lang="en-IE" sz="2400" dirty="0">
              <a:solidFill>
                <a:schemeClr val="bg1"/>
              </a:solidFill>
            </a:endParaRPr>
          </a:p>
          <a:p>
            <a:endParaRPr lang="en-IE" sz="2400" dirty="0"/>
          </a:p>
        </p:txBody>
      </p:sp>
    </p:spTree>
    <p:extLst>
      <p:ext uri="{BB962C8B-B14F-4D97-AF65-F5344CB8AC3E}">
        <p14:creationId xmlns:p14="http://schemas.microsoft.com/office/powerpoint/2010/main" val="1061512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149153" y="716692"/>
            <a:ext cx="8966521" cy="2121217"/>
          </a:xfrm>
        </p:spPr>
        <p:txBody>
          <a:bodyPr>
            <a:normAutofit fontScale="92500"/>
          </a:bodyPr>
          <a:lstStyle/>
          <a:p>
            <a:r>
              <a:rPr lang="pt-PT" dirty="0"/>
              <a:t>FERRAMENTAS TECNOLÓGICAS PARA PARTILHAR E DIVULGAR A ATIVIDADE DE ENVOLVIMENTO CÍVICO</a:t>
            </a:r>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5" name="TextBox 4">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Inicial</a:t>
            </a:r>
            <a:endParaRPr lang="en-IE" sz="2800" b="1" dirty="0">
              <a:solidFill>
                <a:schemeClr val="bg1"/>
              </a:solidFill>
            </a:endParaRPr>
          </a:p>
        </p:txBody>
      </p:sp>
    </p:spTree>
    <p:extLst>
      <p:ext uri="{BB962C8B-B14F-4D97-AF65-F5344CB8AC3E}">
        <p14:creationId xmlns:p14="http://schemas.microsoft.com/office/powerpoint/2010/main" val="215379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128508"/>
            <a:ext cx="4716425" cy="1209894"/>
          </a:xfrm>
        </p:spPr>
        <p:txBody>
          <a:bodyPr>
            <a:noAutofit/>
          </a:bodyPr>
          <a:lstStyle/>
          <a:p>
            <a:pPr algn="ctr"/>
            <a:r>
              <a:rPr lang="pt-PT" sz="2400" dirty="0"/>
              <a:t>RECORRER A FERRAMENTAS PARA PARTILHAR E DIVULGAR O PROJETO DE ENVOLVIMENTO CÍVICO</a:t>
            </a:r>
            <a:endParaRPr lang="en-IE" sz="1600"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545771" y="1338402"/>
            <a:ext cx="5202401" cy="5262979"/>
          </a:xfrm>
          <a:prstGeom prst="rect">
            <a:avLst/>
          </a:prstGeom>
          <a:noFill/>
        </p:spPr>
        <p:txBody>
          <a:bodyPr wrap="square" rtlCol="0">
            <a:spAutoFit/>
          </a:bodyPr>
          <a:lstStyle/>
          <a:p>
            <a:r>
              <a:rPr lang="pt-PT" sz="2400" dirty="0">
                <a:solidFill>
                  <a:schemeClr val="bg1"/>
                </a:solidFill>
              </a:rPr>
              <a:t>Escolher as ferramentas digitais corretas pode significar o sucesso ou o fracasso do projeto de DCE.</a:t>
            </a:r>
          </a:p>
          <a:p>
            <a:endParaRPr lang="pt-PT" sz="2400" dirty="0">
              <a:solidFill>
                <a:schemeClr val="bg1"/>
              </a:solidFill>
            </a:endParaRPr>
          </a:p>
          <a:p>
            <a:r>
              <a:rPr lang="pt-PT" sz="2400" dirty="0">
                <a:solidFill>
                  <a:schemeClr val="bg1"/>
                </a:solidFill>
              </a:rPr>
              <a:t>Embora cada módulo tenha focado ferramentas digitais relevantes, este tópico dedica-se às ferramentas digitais que pode usar para ajudar a publicitar e promover o projeto SDCE.</a:t>
            </a:r>
          </a:p>
          <a:p>
            <a:endParaRPr lang="pt-PT" sz="2400" dirty="0">
              <a:solidFill>
                <a:schemeClr val="bg1"/>
              </a:solidFill>
            </a:endParaRPr>
          </a:p>
          <a:p>
            <a:r>
              <a:rPr lang="pt-PT" sz="2400" dirty="0">
                <a:solidFill>
                  <a:schemeClr val="bg1"/>
                </a:solidFill>
              </a:rPr>
              <a:t>Como a maioria dos projetos de DCE será realizada de forma voluntária e os fundos serão limitados, as ferramentas destacadas são de </a:t>
            </a:r>
            <a:r>
              <a:rPr lang="pt-PT" sz="2400" b="1" dirty="0">
                <a:solidFill>
                  <a:schemeClr val="bg1"/>
                </a:solidFill>
              </a:rPr>
              <a:t>uso gratuito</a:t>
            </a:r>
            <a:r>
              <a:rPr lang="pt-PT" sz="2400" dirty="0">
                <a:solidFill>
                  <a:schemeClr val="bg1"/>
                </a:solidFill>
              </a:rPr>
              <a:t>.</a:t>
            </a:r>
          </a:p>
        </p:txBody>
      </p:sp>
      <p:sp>
        <p:nvSpPr>
          <p:cNvPr id="8" name="TextBox 7">
            <a:extLst>
              <a:ext uri="{FF2B5EF4-FFF2-40B4-BE49-F238E27FC236}">
                <a16:creationId xmlns:a16="http://schemas.microsoft.com/office/drawing/2014/main" id="{BADE5901-1A64-4D4F-AC0D-118C1916C01B}"/>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3">
                  <a:extLst>
                    <a:ext uri="{A12FA001-AC4F-418D-AE19-62706E023703}">
                      <ahyp:hlinkClr xmlns:ahyp="http://schemas.microsoft.com/office/drawing/2018/hyperlinkcolor" val="tx"/>
                    </a:ext>
                  </a:extLst>
                </a:hlinkClick>
              </a:rPr>
              <a:t>Fonte</a:t>
            </a:r>
            <a:endParaRPr lang="en-IE" dirty="0">
              <a:solidFill>
                <a:schemeClr val="bg1"/>
              </a:solidFill>
            </a:endParaRPr>
          </a:p>
        </p:txBody>
      </p:sp>
      <p:pic>
        <p:nvPicPr>
          <p:cNvPr id="6" name="Picture Placeholder 5">
            <a:extLst>
              <a:ext uri="{FF2B5EF4-FFF2-40B4-BE49-F238E27FC236}">
                <a16:creationId xmlns:a16="http://schemas.microsoft.com/office/drawing/2014/main" id="{DE5FA8F4-D1A4-44D7-B87B-F8C176FC540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02812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2" name="Text Placeholder 1">
            <a:extLst>
              <a:ext uri="{FF2B5EF4-FFF2-40B4-BE49-F238E27FC236}">
                <a16:creationId xmlns:a16="http://schemas.microsoft.com/office/drawing/2014/main" id="{1331FFB2-89E9-44D5-9684-4922692B7DD1}"/>
              </a:ext>
            </a:extLst>
          </p:cNvPr>
          <p:cNvSpPr>
            <a:spLocks noGrp="1"/>
          </p:cNvSpPr>
          <p:nvPr>
            <p:ph type="body" sz="quarter" idx="18"/>
          </p:nvPr>
        </p:nvSpPr>
        <p:spPr>
          <a:xfrm>
            <a:off x="484508" y="3460094"/>
            <a:ext cx="5795521" cy="2457230"/>
          </a:xfrm>
        </p:spPr>
        <p:txBody>
          <a:bodyPr>
            <a:normAutofit fontScale="92500" lnSpcReduction="20000"/>
          </a:bodyPr>
          <a:lstStyle/>
          <a:p>
            <a:pPr marL="0"/>
            <a:r>
              <a:rPr lang="pt-PT" dirty="0"/>
              <a:t>Antes de começar sobre quais as ferramentas que serão melhores para cada tipo de estratégia, assista a este vídeo que explica como as ferramentas digitais podem tornar-se parte da estratégia para obter envolvimento cívico nas comunidades.</a:t>
            </a:r>
          </a:p>
          <a:p>
            <a:pPr marL="0"/>
            <a:r>
              <a:rPr lang="pt-PT" dirty="0"/>
              <a:t>ASSISTA</a:t>
            </a:r>
          </a:p>
          <a:p>
            <a:pPr marL="0"/>
            <a:r>
              <a:rPr lang="en-US" dirty="0"/>
              <a:t> </a:t>
            </a:r>
            <a:r>
              <a:rPr lang="en-US" dirty="0">
                <a:hlinkClick r:id="rId4"/>
              </a:rPr>
              <a:t>https://youtu.be/lJUrQKY_A5g?t=12</a:t>
            </a:r>
            <a:r>
              <a:rPr lang="en-US" dirty="0"/>
              <a:t> </a:t>
            </a:r>
            <a:endParaRPr lang="en-IE" dirty="0"/>
          </a:p>
        </p:txBody>
      </p:sp>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p:txBody>
          <a:bodyPr>
            <a:normAutofit/>
          </a:bodyPr>
          <a:lstStyle/>
          <a:p>
            <a:pPr algn="ctr"/>
            <a:r>
              <a:rPr lang="en-US" sz="2800" dirty="0"/>
              <a:t>DAS FERRAMENTAS À ESTRATÉGIA</a:t>
            </a:r>
            <a:endParaRPr lang="en-IE" dirty="0"/>
          </a:p>
        </p:txBody>
      </p:sp>
      <p:sp>
        <p:nvSpPr>
          <p:cNvPr id="21" name="TextBox 20">
            <a:extLst>
              <a:ext uri="{FF2B5EF4-FFF2-40B4-BE49-F238E27FC236}">
                <a16:creationId xmlns:a16="http://schemas.microsoft.com/office/drawing/2014/main" id="{BD1499AA-23DE-4BA1-9A8B-4CC5EC377416}"/>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5">
                  <a:extLst>
                    <a:ext uri="{A12FA001-AC4F-418D-AE19-62706E023703}">
                      <ahyp:hlinkClr xmlns:ahyp="http://schemas.microsoft.com/office/drawing/2018/hyperlinkcolor" val="tx"/>
                    </a:ext>
                  </a:extLst>
                </a:hlinkClick>
              </a:rPr>
              <a:t>Fonte</a:t>
            </a:r>
            <a:endParaRPr lang="en-IE" dirty="0">
              <a:solidFill>
                <a:schemeClr val="bg1"/>
              </a:solidFill>
            </a:endParaRPr>
          </a:p>
        </p:txBody>
      </p:sp>
      <p:sp>
        <p:nvSpPr>
          <p:cNvPr id="4" name="Picture Placeholder 3">
            <a:extLst>
              <a:ext uri="{FF2B5EF4-FFF2-40B4-BE49-F238E27FC236}">
                <a16:creationId xmlns:a16="http://schemas.microsoft.com/office/drawing/2014/main" id="{106C0425-83B0-40E0-BF71-8F91555242EF}"/>
              </a:ext>
            </a:extLst>
          </p:cNvPr>
          <p:cNvSpPr>
            <a:spLocks noGrp="1"/>
          </p:cNvSpPr>
          <p:nvPr>
            <p:ph type="pic" sz="quarter" idx="10"/>
          </p:nvPr>
        </p:nvSpPr>
        <p:spPr/>
      </p:sp>
      <p:pic>
        <p:nvPicPr>
          <p:cNvPr id="6" name="Online Media 5" title="Andy Williamson: From tools to strategy: putting citizens at the centre of our democracy">
            <a:hlinkClick r:id="" action="ppaction://media"/>
            <a:extLst>
              <a:ext uri="{FF2B5EF4-FFF2-40B4-BE49-F238E27FC236}">
                <a16:creationId xmlns:a16="http://schemas.microsoft.com/office/drawing/2014/main" id="{61367CCD-0D2F-49C1-A339-1CE5D3B2AABC}"/>
              </a:ext>
            </a:extLst>
          </p:cNvPr>
          <p:cNvPicPr>
            <a:picLocks noRot="1" noChangeAspect="1"/>
          </p:cNvPicPr>
          <p:nvPr>
            <a:videoFile r:link="rId1"/>
          </p:nvPr>
        </p:nvPicPr>
        <p:blipFill>
          <a:blip r:embed="rId6"/>
          <a:stretch>
            <a:fillRect/>
          </a:stretch>
        </p:blipFill>
        <p:spPr>
          <a:xfrm>
            <a:off x="7042475" y="1203325"/>
            <a:ext cx="5161483" cy="3913188"/>
          </a:xfrm>
          <a:prstGeom prst="rect">
            <a:avLst/>
          </a:prstGeom>
        </p:spPr>
      </p:pic>
    </p:spTree>
    <p:extLst>
      <p:ext uri="{BB962C8B-B14F-4D97-AF65-F5344CB8AC3E}">
        <p14:creationId xmlns:p14="http://schemas.microsoft.com/office/powerpoint/2010/main" val="310689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454693"/>
            <a:ext cx="4716425" cy="582221"/>
          </a:xfrm>
        </p:spPr>
        <p:txBody>
          <a:bodyPr>
            <a:normAutofit/>
          </a:bodyPr>
          <a:lstStyle/>
          <a:p>
            <a:pPr algn="ctr"/>
            <a:r>
              <a:rPr lang="en-US" sz="2800" dirty="0"/>
              <a:t>CANVA</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5262979"/>
          </a:xfrm>
          <a:prstGeom prst="rect">
            <a:avLst/>
          </a:prstGeom>
          <a:noFill/>
        </p:spPr>
        <p:txBody>
          <a:bodyPr wrap="square" rtlCol="0">
            <a:spAutoFit/>
          </a:bodyPr>
          <a:lstStyle/>
          <a:p>
            <a:r>
              <a:rPr lang="pt-PT" sz="2400" dirty="0">
                <a:solidFill>
                  <a:schemeClr val="bg1"/>
                </a:solidFill>
              </a:rPr>
              <a:t>O </a:t>
            </a:r>
            <a:r>
              <a:rPr lang="pt-PT" sz="2400" dirty="0" err="1">
                <a:solidFill>
                  <a:schemeClr val="bg1"/>
                </a:solidFill>
              </a:rPr>
              <a:t>Canva</a:t>
            </a:r>
            <a:r>
              <a:rPr lang="pt-PT" sz="2400" dirty="0">
                <a:solidFill>
                  <a:schemeClr val="bg1"/>
                </a:solidFill>
              </a:rPr>
              <a:t> é uma ferramenta de design gráfico online, que permite criar designs de grande impacto. É de uso gratuito e fornece modelos que podem ser modificados de acordo com as necessidades do utilizador. O </a:t>
            </a:r>
            <a:r>
              <a:rPr lang="pt-PT" sz="2400" dirty="0" err="1">
                <a:solidFill>
                  <a:schemeClr val="bg1"/>
                </a:solidFill>
              </a:rPr>
              <a:t>Canva</a:t>
            </a:r>
            <a:r>
              <a:rPr lang="pt-PT" sz="2400" dirty="0">
                <a:solidFill>
                  <a:schemeClr val="bg1"/>
                </a:solidFill>
              </a:rPr>
              <a:t> usa uma interface de “arrastar e soltar” e com uma pequena curva de aprendizagem, o </a:t>
            </a:r>
            <a:r>
              <a:rPr lang="pt-PT" sz="2400" dirty="0" err="1">
                <a:solidFill>
                  <a:schemeClr val="bg1"/>
                </a:solidFill>
              </a:rPr>
              <a:t>Canva</a:t>
            </a:r>
            <a:r>
              <a:rPr lang="pt-PT" sz="2400" dirty="0">
                <a:solidFill>
                  <a:schemeClr val="bg1"/>
                </a:solidFill>
              </a:rPr>
              <a:t> pode ser usado para criar diversos tipos de conteúdo digital, como publicações no Instagram, posters, vídeos e até cartões de visita!</a:t>
            </a:r>
          </a:p>
          <a:p>
            <a:endParaRPr lang="en-IE" sz="2400" dirty="0">
              <a:solidFill>
                <a:schemeClr val="bg1"/>
              </a:solidFill>
            </a:endParaRPr>
          </a:p>
          <a:p>
            <a:r>
              <a:rPr lang="en-IE" sz="2400" dirty="0">
                <a:solidFill>
                  <a:schemeClr val="bg1"/>
                </a:solidFill>
                <a:hlinkClick r:id="rId3">
                  <a:extLst>
                    <a:ext uri="{A12FA001-AC4F-418D-AE19-62706E023703}">
                      <ahyp:hlinkClr xmlns:ahyp="http://schemas.microsoft.com/office/drawing/2018/hyperlinkcolor" val="tx"/>
                    </a:ext>
                  </a:extLst>
                </a:hlinkClick>
              </a:rPr>
              <a:t>Link </a:t>
            </a:r>
            <a:r>
              <a:rPr lang="en-IE" sz="2400" dirty="0" err="1">
                <a:solidFill>
                  <a:schemeClr val="bg1"/>
                </a:solidFill>
                <a:hlinkClick r:id="rId3">
                  <a:extLst>
                    <a:ext uri="{A12FA001-AC4F-418D-AE19-62706E023703}">
                      <ahyp:hlinkClr xmlns:ahyp="http://schemas.microsoft.com/office/drawing/2018/hyperlinkcolor" val="tx"/>
                    </a:ext>
                  </a:extLst>
                </a:hlinkClick>
              </a:rPr>
              <a:t>Canva</a:t>
            </a:r>
            <a:r>
              <a:rPr lang="en-IE" sz="2400" dirty="0">
                <a:solidFill>
                  <a:schemeClr val="bg1"/>
                </a:solidFill>
                <a:hlinkClick r:id="rId3">
                  <a:extLst>
                    <a:ext uri="{A12FA001-AC4F-418D-AE19-62706E023703}">
                      <ahyp:hlinkClr xmlns:ahyp="http://schemas.microsoft.com/office/drawing/2018/hyperlinkcolor" val="tx"/>
                    </a:ext>
                  </a:extLst>
                </a:hlinkClick>
              </a:rPr>
              <a:t> Website.</a:t>
            </a:r>
            <a:endParaRPr lang="en-IE" sz="2400" dirty="0">
              <a:solidFill>
                <a:schemeClr val="bg1"/>
              </a:solidFill>
            </a:endParaRPr>
          </a:p>
        </p:txBody>
      </p:sp>
      <p:pic>
        <p:nvPicPr>
          <p:cNvPr id="7" name="Picture Placeholder 6">
            <a:extLst>
              <a:ext uri="{FF2B5EF4-FFF2-40B4-BE49-F238E27FC236}">
                <a16:creationId xmlns:a16="http://schemas.microsoft.com/office/drawing/2014/main" id="{F7F9CCE5-024E-4331-96F8-42B0EAE68D3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378549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582221"/>
          </a:xfrm>
        </p:spPr>
        <p:txBody>
          <a:bodyPr>
            <a:normAutofit/>
          </a:bodyPr>
          <a:lstStyle/>
          <a:p>
            <a:pPr algn="ctr"/>
            <a:r>
              <a:rPr lang="en-US" sz="2800" dirty="0"/>
              <a:t>WORDPRESS</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344492"/>
            <a:ext cx="5148327" cy="5632311"/>
          </a:xfrm>
          <a:prstGeom prst="rect">
            <a:avLst/>
          </a:prstGeom>
          <a:noFill/>
        </p:spPr>
        <p:txBody>
          <a:bodyPr wrap="square" rtlCol="0">
            <a:spAutoFit/>
          </a:bodyPr>
          <a:lstStyle/>
          <a:p>
            <a:r>
              <a:rPr lang="pt-PT" sz="2400" dirty="0">
                <a:solidFill>
                  <a:schemeClr val="bg1"/>
                </a:solidFill>
              </a:rPr>
              <a:t>Tradicionalmente, o </a:t>
            </a:r>
            <a:r>
              <a:rPr lang="pt-PT" sz="2400" dirty="0" err="1">
                <a:solidFill>
                  <a:schemeClr val="bg1"/>
                </a:solidFill>
              </a:rPr>
              <a:t>WordPress</a:t>
            </a:r>
            <a:r>
              <a:rPr lang="pt-PT" sz="2400" dirty="0">
                <a:solidFill>
                  <a:schemeClr val="bg1"/>
                </a:solidFill>
              </a:rPr>
              <a:t> era uma ferramenta usada para blogs, mas também pode ser usada para criar sites. Usar uma interface de “arrastar e soltar”, criar um site com o </a:t>
            </a:r>
            <a:r>
              <a:rPr lang="pt-PT" sz="2400" dirty="0" err="1">
                <a:solidFill>
                  <a:schemeClr val="bg1"/>
                </a:solidFill>
              </a:rPr>
              <a:t>WordPress</a:t>
            </a:r>
            <a:r>
              <a:rPr lang="pt-PT" sz="2400" dirty="0">
                <a:solidFill>
                  <a:schemeClr val="bg1"/>
                </a:solidFill>
              </a:rPr>
              <a:t> nunca foi tão fácil.</a:t>
            </a:r>
          </a:p>
          <a:p>
            <a:r>
              <a:rPr lang="pt-PT" sz="2400" dirty="0">
                <a:solidFill>
                  <a:schemeClr val="bg1"/>
                </a:solidFill>
              </a:rPr>
              <a:t>O </a:t>
            </a:r>
            <a:r>
              <a:rPr lang="pt-PT" sz="2400" dirty="0" err="1">
                <a:solidFill>
                  <a:schemeClr val="bg1"/>
                </a:solidFill>
              </a:rPr>
              <a:t>Wordpress</a:t>
            </a:r>
            <a:r>
              <a:rPr lang="pt-PT" sz="2400" dirty="0">
                <a:solidFill>
                  <a:schemeClr val="bg1"/>
                </a:solidFill>
              </a:rPr>
              <a:t> dispõe de uma grande variedade de </a:t>
            </a:r>
            <a:r>
              <a:rPr lang="pt-PT" sz="2400" dirty="0" err="1">
                <a:solidFill>
                  <a:schemeClr val="bg1"/>
                </a:solidFill>
              </a:rPr>
              <a:t>plugins</a:t>
            </a:r>
            <a:r>
              <a:rPr lang="pt-PT" sz="2400" dirty="0">
                <a:solidFill>
                  <a:schemeClr val="bg1"/>
                </a:solidFill>
              </a:rPr>
              <a:t>, e permite a compatibilização com muitas ferramentas,  oferecendo um uso consistente entre a navegação no telemóvel e no computador.</a:t>
            </a:r>
          </a:p>
          <a:p>
            <a:endParaRPr lang="en-US"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WordPress website</a:t>
            </a:r>
            <a:endParaRPr lang="en-US" sz="2400" dirty="0">
              <a:solidFill>
                <a:schemeClr val="bg1"/>
              </a:solidFill>
            </a:endParaRPr>
          </a:p>
          <a:p>
            <a:endParaRPr lang="en-IE" sz="2400" dirty="0">
              <a:solidFill>
                <a:schemeClr val="bg1"/>
              </a:solidFill>
            </a:endParaRPr>
          </a:p>
        </p:txBody>
      </p:sp>
      <p:pic>
        <p:nvPicPr>
          <p:cNvPr id="6" name="Picture Placeholder 5">
            <a:extLst>
              <a:ext uri="{FF2B5EF4-FFF2-40B4-BE49-F238E27FC236}">
                <a16:creationId xmlns:a16="http://schemas.microsoft.com/office/drawing/2014/main" id="{1267356F-C267-45D5-B087-A6B8003EA34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3265" b="3265"/>
          <a:stretch>
            <a:fillRect/>
          </a:stretch>
        </p:blipFill>
        <p:spPr/>
      </p:pic>
    </p:spTree>
    <p:extLst>
      <p:ext uri="{BB962C8B-B14F-4D97-AF65-F5344CB8AC3E}">
        <p14:creationId xmlns:p14="http://schemas.microsoft.com/office/powerpoint/2010/main" val="4041392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582221"/>
          </a:xfrm>
        </p:spPr>
        <p:txBody>
          <a:bodyPr>
            <a:normAutofit/>
          </a:bodyPr>
          <a:lstStyle/>
          <a:p>
            <a:pPr algn="ctr"/>
            <a:r>
              <a:rPr lang="en-US" sz="2800" dirty="0"/>
              <a:t>BANCO DE IMAGENS</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5632311"/>
          </a:xfrm>
          <a:prstGeom prst="rect">
            <a:avLst/>
          </a:prstGeom>
          <a:noFill/>
        </p:spPr>
        <p:txBody>
          <a:bodyPr wrap="square" rtlCol="0">
            <a:spAutoFit/>
          </a:bodyPr>
          <a:lstStyle/>
          <a:p>
            <a:r>
              <a:rPr lang="pt-PT" sz="2400" dirty="0">
                <a:solidFill>
                  <a:schemeClr val="bg1"/>
                </a:solidFill>
              </a:rPr>
              <a:t>Criar conteúdo visualmente atraente é extremamente importante para o sucesso do projeto ECD. </a:t>
            </a:r>
          </a:p>
          <a:p>
            <a:r>
              <a:rPr lang="pt-PT" sz="2400" dirty="0">
                <a:solidFill>
                  <a:schemeClr val="bg1"/>
                </a:solidFill>
              </a:rPr>
              <a:t>Ao criar conteúdo com muito impacto visual, irá atrair um maior crescimento orgânico dos seus canais da rede social, além de aumentar o envolvimento cívico.</a:t>
            </a:r>
          </a:p>
          <a:p>
            <a:r>
              <a:rPr lang="pt-PT" sz="2400" dirty="0">
                <a:solidFill>
                  <a:schemeClr val="bg1"/>
                </a:solidFill>
              </a:rPr>
              <a:t>No entanto, é importante que utilize imagens para as quais tenha permissão, ou pode acabar com uma dívida de royalties ao fotógrafo que as tirou. </a:t>
            </a:r>
          </a:p>
          <a:p>
            <a:endParaRPr lang="en-IE" sz="2400" dirty="0">
              <a:solidFill>
                <a:schemeClr val="bg1"/>
              </a:solidFill>
            </a:endParaRPr>
          </a:p>
          <a:p>
            <a:r>
              <a:rPr lang="pt-PT" sz="2400" dirty="0">
                <a:solidFill>
                  <a:schemeClr val="bg1"/>
                </a:solidFill>
              </a:rPr>
              <a:t>Os sites identificados na página seguinte são os nossos favoritos para obter fotos livres de direitos de autor</a:t>
            </a:r>
            <a:r>
              <a:rPr lang="en-AE" sz="2400" dirty="0">
                <a:solidFill>
                  <a:schemeClr val="bg1"/>
                </a:solidFill>
              </a:rPr>
              <a:t>…</a:t>
            </a:r>
            <a:endParaRPr lang="en-IE" sz="2400" dirty="0">
              <a:solidFill>
                <a:schemeClr val="bg1"/>
              </a:solidFill>
            </a:endParaRPr>
          </a:p>
        </p:txBody>
      </p:sp>
      <p:pic>
        <p:nvPicPr>
          <p:cNvPr id="7" name="Picture Placeholder 6">
            <a:extLst>
              <a:ext uri="{FF2B5EF4-FFF2-40B4-BE49-F238E27FC236}">
                <a16:creationId xmlns:a16="http://schemas.microsoft.com/office/drawing/2014/main" id="{66C72C02-1CE2-4074-969B-58D325440D7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893091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3" name="Text Placeholder 2">
            <a:extLst>
              <a:ext uri="{FF2B5EF4-FFF2-40B4-BE49-F238E27FC236}">
                <a16:creationId xmlns:a16="http://schemas.microsoft.com/office/drawing/2014/main" id="{214CF180-4FCB-4056-9EEF-F48E1760BBDE}"/>
              </a:ext>
            </a:extLst>
          </p:cNvPr>
          <p:cNvSpPr>
            <a:spLocks noGrp="1"/>
          </p:cNvSpPr>
          <p:nvPr>
            <p:ph type="body" sz="quarter" idx="18"/>
          </p:nvPr>
        </p:nvSpPr>
        <p:spPr>
          <a:xfrm>
            <a:off x="1578429" y="1546715"/>
            <a:ext cx="5105121" cy="5202428"/>
          </a:xfrm>
        </p:spPr>
        <p:txBody>
          <a:bodyPr>
            <a:normAutofit/>
          </a:bodyPr>
          <a:lstStyle/>
          <a:p>
            <a:pPr marL="0"/>
            <a:r>
              <a:rPr lang="pt-PT" dirty="0"/>
              <a:t>Os sites identificados em infra são os nossos favoritos para obter fotos livres de direitos:</a:t>
            </a:r>
          </a:p>
          <a:p>
            <a:pPr marL="114300" indent="-342900">
              <a:buFont typeface="Arial" panose="020B0604020202020204" pitchFamily="34" charset="0"/>
              <a:buChar char="•"/>
            </a:pPr>
            <a:r>
              <a:rPr lang="en-US" dirty="0">
                <a:hlinkClick r:id="rId3">
                  <a:extLst>
                    <a:ext uri="{A12FA001-AC4F-418D-AE19-62706E023703}">
                      <ahyp:hlinkClr xmlns:ahyp="http://schemas.microsoft.com/office/drawing/2018/hyperlinkcolor" val="tx"/>
                    </a:ext>
                  </a:extLst>
                </a:hlinkClick>
              </a:rPr>
              <a:t>Free stock photos &amp; videos you can use everywhere with </a:t>
            </a:r>
            <a:r>
              <a:rPr lang="en-US" dirty="0" err="1">
                <a:hlinkClick r:id="rId3">
                  <a:extLst>
                    <a:ext uri="{A12FA001-AC4F-418D-AE19-62706E023703}">
                      <ahyp:hlinkClr xmlns:ahyp="http://schemas.microsoft.com/office/drawing/2018/hyperlinkcolor" val="tx"/>
                    </a:ext>
                  </a:extLst>
                </a:hlinkClick>
              </a:rPr>
              <a:t>Pexels</a:t>
            </a:r>
            <a:endParaRPr lang="en-US" dirty="0"/>
          </a:p>
          <a:p>
            <a:pPr marL="114300" indent="-342900">
              <a:buFont typeface="Arial" panose="020B0604020202020204" pitchFamily="34" charset="0"/>
              <a:buChar char="•"/>
            </a:pPr>
            <a:endParaRPr lang="en-US" dirty="0"/>
          </a:p>
          <a:p>
            <a:pPr marL="114300" indent="-342900">
              <a:buFont typeface="Arial" panose="020B0604020202020204" pitchFamily="34" charset="0"/>
              <a:buChar char="•"/>
            </a:pPr>
            <a:r>
              <a:rPr lang="en-US" dirty="0">
                <a:hlinkClick r:id="rId4">
                  <a:extLst>
                    <a:ext uri="{A12FA001-AC4F-418D-AE19-62706E023703}">
                      <ahyp:hlinkClr xmlns:ahyp="http://schemas.microsoft.com/office/drawing/2018/hyperlinkcolor" val="tx"/>
                    </a:ext>
                  </a:extLst>
                </a:hlinkClick>
              </a:rPr>
              <a:t>Unsplash: Beautiful free Images and Pictures</a:t>
            </a:r>
            <a:endParaRPr lang="en-US" dirty="0"/>
          </a:p>
          <a:p>
            <a:pPr marL="114300" indent="-342900">
              <a:buFont typeface="Arial" panose="020B0604020202020204" pitchFamily="34" charset="0"/>
              <a:buChar char="•"/>
            </a:pPr>
            <a:endParaRPr lang="en-US" dirty="0"/>
          </a:p>
          <a:p>
            <a:pPr marL="114300" indent="-342900">
              <a:buFont typeface="Arial" panose="020B0604020202020204" pitchFamily="34" charset="0"/>
              <a:buChar char="•"/>
            </a:pPr>
            <a:r>
              <a:rPr lang="en-US" b="0" i="0" u="sng" dirty="0" err="1">
                <a:effectLst/>
                <a:hlinkClick r:id="rId5">
                  <a:extLst>
                    <a:ext uri="{A12FA001-AC4F-418D-AE19-62706E023703}">
                      <ahyp:hlinkClr xmlns:ahyp="http://schemas.microsoft.com/office/drawing/2018/hyperlinkcolor" val="tx"/>
                    </a:ext>
                  </a:extLst>
                </a:hlinkClick>
              </a:rPr>
              <a:t>Pixabay</a:t>
            </a:r>
            <a:r>
              <a:rPr lang="en-US" b="0" i="0" u="sng" dirty="0">
                <a:effectLst/>
                <a:hlinkClick r:id="rId5">
                  <a:extLst>
                    <a:ext uri="{A12FA001-AC4F-418D-AE19-62706E023703}">
                      <ahyp:hlinkClr xmlns:ahyp="http://schemas.microsoft.com/office/drawing/2018/hyperlinkcolor" val="tx"/>
                    </a:ext>
                  </a:extLst>
                </a:hlinkClick>
              </a:rPr>
              <a:t>: 2.4 million+ Stunning Free Images to Use Anywhere</a:t>
            </a:r>
          </a:p>
          <a:p>
            <a:pPr marL="0"/>
            <a:endParaRPr lang="en-IE" dirty="0"/>
          </a:p>
        </p:txBody>
      </p:sp>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381000"/>
            <a:ext cx="4716425" cy="1177731"/>
          </a:xfrm>
        </p:spPr>
        <p:txBody>
          <a:bodyPr>
            <a:normAutofit/>
          </a:bodyPr>
          <a:lstStyle/>
          <a:p>
            <a:pPr algn="ctr"/>
            <a:r>
              <a:rPr lang="pt-PT" sz="2800" dirty="0"/>
              <a:t>OS NOSSOS BANCOS DE IMAGENS FAVORITOS</a:t>
            </a:r>
            <a:endParaRPr lang="en-IE" dirty="0"/>
          </a:p>
        </p:txBody>
      </p:sp>
      <p:pic>
        <p:nvPicPr>
          <p:cNvPr id="8" name="Picture Placeholder 7">
            <a:extLst>
              <a:ext uri="{FF2B5EF4-FFF2-40B4-BE49-F238E27FC236}">
                <a16:creationId xmlns:a16="http://schemas.microsoft.com/office/drawing/2014/main" id="{7654D482-DD07-4966-9AB7-16CC2121B2CE}"/>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84258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149154" y="704851"/>
            <a:ext cx="8910732" cy="2435164"/>
          </a:xfrm>
        </p:spPr>
        <p:txBody>
          <a:bodyPr>
            <a:noAutofit/>
          </a:bodyPr>
          <a:lstStyle/>
          <a:p>
            <a:r>
              <a:rPr lang="pt-PT" sz="4000" dirty="0"/>
              <a:t>PORQUE É QUE CONSTRUIR CREDIBILIDADE, CONFIANÇA E RELACIONAMENTOS É FUNDAMENTAL NUM PROJETO</a:t>
            </a:r>
            <a:endParaRPr lang="en-IE" sz="3600"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a:p>
        </p:txBody>
      </p:sp>
      <p:sp>
        <p:nvSpPr>
          <p:cNvPr id="6" name="TextBox 5">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Intermédia</a:t>
            </a:r>
            <a:endParaRPr lang="en-IE" sz="2800" b="1" dirty="0">
              <a:solidFill>
                <a:schemeClr val="bg1"/>
              </a:solidFill>
            </a:endParaRP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859971"/>
          </a:xfrm>
        </p:spPr>
        <p:txBody>
          <a:bodyPr>
            <a:normAutofit/>
          </a:bodyPr>
          <a:lstStyle/>
          <a:p>
            <a:pPr algn="ctr"/>
            <a:r>
              <a:rPr lang="fr-FR" sz="2800" dirty="0"/>
              <a:t>ENVIE NEWSLETTERS COM O MAILCHIMP</a:t>
            </a:r>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5262979"/>
          </a:xfrm>
          <a:prstGeom prst="rect">
            <a:avLst/>
          </a:prstGeom>
          <a:noFill/>
        </p:spPr>
        <p:txBody>
          <a:bodyPr wrap="square" rtlCol="0">
            <a:spAutoFit/>
          </a:bodyPr>
          <a:lstStyle/>
          <a:p>
            <a:r>
              <a:rPr lang="pt-PT" sz="2400" dirty="0">
                <a:solidFill>
                  <a:schemeClr val="bg1"/>
                </a:solidFill>
              </a:rPr>
              <a:t>Desenvolver um boletim informativo pode ser uma maneira fantástica de manter as pessoas atualizadas sobre o progresso do projeto, além de informar as pessoas de como se podem envolver ou apoiar o projeto. </a:t>
            </a:r>
            <a:r>
              <a:rPr lang="pt-PT" sz="2400" dirty="0" err="1">
                <a:solidFill>
                  <a:schemeClr val="bg1"/>
                </a:solidFill>
              </a:rPr>
              <a:t>Mailchimp</a:t>
            </a:r>
            <a:r>
              <a:rPr lang="pt-PT" sz="2400" dirty="0">
                <a:solidFill>
                  <a:schemeClr val="bg1"/>
                </a:solidFill>
              </a:rPr>
              <a:t> é uma ferramenta online de automação de correspondência que permite aos utilizadores enviar e-mails para a sua lista de contactos.</a:t>
            </a:r>
          </a:p>
          <a:p>
            <a:r>
              <a:rPr lang="pt-PT" sz="2400" dirty="0">
                <a:solidFill>
                  <a:schemeClr val="bg1"/>
                </a:solidFill>
              </a:rPr>
              <a:t>Também pode ser usado para criar campanhas automatizadas de marketing por e-mail.</a:t>
            </a:r>
          </a:p>
          <a:p>
            <a:r>
              <a:rPr lang="en-IE" sz="2400" dirty="0" err="1">
                <a:solidFill>
                  <a:schemeClr val="bg1"/>
                </a:solidFill>
                <a:hlinkClick r:id="rId3">
                  <a:extLst>
                    <a:ext uri="{A12FA001-AC4F-418D-AE19-62706E023703}">
                      <ahyp:hlinkClr xmlns:ahyp="http://schemas.microsoft.com/office/drawing/2018/hyperlinkcolor" val="tx"/>
                    </a:ext>
                  </a:extLst>
                </a:hlinkClick>
              </a:rPr>
              <a:t>Mailchimp</a:t>
            </a:r>
            <a:r>
              <a:rPr lang="en-IE" sz="2400" dirty="0">
                <a:solidFill>
                  <a:schemeClr val="bg1"/>
                </a:solidFill>
                <a:hlinkClick r:id="rId3">
                  <a:extLst>
                    <a:ext uri="{A12FA001-AC4F-418D-AE19-62706E023703}">
                      <ahyp:hlinkClr xmlns:ahyp="http://schemas.microsoft.com/office/drawing/2018/hyperlinkcolor" val="tx"/>
                    </a:ext>
                  </a:extLst>
                </a:hlinkClick>
              </a:rPr>
              <a:t> </a:t>
            </a:r>
            <a:endParaRPr lang="en-IE" sz="2400" dirty="0">
              <a:solidFill>
                <a:schemeClr val="bg1"/>
              </a:solidFill>
            </a:endParaRPr>
          </a:p>
        </p:txBody>
      </p:sp>
      <p:pic>
        <p:nvPicPr>
          <p:cNvPr id="4" name="Picture Placeholder 3">
            <a:extLst>
              <a:ext uri="{FF2B5EF4-FFF2-40B4-BE49-F238E27FC236}">
                <a16:creationId xmlns:a16="http://schemas.microsoft.com/office/drawing/2014/main" id="{9ABBE1FF-C143-47B1-B63E-27507A41194C}"/>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312116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582221"/>
          </a:xfrm>
        </p:spPr>
        <p:txBody>
          <a:bodyPr>
            <a:normAutofit/>
          </a:bodyPr>
          <a:lstStyle/>
          <a:p>
            <a:pPr algn="ctr"/>
            <a:r>
              <a:rPr lang="en-US" sz="2800" dirty="0"/>
              <a:t>POWTOON FOR STORYTELLING</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344492"/>
            <a:ext cx="5306291" cy="4893647"/>
          </a:xfrm>
          <a:prstGeom prst="rect">
            <a:avLst/>
          </a:prstGeom>
          <a:noFill/>
        </p:spPr>
        <p:txBody>
          <a:bodyPr wrap="square" rtlCol="0">
            <a:spAutoFit/>
          </a:bodyPr>
          <a:lstStyle/>
          <a:p>
            <a:r>
              <a:rPr lang="pt-PT" sz="2400" dirty="0">
                <a:solidFill>
                  <a:schemeClr val="bg1"/>
                </a:solidFill>
              </a:rPr>
              <a:t>O </a:t>
            </a:r>
            <a:r>
              <a:rPr lang="pt-PT" sz="2400" dirty="0" err="1">
                <a:solidFill>
                  <a:schemeClr val="bg1"/>
                </a:solidFill>
              </a:rPr>
              <a:t>PowToon</a:t>
            </a:r>
            <a:r>
              <a:rPr lang="pt-PT" sz="2400" dirty="0">
                <a:solidFill>
                  <a:schemeClr val="bg1"/>
                </a:solidFill>
              </a:rPr>
              <a:t> é uma ferramenta que permite ao utilizador criar vídeos e apresentações visuais em forma de animação. </a:t>
            </a:r>
          </a:p>
          <a:p>
            <a:r>
              <a:rPr lang="pt-PT" sz="2400" dirty="0">
                <a:solidFill>
                  <a:schemeClr val="bg1"/>
                </a:solidFill>
              </a:rPr>
              <a:t>Com uma curva de aprendizagem curta, o </a:t>
            </a:r>
            <a:r>
              <a:rPr lang="pt-PT" sz="2400" dirty="0" err="1">
                <a:solidFill>
                  <a:schemeClr val="bg1"/>
                </a:solidFill>
              </a:rPr>
              <a:t>PowToon</a:t>
            </a:r>
            <a:r>
              <a:rPr lang="pt-PT" sz="2400" dirty="0">
                <a:solidFill>
                  <a:schemeClr val="bg1"/>
                </a:solidFill>
              </a:rPr>
              <a:t> permite que os utilizadores criar uma animação de vídeo diversificada e visualmente atrativa. </a:t>
            </a:r>
          </a:p>
          <a:p>
            <a:endParaRPr lang="pt-PT" sz="2400" dirty="0">
              <a:solidFill>
                <a:schemeClr val="bg1"/>
              </a:solidFill>
            </a:endParaRPr>
          </a:p>
          <a:p>
            <a:r>
              <a:rPr lang="pt-PT" sz="2400" dirty="0">
                <a:solidFill>
                  <a:schemeClr val="bg1"/>
                </a:solidFill>
              </a:rPr>
              <a:t>Estes vídeos são perfeitos para criar histórias para o projeto e cativar um novo público.</a:t>
            </a:r>
          </a:p>
          <a:p>
            <a:r>
              <a:rPr lang="en-US" sz="2400" dirty="0">
                <a:solidFill>
                  <a:schemeClr val="bg1"/>
                </a:solidFill>
                <a:hlinkClick r:id="rId3">
                  <a:extLst>
                    <a:ext uri="{A12FA001-AC4F-418D-AE19-62706E023703}">
                      <ahyp:hlinkClr xmlns:ahyp="http://schemas.microsoft.com/office/drawing/2018/hyperlinkcolor" val="tx"/>
                    </a:ext>
                  </a:extLst>
                </a:hlinkClick>
              </a:rPr>
              <a:t>PowToon</a:t>
            </a:r>
            <a:endParaRPr lang="en-IE" sz="2400" dirty="0">
              <a:solidFill>
                <a:schemeClr val="bg1"/>
              </a:solidFill>
            </a:endParaRPr>
          </a:p>
        </p:txBody>
      </p:sp>
      <p:pic>
        <p:nvPicPr>
          <p:cNvPr id="4" name="Picture Placeholder 3">
            <a:extLst>
              <a:ext uri="{FF2B5EF4-FFF2-40B4-BE49-F238E27FC236}">
                <a16:creationId xmlns:a16="http://schemas.microsoft.com/office/drawing/2014/main" id="{F18D3813-A912-4E8C-A1C2-E545D3B01826}"/>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489039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350821"/>
            <a:ext cx="4716425" cy="1086093"/>
          </a:xfrm>
        </p:spPr>
        <p:txBody>
          <a:bodyPr>
            <a:normAutofit/>
          </a:bodyPr>
          <a:lstStyle/>
          <a:p>
            <a:pPr algn="ctr"/>
            <a:r>
              <a:rPr lang="pt-PT" sz="2800" dirty="0"/>
              <a:t>QUAL PLATAFORMA DE REDE SOCIAL DEVEMOS USAR?</a:t>
            </a:r>
            <a:endParaRPr lang="en-IE" sz="2800"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351508"/>
            <a:ext cx="5306291" cy="5262979"/>
          </a:xfrm>
          <a:prstGeom prst="rect">
            <a:avLst/>
          </a:prstGeom>
          <a:noFill/>
        </p:spPr>
        <p:txBody>
          <a:bodyPr wrap="square" rtlCol="0">
            <a:spAutoFit/>
          </a:bodyPr>
          <a:lstStyle/>
          <a:p>
            <a:r>
              <a:rPr lang="pt-PT" sz="2400" dirty="0">
                <a:solidFill>
                  <a:schemeClr val="bg1"/>
                </a:solidFill>
              </a:rPr>
              <a:t>Dependendo do tipo de projeto ECD, deve-se escolher a plataforma da rede social a usar.</a:t>
            </a:r>
          </a:p>
          <a:p>
            <a:r>
              <a:rPr lang="pt-PT" sz="2400" dirty="0">
                <a:solidFill>
                  <a:schemeClr val="bg1"/>
                </a:solidFill>
              </a:rPr>
              <a:t>Pense nos destinatários do projeto, as pessoas que está a ajudar. De acordo com a sua opinião, qual é a plataforma que o público-alvo usa?</a:t>
            </a:r>
          </a:p>
          <a:p>
            <a:r>
              <a:rPr lang="pt-PT" sz="2400" dirty="0">
                <a:solidFill>
                  <a:schemeClr val="bg1"/>
                </a:solidFill>
              </a:rPr>
              <a:t>Outros </a:t>
            </a:r>
            <a:r>
              <a:rPr lang="pt-PT" sz="2400" dirty="0" err="1">
                <a:solidFill>
                  <a:schemeClr val="bg1"/>
                </a:solidFill>
              </a:rPr>
              <a:t>aspectos</a:t>
            </a:r>
            <a:r>
              <a:rPr lang="pt-PT" sz="2400" dirty="0">
                <a:solidFill>
                  <a:schemeClr val="bg1"/>
                </a:solidFill>
              </a:rPr>
              <a:t> como o tipo de atividades a realizar, também podem influenciar a escolha da plataforma a utilizar: Se o projeto for exigente ao nível das atualizações ou número de transmissões ao vivo, o </a:t>
            </a:r>
            <a:r>
              <a:rPr lang="pt-PT" sz="2400" dirty="0" err="1">
                <a:solidFill>
                  <a:schemeClr val="bg1"/>
                </a:solidFill>
              </a:rPr>
              <a:t>Facebook</a:t>
            </a:r>
            <a:r>
              <a:rPr lang="pt-PT" sz="2400" dirty="0">
                <a:solidFill>
                  <a:schemeClr val="bg1"/>
                </a:solidFill>
              </a:rPr>
              <a:t> poderá ser o mais apropriado.</a:t>
            </a:r>
            <a:endParaRPr lang="en-IE" sz="2400" dirty="0">
              <a:solidFill>
                <a:schemeClr val="bg1"/>
              </a:solidFill>
            </a:endParaRPr>
          </a:p>
        </p:txBody>
      </p:sp>
      <p:pic>
        <p:nvPicPr>
          <p:cNvPr id="11" name="Picture Placeholder 10">
            <a:extLst>
              <a:ext uri="{FF2B5EF4-FFF2-40B4-BE49-F238E27FC236}">
                <a16:creationId xmlns:a16="http://schemas.microsoft.com/office/drawing/2014/main" id="{944C6339-E97C-4F0A-AD0A-BAD7E91169D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474631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350821"/>
            <a:ext cx="5010043" cy="1000687"/>
          </a:xfrm>
        </p:spPr>
        <p:txBody>
          <a:bodyPr>
            <a:normAutofit fontScale="77500" lnSpcReduction="20000"/>
          </a:bodyPr>
          <a:lstStyle/>
          <a:p>
            <a:pPr algn="ctr"/>
            <a:r>
              <a:rPr lang="pt-PT" dirty="0"/>
              <a:t>QUAL PLATAFORMA DA REDE SOCIAL QUE É CERTA PARA NÓS?</a:t>
            </a:r>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351508"/>
            <a:ext cx="5306291" cy="5262979"/>
          </a:xfrm>
          <a:prstGeom prst="rect">
            <a:avLst/>
          </a:prstGeom>
          <a:noFill/>
        </p:spPr>
        <p:txBody>
          <a:bodyPr wrap="square" rtlCol="0">
            <a:spAutoFit/>
          </a:bodyPr>
          <a:lstStyle/>
          <a:p>
            <a:r>
              <a:rPr lang="pt-PT" sz="2400" dirty="0">
                <a:solidFill>
                  <a:schemeClr val="bg1"/>
                </a:solidFill>
              </a:rPr>
              <a:t>Existem muitos aspetos que podem influenciar na escolha da plataforma a usar. Se pretender fazer muitas atualizações ou quiser transmitir sessões ao vivo, pense em usar o </a:t>
            </a:r>
            <a:r>
              <a:rPr lang="pt-PT" sz="2400" dirty="0" err="1">
                <a:solidFill>
                  <a:schemeClr val="bg1"/>
                </a:solidFill>
              </a:rPr>
              <a:t>Facebook</a:t>
            </a:r>
            <a:r>
              <a:rPr lang="pt-PT" sz="2400" dirty="0">
                <a:solidFill>
                  <a:schemeClr val="bg1"/>
                </a:solidFill>
              </a:rPr>
              <a:t>. </a:t>
            </a:r>
          </a:p>
          <a:p>
            <a:r>
              <a:rPr lang="pt-PT" sz="2400" dirty="0">
                <a:solidFill>
                  <a:schemeClr val="bg1"/>
                </a:solidFill>
              </a:rPr>
              <a:t>O </a:t>
            </a:r>
            <a:r>
              <a:rPr lang="pt-PT" sz="2400" dirty="0" err="1">
                <a:solidFill>
                  <a:schemeClr val="bg1"/>
                </a:solidFill>
              </a:rPr>
              <a:t>Facebook</a:t>
            </a:r>
            <a:r>
              <a:rPr lang="pt-PT" sz="2400" dirty="0">
                <a:solidFill>
                  <a:schemeClr val="bg1"/>
                </a:solidFill>
              </a:rPr>
              <a:t> como plataforma é ótimo para também partilhar datas de reuniões. Se o projeto for altamente visível, convém usar plataformas mais orientadas visualmente, como Instagram ou </a:t>
            </a:r>
            <a:r>
              <a:rPr lang="pt-PT" sz="2400" dirty="0" err="1">
                <a:solidFill>
                  <a:schemeClr val="bg1"/>
                </a:solidFill>
              </a:rPr>
              <a:t>TikTok</a:t>
            </a:r>
            <a:r>
              <a:rPr lang="pt-PT" sz="2400" dirty="0">
                <a:solidFill>
                  <a:schemeClr val="bg1"/>
                </a:solidFill>
              </a:rPr>
              <a:t> .</a:t>
            </a:r>
          </a:p>
          <a:p>
            <a:r>
              <a:rPr lang="pt-PT" sz="2400" dirty="0">
                <a:solidFill>
                  <a:schemeClr val="bg1"/>
                </a:solidFill>
              </a:rPr>
              <a:t>O </a:t>
            </a:r>
            <a:r>
              <a:rPr lang="pt-PT" sz="2400" dirty="0" err="1">
                <a:solidFill>
                  <a:schemeClr val="bg1"/>
                </a:solidFill>
              </a:rPr>
              <a:t>Twitter</a:t>
            </a:r>
            <a:r>
              <a:rPr lang="pt-PT" sz="2400" dirty="0">
                <a:solidFill>
                  <a:schemeClr val="bg1"/>
                </a:solidFill>
              </a:rPr>
              <a:t> também oferece uma ótima plataforma onde ocorrem conversas entre as partes.</a:t>
            </a:r>
            <a:endParaRPr lang="en-IE" sz="2400" dirty="0">
              <a:solidFill>
                <a:schemeClr val="bg1"/>
              </a:solidFill>
            </a:endParaRPr>
          </a:p>
        </p:txBody>
      </p:sp>
      <p:pic>
        <p:nvPicPr>
          <p:cNvPr id="6" name="Picture Placeholder 5">
            <a:extLst>
              <a:ext uri="{FF2B5EF4-FFF2-40B4-BE49-F238E27FC236}">
                <a16:creationId xmlns:a16="http://schemas.microsoft.com/office/drawing/2014/main" id="{BF37597D-E11F-4003-B112-9764C6C5CCE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276160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212872" y="822623"/>
            <a:ext cx="8966521" cy="1656716"/>
          </a:xfrm>
        </p:spPr>
        <p:txBody>
          <a:bodyPr>
            <a:normAutofit/>
          </a:bodyPr>
          <a:lstStyle/>
          <a:p>
            <a:r>
              <a:rPr lang="en-US" sz="4400" dirty="0"/>
              <a:t>MÓDULO 6 EXERCÍCIOS</a:t>
            </a:r>
          </a:p>
          <a:p>
            <a:r>
              <a:rPr lang="en-US" sz="4400" dirty="0"/>
              <a:t> </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dirty="0"/>
              <a:t>TAREFA 1: REFLEXÃO</a:t>
            </a:r>
            <a:endParaRPr lang="en-IE" dirty="0"/>
          </a:p>
          <a:p>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93372"/>
            <a:ext cx="11364686" cy="4524315"/>
          </a:xfrm>
          <a:prstGeom prst="rect">
            <a:avLst/>
          </a:prstGeom>
          <a:noFill/>
        </p:spPr>
        <p:txBody>
          <a:bodyPr wrap="square" rtlCol="0">
            <a:spAutoFit/>
          </a:bodyPr>
          <a:lstStyle/>
          <a:p>
            <a:r>
              <a:rPr lang="pt-PT" sz="2400" dirty="0">
                <a:solidFill>
                  <a:schemeClr val="bg1"/>
                </a:solidFill>
              </a:rPr>
              <a:t>Pense em tudo o que abordamos neste módulo. Na sua cabeça, crie um projeto ECD do zero. Pense nas seguintes coisas:</a:t>
            </a:r>
          </a:p>
          <a:p>
            <a:pPr marL="342900" indent="-342900">
              <a:buFont typeface="Arial" panose="020B0604020202020204" pitchFamily="34" charset="0"/>
              <a:buChar char="•"/>
            </a:pPr>
            <a:r>
              <a:rPr lang="pt-PT" sz="2400" dirty="0">
                <a:solidFill>
                  <a:schemeClr val="bg1"/>
                </a:solidFill>
              </a:rPr>
              <a:t>Crie uma declaração de missão e visão para o seu projeto, quais são os pontos que incluiria? Porque acha que esses </a:t>
            </a:r>
            <a:r>
              <a:rPr lang="pt-PT" sz="2400" dirty="0" err="1">
                <a:solidFill>
                  <a:schemeClr val="bg1"/>
                </a:solidFill>
              </a:rPr>
              <a:t>aspectos</a:t>
            </a:r>
            <a:r>
              <a:rPr lang="pt-PT" sz="2400" dirty="0">
                <a:solidFill>
                  <a:schemeClr val="bg1"/>
                </a:solidFill>
              </a:rPr>
              <a:t> seriam importantes para o seu projeto? Quais são alguns dos objetivos do projeto?</a:t>
            </a:r>
          </a:p>
          <a:p>
            <a:pPr marL="342900" indent="-342900">
              <a:buFont typeface="Arial" panose="020B0604020202020204" pitchFamily="34" charset="0"/>
              <a:buChar char="•"/>
            </a:pPr>
            <a:endParaRPr lang="pt-PT" sz="2400" dirty="0">
              <a:solidFill>
                <a:schemeClr val="bg1"/>
              </a:solidFill>
            </a:endParaRPr>
          </a:p>
          <a:p>
            <a:pPr marL="342900" indent="-342900">
              <a:buFont typeface="Arial" panose="020B0604020202020204" pitchFamily="34" charset="0"/>
              <a:buChar char="•"/>
            </a:pPr>
            <a:r>
              <a:rPr lang="pt-PT" sz="2400" dirty="0">
                <a:solidFill>
                  <a:schemeClr val="bg1"/>
                </a:solidFill>
              </a:rPr>
              <a:t>Como irá desenvolver a confiança no seu projeto? Quais são algumas das atividades que pretender fazer para aumentar essa confiança? </a:t>
            </a:r>
          </a:p>
          <a:p>
            <a:pPr marL="342900" indent="-342900">
              <a:buFont typeface="Arial" panose="020B0604020202020204" pitchFamily="34" charset="0"/>
              <a:buChar char="•"/>
            </a:pPr>
            <a:endParaRPr lang="pt-PT" sz="2400" dirty="0">
              <a:solidFill>
                <a:schemeClr val="bg1"/>
              </a:solidFill>
            </a:endParaRPr>
          </a:p>
          <a:p>
            <a:pPr marL="342900" indent="-342900">
              <a:buFont typeface="Arial" panose="020B0604020202020204" pitchFamily="34" charset="0"/>
              <a:buChar char="•"/>
            </a:pPr>
            <a:r>
              <a:rPr lang="pt-PT" sz="2400" dirty="0">
                <a:solidFill>
                  <a:schemeClr val="bg1"/>
                </a:solidFill>
              </a:rPr>
              <a:t>Ao pensar em aumentar a confiança, pense como criará confiança interna entre os elementos da equipa e confiança externa com pessoas que não estão diretamente envolvidas no projeto.</a:t>
            </a:r>
          </a:p>
        </p:txBody>
      </p:sp>
    </p:spTree>
    <p:extLst>
      <p:ext uri="{BB962C8B-B14F-4D97-AF65-F5344CB8AC3E}">
        <p14:creationId xmlns:p14="http://schemas.microsoft.com/office/powerpoint/2010/main" val="4005883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487F76-9537-47B2-A493-55260802A795}"/>
              </a:ext>
            </a:extLst>
          </p:cNvPr>
          <p:cNvSpPr>
            <a:spLocks noGrp="1"/>
          </p:cNvSpPr>
          <p:nvPr>
            <p:ph type="body" sz="quarter" idx="16"/>
          </p:nvPr>
        </p:nvSpPr>
        <p:spPr/>
        <p:txBody>
          <a:bodyPr>
            <a:noAutofit/>
          </a:bodyPr>
          <a:lstStyle/>
          <a:p>
            <a:pPr algn="ctr"/>
            <a:r>
              <a:rPr lang="pt-PT" sz="2800" dirty="0"/>
              <a:t>TAREFA 2: </a:t>
            </a:r>
            <a:r>
              <a:rPr lang="en-IE" sz="2800" dirty="0"/>
              <a:t> CRIAR UMA CAMPANHA NA REDE SOCIAL</a:t>
            </a:r>
          </a:p>
        </p:txBody>
      </p:sp>
      <p:sp>
        <p:nvSpPr>
          <p:cNvPr id="12" name="TextBox 11">
            <a:extLst>
              <a:ext uri="{FF2B5EF4-FFF2-40B4-BE49-F238E27FC236}">
                <a16:creationId xmlns:a16="http://schemas.microsoft.com/office/drawing/2014/main" id="{819BD216-FDD1-4A22-9B85-465EC7425698}"/>
              </a:ext>
            </a:extLst>
          </p:cNvPr>
          <p:cNvSpPr txBox="1"/>
          <p:nvPr/>
        </p:nvSpPr>
        <p:spPr>
          <a:xfrm>
            <a:off x="320739" y="1384715"/>
            <a:ext cx="11636051" cy="4524315"/>
          </a:xfrm>
          <a:prstGeom prst="rect">
            <a:avLst/>
          </a:prstGeom>
          <a:noFill/>
        </p:spPr>
        <p:txBody>
          <a:bodyPr wrap="square" rtlCol="0">
            <a:spAutoFit/>
          </a:bodyPr>
          <a:lstStyle/>
          <a:p>
            <a:r>
              <a:rPr lang="pt-PT" sz="2400" dirty="0">
                <a:solidFill>
                  <a:schemeClr val="bg1"/>
                </a:solidFill>
              </a:rPr>
              <a:t>Pense em tudo o que aprendeu neste módulo sobre redes sociais. Divida a sala em equipas de 3 a 6 pessoas e responda às seguintes perguntas. </a:t>
            </a:r>
          </a:p>
          <a:p>
            <a:endParaRPr lang="pt-PT" sz="2400" dirty="0">
              <a:solidFill>
                <a:schemeClr val="bg1"/>
              </a:solidFill>
            </a:endParaRPr>
          </a:p>
          <a:p>
            <a:r>
              <a:rPr lang="pt-PT" sz="2400" dirty="0">
                <a:solidFill>
                  <a:schemeClr val="bg1"/>
                </a:solidFill>
              </a:rPr>
              <a:t>A partir do projeto ECDE imaginário da Tarefa 1, pense como pode aplicar as redes sociais a seu favor e ajudar a divulgar a mensagem do projeto.</a:t>
            </a:r>
          </a:p>
          <a:p>
            <a:endParaRPr lang="pt-PT" sz="2400" dirty="0">
              <a:solidFill>
                <a:schemeClr val="bg1"/>
              </a:solidFill>
            </a:endParaRPr>
          </a:p>
          <a:p>
            <a:r>
              <a:rPr lang="pt-PT" sz="2400" dirty="0">
                <a:solidFill>
                  <a:schemeClr val="bg1"/>
                </a:solidFill>
              </a:rPr>
              <a:t>Quais ferramentas que mais beneficiariam o seu projeto e porque pensa que essas ferramentas se encaixariam bem no seu projeto? Quais as plataformas de rede social que melhor combinariam com o seu projeto e porquê?</a:t>
            </a:r>
          </a:p>
          <a:p>
            <a:endParaRPr lang="pt-PT" sz="2400" dirty="0">
              <a:solidFill>
                <a:schemeClr val="bg1"/>
              </a:solidFill>
            </a:endParaRPr>
          </a:p>
          <a:p>
            <a:r>
              <a:rPr lang="pt-PT" sz="2400" dirty="0">
                <a:solidFill>
                  <a:schemeClr val="bg1"/>
                </a:solidFill>
              </a:rPr>
              <a:t>Como tarefa final, tente fazer uma publicação sobre o seu projeto com o </a:t>
            </a:r>
            <a:r>
              <a:rPr lang="pt-PT" sz="2400" dirty="0" err="1">
                <a:solidFill>
                  <a:schemeClr val="bg1"/>
                </a:solidFill>
              </a:rPr>
              <a:t>Canva</a:t>
            </a:r>
            <a:r>
              <a:rPr lang="pt-PT" sz="2400" dirty="0">
                <a:solidFill>
                  <a:schemeClr val="bg1"/>
                </a:solidFill>
              </a:rPr>
              <a:t>, ou fazer um simples site em </a:t>
            </a:r>
            <a:r>
              <a:rPr lang="pt-PT" sz="2400" dirty="0" err="1">
                <a:solidFill>
                  <a:schemeClr val="bg1"/>
                </a:solidFill>
              </a:rPr>
              <a:t>Wordpress</a:t>
            </a:r>
            <a:r>
              <a:rPr lang="pt-PT" sz="2400" dirty="0">
                <a:solidFill>
                  <a:schemeClr val="bg1"/>
                </a:solidFill>
              </a:rPr>
              <a:t> para praticar.</a:t>
            </a:r>
            <a:endParaRPr lang="en-IE" sz="2400" dirty="0">
              <a:solidFill>
                <a:schemeClr val="bg1"/>
              </a:solidFill>
            </a:endParaRPr>
          </a:p>
        </p:txBody>
      </p:sp>
    </p:spTree>
    <p:extLst>
      <p:ext uri="{BB962C8B-B14F-4D97-AF65-F5344CB8AC3E}">
        <p14:creationId xmlns:p14="http://schemas.microsoft.com/office/powerpoint/2010/main" val="3819686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C7A64921-25A6-3447-89EF-E27539ED69A4}"/>
              </a:ext>
            </a:extLst>
          </p:cNvPr>
          <p:cNvSpPr txBox="1">
            <a:spLocks/>
          </p:cNvSpPr>
          <p:nvPr/>
        </p:nvSpPr>
        <p:spPr>
          <a:xfrm>
            <a:off x="583902" y="2173094"/>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2338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1188A3"/>
                </a:solidFill>
              </a:rPr>
              <a:t>Alguma questão?</a:t>
            </a:r>
            <a:endParaRPr lang="en-US" dirty="0">
              <a:solidFill>
                <a:srgbClr val="1188A3"/>
              </a:solidFill>
            </a:endParaRPr>
          </a:p>
        </p:txBody>
      </p:sp>
      <p:sp>
        <p:nvSpPr>
          <p:cNvPr id="8" name="Text Placeholder 2">
            <a:extLst>
              <a:ext uri="{FF2B5EF4-FFF2-40B4-BE49-F238E27FC236}">
                <a16:creationId xmlns:a16="http://schemas.microsoft.com/office/drawing/2014/main" id="{86CD6A24-72E3-224D-BDC3-88429D653304}"/>
              </a:ext>
            </a:extLst>
          </p:cNvPr>
          <p:cNvSpPr txBox="1">
            <a:spLocks/>
          </p:cNvSpPr>
          <p:nvPr/>
        </p:nvSpPr>
        <p:spPr>
          <a:xfrm>
            <a:off x="583902" y="1363518"/>
            <a:ext cx="3195485"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5000" kern="1200" baseline="0">
                <a:solidFill>
                  <a:srgbClr val="2338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OBRIGADA</a:t>
            </a:r>
          </a:p>
        </p:txBody>
      </p:sp>
      <p:sp>
        <p:nvSpPr>
          <p:cNvPr id="9" name="Text Placeholder 1">
            <a:extLst>
              <a:ext uri="{FF2B5EF4-FFF2-40B4-BE49-F238E27FC236}">
                <a16:creationId xmlns:a16="http://schemas.microsoft.com/office/drawing/2014/main" id="{C7A64921-25A6-3447-89EF-E27539ED69A4}"/>
              </a:ext>
            </a:extLst>
          </p:cNvPr>
          <p:cNvSpPr txBox="1">
            <a:spLocks/>
          </p:cNvSpPr>
          <p:nvPr/>
        </p:nvSpPr>
        <p:spPr>
          <a:xfrm>
            <a:off x="7885248" y="5318075"/>
            <a:ext cx="3807988"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2338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bg1"/>
                </a:solidFill>
              </a:rPr>
              <a:t>https://www.studentcivicengagers.eu/</a:t>
            </a:r>
            <a:endParaRPr lang="en-US" sz="1600" dirty="0">
              <a:solidFill>
                <a:schemeClr val="bg1"/>
              </a:solidFill>
            </a:endParaRPr>
          </a:p>
        </p:txBody>
      </p:sp>
      <p:sp>
        <p:nvSpPr>
          <p:cNvPr id="10" name="Rectangle 9"/>
          <p:cNvSpPr/>
          <p:nvPr/>
        </p:nvSpPr>
        <p:spPr>
          <a:xfrm>
            <a:off x="7250545" y="4202545"/>
            <a:ext cx="3906982" cy="111553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90525" y="1495148"/>
            <a:ext cx="5905500" cy="3867704"/>
          </a:xfrm>
        </p:spPr>
        <p:txBody>
          <a:bodyPr>
            <a:normAutofit lnSpcReduction="10000"/>
          </a:bodyPr>
          <a:lstStyle/>
          <a:p>
            <a:pPr marL="0"/>
            <a:r>
              <a:rPr lang="pt-PT" dirty="0"/>
              <a:t>A confiança é um fator importante para o marketing de um projeto ECD. Se o projeto não tem credibilidade, pode, por sua vez, ser menos atrativo para as pessoas.</a:t>
            </a:r>
          </a:p>
          <a:p>
            <a:pPr marL="0"/>
            <a:r>
              <a:rPr lang="pt-PT" dirty="0"/>
              <a:t>Confiança e credibilidade podem ser fatores internos e externos. Se o projeto não tiver credibilidade internamente, poderá ter dificuldades em encontrar voluntários dispostos a trabalhar no projeto. </a:t>
            </a:r>
          </a:p>
          <a:p>
            <a:pPr marL="0"/>
            <a:r>
              <a:rPr lang="pt-PT" dirty="0"/>
              <a:t>A falta de confiança externa pode significar que as pessoas não estão envolvidas no projeto, pelo que o projeto pode falhar.</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90525" y="288758"/>
            <a:ext cx="5564883" cy="730745"/>
          </a:xfrm>
        </p:spPr>
        <p:txBody>
          <a:bodyPr>
            <a:normAutofit fontScale="25000" lnSpcReduction="20000"/>
          </a:bodyPr>
          <a:lstStyle/>
          <a:p>
            <a:r>
              <a:rPr lang="pt-PT" sz="11200" dirty="0"/>
              <a:t>CONSTRUIR CONFIANÇA E CREDIBILIDADE É FUNDAMENTAL</a:t>
            </a: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364924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632330" y="1496686"/>
            <a:ext cx="5422768" cy="4216149"/>
          </a:xfrm>
        </p:spPr>
        <p:txBody>
          <a:bodyPr>
            <a:noAutofit/>
          </a:bodyPr>
          <a:lstStyle/>
          <a:p>
            <a:pPr marL="0">
              <a:lnSpc>
                <a:spcPct val="120000"/>
              </a:lnSpc>
            </a:pPr>
            <a:r>
              <a:rPr lang="pt-PT" sz="2000" dirty="0"/>
              <a:t>Uma das formas mais rápidas de criar confiança é garantir que inclui os líderes certos para o projeto. Um líder é um apaixonado pelo projeto que tem um foco na confiança sendo um valor basilar do projeto, muito provavelmente aumentará a confiança das pessoas ao nível interno e externo.</a:t>
            </a:r>
          </a:p>
          <a:p>
            <a:pPr marL="0">
              <a:lnSpc>
                <a:spcPct val="120000"/>
              </a:lnSpc>
            </a:pPr>
            <a:r>
              <a:rPr lang="pt-PT" sz="2000" dirty="0"/>
              <a:t>Há três etapas que se podem seguir quando se cria um projeto ECD e que sustenta uma cultura de confiança.</a:t>
            </a:r>
          </a:p>
          <a:p>
            <a:pPr marL="0">
              <a:lnSpc>
                <a:spcPct val="120000"/>
              </a:lnSpc>
            </a:pPr>
            <a:r>
              <a:rPr lang="pt-PT" sz="2000" dirty="0"/>
              <a:t>Continue a ler para saber mais…</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632736" y="270183"/>
            <a:ext cx="5085159" cy="582221"/>
          </a:xfrm>
        </p:spPr>
        <p:txBody>
          <a:bodyPr>
            <a:noAutofit/>
          </a:bodyPr>
          <a:lstStyle/>
          <a:p>
            <a:r>
              <a:rPr lang="pt-PT" sz="2800" dirty="0"/>
              <a:t>Como construir confiança de um projeto ECD</a:t>
            </a:r>
            <a:endParaRPr lang="en-US" sz="2800"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8" name="Picture Placeholder 7" descr="Couple holding hands">
            <a:extLst>
              <a:ext uri="{FF2B5EF4-FFF2-40B4-BE49-F238E27FC236}">
                <a16:creationId xmlns:a16="http://schemas.microsoft.com/office/drawing/2014/main" id="{655D8E1A-5981-4F59-8336-252241030C7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6974" r="16974"/>
          <a:stretch>
            <a:fillRect/>
          </a:stretch>
        </p:blipFill>
        <p:spPr/>
      </p:pic>
    </p:spTree>
    <p:extLst>
      <p:ext uri="{BB962C8B-B14F-4D97-AF65-F5344CB8AC3E}">
        <p14:creationId xmlns:p14="http://schemas.microsoft.com/office/powerpoint/2010/main" val="125950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t="6443" b="6443"/>
          <a:stretch>
            <a:fillRect/>
          </a:stretch>
        </p:blipFill>
        <p:spPr/>
      </p:pic>
      <p:sp>
        <p:nvSpPr>
          <p:cNvPr id="4" name="Text Placeholder 1">
            <a:extLst>
              <a:ext uri="{FF2B5EF4-FFF2-40B4-BE49-F238E27FC236}">
                <a16:creationId xmlns:a16="http://schemas.microsoft.com/office/drawing/2014/main" id="{DA85874B-A94F-40DE-8764-F001A2B3E056}"/>
              </a:ext>
            </a:extLst>
          </p:cNvPr>
          <p:cNvSpPr txBox="1">
            <a:spLocks/>
          </p:cNvSpPr>
          <p:nvPr/>
        </p:nvSpPr>
        <p:spPr>
          <a:xfrm>
            <a:off x="5954754" y="414372"/>
            <a:ext cx="6038850" cy="757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dirty="0">
                <a:solidFill>
                  <a:schemeClr val="bg1"/>
                </a:solidFill>
              </a:rPr>
              <a:t>ETAPA 1 CONSTRUIR CONFIANÇA NUMA EQUIPA DCE</a:t>
            </a:r>
            <a:endParaRPr lang="en-US" dirty="0">
              <a:solidFill>
                <a:schemeClr val="bg1"/>
              </a:solidFill>
            </a:endParaRPr>
          </a:p>
        </p:txBody>
      </p:sp>
      <p:sp>
        <p:nvSpPr>
          <p:cNvPr id="5" name="Text Placeholder 4">
            <a:extLst>
              <a:ext uri="{FF2B5EF4-FFF2-40B4-BE49-F238E27FC236}">
                <a16:creationId xmlns:a16="http://schemas.microsoft.com/office/drawing/2014/main" id="{CC4BD337-53D3-4122-BD00-600912B30C64}"/>
              </a:ext>
            </a:extLst>
          </p:cNvPr>
          <p:cNvSpPr txBox="1">
            <a:spLocks/>
          </p:cNvSpPr>
          <p:nvPr/>
        </p:nvSpPr>
        <p:spPr>
          <a:xfrm>
            <a:off x="6036619" y="1311967"/>
            <a:ext cx="5755690" cy="42340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2400" dirty="0">
                <a:solidFill>
                  <a:schemeClr val="bg1"/>
                </a:solidFill>
              </a:rPr>
              <a:t>O primeiro passo é abordar possíveis problemas/conflitos, trabalhando como uma equipa e não como concorrentes.</a:t>
            </a:r>
          </a:p>
          <a:p>
            <a:pPr marL="0" indent="0">
              <a:buNone/>
            </a:pPr>
            <a:r>
              <a:rPr lang="pt-PT" sz="2400" dirty="0">
                <a:solidFill>
                  <a:schemeClr val="bg1"/>
                </a:solidFill>
              </a:rPr>
              <a:t>Dentro da sua equipa ECD, é importante lembrar que todos trabalham juntos para um objetivo comum, em prol de um impacto positivo no envolvimento cívico. Se um membro da equipa cometer um erro, assuma-o como uma equipa e resolva-o em conjunto. Ao garantir uma cultura de confiança dentro da equipa, está a garantir o sucesso do projeto DCE.</a:t>
            </a:r>
          </a:p>
          <a:p>
            <a:pPr marL="0" indent="0">
              <a:buNone/>
            </a:pPr>
            <a:endParaRPr lang="en-US" sz="2400" dirty="0">
              <a:solidFill>
                <a:schemeClr val="bg1"/>
              </a:solidFill>
            </a:endParaRPr>
          </a:p>
          <a:p>
            <a:pPr marL="0"/>
            <a:endParaRPr lang="en-US" sz="2400" dirty="0"/>
          </a:p>
          <a:p>
            <a:pPr marL="0"/>
            <a:endParaRPr lang="en-US" sz="2400" dirty="0"/>
          </a:p>
        </p:txBody>
      </p:sp>
    </p:spTree>
    <p:extLst>
      <p:ext uri="{BB962C8B-B14F-4D97-AF65-F5344CB8AC3E}">
        <p14:creationId xmlns:p14="http://schemas.microsoft.com/office/powerpoint/2010/main" val="1876578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95222A75-1180-4C33-BF92-FB8D4B59FD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
        <p:nvSpPr>
          <p:cNvPr id="10" name="Text Placeholder 1">
            <a:extLst>
              <a:ext uri="{FF2B5EF4-FFF2-40B4-BE49-F238E27FC236}">
                <a16:creationId xmlns:a16="http://schemas.microsoft.com/office/drawing/2014/main" id="{9A5D165C-7155-479B-8691-D85ADF757996}"/>
              </a:ext>
            </a:extLst>
          </p:cNvPr>
          <p:cNvSpPr txBox="1">
            <a:spLocks/>
          </p:cNvSpPr>
          <p:nvPr/>
        </p:nvSpPr>
        <p:spPr>
          <a:xfrm>
            <a:off x="353450" y="236483"/>
            <a:ext cx="6038850" cy="757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dirty="0">
                <a:solidFill>
                  <a:schemeClr val="bg1"/>
                </a:solidFill>
              </a:rPr>
              <a:t>ETAPA 2 CONSTRUIR CONFIANÇA NUMA EQUIPA ECD</a:t>
            </a:r>
            <a:endParaRPr lang="en-US" dirty="0">
              <a:solidFill>
                <a:schemeClr val="bg1"/>
              </a:solidFill>
            </a:endParaRPr>
          </a:p>
        </p:txBody>
      </p:sp>
      <p:sp>
        <p:nvSpPr>
          <p:cNvPr id="11" name="Text Placeholder 4">
            <a:extLst>
              <a:ext uri="{FF2B5EF4-FFF2-40B4-BE49-F238E27FC236}">
                <a16:creationId xmlns:a16="http://schemas.microsoft.com/office/drawing/2014/main" id="{688D3C5F-4F10-43B5-A696-0BEA2A560AFF}"/>
              </a:ext>
            </a:extLst>
          </p:cNvPr>
          <p:cNvSpPr txBox="1">
            <a:spLocks/>
          </p:cNvSpPr>
          <p:nvPr/>
        </p:nvSpPr>
        <p:spPr>
          <a:xfrm>
            <a:off x="397819" y="1380226"/>
            <a:ext cx="5864958" cy="416580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2600" dirty="0">
                <a:solidFill>
                  <a:schemeClr val="bg1"/>
                </a:solidFill>
              </a:rPr>
              <a:t>O segundo passo é manter uma comunicação transparente dentro da equipa, para inspirar confiança.</a:t>
            </a:r>
          </a:p>
          <a:p>
            <a:pPr marL="0" indent="0">
              <a:buNone/>
            </a:pPr>
            <a:r>
              <a:rPr lang="pt-PT" sz="2600" dirty="0">
                <a:solidFill>
                  <a:schemeClr val="bg1"/>
                </a:solidFill>
              </a:rPr>
              <a:t>A transparência é um elemento-chave para garantir que o projeto e os elementos da equipa de ECD partilham de uma confiança sólida entre si. </a:t>
            </a:r>
          </a:p>
          <a:p>
            <a:pPr marL="0" indent="0">
              <a:buNone/>
            </a:pPr>
            <a:r>
              <a:rPr lang="pt-PT" sz="2600" dirty="0">
                <a:solidFill>
                  <a:schemeClr val="bg1"/>
                </a:solidFill>
              </a:rPr>
              <a:t>Ao ter transparência em todas as informações internas e externas do projeto, garante que os membros da equipa não se sentem excluídos e que informações falsas não se espalham por todo o grupo.</a:t>
            </a:r>
            <a:endParaRPr lang="en-US" dirty="0"/>
          </a:p>
          <a:p>
            <a:pPr marL="0"/>
            <a:endParaRPr lang="en-US" dirty="0"/>
          </a:p>
        </p:txBody>
      </p:sp>
    </p:spTree>
    <p:extLst>
      <p:ext uri="{BB962C8B-B14F-4D97-AF65-F5344CB8AC3E}">
        <p14:creationId xmlns:p14="http://schemas.microsoft.com/office/powerpoint/2010/main" val="83791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38150" y="1585561"/>
            <a:ext cx="5657850" cy="4234214"/>
          </a:xfrm>
        </p:spPr>
        <p:txBody>
          <a:bodyPr>
            <a:normAutofit fontScale="92500"/>
          </a:bodyPr>
          <a:lstStyle/>
          <a:p>
            <a:pPr marL="0"/>
            <a:r>
              <a:rPr lang="pt-PT" dirty="0"/>
              <a:t>O terceiro passo é praticar uma comunicação forte.</a:t>
            </a:r>
          </a:p>
          <a:p>
            <a:pPr marL="0"/>
            <a:r>
              <a:rPr lang="pt-PT" dirty="0"/>
              <a:t>Embora este passo possa parecer óbvio, uma das maiores fontes de confiança é escutar e comunicar bem as informações uns com os outros. Ao praticar a competência de escuta-ativa, deve estar atento e ouvir ativamente, garantindo que todos os membros da equipa foram ouvidos. Resolvendo problemas à medida que eles ocorrem. Ao ouvir ativamente todos os membros da equipa, também pode ajudar a criar uma equipa mais forte, onde todos são respeitados.</a:t>
            </a:r>
          </a:p>
          <a:p>
            <a:pPr marL="0"/>
            <a:endParaRPr lang="en-US" dirty="0"/>
          </a:p>
          <a:p>
            <a:pPr marL="0"/>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43556" y="377914"/>
            <a:ext cx="5941630" cy="582221"/>
          </a:xfrm>
        </p:spPr>
        <p:txBody>
          <a:bodyPr>
            <a:noAutofit/>
          </a:bodyPr>
          <a:lstStyle/>
          <a:p>
            <a:r>
              <a:rPr lang="pt-PT" sz="2800" dirty="0"/>
              <a:t>ETAPA 3 CONSTRUIR CONFIANÇA NUMA EQUIPA ECD</a:t>
            </a:r>
            <a:endParaRPr lang="en-US" sz="2800"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5DC737FA-8F2E-4D8C-8CD3-2362240F257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3936" r="13936"/>
          <a:stretch>
            <a:fillRect/>
          </a:stretch>
        </p:blipFill>
        <p:spPr/>
      </p:pic>
    </p:spTree>
    <p:extLst>
      <p:ext uri="{BB962C8B-B14F-4D97-AF65-F5344CB8AC3E}">
        <p14:creationId xmlns:p14="http://schemas.microsoft.com/office/powerpoint/2010/main" val="126884679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31962</TotalTime>
  <Words>3293</Words>
  <Application>Microsoft Office PowerPoint</Application>
  <PresentationFormat>Widescreen</PresentationFormat>
  <Paragraphs>234</Paragraphs>
  <Slides>47</Slides>
  <Notes>0</Notes>
  <HiddenSlides>0</HiddenSlides>
  <MMClips>5</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AvenirNext</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212</cp:revision>
  <dcterms:created xsi:type="dcterms:W3CDTF">2020-10-14T13:32:04Z</dcterms:created>
  <dcterms:modified xsi:type="dcterms:W3CDTF">2022-09-21T14:42:03Z</dcterms:modified>
</cp:coreProperties>
</file>