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8"/>
  </p:notesMasterIdLst>
  <p:sldIdLst>
    <p:sldId id="4298" r:id="rId2"/>
    <p:sldId id="4270" r:id="rId3"/>
    <p:sldId id="4380" r:id="rId4"/>
    <p:sldId id="4273" r:id="rId5"/>
    <p:sldId id="4291" r:id="rId6"/>
    <p:sldId id="4344" r:id="rId7"/>
    <p:sldId id="4300" r:id="rId8"/>
    <p:sldId id="4325" r:id="rId9"/>
    <p:sldId id="4316" r:id="rId10"/>
    <p:sldId id="4318" r:id="rId11"/>
    <p:sldId id="4349" r:id="rId12"/>
    <p:sldId id="4319" r:id="rId13"/>
    <p:sldId id="4326" r:id="rId14"/>
    <p:sldId id="269" r:id="rId15"/>
    <p:sldId id="264" r:id="rId16"/>
    <p:sldId id="4354" r:id="rId17"/>
    <p:sldId id="4303" r:id="rId18"/>
    <p:sldId id="4304" r:id="rId19"/>
    <p:sldId id="4351" r:id="rId20"/>
    <p:sldId id="4352" r:id="rId21"/>
    <p:sldId id="4353" r:id="rId22"/>
    <p:sldId id="4356" r:id="rId23"/>
    <p:sldId id="4358" r:id="rId24"/>
    <p:sldId id="4359" r:id="rId25"/>
    <p:sldId id="4357" r:id="rId26"/>
    <p:sldId id="4361" r:id="rId27"/>
    <p:sldId id="4328" r:id="rId28"/>
    <p:sldId id="4327" r:id="rId29"/>
    <p:sldId id="4307" r:id="rId30"/>
    <p:sldId id="4331" r:id="rId31"/>
    <p:sldId id="4362" r:id="rId32"/>
    <p:sldId id="4364" r:id="rId33"/>
    <p:sldId id="4366" r:id="rId34"/>
    <p:sldId id="4365" r:id="rId35"/>
    <p:sldId id="4363" r:id="rId36"/>
    <p:sldId id="4322" r:id="rId37"/>
    <p:sldId id="4323" r:id="rId38"/>
    <p:sldId id="4329" r:id="rId39"/>
    <p:sldId id="4309" r:id="rId40"/>
    <p:sldId id="4330" r:id="rId41"/>
    <p:sldId id="4308" r:id="rId42"/>
    <p:sldId id="4314" r:id="rId43"/>
    <p:sldId id="4313" r:id="rId44"/>
    <p:sldId id="4336" r:id="rId45"/>
    <p:sldId id="4338" r:id="rId46"/>
    <p:sldId id="4339" r:id="rId47"/>
    <p:sldId id="4340" r:id="rId48"/>
    <p:sldId id="4302" r:id="rId49"/>
    <p:sldId id="4341" r:id="rId50"/>
    <p:sldId id="4312" r:id="rId51"/>
    <p:sldId id="4332" r:id="rId52"/>
    <p:sldId id="4342" r:id="rId53"/>
    <p:sldId id="4345" r:id="rId54"/>
    <p:sldId id="4367" r:id="rId55"/>
    <p:sldId id="4276" r:id="rId56"/>
    <p:sldId id="437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6" d="100"/>
          <a:sy n="86" d="100"/>
        </p:scale>
        <p:origin x="538"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3049104" y="3140711"/>
            <a:ext cx="8692531" cy="1737427"/>
          </a:xfrm>
        </p:spPr>
        <p:txBody>
          <a:bodyPr anchor="t">
            <a:noAutofit/>
          </a:bodyPr>
          <a:lstStyle>
            <a:lvl1pPr algn="l">
              <a:buNone/>
              <a:defRPr sz="4000" b="1" i="0" spc="0">
                <a:solidFill>
                  <a:schemeClr val="tx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https://www.studentcivicengagers.eu/</a:t>
            </a:r>
            <a:endParaRPr lang="en-US" dirty="0"/>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75020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Slide with Photo - Cyan">
  <p:cSld name="1_Text Slide with Photo - Cyan">
    <p:spTree>
      <p:nvGrpSpPr>
        <p:cNvPr id="1" name="Shape 124"/>
        <p:cNvGrpSpPr/>
        <p:nvPr/>
      </p:nvGrpSpPr>
      <p:grpSpPr>
        <a:xfrm>
          <a:off x="0" y="0"/>
          <a:ext cx="0" cy="0"/>
          <a:chOff x="0" y="0"/>
          <a:chExt cx="0" cy="0"/>
        </a:xfrm>
      </p:grpSpPr>
      <p:sp>
        <p:nvSpPr>
          <p:cNvPr id="125" name="Google Shape;125;p65"/>
          <p:cNvSpPr/>
          <p:nvPr/>
        </p:nvSpPr>
        <p:spPr>
          <a:xfrm rot="10800000" flipH="1">
            <a:off x="1356632" y="-2"/>
            <a:ext cx="5495430" cy="6892757"/>
          </a:xfrm>
          <a:prstGeom prst="rect">
            <a:avLst/>
          </a:prstGeom>
          <a:solidFill>
            <a:srgbClr val="7DC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26" name="Google Shape;126;p65"/>
          <p:cNvSpPr>
            <a:spLocks noGrp="1"/>
          </p:cNvSpPr>
          <p:nvPr>
            <p:ph type="pic" idx="2"/>
          </p:nvPr>
        </p:nvSpPr>
        <p:spPr>
          <a:xfrm>
            <a:off x="6852062" y="228600"/>
            <a:ext cx="5105121" cy="6362700"/>
          </a:xfrm>
          <a:prstGeom prst="rect">
            <a:avLst/>
          </a:prstGeom>
          <a:solidFill>
            <a:schemeClr val="lt1"/>
          </a:solidFill>
          <a:ln>
            <a:noFill/>
          </a:ln>
        </p:spPr>
      </p:sp>
      <p:sp>
        <p:nvSpPr>
          <p:cNvPr id="127" name="Google Shape;127;p6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65"/>
          <p:cNvSpPr/>
          <p:nvPr/>
        </p:nvSpPr>
        <p:spPr>
          <a:xfrm>
            <a:off x="1802710" y="1292864"/>
            <a:ext cx="792000" cy="21410"/>
          </a:xfrm>
          <a:prstGeom prst="rect">
            <a:avLst/>
          </a:prstGeom>
          <a:solidFill>
            <a:srgbClr val="FDC5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29" name="Google Shape;129;p65"/>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0" name="Google Shape;130;p65"/>
          <p:cNvGrpSpPr/>
          <p:nvPr/>
        </p:nvGrpSpPr>
        <p:grpSpPr>
          <a:xfrm rot="-5400000">
            <a:off x="-249725" y="518783"/>
            <a:ext cx="2110356" cy="1072793"/>
            <a:chOff x="10857600" y="6178622"/>
            <a:chExt cx="1334400" cy="678338"/>
          </a:xfrm>
        </p:grpSpPr>
        <p:pic>
          <p:nvPicPr>
            <p:cNvPr id="131" name="Google Shape;131;p65" descr="Icon&#10;&#10;Description automatically generated"/>
            <p:cNvPicPr preferRelativeResize="0"/>
            <p:nvPr/>
          </p:nvPicPr>
          <p:blipFill rotWithShape="1">
            <a:blip r:embed="rId2">
              <a:alphaModFix/>
            </a:blip>
            <a:srcRect/>
            <a:stretch/>
          </p:blipFill>
          <p:spPr>
            <a:xfrm>
              <a:off x="11133132" y="6178622"/>
              <a:ext cx="1058868" cy="678338"/>
            </a:xfrm>
            <a:prstGeom prst="rect">
              <a:avLst/>
            </a:prstGeom>
            <a:noFill/>
            <a:ln>
              <a:noFill/>
            </a:ln>
          </p:spPr>
        </p:pic>
        <p:pic>
          <p:nvPicPr>
            <p:cNvPr id="132" name="Google Shape;132;p65" descr="A picture containing text, sign, tableware, plate&#10;&#10;Description automatically generated"/>
            <p:cNvPicPr preferRelativeResize="0"/>
            <p:nvPr/>
          </p:nvPicPr>
          <p:blipFill rotWithShape="1">
            <a:blip r:embed="rId3">
              <a:alphaModFix/>
            </a:blip>
            <a:srcRect/>
            <a:stretch/>
          </p:blipFill>
          <p:spPr>
            <a:xfrm>
              <a:off x="10857600" y="6218244"/>
              <a:ext cx="1080400" cy="315277"/>
            </a:xfrm>
            <a:prstGeom prst="rect">
              <a:avLst/>
            </a:prstGeom>
            <a:noFill/>
            <a:ln>
              <a:noFill/>
            </a:ln>
          </p:spPr>
        </p:pic>
      </p:grpSp>
      <p:pic>
        <p:nvPicPr>
          <p:cNvPr id="133" name="Google Shape;133;p65"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a:noFill/>
          <a:ln>
            <a:noFill/>
          </a:ln>
        </p:spPr>
      </p:pic>
      <p:pic>
        <p:nvPicPr>
          <p:cNvPr id="134" name="Google Shape;134;p65" descr="Shape, arrow&#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750997" y="1994897"/>
            <a:ext cx="670185" cy="432718"/>
          </a:xfrm>
          <a:prstGeom prst="rect">
            <a:avLst/>
          </a:prstGeom>
          <a:noFill/>
          <a:ln>
            <a:noFill/>
          </a:ln>
        </p:spPr>
      </p:pic>
    </p:spTree>
    <p:extLst>
      <p:ext uri="{BB962C8B-B14F-4D97-AF65-F5344CB8AC3E}">
        <p14:creationId xmlns:p14="http://schemas.microsoft.com/office/powerpoint/2010/main" val="24245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 id="2147483881" r:id="rId47"/>
    <p:sldLayoutId id="214748388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brookings.edu/blog/brown-center-chalkboard/2018/07/23/what-does-civics-education-look-like-in-america" TargetMode="External"/><Relationship Id="rId2" Type="http://schemas.openxmlformats.org/officeDocument/2006/relationships/image" Target="../media/image24.jpeg"/><Relationship Id="rId1" Type="http://schemas.openxmlformats.org/officeDocument/2006/relationships/slideLayout" Target="../slideLayouts/slideLayout20.xml"/><Relationship Id="rId6" Type="http://schemas.openxmlformats.org/officeDocument/2006/relationships/hyperlink" Target="https://eyp.org/digital-health-forum/" TargetMode="External"/><Relationship Id="rId5" Type="http://schemas.openxmlformats.org/officeDocument/2006/relationships/hyperlink" Target="https://news.microsoft.com/en-my/2020/07/17/worlds-first-ever-youth-led-digital-parliament-goes-remote-with-microsoft-teams/" TargetMode="External"/><Relationship Id="rId4" Type="http://schemas.openxmlformats.org/officeDocument/2006/relationships/hyperlink" Target="https://civicengagement.illinoisstate.edu/faculty-staff/engagement-typ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hyperlink" Target="https://open.spotify.com/episode/24xx6GJiM7Iq1Fw698T45U?si=06a6380e0071415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hyperlink" Target="https://www.studentcivicengagers.eu/guide-to-digital-civic-engagement-e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hyperlink" Target="https://ec.europa.eu/jrc/en/digcomp/digital-competence-framewor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i-vol.ie/" TargetMode="External"/><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hyperlink" Target="https://www.citizenlab.co/blog/civic-engagement/10-easy-ways-to-be-a-more-engaged-citizen/" TargetMode="External"/><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hyperlink" Target="https://www.civicplus.com/blog/ce/12-inspiring-examples-of-citizen-engagement-initiatives-for-smart-c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studentcivicengagers.eu/toolkit-est/"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meetup.com/"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meetme.com/#home"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zoom.us/"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webex.com/"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trello.com/en" TargetMode="Externa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microsoft.com/en-ie/microsoft-teams/group-chat-software"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studentcivicengagers.eu/toolkit-es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statetechmagazine.com/article/2018/11/how-technology-can-be-tool-civic-engagement" TargetMode="External"/><Relationship Id="rId2" Type="http://schemas.openxmlformats.org/officeDocument/2006/relationships/image" Target="../media/image57.jpeg"/><Relationship Id="rId1" Type="http://schemas.openxmlformats.org/officeDocument/2006/relationships/slideLayout" Target="../slideLayouts/slideLayout16.xml"/><Relationship Id="rId5" Type="http://schemas.openxmlformats.org/officeDocument/2006/relationships/hyperlink" Target="https://www.studentcivicengagers.eu/toolkit-en/" TargetMode="External"/><Relationship Id="rId4" Type="http://schemas.openxmlformats.org/officeDocument/2006/relationships/hyperlink" Target="https://www.studentcivicengagers.eu/guide-to-digital-civic-engagement-e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s://starteridea.ee/startertartu/" TargetMode="External"/><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4.jpeg"/><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6.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s://www.studentcivicengagers.eu/guide-to-digital-civic-engagement-est/" TargetMode="External"/><Relationship Id="rId2" Type="http://schemas.openxmlformats.org/officeDocument/2006/relationships/hyperlink" Target="https://www.p5.pt/" TargetMode="External"/><Relationship Id="rId1" Type="http://schemas.openxmlformats.org/officeDocument/2006/relationships/slideLayout" Target="../slideLayouts/slideLayout14.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26.xml"/><Relationship Id="rId1" Type="http://schemas.openxmlformats.org/officeDocument/2006/relationships/video" Target="https://www.youtube.com/embed/n8cMCdnQN40?feature=oembed"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6.xml"/><Relationship Id="rId1" Type="http://schemas.openxmlformats.org/officeDocument/2006/relationships/video" Target="https://www.youtube.com/embed/-iT4a2Mpf0M?feature=oembe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hyperlink" Target="https://civicengagement.illinoisstate.edu/faculty-staff/engagement-typ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ivicengagement.illinoisstate.edu/faculty-staff/engagement-types/" TargetMode="External"/><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civicengagement.illinoisstate.edu/faculty-staff/engagement-typ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hyperlink" Target="https://civicengagement.illinoisstate.edu/faculty-staff/engagement-typ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fi-FI" sz="2800" dirty="0"/>
              <a:t>KUIDAS LUUA DIGITAALSET KODANIKUOSALUSE PROJEKTI?</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normAutofit fontScale="70000" lnSpcReduction="20000"/>
          </a:bodyPr>
          <a:lstStyle/>
          <a:p>
            <a:pPr algn="l"/>
            <a:r>
              <a:rPr lang="en-US" dirty="0"/>
              <a:t>SDCE </a:t>
            </a:r>
            <a:r>
              <a:rPr lang="et-EE" dirty="0" err="1"/>
              <a:t>avtud</a:t>
            </a:r>
            <a:r>
              <a:rPr lang="et-EE" dirty="0"/>
              <a:t> õppematerjal </a:t>
            </a:r>
            <a:r>
              <a:rPr lang="en-US" dirty="0"/>
              <a:t>MO</a:t>
            </a:r>
            <a:r>
              <a:rPr lang="et-EE" dirty="0"/>
              <a:t>O</a:t>
            </a:r>
            <a:r>
              <a:rPr lang="en-US" dirty="0"/>
              <a:t>DUL </a:t>
            </a:r>
            <a:r>
              <a:rPr lang="et-EE" dirty="0"/>
              <a:t>3</a:t>
            </a:r>
            <a:r>
              <a:rPr lang="en-US" dirty="0"/>
              <a:t>:</a:t>
            </a:r>
          </a:p>
        </p:txBody>
      </p:sp>
      <p:sp>
        <p:nvSpPr>
          <p:cNvPr id="5" name="Google Shape;322;p3">
            <a:extLst>
              <a:ext uri="{FF2B5EF4-FFF2-40B4-BE49-F238E27FC236}">
                <a16:creationId xmlns:a16="http://schemas.microsoft.com/office/drawing/2014/main" id="{F35CD960-EB50-4FF7-A19D-6E8A943CD100}"/>
              </a:ext>
            </a:extLst>
          </p:cNvPr>
          <p:cNvSpPr txBox="1"/>
          <p:nvPr/>
        </p:nvSpPr>
        <p:spPr>
          <a:xfrm>
            <a:off x="5969000" y="6341089"/>
            <a:ext cx="57279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dirty="0">
                <a:solidFill>
                  <a:srgbClr val="23385C"/>
                </a:solidFill>
              </a:rPr>
              <a:t>NB! </a:t>
            </a:r>
            <a:r>
              <a:rPr lang="en-GB" sz="1300" b="1" dirty="0" err="1">
                <a:solidFill>
                  <a:srgbClr val="23385C"/>
                </a:solidFill>
              </a:rPr>
              <a:t>Tegemist</a:t>
            </a:r>
            <a:r>
              <a:rPr lang="en-GB" sz="1300" b="1" dirty="0">
                <a:solidFill>
                  <a:srgbClr val="23385C"/>
                </a:solidFill>
              </a:rPr>
              <a:t> on </a:t>
            </a:r>
            <a:r>
              <a:rPr lang="en-GB" sz="1300" b="1" dirty="0" err="1">
                <a:solidFill>
                  <a:srgbClr val="23385C"/>
                </a:solidFill>
              </a:rPr>
              <a:t>toimetamata</a:t>
            </a:r>
            <a:r>
              <a:rPr lang="en-GB" sz="1300" b="1" dirty="0">
                <a:solidFill>
                  <a:srgbClr val="23385C"/>
                </a:solidFill>
              </a:rPr>
              <a:t> </a:t>
            </a:r>
            <a:r>
              <a:rPr lang="en-GB" sz="1300" b="1" dirty="0" err="1">
                <a:solidFill>
                  <a:srgbClr val="23385C"/>
                </a:solidFill>
              </a:rPr>
              <a:t>tõlkega</a:t>
            </a:r>
            <a:r>
              <a:rPr lang="en-GB" sz="1300" b="1" dirty="0">
                <a:solidFill>
                  <a:srgbClr val="23385C"/>
                </a:solidFill>
              </a:rPr>
              <a:t>.</a:t>
            </a:r>
            <a:br>
              <a:rPr lang="en-GB" sz="1300" b="1" dirty="0">
                <a:solidFill>
                  <a:srgbClr val="23385C"/>
                </a:solidFill>
              </a:rPr>
            </a:br>
            <a:r>
              <a:rPr lang="en-GB" sz="1100" b="1" dirty="0" err="1">
                <a:solidFill>
                  <a:srgbClr val="23385C"/>
                </a:solidFill>
              </a:rPr>
              <a:t>Kui</a:t>
            </a:r>
            <a:r>
              <a:rPr lang="en-GB" sz="1100" b="1" dirty="0">
                <a:solidFill>
                  <a:srgbClr val="23385C"/>
                </a:solidFill>
              </a:rPr>
              <a:t> </a:t>
            </a:r>
            <a:r>
              <a:rPr lang="en-GB" sz="1100" b="1" dirty="0" err="1">
                <a:solidFill>
                  <a:srgbClr val="23385C"/>
                </a:solidFill>
              </a:rPr>
              <a:t>midagi</a:t>
            </a:r>
            <a:r>
              <a:rPr lang="en-GB" sz="1100" b="1" dirty="0">
                <a:solidFill>
                  <a:srgbClr val="23385C"/>
                </a:solidFill>
              </a:rPr>
              <a:t> </a:t>
            </a:r>
            <a:r>
              <a:rPr lang="en-GB" sz="1100" b="1" dirty="0" err="1">
                <a:solidFill>
                  <a:srgbClr val="23385C"/>
                </a:solidFill>
              </a:rPr>
              <a:t>jääb</a:t>
            </a:r>
            <a:r>
              <a:rPr lang="en-GB" sz="1100" b="1" dirty="0">
                <a:solidFill>
                  <a:srgbClr val="23385C"/>
                </a:solidFill>
              </a:rPr>
              <a:t> </a:t>
            </a:r>
            <a:r>
              <a:rPr lang="en-GB" sz="1100" b="1" dirty="0" err="1">
                <a:solidFill>
                  <a:srgbClr val="23385C"/>
                </a:solidFill>
              </a:rPr>
              <a:t>arusaamatuks</a:t>
            </a:r>
            <a:r>
              <a:rPr lang="en-GB" sz="1100" b="1" dirty="0">
                <a:solidFill>
                  <a:srgbClr val="23385C"/>
                </a:solidFill>
              </a:rPr>
              <a:t>, </a:t>
            </a:r>
            <a:r>
              <a:rPr lang="en-GB" sz="1100" b="1" dirty="0" err="1">
                <a:solidFill>
                  <a:srgbClr val="23385C"/>
                </a:solidFill>
              </a:rPr>
              <a:t>palun</a:t>
            </a:r>
            <a:r>
              <a:rPr lang="en-GB" sz="1100" b="1" dirty="0">
                <a:solidFill>
                  <a:srgbClr val="23385C"/>
                </a:solidFill>
              </a:rPr>
              <a:t> </a:t>
            </a:r>
            <a:r>
              <a:rPr lang="en-GB" sz="1100" b="1" dirty="0" err="1">
                <a:solidFill>
                  <a:srgbClr val="23385C"/>
                </a:solidFill>
              </a:rPr>
              <a:t>vaadake</a:t>
            </a:r>
            <a:r>
              <a:rPr lang="en-GB" sz="1100" b="1" dirty="0">
                <a:solidFill>
                  <a:srgbClr val="23385C"/>
                </a:solidFill>
              </a:rPr>
              <a:t> </a:t>
            </a:r>
            <a:r>
              <a:rPr lang="en-GB" sz="1100" b="1" dirty="0" err="1">
                <a:solidFill>
                  <a:srgbClr val="23385C"/>
                </a:solidFill>
              </a:rPr>
              <a:t>ingliskeelset</a:t>
            </a:r>
            <a:r>
              <a:rPr lang="en-GB" sz="1100" b="1" dirty="0">
                <a:solidFill>
                  <a:srgbClr val="23385C"/>
                </a:solidFill>
              </a:rPr>
              <a:t> </a:t>
            </a:r>
            <a:r>
              <a:rPr lang="en-GB" sz="1100" b="1" dirty="0" err="1">
                <a:solidFill>
                  <a:srgbClr val="23385C"/>
                </a:solidFill>
              </a:rPr>
              <a:t>versiooni</a:t>
            </a:r>
            <a:r>
              <a:rPr lang="en-GB" sz="1100" b="1" dirty="0">
                <a:solidFill>
                  <a:srgbClr val="23385C"/>
                </a:solidFill>
              </a:rPr>
              <a:t>.</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Placeholder 4">
            <a:extLst>
              <a:ext uri="{FF2B5EF4-FFF2-40B4-BE49-F238E27FC236}">
                <a16:creationId xmlns:a16="http://schemas.microsoft.com/office/drawing/2014/main" id="{0E81D809-AB68-45FF-B8A7-2196C511C9C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620451" y="1477137"/>
            <a:ext cx="4996794" cy="5301349"/>
          </a:xfrm>
        </p:spPr>
        <p:txBody>
          <a:bodyPr>
            <a:normAutofit/>
          </a:bodyPr>
          <a:lstStyle/>
          <a:p>
            <a:r>
              <a:rPr lang="en-US" sz="2200" dirty="0"/>
              <a:t>Tartu Ülikooli STARTER </a:t>
            </a:r>
            <a:r>
              <a:rPr lang="en-US" sz="2200" dirty="0" err="1"/>
              <a:t>programm</a:t>
            </a:r>
            <a:r>
              <a:rPr lang="en-US" sz="2200" dirty="0"/>
              <a:t> on </a:t>
            </a:r>
            <a:r>
              <a:rPr lang="en-US" sz="2200" dirty="0" err="1"/>
              <a:t>üliõpilastele</a:t>
            </a:r>
            <a:r>
              <a:rPr lang="en-US" sz="2200" dirty="0"/>
              <a:t> </a:t>
            </a:r>
            <a:r>
              <a:rPr lang="en-US" sz="2200" dirty="0" err="1"/>
              <a:t>mõeldud</a:t>
            </a:r>
            <a:r>
              <a:rPr lang="en-US" sz="2200" dirty="0"/>
              <a:t> </a:t>
            </a:r>
            <a:r>
              <a:rPr lang="en-US" sz="2200" dirty="0" err="1"/>
              <a:t>õppekavaväline</a:t>
            </a:r>
            <a:r>
              <a:rPr lang="en-US" sz="2200" dirty="0"/>
              <a:t> </a:t>
            </a:r>
            <a:r>
              <a:rPr lang="en-US" sz="2200" dirty="0" err="1"/>
              <a:t>tegevus</a:t>
            </a:r>
            <a:r>
              <a:rPr lang="en-US" sz="2200" dirty="0"/>
              <a:t>, </a:t>
            </a:r>
            <a:r>
              <a:rPr lang="en-US" sz="2200" dirty="0" err="1"/>
              <a:t>mille</a:t>
            </a:r>
            <a:r>
              <a:rPr lang="en-US" sz="2200" dirty="0"/>
              <a:t> </a:t>
            </a:r>
            <a:r>
              <a:rPr lang="en-US" sz="2200" dirty="0" err="1"/>
              <a:t>eesmärk</a:t>
            </a:r>
            <a:r>
              <a:rPr lang="en-US" sz="2200" dirty="0"/>
              <a:t> on </a:t>
            </a:r>
            <a:r>
              <a:rPr lang="en-US" sz="2200" dirty="0" err="1"/>
              <a:t>arendada</a:t>
            </a:r>
            <a:r>
              <a:rPr lang="en-US" sz="2200" dirty="0"/>
              <a:t> </a:t>
            </a:r>
            <a:r>
              <a:rPr lang="en-US" sz="2200" dirty="0" err="1"/>
              <a:t>nende</a:t>
            </a:r>
            <a:r>
              <a:rPr lang="en-US" sz="2200" dirty="0"/>
              <a:t> </a:t>
            </a:r>
            <a:r>
              <a:rPr lang="en-US" sz="2200" dirty="0" err="1"/>
              <a:t>ettevõtluspädevust</a:t>
            </a:r>
            <a:r>
              <a:rPr lang="en-US" sz="2200" dirty="0"/>
              <a:t>.</a:t>
            </a:r>
          </a:p>
          <a:p>
            <a:r>
              <a:rPr lang="en-US" sz="2200" dirty="0"/>
              <a:t>See on </a:t>
            </a:r>
            <a:r>
              <a:rPr lang="en-US" sz="2200" dirty="0" err="1"/>
              <a:t>kolm</a:t>
            </a:r>
            <a:r>
              <a:rPr lang="en-US" sz="2200" dirty="0"/>
              <a:t> </a:t>
            </a:r>
            <a:r>
              <a:rPr lang="en-US" sz="2200" dirty="0" err="1"/>
              <a:t>kuud</a:t>
            </a:r>
            <a:r>
              <a:rPr lang="en-US" sz="2200" dirty="0"/>
              <a:t> </a:t>
            </a:r>
            <a:r>
              <a:rPr lang="en-US" sz="2200" dirty="0" err="1"/>
              <a:t>kestev</a:t>
            </a:r>
            <a:r>
              <a:rPr lang="en-US" sz="2200" dirty="0"/>
              <a:t> </a:t>
            </a:r>
            <a:r>
              <a:rPr lang="en-US" sz="2200" dirty="0" err="1"/>
              <a:t>äriidee</a:t>
            </a:r>
            <a:r>
              <a:rPr lang="en-US" sz="2200" dirty="0"/>
              <a:t> </a:t>
            </a:r>
            <a:r>
              <a:rPr lang="en-US" sz="2200" dirty="0" err="1"/>
              <a:t>arendusprogramm</a:t>
            </a:r>
            <a:r>
              <a:rPr lang="en-US" sz="2200" dirty="0"/>
              <a:t>, </a:t>
            </a:r>
            <a:r>
              <a:rPr lang="en-US" sz="2200" dirty="0" err="1"/>
              <a:t>mida</a:t>
            </a:r>
            <a:r>
              <a:rPr lang="en-US" sz="2200" dirty="0"/>
              <a:t> </a:t>
            </a:r>
            <a:r>
              <a:rPr lang="en-US" sz="2200" dirty="0" err="1"/>
              <a:t>rahastab</a:t>
            </a:r>
            <a:r>
              <a:rPr lang="en-US" sz="2200" dirty="0"/>
              <a:t> EL </a:t>
            </a:r>
            <a:r>
              <a:rPr lang="en-US" sz="2200" dirty="0" err="1"/>
              <a:t>Sotsiaalfond</a:t>
            </a:r>
            <a:r>
              <a:rPr lang="en-US" sz="2200" dirty="0"/>
              <a:t>. </a:t>
            </a:r>
            <a:r>
              <a:rPr lang="en-US" sz="2200" dirty="0" err="1"/>
              <a:t>Programm</a:t>
            </a:r>
            <a:r>
              <a:rPr lang="en-US" sz="2200" dirty="0"/>
              <a:t> </a:t>
            </a:r>
            <a:r>
              <a:rPr lang="en-US" sz="2200" dirty="0" err="1"/>
              <a:t>sisaldab</a:t>
            </a:r>
            <a:r>
              <a:rPr lang="en-US" sz="2200" dirty="0"/>
              <a:t> </a:t>
            </a:r>
            <a:r>
              <a:rPr lang="en-US" sz="2200" dirty="0" err="1"/>
              <a:t>avaüritust</a:t>
            </a:r>
            <a:r>
              <a:rPr lang="en-US" sz="2200" dirty="0"/>
              <a:t>, </a:t>
            </a:r>
            <a:r>
              <a:rPr lang="en-US" sz="2200" dirty="0" err="1"/>
              <a:t>mitmeid</a:t>
            </a:r>
            <a:r>
              <a:rPr lang="en-US" sz="2200" dirty="0"/>
              <a:t> </a:t>
            </a:r>
            <a:r>
              <a:rPr lang="en-US" sz="2200" dirty="0" err="1"/>
              <a:t>koolitusi</a:t>
            </a:r>
            <a:r>
              <a:rPr lang="en-US" sz="2200" dirty="0"/>
              <a:t> ja </a:t>
            </a:r>
            <a:r>
              <a:rPr lang="en-US" sz="2200" dirty="0" err="1"/>
              <a:t>töötubasid</a:t>
            </a:r>
            <a:r>
              <a:rPr lang="en-US" sz="2200" dirty="0"/>
              <a:t>, </a:t>
            </a:r>
            <a:r>
              <a:rPr lang="en-US" sz="2200" dirty="0" err="1"/>
              <a:t>võrgustikuüritust</a:t>
            </a:r>
            <a:r>
              <a:rPr lang="en-US" sz="2200" dirty="0"/>
              <a:t>, </a:t>
            </a:r>
            <a:r>
              <a:rPr lang="en-US" sz="2200" dirty="0" err="1"/>
              <a:t>mentorsessioone</a:t>
            </a:r>
            <a:r>
              <a:rPr lang="en-US" sz="2200" dirty="0"/>
              <a:t> ja </a:t>
            </a:r>
            <a:r>
              <a:rPr lang="en-US" sz="2200" dirty="0" err="1"/>
              <a:t>demopäeva</a:t>
            </a:r>
            <a:r>
              <a:rPr lang="en-US" sz="2200" dirty="0"/>
              <a:t>.</a:t>
            </a:r>
          </a:p>
          <a:p>
            <a:r>
              <a:rPr lang="en-US" sz="2200" dirty="0" err="1"/>
              <a:t>Programm</a:t>
            </a:r>
            <a:r>
              <a:rPr lang="en-US" sz="2200" dirty="0"/>
              <a:t> on </a:t>
            </a:r>
            <a:r>
              <a:rPr lang="en-US" sz="2200" dirty="0" err="1"/>
              <a:t>suunatud</a:t>
            </a:r>
            <a:r>
              <a:rPr lang="en-US" sz="2200" dirty="0"/>
              <a:t> </a:t>
            </a:r>
            <a:r>
              <a:rPr lang="en-US" sz="2200" dirty="0" err="1"/>
              <a:t>õppijatele</a:t>
            </a:r>
            <a:r>
              <a:rPr lang="en-US" sz="2200" dirty="0"/>
              <a:t>, </a:t>
            </a:r>
            <a:r>
              <a:rPr lang="en-US" sz="2200" dirty="0" err="1"/>
              <a:t>kes</a:t>
            </a:r>
            <a:r>
              <a:rPr lang="en-US" sz="2200" dirty="0"/>
              <a:t> </a:t>
            </a:r>
            <a:r>
              <a:rPr lang="en-US" sz="2200" dirty="0" err="1"/>
              <a:t>soovivad</a:t>
            </a:r>
            <a:r>
              <a:rPr lang="en-US" sz="2200" dirty="0"/>
              <a:t> </a:t>
            </a:r>
            <a:r>
              <a:rPr lang="en-US" sz="2200" dirty="0" err="1"/>
              <a:t>kogeda</a:t>
            </a:r>
            <a:r>
              <a:rPr lang="en-US" sz="2200" dirty="0"/>
              <a:t> </a:t>
            </a:r>
            <a:r>
              <a:rPr lang="en-US" sz="2200" dirty="0" err="1"/>
              <a:t>toote</a:t>
            </a:r>
            <a:r>
              <a:rPr lang="en-US" sz="2200" dirty="0"/>
              <a:t> </a:t>
            </a:r>
            <a:r>
              <a:rPr lang="en-US" sz="2200" dirty="0" err="1"/>
              <a:t>või</a:t>
            </a:r>
            <a:r>
              <a:rPr lang="en-US" sz="2200" dirty="0"/>
              <a:t> </a:t>
            </a:r>
            <a:r>
              <a:rPr lang="en-US" sz="2200" dirty="0" err="1"/>
              <a:t>teenuse</a:t>
            </a:r>
            <a:r>
              <a:rPr lang="en-US" sz="2200" dirty="0"/>
              <a:t> </a:t>
            </a:r>
            <a:r>
              <a:rPr lang="en-US" sz="2200" dirty="0" err="1"/>
              <a:t>turuletoomise</a:t>
            </a:r>
            <a:r>
              <a:rPr lang="en-US" sz="2200" dirty="0"/>
              <a:t> </a:t>
            </a:r>
            <a:r>
              <a:rPr lang="en-US" sz="2200" dirty="0" err="1"/>
              <a:t>idee</a:t>
            </a:r>
            <a:r>
              <a:rPr lang="en-US" sz="2200" dirty="0"/>
              <a:t> </a:t>
            </a:r>
            <a:r>
              <a:rPr lang="en-US" sz="2200" dirty="0" err="1"/>
              <a:t>väljatöötamise</a:t>
            </a:r>
            <a:r>
              <a:rPr lang="en-US" sz="2200" dirty="0"/>
              <a:t> </a:t>
            </a:r>
            <a:r>
              <a:rPr lang="en-US" sz="2200" dirty="0" err="1"/>
              <a:t>protsessi</a:t>
            </a:r>
            <a:r>
              <a:rPr lang="en-US" sz="2200" dirty="0"/>
              <a:t>. </a:t>
            </a:r>
            <a:r>
              <a:rPr lang="en-US" sz="2200" dirty="0" err="1"/>
              <a:t>Selle</a:t>
            </a:r>
            <a:r>
              <a:rPr lang="en-US" sz="2200" dirty="0"/>
              <a:t> </a:t>
            </a:r>
            <a:r>
              <a:rPr lang="en-US" sz="2200" dirty="0" err="1"/>
              <a:t>protsessi</a:t>
            </a:r>
            <a:r>
              <a:rPr lang="en-US" sz="2200" dirty="0"/>
              <a:t> </a:t>
            </a:r>
            <a:r>
              <a:rPr lang="en-US" sz="2200" dirty="0" err="1"/>
              <a:t>käigus</a:t>
            </a:r>
            <a:r>
              <a:rPr lang="en-US" sz="2200" dirty="0"/>
              <a:t> </a:t>
            </a:r>
            <a:r>
              <a:rPr lang="en-US" sz="2200" dirty="0" err="1"/>
              <a:t>arutatakse</a:t>
            </a:r>
            <a:r>
              <a:rPr lang="en-US" sz="2200" dirty="0"/>
              <a:t> </a:t>
            </a:r>
            <a:r>
              <a:rPr lang="en-US" sz="2200" dirty="0" err="1"/>
              <a:t>kogukonna</a:t>
            </a:r>
            <a:r>
              <a:rPr lang="en-US" sz="2200" dirty="0"/>
              <a:t> </a:t>
            </a:r>
            <a:r>
              <a:rPr lang="en-US" sz="2200" dirty="0" err="1"/>
              <a:t>probleeme</a:t>
            </a:r>
            <a:r>
              <a:rPr lang="en-US" sz="2200" dirty="0"/>
              <a:t> ja </a:t>
            </a:r>
            <a:r>
              <a:rPr lang="en-US" sz="2200" dirty="0" err="1"/>
              <a:t>püütakse</a:t>
            </a:r>
            <a:r>
              <a:rPr lang="en-US" sz="2200" dirty="0"/>
              <a:t> </a:t>
            </a:r>
            <a:r>
              <a:rPr lang="en-US" sz="2200" dirty="0" err="1"/>
              <a:t>välja</a:t>
            </a:r>
            <a:r>
              <a:rPr lang="en-US" sz="2200" dirty="0"/>
              <a:t> </a:t>
            </a:r>
            <a:r>
              <a:rPr lang="en-US" sz="2200" dirty="0" err="1"/>
              <a:t>töötada</a:t>
            </a:r>
            <a:r>
              <a:rPr lang="en-US" sz="2200" dirty="0"/>
              <a:t> </a:t>
            </a:r>
            <a:r>
              <a:rPr lang="en-US" sz="2200" dirty="0" err="1"/>
              <a:t>lahendusi</a:t>
            </a:r>
            <a:r>
              <a:rPr lang="et-EE" sz="2200" dirty="0"/>
              <a:t>.</a:t>
            </a:r>
            <a:endParaRPr lang="en-US" sz="2200" dirty="0"/>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18052"/>
            <a:ext cx="4716425" cy="859679"/>
          </a:xfrm>
        </p:spPr>
        <p:txBody>
          <a:bodyPr>
            <a:normAutofit/>
          </a:bodyPr>
          <a:lstStyle/>
          <a:p>
            <a:r>
              <a:rPr lang="et-EE" sz="2800" dirty="0"/>
              <a:t>TUTVUME LÄHEMALT </a:t>
            </a:r>
            <a:r>
              <a:rPr lang="en-US" sz="2800" dirty="0"/>
              <a:t>STARTER PROGRAM</a:t>
            </a:r>
            <a:r>
              <a:rPr lang="et-EE" sz="2800" dirty="0"/>
              <a:t>MIGA</a:t>
            </a:r>
            <a:endParaRPr lang="en-US" sz="2800" dirty="0"/>
          </a:p>
          <a:p>
            <a:endParaRPr lang="en-IE" dirty="0"/>
          </a:p>
        </p:txBody>
      </p:sp>
      <p:sp>
        <p:nvSpPr>
          <p:cNvPr id="2" name="TextBox 1">
            <a:extLst>
              <a:ext uri="{FF2B5EF4-FFF2-40B4-BE49-F238E27FC236}">
                <a16:creationId xmlns:a16="http://schemas.microsoft.com/office/drawing/2014/main" id="{4BFE3424-7AAD-48FF-A772-EEA9CDFF016B}"/>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9" name="TextBox 8">
            <a:extLst>
              <a:ext uri="{FF2B5EF4-FFF2-40B4-BE49-F238E27FC236}">
                <a16:creationId xmlns:a16="http://schemas.microsoft.com/office/drawing/2014/main" id="{7B67CD31-7FD0-4CA1-9CD7-1973BA1EE471}"/>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8379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535642" y="1563033"/>
            <a:ext cx="5316420" cy="5057759"/>
          </a:xfrm>
        </p:spPr>
        <p:txBody>
          <a:bodyPr>
            <a:normAutofit fontScale="92500" lnSpcReduction="20000"/>
          </a:bodyPr>
          <a:lstStyle/>
          <a:p>
            <a:pPr>
              <a:lnSpc>
                <a:spcPct val="110000"/>
              </a:lnSpc>
            </a:pPr>
            <a:r>
              <a:rPr lang="en-US" dirty="0" err="1"/>
              <a:t>Programm</a:t>
            </a:r>
            <a:r>
              <a:rPr lang="et-EE" dirty="0" err="1"/>
              <a:t>is</a:t>
            </a:r>
            <a:r>
              <a:rPr lang="et-EE" dirty="0"/>
              <a:t> moodustuvad ideede </a:t>
            </a:r>
            <a:r>
              <a:rPr lang="et-EE" dirty="0" err="1"/>
              <a:t>häkatonil</a:t>
            </a:r>
            <a:r>
              <a:rPr lang="et-EE" dirty="0"/>
              <a:t> tiimid ja ideede arendamise protsessi</a:t>
            </a:r>
            <a:r>
              <a:rPr lang="en-US" dirty="0"/>
              <a:t> </a:t>
            </a:r>
            <a:r>
              <a:rPr lang="en-US" dirty="0" err="1"/>
              <a:t>käigus</a:t>
            </a:r>
            <a:r>
              <a:rPr lang="en-US" dirty="0"/>
              <a:t> </a:t>
            </a:r>
            <a:r>
              <a:rPr lang="en-US" dirty="0" err="1"/>
              <a:t>arutatakse</a:t>
            </a:r>
            <a:r>
              <a:rPr lang="en-US" dirty="0"/>
              <a:t> </a:t>
            </a:r>
            <a:r>
              <a:rPr lang="en-US" dirty="0" err="1"/>
              <a:t>kogukonna</a:t>
            </a:r>
            <a:r>
              <a:rPr lang="en-US" dirty="0"/>
              <a:t> </a:t>
            </a:r>
            <a:r>
              <a:rPr lang="en-US" dirty="0" err="1"/>
              <a:t>probleeme</a:t>
            </a:r>
            <a:r>
              <a:rPr lang="en-US" dirty="0"/>
              <a:t> ja </a:t>
            </a:r>
            <a:r>
              <a:rPr lang="en-US" dirty="0" err="1"/>
              <a:t>püütakse</a:t>
            </a:r>
            <a:r>
              <a:rPr lang="en-US" dirty="0"/>
              <a:t> </a:t>
            </a:r>
            <a:r>
              <a:rPr lang="en-US" dirty="0" err="1"/>
              <a:t>välja</a:t>
            </a:r>
            <a:r>
              <a:rPr lang="en-US" dirty="0"/>
              <a:t> </a:t>
            </a:r>
            <a:r>
              <a:rPr lang="en-US" dirty="0" err="1"/>
              <a:t>töötada</a:t>
            </a:r>
            <a:r>
              <a:rPr lang="en-US" dirty="0"/>
              <a:t> </a:t>
            </a:r>
            <a:r>
              <a:rPr lang="en-US" dirty="0" err="1"/>
              <a:t>lahendusi</a:t>
            </a:r>
            <a:r>
              <a:rPr lang="en-US" dirty="0"/>
              <a:t>.</a:t>
            </a:r>
          </a:p>
          <a:p>
            <a:pPr>
              <a:lnSpc>
                <a:spcPct val="110000"/>
              </a:lnSpc>
            </a:pPr>
            <a:r>
              <a:rPr lang="en-US" dirty="0"/>
              <a:t>STARTER </a:t>
            </a:r>
            <a:r>
              <a:rPr lang="en-US" dirty="0" err="1"/>
              <a:t>programmis</a:t>
            </a:r>
            <a:r>
              <a:rPr lang="en-US" dirty="0"/>
              <a:t> </a:t>
            </a:r>
            <a:r>
              <a:rPr lang="en-US" dirty="0" err="1"/>
              <a:t>töötavad</a:t>
            </a:r>
            <a:r>
              <a:rPr lang="en-US" dirty="0"/>
              <a:t> </a:t>
            </a:r>
            <a:r>
              <a:rPr lang="en-US" dirty="0" err="1"/>
              <a:t>tudengitiimid</a:t>
            </a:r>
            <a:r>
              <a:rPr lang="en-US" dirty="0"/>
              <a:t> </a:t>
            </a:r>
            <a:r>
              <a:rPr lang="en-US" dirty="0" err="1"/>
              <a:t>iseseisvalt</a:t>
            </a:r>
            <a:r>
              <a:rPr lang="en-US" dirty="0"/>
              <a:t> </a:t>
            </a:r>
            <a:r>
              <a:rPr lang="en-US" dirty="0" err="1"/>
              <a:t>oma</a:t>
            </a:r>
            <a:r>
              <a:rPr lang="en-US" dirty="0"/>
              <a:t> </a:t>
            </a:r>
            <a:r>
              <a:rPr lang="en-US" dirty="0" err="1"/>
              <a:t>ideede</a:t>
            </a:r>
            <a:r>
              <a:rPr lang="en-US" dirty="0"/>
              <a:t> </a:t>
            </a:r>
            <a:r>
              <a:rPr lang="en-US" dirty="0" err="1"/>
              <a:t>kallal</a:t>
            </a:r>
            <a:r>
              <a:rPr lang="en-US" dirty="0"/>
              <a:t>, </a:t>
            </a:r>
            <a:r>
              <a:rPr lang="en-US" dirty="0" err="1"/>
              <a:t>püüdes</a:t>
            </a:r>
            <a:r>
              <a:rPr lang="en-US" dirty="0"/>
              <a:t> </a:t>
            </a:r>
            <a:r>
              <a:rPr lang="en-US" dirty="0" err="1"/>
              <a:t>teatud</a:t>
            </a:r>
            <a:r>
              <a:rPr lang="en-US" dirty="0"/>
              <a:t> </a:t>
            </a:r>
            <a:r>
              <a:rPr lang="en-US" dirty="0" err="1"/>
              <a:t>probleemidele</a:t>
            </a:r>
            <a:r>
              <a:rPr lang="en-US" dirty="0"/>
              <a:t> </a:t>
            </a:r>
            <a:r>
              <a:rPr lang="en-US" dirty="0" err="1"/>
              <a:t>leida</a:t>
            </a:r>
            <a:r>
              <a:rPr lang="en-US" dirty="0"/>
              <a:t> </a:t>
            </a:r>
            <a:r>
              <a:rPr lang="en-US" dirty="0" err="1"/>
              <a:t>lahendus</a:t>
            </a:r>
            <a:r>
              <a:rPr lang="en-US" dirty="0"/>
              <a:t>, </a:t>
            </a:r>
            <a:r>
              <a:rPr lang="en-US" dirty="0" err="1"/>
              <a:t>kasutades</a:t>
            </a:r>
            <a:r>
              <a:rPr lang="en-US" dirty="0"/>
              <a:t> </a:t>
            </a:r>
            <a:r>
              <a:rPr lang="en-US" dirty="0" err="1"/>
              <a:t>tihti</a:t>
            </a:r>
            <a:r>
              <a:rPr lang="en-US" dirty="0"/>
              <a:t> </a:t>
            </a:r>
            <a:r>
              <a:rPr lang="en-US" dirty="0" err="1"/>
              <a:t>erinevaid</a:t>
            </a:r>
            <a:r>
              <a:rPr lang="en-US" dirty="0"/>
              <a:t> </a:t>
            </a:r>
            <a:r>
              <a:rPr lang="en-US" dirty="0" err="1"/>
              <a:t>digitaalseid</a:t>
            </a:r>
            <a:r>
              <a:rPr lang="en-US" dirty="0"/>
              <a:t> </a:t>
            </a:r>
            <a:r>
              <a:rPr lang="en-US" dirty="0" err="1"/>
              <a:t>suhtluskanaleid</a:t>
            </a:r>
            <a:r>
              <a:rPr lang="en-US" dirty="0"/>
              <a:t>.</a:t>
            </a:r>
          </a:p>
          <a:p>
            <a:pPr>
              <a:lnSpc>
                <a:spcPct val="110000"/>
              </a:lnSpc>
            </a:pPr>
            <a:r>
              <a:rPr lang="en-US" dirty="0" err="1"/>
              <a:t>Üsna</a:t>
            </a:r>
            <a:r>
              <a:rPr lang="en-US" dirty="0"/>
              <a:t> </a:t>
            </a:r>
            <a:r>
              <a:rPr lang="en-US" dirty="0" err="1"/>
              <a:t>sageli</a:t>
            </a:r>
            <a:r>
              <a:rPr lang="en-US" dirty="0"/>
              <a:t> </a:t>
            </a:r>
            <a:r>
              <a:rPr lang="en-US" dirty="0" err="1"/>
              <a:t>jõutakse</a:t>
            </a:r>
            <a:r>
              <a:rPr lang="en-US" dirty="0"/>
              <a:t> </a:t>
            </a:r>
            <a:r>
              <a:rPr lang="en-US" dirty="0" err="1"/>
              <a:t>uute</a:t>
            </a:r>
            <a:r>
              <a:rPr lang="en-US" dirty="0"/>
              <a:t> </a:t>
            </a:r>
            <a:r>
              <a:rPr lang="en-US" dirty="0" err="1"/>
              <a:t>digivahendite</a:t>
            </a:r>
            <a:r>
              <a:rPr lang="en-US" dirty="0"/>
              <a:t> </a:t>
            </a:r>
            <a:r>
              <a:rPr lang="en-US" dirty="0" err="1"/>
              <a:t>või</a:t>
            </a:r>
            <a:r>
              <a:rPr lang="en-US" dirty="0"/>
              <a:t> -</a:t>
            </a:r>
            <a:r>
              <a:rPr lang="en-US" dirty="0" err="1"/>
              <a:t>lahenduste</a:t>
            </a:r>
            <a:r>
              <a:rPr lang="en-US" dirty="0"/>
              <a:t> </a:t>
            </a:r>
            <a:r>
              <a:rPr lang="en-US" dirty="0" err="1"/>
              <a:t>ideeni</a:t>
            </a:r>
            <a:r>
              <a:rPr lang="en-US" dirty="0"/>
              <a:t> </a:t>
            </a:r>
            <a:r>
              <a:rPr lang="en-US" dirty="0" err="1"/>
              <a:t>ning</a:t>
            </a:r>
            <a:r>
              <a:rPr lang="en-US" dirty="0"/>
              <a:t> ka </a:t>
            </a:r>
            <a:r>
              <a:rPr lang="en-US" dirty="0" err="1"/>
              <a:t>juurutatakse</a:t>
            </a:r>
            <a:r>
              <a:rPr lang="en-US" dirty="0"/>
              <a:t> see </a:t>
            </a:r>
            <a:r>
              <a:rPr lang="en-US" dirty="0" err="1"/>
              <a:t>lähtudes</a:t>
            </a:r>
            <a:r>
              <a:rPr lang="en-US" dirty="0"/>
              <a:t> </a:t>
            </a:r>
            <a:r>
              <a:rPr lang="en-US" dirty="0" err="1"/>
              <a:t>kogukonna</a:t>
            </a:r>
            <a:r>
              <a:rPr lang="en-US" dirty="0"/>
              <a:t> </a:t>
            </a:r>
            <a:r>
              <a:rPr lang="en-US" dirty="0" err="1"/>
              <a:t>konkreetsest</a:t>
            </a:r>
            <a:r>
              <a:rPr lang="en-US" dirty="0"/>
              <a:t> </a:t>
            </a:r>
            <a:r>
              <a:rPr lang="en-US" dirty="0" err="1"/>
              <a:t>vajadusest</a:t>
            </a:r>
            <a:r>
              <a:rPr lang="en-US" dirty="0"/>
              <a:t>.</a:t>
            </a:r>
          </a:p>
          <a:p>
            <a:endParaRPr lang="en-US" dirty="0"/>
          </a:p>
          <a:p>
            <a:r>
              <a:rPr lang="en-US" sz="2400" dirty="0" err="1">
                <a:hlinkClick r:id="rId3">
                  <a:extLst>
                    <a:ext uri="{A12FA001-AC4F-418D-AE19-62706E023703}">
                      <ahyp:hlinkClr xmlns:ahyp="http://schemas.microsoft.com/office/drawing/2018/hyperlinkcolor" val="tx"/>
                    </a:ext>
                  </a:extLst>
                </a:hlinkClick>
              </a:rPr>
              <a:t>Tutvu</a:t>
            </a:r>
            <a:r>
              <a:rPr lang="en-US" sz="2400" dirty="0">
                <a:hlinkClick r:id="rId3">
                  <a:extLst>
                    <a:ext uri="{A12FA001-AC4F-418D-AE19-62706E023703}">
                      <ahyp:hlinkClr xmlns:ahyp="http://schemas.microsoft.com/office/drawing/2018/hyperlinkcolor" val="tx"/>
                    </a:ext>
                  </a:extLst>
                </a:hlinkClick>
              </a:rPr>
              <a:t> Starter </a:t>
            </a:r>
            <a:r>
              <a:rPr lang="en-US" sz="2400" dirty="0" err="1">
                <a:hlinkClick r:id="rId3">
                  <a:extLst>
                    <a:ext uri="{A12FA001-AC4F-418D-AE19-62706E023703}">
                      <ahyp:hlinkClr xmlns:ahyp="http://schemas.microsoft.com/office/drawing/2018/hyperlinkcolor" val="tx"/>
                    </a:ext>
                  </a:extLst>
                </a:hlinkClick>
              </a:rPr>
              <a:t>programmiga</a:t>
            </a:r>
            <a:r>
              <a:rPr lang="en-US" sz="2400" dirty="0">
                <a:hlinkClick r:id="rId3">
                  <a:extLst>
                    <a:ext uri="{A12FA001-AC4F-418D-AE19-62706E023703}">
                      <ahyp:hlinkClr xmlns:ahyp="http://schemas.microsoft.com/office/drawing/2018/hyperlinkcolor" val="tx"/>
                    </a:ext>
                  </a:extLst>
                </a:hlinkClick>
              </a:rPr>
              <a:t> </a:t>
            </a:r>
            <a:r>
              <a:rPr lang="en-US" sz="2400" dirty="0" err="1">
                <a:hlinkClick r:id="rId3">
                  <a:extLst>
                    <a:ext uri="{A12FA001-AC4F-418D-AE19-62706E023703}">
                      <ahyp:hlinkClr xmlns:ahyp="http://schemas.microsoft.com/office/drawing/2018/hyperlinkcolor" val="tx"/>
                    </a:ext>
                  </a:extLst>
                </a:hlinkClick>
              </a:rPr>
              <a:t>lähemalt</a:t>
            </a:r>
            <a:r>
              <a:rPr lang="en-US" sz="2400" dirty="0">
                <a:hlinkClick r:id="rId3">
                  <a:extLst>
                    <a:ext uri="{A12FA001-AC4F-418D-AE19-62706E023703}">
                      <ahyp:hlinkClr xmlns:ahyp="http://schemas.microsoft.com/office/drawing/2018/hyperlinkcolor" val="tx"/>
                    </a:ext>
                  </a:extLst>
                </a:hlinkClick>
              </a:rPr>
              <a:t> DKO </a:t>
            </a:r>
            <a:r>
              <a:rPr lang="en-US" sz="2400" dirty="0" err="1">
                <a:hlinkClick r:id="rId3">
                  <a:extLst>
                    <a:ext uri="{A12FA001-AC4F-418D-AE19-62706E023703}">
                      <ahyp:hlinkClr xmlns:ahyp="http://schemas.microsoft.com/office/drawing/2018/hyperlinkcolor" val="tx"/>
                    </a:ext>
                  </a:extLst>
                </a:hlinkClick>
              </a:rPr>
              <a:t>juhendis</a:t>
            </a:r>
            <a:r>
              <a:rPr lang="en-US" sz="2400" dirty="0">
                <a:hlinkClick r:id="rId3">
                  <a:extLst>
                    <a:ext uri="{A12FA001-AC4F-418D-AE19-62706E023703}">
                      <ahyp:hlinkClr xmlns:ahyp="http://schemas.microsoft.com/office/drawing/2018/hyperlinkcolor" val="tx"/>
                    </a:ext>
                  </a:extLst>
                </a:hlinkClick>
              </a:rPr>
              <a:t> </a:t>
            </a:r>
            <a:r>
              <a:rPr lang="en-US" sz="2400" dirty="0" err="1">
                <a:hlinkClick r:id="rId3">
                  <a:extLst>
                    <a:ext uri="{A12FA001-AC4F-418D-AE19-62706E023703}">
                      <ahyp:hlinkClr xmlns:ahyp="http://schemas.microsoft.com/office/drawing/2018/hyperlinkcolor" val="tx"/>
                    </a:ext>
                  </a:extLst>
                </a:hlinkClick>
              </a:rPr>
              <a:t>klikkides</a:t>
            </a:r>
            <a:r>
              <a:rPr lang="en-US" sz="2400" dirty="0">
                <a:hlinkClick r:id="rId3">
                  <a:extLst>
                    <a:ext uri="{A12FA001-AC4F-418D-AE19-62706E023703}">
                      <ahyp:hlinkClr xmlns:ahyp="http://schemas.microsoft.com/office/drawing/2018/hyperlinkcolor" val="tx"/>
                    </a:ext>
                  </a:extLst>
                </a:hlinkClick>
              </a:rPr>
              <a:t> </a:t>
            </a:r>
            <a:r>
              <a:rPr lang="en-US" sz="2400" dirty="0" err="1">
                <a:hlinkClick r:id="rId3">
                  <a:extLst>
                    <a:ext uri="{A12FA001-AC4F-418D-AE19-62706E023703}">
                      <ahyp:hlinkClr xmlns:ahyp="http://schemas.microsoft.com/office/drawing/2018/hyperlinkcolor" val="tx"/>
                    </a:ext>
                  </a:extLst>
                </a:hlinkClick>
              </a:rPr>
              <a:t>siin</a:t>
            </a:r>
            <a:r>
              <a:rPr lang="en-US" sz="2400" dirty="0">
                <a:hlinkClick r:id="rId3">
                  <a:extLst>
                    <a:ext uri="{A12FA001-AC4F-418D-AE19-62706E023703}">
                      <ahyp:hlinkClr xmlns:ahyp="http://schemas.microsoft.com/office/drawing/2018/hyperlinkcolor" val="tx"/>
                    </a:ext>
                  </a:extLst>
                </a:hlinkClick>
              </a:rPr>
              <a:t>.</a:t>
            </a:r>
            <a:endParaRPr lang="en-US" sz="2400" dirty="0"/>
          </a:p>
          <a:p>
            <a:endParaRPr lang="en-US" dirty="0"/>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08114"/>
            <a:ext cx="5105121" cy="869618"/>
          </a:xfrm>
        </p:spPr>
        <p:txBody>
          <a:bodyPr>
            <a:normAutofit/>
          </a:bodyPr>
          <a:lstStyle/>
          <a:p>
            <a:r>
              <a:rPr lang="et-EE" sz="2800" dirty="0"/>
              <a:t>TUTVUME LÄHEMALT </a:t>
            </a:r>
            <a:r>
              <a:rPr lang="en-US" sz="2800" dirty="0"/>
              <a:t>STARTER PROGRAM</a:t>
            </a:r>
            <a:r>
              <a:rPr lang="et-EE" sz="2800" dirty="0"/>
              <a:t>MIGA</a:t>
            </a:r>
            <a:endParaRPr lang="en-US" sz="2800" dirty="0"/>
          </a:p>
          <a:p>
            <a:endParaRPr lang="en-IE" dirty="0"/>
          </a:p>
        </p:txBody>
      </p:sp>
      <p:pic>
        <p:nvPicPr>
          <p:cNvPr id="8" name="Picture Placeholder 7">
            <a:extLst>
              <a:ext uri="{FF2B5EF4-FFF2-40B4-BE49-F238E27FC236}">
                <a16:creationId xmlns:a16="http://schemas.microsoft.com/office/drawing/2014/main" id="{5CA5B143-69A6-45FD-AE56-A2DAA857986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11993C99-6B89-40E5-992D-7EF6C67698DE}"/>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11" name="TextBox 10">
            <a:extLst>
              <a:ext uri="{FF2B5EF4-FFF2-40B4-BE49-F238E27FC236}">
                <a16:creationId xmlns:a16="http://schemas.microsoft.com/office/drawing/2014/main" id="{C49B012D-8F0D-4029-999C-73AAC9E04527}"/>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277451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830672" y="411861"/>
            <a:ext cx="4791265" cy="401967"/>
          </a:xfrm>
        </p:spPr>
        <p:txBody>
          <a:bodyPr>
            <a:normAutofit fontScale="25000" lnSpcReduction="20000"/>
          </a:bodyPr>
          <a:lstStyle/>
          <a:p>
            <a:pPr algn="ctr"/>
            <a:r>
              <a:rPr lang="et-EE" sz="11200" dirty="0"/>
              <a:t>ALLIKAD JA LISAMATERJALID</a:t>
            </a:r>
            <a:endParaRPr lang="en-US" sz="11200" dirty="0"/>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479725" y="1339787"/>
            <a:ext cx="5681190" cy="4955203"/>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t-EE" sz="2400" dirty="0">
              <a:solidFill>
                <a:schemeClr val="bg1"/>
              </a:solidFill>
              <a:hlinkClick r:id="rId4">
                <a:extLst>
                  <a:ext uri="{A12FA001-AC4F-418D-AE19-62706E023703}">
                    <ahyp:hlinkClr xmlns:ahyp="http://schemas.microsoft.com/office/drawing/2018/hyperlinkcolor" val="tx"/>
                  </a:ext>
                </a:extLst>
              </a:hlinkClick>
            </a:endParaRPr>
          </a:p>
          <a:p>
            <a:r>
              <a:rPr lang="en-US" sz="2000" dirty="0">
                <a:solidFill>
                  <a:schemeClr val="bg1"/>
                </a:solidFill>
                <a:hlinkClick r:id="rId4">
                  <a:extLst>
                    <a:ext uri="{A12FA001-AC4F-418D-AE19-62706E023703}">
                      <ahyp:hlinkClr xmlns:ahyp="http://schemas.microsoft.com/office/drawing/2018/hyperlinkcolor" val="tx"/>
                    </a:ext>
                  </a:extLst>
                </a:hlinkClick>
              </a:rPr>
              <a:t>Illinois State University provides different description of practices of civic engagement:</a:t>
            </a:r>
            <a:endParaRPr lang="en-US" sz="2000" dirty="0">
              <a:solidFill>
                <a:schemeClr val="bg1"/>
              </a:solidFill>
            </a:endParaRPr>
          </a:p>
          <a:p>
            <a:endParaRPr lang="en-US" sz="2000" dirty="0">
              <a:solidFill>
                <a:schemeClr val="bg1"/>
              </a:solidFill>
            </a:endParaRPr>
          </a:p>
          <a:p>
            <a:r>
              <a:rPr lang="en-US" sz="2000" dirty="0">
                <a:solidFill>
                  <a:schemeClr val="bg1"/>
                </a:solidFill>
                <a:hlinkClick r:id="rId5">
                  <a:extLst>
                    <a:ext uri="{A12FA001-AC4F-418D-AE19-62706E023703}">
                      <ahyp:hlinkClr xmlns:ahyp="http://schemas.microsoft.com/office/drawing/2018/hyperlinkcolor" val="tx"/>
                    </a:ext>
                  </a:extLst>
                </a:hlinkClick>
              </a:rPr>
              <a:t>1st Digital Parliament first initiative done through teams</a:t>
            </a:r>
            <a:endParaRPr lang="en-US" sz="2000" dirty="0">
              <a:solidFill>
                <a:schemeClr val="bg1"/>
              </a:solidFill>
            </a:endParaRPr>
          </a:p>
          <a:p>
            <a:endParaRPr lang="en-US" sz="2000" dirty="0">
              <a:solidFill>
                <a:schemeClr val="bg1"/>
              </a:solidFill>
            </a:endParaRPr>
          </a:p>
          <a:p>
            <a:r>
              <a:rPr lang="en-US" sz="2000" dirty="0">
                <a:solidFill>
                  <a:schemeClr val="bg1"/>
                </a:solidFill>
                <a:hlinkClick r:id="rId6">
                  <a:extLst>
                    <a:ext uri="{A12FA001-AC4F-418D-AE19-62706E023703}">
                      <ahyp:hlinkClr xmlns:ahyp="http://schemas.microsoft.com/office/drawing/2018/hyperlinkcolor" val="tx"/>
                    </a:ext>
                  </a:extLst>
                </a:hlinkClick>
              </a:rPr>
              <a:t>Digital Health Forum à digital initiative held by the European Youth Parliament</a:t>
            </a:r>
            <a:endParaRPr lang="en-US" sz="2000" dirty="0">
              <a:solidFill>
                <a:schemeClr val="bg1"/>
              </a:solidFill>
            </a:endParaRPr>
          </a:p>
          <a:p>
            <a:endParaRPr lang="en-US" sz="2000" dirty="0">
              <a:solidFill>
                <a:schemeClr val="bg1"/>
              </a:solidFill>
            </a:endParaRPr>
          </a:p>
          <a:p>
            <a:r>
              <a:rPr lang="en-US" sz="2000" dirty="0">
                <a:solidFill>
                  <a:schemeClr val="bg1"/>
                </a:solidFill>
                <a:hlinkClick r:id="rId7">
                  <a:extLst>
                    <a:ext uri="{A12FA001-AC4F-418D-AE19-62706E023703}">
                      <ahyp:hlinkClr xmlns:ahyp="http://schemas.microsoft.com/office/drawing/2018/hyperlinkcolor" val="tx"/>
                    </a:ext>
                  </a:extLst>
                </a:hlinkClick>
              </a:rPr>
              <a:t>Example for inspiration about what (digital) civic engagement projects may include</a:t>
            </a:r>
            <a:endParaRPr lang="en-US" sz="20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047875" y="637367"/>
            <a:ext cx="9636579" cy="1175656"/>
          </a:xfrm>
        </p:spPr>
        <p:txBody>
          <a:bodyPr>
            <a:noAutofit/>
          </a:bodyPr>
          <a:lstStyle/>
          <a:p>
            <a:r>
              <a:rPr lang="fi-FI" dirty="0"/>
              <a:t>OSALEMINE OMA ESIMESES DIGITAALSES KODANIKUOSALUSE PROJEKTIS/ALGATUSES</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5E3ECB54-E8F2-4F8B-A5C6-26E1AA194828}"/>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6" name="Google Shape;876;p1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12" r="23212"/>
          <a:stretch/>
        </p:blipFill>
        <p:spPr>
          <a:xfrm>
            <a:off x="6852062" y="228600"/>
            <a:ext cx="5105121" cy="6362700"/>
          </a:xfrm>
          <a:prstGeom prst="rect">
            <a:avLst/>
          </a:prstGeom>
          <a:solidFill>
            <a:schemeClr val="lt1"/>
          </a:solidFill>
          <a:ln>
            <a:noFill/>
          </a:ln>
        </p:spPr>
      </p:pic>
      <p:sp>
        <p:nvSpPr>
          <p:cNvPr id="877" name="Google Shape;877;p1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t-EE" dirty="0"/>
              <a:t>Kõigepealt </a:t>
            </a:r>
            <a:r>
              <a:rPr lang="en-US" dirty="0" err="1"/>
              <a:t>kuulake</a:t>
            </a:r>
            <a:r>
              <a:rPr lang="en-US" dirty="0"/>
              <a:t> </a:t>
            </a:r>
            <a:r>
              <a:rPr lang="en-US" dirty="0" err="1"/>
              <a:t>järgmist</a:t>
            </a:r>
            <a:r>
              <a:rPr lang="en-US" dirty="0"/>
              <a:t> </a:t>
            </a:r>
            <a:r>
              <a:rPr lang="en-US" dirty="0" err="1"/>
              <a:t>taskuhäälingusaadet</a:t>
            </a:r>
            <a:r>
              <a:rPr lang="en-US" dirty="0"/>
              <a:t> – </a:t>
            </a:r>
            <a:r>
              <a:rPr lang="en-US" dirty="0" err="1"/>
              <a:t>arutelu</a:t>
            </a:r>
            <a:r>
              <a:rPr lang="en-US" dirty="0"/>
              <a:t> </a:t>
            </a:r>
            <a:r>
              <a:rPr lang="en-US" dirty="0" err="1"/>
              <a:t>võimaluste</a:t>
            </a:r>
            <a:r>
              <a:rPr lang="en-US" dirty="0"/>
              <a:t> ja </a:t>
            </a:r>
            <a:r>
              <a:rPr lang="en-US" dirty="0" err="1"/>
              <a:t>eeliste</a:t>
            </a:r>
            <a:r>
              <a:rPr lang="en-US" dirty="0"/>
              <a:t> </a:t>
            </a:r>
            <a:r>
              <a:rPr lang="en-US" dirty="0" err="1"/>
              <a:t>kohta</a:t>
            </a:r>
            <a:r>
              <a:rPr lang="en-US" dirty="0"/>
              <a:t> </a:t>
            </a:r>
            <a:r>
              <a:rPr lang="en-US" dirty="0" err="1"/>
              <a:t>kodanikuosaluse</a:t>
            </a:r>
            <a:r>
              <a:rPr lang="en-US" dirty="0"/>
              <a:t> </a:t>
            </a:r>
            <a:r>
              <a:rPr lang="en-US" dirty="0" err="1"/>
              <a:t>projektis</a:t>
            </a:r>
            <a:r>
              <a:rPr lang="en-US" dirty="0"/>
              <a:t> </a:t>
            </a:r>
            <a:r>
              <a:rPr lang="en-US" dirty="0" err="1"/>
              <a:t>osal</a:t>
            </a:r>
            <a:r>
              <a:rPr lang="et-EE" dirty="0"/>
              <a:t>emisel</a:t>
            </a:r>
            <a:r>
              <a:rPr lang="en-US" dirty="0"/>
              <a:t>.</a:t>
            </a:r>
            <a:endParaRPr lang="et-EE" dirty="0"/>
          </a:p>
          <a:p>
            <a:pPr marL="0" lvl="0" indent="0">
              <a:spcBef>
                <a:spcPts val="0"/>
              </a:spcBef>
            </a:pPr>
            <a:endParaRPr lang="et-EE" dirty="0"/>
          </a:p>
          <a:p>
            <a:pPr marL="0" lvl="0" indent="0">
              <a:spcBef>
                <a:spcPts val="0"/>
              </a:spcBef>
            </a:pPr>
            <a:r>
              <a:rPr lang="et-EE" dirty="0" err="1"/>
              <a:t>Üliõ</a:t>
            </a:r>
            <a:r>
              <a:rPr lang="en-US" dirty="0" err="1"/>
              <a:t>pilaste</a:t>
            </a:r>
            <a:r>
              <a:rPr lang="en-US" dirty="0"/>
              <a:t> </a:t>
            </a:r>
            <a:r>
              <a:rPr lang="en-US" dirty="0" err="1"/>
              <a:t>mõjuvõimu</a:t>
            </a:r>
            <a:r>
              <a:rPr lang="en-US" dirty="0"/>
              <a:t> </a:t>
            </a:r>
            <a:r>
              <a:rPr lang="en-US" dirty="0" err="1"/>
              <a:t>suurendamine</a:t>
            </a:r>
            <a:r>
              <a:rPr lang="en-US" dirty="0"/>
              <a:t> </a:t>
            </a:r>
            <a:r>
              <a:rPr lang="en-US" dirty="0" err="1"/>
              <a:t>kodaniku</a:t>
            </a:r>
            <a:r>
              <a:rPr lang="et-EE" dirty="0"/>
              <a:t>osaluse </a:t>
            </a:r>
            <a:r>
              <a:rPr lang="en-US" dirty="0"/>
              <a:t> kaudu:</a:t>
            </a:r>
            <a:br>
              <a:rPr lang="et-EE" dirty="0"/>
            </a:br>
            <a:r>
              <a:rPr lang="en-US" u="sng" dirty="0">
                <a:solidFill>
                  <a:srgbClr val="002060"/>
                </a:solidFill>
                <a:hlinkClick r:id="rId4">
                  <a:extLst>
                    <a:ext uri="{A12FA001-AC4F-418D-AE19-62706E023703}">
                      <ahyp:hlinkClr xmlns:ahyp="http://schemas.microsoft.com/office/drawing/2018/hyperlinkcolor" val="tx"/>
                    </a:ext>
                  </a:extLst>
                </a:hlinkClick>
              </a:rPr>
              <a:t>https://open.spotify.com/episode/24xx6GJiM7Iq1Fw698T45U?si=06a6380e0071415f</a:t>
            </a:r>
            <a:endParaRPr dirty="0">
              <a:solidFill>
                <a:srgbClr val="002060"/>
              </a:solidFill>
            </a:endParaRPr>
          </a:p>
        </p:txBody>
      </p:sp>
      <p:sp>
        <p:nvSpPr>
          <p:cNvPr id="878" name="Google Shape;878;p1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t-EE" dirty="0"/>
              <a:t>KUULA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938048"/>
          </a:xfrm>
        </p:spPr>
        <p:txBody>
          <a:bodyPr>
            <a:normAutofit fontScale="40000" lnSpcReduction="20000"/>
          </a:bodyPr>
          <a:lstStyle/>
          <a:p>
            <a:pPr>
              <a:lnSpc>
                <a:spcPct val="120000"/>
              </a:lnSpc>
            </a:pPr>
            <a:r>
              <a:rPr lang="fi-FI" sz="6000" dirty="0"/>
              <a:t>ESIMESED SAMMUD OMA DKO PROJEKTI/ALGATUSE SUUNAS</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56831" y="1460158"/>
            <a:ext cx="5105121" cy="5170646"/>
          </a:xfrm>
          <a:prstGeom prst="rect">
            <a:avLst/>
          </a:prstGeom>
          <a:noFill/>
        </p:spPr>
        <p:txBody>
          <a:bodyPr wrap="square" rtlCol="0">
            <a:spAutoFit/>
          </a:bodyPr>
          <a:lstStyle/>
          <a:p>
            <a:r>
              <a:rPr lang="en-US" sz="2400" dirty="0" err="1">
                <a:solidFill>
                  <a:schemeClr val="bg1"/>
                </a:solidFill>
              </a:rPr>
              <a:t>Oleme</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moodulite</a:t>
            </a:r>
            <a:r>
              <a:rPr lang="en-US" sz="2400" dirty="0">
                <a:solidFill>
                  <a:schemeClr val="bg1"/>
                </a:solidFill>
              </a:rPr>
              <a:t> </a:t>
            </a:r>
            <a:r>
              <a:rPr lang="en-US" sz="2400" dirty="0" err="1">
                <a:solidFill>
                  <a:schemeClr val="bg1"/>
                </a:solidFill>
              </a:rPr>
              <a:t>jooksul</a:t>
            </a:r>
            <a:r>
              <a:rPr lang="en-US" sz="2400" dirty="0">
                <a:solidFill>
                  <a:schemeClr val="bg1"/>
                </a:solidFill>
              </a:rPr>
              <a:t> </a:t>
            </a:r>
            <a:r>
              <a:rPr lang="en-US" sz="2400" dirty="0" err="1">
                <a:solidFill>
                  <a:schemeClr val="bg1"/>
                </a:solidFill>
              </a:rPr>
              <a:t>õppinud</a:t>
            </a:r>
            <a:r>
              <a:rPr lang="en-US" sz="2400" dirty="0">
                <a:solidFill>
                  <a:schemeClr val="bg1"/>
                </a:solidFill>
              </a:rPr>
              <a:t> </a:t>
            </a:r>
            <a:r>
              <a:rPr lang="en-US" sz="2400" dirty="0" err="1">
                <a:solidFill>
                  <a:schemeClr val="bg1"/>
                </a:solidFill>
              </a:rPr>
              <a:t>tundma</a:t>
            </a:r>
            <a:r>
              <a:rPr lang="en-US" sz="2400" dirty="0">
                <a:solidFill>
                  <a:schemeClr val="bg1"/>
                </a:solidFill>
              </a:rPr>
              <a:t> DKO </a:t>
            </a:r>
            <a:r>
              <a:rPr lang="en-US" sz="2400" dirty="0" err="1">
                <a:solidFill>
                  <a:schemeClr val="bg1"/>
                </a:solidFill>
              </a:rPr>
              <a:t>projektis</a:t>
            </a:r>
            <a:r>
              <a:rPr lang="en-US" sz="2400" dirty="0">
                <a:solidFill>
                  <a:schemeClr val="bg1"/>
                </a:solidFill>
              </a:rPr>
              <a:t> </a:t>
            </a:r>
            <a:r>
              <a:rPr lang="en-US" sz="2400" dirty="0" err="1">
                <a:solidFill>
                  <a:schemeClr val="bg1"/>
                </a:solidFill>
              </a:rPr>
              <a:t>osalemise</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aspekte</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millised</a:t>
            </a:r>
            <a:r>
              <a:rPr lang="en-US" sz="2400" dirty="0">
                <a:solidFill>
                  <a:schemeClr val="bg1"/>
                </a:solidFill>
              </a:rPr>
              <a:t> on </a:t>
            </a:r>
            <a:r>
              <a:rPr lang="en-US" sz="2400" dirty="0" err="1">
                <a:solidFill>
                  <a:schemeClr val="bg1"/>
                </a:solidFill>
              </a:rPr>
              <a:t>esimesed</a:t>
            </a:r>
            <a:r>
              <a:rPr lang="en-US" sz="2400" dirty="0">
                <a:solidFill>
                  <a:schemeClr val="bg1"/>
                </a:solidFill>
              </a:rPr>
              <a:t> </a:t>
            </a:r>
            <a:r>
              <a:rPr lang="en-US" sz="2400" dirty="0" err="1">
                <a:solidFill>
                  <a:schemeClr val="bg1"/>
                </a:solidFill>
              </a:rPr>
              <a:t>sammud</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käivitamiseks</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b="1" dirty="0" err="1">
                <a:solidFill>
                  <a:schemeClr val="bg1"/>
                </a:solidFill>
              </a:rPr>
              <a:t>Esimene</a:t>
            </a:r>
            <a:r>
              <a:rPr lang="en-US" sz="2400" b="1" dirty="0">
                <a:solidFill>
                  <a:schemeClr val="bg1"/>
                </a:solidFill>
              </a:rPr>
              <a:t> </a:t>
            </a:r>
            <a:r>
              <a:rPr lang="en-US" sz="2400" b="1" dirty="0" err="1">
                <a:solidFill>
                  <a:schemeClr val="bg1"/>
                </a:solidFill>
              </a:rPr>
              <a:t>samm</a:t>
            </a:r>
            <a:r>
              <a:rPr lang="en-US" sz="2400" b="1" dirty="0">
                <a:solidFill>
                  <a:schemeClr val="bg1"/>
                </a:solidFill>
              </a:rPr>
              <a:t> on </a:t>
            </a:r>
            <a:r>
              <a:rPr lang="en-US" sz="2400" b="1" dirty="0" err="1">
                <a:solidFill>
                  <a:schemeClr val="bg1"/>
                </a:solidFill>
              </a:rPr>
              <a:t>välja</a:t>
            </a:r>
            <a:r>
              <a:rPr lang="en-US" sz="2400" b="1" dirty="0">
                <a:solidFill>
                  <a:schemeClr val="bg1"/>
                </a:solidFill>
              </a:rPr>
              <a:t> </a:t>
            </a:r>
            <a:r>
              <a:rPr lang="en-US" sz="2400" b="1" dirty="0" err="1">
                <a:solidFill>
                  <a:schemeClr val="bg1"/>
                </a:solidFill>
              </a:rPr>
              <a:t>selgitada</a:t>
            </a:r>
            <a:r>
              <a:rPr lang="en-US" sz="2400" b="1" dirty="0">
                <a:solidFill>
                  <a:schemeClr val="bg1"/>
                </a:solidFill>
              </a:rPr>
              <a:t>, </a:t>
            </a:r>
            <a:r>
              <a:rPr lang="en-US" sz="2400" b="1" dirty="0" err="1">
                <a:solidFill>
                  <a:schemeClr val="bg1"/>
                </a:solidFill>
              </a:rPr>
              <a:t>kes</a:t>
            </a:r>
            <a:r>
              <a:rPr lang="en-US" sz="2400" b="1" dirty="0">
                <a:solidFill>
                  <a:schemeClr val="bg1"/>
                </a:solidFill>
              </a:rPr>
              <a:t> </a:t>
            </a:r>
            <a:r>
              <a:rPr lang="en-US" sz="2400" b="1" dirty="0" err="1">
                <a:solidFill>
                  <a:schemeClr val="bg1"/>
                </a:solidFill>
              </a:rPr>
              <a:t>vastutab</a:t>
            </a:r>
            <a:r>
              <a:rPr lang="en-US" sz="2400" b="1" dirty="0">
                <a:solidFill>
                  <a:schemeClr val="bg1"/>
                </a:solidFill>
              </a:rPr>
              <a:t> </a:t>
            </a:r>
            <a:r>
              <a:rPr lang="en-US" sz="2400" b="1" dirty="0" err="1">
                <a:solidFill>
                  <a:schemeClr val="bg1"/>
                </a:solidFill>
              </a:rPr>
              <a:t>teie</a:t>
            </a:r>
            <a:r>
              <a:rPr lang="en-US" sz="2400" b="1" dirty="0">
                <a:solidFill>
                  <a:schemeClr val="bg1"/>
                </a:solidFill>
              </a:rPr>
              <a:t> DKO </a:t>
            </a:r>
            <a:r>
              <a:rPr lang="en-US" sz="2400" b="1" dirty="0" err="1">
                <a:solidFill>
                  <a:schemeClr val="bg1"/>
                </a:solidFill>
              </a:rPr>
              <a:t>projekti</a:t>
            </a:r>
            <a:r>
              <a:rPr lang="en-US" sz="2400" b="1" dirty="0">
                <a:solidFill>
                  <a:schemeClr val="bg1"/>
                </a:solidFill>
              </a:rPr>
              <a:t> </a:t>
            </a:r>
            <a:r>
              <a:rPr lang="en-US" sz="2400" b="1" dirty="0" err="1">
                <a:solidFill>
                  <a:schemeClr val="bg1"/>
                </a:solidFill>
              </a:rPr>
              <a:t>eest</a:t>
            </a:r>
            <a:r>
              <a:rPr lang="en-US" sz="2400" b="1" dirty="0">
                <a:solidFill>
                  <a:schemeClr val="bg1"/>
                </a:solidFill>
              </a:rPr>
              <a:t> ja </a:t>
            </a:r>
            <a:r>
              <a:rPr lang="en-US" sz="2400" b="1" dirty="0" err="1">
                <a:solidFill>
                  <a:schemeClr val="bg1"/>
                </a:solidFill>
              </a:rPr>
              <a:t>kes</a:t>
            </a:r>
            <a:r>
              <a:rPr lang="en-US" sz="2400" b="1" dirty="0">
                <a:solidFill>
                  <a:schemeClr val="bg1"/>
                </a:solidFill>
              </a:rPr>
              <a:t> </a:t>
            </a:r>
            <a:r>
              <a:rPr lang="en-US" sz="2400" b="1" dirty="0" err="1">
                <a:solidFill>
                  <a:schemeClr val="bg1"/>
                </a:solidFill>
              </a:rPr>
              <a:t>seda</a:t>
            </a:r>
            <a:r>
              <a:rPr lang="en-US" sz="2400" b="1" dirty="0">
                <a:solidFill>
                  <a:schemeClr val="bg1"/>
                </a:solidFill>
              </a:rPr>
              <a:t> </a:t>
            </a:r>
            <a:r>
              <a:rPr lang="en-US" sz="2400" b="1" dirty="0" err="1">
                <a:solidFill>
                  <a:schemeClr val="bg1"/>
                </a:solidFill>
              </a:rPr>
              <a:t>korraldab</a:t>
            </a:r>
            <a:r>
              <a:rPr lang="en-US" sz="2400" b="1" dirty="0">
                <a:solidFill>
                  <a:schemeClr val="bg1"/>
                </a:solidFill>
              </a:rPr>
              <a:t>.</a:t>
            </a:r>
            <a:endParaRPr lang="et-EE" sz="2400" b="1" dirty="0">
              <a:solidFill>
                <a:schemeClr val="bg1"/>
              </a:solidFill>
            </a:endParaRPr>
          </a:p>
          <a:p>
            <a:endParaRPr lang="en-US" sz="2400" b="1" dirty="0">
              <a:solidFill>
                <a:schemeClr val="bg1"/>
              </a:solidFill>
            </a:endParaRPr>
          </a:p>
          <a:p>
            <a:r>
              <a:rPr lang="en-US" sz="2400" dirty="0" err="1">
                <a:solidFill>
                  <a:schemeClr val="bg1"/>
                </a:solidFill>
              </a:rPr>
              <a:t>Selle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te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välja</a:t>
            </a:r>
            <a:r>
              <a:rPr lang="en-US" sz="2400" dirty="0">
                <a:solidFill>
                  <a:schemeClr val="bg1"/>
                </a:solidFill>
              </a:rPr>
              <a:t> </a:t>
            </a:r>
            <a:r>
              <a:rPr lang="en-US" sz="2400" dirty="0" err="1">
                <a:solidFill>
                  <a:schemeClr val="bg1"/>
                </a:solidFill>
              </a:rPr>
              <a:t>töötate</a:t>
            </a:r>
            <a:r>
              <a:rPr lang="en-US" sz="2400" dirty="0">
                <a:solidFill>
                  <a:schemeClr val="bg1"/>
                </a:solidFill>
              </a:rPr>
              <a:t>, </a:t>
            </a:r>
            <a:r>
              <a:rPr lang="en-US" sz="2400" dirty="0" err="1">
                <a:solidFill>
                  <a:schemeClr val="bg1"/>
                </a:solidFill>
              </a:rPr>
              <a:t>määrab</a:t>
            </a:r>
            <a:r>
              <a:rPr lang="en-US" sz="2400" dirty="0">
                <a:solidFill>
                  <a:schemeClr val="bg1"/>
                </a:solidFill>
              </a:rPr>
              <a:t> see, </a:t>
            </a:r>
            <a:r>
              <a:rPr lang="en-US" sz="2400" dirty="0" err="1">
                <a:solidFill>
                  <a:schemeClr val="bg1"/>
                </a:solidFill>
              </a:rPr>
              <a:t>kuidas</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hakatakse</a:t>
            </a:r>
            <a:r>
              <a:rPr lang="en-US" sz="2400" dirty="0">
                <a:solidFill>
                  <a:schemeClr val="bg1"/>
                </a:solidFill>
              </a:rPr>
              <a:t> </a:t>
            </a:r>
            <a:r>
              <a:rPr lang="en-US" sz="2400" dirty="0" err="1">
                <a:solidFill>
                  <a:schemeClr val="bg1"/>
                </a:solidFill>
              </a:rPr>
              <a:t>korraldama</a:t>
            </a:r>
            <a:r>
              <a:rPr lang="en-US" sz="2400" dirty="0">
                <a:solidFill>
                  <a:schemeClr val="bg1"/>
                </a:solidFill>
              </a:rPr>
              <a:t>/</a:t>
            </a:r>
            <a:r>
              <a:rPr lang="en-US" sz="2400" dirty="0" err="1">
                <a:solidFill>
                  <a:schemeClr val="bg1"/>
                </a:solidFill>
              </a:rPr>
              <a:t>juhtima</a:t>
            </a:r>
            <a:r>
              <a:rPr lang="en-US" sz="2400" dirty="0">
                <a:solidFill>
                  <a:schemeClr val="bg1"/>
                </a:solidFill>
              </a:rPr>
              <a:t>.</a:t>
            </a:r>
          </a:p>
          <a:p>
            <a:endParaRPr lang="en-IE" dirty="0"/>
          </a:p>
        </p:txBody>
      </p:sp>
      <p:pic>
        <p:nvPicPr>
          <p:cNvPr id="5" name="Picture Placeholder 4">
            <a:extLst>
              <a:ext uri="{FF2B5EF4-FFF2-40B4-BE49-F238E27FC236}">
                <a16:creationId xmlns:a16="http://schemas.microsoft.com/office/drawing/2014/main" id="{36BA506E-B2B9-4992-A25B-04C146955BD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43" b="8443"/>
          <a:stretch>
            <a:fillRect/>
          </a:stretch>
        </p:blipFill>
        <p:spPr/>
      </p:pic>
    </p:spTree>
    <p:extLst>
      <p:ext uri="{BB962C8B-B14F-4D97-AF65-F5344CB8AC3E}">
        <p14:creationId xmlns:p14="http://schemas.microsoft.com/office/powerpoint/2010/main" val="27409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1F08C-B275-41F1-8A6A-C779D92142AA}"/>
              </a:ext>
            </a:extLst>
          </p:cNvPr>
          <p:cNvSpPr>
            <a:spLocks noGrp="1"/>
          </p:cNvSpPr>
          <p:nvPr>
            <p:ph type="body" sz="quarter" idx="18"/>
          </p:nvPr>
        </p:nvSpPr>
        <p:spPr>
          <a:xfrm>
            <a:off x="1705340" y="1389800"/>
            <a:ext cx="5029313" cy="5481964"/>
          </a:xfrm>
        </p:spPr>
        <p:txBody>
          <a:bodyPr>
            <a:normAutofit/>
          </a:bodyPr>
          <a:lstStyle/>
          <a:p>
            <a:r>
              <a:rPr lang="en-US" dirty="0"/>
              <a:t>DKO </a:t>
            </a:r>
            <a:r>
              <a:rPr lang="en-US" dirty="0" err="1"/>
              <a:t>projekti</a:t>
            </a:r>
            <a:r>
              <a:rPr lang="en-US" dirty="0"/>
              <a:t> </a:t>
            </a:r>
            <a:r>
              <a:rPr lang="en-US" dirty="0" err="1"/>
              <a:t>juhtimiseks</a:t>
            </a:r>
            <a:r>
              <a:rPr lang="en-US" dirty="0"/>
              <a:t> on </a:t>
            </a:r>
            <a:r>
              <a:rPr lang="en-US" dirty="0" err="1"/>
              <a:t>kaks</a:t>
            </a:r>
            <a:r>
              <a:rPr lang="en-US" dirty="0"/>
              <a:t> </a:t>
            </a:r>
            <a:r>
              <a:rPr lang="en-US" dirty="0" err="1"/>
              <a:t>peamist</a:t>
            </a:r>
            <a:r>
              <a:rPr lang="en-US" dirty="0"/>
              <a:t> </a:t>
            </a:r>
            <a:r>
              <a:rPr lang="en-US" dirty="0" err="1"/>
              <a:t>viisi</a:t>
            </a:r>
            <a:r>
              <a:rPr lang="en-US" dirty="0"/>
              <a:t>: </a:t>
            </a:r>
          </a:p>
          <a:p>
            <a:pPr marL="457200" indent="-457200">
              <a:buFont typeface="+mj-lt"/>
              <a:buAutoNum type="arabicPeriod"/>
            </a:pPr>
            <a:r>
              <a:rPr lang="en-US" b="1" dirty="0" err="1"/>
              <a:t>Üliõpilaste</a:t>
            </a:r>
            <a:r>
              <a:rPr lang="en-US" b="1" dirty="0"/>
              <a:t> </a:t>
            </a:r>
            <a:r>
              <a:rPr lang="en-US" b="1" dirty="0" err="1"/>
              <a:t>poolt</a:t>
            </a:r>
            <a:r>
              <a:rPr lang="en-US" b="1" dirty="0"/>
              <a:t> </a:t>
            </a:r>
            <a:r>
              <a:rPr lang="en-US" b="1" dirty="0" err="1"/>
              <a:t>juhitud</a:t>
            </a:r>
            <a:r>
              <a:rPr lang="en-US" b="1" dirty="0"/>
              <a:t> DKO </a:t>
            </a:r>
            <a:r>
              <a:rPr lang="en-US" b="1" dirty="0" err="1"/>
              <a:t>projektid</a:t>
            </a:r>
            <a:r>
              <a:rPr lang="en-US" b="1" dirty="0"/>
              <a:t> </a:t>
            </a:r>
            <a:r>
              <a:rPr lang="en-US" dirty="0"/>
              <a:t>on need, </a:t>
            </a:r>
            <a:r>
              <a:rPr lang="en-US" dirty="0" err="1"/>
              <a:t>kus</a:t>
            </a:r>
            <a:r>
              <a:rPr lang="en-US" dirty="0"/>
              <a:t> </a:t>
            </a:r>
            <a:r>
              <a:rPr lang="en-US" dirty="0" err="1"/>
              <a:t>üliõpilased</a:t>
            </a:r>
            <a:r>
              <a:rPr lang="en-US" dirty="0"/>
              <a:t> on </a:t>
            </a:r>
            <a:r>
              <a:rPr lang="en-US" dirty="0" err="1"/>
              <a:t>peamised</a:t>
            </a:r>
            <a:r>
              <a:rPr lang="en-US" dirty="0"/>
              <a:t> </a:t>
            </a:r>
            <a:r>
              <a:rPr lang="en-US" dirty="0" err="1"/>
              <a:t>projekti</a:t>
            </a:r>
            <a:r>
              <a:rPr lang="en-US" dirty="0"/>
              <a:t> </a:t>
            </a:r>
            <a:r>
              <a:rPr lang="en-US" dirty="0" err="1"/>
              <a:t>korraldajad</a:t>
            </a:r>
            <a:r>
              <a:rPr lang="en-US" dirty="0"/>
              <a:t> ja DKO </a:t>
            </a:r>
            <a:r>
              <a:rPr lang="en-US" dirty="0" err="1"/>
              <a:t>projekti</a:t>
            </a:r>
            <a:r>
              <a:rPr lang="en-US" dirty="0"/>
              <a:t> </a:t>
            </a:r>
            <a:r>
              <a:rPr lang="en-US" dirty="0" err="1"/>
              <a:t>otsuste</a:t>
            </a:r>
            <a:r>
              <a:rPr lang="en-US" dirty="0"/>
              <a:t> </a:t>
            </a:r>
            <a:r>
              <a:rPr lang="en-US" dirty="0" err="1"/>
              <a:t>tegemisel</a:t>
            </a:r>
            <a:r>
              <a:rPr lang="en-US" dirty="0"/>
              <a:t> </a:t>
            </a:r>
            <a:r>
              <a:rPr lang="en-US" dirty="0" err="1"/>
              <a:t>võtmetähtsusega</a:t>
            </a:r>
            <a:r>
              <a:rPr lang="en-US" dirty="0"/>
              <a:t>.</a:t>
            </a:r>
            <a:r>
              <a:rPr lang="et-EE" dirty="0"/>
              <a:t> </a:t>
            </a:r>
          </a:p>
          <a:p>
            <a:pPr marL="457200" indent="-457200">
              <a:buFont typeface="+mj-lt"/>
              <a:buAutoNum type="arabicPeriod"/>
            </a:pPr>
            <a:r>
              <a:rPr lang="en-US" b="1" dirty="0" err="1"/>
              <a:t>Õppejõu</a:t>
            </a:r>
            <a:r>
              <a:rPr lang="en-US" b="1" dirty="0"/>
              <a:t> </a:t>
            </a:r>
            <a:r>
              <a:rPr lang="en-US" b="1" dirty="0" err="1"/>
              <a:t>või</a:t>
            </a:r>
            <a:r>
              <a:rPr lang="en-US" b="1" dirty="0"/>
              <a:t> </a:t>
            </a:r>
            <a:r>
              <a:rPr lang="en-US" b="1" dirty="0" err="1"/>
              <a:t>ülikooli</a:t>
            </a:r>
            <a:r>
              <a:rPr lang="en-US" b="1" dirty="0"/>
              <a:t> </a:t>
            </a:r>
            <a:r>
              <a:rPr lang="en-US" b="1" dirty="0" err="1"/>
              <a:t>poolt</a:t>
            </a:r>
            <a:r>
              <a:rPr lang="en-US" b="1" dirty="0"/>
              <a:t> </a:t>
            </a:r>
            <a:r>
              <a:rPr lang="en-US" b="1" dirty="0" err="1"/>
              <a:t>juhitud</a:t>
            </a:r>
            <a:r>
              <a:rPr lang="en-US" b="1" dirty="0"/>
              <a:t> </a:t>
            </a:r>
            <a:r>
              <a:rPr lang="en-US" b="1" dirty="0" err="1"/>
              <a:t>projekte</a:t>
            </a:r>
            <a:r>
              <a:rPr lang="en-US" b="1" dirty="0"/>
              <a:t> </a:t>
            </a:r>
            <a:r>
              <a:rPr lang="en-US" dirty="0" err="1"/>
              <a:t>juhib</a:t>
            </a:r>
            <a:r>
              <a:rPr lang="en-US" dirty="0"/>
              <a:t> </a:t>
            </a:r>
            <a:r>
              <a:rPr lang="en-US" dirty="0" err="1"/>
              <a:t>kolmanda</a:t>
            </a:r>
            <a:r>
              <a:rPr lang="en-US" dirty="0"/>
              <a:t> </a:t>
            </a:r>
            <a:r>
              <a:rPr lang="en-US" dirty="0" err="1"/>
              <a:t>astme</a:t>
            </a:r>
            <a:r>
              <a:rPr lang="en-US" dirty="0"/>
              <a:t> </a:t>
            </a:r>
            <a:r>
              <a:rPr lang="en-US" dirty="0" err="1"/>
              <a:t>asutus</a:t>
            </a:r>
            <a:r>
              <a:rPr lang="en-US" dirty="0"/>
              <a:t> ja </a:t>
            </a:r>
            <a:r>
              <a:rPr lang="en-US" dirty="0" err="1"/>
              <a:t>üliõpilased</a:t>
            </a:r>
            <a:r>
              <a:rPr lang="en-US" dirty="0"/>
              <a:t> </a:t>
            </a:r>
            <a:r>
              <a:rPr lang="en-US" dirty="0" err="1"/>
              <a:t>kaasatakse</a:t>
            </a:r>
            <a:r>
              <a:rPr lang="en-US" dirty="0"/>
              <a:t> </a:t>
            </a:r>
            <a:r>
              <a:rPr lang="en-US" dirty="0" err="1"/>
              <a:t>kodanikuosaluse</a:t>
            </a:r>
            <a:r>
              <a:rPr lang="en-US" dirty="0"/>
              <a:t> </a:t>
            </a:r>
            <a:r>
              <a:rPr lang="en-US" dirty="0" err="1"/>
              <a:t>tegevustesse</a:t>
            </a:r>
            <a:r>
              <a:rPr lang="en-US" dirty="0"/>
              <a:t>. </a:t>
            </a:r>
            <a:r>
              <a:rPr lang="en-US" dirty="0" err="1"/>
              <a:t>Projekti</a:t>
            </a:r>
            <a:r>
              <a:rPr lang="en-US" dirty="0"/>
              <a:t> </a:t>
            </a:r>
            <a:r>
              <a:rPr lang="en-US" dirty="0" err="1"/>
              <a:t>põhivastutus</a:t>
            </a:r>
            <a:r>
              <a:rPr lang="en-US" dirty="0"/>
              <a:t> </a:t>
            </a:r>
            <a:r>
              <a:rPr lang="en-US" dirty="0" err="1"/>
              <a:t>jääb</a:t>
            </a:r>
            <a:r>
              <a:rPr lang="en-US" dirty="0"/>
              <a:t> </a:t>
            </a:r>
            <a:r>
              <a:rPr lang="en-US" dirty="0" err="1"/>
              <a:t>aga</a:t>
            </a:r>
            <a:r>
              <a:rPr lang="en-US" dirty="0"/>
              <a:t> </a:t>
            </a:r>
            <a:r>
              <a:rPr lang="en-US" dirty="0" err="1"/>
              <a:t>kolmanda</a:t>
            </a:r>
            <a:r>
              <a:rPr lang="en-US" dirty="0"/>
              <a:t> </a:t>
            </a:r>
            <a:r>
              <a:rPr lang="en-US" dirty="0" err="1"/>
              <a:t>astme</a:t>
            </a:r>
            <a:r>
              <a:rPr lang="en-US" dirty="0"/>
              <a:t> </a:t>
            </a:r>
            <a:r>
              <a:rPr lang="en-US" dirty="0" err="1"/>
              <a:t>asutusele</a:t>
            </a:r>
            <a:r>
              <a:rPr lang="en-US" dirty="0"/>
              <a:t>.</a:t>
            </a:r>
          </a:p>
          <a:p>
            <a:r>
              <a:rPr lang="en-US" dirty="0" err="1">
                <a:hlinkClick r:id="rId2">
                  <a:extLst>
                    <a:ext uri="{A12FA001-AC4F-418D-AE19-62706E023703}">
                      <ahyp:hlinkClr xmlns:ahyp="http://schemas.microsoft.com/office/drawing/2018/hyperlinkcolor" val="tx"/>
                    </a:ext>
                  </a:extLst>
                </a:hlinkClick>
              </a:rPr>
              <a:t>Rohkem</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infot</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leiab</a:t>
            </a:r>
            <a:r>
              <a:rPr lang="en-US" dirty="0">
                <a:hlinkClick r:id="rId2">
                  <a:extLst>
                    <a:ext uri="{A12FA001-AC4F-418D-AE19-62706E023703}">
                      <ahyp:hlinkClr xmlns:ahyp="http://schemas.microsoft.com/office/drawing/2018/hyperlinkcolor" val="tx"/>
                    </a:ext>
                  </a:extLst>
                </a:hlinkClick>
              </a:rPr>
              <a:t> DKO </a:t>
            </a:r>
            <a:r>
              <a:rPr lang="en-US" dirty="0" err="1">
                <a:hlinkClick r:id="rId2">
                  <a:extLst>
                    <a:ext uri="{A12FA001-AC4F-418D-AE19-62706E023703}">
                      <ahyp:hlinkClr xmlns:ahyp="http://schemas.microsoft.com/office/drawing/2018/hyperlinkcolor" val="tx"/>
                    </a:ext>
                  </a:extLst>
                </a:hlinkClick>
              </a:rPr>
              <a:t>juhendis</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klikkides</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siin</a:t>
            </a:r>
            <a:r>
              <a:rPr lang="en-US" dirty="0">
                <a:hlinkClick r:id="rId2">
                  <a:extLst>
                    <a:ext uri="{A12FA001-AC4F-418D-AE19-62706E023703}">
                      <ahyp:hlinkClr xmlns:ahyp="http://schemas.microsoft.com/office/drawing/2018/hyperlinkcolor" val="tx"/>
                    </a:ext>
                  </a:extLst>
                </a:hlinkClick>
              </a:rPr>
              <a:t>.</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228600"/>
            <a:ext cx="4898684" cy="949131"/>
          </a:xfrm>
        </p:spPr>
        <p:txBody>
          <a:bodyPr>
            <a:normAutofit/>
          </a:bodyPr>
          <a:lstStyle/>
          <a:p>
            <a:r>
              <a:rPr lang="et-EE" sz="2800" dirty="0"/>
              <a:t>DKO PROJEKTI JUHTIMINE</a:t>
            </a:r>
            <a:endParaRPr lang="en-US" sz="28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12" name="Picture Placeholder 11">
            <a:extLst>
              <a:ext uri="{FF2B5EF4-FFF2-40B4-BE49-F238E27FC236}">
                <a16:creationId xmlns:a16="http://schemas.microsoft.com/office/drawing/2014/main" id="{D4BD53DB-6A34-4381-BFB5-43409AC1BFB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00" b="8400"/>
          <a:stretch>
            <a:fillRect/>
          </a:stretch>
        </p:blipFill>
        <p:spPr/>
      </p:pic>
    </p:spTree>
    <p:extLst>
      <p:ext uri="{BB962C8B-B14F-4D97-AF65-F5344CB8AC3E}">
        <p14:creationId xmlns:p14="http://schemas.microsoft.com/office/powerpoint/2010/main" val="394530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214258" y="229504"/>
            <a:ext cx="6477000" cy="523220"/>
          </a:xfrm>
          <a:prstGeom prst="rect">
            <a:avLst/>
          </a:prstGeom>
          <a:noFill/>
        </p:spPr>
        <p:txBody>
          <a:bodyPr wrap="square">
            <a:spAutoFit/>
          </a:bodyPr>
          <a:lstStyle/>
          <a:p>
            <a:pPr algn="ctr"/>
            <a:r>
              <a:rPr lang="en-US" sz="2800" dirty="0">
                <a:solidFill>
                  <a:schemeClr val="bg1"/>
                </a:solidFill>
              </a:rPr>
              <a:t>KUIDAS OLLA DKO-S KAASATUD?</a:t>
            </a:r>
          </a:p>
        </p:txBody>
      </p:sp>
      <p:sp>
        <p:nvSpPr>
          <p:cNvPr id="9" name="TextBox 8">
            <a:extLst>
              <a:ext uri="{FF2B5EF4-FFF2-40B4-BE49-F238E27FC236}">
                <a16:creationId xmlns:a16="http://schemas.microsoft.com/office/drawing/2014/main" id="{D0A2937D-D339-48E0-B5F0-4C3FF22D1B5A}"/>
              </a:ext>
            </a:extLst>
          </p:cNvPr>
          <p:cNvSpPr txBox="1"/>
          <p:nvPr/>
        </p:nvSpPr>
        <p:spPr>
          <a:xfrm>
            <a:off x="5280560" y="726098"/>
            <a:ext cx="6617526" cy="4893647"/>
          </a:xfrm>
          <a:prstGeom prst="rect">
            <a:avLst/>
          </a:prstGeom>
          <a:noFill/>
        </p:spPr>
        <p:txBody>
          <a:bodyPr wrap="square" rtlCol="0">
            <a:spAutoFit/>
          </a:bodyPr>
          <a:lstStyle/>
          <a:p>
            <a:r>
              <a:rPr lang="en-IE" sz="2400" dirty="0">
                <a:solidFill>
                  <a:schemeClr val="bg1"/>
                </a:solidFill>
              </a:rPr>
              <a:t>Et </a:t>
            </a:r>
            <a:r>
              <a:rPr lang="en-IE" sz="2400" dirty="0" err="1">
                <a:solidFill>
                  <a:schemeClr val="bg1"/>
                </a:solidFill>
              </a:rPr>
              <a:t>astuda</a:t>
            </a:r>
            <a:r>
              <a:rPr lang="en-IE" sz="2400" dirty="0">
                <a:solidFill>
                  <a:schemeClr val="bg1"/>
                </a:solidFill>
              </a:rPr>
              <a:t> </a:t>
            </a:r>
            <a:r>
              <a:rPr lang="en-IE" sz="2400" dirty="0" err="1">
                <a:solidFill>
                  <a:schemeClr val="bg1"/>
                </a:solidFill>
              </a:rPr>
              <a:t>esimesi</a:t>
            </a:r>
            <a:r>
              <a:rPr lang="en-IE" sz="2400" dirty="0">
                <a:solidFill>
                  <a:schemeClr val="bg1"/>
                </a:solidFill>
              </a:rPr>
              <a:t> same, on </a:t>
            </a:r>
            <a:r>
              <a:rPr lang="en-IE" sz="2400" dirty="0" err="1">
                <a:solidFill>
                  <a:schemeClr val="bg1"/>
                </a:solidFill>
              </a:rPr>
              <a:t>oluline</a:t>
            </a:r>
            <a:r>
              <a:rPr lang="en-IE" sz="2400" dirty="0">
                <a:solidFill>
                  <a:schemeClr val="bg1"/>
                </a:solidFill>
              </a:rPr>
              <a:t> </a:t>
            </a:r>
            <a:r>
              <a:rPr lang="en-IE" sz="2400" dirty="0" err="1">
                <a:solidFill>
                  <a:schemeClr val="bg1"/>
                </a:solidFill>
              </a:rPr>
              <a:t>vaadata</a:t>
            </a:r>
            <a:r>
              <a:rPr lang="en-IE" sz="2400" dirty="0">
                <a:solidFill>
                  <a:schemeClr val="bg1"/>
                </a:solidFill>
              </a:rPr>
              <a:t>, </a:t>
            </a:r>
            <a:r>
              <a:rPr lang="en-IE" sz="2400" dirty="0" err="1">
                <a:solidFill>
                  <a:schemeClr val="bg1"/>
                </a:solidFill>
              </a:rPr>
              <a:t>kuidas</a:t>
            </a:r>
            <a:r>
              <a:rPr lang="en-IE" sz="2400" dirty="0">
                <a:solidFill>
                  <a:schemeClr val="bg1"/>
                </a:solidFill>
              </a:rPr>
              <a:t> DKO project on </a:t>
            </a:r>
            <a:r>
              <a:rPr lang="en-IE" sz="2400" dirty="0" err="1">
                <a:solidFill>
                  <a:schemeClr val="bg1"/>
                </a:solidFill>
              </a:rPr>
              <a:t>korraldatud</a:t>
            </a:r>
            <a:r>
              <a:rPr lang="en-IE" sz="2400" dirty="0">
                <a:solidFill>
                  <a:schemeClr val="bg1"/>
                </a:solidFill>
              </a:rPr>
              <a:t>.</a:t>
            </a:r>
            <a:endParaRPr lang="et-EE" sz="2400" dirty="0">
              <a:solidFill>
                <a:schemeClr val="bg1"/>
              </a:solidFill>
            </a:endParaRPr>
          </a:p>
          <a:p>
            <a:endParaRPr lang="en-IE" sz="2400" dirty="0">
              <a:solidFill>
                <a:schemeClr val="bg1"/>
              </a:solidFill>
            </a:endParaRPr>
          </a:p>
          <a:p>
            <a:r>
              <a:rPr lang="en-IE" sz="2400" dirty="0" err="1">
                <a:solidFill>
                  <a:schemeClr val="bg1"/>
                </a:solidFill>
              </a:rPr>
              <a:t>Analüüsides</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juhtumikirjeldusi</a:t>
            </a:r>
            <a:r>
              <a:rPr lang="en-IE" sz="2400" dirty="0">
                <a:solidFill>
                  <a:schemeClr val="bg1"/>
                </a:solidFill>
              </a:rPr>
              <a:t>, </a:t>
            </a:r>
            <a:r>
              <a:rPr lang="en-IE" sz="2400" dirty="0" err="1">
                <a:solidFill>
                  <a:schemeClr val="bg1"/>
                </a:solidFill>
              </a:rPr>
              <a:t>tuli</a:t>
            </a:r>
            <a:r>
              <a:rPr lang="en-IE" sz="2400" dirty="0">
                <a:solidFill>
                  <a:schemeClr val="bg1"/>
                </a:solidFill>
              </a:rPr>
              <a:t> </a:t>
            </a:r>
            <a:r>
              <a:rPr lang="en-IE" sz="2400" dirty="0" err="1">
                <a:solidFill>
                  <a:schemeClr val="bg1"/>
                </a:solidFill>
              </a:rPr>
              <a:t>välja</a:t>
            </a:r>
            <a:r>
              <a:rPr lang="en-IE" sz="2400" dirty="0">
                <a:solidFill>
                  <a:schemeClr val="bg1"/>
                </a:solidFill>
              </a:rPr>
              <a:t>, et on </a:t>
            </a:r>
            <a:r>
              <a:rPr lang="en-IE" sz="2400" dirty="0" err="1">
                <a:solidFill>
                  <a:schemeClr val="bg1"/>
                </a:solidFill>
              </a:rPr>
              <a:t>mitu</a:t>
            </a:r>
            <a:r>
              <a:rPr lang="en-IE" sz="2400" dirty="0">
                <a:solidFill>
                  <a:schemeClr val="bg1"/>
                </a:solidFill>
              </a:rPr>
              <a:t> </a:t>
            </a:r>
            <a:r>
              <a:rPr lang="en-IE" sz="2400" dirty="0" err="1">
                <a:solidFill>
                  <a:schemeClr val="bg1"/>
                </a:solidFill>
              </a:rPr>
              <a:t>võimalust</a:t>
            </a:r>
            <a:r>
              <a:rPr lang="en-IE" sz="2400" dirty="0">
                <a:solidFill>
                  <a:schemeClr val="bg1"/>
                </a:solidFill>
              </a:rPr>
              <a:t>, </a:t>
            </a:r>
            <a:r>
              <a:rPr lang="en-IE" sz="2400" dirty="0" err="1">
                <a:solidFill>
                  <a:schemeClr val="bg1"/>
                </a:solidFill>
              </a:rPr>
              <a:t>kuidas</a:t>
            </a:r>
            <a:r>
              <a:rPr lang="en-IE" sz="2400" dirty="0">
                <a:solidFill>
                  <a:schemeClr val="bg1"/>
                </a:solidFill>
              </a:rPr>
              <a:t> </a:t>
            </a:r>
            <a:r>
              <a:rPr lang="en-IE" sz="2400" dirty="0" err="1">
                <a:solidFill>
                  <a:schemeClr val="bg1"/>
                </a:solidFill>
              </a:rPr>
              <a:t>õppijaid</a:t>
            </a:r>
            <a:r>
              <a:rPr lang="en-IE" sz="2400" dirty="0">
                <a:solidFill>
                  <a:schemeClr val="bg1"/>
                </a:solidFill>
              </a:rPr>
              <a:t> DKO </a:t>
            </a:r>
            <a:r>
              <a:rPr lang="en-IE" sz="2400" dirty="0" err="1">
                <a:solidFill>
                  <a:schemeClr val="bg1"/>
                </a:solidFill>
              </a:rPr>
              <a:t>projekti</a:t>
            </a:r>
            <a:r>
              <a:rPr lang="en-IE" sz="2400" dirty="0">
                <a:solidFill>
                  <a:schemeClr val="bg1"/>
                </a:solidFill>
              </a:rPr>
              <a:t> </a:t>
            </a:r>
            <a:r>
              <a:rPr lang="en-IE" sz="2400" dirty="0" err="1">
                <a:solidFill>
                  <a:schemeClr val="bg1"/>
                </a:solidFill>
              </a:rPr>
              <a:t>kaasata</a:t>
            </a:r>
            <a:r>
              <a:rPr lang="en-IE" sz="2400" dirty="0">
                <a:solidFill>
                  <a:schemeClr val="bg1"/>
                </a:solidFill>
              </a:rPr>
              <a:t>:</a:t>
            </a:r>
          </a:p>
          <a:p>
            <a:r>
              <a:rPr lang="et-EE" sz="1600" dirty="0">
                <a:solidFill>
                  <a:schemeClr val="bg1"/>
                </a:solidFill>
              </a:rPr>
              <a:t>   </a:t>
            </a:r>
            <a:endParaRPr lang="en-IE" sz="1600" dirty="0">
              <a:solidFill>
                <a:schemeClr val="bg1"/>
              </a:solidFill>
            </a:endParaRPr>
          </a:p>
          <a:p>
            <a:pPr marL="342900" indent="-342900">
              <a:buFont typeface="Arial" panose="020B0604020202020204" pitchFamily="34" charset="0"/>
              <a:buChar char="•"/>
            </a:pPr>
            <a:r>
              <a:rPr lang="en-IE" sz="2400" dirty="0" err="1">
                <a:solidFill>
                  <a:schemeClr val="bg1"/>
                </a:solidFill>
              </a:rPr>
              <a:t>Kohustuslik</a:t>
            </a:r>
            <a:r>
              <a:rPr lang="en-IE" sz="2400" dirty="0">
                <a:solidFill>
                  <a:schemeClr val="bg1"/>
                </a:solidFill>
              </a:rPr>
              <a:t> </a:t>
            </a:r>
            <a:r>
              <a:rPr lang="en-IE" sz="2400" dirty="0" err="1">
                <a:solidFill>
                  <a:schemeClr val="bg1"/>
                </a:solidFill>
              </a:rPr>
              <a:t>osalemine</a:t>
            </a:r>
            <a:endParaRPr lang="et-EE" sz="2400" dirty="0">
              <a:solidFill>
                <a:schemeClr val="bg1"/>
              </a:solidFill>
            </a:endParaRPr>
          </a:p>
          <a:p>
            <a:pPr marL="342900" indent="-342900">
              <a:buFont typeface="Arial" panose="020B0604020202020204" pitchFamily="34" charset="0"/>
              <a:buChar char="•"/>
            </a:pPr>
            <a:r>
              <a:rPr lang="et-EE" sz="2400" dirty="0">
                <a:solidFill>
                  <a:schemeClr val="bg1"/>
                </a:solidFill>
              </a:rPr>
              <a:t>Vabatahtlikuna tegutsemine</a:t>
            </a:r>
            <a:endParaRPr lang="en-US" sz="2400" dirty="0">
              <a:solidFill>
                <a:schemeClr val="bg1"/>
              </a:solidFill>
            </a:endParaRPr>
          </a:p>
          <a:p>
            <a:pPr marL="342900" indent="-342900">
              <a:buFont typeface="Arial" panose="020B0604020202020204" pitchFamily="34" charset="0"/>
              <a:buChar char="•"/>
            </a:pPr>
            <a:r>
              <a:rPr lang="fi-FI" sz="2400" dirty="0" err="1">
                <a:solidFill>
                  <a:schemeClr val="bg1"/>
                </a:solidFill>
              </a:rPr>
              <a:t>Osalemine</a:t>
            </a:r>
            <a:r>
              <a:rPr lang="fi-FI" sz="2400" dirty="0">
                <a:solidFill>
                  <a:schemeClr val="bg1"/>
                </a:solidFill>
              </a:rPr>
              <a:t> </a:t>
            </a:r>
            <a:r>
              <a:rPr lang="fi-FI" sz="2400" dirty="0" err="1">
                <a:solidFill>
                  <a:schemeClr val="bg1"/>
                </a:solidFill>
              </a:rPr>
              <a:t>kogemuste</a:t>
            </a:r>
            <a:r>
              <a:rPr lang="fi-FI" sz="2400" dirty="0">
                <a:solidFill>
                  <a:schemeClr val="bg1"/>
                </a:solidFill>
              </a:rPr>
              <a:t> </a:t>
            </a:r>
            <a:r>
              <a:rPr lang="fi-FI" sz="2400" dirty="0" err="1">
                <a:solidFill>
                  <a:schemeClr val="bg1"/>
                </a:solidFill>
              </a:rPr>
              <a:t>saamise</a:t>
            </a:r>
            <a:r>
              <a:rPr lang="fi-FI" sz="2400" dirty="0">
                <a:solidFill>
                  <a:schemeClr val="bg1"/>
                </a:solidFill>
              </a:rPr>
              <a:t> ja </a:t>
            </a:r>
            <a:r>
              <a:rPr lang="fi-FI" sz="2400" dirty="0" err="1">
                <a:solidFill>
                  <a:schemeClr val="bg1"/>
                </a:solidFill>
              </a:rPr>
              <a:t>oskuste</a:t>
            </a:r>
            <a:r>
              <a:rPr lang="fi-FI" sz="2400" dirty="0">
                <a:solidFill>
                  <a:schemeClr val="bg1"/>
                </a:solidFill>
              </a:rPr>
              <a:t> </a:t>
            </a:r>
            <a:r>
              <a:rPr lang="fi-FI" sz="2400" dirty="0" err="1">
                <a:solidFill>
                  <a:schemeClr val="bg1"/>
                </a:solidFill>
              </a:rPr>
              <a:t>arendamine</a:t>
            </a:r>
            <a:r>
              <a:rPr lang="fi-FI" sz="2400" dirty="0">
                <a:solidFill>
                  <a:schemeClr val="bg1"/>
                </a:solidFill>
              </a:rPr>
              <a:t> </a:t>
            </a:r>
            <a:r>
              <a:rPr lang="fi-FI" sz="2400" dirty="0" err="1">
                <a:solidFill>
                  <a:schemeClr val="bg1"/>
                </a:solidFill>
              </a:rPr>
              <a:t>eesmärgil</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Probleemi</a:t>
            </a:r>
            <a:r>
              <a:rPr lang="en-US" sz="2400" dirty="0">
                <a:solidFill>
                  <a:schemeClr val="bg1"/>
                </a:solidFill>
              </a:rPr>
              <a:t> </a:t>
            </a:r>
            <a:r>
              <a:rPr lang="en-US" sz="2400" dirty="0" err="1">
                <a:solidFill>
                  <a:schemeClr val="bg1"/>
                </a:solidFill>
              </a:rPr>
              <a:t>lahendamise</a:t>
            </a:r>
            <a:r>
              <a:rPr lang="en-US" sz="2400" dirty="0">
                <a:solidFill>
                  <a:schemeClr val="bg1"/>
                </a:solidFill>
              </a:rPr>
              <a:t> </a:t>
            </a:r>
            <a:r>
              <a:rPr lang="en-US" sz="2400" dirty="0" err="1">
                <a:solidFill>
                  <a:schemeClr val="bg1"/>
                </a:solidFill>
              </a:rPr>
              <a:t>vajadus</a:t>
            </a:r>
            <a:r>
              <a:rPr lang="en-US" sz="2400" dirty="0">
                <a:solidFill>
                  <a:schemeClr val="bg1"/>
                </a:solidFill>
              </a:rPr>
              <a:t> </a:t>
            </a: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
        <p:nvSpPr>
          <p:cNvPr id="15" name="TextBox 14">
            <a:extLst>
              <a:ext uri="{FF2B5EF4-FFF2-40B4-BE49-F238E27FC236}">
                <a16:creationId xmlns:a16="http://schemas.microsoft.com/office/drawing/2014/main" id="{7777D635-5416-42DD-B7C0-AB2A31A245C1}"/>
              </a:ext>
            </a:extLst>
          </p:cNvPr>
          <p:cNvSpPr txBox="1"/>
          <p:nvPr/>
        </p:nvSpPr>
        <p:spPr>
          <a:xfrm>
            <a:off x="5388429" y="6049763"/>
            <a:ext cx="1589316" cy="369332"/>
          </a:xfrm>
          <a:prstGeom prst="rect">
            <a:avLst/>
          </a:prstGeom>
          <a:noFill/>
        </p:spPr>
        <p:txBody>
          <a:bodyPr wrap="square" rtlCol="0">
            <a:spAutoFit/>
          </a:bodyPr>
          <a:lstStyle/>
          <a:p>
            <a:r>
              <a:rPr lang="en-IE" dirty="0" err="1">
                <a:solidFill>
                  <a:schemeClr val="accent1"/>
                </a:solidFill>
                <a:hlinkClick r:id="rId4"/>
              </a:rPr>
              <a:t>Allikas</a:t>
            </a:r>
            <a:endParaRPr lang="en-IE" dirty="0">
              <a:solidFill>
                <a:schemeClr val="accent1"/>
              </a:solidFill>
            </a:endParaRPr>
          </a:p>
        </p:txBody>
      </p:sp>
    </p:spTree>
    <p:extLst>
      <p:ext uri="{BB962C8B-B14F-4D97-AF65-F5344CB8AC3E}">
        <p14:creationId xmlns:p14="http://schemas.microsoft.com/office/powerpoint/2010/main" val="111294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dirty="0"/>
              <a:t>KOHUSTUSLIK OSALEMINE </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36302" y="1612461"/>
            <a:ext cx="4898684" cy="4524315"/>
          </a:xfrm>
          <a:prstGeom prst="rect">
            <a:avLst/>
          </a:prstGeom>
          <a:noFill/>
        </p:spPr>
        <p:txBody>
          <a:bodyPr wrap="square" rtlCol="0">
            <a:spAutoFit/>
          </a:bodyPr>
          <a:lstStyle/>
          <a:p>
            <a:r>
              <a:rPr lang="et-EE" sz="2400" dirty="0">
                <a:solidFill>
                  <a:schemeClr val="bg1"/>
                </a:solidFill>
              </a:rPr>
              <a:t>Kohustuslikust osalemisest saame rääkida, </a:t>
            </a:r>
            <a:r>
              <a:rPr lang="en-US" sz="2400" dirty="0" err="1">
                <a:solidFill>
                  <a:schemeClr val="bg1"/>
                </a:solidFill>
              </a:rPr>
              <a:t>kui</a:t>
            </a:r>
            <a:r>
              <a:rPr lang="en-US" sz="2400" dirty="0">
                <a:solidFill>
                  <a:schemeClr val="bg1"/>
                </a:solidFill>
              </a:rPr>
              <a:t> </a:t>
            </a:r>
            <a:r>
              <a:rPr lang="en-US" sz="2400" dirty="0" err="1">
                <a:solidFill>
                  <a:schemeClr val="bg1"/>
                </a:solidFill>
              </a:rPr>
              <a:t>õppija</a:t>
            </a:r>
            <a:r>
              <a:rPr lang="en-US" sz="2400" dirty="0">
                <a:solidFill>
                  <a:schemeClr val="bg1"/>
                </a:solidFill>
              </a:rPr>
              <a:t> </a:t>
            </a:r>
            <a:r>
              <a:rPr lang="en-US" sz="2400" dirty="0" err="1">
                <a:solidFill>
                  <a:schemeClr val="bg1"/>
                </a:solidFill>
              </a:rPr>
              <a:t>peab</a:t>
            </a:r>
            <a:r>
              <a:rPr lang="en-US" sz="2400" dirty="0">
                <a:solidFill>
                  <a:schemeClr val="bg1"/>
                </a:solidFill>
              </a:rPr>
              <a:t> </a:t>
            </a:r>
            <a:r>
              <a:rPr lang="en-US" sz="2400" dirty="0" err="1">
                <a:solidFill>
                  <a:schemeClr val="bg1"/>
                </a:solidFill>
              </a:rPr>
              <a:t>osalema</a:t>
            </a:r>
            <a:r>
              <a:rPr lang="en-US" sz="2400" dirty="0">
                <a:solidFill>
                  <a:schemeClr val="bg1"/>
                </a:solidFill>
              </a:rPr>
              <a:t> DKO </a:t>
            </a:r>
            <a:r>
              <a:rPr lang="en-US" sz="2400" dirty="0" err="1">
                <a:solidFill>
                  <a:schemeClr val="bg1"/>
                </a:solidFill>
              </a:rPr>
              <a:t>projektis</a:t>
            </a:r>
            <a:r>
              <a:rPr lang="en-US" sz="2400" dirty="0">
                <a:solidFill>
                  <a:schemeClr val="bg1"/>
                </a:solidFill>
              </a:rPr>
              <a:t>, </a:t>
            </a:r>
            <a:r>
              <a:rPr lang="en-US" sz="2400" dirty="0" err="1">
                <a:solidFill>
                  <a:schemeClr val="bg1"/>
                </a:solidFill>
              </a:rPr>
              <a:t>kuna</a:t>
            </a:r>
            <a:r>
              <a:rPr lang="en-US" sz="2400" dirty="0">
                <a:solidFill>
                  <a:schemeClr val="bg1"/>
                </a:solidFill>
              </a:rPr>
              <a:t> see on </a:t>
            </a:r>
            <a:r>
              <a:rPr lang="en-US" sz="2400" dirty="0" err="1">
                <a:solidFill>
                  <a:schemeClr val="bg1"/>
                </a:solidFill>
              </a:rPr>
              <a:t>osa</a:t>
            </a:r>
            <a:r>
              <a:rPr lang="en-US" sz="2400" dirty="0">
                <a:solidFill>
                  <a:schemeClr val="bg1"/>
                </a:solidFill>
              </a:rPr>
              <a:t> </a:t>
            </a:r>
            <a:r>
              <a:rPr lang="en-US" sz="2400" dirty="0" err="1">
                <a:solidFill>
                  <a:schemeClr val="bg1"/>
                </a:solidFill>
              </a:rPr>
              <a:t>kursusest</a:t>
            </a:r>
            <a:r>
              <a:rPr lang="en-US" sz="2400" dirty="0">
                <a:solidFill>
                  <a:schemeClr val="bg1"/>
                </a:solidFill>
              </a:rPr>
              <a:t>, </a:t>
            </a:r>
            <a:r>
              <a:rPr lang="en-US" sz="2400" dirty="0" err="1">
                <a:solidFill>
                  <a:schemeClr val="bg1"/>
                </a:solidFill>
              </a:rPr>
              <a:t>millel</a:t>
            </a:r>
            <a:r>
              <a:rPr lang="en-US" sz="2400" dirty="0">
                <a:solidFill>
                  <a:schemeClr val="bg1"/>
                </a:solidFill>
              </a:rPr>
              <a:t> ta </a:t>
            </a:r>
            <a:r>
              <a:rPr lang="en-US" sz="2400" dirty="0" err="1">
                <a:solidFill>
                  <a:schemeClr val="bg1"/>
                </a:solidFill>
              </a:rPr>
              <a:t>õpib</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a:solidFill>
                  <a:schemeClr val="bg1"/>
                </a:solidFill>
              </a:rPr>
              <a:t>See </a:t>
            </a:r>
            <a:r>
              <a:rPr lang="en-US" sz="2400" dirty="0" err="1">
                <a:solidFill>
                  <a:schemeClr val="bg1"/>
                </a:solidFill>
              </a:rPr>
              <a:t>lähenemine</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asutuseti</a:t>
            </a:r>
            <a:r>
              <a:rPr lang="en-US" sz="2400" dirty="0">
                <a:solidFill>
                  <a:schemeClr val="bg1"/>
                </a:solidFill>
              </a:rPr>
              <a:t> ja </a:t>
            </a:r>
            <a:r>
              <a:rPr lang="en-US" sz="2400" dirty="0" err="1">
                <a:solidFill>
                  <a:schemeClr val="bg1"/>
                </a:solidFill>
              </a:rPr>
              <a:t>riigiti</a:t>
            </a:r>
            <a:r>
              <a:rPr lang="en-US" sz="2400" dirty="0">
                <a:solidFill>
                  <a:schemeClr val="bg1"/>
                </a:solidFill>
              </a:rPr>
              <a:t> </a:t>
            </a:r>
            <a:r>
              <a:rPr lang="en-US" sz="2400" dirty="0" err="1">
                <a:solidFill>
                  <a:schemeClr val="bg1"/>
                </a:solidFill>
              </a:rPr>
              <a:t>erinev</a:t>
            </a:r>
            <a:r>
              <a:rPr lang="en-US" sz="2400" dirty="0">
                <a:solidFill>
                  <a:schemeClr val="bg1"/>
                </a:solidFill>
              </a:rPr>
              <a:t>, </a:t>
            </a:r>
            <a:r>
              <a:rPr lang="en-US" sz="2400" dirty="0" err="1">
                <a:solidFill>
                  <a:schemeClr val="bg1"/>
                </a:solidFill>
              </a:rPr>
              <a:t>kuid</a:t>
            </a:r>
            <a:r>
              <a:rPr lang="en-US" sz="2400" dirty="0">
                <a:solidFill>
                  <a:schemeClr val="bg1"/>
                </a:solidFill>
              </a:rPr>
              <a:t> need </a:t>
            </a:r>
            <a:r>
              <a:rPr lang="en-US" sz="2400" dirty="0" err="1">
                <a:solidFill>
                  <a:schemeClr val="bg1"/>
                </a:solidFill>
              </a:rPr>
              <a:t>õppijad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pidid</a:t>
            </a:r>
            <a:r>
              <a:rPr lang="en-US" sz="2400" dirty="0">
                <a:solidFill>
                  <a:schemeClr val="bg1"/>
                </a:solidFill>
              </a:rPr>
              <a:t> </a:t>
            </a:r>
            <a:r>
              <a:rPr lang="en-US" sz="2400" dirty="0" err="1">
                <a:solidFill>
                  <a:schemeClr val="bg1"/>
                </a:solidFill>
              </a:rPr>
              <a:t>osalema</a:t>
            </a:r>
            <a:r>
              <a:rPr lang="en-US" sz="2400" dirty="0">
                <a:solidFill>
                  <a:schemeClr val="bg1"/>
                </a:solidFill>
              </a:rPr>
              <a:t> </a:t>
            </a:r>
            <a:r>
              <a:rPr lang="en-US" sz="2400" dirty="0" err="1">
                <a:solidFill>
                  <a:schemeClr val="bg1"/>
                </a:solidFill>
              </a:rPr>
              <a:t>kohustuslikus</a:t>
            </a:r>
            <a:r>
              <a:rPr lang="en-US" sz="2400" dirty="0">
                <a:solidFill>
                  <a:schemeClr val="bg1"/>
                </a:solidFill>
              </a:rPr>
              <a:t> koras </a:t>
            </a:r>
            <a:r>
              <a:rPr lang="en-US" sz="2400" dirty="0" err="1">
                <a:solidFill>
                  <a:schemeClr val="bg1"/>
                </a:solidFill>
              </a:rPr>
              <a:t>mõnes</a:t>
            </a:r>
            <a:r>
              <a:rPr lang="en-US" sz="2400" dirty="0">
                <a:solidFill>
                  <a:schemeClr val="bg1"/>
                </a:solidFill>
              </a:rPr>
              <a:t> DKO </a:t>
            </a:r>
            <a:r>
              <a:rPr lang="en-US" sz="2400" dirty="0" err="1">
                <a:solidFill>
                  <a:schemeClr val="bg1"/>
                </a:solidFill>
              </a:rPr>
              <a:t>tegevuses</a:t>
            </a:r>
            <a:r>
              <a:rPr lang="en-US" sz="2400" dirty="0">
                <a:solidFill>
                  <a:schemeClr val="bg1"/>
                </a:solidFill>
              </a:rPr>
              <a:t>, </a:t>
            </a:r>
            <a:r>
              <a:rPr lang="en-US" sz="2400" dirty="0" err="1">
                <a:solidFill>
                  <a:schemeClr val="bg1"/>
                </a:solidFill>
              </a:rPr>
              <a:t>tegid</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üldjuhul</a:t>
            </a:r>
            <a:r>
              <a:rPr lang="en-US" sz="2400" dirty="0">
                <a:solidFill>
                  <a:schemeClr val="bg1"/>
                </a:solidFill>
              </a:rPr>
              <a:t> </a:t>
            </a:r>
            <a:r>
              <a:rPr lang="en-US" sz="2400" dirty="0" err="1">
                <a:solidFill>
                  <a:schemeClr val="bg1"/>
                </a:solidFill>
              </a:rPr>
              <a:t>mõne</a:t>
            </a:r>
            <a:r>
              <a:rPr lang="en-US" sz="2400" dirty="0">
                <a:solidFill>
                  <a:schemeClr val="bg1"/>
                </a:solidFill>
              </a:rPr>
              <a:t> </a:t>
            </a:r>
            <a:r>
              <a:rPr lang="en-US" sz="2400" dirty="0" err="1">
                <a:solidFill>
                  <a:schemeClr val="bg1"/>
                </a:solidFill>
              </a:rPr>
              <a:t>kursuse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mooduli</a:t>
            </a:r>
            <a:r>
              <a:rPr lang="en-US" sz="2400" dirty="0">
                <a:solidFill>
                  <a:schemeClr val="bg1"/>
                </a:solidFill>
              </a:rPr>
              <a:t> </a:t>
            </a:r>
            <a:r>
              <a:rPr lang="en-US" sz="2400" dirty="0" err="1">
                <a:solidFill>
                  <a:schemeClr val="bg1"/>
                </a:solidFill>
              </a:rPr>
              <a:t>raames</a:t>
            </a:r>
            <a:r>
              <a:rPr lang="en-US" sz="2400" dirty="0">
                <a:solidFill>
                  <a:schemeClr val="bg1"/>
                </a:solidFill>
              </a:rPr>
              <a:t>.</a:t>
            </a:r>
          </a:p>
          <a:p>
            <a:endParaRPr lang="en-US" sz="2400" dirty="0">
              <a:solidFill>
                <a:schemeClr val="bg1"/>
              </a:solidFill>
            </a:endParaRPr>
          </a:p>
        </p:txBody>
      </p:sp>
      <p:sp>
        <p:nvSpPr>
          <p:cNvPr id="8" name="TextBox 7">
            <a:extLst>
              <a:ext uri="{FF2B5EF4-FFF2-40B4-BE49-F238E27FC236}">
                <a16:creationId xmlns:a16="http://schemas.microsoft.com/office/drawing/2014/main" id="{D647F15D-C0EB-4DEB-B064-4EDFB6AF653C}"/>
              </a:ext>
            </a:extLst>
          </p:cNvPr>
          <p:cNvSpPr txBox="1"/>
          <p:nvPr/>
        </p:nvSpPr>
        <p:spPr>
          <a:xfrm>
            <a:off x="6806539" y="6559319"/>
            <a:ext cx="1529939" cy="369332"/>
          </a:xfrm>
          <a:prstGeom prst="rect">
            <a:avLst/>
          </a:prstGeom>
          <a:noFill/>
        </p:spPr>
        <p:txBody>
          <a:bodyPr wrap="square" rtlCol="0">
            <a:spAutoFit/>
          </a:bodyPr>
          <a:lstStyle/>
          <a:p>
            <a:r>
              <a:rPr lang="en-IE" b="1" dirty="0" err="1">
                <a:solidFill>
                  <a:schemeClr val="bg1"/>
                </a:solidFill>
                <a:hlinkClick r:id="rId3"/>
              </a:rPr>
              <a:t>Allikas</a:t>
            </a:r>
            <a:endParaRPr lang="en-IE" b="1"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69085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156110" cy="401967"/>
          </a:xfrm>
        </p:spPr>
        <p:txBody>
          <a:bodyPr>
            <a:normAutofit fontScale="25000" lnSpcReduction="20000"/>
          </a:bodyPr>
          <a:lstStyle/>
          <a:p>
            <a:pPr algn="ctr"/>
            <a:r>
              <a:rPr lang="en-US" sz="11200" dirty="0"/>
              <a:t>VABATAHTLIKUNA TEGUTSEMINE </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16929" y="981939"/>
            <a:ext cx="5820988" cy="5262979"/>
          </a:xfrm>
          <a:prstGeom prst="rect">
            <a:avLst/>
          </a:prstGeom>
          <a:noFill/>
        </p:spPr>
        <p:txBody>
          <a:bodyPr wrap="square" rtlCol="0">
            <a:spAutoFit/>
          </a:bodyPr>
          <a:lstStyle/>
          <a:p>
            <a:r>
              <a:rPr lang="et-EE" sz="2400" dirty="0">
                <a:solidFill>
                  <a:schemeClr val="bg1"/>
                </a:solidFill>
              </a:rPr>
              <a:t>P</a:t>
            </a:r>
            <a:r>
              <a:rPr lang="en-US" sz="2400" dirty="0" err="1">
                <a:solidFill>
                  <a:schemeClr val="bg1"/>
                </a:solidFill>
              </a:rPr>
              <a:t>aljud</a:t>
            </a:r>
            <a:r>
              <a:rPr lang="en-US" sz="2400" dirty="0">
                <a:solidFill>
                  <a:schemeClr val="bg1"/>
                </a:solidFill>
              </a:rPr>
              <a:t> </a:t>
            </a:r>
            <a:r>
              <a:rPr lang="en-US" sz="2400" dirty="0" err="1">
                <a:solidFill>
                  <a:schemeClr val="bg1"/>
                </a:solidFill>
              </a:rPr>
              <a:t>õppijad</a:t>
            </a:r>
            <a:r>
              <a:rPr lang="en-US" sz="2400" dirty="0">
                <a:solidFill>
                  <a:schemeClr val="bg1"/>
                </a:solidFill>
              </a:rPr>
              <a:t> </a:t>
            </a:r>
            <a:r>
              <a:rPr lang="en-US" sz="2400" dirty="0" err="1">
                <a:solidFill>
                  <a:schemeClr val="bg1"/>
                </a:solidFill>
              </a:rPr>
              <a:t>osalevad</a:t>
            </a:r>
            <a:r>
              <a:rPr lang="en-US" sz="2400" dirty="0">
                <a:solidFill>
                  <a:schemeClr val="bg1"/>
                </a:solidFill>
              </a:rPr>
              <a:t> </a:t>
            </a:r>
            <a:r>
              <a:rPr lang="en-US" sz="2400" dirty="0" err="1">
                <a:solidFill>
                  <a:schemeClr val="bg1"/>
                </a:solidFill>
              </a:rPr>
              <a:t>vabatahtlikuna</a:t>
            </a:r>
            <a:r>
              <a:rPr lang="en-US" sz="2400" dirty="0">
                <a:solidFill>
                  <a:schemeClr val="bg1"/>
                </a:solidFill>
              </a:rPr>
              <a:t> </a:t>
            </a:r>
            <a:r>
              <a:rPr lang="en-US" sz="2400" dirty="0" err="1">
                <a:solidFill>
                  <a:schemeClr val="bg1"/>
                </a:solidFill>
              </a:rPr>
              <a:t>erinevates</a:t>
            </a:r>
            <a:r>
              <a:rPr lang="en-US" sz="2400" dirty="0">
                <a:solidFill>
                  <a:schemeClr val="bg1"/>
                </a:solidFill>
              </a:rPr>
              <a:t> </a:t>
            </a:r>
            <a:r>
              <a:rPr lang="en-US" sz="2400" dirty="0" err="1">
                <a:solidFill>
                  <a:schemeClr val="bg1"/>
                </a:solidFill>
              </a:rPr>
              <a:t>tegevustes</a:t>
            </a:r>
            <a:r>
              <a:rPr lang="en-US" sz="2400" dirty="0">
                <a:solidFill>
                  <a:schemeClr val="bg1"/>
                </a:solidFill>
              </a:rPr>
              <a:t> </a:t>
            </a:r>
            <a:r>
              <a:rPr lang="en-US" sz="2400" dirty="0" err="1">
                <a:solidFill>
                  <a:schemeClr val="bg1"/>
                </a:solidFill>
              </a:rPr>
              <a:t>tegutsedes</a:t>
            </a:r>
            <a:r>
              <a:rPr lang="en-US" sz="2400" dirty="0">
                <a:solidFill>
                  <a:schemeClr val="bg1"/>
                </a:solidFill>
              </a:rPr>
              <a:t> </a:t>
            </a:r>
            <a:r>
              <a:rPr lang="en-US" sz="2400" dirty="0" err="1">
                <a:solidFill>
                  <a:schemeClr val="bg1"/>
                </a:solidFill>
              </a:rPr>
              <a:t>mingi</a:t>
            </a:r>
            <a:r>
              <a:rPr lang="en-US" sz="2400" dirty="0">
                <a:solidFill>
                  <a:schemeClr val="bg1"/>
                </a:solidFill>
              </a:rPr>
              <a:t> </a:t>
            </a:r>
            <a:r>
              <a:rPr lang="en-US" sz="2400" dirty="0" err="1">
                <a:solidFill>
                  <a:schemeClr val="bg1"/>
                </a:solidFill>
              </a:rPr>
              <a:t>eesmärgi</a:t>
            </a:r>
            <a:r>
              <a:rPr lang="en-US" sz="2400" dirty="0">
                <a:solidFill>
                  <a:schemeClr val="bg1"/>
                </a:solidFill>
              </a:rPr>
              <a:t> </a:t>
            </a:r>
            <a:r>
              <a:rPr lang="en-US" sz="2400" dirty="0" err="1">
                <a:solidFill>
                  <a:schemeClr val="bg1"/>
                </a:solidFill>
              </a:rPr>
              <a:t>nimel</a:t>
            </a:r>
            <a:r>
              <a:rPr lang="en-US" sz="2400" dirty="0">
                <a:solidFill>
                  <a:schemeClr val="bg1"/>
                </a:solidFill>
              </a:rPr>
              <a:t> ja see on </a:t>
            </a:r>
            <a:r>
              <a:rPr lang="en-US" sz="2400" dirty="0" err="1">
                <a:solidFill>
                  <a:schemeClr val="bg1"/>
                </a:solidFill>
              </a:rPr>
              <a:t>nende</a:t>
            </a:r>
            <a:r>
              <a:rPr lang="en-US" sz="2400" dirty="0">
                <a:solidFill>
                  <a:schemeClr val="bg1"/>
                </a:solidFill>
              </a:rPr>
              <a:t> </a:t>
            </a:r>
            <a:r>
              <a:rPr lang="en-US" sz="2400" dirty="0" err="1">
                <a:solidFill>
                  <a:schemeClr val="bg1"/>
                </a:solidFill>
              </a:rPr>
              <a:t>põhjus</a:t>
            </a:r>
            <a:r>
              <a:rPr lang="en-US" sz="2400" dirty="0">
                <a:solidFill>
                  <a:schemeClr val="bg1"/>
                </a:solidFill>
              </a:rPr>
              <a:t>, </a:t>
            </a:r>
            <a:r>
              <a:rPr lang="en-US" sz="2400" dirty="0" err="1">
                <a:solidFill>
                  <a:schemeClr val="bg1"/>
                </a:solidFill>
              </a:rPr>
              <a:t>miks</a:t>
            </a:r>
            <a:r>
              <a:rPr lang="en-US" sz="2400" dirty="0">
                <a:solidFill>
                  <a:schemeClr val="bg1"/>
                </a:solidFill>
              </a:rPr>
              <a:t> DKO </a:t>
            </a:r>
            <a:r>
              <a:rPr lang="en-US" sz="2400" dirty="0" err="1">
                <a:solidFill>
                  <a:schemeClr val="bg1"/>
                </a:solidFill>
              </a:rPr>
              <a:t>projektiga</a:t>
            </a:r>
            <a:r>
              <a:rPr lang="en-US" sz="2400" dirty="0">
                <a:solidFill>
                  <a:schemeClr val="bg1"/>
                </a:solidFill>
              </a:rPr>
              <a:t> </a:t>
            </a:r>
            <a:r>
              <a:rPr lang="en-US" sz="2400" dirty="0" err="1">
                <a:solidFill>
                  <a:schemeClr val="bg1"/>
                </a:solidFill>
              </a:rPr>
              <a:t>liituda</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Vabatahtlikul</a:t>
            </a:r>
            <a:r>
              <a:rPr lang="en-US" sz="2400" dirty="0">
                <a:solidFill>
                  <a:schemeClr val="bg1"/>
                </a:solidFill>
              </a:rPr>
              <a:t> </a:t>
            </a:r>
            <a:r>
              <a:rPr lang="en-US" sz="2400" dirty="0" err="1">
                <a:solidFill>
                  <a:schemeClr val="bg1"/>
                </a:solidFill>
              </a:rPr>
              <a:t>tegevusel</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palju</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vorme</a:t>
            </a:r>
            <a:r>
              <a:rPr lang="en-US" sz="2400" dirty="0">
                <a:solidFill>
                  <a:schemeClr val="bg1"/>
                </a:solidFill>
              </a:rPr>
              <a:t> ja </a:t>
            </a:r>
            <a:r>
              <a:rPr lang="en-US" sz="2400" dirty="0" err="1">
                <a:solidFill>
                  <a:schemeClr val="bg1"/>
                </a:solidFill>
              </a:rPr>
              <a:t>sõltuvalt</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elukohast</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vabatahtlikuna</a:t>
            </a:r>
            <a:r>
              <a:rPr lang="en-US" sz="2400" dirty="0">
                <a:solidFill>
                  <a:schemeClr val="bg1"/>
                </a:solidFill>
              </a:rPr>
              <a:t> </a:t>
            </a:r>
            <a:r>
              <a:rPr lang="en-US" sz="2400" dirty="0" err="1">
                <a:solidFill>
                  <a:schemeClr val="bg1"/>
                </a:solidFill>
              </a:rPr>
              <a:t>töötamiseks</a:t>
            </a:r>
            <a:r>
              <a:rPr lang="en-US" sz="2400" dirty="0">
                <a:solidFill>
                  <a:schemeClr val="bg1"/>
                </a:solidFill>
              </a:rPr>
              <a:t> olla </a:t>
            </a:r>
            <a:r>
              <a:rPr lang="en-US" sz="2400" dirty="0" err="1">
                <a:solidFill>
                  <a:schemeClr val="bg1"/>
                </a:solidFill>
              </a:rPr>
              <a:t>mitmeid</a:t>
            </a:r>
            <a:r>
              <a:rPr lang="en-US" sz="2400" dirty="0">
                <a:solidFill>
                  <a:schemeClr val="bg1"/>
                </a:solidFill>
              </a:rPr>
              <a:t> ka </a:t>
            </a:r>
            <a:r>
              <a:rPr lang="en-US" sz="2400" dirty="0" err="1">
                <a:solidFill>
                  <a:schemeClr val="bg1"/>
                </a:solidFill>
              </a:rPr>
              <a:t>erinevaid</a:t>
            </a:r>
            <a:r>
              <a:rPr lang="en-US" sz="2400" dirty="0">
                <a:solidFill>
                  <a:schemeClr val="bg1"/>
                </a:solidFill>
              </a:rPr>
              <a:t> </a:t>
            </a:r>
            <a:r>
              <a:rPr lang="en-US" sz="2400" dirty="0" err="1">
                <a:solidFill>
                  <a:schemeClr val="bg1"/>
                </a:solidFill>
              </a:rPr>
              <a:t>viise</a:t>
            </a:r>
            <a:r>
              <a:rPr lang="en-US" sz="2400" dirty="0">
                <a:solidFill>
                  <a:schemeClr val="bg1"/>
                </a:solidFill>
              </a:rPr>
              <a:t>. </a:t>
            </a:r>
            <a:r>
              <a:rPr lang="en-US" sz="2400" dirty="0" err="1">
                <a:solidFill>
                  <a:schemeClr val="bg1"/>
                </a:solidFill>
              </a:rPr>
              <a:t>Mõned</a:t>
            </a:r>
            <a:r>
              <a:rPr lang="en-US" sz="2400" dirty="0">
                <a:solidFill>
                  <a:schemeClr val="bg1"/>
                </a:solidFill>
              </a:rPr>
              <a:t> </a:t>
            </a:r>
            <a:r>
              <a:rPr lang="en-US" sz="2400" dirty="0" err="1">
                <a:solidFill>
                  <a:schemeClr val="bg1"/>
                </a:solidFill>
              </a:rPr>
              <a:t>soovivad</a:t>
            </a:r>
            <a:r>
              <a:rPr lang="en-US" sz="2400" dirty="0">
                <a:solidFill>
                  <a:schemeClr val="bg1"/>
                </a:solidFill>
              </a:rPr>
              <a:t> </a:t>
            </a:r>
            <a:r>
              <a:rPr lang="en-US" sz="2400" dirty="0" err="1">
                <a:solidFill>
                  <a:schemeClr val="bg1"/>
                </a:solidFill>
              </a:rPr>
              <a:t>vabatahtlikult</a:t>
            </a:r>
            <a:r>
              <a:rPr lang="en-US" sz="2400" dirty="0">
                <a:solidFill>
                  <a:schemeClr val="bg1"/>
                </a:solidFill>
              </a:rPr>
              <a:t> </a:t>
            </a:r>
            <a:r>
              <a:rPr lang="en-US" sz="2400" dirty="0" err="1">
                <a:solidFill>
                  <a:schemeClr val="bg1"/>
                </a:solidFill>
              </a:rPr>
              <a:t>inimesi</a:t>
            </a:r>
            <a:r>
              <a:rPr lang="en-US" sz="2400" dirty="0">
                <a:solidFill>
                  <a:schemeClr val="bg1"/>
                </a:solidFill>
              </a:rPr>
              <a:t> </a:t>
            </a:r>
            <a:r>
              <a:rPr lang="en-US" sz="2400" dirty="0" err="1">
                <a:solidFill>
                  <a:schemeClr val="bg1"/>
                </a:solidFill>
              </a:rPr>
              <a:t>aidata</a:t>
            </a:r>
            <a:r>
              <a:rPr lang="en-US" sz="2400" dirty="0">
                <a:solidFill>
                  <a:schemeClr val="bg1"/>
                </a:solidFill>
              </a:rPr>
              <a:t> ja </a:t>
            </a:r>
            <a:r>
              <a:rPr lang="en-US" sz="2400" dirty="0" err="1">
                <a:solidFill>
                  <a:schemeClr val="bg1"/>
                </a:solidFill>
              </a:rPr>
              <a:t>oma</a:t>
            </a:r>
            <a:r>
              <a:rPr lang="en-US" sz="2400" dirty="0">
                <a:solidFill>
                  <a:schemeClr val="bg1"/>
                </a:solidFill>
              </a:rPr>
              <a:t> </a:t>
            </a:r>
            <a:r>
              <a:rPr lang="en-US" sz="2400" dirty="0" err="1">
                <a:solidFill>
                  <a:schemeClr val="bg1"/>
                </a:solidFill>
              </a:rPr>
              <a:t>kogukonda</a:t>
            </a:r>
            <a:r>
              <a:rPr lang="en-US" sz="2400" dirty="0">
                <a:solidFill>
                  <a:schemeClr val="bg1"/>
                </a:solidFill>
              </a:rPr>
              <a:t> </a:t>
            </a:r>
            <a:r>
              <a:rPr lang="en-US" sz="2400" dirty="0" err="1">
                <a:solidFill>
                  <a:schemeClr val="bg1"/>
                </a:solidFill>
              </a:rPr>
              <a:t>paremaks</a:t>
            </a:r>
            <a:r>
              <a:rPr lang="en-US" sz="2400" dirty="0">
                <a:solidFill>
                  <a:schemeClr val="bg1"/>
                </a:solidFill>
              </a:rPr>
              <a:t> </a:t>
            </a:r>
            <a:r>
              <a:rPr lang="en-US" sz="2400" dirty="0" err="1">
                <a:solidFill>
                  <a:schemeClr val="bg1"/>
                </a:solidFill>
              </a:rPr>
              <a:t>muuta</a:t>
            </a:r>
            <a:r>
              <a:rPr lang="en-US" sz="2400" dirty="0">
                <a:solidFill>
                  <a:schemeClr val="bg1"/>
                </a:solidFill>
              </a:rPr>
              <a:t>, </a:t>
            </a:r>
            <a:r>
              <a:rPr lang="en-US" sz="2400" dirty="0" err="1">
                <a:solidFill>
                  <a:schemeClr val="bg1"/>
                </a:solidFill>
              </a:rPr>
              <a:t>samas</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teised</a:t>
            </a:r>
            <a:r>
              <a:rPr lang="en-US" sz="2400" dirty="0">
                <a:solidFill>
                  <a:schemeClr val="bg1"/>
                </a:solidFill>
              </a:rPr>
              <a:t> </a:t>
            </a:r>
            <a:r>
              <a:rPr lang="en-US" sz="2400" dirty="0" err="1">
                <a:solidFill>
                  <a:schemeClr val="bg1"/>
                </a:solidFill>
              </a:rPr>
              <a:t>pakkusid</a:t>
            </a:r>
            <a:r>
              <a:rPr lang="en-US" sz="2400" dirty="0">
                <a:solidFill>
                  <a:schemeClr val="bg1"/>
                </a:solidFill>
              </a:rPr>
              <a:t> end </a:t>
            </a:r>
            <a:r>
              <a:rPr lang="en-US" sz="2400" dirty="0" err="1">
                <a:solidFill>
                  <a:schemeClr val="bg1"/>
                </a:solidFill>
              </a:rPr>
              <a:t>vabatahtlikuks</a:t>
            </a:r>
            <a:r>
              <a:rPr lang="en-US" sz="2400" dirty="0">
                <a:solidFill>
                  <a:schemeClr val="bg1"/>
                </a:solidFill>
              </a:rPr>
              <a:t>, et </a:t>
            </a:r>
            <a:r>
              <a:rPr lang="en-US" sz="2400" dirty="0" err="1">
                <a:solidFill>
                  <a:schemeClr val="bg1"/>
                </a:solidFill>
              </a:rPr>
              <a:t>kohtuda</a:t>
            </a:r>
            <a:r>
              <a:rPr lang="en-US" sz="2400" dirty="0">
                <a:solidFill>
                  <a:schemeClr val="bg1"/>
                </a:solidFill>
              </a:rPr>
              <a:t> </a:t>
            </a:r>
            <a:r>
              <a:rPr lang="en-US" sz="2400" dirty="0" err="1">
                <a:solidFill>
                  <a:schemeClr val="bg1"/>
                </a:solidFill>
              </a:rPr>
              <a:t>uute</a:t>
            </a:r>
            <a:r>
              <a:rPr lang="en-US" sz="2400" dirty="0">
                <a:solidFill>
                  <a:schemeClr val="bg1"/>
                </a:solidFill>
              </a:rPr>
              <a:t> </a:t>
            </a:r>
            <a:r>
              <a:rPr lang="en-US" sz="2400" dirty="0" err="1">
                <a:solidFill>
                  <a:schemeClr val="bg1"/>
                </a:solidFill>
              </a:rPr>
              <a:t>inimestega</a:t>
            </a:r>
            <a:r>
              <a:rPr lang="en-US" sz="2400" dirty="0">
                <a:solidFill>
                  <a:schemeClr val="bg1"/>
                </a:solidFill>
              </a:rPr>
              <a:t> ja </a:t>
            </a:r>
            <a:r>
              <a:rPr lang="en-US" sz="2400" dirty="0" err="1">
                <a:solidFill>
                  <a:schemeClr val="bg1"/>
                </a:solidFill>
              </a:rPr>
              <a:t>saada</a:t>
            </a:r>
            <a:r>
              <a:rPr lang="en-US" sz="2400" dirty="0">
                <a:solidFill>
                  <a:schemeClr val="bg1"/>
                </a:solidFill>
              </a:rPr>
              <a:t> </a:t>
            </a:r>
            <a:r>
              <a:rPr lang="en-US" sz="2400" dirty="0" err="1">
                <a:solidFill>
                  <a:schemeClr val="bg1"/>
                </a:solidFill>
              </a:rPr>
              <a:t>kogemusi</a:t>
            </a:r>
            <a:r>
              <a:rPr lang="en-US" sz="2400" dirty="0">
                <a:solidFill>
                  <a:schemeClr val="bg1"/>
                </a:solidFill>
              </a:rPr>
              <a:t>.  </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6392300" y="5685532"/>
            <a:ext cx="1529939" cy="369332"/>
          </a:xfrm>
          <a:prstGeom prst="rect">
            <a:avLst/>
          </a:prstGeom>
          <a:noFill/>
        </p:spPr>
        <p:txBody>
          <a:bodyPr wrap="square" rtlCol="0">
            <a:spAutoFit/>
          </a:bodyPr>
          <a:lstStyle/>
          <a:p>
            <a:r>
              <a:rPr lang="en-IE" b="1" dirty="0" err="1">
                <a:solidFill>
                  <a:schemeClr val="bg1"/>
                </a:solidFill>
                <a:hlinkClick r:id="rId3"/>
              </a:rPr>
              <a:t>Allikas</a:t>
            </a:r>
            <a:endParaRPr lang="en-IE" b="1" dirty="0">
              <a:solidFill>
                <a:schemeClr val="bg1"/>
              </a:solidFill>
            </a:endParaRPr>
          </a:p>
        </p:txBody>
      </p:sp>
      <p:pic>
        <p:nvPicPr>
          <p:cNvPr id="11" name="Picture Placeholder 10">
            <a:extLst>
              <a:ext uri="{FF2B5EF4-FFF2-40B4-BE49-F238E27FC236}">
                <a16:creationId xmlns:a16="http://schemas.microsoft.com/office/drawing/2014/main" id="{9ED0D6B5-2B1C-4E48-BC54-AFCE789366D2}"/>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29043" t="89" r="2873" b="-89"/>
          <a:stretch/>
        </p:blipFill>
        <p:spPr>
          <a:xfrm>
            <a:off x="6392300" y="228600"/>
            <a:ext cx="5564883" cy="5447571"/>
          </a:xfrm>
        </p:spPr>
      </p:pic>
    </p:spTree>
    <p:extLst>
      <p:ext uri="{BB962C8B-B14F-4D97-AF65-F5344CB8AC3E}">
        <p14:creationId xmlns:p14="http://schemas.microsoft.com/office/powerpoint/2010/main" val="175387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69745" y="1604277"/>
            <a:ext cx="5102979" cy="3280643"/>
          </a:xfrm>
        </p:spPr>
        <p:txBody>
          <a:bodyPr>
            <a:normAutofit lnSpcReduction="10000"/>
          </a:bodyPr>
          <a:lstStyle/>
          <a:p>
            <a:pPr marL="0" indent="0"/>
            <a:r>
              <a:rPr lang="et-EE" dirty="0"/>
              <a:t>Selles moodulis </a:t>
            </a:r>
            <a:r>
              <a:rPr lang="en-GB" dirty="0" err="1"/>
              <a:t>tutvume</a:t>
            </a:r>
            <a:r>
              <a:rPr lang="en-GB" dirty="0"/>
              <a:t> </a:t>
            </a:r>
            <a:r>
              <a:rPr lang="en-GB" dirty="0" err="1"/>
              <a:t>digitaalse</a:t>
            </a:r>
            <a:r>
              <a:rPr lang="en-GB" dirty="0"/>
              <a:t> </a:t>
            </a:r>
            <a:r>
              <a:rPr lang="en-GB" dirty="0" err="1"/>
              <a:t>kodaniku</a:t>
            </a:r>
            <a:r>
              <a:rPr lang="et-EE" dirty="0"/>
              <a:t>osaluse </a:t>
            </a:r>
            <a:r>
              <a:rPr lang="en-GB" dirty="0" err="1"/>
              <a:t>projekti</a:t>
            </a:r>
            <a:r>
              <a:rPr lang="en-GB" dirty="0"/>
              <a:t> </a:t>
            </a:r>
            <a:r>
              <a:rPr lang="en-GB" dirty="0" err="1"/>
              <a:t>loomise</a:t>
            </a:r>
            <a:r>
              <a:rPr lang="en-GB" dirty="0"/>
              <a:t> </a:t>
            </a:r>
            <a:r>
              <a:rPr lang="en-GB" dirty="0" err="1"/>
              <a:t>tehniliste</a:t>
            </a:r>
            <a:r>
              <a:rPr lang="en-GB" dirty="0"/>
              <a:t> </a:t>
            </a:r>
            <a:r>
              <a:rPr lang="en-GB" dirty="0" err="1"/>
              <a:t>üksikasjadega</a:t>
            </a:r>
            <a:r>
              <a:rPr lang="en-GB" dirty="0"/>
              <a:t>. </a:t>
            </a:r>
            <a:r>
              <a:rPr lang="et-EE" dirty="0"/>
              <a:t>Vaatame, millised on</a:t>
            </a:r>
            <a:r>
              <a:rPr lang="en-GB" dirty="0"/>
              <a:t> </a:t>
            </a:r>
            <a:r>
              <a:rPr lang="en-GB" dirty="0" err="1"/>
              <a:t>suurepäraste</a:t>
            </a:r>
            <a:r>
              <a:rPr lang="en-GB" dirty="0"/>
              <a:t> </a:t>
            </a:r>
            <a:r>
              <a:rPr lang="en-GB" dirty="0" err="1"/>
              <a:t>digitaalsete</a:t>
            </a:r>
            <a:r>
              <a:rPr lang="en-GB" dirty="0"/>
              <a:t> </a:t>
            </a:r>
            <a:r>
              <a:rPr lang="en-GB" dirty="0" err="1"/>
              <a:t>kodanikuosaluse</a:t>
            </a:r>
            <a:r>
              <a:rPr lang="en-GB" dirty="0"/>
              <a:t> </a:t>
            </a:r>
            <a:r>
              <a:rPr lang="en-GB" dirty="0" err="1"/>
              <a:t>projektide</a:t>
            </a:r>
            <a:r>
              <a:rPr lang="en-GB" dirty="0"/>
              <a:t> </a:t>
            </a:r>
            <a:r>
              <a:rPr lang="en-GB" dirty="0" err="1"/>
              <a:t>komponen</a:t>
            </a:r>
            <a:r>
              <a:rPr lang="et-EE" dirty="0" err="1"/>
              <a:t>did</a:t>
            </a:r>
            <a:r>
              <a:rPr lang="en-GB" dirty="0"/>
              <a:t>, </a:t>
            </a:r>
            <a:r>
              <a:rPr lang="en-GB" dirty="0" err="1"/>
              <a:t>kuidas</a:t>
            </a:r>
            <a:r>
              <a:rPr lang="en-GB" dirty="0"/>
              <a:t> </a:t>
            </a:r>
            <a:r>
              <a:rPr lang="et-EE" dirty="0"/>
              <a:t>osaleda </a:t>
            </a:r>
            <a:r>
              <a:rPr lang="en-GB" dirty="0"/>
              <a:t>ja </a:t>
            </a:r>
            <a:r>
              <a:rPr lang="en-GB" dirty="0" err="1"/>
              <a:t>kuidas</a:t>
            </a:r>
            <a:r>
              <a:rPr lang="en-GB" dirty="0"/>
              <a:t> </a:t>
            </a:r>
            <a:r>
              <a:rPr lang="en-GB" dirty="0" err="1"/>
              <a:t>kasutada</a:t>
            </a:r>
            <a:r>
              <a:rPr lang="en-GB" dirty="0"/>
              <a:t> </a:t>
            </a:r>
            <a:r>
              <a:rPr lang="en-GB" dirty="0" err="1"/>
              <a:t>tehnoloogiat</a:t>
            </a:r>
            <a:r>
              <a:rPr lang="en-GB" dirty="0"/>
              <a:t> </a:t>
            </a:r>
            <a:r>
              <a:rPr lang="en-GB" dirty="0" err="1"/>
              <a:t>parimate</a:t>
            </a:r>
            <a:r>
              <a:rPr lang="en-GB" dirty="0"/>
              <a:t> </a:t>
            </a:r>
            <a:r>
              <a:rPr lang="en-GB" dirty="0" err="1"/>
              <a:t>tulemuste</a:t>
            </a:r>
            <a:r>
              <a:rPr lang="en-GB" dirty="0"/>
              <a:t> </a:t>
            </a:r>
            <a:r>
              <a:rPr lang="en-GB" dirty="0" err="1"/>
              <a:t>saavutamiseks</a:t>
            </a:r>
            <a:r>
              <a:rPr lang="en-GB" dirty="0"/>
              <a:t>. </a:t>
            </a:r>
            <a:r>
              <a:rPr lang="en-GB" dirty="0" err="1"/>
              <a:t>Samuti</a:t>
            </a:r>
            <a:r>
              <a:rPr lang="en-GB" dirty="0"/>
              <a:t> </a:t>
            </a:r>
            <a:r>
              <a:rPr lang="en-GB" dirty="0" err="1"/>
              <a:t>saate</a:t>
            </a:r>
            <a:r>
              <a:rPr lang="en-GB" dirty="0"/>
              <a:t> </a:t>
            </a:r>
            <a:r>
              <a:rPr lang="en-GB" dirty="0" err="1"/>
              <a:t>inspiratsiooni</a:t>
            </a:r>
            <a:r>
              <a:rPr lang="en-GB" dirty="0"/>
              <a:t> </a:t>
            </a:r>
            <a:r>
              <a:rPr lang="en-GB" dirty="0" err="1"/>
              <a:t>suurepärastest</a:t>
            </a:r>
            <a:r>
              <a:rPr lang="en-GB" dirty="0"/>
              <a:t> </a:t>
            </a:r>
            <a:r>
              <a:rPr lang="en-GB" dirty="0" err="1"/>
              <a:t>näidetest</a:t>
            </a:r>
            <a:r>
              <a:rPr lang="en-GB" dirty="0"/>
              <a:t> </a:t>
            </a:r>
            <a:r>
              <a:rPr lang="et-EE" dirty="0"/>
              <a:t>DKO projektide lahendustest</a:t>
            </a:r>
            <a:r>
              <a:rPr lang="en-GB" dirty="0"/>
              <a:t>.</a:t>
            </a:r>
          </a:p>
          <a:p>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a:t>
            </a:r>
            <a:r>
              <a:rPr lang="et-EE" dirty="0"/>
              <a:t>o</a:t>
            </a:r>
            <a:r>
              <a:rPr lang="en-US" dirty="0" err="1"/>
              <a:t>dul</a:t>
            </a:r>
            <a:r>
              <a:rPr lang="et-EE" dirty="0"/>
              <a:t> </a:t>
            </a:r>
            <a:r>
              <a:rPr lang="en-US" dirty="0"/>
              <a:t>3</a:t>
            </a:r>
            <a:r>
              <a:rPr lang="et-EE" dirty="0"/>
              <a:t>:</a:t>
            </a:r>
            <a:r>
              <a:rPr lang="en-US" dirty="0"/>
              <a:t>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Teema</a:t>
            </a:r>
            <a:r>
              <a:rPr lang="en-US" dirty="0"/>
              <a:t> 1: Mi</a:t>
            </a:r>
            <a:r>
              <a:rPr lang="et-EE" dirty="0"/>
              <a:t>da </a:t>
            </a:r>
            <a:r>
              <a:rPr lang="en-US" dirty="0" err="1"/>
              <a:t>sisalda</a:t>
            </a:r>
            <a:r>
              <a:rPr lang="et-EE" dirty="0"/>
              <a:t>b</a:t>
            </a:r>
            <a:r>
              <a:rPr lang="en-US" dirty="0"/>
              <a:t> </a:t>
            </a:r>
            <a:r>
              <a:rPr lang="en-US" dirty="0" err="1"/>
              <a:t>suurepära</a:t>
            </a:r>
            <a:r>
              <a:rPr lang="et-EE" dirty="0" err="1"/>
              <a:t>ne</a:t>
            </a:r>
            <a:r>
              <a:rPr lang="en-US" dirty="0"/>
              <a:t> </a:t>
            </a:r>
            <a:r>
              <a:rPr lang="en-US" dirty="0" err="1"/>
              <a:t>digitaal</a:t>
            </a:r>
            <a:r>
              <a:rPr lang="et-EE" dirty="0" err="1"/>
              <a:t>ne</a:t>
            </a:r>
            <a:r>
              <a:rPr lang="en-US" dirty="0"/>
              <a:t> </a:t>
            </a:r>
            <a:r>
              <a:rPr lang="en-US" dirty="0" err="1"/>
              <a:t>kodanikuosaluse</a:t>
            </a:r>
            <a:r>
              <a:rPr lang="en-US" dirty="0"/>
              <a:t> </a:t>
            </a:r>
            <a:r>
              <a:rPr lang="en-US" dirty="0" err="1"/>
              <a:t>projekt</a:t>
            </a:r>
            <a:r>
              <a:rPr lang="en-US" dirty="0"/>
              <a:t>?</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306893"/>
            <a:ext cx="4563699" cy="822373"/>
          </a:xfrm>
        </p:spPr>
        <p:txBody>
          <a:bodyPr/>
          <a:lstStyle/>
          <a:p>
            <a:r>
              <a:rPr lang="en-US" dirty="0" err="1"/>
              <a:t>Teema</a:t>
            </a:r>
            <a:r>
              <a:rPr lang="en-US" dirty="0"/>
              <a:t> 2: </a:t>
            </a:r>
            <a:r>
              <a:rPr lang="fi-FI" dirty="0" err="1"/>
              <a:t>Osalemine</a:t>
            </a:r>
            <a:r>
              <a:rPr lang="fi-FI" dirty="0"/>
              <a:t> oma </a:t>
            </a:r>
            <a:r>
              <a:rPr lang="fi-FI" dirty="0" err="1"/>
              <a:t>esimeses</a:t>
            </a:r>
            <a:r>
              <a:rPr lang="fi-FI" dirty="0"/>
              <a:t> </a:t>
            </a:r>
            <a:r>
              <a:rPr lang="fi-FI" dirty="0" err="1"/>
              <a:t>digitaalses</a:t>
            </a:r>
            <a:r>
              <a:rPr lang="fi-FI" dirty="0"/>
              <a:t> </a:t>
            </a:r>
            <a:r>
              <a:rPr lang="fi-FI" dirty="0" err="1"/>
              <a:t>kodanikuosaluse</a:t>
            </a:r>
            <a:r>
              <a:rPr lang="fi-FI" dirty="0"/>
              <a:t> </a:t>
            </a:r>
            <a:r>
              <a:rPr lang="fi-FI" dirty="0" err="1"/>
              <a:t>projektis</a:t>
            </a:r>
            <a:r>
              <a:rPr lang="fi-FI" dirty="0"/>
              <a:t>/</a:t>
            </a:r>
            <a:r>
              <a:rPr lang="fi-FI" dirty="0" err="1"/>
              <a:t>algatuses</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Teema</a:t>
            </a:r>
            <a:r>
              <a:rPr lang="en-US" dirty="0"/>
              <a:t> 3: </a:t>
            </a:r>
            <a:r>
              <a:rPr lang="en-IE" dirty="0" err="1"/>
              <a:t>Tehnoloogia</a:t>
            </a:r>
            <a:r>
              <a:rPr lang="en-IE" dirty="0"/>
              <a:t> </a:t>
            </a:r>
            <a:r>
              <a:rPr lang="en-IE" dirty="0" err="1"/>
              <a:t>kasutamine</a:t>
            </a:r>
            <a:r>
              <a:rPr lang="en-IE" dirty="0"/>
              <a:t> </a:t>
            </a:r>
            <a:r>
              <a:rPr lang="en-IE" dirty="0" err="1"/>
              <a:t>oma</a:t>
            </a:r>
            <a:r>
              <a:rPr lang="en-IE" dirty="0"/>
              <a:t> </a:t>
            </a:r>
            <a:r>
              <a:rPr lang="en-IE" dirty="0" err="1"/>
              <a:t>kodaniku</a:t>
            </a:r>
            <a:r>
              <a:rPr lang="et-EE" dirty="0"/>
              <a:t>osaluse</a:t>
            </a:r>
            <a:r>
              <a:rPr lang="en-IE" dirty="0"/>
              <a:t> </a:t>
            </a:r>
            <a:r>
              <a:rPr lang="en-IE" dirty="0" err="1"/>
              <a:t>tõhustamiseks</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dirty="0" err="1"/>
              <a:t>Teema</a:t>
            </a:r>
            <a:r>
              <a:rPr lang="en-US" dirty="0"/>
              <a:t> 4: </a:t>
            </a:r>
            <a:r>
              <a:rPr lang="et-EE" dirty="0"/>
              <a:t>Digitaalsete kodanikuosaluse projektide kavandamine</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t-EE" dirty="0"/>
              <a:t>Videod ja harjutused</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388429" y="411410"/>
            <a:ext cx="6477000" cy="954107"/>
          </a:xfrm>
          <a:prstGeom prst="rect">
            <a:avLst/>
          </a:prstGeom>
          <a:noFill/>
        </p:spPr>
        <p:txBody>
          <a:bodyPr wrap="square">
            <a:spAutoFit/>
          </a:bodyPr>
          <a:lstStyle/>
          <a:p>
            <a:pPr algn="ctr"/>
            <a:r>
              <a:rPr lang="fi-FI" sz="2800" dirty="0">
                <a:solidFill>
                  <a:schemeClr val="bg1"/>
                </a:solidFill>
              </a:rPr>
              <a:t>OSALEMINE KOGEMUSTE SAAMISE JA OSKUSTE ARENDAMINE EESMÄRGI</a:t>
            </a:r>
            <a:endParaRPr lang="en-US" sz="2800" dirty="0">
              <a:solidFill>
                <a:schemeClr val="bg1"/>
              </a:solidFill>
            </a:endParaRPr>
          </a:p>
        </p:txBody>
      </p:sp>
      <p:sp>
        <p:nvSpPr>
          <p:cNvPr id="9" name="TextBox 8">
            <a:extLst>
              <a:ext uri="{FF2B5EF4-FFF2-40B4-BE49-F238E27FC236}">
                <a16:creationId xmlns:a16="http://schemas.microsoft.com/office/drawing/2014/main" id="{D0A2937D-D339-48E0-B5F0-4C3FF22D1B5A}"/>
              </a:ext>
            </a:extLst>
          </p:cNvPr>
          <p:cNvSpPr txBox="1"/>
          <p:nvPr/>
        </p:nvSpPr>
        <p:spPr>
          <a:xfrm>
            <a:off x="5388429" y="1549938"/>
            <a:ext cx="6617526" cy="3785652"/>
          </a:xfrm>
          <a:prstGeom prst="rect">
            <a:avLst/>
          </a:prstGeom>
          <a:noFill/>
        </p:spPr>
        <p:txBody>
          <a:bodyPr wrap="square" rtlCol="0">
            <a:spAutoFit/>
          </a:bodyPr>
          <a:lstStyle/>
          <a:p>
            <a:r>
              <a:rPr lang="et-EE" sz="2400" dirty="0">
                <a:solidFill>
                  <a:schemeClr val="bg1"/>
                </a:solidFill>
              </a:rPr>
              <a:t>Ü</a:t>
            </a:r>
            <a:r>
              <a:rPr lang="en-US" sz="2400" dirty="0" err="1">
                <a:solidFill>
                  <a:schemeClr val="bg1"/>
                </a:solidFill>
              </a:rPr>
              <a:t>heks</a:t>
            </a:r>
            <a:r>
              <a:rPr lang="en-US" sz="2400" dirty="0">
                <a:solidFill>
                  <a:schemeClr val="bg1"/>
                </a:solidFill>
              </a:rPr>
              <a:t> </a:t>
            </a:r>
            <a:r>
              <a:rPr lang="en-US" sz="2400" dirty="0" err="1">
                <a:solidFill>
                  <a:schemeClr val="bg1"/>
                </a:solidFill>
              </a:rPr>
              <a:t>põhjuseks</a:t>
            </a:r>
            <a:r>
              <a:rPr lang="en-US" sz="2400" dirty="0">
                <a:solidFill>
                  <a:schemeClr val="bg1"/>
                </a:solidFill>
              </a:rPr>
              <a:t>, </a:t>
            </a:r>
            <a:r>
              <a:rPr lang="en-US" sz="2400" dirty="0" err="1">
                <a:solidFill>
                  <a:schemeClr val="bg1"/>
                </a:solidFill>
              </a:rPr>
              <a:t>miks</a:t>
            </a:r>
            <a:r>
              <a:rPr lang="en-US" sz="2400" dirty="0">
                <a:solidFill>
                  <a:schemeClr val="bg1"/>
                </a:solidFill>
              </a:rPr>
              <a:t> </a:t>
            </a:r>
            <a:r>
              <a:rPr lang="en-US" sz="2400" dirty="0" err="1">
                <a:solidFill>
                  <a:schemeClr val="bg1"/>
                </a:solidFill>
              </a:rPr>
              <a:t>õppijad</a:t>
            </a:r>
            <a:r>
              <a:rPr lang="en-US" sz="2400" dirty="0">
                <a:solidFill>
                  <a:schemeClr val="bg1"/>
                </a:solidFill>
              </a:rPr>
              <a:t> </a:t>
            </a:r>
            <a:r>
              <a:rPr lang="en-US" sz="2400" dirty="0" err="1">
                <a:solidFill>
                  <a:schemeClr val="bg1"/>
                </a:solidFill>
              </a:rPr>
              <a:t>osalevad</a:t>
            </a:r>
            <a:r>
              <a:rPr lang="en-US" sz="2400" dirty="0">
                <a:solidFill>
                  <a:schemeClr val="bg1"/>
                </a:solidFill>
              </a:rPr>
              <a:t> DKO </a:t>
            </a:r>
            <a:r>
              <a:rPr lang="en-US" sz="2400" dirty="0" err="1">
                <a:solidFill>
                  <a:schemeClr val="bg1"/>
                </a:solidFill>
              </a:rPr>
              <a:t>projektis</a:t>
            </a:r>
            <a:r>
              <a:rPr lang="en-US" sz="2400" dirty="0">
                <a:solidFill>
                  <a:schemeClr val="bg1"/>
                </a:solidFill>
              </a:rPr>
              <a:t>, on </a:t>
            </a:r>
            <a:r>
              <a:rPr lang="en-US" sz="2400" dirty="0" err="1">
                <a:solidFill>
                  <a:schemeClr val="bg1"/>
                </a:solidFill>
              </a:rPr>
              <a:t>asjakohased</a:t>
            </a:r>
            <a:r>
              <a:rPr lang="en-US" sz="2400" dirty="0">
                <a:solidFill>
                  <a:schemeClr val="bg1"/>
                </a:solidFill>
              </a:rPr>
              <a:t> </a:t>
            </a:r>
            <a:r>
              <a:rPr lang="en-US" sz="2400" dirty="0" err="1">
                <a:solidFill>
                  <a:schemeClr val="bg1"/>
                </a:solidFill>
              </a:rPr>
              <a:t>oskused</a:t>
            </a:r>
            <a:r>
              <a:rPr lang="en-US" sz="2400" dirty="0">
                <a:solidFill>
                  <a:schemeClr val="bg1"/>
                </a:solidFill>
              </a:rPr>
              <a:t> ja </a:t>
            </a:r>
            <a:r>
              <a:rPr lang="en-US" sz="2400" dirty="0" err="1">
                <a:solidFill>
                  <a:schemeClr val="bg1"/>
                </a:solidFill>
              </a:rPr>
              <a:t>pädevused</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arendatakse</a:t>
            </a:r>
            <a:r>
              <a:rPr lang="en-US" sz="2400" dirty="0">
                <a:solidFill>
                  <a:schemeClr val="bg1"/>
                </a:solidFill>
              </a:rPr>
              <a:t> DKO </a:t>
            </a:r>
            <a:r>
              <a:rPr lang="en-US" sz="2400" dirty="0" err="1">
                <a:solidFill>
                  <a:schemeClr val="bg1"/>
                </a:solidFill>
              </a:rPr>
              <a:t>projektis</a:t>
            </a:r>
            <a:r>
              <a:rPr lang="en-US" sz="2400" dirty="0">
                <a:solidFill>
                  <a:schemeClr val="bg1"/>
                </a:solidFill>
              </a:rPr>
              <a:t> </a:t>
            </a:r>
            <a:r>
              <a:rPr lang="en-US" sz="2400" dirty="0" err="1">
                <a:solidFill>
                  <a:schemeClr val="bg1"/>
                </a:solidFill>
              </a:rPr>
              <a:t>osalemisel</a:t>
            </a:r>
            <a:r>
              <a:rPr lang="en-US" sz="2400" dirty="0">
                <a:solidFill>
                  <a:schemeClr val="bg1"/>
                </a:solidFill>
              </a:rPr>
              <a:t>. Need </a:t>
            </a:r>
            <a:r>
              <a:rPr lang="en-US" sz="2400" dirty="0" err="1">
                <a:solidFill>
                  <a:schemeClr val="bg1"/>
                </a:solidFill>
              </a:rPr>
              <a:t>oskused</a:t>
            </a:r>
            <a:r>
              <a:rPr lang="en-US" sz="2400" dirty="0">
                <a:solidFill>
                  <a:schemeClr val="bg1"/>
                </a:solidFill>
              </a:rPr>
              <a:t> on </a:t>
            </a:r>
            <a:r>
              <a:rPr lang="en-US" sz="2400" dirty="0" err="1">
                <a:solidFill>
                  <a:schemeClr val="bg1"/>
                </a:solidFill>
              </a:rPr>
              <a:t>õppijale</a:t>
            </a:r>
            <a:r>
              <a:rPr lang="en-US" sz="2400" dirty="0">
                <a:solidFill>
                  <a:schemeClr val="bg1"/>
                </a:solidFill>
              </a:rPr>
              <a:t> </a:t>
            </a:r>
            <a:r>
              <a:rPr lang="en-US" sz="2400" dirty="0" err="1">
                <a:solidFill>
                  <a:schemeClr val="bg1"/>
                </a:solidFill>
              </a:rPr>
              <a:t>olulised</a:t>
            </a:r>
            <a:r>
              <a:rPr lang="en-US" sz="2400" dirty="0">
                <a:solidFill>
                  <a:schemeClr val="bg1"/>
                </a:solidFill>
              </a:rPr>
              <a:t> </a:t>
            </a:r>
            <a:r>
              <a:rPr lang="en-US" sz="2400" dirty="0" err="1">
                <a:solidFill>
                  <a:schemeClr val="bg1"/>
                </a:solidFill>
              </a:rPr>
              <a:t>nii</a:t>
            </a:r>
            <a:r>
              <a:rPr lang="en-US" sz="2400" dirty="0">
                <a:solidFill>
                  <a:schemeClr val="bg1"/>
                </a:solidFill>
              </a:rPr>
              <a:t> </a:t>
            </a:r>
            <a:r>
              <a:rPr lang="en-US" sz="2400" dirty="0" err="1">
                <a:solidFill>
                  <a:schemeClr val="bg1"/>
                </a:solidFill>
              </a:rPr>
              <a:t>tema</a:t>
            </a:r>
            <a:r>
              <a:rPr lang="en-US" sz="2400" dirty="0">
                <a:solidFill>
                  <a:schemeClr val="bg1"/>
                </a:solidFill>
              </a:rPr>
              <a:t> </a:t>
            </a:r>
            <a:r>
              <a:rPr lang="en-US" sz="2400" dirty="0" err="1">
                <a:solidFill>
                  <a:schemeClr val="bg1"/>
                </a:solidFill>
              </a:rPr>
              <a:t>isiklikuks</a:t>
            </a:r>
            <a:r>
              <a:rPr lang="en-US" sz="2400" dirty="0">
                <a:solidFill>
                  <a:schemeClr val="bg1"/>
                </a:solidFill>
              </a:rPr>
              <a:t> </a:t>
            </a:r>
            <a:r>
              <a:rPr lang="en-US" sz="2400" dirty="0" err="1">
                <a:solidFill>
                  <a:schemeClr val="bg1"/>
                </a:solidFill>
              </a:rPr>
              <a:t>arenguks</a:t>
            </a:r>
            <a:r>
              <a:rPr lang="en-US" sz="2400" dirty="0">
                <a:solidFill>
                  <a:schemeClr val="bg1"/>
                </a:solidFill>
              </a:rPr>
              <a:t> </a:t>
            </a:r>
            <a:r>
              <a:rPr lang="en-US" sz="2400" dirty="0" err="1">
                <a:solidFill>
                  <a:schemeClr val="bg1"/>
                </a:solidFill>
              </a:rPr>
              <a:t>kui</a:t>
            </a:r>
            <a:r>
              <a:rPr lang="en-US" sz="2400" dirty="0">
                <a:solidFill>
                  <a:schemeClr val="bg1"/>
                </a:solidFill>
              </a:rPr>
              <a:t> ka </a:t>
            </a:r>
            <a:r>
              <a:rPr lang="en-US" sz="2400" dirty="0" err="1">
                <a:solidFill>
                  <a:schemeClr val="bg1"/>
                </a:solidFill>
              </a:rPr>
              <a:t>tulevikus</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Oleme</a:t>
            </a:r>
            <a:r>
              <a:rPr lang="en-US" sz="2400" dirty="0">
                <a:solidFill>
                  <a:schemeClr val="bg1"/>
                </a:solidFill>
              </a:rPr>
              <a:t> </a:t>
            </a:r>
            <a:r>
              <a:rPr lang="en-US" sz="2400" dirty="0" err="1">
                <a:solidFill>
                  <a:schemeClr val="bg1"/>
                </a:solidFill>
              </a:rPr>
              <a:t>moodulites</a:t>
            </a:r>
            <a:r>
              <a:rPr lang="en-US" sz="2400" dirty="0">
                <a:solidFill>
                  <a:schemeClr val="bg1"/>
                </a:solidFill>
              </a:rPr>
              <a:t> 1 ja 2 </a:t>
            </a:r>
            <a:r>
              <a:rPr lang="en-US" sz="2400" dirty="0" err="1">
                <a:solidFill>
                  <a:schemeClr val="bg1"/>
                </a:solidFill>
              </a:rPr>
              <a:t>näinud</a:t>
            </a:r>
            <a:r>
              <a:rPr lang="en-US" sz="2400" dirty="0">
                <a:solidFill>
                  <a:schemeClr val="bg1"/>
                </a:solidFill>
              </a:rPr>
              <a:t>, et </a:t>
            </a:r>
            <a:r>
              <a:rPr lang="en-US" sz="2400" dirty="0" err="1">
                <a:solidFill>
                  <a:schemeClr val="bg1"/>
                </a:solidFill>
              </a:rPr>
              <a:t>kodanikutegevuste</a:t>
            </a:r>
            <a:r>
              <a:rPr lang="en-US" sz="2400" dirty="0">
                <a:solidFill>
                  <a:schemeClr val="bg1"/>
                </a:solidFill>
              </a:rPr>
              <a:t> </a:t>
            </a:r>
            <a:r>
              <a:rPr lang="en-US" sz="2400" dirty="0" err="1">
                <a:solidFill>
                  <a:schemeClr val="bg1"/>
                </a:solidFill>
              </a:rPr>
              <a:t>osalemine</a:t>
            </a:r>
            <a:r>
              <a:rPr lang="en-US" sz="2400" dirty="0">
                <a:solidFill>
                  <a:schemeClr val="bg1"/>
                </a:solidFill>
              </a:rPr>
              <a:t> </a:t>
            </a:r>
            <a:r>
              <a:rPr lang="en-US" sz="2400" dirty="0" err="1">
                <a:solidFill>
                  <a:schemeClr val="bg1"/>
                </a:solidFill>
              </a:rPr>
              <a:t>arendab</a:t>
            </a:r>
            <a:r>
              <a:rPr lang="en-US" sz="2400" dirty="0">
                <a:solidFill>
                  <a:schemeClr val="bg1"/>
                </a:solidFill>
              </a:rPr>
              <a:t> </a:t>
            </a:r>
            <a:r>
              <a:rPr lang="en-US" sz="2400" dirty="0" err="1">
                <a:solidFill>
                  <a:schemeClr val="bg1"/>
                </a:solidFill>
              </a:rPr>
              <a:t>mitmeid</a:t>
            </a:r>
            <a:r>
              <a:rPr lang="en-US" sz="2400" dirty="0">
                <a:solidFill>
                  <a:schemeClr val="bg1"/>
                </a:solidFill>
              </a:rPr>
              <a:t> </a:t>
            </a:r>
            <a:r>
              <a:rPr lang="en-US" sz="2400" dirty="0" err="1">
                <a:solidFill>
                  <a:schemeClr val="bg1"/>
                </a:solidFill>
              </a:rPr>
              <a:t>EntreCompi</a:t>
            </a:r>
            <a:r>
              <a:rPr lang="en-US" sz="2400" dirty="0">
                <a:solidFill>
                  <a:schemeClr val="bg1"/>
                </a:solidFill>
              </a:rPr>
              <a:t> ja </a:t>
            </a:r>
            <a:r>
              <a:rPr lang="en-US" sz="2400" dirty="0" err="1">
                <a:solidFill>
                  <a:schemeClr val="bg1"/>
                </a:solidFill>
              </a:rPr>
              <a:t>DigiCompi</a:t>
            </a:r>
            <a:r>
              <a:rPr lang="en-US" sz="2400" dirty="0">
                <a:solidFill>
                  <a:schemeClr val="bg1"/>
                </a:solidFill>
              </a:rPr>
              <a:t> </a:t>
            </a:r>
            <a:r>
              <a:rPr lang="en-US" sz="2400" dirty="0" err="1">
                <a:solidFill>
                  <a:schemeClr val="bg1"/>
                </a:solidFill>
              </a:rPr>
              <a:t>raamistike</a:t>
            </a:r>
            <a:r>
              <a:rPr lang="en-US" sz="2400" dirty="0">
                <a:solidFill>
                  <a:schemeClr val="bg1"/>
                </a:solidFill>
              </a:rPr>
              <a:t> </a:t>
            </a:r>
            <a:r>
              <a:rPr lang="en-US" sz="2400" dirty="0" err="1">
                <a:solidFill>
                  <a:schemeClr val="bg1"/>
                </a:solidFill>
              </a:rPr>
              <a:t>pädevusi</a:t>
            </a:r>
            <a:r>
              <a:rPr lang="en-US" sz="2400" dirty="0">
                <a:solidFill>
                  <a:schemeClr val="bg1"/>
                </a:solidFill>
              </a:rPr>
              <a:t>.</a:t>
            </a:r>
          </a:p>
          <a:p>
            <a:endParaRPr lang="en-IE" sz="2400" dirty="0">
              <a:solidFill>
                <a:schemeClr val="bg1"/>
              </a:solidFill>
            </a:endParaRPr>
          </a:p>
        </p:txBody>
      </p:sp>
      <p:sp>
        <p:nvSpPr>
          <p:cNvPr id="15" name="TextBox 14">
            <a:extLst>
              <a:ext uri="{FF2B5EF4-FFF2-40B4-BE49-F238E27FC236}">
                <a16:creationId xmlns:a16="http://schemas.microsoft.com/office/drawing/2014/main" id="{7777D635-5416-42DD-B7C0-AB2A31A245C1}"/>
              </a:ext>
            </a:extLst>
          </p:cNvPr>
          <p:cNvSpPr txBox="1"/>
          <p:nvPr/>
        </p:nvSpPr>
        <p:spPr>
          <a:xfrm>
            <a:off x="5346865" y="6077258"/>
            <a:ext cx="4855028" cy="369332"/>
          </a:xfrm>
          <a:prstGeom prst="rect">
            <a:avLst/>
          </a:prstGeom>
          <a:noFill/>
        </p:spPr>
        <p:txBody>
          <a:bodyPr wrap="square" rtlCol="0">
            <a:spAutoFit/>
          </a:bodyPr>
          <a:lstStyle/>
          <a:p>
            <a:r>
              <a:rPr lang="en-US" dirty="0" err="1">
                <a:solidFill>
                  <a:schemeClr val="accent1"/>
                </a:solidFill>
                <a:hlinkClick r:id="rId3"/>
              </a:rPr>
              <a:t>EntreComp</a:t>
            </a:r>
            <a:r>
              <a:rPr lang="en-US" dirty="0">
                <a:solidFill>
                  <a:schemeClr val="accent1"/>
                </a:solidFill>
                <a:hlinkClick r:id="rId3"/>
              </a:rPr>
              <a:t> </a:t>
            </a:r>
            <a:r>
              <a:rPr lang="en-US" dirty="0" err="1">
                <a:solidFill>
                  <a:schemeClr val="accent1"/>
                </a:solidFill>
                <a:hlinkClick r:id="rId3"/>
              </a:rPr>
              <a:t>raamistik</a:t>
            </a:r>
            <a:endParaRPr lang="en-IE" dirty="0">
              <a:solidFill>
                <a:schemeClr val="accent1"/>
              </a:solidFill>
            </a:endParaRPr>
          </a:p>
        </p:txBody>
      </p:sp>
      <p:sp>
        <p:nvSpPr>
          <p:cNvPr id="8" name="TextBox 7">
            <a:extLst>
              <a:ext uri="{FF2B5EF4-FFF2-40B4-BE49-F238E27FC236}">
                <a16:creationId xmlns:a16="http://schemas.microsoft.com/office/drawing/2014/main" id="{4D03C40A-654C-4E33-819E-D26A53E28E37}"/>
              </a:ext>
            </a:extLst>
          </p:cNvPr>
          <p:cNvSpPr txBox="1"/>
          <p:nvPr/>
        </p:nvSpPr>
        <p:spPr>
          <a:xfrm>
            <a:off x="5346865" y="6474511"/>
            <a:ext cx="4855028" cy="369332"/>
          </a:xfrm>
          <a:prstGeom prst="rect">
            <a:avLst/>
          </a:prstGeom>
          <a:noFill/>
        </p:spPr>
        <p:txBody>
          <a:bodyPr wrap="square" rtlCol="0">
            <a:spAutoFit/>
          </a:bodyPr>
          <a:lstStyle/>
          <a:p>
            <a:r>
              <a:rPr lang="en-US" dirty="0" err="1">
                <a:solidFill>
                  <a:schemeClr val="accent1"/>
                </a:solidFill>
                <a:hlinkClick r:id="rId4"/>
              </a:rPr>
              <a:t>DigComp</a:t>
            </a:r>
            <a:r>
              <a:rPr lang="en-US" dirty="0">
                <a:solidFill>
                  <a:schemeClr val="accent1"/>
                </a:solidFill>
                <a:hlinkClick r:id="rId4"/>
              </a:rPr>
              <a:t> </a:t>
            </a:r>
            <a:r>
              <a:rPr lang="en-US" dirty="0" err="1">
                <a:solidFill>
                  <a:schemeClr val="accent1"/>
                </a:solidFill>
                <a:hlinkClick r:id="rId4"/>
              </a:rPr>
              <a:t>raamistik</a:t>
            </a:r>
            <a:endParaRPr lang="en-IE" dirty="0">
              <a:solidFill>
                <a:schemeClr val="accent1"/>
              </a:solidFill>
            </a:endParaRPr>
          </a:p>
        </p:txBody>
      </p:sp>
      <p:pic>
        <p:nvPicPr>
          <p:cNvPr id="2" name="Picture 1">
            <a:extLst>
              <a:ext uri="{FF2B5EF4-FFF2-40B4-BE49-F238E27FC236}">
                <a16:creationId xmlns:a16="http://schemas.microsoft.com/office/drawing/2014/main" id="{C4F74002-0039-4734-A6CA-59397B1C0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2" y="13764"/>
            <a:ext cx="4572000" cy="6858000"/>
          </a:xfrm>
          <a:prstGeom prst="rect">
            <a:avLst/>
          </a:prstGeom>
        </p:spPr>
      </p:pic>
    </p:spTree>
    <p:extLst>
      <p:ext uri="{BB962C8B-B14F-4D97-AF65-F5344CB8AC3E}">
        <p14:creationId xmlns:p14="http://schemas.microsoft.com/office/powerpoint/2010/main" val="190940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PROBLEEMI LAHENDAMISE VAJADUS </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3785652"/>
          </a:xfrm>
          <a:prstGeom prst="rect">
            <a:avLst/>
          </a:prstGeom>
          <a:noFill/>
        </p:spPr>
        <p:txBody>
          <a:bodyPr wrap="square" rtlCol="0">
            <a:spAutoFit/>
          </a:bodyPr>
          <a:lstStyle/>
          <a:p>
            <a:r>
              <a:rPr lang="et-EE" sz="2400" dirty="0">
                <a:solidFill>
                  <a:schemeClr val="bg1"/>
                </a:solidFill>
              </a:rPr>
              <a:t>V</a:t>
            </a:r>
            <a:r>
              <a:rPr lang="en-US" sz="2400" dirty="0">
                <a:solidFill>
                  <a:schemeClr val="bg1"/>
                </a:solidFill>
              </a:rPr>
              <a:t>eel </a:t>
            </a:r>
            <a:r>
              <a:rPr lang="en-US" sz="2400" dirty="0" err="1">
                <a:solidFill>
                  <a:schemeClr val="bg1"/>
                </a:solidFill>
              </a:rPr>
              <a:t>üheks</a:t>
            </a:r>
            <a:r>
              <a:rPr lang="en-US" sz="2400" dirty="0">
                <a:solidFill>
                  <a:schemeClr val="bg1"/>
                </a:solidFill>
              </a:rPr>
              <a:t> </a:t>
            </a:r>
            <a:r>
              <a:rPr lang="en-US" sz="2400" dirty="0" err="1">
                <a:solidFill>
                  <a:schemeClr val="bg1"/>
                </a:solidFill>
              </a:rPr>
              <a:t>põhjuseks</a:t>
            </a:r>
            <a:r>
              <a:rPr lang="en-US" sz="2400" dirty="0">
                <a:solidFill>
                  <a:schemeClr val="bg1"/>
                </a:solidFill>
              </a:rPr>
              <a:t>, </a:t>
            </a:r>
            <a:r>
              <a:rPr lang="en-US" sz="2400" dirty="0" err="1">
                <a:solidFill>
                  <a:schemeClr val="bg1"/>
                </a:solidFill>
              </a:rPr>
              <a:t>miks</a:t>
            </a:r>
            <a:r>
              <a:rPr lang="en-US" sz="2400" dirty="0">
                <a:solidFill>
                  <a:schemeClr val="bg1"/>
                </a:solidFill>
              </a:rPr>
              <a:t> </a:t>
            </a:r>
            <a:r>
              <a:rPr lang="en-US" sz="2400" dirty="0" err="1">
                <a:solidFill>
                  <a:schemeClr val="bg1"/>
                </a:solidFill>
              </a:rPr>
              <a:t>õppijad</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soovida</a:t>
            </a:r>
            <a:r>
              <a:rPr lang="en-US" sz="2400" dirty="0">
                <a:solidFill>
                  <a:schemeClr val="bg1"/>
                </a:solidFill>
              </a:rPr>
              <a:t> DKO </a:t>
            </a:r>
            <a:r>
              <a:rPr lang="en-US" sz="2400" dirty="0" err="1">
                <a:solidFill>
                  <a:schemeClr val="bg1"/>
                </a:solidFill>
              </a:rPr>
              <a:t>projektis</a:t>
            </a:r>
            <a:r>
              <a:rPr lang="en-US" sz="2400" dirty="0">
                <a:solidFill>
                  <a:schemeClr val="bg1"/>
                </a:solidFill>
              </a:rPr>
              <a:t> </a:t>
            </a:r>
            <a:r>
              <a:rPr lang="en-US" sz="2400" dirty="0" err="1">
                <a:solidFill>
                  <a:schemeClr val="bg1"/>
                </a:solidFill>
              </a:rPr>
              <a:t>osaleda</a:t>
            </a:r>
            <a:r>
              <a:rPr lang="en-US" sz="2400" dirty="0">
                <a:solidFill>
                  <a:schemeClr val="bg1"/>
                </a:solidFill>
              </a:rPr>
              <a:t>, on </a:t>
            </a:r>
            <a:r>
              <a:rPr lang="en-US" sz="2400" dirty="0" err="1">
                <a:solidFill>
                  <a:schemeClr val="bg1"/>
                </a:solidFill>
              </a:rPr>
              <a:t>lahendada</a:t>
            </a:r>
            <a:r>
              <a:rPr lang="en-US" sz="2400" dirty="0">
                <a:solidFill>
                  <a:schemeClr val="bg1"/>
                </a:solidFill>
              </a:rPr>
              <a:t> </a:t>
            </a:r>
            <a:r>
              <a:rPr lang="en-US" sz="2400" dirty="0" err="1">
                <a:solidFill>
                  <a:schemeClr val="bg1"/>
                </a:solidFill>
              </a:rPr>
              <a:t>probleem</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nad</a:t>
            </a:r>
            <a:r>
              <a:rPr lang="en-US" sz="2400" dirty="0">
                <a:solidFill>
                  <a:schemeClr val="bg1"/>
                </a:solidFill>
              </a:rPr>
              <a:t> on </a:t>
            </a:r>
            <a:r>
              <a:rPr lang="en-US" sz="2400" dirty="0" err="1">
                <a:solidFill>
                  <a:schemeClr val="bg1"/>
                </a:solidFill>
              </a:rPr>
              <a:t>oma</a:t>
            </a:r>
            <a:r>
              <a:rPr lang="en-US" sz="2400" dirty="0">
                <a:solidFill>
                  <a:schemeClr val="bg1"/>
                </a:solidFill>
              </a:rPr>
              <a:t> </a:t>
            </a:r>
            <a:r>
              <a:rPr lang="en-US" sz="2400" dirty="0" err="1">
                <a:solidFill>
                  <a:schemeClr val="bg1"/>
                </a:solidFill>
              </a:rPr>
              <a:t>kogukonnas</a:t>
            </a:r>
            <a:r>
              <a:rPr lang="en-US" sz="2400" dirty="0">
                <a:solidFill>
                  <a:schemeClr val="bg1"/>
                </a:solidFill>
              </a:rPr>
              <a:t> </a:t>
            </a:r>
            <a:r>
              <a:rPr lang="en-US" sz="2400" dirty="0" err="1">
                <a:solidFill>
                  <a:schemeClr val="bg1"/>
                </a:solidFill>
              </a:rPr>
              <a:t>tuvastanud</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Üliõpilaste</a:t>
            </a:r>
            <a:r>
              <a:rPr lang="en-US" sz="2400" dirty="0">
                <a:solidFill>
                  <a:schemeClr val="bg1"/>
                </a:solidFill>
              </a:rPr>
              <a:t> DKO </a:t>
            </a:r>
            <a:r>
              <a:rPr lang="en-US" sz="2400" dirty="0" err="1">
                <a:solidFill>
                  <a:schemeClr val="bg1"/>
                </a:solidFill>
              </a:rPr>
              <a:t>uuringu</a:t>
            </a:r>
            <a:r>
              <a:rPr lang="en-US" sz="2400" dirty="0">
                <a:solidFill>
                  <a:schemeClr val="bg1"/>
                </a:solidFill>
              </a:rPr>
              <a:t> </a:t>
            </a:r>
            <a:r>
              <a:rPr lang="en-US" sz="2400" dirty="0" err="1">
                <a:solidFill>
                  <a:schemeClr val="bg1"/>
                </a:solidFill>
              </a:rPr>
              <a:t>käigus</a:t>
            </a:r>
            <a:r>
              <a:rPr lang="en-US" sz="2400" dirty="0">
                <a:solidFill>
                  <a:schemeClr val="bg1"/>
                </a:solidFill>
              </a:rPr>
              <a:t> </a:t>
            </a:r>
            <a:r>
              <a:rPr lang="en-US" sz="2400" dirty="0" err="1">
                <a:solidFill>
                  <a:schemeClr val="bg1"/>
                </a:solidFill>
              </a:rPr>
              <a:t>leidsime</a:t>
            </a:r>
            <a:r>
              <a:rPr lang="en-US" sz="2400" dirty="0">
                <a:solidFill>
                  <a:schemeClr val="bg1"/>
                </a:solidFill>
              </a:rPr>
              <a:t>, et </a:t>
            </a:r>
            <a:r>
              <a:rPr lang="en-US" sz="2400" dirty="0" err="1">
                <a:solidFill>
                  <a:schemeClr val="bg1"/>
                </a:solidFill>
              </a:rPr>
              <a:t>mõned</a:t>
            </a:r>
            <a:r>
              <a:rPr lang="en-US" sz="2400" dirty="0">
                <a:solidFill>
                  <a:schemeClr val="bg1"/>
                </a:solidFill>
              </a:rPr>
              <a:t> DKO </a:t>
            </a:r>
            <a:r>
              <a:rPr lang="en-US" sz="2400" dirty="0" err="1">
                <a:solidFill>
                  <a:schemeClr val="bg1"/>
                </a:solidFill>
              </a:rPr>
              <a:t>projektid</a:t>
            </a:r>
            <a:r>
              <a:rPr lang="en-US" sz="2400" dirty="0">
                <a:solidFill>
                  <a:schemeClr val="bg1"/>
                </a:solidFill>
              </a:rPr>
              <a:t> </a:t>
            </a:r>
            <a:r>
              <a:rPr lang="en-US" sz="2400" dirty="0" err="1">
                <a:solidFill>
                  <a:schemeClr val="bg1"/>
                </a:solidFill>
              </a:rPr>
              <a:t>töötati</a:t>
            </a:r>
            <a:r>
              <a:rPr lang="en-US" sz="2400" dirty="0">
                <a:solidFill>
                  <a:schemeClr val="bg1"/>
                </a:solidFill>
              </a:rPr>
              <a:t> </a:t>
            </a:r>
            <a:r>
              <a:rPr lang="en-US" sz="2400" dirty="0" err="1">
                <a:solidFill>
                  <a:schemeClr val="bg1"/>
                </a:solidFill>
              </a:rPr>
              <a:t>välja</a:t>
            </a:r>
            <a:r>
              <a:rPr lang="en-US" sz="2400" dirty="0">
                <a:solidFill>
                  <a:schemeClr val="bg1"/>
                </a:solidFill>
              </a:rPr>
              <a:t> </a:t>
            </a:r>
            <a:r>
              <a:rPr lang="en-US" sz="2400" dirty="0" err="1">
                <a:solidFill>
                  <a:schemeClr val="bg1"/>
                </a:solidFill>
              </a:rPr>
              <a:t>selleks</a:t>
            </a:r>
            <a:r>
              <a:rPr lang="en-US" sz="2400" dirty="0">
                <a:solidFill>
                  <a:schemeClr val="bg1"/>
                </a:solidFill>
              </a:rPr>
              <a:t>, et </a:t>
            </a:r>
            <a:r>
              <a:rPr lang="en-US" sz="2400" dirty="0" err="1">
                <a:solidFill>
                  <a:schemeClr val="bg1"/>
                </a:solidFill>
              </a:rPr>
              <a:t>aidata</a:t>
            </a:r>
            <a:r>
              <a:rPr lang="en-US" sz="2400" dirty="0">
                <a:solidFill>
                  <a:schemeClr val="bg1"/>
                </a:solidFill>
              </a:rPr>
              <a:t> </a:t>
            </a:r>
            <a:r>
              <a:rPr lang="en-US" sz="2400" dirty="0" err="1">
                <a:solidFill>
                  <a:schemeClr val="bg1"/>
                </a:solidFill>
              </a:rPr>
              <a:t>õppijatel</a:t>
            </a:r>
            <a:r>
              <a:rPr lang="en-US" sz="2400" dirty="0">
                <a:solidFill>
                  <a:schemeClr val="bg1"/>
                </a:solidFill>
              </a:rPr>
              <a:t> </a:t>
            </a:r>
            <a:r>
              <a:rPr lang="en-US" sz="2400" dirty="0" err="1">
                <a:solidFill>
                  <a:schemeClr val="bg1"/>
                </a:solidFill>
              </a:rPr>
              <a:t>leida</a:t>
            </a:r>
            <a:r>
              <a:rPr lang="en-US" sz="2400" dirty="0">
                <a:solidFill>
                  <a:schemeClr val="bg1"/>
                </a:solidFill>
              </a:rPr>
              <a:t> </a:t>
            </a:r>
            <a:r>
              <a:rPr lang="en-US" sz="2400" dirty="0" err="1">
                <a:solidFill>
                  <a:schemeClr val="bg1"/>
                </a:solidFill>
              </a:rPr>
              <a:t>lahendusi</a:t>
            </a:r>
            <a:r>
              <a:rPr lang="en-US" sz="2400" dirty="0">
                <a:solidFill>
                  <a:schemeClr val="bg1"/>
                </a:solidFill>
              </a:rPr>
              <a:t> </a:t>
            </a:r>
            <a:r>
              <a:rPr lang="en-US" sz="2400" dirty="0" err="1">
                <a:solidFill>
                  <a:schemeClr val="bg1"/>
                </a:solidFill>
              </a:rPr>
              <a:t>olemasolevatele</a:t>
            </a:r>
            <a:r>
              <a:rPr lang="en-US" sz="2400" dirty="0">
                <a:solidFill>
                  <a:schemeClr val="bg1"/>
                </a:solidFill>
              </a:rPr>
              <a:t> </a:t>
            </a:r>
            <a:r>
              <a:rPr lang="en-US" sz="2400" dirty="0" err="1">
                <a:solidFill>
                  <a:schemeClr val="bg1"/>
                </a:solidFill>
              </a:rPr>
              <a:t>probleemidele</a:t>
            </a:r>
            <a:r>
              <a:rPr lang="en-US" sz="2400" dirty="0">
                <a:solidFill>
                  <a:schemeClr val="bg1"/>
                </a:solidFill>
              </a:rPr>
              <a:t>.</a:t>
            </a:r>
          </a:p>
        </p:txBody>
      </p:sp>
      <p:sp>
        <p:nvSpPr>
          <p:cNvPr id="8" name="TextBox 7">
            <a:extLst>
              <a:ext uri="{FF2B5EF4-FFF2-40B4-BE49-F238E27FC236}">
                <a16:creationId xmlns:a16="http://schemas.microsoft.com/office/drawing/2014/main" id="{D647F15D-C0EB-4DEB-B064-4EDFB6AF653C}"/>
              </a:ext>
            </a:extLst>
          </p:cNvPr>
          <p:cNvSpPr txBox="1"/>
          <p:nvPr/>
        </p:nvSpPr>
        <p:spPr>
          <a:xfrm>
            <a:off x="1306554" y="6518761"/>
            <a:ext cx="1529939" cy="369332"/>
          </a:xfrm>
          <a:prstGeom prst="rect">
            <a:avLst/>
          </a:prstGeom>
          <a:noFill/>
        </p:spPr>
        <p:txBody>
          <a:bodyPr wrap="square" rtlCol="0">
            <a:spAutoFit/>
          </a:bodyPr>
          <a:lstStyle/>
          <a:p>
            <a:r>
              <a:rPr lang="en-IE" b="1" dirty="0" err="1">
                <a:solidFill>
                  <a:schemeClr val="bg1"/>
                </a:solidFill>
                <a:hlinkClick r:id="rId3"/>
              </a:rPr>
              <a:t>Allikas</a:t>
            </a:r>
            <a:endParaRPr lang="en-IE" b="1" dirty="0">
              <a:solidFill>
                <a:schemeClr val="bg1"/>
              </a:solidFill>
            </a:endParaRPr>
          </a:p>
        </p:txBody>
      </p:sp>
      <p:pic>
        <p:nvPicPr>
          <p:cNvPr id="5" name="Picture Placeholder 4">
            <a:extLst>
              <a:ext uri="{FF2B5EF4-FFF2-40B4-BE49-F238E27FC236}">
                <a16:creationId xmlns:a16="http://schemas.microsoft.com/office/drawing/2014/main" id="{EE3B1D5A-3F4F-4262-A835-6267A50A24C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358" r="23358"/>
          <a:stretch>
            <a:fillRect/>
          </a:stretch>
        </p:blipFill>
        <p:spPr/>
      </p:pic>
    </p:spTree>
    <p:extLst>
      <p:ext uri="{BB962C8B-B14F-4D97-AF65-F5344CB8AC3E}">
        <p14:creationId xmlns:p14="http://schemas.microsoft.com/office/powerpoint/2010/main" val="147053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234817" y="379083"/>
            <a:ext cx="5861183" cy="854202"/>
          </a:xfrm>
        </p:spPr>
        <p:txBody>
          <a:bodyPr>
            <a:normAutofit fontScale="85000" lnSpcReduction="20000"/>
          </a:bodyPr>
          <a:lstStyle/>
          <a:p>
            <a:pPr algn="ctr"/>
            <a:r>
              <a:rPr lang="en-US" dirty="0"/>
              <a:t>KUIDAS ALUSTADA DKO PROJEKTIGA?</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3416320"/>
          </a:xfrm>
          <a:prstGeom prst="rect">
            <a:avLst/>
          </a:prstGeom>
          <a:noFill/>
        </p:spPr>
        <p:txBody>
          <a:bodyPr wrap="square" rtlCol="0">
            <a:spAutoFit/>
          </a:bodyPr>
          <a:lstStyle/>
          <a:p>
            <a:r>
              <a:rPr lang="en-US" sz="2400" dirty="0" err="1">
                <a:solidFill>
                  <a:schemeClr val="bg1"/>
                </a:solidFill>
              </a:rPr>
              <a:t>Kui</a:t>
            </a:r>
            <a:r>
              <a:rPr lang="en-US" sz="2400" dirty="0">
                <a:solidFill>
                  <a:schemeClr val="bg1"/>
                </a:solidFill>
              </a:rPr>
              <a:t> </a:t>
            </a:r>
            <a:r>
              <a:rPr lang="en-US" sz="2400" dirty="0" err="1">
                <a:solidFill>
                  <a:schemeClr val="bg1"/>
                </a:solidFill>
              </a:rPr>
              <a:t>olete</a:t>
            </a:r>
            <a:r>
              <a:rPr lang="en-US" sz="2400" dirty="0">
                <a:solidFill>
                  <a:schemeClr val="bg1"/>
                </a:solidFill>
              </a:rPr>
              <a:t> </a:t>
            </a:r>
            <a:r>
              <a:rPr lang="en-US" sz="2400" dirty="0" err="1">
                <a:solidFill>
                  <a:schemeClr val="bg1"/>
                </a:solidFill>
              </a:rPr>
              <a:t>mingil</a:t>
            </a:r>
            <a:r>
              <a:rPr lang="en-US" sz="2400" dirty="0">
                <a:solidFill>
                  <a:schemeClr val="bg1"/>
                </a:solidFill>
              </a:rPr>
              <a:t> </a:t>
            </a:r>
            <a:r>
              <a:rPr lang="en-US" sz="2400" dirty="0" err="1">
                <a:solidFill>
                  <a:schemeClr val="bg1"/>
                </a:solidFill>
              </a:rPr>
              <a:t>põhjusel</a:t>
            </a:r>
            <a:r>
              <a:rPr lang="en-US" sz="2400" dirty="0">
                <a:solidFill>
                  <a:schemeClr val="bg1"/>
                </a:solidFill>
              </a:rPr>
              <a:t> </a:t>
            </a:r>
            <a:r>
              <a:rPr lang="en-US" sz="2400" dirty="0" err="1">
                <a:solidFill>
                  <a:schemeClr val="bg1"/>
                </a:solidFill>
              </a:rPr>
              <a:t>otsustanud</a:t>
            </a:r>
            <a:r>
              <a:rPr lang="en-US" sz="2400" dirty="0">
                <a:solidFill>
                  <a:schemeClr val="bg1"/>
                </a:solidFill>
              </a:rPr>
              <a:t> DKO </a:t>
            </a:r>
            <a:r>
              <a:rPr lang="en-US" sz="2400" dirty="0" err="1">
                <a:solidFill>
                  <a:schemeClr val="bg1"/>
                </a:solidFill>
              </a:rPr>
              <a:t>projektiga</a:t>
            </a:r>
            <a:r>
              <a:rPr lang="en-US" sz="2400" dirty="0">
                <a:solidFill>
                  <a:schemeClr val="bg1"/>
                </a:solidFill>
              </a:rPr>
              <a:t> </a:t>
            </a:r>
            <a:r>
              <a:rPr lang="en-US" sz="2400" dirty="0" err="1">
                <a:solidFill>
                  <a:schemeClr val="bg1"/>
                </a:solidFill>
              </a:rPr>
              <a:t>liituda</a:t>
            </a:r>
            <a:r>
              <a:rPr lang="en-US" sz="2400" dirty="0">
                <a:solidFill>
                  <a:schemeClr val="bg1"/>
                </a:solidFill>
              </a:rPr>
              <a:t>, </a:t>
            </a:r>
            <a:r>
              <a:rPr lang="en-US" sz="2400" dirty="0" err="1">
                <a:solidFill>
                  <a:schemeClr val="bg1"/>
                </a:solidFill>
              </a:rPr>
              <a:t>peate</a:t>
            </a:r>
            <a:r>
              <a:rPr lang="en-US" sz="2400" dirty="0">
                <a:solidFill>
                  <a:schemeClr val="bg1"/>
                </a:solidFill>
              </a:rPr>
              <a:t> </a:t>
            </a:r>
            <a:r>
              <a:rPr lang="en-US" sz="2400" dirty="0" err="1">
                <a:solidFill>
                  <a:schemeClr val="bg1"/>
                </a:solidFill>
              </a:rPr>
              <a:t>järgmiseks</a:t>
            </a:r>
            <a:r>
              <a:rPr lang="en-US" sz="2400" dirty="0">
                <a:solidFill>
                  <a:schemeClr val="bg1"/>
                </a:solidFill>
              </a:rPr>
              <a:t> </a:t>
            </a:r>
            <a:r>
              <a:rPr lang="en-US" sz="2400" dirty="0" err="1">
                <a:solidFill>
                  <a:schemeClr val="bg1"/>
                </a:solidFill>
              </a:rPr>
              <a:t>välja</a:t>
            </a:r>
            <a:r>
              <a:rPr lang="en-US" sz="2400" dirty="0">
                <a:solidFill>
                  <a:schemeClr val="bg1"/>
                </a:solidFill>
              </a:rPr>
              <a:t> </a:t>
            </a:r>
            <a:r>
              <a:rPr lang="en-US" sz="2400" dirty="0" err="1">
                <a:solidFill>
                  <a:schemeClr val="bg1"/>
                </a:solidFill>
              </a:rPr>
              <a:t>mõtlema</a:t>
            </a:r>
            <a:r>
              <a:rPr lang="en-US" sz="2400" dirty="0">
                <a:solidFill>
                  <a:schemeClr val="bg1"/>
                </a:solidFill>
              </a:rPr>
              <a:t>, </a:t>
            </a:r>
            <a:r>
              <a:rPr lang="en-US" sz="2400" dirty="0" err="1">
                <a:solidFill>
                  <a:schemeClr val="bg1"/>
                </a:solidFill>
              </a:rPr>
              <a:t>millised</a:t>
            </a:r>
            <a:r>
              <a:rPr lang="en-US" sz="2400" dirty="0">
                <a:solidFill>
                  <a:schemeClr val="bg1"/>
                </a:solidFill>
              </a:rPr>
              <a:t> </a:t>
            </a:r>
            <a:r>
              <a:rPr lang="en-US" sz="2400" dirty="0" err="1">
                <a:solidFill>
                  <a:schemeClr val="bg1"/>
                </a:solidFill>
              </a:rPr>
              <a:t>võimalused</a:t>
            </a:r>
            <a:r>
              <a:rPr lang="en-US" sz="2400" dirty="0">
                <a:solidFill>
                  <a:schemeClr val="bg1"/>
                </a:solidFill>
              </a:rPr>
              <a:t> on </a:t>
            </a:r>
            <a:r>
              <a:rPr lang="en-US" sz="2400" dirty="0" err="1">
                <a:solidFill>
                  <a:schemeClr val="bg1"/>
                </a:solidFill>
              </a:rPr>
              <a:t>teil</a:t>
            </a:r>
            <a:r>
              <a:rPr lang="en-US" sz="2400" dirty="0">
                <a:solidFill>
                  <a:schemeClr val="bg1"/>
                </a:solidFill>
              </a:rPr>
              <a:t> kas </a:t>
            </a:r>
            <a:r>
              <a:rPr lang="en-US" sz="2400" dirty="0" err="1">
                <a:solidFill>
                  <a:schemeClr val="bg1"/>
                </a:solidFill>
              </a:rPr>
              <a:t>kohapeal</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ülikools</a:t>
            </a:r>
            <a:r>
              <a:rPr lang="en-US" sz="2400" dirty="0">
                <a:solidFill>
                  <a:schemeClr val="bg1"/>
                </a:solidFill>
              </a:rPr>
              <a:t> </a:t>
            </a:r>
            <a:r>
              <a:rPr lang="en-US" sz="2400" dirty="0" err="1">
                <a:solidFill>
                  <a:schemeClr val="bg1"/>
                </a:solidFill>
              </a:rPr>
              <a:t>saadaval</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Kui</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piirkonnas</a:t>
            </a:r>
            <a:r>
              <a:rPr lang="en-US" sz="2400" dirty="0">
                <a:solidFill>
                  <a:schemeClr val="bg1"/>
                </a:solidFill>
              </a:rPr>
              <a:t> pole </a:t>
            </a:r>
            <a:r>
              <a:rPr lang="en-US" sz="2400" dirty="0" err="1">
                <a:solidFill>
                  <a:schemeClr val="bg1"/>
                </a:solidFill>
              </a:rPr>
              <a:t>teie</a:t>
            </a:r>
            <a:r>
              <a:rPr lang="en-US" sz="2400" dirty="0">
                <a:solidFill>
                  <a:schemeClr val="bg1"/>
                </a:solidFill>
              </a:rPr>
              <a:t> </a:t>
            </a:r>
            <a:r>
              <a:rPr lang="en-US" sz="2400" dirty="0" err="1">
                <a:solidFill>
                  <a:schemeClr val="bg1"/>
                </a:solidFill>
              </a:rPr>
              <a:t>vajadustele</a:t>
            </a:r>
            <a:r>
              <a:rPr lang="en-US" sz="2400" dirty="0">
                <a:solidFill>
                  <a:schemeClr val="bg1"/>
                </a:solidFill>
              </a:rPr>
              <a:t> </a:t>
            </a:r>
            <a:r>
              <a:rPr lang="en-US" sz="2400" dirty="0" err="1">
                <a:solidFill>
                  <a:schemeClr val="bg1"/>
                </a:solidFill>
              </a:rPr>
              <a:t>vastavat</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kaaluge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käivitamist</a:t>
            </a:r>
            <a:r>
              <a:rPr lang="en-US" sz="2400" dirty="0">
                <a:solidFill>
                  <a:schemeClr val="bg1"/>
                </a:solidFill>
              </a:rPr>
              <a:t>!</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6432227" y="5624715"/>
            <a:ext cx="1529939" cy="369332"/>
          </a:xfrm>
          <a:prstGeom prst="rect">
            <a:avLst/>
          </a:prstGeom>
          <a:noFill/>
        </p:spPr>
        <p:txBody>
          <a:bodyPr wrap="square" rtlCol="0">
            <a:spAutoFit/>
          </a:bodyPr>
          <a:lstStyle/>
          <a:p>
            <a:r>
              <a:rPr lang="en-IE" b="1" dirty="0" err="1">
                <a:solidFill>
                  <a:schemeClr val="bg1"/>
                </a:solidFill>
                <a:hlinkClick r:id="rId3"/>
              </a:rPr>
              <a:t>Allikas</a:t>
            </a:r>
            <a:endParaRPr lang="en-IE" b="1" dirty="0">
              <a:solidFill>
                <a:schemeClr val="bg1"/>
              </a:solidFill>
            </a:endParaRPr>
          </a:p>
        </p:txBody>
      </p:sp>
      <p:pic>
        <p:nvPicPr>
          <p:cNvPr id="13" name="Picture Placeholder 12">
            <a:extLst>
              <a:ext uri="{FF2B5EF4-FFF2-40B4-BE49-F238E27FC236}">
                <a16:creationId xmlns:a16="http://schemas.microsoft.com/office/drawing/2014/main" id="{8A6DF50A-C95D-4373-ADD3-5E78B3D1E66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01919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361634"/>
            <a:ext cx="5358762" cy="871751"/>
          </a:xfrm>
        </p:spPr>
        <p:txBody>
          <a:bodyPr>
            <a:normAutofit fontScale="62500" lnSpcReduction="20000"/>
          </a:bodyPr>
          <a:lstStyle/>
          <a:p>
            <a:pPr algn="ctr"/>
            <a:r>
              <a:rPr lang="en-US" sz="5100" dirty="0"/>
              <a:t>DKO PROJEKTI LOOMINE ALGUSEST PEALE </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32348" y="1233386"/>
            <a:ext cx="5358762" cy="5262979"/>
          </a:xfrm>
          <a:prstGeom prst="rect">
            <a:avLst/>
          </a:prstGeom>
          <a:noFill/>
        </p:spPr>
        <p:txBody>
          <a:bodyPr wrap="square" rtlCol="0">
            <a:spAutoFit/>
          </a:bodyPr>
          <a:lstStyle/>
          <a:p>
            <a:r>
              <a:rPr lang="en-US" sz="2400" dirty="0" err="1">
                <a:solidFill>
                  <a:schemeClr val="bg1"/>
                </a:solidFill>
              </a:rPr>
              <a:t>Paljude</a:t>
            </a:r>
            <a:r>
              <a:rPr lang="en-US" sz="2400" dirty="0">
                <a:solidFill>
                  <a:schemeClr val="bg1"/>
                </a:solidFill>
              </a:rPr>
              <a:t> </a:t>
            </a:r>
            <a:r>
              <a:rPr lang="en-US" sz="2400" dirty="0" err="1">
                <a:solidFill>
                  <a:schemeClr val="bg1"/>
                </a:solidFill>
              </a:rPr>
              <a:t>õppijate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pruugi</a:t>
            </a:r>
            <a:r>
              <a:rPr lang="en-US" sz="2400" dirty="0">
                <a:solidFill>
                  <a:schemeClr val="bg1"/>
                </a:solidFill>
              </a:rPr>
              <a:t> </a:t>
            </a:r>
            <a:r>
              <a:rPr lang="en-US" sz="2400" dirty="0" err="1">
                <a:solidFill>
                  <a:schemeClr val="bg1"/>
                </a:solidFill>
              </a:rPr>
              <a:t>kodanikuosaluseks</a:t>
            </a:r>
            <a:r>
              <a:rPr lang="en-US" sz="2400" dirty="0">
                <a:solidFill>
                  <a:schemeClr val="bg1"/>
                </a:solidFill>
              </a:rPr>
              <a:t> olla </a:t>
            </a:r>
            <a:r>
              <a:rPr lang="en-US" sz="2400" dirty="0" err="1">
                <a:solidFill>
                  <a:schemeClr val="bg1"/>
                </a:solidFill>
              </a:rPr>
              <a:t>väga</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võimalusi</a:t>
            </a:r>
            <a:r>
              <a:rPr lang="en-US" sz="2400" dirty="0">
                <a:solidFill>
                  <a:schemeClr val="bg1"/>
                </a:solidFill>
              </a:rPr>
              <a:t> ja on </a:t>
            </a:r>
            <a:r>
              <a:rPr lang="en-US" sz="2400" dirty="0" err="1">
                <a:solidFill>
                  <a:schemeClr val="bg1"/>
                </a:solidFill>
              </a:rPr>
              <a:t>soov</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mitte</a:t>
            </a:r>
            <a:r>
              <a:rPr lang="en-US" sz="2400" dirty="0">
                <a:solidFill>
                  <a:schemeClr val="bg1"/>
                </a:solidFill>
              </a:rPr>
              <a:t> </a:t>
            </a:r>
            <a:r>
              <a:rPr lang="en-US" sz="2400" dirty="0" err="1">
                <a:solidFill>
                  <a:schemeClr val="bg1"/>
                </a:solidFill>
              </a:rPr>
              <a:t>liituda</a:t>
            </a:r>
            <a:r>
              <a:rPr lang="en-US" sz="2400" dirty="0">
                <a:solidFill>
                  <a:schemeClr val="bg1"/>
                </a:solidFill>
              </a:rPr>
              <a:t> </a:t>
            </a:r>
            <a:r>
              <a:rPr lang="en-US" sz="2400" dirty="0" err="1">
                <a:solidFill>
                  <a:schemeClr val="bg1"/>
                </a:solidFill>
              </a:rPr>
              <a:t>mõne</a:t>
            </a:r>
            <a:r>
              <a:rPr lang="en-US" sz="2400" dirty="0">
                <a:solidFill>
                  <a:schemeClr val="bg1"/>
                </a:solidFill>
              </a:rPr>
              <a:t> </a:t>
            </a:r>
            <a:r>
              <a:rPr lang="en-US" sz="2400" dirty="0" err="1">
                <a:solidFill>
                  <a:schemeClr val="bg1"/>
                </a:solidFill>
              </a:rPr>
              <a:t>olemasolevaga</a:t>
            </a:r>
            <a:r>
              <a:rPr lang="en-US" sz="2400" dirty="0">
                <a:solidFill>
                  <a:schemeClr val="bg1"/>
                </a:solidFill>
              </a:rPr>
              <a:t>. Aga </a:t>
            </a:r>
            <a:r>
              <a:rPr lang="en-US" sz="2400" dirty="0" err="1">
                <a:solidFill>
                  <a:schemeClr val="bg1"/>
                </a:solidFill>
              </a:rPr>
              <a:t>kuidas</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teha</a:t>
            </a:r>
            <a:r>
              <a:rPr lang="en-US" sz="2400" dirty="0">
                <a:solidFill>
                  <a:schemeClr val="bg1"/>
                </a:solidFill>
              </a:rPr>
              <a:t>? </a:t>
            </a:r>
            <a:endParaRPr lang="et-EE" sz="2400" dirty="0">
              <a:solidFill>
                <a:schemeClr val="bg1"/>
              </a:solidFill>
            </a:endParaRPr>
          </a:p>
          <a:p>
            <a:endParaRPr lang="en-US" sz="2400" dirty="0">
              <a:solidFill>
                <a:schemeClr val="bg1"/>
              </a:solidFill>
            </a:endParaRPr>
          </a:p>
          <a:p>
            <a:r>
              <a:rPr lang="en-US" sz="2400" dirty="0" err="1">
                <a:solidFill>
                  <a:schemeClr val="bg1"/>
                </a:solidFill>
              </a:rPr>
              <a:t>Esiteks</a:t>
            </a:r>
            <a:r>
              <a:rPr lang="en-US" sz="2400" dirty="0">
                <a:solidFill>
                  <a:schemeClr val="bg1"/>
                </a:solidFill>
              </a:rPr>
              <a:t>, </a:t>
            </a:r>
            <a:r>
              <a:rPr lang="en-US" sz="2400" dirty="0" err="1">
                <a:solidFill>
                  <a:schemeClr val="bg1"/>
                </a:solidFill>
              </a:rPr>
              <a:t>är</a:t>
            </a:r>
            <a:r>
              <a:rPr lang="et-EE" sz="2400" dirty="0" err="1">
                <a:solidFill>
                  <a:schemeClr val="bg1"/>
                </a:solidFill>
              </a:rPr>
              <a:t>ge</a:t>
            </a:r>
            <a:r>
              <a:rPr lang="en-US" sz="2400" dirty="0">
                <a:solidFill>
                  <a:schemeClr val="bg1"/>
                </a:solidFill>
              </a:rPr>
              <a:t> </a:t>
            </a:r>
            <a:r>
              <a:rPr lang="en-US" sz="2400" dirty="0" err="1">
                <a:solidFill>
                  <a:schemeClr val="bg1"/>
                </a:solidFill>
              </a:rPr>
              <a:t>kar</a:t>
            </a:r>
            <a:r>
              <a:rPr lang="et-EE" sz="2400" dirty="0" err="1">
                <a:solidFill>
                  <a:schemeClr val="bg1"/>
                </a:solidFill>
              </a:rPr>
              <a:t>tke</a:t>
            </a:r>
            <a:r>
              <a:rPr lang="en-US" sz="2400" dirty="0">
                <a:solidFill>
                  <a:schemeClr val="bg1"/>
                </a:solidFill>
              </a:rPr>
              <a:t> </a:t>
            </a:r>
            <a:r>
              <a:rPr lang="en-US" sz="2400" dirty="0" err="1">
                <a:solidFill>
                  <a:schemeClr val="bg1"/>
                </a:solidFill>
              </a:rPr>
              <a:t>abi</a:t>
            </a:r>
            <a:r>
              <a:rPr lang="en-US" sz="2400" dirty="0">
                <a:solidFill>
                  <a:schemeClr val="bg1"/>
                </a:solidFill>
              </a:rPr>
              <a:t> </a:t>
            </a:r>
            <a:r>
              <a:rPr lang="en-US" sz="2400" dirty="0" err="1">
                <a:solidFill>
                  <a:schemeClr val="bg1"/>
                </a:solidFill>
              </a:rPr>
              <a:t>küsida</a:t>
            </a:r>
            <a:r>
              <a:rPr lang="en-US" sz="2400" dirty="0">
                <a:solidFill>
                  <a:schemeClr val="bg1"/>
                </a:solidFill>
              </a:rPr>
              <a:t>! Lei</a:t>
            </a:r>
            <a:r>
              <a:rPr lang="et-EE" sz="2400" dirty="0" err="1">
                <a:solidFill>
                  <a:schemeClr val="bg1"/>
                </a:solidFill>
              </a:rPr>
              <a:t>tke</a:t>
            </a:r>
            <a:r>
              <a:rPr lang="en-US" sz="2400" dirty="0">
                <a:solidFill>
                  <a:schemeClr val="bg1"/>
                </a:solidFill>
              </a:rPr>
              <a:t> </a:t>
            </a:r>
            <a:r>
              <a:rPr lang="en-US" sz="2400" dirty="0" err="1">
                <a:solidFill>
                  <a:schemeClr val="bg1"/>
                </a:solidFill>
              </a:rPr>
              <a:t>grupp</a:t>
            </a:r>
            <a:r>
              <a:rPr lang="en-US" sz="2400" dirty="0">
                <a:solidFill>
                  <a:schemeClr val="bg1"/>
                </a:solidFill>
              </a:rPr>
              <a:t> </a:t>
            </a:r>
            <a:r>
              <a:rPr lang="en-US" sz="2400" dirty="0" err="1">
                <a:solidFill>
                  <a:schemeClr val="bg1"/>
                </a:solidFill>
              </a:rPr>
              <a:t>sarnaselt</a:t>
            </a:r>
            <a:r>
              <a:rPr lang="en-US" sz="2400" dirty="0">
                <a:solidFill>
                  <a:schemeClr val="bg1"/>
                </a:solidFill>
              </a:rPr>
              <a:t> </a:t>
            </a:r>
            <a:r>
              <a:rPr lang="en-US" sz="2400" dirty="0" err="1">
                <a:solidFill>
                  <a:schemeClr val="bg1"/>
                </a:solidFill>
              </a:rPr>
              <a:t>mõtlevaid</a:t>
            </a:r>
            <a:r>
              <a:rPr lang="en-US" sz="2400" dirty="0">
                <a:solidFill>
                  <a:schemeClr val="bg1"/>
                </a:solidFill>
              </a:rPr>
              <a:t> </a:t>
            </a:r>
            <a:r>
              <a:rPr lang="en-US" sz="2400" dirty="0" err="1">
                <a:solidFill>
                  <a:schemeClr val="bg1"/>
                </a:solidFill>
              </a:rPr>
              <a:t>inimesi</a:t>
            </a:r>
            <a:r>
              <a:rPr lang="en-US" sz="2400" dirty="0">
                <a:solidFill>
                  <a:schemeClr val="bg1"/>
                </a:solidFill>
              </a:rPr>
              <a:t>, </a:t>
            </a:r>
            <a:r>
              <a:rPr lang="en-US" sz="2400" dirty="0" err="1">
                <a:solidFill>
                  <a:schemeClr val="bg1"/>
                </a:solidFill>
              </a:rPr>
              <a:t>kellel</a:t>
            </a:r>
            <a:r>
              <a:rPr lang="en-US" sz="2400" dirty="0">
                <a:solidFill>
                  <a:schemeClr val="bg1"/>
                </a:solidFill>
              </a:rPr>
              <a:t> on </a:t>
            </a:r>
            <a:r>
              <a:rPr lang="en-US" sz="2400" dirty="0" err="1">
                <a:solidFill>
                  <a:schemeClr val="bg1"/>
                </a:solidFill>
              </a:rPr>
              <a:t>sama</a:t>
            </a:r>
            <a:r>
              <a:rPr lang="en-US" sz="2400" dirty="0">
                <a:solidFill>
                  <a:schemeClr val="bg1"/>
                </a:solidFill>
              </a:rPr>
              <a:t> </a:t>
            </a:r>
            <a:r>
              <a:rPr lang="en-US" sz="2400" dirty="0" err="1">
                <a:solidFill>
                  <a:schemeClr val="bg1"/>
                </a:solidFill>
              </a:rPr>
              <a:t>kirg</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teil</a:t>
            </a:r>
            <a:r>
              <a:rPr lang="en-US" sz="2400" dirty="0">
                <a:solidFill>
                  <a:schemeClr val="bg1"/>
                </a:solidFill>
              </a:rPr>
              <a:t> – see </a:t>
            </a:r>
            <a:r>
              <a:rPr lang="en-US" sz="2400" dirty="0" err="1">
                <a:solidFill>
                  <a:schemeClr val="bg1"/>
                </a:solidFill>
              </a:rPr>
              <a:t>aitab</a:t>
            </a:r>
            <a:r>
              <a:rPr lang="en-US" sz="2400" dirty="0">
                <a:solidFill>
                  <a:schemeClr val="bg1"/>
                </a:solidFill>
              </a:rPr>
              <a:t> </a:t>
            </a:r>
            <a:r>
              <a:rPr lang="en-US" sz="2400" dirty="0" err="1">
                <a:solidFill>
                  <a:schemeClr val="bg1"/>
                </a:solidFill>
              </a:rPr>
              <a:t>tagada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edu</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Samamoodi</a:t>
            </a:r>
            <a:r>
              <a:rPr lang="en-US" sz="2400" dirty="0">
                <a:solidFill>
                  <a:schemeClr val="bg1"/>
                </a:solidFill>
              </a:rPr>
              <a:t> </a:t>
            </a:r>
            <a:r>
              <a:rPr lang="et-EE" sz="2400" dirty="0">
                <a:solidFill>
                  <a:schemeClr val="bg1"/>
                </a:solidFill>
              </a:rPr>
              <a:t>võite küsida</a:t>
            </a:r>
            <a:r>
              <a:rPr lang="en-US" sz="2400" dirty="0">
                <a:solidFill>
                  <a:schemeClr val="bg1"/>
                </a:solidFill>
              </a:rPr>
              <a:t> </a:t>
            </a:r>
            <a:r>
              <a:rPr lang="en-US" sz="2400" dirty="0" err="1">
                <a:solidFill>
                  <a:schemeClr val="bg1"/>
                </a:solidFill>
              </a:rPr>
              <a:t>nõu</a:t>
            </a:r>
            <a:r>
              <a:rPr lang="en-US" sz="2400" dirty="0">
                <a:solidFill>
                  <a:schemeClr val="bg1"/>
                </a:solidFill>
              </a:rPr>
              <a:t> kas </a:t>
            </a:r>
            <a:r>
              <a:rPr lang="en-US" sz="2400" dirty="0" err="1">
                <a:solidFill>
                  <a:schemeClr val="bg1"/>
                </a:solidFill>
              </a:rPr>
              <a:t>õppejõududelt</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üliõpilasesinduselt</a:t>
            </a:r>
            <a:r>
              <a:rPr lang="en-US" sz="2400" dirty="0">
                <a:solidFill>
                  <a:schemeClr val="bg1"/>
                </a:solidFill>
              </a:rPr>
              <a:t>. </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7203224" y="6507766"/>
            <a:ext cx="1529939" cy="369332"/>
          </a:xfrm>
          <a:prstGeom prst="rect">
            <a:avLst/>
          </a:prstGeom>
          <a:noFill/>
        </p:spPr>
        <p:txBody>
          <a:bodyPr wrap="square" rtlCol="0">
            <a:spAutoFit/>
          </a:bodyPr>
          <a:lstStyle/>
          <a:p>
            <a:r>
              <a:rPr lang="en-IE" b="1" dirty="0" err="1">
                <a:solidFill>
                  <a:schemeClr val="accent1"/>
                </a:solidFill>
                <a:hlinkClick r:id="rId3"/>
              </a:rPr>
              <a:t>Allikas</a:t>
            </a:r>
            <a:endParaRPr lang="en-IE" b="1" dirty="0">
              <a:solidFill>
                <a:schemeClr val="accent1"/>
              </a:solidFill>
            </a:endParaRPr>
          </a:p>
        </p:txBody>
      </p:sp>
      <p:pic>
        <p:nvPicPr>
          <p:cNvPr id="11" name="Picture Placeholder 10">
            <a:extLst>
              <a:ext uri="{FF2B5EF4-FFF2-40B4-BE49-F238E27FC236}">
                <a16:creationId xmlns:a16="http://schemas.microsoft.com/office/drawing/2014/main" id="{244A8E9A-AA97-4085-B0A0-8731BA958D41}"/>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80863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243585" y="145868"/>
            <a:ext cx="5580098" cy="1132114"/>
          </a:xfrm>
        </p:spPr>
        <p:txBody>
          <a:bodyPr>
            <a:normAutofit/>
          </a:bodyPr>
          <a:lstStyle/>
          <a:p>
            <a:pPr algn="ctr"/>
            <a:r>
              <a:rPr lang="fi-FI" sz="3200" dirty="0"/>
              <a:t>INIMESTE LEIDMINE, KES SAAVAD AIDATA</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30009" y="1277982"/>
            <a:ext cx="5187236" cy="5262979"/>
          </a:xfrm>
          <a:prstGeom prst="rect">
            <a:avLst/>
          </a:prstGeom>
          <a:noFill/>
        </p:spPr>
        <p:txBody>
          <a:bodyPr wrap="square" rtlCol="0">
            <a:spAutoFit/>
          </a:bodyPr>
          <a:lstStyle/>
          <a:p>
            <a:r>
              <a:rPr lang="en-US" sz="2400" dirty="0" err="1">
                <a:solidFill>
                  <a:schemeClr val="bg1"/>
                </a:solidFill>
              </a:rPr>
              <a:t>Samamoodi</a:t>
            </a:r>
            <a:r>
              <a:rPr lang="en-US" sz="2400" dirty="0">
                <a:solidFill>
                  <a:schemeClr val="bg1"/>
                </a:solidFill>
              </a:rPr>
              <a:t> </a:t>
            </a:r>
            <a:r>
              <a:rPr lang="en-US" sz="2400" dirty="0" err="1">
                <a:solidFill>
                  <a:schemeClr val="bg1"/>
                </a:solidFill>
              </a:rPr>
              <a:t>võite</a:t>
            </a:r>
            <a:r>
              <a:rPr lang="en-US" sz="2400" dirty="0">
                <a:solidFill>
                  <a:schemeClr val="bg1"/>
                </a:solidFill>
              </a:rPr>
              <a:t> </a:t>
            </a:r>
            <a:r>
              <a:rPr lang="en-US" sz="2400" dirty="0" err="1">
                <a:solidFill>
                  <a:schemeClr val="bg1"/>
                </a:solidFill>
              </a:rPr>
              <a:t>küsida</a:t>
            </a:r>
            <a:r>
              <a:rPr lang="en-US" sz="2400" dirty="0">
                <a:solidFill>
                  <a:schemeClr val="bg1"/>
                </a:solidFill>
              </a:rPr>
              <a:t> </a:t>
            </a:r>
            <a:r>
              <a:rPr lang="en-US" sz="2400" dirty="0" err="1">
                <a:solidFill>
                  <a:schemeClr val="bg1"/>
                </a:solidFill>
              </a:rPr>
              <a:t>nõu</a:t>
            </a:r>
            <a:r>
              <a:rPr lang="en-US" sz="2400" dirty="0">
                <a:solidFill>
                  <a:schemeClr val="bg1"/>
                </a:solidFill>
              </a:rPr>
              <a:t> ka </a:t>
            </a:r>
            <a:r>
              <a:rPr lang="en-US" sz="2400" dirty="0" err="1">
                <a:solidFill>
                  <a:schemeClr val="bg1"/>
                </a:solidFill>
              </a:rPr>
              <a:t>oma</a:t>
            </a:r>
            <a:r>
              <a:rPr lang="en-US" sz="2400" dirty="0">
                <a:solidFill>
                  <a:schemeClr val="bg1"/>
                </a:solidFill>
              </a:rPr>
              <a:t> </a:t>
            </a:r>
            <a:r>
              <a:rPr lang="en-US" sz="2400" dirty="0" err="1">
                <a:solidFill>
                  <a:schemeClr val="bg1"/>
                </a:solidFill>
              </a:rPr>
              <a:t>ülikoolist</a:t>
            </a:r>
            <a:r>
              <a:rPr lang="en-US" sz="2400" dirty="0">
                <a:solidFill>
                  <a:schemeClr val="bg1"/>
                </a:solidFill>
              </a:rPr>
              <a:t>! </a:t>
            </a:r>
            <a:r>
              <a:rPr lang="en-US" sz="2400" dirty="0" err="1">
                <a:solidFill>
                  <a:schemeClr val="bg1"/>
                </a:solidFill>
              </a:rPr>
              <a:t>Õppejõud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osaleb</a:t>
            </a:r>
            <a:r>
              <a:rPr lang="en-US" sz="2400" dirty="0">
                <a:solidFill>
                  <a:schemeClr val="bg1"/>
                </a:solidFill>
              </a:rPr>
              <a:t> </a:t>
            </a:r>
            <a:r>
              <a:rPr lang="en-US" sz="2400" dirty="0" err="1">
                <a:solidFill>
                  <a:schemeClr val="bg1"/>
                </a:solidFill>
              </a:rPr>
              <a:t>mõnes</a:t>
            </a:r>
            <a:r>
              <a:rPr lang="en-US" sz="2400" dirty="0">
                <a:solidFill>
                  <a:schemeClr val="bg1"/>
                </a:solidFill>
              </a:rPr>
              <a:t> </a:t>
            </a:r>
            <a:r>
              <a:rPr lang="en-US" sz="2400" dirty="0" err="1">
                <a:solidFill>
                  <a:schemeClr val="bg1"/>
                </a:solidFill>
              </a:rPr>
              <a:t>kodanikuosaluse</a:t>
            </a:r>
            <a:r>
              <a:rPr lang="en-US" sz="2400" dirty="0">
                <a:solidFill>
                  <a:schemeClr val="bg1"/>
                </a:solidFill>
              </a:rPr>
              <a:t> </a:t>
            </a:r>
            <a:r>
              <a:rPr lang="en-US" sz="2400" dirty="0" err="1">
                <a:solidFill>
                  <a:schemeClr val="bg1"/>
                </a:solidFill>
              </a:rPr>
              <a:t>projektis</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anda</a:t>
            </a:r>
            <a:r>
              <a:rPr lang="en-US" sz="2400" dirty="0">
                <a:solidFill>
                  <a:schemeClr val="bg1"/>
                </a:solidFill>
              </a:rPr>
              <a:t> </a:t>
            </a:r>
            <a:r>
              <a:rPr lang="en-US" sz="2400" dirty="0" err="1">
                <a:solidFill>
                  <a:schemeClr val="bg1"/>
                </a:solidFill>
              </a:rPr>
              <a:t>teile</a:t>
            </a:r>
            <a:r>
              <a:rPr lang="en-US" sz="2400" dirty="0">
                <a:solidFill>
                  <a:schemeClr val="bg1"/>
                </a:solidFill>
              </a:rPr>
              <a:t> </a:t>
            </a:r>
            <a:r>
              <a:rPr lang="en-US" sz="2400" dirty="0" err="1">
                <a:solidFill>
                  <a:schemeClr val="bg1"/>
                </a:solidFill>
              </a:rPr>
              <a:t>näpunäiteid</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alustada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projektiga</a:t>
            </a:r>
            <a:r>
              <a:rPr lang="en-US" sz="2400" dirty="0">
                <a:solidFill>
                  <a:schemeClr val="bg1"/>
                </a:solidFill>
              </a:rPr>
              <a:t> </a:t>
            </a:r>
            <a:r>
              <a:rPr lang="en-US" sz="2400" dirty="0" err="1">
                <a:solidFill>
                  <a:schemeClr val="bg1"/>
                </a:solidFill>
              </a:rPr>
              <a:t>ülikoolis</a:t>
            </a:r>
            <a:r>
              <a:rPr lang="en-US" sz="2400" dirty="0">
                <a:solidFill>
                  <a:schemeClr val="bg1"/>
                </a:solidFill>
              </a:rPr>
              <a:t>. </a:t>
            </a:r>
            <a:r>
              <a:rPr lang="en-US" sz="2400" dirty="0" err="1">
                <a:solidFill>
                  <a:schemeClr val="bg1"/>
                </a:solidFill>
              </a:rPr>
              <a:t>Nad</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teid</a:t>
            </a:r>
            <a:r>
              <a:rPr lang="en-US" sz="2400" dirty="0">
                <a:solidFill>
                  <a:schemeClr val="bg1"/>
                </a:solidFill>
              </a:rPr>
              <a:t> </a:t>
            </a:r>
            <a:r>
              <a:rPr lang="en-US" sz="2400" dirty="0" err="1">
                <a:solidFill>
                  <a:schemeClr val="bg1"/>
                </a:solidFill>
              </a:rPr>
              <a:t>suunata</a:t>
            </a:r>
            <a:r>
              <a:rPr lang="en-US" sz="2400" dirty="0">
                <a:solidFill>
                  <a:schemeClr val="bg1"/>
                </a:solidFill>
              </a:rPr>
              <a:t> ka </a:t>
            </a:r>
            <a:r>
              <a:rPr lang="en-US" sz="2400" dirty="0" err="1">
                <a:solidFill>
                  <a:schemeClr val="bg1"/>
                </a:solidFill>
              </a:rPr>
              <a:t>teiste</a:t>
            </a:r>
            <a:r>
              <a:rPr lang="en-US" sz="2400" dirty="0">
                <a:solidFill>
                  <a:schemeClr val="bg1"/>
                </a:solidFill>
              </a:rPr>
              <a:t> </a:t>
            </a:r>
            <a:r>
              <a:rPr lang="en-US" sz="2400" dirty="0" err="1">
                <a:solidFill>
                  <a:schemeClr val="bg1"/>
                </a:solidFill>
              </a:rPr>
              <a:t>õppejõudude</a:t>
            </a:r>
            <a:r>
              <a:rPr lang="en-US" sz="2400" dirty="0">
                <a:solidFill>
                  <a:schemeClr val="bg1"/>
                </a:solidFill>
              </a:rPr>
              <a:t> </a:t>
            </a:r>
            <a:r>
              <a:rPr lang="en-US" sz="2400" dirty="0" err="1">
                <a:solidFill>
                  <a:schemeClr val="bg1"/>
                </a:solidFill>
              </a:rPr>
              <a:t>juurde</a:t>
            </a:r>
            <a:r>
              <a:rPr lang="en-US" sz="2400" dirty="0">
                <a:solidFill>
                  <a:schemeClr val="bg1"/>
                </a:solidFill>
              </a:rPr>
              <a:t>, </a:t>
            </a:r>
            <a:r>
              <a:rPr lang="en-US" sz="2400" dirty="0" err="1">
                <a:solidFill>
                  <a:schemeClr val="bg1"/>
                </a:solidFill>
              </a:rPr>
              <a:t>kellel</a:t>
            </a:r>
            <a:r>
              <a:rPr lang="en-US" sz="2400" dirty="0">
                <a:solidFill>
                  <a:schemeClr val="bg1"/>
                </a:solidFill>
              </a:rPr>
              <a:t> on </a:t>
            </a:r>
            <a:r>
              <a:rPr lang="en-US" sz="2400" dirty="0" err="1">
                <a:solidFill>
                  <a:schemeClr val="bg1"/>
                </a:solidFill>
              </a:rPr>
              <a:t>kogemusi</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valitud</a:t>
            </a:r>
            <a:r>
              <a:rPr lang="en-US" sz="2400" dirty="0">
                <a:solidFill>
                  <a:schemeClr val="bg1"/>
                </a:solidFill>
              </a:rPr>
              <a:t> </a:t>
            </a:r>
            <a:r>
              <a:rPr lang="en-US" sz="2400" dirty="0" err="1">
                <a:solidFill>
                  <a:schemeClr val="bg1"/>
                </a:solidFill>
              </a:rPr>
              <a:t>valdkonnas</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a:solidFill>
                  <a:schemeClr val="bg1"/>
                </a:solidFill>
              </a:rPr>
              <a:t>Ka </a:t>
            </a:r>
            <a:r>
              <a:rPr lang="en-US" sz="2400" dirty="0" err="1">
                <a:solidFill>
                  <a:schemeClr val="bg1"/>
                </a:solidFill>
              </a:rPr>
              <a:t>teie</a:t>
            </a:r>
            <a:r>
              <a:rPr lang="en-US" sz="2400" dirty="0">
                <a:solidFill>
                  <a:schemeClr val="bg1"/>
                </a:solidFill>
              </a:rPr>
              <a:t> </a:t>
            </a:r>
            <a:r>
              <a:rPr lang="en-US" sz="2400" dirty="0" err="1">
                <a:solidFill>
                  <a:schemeClr val="bg1"/>
                </a:solidFill>
              </a:rPr>
              <a:t>üliõpilasesindus</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teid</a:t>
            </a:r>
            <a:r>
              <a:rPr lang="en-US" sz="2400" dirty="0">
                <a:solidFill>
                  <a:schemeClr val="bg1"/>
                </a:solidFill>
              </a:rPr>
              <a:t> </a:t>
            </a:r>
            <a:r>
              <a:rPr lang="en-US" sz="2400" dirty="0" err="1">
                <a:solidFill>
                  <a:schemeClr val="bg1"/>
                </a:solidFill>
              </a:rPr>
              <a:t>aitata</a:t>
            </a:r>
            <a:r>
              <a:rPr lang="en-US" sz="2400" dirty="0">
                <a:solidFill>
                  <a:schemeClr val="bg1"/>
                </a:solidFill>
              </a:rPr>
              <a:t>. </a:t>
            </a:r>
            <a:r>
              <a:rPr lang="en-US" sz="2400" dirty="0" err="1">
                <a:solidFill>
                  <a:schemeClr val="bg1"/>
                </a:solidFill>
              </a:rPr>
              <a:t>Nad</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tutvustada</a:t>
            </a:r>
            <a:r>
              <a:rPr lang="en-US" sz="2400" dirty="0">
                <a:solidFill>
                  <a:schemeClr val="bg1"/>
                </a:solidFill>
              </a:rPr>
              <a:t> </a:t>
            </a:r>
            <a:r>
              <a:rPr lang="en-US" sz="2400" dirty="0" err="1">
                <a:solidFill>
                  <a:schemeClr val="bg1"/>
                </a:solidFill>
              </a:rPr>
              <a:t>olemasolevaid</a:t>
            </a:r>
            <a:r>
              <a:rPr lang="en-US" sz="2400" dirty="0">
                <a:solidFill>
                  <a:schemeClr val="bg1"/>
                </a:solidFill>
              </a:rPr>
              <a:t> </a:t>
            </a:r>
            <a:r>
              <a:rPr lang="en-US" sz="2400" dirty="0" err="1">
                <a:solidFill>
                  <a:schemeClr val="bg1"/>
                </a:solidFill>
              </a:rPr>
              <a:t>võimalusi</a:t>
            </a:r>
            <a:r>
              <a:rPr lang="en-US" sz="2400" dirty="0">
                <a:solidFill>
                  <a:schemeClr val="bg1"/>
                </a:solidFill>
              </a:rPr>
              <a:t> ja </a:t>
            </a:r>
            <a:r>
              <a:rPr lang="en-US" sz="2400" dirty="0" err="1">
                <a:solidFill>
                  <a:schemeClr val="bg1"/>
                </a:solidFill>
              </a:rPr>
              <a:t>saavad</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teil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sidemeid</a:t>
            </a:r>
            <a:r>
              <a:rPr lang="en-US" sz="2400" dirty="0">
                <a:solidFill>
                  <a:schemeClr val="bg1"/>
                </a:solidFill>
              </a:rPr>
              <a:t> </a:t>
            </a:r>
            <a:r>
              <a:rPr lang="en-US" sz="2400" dirty="0" err="1">
                <a:solidFill>
                  <a:schemeClr val="bg1"/>
                </a:solidFill>
              </a:rPr>
              <a:t>sarnaselt</a:t>
            </a:r>
            <a:r>
              <a:rPr lang="en-US" sz="2400" dirty="0">
                <a:solidFill>
                  <a:schemeClr val="bg1"/>
                </a:solidFill>
              </a:rPr>
              <a:t> </a:t>
            </a:r>
            <a:r>
              <a:rPr lang="en-US" sz="2400" dirty="0" err="1">
                <a:solidFill>
                  <a:schemeClr val="bg1"/>
                </a:solidFill>
              </a:rPr>
              <a:t>mõtlevate</a:t>
            </a:r>
            <a:r>
              <a:rPr lang="en-US" sz="2400" dirty="0">
                <a:solidFill>
                  <a:schemeClr val="bg1"/>
                </a:solidFill>
              </a:rPr>
              <a:t> </a:t>
            </a:r>
            <a:r>
              <a:rPr lang="en-US" sz="2400" dirty="0" err="1">
                <a:solidFill>
                  <a:schemeClr val="bg1"/>
                </a:solidFill>
              </a:rPr>
              <a:t>üliõpilastega</a:t>
            </a:r>
            <a:r>
              <a:rPr lang="en-US" sz="2400" dirty="0">
                <a:solidFill>
                  <a:schemeClr val="bg1"/>
                </a:solidFill>
              </a:rPr>
              <a:t>.</a:t>
            </a:r>
          </a:p>
        </p:txBody>
      </p:sp>
      <p:sp>
        <p:nvSpPr>
          <p:cNvPr id="8" name="TextBox 7">
            <a:extLst>
              <a:ext uri="{FF2B5EF4-FFF2-40B4-BE49-F238E27FC236}">
                <a16:creationId xmlns:a16="http://schemas.microsoft.com/office/drawing/2014/main" id="{D647F15D-C0EB-4DEB-B064-4EDFB6AF653C}"/>
              </a:ext>
            </a:extLst>
          </p:cNvPr>
          <p:cNvSpPr txBox="1"/>
          <p:nvPr/>
        </p:nvSpPr>
        <p:spPr>
          <a:xfrm>
            <a:off x="7034321" y="6520187"/>
            <a:ext cx="1529939" cy="369332"/>
          </a:xfrm>
          <a:prstGeom prst="rect">
            <a:avLst/>
          </a:prstGeom>
          <a:noFill/>
        </p:spPr>
        <p:txBody>
          <a:bodyPr wrap="square" rtlCol="0">
            <a:spAutoFit/>
          </a:bodyPr>
          <a:lstStyle/>
          <a:p>
            <a:r>
              <a:rPr lang="en-IE" b="1" dirty="0" err="1">
                <a:hlinkClick r:id="rId3"/>
              </a:rPr>
              <a:t>Allikas</a:t>
            </a:r>
            <a:endParaRPr lang="en-IE" b="1" dirty="0"/>
          </a:p>
        </p:txBody>
      </p:sp>
      <p:pic>
        <p:nvPicPr>
          <p:cNvPr id="9" name="Picture Placeholder 8">
            <a:extLst>
              <a:ext uri="{FF2B5EF4-FFF2-40B4-BE49-F238E27FC236}">
                <a16:creationId xmlns:a16="http://schemas.microsoft.com/office/drawing/2014/main" id="{2C41FCCD-8296-4BF6-9BCA-7A65E1CAA098}"/>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6401" r="40023"/>
          <a:stretch/>
        </p:blipFill>
        <p:spPr>
          <a:xfrm>
            <a:off x="6852062" y="228600"/>
            <a:ext cx="5105121" cy="6362700"/>
          </a:xfrm>
        </p:spPr>
      </p:pic>
    </p:spTree>
    <p:extLst>
      <p:ext uri="{BB962C8B-B14F-4D97-AF65-F5344CB8AC3E}">
        <p14:creationId xmlns:p14="http://schemas.microsoft.com/office/powerpoint/2010/main" val="301999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228601"/>
            <a:ext cx="5595698" cy="891654"/>
          </a:xfrm>
        </p:spPr>
        <p:txBody>
          <a:bodyPr>
            <a:normAutofit fontScale="92500" lnSpcReduction="20000"/>
          </a:bodyPr>
          <a:lstStyle/>
          <a:p>
            <a:pPr algn="ctr"/>
            <a:r>
              <a:rPr lang="en-US" dirty="0"/>
              <a:t>VABATAHTLIKUNA DKO PROJEKTIGA LIITUMINE </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365445" y="1366421"/>
            <a:ext cx="6026855" cy="4524315"/>
          </a:xfrm>
          <a:prstGeom prst="rect">
            <a:avLst/>
          </a:prstGeom>
          <a:noFill/>
        </p:spPr>
        <p:txBody>
          <a:bodyPr wrap="square" rtlCol="0">
            <a:spAutoFit/>
          </a:bodyPr>
          <a:lstStyle/>
          <a:p>
            <a:r>
              <a:rPr lang="en-US" sz="2400" dirty="0" err="1">
                <a:solidFill>
                  <a:schemeClr val="bg1"/>
                </a:solidFill>
              </a:rPr>
              <a:t>Võib</a:t>
            </a:r>
            <a:r>
              <a:rPr lang="en-US" sz="2400" dirty="0">
                <a:solidFill>
                  <a:schemeClr val="bg1"/>
                </a:solidFill>
              </a:rPr>
              <a:t>-olla </a:t>
            </a:r>
            <a:r>
              <a:rPr lang="en-US" sz="2400" dirty="0" err="1">
                <a:solidFill>
                  <a:schemeClr val="bg1"/>
                </a:solidFill>
              </a:rPr>
              <a:t>soovite</a:t>
            </a:r>
            <a:r>
              <a:rPr lang="en-US" sz="2400" dirty="0">
                <a:solidFill>
                  <a:schemeClr val="bg1"/>
                </a:solidFill>
              </a:rPr>
              <a:t> </a:t>
            </a:r>
            <a:r>
              <a:rPr lang="en-US" sz="2400" dirty="0" err="1">
                <a:solidFill>
                  <a:schemeClr val="bg1"/>
                </a:solidFill>
              </a:rPr>
              <a:t>osaleda</a:t>
            </a:r>
            <a:r>
              <a:rPr lang="en-US" sz="2400" dirty="0">
                <a:solidFill>
                  <a:schemeClr val="bg1"/>
                </a:solidFill>
              </a:rPr>
              <a:t> </a:t>
            </a:r>
            <a:r>
              <a:rPr lang="en-US" sz="2400" dirty="0" err="1">
                <a:solidFill>
                  <a:schemeClr val="bg1"/>
                </a:solidFill>
              </a:rPr>
              <a:t>mõnes</a:t>
            </a:r>
            <a:r>
              <a:rPr lang="en-US" sz="2400" dirty="0">
                <a:solidFill>
                  <a:schemeClr val="bg1"/>
                </a:solidFill>
              </a:rPr>
              <a:t> </a:t>
            </a:r>
            <a:r>
              <a:rPr lang="en-US" sz="2400" dirty="0" err="1">
                <a:solidFill>
                  <a:schemeClr val="bg1"/>
                </a:solidFill>
              </a:rPr>
              <a:t>olemasolevas</a:t>
            </a:r>
            <a:r>
              <a:rPr lang="en-US" sz="2400" dirty="0">
                <a:solidFill>
                  <a:schemeClr val="bg1"/>
                </a:solidFill>
              </a:rPr>
              <a:t> DKO </a:t>
            </a:r>
            <a:r>
              <a:rPr lang="en-US" sz="2400" dirty="0" err="1">
                <a:solidFill>
                  <a:schemeClr val="bg1"/>
                </a:solidFill>
              </a:rPr>
              <a:t>projektis</a:t>
            </a:r>
            <a:r>
              <a:rPr lang="en-US" sz="2400" dirty="0">
                <a:solidFill>
                  <a:schemeClr val="bg1"/>
                </a:solidFill>
              </a:rPr>
              <a:t>, et </a:t>
            </a:r>
            <a:r>
              <a:rPr lang="en-US" sz="2400" dirty="0" err="1">
                <a:solidFill>
                  <a:schemeClr val="bg1"/>
                </a:solidFill>
              </a:rPr>
              <a:t>näha</a:t>
            </a:r>
            <a:r>
              <a:rPr lang="en-US" sz="2400" dirty="0">
                <a:solidFill>
                  <a:schemeClr val="bg1"/>
                </a:solidFill>
              </a:rPr>
              <a:t>, </a:t>
            </a:r>
            <a:r>
              <a:rPr lang="en-US" sz="2400" dirty="0" err="1">
                <a:solidFill>
                  <a:schemeClr val="bg1"/>
                </a:solidFill>
              </a:rPr>
              <a:t>mida</a:t>
            </a:r>
            <a:r>
              <a:rPr lang="en-US" sz="2400" dirty="0">
                <a:solidFill>
                  <a:schemeClr val="bg1"/>
                </a:solidFill>
              </a:rPr>
              <a:t> see </a:t>
            </a:r>
            <a:r>
              <a:rPr lang="en-US" sz="2400" dirty="0" err="1">
                <a:solidFill>
                  <a:schemeClr val="bg1"/>
                </a:solidFill>
              </a:rPr>
              <a:t>endast</a:t>
            </a:r>
            <a:r>
              <a:rPr lang="en-US" sz="2400" dirty="0">
                <a:solidFill>
                  <a:schemeClr val="bg1"/>
                </a:solidFill>
              </a:rPr>
              <a:t> </a:t>
            </a:r>
            <a:r>
              <a:rPr lang="en-US" sz="2400" dirty="0" err="1">
                <a:solidFill>
                  <a:schemeClr val="bg1"/>
                </a:solidFill>
              </a:rPr>
              <a:t>kujutab</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ülikoolis</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olemas</a:t>
            </a:r>
            <a:r>
              <a:rPr lang="en-US" sz="2400" dirty="0">
                <a:solidFill>
                  <a:schemeClr val="bg1"/>
                </a:solidFill>
              </a:rPr>
              <a:t> olla </a:t>
            </a:r>
            <a:r>
              <a:rPr lang="en-US" sz="2400" dirty="0" err="1">
                <a:solidFill>
                  <a:schemeClr val="bg1"/>
                </a:solidFill>
              </a:rPr>
              <a:t>vabatahtliku</a:t>
            </a:r>
            <a:r>
              <a:rPr lang="en-US" sz="2400" dirty="0">
                <a:solidFill>
                  <a:schemeClr val="bg1"/>
                </a:solidFill>
              </a:rPr>
              <a:t> </a:t>
            </a:r>
            <a:r>
              <a:rPr lang="en-US" sz="2400" dirty="0" err="1">
                <a:solidFill>
                  <a:schemeClr val="bg1"/>
                </a:solidFill>
              </a:rPr>
              <a:t>töö</a:t>
            </a:r>
            <a:r>
              <a:rPr lang="en-US" sz="2400" dirty="0">
                <a:solidFill>
                  <a:schemeClr val="bg1"/>
                </a:solidFill>
              </a:rPr>
              <a:t> </a:t>
            </a:r>
            <a:r>
              <a:rPr lang="en-US" sz="2400" dirty="0" err="1">
                <a:solidFill>
                  <a:schemeClr val="bg1"/>
                </a:solidFill>
              </a:rPr>
              <a:t>programmid</a:t>
            </a:r>
            <a:r>
              <a:rPr lang="en-US" sz="2400" dirty="0">
                <a:solidFill>
                  <a:schemeClr val="bg1"/>
                </a:solidFill>
              </a:rPr>
              <a:t> – </a:t>
            </a:r>
            <a:r>
              <a:rPr lang="en-US" sz="2400" dirty="0" err="1">
                <a:solidFill>
                  <a:schemeClr val="bg1"/>
                </a:solidFill>
              </a:rPr>
              <a:t>küsige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ülikoolist</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saaksite</a:t>
            </a:r>
            <a:r>
              <a:rPr lang="en-US" sz="2400" dirty="0">
                <a:solidFill>
                  <a:schemeClr val="bg1"/>
                </a:solidFill>
              </a:rPr>
              <a:t> </a:t>
            </a:r>
            <a:r>
              <a:rPr lang="en-US" sz="2400" dirty="0" err="1">
                <a:solidFill>
                  <a:schemeClr val="bg1"/>
                </a:solidFill>
              </a:rPr>
              <a:t>teha</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Samuti</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otsida</a:t>
            </a:r>
            <a:r>
              <a:rPr lang="en-US" sz="2400" dirty="0">
                <a:solidFill>
                  <a:schemeClr val="bg1"/>
                </a:solidFill>
              </a:rPr>
              <a:t> </a:t>
            </a:r>
            <a:r>
              <a:rPr lang="en-US" sz="2400" dirty="0" err="1">
                <a:solidFill>
                  <a:schemeClr val="bg1"/>
                </a:solidFill>
              </a:rPr>
              <a:t>veebist</a:t>
            </a:r>
            <a:r>
              <a:rPr lang="en-US" sz="2400" dirty="0">
                <a:solidFill>
                  <a:schemeClr val="bg1"/>
                </a:solidFill>
              </a:rPr>
              <a:t>, </a:t>
            </a:r>
            <a:r>
              <a:rPr lang="en-US" sz="2400" dirty="0" err="1">
                <a:solidFill>
                  <a:schemeClr val="bg1"/>
                </a:solidFill>
              </a:rPr>
              <a:t>millised</a:t>
            </a:r>
            <a:r>
              <a:rPr lang="en-US" sz="2400" dirty="0">
                <a:solidFill>
                  <a:schemeClr val="bg1"/>
                </a:solidFill>
              </a:rPr>
              <a:t> </a:t>
            </a:r>
            <a:r>
              <a:rPr lang="en-US" sz="2400" dirty="0" err="1">
                <a:solidFill>
                  <a:schemeClr val="bg1"/>
                </a:solidFill>
              </a:rPr>
              <a:t>vabatahtliku</a:t>
            </a:r>
            <a:r>
              <a:rPr lang="en-US" sz="2400" dirty="0">
                <a:solidFill>
                  <a:schemeClr val="bg1"/>
                </a:solidFill>
              </a:rPr>
              <a:t> </a:t>
            </a:r>
            <a:r>
              <a:rPr lang="en-US" sz="2400" dirty="0" err="1">
                <a:solidFill>
                  <a:schemeClr val="bg1"/>
                </a:solidFill>
              </a:rPr>
              <a:t>töö</a:t>
            </a:r>
            <a:r>
              <a:rPr lang="en-US" sz="2400" dirty="0">
                <a:solidFill>
                  <a:schemeClr val="bg1"/>
                </a:solidFill>
              </a:rPr>
              <a:t> </a:t>
            </a:r>
            <a:r>
              <a:rPr lang="en-US" sz="2400" dirty="0" err="1">
                <a:solidFill>
                  <a:schemeClr val="bg1"/>
                </a:solidFill>
              </a:rPr>
              <a:t>võimalused</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kättesaadavad</a:t>
            </a:r>
            <a:r>
              <a:rPr lang="en-US" sz="2400" dirty="0">
                <a:solidFill>
                  <a:schemeClr val="bg1"/>
                </a:solidFill>
              </a:rPr>
              <a:t> olla. </a:t>
            </a:r>
            <a:r>
              <a:rPr lang="en-US" sz="2400" dirty="0" err="1">
                <a:solidFill>
                  <a:schemeClr val="bg1"/>
                </a:solidFill>
              </a:rPr>
              <a:t>Näiteks</a:t>
            </a:r>
            <a:r>
              <a:rPr lang="en-US" sz="2400" dirty="0">
                <a:solidFill>
                  <a:schemeClr val="bg1"/>
                </a:solidFill>
              </a:rPr>
              <a:t> </a:t>
            </a:r>
            <a:r>
              <a:rPr lang="en-US" sz="2400" dirty="0" err="1">
                <a:solidFill>
                  <a:schemeClr val="bg1"/>
                </a:solidFill>
              </a:rPr>
              <a:t>Iirimaal</a:t>
            </a:r>
            <a:r>
              <a:rPr lang="en-US" sz="2400" dirty="0">
                <a:solidFill>
                  <a:schemeClr val="bg1"/>
                </a:solidFill>
              </a:rPr>
              <a:t> on </a:t>
            </a:r>
            <a:r>
              <a:rPr lang="en-US" sz="2400" dirty="0" err="1">
                <a:solidFill>
                  <a:schemeClr val="bg1"/>
                </a:solidFill>
              </a:rPr>
              <a:t>suurepärane</a:t>
            </a:r>
            <a:r>
              <a:rPr lang="en-US" sz="2400" dirty="0">
                <a:solidFill>
                  <a:schemeClr val="bg1"/>
                </a:solidFill>
              </a:rPr>
              <a:t> </a:t>
            </a:r>
            <a:r>
              <a:rPr lang="en-US" sz="2400" dirty="0" err="1">
                <a:solidFill>
                  <a:schemeClr val="bg1"/>
                </a:solidFill>
              </a:rPr>
              <a:t>vabatahtlike</a:t>
            </a:r>
            <a:r>
              <a:rPr lang="en-US" sz="2400" dirty="0">
                <a:solidFill>
                  <a:schemeClr val="bg1"/>
                </a:solidFill>
              </a:rPr>
              <a:t> </a:t>
            </a:r>
            <a:r>
              <a:rPr lang="en-US" sz="2400" dirty="0" err="1">
                <a:solidFill>
                  <a:schemeClr val="bg1"/>
                </a:solidFill>
              </a:rPr>
              <a:t>töö</a:t>
            </a:r>
            <a:r>
              <a:rPr lang="en-US" sz="2400" dirty="0">
                <a:solidFill>
                  <a:schemeClr val="bg1"/>
                </a:solidFill>
              </a:rPr>
              <a:t> </a:t>
            </a:r>
            <a:r>
              <a:rPr lang="en-US" sz="2400" dirty="0" err="1">
                <a:solidFill>
                  <a:schemeClr val="bg1"/>
                </a:solidFill>
              </a:rPr>
              <a:t>andmebaas</a:t>
            </a:r>
            <a:r>
              <a:rPr lang="en-US" sz="2400" dirty="0">
                <a:solidFill>
                  <a:schemeClr val="bg1"/>
                </a:solidFill>
              </a:rPr>
              <a:t>, mis </a:t>
            </a:r>
            <a:r>
              <a:rPr lang="en-US" sz="2400" dirty="0" err="1">
                <a:solidFill>
                  <a:schemeClr val="bg1"/>
                </a:solidFill>
              </a:rPr>
              <a:t>toob</a:t>
            </a:r>
            <a:r>
              <a:rPr lang="en-US" sz="2400" dirty="0">
                <a:solidFill>
                  <a:schemeClr val="bg1"/>
                </a:solidFill>
              </a:rPr>
              <a:t> </a:t>
            </a:r>
            <a:r>
              <a:rPr lang="en-US" sz="2400" dirty="0" err="1">
                <a:solidFill>
                  <a:schemeClr val="bg1"/>
                </a:solidFill>
              </a:rPr>
              <a:t>esile</a:t>
            </a:r>
            <a:r>
              <a:rPr lang="en-US" sz="2400" dirty="0">
                <a:solidFill>
                  <a:schemeClr val="bg1"/>
                </a:solidFill>
              </a:rPr>
              <a:t> </a:t>
            </a:r>
            <a:r>
              <a:rPr lang="en-US" sz="2400" dirty="0" err="1">
                <a:solidFill>
                  <a:schemeClr val="bg1"/>
                </a:solidFill>
              </a:rPr>
              <a:t>võimalused</a:t>
            </a:r>
            <a:r>
              <a:rPr lang="en-US" sz="2400" dirty="0">
                <a:solidFill>
                  <a:schemeClr val="bg1"/>
                </a:solidFill>
              </a:rPr>
              <a:t> </a:t>
            </a:r>
            <a:r>
              <a:rPr lang="en-US" sz="2400" dirty="0" err="1">
                <a:solidFill>
                  <a:schemeClr val="bg1"/>
                </a:solidFill>
              </a:rPr>
              <a:t>erinevates</a:t>
            </a:r>
            <a:r>
              <a:rPr lang="en-US" sz="2400" dirty="0">
                <a:solidFill>
                  <a:schemeClr val="bg1"/>
                </a:solidFill>
              </a:rPr>
              <a:t> </a:t>
            </a:r>
            <a:r>
              <a:rPr lang="en-US" sz="2400" dirty="0" err="1">
                <a:solidFill>
                  <a:schemeClr val="bg1"/>
                </a:solidFill>
              </a:rPr>
              <a:t>piirkondades</a:t>
            </a:r>
            <a:r>
              <a:rPr lang="en-US" sz="2400" dirty="0">
                <a:solidFill>
                  <a:schemeClr val="bg1"/>
                </a:solidFill>
              </a:rPr>
              <a:t>.</a:t>
            </a:r>
          </a:p>
          <a:p>
            <a:endParaRPr lang="en-US" sz="2400" dirty="0">
              <a:solidFill>
                <a:schemeClr val="bg1"/>
              </a:solidFill>
            </a:endParaRPr>
          </a:p>
        </p:txBody>
      </p:sp>
      <p:sp>
        <p:nvSpPr>
          <p:cNvPr id="10" name="TextBox 9">
            <a:extLst>
              <a:ext uri="{FF2B5EF4-FFF2-40B4-BE49-F238E27FC236}">
                <a16:creationId xmlns:a16="http://schemas.microsoft.com/office/drawing/2014/main" id="{0DE1FCC9-C083-4E15-9415-799054EDEBB4}"/>
              </a:ext>
            </a:extLst>
          </p:cNvPr>
          <p:cNvSpPr txBox="1"/>
          <p:nvPr/>
        </p:nvSpPr>
        <p:spPr>
          <a:xfrm>
            <a:off x="153496" y="5896061"/>
            <a:ext cx="8740133" cy="400110"/>
          </a:xfrm>
          <a:prstGeom prst="rect">
            <a:avLst/>
          </a:prstGeom>
          <a:noFill/>
        </p:spPr>
        <p:txBody>
          <a:bodyPr wrap="square" rtlCol="0">
            <a:spAutoFit/>
          </a:bodyPr>
          <a:lstStyle/>
          <a:p>
            <a:r>
              <a:rPr lang="en-US" sz="2000" b="1" dirty="0" err="1">
                <a:hlinkClick r:id="rId3"/>
              </a:rPr>
              <a:t>Vaadake</a:t>
            </a:r>
            <a:r>
              <a:rPr lang="en-US" sz="2000" b="1" dirty="0">
                <a:hlinkClick r:id="rId3"/>
              </a:rPr>
              <a:t> </a:t>
            </a:r>
            <a:r>
              <a:rPr lang="en-US" sz="2000" b="1" dirty="0" err="1">
                <a:hlinkClick r:id="rId3"/>
              </a:rPr>
              <a:t>Iirimaa</a:t>
            </a:r>
            <a:r>
              <a:rPr lang="en-US" sz="2000" b="1" dirty="0">
                <a:hlinkClick r:id="rId3"/>
              </a:rPr>
              <a:t> </a:t>
            </a:r>
            <a:r>
              <a:rPr lang="en-US" sz="2000" b="1" dirty="0" err="1">
                <a:hlinkClick r:id="rId3"/>
              </a:rPr>
              <a:t>vabatahtlike</a:t>
            </a:r>
            <a:r>
              <a:rPr lang="en-US" sz="2000" b="1" dirty="0">
                <a:hlinkClick r:id="rId3"/>
              </a:rPr>
              <a:t> </a:t>
            </a:r>
            <a:r>
              <a:rPr lang="en-US" sz="2000" b="1" dirty="0" err="1">
                <a:hlinkClick r:id="rId3"/>
              </a:rPr>
              <a:t>töö</a:t>
            </a:r>
            <a:r>
              <a:rPr lang="en-US" sz="2000" b="1" dirty="0">
                <a:hlinkClick r:id="rId3"/>
              </a:rPr>
              <a:t> </a:t>
            </a:r>
            <a:r>
              <a:rPr lang="en-US" sz="2000" b="1" dirty="0" err="1">
                <a:hlinkClick r:id="rId3"/>
              </a:rPr>
              <a:t>andmebaasi</a:t>
            </a:r>
            <a:r>
              <a:rPr lang="en-US" sz="2000" b="1" dirty="0">
                <a:hlinkClick r:id="rId3"/>
              </a:rPr>
              <a:t> I-Vol </a:t>
            </a:r>
            <a:r>
              <a:rPr lang="en-US" sz="2000" b="1" dirty="0" err="1">
                <a:hlinkClick r:id="rId3"/>
              </a:rPr>
              <a:t>klikkides</a:t>
            </a:r>
            <a:r>
              <a:rPr lang="en-US" sz="2000" b="1" dirty="0">
                <a:hlinkClick r:id="rId3"/>
              </a:rPr>
              <a:t> </a:t>
            </a:r>
            <a:r>
              <a:rPr lang="en-US" sz="2000" b="1" dirty="0" err="1">
                <a:hlinkClick r:id="rId3"/>
              </a:rPr>
              <a:t>siin</a:t>
            </a:r>
            <a:r>
              <a:rPr lang="en-US" sz="2000" b="1" dirty="0">
                <a:hlinkClick r:id="rId3"/>
              </a:rPr>
              <a:t>.</a:t>
            </a:r>
            <a:endParaRPr lang="en-IE" sz="2000" b="1" dirty="0"/>
          </a:p>
        </p:txBody>
      </p:sp>
      <p:pic>
        <p:nvPicPr>
          <p:cNvPr id="14" name="Picture Placeholder 13">
            <a:extLst>
              <a:ext uri="{FF2B5EF4-FFF2-40B4-BE49-F238E27FC236}">
                <a16:creationId xmlns:a16="http://schemas.microsoft.com/office/drawing/2014/main" id="{6D643596-C099-48A9-8AA7-F49B37934183}"/>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228336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193702"/>
            <a:ext cx="5358762" cy="1072341"/>
          </a:xfrm>
        </p:spPr>
        <p:txBody>
          <a:bodyPr>
            <a:normAutofit fontScale="77500" lnSpcReduction="20000"/>
          </a:bodyPr>
          <a:lstStyle/>
          <a:p>
            <a:pPr algn="ctr"/>
            <a:r>
              <a:rPr lang="en-US" sz="5100" dirty="0"/>
              <a:t>KOHUSTUSLIK DKO PROJEKTIGA LIITUMINE</a:t>
            </a:r>
          </a:p>
          <a:p>
            <a:pPr algn="ct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32348" y="1464762"/>
            <a:ext cx="5358762" cy="4524315"/>
          </a:xfrm>
          <a:prstGeom prst="rect">
            <a:avLst/>
          </a:prstGeom>
          <a:noFill/>
        </p:spPr>
        <p:txBody>
          <a:bodyPr wrap="square" rtlCol="0">
            <a:spAutoFit/>
          </a:bodyPr>
          <a:lstStyle/>
          <a:p>
            <a:r>
              <a:rPr lang="en-US" sz="2400" dirty="0" err="1">
                <a:solidFill>
                  <a:schemeClr val="bg1"/>
                </a:solidFill>
              </a:rPr>
              <a:t>Võite</a:t>
            </a:r>
            <a:r>
              <a:rPr lang="en-US" sz="2400" dirty="0">
                <a:solidFill>
                  <a:schemeClr val="bg1"/>
                </a:solidFill>
              </a:rPr>
              <a:t> </a:t>
            </a:r>
            <a:r>
              <a:rPr lang="en-US" sz="2400" dirty="0" err="1">
                <a:solidFill>
                  <a:schemeClr val="bg1"/>
                </a:solidFill>
              </a:rPr>
              <a:t>liituda</a:t>
            </a:r>
            <a:r>
              <a:rPr lang="en-US" sz="2400" dirty="0">
                <a:solidFill>
                  <a:schemeClr val="bg1"/>
                </a:solidFill>
              </a:rPr>
              <a:t> ka </a:t>
            </a:r>
            <a:r>
              <a:rPr lang="et-EE" sz="2400" dirty="0">
                <a:solidFill>
                  <a:schemeClr val="bg1"/>
                </a:solidFill>
              </a:rPr>
              <a:t>mõne </a:t>
            </a:r>
            <a:r>
              <a:rPr lang="en-US" sz="2400" dirty="0">
                <a:solidFill>
                  <a:schemeClr val="bg1"/>
                </a:solidFill>
              </a:rPr>
              <a:t>DKO </a:t>
            </a:r>
            <a:r>
              <a:rPr lang="en-US" sz="2400" dirty="0" err="1">
                <a:solidFill>
                  <a:schemeClr val="bg1"/>
                </a:solidFill>
              </a:rPr>
              <a:t>projektiga</a:t>
            </a:r>
            <a:r>
              <a:rPr lang="en-US" sz="2400" dirty="0">
                <a:solidFill>
                  <a:schemeClr val="bg1"/>
                </a:solidFill>
              </a:rPr>
              <a:t>, </a:t>
            </a:r>
            <a:r>
              <a:rPr lang="en-US" sz="2400" dirty="0" err="1">
                <a:solidFill>
                  <a:schemeClr val="bg1"/>
                </a:solidFill>
              </a:rPr>
              <a:t>kuna</a:t>
            </a:r>
            <a:r>
              <a:rPr lang="en-US" sz="2400" dirty="0">
                <a:solidFill>
                  <a:schemeClr val="bg1"/>
                </a:solidFill>
              </a:rPr>
              <a:t> see on </a:t>
            </a:r>
            <a:r>
              <a:rPr lang="en-US" sz="2400" dirty="0" err="1">
                <a:solidFill>
                  <a:schemeClr val="bg1"/>
                </a:solidFill>
              </a:rPr>
              <a:t>õpitava</a:t>
            </a:r>
            <a:r>
              <a:rPr lang="en-US" sz="2400" dirty="0">
                <a:solidFill>
                  <a:schemeClr val="bg1"/>
                </a:solidFill>
              </a:rPr>
              <a:t> </a:t>
            </a:r>
            <a:r>
              <a:rPr lang="en-US" sz="2400" dirty="0" err="1">
                <a:solidFill>
                  <a:schemeClr val="bg1"/>
                </a:solidFill>
              </a:rPr>
              <a:t>kursuse</a:t>
            </a:r>
            <a:r>
              <a:rPr lang="en-US" sz="2400" dirty="0">
                <a:solidFill>
                  <a:schemeClr val="bg1"/>
                </a:solidFill>
              </a:rPr>
              <a:t> </a:t>
            </a:r>
            <a:r>
              <a:rPr lang="en-US" sz="2400" dirty="0" err="1">
                <a:solidFill>
                  <a:schemeClr val="bg1"/>
                </a:solidFill>
              </a:rPr>
              <a:t>kohustuslik</a:t>
            </a:r>
            <a:r>
              <a:rPr lang="en-US" sz="2400" dirty="0">
                <a:solidFill>
                  <a:schemeClr val="bg1"/>
                </a:solidFill>
              </a:rPr>
              <a:t> </a:t>
            </a:r>
            <a:r>
              <a:rPr lang="en-US" sz="2400" dirty="0" err="1">
                <a:solidFill>
                  <a:schemeClr val="bg1"/>
                </a:solidFill>
              </a:rPr>
              <a:t>osa</a:t>
            </a:r>
            <a:r>
              <a:rPr lang="en-US" sz="2400" dirty="0">
                <a:solidFill>
                  <a:schemeClr val="bg1"/>
                </a:solidFill>
              </a:rPr>
              <a:t>. </a:t>
            </a:r>
            <a:r>
              <a:rPr lang="en-US" sz="2400" dirty="0" err="1">
                <a:solidFill>
                  <a:schemeClr val="bg1"/>
                </a:solidFill>
              </a:rPr>
              <a:t>Sel</a:t>
            </a:r>
            <a:r>
              <a:rPr lang="en-US" sz="2400" dirty="0">
                <a:solidFill>
                  <a:schemeClr val="bg1"/>
                </a:solidFill>
              </a:rPr>
              <a:t> </a:t>
            </a:r>
            <a:r>
              <a:rPr lang="en-US" sz="2400" dirty="0" err="1">
                <a:solidFill>
                  <a:schemeClr val="bg1"/>
                </a:solidFill>
              </a:rPr>
              <a:t>juhul</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pruugi</a:t>
            </a:r>
            <a:r>
              <a:rPr lang="en-US" sz="2400" dirty="0">
                <a:solidFill>
                  <a:schemeClr val="bg1"/>
                </a:solidFill>
              </a:rPr>
              <a:t> </a:t>
            </a:r>
            <a:r>
              <a:rPr lang="en-US" sz="2400" dirty="0" err="1">
                <a:solidFill>
                  <a:schemeClr val="bg1"/>
                </a:solidFill>
              </a:rPr>
              <a:t>teil</a:t>
            </a:r>
            <a:r>
              <a:rPr lang="en-US" sz="2400" dirty="0">
                <a:solidFill>
                  <a:schemeClr val="bg1"/>
                </a:solidFill>
              </a:rPr>
              <a:t> olla </a:t>
            </a:r>
            <a:r>
              <a:rPr lang="en-US" sz="2400" dirty="0" err="1">
                <a:solidFill>
                  <a:schemeClr val="bg1"/>
                </a:solidFill>
              </a:rPr>
              <a:t>palju</a:t>
            </a:r>
            <a:r>
              <a:rPr lang="en-US" sz="2400" dirty="0">
                <a:solidFill>
                  <a:schemeClr val="bg1"/>
                </a:solidFill>
              </a:rPr>
              <a:t> </a:t>
            </a:r>
            <a:r>
              <a:rPr lang="en-US" sz="2400" dirty="0" err="1">
                <a:solidFill>
                  <a:schemeClr val="bg1"/>
                </a:solidFill>
              </a:rPr>
              <a:t>sõnaõigust</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miks</a:t>
            </a:r>
            <a:r>
              <a:rPr lang="en-US" sz="2400" dirty="0">
                <a:solidFill>
                  <a:schemeClr val="bg1"/>
                </a:solidFill>
              </a:rPr>
              <a:t> ja </a:t>
            </a:r>
            <a:r>
              <a:rPr lang="en-US" sz="2400" dirty="0" err="1">
                <a:solidFill>
                  <a:schemeClr val="bg1"/>
                </a:solidFill>
              </a:rPr>
              <a:t>kuidas</a:t>
            </a:r>
            <a:r>
              <a:rPr lang="en-US" sz="2400" dirty="0">
                <a:solidFill>
                  <a:schemeClr val="bg1"/>
                </a:solidFill>
              </a:rPr>
              <a:t> </a:t>
            </a:r>
            <a:r>
              <a:rPr lang="en-US" sz="2400" dirty="0" err="1">
                <a:solidFill>
                  <a:schemeClr val="bg1"/>
                </a:solidFill>
              </a:rPr>
              <a:t>projektiga</a:t>
            </a:r>
            <a:r>
              <a:rPr lang="en-US" sz="2400" dirty="0">
                <a:solidFill>
                  <a:schemeClr val="bg1"/>
                </a:solidFill>
              </a:rPr>
              <a:t> </a:t>
            </a:r>
            <a:r>
              <a:rPr lang="en-US" sz="2400" dirty="0" err="1">
                <a:solidFill>
                  <a:schemeClr val="bg1"/>
                </a:solidFill>
              </a:rPr>
              <a:t>liituda</a:t>
            </a:r>
            <a:r>
              <a:rPr lang="en-US" sz="2400" dirty="0">
                <a:solidFill>
                  <a:schemeClr val="bg1"/>
                </a:solidFill>
              </a:rPr>
              <a:t>, </a:t>
            </a:r>
            <a:r>
              <a:rPr lang="et-EE" sz="2400" dirty="0">
                <a:solidFill>
                  <a:schemeClr val="bg1"/>
                </a:solidFill>
              </a:rPr>
              <a:t>kuid samas </a:t>
            </a:r>
            <a:r>
              <a:rPr lang="en-US" sz="2400" dirty="0" err="1">
                <a:solidFill>
                  <a:schemeClr val="bg1"/>
                </a:solidFill>
              </a:rPr>
              <a:t>annab</a:t>
            </a:r>
            <a:r>
              <a:rPr lang="en-US" sz="2400" dirty="0">
                <a:solidFill>
                  <a:schemeClr val="bg1"/>
                </a:solidFill>
              </a:rPr>
              <a:t> see </a:t>
            </a:r>
            <a:r>
              <a:rPr lang="en-US" sz="2400" dirty="0" err="1">
                <a:solidFill>
                  <a:schemeClr val="bg1"/>
                </a:solidFill>
              </a:rPr>
              <a:t>teile</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kogemusi</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baasil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oma</a:t>
            </a:r>
            <a:r>
              <a:rPr lang="en-US" sz="2400" dirty="0">
                <a:solidFill>
                  <a:schemeClr val="bg1"/>
                </a:solidFill>
              </a:rPr>
              <a:t> DKO </a:t>
            </a:r>
            <a:r>
              <a:rPr lang="en-US" sz="2400" dirty="0" err="1">
                <a:solidFill>
                  <a:schemeClr val="bg1"/>
                </a:solidFill>
              </a:rPr>
              <a:t>projekt</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Samamoodi</a:t>
            </a:r>
            <a:r>
              <a:rPr lang="en-US" sz="2400" dirty="0">
                <a:solidFill>
                  <a:schemeClr val="bg1"/>
                </a:solidFill>
              </a:rPr>
              <a:t> </a:t>
            </a:r>
            <a:r>
              <a:rPr lang="en-US" sz="2400" dirty="0" err="1">
                <a:solidFill>
                  <a:schemeClr val="bg1"/>
                </a:solidFill>
              </a:rPr>
              <a:t>võimaldab</a:t>
            </a:r>
            <a:r>
              <a:rPr lang="en-US" sz="2400" dirty="0">
                <a:solidFill>
                  <a:schemeClr val="bg1"/>
                </a:solidFill>
              </a:rPr>
              <a:t> </a:t>
            </a:r>
            <a:r>
              <a:rPr lang="en-US" sz="2400" dirty="0" err="1">
                <a:solidFill>
                  <a:schemeClr val="bg1"/>
                </a:solidFill>
              </a:rPr>
              <a:t>kohustuslik</a:t>
            </a:r>
            <a:r>
              <a:rPr lang="en-US" sz="2400" dirty="0">
                <a:solidFill>
                  <a:schemeClr val="bg1"/>
                </a:solidFill>
              </a:rPr>
              <a:t> </a:t>
            </a:r>
            <a:r>
              <a:rPr lang="en-US" sz="2400" dirty="0" err="1">
                <a:solidFill>
                  <a:schemeClr val="bg1"/>
                </a:solidFill>
              </a:rPr>
              <a:t>projektiga</a:t>
            </a:r>
            <a:r>
              <a:rPr lang="en-US" sz="2400" dirty="0">
                <a:solidFill>
                  <a:schemeClr val="bg1"/>
                </a:solidFill>
              </a:rPr>
              <a:t> </a:t>
            </a:r>
            <a:r>
              <a:rPr lang="en-US" sz="2400" dirty="0" err="1">
                <a:solidFill>
                  <a:schemeClr val="bg1"/>
                </a:solidFill>
              </a:rPr>
              <a:t>liitumine</a:t>
            </a:r>
            <a:r>
              <a:rPr lang="en-US" sz="2400" dirty="0">
                <a:solidFill>
                  <a:schemeClr val="bg1"/>
                </a:solidFill>
              </a:rPr>
              <a:t> </a:t>
            </a:r>
            <a:r>
              <a:rPr lang="en-US" sz="2400" dirty="0" err="1">
                <a:solidFill>
                  <a:schemeClr val="bg1"/>
                </a:solidFill>
              </a:rPr>
              <a:t>õppijatel</a:t>
            </a:r>
            <a:r>
              <a:rPr lang="en-US" sz="2400" dirty="0">
                <a:solidFill>
                  <a:schemeClr val="bg1"/>
                </a:solidFill>
              </a:rPr>
              <a:t> </a:t>
            </a:r>
            <a:r>
              <a:rPr lang="en-US" sz="2400" dirty="0" err="1">
                <a:solidFill>
                  <a:schemeClr val="bg1"/>
                </a:solidFill>
              </a:rPr>
              <a:t>saada</a:t>
            </a:r>
            <a:r>
              <a:rPr lang="en-US" sz="2400" dirty="0">
                <a:solidFill>
                  <a:schemeClr val="bg1"/>
                </a:solidFill>
              </a:rPr>
              <a:t> </a:t>
            </a:r>
            <a:r>
              <a:rPr lang="en-US" sz="2400" dirty="0" err="1">
                <a:solidFill>
                  <a:schemeClr val="bg1"/>
                </a:solidFill>
              </a:rPr>
              <a:t>kontakte</a:t>
            </a:r>
            <a:r>
              <a:rPr lang="en-US" sz="2400" dirty="0">
                <a:solidFill>
                  <a:schemeClr val="bg1"/>
                </a:solidFill>
              </a:rPr>
              <a:t>, mis </a:t>
            </a:r>
            <a:r>
              <a:rPr lang="en-US" sz="2400" dirty="0" err="1">
                <a:solidFill>
                  <a:schemeClr val="bg1"/>
                </a:solidFill>
              </a:rPr>
              <a:t>võivad</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neil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oma</a:t>
            </a:r>
            <a:r>
              <a:rPr lang="en-US" sz="2400" dirty="0">
                <a:solidFill>
                  <a:schemeClr val="bg1"/>
                </a:solidFill>
              </a:rPr>
              <a:t> DKO </a:t>
            </a:r>
            <a:r>
              <a:rPr lang="en-US" sz="2400" dirty="0" err="1">
                <a:solidFill>
                  <a:schemeClr val="bg1"/>
                </a:solidFill>
              </a:rPr>
              <a:t>projekti</a:t>
            </a:r>
            <a:r>
              <a:rPr lang="en-US" sz="2400" dirty="0">
                <a:solidFill>
                  <a:schemeClr val="bg1"/>
                </a:solidFill>
              </a:rPr>
              <a:t>.</a:t>
            </a:r>
          </a:p>
        </p:txBody>
      </p:sp>
      <p:sp>
        <p:nvSpPr>
          <p:cNvPr id="8" name="TextBox 7">
            <a:extLst>
              <a:ext uri="{FF2B5EF4-FFF2-40B4-BE49-F238E27FC236}">
                <a16:creationId xmlns:a16="http://schemas.microsoft.com/office/drawing/2014/main" id="{576DE35B-C732-4540-8B72-9F0A314C7ED3}"/>
              </a:ext>
            </a:extLst>
          </p:cNvPr>
          <p:cNvSpPr txBox="1"/>
          <p:nvPr/>
        </p:nvSpPr>
        <p:spPr>
          <a:xfrm>
            <a:off x="7203224" y="6507766"/>
            <a:ext cx="1529939" cy="369332"/>
          </a:xfrm>
          <a:prstGeom prst="rect">
            <a:avLst/>
          </a:prstGeom>
          <a:noFill/>
        </p:spPr>
        <p:txBody>
          <a:bodyPr wrap="square" rtlCol="0">
            <a:spAutoFit/>
          </a:bodyPr>
          <a:lstStyle/>
          <a:p>
            <a:r>
              <a:rPr lang="en-IE" b="1" dirty="0" err="1">
                <a:solidFill>
                  <a:schemeClr val="accent1"/>
                </a:solidFill>
                <a:hlinkClick r:id="rId3"/>
              </a:rPr>
              <a:t>Allikas</a:t>
            </a:r>
            <a:endParaRPr lang="en-IE" b="1" dirty="0">
              <a:solidFill>
                <a:schemeClr val="accent1"/>
              </a:solidFill>
            </a:endParaRPr>
          </a:p>
        </p:txBody>
      </p:sp>
      <p:pic>
        <p:nvPicPr>
          <p:cNvPr id="9" name="Picture Placeholder 8">
            <a:extLst>
              <a:ext uri="{FF2B5EF4-FFF2-40B4-BE49-F238E27FC236}">
                <a16:creationId xmlns:a16="http://schemas.microsoft.com/office/drawing/2014/main" id="{9C811177-405D-4641-A96C-B6E2AF1D35E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91676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328321"/>
            <a:ext cx="5147674" cy="3785652"/>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t-EE" sz="2400" dirty="0">
              <a:solidFill>
                <a:schemeClr val="bg1"/>
              </a:solidFill>
              <a:hlinkClick r:id="rId3">
                <a:extLst>
                  <a:ext uri="{A12FA001-AC4F-418D-AE19-62706E023703}">
                    <ahyp:hlinkClr xmlns:ahyp="http://schemas.microsoft.com/office/drawing/2018/hyperlinkcolor" val="tx"/>
                  </a:ext>
                </a:extLst>
              </a:hlinkClick>
            </a:endParaRPr>
          </a:p>
          <a:p>
            <a:endParaRPr lang="et-EE"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err="1">
                <a:solidFill>
                  <a:schemeClr val="bg1"/>
                </a:solidFill>
                <a:hlinkClick r:id="rId3">
                  <a:extLst>
                    <a:ext uri="{A12FA001-AC4F-418D-AE19-62706E023703}">
                      <ahyp:hlinkClr xmlns:ahyp="http://schemas.microsoft.com/office/drawing/2018/hyperlinkcolor" val="tx"/>
                    </a:ext>
                  </a:extLst>
                </a:hlinkClick>
              </a:rPr>
              <a:t>CivicLabs</a:t>
            </a:r>
            <a:r>
              <a:rPr lang="en-US" sz="2400" dirty="0">
                <a:solidFill>
                  <a:schemeClr val="bg1"/>
                </a:solidFill>
                <a:hlinkClick r:id="rId3">
                  <a:extLst>
                    <a:ext uri="{A12FA001-AC4F-418D-AE19-62706E023703}">
                      <ahyp:hlinkClr xmlns:ahyp="http://schemas.microsoft.com/office/drawing/2018/hyperlinkcolor" val="tx"/>
                    </a:ext>
                  </a:extLst>
                </a:hlinkClick>
              </a:rPr>
              <a:t> article for ideas on how to become civically engaged</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Need ideas on what to do for a Civic Engagement project? Click here for some inspiring examples.</a:t>
            </a:r>
            <a:endParaRPr lang="en-US"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dirty="0"/>
              <a:t>ALLIKAD JA LISAMATERJALID</a:t>
            </a:r>
            <a:endParaRPr lang="en-US" sz="2800" dirty="0"/>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690751"/>
            <a:ext cx="9574760" cy="1395224"/>
          </a:xfrm>
        </p:spPr>
        <p:txBody>
          <a:bodyPr>
            <a:normAutofit lnSpcReduction="10000"/>
          </a:bodyPr>
          <a:lstStyle/>
          <a:p>
            <a:r>
              <a:rPr lang="fi-FI" dirty="0"/>
              <a:t>TEHNOLOOGIA KASUTAMINE OMA KODANIKUOSALUSE TÕHUSTAMISEKS</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84C2F602-2C36-4059-89F0-4F068EA8451E}"/>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690181" y="228599"/>
            <a:ext cx="5161881" cy="1287487"/>
          </a:xfrm>
        </p:spPr>
        <p:txBody>
          <a:bodyPr>
            <a:noAutofit/>
          </a:bodyPr>
          <a:lstStyle/>
          <a:p>
            <a:pPr algn="ctr"/>
            <a:r>
              <a:rPr lang="fi-FI" sz="3200" dirty="0"/>
              <a:t>TEHNOLOOGIA KASUTAMINE OMA DKO PROJEKTIS</a:t>
            </a:r>
            <a:endParaRPr lang="en-US" sz="32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718561" y="1516087"/>
            <a:ext cx="5105121" cy="4154984"/>
          </a:xfrm>
          <a:prstGeom prst="rect">
            <a:avLst/>
          </a:prstGeom>
          <a:noFill/>
        </p:spPr>
        <p:txBody>
          <a:bodyPr wrap="square" rtlCol="0">
            <a:spAutoFit/>
          </a:bodyPr>
          <a:lstStyle/>
          <a:p>
            <a:r>
              <a:rPr lang="en-US" sz="2400" dirty="0" err="1">
                <a:solidFill>
                  <a:schemeClr val="bg1"/>
                </a:solidFill>
              </a:rPr>
              <a:t>Kui</a:t>
            </a:r>
            <a:r>
              <a:rPr lang="en-US" sz="2400" dirty="0">
                <a:solidFill>
                  <a:schemeClr val="bg1"/>
                </a:solidFill>
              </a:rPr>
              <a:t> </a:t>
            </a:r>
            <a:r>
              <a:rPr lang="en-US" sz="2400" dirty="0" err="1">
                <a:solidFill>
                  <a:schemeClr val="bg1"/>
                </a:solidFill>
              </a:rPr>
              <a:t>olete</a:t>
            </a:r>
            <a:r>
              <a:rPr lang="en-US" sz="2400" dirty="0">
                <a:solidFill>
                  <a:schemeClr val="bg1"/>
                </a:solidFill>
              </a:rPr>
              <a:t> </a:t>
            </a:r>
            <a:r>
              <a:rPr lang="en-US" sz="2400" dirty="0" err="1">
                <a:solidFill>
                  <a:schemeClr val="bg1"/>
                </a:solidFill>
              </a:rPr>
              <a:t>kindlaks</a:t>
            </a:r>
            <a:r>
              <a:rPr lang="en-US" sz="2400" dirty="0">
                <a:solidFill>
                  <a:schemeClr val="bg1"/>
                </a:solidFill>
              </a:rPr>
              <a:t> </a:t>
            </a:r>
            <a:r>
              <a:rPr lang="en-US" sz="2400" dirty="0" err="1">
                <a:solidFill>
                  <a:schemeClr val="bg1"/>
                </a:solidFill>
              </a:rPr>
              <a:t>teinud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juhib</a:t>
            </a:r>
            <a:r>
              <a:rPr lang="en-US" sz="2400" dirty="0">
                <a:solidFill>
                  <a:schemeClr val="bg1"/>
                </a:solidFill>
              </a:rPr>
              <a:t>, ja </a:t>
            </a:r>
            <a:r>
              <a:rPr lang="en-US" sz="2400" dirty="0" err="1">
                <a:solidFill>
                  <a:schemeClr val="bg1"/>
                </a:solidFill>
              </a:rPr>
              <a:t>mõistate</a:t>
            </a:r>
            <a:r>
              <a:rPr lang="en-US" sz="2400" dirty="0">
                <a:solidFill>
                  <a:schemeClr val="bg1"/>
                </a:solidFill>
              </a:rPr>
              <a:t> </a:t>
            </a:r>
            <a:r>
              <a:rPr lang="en-US" sz="2400" dirty="0" err="1">
                <a:solidFill>
                  <a:schemeClr val="bg1"/>
                </a:solidFill>
              </a:rPr>
              <a:t>projektis</a:t>
            </a:r>
            <a:r>
              <a:rPr lang="en-US" sz="2400" dirty="0">
                <a:solidFill>
                  <a:schemeClr val="bg1"/>
                </a:solidFill>
              </a:rPr>
              <a:t> </a:t>
            </a:r>
            <a:r>
              <a:rPr lang="en-US" sz="2400" dirty="0" err="1">
                <a:solidFill>
                  <a:schemeClr val="bg1"/>
                </a:solidFill>
              </a:rPr>
              <a:t>osalemise</a:t>
            </a:r>
            <a:r>
              <a:rPr lang="en-US" sz="2400" dirty="0">
                <a:solidFill>
                  <a:schemeClr val="bg1"/>
                </a:solidFill>
              </a:rPr>
              <a:t> </a:t>
            </a:r>
            <a:r>
              <a:rPr lang="en-US" sz="2400" dirty="0" err="1">
                <a:solidFill>
                  <a:schemeClr val="bg1"/>
                </a:solidFill>
              </a:rPr>
              <a:t>põhjusi</a:t>
            </a:r>
            <a:r>
              <a:rPr lang="en-US" sz="2400" dirty="0">
                <a:solidFill>
                  <a:schemeClr val="bg1"/>
                </a:solidFill>
              </a:rPr>
              <a:t>, on </a:t>
            </a:r>
            <a:r>
              <a:rPr lang="en-US" sz="2400" dirty="0" err="1">
                <a:solidFill>
                  <a:schemeClr val="bg1"/>
                </a:solidFill>
              </a:rPr>
              <a:t>oluline</a:t>
            </a:r>
            <a:r>
              <a:rPr lang="en-US" sz="2400" dirty="0">
                <a:solidFill>
                  <a:schemeClr val="bg1"/>
                </a:solidFill>
              </a:rPr>
              <a:t> ka </a:t>
            </a:r>
            <a:r>
              <a:rPr lang="en-US" sz="2400" dirty="0" err="1">
                <a:solidFill>
                  <a:schemeClr val="bg1"/>
                </a:solidFill>
              </a:rPr>
              <a:t>mõelda</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saaksite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projektis</a:t>
            </a:r>
            <a:r>
              <a:rPr lang="en-US" sz="2400" dirty="0">
                <a:solidFill>
                  <a:schemeClr val="bg1"/>
                </a:solidFill>
              </a:rPr>
              <a:t> </a:t>
            </a:r>
            <a:r>
              <a:rPr lang="en-US" sz="2400" dirty="0" err="1">
                <a:solidFill>
                  <a:schemeClr val="bg1"/>
                </a:solidFill>
              </a:rPr>
              <a:t>paremaks</a:t>
            </a:r>
            <a:r>
              <a:rPr lang="en-US" sz="2400" dirty="0">
                <a:solidFill>
                  <a:schemeClr val="bg1"/>
                </a:solidFill>
              </a:rPr>
              <a:t> </a:t>
            </a:r>
            <a:r>
              <a:rPr lang="en-US" sz="2400" dirty="0" err="1">
                <a:solidFill>
                  <a:schemeClr val="bg1"/>
                </a:solidFill>
              </a:rPr>
              <a:t>toimimiseks</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tehnoloogiat</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Tehnoloogia</a:t>
            </a:r>
            <a:r>
              <a:rPr lang="en-US" sz="2400" dirty="0">
                <a:solidFill>
                  <a:schemeClr val="bg1"/>
                </a:solidFill>
              </a:rPr>
              <a:t> </a:t>
            </a:r>
            <a:r>
              <a:rPr lang="en-US" sz="2400" dirty="0" err="1">
                <a:solidFill>
                  <a:schemeClr val="bg1"/>
                </a:solidFill>
              </a:rPr>
              <a:t>võib</a:t>
            </a:r>
            <a:r>
              <a:rPr lang="en-US" sz="2400" dirty="0">
                <a:solidFill>
                  <a:schemeClr val="bg1"/>
                </a:solidFill>
              </a:rPr>
              <a:t> DKO </a:t>
            </a:r>
            <a:r>
              <a:rPr lang="en-US" sz="2400" dirty="0" err="1">
                <a:solidFill>
                  <a:schemeClr val="bg1"/>
                </a:solidFill>
              </a:rPr>
              <a:t>projektis</a:t>
            </a:r>
            <a:r>
              <a:rPr lang="en-US" sz="2400" dirty="0">
                <a:solidFill>
                  <a:schemeClr val="bg1"/>
                </a:solidFill>
              </a:rPr>
              <a:t> </a:t>
            </a:r>
            <a:r>
              <a:rPr lang="en-US" sz="2400" dirty="0" err="1">
                <a:solidFill>
                  <a:schemeClr val="bg1"/>
                </a:solidFill>
              </a:rPr>
              <a:t>mitmeti</a:t>
            </a:r>
            <a:r>
              <a:rPr lang="en-US" sz="2400" dirty="0">
                <a:solidFill>
                  <a:schemeClr val="bg1"/>
                </a:solidFill>
              </a:rPr>
              <a:t> </a:t>
            </a:r>
            <a:r>
              <a:rPr lang="en-US" sz="2400" dirty="0" err="1">
                <a:solidFill>
                  <a:schemeClr val="bg1"/>
                </a:solidFill>
              </a:rPr>
              <a:t>abiks</a:t>
            </a:r>
            <a:r>
              <a:rPr lang="en-US" sz="2400" dirty="0">
                <a:solidFill>
                  <a:schemeClr val="bg1"/>
                </a:solidFill>
              </a:rPr>
              <a:t> olla, </a:t>
            </a:r>
            <a:r>
              <a:rPr lang="en-US" sz="2400" dirty="0" err="1">
                <a:solidFill>
                  <a:schemeClr val="bg1"/>
                </a:solidFill>
              </a:rPr>
              <a:t>alustades</a:t>
            </a:r>
            <a:r>
              <a:rPr lang="en-US" sz="2400" dirty="0">
                <a:solidFill>
                  <a:schemeClr val="bg1"/>
                </a:solidFill>
              </a:rPr>
              <a:t> </a:t>
            </a:r>
            <a:r>
              <a:rPr lang="en-US" sz="2400" dirty="0" err="1">
                <a:solidFill>
                  <a:schemeClr val="bg1"/>
                </a:solidFill>
              </a:rPr>
              <a:t>nt</a:t>
            </a:r>
            <a:r>
              <a:rPr lang="en-US" sz="2400" dirty="0">
                <a:solidFill>
                  <a:schemeClr val="bg1"/>
                </a:solidFill>
              </a:rPr>
              <a:t> </a:t>
            </a:r>
            <a:r>
              <a:rPr lang="en-US" sz="2400" dirty="0" err="1">
                <a:solidFill>
                  <a:schemeClr val="bg1"/>
                </a:solidFill>
              </a:rPr>
              <a:t>veebipõhiste</a:t>
            </a:r>
            <a:r>
              <a:rPr lang="en-US" sz="2400" dirty="0">
                <a:solidFill>
                  <a:schemeClr val="bg1"/>
                </a:solidFill>
              </a:rPr>
              <a:t> </a:t>
            </a:r>
            <a:r>
              <a:rPr lang="en-US" sz="2400" dirty="0" err="1">
                <a:solidFill>
                  <a:schemeClr val="bg1"/>
                </a:solidFill>
              </a:rPr>
              <a:t>kohtumiste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koosolekute</a:t>
            </a:r>
            <a:r>
              <a:rPr lang="en-US" sz="2400" dirty="0">
                <a:solidFill>
                  <a:schemeClr val="bg1"/>
                </a:solidFill>
              </a:rPr>
              <a:t> </a:t>
            </a:r>
            <a:r>
              <a:rPr lang="en-US" sz="2400" dirty="0" err="1">
                <a:solidFill>
                  <a:schemeClr val="bg1"/>
                </a:solidFill>
              </a:rPr>
              <a:t>korraldamisest</a:t>
            </a:r>
            <a:r>
              <a:rPr lang="en-US" sz="2400" dirty="0">
                <a:solidFill>
                  <a:schemeClr val="bg1"/>
                </a:solidFill>
              </a:rPr>
              <a:t> </a:t>
            </a:r>
            <a:r>
              <a:rPr lang="en-US" sz="2400" dirty="0" err="1">
                <a:solidFill>
                  <a:schemeClr val="bg1"/>
                </a:solidFill>
              </a:rPr>
              <a:t>kuni</a:t>
            </a:r>
            <a:r>
              <a:rPr lang="en-US" sz="2400" dirty="0">
                <a:solidFill>
                  <a:schemeClr val="bg1"/>
                </a:solidFill>
              </a:rPr>
              <a:t> </a:t>
            </a:r>
            <a:r>
              <a:rPr lang="en-US" sz="2400" dirty="0" err="1">
                <a:solidFill>
                  <a:schemeClr val="bg1"/>
                </a:solidFill>
              </a:rPr>
              <a:t>turunduseni</a:t>
            </a:r>
            <a:endParaRPr lang="en-US" sz="2400" dirty="0">
              <a:solidFill>
                <a:schemeClr val="bg1"/>
              </a:solidFill>
            </a:endParaRPr>
          </a:p>
        </p:txBody>
      </p:sp>
      <p:pic>
        <p:nvPicPr>
          <p:cNvPr id="10" name="Picture Placeholder 9">
            <a:extLst>
              <a:ext uri="{FF2B5EF4-FFF2-40B4-BE49-F238E27FC236}">
                <a16:creationId xmlns:a16="http://schemas.microsoft.com/office/drawing/2014/main" id="{2398AEE0-9D2E-45F7-BDE0-CD4F3978D9A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58" r="23358"/>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1" y="1480930"/>
            <a:ext cx="10594347" cy="5168347"/>
          </a:xfrm>
        </p:spPr>
        <p:txBody>
          <a:bodyPr>
            <a:normAutofit/>
          </a:bodyPr>
          <a:lstStyle/>
          <a:p>
            <a:pPr marL="0"/>
            <a:r>
              <a:rPr lang="en-US" dirty="0" err="1"/>
              <a:t>Enne</a:t>
            </a:r>
            <a:r>
              <a:rPr lang="en-US" dirty="0"/>
              <a:t> </a:t>
            </a:r>
            <a:r>
              <a:rPr lang="en-US" dirty="0" err="1"/>
              <a:t>kui</a:t>
            </a:r>
            <a:r>
              <a:rPr lang="en-US" dirty="0"/>
              <a:t> </a:t>
            </a:r>
            <a:r>
              <a:rPr lang="et-EE" dirty="0"/>
              <a:t>alustame </a:t>
            </a:r>
            <a:r>
              <a:rPr lang="en-US" dirty="0" err="1"/>
              <a:t>kodanik</a:t>
            </a:r>
            <a:r>
              <a:rPr lang="et-EE" dirty="0" err="1"/>
              <a:t>uosaluse</a:t>
            </a:r>
            <a:r>
              <a:rPr lang="et-EE" dirty="0"/>
              <a:t> teemaga</a:t>
            </a:r>
            <a:r>
              <a:rPr lang="en-US" dirty="0"/>
              <a:t>,</a:t>
            </a:r>
            <a:r>
              <a:rPr lang="et-EE" dirty="0"/>
              <a:t> palun tutvuge, </a:t>
            </a:r>
            <a:r>
              <a:rPr lang="en-US" dirty="0" err="1"/>
              <a:t>millise</a:t>
            </a:r>
            <a:r>
              <a:rPr lang="et-EE" dirty="0"/>
              <a:t>i</a:t>
            </a:r>
            <a:r>
              <a:rPr lang="en-US" dirty="0"/>
              <a:t>d </a:t>
            </a:r>
            <a:r>
              <a:rPr lang="et-EE" dirty="0"/>
              <a:t> lühendeid ja termineid on avatud õppematerjalides kasutatud: </a:t>
            </a:r>
          </a:p>
          <a:p>
            <a:pPr marL="0"/>
            <a:endParaRPr lang="et-EE" dirty="0"/>
          </a:p>
          <a:p>
            <a:pPr marL="0"/>
            <a:r>
              <a:rPr lang="en-US" dirty="0"/>
              <a:t>SDCE – see on </a:t>
            </a:r>
            <a:r>
              <a:rPr lang="et-EE" dirty="0"/>
              <a:t>projekti nime (</a:t>
            </a:r>
            <a:r>
              <a:rPr lang="et-EE" dirty="0" err="1"/>
              <a:t>Students</a:t>
            </a:r>
            <a:r>
              <a:rPr lang="et-EE" dirty="0"/>
              <a:t> as Digital </a:t>
            </a:r>
            <a:r>
              <a:rPr lang="et-EE" dirty="0" err="1"/>
              <a:t>Civic</a:t>
            </a:r>
            <a:r>
              <a:rPr lang="et-EE" dirty="0"/>
              <a:t> </a:t>
            </a:r>
            <a:r>
              <a:rPr lang="et-EE" dirty="0" err="1"/>
              <a:t>Engagers</a:t>
            </a:r>
            <a:r>
              <a:rPr lang="et-EE" dirty="0"/>
              <a:t>) lühend, mille raames </a:t>
            </a:r>
            <a:r>
              <a:rPr lang="en-US" dirty="0"/>
              <a:t>need </a:t>
            </a:r>
            <a:r>
              <a:rPr lang="en-US" dirty="0" err="1"/>
              <a:t>materjalid</a:t>
            </a:r>
            <a:r>
              <a:rPr lang="en-US" dirty="0"/>
              <a:t> </a:t>
            </a:r>
            <a:r>
              <a:rPr lang="et-EE" dirty="0"/>
              <a:t>on </a:t>
            </a:r>
            <a:r>
              <a:rPr lang="en-US" dirty="0"/>
              <a:t>lo</a:t>
            </a:r>
            <a:r>
              <a:rPr lang="et-EE" dirty="0" err="1"/>
              <a:t>odud</a:t>
            </a:r>
            <a:r>
              <a:rPr lang="et-EE" dirty="0"/>
              <a:t>.</a:t>
            </a:r>
          </a:p>
          <a:p>
            <a:pPr marL="0"/>
            <a:r>
              <a:rPr lang="en-US" dirty="0"/>
              <a:t>D</a:t>
            </a:r>
            <a:r>
              <a:rPr lang="et-EE" dirty="0"/>
              <a:t>KO </a:t>
            </a:r>
            <a:r>
              <a:rPr lang="en-US" dirty="0"/>
              <a:t>– </a:t>
            </a:r>
            <a:r>
              <a:rPr lang="et-EE" dirty="0"/>
              <a:t>d</a:t>
            </a:r>
            <a:r>
              <a:rPr lang="en-US" dirty="0" err="1"/>
              <a:t>igita</a:t>
            </a:r>
            <a:r>
              <a:rPr lang="et-EE" dirty="0"/>
              <a:t>a</a:t>
            </a:r>
            <a:r>
              <a:rPr lang="en-US" dirty="0"/>
              <a:t>l</a:t>
            </a:r>
            <a:r>
              <a:rPr lang="et-EE" dirty="0" err="1"/>
              <a:t>ne</a:t>
            </a:r>
            <a:r>
              <a:rPr lang="en-US" dirty="0"/>
              <a:t> </a:t>
            </a:r>
            <a:r>
              <a:rPr lang="et-EE" dirty="0"/>
              <a:t>kodanikuosalus.</a:t>
            </a:r>
          </a:p>
          <a:p>
            <a:pPr marL="0"/>
            <a:r>
              <a:rPr lang="et-EE" dirty="0">
                <a:hlinkClick r:id="rId2"/>
              </a:rPr>
              <a:t>DKO juhend</a:t>
            </a:r>
            <a:r>
              <a:rPr lang="en-US" dirty="0">
                <a:hlinkClick r:id="rId2"/>
              </a:rPr>
              <a:t> </a:t>
            </a:r>
            <a:r>
              <a:rPr lang="en-US" dirty="0"/>
              <a:t>– see on</a:t>
            </a:r>
            <a:r>
              <a:rPr lang="et-EE" dirty="0"/>
              <a:t> projekti raames koostatud </a:t>
            </a:r>
            <a:r>
              <a:rPr lang="en-US" dirty="0" err="1"/>
              <a:t>juhend</a:t>
            </a:r>
            <a:r>
              <a:rPr lang="et-EE" dirty="0"/>
              <a:t>materjal</a:t>
            </a:r>
            <a:r>
              <a:rPr lang="en-US" dirty="0"/>
              <a:t>, mis </a:t>
            </a:r>
            <a:r>
              <a:rPr lang="en-US" dirty="0" err="1"/>
              <a:t>sisaldab</a:t>
            </a:r>
            <a:r>
              <a:rPr lang="en-US" dirty="0"/>
              <a:t> </a:t>
            </a:r>
            <a:r>
              <a:rPr lang="et-EE" dirty="0"/>
              <a:t>teavet</a:t>
            </a:r>
            <a:r>
              <a:rPr lang="en-US" dirty="0"/>
              <a:t> </a:t>
            </a:r>
            <a:r>
              <a:rPr lang="et-EE" dirty="0"/>
              <a:t>üliõpilaste ja </a:t>
            </a:r>
            <a:r>
              <a:rPr lang="en-US" dirty="0" err="1"/>
              <a:t>digitaalse</a:t>
            </a:r>
            <a:r>
              <a:rPr lang="en-US" dirty="0"/>
              <a:t> </a:t>
            </a:r>
            <a:r>
              <a:rPr lang="en-US" dirty="0" err="1"/>
              <a:t>kodaniku</a:t>
            </a:r>
            <a:r>
              <a:rPr lang="et-EE" dirty="0"/>
              <a:t>osaluse </a:t>
            </a:r>
            <a:r>
              <a:rPr lang="en-US" dirty="0" err="1"/>
              <a:t>kohta</a:t>
            </a:r>
            <a:r>
              <a:rPr lang="en-US" dirty="0"/>
              <a:t>.</a:t>
            </a:r>
            <a:r>
              <a:rPr lang="et-EE" dirty="0"/>
              <a:t> On kättesaadav inglise, eesti, saksa ja portugali keeles. </a:t>
            </a:r>
            <a:r>
              <a:rPr lang="en-US" dirty="0"/>
              <a:t> </a:t>
            </a:r>
            <a:endParaRPr lang="et-EE" dirty="0"/>
          </a:p>
          <a:p>
            <a:pPr marL="0"/>
            <a:r>
              <a:rPr lang="et-EE" dirty="0">
                <a:hlinkClick r:id="rId3"/>
              </a:rPr>
              <a:t>DKO töövahendite komplekt</a:t>
            </a:r>
            <a:r>
              <a:rPr lang="en-US" dirty="0">
                <a:hlinkClick r:id="rId3"/>
              </a:rPr>
              <a:t> </a:t>
            </a:r>
            <a:r>
              <a:rPr lang="en-US" dirty="0"/>
              <a:t>– </a:t>
            </a:r>
            <a:r>
              <a:rPr lang="et-EE" dirty="0"/>
              <a:t>projekti raames koostatud digitaalsete töövahendite komplekt, mis juhendab kasutama erinevaid digivahendeid</a:t>
            </a:r>
            <a:r>
              <a:rPr lang="en-US" dirty="0"/>
              <a:t>, </a:t>
            </a:r>
            <a:r>
              <a:rPr lang="en-US" dirty="0" err="1"/>
              <a:t>mida</a:t>
            </a:r>
            <a:r>
              <a:rPr lang="en-US" dirty="0"/>
              <a:t> </a:t>
            </a:r>
            <a:r>
              <a:rPr lang="en-US" dirty="0" err="1"/>
              <a:t>saa</a:t>
            </a:r>
            <a:r>
              <a:rPr lang="et-EE" dirty="0"/>
              <a:t>b kasutada kodanikuosaluse tegevustes</a:t>
            </a:r>
            <a:r>
              <a:rPr lang="en-US" dirty="0"/>
              <a:t>.</a:t>
            </a:r>
            <a:r>
              <a:rPr lang="et-EE" dirty="0"/>
              <a:t> On kättesaadav inglise, eesti, saksa ja portugali keeles. </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t-EE" dirty="0"/>
              <a:t>Materjalides kasutatavad lühendid ja terminid</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329651" y="-9144"/>
            <a:ext cx="5133715" cy="1369577"/>
          </a:xfrm>
        </p:spPr>
        <p:txBody>
          <a:bodyPr>
            <a:normAutofit/>
          </a:bodyPr>
          <a:lstStyle/>
          <a:p>
            <a:pPr algn="ctr"/>
            <a:r>
              <a:rPr lang="en-US" sz="3000" dirty="0"/>
              <a:t>TEHNOLOOGIA KASUTAMINE SARNASELT MÕTLEVATE INIMESTE LEIDMISEKS</a:t>
            </a:r>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07816" y="1386154"/>
            <a:ext cx="5344246" cy="5262979"/>
          </a:xfrm>
          <a:prstGeom prst="rect">
            <a:avLst/>
          </a:prstGeom>
          <a:noFill/>
        </p:spPr>
        <p:txBody>
          <a:bodyPr wrap="square">
            <a:spAutoFit/>
          </a:bodyPr>
          <a:lstStyle/>
          <a:p>
            <a:r>
              <a:rPr lang="en-US" sz="2400" dirty="0">
                <a:solidFill>
                  <a:schemeClr val="bg1"/>
                </a:solidFill>
              </a:rPr>
              <a:t>On </a:t>
            </a:r>
            <a:r>
              <a:rPr lang="en-US" sz="2400" dirty="0" err="1">
                <a:solidFill>
                  <a:schemeClr val="bg1"/>
                </a:solidFill>
              </a:rPr>
              <a:t>palju</a:t>
            </a:r>
            <a:r>
              <a:rPr lang="en-US" sz="2400" dirty="0">
                <a:solidFill>
                  <a:schemeClr val="bg1"/>
                </a:solidFill>
              </a:rPr>
              <a:t> </a:t>
            </a:r>
            <a:r>
              <a:rPr lang="en-US" sz="2400" dirty="0" err="1">
                <a:solidFill>
                  <a:schemeClr val="bg1"/>
                </a:solidFill>
              </a:rPr>
              <a:t>tööriistu</a:t>
            </a:r>
            <a:r>
              <a:rPr lang="en-US" sz="2400" dirty="0">
                <a:solidFill>
                  <a:schemeClr val="bg1"/>
                </a:solidFill>
              </a:rPr>
              <a:t> ja </a:t>
            </a:r>
            <a:r>
              <a:rPr lang="en-US" sz="2400" dirty="0" err="1">
                <a:solidFill>
                  <a:schemeClr val="bg1"/>
                </a:solidFill>
              </a:rPr>
              <a:t>platvorme</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abil</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leida</a:t>
            </a:r>
            <a:r>
              <a:rPr lang="en-US" sz="2400" dirty="0">
                <a:solidFill>
                  <a:schemeClr val="bg1"/>
                </a:solidFill>
              </a:rPr>
              <a:t> </a:t>
            </a:r>
            <a:r>
              <a:rPr lang="en-US" sz="2400" dirty="0" err="1">
                <a:solidFill>
                  <a:schemeClr val="bg1"/>
                </a:solidFill>
              </a:rPr>
              <a:t>sarnaselt</a:t>
            </a:r>
            <a:r>
              <a:rPr lang="en-US" sz="2400" dirty="0">
                <a:solidFill>
                  <a:schemeClr val="bg1"/>
                </a:solidFill>
              </a:rPr>
              <a:t> </a:t>
            </a:r>
            <a:r>
              <a:rPr lang="en-US" sz="2400" dirty="0" err="1">
                <a:solidFill>
                  <a:schemeClr val="bg1"/>
                </a:solidFill>
              </a:rPr>
              <a:t>mõtlevaid</a:t>
            </a:r>
            <a:r>
              <a:rPr lang="en-US" sz="2400" dirty="0">
                <a:solidFill>
                  <a:schemeClr val="bg1"/>
                </a:solidFill>
              </a:rPr>
              <a:t> </a:t>
            </a:r>
            <a:r>
              <a:rPr lang="en-US" sz="2400" dirty="0" err="1">
                <a:solidFill>
                  <a:schemeClr val="bg1"/>
                </a:solidFill>
              </a:rPr>
              <a:t>inimesi</a:t>
            </a:r>
            <a:r>
              <a:rPr lang="en-US" sz="2400" dirty="0">
                <a:solidFill>
                  <a:schemeClr val="bg1"/>
                </a:solidFill>
              </a:rPr>
              <a:t>, </a:t>
            </a:r>
            <a:r>
              <a:rPr lang="en-US" sz="2400" dirty="0" err="1">
                <a:solidFill>
                  <a:schemeClr val="bg1"/>
                </a:solidFill>
              </a:rPr>
              <a:t>kellel</a:t>
            </a:r>
            <a:r>
              <a:rPr lang="en-US" sz="2400" dirty="0">
                <a:solidFill>
                  <a:schemeClr val="bg1"/>
                </a:solidFill>
              </a:rPr>
              <a:t> on </a:t>
            </a:r>
            <a:r>
              <a:rPr lang="en-US" sz="2400" dirty="0" err="1">
                <a:solidFill>
                  <a:schemeClr val="bg1"/>
                </a:solidFill>
              </a:rPr>
              <a:t>teiega</a:t>
            </a:r>
            <a:r>
              <a:rPr lang="en-US" sz="2400" dirty="0">
                <a:solidFill>
                  <a:schemeClr val="bg1"/>
                </a:solidFill>
              </a:rPr>
              <a:t> </a:t>
            </a:r>
            <a:r>
              <a:rPr lang="en-US" sz="2400" dirty="0" err="1">
                <a:solidFill>
                  <a:schemeClr val="bg1"/>
                </a:solidFill>
              </a:rPr>
              <a:t>sarnased</a:t>
            </a:r>
            <a:r>
              <a:rPr lang="en-US" sz="2400" dirty="0">
                <a:solidFill>
                  <a:schemeClr val="bg1"/>
                </a:solidFill>
              </a:rPr>
              <a:t> </a:t>
            </a:r>
            <a:r>
              <a:rPr lang="en-US" sz="2400" dirty="0" err="1">
                <a:solidFill>
                  <a:schemeClr val="bg1"/>
                </a:solidFill>
              </a:rPr>
              <a:t>kired</a:t>
            </a:r>
            <a:r>
              <a:rPr lang="en-US" sz="2400" dirty="0">
                <a:solidFill>
                  <a:schemeClr val="bg1"/>
                </a:solidFill>
              </a:rPr>
              <a:t>. </a:t>
            </a:r>
            <a:r>
              <a:rPr lang="en-US" sz="2400" dirty="0" err="1">
                <a:solidFill>
                  <a:schemeClr val="bg1"/>
                </a:solidFill>
              </a:rPr>
              <a:t>Sotsiaalmeedia</a:t>
            </a:r>
            <a:r>
              <a:rPr lang="en-US" sz="2400" dirty="0">
                <a:solidFill>
                  <a:schemeClr val="bg1"/>
                </a:solidFill>
              </a:rPr>
              <a:t> </a:t>
            </a:r>
            <a:r>
              <a:rPr lang="en-US" sz="2400" dirty="0" err="1">
                <a:solidFill>
                  <a:schemeClr val="bg1"/>
                </a:solidFill>
              </a:rPr>
              <a:t>platvormid</a:t>
            </a:r>
            <a:r>
              <a:rPr lang="en-US" sz="2400" dirty="0">
                <a:solidFill>
                  <a:schemeClr val="bg1"/>
                </a:solidFill>
              </a:rPr>
              <a:t> </a:t>
            </a:r>
            <a:r>
              <a:rPr lang="en-US" sz="2400" dirty="0" err="1">
                <a:solidFill>
                  <a:schemeClr val="bg1"/>
                </a:solidFill>
              </a:rPr>
              <a:t>võimaldavad</a:t>
            </a:r>
            <a:r>
              <a:rPr lang="en-US" sz="2400" dirty="0">
                <a:solidFill>
                  <a:schemeClr val="bg1"/>
                </a:solidFill>
              </a:rPr>
              <a:t> </a:t>
            </a:r>
            <a:r>
              <a:rPr lang="en-US" sz="2400" dirty="0" err="1">
                <a:solidFill>
                  <a:schemeClr val="bg1"/>
                </a:solidFill>
              </a:rPr>
              <a:t>leida</a:t>
            </a:r>
            <a:r>
              <a:rPr lang="en-US" sz="2400" dirty="0">
                <a:solidFill>
                  <a:schemeClr val="bg1"/>
                </a:solidFill>
              </a:rPr>
              <a:t> </a:t>
            </a:r>
            <a:r>
              <a:rPr lang="en-US" sz="2400" dirty="0" err="1">
                <a:solidFill>
                  <a:schemeClr val="bg1"/>
                </a:solidFill>
              </a:rPr>
              <a:t>sarnaselt</a:t>
            </a:r>
            <a:r>
              <a:rPr lang="en-US" sz="2400" dirty="0">
                <a:solidFill>
                  <a:schemeClr val="bg1"/>
                </a:solidFill>
              </a:rPr>
              <a:t> </a:t>
            </a:r>
            <a:r>
              <a:rPr lang="en-US" sz="2400" dirty="0" err="1">
                <a:solidFill>
                  <a:schemeClr val="bg1"/>
                </a:solidFill>
              </a:rPr>
              <a:t>mõtlevaid</a:t>
            </a:r>
            <a:r>
              <a:rPr lang="en-US" sz="2400" dirty="0">
                <a:solidFill>
                  <a:schemeClr val="bg1"/>
                </a:solidFill>
              </a:rPr>
              <a:t> </a:t>
            </a:r>
            <a:r>
              <a:rPr lang="en-US" sz="2400" dirty="0" err="1">
                <a:solidFill>
                  <a:schemeClr val="bg1"/>
                </a:solidFill>
              </a:rPr>
              <a:t>inimesi</a:t>
            </a:r>
            <a:r>
              <a:rPr lang="en-US" sz="2400" dirty="0">
                <a:solidFill>
                  <a:schemeClr val="bg1"/>
                </a:solidFill>
              </a:rPr>
              <a:t> </a:t>
            </a:r>
            <a:r>
              <a:rPr lang="en-US" sz="2400" dirty="0" err="1">
                <a:solidFill>
                  <a:schemeClr val="bg1"/>
                </a:solidFill>
              </a:rPr>
              <a:t>rühmade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lehtede</a:t>
            </a:r>
            <a:r>
              <a:rPr lang="en-US" sz="2400" dirty="0">
                <a:solidFill>
                  <a:schemeClr val="bg1"/>
                </a:solidFill>
              </a:rPr>
              <a:t> kaudu. </a:t>
            </a:r>
            <a:r>
              <a:rPr lang="en-US" sz="2400" dirty="0" err="1">
                <a:solidFill>
                  <a:schemeClr val="bg1"/>
                </a:solidFill>
              </a:rPr>
              <a:t>Kuidas</a:t>
            </a:r>
            <a:r>
              <a:rPr lang="en-US" sz="2400" dirty="0">
                <a:solidFill>
                  <a:schemeClr val="bg1"/>
                </a:solidFill>
              </a:rPr>
              <a:t> </a:t>
            </a:r>
            <a:r>
              <a:rPr lang="en-US" sz="2400" dirty="0" err="1">
                <a:solidFill>
                  <a:schemeClr val="bg1"/>
                </a:solidFill>
              </a:rPr>
              <a:t>alustada</a:t>
            </a:r>
            <a:r>
              <a:rPr lang="en-US" sz="2400" dirty="0">
                <a:solidFill>
                  <a:schemeClr val="bg1"/>
                </a:solidFill>
              </a:rPr>
              <a:t>? </a:t>
            </a:r>
            <a:r>
              <a:rPr lang="en-US" sz="2400" dirty="0" err="1">
                <a:solidFill>
                  <a:schemeClr val="bg1"/>
                </a:solidFill>
              </a:rPr>
              <a:t>Proovige</a:t>
            </a:r>
            <a:r>
              <a:rPr lang="en-US" sz="2400" dirty="0">
                <a:solidFill>
                  <a:schemeClr val="bg1"/>
                </a:solidFill>
              </a:rPr>
              <a:t> </a:t>
            </a:r>
            <a:r>
              <a:rPr lang="en-US" sz="2400" dirty="0" err="1">
                <a:solidFill>
                  <a:schemeClr val="bg1"/>
                </a:solidFill>
              </a:rPr>
              <a:t>otsida</a:t>
            </a:r>
            <a:r>
              <a:rPr lang="en-US" sz="2400" dirty="0">
                <a:solidFill>
                  <a:schemeClr val="bg1"/>
                </a:solidFill>
              </a:rPr>
              <a:t> </a:t>
            </a:r>
            <a:r>
              <a:rPr lang="en-US" sz="2400" dirty="0" err="1">
                <a:solidFill>
                  <a:schemeClr val="bg1"/>
                </a:solidFill>
              </a:rPr>
              <a:t>Facebookist</a:t>
            </a:r>
            <a:r>
              <a:rPr lang="en-US" sz="2400" dirty="0">
                <a:solidFill>
                  <a:schemeClr val="bg1"/>
                </a:solidFill>
              </a:rPr>
              <a:t> </a:t>
            </a:r>
            <a:r>
              <a:rPr lang="en-US" sz="2400" dirty="0" err="1">
                <a:solidFill>
                  <a:schemeClr val="bg1"/>
                </a:solidFill>
              </a:rPr>
              <a:t>kogukonnagruppe</a:t>
            </a:r>
            <a:r>
              <a:rPr lang="en-US" sz="2400" dirty="0">
                <a:solidFill>
                  <a:schemeClr val="bg1"/>
                </a:solidFill>
              </a:rPr>
              <a:t>, </a:t>
            </a:r>
            <a:r>
              <a:rPr lang="en-US" sz="2400" dirty="0" err="1">
                <a:solidFill>
                  <a:schemeClr val="bg1"/>
                </a:solidFill>
              </a:rPr>
              <a:t>keskendudes</a:t>
            </a:r>
            <a:r>
              <a:rPr lang="en-US" sz="2400" dirty="0">
                <a:solidFill>
                  <a:schemeClr val="bg1"/>
                </a:solidFill>
              </a:rPr>
              <a:t> </a:t>
            </a:r>
            <a:r>
              <a:rPr lang="en-US" sz="2400" dirty="0" err="1">
                <a:solidFill>
                  <a:schemeClr val="bg1"/>
                </a:solidFill>
              </a:rPr>
              <a:t>lehtedele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rühmadele</a:t>
            </a:r>
            <a:r>
              <a:rPr lang="en-US" sz="2400" dirty="0">
                <a:solidFill>
                  <a:schemeClr val="bg1"/>
                </a:solidFill>
              </a:rPr>
              <a:t>, mis </a:t>
            </a:r>
            <a:r>
              <a:rPr lang="en-US" sz="2400" dirty="0" err="1">
                <a:solidFill>
                  <a:schemeClr val="bg1"/>
                </a:solidFill>
              </a:rPr>
              <a:t>asuvad</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piirkonnas</a:t>
            </a:r>
            <a:r>
              <a:rPr lang="en-US" sz="2400" dirty="0">
                <a:solidFill>
                  <a:schemeClr val="bg1"/>
                </a:solidFill>
              </a:rPr>
              <a:t> ja on </a:t>
            </a:r>
            <a:r>
              <a:rPr lang="en-US" sz="2400" dirty="0" err="1">
                <a:solidFill>
                  <a:schemeClr val="bg1"/>
                </a:solidFill>
              </a:rPr>
              <a:t>seotud</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ideega</a:t>
            </a:r>
            <a:r>
              <a:rPr lang="en-US" sz="2400" dirty="0">
                <a:solidFill>
                  <a:schemeClr val="bg1"/>
                </a:solidFill>
              </a:rPr>
              <a:t>. </a:t>
            </a:r>
            <a:endParaRPr lang="et-EE" sz="2400" dirty="0">
              <a:solidFill>
                <a:schemeClr val="bg1"/>
              </a:solidFill>
            </a:endParaRPr>
          </a:p>
          <a:p>
            <a:r>
              <a:rPr lang="en-US" sz="2400" dirty="0" err="1">
                <a:solidFill>
                  <a:schemeClr val="bg1"/>
                </a:solidFill>
              </a:rPr>
              <a:t>Kui</a:t>
            </a:r>
            <a:r>
              <a:rPr lang="en-US" sz="2400" dirty="0">
                <a:solidFill>
                  <a:schemeClr val="bg1"/>
                </a:solidFill>
              </a:rPr>
              <a:t> </a:t>
            </a:r>
            <a:r>
              <a:rPr lang="en-US" sz="2400" dirty="0" err="1">
                <a:solidFill>
                  <a:schemeClr val="bg1"/>
                </a:solidFill>
              </a:rPr>
              <a:t>te</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leia</a:t>
            </a:r>
            <a:r>
              <a:rPr lang="en-US" sz="2400" dirty="0">
                <a:solidFill>
                  <a:schemeClr val="bg1"/>
                </a:solidFill>
              </a:rPr>
              <a:t> </a:t>
            </a:r>
            <a:r>
              <a:rPr lang="en-US" sz="2400" dirty="0" err="1">
                <a:solidFill>
                  <a:schemeClr val="bg1"/>
                </a:solidFill>
              </a:rPr>
              <a:t>midagi</a:t>
            </a:r>
            <a:r>
              <a:rPr lang="en-US" sz="2400" dirty="0">
                <a:solidFill>
                  <a:schemeClr val="bg1"/>
                </a:solidFill>
              </a:rPr>
              <a:t> </a:t>
            </a:r>
            <a:r>
              <a:rPr lang="en-US" sz="2400" dirty="0" err="1">
                <a:solidFill>
                  <a:schemeClr val="bg1"/>
                </a:solidFill>
              </a:rPr>
              <a:t>kohalikku</a:t>
            </a:r>
            <a:r>
              <a:rPr lang="en-US" sz="2400" dirty="0">
                <a:solidFill>
                  <a:schemeClr val="bg1"/>
                </a:solidFill>
              </a:rPr>
              <a:t>, </a:t>
            </a:r>
            <a:r>
              <a:rPr lang="en-US" sz="2400" dirty="0" err="1">
                <a:solidFill>
                  <a:schemeClr val="bg1"/>
                </a:solidFill>
              </a:rPr>
              <a:t>proovige</a:t>
            </a:r>
            <a:r>
              <a:rPr lang="en-US" sz="2400" dirty="0">
                <a:solidFill>
                  <a:schemeClr val="bg1"/>
                </a:solidFill>
              </a:rPr>
              <a:t> </a:t>
            </a:r>
            <a:r>
              <a:rPr lang="en-US" sz="2400" dirty="0" err="1">
                <a:solidFill>
                  <a:schemeClr val="bg1"/>
                </a:solidFill>
              </a:rPr>
              <a:t>laiendada</a:t>
            </a:r>
            <a:r>
              <a:rPr lang="en-US" sz="2400" dirty="0">
                <a:solidFill>
                  <a:schemeClr val="bg1"/>
                </a:solidFill>
              </a:rPr>
              <a:t> </a:t>
            </a:r>
            <a:r>
              <a:rPr lang="en-US" sz="2400" dirty="0" err="1">
                <a:solidFill>
                  <a:schemeClr val="bg1"/>
                </a:solidFill>
              </a:rPr>
              <a:t>otsingut</a:t>
            </a:r>
            <a:r>
              <a:rPr lang="en-US" sz="2400" dirty="0">
                <a:solidFill>
                  <a:schemeClr val="bg1"/>
                </a:solidFill>
              </a:rPr>
              <a:t> </a:t>
            </a:r>
            <a:r>
              <a:rPr lang="en-US" sz="2400" dirty="0" err="1">
                <a:solidFill>
                  <a:schemeClr val="bg1"/>
                </a:solidFill>
              </a:rPr>
              <a:t>teistesse</a:t>
            </a:r>
            <a:r>
              <a:rPr lang="en-US" sz="2400" dirty="0">
                <a:solidFill>
                  <a:schemeClr val="bg1"/>
                </a:solidFill>
              </a:rPr>
              <a:t> </a:t>
            </a:r>
            <a:r>
              <a:rPr lang="en-US" sz="2400" dirty="0" err="1">
                <a:solidFill>
                  <a:schemeClr val="bg1"/>
                </a:solidFill>
              </a:rPr>
              <a:t>piirkondadesse</a:t>
            </a:r>
            <a:r>
              <a:rPr lang="en-US" sz="2400" dirty="0">
                <a:solidFill>
                  <a:schemeClr val="bg1"/>
                </a:solidFill>
              </a:rPr>
              <a:t> </a:t>
            </a:r>
            <a:r>
              <a:rPr lang="en-US" sz="2400" dirty="0" err="1">
                <a:solidFill>
                  <a:schemeClr val="bg1"/>
                </a:solidFill>
              </a:rPr>
              <a:t>lähtudes</a:t>
            </a:r>
            <a:r>
              <a:rPr lang="en-US" sz="2400" dirty="0">
                <a:solidFill>
                  <a:schemeClr val="bg1"/>
                </a:solidFill>
              </a:rPr>
              <a:t> </a:t>
            </a:r>
            <a:r>
              <a:rPr lang="en-US" sz="2400" dirty="0" err="1">
                <a:solidFill>
                  <a:schemeClr val="bg1"/>
                </a:solidFill>
              </a:rPr>
              <a:t>teid</a:t>
            </a:r>
            <a:r>
              <a:rPr lang="en-US" sz="2400" dirty="0">
                <a:solidFill>
                  <a:schemeClr val="bg1"/>
                </a:solidFill>
              </a:rPr>
              <a:t> </a:t>
            </a:r>
            <a:r>
              <a:rPr lang="en-US" sz="2400" dirty="0" err="1">
                <a:solidFill>
                  <a:schemeClr val="bg1"/>
                </a:solidFill>
              </a:rPr>
              <a:t>huvitavast</a:t>
            </a:r>
            <a:r>
              <a:rPr lang="en-US" sz="2400" dirty="0">
                <a:solidFill>
                  <a:schemeClr val="bg1"/>
                </a:solidFill>
              </a:rPr>
              <a:t> </a:t>
            </a:r>
            <a:r>
              <a:rPr lang="en-US" sz="2400" dirty="0" err="1">
                <a:solidFill>
                  <a:schemeClr val="bg1"/>
                </a:solidFill>
              </a:rPr>
              <a:t>teemast</a:t>
            </a:r>
            <a:r>
              <a:rPr lang="en-US" sz="2400" dirty="0">
                <a:solidFill>
                  <a:schemeClr val="bg1"/>
                </a:solidFill>
              </a:rPr>
              <a:t>.</a:t>
            </a:r>
          </a:p>
        </p:txBody>
      </p:sp>
      <p:pic>
        <p:nvPicPr>
          <p:cNvPr id="4" name="Picture Placeholder 3">
            <a:extLst>
              <a:ext uri="{FF2B5EF4-FFF2-40B4-BE49-F238E27FC236}">
                <a16:creationId xmlns:a16="http://schemas.microsoft.com/office/drawing/2014/main" id="{6A079D98-7E43-4C76-9080-F303CCE4185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746941" y="1267089"/>
            <a:ext cx="5105121" cy="5632311"/>
          </a:xfrm>
          <a:prstGeom prst="rect">
            <a:avLst/>
          </a:prstGeom>
          <a:noFill/>
        </p:spPr>
        <p:txBody>
          <a:bodyPr wrap="square" rtlCol="0">
            <a:spAutoFit/>
          </a:bodyPr>
          <a:lstStyle/>
          <a:p>
            <a:r>
              <a:rPr lang="en-US" sz="2400" dirty="0" err="1">
                <a:solidFill>
                  <a:schemeClr val="bg1"/>
                </a:solidFill>
              </a:rPr>
              <a:t>Vaadake</a:t>
            </a:r>
            <a:r>
              <a:rPr lang="en-US" sz="2400" dirty="0">
                <a:solidFill>
                  <a:schemeClr val="bg1"/>
                </a:solidFill>
              </a:rPr>
              <a:t> </a:t>
            </a:r>
            <a:r>
              <a:rPr lang="en-US" sz="2400" dirty="0" err="1">
                <a:solidFill>
                  <a:schemeClr val="bg1"/>
                </a:solidFill>
              </a:rPr>
              <a:t>järgmisi</a:t>
            </a:r>
            <a:r>
              <a:rPr lang="en-US" sz="2400" dirty="0">
                <a:solidFill>
                  <a:schemeClr val="bg1"/>
                </a:solidFill>
              </a:rPr>
              <a:t> </a:t>
            </a:r>
            <a:r>
              <a:rPr lang="en-US" sz="2400" dirty="0" err="1">
                <a:solidFill>
                  <a:schemeClr val="bg1"/>
                </a:solidFill>
              </a:rPr>
              <a:t>digivahendeid</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sarnaselt</a:t>
            </a:r>
            <a:r>
              <a:rPr lang="en-US" sz="2400" dirty="0">
                <a:solidFill>
                  <a:schemeClr val="bg1"/>
                </a:solidFill>
              </a:rPr>
              <a:t> </a:t>
            </a:r>
            <a:r>
              <a:rPr lang="en-US" sz="2400" dirty="0" err="1">
                <a:solidFill>
                  <a:schemeClr val="bg1"/>
                </a:solidFill>
              </a:rPr>
              <a:t>mõtlevate</a:t>
            </a:r>
            <a:r>
              <a:rPr lang="en-US" sz="2400" dirty="0">
                <a:solidFill>
                  <a:schemeClr val="bg1"/>
                </a:solidFill>
              </a:rPr>
              <a:t> </a:t>
            </a:r>
            <a:r>
              <a:rPr lang="en-US" sz="2400" dirty="0" err="1">
                <a:solidFill>
                  <a:schemeClr val="bg1"/>
                </a:solidFill>
              </a:rPr>
              <a:t>inimestega</a:t>
            </a:r>
            <a:r>
              <a:rPr lang="en-US" sz="2400" dirty="0">
                <a:solidFill>
                  <a:schemeClr val="bg1"/>
                </a:solidFill>
              </a:rPr>
              <a:t> </a:t>
            </a:r>
            <a:r>
              <a:rPr lang="en-US" sz="2400" dirty="0" err="1">
                <a:solidFill>
                  <a:schemeClr val="bg1"/>
                </a:solidFill>
              </a:rPr>
              <a:t>ühenduse</a:t>
            </a:r>
            <a:r>
              <a:rPr lang="en-US" sz="2400" dirty="0">
                <a:solidFill>
                  <a:schemeClr val="bg1"/>
                </a:solidFill>
              </a:rPr>
              <a:t> </a:t>
            </a:r>
            <a:r>
              <a:rPr lang="en-US" sz="2400" dirty="0" err="1">
                <a:solidFill>
                  <a:schemeClr val="bg1"/>
                </a:solidFill>
              </a:rPr>
              <a:t>võtmiseks</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b="1" dirty="0">
                <a:solidFill>
                  <a:schemeClr val="bg1"/>
                </a:solidFill>
              </a:rPr>
              <a:t>Meetup</a:t>
            </a:r>
            <a:r>
              <a:rPr lang="et-EE" sz="2400" b="1" dirty="0">
                <a:solidFill>
                  <a:schemeClr val="bg1"/>
                </a:solidFill>
              </a:rPr>
              <a:t> </a:t>
            </a:r>
            <a:r>
              <a:rPr lang="en-US" sz="2400" dirty="0">
                <a:solidFill>
                  <a:schemeClr val="bg1"/>
                </a:solidFill>
              </a:rPr>
              <a:t>on </a:t>
            </a:r>
            <a:r>
              <a:rPr lang="en-US" sz="2400" dirty="0" err="1">
                <a:solidFill>
                  <a:schemeClr val="bg1"/>
                </a:solidFill>
              </a:rPr>
              <a:t>töövahend</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abil</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kohtuda</a:t>
            </a:r>
            <a:r>
              <a:rPr lang="en-US" sz="2400" dirty="0">
                <a:solidFill>
                  <a:schemeClr val="bg1"/>
                </a:solidFill>
              </a:rPr>
              <a:t> </a:t>
            </a:r>
            <a:r>
              <a:rPr lang="en-US" sz="2400" dirty="0" err="1">
                <a:solidFill>
                  <a:schemeClr val="bg1"/>
                </a:solidFill>
              </a:rPr>
              <a:t>sarnaste</a:t>
            </a:r>
            <a:r>
              <a:rPr lang="en-US" sz="2400" dirty="0">
                <a:solidFill>
                  <a:schemeClr val="bg1"/>
                </a:solidFill>
              </a:rPr>
              <a:t> </a:t>
            </a:r>
            <a:r>
              <a:rPr lang="en-US" sz="2400" dirty="0" err="1">
                <a:solidFill>
                  <a:schemeClr val="bg1"/>
                </a:solidFill>
              </a:rPr>
              <a:t>huvidega</a:t>
            </a:r>
            <a:r>
              <a:rPr lang="en-US" sz="2400" dirty="0">
                <a:solidFill>
                  <a:schemeClr val="bg1"/>
                </a:solidFill>
              </a:rPr>
              <a:t> </a:t>
            </a:r>
            <a:r>
              <a:rPr lang="en-US" sz="2400" dirty="0" err="1">
                <a:solidFill>
                  <a:schemeClr val="bg1"/>
                </a:solidFill>
              </a:rPr>
              <a:t>inimestega</a:t>
            </a:r>
            <a:r>
              <a:rPr lang="en-US" sz="2400" dirty="0">
                <a:solidFill>
                  <a:schemeClr val="bg1"/>
                </a:solidFill>
              </a:rPr>
              <a:t> </a:t>
            </a:r>
            <a:r>
              <a:rPr lang="en-US" sz="2400" dirty="0" err="1">
                <a:solidFill>
                  <a:schemeClr val="bg1"/>
                </a:solidFill>
              </a:rPr>
              <a:t>nii</a:t>
            </a:r>
            <a:r>
              <a:rPr lang="en-US" sz="2400" dirty="0">
                <a:solidFill>
                  <a:schemeClr val="bg1"/>
                </a:solidFill>
              </a:rPr>
              <a:t> </a:t>
            </a:r>
            <a:r>
              <a:rPr lang="en-US" sz="2400" dirty="0" err="1">
                <a:solidFill>
                  <a:schemeClr val="bg1"/>
                </a:solidFill>
              </a:rPr>
              <a:t>professionaalselt</a:t>
            </a:r>
            <a:r>
              <a:rPr lang="en-US" sz="2400" dirty="0">
                <a:solidFill>
                  <a:schemeClr val="bg1"/>
                </a:solidFill>
              </a:rPr>
              <a:t> </a:t>
            </a:r>
            <a:r>
              <a:rPr lang="en-US" sz="2400" dirty="0" err="1">
                <a:solidFill>
                  <a:schemeClr val="bg1"/>
                </a:solidFill>
              </a:rPr>
              <a:t>kui</a:t>
            </a:r>
            <a:r>
              <a:rPr lang="en-US" sz="2400" dirty="0">
                <a:solidFill>
                  <a:schemeClr val="bg1"/>
                </a:solidFill>
              </a:rPr>
              <a:t> ka </a:t>
            </a:r>
            <a:r>
              <a:rPr lang="en-US" sz="2400" dirty="0" err="1">
                <a:solidFill>
                  <a:schemeClr val="bg1"/>
                </a:solidFill>
              </a:rPr>
              <a:t>juhuslikult</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valida</a:t>
            </a:r>
            <a:r>
              <a:rPr lang="en-US" sz="2400" dirty="0">
                <a:solidFill>
                  <a:schemeClr val="bg1"/>
                </a:solidFill>
              </a:rPr>
              <a:t> </a:t>
            </a:r>
            <a:r>
              <a:rPr lang="en-US" sz="2400" dirty="0" err="1">
                <a:solidFill>
                  <a:schemeClr val="bg1"/>
                </a:solidFill>
              </a:rPr>
              <a:t>grupiga</a:t>
            </a:r>
            <a:r>
              <a:rPr lang="en-US" sz="2400" dirty="0">
                <a:solidFill>
                  <a:schemeClr val="bg1"/>
                </a:solidFill>
              </a:rPr>
              <a:t> </a:t>
            </a:r>
            <a:r>
              <a:rPr lang="en-US" sz="2400" dirty="0" err="1">
                <a:solidFill>
                  <a:schemeClr val="bg1"/>
                </a:solidFill>
              </a:rPr>
              <a:t>liitumise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leida</a:t>
            </a:r>
            <a:r>
              <a:rPr lang="en-US" sz="2400" dirty="0">
                <a:solidFill>
                  <a:schemeClr val="bg1"/>
                </a:solidFill>
              </a:rPr>
              <a:t> </a:t>
            </a:r>
            <a:r>
              <a:rPr lang="en-US" sz="2400" dirty="0" err="1">
                <a:solidFill>
                  <a:schemeClr val="bg1"/>
                </a:solidFill>
              </a:rPr>
              <a:t>teid</a:t>
            </a:r>
            <a:r>
              <a:rPr lang="en-US" sz="2400" dirty="0">
                <a:solidFill>
                  <a:schemeClr val="bg1"/>
                </a:solidFill>
              </a:rPr>
              <a:t> </a:t>
            </a:r>
            <a:r>
              <a:rPr lang="en-US" sz="2400" dirty="0" err="1">
                <a:solidFill>
                  <a:schemeClr val="bg1"/>
                </a:solidFill>
              </a:rPr>
              <a:t>huvitavaid</a:t>
            </a:r>
            <a:r>
              <a:rPr lang="en-US" sz="2400" dirty="0">
                <a:solidFill>
                  <a:schemeClr val="bg1"/>
                </a:solidFill>
              </a:rPr>
              <a:t> </a:t>
            </a:r>
            <a:r>
              <a:rPr lang="en-US" sz="2400" dirty="0" err="1">
                <a:solidFill>
                  <a:schemeClr val="bg1"/>
                </a:solidFill>
              </a:rPr>
              <a:t>sündmusi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te</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leia</a:t>
            </a:r>
            <a:r>
              <a:rPr lang="en-US" sz="2400" dirty="0">
                <a:solidFill>
                  <a:schemeClr val="bg1"/>
                </a:solidFill>
              </a:rPr>
              <a:t> </a:t>
            </a:r>
            <a:r>
              <a:rPr lang="en-US" sz="2400" dirty="0" err="1">
                <a:solidFill>
                  <a:schemeClr val="bg1"/>
                </a:solidFill>
              </a:rPr>
              <a:t>gruppi</a:t>
            </a:r>
            <a:r>
              <a:rPr lang="en-US" sz="2400" dirty="0">
                <a:solidFill>
                  <a:schemeClr val="bg1"/>
                </a:solidFill>
              </a:rPr>
              <a:t>, mis </a:t>
            </a:r>
            <a:r>
              <a:rPr lang="en-US" sz="2400" dirty="0" err="1">
                <a:solidFill>
                  <a:schemeClr val="bg1"/>
                </a:solidFill>
              </a:rPr>
              <a:t>vastaks</a:t>
            </a:r>
            <a:r>
              <a:rPr lang="en-US" sz="2400" dirty="0">
                <a:solidFill>
                  <a:schemeClr val="bg1"/>
                </a:solidFill>
              </a:rPr>
              <a:t> </a:t>
            </a:r>
            <a:r>
              <a:rPr lang="en-US" sz="2400" dirty="0" err="1">
                <a:solidFill>
                  <a:schemeClr val="bg1"/>
                </a:solidFill>
              </a:rPr>
              <a:t>täpselt</a:t>
            </a:r>
            <a:r>
              <a:rPr lang="en-US" sz="2400" dirty="0">
                <a:solidFill>
                  <a:schemeClr val="bg1"/>
                </a:solidFill>
              </a:rPr>
              <a:t> </a:t>
            </a:r>
            <a:r>
              <a:rPr lang="en-US" sz="2400" dirty="0" err="1">
                <a:solidFill>
                  <a:schemeClr val="bg1"/>
                </a:solidFill>
              </a:rPr>
              <a:t>sellele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otsite</a:t>
            </a:r>
            <a:r>
              <a:rPr lang="en-US" sz="2400" dirty="0">
                <a:solidFill>
                  <a:schemeClr val="bg1"/>
                </a:solidFill>
              </a:rPr>
              <a:t>, </a:t>
            </a:r>
            <a:r>
              <a:rPr lang="en-US" sz="2400" dirty="0" err="1">
                <a:solidFill>
                  <a:schemeClr val="bg1"/>
                </a:solidFill>
              </a:rPr>
              <a:t>proovige</a:t>
            </a:r>
            <a:r>
              <a:rPr lang="en-US" sz="2400" dirty="0">
                <a:solidFill>
                  <a:schemeClr val="bg1"/>
                </a:solidFill>
              </a:rPr>
              <a:t> </a:t>
            </a:r>
            <a:r>
              <a:rPr lang="en-US" sz="2400" dirty="0" err="1">
                <a:solidFill>
                  <a:schemeClr val="bg1"/>
                </a:solidFill>
              </a:rPr>
              <a:t>luua</a:t>
            </a:r>
            <a:r>
              <a:rPr lang="en-US" sz="2400" dirty="0">
                <a:solidFill>
                  <a:schemeClr val="bg1"/>
                </a:solidFill>
              </a:rPr>
              <a:t> see </a:t>
            </a:r>
            <a:r>
              <a:rPr lang="en-US" sz="2400" dirty="0" err="1">
                <a:solidFill>
                  <a:schemeClr val="bg1"/>
                </a:solidFill>
              </a:rPr>
              <a:t>ise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Meetupi</a:t>
            </a:r>
            <a:r>
              <a:rPr lang="en-US" sz="2400" dirty="0">
                <a:solidFill>
                  <a:schemeClr val="bg1"/>
                </a:solidFill>
              </a:rPr>
              <a:t> </a:t>
            </a:r>
            <a:r>
              <a:rPr lang="en-US" sz="2400" dirty="0" err="1">
                <a:solidFill>
                  <a:schemeClr val="bg1"/>
                </a:solidFill>
              </a:rPr>
              <a:t>veebileht</a:t>
            </a:r>
            <a:r>
              <a:rPr lang="en-US" sz="2400" dirty="0">
                <a:solidFill>
                  <a:schemeClr val="bg1"/>
                </a:solidFill>
              </a:rPr>
              <a:t>:</a:t>
            </a:r>
          </a:p>
          <a:p>
            <a:r>
              <a:rPr lang="en-US" sz="2400" dirty="0">
                <a:solidFill>
                  <a:schemeClr val="bg1"/>
                </a:solidFill>
                <a:hlinkClick r:id="rId2">
                  <a:extLst>
                    <a:ext uri="{A12FA001-AC4F-418D-AE19-62706E023703}">
                      <ahyp:hlinkClr xmlns:ahyp="http://schemas.microsoft.com/office/drawing/2018/hyperlinkcolor" val="tx"/>
                    </a:ext>
                  </a:extLst>
                </a:hlinkClick>
              </a:rPr>
              <a:t>https://www.meetup.com/</a:t>
            </a:r>
            <a:endParaRPr lang="en-US" sz="2400" dirty="0">
              <a:solidFill>
                <a:schemeClr val="bg1"/>
              </a:solidFill>
            </a:endParaRPr>
          </a:p>
          <a:p>
            <a:endParaRPr lang="en-US" sz="2400" dirty="0">
              <a:solidFill>
                <a:schemeClr val="bg1"/>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5490" b="5490"/>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538403" y="228600"/>
            <a:ext cx="4953837" cy="10384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DIGIVAHGENDID ÜHENDUSE VÕTMISEKS</a:t>
            </a:r>
            <a:endParaRPr lang="en-US" dirty="0"/>
          </a:p>
        </p:txBody>
      </p:sp>
    </p:spTree>
    <p:extLst>
      <p:ext uri="{BB962C8B-B14F-4D97-AF65-F5344CB8AC3E}">
        <p14:creationId xmlns:p14="http://schemas.microsoft.com/office/powerpoint/2010/main" val="245882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B7732-0428-4B6D-8E48-8E38C87163CA}"/>
              </a:ext>
            </a:extLst>
          </p:cNvPr>
          <p:cNvSpPr>
            <a:spLocks noGrp="1"/>
          </p:cNvSpPr>
          <p:nvPr>
            <p:ph type="body" sz="quarter" idx="18"/>
          </p:nvPr>
        </p:nvSpPr>
        <p:spPr>
          <a:xfrm>
            <a:off x="1523998" y="1299553"/>
            <a:ext cx="5105121" cy="5081977"/>
          </a:xfrm>
        </p:spPr>
        <p:txBody>
          <a:bodyPr>
            <a:normAutofit/>
          </a:bodyPr>
          <a:lstStyle/>
          <a:p>
            <a:endParaRPr lang="en-US" sz="2600" dirty="0">
              <a:solidFill>
                <a:schemeClr val="bg1"/>
              </a:solidFill>
            </a:endParaRPr>
          </a:p>
          <a:p>
            <a:r>
              <a:rPr lang="en-US" sz="2600" b="1" dirty="0" err="1">
                <a:solidFill>
                  <a:schemeClr val="bg1"/>
                </a:solidFill>
              </a:rPr>
              <a:t>MeetMe</a:t>
            </a:r>
            <a:r>
              <a:rPr lang="et-EE" sz="2600" b="1" dirty="0"/>
              <a:t> </a:t>
            </a:r>
            <a:r>
              <a:rPr lang="en-IE" dirty="0"/>
              <a:t>on </a:t>
            </a:r>
            <a:r>
              <a:rPr lang="en-IE" dirty="0" err="1"/>
              <a:t>Androidi</a:t>
            </a:r>
            <a:r>
              <a:rPr lang="en-IE" dirty="0"/>
              <a:t> ja iOS-</a:t>
            </a:r>
            <a:r>
              <a:rPr lang="en-IE" dirty="0" err="1"/>
              <a:t>i</a:t>
            </a:r>
            <a:r>
              <a:rPr lang="en-IE" dirty="0"/>
              <a:t> </a:t>
            </a:r>
            <a:r>
              <a:rPr lang="en-IE" dirty="0" err="1"/>
              <a:t>jaoks</a:t>
            </a:r>
            <a:r>
              <a:rPr lang="en-IE" dirty="0"/>
              <a:t> </a:t>
            </a:r>
            <a:r>
              <a:rPr lang="en-IE" dirty="0" err="1"/>
              <a:t>saadaval</a:t>
            </a:r>
            <a:r>
              <a:rPr lang="en-IE" dirty="0"/>
              <a:t> </a:t>
            </a:r>
            <a:r>
              <a:rPr lang="en-IE" dirty="0" err="1"/>
              <a:t>olev</a:t>
            </a:r>
            <a:r>
              <a:rPr lang="en-IE" dirty="0"/>
              <a:t> </a:t>
            </a:r>
            <a:r>
              <a:rPr lang="en-IE" dirty="0" err="1"/>
              <a:t>rakendus</a:t>
            </a:r>
            <a:r>
              <a:rPr lang="en-IE" dirty="0"/>
              <a:t>, mis </a:t>
            </a:r>
            <a:r>
              <a:rPr lang="en-IE" dirty="0" err="1"/>
              <a:t>võimaldab</a:t>
            </a:r>
            <a:r>
              <a:rPr lang="en-IE" dirty="0"/>
              <a:t> </a:t>
            </a:r>
            <a:r>
              <a:rPr lang="en-IE" dirty="0" err="1"/>
              <a:t>sarnaste</a:t>
            </a:r>
            <a:r>
              <a:rPr lang="en-IE" dirty="0"/>
              <a:t> </a:t>
            </a:r>
            <a:r>
              <a:rPr lang="en-IE" dirty="0" err="1"/>
              <a:t>huvidega</a:t>
            </a:r>
            <a:r>
              <a:rPr lang="en-IE" dirty="0"/>
              <a:t> </a:t>
            </a:r>
            <a:r>
              <a:rPr lang="en-IE" dirty="0" err="1"/>
              <a:t>inimestel</a:t>
            </a:r>
            <a:r>
              <a:rPr lang="en-IE" dirty="0"/>
              <a:t> </a:t>
            </a:r>
            <a:r>
              <a:rPr lang="en-IE" dirty="0" err="1"/>
              <a:t>üksteisega</a:t>
            </a:r>
            <a:r>
              <a:rPr lang="en-IE" dirty="0"/>
              <a:t> </a:t>
            </a:r>
            <a:r>
              <a:rPr lang="en-IE" dirty="0" err="1"/>
              <a:t>suhelda</a:t>
            </a:r>
            <a:r>
              <a:rPr lang="en-IE" dirty="0"/>
              <a:t>.</a:t>
            </a:r>
            <a:endParaRPr lang="et-EE" dirty="0"/>
          </a:p>
          <a:p>
            <a:pPr fontAlgn="base">
              <a:lnSpc>
                <a:spcPct val="110000"/>
              </a:lnSpc>
              <a:spcBef>
                <a:spcPts val="0"/>
              </a:spcBef>
            </a:pPr>
            <a:endParaRPr lang="et-EE" dirty="0"/>
          </a:p>
          <a:p>
            <a:pPr fontAlgn="base">
              <a:lnSpc>
                <a:spcPct val="110000"/>
              </a:lnSpc>
              <a:spcBef>
                <a:spcPts val="0"/>
              </a:spcBef>
            </a:pPr>
            <a:r>
              <a:rPr lang="et-EE" dirty="0"/>
              <a:t>S</a:t>
            </a:r>
            <a:r>
              <a:rPr lang="en-IE" dirty="0" err="1"/>
              <a:t>ee</a:t>
            </a:r>
            <a:r>
              <a:rPr lang="en-IE" dirty="0"/>
              <a:t> </a:t>
            </a:r>
            <a:r>
              <a:rPr lang="en-IE" dirty="0" err="1"/>
              <a:t>toimib</a:t>
            </a:r>
            <a:r>
              <a:rPr lang="en-IE" dirty="0"/>
              <a:t> </a:t>
            </a:r>
            <a:r>
              <a:rPr lang="en-IE" dirty="0" err="1"/>
              <a:t>reaalajas</a:t>
            </a:r>
            <a:r>
              <a:rPr lang="en-IE" dirty="0"/>
              <a:t> </a:t>
            </a:r>
            <a:r>
              <a:rPr lang="en-IE" dirty="0" err="1"/>
              <a:t>vestlusena</a:t>
            </a:r>
            <a:r>
              <a:rPr lang="en-IE" dirty="0"/>
              <a:t> ja </a:t>
            </a:r>
            <a:r>
              <a:rPr lang="en-IE" dirty="0" err="1"/>
              <a:t>võimaldab</a:t>
            </a:r>
            <a:r>
              <a:rPr lang="en-IE" dirty="0"/>
              <a:t> </a:t>
            </a:r>
            <a:r>
              <a:rPr lang="en-IE" dirty="0" err="1"/>
              <a:t>suhelda</a:t>
            </a:r>
            <a:r>
              <a:rPr lang="en-IE" dirty="0"/>
              <a:t> </a:t>
            </a:r>
            <a:r>
              <a:rPr lang="en-IE" dirty="0" err="1"/>
              <a:t>läheduses</a:t>
            </a:r>
            <a:r>
              <a:rPr lang="en-IE" dirty="0"/>
              <a:t> </a:t>
            </a:r>
            <a:r>
              <a:rPr lang="en-IE" dirty="0" err="1"/>
              <a:t>olevate</a:t>
            </a:r>
            <a:r>
              <a:rPr lang="en-IE" dirty="0"/>
              <a:t> </a:t>
            </a:r>
            <a:r>
              <a:rPr lang="en-IE" dirty="0" err="1"/>
              <a:t>inimestega</a:t>
            </a:r>
            <a:r>
              <a:rPr lang="en-IE" dirty="0"/>
              <a:t>, </a:t>
            </a:r>
            <a:r>
              <a:rPr lang="en-IE" dirty="0" err="1"/>
              <a:t>kellel</a:t>
            </a:r>
            <a:r>
              <a:rPr lang="en-IE" dirty="0"/>
              <a:t> on </a:t>
            </a:r>
            <a:r>
              <a:rPr lang="en-IE" dirty="0" err="1"/>
              <a:t>teiega</a:t>
            </a:r>
            <a:r>
              <a:rPr lang="en-IE" dirty="0"/>
              <a:t> </a:t>
            </a:r>
            <a:r>
              <a:rPr lang="en-IE" dirty="0" err="1"/>
              <a:t>samad</a:t>
            </a:r>
            <a:r>
              <a:rPr lang="en-IE" dirty="0"/>
              <a:t> </a:t>
            </a:r>
            <a:r>
              <a:rPr lang="en-IE" dirty="0" err="1"/>
              <a:t>huvid</a:t>
            </a:r>
            <a:r>
              <a:rPr lang="en-IE" dirty="0"/>
              <a:t>.</a:t>
            </a:r>
            <a:endParaRPr lang="et-EE" dirty="0"/>
          </a:p>
          <a:p>
            <a:pPr fontAlgn="base"/>
            <a:r>
              <a:rPr lang="en-IE" dirty="0" err="1"/>
              <a:t>MeetMe</a:t>
            </a:r>
            <a:r>
              <a:rPr lang="en-IE" dirty="0"/>
              <a:t> </a:t>
            </a:r>
            <a:r>
              <a:rPr lang="en-IE" dirty="0" err="1"/>
              <a:t>veebileht</a:t>
            </a:r>
            <a:r>
              <a:rPr lang="en-IE" dirty="0"/>
              <a:t>: </a:t>
            </a:r>
            <a:endParaRPr lang="et-EE" dirty="0"/>
          </a:p>
          <a:p>
            <a:r>
              <a:rPr lang="en-US" sz="2600" dirty="0">
                <a:solidFill>
                  <a:schemeClr val="bg1"/>
                </a:solidFill>
                <a:hlinkClick r:id="rId2">
                  <a:extLst>
                    <a:ext uri="{A12FA001-AC4F-418D-AE19-62706E023703}">
                      <ahyp:hlinkClr xmlns:ahyp="http://schemas.microsoft.com/office/drawing/2018/hyperlinkcolor" val="tx"/>
                    </a:ext>
                  </a:extLst>
                </a:hlinkClick>
              </a:rPr>
              <a:t>https://www.meetme.com/#home</a:t>
            </a:r>
            <a:endParaRPr lang="en-US" sz="2600" dirty="0">
              <a:solidFill>
                <a:schemeClr val="bg1"/>
              </a:solidFill>
            </a:endParaRPr>
          </a:p>
          <a:p>
            <a:endParaRPr lang="en-IE" dirty="0"/>
          </a:p>
        </p:txBody>
      </p:sp>
      <p:pic>
        <p:nvPicPr>
          <p:cNvPr id="11" name="Picture Placeholder 10">
            <a:extLst>
              <a:ext uri="{FF2B5EF4-FFF2-40B4-BE49-F238E27FC236}">
                <a16:creationId xmlns:a16="http://schemas.microsoft.com/office/drawing/2014/main" id="{162F24CA-415E-4025-86D6-35F86F4DB6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9" name="Text Placeholder 2">
            <a:extLst>
              <a:ext uri="{FF2B5EF4-FFF2-40B4-BE49-F238E27FC236}">
                <a16:creationId xmlns:a16="http://schemas.microsoft.com/office/drawing/2014/main" id="{E1F35EB8-A6C0-4464-9221-204064BCE802}"/>
              </a:ext>
            </a:extLst>
          </p:cNvPr>
          <p:cNvSpPr txBox="1">
            <a:spLocks/>
          </p:cNvSpPr>
          <p:nvPr/>
        </p:nvSpPr>
        <p:spPr>
          <a:xfrm>
            <a:off x="1538403" y="228600"/>
            <a:ext cx="4953837" cy="10384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DIGIVAHGENDID ÜHENDUSE VÕTMISEKS</a:t>
            </a:r>
            <a:endParaRPr lang="en-US" dirty="0"/>
          </a:p>
        </p:txBody>
      </p:sp>
    </p:spTree>
    <p:extLst>
      <p:ext uri="{BB962C8B-B14F-4D97-AF65-F5344CB8AC3E}">
        <p14:creationId xmlns:p14="http://schemas.microsoft.com/office/powerpoint/2010/main" val="1598930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8A2FF65-96DA-4EAB-A031-7BC36405EF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7433" r="27433"/>
          <a:stretch>
            <a:fillRect/>
          </a:stretch>
        </p:blipFill>
        <p:spPr/>
      </p:pic>
      <p:sp>
        <p:nvSpPr>
          <p:cNvPr id="7" name="Text Placeholder 6">
            <a:extLst>
              <a:ext uri="{FF2B5EF4-FFF2-40B4-BE49-F238E27FC236}">
                <a16:creationId xmlns:a16="http://schemas.microsoft.com/office/drawing/2014/main" id="{7C51B15E-56AD-418E-939D-5E2A091F4BE1}"/>
              </a:ext>
            </a:extLst>
          </p:cNvPr>
          <p:cNvSpPr>
            <a:spLocks noGrp="1"/>
          </p:cNvSpPr>
          <p:nvPr>
            <p:ph type="body" sz="quarter" idx="18"/>
          </p:nvPr>
        </p:nvSpPr>
        <p:spPr>
          <a:xfrm>
            <a:off x="1718561" y="1534886"/>
            <a:ext cx="4889214" cy="5094514"/>
          </a:xfrm>
        </p:spPr>
        <p:txBody>
          <a:bodyPr>
            <a:normAutofit lnSpcReduction="10000"/>
          </a:bodyPr>
          <a:lstStyle/>
          <a:p>
            <a:r>
              <a:rPr lang="en-US" dirty="0" err="1"/>
              <a:t>Kui</a:t>
            </a:r>
            <a:r>
              <a:rPr lang="en-US" dirty="0"/>
              <a:t> </a:t>
            </a:r>
            <a:r>
              <a:rPr lang="en-US" dirty="0" err="1"/>
              <a:t>olete</a:t>
            </a:r>
            <a:r>
              <a:rPr lang="en-US" dirty="0"/>
              <a:t> </a:t>
            </a:r>
            <a:r>
              <a:rPr lang="en-US" dirty="0" err="1"/>
              <a:t>kohanud</a:t>
            </a:r>
            <a:r>
              <a:rPr lang="en-US" dirty="0"/>
              <a:t> </a:t>
            </a:r>
            <a:r>
              <a:rPr lang="en-US" dirty="0" err="1"/>
              <a:t>inimesi</a:t>
            </a:r>
            <a:r>
              <a:rPr lang="en-US" dirty="0"/>
              <a:t>, </a:t>
            </a:r>
            <a:r>
              <a:rPr lang="en-US" dirty="0" err="1"/>
              <a:t>kellega</a:t>
            </a:r>
            <a:r>
              <a:rPr lang="en-US" dirty="0"/>
              <a:t> </a:t>
            </a:r>
            <a:r>
              <a:rPr lang="en-US" dirty="0" err="1"/>
              <a:t>koos</a:t>
            </a:r>
            <a:r>
              <a:rPr lang="en-US" dirty="0"/>
              <a:t> </a:t>
            </a:r>
            <a:r>
              <a:rPr lang="en-US" dirty="0" err="1"/>
              <a:t>võiksite</a:t>
            </a:r>
            <a:r>
              <a:rPr lang="en-US" dirty="0"/>
              <a:t> </a:t>
            </a:r>
            <a:r>
              <a:rPr lang="en-US" dirty="0" err="1"/>
              <a:t>luua</a:t>
            </a:r>
            <a:r>
              <a:rPr lang="en-US" dirty="0"/>
              <a:t> DKO </a:t>
            </a:r>
            <a:r>
              <a:rPr lang="en-US" dirty="0" err="1"/>
              <a:t>projekti</a:t>
            </a:r>
            <a:r>
              <a:rPr lang="en-US" dirty="0"/>
              <a:t> </a:t>
            </a:r>
            <a:r>
              <a:rPr lang="en-US" dirty="0" err="1"/>
              <a:t>või</a:t>
            </a:r>
            <a:r>
              <a:rPr lang="en-US" dirty="0"/>
              <a:t> </a:t>
            </a:r>
            <a:r>
              <a:rPr lang="en-US" dirty="0" err="1"/>
              <a:t>kelle</a:t>
            </a:r>
            <a:r>
              <a:rPr lang="en-US" dirty="0"/>
              <a:t> </a:t>
            </a:r>
            <a:r>
              <a:rPr lang="en-US" dirty="0" err="1"/>
              <a:t>projektis</a:t>
            </a:r>
            <a:r>
              <a:rPr lang="en-US" dirty="0"/>
              <a:t> </a:t>
            </a:r>
            <a:r>
              <a:rPr lang="en-US" dirty="0" err="1"/>
              <a:t>osalemisest</a:t>
            </a:r>
            <a:r>
              <a:rPr lang="en-US" dirty="0"/>
              <a:t> </a:t>
            </a:r>
            <a:r>
              <a:rPr lang="en-US" dirty="0" err="1"/>
              <a:t>olete</a:t>
            </a:r>
            <a:r>
              <a:rPr lang="en-US" dirty="0"/>
              <a:t> </a:t>
            </a:r>
            <a:r>
              <a:rPr lang="en-US" dirty="0" err="1"/>
              <a:t>huvitatud</a:t>
            </a:r>
            <a:r>
              <a:rPr lang="en-US" dirty="0"/>
              <a:t>, </a:t>
            </a:r>
            <a:r>
              <a:rPr lang="en-US" dirty="0" err="1"/>
              <a:t>peate</a:t>
            </a:r>
            <a:r>
              <a:rPr lang="en-US" dirty="0"/>
              <a:t> </a:t>
            </a:r>
            <a:r>
              <a:rPr lang="en-US" dirty="0" err="1"/>
              <a:t>projektiga</a:t>
            </a:r>
            <a:r>
              <a:rPr lang="en-US" dirty="0"/>
              <a:t> </a:t>
            </a:r>
            <a:r>
              <a:rPr lang="en-US" dirty="0" err="1"/>
              <a:t>alustamiseks</a:t>
            </a:r>
            <a:r>
              <a:rPr lang="en-US" dirty="0"/>
              <a:t>/</a:t>
            </a:r>
            <a:r>
              <a:rPr lang="en-US" dirty="0" err="1"/>
              <a:t>liitumiseks</a:t>
            </a:r>
            <a:r>
              <a:rPr lang="en-US" dirty="0"/>
              <a:t> ja </a:t>
            </a:r>
            <a:r>
              <a:rPr lang="en-US" dirty="0" err="1"/>
              <a:t>kohtumiste</a:t>
            </a:r>
            <a:r>
              <a:rPr lang="en-US" dirty="0"/>
              <a:t> </a:t>
            </a:r>
            <a:r>
              <a:rPr lang="en-US" dirty="0" err="1"/>
              <a:t>korraldamiseks</a:t>
            </a:r>
            <a:r>
              <a:rPr lang="en-US" dirty="0"/>
              <a:t> </a:t>
            </a:r>
            <a:r>
              <a:rPr lang="en-US" dirty="0" err="1"/>
              <a:t>nendega</a:t>
            </a:r>
            <a:r>
              <a:rPr lang="en-US" dirty="0"/>
              <a:t> </a:t>
            </a:r>
            <a:r>
              <a:rPr lang="en-US" dirty="0" err="1"/>
              <a:t>ühendust</a:t>
            </a:r>
            <a:r>
              <a:rPr lang="en-US" dirty="0"/>
              <a:t> </a:t>
            </a:r>
            <a:r>
              <a:rPr lang="en-US" dirty="0" err="1"/>
              <a:t>võtma</a:t>
            </a:r>
            <a:r>
              <a:rPr lang="en-US" dirty="0"/>
              <a:t>.</a:t>
            </a:r>
          </a:p>
          <a:p>
            <a:r>
              <a:rPr lang="en-US" dirty="0" err="1"/>
              <a:t>Tutvuge</a:t>
            </a:r>
            <a:r>
              <a:rPr lang="en-US" dirty="0"/>
              <a:t> </a:t>
            </a:r>
            <a:r>
              <a:rPr lang="en-US" dirty="0" err="1"/>
              <a:t>järgmiste</a:t>
            </a:r>
            <a:r>
              <a:rPr lang="en-US" dirty="0"/>
              <a:t> </a:t>
            </a:r>
            <a:r>
              <a:rPr lang="en-US" dirty="0" err="1"/>
              <a:t>rakendustega</a:t>
            </a:r>
            <a:r>
              <a:rPr lang="en-US" dirty="0"/>
              <a:t>, et </a:t>
            </a:r>
            <a:r>
              <a:rPr lang="en-US" dirty="0" err="1"/>
              <a:t>saada</a:t>
            </a:r>
            <a:r>
              <a:rPr lang="en-US" dirty="0"/>
              <a:t> </a:t>
            </a:r>
            <a:r>
              <a:rPr lang="en-US" dirty="0" err="1"/>
              <a:t>ettekujutus</a:t>
            </a:r>
            <a:r>
              <a:rPr lang="en-US" dirty="0"/>
              <a:t>, </a:t>
            </a:r>
            <a:r>
              <a:rPr lang="en-US" dirty="0" err="1"/>
              <a:t>mida</a:t>
            </a:r>
            <a:r>
              <a:rPr lang="en-US" dirty="0"/>
              <a:t> </a:t>
            </a:r>
            <a:r>
              <a:rPr lang="en-US" dirty="0" err="1"/>
              <a:t>võiksite</a:t>
            </a:r>
            <a:r>
              <a:rPr lang="en-US" dirty="0"/>
              <a:t> </a:t>
            </a:r>
            <a:r>
              <a:rPr lang="en-US" dirty="0" err="1"/>
              <a:t>kasutada</a:t>
            </a:r>
            <a:r>
              <a:rPr lang="en-US" dirty="0"/>
              <a:t> </a:t>
            </a:r>
            <a:r>
              <a:rPr lang="en-US" dirty="0" err="1"/>
              <a:t>oma</a:t>
            </a:r>
            <a:r>
              <a:rPr lang="en-US" dirty="0"/>
              <a:t> </a:t>
            </a:r>
            <a:r>
              <a:rPr lang="en-US" dirty="0" err="1"/>
              <a:t>meeskonnakaaslastega</a:t>
            </a:r>
            <a:r>
              <a:rPr lang="en-US" dirty="0"/>
              <a:t> </a:t>
            </a:r>
            <a:r>
              <a:rPr lang="en-US" dirty="0" err="1"/>
              <a:t>veebivestluste</a:t>
            </a:r>
            <a:r>
              <a:rPr lang="en-US" dirty="0"/>
              <a:t> </a:t>
            </a:r>
            <a:r>
              <a:rPr lang="en-US" dirty="0" err="1"/>
              <a:t>pidamiseks</a:t>
            </a:r>
            <a:r>
              <a:rPr lang="en-US" dirty="0"/>
              <a:t>.</a:t>
            </a:r>
          </a:p>
          <a:p>
            <a:r>
              <a:rPr lang="en-US" dirty="0" err="1"/>
              <a:t>Neid</a:t>
            </a:r>
            <a:r>
              <a:rPr lang="en-US" dirty="0"/>
              <a:t> </a:t>
            </a:r>
            <a:r>
              <a:rPr lang="en-US" dirty="0" err="1"/>
              <a:t>digivahendeid</a:t>
            </a:r>
            <a:r>
              <a:rPr lang="en-US" dirty="0"/>
              <a:t> </a:t>
            </a:r>
            <a:r>
              <a:rPr lang="en-US" dirty="0" err="1"/>
              <a:t>saab</a:t>
            </a:r>
            <a:r>
              <a:rPr lang="en-US" dirty="0"/>
              <a:t> </a:t>
            </a:r>
            <a:r>
              <a:rPr lang="en-US" dirty="0" err="1"/>
              <a:t>kasutada</a:t>
            </a:r>
            <a:r>
              <a:rPr lang="en-US" dirty="0"/>
              <a:t> ka </a:t>
            </a:r>
            <a:r>
              <a:rPr lang="en-US" dirty="0" err="1"/>
              <a:t>kohtumiste</a:t>
            </a:r>
            <a:r>
              <a:rPr lang="en-US" dirty="0"/>
              <a:t> </a:t>
            </a:r>
            <a:r>
              <a:rPr lang="en-US" dirty="0" err="1"/>
              <a:t>korraldamiseks</a:t>
            </a:r>
            <a:r>
              <a:rPr lang="en-US" dirty="0"/>
              <a:t> </a:t>
            </a:r>
            <a:r>
              <a:rPr lang="en-US" dirty="0" err="1"/>
              <a:t>kogukonnarühmadega</a:t>
            </a:r>
            <a:r>
              <a:rPr lang="en-US" dirty="0"/>
              <a:t>, </a:t>
            </a:r>
            <a:r>
              <a:rPr lang="en-US" dirty="0" err="1"/>
              <a:t>ajurünnakuteks</a:t>
            </a:r>
            <a:r>
              <a:rPr lang="en-US" dirty="0"/>
              <a:t> ja </a:t>
            </a:r>
            <a:r>
              <a:rPr lang="en-US" dirty="0" err="1"/>
              <a:t>muuks</a:t>
            </a:r>
            <a:r>
              <a:rPr lang="en-US" dirty="0"/>
              <a:t>.</a:t>
            </a:r>
          </a:p>
        </p:txBody>
      </p:sp>
      <p:sp>
        <p:nvSpPr>
          <p:cNvPr id="6" name="Text Placeholder 5">
            <a:extLst>
              <a:ext uri="{FF2B5EF4-FFF2-40B4-BE49-F238E27FC236}">
                <a16:creationId xmlns:a16="http://schemas.microsoft.com/office/drawing/2014/main" id="{CA7612DE-BD2E-4016-A8B0-4D9E2A8BD1F2}"/>
              </a:ext>
            </a:extLst>
          </p:cNvPr>
          <p:cNvSpPr>
            <a:spLocks noGrp="1"/>
          </p:cNvSpPr>
          <p:nvPr>
            <p:ph type="body" sz="quarter" idx="16"/>
          </p:nvPr>
        </p:nvSpPr>
        <p:spPr>
          <a:xfrm>
            <a:off x="1718561" y="228600"/>
            <a:ext cx="4889214" cy="949131"/>
          </a:xfrm>
        </p:spPr>
        <p:txBody>
          <a:bodyPr>
            <a:normAutofit fontScale="92500" lnSpcReduction="10000"/>
          </a:bodyPr>
          <a:lstStyle/>
          <a:p>
            <a:pPr algn="ctr"/>
            <a:r>
              <a:rPr lang="en-IE" sz="3900" dirty="0"/>
              <a:t>SUHTLEMISE</a:t>
            </a:r>
            <a:r>
              <a:rPr lang="et-EE" sz="3000" dirty="0"/>
              <a:t> </a:t>
            </a:r>
            <a:r>
              <a:rPr lang="en-IE" dirty="0"/>
              <a:t>DIGIVAHENDID </a:t>
            </a:r>
          </a:p>
        </p:txBody>
      </p:sp>
    </p:spTree>
    <p:extLst>
      <p:ext uri="{BB962C8B-B14F-4D97-AF65-F5344CB8AC3E}">
        <p14:creationId xmlns:p14="http://schemas.microsoft.com/office/powerpoint/2010/main" val="2288834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0977" y="1225689"/>
            <a:ext cx="5421085" cy="5262979"/>
          </a:xfrm>
          <a:prstGeom prst="rect">
            <a:avLst/>
          </a:prstGeom>
          <a:noFill/>
        </p:spPr>
        <p:txBody>
          <a:bodyPr wrap="square" rtlCol="0">
            <a:spAutoFit/>
          </a:bodyPr>
          <a:lstStyle/>
          <a:p>
            <a:r>
              <a:rPr lang="en-US" sz="2400" b="1" dirty="0">
                <a:solidFill>
                  <a:schemeClr val="bg1"/>
                </a:solidFill>
              </a:rPr>
              <a:t>Zoom</a:t>
            </a:r>
            <a:r>
              <a:rPr lang="et-EE" sz="2400" b="1" dirty="0">
                <a:solidFill>
                  <a:schemeClr val="bg1"/>
                </a:solidFill>
              </a:rPr>
              <a:t> </a:t>
            </a:r>
            <a:r>
              <a:rPr lang="en-US" sz="2400" dirty="0">
                <a:solidFill>
                  <a:schemeClr val="bg1"/>
                </a:solidFill>
              </a:rPr>
              <a:t>on </a:t>
            </a:r>
            <a:r>
              <a:rPr lang="en-US" sz="2400" dirty="0" err="1">
                <a:solidFill>
                  <a:schemeClr val="bg1"/>
                </a:solidFill>
              </a:rPr>
              <a:t>videovestluse</a:t>
            </a:r>
            <a:r>
              <a:rPr lang="en-US" sz="2400" dirty="0">
                <a:solidFill>
                  <a:schemeClr val="bg1"/>
                </a:solidFill>
              </a:rPr>
              <a:t> </a:t>
            </a:r>
            <a:r>
              <a:rPr lang="en-US" sz="2400" dirty="0" err="1">
                <a:solidFill>
                  <a:schemeClr val="bg1"/>
                </a:solidFill>
              </a:rPr>
              <a:t>töövahend</a:t>
            </a:r>
            <a:r>
              <a:rPr lang="en-US" sz="2400" dirty="0">
                <a:solidFill>
                  <a:schemeClr val="bg1"/>
                </a:solidFill>
              </a:rPr>
              <a:t>. </a:t>
            </a:r>
            <a:r>
              <a:rPr lang="en-US" sz="2400" dirty="0" err="1">
                <a:solidFill>
                  <a:schemeClr val="bg1"/>
                </a:solidFill>
              </a:rPr>
              <a:t>Zoomi</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nii</a:t>
            </a:r>
            <a:r>
              <a:rPr lang="en-US" sz="2400" dirty="0">
                <a:solidFill>
                  <a:schemeClr val="bg1"/>
                </a:solidFill>
              </a:rPr>
              <a:t> </a:t>
            </a:r>
            <a:r>
              <a:rPr lang="en-US" sz="2400" dirty="0" err="1">
                <a:solidFill>
                  <a:schemeClr val="bg1"/>
                </a:solidFill>
              </a:rPr>
              <a:t>veebikoosolekute</a:t>
            </a:r>
            <a:r>
              <a:rPr lang="en-US" sz="2400" dirty="0">
                <a:solidFill>
                  <a:schemeClr val="bg1"/>
                </a:solidFill>
              </a:rPr>
              <a:t> </a:t>
            </a:r>
            <a:r>
              <a:rPr lang="en-US" sz="2400" dirty="0" err="1">
                <a:solidFill>
                  <a:schemeClr val="bg1"/>
                </a:solidFill>
              </a:rPr>
              <a:t>läbiviimiseks</a:t>
            </a:r>
            <a:r>
              <a:rPr lang="en-US" sz="2400" dirty="0">
                <a:solidFill>
                  <a:schemeClr val="bg1"/>
                </a:solidFill>
              </a:rPr>
              <a:t> </a:t>
            </a:r>
            <a:r>
              <a:rPr lang="en-US" sz="2400" dirty="0" err="1">
                <a:solidFill>
                  <a:schemeClr val="bg1"/>
                </a:solidFill>
              </a:rPr>
              <a:t>kui</a:t>
            </a:r>
            <a:r>
              <a:rPr lang="en-US" sz="2400" dirty="0">
                <a:solidFill>
                  <a:schemeClr val="bg1"/>
                </a:solidFill>
              </a:rPr>
              <a:t> ka </a:t>
            </a:r>
            <a:r>
              <a:rPr lang="en-US" sz="2400" dirty="0" err="1">
                <a:solidFill>
                  <a:schemeClr val="bg1"/>
                </a:solidFill>
              </a:rPr>
              <a:t>veebiõppe</a:t>
            </a:r>
            <a:r>
              <a:rPr lang="en-US" sz="2400" dirty="0">
                <a:solidFill>
                  <a:schemeClr val="bg1"/>
                </a:solidFill>
              </a:rPr>
              <a:t> </a:t>
            </a:r>
            <a:r>
              <a:rPr lang="en-US" sz="2400" dirty="0" err="1">
                <a:solidFill>
                  <a:schemeClr val="bg1"/>
                </a:solidFill>
              </a:rPr>
              <a:t>korraldamiseks</a:t>
            </a:r>
            <a:r>
              <a:rPr lang="en-US" sz="2400" dirty="0">
                <a:solidFill>
                  <a:schemeClr val="bg1"/>
                </a:solidFill>
              </a:rPr>
              <a:t>. </a:t>
            </a:r>
            <a:r>
              <a:rPr lang="en-US" sz="2400" dirty="0" err="1">
                <a:solidFill>
                  <a:schemeClr val="bg1"/>
                </a:solidFill>
              </a:rPr>
              <a:t>Kasutajad</a:t>
            </a:r>
            <a:r>
              <a:rPr lang="en-US" sz="2400" dirty="0">
                <a:solidFill>
                  <a:schemeClr val="bg1"/>
                </a:solidFill>
              </a:rPr>
              <a:t> </a:t>
            </a:r>
            <a:r>
              <a:rPr lang="en-US" sz="2400" dirty="0" err="1">
                <a:solidFill>
                  <a:schemeClr val="bg1"/>
                </a:solidFill>
              </a:rPr>
              <a:t>saavad</a:t>
            </a:r>
            <a:r>
              <a:rPr lang="en-US" sz="2400" dirty="0">
                <a:solidFill>
                  <a:schemeClr val="bg1"/>
                </a:solidFill>
              </a:rPr>
              <a:t> ka </a:t>
            </a:r>
            <a:r>
              <a:rPr lang="en-US" sz="2400" dirty="0" err="1">
                <a:solidFill>
                  <a:schemeClr val="bg1"/>
                </a:solidFill>
              </a:rPr>
              <a:t>virtuaalsel</a:t>
            </a:r>
            <a:r>
              <a:rPr lang="en-US" sz="2400" dirty="0">
                <a:solidFill>
                  <a:schemeClr val="bg1"/>
                </a:solidFill>
              </a:rPr>
              <a:t> </a:t>
            </a:r>
            <a:r>
              <a:rPr lang="en-US" sz="2400" dirty="0" err="1">
                <a:solidFill>
                  <a:schemeClr val="bg1"/>
                </a:solidFill>
              </a:rPr>
              <a:t>valgel</a:t>
            </a:r>
            <a:r>
              <a:rPr lang="en-US" sz="2400" dirty="0">
                <a:solidFill>
                  <a:schemeClr val="bg1"/>
                </a:solidFill>
              </a:rPr>
              <a:t> </a:t>
            </a:r>
            <a:r>
              <a:rPr lang="en-US" sz="2400" dirty="0" err="1">
                <a:solidFill>
                  <a:schemeClr val="bg1"/>
                </a:solidFill>
              </a:rPr>
              <a:t>tahvlil</a:t>
            </a:r>
            <a:r>
              <a:rPr lang="en-US" sz="2400" dirty="0">
                <a:solidFill>
                  <a:schemeClr val="bg1"/>
                </a:solidFill>
              </a:rPr>
              <a:t> </a:t>
            </a:r>
            <a:r>
              <a:rPr lang="en-US" sz="2400" dirty="0" err="1">
                <a:solidFill>
                  <a:schemeClr val="bg1"/>
                </a:solidFill>
              </a:rPr>
              <a:t>ajurünnakut</a:t>
            </a:r>
            <a:r>
              <a:rPr lang="en-US" sz="2400" dirty="0">
                <a:solidFill>
                  <a:schemeClr val="bg1"/>
                </a:solidFill>
              </a:rPr>
              <a:t> </a:t>
            </a:r>
            <a:r>
              <a:rPr lang="en-US" sz="2400" dirty="0" err="1">
                <a:solidFill>
                  <a:schemeClr val="bg1"/>
                </a:solidFill>
              </a:rPr>
              <a:t>teha</a:t>
            </a:r>
            <a:r>
              <a:rPr lang="en-US" sz="2400" dirty="0">
                <a:solidFill>
                  <a:schemeClr val="bg1"/>
                </a:solidFill>
              </a:rPr>
              <a:t> ja </a:t>
            </a:r>
            <a:r>
              <a:rPr lang="en-US" sz="2400" dirty="0" err="1">
                <a:solidFill>
                  <a:schemeClr val="bg1"/>
                </a:solidFill>
              </a:rPr>
              <a:t>projektide</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koostööd</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lisades</a:t>
            </a:r>
            <a:r>
              <a:rPr lang="en-US" sz="2400" dirty="0">
                <a:solidFill>
                  <a:schemeClr val="bg1"/>
                </a:solidFill>
              </a:rPr>
              <a:t> </a:t>
            </a:r>
            <a:r>
              <a:rPr lang="en-US" sz="2400" dirty="0" err="1">
                <a:solidFill>
                  <a:schemeClr val="bg1"/>
                </a:solidFill>
              </a:rPr>
              <a:t>dokumentidele</a:t>
            </a:r>
            <a:r>
              <a:rPr lang="en-US" sz="2400" dirty="0">
                <a:solidFill>
                  <a:schemeClr val="bg1"/>
                </a:solidFill>
              </a:rPr>
              <a:t> </a:t>
            </a:r>
            <a:r>
              <a:rPr lang="en-US" sz="2400" dirty="0" err="1">
                <a:solidFill>
                  <a:schemeClr val="bg1"/>
                </a:solidFill>
              </a:rPr>
              <a:t>märkusi</a:t>
            </a:r>
            <a:r>
              <a:rPr lang="en-US" sz="2400" dirty="0">
                <a:solidFill>
                  <a:schemeClr val="bg1"/>
                </a:solidFill>
              </a:rPr>
              <a:t> </a:t>
            </a:r>
            <a:r>
              <a:rPr lang="en-US" sz="2400" dirty="0" err="1">
                <a:solidFill>
                  <a:schemeClr val="bg1"/>
                </a:solidFill>
              </a:rPr>
              <a:t>teiste</a:t>
            </a:r>
            <a:r>
              <a:rPr lang="en-US" sz="2400" dirty="0">
                <a:solidFill>
                  <a:schemeClr val="bg1"/>
                </a:solidFill>
              </a:rPr>
              <a:t> </a:t>
            </a:r>
            <a:r>
              <a:rPr lang="en-US" sz="2400" dirty="0" err="1">
                <a:solidFill>
                  <a:schemeClr val="bg1"/>
                </a:solidFill>
              </a:rPr>
              <a:t>õppijate</a:t>
            </a:r>
            <a:r>
              <a:rPr lang="en-US" sz="2400" dirty="0">
                <a:solidFill>
                  <a:schemeClr val="bg1"/>
                </a:solidFill>
              </a:rPr>
              <a:t> </a:t>
            </a:r>
            <a:r>
              <a:rPr lang="en-US" sz="2400" dirty="0" err="1">
                <a:solidFill>
                  <a:schemeClr val="bg1"/>
                </a:solidFill>
              </a:rPr>
              <a:t>ekraanidel</a:t>
            </a:r>
            <a:r>
              <a:rPr lang="en-US" sz="2400" dirty="0">
                <a:solidFill>
                  <a:schemeClr val="bg1"/>
                </a:solidFill>
              </a:rPr>
              <a:t>.</a:t>
            </a:r>
            <a:r>
              <a:rPr lang="et-EE" sz="2400" dirty="0">
                <a:solidFill>
                  <a:schemeClr val="bg1"/>
                </a:solidFill>
              </a:rPr>
              <a:t> </a:t>
            </a:r>
            <a:r>
              <a:rPr lang="en-US" sz="2400" dirty="0">
                <a:solidFill>
                  <a:schemeClr val="bg1"/>
                </a:solidFill>
                <a:hlinkClick r:id="rId2">
                  <a:extLst>
                    <a:ext uri="{A12FA001-AC4F-418D-AE19-62706E023703}">
                      <ahyp:hlinkClr xmlns:ahyp="http://schemas.microsoft.com/office/drawing/2018/hyperlinkcolor" val="tx"/>
                    </a:ext>
                  </a:extLst>
                </a:hlinkClick>
              </a:rPr>
              <a:t>Link </a:t>
            </a:r>
            <a:r>
              <a:rPr lang="en-US" sz="2400" dirty="0" err="1">
                <a:solidFill>
                  <a:schemeClr val="bg1"/>
                </a:solidFill>
                <a:hlinkClick r:id="rId2">
                  <a:extLst>
                    <a:ext uri="{A12FA001-AC4F-418D-AE19-62706E023703}">
                      <ahyp:hlinkClr xmlns:ahyp="http://schemas.microsoft.com/office/drawing/2018/hyperlinkcolor" val="tx"/>
                    </a:ext>
                  </a:extLst>
                </a:hlinkClick>
              </a:rPr>
              <a:t>Zoomi</a:t>
            </a:r>
            <a:r>
              <a:rPr lang="en-US" sz="2400" dirty="0">
                <a:solidFill>
                  <a:schemeClr val="bg1"/>
                </a:solidFill>
                <a:hlinkClick r:id="rId2">
                  <a:extLst>
                    <a:ext uri="{A12FA001-AC4F-418D-AE19-62706E023703}">
                      <ahyp:hlinkClr xmlns:ahyp="http://schemas.microsoft.com/office/drawing/2018/hyperlinkcolor" val="tx"/>
                    </a:ext>
                  </a:extLst>
                </a:hlinkClick>
              </a:rPr>
              <a:t> </a:t>
            </a:r>
            <a:r>
              <a:rPr lang="en-US" sz="2400" dirty="0" err="1">
                <a:solidFill>
                  <a:schemeClr val="bg1"/>
                </a:solidFill>
                <a:hlinkClick r:id="rId2">
                  <a:extLst>
                    <a:ext uri="{A12FA001-AC4F-418D-AE19-62706E023703}">
                      <ahyp:hlinkClr xmlns:ahyp="http://schemas.microsoft.com/office/drawing/2018/hyperlinkcolor" val="tx"/>
                    </a:ext>
                  </a:extLst>
                </a:hlinkClick>
              </a:rPr>
              <a:t>lehele</a:t>
            </a:r>
            <a:r>
              <a:rPr lang="en-US"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a:p>
            <a:endParaRPr lang="en-US" sz="2400" dirty="0">
              <a:solidFill>
                <a:schemeClr val="bg1"/>
              </a:solidFill>
            </a:endParaRPr>
          </a:p>
          <a:p>
            <a:r>
              <a:rPr lang="en-US" sz="2400" b="1" dirty="0">
                <a:solidFill>
                  <a:schemeClr val="bg1"/>
                </a:solidFill>
              </a:rPr>
              <a:t>Facebook Live</a:t>
            </a:r>
            <a:r>
              <a:rPr lang="et-EE" sz="2400" b="1" dirty="0">
                <a:solidFill>
                  <a:schemeClr val="bg1"/>
                </a:solidFill>
              </a:rPr>
              <a:t> </a:t>
            </a:r>
            <a:r>
              <a:rPr lang="en-US" sz="2400" dirty="0">
                <a:solidFill>
                  <a:schemeClr val="bg1"/>
                </a:solidFill>
              </a:rPr>
              <a:t>on </a:t>
            </a:r>
            <a:r>
              <a:rPr lang="en-US" sz="2400" dirty="0" err="1">
                <a:solidFill>
                  <a:schemeClr val="bg1"/>
                </a:solidFill>
              </a:rPr>
              <a:t>töövahend</a:t>
            </a:r>
            <a:r>
              <a:rPr lang="en-US" sz="2400" dirty="0">
                <a:solidFill>
                  <a:schemeClr val="bg1"/>
                </a:solidFill>
              </a:rPr>
              <a:t>, mis </a:t>
            </a:r>
            <a:r>
              <a:rPr lang="en-US" sz="2400" dirty="0" err="1">
                <a:solidFill>
                  <a:schemeClr val="bg1"/>
                </a:solidFill>
              </a:rPr>
              <a:t>võimaldab</a:t>
            </a:r>
            <a:r>
              <a:rPr lang="en-US" sz="2400" dirty="0">
                <a:solidFill>
                  <a:schemeClr val="bg1"/>
                </a:solidFill>
              </a:rPr>
              <a:t> </a:t>
            </a:r>
            <a:r>
              <a:rPr lang="en-US" sz="2400" dirty="0" err="1">
                <a:solidFill>
                  <a:schemeClr val="bg1"/>
                </a:solidFill>
              </a:rPr>
              <a:t>kasutajatel</a:t>
            </a:r>
            <a:r>
              <a:rPr lang="en-US" sz="2400" dirty="0">
                <a:solidFill>
                  <a:schemeClr val="bg1"/>
                </a:solidFill>
              </a:rPr>
              <a:t> </a:t>
            </a:r>
            <a:r>
              <a:rPr lang="en-US" sz="2400" dirty="0" err="1">
                <a:solidFill>
                  <a:schemeClr val="bg1"/>
                </a:solidFill>
              </a:rPr>
              <a:t>Facebooki</a:t>
            </a:r>
            <a:r>
              <a:rPr lang="en-US" sz="2400" dirty="0">
                <a:solidFill>
                  <a:schemeClr val="bg1"/>
                </a:solidFill>
              </a:rPr>
              <a:t> </a:t>
            </a:r>
            <a:r>
              <a:rPr lang="en-US" sz="2400" dirty="0" err="1">
                <a:solidFill>
                  <a:schemeClr val="bg1"/>
                </a:solidFill>
              </a:rPr>
              <a:t>lehe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grupi</a:t>
            </a:r>
            <a:r>
              <a:rPr lang="en-US" sz="2400" dirty="0">
                <a:solidFill>
                  <a:schemeClr val="bg1"/>
                </a:solidFill>
              </a:rPr>
              <a:t> kaudu </a:t>
            </a:r>
            <a:r>
              <a:rPr lang="en-US" sz="2400" dirty="0" err="1">
                <a:solidFill>
                  <a:schemeClr val="bg1"/>
                </a:solidFill>
              </a:rPr>
              <a:t>videot</a:t>
            </a:r>
            <a:r>
              <a:rPr lang="en-US" sz="2400" dirty="0">
                <a:solidFill>
                  <a:schemeClr val="bg1"/>
                </a:solidFill>
              </a:rPr>
              <a:t> </a:t>
            </a:r>
            <a:r>
              <a:rPr lang="en-US" sz="2400" dirty="0" err="1">
                <a:solidFill>
                  <a:schemeClr val="bg1"/>
                </a:solidFill>
              </a:rPr>
              <a:t>otse</a:t>
            </a:r>
            <a:r>
              <a:rPr lang="en-US" sz="2400" dirty="0">
                <a:solidFill>
                  <a:schemeClr val="bg1"/>
                </a:solidFill>
              </a:rPr>
              <a:t> </a:t>
            </a:r>
            <a:r>
              <a:rPr lang="en-US" sz="2400" dirty="0" err="1">
                <a:solidFill>
                  <a:schemeClr val="bg1"/>
                </a:solidFill>
              </a:rPr>
              <a:t>voogesitada</a:t>
            </a:r>
            <a:r>
              <a:rPr lang="en-US" sz="2400" dirty="0">
                <a:solidFill>
                  <a:schemeClr val="bg1"/>
                </a:solidFill>
              </a:rPr>
              <a:t>. Seda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kogunemiste</a:t>
            </a:r>
            <a:r>
              <a:rPr lang="en-US" sz="2400" dirty="0">
                <a:solidFill>
                  <a:schemeClr val="bg1"/>
                </a:solidFill>
              </a:rPr>
              <a:t>, </a:t>
            </a:r>
            <a:r>
              <a:rPr lang="en-US" sz="2400" dirty="0" err="1">
                <a:solidFill>
                  <a:schemeClr val="bg1"/>
                </a:solidFill>
              </a:rPr>
              <a:t>sündmuste</a:t>
            </a:r>
            <a:r>
              <a:rPr lang="en-US" sz="2400" dirty="0">
                <a:solidFill>
                  <a:schemeClr val="bg1"/>
                </a:solidFill>
              </a:rPr>
              <a:t>, </a:t>
            </a:r>
            <a:r>
              <a:rPr lang="en-US" sz="2400" dirty="0" err="1">
                <a:solidFill>
                  <a:schemeClr val="bg1"/>
                </a:solidFill>
              </a:rPr>
              <a:t>etenduste</a:t>
            </a:r>
            <a:r>
              <a:rPr lang="en-US" sz="2400" dirty="0">
                <a:solidFill>
                  <a:schemeClr val="bg1"/>
                </a:solidFill>
              </a:rPr>
              <a:t> ja </a:t>
            </a:r>
            <a:r>
              <a:rPr lang="en-US" sz="2400" dirty="0" err="1">
                <a:solidFill>
                  <a:schemeClr val="bg1"/>
                </a:solidFill>
              </a:rPr>
              <a:t>õppetundide</a:t>
            </a:r>
            <a:r>
              <a:rPr lang="en-US" sz="2400" dirty="0">
                <a:solidFill>
                  <a:schemeClr val="bg1"/>
                </a:solidFill>
              </a:rPr>
              <a:t> </a:t>
            </a:r>
            <a:r>
              <a:rPr lang="en-US" sz="2400" dirty="0" err="1">
                <a:solidFill>
                  <a:schemeClr val="bg1"/>
                </a:solidFill>
              </a:rPr>
              <a:t>salvestamiseks</a:t>
            </a:r>
            <a:r>
              <a:rPr lang="en-US" sz="2400" dirty="0">
                <a:solidFill>
                  <a:schemeClr val="bg1"/>
                </a:solidFill>
              </a:rPr>
              <a:t>.</a:t>
            </a: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6" name="Text Placeholder 5">
            <a:extLst>
              <a:ext uri="{FF2B5EF4-FFF2-40B4-BE49-F238E27FC236}">
                <a16:creationId xmlns:a16="http://schemas.microsoft.com/office/drawing/2014/main" id="{5B8CFBDC-0B67-476C-9742-25FD414B395F}"/>
              </a:ext>
            </a:extLst>
          </p:cNvPr>
          <p:cNvSpPr txBox="1">
            <a:spLocks/>
          </p:cNvSpPr>
          <p:nvPr/>
        </p:nvSpPr>
        <p:spPr>
          <a:xfrm>
            <a:off x="1718561" y="228600"/>
            <a:ext cx="4889214" cy="9491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3900"/>
              <a:t>SUHTLEMISE</a:t>
            </a:r>
            <a:r>
              <a:rPr lang="et-EE" sz="3000"/>
              <a:t> </a:t>
            </a:r>
            <a:r>
              <a:rPr lang="en-IE"/>
              <a:t>DIGIVAHENDID </a:t>
            </a:r>
            <a:endParaRPr lang="en-IE" dirty="0"/>
          </a:p>
        </p:txBody>
      </p:sp>
    </p:spTree>
    <p:extLst>
      <p:ext uri="{BB962C8B-B14F-4D97-AF65-F5344CB8AC3E}">
        <p14:creationId xmlns:p14="http://schemas.microsoft.com/office/powerpoint/2010/main" val="145944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89435"/>
            <a:ext cx="5403738" cy="5262979"/>
          </a:xfrm>
          <a:prstGeom prst="rect">
            <a:avLst/>
          </a:prstGeom>
          <a:noFill/>
        </p:spPr>
        <p:txBody>
          <a:bodyPr wrap="square" rtlCol="0">
            <a:spAutoFit/>
          </a:bodyPr>
          <a:lstStyle/>
          <a:p>
            <a:r>
              <a:rPr lang="en-US" sz="2400" b="1" dirty="0" err="1">
                <a:solidFill>
                  <a:schemeClr val="bg1"/>
                </a:solidFill>
              </a:rPr>
              <a:t>Webex</a:t>
            </a:r>
            <a:r>
              <a:rPr lang="et-EE" sz="2400" b="1" dirty="0">
                <a:solidFill>
                  <a:schemeClr val="bg1"/>
                </a:solidFill>
              </a:rPr>
              <a:t>  </a:t>
            </a:r>
            <a:r>
              <a:rPr lang="en-US" sz="2400" dirty="0">
                <a:solidFill>
                  <a:schemeClr val="bg1"/>
                </a:solidFill>
              </a:rPr>
              <a:t>n </a:t>
            </a:r>
            <a:r>
              <a:rPr lang="en-US" sz="2400" dirty="0" err="1">
                <a:solidFill>
                  <a:schemeClr val="bg1"/>
                </a:solidFill>
              </a:rPr>
              <a:t>veebirakendus</a:t>
            </a:r>
            <a:r>
              <a:rPr lang="en-US" sz="2400" dirty="0">
                <a:solidFill>
                  <a:schemeClr val="bg1"/>
                </a:solidFill>
              </a:rPr>
              <a:t>, mis </a:t>
            </a:r>
            <a:r>
              <a:rPr lang="en-US" sz="2400" dirty="0" err="1">
                <a:solidFill>
                  <a:schemeClr val="bg1"/>
                </a:solidFill>
              </a:rPr>
              <a:t>võimaldab</a:t>
            </a:r>
            <a:r>
              <a:rPr lang="en-US" sz="2400" dirty="0">
                <a:solidFill>
                  <a:schemeClr val="bg1"/>
                </a:solidFill>
              </a:rPr>
              <a:t> </a:t>
            </a:r>
            <a:r>
              <a:rPr lang="en-US" sz="2400" dirty="0" err="1">
                <a:solidFill>
                  <a:schemeClr val="bg1"/>
                </a:solidFill>
              </a:rPr>
              <a:t>kasutajatel</a:t>
            </a:r>
            <a:r>
              <a:rPr lang="en-US" sz="2400" dirty="0">
                <a:solidFill>
                  <a:schemeClr val="bg1"/>
                </a:solidFill>
              </a:rPr>
              <a:t> </a:t>
            </a:r>
            <a:r>
              <a:rPr lang="en-US" sz="2400" dirty="0" err="1">
                <a:solidFill>
                  <a:schemeClr val="bg1"/>
                </a:solidFill>
              </a:rPr>
              <a:t>pidada</a:t>
            </a:r>
            <a:r>
              <a:rPr lang="en-US" sz="2400" dirty="0">
                <a:solidFill>
                  <a:schemeClr val="bg1"/>
                </a:solidFill>
              </a:rPr>
              <a:t> </a:t>
            </a:r>
            <a:r>
              <a:rPr lang="en-US" sz="2400" dirty="0" err="1">
                <a:solidFill>
                  <a:schemeClr val="bg1"/>
                </a:solidFill>
              </a:rPr>
              <a:t>veebivestlusi</a:t>
            </a:r>
            <a:r>
              <a:rPr lang="en-US" sz="2400" dirty="0">
                <a:solidFill>
                  <a:schemeClr val="bg1"/>
                </a:solidFill>
              </a:rPr>
              <a:t> </a:t>
            </a:r>
            <a:r>
              <a:rPr lang="en-US" sz="2400" dirty="0" err="1">
                <a:solidFill>
                  <a:schemeClr val="bg1"/>
                </a:solidFill>
              </a:rPr>
              <a:t>kuni</a:t>
            </a:r>
            <a:r>
              <a:rPr lang="en-US" sz="2400" dirty="0">
                <a:solidFill>
                  <a:schemeClr val="bg1"/>
                </a:solidFill>
              </a:rPr>
              <a:t> 100 </a:t>
            </a:r>
            <a:r>
              <a:rPr lang="en-US" sz="2400" dirty="0" err="1">
                <a:solidFill>
                  <a:schemeClr val="bg1"/>
                </a:solidFill>
              </a:rPr>
              <a:t>osalejaga</a:t>
            </a:r>
            <a:r>
              <a:rPr lang="en-US" sz="2400" dirty="0">
                <a:solidFill>
                  <a:schemeClr val="bg1"/>
                </a:solidFill>
              </a:rPr>
              <a:t>. </a:t>
            </a:r>
            <a:r>
              <a:rPr lang="en-US" sz="2400" dirty="0" err="1">
                <a:solidFill>
                  <a:schemeClr val="bg1"/>
                </a:solidFill>
              </a:rPr>
              <a:t>Webexit</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hääl</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videokõne</a:t>
            </a:r>
            <a:r>
              <a:rPr lang="en-US" sz="2400" dirty="0">
                <a:solidFill>
                  <a:schemeClr val="bg1"/>
                </a:solidFill>
              </a:rPr>
              <a:t> </a:t>
            </a:r>
            <a:r>
              <a:rPr lang="en-US" sz="2400" dirty="0" err="1">
                <a:solidFill>
                  <a:schemeClr val="bg1"/>
                </a:solidFill>
              </a:rPr>
              <a:t>teel</a:t>
            </a:r>
            <a:r>
              <a:rPr lang="en-US" sz="2400" dirty="0">
                <a:solidFill>
                  <a:schemeClr val="bg1"/>
                </a:solidFill>
              </a:rPr>
              <a:t> </a:t>
            </a:r>
            <a:r>
              <a:rPr lang="en-US" sz="2400" dirty="0" err="1">
                <a:solidFill>
                  <a:schemeClr val="bg1"/>
                </a:solidFill>
              </a:rPr>
              <a:t>suhtlemiseks</a:t>
            </a:r>
            <a:r>
              <a:rPr lang="en-US" sz="2400" dirty="0">
                <a:solidFill>
                  <a:schemeClr val="bg1"/>
                </a:solidFill>
              </a:rPr>
              <a:t>. Seda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ka </a:t>
            </a:r>
            <a:r>
              <a:rPr lang="en-US" sz="2400" dirty="0" err="1">
                <a:solidFill>
                  <a:schemeClr val="bg1"/>
                </a:solidFill>
              </a:rPr>
              <a:t>ekraani</a:t>
            </a:r>
            <a:r>
              <a:rPr lang="en-US" sz="2400" dirty="0">
                <a:solidFill>
                  <a:schemeClr val="bg1"/>
                </a:solidFill>
              </a:rPr>
              <a:t> </a:t>
            </a:r>
            <a:r>
              <a:rPr lang="en-US" sz="2400" dirty="0" err="1">
                <a:solidFill>
                  <a:schemeClr val="bg1"/>
                </a:solidFill>
              </a:rPr>
              <a:t>jagamiseks</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dokumentide</a:t>
            </a:r>
            <a:r>
              <a:rPr lang="en-US" sz="2400" dirty="0">
                <a:solidFill>
                  <a:schemeClr val="bg1"/>
                </a:solidFill>
              </a:rPr>
              <a:t> </a:t>
            </a:r>
            <a:r>
              <a:rPr lang="en-US" sz="2400" dirty="0" err="1">
                <a:solidFill>
                  <a:schemeClr val="bg1"/>
                </a:solidFill>
              </a:rPr>
              <a:t>jagamiseks</a:t>
            </a:r>
            <a:r>
              <a:rPr lang="en-US" sz="2400" dirty="0">
                <a:solidFill>
                  <a:schemeClr val="bg1"/>
                </a:solidFill>
              </a:rPr>
              <a:t> </a:t>
            </a:r>
            <a:r>
              <a:rPr lang="en-US" sz="2400" dirty="0" err="1">
                <a:solidFill>
                  <a:schemeClr val="bg1"/>
                </a:solidFill>
              </a:rPr>
              <a:t>inimeste</a:t>
            </a:r>
            <a:r>
              <a:rPr lang="en-US" sz="2400" dirty="0">
                <a:solidFill>
                  <a:schemeClr val="bg1"/>
                </a:solidFill>
              </a:rPr>
              <a:t> </a:t>
            </a:r>
            <a:r>
              <a:rPr lang="en-US" sz="2400" dirty="0" err="1">
                <a:solidFill>
                  <a:schemeClr val="bg1"/>
                </a:solidFill>
              </a:rPr>
              <a:t>vahel</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Webexi</a:t>
            </a:r>
            <a:r>
              <a:rPr lang="en-US" sz="2400" dirty="0">
                <a:solidFill>
                  <a:schemeClr val="bg1"/>
                </a:solidFill>
              </a:rPr>
              <a:t> </a:t>
            </a:r>
            <a:r>
              <a:rPr lang="en-US" sz="2400" dirty="0" err="1">
                <a:solidFill>
                  <a:schemeClr val="bg1"/>
                </a:solidFill>
              </a:rPr>
              <a:t>peetakse</a:t>
            </a:r>
            <a:r>
              <a:rPr lang="en-US" sz="2400" dirty="0">
                <a:solidFill>
                  <a:schemeClr val="bg1"/>
                </a:solidFill>
              </a:rPr>
              <a:t> </a:t>
            </a:r>
            <a:r>
              <a:rPr lang="en-US" sz="2400" dirty="0" err="1">
                <a:solidFill>
                  <a:schemeClr val="bg1"/>
                </a:solidFill>
              </a:rPr>
              <a:t>kõikehõlmavaks</a:t>
            </a:r>
            <a:r>
              <a:rPr lang="en-US" sz="2400" dirty="0">
                <a:solidFill>
                  <a:schemeClr val="bg1"/>
                </a:solidFill>
              </a:rPr>
              <a:t> </a:t>
            </a:r>
            <a:r>
              <a:rPr lang="en-US" sz="2400" dirty="0" err="1">
                <a:solidFill>
                  <a:schemeClr val="bg1"/>
                </a:solidFill>
              </a:rPr>
              <a:t>tarkvaraks</a:t>
            </a:r>
            <a:r>
              <a:rPr lang="en-US" sz="2400" dirty="0">
                <a:solidFill>
                  <a:schemeClr val="bg1"/>
                </a:solidFill>
              </a:rPr>
              <a:t>, mis </a:t>
            </a:r>
            <a:r>
              <a:rPr lang="en-US" sz="2400" dirty="0" err="1">
                <a:solidFill>
                  <a:schemeClr val="bg1"/>
                </a:solidFill>
              </a:rPr>
              <a:t>pakub</a:t>
            </a:r>
            <a:r>
              <a:rPr lang="en-US" sz="2400" dirty="0">
                <a:solidFill>
                  <a:schemeClr val="bg1"/>
                </a:solidFill>
              </a:rPr>
              <a:t> </a:t>
            </a:r>
            <a:r>
              <a:rPr lang="en-US" sz="2400" dirty="0" err="1">
                <a:solidFill>
                  <a:schemeClr val="bg1"/>
                </a:solidFill>
              </a:rPr>
              <a:t>võrdseid</a:t>
            </a:r>
            <a:r>
              <a:rPr lang="en-US" sz="2400" dirty="0">
                <a:solidFill>
                  <a:schemeClr val="bg1"/>
                </a:solidFill>
              </a:rPr>
              <a:t> </a:t>
            </a:r>
            <a:r>
              <a:rPr lang="en-US" sz="2400" dirty="0" err="1">
                <a:solidFill>
                  <a:schemeClr val="bg1"/>
                </a:solidFill>
              </a:rPr>
              <a:t>võimalusi</a:t>
            </a:r>
            <a:r>
              <a:rPr lang="en-US" sz="2400" dirty="0">
                <a:solidFill>
                  <a:schemeClr val="bg1"/>
                </a:solidFill>
              </a:rPr>
              <a:t> </a:t>
            </a:r>
            <a:r>
              <a:rPr lang="en-US" sz="2400" dirty="0" err="1">
                <a:solidFill>
                  <a:schemeClr val="bg1"/>
                </a:solidFill>
              </a:rPr>
              <a:t>kõigile</a:t>
            </a:r>
            <a:r>
              <a:rPr lang="en-US" sz="2400" dirty="0">
                <a:solidFill>
                  <a:schemeClr val="bg1"/>
                </a:solidFill>
              </a:rPr>
              <a:t>, </a:t>
            </a:r>
            <a:r>
              <a:rPr lang="en-US" sz="2400" dirty="0" err="1">
                <a:solidFill>
                  <a:schemeClr val="bg1"/>
                </a:solidFill>
              </a:rPr>
              <a:t>olenemata</a:t>
            </a:r>
            <a:r>
              <a:rPr lang="en-US" sz="2400" dirty="0">
                <a:solidFill>
                  <a:schemeClr val="bg1"/>
                </a:solidFill>
              </a:rPr>
              <a:t> </a:t>
            </a:r>
            <a:r>
              <a:rPr lang="en-US" sz="2400" dirty="0" err="1">
                <a:solidFill>
                  <a:schemeClr val="bg1"/>
                </a:solidFill>
              </a:rPr>
              <a:t>geograafiast</a:t>
            </a:r>
            <a:r>
              <a:rPr lang="en-US" sz="2400" dirty="0">
                <a:solidFill>
                  <a:schemeClr val="bg1"/>
                </a:solidFill>
              </a:rPr>
              <a:t>, </a:t>
            </a:r>
            <a:r>
              <a:rPr lang="en-US" sz="2400" dirty="0" err="1">
                <a:solidFill>
                  <a:schemeClr val="bg1"/>
                </a:solidFill>
              </a:rPr>
              <a:t>keelest</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suhtlusstiilist</a:t>
            </a:r>
            <a:r>
              <a:rPr lang="en-US" sz="2400" dirty="0">
                <a:solidFill>
                  <a:schemeClr val="bg1"/>
                </a:solidFill>
              </a:rPr>
              <a:t>.</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 </a:t>
            </a:r>
            <a:r>
              <a:rPr lang="en-US" sz="2400" dirty="0" err="1">
                <a:solidFill>
                  <a:schemeClr val="bg1"/>
                </a:solidFill>
                <a:hlinkClick r:id="rId2">
                  <a:extLst>
                    <a:ext uri="{A12FA001-AC4F-418D-AE19-62706E023703}">
                      <ahyp:hlinkClr xmlns:ahyp="http://schemas.microsoft.com/office/drawing/2018/hyperlinkcolor" val="tx"/>
                    </a:ext>
                  </a:extLst>
                </a:hlinkClick>
              </a:rPr>
              <a:t>Webexi</a:t>
            </a:r>
            <a:r>
              <a:rPr lang="en-US" sz="2400" dirty="0">
                <a:solidFill>
                  <a:schemeClr val="bg1"/>
                </a:solidFill>
                <a:hlinkClick r:id="rId2">
                  <a:extLst>
                    <a:ext uri="{A12FA001-AC4F-418D-AE19-62706E023703}">
                      <ahyp:hlinkClr xmlns:ahyp="http://schemas.microsoft.com/office/drawing/2018/hyperlinkcolor" val="tx"/>
                    </a:ext>
                  </a:extLst>
                </a:hlinkClick>
              </a:rPr>
              <a:t> </a:t>
            </a:r>
            <a:r>
              <a:rPr lang="en-US" sz="2400" dirty="0" err="1">
                <a:solidFill>
                  <a:schemeClr val="bg1"/>
                </a:solidFill>
                <a:hlinkClick r:id="rId2">
                  <a:extLst>
                    <a:ext uri="{A12FA001-AC4F-418D-AE19-62706E023703}">
                      <ahyp:hlinkClr xmlns:ahyp="http://schemas.microsoft.com/office/drawing/2018/hyperlinkcolor" val="tx"/>
                    </a:ext>
                  </a:extLst>
                </a:hlinkClick>
              </a:rPr>
              <a:t>lehele</a:t>
            </a:r>
            <a:endParaRPr lang="en-US" sz="2400" dirty="0">
              <a:solidFill>
                <a:schemeClr val="bg1"/>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BEBFFC23-75EA-4B53-867C-42E06740CD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7" name="Text Placeholder 5">
            <a:extLst>
              <a:ext uri="{FF2B5EF4-FFF2-40B4-BE49-F238E27FC236}">
                <a16:creationId xmlns:a16="http://schemas.microsoft.com/office/drawing/2014/main" id="{3CB3533A-CDA5-419F-A92C-AAF9E339AE78}"/>
              </a:ext>
            </a:extLst>
          </p:cNvPr>
          <p:cNvSpPr txBox="1">
            <a:spLocks/>
          </p:cNvSpPr>
          <p:nvPr/>
        </p:nvSpPr>
        <p:spPr>
          <a:xfrm>
            <a:off x="1718561" y="228600"/>
            <a:ext cx="4889214" cy="9491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3900"/>
              <a:t>SUHTLEMISE</a:t>
            </a:r>
            <a:r>
              <a:rPr lang="et-EE" sz="3000"/>
              <a:t> </a:t>
            </a:r>
            <a:r>
              <a:rPr lang="en-IE"/>
              <a:t>DIGIVAHENDID </a:t>
            </a:r>
            <a:endParaRPr lang="en-IE" dirty="0"/>
          </a:p>
        </p:txBody>
      </p:sp>
    </p:spTree>
    <p:extLst>
      <p:ext uri="{BB962C8B-B14F-4D97-AF65-F5344CB8AC3E}">
        <p14:creationId xmlns:p14="http://schemas.microsoft.com/office/powerpoint/2010/main" val="10934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524000" y="226178"/>
            <a:ext cx="4910774" cy="949479"/>
          </a:xfrm>
        </p:spPr>
        <p:txBody>
          <a:bodyPr>
            <a:normAutofit/>
          </a:bodyPr>
          <a:lstStyle/>
          <a:p>
            <a:pPr algn="ctr"/>
            <a:r>
              <a:rPr lang="en-US" sz="3000" dirty="0"/>
              <a:t>PROJEKTIHALDUSE TÖÖVAHENDID</a:t>
            </a:r>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000" y="1368843"/>
            <a:ext cx="5105121" cy="5262979"/>
          </a:xfrm>
          <a:prstGeom prst="rect">
            <a:avLst/>
          </a:prstGeom>
          <a:noFill/>
        </p:spPr>
        <p:txBody>
          <a:bodyPr wrap="square" rtlCol="0">
            <a:spAutoFit/>
          </a:bodyPr>
          <a:lstStyle/>
          <a:p>
            <a:r>
              <a:rPr lang="en-US" sz="2400" dirty="0" err="1">
                <a:solidFill>
                  <a:schemeClr val="bg1"/>
                </a:solidFill>
              </a:rPr>
              <a:t>Projektihalduse</a:t>
            </a:r>
            <a:r>
              <a:rPr lang="en-US" sz="2400" dirty="0">
                <a:solidFill>
                  <a:schemeClr val="bg1"/>
                </a:solidFill>
              </a:rPr>
              <a:t> </a:t>
            </a:r>
            <a:r>
              <a:rPr lang="en-US" sz="2400" dirty="0" err="1">
                <a:solidFill>
                  <a:schemeClr val="bg1"/>
                </a:solidFill>
              </a:rPr>
              <a:t>töövahendid</a:t>
            </a:r>
            <a:r>
              <a:rPr lang="en-US" sz="2400" dirty="0">
                <a:solidFill>
                  <a:schemeClr val="bg1"/>
                </a:solidFill>
              </a:rPr>
              <a:t> </a:t>
            </a:r>
            <a:r>
              <a:rPr lang="en-US" sz="2400" dirty="0" err="1">
                <a:solidFill>
                  <a:schemeClr val="bg1"/>
                </a:solidFill>
              </a:rPr>
              <a:t>võimaldavad</a:t>
            </a:r>
            <a:r>
              <a:rPr lang="en-US" sz="2400" dirty="0">
                <a:solidFill>
                  <a:schemeClr val="bg1"/>
                </a:solidFill>
              </a:rPr>
              <a:t> </a:t>
            </a:r>
            <a:r>
              <a:rPr lang="en-US" sz="2400" dirty="0" err="1">
                <a:solidFill>
                  <a:schemeClr val="bg1"/>
                </a:solidFill>
              </a:rPr>
              <a:t>inimestel</a:t>
            </a:r>
            <a:r>
              <a:rPr lang="en-US" sz="2400" dirty="0">
                <a:solidFill>
                  <a:schemeClr val="bg1"/>
                </a:solidFill>
              </a:rPr>
              <a:t> </a:t>
            </a:r>
            <a:r>
              <a:rPr lang="en-US" sz="2400" dirty="0" err="1">
                <a:solidFill>
                  <a:schemeClr val="bg1"/>
                </a:solidFill>
              </a:rPr>
              <a:t>projekte</a:t>
            </a:r>
            <a:r>
              <a:rPr lang="en-US" sz="2400" dirty="0">
                <a:solidFill>
                  <a:schemeClr val="bg1"/>
                </a:solidFill>
              </a:rPr>
              <a:t> </a:t>
            </a:r>
            <a:r>
              <a:rPr lang="en-US" sz="2400" dirty="0" err="1">
                <a:solidFill>
                  <a:schemeClr val="bg1"/>
                </a:solidFill>
              </a:rPr>
              <a:t>algatada</a:t>
            </a:r>
            <a:r>
              <a:rPr lang="en-US" sz="2400" dirty="0">
                <a:solidFill>
                  <a:schemeClr val="bg1"/>
                </a:solidFill>
              </a:rPr>
              <a:t>, </a:t>
            </a:r>
            <a:r>
              <a:rPr lang="en-US" sz="2400" dirty="0" err="1">
                <a:solidFill>
                  <a:schemeClr val="bg1"/>
                </a:solidFill>
              </a:rPr>
              <a:t>kavandada</a:t>
            </a:r>
            <a:r>
              <a:rPr lang="en-US" sz="2400" dirty="0">
                <a:solidFill>
                  <a:schemeClr val="bg1"/>
                </a:solidFill>
              </a:rPr>
              <a:t> ja </a:t>
            </a:r>
            <a:r>
              <a:rPr lang="en-US" sz="2400" dirty="0" err="1">
                <a:solidFill>
                  <a:schemeClr val="bg1"/>
                </a:solidFill>
              </a:rPr>
              <a:t>hallata</a:t>
            </a:r>
            <a:r>
              <a:rPr lang="en-US" sz="2400" dirty="0">
                <a:solidFill>
                  <a:schemeClr val="bg1"/>
                </a:solidFill>
              </a:rPr>
              <a:t> </a:t>
            </a:r>
            <a:r>
              <a:rPr lang="en-US" sz="2400" dirty="0" err="1">
                <a:solidFill>
                  <a:schemeClr val="bg1"/>
                </a:solidFill>
              </a:rPr>
              <a:t>lihtsal</a:t>
            </a:r>
            <a:r>
              <a:rPr lang="en-US" sz="2400" dirty="0">
                <a:solidFill>
                  <a:schemeClr val="bg1"/>
                </a:solidFill>
              </a:rPr>
              <a:t> ja </a:t>
            </a:r>
            <a:r>
              <a:rPr lang="en-US" sz="2400" dirty="0" err="1">
                <a:solidFill>
                  <a:schemeClr val="bg1"/>
                </a:solidFill>
              </a:rPr>
              <a:t>tõhusal</a:t>
            </a:r>
            <a:r>
              <a:rPr lang="en-US" sz="2400" dirty="0">
                <a:solidFill>
                  <a:schemeClr val="bg1"/>
                </a:solidFill>
              </a:rPr>
              <a:t> </a:t>
            </a:r>
            <a:r>
              <a:rPr lang="en-US" sz="2400" dirty="0" err="1">
                <a:solidFill>
                  <a:schemeClr val="bg1"/>
                </a:solidFill>
              </a:rPr>
              <a:t>viisil</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Projektihalduse</a:t>
            </a:r>
            <a:r>
              <a:rPr lang="en-US" sz="2400" dirty="0">
                <a:solidFill>
                  <a:schemeClr val="bg1"/>
                </a:solidFill>
              </a:rPr>
              <a:t> </a:t>
            </a:r>
            <a:r>
              <a:rPr lang="en-US" sz="2400" dirty="0" err="1">
                <a:solidFill>
                  <a:schemeClr val="bg1"/>
                </a:solidFill>
              </a:rPr>
              <a:t>töövahendid</a:t>
            </a:r>
            <a:r>
              <a:rPr lang="en-US" sz="2400" dirty="0">
                <a:solidFill>
                  <a:schemeClr val="bg1"/>
                </a:solidFill>
              </a:rPr>
              <a:t> </a:t>
            </a:r>
            <a:r>
              <a:rPr lang="en-US" sz="2400" dirty="0" err="1">
                <a:solidFill>
                  <a:schemeClr val="bg1"/>
                </a:solidFill>
              </a:rPr>
              <a:t>aitavad</a:t>
            </a:r>
            <a:r>
              <a:rPr lang="en-US" sz="2400" dirty="0">
                <a:solidFill>
                  <a:schemeClr val="bg1"/>
                </a:solidFill>
              </a:rPr>
              <a:t> </a:t>
            </a:r>
            <a:r>
              <a:rPr lang="en-US" sz="2400" dirty="0" err="1">
                <a:solidFill>
                  <a:schemeClr val="bg1"/>
                </a:solidFill>
              </a:rPr>
              <a:t>teil</a:t>
            </a:r>
            <a:r>
              <a:rPr lang="en-US" sz="2400" dirty="0">
                <a:solidFill>
                  <a:schemeClr val="bg1"/>
                </a:solidFill>
              </a:rPr>
              <a:t> </a:t>
            </a:r>
            <a:r>
              <a:rPr lang="en-US" sz="2400" dirty="0" err="1">
                <a:solidFill>
                  <a:schemeClr val="bg1"/>
                </a:solidFill>
              </a:rPr>
              <a:t>veenduda</a:t>
            </a:r>
            <a:r>
              <a:rPr lang="en-US" sz="2400" dirty="0">
                <a:solidFill>
                  <a:schemeClr val="bg1"/>
                </a:solidFill>
              </a:rPr>
              <a:t>, et </a:t>
            </a:r>
            <a:r>
              <a:rPr lang="en-US" sz="2400" dirty="0" err="1">
                <a:solidFill>
                  <a:schemeClr val="bg1"/>
                </a:solidFill>
              </a:rPr>
              <a:t>kõik</a:t>
            </a:r>
            <a:r>
              <a:rPr lang="en-US" sz="2400" dirty="0">
                <a:solidFill>
                  <a:schemeClr val="bg1"/>
                </a:solidFill>
              </a:rPr>
              <a:t> on </a:t>
            </a:r>
            <a:r>
              <a:rPr lang="en-US" sz="2400" dirty="0" err="1">
                <a:solidFill>
                  <a:schemeClr val="bg1"/>
                </a:solidFill>
              </a:rPr>
              <a:t>kursis</a:t>
            </a:r>
            <a:r>
              <a:rPr lang="en-US" sz="2400" dirty="0">
                <a:solidFill>
                  <a:schemeClr val="bg1"/>
                </a:solidFill>
              </a:rPr>
              <a:t> </a:t>
            </a:r>
            <a:r>
              <a:rPr lang="en-US" sz="2400" dirty="0" err="1">
                <a:solidFill>
                  <a:schemeClr val="bg1"/>
                </a:solidFill>
              </a:rPr>
              <a:t>sellega</a:t>
            </a:r>
            <a:r>
              <a:rPr lang="en-US" sz="2400" dirty="0">
                <a:solidFill>
                  <a:schemeClr val="bg1"/>
                </a:solidFill>
              </a:rPr>
              <a:t>, </a:t>
            </a:r>
            <a:r>
              <a:rPr lang="en-US" sz="2400" dirty="0" err="1">
                <a:solidFill>
                  <a:schemeClr val="bg1"/>
                </a:solidFill>
              </a:rPr>
              <a:t>mida</a:t>
            </a:r>
            <a:r>
              <a:rPr lang="en-US" sz="2400" dirty="0">
                <a:solidFill>
                  <a:schemeClr val="bg1"/>
                </a:solidFill>
              </a:rPr>
              <a:t> on </a:t>
            </a:r>
            <a:r>
              <a:rPr lang="en-US" sz="2400" dirty="0" err="1">
                <a:solidFill>
                  <a:schemeClr val="bg1"/>
                </a:solidFill>
              </a:rPr>
              <a:t>vaja</a:t>
            </a:r>
            <a:r>
              <a:rPr lang="en-US" sz="2400" dirty="0">
                <a:solidFill>
                  <a:schemeClr val="bg1"/>
                </a:solidFill>
              </a:rPr>
              <a:t> </a:t>
            </a:r>
            <a:r>
              <a:rPr lang="en-US" sz="2400" dirty="0" err="1">
                <a:solidFill>
                  <a:schemeClr val="bg1"/>
                </a:solidFill>
              </a:rPr>
              <a:t>teha</a:t>
            </a:r>
            <a:r>
              <a:rPr lang="en-US" sz="2400" dirty="0">
                <a:solidFill>
                  <a:schemeClr val="bg1"/>
                </a:solidFill>
              </a:rPr>
              <a:t> ja </a:t>
            </a:r>
            <a:r>
              <a:rPr lang="en-US" sz="2400" dirty="0" err="1">
                <a:solidFill>
                  <a:schemeClr val="bg1"/>
                </a:solidFill>
              </a:rPr>
              <a:t>millise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protsessiga</a:t>
            </a:r>
            <a:r>
              <a:rPr lang="en-US" sz="2400" dirty="0">
                <a:solidFill>
                  <a:schemeClr val="bg1"/>
                </a:solidFill>
              </a:rPr>
              <a:t> </a:t>
            </a:r>
            <a:r>
              <a:rPr lang="en-US" sz="2400" dirty="0" err="1">
                <a:solidFill>
                  <a:schemeClr val="bg1"/>
                </a:solidFill>
              </a:rPr>
              <a:t>tegeletakse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On </a:t>
            </a:r>
            <a:r>
              <a:rPr lang="en-US" sz="2400" dirty="0" err="1">
                <a:solidFill>
                  <a:schemeClr val="bg1"/>
                </a:solidFill>
              </a:rPr>
              <a:t>olemas</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erinevat</a:t>
            </a:r>
            <a:r>
              <a:rPr lang="en-US" sz="2400" dirty="0">
                <a:solidFill>
                  <a:schemeClr val="bg1"/>
                </a:solidFill>
              </a:rPr>
              <a:t> </a:t>
            </a:r>
            <a:r>
              <a:rPr lang="en-US" sz="2400" dirty="0" err="1">
                <a:solidFill>
                  <a:schemeClr val="bg1"/>
                </a:solidFill>
              </a:rPr>
              <a:t>tüüpi</a:t>
            </a:r>
            <a:r>
              <a:rPr lang="en-US" sz="2400" dirty="0">
                <a:solidFill>
                  <a:schemeClr val="bg1"/>
                </a:solidFill>
              </a:rPr>
              <a:t> </a:t>
            </a:r>
            <a:r>
              <a:rPr lang="en-US" sz="2400" dirty="0" err="1">
                <a:solidFill>
                  <a:schemeClr val="bg1"/>
                </a:solidFill>
              </a:rPr>
              <a:t>projektijuhtimise</a:t>
            </a:r>
            <a:r>
              <a:rPr lang="en-US" sz="2400" dirty="0">
                <a:solidFill>
                  <a:schemeClr val="bg1"/>
                </a:solidFill>
              </a:rPr>
              <a:t> </a:t>
            </a:r>
            <a:r>
              <a:rPr lang="en-US" sz="2400" dirty="0" err="1">
                <a:solidFill>
                  <a:schemeClr val="bg1"/>
                </a:solidFill>
              </a:rPr>
              <a:t>tööriistu</a:t>
            </a:r>
            <a:r>
              <a:rPr lang="en-US" sz="2400" dirty="0">
                <a:solidFill>
                  <a:schemeClr val="bg1"/>
                </a:solidFill>
              </a:rPr>
              <a:t> – </a:t>
            </a:r>
            <a:r>
              <a:rPr lang="en-US" sz="2400" dirty="0" err="1">
                <a:solidFill>
                  <a:schemeClr val="bg1"/>
                </a:solidFill>
              </a:rPr>
              <a:t>peate</a:t>
            </a:r>
            <a:r>
              <a:rPr lang="en-US" sz="2400" dirty="0">
                <a:solidFill>
                  <a:schemeClr val="bg1"/>
                </a:solidFill>
              </a:rPr>
              <a:t> </a:t>
            </a:r>
            <a:r>
              <a:rPr lang="en-US" sz="2400" dirty="0" err="1">
                <a:solidFill>
                  <a:schemeClr val="bg1"/>
                </a:solidFill>
              </a:rPr>
              <a:t>otsustama</a:t>
            </a:r>
            <a:r>
              <a:rPr lang="en-US" sz="2400" dirty="0">
                <a:solidFill>
                  <a:schemeClr val="bg1"/>
                </a:solidFill>
              </a:rPr>
              <a:t>, mis </a:t>
            </a:r>
            <a:r>
              <a:rPr lang="en-US" sz="2400" dirty="0" err="1">
                <a:solidFill>
                  <a:schemeClr val="bg1"/>
                </a:solidFill>
              </a:rPr>
              <a:t>sibib</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projektile</a:t>
            </a:r>
            <a:r>
              <a:rPr lang="en-US" sz="2400" dirty="0">
                <a:solidFill>
                  <a:schemeClr val="bg1"/>
                </a:solidFill>
              </a:rPr>
              <a:t> </a:t>
            </a:r>
            <a:r>
              <a:rPr lang="en-US" sz="2400" dirty="0" err="1">
                <a:solidFill>
                  <a:schemeClr val="bg1"/>
                </a:solidFill>
              </a:rPr>
              <a:t>kõige</a:t>
            </a:r>
            <a:r>
              <a:rPr lang="en-US" sz="2400" dirty="0">
                <a:solidFill>
                  <a:schemeClr val="bg1"/>
                </a:solidFill>
              </a:rPr>
              <a:t> </a:t>
            </a:r>
            <a:r>
              <a:rPr lang="en-US" sz="2400" dirty="0" err="1">
                <a:solidFill>
                  <a:schemeClr val="bg1"/>
                </a:solidFill>
              </a:rPr>
              <a:t>paremini</a:t>
            </a:r>
            <a:r>
              <a:rPr lang="en-US" sz="2400" dirty="0">
                <a:solidFill>
                  <a:schemeClr val="bg1"/>
                </a:solidFill>
              </a:rPr>
              <a:t>.</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328062" cy="4893647"/>
          </a:xfrm>
          <a:prstGeom prst="rect">
            <a:avLst/>
          </a:prstGeom>
          <a:noFill/>
        </p:spPr>
        <p:txBody>
          <a:bodyPr wrap="square" rtlCol="0">
            <a:spAutoFit/>
          </a:bodyPr>
          <a:lstStyle/>
          <a:p>
            <a:r>
              <a:rPr lang="en-US" sz="2400" b="1" dirty="0">
                <a:solidFill>
                  <a:schemeClr val="bg1"/>
                </a:solidFill>
              </a:rPr>
              <a:t>Trello</a:t>
            </a:r>
            <a:r>
              <a:rPr lang="et-EE" sz="2400" b="1" dirty="0">
                <a:solidFill>
                  <a:schemeClr val="bg1"/>
                </a:solidFill>
              </a:rPr>
              <a:t> </a:t>
            </a:r>
            <a:r>
              <a:rPr lang="en-US" sz="2400" dirty="0" err="1">
                <a:solidFill>
                  <a:schemeClr val="bg1"/>
                </a:solidFill>
              </a:rPr>
              <a:t>võimaldab</a:t>
            </a:r>
            <a:r>
              <a:rPr lang="en-US" sz="2400" dirty="0">
                <a:solidFill>
                  <a:schemeClr val="bg1"/>
                </a:solidFill>
              </a:rPr>
              <a:t> </a:t>
            </a:r>
            <a:r>
              <a:rPr lang="en-US" sz="2400" dirty="0" err="1">
                <a:solidFill>
                  <a:schemeClr val="bg1"/>
                </a:solidFill>
              </a:rPr>
              <a:t>kasutajatel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tahvleid</a:t>
            </a:r>
            <a:r>
              <a:rPr lang="en-US" sz="2400" dirty="0">
                <a:solidFill>
                  <a:schemeClr val="bg1"/>
                </a:solidFill>
              </a:rPr>
              <a:t>, </a:t>
            </a:r>
            <a:r>
              <a:rPr lang="en-US" sz="2400" dirty="0" err="1">
                <a:solidFill>
                  <a:schemeClr val="bg1"/>
                </a:solidFill>
              </a:rPr>
              <a:t>loendeid</a:t>
            </a:r>
            <a:r>
              <a:rPr lang="en-US" sz="2400" dirty="0">
                <a:solidFill>
                  <a:schemeClr val="bg1"/>
                </a:solidFill>
              </a:rPr>
              <a:t> ja </a:t>
            </a:r>
            <a:r>
              <a:rPr lang="en-US" sz="2400" dirty="0" err="1">
                <a:solidFill>
                  <a:schemeClr val="bg1"/>
                </a:solidFill>
              </a:rPr>
              <a:t>kaarte</a:t>
            </a:r>
            <a:r>
              <a:rPr lang="en-US" sz="2400" dirty="0">
                <a:solidFill>
                  <a:schemeClr val="bg1"/>
                </a:solidFill>
              </a:rPr>
              <a:t>, mis </a:t>
            </a:r>
            <a:r>
              <a:rPr lang="en-US" sz="2400" dirty="0" err="1">
                <a:solidFill>
                  <a:schemeClr val="bg1"/>
                </a:solidFill>
              </a:rPr>
              <a:t>aitavad</a:t>
            </a:r>
            <a:r>
              <a:rPr lang="en-US" sz="2400" dirty="0">
                <a:solidFill>
                  <a:schemeClr val="bg1"/>
                </a:solidFill>
              </a:rPr>
              <a:t> </a:t>
            </a:r>
            <a:r>
              <a:rPr lang="en-US" sz="2400" dirty="0" err="1">
                <a:solidFill>
                  <a:schemeClr val="bg1"/>
                </a:solidFill>
              </a:rPr>
              <a:t>teil</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projekte</a:t>
            </a:r>
            <a:r>
              <a:rPr lang="en-US" sz="2400" dirty="0">
                <a:solidFill>
                  <a:schemeClr val="bg1"/>
                </a:solidFill>
              </a:rPr>
              <a:t> </a:t>
            </a:r>
            <a:r>
              <a:rPr lang="en-US" sz="2400" dirty="0" err="1">
                <a:solidFill>
                  <a:schemeClr val="bg1"/>
                </a:solidFill>
              </a:rPr>
              <a:t>korras</a:t>
            </a:r>
            <a:r>
              <a:rPr lang="en-US" sz="2400" dirty="0">
                <a:solidFill>
                  <a:schemeClr val="bg1"/>
                </a:solidFill>
              </a:rPr>
              <a:t> </a:t>
            </a:r>
            <a:r>
              <a:rPr lang="en-US" sz="2400" dirty="0" err="1">
                <a:solidFill>
                  <a:schemeClr val="bg1"/>
                </a:solidFill>
              </a:rPr>
              <a:t>hoida</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tahvliga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jagada</a:t>
            </a:r>
            <a:r>
              <a:rPr lang="en-US" sz="2400" dirty="0">
                <a:solidFill>
                  <a:schemeClr val="bg1"/>
                </a:solidFill>
              </a:rPr>
              <a:t> </a:t>
            </a:r>
            <a:r>
              <a:rPr lang="en-US" sz="2400" dirty="0" err="1">
                <a:solidFill>
                  <a:schemeClr val="bg1"/>
                </a:solidFill>
              </a:rPr>
              <a:t>infot</a:t>
            </a:r>
            <a:r>
              <a:rPr lang="en-US" sz="2400" dirty="0">
                <a:solidFill>
                  <a:schemeClr val="bg1"/>
                </a:solidFill>
              </a:rPr>
              <a:t> </a:t>
            </a:r>
            <a:r>
              <a:rPr lang="en-US" sz="2400" dirty="0" err="1">
                <a:solidFill>
                  <a:schemeClr val="bg1"/>
                </a:solidFill>
              </a:rPr>
              <a:t>paljudest</a:t>
            </a:r>
            <a:r>
              <a:rPr lang="en-US" sz="2400" dirty="0">
                <a:solidFill>
                  <a:schemeClr val="bg1"/>
                </a:solidFill>
              </a:rPr>
              <a:t> </a:t>
            </a:r>
            <a:r>
              <a:rPr lang="en-US" sz="2400" dirty="0" err="1">
                <a:solidFill>
                  <a:schemeClr val="bg1"/>
                </a:solidFill>
              </a:rPr>
              <a:t>erinevatest</a:t>
            </a:r>
            <a:r>
              <a:rPr lang="en-US" sz="2400" dirty="0">
                <a:solidFill>
                  <a:schemeClr val="bg1"/>
                </a:solidFill>
              </a:rPr>
              <a:t> </a:t>
            </a:r>
            <a:r>
              <a:rPr lang="en-US" sz="2400" dirty="0" err="1">
                <a:solidFill>
                  <a:schemeClr val="bg1"/>
                </a:solidFill>
              </a:rPr>
              <a:t>allikatest</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ajaveebid</a:t>
            </a:r>
            <a:r>
              <a:rPr lang="en-US" sz="2400" dirty="0">
                <a:solidFill>
                  <a:schemeClr val="bg1"/>
                </a:solidFill>
              </a:rPr>
              <a:t>, </a:t>
            </a:r>
            <a:r>
              <a:rPr lang="en-US" sz="2400" dirty="0" err="1">
                <a:solidFill>
                  <a:schemeClr val="bg1"/>
                </a:solidFill>
              </a:rPr>
              <a:t>veebilehed</a:t>
            </a:r>
            <a:r>
              <a:rPr lang="en-US" sz="2400" dirty="0">
                <a:solidFill>
                  <a:schemeClr val="bg1"/>
                </a:solidFill>
              </a:rPr>
              <a:t> ja </a:t>
            </a:r>
            <a:r>
              <a:rPr lang="en-US" sz="2400" dirty="0" err="1">
                <a:solidFill>
                  <a:schemeClr val="bg1"/>
                </a:solidFill>
              </a:rPr>
              <a:t>uudised</a:t>
            </a:r>
            <a:r>
              <a:rPr lang="en-US" sz="2400" dirty="0">
                <a:solidFill>
                  <a:schemeClr val="bg1"/>
                </a:solidFill>
              </a:rPr>
              <a:t>, mis </a:t>
            </a:r>
            <a:r>
              <a:rPr lang="en-US" sz="2400" dirty="0" err="1">
                <a:solidFill>
                  <a:schemeClr val="bg1"/>
                </a:solidFill>
              </a:rPr>
              <a:t>teevad</a:t>
            </a:r>
            <a:r>
              <a:rPr lang="en-US" sz="2400" dirty="0">
                <a:solidFill>
                  <a:schemeClr val="bg1"/>
                </a:solidFill>
              </a:rPr>
              <a:t> </a:t>
            </a:r>
            <a:r>
              <a:rPr lang="en-US" sz="2400" dirty="0" err="1">
                <a:solidFill>
                  <a:schemeClr val="bg1"/>
                </a:solidFill>
              </a:rPr>
              <a:t>kasutajatele</a:t>
            </a:r>
            <a:r>
              <a:rPr lang="en-US" sz="2400" dirty="0">
                <a:solidFill>
                  <a:schemeClr val="bg1"/>
                </a:solidFill>
              </a:rPr>
              <a:t> </a:t>
            </a:r>
            <a:r>
              <a:rPr lang="en-US" sz="2400" dirty="0" err="1">
                <a:solidFill>
                  <a:schemeClr val="bg1"/>
                </a:solidFill>
              </a:rPr>
              <a:t>teabe</a:t>
            </a:r>
            <a:r>
              <a:rPr lang="en-US" sz="2400" dirty="0">
                <a:solidFill>
                  <a:schemeClr val="bg1"/>
                </a:solidFill>
              </a:rPr>
              <a:t> </a:t>
            </a:r>
            <a:r>
              <a:rPr lang="en-US" sz="2400" dirty="0" err="1">
                <a:solidFill>
                  <a:schemeClr val="bg1"/>
                </a:solidFill>
              </a:rPr>
              <a:t>kiiresti</a:t>
            </a:r>
            <a:r>
              <a:rPr lang="en-US" sz="2400" dirty="0">
                <a:solidFill>
                  <a:schemeClr val="bg1"/>
                </a:solidFill>
              </a:rPr>
              <a:t> </a:t>
            </a:r>
            <a:r>
              <a:rPr lang="en-US" sz="2400" dirty="0" err="1">
                <a:solidFill>
                  <a:schemeClr val="bg1"/>
                </a:solidFill>
              </a:rPr>
              <a:t>kättesaadavaks</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Trellot</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ka </a:t>
            </a:r>
            <a:r>
              <a:rPr lang="en-US" sz="2400" dirty="0" err="1">
                <a:solidFill>
                  <a:schemeClr val="bg1"/>
                </a:solidFill>
              </a:rPr>
              <a:t>tasuta</a:t>
            </a:r>
            <a:r>
              <a:rPr lang="en-US" sz="2400" dirty="0">
                <a:solidFill>
                  <a:schemeClr val="bg1"/>
                </a:solidFill>
              </a:rPr>
              <a:t> </a:t>
            </a:r>
            <a:r>
              <a:rPr lang="en-US" sz="2400" dirty="0" err="1">
                <a:solidFill>
                  <a:schemeClr val="bg1"/>
                </a:solidFill>
              </a:rPr>
              <a:t>versioonina</a:t>
            </a:r>
            <a:r>
              <a:rPr lang="en-US" sz="2400" dirty="0">
                <a:solidFill>
                  <a:schemeClr val="bg1"/>
                </a:solidFill>
              </a:rPr>
              <a:t>!</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 Trello </a:t>
            </a:r>
            <a:r>
              <a:rPr lang="en-US" sz="2400" dirty="0" err="1">
                <a:solidFill>
                  <a:schemeClr val="bg1"/>
                </a:solidFill>
                <a:hlinkClick r:id="rId2">
                  <a:extLst>
                    <a:ext uri="{A12FA001-AC4F-418D-AE19-62706E023703}">
                      <ahyp:hlinkClr xmlns:ahyp="http://schemas.microsoft.com/office/drawing/2018/hyperlinkcolor" val="tx"/>
                    </a:ext>
                  </a:extLst>
                </a:hlinkClick>
              </a:rPr>
              <a:t>lehele</a:t>
            </a:r>
            <a:r>
              <a:rPr lang="en-US"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p:txBody>
      </p:sp>
      <p:pic>
        <p:nvPicPr>
          <p:cNvPr id="4" name="Picture Placeholder 3">
            <a:extLst>
              <a:ext uri="{FF2B5EF4-FFF2-40B4-BE49-F238E27FC236}">
                <a16:creationId xmlns:a16="http://schemas.microsoft.com/office/drawing/2014/main" id="{199F0F8E-D839-46A8-9EFC-8303AE70BFE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421" r="23421"/>
          <a:stretch>
            <a:fillRect/>
          </a:stretch>
        </p:blipFill>
        <p:spPr/>
      </p:pic>
      <p:sp>
        <p:nvSpPr>
          <p:cNvPr id="6" name="Text Placeholder 2">
            <a:extLst>
              <a:ext uri="{FF2B5EF4-FFF2-40B4-BE49-F238E27FC236}">
                <a16:creationId xmlns:a16="http://schemas.microsoft.com/office/drawing/2014/main" id="{8CC37EB9-A441-490C-835E-C35CC75A421B}"/>
              </a:ext>
            </a:extLst>
          </p:cNvPr>
          <p:cNvSpPr txBox="1">
            <a:spLocks/>
          </p:cNvSpPr>
          <p:nvPr/>
        </p:nvSpPr>
        <p:spPr>
          <a:xfrm>
            <a:off x="1524000" y="226178"/>
            <a:ext cx="4910774" cy="9494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a:t>PROJEKTIHALDUSE TÖÖVAHENDID</a:t>
            </a:r>
            <a:endParaRPr lang="en-US" dirty="0"/>
          </a:p>
        </p:txBody>
      </p:sp>
    </p:spTree>
    <p:extLst>
      <p:ext uri="{BB962C8B-B14F-4D97-AF65-F5344CB8AC3E}">
        <p14:creationId xmlns:p14="http://schemas.microsoft.com/office/powerpoint/2010/main" val="2748482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92275"/>
            <a:ext cx="5105121" cy="5632311"/>
          </a:xfrm>
          <a:prstGeom prst="rect">
            <a:avLst/>
          </a:prstGeom>
          <a:noFill/>
        </p:spPr>
        <p:txBody>
          <a:bodyPr wrap="square" rtlCol="0">
            <a:spAutoFit/>
          </a:bodyPr>
          <a:lstStyle/>
          <a:p>
            <a:r>
              <a:rPr lang="en-US" sz="2400" b="1" dirty="0">
                <a:solidFill>
                  <a:schemeClr val="bg1"/>
                </a:solidFill>
              </a:rPr>
              <a:t>Microsoft Teams</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peeta</a:t>
            </a:r>
            <a:r>
              <a:rPr lang="en-US" sz="2400" dirty="0">
                <a:solidFill>
                  <a:schemeClr val="bg1"/>
                </a:solidFill>
              </a:rPr>
              <a:t> </a:t>
            </a:r>
            <a:r>
              <a:rPr lang="en-US" sz="2400" dirty="0" err="1">
                <a:solidFill>
                  <a:schemeClr val="bg1"/>
                </a:solidFill>
              </a:rPr>
              <a:t>tavapäraselt</a:t>
            </a:r>
            <a:r>
              <a:rPr lang="en-US" sz="2400" dirty="0">
                <a:solidFill>
                  <a:schemeClr val="bg1"/>
                </a:solidFill>
              </a:rPr>
              <a:t> </a:t>
            </a:r>
            <a:r>
              <a:rPr lang="en-US" sz="2400" dirty="0" err="1">
                <a:solidFill>
                  <a:schemeClr val="bg1"/>
                </a:solidFill>
              </a:rPr>
              <a:t>projektihalduse</a:t>
            </a:r>
            <a:r>
              <a:rPr lang="en-US" sz="2400" dirty="0">
                <a:solidFill>
                  <a:schemeClr val="bg1"/>
                </a:solidFill>
              </a:rPr>
              <a:t> </a:t>
            </a:r>
            <a:r>
              <a:rPr lang="en-US" sz="2400" dirty="0" err="1">
                <a:solidFill>
                  <a:schemeClr val="bg1"/>
                </a:solidFill>
              </a:rPr>
              <a:t>tarkvaraks</a:t>
            </a:r>
            <a:r>
              <a:rPr lang="en-US" sz="2400" dirty="0">
                <a:solidFill>
                  <a:schemeClr val="bg1"/>
                </a:solidFill>
              </a:rPr>
              <a:t>, </a:t>
            </a:r>
            <a:r>
              <a:rPr lang="en-US" sz="2400" dirty="0" err="1">
                <a:solidFill>
                  <a:schemeClr val="bg1"/>
                </a:solidFill>
              </a:rPr>
              <a:t>kuid</a:t>
            </a:r>
            <a:r>
              <a:rPr lang="en-US" sz="2400" dirty="0">
                <a:solidFill>
                  <a:schemeClr val="bg1"/>
                </a:solidFill>
              </a:rPr>
              <a:t> see </a:t>
            </a:r>
            <a:r>
              <a:rPr lang="en-US" sz="2400" dirty="0" err="1">
                <a:solidFill>
                  <a:schemeClr val="bg1"/>
                </a:solidFill>
              </a:rPr>
              <a:t>platvorm</a:t>
            </a:r>
            <a:r>
              <a:rPr lang="en-US" sz="2400" dirty="0">
                <a:solidFill>
                  <a:schemeClr val="bg1"/>
                </a:solidFill>
              </a:rPr>
              <a:t> on </a:t>
            </a:r>
            <a:r>
              <a:rPr lang="en-US" sz="2400" dirty="0" err="1">
                <a:solidFill>
                  <a:schemeClr val="bg1"/>
                </a:solidFill>
              </a:rPr>
              <a:t>hea</a:t>
            </a:r>
            <a:r>
              <a:rPr lang="en-US" sz="2400" dirty="0">
                <a:solidFill>
                  <a:schemeClr val="bg1"/>
                </a:solidFill>
              </a:rPr>
              <a:t> </a:t>
            </a:r>
            <a:r>
              <a:rPr lang="en-US" sz="2400" dirty="0" err="1">
                <a:solidFill>
                  <a:schemeClr val="bg1"/>
                </a:solidFill>
              </a:rPr>
              <a:t>keskkond</a:t>
            </a:r>
            <a:r>
              <a:rPr lang="en-US" sz="2400" dirty="0">
                <a:solidFill>
                  <a:schemeClr val="bg1"/>
                </a:solidFill>
              </a:rPr>
              <a:t> </a:t>
            </a:r>
            <a:r>
              <a:rPr lang="en-US" sz="2400" dirty="0" err="1">
                <a:solidFill>
                  <a:schemeClr val="bg1"/>
                </a:solidFill>
              </a:rPr>
              <a:t>meeskonnatööks</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a:solidFill>
                  <a:schemeClr val="bg1"/>
                </a:solidFill>
              </a:rPr>
              <a:t>Teams </a:t>
            </a:r>
            <a:r>
              <a:rPr lang="en-US" sz="2400" dirty="0" err="1">
                <a:solidFill>
                  <a:schemeClr val="bg1"/>
                </a:solidFill>
              </a:rPr>
              <a:t>kasutab</a:t>
            </a:r>
            <a:r>
              <a:rPr lang="en-US" sz="2400" dirty="0">
                <a:solidFill>
                  <a:schemeClr val="bg1"/>
                </a:solidFill>
              </a:rPr>
              <a:t> </a:t>
            </a:r>
            <a:r>
              <a:rPr lang="en-US" sz="2400" dirty="0" err="1">
                <a:solidFill>
                  <a:schemeClr val="bg1"/>
                </a:solidFill>
              </a:rPr>
              <a:t>failikaustade</a:t>
            </a:r>
            <a:r>
              <a:rPr lang="en-US" sz="2400" dirty="0">
                <a:solidFill>
                  <a:schemeClr val="bg1"/>
                </a:solidFill>
              </a:rPr>
              <a:t> </a:t>
            </a:r>
            <a:r>
              <a:rPr lang="en-US" sz="2400" dirty="0" err="1">
                <a:solidFill>
                  <a:schemeClr val="bg1"/>
                </a:solidFill>
              </a:rPr>
              <a:t>asemel</a:t>
            </a:r>
            <a:r>
              <a:rPr lang="en-US" sz="2400" dirty="0">
                <a:solidFill>
                  <a:schemeClr val="bg1"/>
                </a:solidFill>
              </a:rPr>
              <a:t> </a:t>
            </a:r>
            <a:r>
              <a:rPr lang="en-US" sz="2400" dirty="0" err="1">
                <a:solidFill>
                  <a:schemeClr val="bg1"/>
                </a:solidFill>
              </a:rPr>
              <a:t>pigem</a:t>
            </a:r>
            <a:r>
              <a:rPr lang="en-US" sz="2400" dirty="0">
                <a:solidFill>
                  <a:schemeClr val="bg1"/>
                </a:solidFill>
              </a:rPr>
              <a:t> </a:t>
            </a:r>
            <a:r>
              <a:rPr lang="en-US" sz="2400" dirty="0" err="1">
                <a:solidFill>
                  <a:schemeClr val="bg1"/>
                </a:solidFill>
              </a:rPr>
              <a:t>kanaleid</a:t>
            </a:r>
            <a:r>
              <a:rPr lang="en-US" sz="2400" dirty="0">
                <a:solidFill>
                  <a:schemeClr val="bg1"/>
                </a:solidFill>
              </a:rPr>
              <a:t> ja </a:t>
            </a:r>
            <a:r>
              <a:rPr lang="en-US" sz="2400" dirty="0" err="1">
                <a:solidFill>
                  <a:schemeClr val="bg1"/>
                </a:solidFill>
              </a:rPr>
              <a:t>meilide</a:t>
            </a:r>
            <a:r>
              <a:rPr lang="en-US" sz="2400" dirty="0">
                <a:solidFill>
                  <a:schemeClr val="bg1"/>
                </a:solidFill>
              </a:rPr>
              <a:t> </a:t>
            </a:r>
            <a:r>
              <a:rPr lang="en-US" sz="2400" dirty="0" err="1">
                <a:solidFill>
                  <a:schemeClr val="bg1"/>
                </a:solidFill>
              </a:rPr>
              <a:t>asemel</a:t>
            </a:r>
            <a:r>
              <a:rPr lang="en-US" sz="2400" dirty="0">
                <a:solidFill>
                  <a:schemeClr val="bg1"/>
                </a:solidFill>
              </a:rPr>
              <a:t> </a:t>
            </a:r>
            <a:r>
              <a:rPr lang="en-US" sz="2400" dirty="0" err="1">
                <a:solidFill>
                  <a:schemeClr val="bg1"/>
                </a:solidFill>
              </a:rPr>
              <a:t>vestlusi</a:t>
            </a:r>
            <a:r>
              <a:rPr lang="en-US" sz="2400" dirty="0">
                <a:solidFill>
                  <a:schemeClr val="bg1"/>
                </a:solidFill>
              </a:rPr>
              <a:t>. See </a:t>
            </a:r>
            <a:r>
              <a:rPr lang="en-US" sz="2400" dirty="0" err="1">
                <a:solidFill>
                  <a:schemeClr val="bg1"/>
                </a:solidFill>
              </a:rPr>
              <a:t>võimaldab</a:t>
            </a:r>
            <a:r>
              <a:rPr lang="en-US" sz="2400" dirty="0">
                <a:solidFill>
                  <a:schemeClr val="bg1"/>
                </a:solidFill>
              </a:rPr>
              <a:t> </a:t>
            </a:r>
            <a:r>
              <a:rPr lang="en-US" sz="2400" dirty="0" err="1">
                <a:solidFill>
                  <a:schemeClr val="bg1"/>
                </a:solidFill>
              </a:rPr>
              <a:t>igal</a:t>
            </a:r>
            <a:r>
              <a:rPr lang="en-US" sz="2400" dirty="0">
                <a:solidFill>
                  <a:schemeClr val="bg1"/>
                </a:solidFill>
              </a:rPr>
              <a:t> </a:t>
            </a:r>
            <a:r>
              <a:rPr lang="en-US" sz="2400" dirty="0" err="1">
                <a:solidFill>
                  <a:schemeClr val="bg1"/>
                </a:solidFill>
              </a:rPr>
              <a:t>meeskonnaliikmel</a:t>
            </a:r>
            <a:r>
              <a:rPr lang="en-US" sz="2400" dirty="0">
                <a:solidFill>
                  <a:schemeClr val="bg1"/>
                </a:solidFill>
              </a:rPr>
              <a:t> </a:t>
            </a:r>
            <a:r>
              <a:rPr lang="en-US" sz="2400" dirty="0" err="1">
                <a:solidFill>
                  <a:schemeClr val="bg1"/>
                </a:solidFill>
              </a:rPr>
              <a:t>samaaegselt</a:t>
            </a:r>
            <a:r>
              <a:rPr lang="en-US" sz="2400" dirty="0">
                <a:solidFill>
                  <a:schemeClr val="bg1"/>
                </a:solidFill>
              </a:rPr>
              <a:t> </a:t>
            </a:r>
            <a:r>
              <a:rPr lang="en-US" sz="2400" dirty="0" err="1">
                <a:solidFill>
                  <a:schemeClr val="bg1"/>
                </a:solidFill>
              </a:rPr>
              <a:t>samadele</a:t>
            </a:r>
            <a:r>
              <a:rPr lang="en-US" sz="2400" dirty="0">
                <a:solidFill>
                  <a:schemeClr val="bg1"/>
                </a:solidFill>
              </a:rPr>
              <a:t> </a:t>
            </a:r>
            <a:r>
              <a:rPr lang="en-US" sz="2400" dirty="0" err="1">
                <a:solidFill>
                  <a:schemeClr val="bg1"/>
                </a:solidFill>
              </a:rPr>
              <a:t>failidele</a:t>
            </a:r>
            <a:r>
              <a:rPr lang="en-US" sz="2400" dirty="0">
                <a:solidFill>
                  <a:schemeClr val="bg1"/>
                </a:solidFill>
              </a:rPr>
              <a:t> </a:t>
            </a:r>
            <a:r>
              <a:rPr lang="en-US" sz="2400" dirty="0" err="1">
                <a:solidFill>
                  <a:schemeClr val="bg1"/>
                </a:solidFill>
              </a:rPr>
              <a:t>juurde</a:t>
            </a:r>
            <a:r>
              <a:rPr lang="en-US" sz="2400" dirty="0">
                <a:solidFill>
                  <a:schemeClr val="bg1"/>
                </a:solidFill>
              </a:rPr>
              <a:t> </a:t>
            </a:r>
            <a:r>
              <a:rPr lang="en-US" sz="2400" dirty="0" err="1">
                <a:solidFill>
                  <a:schemeClr val="bg1"/>
                </a:solidFill>
              </a:rPr>
              <a:t>pääseda</a:t>
            </a:r>
            <a:r>
              <a:rPr lang="en-US" sz="2400" dirty="0">
                <a:solidFill>
                  <a:schemeClr val="bg1"/>
                </a:solidFill>
              </a:rPr>
              <a:t> ja </a:t>
            </a:r>
            <a:r>
              <a:rPr lang="en-US" sz="2400" dirty="0" err="1">
                <a:solidFill>
                  <a:schemeClr val="bg1"/>
                </a:solidFill>
              </a:rPr>
              <a:t>nendega</a:t>
            </a:r>
            <a:r>
              <a:rPr lang="en-US" sz="2400" dirty="0">
                <a:solidFill>
                  <a:schemeClr val="bg1"/>
                </a:solidFill>
              </a:rPr>
              <a:t> </a:t>
            </a:r>
            <a:r>
              <a:rPr lang="en-US" sz="2400" dirty="0" err="1">
                <a:solidFill>
                  <a:schemeClr val="bg1"/>
                </a:solidFill>
              </a:rPr>
              <a:t>töötada</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 </a:t>
            </a:r>
            <a:r>
              <a:rPr lang="en-US" sz="2400" dirty="0" err="1">
                <a:solidFill>
                  <a:schemeClr val="bg1"/>
                </a:solidFill>
                <a:hlinkClick r:id="rId2">
                  <a:extLst>
                    <a:ext uri="{A12FA001-AC4F-418D-AE19-62706E023703}">
                      <ahyp:hlinkClr xmlns:ahyp="http://schemas.microsoft.com/office/drawing/2018/hyperlinkcolor" val="tx"/>
                    </a:ext>
                  </a:extLst>
                </a:hlinkClick>
              </a:rPr>
              <a:t>Teamsi</a:t>
            </a:r>
            <a:r>
              <a:rPr lang="en-US" sz="2400" dirty="0">
                <a:solidFill>
                  <a:schemeClr val="bg1"/>
                </a:solidFill>
                <a:hlinkClick r:id="rId2">
                  <a:extLst>
                    <a:ext uri="{A12FA001-AC4F-418D-AE19-62706E023703}">
                      <ahyp:hlinkClr xmlns:ahyp="http://schemas.microsoft.com/office/drawing/2018/hyperlinkcolor" val="tx"/>
                    </a:ext>
                  </a:extLst>
                </a:hlinkClick>
              </a:rPr>
              <a:t> </a:t>
            </a:r>
            <a:r>
              <a:rPr lang="en-US" sz="2400" dirty="0" err="1">
                <a:solidFill>
                  <a:schemeClr val="bg1"/>
                </a:solidFill>
                <a:hlinkClick r:id="rId2">
                  <a:extLst>
                    <a:ext uri="{A12FA001-AC4F-418D-AE19-62706E023703}">
                      <ahyp:hlinkClr xmlns:ahyp="http://schemas.microsoft.com/office/drawing/2018/hyperlinkcolor" val="tx"/>
                    </a:ext>
                  </a:extLst>
                </a:hlinkClick>
              </a:rPr>
              <a:t>lehele</a:t>
            </a:r>
            <a:r>
              <a:rPr lang="en-US"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6" name="Picture Placeholder 15">
            <a:extLst>
              <a:ext uri="{FF2B5EF4-FFF2-40B4-BE49-F238E27FC236}">
                <a16:creationId xmlns:a16="http://schemas.microsoft.com/office/drawing/2014/main" id="{51884B9C-7179-47FE-8B9D-5A44C6332C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14" b="8414"/>
          <a:stretch>
            <a:fillRect/>
          </a:stretch>
        </p:blipFill>
        <p:spPr/>
      </p:pic>
      <p:sp>
        <p:nvSpPr>
          <p:cNvPr id="6" name="Text Placeholder 2">
            <a:extLst>
              <a:ext uri="{FF2B5EF4-FFF2-40B4-BE49-F238E27FC236}">
                <a16:creationId xmlns:a16="http://schemas.microsoft.com/office/drawing/2014/main" id="{51BA5A81-167B-4541-864F-76EE80259EDE}"/>
              </a:ext>
            </a:extLst>
          </p:cNvPr>
          <p:cNvSpPr txBox="1">
            <a:spLocks/>
          </p:cNvSpPr>
          <p:nvPr/>
        </p:nvSpPr>
        <p:spPr>
          <a:xfrm>
            <a:off x="1524000" y="226178"/>
            <a:ext cx="4910774" cy="9494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a:t>PROJEKTIHALDUSE TÖÖVAHENDID</a:t>
            </a:r>
            <a:endParaRPr lang="en-US" dirty="0"/>
          </a:p>
        </p:txBody>
      </p:sp>
    </p:spTree>
    <p:extLst>
      <p:ext uri="{BB962C8B-B14F-4D97-AF65-F5344CB8AC3E}">
        <p14:creationId xmlns:p14="http://schemas.microsoft.com/office/powerpoint/2010/main" val="154657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28600"/>
            <a:ext cx="4716425" cy="1064223"/>
          </a:xfrm>
        </p:spPr>
        <p:txBody>
          <a:bodyPr>
            <a:normAutofit/>
          </a:bodyPr>
          <a:lstStyle/>
          <a:p>
            <a:pPr algn="ctr"/>
            <a:r>
              <a:rPr lang="en-US" sz="3000" dirty="0"/>
              <a:t>DKO TÖÖVAHENDITE KOMPLEKT</a:t>
            </a:r>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255708"/>
            <a:ext cx="5279571" cy="5632311"/>
          </a:xfrm>
          <a:prstGeom prst="rect">
            <a:avLst/>
          </a:prstGeom>
          <a:noFill/>
        </p:spPr>
        <p:txBody>
          <a:bodyPr wrap="square">
            <a:spAutoFit/>
          </a:bodyPr>
          <a:lstStyle/>
          <a:p>
            <a:r>
              <a:rPr lang="en-US" sz="2400" dirty="0" err="1">
                <a:solidFill>
                  <a:schemeClr val="bg1"/>
                </a:solidFill>
              </a:rPr>
              <a:t>Selle</a:t>
            </a:r>
            <a:r>
              <a:rPr lang="en-US" sz="2400" dirty="0">
                <a:solidFill>
                  <a:schemeClr val="bg1"/>
                </a:solidFill>
              </a:rPr>
              <a:t> </a:t>
            </a:r>
            <a:r>
              <a:rPr lang="en-US" sz="2400" dirty="0" err="1">
                <a:solidFill>
                  <a:schemeClr val="bg1"/>
                </a:solidFill>
              </a:rPr>
              <a:t>teema</a:t>
            </a:r>
            <a:r>
              <a:rPr lang="en-US" sz="2400" dirty="0">
                <a:solidFill>
                  <a:schemeClr val="bg1"/>
                </a:solidFill>
              </a:rPr>
              <a:t> </a:t>
            </a:r>
            <a:r>
              <a:rPr lang="en-US" sz="2400" dirty="0" err="1">
                <a:solidFill>
                  <a:schemeClr val="bg1"/>
                </a:solidFill>
              </a:rPr>
              <a:t>raames</a:t>
            </a:r>
            <a:r>
              <a:rPr lang="en-US" sz="2400" dirty="0">
                <a:solidFill>
                  <a:schemeClr val="bg1"/>
                </a:solidFill>
              </a:rPr>
              <a:t> on </a:t>
            </a:r>
            <a:r>
              <a:rPr lang="en-US" sz="2400" dirty="0" err="1">
                <a:solidFill>
                  <a:schemeClr val="bg1"/>
                </a:solidFill>
              </a:rPr>
              <a:t>tutvustatud</a:t>
            </a:r>
            <a:r>
              <a:rPr lang="en-US" sz="2400" dirty="0">
                <a:solidFill>
                  <a:schemeClr val="bg1"/>
                </a:solidFill>
              </a:rPr>
              <a:t> </a:t>
            </a:r>
            <a:r>
              <a:rPr lang="en-US" sz="2400" dirty="0" err="1">
                <a:solidFill>
                  <a:schemeClr val="bg1"/>
                </a:solidFill>
              </a:rPr>
              <a:t>mitmeid</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digivahendeid</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soovitame</a:t>
            </a:r>
            <a:r>
              <a:rPr lang="en-US" sz="2400" dirty="0">
                <a:solidFill>
                  <a:schemeClr val="bg1"/>
                </a:solidFill>
              </a:rPr>
              <a:t> </a:t>
            </a:r>
            <a:r>
              <a:rPr lang="en-US" sz="2400" dirty="0" err="1">
                <a:solidFill>
                  <a:schemeClr val="bg1"/>
                </a:solidFill>
              </a:rPr>
              <a:t>tutvuda</a:t>
            </a:r>
            <a:r>
              <a:rPr lang="en-US" sz="2400" dirty="0">
                <a:solidFill>
                  <a:schemeClr val="bg1"/>
                </a:solidFill>
              </a:rPr>
              <a:t> ka </a:t>
            </a:r>
            <a:r>
              <a:rPr lang="en-US" sz="2400" dirty="0" err="1">
                <a:solidFill>
                  <a:schemeClr val="bg1"/>
                </a:solidFill>
              </a:rPr>
              <a:t>projekti</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välja</a:t>
            </a:r>
            <a:r>
              <a:rPr lang="en-US" sz="2400" dirty="0">
                <a:solidFill>
                  <a:schemeClr val="bg1"/>
                </a:solidFill>
              </a:rPr>
              <a:t> </a:t>
            </a:r>
            <a:r>
              <a:rPr lang="en-US" sz="2400" dirty="0" err="1">
                <a:solidFill>
                  <a:schemeClr val="bg1"/>
                </a:solidFill>
              </a:rPr>
              <a:t>töötatud</a:t>
            </a:r>
            <a:r>
              <a:rPr lang="en-US" sz="2400" dirty="0">
                <a:solidFill>
                  <a:schemeClr val="bg1"/>
                </a:solidFill>
              </a:rPr>
              <a:t> “</a:t>
            </a:r>
            <a:r>
              <a:rPr lang="en-US" sz="2400" dirty="0" err="1">
                <a:solidFill>
                  <a:schemeClr val="bg1"/>
                </a:solidFill>
              </a:rPr>
              <a:t>Üliõpilaste</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digitaalses</a:t>
            </a:r>
            <a:r>
              <a:rPr lang="en-US" sz="2400" dirty="0">
                <a:solidFill>
                  <a:schemeClr val="bg1"/>
                </a:solidFill>
              </a:rPr>
              <a:t> </a:t>
            </a:r>
            <a:r>
              <a:rPr lang="en-US" sz="2400" dirty="0" err="1">
                <a:solidFill>
                  <a:schemeClr val="bg1"/>
                </a:solidFill>
              </a:rPr>
              <a:t>kodanikuühiskonnas</a:t>
            </a:r>
            <a:r>
              <a:rPr lang="en-US" sz="2400" dirty="0">
                <a:solidFill>
                  <a:schemeClr val="bg1"/>
                </a:solidFill>
              </a:rPr>
              <a:t> </a:t>
            </a:r>
            <a:r>
              <a:rPr lang="en-US" sz="2400" dirty="0" err="1">
                <a:solidFill>
                  <a:schemeClr val="bg1"/>
                </a:solidFill>
              </a:rPr>
              <a:t>osalejate</a:t>
            </a:r>
            <a:r>
              <a:rPr lang="en-US" sz="2400" dirty="0">
                <a:solidFill>
                  <a:schemeClr val="bg1"/>
                </a:solidFill>
              </a:rPr>
              <a:t> </a:t>
            </a:r>
            <a:r>
              <a:rPr lang="en-US" sz="2400" dirty="0" err="1">
                <a:solidFill>
                  <a:schemeClr val="bg1"/>
                </a:solidFill>
              </a:rPr>
              <a:t>töövahendite</a:t>
            </a:r>
            <a:r>
              <a:rPr lang="en-US" sz="2400" dirty="0">
                <a:solidFill>
                  <a:schemeClr val="bg1"/>
                </a:solidFill>
              </a:rPr>
              <a:t> </a:t>
            </a:r>
            <a:r>
              <a:rPr lang="en-US" sz="2400" dirty="0" err="1">
                <a:solidFill>
                  <a:schemeClr val="bg1"/>
                </a:solidFill>
              </a:rPr>
              <a:t>komplektiga</a:t>
            </a:r>
            <a:r>
              <a:rPr lang="en-US" sz="2400" dirty="0">
                <a:solidFill>
                  <a:schemeClr val="bg1"/>
                </a:solidFill>
              </a:rPr>
              <a:t>”.</a:t>
            </a:r>
            <a:endParaRPr lang="et-EE" sz="2400" dirty="0">
              <a:solidFill>
                <a:schemeClr val="bg1"/>
              </a:solidFill>
            </a:endParaRPr>
          </a:p>
          <a:p>
            <a:r>
              <a:rPr lang="en-US" sz="2400" dirty="0">
                <a:solidFill>
                  <a:schemeClr val="bg1"/>
                </a:solidFill>
              </a:rPr>
              <a:t>DKO </a:t>
            </a:r>
            <a:r>
              <a:rPr lang="en-US" sz="2400" dirty="0" err="1">
                <a:solidFill>
                  <a:schemeClr val="bg1"/>
                </a:solidFill>
              </a:rPr>
              <a:t>töövahendite</a:t>
            </a:r>
            <a:r>
              <a:rPr lang="en-US" sz="2400" dirty="0">
                <a:solidFill>
                  <a:schemeClr val="bg1"/>
                </a:solidFill>
              </a:rPr>
              <a:t> </a:t>
            </a:r>
            <a:r>
              <a:rPr lang="en-US" sz="2400" dirty="0" err="1">
                <a:solidFill>
                  <a:schemeClr val="bg1"/>
                </a:solidFill>
              </a:rPr>
              <a:t>komplekt</a:t>
            </a:r>
            <a:r>
              <a:rPr lang="en-US" sz="2400" dirty="0">
                <a:solidFill>
                  <a:schemeClr val="bg1"/>
                </a:solidFill>
              </a:rPr>
              <a:t> on </a:t>
            </a:r>
            <a:r>
              <a:rPr lang="en-US" sz="2400" dirty="0" err="1">
                <a:solidFill>
                  <a:schemeClr val="bg1"/>
                </a:solidFill>
              </a:rPr>
              <a:t>suurepärane</a:t>
            </a:r>
            <a:r>
              <a:rPr lang="en-US" sz="2400" dirty="0">
                <a:solidFill>
                  <a:schemeClr val="bg1"/>
                </a:solidFill>
              </a:rPr>
              <a:t> </a:t>
            </a:r>
            <a:r>
              <a:rPr lang="en-US" sz="2400" dirty="0" err="1">
                <a:solidFill>
                  <a:schemeClr val="bg1"/>
                </a:solidFill>
              </a:rPr>
              <a:t>ressurss</a:t>
            </a:r>
            <a:r>
              <a:rPr lang="en-US" sz="2400" dirty="0">
                <a:solidFill>
                  <a:schemeClr val="bg1"/>
                </a:solidFill>
              </a:rPr>
              <a:t>, mis </a:t>
            </a:r>
            <a:r>
              <a:rPr lang="en-US" sz="2400" dirty="0" err="1">
                <a:solidFill>
                  <a:schemeClr val="bg1"/>
                </a:solidFill>
              </a:rPr>
              <a:t>aitab</a:t>
            </a:r>
            <a:r>
              <a:rPr lang="en-US" sz="2400" dirty="0">
                <a:solidFill>
                  <a:schemeClr val="bg1"/>
                </a:solidFill>
              </a:rPr>
              <a:t> </a:t>
            </a:r>
            <a:r>
              <a:rPr lang="en-US" sz="2400" dirty="0" err="1">
                <a:solidFill>
                  <a:schemeClr val="bg1"/>
                </a:solidFill>
              </a:rPr>
              <a:t>leida</a:t>
            </a:r>
            <a:r>
              <a:rPr lang="en-US" sz="2400" dirty="0">
                <a:solidFill>
                  <a:schemeClr val="bg1"/>
                </a:solidFill>
              </a:rPr>
              <a:t> </a:t>
            </a:r>
            <a:r>
              <a:rPr lang="en-US" sz="2400" dirty="0" err="1">
                <a:solidFill>
                  <a:schemeClr val="bg1"/>
                </a:solidFill>
              </a:rPr>
              <a:t>ideid</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milliseid</a:t>
            </a:r>
            <a:r>
              <a:rPr lang="en-US" sz="2400" dirty="0">
                <a:solidFill>
                  <a:schemeClr val="bg1"/>
                </a:solidFill>
              </a:rPr>
              <a:t> </a:t>
            </a:r>
            <a:r>
              <a:rPr lang="en-US" sz="2400" dirty="0" err="1">
                <a:solidFill>
                  <a:schemeClr val="bg1"/>
                </a:solidFill>
              </a:rPr>
              <a:t>töövahendeid</a:t>
            </a:r>
            <a:r>
              <a:rPr lang="en-US" sz="2400" dirty="0">
                <a:solidFill>
                  <a:schemeClr val="bg1"/>
                </a:solidFill>
              </a:rPr>
              <a:t> ja </a:t>
            </a:r>
            <a:r>
              <a:rPr lang="en-US" sz="2400" dirty="0" err="1">
                <a:solidFill>
                  <a:schemeClr val="bg1"/>
                </a:solidFill>
              </a:rPr>
              <a:t>millal</a:t>
            </a:r>
            <a:r>
              <a:rPr lang="en-US" sz="2400" dirty="0">
                <a:solidFill>
                  <a:schemeClr val="bg1"/>
                </a:solidFill>
              </a:rPr>
              <a:t> </a:t>
            </a:r>
            <a:r>
              <a:rPr lang="en-US" sz="2400" dirty="0" err="1">
                <a:solidFill>
                  <a:schemeClr val="bg1"/>
                </a:solidFill>
              </a:rPr>
              <a:t>kasutada</a:t>
            </a:r>
            <a:r>
              <a:rPr lang="en-US" sz="2400" dirty="0">
                <a:solidFill>
                  <a:schemeClr val="bg1"/>
                </a:solidFill>
              </a:rPr>
              <a:t> – see </a:t>
            </a:r>
            <a:r>
              <a:rPr lang="en-US" sz="2400" dirty="0" err="1">
                <a:solidFill>
                  <a:schemeClr val="bg1"/>
                </a:solidFill>
              </a:rPr>
              <a:t>sisaldab</a:t>
            </a:r>
            <a:r>
              <a:rPr lang="en-US" sz="2400" dirty="0">
                <a:solidFill>
                  <a:schemeClr val="bg1"/>
                </a:solidFill>
              </a:rPr>
              <a:t> </a:t>
            </a:r>
            <a:r>
              <a:rPr lang="en-US" sz="2400" dirty="0" err="1">
                <a:solidFill>
                  <a:schemeClr val="bg1"/>
                </a:solidFill>
              </a:rPr>
              <a:t>mitmeid</a:t>
            </a:r>
            <a:r>
              <a:rPr lang="en-US" sz="2400" dirty="0">
                <a:solidFill>
                  <a:schemeClr val="bg1"/>
                </a:solidFill>
              </a:rPr>
              <a:t> </a:t>
            </a:r>
            <a:r>
              <a:rPr lang="en-US" sz="2400" dirty="0" err="1">
                <a:solidFill>
                  <a:schemeClr val="bg1"/>
                </a:solidFill>
              </a:rPr>
              <a:t>inspireerivaid</a:t>
            </a:r>
            <a:r>
              <a:rPr lang="en-US" sz="2400" dirty="0">
                <a:solidFill>
                  <a:schemeClr val="bg1"/>
                </a:solidFill>
              </a:rPr>
              <a:t> </a:t>
            </a:r>
            <a:r>
              <a:rPr lang="en-US" sz="2400" dirty="0" err="1">
                <a:solidFill>
                  <a:schemeClr val="bg1"/>
                </a:solidFill>
              </a:rPr>
              <a:t>töövahendeid</a:t>
            </a:r>
            <a:r>
              <a:rPr lang="en-US" sz="2400" dirty="0">
                <a:solidFill>
                  <a:schemeClr val="bg1"/>
                </a:solidFill>
              </a:rPr>
              <a:t>, </a:t>
            </a:r>
            <a:r>
              <a:rPr lang="en-US" sz="2400" dirty="0" err="1">
                <a:solidFill>
                  <a:schemeClr val="bg1"/>
                </a:solidFill>
              </a:rPr>
              <a:t>mida</a:t>
            </a:r>
            <a:r>
              <a:rPr lang="en-US" sz="2400" dirty="0">
                <a:solidFill>
                  <a:schemeClr val="bg1"/>
                </a:solidFill>
              </a:rPr>
              <a:t> on </a:t>
            </a:r>
            <a:r>
              <a:rPr lang="en-US" sz="2400" dirty="0" err="1">
                <a:solidFill>
                  <a:schemeClr val="bg1"/>
                </a:solidFill>
              </a:rPr>
              <a:t>kasutatud</a:t>
            </a:r>
            <a:r>
              <a:rPr lang="en-US" sz="2400" dirty="0">
                <a:solidFill>
                  <a:schemeClr val="bg1"/>
                </a:solidFill>
              </a:rPr>
              <a:t> </a:t>
            </a:r>
            <a:r>
              <a:rPr lang="en-US" sz="2400" dirty="0" err="1">
                <a:solidFill>
                  <a:schemeClr val="bg1"/>
                </a:solidFill>
              </a:rPr>
              <a:t>kohalike</a:t>
            </a:r>
            <a:r>
              <a:rPr lang="en-US" sz="2400" dirty="0">
                <a:solidFill>
                  <a:schemeClr val="bg1"/>
                </a:solidFill>
              </a:rPr>
              <a:t> </a:t>
            </a:r>
            <a:r>
              <a:rPr lang="en-US" sz="2400" dirty="0" err="1">
                <a:solidFill>
                  <a:schemeClr val="bg1"/>
                </a:solidFill>
              </a:rPr>
              <a:t>kogukondade</a:t>
            </a:r>
            <a:r>
              <a:rPr lang="en-US" sz="2400" dirty="0">
                <a:solidFill>
                  <a:schemeClr val="bg1"/>
                </a:solidFill>
              </a:rPr>
              <a:t> </a:t>
            </a:r>
            <a:r>
              <a:rPr lang="en-US" sz="2400" dirty="0" err="1">
                <a:solidFill>
                  <a:schemeClr val="bg1"/>
                </a:solidFill>
              </a:rPr>
              <a:t>abistamiseks</a:t>
            </a:r>
            <a:r>
              <a:rPr lang="en-US" sz="2400" dirty="0">
                <a:solidFill>
                  <a:schemeClr val="bg1"/>
                </a:solidFill>
              </a:rPr>
              <a:t> </a:t>
            </a:r>
            <a:r>
              <a:rPr lang="en-US" sz="2400" dirty="0" err="1">
                <a:solidFill>
                  <a:schemeClr val="bg1"/>
                </a:solidFill>
              </a:rPr>
              <a:t>üle</a:t>
            </a:r>
            <a:r>
              <a:rPr lang="en-US" sz="2400" dirty="0">
                <a:solidFill>
                  <a:schemeClr val="bg1"/>
                </a:solidFill>
              </a:rPr>
              <a:t> </a:t>
            </a:r>
            <a:r>
              <a:rPr lang="en-US" sz="2400" dirty="0" err="1">
                <a:solidFill>
                  <a:schemeClr val="bg1"/>
                </a:solidFill>
              </a:rPr>
              <a:t>Euroopa</a:t>
            </a:r>
            <a:r>
              <a:rPr lang="en-US" sz="2400" dirty="0">
                <a:solidFill>
                  <a:schemeClr val="bg1"/>
                </a:solidFill>
              </a:rPr>
              <a:t>.</a:t>
            </a:r>
          </a:p>
          <a:p>
            <a:r>
              <a:rPr lang="et-EE" sz="1400" dirty="0">
                <a:solidFill>
                  <a:schemeClr val="bg1"/>
                </a:solidFill>
              </a:rPr>
              <a:t>  </a:t>
            </a:r>
            <a:r>
              <a:rPr lang="et-EE" sz="2400" dirty="0">
                <a:solidFill>
                  <a:schemeClr val="bg1"/>
                </a:solidFill>
              </a:rPr>
              <a:t> </a:t>
            </a:r>
            <a:endParaRPr lang="en-US" sz="2400" dirty="0">
              <a:solidFill>
                <a:schemeClr val="bg1"/>
              </a:solidFill>
            </a:endParaRPr>
          </a:p>
          <a:p>
            <a:r>
              <a:rPr lang="fi-FI" sz="2400" dirty="0" err="1">
                <a:solidFill>
                  <a:schemeClr val="bg1"/>
                </a:solidFill>
                <a:hlinkClick r:id="rId2">
                  <a:extLst>
                    <a:ext uri="{A12FA001-AC4F-418D-AE19-62706E023703}">
                      <ahyp:hlinkClr xmlns:ahyp="http://schemas.microsoft.com/office/drawing/2018/hyperlinkcolor" val="tx"/>
                    </a:ext>
                  </a:extLst>
                </a:hlinkClick>
              </a:rPr>
              <a:t>Tutvu</a:t>
            </a:r>
            <a:r>
              <a:rPr lang="fi-FI" sz="2400" dirty="0">
                <a:solidFill>
                  <a:schemeClr val="bg1"/>
                </a:solidFill>
                <a:hlinkClick r:id="rId2">
                  <a:extLst>
                    <a:ext uri="{A12FA001-AC4F-418D-AE19-62706E023703}">
                      <ahyp:hlinkClr xmlns:ahyp="http://schemas.microsoft.com/office/drawing/2018/hyperlinkcolor" val="tx"/>
                    </a:ext>
                  </a:extLst>
                </a:hlinkClick>
              </a:rPr>
              <a:t> DKO </a:t>
            </a:r>
            <a:r>
              <a:rPr lang="fi-FI" sz="2400" dirty="0" err="1">
                <a:solidFill>
                  <a:schemeClr val="bg1"/>
                </a:solidFill>
                <a:hlinkClick r:id="rId2">
                  <a:extLst>
                    <a:ext uri="{A12FA001-AC4F-418D-AE19-62706E023703}">
                      <ahyp:hlinkClr xmlns:ahyp="http://schemas.microsoft.com/office/drawing/2018/hyperlinkcolor" val="tx"/>
                    </a:ext>
                  </a:extLst>
                </a:hlinkClick>
              </a:rPr>
              <a:t>töövahenditega</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klikkides</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siin</a:t>
            </a:r>
            <a:r>
              <a:rPr lang="fi-FI"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p:txBody>
      </p:sp>
      <p:pic>
        <p:nvPicPr>
          <p:cNvPr id="4" name="Picture Placeholder 3">
            <a:extLst>
              <a:ext uri="{FF2B5EF4-FFF2-40B4-BE49-F238E27FC236}">
                <a16:creationId xmlns:a16="http://schemas.microsoft.com/office/drawing/2014/main" id="{CC5357E6-9BDA-4DDE-8825-05F58D9E8AF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149" r="23149"/>
          <a:stretch>
            <a:fillRect/>
          </a:stretch>
        </p:blipFill>
        <p:spPr/>
      </p:pic>
    </p:spTree>
    <p:extLst>
      <p:ext uri="{BB962C8B-B14F-4D97-AF65-F5344CB8AC3E}">
        <p14:creationId xmlns:p14="http://schemas.microsoft.com/office/powerpoint/2010/main" val="285989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215829" y="932876"/>
            <a:ext cx="8910732" cy="1381699"/>
          </a:xfrm>
        </p:spPr>
        <p:txBody>
          <a:bodyPr>
            <a:normAutofit fontScale="70000" lnSpcReduction="20000"/>
          </a:bodyPr>
          <a:lstStyle/>
          <a:p>
            <a:r>
              <a:rPr lang="en-US" sz="5200" dirty="0"/>
              <a:t>MIDA SISALDAB SUUREPÄRANE DIGITAALNE KODANIKUOSALUSE PROJEKT?</a:t>
            </a:r>
            <a:endParaRPr lang="en-IE"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594D1560-F8C8-453D-96D1-568D5F7AAC55}"/>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fontScale="85000" lnSpcReduction="10000"/>
          </a:bodyPr>
          <a:lstStyle/>
          <a:p>
            <a:pPr algn="ctr"/>
            <a:r>
              <a:rPr lang="et-EE" dirty="0"/>
              <a:t>ALLIKAD JA LISAMATERJALID</a:t>
            </a:r>
            <a:endParaRPr lang="en-US"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718561" y="1570545"/>
            <a:ext cx="5290457" cy="3785652"/>
          </a:xfrm>
          <a:prstGeom prst="rect">
            <a:avLst/>
          </a:prstGeom>
          <a:noFill/>
        </p:spPr>
        <p:txBody>
          <a:bodyPr wrap="square" rtlCol="0">
            <a:spAutoFit/>
          </a:bodyPr>
          <a:lstStyle/>
          <a:p>
            <a:r>
              <a:rPr lang="et-EE" sz="2400" dirty="0">
                <a:solidFill>
                  <a:schemeClr val="bg1"/>
                </a:solidFill>
              </a:rPr>
              <a:t>Soovitame järgnevaid allikaid ja artikleid täiendavaks lugemiseks:</a:t>
            </a:r>
          </a:p>
          <a:p>
            <a:endParaRPr lang="et-EE" sz="2400" dirty="0">
              <a:solidFill>
                <a:schemeClr val="bg1"/>
              </a:solidFill>
              <a:hlinkClick r:id="rId3">
                <a:extLst>
                  <a:ext uri="{A12FA001-AC4F-418D-AE19-62706E023703}">
                    <ahyp:hlinkClr xmlns:ahyp="http://schemas.microsoft.com/office/drawing/2018/hyperlinkcolor" val="tx"/>
                  </a:ext>
                </a:extLst>
              </a:hlinkClick>
            </a:endParaRPr>
          </a:p>
          <a:p>
            <a:endParaRPr lang="et-EE" sz="2400" dirty="0">
              <a:solidFill>
                <a:schemeClr val="bg1"/>
              </a:solidFill>
              <a:hlinkClick r:id="rId3">
                <a:extLst>
                  <a:ext uri="{A12FA001-AC4F-418D-AE19-62706E023703}">
                    <ahyp:hlinkClr xmlns:ahyp="http://schemas.microsoft.com/office/drawing/2018/hyperlinkcolor" val="tx"/>
                  </a:ext>
                </a:extLst>
              </a:hlinkClick>
            </a:endParaRPr>
          </a:p>
          <a:p>
            <a:r>
              <a:rPr lang="en-IE" sz="2400" dirty="0">
                <a:solidFill>
                  <a:schemeClr val="bg1"/>
                </a:solidFill>
                <a:hlinkClick r:id="rId3">
                  <a:extLst>
                    <a:ext uri="{A12FA001-AC4F-418D-AE19-62706E023703}">
                      <ahyp:hlinkClr xmlns:ahyp="http://schemas.microsoft.com/office/drawing/2018/hyperlinkcolor" val="tx"/>
                    </a:ext>
                  </a:extLst>
                </a:hlinkClick>
              </a:rPr>
              <a:t>Check out this article on how to use technology in Civic Engagement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Take a fresh look at our guide to DCE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Take a fresh look at our DCE Toolkit</a:t>
            </a:r>
            <a:endParaRPr lang="en-IE" sz="2400" dirty="0">
              <a:solidFill>
                <a:schemeClr val="bg1"/>
              </a:solidFill>
            </a:endParaRPr>
          </a:p>
        </p:txBody>
      </p:sp>
    </p:spTree>
    <p:extLst>
      <p:ext uri="{BB962C8B-B14F-4D97-AF65-F5344CB8AC3E}">
        <p14:creationId xmlns:p14="http://schemas.microsoft.com/office/powerpoint/2010/main" val="106151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96778" y="563806"/>
            <a:ext cx="8966521" cy="1656716"/>
          </a:xfrm>
        </p:spPr>
        <p:txBody>
          <a:bodyPr>
            <a:normAutofit/>
          </a:bodyPr>
          <a:lstStyle/>
          <a:p>
            <a:r>
              <a:rPr lang="en-US" sz="4400" dirty="0"/>
              <a:t>DIGITAALSETE KODANIKUOSALUSE PROJEKTIDE KAVANDAMINE</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A2C25E8E-7FDA-450F-B7B1-A525D7DDB825}"/>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909893" cy="941832"/>
          </a:xfrm>
        </p:spPr>
        <p:txBody>
          <a:bodyPr>
            <a:normAutofit fontScale="85000" lnSpcReduction="10000"/>
          </a:bodyPr>
          <a:lstStyle/>
          <a:p>
            <a:pPr algn="ctr"/>
            <a:r>
              <a:rPr lang="en-US" sz="3300" dirty="0"/>
              <a:t>DKO JUHTUMIKIRJELDUSED JA DIGITAALSED LAHENDUSED</a:t>
            </a:r>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427305"/>
            <a:ext cx="5202401" cy="4893647"/>
          </a:xfrm>
          <a:prstGeom prst="rect">
            <a:avLst/>
          </a:prstGeom>
          <a:noFill/>
        </p:spPr>
        <p:txBody>
          <a:bodyPr wrap="square" rtlCol="0">
            <a:spAutoFit/>
          </a:bodyPr>
          <a:lstStyle/>
          <a:p>
            <a:r>
              <a:rPr lang="en-US" sz="2400" dirty="0" err="1">
                <a:solidFill>
                  <a:schemeClr val="bg1"/>
                </a:solidFill>
              </a:rPr>
              <a:t>Selle</a:t>
            </a:r>
            <a:r>
              <a:rPr lang="en-US" sz="2400" dirty="0">
                <a:solidFill>
                  <a:schemeClr val="bg1"/>
                </a:solidFill>
              </a:rPr>
              <a:t> </a:t>
            </a:r>
            <a:r>
              <a:rPr lang="en-US" sz="2400" dirty="0" err="1">
                <a:solidFill>
                  <a:schemeClr val="bg1"/>
                </a:solidFill>
              </a:rPr>
              <a:t>teema</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vaatleme</a:t>
            </a:r>
            <a:r>
              <a:rPr lang="en-US" sz="2400" dirty="0">
                <a:solidFill>
                  <a:schemeClr val="bg1"/>
                </a:solidFill>
              </a:rPr>
              <a:t> </a:t>
            </a:r>
            <a:r>
              <a:rPr lang="en-US" sz="2400" dirty="0" err="1">
                <a:solidFill>
                  <a:schemeClr val="bg1"/>
                </a:solidFill>
              </a:rPr>
              <a:t>lähemalt</a:t>
            </a:r>
            <a:r>
              <a:rPr lang="en-US" sz="2400" dirty="0">
                <a:solidFill>
                  <a:schemeClr val="bg1"/>
                </a:solidFill>
              </a:rPr>
              <a:t> </a:t>
            </a:r>
            <a:r>
              <a:rPr lang="en-US" sz="2400" dirty="0" err="1">
                <a:solidFill>
                  <a:schemeClr val="bg1"/>
                </a:solidFill>
              </a:rPr>
              <a:t>mõningaid</a:t>
            </a:r>
            <a:r>
              <a:rPr lang="en-US" sz="2400" dirty="0">
                <a:solidFill>
                  <a:schemeClr val="bg1"/>
                </a:solidFill>
              </a:rPr>
              <a:t> </a:t>
            </a:r>
            <a:r>
              <a:rPr lang="en-US" sz="2400" dirty="0" err="1">
                <a:solidFill>
                  <a:schemeClr val="bg1"/>
                </a:solidFill>
              </a:rPr>
              <a:t>juhtumikirjeldusi</a:t>
            </a:r>
            <a:r>
              <a:rPr lang="en-US" sz="2400" dirty="0">
                <a:solidFill>
                  <a:schemeClr val="bg1"/>
                </a:solidFill>
              </a:rPr>
              <a:t>, mis </a:t>
            </a:r>
            <a:r>
              <a:rPr lang="en-US" sz="2400" dirty="0" err="1">
                <a:solidFill>
                  <a:schemeClr val="bg1"/>
                </a:solidFill>
              </a:rPr>
              <a:t>koostati</a:t>
            </a:r>
            <a:r>
              <a:rPr lang="en-US" sz="2400" dirty="0">
                <a:solidFill>
                  <a:schemeClr val="bg1"/>
                </a:solidFill>
              </a:rPr>
              <a:t> DKO </a:t>
            </a:r>
            <a:r>
              <a:rPr lang="en-US" sz="2400" dirty="0" err="1">
                <a:solidFill>
                  <a:schemeClr val="bg1"/>
                </a:solidFill>
              </a:rPr>
              <a:t>juhendi</a:t>
            </a:r>
            <a:r>
              <a:rPr lang="en-US" sz="2400" dirty="0">
                <a:solidFill>
                  <a:schemeClr val="bg1"/>
                </a:solidFill>
              </a:rPr>
              <a:t> </a:t>
            </a:r>
            <a:r>
              <a:rPr lang="en-US" sz="2400" dirty="0" err="1">
                <a:solidFill>
                  <a:schemeClr val="bg1"/>
                </a:solidFill>
              </a:rPr>
              <a:t>uurimistöö</a:t>
            </a:r>
            <a:r>
              <a:rPr lang="en-US" sz="2400" dirty="0">
                <a:solidFill>
                  <a:schemeClr val="bg1"/>
                </a:solidFill>
              </a:rPr>
              <a:t> </a:t>
            </a:r>
            <a:r>
              <a:rPr lang="en-US" sz="2400" dirty="0" err="1">
                <a:solidFill>
                  <a:schemeClr val="bg1"/>
                </a:solidFill>
              </a:rPr>
              <a:t>raames</a:t>
            </a:r>
            <a:r>
              <a:rPr lang="en-US" sz="2400" dirty="0">
                <a:solidFill>
                  <a:schemeClr val="bg1"/>
                </a:solidFill>
              </a:rPr>
              <a:t>.</a:t>
            </a:r>
          </a:p>
          <a:p>
            <a:endParaRPr lang="en-US" sz="2400" dirty="0">
              <a:solidFill>
                <a:schemeClr val="bg1"/>
              </a:solidFill>
            </a:endParaRPr>
          </a:p>
          <a:p>
            <a:r>
              <a:rPr lang="en-US" sz="2400" dirty="0" err="1">
                <a:solidFill>
                  <a:schemeClr val="bg1"/>
                </a:solidFill>
              </a:rPr>
              <a:t>Juhtumikirjeldusi</a:t>
            </a:r>
            <a:r>
              <a:rPr lang="en-US" sz="2400" dirty="0">
                <a:solidFill>
                  <a:schemeClr val="bg1"/>
                </a:solidFill>
              </a:rPr>
              <a:t> on </a:t>
            </a:r>
            <a:r>
              <a:rPr lang="en-US" sz="2400" dirty="0" err="1">
                <a:solidFill>
                  <a:schemeClr val="bg1"/>
                </a:solidFill>
              </a:rPr>
              <a:t>erinevates</a:t>
            </a:r>
            <a:r>
              <a:rPr lang="en-US" sz="2400" dirty="0">
                <a:solidFill>
                  <a:schemeClr val="bg1"/>
                </a:solidFill>
              </a:rPr>
              <a:t> </a:t>
            </a:r>
            <a:r>
              <a:rPr lang="en-US" sz="2400" dirty="0" err="1">
                <a:solidFill>
                  <a:schemeClr val="bg1"/>
                </a:solidFill>
              </a:rPr>
              <a:t>moodulites</a:t>
            </a:r>
            <a:r>
              <a:rPr lang="en-US" sz="2400" dirty="0">
                <a:solidFill>
                  <a:schemeClr val="bg1"/>
                </a:solidFill>
              </a:rPr>
              <a:t> </a:t>
            </a:r>
            <a:r>
              <a:rPr lang="en-US" sz="2400" dirty="0" err="1">
                <a:solidFill>
                  <a:schemeClr val="bg1"/>
                </a:solidFill>
              </a:rPr>
              <a:t>käsitletud</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teema</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vaatame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tegevuste</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kasutati</a:t>
            </a:r>
            <a:r>
              <a:rPr lang="en-US" sz="2400" dirty="0">
                <a:solidFill>
                  <a:schemeClr val="bg1"/>
                </a:solidFill>
              </a:rPr>
              <a:t> </a:t>
            </a:r>
            <a:r>
              <a:rPr lang="en-US" sz="2400" dirty="0" err="1">
                <a:solidFill>
                  <a:schemeClr val="bg1"/>
                </a:solidFill>
              </a:rPr>
              <a:t>digtehnoloogiat</a:t>
            </a:r>
            <a:r>
              <a:rPr lang="en-US" sz="2400" dirty="0">
                <a:solidFill>
                  <a:schemeClr val="bg1"/>
                </a:solidFill>
              </a:rPr>
              <a:t>, </a:t>
            </a:r>
            <a:r>
              <a:rPr lang="en-US" sz="2400" dirty="0" err="1">
                <a:solidFill>
                  <a:schemeClr val="bg1"/>
                </a:solidFill>
              </a:rPr>
              <a:t>pakkudes</a:t>
            </a:r>
            <a:r>
              <a:rPr lang="en-US" sz="2400" dirty="0">
                <a:solidFill>
                  <a:schemeClr val="bg1"/>
                </a:solidFill>
              </a:rPr>
              <a:t> </a:t>
            </a:r>
            <a:r>
              <a:rPr lang="en-US" sz="2400" dirty="0" err="1">
                <a:solidFill>
                  <a:schemeClr val="bg1"/>
                </a:solidFill>
              </a:rPr>
              <a:t>samal</a:t>
            </a:r>
            <a:r>
              <a:rPr lang="en-US" sz="2400" dirty="0">
                <a:solidFill>
                  <a:schemeClr val="bg1"/>
                </a:solidFill>
              </a:rPr>
              <a:t> </a:t>
            </a:r>
            <a:r>
              <a:rPr lang="en-US" sz="2400" dirty="0" err="1">
                <a:solidFill>
                  <a:schemeClr val="bg1"/>
                </a:solidFill>
              </a:rPr>
              <a:t>ajal</a:t>
            </a:r>
            <a:r>
              <a:rPr lang="en-US" sz="2400" dirty="0">
                <a:solidFill>
                  <a:schemeClr val="bg1"/>
                </a:solidFill>
              </a:rPr>
              <a:t> </a:t>
            </a:r>
            <a:r>
              <a:rPr lang="en-US" sz="2400" dirty="0" err="1">
                <a:solidFill>
                  <a:schemeClr val="bg1"/>
                </a:solidFill>
              </a:rPr>
              <a:t>lahendusi</a:t>
            </a:r>
            <a:r>
              <a:rPr lang="en-US" sz="2400" dirty="0">
                <a:solidFill>
                  <a:schemeClr val="bg1"/>
                </a:solidFill>
              </a:rPr>
              <a:t> </a:t>
            </a:r>
            <a:r>
              <a:rPr lang="en-US" sz="2400" dirty="0" err="1">
                <a:solidFill>
                  <a:schemeClr val="bg1"/>
                </a:solidFill>
              </a:rPr>
              <a:t>kodanikuaosaluse</a:t>
            </a:r>
            <a:r>
              <a:rPr lang="en-US" sz="2400" dirty="0">
                <a:solidFill>
                  <a:schemeClr val="bg1"/>
                </a:solidFill>
              </a:rPr>
              <a:t> </a:t>
            </a:r>
            <a:r>
              <a:rPr lang="en-US" sz="2400" dirty="0" err="1">
                <a:solidFill>
                  <a:schemeClr val="bg1"/>
                </a:solidFill>
              </a:rPr>
              <a:t>probleemile</a:t>
            </a:r>
            <a:r>
              <a:rPr lang="et-EE" sz="2400" dirty="0">
                <a:solidFill>
                  <a:schemeClr val="bg1"/>
                </a:solidFill>
              </a:rPr>
              <a:t>.</a:t>
            </a:r>
            <a:endParaRPr lang="en-US" sz="2400" dirty="0">
              <a:solidFill>
                <a:schemeClr val="bg1"/>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B535051B-E707-4F3F-B9FF-2BDE7881DA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1012635"/>
          </a:xfrm>
        </p:spPr>
        <p:txBody>
          <a:bodyPr>
            <a:normAutofit fontScale="92500" lnSpcReduction="20000"/>
          </a:bodyPr>
          <a:lstStyle/>
          <a:p>
            <a:pPr algn="ctr"/>
            <a:r>
              <a:rPr lang="en-US" sz="2800" dirty="0"/>
              <a:t>VÕIMALDAME ÕPPIJATEL LUUA LAHENDUSI ÜHISKONNA PROBLEEMIDELE</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236"/>
            <a:ext cx="5306291" cy="5262979"/>
          </a:xfrm>
          <a:prstGeom prst="rect">
            <a:avLst/>
          </a:prstGeom>
          <a:noFill/>
        </p:spPr>
        <p:txBody>
          <a:bodyPr wrap="square" rtlCol="0">
            <a:spAutoFit/>
          </a:bodyPr>
          <a:lstStyle/>
          <a:p>
            <a:r>
              <a:rPr lang="en-IE" sz="2400" dirty="0" err="1">
                <a:solidFill>
                  <a:schemeClr val="bg1"/>
                </a:solidFill>
              </a:rPr>
              <a:t>Eelnevalt</a:t>
            </a:r>
            <a:r>
              <a:rPr lang="en-IE" sz="2400" dirty="0">
                <a:solidFill>
                  <a:schemeClr val="bg1"/>
                </a:solidFill>
              </a:rPr>
              <a:t> </a:t>
            </a:r>
            <a:r>
              <a:rPr lang="en-IE" sz="2400" dirty="0" err="1">
                <a:solidFill>
                  <a:schemeClr val="bg1"/>
                </a:solidFill>
              </a:rPr>
              <a:t>tutvusime</a:t>
            </a:r>
            <a:r>
              <a:rPr lang="en-IE" sz="2400" dirty="0">
                <a:solidFill>
                  <a:schemeClr val="bg1"/>
                </a:solidFill>
              </a:rPr>
              <a:t> Tartu Ülikooli </a:t>
            </a:r>
            <a:r>
              <a:rPr lang="en-IE" sz="2400" dirty="0" err="1">
                <a:solidFill>
                  <a:schemeClr val="bg1"/>
                </a:solidFill>
              </a:rPr>
              <a:t>poolt</a:t>
            </a:r>
            <a:r>
              <a:rPr lang="en-IE" sz="2400" dirty="0">
                <a:solidFill>
                  <a:schemeClr val="bg1"/>
                </a:solidFill>
              </a:rPr>
              <a:t> </a:t>
            </a:r>
            <a:r>
              <a:rPr lang="en-IE" sz="2400" dirty="0" err="1">
                <a:solidFill>
                  <a:schemeClr val="bg1"/>
                </a:solidFill>
              </a:rPr>
              <a:t>korraldatava</a:t>
            </a:r>
            <a:r>
              <a:rPr lang="en-IE" sz="2400" dirty="0">
                <a:solidFill>
                  <a:schemeClr val="bg1"/>
                </a:solidFill>
              </a:rPr>
              <a:t> STARTER </a:t>
            </a:r>
            <a:r>
              <a:rPr lang="en-IE" sz="2400" dirty="0" err="1">
                <a:solidFill>
                  <a:schemeClr val="bg1"/>
                </a:solidFill>
              </a:rPr>
              <a:t>programmiga</a:t>
            </a:r>
            <a:r>
              <a:rPr lang="en-IE" sz="2400" dirty="0">
                <a:solidFill>
                  <a:schemeClr val="bg1"/>
                </a:solidFill>
              </a:rPr>
              <a:t>. </a:t>
            </a:r>
            <a:r>
              <a:rPr lang="en-IE" sz="2400" dirty="0" err="1">
                <a:solidFill>
                  <a:schemeClr val="bg1"/>
                </a:solidFill>
              </a:rPr>
              <a:t>Programm</a:t>
            </a:r>
            <a:r>
              <a:rPr lang="en-IE" sz="2400" dirty="0">
                <a:solidFill>
                  <a:schemeClr val="bg1"/>
                </a:solidFill>
              </a:rPr>
              <a:t> on </a:t>
            </a:r>
            <a:r>
              <a:rPr lang="en-IE" sz="2400" dirty="0" err="1">
                <a:solidFill>
                  <a:schemeClr val="bg1"/>
                </a:solidFill>
              </a:rPr>
              <a:t>suunatud</a:t>
            </a:r>
            <a:r>
              <a:rPr lang="en-IE" sz="2400" dirty="0">
                <a:solidFill>
                  <a:schemeClr val="bg1"/>
                </a:solidFill>
              </a:rPr>
              <a:t> </a:t>
            </a:r>
            <a:r>
              <a:rPr lang="en-IE" sz="2400" dirty="0" err="1">
                <a:solidFill>
                  <a:schemeClr val="bg1"/>
                </a:solidFill>
              </a:rPr>
              <a:t>neile</a:t>
            </a:r>
            <a:r>
              <a:rPr lang="en-IE" sz="2400" dirty="0">
                <a:solidFill>
                  <a:schemeClr val="bg1"/>
                </a:solidFill>
              </a:rPr>
              <a:t>, </a:t>
            </a:r>
            <a:r>
              <a:rPr lang="en-IE" sz="2400" dirty="0" err="1">
                <a:solidFill>
                  <a:schemeClr val="bg1"/>
                </a:solidFill>
              </a:rPr>
              <a:t>kes</a:t>
            </a:r>
            <a:r>
              <a:rPr lang="en-IE" sz="2400" dirty="0">
                <a:solidFill>
                  <a:schemeClr val="bg1"/>
                </a:solidFill>
              </a:rPr>
              <a:t> </a:t>
            </a:r>
            <a:r>
              <a:rPr lang="en-IE" sz="2400" dirty="0" err="1">
                <a:solidFill>
                  <a:schemeClr val="bg1"/>
                </a:solidFill>
              </a:rPr>
              <a:t>soovivad</a:t>
            </a:r>
            <a:r>
              <a:rPr lang="en-IE" sz="2400" dirty="0">
                <a:solidFill>
                  <a:schemeClr val="bg1"/>
                </a:solidFill>
              </a:rPr>
              <a:t> </a:t>
            </a:r>
            <a:r>
              <a:rPr lang="en-IE" sz="2400" dirty="0" err="1">
                <a:solidFill>
                  <a:schemeClr val="bg1"/>
                </a:solidFill>
              </a:rPr>
              <a:t>kogeda</a:t>
            </a:r>
            <a:r>
              <a:rPr lang="en-IE" sz="2400" dirty="0">
                <a:solidFill>
                  <a:schemeClr val="bg1"/>
                </a:solidFill>
              </a:rPr>
              <a:t> </a:t>
            </a:r>
            <a:r>
              <a:rPr lang="en-IE" sz="2400" dirty="0" err="1">
                <a:solidFill>
                  <a:schemeClr val="bg1"/>
                </a:solidFill>
              </a:rPr>
              <a:t>toote</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teenuse</a:t>
            </a:r>
            <a:r>
              <a:rPr lang="en-IE" sz="2400" dirty="0">
                <a:solidFill>
                  <a:schemeClr val="bg1"/>
                </a:solidFill>
              </a:rPr>
              <a:t> </a:t>
            </a:r>
            <a:r>
              <a:rPr lang="en-IE" sz="2400" dirty="0" err="1">
                <a:solidFill>
                  <a:schemeClr val="bg1"/>
                </a:solidFill>
              </a:rPr>
              <a:t>turuletoomise</a:t>
            </a:r>
            <a:r>
              <a:rPr lang="en-IE" sz="2400" dirty="0">
                <a:solidFill>
                  <a:schemeClr val="bg1"/>
                </a:solidFill>
              </a:rPr>
              <a:t> </a:t>
            </a:r>
            <a:r>
              <a:rPr lang="en-IE" sz="2400" dirty="0" err="1">
                <a:solidFill>
                  <a:schemeClr val="bg1"/>
                </a:solidFill>
              </a:rPr>
              <a:t>idee</a:t>
            </a:r>
            <a:r>
              <a:rPr lang="en-IE" sz="2400" dirty="0">
                <a:solidFill>
                  <a:schemeClr val="bg1"/>
                </a:solidFill>
              </a:rPr>
              <a:t> </a:t>
            </a:r>
            <a:r>
              <a:rPr lang="en-IE" sz="2400" dirty="0" err="1">
                <a:solidFill>
                  <a:schemeClr val="bg1"/>
                </a:solidFill>
              </a:rPr>
              <a:t>väljatöötamise</a:t>
            </a:r>
            <a:r>
              <a:rPr lang="en-IE" sz="2400" dirty="0">
                <a:solidFill>
                  <a:schemeClr val="bg1"/>
                </a:solidFill>
              </a:rPr>
              <a:t> </a:t>
            </a:r>
            <a:r>
              <a:rPr lang="en-IE" sz="2400" dirty="0" err="1">
                <a:solidFill>
                  <a:schemeClr val="bg1"/>
                </a:solidFill>
              </a:rPr>
              <a:t>protsessi</a:t>
            </a:r>
            <a:r>
              <a:rPr lang="en-IE" sz="2400" dirty="0">
                <a:solidFill>
                  <a:schemeClr val="bg1"/>
                </a:solidFill>
              </a:rPr>
              <a:t>.</a:t>
            </a:r>
            <a:endParaRPr lang="et-EE" sz="2400" dirty="0">
              <a:solidFill>
                <a:schemeClr val="bg1"/>
              </a:solidFill>
            </a:endParaRPr>
          </a:p>
          <a:p>
            <a:endParaRPr lang="en-IE" sz="2400" dirty="0">
              <a:solidFill>
                <a:schemeClr val="bg1"/>
              </a:solidFill>
            </a:endParaRPr>
          </a:p>
          <a:p>
            <a:r>
              <a:rPr lang="en-IE" sz="2400" dirty="0" err="1">
                <a:solidFill>
                  <a:schemeClr val="bg1"/>
                </a:solidFill>
              </a:rPr>
              <a:t>Covidi</a:t>
            </a:r>
            <a:r>
              <a:rPr lang="en-IE" sz="2400" dirty="0">
                <a:solidFill>
                  <a:schemeClr val="bg1"/>
                </a:solidFill>
              </a:rPr>
              <a:t> </a:t>
            </a:r>
            <a:r>
              <a:rPr lang="en-IE" sz="2400" dirty="0" err="1">
                <a:solidFill>
                  <a:schemeClr val="bg1"/>
                </a:solidFill>
              </a:rPr>
              <a:t>pandeemia</a:t>
            </a:r>
            <a:r>
              <a:rPr lang="en-IE" sz="2400" dirty="0">
                <a:solidFill>
                  <a:schemeClr val="bg1"/>
                </a:solidFill>
              </a:rPr>
              <a:t> on </a:t>
            </a:r>
            <a:r>
              <a:rPr lang="en-IE" sz="2400" dirty="0" err="1">
                <a:solidFill>
                  <a:schemeClr val="bg1"/>
                </a:solidFill>
              </a:rPr>
              <a:t>avaldanud</a:t>
            </a:r>
            <a:r>
              <a:rPr lang="en-IE" sz="2400" dirty="0">
                <a:solidFill>
                  <a:schemeClr val="bg1"/>
                </a:solidFill>
              </a:rPr>
              <a:t> </a:t>
            </a:r>
            <a:r>
              <a:rPr lang="en-IE" sz="2400" dirty="0" err="1">
                <a:solidFill>
                  <a:schemeClr val="bg1"/>
                </a:solidFill>
              </a:rPr>
              <a:t>maailmale</a:t>
            </a:r>
            <a:r>
              <a:rPr lang="en-IE" sz="2400" dirty="0">
                <a:solidFill>
                  <a:schemeClr val="bg1"/>
                </a:solidFill>
              </a:rPr>
              <a:t> </a:t>
            </a:r>
            <a:r>
              <a:rPr lang="en-IE" sz="2400" dirty="0" err="1">
                <a:solidFill>
                  <a:schemeClr val="bg1"/>
                </a:solidFill>
              </a:rPr>
              <a:t>tohutut</a:t>
            </a:r>
            <a:r>
              <a:rPr lang="en-IE" sz="2400" dirty="0">
                <a:solidFill>
                  <a:schemeClr val="bg1"/>
                </a:solidFill>
              </a:rPr>
              <a:t> </a:t>
            </a:r>
            <a:r>
              <a:rPr lang="en-IE" sz="2400" dirty="0" err="1">
                <a:solidFill>
                  <a:schemeClr val="bg1"/>
                </a:solidFill>
              </a:rPr>
              <a:t>mõju</a:t>
            </a:r>
            <a:r>
              <a:rPr lang="en-IE" sz="2400" dirty="0">
                <a:solidFill>
                  <a:schemeClr val="bg1"/>
                </a:solidFill>
              </a:rPr>
              <a:t> ja ka Tartu Ülikooli </a:t>
            </a:r>
            <a:r>
              <a:rPr lang="en-IE" sz="2400" dirty="0" err="1">
                <a:solidFill>
                  <a:schemeClr val="bg1"/>
                </a:solidFill>
              </a:rPr>
              <a:t>tudengid</a:t>
            </a:r>
            <a:r>
              <a:rPr lang="en-IE" sz="2400" dirty="0">
                <a:solidFill>
                  <a:schemeClr val="bg1"/>
                </a:solidFill>
              </a:rPr>
              <a:t> </a:t>
            </a:r>
            <a:r>
              <a:rPr lang="en-IE" sz="2400" dirty="0" err="1">
                <a:solidFill>
                  <a:schemeClr val="bg1"/>
                </a:solidFill>
              </a:rPr>
              <a:t>kavandasid</a:t>
            </a:r>
            <a:r>
              <a:rPr lang="en-IE" sz="2400" dirty="0">
                <a:solidFill>
                  <a:schemeClr val="bg1"/>
                </a:solidFill>
              </a:rPr>
              <a:t> </a:t>
            </a:r>
            <a:r>
              <a:rPr lang="en-IE" sz="2400" dirty="0" err="1">
                <a:solidFill>
                  <a:schemeClr val="bg1"/>
                </a:solidFill>
              </a:rPr>
              <a:t>muuhulgas</a:t>
            </a:r>
            <a:r>
              <a:rPr lang="en-IE" sz="2400" dirty="0">
                <a:solidFill>
                  <a:schemeClr val="bg1"/>
                </a:solidFill>
              </a:rPr>
              <a:t> </a:t>
            </a:r>
            <a:r>
              <a:rPr lang="en-IE" sz="2400" dirty="0" err="1">
                <a:solidFill>
                  <a:schemeClr val="bg1"/>
                </a:solidFill>
              </a:rPr>
              <a:t>lahendusi</a:t>
            </a:r>
            <a:r>
              <a:rPr lang="en-IE" sz="2400" dirty="0">
                <a:solidFill>
                  <a:schemeClr val="bg1"/>
                </a:solidFill>
              </a:rPr>
              <a:t> </a:t>
            </a:r>
            <a:r>
              <a:rPr lang="en-IE" sz="2400" dirty="0" err="1">
                <a:solidFill>
                  <a:schemeClr val="bg1"/>
                </a:solidFill>
              </a:rPr>
              <a:t>Covidist</a:t>
            </a:r>
            <a:r>
              <a:rPr lang="en-IE" sz="2400" dirty="0">
                <a:solidFill>
                  <a:schemeClr val="bg1"/>
                </a:solidFill>
              </a:rPr>
              <a:t> </a:t>
            </a:r>
            <a:r>
              <a:rPr lang="en-IE" sz="2400" dirty="0" err="1">
                <a:solidFill>
                  <a:schemeClr val="bg1"/>
                </a:solidFill>
              </a:rPr>
              <a:t>tingitud</a:t>
            </a:r>
            <a:r>
              <a:rPr lang="en-IE" sz="2400" dirty="0">
                <a:solidFill>
                  <a:schemeClr val="bg1"/>
                </a:solidFill>
              </a:rPr>
              <a:t> </a:t>
            </a:r>
            <a:r>
              <a:rPr lang="en-IE" sz="2400" dirty="0" err="1">
                <a:solidFill>
                  <a:schemeClr val="bg1"/>
                </a:solidFill>
              </a:rPr>
              <a:t>probleemidele</a:t>
            </a:r>
            <a:r>
              <a:rPr lang="en-IE" sz="2400" dirty="0">
                <a:solidFill>
                  <a:schemeClr val="bg1"/>
                </a:solidFill>
              </a:rPr>
              <a:t>. </a:t>
            </a: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Link </a:t>
            </a:r>
            <a:r>
              <a:rPr lang="en-IE" sz="2400" dirty="0" err="1">
                <a:solidFill>
                  <a:schemeClr val="bg1"/>
                </a:solidFill>
                <a:hlinkClick r:id="rId3">
                  <a:extLst>
                    <a:ext uri="{A12FA001-AC4F-418D-AE19-62706E023703}">
                      <ahyp:hlinkClr xmlns:ahyp="http://schemas.microsoft.com/office/drawing/2018/hyperlinkcolor" val="tx"/>
                    </a:ext>
                  </a:extLst>
                </a:hlinkClick>
              </a:rPr>
              <a:t>STARTERi</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lehele</a:t>
            </a:r>
            <a:r>
              <a:rPr lang="en-IE" sz="2400" dirty="0">
                <a:solidFill>
                  <a:schemeClr val="bg1"/>
                </a:solidFill>
                <a:hlinkClick r:id="rId3">
                  <a:extLst>
                    <a:ext uri="{A12FA001-AC4F-418D-AE19-62706E023703}">
                      <ahyp:hlinkClr xmlns:ahyp="http://schemas.microsoft.com/office/drawing/2018/hyperlinkcolor" val="tx"/>
                    </a:ext>
                  </a:extLst>
                </a:hlinkClick>
              </a:rPr>
              <a:t>.</a:t>
            </a:r>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6190" r="40234"/>
          <a:stretch/>
        </p:blipFill>
        <p:spPr>
          <a:xfrm>
            <a:off x="6852062" y="228600"/>
            <a:ext cx="5105121" cy="6362700"/>
          </a:xfrm>
        </p:spPr>
      </p:pic>
      <p:sp>
        <p:nvSpPr>
          <p:cNvPr id="8" name="TextBox 7">
            <a:extLst>
              <a:ext uri="{FF2B5EF4-FFF2-40B4-BE49-F238E27FC236}">
                <a16:creationId xmlns:a16="http://schemas.microsoft.com/office/drawing/2014/main" id="{D0A351F3-1122-4DA8-8D47-B4A7020E9DEB}"/>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310689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599"/>
            <a:ext cx="4873317" cy="1034407"/>
          </a:xfrm>
        </p:spPr>
        <p:txBody>
          <a:bodyPr>
            <a:normAutofit/>
          </a:bodyPr>
          <a:lstStyle/>
          <a:p>
            <a:pPr algn="ctr"/>
            <a:r>
              <a:rPr lang="en-US" sz="2800" dirty="0"/>
              <a:t>STARTER PROGRAMMI LAHENDUSED</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338943" y="1263007"/>
            <a:ext cx="5513119" cy="5262979"/>
          </a:xfrm>
          <a:prstGeom prst="rect">
            <a:avLst/>
          </a:prstGeom>
          <a:noFill/>
        </p:spPr>
        <p:txBody>
          <a:bodyPr wrap="square" rtlCol="0">
            <a:spAutoFit/>
          </a:bodyPr>
          <a:lstStyle/>
          <a:p>
            <a:r>
              <a:rPr lang="en-US" sz="2400" dirty="0" err="1">
                <a:solidFill>
                  <a:schemeClr val="bg1"/>
                </a:solidFill>
              </a:rPr>
              <a:t>Mõned</a:t>
            </a:r>
            <a:r>
              <a:rPr lang="en-US" sz="2400" dirty="0">
                <a:solidFill>
                  <a:schemeClr val="bg1"/>
                </a:solidFill>
              </a:rPr>
              <a:t> </a:t>
            </a:r>
            <a:r>
              <a:rPr lang="en-US" sz="2400" dirty="0" err="1">
                <a:solidFill>
                  <a:schemeClr val="bg1"/>
                </a:solidFill>
              </a:rPr>
              <a:t>näited</a:t>
            </a:r>
            <a:r>
              <a:rPr lang="en-US" sz="2400" dirty="0">
                <a:solidFill>
                  <a:schemeClr val="bg1"/>
                </a:solidFill>
              </a:rPr>
              <a:t> </a:t>
            </a:r>
            <a:r>
              <a:rPr lang="en-US" sz="2400" dirty="0" err="1">
                <a:solidFill>
                  <a:schemeClr val="bg1"/>
                </a:solidFill>
              </a:rPr>
              <a:t>probleemidest</a:t>
            </a:r>
            <a:r>
              <a:rPr lang="en-US" sz="2400" dirty="0">
                <a:solidFill>
                  <a:schemeClr val="bg1"/>
                </a:solidFill>
              </a:rPr>
              <a:t>, </a:t>
            </a:r>
            <a:r>
              <a:rPr lang="en-US" sz="2400" dirty="0" err="1">
                <a:solidFill>
                  <a:schemeClr val="bg1"/>
                </a:solidFill>
              </a:rPr>
              <a:t>millega</a:t>
            </a:r>
            <a:r>
              <a:rPr lang="en-US" sz="2400" dirty="0">
                <a:solidFill>
                  <a:schemeClr val="bg1"/>
                </a:solidFill>
              </a:rPr>
              <a:t> </a:t>
            </a:r>
            <a:r>
              <a:rPr lang="en-US" sz="2400" dirty="0" err="1">
                <a:solidFill>
                  <a:schemeClr val="bg1"/>
                </a:solidFill>
              </a:rPr>
              <a:t>õppijad</a:t>
            </a:r>
            <a:r>
              <a:rPr lang="en-US" sz="2400" dirty="0">
                <a:solidFill>
                  <a:schemeClr val="bg1"/>
                </a:solidFill>
              </a:rPr>
              <a:t> STARTER </a:t>
            </a:r>
            <a:r>
              <a:rPr lang="en-US" sz="2400" dirty="0" err="1">
                <a:solidFill>
                  <a:schemeClr val="bg1"/>
                </a:solidFill>
              </a:rPr>
              <a:t>programmi</a:t>
            </a:r>
            <a:r>
              <a:rPr lang="en-US" sz="2400" dirty="0">
                <a:solidFill>
                  <a:schemeClr val="bg1"/>
                </a:solidFill>
              </a:rPr>
              <a:t> </a:t>
            </a:r>
            <a:r>
              <a:rPr lang="en-US" sz="2400" dirty="0" err="1">
                <a:solidFill>
                  <a:schemeClr val="bg1"/>
                </a:solidFill>
              </a:rPr>
              <a:t>raames</a:t>
            </a:r>
            <a:r>
              <a:rPr lang="en-US" sz="2400" dirty="0">
                <a:solidFill>
                  <a:schemeClr val="bg1"/>
                </a:solidFill>
              </a:rPr>
              <a:t> </a:t>
            </a:r>
            <a:r>
              <a:rPr lang="en-US" sz="2400" dirty="0" err="1">
                <a:solidFill>
                  <a:schemeClr val="bg1"/>
                </a:solidFill>
              </a:rPr>
              <a:t>tegelesid</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Maasikakorjamise</a:t>
            </a:r>
            <a:r>
              <a:rPr lang="en-US" sz="2400" dirty="0">
                <a:solidFill>
                  <a:schemeClr val="bg1"/>
                </a:solidFill>
              </a:rPr>
              <a:t> robot (</a:t>
            </a:r>
            <a:r>
              <a:rPr lang="en-US" sz="2400" dirty="0" err="1">
                <a:solidFill>
                  <a:schemeClr val="bg1"/>
                </a:solidFill>
              </a:rPr>
              <a:t>kuna</a:t>
            </a:r>
            <a:r>
              <a:rPr lang="en-US" sz="2400" dirty="0">
                <a:solidFill>
                  <a:schemeClr val="bg1"/>
                </a:solidFill>
              </a:rPr>
              <a:t> </a:t>
            </a:r>
            <a:r>
              <a:rPr lang="en-US" sz="2400" dirty="0" err="1">
                <a:solidFill>
                  <a:schemeClr val="bg1"/>
                </a:solidFill>
              </a:rPr>
              <a:t>põllumehed</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saanud</a:t>
            </a:r>
            <a:r>
              <a:rPr lang="en-US" sz="2400" dirty="0">
                <a:solidFill>
                  <a:schemeClr val="bg1"/>
                </a:solidFill>
              </a:rPr>
              <a:t> </a:t>
            </a:r>
            <a:r>
              <a:rPr lang="en-US" sz="2400" dirty="0" err="1">
                <a:solidFill>
                  <a:schemeClr val="bg1"/>
                </a:solidFill>
              </a:rPr>
              <a:t>Covidist</a:t>
            </a:r>
            <a:r>
              <a:rPr lang="en-US" sz="2400" dirty="0">
                <a:solidFill>
                  <a:schemeClr val="bg1"/>
                </a:solidFill>
              </a:rPr>
              <a:t> </a:t>
            </a:r>
            <a:r>
              <a:rPr lang="en-US" sz="2400" dirty="0" err="1">
                <a:solidFill>
                  <a:schemeClr val="bg1"/>
                </a:solidFill>
              </a:rPr>
              <a:t>tingitud</a:t>
            </a:r>
            <a:r>
              <a:rPr lang="en-US" sz="2400" dirty="0">
                <a:solidFill>
                  <a:schemeClr val="bg1"/>
                </a:solidFill>
              </a:rPr>
              <a:t> </a:t>
            </a:r>
            <a:r>
              <a:rPr lang="en-US" sz="2400" dirty="0" err="1">
                <a:solidFill>
                  <a:schemeClr val="bg1"/>
                </a:solidFill>
              </a:rPr>
              <a:t>piirangute</a:t>
            </a:r>
            <a:r>
              <a:rPr lang="en-US" sz="2400" dirty="0">
                <a:solidFill>
                  <a:schemeClr val="bg1"/>
                </a:solidFill>
              </a:rPr>
              <a:t> </a:t>
            </a:r>
            <a:r>
              <a:rPr lang="en-US" sz="2400" dirty="0" err="1">
                <a:solidFill>
                  <a:schemeClr val="bg1"/>
                </a:solidFill>
              </a:rPr>
              <a:t>tõttu</a:t>
            </a:r>
            <a:r>
              <a:rPr lang="en-US" sz="2400" dirty="0">
                <a:solidFill>
                  <a:schemeClr val="bg1"/>
                </a:solidFill>
              </a:rPr>
              <a:t> </a:t>
            </a:r>
            <a:r>
              <a:rPr lang="en-US" sz="2400" dirty="0" err="1">
                <a:solidFill>
                  <a:schemeClr val="bg1"/>
                </a:solidFill>
              </a:rPr>
              <a:t>välistöölisi</a:t>
            </a:r>
            <a:r>
              <a:rPr lang="en-US" sz="2400" dirty="0">
                <a:solidFill>
                  <a:schemeClr val="bg1"/>
                </a:solidFill>
              </a:rPr>
              <a:t> </a:t>
            </a:r>
            <a:r>
              <a:rPr lang="en-US" sz="2400" dirty="0" err="1">
                <a:solidFill>
                  <a:schemeClr val="bg1"/>
                </a:solidFill>
              </a:rPr>
              <a:t>palgata</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Tarkvara</a:t>
            </a:r>
            <a:r>
              <a:rPr lang="en-US" sz="2400" dirty="0">
                <a:solidFill>
                  <a:schemeClr val="bg1"/>
                </a:solidFill>
              </a:rPr>
              <a:t>, et </a:t>
            </a:r>
            <a:r>
              <a:rPr lang="en-US" sz="2400" dirty="0" err="1">
                <a:solidFill>
                  <a:schemeClr val="bg1"/>
                </a:solidFill>
              </a:rPr>
              <a:t>hooldekodudes</a:t>
            </a:r>
            <a:r>
              <a:rPr lang="en-US" sz="2400" dirty="0">
                <a:solidFill>
                  <a:schemeClr val="bg1"/>
                </a:solidFill>
              </a:rPr>
              <a:t> </a:t>
            </a:r>
            <a:r>
              <a:rPr lang="en-US" sz="2400" dirty="0" err="1">
                <a:solidFill>
                  <a:schemeClr val="bg1"/>
                </a:solidFill>
              </a:rPr>
              <a:t>elavad</a:t>
            </a:r>
            <a:r>
              <a:rPr lang="en-US" sz="2400" dirty="0">
                <a:solidFill>
                  <a:schemeClr val="bg1"/>
                </a:solidFill>
              </a:rPr>
              <a:t> </a:t>
            </a:r>
            <a:r>
              <a:rPr lang="en-US" sz="2400" dirty="0" err="1">
                <a:solidFill>
                  <a:schemeClr val="bg1"/>
                </a:solidFill>
              </a:rPr>
              <a:t>eakate</a:t>
            </a:r>
            <a:r>
              <a:rPr lang="en-US" sz="2400" dirty="0">
                <a:solidFill>
                  <a:schemeClr val="bg1"/>
                </a:solidFill>
              </a:rPr>
              <a:t> </a:t>
            </a:r>
            <a:r>
              <a:rPr lang="en-US" sz="2400" dirty="0" err="1">
                <a:solidFill>
                  <a:schemeClr val="bg1"/>
                </a:solidFill>
              </a:rPr>
              <a:t>saaksid</a:t>
            </a:r>
            <a:r>
              <a:rPr lang="en-US" sz="2400" dirty="0">
                <a:solidFill>
                  <a:schemeClr val="bg1"/>
                </a:solidFill>
              </a:rPr>
              <a:t> </a:t>
            </a:r>
            <a:r>
              <a:rPr lang="en-US" sz="2400" dirty="0" err="1">
                <a:solidFill>
                  <a:schemeClr val="bg1"/>
                </a:solidFill>
              </a:rPr>
              <a:t>ühendust</a:t>
            </a:r>
            <a:r>
              <a:rPr lang="en-US" sz="2400" dirty="0">
                <a:solidFill>
                  <a:schemeClr val="bg1"/>
                </a:solidFill>
              </a:rPr>
              <a:t> </a:t>
            </a:r>
            <a:r>
              <a:rPr lang="en-US" sz="2400" dirty="0" err="1">
                <a:solidFill>
                  <a:schemeClr val="bg1"/>
                </a:solidFill>
              </a:rPr>
              <a:t>võtta</a:t>
            </a:r>
            <a:r>
              <a:rPr lang="en-US" sz="2400" dirty="0">
                <a:solidFill>
                  <a:schemeClr val="bg1"/>
                </a:solidFill>
              </a:rPr>
              <a:t> </a:t>
            </a:r>
            <a:r>
              <a:rPr lang="en-US" sz="2400" dirty="0" err="1">
                <a:solidFill>
                  <a:schemeClr val="bg1"/>
                </a:solidFill>
              </a:rPr>
              <a:t>vabatahtlike</a:t>
            </a:r>
            <a:r>
              <a:rPr lang="en-US" sz="2400" dirty="0">
                <a:solidFill>
                  <a:schemeClr val="bg1"/>
                </a:solidFill>
              </a:rPr>
              <a:t> ja </a:t>
            </a:r>
            <a:r>
              <a:rPr lang="en-US" sz="2400" dirty="0" err="1">
                <a:solidFill>
                  <a:schemeClr val="bg1"/>
                </a:solidFill>
              </a:rPr>
              <a:t>lähedastega</a:t>
            </a: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Interaktiivsed</a:t>
            </a:r>
            <a:r>
              <a:rPr lang="en-US" sz="2400" dirty="0">
                <a:solidFill>
                  <a:schemeClr val="bg1"/>
                </a:solidFill>
              </a:rPr>
              <a:t> 3D-mudelid </a:t>
            </a:r>
            <a:r>
              <a:rPr lang="en-US" sz="2400" dirty="0" err="1">
                <a:solidFill>
                  <a:schemeClr val="bg1"/>
                </a:solidFill>
              </a:rPr>
              <a:t>sündmuste</a:t>
            </a:r>
            <a:r>
              <a:rPr lang="en-US" sz="2400" dirty="0">
                <a:solidFill>
                  <a:schemeClr val="bg1"/>
                </a:solidFill>
              </a:rPr>
              <a:t> </a:t>
            </a:r>
            <a:r>
              <a:rPr lang="en-US" sz="2400" dirty="0" err="1">
                <a:solidFill>
                  <a:schemeClr val="bg1"/>
                </a:solidFill>
              </a:rPr>
              <a:t>planeerimise</a:t>
            </a:r>
            <a:r>
              <a:rPr lang="en-US" sz="2400" dirty="0">
                <a:solidFill>
                  <a:schemeClr val="bg1"/>
                </a:solidFill>
              </a:rPr>
              <a:t> </a:t>
            </a:r>
            <a:r>
              <a:rPr lang="en-US" sz="2400" dirty="0" err="1">
                <a:solidFill>
                  <a:schemeClr val="bg1"/>
                </a:solidFill>
              </a:rPr>
              <a:t>jms</a:t>
            </a:r>
            <a:r>
              <a:rPr lang="en-US" sz="2400" dirty="0">
                <a:solidFill>
                  <a:schemeClr val="bg1"/>
                </a:solidFill>
              </a:rPr>
              <a:t> </a:t>
            </a:r>
            <a:r>
              <a:rPr lang="en-US" sz="2400" dirty="0" err="1">
                <a:solidFill>
                  <a:schemeClr val="bg1"/>
                </a:solidFill>
              </a:rPr>
              <a:t>lihtsustamiseks</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Rakendus</a:t>
            </a:r>
            <a:r>
              <a:rPr lang="en-US" sz="2400" dirty="0">
                <a:solidFill>
                  <a:schemeClr val="bg1"/>
                </a:solidFill>
              </a:rPr>
              <a:t> </a:t>
            </a:r>
            <a:r>
              <a:rPr lang="en-US" sz="2400" dirty="0" err="1">
                <a:solidFill>
                  <a:schemeClr val="bg1"/>
                </a:solidFill>
              </a:rPr>
              <a:t>jäätmete</a:t>
            </a:r>
            <a:r>
              <a:rPr lang="en-US" sz="2400" dirty="0">
                <a:solidFill>
                  <a:schemeClr val="bg1"/>
                </a:solidFill>
              </a:rPr>
              <a:t> </a:t>
            </a:r>
            <a:r>
              <a:rPr lang="en-US" sz="2400" dirty="0" err="1">
                <a:solidFill>
                  <a:schemeClr val="bg1"/>
                </a:solidFill>
              </a:rPr>
              <a:t>sorteerimise</a:t>
            </a:r>
            <a:r>
              <a:rPr lang="en-US" sz="2400" dirty="0">
                <a:solidFill>
                  <a:schemeClr val="bg1"/>
                </a:solidFill>
              </a:rPr>
              <a:t> </a:t>
            </a:r>
            <a:r>
              <a:rPr lang="en-US" sz="2400" dirty="0" err="1">
                <a:solidFill>
                  <a:schemeClr val="bg1"/>
                </a:solidFill>
              </a:rPr>
              <a:t>mõistmiseks</a:t>
            </a:r>
            <a:r>
              <a:rPr lang="en-US" sz="2400" dirty="0">
                <a:solidFill>
                  <a:schemeClr val="bg1"/>
                </a:solidFill>
              </a:rPr>
              <a:t> (</a:t>
            </a:r>
            <a:r>
              <a:rPr lang="en-US" sz="2400" dirty="0" err="1">
                <a:solidFill>
                  <a:schemeClr val="bg1"/>
                </a:solidFill>
              </a:rPr>
              <a:t>suur</a:t>
            </a:r>
            <a:r>
              <a:rPr lang="en-US" sz="2400" dirty="0">
                <a:solidFill>
                  <a:schemeClr val="bg1"/>
                </a:solidFill>
              </a:rPr>
              <a:t> </a:t>
            </a:r>
            <a:r>
              <a:rPr lang="en-US" sz="2400" dirty="0" err="1">
                <a:solidFill>
                  <a:schemeClr val="bg1"/>
                </a:solidFill>
              </a:rPr>
              <a:t>probleem</a:t>
            </a:r>
            <a:r>
              <a:rPr lang="en-US" sz="2400" dirty="0">
                <a:solidFill>
                  <a:schemeClr val="bg1"/>
                </a:solidFill>
              </a:rPr>
              <a:t> </a:t>
            </a:r>
            <a:r>
              <a:rPr lang="en-US" sz="2400" dirty="0" err="1">
                <a:solidFill>
                  <a:schemeClr val="bg1"/>
                </a:solidFill>
              </a:rPr>
              <a:t>ühiskonnas</a:t>
            </a:r>
            <a:r>
              <a:rPr lang="en-US" sz="2400" dirty="0">
                <a:solidFill>
                  <a:schemeClr val="bg1"/>
                </a:solidFill>
              </a:rPr>
              <a:t>)</a:t>
            </a:r>
          </a:p>
        </p:txBody>
      </p:sp>
      <p:pic>
        <p:nvPicPr>
          <p:cNvPr id="4" name="Picture Placeholder 3">
            <a:extLst>
              <a:ext uri="{FF2B5EF4-FFF2-40B4-BE49-F238E27FC236}">
                <a16:creationId xmlns:a16="http://schemas.microsoft.com/office/drawing/2014/main" id="{9FB88627-A567-44C0-BEC3-58CDE15458B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43" b="8443"/>
          <a:stretch>
            <a:fillRect/>
          </a:stretch>
        </p:blipFill>
        <p:spPr/>
      </p:pic>
      <p:sp>
        <p:nvSpPr>
          <p:cNvPr id="7" name="TextBox 6">
            <a:extLst>
              <a:ext uri="{FF2B5EF4-FFF2-40B4-BE49-F238E27FC236}">
                <a16:creationId xmlns:a16="http://schemas.microsoft.com/office/drawing/2014/main" id="{9EC33453-EE69-4A77-83A7-0350C4B82196}"/>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237854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SORTER </a:t>
            </a:r>
            <a:r>
              <a:rPr lang="et-EE" sz="2800" dirty="0"/>
              <a:t>RAKENDUS</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56920" y="1272374"/>
            <a:ext cx="5295141" cy="6370975"/>
          </a:xfrm>
          <a:prstGeom prst="rect">
            <a:avLst/>
          </a:prstGeom>
          <a:noFill/>
        </p:spPr>
        <p:txBody>
          <a:bodyPr wrap="square" rtlCol="0">
            <a:spAutoFit/>
          </a:bodyPr>
          <a:lstStyle/>
          <a:p>
            <a:r>
              <a:rPr lang="en-IE" sz="2400" dirty="0">
                <a:solidFill>
                  <a:schemeClr val="bg1"/>
                </a:solidFill>
              </a:rPr>
              <a:t>Oma </a:t>
            </a:r>
            <a:r>
              <a:rPr lang="en-IE" sz="2400" dirty="0" err="1">
                <a:solidFill>
                  <a:schemeClr val="bg1"/>
                </a:solidFill>
              </a:rPr>
              <a:t>teadmiste</a:t>
            </a:r>
            <a:r>
              <a:rPr lang="en-IE" sz="2400" dirty="0">
                <a:solidFill>
                  <a:schemeClr val="bg1"/>
                </a:solidFill>
              </a:rPr>
              <a:t> </a:t>
            </a:r>
            <a:r>
              <a:rPr lang="en-IE" sz="2400" dirty="0" err="1">
                <a:solidFill>
                  <a:schemeClr val="bg1"/>
                </a:solidFill>
              </a:rPr>
              <a:t>kasutamine</a:t>
            </a:r>
            <a:r>
              <a:rPr lang="en-IE" sz="2400" dirty="0">
                <a:solidFill>
                  <a:schemeClr val="bg1"/>
                </a:solidFill>
              </a:rPr>
              <a:t> </a:t>
            </a:r>
            <a:r>
              <a:rPr lang="en-IE" sz="2400" dirty="0" err="1">
                <a:solidFill>
                  <a:schemeClr val="bg1"/>
                </a:solidFill>
              </a:rPr>
              <a:t>ühiskondlikele</a:t>
            </a:r>
            <a:r>
              <a:rPr lang="en-IE" sz="2400" dirty="0">
                <a:solidFill>
                  <a:schemeClr val="bg1"/>
                </a:solidFill>
              </a:rPr>
              <a:t> </a:t>
            </a:r>
            <a:r>
              <a:rPr lang="en-IE" sz="2400" dirty="0" err="1">
                <a:solidFill>
                  <a:schemeClr val="bg1"/>
                </a:solidFill>
              </a:rPr>
              <a:t>probleemidele</a:t>
            </a:r>
            <a:r>
              <a:rPr lang="en-IE" sz="2400" dirty="0">
                <a:solidFill>
                  <a:schemeClr val="bg1"/>
                </a:solidFill>
              </a:rPr>
              <a:t> </a:t>
            </a:r>
            <a:r>
              <a:rPr lang="en-IE" sz="2400" dirty="0" err="1">
                <a:solidFill>
                  <a:schemeClr val="bg1"/>
                </a:solidFill>
              </a:rPr>
              <a:t>lahenduste</a:t>
            </a:r>
            <a:r>
              <a:rPr lang="en-IE" sz="2400" dirty="0">
                <a:solidFill>
                  <a:schemeClr val="bg1"/>
                </a:solidFill>
              </a:rPr>
              <a:t> </a:t>
            </a:r>
            <a:r>
              <a:rPr lang="en-IE" sz="2400" dirty="0" err="1">
                <a:solidFill>
                  <a:schemeClr val="bg1"/>
                </a:solidFill>
              </a:rPr>
              <a:t>leidmiseks</a:t>
            </a:r>
            <a:r>
              <a:rPr lang="en-IE" sz="2400" dirty="0">
                <a:solidFill>
                  <a:schemeClr val="bg1"/>
                </a:solidFill>
              </a:rPr>
              <a:t> on </a:t>
            </a:r>
            <a:r>
              <a:rPr lang="en-IE" sz="2400" dirty="0" err="1">
                <a:solidFill>
                  <a:schemeClr val="bg1"/>
                </a:solidFill>
              </a:rPr>
              <a:t>sageli</a:t>
            </a:r>
            <a:r>
              <a:rPr lang="en-IE" sz="2400" dirty="0">
                <a:solidFill>
                  <a:schemeClr val="bg1"/>
                </a:solidFill>
              </a:rPr>
              <a:t> </a:t>
            </a:r>
            <a:r>
              <a:rPr lang="en-IE" sz="2400" dirty="0" err="1">
                <a:solidFill>
                  <a:schemeClr val="bg1"/>
                </a:solidFill>
              </a:rPr>
              <a:t>suurepärane</a:t>
            </a:r>
            <a:r>
              <a:rPr lang="en-IE" sz="2400" dirty="0">
                <a:solidFill>
                  <a:schemeClr val="bg1"/>
                </a:solidFill>
              </a:rPr>
              <a:t> </a:t>
            </a:r>
            <a:r>
              <a:rPr lang="en-IE" sz="2400" dirty="0" err="1">
                <a:solidFill>
                  <a:schemeClr val="bg1"/>
                </a:solidFill>
              </a:rPr>
              <a:t>viis</a:t>
            </a:r>
            <a:r>
              <a:rPr lang="en-IE" sz="2400" dirty="0">
                <a:solidFill>
                  <a:schemeClr val="bg1"/>
                </a:solidFill>
              </a:rPr>
              <a:t> </a:t>
            </a:r>
            <a:r>
              <a:rPr lang="en-IE" sz="2400" dirty="0" err="1">
                <a:solidFill>
                  <a:schemeClr val="bg1"/>
                </a:solidFill>
              </a:rPr>
              <a:t>uute</a:t>
            </a:r>
            <a:r>
              <a:rPr lang="en-IE" sz="2400" dirty="0">
                <a:solidFill>
                  <a:schemeClr val="bg1"/>
                </a:solidFill>
              </a:rPr>
              <a:t> </a:t>
            </a:r>
            <a:r>
              <a:rPr lang="en-IE" sz="2400" dirty="0" err="1">
                <a:solidFill>
                  <a:schemeClr val="bg1"/>
                </a:solidFill>
              </a:rPr>
              <a:t>lahenduste</a:t>
            </a:r>
            <a:r>
              <a:rPr lang="en-IE" sz="2400" dirty="0">
                <a:solidFill>
                  <a:schemeClr val="bg1"/>
                </a:solidFill>
              </a:rPr>
              <a:t> </a:t>
            </a:r>
            <a:r>
              <a:rPr lang="en-IE" sz="2400" dirty="0" err="1">
                <a:solidFill>
                  <a:schemeClr val="bg1"/>
                </a:solidFill>
              </a:rPr>
              <a:t>loomiseks</a:t>
            </a:r>
            <a:r>
              <a:rPr lang="en-IE" sz="2400" dirty="0">
                <a:solidFill>
                  <a:schemeClr val="bg1"/>
                </a:solidFill>
              </a:rPr>
              <a:t>. See </a:t>
            </a:r>
            <a:r>
              <a:rPr lang="en-IE" sz="2400" dirty="0" err="1">
                <a:solidFill>
                  <a:schemeClr val="bg1"/>
                </a:solidFill>
              </a:rPr>
              <a:t>toimus</a:t>
            </a:r>
            <a:r>
              <a:rPr lang="en-IE" sz="2400" dirty="0">
                <a:solidFill>
                  <a:schemeClr val="bg1"/>
                </a:solidFill>
              </a:rPr>
              <a:t> ka STARTER </a:t>
            </a:r>
            <a:r>
              <a:rPr lang="en-IE" sz="2400" dirty="0" err="1">
                <a:solidFill>
                  <a:schemeClr val="bg1"/>
                </a:solidFill>
              </a:rPr>
              <a:t>programmis</a:t>
            </a:r>
            <a:r>
              <a:rPr lang="en-IE" sz="2400" dirty="0">
                <a:solidFill>
                  <a:schemeClr val="bg1"/>
                </a:solidFill>
              </a:rPr>
              <a:t>, </a:t>
            </a:r>
            <a:r>
              <a:rPr lang="en-IE" sz="2400" dirty="0" err="1">
                <a:solidFill>
                  <a:schemeClr val="bg1"/>
                </a:solidFill>
              </a:rPr>
              <a:t>mille</a:t>
            </a:r>
            <a:r>
              <a:rPr lang="en-IE" sz="2400" dirty="0">
                <a:solidFill>
                  <a:schemeClr val="bg1"/>
                </a:solidFill>
              </a:rPr>
              <a:t> </a:t>
            </a:r>
            <a:r>
              <a:rPr lang="en-IE" sz="2400" dirty="0" err="1">
                <a:solidFill>
                  <a:schemeClr val="bg1"/>
                </a:solidFill>
              </a:rPr>
              <a:t>raames</a:t>
            </a:r>
            <a:r>
              <a:rPr lang="en-IE" sz="2400" dirty="0">
                <a:solidFill>
                  <a:schemeClr val="bg1"/>
                </a:solidFill>
              </a:rPr>
              <a:t> SORTER </a:t>
            </a:r>
            <a:r>
              <a:rPr lang="en-IE" sz="2400" dirty="0" err="1">
                <a:solidFill>
                  <a:schemeClr val="bg1"/>
                </a:solidFill>
              </a:rPr>
              <a:t>rakendus</a:t>
            </a:r>
            <a:r>
              <a:rPr lang="en-IE" sz="2400" dirty="0">
                <a:solidFill>
                  <a:schemeClr val="bg1"/>
                </a:solidFill>
              </a:rPr>
              <a:t> </a:t>
            </a:r>
            <a:r>
              <a:rPr lang="en-IE" sz="2400" dirty="0" err="1">
                <a:solidFill>
                  <a:schemeClr val="bg1"/>
                </a:solidFill>
              </a:rPr>
              <a:t>välja</a:t>
            </a:r>
            <a:r>
              <a:rPr lang="en-IE" sz="2400" dirty="0">
                <a:solidFill>
                  <a:schemeClr val="bg1"/>
                </a:solidFill>
              </a:rPr>
              <a:t> </a:t>
            </a:r>
            <a:r>
              <a:rPr lang="en-IE" sz="2400" dirty="0" err="1">
                <a:solidFill>
                  <a:schemeClr val="bg1"/>
                </a:solidFill>
              </a:rPr>
              <a:t>töötati</a:t>
            </a:r>
            <a:r>
              <a:rPr lang="en-IE" sz="2400" dirty="0">
                <a:solidFill>
                  <a:schemeClr val="bg1"/>
                </a:solidFill>
              </a:rPr>
              <a:t>.</a:t>
            </a:r>
          </a:p>
          <a:p>
            <a:r>
              <a:rPr lang="en-IE" sz="2400" dirty="0" err="1">
                <a:solidFill>
                  <a:schemeClr val="bg1"/>
                </a:solidFill>
              </a:rPr>
              <a:t>Üks</a:t>
            </a:r>
            <a:r>
              <a:rPr lang="en-IE" sz="2400" dirty="0">
                <a:solidFill>
                  <a:schemeClr val="bg1"/>
                </a:solidFill>
              </a:rPr>
              <a:t> </a:t>
            </a:r>
            <a:r>
              <a:rPr lang="en-IE" sz="2400" dirty="0" err="1">
                <a:solidFill>
                  <a:schemeClr val="bg1"/>
                </a:solidFill>
              </a:rPr>
              <a:t>selle</a:t>
            </a:r>
            <a:r>
              <a:rPr lang="en-IE" sz="2400" dirty="0">
                <a:solidFill>
                  <a:schemeClr val="bg1"/>
                </a:solidFill>
              </a:rPr>
              <a:t> </a:t>
            </a:r>
            <a:r>
              <a:rPr lang="en-IE" sz="2400" dirty="0" err="1">
                <a:solidFill>
                  <a:schemeClr val="bg1"/>
                </a:solidFill>
              </a:rPr>
              <a:t>idee</a:t>
            </a:r>
            <a:r>
              <a:rPr lang="en-IE" sz="2400" dirty="0">
                <a:solidFill>
                  <a:schemeClr val="bg1"/>
                </a:solidFill>
              </a:rPr>
              <a:t> </a:t>
            </a:r>
            <a:r>
              <a:rPr lang="en-IE" sz="2400" dirty="0" err="1">
                <a:solidFill>
                  <a:schemeClr val="bg1"/>
                </a:solidFill>
              </a:rPr>
              <a:t>algatajaid</a:t>
            </a:r>
            <a:r>
              <a:rPr lang="en-IE" sz="2400" dirty="0">
                <a:solidFill>
                  <a:schemeClr val="bg1"/>
                </a:solidFill>
              </a:rPr>
              <a:t> ja </a:t>
            </a:r>
            <a:r>
              <a:rPr lang="en-IE" sz="2400" dirty="0" err="1">
                <a:solidFill>
                  <a:schemeClr val="bg1"/>
                </a:solidFill>
              </a:rPr>
              <a:t>lahendusega</a:t>
            </a:r>
            <a:r>
              <a:rPr lang="en-IE" sz="2400" dirty="0">
                <a:solidFill>
                  <a:schemeClr val="bg1"/>
                </a:solidFill>
              </a:rPr>
              <a:t> </a:t>
            </a:r>
            <a:r>
              <a:rPr lang="en-IE" sz="2400" dirty="0" err="1">
                <a:solidFill>
                  <a:schemeClr val="bg1"/>
                </a:solidFill>
              </a:rPr>
              <a:t>tegelejaid</a:t>
            </a:r>
            <a:r>
              <a:rPr lang="en-IE" sz="2400" dirty="0">
                <a:solidFill>
                  <a:schemeClr val="bg1"/>
                </a:solidFill>
              </a:rPr>
              <a:t> </a:t>
            </a:r>
            <a:r>
              <a:rPr lang="en-IE" sz="2400" dirty="0" err="1">
                <a:solidFill>
                  <a:schemeClr val="bg1"/>
                </a:solidFill>
              </a:rPr>
              <a:t>oli</a:t>
            </a:r>
            <a:r>
              <a:rPr lang="en-IE" sz="2400" dirty="0">
                <a:solidFill>
                  <a:schemeClr val="bg1"/>
                </a:solidFill>
              </a:rPr>
              <a:t> </a:t>
            </a:r>
            <a:r>
              <a:rPr lang="en-IE" sz="2400" dirty="0" err="1">
                <a:solidFill>
                  <a:schemeClr val="bg1"/>
                </a:solidFill>
              </a:rPr>
              <a:t>üliõpilane</a:t>
            </a:r>
            <a:r>
              <a:rPr lang="en-IE" sz="2400" dirty="0">
                <a:solidFill>
                  <a:schemeClr val="bg1"/>
                </a:solidFill>
              </a:rPr>
              <a:t>, </a:t>
            </a:r>
            <a:r>
              <a:rPr lang="en-IE" sz="2400" dirty="0" err="1">
                <a:solidFill>
                  <a:schemeClr val="bg1"/>
                </a:solidFill>
              </a:rPr>
              <a:t>kes</a:t>
            </a:r>
            <a:r>
              <a:rPr lang="en-IE" sz="2400" dirty="0">
                <a:solidFill>
                  <a:schemeClr val="bg1"/>
                </a:solidFill>
              </a:rPr>
              <a:t> </a:t>
            </a:r>
            <a:r>
              <a:rPr lang="en-IE" sz="2400" dirty="0" err="1">
                <a:solidFill>
                  <a:schemeClr val="bg1"/>
                </a:solidFill>
              </a:rPr>
              <a:t>õppis</a:t>
            </a:r>
            <a:r>
              <a:rPr lang="en-IE" sz="2400" dirty="0">
                <a:solidFill>
                  <a:schemeClr val="bg1"/>
                </a:solidFill>
              </a:rPr>
              <a:t> </a:t>
            </a:r>
            <a:r>
              <a:rPr lang="en-IE" sz="2400" dirty="0" err="1">
                <a:solidFill>
                  <a:schemeClr val="bg1"/>
                </a:solidFill>
              </a:rPr>
              <a:t>muutuste</a:t>
            </a:r>
            <a:r>
              <a:rPr lang="en-IE" sz="2400" dirty="0">
                <a:solidFill>
                  <a:schemeClr val="bg1"/>
                </a:solidFill>
              </a:rPr>
              <a:t> </a:t>
            </a:r>
            <a:r>
              <a:rPr lang="en-IE" sz="2400" dirty="0" err="1">
                <a:solidFill>
                  <a:schemeClr val="bg1"/>
                </a:solidFill>
              </a:rPr>
              <a:t>juhtimist</a:t>
            </a:r>
            <a:r>
              <a:rPr lang="en-IE" sz="2400" dirty="0">
                <a:solidFill>
                  <a:schemeClr val="bg1"/>
                </a:solidFill>
              </a:rPr>
              <a:t> ja </a:t>
            </a:r>
            <a:r>
              <a:rPr lang="en-IE" sz="2400" dirty="0" err="1">
                <a:solidFill>
                  <a:schemeClr val="bg1"/>
                </a:solidFill>
              </a:rPr>
              <a:t>valis</a:t>
            </a:r>
            <a:r>
              <a:rPr lang="en-IE" sz="2400" dirty="0">
                <a:solidFill>
                  <a:schemeClr val="bg1"/>
                </a:solidFill>
              </a:rPr>
              <a:t> </a:t>
            </a:r>
            <a:r>
              <a:rPr lang="en-IE" sz="2400" dirty="0" err="1">
                <a:solidFill>
                  <a:schemeClr val="bg1"/>
                </a:solidFill>
              </a:rPr>
              <a:t>jäätmekäitluse</a:t>
            </a:r>
            <a:r>
              <a:rPr lang="en-IE" sz="2400" dirty="0">
                <a:solidFill>
                  <a:schemeClr val="bg1"/>
                </a:solidFill>
              </a:rPr>
              <a:t> </a:t>
            </a:r>
            <a:r>
              <a:rPr lang="en-IE" sz="2400" dirty="0" err="1">
                <a:solidFill>
                  <a:schemeClr val="bg1"/>
                </a:solidFill>
              </a:rPr>
              <a:t>teema</a:t>
            </a:r>
            <a:r>
              <a:rPr lang="en-IE" sz="2400" dirty="0">
                <a:solidFill>
                  <a:schemeClr val="bg1"/>
                </a:solidFill>
              </a:rPr>
              <a:t>, </a:t>
            </a:r>
            <a:r>
              <a:rPr lang="en-IE" sz="2400" dirty="0" err="1">
                <a:solidFill>
                  <a:schemeClr val="bg1"/>
                </a:solidFill>
              </a:rPr>
              <a:t>millele</a:t>
            </a:r>
            <a:r>
              <a:rPr lang="en-IE" sz="2400" dirty="0">
                <a:solidFill>
                  <a:schemeClr val="bg1"/>
                </a:solidFill>
              </a:rPr>
              <a:t> </a:t>
            </a:r>
            <a:r>
              <a:rPr lang="en-IE" sz="2400" dirty="0" err="1">
                <a:solidFill>
                  <a:schemeClr val="bg1"/>
                </a:solidFill>
              </a:rPr>
              <a:t>lahendust</a:t>
            </a:r>
            <a:r>
              <a:rPr lang="en-IE" sz="2400" dirty="0">
                <a:solidFill>
                  <a:schemeClr val="bg1"/>
                </a:solidFill>
              </a:rPr>
              <a:t> </a:t>
            </a:r>
            <a:r>
              <a:rPr lang="en-IE" sz="2400" dirty="0" err="1">
                <a:solidFill>
                  <a:schemeClr val="bg1"/>
                </a:solidFill>
              </a:rPr>
              <a:t>otsida</a:t>
            </a:r>
            <a:r>
              <a:rPr lang="en-IE" sz="2400" dirty="0">
                <a:solidFill>
                  <a:schemeClr val="bg1"/>
                </a:solidFill>
              </a:rPr>
              <a:t>. </a:t>
            </a:r>
            <a:r>
              <a:rPr lang="en-IE" sz="2400" dirty="0" err="1">
                <a:solidFill>
                  <a:schemeClr val="bg1"/>
                </a:solidFill>
              </a:rPr>
              <a:t>Nad</a:t>
            </a:r>
            <a:r>
              <a:rPr lang="en-IE" sz="2400" dirty="0">
                <a:solidFill>
                  <a:schemeClr val="bg1"/>
                </a:solidFill>
              </a:rPr>
              <a:t> </a:t>
            </a:r>
            <a:r>
              <a:rPr lang="en-IE" sz="2400" dirty="0" err="1">
                <a:solidFill>
                  <a:schemeClr val="bg1"/>
                </a:solidFill>
              </a:rPr>
              <a:t>tõdesid</a:t>
            </a:r>
            <a:r>
              <a:rPr lang="en-IE" sz="2400" dirty="0">
                <a:solidFill>
                  <a:schemeClr val="bg1"/>
                </a:solidFill>
              </a:rPr>
              <a:t>, et </a:t>
            </a:r>
            <a:r>
              <a:rPr lang="en-IE" sz="2400" dirty="0" err="1">
                <a:solidFill>
                  <a:schemeClr val="bg1"/>
                </a:solidFill>
              </a:rPr>
              <a:t>inimesed</a:t>
            </a:r>
            <a:r>
              <a:rPr lang="en-IE" sz="2400" dirty="0">
                <a:solidFill>
                  <a:schemeClr val="bg1"/>
                </a:solidFill>
              </a:rPr>
              <a:t> </a:t>
            </a:r>
            <a:r>
              <a:rPr lang="en-IE" sz="2400" dirty="0" err="1">
                <a:solidFill>
                  <a:schemeClr val="bg1"/>
                </a:solidFill>
              </a:rPr>
              <a:t>ei</a:t>
            </a:r>
            <a:r>
              <a:rPr lang="en-IE" sz="2400" dirty="0">
                <a:solidFill>
                  <a:schemeClr val="bg1"/>
                </a:solidFill>
              </a:rPr>
              <a:t> ole </a:t>
            </a:r>
            <a:r>
              <a:rPr lang="en-IE" sz="2400" dirty="0" err="1">
                <a:solidFill>
                  <a:schemeClr val="bg1"/>
                </a:solidFill>
              </a:rPr>
              <a:t>sageli</a:t>
            </a:r>
            <a:r>
              <a:rPr lang="en-IE" sz="2400" dirty="0">
                <a:solidFill>
                  <a:schemeClr val="bg1"/>
                </a:solidFill>
              </a:rPr>
              <a:t> </a:t>
            </a:r>
            <a:r>
              <a:rPr lang="en-IE" sz="2400" dirty="0" err="1">
                <a:solidFill>
                  <a:schemeClr val="bg1"/>
                </a:solidFill>
              </a:rPr>
              <a:t>kindlad</a:t>
            </a:r>
            <a:r>
              <a:rPr lang="en-IE" sz="2400" dirty="0">
                <a:solidFill>
                  <a:schemeClr val="bg1"/>
                </a:solidFill>
              </a:rPr>
              <a:t>, </a:t>
            </a:r>
            <a:r>
              <a:rPr lang="en-IE" sz="2400" dirty="0" err="1">
                <a:solidFill>
                  <a:schemeClr val="bg1"/>
                </a:solidFill>
              </a:rPr>
              <a:t>millised</a:t>
            </a:r>
            <a:r>
              <a:rPr lang="en-IE" sz="2400" dirty="0">
                <a:solidFill>
                  <a:schemeClr val="bg1"/>
                </a:solidFill>
              </a:rPr>
              <a:t> </a:t>
            </a:r>
            <a:r>
              <a:rPr lang="en-IE" sz="2400" dirty="0" err="1">
                <a:solidFill>
                  <a:schemeClr val="bg1"/>
                </a:solidFill>
              </a:rPr>
              <a:t>jäätmed</a:t>
            </a:r>
            <a:r>
              <a:rPr lang="en-IE" sz="2400" dirty="0">
                <a:solidFill>
                  <a:schemeClr val="bg1"/>
                </a:solidFill>
              </a:rPr>
              <a:t> </a:t>
            </a:r>
            <a:r>
              <a:rPr lang="en-IE" sz="2400" dirty="0" err="1">
                <a:solidFill>
                  <a:schemeClr val="bg1"/>
                </a:solidFill>
              </a:rPr>
              <a:t>tuleks</a:t>
            </a:r>
            <a:r>
              <a:rPr lang="en-IE" sz="2400" dirty="0">
                <a:solidFill>
                  <a:schemeClr val="bg1"/>
                </a:solidFill>
              </a:rPr>
              <a:t> </a:t>
            </a:r>
            <a:r>
              <a:rPr lang="en-IE" sz="2400" dirty="0" err="1">
                <a:solidFill>
                  <a:schemeClr val="bg1"/>
                </a:solidFill>
              </a:rPr>
              <a:t>ära</a:t>
            </a:r>
            <a:r>
              <a:rPr lang="en-IE" sz="2400" dirty="0">
                <a:solidFill>
                  <a:schemeClr val="bg1"/>
                </a:solidFill>
              </a:rPr>
              <a:t> </a:t>
            </a:r>
            <a:r>
              <a:rPr lang="en-IE" sz="2400" dirty="0" err="1">
                <a:solidFill>
                  <a:schemeClr val="bg1"/>
                </a:solidFill>
              </a:rPr>
              <a:t>visata</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milliseid</a:t>
            </a:r>
            <a:r>
              <a:rPr lang="en-IE" sz="2400" dirty="0">
                <a:solidFill>
                  <a:schemeClr val="bg1"/>
                </a:solidFill>
              </a:rPr>
              <a:t> </a:t>
            </a:r>
            <a:r>
              <a:rPr lang="en-IE" sz="2400" dirty="0" err="1">
                <a:solidFill>
                  <a:schemeClr val="bg1"/>
                </a:solidFill>
              </a:rPr>
              <a:t>materjale</a:t>
            </a:r>
            <a:r>
              <a:rPr lang="en-IE" sz="2400" dirty="0">
                <a:solidFill>
                  <a:schemeClr val="bg1"/>
                </a:solidFill>
              </a:rPr>
              <a:t> </a:t>
            </a:r>
            <a:r>
              <a:rPr lang="en-IE" sz="2400" dirty="0" err="1">
                <a:solidFill>
                  <a:schemeClr val="bg1"/>
                </a:solidFill>
              </a:rPr>
              <a:t>saaks</a:t>
            </a:r>
            <a:r>
              <a:rPr lang="en-IE" sz="2400" dirty="0">
                <a:solidFill>
                  <a:schemeClr val="bg1"/>
                </a:solidFill>
              </a:rPr>
              <a:t> </a:t>
            </a:r>
            <a:r>
              <a:rPr lang="en-IE" sz="2400" dirty="0" err="1">
                <a:solidFill>
                  <a:schemeClr val="bg1"/>
                </a:solidFill>
              </a:rPr>
              <a:t>taaskasutada</a:t>
            </a:r>
            <a:r>
              <a:rPr lang="en-IE" sz="2400" dirty="0">
                <a:solidFill>
                  <a:schemeClr val="bg1"/>
                </a:solidFill>
              </a:rPr>
              <a:t>.</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90D85C9F-DEF6-4B5C-A0EE-49B311CF1F2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A18ECDD1-BA85-4B5C-8FA4-550F130839F9}"/>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404139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SORTER </a:t>
            </a:r>
            <a:r>
              <a:rPr lang="et-EE" sz="2800" dirty="0"/>
              <a:t>RAKENDUS</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04522"/>
            <a:ext cx="5306291" cy="5262979"/>
          </a:xfrm>
          <a:prstGeom prst="rect">
            <a:avLst/>
          </a:prstGeom>
          <a:noFill/>
        </p:spPr>
        <p:txBody>
          <a:bodyPr wrap="square" rtlCol="0">
            <a:spAutoFit/>
          </a:bodyPr>
          <a:lstStyle/>
          <a:p>
            <a:r>
              <a:rPr lang="en-IE" sz="2400" dirty="0">
                <a:solidFill>
                  <a:schemeClr val="bg1"/>
                </a:solidFill>
              </a:rPr>
              <a:t>SORTER </a:t>
            </a:r>
            <a:r>
              <a:rPr lang="en-IE" sz="2400" dirty="0" err="1">
                <a:solidFill>
                  <a:schemeClr val="bg1"/>
                </a:solidFill>
              </a:rPr>
              <a:t>rakendus</a:t>
            </a:r>
            <a:r>
              <a:rPr lang="en-IE" sz="2400" dirty="0">
                <a:solidFill>
                  <a:schemeClr val="bg1"/>
                </a:solidFill>
              </a:rPr>
              <a:t> </a:t>
            </a:r>
            <a:r>
              <a:rPr lang="en-IE" sz="2400" dirty="0" err="1">
                <a:solidFill>
                  <a:schemeClr val="bg1"/>
                </a:solidFill>
              </a:rPr>
              <a:t>võimaldab</a:t>
            </a:r>
            <a:r>
              <a:rPr lang="en-IE" sz="2400" dirty="0">
                <a:solidFill>
                  <a:schemeClr val="bg1"/>
                </a:solidFill>
              </a:rPr>
              <a:t> </a:t>
            </a:r>
            <a:r>
              <a:rPr lang="en-IE" sz="2400" dirty="0" err="1">
                <a:solidFill>
                  <a:schemeClr val="bg1"/>
                </a:solidFill>
              </a:rPr>
              <a:t>inimestel</a:t>
            </a:r>
            <a:r>
              <a:rPr lang="en-IE" sz="2400" dirty="0">
                <a:solidFill>
                  <a:schemeClr val="bg1"/>
                </a:solidFill>
              </a:rPr>
              <a:t> </a:t>
            </a:r>
            <a:r>
              <a:rPr lang="en-IE" sz="2400" dirty="0" err="1">
                <a:solidFill>
                  <a:schemeClr val="bg1"/>
                </a:solidFill>
              </a:rPr>
              <a:t>oma</a:t>
            </a:r>
            <a:r>
              <a:rPr lang="en-IE" sz="2400" dirty="0">
                <a:solidFill>
                  <a:schemeClr val="bg1"/>
                </a:solidFill>
              </a:rPr>
              <a:t> </a:t>
            </a:r>
            <a:r>
              <a:rPr lang="en-IE" sz="2400" dirty="0" err="1">
                <a:solidFill>
                  <a:schemeClr val="bg1"/>
                </a:solidFill>
              </a:rPr>
              <a:t>pakendite</a:t>
            </a:r>
            <a:r>
              <a:rPr lang="en-IE" sz="2400" dirty="0">
                <a:solidFill>
                  <a:schemeClr val="bg1"/>
                </a:solidFill>
              </a:rPr>
              <a:t> </a:t>
            </a:r>
            <a:r>
              <a:rPr lang="en-IE" sz="2400" dirty="0" err="1">
                <a:solidFill>
                  <a:schemeClr val="bg1"/>
                </a:solidFill>
              </a:rPr>
              <a:t>koode</a:t>
            </a:r>
            <a:r>
              <a:rPr lang="en-IE" sz="2400" dirty="0">
                <a:solidFill>
                  <a:schemeClr val="bg1"/>
                </a:solidFill>
              </a:rPr>
              <a:t> </a:t>
            </a:r>
            <a:r>
              <a:rPr lang="en-IE" sz="2400" dirty="0" err="1">
                <a:solidFill>
                  <a:schemeClr val="bg1"/>
                </a:solidFill>
              </a:rPr>
              <a:t>skänneerida</a:t>
            </a:r>
            <a:r>
              <a:rPr lang="en-IE" sz="2400" dirty="0">
                <a:solidFill>
                  <a:schemeClr val="bg1"/>
                </a:solidFill>
              </a:rPr>
              <a:t> ja </a:t>
            </a:r>
            <a:r>
              <a:rPr lang="en-IE" sz="2400" dirty="0" err="1">
                <a:solidFill>
                  <a:schemeClr val="bg1"/>
                </a:solidFill>
              </a:rPr>
              <a:t>seejärel</a:t>
            </a:r>
            <a:r>
              <a:rPr lang="en-IE" sz="2400" dirty="0">
                <a:solidFill>
                  <a:schemeClr val="bg1"/>
                </a:solidFill>
              </a:rPr>
              <a:t> </a:t>
            </a:r>
            <a:r>
              <a:rPr lang="en-IE" sz="2400" dirty="0" err="1">
                <a:solidFill>
                  <a:schemeClr val="bg1"/>
                </a:solidFill>
              </a:rPr>
              <a:t>näitab</a:t>
            </a:r>
            <a:r>
              <a:rPr lang="en-IE" sz="2400" dirty="0">
                <a:solidFill>
                  <a:schemeClr val="bg1"/>
                </a:solidFill>
              </a:rPr>
              <a:t> </a:t>
            </a:r>
            <a:r>
              <a:rPr lang="en-IE" sz="2400" dirty="0" err="1">
                <a:solidFill>
                  <a:schemeClr val="bg1"/>
                </a:solidFill>
              </a:rPr>
              <a:t>rakendus</a:t>
            </a:r>
            <a:r>
              <a:rPr lang="en-IE" sz="2400" dirty="0">
                <a:solidFill>
                  <a:schemeClr val="bg1"/>
                </a:solidFill>
              </a:rPr>
              <a:t> </a:t>
            </a:r>
            <a:r>
              <a:rPr lang="en-IE" sz="2400" dirty="0" err="1">
                <a:solidFill>
                  <a:schemeClr val="bg1"/>
                </a:solidFill>
              </a:rPr>
              <a:t>inimestele</a:t>
            </a:r>
            <a:r>
              <a:rPr lang="en-IE" sz="2400" dirty="0">
                <a:solidFill>
                  <a:schemeClr val="bg1"/>
                </a:solidFill>
              </a:rPr>
              <a:t>, </a:t>
            </a:r>
            <a:r>
              <a:rPr lang="en-IE" sz="2400" dirty="0" err="1">
                <a:solidFill>
                  <a:schemeClr val="bg1"/>
                </a:solidFill>
              </a:rPr>
              <a:t>kuidas</a:t>
            </a:r>
            <a:r>
              <a:rPr lang="en-IE" sz="2400" dirty="0">
                <a:solidFill>
                  <a:schemeClr val="bg1"/>
                </a:solidFill>
              </a:rPr>
              <a:t> </a:t>
            </a:r>
            <a:r>
              <a:rPr lang="en-IE" sz="2400" dirty="0" err="1">
                <a:solidFill>
                  <a:schemeClr val="bg1"/>
                </a:solidFill>
              </a:rPr>
              <a:t>neid</a:t>
            </a:r>
            <a:r>
              <a:rPr lang="en-IE" sz="2400" dirty="0">
                <a:solidFill>
                  <a:schemeClr val="bg1"/>
                </a:solidFill>
              </a:rPr>
              <a:t> </a:t>
            </a:r>
            <a:r>
              <a:rPr lang="en-IE" sz="2400" dirty="0" err="1">
                <a:solidFill>
                  <a:schemeClr val="bg1"/>
                </a:solidFill>
              </a:rPr>
              <a:t>õigesti</a:t>
            </a:r>
            <a:r>
              <a:rPr lang="en-IE" sz="2400" dirty="0">
                <a:solidFill>
                  <a:schemeClr val="bg1"/>
                </a:solidFill>
              </a:rPr>
              <a:t> </a:t>
            </a:r>
            <a:r>
              <a:rPr lang="en-IE" sz="2400" dirty="0" err="1">
                <a:solidFill>
                  <a:schemeClr val="bg1"/>
                </a:solidFill>
              </a:rPr>
              <a:t>käidelda</a:t>
            </a:r>
            <a:r>
              <a:rPr lang="en-IE" sz="2400" dirty="0">
                <a:solidFill>
                  <a:schemeClr val="bg1"/>
                </a:solidFill>
              </a:rPr>
              <a:t> ja </a:t>
            </a:r>
            <a:r>
              <a:rPr lang="en-IE" sz="2400" dirty="0" err="1">
                <a:solidFill>
                  <a:schemeClr val="bg1"/>
                </a:solidFill>
              </a:rPr>
              <a:t>millist</a:t>
            </a:r>
            <a:r>
              <a:rPr lang="en-IE" sz="2400" dirty="0">
                <a:solidFill>
                  <a:schemeClr val="bg1"/>
                </a:solidFill>
              </a:rPr>
              <a:t> </a:t>
            </a:r>
            <a:r>
              <a:rPr lang="en-IE" sz="2400" dirty="0" err="1">
                <a:solidFill>
                  <a:schemeClr val="bg1"/>
                </a:solidFill>
              </a:rPr>
              <a:t>prügikasti</a:t>
            </a:r>
            <a:r>
              <a:rPr lang="en-IE" sz="2400" dirty="0">
                <a:solidFill>
                  <a:schemeClr val="bg1"/>
                </a:solidFill>
              </a:rPr>
              <a:t> </a:t>
            </a:r>
            <a:r>
              <a:rPr lang="en-IE" sz="2400" dirty="0" err="1">
                <a:solidFill>
                  <a:schemeClr val="bg1"/>
                </a:solidFill>
              </a:rPr>
              <a:t>nad</a:t>
            </a:r>
            <a:r>
              <a:rPr lang="en-IE" sz="2400" dirty="0">
                <a:solidFill>
                  <a:schemeClr val="bg1"/>
                </a:solidFill>
              </a:rPr>
              <a:t> </a:t>
            </a:r>
            <a:r>
              <a:rPr lang="en-IE" sz="2400" dirty="0" err="1">
                <a:solidFill>
                  <a:schemeClr val="bg1"/>
                </a:solidFill>
              </a:rPr>
              <a:t>peaksid</a:t>
            </a:r>
            <a:r>
              <a:rPr lang="en-IE" sz="2400" dirty="0">
                <a:solidFill>
                  <a:schemeClr val="bg1"/>
                </a:solidFill>
              </a:rPr>
              <a:t> </a:t>
            </a:r>
            <a:r>
              <a:rPr lang="en-IE" sz="2400" dirty="0" err="1">
                <a:solidFill>
                  <a:schemeClr val="bg1"/>
                </a:solidFill>
              </a:rPr>
              <a:t>kasutama</a:t>
            </a:r>
            <a:r>
              <a:rPr lang="en-IE" sz="2400" dirty="0">
                <a:solidFill>
                  <a:schemeClr val="bg1"/>
                </a:solidFill>
              </a:rPr>
              <a:t>.</a:t>
            </a:r>
            <a:endParaRPr lang="et-EE" sz="2400" dirty="0">
              <a:solidFill>
                <a:schemeClr val="bg1"/>
              </a:solidFill>
            </a:endParaRPr>
          </a:p>
          <a:p>
            <a:endParaRPr lang="en-IE" sz="2400" dirty="0">
              <a:solidFill>
                <a:schemeClr val="bg1"/>
              </a:solidFill>
            </a:endParaRPr>
          </a:p>
          <a:p>
            <a:r>
              <a:rPr lang="en-IE" sz="2400" dirty="0" err="1">
                <a:solidFill>
                  <a:schemeClr val="bg1"/>
                </a:solidFill>
              </a:rPr>
              <a:t>Eestis</a:t>
            </a:r>
            <a:r>
              <a:rPr lang="en-IE" sz="2400" dirty="0">
                <a:solidFill>
                  <a:schemeClr val="bg1"/>
                </a:solidFill>
              </a:rPr>
              <a:t> on </a:t>
            </a:r>
            <a:r>
              <a:rPr lang="en-IE" sz="2400" dirty="0" err="1">
                <a:solidFill>
                  <a:schemeClr val="bg1"/>
                </a:solidFill>
              </a:rPr>
              <a:t>suur</a:t>
            </a:r>
            <a:r>
              <a:rPr lang="en-IE" sz="2400" dirty="0">
                <a:solidFill>
                  <a:schemeClr val="bg1"/>
                </a:solidFill>
              </a:rPr>
              <a:t> </a:t>
            </a:r>
            <a:r>
              <a:rPr lang="en-IE" sz="2400" dirty="0" err="1">
                <a:solidFill>
                  <a:schemeClr val="bg1"/>
                </a:solidFill>
              </a:rPr>
              <a:t>ringmajandust</a:t>
            </a:r>
            <a:r>
              <a:rPr lang="en-IE" sz="2400" dirty="0">
                <a:solidFill>
                  <a:schemeClr val="bg1"/>
                </a:solidFill>
              </a:rPr>
              <a:t> </a:t>
            </a:r>
            <a:r>
              <a:rPr lang="en-IE" sz="2400" dirty="0" err="1">
                <a:solidFill>
                  <a:schemeClr val="bg1"/>
                </a:solidFill>
              </a:rPr>
              <a:t>praktiseeriv</a:t>
            </a:r>
            <a:r>
              <a:rPr lang="en-IE" sz="2400" dirty="0">
                <a:solidFill>
                  <a:schemeClr val="bg1"/>
                </a:solidFill>
              </a:rPr>
              <a:t> </a:t>
            </a:r>
            <a:r>
              <a:rPr lang="en-IE" sz="2400" dirty="0" err="1">
                <a:solidFill>
                  <a:schemeClr val="bg1"/>
                </a:solidFill>
              </a:rPr>
              <a:t>kogukond</a:t>
            </a:r>
            <a:r>
              <a:rPr lang="en-IE" sz="2400" dirty="0">
                <a:solidFill>
                  <a:schemeClr val="bg1"/>
                </a:solidFill>
              </a:rPr>
              <a:t>. </a:t>
            </a:r>
            <a:r>
              <a:rPr lang="en-IE" sz="2400" dirty="0" err="1">
                <a:solidFill>
                  <a:schemeClr val="bg1"/>
                </a:solidFill>
              </a:rPr>
              <a:t>Ringmajandus</a:t>
            </a:r>
            <a:r>
              <a:rPr lang="en-IE" sz="2400" dirty="0">
                <a:solidFill>
                  <a:schemeClr val="bg1"/>
                </a:solidFill>
              </a:rPr>
              <a:t> on </a:t>
            </a:r>
            <a:r>
              <a:rPr lang="en-IE" sz="2400" dirty="0" err="1">
                <a:solidFill>
                  <a:schemeClr val="bg1"/>
                </a:solidFill>
              </a:rPr>
              <a:t>tootmise</a:t>
            </a:r>
            <a:r>
              <a:rPr lang="en-IE" sz="2400" dirty="0">
                <a:solidFill>
                  <a:schemeClr val="bg1"/>
                </a:solidFill>
              </a:rPr>
              <a:t> ja </a:t>
            </a:r>
            <a:r>
              <a:rPr lang="en-IE" sz="2400" dirty="0" err="1">
                <a:solidFill>
                  <a:schemeClr val="bg1"/>
                </a:solidFill>
              </a:rPr>
              <a:t>tarbimise</a:t>
            </a:r>
            <a:r>
              <a:rPr lang="en-IE" sz="2400" dirty="0">
                <a:solidFill>
                  <a:schemeClr val="bg1"/>
                </a:solidFill>
              </a:rPr>
              <a:t> </a:t>
            </a:r>
            <a:r>
              <a:rPr lang="en-IE" sz="2400" dirty="0" err="1">
                <a:solidFill>
                  <a:schemeClr val="bg1"/>
                </a:solidFill>
              </a:rPr>
              <a:t>mudel</a:t>
            </a:r>
            <a:r>
              <a:rPr lang="en-IE" sz="2400" dirty="0">
                <a:solidFill>
                  <a:schemeClr val="bg1"/>
                </a:solidFill>
              </a:rPr>
              <a:t>, mis </a:t>
            </a:r>
            <a:r>
              <a:rPr lang="en-IE" sz="2400" dirty="0" err="1">
                <a:solidFill>
                  <a:schemeClr val="bg1"/>
                </a:solidFill>
              </a:rPr>
              <a:t>hõlmab</a:t>
            </a:r>
            <a:r>
              <a:rPr lang="en-IE" sz="2400" dirty="0">
                <a:solidFill>
                  <a:schemeClr val="bg1"/>
                </a:solidFill>
              </a:rPr>
              <a:t> </a:t>
            </a:r>
            <a:r>
              <a:rPr lang="en-IE" sz="2400" dirty="0" err="1">
                <a:solidFill>
                  <a:schemeClr val="bg1"/>
                </a:solidFill>
              </a:rPr>
              <a:t>olemasolevate</a:t>
            </a:r>
            <a:r>
              <a:rPr lang="en-IE" sz="2400" dirty="0">
                <a:solidFill>
                  <a:schemeClr val="bg1"/>
                </a:solidFill>
              </a:rPr>
              <a:t> </a:t>
            </a:r>
            <a:r>
              <a:rPr lang="en-IE" sz="2400" dirty="0" err="1">
                <a:solidFill>
                  <a:schemeClr val="bg1"/>
                </a:solidFill>
              </a:rPr>
              <a:t>materjalide</a:t>
            </a:r>
            <a:r>
              <a:rPr lang="en-IE" sz="2400" dirty="0">
                <a:solidFill>
                  <a:schemeClr val="bg1"/>
                </a:solidFill>
              </a:rPr>
              <a:t> ja </a:t>
            </a:r>
            <a:r>
              <a:rPr lang="en-IE" sz="2400" dirty="0" err="1">
                <a:solidFill>
                  <a:schemeClr val="bg1"/>
                </a:solidFill>
              </a:rPr>
              <a:t>toodete</a:t>
            </a:r>
            <a:r>
              <a:rPr lang="en-IE" sz="2400" dirty="0">
                <a:solidFill>
                  <a:schemeClr val="bg1"/>
                </a:solidFill>
              </a:rPr>
              <a:t> </a:t>
            </a:r>
            <a:r>
              <a:rPr lang="en-IE" sz="2400" dirty="0" err="1">
                <a:solidFill>
                  <a:schemeClr val="bg1"/>
                </a:solidFill>
              </a:rPr>
              <a:t>jagamist</a:t>
            </a:r>
            <a:r>
              <a:rPr lang="en-IE" sz="2400" dirty="0">
                <a:solidFill>
                  <a:schemeClr val="bg1"/>
                </a:solidFill>
              </a:rPr>
              <a:t>, </a:t>
            </a:r>
            <a:r>
              <a:rPr lang="en-IE" sz="2400" dirty="0" err="1">
                <a:solidFill>
                  <a:schemeClr val="bg1"/>
                </a:solidFill>
              </a:rPr>
              <a:t>liisimist</a:t>
            </a:r>
            <a:r>
              <a:rPr lang="en-IE" sz="2400" dirty="0">
                <a:solidFill>
                  <a:schemeClr val="bg1"/>
                </a:solidFill>
              </a:rPr>
              <a:t>, </a:t>
            </a:r>
            <a:r>
              <a:rPr lang="en-IE" sz="2400" dirty="0" err="1">
                <a:solidFill>
                  <a:schemeClr val="bg1"/>
                </a:solidFill>
              </a:rPr>
              <a:t>taaskasutamist</a:t>
            </a:r>
            <a:r>
              <a:rPr lang="en-IE" sz="2400" dirty="0">
                <a:solidFill>
                  <a:schemeClr val="bg1"/>
                </a:solidFill>
              </a:rPr>
              <a:t>, </a:t>
            </a:r>
            <a:r>
              <a:rPr lang="en-IE" sz="2400" dirty="0" err="1">
                <a:solidFill>
                  <a:schemeClr val="bg1"/>
                </a:solidFill>
              </a:rPr>
              <a:t>parandamist</a:t>
            </a:r>
            <a:r>
              <a:rPr lang="en-IE" sz="2400" dirty="0">
                <a:solidFill>
                  <a:schemeClr val="bg1"/>
                </a:solidFill>
              </a:rPr>
              <a:t>, </a:t>
            </a:r>
            <a:r>
              <a:rPr lang="en-IE" sz="2400" dirty="0" err="1">
                <a:solidFill>
                  <a:schemeClr val="bg1"/>
                </a:solidFill>
              </a:rPr>
              <a:t>uuendamist</a:t>
            </a:r>
            <a:r>
              <a:rPr lang="en-IE" sz="2400" dirty="0">
                <a:solidFill>
                  <a:schemeClr val="bg1"/>
                </a:solidFill>
              </a:rPr>
              <a:t> ja </a:t>
            </a:r>
            <a:r>
              <a:rPr lang="en-IE" sz="2400" dirty="0" err="1">
                <a:solidFill>
                  <a:schemeClr val="bg1"/>
                </a:solidFill>
              </a:rPr>
              <a:t>taaskasutamist</a:t>
            </a:r>
            <a:r>
              <a:rPr lang="en-IE" sz="2400" dirty="0">
                <a:solidFill>
                  <a:schemeClr val="bg1"/>
                </a:solidFill>
              </a:rPr>
              <a:t> </a:t>
            </a:r>
            <a:r>
              <a:rPr lang="en-IE" sz="2400" dirty="0" err="1">
                <a:solidFill>
                  <a:schemeClr val="bg1"/>
                </a:solidFill>
              </a:rPr>
              <a:t>nii</a:t>
            </a:r>
            <a:r>
              <a:rPr lang="en-IE" sz="2400" dirty="0">
                <a:solidFill>
                  <a:schemeClr val="bg1"/>
                </a:solidFill>
              </a:rPr>
              <a:t> </a:t>
            </a:r>
            <a:r>
              <a:rPr lang="en-IE" sz="2400" dirty="0" err="1">
                <a:solidFill>
                  <a:schemeClr val="bg1"/>
                </a:solidFill>
              </a:rPr>
              <a:t>kaua</a:t>
            </a:r>
            <a:r>
              <a:rPr lang="en-IE" sz="2400" dirty="0">
                <a:solidFill>
                  <a:schemeClr val="bg1"/>
                </a:solidFill>
              </a:rPr>
              <a:t> </a:t>
            </a:r>
            <a:r>
              <a:rPr lang="en-IE" sz="2400" dirty="0" err="1">
                <a:solidFill>
                  <a:schemeClr val="bg1"/>
                </a:solidFill>
              </a:rPr>
              <a:t>kui</a:t>
            </a:r>
            <a:r>
              <a:rPr lang="en-IE" sz="2400" dirty="0">
                <a:solidFill>
                  <a:schemeClr val="bg1"/>
                </a:solidFill>
              </a:rPr>
              <a:t> </a:t>
            </a:r>
            <a:r>
              <a:rPr lang="en-IE" sz="2400" dirty="0" err="1">
                <a:solidFill>
                  <a:schemeClr val="bg1"/>
                </a:solidFill>
              </a:rPr>
              <a:t>võimalik</a:t>
            </a:r>
            <a:r>
              <a:rPr lang="en-IE" sz="2400" dirty="0">
                <a:solidFill>
                  <a:schemeClr val="bg1"/>
                </a:solidFill>
              </a:rPr>
              <a:t>.</a:t>
            </a:r>
          </a:p>
          <a:p>
            <a:endParaRPr lang="en-IE" sz="2400" dirty="0">
              <a:solidFill>
                <a:schemeClr val="bg1"/>
              </a:solidFill>
            </a:endParaRPr>
          </a:p>
        </p:txBody>
      </p:sp>
      <p:pic>
        <p:nvPicPr>
          <p:cNvPr id="6" name="Picture Placeholder 5">
            <a:extLst>
              <a:ext uri="{FF2B5EF4-FFF2-40B4-BE49-F238E27FC236}">
                <a16:creationId xmlns:a16="http://schemas.microsoft.com/office/drawing/2014/main" id="{031527E1-8BB6-4728-B2A8-89B9F65C1E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11951DD4-AB92-45EE-BDF9-6B497B80B151}"/>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893091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228601"/>
            <a:ext cx="4716425" cy="821380"/>
          </a:xfrm>
        </p:spPr>
        <p:txBody>
          <a:bodyPr>
            <a:normAutofit lnSpcReduction="10000"/>
          </a:bodyPr>
          <a:lstStyle/>
          <a:p>
            <a:pPr algn="ctr"/>
            <a:r>
              <a:rPr lang="en-US" sz="2800" dirty="0"/>
              <a:t>SORTER </a:t>
            </a:r>
            <a:r>
              <a:rPr lang="et-EE" sz="2800" dirty="0"/>
              <a:t>RAKENDUSE TUTVUSTAMINE</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132"/>
            <a:ext cx="5306291" cy="6001643"/>
          </a:xfrm>
          <a:prstGeom prst="rect">
            <a:avLst/>
          </a:prstGeom>
          <a:noFill/>
        </p:spPr>
        <p:txBody>
          <a:bodyPr wrap="square" rtlCol="0">
            <a:spAutoFit/>
          </a:bodyPr>
          <a:lstStyle/>
          <a:p>
            <a:r>
              <a:rPr lang="en-US" sz="2400" dirty="0">
                <a:solidFill>
                  <a:schemeClr val="bg1"/>
                </a:solidFill>
              </a:rPr>
              <a:t>SORTER </a:t>
            </a:r>
            <a:r>
              <a:rPr lang="en-US" sz="2400" dirty="0" err="1">
                <a:solidFill>
                  <a:schemeClr val="bg1"/>
                </a:solidFill>
              </a:rPr>
              <a:t>rakenduse</a:t>
            </a:r>
            <a:r>
              <a:rPr lang="en-US" sz="2400" dirty="0">
                <a:solidFill>
                  <a:schemeClr val="bg1"/>
                </a:solidFill>
              </a:rPr>
              <a:t> </a:t>
            </a:r>
            <a:r>
              <a:rPr lang="en-US" sz="2400" dirty="0" err="1">
                <a:solidFill>
                  <a:schemeClr val="bg1"/>
                </a:solidFill>
              </a:rPr>
              <a:t>taga</a:t>
            </a:r>
            <a:r>
              <a:rPr lang="en-US" sz="2400" dirty="0">
                <a:solidFill>
                  <a:schemeClr val="bg1"/>
                </a:solidFill>
              </a:rPr>
              <a:t> </a:t>
            </a:r>
            <a:r>
              <a:rPr lang="en-US" sz="2400" dirty="0" err="1">
                <a:solidFill>
                  <a:schemeClr val="bg1"/>
                </a:solidFill>
              </a:rPr>
              <a:t>olevad</a:t>
            </a:r>
            <a:r>
              <a:rPr lang="en-US" sz="2400" dirty="0">
                <a:solidFill>
                  <a:schemeClr val="bg1"/>
                </a:solidFill>
              </a:rPr>
              <a:t> </a:t>
            </a:r>
            <a:r>
              <a:rPr lang="en-US" sz="2400" dirty="0" err="1">
                <a:solidFill>
                  <a:schemeClr val="bg1"/>
                </a:solidFill>
              </a:rPr>
              <a:t>õppijad</a:t>
            </a:r>
            <a:r>
              <a:rPr lang="en-US" sz="2400" dirty="0">
                <a:solidFill>
                  <a:schemeClr val="bg1"/>
                </a:solidFill>
              </a:rPr>
              <a:t> </a:t>
            </a:r>
            <a:r>
              <a:rPr lang="en-US" sz="2400" dirty="0" err="1">
                <a:solidFill>
                  <a:schemeClr val="bg1"/>
                </a:solidFill>
              </a:rPr>
              <a:t>kasutasid</a:t>
            </a:r>
            <a:r>
              <a:rPr lang="en-US" sz="2400" dirty="0">
                <a:solidFill>
                  <a:schemeClr val="bg1"/>
                </a:solidFill>
              </a:rPr>
              <a:t> </a:t>
            </a:r>
            <a:r>
              <a:rPr lang="en-US" sz="2400" dirty="0" err="1">
                <a:solidFill>
                  <a:schemeClr val="bg1"/>
                </a:solidFill>
              </a:rPr>
              <a:t>ringmajanduse</a:t>
            </a:r>
            <a:r>
              <a:rPr lang="en-US" sz="2400" dirty="0">
                <a:solidFill>
                  <a:schemeClr val="bg1"/>
                </a:solidFill>
              </a:rPr>
              <a:t> </a:t>
            </a:r>
            <a:r>
              <a:rPr lang="en-US" sz="2400" dirty="0" err="1">
                <a:solidFill>
                  <a:schemeClr val="bg1"/>
                </a:solidFill>
              </a:rPr>
              <a:t>kogukonda</a:t>
            </a:r>
            <a:r>
              <a:rPr lang="en-US" sz="2400" dirty="0">
                <a:solidFill>
                  <a:schemeClr val="bg1"/>
                </a:solidFill>
              </a:rPr>
              <a:t> </a:t>
            </a:r>
            <a:r>
              <a:rPr lang="en-US" sz="2400" dirty="0" err="1">
                <a:solidFill>
                  <a:schemeClr val="bg1"/>
                </a:solidFill>
              </a:rPr>
              <a:t>enda</a:t>
            </a:r>
            <a:r>
              <a:rPr lang="en-US" sz="2400" dirty="0">
                <a:solidFill>
                  <a:schemeClr val="bg1"/>
                </a:solidFill>
              </a:rPr>
              <a:t> </a:t>
            </a:r>
            <a:r>
              <a:rPr lang="en-US" sz="2400" dirty="0" err="1">
                <a:solidFill>
                  <a:schemeClr val="bg1"/>
                </a:solidFill>
              </a:rPr>
              <a:t>huvides</a:t>
            </a:r>
            <a:r>
              <a:rPr lang="en-US" sz="2400" dirty="0">
                <a:solidFill>
                  <a:schemeClr val="bg1"/>
                </a:solidFill>
              </a:rPr>
              <a:t> ja </a:t>
            </a:r>
            <a:r>
              <a:rPr lang="en-US" sz="2400" dirty="0" err="1">
                <a:solidFill>
                  <a:schemeClr val="bg1"/>
                </a:solidFill>
              </a:rPr>
              <a:t>kasutasid</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kohta</a:t>
            </a:r>
            <a:r>
              <a:rPr lang="en-US" sz="2400" dirty="0">
                <a:solidFill>
                  <a:schemeClr val="bg1"/>
                </a:solidFill>
              </a:rPr>
              <a:t> info </a:t>
            </a:r>
            <a:r>
              <a:rPr lang="en-US" sz="2400" dirty="0" err="1">
                <a:solidFill>
                  <a:schemeClr val="bg1"/>
                </a:solidFill>
              </a:rPr>
              <a:t>levitamiseks</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Nad</a:t>
            </a:r>
            <a:r>
              <a:rPr lang="en-US" sz="2400" dirty="0">
                <a:solidFill>
                  <a:schemeClr val="bg1"/>
                </a:solidFill>
              </a:rPr>
              <a:t> </a:t>
            </a:r>
            <a:r>
              <a:rPr lang="en-US" sz="2400" dirty="0" err="1">
                <a:solidFill>
                  <a:schemeClr val="bg1"/>
                </a:solidFill>
              </a:rPr>
              <a:t>leidsid</a:t>
            </a:r>
            <a:r>
              <a:rPr lang="en-US" sz="2400" dirty="0">
                <a:solidFill>
                  <a:schemeClr val="bg1"/>
                </a:solidFill>
              </a:rPr>
              <a:t> ka, et </a:t>
            </a:r>
            <a:r>
              <a:rPr lang="en-US" sz="2400" dirty="0" err="1">
                <a:solidFill>
                  <a:schemeClr val="bg1"/>
                </a:solidFill>
              </a:rPr>
              <a:t>digivahendeid</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paljudel</a:t>
            </a:r>
            <a:r>
              <a:rPr lang="en-US" sz="2400" dirty="0">
                <a:solidFill>
                  <a:schemeClr val="bg1"/>
                </a:solidFill>
              </a:rPr>
              <a:t> </a:t>
            </a:r>
            <a:r>
              <a:rPr lang="en-US" sz="2400" dirty="0" err="1">
                <a:solidFill>
                  <a:schemeClr val="bg1"/>
                </a:solidFill>
              </a:rPr>
              <a:t>eesmärkidel</a:t>
            </a:r>
            <a:r>
              <a:rPr lang="en-US" sz="2400" dirty="0">
                <a:solidFill>
                  <a:schemeClr val="bg1"/>
                </a:solidFill>
              </a:rPr>
              <a:t> ja </a:t>
            </a:r>
            <a:r>
              <a:rPr lang="en-US" sz="2400" dirty="0" err="1">
                <a:solidFill>
                  <a:schemeClr val="bg1"/>
                </a:solidFill>
              </a:rPr>
              <a:t>kasutasid</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digivahendeid</a:t>
            </a:r>
            <a:r>
              <a:rPr lang="en-US" sz="2400" dirty="0">
                <a:solidFill>
                  <a:schemeClr val="bg1"/>
                </a:solidFill>
              </a:rPr>
              <a:t> (</a:t>
            </a:r>
            <a:r>
              <a:rPr lang="en-US" sz="2400" dirty="0" err="1">
                <a:solidFill>
                  <a:schemeClr val="bg1"/>
                </a:solidFill>
              </a:rPr>
              <a:t>videoklipid</a:t>
            </a:r>
            <a:r>
              <a:rPr lang="en-US" sz="2400" dirty="0">
                <a:solidFill>
                  <a:schemeClr val="bg1"/>
                </a:solidFill>
              </a:rPr>
              <a:t>, e-</a:t>
            </a:r>
            <a:r>
              <a:rPr lang="en-US" sz="2400" dirty="0" err="1">
                <a:solidFill>
                  <a:schemeClr val="bg1"/>
                </a:solidFill>
              </a:rPr>
              <a:t>kirjad</a:t>
            </a:r>
            <a:r>
              <a:rPr lang="en-US" sz="2400" dirty="0">
                <a:solidFill>
                  <a:schemeClr val="bg1"/>
                </a:solidFill>
              </a:rPr>
              <a:t>, </a:t>
            </a:r>
            <a:r>
              <a:rPr lang="en-US" sz="2400" dirty="0" err="1">
                <a:solidFill>
                  <a:schemeClr val="bg1"/>
                </a:solidFill>
              </a:rPr>
              <a:t>meililistid</a:t>
            </a:r>
            <a:r>
              <a:rPr lang="en-US" sz="2400" dirty="0">
                <a:solidFill>
                  <a:schemeClr val="bg1"/>
                </a:solidFill>
              </a:rPr>
              <a:t>, </a:t>
            </a:r>
            <a:r>
              <a:rPr lang="en-US" sz="2400" dirty="0" err="1">
                <a:solidFill>
                  <a:schemeClr val="bg1"/>
                </a:solidFill>
              </a:rPr>
              <a:t>intervjuud</a:t>
            </a:r>
            <a:r>
              <a:rPr lang="en-US" sz="2400" dirty="0">
                <a:solidFill>
                  <a:schemeClr val="bg1"/>
                </a:solidFill>
              </a:rPr>
              <a:t> </a:t>
            </a:r>
            <a:r>
              <a:rPr lang="en-US" sz="2400" dirty="0" err="1">
                <a:solidFill>
                  <a:schemeClr val="bg1"/>
                </a:solidFill>
              </a:rPr>
              <a:t>vilistlastega</a:t>
            </a:r>
            <a:r>
              <a:rPr lang="en-US" sz="2400" dirty="0">
                <a:solidFill>
                  <a:schemeClr val="bg1"/>
                </a:solidFill>
              </a:rPr>
              <a:t> </a:t>
            </a:r>
            <a:r>
              <a:rPr lang="en-US" sz="2400" dirty="0" err="1">
                <a:solidFill>
                  <a:schemeClr val="bg1"/>
                </a:solidFill>
              </a:rPr>
              <a:t>jne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rakenduse</a:t>
            </a:r>
            <a:r>
              <a:rPr lang="en-US" sz="2400" dirty="0">
                <a:solidFill>
                  <a:schemeClr val="bg1"/>
                </a:solidFill>
              </a:rPr>
              <a:t> </a:t>
            </a:r>
            <a:r>
              <a:rPr lang="en-US" sz="2400" dirty="0" err="1">
                <a:solidFill>
                  <a:schemeClr val="bg1"/>
                </a:solidFill>
              </a:rPr>
              <a:t>kohta</a:t>
            </a:r>
            <a:r>
              <a:rPr lang="en-US" sz="2400" dirty="0">
                <a:solidFill>
                  <a:schemeClr val="bg1"/>
                </a:solidFill>
              </a:rPr>
              <a:t> info </a:t>
            </a:r>
            <a:r>
              <a:rPr lang="en-US" sz="2400" dirty="0" err="1">
                <a:solidFill>
                  <a:schemeClr val="bg1"/>
                </a:solidFill>
              </a:rPr>
              <a:t>jagamiseks</a:t>
            </a:r>
            <a:r>
              <a:rPr lang="et-EE" sz="2400" dirty="0">
                <a:solidFill>
                  <a:schemeClr val="bg1"/>
                </a:solidFill>
              </a:rPr>
              <a:t>.</a:t>
            </a:r>
            <a:r>
              <a:rPr lang="en-US" sz="2400" dirty="0">
                <a:solidFill>
                  <a:schemeClr val="bg1"/>
                </a:solidFill>
              </a:rPr>
              <a:t> </a:t>
            </a:r>
          </a:p>
          <a:p>
            <a:endParaRPr lang="en-US" sz="2400" dirty="0">
              <a:solidFill>
                <a:schemeClr val="bg1"/>
              </a:solidFill>
            </a:endParaRPr>
          </a:p>
          <a:p>
            <a:r>
              <a:rPr lang="en-US" sz="2400" dirty="0" err="1">
                <a:solidFill>
                  <a:schemeClr val="bg1"/>
                </a:solidFill>
              </a:rPr>
              <a:t>Samuti</a:t>
            </a:r>
            <a:r>
              <a:rPr lang="en-US" sz="2400" dirty="0">
                <a:solidFill>
                  <a:schemeClr val="bg1"/>
                </a:solidFill>
              </a:rPr>
              <a:t> </a:t>
            </a:r>
            <a:r>
              <a:rPr lang="en-US" sz="2400" dirty="0" err="1">
                <a:solidFill>
                  <a:schemeClr val="bg1"/>
                </a:solidFill>
              </a:rPr>
              <a:t>leidsid</a:t>
            </a:r>
            <a:r>
              <a:rPr lang="en-US" sz="2400" dirty="0">
                <a:solidFill>
                  <a:schemeClr val="bg1"/>
                </a:solidFill>
              </a:rPr>
              <a:t> </a:t>
            </a:r>
            <a:r>
              <a:rPr lang="en-US" sz="2400" dirty="0" err="1">
                <a:solidFill>
                  <a:schemeClr val="bg1"/>
                </a:solidFill>
              </a:rPr>
              <a:t>nad</a:t>
            </a:r>
            <a:r>
              <a:rPr lang="en-US" sz="2400" dirty="0">
                <a:solidFill>
                  <a:schemeClr val="bg1"/>
                </a:solidFill>
              </a:rPr>
              <a:t>, et Facebook, LinkedIn ja Instagram </a:t>
            </a:r>
            <a:r>
              <a:rPr lang="en-US" sz="2400" dirty="0" err="1">
                <a:solidFill>
                  <a:schemeClr val="bg1"/>
                </a:solidFill>
              </a:rPr>
              <a:t>olid</a:t>
            </a:r>
            <a:r>
              <a:rPr lang="en-US" sz="2400" dirty="0">
                <a:solidFill>
                  <a:schemeClr val="bg1"/>
                </a:solidFill>
              </a:rPr>
              <a:t> </a:t>
            </a:r>
            <a:r>
              <a:rPr lang="en-US" sz="2400" dirty="0" err="1">
                <a:solidFill>
                  <a:schemeClr val="bg1"/>
                </a:solidFill>
              </a:rPr>
              <a:t>kasulikud</a:t>
            </a:r>
            <a:r>
              <a:rPr lang="en-US" sz="2400" dirty="0">
                <a:solidFill>
                  <a:schemeClr val="bg1"/>
                </a:solidFill>
              </a:rPr>
              <a:t> </a:t>
            </a:r>
            <a:r>
              <a:rPr lang="en-US" sz="2400" dirty="0" err="1">
                <a:solidFill>
                  <a:schemeClr val="bg1"/>
                </a:solidFill>
              </a:rPr>
              <a:t>projketi</a:t>
            </a:r>
            <a:r>
              <a:rPr lang="en-US" sz="2400" dirty="0">
                <a:solidFill>
                  <a:schemeClr val="bg1"/>
                </a:solidFill>
              </a:rPr>
              <a:t> </a:t>
            </a:r>
            <a:r>
              <a:rPr lang="en-US" sz="2400" dirty="0" err="1">
                <a:solidFill>
                  <a:schemeClr val="bg1"/>
                </a:solidFill>
              </a:rPr>
              <a:t>kohta</a:t>
            </a:r>
            <a:r>
              <a:rPr lang="en-US" sz="2400" dirty="0">
                <a:solidFill>
                  <a:schemeClr val="bg1"/>
                </a:solidFill>
              </a:rPr>
              <a:t> info </a:t>
            </a:r>
            <a:r>
              <a:rPr lang="en-US" sz="2400" dirty="0" err="1">
                <a:solidFill>
                  <a:schemeClr val="bg1"/>
                </a:solidFill>
              </a:rPr>
              <a:t>jagamisel</a:t>
            </a:r>
            <a:r>
              <a:rPr lang="en-US" sz="2400" dirty="0">
                <a:solidFill>
                  <a:schemeClr val="bg1"/>
                </a:solidFill>
              </a:rPr>
              <a:t>.</a:t>
            </a:r>
          </a:p>
          <a:p>
            <a:r>
              <a:rPr lang="en-US" sz="2400" dirty="0">
                <a:solidFill>
                  <a:schemeClr val="bg1"/>
                </a:solidFill>
              </a:rPr>
              <a:t>.</a:t>
            </a:r>
            <a:endParaRPr lang="en-IE" sz="2400" dirty="0">
              <a:solidFill>
                <a:schemeClr val="bg1"/>
              </a:solidFill>
            </a:endParaRPr>
          </a:p>
        </p:txBody>
      </p:sp>
      <p:pic>
        <p:nvPicPr>
          <p:cNvPr id="4" name="Picture Placeholder 3">
            <a:extLst>
              <a:ext uri="{FF2B5EF4-FFF2-40B4-BE49-F238E27FC236}">
                <a16:creationId xmlns:a16="http://schemas.microsoft.com/office/drawing/2014/main" id="{58E2B3B0-73CB-4929-B26F-91CE5181384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7" name="TextBox 6">
            <a:extLst>
              <a:ext uri="{FF2B5EF4-FFF2-40B4-BE49-F238E27FC236}">
                <a16:creationId xmlns:a16="http://schemas.microsoft.com/office/drawing/2014/main" id="{B69C1987-D39E-4052-9E8A-B61752607DE8}"/>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2474631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07650" y="1495147"/>
            <a:ext cx="6052859" cy="4241181"/>
          </a:xfrm>
        </p:spPr>
        <p:txBody>
          <a:bodyPr>
            <a:normAutofit/>
          </a:bodyPr>
          <a:lstStyle/>
          <a:p>
            <a:pPr marL="0"/>
            <a:r>
              <a:rPr lang="en-US" dirty="0"/>
              <a:t>P5 on </a:t>
            </a:r>
            <a:r>
              <a:rPr lang="en-US" dirty="0" err="1"/>
              <a:t>digitaalne</a:t>
            </a:r>
            <a:r>
              <a:rPr lang="en-US" dirty="0"/>
              <a:t> </a:t>
            </a:r>
            <a:r>
              <a:rPr lang="en-US" dirty="0" err="1"/>
              <a:t>meditsiini</a:t>
            </a:r>
            <a:r>
              <a:rPr lang="en-US" dirty="0"/>
              <a:t> </a:t>
            </a:r>
            <a:r>
              <a:rPr lang="en-US" dirty="0" err="1"/>
              <a:t>keskus</a:t>
            </a:r>
            <a:r>
              <a:rPr lang="en-US" dirty="0"/>
              <a:t>, </a:t>
            </a:r>
            <a:r>
              <a:rPr lang="en-US" dirty="0" err="1"/>
              <a:t>mille</a:t>
            </a:r>
            <a:r>
              <a:rPr lang="en-US" dirty="0"/>
              <a:t> </a:t>
            </a:r>
            <a:r>
              <a:rPr lang="en-US" dirty="0" err="1"/>
              <a:t>lõi</a:t>
            </a:r>
            <a:r>
              <a:rPr lang="en-US" dirty="0"/>
              <a:t> Minho </a:t>
            </a:r>
            <a:r>
              <a:rPr lang="en-US" dirty="0" err="1"/>
              <a:t>ülikooli</a:t>
            </a:r>
            <a:r>
              <a:rPr lang="en-US" dirty="0"/>
              <a:t> </a:t>
            </a:r>
            <a:r>
              <a:rPr lang="en-US" dirty="0" err="1"/>
              <a:t>meditsiinikool</a:t>
            </a:r>
            <a:r>
              <a:rPr lang="en-US" dirty="0"/>
              <a:t> </a:t>
            </a:r>
            <a:r>
              <a:rPr lang="en-US" dirty="0" err="1"/>
              <a:t>digitaalse</a:t>
            </a:r>
            <a:r>
              <a:rPr lang="en-US" dirty="0"/>
              <a:t> </a:t>
            </a:r>
            <a:r>
              <a:rPr lang="en-US" dirty="0" err="1"/>
              <a:t>tervishoiu</a:t>
            </a:r>
            <a:r>
              <a:rPr lang="en-US" dirty="0"/>
              <a:t> </a:t>
            </a:r>
            <a:r>
              <a:rPr lang="en-US" dirty="0" err="1"/>
              <a:t>edendamiseks</a:t>
            </a:r>
            <a:r>
              <a:rPr lang="en-US" dirty="0"/>
              <a:t>.</a:t>
            </a:r>
          </a:p>
          <a:p>
            <a:pPr marL="0"/>
            <a:r>
              <a:rPr lang="en-US" dirty="0"/>
              <a:t>P5 </a:t>
            </a:r>
            <a:r>
              <a:rPr lang="en-US" dirty="0" err="1"/>
              <a:t>sai</a:t>
            </a:r>
            <a:r>
              <a:rPr lang="en-US" dirty="0"/>
              <a:t> </a:t>
            </a:r>
            <a:r>
              <a:rPr lang="en-US" dirty="0" err="1"/>
              <a:t>alguse</a:t>
            </a:r>
            <a:r>
              <a:rPr lang="en-US" dirty="0"/>
              <a:t> </a:t>
            </a:r>
            <a:r>
              <a:rPr lang="en-US" dirty="0" err="1"/>
              <a:t>visioonist</a:t>
            </a:r>
            <a:r>
              <a:rPr lang="en-US" dirty="0"/>
              <a:t>, et </a:t>
            </a:r>
            <a:r>
              <a:rPr lang="en-US" dirty="0" err="1"/>
              <a:t>tööd</a:t>
            </a:r>
            <a:r>
              <a:rPr lang="en-US" dirty="0"/>
              <a:t> </a:t>
            </a:r>
            <a:r>
              <a:rPr lang="en-US" dirty="0" err="1"/>
              <a:t>saab</a:t>
            </a:r>
            <a:r>
              <a:rPr lang="en-US" dirty="0"/>
              <a:t> </a:t>
            </a:r>
            <a:r>
              <a:rPr lang="en-US" dirty="0" err="1"/>
              <a:t>digitehnoloogia</a:t>
            </a:r>
            <a:r>
              <a:rPr lang="en-US" dirty="0"/>
              <a:t> </a:t>
            </a:r>
            <a:r>
              <a:rPr lang="en-US" dirty="0" err="1"/>
              <a:t>abil</a:t>
            </a:r>
            <a:r>
              <a:rPr lang="en-US" dirty="0"/>
              <a:t> </a:t>
            </a:r>
            <a:r>
              <a:rPr lang="en-US" dirty="0" err="1"/>
              <a:t>paremaks</a:t>
            </a:r>
            <a:r>
              <a:rPr lang="en-US" dirty="0"/>
              <a:t> </a:t>
            </a:r>
            <a:r>
              <a:rPr lang="en-US" dirty="0" err="1"/>
              <a:t>muuta</a:t>
            </a:r>
            <a:r>
              <a:rPr lang="en-US" dirty="0"/>
              <a:t> ja see </a:t>
            </a:r>
            <a:r>
              <a:rPr lang="en-US" dirty="0" err="1"/>
              <a:t>võib</a:t>
            </a:r>
            <a:r>
              <a:rPr lang="en-US" dirty="0"/>
              <a:t> </a:t>
            </a:r>
            <a:r>
              <a:rPr lang="en-US" dirty="0" err="1"/>
              <a:t>tervishoiusüsteemile</a:t>
            </a:r>
            <a:r>
              <a:rPr lang="en-US" dirty="0"/>
              <a:t> </a:t>
            </a:r>
            <a:r>
              <a:rPr lang="en-US" dirty="0" err="1"/>
              <a:t>lisaväärtust</a:t>
            </a:r>
            <a:r>
              <a:rPr lang="en-US" dirty="0"/>
              <a:t> </a:t>
            </a:r>
            <a:r>
              <a:rPr lang="en-US" dirty="0" err="1"/>
              <a:t>anda</a:t>
            </a:r>
            <a:r>
              <a:rPr lang="en-US" dirty="0"/>
              <a:t>.</a:t>
            </a:r>
          </a:p>
          <a:p>
            <a:pPr marL="0"/>
            <a:r>
              <a:rPr lang="en-US" dirty="0" err="1"/>
              <a:t>Enne</a:t>
            </a:r>
            <a:r>
              <a:rPr lang="en-US" dirty="0"/>
              <a:t> </a:t>
            </a:r>
            <a:r>
              <a:rPr lang="en-US" dirty="0" err="1"/>
              <a:t>Covid</a:t>
            </a:r>
            <a:r>
              <a:rPr lang="en-US" dirty="0"/>
              <a:t> </a:t>
            </a:r>
            <a:r>
              <a:rPr lang="en-US" dirty="0" err="1"/>
              <a:t>pandeemiat</a:t>
            </a:r>
            <a:r>
              <a:rPr lang="en-US" dirty="0"/>
              <a:t> </a:t>
            </a:r>
            <a:r>
              <a:rPr lang="en-US" dirty="0" err="1"/>
              <a:t>töötas</a:t>
            </a:r>
            <a:r>
              <a:rPr lang="en-US" dirty="0"/>
              <a:t> P5 </a:t>
            </a:r>
            <a:r>
              <a:rPr lang="en-US" dirty="0" err="1"/>
              <a:t>meditsiinikeskuse</a:t>
            </a:r>
            <a:r>
              <a:rPr lang="en-US" dirty="0"/>
              <a:t> </a:t>
            </a:r>
            <a:r>
              <a:rPr lang="en-US" dirty="0" err="1"/>
              <a:t>meeskond</a:t>
            </a:r>
            <a:r>
              <a:rPr lang="en-US" dirty="0"/>
              <a:t> </a:t>
            </a:r>
            <a:r>
              <a:rPr lang="en-US" dirty="0" err="1"/>
              <a:t>sümptomite</a:t>
            </a:r>
            <a:r>
              <a:rPr lang="en-US" dirty="0"/>
              <a:t> </a:t>
            </a:r>
            <a:r>
              <a:rPr lang="en-US" dirty="0" err="1"/>
              <a:t>hindamise</a:t>
            </a:r>
            <a:r>
              <a:rPr lang="en-US" dirty="0"/>
              <a:t> </a:t>
            </a:r>
            <a:r>
              <a:rPr lang="en-US" dirty="0" err="1"/>
              <a:t>projektiga</a:t>
            </a:r>
            <a:r>
              <a:rPr lang="en-US" dirty="0"/>
              <a:t>. </a:t>
            </a:r>
            <a:r>
              <a:rPr lang="en-US" dirty="0" err="1"/>
              <a:t>Kui</a:t>
            </a:r>
            <a:r>
              <a:rPr lang="en-US" dirty="0"/>
              <a:t> </a:t>
            </a:r>
            <a:r>
              <a:rPr lang="en-US" dirty="0" err="1"/>
              <a:t>aga</a:t>
            </a:r>
            <a:r>
              <a:rPr lang="en-US" dirty="0"/>
              <a:t> </a:t>
            </a:r>
            <a:r>
              <a:rPr lang="en-US" dirty="0" err="1"/>
              <a:t>pandeemia</a:t>
            </a:r>
            <a:r>
              <a:rPr lang="en-US" dirty="0"/>
              <a:t> </a:t>
            </a:r>
            <a:r>
              <a:rPr lang="en-US" dirty="0" err="1"/>
              <a:t>puhkes</a:t>
            </a:r>
            <a:r>
              <a:rPr lang="en-US" dirty="0"/>
              <a:t>, </a:t>
            </a:r>
            <a:r>
              <a:rPr lang="en-US" dirty="0" err="1"/>
              <a:t>tuli</a:t>
            </a:r>
            <a:r>
              <a:rPr lang="en-US" dirty="0"/>
              <a:t> </a:t>
            </a:r>
            <a:r>
              <a:rPr lang="en-US" dirty="0" err="1"/>
              <a:t>kohanemiseks</a:t>
            </a:r>
            <a:r>
              <a:rPr lang="en-US" dirty="0"/>
              <a:t> ja </a:t>
            </a:r>
            <a:r>
              <a:rPr lang="en-US" dirty="0" err="1"/>
              <a:t>kogukonna</a:t>
            </a:r>
            <a:r>
              <a:rPr lang="en-US" dirty="0"/>
              <a:t> </a:t>
            </a:r>
            <a:r>
              <a:rPr lang="en-US" dirty="0" err="1"/>
              <a:t>abistamiseks</a:t>
            </a:r>
            <a:r>
              <a:rPr lang="en-US" dirty="0"/>
              <a:t> </a:t>
            </a:r>
            <a:r>
              <a:rPr lang="en-US" dirty="0" err="1"/>
              <a:t>midagi</a:t>
            </a:r>
            <a:r>
              <a:rPr lang="en-US" dirty="0"/>
              <a:t> </a:t>
            </a:r>
            <a:r>
              <a:rPr lang="en-US" dirty="0" err="1"/>
              <a:t>teha</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734714" y="642972"/>
            <a:ext cx="5085159" cy="590313"/>
          </a:xfrm>
        </p:spPr>
        <p:txBody>
          <a:bodyPr>
            <a:normAutofit fontScale="32500" lnSpcReduction="20000"/>
          </a:bodyPr>
          <a:lstStyle/>
          <a:p>
            <a:r>
              <a:rPr lang="en-US" sz="12000" dirty="0"/>
              <a:t>P5 MEDITSIINIKESKUS</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3" name="Picture 2">
            <a:extLst>
              <a:ext uri="{FF2B5EF4-FFF2-40B4-BE49-F238E27FC236}">
                <a16:creationId xmlns:a16="http://schemas.microsoft.com/office/drawing/2014/main" id="{26CAAE36-6F89-4C6E-89FD-DCAD4D592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1990" y="288755"/>
            <a:ext cx="5085159" cy="5447573"/>
          </a:xfrm>
          <a:prstGeom prst="rect">
            <a:avLst/>
          </a:prstGeom>
        </p:spPr>
      </p:pic>
      <p:sp>
        <p:nvSpPr>
          <p:cNvPr id="4" name="Rectangle 3">
            <a:extLst>
              <a:ext uri="{FF2B5EF4-FFF2-40B4-BE49-F238E27FC236}">
                <a16:creationId xmlns:a16="http://schemas.microsoft.com/office/drawing/2014/main" id="{5E6A8A6C-0B52-4E04-ADC0-FD57EE442B75}"/>
              </a:ext>
            </a:extLst>
          </p:cNvPr>
          <p:cNvSpPr/>
          <p:nvPr/>
        </p:nvSpPr>
        <p:spPr>
          <a:xfrm>
            <a:off x="10815058" y="288757"/>
            <a:ext cx="1133571" cy="5447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4DFF4A86-90BB-44B0-9087-9D7E812019BD}"/>
              </a:ext>
            </a:extLst>
          </p:cNvPr>
          <p:cNvSpPr txBox="1"/>
          <p:nvPr/>
        </p:nvSpPr>
        <p:spPr>
          <a:xfrm rot="16200000">
            <a:off x="10273550" y="3105835"/>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3293982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27566"/>
            <a:ext cx="5306291" cy="6001643"/>
          </a:xfrm>
          <a:prstGeom prst="rect">
            <a:avLst/>
          </a:prstGeom>
          <a:noFill/>
        </p:spPr>
        <p:txBody>
          <a:bodyPr wrap="square" rtlCol="0">
            <a:spAutoFit/>
          </a:bodyPr>
          <a:lstStyle/>
          <a:p>
            <a:r>
              <a:rPr lang="en-US" sz="2400" dirty="0" err="1">
                <a:solidFill>
                  <a:schemeClr val="bg1"/>
                </a:solidFill>
              </a:rPr>
              <a:t>Kui</a:t>
            </a:r>
            <a:r>
              <a:rPr lang="en-US" sz="2400" dirty="0">
                <a:solidFill>
                  <a:schemeClr val="bg1"/>
                </a:solidFill>
              </a:rPr>
              <a:t> </a:t>
            </a:r>
            <a:r>
              <a:rPr lang="en-US" sz="2400" dirty="0" err="1">
                <a:solidFill>
                  <a:schemeClr val="bg1"/>
                </a:solidFill>
              </a:rPr>
              <a:t>pandeemia</a:t>
            </a:r>
            <a:r>
              <a:rPr lang="en-US" sz="2400" dirty="0">
                <a:solidFill>
                  <a:schemeClr val="bg1"/>
                </a:solidFill>
              </a:rPr>
              <a:t> </a:t>
            </a:r>
            <a:r>
              <a:rPr lang="en-US" sz="2400" dirty="0" err="1">
                <a:solidFill>
                  <a:schemeClr val="bg1"/>
                </a:solidFill>
              </a:rPr>
              <a:t>esimest</a:t>
            </a:r>
            <a:r>
              <a:rPr lang="en-US" sz="2400" dirty="0">
                <a:solidFill>
                  <a:schemeClr val="bg1"/>
                </a:solidFill>
              </a:rPr>
              <a:t> </a:t>
            </a:r>
            <a:r>
              <a:rPr lang="en-US" sz="2400" dirty="0" err="1">
                <a:solidFill>
                  <a:schemeClr val="bg1"/>
                </a:solidFill>
              </a:rPr>
              <a:t>korda</a:t>
            </a:r>
            <a:r>
              <a:rPr lang="en-US" sz="2400" dirty="0">
                <a:solidFill>
                  <a:schemeClr val="bg1"/>
                </a:solidFill>
              </a:rPr>
              <a:t> </a:t>
            </a:r>
            <a:r>
              <a:rPr lang="en-US" sz="2400" dirty="0" err="1">
                <a:solidFill>
                  <a:schemeClr val="bg1"/>
                </a:solidFill>
              </a:rPr>
              <a:t>puhkes</a:t>
            </a:r>
            <a:r>
              <a:rPr lang="en-US" sz="2400" dirty="0">
                <a:solidFill>
                  <a:schemeClr val="bg1"/>
                </a:solidFill>
              </a:rPr>
              <a:t>, </a:t>
            </a:r>
            <a:r>
              <a:rPr lang="en-US" sz="2400" dirty="0" err="1">
                <a:solidFill>
                  <a:schemeClr val="bg1"/>
                </a:solidFill>
              </a:rPr>
              <a:t>olid</a:t>
            </a:r>
            <a:r>
              <a:rPr lang="en-US" sz="2400" dirty="0">
                <a:solidFill>
                  <a:schemeClr val="bg1"/>
                </a:solidFill>
              </a:rPr>
              <a:t> </a:t>
            </a:r>
            <a:r>
              <a:rPr lang="en-US" sz="2400" dirty="0" err="1">
                <a:solidFill>
                  <a:schemeClr val="bg1"/>
                </a:solidFill>
              </a:rPr>
              <a:t>paljud</a:t>
            </a:r>
            <a:r>
              <a:rPr lang="en-US" sz="2400" dirty="0">
                <a:solidFill>
                  <a:schemeClr val="bg1"/>
                </a:solidFill>
              </a:rPr>
              <a:t> </a:t>
            </a:r>
            <a:r>
              <a:rPr lang="en-US" sz="2400" dirty="0" err="1">
                <a:solidFill>
                  <a:schemeClr val="bg1"/>
                </a:solidFill>
              </a:rPr>
              <a:t>inimesed</a:t>
            </a:r>
            <a:r>
              <a:rPr lang="en-US" sz="2400" dirty="0">
                <a:solidFill>
                  <a:schemeClr val="bg1"/>
                </a:solidFill>
              </a:rPr>
              <a:t> </a:t>
            </a:r>
            <a:r>
              <a:rPr lang="en-US" sz="2400" dirty="0" err="1">
                <a:solidFill>
                  <a:schemeClr val="bg1"/>
                </a:solidFill>
              </a:rPr>
              <a:t>pandeemiat</a:t>
            </a:r>
            <a:r>
              <a:rPr lang="en-US" sz="2400" dirty="0">
                <a:solidFill>
                  <a:schemeClr val="bg1"/>
                </a:solidFill>
              </a:rPr>
              <a:t> </a:t>
            </a:r>
            <a:r>
              <a:rPr lang="en-US" sz="2400" dirty="0" err="1">
                <a:solidFill>
                  <a:schemeClr val="bg1"/>
                </a:solidFill>
              </a:rPr>
              <a:t>puudutavast</a:t>
            </a:r>
            <a:r>
              <a:rPr lang="en-US" sz="2400" dirty="0">
                <a:solidFill>
                  <a:schemeClr val="bg1"/>
                </a:solidFill>
              </a:rPr>
              <a:t> </a:t>
            </a:r>
            <a:r>
              <a:rPr lang="en-US" sz="2400" dirty="0" err="1">
                <a:solidFill>
                  <a:schemeClr val="bg1"/>
                </a:solidFill>
              </a:rPr>
              <a:t>teabest</a:t>
            </a:r>
            <a:r>
              <a:rPr lang="en-US" sz="2400" dirty="0">
                <a:solidFill>
                  <a:schemeClr val="bg1"/>
                </a:solidFill>
              </a:rPr>
              <a:t> </a:t>
            </a:r>
            <a:r>
              <a:rPr lang="en-US" sz="2400" dirty="0" err="1">
                <a:solidFill>
                  <a:schemeClr val="bg1"/>
                </a:solidFill>
              </a:rPr>
              <a:t>segaduses</a:t>
            </a:r>
            <a:r>
              <a:rPr lang="en-US" sz="2400" dirty="0">
                <a:solidFill>
                  <a:schemeClr val="bg1"/>
                </a:solidFill>
              </a:rPr>
              <a:t> ja </a:t>
            </a:r>
            <a:r>
              <a:rPr lang="en-US" sz="2400" dirty="0" err="1">
                <a:solidFill>
                  <a:schemeClr val="bg1"/>
                </a:solidFill>
              </a:rPr>
              <a:t>vajasid</a:t>
            </a:r>
            <a:r>
              <a:rPr lang="en-US" sz="2400" dirty="0">
                <a:solidFill>
                  <a:schemeClr val="bg1"/>
                </a:solidFill>
              </a:rPr>
              <a:t> </a:t>
            </a:r>
            <a:r>
              <a:rPr lang="en-US" sz="2400" dirty="0" err="1">
                <a:solidFill>
                  <a:schemeClr val="bg1"/>
                </a:solidFill>
              </a:rPr>
              <a:t>abi</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vastuseid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küsimustele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P5 </a:t>
            </a:r>
            <a:r>
              <a:rPr lang="en-US" sz="2400" dirty="0" err="1">
                <a:solidFill>
                  <a:schemeClr val="bg1"/>
                </a:solidFill>
              </a:rPr>
              <a:t>meditsiinikeskuse</a:t>
            </a:r>
            <a:r>
              <a:rPr lang="en-US" sz="2400" dirty="0">
                <a:solidFill>
                  <a:schemeClr val="bg1"/>
                </a:solidFill>
              </a:rPr>
              <a:t> </a:t>
            </a:r>
            <a:r>
              <a:rPr lang="en-US" sz="2400" dirty="0" err="1">
                <a:solidFill>
                  <a:schemeClr val="bg1"/>
                </a:solidFill>
              </a:rPr>
              <a:t>meeskond</a:t>
            </a:r>
            <a:r>
              <a:rPr lang="en-US" sz="2400" dirty="0">
                <a:solidFill>
                  <a:schemeClr val="bg1"/>
                </a:solidFill>
              </a:rPr>
              <a:t> </a:t>
            </a:r>
            <a:r>
              <a:rPr lang="en-US" sz="2400" dirty="0" err="1">
                <a:solidFill>
                  <a:schemeClr val="bg1"/>
                </a:solidFill>
              </a:rPr>
              <a:t>otsustas</a:t>
            </a:r>
            <a:r>
              <a:rPr lang="en-US" sz="2400" dirty="0">
                <a:solidFill>
                  <a:schemeClr val="bg1"/>
                </a:solidFill>
              </a:rPr>
              <a:t>, et </a:t>
            </a:r>
            <a:r>
              <a:rPr lang="en-US" sz="2400" dirty="0" err="1">
                <a:solidFill>
                  <a:schemeClr val="bg1"/>
                </a:solidFill>
              </a:rPr>
              <a:t>nemad</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aidata</a:t>
            </a:r>
            <a:r>
              <a:rPr lang="en-US" sz="2400" dirty="0">
                <a:solidFill>
                  <a:schemeClr val="bg1"/>
                </a:solidFill>
              </a:rPr>
              <a:t>, ja </a:t>
            </a:r>
            <a:r>
              <a:rPr lang="en-US" sz="2400" dirty="0" err="1">
                <a:solidFill>
                  <a:schemeClr val="bg1"/>
                </a:solidFill>
              </a:rPr>
              <a:t>lõid</a:t>
            </a:r>
            <a:r>
              <a:rPr lang="en-US" sz="2400" dirty="0">
                <a:solidFill>
                  <a:schemeClr val="bg1"/>
                </a:solidFill>
              </a:rPr>
              <a:t> </a:t>
            </a:r>
            <a:r>
              <a:rPr lang="en-US" sz="2400" dirty="0" err="1">
                <a:solidFill>
                  <a:schemeClr val="bg1"/>
                </a:solidFill>
              </a:rPr>
              <a:t>veebipõhise</a:t>
            </a:r>
            <a:r>
              <a:rPr lang="en-US" sz="2400" dirty="0">
                <a:solidFill>
                  <a:schemeClr val="bg1"/>
                </a:solidFill>
              </a:rPr>
              <a:t> </a:t>
            </a:r>
            <a:r>
              <a:rPr lang="en-US" sz="2400" dirty="0" err="1">
                <a:solidFill>
                  <a:schemeClr val="bg1"/>
                </a:solidFill>
              </a:rPr>
              <a:t>kasutajatoe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inimesed</a:t>
            </a:r>
            <a:r>
              <a:rPr lang="en-US" sz="2400" dirty="0">
                <a:solidFill>
                  <a:schemeClr val="bg1"/>
                </a:solidFill>
              </a:rPr>
              <a:t> said </a:t>
            </a:r>
            <a:r>
              <a:rPr lang="en-US" sz="2400" dirty="0" err="1">
                <a:solidFill>
                  <a:schemeClr val="bg1"/>
                </a:solidFill>
              </a:rPr>
              <a:t>seoses</a:t>
            </a:r>
            <a:r>
              <a:rPr lang="en-US" sz="2400" dirty="0">
                <a:solidFill>
                  <a:schemeClr val="bg1"/>
                </a:solidFill>
              </a:rPr>
              <a:t> </a:t>
            </a:r>
            <a:r>
              <a:rPr lang="en-US" sz="2400" dirty="0" err="1">
                <a:solidFill>
                  <a:schemeClr val="bg1"/>
                </a:solidFill>
              </a:rPr>
              <a:t>Covidist</a:t>
            </a:r>
            <a:r>
              <a:rPr lang="en-US" sz="2400" dirty="0">
                <a:solidFill>
                  <a:schemeClr val="bg1"/>
                </a:solidFill>
              </a:rPr>
              <a:t> </a:t>
            </a:r>
            <a:r>
              <a:rPr lang="en-US" sz="2400" dirty="0" err="1">
                <a:solidFill>
                  <a:schemeClr val="bg1"/>
                </a:solidFill>
              </a:rPr>
              <a:t>tingitud</a:t>
            </a:r>
            <a:r>
              <a:rPr lang="en-US" sz="2400" dirty="0">
                <a:solidFill>
                  <a:schemeClr val="bg1"/>
                </a:solidFill>
              </a:rPr>
              <a:t> </a:t>
            </a:r>
            <a:r>
              <a:rPr lang="en-US" sz="2400" dirty="0" err="1">
                <a:solidFill>
                  <a:schemeClr val="bg1"/>
                </a:solidFill>
              </a:rPr>
              <a:t>piirangutega</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tervishoiutöötajatega</a:t>
            </a:r>
            <a:r>
              <a:rPr lang="en-US" sz="2400" dirty="0">
                <a:solidFill>
                  <a:schemeClr val="bg1"/>
                </a:solidFill>
              </a:rPr>
              <a:t> </a:t>
            </a:r>
            <a:r>
              <a:rPr lang="en-US" sz="2400" dirty="0" err="1">
                <a:solidFill>
                  <a:schemeClr val="bg1"/>
                </a:solidFill>
              </a:rPr>
              <a:t>ühenduse</a:t>
            </a:r>
            <a:r>
              <a:rPr lang="en-US" sz="2400" dirty="0">
                <a:solidFill>
                  <a:schemeClr val="bg1"/>
                </a:solidFill>
              </a:rPr>
              <a:t> </a:t>
            </a:r>
            <a:r>
              <a:rPr lang="en-US" sz="2400" dirty="0" err="1">
                <a:solidFill>
                  <a:schemeClr val="bg1"/>
                </a:solidFill>
              </a:rPr>
              <a:t>võtmiseks</a:t>
            </a:r>
            <a:r>
              <a:rPr lang="en-US" sz="2400" dirty="0">
                <a:solidFill>
                  <a:schemeClr val="bg1"/>
                </a:solidFill>
              </a:rPr>
              <a:t>. </a:t>
            </a:r>
            <a:endParaRPr lang="et-EE" sz="2400" dirty="0">
              <a:solidFill>
                <a:schemeClr val="bg1"/>
              </a:solidFill>
            </a:endParaRPr>
          </a:p>
          <a:p>
            <a:endParaRPr lang="en-US" sz="2400" dirty="0">
              <a:solidFill>
                <a:schemeClr val="bg1"/>
              </a:solidFill>
            </a:endParaRPr>
          </a:p>
          <a:p>
            <a:r>
              <a:rPr lang="en-US" sz="2400" dirty="0" err="1">
                <a:solidFill>
                  <a:schemeClr val="bg1"/>
                </a:solidFill>
              </a:rPr>
              <a:t>Kuid</a:t>
            </a:r>
            <a:r>
              <a:rPr lang="en-US" sz="2400" dirty="0">
                <a:solidFill>
                  <a:schemeClr val="bg1"/>
                </a:solidFill>
              </a:rPr>
              <a:t> P5 </a:t>
            </a:r>
            <a:r>
              <a:rPr lang="en-US" sz="2400" dirty="0" err="1">
                <a:solidFill>
                  <a:schemeClr val="bg1"/>
                </a:solidFill>
              </a:rPr>
              <a:t>töötajate</a:t>
            </a:r>
            <a:r>
              <a:rPr lang="en-US" sz="2400" dirty="0">
                <a:solidFill>
                  <a:schemeClr val="bg1"/>
                </a:solidFill>
              </a:rPr>
              <a:t> </a:t>
            </a:r>
            <a:r>
              <a:rPr lang="en-US" sz="2400" dirty="0" err="1">
                <a:solidFill>
                  <a:schemeClr val="bg1"/>
                </a:solidFill>
              </a:rPr>
              <a:t>piiratud</a:t>
            </a:r>
            <a:r>
              <a:rPr lang="en-US" sz="2400" dirty="0">
                <a:solidFill>
                  <a:schemeClr val="bg1"/>
                </a:solidFill>
              </a:rPr>
              <a:t> </a:t>
            </a:r>
            <a:r>
              <a:rPr lang="en-US" sz="2400" dirty="0" err="1">
                <a:solidFill>
                  <a:schemeClr val="bg1"/>
                </a:solidFill>
              </a:rPr>
              <a:t>arvu</a:t>
            </a:r>
            <a:r>
              <a:rPr lang="en-US" sz="2400" dirty="0">
                <a:solidFill>
                  <a:schemeClr val="bg1"/>
                </a:solidFill>
              </a:rPr>
              <a:t> </a:t>
            </a:r>
            <a:r>
              <a:rPr lang="en-US" sz="2400" dirty="0" err="1">
                <a:solidFill>
                  <a:schemeClr val="bg1"/>
                </a:solidFill>
              </a:rPr>
              <a:t>tõttu</a:t>
            </a:r>
            <a:r>
              <a:rPr lang="en-US" sz="2400" dirty="0">
                <a:solidFill>
                  <a:schemeClr val="bg1"/>
                </a:solidFill>
              </a:rPr>
              <a:t> </a:t>
            </a:r>
            <a:r>
              <a:rPr lang="en-US" sz="2400" dirty="0" err="1">
                <a:solidFill>
                  <a:schemeClr val="bg1"/>
                </a:solidFill>
              </a:rPr>
              <a:t>oli</a:t>
            </a:r>
            <a:r>
              <a:rPr lang="en-US" sz="2400" dirty="0">
                <a:solidFill>
                  <a:schemeClr val="bg1"/>
                </a:solidFill>
              </a:rPr>
              <a:t> </a:t>
            </a:r>
            <a:r>
              <a:rPr lang="en-US" sz="2400" dirty="0" err="1">
                <a:solidFill>
                  <a:schemeClr val="bg1"/>
                </a:solidFill>
              </a:rPr>
              <a:t>vaja</a:t>
            </a:r>
            <a:r>
              <a:rPr lang="en-US" sz="2400" dirty="0">
                <a:solidFill>
                  <a:schemeClr val="bg1"/>
                </a:solidFill>
              </a:rPr>
              <a:t> </a:t>
            </a:r>
            <a:r>
              <a:rPr lang="en-US" sz="2400" dirty="0" err="1">
                <a:solidFill>
                  <a:schemeClr val="bg1"/>
                </a:solidFill>
              </a:rPr>
              <a:t>leida</a:t>
            </a:r>
            <a:r>
              <a:rPr lang="en-US" sz="2400" dirty="0">
                <a:solidFill>
                  <a:schemeClr val="bg1"/>
                </a:solidFill>
              </a:rPr>
              <a:t> </a:t>
            </a:r>
            <a:r>
              <a:rPr lang="en-US" sz="2400" dirty="0" err="1">
                <a:solidFill>
                  <a:schemeClr val="bg1"/>
                </a:solidFill>
              </a:rPr>
              <a:t>uusi</a:t>
            </a:r>
            <a:r>
              <a:rPr lang="en-US" sz="2400" dirty="0">
                <a:solidFill>
                  <a:schemeClr val="bg1"/>
                </a:solidFill>
              </a:rPr>
              <a:t> </a:t>
            </a:r>
            <a:r>
              <a:rPr lang="en-US" sz="2400" dirty="0" err="1">
                <a:solidFill>
                  <a:schemeClr val="bg1"/>
                </a:solidFill>
              </a:rPr>
              <a:t>lahendusi</a:t>
            </a:r>
            <a:r>
              <a:rPr lang="en-US" sz="2400" dirty="0">
                <a:solidFill>
                  <a:schemeClr val="bg1"/>
                </a:solidFill>
              </a:rPr>
              <a:t>, mis </a:t>
            </a:r>
            <a:r>
              <a:rPr lang="en-US" sz="2400" dirty="0" err="1">
                <a:solidFill>
                  <a:schemeClr val="bg1"/>
                </a:solidFill>
              </a:rPr>
              <a:t>aitaksid</a:t>
            </a:r>
            <a:r>
              <a:rPr lang="en-US" sz="2400" dirty="0">
                <a:solidFill>
                  <a:schemeClr val="bg1"/>
                </a:solidFill>
              </a:rPr>
              <a:t> </a:t>
            </a:r>
            <a:r>
              <a:rPr lang="en-US" sz="2400" dirty="0" err="1">
                <a:solidFill>
                  <a:schemeClr val="bg1"/>
                </a:solidFill>
              </a:rPr>
              <a:t>patsientide</a:t>
            </a:r>
            <a:r>
              <a:rPr lang="en-US" sz="2400" dirty="0">
                <a:solidFill>
                  <a:schemeClr val="bg1"/>
                </a:solidFill>
              </a:rPr>
              <a:t> </a:t>
            </a:r>
            <a:r>
              <a:rPr lang="en-US" sz="2400" dirty="0" err="1">
                <a:solidFill>
                  <a:schemeClr val="bg1"/>
                </a:solidFill>
              </a:rPr>
              <a:t>küsimustele</a:t>
            </a:r>
            <a:r>
              <a:rPr lang="en-US" sz="2400" dirty="0">
                <a:solidFill>
                  <a:schemeClr val="bg1"/>
                </a:solidFill>
              </a:rPr>
              <a:t> </a:t>
            </a:r>
            <a:r>
              <a:rPr lang="en-US" sz="2400" dirty="0" err="1">
                <a:solidFill>
                  <a:schemeClr val="bg1"/>
                </a:solidFill>
              </a:rPr>
              <a:t>vastata</a:t>
            </a:r>
            <a:r>
              <a:rPr lang="en-US" sz="2400" dirty="0">
                <a:solidFill>
                  <a:schemeClr val="bg1"/>
                </a:solidFill>
              </a:rPr>
              <a:t>.</a:t>
            </a:r>
          </a:p>
          <a:p>
            <a:endParaRPr lang="en-IE" sz="2400" dirty="0">
              <a:solidFill>
                <a:schemeClr val="bg1"/>
              </a:solidFill>
            </a:endParaRPr>
          </a:p>
        </p:txBody>
      </p:sp>
      <p:pic>
        <p:nvPicPr>
          <p:cNvPr id="6" name="Picture Placeholder 5">
            <a:extLst>
              <a:ext uri="{FF2B5EF4-FFF2-40B4-BE49-F238E27FC236}">
                <a16:creationId xmlns:a16="http://schemas.microsoft.com/office/drawing/2014/main" id="{09C08AD7-EF94-4CAF-9A3F-C950BFDB36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8" name="TextBox 7">
            <a:extLst>
              <a:ext uri="{FF2B5EF4-FFF2-40B4-BE49-F238E27FC236}">
                <a16:creationId xmlns:a16="http://schemas.microsoft.com/office/drawing/2014/main" id="{393B0A80-7FA4-4A5F-8369-8A3A683BDE53}"/>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
        <p:nvSpPr>
          <p:cNvPr id="10" name="Text Placeholder 1">
            <a:extLst>
              <a:ext uri="{FF2B5EF4-FFF2-40B4-BE49-F238E27FC236}">
                <a16:creationId xmlns:a16="http://schemas.microsoft.com/office/drawing/2014/main" id="{EE978014-90CE-424A-9CD0-7EAC7FF7D2D5}"/>
              </a:ext>
            </a:extLst>
          </p:cNvPr>
          <p:cNvSpPr txBox="1">
            <a:spLocks/>
          </p:cNvSpPr>
          <p:nvPr/>
        </p:nvSpPr>
        <p:spPr>
          <a:xfrm>
            <a:off x="1532086" y="450646"/>
            <a:ext cx="5085159" cy="590313"/>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0" dirty="0"/>
              <a:t>P5 MEDITSIINIKESKUS</a:t>
            </a:r>
            <a:endParaRPr lang="en-US" dirty="0"/>
          </a:p>
        </p:txBody>
      </p:sp>
    </p:spTree>
    <p:extLst>
      <p:ext uri="{BB962C8B-B14F-4D97-AF65-F5344CB8AC3E}">
        <p14:creationId xmlns:p14="http://schemas.microsoft.com/office/powerpoint/2010/main" val="31211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535017" y="1545021"/>
            <a:ext cx="5582123" cy="4070967"/>
          </a:xfrm>
        </p:spPr>
        <p:txBody>
          <a:bodyPr>
            <a:normAutofit lnSpcReduction="10000"/>
          </a:bodyPr>
          <a:lstStyle/>
          <a:p>
            <a:pPr marL="0"/>
            <a:r>
              <a:rPr lang="en-US" dirty="0"/>
              <a:t>On </a:t>
            </a:r>
            <a:r>
              <a:rPr lang="en-US" dirty="0" err="1"/>
              <a:t>mitmeid</a:t>
            </a:r>
            <a:r>
              <a:rPr lang="en-US" dirty="0"/>
              <a:t> </a:t>
            </a:r>
            <a:r>
              <a:rPr lang="en-US" dirty="0" err="1"/>
              <a:t>näitajaid</a:t>
            </a:r>
            <a:r>
              <a:rPr lang="en-US" dirty="0"/>
              <a:t>/</a:t>
            </a:r>
            <a:r>
              <a:rPr lang="en-US" dirty="0" err="1"/>
              <a:t>edufaktoreid</a:t>
            </a:r>
            <a:r>
              <a:rPr lang="en-US" dirty="0"/>
              <a:t>, </a:t>
            </a:r>
            <a:r>
              <a:rPr lang="en-US" dirty="0" err="1"/>
              <a:t>mida</a:t>
            </a:r>
            <a:r>
              <a:rPr lang="en-US" dirty="0"/>
              <a:t> </a:t>
            </a:r>
            <a:r>
              <a:rPr lang="en-US" dirty="0" err="1"/>
              <a:t>saab</a:t>
            </a:r>
            <a:r>
              <a:rPr lang="en-US" dirty="0"/>
              <a:t> </a:t>
            </a:r>
            <a:r>
              <a:rPr lang="en-US" dirty="0" err="1"/>
              <a:t>kasutada</a:t>
            </a:r>
            <a:r>
              <a:rPr lang="en-US" dirty="0"/>
              <a:t> </a:t>
            </a:r>
            <a:r>
              <a:rPr lang="en-US" dirty="0" err="1"/>
              <a:t>selleks</a:t>
            </a:r>
            <a:r>
              <a:rPr lang="en-US" dirty="0"/>
              <a:t>, et </a:t>
            </a:r>
            <a:r>
              <a:rPr lang="en-US" dirty="0" err="1"/>
              <a:t>tagada</a:t>
            </a:r>
            <a:r>
              <a:rPr lang="en-US" dirty="0"/>
              <a:t> </a:t>
            </a:r>
            <a:r>
              <a:rPr lang="en-US" dirty="0" err="1"/>
              <a:t>projekti</a:t>
            </a:r>
            <a:r>
              <a:rPr lang="en-US" dirty="0"/>
              <a:t> </a:t>
            </a:r>
            <a:r>
              <a:rPr lang="en-US" dirty="0" err="1"/>
              <a:t>edu</a:t>
            </a:r>
            <a:r>
              <a:rPr lang="en-US" dirty="0"/>
              <a:t> ja </a:t>
            </a:r>
            <a:r>
              <a:rPr lang="en-US" dirty="0" err="1"/>
              <a:t>anda</a:t>
            </a:r>
            <a:r>
              <a:rPr lang="en-US" dirty="0"/>
              <a:t> ka </a:t>
            </a:r>
            <a:r>
              <a:rPr lang="en-US" dirty="0" err="1"/>
              <a:t>meie</a:t>
            </a:r>
            <a:r>
              <a:rPr lang="en-US" dirty="0"/>
              <a:t> </a:t>
            </a:r>
            <a:r>
              <a:rPr lang="en-US" dirty="0" err="1"/>
              <a:t>kogukondadele</a:t>
            </a:r>
            <a:r>
              <a:rPr lang="en-US" dirty="0"/>
              <a:t> </a:t>
            </a:r>
            <a:r>
              <a:rPr lang="en-US" dirty="0" err="1"/>
              <a:t>parim</a:t>
            </a:r>
            <a:r>
              <a:rPr lang="en-US" dirty="0"/>
              <a:t> </a:t>
            </a:r>
            <a:r>
              <a:rPr lang="en-US" dirty="0" err="1"/>
              <a:t>võimalus</a:t>
            </a:r>
            <a:r>
              <a:rPr lang="en-US" dirty="0"/>
              <a:t> </a:t>
            </a:r>
            <a:r>
              <a:rPr lang="en-US" dirty="0" err="1"/>
              <a:t>edu</a:t>
            </a:r>
            <a:r>
              <a:rPr lang="en-US" dirty="0"/>
              <a:t> </a:t>
            </a:r>
            <a:r>
              <a:rPr lang="en-US" dirty="0" err="1"/>
              <a:t>saavutamiseks</a:t>
            </a:r>
            <a:r>
              <a:rPr lang="en-US" dirty="0"/>
              <a:t>.</a:t>
            </a:r>
          </a:p>
          <a:p>
            <a:pPr marL="0"/>
            <a:r>
              <a:rPr lang="en-US" dirty="0" err="1"/>
              <a:t>Järgmised</a:t>
            </a:r>
            <a:r>
              <a:rPr lang="en-US" dirty="0"/>
              <a:t> </a:t>
            </a:r>
            <a:r>
              <a:rPr lang="en-US" dirty="0" err="1"/>
              <a:t>kontseptsioonid</a:t>
            </a:r>
            <a:r>
              <a:rPr lang="en-US" dirty="0"/>
              <a:t> </a:t>
            </a:r>
            <a:r>
              <a:rPr lang="en-US" dirty="0" err="1"/>
              <a:t>aitavad</a:t>
            </a:r>
            <a:r>
              <a:rPr lang="en-US" dirty="0"/>
              <a:t> </a:t>
            </a:r>
            <a:r>
              <a:rPr lang="en-US" dirty="0" err="1"/>
              <a:t>tagada</a:t>
            </a:r>
            <a:r>
              <a:rPr lang="en-US" dirty="0"/>
              <a:t>, et </a:t>
            </a:r>
            <a:r>
              <a:rPr lang="en-US" dirty="0" err="1"/>
              <a:t>üliõpilaste</a:t>
            </a:r>
            <a:r>
              <a:rPr lang="en-US" dirty="0"/>
              <a:t> DKO </a:t>
            </a:r>
            <a:r>
              <a:rPr lang="en-US" dirty="0" err="1"/>
              <a:t>projekt</a:t>
            </a:r>
            <a:r>
              <a:rPr lang="en-US" dirty="0"/>
              <a:t> </a:t>
            </a:r>
            <a:r>
              <a:rPr lang="en-US" dirty="0" err="1"/>
              <a:t>oleks</a:t>
            </a:r>
            <a:r>
              <a:rPr lang="en-US" dirty="0"/>
              <a:t> </a:t>
            </a:r>
            <a:r>
              <a:rPr lang="en-US" dirty="0" err="1"/>
              <a:t>parim</a:t>
            </a:r>
            <a:r>
              <a:rPr lang="et-EE" dirty="0"/>
              <a:t>:</a:t>
            </a:r>
            <a:endParaRPr lang="en-US" dirty="0"/>
          </a:p>
          <a:p>
            <a:pPr marL="269875" indent="-269875">
              <a:buFont typeface="Arial" panose="020B0604020202020204" pitchFamily="34" charset="0"/>
              <a:buChar char="•"/>
            </a:pPr>
            <a:r>
              <a:rPr lang="fr-FR" sz="1800" dirty="0"/>
              <a:t>OTSESUHTLUS (DIRECT SERVICE) JA KOGUKONNAUURINGUD</a:t>
            </a:r>
            <a:endParaRPr lang="et-EE" sz="1800" dirty="0"/>
          </a:p>
          <a:p>
            <a:pPr marL="269875" indent="-269875">
              <a:buFont typeface="Arial" panose="020B0604020202020204" pitchFamily="34" charset="0"/>
              <a:buChar char="•"/>
            </a:pPr>
            <a:r>
              <a:rPr lang="fi-FI" sz="1800" dirty="0"/>
              <a:t>TOETUS JA HARIDUS NING SUUTLIKKUSE SUURENDAMINE</a:t>
            </a:r>
            <a:endParaRPr lang="en-GB" sz="1800" dirty="0"/>
          </a:p>
          <a:p>
            <a:pPr marL="269875" indent="-269875">
              <a:buFont typeface="Arial" panose="020B0604020202020204" pitchFamily="34" charset="0"/>
              <a:buChar char="•"/>
            </a:pPr>
            <a:r>
              <a:rPr lang="fi-FI" sz="1800" dirty="0"/>
              <a:t>POLIITILINE KAASATUS JA SOTSIAALNE VASTUTUS</a:t>
            </a:r>
            <a:endParaRPr lang="et-EE" sz="1800" dirty="0"/>
          </a:p>
          <a:p>
            <a:pPr marL="269875" indent="-269875">
              <a:buFont typeface="Arial" panose="020B0604020202020204" pitchFamily="34" charset="0"/>
              <a:buChar char="•"/>
            </a:pPr>
            <a:r>
              <a:rPr lang="fi-FI" sz="1800" dirty="0"/>
              <a:t>HEATEGEVUSLIK ANNETAMINE JA ASSOTSIATSIOONIS OSALEMINE</a:t>
            </a:r>
            <a:endParaRPr lang="en-GB" sz="1800" dirty="0"/>
          </a:p>
          <a:p>
            <a:pPr marL="0"/>
            <a:endParaRPr lang="en-GB" sz="1800" dirty="0"/>
          </a:p>
          <a:p>
            <a:pPr marL="0"/>
            <a:endParaRPr lang="en-US" sz="1800"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03429" y="307885"/>
            <a:ext cx="5713711" cy="590313"/>
          </a:xfrm>
        </p:spPr>
        <p:txBody>
          <a:bodyPr>
            <a:normAutofit fontScale="25000" lnSpcReduction="20000"/>
          </a:bodyPr>
          <a:lstStyle/>
          <a:p>
            <a:r>
              <a:rPr lang="en-US" sz="12000" dirty="0"/>
              <a:t>MIDA SISALDAB SUUREPÄRANE DIGITAALNE KODANIKUOSALUSE PROJEKT?</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061B43-5FDB-FF45-9D4F-2FCFED2D4E2F}"/>
              </a:ext>
            </a:extLst>
          </p:cNvPr>
          <p:cNvSpPr>
            <a:spLocks noGrp="1"/>
          </p:cNvSpPr>
          <p:nvPr>
            <p:ph type="body" sz="quarter" idx="18"/>
          </p:nvPr>
        </p:nvSpPr>
        <p:spPr>
          <a:xfrm>
            <a:off x="565749" y="1495148"/>
            <a:ext cx="5735659" cy="3867704"/>
          </a:xfrm>
        </p:spPr>
        <p:txBody>
          <a:bodyPr>
            <a:normAutofit/>
          </a:bodyPr>
          <a:lstStyle/>
          <a:p>
            <a:pPr marL="0"/>
            <a:r>
              <a:rPr lang="en-US" dirty="0"/>
              <a:t>P5 </a:t>
            </a:r>
            <a:r>
              <a:rPr lang="en-US" dirty="0" err="1"/>
              <a:t>meditsiinikeskus</a:t>
            </a:r>
            <a:r>
              <a:rPr lang="en-US" dirty="0"/>
              <a:t> </a:t>
            </a:r>
            <a:r>
              <a:rPr lang="en-US" dirty="0" err="1"/>
              <a:t>otsustas</a:t>
            </a:r>
            <a:r>
              <a:rPr lang="en-US" dirty="0"/>
              <a:t> </a:t>
            </a:r>
            <a:r>
              <a:rPr lang="en-US" dirty="0" err="1"/>
              <a:t>projekti</a:t>
            </a:r>
            <a:r>
              <a:rPr lang="en-US" dirty="0"/>
              <a:t> </a:t>
            </a:r>
            <a:r>
              <a:rPr lang="en-US" dirty="0" err="1"/>
              <a:t>kaasata</a:t>
            </a:r>
            <a:r>
              <a:rPr lang="en-US" dirty="0"/>
              <a:t> 5. ja 6. </a:t>
            </a:r>
            <a:r>
              <a:rPr lang="en-US" dirty="0" err="1"/>
              <a:t>kursuse</a:t>
            </a:r>
            <a:r>
              <a:rPr lang="en-US" dirty="0"/>
              <a:t> </a:t>
            </a:r>
            <a:r>
              <a:rPr lang="en-US" dirty="0" err="1"/>
              <a:t>arstitudengeid</a:t>
            </a:r>
            <a:r>
              <a:rPr lang="en-US" dirty="0"/>
              <a:t>. </a:t>
            </a:r>
            <a:r>
              <a:rPr lang="en-US" dirty="0" err="1"/>
              <a:t>Kontroll</a:t>
            </a:r>
            <a:r>
              <a:rPr lang="en-US" dirty="0"/>
              <a:t> ja </a:t>
            </a:r>
            <a:r>
              <a:rPr lang="en-US" dirty="0" err="1"/>
              <a:t>juhtimine</a:t>
            </a:r>
            <a:r>
              <a:rPr lang="en-US" dirty="0"/>
              <a:t> anti </a:t>
            </a:r>
            <a:r>
              <a:rPr lang="en-US" dirty="0" err="1"/>
              <a:t>üiõpilastele</a:t>
            </a:r>
            <a:r>
              <a:rPr lang="en-US" dirty="0"/>
              <a:t> ja </a:t>
            </a:r>
            <a:r>
              <a:rPr lang="en-US" dirty="0" err="1"/>
              <a:t>neil</a:t>
            </a:r>
            <a:r>
              <a:rPr lang="en-US" dirty="0"/>
              <a:t> </a:t>
            </a:r>
            <a:r>
              <a:rPr lang="en-US" dirty="0" err="1"/>
              <a:t>paluti</a:t>
            </a:r>
            <a:r>
              <a:rPr lang="en-US" dirty="0"/>
              <a:t> </a:t>
            </a:r>
            <a:r>
              <a:rPr lang="en-US" dirty="0" err="1"/>
              <a:t>leida</a:t>
            </a:r>
            <a:r>
              <a:rPr lang="en-US" dirty="0"/>
              <a:t> </a:t>
            </a:r>
            <a:r>
              <a:rPr lang="en-US" dirty="0" err="1"/>
              <a:t>lahendus</a:t>
            </a:r>
            <a:r>
              <a:rPr lang="en-US" dirty="0"/>
              <a:t> </a:t>
            </a:r>
            <a:r>
              <a:rPr lang="en-US" dirty="0" err="1"/>
              <a:t>kasutajatoele</a:t>
            </a:r>
            <a:r>
              <a:rPr lang="en-US" dirty="0"/>
              <a:t>.</a:t>
            </a:r>
          </a:p>
          <a:p>
            <a:pPr marL="0"/>
            <a:r>
              <a:rPr lang="en-US" dirty="0" err="1"/>
              <a:t>Üliõpilased</a:t>
            </a:r>
            <a:r>
              <a:rPr lang="en-US" dirty="0"/>
              <a:t> </a:t>
            </a:r>
            <a:r>
              <a:rPr lang="en-US" dirty="0" err="1"/>
              <a:t>suutsid</a:t>
            </a:r>
            <a:r>
              <a:rPr lang="en-US" dirty="0"/>
              <a:t> </a:t>
            </a:r>
            <a:r>
              <a:rPr lang="en-US" dirty="0" err="1"/>
              <a:t>kahe</a:t>
            </a:r>
            <a:r>
              <a:rPr lang="en-US" dirty="0"/>
              <a:t> </a:t>
            </a:r>
            <a:r>
              <a:rPr lang="en-US" dirty="0" err="1"/>
              <a:t>nädala</a:t>
            </a:r>
            <a:r>
              <a:rPr lang="en-US" dirty="0"/>
              <a:t> </a:t>
            </a:r>
            <a:r>
              <a:rPr lang="en-US" dirty="0" err="1"/>
              <a:t>jooksul</a:t>
            </a:r>
            <a:r>
              <a:rPr lang="en-US" dirty="0"/>
              <a:t> </a:t>
            </a:r>
            <a:r>
              <a:rPr lang="en-US" dirty="0" err="1"/>
              <a:t>lühendada</a:t>
            </a:r>
            <a:r>
              <a:rPr lang="en-US" dirty="0"/>
              <a:t> </a:t>
            </a:r>
            <a:r>
              <a:rPr lang="en-US" dirty="0" err="1"/>
              <a:t>ooteaegu</a:t>
            </a:r>
            <a:r>
              <a:rPr lang="en-US" dirty="0"/>
              <a:t>, </a:t>
            </a:r>
            <a:r>
              <a:rPr lang="en-US" dirty="0" err="1"/>
              <a:t>mille</a:t>
            </a:r>
            <a:r>
              <a:rPr lang="en-US" dirty="0"/>
              <a:t> </a:t>
            </a:r>
            <a:r>
              <a:rPr lang="en-US" dirty="0" err="1"/>
              <a:t>jooksul</a:t>
            </a:r>
            <a:r>
              <a:rPr lang="en-US" dirty="0"/>
              <a:t> </a:t>
            </a:r>
            <a:r>
              <a:rPr lang="en-US" dirty="0" err="1"/>
              <a:t>inimesed</a:t>
            </a:r>
            <a:r>
              <a:rPr lang="en-US" dirty="0"/>
              <a:t> </a:t>
            </a:r>
            <a:r>
              <a:rPr lang="en-US" dirty="0" err="1"/>
              <a:t>vastuse</a:t>
            </a:r>
            <a:r>
              <a:rPr lang="en-US" dirty="0"/>
              <a:t> </a:t>
            </a:r>
            <a:r>
              <a:rPr lang="en-US" dirty="0" err="1"/>
              <a:t>saamist</a:t>
            </a:r>
            <a:r>
              <a:rPr lang="en-US" dirty="0"/>
              <a:t> </a:t>
            </a:r>
            <a:r>
              <a:rPr lang="en-US" dirty="0" err="1"/>
              <a:t>ootasid</a:t>
            </a:r>
            <a:r>
              <a:rPr lang="en-US" dirty="0"/>
              <a:t>, </a:t>
            </a:r>
            <a:r>
              <a:rPr lang="en-US" dirty="0" err="1"/>
              <a:t>ning</a:t>
            </a:r>
            <a:r>
              <a:rPr lang="en-US" dirty="0"/>
              <a:t> </a:t>
            </a:r>
            <a:r>
              <a:rPr lang="en-US" dirty="0" err="1"/>
              <a:t>loodi</a:t>
            </a:r>
            <a:r>
              <a:rPr lang="en-US" dirty="0"/>
              <a:t> ka </a:t>
            </a:r>
            <a:r>
              <a:rPr lang="en-US" dirty="0" err="1"/>
              <a:t>spetsiaalne</a:t>
            </a:r>
            <a:r>
              <a:rPr lang="en-US" dirty="0"/>
              <a:t> </a:t>
            </a:r>
            <a:r>
              <a:rPr lang="en-US" dirty="0" err="1"/>
              <a:t>telefoniliin</a:t>
            </a:r>
            <a:r>
              <a:rPr lang="en-US" dirty="0"/>
              <a:t>, </a:t>
            </a:r>
            <a:r>
              <a:rPr lang="en-US" dirty="0" err="1"/>
              <a:t>mille</a:t>
            </a:r>
            <a:r>
              <a:rPr lang="en-US" dirty="0"/>
              <a:t> kaudu said </a:t>
            </a:r>
            <a:r>
              <a:rPr lang="en-US" dirty="0" err="1"/>
              <a:t>inimesed</a:t>
            </a:r>
            <a:r>
              <a:rPr lang="en-US" dirty="0"/>
              <a:t> </a:t>
            </a:r>
            <a:r>
              <a:rPr lang="en-US" dirty="0" err="1"/>
              <a:t>kasutajatoega</a:t>
            </a:r>
            <a:r>
              <a:rPr lang="en-US" dirty="0"/>
              <a:t> </a:t>
            </a:r>
            <a:r>
              <a:rPr lang="en-US" dirty="0" err="1"/>
              <a:t>ühendust</a:t>
            </a:r>
            <a:r>
              <a:rPr lang="en-US" dirty="0"/>
              <a:t> </a:t>
            </a:r>
            <a:r>
              <a:rPr lang="en-US" dirty="0" err="1"/>
              <a:t>võtta</a:t>
            </a:r>
            <a:r>
              <a:rPr lang="en-US" dirty="0"/>
              <a:t> </a:t>
            </a:r>
            <a:r>
              <a:rPr lang="en-US" dirty="0" err="1"/>
              <a:t>ning</a:t>
            </a:r>
            <a:r>
              <a:rPr lang="en-US" dirty="0"/>
              <a:t> </a:t>
            </a:r>
            <a:r>
              <a:rPr lang="en-US" dirty="0" err="1"/>
              <a:t>enam</a:t>
            </a:r>
            <a:r>
              <a:rPr lang="en-US" dirty="0"/>
              <a:t> </a:t>
            </a:r>
            <a:r>
              <a:rPr lang="en-US" dirty="0" err="1"/>
              <a:t>kui</a:t>
            </a:r>
            <a:r>
              <a:rPr lang="en-US" dirty="0"/>
              <a:t> 700 </a:t>
            </a:r>
            <a:r>
              <a:rPr lang="en-US" dirty="0" err="1"/>
              <a:t>küsimust</a:t>
            </a:r>
            <a:r>
              <a:rPr lang="en-US" dirty="0"/>
              <a:t> said </a:t>
            </a:r>
            <a:r>
              <a:rPr lang="en-US" dirty="0" err="1"/>
              <a:t>vastused</a:t>
            </a:r>
            <a:r>
              <a:rPr lang="en-US" dirty="0"/>
              <a:t>.</a:t>
            </a:r>
          </a:p>
        </p:txBody>
      </p:sp>
      <p:pic>
        <p:nvPicPr>
          <p:cNvPr id="13" name="Picture Placeholder 12" descr="A picture containing indoor, wall, person&#10;&#10;Description automatically generated">
            <a:extLst>
              <a:ext uri="{FF2B5EF4-FFF2-40B4-BE49-F238E27FC236}">
                <a16:creationId xmlns:a16="http://schemas.microsoft.com/office/drawing/2014/main" id="{C22D8F49-10FC-B54A-A6B7-5ED386D9FB0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7365" b="17365"/>
          <a:stretch>
            <a:fillRect/>
          </a:stretch>
        </p:blipFill>
        <p:spPr/>
      </p:pic>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9C008836-A1A3-4437-8198-05A6181EF2BE}"/>
              </a:ext>
            </a:extLst>
          </p:cNvPr>
          <p:cNvSpPr txBox="1"/>
          <p:nvPr/>
        </p:nvSpPr>
        <p:spPr>
          <a:xfrm rot="16200000">
            <a:off x="10273550" y="3105835"/>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
        <p:nvSpPr>
          <p:cNvPr id="10" name="Text Placeholder 1">
            <a:extLst>
              <a:ext uri="{FF2B5EF4-FFF2-40B4-BE49-F238E27FC236}">
                <a16:creationId xmlns:a16="http://schemas.microsoft.com/office/drawing/2014/main" id="{260F6EF8-ACDA-48F9-929F-DFEDC707B08B}"/>
              </a:ext>
            </a:extLst>
          </p:cNvPr>
          <p:cNvSpPr txBox="1">
            <a:spLocks/>
          </p:cNvSpPr>
          <p:nvPr/>
        </p:nvSpPr>
        <p:spPr>
          <a:xfrm>
            <a:off x="938060" y="523756"/>
            <a:ext cx="5085159" cy="590313"/>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0" dirty="0"/>
              <a:t>P5 MEDITSIINIKESKUS</a:t>
            </a:r>
            <a:endParaRPr lang="en-US" dirty="0"/>
          </a:p>
        </p:txBody>
      </p:sp>
    </p:spTree>
    <p:extLst>
      <p:ext uri="{BB962C8B-B14F-4D97-AF65-F5344CB8AC3E}">
        <p14:creationId xmlns:p14="http://schemas.microsoft.com/office/powerpoint/2010/main" val="2798869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755736"/>
          </a:xfrm>
        </p:spPr>
        <p:txBody>
          <a:bodyPr>
            <a:normAutofit fontScale="92500" lnSpcReduction="20000"/>
          </a:bodyPr>
          <a:lstStyle/>
          <a:p>
            <a:pPr algn="ctr"/>
            <a:r>
              <a:rPr lang="et-EE" sz="3000" dirty="0"/>
              <a:t>KUIDAS ÜLIÕPILASED LEIDSID LAHENDUSE</a:t>
            </a:r>
            <a:r>
              <a:rPr lang="en-US" sz="3000" dirty="0"/>
              <a:t>?</a:t>
            </a:r>
          </a:p>
          <a:p>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5262979"/>
          </a:xfrm>
          <a:prstGeom prst="rect">
            <a:avLst/>
          </a:prstGeom>
          <a:noFill/>
        </p:spPr>
        <p:txBody>
          <a:bodyPr wrap="square">
            <a:spAutoFit/>
          </a:bodyPr>
          <a:lstStyle/>
          <a:p>
            <a:pPr lvl="0">
              <a:defRPr/>
            </a:pPr>
            <a:r>
              <a:rPr lang="en-US" sz="2400" dirty="0" err="1">
                <a:solidFill>
                  <a:srgbClr val="FFFFFF"/>
                </a:solidFill>
              </a:rPr>
              <a:t>Üliõpilased</a:t>
            </a:r>
            <a:r>
              <a:rPr lang="en-US" sz="2400" dirty="0">
                <a:solidFill>
                  <a:srgbClr val="FFFFFF"/>
                </a:solidFill>
              </a:rPr>
              <a:t> </a:t>
            </a:r>
            <a:r>
              <a:rPr lang="en-US" sz="2400" dirty="0" err="1">
                <a:solidFill>
                  <a:srgbClr val="FFFFFF"/>
                </a:solidFill>
              </a:rPr>
              <a:t>töötasid</a:t>
            </a:r>
            <a:r>
              <a:rPr lang="en-US" sz="2400" dirty="0">
                <a:solidFill>
                  <a:srgbClr val="FFFFFF"/>
                </a:solidFill>
              </a:rPr>
              <a:t> </a:t>
            </a:r>
            <a:r>
              <a:rPr lang="en-US" sz="2400" dirty="0" err="1">
                <a:solidFill>
                  <a:srgbClr val="FFFFFF"/>
                </a:solidFill>
              </a:rPr>
              <a:t>kiiresti</a:t>
            </a:r>
            <a:r>
              <a:rPr lang="en-US" sz="2400" dirty="0">
                <a:solidFill>
                  <a:srgbClr val="FFFFFF"/>
                </a:solidFill>
              </a:rPr>
              <a:t> </a:t>
            </a:r>
            <a:r>
              <a:rPr lang="en-US" sz="2400" dirty="0" err="1">
                <a:solidFill>
                  <a:srgbClr val="FFFFFF"/>
                </a:solidFill>
              </a:rPr>
              <a:t>koos</a:t>
            </a:r>
            <a:r>
              <a:rPr lang="en-US" sz="2400" dirty="0">
                <a:solidFill>
                  <a:srgbClr val="FFFFFF"/>
                </a:solidFill>
              </a:rPr>
              <a:t> </a:t>
            </a:r>
            <a:r>
              <a:rPr lang="en-US" sz="2400" dirty="0" err="1">
                <a:solidFill>
                  <a:srgbClr val="FFFFFF"/>
                </a:solidFill>
              </a:rPr>
              <a:t>lahenduse</a:t>
            </a:r>
            <a:r>
              <a:rPr lang="en-US" sz="2400" dirty="0">
                <a:solidFill>
                  <a:srgbClr val="FFFFFF"/>
                </a:solidFill>
              </a:rPr>
              <a:t> </a:t>
            </a:r>
            <a:r>
              <a:rPr lang="en-US" sz="2400" dirty="0" err="1">
                <a:solidFill>
                  <a:srgbClr val="FFFFFF"/>
                </a:solidFill>
              </a:rPr>
              <a:t>leidmiseks</a:t>
            </a:r>
            <a:r>
              <a:rPr lang="en-US" sz="2400" dirty="0">
                <a:solidFill>
                  <a:srgbClr val="FFFFFF"/>
                </a:solidFill>
              </a:rPr>
              <a:t>. </a:t>
            </a:r>
            <a:r>
              <a:rPr lang="en-US" sz="2400" dirty="0" err="1">
                <a:solidFill>
                  <a:srgbClr val="FFFFFF"/>
                </a:solidFill>
              </a:rPr>
              <a:t>Üks</a:t>
            </a:r>
            <a:r>
              <a:rPr lang="en-US" sz="2400" dirty="0">
                <a:solidFill>
                  <a:srgbClr val="FFFFFF"/>
                </a:solidFill>
              </a:rPr>
              <a:t> </a:t>
            </a:r>
            <a:r>
              <a:rPr lang="en-US" sz="2400" dirty="0" err="1">
                <a:solidFill>
                  <a:srgbClr val="FFFFFF"/>
                </a:solidFill>
              </a:rPr>
              <a:t>idee</a:t>
            </a:r>
            <a:r>
              <a:rPr lang="en-US" sz="2400" dirty="0">
                <a:solidFill>
                  <a:srgbClr val="FFFFFF"/>
                </a:solidFill>
              </a:rPr>
              <a:t>, </a:t>
            </a:r>
            <a:r>
              <a:rPr lang="en-US" sz="2400" dirty="0" err="1">
                <a:solidFill>
                  <a:srgbClr val="FFFFFF"/>
                </a:solidFill>
              </a:rPr>
              <a:t>mille</a:t>
            </a:r>
            <a:r>
              <a:rPr lang="en-US" sz="2400" dirty="0">
                <a:solidFill>
                  <a:srgbClr val="FFFFFF"/>
                </a:solidFill>
              </a:rPr>
              <a:t> </a:t>
            </a:r>
            <a:r>
              <a:rPr lang="en-US" sz="2400" dirty="0" err="1">
                <a:solidFill>
                  <a:srgbClr val="FFFFFF"/>
                </a:solidFill>
              </a:rPr>
              <a:t>kallal</a:t>
            </a:r>
            <a:r>
              <a:rPr lang="en-US" sz="2400" dirty="0">
                <a:solidFill>
                  <a:srgbClr val="FFFFFF"/>
                </a:solidFill>
              </a:rPr>
              <a:t> </a:t>
            </a:r>
            <a:r>
              <a:rPr lang="en-US" sz="2400" dirty="0" err="1">
                <a:solidFill>
                  <a:srgbClr val="FFFFFF"/>
                </a:solidFill>
              </a:rPr>
              <a:t>töötati</a:t>
            </a:r>
            <a:r>
              <a:rPr lang="en-US" sz="2400" dirty="0">
                <a:solidFill>
                  <a:srgbClr val="FFFFFF"/>
                </a:solidFill>
              </a:rPr>
              <a:t>, </a:t>
            </a:r>
            <a:r>
              <a:rPr lang="en-US" sz="2400" dirty="0" err="1">
                <a:solidFill>
                  <a:srgbClr val="FFFFFF"/>
                </a:solidFill>
              </a:rPr>
              <a:t>oli</a:t>
            </a:r>
            <a:r>
              <a:rPr lang="en-US" sz="2400" dirty="0">
                <a:solidFill>
                  <a:srgbClr val="FFFFFF"/>
                </a:solidFill>
              </a:rPr>
              <a:t> </a:t>
            </a:r>
            <a:r>
              <a:rPr lang="en-US" sz="2400" dirty="0" err="1">
                <a:solidFill>
                  <a:srgbClr val="FFFFFF"/>
                </a:solidFill>
              </a:rPr>
              <a:t>tagada</a:t>
            </a:r>
            <a:r>
              <a:rPr lang="en-US" sz="2400" dirty="0">
                <a:solidFill>
                  <a:srgbClr val="FFFFFF"/>
                </a:solidFill>
              </a:rPr>
              <a:t>, et </a:t>
            </a:r>
            <a:r>
              <a:rPr lang="en-US" sz="2400" dirty="0" err="1">
                <a:solidFill>
                  <a:srgbClr val="FFFFFF"/>
                </a:solidFill>
              </a:rPr>
              <a:t>kui</a:t>
            </a:r>
            <a:r>
              <a:rPr lang="en-US" sz="2400" dirty="0">
                <a:solidFill>
                  <a:srgbClr val="FFFFFF"/>
                </a:solidFill>
              </a:rPr>
              <a:t> </a:t>
            </a:r>
            <a:r>
              <a:rPr lang="en-US" sz="2400" dirty="0" err="1">
                <a:solidFill>
                  <a:srgbClr val="FFFFFF"/>
                </a:solidFill>
              </a:rPr>
              <a:t>keegi</a:t>
            </a:r>
            <a:r>
              <a:rPr lang="en-US" sz="2400" dirty="0">
                <a:solidFill>
                  <a:srgbClr val="FFFFFF"/>
                </a:solidFill>
              </a:rPr>
              <a:t> </a:t>
            </a:r>
            <a:r>
              <a:rPr lang="en-US" sz="2400" dirty="0" err="1">
                <a:solidFill>
                  <a:srgbClr val="FFFFFF"/>
                </a:solidFill>
              </a:rPr>
              <a:t>saadab</a:t>
            </a:r>
            <a:r>
              <a:rPr lang="en-US" sz="2400" dirty="0">
                <a:solidFill>
                  <a:srgbClr val="FFFFFF"/>
                </a:solidFill>
              </a:rPr>
              <a:t> </a:t>
            </a:r>
            <a:r>
              <a:rPr lang="en-US" sz="2400" dirty="0" err="1">
                <a:solidFill>
                  <a:srgbClr val="FFFFFF"/>
                </a:solidFill>
              </a:rPr>
              <a:t>kasutajatoele</a:t>
            </a:r>
            <a:r>
              <a:rPr lang="en-US" sz="2400" dirty="0">
                <a:solidFill>
                  <a:srgbClr val="FFFFFF"/>
                </a:solidFill>
              </a:rPr>
              <a:t> </a:t>
            </a:r>
            <a:r>
              <a:rPr lang="en-US" sz="2400" dirty="0" err="1">
                <a:solidFill>
                  <a:srgbClr val="FFFFFF"/>
                </a:solidFill>
              </a:rPr>
              <a:t>küsimuse</a:t>
            </a:r>
            <a:r>
              <a:rPr lang="en-US" sz="2400" dirty="0">
                <a:solidFill>
                  <a:srgbClr val="FFFFFF"/>
                </a:solidFill>
              </a:rPr>
              <a:t>, </a:t>
            </a:r>
            <a:r>
              <a:rPr lang="en-US" sz="2400" dirty="0" err="1">
                <a:solidFill>
                  <a:srgbClr val="FFFFFF"/>
                </a:solidFill>
              </a:rPr>
              <a:t>edastatakse</a:t>
            </a:r>
            <a:r>
              <a:rPr lang="en-US" sz="2400" dirty="0">
                <a:solidFill>
                  <a:srgbClr val="FFFFFF"/>
                </a:solidFill>
              </a:rPr>
              <a:t> see </a:t>
            </a:r>
            <a:r>
              <a:rPr lang="en-US" sz="2400" dirty="0" err="1">
                <a:solidFill>
                  <a:srgbClr val="FFFFFF"/>
                </a:solidFill>
              </a:rPr>
              <a:t>meili</a:t>
            </a:r>
            <a:r>
              <a:rPr lang="en-US" sz="2400" dirty="0">
                <a:solidFill>
                  <a:srgbClr val="FFFFFF"/>
                </a:solidFill>
              </a:rPr>
              <a:t> </a:t>
            </a:r>
            <a:r>
              <a:rPr lang="en-US" sz="2400" dirty="0" err="1">
                <a:solidFill>
                  <a:srgbClr val="FFFFFF"/>
                </a:solidFill>
              </a:rPr>
              <a:t>teel</a:t>
            </a:r>
            <a:r>
              <a:rPr lang="en-US" sz="2400" dirty="0">
                <a:solidFill>
                  <a:srgbClr val="FFFFFF"/>
                </a:solidFill>
              </a:rPr>
              <a:t> </a:t>
            </a:r>
            <a:r>
              <a:rPr lang="en-US" sz="2400" dirty="0" err="1">
                <a:solidFill>
                  <a:srgbClr val="FFFFFF"/>
                </a:solidFill>
              </a:rPr>
              <a:t>kellelegi</a:t>
            </a:r>
            <a:r>
              <a:rPr lang="en-US" sz="2400" dirty="0">
                <a:solidFill>
                  <a:srgbClr val="FFFFFF"/>
                </a:solidFill>
              </a:rPr>
              <a:t>, </a:t>
            </a:r>
            <a:r>
              <a:rPr lang="en-US" sz="2400" dirty="0" err="1">
                <a:solidFill>
                  <a:srgbClr val="FFFFFF"/>
                </a:solidFill>
              </a:rPr>
              <a:t>kes</a:t>
            </a:r>
            <a:r>
              <a:rPr lang="en-US" sz="2400" dirty="0">
                <a:solidFill>
                  <a:srgbClr val="FFFFFF"/>
                </a:solidFill>
              </a:rPr>
              <a:t> on </a:t>
            </a:r>
            <a:r>
              <a:rPr lang="en-US" sz="2400" dirty="0" err="1">
                <a:solidFill>
                  <a:srgbClr val="FFFFFF"/>
                </a:solidFill>
              </a:rPr>
              <a:t>kvalifitseeritud</a:t>
            </a:r>
            <a:r>
              <a:rPr lang="en-US" sz="2400" dirty="0">
                <a:solidFill>
                  <a:srgbClr val="FFFFFF"/>
                </a:solidFill>
              </a:rPr>
              <a:t> </a:t>
            </a:r>
            <a:r>
              <a:rPr lang="en-US" sz="2400" dirty="0" err="1">
                <a:solidFill>
                  <a:srgbClr val="FFFFFF"/>
                </a:solidFill>
              </a:rPr>
              <a:t>küsimusele</a:t>
            </a:r>
            <a:r>
              <a:rPr lang="en-US" sz="2400" dirty="0">
                <a:solidFill>
                  <a:srgbClr val="FFFFFF"/>
                </a:solidFill>
              </a:rPr>
              <a:t> </a:t>
            </a:r>
            <a:r>
              <a:rPr lang="en-US" sz="2400" dirty="0" err="1">
                <a:solidFill>
                  <a:srgbClr val="FFFFFF"/>
                </a:solidFill>
              </a:rPr>
              <a:t>vastama</a:t>
            </a:r>
            <a:r>
              <a:rPr lang="en-US" sz="2400" dirty="0">
                <a:solidFill>
                  <a:srgbClr val="FFFFFF"/>
                </a:solidFill>
              </a:rPr>
              <a:t>.</a:t>
            </a:r>
            <a:endParaRPr lang="et-EE" sz="2400" dirty="0">
              <a:solidFill>
                <a:srgbClr val="FFFFFF"/>
              </a:solidFill>
            </a:endParaRPr>
          </a:p>
          <a:p>
            <a:pPr lvl="0">
              <a:defRPr/>
            </a:pPr>
            <a:endParaRPr lang="et-EE" sz="2400" dirty="0">
              <a:solidFill>
                <a:srgbClr val="FFFFFF"/>
              </a:solidFill>
            </a:endParaRPr>
          </a:p>
          <a:p>
            <a:pPr lvl="0">
              <a:defRPr/>
            </a:pPr>
            <a:r>
              <a:rPr lang="en-US" sz="2400" dirty="0">
                <a:solidFill>
                  <a:srgbClr val="FFFFFF"/>
                </a:solidFill>
              </a:rPr>
              <a:t>P5 </a:t>
            </a:r>
            <a:r>
              <a:rPr lang="en-US" sz="2400" dirty="0" err="1">
                <a:solidFill>
                  <a:srgbClr val="FFFFFF"/>
                </a:solidFill>
              </a:rPr>
              <a:t>meditsiinikeskuses</a:t>
            </a:r>
            <a:r>
              <a:rPr lang="en-US" sz="2400" dirty="0">
                <a:solidFill>
                  <a:srgbClr val="FFFFFF"/>
                </a:solidFill>
              </a:rPr>
              <a:t> </a:t>
            </a:r>
            <a:r>
              <a:rPr lang="en-US" sz="2400" dirty="0" err="1">
                <a:solidFill>
                  <a:srgbClr val="FFFFFF"/>
                </a:solidFill>
              </a:rPr>
              <a:t>oli</a:t>
            </a:r>
            <a:r>
              <a:rPr lang="en-US" sz="2400" dirty="0">
                <a:solidFill>
                  <a:srgbClr val="FFFFFF"/>
                </a:solidFill>
              </a:rPr>
              <a:t> </a:t>
            </a:r>
            <a:r>
              <a:rPr lang="en-US" sz="2400" dirty="0" err="1">
                <a:solidFill>
                  <a:srgbClr val="FFFFFF"/>
                </a:solidFill>
              </a:rPr>
              <a:t>kaasatud</a:t>
            </a:r>
            <a:r>
              <a:rPr lang="en-US" sz="2400" dirty="0">
                <a:solidFill>
                  <a:srgbClr val="FFFFFF"/>
                </a:solidFill>
              </a:rPr>
              <a:t> </a:t>
            </a:r>
            <a:r>
              <a:rPr lang="en-US" sz="2400" dirty="0" err="1">
                <a:solidFill>
                  <a:srgbClr val="FFFFFF"/>
                </a:solidFill>
              </a:rPr>
              <a:t>üle</a:t>
            </a:r>
            <a:r>
              <a:rPr lang="en-US" sz="2400" dirty="0">
                <a:solidFill>
                  <a:srgbClr val="FFFFFF"/>
                </a:solidFill>
              </a:rPr>
              <a:t> 200 </a:t>
            </a:r>
            <a:r>
              <a:rPr lang="en-US" sz="2400" dirty="0" err="1">
                <a:solidFill>
                  <a:srgbClr val="FFFFFF"/>
                </a:solidFill>
              </a:rPr>
              <a:t>üliõpilase</a:t>
            </a:r>
            <a:r>
              <a:rPr lang="en-US" sz="2400" dirty="0">
                <a:solidFill>
                  <a:srgbClr val="FFFFFF"/>
                </a:solidFill>
              </a:rPr>
              <a:t>.</a:t>
            </a:r>
            <a:endParaRPr lang="et-EE" sz="2400" dirty="0">
              <a:solidFill>
                <a:srgbClr val="FFFFFF"/>
              </a:solidFill>
            </a:endParaRPr>
          </a:p>
          <a:p>
            <a:pPr lvl="0">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Link P5 </a:t>
            </a:r>
            <a:r>
              <a:rPr kumimoji="0" lang="en-US" sz="2400" b="0" i="0" u="none" strike="noStrike" kern="1200" cap="none" spc="0" normalizeH="0" baseline="0" noProof="0" dirty="0" err="1">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lehele</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FFFF"/>
              </a:solidFill>
              <a:latin typeface="Calibri" panose="020F0502020204030204"/>
            </a:endParaRPr>
          </a:p>
          <a:p>
            <a:r>
              <a:rPr lang="fi-FI" sz="2400" dirty="0" err="1">
                <a:solidFill>
                  <a:schemeClr val="bg1"/>
                </a:solidFill>
                <a:hlinkClick r:id="rId3">
                  <a:extLst>
                    <a:ext uri="{A12FA001-AC4F-418D-AE19-62706E023703}">
                      <ahyp:hlinkClr xmlns:ahyp="http://schemas.microsoft.com/office/drawing/2018/hyperlinkcolor" val="tx"/>
                    </a:ext>
                  </a:extLst>
                </a:hlinkClick>
              </a:rPr>
              <a:t>Tutvu</a:t>
            </a:r>
            <a:r>
              <a:rPr lang="fi-FI" sz="2400" dirty="0">
                <a:solidFill>
                  <a:schemeClr val="bg1"/>
                </a:solidFill>
                <a:hlinkClick r:id="rId3">
                  <a:extLst>
                    <a:ext uri="{A12FA001-AC4F-418D-AE19-62706E023703}">
                      <ahyp:hlinkClr xmlns:ahyp="http://schemas.microsoft.com/office/drawing/2018/hyperlinkcolor" val="tx"/>
                    </a:ext>
                  </a:extLst>
                </a:hlinkClick>
              </a:rPr>
              <a:t> </a:t>
            </a:r>
            <a:r>
              <a:rPr lang="fi-FI" sz="2400" dirty="0" err="1">
                <a:solidFill>
                  <a:schemeClr val="bg1"/>
                </a:solidFill>
                <a:hlinkClick r:id="rId3">
                  <a:extLst>
                    <a:ext uri="{A12FA001-AC4F-418D-AE19-62706E023703}">
                      <ahyp:hlinkClr xmlns:ahyp="http://schemas.microsoft.com/office/drawing/2018/hyperlinkcolor" val="tx"/>
                    </a:ext>
                  </a:extLst>
                </a:hlinkClick>
              </a:rPr>
              <a:t>erinevate</a:t>
            </a:r>
            <a:r>
              <a:rPr lang="fi-FI" sz="2400" dirty="0">
                <a:solidFill>
                  <a:schemeClr val="bg1"/>
                </a:solidFill>
                <a:hlinkClick r:id="rId3">
                  <a:extLst>
                    <a:ext uri="{A12FA001-AC4F-418D-AE19-62706E023703}">
                      <ahyp:hlinkClr xmlns:ahyp="http://schemas.microsoft.com/office/drawing/2018/hyperlinkcolor" val="tx"/>
                    </a:ext>
                  </a:extLst>
                </a:hlinkClick>
              </a:rPr>
              <a:t> </a:t>
            </a:r>
            <a:r>
              <a:rPr lang="fi-FI" sz="2400" dirty="0" err="1">
                <a:solidFill>
                  <a:schemeClr val="bg1"/>
                </a:solidFill>
                <a:hlinkClick r:id="rId3">
                  <a:extLst>
                    <a:ext uri="{A12FA001-AC4F-418D-AE19-62706E023703}">
                      <ahyp:hlinkClr xmlns:ahyp="http://schemas.microsoft.com/office/drawing/2018/hyperlinkcolor" val="tx"/>
                    </a:ext>
                  </a:extLst>
                </a:hlinkClick>
              </a:rPr>
              <a:t>juhtumikirjeldustega</a:t>
            </a:r>
            <a:r>
              <a:rPr lang="fi-FI" sz="2400" dirty="0">
                <a:solidFill>
                  <a:schemeClr val="bg1"/>
                </a:solidFill>
                <a:hlinkClick r:id="rId3">
                  <a:extLst>
                    <a:ext uri="{A12FA001-AC4F-418D-AE19-62706E023703}">
                      <ahyp:hlinkClr xmlns:ahyp="http://schemas.microsoft.com/office/drawing/2018/hyperlinkcolor" val="tx"/>
                    </a:ext>
                  </a:extLst>
                </a:hlinkClick>
              </a:rPr>
              <a:t> DKO </a:t>
            </a:r>
            <a:r>
              <a:rPr lang="fi-FI" sz="2400" dirty="0" err="1">
                <a:solidFill>
                  <a:schemeClr val="bg1"/>
                </a:solidFill>
                <a:hlinkClick r:id="rId3">
                  <a:extLst>
                    <a:ext uri="{A12FA001-AC4F-418D-AE19-62706E023703}">
                      <ahyp:hlinkClr xmlns:ahyp="http://schemas.microsoft.com/office/drawing/2018/hyperlinkcolor" val="tx"/>
                    </a:ext>
                  </a:extLst>
                </a:hlinkClick>
              </a:rPr>
              <a:t>juhendis</a:t>
            </a:r>
            <a:r>
              <a:rPr lang="fi-FI" sz="2400" dirty="0">
                <a:solidFill>
                  <a:schemeClr val="bg1"/>
                </a:solidFill>
                <a:hlinkClick r:id="rId3">
                  <a:extLst>
                    <a:ext uri="{A12FA001-AC4F-418D-AE19-62706E023703}">
                      <ahyp:hlinkClr xmlns:ahyp="http://schemas.microsoft.com/office/drawing/2018/hyperlinkcolor" val="tx"/>
                    </a:ext>
                  </a:extLst>
                </a:hlinkClick>
              </a:rPr>
              <a:t> </a:t>
            </a:r>
            <a:r>
              <a:rPr lang="fi-FI" sz="2400" dirty="0" err="1">
                <a:solidFill>
                  <a:schemeClr val="bg1"/>
                </a:solidFill>
                <a:hlinkClick r:id="rId3">
                  <a:extLst>
                    <a:ext uri="{A12FA001-AC4F-418D-AE19-62706E023703}">
                      <ahyp:hlinkClr xmlns:ahyp="http://schemas.microsoft.com/office/drawing/2018/hyperlinkcolor" val="tx"/>
                    </a:ext>
                  </a:extLst>
                </a:hlinkClick>
              </a:rPr>
              <a:t>klikkides</a:t>
            </a:r>
            <a:r>
              <a:rPr lang="fi-FI" sz="2400" dirty="0">
                <a:solidFill>
                  <a:schemeClr val="bg1"/>
                </a:solidFill>
                <a:hlinkClick r:id="rId3">
                  <a:extLst>
                    <a:ext uri="{A12FA001-AC4F-418D-AE19-62706E023703}">
                      <ahyp:hlinkClr xmlns:ahyp="http://schemas.microsoft.com/office/drawing/2018/hyperlinkcolor" val="tx"/>
                    </a:ext>
                  </a:extLst>
                </a:hlinkClick>
              </a:rPr>
              <a:t> </a:t>
            </a:r>
            <a:r>
              <a:rPr lang="fi-FI" sz="2400" dirty="0" err="1">
                <a:solidFill>
                  <a:schemeClr val="bg1"/>
                </a:solidFill>
                <a:hlinkClick r:id="rId3">
                  <a:extLst>
                    <a:ext uri="{A12FA001-AC4F-418D-AE19-62706E023703}">
                      <ahyp:hlinkClr xmlns:ahyp="http://schemas.microsoft.com/office/drawing/2018/hyperlinkcolor" val="tx"/>
                    </a:ext>
                  </a:extLst>
                </a:hlinkClick>
              </a:rPr>
              <a:t>siin</a:t>
            </a:r>
            <a:r>
              <a:rPr lang="fi-FI" sz="2400" dirty="0">
                <a:solidFill>
                  <a:schemeClr val="bg1"/>
                </a:solidFill>
                <a:hlinkClick r:id="rId3">
                  <a:extLst>
                    <a:ext uri="{A12FA001-AC4F-418D-AE19-62706E023703}">
                      <ahyp:hlinkClr xmlns:ahyp="http://schemas.microsoft.com/office/drawing/2018/hyperlinkcolor" val="tx"/>
                    </a:ext>
                  </a:extLst>
                </a:hlinkClick>
              </a:rPr>
              <a:t>.</a:t>
            </a:r>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58" b="8458"/>
          <a:stretch>
            <a:fillRect/>
          </a:stretch>
        </p:blipFill>
        <p:spPr/>
      </p:pic>
      <p:sp>
        <p:nvSpPr>
          <p:cNvPr id="8" name="TextBox 7">
            <a:extLst>
              <a:ext uri="{FF2B5EF4-FFF2-40B4-BE49-F238E27FC236}">
                <a16:creationId xmlns:a16="http://schemas.microsoft.com/office/drawing/2014/main" id="{039D9B7D-6135-4E32-B8FD-4FEFD90FA371}"/>
              </a:ext>
            </a:extLst>
          </p:cNvPr>
          <p:cNvSpPr txBox="1"/>
          <p:nvPr/>
        </p:nvSpPr>
        <p:spPr>
          <a:xfrm rot="16200000">
            <a:off x="-669942" y="3406662"/>
            <a:ext cx="2455856" cy="646331"/>
          </a:xfrm>
          <a:prstGeom prst="rect">
            <a:avLst/>
          </a:prstGeom>
          <a:solidFill>
            <a:srgbClr val="FDC562"/>
          </a:solidFill>
        </p:spPr>
        <p:txBody>
          <a:bodyPr wrap="square">
            <a:spAutoFit/>
          </a:bodyPr>
          <a:lstStyle/>
          <a:p>
            <a:r>
              <a:rPr lang="et-EE" sz="3600" dirty="0">
                <a:solidFill>
                  <a:srgbClr val="23385C"/>
                </a:solidFill>
              </a:rPr>
              <a:t>HEA NÄIDE</a:t>
            </a:r>
            <a:endParaRPr lang="en-US" sz="1800" dirty="0">
              <a:solidFill>
                <a:srgbClr val="23385C"/>
              </a:solidFill>
            </a:endParaRPr>
          </a:p>
        </p:txBody>
      </p:sp>
    </p:spTree>
    <p:extLst>
      <p:ext uri="{BB962C8B-B14F-4D97-AF65-F5344CB8AC3E}">
        <p14:creationId xmlns:p14="http://schemas.microsoft.com/office/powerpoint/2010/main" val="3375734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59059" y="834252"/>
            <a:ext cx="8966521" cy="1656716"/>
          </a:xfrm>
        </p:spPr>
        <p:txBody>
          <a:bodyPr>
            <a:normAutofit/>
          </a:bodyPr>
          <a:lstStyle/>
          <a:p>
            <a:r>
              <a:rPr lang="et-EE" sz="4400" dirty="0"/>
              <a:t>3. </a:t>
            </a:r>
            <a:r>
              <a:rPr lang="en-US" sz="4400" dirty="0"/>
              <a:t>MO</a:t>
            </a:r>
            <a:r>
              <a:rPr lang="et-EE" sz="4400" dirty="0"/>
              <a:t>O</a:t>
            </a:r>
            <a:r>
              <a:rPr lang="en-US" sz="4400" dirty="0"/>
              <a:t>DUL</a:t>
            </a:r>
            <a:r>
              <a:rPr lang="et-EE" sz="4400" dirty="0"/>
              <a:t>I VIDEOD JA HARJUTUSED</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normAutofit/>
          </a:bodyPr>
          <a:lstStyle/>
          <a:p>
            <a:pPr marL="0"/>
            <a:r>
              <a:rPr lang="en-IE" dirty="0" err="1"/>
              <a:t>Vaata</a:t>
            </a:r>
            <a:r>
              <a:rPr lang="et-EE" dirty="0"/>
              <a:t> videot: </a:t>
            </a:r>
            <a:endParaRPr lang="en-IE" dirty="0"/>
          </a:p>
          <a:p>
            <a:pPr marL="0"/>
            <a:endParaRPr lang="en-IE" dirty="0"/>
          </a:p>
          <a:p>
            <a:pPr marL="0"/>
            <a:r>
              <a:rPr lang="en-IE" dirty="0"/>
              <a:t>https://www.youtube.com/Vaata?v=n8cMCdnQN40</a:t>
            </a:r>
          </a:p>
          <a:p>
            <a:endParaRPr lang="en-IE" dirty="0"/>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77747" y="790477"/>
            <a:ext cx="2811009" cy="825696"/>
          </a:xfrm>
        </p:spPr>
        <p:txBody>
          <a:bodyPr>
            <a:normAutofit/>
          </a:bodyPr>
          <a:lstStyle/>
          <a:p>
            <a:pPr algn="ctr"/>
            <a:r>
              <a:rPr lang="en-US" dirty="0"/>
              <a:t>VAATA</a:t>
            </a:r>
            <a:endParaRPr lang="en-IE" dirty="0"/>
          </a:p>
        </p:txBody>
      </p:sp>
      <p:pic>
        <p:nvPicPr>
          <p:cNvPr id="7" name="Online Media 6" title="Examples of Civic Engagement On Social Media">
            <a:hlinkClick r:id="" action="ppaction://media"/>
            <a:extLst>
              <a:ext uri="{FF2B5EF4-FFF2-40B4-BE49-F238E27FC236}">
                <a16:creationId xmlns:a16="http://schemas.microsoft.com/office/drawing/2014/main" id="{16778142-6E30-409F-A40D-FFA9277D6144}"/>
              </a:ext>
            </a:extLst>
          </p:cNvPr>
          <p:cNvPicPr>
            <a:picLocks noRot="1" noChangeAspect="1"/>
          </p:cNvPicPr>
          <p:nvPr>
            <a:videoFile r:link="rId1"/>
          </p:nvPr>
        </p:nvPicPr>
        <p:blipFill>
          <a:blip r:embed="rId3"/>
          <a:stretch>
            <a:fillRect/>
          </a:stretch>
        </p:blipFill>
        <p:spPr>
          <a:xfrm>
            <a:off x="7061200" y="1203325"/>
            <a:ext cx="5130800" cy="3948858"/>
          </a:xfrm>
          <a:prstGeom prst="rect">
            <a:avLst/>
          </a:prstGeom>
        </p:spPr>
      </p:pic>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738664"/>
          </a:xfrm>
          <a:prstGeom prst="rect">
            <a:avLst/>
          </a:prstGeom>
          <a:noFill/>
        </p:spPr>
        <p:txBody>
          <a:bodyPr wrap="square" rtlCol="0">
            <a:spAutoFit/>
          </a:bodyPr>
          <a:lstStyle/>
          <a:p>
            <a:r>
              <a:rPr lang="et-EE" sz="2400" dirty="0">
                <a:solidFill>
                  <a:schemeClr val="bg1"/>
                </a:solidFill>
              </a:rPr>
              <a:t>SOTSIAALMEEDIA KASUTAMINE</a:t>
            </a:r>
            <a:endParaRPr lang="en-US" sz="2400" dirty="0">
              <a:solidFill>
                <a:schemeClr val="bg1"/>
              </a:solidFill>
            </a:endParaRPr>
          </a:p>
          <a:p>
            <a:endParaRPr lang="en-IE" dirty="0"/>
          </a:p>
        </p:txBody>
      </p:sp>
    </p:spTree>
    <p:extLst>
      <p:ext uri="{BB962C8B-B14F-4D97-AF65-F5344CB8AC3E}">
        <p14:creationId xmlns:p14="http://schemas.microsoft.com/office/powerpoint/2010/main" val="8496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normAutofit/>
          </a:bodyPr>
          <a:lstStyle/>
          <a:p>
            <a:pPr marL="0"/>
            <a:r>
              <a:rPr lang="en-US" dirty="0" err="1"/>
              <a:t>Vaata</a:t>
            </a:r>
            <a:r>
              <a:rPr lang="en-US" dirty="0"/>
              <a:t> </a:t>
            </a:r>
            <a:r>
              <a:rPr lang="et-EE" dirty="0"/>
              <a:t>videot: </a:t>
            </a:r>
            <a:endParaRPr lang="en-US" dirty="0"/>
          </a:p>
          <a:p>
            <a:endParaRPr lang="en-IE" dirty="0"/>
          </a:p>
          <a:p>
            <a:r>
              <a:rPr lang="en-IE" dirty="0"/>
              <a:t>https://www.youtube.com/Vaata?v=-iT4a2Mpf0M</a:t>
            </a:r>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16673" y="790477"/>
            <a:ext cx="2811009" cy="825696"/>
          </a:xfrm>
        </p:spPr>
        <p:txBody>
          <a:bodyPr>
            <a:normAutofit/>
          </a:bodyPr>
          <a:lstStyle/>
          <a:p>
            <a:pPr algn="ctr"/>
            <a:r>
              <a:rPr lang="en-US" dirty="0"/>
              <a:t>VAATA</a:t>
            </a:r>
            <a:endParaRPr lang="en-IE" dirty="0"/>
          </a:p>
        </p:txBody>
      </p:sp>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830997"/>
          </a:xfrm>
          <a:prstGeom prst="rect">
            <a:avLst/>
          </a:prstGeom>
          <a:noFill/>
        </p:spPr>
        <p:txBody>
          <a:bodyPr wrap="square" rtlCol="0">
            <a:spAutoFit/>
          </a:bodyPr>
          <a:lstStyle/>
          <a:p>
            <a:r>
              <a:rPr lang="et-EE" sz="2400" dirty="0">
                <a:solidFill>
                  <a:schemeClr val="bg1"/>
                </a:solidFill>
              </a:rPr>
              <a:t>KODANIKUOSALUSE PLATVORMI LOOMINE</a:t>
            </a:r>
            <a:endParaRPr lang="en-IE" dirty="0"/>
          </a:p>
        </p:txBody>
      </p:sp>
      <p:pic>
        <p:nvPicPr>
          <p:cNvPr id="3" name="Online Media 2" title="IN2IT Chicago: Creating a Platform for Civic Engagement">
            <a:hlinkClick r:id="" action="ppaction://media"/>
            <a:extLst>
              <a:ext uri="{FF2B5EF4-FFF2-40B4-BE49-F238E27FC236}">
                <a16:creationId xmlns:a16="http://schemas.microsoft.com/office/drawing/2014/main" id="{E9885B5A-10FD-4760-B234-2C234AA05766}"/>
              </a:ext>
            </a:extLst>
          </p:cNvPr>
          <p:cNvPicPr>
            <a:picLocks noRot="1" noChangeAspect="1"/>
          </p:cNvPicPr>
          <p:nvPr>
            <a:videoFile r:link="rId1"/>
          </p:nvPr>
        </p:nvPicPr>
        <p:blipFill>
          <a:blip r:embed="rId3"/>
          <a:stretch>
            <a:fillRect/>
          </a:stretch>
        </p:blipFill>
        <p:spPr>
          <a:xfrm>
            <a:off x="7061200" y="1203325"/>
            <a:ext cx="5132897" cy="3913188"/>
          </a:xfrm>
          <a:prstGeom prst="rect">
            <a:avLst/>
          </a:prstGeom>
        </p:spPr>
      </p:pic>
    </p:spTree>
    <p:extLst>
      <p:ext uri="{BB962C8B-B14F-4D97-AF65-F5344CB8AC3E}">
        <p14:creationId xmlns:p14="http://schemas.microsoft.com/office/powerpoint/2010/main" val="4078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t-EE" sz="2800" dirty="0"/>
              <a:t>ÜLESANNE</a:t>
            </a:r>
            <a:r>
              <a:rPr lang="en-IE" sz="2800" dirty="0"/>
              <a:t>: </a:t>
            </a:r>
            <a:r>
              <a:rPr lang="et-EE" sz="2800" dirty="0"/>
              <a:t>GRUPITÖÖ</a:t>
            </a:r>
            <a:endParaRPr lang="en-IE" sz="2800"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339650"/>
          </a:xfrm>
          <a:prstGeom prst="rect">
            <a:avLst/>
          </a:prstGeom>
          <a:noFill/>
        </p:spPr>
        <p:txBody>
          <a:bodyPr wrap="square" rtlCol="0">
            <a:spAutoFit/>
          </a:bodyPr>
          <a:lstStyle/>
          <a:p>
            <a:r>
              <a:rPr lang="en-US" sz="2800" dirty="0">
                <a:solidFill>
                  <a:schemeClr val="bg1"/>
                </a:solidFill>
              </a:rPr>
              <a:t>M</a:t>
            </a:r>
            <a:r>
              <a:rPr lang="et-EE" sz="2800" dirty="0" err="1">
                <a:solidFill>
                  <a:schemeClr val="bg1"/>
                </a:solidFill>
              </a:rPr>
              <a:t>oodustage</a:t>
            </a:r>
            <a:r>
              <a:rPr lang="et-EE" sz="2800" dirty="0">
                <a:solidFill>
                  <a:schemeClr val="bg1"/>
                </a:solidFill>
              </a:rPr>
              <a:t> 4-6 liikmelised rühmad. M</a:t>
            </a:r>
            <a:r>
              <a:rPr lang="en-US" sz="2800" dirty="0" err="1">
                <a:solidFill>
                  <a:schemeClr val="bg1"/>
                </a:solidFill>
              </a:rPr>
              <a:t>õelge</a:t>
            </a:r>
            <a:r>
              <a:rPr lang="en-US" sz="2800" dirty="0">
                <a:solidFill>
                  <a:schemeClr val="bg1"/>
                </a:solidFill>
              </a:rPr>
              <a:t>, </a:t>
            </a:r>
            <a:r>
              <a:rPr lang="en-US" sz="2800" dirty="0" err="1">
                <a:solidFill>
                  <a:schemeClr val="bg1"/>
                </a:solidFill>
              </a:rPr>
              <a:t>mida</a:t>
            </a:r>
            <a:r>
              <a:rPr lang="en-US" sz="2800" dirty="0">
                <a:solidFill>
                  <a:schemeClr val="bg1"/>
                </a:solidFill>
              </a:rPr>
              <a:t> </a:t>
            </a:r>
            <a:r>
              <a:rPr lang="en-US" sz="2800" dirty="0" err="1">
                <a:solidFill>
                  <a:schemeClr val="bg1"/>
                </a:solidFill>
              </a:rPr>
              <a:t>selles</a:t>
            </a:r>
            <a:r>
              <a:rPr lang="en-US" sz="2800" dirty="0">
                <a:solidFill>
                  <a:schemeClr val="bg1"/>
                </a:solidFill>
              </a:rPr>
              <a:t> </a:t>
            </a:r>
            <a:r>
              <a:rPr lang="en-US" sz="2800" dirty="0" err="1">
                <a:solidFill>
                  <a:schemeClr val="bg1"/>
                </a:solidFill>
              </a:rPr>
              <a:t>moodulis</a:t>
            </a:r>
            <a:r>
              <a:rPr lang="en-US" sz="2800" dirty="0">
                <a:solidFill>
                  <a:schemeClr val="bg1"/>
                </a:solidFill>
              </a:rPr>
              <a:t> </a:t>
            </a:r>
            <a:r>
              <a:rPr lang="en-US" sz="2800" dirty="0" err="1">
                <a:solidFill>
                  <a:schemeClr val="bg1"/>
                </a:solidFill>
              </a:rPr>
              <a:t>käsitlesime</a:t>
            </a:r>
            <a:r>
              <a:rPr lang="et-EE" sz="2800" dirty="0">
                <a:solidFill>
                  <a:schemeClr val="bg1"/>
                </a:solidFill>
              </a:rPr>
              <a:t> ja lo</a:t>
            </a:r>
            <a:r>
              <a:rPr lang="en-US" sz="2800" dirty="0" err="1">
                <a:solidFill>
                  <a:schemeClr val="bg1"/>
                </a:solidFill>
              </a:rPr>
              <a:t>oge</a:t>
            </a:r>
            <a:r>
              <a:rPr lang="et-EE" sz="2800" dirty="0">
                <a:solidFill>
                  <a:schemeClr val="bg1"/>
                </a:solidFill>
              </a:rPr>
              <a:t> esialgne DKO</a:t>
            </a:r>
            <a:r>
              <a:rPr lang="en-US" sz="2800" dirty="0">
                <a:solidFill>
                  <a:schemeClr val="bg1"/>
                </a:solidFill>
              </a:rPr>
              <a:t> </a:t>
            </a:r>
            <a:r>
              <a:rPr lang="en-US" sz="2800" dirty="0" err="1">
                <a:solidFill>
                  <a:schemeClr val="bg1"/>
                </a:solidFill>
              </a:rPr>
              <a:t>projekt</a:t>
            </a:r>
            <a:r>
              <a:rPr lang="et-EE" sz="2800" dirty="0">
                <a:solidFill>
                  <a:schemeClr val="bg1"/>
                </a:solidFill>
              </a:rPr>
              <a:t>i kava</a:t>
            </a:r>
            <a:r>
              <a:rPr lang="en-US" sz="2800" dirty="0">
                <a:solidFill>
                  <a:schemeClr val="bg1"/>
                </a:solidFill>
              </a:rPr>
              <a:t>. </a:t>
            </a:r>
            <a:endParaRPr lang="et-EE" sz="2800" dirty="0">
              <a:solidFill>
                <a:schemeClr val="bg1"/>
              </a:solidFill>
            </a:endParaRPr>
          </a:p>
          <a:p>
            <a:r>
              <a:rPr lang="en-US" sz="2800" dirty="0" err="1">
                <a:solidFill>
                  <a:schemeClr val="bg1"/>
                </a:solidFill>
              </a:rPr>
              <a:t>Mõelge</a:t>
            </a:r>
            <a:r>
              <a:rPr lang="en-US" sz="2800" dirty="0">
                <a:solidFill>
                  <a:schemeClr val="bg1"/>
                </a:solidFill>
              </a:rPr>
              <a:t> </a:t>
            </a:r>
            <a:r>
              <a:rPr lang="en-US" sz="2800" dirty="0" err="1">
                <a:solidFill>
                  <a:schemeClr val="bg1"/>
                </a:solidFill>
              </a:rPr>
              <a:t>järgmistele</a:t>
            </a:r>
            <a:r>
              <a:rPr lang="en-US" sz="2800" dirty="0">
                <a:solidFill>
                  <a:schemeClr val="bg1"/>
                </a:solidFill>
              </a:rPr>
              <a:t> as</a:t>
            </a:r>
            <a:r>
              <a:rPr lang="et-EE" sz="2800" dirty="0" err="1">
                <a:solidFill>
                  <a:schemeClr val="bg1"/>
                </a:solidFill>
              </a:rPr>
              <a:t>pektidele</a:t>
            </a:r>
            <a:r>
              <a:rPr lang="en-US" sz="2800" dirty="0">
                <a:solidFill>
                  <a:schemeClr val="bg1"/>
                </a:solidFill>
              </a:rPr>
              <a:t>:</a:t>
            </a:r>
            <a:endParaRPr lang="et-EE" sz="2800" dirty="0">
              <a:solidFill>
                <a:schemeClr val="bg1"/>
              </a:solidFill>
            </a:endParaRPr>
          </a:p>
          <a:p>
            <a:pPr marL="342900" indent="-342900">
              <a:buFont typeface="Arial" panose="020B0604020202020204" pitchFamily="34" charset="0"/>
              <a:buChar char="•"/>
            </a:pPr>
            <a:r>
              <a:rPr lang="en-US" sz="2800" dirty="0" err="1">
                <a:solidFill>
                  <a:schemeClr val="bg1"/>
                </a:solidFill>
              </a:rPr>
              <a:t>Millist</a:t>
            </a:r>
            <a:r>
              <a:rPr lang="en-US" sz="2800" dirty="0">
                <a:solidFill>
                  <a:schemeClr val="bg1"/>
                </a:solidFill>
              </a:rPr>
              <a:t> </a:t>
            </a:r>
            <a:r>
              <a:rPr lang="en-US" sz="2800" dirty="0" err="1">
                <a:solidFill>
                  <a:schemeClr val="bg1"/>
                </a:solidFill>
              </a:rPr>
              <a:t>projekti</a:t>
            </a:r>
            <a:r>
              <a:rPr lang="en-US" sz="2800" dirty="0">
                <a:solidFill>
                  <a:schemeClr val="bg1"/>
                </a:solidFill>
              </a:rPr>
              <a:t> </a:t>
            </a:r>
            <a:r>
              <a:rPr lang="en-US" sz="2800" dirty="0" err="1">
                <a:solidFill>
                  <a:schemeClr val="bg1"/>
                </a:solidFill>
              </a:rPr>
              <a:t>soovite</a:t>
            </a:r>
            <a:r>
              <a:rPr lang="en-US" sz="2800" dirty="0">
                <a:solidFill>
                  <a:schemeClr val="bg1"/>
                </a:solidFill>
              </a:rPr>
              <a:t> </a:t>
            </a:r>
            <a:r>
              <a:rPr lang="en-US" sz="2800" dirty="0" err="1">
                <a:solidFill>
                  <a:schemeClr val="bg1"/>
                </a:solidFill>
              </a:rPr>
              <a:t>luua</a:t>
            </a:r>
            <a:r>
              <a:rPr lang="en-US" sz="2800" dirty="0">
                <a:solidFill>
                  <a:schemeClr val="bg1"/>
                </a:solidFill>
              </a:rPr>
              <a:t>? </a:t>
            </a:r>
            <a:endParaRPr lang="et-EE" sz="2800" dirty="0">
              <a:solidFill>
                <a:schemeClr val="bg1"/>
              </a:solidFill>
            </a:endParaRPr>
          </a:p>
          <a:p>
            <a:pPr marL="342900" indent="-342900">
              <a:buFont typeface="Arial" panose="020B0604020202020204" pitchFamily="34" charset="0"/>
              <a:buChar char="•"/>
            </a:pPr>
            <a:r>
              <a:rPr lang="et-EE" sz="2800" dirty="0">
                <a:solidFill>
                  <a:schemeClr val="bg1"/>
                </a:solidFill>
              </a:rPr>
              <a:t>Millisele probleemile teie projekt lahendust pakub?</a:t>
            </a:r>
          </a:p>
          <a:p>
            <a:pPr marL="342900" indent="-342900">
              <a:buFont typeface="Arial" panose="020B0604020202020204" pitchFamily="34" charset="0"/>
              <a:buChar char="•"/>
            </a:pPr>
            <a:r>
              <a:rPr lang="en-US" sz="2800" dirty="0" err="1">
                <a:solidFill>
                  <a:schemeClr val="bg1"/>
                </a:solidFill>
              </a:rPr>
              <a:t>Mõelge</a:t>
            </a:r>
            <a:r>
              <a:rPr lang="en-US" sz="2800" dirty="0">
                <a:solidFill>
                  <a:schemeClr val="bg1"/>
                </a:solidFill>
              </a:rPr>
              <a:t> </a:t>
            </a:r>
            <a:r>
              <a:rPr lang="en-US" sz="2800" dirty="0" err="1">
                <a:solidFill>
                  <a:schemeClr val="bg1"/>
                </a:solidFill>
              </a:rPr>
              <a:t>sellele</a:t>
            </a:r>
            <a:r>
              <a:rPr lang="en-US" sz="2800" dirty="0">
                <a:solidFill>
                  <a:schemeClr val="bg1"/>
                </a:solidFill>
              </a:rPr>
              <a:t>, </a:t>
            </a:r>
            <a:r>
              <a:rPr lang="en-US" sz="2800" dirty="0" err="1">
                <a:solidFill>
                  <a:schemeClr val="bg1"/>
                </a:solidFill>
              </a:rPr>
              <a:t>kuidas</a:t>
            </a:r>
            <a:r>
              <a:rPr lang="en-US" sz="2800" dirty="0">
                <a:solidFill>
                  <a:schemeClr val="bg1"/>
                </a:solidFill>
              </a:rPr>
              <a:t> </a:t>
            </a:r>
            <a:r>
              <a:rPr lang="et-EE" sz="2800" dirty="0">
                <a:solidFill>
                  <a:schemeClr val="bg1"/>
                </a:solidFill>
              </a:rPr>
              <a:t>tekib </a:t>
            </a:r>
            <a:r>
              <a:rPr lang="en-US" sz="2800" dirty="0" err="1">
                <a:solidFill>
                  <a:schemeClr val="bg1"/>
                </a:solidFill>
              </a:rPr>
              <a:t>esialgne</a:t>
            </a:r>
            <a:r>
              <a:rPr lang="en-US" sz="2800" dirty="0">
                <a:solidFill>
                  <a:schemeClr val="bg1"/>
                </a:solidFill>
              </a:rPr>
              <a:t> </a:t>
            </a:r>
            <a:r>
              <a:rPr lang="en-US" sz="2800" dirty="0" err="1">
                <a:solidFill>
                  <a:schemeClr val="bg1"/>
                </a:solidFill>
              </a:rPr>
              <a:t>meeskond</a:t>
            </a:r>
            <a:r>
              <a:rPr lang="en-US" sz="2800" dirty="0">
                <a:solidFill>
                  <a:schemeClr val="bg1"/>
                </a:solidFill>
              </a:rPr>
              <a:t>?</a:t>
            </a:r>
            <a:endParaRPr lang="et-EE" sz="2800" dirty="0">
              <a:solidFill>
                <a:schemeClr val="bg1"/>
              </a:solidFill>
            </a:endParaRPr>
          </a:p>
          <a:p>
            <a:pPr marL="342900" indent="-342900">
              <a:buFont typeface="Arial" panose="020B0604020202020204" pitchFamily="34" charset="0"/>
              <a:buChar char="•"/>
            </a:pPr>
            <a:r>
              <a:rPr lang="et-EE" sz="2800" dirty="0" err="1">
                <a:solidFill>
                  <a:schemeClr val="bg1"/>
                </a:solidFill>
              </a:rPr>
              <a:t>Mõlege</a:t>
            </a:r>
            <a:r>
              <a:rPr lang="et-EE" sz="2800" dirty="0">
                <a:solidFill>
                  <a:schemeClr val="bg1"/>
                </a:solidFill>
              </a:rPr>
              <a:t>, k</a:t>
            </a:r>
            <a:r>
              <a:rPr lang="en-US" sz="2800" dirty="0">
                <a:solidFill>
                  <a:schemeClr val="bg1"/>
                </a:solidFill>
              </a:rPr>
              <a:t>es </a:t>
            </a:r>
            <a:r>
              <a:rPr lang="en-US" sz="2800" dirty="0" err="1">
                <a:solidFill>
                  <a:schemeClr val="bg1"/>
                </a:solidFill>
              </a:rPr>
              <a:t>teeb</a:t>
            </a:r>
            <a:r>
              <a:rPr lang="en-US" sz="2800" dirty="0">
                <a:solidFill>
                  <a:schemeClr val="bg1"/>
                </a:solidFill>
              </a:rPr>
              <a:t> </a:t>
            </a:r>
            <a:r>
              <a:rPr lang="en-US" sz="2800" dirty="0" err="1">
                <a:solidFill>
                  <a:schemeClr val="bg1"/>
                </a:solidFill>
              </a:rPr>
              <a:t>otsuseid</a:t>
            </a:r>
            <a:r>
              <a:rPr lang="en-US" sz="2800" dirty="0">
                <a:solidFill>
                  <a:schemeClr val="bg1"/>
                </a:solidFill>
              </a:rPr>
              <a:t>? </a:t>
            </a:r>
            <a:endParaRPr lang="et-EE" sz="2800" dirty="0">
              <a:solidFill>
                <a:schemeClr val="bg1"/>
              </a:solidFill>
            </a:endParaRPr>
          </a:p>
          <a:p>
            <a:pPr marL="342900" indent="-342900">
              <a:buFont typeface="Arial" panose="020B0604020202020204" pitchFamily="34" charset="0"/>
              <a:buChar char="•"/>
            </a:pPr>
            <a:r>
              <a:rPr lang="en-US" sz="2800" dirty="0" err="1">
                <a:solidFill>
                  <a:schemeClr val="bg1"/>
                </a:solidFill>
              </a:rPr>
              <a:t>Kes</a:t>
            </a:r>
            <a:r>
              <a:rPr lang="en-US" sz="2800" dirty="0">
                <a:solidFill>
                  <a:schemeClr val="bg1"/>
                </a:solidFill>
              </a:rPr>
              <a:t> on </a:t>
            </a:r>
            <a:r>
              <a:rPr lang="en-US" sz="2800" dirty="0" err="1">
                <a:solidFill>
                  <a:schemeClr val="bg1"/>
                </a:solidFill>
              </a:rPr>
              <a:t>meeskonna</a:t>
            </a:r>
            <a:r>
              <a:rPr lang="en-US" sz="2800" dirty="0">
                <a:solidFill>
                  <a:schemeClr val="bg1"/>
                </a:solidFill>
              </a:rPr>
              <a:t> </a:t>
            </a:r>
            <a:r>
              <a:rPr lang="en-US" sz="2800" dirty="0" err="1">
                <a:solidFill>
                  <a:schemeClr val="bg1"/>
                </a:solidFill>
              </a:rPr>
              <a:t>juht</a:t>
            </a:r>
            <a:r>
              <a:rPr lang="en-US" sz="2800" dirty="0">
                <a:solidFill>
                  <a:schemeClr val="bg1"/>
                </a:solidFill>
              </a:rPr>
              <a:t>?</a:t>
            </a:r>
            <a:endParaRPr lang="et-EE" sz="2800" dirty="0">
              <a:solidFill>
                <a:schemeClr val="bg1"/>
              </a:solidFill>
            </a:endParaRPr>
          </a:p>
          <a:p>
            <a:pPr marL="342900" indent="-342900">
              <a:buFont typeface="Arial" panose="020B0604020202020204" pitchFamily="34" charset="0"/>
              <a:buChar char="•"/>
            </a:pPr>
            <a:r>
              <a:rPr lang="et-EE" sz="2800" dirty="0">
                <a:solidFill>
                  <a:schemeClr val="bg1"/>
                </a:solidFill>
              </a:rPr>
              <a:t>Milliseid digivahendeid võiksite oma projekti elluviimisel kasutada?</a:t>
            </a: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3049104" y="3561125"/>
            <a:ext cx="8692531" cy="1737427"/>
          </a:xfrm>
        </p:spPr>
        <p:txBody>
          <a:bodyPr/>
          <a:lstStyle/>
          <a:p>
            <a:endParaRPr lang="en-US"/>
          </a:p>
        </p:txBody>
      </p:sp>
    </p:spTree>
    <p:extLst>
      <p:ext uri="{BB962C8B-B14F-4D97-AF65-F5344CB8AC3E}">
        <p14:creationId xmlns:p14="http://schemas.microsoft.com/office/powerpoint/2010/main" val="85554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94756" y="1540364"/>
            <a:ext cx="5713711" cy="4318898"/>
          </a:xfrm>
        </p:spPr>
        <p:txBody>
          <a:bodyPr>
            <a:normAutofit fontScale="92500" lnSpcReduction="10000"/>
          </a:bodyPr>
          <a:lstStyle/>
          <a:p>
            <a:pPr marL="0"/>
            <a:r>
              <a:rPr lang="en-US" dirty="0" err="1"/>
              <a:t>Suurepärased</a:t>
            </a:r>
            <a:r>
              <a:rPr lang="en-US" dirty="0"/>
              <a:t> </a:t>
            </a:r>
            <a:r>
              <a:rPr lang="en-US" dirty="0" err="1"/>
              <a:t>üliõpilaste</a:t>
            </a:r>
            <a:r>
              <a:rPr lang="en-US" dirty="0"/>
              <a:t> DKO </a:t>
            </a:r>
            <a:r>
              <a:rPr lang="en-US" dirty="0" err="1"/>
              <a:t>projektid</a:t>
            </a:r>
            <a:r>
              <a:rPr lang="en-US" dirty="0"/>
              <a:t> </a:t>
            </a:r>
            <a:r>
              <a:rPr lang="en-US" dirty="0" err="1"/>
              <a:t>hõlmavad</a:t>
            </a:r>
            <a:r>
              <a:rPr lang="en-US" dirty="0"/>
              <a:t> </a:t>
            </a:r>
            <a:r>
              <a:rPr lang="en-US" dirty="0" err="1"/>
              <a:t>kindlasti</a:t>
            </a:r>
            <a:r>
              <a:rPr lang="en-US" dirty="0"/>
              <a:t> </a:t>
            </a:r>
            <a:r>
              <a:rPr lang="en-US" dirty="0" err="1"/>
              <a:t>otsesuhtlust</a:t>
            </a:r>
            <a:r>
              <a:rPr lang="en-US" dirty="0"/>
              <a:t> ja </a:t>
            </a:r>
            <a:r>
              <a:rPr lang="en-US" dirty="0" err="1"/>
              <a:t>kogukonnauuringuid</a:t>
            </a:r>
            <a:r>
              <a:rPr lang="en-US" dirty="0"/>
              <a:t>.</a:t>
            </a:r>
          </a:p>
          <a:p>
            <a:pPr marL="0"/>
            <a:r>
              <a:rPr lang="en-US" dirty="0"/>
              <a:t>• </a:t>
            </a:r>
            <a:r>
              <a:rPr lang="en-US" b="1" dirty="0" err="1"/>
              <a:t>Otsesuhtluse</a:t>
            </a:r>
            <a:r>
              <a:rPr lang="en-US" b="1" dirty="0"/>
              <a:t> </a:t>
            </a:r>
            <a:r>
              <a:rPr lang="en-US" dirty="0" err="1"/>
              <a:t>käigus</a:t>
            </a:r>
            <a:r>
              <a:rPr lang="en-US" dirty="0"/>
              <a:t> </a:t>
            </a:r>
            <a:r>
              <a:rPr lang="en-US" dirty="0" err="1"/>
              <a:t>pühendatakse</a:t>
            </a:r>
            <a:r>
              <a:rPr lang="en-US" dirty="0"/>
              <a:t> </a:t>
            </a:r>
            <a:r>
              <a:rPr lang="en-US" dirty="0" err="1"/>
              <a:t>projektile</a:t>
            </a:r>
            <a:r>
              <a:rPr lang="en-US" dirty="0"/>
              <a:t> </a:t>
            </a:r>
            <a:r>
              <a:rPr lang="en-US" dirty="0" err="1"/>
              <a:t>isiklikku</a:t>
            </a:r>
            <a:r>
              <a:rPr lang="en-US" dirty="0"/>
              <a:t> </a:t>
            </a:r>
            <a:r>
              <a:rPr lang="en-US" dirty="0" err="1"/>
              <a:t>aega</a:t>
            </a:r>
            <a:r>
              <a:rPr lang="en-US" dirty="0"/>
              <a:t>, et </a:t>
            </a:r>
            <a:r>
              <a:rPr lang="en-US" dirty="0" err="1"/>
              <a:t>aidata</a:t>
            </a:r>
            <a:r>
              <a:rPr lang="en-US" dirty="0"/>
              <a:t> </a:t>
            </a:r>
            <a:r>
              <a:rPr lang="en-US" dirty="0" err="1"/>
              <a:t>vastata</a:t>
            </a:r>
            <a:r>
              <a:rPr lang="en-US" dirty="0"/>
              <a:t> </a:t>
            </a:r>
            <a:r>
              <a:rPr lang="en-US" dirty="0" err="1"/>
              <a:t>kogukonna</a:t>
            </a:r>
            <a:r>
              <a:rPr lang="en-US" dirty="0"/>
              <a:t> </a:t>
            </a:r>
            <a:r>
              <a:rPr lang="en-US" dirty="0" err="1"/>
              <a:t>vajadustele</a:t>
            </a:r>
            <a:r>
              <a:rPr lang="en-US" dirty="0"/>
              <a:t>.</a:t>
            </a:r>
          </a:p>
          <a:p>
            <a:pPr marL="0"/>
            <a:r>
              <a:rPr lang="en-US" dirty="0"/>
              <a:t>• </a:t>
            </a:r>
            <a:r>
              <a:rPr lang="en-US" b="1" dirty="0" err="1"/>
              <a:t>Kogukonnauuringud</a:t>
            </a:r>
            <a:r>
              <a:rPr lang="en-US" dirty="0"/>
              <a:t> </a:t>
            </a:r>
            <a:r>
              <a:rPr lang="en-US" dirty="0" err="1"/>
              <a:t>hõlmavad</a:t>
            </a:r>
            <a:r>
              <a:rPr lang="en-US" dirty="0"/>
              <a:t> </a:t>
            </a:r>
            <a:r>
              <a:rPr lang="en-US" dirty="0" err="1"/>
              <a:t>kogukonna</a:t>
            </a:r>
            <a:r>
              <a:rPr lang="en-US" dirty="0"/>
              <a:t> </a:t>
            </a:r>
            <a:r>
              <a:rPr lang="en-US" dirty="0" err="1"/>
              <a:t>uurimist</a:t>
            </a:r>
            <a:r>
              <a:rPr lang="en-US" dirty="0"/>
              <a:t>, et </a:t>
            </a:r>
            <a:r>
              <a:rPr lang="en-US" dirty="0" err="1"/>
              <a:t>hinnata</a:t>
            </a:r>
            <a:r>
              <a:rPr lang="en-US" dirty="0"/>
              <a:t> </a:t>
            </a:r>
            <a:r>
              <a:rPr lang="en-US" dirty="0" err="1"/>
              <a:t>selle</a:t>
            </a:r>
            <a:r>
              <a:rPr lang="en-US" dirty="0"/>
              <a:t> </a:t>
            </a:r>
            <a:r>
              <a:rPr lang="en-US" dirty="0" err="1"/>
              <a:t>varasid</a:t>
            </a:r>
            <a:r>
              <a:rPr lang="en-US" dirty="0"/>
              <a:t> ja </a:t>
            </a:r>
            <a:r>
              <a:rPr lang="en-US" dirty="0" err="1"/>
              <a:t>seda</a:t>
            </a:r>
            <a:r>
              <a:rPr lang="en-US" dirty="0"/>
              <a:t>, </a:t>
            </a:r>
            <a:r>
              <a:rPr lang="en-US" dirty="0" err="1"/>
              <a:t>kuidas</a:t>
            </a:r>
            <a:r>
              <a:rPr lang="en-US" dirty="0"/>
              <a:t> </a:t>
            </a:r>
            <a:r>
              <a:rPr lang="en-US" dirty="0" err="1"/>
              <a:t>praegused</a:t>
            </a:r>
            <a:r>
              <a:rPr lang="en-US" dirty="0"/>
              <a:t> </a:t>
            </a:r>
            <a:r>
              <a:rPr lang="en-US" dirty="0" err="1"/>
              <a:t>sotsiaalsed</a:t>
            </a:r>
            <a:r>
              <a:rPr lang="en-US" dirty="0"/>
              <a:t> </a:t>
            </a:r>
            <a:r>
              <a:rPr lang="en-US" dirty="0" err="1"/>
              <a:t>probleemid</a:t>
            </a:r>
            <a:r>
              <a:rPr lang="en-US" dirty="0"/>
              <a:t> </a:t>
            </a:r>
            <a:r>
              <a:rPr lang="en-US" dirty="0" err="1"/>
              <a:t>seda</a:t>
            </a:r>
            <a:r>
              <a:rPr lang="en-US" dirty="0"/>
              <a:t> </a:t>
            </a:r>
            <a:r>
              <a:rPr lang="en-US" dirty="0" err="1"/>
              <a:t>mõjutavad</a:t>
            </a:r>
            <a:r>
              <a:rPr lang="en-US" dirty="0"/>
              <a:t>.</a:t>
            </a:r>
          </a:p>
          <a:p>
            <a:pPr marL="0"/>
            <a:r>
              <a:rPr lang="en-US" dirty="0" err="1"/>
              <a:t>Mõlemat</a:t>
            </a:r>
            <a:r>
              <a:rPr lang="en-US" dirty="0"/>
              <a:t> </a:t>
            </a:r>
            <a:r>
              <a:rPr lang="en-US" dirty="0" err="1"/>
              <a:t>kontseptsiooni</a:t>
            </a:r>
            <a:r>
              <a:rPr lang="en-US" dirty="0"/>
              <a:t> </a:t>
            </a:r>
            <a:r>
              <a:rPr lang="en-US" dirty="0" err="1"/>
              <a:t>kasutades</a:t>
            </a:r>
            <a:r>
              <a:rPr lang="en-US" dirty="0"/>
              <a:t> </a:t>
            </a:r>
            <a:r>
              <a:rPr lang="en-US" dirty="0" err="1"/>
              <a:t>saate</a:t>
            </a:r>
            <a:r>
              <a:rPr lang="en-US" dirty="0"/>
              <a:t> </a:t>
            </a:r>
            <a:r>
              <a:rPr lang="en-US" dirty="0" err="1"/>
              <a:t>tagada</a:t>
            </a:r>
            <a:r>
              <a:rPr lang="en-US" dirty="0"/>
              <a:t>, et </a:t>
            </a:r>
            <a:r>
              <a:rPr lang="en-US" dirty="0" err="1"/>
              <a:t>teie</a:t>
            </a:r>
            <a:r>
              <a:rPr lang="en-US" dirty="0"/>
              <a:t> </a:t>
            </a:r>
            <a:r>
              <a:rPr lang="en-US" dirty="0" err="1"/>
              <a:t>projekt</a:t>
            </a:r>
            <a:r>
              <a:rPr lang="en-US" dirty="0"/>
              <a:t> </a:t>
            </a:r>
            <a:r>
              <a:rPr lang="en-US" dirty="0" err="1"/>
              <a:t>pakub</a:t>
            </a:r>
            <a:r>
              <a:rPr lang="en-US" dirty="0"/>
              <a:t> </a:t>
            </a:r>
            <a:r>
              <a:rPr lang="en-US" dirty="0" err="1"/>
              <a:t>lahenduse</a:t>
            </a:r>
            <a:r>
              <a:rPr lang="en-US" dirty="0"/>
              <a:t> </a:t>
            </a:r>
            <a:r>
              <a:rPr lang="en-US" dirty="0" err="1"/>
              <a:t>tõelisele</a:t>
            </a:r>
            <a:r>
              <a:rPr lang="en-US" dirty="0"/>
              <a:t> </a:t>
            </a:r>
            <a:r>
              <a:rPr lang="en-US" dirty="0" err="1"/>
              <a:t>ühiskonna</a:t>
            </a:r>
            <a:r>
              <a:rPr lang="en-US" dirty="0"/>
              <a:t> </a:t>
            </a:r>
            <a:r>
              <a:rPr lang="en-US" dirty="0" err="1"/>
              <a:t>probleemi</a:t>
            </a:r>
            <a:r>
              <a:rPr lang="en-US" dirty="0"/>
              <a:t>, ja et </a:t>
            </a:r>
            <a:r>
              <a:rPr lang="en-US" dirty="0" err="1"/>
              <a:t>inimesed</a:t>
            </a:r>
            <a:r>
              <a:rPr lang="en-US" dirty="0"/>
              <a:t> </a:t>
            </a:r>
            <a:r>
              <a:rPr lang="en-US" dirty="0" err="1"/>
              <a:t>toetavad</a:t>
            </a:r>
            <a:r>
              <a:rPr lang="en-US" dirty="0"/>
              <a:t> </a:t>
            </a:r>
            <a:r>
              <a:rPr lang="en-US" dirty="0" err="1"/>
              <a:t>teie</a:t>
            </a:r>
            <a:r>
              <a:rPr lang="en-US" dirty="0"/>
              <a:t> </a:t>
            </a:r>
            <a:r>
              <a:rPr lang="en-US" dirty="0" err="1"/>
              <a:t>projekti</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18650" y="347815"/>
            <a:ext cx="5713711" cy="590313"/>
          </a:xfrm>
        </p:spPr>
        <p:txBody>
          <a:bodyPr>
            <a:normAutofit fontScale="25000" lnSpcReduction="20000"/>
          </a:bodyPr>
          <a:lstStyle/>
          <a:p>
            <a:pPr algn="ctr"/>
            <a:r>
              <a:rPr lang="fr-FR" sz="11200" dirty="0"/>
              <a:t>OTSESUHTLUS (DIRECT SERVICE) JA KOGUKONNAUURINGUD</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FF6FB6C-02F9-45DE-961C-69817BAB1B7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3" name="TextBox 2">
            <a:extLst>
              <a:ext uri="{FF2B5EF4-FFF2-40B4-BE49-F238E27FC236}">
                <a16:creationId xmlns:a16="http://schemas.microsoft.com/office/drawing/2014/main" id="{C8A7613F-E0A6-4F3B-AE52-6C943B3A1AF0}"/>
              </a:ext>
            </a:extLst>
          </p:cNvPr>
          <p:cNvSpPr txBox="1"/>
          <p:nvPr/>
        </p:nvSpPr>
        <p:spPr>
          <a:xfrm>
            <a:off x="6392300" y="5859262"/>
            <a:ext cx="1565157" cy="369332"/>
          </a:xfrm>
          <a:prstGeom prst="rect">
            <a:avLst/>
          </a:prstGeom>
          <a:noFill/>
        </p:spPr>
        <p:txBody>
          <a:bodyPr wrap="square" rtlCol="0">
            <a:spAutoFit/>
          </a:bodyPr>
          <a:lstStyle/>
          <a:p>
            <a:r>
              <a:rPr lang="en-US" b="1" dirty="0" err="1">
                <a:solidFill>
                  <a:schemeClr val="accent1"/>
                </a:solidFill>
                <a:hlinkClick r:id="rId4"/>
              </a:rPr>
              <a:t>Allikas</a:t>
            </a:r>
            <a:endParaRPr lang="en-IE" b="1" dirty="0">
              <a:solidFill>
                <a:schemeClr val="accent1"/>
              </a:solidFill>
            </a:endParaRPr>
          </a:p>
        </p:txBody>
      </p:sp>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609721" y="1052355"/>
            <a:ext cx="6293467" cy="4770537"/>
          </a:xfrm>
          <a:prstGeom prst="rect">
            <a:avLst/>
          </a:prstGeom>
          <a:noFill/>
        </p:spPr>
        <p:txBody>
          <a:bodyPr wrap="square" rtlCol="0">
            <a:spAutoFit/>
          </a:bodyPr>
          <a:lstStyle/>
          <a:p>
            <a:r>
              <a:rPr lang="en-US" sz="2400" b="1" dirty="0" err="1">
                <a:solidFill>
                  <a:schemeClr val="bg1"/>
                </a:solidFill>
              </a:rPr>
              <a:t>Toetus</a:t>
            </a:r>
            <a:r>
              <a:rPr lang="en-US" sz="2400" b="1" dirty="0">
                <a:solidFill>
                  <a:schemeClr val="bg1"/>
                </a:solidFill>
              </a:rPr>
              <a:t> ja </a:t>
            </a:r>
            <a:r>
              <a:rPr lang="en-US" sz="2400" b="1" dirty="0" err="1">
                <a:solidFill>
                  <a:schemeClr val="bg1"/>
                </a:solidFill>
              </a:rPr>
              <a:t>haridus</a:t>
            </a:r>
            <a:r>
              <a:rPr lang="en-US" sz="2400" b="1" dirty="0">
                <a:solidFill>
                  <a:schemeClr val="bg1"/>
                </a:solidFill>
              </a:rPr>
              <a:t> </a:t>
            </a:r>
            <a:r>
              <a:rPr lang="en-US" sz="2400" dirty="0">
                <a:solidFill>
                  <a:schemeClr val="bg1"/>
                </a:solidFill>
              </a:rPr>
              <a:t>on </a:t>
            </a:r>
            <a:r>
              <a:rPr lang="en-US" sz="2400" dirty="0" err="1">
                <a:solidFill>
                  <a:schemeClr val="bg1"/>
                </a:solidFill>
              </a:rPr>
              <a:t>olukord</a:t>
            </a:r>
            <a:r>
              <a:rPr lang="en-US" sz="2400" dirty="0">
                <a:solidFill>
                  <a:schemeClr val="bg1"/>
                </a:solidFill>
              </a:rPr>
              <a:t>, </a:t>
            </a:r>
            <a:r>
              <a:rPr lang="en-US" sz="2400" dirty="0" err="1">
                <a:solidFill>
                  <a:schemeClr val="bg1"/>
                </a:solidFill>
              </a:rPr>
              <a:t>kus</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meeskond</a:t>
            </a:r>
            <a:r>
              <a:rPr lang="en-US" sz="2400" dirty="0">
                <a:solidFill>
                  <a:schemeClr val="bg1"/>
                </a:solidFill>
              </a:rPr>
              <a:t> </a:t>
            </a:r>
            <a:r>
              <a:rPr lang="en-US" sz="2400" dirty="0" err="1">
                <a:solidFill>
                  <a:schemeClr val="bg1"/>
                </a:solidFill>
              </a:rPr>
              <a:t>koolitab</a:t>
            </a:r>
            <a:r>
              <a:rPr lang="en-US" sz="2400" dirty="0">
                <a:solidFill>
                  <a:schemeClr val="bg1"/>
                </a:solidFill>
              </a:rPr>
              <a:t> </a:t>
            </a:r>
            <a:r>
              <a:rPr lang="en-US" sz="2400" dirty="0" err="1">
                <a:solidFill>
                  <a:schemeClr val="bg1"/>
                </a:solidFill>
              </a:rPr>
              <a:t>kogukonda</a:t>
            </a:r>
            <a:r>
              <a:rPr lang="en-US" sz="2400" dirty="0">
                <a:solidFill>
                  <a:schemeClr val="bg1"/>
                </a:solidFill>
              </a:rPr>
              <a:t> </a:t>
            </a:r>
            <a:r>
              <a:rPr lang="en-US" sz="2400" dirty="0" err="1">
                <a:solidFill>
                  <a:schemeClr val="bg1"/>
                </a:solidFill>
              </a:rPr>
              <a:t>nendes</a:t>
            </a:r>
            <a:r>
              <a:rPr lang="en-US" sz="2400" dirty="0">
                <a:solidFill>
                  <a:schemeClr val="bg1"/>
                </a:solidFill>
              </a:rPr>
              <a:t> </a:t>
            </a:r>
            <a:r>
              <a:rPr lang="en-US" sz="2400" dirty="0" err="1">
                <a:solidFill>
                  <a:schemeClr val="bg1"/>
                </a:solidFill>
              </a:rPr>
              <a:t>valdkonadades</a:t>
            </a:r>
            <a:r>
              <a:rPr lang="en-US" sz="2400" dirty="0">
                <a:solidFill>
                  <a:schemeClr val="bg1"/>
                </a:solidFill>
              </a:rPr>
              <a:t>, </a:t>
            </a:r>
            <a:r>
              <a:rPr lang="en-US" sz="2400" dirty="0" err="1">
                <a:solidFill>
                  <a:schemeClr val="bg1"/>
                </a:solidFill>
              </a:rPr>
              <a:t>kus</a:t>
            </a:r>
            <a:r>
              <a:rPr lang="en-US" sz="2400" dirty="0">
                <a:solidFill>
                  <a:schemeClr val="bg1"/>
                </a:solidFill>
              </a:rPr>
              <a:t> </a:t>
            </a:r>
            <a:r>
              <a:rPr lang="en-US" sz="2400" dirty="0" err="1">
                <a:solidFill>
                  <a:schemeClr val="bg1"/>
                </a:solidFill>
              </a:rPr>
              <a:t>kogukonnal</a:t>
            </a:r>
            <a:r>
              <a:rPr lang="en-US" sz="2400" dirty="0">
                <a:solidFill>
                  <a:schemeClr val="bg1"/>
                </a:solidFill>
              </a:rPr>
              <a:t> on </a:t>
            </a:r>
            <a:r>
              <a:rPr lang="en-US" sz="2400" dirty="0" err="1">
                <a:solidFill>
                  <a:schemeClr val="bg1"/>
                </a:solidFill>
              </a:rPr>
              <a:t>probleeme</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tulemuseks</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toetus</a:t>
            </a:r>
            <a:r>
              <a:rPr lang="en-US" sz="2400" dirty="0">
                <a:solidFill>
                  <a:schemeClr val="bg1"/>
                </a:solidFill>
              </a:rPr>
              <a:t>, </a:t>
            </a:r>
            <a:r>
              <a:rPr lang="en-US" sz="2400" dirty="0" err="1">
                <a:solidFill>
                  <a:schemeClr val="bg1"/>
                </a:solidFill>
              </a:rPr>
              <a:t>kus</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kasutab</a:t>
            </a:r>
            <a:r>
              <a:rPr lang="en-US" sz="2400" dirty="0">
                <a:solidFill>
                  <a:schemeClr val="bg1"/>
                </a:solidFill>
              </a:rPr>
              <a:t> </a:t>
            </a:r>
            <a:r>
              <a:rPr lang="en-US" sz="2400" dirty="0" err="1">
                <a:solidFill>
                  <a:schemeClr val="bg1"/>
                </a:solidFill>
              </a:rPr>
              <a:t>muudatuste</a:t>
            </a:r>
            <a:r>
              <a:rPr lang="en-US" sz="2400" dirty="0">
                <a:solidFill>
                  <a:schemeClr val="bg1"/>
                </a:solidFill>
              </a:rPr>
              <a:t> </a:t>
            </a:r>
            <a:r>
              <a:rPr lang="en-US" sz="2400" dirty="0" err="1">
                <a:solidFill>
                  <a:schemeClr val="bg1"/>
                </a:solidFill>
              </a:rPr>
              <a:t>jõustamiseks</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viise</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petitsioonid</a:t>
            </a:r>
            <a:r>
              <a:rPr lang="en-US" sz="2400" dirty="0">
                <a:solidFill>
                  <a:schemeClr val="bg1"/>
                </a:solidFill>
              </a:rPr>
              <a:t>, </a:t>
            </a:r>
            <a:r>
              <a:rPr lang="en-US" sz="2400" dirty="0" err="1">
                <a:solidFill>
                  <a:schemeClr val="bg1"/>
                </a:solidFill>
              </a:rPr>
              <a:t>protestid</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kirjade</a:t>
            </a:r>
            <a:r>
              <a:rPr lang="en-US" sz="2400" dirty="0">
                <a:solidFill>
                  <a:schemeClr val="bg1"/>
                </a:solidFill>
              </a:rPr>
              <a:t> </a:t>
            </a:r>
            <a:r>
              <a:rPr lang="en-US" sz="2400" dirty="0" err="1">
                <a:solidFill>
                  <a:schemeClr val="bg1"/>
                </a:solidFill>
              </a:rPr>
              <a:t>kirjutamine</a:t>
            </a:r>
            <a:r>
              <a:rPr lang="en-US" sz="2400" dirty="0">
                <a:solidFill>
                  <a:schemeClr val="bg1"/>
                </a:solidFill>
              </a:rPr>
              <a:t>, et </a:t>
            </a:r>
            <a:r>
              <a:rPr lang="en-US" sz="2400" dirty="0" err="1">
                <a:solidFill>
                  <a:schemeClr val="bg1"/>
                </a:solidFill>
              </a:rPr>
              <a:t>veenda</a:t>
            </a:r>
            <a:r>
              <a:rPr lang="en-US" sz="2400" dirty="0">
                <a:solidFill>
                  <a:schemeClr val="bg1"/>
                </a:solidFill>
              </a:rPr>
              <a:t> </a:t>
            </a:r>
            <a:r>
              <a:rPr lang="en-US" sz="2400" dirty="0" err="1">
                <a:solidFill>
                  <a:schemeClr val="bg1"/>
                </a:solidFill>
              </a:rPr>
              <a:t>ettevõtteid</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valitsust</a:t>
            </a:r>
            <a:r>
              <a:rPr lang="en-US" sz="2400" dirty="0">
                <a:solidFill>
                  <a:schemeClr val="bg1"/>
                </a:solidFill>
              </a:rPr>
              <a:t> </a:t>
            </a:r>
            <a:r>
              <a:rPr lang="en-US" sz="2400" dirty="0" err="1">
                <a:solidFill>
                  <a:schemeClr val="bg1"/>
                </a:solidFill>
              </a:rPr>
              <a:t>muutuma</a:t>
            </a:r>
            <a:r>
              <a:rPr lang="en-US" sz="2400" dirty="0">
                <a:solidFill>
                  <a:schemeClr val="bg1"/>
                </a:solidFill>
              </a:rPr>
              <a:t>.</a:t>
            </a:r>
            <a:endParaRPr lang="et-EE" sz="2400" dirty="0">
              <a:solidFill>
                <a:schemeClr val="bg1"/>
              </a:solidFill>
            </a:endParaRPr>
          </a:p>
          <a:p>
            <a:r>
              <a:rPr lang="et-EE" sz="1600" dirty="0">
                <a:solidFill>
                  <a:schemeClr val="bg1"/>
                </a:solidFill>
              </a:rPr>
              <a:t>   </a:t>
            </a:r>
            <a:endParaRPr lang="en-US" sz="1600" dirty="0">
              <a:solidFill>
                <a:schemeClr val="bg1"/>
              </a:solidFill>
            </a:endParaRPr>
          </a:p>
          <a:p>
            <a:r>
              <a:rPr lang="en-US" sz="2400" b="1" dirty="0" err="1">
                <a:solidFill>
                  <a:schemeClr val="bg1"/>
                </a:solidFill>
              </a:rPr>
              <a:t>Suutlikkuse</a:t>
            </a:r>
            <a:r>
              <a:rPr lang="en-US" sz="2400" b="1" dirty="0">
                <a:solidFill>
                  <a:schemeClr val="bg1"/>
                </a:solidFill>
              </a:rPr>
              <a:t> </a:t>
            </a:r>
            <a:r>
              <a:rPr lang="en-US" sz="2400" b="1" dirty="0" err="1">
                <a:solidFill>
                  <a:schemeClr val="bg1"/>
                </a:solidFill>
              </a:rPr>
              <a:t>suurendamine</a:t>
            </a:r>
            <a:r>
              <a:rPr lang="en-US" sz="2400" b="1" dirty="0">
                <a:solidFill>
                  <a:schemeClr val="bg1"/>
                </a:solidFill>
              </a:rPr>
              <a:t> </a:t>
            </a:r>
            <a:r>
              <a:rPr lang="en-US" sz="2400" dirty="0" err="1">
                <a:solidFill>
                  <a:schemeClr val="bg1"/>
                </a:solidFill>
              </a:rPr>
              <a:t>tuvastab</a:t>
            </a:r>
            <a:r>
              <a:rPr lang="en-US" sz="2400" dirty="0">
                <a:solidFill>
                  <a:schemeClr val="bg1"/>
                </a:solidFill>
              </a:rPr>
              <a:t> </a:t>
            </a:r>
            <a:r>
              <a:rPr lang="en-US" sz="2400" dirty="0" err="1">
                <a:solidFill>
                  <a:schemeClr val="bg1"/>
                </a:solidFill>
              </a:rPr>
              <a:t>kogukonna</a:t>
            </a:r>
            <a:r>
              <a:rPr lang="en-US" sz="2400" dirty="0">
                <a:solidFill>
                  <a:schemeClr val="bg1"/>
                </a:solidFill>
              </a:rPr>
              <a:t> </a:t>
            </a:r>
            <a:r>
              <a:rPr lang="en-US" sz="2400" dirty="0" err="1">
                <a:solidFill>
                  <a:schemeClr val="bg1"/>
                </a:solidFill>
              </a:rPr>
              <a:t>tugevad</a:t>
            </a:r>
            <a:r>
              <a:rPr lang="en-US" sz="2400" dirty="0">
                <a:solidFill>
                  <a:schemeClr val="bg1"/>
                </a:solidFill>
              </a:rPr>
              <a:t> </a:t>
            </a:r>
            <a:r>
              <a:rPr lang="en-US" sz="2400" dirty="0" err="1">
                <a:solidFill>
                  <a:schemeClr val="bg1"/>
                </a:solidFill>
              </a:rPr>
              <a:t>küljed</a:t>
            </a:r>
            <a:r>
              <a:rPr lang="en-US" sz="2400" dirty="0">
                <a:solidFill>
                  <a:schemeClr val="bg1"/>
                </a:solidFill>
              </a:rPr>
              <a:t> ja </a:t>
            </a:r>
            <a:r>
              <a:rPr lang="en-US" sz="2400" dirty="0" err="1">
                <a:solidFill>
                  <a:schemeClr val="bg1"/>
                </a:solidFill>
              </a:rPr>
              <a:t>töötab</a:t>
            </a:r>
            <a:r>
              <a:rPr lang="en-US" sz="2400" dirty="0">
                <a:solidFill>
                  <a:schemeClr val="bg1"/>
                </a:solidFill>
              </a:rPr>
              <a:t> </a:t>
            </a:r>
            <a:r>
              <a:rPr lang="en-US" sz="2400" dirty="0" err="1">
                <a:solidFill>
                  <a:schemeClr val="bg1"/>
                </a:solidFill>
              </a:rPr>
              <a:t>nendega</a:t>
            </a:r>
            <a:r>
              <a:rPr lang="en-US" sz="2400" dirty="0">
                <a:solidFill>
                  <a:schemeClr val="bg1"/>
                </a:solidFill>
              </a:rPr>
              <a:t>, et </a:t>
            </a:r>
            <a:r>
              <a:rPr lang="en-US" sz="2400" dirty="0" err="1">
                <a:solidFill>
                  <a:schemeClr val="bg1"/>
                </a:solidFill>
              </a:rPr>
              <a:t>luua</a:t>
            </a:r>
            <a:r>
              <a:rPr lang="en-US" sz="2400" dirty="0">
                <a:solidFill>
                  <a:schemeClr val="bg1"/>
                </a:solidFill>
              </a:rPr>
              <a:t> </a:t>
            </a:r>
            <a:r>
              <a:rPr lang="en-US" sz="2400" dirty="0" err="1">
                <a:solidFill>
                  <a:schemeClr val="bg1"/>
                </a:solidFill>
              </a:rPr>
              <a:t>kogukonna</a:t>
            </a:r>
            <a:r>
              <a:rPr lang="en-US" sz="2400" dirty="0">
                <a:solidFill>
                  <a:schemeClr val="bg1"/>
                </a:solidFill>
              </a:rPr>
              <a:t> </a:t>
            </a:r>
            <a:r>
              <a:rPr lang="en-US" sz="2400" dirty="0" err="1">
                <a:solidFill>
                  <a:schemeClr val="bg1"/>
                </a:solidFill>
              </a:rPr>
              <a:t>probleemidega</a:t>
            </a:r>
            <a:r>
              <a:rPr lang="en-US" sz="2400" dirty="0">
                <a:solidFill>
                  <a:schemeClr val="bg1"/>
                </a:solidFill>
              </a:rPr>
              <a:t> </a:t>
            </a:r>
            <a:r>
              <a:rPr lang="en-US" sz="2400" dirty="0" err="1">
                <a:solidFill>
                  <a:schemeClr val="bg1"/>
                </a:solidFill>
              </a:rPr>
              <a:t>toimetulemiseks</a:t>
            </a:r>
            <a:r>
              <a:rPr lang="en-US" sz="2400" dirty="0">
                <a:solidFill>
                  <a:schemeClr val="bg1"/>
                </a:solidFill>
              </a:rPr>
              <a:t> </a:t>
            </a:r>
            <a:r>
              <a:rPr lang="en-US" sz="2400" dirty="0" err="1">
                <a:solidFill>
                  <a:schemeClr val="bg1"/>
                </a:solidFill>
              </a:rPr>
              <a:t>tugevam</a:t>
            </a:r>
            <a:r>
              <a:rPr lang="en-US" sz="2400" dirty="0">
                <a:solidFill>
                  <a:schemeClr val="bg1"/>
                </a:solidFill>
              </a:rPr>
              <a:t> </a:t>
            </a:r>
            <a:r>
              <a:rPr lang="en-US" sz="2400" dirty="0" err="1">
                <a:solidFill>
                  <a:schemeClr val="bg1"/>
                </a:solidFill>
              </a:rPr>
              <a:t>probleemide</a:t>
            </a:r>
            <a:r>
              <a:rPr lang="en-US" sz="2400" dirty="0">
                <a:solidFill>
                  <a:schemeClr val="bg1"/>
                </a:solidFill>
              </a:rPr>
              <a:t> </a:t>
            </a:r>
            <a:r>
              <a:rPr lang="en-US" sz="2400" dirty="0" err="1">
                <a:solidFill>
                  <a:schemeClr val="bg1"/>
                </a:solidFill>
              </a:rPr>
              <a:t>lahendamise</a:t>
            </a:r>
            <a:br>
              <a:rPr lang="et-EE" sz="2400" dirty="0">
                <a:solidFill>
                  <a:schemeClr val="bg1"/>
                </a:solidFill>
              </a:rPr>
            </a:br>
            <a:r>
              <a:rPr lang="en-US" sz="2400" dirty="0" err="1">
                <a:solidFill>
                  <a:schemeClr val="bg1"/>
                </a:solidFill>
              </a:rPr>
              <a:t>võrgustik</a:t>
            </a:r>
            <a:r>
              <a:rPr lang="en-US" sz="2400" dirty="0">
                <a:solidFill>
                  <a:schemeClr val="bg1"/>
                </a:solidFill>
              </a:rPr>
              <a:t>.</a:t>
            </a:r>
          </a:p>
        </p:txBody>
      </p:sp>
      <p:sp>
        <p:nvSpPr>
          <p:cNvPr id="7" name="Text Placeholder 1">
            <a:extLst>
              <a:ext uri="{FF2B5EF4-FFF2-40B4-BE49-F238E27FC236}">
                <a16:creationId xmlns:a16="http://schemas.microsoft.com/office/drawing/2014/main" id="{901547F9-E119-4A83-9612-13FABC48C7BC}"/>
              </a:ext>
            </a:extLst>
          </p:cNvPr>
          <p:cNvSpPr txBox="1">
            <a:spLocks/>
          </p:cNvSpPr>
          <p:nvPr/>
        </p:nvSpPr>
        <p:spPr>
          <a:xfrm>
            <a:off x="5850621"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t-EE" sz="5100" dirty="0">
                <a:solidFill>
                  <a:schemeClr val="bg1"/>
                </a:solidFill>
              </a:rPr>
              <a:t>T</a:t>
            </a:r>
            <a:r>
              <a:rPr lang="fi-FI" sz="5100" dirty="0">
                <a:solidFill>
                  <a:schemeClr val="bg1"/>
                </a:solidFill>
              </a:rPr>
              <a:t>OETUS JA HARIDUS NING SUUTLIKKUSE SUURENDAMINE</a:t>
            </a:r>
            <a:endParaRPr lang="en-US" dirty="0"/>
          </a:p>
        </p:txBody>
      </p:sp>
      <p:pic>
        <p:nvPicPr>
          <p:cNvPr id="4" name="Picture Placeholder 3">
            <a:extLst>
              <a:ext uri="{FF2B5EF4-FFF2-40B4-BE49-F238E27FC236}">
                <a16:creationId xmlns:a16="http://schemas.microsoft.com/office/drawing/2014/main" id="{57F79850-7952-4FC7-A4F1-C551F1AB30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1" r="24491"/>
          <a:stretch>
            <a:fillRect/>
          </a:stretch>
        </p:blipFill>
        <p:spPr>
          <a:xfrm>
            <a:off x="324779" y="-1"/>
            <a:ext cx="5248975" cy="6858001"/>
          </a:xfrm>
        </p:spPr>
      </p:pic>
      <p:sp>
        <p:nvSpPr>
          <p:cNvPr id="5" name="TextBox 4">
            <a:extLst>
              <a:ext uri="{FF2B5EF4-FFF2-40B4-BE49-F238E27FC236}">
                <a16:creationId xmlns:a16="http://schemas.microsoft.com/office/drawing/2014/main" id="{0D141562-CA80-46FF-AC14-CD5783854D10}"/>
              </a:ext>
            </a:extLst>
          </p:cNvPr>
          <p:cNvSpPr txBox="1"/>
          <p:nvPr/>
        </p:nvSpPr>
        <p:spPr>
          <a:xfrm>
            <a:off x="5609721" y="6043398"/>
            <a:ext cx="1565157" cy="369332"/>
          </a:xfrm>
          <a:prstGeom prst="rect">
            <a:avLst/>
          </a:prstGeom>
          <a:noFill/>
        </p:spPr>
        <p:txBody>
          <a:bodyPr wrap="square" rtlCol="0">
            <a:spAutoFit/>
          </a:bodyPr>
          <a:lstStyle/>
          <a:p>
            <a:r>
              <a:rPr lang="en-US" b="1" dirty="0" err="1">
                <a:solidFill>
                  <a:schemeClr val="accent1"/>
                </a:solidFill>
                <a:hlinkClick r:id="rId3"/>
              </a:rPr>
              <a:t>Allikas</a:t>
            </a:r>
            <a:endParaRPr lang="en-IE" b="1" dirty="0">
              <a:solidFill>
                <a:schemeClr val="accent1"/>
              </a:solidFill>
            </a:endParaRPr>
          </a:p>
        </p:txBody>
      </p:sp>
    </p:spTree>
    <p:extLst>
      <p:ext uri="{BB962C8B-B14F-4D97-AF65-F5344CB8AC3E}">
        <p14:creationId xmlns:p14="http://schemas.microsoft.com/office/powerpoint/2010/main" val="34096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212873"/>
            <a:ext cx="5648325" cy="5262979"/>
          </a:xfrm>
          <a:prstGeom prst="rect">
            <a:avLst/>
          </a:prstGeom>
          <a:noFill/>
        </p:spPr>
        <p:txBody>
          <a:bodyPr wrap="square" rtlCol="0">
            <a:spAutoFit/>
          </a:bodyPr>
          <a:lstStyle/>
          <a:p>
            <a:r>
              <a:rPr lang="en-US" sz="2400" b="1" dirty="0" err="1">
                <a:solidFill>
                  <a:schemeClr val="bg1"/>
                </a:solidFill>
              </a:rPr>
              <a:t>Poliitiline</a:t>
            </a:r>
            <a:r>
              <a:rPr lang="en-US" sz="2400" b="1" dirty="0">
                <a:solidFill>
                  <a:schemeClr val="bg1"/>
                </a:solidFill>
              </a:rPr>
              <a:t> </a:t>
            </a:r>
            <a:r>
              <a:rPr lang="en-US" sz="2400" b="1" dirty="0" err="1">
                <a:solidFill>
                  <a:schemeClr val="bg1"/>
                </a:solidFill>
              </a:rPr>
              <a:t>kaasatus</a:t>
            </a:r>
            <a:r>
              <a:rPr lang="en-US" sz="2400" b="1" dirty="0">
                <a:solidFill>
                  <a:schemeClr val="bg1"/>
                </a:solidFill>
              </a:rPr>
              <a:t> </a:t>
            </a:r>
            <a:r>
              <a:rPr lang="en-US" sz="2400" dirty="0">
                <a:solidFill>
                  <a:schemeClr val="bg1"/>
                </a:solidFill>
              </a:rPr>
              <a:t>on </a:t>
            </a:r>
            <a:r>
              <a:rPr lang="en-US" sz="2400" dirty="0" err="1">
                <a:solidFill>
                  <a:schemeClr val="bg1"/>
                </a:solidFill>
              </a:rPr>
              <a:t>olukord</a:t>
            </a:r>
            <a:r>
              <a:rPr lang="en-US" sz="2400" dirty="0">
                <a:solidFill>
                  <a:schemeClr val="bg1"/>
                </a:solidFill>
              </a:rPr>
              <a:t>, </a:t>
            </a:r>
            <a:r>
              <a:rPr lang="en-US" sz="2400" dirty="0" err="1">
                <a:solidFill>
                  <a:schemeClr val="bg1"/>
                </a:solidFill>
              </a:rPr>
              <a:t>kus</a:t>
            </a:r>
            <a:r>
              <a:rPr lang="en-US" sz="2400" dirty="0">
                <a:solidFill>
                  <a:schemeClr val="bg1"/>
                </a:solidFill>
              </a:rPr>
              <a:t> </a:t>
            </a:r>
            <a:r>
              <a:rPr lang="en-US" sz="2400" dirty="0" err="1">
                <a:solidFill>
                  <a:schemeClr val="bg1"/>
                </a:solidFill>
              </a:rPr>
              <a:t>julgustatakse</a:t>
            </a:r>
            <a:r>
              <a:rPr lang="en-US" sz="2400" dirty="0">
                <a:solidFill>
                  <a:schemeClr val="bg1"/>
                </a:solidFill>
              </a:rPr>
              <a:t> </a:t>
            </a:r>
            <a:r>
              <a:rPr lang="en-US" sz="2400" dirty="0" err="1">
                <a:solidFill>
                  <a:schemeClr val="bg1"/>
                </a:solidFill>
              </a:rPr>
              <a:t>teisi</a:t>
            </a:r>
            <a:r>
              <a:rPr lang="en-US" sz="2400" dirty="0">
                <a:solidFill>
                  <a:schemeClr val="bg1"/>
                </a:solidFill>
              </a:rPr>
              <a:t> </a:t>
            </a:r>
            <a:r>
              <a:rPr lang="en-US" sz="2400" dirty="0" err="1">
                <a:solidFill>
                  <a:schemeClr val="bg1"/>
                </a:solidFill>
              </a:rPr>
              <a:t>aktiivselt</a:t>
            </a:r>
            <a:r>
              <a:rPr lang="en-US" sz="2400" dirty="0">
                <a:solidFill>
                  <a:schemeClr val="bg1"/>
                </a:solidFill>
              </a:rPr>
              <a:t> </a:t>
            </a:r>
            <a:r>
              <a:rPr lang="en-US" sz="2400" dirty="0" err="1">
                <a:solidFill>
                  <a:schemeClr val="bg1"/>
                </a:solidFill>
              </a:rPr>
              <a:t>osalema</a:t>
            </a:r>
            <a:r>
              <a:rPr lang="en-US" sz="2400" dirty="0">
                <a:solidFill>
                  <a:schemeClr val="bg1"/>
                </a:solidFill>
              </a:rPr>
              <a:t> </a:t>
            </a:r>
            <a:r>
              <a:rPr lang="en-US" sz="2400" dirty="0" err="1">
                <a:solidFill>
                  <a:schemeClr val="bg1"/>
                </a:solidFill>
              </a:rPr>
              <a:t>kodanikutegevustes</a:t>
            </a:r>
            <a:r>
              <a:rPr lang="en-US" sz="2400" dirty="0">
                <a:solidFill>
                  <a:schemeClr val="bg1"/>
                </a:solidFill>
              </a:rPr>
              <a:t>, </a:t>
            </a:r>
            <a:r>
              <a:rPr lang="en-US" sz="2400" dirty="0" err="1">
                <a:solidFill>
                  <a:schemeClr val="bg1"/>
                </a:solidFill>
              </a:rPr>
              <a:t>registreerima</a:t>
            </a:r>
            <a:r>
              <a:rPr lang="en-US" sz="2400" dirty="0">
                <a:solidFill>
                  <a:schemeClr val="bg1"/>
                </a:solidFill>
              </a:rPr>
              <a:t> </a:t>
            </a:r>
            <a:r>
              <a:rPr lang="en-US" sz="2400" dirty="0" err="1">
                <a:solidFill>
                  <a:schemeClr val="bg1"/>
                </a:solidFill>
              </a:rPr>
              <a:t>inimesi</a:t>
            </a:r>
            <a:r>
              <a:rPr lang="en-US" sz="2400" dirty="0">
                <a:solidFill>
                  <a:schemeClr val="bg1"/>
                </a:solidFill>
              </a:rPr>
              <a:t> </a:t>
            </a:r>
            <a:r>
              <a:rPr lang="en-US" sz="2400" dirty="0" err="1">
                <a:solidFill>
                  <a:schemeClr val="bg1"/>
                </a:solidFill>
              </a:rPr>
              <a:t>hääletusele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poliitilistel</a:t>
            </a:r>
            <a:r>
              <a:rPr lang="en-US" sz="2400" dirty="0">
                <a:solidFill>
                  <a:schemeClr val="bg1"/>
                </a:solidFill>
              </a:rPr>
              <a:t> </a:t>
            </a:r>
            <a:r>
              <a:rPr lang="en-US" sz="2400" dirty="0" err="1">
                <a:solidFill>
                  <a:schemeClr val="bg1"/>
                </a:solidFill>
              </a:rPr>
              <a:t>eesmärkidel</a:t>
            </a:r>
            <a:r>
              <a:rPr lang="en-US" sz="2400" dirty="0">
                <a:solidFill>
                  <a:schemeClr val="bg1"/>
                </a:solidFill>
              </a:rPr>
              <a:t> </a:t>
            </a:r>
            <a:r>
              <a:rPr lang="en-US" sz="2400" dirty="0" err="1">
                <a:solidFill>
                  <a:schemeClr val="bg1"/>
                </a:solidFill>
              </a:rPr>
              <a:t>kampaaniat</a:t>
            </a:r>
            <a:r>
              <a:rPr lang="en-US" sz="2400" dirty="0">
                <a:solidFill>
                  <a:schemeClr val="bg1"/>
                </a:solidFill>
              </a:rPr>
              <a:t> </a:t>
            </a:r>
            <a:r>
              <a:rPr lang="en-US" sz="2400" dirty="0" err="1">
                <a:solidFill>
                  <a:schemeClr val="bg1"/>
                </a:solidFill>
              </a:rPr>
              <a:t>tegema</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b="1" dirty="0" err="1">
                <a:solidFill>
                  <a:schemeClr val="bg1"/>
                </a:solidFill>
              </a:rPr>
              <a:t>Sotsiaalne</a:t>
            </a:r>
            <a:r>
              <a:rPr lang="en-US" sz="2400" b="1" dirty="0">
                <a:solidFill>
                  <a:schemeClr val="bg1"/>
                </a:solidFill>
              </a:rPr>
              <a:t> </a:t>
            </a:r>
            <a:r>
              <a:rPr lang="en-US" sz="2400" b="1" dirty="0" err="1">
                <a:solidFill>
                  <a:schemeClr val="bg1"/>
                </a:solidFill>
              </a:rPr>
              <a:t>vastutus</a:t>
            </a:r>
            <a:r>
              <a:rPr lang="en-US" sz="2400" b="1" dirty="0">
                <a:solidFill>
                  <a:schemeClr val="bg1"/>
                </a:solidFill>
              </a:rPr>
              <a:t> </a:t>
            </a:r>
            <a:r>
              <a:rPr lang="en-US" sz="2400" dirty="0" err="1">
                <a:solidFill>
                  <a:schemeClr val="bg1"/>
                </a:solidFill>
              </a:rPr>
              <a:t>tagab</a:t>
            </a:r>
            <a:r>
              <a:rPr lang="en-US" sz="2400" dirty="0">
                <a:solidFill>
                  <a:schemeClr val="bg1"/>
                </a:solidFill>
              </a:rPr>
              <a:t>, et </a:t>
            </a:r>
            <a:r>
              <a:rPr lang="en-US" sz="2400" dirty="0" err="1">
                <a:solidFill>
                  <a:schemeClr val="bg1"/>
                </a:solidFill>
              </a:rPr>
              <a:t>kõik</a:t>
            </a:r>
            <a:r>
              <a:rPr lang="en-US" sz="2400" dirty="0">
                <a:solidFill>
                  <a:schemeClr val="bg1"/>
                </a:solidFill>
              </a:rPr>
              <a:t> </a:t>
            </a:r>
            <a:r>
              <a:rPr lang="en-US" sz="2400" dirty="0" err="1">
                <a:solidFill>
                  <a:schemeClr val="bg1"/>
                </a:solidFill>
              </a:rPr>
              <a:t>tegevused</a:t>
            </a:r>
            <a:r>
              <a:rPr lang="en-US" sz="2400" dirty="0">
                <a:solidFill>
                  <a:schemeClr val="bg1"/>
                </a:solidFill>
              </a:rPr>
              <a:t> </a:t>
            </a:r>
            <a:r>
              <a:rPr lang="en-US" sz="2400" dirty="0" err="1">
                <a:solidFill>
                  <a:schemeClr val="bg1"/>
                </a:solidFill>
              </a:rPr>
              <a:t>mõjutavad</a:t>
            </a:r>
            <a:r>
              <a:rPr lang="en-US" sz="2400" dirty="0">
                <a:solidFill>
                  <a:schemeClr val="bg1"/>
                </a:solidFill>
              </a:rPr>
              <a:t> </a:t>
            </a:r>
            <a:r>
              <a:rPr lang="en-US" sz="2400" dirty="0" err="1">
                <a:solidFill>
                  <a:schemeClr val="bg1"/>
                </a:solidFill>
              </a:rPr>
              <a:t>professionaalselt</a:t>
            </a:r>
            <a:r>
              <a:rPr lang="en-US" sz="2400" dirty="0">
                <a:solidFill>
                  <a:schemeClr val="bg1"/>
                </a:solidFill>
              </a:rPr>
              <a:t> ja </a:t>
            </a:r>
            <a:r>
              <a:rPr lang="en-US" sz="2400" dirty="0" err="1">
                <a:solidFill>
                  <a:schemeClr val="bg1"/>
                </a:solidFill>
              </a:rPr>
              <a:t>isiklikult</a:t>
            </a:r>
            <a:r>
              <a:rPr lang="en-US" sz="2400" dirty="0">
                <a:solidFill>
                  <a:schemeClr val="bg1"/>
                </a:solidFill>
              </a:rPr>
              <a:t> </a:t>
            </a:r>
            <a:r>
              <a:rPr lang="en-US" sz="2400" dirty="0" err="1">
                <a:solidFill>
                  <a:schemeClr val="bg1"/>
                </a:solidFill>
              </a:rPr>
              <a:t>projekti</a:t>
            </a:r>
            <a:r>
              <a:rPr lang="en-US" sz="2400" dirty="0">
                <a:solidFill>
                  <a:schemeClr val="bg1"/>
                </a:solidFill>
              </a:rPr>
              <a:t> ja </a:t>
            </a:r>
            <a:r>
              <a:rPr lang="en-US" sz="2400" dirty="0" err="1">
                <a:solidFill>
                  <a:schemeClr val="bg1"/>
                </a:solidFill>
              </a:rPr>
              <a:t>kogukonda</a:t>
            </a:r>
            <a:r>
              <a:rPr lang="en-US" sz="2400" dirty="0">
                <a:solidFill>
                  <a:schemeClr val="bg1"/>
                </a:solidFill>
              </a:rPr>
              <a:t> </a:t>
            </a:r>
            <a:r>
              <a:rPr lang="en-US" sz="2400" dirty="0" err="1">
                <a:solidFill>
                  <a:schemeClr val="bg1"/>
                </a:solidFill>
              </a:rPr>
              <a:t>vastutustundlikul</a:t>
            </a:r>
            <a:r>
              <a:rPr lang="en-US" sz="2400" dirty="0">
                <a:solidFill>
                  <a:schemeClr val="bg1"/>
                </a:solidFill>
              </a:rPr>
              <a:t> ja </a:t>
            </a:r>
            <a:r>
              <a:rPr lang="en-US" sz="2400" dirty="0" err="1">
                <a:solidFill>
                  <a:schemeClr val="bg1"/>
                </a:solidFill>
              </a:rPr>
              <a:t>positiivsel</a:t>
            </a:r>
            <a:r>
              <a:rPr lang="en-US" sz="2400" dirty="0">
                <a:solidFill>
                  <a:schemeClr val="bg1"/>
                </a:solidFill>
              </a:rPr>
              <a:t> </a:t>
            </a:r>
            <a:r>
              <a:rPr lang="en-US" sz="2400" dirty="0" err="1">
                <a:solidFill>
                  <a:schemeClr val="bg1"/>
                </a:solidFill>
              </a:rPr>
              <a:t>viisil</a:t>
            </a:r>
            <a:r>
              <a:rPr lang="en-US" sz="2400" dirty="0">
                <a:solidFill>
                  <a:schemeClr val="bg1"/>
                </a:solidFill>
              </a:rPr>
              <a:t>.</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IE" sz="2400" dirty="0">
              <a:solidFill>
                <a:schemeClr val="bg1"/>
              </a:solidFill>
            </a:endParaRP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4491" r="24491"/>
          <a:stretch>
            <a:fillRect/>
          </a:stretch>
        </p:blipFill>
        <p:spPr/>
      </p:pic>
      <p:sp>
        <p:nvSpPr>
          <p:cNvPr id="10" name="Text Placeholder 1">
            <a:extLst>
              <a:ext uri="{FF2B5EF4-FFF2-40B4-BE49-F238E27FC236}">
                <a16:creationId xmlns:a16="http://schemas.microsoft.com/office/drawing/2014/main" id="{D7CBFC22-F7B6-4213-925E-65F1357BC708}"/>
              </a:ext>
            </a:extLst>
          </p:cNvPr>
          <p:cNvSpPr txBox="1">
            <a:spLocks/>
          </p:cNvSpPr>
          <p:nvPr/>
        </p:nvSpPr>
        <p:spPr>
          <a:xfrm>
            <a:off x="595475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5100" dirty="0">
                <a:solidFill>
                  <a:schemeClr val="bg1"/>
                </a:solidFill>
              </a:rPr>
              <a:t>POLIITILINE KAASATUS JA </a:t>
            </a:r>
            <a:br>
              <a:rPr lang="et-EE" sz="5100" dirty="0">
                <a:solidFill>
                  <a:schemeClr val="bg1"/>
                </a:solidFill>
              </a:rPr>
            </a:br>
            <a:r>
              <a:rPr lang="fi-FI" sz="5100" dirty="0">
                <a:solidFill>
                  <a:schemeClr val="bg1"/>
                </a:solidFill>
              </a:rPr>
              <a:t>SOTSIAALNE VASTUTUS</a:t>
            </a:r>
            <a:endParaRPr lang="en-US" dirty="0"/>
          </a:p>
        </p:txBody>
      </p:sp>
      <p:sp>
        <p:nvSpPr>
          <p:cNvPr id="7" name="TextBox 6">
            <a:extLst>
              <a:ext uri="{FF2B5EF4-FFF2-40B4-BE49-F238E27FC236}">
                <a16:creationId xmlns:a16="http://schemas.microsoft.com/office/drawing/2014/main" id="{9CAC9ADC-C1CF-4384-96A9-FFB4B5C07CF6}"/>
              </a:ext>
            </a:extLst>
          </p:cNvPr>
          <p:cNvSpPr txBox="1"/>
          <p:nvPr/>
        </p:nvSpPr>
        <p:spPr>
          <a:xfrm>
            <a:off x="5954754" y="5989077"/>
            <a:ext cx="1565157" cy="369332"/>
          </a:xfrm>
          <a:prstGeom prst="rect">
            <a:avLst/>
          </a:prstGeom>
          <a:noFill/>
        </p:spPr>
        <p:txBody>
          <a:bodyPr wrap="square" rtlCol="0">
            <a:spAutoFit/>
          </a:bodyPr>
          <a:lstStyle/>
          <a:p>
            <a:r>
              <a:rPr lang="en-US" b="1" dirty="0" err="1">
                <a:solidFill>
                  <a:schemeClr val="accent1"/>
                </a:solidFill>
                <a:hlinkClick r:id="rId4"/>
              </a:rPr>
              <a:t>Allikas</a:t>
            </a:r>
            <a:endParaRPr lang="en-IE" b="1" dirty="0">
              <a:solidFill>
                <a:schemeClr val="accent1"/>
              </a:solidFill>
            </a:endParaRPr>
          </a:p>
        </p:txBody>
      </p:sp>
    </p:spTree>
    <p:extLst>
      <p:ext uri="{BB962C8B-B14F-4D97-AF65-F5344CB8AC3E}">
        <p14:creationId xmlns:p14="http://schemas.microsoft.com/office/powerpoint/2010/main" val="199844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030158"/>
            <a:ext cx="5648325" cy="4154984"/>
          </a:xfrm>
          <a:prstGeom prst="rect">
            <a:avLst/>
          </a:prstGeom>
          <a:noFill/>
        </p:spPr>
        <p:txBody>
          <a:bodyPr wrap="square" rtlCol="0">
            <a:spAutoFit/>
          </a:bodyPr>
          <a:lstStyle/>
          <a:p>
            <a:r>
              <a:rPr lang="en-US" sz="2400" b="1" dirty="0" err="1">
                <a:solidFill>
                  <a:schemeClr val="bg1"/>
                </a:solidFill>
              </a:rPr>
              <a:t>Heategevuslik</a:t>
            </a:r>
            <a:r>
              <a:rPr lang="en-US" sz="2400" b="1" dirty="0">
                <a:solidFill>
                  <a:schemeClr val="bg1"/>
                </a:solidFill>
              </a:rPr>
              <a:t> </a:t>
            </a:r>
            <a:r>
              <a:rPr lang="en-US" sz="2400" b="1" dirty="0" err="1">
                <a:solidFill>
                  <a:schemeClr val="bg1"/>
                </a:solidFill>
              </a:rPr>
              <a:t>annetamine</a:t>
            </a:r>
            <a:r>
              <a:rPr lang="en-US" sz="2400" b="1" dirty="0">
                <a:solidFill>
                  <a:schemeClr val="bg1"/>
                </a:solidFill>
              </a:rPr>
              <a:t> </a:t>
            </a:r>
            <a:r>
              <a:rPr lang="en-US" sz="2400" dirty="0" err="1">
                <a:solidFill>
                  <a:schemeClr val="bg1"/>
                </a:solidFill>
              </a:rPr>
              <a:t>tagab</a:t>
            </a:r>
            <a:r>
              <a:rPr lang="en-US" sz="2400" dirty="0">
                <a:solidFill>
                  <a:schemeClr val="bg1"/>
                </a:solidFill>
              </a:rPr>
              <a:t>, et </a:t>
            </a:r>
            <a:r>
              <a:rPr lang="en-US" sz="2400" dirty="0" err="1">
                <a:solidFill>
                  <a:schemeClr val="bg1"/>
                </a:solidFill>
              </a:rPr>
              <a:t>ressursse</a:t>
            </a:r>
            <a:r>
              <a:rPr lang="en-US" sz="2400" dirty="0">
                <a:solidFill>
                  <a:schemeClr val="bg1"/>
                </a:solidFill>
              </a:rPr>
              <a:t> </a:t>
            </a:r>
            <a:r>
              <a:rPr lang="en-US" sz="2400" dirty="0" err="1">
                <a:solidFill>
                  <a:schemeClr val="bg1"/>
                </a:solidFill>
              </a:rPr>
              <a:t>antakse</a:t>
            </a:r>
            <a:r>
              <a:rPr lang="en-US" sz="2400" dirty="0">
                <a:solidFill>
                  <a:schemeClr val="bg1"/>
                </a:solidFill>
              </a:rPr>
              <a:t> </a:t>
            </a:r>
            <a:r>
              <a:rPr lang="en-US" sz="2400" dirty="0" err="1">
                <a:solidFill>
                  <a:schemeClr val="bg1"/>
                </a:solidFill>
              </a:rPr>
              <a:t>neile</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neid</a:t>
            </a:r>
            <a:r>
              <a:rPr lang="en-US" sz="2400" dirty="0">
                <a:solidFill>
                  <a:schemeClr val="bg1"/>
                </a:solidFill>
              </a:rPr>
              <a:t> </a:t>
            </a:r>
            <a:r>
              <a:rPr lang="en-US" sz="2400" dirty="0" err="1">
                <a:solidFill>
                  <a:schemeClr val="bg1"/>
                </a:solidFill>
              </a:rPr>
              <a:t>vajavad</a:t>
            </a:r>
            <a:r>
              <a:rPr lang="en-US" sz="2400" dirty="0">
                <a:solidFill>
                  <a:schemeClr val="bg1"/>
                </a:solidFill>
              </a:rPr>
              <a:t>. See </a:t>
            </a:r>
            <a:r>
              <a:rPr lang="en-US" sz="2400" dirty="0" err="1">
                <a:solidFill>
                  <a:schemeClr val="bg1"/>
                </a:solidFill>
              </a:rPr>
              <a:t>võib</a:t>
            </a:r>
            <a:r>
              <a:rPr lang="en-US" sz="2400" dirty="0">
                <a:solidFill>
                  <a:schemeClr val="bg1"/>
                </a:solidFill>
              </a:rPr>
              <a:t> olla </a:t>
            </a:r>
            <a:r>
              <a:rPr lang="en-US" sz="2400" dirty="0" err="1">
                <a:solidFill>
                  <a:schemeClr val="bg1"/>
                </a:solidFill>
              </a:rPr>
              <a:t>erinevate</a:t>
            </a:r>
            <a:r>
              <a:rPr lang="en-US" sz="2400" dirty="0">
                <a:solidFill>
                  <a:schemeClr val="bg1"/>
                </a:solidFill>
              </a:rPr>
              <a:t> </a:t>
            </a:r>
            <a:r>
              <a:rPr lang="en-US" sz="2400" dirty="0" err="1">
                <a:solidFill>
                  <a:schemeClr val="bg1"/>
                </a:solidFill>
              </a:rPr>
              <a:t>projektide</a:t>
            </a:r>
            <a:r>
              <a:rPr lang="en-US" sz="2400" dirty="0">
                <a:solidFill>
                  <a:schemeClr val="bg1"/>
                </a:solidFill>
              </a:rPr>
              <a:t> </a:t>
            </a:r>
            <a:r>
              <a:rPr lang="en-US" sz="2400" dirty="0" err="1">
                <a:solidFill>
                  <a:schemeClr val="bg1"/>
                </a:solidFill>
              </a:rPr>
              <a:t>rahastamine</a:t>
            </a:r>
            <a:r>
              <a:rPr lang="en-US" sz="2400" dirty="0">
                <a:solidFill>
                  <a:schemeClr val="bg1"/>
                </a:solidFill>
              </a:rPr>
              <a:t>, </a:t>
            </a:r>
            <a:r>
              <a:rPr lang="en-US" sz="2400" dirty="0" err="1">
                <a:solidFill>
                  <a:schemeClr val="bg1"/>
                </a:solidFill>
              </a:rPr>
              <a:t>vajalike</a:t>
            </a:r>
            <a:r>
              <a:rPr lang="en-US" sz="2400" dirty="0">
                <a:solidFill>
                  <a:schemeClr val="bg1"/>
                </a:solidFill>
              </a:rPr>
              <a:t> </a:t>
            </a:r>
            <a:r>
              <a:rPr lang="en-US" sz="2400" dirty="0" err="1">
                <a:solidFill>
                  <a:schemeClr val="bg1"/>
                </a:solidFill>
              </a:rPr>
              <a:t>asjade</a:t>
            </a:r>
            <a:r>
              <a:rPr lang="en-US" sz="2400" dirty="0">
                <a:solidFill>
                  <a:schemeClr val="bg1"/>
                </a:solidFill>
              </a:rPr>
              <a:t> </a:t>
            </a:r>
            <a:r>
              <a:rPr lang="en-US" sz="2400" dirty="0" err="1">
                <a:solidFill>
                  <a:schemeClr val="bg1"/>
                </a:solidFill>
              </a:rPr>
              <a:t>annetamine</a:t>
            </a:r>
            <a:r>
              <a:rPr lang="en-US" sz="2400" dirty="0">
                <a:solidFill>
                  <a:schemeClr val="bg1"/>
                </a:solidFill>
              </a:rPr>
              <a:t> </a:t>
            </a:r>
            <a:r>
              <a:rPr lang="en-US" sz="2400" dirty="0" err="1">
                <a:solidFill>
                  <a:schemeClr val="bg1"/>
                </a:solidFill>
              </a:rPr>
              <a:t>või</a:t>
            </a:r>
            <a:r>
              <a:rPr lang="en-US" sz="2400" dirty="0">
                <a:solidFill>
                  <a:schemeClr val="bg1"/>
                </a:solidFill>
              </a:rPr>
              <a:t> ka </a:t>
            </a:r>
            <a:r>
              <a:rPr lang="en-US" sz="2400" dirty="0" err="1">
                <a:solidFill>
                  <a:schemeClr val="bg1"/>
                </a:solidFill>
              </a:rPr>
              <a:t>osalemine</a:t>
            </a:r>
            <a:r>
              <a:rPr lang="en-US" sz="2400" dirty="0">
                <a:solidFill>
                  <a:schemeClr val="bg1"/>
                </a:solidFill>
              </a:rPr>
              <a:t> </a:t>
            </a:r>
            <a:r>
              <a:rPr lang="en-US" sz="2400" dirty="0" err="1">
                <a:solidFill>
                  <a:schemeClr val="bg1"/>
                </a:solidFill>
              </a:rPr>
              <a:t>raha</a:t>
            </a:r>
            <a:r>
              <a:rPr lang="en-US" sz="2400" dirty="0">
                <a:solidFill>
                  <a:schemeClr val="bg1"/>
                </a:solidFill>
              </a:rPr>
              <a:t> </a:t>
            </a:r>
            <a:r>
              <a:rPr lang="en-US" sz="2400" dirty="0" err="1">
                <a:solidFill>
                  <a:schemeClr val="bg1"/>
                </a:solidFill>
              </a:rPr>
              <a:t>kogumise</a:t>
            </a:r>
            <a:r>
              <a:rPr lang="en-US" sz="2400" dirty="0">
                <a:solidFill>
                  <a:schemeClr val="bg1"/>
                </a:solidFill>
              </a:rPr>
              <a:t> </a:t>
            </a:r>
            <a:r>
              <a:rPr lang="en-US" sz="2400" dirty="0" err="1">
                <a:solidFill>
                  <a:schemeClr val="bg1"/>
                </a:solidFill>
              </a:rPr>
              <a:t>üritustel</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b="1" dirty="0" err="1">
                <a:solidFill>
                  <a:schemeClr val="bg1"/>
                </a:solidFill>
              </a:rPr>
              <a:t>Assotsiatsioonis</a:t>
            </a:r>
            <a:r>
              <a:rPr lang="en-US" sz="2400" b="1" dirty="0">
                <a:solidFill>
                  <a:schemeClr val="bg1"/>
                </a:solidFill>
              </a:rPr>
              <a:t> </a:t>
            </a:r>
            <a:r>
              <a:rPr lang="en-US" sz="2400" b="1" dirty="0" err="1">
                <a:solidFill>
                  <a:schemeClr val="bg1"/>
                </a:solidFill>
              </a:rPr>
              <a:t>osalemine</a:t>
            </a:r>
            <a:r>
              <a:rPr lang="en-US" sz="2400" b="1" dirty="0">
                <a:solidFill>
                  <a:schemeClr val="bg1"/>
                </a:solidFill>
              </a:rPr>
              <a:t> </a:t>
            </a:r>
            <a:r>
              <a:rPr lang="en-US" sz="2400" dirty="0" err="1">
                <a:solidFill>
                  <a:schemeClr val="bg1"/>
                </a:solidFill>
              </a:rPr>
              <a:t>toimub</a:t>
            </a:r>
            <a:r>
              <a:rPr lang="en-US" sz="2400" dirty="0">
                <a:solidFill>
                  <a:schemeClr val="bg1"/>
                </a:solidFill>
              </a:rPr>
              <a:t> </a:t>
            </a:r>
            <a:r>
              <a:rPr lang="en-US" sz="2400" dirty="0" err="1">
                <a:solidFill>
                  <a:schemeClr val="bg1"/>
                </a:solidFill>
              </a:rPr>
              <a:t>siis</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osaletakse</a:t>
            </a:r>
            <a:r>
              <a:rPr lang="en-US" sz="2400" dirty="0">
                <a:solidFill>
                  <a:schemeClr val="bg1"/>
                </a:solidFill>
              </a:rPr>
              <a:t> </a:t>
            </a:r>
            <a:r>
              <a:rPr lang="en-US" sz="2400" dirty="0" err="1">
                <a:solidFill>
                  <a:schemeClr val="bg1"/>
                </a:solidFill>
              </a:rPr>
              <a:t>erinevates</a:t>
            </a:r>
            <a:r>
              <a:rPr lang="en-US" sz="2400" dirty="0">
                <a:solidFill>
                  <a:schemeClr val="bg1"/>
                </a:solidFill>
              </a:rPr>
              <a:t> </a:t>
            </a:r>
            <a:r>
              <a:rPr lang="en-US" sz="2400" dirty="0" err="1">
                <a:solidFill>
                  <a:schemeClr val="bg1"/>
                </a:solidFill>
              </a:rPr>
              <a:t>kogukonnaprojektides</a:t>
            </a:r>
            <a:r>
              <a:rPr lang="en-US" sz="2400" dirty="0">
                <a:solidFill>
                  <a:schemeClr val="bg1"/>
                </a:solidFill>
              </a:rPr>
              <a:t> ja -</a:t>
            </a:r>
            <a:r>
              <a:rPr lang="en-US" sz="2400" dirty="0" err="1">
                <a:solidFill>
                  <a:schemeClr val="bg1"/>
                </a:solidFill>
              </a:rPr>
              <a:t>ettevõtetes</a:t>
            </a:r>
            <a:r>
              <a:rPr lang="en-US" sz="2400" dirty="0">
                <a:solidFill>
                  <a:schemeClr val="bg1"/>
                </a:solidFill>
              </a:rPr>
              <a:t>. See </a:t>
            </a:r>
            <a:r>
              <a:rPr lang="en-US" sz="2400" dirty="0" err="1">
                <a:solidFill>
                  <a:schemeClr val="bg1"/>
                </a:solidFill>
              </a:rPr>
              <a:t>annab</a:t>
            </a:r>
            <a:r>
              <a:rPr lang="en-US" sz="2400" dirty="0">
                <a:solidFill>
                  <a:schemeClr val="bg1"/>
                </a:solidFill>
              </a:rPr>
              <a:t> </a:t>
            </a:r>
            <a:r>
              <a:rPr lang="en-US" sz="2400" dirty="0" err="1">
                <a:solidFill>
                  <a:schemeClr val="bg1"/>
                </a:solidFill>
              </a:rPr>
              <a:t>vajalikud</a:t>
            </a:r>
            <a:r>
              <a:rPr lang="en-US" sz="2400" dirty="0">
                <a:solidFill>
                  <a:schemeClr val="bg1"/>
                </a:solidFill>
              </a:rPr>
              <a:t> </a:t>
            </a:r>
            <a:r>
              <a:rPr lang="en-US" sz="2400" dirty="0" err="1">
                <a:solidFill>
                  <a:schemeClr val="bg1"/>
                </a:solidFill>
              </a:rPr>
              <a:t>võrgustikud</a:t>
            </a:r>
            <a:r>
              <a:rPr lang="en-US" sz="2400" dirty="0">
                <a:solidFill>
                  <a:schemeClr val="bg1"/>
                </a:solidFill>
              </a:rPr>
              <a:t>, et </a:t>
            </a:r>
            <a:r>
              <a:rPr lang="en-US" sz="2400" dirty="0" err="1">
                <a:solidFill>
                  <a:schemeClr val="bg1"/>
                </a:solidFill>
              </a:rPr>
              <a:t>tagada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enda</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edu</a:t>
            </a:r>
            <a:r>
              <a:rPr lang="en-US" sz="2400" dirty="0">
                <a:solidFill>
                  <a:schemeClr val="bg1"/>
                </a:solidFill>
              </a:rPr>
              <a:t>.</a:t>
            </a: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6443" b="6443"/>
          <a:stretch>
            <a:fillRect/>
          </a:stretch>
        </p:blipFill>
        <p:spPr/>
      </p:pic>
      <p:sp>
        <p:nvSpPr>
          <p:cNvPr id="7" name="Text Placeholder 1">
            <a:extLst>
              <a:ext uri="{FF2B5EF4-FFF2-40B4-BE49-F238E27FC236}">
                <a16:creationId xmlns:a16="http://schemas.microsoft.com/office/drawing/2014/main" id="{F56F3291-5E2D-442E-8B17-1BE20F431DF5}"/>
              </a:ext>
            </a:extLst>
          </p:cNvPr>
          <p:cNvSpPr txBox="1">
            <a:spLocks/>
          </p:cNvSpPr>
          <p:nvPr/>
        </p:nvSpPr>
        <p:spPr>
          <a:xfrm>
            <a:off x="603061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5100" dirty="0">
                <a:solidFill>
                  <a:schemeClr val="bg1"/>
                </a:solidFill>
              </a:rPr>
              <a:t>HEATEGEVUSLIK ANNETAMINE JA ASSOTSIATSIOONIS OSALEMINE</a:t>
            </a:r>
            <a:endParaRPr lang="en-US" dirty="0"/>
          </a:p>
        </p:txBody>
      </p:sp>
      <p:sp>
        <p:nvSpPr>
          <p:cNvPr id="9" name="TextBox 8">
            <a:extLst>
              <a:ext uri="{FF2B5EF4-FFF2-40B4-BE49-F238E27FC236}">
                <a16:creationId xmlns:a16="http://schemas.microsoft.com/office/drawing/2014/main" id="{8DB6A0EF-AAFA-4880-8D00-DF168C546C4F}"/>
              </a:ext>
            </a:extLst>
          </p:cNvPr>
          <p:cNvSpPr txBox="1"/>
          <p:nvPr/>
        </p:nvSpPr>
        <p:spPr>
          <a:xfrm>
            <a:off x="5954754" y="5911725"/>
            <a:ext cx="1565157" cy="369332"/>
          </a:xfrm>
          <a:prstGeom prst="rect">
            <a:avLst/>
          </a:prstGeom>
          <a:noFill/>
        </p:spPr>
        <p:txBody>
          <a:bodyPr wrap="square" rtlCol="0">
            <a:spAutoFit/>
          </a:bodyPr>
          <a:lstStyle/>
          <a:p>
            <a:r>
              <a:rPr lang="en-US" b="1" dirty="0" err="1">
                <a:solidFill>
                  <a:schemeClr val="accent1"/>
                </a:solidFill>
                <a:hlinkClick r:id="rId4"/>
              </a:rPr>
              <a:t>Allikas</a:t>
            </a:r>
            <a:endParaRPr lang="en-IE" b="1" dirty="0">
              <a:solidFill>
                <a:schemeClr val="accent1"/>
              </a:solidFill>
            </a:endParaRPr>
          </a:p>
        </p:txBody>
      </p:sp>
    </p:spTree>
    <p:extLst>
      <p:ext uri="{BB962C8B-B14F-4D97-AF65-F5344CB8AC3E}">
        <p14:creationId xmlns:p14="http://schemas.microsoft.com/office/powerpoint/2010/main" val="18765781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35066</TotalTime>
  <Words>3178</Words>
  <Application>Microsoft Office PowerPoint</Application>
  <PresentationFormat>Widescreen</PresentationFormat>
  <Paragraphs>313</Paragraphs>
  <Slides>56</Slides>
  <Notes>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228</cp:revision>
  <dcterms:created xsi:type="dcterms:W3CDTF">2020-10-14T13:32:04Z</dcterms:created>
  <dcterms:modified xsi:type="dcterms:W3CDTF">2022-09-21T14:00:45Z</dcterms:modified>
</cp:coreProperties>
</file>