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4"/>
  </p:notesMasterIdLst>
  <p:sldIdLst>
    <p:sldId id="4298" r:id="rId2"/>
    <p:sldId id="4270" r:id="rId3"/>
    <p:sldId id="4380" r:id="rId4"/>
    <p:sldId id="4273" r:id="rId5"/>
    <p:sldId id="4365" r:id="rId6"/>
    <p:sldId id="4369" r:id="rId7"/>
    <p:sldId id="4370" r:id="rId8"/>
    <p:sldId id="4379" r:id="rId9"/>
    <p:sldId id="4371" r:id="rId10"/>
    <p:sldId id="4291" r:id="rId11"/>
    <p:sldId id="4351" r:id="rId12"/>
    <p:sldId id="4352" r:id="rId13"/>
    <p:sldId id="4300" r:id="rId14"/>
    <p:sldId id="4372" r:id="rId15"/>
    <p:sldId id="4366" r:id="rId16"/>
    <p:sldId id="4373" r:id="rId17"/>
    <p:sldId id="4374" r:id="rId18"/>
    <p:sldId id="4353" r:id="rId19"/>
    <p:sldId id="4354" r:id="rId20"/>
    <p:sldId id="4355" r:id="rId21"/>
    <p:sldId id="4356" r:id="rId22"/>
    <p:sldId id="4319" r:id="rId23"/>
    <p:sldId id="4326" r:id="rId24"/>
    <p:sldId id="4303" r:id="rId25"/>
    <p:sldId id="264" r:id="rId26"/>
    <p:sldId id="4375" r:id="rId27"/>
    <p:sldId id="4347" r:id="rId28"/>
    <p:sldId id="4376" r:id="rId29"/>
    <p:sldId id="4328" r:id="rId30"/>
    <p:sldId id="4327" r:id="rId31"/>
    <p:sldId id="4350" r:id="rId32"/>
    <p:sldId id="4358" r:id="rId33"/>
    <p:sldId id="4359" r:id="rId34"/>
    <p:sldId id="4360" r:id="rId35"/>
    <p:sldId id="4323" r:id="rId36"/>
    <p:sldId id="4367" r:id="rId37"/>
    <p:sldId id="4322" r:id="rId38"/>
    <p:sldId id="4361" r:id="rId39"/>
    <p:sldId id="4329" r:id="rId40"/>
    <p:sldId id="4331" r:id="rId41"/>
    <p:sldId id="4362" r:id="rId42"/>
    <p:sldId id="4309" r:id="rId43"/>
    <p:sldId id="4381" r:id="rId44"/>
    <p:sldId id="4308" r:id="rId45"/>
    <p:sldId id="4314" r:id="rId46"/>
    <p:sldId id="4313" r:id="rId47"/>
    <p:sldId id="4336" r:id="rId48"/>
    <p:sldId id="4363" r:id="rId49"/>
    <p:sldId id="4338" r:id="rId50"/>
    <p:sldId id="4364" r:id="rId51"/>
    <p:sldId id="4342" r:id="rId52"/>
    <p:sldId id="4385" r:id="rId53"/>
    <p:sldId id="4384" r:id="rId54"/>
    <p:sldId id="4382" r:id="rId55"/>
    <p:sldId id="4386" r:id="rId56"/>
    <p:sldId id="4325" r:id="rId57"/>
    <p:sldId id="4368" r:id="rId58"/>
    <p:sldId id="4305" r:id="rId59"/>
    <p:sldId id="4349" r:id="rId60"/>
    <p:sldId id="4378" r:id="rId61"/>
    <p:sldId id="4377" r:id="rId62"/>
    <p:sldId id="4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1188A3"/>
    <a:srgbClr val="23385C"/>
    <a:srgbClr val="FDC562"/>
    <a:srgbClr val="7DCCC6"/>
    <a:srgbClr val="00A4B8"/>
    <a:srgbClr val="28AF95"/>
    <a:srgbClr val="8CBF4B"/>
    <a:srgbClr val="1BA19A"/>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snapToObjects="1">
      <p:cViewPr varScale="1">
        <p:scale>
          <a:sx n="77" d="100"/>
          <a:sy n="77" d="100"/>
        </p:scale>
        <p:origin x="912"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D578BAF9-A98F-4E79-81DC-7606031186BC}" type="slidenum">
              <a:rPr lang="en-IE" smtClean="0"/>
              <a:t>2</a:t>
            </a:fld>
            <a:endParaRPr lang="en-IE"/>
          </a:p>
        </p:txBody>
      </p:sp>
    </p:spTree>
    <p:extLst>
      <p:ext uri="{BB962C8B-B14F-4D97-AF65-F5344CB8AC3E}">
        <p14:creationId xmlns:p14="http://schemas.microsoft.com/office/powerpoint/2010/main" val="2261263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itizenslab.eu/"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reetcivics.com/" TargetMode="External"/><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streetcivics.com/18-examples-of-civic-engagement-activities/" TargetMode="External"/><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ookings.edu/blog/education-plus-development/2019/11/12/the-bucket-list-for-involved-citizens-76-things-you-can-do-to-boost-civic-engagement/" TargetMode="External"/><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milanote.com/" TargetMode="External"/><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tost.org/wp-content/uploads/2021/05/clnewengagement.pdf" TargetMode="External"/><Relationship Id="rId2" Type="http://schemas.openxmlformats.org/officeDocument/2006/relationships/image" Target="../media/image28.png"/><Relationship Id="rId1" Type="http://schemas.openxmlformats.org/officeDocument/2006/relationships/slideLayout" Target="../slideLayouts/slideLayout20.xml"/><Relationship Id="rId6" Type="http://schemas.openxmlformats.org/officeDocument/2006/relationships/image" Target="../media/image40.jpeg"/><Relationship Id="rId5" Type="http://schemas.openxmlformats.org/officeDocument/2006/relationships/hyperlink" Target="http://ypp.dmlcentral.net/" TargetMode="External"/><Relationship Id="rId4" Type="http://schemas.openxmlformats.org/officeDocument/2006/relationships/hyperlink" Target="https://www.citizenlab.co/blog/civic-engagement/10-easy-ways-to-be-a-more-engaged-citiz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hbr.org/2016/01/what-having-a-growth-mindset-actually-means" TargetMode="External"/><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jpeg"/><Relationship Id="rId1" Type="http://schemas.openxmlformats.org/officeDocument/2006/relationships/slideLayout" Target="../slideLayouts/slideLayout15.xml"/><Relationship Id="rId4" Type="http://schemas.openxmlformats.org/officeDocument/2006/relationships/hyperlink" Target="https://www.studentcivicengagers.e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blog.temboo.com/5-ways-civic-engagement-helps-communities/" TargetMode="External"/><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46.jpeg"/><Relationship Id="rId5" Type="http://schemas.openxmlformats.org/officeDocument/2006/relationships/hyperlink" Target="https://www.wheel.ie/sites/default/files/media/file-uploads/2018-08/Report%20of%20the%20Taskforce%20on%20Active%20Citizenship.pdf" TargetMode="External"/><Relationship Id="rId4" Type="http://schemas.openxmlformats.org/officeDocument/2006/relationships/hyperlink" Target="https://www.socialpinpoint.com/blog/4-steps-to-consider-in-the-project-planning-process-civic-engagemen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thirdmission.univie.ac.at/en/service-learning/" TargetMode="Externa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news.wsu.edu/2020/04/28/service-learning-boosts-academic-performance-retention-rates-collaborative-study/" TargetMode="External"/><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studentcivicengagers.eu/" TargetMode="Externa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ec.europa.eu/jrc/en/digcomp/digital-competence-framework"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ec.europa.eu/jrc/en/digcompedu"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publications.jrc.ec.europa.eu/repository/handle/JRC109128" TargetMode="External"/><Relationship Id="rId2" Type="http://schemas.openxmlformats.org/officeDocument/2006/relationships/image" Target="../media/image55.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hyperlink" Target="https://www.studentcivicengagers.eu/guide-to-digital-civic-engagement-e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8.png"/><Relationship Id="rId1" Type="http://schemas.openxmlformats.org/officeDocument/2006/relationships/slideLayout" Target="../slideLayouts/slideLayout15.xml"/><Relationship Id="rId4" Type="http://schemas.openxmlformats.org/officeDocument/2006/relationships/hyperlink" Target="https://www.studentcivicengagers.eu/guide-to-digital-civic-engagement-e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hyperlink" Target="https://starteridea.ee/startertart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dgs.un.org/goals" TargetMode="Externa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www.ut.ee/en/news/best-ideas-kaleidoskoop-focus-improving-environment?fbclid=IwAR19KsgKcJ5barMTxJ8Hvz41lYXH2Uly8nlwt7-UYsKRbvgOBEUFAyVBFuU" TargetMode="External"/><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univie.ac.at/alumni.ksa/iku-mentoring/" TargetMode="External"/><Relationship Id="rId7" Type="http://schemas.openxmlformats.org/officeDocument/2006/relationships/image" Target="../media/image62.jpeg"/><Relationship Id="rId2" Type="http://schemas.openxmlformats.org/officeDocument/2006/relationships/hyperlink" Target="https://ctl.univie.ac.at/angebote-fuer-studierende/qualifizierung-fuer-studentische-multiplikatorinnen/ausbildung-zumzur-steop-mentorin/" TargetMode="External"/><Relationship Id="rId1" Type="http://schemas.openxmlformats.org/officeDocument/2006/relationships/slideLayout" Target="../slideLayouts/slideLayout16.xml"/><Relationship Id="rId6" Type="http://schemas.openxmlformats.org/officeDocument/2006/relationships/hyperlink" Target="https://thirdmission.univie.ac.at/service-learning/" TargetMode="External"/><Relationship Id="rId5" Type="http://schemas.openxmlformats.org/officeDocument/2006/relationships/hyperlink" Target="https://www.wu.ac.at/studierende/mein-studium/bachelorguide/foerderprogramme/volunteering/lmsch" TargetMode="External"/><Relationship Id="rId4" Type="http://schemas.openxmlformats.org/officeDocument/2006/relationships/hyperlink" Target="https://www.wu.ac.at/studierende/mein-studium/bachelorguide/foerderprogramme/mentoringwu/mentori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ntk.ee/noorsootoo/noorsootoo/noorte-osalus/" TargetMode="External"/><Relationship Id="rId2" Type="http://schemas.openxmlformats.org/officeDocument/2006/relationships/hyperlink" Target="https://heakodanik.ee/" TargetMode="External"/><Relationship Id="rId1" Type="http://schemas.openxmlformats.org/officeDocument/2006/relationships/slideLayout" Target="../slideLayouts/slideLayout16.xml"/><Relationship Id="rId5" Type="http://schemas.openxmlformats.org/officeDocument/2006/relationships/image" Target="../media/image63.png"/><Relationship Id="rId4" Type="http://schemas.openxmlformats.org/officeDocument/2006/relationships/hyperlink" Target="https://vabatahtlikud.ee/vabatahtlik-tegevu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dcu.ie/engagement" TargetMode="External"/><Relationship Id="rId2" Type="http://schemas.openxmlformats.org/officeDocument/2006/relationships/image" Target="../media/image64.jpeg"/><Relationship Id="rId1" Type="http://schemas.openxmlformats.org/officeDocument/2006/relationships/slideLayout" Target="../slideLayouts/slideLayout16.xml"/><Relationship Id="rId5" Type="http://schemas.openxmlformats.org/officeDocument/2006/relationships/hyperlink" Target="https://www.volunteer.ie/" TargetMode="External"/><Relationship Id="rId4" Type="http://schemas.openxmlformats.org/officeDocument/2006/relationships/hyperlink" Target="https://www.corkcity.ie/en/council-services/services/community/community-initiatives/promoting-civic-engagement.html"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aaum.pt/oportunidades/" TargetMode="External"/><Relationship Id="rId2" Type="http://schemas.openxmlformats.org/officeDocument/2006/relationships/hyperlink" Target="https://portugalforukraine.gov.pt/" TargetMode="External"/><Relationship Id="rId1" Type="http://schemas.openxmlformats.org/officeDocument/2006/relationships/slideLayout" Target="../slideLayouts/slideLayout16.xml"/><Relationship Id="rId5" Type="http://schemas.openxmlformats.org/officeDocument/2006/relationships/image" Target="../media/image65.jpeg"/><Relationship Id="rId4" Type="http://schemas.openxmlformats.org/officeDocument/2006/relationships/hyperlink" Target="https://eportugal.gov.pt/cidadaos-europeus-viajar-viver-e-fazer-negocios-em-portugal/educacao-estagios-e-voluntariado-em-portugal/voluntariado-em-portuga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qAIolKgDPrA?feature=oembed" TargetMode="External"/><Relationship Id="rId5" Type="http://schemas.openxmlformats.org/officeDocument/2006/relationships/image" Target="../media/image66.jpeg"/><Relationship Id="rId4" Type="http://schemas.openxmlformats.org/officeDocument/2006/relationships/hyperlink" Target="https://www.youtube.com/watch?v=qAIolKgDPrA"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NpCzIniPZDU?feature=oembed" TargetMode="External"/><Relationship Id="rId5" Type="http://schemas.openxmlformats.org/officeDocument/2006/relationships/image" Target="../media/image67.jpeg"/><Relationship Id="rId4" Type="http://schemas.openxmlformats.org/officeDocument/2006/relationships/hyperlink" Target="https://www.youtube.com/watch?v=NpCzIniPZDU"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ideo" Target="https://www.youtube.com/embed/wqrHkM_6dsM?start=1&amp;feature=oembed" TargetMode="External"/><Relationship Id="rId5" Type="http://schemas.openxmlformats.org/officeDocument/2006/relationships/image" Target="../media/image68.jpeg"/><Relationship Id="rId4" Type="http://schemas.openxmlformats.org/officeDocument/2006/relationships/hyperlink" Target="https://www.youtube.com/watch?v=wqrHkM_6dsM&amp;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socialerasmus.org/" TargetMode="External"/><Relationship Id="rId2" Type="http://schemas.openxmlformats.org/officeDocument/2006/relationships/slideLayout" Target="../slideLayouts/slideLayout26.xml"/><Relationship Id="rId1" Type="http://schemas.openxmlformats.org/officeDocument/2006/relationships/video" Target="https://www.youtube.com/embed/BV8PICN1xWM?feature=oembed" TargetMode="External"/><Relationship Id="rId5" Type="http://schemas.openxmlformats.org/officeDocument/2006/relationships/image" Target="../media/image69.jpeg"/><Relationship Id="rId4" Type="http://schemas.openxmlformats.org/officeDocument/2006/relationships/hyperlink" Target="https://www.youtube.com/watch?v=BV8PICN1xW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goals/goal10" TargetMode="External"/><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sdgs.un.org/goals/goal12"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sdgs.un.org/goals/goal13"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pt-PT" sz="2800" dirty="0"/>
              <a:t>ONDE ESTÃO AS OPORTUNIDADES PARA OS ALUNOS</a:t>
            </a:r>
            <a:r>
              <a:rPr lang="en-US" sz="2800" dirty="0"/>
              <a:t>? </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REA MÓDULO 2:</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3" name="Text Placeholder 2">
            <a:extLst>
              <a:ext uri="{FF2B5EF4-FFF2-40B4-BE49-F238E27FC236}">
                <a16:creationId xmlns:a16="http://schemas.microsoft.com/office/drawing/2014/main" id="{76086D86-181B-4589-B9A2-72E549E805D6}"/>
              </a:ext>
            </a:extLst>
          </p:cNvPr>
          <p:cNvSpPr>
            <a:spLocks noGrp="1"/>
          </p:cNvSpPr>
          <p:nvPr>
            <p:ph type="body" sz="quarter" idx="18"/>
          </p:nvPr>
        </p:nvSpPr>
        <p:spPr>
          <a:xfrm>
            <a:off x="1564445" y="1325730"/>
            <a:ext cx="5287617" cy="5546034"/>
          </a:xfrm>
        </p:spPr>
        <p:txBody>
          <a:bodyPr>
            <a:normAutofit fontScale="92500"/>
          </a:bodyPr>
          <a:lstStyle/>
          <a:p>
            <a:r>
              <a:rPr lang="pt-PT" dirty="0"/>
              <a:t>Então, quais são algumas das soluções para estes problemas? Apresentamos três recursos chave que apoiam na identificação dos principais problemas ou desafios locais/globais que um projeto de envolvimento cívico estudantil pode ajudar a resolver.</a:t>
            </a:r>
          </a:p>
          <a:p>
            <a:r>
              <a:rPr lang="pt-PT" dirty="0"/>
              <a:t>Apresentamos exemplos inspiradores de projetos de envolvimento cívico digital de todo o mundo.</a:t>
            </a:r>
          </a:p>
          <a:p>
            <a:r>
              <a:rPr lang="pt-PT" dirty="0"/>
              <a:t>Recomendamos ler e explorar os links e ferramentas na seção seguinte. As fontes de informação fornecem muitos exemplos práticos de Envolvimento Cívico Digital. Estes exemplos demonstram o que os projetos de ECD são e dão algumas ideias, enquanto estudantes, do que significa o envolvimento!</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p:txBody>
          <a:bodyPr>
            <a:normAutofit fontScale="32500" lnSpcReduction="20000"/>
          </a:bodyPr>
          <a:lstStyle/>
          <a:p>
            <a:r>
              <a:rPr lang="en-US" sz="11200" dirty="0"/>
              <a:t>IDENTIFICAR SOLUÇÕES</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645055" y="1582741"/>
            <a:ext cx="5029013" cy="5008559"/>
          </a:xfrm>
        </p:spPr>
        <p:txBody>
          <a:bodyPr>
            <a:normAutofit/>
          </a:bodyPr>
          <a:lstStyle/>
          <a:p>
            <a:r>
              <a:rPr lang="pt-PT" dirty="0"/>
              <a:t>O </a:t>
            </a:r>
            <a:r>
              <a:rPr lang="pt-PT" dirty="0" err="1"/>
              <a:t>Citizenslab</a:t>
            </a:r>
            <a:r>
              <a:rPr lang="pt-PT" dirty="0"/>
              <a:t> é um excelente recurso para analisar exemplos de envolvimento cívico em toda a Europa.</a:t>
            </a:r>
          </a:p>
          <a:p>
            <a:r>
              <a:rPr lang="pt-PT" dirty="0"/>
              <a:t>Tem como objetivo integrar e fortalecer cidadãos ativos de todos os setores da sociedade e que são apaixonados pelas suas comunidades locais.</a:t>
            </a:r>
          </a:p>
          <a:p>
            <a:r>
              <a:rPr lang="pt-PT" dirty="0"/>
              <a:t>O </a:t>
            </a:r>
            <a:r>
              <a:rPr lang="pt-PT" dirty="0" err="1"/>
              <a:t>Citizenslab</a:t>
            </a:r>
            <a:r>
              <a:rPr lang="pt-PT" dirty="0"/>
              <a:t> aplica uma abordagem de laboratório, onde acolhe e ativa uma rede de pessoas e comunidades em toda a Europa.</a:t>
            </a:r>
          </a:p>
          <a:p>
            <a:r>
              <a:rPr lang="en-US" dirty="0">
                <a:hlinkClick r:id="rId2">
                  <a:extLst>
                    <a:ext uri="{A12FA001-AC4F-418D-AE19-62706E023703}">
                      <ahyp:hlinkClr xmlns:ahyp="http://schemas.microsoft.com/office/drawing/2018/hyperlinkcolor" val="tx"/>
                    </a:ext>
                  </a:extLst>
                </a:hlinkClick>
              </a:rPr>
              <a:t>https://citizenslab.eu/</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74157" y="228600"/>
            <a:ext cx="5199911" cy="1195551"/>
          </a:xfrm>
        </p:spPr>
        <p:txBody>
          <a:bodyPr>
            <a:normAutofit fontScale="40000" lnSpcReduction="20000"/>
          </a:bodyPr>
          <a:lstStyle/>
          <a:p>
            <a:r>
              <a:rPr lang="en-US" sz="6500" dirty="0">
                <a:solidFill>
                  <a:srgbClr val="23385C"/>
                </a:solidFill>
              </a:rPr>
              <a:t>3 Recursos </a:t>
            </a:r>
            <a:r>
              <a:rPr lang="en-US" sz="6500" dirty="0" err="1">
                <a:solidFill>
                  <a:srgbClr val="23385C"/>
                </a:solidFill>
              </a:rPr>
              <a:t>chave</a:t>
            </a:r>
            <a:r>
              <a:rPr lang="en-US" sz="6500" dirty="0">
                <a:solidFill>
                  <a:srgbClr val="23385C"/>
                </a:solidFill>
              </a:rPr>
              <a:t> para </a:t>
            </a:r>
            <a:r>
              <a:rPr lang="en-US" sz="6500" dirty="0" err="1">
                <a:solidFill>
                  <a:srgbClr val="23385C"/>
                </a:solidFill>
              </a:rPr>
              <a:t>inspiração</a:t>
            </a:r>
            <a:endParaRPr lang="en-US" sz="6500" dirty="0">
              <a:solidFill>
                <a:srgbClr val="23385C"/>
              </a:solidFill>
            </a:endParaRPr>
          </a:p>
          <a:p>
            <a:r>
              <a:rPr lang="en-US" sz="6500" dirty="0"/>
              <a:t>1.  CITIZENSLAB</a:t>
            </a:r>
          </a:p>
          <a:p>
            <a:endParaRPr lang="en-US" dirty="0"/>
          </a:p>
        </p:txBody>
      </p:sp>
      <p:pic>
        <p:nvPicPr>
          <p:cNvPr id="9" name="Picture Placeholder 8">
            <a:extLst>
              <a:ext uri="{FF2B5EF4-FFF2-40B4-BE49-F238E27FC236}">
                <a16:creationId xmlns:a16="http://schemas.microsoft.com/office/drawing/2014/main" id="{EB882EDE-39F1-4429-B20E-FEBFD784A15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19436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1005D-0E62-44FF-B6FD-630FCB04C13E}"/>
              </a:ext>
            </a:extLst>
          </p:cNvPr>
          <p:cNvSpPr>
            <a:spLocks noGrp="1"/>
          </p:cNvSpPr>
          <p:nvPr>
            <p:ph type="body" sz="quarter" idx="18"/>
          </p:nvPr>
        </p:nvSpPr>
        <p:spPr>
          <a:xfrm>
            <a:off x="1474160" y="1302327"/>
            <a:ext cx="5273482" cy="5555673"/>
          </a:xfrm>
        </p:spPr>
        <p:txBody>
          <a:bodyPr>
            <a:normAutofit fontScale="85000" lnSpcReduction="20000"/>
          </a:bodyPr>
          <a:lstStyle/>
          <a:p>
            <a:pPr indent="0">
              <a:lnSpc>
                <a:spcPct val="120000"/>
              </a:lnSpc>
            </a:pPr>
            <a:r>
              <a:rPr lang="pt-PT" sz="2600" dirty="0"/>
              <a:t>O que o </a:t>
            </a:r>
            <a:r>
              <a:rPr lang="pt-PT" sz="2600" dirty="0" err="1"/>
              <a:t>CitizenLab</a:t>
            </a:r>
            <a:r>
              <a:rPr lang="pt-PT" sz="2600" dirty="0"/>
              <a:t> faz?</a:t>
            </a:r>
          </a:p>
          <a:p>
            <a:pPr marL="534988" indent="-358775">
              <a:lnSpc>
                <a:spcPct val="120000"/>
              </a:lnSpc>
              <a:buFont typeface="Arial" panose="020B0604020202020204" pitchFamily="34" charset="0"/>
              <a:buChar char="•"/>
            </a:pPr>
            <a:r>
              <a:rPr lang="pt-PT" sz="2600" dirty="0" err="1"/>
              <a:t>Auto-gestão</a:t>
            </a:r>
            <a:r>
              <a:rPr lang="pt-PT" sz="2600" dirty="0"/>
              <a:t>, colaboração, </a:t>
            </a:r>
            <a:r>
              <a:rPr lang="pt-PT" sz="2600" dirty="0" err="1"/>
              <a:t>co-criação</a:t>
            </a:r>
            <a:r>
              <a:rPr lang="pt-PT" sz="2600" dirty="0"/>
              <a:t> e tomar ação para enfrentar os desafios locais e globais para o bem</a:t>
            </a:r>
            <a:r>
              <a:rPr lang="en-AE" sz="2600" dirty="0"/>
              <a:t>–</a:t>
            </a:r>
            <a:r>
              <a:rPr lang="pt-PT" sz="2600" dirty="0"/>
              <a:t>comum</a:t>
            </a:r>
          </a:p>
          <a:p>
            <a:pPr marL="534988" indent="-358775">
              <a:lnSpc>
                <a:spcPct val="120000"/>
              </a:lnSpc>
              <a:buFont typeface="Arial" panose="020B0604020202020204" pitchFamily="34" charset="0"/>
              <a:buChar char="•"/>
            </a:pPr>
            <a:r>
              <a:rPr lang="pt-PT" sz="2600" dirty="0"/>
              <a:t>Demonstrar que estas novas formas de compreensão e exercício da democracia devem fazer parte de nossa futura ecologia política</a:t>
            </a:r>
          </a:p>
          <a:p>
            <a:pPr marL="534988" indent="-358775">
              <a:lnSpc>
                <a:spcPct val="120000"/>
              </a:lnSpc>
              <a:buFont typeface="Arial" panose="020B0604020202020204" pitchFamily="34" charset="0"/>
              <a:buChar char="•"/>
            </a:pPr>
            <a:r>
              <a:rPr lang="pt-PT" sz="2600" dirty="0"/>
              <a:t>Questionar profundamente o nosso pensamento, visões globais e sistema de valores, ativando processos transformacionais nos níveis individual, coletivo e planetário para nos reinventarmos radicalmente, na nossa forma de ser e ver.</a:t>
            </a:r>
            <a:endParaRPr lang="en-IE" sz="2600" dirty="0"/>
          </a:p>
          <a:p>
            <a:pPr marL="0"/>
            <a:endParaRPr lang="en-US" dirty="0"/>
          </a:p>
          <a:p>
            <a:pPr marL="0"/>
            <a:endParaRPr lang="en-IE"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598818" y="595510"/>
            <a:ext cx="4497182" cy="427747"/>
          </a:xfrm>
        </p:spPr>
        <p:txBody>
          <a:bodyPr>
            <a:normAutofit fontScale="25000" lnSpcReduction="20000"/>
          </a:bodyPr>
          <a:lstStyle/>
          <a:p>
            <a:r>
              <a:rPr lang="en-US" sz="14400" dirty="0"/>
              <a:t>CITIZENSLAB</a:t>
            </a:r>
          </a:p>
          <a:p>
            <a:endParaRPr lang="en-US" dirty="0"/>
          </a:p>
        </p:txBody>
      </p:sp>
      <p:pic>
        <p:nvPicPr>
          <p:cNvPr id="6" name="Picture Placeholder 5">
            <a:extLst>
              <a:ext uri="{FF2B5EF4-FFF2-40B4-BE49-F238E27FC236}">
                <a16:creationId xmlns:a16="http://schemas.microsoft.com/office/drawing/2014/main" id="{EF2F7673-6984-472E-8642-C91F3291277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58117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3A42EB-D39B-43BC-8B38-041079DD53C3}"/>
              </a:ext>
            </a:extLst>
          </p:cNvPr>
          <p:cNvSpPr txBox="1"/>
          <p:nvPr/>
        </p:nvSpPr>
        <p:spPr>
          <a:xfrm>
            <a:off x="6096000" y="981300"/>
            <a:ext cx="5813423" cy="4154984"/>
          </a:xfrm>
          <a:prstGeom prst="rect">
            <a:avLst/>
          </a:prstGeom>
          <a:noFill/>
        </p:spPr>
        <p:txBody>
          <a:bodyPr wrap="square" rtlCol="0">
            <a:spAutoFit/>
          </a:bodyPr>
          <a:lstStyle/>
          <a:p>
            <a:r>
              <a:rPr lang="pt-PT" sz="2400" dirty="0">
                <a:solidFill>
                  <a:schemeClr val="bg1"/>
                </a:solidFill>
              </a:rPr>
              <a:t>Street </a:t>
            </a:r>
            <a:r>
              <a:rPr lang="pt-PT" sz="2400" dirty="0" err="1">
                <a:solidFill>
                  <a:schemeClr val="bg1"/>
                </a:solidFill>
              </a:rPr>
              <a:t>Civics</a:t>
            </a:r>
            <a:r>
              <a:rPr lang="pt-PT" sz="2400" dirty="0">
                <a:solidFill>
                  <a:schemeClr val="bg1"/>
                </a:solidFill>
              </a:rPr>
              <a:t> é um site de educação pública e base de dados que fornece a advogados, ativistas e organizadores recursos diretrizes  sobre como criar mudanças sociais e institucionais.</a:t>
            </a:r>
          </a:p>
          <a:p>
            <a:endParaRPr lang="pt-PT" sz="2400" dirty="0">
              <a:solidFill>
                <a:schemeClr val="bg1"/>
              </a:solidFill>
            </a:endParaRPr>
          </a:p>
          <a:p>
            <a:r>
              <a:rPr lang="pt-PT" sz="2400" dirty="0">
                <a:solidFill>
                  <a:schemeClr val="bg1"/>
                </a:solidFill>
              </a:rPr>
              <a:t>O site Street </a:t>
            </a:r>
            <a:r>
              <a:rPr lang="pt-PT" sz="2400" dirty="0" err="1">
                <a:solidFill>
                  <a:schemeClr val="bg1"/>
                </a:solidFill>
              </a:rPr>
              <a:t>Civics</a:t>
            </a:r>
            <a:r>
              <a:rPr lang="pt-PT" sz="2400" dirty="0">
                <a:solidFill>
                  <a:schemeClr val="bg1"/>
                </a:solidFill>
              </a:rPr>
              <a:t> irá orientá-lo sobre os principais tópicos de comunicações digitais e software, recursos de campanha, serviços e equipamentos, educação e jogos, leitura, conhecimento e poder.</a:t>
            </a:r>
          </a:p>
        </p:txBody>
      </p:sp>
      <p:pic>
        <p:nvPicPr>
          <p:cNvPr id="8" name="Picture Placeholder 11">
            <a:extLst>
              <a:ext uri="{FF2B5EF4-FFF2-40B4-BE49-F238E27FC236}">
                <a16:creationId xmlns:a16="http://schemas.microsoft.com/office/drawing/2014/main" id="{E8535B6C-D038-44A6-AE41-6D418440EA7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1" r="24491"/>
          <a:stretch>
            <a:fillRect/>
          </a:stretch>
        </p:blipFill>
        <p:spPr>
          <a:xfrm>
            <a:off x="706438" y="0"/>
            <a:ext cx="5248275" cy="6858000"/>
          </a:xfrm>
          <a:prstGeom prst="rect">
            <a:avLst/>
          </a:prstGeom>
        </p:spPr>
      </p:pic>
      <p:sp>
        <p:nvSpPr>
          <p:cNvPr id="9" name="TextBox 8">
            <a:extLst>
              <a:ext uri="{FF2B5EF4-FFF2-40B4-BE49-F238E27FC236}">
                <a16:creationId xmlns:a16="http://schemas.microsoft.com/office/drawing/2014/main" id="{1DFD3AAB-D34B-4B28-BFCC-7EDD9F780663}"/>
              </a:ext>
            </a:extLst>
          </p:cNvPr>
          <p:cNvSpPr txBox="1"/>
          <p:nvPr/>
        </p:nvSpPr>
        <p:spPr>
          <a:xfrm>
            <a:off x="6096000" y="273414"/>
            <a:ext cx="6096000" cy="707886"/>
          </a:xfrm>
          <a:prstGeom prst="rect">
            <a:avLst/>
          </a:prstGeom>
          <a:noFill/>
        </p:spPr>
        <p:txBody>
          <a:bodyPr wrap="square">
            <a:spAutoFit/>
          </a:bodyPr>
          <a:lstStyle/>
          <a:p>
            <a:r>
              <a:rPr lang="en-US" sz="4000" dirty="0">
                <a:solidFill>
                  <a:schemeClr val="bg1"/>
                </a:solidFill>
              </a:rPr>
              <a:t>2. </a:t>
            </a:r>
            <a:r>
              <a:rPr lang="en-US" sz="3600" dirty="0">
                <a:solidFill>
                  <a:schemeClr val="bg1"/>
                </a:solidFill>
              </a:rPr>
              <a:t>STREET</a:t>
            </a:r>
            <a:r>
              <a:rPr lang="en-US" sz="4000" dirty="0">
                <a:solidFill>
                  <a:schemeClr val="bg1"/>
                </a:solidFill>
              </a:rPr>
              <a:t> </a:t>
            </a:r>
            <a:r>
              <a:rPr lang="en-US" sz="3600" dirty="0">
                <a:solidFill>
                  <a:schemeClr val="bg1"/>
                </a:solidFill>
              </a:rPr>
              <a:t>CIVICS</a:t>
            </a:r>
            <a:endParaRPr lang="en-US" sz="4000" dirty="0">
              <a:solidFill>
                <a:schemeClr val="bg1"/>
              </a:solidFill>
            </a:endParaRPr>
          </a:p>
        </p:txBody>
      </p:sp>
      <p:sp>
        <p:nvSpPr>
          <p:cNvPr id="2" name="TextBox 1">
            <a:extLst>
              <a:ext uri="{FF2B5EF4-FFF2-40B4-BE49-F238E27FC236}">
                <a16:creationId xmlns:a16="http://schemas.microsoft.com/office/drawing/2014/main" id="{9CD05FD4-68A9-4489-8FEE-FE012F404549}"/>
              </a:ext>
            </a:extLst>
          </p:cNvPr>
          <p:cNvSpPr txBox="1"/>
          <p:nvPr/>
        </p:nvSpPr>
        <p:spPr>
          <a:xfrm>
            <a:off x="6333086" y="6128446"/>
            <a:ext cx="3265714" cy="461665"/>
          </a:xfrm>
          <a:prstGeom prst="rect">
            <a:avLst/>
          </a:prstGeom>
          <a:noFill/>
        </p:spPr>
        <p:txBody>
          <a:bodyPr wrap="square" rtlCol="0">
            <a:spAutoFit/>
          </a:bodyPr>
          <a:lstStyle/>
          <a:p>
            <a:r>
              <a:rPr lang="en-IE" sz="2400" dirty="0">
                <a:solidFill>
                  <a:srgbClr val="23385C"/>
                </a:solidFill>
                <a:hlinkClick r:id="rId3">
                  <a:extLst>
                    <a:ext uri="{A12FA001-AC4F-418D-AE19-62706E023703}">
                      <ahyp:hlinkClr xmlns:ahyp="http://schemas.microsoft.com/office/drawing/2018/hyperlinkcolor" val="tx"/>
                    </a:ext>
                  </a:extLst>
                </a:hlinkClick>
              </a:rPr>
              <a:t>https://streetcivics.com/</a:t>
            </a:r>
            <a:endParaRPr lang="en-IE" sz="2400" dirty="0">
              <a:solidFill>
                <a:srgbClr val="23385C"/>
              </a:solidFill>
            </a:endParaRPr>
          </a:p>
        </p:txBody>
      </p:sp>
    </p:spTree>
    <p:extLst>
      <p:ext uri="{BB962C8B-B14F-4D97-AF65-F5344CB8AC3E}">
        <p14:creationId xmlns:p14="http://schemas.microsoft.com/office/powerpoint/2010/main" val="34096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5" name="TextBox 4">
            <a:extLst>
              <a:ext uri="{FF2B5EF4-FFF2-40B4-BE49-F238E27FC236}">
                <a16:creationId xmlns:a16="http://schemas.microsoft.com/office/drawing/2014/main" id="{6B3A42EB-D39B-43BC-8B38-041079DD53C3}"/>
              </a:ext>
            </a:extLst>
          </p:cNvPr>
          <p:cNvSpPr txBox="1"/>
          <p:nvPr/>
        </p:nvSpPr>
        <p:spPr>
          <a:xfrm>
            <a:off x="6296025" y="1671812"/>
            <a:ext cx="5248975" cy="2308324"/>
          </a:xfrm>
          <a:prstGeom prst="rect">
            <a:avLst/>
          </a:prstGeom>
          <a:noFill/>
        </p:spPr>
        <p:txBody>
          <a:bodyPr wrap="square" rtlCol="0">
            <a:spAutoFit/>
          </a:bodyPr>
          <a:lstStyle/>
          <a:p>
            <a:r>
              <a:rPr lang="en-US" sz="2400" dirty="0">
                <a:solidFill>
                  <a:schemeClr val="bg1"/>
                </a:solidFill>
              </a:rPr>
              <a:t>Take a look at the paper below that examines 18 examples of civic engagement activities:</a:t>
            </a:r>
          </a:p>
          <a:p>
            <a:endParaRPr lang="en-US" sz="2400" dirty="0">
              <a:solidFill>
                <a:schemeClr val="bg1"/>
              </a:solidFill>
            </a:endParaRPr>
          </a:p>
          <a:p>
            <a:r>
              <a:rPr lang="en-IE" sz="2400" b="1" dirty="0">
                <a:solidFill>
                  <a:schemeClr val="bg1"/>
                </a:solidFill>
                <a:hlinkClick r:id="rId3">
                  <a:extLst>
                    <a:ext uri="{A12FA001-AC4F-418D-AE19-62706E023703}">
                      <ahyp:hlinkClr xmlns:ahyp="http://schemas.microsoft.com/office/drawing/2018/hyperlinkcolor" val="tx"/>
                    </a:ext>
                  </a:extLst>
                </a:hlinkClick>
              </a:rPr>
              <a:t>https://streetcivics.com/18-examples-of-civic-engagement-activities</a:t>
            </a:r>
            <a:r>
              <a:rPr lang="en-IE" sz="2400" dirty="0">
                <a:solidFill>
                  <a:schemeClr val="bg1"/>
                </a:solidFill>
                <a:hlinkClick r:id="rId3">
                  <a:extLst>
                    <a:ext uri="{A12FA001-AC4F-418D-AE19-62706E023703}">
                      <ahyp:hlinkClr xmlns:ahyp="http://schemas.microsoft.com/office/drawing/2018/hyperlinkcolor" val="tx"/>
                    </a:ext>
                  </a:extLst>
                </a:hlinkClick>
              </a:rPr>
              <a:t>/</a:t>
            </a:r>
            <a:endParaRPr lang="en-IE" sz="2400" dirty="0">
              <a:solidFill>
                <a:schemeClr val="bg1"/>
              </a:solidFill>
            </a:endParaRPr>
          </a:p>
        </p:txBody>
      </p:sp>
      <p:sp>
        <p:nvSpPr>
          <p:cNvPr id="3" name="Text Placeholder 2">
            <a:extLst>
              <a:ext uri="{FF2B5EF4-FFF2-40B4-BE49-F238E27FC236}">
                <a16:creationId xmlns:a16="http://schemas.microsoft.com/office/drawing/2014/main" id="{0181F8ED-3819-45BB-BB34-ED8604F3758F}"/>
              </a:ext>
            </a:extLst>
          </p:cNvPr>
          <p:cNvSpPr>
            <a:spLocks noGrp="1"/>
          </p:cNvSpPr>
          <p:nvPr>
            <p:ph type="body" sz="quarter" idx="18"/>
          </p:nvPr>
        </p:nvSpPr>
        <p:spPr/>
        <p:txBody>
          <a:bodyPr>
            <a:normAutofit/>
          </a:bodyPr>
          <a:lstStyle/>
          <a:p>
            <a:pPr marL="0"/>
            <a:r>
              <a:rPr lang="en-US" sz="3200" b="1" dirty="0"/>
              <a:t>LER</a:t>
            </a:r>
          </a:p>
          <a:p>
            <a:pPr marL="0"/>
            <a:r>
              <a:rPr lang="pt-PT" dirty="0"/>
              <a:t>Analise o documento abaixo que explora 18 exemplos de atividades de envolvimento cívico:</a:t>
            </a:r>
            <a:endParaRPr lang="en-US" dirty="0"/>
          </a:p>
          <a:p>
            <a:pPr marL="0"/>
            <a:r>
              <a:rPr lang="en-US" dirty="0">
                <a:hlinkClick r:id="rId3">
                  <a:extLst>
                    <a:ext uri="{A12FA001-AC4F-418D-AE19-62706E023703}">
                      <ahyp:hlinkClr xmlns:ahyp="http://schemas.microsoft.com/office/drawing/2018/hyperlinkcolor" val="tx"/>
                    </a:ext>
                  </a:extLst>
                </a:hlinkClick>
              </a:rPr>
              <a:t>https://streetcivics.com/18-examples-of-civic-engagement-activities/</a:t>
            </a:r>
            <a:endParaRPr lang="en-US" dirty="0"/>
          </a:p>
          <a:p>
            <a:endParaRPr lang="en-IE" dirty="0"/>
          </a:p>
        </p:txBody>
      </p:sp>
      <p:sp>
        <p:nvSpPr>
          <p:cNvPr id="2" name="Text Placeholder 1">
            <a:extLst>
              <a:ext uri="{FF2B5EF4-FFF2-40B4-BE49-F238E27FC236}">
                <a16:creationId xmlns:a16="http://schemas.microsoft.com/office/drawing/2014/main" id="{276E2832-E579-4001-8CCE-CF1A62626043}"/>
              </a:ext>
            </a:extLst>
          </p:cNvPr>
          <p:cNvSpPr>
            <a:spLocks noGrp="1"/>
          </p:cNvSpPr>
          <p:nvPr>
            <p:ph type="body" sz="quarter" idx="16"/>
          </p:nvPr>
        </p:nvSpPr>
        <p:spPr/>
        <p:txBody>
          <a:bodyPr>
            <a:normAutofit lnSpcReduction="10000"/>
          </a:bodyPr>
          <a:lstStyle/>
          <a:p>
            <a:r>
              <a:rPr lang="en-US" sz="3600" dirty="0">
                <a:solidFill>
                  <a:schemeClr val="bg1"/>
                </a:solidFill>
              </a:rPr>
              <a:t>2. STREET CIVICS</a:t>
            </a:r>
          </a:p>
          <a:p>
            <a:endParaRPr lang="en-IE" dirty="0"/>
          </a:p>
        </p:txBody>
      </p:sp>
      <p:pic>
        <p:nvPicPr>
          <p:cNvPr id="12" name="Picture Placeholder 11">
            <a:extLst>
              <a:ext uri="{FF2B5EF4-FFF2-40B4-BE49-F238E27FC236}">
                <a16:creationId xmlns:a16="http://schemas.microsoft.com/office/drawing/2014/main" id="{833A4EBA-15F3-4D13-91C6-E4284C0BB1E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53721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B880EC3-FB40-4F2B-9109-BEB0D152063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12" r="23212"/>
          <a:stretch>
            <a:fillRect/>
          </a:stretch>
        </p:blipFill>
        <p:spPr/>
      </p:pic>
      <p:sp>
        <p:nvSpPr>
          <p:cNvPr id="9" name="Text Placeholder 8">
            <a:extLst>
              <a:ext uri="{FF2B5EF4-FFF2-40B4-BE49-F238E27FC236}">
                <a16:creationId xmlns:a16="http://schemas.microsoft.com/office/drawing/2014/main" id="{18B5505D-9211-4ADA-B35A-9B8B9B70DD51}"/>
              </a:ext>
            </a:extLst>
          </p:cNvPr>
          <p:cNvSpPr>
            <a:spLocks noGrp="1"/>
          </p:cNvSpPr>
          <p:nvPr>
            <p:ph type="body" sz="quarter" idx="18"/>
          </p:nvPr>
        </p:nvSpPr>
        <p:spPr>
          <a:xfrm>
            <a:off x="1708126" y="1419455"/>
            <a:ext cx="4621841" cy="5171845"/>
          </a:xfrm>
        </p:spPr>
        <p:txBody>
          <a:bodyPr>
            <a:normAutofit lnSpcReduction="10000"/>
          </a:bodyPr>
          <a:lstStyle/>
          <a:p>
            <a:r>
              <a:rPr lang="pt-PT" dirty="0"/>
              <a:t>A lista de concretizações para cidadãos envolvidos é uma lista de 76 formas diferentes de se envolver civicamente.</a:t>
            </a:r>
          </a:p>
          <a:p>
            <a:r>
              <a:rPr lang="pt-PT" dirty="0"/>
              <a:t>A lista fornece ações específicas e práticas para se tornar um cidadão mais envolvido.</a:t>
            </a:r>
          </a:p>
          <a:p>
            <a:r>
              <a:rPr lang="pt-PT" dirty="0"/>
              <a:t>A lista está dividida em cinco ações que são componentes essenciais para o envolvimento. É expressamente livre de perspetivas políticas ou filiação.</a:t>
            </a:r>
          </a:p>
          <a:p>
            <a:r>
              <a:rPr lang="pt-PT" dirty="0"/>
              <a:t>As 5 ações são permitir acesso à informação, votar, participar, construir uma comunidade e socializar.</a:t>
            </a:r>
            <a:endParaRPr lang="en-IE" b="1" dirty="0"/>
          </a:p>
        </p:txBody>
      </p:sp>
      <p:sp>
        <p:nvSpPr>
          <p:cNvPr id="11" name="Text Placeholder 10">
            <a:extLst>
              <a:ext uri="{FF2B5EF4-FFF2-40B4-BE49-F238E27FC236}">
                <a16:creationId xmlns:a16="http://schemas.microsoft.com/office/drawing/2014/main" id="{CEF5D36F-C137-487F-A6F7-31B7B6F5BBBA}"/>
              </a:ext>
            </a:extLst>
          </p:cNvPr>
          <p:cNvSpPr>
            <a:spLocks noGrp="1"/>
          </p:cNvSpPr>
          <p:nvPr>
            <p:ph type="body" sz="quarter" idx="16"/>
          </p:nvPr>
        </p:nvSpPr>
        <p:spPr>
          <a:xfrm>
            <a:off x="1708126" y="130629"/>
            <a:ext cx="4716425" cy="1177731"/>
          </a:xfrm>
        </p:spPr>
        <p:txBody>
          <a:bodyPr>
            <a:noAutofit/>
          </a:bodyPr>
          <a:lstStyle/>
          <a:p>
            <a:r>
              <a:rPr lang="en-US" sz="2800" dirty="0"/>
              <a:t>3. LISTA DE CONCRETIZAÇÕES PARA OS CIDADÃOS COMPROMETIDOS</a:t>
            </a:r>
            <a:r>
              <a:rPr lang="en-US" sz="2800" dirty="0">
                <a:solidFill>
                  <a:srgbClr val="FFFFFF"/>
                </a:solidFill>
                <a:effectLst/>
              </a:rPr>
              <a:t> </a:t>
            </a:r>
            <a:endParaRPr lang="en-IE" sz="2800" dirty="0"/>
          </a:p>
        </p:txBody>
      </p:sp>
    </p:spTree>
    <p:extLst>
      <p:ext uri="{BB962C8B-B14F-4D97-AF65-F5344CB8AC3E}">
        <p14:creationId xmlns:p14="http://schemas.microsoft.com/office/powerpoint/2010/main" val="353665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91DF87-9FB3-4611-ADCE-1FA8AF5809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98F9B433-B625-4DF5-BE56-F2ACFEA95F99}"/>
              </a:ext>
            </a:extLst>
          </p:cNvPr>
          <p:cNvSpPr>
            <a:spLocks noGrp="1"/>
          </p:cNvSpPr>
          <p:nvPr>
            <p:ph type="body" sz="quarter" idx="18"/>
          </p:nvPr>
        </p:nvSpPr>
        <p:spPr>
          <a:xfrm>
            <a:off x="1545321" y="1380232"/>
            <a:ext cx="4889665" cy="5477768"/>
          </a:xfrm>
        </p:spPr>
        <p:txBody>
          <a:bodyPr>
            <a:normAutofit lnSpcReduction="10000"/>
          </a:bodyPr>
          <a:lstStyle/>
          <a:p>
            <a:r>
              <a:rPr lang="pt-PT" dirty="0"/>
              <a:t>O recurso afirma que cada um de nós deve tentar ser tão ativo e envolvido na comunidade e país quanto possível.</a:t>
            </a:r>
          </a:p>
          <a:p>
            <a:r>
              <a:rPr lang="pt-PT" dirty="0"/>
              <a:t>“O envolvimento cívico é a cola que mantém a auto governação unida. Mas a autogestão pode ser um trabalho árduo e requer muito esforço. A ação é essencial para manter os fundamentos da democracia, independentemente de qual o partido político em poder”.</a:t>
            </a:r>
          </a:p>
          <a:p>
            <a:r>
              <a:rPr lang="pt-PT" dirty="0"/>
              <a:t>Explore e inspire-se na lista:</a:t>
            </a:r>
          </a:p>
          <a:p>
            <a:r>
              <a:rPr lang="en-US" dirty="0">
                <a:hlinkClick r:id="rId3">
                  <a:extLst>
                    <a:ext uri="{A12FA001-AC4F-418D-AE19-62706E023703}">
                      <ahyp:hlinkClr xmlns:ahyp="http://schemas.microsoft.com/office/drawing/2018/hyperlinkcolor" val="tx"/>
                    </a:ext>
                  </a:extLst>
                </a:hlinkClick>
              </a:rPr>
              <a:t>A </a:t>
            </a:r>
            <a:r>
              <a:rPr lang="en-US" dirty="0" err="1">
                <a:hlinkClick r:id="rId3">
                  <a:extLst>
                    <a:ext uri="{A12FA001-AC4F-418D-AE19-62706E023703}">
                      <ahyp:hlinkClr xmlns:ahyp="http://schemas.microsoft.com/office/drawing/2018/hyperlinkcolor" val="tx"/>
                    </a:ext>
                  </a:extLst>
                </a:hlinkClick>
              </a:rPr>
              <a:t>lista</a:t>
            </a:r>
            <a:r>
              <a:rPr lang="en-US" dirty="0">
                <a:hlinkClick r:id="rId3">
                  <a:extLst>
                    <a:ext uri="{A12FA001-AC4F-418D-AE19-62706E023703}">
                      <ahyp:hlinkClr xmlns:ahyp="http://schemas.microsoft.com/office/drawing/2018/hyperlinkcolor" val="tx"/>
                    </a:ext>
                  </a:extLst>
                </a:hlinkClick>
              </a:rPr>
              <a:t> de </a:t>
            </a:r>
            <a:r>
              <a:rPr lang="en-US" dirty="0" err="1">
                <a:hlinkClick r:id="rId3">
                  <a:extLst>
                    <a:ext uri="{A12FA001-AC4F-418D-AE19-62706E023703}">
                      <ahyp:hlinkClr xmlns:ahyp="http://schemas.microsoft.com/office/drawing/2018/hyperlinkcolor" val="tx"/>
                    </a:ext>
                  </a:extLst>
                </a:hlinkClick>
              </a:rPr>
              <a:t>concretizações</a:t>
            </a:r>
            <a:r>
              <a:rPr lang="en-US" dirty="0">
                <a:hlinkClick r:id="rId3">
                  <a:extLst>
                    <a:ext uri="{A12FA001-AC4F-418D-AE19-62706E023703}">
                      <ahyp:hlinkClr xmlns:ahyp="http://schemas.microsoft.com/office/drawing/2018/hyperlinkcolor" val="tx"/>
                    </a:ext>
                  </a:extLst>
                </a:hlinkClick>
              </a:rPr>
              <a:t> dos </a:t>
            </a:r>
            <a:r>
              <a:rPr lang="en-US" dirty="0" err="1">
                <a:hlinkClick r:id="rId3">
                  <a:extLst>
                    <a:ext uri="{A12FA001-AC4F-418D-AE19-62706E023703}">
                      <ahyp:hlinkClr xmlns:ahyp="http://schemas.microsoft.com/office/drawing/2018/hyperlinkcolor" val="tx"/>
                    </a:ext>
                  </a:extLst>
                </a:hlinkClick>
              </a:rPr>
              <a:t>cidadãos</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comprometidos</a:t>
            </a:r>
            <a:r>
              <a:rPr lang="en-US" dirty="0">
                <a:hlinkClick r:id="rId3">
                  <a:extLst>
                    <a:ext uri="{A12FA001-AC4F-418D-AE19-62706E023703}">
                      <ahyp:hlinkClr xmlns:ahyp="http://schemas.microsoft.com/office/drawing/2018/hyperlinkcolor" val="tx"/>
                    </a:ext>
                  </a:extLst>
                </a:hlinkClick>
              </a:rPr>
              <a:t>: </a:t>
            </a:r>
            <a:r>
              <a:rPr lang="pt-PT" dirty="0">
                <a:hlinkClick r:id="rId3">
                  <a:extLst>
                    <a:ext uri="{A12FA001-AC4F-418D-AE19-62706E023703}">
                      <ahyp:hlinkClr xmlns:ahyp="http://schemas.microsoft.com/office/drawing/2018/hyperlinkcolor" val="tx"/>
                    </a:ext>
                  </a:extLst>
                </a:hlinkClick>
              </a:rPr>
              <a:t>76 coisas que pode fazer para aumentar o envolvimento cívico agora.</a:t>
            </a:r>
          </a:p>
        </p:txBody>
      </p:sp>
      <p:sp>
        <p:nvSpPr>
          <p:cNvPr id="3" name="Text Placeholder 2">
            <a:extLst>
              <a:ext uri="{FF2B5EF4-FFF2-40B4-BE49-F238E27FC236}">
                <a16:creationId xmlns:a16="http://schemas.microsoft.com/office/drawing/2014/main" id="{7420A480-1404-4AD5-8768-690DC7E64B2C}"/>
              </a:ext>
            </a:extLst>
          </p:cNvPr>
          <p:cNvSpPr>
            <a:spLocks noGrp="1"/>
          </p:cNvSpPr>
          <p:nvPr>
            <p:ph type="body" sz="quarter" idx="16"/>
          </p:nvPr>
        </p:nvSpPr>
        <p:spPr>
          <a:xfrm>
            <a:off x="1718561" y="228600"/>
            <a:ext cx="4716425" cy="949131"/>
          </a:xfrm>
        </p:spPr>
        <p:txBody>
          <a:bodyPr>
            <a:noAutofit/>
          </a:bodyPr>
          <a:lstStyle/>
          <a:p>
            <a:r>
              <a:rPr lang="en-US" sz="2600" dirty="0"/>
              <a:t>3. LISTA DE CONCRETIZAÇÕES PARA OS CIDADÃOS COMPROMETIDOS</a:t>
            </a:r>
            <a:endParaRPr lang="en-IE" sz="2600" dirty="0"/>
          </a:p>
        </p:txBody>
      </p:sp>
    </p:spTree>
    <p:extLst>
      <p:ext uri="{BB962C8B-B14F-4D97-AF65-F5344CB8AC3E}">
        <p14:creationId xmlns:p14="http://schemas.microsoft.com/office/powerpoint/2010/main" val="224547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F3189F0-EE6A-48E0-929B-7563B9A0FBFD}"/>
              </a:ext>
            </a:extLst>
          </p:cNvPr>
          <p:cNvSpPr>
            <a:spLocks noGrp="1"/>
          </p:cNvSpPr>
          <p:nvPr>
            <p:ph type="body" sz="quarter" idx="18"/>
          </p:nvPr>
        </p:nvSpPr>
        <p:spPr/>
        <p:txBody>
          <a:bodyPr>
            <a:normAutofit/>
          </a:bodyPr>
          <a:lstStyle/>
          <a:p>
            <a:pPr marL="0"/>
            <a:r>
              <a:rPr lang="pt-PT" dirty="0"/>
              <a:t>Explore os exemplos inspiradores de alguns projetos de Envolvimento Cívico Digital.</a:t>
            </a:r>
          </a:p>
          <a:p>
            <a:pPr marL="0"/>
            <a:r>
              <a:rPr lang="pt-PT" dirty="0"/>
              <a:t>Esses exemplos podem ser explorados em detalhe no Guia do DCE. O link para o Guia do DCE pode ser encontrado </a:t>
            </a:r>
            <a:r>
              <a:rPr lang="en-US" dirty="0" err="1">
                <a:hlinkClick r:id="rId2">
                  <a:extLst>
                    <a:ext uri="{A12FA001-AC4F-418D-AE19-62706E023703}">
                      <ahyp:hlinkClr xmlns:ahyp="http://schemas.microsoft.com/office/drawing/2018/hyperlinkcolor" val="tx"/>
                    </a:ext>
                  </a:extLst>
                </a:hlinkClick>
              </a:rPr>
              <a:t>aqui</a:t>
            </a:r>
            <a:endParaRPr lang="en-IE" dirty="0"/>
          </a:p>
        </p:txBody>
      </p:sp>
      <p:sp>
        <p:nvSpPr>
          <p:cNvPr id="9" name="Text Placeholder 8">
            <a:extLst>
              <a:ext uri="{FF2B5EF4-FFF2-40B4-BE49-F238E27FC236}">
                <a16:creationId xmlns:a16="http://schemas.microsoft.com/office/drawing/2014/main" id="{52E8CAD5-4BC3-4295-B286-7FD6AB37A39C}"/>
              </a:ext>
            </a:extLst>
          </p:cNvPr>
          <p:cNvSpPr>
            <a:spLocks noGrp="1"/>
          </p:cNvSpPr>
          <p:nvPr>
            <p:ph type="body" sz="quarter" idx="16"/>
          </p:nvPr>
        </p:nvSpPr>
        <p:spPr>
          <a:xfrm>
            <a:off x="693812" y="378208"/>
            <a:ext cx="5361286" cy="865964"/>
          </a:xfrm>
        </p:spPr>
        <p:txBody>
          <a:bodyPr>
            <a:noAutofit/>
          </a:bodyPr>
          <a:lstStyle/>
          <a:p>
            <a:r>
              <a:rPr lang="en-US" dirty="0"/>
              <a:t>EXEMPLOS DE BOAS PRÁTICAS</a:t>
            </a:r>
            <a:endParaRPr lang="en-IE" dirty="0"/>
          </a:p>
        </p:txBody>
      </p:sp>
      <p:pic>
        <p:nvPicPr>
          <p:cNvPr id="11" name="Picture Placeholder 10">
            <a:extLst>
              <a:ext uri="{FF2B5EF4-FFF2-40B4-BE49-F238E27FC236}">
                <a16:creationId xmlns:a16="http://schemas.microsoft.com/office/drawing/2014/main" id="{8B00093E-5FF3-4EC2-8A45-14D1F0468C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22385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6A23C5D-30D1-4FBE-A123-237D119092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504683" y="1361660"/>
            <a:ext cx="5184351" cy="5426765"/>
          </a:xfrm>
        </p:spPr>
        <p:txBody>
          <a:bodyPr/>
          <a:lstStyle/>
          <a:p>
            <a:r>
              <a:rPr lang="pt-PT" dirty="0"/>
              <a:t>Este exemplo de Boas Práticas destaca um curso opcional chamado Métodos de Educação Cívica e Intercultural para Adultos oferecido no Departamento de Pedagogia e </a:t>
            </a:r>
            <a:r>
              <a:rPr lang="pt-PT" dirty="0" err="1"/>
              <a:t>Andragogia</a:t>
            </a:r>
            <a:r>
              <a:rPr lang="pt-PT" dirty="0"/>
              <a:t> da Universidade de Belgrado.</a:t>
            </a:r>
          </a:p>
          <a:p>
            <a:r>
              <a:rPr lang="pt-PT" dirty="0"/>
              <a:t>A ideia principal era aplicar princípios de processo para criar uma referência, construir relações e criar um espaço para a discussão do tema da educação cívica e intercultural.</a:t>
            </a:r>
          </a:p>
          <a:p>
            <a:r>
              <a:rPr lang="pt-PT" dirty="0"/>
              <a:t>A ideia era envolver a comunidade e mapear os problemas sociais e familiarizar-se com as iniciativas educacionais existentes.</a:t>
            </a:r>
            <a:endParaRPr lang="en-IE" dirty="0"/>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636923" y="377687"/>
            <a:ext cx="4919869" cy="673347"/>
          </a:xfrm>
        </p:spPr>
        <p:txBody>
          <a:bodyPr>
            <a:normAutofit/>
          </a:bodyPr>
          <a:lstStyle/>
          <a:p>
            <a:r>
              <a:rPr lang="en-US" sz="2800" dirty="0"/>
              <a:t>UNIVERSIDADE DE BELGRADO</a:t>
            </a:r>
            <a:endParaRPr lang="en-IE" sz="2800" dirty="0"/>
          </a:p>
        </p:txBody>
      </p:sp>
      <p:sp>
        <p:nvSpPr>
          <p:cNvPr id="7" name="TextBox 6">
            <a:extLst>
              <a:ext uri="{FF2B5EF4-FFF2-40B4-BE49-F238E27FC236}">
                <a16:creationId xmlns:a16="http://schemas.microsoft.com/office/drawing/2014/main" id="{4A99B3EC-82E5-461A-ADC1-12FF48C294D5}"/>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EXEMPO DE BOAS PRÁTICAS</a:t>
            </a:r>
          </a:p>
        </p:txBody>
      </p:sp>
    </p:spTree>
    <p:extLst>
      <p:ext uri="{BB962C8B-B14F-4D97-AF65-F5344CB8AC3E}">
        <p14:creationId xmlns:p14="http://schemas.microsoft.com/office/powerpoint/2010/main" val="2014604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E1557E-A114-45D1-B3B9-40FC06B1BE71}"/>
              </a:ext>
            </a:extLst>
          </p:cNvPr>
          <p:cNvSpPr>
            <a:spLocks noGrp="1"/>
          </p:cNvSpPr>
          <p:nvPr>
            <p:ph type="body" sz="quarter" idx="18"/>
          </p:nvPr>
        </p:nvSpPr>
        <p:spPr>
          <a:xfrm>
            <a:off x="1404257" y="1256005"/>
            <a:ext cx="5447805" cy="5604069"/>
          </a:xfrm>
        </p:spPr>
        <p:txBody>
          <a:bodyPr>
            <a:noAutofit/>
          </a:bodyPr>
          <a:lstStyle/>
          <a:p>
            <a:r>
              <a:rPr lang="pt-PT" dirty="0"/>
              <a:t>A pandemia significou que o formato do ensino teve de mudar. Já num formato online, os alunos conheceram-se e optaram por trabalhar a questão da segurança da mulher na cidade.</a:t>
            </a:r>
          </a:p>
          <a:p>
            <a:r>
              <a:rPr lang="pt-PT" dirty="0"/>
              <a:t>Os estudantes desenvolveram um mapa, onde as pessoas caminharam pela cidade e tiraram fotos de lugares onde se sentiam seguras, e lugares onde não se sentiam tão seguras e criaram um mapa digital da cidade por meio da ferramenta </a:t>
            </a:r>
            <a:r>
              <a:rPr lang="pt-PT" dirty="0" err="1"/>
              <a:t>Milanote</a:t>
            </a:r>
            <a:r>
              <a:rPr lang="pt-PT" dirty="0"/>
              <a:t>.</a:t>
            </a:r>
          </a:p>
          <a:p>
            <a:r>
              <a:rPr lang="pt-PT" dirty="0"/>
              <a:t>Saiba mais sobre este estudo de caso </a:t>
            </a:r>
            <a:r>
              <a:rPr lang="pt-PT" dirty="0">
                <a:hlinkClick r:id="rId2"/>
              </a:rPr>
              <a:t>aqui</a:t>
            </a:r>
            <a:endParaRPr lang="pt-PT" dirty="0"/>
          </a:p>
          <a:p>
            <a:r>
              <a:rPr lang="pt-PT" dirty="0"/>
              <a:t> Saiba mais sobre a ferramenta </a:t>
            </a:r>
            <a:r>
              <a:rPr lang="pt-PT" dirty="0" err="1"/>
              <a:t>Milanote</a:t>
            </a:r>
            <a:r>
              <a:rPr lang="pt-PT" dirty="0"/>
              <a:t> </a:t>
            </a:r>
            <a:r>
              <a:rPr lang="pt-PT" dirty="0">
                <a:hlinkClick r:id="rId3"/>
              </a:rPr>
              <a:t>aqui</a:t>
            </a:r>
            <a:endParaRPr lang="pt-PT" dirty="0"/>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575599" y="195943"/>
            <a:ext cx="5105121" cy="1158034"/>
          </a:xfrm>
        </p:spPr>
        <p:txBody>
          <a:bodyPr>
            <a:normAutofit/>
          </a:bodyPr>
          <a:lstStyle/>
          <a:p>
            <a:r>
              <a:rPr lang="en-US" sz="2800" dirty="0"/>
              <a:t>UNIVERSIDADE DE BELGRADO</a:t>
            </a:r>
            <a:endParaRPr lang="en-IE" sz="2800" dirty="0"/>
          </a:p>
          <a:p>
            <a:endParaRPr lang="en-IE" sz="2800" dirty="0">
              <a:solidFill>
                <a:schemeClr val="bg1"/>
              </a:solidFill>
            </a:endParaRPr>
          </a:p>
        </p:txBody>
      </p:sp>
      <p:pic>
        <p:nvPicPr>
          <p:cNvPr id="4" name="Picture Placeholder 3">
            <a:extLst>
              <a:ext uri="{FF2B5EF4-FFF2-40B4-BE49-F238E27FC236}">
                <a16:creationId xmlns:a16="http://schemas.microsoft.com/office/drawing/2014/main" id="{FA05C399-CDB8-4980-A408-A64747A758C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87993969-ED25-4132-B37C-4010EF6EE7D9}"/>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EXEMPO DE BOAS PRÁTICAS</a:t>
            </a:r>
          </a:p>
        </p:txBody>
      </p:sp>
    </p:spTree>
    <p:extLst>
      <p:ext uri="{BB962C8B-B14F-4D97-AF65-F5344CB8AC3E}">
        <p14:creationId xmlns:p14="http://schemas.microsoft.com/office/powerpoint/2010/main" val="4465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EEBB72-12ED-4036-9A3A-8298CD92B332}"/>
              </a:ext>
            </a:extLst>
          </p:cNvPr>
          <p:cNvSpPr>
            <a:spLocks noGrp="1"/>
          </p:cNvSpPr>
          <p:nvPr>
            <p:ph type="body" sz="quarter" idx="15"/>
          </p:nvPr>
        </p:nvSpPr>
        <p:spPr/>
        <p:txBody>
          <a:bodyPr/>
          <a:lstStyle/>
          <a:p>
            <a:endParaRPr lang="en-IE"/>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800361" y="1571435"/>
            <a:ext cx="4306395" cy="3280643"/>
          </a:xfrm>
        </p:spPr>
        <p:txBody>
          <a:bodyPr>
            <a:normAutofit lnSpcReduction="10000"/>
          </a:bodyPr>
          <a:lstStyle/>
          <a:p>
            <a:pPr marL="0"/>
            <a:r>
              <a:rPr lang="pt-PT" dirty="0"/>
              <a:t>Neste módulo, serão analisadas as oportunidades para os alunos que participam de atividades de Envolvimento Cívico Digital.</a:t>
            </a:r>
          </a:p>
          <a:p>
            <a:pPr marL="0"/>
            <a:r>
              <a:rPr lang="pt-PT" dirty="0"/>
              <a:t>Os alunos terão a oportunidade de aprender sobre diferentes exemplos de projetos de envolvimento cívico, bem como as competências e aptidões resultantes do processo.</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err="1"/>
              <a:t>Módulo</a:t>
            </a:r>
            <a:r>
              <a:rPr lang="en-US" dirty="0"/>
              <a:t> 2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Tópico</a:t>
            </a:r>
            <a:r>
              <a:rPr lang="en-US" dirty="0"/>
              <a:t> 1: </a:t>
            </a:r>
            <a:r>
              <a:rPr lang="pt-PT" dirty="0"/>
              <a:t>Problemas que necessitam de uma resolução – destaque para desafios globais</a:t>
            </a:r>
            <a:endParaRPr lang="en-US" dirty="0"/>
          </a:p>
        </p:txBody>
      </p:sp>
      <p:sp>
        <p:nvSpPr>
          <p:cNvPr id="4" name="Text Placeholder 3">
            <a:extLst>
              <a:ext uri="{FF2B5EF4-FFF2-40B4-BE49-F238E27FC236}">
                <a16:creationId xmlns:a16="http://schemas.microsoft.com/office/drawing/2014/main" id="{17798898-9D5A-460F-BFD9-1F4B5A7F6E7F}"/>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15861" y="1556304"/>
            <a:ext cx="4465067" cy="822373"/>
          </a:xfrm>
        </p:spPr>
        <p:txBody>
          <a:bodyPr/>
          <a:lstStyle/>
          <a:p>
            <a:r>
              <a:rPr lang="en-US" dirty="0" err="1"/>
              <a:t>Tópico</a:t>
            </a:r>
            <a:r>
              <a:rPr lang="en-US" dirty="0"/>
              <a:t> 2: </a:t>
            </a:r>
            <a:r>
              <a:rPr lang="pt-PT" dirty="0"/>
              <a:t>Melhorar a sua comunidade através do envolvimento cívico</a:t>
            </a:r>
          </a:p>
          <a:p>
            <a:endParaRPr lang="en-US" dirty="0"/>
          </a:p>
        </p:txBody>
      </p:sp>
      <p:sp>
        <p:nvSpPr>
          <p:cNvPr id="17" name="Text Placeholder 16">
            <a:extLst>
              <a:ext uri="{FF2B5EF4-FFF2-40B4-BE49-F238E27FC236}">
                <a16:creationId xmlns:a16="http://schemas.microsoft.com/office/drawing/2014/main" id="{42122569-6727-457E-966F-53543E171496}"/>
              </a:ext>
            </a:extLst>
          </p:cNvPr>
          <p:cNvSpPr>
            <a:spLocks noGrp="1"/>
          </p:cNvSpPr>
          <p:nvPr>
            <p:ph type="body" sz="quarter" idx="21"/>
          </p:nvPr>
        </p:nvSpPr>
        <p:spPr/>
        <p:txBody>
          <a:bodyPr/>
          <a:lstStyle/>
          <a:p>
            <a:endParaRPr lang="en-IE"/>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15861" y="2475999"/>
            <a:ext cx="4721035" cy="822373"/>
          </a:xfrm>
        </p:spPr>
        <p:txBody>
          <a:bodyPr/>
          <a:lstStyle/>
          <a:p>
            <a:r>
              <a:rPr lang="en-US" dirty="0" err="1"/>
              <a:t>Tópico</a:t>
            </a:r>
            <a:r>
              <a:rPr lang="en-US" dirty="0"/>
              <a:t> 3: </a:t>
            </a:r>
            <a:r>
              <a:rPr lang="pt-PT" dirty="0"/>
              <a:t>Adotar uma abordagem de aprendizagem em serviço para um projeto de ECD.</a:t>
            </a:r>
            <a:endParaRPr lang="en-US" dirty="0"/>
          </a:p>
        </p:txBody>
      </p:sp>
      <p:sp>
        <p:nvSpPr>
          <p:cNvPr id="18" name="Text Placeholder 17">
            <a:extLst>
              <a:ext uri="{FF2B5EF4-FFF2-40B4-BE49-F238E27FC236}">
                <a16:creationId xmlns:a16="http://schemas.microsoft.com/office/drawing/2014/main" id="{64C140E5-33E2-4B0B-9724-1B12E2438EDB}"/>
              </a:ext>
            </a:extLst>
          </p:cNvPr>
          <p:cNvSpPr>
            <a:spLocks noGrp="1"/>
          </p:cNvSpPr>
          <p:nvPr>
            <p:ph type="body" sz="quarter" idx="23"/>
          </p:nvPr>
        </p:nvSpPr>
        <p:spPr/>
        <p:txBody>
          <a:bodyPr/>
          <a:lstStyle/>
          <a:p>
            <a:endParaRPr lang="en-IE"/>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3881" y="3745981"/>
            <a:ext cx="4903855" cy="822373"/>
          </a:xfrm>
        </p:spPr>
        <p:txBody>
          <a:bodyPr/>
          <a:lstStyle/>
          <a:p>
            <a:r>
              <a:rPr lang="en-US" dirty="0" err="1"/>
              <a:t>Tópico</a:t>
            </a:r>
            <a:r>
              <a:rPr lang="en-US" dirty="0"/>
              <a:t> 4: </a:t>
            </a:r>
            <a:r>
              <a:rPr lang="pt-PT" dirty="0"/>
              <a:t>ECD está a construir os seus níveis de competência. Aqui estão as oportunidades.</a:t>
            </a:r>
            <a:endParaRPr lang="en-US" dirty="0"/>
          </a:p>
        </p:txBody>
      </p:sp>
      <p:sp>
        <p:nvSpPr>
          <p:cNvPr id="19" name="Text Placeholder 18">
            <a:extLst>
              <a:ext uri="{FF2B5EF4-FFF2-40B4-BE49-F238E27FC236}">
                <a16:creationId xmlns:a16="http://schemas.microsoft.com/office/drawing/2014/main" id="{16589E74-EFFC-4583-9344-5B7494DC8503}"/>
              </a:ext>
            </a:extLst>
          </p:cNvPr>
          <p:cNvSpPr>
            <a:spLocks noGrp="1"/>
          </p:cNvSpPr>
          <p:nvPr>
            <p:ph type="body" sz="quarter" idx="25"/>
          </p:nvPr>
        </p:nvSpPr>
        <p:spPr/>
        <p:txBody>
          <a:bodyPr/>
          <a:lstStyle/>
          <a:p>
            <a:endParaRPr lang="en-IE"/>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pt-PT" dirty="0"/>
              <a:t>Destaque nos estudos de caso da SDCE</a:t>
            </a:r>
            <a:endParaRPr lang="en-US" dirty="0"/>
          </a:p>
        </p:txBody>
      </p:sp>
      <p:sp>
        <p:nvSpPr>
          <p:cNvPr id="20" name="Text Placeholder 19">
            <a:extLst>
              <a:ext uri="{FF2B5EF4-FFF2-40B4-BE49-F238E27FC236}">
                <a16:creationId xmlns:a16="http://schemas.microsoft.com/office/drawing/2014/main" id="{A91E1393-AD2D-4003-A47B-F9AD1977F0FF}"/>
              </a:ext>
            </a:extLst>
          </p:cNvPr>
          <p:cNvSpPr>
            <a:spLocks noGrp="1"/>
          </p:cNvSpPr>
          <p:nvPr>
            <p:ph type="body" sz="quarter" idx="27"/>
          </p:nvPr>
        </p:nvSpPr>
        <p:spPr/>
        <p:txBody>
          <a:bodyPr/>
          <a:lstStyle/>
          <a:p>
            <a:endParaRPr lang="en-IE"/>
          </a:p>
        </p:txBody>
      </p:sp>
      <p:sp>
        <p:nvSpPr>
          <p:cNvPr id="21" name="Text Placeholder 20">
            <a:extLst>
              <a:ext uri="{FF2B5EF4-FFF2-40B4-BE49-F238E27FC236}">
                <a16:creationId xmlns:a16="http://schemas.microsoft.com/office/drawing/2014/main" id="{196486D4-D364-465D-9032-E26B3E44319F}"/>
              </a:ext>
            </a:extLst>
          </p:cNvPr>
          <p:cNvSpPr>
            <a:spLocks noGrp="1"/>
          </p:cNvSpPr>
          <p:nvPr>
            <p:ph type="body" sz="quarter" idx="28"/>
          </p:nvPr>
        </p:nvSpPr>
        <p:spPr/>
        <p:txBody>
          <a:bodyPr/>
          <a:lstStyle/>
          <a:p>
            <a:r>
              <a:rPr lang="en-US" dirty="0"/>
              <a:t>Links para </a:t>
            </a:r>
            <a:r>
              <a:rPr lang="en-US" dirty="0" err="1"/>
              <a:t>tutorias</a:t>
            </a:r>
            <a:r>
              <a:rPr lang="en-US" dirty="0"/>
              <a:t> e </a:t>
            </a:r>
            <a:r>
              <a:rPr lang="en-US" dirty="0" err="1"/>
              <a:t>Exercícios</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C79B4CE-A75A-4EA1-BF7D-3516558E43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458686" y="1371600"/>
            <a:ext cx="5290457" cy="5486400"/>
          </a:xfrm>
        </p:spPr>
        <p:txBody>
          <a:bodyPr>
            <a:normAutofit lnSpcReduction="10000"/>
          </a:bodyPr>
          <a:lstStyle/>
          <a:p>
            <a:r>
              <a:rPr lang="pt-PT" dirty="0"/>
              <a:t>Alunos de professores em Espanha e alunos de professores em </a:t>
            </a:r>
            <a:r>
              <a:rPr lang="pt-PT" dirty="0" err="1"/>
              <a:t>Benin</a:t>
            </a:r>
            <a:r>
              <a:rPr lang="pt-PT" dirty="0"/>
              <a:t> na África do Sul participaram num curso virtual de Aprendizagem em Serviço para um intercâmbio intercultural.</a:t>
            </a:r>
          </a:p>
          <a:p>
            <a:r>
              <a:rPr lang="pt-PT" dirty="0"/>
              <a:t>O projeto visava fortalecer a proficiência oral dos alunos de </a:t>
            </a:r>
            <a:r>
              <a:rPr lang="pt-PT" dirty="0" err="1"/>
              <a:t>Benin</a:t>
            </a:r>
            <a:r>
              <a:rPr lang="pt-PT" dirty="0"/>
              <a:t> na língua espanhola, uma vez que eles não tinham opções (bolsas e ajudas de custo) para viajar para países de língua espanhola.</a:t>
            </a:r>
          </a:p>
          <a:p>
            <a:r>
              <a:rPr lang="pt-PT" dirty="0"/>
              <a:t>Ao mesmo tempo, o programa visava permitir que os estudantes espanhóis tivessem uma compreensão mais profunda de outras culturas educacionais e aprendessem em primeira mão sobre sua realidade educacional.</a:t>
            </a:r>
            <a:endParaRPr lang="en-US" dirty="0"/>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458685" y="45013"/>
            <a:ext cx="5290457" cy="1406331"/>
          </a:xfrm>
        </p:spPr>
        <p:txBody>
          <a:bodyPr>
            <a:normAutofit fontScale="92500" lnSpcReduction="10000"/>
          </a:bodyPr>
          <a:lstStyle/>
          <a:p>
            <a:r>
              <a:rPr lang="pt-PT" sz="3500" dirty="0"/>
              <a:t>PROGRAMA VIRTUAL DE APRENDIZAGEM EM SERVIÇO PARA ESTUDANTES NA UNED</a:t>
            </a:r>
            <a:r>
              <a:rPr lang="en-US" sz="3500" dirty="0"/>
              <a:t> </a:t>
            </a:r>
            <a:endParaRPr lang="en-IE" sz="3500" dirty="0">
              <a:solidFill>
                <a:schemeClr val="bg1"/>
              </a:solidFill>
            </a:endParaRPr>
          </a:p>
        </p:txBody>
      </p:sp>
      <p:sp>
        <p:nvSpPr>
          <p:cNvPr id="6" name="TextBox 5">
            <a:extLst>
              <a:ext uri="{FF2B5EF4-FFF2-40B4-BE49-F238E27FC236}">
                <a16:creationId xmlns:a16="http://schemas.microsoft.com/office/drawing/2014/main" id="{67DEE85A-B7FC-4E30-AA8A-48DE0A576DE4}"/>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EXEMPO DE BOAS PRÁTICAS</a:t>
            </a:r>
          </a:p>
        </p:txBody>
      </p:sp>
    </p:spTree>
    <p:extLst>
      <p:ext uri="{BB962C8B-B14F-4D97-AF65-F5344CB8AC3E}">
        <p14:creationId xmlns:p14="http://schemas.microsoft.com/office/powerpoint/2010/main" val="184913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96C8DF6-CE30-4F12-B52D-E192BB7CE64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6">
            <a:extLst>
              <a:ext uri="{FF2B5EF4-FFF2-40B4-BE49-F238E27FC236}">
                <a16:creationId xmlns:a16="http://schemas.microsoft.com/office/drawing/2014/main" id="{2ACE1E5D-5A49-4798-A387-B3DAFC614A12}"/>
              </a:ext>
            </a:extLst>
          </p:cNvPr>
          <p:cNvSpPr>
            <a:spLocks noGrp="1"/>
          </p:cNvSpPr>
          <p:nvPr>
            <p:ph type="body" sz="quarter" idx="18"/>
          </p:nvPr>
        </p:nvSpPr>
        <p:spPr>
          <a:xfrm>
            <a:off x="1502979" y="1405058"/>
            <a:ext cx="5105121" cy="5452942"/>
          </a:xfrm>
        </p:spPr>
        <p:txBody>
          <a:bodyPr>
            <a:normAutofit/>
          </a:bodyPr>
          <a:lstStyle/>
          <a:p>
            <a:r>
              <a:rPr lang="pt-PT" dirty="0"/>
              <a:t>A participação dos alunos na atividade foi mediada tecnologicamente. Apoiou a possibilidade de promover o envolvimento cívico virtualmente, utilizando tecnologias 2.0 para atender às necessidades de grupos sociais localizados em outras regiões do mundo. </a:t>
            </a:r>
          </a:p>
          <a:p>
            <a:r>
              <a:rPr lang="pt-PT" dirty="0"/>
              <a:t>O programa também apresentou uma metodologia pedagógica inovadora de Aprendizagem em Serviço (este tema será explorado mais tarde) e atividades de envolvimento cívico, que foram realizadas em ambientes virtuais de aprendizagem. </a:t>
            </a:r>
            <a:r>
              <a:rPr lang="en-US" dirty="0" err="1">
                <a:hlinkClick r:id="rId3">
                  <a:extLst>
                    <a:ext uri="{A12FA001-AC4F-418D-AE19-62706E023703}">
                      <ahyp:hlinkClr xmlns:ahyp="http://schemas.microsoft.com/office/drawing/2018/hyperlinkcolor" val="tx"/>
                    </a:ext>
                  </a:extLst>
                </a:hlinkClick>
              </a:rPr>
              <a:t>Mais</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informação</a:t>
            </a:r>
            <a:r>
              <a:rPr lang="en-US" dirty="0">
                <a:hlinkClick r:id="rId3">
                  <a:extLst>
                    <a:ext uri="{A12FA001-AC4F-418D-AE19-62706E023703}">
                      <ahyp:hlinkClr xmlns:ahyp="http://schemas.microsoft.com/office/drawing/2018/hyperlinkcolor" val="tx"/>
                    </a:ext>
                  </a:extLst>
                </a:hlinkClick>
              </a:rPr>
              <a:t> </a:t>
            </a:r>
            <a:r>
              <a:rPr lang="en-US" dirty="0" err="1">
                <a:hlinkClick r:id="rId3">
                  <a:extLst>
                    <a:ext uri="{A12FA001-AC4F-418D-AE19-62706E023703}">
                      <ahyp:hlinkClr xmlns:ahyp="http://schemas.microsoft.com/office/drawing/2018/hyperlinkcolor" val="tx"/>
                    </a:ext>
                  </a:extLst>
                </a:hlinkClick>
              </a:rPr>
              <a:t>aqui</a:t>
            </a:r>
            <a:endParaRPr lang="en-IE" dirty="0"/>
          </a:p>
        </p:txBody>
      </p:sp>
      <p:sp>
        <p:nvSpPr>
          <p:cNvPr id="5" name="Text Placeholder 4">
            <a:extLst>
              <a:ext uri="{FF2B5EF4-FFF2-40B4-BE49-F238E27FC236}">
                <a16:creationId xmlns:a16="http://schemas.microsoft.com/office/drawing/2014/main" id="{EF2E9215-B87C-4F23-A3FE-A60D8E1CEC67}"/>
              </a:ext>
            </a:extLst>
          </p:cNvPr>
          <p:cNvSpPr>
            <a:spLocks noGrp="1"/>
          </p:cNvSpPr>
          <p:nvPr>
            <p:ph type="body" sz="quarter" idx="16"/>
          </p:nvPr>
        </p:nvSpPr>
        <p:spPr>
          <a:xfrm>
            <a:off x="1411465" y="228600"/>
            <a:ext cx="5256139" cy="1176458"/>
          </a:xfrm>
        </p:spPr>
        <p:txBody>
          <a:bodyPr>
            <a:normAutofit fontScale="32500" lnSpcReduction="20000"/>
          </a:bodyPr>
          <a:lstStyle/>
          <a:p>
            <a:r>
              <a:rPr lang="pt-PT" sz="9600" dirty="0"/>
              <a:t>PROGRAMA VIRTUAL DE APRENDIZAGEM EM SERVIÇO PARA ESTUDANTES NA UNED</a:t>
            </a:r>
            <a:r>
              <a:rPr lang="en-US" sz="9600" dirty="0"/>
              <a:t> </a:t>
            </a:r>
            <a:endParaRPr lang="en-IE" sz="11200" dirty="0">
              <a:solidFill>
                <a:schemeClr val="bg1"/>
              </a:solidFill>
            </a:endParaRPr>
          </a:p>
          <a:p>
            <a:endParaRPr lang="en-IE" dirty="0"/>
          </a:p>
        </p:txBody>
      </p:sp>
      <p:sp>
        <p:nvSpPr>
          <p:cNvPr id="6" name="TextBox 5">
            <a:extLst>
              <a:ext uri="{FF2B5EF4-FFF2-40B4-BE49-F238E27FC236}">
                <a16:creationId xmlns:a16="http://schemas.microsoft.com/office/drawing/2014/main" id="{9359A9C1-B215-4024-B150-6B18EE84AC4E}"/>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EXEMPO DE BOAS PRÁTICAS</a:t>
            </a:r>
          </a:p>
        </p:txBody>
      </p:sp>
    </p:spTree>
    <p:extLst>
      <p:ext uri="{BB962C8B-B14F-4D97-AF65-F5344CB8AC3E}">
        <p14:creationId xmlns:p14="http://schemas.microsoft.com/office/powerpoint/2010/main" val="207106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52426" y="414899"/>
            <a:ext cx="6039874" cy="590313"/>
          </a:xfrm>
        </p:spPr>
        <p:txBody>
          <a:bodyPr>
            <a:noAutofit/>
          </a:bodyPr>
          <a:lstStyle/>
          <a:p>
            <a:r>
              <a:rPr lang="pt-PT" sz="2400" dirty="0"/>
              <a:t>PROBLEMAS QUE PRECISAM DE RESOLUÇÃO </a:t>
            </a:r>
            <a:r>
              <a:rPr lang="en-AE" sz="2400" dirty="0"/>
              <a:t>–</a:t>
            </a:r>
            <a:r>
              <a:rPr lang="pt-PT" sz="2400" dirty="0"/>
              <a:t> FOCO EM QUESTÕES GLOBAIS</a:t>
            </a:r>
            <a:r>
              <a:rPr lang="en-US" sz="2400" dirty="0"/>
              <a:t>: </a:t>
            </a:r>
            <a:r>
              <a:rPr lang="en-IE" sz="2400" dirty="0"/>
              <a:t>RECURSOS EXTRA</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52424" y="1428705"/>
            <a:ext cx="6039873" cy="4154984"/>
          </a:xfrm>
          <a:prstGeom prst="rect">
            <a:avLst/>
          </a:prstGeom>
          <a:noFill/>
        </p:spPr>
        <p:txBody>
          <a:bodyPr wrap="square" rtlCol="0">
            <a:spAutoFit/>
          </a:bodyPr>
          <a:lstStyle/>
          <a:p>
            <a:r>
              <a:rPr lang="en-US" sz="2400" dirty="0">
                <a:solidFill>
                  <a:schemeClr val="bg1"/>
                </a:solidFill>
              </a:rPr>
              <a:t>Aceda </a:t>
            </a:r>
            <a:r>
              <a:rPr lang="en-US" sz="2400" dirty="0" err="1">
                <a:solidFill>
                  <a:schemeClr val="bg1"/>
                </a:solidFill>
              </a:rPr>
              <a:t>aos</a:t>
            </a:r>
            <a:r>
              <a:rPr lang="en-US" sz="2400" dirty="0">
                <a:solidFill>
                  <a:schemeClr val="bg1"/>
                </a:solidFill>
              </a:rPr>
              <a:t> Recursos </a:t>
            </a:r>
            <a:r>
              <a:rPr lang="en-US" sz="2400" dirty="0" err="1">
                <a:solidFill>
                  <a:schemeClr val="bg1"/>
                </a:solidFill>
              </a:rPr>
              <a:t>através</a:t>
            </a:r>
            <a:r>
              <a:rPr lang="en-US" sz="2400" dirty="0">
                <a:solidFill>
                  <a:schemeClr val="bg1"/>
                </a:solidFill>
              </a:rPr>
              <a:t> das </a:t>
            </a:r>
            <a:r>
              <a:rPr lang="en-US" sz="2400" dirty="0" err="1">
                <a:solidFill>
                  <a:schemeClr val="bg1"/>
                </a:solidFill>
              </a:rPr>
              <a:t>ligações</a:t>
            </a:r>
            <a:r>
              <a:rPr lang="en-US" sz="2400" dirty="0">
                <a:solidFill>
                  <a:schemeClr val="bg1"/>
                </a:solidFill>
              </a:rPr>
              <a:t>:</a:t>
            </a:r>
            <a:endParaRPr lang="en-US" sz="2400" dirty="0">
              <a:solidFill>
                <a:schemeClr val="bg1"/>
              </a:solidFill>
              <a:hlinkClick r:id="rId3">
                <a:extLst>
                  <a:ext uri="{A12FA001-AC4F-418D-AE19-62706E023703}">
                    <ahyp:hlinkClr xmlns:ahyp="http://schemas.microsoft.com/office/drawing/2018/hyperlinkcolor" val="tx"/>
                  </a:ext>
                </a:extLst>
              </a:hlinkClick>
            </a:endParaRPr>
          </a:p>
          <a:p>
            <a:r>
              <a:rPr lang="pt-PT" sz="2400" dirty="0">
                <a:solidFill>
                  <a:schemeClr val="bg1"/>
                </a:solidFill>
                <a:hlinkClick r:id="rId3"/>
              </a:rPr>
              <a:t>O </a:t>
            </a:r>
            <a:r>
              <a:rPr lang="pt-PT" sz="2400" dirty="0" err="1">
                <a:solidFill>
                  <a:schemeClr val="bg1"/>
                </a:solidFill>
                <a:hlinkClick r:id="rId3"/>
              </a:rPr>
              <a:t>Citizen’s</a:t>
            </a:r>
            <a:r>
              <a:rPr lang="pt-PT" sz="2400" dirty="0">
                <a:solidFill>
                  <a:schemeClr val="bg1"/>
                </a:solidFill>
                <a:hlinkClick r:id="rId3"/>
              </a:rPr>
              <a:t> </a:t>
            </a:r>
            <a:r>
              <a:rPr lang="pt-PT" sz="2400" dirty="0" err="1">
                <a:solidFill>
                  <a:schemeClr val="bg1"/>
                </a:solidFill>
                <a:hlinkClick r:id="rId3"/>
              </a:rPr>
              <a:t>Lab</a:t>
            </a:r>
            <a:r>
              <a:rPr lang="pt-PT" sz="2400" dirty="0">
                <a:solidFill>
                  <a:schemeClr val="bg1"/>
                </a:solidFill>
                <a:hlinkClick r:id="rId3"/>
              </a:rPr>
              <a:t> tem um recurso abrangente mapeando novas formas de engajamento cívico na Europa</a:t>
            </a:r>
            <a:endParaRPr lang="pt-PT" sz="2400" dirty="0">
              <a:solidFill>
                <a:schemeClr val="bg1"/>
              </a:solidFill>
              <a:hlinkClick r:id="rId4"/>
            </a:endParaRPr>
          </a:p>
          <a:p>
            <a:endParaRPr lang="pt-PT" sz="2400" dirty="0">
              <a:solidFill>
                <a:schemeClr val="bg1"/>
              </a:solidFill>
              <a:hlinkClick r:id="rId4"/>
            </a:endParaRPr>
          </a:p>
          <a:p>
            <a:r>
              <a:rPr lang="pt-PT" sz="2400" dirty="0">
                <a:solidFill>
                  <a:schemeClr val="bg1"/>
                </a:solidFill>
                <a:hlinkClick r:id="rId4"/>
              </a:rPr>
              <a:t>Artigo sobre as 10 formas fáceis de ser um cidadão mais envolvido</a:t>
            </a:r>
          </a:p>
          <a:p>
            <a:endParaRPr lang="pt-PT" sz="2400" dirty="0">
              <a:solidFill>
                <a:schemeClr val="bg1"/>
              </a:solidFill>
              <a:hlinkClick r:id="rId4"/>
            </a:endParaRPr>
          </a:p>
          <a:p>
            <a:r>
              <a:rPr lang="pt-PT" sz="2400" dirty="0">
                <a:solidFill>
                  <a:schemeClr val="bg1"/>
                </a:solidFill>
                <a:hlinkClick r:id="rId4"/>
              </a:rPr>
              <a:t>O Digital </a:t>
            </a:r>
            <a:r>
              <a:rPr lang="pt-PT" sz="2400" dirty="0" err="1">
                <a:solidFill>
                  <a:schemeClr val="bg1"/>
                </a:solidFill>
                <a:hlinkClick r:id="rId4"/>
              </a:rPr>
              <a:t>Civics</a:t>
            </a:r>
            <a:r>
              <a:rPr lang="pt-PT" sz="2400" dirty="0">
                <a:solidFill>
                  <a:schemeClr val="bg1"/>
                </a:solidFill>
                <a:hlinkClick r:id="rId4"/>
              </a:rPr>
              <a:t> </a:t>
            </a:r>
            <a:r>
              <a:rPr lang="pt-PT" sz="2400" dirty="0" err="1">
                <a:solidFill>
                  <a:schemeClr val="bg1"/>
                </a:solidFill>
                <a:hlinkClick r:id="rId4"/>
              </a:rPr>
              <a:t>Toolkit</a:t>
            </a:r>
            <a:r>
              <a:rPr lang="pt-PT" sz="2400" dirty="0">
                <a:solidFill>
                  <a:schemeClr val="bg1"/>
                </a:solidFill>
                <a:hlinkClick r:id="rId4"/>
              </a:rPr>
              <a:t> basei</a:t>
            </a:r>
            <a:r>
              <a:rPr lang="pt-PT" sz="2400" dirty="0">
                <a:solidFill>
                  <a:schemeClr val="bg1"/>
                </a:solidFill>
                <a:hlinkClick r:id="rId5"/>
              </a:rPr>
              <a:t>a</a:t>
            </a:r>
            <a:r>
              <a:rPr lang="pt-PT" sz="2400" dirty="0">
                <a:solidFill>
                  <a:schemeClr val="bg1"/>
                </a:solidFill>
                <a:hlinkClick r:id="rId4"/>
              </a:rPr>
              <a:t>-se na pesquisa e no trabalho da </a:t>
            </a:r>
            <a:r>
              <a:rPr lang="pt-PT" sz="2400" dirty="0" err="1">
                <a:solidFill>
                  <a:schemeClr val="bg1"/>
                </a:solidFill>
                <a:hlinkClick r:id="rId4"/>
              </a:rPr>
              <a:t>MacArthur</a:t>
            </a:r>
            <a:r>
              <a:rPr lang="pt-PT" sz="2400" dirty="0">
                <a:solidFill>
                  <a:schemeClr val="bg1"/>
                </a:solidFill>
                <a:hlinkClick r:id="rId4"/>
              </a:rPr>
              <a:t> Research Network </a:t>
            </a:r>
            <a:r>
              <a:rPr lang="pt-PT" sz="2400" dirty="0" err="1">
                <a:solidFill>
                  <a:schemeClr val="bg1"/>
                </a:solidFill>
                <a:hlinkClick r:id="rId4"/>
              </a:rPr>
              <a:t>on</a:t>
            </a:r>
            <a:r>
              <a:rPr lang="pt-PT" sz="2400" dirty="0">
                <a:solidFill>
                  <a:schemeClr val="bg1"/>
                </a:solidFill>
                <a:hlinkClick r:id="rId4"/>
              </a:rPr>
              <a:t> </a:t>
            </a:r>
            <a:r>
              <a:rPr lang="pt-PT" sz="2400" dirty="0" err="1">
                <a:solidFill>
                  <a:schemeClr val="bg1"/>
                </a:solidFill>
                <a:hlinkClick r:id="rId4"/>
              </a:rPr>
              <a:t>Youth</a:t>
            </a:r>
            <a:r>
              <a:rPr lang="pt-PT" sz="2400" dirty="0">
                <a:solidFill>
                  <a:schemeClr val="bg1"/>
                </a:solidFill>
                <a:hlinkClick r:id="rId4"/>
              </a:rPr>
              <a:t> </a:t>
            </a:r>
            <a:r>
              <a:rPr lang="pt-PT" sz="2400" dirty="0" err="1">
                <a:solidFill>
                  <a:schemeClr val="bg1"/>
                </a:solidFill>
                <a:hlinkClick r:id="rId4"/>
              </a:rPr>
              <a:t>and</a:t>
            </a:r>
            <a:r>
              <a:rPr lang="pt-PT" sz="2400" dirty="0">
                <a:solidFill>
                  <a:schemeClr val="bg1"/>
                </a:solidFill>
                <a:hlinkClick r:id="rId4"/>
              </a:rPr>
              <a:t> </a:t>
            </a:r>
            <a:r>
              <a:rPr lang="pt-PT" sz="2400" dirty="0" err="1">
                <a:solidFill>
                  <a:schemeClr val="bg1"/>
                </a:solidFill>
                <a:hlinkClick r:id="rId4"/>
              </a:rPr>
              <a:t>Participatory</a:t>
            </a:r>
            <a:r>
              <a:rPr lang="pt-PT" sz="2400" dirty="0">
                <a:solidFill>
                  <a:schemeClr val="bg1"/>
                </a:solidFill>
                <a:hlinkClick r:id="rId4"/>
              </a:rPr>
              <a:t> </a:t>
            </a:r>
            <a:r>
              <a:rPr lang="pt-PT" sz="2400" dirty="0" err="1">
                <a:solidFill>
                  <a:schemeClr val="bg1"/>
                </a:solidFill>
                <a:hlinkClick r:id="rId4"/>
              </a:rPr>
              <a:t>Politics</a:t>
            </a:r>
            <a:r>
              <a:rPr lang="pt-PT" sz="2400" dirty="0">
                <a:solidFill>
                  <a:schemeClr val="bg1"/>
                </a:solidFill>
                <a:hlinkClick r:id="rId4"/>
              </a:rPr>
              <a:t> (YPP)</a:t>
            </a:r>
            <a:endParaRPr lang="pt-PT" sz="2400" dirty="0">
              <a:solidFill>
                <a:schemeClr val="bg1"/>
              </a:solidFill>
            </a:endParaRPr>
          </a:p>
        </p:txBody>
      </p:sp>
      <p:pic>
        <p:nvPicPr>
          <p:cNvPr id="8" name="Picture Placeholder 7">
            <a:extLst>
              <a:ext uri="{FF2B5EF4-FFF2-40B4-BE49-F238E27FC236}">
                <a16:creationId xmlns:a16="http://schemas.microsoft.com/office/drawing/2014/main" id="{0AEF66F0-F3A3-4BD1-BFB6-A9A1667563AC}"/>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6410" r="16410"/>
          <a:stretch>
            <a:fillRect/>
          </a:stretch>
        </p:blipFill>
        <p:spPr/>
      </p:pic>
    </p:spTree>
    <p:extLst>
      <p:ext uri="{BB962C8B-B14F-4D97-AF65-F5344CB8AC3E}">
        <p14:creationId xmlns:p14="http://schemas.microsoft.com/office/powerpoint/2010/main" val="358899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150983" y="637367"/>
            <a:ext cx="9520333" cy="1175656"/>
          </a:xfrm>
        </p:spPr>
        <p:txBody>
          <a:bodyPr>
            <a:noAutofit/>
          </a:bodyPr>
          <a:lstStyle/>
          <a:p>
            <a:r>
              <a:rPr lang="pt-PT" dirty="0"/>
              <a:t>MELHORAR A SUA COMUNIDADE ATRAVÉS DO ENVOLVIMENTO CÍVICO</a:t>
            </a:r>
            <a:endParaRPr lang="en-US" sz="48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8" name="TextBox 7">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5" name="TextBox 14">
            <a:extLst>
              <a:ext uri="{FF2B5EF4-FFF2-40B4-BE49-F238E27FC236}">
                <a16:creationId xmlns:a16="http://schemas.microsoft.com/office/drawing/2014/main" id="{7777D635-5416-42DD-B7C0-AB2A31A245C1}"/>
              </a:ext>
            </a:extLst>
          </p:cNvPr>
          <p:cNvSpPr txBox="1"/>
          <p:nvPr/>
        </p:nvSpPr>
        <p:spPr>
          <a:xfrm>
            <a:off x="5388429" y="5541867"/>
            <a:ext cx="1589316"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3" name="Text Placeholder 2">
            <a:extLst>
              <a:ext uri="{FF2B5EF4-FFF2-40B4-BE49-F238E27FC236}">
                <a16:creationId xmlns:a16="http://schemas.microsoft.com/office/drawing/2014/main" id="{3FB0D9A2-631B-4844-A9B7-506EF8024907}"/>
              </a:ext>
            </a:extLst>
          </p:cNvPr>
          <p:cNvSpPr>
            <a:spLocks noGrp="1"/>
          </p:cNvSpPr>
          <p:nvPr>
            <p:ph type="body" sz="quarter" idx="14"/>
          </p:nvPr>
        </p:nvSpPr>
        <p:spPr/>
        <p:txBody>
          <a:bodyPr>
            <a:normAutofit fontScale="85000" lnSpcReduction="20000"/>
          </a:bodyPr>
          <a:lstStyle/>
          <a:p>
            <a:endParaRPr lang="en-IE"/>
          </a:p>
        </p:txBody>
      </p:sp>
      <p:sp>
        <p:nvSpPr>
          <p:cNvPr id="2" name="Text Placeholder 1">
            <a:extLst>
              <a:ext uri="{FF2B5EF4-FFF2-40B4-BE49-F238E27FC236}">
                <a16:creationId xmlns:a16="http://schemas.microsoft.com/office/drawing/2014/main" id="{D9BDEA36-897F-4BC3-885E-DF53D43871A3}"/>
              </a:ext>
            </a:extLst>
          </p:cNvPr>
          <p:cNvSpPr>
            <a:spLocks noGrp="1"/>
          </p:cNvSpPr>
          <p:nvPr>
            <p:ph type="body" sz="quarter" idx="13"/>
          </p:nvPr>
        </p:nvSpPr>
        <p:spPr/>
        <p:txBody>
          <a:bodyPr/>
          <a:lstStyle/>
          <a:p>
            <a:r>
              <a:rPr lang="en-US" dirty="0"/>
              <a:t>“</a:t>
            </a:r>
            <a:r>
              <a:rPr lang="pt-PT" dirty="0"/>
              <a:t>Falsas </a:t>
            </a:r>
            <a:r>
              <a:rPr lang="pt-PT" dirty="0" err="1"/>
              <a:t>procupações</a:t>
            </a:r>
            <a:r>
              <a:rPr lang="pt-PT" dirty="0"/>
              <a:t> na IG morrem numa semana. Temos que doar o nosso tempo e dinheiro às organizações</a:t>
            </a:r>
            <a:r>
              <a:rPr lang="en-US" dirty="0"/>
              <a:t>.”</a:t>
            </a:r>
          </a:p>
          <a:p>
            <a:r>
              <a:rPr lang="en-IE" dirty="0"/>
              <a:t>Hasan </a:t>
            </a:r>
            <a:r>
              <a:rPr lang="en-IE" dirty="0" err="1"/>
              <a:t>Minhaj</a:t>
            </a:r>
            <a:endParaRPr lang="en-IE" dirty="0"/>
          </a:p>
        </p:txBody>
      </p:sp>
      <p:sp>
        <p:nvSpPr>
          <p:cNvPr id="4" name="Text Placeholder 3">
            <a:extLst>
              <a:ext uri="{FF2B5EF4-FFF2-40B4-BE49-F238E27FC236}">
                <a16:creationId xmlns:a16="http://schemas.microsoft.com/office/drawing/2014/main" id="{2253BC51-F142-444A-A643-A6E9FB734009}"/>
              </a:ext>
            </a:extLst>
          </p:cNvPr>
          <p:cNvSpPr>
            <a:spLocks noGrp="1"/>
          </p:cNvSpPr>
          <p:nvPr>
            <p:ph type="body" sz="quarter" idx="15"/>
          </p:nvPr>
        </p:nvSpPr>
        <p:spPr/>
        <p:txBody>
          <a:bodyPr>
            <a:normAutofit fontScale="92500" lnSpcReduction="10000"/>
          </a:bodyPr>
          <a:lstStyle/>
          <a:p>
            <a:endParaRPr lang="en-IE" dirty="0"/>
          </a:p>
        </p:txBody>
      </p:sp>
      <p:pic>
        <p:nvPicPr>
          <p:cNvPr id="13" name="Picture Placeholder 12">
            <a:extLst>
              <a:ext uri="{FF2B5EF4-FFF2-40B4-BE49-F238E27FC236}">
                <a16:creationId xmlns:a16="http://schemas.microsoft.com/office/drawing/2014/main" id="{886D98B4-004D-4501-89DB-A8291F41C257}"/>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l="24491" r="24491"/>
          <a:stretch>
            <a:fillRect/>
          </a:stretch>
        </p:blipFill>
        <p:spPr/>
      </p:pic>
    </p:spTree>
    <p:extLst>
      <p:ext uri="{BB962C8B-B14F-4D97-AF65-F5344CB8AC3E}">
        <p14:creationId xmlns:p14="http://schemas.microsoft.com/office/powerpoint/2010/main" val="111294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12124" y="182419"/>
            <a:ext cx="5339937" cy="1114425"/>
          </a:xfrm>
        </p:spPr>
        <p:txBody>
          <a:bodyPr>
            <a:noAutofit/>
          </a:bodyPr>
          <a:lstStyle/>
          <a:p>
            <a:r>
              <a:rPr lang="pt-PT" sz="2800" dirty="0"/>
              <a:t>MELHORAR A SUA COMUNIDADE ATRAVÉS DO ENVOLVIMENTO CÍVICO</a:t>
            </a:r>
            <a:endParaRPr lang="en-US" sz="14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544241"/>
            <a:ext cx="5105121" cy="5539978"/>
          </a:xfrm>
          <a:prstGeom prst="rect">
            <a:avLst/>
          </a:prstGeom>
          <a:noFill/>
        </p:spPr>
        <p:txBody>
          <a:bodyPr wrap="square" rtlCol="0">
            <a:spAutoFit/>
          </a:bodyPr>
          <a:lstStyle/>
          <a:p>
            <a:pPr>
              <a:tabLst>
                <a:tab pos="628650" algn="l"/>
              </a:tabLst>
            </a:pPr>
            <a:r>
              <a:rPr lang="pt-PT" sz="2400" dirty="0">
                <a:solidFill>
                  <a:schemeClr val="bg1"/>
                </a:solidFill>
              </a:rPr>
              <a:t>São numerosos os benefícios positivos para os alunos que participam num projeto ECD para melhorar as suas comunidades. Decorrente da investigação para a elaboração do Guia ECD, identificaram-se vários benefícios e os resultados positivos  incluem praticar e adquirir experiência em competências relevantes para uma carreira; construir relacionamentos fortes; ter experiências enriquecedoras e ajudar os projetos comunitários de pequena dimensão a serem um sucesso.</a:t>
            </a:r>
          </a:p>
          <a:p>
            <a:endParaRPr lang="en-IE" dirty="0"/>
          </a:p>
        </p:txBody>
      </p:sp>
      <p:sp>
        <p:nvSpPr>
          <p:cNvPr id="8" name="TextBox 7">
            <a:extLst>
              <a:ext uri="{FF2B5EF4-FFF2-40B4-BE49-F238E27FC236}">
                <a16:creationId xmlns:a16="http://schemas.microsoft.com/office/drawing/2014/main" id="{07CED3D0-7551-4B78-80AF-30CDDBCAE305}"/>
              </a:ext>
            </a:extLst>
          </p:cNvPr>
          <p:cNvSpPr txBox="1"/>
          <p:nvPr/>
        </p:nvSpPr>
        <p:spPr>
          <a:xfrm>
            <a:off x="5991225" y="6502432"/>
            <a:ext cx="6096000" cy="369332"/>
          </a:xfrm>
          <a:prstGeom prst="rect">
            <a:avLst/>
          </a:prstGeom>
          <a:noFill/>
        </p:spPr>
        <p:txBody>
          <a:bodyPr wrap="square">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Tree>
    <p:extLst>
      <p:ext uri="{BB962C8B-B14F-4D97-AF65-F5344CB8AC3E}">
        <p14:creationId xmlns:p14="http://schemas.microsoft.com/office/powerpoint/2010/main" val="274098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0A42CE6-21CB-44E7-A50F-D186F4F2B1B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10" y="1773240"/>
            <a:ext cx="4621841" cy="4818059"/>
          </a:xfrm>
        </p:spPr>
        <p:txBody>
          <a:bodyPr>
            <a:normAutofit fontScale="77500" lnSpcReduction="20000"/>
          </a:bodyPr>
          <a:lstStyle/>
          <a:p>
            <a:pPr marL="228600" indent="-457200">
              <a:lnSpc>
                <a:spcPct val="120000"/>
              </a:lnSpc>
              <a:buAutoNum type="arabicPeriod"/>
            </a:pPr>
            <a:r>
              <a:rPr lang="en-US" sz="3600" b="1" dirty="0" err="1"/>
              <a:t>Apoiar</a:t>
            </a:r>
            <a:r>
              <a:rPr lang="en-US" sz="3600" b="1" dirty="0"/>
              <a:t> </a:t>
            </a:r>
            <a:r>
              <a:rPr lang="en-US" sz="3600" b="1" dirty="0" err="1"/>
              <a:t>organizações</a:t>
            </a:r>
            <a:r>
              <a:rPr lang="en-US" sz="3600" b="1" dirty="0"/>
              <a:t> </a:t>
            </a:r>
            <a:r>
              <a:rPr lang="en-US" sz="3600" b="1" dirty="0" err="1"/>
              <a:t>comunitárias</a:t>
            </a:r>
            <a:endParaRPr lang="en-US" sz="3600" b="1" dirty="0"/>
          </a:p>
          <a:p>
            <a:pPr indent="0">
              <a:lnSpc>
                <a:spcPct val="120000"/>
              </a:lnSpc>
            </a:pPr>
            <a:r>
              <a:rPr lang="pt-PT" sz="2600" dirty="0"/>
              <a:t>Escolha um tema pelo qual é apaixonado e que deseje abordar.</a:t>
            </a:r>
          </a:p>
          <a:p>
            <a:pPr indent="0">
              <a:lnSpc>
                <a:spcPct val="120000"/>
              </a:lnSpc>
            </a:pPr>
            <a:r>
              <a:rPr lang="pt-PT" sz="2600" dirty="0"/>
              <a:t>Torne-se um ativista garantindo apoio a organizações comunitárias </a:t>
            </a:r>
            <a:r>
              <a:rPr lang="en-AE" sz="2600" dirty="0"/>
              <a:t>–</a:t>
            </a:r>
            <a:r>
              <a:rPr lang="pt-PT" sz="2600" dirty="0"/>
              <a:t> baseado em organizações que provavelmente estarão na vanguarda de fazer pequenas mudanças todos os dias</a:t>
            </a:r>
          </a:p>
          <a:p>
            <a:pPr indent="0">
              <a:lnSpc>
                <a:spcPct val="120000"/>
              </a:lnSpc>
            </a:pPr>
            <a:r>
              <a:rPr lang="pt-PT" sz="2600" dirty="0"/>
              <a:t>E apoie pequenas organizações que têm como objetivo melhorar as comunidades, pode ser uma das formas mais eficazes de aderir ao ativismo.</a:t>
            </a:r>
            <a:endParaRPr lang="en-IE" dirty="0"/>
          </a:p>
          <a:p>
            <a:endParaRPr lang="en-IE" dirty="0"/>
          </a:p>
        </p:txBody>
      </p:sp>
      <p:sp>
        <p:nvSpPr>
          <p:cNvPr id="8" name="Text Placeholder 7">
            <a:extLst>
              <a:ext uri="{FF2B5EF4-FFF2-40B4-BE49-F238E27FC236}">
                <a16:creationId xmlns:a16="http://schemas.microsoft.com/office/drawing/2014/main" id="{34EAF529-5494-453A-8092-893B0EDDB424}"/>
              </a:ext>
            </a:extLst>
          </p:cNvPr>
          <p:cNvSpPr>
            <a:spLocks noGrp="1"/>
          </p:cNvSpPr>
          <p:nvPr>
            <p:ph type="body" sz="quarter" idx="16"/>
          </p:nvPr>
        </p:nvSpPr>
        <p:spPr>
          <a:xfrm>
            <a:off x="1718561" y="148855"/>
            <a:ext cx="5133501" cy="1177731"/>
          </a:xfrm>
        </p:spPr>
        <p:txBody>
          <a:bodyPr>
            <a:normAutofit fontScale="85000" lnSpcReduction="20000"/>
          </a:bodyPr>
          <a:lstStyle/>
          <a:p>
            <a:r>
              <a:rPr lang="pt-PT" dirty="0"/>
              <a:t>TRÊS FORMAS DE MELHORAR A SUA COMUNIDADE ATRAVÉS DO ENVOLVIMENTO CÍVICO</a:t>
            </a:r>
            <a:endParaRPr lang="en-IE" dirty="0"/>
          </a:p>
        </p:txBody>
      </p:sp>
    </p:spTree>
    <p:extLst>
      <p:ext uri="{BB962C8B-B14F-4D97-AF65-F5344CB8AC3E}">
        <p14:creationId xmlns:p14="http://schemas.microsoft.com/office/powerpoint/2010/main" val="341062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E11FCFF-38A9-486C-B80A-A6AC1F36A64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626781" y="1584250"/>
            <a:ext cx="5097291" cy="4869101"/>
          </a:xfrm>
        </p:spPr>
        <p:txBody>
          <a:bodyPr>
            <a:normAutofit/>
          </a:bodyPr>
          <a:lstStyle/>
          <a:p>
            <a:r>
              <a:rPr lang="en-US" dirty="0"/>
              <a:t>2. </a:t>
            </a:r>
            <a:r>
              <a:rPr lang="pt-PT" b="1" dirty="0"/>
              <a:t>Participar nas reuniões da assembleia municipal</a:t>
            </a:r>
            <a:r>
              <a:rPr lang="en-US" dirty="0"/>
              <a:t>.</a:t>
            </a:r>
          </a:p>
          <a:p>
            <a:r>
              <a:rPr lang="pt-PT" dirty="0"/>
              <a:t>Embora este ponto possa não parecer o mais interessante, ter experiência em primeira mão dos desafios locais e conhecer quais são as preocupações da comunidade, é uma forma perspicaz de obter informações e experiência inicial.</a:t>
            </a:r>
          </a:p>
          <a:p>
            <a:r>
              <a:rPr lang="pt-PT" dirty="0"/>
              <a:t>Irá ampliar a sua rede de contactos e conhecer pessoas que partilham das mesmas ideias e que partilham da sua ambição de desenvolver um projeto de envolvimento cívico digital.</a:t>
            </a:r>
            <a:endParaRPr lang="en-IE" dirty="0"/>
          </a:p>
        </p:txBody>
      </p:sp>
      <p:sp>
        <p:nvSpPr>
          <p:cNvPr id="8" name="Text Placeholder 7">
            <a:extLst>
              <a:ext uri="{FF2B5EF4-FFF2-40B4-BE49-F238E27FC236}">
                <a16:creationId xmlns:a16="http://schemas.microsoft.com/office/drawing/2014/main" id="{34EAF529-5494-453A-8092-893B0EDDB424}"/>
              </a:ext>
            </a:extLst>
          </p:cNvPr>
          <p:cNvSpPr>
            <a:spLocks noGrp="1"/>
          </p:cNvSpPr>
          <p:nvPr>
            <p:ph type="body" sz="quarter" idx="16"/>
          </p:nvPr>
        </p:nvSpPr>
        <p:spPr>
          <a:xfrm>
            <a:off x="1718561" y="228600"/>
            <a:ext cx="5105120" cy="1095153"/>
          </a:xfrm>
        </p:spPr>
        <p:txBody>
          <a:bodyPr>
            <a:normAutofit fontScale="40000" lnSpcReduction="20000"/>
          </a:bodyPr>
          <a:lstStyle/>
          <a:p>
            <a:r>
              <a:rPr lang="pt-PT" sz="6500" dirty="0"/>
              <a:t>TRÊS FORMAS DE MELHORAR A SUA COMUNIDADE ATRAVÉS DO ENVOLVIMENTO CÍVICO</a:t>
            </a:r>
            <a:endParaRPr lang="en-IE" dirty="0"/>
          </a:p>
        </p:txBody>
      </p:sp>
    </p:spTree>
    <p:extLst>
      <p:ext uri="{BB962C8B-B14F-4D97-AF65-F5344CB8AC3E}">
        <p14:creationId xmlns:p14="http://schemas.microsoft.com/office/powerpoint/2010/main" val="193381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EF5994-F558-47E2-A5D6-103B5DE995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9" name="Text Placeholder 8">
            <a:extLst>
              <a:ext uri="{FF2B5EF4-FFF2-40B4-BE49-F238E27FC236}">
                <a16:creationId xmlns:a16="http://schemas.microsoft.com/office/drawing/2014/main" id="{E24C55D9-6B44-4664-9DFD-4D635A8FAD89}"/>
              </a:ext>
            </a:extLst>
          </p:cNvPr>
          <p:cNvSpPr>
            <a:spLocks noGrp="1"/>
          </p:cNvSpPr>
          <p:nvPr>
            <p:ph type="body" sz="quarter" idx="18"/>
          </p:nvPr>
        </p:nvSpPr>
        <p:spPr>
          <a:xfrm>
            <a:off x="1802709" y="1363650"/>
            <a:ext cx="5020971" cy="4301193"/>
          </a:xfrm>
        </p:spPr>
        <p:txBody>
          <a:bodyPr>
            <a:noAutofit/>
          </a:bodyPr>
          <a:lstStyle/>
          <a:p>
            <a:pPr>
              <a:lnSpc>
                <a:spcPct val="120000"/>
              </a:lnSpc>
            </a:pPr>
            <a:r>
              <a:rPr lang="en-US" sz="2000" b="1" dirty="0"/>
              <a:t>3.</a:t>
            </a:r>
            <a:r>
              <a:rPr lang="en-US" sz="2000" dirty="0"/>
              <a:t> </a:t>
            </a:r>
            <a:r>
              <a:rPr lang="pt-PT" sz="2000" b="1" dirty="0"/>
              <a:t>Apoiar as empresas locais</a:t>
            </a:r>
          </a:p>
          <a:p>
            <a:pPr>
              <a:lnSpc>
                <a:spcPct val="120000"/>
              </a:lnSpc>
            </a:pPr>
            <a:r>
              <a:rPr lang="pt-PT" sz="2000" dirty="0"/>
              <a:t>Ao apoiar empresas locais, está a ajudar a sua comunidade local a tornar-se economicamente mais forte. </a:t>
            </a:r>
          </a:p>
          <a:p>
            <a:pPr>
              <a:lnSpc>
                <a:spcPct val="120000"/>
              </a:lnSpc>
            </a:pPr>
            <a:r>
              <a:rPr lang="pt-PT" sz="2000" dirty="0"/>
              <a:t>Muitas empresas locais são de gestão familiar e ao garantir-lhes apoio, também está a ajudar os trabalhadores e fornecedores locais.</a:t>
            </a:r>
          </a:p>
          <a:p>
            <a:pPr>
              <a:lnSpc>
                <a:spcPct val="120000"/>
              </a:lnSpc>
            </a:pPr>
            <a:r>
              <a:rPr lang="pt-PT" sz="2000" dirty="0"/>
              <a:t>Ao comunicar com as empresas locais, é também uma forma incrível de desenvolver relacionamentos e identificar quais as necessidades que esse grupo económico tem e que poderá ser solucionado com um projeto de envolvimento cívico digital. </a:t>
            </a:r>
          </a:p>
        </p:txBody>
      </p:sp>
      <p:sp>
        <p:nvSpPr>
          <p:cNvPr id="11" name="Text Placeholder 7">
            <a:extLst>
              <a:ext uri="{FF2B5EF4-FFF2-40B4-BE49-F238E27FC236}">
                <a16:creationId xmlns:a16="http://schemas.microsoft.com/office/drawing/2014/main" id="{B6DDB6DD-F15C-46F6-AABE-AEC2AB1A6F94}"/>
              </a:ext>
            </a:extLst>
          </p:cNvPr>
          <p:cNvSpPr>
            <a:spLocks noGrp="1"/>
          </p:cNvSpPr>
          <p:nvPr>
            <p:ph type="body" sz="quarter" idx="16"/>
          </p:nvPr>
        </p:nvSpPr>
        <p:spPr>
          <a:xfrm>
            <a:off x="1718561" y="228600"/>
            <a:ext cx="5105120" cy="1095153"/>
          </a:xfrm>
        </p:spPr>
        <p:txBody>
          <a:bodyPr>
            <a:normAutofit fontScale="40000" lnSpcReduction="20000"/>
          </a:bodyPr>
          <a:lstStyle/>
          <a:p>
            <a:r>
              <a:rPr lang="pt-PT" sz="6500" dirty="0"/>
              <a:t>TRÊS FORMAS DE MELHORAR A SUA COMUNIDADE ATRAVÉS DO ENVOLVIMENTO CÍVICO</a:t>
            </a:r>
            <a:endParaRPr lang="en-IE" dirty="0"/>
          </a:p>
        </p:txBody>
      </p:sp>
    </p:spTree>
    <p:extLst>
      <p:ext uri="{BB962C8B-B14F-4D97-AF65-F5344CB8AC3E}">
        <p14:creationId xmlns:p14="http://schemas.microsoft.com/office/powerpoint/2010/main" val="2776592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4524315"/>
          </a:xfrm>
          <a:prstGeom prst="rect">
            <a:avLst/>
          </a:prstGeom>
          <a:noFill/>
        </p:spPr>
        <p:txBody>
          <a:bodyPr wrap="square" rtlCol="0">
            <a:spAutoFit/>
          </a:bodyPr>
          <a:lstStyle/>
          <a:p>
            <a:r>
              <a:rPr lang="en-IE" sz="2400" dirty="0">
                <a:solidFill>
                  <a:schemeClr val="bg1"/>
                </a:solidFill>
              </a:rPr>
              <a:t>Para </a:t>
            </a:r>
            <a:r>
              <a:rPr lang="en-IE" sz="2400" dirty="0" err="1">
                <a:solidFill>
                  <a:schemeClr val="bg1"/>
                </a:solidFill>
              </a:rPr>
              <a:t>mais</a:t>
            </a:r>
            <a:r>
              <a:rPr lang="en-IE" sz="2400" dirty="0">
                <a:solidFill>
                  <a:schemeClr val="bg1"/>
                </a:solidFill>
              </a:rPr>
              <a:t> </a:t>
            </a:r>
            <a:r>
              <a:rPr lang="en-IE" sz="2400" dirty="0" err="1">
                <a:solidFill>
                  <a:schemeClr val="bg1"/>
                </a:solidFill>
              </a:rPr>
              <a:t>informações</a:t>
            </a:r>
            <a:r>
              <a:rPr lang="en-IE" sz="2400" dirty="0">
                <a:solidFill>
                  <a:schemeClr val="bg1"/>
                </a:solidFill>
              </a:rPr>
              <a:t> e Recursos, </a:t>
            </a:r>
            <a:r>
              <a:rPr lang="en-IE" sz="2400" dirty="0" err="1">
                <a:solidFill>
                  <a:schemeClr val="bg1"/>
                </a:solidFill>
              </a:rPr>
              <a:t>aceda</a:t>
            </a:r>
            <a:r>
              <a:rPr lang="en-IE" sz="2400" dirty="0">
                <a:solidFill>
                  <a:schemeClr val="bg1"/>
                </a:solidFill>
              </a:rPr>
              <a:t> </a:t>
            </a:r>
            <a:r>
              <a:rPr lang="en-IE" sz="2400" dirty="0" err="1">
                <a:solidFill>
                  <a:schemeClr val="bg1"/>
                </a:solidFill>
              </a:rPr>
              <a:t>aos</a:t>
            </a:r>
            <a:r>
              <a:rPr lang="en-IE" sz="2400" dirty="0">
                <a:solidFill>
                  <a:schemeClr val="bg1"/>
                </a:solidFill>
              </a:rPr>
              <a:t> links </a:t>
            </a:r>
            <a:r>
              <a:rPr lang="en-IE" sz="2400" dirty="0" err="1">
                <a:solidFill>
                  <a:schemeClr val="bg1"/>
                </a:solidFill>
              </a:rPr>
              <a:t>em</a:t>
            </a:r>
            <a:r>
              <a:rPr lang="en-IE" sz="2400" dirty="0">
                <a:solidFill>
                  <a:schemeClr val="bg1"/>
                </a:solidFill>
              </a:rPr>
              <a:t> infra:</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Blog on 5 Ways To Improve Your Community Through Civic Engagement</a:t>
            </a:r>
            <a:endParaRPr lang="en-US"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Article about 4 Steps to Consider in the Project Planning Process for an DCE project</a:t>
            </a:r>
            <a:endParaRPr lang="en-US" sz="2400" dirty="0">
              <a:solidFill>
                <a:schemeClr val="bg1"/>
              </a:solidFill>
            </a:endParaRPr>
          </a:p>
          <a:p>
            <a:endParaRPr lang="en-IE" sz="2400" dirty="0">
              <a:solidFill>
                <a:schemeClr val="bg1"/>
              </a:solidFill>
            </a:endParaRPr>
          </a:p>
          <a:p>
            <a:r>
              <a:rPr lang="en-US" sz="2400" b="0" i="0" dirty="0">
                <a:solidFill>
                  <a:schemeClr val="bg1"/>
                </a:solidFill>
                <a:effectLst/>
                <a:hlinkClick r:id="rId5">
                  <a:extLst>
                    <a:ext uri="{A12FA001-AC4F-418D-AE19-62706E023703}">
                      <ahyp:hlinkClr xmlns:ahyp="http://schemas.microsoft.com/office/drawing/2018/hyperlinkcolor" val="tx"/>
                    </a:ext>
                  </a:extLst>
                </a:hlinkClick>
              </a:rPr>
              <a:t>Report of the Taskforce on Active Citizenship</a:t>
            </a:r>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17107" y="99596"/>
            <a:ext cx="5133502" cy="124097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3300" dirty="0"/>
              <a:t>MELHORAR A SUA COMUNIDADE ATRAVÉS DO ENVOLVIMENTO CÍVICO - RECURSOS EXTRAS</a:t>
            </a:r>
            <a:endParaRPr lang="en-US" sz="3200" dirty="0"/>
          </a:p>
        </p:txBody>
      </p:sp>
      <p:pic>
        <p:nvPicPr>
          <p:cNvPr id="5" name="Picture Placeholder 4">
            <a:extLst>
              <a:ext uri="{FF2B5EF4-FFF2-40B4-BE49-F238E27FC236}">
                <a16:creationId xmlns:a16="http://schemas.microsoft.com/office/drawing/2014/main" id="{0E6C3899-538C-44E8-91BC-70272784F26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Antes de </a:t>
            </a:r>
            <a:r>
              <a:rPr lang="en-US" dirty="0" err="1"/>
              <a:t>começar</a:t>
            </a:r>
            <a:r>
              <a:rPr lang="en-US" dirty="0"/>
              <a:t> a </a:t>
            </a:r>
            <a:r>
              <a:rPr lang="en-US" dirty="0" err="1"/>
              <a:t>sua</a:t>
            </a:r>
            <a:r>
              <a:rPr lang="en-US" dirty="0"/>
              <a:t> </a:t>
            </a:r>
            <a:r>
              <a:rPr lang="en-US" dirty="0" err="1"/>
              <a:t>jornada</a:t>
            </a:r>
            <a:r>
              <a:rPr lang="en-US" dirty="0"/>
              <a:t> </a:t>
            </a:r>
            <a:r>
              <a:rPr lang="en-US" dirty="0" err="1"/>
              <a:t>pelo</a:t>
            </a:r>
            <a:r>
              <a:rPr lang="en-US" dirty="0"/>
              <a:t> </a:t>
            </a:r>
            <a:r>
              <a:rPr lang="en-US" dirty="0" err="1"/>
              <a:t>Envolvimento</a:t>
            </a:r>
            <a:r>
              <a:rPr lang="en-US" dirty="0"/>
              <a:t> </a:t>
            </a:r>
            <a:r>
              <a:rPr lang="en-US" dirty="0" err="1"/>
              <a:t>Cívico</a:t>
            </a:r>
            <a:r>
              <a:rPr lang="en-US" dirty="0"/>
              <a:t>, é </a:t>
            </a:r>
            <a:r>
              <a:rPr lang="en-US" dirty="0" err="1"/>
              <a:t>necessário</a:t>
            </a:r>
            <a:r>
              <a:rPr lang="en-US" dirty="0"/>
              <a:t> </a:t>
            </a:r>
            <a:r>
              <a:rPr lang="en-US" dirty="0" err="1"/>
              <a:t>explicar</a:t>
            </a:r>
            <a:r>
              <a:rPr lang="en-US" dirty="0"/>
              <a:t> o que as </a:t>
            </a:r>
            <a:r>
              <a:rPr lang="en-US" dirty="0" err="1"/>
              <a:t>diferentes</a:t>
            </a:r>
            <a:r>
              <a:rPr lang="en-US" dirty="0"/>
              <a:t> </a:t>
            </a:r>
            <a:r>
              <a:rPr lang="en-US" dirty="0" err="1"/>
              <a:t>abreviaturas</a:t>
            </a:r>
            <a:r>
              <a:rPr lang="en-US" dirty="0"/>
              <a:t> </a:t>
            </a:r>
            <a:r>
              <a:rPr lang="en-US" dirty="0" err="1"/>
              <a:t>utilizadas</a:t>
            </a:r>
            <a:r>
              <a:rPr lang="en-US" dirty="0"/>
              <a:t> </a:t>
            </a:r>
            <a:r>
              <a:rPr lang="en-US" dirty="0" err="1"/>
              <a:t>ao</a:t>
            </a:r>
            <a:r>
              <a:rPr lang="en-US" dirty="0"/>
              <a:t> </a:t>
            </a:r>
            <a:r>
              <a:rPr lang="en-US" dirty="0" err="1"/>
              <a:t>longo</a:t>
            </a:r>
            <a:r>
              <a:rPr lang="en-US" dirty="0"/>
              <a:t> dos </a:t>
            </a:r>
            <a:r>
              <a:rPr lang="en-US" dirty="0" err="1"/>
              <a:t>módulos</a:t>
            </a:r>
            <a:r>
              <a:rPr lang="en-US" dirty="0"/>
              <a:t> </a:t>
            </a:r>
            <a:r>
              <a:rPr lang="en-US" dirty="0" err="1"/>
              <a:t>significam</a:t>
            </a:r>
            <a:r>
              <a:rPr lang="en-US" dirty="0"/>
              <a:t>:</a:t>
            </a:r>
          </a:p>
          <a:p>
            <a:pPr marL="0"/>
            <a:endParaRPr lang="en-US" sz="1400" dirty="0"/>
          </a:p>
          <a:p>
            <a:pPr marL="0"/>
            <a:r>
              <a:rPr lang="en-US" b="1" dirty="0"/>
              <a:t>IES</a:t>
            </a:r>
            <a:r>
              <a:rPr lang="en-AE" dirty="0"/>
              <a:t> –</a:t>
            </a:r>
            <a:r>
              <a:rPr lang="en-US" dirty="0"/>
              <a:t> </a:t>
            </a:r>
            <a:r>
              <a:rPr lang="en-US" dirty="0" err="1"/>
              <a:t>Instituições</a:t>
            </a:r>
            <a:r>
              <a:rPr lang="en-US" dirty="0"/>
              <a:t> de Ensino Superior</a:t>
            </a:r>
          </a:p>
          <a:p>
            <a:pPr marL="0"/>
            <a:r>
              <a:rPr lang="en-US" b="1" dirty="0"/>
              <a:t>S-DCE </a:t>
            </a:r>
            <a:r>
              <a:rPr lang="en-AE" dirty="0"/>
              <a:t>–</a:t>
            </a:r>
            <a:r>
              <a:rPr lang="en-US" dirty="0"/>
              <a:t> </a:t>
            </a:r>
            <a:r>
              <a:rPr lang="en-US" dirty="0" err="1"/>
              <a:t>esta</a:t>
            </a:r>
            <a:r>
              <a:rPr lang="en-US" dirty="0"/>
              <a:t> é a </a:t>
            </a:r>
            <a:r>
              <a:rPr lang="en-US" dirty="0" err="1"/>
              <a:t>designação</a:t>
            </a:r>
            <a:r>
              <a:rPr lang="en-US" dirty="0"/>
              <a:t> do </a:t>
            </a:r>
            <a:r>
              <a:rPr lang="en-US" dirty="0" err="1"/>
              <a:t>projeto</a:t>
            </a:r>
            <a:r>
              <a:rPr lang="en-US" dirty="0"/>
              <a:t> que </a:t>
            </a:r>
            <a:r>
              <a:rPr lang="en-US" dirty="0" err="1"/>
              <a:t>desenvolveu</a:t>
            </a:r>
            <a:r>
              <a:rPr lang="en-US" dirty="0"/>
              <a:t> </a:t>
            </a:r>
            <a:r>
              <a:rPr lang="en-US" dirty="0" err="1"/>
              <a:t>todos</a:t>
            </a:r>
            <a:r>
              <a:rPr lang="en-US" dirty="0"/>
              <a:t> </a:t>
            </a:r>
            <a:r>
              <a:rPr lang="en-US" dirty="0" err="1"/>
              <a:t>os</a:t>
            </a:r>
            <a:r>
              <a:rPr lang="en-US" dirty="0"/>
              <a:t> </a:t>
            </a:r>
            <a:r>
              <a:rPr lang="en-US" dirty="0" err="1"/>
              <a:t>materiais</a:t>
            </a:r>
            <a:endParaRPr lang="en-US" dirty="0"/>
          </a:p>
          <a:p>
            <a:pPr marL="0"/>
            <a:r>
              <a:rPr lang="en-US" b="1" dirty="0"/>
              <a:t>ECD </a:t>
            </a:r>
            <a:r>
              <a:rPr lang="en-US" dirty="0"/>
              <a:t>- </a:t>
            </a:r>
            <a:r>
              <a:rPr lang="en-US" dirty="0" err="1"/>
              <a:t>Envolvimento</a:t>
            </a:r>
            <a:r>
              <a:rPr lang="en-US" dirty="0"/>
              <a:t> </a:t>
            </a:r>
            <a:r>
              <a:rPr lang="en-US" dirty="0" err="1"/>
              <a:t>cívico</a:t>
            </a:r>
            <a:r>
              <a:rPr lang="en-US" dirty="0"/>
              <a:t> digital</a:t>
            </a:r>
          </a:p>
          <a:p>
            <a:pPr marL="0"/>
            <a:r>
              <a:rPr lang="pt-PT" b="1" dirty="0"/>
              <a:t>Guia do ECD </a:t>
            </a:r>
            <a:r>
              <a:rPr lang="en-AE" dirty="0"/>
              <a:t>–</a:t>
            </a:r>
            <a:r>
              <a:rPr lang="pt-PT" dirty="0"/>
              <a:t> é um guia cujo âmbito centra-se no Envolvimento Cívico Digital e alunos. Aceda ao guia </a:t>
            </a:r>
            <a:r>
              <a:rPr lang="en-US" dirty="0" err="1">
                <a:hlinkClick r:id="rId2"/>
              </a:rPr>
              <a:t>aqui</a:t>
            </a:r>
            <a:endParaRPr lang="en-US" dirty="0"/>
          </a:p>
          <a:p>
            <a:pPr marL="0"/>
            <a:r>
              <a:rPr lang="en-US" b="1" dirty="0"/>
              <a:t>DCE Toolkit</a:t>
            </a:r>
            <a:r>
              <a:rPr lang="en-AE" dirty="0"/>
              <a:t> –</a:t>
            </a:r>
            <a:r>
              <a:rPr lang="en-US" b="1" dirty="0"/>
              <a:t> </a:t>
            </a:r>
            <a:r>
              <a:rPr lang="en-US" dirty="0"/>
              <a:t>O toolkit de </a:t>
            </a:r>
            <a:r>
              <a:rPr lang="en-US" dirty="0" err="1"/>
              <a:t>suporte</a:t>
            </a:r>
            <a:r>
              <a:rPr lang="en-US" dirty="0"/>
              <a:t> </a:t>
            </a:r>
            <a:r>
              <a:rPr lang="en-US" dirty="0" err="1"/>
              <a:t>ao</a:t>
            </a:r>
            <a:r>
              <a:rPr lang="en-US" dirty="0"/>
              <a:t> </a:t>
            </a:r>
            <a:r>
              <a:rPr lang="en-US" dirty="0" err="1"/>
              <a:t>Envolvimento</a:t>
            </a:r>
            <a:r>
              <a:rPr lang="en-US" dirty="0"/>
              <a:t> </a:t>
            </a:r>
            <a:r>
              <a:rPr lang="en-US" dirty="0" err="1"/>
              <a:t>Cívico</a:t>
            </a:r>
            <a:r>
              <a:rPr lang="en-US" dirty="0"/>
              <a:t> Digital dos Estudantes </a:t>
            </a:r>
            <a:r>
              <a:rPr lang="en-US" dirty="0" err="1"/>
              <a:t>está</a:t>
            </a:r>
            <a:r>
              <a:rPr lang="en-US" dirty="0"/>
              <a:t> </a:t>
            </a:r>
            <a:r>
              <a:rPr lang="en-US" dirty="0" err="1"/>
              <a:t>desenhado</a:t>
            </a:r>
            <a:r>
              <a:rPr lang="en-US" dirty="0"/>
              <a:t> para </a:t>
            </a:r>
            <a:r>
              <a:rPr lang="en-US" dirty="0" err="1"/>
              <a:t>ensinar</a:t>
            </a:r>
            <a:r>
              <a:rPr lang="en-US" dirty="0"/>
              <a:t> </a:t>
            </a:r>
            <a:r>
              <a:rPr lang="en-US" dirty="0" err="1"/>
              <a:t>importantes</a:t>
            </a:r>
            <a:r>
              <a:rPr lang="en-US" dirty="0"/>
              <a:t> </a:t>
            </a:r>
            <a:r>
              <a:rPr lang="en-US" dirty="0" err="1"/>
              <a:t>ferramentas</a:t>
            </a:r>
            <a:r>
              <a:rPr lang="en-US" dirty="0"/>
              <a:t> </a:t>
            </a:r>
            <a:r>
              <a:rPr lang="en-US" dirty="0" err="1"/>
              <a:t>digitais</a:t>
            </a:r>
            <a:r>
              <a:rPr lang="en-US" dirty="0"/>
              <a:t> que </a:t>
            </a:r>
            <a:r>
              <a:rPr lang="en-US" dirty="0" err="1"/>
              <a:t>irão</a:t>
            </a:r>
            <a:r>
              <a:rPr lang="en-US" dirty="0"/>
              <a:t> </a:t>
            </a:r>
            <a:r>
              <a:rPr lang="en-US" dirty="0" err="1"/>
              <a:t>suportá</a:t>
            </a:r>
            <a:r>
              <a:rPr lang="en-US" dirty="0"/>
              <a:t>-lo no </a:t>
            </a:r>
            <a:r>
              <a:rPr lang="en-US" dirty="0" err="1"/>
              <a:t>seu</a:t>
            </a:r>
            <a:r>
              <a:rPr lang="en-US" dirty="0"/>
              <a:t> </a:t>
            </a:r>
            <a:r>
              <a:rPr lang="en-US" dirty="0" err="1"/>
              <a:t>próprio</a:t>
            </a:r>
            <a:r>
              <a:rPr lang="en-US" dirty="0"/>
              <a:t> </a:t>
            </a:r>
            <a:r>
              <a:rPr lang="en-US" dirty="0" err="1"/>
              <a:t>envolvimento</a:t>
            </a:r>
            <a:r>
              <a:rPr lang="en-US" dirty="0"/>
              <a:t> </a:t>
            </a:r>
            <a:r>
              <a:rPr lang="en-US" dirty="0" err="1"/>
              <a:t>cívico</a:t>
            </a:r>
            <a:r>
              <a:rPr lang="en-US" dirty="0"/>
              <a:t>. </a:t>
            </a:r>
            <a:endParaRPr lang="en-IE" dirty="0"/>
          </a:p>
        </p:txBody>
      </p:sp>
      <p:sp>
        <p:nvSpPr>
          <p:cNvPr id="7"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a:xfrm>
            <a:off x="734713" y="642972"/>
            <a:ext cx="10594345" cy="582221"/>
          </a:xfrm>
        </p:spPr>
        <p:txBody>
          <a:bodyPr>
            <a:normAutofit lnSpcReduction="10000"/>
          </a:bodyPr>
          <a:lstStyle/>
          <a:p>
            <a:r>
              <a:rPr lang="en-US" dirty="0"/>
              <a:t>Uma breve nota </a:t>
            </a:r>
            <a:r>
              <a:rPr lang="en-US" dirty="0" err="1"/>
              <a:t>sobre</a:t>
            </a:r>
            <a:r>
              <a:rPr lang="en-US" dirty="0"/>
              <a:t> as </a:t>
            </a:r>
            <a:r>
              <a:rPr lang="en-US" dirty="0" err="1"/>
              <a:t>abreviaturas</a:t>
            </a:r>
            <a:r>
              <a:rPr lang="en-US" dirty="0"/>
              <a:t> </a:t>
            </a:r>
            <a:r>
              <a:rPr lang="en-US" dirty="0" err="1"/>
              <a:t>aplicadas</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90751"/>
            <a:ext cx="9574760" cy="1068887"/>
          </a:xfrm>
        </p:spPr>
        <p:txBody>
          <a:bodyPr>
            <a:noAutofit/>
          </a:bodyPr>
          <a:lstStyle/>
          <a:p>
            <a:r>
              <a:rPr lang="pt-PT" sz="3600" dirty="0"/>
              <a:t>ADOTAR UMA ABORDAGEM DE APRENDIZAGEM EM SERVIÇO PARA UM PROJETO DE ECD</a:t>
            </a:r>
            <a:endParaRPr lang="en-IE" sz="36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F608AB-8085-4100-B1F5-68B993777612}"/>
              </a:ext>
            </a:extLst>
          </p:cNvPr>
          <p:cNvSpPr>
            <a:spLocks noGrp="1"/>
          </p:cNvSpPr>
          <p:nvPr>
            <p:ph type="body" sz="quarter" idx="18"/>
          </p:nvPr>
        </p:nvSpPr>
        <p:spPr>
          <a:xfrm>
            <a:off x="734714" y="1536569"/>
            <a:ext cx="10808102" cy="4088146"/>
          </a:xfrm>
        </p:spPr>
        <p:txBody>
          <a:bodyPr>
            <a:normAutofit lnSpcReduction="10000"/>
          </a:bodyPr>
          <a:lstStyle/>
          <a:p>
            <a:pPr marL="0"/>
            <a:r>
              <a:rPr lang="pt-PT" dirty="0"/>
              <a:t>A aprendizagem em serviço é consiste em aprender através da realização de uma ação e, em seguida, fazer um momento de reflexão. Este método ajuda não apenas a aumentar a compreensão e a aprendizagem, mas também promove a aplicação prática das capacidades resultantes da aprendizagem.</a:t>
            </a:r>
          </a:p>
          <a:p>
            <a:pPr marL="0"/>
            <a:r>
              <a:rPr lang="pt-PT" dirty="0"/>
              <a:t>Normalmente, aprendizagem em serviço seguirá quatro etapas:</a:t>
            </a:r>
          </a:p>
          <a:p>
            <a:pPr marL="715963" indent="-357188">
              <a:buFont typeface="+mj-lt"/>
              <a:buAutoNum type="arabicPeriod"/>
            </a:pPr>
            <a:r>
              <a:rPr lang="pt-PT" dirty="0"/>
              <a:t>O curso inclui compromisso social (componente "serviço")</a:t>
            </a:r>
          </a:p>
          <a:p>
            <a:pPr marL="715963" indent="-357188">
              <a:buFont typeface="+mj-lt"/>
              <a:buAutoNum type="arabicPeriod"/>
            </a:pPr>
            <a:r>
              <a:rPr lang="pt-PT" dirty="0"/>
              <a:t>Os alunos adquirem competências específicas e genéricas da disciplina (componente “aprendizagem”)</a:t>
            </a:r>
          </a:p>
          <a:p>
            <a:pPr marL="715963" indent="-357188">
              <a:buFont typeface="+mj-lt"/>
              <a:buAutoNum type="arabicPeriod"/>
            </a:pPr>
            <a:r>
              <a:rPr lang="pt-PT" dirty="0"/>
              <a:t>O curso inclui cooperação com parceiros para colocar em prática as competências adquiridas</a:t>
            </a:r>
          </a:p>
          <a:p>
            <a:pPr marL="715963" indent="-357188">
              <a:buFont typeface="+mj-lt"/>
              <a:buAutoNum type="arabicPeriod"/>
            </a:pPr>
            <a:r>
              <a:rPr lang="pt-PT" dirty="0"/>
              <a:t>Transferência do conhecimento científico para a uma realidade prática</a:t>
            </a:r>
            <a:endParaRPr lang="en-US" dirty="0"/>
          </a:p>
          <a:p>
            <a:endParaRPr lang="en-IE" dirty="0"/>
          </a:p>
        </p:txBody>
      </p:sp>
      <p:sp>
        <p:nvSpPr>
          <p:cNvPr id="5" name="Text Placeholder 4">
            <a:extLst>
              <a:ext uri="{FF2B5EF4-FFF2-40B4-BE49-F238E27FC236}">
                <a16:creationId xmlns:a16="http://schemas.microsoft.com/office/drawing/2014/main" id="{C2083D29-2119-4DD6-91CC-4B3E05F124A5}"/>
              </a:ext>
            </a:extLst>
          </p:cNvPr>
          <p:cNvSpPr>
            <a:spLocks noGrp="1"/>
          </p:cNvSpPr>
          <p:nvPr>
            <p:ph type="body" sz="quarter" idx="16"/>
          </p:nvPr>
        </p:nvSpPr>
        <p:spPr/>
        <p:txBody>
          <a:bodyPr>
            <a:normAutofit lnSpcReduction="10000"/>
          </a:bodyPr>
          <a:lstStyle/>
          <a:p>
            <a:r>
              <a:rPr lang="en-IE" dirty="0"/>
              <a:t>APLICAÇÃO DE UMA APRENDIZAGEM EM SERVIÇO</a:t>
            </a:r>
          </a:p>
          <a:p>
            <a:endParaRPr lang="en-IE" dirty="0"/>
          </a:p>
        </p:txBody>
      </p:sp>
      <p:sp>
        <p:nvSpPr>
          <p:cNvPr id="8" name="TextBox 7">
            <a:extLst>
              <a:ext uri="{FF2B5EF4-FFF2-40B4-BE49-F238E27FC236}">
                <a16:creationId xmlns:a16="http://schemas.microsoft.com/office/drawing/2014/main" id="{B7187FAC-2DAD-4D33-95D0-AD78404D1C1E}"/>
              </a:ext>
            </a:extLst>
          </p:cNvPr>
          <p:cNvSpPr txBox="1"/>
          <p:nvPr/>
        </p:nvSpPr>
        <p:spPr>
          <a:xfrm>
            <a:off x="11029950" y="5971867"/>
            <a:ext cx="6096000" cy="369332"/>
          </a:xfrm>
          <a:prstGeom prst="rect">
            <a:avLst/>
          </a:prstGeom>
          <a:noFill/>
        </p:spPr>
        <p:txBody>
          <a:bodyPr wrap="square">
            <a:spAutoFit/>
          </a:bodyPr>
          <a:lstStyle/>
          <a:p>
            <a:r>
              <a:rPr lang="en-IE" dirty="0">
                <a:solidFill>
                  <a:srgbClr val="002060"/>
                </a:solidFill>
                <a:hlinkClick r:id="rId2">
                  <a:extLst>
                    <a:ext uri="{A12FA001-AC4F-418D-AE19-62706E023703}">
                      <ahyp:hlinkClr xmlns:ahyp="http://schemas.microsoft.com/office/drawing/2018/hyperlinkcolor" val="tx"/>
                    </a:ext>
                  </a:extLst>
                </a:hlinkClick>
              </a:rPr>
              <a:t>Fonte</a:t>
            </a:r>
            <a:endParaRPr lang="en-IE" dirty="0">
              <a:solidFill>
                <a:srgbClr val="002060"/>
              </a:solidFill>
            </a:endParaRPr>
          </a:p>
        </p:txBody>
      </p:sp>
    </p:spTree>
    <p:extLst>
      <p:ext uri="{BB962C8B-B14F-4D97-AF65-F5344CB8AC3E}">
        <p14:creationId xmlns:p14="http://schemas.microsoft.com/office/powerpoint/2010/main" val="255849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4" name="TextBox 13">
            <a:extLst>
              <a:ext uri="{FF2B5EF4-FFF2-40B4-BE49-F238E27FC236}">
                <a16:creationId xmlns:a16="http://schemas.microsoft.com/office/drawing/2014/main" id="{CE3BCDB5-341B-449E-AC1C-B4274813968A}"/>
              </a:ext>
            </a:extLst>
          </p:cNvPr>
          <p:cNvSpPr txBox="1"/>
          <p:nvPr/>
        </p:nvSpPr>
        <p:spPr>
          <a:xfrm>
            <a:off x="803564" y="1351901"/>
            <a:ext cx="11074811" cy="4154984"/>
          </a:xfrm>
          <a:prstGeom prst="rect">
            <a:avLst/>
          </a:prstGeom>
          <a:noFill/>
        </p:spPr>
        <p:txBody>
          <a:bodyPr wrap="square" rtlCol="0">
            <a:spAutoFit/>
          </a:bodyPr>
          <a:lstStyle/>
          <a:p>
            <a:r>
              <a:rPr lang="pt-PT" sz="2400" dirty="0">
                <a:solidFill>
                  <a:schemeClr val="bg1"/>
                </a:solidFill>
              </a:rPr>
              <a:t>Existem algumas diferenças interessantes entre a aprendizagem em serviço e o voluntariado, particularmente quando se olha para um projeto ECD no qual os alunos participativos estão envolvidos devido às obrigações da IES.</a:t>
            </a:r>
          </a:p>
          <a:p>
            <a:endParaRPr lang="pt-PT" sz="2400" dirty="0">
              <a:solidFill>
                <a:schemeClr val="bg1"/>
              </a:solidFill>
            </a:endParaRPr>
          </a:p>
          <a:p>
            <a:r>
              <a:rPr lang="pt-PT" sz="2400" dirty="0">
                <a:solidFill>
                  <a:schemeClr val="bg1"/>
                </a:solidFill>
              </a:rPr>
              <a:t>Aprendizagem em serviço é um tipo de pedagogia que algumas investigações propõem ter muitos benefícios  ao nível do voluntariado. Esses benefícios podem incluir um aumento nas taxas de retenção de estudantes universitários do primeiro ano, níveis mais elevados de liderança estudantil e também pode aumentar o desempenho académico.</a:t>
            </a:r>
          </a:p>
          <a:p>
            <a:endParaRPr lang="pt-PT" sz="2400" dirty="0">
              <a:solidFill>
                <a:schemeClr val="bg1"/>
              </a:solidFill>
            </a:endParaRPr>
          </a:p>
          <a:p>
            <a:r>
              <a:rPr lang="pt-PT" sz="2400" dirty="0">
                <a:solidFill>
                  <a:schemeClr val="bg1"/>
                </a:solidFill>
              </a:rPr>
              <a:t>Mas o que torna o aprendizado em serviço diferente do voluntariado?</a:t>
            </a:r>
          </a:p>
        </p:txBody>
      </p:sp>
      <p:sp>
        <p:nvSpPr>
          <p:cNvPr id="13" name="TextBox 12">
            <a:extLst>
              <a:ext uri="{FF2B5EF4-FFF2-40B4-BE49-F238E27FC236}">
                <a16:creationId xmlns:a16="http://schemas.microsoft.com/office/drawing/2014/main" id="{3E489811-E83F-4872-9401-4251A329AE2F}"/>
              </a:ext>
            </a:extLst>
          </p:cNvPr>
          <p:cNvSpPr txBox="1"/>
          <p:nvPr/>
        </p:nvSpPr>
        <p:spPr>
          <a:xfrm>
            <a:off x="9809017" y="5889239"/>
            <a:ext cx="1197430" cy="369332"/>
          </a:xfrm>
          <a:prstGeom prst="rect">
            <a:avLst/>
          </a:prstGeom>
          <a:noFill/>
        </p:spPr>
        <p:txBody>
          <a:bodyPr wrap="square" rtlCol="0">
            <a:spAutoFit/>
          </a:bodyPr>
          <a:lstStyle/>
          <a:p>
            <a:r>
              <a:rPr lang="en-US" dirty="0">
                <a:hlinkClick r:id="rId3"/>
              </a:rPr>
              <a:t>Source</a:t>
            </a:r>
            <a:endParaRPr lang="en-IE" dirty="0"/>
          </a:p>
        </p:txBody>
      </p:sp>
      <p:sp>
        <p:nvSpPr>
          <p:cNvPr id="18" name="Text Placeholder 17">
            <a:extLst>
              <a:ext uri="{FF2B5EF4-FFF2-40B4-BE49-F238E27FC236}">
                <a16:creationId xmlns:a16="http://schemas.microsoft.com/office/drawing/2014/main" id="{2B35667A-4691-4687-A8D4-B240930576F1}"/>
              </a:ext>
            </a:extLst>
          </p:cNvPr>
          <p:cNvSpPr>
            <a:spLocks noGrp="1"/>
          </p:cNvSpPr>
          <p:nvPr>
            <p:ph type="body" sz="quarter" idx="16"/>
          </p:nvPr>
        </p:nvSpPr>
        <p:spPr>
          <a:xfrm>
            <a:off x="803564" y="642972"/>
            <a:ext cx="10568698" cy="582221"/>
          </a:xfrm>
        </p:spPr>
        <p:txBody>
          <a:bodyPr>
            <a:normAutofit lnSpcReduction="10000"/>
          </a:bodyPr>
          <a:lstStyle/>
          <a:p>
            <a:r>
              <a:rPr lang="pt-PT" dirty="0"/>
              <a:t>APRENDIZAGEM EM SERVIÇO E VOLUNTARIADO</a:t>
            </a:r>
          </a:p>
        </p:txBody>
      </p:sp>
    </p:spTree>
    <p:extLst>
      <p:ext uri="{BB962C8B-B14F-4D97-AF65-F5344CB8AC3E}">
        <p14:creationId xmlns:p14="http://schemas.microsoft.com/office/powerpoint/2010/main" val="3227425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63A4300-2D33-41B2-81DE-32D490CBB05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CDD35B4C-A7CB-4172-8374-BA30E14E257C}"/>
              </a:ext>
            </a:extLst>
          </p:cNvPr>
          <p:cNvSpPr>
            <a:spLocks noGrp="1"/>
          </p:cNvSpPr>
          <p:nvPr>
            <p:ph type="body" sz="quarter" idx="18"/>
          </p:nvPr>
        </p:nvSpPr>
        <p:spPr>
          <a:xfrm>
            <a:off x="1718561" y="1360968"/>
            <a:ext cx="5051694" cy="5497032"/>
          </a:xfrm>
        </p:spPr>
        <p:txBody>
          <a:bodyPr>
            <a:normAutofit fontScale="92500" lnSpcReduction="10000"/>
          </a:bodyPr>
          <a:lstStyle/>
          <a:p>
            <a:pPr>
              <a:lnSpc>
                <a:spcPct val="110000"/>
              </a:lnSpc>
            </a:pPr>
            <a:r>
              <a:rPr lang="pt-PT" dirty="0"/>
              <a:t>1</a:t>
            </a:r>
            <a:r>
              <a:rPr lang="pt-PT" u="sng" dirty="0"/>
              <a:t>. Benefícios recíprocos: </a:t>
            </a:r>
            <a:r>
              <a:rPr lang="pt-PT" dirty="0"/>
              <a:t>A aprendizagem em serviço beneficia as necessidades de uma comunidade específica, bem como a aprendizagem académica e o crescimento cívico dos alunos.</a:t>
            </a:r>
          </a:p>
          <a:p>
            <a:pPr>
              <a:lnSpc>
                <a:spcPct val="110000"/>
              </a:lnSpc>
            </a:pPr>
            <a:r>
              <a:rPr lang="pt-PT" dirty="0"/>
              <a:t>2. </a:t>
            </a:r>
            <a:r>
              <a:rPr lang="pt-PT" u="sng" dirty="0"/>
              <a:t>Planeamento e Reflexão: </a:t>
            </a:r>
            <a:r>
              <a:rPr lang="pt-PT" dirty="0"/>
              <a:t>A reflexão guiada ajuda os alunos a avaliar a sua experiência, permitindo que os próprios identifiquem o que aprenderam.</a:t>
            </a:r>
          </a:p>
          <a:p>
            <a:pPr>
              <a:lnSpc>
                <a:spcPct val="110000"/>
              </a:lnSpc>
            </a:pPr>
            <a:r>
              <a:rPr lang="pt-PT" dirty="0"/>
              <a:t>3. </a:t>
            </a:r>
            <a:r>
              <a:rPr lang="pt-PT" u="sng" dirty="0"/>
              <a:t>Conexão com o plano de estudos do curso</a:t>
            </a:r>
            <a:r>
              <a:rPr lang="pt-PT" dirty="0"/>
              <a:t>: As atividades estão relacionadas com os objetivos de aprendizagem permitindo uma “educação experiencial”, ou aprendizagem através da experiência.</a:t>
            </a:r>
            <a:endParaRPr lang="en-US" dirty="0"/>
          </a:p>
          <a:p>
            <a:endParaRPr lang="en-IE" dirty="0"/>
          </a:p>
        </p:txBody>
      </p:sp>
      <p:sp>
        <p:nvSpPr>
          <p:cNvPr id="2" name="Text Placeholder 1">
            <a:extLst>
              <a:ext uri="{FF2B5EF4-FFF2-40B4-BE49-F238E27FC236}">
                <a16:creationId xmlns:a16="http://schemas.microsoft.com/office/drawing/2014/main" id="{1A7B0D51-338F-4ADD-95E6-7C47025FB77E}"/>
              </a:ext>
            </a:extLst>
          </p:cNvPr>
          <p:cNvSpPr>
            <a:spLocks noGrp="1"/>
          </p:cNvSpPr>
          <p:nvPr>
            <p:ph type="body" sz="quarter" idx="16"/>
          </p:nvPr>
        </p:nvSpPr>
        <p:spPr>
          <a:xfrm>
            <a:off x="1718561" y="127592"/>
            <a:ext cx="5133501" cy="1050140"/>
          </a:xfrm>
        </p:spPr>
        <p:txBody>
          <a:bodyPr>
            <a:normAutofit lnSpcReduction="10000"/>
          </a:bodyPr>
          <a:lstStyle/>
          <a:p>
            <a:r>
              <a:rPr lang="en-IE" dirty="0"/>
              <a:t>APRENDIZAGEM EM SERVIÇO DEVE INCLUIR:</a:t>
            </a:r>
          </a:p>
        </p:txBody>
      </p:sp>
    </p:spTree>
    <p:extLst>
      <p:ext uri="{BB962C8B-B14F-4D97-AF65-F5344CB8AC3E}">
        <p14:creationId xmlns:p14="http://schemas.microsoft.com/office/powerpoint/2010/main" val="29274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r>
              <a:rPr lang="en-US" sz="2800" dirty="0"/>
              <a:t>A COMUNIDADE NO CENTRO DAS ATENÇÕES</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01945" y="1489824"/>
            <a:ext cx="5149655" cy="5262979"/>
          </a:xfrm>
          <a:prstGeom prst="rect">
            <a:avLst/>
          </a:prstGeom>
          <a:noFill/>
        </p:spPr>
        <p:txBody>
          <a:bodyPr wrap="square" rtlCol="0">
            <a:spAutoFit/>
          </a:bodyPr>
          <a:lstStyle/>
          <a:p>
            <a:r>
              <a:rPr lang="pt-PT" sz="2400" dirty="0">
                <a:solidFill>
                  <a:schemeClr val="bg1"/>
                </a:solidFill>
              </a:rPr>
              <a:t>A aprendizagem em serviço permite que os alunos trabalhem diretamente com projetos comunitários.</a:t>
            </a:r>
          </a:p>
          <a:p>
            <a:endParaRPr lang="pt-PT" sz="2400" dirty="0">
              <a:solidFill>
                <a:schemeClr val="bg1"/>
              </a:solidFill>
            </a:endParaRPr>
          </a:p>
          <a:p>
            <a:r>
              <a:rPr lang="pt-PT" sz="2400" dirty="0">
                <a:solidFill>
                  <a:schemeClr val="bg1"/>
                </a:solidFill>
              </a:rPr>
              <a:t>Os serviços comunitários/cívicos são frequentemente o foco principal de um projeto de Envolvimento Cívico Digital.</a:t>
            </a:r>
          </a:p>
          <a:p>
            <a:endParaRPr lang="pt-PT" sz="2400" dirty="0">
              <a:solidFill>
                <a:schemeClr val="bg1"/>
              </a:solidFill>
            </a:endParaRPr>
          </a:p>
          <a:p>
            <a:r>
              <a:rPr lang="pt-PT" sz="2400" dirty="0">
                <a:solidFill>
                  <a:schemeClr val="bg1"/>
                </a:solidFill>
              </a:rPr>
              <a:t>Como membro ativo de um projeto de Envolvimento Cívico Digital, também permite que os alunos experimentem como abordar questões cívicas em primeira mão, enquanto desenvolvem conjuntos de competências relevantes.</a:t>
            </a:r>
            <a:endParaRPr lang="en-US" sz="2400" dirty="0">
              <a:solidFill>
                <a:schemeClr val="bg1"/>
              </a:solidFill>
            </a:endParaRPr>
          </a:p>
        </p:txBody>
      </p:sp>
      <p:pic>
        <p:nvPicPr>
          <p:cNvPr id="5" name="Picture Placeholder 4">
            <a:extLst>
              <a:ext uri="{FF2B5EF4-FFF2-40B4-BE49-F238E27FC236}">
                <a16:creationId xmlns:a16="http://schemas.microsoft.com/office/drawing/2014/main" id="{4E5B7C5D-E0B4-4842-AE15-8F2B603E97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1915785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3998" y="1458967"/>
            <a:ext cx="5328064" cy="5262979"/>
          </a:xfrm>
          <a:prstGeom prst="rect">
            <a:avLst/>
          </a:prstGeom>
          <a:noFill/>
        </p:spPr>
        <p:txBody>
          <a:bodyPr wrap="square" rtlCol="0">
            <a:spAutoFit/>
          </a:bodyPr>
          <a:lstStyle/>
          <a:p>
            <a:r>
              <a:rPr lang="pt-PT" sz="2400" dirty="0">
                <a:solidFill>
                  <a:schemeClr val="bg1"/>
                </a:solidFill>
              </a:rPr>
              <a:t>Interligar a aprendizagem em serviço a um curso garantiria que os alunos praticassem o que aprenderam ao se voluntariar ou a praticar as suas competências para o bem cívico.</a:t>
            </a:r>
          </a:p>
          <a:p>
            <a:endParaRPr lang="pt-PT" sz="2400" dirty="0">
              <a:solidFill>
                <a:schemeClr val="bg1"/>
              </a:solidFill>
            </a:endParaRPr>
          </a:p>
          <a:p>
            <a:r>
              <a:rPr lang="pt-PT" sz="2400" dirty="0">
                <a:solidFill>
                  <a:schemeClr val="bg1"/>
                </a:solidFill>
              </a:rPr>
              <a:t>Dois exemplos de Aprendizagem em Serviço são o P</a:t>
            </a:r>
            <a:r>
              <a:rPr lang="pt-PT" sz="2400" b="1" dirty="0">
                <a:solidFill>
                  <a:schemeClr val="bg1"/>
                </a:solidFill>
              </a:rPr>
              <a:t>rograma de Iniciação </a:t>
            </a:r>
            <a:r>
              <a:rPr lang="pt-PT" sz="2400" dirty="0">
                <a:solidFill>
                  <a:schemeClr val="bg1"/>
                </a:solidFill>
              </a:rPr>
              <a:t>na Universidade de Tartu e </a:t>
            </a:r>
            <a:r>
              <a:rPr lang="pt-PT" sz="2400" b="1" dirty="0">
                <a:solidFill>
                  <a:schemeClr val="bg1"/>
                </a:solidFill>
              </a:rPr>
              <a:t>Jogo de Sensibilização para a Demência </a:t>
            </a:r>
            <a:r>
              <a:rPr lang="pt-PT" sz="2400" dirty="0">
                <a:solidFill>
                  <a:schemeClr val="bg1"/>
                </a:solidFill>
              </a:rPr>
              <a:t>da </a:t>
            </a:r>
            <a:r>
              <a:rPr lang="pt-PT" sz="2400" dirty="0" err="1">
                <a:solidFill>
                  <a:schemeClr val="bg1"/>
                </a:solidFill>
              </a:rPr>
              <a:t>Queens</a:t>
            </a:r>
            <a:r>
              <a:rPr lang="pt-PT" sz="2400" dirty="0">
                <a:solidFill>
                  <a:schemeClr val="bg1"/>
                </a:solidFill>
              </a:rPr>
              <a:t> </a:t>
            </a:r>
            <a:r>
              <a:rPr lang="pt-PT" sz="2400" dirty="0" err="1">
                <a:solidFill>
                  <a:schemeClr val="bg1"/>
                </a:solidFill>
              </a:rPr>
              <a:t>University</a:t>
            </a:r>
            <a:r>
              <a:rPr lang="pt-PT" sz="2400" dirty="0">
                <a:solidFill>
                  <a:schemeClr val="bg1"/>
                </a:solidFill>
              </a:rPr>
              <a:t> Belfast.</a:t>
            </a:r>
          </a:p>
          <a:p>
            <a:endParaRPr lang="pt-PT" sz="2400" dirty="0">
              <a:solidFill>
                <a:schemeClr val="bg1"/>
              </a:solidFill>
            </a:endParaRPr>
          </a:p>
          <a:p>
            <a:r>
              <a:rPr lang="pt-PT" sz="2400" dirty="0">
                <a:solidFill>
                  <a:schemeClr val="bg1"/>
                </a:solidFill>
              </a:rPr>
              <a:t>Ambos estão incluídos no Guia ECD, clique </a:t>
            </a:r>
            <a:r>
              <a:rPr lang="pt-PT" sz="2400" dirty="0">
                <a:solidFill>
                  <a:schemeClr val="bg1"/>
                </a:solidFill>
                <a:hlinkClick r:id="rId2"/>
              </a:rPr>
              <a:t>aqui</a:t>
            </a:r>
            <a:r>
              <a:rPr lang="pt-PT" sz="2400" dirty="0">
                <a:solidFill>
                  <a:schemeClr val="bg1"/>
                </a:solidFill>
              </a:rPr>
              <a:t> para saber mais.</a:t>
            </a:r>
            <a:r>
              <a:rPr lang="en-US" sz="2400" b="1" dirty="0">
                <a:solidFill>
                  <a:schemeClr val="bg1"/>
                </a:solidFill>
              </a:rPr>
              <a:t> </a:t>
            </a:r>
            <a:endParaRPr lang="en-US" sz="24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72302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300" dirty="0"/>
              <a:t>EXEMPLOS DE APRENDIZAGEM EM SERVIÇO</a:t>
            </a:r>
            <a:endParaRPr lang="en-US" dirty="0"/>
          </a:p>
        </p:txBody>
      </p:sp>
    </p:spTree>
    <p:extLst>
      <p:ext uri="{BB962C8B-B14F-4D97-AF65-F5344CB8AC3E}">
        <p14:creationId xmlns:p14="http://schemas.microsoft.com/office/powerpoint/2010/main" val="274848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65018"/>
            <a:ext cx="9574760" cy="1571286"/>
          </a:xfrm>
        </p:spPr>
        <p:txBody>
          <a:bodyPr>
            <a:normAutofit/>
          </a:bodyPr>
          <a:lstStyle/>
          <a:p>
            <a:r>
              <a:rPr lang="pt-PT" sz="3600" dirty="0"/>
              <a:t>O DCE ESTÁ A CONSTRUIR OS SEUS NÍVEIS DE COMPETÊNCIA. AQUI ESTÃO AS OPORTUNIDADES.</a:t>
            </a:r>
            <a:endParaRPr lang="en-IE" sz="36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04</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287120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6B7B8D-1825-4D89-B4EC-B124346D18A6}"/>
              </a:ext>
            </a:extLst>
          </p:cNvPr>
          <p:cNvSpPr txBox="1"/>
          <p:nvPr/>
        </p:nvSpPr>
        <p:spPr>
          <a:xfrm>
            <a:off x="6237248" y="364961"/>
            <a:ext cx="5555359" cy="4524315"/>
          </a:xfrm>
          <a:prstGeom prst="rect">
            <a:avLst/>
          </a:prstGeom>
          <a:noFill/>
        </p:spPr>
        <p:txBody>
          <a:bodyPr wrap="square" rtlCol="0">
            <a:spAutoFit/>
          </a:bodyPr>
          <a:lstStyle/>
          <a:p>
            <a:r>
              <a:rPr lang="pt-PT" sz="2400" dirty="0">
                <a:solidFill>
                  <a:schemeClr val="bg1"/>
                </a:solidFill>
              </a:rPr>
              <a:t>Os alunos que participam de atividades de envolvimento cívico digital utilizam/ aplicam as suas competências digitais e as refinam para responder às necessidades do problema de envolvimento cívico em discussão. Isso traduz-se em pesquisa de informações sobre as necessidades da comunidade, desenvolver criativamente conteúdo online para partilhar com o público.</a:t>
            </a:r>
          </a:p>
          <a:p>
            <a:r>
              <a:rPr lang="pt-PT" sz="2400" dirty="0">
                <a:solidFill>
                  <a:schemeClr val="bg1"/>
                </a:solidFill>
              </a:rPr>
              <a:t>Os diapositivos seguintes examinam as competências que serão adquiridas.</a:t>
            </a:r>
            <a:endParaRPr lang="en-IE" sz="2400" dirty="0">
              <a:solidFill>
                <a:schemeClr val="bg1"/>
              </a:solidFill>
            </a:endParaRPr>
          </a:p>
        </p:txBody>
      </p:sp>
      <p:pic>
        <p:nvPicPr>
          <p:cNvPr id="5" name="Picture Placeholder 4" descr="Businessman using digital tablet in meeting">
            <a:extLst>
              <a:ext uri="{FF2B5EF4-FFF2-40B4-BE49-F238E27FC236}">
                <a16:creationId xmlns:a16="http://schemas.microsoft.com/office/drawing/2014/main" id="{092C9438-BC8D-48D1-9488-5A4EDAFA2D7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7" r="24497"/>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348509" y="249845"/>
            <a:ext cx="5503553" cy="1160449"/>
          </a:xfrm>
        </p:spPr>
        <p:txBody>
          <a:bodyPr>
            <a:noAutofit/>
          </a:bodyPr>
          <a:lstStyle/>
          <a:p>
            <a:pPr algn="ctr"/>
            <a:r>
              <a:rPr lang="pt-PT" sz="2800" dirty="0"/>
              <a:t>COMPETÊNCIAS DIGITAIS QUE IRÁ ADQUIRIR ESTÃO ALINHADAS COM</a:t>
            </a:r>
            <a:r>
              <a:rPr lang="en-US" sz="2800" dirty="0"/>
              <a:t>:</a:t>
            </a:r>
            <a:endParaRPr lang="en-US" sz="48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703424" y="1410294"/>
            <a:ext cx="5279571" cy="5447645"/>
          </a:xfrm>
          <a:prstGeom prst="rect">
            <a:avLst/>
          </a:prstGeom>
          <a:noFill/>
        </p:spPr>
        <p:txBody>
          <a:bodyPr wrap="square">
            <a:spAutoFit/>
          </a:bodyPr>
          <a:lstStyle/>
          <a:p>
            <a:pPr>
              <a:lnSpc>
                <a:spcPct val="100000"/>
              </a:lnSpc>
            </a:pPr>
            <a:r>
              <a:rPr lang="pt-PT" sz="2400" b="1" dirty="0" err="1">
                <a:solidFill>
                  <a:schemeClr val="bg1"/>
                </a:solidFill>
              </a:rPr>
              <a:t>DigComp</a:t>
            </a:r>
            <a:r>
              <a:rPr lang="pt-PT" sz="2400" b="1" dirty="0">
                <a:solidFill>
                  <a:schemeClr val="bg1"/>
                </a:solidFill>
              </a:rPr>
              <a:t> 2.1 ou </a:t>
            </a:r>
            <a:r>
              <a:rPr lang="pt-PT" sz="2400" b="1" dirty="0" err="1">
                <a:solidFill>
                  <a:schemeClr val="bg1"/>
                </a:solidFill>
              </a:rPr>
              <a:t>DigComp</a:t>
            </a:r>
            <a:r>
              <a:rPr lang="pt-PT" sz="2400" b="1" dirty="0">
                <a:solidFill>
                  <a:schemeClr val="bg1"/>
                </a:solidFill>
              </a:rPr>
              <a:t> – </a:t>
            </a:r>
            <a:r>
              <a:rPr lang="pt-PT" sz="2400" dirty="0">
                <a:solidFill>
                  <a:schemeClr val="bg1"/>
                </a:solidFill>
              </a:rPr>
              <a:t>é o Quadro Europeu de Competência Digital para Cidadãos aprovado e aplicado pela Comissão Europeia</a:t>
            </a:r>
            <a:r>
              <a:rPr lang="en-US" sz="2400" dirty="0">
                <a:solidFill>
                  <a:schemeClr val="bg1"/>
                </a:solidFill>
                <a:effectLst/>
              </a:rPr>
              <a:t>.</a:t>
            </a:r>
          </a:p>
          <a:p>
            <a:pPr>
              <a:lnSpc>
                <a:spcPct val="100000"/>
              </a:lnSpc>
            </a:pPr>
            <a:endParaRPr lang="en-US" sz="2400" dirty="0">
              <a:solidFill>
                <a:schemeClr val="bg1"/>
              </a:solidFill>
              <a:effectLst/>
            </a:endParaRPr>
          </a:p>
          <a:p>
            <a:pPr>
              <a:lnSpc>
                <a:spcPct val="100000"/>
              </a:lnSpc>
            </a:pPr>
            <a:r>
              <a:rPr lang="pt-PT" sz="2400" dirty="0">
                <a:solidFill>
                  <a:schemeClr val="bg1"/>
                </a:solidFill>
              </a:rPr>
              <a:t>É importante destacar quais as competências que podem ser utilizadas e potencializadas pelo envolvimento cívico digital.</a:t>
            </a:r>
          </a:p>
          <a:p>
            <a:pPr>
              <a:lnSpc>
                <a:spcPct val="100000"/>
              </a:lnSpc>
            </a:pPr>
            <a:endParaRPr lang="pt-PT" sz="1200" dirty="0">
              <a:solidFill>
                <a:schemeClr val="bg1"/>
              </a:solidFill>
            </a:endParaRPr>
          </a:p>
          <a:p>
            <a:pPr>
              <a:lnSpc>
                <a:spcPct val="100000"/>
              </a:lnSpc>
            </a:pPr>
            <a:r>
              <a:rPr lang="pt-PT" sz="2400" dirty="0">
                <a:solidFill>
                  <a:schemeClr val="bg1"/>
                </a:solidFill>
              </a:rPr>
              <a:t>Os alunos que participam nas atividades digitais de envolvimento cívico terão a oportunidade de desenvolver e aprimorar uma ampla gama de competências digitais.</a:t>
            </a:r>
            <a:endParaRPr lang="en-US" sz="2400" dirty="0">
              <a:solidFill>
                <a:schemeClr val="bg1"/>
              </a:solidFill>
              <a:effectLst/>
            </a:endParaRPr>
          </a:p>
        </p:txBody>
      </p:sp>
      <p:pic>
        <p:nvPicPr>
          <p:cNvPr id="6" name="Picture Placeholder 5" descr="A picture containing chart&#10;&#10;Description automatically generated">
            <a:extLst>
              <a:ext uri="{FF2B5EF4-FFF2-40B4-BE49-F238E27FC236}">
                <a16:creationId xmlns:a16="http://schemas.microsoft.com/office/drawing/2014/main" id="{B076330D-5D9A-49F8-BD74-1280D92F91BD}"/>
              </a:ext>
            </a:extLst>
          </p:cNvPr>
          <p:cNvPicPr>
            <a:picLocks noGrp="1" noChangeAspect="1"/>
          </p:cNvPicPr>
          <p:nvPr>
            <p:ph type="pic" sz="quarter" idx="10"/>
          </p:nvPr>
        </p:nvPicPr>
        <p:blipFill rotWithShape="1">
          <a:blip r:embed="rId2"/>
          <a:srcRect l="12492" t="-265" r="23888" b="265"/>
          <a:stretch/>
        </p:blipFill>
        <p:spPr>
          <a:xfrm>
            <a:off x="6852062" y="228600"/>
            <a:ext cx="5105121" cy="6362700"/>
          </a:xfrm>
        </p:spPr>
      </p:pic>
    </p:spTree>
    <p:extLst>
      <p:ext uri="{BB962C8B-B14F-4D97-AF65-F5344CB8AC3E}">
        <p14:creationId xmlns:p14="http://schemas.microsoft.com/office/powerpoint/2010/main" val="348002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2" y="1225689"/>
            <a:ext cx="5105121" cy="5632311"/>
          </a:xfrm>
          <a:prstGeom prst="rect">
            <a:avLst/>
          </a:prstGeom>
          <a:noFill/>
        </p:spPr>
        <p:txBody>
          <a:bodyPr wrap="square" rtlCol="0">
            <a:spAutoFit/>
          </a:bodyPr>
          <a:lstStyle/>
          <a:p>
            <a:r>
              <a:rPr lang="pt-PT" sz="2400" dirty="0" err="1">
                <a:solidFill>
                  <a:schemeClr val="bg1"/>
                </a:solidFill>
              </a:rPr>
              <a:t>DigComp</a:t>
            </a:r>
            <a:r>
              <a:rPr lang="pt-PT" sz="2400" dirty="0">
                <a:solidFill>
                  <a:schemeClr val="bg1"/>
                </a:solidFill>
              </a:rPr>
              <a:t>: 2.3 Envolvendo-se na cidadania por meio de tecnologias digitais.</a:t>
            </a:r>
          </a:p>
          <a:p>
            <a:endParaRPr lang="pt-PT" sz="2400" dirty="0">
              <a:solidFill>
                <a:schemeClr val="bg1"/>
              </a:solidFill>
            </a:endParaRPr>
          </a:p>
          <a:p>
            <a:r>
              <a:rPr lang="pt-PT" sz="2400" dirty="0">
                <a:solidFill>
                  <a:schemeClr val="bg1"/>
                </a:solidFill>
              </a:rPr>
              <a:t>Esta competência pode ser vista como participação na sociedade através do uso de serviços digitais públicos e privados, bem como a procura de oportunidades de capacitação e cidadania participativa através de tecnologias digitais apropriadas.</a:t>
            </a:r>
          </a:p>
          <a:p>
            <a:endParaRPr lang="pt-PT" sz="2400" dirty="0">
              <a:solidFill>
                <a:schemeClr val="bg1"/>
              </a:solidFill>
            </a:endParaRPr>
          </a:p>
          <a:p>
            <a:r>
              <a:rPr lang="pt-PT" sz="2400" dirty="0">
                <a:solidFill>
                  <a:schemeClr val="bg1"/>
                </a:solidFill>
              </a:rPr>
              <a:t>Clique aqui para mais informações</a:t>
            </a:r>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https://ec.europa.eu/jrc/en/digcomp/digital-competence-framework</a:t>
            </a:r>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286381" y="129174"/>
            <a:ext cx="5461412" cy="102376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200" dirty="0"/>
              <a:t>COMPETÊNCIAS DIGITAIS QUE IRÁ ADQUIRIR ESTÃO ALINHADAS COM</a:t>
            </a:r>
            <a:r>
              <a:rPr lang="en-US" sz="3200" dirty="0"/>
              <a:t>:</a:t>
            </a:r>
            <a:endParaRPr lang="en-US" sz="3000" dirty="0"/>
          </a:p>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1976582" y="711200"/>
            <a:ext cx="9691543" cy="2539935"/>
          </a:xfrm>
        </p:spPr>
        <p:txBody>
          <a:bodyPr>
            <a:normAutofit/>
          </a:bodyPr>
          <a:lstStyle/>
          <a:p>
            <a:r>
              <a:rPr lang="pt-PT" dirty="0"/>
              <a:t>PROBLEMAS QUE NECESSITAM DE UMA RESOLUÇÃO – DESTAQUE PARA DESAFIOS GLOBAIS</a:t>
            </a:r>
            <a:r>
              <a:rPr lang="en-US" dirty="0"/>
              <a:t> </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r>
              <a:rPr lang="en-US" dirty="0"/>
              <a:t>01</a:t>
            </a:r>
            <a:endParaRPr lang="en-IE" dirty="0"/>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478679" y="49696"/>
            <a:ext cx="5373383" cy="582221"/>
          </a:xfrm>
        </p:spPr>
        <p:txBody>
          <a:bodyPr>
            <a:noAutofit/>
          </a:bodyPr>
          <a:lstStyle/>
          <a:p>
            <a:r>
              <a:rPr lang="en-US" sz="2800" dirty="0"/>
              <a:t>COMPETÊNCIAS DE EMPREENDEDORISMO A ADQUIRIR ESTÃO ALINHADAS COM: </a:t>
            </a:r>
          </a:p>
          <a:p>
            <a:pPr algn="ctr"/>
            <a:endParaRPr lang="en-US" sz="2800" dirty="0"/>
          </a:p>
          <a:p>
            <a:pPr algn="ctr"/>
            <a:endParaRPr lang="en-US" sz="2800" dirty="0"/>
          </a:p>
          <a:p>
            <a:pPr algn="ctr"/>
            <a:endParaRPr lang="en-US" sz="2800" dirty="0"/>
          </a:p>
        </p:txBody>
      </p:sp>
      <p:sp>
        <p:nvSpPr>
          <p:cNvPr id="7" name="Text Placeholder 6">
            <a:extLst>
              <a:ext uri="{FF2B5EF4-FFF2-40B4-BE49-F238E27FC236}">
                <a16:creationId xmlns:a16="http://schemas.microsoft.com/office/drawing/2014/main" id="{BDE745F7-4F67-41DA-86E8-FCAD3E9F24B4}"/>
              </a:ext>
            </a:extLst>
          </p:cNvPr>
          <p:cNvSpPr txBox="1">
            <a:spLocks noGrp="1"/>
          </p:cNvSpPr>
          <p:nvPr>
            <p:ph type="body" sz="quarter" idx="18"/>
          </p:nvPr>
        </p:nvSpPr>
        <p:spPr>
          <a:xfrm>
            <a:off x="1478680" y="1493365"/>
            <a:ext cx="5373382" cy="5406608"/>
          </a:xfrm>
          <a:prstGeom prst="rect">
            <a:avLst/>
          </a:prstGeom>
          <a:noFill/>
        </p:spPr>
        <p:txBody>
          <a:bodyPr wrap="square">
            <a:spAutoFit/>
          </a:bodyPr>
          <a:lstStyle/>
          <a:p>
            <a:pPr>
              <a:lnSpc>
                <a:spcPct val="100000"/>
              </a:lnSpc>
            </a:pPr>
            <a:r>
              <a:rPr lang="pt-PT" dirty="0" err="1"/>
              <a:t>EntreComp</a:t>
            </a:r>
            <a:r>
              <a:rPr lang="pt-PT" dirty="0"/>
              <a:t> é o Quadro Europeu de Referência para a Competência de Empreendedorismo </a:t>
            </a:r>
            <a:r>
              <a:rPr lang="en-US" dirty="0" err="1"/>
              <a:t>aprovado</a:t>
            </a:r>
            <a:r>
              <a:rPr lang="en-US" dirty="0"/>
              <a:t> e </a:t>
            </a:r>
            <a:r>
              <a:rPr lang="en-US" dirty="0" err="1"/>
              <a:t>aplicado</a:t>
            </a:r>
            <a:r>
              <a:rPr lang="en-US" dirty="0"/>
              <a:t> pela Comissão </a:t>
            </a:r>
            <a:r>
              <a:rPr lang="en-US" dirty="0" err="1"/>
              <a:t>Europeia</a:t>
            </a:r>
            <a:r>
              <a:rPr lang="en-US" dirty="0"/>
              <a:t> </a:t>
            </a:r>
            <a:r>
              <a:rPr lang="en-US" dirty="0" err="1"/>
              <a:t>como</a:t>
            </a:r>
            <a:r>
              <a:rPr lang="en-US" dirty="0"/>
              <a:t> </a:t>
            </a:r>
            <a:r>
              <a:rPr lang="en-US" dirty="0" err="1"/>
              <a:t>ferramenta</a:t>
            </a:r>
            <a:r>
              <a:rPr lang="en-US" dirty="0"/>
              <a:t> e </a:t>
            </a:r>
            <a:r>
              <a:rPr lang="en-US" dirty="0" err="1"/>
              <a:t>fonte</a:t>
            </a:r>
            <a:r>
              <a:rPr lang="en-US" dirty="0"/>
              <a:t> de </a:t>
            </a:r>
            <a:r>
              <a:rPr lang="en-US" dirty="0" err="1"/>
              <a:t>inspiração</a:t>
            </a:r>
            <a:r>
              <a:rPr lang="en-US" dirty="0"/>
              <a:t> para </a:t>
            </a:r>
            <a:r>
              <a:rPr lang="en-US" dirty="0" err="1"/>
              <a:t>apoiar</a:t>
            </a:r>
            <a:r>
              <a:rPr lang="en-US" dirty="0"/>
              <a:t> a Europa a </a:t>
            </a:r>
            <a:r>
              <a:rPr lang="en-US" dirty="0" err="1"/>
              <a:t>tornar</a:t>
            </a:r>
            <a:r>
              <a:rPr lang="en-US" dirty="0"/>
              <a:t>-se </a:t>
            </a:r>
            <a:r>
              <a:rPr lang="en-US" dirty="0" err="1"/>
              <a:t>numa</a:t>
            </a:r>
            <a:r>
              <a:rPr lang="en-US" dirty="0"/>
              <a:t> </a:t>
            </a:r>
            <a:r>
              <a:rPr lang="en-US" dirty="0" err="1"/>
              <a:t>sociedade</a:t>
            </a:r>
            <a:r>
              <a:rPr lang="en-US" dirty="0"/>
              <a:t> </a:t>
            </a:r>
            <a:r>
              <a:rPr lang="en-US" dirty="0" err="1"/>
              <a:t>empreendedora</a:t>
            </a:r>
            <a:r>
              <a:rPr lang="en-US" dirty="0"/>
              <a:t>. </a:t>
            </a:r>
          </a:p>
          <a:p>
            <a:pPr>
              <a:lnSpc>
                <a:spcPct val="100000"/>
              </a:lnSpc>
            </a:pPr>
            <a:r>
              <a:rPr lang="pt-PT" dirty="0" err="1"/>
              <a:t>EntreComp</a:t>
            </a:r>
            <a:r>
              <a:rPr lang="pt-PT" dirty="0"/>
              <a:t> articula 3 áreas-chave e identifica 15 competências </a:t>
            </a:r>
            <a:r>
              <a:rPr lang="en-US" dirty="0"/>
              <a:t>:</a:t>
            </a:r>
          </a:p>
          <a:p>
            <a:pPr marL="342900" indent="-342900">
              <a:lnSpc>
                <a:spcPct val="100000"/>
              </a:lnSpc>
              <a:buFont typeface="Arial" panose="020B0604020202020204" pitchFamily="34" charset="0"/>
              <a:buChar char="•"/>
            </a:pPr>
            <a:r>
              <a:rPr lang="pt-PT" dirty="0"/>
              <a:t>Área de competência 1: Ideias e oportunidades</a:t>
            </a:r>
          </a:p>
          <a:p>
            <a:pPr marL="342900" indent="-342900">
              <a:lnSpc>
                <a:spcPct val="100000"/>
              </a:lnSpc>
              <a:buFont typeface="Arial" panose="020B0604020202020204" pitchFamily="34" charset="0"/>
              <a:buChar char="•"/>
            </a:pPr>
            <a:r>
              <a:rPr lang="pt-PT" dirty="0"/>
              <a:t>Área de competência 2: Recursos</a:t>
            </a:r>
          </a:p>
          <a:p>
            <a:pPr marL="342900" indent="-342900">
              <a:lnSpc>
                <a:spcPct val="100000"/>
              </a:lnSpc>
              <a:buFont typeface="Arial" panose="020B0604020202020204" pitchFamily="34" charset="0"/>
              <a:buChar char="•"/>
            </a:pPr>
            <a:r>
              <a:rPr lang="pt-PT" dirty="0"/>
              <a:t>Área de competência 3: Em ação </a:t>
            </a:r>
          </a:p>
        </p:txBody>
      </p:sp>
      <p:pic>
        <p:nvPicPr>
          <p:cNvPr id="5" name="Picture Placeholder 4" descr="A picture containing chart&#10;&#10;Description automatically generated">
            <a:extLst>
              <a:ext uri="{FF2B5EF4-FFF2-40B4-BE49-F238E27FC236}">
                <a16:creationId xmlns:a16="http://schemas.microsoft.com/office/drawing/2014/main" id="{C6D6C147-0DA0-4088-89EE-4087BE80C06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8474" t="1093" r="11286" b="-1093"/>
          <a:stretch/>
        </p:blipFill>
        <p:spPr>
          <a:xfrm>
            <a:off x="6852062" y="228600"/>
            <a:ext cx="5105121" cy="6362700"/>
          </a:xfrm>
        </p:spPr>
      </p:pic>
    </p:spTree>
    <p:extLst>
      <p:ext uri="{BB962C8B-B14F-4D97-AF65-F5344CB8AC3E}">
        <p14:creationId xmlns:p14="http://schemas.microsoft.com/office/powerpoint/2010/main" val="4175843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51176" y="1306694"/>
            <a:ext cx="5400886" cy="5055230"/>
          </a:xfrm>
          <a:prstGeom prst="rect">
            <a:avLst/>
          </a:prstGeom>
          <a:noFill/>
        </p:spPr>
        <p:txBody>
          <a:bodyPr wrap="square">
            <a:spAutoFit/>
          </a:bodyPr>
          <a:lstStyle/>
          <a:p>
            <a:pPr>
              <a:lnSpc>
                <a:spcPct val="100000"/>
              </a:lnSpc>
            </a:pPr>
            <a:endParaRPr lang="en-US" sz="1050" dirty="0">
              <a:solidFill>
                <a:schemeClr val="bg1"/>
              </a:solidFill>
            </a:endParaRPr>
          </a:p>
          <a:p>
            <a:pPr>
              <a:lnSpc>
                <a:spcPct val="100000"/>
              </a:lnSpc>
            </a:pPr>
            <a:r>
              <a:rPr lang="pt-PT" sz="2400" dirty="0">
                <a:solidFill>
                  <a:schemeClr val="bg1"/>
                </a:solidFill>
              </a:rPr>
              <a:t>Os alunos que participam em atividades de envolvimento cívico digital terão a oportunidade de desenvolver uma ampla gama de competências empreendedoras, e isso pode ter reflexo na identificação de um problema na comunidade que precisa ser resolvido, para mais tarde, definir em equipa, soluções criativas para resolver o problema cívico. </a:t>
            </a:r>
            <a:endParaRPr lang="en-US" sz="2400" dirty="0">
              <a:solidFill>
                <a:schemeClr val="bg1"/>
              </a:solidFill>
            </a:endParaRPr>
          </a:p>
          <a:p>
            <a:pPr>
              <a:lnSpc>
                <a:spcPct val="100000"/>
              </a:lnSpc>
            </a:pPr>
            <a:endParaRPr lang="en-US" sz="2400" dirty="0">
              <a:solidFill>
                <a:schemeClr val="bg1"/>
              </a:solidFill>
            </a:endParaRPr>
          </a:p>
          <a:p>
            <a:pPr>
              <a:lnSpc>
                <a:spcPct val="100000"/>
              </a:lnSpc>
            </a:pPr>
            <a:r>
              <a:rPr lang="en-US" sz="2400" dirty="0">
                <a:solidFill>
                  <a:schemeClr val="bg1"/>
                </a:solidFill>
              </a:rPr>
              <a:t>Para </a:t>
            </a:r>
            <a:r>
              <a:rPr lang="en-US" sz="2400" dirty="0" err="1">
                <a:solidFill>
                  <a:schemeClr val="bg1"/>
                </a:solidFill>
              </a:rPr>
              <a:t>mais</a:t>
            </a:r>
            <a:r>
              <a:rPr lang="en-US" sz="2400" dirty="0">
                <a:solidFill>
                  <a:schemeClr val="bg1"/>
                </a:solidFill>
              </a:rPr>
              <a:t> </a:t>
            </a:r>
            <a:r>
              <a:rPr lang="en-US" sz="2400" dirty="0" err="1">
                <a:solidFill>
                  <a:schemeClr val="bg1"/>
                </a:solidFill>
              </a:rPr>
              <a:t>informações</a:t>
            </a:r>
            <a:r>
              <a:rPr lang="en-US" sz="2400" dirty="0">
                <a:solidFill>
                  <a:schemeClr val="bg1"/>
                </a:solidFill>
              </a:rPr>
              <a:t> </a:t>
            </a:r>
            <a:r>
              <a:rPr lang="en-US" sz="2400" dirty="0" err="1">
                <a:solidFill>
                  <a:schemeClr val="bg1"/>
                </a:solidFill>
              </a:rPr>
              <a:t>sobre</a:t>
            </a:r>
            <a:r>
              <a:rPr lang="en-US" sz="2400" dirty="0">
                <a:solidFill>
                  <a:schemeClr val="bg1"/>
                </a:solidFill>
              </a:rPr>
              <a:t> o </a:t>
            </a:r>
            <a:r>
              <a:rPr lang="en-US" sz="2400" dirty="0" err="1">
                <a:solidFill>
                  <a:schemeClr val="bg1"/>
                </a:solidFill>
              </a:rPr>
              <a:t>referencial</a:t>
            </a:r>
            <a:r>
              <a:rPr lang="en-US" sz="2400" dirty="0">
                <a:solidFill>
                  <a:schemeClr val="bg1"/>
                </a:solidFill>
              </a:rPr>
              <a:t> </a:t>
            </a:r>
            <a:r>
              <a:rPr lang="en-US" sz="2400" dirty="0" err="1">
                <a:solidFill>
                  <a:schemeClr val="bg1"/>
                </a:solidFill>
              </a:rPr>
              <a:t>EntreComp</a:t>
            </a:r>
            <a:r>
              <a:rPr lang="en-US" sz="2400" dirty="0">
                <a:solidFill>
                  <a:schemeClr val="bg1"/>
                </a:solidFill>
              </a:rPr>
              <a:t>, </a:t>
            </a:r>
            <a:r>
              <a:rPr lang="en-US" sz="2400" dirty="0" err="1">
                <a:solidFill>
                  <a:schemeClr val="bg1"/>
                </a:solidFill>
              </a:rPr>
              <a:t>aceder</a:t>
            </a:r>
            <a:r>
              <a:rPr lang="en-US" sz="2400" dirty="0">
                <a:solidFill>
                  <a:schemeClr val="bg1"/>
                </a:solidFill>
              </a:rPr>
              <a:t> </a:t>
            </a:r>
            <a:r>
              <a:rPr lang="en-US" sz="2400" dirty="0" err="1">
                <a:solidFill>
                  <a:schemeClr val="bg1"/>
                </a:solidFill>
              </a:rPr>
              <a:t>ao</a:t>
            </a:r>
            <a:r>
              <a:rPr lang="en-US" sz="2400" dirty="0">
                <a:solidFill>
                  <a:schemeClr val="bg1"/>
                </a:solidFill>
              </a:rPr>
              <a:t> link </a:t>
            </a:r>
            <a:r>
              <a:rPr lang="en-US" sz="2400" dirty="0" err="1">
                <a:solidFill>
                  <a:schemeClr val="bg1"/>
                </a:solidFill>
              </a:rPr>
              <a:t>em</a:t>
            </a:r>
            <a:r>
              <a:rPr lang="en-US" sz="2400" dirty="0">
                <a:solidFill>
                  <a:schemeClr val="bg1"/>
                </a:solidFill>
              </a:rPr>
              <a:t> infra:</a:t>
            </a:r>
          </a:p>
          <a:p>
            <a:pPr>
              <a:lnSpc>
                <a:spcPct val="100000"/>
              </a:lnSpc>
            </a:pPr>
            <a:r>
              <a:rPr lang="en-US" sz="2400" dirty="0">
                <a:solidFill>
                  <a:schemeClr val="bg1"/>
                </a:solidFill>
                <a:hlinkClick r:id="rId2">
                  <a:extLst>
                    <a:ext uri="{A12FA001-AC4F-418D-AE19-62706E023703}">
                      <ahyp:hlinkClr xmlns:ahyp="http://schemas.microsoft.com/office/drawing/2018/hyperlinkcolor" val="tx"/>
                    </a:ext>
                  </a:extLst>
                </a:hlinkClick>
              </a:rPr>
              <a:t>https://ec.europa.eu/jrc/en/digcompedu</a:t>
            </a:r>
            <a:endParaRPr lang="en-US" sz="2400" dirty="0">
              <a:solidFill>
                <a:schemeClr val="bg1"/>
              </a:solidFill>
            </a:endParaRPr>
          </a:p>
        </p:txBody>
      </p:sp>
      <p:sp>
        <p:nvSpPr>
          <p:cNvPr id="7" name="Text Placeholder 2">
            <a:extLst>
              <a:ext uri="{FF2B5EF4-FFF2-40B4-BE49-F238E27FC236}">
                <a16:creationId xmlns:a16="http://schemas.microsoft.com/office/drawing/2014/main" id="{9F837965-E5B8-4358-AE39-B795CB97D2BF}"/>
              </a:ext>
            </a:extLst>
          </p:cNvPr>
          <p:cNvSpPr txBox="1">
            <a:spLocks/>
          </p:cNvSpPr>
          <p:nvPr/>
        </p:nvSpPr>
        <p:spPr>
          <a:xfrm>
            <a:off x="1451175" y="245061"/>
            <a:ext cx="5372507" cy="582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2800" dirty="0"/>
              <a:t>ENTRECOMP - COMPETÊNCIAS PARA O EMPREENDEDORISMO</a:t>
            </a:r>
          </a:p>
        </p:txBody>
      </p:sp>
      <p:pic>
        <p:nvPicPr>
          <p:cNvPr id="4" name="Picture Placeholder 3">
            <a:extLst>
              <a:ext uri="{FF2B5EF4-FFF2-40B4-BE49-F238E27FC236}">
                <a16:creationId xmlns:a16="http://schemas.microsoft.com/office/drawing/2014/main" id="{3C11A604-B986-495D-B100-84463CD02D4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58983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93580" y="235296"/>
            <a:ext cx="5594761" cy="1341256"/>
          </a:xfrm>
        </p:spPr>
        <p:txBody>
          <a:bodyPr>
            <a:normAutofit fontScale="32500" lnSpcReduction="20000"/>
          </a:bodyPr>
          <a:lstStyle/>
          <a:p>
            <a:r>
              <a:rPr lang="en-US" sz="8800" dirty="0"/>
              <a:t>COMPETÊNCIAS DE EMPREENDEDORISMO A ADQUIRIR ESTÃO ALINHADAS COM: </a:t>
            </a:r>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rPr>
              <a:t>Source</a:t>
            </a:r>
            <a:endParaRPr lang="en-IE" dirty="0">
              <a:solidFill>
                <a:srgbClr val="002060"/>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604510"/>
            <a:ext cx="5279571" cy="4832092"/>
          </a:xfrm>
          <a:prstGeom prst="rect">
            <a:avLst/>
          </a:prstGeom>
          <a:noFill/>
        </p:spPr>
        <p:txBody>
          <a:bodyPr wrap="square">
            <a:spAutoFit/>
          </a:bodyPr>
          <a:lstStyle/>
          <a:p>
            <a:r>
              <a:rPr lang="pt-PT" sz="2200" b="1" dirty="0" err="1">
                <a:solidFill>
                  <a:schemeClr val="bg1"/>
                </a:solidFill>
              </a:rPr>
              <a:t>EntreComp</a:t>
            </a:r>
            <a:r>
              <a:rPr lang="pt-PT" sz="2200" b="1" dirty="0">
                <a:solidFill>
                  <a:schemeClr val="bg1"/>
                </a:solidFill>
              </a:rPr>
              <a:t>: 1.5 </a:t>
            </a:r>
            <a:r>
              <a:rPr lang="pt-PT" sz="2200" dirty="0">
                <a:solidFill>
                  <a:schemeClr val="bg1"/>
                </a:solidFill>
              </a:rPr>
              <a:t>Pensamento ético e sustentável.</a:t>
            </a:r>
          </a:p>
          <a:p>
            <a:endParaRPr lang="pt-PT" sz="2200" dirty="0">
              <a:solidFill>
                <a:schemeClr val="bg1"/>
              </a:solidFill>
            </a:endParaRPr>
          </a:p>
          <a:p>
            <a:r>
              <a:rPr lang="pt-PT" sz="2200" dirty="0">
                <a:solidFill>
                  <a:schemeClr val="bg1"/>
                </a:solidFill>
              </a:rPr>
              <a:t>De volta aos problemas globais. Avaliar as consequências das ideias que agregam valor e o efeito da ação empreendedora na comunidade alvo, no mercado, na sociedade e no meio ambiente.</a:t>
            </a:r>
          </a:p>
          <a:p>
            <a:endParaRPr lang="pt-PT" sz="2200" dirty="0">
              <a:solidFill>
                <a:schemeClr val="bg1"/>
              </a:solidFill>
            </a:endParaRPr>
          </a:p>
          <a:p>
            <a:r>
              <a:rPr lang="pt-PT" sz="2200" dirty="0">
                <a:solidFill>
                  <a:schemeClr val="bg1"/>
                </a:solidFill>
              </a:rPr>
              <a:t>Também é importante refletir sobre quão sustentáveis ​​são os objetivos sociais, culturais e económicos a longo prazo e o curso de ação escolhido. Lembrar de agir com responsabilidade.</a:t>
            </a:r>
            <a:endParaRPr lang="en-US" sz="2400" dirty="0">
              <a:solidFill>
                <a:schemeClr val="bg1"/>
              </a:solidFill>
            </a:endParaRPr>
          </a:p>
        </p:txBody>
      </p:sp>
    </p:spTree>
    <p:extLst>
      <p:ext uri="{BB962C8B-B14F-4D97-AF65-F5344CB8AC3E}">
        <p14:creationId xmlns:p14="http://schemas.microsoft.com/office/powerpoint/2010/main" val="2859891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9C08C1F3-8AC4-4EC2-80C6-F943494F7578}"/>
              </a:ext>
            </a:extLst>
          </p:cNvPr>
          <p:cNvSpPr>
            <a:spLocks noGrp="1"/>
          </p:cNvSpPr>
          <p:nvPr>
            <p:ph type="body" sz="quarter" idx="18"/>
          </p:nvPr>
        </p:nvSpPr>
        <p:spPr/>
        <p:txBody>
          <a:bodyPr/>
          <a:lstStyle/>
          <a:p>
            <a:r>
              <a:rPr lang="pt-PT" dirty="0"/>
              <a:t>Existe uma enorme quantidade de informações disponíveis nos quadros de referência </a:t>
            </a:r>
            <a:r>
              <a:rPr lang="pt-PT" dirty="0" err="1"/>
              <a:t>EntreComp</a:t>
            </a:r>
            <a:r>
              <a:rPr lang="pt-PT" dirty="0"/>
              <a:t> e </a:t>
            </a:r>
            <a:r>
              <a:rPr lang="pt-PT" dirty="0" err="1"/>
              <a:t>DigiComp</a:t>
            </a:r>
            <a:r>
              <a:rPr lang="pt-PT" dirty="0"/>
              <a:t>. </a:t>
            </a:r>
          </a:p>
          <a:p>
            <a:endParaRPr lang="pt-PT" dirty="0"/>
          </a:p>
          <a:p>
            <a:r>
              <a:rPr lang="pt-PT" dirty="0"/>
              <a:t>É altamente recomendável abrir os links para cada referencial onde irá encontrar mais informações sobre </a:t>
            </a:r>
            <a:r>
              <a:rPr lang="pt-PT" dirty="0" err="1"/>
              <a:t>EntreComp</a:t>
            </a:r>
            <a:r>
              <a:rPr lang="pt-PT" dirty="0"/>
              <a:t> e </a:t>
            </a:r>
            <a:r>
              <a:rPr lang="pt-PT" dirty="0" err="1"/>
              <a:t>DigiComp</a:t>
            </a:r>
            <a:r>
              <a:rPr lang="pt-PT" dirty="0"/>
              <a:t>.</a:t>
            </a:r>
            <a:endParaRPr lang="en-IE" dirty="0"/>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rPr>
              <a:t>Fonte</a:t>
            </a:r>
            <a:endParaRPr lang="en-IE" dirty="0">
              <a:solidFill>
                <a:srgbClr val="002060"/>
              </a:solidFill>
            </a:endParaRPr>
          </a:p>
        </p:txBody>
      </p:sp>
      <p:sp>
        <p:nvSpPr>
          <p:cNvPr id="7"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293580" y="235296"/>
            <a:ext cx="5594761" cy="1341256"/>
          </a:xfrm>
        </p:spPr>
        <p:txBody>
          <a:bodyPr>
            <a:normAutofit fontScale="32500" lnSpcReduction="20000"/>
          </a:bodyPr>
          <a:lstStyle/>
          <a:p>
            <a:r>
              <a:rPr lang="en-US" sz="8800" dirty="0"/>
              <a:t>COMPETÊNCIAS DE EMPREENDEDORISMO A ADQUIRIR ESTÃO ALINHADAS COM: </a:t>
            </a:r>
          </a:p>
        </p:txBody>
      </p:sp>
    </p:spTree>
    <p:extLst>
      <p:ext uri="{BB962C8B-B14F-4D97-AF65-F5344CB8AC3E}">
        <p14:creationId xmlns:p14="http://schemas.microsoft.com/office/powerpoint/2010/main" val="1030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701964"/>
            <a:ext cx="8966521" cy="1888837"/>
          </a:xfrm>
        </p:spPr>
        <p:txBody>
          <a:bodyPr>
            <a:normAutofit/>
          </a:bodyPr>
          <a:lstStyle/>
          <a:p>
            <a:r>
              <a:rPr lang="pt-PT" sz="4400" dirty="0"/>
              <a:t>DESTAQUE PARA ESTUDOS DE CASO S-DCE</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sp>
        <p:nvSpPr>
          <p:cNvPr id="5" name="TextBox 4">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Autofit/>
          </a:bodyPr>
          <a:lstStyle/>
          <a:p>
            <a:pPr algn="ctr"/>
            <a:r>
              <a:rPr lang="pt-PT" sz="2800" dirty="0"/>
              <a:t>DESTAQUE PARA ESTUDOS DE CASO S-DCE</a:t>
            </a:r>
            <a:endParaRPr lang="en-IE" sz="3200"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BADE5901-1A64-4D4F-AC0D-118C1916C01B}"/>
              </a:ext>
            </a:extLst>
          </p:cNvPr>
          <p:cNvSpPr txBox="1"/>
          <p:nvPr/>
        </p:nvSpPr>
        <p:spPr>
          <a:xfrm>
            <a:off x="5915890" y="6502432"/>
            <a:ext cx="1872343" cy="369332"/>
          </a:xfrm>
          <a:prstGeom prst="rect">
            <a:avLst/>
          </a:prstGeom>
          <a:noFill/>
        </p:spPr>
        <p:txBody>
          <a:bodyPr wrap="square" rtlCol="0">
            <a:spAutoFit/>
          </a:bodyPr>
          <a:lstStyle/>
          <a:p>
            <a:r>
              <a:rPr lang="en-IE" dirty="0">
                <a:solidFill>
                  <a:schemeClr val="bg1"/>
                </a:solidFill>
              </a:rPr>
              <a:t>Fonte</a:t>
            </a:r>
          </a:p>
        </p:txBody>
      </p:sp>
      <p:sp>
        <p:nvSpPr>
          <p:cNvPr id="9" name="TextBox 8">
            <a:extLst>
              <a:ext uri="{FF2B5EF4-FFF2-40B4-BE49-F238E27FC236}">
                <a16:creationId xmlns:a16="http://schemas.microsoft.com/office/drawing/2014/main" id="{EB6684A6-B537-4E6F-ACBD-022AFE059F0D}"/>
              </a:ext>
            </a:extLst>
          </p:cNvPr>
          <p:cNvSpPr txBox="1"/>
          <p:nvPr/>
        </p:nvSpPr>
        <p:spPr>
          <a:xfrm>
            <a:off x="1545771" y="1292849"/>
            <a:ext cx="5291922" cy="5262979"/>
          </a:xfrm>
          <a:prstGeom prst="rect">
            <a:avLst/>
          </a:prstGeom>
          <a:noFill/>
        </p:spPr>
        <p:txBody>
          <a:bodyPr wrap="square" rtlCol="0">
            <a:spAutoFit/>
          </a:bodyPr>
          <a:lstStyle/>
          <a:p>
            <a:r>
              <a:rPr lang="pt-PT" sz="2400" dirty="0">
                <a:solidFill>
                  <a:schemeClr val="bg1"/>
                </a:solidFill>
              </a:rPr>
              <a:t>Nesta seção, serão analisados com maior detalhe as oportunidades para os alunos através da exploração de alguns estudos de caso do Guia ECD.</a:t>
            </a:r>
          </a:p>
          <a:p>
            <a:r>
              <a:rPr lang="pt-PT" sz="2400" dirty="0">
                <a:solidFill>
                  <a:schemeClr val="bg1"/>
                </a:solidFill>
              </a:rPr>
              <a:t>Os estudos de caso foram identificados em 6 países europeus, que forneceram um amplo conjunto de exemplos de como pode ser um projeto de Envolvimento Cívico Digital e como os alunos podem participar.</a:t>
            </a:r>
          </a:p>
          <a:p>
            <a:r>
              <a:rPr lang="pt-PT" sz="2400" dirty="0">
                <a:solidFill>
                  <a:schemeClr val="bg1"/>
                </a:solidFill>
              </a:rPr>
              <a:t>Ao longo dos estudos de caso, muitos alunos foram obrigados a participar num projeto de DCE, pois é uma componente obrigatória do curso.</a:t>
            </a:r>
            <a:r>
              <a:rPr lang="en-IE" sz="2400" dirty="0">
                <a:solidFill>
                  <a:schemeClr val="bg1"/>
                </a:solidFill>
              </a:rPr>
              <a:t> </a:t>
            </a:r>
          </a:p>
        </p:txBody>
      </p:sp>
      <p:pic>
        <p:nvPicPr>
          <p:cNvPr id="3" name="Picture Placeholder 2">
            <a:extLst>
              <a:ext uri="{FF2B5EF4-FFF2-40B4-BE49-F238E27FC236}">
                <a16:creationId xmlns:a16="http://schemas.microsoft.com/office/drawing/2014/main" id="{E947ABFA-A2BA-4D1E-8C95-96E122D317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316" r="23316"/>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715616"/>
          </a:xfrm>
        </p:spPr>
        <p:txBody>
          <a:bodyPr>
            <a:normAutofit fontScale="85000" lnSpcReduction="20000"/>
          </a:bodyPr>
          <a:lstStyle/>
          <a:p>
            <a:pPr algn="ctr"/>
            <a:r>
              <a:rPr lang="pt-PT" sz="3300" dirty="0"/>
              <a:t>MOTIVOS PARA PARTICIPAR NUM PROJETO ECD</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58950"/>
            <a:ext cx="5306291" cy="4893647"/>
          </a:xfrm>
          <a:prstGeom prst="rect">
            <a:avLst/>
          </a:prstGeom>
          <a:noFill/>
        </p:spPr>
        <p:txBody>
          <a:bodyPr wrap="square" rtlCol="0">
            <a:spAutoFit/>
          </a:bodyPr>
          <a:lstStyle/>
          <a:p>
            <a:r>
              <a:rPr lang="pt-PT" sz="2400" dirty="0">
                <a:solidFill>
                  <a:schemeClr val="bg1"/>
                </a:solidFill>
              </a:rPr>
              <a:t>É interessante verificar que, além da obrigatoriedade académica de participação num projeto de envolvimento cívico, a experiência também foi muito benéfico para os alunos.</a:t>
            </a:r>
          </a:p>
          <a:p>
            <a:endParaRPr lang="pt-PT" sz="2400" dirty="0">
              <a:solidFill>
                <a:schemeClr val="bg1"/>
              </a:solidFill>
            </a:endParaRPr>
          </a:p>
          <a:p>
            <a:r>
              <a:rPr lang="pt-PT" sz="2400" dirty="0">
                <a:solidFill>
                  <a:schemeClr val="bg1"/>
                </a:solidFill>
              </a:rPr>
              <a:t>Alguns alunos destacaram que estabeleceram excelentes ligações e amizades e incentivariam os seus colegas a conhecer e a se inscrever para participar num projeto ECD que os beneficiaria.</a:t>
            </a:r>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rPr>
              <a:t>Fonte</a:t>
            </a:r>
          </a:p>
        </p:txBody>
      </p:sp>
    </p:spTree>
    <p:extLst>
      <p:ext uri="{BB962C8B-B14F-4D97-AF65-F5344CB8AC3E}">
        <p14:creationId xmlns:p14="http://schemas.microsoft.com/office/powerpoint/2010/main" val="3106894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469571" y="134005"/>
            <a:ext cx="5147674" cy="1138031"/>
          </a:xfrm>
        </p:spPr>
        <p:txBody>
          <a:bodyPr>
            <a:normAutofit fontScale="92500" lnSpcReduction="20000"/>
          </a:bodyPr>
          <a:lstStyle/>
          <a:p>
            <a:pPr algn="ctr"/>
            <a:r>
              <a:rPr lang="pt-PT" sz="2800" dirty="0"/>
              <a:t>EXEMPLO DE PARTICIPAÇÃO OBRIGATÓRIA</a:t>
            </a:r>
          </a:p>
          <a:p>
            <a:pPr algn="ctr"/>
            <a:r>
              <a:rPr lang="pt-PT" sz="2800" dirty="0"/>
              <a:t>SOCIEDADE AIT FLAC</a:t>
            </a:r>
            <a:endParaRPr lang="en-US" sz="2800"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66631"/>
            <a:ext cx="5147674" cy="5262979"/>
          </a:xfrm>
          <a:prstGeom prst="rect">
            <a:avLst/>
          </a:prstGeom>
          <a:noFill/>
        </p:spPr>
        <p:txBody>
          <a:bodyPr wrap="square" rtlCol="0">
            <a:spAutoFit/>
          </a:bodyPr>
          <a:lstStyle/>
          <a:p>
            <a:r>
              <a:rPr lang="pt-PT" sz="2400" dirty="0">
                <a:solidFill>
                  <a:schemeClr val="bg1"/>
                </a:solidFill>
              </a:rPr>
              <a:t>A Sociedade AIT FLAC foi desenvolvida para oferecer assistência jurídica à comunidade local, permitindo que os alunos ofereçam aconselhamento jurídico com a supervisão de um advogado ou solicitador.</a:t>
            </a:r>
          </a:p>
          <a:p>
            <a:r>
              <a:rPr lang="pt-PT" sz="2400" dirty="0">
                <a:solidFill>
                  <a:schemeClr val="bg1"/>
                </a:solidFill>
              </a:rPr>
              <a:t>Com os constrangimentos que a pandemia Covid-19, a sociedade FLAC teve de transferir as reuniões semanais para um formato online.</a:t>
            </a:r>
          </a:p>
          <a:p>
            <a:endParaRPr lang="pt-PT" sz="2400" dirty="0">
              <a:solidFill>
                <a:schemeClr val="bg1"/>
              </a:solidFill>
            </a:endParaRPr>
          </a:p>
          <a:p>
            <a:r>
              <a:rPr lang="pt-PT" sz="2400" dirty="0">
                <a:solidFill>
                  <a:schemeClr val="bg1"/>
                </a:solidFill>
              </a:rPr>
              <a:t>Era obrigatório para os alunos inscritos no curso de direito e negócios a  integração na Sociedade FLA.</a:t>
            </a:r>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BFAC0C4C-1692-49DB-A9A9-90E350162ECC}"/>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Box 7">
            <a:extLst>
              <a:ext uri="{FF2B5EF4-FFF2-40B4-BE49-F238E27FC236}">
                <a16:creationId xmlns:a16="http://schemas.microsoft.com/office/drawing/2014/main" id="{118E4EC7-FA07-4536-B955-FCD9952136A5}"/>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237854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2230" r="22230"/>
          <a:stretch/>
        </p:blipFill>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176649"/>
            <a:ext cx="4716425" cy="582221"/>
          </a:xfrm>
        </p:spPr>
        <p:txBody>
          <a:bodyPr>
            <a:normAutofit/>
          </a:bodyPr>
          <a:lstStyle/>
          <a:p>
            <a:pPr algn="ctr"/>
            <a:r>
              <a:rPr lang="en-US" sz="2800" dirty="0"/>
              <a:t>SOCIEDADE AIT FLAC</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351508"/>
            <a:ext cx="5306291" cy="4893647"/>
          </a:xfrm>
          <a:prstGeom prst="rect">
            <a:avLst/>
          </a:prstGeom>
          <a:noFill/>
        </p:spPr>
        <p:txBody>
          <a:bodyPr wrap="square" rtlCol="0">
            <a:spAutoFit/>
          </a:bodyPr>
          <a:lstStyle/>
          <a:p>
            <a:r>
              <a:rPr lang="pt-PT" sz="2400" dirty="0">
                <a:solidFill>
                  <a:schemeClr val="bg1"/>
                </a:solidFill>
              </a:rPr>
              <a:t>Embora uma atividade obrigatória do curso de Negócios e Direito, concedeu aos alunos uma grande oportunidade de experimentar como será trabalhar no setor jurídico.</a:t>
            </a:r>
          </a:p>
          <a:p>
            <a:endParaRPr lang="pt-PT" sz="2400" dirty="0">
              <a:solidFill>
                <a:schemeClr val="bg1"/>
              </a:solidFill>
            </a:endParaRPr>
          </a:p>
          <a:p>
            <a:r>
              <a:rPr lang="pt-PT" sz="2400" dirty="0">
                <a:solidFill>
                  <a:schemeClr val="bg1"/>
                </a:solidFill>
              </a:rPr>
              <a:t>Os alunos reconheceram que esta experiência lhes permitiu ajudar a decidir o que pretendem fazer no futuro como carreira profissional, especialmente quando não têm qualquer experiência anterior de como o setor jurídico funciona.</a:t>
            </a:r>
            <a:endParaRPr lang="en-IE" sz="2400" dirty="0">
              <a:solidFill>
                <a:schemeClr val="bg1"/>
              </a:solidFill>
            </a:endParaRPr>
          </a:p>
        </p:txBody>
      </p:sp>
      <p:sp>
        <p:nvSpPr>
          <p:cNvPr id="8" name="TextBox 7">
            <a:extLst>
              <a:ext uri="{FF2B5EF4-FFF2-40B4-BE49-F238E27FC236}">
                <a16:creationId xmlns:a16="http://schemas.microsoft.com/office/drawing/2014/main" id="{00FD64DA-2B25-4A26-AE1C-E3FA9805F1C8}"/>
              </a:ext>
            </a:extLst>
          </p:cNvPr>
          <p:cNvSpPr txBox="1"/>
          <p:nvPr/>
        </p:nvSpPr>
        <p:spPr>
          <a:xfrm>
            <a:off x="5861183" y="6494502"/>
            <a:ext cx="6096000" cy="369332"/>
          </a:xfrm>
          <a:prstGeom prst="rect">
            <a:avLst/>
          </a:prstGeom>
          <a:noFill/>
        </p:spPr>
        <p:txBody>
          <a:bodyPr wrap="square">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9" name="TextBox 8">
            <a:extLst>
              <a:ext uri="{FF2B5EF4-FFF2-40B4-BE49-F238E27FC236}">
                <a16:creationId xmlns:a16="http://schemas.microsoft.com/office/drawing/2014/main" id="{288358D8-A045-4634-964F-151305FDBF8F}"/>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1806842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828675"/>
          </a:xfrm>
        </p:spPr>
        <p:txBody>
          <a:bodyPr>
            <a:normAutofit fontScale="92500" lnSpcReduction="10000"/>
          </a:bodyPr>
          <a:lstStyle/>
          <a:p>
            <a:pPr algn="ctr"/>
            <a:r>
              <a:rPr lang="pt-PT" sz="3000" dirty="0"/>
              <a:t>PARTICIPAÇÃO VOLUNTÁRIA - O PROGRAMA DE INICIAÇÃO</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4981153" cy="5262979"/>
          </a:xfrm>
          <a:prstGeom prst="rect">
            <a:avLst/>
          </a:prstGeom>
          <a:noFill/>
        </p:spPr>
        <p:txBody>
          <a:bodyPr wrap="square" rtlCol="0">
            <a:spAutoFit/>
          </a:bodyPr>
          <a:lstStyle/>
          <a:p>
            <a:endParaRPr lang="en-IE" sz="2400" dirty="0">
              <a:solidFill>
                <a:schemeClr val="bg1"/>
              </a:solidFill>
            </a:endParaRPr>
          </a:p>
          <a:p>
            <a:r>
              <a:rPr lang="pt-PT" sz="2400" dirty="0">
                <a:solidFill>
                  <a:schemeClr val="bg1"/>
                </a:solidFill>
              </a:rPr>
              <a:t>O Programa de Iniciação é uma atividade extracurricular para estudantes que visa desenvolver as competências de empreendedorismo dos alunos. </a:t>
            </a:r>
          </a:p>
          <a:p>
            <a:endParaRPr lang="pt-PT" sz="2400" dirty="0">
              <a:solidFill>
                <a:schemeClr val="bg1"/>
              </a:solidFill>
            </a:endParaRPr>
          </a:p>
          <a:p>
            <a:r>
              <a:rPr lang="pt-PT" sz="2400" dirty="0">
                <a:solidFill>
                  <a:schemeClr val="bg1"/>
                </a:solidFill>
              </a:rPr>
              <a:t>É um programa de desenvolvimento de ideias com duração de três meses, que consiste num evento de lançamento, várias sessões de formação e workshops, um evento de </a:t>
            </a:r>
            <a:r>
              <a:rPr lang="pt-PT" sz="2400" dirty="0" err="1">
                <a:solidFill>
                  <a:schemeClr val="bg1"/>
                </a:solidFill>
              </a:rPr>
              <a:t>networking</a:t>
            </a:r>
            <a:r>
              <a:rPr lang="pt-PT" sz="2400" dirty="0">
                <a:solidFill>
                  <a:schemeClr val="bg1"/>
                </a:solidFill>
              </a:rPr>
              <a:t>/</a:t>
            </a:r>
            <a:r>
              <a:rPr lang="pt-PT" sz="2400" dirty="0" err="1">
                <a:solidFill>
                  <a:schemeClr val="bg1"/>
                </a:solidFill>
              </a:rPr>
              <a:t>mentoria</a:t>
            </a:r>
            <a:r>
              <a:rPr lang="pt-PT" sz="2400" dirty="0">
                <a:solidFill>
                  <a:schemeClr val="bg1"/>
                </a:solidFill>
              </a:rPr>
              <a:t>, sessões de orientação e um dia de demonstração.</a:t>
            </a: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11" name="TextBox 10">
            <a:extLst>
              <a:ext uri="{FF2B5EF4-FFF2-40B4-BE49-F238E27FC236}">
                <a16:creationId xmlns:a16="http://schemas.microsoft.com/office/drawing/2014/main" id="{5EC2FE96-3073-41D7-90C6-B67381E921D5}"/>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Box 7">
            <a:extLst>
              <a:ext uri="{FF2B5EF4-FFF2-40B4-BE49-F238E27FC236}">
                <a16:creationId xmlns:a16="http://schemas.microsoft.com/office/drawing/2014/main" id="{FC0A91B6-6B18-4C8F-B289-996E10285C27}"/>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4041392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929809"/>
          </a:xfrm>
        </p:spPr>
        <p:txBody>
          <a:bodyPr>
            <a:normAutofit fontScale="92500" lnSpcReduction="10000"/>
          </a:bodyPr>
          <a:lstStyle/>
          <a:p>
            <a:pPr algn="just"/>
            <a:r>
              <a:rPr lang="pt-PT" dirty="0"/>
              <a:t>A Divisão das Nações Unidas para os Objetivos de Desenvolvimento Sustentável (DSDG) é um apelo global à ação de todos os países - desenvolvidos ou em desenvolvimento - para ajudar a resolver problemas já reconhecidos e que a população global enfrenta.</a:t>
            </a:r>
          </a:p>
          <a:p>
            <a:pPr algn="just"/>
            <a:r>
              <a:rPr lang="pt-PT" dirty="0"/>
              <a:t>A DSDG destacou que acabar com a pobreza e outras privações também deve ser acompanhado pela garantia de uma melhoria na saúde e na educação, redução da desigualdade e estimulo ao crescimento económico – ao mesmo tempo que combate as alterações climáticas e investe na preservação dos oceanos e florestas.</a:t>
            </a:r>
          </a:p>
          <a:p>
            <a:pPr algn="just"/>
            <a:r>
              <a:rPr lang="pt-PT" dirty="0"/>
              <a:t> A DSDG destacou 17 objetivos (</a:t>
            </a:r>
            <a:r>
              <a:rPr lang="pt-PT" dirty="0" err="1"/>
              <a:t>ODS’s</a:t>
            </a:r>
            <a:r>
              <a:rPr lang="pt-PT" dirty="0"/>
              <a:t>) que todos devemos procurar responder </a:t>
            </a:r>
            <a:endParaRPr lang="en-US" dirty="0"/>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541661" y="267694"/>
            <a:ext cx="5310401" cy="582221"/>
          </a:xfrm>
        </p:spPr>
        <p:txBody>
          <a:bodyPr>
            <a:noAutofit/>
          </a:bodyPr>
          <a:lstStyle/>
          <a:p>
            <a:r>
              <a:rPr lang="pt-PT" sz="2400" dirty="0"/>
              <a:t>QUAIS SÃO ALGUNS DOS PROBLEMAS GLOBAIS QUE PRECISAM DE SOLUÇÃO</a:t>
            </a:r>
            <a:r>
              <a:rPr lang="en-US" sz="2400" dirty="0"/>
              <a:t>?</a:t>
            </a:r>
            <a:endParaRPr lang="en-IE" sz="2400"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6331226"/>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a:t>
            </a:r>
            <a:endParaRPr lang="en-IE" sz="2400" dirty="0">
              <a:solidFill>
                <a:schemeClr val="bg1"/>
              </a:solidFill>
            </a:endParaRPr>
          </a:p>
        </p:txBody>
      </p:sp>
      <p:pic>
        <p:nvPicPr>
          <p:cNvPr id="18" name="Picture Placeholder 17" descr="Graphical user interface, application&#10;&#10;Description automatically generated">
            <a:extLst>
              <a:ext uri="{FF2B5EF4-FFF2-40B4-BE49-F238E27FC236}">
                <a16:creationId xmlns:a16="http://schemas.microsoft.com/office/drawing/2014/main" id="{B2F136FB-4C3A-4CAB-8A63-DF5A5384D7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1" b="131"/>
          <a:stretch>
            <a:fillRect/>
          </a:stretch>
        </p:blipFill>
        <p:spPr/>
      </p:pic>
    </p:spTree>
    <p:extLst>
      <p:ext uri="{BB962C8B-B14F-4D97-AF65-F5344CB8AC3E}">
        <p14:creationId xmlns:p14="http://schemas.microsoft.com/office/powerpoint/2010/main" val="29306316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828675"/>
          </a:xfrm>
        </p:spPr>
        <p:txBody>
          <a:bodyPr>
            <a:normAutofit lnSpcReduction="10000"/>
          </a:bodyPr>
          <a:lstStyle/>
          <a:p>
            <a:pPr algn="ctr"/>
            <a:r>
              <a:rPr lang="en-US" sz="3000" dirty="0"/>
              <a:t>APLICAÇÃO DE CLASSIFICAÇÃO</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5632311"/>
          </a:xfrm>
          <a:prstGeom prst="rect">
            <a:avLst/>
          </a:prstGeom>
          <a:noFill/>
        </p:spPr>
        <p:txBody>
          <a:bodyPr wrap="square" rtlCol="0">
            <a:spAutoFit/>
          </a:bodyPr>
          <a:lstStyle/>
          <a:p>
            <a:r>
              <a:rPr lang="pt-PT" sz="2400" dirty="0">
                <a:solidFill>
                  <a:schemeClr val="bg1"/>
                </a:solidFill>
              </a:rPr>
              <a:t>Os alunos envolvidos neste estudo de caso tinham experiência na gestão da mudança. </a:t>
            </a:r>
          </a:p>
          <a:p>
            <a:r>
              <a:rPr lang="pt-PT" sz="2400" dirty="0">
                <a:solidFill>
                  <a:schemeClr val="bg1"/>
                </a:solidFill>
              </a:rPr>
              <a:t>Sinalizaram a necessidade de reduzir o desperdício e criaram uma aplicação que permitiria ajudar a selecionar e classificar os resíduos no momento de eliminação.</a:t>
            </a:r>
          </a:p>
          <a:p>
            <a:r>
              <a:rPr lang="pt-PT" sz="2400" dirty="0">
                <a:solidFill>
                  <a:schemeClr val="bg1"/>
                </a:solidFill>
              </a:rPr>
              <a:t>Os participantes deste projeto apontaram que durante o programa, além de resolver problemas na comunidade, obtiveram uma série de competências de empreendedorismo, comunicação, aptidões em TI, competências de gestão de equipas, liderança e gestão de tempo. </a:t>
            </a:r>
            <a:endParaRPr lang="en-IE" sz="2400" dirty="0">
              <a:solidFill>
                <a:schemeClr val="bg1"/>
              </a:solidFill>
            </a:endParaRPr>
          </a:p>
        </p:txBody>
      </p:sp>
      <p:sp>
        <p:nvSpPr>
          <p:cNvPr id="11" name="TextBox 10">
            <a:extLst>
              <a:ext uri="{FF2B5EF4-FFF2-40B4-BE49-F238E27FC236}">
                <a16:creationId xmlns:a16="http://schemas.microsoft.com/office/drawing/2014/main" id="{5EC2FE96-3073-41D7-90C6-B67381E921D5}"/>
              </a:ext>
            </a:extLst>
          </p:cNvPr>
          <p:cNvSpPr txBox="1"/>
          <p:nvPr/>
        </p:nvSpPr>
        <p:spPr>
          <a:xfrm>
            <a:off x="5692224"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Fonte</a:t>
            </a:r>
            <a:endParaRPr lang="en-IE" dirty="0">
              <a:solidFill>
                <a:schemeClr val="bg1"/>
              </a:solidFill>
            </a:endParaRPr>
          </a:p>
        </p:txBody>
      </p:sp>
      <p:pic>
        <p:nvPicPr>
          <p:cNvPr id="4" name="Picture Placeholder 3">
            <a:extLst>
              <a:ext uri="{FF2B5EF4-FFF2-40B4-BE49-F238E27FC236}">
                <a16:creationId xmlns:a16="http://schemas.microsoft.com/office/drawing/2014/main" id="{5F3C8C09-A5DA-45DE-A212-A11F4B5875C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5490" b="5490"/>
          <a:stretch>
            <a:fillRect/>
          </a:stretch>
        </p:blipFill>
        <p:spPr/>
      </p:pic>
      <p:sp>
        <p:nvSpPr>
          <p:cNvPr id="7" name="TextBox 6">
            <a:extLst>
              <a:ext uri="{FF2B5EF4-FFF2-40B4-BE49-F238E27FC236}">
                <a16:creationId xmlns:a16="http://schemas.microsoft.com/office/drawing/2014/main" id="{2881F8A3-881D-40CB-8AD2-6E404BE3B365}"/>
              </a:ext>
            </a:extLst>
          </p:cNvPr>
          <p:cNvSpPr txBox="1"/>
          <p:nvPr/>
        </p:nvSpPr>
        <p:spPr>
          <a:xfrm rot="16200000">
            <a:off x="-2011797" y="2269697"/>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362889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6"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60321" y="701964"/>
            <a:ext cx="8966521" cy="1878003"/>
          </a:xfrm>
        </p:spPr>
        <p:txBody>
          <a:bodyPr>
            <a:normAutofit/>
          </a:bodyPr>
          <a:lstStyle/>
          <a:p>
            <a:r>
              <a:rPr lang="en-US" sz="4400" dirty="0"/>
              <a:t>MÓDULO 2 EXERCÍCIOS</a:t>
            </a:r>
          </a:p>
        </p:txBody>
      </p:sp>
    </p:spTree>
    <p:extLst>
      <p:ext uri="{BB962C8B-B14F-4D97-AF65-F5344CB8AC3E}">
        <p14:creationId xmlns:p14="http://schemas.microsoft.com/office/powerpoint/2010/main" val="2023351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5014748" cy="4525954"/>
          </a:xfrm>
        </p:spPr>
        <p:txBody>
          <a:bodyPr>
            <a:noAutofit/>
          </a:bodyPr>
          <a:lstStyle/>
          <a:p>
            <a:r>
              <a:rPr lang="pt-PT" dirty="0"/>
              <a:t>Clique nos links para conhecer as oportunidades de ECD na Áustria:</a:t>
            </a:r>
          </a:p>
          <a:p>
            <a:r>
              <a:rPr lang="pt-PT" dirty="0">
                <a:hlinkClick r:id="rId2"/>
              </a:rPr>
              <a:t>STEOP Mentoria - Universidade de Viena</a:t>
            </a:r>
            <a:endParaRPr lang="pt-PT" dirty="0"/>
          </a:p>
          <a:p>
            <a:r>
              <a:rPr lang="pt-PT" dirty="0">
                <a:hlinkClick r:id="rId3"/>
              </a:rPr>
              <a:t>Mentoria Intercultural - Universidade de Viena</a:t>
            </a:r>
            <a:endParaRPr lang="pt-PT" dirty="0"/>
          </a:p>
          <a:p>
            <a:r>
              <a:rPr lang="pt-PT" dirty="0">
                <a:hlinkClick r:id="rId4"/>
              </a:rPr>
              <a:t>Mentoria para alunos do primeiro ano, Universidade de Economia e Negócios de Viena</a:t>
            </a:r>
            <a:endParaRPr lang="pt-PT" dirty="0"/>
          </a:p>
          <a:p>
            <a:r>
              <a:rPr lang="en-US" u="sng" dirty="0">
                <a:solidFill>
                  <a:srgbClr val="23385C"/>
                </a:solidFill>
                <a:hlinkClick r:id="rId5">
                  <a:extLst>
                    <a:ext uri="{A12FA001-AC4F-418D-AE19-62706E023703}">
                      <ahyp:hlinkClr xmlns:ahyp="http://schemas.microsoft.com/office/drawing/2018/hyperlinkcolor" val="tx"/>
                    </a:ext>
                  </a:extLst>
                </a:hlinkClick>
              </a:rPr>
              <a:t>Learn Buddy - </a:t>
            </a:r>
            <a:r>
              <a:rPr lang="pt-PT" dirty="0">
                <a:hlinkClick r:id="rId2"/>
              </a:rPr>
              <a:t>Universidade de Viena</a:t>
            </a:r>
            <a:endParaRPr lang="pt-PT" dirty="0"/>
          </a:p>
          <a:p>
            <a:r>
              <a:rPr lang="de-DE" u="sng" dirty="0">
                <a:solidFill>
                  <a:srgbClr val="23385C"/>
                </a:solidFill>
                <a:hlinkClick r:id="rId6">
                  <a:extLst>
                    <a:ext uri="{A12FA001-AC4F-418D-AE19-62706E023703}">
                      <ahyp:hlinkClr xmlns:ahyp="http://schemas.microsoft.com/office/drawing/2018/hyperlinkcolor" val="tx"/>
                    </a:ext>
                  </a:extLst>
                </a:hlinkClick>
              </a:rPr>
              <a:t>Aprendizagem em Serviço - </a:t>
            </a:r>
            <a:r>
              <a:rPr lang="pt-PT" dirty="0">
                <a:hlinkClick r:id="rId2"/>
              </a:rPr>
              <a:t>Universidade de Viena</a:t>
            </a:r>
            <a:endParaRPr lang="pt-PT" dirty="0"/>
          </a:p>
          <a:p>
            <a:endParaRPr lang="de-DE" dirty="0">
              <a:solidFill>
                <a:srgbClr val="23385C"/>
              </a:solidFill>
            </a:endParaRPr>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pt-PT" sz="2800" dirty="0"/>
              <a:t>OPORTUNIDADES ECD NA ÁUSTRIA</a:t>
            </a:r>
            <a:endParaRPr lang="en-IE" sz="2800" dirty="0"/>
          </a:p>
        </p:txBody>
      </p:sp>
      <p:pic>
        <p:nvPicPr>
          <p:cNvPr id="4" name="Picture Placeholder 3">
            <a:extLst>
              <a:ext uri="{FF2B5EF4-FFF2-40B4-BE49-F238E27FC236}">
                <a16:creationId xmlns:a16="http://schemas.microsoft.com/office/drawing/2014/main" id="{86DFA607-13C4-FA5D-D5C4-3330C7B8AACA}"/>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14292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r>
              <a:rPr lang="pt-PT" dirty="0"/>
              <a:t>Clique nos links para conhecer as oportunidades de ECD na Estónia:</a:t>
            </a:r>
          </a:p>
          <a:p>
            <a:endParaRPr lang="en-IE" dirty="0"/>
          </a:p>
          <a:p>
            <a:r>
              <a:rPr lang="pt-PT" dirty="0">
                <a:solidFill>
                  <a:srgbClr val="23385C"/>
                </a:solidFill>
                <a:hlinkClick r:id="rId2">
                  <a:extLst>
                    <a:ext uri="{A12FA001-AC4F-418D-AE19-62706E023703}">
                      <ahyp:hlinkClr xmlns:ahyp="http://schemas.microsoft.com/office/drawing/2018/hyperlinkcolor" val="tx"/>
                    </a:ext>
                  </a:extLst>
                </a:hlinkClick>
              </a:rPr>
              <a:t>Bom cidadão</a:t>
            </a:r>
            <a:endParaRPr lang="en-IE" dirty="0">
              <a:solidFill>
                <a:srgbClr val="23385C"/>
              </a:solidFill>
            </a:endParaRPr>
          </a:p>
          <a:p>
            <a:endParaRPr lang="en-IE" dirty="0">
              <a:solidFill>
                <a:srgbClr val="23385C"/>
              </a:solidFill>
            </a:endParaRPr>
          </a:p>
          <a:p>
            <a:r>
              <a:rPr lang="en-US" dirty="0" err="1">
                <a:solidFill>
                  <a:srgbClr val="23385C"/>
                </a:solidFill>
                <a:hlinkClick r:id="rId3">
                  <a:extLst>
                    <a:ext uri="{A12FA001-AC4F-418D-AE19-62706E023703}">
                      <ahyp:hlinkClr xmlns:ahyp="http://schemas.microsoft.com/office/drawing/2018/hyperlinkcolor" val="tx"/>
                    </a:ext>
                  </a:extLst>
                </a:hlinkClick>
              </a:rPr>
              <a:t>Verifique</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aqui</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mais</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oportunidades</a:t>
            </a:r>
            <a:r>
              <a:rPr lang="en-US" dirty="0">
                <a:solidFill>
                  <a:srgbClr val="23385C"/>
                </a:solidFill>
                <a:hlinkClick r:id="rId3">
                  <a:extLst>
                    <a:ext uri="{A12FA001-AC4F-418D-AE19-62706E023703}">
                      <ahyp:hlinkClr xmlns:ahyp="http://schemas.microsoft.com/office/drawing/2018/hyperlinkcolor" val="tx"/>
                    </a:ext>
                  </a:extLst>
                </a:hlinkClick>
              </a:rPr>
              <a:t> para </a:t>
            </a:r>
            <a:r>
              <a:rPr lang="en-US" dirty="0" err="1">
                <a:solidFill>
                  <a:srgbClr val="23385C"/>
                </a:solidFill>
                <a:hlinkClick r:id="rId3">
                  <a:extLst>
                    <a:ext uri="{A12FA001-AC4F-418D-AE19-62706E023703}">
                      <ahyp:hlinkClr xmlns:ahyp="http://schemas.microsoft.com/office/drawing/2018/hyperlinkcolor" val="tx"/>
                    </a:ext>
                  </a:extLst>
                </a:hlinkClick>
              </a:rPr>
              <a:t>os</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jovens</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participarem</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em</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atividades</a:t>
            </a:r>
            <a:r>
              <a:rPr lang="en-US" dirty="0">
                <a:solidFill>
                  <a:srgbClr val="23385C"/>
                </a:solidFill>
                <a:hlinkClick r:id="rId3">
                  <a:extLst>
                    <a:ext uri="{A12FA001-AC4F-418D-AE19-62706E023703}">
                      <ahyp:hlinkClr xmlns:ahyp="http://schemas.microsoft.com/office/drawing/2018/hyperlinkcolor" val="tx"/>
                    </a:ext>
                  </a:extLst>
                </a:hlinkClick>
              </a:rPr>
              <a:t> </a:t>
            </a:r>
            <a:r>
              <a:rPr lang="en-US" dirty="0" err="1">
                <a:solidFill>
                  <a:srgbClr val="23385C"/>
                </a:solidFill>
                <a:hlinkClick r:id="rId3">
                  <a:extLst>
                    <a:ext uri="{A12FA001-AC4F-418D-AE19-62706E023703}">
                      <ahyp:hlinkClr xmlns:ahyp="http://schemas.microsoft.com/office/drawing/2018/hyperlinkcolor" val="tx"/>
                    </a:ext>
                  </a:extLst>
                </a:hlinkClick>
              </a:rPr>
              <a:t>cívicas</a:t>
            </a:r>
            <a:endParaRPr lang="en-IE" dirty="0">
              <a:solidFill>
                <a:srgbClr val="23385C"/>
              </a:solidFill>
            </a:endParaRPr>
          </a:p>
          <a:p>
            <a:endParaRPr lang="et-EE" dirty="0">
              <a:solidFill>
                <a:srgbClr val="23385C"/>
              </a:solidFill>
            </a:endParaRPr>
          </a:p>
          <a:p>
            <a:r>
              <a:rPr lang="pt-PT" dirty="0">
                <a:solidFill>
                  <a:srgbClr val="23385C"/>
                </a:solidFill>
                <a:hlinkClick r:id="rId4">
                  <a:extLst>
                    <a:ext uri="{A12FA001-AC4F-418D-AE19-62706E023703}">
                      <ahyp:hlinkClr xmlns:ahyp="http://schemas.microsoft.com/office/drawing/2018/hyperlinkcolor" val="tx"/>
                    </a:ext>
                  </a:extLst>
                </a:hlinkClick>
              </a:rPr>
              <a:t>Portal do Voluntário</a:t>
            </a:r>
            <a:r>
              <a:rPr lang="et-EE" dirty="0">
                <a:solidFill>
                  <a:srgbClr val="23385C"/>
                </a:solidFill>
                <a:hlinkClick r:id="rId4">
                  <a:extLst>
                    <a:ext uri="{A12FA001-AC4F-418D-AE19-62706E023703}">
                      <ahyp:hlinkClr xmlns:ahyp="http://schemas.microsoft.com/office/drawing/2018/hyperlinkcolor" val="tx"/>
                    </a:ext>
                  </a:extLst>
                </a:hlinkClick>
              </a:rPr>
              <a:t> </a:t>
            </a:r>
            <a:endParaRPr lang="en-IE" dirty="0">
              <a:solidFill>
                <a:srgbClr val="23385C"/>
              </a:solidFill>
            </a:endParaRPr>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pt-PT" sz="2800" dirty="0"/>
              <a:t>OPORTUNIDADES ECD NA ESTÓNIA</a:t>
            </a:r>
            <a:endParaRPr lang="en-IE" sz="2800" dirty="0"/>
          </a:p>
        </p:txBody>
      </p:sp>
      <p:sp>
        <p:nvSpPr>
          <p:cNvPr id="3" name="Picture Placeholder 2">
            <a:extLst>
              <a:ext uri="{FF2B5EF4-FFF2-40B4-BE49-F238E27FC236}">
                <a16:creationId xmlns:a16="http://schemas.microsoft.com/office/drawing/2014/main" id="{27CA145E-4E52-3443-C681-5905E052A2B0}"/>
              </a:ext>
            </a:extLst>
          </p:cNvPr>
          <p:cNvSpPr>
            <a:spLocks noGrp="1"/>
          </p:cNvSpPr>
          <p:nvPr>
            <p:ph type="pic" sz="quarter" idx="10"/>
          </p:nvPr>
        </p:nvSpPr>
        <p:spPr/>
      </p:sp>
      <p:pic>
        <p:nvPicPr>
          <p:cNvPr id="9" name="Picture 8">
            <a:extLst>
              <a:ext uri="{FF2B5EF4-FFF2-40B4-BE49-F238E27FC236}">
                <a16:creationId xmlns:a16="http://schemas.microsoft.com/office/drawing/2014/main" id="{547AF24B-6A47-FA8C-CE23-275E782DCB28}"/>
              </a:ext>
            </a:extLst>
          </p:cNvPr>
          <p:cNvPicPr>
            <a:picLocks noChangeAspect="1"/>
          </p:cNvPicPr>
          <p:nvPr/>
        </p:nvPicPr>
        <p:blipFill>
          <a:blip r:embed="rId5"/>
          <a:stretch>
            <a:fillRect/>
          </a:stretch>
        </p:blipFill>
        <p:spPr>
          <a:xfrm>
            <a:off x="6852062" y="0"/>
            <a:ext cx="5461704" cy="6858000"/>
          </a:xfrm>
          <a:prstGeom prst="rect">
            <a:avLst/>
          </a:prstGeom>
        </p:spPr>
      </p:pic>
    </p:spTree>
    <p:extLst>
      <p:ext uri="{BB962C8B-B14F-4D97-AF65-F5344CB8AC3E}">
        <p14:creationId xmlns:p14="http://schemas.microsoft.com/office/powerpoint/2010/main" val="2487967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2A5C06-7D33-4046-AB49-2760C6C512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7454" r="27454"/>
          <a:stretch>
            <a:fillRect/>
          </a:stretch>
        </p:blipFill>
        <p:spPr/>
      </p:pic>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5126172"/>
          </a:xfrm>
        </p:spPr>
        <p:txBody>
          <a:bodyPr>
            <a:normAutofit lnSpcReduction="10000"/>
          </a:bodyPr>
          <a:lstStyle/>
          <a:p>
            <a:r>
              <a:rPr lang="pt-PT" dirty="0"/>
              <a:t>Clique nos links para conhecer as oportunidades e mais informações de ECD na Irlanda</a:t>
            </a:r>
          </a:p>
          <a:p>
            <a:endParaRPr lang="en-IE" dirty="0"/>
          </a:p>
          <a:p>
            <a:r>
              <a:rPr lang="en-IE" dirty="0">
                <a:solidFill>
                  <a:srgbClr val="002060"/>
                </a:solidFill>
                <a:hlinkClick r:id="rId3">
                  <a:extLst>
                    <a:ext uri="{A12FA001-AC4F-418D-AE19-62706E023703}">
                      <ahyp:hlinkClr xmlns:ahyp="http://schemas.microsoft.com/office/drawing/2018/hyperlinkcolor" val="tx"/>
                    </a:ext>
                  </a:extLst>
                </a:hlinkClick>
              </a:rPr>
              <a:t>DCU </a:t>
            </a:r>
            <a:r>
              <a:rPr lang="en-IE" dirty="0" err="1">
                <a:solidFill>
                  <a:srgbClr val="002060"/>
                </a:solidFill>
                <a:hlinkClick r:id="rId3">
                  <a:extLst>
                    <a:ext uri="{A12FA001-AC4F-418D-AE19-62706E023703}">
                      <ahyp:hlinkClr xmlns:ahyp="http://schemas.microsoft.com/office/drawing/2018/hyperlinkcolor" val="tx"/>
                    </a:ext>
                  </a:extLst>
                </a:hlinkClick>
              </a:rPr>
              <a:t>exemplos</a:t>
            </a:r>
            <a:r>
              <a:rPr lang="en-IE" dirty="0">
                <a:solidFill>
                  <a:srgbClr val="002060"/>
                </a:solidFill>
                <a:hlinkClick r:id="rId3">
                  <a:extLst>
                    <a:ext uri="{A12FA001-AC4F-418D-AE19-62706E023703}">
                      <ahyp:hlinkClr xmlns:ahyp="http://schemas.microsoft.com/office/drawing/2018/hyperlinkcolor" val="tx"/>
                    </a:ext>
                  </a:extLst>
                </a:hlinkClick>
              </a:rPr>
              <a:t> de </a:t>
            </a:r>
            <a:r>
              <a:rPr lang="en-IE" dirty="0" err="1">
                <a:solidFill>
                  <a:srgbClr val="002060"/>
                </a:solidFill>
                <a:hlinkClick r:id="rId3">
                  <a:extLst>
                    <a:ext uri="{A12FA001-AC4F-418D-AE19-62706E023703}">
                      <ahyp:hlinkClr xmlns:ahyp="http://schemas.microsoft.com/office/drawing/2018/hyperlinkcolor" val="tx"/>
                    </a:ext>
                  </a:extLst>
                </a:hlinkClick>
              </a:rPr>
              <a:t>envolvimento</a:t>
            </a:r>
            <a:r>
              <a:rPr lang="en-IE" dirty="0">
                <a:solidFill>
                  <a:srgbClr val="002060"/>
                </a:solidFill>
                <a:hlinkClick r:id="rId3">
                  <a:extLst>
                    <a:ext uri="{A12FA001-AC4F-418D-AE19-62706E023703}">
                      <ahyp:hlinkClr xmlns:ahyp="http://schemas.microsoft.com/office/drawing/2018/hyperlinkcolor" val="tx"/>
                    </a:ext>
                  </a:extLst>
                </a:hlinkClick>
              </a:rPr>
              <a:t> </a:t>
            </a:r>
            <a:r>
              <a:rPr lang="en-IE" dirty="0" err="1">
                <a:solidFill>
                  <a:srgbClr val="002060"/>
                </a:solidFill>
                <a:hlinkClick r:id="rId3">
                  <a:extLst>
                    <a:ext uri="{A12FA001-AC4F-418D-AE19-62706E023703}">
                      <ahyp:hlinkClr xmlns:ahyp="http://schemas.microsoft.com/office/drawing/2018/hyperlinkcolor" val="tx"/>
                    </a:ext>
                  </a:extLst>
                </a:hlinkClick>
              </a:rPr>
              <a:t>cívico</a:t>
            </a:r>
            <a:r>
              <a:rPr lang="en-IE" dirty="0">
                <a:solidFill>
                  <a:srgbClr val="002060"/>
                </a:solidFill>
                <a:hlinkClick r:id="rId3">
                  <a:extLst>
                    <a:ext uri="{A12FA001-AC4F-418D-AE19-62706E023703}">
                      <ahyp:hlinkClr xmlns:ahyp="http://schemas.microsoft.com/office/drawing/2018/hyperlinkcolor" val="tx"/>
                    </a:ext>
                  </a:extLst>
                </a:hlinkClick>
              </a:rPr>
              <a:t> </a:t>
            </a:r>
            <a:endParaRPr lang="en-IE" dirty="0">
              <a:solidFill>
                <a:srgbClr val="002060"/>
              </a:solidFill>
            </a:endParaRPr>
          </a:p>
          <a:p>
            <a:endParaRPr lang="en-IE" dirty="0">
              <a:solidFill>
                <a:srgbClr val="002060"/>
              </a:solidFill>
            </a:endParaRPr>
          </a:p>
          <a:p>
            <a:r>
              <a:rPr lang="en-IE" dirty="0" err="1">
                <a:solidFill>
                  <a:srgbClr val="002060"/>
                </a:solidFill>
                <a:hlinkClick r:id="rId4">
                  <a:extLst>
                    <a:ext uri="{A12FA001-AC4F-418D-AE19-62706E023703}">
                      <ahyp:hlinkClr xmlns:ahyp="http://schemas.microsoft.com/office/drawing/2018/hyperlinkcolor" val="tx"/>
                    </a:ext>
                  </a:extLst>
                </a:hlinkClick>
              </a:rPr>
              <a:t>Veja</a:t>
            </a:r>
            <a:r>
              <a:rPr lang="en-IE" dirty="0">
                <a:solidFill>
                  <a:srgbClr val="002060"/>
                </a:solidFill>
                <a:hlinkClick r:id="rId4">
                  <a:extLst>
                    <a:ext uri="{A12FA001-AC4F-418D-AE19-62706E023703}">
                      <ahyp:hlinkClr xmlns:ahyp="http://schemas.microsoft.com/office/drawing/2018/hyperlinkcolor" val="tx"/>
                    </a:ext>
                  </a:extLst>
                </a:hlinkClick>
              </a:rPr>
              <a:t> o que a </a:t>
            </a:r>
            <a:r>
              <a:rPr lang="en-IE" dirty="0" err="1">
                <a:solidFill>
                  <a:srgbClr val="002060"/>
                </a:solidFill>
                <a:hlinkClick r:id="rId4">
                  <a:extLst>
                    <a:ext uri="{A12FA001-AC4F-418D-AE19-62706E023703}">
                      <ahyp:hlinkClr xmlns:ahyp="http://schemas.microsoft.com/office/drawing/2018/hyperlinkcolor" val="tx"/>
                    </a:ext>
                  </a:extLst>
                </a:hlinkClick>
              </a:rPr>
              <a:t>cidade</a:t>
            </a:r>
            <a:r>
              <a:rPr lang="en-IE" dirty="0">
                <a:solidFill>
                  <a:srgbClr val="002060"/>
                </a:solidFill>
                <a:hlinkClick r:id="rId4">
                  <a:extLst>
                    <a:ext uri="{A12FA001-AC4F-418D-AE19-62706E023703}">
                      <ahyp:hlinkClr xmlns:ahyp="http://schemas.microsoft.com/office/drawing/2018/hyperlinkcolor" val="tx"/>
                    </a:ext>
                  </a:extLst>
                </a:hlinkClick>
              </a:rPr>
              <a:t> de Cork </a:t>
            </a:r>
            <a:r>
              <a:rPr lang="en-IE" dirty="0" err="1">
                <a:solidFill>
                  <a:srgbClr val="002060"/>
                </a:solidFill>
                <a:hlinkClick r:id="rId4">
                  <a:extLst>
                    <a:ext uri="{A12FA001-AC4F-418D-AE19-62706E023703}">
                      <ahyp:hlinkClr xmlns:ahyp="http://schemas.microsoft.com/office/drawing/2018/hyperlinkcolor" val="tx"/>
                    </a:ext>
                  </a:extLst>
                </a:hlinkClick>
              </a:rPr>
              <a:t>está</a:t>
            </a:r>
            <a:r>
              <a:rPr lang="en-IE" dirty="0">
                <a:solidFill>
                  <a:srgbClr val="002060"/>
                </a:solidFill>
                <a:hlinkClick r:id="rId4">
                  <a:extLst>
                    <a:ext uri="{A12FA001-AC4F-418D-AE19-62706E023703}">
                      <ahyp:hlinkClr xmlns:ahyp="http://schemas.microsoft.com/office/drawing/2018/hyperlinkcolor" val="tx"/>
                    </a:ext>
                  </a:extLst>
                </a:hlinkClick>
              </a:rPr>
              <a:t> a </a:t>
            </a:r>
            <a:r>
              <a:rPr lang="en-IE" dirty="0" err="1">
                <a:solidFill>
                  <a:srgbClr val="002060"/>
                </a:solidFill>
                <a:hlinkClick r:id="rId4">
                  <a:extLst>
                    <a:ext uri="{A12FA001-AC4F-418D-AE19-62706E023703}">
                      <ahyp:hlinkClr xmlns:ahyp="http://schemas.microsoft.com/office/drawing/2018/hyperlinkcolor" val="tx"/>
                    </a:ext>
                  </a:extLst>
                </a:hlinkClick>
              </a:rPr>
              <a:t>promover</a:t>
            </a:r>
            <a:r>
              <a:rPr lang="en-IE" dirty="0">
                <a:solidFill>
                  <a:srgbClr val="002060"/>
                </a:solidFill>
                <a:hlinkClick r:id="rId4">
                  <a:extLst>
                    <a:ext uri="{A12FA001-AC4F-418D-AE19-62706E023703}">
                      <ahyp:hlinkClr xmlns:ahyp="http://schemas.microsoft.com/office/drawing/2018/hyperlinkcolor" val="tx"/>
                    </a:ext>
                  </a:extLst>
                </a:hlinkClick>
              </a:rPr>
              <a:t> para que as </a:t>
            </a:r>
            <a:r>
              <a:rPr lang="en-IE" dirty="0" err="1">
                <a:solidFill>
                  <a:srgbClr val="002060"/>
                </a:solidFill>
                <a:hlinkClick r:id="rId4">
                  <a:extLst>
                    <a:ext uri="{A12FA001-AC4F-418D-AE19-62706E023703}">
                      <ahyp:hlinkClr xmlns:ahyp="http://schemas.microsoft.com/office/drawing/2018/hyperlinkcolor" val="tx"/>
                    </a:ext>
                  </a:extLst>
                </a:hlinkClick>
              </a:rPr>
              <a:t>pessoas</a:t>
            </a:r>
            <a:r>
              <a:rPr lang="en-IE" dirty="0">
                <a:solidFill>
                  <a:srgbClr val="002060"/>
                </a:solidFill>
                <a:hlinkClick r:id="rId4">
                  <a:extLst>
                    <a:ext uri="{A12FA001-AC4F-418D-AE19-62706E023703}">
                      <ahyp:hlinkClr xmlns:ahyp="http://schemas.microsoft.com/office/drawing/2018/hyperlinkcolor" val="tx"/>
                    </a:ext>
                  </a:extLst>
                </a:hlinkClick>
              </a:rPr>
              <a:t> se </a:t>
            </a:r>
            <a:r>
              <a:rPr lang="en-IE" dirty="0" err="1">
                <a:solidFill>
                  <a:srgbClr val="002060"/>
                </a:solidFill>
                <a:hlinkClick r:id="rId4">
                  <a:extLst>
                    <a:ext uri="{A12FA001-AC4F-418D-AE19-62706E023703}">
                      <ahyp:hlinkClr xmlns:ahyp="http://schemas.microsoft.com/office/drawing/2018/hyperlinkcolor" val="tx"/>
                    </a:ext>
                  </a:extLst>
                </a:hlinkClick>
              </a:rPr>
              <a:t>envolvam</a:t>
            </a:r>
            <a:endParaRPr lang="en-IE" dirty="0">
              <a:solidFill>
                <a:srgbClr val="002060"/>
              </a:solidFill>
            </a:endParaRPr>
          </a:p>
          <a:p>
            <a:endParaRPr lang="en-IE" dirty="0">
              <a:solidFill>
                <a:srgbClr val="002060"/>
              </a:solidFill>
            </a:endParaRPr>
          </a:p>
          <a:p>
            <a:r>
              <a:rPr lang="en-IE" dirty="0" err="1">
                <a:solidFill>
                  <a:srgbClr val="002060"/>
                </a:solidFill>
                <a:hlinkClick r:id="rId5">
                  <a:extLst>
                    <a:ext uri="{A12FA001-AC4F-418D-AE19-62706E023703}">
                      <ahyp:hlinkClr xmlns:ahyp="http://schemas.microsoft.com/office/drawing/2018/hyperlinkcolor" val="tx"/>
                    </a:ext>
                  </a:extLst>
                </a:hlinkClick>
              </a:rPr>
              <a:t>Oportunidades</a:t>
            </a:r>
            <a:r>
              <a:rPr lang="en-IE" dirty="0">
                <a:solidFill>
                  <a:srgbClr val="002060"/>
                </a:solidFill>
                <a:hlinkClick r:id="rId5">
                  <a:extLst>
                    <a:ext uri="{A12FA001-AC4F-418D-AE19-62706E023703}">
                      <ahyp:hlinkClr xmlns:ahyp="http://schemas.microsoft.com/office/drawing/2018/hyperlinkcolor" val="tx"/>
                    </a:ext>
                  </a:extLst>
                </a:hlinkClick>
              </a:rPr>
              <a:t> de Voluntariado </a:t>
            </a:r>
            <a:r>
              <a:rPr lang="en-IE" dirty="0" err="1">
                <a:solidFill>
                  <a:srgbClr val="002060"/>
                </a:solidFill>
                <a:hlinkClick r:id="rId5">
                  <a:extLst>
                    <a:ext uri="{A12FA001-AC4F-418D-AE19-62706E023703}">
                      <ahyp:hlinkClr xmlns:ahyp="http://schemas.microsoft.com/office/drawing/2018/hyperlinkcolor" val="tx"/>
                    </a:ext>
                  </a:extLst>
                </a:hlinkClick>
              </a:rPr>
              <a:t>na</a:t>
            </a:r>
            <a:r>
              <a:rPr lang="en-IE" dirty="0">
                <a:solidFill>
                  <a:srgbClr val="002060"/>
                </a:solidFill>
                <a:hlinkClick r:id="rId5">
                  <a:extLst>
                    <a:ext uri="{A12FA001-AC4F-418D-AE19-62706E023703}">
                      <ahyp:hlinkClr xmlns:ahyp="http://schemas.microsoft.com/office/drawing/2018/hyperlinkcolor" val="tx"/>
                    </a:ext>
                  </a:extLst>
                </a:hlinkClick>
              </a:rPr>
              <a:t> </a:t>
            </a:r>
            <a:r>
              <a:rPr lang="en-IE" dirty="0" err="1">
                <a:solidFill>
                  <a:srgbClr val="002060"/>
                </a:solidFill>
                <a:hlinkClick r:id="rId5">
                  <a:extLst>
                    <a:ext uri="{A12FA001-AC4F-418D-AE19-62706E023703}">
                      <ahyp:hlinkClr xmlns:ahyp="http://schemas.microsoft.com/office/drawing/2018/hyperlinkcolor" val="tx"/>
                    </a:ext>
                  </a:extLst>
                </a:hlinkClick>
              </a:rPr>
              <a:t>Irlanda</a:t>
            </a:r>
            <a:endParaRPr lang="en-IE" dirty="0">
              <a:solidFill>
                <a:srgbClr val="002060"/>
              </a:solidFill>
            </a:endParaRPr>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pt-PT" sz="2800" dirty="0"/>
              <a:t>OPORTUNIDADES ECD NA IRLANDA</a:t>
            </a:r>
            <a:endParaRPr lang="en-IE" sz="2800" dirty="0"/>
          </a:p>
        </p:txBody>
      </p:sp>
    </p:spTree>
    <p:extLst>
      <p:ext uri="{BB962C8B-B14F-4D97-AF65-F5344CB8AC3E}">
        <p14:creationId xmlns:p14="http://schemas.microsoft.com/office/powerpoint/2010/main" val="560042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4FBACE-456D-4596-87C1-6E44B7AF78C0}"/>
              </a:ext>
            </a:extLst>
          </p:cNvPr>
          <p:cNvSpPr>
            <a:spLocks noGrp="1"/>
          </p:cNvSpPr>
          <p:nvPr>
            <p:ph type="body" sz="quarter" idx="18"/>
          </p:nvPr>
        </p:nvSpPr>
        <p:spPr>
          <a:xfrm>
            <a:off x="1718561" y="1465128"/>
            <a:ext cx="4621841" cy="4525954"/>
          </a:xfrm>
        </p:spPr>
        <p:txBody>
          <a:bodyPr>
            <a:normAutofit/>
          </a:bodyPr>
          <a:lstStyle/>
          <a:p>
            <a:r>
              <a:rPr lang="pt-PT" dirty="0"/>
              <a:t>Clique nos links para conhecer as oportunidades e mais informações de ECD em Portugal:</a:t>
            </a:r>
            <a:endParaRPr lang="en-IE" dirty="0"/>
          </a:p>
          <a:p>
            <a:r>
              <a:rPr lang="en-IE" dirty="0">
                <a:solidFill>
                  <a:srgbClr val="23385C"/>
                </a:solidFill>
                <a:hlinkClick r:id="rId2">
                  <a:extLst>
                    <a:ext uri="{A12FA001-AC4F-418D-AE19-62706E023703}">
                      <ahyp:hlinkClr xmlns:ahyp="http://schemas.microsoft.com/office/drawing/2018/hyperlinkcolor" val="tx"/>
                    </a:ext>
                  </a:extLst>
                </a:hlinkClick>
              </a:rPr>
              <a:t>Portugal pela </a:t>
            </a:r>
            <a:r>
              <a:rPr lang="en-IE" dirty="0" err="1">
                <a:solidFill>
                  <a:srgbClr val="23385C"/>
                </a:solidFill>
                <a:hlinkClick r:id="rId2">
                  <a:extLst>
                    <a:ext uri="{A12FA001-AC4F-418D-AE19-62706E023703}">
                      <ahyp:hlinkClr xmlns:ahyp="http://schemas.microsoft.com/office/drawing/2018/hyperlinkcolor" val="tx"/>
                    </a:ext>
                  </a:extLst>
                </a:hlinkClick>
              </a:rPr>
              <a:t>Ucrânia</a:t>
            </a:r>
            <a:r>
              <a:rPr lang="en-IE" dirty="0">
                <a:solidFill>
                  <a:srgbClr val="23385C"/>
                </a:solidFill>
                <a:hlinkClick r:id="rId2">
                  <a:extLst>
                    <a:ext uri="{A12FA001-AC4F-418D-AE19-62706E023703}">
                      <ahyp:hlinkClr xmlns:ahyp="http://schemas.microsoft.com/office/drawing/2018/hyperlinkcolor" val="tx"/>
                    </a:ext>
                  </a:extLst>
                </a:hlinkClick>
              </a:rPr>
              <a:t> </a:t>
            </a:r>
            <a:endParaRPr lang="en-IE" dirty="0">
              <a:solidFill>
                <a:srgbClr val="23385C"/>
              </a:solidFill>
            </a:endParaRPr>
          </a:p>
          <a:p>
            <a:endParaRPr lang="en-IE" dirty="0">
              <a:solidFill>
                <a:srgbClr val="23385C"/>
              </a:solidFill>
            </a:endParaRPr>
          </a:p>
          <a:p>
            <a:r>
              <a:rPr lang="en-IE" dirty="0" err="1">
                <a:solidFill>
                  <a:srgbClr val="23385C"/>
                </a:solidFill>
                <a:hlinkClick r:id="rId3">
                  <a:extLst>
                    <a:ext uri="{A12FA001-AC4F-418D-AE19-62706E023703}">
                      <ahyp:hlinkClr xmlns:ahyp="http://schemas.microsoft.com/office/drawing/2018/hyperlinkcolor" val="tx"/>
                    </a:ext>
                  </a:extLst>
                </a:hlinkClick>
              </a:rPr>
              <a:t>Iniciativas</a:t>
            </a:r>
            <a:r>
              <a:rPr lang="en-IE" dirty="0">
                <a:solidFill>
                  <a:srgbClr val="23385C"/>
                </a:solidFill>
                <a:hlinkClick r:id="rId3">
                  <a:extLst>
                    <a:ext uri="{A12FA001-AC4F-418D-AE19-62706E023703}">
                      <ahyp:hlinkClr xmlns:ahyp="http://schemas.microsoft.com/office/drawing/2018/hyperlinkcolor" val="tx"/>
                    </a:ext>
                  </a:extLst>
                </a:hlinkClick>
              </a:rPr>
              <a:t> das </a:t>
            </a:r>
            <a:r>
              <a:rPr lang="en-IE" dirty="0" err="1">
                <a:solidFill>
                  <a:srgbClr val="23385C"/>
                </a:solidFill>
                <a:hlinkClick r:id="rId3">
                  <a:extLst>
                    <a:ext uri="{A12FA001-AC4F-418D-AE19-62706E023703}">
                      <ahyp:hlinkClr xmlns:ahyp="http://schemas.microsoft.com/office/drawing/2018/hyperlinkcolor" val="tx"/>
                    </a:ext>
                  </a:extLst>
                </a:hlinkClick>
              </a:rPr>
              <a:t>Associação</a:t>
            </a:r>
            <a:r>
              <a:rPr lang="en-IE" dirty="0">
                <a:solidFill>
                  <a:srgbClr val="23385C"/>
                </a:solidFill>
                <a:hlinkClick r:id="rId3">
                  <a:extLst>
                    <a:ext uri="{A12FA001-AC4F-418D-AE19-62706E023703}">
                      <ahyp:hlinkClr xmlns:ahyp="http://schemas.microsoft.com/office/drawing/2018/hyperlinkcolor" val="tx"/>
                    </a:ext>
                  </a:extLst>
                </a:hlinkClick>
              </a:rPr>
              <a:t> Académica da Universidade do Minho </a:t>
            </a:r>
            <a:endParaRPr lang="en-IE" dirty="0">
              <a:solidFill>
                <a:srgbClr val="23385C"/>
              </a:solidFill>
            </a:endParaRPr>
          </a:p>
          <a:p>
            <a:endParaRPr lang="en-IE" dirty="0">
              <a:solidFill>
                <a:srgbClr val="23385C"/>
              </a:solidFill>
            </a:endParaRPr>
          </a:p>
          <a:p>
            <a:r>
              <a:rPr lang="en-IE" dirty="0" err="1">
                <a:solidFill>
                  <a:srgbClr val="23385C"/>
                </a:solidFill>
                <a:hlinkClick r:id="rId4">
                  <a:extLst>
                    <a:ext uri="{A12FA001-AC4F-418D-AE19-62706E023703}">
                      <ahyp:hlinkClr xmlns:ahyp="http://schemas.microsoft.com/office/drawing/2018/hyperlinkcolor" val="tx"/>
                    </a:ext>
                  </a:extLst>
                </a:hlinkClick>
              </a:rPr>
              <a:t>Oportunidades</a:t>
            </a:r>
            <a:r>
              <a:rPr lang="en-IE" dirty="0">
                <a:solidFill>
                  <a:srgbClr val="23385C"/>
                </a:solidFill>
                <a:hlinkClick r:id="rId4">
                  <a:extLst>
                    <a:ext uri="{A12FA001-AC4F-418D-AE19-62706E023703}">
                      <ahyp:hlinkClr xmlns:ahyp="http://schemas.microsoft.com/office/drawing/2018/hyperlinkcolor" val="tx"/>
                    </a:ext>
                  </a:extLst>
                </a:hlinkClick>
              </a:rPr>
              <a:t> de Voluntariado para Estudantes </a:t>
            </a:r>
            <a:endParaRPr lang="en-IE" dirty="0">
              <a:solidFill>
                <a:srgbClr val="23385C"/>
              </a:solidFill>
            </a:endParaRPr>
          </a:p>
        </p:txBody>
      </p:sp>
      <p:sp>
        <p:nvSpPr>
          <p:cNvPr id="5" name="Text Placeholder 4">
            <a:extLst>
              <a:ext uri="{FF2B5EF4-FFF2-40B4-BE49-F238E27FC236}">
                <a16:creationId xmlns:a16="http://schemas.microsoft.com/office/drawing/2014/main" id="{00401AFA-7E54-4C28-87BD-A34E3582895B}"/>
              </a:ext>
            </a:extLst>
          </p:cNvPr>
          <p:cNvSpPr>
            <a:spLocks noGrp="1"/>
          </p:cNvSpPr>
          <p:nvPr>
            <p:ph type="body" sz="quarter" idx="16"/>
          </p:nvPr>
        </p:nvSpPr>
        <p:spPr>
          <a:xfrm>
            <a:off x="1718561" y="228600"/>
            <a:ext cx="4716425" cy="949131"/>
          </a:xfrm>
        </p:spPr>
        <p:txBody>
          <a:bodyPr>
            <a:normAutofit/>
          </a:bodyPr>
          <a:lstStyle/>
          <a:p>
            <a:r>
              <a:rPr lang="en-IE" sz="2800" dirty="0"/>
              <a:t>OPORTUNIDADES ECD EM PORTUGAL</a:t>
            </a:r>
          </a:p>
        </p:txBody>
      </p:sp>
      <p:pic>
        <p:nvPicPr>
          <p:cNvPr id="4" name="Picture Placeholder 3">
            <a:extLst>
              <a:ext uri="{FF2B5EF4-FFF2-40B4-BE49-F238E27FC236}">
                <a16:creationId xmlns:a16="http://schemas.microsoft.com/office/drawing/2014/main" id="{F7E9D8C9-046B-C2D4-C7F9-37E59B970C98}"/>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25385" r="25385"/>
          <a:stretch>
            <a:fillRect/>
          </a:stretch>
        </p:blipFill>
        <p:spPr/>
      </p:pic>
    </p:spTree>
    <p:extLst>
      <p:ext uri="{BB962C8B-B14F-4D97-AF65-F5344CB8AC3E}">
        <p14:creationId xmlns:p14="http://schemas.microsoft.com/office/powerpoint/2010/main" val="3064181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n-US" dirty="0" err="1"/>
              <a:t>Assista</a:t>
            </a:r>
            <a:r>
              <a:rPr lang="en-US" dirty="0"/>
              <a:t> </a:t>
            </a:r>
            <a:r>
              <a:rPr lang="en-US" dirty="0" err="1"/>
              <a:t>ao</a:t>
            </a:r>
            <a:r>
              <a:rPr lang="en-US" dirty="0"/>
              <a:t> </a:t>
            </a:r>
            <a:r>
              <a:rPr lang="en-US" dirty="0" err="1"/>
              <a:t>vídeo</a:t>
            </a:r>
            <a:r>
              <a:rPr lang="en-US" dirty="0"/>
              <a:t> </a:t>
            </a:r>
            <a:r>
              <a:rPr lang="en-US" dirty="0" err="1"/>
              <a:t>sobre</a:t>
            </a:r>
            <a:r>
              <a:rPr lang="en-US" dirty="0"/>
              <a:t> a </a:t>
            </a:r>
            <a:r>
              <a:rPr lang="en-US" dirty="0" err="1"/>
              <a:t>apresentação</a:t>
            </a:r>
            <a:r>
              <a:rPr lang="en-US" dirty="0"/>
              <a:t> dos </a:t>
            </a:r>
            <a:r>
              <a:rPr lang="en-US" dirty="0" err="1"/>
              <a:t>Objetivos</a:t>
            </a:r>
            <a:r>
              <a:rPr lang="en-US" dirty="0"/>
              <a:t> de </a:t>
            </a:r>
            <a:r>
              <a:rPr lang="en-US" dirty="0" err="1"/>
              <a:t>Desenvolvimento</a:t>
            </a:r>
            <a:r>
              <a:rPr lang="en-US" dirty="0"/>
              <a:t> </a:t>
            </a:r>
            <a:r>
              <a:rPr lang="en-US" dirty="0" err="1"/>
              <a:t>Sustentável</a:t>
            </a:r>
            <a:r>
              <a:rPr lang="en-US" dirty="0"/>
              <a:t> (ODS): o que </a:t>
            </a:r>
            <a:r>
              <a:rPr lang="en-US" dirty="0" err="1"/>
              <a:t>são</a:t>
            </a:r>
            <a:r>
              <a:rPr lang="en-US" dirty="0"/>
              <a:t> e </a:t>
            </a:r>
            <a:r>
              <a:rPr lang="en-US" dirty="0" err="1"/>
              <a:t>porque</a:t>
            </a:r>
            <a:r>
              <a:rPr lang="en-US" dirty="0"/>
              <a:t> </a:t>
            </a:r>
            <a:r>
              <a:rPr lang="en-US" dirty="0" err="1"/>
              <a:t>são</a:t>
            </a:r>
            <a:r>
              <a:rPr lang="en-US" dirty="0"/>
              <a:t> </a:t>
            </a:r>
            <a:r>
              <a:rPr lang="en-US" dirty="0" err="1"/>
              <a:t>tão</a:t>
            </a:r>
            <a:r>
              <a:rPr lang="en-US" dirty="0"/>
              <a:t> </a:t>
            </a:r>
            <a:r>
              <a:rPr lang="en-US" dirty="0" err="1"/>
              <a:t>importantes</a:t>
            </a:r>
            <a:endParaRPr lang="en-US" dirty="0"/>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https://www.youtube.com/watch?v=qAIolKgDPrA</a:t>
            </a:r>
            <a:endParaRPr lang="en-IE" dirty="0">
              <a:solidFill>
                <a:srgbClr val="002060"/>
              </a:solidFill>
            </a:endParaRP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747201" y="1625599"/>
            <a:ext cx="5558349" cy="1244501"/>
          </a:xfrm>
        </p:spPr>
        <p:txBody>
          <a:bodyPr>
            <a:normAutofit fontScale="40000" lnSpcReduction="20000"/>
          </a:bodyPr>
          <a:lstStyle/>
          <a:p>
            <a:r>
              <a:rPr lang="en-US" sz="7400" dirty="0"/>
              <a:t>OBJETIVOS DE DESENVOLVIMENTO SUSTENTÁVEL DAS NAÇÕES UNIDAS (ODS-UN)</a:t>
            </a:r>
            <a:endParaRPr lang="en-IE" sz="7400" dirty="0"/>
          </a:p>
        </p:txBody>
      </p:sp>
      <p:pic>
        <p:nvPicPr>
          <p:cNvPr id="2" name="Online Media 1" title="UN Sustainable Development Goals (SDGs): What They Are &amp; Why They're Important">
            <a:hlinkClick r:id="" action="ppaction://media"/>
            <a:extLst>
              <a:ext uri="{FF2B5EF4-FFF2-40B4-BE49-F238E27FC236}">
                <a16:creationId xmlns:a16="http://schemas.microsoft.com/office/drawing/2014/main" id="{4C9F1024-525E-4AAA-BF94-C0689684A422}"/>
              </a:ext>
            </a:extLst>
          </p:cNvPr>
          <p:cNvPicPr>
            <a:picLocks noRot="1" noChangeAspect="1"/>
          </p:cNvPicPr>
          <p:nvPr>
            <a:videoFile r:link="rId1"/>
          </p:nvPr>
        </p:nvPicPr>
        <p:blipFill>
          <a:blip r:embed="rId5"/>
          <a:stretch>
            <a:fillRect/>
          </a:stretch>
        </p:blipFill>
        <p:spPr>
          <a:xfrm>
            <a:off x="7086600" y="1203325"/>
            <a:ext cx="5064345" cy="3913188"/>
          </a:xfrm>
          <a:prstGeom prst="rect">
            <a:avLst/>
          </a:prstGeom>
        </p:spPr>
      </p:pic>
      <p:sp>
        <p:nvSpPr>
          <p:cNvPr id="8" name="Text Placeholder 1">
            <a:extLst>
              <a:ext uri="{FF2B5EF4-FFF2-40B4-BE49-F238E27FC236}">
                <a16:creationId xmlns:a16="http://schemas.microsoft.com/office/drawing/2014/main" id="{D50AE6B2-CB34-4C8A-8126-E8610A3AF562}"/>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dirty="0"/>
              <a:t>ASSISTA</a:t>
            </a:r>
          </a:p>
          <a:p>
            <a:endParaRPr lang="en-US" dirty="0"/>
          </a:p>
        </p:txBody>
      </p:sp>
    </p:spTree>
    <p:extLst>
      <p:ext uri="{BB962C8B-B14F-4D97-AF65-F5344CB8AC3E}">
        <p14:creationId xmlns:p14="http://schemas.microsoft.com/office/powerpoint/2010/main" val="12175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Picture Placeholder 3">
            <a:extLst>
              <a:ext uri="{FF2B5EF4-FFF2-40B4-BE49-F238E27FC236}">
                <a16:creationId xmlns:a16="http://schemas.microsoft.com/office/drawing/2014/main" id="{123C62B2-5F1E-47BF-8375-D5F7274FCB72}"/>
              </a:ext>
            </a:extLst>
          </p:cNvPr>
          <p:cNvSpPr>
            <a:spLocks noGrp="1"/>
          </p:cNvSpPr>
          <p:nvPr>
            <p:ph type="pic" sz="quarter" idx="10"/>
          </p:nvPr>
        </p:nvSpPr>
        <p:spPr/>
      </p:sp>
      <p:sp>
        <p:nvSpPr>
          <p:cNvPr id="7" name="Text Placeholder 6">
            <a:extLst>
              <a:ext uri="{FF2B5EF4-FFF2-40B4-BE49-F238E27FC236}">
                <a16:creationId xmlns:a16="http://schemas.microsoft.com/office/drawing/2014/main" id="{A77CB719-91F2-48BE-810C-DBF986CEC6A9}"/>
              </a:ext>
            </a:extLst>
          </p:cNvPr>
          <p:cNvSpPr>
            <a:spLocks noGrp="1"/>
          </p:cNvSpPr>
          <p:nvPr>
            <p:ph type="body" sz="quarter" idx="18"/>
          </p:nvPr>
        </p:nvSpPr>
        <p:spPr/>
        <p:txBody>
          <a:bodyPr>
            <a:normAutofit/>
          </a:bodyPr>
          <a:lstStyle/>
          <a:p>
            <a:pPr marL="0"/>
            <a:r>
              <a:rPr lang="en-US" dirty="0" err="1"/>
              <a:t>Assista</a:t>
            </a:r>
            <a:r>
              <a:rPr lang="en-US" dirty="0"/>
              <a:t> </a:t>
            </a:r>
            <a:r>
              <a:rPr lang="en-US" dirty="0" err="1"/>
              <a:t>ao</a:t>
            </a:r>
            <a:r>
              <a:rPr lang="en-US" dirty="0"/>
              <a:t> </a:t>
            </a:r>
            <a:r>
              <a:rPr lang="en-US" dirty="0" err="1"/>
              <a:t>vídeo</a:t>
            </a:r>
            <a:r>
              <a:rPr lang="en-US" dirty="0"/>
              <a:t>, Ted Talk </a:t>
            </a:r>
            <a:r>
              <a:rPr lang="en-US" dirty="0" err="1"/>
              <a:t>sobre</a:t>
            </a:r>
            <a:r>
              <a:rPr lang="en-US" dirty="0"/>
              <a:t> </a:t>
            </a:r>
            <a:r>
              <a:rPr lang="en-US" dirty="0" err="1"/>
              <a:t>novos</a:t>
            </a:r>
            <a:r>
              <a:rPr lang="en-US" dirty="0"/>
              <a:t> </a:t>
            </a:r>
            <a:r>
              <a:rPr lang="en-US" dirty="0" err="1"/>
              <a:t>modelos</a:t>
            </a:r>
            <a:r>
              <a:rPr lang="en-US" dirty="0"/>
              <a:t> de </a:t>
            </a:r>
            <a:r>
              <a:rPr lang="en-US" dirty="0" err="1"/>
              <a:t>envolvimento</a:t>
            </a:r>
            <a:r>
              <a:rPr lang="en-US" dirty="0"/>
              <a:t> </a:t>
            </a:r>
            <a:r>
              <a:rPr lang="en-US" dirty="0" err="1"/>
              <a:t>cívico</a:t>
            </a:r>
            <a:r>
              <a:rPr lang="en-US" dirty="0"/>
              <a:t> </a:t>
            </a:r>
          </a:p>
          <a:p>
            <a:pPr marL="0"/>
            <a:r>
              <a:rPr lang="en-IE" dirty="0">
                <a:solidFill>
                  <a:srgbClr val="002060"/>
                </a:solidFill>
                <a:hlinkClick r:id="rId4">
                  <a:extLst>
                    <a:ext uri="{A12FA001-AC4F-418D-AE19-62706E023703}">
                      <ahyp:hlinkClr xmlns:ahyp="http://schemas.microsoft.com/office/drawing/2018/hyperlinkcolor" val="tx"/>
                    </a:ext>
                  </a:extLst>
                </a:hlinkClick>
              </a:rPr>
              <a:t>https://www.youtube.com/watch?v=NpCzIniPZDU</a:t>
            </a:r>
            <a:endParaRPr lang="en-IE" dirty="0">
              <a:solidFill>
                <a:srgbClr val="002060"/>
              </a:solidFill>
            </a:endParaRPr>
          </a:p>
        </p:txBody>
      </p:sp>
      <p:sp>
        <p:nvSpPr>
          <p:cNvPr id="5" name="Text Placeholder 4">
            <a:extLst>
              <a:ext uri="{FF2B5EF4-FFF2-40B4-BE49-F238E27FC236}">
                <a16:creationId xmlns:a16="http://schemas.microsoft.com/office/drawing/2014/main" id="{0D1B9926-8538-4DFF-A926-BDE1993BB690}"/>
              </a:ext>
            </a:extLst>
          </p:cNvPr>
          <p:cNvSpPr>
            <a:spLocks noGrp="1"/>
          </p:cNvSpPr>
          <p:nvPr>
            <p:ph type="body" sz="quarter" idx="16"/>
          </p:nvPr>
        </p:nvSpPr>
        <p:spPr>
          <a:xfrm>
            <a:off x="831350" y="1513983"/>
            <a:ext cx="5363364" cy="1827814"/>
          </a:xfrm>
        </p:spPr>
        <p:txBody>
          <a:bodyPr>
            <a:normAutofit/>
          </a:bodyPr>
          <a:lstStyle/>
          <a:p>
            <a:r>
              <a:rPr lang="en-US" sz="3000" dirty="0"/>
              <a:t>MODELOS DE ENVOLVIMENTO CÍVICO</a:t>
            </a:r>
            <a:endParaRPr lang="en-IE" sz="3000" dirty="0"/>
          </a:p>
        </p:txBody>
      </p:sp>
      <p:pic>
        <p:nvPicPr>
          <p:cNvPr id="10" name="Online Media 9" title="New models for civic engagement: Ben Warner at TEDxJacksonville">
            <a:hlinkClick r:id="" action="ppaction://media"/>
            <a:extLst>
              <a:ext uri="{FF2B5EF4-FFF2-40B4-BE49-F238E27FC236}">
                <a16:creationId xmlns:a16="http://schemas.microsoft.com/office/drawing/2014/main" id="{39F57FD8-2047-4EAB-8ED7-6604EEB3F967}"/>
              </a:ext>
            </a:extLst>
          </p:cNvPr>
          <p:cNvPicPr>
            <a:picLocks noRot="1" noChangeAspect="1"/>
          </p:cNvPicPr>
          <p:nvPr>
            <a:videoFile r:link="rId1"/>
          </p:nvPr>
        </p:nvPicPr>
        <p:blipFill>
          <a:blip r:embed="rId5"/>
          <a:stretch>
            <a:fillRect/>
          </a:stretch>
        </p:blipFill>
        <p:spPr>
          <a:xfrm>
            <a:off x="7061200" y="1203325"/>
            <a:ext cx="5108811" cy="3950103"/>
          </a:xfrm>
          <a:prstGeom prst="rect">
            <a:avLst/>
          </a:prstGeom>
        </p:spPr>
      </p:pic>
      <p:sp>
        <p:nvSpPr>
          <p:cNvPr id="8" name="Text Placeholder 1">
            <a:extLst>
              <a:ext uri="{FF2B5EF4-FFF2-40B4-BE49-F238E27FC236}">
                <a16:creationId xmlns:a16="http://schemas.microsoft.com/office/drawing/2014/main" id="{D50AE6B2-CB34-4C8A-8126-E8610A3AF562}"/>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dirty="0"/>
              <a:t>ASSISTA</a:t>
            </a:r>
          </a:p>
          <a:p>
            <a:endParaRPr lang="en-US" dirty="0"/>
          </a:p>
        </p:txBody>
      </p:sp>
    </p:spTree>
    <p:extLst>
      <p:ext uri="{BB962C8B-B14F-4D97-AF65-F5344CB8AC3E}">
        <p14:creationId xmlns:p14="http://schemas.microsoft.com/office/powerpoint/2010/main" val="38917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567786" y="221369"/>
            <a:ext cx="5166867"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4">
            <a:extLst>
              <a:ext uri="{FF2B5EF4-FFF2-40B4-BE49-F238E27FC236}">
                <a16:creationId xmlns:a16="http://schemas.microsoft.com/office/drawing/2014/main" id="{A36D1388-A2FF-4467-A5A1-5A6F1585010A}"/>
              </a:ext>
            </a:extLst>
          </p:cNvPr>
          <p:cNvSpPr>
            <a:spLocks noGrp="1"/>
          </p:cNvSpPr>
          <p:nvPr>
            <p:ph type="pic" sz="quarter" idx="10"/>
          </p:nvPr>
        </p:nvSpPr>
        <p:spPr/>
      </p:sp>
      <p:sp>
        <p:nvSpPr>
          <p:cNvPr id="9" name="Text Placeholder 8">
            <a:extLst>
              <a:ext uri="{FF2B5EF4-FFF2-40B4-BE49-F238E27FC236}">
                <a16:creationId xmlns:a16="http://schemas.microsoft.com/office/drawing/2014/main" id="{7B50A22A-166F-4D45-85B8-AA04FCAF1C37}"/>
              </a:ext>
            </a:extLst>
          </p:cNvPr>
          <p:cNvSpPr>
            <a:spLocks noGrp="1"/>
          </p:cNvSpPr>
          <p:nvPr>
            <p:ph type="body" sz="quarter" idx="18"/>
          </p:nvPr>
        </p:nvSpPr>
        <p:spPr/>
        <p:txBody>
          <a:bodyPr>
            <a:normAutofit/>
          </a:bodyPr>
          <a:lstStyle/>
          <a:p>
            <a:pPr marL="0"/>
            <a:r>
              <a:rPr lang="en-US" dirty="0" err="1"/>
              <a:t>Assista</a:t>
            </a:r>
            <a:r>
              <a:rPr lang="en-US" dirty="0"/>
              <a:t> a </a:t>
            </a:r>
            <a:r>
              <a:rPr lang="en-US" dirty="0" err="1"/>
              <a:t>este</a:t>
            </a:r>
            <a:r>
              <a:rPr lang="en-US" dirty="0"/>
              <a:t> </a:t>
            </a:r>
            <a:r>
              <a:rPr lang="en-US" dirty="0" err="1"/>
              <a:t>testemunho</a:t>
            </a:r>
            <a:r>
              <a:rPr lang="en-US" dirty="0"/>
              <a:t> </a:t>
            </a:r>
            <a:r>
              <a:rPr lang="en-US" dirty="0" err="1"/>
              <a:t>inspirador</a:t>
            </a:r>
            <a:r>
              <a:rPr lang="en-US" dirty="0"/>
              <a:t> do TED Talk </a:t>
            </a:r>
            <a:r>
              <a:rPr lang="en-US" dirty="0" err="1"/>
              <a:t>sobre</a:t>
            </a:r>
            <a:r>
              <a:rPr lang="en-US" dirty="0"/>
              <a:t> o </a:t>
            </a:r>
            <a:r>
              <a:rPr lang="en-US" dirty="0" err="1"/>
              <a:t>envolvimento</a:t>
            </a:r>
            <a:r>
              <a:rPr lang="en-US" dirty="0"/>
              <a:t> </a:t>
            </a:r>
            <a:r>
              <a:rPr lang="en-US" dirty="0" err="1"/>
              <a:t>cívico</a:t>
            </a:r>
            <a:r>
              <a:rPr lang="en-US" dirty="0"/>
              <a:t> de </a:t>
            </a:r>
            <a:r>
              <a:rPr lang="en-US" dirty="0" err="1"/>
              <a:t>estudantes</a:t>
            </a:r>
            <a:endParaRPr lang="en-US" dirty="0"/>
          </a:p>
          <a:p>
            <a:pPr marL="0"/>
            <a:r>
              <a:rPr lang="en-US" dirty="0">
                <a:solidFill>
                  <a:srgbClr val="002060"/>
                </a:solidFill>
                <a:hlinkClick r:id="rId4">
                  <a:extLst>
                    <a:ext uri="{A12FA001-AC4F-418D-AE19-62706E023703}">
                      <ahyp:hlinkClr xmlns:ahyp="http://schemas.microsoft.com/office/drawing/2018/hyperlinkcolor" val="tx"/>
                    </a:ext>
                  </a:extLst>
                </a:hlinkClick>
              </a:rPr>
              <a:t>https://www.youtube.com/watch?v=wqrHkM_6dsM&amp;t</a:t>
            </a:r>
            <a:endParaRPr lang="en-US" dirty="0">
              <a:solidFill>
                <a:srgbClr val="002060"/>
              </a:solidFill>
            </a:endParaRPr>
          </a:p>
          <a:p>
            <a:pPr marL="0"/>
            <a:endParaRPr lang="en-US" dirty="0"/>
          </a:p>
          <a:p>
            <a:endParaRPr lang="en-IE" dirty="0"/>
          </a:p>
        </p:txBody>
      </p:sp>
      <p:sp>
        <p:nvSpPr>
          <p:cNvPr id="6" name="Text Placeholder 5">
            <a:extLst>
              <a:ext uri="{FF2B5EF4-FFF2-40B4-BE49-F238E27FC236}">
                <a16:creationId xmlns:a16="http://schemas.microsoft.com/office/drawing/2014/main" id="{91AFE502-6915-4B81-AD27-2450AFB7EE9A}"/>
              </a:ext>
            </a:extLst>
          </p:cNvPr>
          <p:cNvSpPr>
            <a:spLocks noGrp="1"/>
          </p:cNvSpPr>
          <p:nvPr>
            <p:ph type="body" sz="quarter" idx="16"/>
          </p:nvPr>
        </p:nvSpPr>
        <p:spPr>
          <a:xfrm>
            <a:off x="831350" y="1499378"/>
            <a:ext cx="5987452" cy="1068331"/>
          </a:xfrm>
        </p:spPr>
        <p:txBody>
          <a:bodyPr>
            <a:normAutofit/>
          </a:bodyPr>
          <a:lstStyle/>
          <a:p>
            <a:r>
              <a:rPr lang="pt-PT" sz="3000" dirty="0"/>
              <a:t>RESTAURAÇÃO DO ENVOLVIMENTO CÍVICO DOS ESTUDANTES</a:t>
            </a:r>
            <a:endParaRPr lang="en-IE" sz="3000" dirty="0"/>
          </a:p>
        </p:txBody>
      </p:sp>
      <p:pic>
        <p:nvPicPr>
          <p:cNvPr id="10" name="Online Media 9" title="Restoring Youth Civic Engagement | Noah Tesfaye | TEDxLAHS">
            <a:hlinkClick r:id="" action="ppaction://media"/>
            <a:extLst>
              <a:ext uri="{FF2B5EF4-FFF2-40B4-BE49-F238E27FC236}">
                <a16:creationId xmlns:a16="http://schemas.microsoft.com/office/drawing/2014/main" id="{B5FB2969-927C-4D34-85BF-CDCB6E711448}"/>
              </a:ext>
            </a:extLst>
          </p:cNvPr>
          <p:cNvPicPr>
            <a:picLocks noRot="1" noChangeAspect="1"/>
          </p:cNvPicPr>
          <p:nvPr>
            <a:videoFile r:link="rId1"/>
          </p:nvPr>
        </p:nvPicPr>
        <p:blipFill>
          <a:blip r:embed="rId5"/>
          <a:stretch>
            <a:fillRect/>
          </a:stretch>
        </p:blipFill>
        <p:spPr>
          <a:xfrm>
            <a:off x="6982791" y="1203325"/>
            <a:ext cx="5215827" cy="4014312"/>
          </a:xfrm>
          <a:prstGeom prst="rect">
            <a:avLst/>
          </a:prstGeom>
        </p:spPr>
      </p:pic>
      <p:sp>
        <p:nvSpPr>
          <p:cNvPr id="8" name="Text Placeholder 1">
            <a:extLst>
              <a:ext uri="{FF2B5EF4-FFF2-40B4-BE49-F238E27FC236}">
                <a16:creationId xmlns:a16="http://schemas.microsoft.com/office/drawing/2014/main" id="{D50AE6B2-CB34-4C8A-8126-E8610A3AF562}"/>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dirty="0"/>
              <a:t>ASSISTA</a:t>
            </a:r>
          </a:p>
          <a:p>
            <a:endParaRPr lang="en-US" dirty="0"/>
          </a:p>
        </p:txBody>
      </p:sp>
    </p:spTree>
    <p:extLst>
      <p:ext uri="{BB962C8B-B14F-4D97-AF65-F5344CB8AC3E}">
        <p14:creationId xmlns:p14="http://schemas.microsoft.com/office/powerpoint/2010/main" val="1682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lnSpcReduction="10000"/>
          </a:bodyPr>
          <a:lstStyle/>
          <a:p>
            <a:pPr marL="0"/>
            <a:r>
              <a:rPr lang="en-US" dirty="0" err="1"/>
              <a:t>Espreite</a:t>
            </a:r>
            <a:r>
              <a:rPr lang="en-US" dirty="0"/>
              <a:t> o video </a:t>
            </a:r>
            <a:r>
              <a:rPr lang="en-US" dirty="0" err="1"/>
              <a:t>sobre</a:t>
            </a:r>
            <a:r>
              <a:rPr lang="en-US" dirty="0"/>
              <a:t> </a:t>
            </a:r>
            <a:r>
              <a:rPr lang="en-US" dirty="0" err="1">
                <a:hlinkClick r:id="rId3"/>
              </a:rPr>
              <a:t>SocialErasmus</a:t>
            </a:r>
            <a:r>
              <a:rPr lang="en-US" dirty="0">
                <a:hlinkClick r:id="rId3"/>
              </a:rPr>
              <a:t>+ </a:t>
            </a:r>
            <a:r>
              <a:rPr lang="en-US" dirty="0"/>
              <a:t>que </a:t>
            </a:r>
            <a:r>
              <a:rPr lang="pt-PT" dirty="0"/>
              <a:t>destaca a terceira missão das universidades e a abordagem de aprendizagem orientada para as competências</a:t>
            </a:r>
          </a:p>
          <a:p>
            <a:pPr marL="0"/>
            <a:r>
              <a:rPr lang="en-US" dirty="0">
                <a:solidFill>
                  <a:srgbClr val="002060"/>
                </a:solidFill>
                <a:hlinkClick r:id="rId4"/>
              </a:rPr>
              <a:t>https://www.youtube.com/watch?v=BV8PICN1xWM</a:t>
            </a:r>
            <a:endParaRPr lang="en-US" dirty="0">
              <a:solidFill>
                <a:srgbClr val="002060"/>
              </a:solidFill>
            </a:endParaRPr>
          </a:p>
          <a:p>
            <a:pPr marL="0"/>
            <a:endParaRPr lang="en-US"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831350" y="1501342"/>
            <a:ext cx="6110510" cy="1066368"/>
          </a:xfrm>
        </p:spPr>
        <p:txBody>
          <a:bodyPr>
            <a:normAutofit/>
          </a:bodyPr>
          <a:lstStyle/>
          <a:p>
            <a:r>
              <a:rPr lang="en-IE" sz="3000" dirty="0"/>
              <a:t>A TERCEIRA MISSÃO DAS UNIVERSIDADES</a:t>
            </a:r>
          </a:p>
        </p:txBody>
      </p:sp>
      <p:pic>
        <p:nvPicPr>
          <p:cNvPr id="8" name="Online Media 7" title="SocialErasmus+ | Third mission of universities and skill-oriented approach in learning">
            <a:hlinkClick r:id="" action="ppaction://media"/>
            <a:extLst>
              <a:ext uri="{FF2B5EF4-FFF2-40B4-BE49-F238E27FC236}">
                <a16:creationId xmlns:a16="http://schemas.microsoft.com/office/drawing/2014/main" id="{20DA2ABB-FF8A-4244-B2E7-C010E779E9AA}"/>
              </a:ext>
            </a:extLst>
          </p:cNvPr>
          <p:cNvPicPr>
            <a:picLocks noRot="1" noChangeAspect="1"/>
          </p:cNvPicPr>
          <p:nvPr>
            <a:videoFile r:link="rId1"/>
          </p:nvPr>
        </p:nvPicPr>
        <p:blipFill>
          <a:blip r:embed="rId5"/>
          <a:stretch>
            <a:fillRect/>
          </a:stretch>
        </p:blipFill>
        <p:spPr>
          <a:xfrm>
            <a:off x="7061200" y="1203325"/>
            <a:ext cx="5144625" cy="3913188"/>
          </a:xfrm>
          <a:prstGeom prst="rect">
            <a:avLst/>
          </a:prstGeom>
        </p:spPr>
      </p:pic>
      <p:sp>
        <p:nvSpPr>
          <p:cNvPr id="9" name="Text Placeholder 1">
            <a:extLst>
              <a:ext uri="{FF2B5EF4-FFF2-40B4-BE49-F238E27FC236}">
                <a16:creationId xmlns:a16="http://schemas.microsoft.com/office/drawing/2014/main" id="{D50AE6B2-CB34-4C8A-8126-E8610A3AF562}"/>
              </a:ext>
            </a:extLst>
          </p:cNvPr>
          <p:cNvSpPr txBox="1">
            <a:spLocks/>
          </p:cNvSpPr>
          <p:nvPr/>
        </p:nvSpPr>
        <p:spPr>
          <a:xfrm>
            <a:off x="747201" y="805450"/>
            <a:ext cx="5113283" cy="582221"/>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200" dirty="0"/>
              <a:t>ASSISTA</a:t>
            </a:r>
          </a:p>
          <a:p>
            <a:endParaRPr lang="en-US" dirty="0"/>
          </a:p>
        </p:txBody>
      </p:sp>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0C952A-A9C9-4C9E-88C8-973AB39BE28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48961" y="1315360"/>
            <a:ext cx="5234754" cy="4525954"/>
          </a:xfrm>
        </p:spPr>
        <p:txBody>
          <a:bodyPr>
            <a:noAutofit/>
          </a:bodyPr>
          <a:lstStyle/>
          <a:p>
            <a:r>
              <a:rPr lang="pt-PT" dirty="0"/>
              <a:t>Escolhemos quatro objetivos dos ODS que beneficiariam de uma nova perspetiva do aluno como parte do Envolvimento Cívico Digital:</a:t>
            </a:r>
          </a:p>
          <a:p>
            <a:r>
              <a:rPr lang="pt-PT" b="1" dirty="0"/>
              <a:t>Objetivo 10 -  Reduzir as Desigualdades no interior dos países e entre países</a:t>
            </a:r>
          </a:p>
          <a:p>
            <a:pPr indent="0"/>
            <a:r>
              <a:rPr lang="pt-PT" dirty="0"/>
              <a:t>Este objetivo examina a desigualdade e visa reduzir a desigualdade dentro e entre os países. Desde que a pandemia começou, a investigação sugere que a desigualdade aumentou e provavelmente reverterá o progresso já conquistado ao nível da igualdade salarial. Esta situação não era reportada desde a crise financeira.</a:t>
            </a:r>
          </a:p>
        </p:txBody>
      </p:sp>
      <p:sp>
        <p:nvSpPr>
          <p:cNvPr id="7" name="Text Placeholder 6">
            <a:extLst>
              <a:ext uri="{FF2B5EF4-FFF2-40B4-BE49-F238E27FC236}">
                <a16:creationId xmlns:a16="http://schemas.microsoft.com/office/drawing/2014/main" id="{6904625F-0EA1-4447-922F-5B8CD80C5689}"/>
              </a:ext>
            </a:extLst>
          </p:cNvPr>
          <p:cNvSpPr>
            <a:spLocks noGrp="1"/>
          </p:cNvSpPr>
          <p:nvPr>
            <p:ph type="body" sz="quarter" idx="16"/>
          </p:nvPr>
        </p:nvSpPr>
        <p:spPr>
          <a:xfrm>
            <a:off x="1708126" y="366424"/>
            <a:ext cx="4716425" cy="582221"/>
          </a:xfrm>
        </p:spPr>
        <p:txBody>
          <a:bodyPr>
            <a:noAutofit/>
          </a:bodyPr>
          <a:lstStyle/>
          <a:p>
            <a:r>
              <a:rPr lang="en-US" sz="2800" dirty="0"/>
              <a:t>SELEÇÃO DE ODS</a:t>
            </a:r>
            <a:endParaRPr lang="en-IE" sz="2800"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448961" y="6434355"/>
            <a:ext cx="6097656" cy="461665"/>
          </a:xfrm>
          <a:prstGeom prst="rect">
            <a:avLst/>
          </a:prstGeom>
          <a:noFill/>
        </p:spPr>
        <p:txBody>
          <a:bodyPr wrap="square">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https://sdgs.un.org/goals/goal10</a:t>
            </a:r>
            <a:endParaRPr lang="en-IE" sz="2400" dirty="0">
              <a:solidFill>
                <a:schemeClr val="bg1"/>
              </a:solidFill>
            </a:endParaRPr>
          </a:p>
        </p:txBody>
      </p:sp>
    </p:spTree>
    <p:extLst>
      <p:ext uri="{BB962C8B-B14F-4D97-AF65-F5344CB8AC3E}">
        <p14:creationId xmlns:p14="http://schemas.microsoft.com/office/powerpoint/2010/main" val="3249380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F1E6C5B-173D-4BDB-BB88-569980DCBD9A}"/>
              </a:ext>
            </a:extLst>
          </p:cNvPr>
          <p:cNvSpPr txBox="1"/>
          <p:nvPr/>
        </p:nvSpPr>
        <p:spPr>
          <a:xfrm>
            <a:off x="304800" y="1433915"/>
            <a:ext cx="11364686" cy="4401205"/>
          </a:xfrm>
          <a:prstGeom prst="rect">
            <a:avLst/>
          </a:prstGeom>
          <a:noFill/>
        </p:spPr>
        <p:txBody>
          <a:bodyPr wrap="square" rtlCol="0">
            <a:spAutoFit/>
          </a:bodyPr>
          <a:lstStyle/>
          <a:p>
            <a:r>
              <a:rPr lang="pt-PT" sz="2000" dirty="0">
                <a:solidFill>
                  <a:schemeClr val="bg1"/>
                </a:solidFill>
              </a:rPr>
              <a:t>Esta tarefa levará aproximadamente 45 minutos.</a:t>
            </a:r>
          </a:p>
          <a:p>
            <a:endParaRPr lang="en-US" sz="2000" dirty="0">
              <a:solidFill>
                <a:schemeClr val="bg1"/>
              </a:solidFill>
            </a:endParaRPr>
          </a:p>
          <a:p>
            <a:r>
              <a:rPr lang="pt-PT" sz="2000" dirty="0">
                <a:solidFill>
                  <a:schemeClr val="bg1"/>
                </a:solidFill>
              </a:rPr>
              <a:t>Etapa 1: Assista aos vídeos que foram apresentados nesta seção.</a:t>
            </a:r>
          </a:p>
          <a:p>
            <a:r>
              <a:rPr lang="pt-PT" sz="2000" dirty="0">
                <a:solidFill>
                  <a:schemeClr val="bg1"/>
                </a:solidFill>
              </a:rPr>
              <a:t>Etapa 2: Responda às seguintes questões:</a:t>
            </a:r>
          </a:p>
          <a:p>
            <a:pPr marL="895350" indent="-457200">
              <a:buFont typeface="+mj-lt"/>
              <a:buAutoNum type="arabicPeriod"/>
            </a:pPr>
            <a:r>
              <a:rPr lang="pt-PT" sz="2000" dirty="0">
                <a:solidFill>
                  <a:schemeClr val="bg1"/>
                </a:solidFill>
              </a:rPr>
              <a:t>Consegue identificar diferentes problemas locais ou globais que poderiam ser resolvidos com um projeto ECD?</a:t>
            </a:r>
          </a:p>
          <a:p>
            <a:pPr marL="895350" indent="-457200">
              <a:buFont typeface="+mj-lt"/>
              <a:buAutoNum type="arabicPeriod"/>
            </a:pPr>
            <a:r>
              <a:rPr lang="pt-PT" sz="2000" dirty="0">
                <a:solidFill>
                  <a:schemeClr val="bg1"/>
                </a:solidFill>
              </a:rPr>
              <a:t>Consegue identificar diferentes formas de melhorar a sua comunidade? Como?</a:t>
            </a:r>
          </a:p>
          <a:p>
            <a:pPr marL="895350" indent="-457200">
              <a:buFont typeface="+mj-lt"/>
              <a:buAutoNum type="arabicPeriod"/>
            </a:pPr>
            <a:r>
              <a:rPr lang="pt-PT" sz="2000" dirty="0">
                <a:solidFill>
                  <a:schemeClr val="bg1"/>
                </a:solidFill>
              </a:rPr>
              <a:t>Centrado na visão global ou local, adotaria uma abordagem de aprendizagem em serviço para ou uma abordagem voluntária? Por favor, justifique a resposta e o porquê de ser melhor solução.</a:t>
            </a:r>
          </a:p>
          <a:p>
            <a:pPr marL="895350" indent="-457200">
              <a:buFont typeface="+mj-lt"/>
              <a:buAutoNum type="arabicPeriod"/>
            </a:pPr>
            <a:r>
              <a:rPr lang="pt-PT" sz="2000" dirty="0">
                <a:solidFill>
                  <a:schemeClr val="bg1"/>
                </a:solidFill>
              </a:rPr>
              <a:t>Entende como as diferentes competências podem ser estabelecidas a partir da prática de um projeto de ECD?</a:t>
            </a:r>
            <a:endParaRPr lang="en-US" sz="2000" dirty="0">
              <a:solidFill>
                <a:schemeClr val="bg1"/>
              </a:solidFill>
            </a:endParaRPr>
          </a:p>
          <a:p>
            <a:r>
              <a:rPr lang="pt-PT" sz="2000" dirty="0">
                <a:solidFill>
                  <a:schemeClr val="bg1"/>
                </a:solidFill>
              </a:rPr>
              <a:t>Dica: Está a debater-se para ter ideias? Pense em tudo o que aprendeu neste módulo e nos vídeos do YouTube e aplique isso às suas respostas. Também pode pensar em experiências e oportunidades que teve até agora na sua vida que podem ter implicado envolvimento cívico.</a:t>
            </a:r>
            <a:endParaRPr lang="en-US" sz="2000" dirty="0">
              <a:solidFill>
                <a:schemeClr val="bg1"/>
              </a:solidFill>
            </a:endParaRPr>
          </a:p>
        </p:txBody>
      </p:sp>
      <p:sp>
        <p:nvSpPr>
          <p:cNvPr id="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a:xfrm>
            <a:off x="734714" y="642972"/>
            <a:ext cx="10808102" cy="582221"/>
          </a:xfrm>
        </p:spPr>
        <p:txBody>
          <a:bodyPr>
            <a:normAutofit/>
          </a:bodyPr>
          <a:lstStyle/>
          <a:p>
            <a:pPr algn="ctr"/>
            <a:r>
              <a:rPr lang="en-IE" sz="2800" dirty="0"/>
              <a:t>TAREFA 1: APRENDIZAGEM INDIVIDUAL</a:t>
            </a:r>
            <a:endParaRPr lang="en-IE" dirty="0"/>
          </a:p>
        </p:txBody>
      </p:sp>
    </p:spTree>
    <p:extLst>
      <p:ext uri="{BB962C8B-B14F-4D97-AF65-F5344CB8AC3E}">
        <p14:creationId xmlns:p14="http://schemas.microsoft.com/office/powerpoint/2010/main" val="1120568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Autofit/>
          </a:bodyPr>
          <a:lstStyle/>
          <a:p>
            <a:pPr algn="ctr"/>
            <a:r>
              <a:rPr lang="pt-PT" sz="2800" dirty="0"/>
              <a:t>TAREFA 2: APRENDIZAGEM EM GRUPO - DESENVOLVIMENTO DE IDEIAS PARA UM PROJETO ECD</a:t>
            </a:r>
            <a:endParaRPr lang="en-IE" sz="2800"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469162"/>
            <a:ext cx="11572461" cy="3785652"/>
          </a:xfrm>
          <a:prstGeom prst="rect">
            <a:avLst/>
          </a:prstGeom>
          <a:noFill/>
        </p:spPr>
        <p:txBody>
          <a:bodyPr wrap="square" rtlCol="0">
            <a:spAutoFit/>
          </a:bodyPr>
          <a:lstStyle/>
          <a:p>
            <a:r>
              <a:rPr lang="pt-PT" sz="2000" dirty="0">
                <a:solidFill>
                  <a:schemeClr val="bg1"/>
                </a:solidFill>
              </a:rPr>
              <a:t>Esta atividade deve ter uma duração aproximada de 30 minutos.</a:t>
            </a:r>
          </a:p>
          <a:p>
            <a:endParaRPr lang="en-US" sz="2000" dirty="0">
              <a:solidFill>
                <a:schemeClr val="bg1"/>
              </a:solidFill>
            </a:endParaRPr>
          </a:p>
          <a:p>
            <a:r>
              <a:rPr lang="pt-PT" sz="2000" dirty="0">
                <a:solidFill>
                  <a:schemeClr val="bg1"/>
                </a:solidFill>
              </a:rPr>
              <a:t>Passo 1: Divida em equipas de 4 a 6 pessoas.</a:t>
            </a:r>
          </a:p>
          <a:p>
            <a:endParaRPr lang="pt-PT" sz="2000" dirty="0">
              <a:solidFill>
                <a:schemeClr val="bg1"/>
              </a:solidFill>
            </a:endParaRPr>
          </a:p>
          <a:p>
            <a:r>
              <a:rPr lang="en-US" sz="2000" dirty="0" err="1">
                <a:solidFill>
                  <a:schemeClr val="bg1"/>
                </a:solidFill>
              </a:rPr>
              <a:t>Passo</a:t>
            </a:r>
            <a:r>
              <a:rPr lang="en-US" sz="2000" dirty="0">
                <a:solidFill>
                  <a:schemeClr val="bg1"/>
                </a:solidFill>
              </a:rPr>
              <a:t> 2: </a:t>
            </a:r>
            <a:r>
              <a:rPr lang="pt-PT" sz="2000" dirty="0">
                <a:solidFill>
                  <a:schemeClr val="bg1"/>
                </a:solidFill>
              </a:rPr>
              <a:t>Despertar uma conversa com os seus colegas de equipa, destacando as experiências que cada um teve ao nível de envolvimento cívico. Contudo, desta vez pense em experiências que têm um impacto global</a:t>
            </a:r>
            <a:r>
              <a:rPr lang="en-US" sz="2000" dirty="0">
                <a:solidFill>
                  <a:schemeClr val="bg1"/>
                </a:solidFill>
              </a:rPr>
              <a:t>.</a:t>
            </a:r>
          </a:p>
          <a:p>
            <a:endParaRPr lang="en-US" sz="2000" dirty="0">
              <a:solidFill>
                <a:schemeClr val="bg1"/>
              </a:solidFill>
            </a:endParaRPr>
          </a:p>
          <a:p>
            <a:r>
              <a:rPr lang="en-US" sz="2000" dirty="0" err="1">
                <a:solidFill>
                  <a:schemeClr val="bg1"/>
                </a:solidFill>
              </a:rPr>
              <a:t>Passo</a:t>
            </a:r>
            <a:r>
              <a:rPr lang="en-US" sz="2000" dirty="0">
                <a:solidFill>
                  <a:schemeClr val="bg1"/>
                </a:solidFill>
              </a:rPr>
              <a:t> 3: </a:t>
            </a:r>
            <a:r>
              <a:rPr lang="pt-PT" sz="2000" dirty="0">
                <a:solidFill>
                  <a:schemeClr val="bg1"/>
                </a:solidFill>
              </a:rPr>
              <a:t>Com base nessas experiências, tentar desenvolver a sua própria ideia para um projeto de ECD. Primeiro, identificar um problema local ou global, e determinar como a equipa vai abordar o assunto. Considerar se o projeto ECD terá aprendizagem em serviço, e porquê?</a:t>
            </a:r>
          </a:p>
          <a:p>
            <a:endParaRPr lang="en-US" sz="2000" dirty="0">
              <a:solidFill>
                <a:schemeClr val="bg1"/>
              </a:solidFill>
            </a:endParaRPr>
          </a:p>
          <a:p>
            <a:r>
              <a:rPr lang="pt-PT" sz="2000" dirty="0">
                <a:solidFill>
                  <a:schemeClr val="bg1"/>
                </a:solidFill>
              </a:rPr>
              <a:t>Passo 4: Apresentar o seu projeto  ao professor e aos outros colegas para obter feedback e ideias.</a:t>
            </a:r>
            <a:endParaRPr lang="en-IE" sz="2000" dirty="0">
              <a:solidFill>
                <a:schemeClr val="bg1"/>
              </a:solidFill>
            </a:endParaRPr>
          </a:p>
        </p:txBody>
      </p:sp>
    </p:spTree>
    <p:extLst>
      <p:ext uri="{BB962C8B-B14F-4D97-AF65-F5344CB8AC3E}">
        <p14:creationId xmlns:p14="http://schemas.microsoft.com/office/powerpoint/2010/main" val="24250510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p:txBody>
          <a:bodyPr/>
          <a:lstStyle/>
          <a:p>
            <a:pPr marL="457200" indent="-457200">
              <a:buFont typeface="Arial" panose="020B0604020202020204" pitchFamily="34" charset="0"/>
              <a:buChar char="•"/>
            </a:pPr>
            <a:r>
              <a:rPr lang="en-US" dirty="0" err="1">
                <a:solidFill>
                  <a:srgbClr val="1188A3"/>
                </a:solidFill>
              </a:rPr>
              <a:t>Alguma</a:t>
            </a:r>
            <a:r>
              <a:rPr lang="en-US" dirty="0">
                <a:solidFill>
                  <a:srgbClr val="1188A3"/>
                </a:solidFill>
              </a:rPr>
              <a:t> </a:t>
            </a:r>
            <a:r>
              <a:rPr lang="en-US" dirty="0" err="1">
                <a:solidFill>
                  <a:srgbClr val="1188A3"/>
                </a:solidFill>
              </a:rPr>
              <a:t>questão</a:t>
            </a:r>
            <a:r>
              <a:rPr lang="en-US" dirty="0">
                <a:solidFill>
                  <a:srgbClr val="1188A3"/>
                </a:solidFill>
              </a:rPr>
              <a:t>?</a:t>
            </a:r>
          </a:p>
        </p:txBody>
      </p:sp>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p:txBody>
          <a:bodyPr/>
          <a:lstStyle/>
          <a:p>
            <a:r>
              <a:rPr lang="en-US" dirty="0"/>
              <a:t>OBRIGADA</a:t>
            </a:r>
          </a:p>
        </p:txBody>
      </p:sp>
      <p:sp>
        <p:nvSpPr>
          <p:cNvPr id="8"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a:xfrm>
            <a:off x="7885248" y="5318075"/>
            <a:ext cx="3807988" cy="731140"/>
          </a:xfrm>
        </p:spPr>
        <p:txBody>
          <a:bodyPr>
            <a:normAutofit/>
          </a:bodyPr>
          <a:lstStyle/>
          <a:p>
            <a:r>
              <a:rPr lang="en-US" sz="1600" dirty="0">
                <a:solidFill>
                  <a:schemeClr val="bg1"/>
                </a:solidFill>
              </a:rPr>
              <a:t>https://www.studentcivicengagers.eu/</a:t>
            </a:r>
          </a:p>
        </p:txBody>
      </p:sp>
      <p:sp>
        <p:nvSpPr>
          <p:cNvPr id="9" name="Rectangle 8"/>
          <p:cNvSpPr/>
          <p:nvPr/>
        </p:nvSpPr>
        <p:spPr>
          <a:xfrm>
            <a:off x="7250545" y="4202545"/>
            <a:ext cx="3906982" cy="111553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698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768569"/>
          </a:xfrm>
        </p:spPr>
        <p:txBody>
          <a:bodyPr>
            <a:normAutofit/>
          </a:bodyPr>
          <a:lstStyle/>
          <a:p>
            <a:r>
              <a:rPr lang="en-US" b="1" dirty="0"/>
              <a:t>2. </a:t>
            </a:r>
            <a:r>
              <a:rPr lang="pt-PT" b="1" dirty="0"/>
              <a:t>Objetivo</a:t>
            </a:r>
            <a:r>
              <a:rPr lang="en-US" b="1" dirty="0"/>
              <a:t> 12 - </a:t>
            </a:r>
            <a:r>
              <a:rPr lang="en-US" b="1" dirty="0" err="1"/>
              <a:t>Consumo</a:t>
            </a:r>
            <a:r>
              <a:rPr lang="en-US" b="1" dirty="0"/>
              <a:t> e </a:t>
            </a:r>
            <a:r>
              <a:rPr lang="en-US" b="1" dirty="0" err="1"/>
              <a:t>produção</a:t>
            </a:r>
            <a:r>
              <a:rPr lang="en-US" b="1" dirty="0"/>
              <a:t> </a:t>
            </a:r>
            <a:r>
              <a:rPr lang="en-US" b="1" dirty="0" err="1"/>
              <a:t>responsáveis</a:t>
            </a:r>
            <a:endParaRPr lang="en-US" b="1" dirty="0"/>
          </a:p>
          <a:p>
            <a:r>
              <a:rPr lang="pt-PT" dirty="0"/>
              <a:t>Este objetivo defende padrões de produção e consumo sustentáveis ​​e responsáveis. Sabia que a pegada global de “material” aumentou 70% de 2000 a 2017?</a:t>
            </a:r>
          </a:p>
          <a:p>
            <a:r>
              <a:rPr lang="pt-PT" dirty="0"/>
              <a:t>Mesmo com recursos como alimentos, estima-se que, em 2016, quase 14% dos alimentos produzidos globalmente foram desperdiçados antes de chegar ao setor de distribuição.</a:t>
            </a:r>
            <a:endParaRPr lang="en-IE"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147077"/>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https://sdgs.un.org/goals/goal12</a:t>
            </a:r>
            <a:endParaRPr lang="en-IE" sz="2400" dirty="0">
              <a:solidFill>
                <a:schemeClr val="bg1"/>
              </a:solidFill>
            </a:endParaRPr>
          </a:p>
        </p:txBody>
      </p:sp>
      <p:sp>
        <p:nvSpPr>
          <p:cNvPr id="11" name="Text Placeholder 6">
            <a:extLst>
              <a:ext uri="{FF2B5EF4-FFF2-40B4-BE49-F238E27FC236}">
                <a16:creationId xmlns:a16="http://schemas.microsoft.com/office/drawing/2014/main" id="{F09BB608-5395-4BFE-BB9F-043A38E4858F}"/>
              </a:ext>
            </a:extLst>
          </p:cNvPr>
          <p:cNvSpPr>
            <a:spLocks noGrp="1"/>
          </p:cNvSpPr>
          <p:nvPr>
            <p:ph type="body" sz="quarter" idx="16"/>
          </p:nvPr>
        </p:nvSpPr>
        <p:spPr>
          <a:xfrm>
            <a:off x="1621174" y="402370"/>
            <a:ext cx="4716425" cy="582221"/>
          </a:xfrm>
        </p:spPr>
        <p:txBody>
          <a:bodyPr>
            <a:noAutofit/>
          </a:bodyPr>
          <a:lstStyle/>
          <a:p>
            <a:r>
              <a:rPr lang="en-US" sz="2800" dirty="0"/>
              <a:t>SELEÇÃO DE ODS</a:t>
            </a:r>
            <a:endParaRPr lang="en-IE" sz="2800" dirty="0"/>
          </a:p>
        </p:txBody>
      </p:sp>
      <p:pic>
        <p:nvPicPr>
          <p:cNvPr id="18" name="Picture Placeholder 17">
            <a:extLst>
              <a:ext uri="{FF2B5EF4-FFF2-40B4-BE49-F238E27FC236}">
                <a16:creationId xmlns:a16="http://schemas.microsoft.com/office/drawing/2014/main" id="{EF2F5B0A-3BCE-48D8-8C87-20FF1F79272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69483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414344" y="1395950"/>
            <a:ext cx="5437717" cy="4947075"/>
          </a:xfrm>
        </p:spPr>
        <p:txBody>
          <a:bodyPr>
            <a:noAutofit/>
          </a:bodyPr>
          <a:lstStyle/>
          <a:p>
            <a:pPr marL="0"/>
            <a:r>
              <a:rPr lang="en-US" sz="2000" b="1" dirty="0"/>
              <a:t>3. </a:t>
            </a:r>
            <a:r>
              <a:rPr lang="en-US" sz="2000" b="1" dirty="0" err="1"/>
              <a:t>Objetivo</a:t>
            </a:r>
            <a:r>
              <a:rPr lang="en-US" sz="2000" b="1" dirty="0"/>
              <a:t> 13 - </a:t>
            </a:r>
            <a:r>
              <a:rPr lang="en-US" sz="2000" b="1" dirty="0" err="1"/>
              <a:t>Combate</a:t>
            </a:r>
            <a:r>
              <a:rPr lang="en-US" sz="2000" b="1" dirty="0"/>
              <a:t> às </a:t>
            </a:r>
            <a:r>
              <a:rPr lang="en-US" sz="2000" b="1" dirty="0" err="1"/>
              <a:t>alterações</a:t>
            </a:r>
            <a:r>
              <a:rPr lang="en-US" sz="2000" b="1" dirty="0"/>
              <a:t> </a:t>
            </a:r>
            <a:r>
              <a:rPr lang="en-US" sz="2000" b="1" dirty="0" err="1"/>
              <a:t>climáticas</a:t>
            </a:r>
            <a:endParaRPr lang="en-US" sz="2000" b="1" dirty="0"/>
          </a:p>
          <a:p>
            <a:pPr indent="0"/>
            <a:r>
              <a:rPr lang="pt-PT" sz="2000" dirty="0"/>
              <a:t>Este objetivo centra-se na redução dos gases com efeito de estufa e no impacto das alterações climáticas. Para limitar o aquecimento global a 1,5°C acima dos níveis pré-industriais, de acordo com o Acordo de Paris, o mundo precisaria atingir zero emissões líquidas de dióxido de carbono em 2050.</a:t>
            </a:r>
          </a:p>
          <a:p>
            <a:pPr indent="0"/>
            <a:r>
              <a:rPr lang="pt-PT" sz="2000" dirty="0"/>
              <a:t>As emissões globais devem ser reduzidas para 45% abaixo dos níveis de 2010 até 2030, a fim de limitar o aquecimento global a 1,5°C acima dos níveis pré-industriais. As emissões de países desenvolvidos são aproximadamente 6,2% mais baixas em 2019 do que em 2010, enquanto as emissões de 70 países em desenvolvimento aumentaram 14,4% em 2014.</a:t>
            </a:r>
            <a:endParaRPr lang="en-IE" sz="2000" dirty="0"/>
          </a:p>
        </p:txBody>
      </p:sp>
      <p:sp>
        <p:nvSpPr>
          <p:cNvPr id="10" name="TextBox 9">
            <a:extLst>
              <a:ext uri="{FF2B5EF4-FFF2-40B4-BE49-F238E27FC236}">
                <a16:creationId xmlns:a16="http://schemas.microsoft.com/office/drawing/2014/main" id="{CBC7AE93-169A-4765-B7FB-EC6DC2EB4B69}"/>
              </a:ext>
            </a:extLst>
          </p:cNvPr>
          <p:cNvSpPr txBox="1"/>
          <p:nvPr/>
        </p:nvSpPr>
        <p:spPr>
          <a:xfrm>
            <a:off x="1621174" y="6343025"/>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https://sdgs.un.org/goals/goal13</a:t>
            </a:r>
            <a:endParaRPr lang="en-IE" sz="2400" dirty="0">
              <a:solidFill>
                <a:schemeClr val="bg1"/>
              </a:solidFill>
            </a:endParaRPr>
          </a:p>
        </p:txBody>
      </p:sp>
      <p:sp>
        <p:nvSpPr>
          <p:cNvPr id="11" name="Text Placeholder 6">
            <a:extLst>
              <a:ext uri="{FF2B5EF4-FFF2-40B4-BE49-F238E27FC236}">
                <a16:creationId xmlns:a16="http://schemas.microsoft.com/office/drawing/2014/main" id="{F09BB608-5395-4BFE-BB9F-043A38E4858F}"/>
              </a:ext>
            </a:extLst>
          </p:cNvPr>
          <p:cNvSpPr>
            <a:spLocks noGrp="1"/>
          </p:cNvSpPr>
          <p:nvPr>
            <p:ph type="body" sz="quarter" idx="16"/>
          </p:nvPr>
        </p:nvSpPr>
        <p:spPr>
          <a:xfrm>
            <a:off x="1621174" y="402370"/>
            <a:ext cx="4716425" cy="582221"/>
          </a:xfrm>
        </p:spPr>
        <p:txBody>
          <a:bodyPr>
            <a:noAutofit/>
          </a:bodyPr>
          <a:lstStyle/>
          <a:p>
            <a:r>
              <a:rPr lang="en-US" sz="2800" dirty="0"/>
              <a:t>SELEÇÃO DE ODS</a:t>
            </a:r>
            <a:endParaRPr lang="en-IE" sz="2800" dirty="0"/>
          </a:p>
        </p:txBody>
      </p:sp>
      <p:pic>
        <p:nvPicPr>
          <p:cNvPr id="7" name="Picture Placeholder 6">
            <a:extLst>
              <a:ext uri="{FF2B5EF4-FFF2-40B4-BE49-F238E27FC236}">
                <a16:creationId xmlns:a16="http://schemas.microsoft.com/office/drawing/2014/main" id="{D8803BEC-224C-4120-95DF-72CB3F0923A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9454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CF345D2-F825-4CAA-8D77-6F69ADF26EF0}"/>
              </a:ext>
            </a:extLst>
          </p:cNvPr>
          <p:cNvSpPr>
            <a:spLocks noGrp="1"/>
          </p:cNvSpPr>
          <p:nvPr>
            <p:ph type="body" sz="quarter" idx="18"/>
          </p:nvPr>
        </p:nvSpPr>
        <p:spPr>
          <a:xfrm>
            <a:off x="1541661" y="1401417"/>
            <a:ext cx="5187130" cy="4515907"/>
          </a:xfrm>
        </p:spPr>
        <p:txBody>
          <a:bodyPr>
            <a:normAutofit lnSpcReduction="10000"/>
          </a:bodyPr>
          <a:lstStyle/>
          <a:p>
            <a:r>
              <a:rPr lang="en-US" b="1" dirty="0"/>
              <a:t>4. </a:t>
            </a:r>
            <a:r>
              <a:rPr lang="en-US" b="1" dirty="0" err="1"/>
              <a:t>Objetivo</a:t>
            </a:r>
            <a:r>
              <a:rPr lang="en-US" b="1" dirty="0"/>
              <a:t> 16 -  </a:t>
            </a:r>
            <a:r>
              <a:rPr lang="pt-PT" b="1" dirty="0"/>
              <a:t>Paz, Justiça e instituições fortes</a:t>
            </a:r>
          </a:p>
          <a:p>
            <a:r>
              <a:rPr lang="pt-PT" dirty="0"/>
              <a:t>Este objetivo visa promover sociedades pacíficas e inclusivas para o desenvolvimento sustentável, proporcionar acesso à justiça para todos e construir instituições eficazes, responsáveis e inclusivas em todos os níveis. </a:t>
            </a:r>
          </a:p>
          <a:p>
            <a:r>
              <a:rPr lang="pt-PT" dirty="0"/>
              <a:t>A pandemia do COVID-19 expôs desigualdades e discriminação e fragilidades, e em alguns casos, destruiu direitos e sistemas de proteção em países e territórios.</a:t>
            </a:r>
          </a:p>
        </p:txBody>
      </p:sp>
      <p:sp>
        <p:nvSpPr>
          <p:cNvPr id="10" name="TextBox 9">
            <a:extLst>
              <a:ext uri="{FF2B5EF4-FFF2-40B4-BE49-F238E27FC236}">
                <a16:creationId xmlns:a16="http://schemas.microsoft.com/office/drawing/2014/main" id="{CBC7AE93-169A-4765-B7FB-EC6DC2EB4B69}"/>
              </a:ext>
            </a:extLst>
          </p:cNvPr>
          <p:cNvSpPr txBox="1"/>
          <p:nvPr/>
        </p:nvSpPr>
        <p:spPr>
          <a:xfrm>
            <a:off x="1541661" y="5917324"/>
            <a:ext cx="6097656" cy="461665"/>
          </a:xfrm>
          <a:prstGeom prst="rect">
            <a:avLst/>
          </a:prstGeom>
          <a:noFill/>
        </p:spPr>
        <p:txBody>
          <a:bodyPr wrap="square">
            <a:spAutoFit/>
          </a:bodyPr>
          <a:lstStyle/>
          <a:p>
            <a:r>
              <a:rPr lang="en-IE" sz="2400" dirty="0">
                <a:solidFill>
                  <a:schemeClr val="bg1"/>
                </a:solidFill>
                <a:hlinkClick r:id="rId2">
                  <a:extLst>
                    <a:ext uri="{A12FA001-AC4F-418D-AE19-62706E023703}">
                      <ahyp:hlinkClr xmlns:ahyp="http://schemas.microsoft.com/office/drawing/2018/hyperlinkcolor" val="tx"/>
                    </a:ext>
                  </a:extLst>
                </a:hlinkClick>
              </a:rPr>
              <a:t>https://sdgs.un.org/goals/goal16</a:t>
            </a:r>
            <a:endParaRPr lang="en-IE" sz="2400" dirty="0">
              <a:solidFill>
                <a:schemeClr val="bg1"/>
              </a:solidFill>
            </a:endParaRPr>
          </a:p>
        </p:txBody>
      </p:sp>
      <p:pic>
        <p:nvPicPr>
          <p:cNvPr id="12" name="Picture Placeholder 11">
            <a:extLst>
              <a:ext uri="{FF2B5EF4-FFF2-40B4-BE49-F238E27FC236}">
                <a16:creationId xmlns:a16="http://schemas.microsoft.com/office/drawing/2014/main" id="{33FCCE47-DB3C-41A9-B2E0-1E69328799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1178" t="2132" r="25288" b="-2132"/>
          <a:stretch/>
        </p:blipFill>
        <p:spPr>
          <a:xfrm>
            <a:off x="6852062" y="228600"/>
            <a:ext cx="5105121" cy="6362700"/>
          </a:xfrm>
        </p:spPr>
      </p:pic>
      <p:sp>
        <p:nvSpPr>
          <p:cNvPr id="13" name="Text Placeholder 6">
            <a:extLst>
              <a:ext uri="{FF2B5EF4-FFF2-40B4-BE49-F238E27FC236}">
                <a16:creationId xmlns:a16="http://schemas.microsoft.com/office/drawing/2014/main" id="{8090A45B-3388-4121-89F1-DEBDD13D6B9A}"/>
              </a:ext>
            </a:extLst>
          </p:cNvPr>
          <p:cNvSpPr>
            <a:spLocks noGrp="1"/>
          </p:cNvSpPr>
          <p:nvPr>
            <p:ph type="body" sz="quarter" idx="16"/>
          </p:nvPr>
        </p:nvSpPr>
        <p:spPr>
          <a:xfrm>
            <a:off x="1621174" y="402370"/>
            <a:ext cx="4716425" cy="582221"/>
          </a:xfrm>
        </p:spPr>
        <p:txBody>
          <a:bodyPr>
            <a:noAutofit/>
          </a:bodyPr>
          <a:lstStyle/>
          <a:p>
            <a:r>
              <a:rPr lang="en-US" sz="2800" dirty="0"/>
              <a:t>SELEÇÃO DE ODS</a:t>
            </a:r>
            <a:endParaRPr lang="en-IE" sz="2800" dirty="0"/>
          </a:p>
        </p:txBody>
      </p:sp>
    </p:spTree>
    <p:extLst>
      <p:ext uri="{BB962C8B-B14F-4D97-AF65-F5344CB8AC3E}">
        <p14:creationId xmlns:p14="http://schemas.microsoft.com/office/powerpoint/2010/main" val="328999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46337</TotalTime>
  <Words>4459</Words>
  <Application>Microsoft Office PowerPoint</Application>
  <PresentationFormat>Widescreen</PresentationFormat>
  <Paragraphs>335</Paragraphs>
  <Slides>62</Slides>
  <Notes>1</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263</cp:revision>
  <dcterms:created xsi:type="dcterms:W3CDTF">2020-10-14T13:32:04Z</dcterms:created>
  <dcterms:modified xsi:type="dcterms:W3CDTF">2022-09-21T14:39:26Z</dcterms:modified>
</cp:coreProperties>
</file>