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50"/>
  </p:notesMasterIdLst>
  <p:sldIdLst>
    <p:sldId id="4298" r:id="rId2"/>
    <p:sldId id="4270" r:id="rId3"/>
    <p:sldId id="4380" r:id="rId4"/>
    <p:sldId id="4273" r:id="rId5"/>
    <p:sldId id="4276" r:id="rId6"/>
    <p:sldId id="4291" r:id="rId7"/>
    <p:sldId id="4344" r:id="rId8"/>
    <p:sldId id="4324" r:id="rId9"/>
    <p:sldId id="4300" r:id="rId10"/>
    <p:sldId id="4325" r:id="rId11"/>
    <p:sldId id="4318" r:id="rId12"/>
    <p:sldId id="4316" r:id="rId13"/>
    <p:sldId id="4319" r:id="rId14"/>
    <p:sldId id="4326" r:id="rId15"/>
    <p:sldId id="264" r:id="rId16"/>
    <p:sldId id="4382" r:id="rId17"/>
    <p:sldId id="4381" r:id="rId18"/>
    <p:sldId id="4383" r:id="rId19"/>
    <p:sldId id="4384" r:id="rId20"/>
    <p:sldId id="4385" r:id="rId21"/>
    <p:sldId id="4386" r:id="rId22"/>
    <p:sldId id="4328" r:id="rId23"/>
    <p:sldId id="4327" r:id="rId24"/>
    <p:sldId id="4307" r:id="rId25"/>
    <p:sldId id="4331" r:id="rId26"/>
    <p:sldId id="4322" r:id="rId27"/>
    <p:sldId id="4323" r:id="rId28"/>
    <p:sldId id="4329" r:id="rId29"/>
    <p:sldId id="4309" r:id="rId30"/>
    <p:sldId id="4333" r:id="rId31"/>
    <p:sldId id="4334" r:id="rId32"/>
    <p:sldId id="4330" r:id="rId33"/>
    <p:sldId id="4308" r:id="rId34"/>
    <p:sldId id="4314" r:id="rId35"/>
    <p:sldId id="4313" r:id="rId36"/>
    <p:sldId id="4336" r:id="rId37"/>
    <p:sldId id="4338" r:id="rId38"/>
    <p:sldId id="4339" r:id="rId39"/>
    <p:sldId id="4341" r:id="rId40"/>
    <p:sldId id="4340" r:id="rId41"/>
    <p:sldId id="4342" r:id="rId42"/>
    <p:sldId id="4349" r:id="rId43"/>
    <p:sldId id="4387" r:id="rId44"/>
    <p:sldId id="4350" r:id="rId45"/>
    <p:sldId id="4351" r:id="rId46"/>
    <p:sldId id="4352" r:id="rId47"/>
    <p:sldId id="4343" r:id="rId48"/>
    <p:sldId id="426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385C"/>
    <a:srgbClr val="F16A4C"/>
    <a:srgbClr val="FDC562"/>
    <a:srgbClr val="7DCCC6"/>
    <a:srgbClr val="00A4B8"/>
    <a:srgbClr val="28AF95"/>
    <a:srgbClr val="8CBF4B"/>
    <a:srgbClr val="1BA19A"/>
    <a:srgbClr val="1188A3"/>
    <a:srgbClr val="B5D6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55"/>
    <p:restoredTop sz="94663"/>
  </p:normalViewPr>
  <p:slideViewPr>
    <p:cSldViewPr snapToGrid="0" snapToObjects="1">
      <p:cViewPr varScale="1">
        <p:scale>
          <a:sx n="128" d="100"/>
          <a:sy n="128" d="100"/>
        </p:scale>
        <p:origin x="488" y="17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2210AE-0DC5-4A31-96CE-C30434611C01}" type="datetimeFigureOut">
              <a:rPr lang="en-IE" smtClean="0"/>
              <a:t>26/06/2022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78BAF9-A98F-4E79-81DC-7606031186BC}" type="slidenum">
              <a:rPr lang="en-IE" smtClean="0"/>
              <a:t>‹#›</a:t>
            </a:fld>
            <a:endParaRPr lang="en-IE"/>
          </a:p>
        </p:txBody>
      </p:sp>
    </p:spTree>
    <p:extLst>
      <p:ext uri="{BB962C8B-B14F-4D97-AF65-F5344CB8AC3E}">
        <p14:creationId xmlns:p14="http://schemas.microsoft.com/office/powerpoint/2010/main" val="304715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70" y="427965"/>
            <a:ext cx="5845500" cy="2123658"/>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Students as Digital </a:t>
            </a:r>
          </a:p>
          <a:p>
            <a:pPr fontAlgn="base"/>
            <a:r>
              <a:rPr lang="en-IE" sz="4400" b="1" i="0" u="none" strike="noStrike" kern="1200" baseline="0" dirty="0">
                <a:solidFill>
                  <a:schemeClr val="bg1"/>
                </a:solidFill>
                <a:effectLst/>
                <a:latin typeface="+mn-lt"/>
                <a:ea typeface="+mn-ea"/>
                <a:cs typeface="+mn-cs"/>
                <a:sym typeface="Quattrocento Sans"/>
              </a:rPr>
              <a:t>Civic Engagers </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7" y="2883583"/>
            <a:ext cx="6419237"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Students as Digital Civic Engagers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Cya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9" name="Picture 8" descr="Icon&#10;&#10;Description automatically generated">
            <a:extLst>
              <a:ext uri="{FF2B5EF4-FFF2-40B4-BE49-F238E27FC236}">
                <a16:creationId xmlns:a16="http://schemas.microsoft.com/office/drawing/2014/main" id="{659A1A35-B898-8246-8D43-C68A97BA1D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212703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5A2AA6-883F-854A-8546-F99F3B503C78}"/>
              </a:ext>
            </a:extLst>
          </p:cNvPr>
          <p:cNvSpPr/>
          <p:nvPr userDrawn="1"/>
        </p:nvSpPr>
        <p:spPr>
          <a:xfrm>
            <a:off x="241300" y="228600"/>
            <a:ext cx="11696700" cy="56953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3864A3C8-D9B2-6D4F-8AF6-446AA2B02124}"/>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85D7608D-36AC-F749-962E-A70668D2E0DE}"/>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1A50FDCB-F35B-6E4C-894D-A4695AE5E749}"/>
              </a:ext>
            </a:extLst>
          </p:cNvPr>
          <p:cNvSpPr/>
          <p:nvPr userDrawn="1"/>
        </p:nvSpPr>
        <p:spPr>
          <a:xfrm rot="5400000" flipV="1">
            <a:off x="1375154" y="1210306"/>
            <a:ext cx="1008000" cy="3600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Icon&#10;&#10;Description automatically generated">
            <a:extLst>
              <a:ext uri="{FF2B5EF4-FFF2-40B4-BE49-F238E27FC236}">
                <a16:creationId xmlns:a16="http://schemas.microsoft.com/office/drawing/2014/main" id="{09B4805A-287E-CF48-BC2B-3CDAB976F3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23" name="Group 22">
            <a:extLst>
              <a:ext uri="{FF2B5EF4-FFF2-40B4-BE49-F238E27FC236}">
                <a16:creationId xmlns:a16="http://schemas.microsoft.com/office/drawing/2014/main" id="{AD714960-3766-3443-8FFF-31096EBBEA09}"/>
              </a:ext>
            </a:extLst>
          </p:cNvPr>
          <p:cNvGrpSpPr/>
          <p:nvPr userDrawn="1"/>
        </p:nvGrpSpPr>
        <p:grpSpPr>
          <a:xfrm flipH="1">
            <a:off x="10344642" y="6178622"/>
            <a:ext cx="1847358" cy="678338"/>
            <a:chOff x="0" y="6194352"/>
            <a:chExt cx="1847358" cy="678338"/>
          </a:xfrm>
        </p:grpSpPr>
        <p:pic>
          <p:nvPicPr>
            <p:cNvPr id="24" name="Picture 23" descr="Icon&#10;&#10;Description automatically generated">
              <a:extLst>
                <a:ext uri="{FF2B5EF4-FFF2-40B4-BE49-F238E27FC236}">
                  <a16:creationId xmlns:a16="http://schemas.microsoft.com/office/drawing/2014/main" id="{76165ACB-6AA8-7E4D-9366-07A54806619E}"/>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25" name="Picture 24" descr="A picture containing text, sign, tableware, plate&#10;&#10;Description automatically generated">
              <a:extLst>
                <a:ext uri="{FF2B5EF4-FFF2-40B4-BE49-F238E27FC236}">
                  <a16:creationId xmlns:a16="http://schemas.microsoft.com/office/drawing/2014/main" id="{1A068880-8E07-AA40-866D-11F9CD9AD87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26" name="Picture 25" descr="Shape, arrow&#10;&#10;Description automatically generated">
              <a:extLst>
                <a:ext uri="{FF2B5EF4-FFF2-40B4-BE49-F238E27FC236}">
                  <a16:creationId xmlns:a16="http://schemas.microsoft.com/office/drawing/2014/main" id="{12E9FCFC-9F99-C147-8450-726D13112D7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20412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90F25F-34EB-6647-B759-AC3CF9FAA556}"/>
              </a:ext>
            </a:extLst>
          </p:cNvPr>
          <p:cNvSpPr/>
          <p:nvPr userDrawn="1"/>
        </p:nvSpPr>
        <p:spPr>
          <a:xfrm>
            <a:off x="241300" y="228600"/>
            <a:ext cx="11696700" cy="569531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E28AE025-6B40-5947-B504-B366AF52EDDF}"/>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B7281846-658F-F145-8D39-6F1A4FAA54D2}"/>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B94BAAC5-3B7A-4A47-87A3-D7E73FEF91BB}"/>
              </a:ext>
            </a:extLst>
          </p:cNvPr>
          <p:cNvSpPr/>
          <p:nvPr userDrawn="1"/>
        </p:nvSpPr>
        <p:spPr>
          <a:xfrm rot="5400000" flipV="1">
            <a:off x="1375154" y="1210306"/>
            <a:ext cx="1008000" cy="3600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Icon&#10;&#10;Description automatically generated">
            <a:extLst>
              <a:ext uri="{FF2B5EF4-FFF2-40B4-BE49-F238E27FC236}">
                <a16:creationId xmlns:a16="http://schemas.microsoft.com/office/drawing/2014/main" id="{28067293-EB8D-244C-AAFD-787747A59D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16" name="Group 15">
            <a:extLst>
              <a:ext uri="{FF2B5EF4-FFF2-40B4-BE49-F238E27FC236}">
                <a16:creationId xmlns:a16="http://schemas.microsoft.com/office/drawing/2014/main" id="{6D767C39-14E1-DD4A-808F-97520EEA5C26}"/>
              </a:ext>
            </a:extLst>
          </p:cNvPr>
          <p:cNvGrpSpPr/>
          <p:nvPr userDrawn="1"/>
        </p:nvGrpSpPr>
        <p:grpSpPr>
          <a:xfrm flipH="1">
            <a:off x="10344642" y="617862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BBBAFD14-6BA7-484C-9E24-61E97E93AA4E}"/>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8" name="Picture 17" descr="A picture containing text, sign, tableware, plate&#10;&#10;Description automatically generated">
              <a:extLst>
                <a:ext uri="{FF2B5EF4-FFF2-40B4-BE49-F238E27FC236}">
                  <a16:creationId xmlns:a16="http://schemas.microsoft.com/office/drawing/2014/main" id="{E9CC8339-A8FE-A94A-8E96-C5A102D89B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9" name="Picture 18" descr="Shape, arrow&#10;&#10;Description automatically generated">
              <a:extLst>
                <a:ext uri="{FF2B5EF4-FFF2-40B4-BE49-F238E27FC236}">
                  <a16:creationId xmlns:a16="http://schemas.microsoft.com/office/drawing/2014/main" id="{8949D9CF-5985-E247-9277-4A486D2FB6F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533940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Cya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90F25F-34EB-6647-B759-AC3CF9FAA556}"/>
              </a:ext>
            </a:extLst>
          </p:cNvPr>
          <p:cNvSpPr/>
          <p:nvPr userDrawn="1"/>
        </p:nvSpPr>
        <p:spPr>
          <a:xfrm>
            <a:off x="241300" y="228600"/>
            <a:ext cx="11696700" cy="569531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E28AE025-6B40-5947-B504-B366AF52EDDF}"/>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B7281846-658F-F145-8D39-6F1A4FAA54D2}"/>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pic>
        <p:nvPicPr>
          <p:cNvPr id="13" name="Picture 12" descr="Icon&#10;&#10;Description automatically generated">
            <a:extLst>
              <a:ext uri="{FF2B5EF4-FFF2-40B4-BE49-F238E27FC236}">
                <a16:creationId xmlns:a16="http://schemas.microsoft.com/office/drawing/2014/main" id="{28067293-EB8D-244C-AAFD-787747A59D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16" name="Group 15">
            <a:extLst>
              <a:ext uri="{FF2B5EF4-FFF2-40B4-BE49-F238E27FC236}">
                <a16:creationId xmlns:a16="http://schemas.microsoft.com/office/drawing/2014/main" id="{BEA80821-CB4C-8E49-986A-C2545B2D8764}"/>
              </a:ext>
            </a:extLst>
          </p:cNvPr>
          <p:cNvGrpSpPr/>
          <p:nvPr userDrawn="1"/>
        </p:nvGrpSpPr>
        <p:grpSpPr>
          <a:xfrm flipH="1">
            <a:off x="10344642" y="617862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B044BD1D-BD00-8842-AF13-BE16D2E86E47}"/>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8" name="Picture 17" descr="A picture containing text, sign, tableware, plate&#10;&#10;Description automatically generated">
              <a:extLst>
                <a:ext uri="{FF2B5EF4-FFF2-40B4-BE49-F238E27FC236}">
                  <a16:creationId xmlns:a16="http://schemas.microsoft.com/office/drawing/2014/main" id="{B66AEE03-6B1A-8348-9EC2-B08B1A00E79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9" name="Picture 18" descr="Shape, arrow&#10;&#10;Description automatically generated">
              <a:extLst>
                <a:ext uri="{FF2B5EF4-FFF2-40B4-BE49-F238E27FC236}">
                  <a16:creationId xmlns:a16="http://schemas.microsoft.com/office/drawing/2014/main" id="{AD717BBE-5E5B-F245-BF7C-DFA11020D21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94302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356632" y="-2"/>
            <a:ext cx="5495430" cy="6892757"/>
          </a:xfrm>
          <a:prstGeom prst="rect">
            <a:avLst/>
          </a:prstGeom>
          <a:solidFill>
            <a:srgbClr val="F16A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 name="Rectangle 5">
            <a:extLst>
              <a:ext uri="{FF2B5EF4-FFF2-40B4-BE49-F238E27FC236}">
                <a16:creationId xmlns:a16="http://schemas.microsoft.com/office/drawing/2014/main" id="{A5A06ABD-A133-8D42-8B38-636B873ACE6A}"/>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1" name="Group 10">
            <a:extLst>
              <a:ext uri="{FF2B5EF4-FFF2-40B4-BE49-F238E27FC236}">
                <a16:creationId xmlns:a16="http://schemas.microsoft.com/office/drawing/2014/main" id="{7917C5DB-B011-C042-9344-55812DFBF30F}"/>
              </a:ext>
            </a:extLst>
          </p:cNvPr>
          <p:cNvGrpSpPr/>
          <p:nvPr userDrawn="1"/>
        </p:nvGrpSpPr>
        <p:grpSpPr>
          <a:xfrm rot="16200000">
            <a:off x="-249725" y="518783"/>
            <a:ext cx="2110356" cy="1072793"/>
            <a:chOff x="10857600" y="6178622"/>
            <a:chExt cx="1334400" cy="678338"/>
          </a:xfrm>
        </p:grpSpPr>
        <p:pic>
          <p:nvPicPr>
            <p:cNvPr id="9" name="Picture 8" descr="Icon&#10;&#10;Description automatically generated">
              <a:extLst>
                <a:ext uri="{FF2B5EF4-FFF2-40B4-BE49-F238E27FC236}">
                  <a16:creationId xmlns:a16="http://schemas.microsoft.com/office/drawing/2014/main" id="{7D7496F3-BE21-1A46-A32D-6A987674CDCC}"/>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10" name="Picture 9" descr="A picture containing text, sign, tableware, plate&#10;&#10;Description automatically generated">
              <a:extLst>
                <a:ext uri="{FF2B5EF4-FFF2-40B4-BE49-F238E27FC236}">
                  <a16:creationId xmlns:a16="http://schemas.microsoft.com/office/drawing/2014/main" id="{DF4E5495-818D-B34E-B12A-6F12271995A6}"/>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12" name="Picture 11" descr="Icon&#10;&#10;Description automatically generated">
            <a:extLst>
              <a:ext uri="{FF2B5EF4-FFF2-40B4-BE49-F238E27FC236}">
                <a16:creationId xmlns:a16="http://schemas.microsoft.com/office/drawing/2014/main" id="{E9A76732-EF55-8940-A879-30483FA74C3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78590" y="5092700"/>
            <a:ext cx="1503480" cy="1498600"/>
          </a:xfrm>
          <a:prstGeom prst="rect">
            <a:avLst/>
          </a:prstGeom>
        </p:spPr>
      </p:pic>
      <p:pic>
        <p:nvPicPr>
          <p:cNvPr id="13" name="Picture 12" descr="Shape, arrow&#10;&#10;Description automatically generated">
            <a:extLst>
              <a:ext uri="{FF2B5EF4-FFF2-40B4-BE49-F238E27FC236}">
                <a16:creationId xmlns:a16="http://schemas.microsoft.com/office/drawing/2014/main" id="{8C44AF92-2018-AC44-AB36-A160C74C6B7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144705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with Photo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B844936-ECD0-7946-A4A6-D39AC5FF1416}"/>
              </a:ext>
            </a:extLst>
          </p:cNvPr>
          <p:cNvSpPr/>
          <p:nvPr userDrawn="1"/>
        </p:nvSpPr>
        <p:spPr>
          <a:xfrm flipV="1">
            <a:off x="1356632" y="-2"/>
            <a:ext cx="5495430"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1" name="Picture Placeholder 17">
            <a:extLst>
              <a:ext uri="{FF2B5EF4-FFF2-40B4-BE49-F238E27FC236}">
                <a16:creationId xmlns:a16="http://schemas.microsoft.com/office/drawing/2014/main" id="{1A2B4C28-E311-7845-9CA1-D79C24001503}"/>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0AF8FF80-8C6E-AD48-A36D-FDE3906ED829}"/>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Rectangle 14">
            <a:extLst>
              <a:ext uri="{FF2B5EF4-FFF2-40B4-BE49-F238E27FC236}">
                <a16:creationId xmlns:a16="http://schemas.microsoft.com/office/drawing/2014/main" id="{F7228F1F-3D21-1843-8D4B-CFC69EACD280}"/>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23">
            <a:extLst>
              <a:ext uri="{FF2B5EF4-FFF2-40B4-BE49-F238E27FC236}">
                <a16:creationId xmlns:a16="http://schemas.microsoft.com/office/drawing/2014/main" id="{68AEDD00-20B7-824C-8CD6-692A2CB2DF24}"/>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584CBA04-E6A4-4346-A7BE-6E87E6D8A074}"/>
              </a:ext>
            </a:extLst>
          </p:cNvPr>
          <p:cNvGrpSpPr/>
          <p:nvPr userDrawn="1"/>
        </p:nvGrpSpPr>
        <p:grpSpPr>
          <a:xfrm rot="16200000">
            <a:off x="-249725" y="518783"/>
            <a:ext cx="2110356" cy="1072793"/>
            <a:chOff x="10857600" y="6178622"/>
            <a:chExt cx="1334400" cy="678338"/>
          </a:xfrm>
        </p:grpSpPr>
        <p:pic>
          <p:nvPicPr>
            <p:cNvPr id="21" name="Picture 20" descr="Icon&#10;&#10;Description automatically generated">
              <a:extLst>
                <a:ext uri="{FF2B5EF4-FFF2-40B4-BE49-F238E27FC236}">
                  <a16:creationId xmlns:a16="http://schemas.microsoft.com/office/drawing/2014/main" id="{13486796-A2D3-0146-ABC4-5DD6C08B6E52}"/>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441A6AF4-628E-8C41-855E-B9E1ABB3E109}"/>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23" name="Picture 22" descr="Icon&#10;&#10;Description automatically generated">
            <a:extLst>
              <a:ext uri="{FF2B5EF4-FFF2-40B4-BE49-F238E27FC236}">
                <a16:creationId xmlns:a16="http://schemas.microsoft.com/office/drawing/2014/main" id="{B3B43833-0480-1744-8E52-D4E703F9772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78590" y="5092700"/>
            <a:ext cx="1503480" cy="1498600"/>
          </a:xfrm>
          <a:prstGeom prst="rect">
            <a:avLst/>
          </a:prstGeom>
        </p:spPr>
      </p:pic>
      <p:pic>
        <p:nvPicPr>
          <p:cNvPr id="24" name="Picture 23" descr="Shape, arrow&#10;&#10;Description automatically generated">
            <a:extLst>
              <a:ext uri="{FF2B5EF4-FFF2-40B4-BE49-F238E27FC236}">
                <a16:creationId xmlns:a16="http://schemas.microsoft.com/office/drawing/2014/main" id="{2122DB33-AF00-E849-A7F5-FC607A91BB1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3135426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 Cya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B844936-ECD0-7946-A4A6-D39AC5FF1416}"/>
              </a:ext>
            </a:extLst>
          </p:cNvPr>
          <p:cNvSpPr/>
          <p:nvPr userDrawn="1"/>
        </p:nvSpPr>
        <p:spPr>
          <a:xfrm flipV="1">
            <a:off x="1356632" y="-2"/>
            <a:ext cx="5495430" cy="6892757"/>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1" name="Picture Placeholder 17">
            <a:extLst>
              <a:ext uri="{FF2B5EF4-FFF2-40B4-BE49-F238E27FC236}">
                <a16:creationId xmlns:a16="http://schemas.microsoft.com/office/drawing/2014/main" id="{1A2B4C28-E311-7845-9CA1-D79C24001503}"/>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0AF8FF80-8C6E-AD48-A36D-FDE3906ED829}"/>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Rectangle 14">
            <a:extLst>
              <a:ext uri="{FF2B5EF4-FFF2-40B4-BE49-F238E27FC236}">
                <a16:creationId xmlns:a16="http://schemas.microsoft.com/office/drawing/2014/main" id="{F7228F1F-3D21-1843-8D4B-CFC69EACD280}"/>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23">
            <a:extLst>
              <a:ext uri="{FF2B5EF4-FFF2-40B4-BE49-F238E27FC236}">
                <a16:creationId xmlns:a16="http://schemas.microsoft.com/office/drawing/2014/main" id="{68AEDD00-20B7-824C-8CD6-692A2CB2DF24}"/>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584CBA04-E6A4-4346-A7BE-6E87E6D8A074}"/>
              </a:ext>
            </a:extLst>
          </p:cNvPr>
          <p:cNvGrpSpPr/>
          <p:nvPr userDrawn="1"/>
        </p:nvGrpSpPr>
        <p:grpSpPr>
          <a:xfrm rot="16200000">
            <a:off x="-249725" y="518783"/>
            <a:ext cx="2110356" cy="1072793"/>
            <a:chOff x="10857600" y="6178622"/>
            <a:chExt cx="1334400" cy="678338"/>
          </a:xfrm>
        </p:grpSpPr>
        <p:pic>
          <p:nvPicPr>
            <p:cNvPr id="21" name="Picture 20" descr="Icon&#10;&#10;Description automatically generated">
              <a:extLst>
                <a:ext uri="{FF2B5EF4-FFF2-40B4-BE49-F238E27FC236}">
                  <a16:creationId xmlns:a16="http://schemas.microsoft.com/office/drawing/2014/main" id="{13486796-A2D3-0146-ABC4-5DD6C08B6E52}"/>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441A6AF4-628E-8C41-855E-B9E1ABB3E109}"/>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23" name="Picture 22" descr="Icon&#10;&#10;Description automatically generated">
            <a:extLst>
              <a:ext uri="{FF2B5EF4-FFF2-40B4-BE49-F238E27FC236}">
                <a16:creationId xmlns:a16="http://schemas.microsoft.com/office/drawing/2014/main" id="{B3B43833-0480-1744-8E52-D4E703F9772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78590" y="5092700"/>
            <a:ext cx="1503480" cy="1498600"/>
          </a:xfrm>
          <a:prstGeom prst="rect">
            <a:avLst/>
          </a:prstGeom>
        </p:spPr>
      </p:pic>
      <p:pic>
        <p:nvPicPr>
          <p:cNvPr id="12" name="Picture 11" descr="Shape, arrow&#10;&#10;Description automatically generated">
            <a:extLst>
              <a:ext uri="{FF2B5EF4-FFF2-40B4-BE49-F238E27FC236}">
                <a16:creationId xmlns:a16="http://schemas.microsoft.com/office/drawing/2014/main" id="{9F47A402-73D9-3E45-BDEC-D708F87285F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616451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78662" y="1196104"/>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2325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308112" y="2701190"/>
            <a:ext cx="4914900" cy="1472928"/>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4B8"/>
              </a:solidFill>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308112" y="2695778"/>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278662" y="367521"/>
            <a:ext cx="11696699"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grpSp>
        <p:nvGrpSpPr>
          <p:cNvPr id="10" name="Group 9">
            <a:extLst>
              <a:ext uri="{FF2B5EF4-FFF2-40B4-BE49-F238E27FC236}">
                <a16:creationId xmlns:a16="http://schemas.microsoft.com/office/drawing/2014/main" id="{A8D1AB74-CCCC-EB47-A38B-794D94D5369E}"/>
              </a:ext>
            </a:extLst>
          </p:cNvPr>
          <p:cNvGrpSpPr/>
          <p:nvPr userDrawn="1"/>
        </p:nvGrpSpPr>
        <p:grpSpPr>
          <a:xfrm>
            <a:off x="0" y="6194352"/>
            <a:ext cx="1847358" cy="678338"/>
            <a:chOff x="0" y="6194352"/>
            <a:chExt cx="1847358" cy="678338"/>
          </a:xfrm>
        </p:grpSpPr>
        <p:pic>
          <p:nvPicPr>
            <p:cNvPr id="15" name="Picture 14" descr="Icon&#10;&#10;Description automatically generated">
              <a:extLst>
                <a:ext uri="{FF2B5EF4-FFF2-40B4-BE49-F238E27FC236}">
                  <a16:creationId xmlns:a16="http://schemas.microsoft.com/office/drawing/2014/main" id="{E80F53CF-5054-1C4E-819A-14247B842E8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8C62A63C-F6A0-CE46-8CED-0DB0593E511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079356EA-851D-EB4C-8C67-8629E6AA884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660567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58DCA0B9-F2DF-424D-9359-6F6A4E38935B}"/>
              </a:ext>
            </a:extLst>
          </p:cNvPr>
          <p:cNvSpPr>
            <a:spLocks noGrp="1"/>
          </p:cNvSpPr>
          <p:nvPr>
            <p:ph type="pic" sz="quarter" idx="10" hasCustomPrompt="1"/>
          </p:nvPr>
        </p:nvSpPr>
        <p:spPr>
          <a:xfrm>
            <a:off x="241300" y="228601"/>
            <a:ext cx="11696700" cy="5626583"/>
          </a:xfrm>
          <a:custGeom>
            <a:avLst/>
            <a:gdLst>
              <a:gd name="connsiteX0" fmla="*/ 0 w 11696700"/>
              <a:gd name="connsiteY0" fmla="*/ 0 h 5626583"/>
              <a:gd name="connsiteX1" fmla="*/ 11696700 w 11696700"/>
              <a:gd name="connsiteY1" fmla="*/ 0 h 5626583"/>
              <a:gd name="connsiteX2" fmla="*/ 11696700 w 11696700"/>
              <a:gd name="connsiteY2" fmla="*/ 757264 h 5626583"/>
              <a:gd name="connsiteX3" fmla="*/ 5956300 w 11696700"/>
              <a:gd name="connsiteY3" fmla="*/ 757264 h 5626583"/>
              <a:gd name="connsiteX4" fmla="*/ 5956300 w 11696700"/>
              <a:gd name="connsiteY4" fmla="*/ 3182964 h 5626583"/>
              <a:gd name="connsiteX5" fmla="*/ 11696700 w 11696700"/>
              <a:gd name="connsiteY5" fmla="*/ 3182964 h 5626583"/>
              <a:gd name="connsiteX6" fmla="*/ 11696700 w 11696700"/>
              <a:gd name="connsiteY6" fmla="*/ 5626583 h 5626583"/>
              <a:gd name="connsiteX7" fmla="*/ 0 w 11696700"/>
              <a:gd name="connsiteY7" fmla="*/ 5626583 h 562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626583">
                <a:moveTo>
                  <a:pt x="0" y="0"/>
                </a:moveTo>
                <a:lnTo>
                  <a:pt x="11696700" y="0"/>
                </a:lnTo>
                <a:lnTo>
                  <a:pt x="11696700" y="757264"/>
                </a:lnTo>
                <a:lnTo>
                  <a:pt x="5956300" y="757264"/>
                </a:lnTo>
                <a:lnTo>
                  <a:pt x="5956300" y="3182964"/>
                </a:lnTo>
                <a:lnTo>
                  <a:pt x="11696700" y="3182964"/>
                </a:lnTo>
                <a:lnTo>
                  <a:pt x="11696700" y="5626583"/>
                </a:lnTo>
                <a:lnTo>
                  <a:pt x="0" y="5626583"/>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10" name="Group 9">
            <a:extLst>
              <a:ext uri="{FF2B5EF4-FFF2-40B4-BE49-F238E27FC236}">
                <a16:creationId xmlns:a16="http://schemas.microsoft.com/office/drawing/2014/main" id="{9078939E-53A7-7C46-A3FB-F41C3E275034}"/>
              </a:ext>
            </a:extLst>
          </p:cNvPr>
          <p:cNvGrpSpPr/>
          <p:nvPr userDrawn="1"/>
        </p:nvGrpSpPr>
        <p:grpSpPr>
          <a:xfrm>
            <a:off x="0" y="6194352"/>
            <a:ext cx="1847358" cy="678338"/>
            <a:chOff x="0" y="6194352"/>
            <a:chExt cx="1847358" cy="678338"/>
          </a:xfrm>
        </p:grpSpPr>
        <p:pic>
          <p:nvPicPr>
            <p:cNvPr id="12" name="Picture 11" descr="Icon&#10;&#10;Description automatically generated">
              <a:extLst>
                <a:ext uri="{FF2B5EF4-FFF2-40B4-BE49-F238E27FC236}">
                  <a16:creationId xmlns:a16="http://schemas.microsoft.com/office/drawing/2014/main" id="{B479D729-D1DB-E946-AF20-87B3F2F50129}"/>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3" name="Picture 12" descr="A picture containing text, sign, tableware, plate&#10;&#10;Description automatically generated">
              <a:extLst>
                <a:ext uri="{FF2B5EF4-FFF2-40B4-BE49-F238E27FC236}">
                  <a16:creationId xmlns:a16="http://schemas.microsoft.com/office/drawing/2014/main" id="{F24F8544-7979-414F-8FEE-DBFFA852BA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6" name="Picture 15" descr="Shape, arrow&#10;&#10;Description automatically generated">
              <a:extLst>
                <a:ext uri="{FF2B5EF4-FFF2-40B4-BE49-F238E27FC236}">
                  <a16:creationId xmlns:a16="http://schemas.microsoft.com/office/drawing/2014/main" id="{0820B313-390C-C84F-8FE3-BD7DB1AD9FB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63063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Photo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4B8"/>
              </a:solidFill>
            </a:endParaRPr>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grpSp>
        <p:nvGrpSpPr>
          <p:cNvPr id="12" name="Group 11">
            <a:extLst>
              <a:ext uri="{FF2B5EF4-FFF2-40B4-BE49-F238E27FC236}">
                <a16:creationId xmlns:a16="http://schemas.microsoft.com/office/drawing/2014/main" id="{2DF4D1E5-2D47-6348-99C8-109BA22F6F73}"/>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E08A2C95-1C3E-214F-85EE-69CA5277032F}"/>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B618ED1F-AF4D-CE44-BE2B-89F590B006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195D53AA-68A6-1745-8462-2D083908035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90046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144748" cy="4955203"/>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Students as Digital Civic Engagers</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1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Photo Slide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grpSp>
        <p:nvGrpSpPr>
          <p:cNvPr id="12" name="Group 11">
            <a:extLst>
              <a:ext uri="{FF2B5EF4-FFF2-40B4-BE49-F238E27FC236}">
                <a16:creationId xmlns:a16="http://schemas.microsoft.com/office/drawing/2014/main" id="{16894C2A-BA2E-E046-BFD5-CAF25C81657E}"/>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B42D5810-14E0-3848-9004-C1D9714F241A}"/>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402D2FBA-F3AD-3C45-A2AE-7F67357A60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530C8566-260F-DA49-A19B-DC1844BE23F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920791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E0517-C9C1-5E4E-BC03-C7E36B3D33D3}"/>
              </a:ext>
            </a:extLst>
          </p:cNvPr>
          <p:cNvSpPr/>
          <p:nvPr userDrawn="1"/>
        </p:nvSpPr>
        <p:spPr>
          <a:xfrm>
            <a:off x="241300" y="228600"/>
            <a:ext cx="11696700" cy="2717800"/>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Tree>
    <p:extLst>
      <p:ext uri="{BB962C8B-B14F-4D97-AF65-F5344CB8AC3E}">
        <p14:creationId xmlns:p14="http://schemas.microsoft.com/office/powerpoint/2010/main" val="996481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ox - Solid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E5910765-0334-D642-A76E-7C47D9A99B53}"/>
              </a:ext>
            </a:extLst>
          </p:cNvPr>
          <p:cNvGrpSpPr/>
          <p:nvPr userDrawn="1"/>
        </p:nvGrpSpPr>
        <p:grpSpPr>
          <a:xfrm>
            <a:off x="0" y="6194352"/>
            <a:ext cx="1847358" cy="678338"/>
            <a:chOff x="0" y="6194352"/>
            <a:chExt cx="1847358" cy="678338"/>
          </a:xfrm>
        </p:grpSpPr>
        <p:pic>
          <p:nvPicPr>
            <p:cNvPr id="18" name="Picture 17" descr="Icon&#10;&#10;Description automatically generated">
              <a:extLst>
                <a:ext uri="{FF2B5EF4-FFF2-40B4-BE49-F238E27FC236}">
                  <a16:creationId xmlns:a16="http://schemas.microsoft.com/office/drawing/2014/main" id="{FBB1BBB2-EB1E-694D-9FA2-D4BC0C0385F8}"/>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9" name="Picture 18" descr="A picture containing text, sign, tableware, plate&#10;&#10;Description automatically generated">
              <a:extLst>
                <a:ext uri="{FF2B5EF4-FFF2-40B4-BE49-F238E27FC236}">
                  <a16:creationId xmlns:a16="http://schemas.microsoft.com/office/drawing/2014/main" id="{187B90C6-8C6A-784A-B284-0B2EEB53915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0" name="Picture 19" descr="Shape, arrow&#10;&#10;Description automatically generated">
              <a:extLst>
                <a:ext uri="{FF2B5EF4-FFF2-40B4-BE49-F238E27FC236}">
                  <a16:creationId xmlns:a16="http://schemas.microsoft.com/office/drawing/2014/main" id="{AB56D358-1A45-8D4C-B39C-FB8A59C91C3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284701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x - Solid Blu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FBE982-3AF6-8F4D-A647-DFBB8E54317E}"/>
              </a:ext>
            </a:extLst>
          </p:cNvPr>
          <p:cNvSpPr/>
          <p:nvPr userDrawn="1"/>
        </p:nvSpPr>
        <p:spPr>
          <a:xfrm>
            <a:off x="241300" y="228600"/>
            <a:ext cx="11696700" cy="5695317"/>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7">
            <a:extLst>
              <a:ext uri="{FF2B5EF4-FFF2-40B4-BE49-F238E27FC236}">
                <a16:creationId xmlns:a16="http://schemas.microsoft.com/office/drawing/2014/main" id="{390004AB-C3EE-2A4F-806E-4DF57FF16DE3}"/>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6A928543-2BE2-054D-AA4F-C7296F2E7D3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C1BA3755-F824-FF4E-B9F1-7E513F69B2A0}"/>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4" name="Group 23">
            <a:extLst>
              <a:ext uri="{FF2B5EF4-FFF2-40B4-BE49-F238E27FC236}">
                <a16:creationId xmlns:a16="http://schemas.microsoft.com/office/drawing/2014/main" id="{5FC27023-65AA-C04F-9B95-950F2509303E}"/>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48C0371B-3AB4-8543-AAD8-75C3381C5AC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F93B520D-1797-9444-870A-5F1B2DF7AF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7" name="Picture 26" descr="Shape, arrow&#10;&#10;Description automatically generated">
              <a:extLst>
                <a:ext uri="{FF2B5EF4-FFF2-40B4-BE49-F238E27FC236}">
                  <a16:creationId xmlns:a16="http://schemas.microsoft.com/office/drawing/2014/main" id="{71B33C6C-8605-BD4F-ABA1-F013DDFEBF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092935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box - Solid Cyan">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FBE982-3AF6-8F4D-A647-DFBB8E54317E}"/>
              </a:ext>
            </a:extLst>
          </p:cNvPr>
          <p:cNvSpPr/>
          <p:nvPr userDrawn="1"/>
        </p:nvSpPr>
        <p:spPr>
          <a:xfrm>
            <a:off x="241300" y="228600"/>
            <a:ext cx="11696700" cy="5695317"/>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7">
            <a:extLst>
              <a:ext uri="{FF2B5EF4-FFF2-40B4-BE49-F238E27FC236}">
                <a16:creationId xmlns:a16="http://schemas.microsoft.com/office/drawing/2014/main" id="{390004AB-C3EE-2A4F-806E-4DF57FF16DE3}"/>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6A928543-2BE2-054D-AA4F-C7296F2E7D3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C1BA3755-F824-FF4E-B9F1-7E513F69B2A0}"/>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4" name="Group 23">
            <a:extLst>
              <a:ext uri="{FF2B5EF4-FFF2-40B4-BE49-F238E27FC236}">
                <a16:creationId xmlns:a16="http://schemas.microsoft.com/office/drawing/2014/main" id="{5FC27023-65AA-C04F-9B95-950F2509303E}"/>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48C0371B-3AB4-8543-AAD8-75C3381C5AC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F93B520D-1797-9444-870A-5F1B2DF7AF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7" name="Picture 26" descr="Shape, arrow&#10;&#10;Description automatically generated">
              <a:extLst>
                <a:ext uri="{FF2B5EF4-FFF2-40B4-BE49-F238E27FC236}">
                  <a16:creationId xmlns:a16="http://schemas.microsoft.com/office/drawing/2014/main" id="{71B33C6C-8605-BD4F-ABA1-F013DDFEBF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305316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594346" cy="386770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3" y="642972"/>
            <a:ext cx="10594345"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grpSp>
        <p:nvGrpSpPr>
          <p:cNvPr id="15" name="Group 14">
            <a:extLst>
              <a:ext uri="{FF2B5EF4-FFF2-40B4-BE49-F238E27FC236}">
                <a16:creationId xmlns:a16="http://schemas.microsoft.com/office/drawing/2014/main" id="{50A1A219-69A0-6247-987D-A8BCE2F2777D}"/>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6C8E22DC-1EC3-3C4C-9732-B982730628A2}"/>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503861DE-CA38-A140-8C50-723F627F2A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7843C6D1-3BAB-AA4D-9625-776F127209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983720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5B56A7-C850-004E-A218-494C6390142F}"/>
              </a:ext>
            </a:extLst>
          </p:cNvPr>
          <p:cNvSpPr/>
          <p:nvPr userDrawn="1"/>
        </p:nvSpPr>
        <p:spPr>
          <a:xfrm>
            <a:off x="241300" y="228600"/>
            <a:ext cx="11696700" cy="30353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831350" y="150280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747201" y="805450"/>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6" name="Group 15">
            <a:extLst>
              <a:ext uri="{FF2B5EF4-FFF2-40B4-BE49-F238E27FC236}">
                <a16:creationId xmlns:a16="http://schemas.microsoft.com/office/drawing/2014/main" id="{A85330F3-8501-3D40-BA7A-786A2C8F278D}"/>
              </a:ext>
            </a:extLst>
          </p:cNvPr>
          <p:cNvGrpSpPr/>
          <p:nvPr userDrawn="1"/>
        </p:nvGrpSpPr>
        <p:grpSpPr>
          <a:xfrm>
            <a:off x="0" y="619435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15E58CA0-0BD6-B54E-9C3E-71DF1B93359F}"/>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9" name="Picture 18" descr="A picture containing text, sign, tableware, plate&#10;&#10;Description automatically generated">
              <a:extLst>
                <a:ext uri="{FF2B5EF4-FFF2-40B4-BE49-F238E27FC236}">
                  <a16:creationId xmlns:a16="http://schemas.microsoft.com/office/drawing/2014/main" id="{613379ED-6BA8-F842-9DA4-8F5B75C7A87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0" name="Picture 19" descr="Shape, arrow&#10;&#10;Description automatically generated">
              <a:extLst>
                <a:ext uri="{FF2B5EF4-FFF2-40B4-BE49-F238E27FC236}">
                  <a16:creationId xmlns:a16="http://schemas.microsoft.com/office/drawing/2014/main" id="{33493391-D8C9-0D44-9AD2-DB3B4334146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D8B85E0-90B8-664A-BD1F-A9AD778E0147}"/>
              </a:ext>
            </a:extLst>
          </p:cNvPr>
          <p:cNvSpPr/>
          <p:nvPr userDrawn="1"/>
        </p:nvSpPr>
        <p:spPr>
          <a:xfrm>
            <a:off x="241300" y="228600"/>
            <a:ext cx="11696700" cy="3035300"/>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Phone Preview</a:t>
            </a:r>
          </a:p>
        </p:txBody>
      </p:sp>
      <p:grpSp>
        <p:nvGrpSpPr>
          <p:cNvPr id="22" name="Group 21">
            <a:extLst>
              <a:ext uri="{FF2B5EF4-FFF2-40B4-BE49-F238E27FC236}">
                <a16:creationId xmlns:a16="http://schemas.microsoft.com/office/drawing/2014/main" id="{6287C0FE-BE32-C948-967D-484993634C29}"/>
              </a:ext>
            </a:extLst>
          </p:cNvPr>
          <p:cNvGrpSpPr/>
          <p:nvPr userDrawn="1"/>
        </p:nvGrpSpPr>
        <p:grpSpPr>
          <a:xfrm>
            <a:off x="0" y="6194352"/>
            <a:ext cx="1847358" cy="678338"/>
            <a:chOff x="0" y="6194352"/>
            <a:chExt cx="1847358" cy="678338"/>
          </a:xfrm>
        </p:grpSpPr>
        <p:pic>
          <p:nvPicPr>
            <p:cNvPr id="23" name="Picture 22" descr="Icon&#10;&#10;Description automatically generated">
              <a:extLst>
                <a:ext uri="{FF2B5EF4-FFF2-40B4-BE49-F238E27FC236}">
                  <a16:creationId xmlns:a16="http://schemas.microsoft.com/office/drawing/2014/main" id="{26887671-9927-1F4F-ABE6-A35ED2D7E86A}"/>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24" name="Picture 23" descr="A picture containing text, sign, tableware, plate&#10;&#10;Description automatically generated">
              <a:extLst>
                <a:ext uri="{FF2B5EF4-FFF2-40B4-BE49-F238E27FC236}">
                  <a16:creationId xmlns:a16="http://schemas.microsoft.com/office/drawing/2014/main" id="{2954E9F9-85D3-254B-B09C-5312609DCC1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5" name="Picture 24" descr="Shape, arrow&#10;&#10;Description automatically generated">
              <a:extLst>
                <a:ext uri="{FF2B5EF4-FFF2-40B4-BE49-F238E27FC236}">
                  <a16:creationId xmlns:a16="http://schemas.microsoft.com/office/drawing/2014/main" id="{78B4214B-D192-DD4C-B355-96FC8EA5A4B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ullet Slide - Blu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F16A4C"/>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F16A4C"/>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2" name="Group 1">
            <a:extLst>
              <a:ext uri="{FF2B5EF4-FFF2-40B4-BE49-F238E27FC236}">
                <a16:creationId xmlns:a16="http://schemas.microsoft.com/office/drawing/2014/main" id="{3F31FC02-BA19-E64D-AC36-9E0B1AA99D8B}"/>
              </a:ext>
            </a:extLst>
          </p:cNvPr>
          <p:cNvGrpSpPr/>
          <p:nvPr userDrawn="1"/>
        </p:nvGrpSpPr>
        <p:grpSpPr>
          <a:xfrm flipV="1">
            <a:off x="3605" y="4417659"/>
            <a:ext cx="1072793" cy="2454937"/>
            <a:chOff x="277783" y="380171"/>
            <a:chExt cx="1072793" cy="2454937"/>
          </a:xfrm>
        </p:grpSpPr>
        <p:grpSp>
          <p:nvGrpSpPr>
            <p:cNvPr id="10" name="Group 9">
              <a:extLst>
                <a:ext uri="{FF2B5EF4-FFF2-40B4-BE49-F238E27FC236}">
                  <a16:creationId xmlns:a16="http://schemas.microsoft.com/office/drawing/2014/main" id="{1D76B4D1-6A91-1A4A-98BD-18DE98739EC1}"/>
                </a:ext>
              </a:extLst>
            </p:cNvPr>
            <p:cNvGrpSpPr/>
            <p:nvPr userDrawn="1"/>
          </p:nvGrpSpPr>
          <p:grpSpPr>
            <a:xfrm rot="16200000">
              <a:off x="-203633" y="861587"/>
              <a:ext cx="2035625" cy="1072793"/>
              <a:chOff x="10793801" y="6184140"/>
              <a:chExt cx="1287147" cy="678338"/>
            </a:xfrm>
          </p:grpSpPr>
          <p:pic>
            <p:nvPicPr>
              <p:cNvPr id="11" name="Picture 10" descr="Icon&#10;&#10;Description automatically generated">
                <a:extLst>
                  <a:ext uri="{FF2B5EF4-FFF2-40B4-BE49-F238E27FC236}">
                    <a16:creationId xmlns:a16="http://schemas.microsoft.com/office/drawing/2014/main" id="{DC46EDD5-F182-2B4A-8474-B96B79E062E8}"/>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2" name="Picture 11" descr="A picture containing text, sign, tableware, plate&#10;&#10;Description automatically generated">
                <a:extLst>
                  <a:ext uri="{FF2B5EF4-FFF2-40B4-BE49-F238E27FC236}">
                    <a16:creationId xmlns:a16="http://schemas.microsoft.com/office/drawing/2014/main" id="{3643CF4B-FB8D-C24C-A186-C0B60EAF9FBE}"/>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5" name="Picture 14" descr="Shape, arrow&#10;&#10;Description automatically generated">
              <a:extLst>
                <a:ext uri="{FF2B5EF4-FFF2-40B4-BE49-F238E27FC236}">
                  <a16:creationId xmlns:a16="http://schemas.microsoft.com/office/drawing/2014/main" id="{FF848B53-DF02-124B-AFAC-E5E6023F64F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3947335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 Slide - Green">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A4B8"/>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00A4B8"/>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10" name="Group 9">
            <a:extLst>
              <a:ext uri="{FF2B5EF4-FFF2-40B4-BE49-F238E27FC236}">
                <a16:creationId xmlns:a16="http://schemas.microsoft.com/office/drawing/2014/main" id="{2CB961A3-36D6-CD47-A316-175821411162}"/>
              </a:ext>
            </a:extLst>
          </p:cNvPr>
          <p:cNvGrpSpPr/>
          <p:nvPr userDrawn="1"/>
        </p:nvGrpSpPr>
        <p:grpSpPr>
          <a:xfrm flipV="1">
            <a:off x="3605" y="4417659"/>
            <a:ext cx="1072793" cy="2454937"/>
            <a:chOff x="277783" y="380171"/>
            <a:chExt cx="1072793" cy="2454937"/>
          </a:xfrm>
        </p:grpSpPr>
        <p:grpSp>
          <p:nvGrpSpPr>
            <p:cNvPr id="11" name="Group 10">
              <a:extLst>
                <a:ext uri="{FF2B5EF4-FFF2-40B4-BE49-F238E27FC236}">
                  <a16:creationId xmlns:a16="http://schemas.microsoft.com/office/drawing/2014/main" id="{6165FBBF-E965-E44E-BA7B-8AB685C92F9B}"/>
                </a:ext>
              </a:extLst>
            </p:cNvPr>
            <p:cNvGrpSpPr/>
            <p:nvPr userDrawn="1"/>
          </p:nvGrpSpPr>
          <p:grpSpPr>
            <a:xfrm rot="16200000">
              <a:off x="-203633" y="861587"/>
              <a:ext cx="2035625" cy="1072793"/>
              <a:chOff x="10793801" y="6184140"/>
              <a:chExt cx="1287147" cy="678338"/>
            </a:xfrm>
          </p:grpSpPr>
          <p:pic>
            <p:nvPicPr>
              <p:cNvPr id="13" name="Picture 12" descr="Icon&#10;&#10;Description automatically generated">
                <a:extLst>
                  <a:ext uri="{FF2B5EF4-FFF2-40B4-BE49-F238E27FC236}">
                    <a16:creationId xmlns:a16="http://schemas.microsoft.com/office/drawing/2014/main" id="{CAD929E4-B633-C848-9940-2D9E0A573297}"/>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5" name="Picture 14" descr="A picture containing text, sign, tableware, plate&#10;&#10;Description automatically generated">
                <a:extLst>
                  <a:ext uri="{FF2B5EF4-FFF2-40B4-BE49-F238E27FC236}">
                    <a16:creationId xmlns:a16="http://schemas.microsoft.com/office/drawing/2014/main" id="{8FBE5919-2F49-1441-AF1E-42CC58D4DDE1}"/>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2" name="Picture 11" descr="Shape, arrow&#10;&#10;Description automatically generated">
              <a:extLst>
                <a:ext uri="{FF2B5EF4-FFF2-40B4-BE49-F238E27FC236}">
                  <a16:creationId xmlns:a16="http://schemas.microsoft.com/office/drawing/2014/main" id="{1D0E94DA-4BB5-B648-9209-A32D9C4ECF1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1089787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3023AC8-3BEC-2F41-99B7-A7980BB54772}"/>
              </a:ext>
            </a:extLst>
          </p:cNvPr>
          <p:cNvSpPr>
            <a:spLocks noGrp="1"/>
          </p:cNvSpPr>
          <p:nvPr>
            <p:ph type="pic" sz="quarter" idx="17"/>
          </p:nvPr>
        </p:nvSpPr>
        <p:spPr>
          <a:xfrm>
            <a:off x="3" y="0"/>
            <a:ext cx="12191999" cy="6858000"/>
          </a:xfrm>
          <a:custGeom>
            <a:avLst/>
            <a:gdLst>
              <a:gd name="connsiteX0" fmla="*/ 8442739 w 12191999"/>
              <a:gd name="connsiteY0" fmla="*/ 0 h 6858000"/>
              <a:gd name="connsiteX1" fmla="*/ 12191999 w 12191999"/>
              <a:gd name="connsiteY1" fmla="*/ 0 h 6858000"/>
              <a:gd name="connsiteX2" fmla="*/ 12191999 w 12191999"/>
              <a:gd name="connsiteY2" fmla="*/ 6858000 h 6858000"/>
              <a:gd name="connsiteX3" fmla="*/ 8442739 w 12191999"/>
              <a:gd name="connsiteY3" fmla="*/ 6858000 h 6858000"/>
              <a:gd name="connsiteX4" fmla="*/ 8442739 w 12191999"/>
              <a:gd name="connsiteY4" fmla="*/ 4492210 h 6858000"/>
              <a:gd name="connsiteX5" fmla="*/ 8735325 w 12191999"/>
              <a:gd name="connsiteY5" fmla="*/ 4492210 h 6858000"/>
              <a:gd name="connsiteX6" fmla="*/ 8735325 w 12191999"/>
              <a:gd name="connsiteY6" fmla="*/ 3794857 h 6858000"/>
              <a:gd name="connsiteX7" fmla="*/ 8442739 w 12191999"/>
              <a:gd name="connsiteY7" fmla="*/ 3794857 h 6858000"/>
              <a:gd name="connsiteX8" fmla="*/ 8442739 w 12191999"/>
              <a:gd name="connsiteY8" fmla="*/ 3702758 h 6858000"/>
              <a:gd name="connsiteX9" fmla="*/ 8735325 w 12191999"/>
              <a:gd name="connsiteY9" fmla="*/ 3702758 h 6858000"/>
              <a:gd name="connsiteX10" fmla="*/ 8735325 w 12191999"/>
              <a:gd name="connsiteY10" fmla="*/ 3005405 h 6858000"/>
              <a:gd name="connsiteX11" fmla="*/ 8442739 w 12191999"/>
              <a:gd name="connsiteY11" fmla="*/ 3005405 h 6858000"/>
              <a:gd name="connsiteX12" fmla="*/ 0 w 12191999"/>
              <a:gd name="connsiteY12" fmla="*/ 0 h 6858000"/>
              <a:gd name="connsiteX13" fmla="*/ 3749260 w 12191999"/>
              <a:gd name="connsiteY13" fmla="*/ 0 h 6858000"/>
              <a:gd name="connsiteX14" fmla="*/ 3749260 w 12191999"/>
              <a:gd name="connsiteY14" fmla="*/ 3005405 h 6858000"/>
              <a:gd name="connsiteX15" fmla="*/ 3456674 w 12191999"/>
              <a:gd name="connsiteY15" fmla="*/ 3005405 h 6858000"/>
              <a:gd name="connsiteX16" fmla="*/ 3456674 w 12191999"/>
              <a:gd name="connsiteY16" fmla="*/ 3702758 h 6858000"/>
              <a:gd name="connsiteX17" fmla="*/ 3749260 w 12191999"/>
              <a:gd name="connsiteY17" fmla="*/ 3702758 h 6858000"/>
              <a:gd name="connsiteX18" fmla="*/ 3749260 w 12191999"/>
              <a:gd name="connsiteY18" fmla="*/ 3794857 h 6858000"/>
              <a:gd name="connsiteX19" fmla="*/ 3456674 w 12191999"/>
              <a:gd name="connsiteY19" fmla="*/ 3794857 h 6858000"/>
              <a:gd name="connsiteX20" fmla="*/ 3456674 w 12191999"/>
              <a:gd name="connsiteY20" fmla="*/ 4492210 h 6858000"/>
              <a:gd name="connsiteX21" fmla="*/ 3749260 w 12191999"/>
              <a:gd name="connsiteY21" fmla="*/ 4492210 h 6858000"/>
              <a:gd name="connsiteX22" fmla="*/ 3749260 w 12191999"/>
              <a:gd name="connsiteY22" fmla="*/ 6858000 h 6858000"/>
              <a:gd name="connsiteX23" fmla="*/ 0 w 12191999"/>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6858000">
                <a:moveTo>
                  <a:pt x="8442739" y="0"/>
                </a:moveTo>
                <a:lnTo>
                  <a:pt x="12191999" y="0"/>
                </a:lnTo>
                <a:lnTo>
                  <a:pt x="12191999" y="6858000"/>
                </a:lnTo>
                <a:lnTo>
                  <a:pt x="8442739" y="6858000"/>
                </a:lnTo>
                <a:lnTo>
                  <a:pt x="8442739" y="4492210"/>
                </a:lnTo>
                <a:lnTo>
                  <a:pt x="8735325" y="4492210"/>
                </a:lnTo>
                <a:lnTo>
                  <a:pt x="8735325" y="3794857"/>
                </a:lnTo>
                <a:lnTo>
                  <a:pt x="8442739" y="3794857"/>
                </a:lnTo>
                <a:lnTo>
                  <a:pt x="8442739" y="3702758"/>
                </a:lnTo>
                <a:lnTo>
                  <a:pt x="8735325" y="3702758"/>
                </a:lnTo>
                <a:lnTo>
                  <a:pt x="8735325" y="3005405"/>
                </a:lnTo>
                <a:lnTo>
                  <a:pt x="8442739" y="3005405"/>
                </a:lnTo>
                <a:close/>
                <a:moveTo>
                  <a:pt x="0" y="0"/>
                </a:moveTo>
                <a:lnTo>
                  <a:pt x="3749260" y="0"/>
                </a:lnTo>
                <a:lnTo>
                  <a:pt x="3749260" y="3005405"/>
                </a:lnTo>
                <a:lnTo>
                  <a:pt x="3456674" y="3005405"/>
                </a:lnTo>
                <a:lnTo>
                  <a:pt x="3456674" y="3702758"/>
                </a:lnTo>
                <a:lnTo>
                  <a:pt x="3749260" y="3702758"/>
                </a:lnTo>
                <a:lnTo>
                  <a:pt x="3749260" y="3794857"/>
                </a:lnTo>
                <a:lnTo>
                  <a:pt x="3456674" y="3794857"/>
                </a:lnTo>
                <a:lnTo>
                  <a:pt x="3456674" y="4492210"/>
                </a:lnTo>
                <a:lnTo>
                  <a:pt x="3749260" y="4492210"/>
                </a:lnTo>
                <a:lnTo>
                  <a:pt x="3749260" y="6858000"/>
                </a:lnTo>
                <a:lnTo>
                  <a:pt x="0" y="6858000"/>
                </a:lnTo>
                <a:close/>
              </a:path>
            </a:pathLst>
          </a:custGeom>
        </p:spPr>
        <p:txBody>
          <a:bodyPr wrap="square">
            <a:noAutofit/>
          </a:bodyPr>
          <a:lstStyle>
            <a:lvl1pPr marL="0" indent="0">
              <a:buNone/>
              <a:defRPr sz="1800">
                <a:solidFill>
                  <a:schemeClr val="bg1">
                    <a:lumMod val="50000"/>
                  </a:schemeClr>
                </a:solidFill>
              </a:defRPr>
            </a:lvl1pPr>
          </a:lstStyle>
          <a:p>
            <a:endParaRPr lang="en-US" dirty="0"/>
          </a:p>
        </p:txBody>
      </p:sp>
      <p:sp>
        <p:nvSpPr>
          <p:cNvPr id="7" name="Rectangle 6">
            <a:extLst>
              <a:ext uri="{FF2B5EF4-FFF2-40B4-BE49-F238E27FC236}">
                <a16:creationId xmlns:a16="http://schemas.microsoft.com/office/drawing/2014/main" id="{6FBAA0F1-195B-D445-A485-B54130858554}"/>
              </a:ext>
            </a:extLst>
          </p:cNvPr>
          <p:cNvSpPr/>
          <p:nvPr userDrawn="1"/>
        </p:nvSpPr>
        <p:spPr>
          <a:xfrm flipV="1">
            <a:off x="3749261" y="0"/>
            <a:ext cx="4693480" cy="6858000"/>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pic>
        <p:nvPicPr>
          <p:cNvPr id="8" name="Picture 7" descr="Logo, company name&#10;&#10;Description automatically generated">
            <a:extLst>
              <a:ext uri="{FF2B5EF4-FFF2-40B4-BE49-F238E27FC236}">
                <a16:creationId xmlns:a16="http://schemas.microsoft.com/office/drawing/2014/main" id="{2EFD00F1-BD85-E84C-95A1-7205A55F52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49261" y="0"/>
            <a:ext cx="4693480" cy="3005405"/>
          </a:xfrm>
          <a:prstGeom prst="rect">
            <a:avLst/>
          </a:prstGeom>
        </p:spPr>
      </p:pic>
      <p:sp>
        <p:nvSpPr>
          <p:cNvPr id="9" name="Text Placeholder 23">
            <a:extLst>
              <a:ext uri="{FF2B5EF4-FFF2-40B4-BE49-F238E27FC236}">
                <a16:creationId xmlns:a16="http://schemas.microsoft.com/office/drawing/2014/main" id="{5CFA7E23-3571-2C4B-80B7-79879CE1C208}"/>
              </a:ext>
            </a:extLst>
          </p:cNvPr>
          <p:cNvSpPr>
            <a:spLocks noGrp="1"/>
          </p:cNvSpPr>
          <p:nvPr>
            <p:ph type="body" sz="quarter" idx="15" hasCustomPrompt="1"/>
          </p:nvPr>
        </p:nvSpPr>
        <p:spPr>
          <a:xfrm>
            <a:off x="3456676" y="3794857"/>
            <a:ext cx="5278651" cy="697353"/>
          </a:xfrm>
          <a:solidFill>
            <a:srgbClr val="FDC562"/>
          </a:solidFill>
        </p:spPr>
        <p:txBody>
          <a:bodyPr anchor="ctr">
            <a:noAutofit/>
          </a:bodyPr>
          <a:lstStyle>
            <a:lvl1pPr marL="0" indent="0" algn="ctr">
              <a:buNone/>
              <a:defRPr sz="5400" b="1" baseline="0">
                <a:solidFill>
                  <a:schemeClr val="bg1"/>
                </a:solidFill>
                <a:latin typeface="+mn-lt"/>
              </a:defRPr>
            </a:lvl1pPr>
          </a:lstStyle>
          <a:p>
            <a:pPr lvl="0"/>
            <a:r>
              <a:rPr lang="en-US" dirty="0"/>
              <a:t>POWERPIONT</a:t>
            </a:r>
          </a:p>
        </p:txBody>
      </p:sp>
      <p:sp>
        <p:nvSpPr>
          <p:cNvPr id="15" name="Text Placeholder 23">
            <a:extLst>
              <a:ext uri="{FF2B5EF4-FFF2-40B4-BE49-F238E27FC236}">
                <a16:creationId xmlns:a16="http://schemas.microsoft.com/office/drawing/2014/main" id="{8713692F-788B-E24D-A53D-666A91F7DDF1}"/>
              </a:ext>
            </a:extLst>
          </p:cNvPr>
          <p:cNvSpPr>
            <a:spLocks noGrp="1"/>
          </p:cNvSpPr>
          <p:nvPr>
            <p:ph type="body" sz="quarter" idx="16" hasCustomPrompt="1"/>
          </p:nvPr>
        </p:nvSpPr>
        <p:spPr>
          <a:xfrm>
            <a:off x="3456676" y="3005405"/>
            <a:ext cx="5278651" cy="697353"/>
          </a:xfrm>
          <a:solidFill>
            <a:srgbClr val="FDC562"/>
          </a:solidFill>
        </p:spPr>
        <p:txBody>
          <a:bodyPr anchor="ctr">
            <a:normAutofit/>
          </a:bodyPr>
          <a:lstStyle>
            <a:lvl1pPr marL="0" indent="0" algn="ctr">
              <a:buNone/>
              <a:defRPr sz="3600" b="0" i="0">
                <a:solidFill>
                  <a:schemeClr val="bg1"/>
                </a:solidFill>
                <a:latin typeface="+mn-lt"/>
              </a:defRPr>
            </a:lvl1pPr>
          </a:lstStyle>
          <a:p>
            <a:pPr lvl="0"/>
            <a:r>
              <a:rPr lang="en-US" dirty="0"/>
              <a:t>Cover Design 1</a:t>
            </a:r>
          </a:p>
        </p:txBody>
      </p:sp>
      <p:pic>
        <p:nvPicPr>
          <p:cNvPr id="20" name="Picture 19" descr="Icon&#10;&#10;Description automatically generated">
            <a:extLst>
              <a:ext uri="{FF2B5EF4-FFF2-40B4-BE49-F238E27FC236}">
                <a16:creationId xmlns:a16="http://schemas.microsoft.com/office/drawing/2014/main" id="{8E90E357-AB82-4145-8318-176F2E8FA58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3749261" y="5029200"/>
            <a:ext cx="2432322" cy="1828800"/>
          </a:xfrm>
          <a:prstGeom prst="rect">
            <a:avLst/>
          </a:prstGeom>
        </p:spPr>
      </p:pic>
      <p:pic>
        <p:nvPicPr>
          <p:cNvPr id="21" name="Picture 20">
            <a:extLst>
              <a:ext uri="{FF2B5EF4-FFF2-40B4-BE49-F238E27FC236}">
                <a16:creationId xmlns:a16="http://schemas.microsoft.com/office/drawing/2014/main" id="{4777C5BD-C557-5D4F-9B1A-ED5E8250C224}"/>
              </a:ext>
            </a:extLst>
          </p:cNvPr>
          <p:cNvPicPr>
            <a:picLocks noChangeAspect="1"/>
          </p:cNvPicPr>
          <p:nvPr userDrawn="1"/>
        </p:nvPicPr>
        <p:blipFill>
          <a:blip r:embed="rId4"/>
          <a:stretch>
            <a:fillRect/>
          </a:stretch>
        </p:blipFill>
        <p:spPr>
          <a:xfrm>
            <a:off x="5048251" y="6299200"/>
            <a:ext cx="2095500" cy="558800"/>
          </a:xfrm>
          <a:prstGeom prst="rect">
            <a:avLst/>
          </a:prstGeom>
        </p:spPr>
      </p:pic>
    </p:spTree>
    <p:extLst>
      <p:ext uri="{BB962C8B-B14F-4D97-AF65-F5344CB8AC3E}">
        <p14:creationId xmlns:p14="http://schemas.microsoft.com/office/powerpoint/2010/main" val="4097867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llet Slide - Lim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7DCCC6"/>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7DCCC6"/>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10" name="Group 9">
            <a:extLst>
              <a:ext uri="{FF2B5EF4-FFF2-40B4-BE49-F238E27FC236}">
                <a16:creationId xmlns:a16="http://schemas.microsoft.com/office/drawing/2014/main" id="{85AB54D3-E2AB-8546-8A06-75F48A99C7D7}"/>
              </a:ext>
            </a:extLst>
          </p:cNvPr>
          <p:cNvGrpSpPr/>
          <p:nvPr userDrawn="1"/>
        </p:nvGrpSpPr>
        <p:grpSpPr>
          <a:xfrm flipV="1">
            <a:off x="3605" y="4417659"/>
            <a:ext cx="1072793" cy="2454937"/>
            <a:chOff x="277783" y="380171"/>
            <a:chExt cx="1072793" cy="2454937"/>
          </a:xfrm>
        </p:grpSpPr>
        <p:grpSp>
          <p:nvGrpSpPr>
            <p:cNvPr id="11" name="Group 10">
              <a:extLst>
                <a:ext uri="{FF2B5EF4-FFF2-40B4-BE49-F238E27FC236}">
                  <a16:creationId xmlns:a16="http://schemas.microsoft.com/office/drawing/2014/main" id="{E20E4244-4D1C-8442-B81A-23559CB67BB5}"/>
                </a:ext>
              </a:extLst>
            </p:cNvPr>
            <p:cNvGrpSpPr/>
            <p:nvPr userDrawn="1"/>
          </p:nvGrpSpPr>
          <p:grpSpPr>
            <a:xfrm rot="16200000">
              <a:off x="-203633" y="861587"/>
              <a:ext cx="2035625" cy="1072793"/>
              <a:chOff x="10793801" y="6184140"/>
              <a:chExt cx="1287147" cy="678338"/>
            </a:xfrm>
          </p:grpSpPr>
          <p:pic>
            <p:nvPicPr>
              <p:cNvPr id="13" name="Picture 12" descr="Icon&#10;&#10;Description automatically generated">
                <a:extLst>
                  <a:ext uri="{FF2B5EF4-FFF2-40B4-BE49-F238E27FC236}">
                    <a16:creationId xmlns:a16="http://schemas.microsoft.com/office/drawing/2014/main" id="{C5DBF37A-8971-9D44-9B06-FE7342DDDA8E}"/>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5" name="Picture 14" descr="A picture containing text, sign, tableware, plate&#10;&#10;Description automatically generated">
                <a:extLst>
                  <a:ext uri="{FF2B5EF4-FFF2-40B4-BE49-F238E27FC236}">
                    <a16:creationId xmlns:a16="http://schemas.microsoft.com/office/drawing/2014/main" id="{147581F9-CB03-3244-991B-A40D465D80E4}"/>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2" name="Picture 11" descr="Shape, arrow&#10;&#10;Description automatically generated">
              <a:extLst>
                <a:ext uri="{FF2B5EF4-FFF2-40B4-BE49-F238E27FC236}">
                  <a16:creationId xmlns:a16="http://schemas.microsoft.com/office/drawing/2014/main" id="{7EA91FD7-430E-774F-97C0-352D9DDD67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906445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23385C"/>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grpSp>
        <p:nvGrpSpPr>
          <p:cNvPr id="24" name="Group 23">
            <a:extLst>
              <a:ext uri="{FF2B5EF4-FFF2-40B4-BE49-F238E27FC236}">
                <a16:creationId xmlns:a16="http://schemas.microsoft.com/office/drawing/2014/main" id="{423E7F98-4FE6-2744-BCE7-4C6424790D6B}"/>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956F36F9-C9B1-AB4B-87A9-D877E6235DE4}"/>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A0C0112C-A949-BE48-9D65-7312EA8EDD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9" name="Picture 28" descr="Shape, arrow&#10;&#10;Description automatically generated">
              <a:extLst>
                <a:ext uri="{FF2B5EF4-FFF2-40B4-BE49-F238E27FC236}">
                  <a16:creationId xmlns:a16="http://schemas.microsoft.com/office/drawing/2014/main" id="{D5B5F429-8C66-0B47-905F-044D161E8EB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5871000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23385C">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FDC56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grpSp>
        <p:nvGrpSpPr>
          <p:cNvPr id="18" name="Group 17">
            <a:extLst>
              <a:ext uri="{FF2B5EF4-FFF2-40B4-BE49-F238E27FC236}">
                <a16:creationId xmlns:a16="http://schemas.microsoft.com/office/drawing/2014/main" id="{301E90AB-B86D-A74F-A582-BCC29B67393B}"/>
              </a:ext>
            </a:extLst>
          </p:cNvPr>
          <p:cNvGrpSpPr/>
          <p:nvPr userDrawn="1"/>
        </p:nvGrpSpPr>
        <p:grpSpPr>
          <a:xfrm>
            <a:off x="5067451" y="6036885"/>
            <a:ext cx="1765535" cy="1041400"/>
            <a:chOff x="5067451" y="6036885"/>
            <a:chExt cx="1765535" cy="1041400"/>
          </a:xfrm>
        </p:grpSpPr>
        <p:pic>
          <p:nvPicPr>
            <p:cNvPr id="20" name="Picture 19" descr="Icon&#10;&#10;Description automatically generated">
              <a:extLst>
                <a:ext uri="{FF2B5EF4-FFF2-40B4-BE49-F238E27FC236}">
                  <a16:creationId xmlns:a16="http://schemas.microsoft.com/office/drawing/2014/main" id="{83087091-6393-D749-9271-8649D6A7D2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B829CFAB-95E9-0844-9A9F-C1F86F6E56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3" name="Picture 22" descr="Shape, arrow&#10;&#10;Description automatically generated">
              <a:extLst>
                <a:ext uri="{FF2B5EF4-FFF2-40B4-BE49-F238E27FC236}">
                  <a16:creationId xmlns:a16="http://schemas.microsoft.com/office/drawing/2014/main" id="{376EB386-9840-1F44-8689-5C9E9C16573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39415678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grpSp>
        <p:nvGrpSpPr>
          <p:cNvPr id="14" name="Group 13">
            <a:extLst>
              <a:ext uri="{FF2B5EF4-FFF2-40B4-BE49-F238E27FC236}">
                <a16:creationId xmlns:a16="http://schemas.microsoft.com/office/drawing/2014/main" id="{FD151DD0-93D4-4C4C-AAA3-B93A3D428C5D}"/>
              </a:ext>
            </a:extLst>
          </p:cNvPr>
          <p:cNvGrpSpPr/>
          <p:nvPr userDrawn="1"/>
        </p:nvGrpSpPr>
        <p:grpSpPr>
          <a:xfrm flipH="1">
            <a:off x="10344642" y="6178622"/>
            <a:ext cx="1847358" cy="678338"/>
            <a:chOff x="0" y="6194352"/>
            <a:chExt cx="1847358" cy="678338"/>
          </a:xfrm>
        </p:grpSpPr>
        <p:pic>
          <p:nvPicPr>
            <p:cNvPr id="15" name="Picture 14" descr="Icon&#10;&#10;Description automatically generated">
              <a:extLst>
                <a:ext uri="{FF2B5EF4-FFF2-40B4-BE49-F238E27FC236}">
                  <a16:creationId xmlns:a16="http://schemas.microsoft.com/office/drawing/2014/main" id="{3A6EA9FE-CD34-9547-ADEB-A87192902E78}"/>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6" name="Picture 15" descr="A picture containing text, sign, tableware, plate&#10;&#10;Description automatically generated">
              <a:extLst>
                <a:ext uri="{FF2B5EF4-FFF2-40B4-BE49-F238E27FC236}">
                  <a16:creationId xmlns:a16="http://schemas.microsoft.com/office/drawing/2014/main" id="{055165DB-7D31-5048-B513-37877C807EB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7" name="Picture 16" descr="Shape, arrow&#10;&#10;Description automatically generated">
              <a:extLst>
                <a:ext uri="{FF2B5EF4-FFF2-40B4-BE49-F238E27FC236}">
                  <a16:creationId xmlns:a16="http://schemas.microsoft.com/office/drawing/2014/main" id="{D7CC6910-4BD5-7344-B553-10F4009FC26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41334337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grpSp>
        <p:nvGrpSpPr>
          <p:cNvPr id="10" name="Group 9">
            <a:extLst>
              <a:ext uri="{FF2B5EF4-FFF2-40B4-BE49-F238E27FC236}">
                <a16:creationId xmlns:a16="http://schemas.microsoft.com/office/drawing/2014/main" id="{9BF7CEE9-1FAC-8941-96E0-15D619D7E8E0}"/>
              </a:ext>
            </a:extLst>
          </p:cNvPr>
          <p:cNvGrpSpPr/>
          <p:nvPr userDrawn="1"/>
        </p:nvGrpSpPr>
        <p:grpSpPr>
          <a:xfrm flipH="1">
            <a:off x="10344642" y="6178622"/>
            <a:ext cx="1847358" cy="678338"/>
            <a:chOff x="0" y="6194352"/>
            <a:chExt cx="1847358" cy="678338"/>
          </a:xfrm>
        </p:grpSpPr>
        <p:pic>
          <p:nvPicPr>
            <p:cNvPr id="11" name="Picture 10" descr="Icon&#10;&#10;Description automatically generated">
              <a:extLst>
                <a:ext uri="{FF2B5EF4-FFF2-40B4-BE49-F238E27FC236}">
                  <a16:creationId xmlns:a16="http://schemas.microsoft.com/office/drawing/2014/main" id="{6FDE962F-AFD8-D14B-96CE-289FE41B14F5}"/>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2" name="Picture 11" descr="A picture containing text, sign, tableware, plate&#10;&#10;Description automatically generated">
              <a:extLst>
                <a:ext uri="{FF2B5EF4-FFF2-40B4-BE49-F238E27FC236}">
                  <a16:creationId xmlns:a16="http://schemas.microsoft.com/office/drawing/2014/main" id="{F78A9A10-FF2F-AB41-95F0-23F4ED67C1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3" name="Picture 12" descr="Shape, arrow&#10;&#10;Description automatically generated">
              <a:extLst>
                <a:ext uri="{FF2B5EF4-FFF2-40B4-BE49-F238E27FC236}">
                  <a16:creationId xmlns:a16="http://schemas.microsoft.com/office/drawing/2014/main" id="{548FB04C-864B-5641-92EA-DB297F82C6A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387720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22138"/>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6" name="Group 25">
            <a:extLst>
              <a:ext uri="{FF2B5EF4-FFF2-40B4-BE49-F238E27FC236}">
                <a16:creationId xmlns:a16="http://schemas.microsoft.com/office/drawing/2014/main" id="{AC475032-DAB7-304F-BF53-A3C3404916B5}"/>
              </a:ext>
            </a:extLst>
          </p:cNvPr>
          <p:cNvGrpSpPr/>
          <p:nvPr userDrawn="1"/>
        </p:nvGrpSpPr>
        <p:grpSpPr>
          <a:xfrm>
            <a:off x="5067451" y="6036885"/>
            <a:ext cx="1765535" cy="1041400"/>
            <a:chOff x="5067451" y="6036885"/>
            <a:chExt cx="1765535" cy="1041400"/>
          </a:xfrm>
        </p:grpSpPr>
        <p:pic>
          <p:nvPicPr>
            <p:cNvPr id="27" name="Picture 26" descr="Icon&#10;&#10;Description automatically generated">
              <a:extLst>
                <a:ext uri="{FF2B5EF4-FFF2-40B4-BE49-F238E27FC236}">
                  <a16:creationId xmlns:a16="http://schemas.microsoft.com/office/drawing/2014/main" id="{7772EBA6-F1EE-3349-870B-DA8A0907A2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8" name="Picture 27" descr="A picture containing text, sign, tableware, plate&#10;&#10;Description automatically generated">
              <a:extLst>
                <a:ext uri="{FF2B5EF4-FFF2-40B4-BE49-F238E27FC236}">
                  <a16:creationId xmlns:a16="http://schemas.microsoft.com/office/drawing/2014/main" id="{AB75FCCC-38AC-A147-87ED-B00DBF1BE2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9" name="Picture 28" descr="Shape, arrow&#10;&#10;Description automatically generated">
              <a:extLst>
                <a:ext uri="{FF2B5EF4-FFF2-40B4-BE49-F238E27FC236}">
                  <a16:creationId xmlns:a16="http://schemas.microsoft.com/office/drawing/2014/main" id="{8D82AE2D-D776-E640-A44F-4D690A0FE5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5040658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24249" y="1546728"/>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67348" y="1588163"/>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7276" y="1593028"/>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8709" y="1634463"/>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44267" y="1599278"/>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91385" y="1640713"/>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1967843" y="4647272"/>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5146" y="4152598"/>
            <a:ext cx="2061046" cy="335052"/>
          </a:xfrm>
        </p:spPr>
        <p:txBody>
          <a:bodyPr/>
          <a:lstStyle>
            <a:lvl1pPr algn="ctr">
              <a:buNone/>
              <a:defRPr sz="2000" b="0" i="0" spc="0">
                <a:solidFill>
                  <a:srgbClr val="23385C"/>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0305" y="4685118"/>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7608" y="4190444"/>
            <a:ext cx="2061046" cy="335052"/>
          </a:xfrm>
        </p:spPr>
        <p:txBody>
          <a:bodyPr/>
          <a:lstStyle>
            <a:lvl1pPr algn="ctr">
              <a:buNone/>
              <a:defRPr sz="2000" b="0" i="0" spc="0">
                <a:solidFill>
                  <a:srgbClr val="00A4B8"/>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8490663" y="4685118"/>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7966" y="4190444"/>
            <a:ext cx="2061046" cy="335052"/>
          </a:xfrm>
        </p:spPr>
        <p:txBody>
          <a:bodyPr/>
          <a:lstStyle>
            <a:lvl1pPr algn="ctr">
              <a:buNone/>
              <a:defRPr sz="2000" b="0" i="0" spc="0">
                <a:solidFill>
                  <a:srgbClr val="7DCCC6"/>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2" name="Group 21">
            <a:extLst>
              <a:ext uri="{FF2B5EF4-FFF2-40B4-BE49-F238E27FC236}">
                <a16:creationId xmlns:a16="http://schemas.microsoft.com/office/drawing/2014/main" id="{D1B88B6A-8D11-514C-B2D6-79146707A8E8}"/>
              </a:ext>
            </a:extLst>
          </p:cNvPr>
          <p:cNvGrpSpPr/>
          <p:nvPr userDrawn="1"/>
        </p:nvGrpSpPr>
        <p:grpSpPr>
          <a:xfrm>
            <a:off x="5067451" y="6036885"/>
            <a:ext cx="1765535" cy="1041400"/>
            <a:chOff x="5067451" y="6036885"/>
            <a:chExt cx="1765535" cy="1041400"/>
          </a:xfrm>
        </p:grpSpPr>
        <p:pic>
          <p:nvPicPr>
            <p:cNvPr id="23" name="Picture 22" descr="Icon&#10;&#10;Description automatically generated">
              <a:extLst>
                <a:ext uri="{FF2B5EF4-FFF2-40B4-BE49-F238E27FC236}">
                  <a16:creationId xmlns:a16="http://schemas.microsoft.com/office/drawing/2014/main" id="{D8C5B22D-3390-3A40-A1D5-3774D41C6C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4" name="Picture 23" descr="A picture containing text, sign, tableware, plate&#10;&#10;Description automatically generated">
              <a:extLst>
                <a:ext uri="{FF2B5EF4-FFF2-40B4-BE49-F238E27FC236}">
                  <a16:creationId xmlns:a16="http://schemas.microsoft.com/office/drawing/2014/main" id="{ED964094-6516-9044-B1BD-5934D68608E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5" name="Picture 24" descr="Shape, arrow&#10;&#10;Description automatically generated">
              <a:extLst>
                <a:ext uri="{FF2B5EF4-FFF2-40B4-BE49-F238E27FC236}">
                  <a16:creationId xmlns:a16="http://schemas.microsoft.com/office/drawing/2014/main" id="{5300CC89-2E33-FC40-B06A-D37A4DE8FB9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4068254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93681" y="1544244"/>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36780" y="158567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57993" y="1544244"/>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99426" y="158567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29368" y="1544244"/>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76487" y="1585679"/>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84951" y="1544244"/>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FDC56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20639" y="1544244"/>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67757" y="158567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771262" y="4651038"/>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58565" y="4156364"/>
            <a:ext cx="2061046" cy="335052"/>
          </a:xfrm>
        </p:spPr>
        <p:txBody>
          <a:bodyPr/>
          <a:lstStyle>
            <a:lvl1pPr algn="ctr">
              <a:buNone/>
              <a:defRPr sz="2000" b="1"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37275" y="4644788"/>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24578" y="4150114"/>
            <a:ext cx="2061046" cy="335052"/>
          </a:xfrm>
        </p:spPr>
        <p:txBody>
          <a:bodyPr/>
          <a:lstStyle>
            <a:lvl1pPr algn="ctr">
              <a:buNone/>
              <a:defRPr sz="20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01022" y="4636334"/>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88325" y="4141660"/>
            <a:ext cx="2061046" cy="335052"/>
          </a:xfrm>
        </p:spPr>
        <p:txBody>
          <a:bodyPr/>
          <a:lstStyle>
            <a:lvl1pPr algn="ctr">
              <a:buNone/>
              <a:defRPr sz="20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67035" y="4630084"/>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54338" y="4135410"/>
            <a:ext cx="2061046" cy="335052"/>
          </a:xfrm>
        </p:spPr>
        <p:txBody>
          <a:bodyPr/>
          <a:lstStyle>
            <a:lvl1pPr algn="ctr">
              <a:buNone/>
              <a:defRPr sz="20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21613" y="4618509"/>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408916" y="4123835"/>
            <a:ext cx="2061046" cy="335052"/>
          </a:xfrm>
        </p:spPr>
        <p:txBody>
          <a:bodyPr/>
          <a:lstStyle>
            <a:lvl1pPr algn="ctr">
              <a:buNone/>
              <a:defRPr sz="2000" b="1" i="0" spc="0">
                <a:solidFill>
                  <a:srgbClr val="FDC56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24178" y="158567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DC56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31" name="Group 30">
            <a:extLst>
              <a:ext uri="{FF2B5EF4-FFF2-40B4-BE49-F238E27FC236}">
                <a16:creationId xmlns:a16="http://schemas.microsoft.com/office/drawing/2014/main" id="{530C9986-91CC-D444-9577-B3CECEA0AD9C}"/>
              </a:ext>
            </a:extLst>
          </p:cNvPr>
          <p:cNvGrpSpPr/>
          <p:nvPr userDrawn="1"/>
        </p:nvGrpSpPr>
        <p:grpSpPr>
          <a:xfrm>
            <a:off x="5067451" y="6036885"/>
            <a:ext cx="1765535" cy="1041400"/>
            <a:chOff x="5067451" y="6036885"/>
            <a:chExt cx="1765535" cy="1041400"/>
          </a:xfrm>
        </p:grpSpPr>
        <p:pic>
          <p:nvPicPr>
            <p:cNvPr id="32" name="Picture 31" descr="Icon&#10;&#10;Description automatically generated">
              <a:extLst>
                <a:ext uri="{FF2B5EF4-FFF2-40B4-BE49-F238E27FC236}">
                  <a16:creationId xmlns:a16="http://schemas.microsoft.com/office/drawing/2014/main" id="{D561A9AB-0248-CA40-855D-ED8FDA963E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3" name="Picture 32" descr="A picture containing text, sign, tableware, plate&#10;&#10;Description automatically generated">
              <a:extLst>
                <a:ext uri="{FF2B5EF4-FFF2-40B4-BE49-F238E27FC236}">
                  <a16:creationId xmlns:a16="http://schemas.microsoft.com/office/drawing/2014/main" id="{EB7458A9-6C4A-D84B-BE18-1A79D62595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4" name="Picture 33" descr="Shape, arrow&#10;&#10;Description automatically generated">
              <a:extLst>
                <a:ext uri="{FF2B5EF4-FFF2-40B4-BE49-F238E27FC236}">
                  <a16:creationId xmlns:a16="http://schemas.microsoft.com/office/drawing/2014/main" id="{3A31897B-E06F-1340-A904-EA6E63F0354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3791680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23385C"/>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00A4B8"/>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7DCCC6"/>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F16A4C"/>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DC562">
              <a:alpha val="80000"/>
            </a:srgbClr>
          </a:solidFill>
          <a:ln w="9525" cap="flat">
            <a:no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847141" y="4267105"/>
            <a:ext cx="1903851"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97293" y="4260855"/>
            <a:ext cx="1921263"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29645" y="4252401"/>
            <a:ext cx="1908506"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72508" y="4246151"/>
            <a:ext cx="1890175"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03936" y="4234576"/>
            <a:ext cx="1921262"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grpSp>
        <p:nvGrpSpPr>
          <p:cNvPr id="23" name="Group 22">
            <a:extLst>
              <a:ext uri="{FF2B5EF4-FFF2-40B4-BE49-F238E27FC236}">
                <a16:creationId xmlns:a16="http://schemas.microsoft.com/office/drawing/2014/main" id="{9422CA2A-4114-7047-B23C-9276FF8A7D65}"/>
              </a:ext>
            </a:extLst>
          </p:cNvPr>
          <p:cNvGrpSpPr/>
          <p:nvPr userDrawn="1"/>
        </p:nvGrpSpPr>
        <p:grpSpPr>
          <a:xfrm>
            <a:off x="5067451" y="6036885"/>
            <a:ext cx="1765535" cy="1041400"/>
            <a:chOff x="5067451" y="6036885"/>
            <a:chExt cx="1765535" cy="1041400"/>
          </a:xfrm>
        </p:grpSpPr>
        <p:pic>
          <p:nvPicPr>
            <p:cNvPr id="24" name="Picture 23" descr="Icon&#10;&#10;Description automatically generated">
              <a:extLst>
                <a:ext uri="{FF2B5EF4-FFF2-40B4-BE49-F238E27FC236}">
                  <a16:creationId xmlns:a16="http://schemas.microsoft.com/office/drawing/2014/main" id="{DBAB42BD-BD3E-2149-B8FD-92DE9DD0E4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5" name="Picture 24" descr="A picture containing text, sign, tableware, plate&#10;&#10;Description automatically generated">
              <a:extLst>
                <a:ext uri="{FF2B5EF4-FFF2-40B4-BE49-F238E27FC236}">
                  <a16:creationId xmlns:a16="http://schemas.microsoft.com/office/drawing/2014/main" id="{36D6A6BB-68BE-7944-8027-A43D2ED8FE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1" name="Picture 30" descr="Shape, arrow&#10;&#10;Description automatically generated">
              <a:extLst>
                <a:ext uri="{FF2B5EF4-FFF2-40B4-BE49-F238E27FC236}">
                  <a16:creationId xmlns:a16="http://schemas.microsoft.com/office/drawing/2014/main" id="{BEE679D5-207C-094C-929F-48B423D7552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40505952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2338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00A4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F16A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7DCC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DC5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9" name="Group 28">
            <a:extLst>
              <a:ext uri="{FF2B5EF4-FFF2-40B4-BE49-F238E27FC236}">
                <a16:creationId xmlns:a16="http://schemas.microsoft.com/office/drawing/2014/main" id="{85025EB5-6F84-244C-8D3B-B0492EC31C90}"/>
              </a:ext>
            </a:extLst>
          </p:cNvPr>
          <p:cNvGrpSpPr/>
          <p:nvPr userDrawn="1"/>
        </p:nvGrpSpPr>
        <p:grpSpPr>
          <a:xfrm>
            <a:off x="5067451" y="6036885"/>
            <a:ext cx="1765535" cy="1041400"/>
            <a:chOff x="5067451" y="6036885"/>
            <a:chExt cx="1765535" cy="1041400"/>
          </a:xfrm>
        </p:grpSpPr>
        <p:pic>
          <p:nvPicPr>
            <p:cNvPr id="31" name="Picture 30" descr="Icon&#10;&#10;Description automatically generated">
              <a:extLst>
                <a:ext uri="{FF2B5EF4-FFF2-40B4-BE49-F238E27FC236}">
                  <a16:creationId xmlns:a16="http://schemas.microsoft.com/office/drawing/2014/main" id="{D0653CD7-FF7F-7B43-94A1-EF49131F31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2" name="Picture 31" descr="A picture containing text, sign, tableware, plate&#10;&#10;Description automatically generated">
              <a:extLst>
                <a:ext uri="{FF2B5EF4-FFF2-40B4-BE49-F238E27FC236}">
                  <a16:creationId xmlns:a16="http://schemas.microsoft.com/office/drawing/2014/main" id="{769F0885-2832-A147-92D9-F24CA233BA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3" name="Picture 32" descr="Shape, arrow&#10;&#10;Description automatically generated">
              <a:extLst>
                <a:ext uri="{FF2B5EF4-FFF2-40B4-BE49-F238E27FC236}">
                  <a16:creationId xmlns:a16="http://schemas.microsoft.com/office/drawing/2014/main" id="{B4370F43-18A2-E74A-8A94-F6D9FFC0822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592762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09C3627-4407-A642-B4BB-D96210B35831}"/>
              </a:ext>
            </a:extLst>
          </p:cNvPr>
          <p:cNvSpPr/>
          <p:nvPr userDrawn="1"/>
        </p:nvSpPr>
        <p:spPr>
          <a:xfrm>
            <a:off x="5992863" y="4676485"/>
            <a:ext cx="5622596" cy="17205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25E2C5A-272E-7048-84EC-29E0F8107587}"/>
              </a:ext>
            </a:extLst>
          </p:cNvPr>
          <p:cNvSpPr/>
          <p:nvPr userDrawn="1"/>
        </p:nvSpPr>
        <p:spPr>
          <a:xfrm flipV="1">
            <a:off x="1453607" y="12032"/>
            <a:ext cx="4355270" cy="6833936"/>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pic>
        <p:nvPicPr>
          <p:cNvPr id="13" name="Picture 12" descr="Logo, company name&#10;&#10;Description automatically generated">
            <a:extLst>
              <a:ext uri="{FF2B5EF4-FFF2-40B4-BE49-F238E27FC236}">
                <a16:creationId xmlns:a16="http://schemas.microsoft.com/office/drawing/2014/main" id="{70AC74D7-819C-BF4D-98D5-7169F3E23D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53607" y="12032"/>
            <a:ext cx="4355270" cy="2788837"/>
          </a:xfrm>
          <a:prstGeom prst="rect">
            <a:avLst/>
          </a:prstGeom>
        </p:spPr>
      </p:pic>
      <p:sp>
        <p:nvSpPr>
          <p:cNvPr id="22" name="Picture Placeholder 21">
            <a:extLst>
              <a:ext uri="{FF2B5EF4-FFF2-40B4-BE49-F238E27FC236}">
                <a16:creationId xmlns:a16="http://schemas.microsoft.com/office/drawing/2014/main" id="{EED0DCC6-5663-E04D-94A8-21294AC0BB30}"/>
              </a:ext>
            </a:extLst>
          </p:cNvPr>
          <p:cNvSpPr>
            <a:spLocks noGrp="1"/>
          </p:cNvSpPr>
          <p:nvPr>
            <p:ph type="pic" sz="quarter" idx="10" hasCustomPrompt="1"/>
          </p:nvPr>
        </p:nvSpPr>
        <p:spPr>
          <a:xfrm>
            <a:off x="0" y="2800869"/>
            <a:ext cx="12192000" cy="3058510"/>
          </a:xfrm>
          <a:custGeom>
            <a:avLst/>
            <a:gdLst>
              <a:gd name="connsiteX0" fmla="*/ 0 w 12192000"/>
              <a:gd name="connsiteY0" fmla="*/ 0 h 3058510"/>
              <a:gd name="connsiteX1" fmla="*/ 12192000 w 12192000"/>
              <a:gd name="connsiteY1" fmla="*/ 0 h 3058510"/>
              <a:gd name="connsiteX2" fmla="*/ 12192000 w 12192000"/>
              <a:gd name="connsiteY2" fmla="*/ 3058510 h 3058510"/>
              <a:gd name="connsiteX3" fmla="*/ 11615459 w 12192000"/>
              <a:gd name="connsiteY3" fmla="*/ 3058510 h 3058510"/>
              <a:gd name="connsiteX4" fmla="*/ 11615459 w 12192000"/>
              <a:gd name="connsiteY4" fmla="*/ 1875616 h 3058510"/>
              <a:gd name="connsiteX5" fmla="*/ 5992863 w 12192000"/>
              <a:gd name="connsiteY5" fmla="*/ 1875616 h 3058510"/>
              <a:gd name="connsiteX6" fmla="*/ 5992863 w 12192000"/>
              <a:gd name="connsiteY6" fmla="*/ 3058510 h 3058510"/>
              <a:gd name="connsiteX7" fmla="*/ 0 w 12192000"/>
              <a:gd name="connsiteY7" fmla="*/ 3058510 h 305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58510">
                <a:moveTo>
                  <a:pt x="0" y="0"/>
                </a:moveTo>
                <a:lnTo>
                  <a:pt x="12192000" y="0"/>
                </a:lnTo>
                <a:lnTo>
                  <a:pt x="12192000" y="3058510"/>
                </a:lnTo>
                <a:lnTo>
                  <a:pt x="11615459" y="3058510"/>
                </a:lnTo>
                <a:lnTo>
                  <a:pt x="11615459" y="1875616"/>
                </a:lnTo>
                <a:lnTo>
                  <a:pt x="5992863" y="1875616"/>
                </a:lnTo>
                <a:lnTo>
                  <a:pt x="5992863" y="3058510"/>
                </a:lnTo>
                <a:lnTo>
                  <a:pt x="0" y="3058510"/>
                </a:lnTo>
                <a:close/>
              </a:path>
            </a:pathLst>
          </a:custGeom>
        </p:spPr>
        <p:txBody>
          <a:bodyPr wrap="square">
            <a:noAutofit/>
          </a:bodyPr>
          <a:lstStyle>
            <a:lvl1pPr marL="0" indent="0" algn="l">
              <a:buNone/>
              <a:defRPr>
                <a:solidFill>
                  <a:schemeClr val="bg1">
                    <a:lumMod val="50000"/>
                  </a:schemeClr>
                </a:solidFill>
              </a:defRPr>
            </a:lvl1pPr>
          </a:lstStyle>
          <a:p>
            <a:r>
              <a:rPr lang="en-US" dirty="0"/>
              <a:t>                                                           </a:t>
            </a:r>
          </a:p>
          <a:p>
            <a:r>
              <a:rPr lang="en-US" dirty="0"/>
              <a:t>                                                                                              Click to add photo </a:t>
            </a:r>
          </a:p>
        </p:txBody>
      </p:sp>
      <p:sp>
        <p:nvSpPr>
          <p:cNvPr id="17" name="Text Placeholder 23">
            <a:extLst>
              <a:ext uri="{FF2B5EF4-FFF2-40B4-BE49-F238E27FC236}">
                <a16:creationId xmlns:a16="http://schemas.microsoft.com/office/drawing/2014/main" id="{08332FD4-383A-5349-AA9A-64D2E061489B}"/>
              </a:ext>
            </a:extLst>
          </p:cNvPr>
          <p:cNvSpPr>
            <a:spLocks noGrp="1"/>
          </p:cNvSpPr>
          <p:nvPr>
            <p:ph type="body" sz="quarter" idx="15" hasCustomPrompt="1"/>
          </p:nvPr>
        </p:nvSpPr>
        <p:spPr>
          <a:xfrm>
            <a:off x="6152822" y="5413586"/>
            <a:ext cx="5278651" cy="697353"/>
          </a:xfrm>
        </p:spPr>
        <p:txBody>
          <a:bodyPr>
            <a:noAutofit/>
          </a:bodyPr>
          <a:lstStyle>
            <a:lvl1pPr marL="0" indent="0" algn="r">
              <a:buNone/>
              <a:defRPr sz="5400" b="1" baseline="0">
                <a:solidFill>
                  <a:schemeClr val="bg1"/>
                </a:solidFill>
                <a:latin typeface="+mn-lt"/>
              </a:defRPr>
            </a:lvl1pPr>
          </a:lstStyle>
          <a:p>
            <a:pPr lvl="0"/>
            <a:r>
              <a:rPr lang="en-US" dirty="0"/>
              <a:t>POWERPIONT</a:t>
            </a:r>
          </a:p>
        </p:txBody>
      </p:sp>
      <p:sp>
        <p:nvSpPr>
          <p:cNvPr id="18" name="Text Placeholder 23">
            <a:extLst>
              <a:ext uri="{FF2B5EF4-FFF2-40B4-BE49-F238E27FC236}">
                <a16:creationId xmlns:a16="http://schemas.microsoft.com/office/drawing/2014/main" id="{93715E6E-5F2E-C841-ABE0-246041063610}"/>
              </a:ext>
            </a:extLst>
          </p:cNvPr>
          <p:cNvSpPr>
            <a:spLocks noGrp="1"/>
          </p:cNvSpPr>
          <p:nvPr>
            <p:ph type="body" sz="quarter" idx="16" hasCustomPrompt="1"/>
          </p:nvPr>
        </p:nvSpPr>
        <p:spPr>
          <a:xfrm>
            <a:off x="6152822" y="4795063"/>
            <a:ext cx="5278651" cy="697353"/>
          </a:xfrm>
        </p:spPr>
        <p:txBody>
          <a:bodyPr>
            <a:normAutofit/>
          </a:bodyPr>
          <a:lstStyle>
            <a:lvl1pPr marL="0" indent="0" algn="r">
              <a:buNone/>
              <a:defRPr sz="3600" b="0" i="0">
                <a:solidFill>
                  <a:schemeClr val="bg1"/>
                </a:solidFill>
                <a:latin typeface="+mn-lt"/>
              </a:defRPr>
            </a:lvl1pPr>
          </a:lstStyle>
          <a:p>
            <a:pPr lvl="0"/>
            <a:r>
              <a:rPr lang="en-US" dirty="0"/>
              <a:t>Cover Design 2</a:t>
            </a:r>
          </a:p>
        </p:txBody>
      </p:sp>
      <p:pic>
        <p:nvPicPr>
          <p:cNvPr id="27" name="Picture 26">
            <a:extLst>
              <a:ext uri="{FF2B5EF4-FFF2-40B4-BE49-F238E27FC236}">
                <a16:creationId xmlns:a16="http://schemas.microsoft.com/office/drawing/2014/main" id="{3E9098D4-8E4F-924D-B5AD-1DE014CE0882}"/>
              </a:ext>
            </a:extLst>
          </p:cNvPr>
          <p:cNvPicPr>
            <a:picLocks noChangeAspect="1"/>
          </p:cNvPicPr>
          <p:nvPr userDrawn="1"/>
        </p:nvPicPr>
        <p:blipFill>
          <a:blip r:embed="rId3"/>
          <a:stretch>
            <a:fillRect/>
          </a:stretch>
        </p:blipFill>
        <p:spPr>
          <a:xfrm>
            <a:off x="1269621" y="6110939"/>
            <a:ext cx="2095500" cy="558800"/>
          </a:xfrm>
          <a:prstGeom prst="rect">
            <a:avLst/>
          </a:prstGeom>
        </p:spPr>
      </p:pic>
      <p:pic>
        <p:nvPicPr>
          <p:cNvPr id="24" name="Picture 23" descr="Icon&#10;&#10;Description automatically generated">
            <a:extLst>
              <a:ext uri="{FF2B5EF4-FFF2-40B4-BE49-F238E27FC236}">
                <a16:creationId xmlns:a16="http://schemas.microsoft.com/office/drawing/2014/main" id="{5F499190-7C70-9246-B1D1-86D67DFF7F7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10800000" flipH="1">
            <a:off x="8954881" y="0"/>
            <a:ext cx="3237119" cy="2433906"/>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23385C"/>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00A4B8"/>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28AF95"/>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F16A4C"/>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2" name="Group 21">
            <a:extLst>
              <a:ext uri="{FF2B5EF4-FFF2-40B4-BE49-F238E27FC236}">
                <a16:creationId xmlns:a16="http://schemas.microsoft.com/office/drawing/2014/main" id="{C3D42838-1824-4C4B-A950-B7AB8ADC1E95}"/>
              </a:ext>
            </a:extLst>
          </p:cNvPr>
          <p:cNvGrpSpPr/>
          <p:nvPr userDrawn="1"/>
        </p:nvGrpSpPr>
        <p:grpSpPr>
          <a:xfrm>
            <a:off x="5067451" y="6036885"/>
            <a:ext cx="1765535" cy="1041400"/>
            <a:chOff x="5067451" y="6036885"/>
            <a:chExt cx="1765535" cy="1041400"/>
          </a:xfrm>
        </p:grpSpPr>
        <p:pic>
          <p:nvPicPr>
            <p:cNvPr id="27" name="Picture 26" descr="Icon&#10;&#10;Description automatically generated">
              <a:extLst>
                <a:ext uri="{FF2B5EF4-FFF2-40B4-BE49-F238E27FC236}">
                  <a16:creationId xmlns:a16="http://schemas.microsoft.com/office/drawing/2014/main" id="{A3F26858-FEF2-5D4A-B2E6-D577579FD4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8" name="Picture 27" descr="A picture containing text, sign, tableware, plate&#10;&#10;Description automatically generated">
              <a:extLst>
                <a:ext uri="{FF2B5EF4-FFF2-40B4-BE49-F238E27FC236}">
                  <a16:creationId xmlns:a16="http://schemas.microsoft.com/office/drawing/2014/main" id="{0379E91E-8E8F-E841-AC56-45B4C8FA9A5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1" name="Picture 30" descr="Shape, arrow&#10;&#10;Description automatically generated">
              <a:extLst>
                <a:ext uri="{FF2B5EF4-FFF2-40B4-BE49-F238E27FC236}">
                  <a16:creationId xmlns:a16="http://schemas.microsoft.com/office/drawing/2014/main" id="{CECE8335-EBC3-FB4E-B1BE-453BBF898B1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1903704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11" name="Group 10">
            <a:extLst>
              <a:ext uri="{FF2B5EF4-FFF2-40B4-BE49-F238E27FC236}">
                <a16:creationId xmlns:a16="http://schemas.microsoft.com/office/drawing/2014/main" id="{F40EB58F-7928-624A-A32B-98DFED99D43B}"/>
              </a:ext>
            </a:extLst>
          </p:cNvPr>
          <p:cNvGrpSpPr/>
          <p:nvPr userDrawn="1"/>
        </p:nvGrpSpPr>
        <p:grpSpPr>
          <a:xfrm>
            <a:off x="5067451" y="6036885"/>
            <a:ext cx="1765535" cy="1041400"/>
            <a:chOff x="5067451" y="6036885"/>
            <a:chExt cx="1765535" cy="1041400"/>
          </a:xfrm>
        </p:grpSpPr>
        <p:pic>
          <p:nvPicPr>
            <p:cNvPr id="10" name="Picture 9" descr="Icon&#10;&#10;Description automatically generated">
              <a:extLst>
                <a:ext uri="{FF2B5EF4-FFF2-40B4-BE49-F238E27FC236}">
                  <a16:creationId xmlns:a16="http://schemas.microsoft.com/office/drawing/2014/main" id="{2426661C-9500-8947-8ACF-2ABF246288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3" name="Picture 32" descr="A picture containing text, sign, tableware, plate&#10;&#10;Description automatically generated">
              <a:extLst>
                <a:ext uri="{FF2B5EF4-FFF2-40B4-BE49-F238E27FC236}">
                  <a16:creationId xmlns:a16="http://schemas.microsoft.com/office/drawing/2014/main" id="{637502F0-9928-A446-809D-5EFF8352E0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4" name="Picture 33" descr="Shape, arrow&#10;&#10;Description automatically generated">
              <a:extLst>
                <a:ext uri="{FF2B5EF4-FFF2-40B4-BE49-F238E27FC236}">
                  <a16:creationId xmlns:a16="http://schemas.microsoft.com/office/drawing/2014/main" id="{15819499-69BD-A640-AAAF-5FB4DC61F1C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1902107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7DCCC6"/>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23385C"/>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00A4B8"/>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DC562">
                <a:alpha val="76863"/>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F16A4C"/>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sp>
        <p:nvSpPr>
          <p:cNvPr id="101" name="Text Placeholder 17">
            <a:extLst>
              <a:ext uri="{FF2B5EF4-FFF2-40B4-BE49-F238E27FC236}">
                <a16:creationId xmlns:a16="http://schemas.microsoft.com/office/drawing/2014/main" id="{20D53A06-A470-E043-A7C1-9D4483F8962D}"/>
              </a:ext>
            </a:extLst>
          </p:cNvPr>
          <p:cNvSpPr>
            <a:spLocks noGrp="1"/>
          </p:cNvSpPr>
          <p:nvPr>
            <p:ph type="body" sz="quarter" idx="19" hasCustomPrompt="1"/>
          </p:nvPr>
        </p:nvSpPr>
        <p:spPr>
          <a:xfrm>
            <a:off x="5383588" y="3262474"/>
            <a:ext cx="2212737" cy="651123"/>
          </a:xfrm>
        </p:spPr>
        <p:txBody>
          <a:bodyPr/>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7DCCC6"/>
                </a:solidFill>
                <a:latin typeface="+mn-lt"/>
              </a:defRPr>
            </a:lvl1pPr>
          </a:lstStyle>
          <a:p>
            <a:pPr lvl="0"/>
            <a:r>
              <a:rPr lang="en-US" dirty="0"/>
              <a:t>Title</a:t>
            </a:r>
          </a:p>
        </p:txBody>
      </p:sp>
      <p:sp>
        <p:nvSpPr>
          <p:cNvPr id="103" name="Text Placeholder 17">
            <a:extLst>
              <a:ext uri="{FF2B5EF4-FFF2-40B4-BE49-F238E27FC236}">
                <a16:creationId xmlns:a16="http://schemas.microsoft.com/office/drawing/2014/main" id="{CF75D89D-1D17-D04C-8A25-58DADB17A5B6}"/>
              </a:ext>
            </a:extLst>
          </p:cNvPr>
          <p:cNvSpPr>
            <a:spLocks noGrp="1"/>
          </p:cNvSpPr>
          <p:nvPr>
            <p:ph type="body" sz="quarter" idx="21" hasCustomPrompt="1"/>
          </p:nvPr>
        </p:nvSpPr>
        <p:spPr>
          <a:xfrm>
            <a:off x="6505379" y="927252"/>
            <a:ext cx="2212737" cy="651123"/>
          </a:xfrm>
        </p:spPr>
        <p:txBody>
          <a:bodyPr anchor="t"/>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23385C"/>
                </a:solidFill>
                <a:latin typeface="+mn-lt"/>
              </a:defRPr>
            </a:lvl1pPr>
          </a:lstStyle>
          <a:p>
            <a:pPr lvl="0"/>
            <a:r>
              <a:rPr lang="en-US" dirty="0"/>
              <a:t>Title</a:t>
            </a:r>
          </a:p>
        </p:txBody>
      </p:sp>
      <p:sp>
        <p:nvSpPr>
          <p:cNvPr id="105" name="Text Placeholder 17">
            <a:extLst>
              <a:ext uri="{FF2B5EF4-FFF2-40B4-BE49-F238E27FC236}">
                <a16:creationId xmlns:a16="http://schemas.microsoft.com/office/drawing/2014/main" id="{23CD4274-1A62-C44F-9D93-D9C507ADC254}"/>
              </a:ext>
            </a:extLst>
          </p:cNvPr>
          <p:cNvSpPr>
            <a:spLocks noGrp="1"/>
          </p:cNvSpPr>
          <p:nvPr>
            <p:ph type="body" sz="quarter" idx="23" hasCustomPrompt="1"/>
          </p:nvPr>
        </p:nvSpPr>
        <p:spPr>
          <a:xfrm>
            <a:off x="6667060" y="5501098"/>
            <a:ext cx="2212737" cy="651123"/>
          </a:xfrm>
        </p:spPr>
        <p:txBody>
          <a:bodyPr anchor="t"/>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FDC562"/>
                </a:solidFill>
                <a:latin typeface="+mn-lt"/>
              </a:defRPr>
            </a:lvl1pPr>
          </a:lstStyle>
          <a:p>
            <a:pPr lvl="0"/>
            <a:r>
              <a:rPr lang="en-US" dirty="0"/>
              <a:t>Title</a:t>
            </a:r>
          </a:p>
        </p:txBody>
      </p:sp>
      <p:sp>
        <p:nvSpPr>
          <p:cNvPr id="107" name="Text Placeholder 17">
            <a:extLst>
              <a:ext uri="{FF2B5EF4-FFF2-40B4-BE49-F238E27FC236}">
                <a16:creationId xmlns:a16="http://schemas.microsoft.com/office/drawing/2014/main" id="{43320795-46BC-AF4D-BEC0-E2B432C9F1BB}"/>
              </a:ext>
            </a:extLst>
          </p:cNvPr>
          <p:cNvSpPr>
            <a:spLocks noGrp="1"/>
          </p:cNvSpPr>
          <p:nvPr>
            <p:ph type="body" sz="quarter" idx="25" hasCustomPrompt="1"/>
          </p:nvPr>
        </p:nvSpPr>
        <p:spPr>
          <a:xfrm>
            <a:off x="5731326" y="4447206"/>
            <a:ext cx="2212737" cy="651123"/>
          </a:xfrm>
        </p:spPr>
        <p:txBody>
          <a:bodyPr anchor="t"/>
          <a:lstStyle>
            <a:lvl1pPr algn="r">
              <a:buNone/>
              <a:defRPr sz="1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F16A4C"/>
                </a:solidFill>
                <a:latin typeface="+mn-lt"/>
              </a:defRPr>
            </a:lvl1pPr>
          </a:lstStyle>
          <a:p>
            <a:pPr lvl="0"/>
            <a:r>
              <a:rPr lang="en-US" dirty="0"/>
              <a:t>Title</a:t>
            </a:r>
          </a:p>
        </p:txBody>
      </p:sp>
      <p:sp>
        <p:nvSpPr>
          <p:cNvPr id="109" name="Text Placeholder 17">
            <a:extLst>
              <a:ext uri="{FF2B5EF4-FFF2-40B4-BE49-F238E27FC236}">
                <a16:creationId xmlns:a16="http://schemas.microsoft.com/office/drawing/2014/main" id="{8FB2940C-DB12-FC4B-AE30-0A6B11AD18B8}"/>
              </a:ext>
            </a:extLst>
          </p:cNvPr>
          <p:cNvSpPr>
            <a:spLocks noGrp="1"/>
          </p:cNvSpPr>
          <p:nvPr>
            <p:ph type="body" sz="quarter" idx="27" hasCustomPrompt="1"/>
          </p:nvPr>
        </p:nvSpPr>
        <p:spPr>
          <a:xfrm>
            <a:off x="5779231" y="1959718"/>
            <a:ext cx="2212737" cy="651123"/>
          </a:xfrm>
        </p:spPr>
        <p:txBody>
          <a:bodyPr anchor="t"/>
          <a:lstStyle>
            <a:lvl1pPr algn="r">
              <a:buNone/>
              <a:defRPr sz="1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00A4B8"/>
                </a:solidFill>
                <a:latin typeface="+mn-lt"/>
              </a:defRPr>
            </a:lvl1pPr>
          </a:lstStyle>
          <a:p>
            <a:pPr lvl="0"/>
            <a:r>
              <a:rPr lang="en-US" dirty="0"/>
              <a:t>Title</a:t>
            </a:r>
          </a:p>
        </p:txBody>
      </p:sp>
      <p:grpSp>
        <p:nvGrpSpPr>
          <p:cNvPr id="79" name="Group 78">
            <a:extLst>
              <a:ext uri="{FF2B5EF4-FFF2-40B4-BE49-F238E27FC236}">
                <a16:creationId xmlns:a16="http://schemas.microsoft.com/office/drawing/2014/main" id="{68180585-D8B3-D24C-813A-0BA6B70E94ED}"/>
              </a:ext>
            </a:extLst>
          </p:cNvPr>
          <p:cNvGrpSpPr/>
          <p:nvPr userDrawn="1"/>
        </p:nvGrpSpPr>
        <p:grpSpPr>
          <a:xfrm>
            <a:off x="0" y="6194352"/>
            <a:ext cx="1847358" cy="678338"/>
            <a:chOff x="0" y="6194352"/>
            <a:chExt cx="1847358" cy="678338"/>
          </a:xfrm>
        </p:grpSpPr>
        <p:pic>
          <p:nvPicPr>
            <p:cNvPr id="80" name="Picture 79" descr="Icon&#10;&#10;Description automatically generated">
              <a:extLst>
                <a:ext uri="{FF2B5EF4-FFF2-40B4-BE49-F238E27FC236}">
                  <a16:creationId xmlns:a16="http://schemas.microsoft.com/office/drawing/2014/main" id="{0F311DC2-FEFF-CD4C-BAE3-972EB981E7D7}"/>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81" name="Picture 80" descr="A picture containing text, sign, tableware, plate&#10;&#10;Description automatically generated">
              <a:extLst>
                <a:ext uri="{FF2B5EF4-FFF2-40B4-BE49-F238E27FC236}">
                  <a16:creationId xmlns:a16="http://schemas.microsoft.com/office/drawing/2014/main" id="{D0B4EF20-8D24-914A-AEF9-24DF258EB6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82" name="Picture 81" descr="Shape, arrow&#10;&#10;Description automatically generated">
              <a:extLst>
                <a:ext uri="{FF2B5EF4-FFF2-40B4-BE49-F238E27FC236}">
                  <a16:creationId xmlns:a16="http://schemas.microsoft.com/office/drawing/2014/main" id="{D23486AB-9A17-6741-BA95-F8E91D6F62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82531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23385C"/>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F16A4C"/>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00A4B8"/>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FDC562"/>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7DCCC6"/>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23385C"/>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00A4B8"/>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7DCCC6"/>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F16A4C"/>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FDC562"/>
          </a:solidFill>
          <a:ln w="9525" cap="flat">
            <a:noFill/>
            <a:bevel/>
            <a:headEnd/>
            <a:tailEnd/>
          </a:ln>
          <a:effectLst/>
        </p:spPr>
        <p:txBody>
          <a:bodyPr wrap="none" anchor="ct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505115" y="2803265"/>
            <a:ext cx="1740791" cy="697634"/>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451914" y="3788978"/>
            <a:ext cx="1853076" cy="839438"/>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8" name="Text Placeholder 17">
            <a:extLst>
              <a:ext uri="{FF2B5EF4-FFF2-40B4-BE49-F238E27FC236}">
                <a16:creationId xmlns:a16="http://schemas.microsoft.com/office/drawing/2014/main" id="{B53006D1-ED98-8C47-8186-B2BFCF6FB790}"/>
              </a:ext>
            </a:extLst>
          </p:cNvPr>
          <p:cNvSpPr>
            <a:spLocks noGrp="1"/>
          </p:cNvSpPr>
          <p:nvPr userDrawn="1">
            <p:ph type="body" sz="quarter" idx="28" hasCustomPrompt="1"/>
          </p:nvPr>
        </p:nvSpPr>
        <p:spPr>
          <a:xfrm>
            <a:off x="6950565" y="3500899"/>
            <a:ext cx="2130961"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9" name="Text Placeholder 17">
            <a:extLst>
              <a:ext uri="{FF2B5EF4-FFF2-40B4-BE49-F238E27FC236}">
                <a16:creationId xmlns:a16="http://schemas.microsoft.com/office/drawing/2014/main" id="{01D6DD52-2A8D-8647-9F45-DD38BF8C4284}"/>
              </a:ext>
            </a:extLst>
          </p:cNvPr>
          <p:cNvSpPr>
            <a:spLocks noGrp="1"/>
          </p:cNvSpPr>
          <p:nvPr userDrawn="1">
            <p:ph type="body" sz="quarter" idx="29" hasCustomPrompt="1"/>
          </p:nvPr>
        </p:nvSpPr>
        <p:spPr>
          <a:xfrm>
            <a:off x="6964823" y="3174422"/>
            <a:ext cx="213096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0" name="Text Placeholder 17">
            <a:extLst>
              <a:ext uri="{FF2B5EF4-FFF2-40B4-BE49-F238E27FC236}">
                <a16:creationId xmlns:a16="http://schemas.microsoft.com/office/drawing/2014/main" id="{FD8DCD0D-631E-D748-A38B-01AB4591DC09}"/>
              </a:ext>
            </a:extLst>
          </p:cNvPr>
          <p:cNvSpPr>
            <a:spLocks noGrp="1"/>
          </p:cNvSpPr>
          <p:nvPr userDrawn="1">
            <p:ph type="body" sz="quarter" idx="30" hasCustomPrompt="1"/>
          </p:nvPr>
        </p:nvSpPr>
        <p:spPr>
          <a:xfrm>
            <a:off x="9067268" y="2446428"/>
            <a:ext cx="2333958"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1" name="Text Placeholder 17">
            <a:extLst>
              <a:ext uri="{FF2B5EF4-FFF2-40B4-BE49-F238E27FC236}">
                <a16:creationId xmlns:a16="http://schemas.microsoft.com/office/drawing/2014/main" id="{42BCEFC7-1896-1542-AF5C-B298DDD04ECF}"/>
              </a:ext>
            </a:extLst>
          </p:cNvPr>
          <p:cNvSpPr>
            <a:spLocks noGrp="1"/>
          </p:cNvSpPr>
          <p:nvPr userDrawn="1">
            <p:ph type="body" sz="quarter" idx="31" hasCustomPrompt="1"/>
          </p:nvPr>
        </p:nvSpPr>
        <p:spPr>
          <a:xfrm>
            <a:off x="9081526" y="2119951"/>
            <a:ext cx="2333958"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155" name="Text Placeholder 17">
            <a:extLst>
              <a:ext uri="{FF2B5EF4-FFF2-40B4-BE49-F238E27FC236}">
                <a16:creationId xmlns:a16="http://schemas.microsoft.com/office/drawing/2014/main" id="{9F1B58C5-849B-6040-9634-77D323405C4C}"/>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156" name="Text Placeholder 17">
            <a:extLst>
              <a:ext uri="{FF2B5EF4-FFF2-40B4-BE49-F238E27FC236}">
                <a16:creationId xmlns:a16="http://schemas.microsoft.com/office/drawing/2014/main" id="{97D30FF1-9364-2D4A-9E8B-2DB1EABB0B84}"/>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157" name="Text Placeholder 17">
            <a:extLst>
              <a:ext uri="{FF2B5EF4-FFF2-40B4-BE49-F238E27FC236}">
                <a16:creationId xmlns:a16="http://schemas.microsoft.com/office/drawing/2014/main" id="{CEF744C9-F425-C845-A44E-5A41E9F96B50}"/>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158" name="Text Placeholder 17">
            <a:extLst>
              <a:ext uri="{FF2B5EF4-FFF2-40B4-BE49-F238E27FC236}">
                <a16:creationId xmlns:a16="http://schemas.microsoft.com/office/drawing/2014/main" id="{6FF4D0EF-3A8F-D64E-A030-17FA93DC4E11}"/>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grpSp>
        <p:nvGrpSpPr>
          <p:cNvPr id="36" name="Group 35">
            <a:extLst>
              <a:ext uri="{FF2B5EF4-FFF2-40B4-BE49-F238E27FC236}">
                <a16:creationId xmlns:a16="http://schemas.microsoft.com/office/drawing/2014/main" id="{431175E0-037D-7F41-81B8-C423356AB5A2}"/>
              </a:ext>
            </a:extLst>
          </p:cNvPr>
          <p:cNvGrpSpPr/>
          <p:nvPr userDrawn="1"/>
        </p:nvGrpSpPr>
        <p:grpSpPr>
          <a:xfrm>
            <a:off x="0" y="6194352"/>
            <a:ext cx="1847358" cy="678338"/>
            <a:chOff x="0" y="6194352"/>
            <a:chExt cx="1847358" cy="678338"/>
          </a:xfrm>
        </p:grpSpPr>
        <p:pic>
          <p:nvPicPr>
            <p:cNvPr id="37" name="Picture 36" descr="Icon&#10;&#10;Description automatically generated">
              <a:extLst>
                <a:ext uri="{FF2B5EF4-FFF2-40B4-BE49-F238E27FC236}">
                  <a16:creationId xmlns:a16="http://schemas.microsoft.com/office/drawing/2014/main" id="{C0A56D16-BE1D-E443-98C9-AAA2F580D121}"/>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38" name="Picture 37" descr="A picture containing text, sign, tableware, plate&#10;&#10;Description automatically generated">
              <a:extLst>
                <a:ext uri="{FF2B5EF4-FFF2-40B4-BE49-F238E27FC236}">
                  <a16:creationId xmlns:a16="http://schemas.microsoft.com/office/drawing/2014/main" id="{938A230E-04BD-2449-BD25-E59329CA1A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39" name="Picture 38" descr="Shape, arrow&#10;&#10;Description automatically generated">
              <a:extLst>
                <a:ext uri="{FF2B5EF4-FFF2-40B4-BE49-F238E27FC236}">
                  <a16:creationId xmlns:a16="http://schemas.microsoft.com/office/drawing/2014/main" id="{1E4CF955-D8A1-FC41-9CC9-1021731B5E0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5077142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23385C"/>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089889" y="2141094"/>
            <a:ext cx="2664102" cy="2664102"/>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385115" y="2141094"/>
            <a:ext cx="2664102" cy="266410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680341" y="2141094"/>
            <a:ext cx="2664102" cy="266410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8975567" y="2141094"/>
            <a:ext cx="2664102" cy="266410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2458765" y="1698686"/>
            <a:ext cx="1268168" cy="1268168"/>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753991" y="1698686"/>
            <a:ext cx="1268168" cy="1268168"/>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049217" y="1698686"/>
            <a:ext cx="1268168" cy="1268168"/>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344443" y="1698686"/>
            <a:ext cx="1268168" cy="1268168"/>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D1DD726-B492-8E44-9918-192EF5BA2D3D}"/>
              </a:ext>
            </a:extLst>
          </p:cNvPr>
          <p:cNvSpPr/>
          <p:nvPr/>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435379" y="4279578"/>
            <a:ext cx="879736" cy="879735"/>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5798873" y="4279578"/>
            <a:ext cx="879736" cy="879735"/>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095831" y="4279578"/>
            <a:ext cx="879736" cy="879735"/>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526240" y="4279578"/>
            <a:ext cx="879736" cy="879735"/>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747941" y="1946907"/>
            <a:ext cx="695250" cy="734798"/>
          </a:xfrm>
        </p:spPr>
        <p:txBody>
          <a:bodyPr/>
          <a:lstStyle>
            <a:lvl1pPr algn="ctr">
              <a:buNone/>
              <a:defRPr sz="4800" b="1"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2" name="Rectangle 1">
            <a:extLst>
              <a:ext uri="{FF2B5EF4-FFF2-40B4-BE49-F238E27FC236}">
                <a16:creationId xmlns:a16="http://schemas.microsoft.com/office/drawing/2014/main" id="{DB70FC33-468D-C84E-8B00-B9E35D628700}"/>
              </a:ext>
            </a:extLst>
          </p:cNvPr>
          <p:cNvSpPr/>
          <p:nvPr userDrawn="1"/>
        </p:nvSpPr>
        <p:spPr>
          <a:xfrm>
            <a:off x="5945157" y="3244334"/>
            <a:ext cx="301686" cy="369332"/>
          </a:xfrm>
          <a:prstGeom prst="rect">
            <a:avLst/>
          </a:prstGeom>
        </p:spPr>
        <p:txBody>
          <a:bodyPr wrap="none">
            <a:spAutoFit/>
          </a:body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064548" y="1949503"/>
            <a:ext cx="695250" cy="734798"/>
          </a:xfrm>
        </p:spPr>
        <p:txBody>
          <a:bodyPr/>
          <a:lstStyle>
            <a:lvl1pPr algn="ctr">
              <a:buNone/>
              <a:defRPr sz="48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338393" y="1962861"/>
            <a:ext cx="695250" cy="734798"/>
          </a:xfrm>
        </p:spPr>
        <p:txBody>
          <a:bodyPr/>
          <a:lstStyle>
            <a:lvl1pPr algn="ctr">
              <a:buNone/>
              <a:defRPr sz="48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655000" y="1965457"/>
            <a:ext cx="695250" cy="734798"/>
          </a:xfrm>
        </p:spPr>
        <p:txBody>
          <a:bodyPr/>
          <a:lstStyle>
            <a:lvl1pPr algn="ctr">
              <a:buNone/>
              <a:defRPr sz="48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31" name="Group 30">
            <a:extLst>
              <a:ext uri="{FF2B5EF4-FFF2-40B4-BE49-F238E27FC236}">
                <a16:creationId xmlns:a16="http://schemas.microsoft.com/office/drawing/2014/main" id="{0BACD746-834E-014E-9597-34F8C7EE3798}"/>
              </a:ext>
            </a:extLst>
          </p:cNvPr>
          <p:cNvGrpSpPr/>
          <p:nvPr userDrawn="1"/>
        </p:nvGrpSpPr>
        <p:grpSpPr>
          <a:xfrm flipH="1">
            <a:off x="10344642" y="6178622"/>
            <a:ext cx="1847358" cy="678338"/>
            <a:chOff x="0" y="6194352"/>
            <a:chExt cx="1847358" cy="678338"/>
          </a:xfrm>
        </p:grpSpPr>
        <p:pic>
          <p:nvPicPr>
            <p:cNvPr id="32" name="Picture 31" descr="Icon&#10;&#10;Description automatically generated">
              <a:extLst>
                <a:ext uri="{FF2B5EF4-FFF2-40B4-BE49-F238E27FC236}">
                  <a16:creationId xmlns:a16="http://schemas.microsoft.com/office/drawing/2014/main" id="{93D4319C-32DE-2345-817D-B442827D90EE}"/>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49" name="Picture 48" descr="A picture containing text, sign, tableware, plate&#10;&#10;Description automatically generated">
              <a:extLst>
                <a:ext uri="{FF2B5EF4-FFF2-40B4-BE49-F238E27FC236}">
                  <a16:creationId xmlns:a16="http://schemas.microsoft.com/office/drawing/2014/main" id="{63482DC9-9B33-A34E-A891-5AC57B6D98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52" name="Picture 51" descr="Shape, arrow&#10;&#10;Description automatically generated">
              <a:extLst>
                <a:ext uri="{FF2B5EF4-FFF2-40B4-BE49-F238E27FC236}">
                  <a16:creationId xmlns:a16="http://schemas.microsoft.com/office/drawing/2014/main" id="{76FCF793-EA23-1F41-84E8-DA2E51ABE5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939996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10092535"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92559" y="3153853"/>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23385C"/>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nvGrpSpPr>
          <p:cNvPr id="28" name="Group 27">
            <a:extLst>
              <a:ext uri="{FF2B5EF4-FFF2-40B4-BE49-F238E27FC236}">
                <a16:creationId xmlns:a16="http://schemas.microsoft.com/office/drawing/2014/main" id="{EDD7DD1D-6569-A648-B7BA-8A862C959B63}"/>
              </a:ext>
            </a:extLst>
          </p:cNvPr>
          <p:cNvGrpSpPr/>
          <p:nvPr userDrawn="1"/>
        </p:nvGrpSpPr>
        <p:grpSpPr>
          <a:xfrm flipH="1">
            <a:off x="10344642" y="6178622"/>
            <a:ext cx="1847358" cy="678338"/>
            <a:chOff x="0" y="6194352"/>
            <a:chExt cx="1847358" cy="678338"/>
          </a:xfrm>
        </p:grpSpPr>
        <p:pic>
          <p:nvPicPr>
            <p:cNvPr id="29" name="Picture 28" descr="Icon&#10;&#10;Description automatically generated">
              <a:extLst>
                <a:ext uri="{FF2B5EF4-FFF2-40B4-BE49-F238E27FC236}">
                  <a16:creationId xmlns:a16="http://schemas.microsoft.com/office/drawing/2014/main" id="{525A5E58-9616-604D-8FC9-6B7619197C94}"/>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30" name="Picture 29" descr="A picture containing text, sign, tableware, plate&#10;&#10;Description automatically generated">
              <a:extLst>
                <a:ext uri="{FF2B5EF4-FFF2-40B4-BE49-F238E27FC236}">
                  <a16:creationId xmlns:a16="http://schemas.microsoft.com/office/drawing/2014/main" id="{55F74A9A-7428-B54D-841E-92004CF5778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33" name="Picture 32" descr="Shape, arrow&#10;&#10;Description automatically generated">
              <a:extLst>
                <a:ext uri="{FF2B5EF4-FFF2-40B4-BE49-F238E27FC236}">
                  <a16:creationId xmlns:a16="http://schemas.microsoft.com/office/drawing/2014/main" id="{18EEA0B2-3AEE-A140-9499-01A6A041AB7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2026889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CD42471-1AE1-7E43-ADAB-FFD070D8B9A4}"/>
              </a:ext>
            </a:extLst>
          </p:cNvPr>
          <p:cNvSpPr/>
          <p:nvPr userDrawn="1"/>
        </p:nvSpPr>
        <p:spPr>
          <a:xfrm flipV="1">
            <a:off x="7252828" y="8349"/>
            <a:ext cx="4355270" cy="6833936"/>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5FC67433-1584-FF43-ADAA-681A94BE02F6}"/>
              </a:ext>
            </a:extLst>
          </p:cNvPr>
          <p:cNvSpPr/>
          <p:nvPr userDrawn="1"/>
        </p:nvSpPr>
        <p:spPr>
          <a:xfrm>
            <a:off x="6982036" y="4072847"/>
            <a:ext cx="4896853" cy="2048825"/>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Logo, company name&#10;&#10;Description automatically generated">
            <a:extLst>
              <a:ext uri="{FF2B5EF4-FFF2-40B4-BE49-F238E27FC236}">
                <a16:creationId xmlns:a16="http://schemas.microsoft.com/office/drawing/2014/main" id="{EF38EF7A-81AA-1A4F-8718-DCE50973E9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52828" y="-3683"/>
            <a:ext cx="4355270" cy="2788837"/>
          </a:xfrm>
          <a:prstGeom prst="rect">
            <a:avLst/>
          </a:prstGeom>
        </p:spPr>
      </p:pic>
      <p:pic>
        <p:nvPicPr>
          <p:cNvPr id="39" name="Picture 38" descr="Icon&#10;&#10;Description automatically generated">
            <a:extLst>
              <a:ext uri="{FF2B5EF4-FFF2-40B4-BE49-F238E27FC236}">
                <a16:creationId xmlns:a16="http://schemas.microsoft.com/office/drawing/2014/main" id="{9B50C308-36DF-C242-BF4A-0F0BEE1B6E0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10800000">
            <a:off x="9722" y="-3683"/>
            <a:ext cx="3381345" cy="2542346"/>
          </a:xfrm>
          <a:prstGeom prst="rect">
            <a:avLst/>
          </a:prstGeom>
        </p:spPr>
      </p:pic>
      <p:sp>
        <p:nvSpPr>
          <p:cNvPr id="5" name="Google Shape;482;p39">
            <a:extLst>
              <a:ext uri="{FF2B5EF4-FFF2-40B4-BE49-F238E27FC236}">
                <a16:creationId xmlns:a16="http://schemas.microsoft.com/office/drawing/2014/main" id="{EEC38ED6-50FB-8743-88C0-96E8A16C20B3}"/>
              </a:ext>
            </a:extLst>
          </p:cNvPr>
          <p:cNvSpPr/>
          <p:nvPr userDrawn="1"/>
        </p:nvSpPr>
        <p:spPr>
          <a:xfrm>
            <a:off x="7511827" y="4292664"/>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23385C"/>
          </a:solid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7495627" y="5538848"/>
            <a:ext cx="233548" cy="233548"/>
            <a:chOff x="5941025" y="3634400"/>
            <a:chExt cx="467650" cy="467650"/>
          </a:xfrm>
          <a:solidFill>
            <a:srgbClr val="23385C"/>
          </a:solidFill>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grpSp>
        <p:nvGrpSpPr>
          <p:cNvPr id="13" name="Google Shape;506;p39">
            <a:extLst>
              <a:ext uri="{FF2B5EF4-FFF2-40B4-BE49-F238E27FC236}">
                <a16:creationId xmlns:a16="http://schemas.microsoft.com/office/drawing/2014/main" id="{BE36E1A7-274E-E141-9C59-C21A3978818E}"/>
              </a:ext>
            </a:extLst>
          </p:cNvPr>
          <p:cNvGrpSpPr/>
          <p:nvPr userDrawn="1"/>
        </p:nvGrpSpPr>
        <p:grpSpPr>
          <a:xfrm>
            <a:off x="7500861" y="4928786"/>
            <a:ext cx="232323" cy="156913"/>
            <a:chOff x="564675" y="1700625"/>
            <a:chExt cx="465200" cy="314200"/>
          </a:xfrm>
          <a:solidFill>
            <a:srgbClr val="23385C"/>
          </a:solidFill>
        </p:grpSpPr>
        <p:sp>
          <p:nvSpPr>
            <p:cNvPr id="14" name="Google Shape;507;p39">
              <a:extLst>
                <a:ext uri="{FF2B5EF4-FFF2-40B4-BE49-F238E27FC236}">
                  <a16:creationId xmlns:a16="http://schemas.microsoft.com/office/drawing/2014/main" id="{78B620C8-3961-A24A-95ED-BD7768E16E1D}"/>
                </a:ext>
              </a:extLst>
            </p:cNvPr>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5" name="Google Shape;508;p39">
              <a:extLst>
                <a:ext uri="{FF2B5EF4-FFF2-40B4-BE49-F238E27FC236}">
                  <a16:creationId xmlns:a16="http://schemas.microsoft.com/office/drawing/2014/main" id="{D0414B44-6B53-BF4D-B0DF-78956131704E}"/>
                </a:ext>
              </a:extLst>
            </p:cNvPr>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6" name="Google Shape;509;p39">
              <a:extLst>
                <a:ext uri="{FF2B5EF4-FFF2-40B4-BE49-F238E27FC236}">
                  <a16:creationId xmlns:a16="http://schemas.microsoft.com/office/drawing/2014/main" id="{81197B7C-6E1B-B64F-995D-EA99DBC8C50F}"/>
                </a:ext>
              </a:extLst>
            </p:cNvPr>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sp>
        <p:nvSpPr>
          <p:cNvPr id="19" name="Text Placeholder 17">
            <a:extLst>
              <a:ext uri="{FF2B5EF4-FFF2-40B4-BE49-F238E27FC236}">
                <a16:creationId xmlns:a16="http://schemas.microsoft.com/office/drawing/2014/main" id="{C149A2ED-4CA8-C043-B50B-8D1817BB1A26}"/>
              </a:ext>
            </a:extLst>
          </p:cNvPr>
          <p:cNvSpPr>
            <a:spLocks noGrp="1"/>
          </p:cNvSpPr>
          <p:nvPr>
            <p:ph type="body" sz="quarter" idx="25" hasCustomPrompt="1"/>
          </p:nvPr>
        </p:nvSpPr>
        <p:spPr>
          <a:xfrm>
            <a:off x="7922902" y="4261335"/>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17">
            <a:extLst>
              <a:ext uri="{FF2B5EF4-FFF2-40B4-BE49-F238E27FC236}">
                <a16:creationId xmlns:a16="http://schemas.microsoft.com/office/drawing/2014/main" id="{B3B235D2-8B53-D94D-AB40-46FCD68B0F68}"/>
              </a:ext>
            </a:extLst>
          </p:cNvPr>
          <p:cNvSpPr>
            <a:spLocks noGrp="1"/>
          </p:cNvSpPr>
          <p:nvPr>
            <p:ph type="body" sz="quarter" idx="26" hasCustomPrompt="1"/>
          </p:nvPr>
        </p:nvSpPr>
        <p:spPr>
          <a:xfrm>
            <a:off x="7922902" y="4884294"/>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7931066" y="5527857"/>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583902" y="2173094"/>
            <a:ext cx="3195486" cy="731140"/>
          </a:xfrm>
        </p:spPr>
        <p:txBody>
          <a:bodyPr anchor="ctr">
            <a:normAutofit/>
          </a:bodyPr>
          <a:lstStyle>
            <a:lvl1pPr marL="0" indent="0" algn="l">
              <a:buNone/>
              <a:defRPr sz="2800" baseline="0">
                <a:solidFill>
                  <a:srgbClr val="23385C"/>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583902" y="1363518"/>
            <a:ext cx="3195485" cy="837258"/>
          </a:xfrm>
        </p:spPr>
        <p:txBody>
          <a:bodyPr anchor="ctr">
            <a:normAutofit/>
          </a:bodyPr>
          <a:lstStyle>
            <a:lvl1pPr marL="0" indent="0" algn="l">
              <a:buNone/>
              <a:defRPr sz="5000" baseline="0">
                <a:solidFill>
                  <a:srgbClr val="23385C"/>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313111" y="5369146"/>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097068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0" y="0"/>
            <a:ext cx="12192000" cy="5119711"/>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5C9B4BE8-8FFE-2145-9014-64D7A0601AB2}"/>
              </a:ext>
            </a:extLst>
          </p:cNvPr>
          <p:cNvSpPr/>
          <p:nvPr userDrawn="1"/>
        </p:nvSpPr>
        <p:spPr>
          <a:xfrm>
            <a:off x="0" y="3561347"/>
            <a:ext cx="12192000" cy="3341242"/>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0" y="4579965"/>
            <a:ext cx="12192000" cy="697353"/>
          </a:xfrm>
        </p:spPr>
        <p:txBody>
          <a:bodyPr>
            <a:noAutofit/>
          </a:bodyPr>
          <a:lstStyle>
            <a:lvl1pPr marL="0" indent="0" algn="ctr">
              <a:buNone/>
              <a:defRPr sz="54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0" y="3961442"/>
            <a:ext cx="12192000" cy="697353"/>
          </a:xfrm>
        </p:spPr>
        <p:txBody>
          <a:bodyPr>
            <a:normAutofit/>
          </a:bodyPr>
          <a:lstStyle>
            <a:lvl1pPr marL="0" indent="0" algn="ctr">
              <a:buNone/>
              <a:defRPr sz="3600" b="0" i="0">
                <a:solidFill>
                  <a:schemeClr val="bg1"/>
                </a:solidFill>
                <a:latin typeface="+mn-lt"/>
              </a:defRPr>
            </a:lvl1pPr>
          </a:lstStyle>
          <a:p>
            <a:pPr lvl="0"/>
            <a:r>
              <a:rPr lang="en-US" dirty="0"/>
              <a:t>Cover Design 3</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4728003" y="6204183"/>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0" name="Picture 9" descr="Logo, company name&#10;&#10;Description automatically generated">
            <a:extLst>
              <a:ext uri="{FF2B5EF4-FFF2-40B4-BE49-F238E27FC236}">
                <a16:creationId xmlns:a16="http://schemas.microsoft.com/office/drawing/2014/main" id="{5DA8D9DA-2369-2B42-A4C7-EF7BF9E516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39437" y="13987"/>
            <a:ext cx="5513126" cy="3530254"/>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view/Content Slide - 5 bullets">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61479" y="550214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99807" y="555934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69762" y="5892116"/>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29716" y="550214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4" name="Picture 3" descr="Icon&#10;&#10;Description automatically generated">
            <a:extLst>
              <a:ext uri="{FF2B5EF4-FFF2-40B4-BE49-F238E27FC236}">
                <a16:creationId xmlns:a16="http://schemas.microsoft.com/office/drawing/2014/main" id="{4C24BC5C-56B4-894A-82E0-70B2AFD1B3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26173" y="5008123"/>
            <a:ext cx="3785372" cy="1884632"/>
          </a:xfrm>
          <a:prstGeom prst="rect">
            <a:avLst/>
          </a:prstGeom>
        </p:spPr>
      </p:pic>
    </p:spTree>
    <p:extLst>
      <p:ext uri="{BB962C8B-B14F-4D97-AF65-F5344CB8AC3E}">
        <p14:creationId xmlns:p14="http://schemas.microsoft.com/office/powerpoint/2010/main" val="2476502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view/Content Slide - 6 bullets">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47624" y="341609"/>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85952" y="398804"/>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55907" y="731580"/>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15861" y="341609"/>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47624" y="141623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85952" y="147343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55907" y="1806206"/>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15861" y="141623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47624" y="2475999"/>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85952" y="2533194"/>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55907" y="2865970"/>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15861" y="2475999"/>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33769" y="353418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72097" y="359138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42052" y="405478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02006" y="353418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47624" y="461148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85952" y="466868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55907" y="500145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15861" y="461148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4" name="Picture 3" descr="Icon&#10;&#10;Description automatically generated">
            <a:extLst>
              <a:ext uri="{FF2B5EF4-FFF2-40B4-BE49-F238E27FC236}">
                <a16:creationId xmlns:a16="http://schemas.microsoft.com/office/drawing/2014/main" id="{4C24BC5C-56B4-894A-82E0-70B2AFD1B3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26173" y="5008123"/>
            <a:ext cx="3785372" cy="1884632"/>
          </a:xfrm>
          <a:prstGeom prst="rect">
            <a:avLst/>
          </a:prstGeom>
        </p:spPr>
      </p:pic>
      <p:sp>
        <p:nvSpPr>
          <p:cNvPr id="27" name="Oval 26">
            <a:extLst>
              <a:ext uri="{FF2B5EF4-FFF2-40B4-BE49-F238E27FC236}">
                <a16:creationId xmlns:a16="http://schemas.microsoft.com/office/drawing/2014/main" id="{5C70CEB0-7166-D445-8FBB-3755DA55B3DB}"/>
              </a:ext>
            </a:extLst>
          </p:cNvPr>
          <p:cNvSpPr/>
          <p:nvPr userDrawn="1"/>
        </p:nvSpPr>
        <p:spPr>
          <a:xfrm>
            <a:off x="6345644" y="5653301"/>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5">
            <a:extLst>
              <a:ext uri="{FF2B5EF4-FFF2-40B4-BE49-F238E27FC236}">
                <a16:creationId xmlns:a16="http://schemas.microsoft.com/office/drawing/2014/main" id="{97FF5E62-72BA-D945-A7A5-FF65E932D9C6}"/>
              </a:ext>
            </a:extLst>
          </p:cNvPr>
          <p:cNvSpPr>
            <a:spLocks noGrp="1"/>
          </p:cNvSpPr>
          <p:nvPr>
            <p:ph type="body" sz="quarter" idx="27" hasCustomPrompt="1"/>
          </p:nvPr>
        </p:nvSpPr>
        <p:spPr>
          <a:xfrm>
            <a:off x="6483972" y="5710496"/>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cxnSp>
        <p:nvCxnSpPr>
          <p:cNvPr id="29" name="Straight Connector 28">
            <a:extLst>
              <a:ext uri="{FF2B5EF4-FFF2-40B4-BE49-F238E27FC236}">
                <a16:creationId xmlns:a16="http://schemas.microsoft.com/office/drawing/2014/main" id="{5533CF9A-BEC3-354C-9748-D5303B23C258}"/>
              </a:ext>
            </a:extLst>
          </p:cNvPr>
          <p:cNvCxnSpPr>
            <a:cxnSpLocks/>
          </p:cNvCxnSpPr>
          <p:nvPr userDrawn="1"/>
        </p:nvCxnSpPr>
        <p:spPr>
          <a:xfrm>
            <a:off x="5753927" y="6043272"/>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0" name="Text Placeholder 25">
            <a:extLst>
              <a:ext uri="{FF2B5EF4-FFF2-40B4-BE49-F238E27FC236}">
                <a16:creationId xmlns:a16="http://schemas.microsoft.com/office/drawing/2014/main" id="{09F61298-7562-054D-9390-2EB219676254}"/>
              </a:ext>
            </a:extLst>
          </p:cNvPr>
          <p:cNvSpPr>
            <a:spLocks noGrp="1"/>
          </p:cNvSpPr>
          <p:nvPr>
            <p:ph type="body" sz="quarter" idx="28" hasCustomPrompt="1"/>
          </p:nvPr>
        </p:nvSpPr>
        <p:spPr>
          <a:xfrm>
            <a:off x="7213881" y="5653301"/>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08311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2D0DC2C-A428-934B-B2CD-33EA01036C84}"/>
              </a:ext>
            </a:extLst>
          </p:cNvPr>
          <p:cNvSpPr/>
          <p:nvPr userDrawn="1"/>
        </p:nvSpPr>
        <p:spPr>
          <a:xfrm>
            <a:off x="241300" y="367062"/>
            <a:ext cx="11696700" cy="56953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3" name="Text Placeholder 23">
            <a:extLst>
              <a:ext uri="{FF2B5EF4-FFF2-40B4-BE49-F238E27FC236}">
                <a16:creationId xmlns:a16="http://schemas.microsoft.com/office/drawing/2014/main" id="{AE79FE91-3830-884D-BFD8-6859D5F6BB3B}"/>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Text Placeholder 23">
            <a:extLst>
              <a:ext uri="{FF2B5EF4-FFF2-40B4-BE49-F238E27FC236}">
                <a16:creationId xmlns:a16="http://schemas.microsoft.com/office/drawing/2014/main" id="{203270F2-74CA-3E48-A639-0135E1B9AD76}"/>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5" name="Text Placeholder 23">
            <a:extLst>
              <a:ext uri="{FF2B5EF4-FFF2-40B4-BE49-F238E27FC236}">
                <a16:creationId xmlns:a16="http://schemas.microsoft.com/office/drawing/2014/main" id="{9F1E2138-C57A-0D44-9CDF-C2A457A8ADF8}"/>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pic>
        <p:nvPicPr>
          <p:cNvPr id="16" name="Picture 15" descr="Icon&#10;&#10;Description automatically generated">
            <a:extLst>
              <a:ext uri="{FF2B5EF4-FFF2-40B4-BE49-F238E27FC236}">
                <a16:creationId xmlns:a16="http://schemas.microsoft.com/office/drawing/2014/main" id="{AACADF74-E82D-964C-835B-771E1D47BE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492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9" name="Picture 8" descr="Icon&#10;&#10;Description automatically generated">
            <a:extLst>
              <a:ext uri="{FF2B5EF4-FFF2-40B4-BE49-F238E27FC236}">
                <a16:creationId xmlns:a16="http://schemas.microsoft.com/office/drawing/2014/main" id="{659A1A35-B898-8246-8D43-C68A97BA1D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64932371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6/26/22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79" r:id="rId3"/>
    <p:sldLayoutId id="2147483830" r:id="rId4"/>
    <p:sldLayoutId id="2147483829" r:id="rId5"/>
    <p:sldLayoutId id="2147483842" r:id="rId6"/>
    <p:sldLayoutId id="2147483880" r:id="rId7"/>
    <p:sldLayoutId id="2147483841" r:id="rId8"/>
    <p:sldLayoutId id="2147483840" r:id="rId9"/>
    <p:sldLayoutId id="2147483874" r:id="rId10"/>
    <p:sldLayoutId id="2147483861" r:id="rId11"/>
    <p:sldLayoutId id="2147483862" r:id="rId12"/>
    <p:sldLayoutId id="2147483875" r:id="rId13"/>
    <p:sldLayoutId id="2147483863" r:id="rId14"/>
    <p:sldLayoutId id="2147483835" r:id="rId15"/>
    <p:sldLayoutId id="2147483876" r:id="rId16"/>
    <p:sldLayoutId id="2147483836" r:id="rId17"/>
    <p:sldLayoutId id="2147483831" r:id="rId18"/>
    <p:sldLayoutId id="2147483846" r:id="rId19"/>
    <p:sldLayoutId id="2147483873" r:id="rId20"/>
    <p:sldLayoutId id="2147483834" r:id="rId21"/>
    <p:sldLayoutId id="2147483845" r:id="rId22"/>
    <p:sldLayoutId id="2147483869" r:id="rId23"/>
    <p:sldLayoutId id="2147483877" r:id="rId24"/>
    <p:sldLayoutId id="2147483866" r:id="rId25"/>
    <p:sldLayoutId id="2147483833" r:id="rId26"/>
    <p:sldLayoutId id="2147483847" r:id="rId27"/>
    <p:sldLayoutId id="2147483871" r:id="rId28"/>
    <p:sldLayoutId id="2147483870" r:id="rId29"/>
    <p:sldLayoutId id="2147483872" r:id="rId30"/>
    <p:sldLayoutId id="2147483837" r:id="rId31"/>
    <p:sldLayoutId id="2147483838" r:id="rId32"/>
    <p:sldLayoutId id="2147483844" r:id="rId33"/>
    <p:sldLayoutId id="2147483848" r:id="rId34"/>
    <p:sldLayoutId id="2147483849" r:id="rId35"/>
    <p:sldLayoutId id="2147483851" r:id="rId36"/>
    <p:sldLayoutId id="2147483854" r:id="rId37"/>
    <p:sldLayoutId id="2147483855" r:id="rId38"/>
    <p:sldLayoutId id="2147483856" r:id="rId39"/>
    <p:sldLayoutId id="2147483857" r:id="rId40"/>
    <p:sldLayoutId id="2147483864" r:id="rId41"/>
    <p:sldLayoutId id="2147483852" r:id="rId42"/>
    <p:sldLayoutId id="2147483858" r:id="rId43"/>
    <p:sldLayoutId id="2147483859" r:id="rId44"/>
    <p:sldLayoutId id="2147483860" r:id="rId45"/>
    <p:sldLayoutId id="2147483853" r:id="rId4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3.png"/><Relationship Id="rId1" Type="http://schemas.openxmlformats.org/officeDocument/2006/relationships/slideLayout" Target="../slideLayouts/slideLayout9.xml"/><Relationship Id="rId4" Type="http://schemas.openxmlformats.org/officeDocument/2006/relationships/hyperlink" Target="https://www.mindtools.com/pages/article/newLDR_90.ht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3.png"/><Relationship Id="rId1" Type="http://schemas.openxmlformats.org/officeDocument/2006/relationships/slideLayout" Target="../slideLayouts/slideLayout20.xml"/><Relationship Id="rId4" Type="http://schemas.openxmlformats.org/officeDocument/2006/relationships/hyperlink" Target="https://www.forbes.com/sites/forbesnonprofitcouncil/2019/11/27/seven-ways-to-make-sure-team-skills-match-nonprofit-needs/?sh=1ae77e1f2a46"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0.xml"/><Relationship Id="rId6" Type="http://schemas.openxmlformats.org/officeDocument/2006/relationships/hyperlink" Target="https://www.bookwidgets.com/blog/2019/10/15-fun-team-building-activities-and-trust-games-for-the-classroom" TargetMode="External"/><Relationship Id="rId5" Type="http://schemas.openxmlformats.org/officeDocument/2006/relationships/hyperlink" Target="https://www.huddle.com/blog/team-building-activities/" TargetMode="External"/><Relationship Id="rId4" Type="http://schemas.openxmlformats.org/officeDocument/2006/relationships/hyperlink" Target="https://www.projectcentral.com/blog/effective-team-buildin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ashoka.org/" TargetMode="External"/><Relationship Id="rId1" Type="http://schemas.openxmlformats.org/officeDocument/2006/relationships/slideLayout" Target="../slideLayouts/slideLayout16.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youngfoundation.org/" TargetMode="External"/><Relationship Id="rId1" Type="http://schemas.openxmlformats.org/officeDocument/2006/relationships/slideLayout" Target="../slideLayouts/slideLayout14.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hyperlink" Target="https://conservationxlabs.com/digital-makerspace" TargetMode="External"/><Relationship Id="rId2" Type="http://schemas.openxmlformats.org/officeDocument/2006/relationships/image" Target="../media/image29.png"/><Relationship Id="rId1" Type="http://schemas.openxmlformats.org/officeDocument/2006/relationships/slideLayout" Target="../slideLayouts/slideLayout15.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rBMN9A8P1AY" TargetMode="External"/><Relationship Id="rId2"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image" Target="../media/image36.jpeg"/><Relationship Id="rId5" Type="http://schemas.openxmlformats.org/officeDocument/2006/relationships/hyperlink" Target="https://cibernarium.barcelonactiva.cat/home" TargetMode="External"/><Relationship Id="rId4" Type="http://schemas.openxmlformats.org/officeDocument/2006/relationships/hyperlink" Target="https://www.sbs.ox.ac.uk/research/centres-and-initiatives/skoll-centre-social-entrepreneurship"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axerosolutions.com/blog/project-fatigue-how-to-avoid-the-nasty-surprise-and-catch-a-second-wind" TargetMode="External"/><Relationship Id="rId2" Type="http://schemas.openxmlformats.org/officeDocument/2006/relationships/image" Target="../media/image37.jpe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hyperlink" Target="https://axerosolutions.com/blog/project-fatigue-how-to-avoid-the-nasty-surprise-and-catch-a-second-wind" TargetMode="External"/><Relationship Id="rId2" Type="http://schemas.openxmlformats.org/officeDocument/2006/relationships/image" Target="../media/image38.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hbr.org/2014/07/how-to-avoid-collaboration-fatigue" TargetMode="Externa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hyperlink" Target="https://hbr.org/2014/07/how-to-avoid-collaboration-fatigue" TargetMode="External"/><Relationship Id="rId2" Type="http://schemas.openxmlformats.org/officeDocument/2006/relationships/image" Target="../media/image40.jpe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s://hbr.org/2014/07/how-to-avoid-collaboration-fatigue" TargetMode="Externa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hyperlink" Target="https://hbr.org/2014/07/how-to-avoid-collaboration-fatigue" TargetMode="External"/><Relationship Id="rId2" Type="http://schemas.openxmlformats.org/officeDocument/2006/relationships/image" Target="../media/image42.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hyperlink" Target="https://www.studentcivicengagers.eu/guide-to-digital-civic-engagement-en/" TargetMode="Externa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s://www.infoq.com/news/2020/07/remote-fatigue-real/" TargetMode="Externa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s://www.infoq.com/news/2020/07/remote-fatigue-real/" TargetMode="Externa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hyperlink" Target="https://hbr.org/2014/07/how-to-avoid-collaboration-fatigue" TargetMode="External"/><Relationship Id="rId7" Type="http://schemas.openxmlformats.org/officeDocument/2006/relationships/hyperlink" Target="https://hbr.org/2020/12/how-to-lead-when-your-team-is-exhausted-and-you-are-too" TargetMode="External"/><Relationship Id="rId2" Type="http://schemas.openxmlformats.org/officeDocument/2006/relationships/image" Target="../media/image45.jpeg"/><Relationship Id="rId1" Type="http://schemas.openxmlformats.org/officeDocument/2006/relationships/slideLayout" Target="../slideLayouts/slideLayout16.xml"/><Relationship Id="rId6" Type="http://schemas.openxmlformats.org/officeDocument/2006/relationships/hyperlink" Target="https://www.youtube.com/watch?v=OHj38et5L04" TargetMode="External"/><Relationship Id="rId5" Type="http://schemas.openxmlformats.org/officeDocument/2006/relationships/hyperlink" Target="https://www.infoq.com/news/2020/07/remote-fatigue-real/" TargetMode="External"/><Relationship Id="rId4" Type="http://schemas.openxmlformats.org/officeDocument/2006/relationships/hyperlink" Target="https://randomactsofleadership.com/7-steps-to-break-the-cycle-of-inaction/"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6.jpeg"/><Relationship Id="rId1" Type="http://schemas.openxmlformats.org/officeDocument/2006/relationships/slideLayout" Target="../slideLayouts/slideLayout15.xml"/><Relationship Id="rId4" Type="http://schemas.openxmlformats.org/officeDocument/2006/relationships/hyperlink" Target="https://www.jrf.org.uk/sites/default/files/jrf/migrated/files/1859354157.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3.png"/><Relationship Id="rId1" Type="http://schemas.openxmlformats.org/officeDocument/2006/relationships/slideLayout" Target="../slideLayouts/slideLayout14.xml"/><Relationship Id="rId4" Type="http://schemas.openxmlformats.org/officeDocument/2006/relationships/hyperlink" Target="https://www.jrf.org.uk/sites/default/files/jrf/migrated/files/1859354157.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3.png"/><Relationship Id="rId1" Type="http://schemas.openxmlformats.org/officeDocument/2006/relationships/slideLayout" Target="../slideLayouts/slideLayout16.xml"/><Relationship Id="rId4" Type="http://schemas.openxmlformats.org/officeDocument/2006/relationships/hyperlink" Target="https://www.jrf.org.uk/sites/default/files/jrf/migrated/files/1859354157.pdf"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3.png"/><Relationship Id="rId1" Type="http://schemas.openxmlformats.org/officeDocument/2006/relationships/slideLayout" Target="../slideLayouts/slideLayout14.xml"/><Relationship Id="rId4" Type="http://schemas.openxmlformats.org/officeDocument/2006/relationships/hyperlink" Target="https://www.jrf.org.uk/sites/default/files/jrf/migrated/files/1859354157.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23.png"/><Relationship Id="rId1" Type="http://schemas.openxmlformats.org/officeDocument/2006/relationships/slideLayout" Target="../slideLayouts/slideLayout16.xml"/><Relationship Id="rId4" Type="http://schemas.openxmlformats.org/officeDocument/2006/relationships/hyperlink" Target="https://www.jrf.org.uk/sites/default/files/jrf/migrated/files/1859354157.pdf"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3.png"/><Relationship Id="rId1" Type="http://schemas.openxmlformats.org/officeDocument/2006/relationships/slideLayout" Target="../slideLayouts/slideLayout16.xml"/><Relationship Id="rId4" Type="http://schemas.openxmlformats.org/officeDocument/2006/relationships/hyperlink" Target="https://www.jrf.org.uk/sites/default/files/jrf/migrated/files/1859354157.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23.png"/><Relationship Id="rId1" Type="http://schemas.openxmlformats.org/officeDocument/2006/relationships/slideLayout" Target="../slideLayouts/slideLayout15.xml"/><Relationship Id="rId6" Type="http://schemas.openxmlformats.org/officeDocument/2006/relationships/hyperlink" Target="https://www.projectmanager.com/blog/improving-project-evaluation-process" TargetMode="External"/><Relationship Id="rId5" Type="http://schemas.openxmlformats.org/officeDocument/2006/relationships/hyperlink" Target="https://www.projectmanager.com/blog/5-ways-to-measure-project-success" TargetMode="External"/><Relationship Id="rId4" Type="http://schemas.openxmlformats.org/officeDocument/2006/relationships/hyperlink" Target="https://www.jrf.org.uk/sites/default/files/jrf/migrated/files/1859354157.pdf"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26.xml"/><Relationship Id="rId1" Type="http://schemas.openxmlformats.org/officeDocument/2006/relationships/video" Target="https://www.youtube.com/embed/TPDLD35_hgE?feature=oembed"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26.xml"/><Relationship Id="rId1" Type="http://schemas.openxmlformats.org/officeDocument/2006/relationships/video" Target="https://www.youtube.com/embed/VxXt-JMX0Fg?feature=oembed"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26.xml"/><Relationship Id="rId1" Type="http://schemas.openxmlformats.org/officeDocument/2006/relationships/video" Target="https://www.youtube.com/embed/qjBdcyueom8?feature=oembed"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2KqwMleovVU" TargetMode="External"/><Relationship Id="rId2" Type="http://schemas.openxmlformats.org/officeDocument/2006/relationships/slideLayout" Target="../slideLayouts/slideLayout26.xml"/><Relationship Id="rId1" Type="http://schemas.openxmlformats.org/officeDocument/2006/relationships/video" Target="https://www.youtube.com/embed/2KqwMleovVU?feature=oembed" TargetMode="External"/><Relationship Id="rId4" Type="http://schemas.openxmlformats.org/officeDocument/2006/relationships/image" Target="../media/image56.jpeg"/></Relationships>
</file>

<file path=ppt/slides/_rels/slide4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26.xml"/><Relationship Id="rId1" Type="http://schemas.openxmlformats.org/officeDocument/2006/relationships/video" Target="https://www.youtube.com/embed/sT2S4ItGoL4?feature=oembed" TargetMode="External"/></Relationships>
</file>

<file path=ppt/slides/_rels/slide47.xml.rels><?xml version="1.0" encoding="UTF-8" standalone="yes"?>
<Relationships xmlns="http://schemas.openxmlformats.org/package/2006/relationships"><Relationship Id="rId2" Type="http://schemas.openxmlformats.org/officeDocument/2006/relationships/hyperlink" Target="https://www.youtube.com/watch?v=LNHBMFCzznE" TargetMode="Externa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studentcivicengagers.eu/guide-to-digital-civic-engagement-en/" TargetMode="External"/><Relationship Id="rId1" Type="http://schemas.openxmlformats.org/officeDocument/2006/relationships/slideLayout" Target="../slideLayouts/slideLayout20.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group of people holding papers&#10;&#10;Description automatically generated with low confidence">
            <a:extLst>
              <a:ext uri="{FF2B5EF4-FFF2-40B4-BE49-F238E27FC236}">
                <a16:creationId xmlns:a16="http://schemas.microsoft.com/office/drawing/2014/main" id="{0DEDDFA2-136D-6B45-8B47-7DB6719406C7}"/>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2800869"/>
            <a:ext cx="12192000" cy="3058510"/>
          </a:xfrm>
        </p:spPr>
      </p:pic>
      <p:sp>
        <p:nvSpPr>
          <p:cNvPr id="6" name="Text Placeholder 5">
            <a:extLst>
              <a:ext uri="{FF2B5EF4-FFF2-40B4-BE49-F238E27FC236}">
                <a16:creationId xmlns:a16="http://schemas.microsoft.com/office/drawing/2014/main" id="{C792A4EB-A5BB-B442-AAAB-F8279A90AE27}"/>
              </a:ext>
            </a:extLst>
          </p:cNvPr>
          <p:cNvSpPr>
            <a:spLocks noGrp="1"/>
          </p:cNvSpPr>
          <p:nvPr>
            <p:ph type="body" sz="quarter" idx="15"/>
          </p:nvPr>
        </p:nvSpPr>
        <p:spPr/>
        <p:txBody>
          <a:bodyPr/>
          <a:lstStyle/>
          <a:p>
            <a:pPr algn="l"/>
            <a:r>
              <a:rPr lang="en-US" sz="2800" dirty="0"/>
              <a:t>MANAGING A DIGITAL CIVIC ENGAGEMENT PROJECT</a:t>
            </a:r>
          </a:p>
        </p:txBody>
      </p:sp>
      <p:sp>
        <p:nvSpPr>
          <p:cNvPr id="7" name="Text Placeholder 6">
            <a:extLst>
              <a:ext uri="{FF2B5EF4-FFF2-40B4-BE49-F238E27FC236}">
                <a16:creationId xmlns:a16="http://schemas.microsoft.com/office/drawing/2014/main" id="{DD2558D1-14F6-9D47-A9FC-BFDACE155356}"/>
              </a:ext>
            </a:extLst>
          </p:cNvPr>
          <p:cNvSpPr>
            <a:spLocks noGrp="1"/>
          </p:cNvSpPr>
          <p:nvPr>
            <p:ph type="body" sz="quarter" idx="16"/>
          </p:nvPr>
        </p:nvSpPr>
        <p:spPr/>
        <p:txBody>
          <a:bodyPr/>
          <a:lstStyle/>
          <a:p>
            <a:pPr algn="l"/>
            <a:r>
              <a:rPr lang="en-US" dirty="0"/>
              <a:t>SDCE OERs Module 4:</a:t>
            </a:r>
          </a:p>
        </p:txBody>
      </p:sp>
    </p:spTree>
    <p:extLst>
      <p:ext uri="{BB962C8B-B14F-4D97-AF65-F5344CB8AC3E}">
        <p14:creationId xmlns:p14="http://schemas.microsoft.com/office/powerpoint/2010/main" val="1141115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8" name="TextBox 7">
            <a:extLst>
              <a:ext uri="{FF2B5EF4-FFF2-40B4-BE49-F238E27FC236}">
                <a16:creationId xmlns:a16="http://schemas.microsoft.com/office/drawing/2014/main" id="{8417E96E-DDD8-41E4-808A-0ADF6239953E}"/>
              </a:ext>
            </a:extLst>
          </p:cNvPr>
          <p:cNvSpPr txBox="1"/>
          <p:nvPr/>
        </p:nvSpPr>
        <p:spPr>
          <a:xfrm>
            <a:off x="6096000" y="926863"/>
            <a:ext cx="5648325" cy="830997"/>
          </a:xfrm>
          <a:prstGeom prst="rect">
            <a:avLst/>
          </a:prstGeom>
          <a:noFill/>
        </p:spPr>
        <p:txBody>
          <a:bodyPr wrap="square" rtlCol="0">
            <a:spAutoFit/>
          </a:bodyPr>
          <a:lstStyle/>
          <a:p>
            <a:r>
              <a:rPr lang="en-US" sz="2400" dirty="0">
                <a:solidFill>
                  <a:schemeClr val="bg1"/>
                </a:solidFill>
              </a:rPr>
              <a:t>There are several steps you can take to ensure your DCE team will be effective.</a:t>
            </a:r>
            <a:endParaRPr lang="en-IE" sz="2400" dirty="0">
              <a:solidFill>
                <a:schemeClr val="bg1"/>
              </a:solidFill>
            </a:endParaRPr>
          </a:p>
        </p:txBody>
      </p:sp>
      <p:sp>
        <p:nvSpPr>
          <p:cNvPr id="9" name="TextBox 8">
            <a:extLst>
              <a:ext uri="{FF2B5EF4-FFF2-40B4-BE49-F238E27FC236}">
                <a16:creationId xmlns:a16="http://schemas.microsoft.com/office/drawing/2014/main" id="{7D7DD77F-07BC-4D47-BB92-5F500EBB44C7}"/>
              </a:ext>
            </a:extLst>
          </p:cNvPr>
          <p:cNvSpPr txBox="1"/>
          <p:nvPr/>
        </p:nvSpPr>
        <p:spPr>
          <a:xfrm>
            <a:off x="6096000" y="1751375"/>
            <a:ext cx="5648325" cy="3416320"/>
          </a:xfrm>
          <a:prstGeom prst="rect">
            <a:avLst/>
          </a:prstGeom>
          <a:noFill/>
        </p:spPr>
        <p:txBody>
          <a:bodyPr wrap="square" rtlCol="0">
            <a:spAutoFit/>
          </a:bodyPr>
          <a:lstStyle/>
          <a:p>
            <a:r>
              <a:rPr lang="en-US" sz="2400" dirty="0">
                <a:solidFill>
                  <a:schemeClr val="bg1"/>
                </a:solidFill>
              </a:rPr>
              <a:t>The first step of creating a team, is to establish the mission of the group. A mission is the purpose or reason of your project.</a:t>
            </a:r>
          </a:p>
          <a:p>
            <a:endParaRPr lang="en-US" sz="2400" dirty="0">
              <a:solidFill>
                <a:schemeClr val="bg1"/>
              </a:solidFill>
            </a:endParaRPr>
          </a:p>
          <a:p>
            <a:r>
              <a:rPr lang="en-US" sz="2400" dirty="0">
                <a:solidFill>
                  <a:schemeClr val="bg1"/>
                </a:solidFill>
              </a:rPr>
              <a:t>Identifying a mission will also help to ensure that all team members are on the same page, and everyone understands their purpose.</a:t>
            </a:r>
          </a:p>
        </p:txBody>
      </p:sp>
      <p:pic>
        <p:nvPicPr>
          <p:cNvPr id="12" name="Picture Placeholder 11">
            <a:extLst>
              <a:ext uri="{FF2B5EF4-FFF2-40B4-BE49-F238E27FC236}">
                <a16:creationId xmlns:a16="http://schemas.microsoft.com/office/drawing/2014/main" id="{B683C811-6696-4E06-8C23-CE7CB4F427B9}"/>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p:pic>
      <p:sp>
        <p:nvSpPr>
          <p:cNvPr id="10" name="TextBox 9">
            <a:extLst>
              <a:ext uri="{FF2B5EF4-FFF2-40B4-BE49-F238E27FC236}">
                <a16:creationId xmlns:a16="http://schemas.microsoft.com/office/drawing/2014/main" id="{9AD3BAC1-3F06-4604-83FD-A1A347F802E3}"/>
              </a:ext>
            </a:extLst>
          </p:cNvPr>
          <p:cNvSpPr txBox="1"/>
          <p:nvPr/>
        </p:nvSpPr>
        <p:spPr>
          <a:xfrm>
            <a:off x="6096000" y="403643"/>
            <a:ext cx="6096000" cy="523220"/>
          </a:xfrm>
          <a:prstGeom prst="rect">
            <a:avLst/>
          </a:prstGeom>
          <a:noFill/>
        </p:spPr>
        <p:txBody>
          <a:bodyPr wrap="square">
            <a:spAutoFit/>
          </a:bodyPr>
          <a:lstStyle/>
          <a:p>
            <a:r>
              <a:rPr lang="en-US" sz="2800" dirty="0">
                <a:solidFill>
                  <a:schemeClr val="bg1"/>
                </a:solidFill>
              </a:rPr>
              <a:t>BUILDING YOUR INITIAL DCE TEAM</a:t>
            </a:r>
          </a:p>
        </p:txBody>
      </p:sp>
      <p:sp>
        <p:nvSpPr>
          <p:cNvPr id="11" name="TextBox 10">
            <a:extLst>
              <a:ext uri="{FF2B5EF4-FFF2-40B4-BE49-F238E27FC236}">
                <a16:creationId xmlns:a16="http://schemas.microsoft.com/office/drawing/2014/main" id="{039296AF-BD70-4626-8F52-20D24B13BF44}"/>
              </a:ext>
            </a:extLst>
          </p:cNvPr>
          <p:cNvSpPr txBox="1"/>
          <p:nvPr/>
        </p:nvSpPr>
        <p:spPr>
          <a:xfrm>
            <a:off x="5954754" y="6085025"/>
            <a:ext cx="6097656" cy="369332"/>
          </a:xfrm>
          <a:prstGeom prst="rect">
            <a:avLst/>
          </a:prstGeom>
          <a:noFill/>
        </p:spPr>
        <p:txBody>
          <a:bodyPr wrap="square">
            <a:spAutoFit/>
          </a:bodyPr>
          <a:lstStyle/>
          <a:p>
            <a:r>
              <a:rPr lang="en-IE" dirty="0">
                <a:hlinkClick r:id="rId4">
                  <a:extLst>
                    <a:ext uri="{A12FA001-AC4F-418D-AE19-62706E023703}">
                      <ahyp:hlinkClr xmlns:ahyp="http://schemas.microsoft.com/office/drawing/2018/hyperlinkcolor" val="tx"/>
                    </a:ext>
                  </a:extLst>
                </a:hlinkClick>
              </a:rPr>
              <a:t>Source</a:t>
            </a:r>
            <a:endParaRPr lang="en-IE" dirty="0"/>
          </a:p>
        </p:txBody>
      </p:sp>
    </p:spTree>
    <p:extLst>
      <p:ext uri="{BB962C8B-B14F-4D97-AF65-F5344CB8AC3E}">
        <p14:creationId xmlns:p14="http://schemas.microsoft.com/office/powerpoint/2010/main" val="1998449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9" name="TextBox 8">
            <a:extLst>
              <a:ext uri="{FF2B5EF4-FFF2-40B4-BE49-F238E27FC236}">
                <a16:creationId xmlns:a16="http://schemas.microsoft.com/office/drawing/2014/main" id="{7D7DD77F-07BC-4D47-BB92-5F500EBB44C7}"/>
              </a:ext>
            </a:extLst>
          </p:cNvPr>
          <p:cNvSpPr txBox="1"/>
          <p:nvPr/>
        </p:nvSpPr>
        <p:spPr>
          <a:xfrm>
            <a:off x="368162" y="979796"/>
            <a:ext cx="6024138" cy="4893647"/>
          </a:xfrm>
          <a:prstGeom prst="rect">
            <a:avLst/>
          </a:prstGeom>
          <a:noFill/>
        </p:spPr>
        <p:txBody>
          <a:bodyPr wrap="square" rtlCol="0">
            <a:spAutoFit/>
          </a:bodyPr>
          <a:lstStyle/>
          <a:p>
            <a:endParaRPr lang="en-US" sz="2400" dirty="0">
              <a:solidFill>
                <a:schemeClr val="bg1"/>
              </a:solidFill>
            </a:endParaRPr>
          </a:p>
          <a:p>
            <a:r>
              <a:rPr lang="en-US" sz="2400" dirty="0">
                <a:solidFill>
                  <a:schemeClr val="bg1"/>
                </a:solidFill>
              </a:rPr>
              <a:t>Next, the leaders of the group need to evaluate the </a:t>
            </a:r>
            <a:r>
              <a:rPr lang="en-US" sz="2400" b="1" dirty="0">
                <a:solidFill>
                  <a:schemeClr val="bg1"/>
                </a:solidFill>
              </a:rPr>
              <a:t>skillset</a:t>
            </a:r>
            <a:r>
              <a:rPr lang="en-US" sz="2400" dirty="0">
                <a:solidFill>
                  <a:schemeClr val="bg1"/>
                </a:solidFill>
              </a:rPr>
              <a:t>  and </a:t>
            </a:r>
            <a:r>
              <a:rPr lang="en-US" sz="2400" b="1" dirty="0">
                <a:solidFill>
                  <a:schemeClr val="bg1"/>
                </a:solidFill>
              </a:rPr>
              <a:t>experience</a:t>
            </a:r>
            <a:r>
              <a:rPr lang="en-US" sz="2400" dirty="0">
                <a:solidFill>
                  <a:schemeClr val="bg1"/>
                </a:solidFill>
              </a:rPr>
              <a:t> of each member of the group. Each member of the project will bring something </a:t>
            </a:r>
            <a:r>
              <a:rPr lang="en-US" sz="2400" b="1" dirty="0">
                <a:solidFill>
                  <a:schemeClr val="bg1"/>
                </a:solidFill>
              </a:rPr>
              <a:t>different</a:t>
            </a:r>
            <a:r>
              <a:rPr lang="en-US" sz="2400" dirty="0">
                <a:solidFill>
                  <a:schemeClr val="bg1"/>
                </a:solidFill>
              </a:rPr>
              <a:t> to the team, from attitudes to skills- think about how each member might fit into their roles.</a:t>
            </a:r>
          </a:p>
          <a:p>
            <a:endParaRPr lang="en-US" sz="2400" dirty="0">
              <a:solidFill>
                <a:schemeClr val="bg1"/>
              </a:solidFill>
            </a:endParaRPr>
          </a:p>
          <a:p>
            <a:r>
              <a:rPr lang="en-US" sz="2400" dirty="0">
                <a:solidFill>
                  <a:schemeClr val="bg1"/>
                </a:solidFill>
              </a:rPr>
              <a:t>By aligning the correct tasks to the right group members, you will help to ensure the </a:t>
            </a:r>
            <a:r>
              <a:rPr lang="en-US" sz="2400" b="1" dirty="0">
                <a:solidFill>
                  <a:schemeClr val="bg1"/>
                </a:solidFill>
              </a:rPr>
              <a:t>success of the project.</a:t>
            </a:r>
          </a:p>
          <a:p>
            <a:endParaRPr lang="en-US" sz="2400" dirty="0">
              <a:solidFill>
                <a:schemeClr val="bg1"/>
              </a:solidFill>
            </a:endParaRPr>
          </a:p>
          <a:p>
            <a:endParaRPr lang="en-US" sz="2400" dirty="0">
              <a:solidFill>
                <a:schemeClr val="bg1"/>
              </a:solidFill>
            </a:endParaRPr>
          </a:p>
        </p:txBody>
      </p:sp>
      <p:pic>
        <p:nvPicPr>
          <p:cNvPr id="7" name="Picture Placeholder 6">
            <a:extLst>
              <a:ext uri="{FF2B5EF4-FFF2-40B4-BE49-F238E27FC236}">
                <a16:creationId xmlns:a16="http://schemas.microsoft.com/office/drawing/2014/main" id="{95222A75-1180-4C33-BF92-FB8D4B59FDE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3" name="TextBox 12">
            <a:extLst>
              <a:ext uri="{FF2B5EF4-FFF2-40B4-BE49-F238E27FC236}">
                <a16:creationId xmlns:a16="http://schemas.microsoft.com/office/drawing/2014/main" id="{898529A0-ACE8-40AE-B837-91DBBCFD7DAC}"/>
              </a:ext>
            </a:extLst>
          </p:cNvPr>
          <p:cNvSpPr txBox="1"/>
          <p:nvPr/>
        </p:nvSpPr>
        <p:spPr>
          <a:xfrm>
            <a:off x="628650" y="359387"/>
            <a:ext cx="6096000" cy="523220"/>
          </a:xfrm>
          <a:prstGeom prst="rect">
            <a:avLst/>
          </a:prstGeom>
          <a:noFill/>
        </p:spPr>
        <p:txBody>
          <a:bodyPr wrap="square">
            <a:spAutoFit/>
          </a:bodyPr>
          <a:lstStyle/>
          <a:p>
            <a:r>
              <a:rPr lang="en-US" sz="2800" dirty="0">
                <a:solidFill>
                  <a:schemeClr val="bg1"/>
                </a:solidFill>
              </a:rPr>
              <a:t>BUILDING YOUR INITIAL DCE TEAM</a:t>
            </a:r>
          </a:p>
        </p:txBody>
      </p:sp>
      <p:sp>
        <p:nvSpPr>
          <p:cNvPr id="10" name="TextBox 9">
            <a:extLst>
              <a:ext uri="{FF2B5EF4-FFF2-40B4-BE49-F238E27FC236}">
                <a16:creationId xmlns:a16="http://schemas.microsoft.com/office/drawing/2014/main" id="{09A2D6D3-1D32-4669-A721-FD49AD912573}"/>
              </a:ext>
            </a:extLst>
          </p:cNvPr>
          <p:cNvSpPr txBox="1"/>
          <p:nvPr/>
        </p:nvSpPr>
        <p:spPr>
          <a:xfrm>
            <a:off x="5722454" y="5904635"/>
            <a:ext cx="6097656" cy="369332"/>
          </a:xfrm>
          <a:prstGeom prst="rect">
            <a:avLst/>
          </a:prstGeom>
          <a:noFill/>
        </p:spPr>
        <p:txBody>
          <a:bodyPr wrap="square">
            <a:spAutoFit/>
          </a:bodyPr>
          <a:lstStyle/>
          <a:p>
            <a:r>
              <a:rPr lang="en-IE" dirty="0">
                <a:hlinkClick r:id="rId4">
                  <a:extLst>
                    <a:ext uri="{A12FA001-AC4F-418D-AE19-62706E023703}">
                      <ahyp:hlinkClr xmlns:ahyp="http://schemas.microsoft.com/office/drawing/2018/hyperlinkcolor" val="tx"/>
                    </a:ext>
                  </a:extLst>
                </a:hlinkClick>
              </a:rPr>
              <a:t>Source</a:t>
            </a:r>
            <a:endParaRPr lang="en-IE" dirty="0"/>
          </a:p>
        </p:txBody>
      </p:sp>
    </p:spTree>
    <p:extLst>
      <p:ext uri="{BB962C8B-B14F-4D97-AF65-F5344CB8AC3E}">
        <p14:creationId xmlns:p14="http://schemas.microsoft.com/office/powerpoint/2010/main" val="837914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9" name="TextBox 8">
            <a:extLst>
              <a:ext uri="{FF2B5EF4-FFF2-40B4-BE49-F238E27FC236}">
                <a16:creationId xmlns:a16="http://schemas.microsoft.com/office/drawing/2014/main" id="{7D7DD77F-07BC-4D47-BB92-5F500EBB44C7}"/>
              </a:ext>
            </a:extLst>
          </p:cNvPr>
          <p:cNvSpPr txBox="1"/>
          <p:nvPr/>
        </p:nvSpPr>
        <p:spPr>
          <a:xfrm>
            <a:off x="6095999" y="775095"/>
            <a:ext cx="5648325" cy="4893647"/>
          </a:xfrm>
          <a:prstGeom prst="rect">
            <a:avLst/>
          </a:prstGeom>
          <a:noFill/>
        </p:spPr>
        <p:txBody>
          <a:bodyPr wrap="square" rtlCol="0">
            <a:spAutoFit/>
          </a:bodyPr>
          <a:lstStyle/>
          <a:p>
            <a:r>
              <a:rPr lang="en-US" sz="2400" dirty="0">
                <a:solidFill>
                  <a:schemeClr val="bg1"/>
                </a:solidFill>
              </a:rPr>
              <a:t>The next step is to establish the roles of the members of the group as it will help to ensure the project will be a success.</a:t>
            </a:r>
          </a:p>
          <a:p>
            <a:endParaRPr lang="en-US" sz="2400" dirty="0">
              <a:solidFill>
                <a:schemeClr val="bg1"/>
              </a:solidFill>
            </a:endParaRPr>
          </a:p>
          <a:p>
            <a:r>
              <a:rPr lang="en-US" sz="2400" dirty="0">
                <a:solidFill>
                  <a:schemeClr val="bg1"/>
                </a:solidFill>
              </a:rPr>
              <a:t>When you have all the members for your team, it is important to assign roles for each team member, so everyone is clear on what they must do for the project.</a:t>
            </a:r>
          </a:p>
          <a:p>
            <a:endParaRPr lang="en-US" sz="2400" dirty="0">
              <a:solidFill>
                <a:schemeClr val="bg1"/>
              </a:solidFill>
            </a:endParaRPr>
          </a:p>
          <a:p>
            <a:r>
              <a:rPr lang="en-US" sz="2400" dirty="0">
                <a:solidFill>
                  <a:schemeClr val="bg1"/>
                </a:solidFill>
              </a:rPr>
              <a:t>This stage also offers great learning opportunities for students through peer-to-peer learning.</a:t>
            </a:r>
          </a:p>
          <a:p>
            <a:endParaRPr lang="en-US" sz="2400" dirty="0">
              <a:solidFill>
                <a:schemeClr val="bg1"/>
              </a:solidFill>
            </a:endParaRPr>
          </a:p>
        </p:txBody>
      </p:sp>
      <p:pic>
        <p:nvPicPr>
          <p:cNvPr id="12" name="Picture Placeholder 11">
            <a:extLst>
              <a:ext uri="{FF2B5EF4-FFF2-40B4-BE49-F238E27FC236}">
                <a16:creationId xmlns:a16="http://schemas.microsoft.com/office/drawing/2014/main" id="{16C3E790-C98E-4A17-89F8-0C9A76B7AC8F}"/>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p:pic>
      <p:sp>
        <p:nvSpPr>
          <p:cNvPr id="13" name="TextBox 12">
            <a:extLst>
              <a:ext uri="{FF2B5EF4-FFF2-40B4-BE49-F238E27FC236}">
                <a16:creationId xmlns:a16="http://schemas.microsoft.com/office/drawing/2014/main" id="{73959C5A-C82C-420D-8B9C-E47FA47E606A}"/>
              </a:ext>
            </a:extLst>
          </p:cNvPr>
          <p:cNvSpPr txBox="1"/>
          <p:nvPr/>
        </p:nvSpPr>
        <p:spPr>
          <a:xfrm>
            <a:off x="6237248" y="275150"/>
            <a:ext cx="6096000" cy="523220"/>
          </a:xfrm>
          <a:prstGeom prst="rect">
            <a:avLst/>
          </a:prstGeom>
          <a:noFill/>
        </p:spPr>
        <p:txBody>
          <a:bodyPr wrap="square">
            <a:spAutoFit/>
          </a:bodyPr>
          <a:lstStyle/>
          <a:p>
            <a:r>
              <a:rPr lang="en-US" sz="2800" dirty="0">
                <a:solidFill>
                  <a:schemeClr val="bg1"/>
                </a:solidFill>
              </a:rPr>
              <a:t>BUILDING YOUR INITIAL DCE TEAM</a:t>
            </a:r>
          </a:p>
        </p:txBody>
      </p:sp>
    </p:spTree>
    <p:extLst>
      <p:ext uri="{BB962C8B-B14F-4D97-AF65-F5344CB8AC3E}">
        <p14:creationId xmlns:p14="http://schemas.microsoft.com/office/powerpoint/2010/main" val="1876578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p:txBody>
          <a:bodyPr>
            <a:normAutofit/>
          </a:bodyPr>
          <a:lstStyle/>
          <a:p>
            <a:endParaRPr lang="en-US" dirty="0"/>
          </a:p>
          <a:p>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561785" y="379083"/>
            <a:ext cx="5085159" cy="590313"/>
          </a:xfrm>
        </p:spPr>
        <p:txBody>
          <a:bodyPr>
            <a:normAutofit fontScale="25000" lnSpcReduction="20000"/>
          </a:bodyPr>
          <a:lstStyle/>
          <a:p>
            <a:r>
              <a:rPr lang="en-US" sz="12000" dirty="0"/>
              <a:t>Building your Initial SDCE Team</a:t>
            </a:r>
          </a:p>
          <a:p>
            <a:r>
              <a:rPr lang="en-US" sz="11200" dirty="0"/>
              <a:t>Resources- interesting reading:</a:t>
            </a:r>
          </a:p>
          <a:p>
            <a:endParaRPr lang="en-US" dirty="0"/>
          </a:p>
        </p:txBody>
      </p:sp>
      <p:pic>
        <p:nvPicPr>
          <p:cNvPr id="10" name="Picture Placeholder 9" descr="A group of people sitting in chairs&#10;&#10;Description automatically generated with medium confidence">
            <a:extLst>
              <a:ext uri="{FF2B5EF4-FFF2-40B4-BE49-F238E27FC236}">
                <a16:creationId xmlns:a16="http://schemas.microsoft.com/office/drawing/2014/main" id="{6AFD1C57-A6E4-0243-BA5F-06F71D6CED6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6372129" y="452472"/>
            <a:ext cx="5564883" cy="5447571"/>
          </a:xfrm>
        </p:spPr>
      </p:pic>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4" name="TextBox 3">
            <a:extLst>
              <a:ext uri="{FF2B5EF4-FFF2-40B4-BE49-F238E27FC236}">
                <a16:creationId xmlns:a16="http://schemas.microsoft.com/office/drawing/2014/main" id="{9669A972-F0DA-41A4-8C09-BE07753DDD65}"/>
              </a:ext>
            </a:extLst>
          </p:cNvPr>
          <p:cNvSpPr txBox="1"/>
          <p:nvPr/>
        </p:nvSpPr>
        <p:spPr>
          <a:xfrm>
            <a:off x="561785" y="1428705"/>
            <a:ext cx="5555356" cy="3416320"/>
          </a:xfrm>
          <a:prstGeom prst="rect">
            <a:avLst/>
          </a:prstGeom>
          <a:noFill/>
        </p:spPr>
        <p:txBody>
          <a:bodyPr wrap="square" rtlCol="0">
            <a:spAutoFit/>
          </a:bodyPr>
          <a:lstStyle/>
          <a:p>
            <a:r>
              <a:rPr lang="en-US" sz="2400" dirty="0">
                <a:solidFill>
                  <a:schemeClr val="bg1"/>
                </a:solidFill>
                <a:hlinkClick r:id="rId4">
                  <a:extLst>
                    <a:ext uri="{A12FA001-AC4F-418D-AE19-62706E023703}">
                      <ahyp:hlinkClr xmlns:ahyp="http://schemas.microsoft.com/office/drawing/2018/hyperlinkcolor" val="tx"/>
                    </a:ext>
                  </a:extLst>
                </a:hlinkClick>
              </a:rPr>
              <a:t>Click here to find an interesting blog post on some tips on how to build an effective team for project management.</a:t>
            </a:r>
            <a:r>
              <a:rPr lang="en-US" sz="2400" dirty="0">
                <a:solidFill>
                  <a:schemeClr val="bg1"/>
                </a:solidFill>
              </a:rPr>
              <a:t> (3 min read)</a:t>
            </a:r>
          </a:p>
          <a:p>
            <a:endParaRPr lang="en-US" sz="2400" dirty="0">
              <a:solidFill>
                <a:schemeClr val="bg1"/>
              </a:solidFill>
            </a:endParaRPr>
          </a:p>
          <a:p>
            <a:r>
              <a:rPr lang="en-US" sz="2400" dirty="0">
                <a:solidFill>
                  <a:schemeClr val="bg1"/>
                </a:solidFill>
                <a:hlinkClick r:id="rId5">
                  <a:extLst>
                    <a:ext uri="{A12FA001-AC4F-418D-AE19-62706E023703}">
                      <ahyp:hlinkClr xmlns:ahyp="http://schemas.microsoft.com/office/drawing/2018/hyperlinkcolor" val="tx"/>
                    </a:ext>
                  </a:extLst>
                </a:hlinkClick>
              </a:rPr>
              <a:t>Click here to find some activities for engaging team building exercises.</a:t>
            </a:r>
            <a:endParaRPr lang="en-US" sz="2400" dirty="0">
              <a:solidFill>
                <a:schemeClr val="bg1"/>
              </a:solidFill>
            </a:endParaRPr>
          </a:p>
          <a:p>
            <a:endParaRPr lang="en-US" sz="2400" dirty="0">
              <a:solidFill>
                <a:schemeClr val="bg1"/>
              </a:solidFill>
              <a:hlinkClick r:id="rId6">
                <a:extLst>
                  <a:ext uri="{A12FA001-AC4F-418D-AE19-62706E023703}">
                    <ahyp:hlinkClr xmlns:ahyp="http://schemas.microsoft.com/office/drawing/2018/hyperlinkcolor" val="tx"/>
                  </a:ext>
                </a:extLst>
              </a:hlinkClick>
            </a:endParaRPr>
          </a:p>
          <a:p>
            <a:r>
              <a:rPr lang="en-US" sz="2400" dirty="0">
                <a:solidFill>
                  <a:schemeClr val="bg1"/>
                </a:solidFill>
                <a:hlinkClick r:id="rId6">
                  <a:extLst>
                    <a:ext uri="{A12FA001-AC4F-418D-AE19-62706E023703}">
                      <ahyp:hlinkClr xmlns:ahyp="http://schemas.microsoft.com/office/drawing/2018/hyperlinkcolor" val="tx"/>
                    </a:ext>
                  </a:extLst>
                </a:hlinkClick>
              </a:rPr>
              <a:t>Click here to discover more about team-building exercises for students.</a:t>
            </a:r>
            <a:endParaRPr lang="en-IE" sz="2400" dirty="0">
              <a:solidFill>
                <a:schemeClr val="bg1"/>
              </a:solidFill>
            </a:endParaRPr>
          </a:p>
        </p:txBody>
      </p:sp>
    </p:spTree>
    <p:extLst>
      <p:ext uri="{BB962C8B-B14F-4D97-AF65-F5344CB8AC3E}">
        <p14:creationId xmlns:p14="http://schemas.microsoft.com/office/powerpoint/2010/main" val="3588993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43DBA11-61D7-402F-888D-6DDD95872F6C}"/>
              </a:ext>
            </a:extLst>
          </p:cNvPr>
          <p:cNvSpPr>
            <a:spLocks noGrp="1"/>
          </p:cNvSpPr>
          <p:nvPr>
            <p:ph type="body" sz="quarter" idx="16"/>
          </p:nvPr>
        </p:nvSpPr>
        <p:spPr>
          <a:xfrm>
            <a:off x="2230796" y="935916"/>
            <a:ext cx="9520333" cy="1175656"/>
          </a:xfrm>
        </p:spPr>
        <p:txBody>
          <a:bodyPr>
            <a:noAutofit/>
          </a:bodyPr>
          <a:lstStyle/>
          <a:p>
            <a:pPr algn="ctr"/>
            <a:r>
              <a:rPr lang="en-US" dirty="0"/>
              <a:t>SUPPORT NETWORKS FOR MANAGING YOUR DCE PROJECT</a:t>
            </a:r>
          </a:p>
          <a:p>
            <a:endParaRPr lang="en-IE" sz="4400" dirty="0"/>
          </a:p>
        </p:txBody>
      </p:sp>
      <p:sp>
        <p:nvSpPr>
          <p:cNvPr id="6" name="Text Placeholder 5">
            <a:extLst>
              <a:ext uri="{FF2B5EF4-FFF2-40B4-BE49-F238E27FC236}">
                <a16:creationId xmlns:a16="http://schemas.microsoft.com/office/drawing/2014/main" id="{79144C0D-D758-4B9D-A6CE-324112763DB7}"/>
              </a:ext>
            </a:extLst>
          </p:cNvPr>
          <p:cNvSpPr>
            <a:spLocks noGrp="1"/>
          </p:cNvSpPr>
          <p:nvPr>
            <p:ph type="body" sz="quarter" idx="17"/>
          </p:nvPr>
        </p:nvSpPr>
        <p:spPr/>
        <p:txBody>
          <a:bodyPr>
            <a:normAutofit fontScale="85000" lnSpcReduction="20000"/>
          </a:bodyPr>
          <a:lstStyle/>
          <a:p>
            <a:r>
              <a:rPr lang="en-IE" dirty="0"/>
              <a:t>02</a:t>
            </a:r>
          </a:p>
        </p:txBody>
      </p:sp>
      <p:sp>
        <p:nvSpPr>
          <p:cNvPr id="4" name="TextBox 3">
            <a:extLst>
              <a:ext uri="{FF2B5EF4-FFF2-40B4-BE49-F238E27FC236}">
                <a16:creationId xmlns:a16="http://schemas.microsoft.com/office/drawing/2014/main" id="{151E944F-CBA4-45C5-9BCE-E0EE11E10B93}"/>
              </a:ext>
            </a:extLst>
          </p:cNvPr>
          <p:cNvSpPr txBox="1"/>
          <p:nvPr/>
        </p:nvSpPr>
        <p:spPr>
          <a:xfrm>
            <a:off x="7513982" y="5118652"/>
            <a:ext cx="4393096" cy="523220"/>
          </a:xfrm>
          <a:prstGeom prst="rect">
            <a:avLst/>
          </a:prstGeom>
          <a:noFill/>
        </p:spPr>
        <p:txBody>
          <a:bodyPr wrap="square" rtlCol="0">
            <a:spAutoFit/>
          </a:bodyPr>
          <a:lstStyle/>
          <a:p>
            <a:r>
              <a:rPr lang="en-IE" sz="2800" b="1" dirty="0">
                <a:solidFill>
                  <a:schemeClr val="bg1"/>
                </a:solidFill>
              </a:rPr>
              <a:t>Learner level: Advanced</a:t>
            </a:r>
          </a:p>
        </p:txBody>
      </p:sp>
    </p:spTree>
    <p:extLst>
      <p:ext uri="{BB962C8B-B14F-4D97-AF65-F5344CB8AC3E}">
        <p14:creationId xmlns:p14="http://schemas.microsoft.com/office/powerpoint/2010/main" val="3629042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person, outdoor, ground, sitting&#10;&#10;Description automatically generated">
            <a:extLst>
              <a:ext uri="{FF2B5EF4-FFF2-40B4-BE49-F238E27FC236}">
                <a16:creationId xmlns:a16="http://schemas.microsoft.com/office/drawing/2014/main" id="{BF2C9E0F-051A-1F44-AAE5-04B7C58B665A}"/>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p:pic>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755417" y="228600"/>
            <a:ext cx="4716425" cy="823715"/>
          </a:xfrm>
        </p:spPr>
        <p:txBody>
          <a:bodyPr>
            <a:normAutofit lnSpcReduction="10000"/>
          </a:bodyPr>
          <a:lstStyle/>
          <a:p>
            <a:r>
              <a:rPr lang="en-US" sz="2800" dirty="0"/>
              <a:t>WHAT TO EXPECT IN THIS TOPIC</a:t>
            </a:r>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4850A443-F747-4DE6-84F2-B6366D9BDED9}"/>
              </a:ext>
            </a:extLst>
          </p:cNvPr>
          <p:cNvSpPr txBox="1"/>
          <p:nvPr/>
        </p:nvSpPr>
        <p:spPr>
          <a:xfrm>
            <a:off x="1512124" y="1439138"/>
            <a:ext cx="5214497" cy="5539978"/>
          </a:xfrm>
          <a:prstGeom prst="rect">
            <a:avLst/>
          </a:prstGeom>
          <a:noFill/>
        </p:spPr>
        <p:txBody>
          <a:bodyPr wrap="square" rtlCol="0">
            <a:spAutoFit/>
          </a:bodyPr>
          <a:lstStyle/>
          <a:p>
            <a:r>
              <a:rPr lang="en-US" sz="2400" dirty="0">
                <a:solidFill>
                  <a:schemeClr val="bg1"/>
                </a:solidFill>
              </a:rPr>
              <a:t>In this topic you will learn how to set up your digital civic engagement project and drive your project forward through collaboration and creating partnerships with purpose. </a:t>
            </a:r>
          </a:p>
          <a:p>
            <a:endParaRPr lang="en-US" sz="2400" dirty="0">
              <a:solidFill>
                <a:schemeClr val="bg1"/>
              </a:solidFill>
            </a:endParaRPr>
          </a:p>
          <a:p>
            <a:r>
              <a:rPr lang="en-US" sz="2400" dirty="0">
                <a:solidFill>
                  <a:schemeClr val="bg1"/>
                </a:solidFill>
              </a:rPr>
              <a:t>You will learn how to get started and to use the different and relevant support systems in your communities in terms of business and civic engagement, how to work within partnerships, pool resources, get the most out of networking and volunteering and attracting resources. </a:t>
            </a:r>
          </a:p>
          <a:p>
            <a:endParaRPr lang="en-IE" dirty="0"/>
          </a:p>
        </p:txBody>
      </p:sp>
    </p:spTree>
    <p:extLst>
      <p:ext uri="{BB962C8B-B14F-4D97-AF65-F5344CB8AC3E}">
        <p14:creationId xmlns:p14="http://schemas.microsoft.com/office/powerpoint/2010/main" val="2740984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EF5734-9A94-4E89-BE39-46228A19C0E7}"/>
              </a:ext>
            </a:extLst>
          </p:cNvPr>
          <p:cNvSpPr>
            <a:spLocks noGrp="1"/>
          </p:cNvSpPr>
          <p:nvPr>
            <p:ph type="body" sz="quarter" idx="18"/>
          </p:nvPr>
        </p:nvSpPr>
        <p:spPr>
          <a:xfrm>
            <a:off x="1468859" y="1421296"/>
            <a:ext cx="5215827" cy="4877899"/>
          </a:xfrm>
        </p:spPr>
        <p:txBody>
          <a:bodyPr>
            <a:normAutofit/>
          </a:bodyPr>
          <a:lstStyle/>
          <a:p>
            <a:pPr marL="0"/>
            <a:r>
              <a:rPr lang="en-IE" dirty="0"/>
              <a:t>Before you starting putting your feet firmly on the ground and setting things in stone you are going to need support specific to setting up a Digital Civic Engagement project.</a:t>
            </a:r>
          </a:p>
          <a:p>
            <a:pPr marL="0"/>
            <a:r>
              <a:rPr lang="en-US" dirty="0"/>
              <a:t>If you focus on the problem with collaborative support, you are more likely to unlock a focused solution. </a:t>
            </a:r>
          </a:p>
          <a:p>
            <a:pPr marL="0"/>
            <a:r>
              <a:rPr lang="en-US" dirty="0"/>
              <a:t>With these networks and communities, you can dig deep and get to the root of the problem(s) and discover the often-unlikely solutions and collaborations that truly make a difference. </a:t>
            </a:r>
            <a:endParaRPr lang="en-IE" dirty="0"/>
          </a:p>
        </p:txBody>
      </p:sp>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p:txBody>
          <a:bodyPr>
            <a:normAutofit fontScale="70000" lnSpcReduction="20000"/>
          </a:bodyPr>
          <a:lstStyle/>
          <a:p>
            <a:r>
              <a:rPr lang="en-US" dirty="0"/>
              <a:t>TEAMWORK IS THE DREAMWORK</a:t>
            </a:r>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pic>
        <p:nvPicPr>
          <p:cNvPr id="6" name="Picture Placeholder 5">
            <a:extLst>
              <a:ext uri="{FF2B5EF4-FFF2-40B4-BE49-F238E27FC236}">
                <a16:creationId xmlns:a16="http://schemas.microsoft.com/office/drawing/2014/main" id="{F9B6EBE8-DF54-4BE3-816A-67C03FF45E6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36850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EF5734-9A94-4E89-BE39-46228A19C0E7}"/>
              </a:ext>
            </a:extLst>
          </p:cNvPr>
          <p:cNvSpPr>
            <a:spLocks noGrp="1"/>
          </p:cNvSpPr>
          <p:nvPr>
            <p:ph type="body" sz="quarter" idx="18"/>
          </p:nvPr>
        </p:nvSpPr>
        <p:spPr>
          <a:xfrm>
            <a:off x="1560443" y="1470991"/>
            <a:ext cx="5198165" cy="5218044"/>
          </a:xfrm>
        </p:spPr>
        <p:txBody>
          <a:bodyPr>
            <a:normAutofit lnSpcReduction="10000"/>
          </a:bodyPr>
          <a:lstStyle/>
          <a:p>
            <a:pPr marL="0"/>
            <a:r>
              <a:rPr lang="en-US" dirty="0"/>
              <a:t>Ideas often need incubation in a protected, supportive dedicated social  innovation environment that provides resources,  support, advice and freedom to evolve</a:t>
            </a:r>
          </a:p>
          <a:p>
            <a:pPr marL="0"/>
            <a:r>
              <a:rPr lang="en-US" dirty="0"/>
              <a:t>Accelerators are educators, enablers and highlight the critical role played by the ‘connectors’ and ‘connecting’ and ‘collaborating’ in any innovation system is highly valuable – bringing together -  the brokers, entrepreneurs and institutions that link together people, ideas, money and social innovation power – who contribute together to lasting change as thinkers, creators, designers, activists and community groups.</a:t>
            </a:r>
          </a:p>
          <a:p>
            <a:pPr marL="0"/>
            <a:endParaRPr lang="en-IE" dirty="0"/>
          </a:p>
        </p:txBody>
      </p:sp>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p:txBody>
          <a:bodyPr>
            <a:normAutofit/>
          </a:bodyPr>
          <a:lstStyle/>
          <a:p>
            <a:r>
              <a:rPr lang="en-US" sz="2800" dirty="0"/>
              <a:t>WHAT ARE ACCELERATORS?</a:t>
            </a:r>
            <a:endParaRPr lang="en-US" sz="1800"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pic>
        <p:nvPicPr>
          <p:cNvPr id="8" name="Picture Placeholder 7">
            <a:extLst>
              <a:ext uri="{FF2B5EF4-FFF2-40B4-BE49-F238E27FC236}">
                <a16:creationId xmlns:a16="http://schemas.microsoft.com/office/drawing/2014/main" id="{6E1A95AF-82C1-4ECD-BF71-CFC1BE1F5B0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61345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755417" y="228600"/>
            <a:ext cx="4716425" cy="823715"/>
          </a:xfrm>
        </p:spPr>
        <p:txBody>
          <a:bodyPr>
            <a:normAutofit lnSpcReduction="10000"/>
          </a:bodyPr>
          <a:lstStyle/>
          <a:p>
            <a:r>
              <a:rPr lang="en-IE" sz="2800" dirty="0"/>
              <a:t>DEDICATED EUROPEAN CIVIC ENGAGEMENT SPACES</a:t>
            </a:r>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4850A443-F747-4DE6-84F2-B6366D9BDED9}"/>
              </a:ext>
            </a:extLst>
          </p:cNvPr>
          <p:cNvSpPr txBox="1"/>
          <p:nvPr/>
        </p:nvSpPr>
        <p:spPr>
          <a:xfrm>
            <a:off x="1512124" y="1299990"/>
            <a:ext cx="5214497" cy="5909310"/>
          </a:xfrm>
          <a:prstGeom prst="rect">
            <a:avLst/>
          </a:prstGeom>
          <a:noFill/>
        </p:spPr>
        <p:txBody>
          <a:bodyPr wrap="square" rtlCol="0">
            <a:spAutoFit/>
          </a:bodyPr>
          <a:lstStyle/>
          <a:p>
            <a:r>
              <a:rPr lang="en-US" sz="2400" dirty="0">
                <a:solidFill>
                  <a:schemeClr val="bg1"/>
                </a:solidFill>
              </a:rPr>
              <a:t>This section will introduce you to different Civic Engagement Accelerators that have different approaches.</a:t>
            </a:r>
          </a:p>
          <a:p>
            <a:endParaRPr lang="en-US" sz="2400" dirty="0">
              <a:solidFill>
                <a:schemeClr val="bg1"/>
              </a:solidFill>
            </a:endParaRPr>
          </a:p>
          <a:p>
            <a:r>
              <a:rPr lang="en-US" sz="2400" dirty="0">
                <a:solidFill>
                  <a:schemeClr val="bg1"/>
                </a:solidFill>
              </a:rPr>
              <a:t>We will explore three different resources that will allow you to gain support in your project, whilst networking with likeminded people.</a:t>
            </a:r>
          </a:p>
          <a:p>
            <a:endParaRPr lang="en-US" sz="2400" dirty="0">
              <a:solidFill>
                <a:schemeClr val="bg1"/>
              </a:solidFill>
            </a:endParaRPr>
          </a:p>
          <a:p>
            <a:r>
              <a:rPr lang="en-US" sz="2400" dirty="0">
                <a:solidFill>
                  <a:schemeClr val="bg1"/>
                </a:solidFill>
              </a:rPr>
              <a:t>These resources can provide a lot of support for your own DCE project, but also by joining in on an existing project it will help build your experience and confidence to create your own project managed by you.</a:t>
            </a:r>
          </a:p>
          <a:p>
            <a:endParaRPr lang="en-IE" dirty="0"/>
          </a:p>
        </p:txBody>
      </p:sp>
      <p:pic>
        <p:nvPicPr>
          <p:cNvPr id="5" name="Picture Placeholder 4">
            <a:extLst>
              <a:ext uri="{FF2B5EF4-FFF2-40B4-BE49-F238E27FC236}">
                <a16:creationId xmlns:a16="http://schemas.microsoft.com/office/drawing/2014/main" id="{3A6CDCD6-346F-4625-8596-D2B6DA8F403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44733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EF5734-9A94-4E89-BE39-46228A19C0E7}"/>
              </a:ext>
            </a:extLst>
          </p:cNvPr>
          <p:cNvSpPr>
            <a:spLocks noGrp="1"/>
          </p:cNvSpPr>
          <p:nvPr>
            <p:ph type="body" sz="quarter" idx="18"/>
          </p:nvPr>
        </p:nvSpPr>
        <p:spPr>
          <a:xfrm>
            <a:off x="1468859" y="1421296"/>
            <a:ext cx="5215827" cy="5436704"/>
          </a:xfrm>
        </p:spPr>
        <p:txBody>
          <a:bodyPr>
            <a:normAutofit fontScale="92500" lnSpcReduction="20000"/>
          </a:bodyPr>
          <a:lstStyle/>
          <a:p>
            <a:pPr marL="0" indent="0"/>
            <a:r>
              <a:rPr lang="en-IE" sz="2600" b="1" dirty="0"/>
              <a:t>ASHOKA</a:t>
            </a:r>
          </a:p>
          <a:p>
            <a:pPr marL="0" indent="0"/>
            <a:r>
              <a:rPr lang="en-IE" sz="2600" dirty="0"/>
              <a:t>A network based in Ireland and the UK which focuses on a networking and community building, which</a:t>
            </a:r>
            <a:r>
              <a:rPr lang="en-IE" sz="2600" b="1" i="1" dirty="0"/>
              <a:t> </a:t>
            </a:r>
            <a:r>
              <a:rPr lang="en-IE" sz="2600" dirty="0"/>
              <a:t>cultivates a community of change leaders based worldwide.</a:t>
            </a:r>
          </a:p>
          <a:p>
            <a:pPr marL="0" indent="0"/>
            <a:endParaRPr lang="en-IE" sz="2600" dirty="0"/>
          </a:p>
          <a:p>
            <a:pPr marL="0" indent="0"/>
            <a:r>
              <a:rPr lang="en-IE" sz="2600" dirty="0"/>
              <a:t>ASHOKA has three main areas of support- Social Entrepreneurship, Empathy and Young Changemaking, and Organizing for Changemaking. ASHOKA aim to </a:t>
            </a:r>
            <a:r>
              <a:rPr lang="en-US" sz="2600" dirty="0"/>
              <a:t>inspire and enable changemaking in the public-at-large, and work to give all citizens the confidence and tools to solve problems for the good of all. </a:t>
            </a:r>
            <a:endParaRPr lang="en-IE" sz="2600" dirty="0"/>
          </a:p>
          <a:p>
            <a:pPr marL="0" indent="0"/>
            <a:endParaRPr lang="en-IE" sz="2600" dirty="0"/>
          </a:p>
          <a:p>
            <a:pPr marL="0" indent="0"/>
            <a:r>
              <a:rPr lang="en-IE" sz="2600" dirty="0">
                <a:hlinkClick r:id="rId2">
                  <a:extLst>
                    <a:ext uri="{A12FA001-AC4F-418D-AE19-62706E023703}">
                      <ahyp:hlinkClr xmlns:ahyp="http://schemas.microsoft.com/office/drawing/2018/hyperlinkcolor" val="tx"/>
                    </a:ext>
                  </a:extLst>
                </a:hlinkClick>
              </a:rPr>
              <a:t>Check out the ASHOKA website by clicking on this link</a:t>
            </a:r>
            <a:endParaRPr lang="en-IE" sz="2600" dirty="0"/>
          </a:p>
          <a:p>
            <a:pPr marL="0" indent="0"/>
            <a:endParaRPr lang="en-IE" dirty="0"/>
          </a:p>
          <a:p>
            <a:pPr marL="0" indent="0"/>
            <a:endParaRPr lang="en-IE" dirty="0"/>
          </a:p>
        </p:txBody>
      </p:sp>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p:txBody>
          <a:bodyPr>
            <a:normAutofit lnSpcReduction="10000"/>
          </a:bodyPr>
          <a:lstStyle/>
          <a:p>
            <a:r>
              <a:rPr lang="en-US" dirty="0"/>
              <a:t>ASHOKA</a:t>
            </a:r>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pic>
        <p:nvPicPr>
          <p:cNvPr id="13" name="Picture Placeholder 12" descr="Logo&#10;&#10;Description automatically generated">
            <a:extLst>
              <a:ext uri="{FF2B5EF4-FFF2-40B4-BE49-F238E27FC236}">
                <a16:creationId xmlns:a16="http://schemas.microsoft.com/office/drawing/2014/main" id="{198B4445-C9F7-4073-ACD3-5B21C4A25BCF}"/>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l="32086" r="32086"/>
          <a:stretch>
            <a:fillRect/>
          </a:stretch>
        </p:blipFill>
        <p:spPr/>
      </p:pic>
    </p:spTree>
    <p:extLst>
      <p:ext uri="{BB962C8B-B14F-4D97-AF65-F5344CB8AC3E}">
        <p14:creationId xmlns:p14="http://schemas.microsoft.com/office/powerpoint/2010/main" val="1406896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B4EE4B5-201B-174E-B893-01ED4F1DAA83}"/>
              </a:ext>
            </a:extLst>
          </p:cNvPr>
          <p:cNvSpPr>
            <a:spLocks noGrp="1"/>
          </p:cNvSpPr>
          <p:nvPr>
            <p:ph type="body" sz="quarter" idx="15"/>
          </p:nvPr>
        </p:nvSpPr>
        <p:spPr/>
        <p:txBody>
          <a:bodyPr/>
          <a:lstStyle/>
          <a:p>
            <a:endParaRPr lang="en-US" dirty="0"/>
          </a:p>
        </p:txBody>
      </p:sp>
      <p:sp>
        <p:nvSpPr>
          <p:cNvPr id="7" name="Text Placeholder 6">
            <a:extLst>
              <a:ext uri="{FF2B5EF4-FFF2-40B4-BE49-F238E27FC236}">
                <a16:creationId xmlns:a16="http://schemas.microsoft.com/office/drawing/2014/main" id="{9F49D57C-D7DF-9F49-AF13-3998A730433E}"/>
              </a:ext>
            </a:extLst>
          </p:cNvPr>
          <p:cNvSpPr>
            <a:spLocks noGrp="1"/>
          </p:cNvSpPr>
          <p:nvPr>
            <p:ph type="body" sz="quarter" idx="18"/>
          </p:nvPr>
        </p:nvSpPr>
        <p:spPr>
          <a:xfrm>
            <a:off x="783874" y="1673543"/>
            <a:ext cx="4647959" cy="3500617"/>
          </a:xfrm>
        </p:spPr>
        <p:txBody>
          <a:bodyPr>
            <a:normAutofit lnSpcReduction="10000"/>
          </a:bodyPr>
          <a:lstStyle/>
          <a:p>
            <a:pPr marL="0"/>
            <a:r>
              <a:rPr lang="en-US" dirty="0"/>
              <a:t>In this module,  we will examine how students can manage their own Digital Civic Engagement project.</a:t>
            </a:r>
          </a:p>
          <a:p>
            <a:pPr marL="0"/>
            <a:r>
              <a:rPr lang="en-US" dirty="0"/>
              <a:t>Students will learn how to put a team together utilising each other’s strengths. Students will also learn how to avoid project fatigue and how to evaluate their DCE project to ensure it is a success.</a:t>
            </a:r>
          </a:p>
        </p:txBody>
      </p:sp>
      <p:sp>
        <p:nvSpPr>
          <p:cNvPr id="6" name="Text Placeholder 5">
            <a:extLst>
              <a:ext uri="{FF2B5EF4-FFF2-40B4-BE49-F238E27FC236}">
                <a16:creationId xmlns:a16="http://schemas.microsoft.com/office/drawing/2014/main" id="{D1F97872-E326-814E-B621-401B933B821F}"/>
              </a:ext>
            </a:extLst>
          </p:cNvPr>
          <p:cNvSpPr>
            <a:spLocks noGrp="1"/>
          </p:cNvSpPr>
          <p:nvPr>
            <p:ph type="body" sz="quarter" idx="16"/>
          </p:nvPr>
        </p:nvSpPr>
        <p:spPr/>
        <p:txBody>
          <a:bodyPr/>
          <a:lstStyle/>
          <a:p>
            <a:r>
              <a:rPr lang="en-US" dirty="0"/>
              <a:t>Module 4 </a:t>
            </a:r>
          </a:p>
        </p:txBody>
      </p:sp>
      <p:sp>
        <p:nvSpPr>
          <p:cNvPr id="2" name="Text Placeholder 1">
            <a:extLst>
              <a:ext uri="{FF2B5EF4-FFF2-40B4-BE49-F238E27FC236}">
                <a16:creationId xmlns:a16="http://schemas.microsoft.com/office/drawing/2014/main" id="{5A80BA90-44CA-2744-BB6F-BEACD329C22E}"/>
              </a:ext>
            </a:extLst>
          </p:cNvPr>
          <p:cNvSpPr>
            <a:spLocks noGrp="1"/>
          </p:cNvSpPr>
          <p:nvPr>
            <p:ph type="body" sz="quarter" idx="14"/>
          </p:nvPr>
        </p:nvSpPr>
        <p:spPr>
          <a:xfrm>
            <a:off x="7229716" y="1232267"/>
            <a:ext cx="4647959" cy="822373"/>
          </a:xfrm>
        </p:spPr>
        <p:txBody>
          <a:bodyPr/>
          <a:lstStyle/>
          <a:p>
            <a:r>
              <a:rPr lang="en-US" dirty="0"/>
              <a:t>Topic 1: Designing and Working Within A Digital Civic Engagement Team</a:t>
            </a:r>
          </a:p>
        </p:txBody>
      </p:sp>
      <p:sp>
        <p:nvSpPr>
          <p:cNvPr id="8" name="Text Placeholder 7">
            <a:extLst>
              <a:ext uri="{FF2B5EF4-FFF2-40B4-BE49-F238E27FC236}">
                <a16:creationId xmlns:a16="http://schemas.microsoft.com/office/drawing/2014/main" id="{A17A3573-EF13-E64A-81BB-BF0EFE81C187}"/>
              </a:ext>
            </a:extLst>
          </p:cNvPr>
          <p:cNvSpPr>
            <a:spLocks noGrp="1"/>
          </p:cNvSpPr>
          <p:nvPr>
            <p:ph type="body" sz="quarter" idx="19"/>
          </p:nvPr>
        </p:nvSpPr>
        <p:spPr/>
        <p:txBody>
          <a:bodyPr/>
          <a:lstStyle/>
          <a:p>
            <a:endParaRPr lang="en-US"/>
          </a:p>
        </p:txBody>
      </p:sp>
      <p:sp>
        <p:nvSpPr>
          <p:cNvPr id="9" name="Text Placeholder 8">
            <a:extLst>
              <a:ext uri="{FF2B5EF4-FFF2-40B4-BE49-F238E27FC236}">
                <a16:creationId xmlns:a16="http://schemas.microsoft.com/office/drawing/2014/main" id="{C4419BF1-5CAF-8F47-86A0-836F57506040}"/>
              </a:ext>
            </a:extLst>
          </p:cNvPr>
          <p:cNvSpPr>
            <a:spLocks noGrp="1"/>
          </p:cNvSpPr>
          <p:nvPr>
            <p:ph type="body" sz="quarter" idx="20"/>
          </p:nvPr>
        </p:nvSpPr>
        <p:spPr/>
        <p:txBody>
          <a:bodyPr/>
          <a:lstStyle/>
          <a:p>
            <a:r>
              <a:rPr lang="en-US" dirty="0"/>
              <a:t>Topic 2: Transforming Obstacles Into Strengths</a:t>
            </a:r>
          </a:p>
        </p:txBody>
      </p:sp>
      <p:sp>
        <p:nvSpPr>
          <p:cNvPr id="10" name="Text Placeholder 9">
            <a:extLst>
              <a:ext uri="{FF2B5EF4-FFF2-40B4-BE49-F238E27FC236}">
                <a16:creationId xmlns:a16="http://schemas.microsoft.com/office/drawing/2014/main" id="{C48A5FD9-D237-2A4E-8E70-A4EEB17BACF2}"/>
              </a:ext>
            </a:extLst>
          </p:cNvPr>
          <p:cNvSpPr>
            <a:spLocks noGrp="1"/>
          </p:cNvSpPr>
          <p:nvPr>
            <p:ph type="body" sz="quarter" idx="21"/>
          </p:nvPr>
        </p:nvSpPr>
        <p:spPr/>
        <p:txBody>
          <a:bodyPr/>
          <a:lstStyle/>
          <a:p>
            <a:endParaRPr lang="en-US"/>
          </a:p>
        </p:txBody>
      </p:sp>
      <p:sp>
        <p:nvSpPr>
          <p:cNvPr id="11" name="Text Placeholder 10">
            <a:extLst>
              <a:ext uri="{FF2B5EF4-FFF2-40B4-BE49-F238E27FC236}">
                <a16:creationId xmlns:a16="http://schemas.microsoft.com/office/drawing/2014/main" id="{2C40850D-009A-7441-B664-3A4BA8330E62}"/>
              </a:ext>
            </a:extLst>
          </p:cNvPr>
          <p:cNvSpPr>
            <a:spLocks noGrp="1"/>
          </p:cNvSpPr>
          <p:nvPr>
            <p:ph type="body" sz="quarter" idx="22"/>
          </p:nvPr>
        </p:nvSpPr>
        <p:spPr/>
        <p:txBody>
          <a:bodyPr/>
          <a:lstStyle/>
          <a:p>
            <a:r>
              <a:rPr lang="en-US" dirty="0"/>
              <a:t>Topic 3: Avoiding Project Fatigue</a:t>
            </a:r>
          </a:p>
        </p:txBody>
      </p:sp>
      <p:sp>
        <p:nvSpPr>
          <p:cNvPr id="12" name="Text Placeholder 11">
            <a:extLst>
              <a:ext uri="{FF2B5EF4-FFF2-40B4-BE49-F238E27FC236}">
                <a16:creationId xmlns:a16="http://schemas.microsoft.com/office/drawing/2014/main" id="{9D01DFFD-F752-934A-8AD0-6D0868299CF3}"/>
              </a:ext>
            </a:extLst>
          </p:cNvPr>
          <p:cNvSpPr>
            <a:spLocks noGrp="1"/>
          </p:cNvSpPr>
          <p:nvPr>
            <p:ph type="body" sz="quarter" idx="23"/>
          </p:nvPr>
        </p:nvSpPr>
        <p:spPr/>
        <p:txBody>
          <a:bodyPr/>
          <a:lstStyle/>
          <a:p>
            <a:endParaRPr lang="en-US" dirty="0"/>
          </a:p>
        </p:txBody>
      </p:sp>
      <p:sp>
        <p:nvSpPr>
          <p:cNvPr id="13" name="Text Placeholder 12">
            <a:extLst>
              <a:ext uri="{FF2B5EF4-FFF2-40B4-BE49-F238E27FC236}">
                <a16:creationId xmlns:a16="http://schemas.microsoft.com/office/drawing/2014/main" id="{49B03528-2202-E941-B8AD-F9FFA7651659}"/>
              </a:ext>
            </a:extLst>
          </p:cNvPr>
          <p:cNvSpPr>
            <a:spLocks noGrp="1"/>
          </p:cNvSpPr>
          <p:nvPr>
            <p:ph type="body" sz="quarter" idx="24"/>
          </p:nvPr>
        </p:nvSpPr>
        <p:spPr/>
        <p:txBody>
          <a:bodyPr/>
          <a:lstStyle/>
          <a:p>
            <a:r>
              <a:rPr lang="en-US" dirty="0"/>
              <a:t>Topic 4: Evaluating Your Impact</a:t>
            </a:r>
          </a:p>
        </p:txBody>
      </p:sp>
      <p:sp>
        <p:nvSpPr>
          <p:cNvPr id="14" name="Text Placeholder 13">
            <a:extLst>
              <a:ext uri="{FF2B5EF4-FFF2-40B4-BE49-F238E27FC236}">
                <a16:creationId xmlns:a16="http://schemas.microsoft.com/office/drawing/2014/main" id="{3B7B5BCC-0C75-6048-B2A1-702C8D5716E9}"/>
              </a:ext>
            </a:extLst>
          </p:cNvPr>
          <p:cNvSpPr>
            <a:spLocks noGrp="1"/>
          </p:cNvSpPr>
          <p:nvPr>
            <p:ph type="body" sz="quarter" idx="25"/>
          </p:nvPr>
        </p:nvSpPr>
        <p:spPr/>
        <p:txBody>
          <a:bodyPr/>
          <a:lstStyle/>
          <a:p>
            <a:endParaRPr lang="en-US" dirty="0"/>
          </a:p>
        </p:txBody>
      </p:sp>
      <p:sp>
        <p:nvSpPr>
          <p:cNvPr id="15" name="Text Placeholder 14">
            <a:extLst>
              <a:ext uri="{FF2B5EF4-FFF2-40B4-BE49-F238E27FC236}">
                <a16:creationId xmlns:a16="http://schemas.microsoft.com/office/drawing/2014/main" id="{2CF53864-63EB-9940-A7F3-3B7A547B5905}"/>
              </a:ext>
            </a:extLst>
          </p:cNvPr>
          <p:cNvSpPr>
            <a:spLocks noGrp="1"/>
          </p:cNvSpPr>
          <p:nvPr>
            <p:ph type="body" sz="quarter" idx="26"/>
          </p:nvPr>
        </p:nvSpPr>
        <p:spPr/>
        <p:txBody>
          <a:bodyPr/>
          <a:lstStyle/>
          <a:p>
            <a:r>
              <a:rPr lang="en-US" dirty="0"/>
              <a:t>Module 4 Exercises</a:t>
            </a:r>
          </a:p>
        </p:txBody>
      </p:sp>
      <p:sp>
        <p:nvSpPr>
          <p:cNvPr id="16" name="TextBox 15">
            <a:extLst>
              <a:ext uri="{FF2B5EF4-FFF2-40B4-BE49-F238E27FC236}">
                <a16:creationId xmlns:a16="http://schemas.microsoft.com/office/drawing/2014/main" id="{8A54B590-BFD2-4697-9F6E-F13FC752E633}"/>
              </a:ext>
            </a:extLst>
          </p:cNvPr>
          <p:cNvSpPr txBox="1"/>
          <p:nvPr/>
        </p:nvSpPr>
        <p:spPr>
          <a:xfrm>
            <a:off x="5772724" y="6431762"/>
            <a:ext cx="6419276" cy="369332"/>
          </a:xfrm>
          <a:prstGeom prst="rect">
            <a:avLst/>
          </a:prstGeom>
          <a:noFill/>
        </p:spPr>
        <p:txBody>
          <a:bodyPr wrap="square">
            <a:spAutoFit/>
          </a:bodyPr>
          <a:lstStyle/>
          <a:p>
            <a:r>
              <a:rPr lang="en-US" sz="900" dirty="0">
                <a:solidFill>
                  <a:srgbClr val="002060"/>
                </a:solidFill>
              </a:rPr>
              <a:t>This project has been funded with support from the European Commission. This publication reflects the views only of the author(s), and the Commission cannot be held responsible for any use, which may be made of the information contained therein. </a:t>
            </a:r>
          </a:p>
        </p:txBody>
      </p:sp>
    </p:spTree>
    <p:extLst>
      <p:ext uri="{BB962C8B-B14F-4D97-AF65-F5344CB8AC3E}">
        <p14:creationId xmlns:p14="http://schemas.microsoft.com/office/powerpoint/2010/main" val="4080054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EF5734-9A94-4E89-BE39-46228A19C0E7}"/>
              </a:ext>
            </a:extLst>
          </p:cNvPr>
          <p:cNvSpPr>
            <a:spLocks noGrp="1"/>
          </p:cNvSpPr>
          <p:nvPr>
            <p:ph type="body" sz="quarter" idx="18"/>
          </p:nvPr>
        </p:nvSpPr>
        <p:spPr>
          <a:xfrm>
            <a:off x="1445359" y="1373256"/>
            <a:ext cx="5198165" cy="5218044"/>
          </a:xfrm>
        </p:spPr>
        <p:txBody>
          <a:bodyPr>
            <a:normAutofit lnSpcReduction="10000"/>
          </a:bodyPr>
          <a:lstStyle/>
          <a:p>
            <a:pPr marL="0" indent="0"/>
            <a:r>
              <a:rPr lang="en-IE" dirty="0"/>
              <a:t>The Young Foundation, based in the UK, are a leading centre for supporting and incubating social innovation; creating new enterprises, ideas and solutions to tackle some of our most pressing problems. They provide insights, programs and design impact investment funds.</a:t>
            </a:r>
          </a:p>
          <a:p>
            <a:pPr marL="0" indent="0"/>
            <a:r>
              <a:rPr lang="en-US" dirty="0"/>
              <a:t>The Young Foundation supports locally-led action, building knowledge around the issues people care about. They work collaboratively to improve lives and address shared challenges, driving social change for stronger communities and a fairer future.</a:t>
            </a:r>
          </a:p>
          <a:p>
            <a:pPr marL="0" indent="0"/>
            <a:r>
              <a:rPr lang="en-US" dirty="0">
                <a:hlinkClick r:id="rId2">
                  <a:extLst>
                    <a:ext uri="{A12FA001-AC4F-418D-AE19-62706E023703}">
                      <ahyp:hlinkClr xmlns:ahyp="http://schemas.microsoft.com/office/drawing/2018/hyperlinkcolor" val="tx"/>
                    </a:ext>
                  </a:extLst>
                </a:hlinkClick>
              </a:rPr>
              <a:t>Click here for a link to their website</a:t>
            </a:r>
            <a:endParaRPr lang="en-IE" dirty="0"/>
          </a:p>
          <a:p>
            <a:pPr marL="0" indent="0"/>
            <a:endParaRPr lang="en-IE" dirty="0"/>
          </a:p>
          <a:p>
            <a:pPr marL="0"/>
            <a:endParaRPr lang="en-IE" dirty="0"/>
          </a:p>
        </p:txBody>
      </p:sp>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p:txBody>
          <a:bodyPr>
            <a:normAutofit/>
          </a:bodyPr>
          <a:lstStyle/>
          <a:p>
            <a:r>
              <a:rPr lang="en-US" sz="2800" dirty="0"/>
              <a:t>YOUNG FOUNDATION</a:t>
            </a:r>
            <a:endParaRPr lang="en-US" sz="1800"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pic>
        <p:nvPicPr>
          <p:cNvPr id="13" name="Picture Placeholder 12" descr="Text&#10;&#10;Description automatically generated with medium confidence">
            <a:extLst>
              <a:ext uri="{FF2B5EF4-FFF2-40B4-BE49-F238E27FC236}">
                <a16:creationId xmlns:a16="http://schemas.microsoft.com/office/drawing/2014/main" id="{CA8DAE84-FD40-4839-A98A-8461B6FDF9BB}"/>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2347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755417" y="228600"/>
            <a:ext cx="4716425" cy="1071390"/>
          </a:xfrm>
        </p:spPr>
        <p:txBody>
          <a:bodyPr>
            <a:normAutofit/>
          </a:bodyPr>
          <a:lstStyle/>
          <a:p>
            <a:r>
              <a:rPr lang="en-IE" sz="2800" dirty="0"/>
              <a:t>CONSERVATION X LABS-</a:t>
            </a:r>
          </a:p>
          <a:p>
            <a:r>
              <a:rPr lang="en-IE" sz="2800" i="0" u="none" strike="noStrike" dirty="0">
                <a:effectLst/>
              </a:rPr>
              <a:t>THE DIGITAL MAKERSPACE </a:t>
            </a:r>
            <a:endParaRPr lang="en-IE" sz="4000"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4850A443-F747-4DE6-84F2-B6366D9BDED9}"/>
              </a:ext>
            </a:extLst>
          </p:cNvPr>
          <p:cNvSpPr txBox="1"/>
          <p:nvPr/>
        </p:nvSpPr>
        <p:spPr>
          <a:xfrm>
            <a:off x="1512124" y="1299990"/>
            <a:ext cx="5214497" cy="5539978"/>
          </a:xfrm>
          <a:prstGeom prst="rect">
            <a:avLst/>
          </a:prstGeom>
          <a:noFill/>
        </p:spPr>
        <p:txBody>
          <a:bodyPr wrap="square" rtlCol="0">
            <a:spAutoFit/>
          </a:bodyPr>
          <a:lstStyle/>
          <a:p>
            <a:r>
              <a:rPr lang="en-US" sz="2400" dirty="0">
                <a:solidFill>
                  <a:schemeClr val="bg1"/>
                </a:solidFill>
              </a:rPr>
              <a:t>Is an open online project platform where entrepreneurship, conservation, and technology communities come together to collaborate on solutions to end human-induced extinction.</a:t>
            </a:r>
          </a:p>
          <a:p>
            <a:endParaRPr lang="en-US" sz="2400" dirty="0">
              <a:solidFill>
                <a:schemeClr val="bg1"/>
              </a:solidFill>
            </a:endParaRPr>
          </a:p>
          <a:p>
            <a:r>
              <a:rPr lang="en-US" sz="2400" dirty="0">
                <a:solidFill>
                  <a:schemeClr val="bg1"/>
                </a:solidFill>
              </a:rPr>
              <a:t>Within the digital makerspace, you can respond to a challenge in the challenge browser, join a project in the project browser, post a new idea in the ideas bin and discuss tough problems in the problem bank.</a:t>
            </a:r>
          </a:p>
          <a:p>
            <a:endParaRPr lang="en-US" sz="2400" dirty="0">
              <a:solidFill>
                <a:schemeClr val="bg1"/>
              </a:solidFill>
            </a:endParaRPr>
          </a:p>
          <a:p>
            <a:r>
              <a:rPr lang="en-US" sz="2400" dirty="0">
                <a:solidFill>
                  <a:schemeClr val="bg1"/>
                </a:solidFill>
                <a:hlinkClick r:id="rId3">
                  <a:extLst>
                    <a:ext uri="{A12FA001-AC4F-418D-AE19-62706E023703}">
                      <ahyp:hlinkClr xmlns:ahyp="http://schemas.microsoft.com/office/drawing/2018/hyperlinkcolor" val="tx"/>
                    </a:ext>
                  </a:extLst>
                </a:hlinkClick>
              </a:rPr>
              <a:t>Click here for a link to the website</a:t>
            </a:r>
            <a:endParaRPr lang="en-US" sz="2400" dirty="0">
              <a:solidFill>
                <a:schemeClr val="bg1"/>
              </a:solidFill>
            </a:endParaRPr>
          </a:p>
          <a:p>
            <a:endParaRPr lang="en-IE" dirty="0"/>
          </a:p>
        </p:txBody>
      </p:sp>
      <p:pic>
        <p:nvPicPr>
          <p:cNvPr id="9" name="Picture Placeholder 8" descr="Logo&#10;&#10;Description automatically generated">
            <a:extLst>
              <a:ext uri="{FF2B5EF4-FFF2-40B4-BE49-F238E27FC236}">
                <a16:creationId xmlns:a16="http://schemas.microsoft.com/office/drawing/2014/main" id="{BDB2AD78-7400-496C-972B-237521923748}"/>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01146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8" name="TextBox 7">
            <a:extLst>
              <a:ext uri="{FF2B5EF4-FFF2-40B4-BE49-F238E27FC236}">
                <a16:creationId xmlns:a16="http://schemas.microsoft.com/office/drawing/2014/main" id="{1B401A5A-687D-4746-AB50-94EBA6F9FC15}"/>
              </a:ext>
            </a:extLst>
          </p:cNvPr>
          <p:cNvSpPr txBox="1"/>
          <p:nvPr/>
        </p:nvSpPr>
        <p:spPr>
          <a:xfrm>
            <a:off x="1502935" y="1267266"/>
            <a:ext cx="5147674" cy="6001643"/>
          </a:xfrm>
          <a:prstGeom prst="rect">
            <a:avLst/>
          </a:prstGeom>
          <a:noFill/>
        </p:spPr>
        <p:txBody>
          <a:bodyPr wrap="square" rtlCol="0">
            <a:spAutoFit/>
          </a:bodyPr>
          <a:lstStyle/>
          <a:p>
            <a:r>
              <a:rPr lang="en-IE" sz="2400" dirty="0">
                <a:solidFill>
                  <a:schemeClr val="bg1"/>
                </a:solidFill>
                <a:hlinkClick r:id="rId3">
                  <a:extLst>
                    <a:ext uri="{A12FA001-AC4F-418D-AE19-62706E023703}">
                      <ahyp:hlinkClr xmlns:ahyp="http://schemas.microsoft.com/office/drawing/2018/hyperlinkcolor" val="tx"/>
                    </a:ext>
                  </a:extLst>
                </a:hlinkClick>
              </a:rPr>
              <a:t>Take a look at this YouTube video which highlights some of the best techniques to manage projects</a:t>
            </a:r>
            <a:endParaRPr lang="en-IE" sz="2400" dirty="0">
              <a:solidFill>
                <a:schemeClr val="bg1"/>
              </a:solidFill>
            </a:endParaRPr>
          </a:p>
          <a:p>
            <a:endParaRPr lang="en-IE" sz="2400" dirty="0">
              <a:solidFill>
                <a:schemeClr val="bg1"/>
              </a:solidFill>
            </a:endParaRPr>
          </a:p>
          <a:p>
            <a:r>
              <a:rPr lang="en-IE" sz="2400" dirty="0">
                <a:solidFill>
                  <a:schemeClr val="bg1"/>
                </a:solidFill>
              </a:rPr>
              <a:t>Explore the following civic engagement and social innovation training websites which may also help you on your DCE journey:</a:t>
            </a:r>
          </a:p>
          <a:p>
            <a:endParaRPr lang="en-IE" sz="2400" dirty="0">
              <a:solidFill>
                <a:schemeClr val="bg1"/>
              </a:solidFill>
            </a:endParaRPr>
          </a:p>
          <a:p>
            <a:r>
              <a:rPr lang="en-IE" sz="2400" dirty="0">
                <a:solidFill>
                  <a:schemeClr val="bg1"/>
                </a:solidFill>
                <a:hlinkClick r:id="rId4">
                  <a:extLst>
                    <a:ext uri="{A12FA001-AC4F-418D-AE19-62706E023703}">
                      <ahyp:hlinkClr xmlns:ahyp="http://schemas.microsoft.com/office/drawing/2018/hyperlinkcolor" val="tx"/>
                    </a:ext>
                  </a:extLst>
                </a:hlinkClick>
              </a:rPr>
              <a:t>Skoll Centre, UK- School for Social Entrepreneurs </a:t>
            </a:r>
            <a:endParaRPr lang="en-IE" sz="2400" dirty="0">
              <a:solidFill>
                <a:schemeClr val="bg1"/>
              </a:solidFill>
            </a:endParaRPr>
          </a:p>
          <a:p>
            <a:endParaRPr lang="en-IE" sz="2400" dirty="0">
              <a:solidFill>
                <a:schemeClr val="bg1"/>
              </a:solidFill>
            </a:endParaRPr>
          </a:p>
          <a:p>
            <a:r>
              <a:rPr lang="en-US" sz="2400" dirty="0">
                <a:solidFill>
                  <a:schemeClr val="bg1"/>
                </a:solidFill>
                <a:hlinkClick r:id="rId5">
                  <a:extLst>
                    <a:ext uri="{A12FA001-AC4F-418D-AE19-62706E023703}">
                      <ahyp:hlinkClr xmlns:ahyp="http://schemas.microsoft.com/office/drawing/2018/hyperlinkcolor" val="tx"/>
                    </a:ext>
                  </a:extLst>
                </a:hlinkClick>
              </a:rPr>
              <a:t>Cibernarium, Spain (Training Focus) provides digital and technology training for all levels</a:t>
            </a:r>
            <a:endParaRPr lang="en-US" sz="2400" dirty="0">
              <a:solidFill>
                <a:schemeClr val="bg1"/>
              </a:solidFill>
            </a:endParaRPr>
          </a:p>
          <a:p>
            <a:endParaRPr lang="en-IE" sz="2400" dirty="0">
              <a:solidFill>
                <a:schemeClr val="bg1"/>
              </a:solidFill>
            </a:endParaRPr>
          </a:p>
        </p:txBody>
      </p:sp>
      <p:sp>
        <p:nvSpPr>
          <p:cNvPr id="11" name="Text Placeholder 1">
            <a:extLst>
              <a:ext uri="{FF2B5EF4-FFF2-40B4-BE49-F238E27FC236}">
                <a16:creationId xmlns:a16="http://schemas.microsoft.com/office/drawing/2014/main" id="{95D76ED6-0522-4C13-B955-B1410E8E3F94}"/>
              </a:ext>
            </a:extLst>
          </p:cNvPr>
          <p:cNvSpPr txBox="1">
            <a:spLocks/>
          </p:cNvSpPr>
          <p:nvPr/>
        </p:nvSpPr>
        <p:spPr>
          <a:xfrm>
            <a:off x="1718560" y="306874"/>
            <a:ext cx="4716425" cy="93409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dirty="0"/>
              <a:t>FURTHER LINKS AND RESOURCES</a:t>
            </a:r>
          </a:p>
          <a:p>
            <a:endParaRPr lang="en-US" sz="3200" dirty="0"/>
          </a:p>
        </p:txBody>
      </p:sp>
      <p:pic>
        <p:nvPicPr>
          <p:cNvPr id="4" name="Picture Placeholder 3">
            <a:extLst>
              <a:ext uri="{FF2B5EF4-FFF2-40B4-BE49-F238E27FC236}">
                <a16:creationId xmlns:a16="http://schemas.microsoft.com/office/drawing/2014/main" id="{3D91BF35-EE69-477D-9E96-28957BC5C967}"/>
              </a:ext>
            </a:extLst>
          </p:cNvPr>
          <p:cNvPicPr>
            <a:picLocks noGrp="1" noChangeAspect="1"/>
          </p:cNvPicPr>
          <p:nvPr>
            <p:ph type="pic" sz="quarter" idx="10"/>
          </p:nvPr>
        </p:nvPicPr>
        <p:blipFill>
          <a:blip r:embed="rId6"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90601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36831D8-FC61-4A4D-BCD9-63F354BA0141}"/>
              </a:ext>
            </a:extLst>
          </p:cNvPr>
          <p:cNvSpPr>
            <a:spLocks noGrp="1"/>
          </p:cNvSpPr>
          <p:nvPr>
            <p:ph type="body" sz="quarter" idx="16"/>
          </p:nvPr>
        </p:nvSpPr>
        <p:spPr>
          <a:xfrm>
            <a:off x="2065071" y="834611"/>
            <a:ext cx="9574760" cy="1068887"/>
          </a:xfrm>
        </p:spPr>
        <p:txBody>
          <a:bodyPr>
            <a:normAutofit/>
          </a:bodyPr>
          <a:lstStyle/>
          <a:p>
            <a:r>
              <a:rPr lang="en-IE" sz="4400" dirty="0"/>
              <a:t>AVOIDING PROJECT FATIGUE</a:t>
            </a:r>
          </a:p>
        </p:txBody>
      </p:sp>
      <p:sp>
        <p:nvSpPr>
          <p:cNvPr id="6" name="Text Placeholder 5">
            <a:extLst>
              <a:ext uri="{FF2B5EF4-FFF2-40B4-BE49-F238E27FC236}">
                <a16:creationId xmlns:a16="http://schemas.microsoft.com/office/drawing/2014/main" id="{C860B8A6-945C-40B6-9F55-E6409162101B}"/>
              </a:ext>
            </a:extLst>
          </p:cNvPr>
          <p:cNvSpPr>
            <a:spLocks noGrp="1"/>
          </p:cNvSpPr>
          <p:nvPr>
            <p:ph type="body" sz="quarter" idx="17"/>
          </p:nvPr>
        </p:nvSpPr>
        <p:spPr/>
        <p:txBody>
          <a:bodyPr>
            <a:normAutofit fontScale="85000" lnSpcReduction="20000"/>
          </a:bodyPr>
          <a:lstStyle/>
          <a:p>
            <a:r>
              <a:rPr lang="en-IE" dirty="0"/>
              <a:t>03</a:t>
            </a:r>
          </a:p>
        </p:txBody>
      </p:sp>
      <p:sp>
        <p:nvSpPr>
          <p:cNvPr id="4" name="TextBox 3">
            <a:extLst>
              <a:ext uri="{FF2B5EF4-FFF2-40B4-BE49-F238E27FC236}">
                <a16:creationId xmlns:a16="http://schemas.microsoft.com/office/drawing/2014/main" id="{66A1D78F-455A-462B-929C-9588A37D8A72}"/>
              </a:ext>
            </a:extLst>
          </p:cNvPr>
          <p:cNvSpPr txBox="1"/>
          <p:nvPr/>
        </p:nvSpPr>
        <p:spPr>
          <a:xfrm>
            <a:off x="7513982" y="5118652"/>
            <a:ext cx="4393096" cy="523220"/>
          </a:xfrm>
          <a:prstGeom prst="rect">
            <a:avLst/>
          </a:prstGeom>
          <a:noFill/>
        </p:spPr>
        <p:txBody>
          <a:bodyPr wrap="square" rtlCol="0">
            <a:spAutoFit/>
          </a:bodyPr>
          <a:lstStyle/>
          <a:p>
            <a:r>
              <a:rPr lang="en-IE" sz="2800" b="1" dirty="0">
                <a:solidFill>
                  <a:schemeClr val="bg1"/>
                </a:solidFill>
              </a:rPr>
              <a:t>Learner level: Intermediate</a:t>
            </a:r>
          </a:p>
        </p:txBody>
      </p:sp>
    </p:spTree>
    <p:extLst>
      <p:ext uri="{BB962C8B-B14F-4D97-AF65-F5344CB8AC3E}">
        <p14:creationId xmlns:p14="http://schemas.microsoft.com/office/powerpoint/2010/main" val="1130676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person, indoor&#10;&#10;Description automatically generated">
            <a:extLst>
              <a:ext uri="{FF2B5EF4-FFF2-40B4-BE49-F238E27FC236}">
                <a16:creationId xmlns:a16="http://schemas.microsoft.com/office/drawing/2014/main" id="{9F275CF7-15BD-8548-AC53-F368F3E873AF}"/>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p:pic>
      <p:sp>
        <p:nvSpPr>
          <p:cNvPr id="3" name="Text Placeholder 2">
            <a:extLst>
              <a:ext uri="{FF2B5EF4-FFF2-40B4-BE49-F238E27FC236}">
                <a16:creationId xmlns:a16="http://schemas.microsoft.com/office/drawing/2014/main" id="{36FF10A4-38A3-A344-8FC5-3A697B3C97A7}"/>
              </a:ext>
            </a:extLst>
          </p:cNvPr>
          <p:cNvSpPr>
            <a:spLocks noGrp="1"/>
          </p:cNvSpPr>
          <p:nvPr>
            <p:ph type="body" sz="quarter" idx="16"/>
          </p:nvPr>
        </p:nvSpPr>
        <p:spPr>
          <a:xfrm>
            <a:off x="1718561" y="228600"/>
            <a:ext cx="4716425" cy="765204"/>
          </a:xfrm>
        </p:spPr>
        <p:txBody>
          <a:bodyPr>
            <a:noAutofit/>
          </a:bodyPr>
          <a:lstStyle/>
          <a:p>
            <a:pPr algn="ctr"/>
            <a:r>
              <a:rPr lang="en-US" sz="2800" dirty="0"/>
              <a:t>TOPIC 3: AVOIDING PROJECT FATIGUE</a:t>
            </a:r>
          </a:p>
          <a:p>
            <a:pPr algn="ctr"/>
            <a:endParaRPr lang="en-US" sz="2800" dirty="0"/>
          </a:p>
        </p:txBody>
      </p:sp>
      <p:sp>
        <p:nvSpPr>
          <p:cNvPr id="5" name="TextBox 4">
            <a:extLst>
              <a:ext uri="{FF2B5EF4-FFF2-40B4-BE49-F238E27FC236}">
                <a16:creationId xmlns:a16="http://schemas.microsoft.com/office/drawing/2014/main" id="{DD5DB3AE-E549-4684-926B-61C8F1FC1EBC}"/>
              </a:ext>
            </a:extLst>
          </p:cNvPr>
          <p:cNvSpPr txBox="1"/>
          <p:nvPr/>
        </p:nvSpPr>
        <p:spPr>
          <a:xfrm>
            <a:off x="1524212" y="1497664"/>
            <a:ext cx="5105121" cy="2308324"/>
          </a:xfrm>
          <a:prstGeom prst="rect">
            <a:avLst/>
          </a:prstGeom>
          <a:noFill/>
        </p:spPr>
        <p:txBody>
          <a:bodyPr wrap="square" rtlCol="0">
            <a:spAutoFit/>
          </a:bodyPr>
          <a:lstStyle/>
          <a:p>
            <a:r>
              <a:rPr lang="en-US" sz="2400" dirty="0">
                <a:solidFill>
                  <a:schemeClr val="bg1"/>
                </a:solidFill>
              </a:rPr>
              <a:t>Project fatigue can be a complex topic, but it is easy to recognize. It can be seen as a type of disengagement, where people may have plenty of work to do, but they passively disengage.</a:t>
            </a:r>
          </a:p>
          <a:p>
            <a:endParaRPr lang="en-US" sz="2400" dirty="0">
              <a:solidFill>
                <a:schemeClr val="bg1"/>
              </a:solidFill>
            </a:endParaRPr>
          </a:p>
        </p:txBody>
      </p:sp>
      <p:sp>
        <p:nvSpPr>
          <p:cNvPr id="7" name="TextBox 6">
            <a:extLst>
              <a:ext uri="{FF2B5EF4-FFF2-40B4-BE49-F238E27FC236}">
                <a16:creationId xmlns:a16="http://schemas.microsoft.com/office/drawing/2014/main" id="{1C87552A-835B-4B1D-8763-D2A6C6233380}"/>
              </a:ext>
            </a:extLst>
          </p:cNvPr>
          <p:cNvSpPr txBox="1"/>
          <p:nvPr/>
        </p:nvSpPr>
        <p:spPr>
          <a:xfrm>
            <a:off x="1524000" y="6406634"/>
            <a:ext cx="1632857" cy="369332"/>
          </a:xfrm>
          <a:prstGeom prst="rect">
            <a:avLst/>
          </a:prstGeom>
          <a:noFill/>
        </p:spPr>
        <p:txBody>
          <a:bodyPr wrap="square" rtlCol="0">
            <a:spAutoFit/>
          </a:bodyPr>
          <a:lstStyle/>
          <a:p>
            <a:r>
              <a:rPr lang="en-IE" dirty="0">
                <a:solidFill>
                  <a:schemeClr val="bg1"/>
                </a:solidFill>
                <a:hlinkClick r:id="rId3">
                  <a:extLst>
                    <a:ext uri="{A12FA001-AC4F-418D-AE19-62706E023703}">
                      <ahyp:hlinkClr xmlns:ahyp="http://schemas.microsoft.com/office/drawing/2018/hyperlinkcolor" val="tx"/>
                    </a:ext>
                  </a:extLst>
                </a:hlinkClick>
              </a:rPr>
              <a:t>Source</a:t>
            </a:r>
            <a:endParaRPr lang="en-IE" dirty="0">
              <a:solidFill>
                <a:schemeClr val="bg1"/>
              </a:solidFill>
            </a:endParaRPr>
          </a:p>
        </p:txBody>
      </p:sp>
    </p:spTree>
    <p:extLst>
      <p:ext uri="{BB962C8B-B14F-4D97-AF65-F5344CB8AC3E}">
        <p14:creationId xmlns:p14="http://schemas.microsoft.com/office/powerpoint/2010/main" val="2589332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C624A72-09CD-4F93-A2AA-67A3036EE14A}"/>
              </a:ext>
            </a:extLst>
          </p:cNvPr>
          <p:cNvSpPr txBox="1"/>
          <p:nvPr/>
        </p:nvSpPr>
        <p:spPr>
          <a:xfrm>
            <a:off x="1037026" y="487248"/>
            <a:ext cx="5580219" cy="461665"/>
          </a:xfrm>
          <a:prstGeom prst="rect">
            <a:avLst/>
          </a:prstGeom>
          <a:noFill/>
        </p:spPr>
        <p:txBody>
          <a:bodyPr wrap="square" rtlCol="0">
            <a:spAutoFit/>
          </a:bodyPr>
          <a:lstStyle/>
          <a:p>
            <a:pPr algn="ctr"/>
            <a:r>
              <a:rPr lang="en-US" sz="2400" dirty="0">
                <a:solidFill>
                  <a:schemeClr val="bg1"/>
                </a:solidFill>
              </a:rPr>
              <a:t>TIPS FOR REDUCING PROJECT FATIGUE</a:t>
            </a:r>
            <a:endParaRPr lang="en-IE" sz="2400" dirty="0"/>
          </a:p>
        </p:txBody>
      </p:sp>
      <p:sp>
        <p:nvSpPr>
          <p:cNvPr id="16" name="TextBox 15">
            <a:extLst>
              <a:ext uri="{FF2B5EF4-FFF2-40B4-BE49-F238E27FC236}">
                <a16:creationId xmlns:a16="http://schemas.microsoft.com/office/drawing/2014/main" id="{F466C112-9EEC-445A-AF26-FBD8E6222547}"/>
              </a:ext>
            </a:extLst>
          </p:cNvPr>
          <p:cNvSpPr txBox="1"/>
          <p:nvPr/>
        </p:nvSpPr>
        <p:spPr>
          <a:xfrm>
            <a:off x="1451176" y="1310572"/>
            <a:ext cx="5279571" cy="6370975"/>
          </a:xfrm>
          <a:prstGeom prst="rect">
            <a:avLst/>
          </a:prstGeom>
          <a:noFill/>
        </p:spPr>
        <p:txBody>
          <a:bodyPr wrap="square">
            <a:spAutoFit/>
          </a:bodyPr>
          <a:lstStyle/>
          <a:p>
            <a:r>
              <a:rPr lang="en-US" sz="2400" dirty="0">
                <a:solidFill>
                  <a:schemeClr val="bg1"/>
                </a:solidFill>
              </a:rPr>
              <a:t>There are several things that group leaders can do to ensure that the group doesn’t suffer from project fatigue.</a:t>
            </a:r>
          </a:p>
          <a:p>
            <a:endParaRPr lang="en-US" sz="2400" dirty="0">
              <a:solidFill>
                <a:schemeClr val="bg1"/>
              </a:solidFill>
            </a:endParaRPr>
          </a:p>
          <a:p>
            <a:r>
              <a:rPr lang="en-US" sz="2400" dirty="0">
                <a:solidFill>
                  <a:schemeClr val="bg1"/>
                </a:solidFill>
              </a:rPr>
              <a:t>Have a clear structure of leadership- is the project student led or lecturer led? For SCDE projects, it is important to establish a clear sense of who the leader are, especially if the project is student led, but with guidance from lecturers.</a:t>
            </a:r>
          </a:p>
          <a:p>
            <a:endParaRPr lang="en-US" sz="2400" dirty="0">
              <a:solidFill>
                <a:schemeClr val="bg1"/>
              </a:solidFill>
            </a:endParaRPr>
          </a:p>
          <a:p>
            <a:r>
              <a:rPr lang="en-US" sz="2400" dirty="0">
                <a:solidFill>
                  <a:schemeClr val="bg1"/>
                </a:solidFill>
              </a:rPr>
              <a:t>Ensure that the team has a clear vision on what needs to be done, and when. Generate short term wins to ensure team motivation.</a:t>
            </a:r>
          </a:p>
          <a:p>
            <a:endParaRPr lang="en-US" sz="2400" dirty="0">
              <a:solidFill>
                <a:schemeClr val="bg1"/>
              </a:solidFill>
            </a:endParaRPr>
          </a:p>
          <a:p>
            <a:endParaRPr lang="en-US" sz="2400" dirty="0">
              <a:solidFill>
                <a:schemeClr val="bg1"/>
              </a:solidFill>
            </a:endParaRPr>
          </a:p>
        </p:txBody>
      </p:sp>
      <p:pic>
        <p:nvPicPr>
          <p:cNvPr id="6" name="Picture Placeholder 5">
            <a:extLst>
              <a:ext uri="{FF2B5EF4-FFF2-40B4-BE49-F238E27FC236}">
                <a16:creationId xmlns:a16="http://schemas.microsoft.com/office/drawing/2014/main" id="{0C4042CB-B157-4E46-8751-29BBD704A4B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3" name="TextBox 12">
            <a:extLst>
              <a:ext uri="{FF2B5EF4-FFF2-40B4-BE49-F238E27FC236}">
                <a16:creationId xmlns:a16="http://schemas.microsoft.com/office/drawing/2014/main" id="{875E6897-6128-432A-BCC3-C25D719158CB}"/>
              </a:ext>
            </a:extLst>
          </p:cNvPr>
          <p:cNvSpPr txBox="1"/>
          <p:nvPr/>
        </p:nvSpPr>
        <p:spPr>
          <a:xfrm>
            <a:off x="6096000" y="6547970"/>
            <a:ext cx="6096000" cy="369332"/>
          </a:xfrm>
          <a:prstGeom prst="rect">
            <a:avLst/>
          </a:prstGeom>
          <a:noFill/>
        </p:spPr>
        <p:txBody>
          <a:bodyPr wrap="square">
            <a:spAutoFit/>
          </a:bodyPr>
          <a:lstStyle/>
          <a:p>
            <a:r>
              <a:rPr lang="en-IE" dirty="0">
                <a:solidFill>
                  <a:schemeClr val="bg1"/>
                </a:solidFill>
                <a:hlinkClick r:id="rId3">
                  <a:extLst>
                    <a:ext uri="{A12FA001-AC4F-418D-AE19-62706E023703}">
                      <ahyp:hlinkClr xmlns:ahyp="http://schemas.microsoft.com/office/drawing/2018/hyperlinkcolor" val="tx"/>
                    </a:ext>
                  </a:extLst>
                </a:hlinkClick>
              </a:rPr>
              <a:t>Source</a:t>
            </a:r>
            <a:endParaRPr lang="en-IE" dirty="0"/>
          </a:p>
        </p:txBody>
      </p:sp>
    </p:spTree>
    <p:extLst>
      <p:ext uri="{BB962C8B-B14F-4D97-AF65-F5344CB8AC3E}">
        <p14:creationId xmlns:p14="http://schemas.microsoft.com/office/powerpoint/2010/main" val="4175843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FF10A4-38A3-A344-8FC5-3A697B3C97A7}"/>
              </a:ext>
            </a:extLst>
          </p:cNvPr>
          <p:cNvSpPr>
            <a:spLocks noGrp="1"/>
          </p:cNvSpPr>
          <p:nvPr>
            <p:ph type="body" sz="quarter" idx="16"/>
          </p:nvPr>
        </p:nvSpPr>
        <p:spPr>
          <a:xfrm>
            <a:off x="1524000" y="482813"/>
            <a:ext cx="4716425" cy="449516"/>
          </a:xfrm>
        </p:spPr>
        <p:txBody>
          <a:bodyPr>
            <a:normAutofit fontScale="92500" lnSpcReduction="10000"/>
          </a:bodyPr>
          <a:lstStyle/>
          <a:p>
            <a:pPr algn="ctr"/>
            <a:r>
              <a:rPr lang="en-US" sz="3000" dirty="0"/>
              <a:t>AVOIDING PROJECT FATIGUE</a:t>
            </a:r>
          </a:p>
          <a:p>
            <a:endParaRPr lang="en-US" dirty="0"/>
          </a:p>
        </p:txBody>
      </p:sp>
      <p:sp>
        <p:nvSpPr>
          <p:cNvPr id="5" name="TextBox 4">
            <a:extLst>
              <a:ext uri="{FF2B5EF4-FFF2-40B4-BE49-F238E27FC236}">
                <a16:creationId xmlns:a16="http://schemas.microsoft.com/office/drawing/2014/main" id="{DD5DB3AE-E549-4684-926B-61C8F1FC1EBC}"/>
              </a:ext>
            </a:extLst>
          </p:cNvPr>
          <p:cNvSpPr txBox="1"/>
          <p:nvPr/>
        </p:nvSpPr>
        <p:spPr>
          <a:xfrm>
            <a:off x="1524000" y="1368843"/>
            <a:ext cx="5105121" cy="4524315"/>
          </a:xfrm>
          <a:prstGeom prst="rect">
            <a:avLst/>
          </a:prstGeom>
          <a:noFill/>
        </p:spPr>
        <p:txBody>
          <a:bodyPr wrap="square" rtlCol="0">
            <a:spAutoFit/>
          </a:bodyPr>
          <a:lstStyle/>
          <a:p>
            <a:r>
              <a:rPr lang="en-US" sz="2400" dirty="0">
                <a:solidFill>
                  <a:schemeClr val="bg1"/>
                </a:solidFill>
              </a:rPr>
              <a:t>Avoid the cycle of inaction!</a:t>
            </a:r>
          </a:p>
          <a:p>
            <a:endParaRPr lang="en-US" sz="2400" dirty="0">
              <a:solidFill>
                <a:schemeClr val="bg1"/>
              </a:solidFill>
            </a:endParaRPr>
          </a:p>
          <a:p>
            <a:r>
              <a:rPr lang="en-US" sz="2400" dirty="0">
                <a:solidFill>
                  <a:schemeClr val="bg1"/>
                </a:solidFill>
              </a:rPr>
              <a:t>During a large project, situations can occur where decisions need to be made, but group members are not sure of who needs to make the decision.</a:t>
            </a:r>
          </a:p>
          <a:p>
            <a:endParaRPr lang="en-US" sz="2400" dirty="0">
              <a:solidFill>
                <a:schemeClr val="bg1"/>
              </a:solidFill>
            </a:endParaRPr>
          </a:p>
          <a:p>
            <a:r>
              <a:rPr lang="en-US" sz="2400" dirty="0">
                <a:solidFill>
                  <a:schemeClr val="bg1"/>
                </a:solidFill>
              </a:rPr>
              <a:t>The group agrees on what needs to be done, but no one takes action on what needs to be done.</a:t>
            </a:r>
          </a:p>
          <a:p>
            <a:endParaRPr lang="en-US" sz="2400" dirty="0">
              <a:solidFill>
                <a:schemeClr val="bg1"/>
              </a:solidFill>
            </a:endParaRPr>
          </a:p>
          <a:p>
            <a:r>
              <a:rPr lang="en-US" sz="2400" dirty="0">
                <a:solidFill>
                  <a:schemeClr val="bg1"/>
                </a:solidFill>
              </a:rPr>
              <a:t>This creates a cycle of inaction!</a:t>
            </a:r>
          </a:p>
        </p:txBody>
      </p:sp>
      <p:sp>
        <p:nvSpPr>
          <p:cNvPr id="2" name="TextBox 1">
            <a:extLst>
              <a:ext uri="{FF2B5EF4-FFF2-40B4-BE49-F238E27FC236}">
                <a16:creationId xmlns:a16="http://schemas.microsoft.com/office/drawing/2014/main" id="{B20AF48F-7CC8-45C3-9DC3-6629E6032B02}"/>
              </a:ext>
            </a:extLst>
          </p:cNvPr>
          <p:cNvSpPr txBox="1"/>
          <p:nvPr/>
        </p:nvSpPr>
        <p:spPr>
          <a:xfrm>
            <a:off x="1524000" y="6483225"/>
            <a:ext cx="1480457" cy="369332"/>
          </a:xfrm>
          <a:prstGeom prst="rect">
            <a:avLst/>
          </a:prstGeom>
          <a:noFill/>
        </p:spPr>
        <p:txBody>
          <a:bodyPr wrap="square" rtlCol="0">
            <a:spAutoFit/>
          </a:bodyPr>
          <a:lstStyle/>
          <a:p>
            <a:r>
              <a:rPr lang="en-IE" dirty="0">
                <a:solidFill>
                  <a:schemeClr val="bg1"/>
                </a:solidFill>
                <a:hlinkClick r:id="rId2">
                  <a:extLst>
                    <a:ext uri="{A12FA001-AC4F-418D-AE19-62706E023703}">
                      <ahyp:hlinkClr xmlns:ahyp="http://schemas.microsoft.com/office/drawing/2018/hyperlinkcolor" val="tx"/>
                    </a:ext>
                  </a:extLst>
                </a:hlinkClick>
              </a:rPr>
              <a:t>Source</a:t>
            </a:r>
            <a:endParaRPr lang="en-IE" dirty="0">
              <a:solidFill>
                <a:schemeClr val="bg1"/>
              </a:solidFill>
            </a:endParaRPr>
          </a:p>
        </p:txBody>
      </p:sp>
      <p:pic>
        <p:nvPicPr>
          <p:cNvPr id="9" name="Picture Placeholder 8">
            <a:extLst>
              <a:ext uri="{FF2B5EF4-FFF2-40B4-BE49-F238E27FC236}">
                <a16:creationId xmlns:a16="http://schemas.microsoft.com/office/drawing/2014/main" id="{31D3D855-3099-44A8-BEE3-73B55C1AABB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80018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524000" y="1609725"/>
            <a:ext cx="5105121" cy="4154984"/>
          </a:xfrm>
          <a:prstGeom prst="rect">
            <a:avLst/>
          </a:prstGeom>
          <a:noFill/>
        </p:spPr>
        <p:txBody>
          <a:bodyPr wrap="square" rtlCol="0">
            <a:spAutoFit/>
          </a:bodyPr>
          <a:lstStyle/>
          <a:p>
            <a:r>
              <a:rPr lang="en-US" sz="2400" dirty="0">
                <a:solidFill>
                  <a:schemeClr val="bg1"/>
                </a:solidFill>
              </a:rPr>
              <a:t>Given enough time, this cycle of inaction can lead to demotivation, and disengagement.</a:t>
            </a:r>
          </a:p>
          <a:p>
            <a:endParaRPr lang="en-US" sz="2400" dirty="0">
              <a:solidFill>
                <a:schemeClr val="bg1"/>
              </a:solidFill>
            </a:endParaRPr>
          </a:p>
          <a:p>
            <a:r>
              <a:rPr lang="en-US" sz="2400" dirty="0">
                <a:solidFill>
                  <a:schemeClr val="bg1"/>
                </a:solidFill>
              </a:rPr>
              <a:t>There are several ways to overcome this. The two main methods are:</a:t>
            </a:r>
          </a:p>
          <a:p>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Redefine the project’s purpose.</a:t>
            </a: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Define who will make decisions on the project.</a:t>
            </a:r>
          </a:p>
        </p:txBody>
      </p:sp>
      <p:pic>
        <p:nvPicPr>
          <p:cNvPr id="10" name="Picture Placeholder 9">
            <a:extLst>
              <a:ext uri="{FF2B5EF4-FFF2-40B4-BE49-F238E27FC236}">
                <a16:creationId xmlns:a16="http://schemas.microsoft.com/office/drawing/2014/main" id="{41AA6D62-E952-44F5-846A-AB8461B7BE5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3" name="Text Placeholder 2">
            <a:extLst>
              <a:ext uri="{FF2B5EF4-FFF2-40B4-BE49-F238E27FC236}">
                <a16:creationId xmlns:a16="http://schemas.microsoft.com/office/drawing/2014/main" id="{FFAA6AEB-4E31-47C0-A439-1B984C79664E}"/>
              </a:ext>
            </a:extLst>
          </p:cNvPr>
          <p:cNvSpPr txBox="1">
            <a:spLocks/>
          </p:cNvSpPr>
          <p:nvPr/>
        </p:nvSpPr>
        <p:spPr>
          <a:xfrm>
            <a:off x="1379575" y="643775"/>
            <a:ext cx="4716425" cy="449516"/>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000" dirty="0"/>
              <a:t>AVOIDING PROJECT FATIGUE</a:t>
            </a:r>
          </a:p>
          <a:p>
            <a:endParaRPr lang="en-US" dirty="0"/>
          </a:p>
        </p:txBody>
      </p:sp>
      <p:sp>
        <p:nvSpPr>
          <p:cNvPr id="14" name="TextBox 13">
            <a:extLst>
              <a:ext uri="{FF2B5EF4-FFF2-40B4-BE49-F238E27FC236}">
                <a16:creationId xmlns:a16="http://schemas.microsoft.com/office/drawing/2014/main" id="{A9C4F911-417A-4517-9286-B286BB3AF8ED}"/>
              </a:ext>
            </a:extLst>
          </p:cNvPr>
          <p:cNvSpPr txBox="1"/>
          <p:nvPr/>
        </p:nvSpPr>
        <p:spPr>
          <a:xfrm>
            <a:off x="6852062" y="6530068"/>
            <a:ext cx="1164772" cy="369332"/>
          </a:xfrm>
          <a:prstGeom prst="rect">
            <a:avLst/>
          </a:prstGeom>
          <a:noFill/>
        </p:spPr>
        <p:txBody>
          <a:bodyPr wrap="square" rtlCol="0">
            <a:spAutoFit/>
          </a:bodyPr>
          <a:lstStyle/>
          <a:p>
            <a:r>
              <a:rPr lang="en-IE" dirty="0">
                <a:solidFill>
                  <a:srgbClr val="002060"/>
                </a:solidFill>
                <a:hlinkClick r:id="rId3">
                  <a:extLst>
                    <a:ext uri="{A12FA001-AC4F-418D-AE19-62706E023703}">
                      <ahyp:hlinkClr xmlns:ahyp="http://schemas.microsoft.com/office/drawing/2018/hyperlinkcolor" val="tx"/>
                    </a:ext>
                  </a:extLst>
                </a:hlinkClick>
              </a:rPr>
              <a:t>Source</a:t>
            </a:r>
            <a:endParaRPr lang="en-IE" dirty="0">
              <a:solidFill>
                <a:srgbClr val="002060"/>
              </a:solidFill>
            </a:endParaRPr>
          </a:p>
        </p:txBody>
      </p:sp>
    </p:spTree>
    <p:extLst>
      <p:ext uri="{BB962C8B-B14F-4D97-AF65-F5344CB8AC3E}">
        <p14:creationId xmlns:p14="http://schemas.microsoft.com/office/powerpoint/2010/main" val="2748482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538403" y="1392275"/>
            <a:ext cx="5105121" cy="5262979"/>
          </a:xfrm>
          <a:prstGeom prst="rect">
            <a:avLst/>
          </a:prstGeom>
          <a:noFill/>
        </p:spPr>
        <p:txBody>
          <a:bodyPr wrap="square" rtlCol="0">
            <a:spAutoFit/>
          </a:bodyPr>
          <a:lstStyle/>
          <a:p>
            <a:r>
              <a:rPr lang="en-US" sz="2400" dirty="0">
                <a:solidFill>
                  <a:schemeClr val="bg1"/>
                </a:solidFill>
              </a:rPr>
              <a:t>All group members may think that they are familiar with what the purpose of the project is, however, it will always benefit the group and project to </a:t>
            </a:r>
            <a:r>
              <a:rPr lang="en-US" sz="2400" dirty="0" err="1">
                <a:solidFill>
                  <a:schemeClr val="bg1"/>
                </a:solidFill>
              </a:rPr>
              <a:t>analyse</a:t>
            </a:r>
            <a:r>
              <a:rPr lang="en-US" sz="2400" dirty="0">
                <a:solidFill>
                  <a:schemeClr val="bg1"/>
                </a:solidFill>
              </a:rPr>
              <a:t> how the group will establish what needs to be done.</a:t>
            </a:r>
          </a:p>
          <a:p>
            <a:endParaRPr lang="en-US" sz="2400" dirty="0">
              <a:solidFill>
                <a:schemeClr val="bg1"/>
              </a:solidFill>
            </a:endParaRPr>
          </a:p>
          <a:p>
            <a:r>
              <a:rPr lang="en-US" sz="2400" dirty="0">
                <a:solidFill>
                  <a:schemeClr val="bg1"/>
                </a:solidFill>
              </a:rPr>
              <a:t>This will ensure that all group members are clear on what needs to be done, and how everyone will establish this.</a:t>
            </a:r>
          </a:p>
          <a:p>
            <a:endParaRPr lang="en-US" sz="2400" dirty="0">
              <a:solidFill>
                <a:schemeClr val="bg1"/>
              </a:solidFill>
            </a:endParaRPr>
          </a:p>
          <a:p>
            <a:r>
              <a:rPr lang="en-US" sz="2400" dirty="0">
                <a:solidFill>
                  <a:schemeClr val="bg1"/>
                </a:solidFill>
              </a:rPr>
              <a:t>Having clear, unambiguous roles can be the difference between project </a:t>
            </a:r>
            <a:r>
              <a:rPr lang="en-US" sz="2400" b="1" dirty="0">
                <a:solidFill>
                  <a:schemeClr val="bg1"/>
                </a:solidFill>
              </a:rPr>
              <a:t>success</a:t>
            </a:r>
            <a:r>
              <a:rPr lang="en-US" sz="2400" dirty="0">
                <a:solidFill>
                  <a:schemeClr val="bg1"/>
                </a:solidFill>
              </a:rPr>
              <a:t> and </a:t>
            </a:r>
            <a:r>
              <a:rPr lang="en-US" sz="2400" b="1" dirty="0">
                <a:solidFill>
                  <a:schemeClr val="bg1"/>
                </a:solidFill>
              </a:rPr>
              <a:t>failure.</a:t>
            </a:r>
          </a:p>
        </p:txBody>
      </p:sp>
      <p:sp>
        <p:nvSpPr>
          <p:cNvPr id="3" name="TextBox 2">
            <a:extLst>
              <a:ext uri="{FF2B5EF4-FFF2-40B4-BE49-F238E27FC236}">
                <a16:creationId xmlns:a16="http://schemas.microsoft.com/office/drawing/2014/main" id="{46934F6D-97D3-4C12-B3CA-8D237A0A2E8C}"/>
              </a:ext>
            </a:extLst>
          </p:cNvPr>
          <p:cNvSpPr txBox="1"/>
          <p:nvPr/>
        </p:nvSpPr>
        <p:spPr>
          <a:xfrm>
            <a:off x="6852062" y="6530068"/>
            <a:ext cx="1164772" cy="369332"/>
          </a:xfrm>
          <a:prstGeom prst="rect">
            <a:avLst/>
          </a:prstGeom>
          <a:noFill/>
        </p:spPr>
        <p:txBody>
          <a:bodyPr wrap="square" rtlCol="0">
            <a:spAutoFit/>
          </a:bodyPr>
          <a:lstStyle/>
          <a:p>
            <a:r>
              <a:rPr lang="en-IE" dirty="0">
                <a:solidFill>
                  <a:srgbClr val="002060"/>
                </a:solidFill>
                <a:hlinkClick r:id="rId2">
                  <a:extLst>
                    <a:ext uri="{A12FA001-AC4F-418D-AE19-62706E023703}">
                      <ahyp:hlinkClr xmlns:ahyp="http://schemas.microsoft.com/office/drawing/2018/hyperlinkcolor" val="tx"/>
                    </a:ext>
                  </a:extLst>
                </a:hlinkClick>
              </a:rPr>
              <a:t>Source</a:t>
            </a:r>
            <a:endParaRPr lang="en-IE" dirty="0">
              <a:solidFill>
                <a:srgbClr val="002060"/>
              </a:solidFill>
            </a:endParaRPr>
          </a:p>
        </p:txBody>
      </p:sp>
      <p:sp>
        <p:nvSpPr>
          <p:cNvPr id="4" name="TextBox 3">
            <a:extLst>
              <a:ext uri="{FF2B5EF4-FFF2-40B4-BE49-F238E27FC236}">
                <a16:creationId xmlns:a16="http://schemas.microsoft.com/office/drawing/2014/main" id="{7373793E-C625-4347-A3D7-C74B8EA0BAA1}"/>
              </a:ext>
            </a:extLst>
          </p:cNvPr>
          <p:cNvSpPr txBox="1"/>
          <p:nvPr/>
        </p:nvSpPr>
        <p:spPr>
          <a:xfrm>
            <a:off x="1804963" y="718456"/>
            <a:ext cx="4571999" cy="461665"/>
          </a:xfrm>
          <a:prstGeom prst="rect">
            <a:avLst/>
          </a:prstGeom>
          <a:noFill/>
        </p:spPr>
        <p:txBody>
          <a:bodyPr wrap="square" rtlCol="0">
            <a:spAutoFit/>
          </a:bodyPr>
          <a:lstStyle/>
          <a:p>
            <a:pPr algn="ctr"/>
            <a:r>
              <a:rPr lang="en-US" sz="2400" dirty="0">
                <a:solidFill>
                  <a:schemeClr val="bg1"/>
                </a:solidFill>
              </a:rPr>
              <a:t>REDEFINE THE PROJECT’S PURPOSE</a:t>
            </a:r>
            <a:endParaRPr lang="en-IE" sz="2400" dirty="0"/>
          </a:p>
        </p:txBody>
      </p:sp>
      <p:pic>
        <p:nvPicPr>
          <p:cNvPr id="13" name="Picture Placeholder 12">
            <a:extLst>
              <a:ext uri="{FF2B5EF4-FFF2-40B4-BE49-F238E27FC236}">
                <a16:creationId xmlns:a16="http://schemas.microsoft.com/office/drawing/2014/main" id="{7F860F91-09D6-4D63-A59B-DC1A4E5E377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4" name="Text Placeholder 2">
            <a:extLst>
              <a:ext uri="{FF2B5EF4-FFF2-40B4-BE49-F238E27FC236}">
                <a16:creationId xmlns:a16="http://schemas.microsoft.com/office/drawing/2014/main" id="{47D5D52E-8084-4E4E-91C8-F24014A1C756}"/>
              </a:ext>
            </a:extLst>
          </p:cNvPr>
          <p:cNvSpPr txBox="1">
            <a:spLocks/>
          </p:cNvSpPr>
          <p:nvPr/>
        </p:nvSpPr>
        <p:spPr>
          <a:xfrm>
            <a:off x="1718347" y="258055"/>
            <a:ext cx="4716425" cy="449516"/>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546573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8A246564-69CD-41B5-B3F9-00A8ECBE484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1" name="TextBox 10">
            <a:extLst>
              <a:ext uri="{FF2B5EF4-FFF2-40B4-BE49-F238E27FC236}">
                <a16:creationId xmlns:a16="http://schemas.microsoft.com/office/drawing/2014/main" id="{2C624A72-09CD-4F93-A2AA-67A3036EE14A}"/>
              </a:ext>
            </a:extLst>
          </p:cNvPr>
          <p:cNvSpPr txBox="1"/>
          <p:nvPr/>
        </p:nvSpPr>
        <p:spPr>
          <a:xfrm>
            <a:off x="1451176" y="418049"/>
            <a:ext cx="4571999" cy="523220"/>
          </a:xfrm>
          <a:prstGeom prst="rect">
            <a:avLst/>
          </a:prstGeom>
          <a:noFill/>
        </p:spPr>
        <p:txBody>
          <a:bodyPr wrap="square" rtlCol="0">
            <a:spAutoFit/>
          </a:bodyPr>
          <a:lstStyle/>
          <a:p>
            <a:pPr algn="ctr"/>
            <a:r>
              <a:rPr lang="en-US" sz="2800" dirty="0">
                <a:solidFill>
                  <a:schemeClr val="bg1"/>
                </a:solidFill>
              </a:rPr>
              <a:t>DEFINE THE DECISION-MAKER</a:t>
            </a:r>
            <a:endParaRPr lang="en-IE" sz="2800" dirty="0"/>
          </a:p>
        </p:txBody>
      </p:sp>
      <p:sp>
        <p:nvSpPr>
          <p:cNvPr id="12" name="TextBox 11">
            <a:extLst>
              <a:ext uri="{FF2B5EF4-FFF2-40B4-BE49-F238E27FC236}">
                <a16:creationId xmlns:a16="http://schemas.microsoft.com/office/drawing/2014/main" id="{4F383142-3043-48F1-BC07-F753073A9B39}"/>
              </a:ext>
            </a:extLst>
          </p:cNvPr>
          <p:cNvSpPr txBox="1"/>
          <p:nvPr/>
        </p:nvSpPr>
        <p:spPr>
          <a:xfrm>
            <a:off x="6852062" y="6530068"/>
            <a:ext cx="1164772" cy="369332"/>
          </a:xfrm>
          <a:prstGeom prst="rect">
            <a:avLst/>
          </a:prstGeom>
          <a:noFill/>
        </p:spPr>
        <p:txBody>
          <a:bodyPr wrap="square" rtlCol="0">
            <a:spAutoFit/>
          </a:bodyPr>
          <a:lstStyle/>
          <a:p>
            <a:r>
              <a:rPr lang="en-IE" dirty="0">
                <a:solidFill>
                  <a:srgbClr val="002060"/>
                </a:solidFill>
                <a:hlinkClick r:id="rId3">
                  <a:extLst>
                    <a:ext uri="{A12FA001-AC4F-418D-AE19-62706E023703}">
                      <ahyp:hlinkClr xmlns:ahyp="http://schemas.microsoft.com/office/drawing/2018/hyperlinkcolor" val="tx"/>
                    </a:ext>
                  </a:extLst>
                </a:hlinkClick>
              </a:rPr>
              <a:t>Source</a:t>
            </a:r>
            <a:endParaRPr lang="en-IE" dirty="0">
              <a:solidFill>
                <a:srgbClr val="002060"/>
              </a:solidFill>
            </a:endParaRPr>
          </a:p>
        </p:txBody>
      </p:sp>
      <p:sp>
        <p:nvSpPr>
          <p:cNvPr id="16" name="TextBox 15">
            <a:extLst>
              <a:ext uri="{FF2B5EF4-FFF2-40B4-BE49-F238E27FC236}">
                <a16:creationId xmlns:a16="http://schemas.microsoft.com/office/drawing/2014/main" id="{F466C112-9EEC-445A-AF26-FBD8E6222547}"/>
              </a:ext>
            </a:extLst>
          </p:cNvPr>
          <p:cNvSpPr txBox="1"/>
          <p:nvPr/>
        </p:nvSpPr>
        <p:spPr>
          <a:xfrm>
            <a:off x="1451176" y="1310572"/>
            <a:ext cx="5279571" cy="5262979"/>
          </a:xfrm>
          <a:prstGeom prst="rect">
            <a:avLst/>
          </a:prstGeom>
          <a:noFill/>
        </p:spPr>
        <p:txBody>
          <a:bodyPr wrap="square">
            <a:spAutoFit/>
          </a:bodyPr>
          <a:lstStyle/>
          <a:p>
            <a:r>
              <a:rPr lang="en-US" sz="2400" dirty="0">
                <a:solidFill>
                  <a:schemeClr val="bg1"/>
                </a:solidFill>
              </a:rPr>
              <a:t>Decisions will always need to be made during the lifespan of a project, but not having a clear-set decision-maker or process for making decisions can lead to project fatigue and a cycle of inaction!</a:t>
            </a:r>
          </a:p>
          <a:p>
            <a:endParaRPr lang="en-US" sz="2400" dirty="0">
              <a:solidFill>
                <a:schemeClr val="bg1"/>
              </a:solidFill>
            </a:endParaRPr>
          </a:p>
          <a:p>
            <a:r>
              <a:rPr lang="en-US" sz="2400" dirty="0">
                <a:solidFill>
                  <a:schemeClr val="bg1"/>
                </a:solidFill>
              </a:rPr>
              <a:t>Upon the creation of the project create a clear methodology of making decisions. Is it one person?</a:t>
            </a:r>
          </a:p>
          <a:p>
            <a:r>
              <a:rPr lang="en-US" sz="2400" dirty="0">
                <a:solidFill>
                  <a:schemeClr val="bg1"/>
                </a:solidFill>
              </a:rPr>
              <a:t>Is it a vote?</a:t>
            </a:r>
          </a:p>
          <a:p>
            <a:endParaRPr lang="en-US" sz="2400" dirty="0">
              <a:solidFill>
                <a:schemeClr val="bg1"/>
              </a:solidFill>
            </a:endParaRPr>
          </a:p>
          <a:p>
            <a:r>
              <a:rPr lang="en-US" sz="2400" dirty="0">
                <a:solidFill>
                  <a:schemeClr val="bg1"/>
                </a:solidFill>
              </a:rPr>
              <a:t>Knowing who and how decisions are made can also be the difference between project </a:t>
            </a:r>
            <a:r>
              <a:rPr lang="en-US" sz="2400" b="1" dirty="0">
                <a:solidFill>
                  <a:schemeClr val="bg1"/>
                </a:solidFill>
              </a:rPr>
              <a:t>success</a:t>
            </a:r>
            <a:r>
              <a:rPr lang="en-US" sz="2400" dirty="0">
                <a:solidFill>
                  <a:schemeClr val="bg1"/>
                </a:solidFill>
              </a:rPr>
              <a:t> and </a:t>
            </a:r>
            <a:r>
              <a:rPr lang="en-US" sz="2400" b="1" dirty="0">
                <a:solidFill>
                  <a:schemeClr val="bg1"/>
                </a:solidFill>
              </a:rPr>
              <a:t>failure.</a:t>
            </a:r>
          </a:p>
        </p:txBody>
      </p:sp>
    </p:spTree>
    <p:extLst>
      <p:ext uri="{BB962C8B-B14F-4D97-AF65-F5344CB8AC3E}">
        <p14:creationId xmlns:p14="http://schemas.microsoft.com/office/powerpoint/2010/main" val="2859891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C095FDD9-308B-41E9-A3BD-C5CABEA0CE4E}"/>
              </a:ext>
            </a:extLst>
          </p:cNvPr>
          <p:cNvSpPr>
            <a:spLocks noGrp="1"/>
          </p:cNvSpPr>
          <p:nvPr>
            <p:ph type="body" sz="quarter" idx="18"/>
          </p:nvPr>
        </p:nvSpPr>
        <p:spPr>
          <a:xfrm>
            <a:off x="734713" y="1480930"/>
            <a:ext cx="10594347" cy="5168347"/>
          </a:xfrm>
        </p:spPr>
        <p:txBody>
          <a:bodyPr>
            <a:normAutofit/>
          </a:bodyPr>
          <a:lstStyle/>
          <a:p>
            <a:pPr marL="0"/>
            <a:r>
              <a:rPr lang="en-US" dirty="0"/>
              <a:t>Before we start your Civic Engagement journey, we need to explain what some of the abbreviations are that we will use throughout these Modules.</a:t>
            </a:r>
          </a:p>
          <a:p>
            <a:pPr marL="0"/>
            <a:endParaRPr lang="en-US" dirty="0"/>
          </a:p>
          <a:p>
            <a:pPr marL="0"/>
            <a:r>
              <a:rPr lang="en-US" b="1" dirty="0"/>
              <a:t>HEIs</a:t>
            </a:r>
            <a:r>
              <a:rPr lang="en-US" dirty="0"/>
              <a:t>- Higher Educational Institutions.</a:t>
            </a:r>
          </a:p>
          <a:p>
            <a:pPr marL="0"/>
            <a:r>
              <a:rPr lang="en-US" b="1" dirty="0"/>
              <a:t>SDCE</a:t>
            </a:r>
            <a:r>
              <a:rPr lang="en-US" dirty="0"/>
              <a:t>- this is the name of the project that created these materials.</a:t>
            </a:r>
          </a:p>
          <a:p>
            <a:pPr marL="0"/>
            <a:r>
              <a:rPr lang="en-US" b="1" dirty="0"/>
              <a:t>DCE</a:t>
            </a:r>
            <a:r>
              <a:rPr lang="en-US" dirty="0"/>
              <a:t>- Digital Civic Engagement</a:t>
            </a:r>
          </a:p>
          <a:p>
            <a:pPr marL="0"/>
            <a:r>
              <a:rPr lang="en-US" b="1" dirty="0"/>
              <a:t>The Guide to DCE- </a:t>
            </a:r>
            <a:r>
              <a:rPr lang="en-US" dirty="0"/>
              <a:t>this is a guide surrounding information about Digital Civic Engagement and students. You can find </a:t>
            </a:r>
            <a:r>
              <a:rPr lang="en-US" dirty="0">
                <a:hlinkClick r:id="rId2"/>
              </a:rPr>
              <a:t>a link to the toolkit here</a:t>
            </a:r>
            <a:endParaRPr lang="en-US" dirty="0"/>
          </a:p>
          <a:p>
            <a:pPr marL="0"/>
            <a:r>
              <a:rPr lang="en-US" b="1" dirty="0"/>
              <a:t>The DCE Toolkit-  </a:t>
            </a:r>
            <a:r>
              <a:rPr lang="en-US" dirty="0"/>
              <a:t>Our Student Digital Civic Engagers’ Toolkit is designed to teach you about relevant digital tools that you can use for your own civic engagement.</a:t>
            </a:r>
          </a:p>
          <a:p>
            <a:endParaRPr lang="en-IE" dirty="0"/>
          </a:p>
        </p:txBody>
      </p:sp>
      <p:sp>
        <p:nvSpPr>
          <p:cNvPr id="16" name="Text Placeholder 15">
            <a:extLst>
              <a:ext uri="{FF2B5EF4-FFF2-40B4-BE49-F238E27FC236}">
                <a16:creationId xmlns:a16="http://schemas.microsoft.com/office/drawing/2014/main" id="{F11D834D-573A-474D-80F6-0C32DEB47034}"/>
              </a:ext>
            </a:extLst>
          </p:cNvPr>
          <p:cNvSpPr>
            <a:spLocks noGrp="1"/>
          </p:cNvSpPr>
          <p:nvPr>
            <p:ph type="body" sz="quarter" idx="16"/>
          </p:nvPr>
        </p:nvSpPr>
        <p:spPr/>
        <p:txBody>
          <a:bodyPr>
            <a:normAutofit lnSpcReduction="10000"/>
          </a:bodyPr>
          <a:lstStyle/>
          <a:p>
            <a:r>
              <a:rPr lang="en-US" dirty="0"/>
              <a:t>A note on the terms we use</a:t>
            </a:r>
            <a:endParaRPr lang="en-IE" dirty="0"/>
          </a:p>
        </p:txBody>
      </p:sp>
    </p:spTree>
    <p:extLst>
      <p:ext uri="{BB962C8B-B14F-4D97-AF65-F5344CB8AC3E}">
        <p14:creationId xmlns:p14="http://schemas.microsoft.com/office/powerpoint/2010/main" val="1209308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C624A72-09CD-4F93-A2AA-67A3036EE14A}"/>
              </a:ext>
            </a:extLst>
          </p:cNvPr>
          <p:cNvSpPr txBox="1"/>
          <p:nvPr/>
        </p:nvSpPr>
        <p:spPr>
          <a:xfrm>
            <a:off x="1323520" y="724519"/>
            <a:ext cx="5580219" cy="461665"/>
          </a:xfrm>
          <a:prstGeom prst="rect">
            <a:avLst/>
          </a:prstGeom>
          <a:noFill/>
        </p:spPr>
        <p:txBody>
          <a:bodyPr wrap="square" rtlCol="0">
            <a:spAutoFit/>
          </a:bodyPr>
          <a:lstStyle/>
          <a:p>
            <a:pPr algn="ctr"/>
            <a:r>
              <a:rPr lang="en-US" sz="2400" dirty="0">
                <a:solidFill>
                  <a:schemeClr val="bg1"/>
                </a:solidFill>
              </a:rPr>
              <a:t>REDUCING REMOTE PROJECT FATIGUE</a:t>
            </a:r>
            <a:endParaRPr lang="en-IE" sz="2400" dirty="0"/>
          </a:p>
        </p:txBody>
      </p:sp>
      <p:sp>
        <p:nvSpPr>
          <p:cNvPr id="16" name="TextBox 15">
            <a:extLst>
              <a:ext uri="{FF2B5EF4-FFF2-40B4-BE49-F238E27FC236}">
                <a16:creationId xmlns:a16="http://schemas.microsoft.com/office/drawing/2014/main" id="{F466C112-9EEC-445A-AF26-FBD8E6222547}"/>
              </a:ext>
            </a:extLst>
          </p:cNvPr>
          <p:cNvSpPr txBox="1"/>
          <p:nvPr/>
        </p:nvSpPr>
        <p:spPr>
          <a:xfrm>
            <a:off x="1572491" y="1299686"/>
            <a:ext cx="5279571" cy="6001643"/>
          </a:xfrm>
          <a:prstGeom prst="rect">
            <a:avLst/>
          </a:prstGeom>
          <a:noFill/>
        </p:spPr>
        <p:txBody>
          <a:bodyPr wrap="square">
            <a:spAutoFit/>
          </a:bodyPr>
          <a:lstStyle/>
          <a:p>
            <a:r>
              <a:rPr lang="en-US" sz="2400" dirty="0">
                <a:solidFill>
                  <a:schemeClr val="bg1"/>
                </a:solidFill>
              </a:rPr>
              <a:t>As SDCE is a digital project, it is also important to note that remote work and using digital technologies can also create a sense of fatigue.</a:t>
            </a:r>
          </a:p>
          <a:p>
            <a:endParaRPr lang="en-US" sz="2400" dirty="0">
              <a:solidFill>
                <a:schemeClr val="bg1"/>
              </a:solidFill>
            </a:endParaRPr>
          </a:p>
          <a:p>
            <a:r>
              <a:rPr lang="en-US" sz="2400" dirty="0">
                <a:solidFill>
                  <a:schemeClr val="bg1"/>
                </a:solidFill>
              </a:rPr>
              <a:t>According to research, remote workers are more empathetic, and the nature of virtual meetings seem to have the potential to create more stress than meetings in person.</a:t>
            </a:r>
          </a:p>
          <a:p>
            <a:endParaRPr lang="en-US" sz="2400" dirty="0">
              <a:solidFill>
                <a:schemeClr val="bg1"/>
              </a:solidFill>
            </a:endParaRPr>
          </a:p>
          <a:p>
            <a:r>
              <a:rPr lang="en-US" sz="2400" dirty="0">
                <a:solidFill>
                  <a:schemeClr val="bg1"/>
                </a:solidFill>
              </a:rPr>
              <a:t>Read on to discover some of the methods that we can utilize to help remove remote fatigue…</a:t>
            </a:r>
          </a:p>
          <a:p>
            <a:endParaRPr lang="en-US" sz="2400" dirty="0">
              <a:solidFill>
                <a:schemeClr val="bg1"/>
              </a:solidFill>
            </a:endParaRPr>
          </a:p>
          <a:p>
            <a:endParaRPr lang="en-US" sz="2400" dirty="0">
              <a:solidFill>
                <a:schemeClr val="bg1"/>
              </a:solidFill>
            </a:endParaRPr>
          </a:p>
        </p:txBody>
      </p:sp>
      <p:sp>
        <p:nvSpPr>
          <p:cNvPr id="13" name="TextBox 12">
            <a:extLst>
              <a:ext uri="{FF2B5EF4-FFF2-40B4-BE49-F238E27FC236}">
                <a16:creationId xmlns:a16="http://schemas.microsoft.com/office/drawing/2014/main" id="{875E6897-6128-432A-BCC3-C25D719158CB}"/>
              </a:ext>
            </a:extLst>
          </p:cNvPr>
          <p:cNvSpPr txBox="1"/>
          <p:nvPr/>
        </p:nvSpPr>
        <p:spPr>
          <a:xfrm>
            <a:off x="6096000" y="6547970"/>
            <a:ext cx="6096000" cy="369332"/>
          </a:xfrm>
          <a:prstGeom prst="rect">
            <a:avLst/>
          </a:prstGeom>
          <a:noFill/>
        </p:spPr>
        <p:txBody>
          <a:bodyPr wrap="square">
            <a:spAutoFit/>
          </a:bodyPr>
          <a:lstStyle/>
          <a:p>
            <a:r>
              <a:rPr lang="en-IE" dirty="0">
                <a:solidFill>
                  <a:schemeClr val="bg1"/>
                </a:solidFill>
                <a:hlinkClick r:id="rId2">
                  <a:extLst>
                    <a:ext uri="{A12FA001-AC4F-418D-AE19-62706E023703}">
                      <ahyp:hlinkClr xmlns:ahyp="http://schemas.microsoft.com/office/drawing/2018/hyperlinkcolor" val="tx"/>
                    </a:ext>
                  </a:extLst>
                </a:hlinkClick>
              </a:rPr>
              <a:t>Source</a:t>
            </a:r>
            <a:endParaRPr lang="en-IE" dirty="0"/>
          </a:p>
        </p:txBody>
      </p:sp>
      <p:pic>
        <p:nvPicPr>
          <p:cNvPr id="8" name="Picture Placeholder 7">
            <a:extLst>
              <a:ext uri="{FF2B5EF4-FFF2-40B4-BE49-F238E27FC236}">
                <a16:creationId xmlns:a16="http://schemas.microsoft.com/office/drawing/2014/main" id="{C7A00968-7781-4475-9E0D-3FC6A29EFA3D}"/>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34743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C624A72-09CD-4F93-A2AA-67A3036EE14A}"/>
              </a:ext>
            </a:extLst>
          </p:cNvPr>
          <p:cNvSpPr txBox="1"/>
          <p:nvPr/>
        </p:nvSpPr>
        <p:spPr>
          <a:xfrm>
            <a:off x="1323520" y="724519"/>
            <a:ext cx="5580219" cy="461665"/>
          </a:xfrm>
          <a:prstGeom prst="rect">
            <a:avLst/>
          </a:prstGeom>
          <a:noFill/>
        </p:spPr>
        <p:txBody>
          <a:bodyPr wrap="square" rtlCol="0">
            <a:spAutoFit/>
          </a:bodyPr>
          <a:lstStyle/>
          <a:p>
            <a:pPr algn="ctr"/>
            <a:r>
              <a:rPr lang="en-US" sz="2400" dirty="0">
                <a:solidFill>
                  <a:schemeClr val="bg1"/>
                </a:solidFill>
              </a:rPr>
              <a:t>REDUCING REMOTE PROJECT FATIGUE</a:t>
            </a:r>
            <a:endParaRPr lang="en-IE" sz="2400" dirty="0"/>
          </a:p>
        </p:txBody>
      </p:sp>
      <p:sp>
        <p:nvSpPr>
          <p:cNvPr id="16" name="TextBox 15">
            <a:extLst>
              <a:ext uri="{FF2B5EF4-FFF2-40B4-BE49-F238E27FC236}">
                <a16:creationId xmlns:a16="http://schemas.microsoft.com/office/drawing/2014/main" id="{F466C112-9EEC-445A-AF26-FBD8E6222547}"/>
              </a:ext>
            </a:extLst>
          </p:cNvPr>
          <p:cNvSpPr txBox="1"/>
          <p:nvPr/>
        </p:nvSpPr>
        <p:spPr>
          <a:xfrm>
            <a:off x="1718562" y="1306740"/>
            <a:ext cx="5018570" cy="6370975"/>
          </a:xfrm>
          <a:prstGeom prst="rect">
            <a:avLst/>
          </a:prstGeom>
          <a:noFill/>
        </p:spPr>
        <p:txBody>
          <a:bodyPr wrap="square">
            <a:spAutoFit/>
          </a:bodyPr>
          <a:lstStyle/>
          <a:p>
            <a:r>
              <a:rPr lang="en-US" sz="2400" dirty="0">
                <a:solidFill>
                  <a:schemeClr val="bg1"/>
                </a:solidFill>
              </a:rPr>
              <a:t>When having online meetings, ensure that the meeting is no longer than 30 minutes, and if it is longer, take regular breaks.</a:t>
            </a:r>
          </a:p>
          <a:p>
            <a:endParaRPr lang="en-US" sz="2400" dirty="0">
              <a:solidFill>
                <a:schemeClr val="bg1"/>
              </a:solidFill>
            </a:endParaRPr>
          </a:p>
          <a:p>
            <a:r>
              <a:rPr lang="en-US" sz="2400" dirty="0">
                <a:solidFill>
                  <a:schemeClr val="bg1"/>
                </a:solidFill>
              </a:rPr>
              <a:t>Create specific times that project members can be contacted to ensure this does not happen during unsociable hours.</a:t>
            </a:r>
          </a:p>
          <a:p>
            <a:endParaRPr lang="en-US" sz="2400" dirty="0">
              <a:solidFill>
                <a:schemeClr val="bg1"/>
              </a:solidFill>
            </a:endParaRPr>
          </a:p>
          <a:p>
            <a:r>
              <a:rPr lang="en-US" sz="2400" dirty="0">
                <a:solidFill>
                  <a:schemeClr val="bg1"/>
                </a:solidFill>
              </a:rPr>
              <a:t>Ensure project leaders help practice resilience building activities with project members.</a:t>
            </a: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p:txBody>
      </p:sp>
      <p:sp>
        <p:nvSpPr>
          <p:cNvPr id="13" name="TextBox 12">
            <a:extLst>
              <a:ext uri="{FF2B5EF4-FFF2-40B4-BE49-F238E27FC236}">
                <a16:creationId xmlns:a16="http://schemas.microsoft.com/office/drawing/2014/main" id="{875E6897-6128-432A-BCC3-C25D719158CB}"/>
              </a:ext>
            </a:extLst>
          </p:cNvPr>
          <p:cNvSpPr txBox="1"/>
          <p:nvPr/>
        </p:nvSpPr>
        <p:spPr>
          <a:xfrm>
            <a:off x="6096000" y="6547970"/>
            <a:ext cx="6096000" cy="369332"/>
          </a:xfrm>
          <a:prstGeom prst="rect">
            <a:avLst/>
          </a:prstGeom>
          <a:noFill/>
        </p:spPr>
        <p:txBody>
          <a:bodyPr wrap="square">
            <a:spAutoFit/>
          </a:bodyPr>
          <a:lstStyle/>
          <a:p>
            <a:r>
              <a:rPr lang="en-IE" dirty="0">
                <a:solidFill>
                  <a:schemeClr val="bg1"/>
                </a:solidFill>
                <a:hlinkClick r:id="rId2">
                  <a:extLst>
                    <a:ext uri="{A12FA001-AC4F-418D-AE19-62706E023703}">
                      <ahyp:hlinkClr xmlns:ahyp="http://schemas.microsoft.com/office/drawing/2018/hyperlinkcolor" val="tx"/>
                    </a:ext>
                  </a:extLst>
                </a:hlinkClick>
              </a:rPr>
              <a:t>Source</a:t>
            </a:r>
            <a:endParaRPr lang="en-IE" dirty="0"/>
          </a:p>
        </p:txBody>
      </p:sp>
      <p:pic>
        <p:nvPicPr>
          <p:cNvPr id="5" name="Picture Placeholder 4">
            <a:extLst>
              <a:ext uri="{FF2B5EF4-FFF2-40B4-BE49-F238E27FC236}">
                <a16:creationId xmlns:a16="http://schemas.microsoft.com/office/drawing/2014/main" id="{6AEB02C6-5F05-4296-BE70-EFEE9BEF35A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68653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C7DBFFB-AB38-455D-BA9A-DB587DCA530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05C9222F-9FA9-4A00-B8AE-2817B5BBA4BE}"/>
              </a:ext>
            </a:extLst>
          </p:cNvPr>
          <p:cNvSpPr>
            <a:spLocks noGrp="1"/>
          </p:cNvSpPr>
          <p:nvPr>
            <p:ph type="body" sz="quarter" idx="16"/>
          </p:nvPr>
        </p:nvSpPr>
        <p:spPr>
          <a:xfrm>
            <a:off x="1581927" y="235531"/>
            <a:ext cx="4716425" cy="993804"/>
          </a:xfrm>
        </p:spPr>
        <p:txBody>
          <a:bodyPr>
            <a:normAutofit/>
          </a:bodyPr>
          <a:lstStyle/>
          <a:p>
            <a:r>
              <a:rPr lang="en-US" sz="3200" dirty="0"/>
              <a:t>Resources- interesting reading:</a:t>
            </a:r>
          </a:p>
        </p:txBody>
      </p:sp>
      <p:sp>
        <p:nvSpPr>
          <p:cNvPr id="11" name="TextBox 10">
            <a:extLst>
              <a:ext uri="{FF2B5EF4-FFF2-40B4-BE49-F238E27FC236}">
                <a16:creationId xmlns:a16="http://schemas.microsoft.com/office/drawing/2014/main" id="{72445D50-D67C-4080-B5AC-DF74DA5E23BF}"/>
              </a:ext>
            </a:extLst>
          </p:cNvPr>
          <p:cNvSpPr txBox="1"/>
          <p:nvPr/>
        </p:nvSpPr>
        <p:spPr>
          <a:xfrm>
            <a:off x="1415143" y="1589314"/>
            <a:ext cx="5290457" cy="4431983"/>
          </a:xfrm>
          <a:prstGeom prst="rect">
            <a:avLst/>
          </a:prstGeom>
          <a:noFill/>
        </p:spPr>
        <p:txBody>
          <a:bodyPr wrap="square" rtlCol="0">
            <a:spAutoFit/>
          </a:bodyPr>
          <a:lstStyle/>
          <a:p>
            <a:r>
              <a:rPr lang="en-IE" sz="2400" dirty="0">
                <a:solidFill>
                  <a:schemeClr val="bg1"/>
                </a:solidFill>
                <a:hlinkClick r:id="rId3">
                  <a:extLst>
                    <a:ext uri="{A12FA001-AC4F-418D-AE19-62706E023703}">
                      <ahyp:hlinkClr xmlns:ahyp="http://schemas.microsoft.com/office/drawing/2018/hyperlinkcolor" val="tx"/>
                    </a:ext>
                  </a:extLst>
                </a:hlinkClick>
              </a:rPr>
              <a:t>How to avoid collaboration fatigue</a:t>
            </a:r>
            <a:endParaRPr lang="en-IE" sz="2400" dirty="0">
              <a:solidFill>
                <a:schemeClr val="bg1"/>
              </a:solidFill>
            </a:endParaRPr>
          </a:p>
          <a:p>
            <a:endParaRPr lang="en-IE" sz="2400" dirty="0">
              <a:solidFill>
                <a:schemeClr val="bg1"/>
              </a:solidFill>
            </a:endParaRPr>
          </a:p>
          <a:p>
            <a:r>
              <a:rPr lang="en-IE" sz="2400" dirty="0">
                <a:solidFill>
                  <a:schemeClr val="bg1"/>
                </a:solidFill>
                <a:hlinkClick r:id="rId4">
                  <a:extLst>
                    <a:ext uri="{A12FA001-AC4F-418D-AE19-62706E023703}">
                      <ahyp:hlinkClr xmlns:ahyp="http://schemas.microsoft.com/office/drawing/2018/hyperlinkcolor" val="tx"/>
                    </a:ext>
                  </a:extLst>
                </a:hlinkClick>
              </a:rPr>
              <a:t>7 Steps to break the cycle of inaction</a:t>
            </a:r>
            <a:endParaRPr lang="en-IE" sz="2400" dirty="0">
              <a:solidFill>
                <a:schemeClr val="bg1"/>
              </a:solidFill>
            </a:endParaRPr>
          </a:p>
          <a:p>
            <a:endParaRPr lang="en-IE" sz="2400" dirty="0">
              <a:solidFill>
                <a:schemeClr val="bg1"/>
              </a:solidFill>
            </a:endParaRPr>
          </a:p>
          <a:p>
            <a:r>
              <a:rPr lang="en-IE" sz="2400" dirty="0">
                <a:solidFill>
                  <a:schemeClr val="bg1"/>
                </a:solidFill>
                <a:hlinkClick r:id="rId5">
                  <a:extLst>
                    <a:ext uri="{A12FA001-AC4F-418D-AE19-62706E023703}">
                      <ahyp:hlinkClr xmlns:ahyp="http://schemas.microsoft.com/office/drawing/2018/hyperlinkcolor" val="tx"/>
                    </a:ext>
                  </a:extLst>
                </a:hlinkClick>
              </a:rPr>
              <a:t>Article on remote worker fatigue and empathy</a:t>
            </a:r>
            <a:endParaRPr lang="en-IE" sz="2400" dirty="0">
              <a:solidFill>
                <a:schemeClr val="bg1"/>
              </a:solidFill>
            </a:endParaRPr>
          </a:p>
          <a:p>
            <a:endParaRPr lang="en-IE" dirty="0">
              <a:solidFill>
                <a:schemeClr val="bg1"/>
              </a:solidFill>
            </a:endParaRPr>
          </a:p>
          <a:p>
            <a:r>
              <a:rPr lang="en-IE" sz="2400" dirty="0">
                <a:solidFill>
                  <a:schemeClr val="bg1"/>
                </a:solidFill>
                <a:hlinkClick r:id="rId6">
                  <a:extLst>
                    <a:ext uri="{A12FA001-AC4F-418D-AE19-62706E023703}">
                      <ahyp:hlinkClr xmlns:ahyp="http://schemas.microsoft.com/office/drawing/2018/hyperlinkcolor" val="tx"/>
                    </a:ext>
                  </a:extLst>
                </a:hlinkClick>
              </a:rPr>
              <a:t>A Ted Talk on bouncing back from burnout</a:t>
            </a:r>
            <a:endParaRPr lang="en-IE" sz="2400" dirty="0">
              <a:solidFill>
                <a:schemeClr val="bg1"/>
              </a:solidFill>
            </a:endParaRPr>
          </a:p>
          <a:p>
            <a:endParaRPr lang="en-IE" sz="2400" dirty="0">
              <a:solidFill>
                <a:schemeClr val="bg1"/>
              </a:solidFill>
            </a:endParaRPr>
          </a:p>
          <a:p>
            <a:r>
              <a:rPr lang="en-IE" sz="2400" dirty="0">
                <a:solidFill>
                  <a:schemeClr val="bg1"/>
                </a:solidFill>
                <a:hlinkClick r:id="rId7">
                  <a:extLst>
                    <a:ext uri="{A12FA001-AC4F-418D-AE19-62706E023703}">
                      <ahyp:hlinkClr xmlns:ahyp="http://schemas.microsoft.com/office/drawing/2018/hyperlinkcolor" val="tx"/>
                    </a:ext>
                  </a:extLst>
                </a:hlinkClick>
              </a:rPr>
              <a:t>How to lead when you and your team are </a:t>
            </a:r>
            <a:r>
              <a:rPr lang="en-IE" sz="2400" dirty="0" err="1">
                <a:solidFill>
                  <a:schemeClr val="bg1"/>
                </a:solidFill>
                <a:hlinkClick r:id="rId7">
                  <a:extLst>
                    <a:ext uri="{A12FA001-AC4F-418D-AE19-62706E023703}">
                      <ahyp:hlinkClr xmlns:ahyp="http://schemas.microsoft.com/office/drawing/2018/hyperlinkcolor" val="tx"/>
                    </a:ext>
                  </a:extLst>
                </a:hlinkClick>
              </a:rPr>
              <a:t>exhaused</a:t>
            </a:r>
            <a:endParaRPr lang="en-IE" sz="2400" dirty="0">
              <a:solidFill>
                <a:schemeClr val="bg1"/>
              </a:solidFill>
            </a:endParaRPr>
          </a:p>
        </p:txBody>
      </p:sp>
    </p:spTree>
    <p:extLst>
      <p:ext uri="{BB962C8B-B14F-4D97-AF65-F5344CB8AC3E}">
        <p14:creationId xmlns:p14="http://schemas.microsoft.com/office/powerpoint/2010/main" val="1061512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328B74-6E6E-6841-9825-118B71CB140C}"/>
              </a:ext>
            </a:extLst>
          </p:cNvPr>
          <p:cNvSpPr>
            <a:spLocks noGrp="1"/>
          </p:cNvSpPr>
          <p:nvPr>
            <p:ph type="body" sz="quarter" idx="16"/>
          </p:nvPr>
        </p:nvSpPr>
        <p:spPr>
          <a:xfrm>
            <a:off x="2296955" y="791092"/>
            <a:ext cx="8966521" cy="1656716"/>
          </a:xfrm>
        </p:spPr>
        <p:txBody>
          <a:bodyPr>
            <a:normAutofit/>
          </a:bodyPr>
          <a:lstStyle/>
          <a:p>
            <a:r>
              <a:rPr lang="en-US" sz="4400" dirty="0"/>
              <a:t>TOPIC 4: EVALUATING YOUR IMPACT</a:t>
            </a:r>
          </a:p>
          <a:p>
            <a:endParaRPr lang="en-US" sz="4400" dirty="0"/>
          </a:p>
        </p:txBody>
      </p:sp>
      <p:sp>
        <p:nvSpPr>
          <p:cNvPr id="2" name="Text Placeholder 1">
            <a:extLst>
              <a:ext uri="{FF2B5EF4-FFF2-40B4-BE49-F238E27FC236}">
                <a16:creationId xmlns:a16="http://schemas.microsoft.com/office/drawing/2014/main" id="{6EE5B6E5-41A7-4547-908A-136FB5F43475}"/>
              </a:ext>
            </a:extLst>
          </p:cNvPr>
          <p:cNvSpPr>
            <a:spLocks noGrp="1"/>
          </p:cNvSpPr>
          <p:nvPr>
            <p:ph type="body" sz="quarter" idx="17"/>
          </p:nvPr>
        </p:nvSpPr>
        <p:spPr/>
        <p:txBody>
          <a:bodyPr>
            <a:normAutofit fontScale="85000" lnSpcReduction="20000"/>
          </a:bodyPr>
          <a:lstStyle/>
          <a:p>
            <a:r>
              <a:rPr lang="en-IE" dirty="0"/>
              <a:t>04</a:t>
            </a:r>
          </a:p>
        </p:txBody>
      </p:sp>
      <p:sp>
        <p:nvSpPr>
          <p:cNvPr id="6" name="TextBox 5">
            <a:extLst>
              <a:ext uri="{FF2B5EF4-FFF2-40B4-BE49-F238E27FC236}">
                <a16:creationId xmlns:a16="http://schemas.microsoft.com/office/drawing/2014/main" id="{8AEC52E3-5A45-4909-833C-066F2813A59A}"/>
              </a:ext>
            </a:extLst>
          </p:cNvPr>
          <p:cNvSpPr txBox="1"/>
          <p:nvPr/>
        </p:nvSpPr>
        <p:spPr>
          <a:xfrm>
            <a:off x="7513982" y="5118652"/>
            <a:ext cx="4393096" cy="523220"/>
          </a:xfrm>
          <a:prstGeom prst="rect">
            <a:avLst/>
          </a:prstGeom>
          <a:noFill/>
        </p:spPr>
        <p:txBody>
          <a:bodyPr wrap="square" rtlCol="0">
            <a:spAutoFit/>
          </a:bodyPr>
          <a:lstStyle/>
          <a:p>
            <a:r>
              <a:rPr lang="en-IE" sz="2800" b="1" dirty="0">
                <a:solidFill>
                  <a:schemeClr val="bg1"/>
                </a:solidFill>
              </a:rPr>
              <a:t>Learner level: Intermediate</a:t>
            </a:r>
          </a:p>
        </p:txBody>
      </p:sp>
    </p:spTree>
    <p:extLst>
      <p:ext uri="{BB962C8B-B14F-4D97-AF65-F5344CB8AC3E}">
        <p14:creationId xmlns:p14="http://schemas.microsoft.com/office/powerpoint/2010/main" val="2153791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picture containing indoor, wall, person&#10;&#10;Description automatically generated">
            <a:extLst>
              <a:ext uri="{FF2B5EF4-FFF2-40B4-BE49-F238E27FC236}">
                <a16:creationId xmlns:a16="http://schemas.microsoft.com/office/drawing/2014/main" id="{C22D8F49-10FC-B54A-A6B7-5ED386D9FB08}"/>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p:pic>
      <p:sp>
        <p:nvSpPr>
          <p:cNvPr id="2" name="Text Placeholder 1">
            <a:extLst>
              <a:ext uri="{FF2B5EF4-FFF2-40B4-BE49-F238E27FC236}">
                <a16:creationId xmlns:a16="http://schemas.microsoft.com/office/drawing/2014/main" id="{8557E8A9-C9F9-49CB-944F-62812FDD3EC1}"/>
              </a:ext>
            </a:extLst>
          </p:cNvPr>
          <p:cNvSpPr>
            <a:spLocks noGrp="1"/>
          </p:cNvSpPr>
          <p:nvPr>
            <p:ph type="body" sz="quarter" idx="16"/>
          </p:nvPr>
        </p:nvSpPr>
        <p:spPr>
          <a:xfrm>
            <a:off x="1545771" y="228600"/>
            <a:ext cx="4716425" cy="751113"/>
          </a:xfrm>
        </p:spPr>
        <p:txBody>
          <a:bodyPr>
            <a:normAutofit fontScale="85000" lnSpcReduction="20000"/>
          </a:bodyPr>
          <a:lstStyle/>
          <a:p>
            <a:pPr algn="ctr"/>
            <a:r>
              <a:rPr lang="en-US" sz="3300" dirty="0"/>
              <a:t>TOPIC 4: EVALUATING YOUR IMPACT</a:t>
            </a:r>
          </a:p>
          <a:p>
            <a:endParaRPr lang="en-IE" dirty="0"/>
          </a:p>
        </p:txBody>
      </p:sp>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7" name="TextBox 6">
            <a:extLst>
              <a:ext uri="{FF2B5EF4-FFF2-40B4-BE49-F238E27FC236}">
                <a16:creationId xmlns:a16="http://schemas.microsoft.com/office/drawing/2014/main" id="{E349BC0B-94D2-47B0-9FC4-9A1E1C77ADD8}"/>
              </a:ext>
            </a:extLst>
          </p:cNvPr>
          <p:cNvSpPr txBox="1"/>
          <p:nvPr/>
        </p:nvSpPr>
        <p:spPr>
          <a:xfrm>
            <a:off x="1545771" y="2023339"/>
            <a:ext cx="5202401" cy="4893647"/>
          </a:xfrm>
          <a:prstGeom prst="rect">
            <a:avLst/>
          </a:prstGeom>
          <a:noFill/>
        </p:spPr>
        <p:txBody>
          <a:bodyPr wrap="square" rtlCol="0">
            <a:spAutoFit/>
          </a:bodyPr>
          <a:lstStyle/>
          <a:p>
            <a:r>
              <a:rPr lang="en-US" sz="2400" dirty="0">
                <a:solidFill>
                  <a:schemeClr val="bg1"/>
                </a:solidFill>
              </a:rPr>
              <a:t>Evaluation is a structured process by which a project’s activities are assessed and understood.</a:t>
            </a:r>
          </a:p>
          <a:p>
            <a:endParaRPr lang="en-US" sz="2400" dirty="0">
              <a:solidFill>
                <a:schemeClr val="bg1"/>
              </a:solidFill>
            </a:endParaRPr>
          </a:p>
          <a:p>
            <a:r>
              <a:rPr lang="en-US" sz="2400" dirty="0">
                <a:solidFill>
                  <a:schemeClr val="bg1"/>
                </a:solidFill>
              </a:rPr>
              <a:t>By continuously tracking, </a:t>
            </a:r>
            <a:r>
              <a:rPr lang="en-US" sz="2400" dirty="0" err="1">
                <a:solidFill>
                  <a:schemeClr val="bg1"/>
                </a:solidFill>
              </a:rPr>
              <a:t>analysing</a:t>
            </a:r>
            <a:r>
              <a:rPr lang="en-US" sz="2400" dirty="0">
                <a:solidFill>
                  <a:schemeClr val="bg1"/>
                </a:solidFill>
              </a:rPr>
              <a:t> and interpreting data about the project in order to identify and ensure the project’s impact.</a:t>
            </a:r>
          </a:p>
          <a:p>
            <a:r>
              <a:rPr lang="en-US" sz="2400" dirty="0">
                <a:solidFill>
                  <a:schemeClr val="bg1"/>
                </a:solidFill>
              </a:rPr>
              <a:t> </a:t>
            </a:r>
          </a:p>
          <a:p>
            <a:r>
              <a:rPr lang="en-US" sz="2400" dirty="0">
                <a:solidFill>
                  <a:schemeClr val="bg1"/>
                </a:solidFill>
              </a:rPr>
              <a:t>Evaluation can also highlight weaknesses allowing to adjust and improve aspects of the project as it progresses.</a:t>
            </a:r>
          </a:p>
        </p:txBody>
      </p:sp>
      <p:sp>
        <p:nvSpPr>
          <p:cNvPr id="8" name="TextBox 7">
            <a:extLst>
              <a:ext uri="{FF2B5EF4-FFF2-40B4-BE49-F238E27FC236}">
                <a16:creationId xmlns:a16="http://schemas.microsoft.com/office/drawing/2014/main" id="{BADE5901-1A64-4D4F-AC0D-118C1916C01B}"/>
              </a:ext>
            </a:extLst>
          </p:cNvPr>
          <p:cNvSpPr txBox="1"/>
          <p:nvPr/>
        </p:nvSpPr>
        <p:spPr>
          <a:xfrm>
            <a:off x="5915890" y="6491546"/>
            <a:ext cx="1872343" cy="369332"/>
          </a:xfrm>
          <a:prstGeom prst="rect">
            <a:avLst/>
          </a:prstGeom>
          <a:noFill/>
        </p:spPr>
        <p:txBody>
          <a:bodyPr wrap="square" rtlCol="0">
            <a:spAutoFit/>
          </a:bodyPr>
          <a:lstStyle/>
          <a:p>
            <a:r>
              <a:rPr lang="en-IE" dirty="0">
                <a:solidFill>
                  <a:schemeClr val="bg1"/>
                </a:solidFill>
                <a:hlinkClick r:id="rId4">
                  <a:extLst>
                    <a:ext uri="{A12FA001-AC4F-418D-AE19-62706E023703}">
                      <ahyp:hlinkClr xmlns:ahyp="http://schemas.microsoft.com/office/drawing/2018/hyperlinkcolor" val="tx"/>
                    </a:ext>
                  </a:extLst>
                </a:hlinkClick>
              </a:rPr>
              <a:t>Source</a:t>
            </a:r>
            <a:endParaRPr lang="en-IE" dirty="0">
              <a:solidFill>
                <a:schemeClr val="bg1"/>
              </a:solidFill>
            </a:endParaRPr>
          </a:p>
        </p:txBody>
      </p:sp>
      <p:sp>
        <p:nvSpPr>
          <p:cNvPr id="9" name="TextBox 8">
            <a:extLst>
              <a:ext uri="{FF2B5EF4-FFF2-40B4-BE49-F238E27FC236}">
                <a16:creationId xmlns:a16="http://schemas.microsoft.com/office/drawing/2014/main" id="{EB6684A6-B537-4E6F-ACBD-022AFE059F0D}"/>
              </a:ext>
            </a:extLst>
          </p:cNvPr>
          <p:cNvSpPr txBox="1"/>
          <p:nvPr/>
        </p:nvSpPr>
        <p:spPr>
          <a:xfrm>
            <a:off x="1545771" y="1251070"/>
            <a:ext cx="4954103" cy="830997"/>
          </a:xfrm>
          <a:prstGeom prst="rect">
            <a:avLst/>
          </a:prstGeom>
          <a:noFill/>
        </p:spPr>
        <p:txBody>
          <a:bodyPr wrap="square" rtlCol="0">
            <a:spAutoFit/>
          </a:bodyPr>
          <a:lstStyle/>
          <a:p>
            <a:r>
              <a:rPr lang="en-IE" sz="2400" dirty="0">
                <a:solidFill>
                  <a:schemeClr val="bg1"/>
                </a:solidFill>
              </a:rPr>
              <a:t>What is evaluation, and why evaluate a project’s impact?</a:t>
            </a:r>
          </a:p>
        </p:txBody>
      </p:sp>
    </p:spTree>
    <p:extLst>
      <p:ext uri="{BB962C8B-B14F-4D97-AF65-F5344CB8AC3E}">
        <p14:creationId xmlns:p14="http://schemas.microsoft.com/office/powerpoint/2010/main" val="202812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545771" y="228601"/>
            <a:ext cx="4716425" cy="609600"/>
          </a:xfrm>
        </p:spPr>
        <p:txBody>
          <a:bodyPr>
            <a:normAutofit/>
          </a:bodyPr>
          <a:lstStyle/>
          <a:p>
            <a:pPr algn="ctr"/>
            <a:r>
              <a:rPr lang="en-US" sz="2800" dirty="0"/>
              <a:t>EVALUATING YOUR IMPACT</a:t>
            </a:r>
          </a:p>
          <a:p>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241236"/>
            <a:ext cx="5306291" cy="6370975"/>
          </a:xfrm>
          <a:prstGeom prst="rect">
            <a:avLst/>
          </a:prstGeom>
          <a:noFill/>
        </p:spPr>
        <p:txBody>
          <a:bodyPr wrap="square" rtlCol="0">
            <a:spAutoFit/>
          </a:bodyPr>
          <a:lstStyle/>
          <a:p>
            <a:r>
              <a:rPr lang="en-IE" sz="2400" dirty="0">
                <a:solidFill>
                  <a:schemeClr val="bg1"/>
                </a:solidFill>
              </a:rPr>
              <a:t>Evaluation can allow the following:</a:t>
            </a:r>
          </a:p>
          <a:p>
            <a:pPr marL="342900" indent="-342900">
              <a:buFont typeface="Arial" panose="020B0604020202020204" pitchFamily="34" charset="0"/>
              <a:buChar char="•"/>
            </a:pPr>
            <a:r>
              <a:rPr lang="en-IE" sz="2400" dirty="0">
                <a:solidFill>
                  <a:schemeClr val="bg1"/>
                </a:solidFill>
              </a:rPr>
              <a:t>Learn from previous experiences- what went right, what could be done better in the future?</a:t>
            </a:r>
          </a:p>
          <a:p>
            <a:pPr marL="342900" indent="-342900">
              <a:buFont typeface="Arial" panose="020B0604020202020204" pitchFamily="34" charset="0"/>
              <a:buChar char="•"/>
            </a:pPr>
            <a:endParaRPr lang="en-IE" sz="2400" dirty="0">
              <a:solidFill>
                <a:schemeClr val="bg1"/>
              </a:solidFill>
            </a:endParaRPr>
          </a:p>
          <a:p>
            <a:pPr marL="342900" indent="-342900">
              <a:buFont typeface="Arial" panose="020B0604020202020204" pitchFamily="34" charset="0"/>
              <a:buChar char="•"/>
            </a:pPr>
            <a:r>
              <a:rPr lang="en-IE" sz="2400" dirty="0">
                <a:solidFill>
                  <a:schemeClr val="bg1"/>
                </a:solidFill>
              </a:rPr>
              <a:t>Check </a:t>
            </a:r>
            <a:r>
              <a:rPr lang="en-IE" sz="2400" dirty="0" err="1">
                <a:solidFill>
                  <a:schemeClr val="bg1"/>
                </a:solidFill>
              </a:rPr>
              <a:t>progess</a:t>
            </a:r>
            <a:r>
              <a:rPr lang="en-IE" sz="2400" dirty="0">
                <a:solidFill>
                  <a:schemeClr val="bg1"/>
                </a:solidFill>
              </a:rPr>
              <a:t>- is the project making progress, are we establishing the goals of what we set out to achieve?</a:t>
            </a:r>
          </a:p>
          <a:p>
            <a:pPr marL="342900" indent="-342900">
              <a:buFont typeface="Arial" panose="020B0604020202020204" pitchFamily="34" charset="0"/>
              <a:buChar char="•"/>
            </a:pPr>
            <a:endParaRPr lang="en-IE" sz="2400" dirty="0">
              <a:solidFill>
                <a:schemeClr val="bg1"/>
              </a:solidFill>
            </a:endParaRPr>
          </a:p>
          <a:p>
            <a:pPr marL="342900" indent="-342900">
              <a:buFont typeface="Arial" panose="020B0604020202020204" pitchFamily="34" charset="0"/>
              <a:buChar char="•"/>
            </a:pPr>
            <a:r>
              <a:rPr lang="en-IE" sz="2400" dirty="0">
                <a:solidFill>
                  <a:schemeClr val="bg1"/>
                </a:solidFill>
              </a:rPr>
              <a:t>Establish a plan for the future, with a clear timeline.</a:t>
            </a:r>
          </a:p>
          <a:p>
            <a:pPr marL="342900" indent="-342900">
              <a:buFont typeface="Arial" panose="020B0604020202020204" pitchFamily="34" charset="0"/>
              <a:buChar char="•"/>
            </a:pPr>
            <a:endParaRPr lang="en-IE" sz="2400" dirty="0">
              <a:solidFill>
                <a:schemeClr val="bg1"/>
              </a:solidFill>
            </a:endParaRPr>
          </a:p>
          <a:p>
            <a:pPr marL="342900" indent="-342900">
              <a:buFont typeface="Arial" panose="020B0604020202020204" pitchFamily="34" charset="0"/>
              <a:buChar char="•"/>
            </a:pPr>
            <a:r>
              <a:rPr lang="en-IE" sz="2400" dirty="0">
                <a:solidFill>
                  <a:schemeClr val="bg1"/>
                </a:solidFill>
              </a:rPr>
              <a:t>Help display progress to funders and key stakeholders.</a:t>
            </a:r>
          </a:p>
          <a:p>
            <a:endParaRPr lang="en-IE" sz="2400" dirty="0">
              <a:solidFill>
                <a:schemeClr val="bg1"/>
              </a:solidFill>
            </a:endParaRPr>
          </a:p>
          <a:p>
            <a:endParaRPr lang="en-IE" sz="2400" dirty="0">
              <a:solidFill>
                <a:schemeClr val="bg1"/>
              </a:solidFill>
            </a:endParaRPr>
          </a:p>
          <a:p>
            <a:endParaRPr lang="en-IE" sz="2400" dirty="0">
              <a:solidFill>
                <a:schemeClr val="bg1"/>
              </a:solidFill>
            </a:endParaRPr>
          </a:p>
        </p:txBody>
      </p:sp>
      <p:pic>
        <p:nvPicPr>
          <p:cNvPr id="20" name="Picture Placeholder 19">
            <a:extLst>
              <a:ext uri="{FF2B5EF4-FFF2-40B4-BE49-F238E27FC236}">
                <a16:creationId xmlns:a16="http://schemas.microsoft.com/office/drawing/2014/main" id="{004C8147-8D79-46FB-888C-5FA7E1800CC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21" name="TextBox 20">
            <a:extLst>
              <a:ext uri="{FF2B5EF4-FFF2-40B4-BE49-F238E27FC236}">
                <a16:creationId xmlns:a16="http://schemas.microsoft.com/office/drawing/2014/main" id="{BD1499AA-23DE-4BA1-9A8B-4CC5EC377416}"/>
              </a:ext>
            </a:extLst>
          </p:cNvPr>
          <p:cNvSpPr txBox="1"/>
          <p:nvPr/>
        </p:nvSpPr>
        <p:spPr>
          <a:xfrm>
            <a:off x="5915890" y="6491546"/>
            <a:ext cx="1872343" cy="369332"/>
          </a:xfrm>
          <a:prstGeom prst="rect">
            <a:avLst/>
          </a:prstGeom>
          <a:noFill/>
        </p:spPr>
        <p:txBody>
          <a:bodyPr wrap="square" rtlCol="0">
            <a:spAutoFit/>
          </a:bodyPr>
          <a:lstStyle/>
          <a:p>
            <a:r>
              <a:rPr lang="en-IE" dirty="0">
                <a:solidFill>
                  <a:schemeClr val="bg1"/>
                </a:solidFill>
                <a:hlinkClick r:id="rId4">
                  <a:extLst>
                    <a:ext uri="{A12FA001-AC4F-418D-AE19-62706E023703}">
                      <ahyp:hlinkClr xmlns:ahyp="http://schemas.microsoft.com/office/drawing/2018/hyperlinkcolor" val="tx"/>
                    </a:ext>
                  </a:extLst>
                </a:hlinkClick>
              </a:rPr>
              <a:t>Source</a:t>
            </a:r>
            <a:endParaRPr lang="en-IE" dirty="0">
              <a:solidFill>
                <a:schemeClr val="bg1"/>
              </a:solidFill>
            </a:endParaRPr>
          </a:p>
        </p:txBody>
      </p:sp>
    </p:spTree>
    <p:extLst>
      <p:ext uri="{BB962C8B-B14F-4D97-AF65-F5344CB8AC3E}">
        <p14:creationId xmlns:p14="http://schemas.microsoft.com/office/powerpoint/2010/main" val="3106894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545771" y="228600"/>
            <a:ext cx="4716425" cy="582221"/>
          </a:xfrm>
        </p:spPr>
        <p:txBody>
          <a:bodyPr>
            <a:normAutofit/>
          </a:bodyPr>
          <a:lstStyle/>
          <a:p>
            <a:pPr algn="ctr"/>
            <a:r>
              <a:rPr lang="en-US" sz="2800" dirty="0"/>
              <a:t>EVALUATING YOUR IMPACT</a:t>
            </a:r>
          </a:p>
          <a:p>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263007"/>
            <a:ext cx="5306291" cy="5632311"/>
          </a:xfrm>
          <a:prstGeom prst="rect">
            <a:avLst/>
          </a:prstGeom>
          <a:noFill/>
        </p:spPr>
        <p:txBody>
          <a:bodyPr wrap="square" rtlCol="0">
            <a:spAutoFit/>
          </a:bodyPr>
          <a:lstStyle/>
          <a:p>
            <a:r>
              <a:rPr lang="en-IE" sz="2400" dirty="0">
                <a:solidFill>
                  <a:schemeClr val="bg1"/>
                </a:solidFill>
              </a:rPr>
              <a:t>How to evaluate the impact and success of your project?</a:t>
            </a:r>
          </a:p>
          <a:p>
            <a:endParaRPr lang="en-IE" sz="2400" dirty="0">
              <a:solidFill>
                <a:schemeClr val="bg1"/>
              </a:solidFill>
            </a:endParaRPr>
          </a:p>
          <a:p>
            <a:r>
              <a:rPr lang="en-IE" sz="2400" dirty="0">
                <a:solidFill>
                  <a:schemeClr val="bg1"/>
                </a:solidFill>
              </a:rPr>
              <a:t>There are many ways to evaluate your SDCE project. One way is to visualise the future, some time after the project has completed. </a:t>
            </a:r>
          </a:p>
          <a:p>
            <a:endParaRPr lang="en-IE" sz="2400" dirty="0">
              <a:solidFill>
                <a:schemeClr val="bg1"/>
              </a:solidFill>
            </a:endParaRPr>
          </a:p>
          <a:p>
            <a:r>
              <a:rPr lang="en-IE" sz="2400" dirty="0">
                <a:solidFill>
                  <a:schemeClr val="bg1"/>
                </a:solidFill>
              </a:rPr>
              <a:t>Imagine what did the project do well on. Did it achieve what the team set out to achieve? Think about what might have  gone wrong, and how you could have fixed it.</a:t>
            </a:r>
          </a:p>
          <a:p>
            <a:endParaRPr lang="en-IE" sz="2400" dirty="0">
              <a:solidFill>
                <a:schemeClr val="bg1"/>
              </a:solidFill>
            </a:endParaRPr>
          </a:p>
          <a:p>
            <a:endParaRPr lang="en-IE" sz="2400" dirty="0">
              <a:solidFill>
                <a:schemeClr val="bg1"/>
              </a:solidFill>
            </a:endParaRPr>
          </a:p>
        </p:txBody>
      </p:sp>
      <p:pic>
        <p:nvPicPr>
          <p:cNvPr id="7" name="Picture Placeholder 6">
            <a:extLst>
              <a:ext uri="{FF2B5EF4-FFF2-40B4-BE49-F238E27FC236}">
                <a16:creationId xmlns:a16="http://schemas.microsoft.com/office/drawing/2014/main" id="{F7F9CCE5-024E-4331-96F8-42B0EAE68D3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1" name="TextBox 10">
            <a:extLst>
              <a:ext uri="{FF2B5EF4-FFF2-40B4-BE49-F238E27FC236}">
                <a16:creationId xmlns:a16="http://schemas.microsoft.com/office/drawing/2014/main" id="{BFAC0C4C-1692-49DB-A9A9-90E350162ECC}"/>
              </a:ext>
            </a:extLst>
          </p:cNvPr>
          <p:cNvSpPr txBox="1"/>
          <p:nvPr/>
        </p:nvSpPr>
        <p:spPr>
          <a:xfrm>
            <a:off x="5915890" y="6491546"/>
            <a:ext cx="1872343" cy="369332"/>
          </a:xfrm>
          <a:prstGeom prst="rect">
            <a:avLst/>
          </a:prstGeom>
          <a:noFill/>
        </p:spPr>
        <p:txBody>
          <a:bodyPr wrap="square" rtlCol="0">
            <a:spAutoFit/>
          </a:bodyPr>
          <a:lstStyle/>
          <a:p>
            <a:r>
              <a:rPr lang="en-IE" dirty="0">
                <a:solidFill>
                  <a:schemeClr val="bg1"/>
                </a:solidFill>
                <a:hlinkClick r:id="rId4">
                  <a:extLst>
                    <a:ext uri="{A12FA001-AC4F-418D-AE19-62706E023703}">
                      <ahyp:hlinkClr xmlns:ahyp="http://schemas.microsoft.com/office/drawing/2018/hyperlinkcolor" val="tx"/>
                    </a:ext>
                  </a:extLst>
                </a:hlinkClick>
              </a:rPr>
              <a:t>Source</a:t>
            </a:r>
            <a:endParaRPr lang="en-IE" dirty="0">
              <a:solidFill>
                <a:schemeClr val="bg1"/>
              </a:solidFill>
            </a:endParaRPr>
          </a:p>
        </p:txBody>
      </p:sp>
    </p:spTree>
    <p:extLst>
      <p:ext uri="{BB962C8B-B14F-4D97-AF65-F5344CB8AC3E}">
        <p14:creationId xmlns:p14="http://schemas.microsoft.com/office/powerpoint/2010/main" val="23785492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688303" y="228600"/>
            <a:ext cx="4716425" cy="582221"/>
          </a:xfrm>
        </p:spPr>
        <p:txBody>
          <a:bodyPr>
            <a:normAutofit/>
          </a:bodyPr>
          <a:lstStyle/>
          <a:p>
            <a:pPr algn="ctr"/>
            <a:r>
              <a:rPr lang="en-US" sz="2800" dirty="0"/>
              <a:t>EVALUATING YOUR IMPACT</a:t>
            </a:r>
          </a:p>
          <a:p>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239717"/>
            <a:ext cx="5306291" cy="5632311"/>
          </a:xfrm>
          <a:prstGeom prst="rect">
            <a:avLst/>
          </a:prstGeom>
          <a:noFill/>
        </p:spPr>
        <p:txBody>
          <a:bodyPr wrap="square" rtlCol="0">
            <a:spAutoFit/>
          </a:bodyPr>
          <a:lstStyle/>
          <a:p>
            <a:r>
              <a:rPr lang="en-IE" sz="2400" dirty="0">
                <a:solidFill>
                  <a:schemeClr val="bg1"/>
                </a:solidFill>
              </a:rPr>
              <a:t>When we think about what the project achieved, these are called </a:t>
            </a:r>
            <a:r>
              <a:rPr lang="en-IE" sz="2400" b="1" dirty="0">
                <a:solidFill>
                  <a:schemeClr val="bg1"/>
                </a:solidFill>
              </a:rPr>
              <a:t>Impacts. </a:t>
            </a:r>
            <a:r>
              <a:rPr lang="en-IE" sz="2400" dirty="0">
                <a:solidFill>
                  <a:schemeClr val="bg1"/>
                </a:solidFill>
              </a:rPr>
              <a:t>Impacts can be seen as what changes and differences occurred due to the project’s creation.</a:t>
            </a:r>
          </a:p>
          <a:p>
            <a:endParaRPr lang="en-IE" sz="2400" dirty="0">
              <a:solidFill>
                <a:schemeClr val="bg1"/>
              </a:solidFill>
            </a:endParaRPr>
          </a:p>
          <a:p>
            <a:r>
              <a:rPr lang="en-IE" sz="2400" dirty="0">
                <a:solidFill>
                  <a:schemeClr val="bg1"/>
                </a:solidFill>
              </a:rPr>
              <a:t>The impacts can measure four different aspects of an SDCE project:</a:t>
            </a:r>
          </a:p>
          <a:p>
            <a:endParaRPr lang="en-IE" sz="2400" dirty="0">
              <a:solidFill>
                <a:schemeClr val="bg1"/>
              </a:solidFill>
            </a:endParaRPr>
          </a:p>
          <a:p>
            <a:r>
              <a:rPr lang="en-IE" sz="2400" dirty="0">
                <a:solidFill>
                  <a:schemeClr val="bg1"/>
                </a:solidFill>
              </a:rPr>
              <a:t>-The project members</a:t>
            </a:r>
          </a:p>
          <a:p>
            <a:r>
              <a:rPr lang="en-IE" sz="2400" dirty="0">
                <a:solidFill>
                  <a:schemeClr val="bg1"/>
                </a:solidFill>
              </a:rPr>
              <a:t>-The establishment behind the project</a:t>
            </a:r>
          </a:p>
          <a:p>
            <a:r>
              <a:rPr lang="en-IE" sz="2400" dirty="0">
                <a:solidFill>
                  <a:schemeClr val="bg1"/>
                </a:solidFill>
              </a:rPr>
              <a:t>-The beneficiaries of the project</a:t>
            </a:r>
          </a:p>
          <a:p>
            <a:r>
              <a:rPr lang="en-IE" sz="2400" dirty="0">
                <a:solidFill>
                  <a:schemeClr val="bg1"/>
                </a:solidFill>
              </a:rPr>
              <a:t>-The systems and procedures in place behind the project.</a:t>
            </a:r>
          </a:p>
          <a:p>
            <a:endParaRPr lang="en-IE" sz="2400" dirty="0">
              <a:solidFill>
                <a:schemeClr val="bg1"/>
              </a:solidFill>
            </a:endParaRPr>
          </a:p>
        </p:txBody>
      </p:sp>
      <p:pic>
        <p:nvPicPr>
          <p:cNvPr id="7" name="Picture Placeholder 6">
            <a:extLst>
              <a:ext uri="{FF2B5EF4-FFF2-40B4-BE49-F238E27FC236}">
                <a16:creationId xmlns:a16="http://schemas.microsoft.com/office/drawing/2014/main" id="{FBD463E3-7518-43E2-88D8-DFE1FB2979B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1" name="TextBox 10">
            <a:extLst>
              <a:ext uri="{FF2B5EF4-FFF2-40B4-BE49-F238E27FC236}">
                <a16:creationId xmlns:a16="http://schemas.microsoft.com/office/drawing/2014/main" id="{5EC2FE96-3073-41D7-90C6-B67381E921D5}"/>
              </a:ext>
            </a:extLst>
          </p:cNvPr>
          <p:cNvSpPr txBox="1"/>
          <p:nvPr/>
        </p:nvSpPr>
        <p:spPr>
          <a:xfrm>
            <a:off x="5915890" y="6491546"/>
            <a:ext cx="1872343" cy="369332"/>
          </a:xfrm>
          <a:prstGeom prst="rect">
            <a:avLst/>
          </a:prstGeom>
          <a:noFill/>
        </p:spPr>
        <p:txBody>
          <a:bodyPr wrap="square" rtlCol="0">
            <a:spAutoFit/>
          </a:bodyPr>
          <a:lstStyle/>
          <a:p>
            <a:r>
              <a:rPr lang="en-IE" dirty="0">
                <a:solidFill>
                  <a:schemeClr val="bg1"/>
                </a:solidFill>
                <a:hlinkClick r:id="rId4">
                  <a:extLst>
                    <a:ext uri="{A12FA001-AC4F-418D-AE19-62706E023703}">
                      <ahyp:hlinkClr xmlns:ahyp="http://schemas.microsoft.com/office/drawing/2018/hyperlinkcolor" val="tx"/>
                    </a:ext>
                  </a:extLst>
                </a:hlinkClick>
              </a:rPr>
              <a:t>Source</a:t>
            </a:r>
            <a:endParaRPr lang="en-IE" dirty="0">
              <a:solidFill>
                <a:schemeClr val="bg1"/>
              </a:solidFill>
            </a:endParaRPr>
          </a:p>
        </p:txBody>
      </p:sp>
    </p:spTree>
    <p:extLst>
      <p:ext uri="{BB962C8B-B14F-4D97-AF65-F5344CB8AC3E}">
        <p14:creationId xmlns:p14="http://schemas.microsoft.com/office/powerpoint/2010/main" val="4041392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545771" y="228600"/>
            <a:ext cx="4716425" cy="582221"/>
          </a:xfrm>
        </p:spPr>
        <p:txBody>
          <a:bodyPr>
            <a:normAutofit/>
          </a:bodyPr>
          <a:lstStyle/>
          <a:p>
            <a:pPr algn="ctr"/>
            <a:r>
              <a:rPr lang="en-US" sz="2800" dirty="0"/>
              <a:t>EVALUATING YOUR IMPACT</a:t>
            </a:r>
          </a:p>
          <a:p>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263007"/>
            <a:ext cx="5306291" cy="6001643"/>
          </a:xfrm>
          <a:prstGeom prst="rect">
            <a:avLst/>
          </a:prstGeom>
          <a:noFill/>
        </p:spPr>
        <p:txBody>
          <a:bodyPr wrap="square" rtlCol="0">
            <a:spAutoFit/>
          </a:bodyPr>
          <a:lstStyle/>
          <a:p>
            <a:r>
              <a:rPr lang="en-IE" sz="2400" dirty="0">
                <a:solidFill>
                  <a:schemeClr val="bg1"/>
                </a:solidFill>
              </a:rPr>
              <a:t>When we want to evaluate the impact of our projects, we identify data sources.</a:t>
            </a:r>
          </a:p>
          <a:p>
            <a:endParaRPr lang="en-IE" sz="2400" dirty="0">
              <a:solidFill>
                <a:schemeClr val="bg1"/>
              </a:solidFill>
            </a:endParaRPr>
          </a:p>
          <a:p>
            <a:r>
              <a:rPr lang="en-IE" sz="2400" dirty="0">
                <a:solidFill>
                  <a:schemeClr val="bg1"/>
                </a:solidFill>
              </a:rPr>
              <a:t>These are the sources of information that we can use to help identify the success of our project’s impacts. Data sources can include questionnaires, surveys, interviews, focus groups and observation.</a:t>
            </a:r>
          </a:p>
          <a:p>
            <a:endParaRPr lang="en-IE" sz="2400" dirty="0">
              <a:solidFill>
                <a:schemeClr val="bg1"/>
              </a:solidFill>
            </a:endParaRPr>
          </a:p>
          <a:p>
            <a:r>
              <a:rPr lang="en-IE" sz="2400" dirty="0">
                <a:solidFill>
                  <a:schemeClr val="bg1"/>
                </a:solidFill>
              </a:rPr>
              <a:t>It is important to gather feedback at various stages of the project, as it can help to ensure that any issues or risks are dealt with, and to ensure the success of the project.</a:t>
            </a:r>
          </a:p>
          <a:p>
            <a:endParaRPr lang="en-IE" sz="2400" dirty="0">
              <a:solidFill>
                <a:schemeClr val="bg1"/>
              </a:solidFill>
            </a:endParaRPr>
          </a:p>
        </p:txBody>
      </p:sp>
      <p:pic>
        <p:nvPicPr>
          <p:cNvPr id="4" name="Picture Placeholder 3">
            <a:extLst>
              <a:ext uri="{FF2B5EF4-FFF2-40B4-BE49-F238E27FC236}">
                <a16:creationId xmlns:a16="http://schemas.microsoft.com/office/drawing/2014/main" id="{C6E7B891-81A9-461C-859C-152FA5D168F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2" name="TextBox 11">
            <a:extLst>
              <a:ext uri="{FF2B5EF4-FFF2-40B4-BE49-F238E27FC236}">
                <a16:creationId xmlns:a16="http://schemas.microsoft.com/office/drawing/2014/main" id="{6215ED54-BC56-4B73-B03F-E5E7511B23F0}"/>
              </a:ext>
            </a:extLst>
          </p:cNvPr>
          <p:cNvSpPr txBox="1"/>
          <p:nvPr/>
        </p:nvSpPr>
        <p:spPr>
          <a:xfrm>
            <a:off x="5915890" y="6491546"/>
            <a:ext cx="1872343" cy="369332"/>
          </a:xfrm>
          <a:prstGeom prst="rect">
            <a:avLst/>
          </a:prstGeom>
          <a:noFill/>
        </p:spPr>
        <p:txBody>
          <a:bodyPr wrap="square" rtlCol="0">
            <a:spAutoFit/>
          </a:bodyPr>
          <a:lstStyle/>
          <a:p>
            <a:r>
              <a:rPr lang="en-IE" dirty="0">
                <a:solidFill>
                  <a:schemeClr val="bg1"/>
                </a:solidFill>
                <a:hlinkClick r:id="rId4">
                  <a:extLst>
                    <a:ext uri="{A12FA001-AC4F-418D-AE19-62706E023703}">
                      <ahyp:hlinkClr xmlns:ahyp="http://schemas.microsoft.com/office/drawing/2018/hyperlinkcolor" val="tx"/>
                    </a:ext>
                  </a:extLst>
                </a:hlinkClick>
              </a:rPr>
              <a:t>Source</a:t>
            </a:r>
            <a:endParaRPr lang="en-IE" dirty="0">
              <a:solidFill>
                <a:schemeClr val="bg1"/>
              </a:solidFill>
            </a:endParaRPr>
          </a:p>
        </p:txBody>
      </p:sp>
    </p:spTree>
    <p:extLst>
      <p:ext uri="{BB962C8B-B14F-4D97-AF65-F5344CB8AC3E}">
        <p14:creationId xmlns:p14="http://schemas.microsoft.com/office/powerpoint/2010/main" val="8930917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545771" y="228600"/>
            <a:ext cx="4716425" cy="582221"/>
          </a:xfrm>
        </p:spPr>
        <p:txBody>
          <a:bodyPr>
            <a:normAutofit/>
          </a:bodyPr>
          <a:lstStyle/>
          <a:p>
            <a:pPr algn="ctr"/>
            <a:r>
              <a:rPr lang="en-US" sz="2800" dirty="0"/>
              <a:t>EVALUATING YOUR IMPACT</a:t>
            </a:r>
          </a:p>
          <a:p>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263007"/>
            <a:ext cx="5306291" cy="6001643"/>
          </a:xfrm>
          <a:prstGeom prst="rect">
            <a:avLst/>
          </a:prstGeom>
          <a:noFill/>
        </p:spPr>
        <p:txBody>
          <a:bodyPr wrap="square" rtlCol="0">
            <a:spAutoFit/>
          </a:bodyPr>
          <a:lstStyle/>
          <a:p>
            <a:r>
              <a:rPr lang="en-IE" sz="2400" dirty="0">
                <a:solidFill>
                  <a:schemeClr val="bg1"/>
                </a:solidFill>
              </a:rPr>
              <a:t>When we have gathered the data, and identified the impacts, it is now time to assess and act on the information we have found.</a:t>
            </a:r>
          </a:p>
          <a:p>
            <a:endParaRPr lang="en-IE" sz="2400" dirty="0">
              <a:solidFill>
                <a:schemeClr val="bg1"/>
              </a:solidFill>
            </a:endParaRPr>
          </a:p>
          <a:p>
            <a:r>
              <a:rPr lang="en-IE" sz="2400" dirty="0">
                <a:solidFill>
                  <a:schemeClr val="bg1"/>
                </a:solidFill>
              </a:rPr>
              <a:t>This is a time where we evaluate the successes of the project so far, and the goals that have been established.</a:t>
            </a:r>
          </a:p>
          <a:p>
            <a:endParaRPr lang="en-IE" sz="2400" dirty="0">
              <a:solidFill>
                <a:schemeClr val="bg1"/>
              </a:solidFill>
            </a:endParaRPr>
          </a:p>
          <a:p>
            <a:r>
              <a:rPr lang="en-IE" sz="2400" dirty="0">
                <a:solidFill>
                  <a:schemeClr val="bg1"/>
                </a:solidFill>
              </a:rPr>
              <a:t>Is the project on track? Have the objectives been met? What could be done differently or more efficiently?</a:t>
            </a:r>
          </a:p>
          <a:p>
            <a:r>
              <a:rPr lang="en-IE" sz="2400" dirty="0">
                <a:solidFill>
                  <a:schemeClr val="bg1"/>
                </a:solidFill>
              </a:rPr>
              <a:t>At this stage it is important to assess all information well, to ensure the projects success in the future.</a:t>
            </a:r>
          </a:p>
          <a:p>
            <a:endParaRPr lang="en-IE" sz="2400" dirty="0">
              <a:solidFill>
                <a:schemeClr val="bg1"/>
              </a:solidFill>
            </a:endParaRPr>
          </a:p>
        </p:txBody>
      </p:sp>
      <p:pic>
        <p:nvPicPr>
          <p:cNvPr id="6" name="Picture Placeholder 5">
            <a:extLst>
              <a:ext uri="{FF2B5EF4-FFF2-40B4-BE49-F238E27FC236}">
                <a16:creationId xmlns:a16="http://schemas.microsoft.com/office/drawing/2014/main" id="{09C08AD7-EF94-4CAF-9A3F-C950BFDB36D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9" name="TextBox 8">
            <a:extLst>
              <a:ext uri="{FF2B5EF4-FFF2-40B4-BE49-F238E27FC236}">
                <a16:creationId xmlns:a16="http://schemas.microsoft.com/office/drawing/2014/main" id="{E4DC8668-1442-4FD5-AC24-AE5C79F6E6CD}"/>
              </a:ext>
            </a:extLst>
          </p:cNvPr>
          <p:cNvSpPr txBox="1"/>
          <p:nvPr/>
        </p:nvSpPr>
        <p:spPr>
          <a:xfrm>
            <a:off x="5915890" y="6491546"/>
            <a:ext cx="1872343" cy="369332"/>
          </a:xfrm>
          <a:prstGeom prst="rect">
            <a:avLst/>
          </a:prstGeom>
          <a:noFill/>
        </p:spPr>
        <p:txBody>
          <a:bodyPr wrap="square" rtlCol="0">
            <a:spAutoFit/>
          </a:bodyPr>
          <a:lstStyle/>
          <a:p>
            <a:r>
              <a:rPr lang="en-IE" dirty="0">
                <a:solidFill>
                  <a:schemeClr val="bg1"/>
                </a:solidFill>
                <a:hlinkClick r:id="rId4">
                  <a:extLst>
                    <a:ext uri="{A12FA001-AC4F-418D-AE19-62706E023703}">
                      <ahyp:hlinkClr xmlns:ahyp="http://schemas.microsoft.com/office/drawing/2018/hyperlinkcolor" val="tx"/>
                    </a:ext>
                  </a:extLst>
                </a:hlinkClick>
              </a:rPr>
              <a:t>Source</a:t>
            </a:r>
            <a:endParaRPr lang="en-IE" dirty="0">
              <a:solidFill>
                <a:schemeClr val="bg1"/>
              </a:solidFill>
            </a:endParaRPr>
          </a:p>
        </p:txBody>
      </p:sp>
    </p:spTree>
    <p:extLst>
      <p:ext uri="{BB962C8B-B14F-4D97-AF65-F5344CB8AC3E}">
        <p14:creationId xmlns:p14="http://schemas.microsoft.com/office/powerpoint/2010/main" val="312116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EFC8BD0-B659-469C-9736-6726E162F66B}"/>
              </a:ext>
            </a:extLst>
          </p:cNvPr>
          <p:cNvSpPr>
            <a:spLocks noGrp="1"/>
          </p:cNvSpPr>
          <p:nvPr>
            <p:ph type="body" sz="quarter" idx="16"/>
          </p:nvPr>
        </p:nvSpPr>
        <p:spPr>
          <a:xfrm>
            <a:off x="2158678" y="800100"/>
            <a:ext cx="9404671" cy="2008413"/>
          </a:xfrm>
        </p:spPr>
        <p:txBody>
          <a:bodyPr>
            <a:normAutofit/>
          </a:bodyPr>
          <a:lstStyle/>
          <a:p>
            <a:pPr algn="ctr"/>
            <a:r>
              <a:rPr lang="en-US" dirty="0"/>
              <a:t>DESIGNING AND WORKING WITHIN A DIGITAL CIVIC ENGAGEMENT TEAM</a:t>
            </a:r>
            <a:endParaRPr lang="en-IE" sz="4400" dirty="0"/>
          </a:p>
        </p:txBody>
      </p:sp>
      <p:sp>
        <p:nvSpPr>
          <p:cNvPr id="5" name="Text Placeholder 4">
            <a:extLst>
              <a:ext uri="{FF2B5EF4-FFF2-40B4-BE49-F238E27FC236}">
                <a16:creationId xmlns:a16="http://schemas.microsoft.com/office/drawing/2014/main" id="{FF2D5C24-C078-43DF-BDDA-2B7E4C97B809}"/>
              </a:ext>
            </a:extLst>
          </p:cNvPr>
          <p:cNvSpPr>
            <a:spLocks noGrp="1"/>
          </p:cNvSpPr>
          <p:nvPr>
            <p:ph type="body" sz="quarter" idx="17"/>
          </p:nvPr>
        </p:nvSpPr>
        <p:spPr/>
        <p:txBody>
          <a:bodyPr>
            <a:normAutofit fontScale="85000" lnSpcReduction="20000"/>
          </a:bodyPr>
          <a:lstStyle/>
          <a:p>
            <a:endParaRPr lang="en-IE"/>
          </a:p>
        </p:txBody>
      </p:sp>
      <p:sp>
        <p:nvSpPr>
          <p:cNvPr id="2" name="TextBox 1">
            <a:extLst>
              <a:ext uri="{FF2B5EF4-FFF2-40B4-BE49-F238E27FC236}">
                <a16:creationId xmlns:a16="http://schemas.microsoft.com/office/drawing/2014/main" id="{30D3E1C3-DCF7-482B-9B5C-10142BC74021}"/>
              </a:ext>
            </a:extLst>
          </p:cNvPr>
          <p:cNvSpPr txBox="1"/>
          <p:nvPr/>
        </p:nvSpPr>
        <p:spPr>
          <a:xfrm>
            <a:off x="7513982" y="5118652"/>
            <a:ext cx="4393096" cy="523220"/>
          </a:xfrm>
          <a:prstGeom prst="rect">
            <a:avLst/>
          </a:prstGeom>
          <a:noFill/>
        </p:spPr>
        <p:txBody>
          <a:bodyPr wrap="square" rtlCol="0">
            <a:spAutoFit/>
          </a:bodyPr>
          <a:lstStyle/>
          <a:p>
            <a:r>
              <a:rPr lang="en-IE" sz="2800" b="1" dirty="0">
                <a:solidFill>
                  <a:schemeClr val="bg1"/>
                </a:solidFill>
              </a:rPr>
              <a:t>Learner level: Intermediate</a:t>
            </a:r>
          </a:p>
        </p:txBody>
      </p:sp>
    </p:spTree>
    <p:extLst>
      <p:ext uri="{BB962C8B-B14F-4D97-AF65-F5344CB8AC3E}">
        <p14:creationId xmlns:p14="http://schemas.microsoft.com/office/powerpoint/2010/main" val="2595005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pic>
        <p:nvPicPr>
          <p:cNvPr id="7" name="Picture Placeholder 6">
            <a:extLst>
              <a:ext uri="{FF2B5EF4-FFF2-40B4-BE49-F238E27FC236}">
                <a16:creationId xmlns:a16="http://schemas.microsoft.com/office/drawing/2014/main" id="{ED741CBA-243B-423A-9900-DCE5856EC8D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718561" y="176649"/>
            <a:ext cx="4716425" cy="582221"/>
          </a:xfrm>
        </p:spPr>
        <p:txBody>
          <a:bodyPr>
            <a:normAutofit/>
          </a:bodyPr>
          <a:lstStyle/>
          <a:p>
            <a:pPr algn="ctr"/>
            <a:r>
              <a:rPr lang="en-US" sz="2800" dirty="0"/>
              <a:t>EVALUATING YOUR IMPACT</a:t>
            </a:r>
          </a:p>
          <a:p>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607052"/>
            <a:ext cx="5306291" cy="3416320"/>
          </a:xfrm>
          <a:prstGeom prst="rect">
            <a:avLst/>
          </a:prstGeom>
          <a:noFill/>
        </p:spPr>
        <p:txBody>
          <a:bodyPr wrap="square" rtlCol="0">
            <a:spAutoFit/>
          </a:bodyPr>
          <a:lstStyle/>
          <a:p>
            <a:r>
              <a:rPr lang="en-IE" sz="2400" dirty="0">
                <a:solidFill>
                  <a:schemeClr val="bg1"/>
                </a:solidFill>
                <a:hlinkClick r:id="rId4">
                  <a:extLst>
                    <a:ext uri="{A12FA001-AC4F-418D-AE19-62706E023703}">
                      <ahyp:hlinkClr xmlns:ahyp="http://schemas.microsoft.com/office/drawing/2018/hyperlinkcolor" val="tx"/>
                    </a:ext>
                  </a:extLst>
                </a:hlinkClick>
              </a:rPr>
              <a:t>How to evaluate community projects</a:t>
            </a:r>
            <a:endParaRPr lang="en-IE" sz="2400" dirty="0">
              <a:solidFill>
                <a:schemeClr val="bg1"/>
              </a:solidFill>
            </a:endParaRPr>
          </a:p>
          <a:p>
            <a:endParaRPr lang="en-IE" sz="2400" dirty="0">
              <a:solidFill>
                <a:schemeClr val="bg1"/>
              </a:solidFill>
            </a:endParaRPr>
          </a:p>
          <a:p>
            <a:r>
              <a:rPr lang="en-IE" sz="2400" dirty="0">
                <a:solidFill>
                  <a:schemeClr val="bg1"/>
                </a:solidFill>
                <a:hlinkClick r:id="rId5">
                  <a:extLst>
                    <a:ext uri="{A12FA001-AC4F-418D-AE19-62706E023703}">
                      <ahyp:hlinkClr xmlns:ahyp="http://schemas.microsoft.com/office/drawing/2018/hyperlinkcolor" val="tx"/>
                    </a:ext>
                  </a:extLst>
                </a:hlinkClick>
              </a:rPr>
              <a:t>5 ways to measure a project’s success</a:t>
            </a:r>
            <a:endParaRPr lang="en-IE" sz="2400" dirty="0">
              <a:solidFill>
                <a:schemeClr val="bg1"/>
              </a:solidFill>
            </a:endParaRPr>
          </a:p>
          <a:p>
            <a:endParaRPr lang="en-IE" sz="2400" dirty="0">
              <a:solidFill>
                <a:schemeClr val="bg1"/>
              </a:solidFill>
            </a:endParaRPr>
          </a:p>
          <a:p>
            <a:r>
              <a:rPr lang="en-IE" sz="2400" dirty="0">
                <a:solidFill>
                  <a:schemeClr val="bg1"/>
                </a:solidFill>
                <a:hlinkClick r:id="rId6">
                  <a:extLst>
                    <a:ext uri="{A12FA001-AC4F-418D-AE19-62706E023703}">
                      <ahyp:hlinkClr xmlns:ahyp="http://schemas.microsoft.com/office/drawing/2018/hyperlinkcolor" val="tx"/>
                    </a:ext>
                  </a:extLst>
                </a:hlinkClick>
              </a:rPr>
              <a:t>Improving your project evaluation process</a:t>
            </a:r>
            <a:endParaRPr lang="en-IE" sz="2400" dirty="0">
              <a:solidFill>
                <a:schemeClr val="bg1"/>
              </a:solidFill>
            </a:endParaRPr>
          </a:p>
          <a:p>
            <a:endParaRPr lang="en-IE" sz="2400" dirty="0">
              <a:solidFill>
                <a:schemeClr val="bg1"/>
              </a:solidFill>
            </a:endParaRPr>
          </a:p>
          <a:p>
            <a:endParaRPr lang="en-IE" sz="2400" dirty="0">
              <a:solidFill>
                <a:schemeClr val="bg1"/>
              </a:solidFill>
            </a:endParaRPr>
          </a:p>
          <a:p>
            <a:endParaRPr lang="en-IE" sz="2400" dirty="0">
              <a:solidFill>
                <a:schemeClr val="bg1"/>
              </a:solidFill>
            </a:endParaRPr>
          </a:p>
        </p:txBody>
      </p:sp>
      <p:sp>
        <p:nvSpPr>
          <p:cNvPr id="9" name="TextBox 8">
            <a:extLst>
              <a:ext uri="{FF2B5EF4-FFF2-40B4-BE49-F238E27FC236}">
                <a16:creationId xmlns:a16="http://schemas.microsoft.com/office/drawing/2014/main" id="{4AAB4C4F-A4BC-49E5-993E-6B06C052D5C2}"/>
              </a:ext>
            </a:extLst>
          </p:cNvPr>
          <p:cNvSpPr txBox="1"/>
          <p:nvPr/>
        </p:nvSpPr>
        <p:spPr>
          <a:xfrm>
            <a:off x="1744840" y="600210"/>
            <a:ext cx="4898684" cy="523220"/>
          </a:xfrm>
          <a:prstGeom prst="rect">
            <a:avLst/>
          </a:prstGeom>
          <a:noFill/>
        </p:spPr>
        <p:txBody>
          <a:bodyPr wrap="square" rtlCol="0">
            <a:spAutoFit/>
          </a:bodyPr>
          <a:lstStyle/>
          <a:p>
            <a:pPr algn="ctr"/>
            <a:r>
              <a:rPr lang="en-IE" sz="2800" dirty="0">
                <a:solidFill>
                  <a:schemeClr val="bg1"/>
                </a:solidFill>
              </a:rPr>
              <a:t>EXTRA RESOURCES</a:t>
            </a:r>
          </a:p>
        </p:txBody>
      </p:sp>
    </p:spTree>
    <p:extLst>
      <p:ext uri="{BB962C8B-B14F-4D97-AF65-F5344CB8AC3E}">
        <p14:creationId xmlns:p14="http://schemas.microsoft.com/office/powerpoint/2010/main" val="24746317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328B74-6E6E-6841-9825-118B71CB140C}"/>
              </a:ext>
            </a:extLst>
          </p:cNvPr>
          <p:cNvSpPr>
            <a:spLocks noGrp="1"/>
          </p:cNvSpPr>
          <p:nvPr>
            <p:ph type="body" sz="quarter" idx="16"/>
          </p:nvPr>
        </p:nvSpPr>
        <p:spPr>
          <a:xfrm>
            <a:off x="2265424" y="812113"/>
            <a:ext cx="8966521" cy="1656716"/>
          </a:xfrm>
        </p:spPr>
        <p:txBody>
          <a:bodyPr>
            <a:normAutofit/>
          </a:bodyPr>
          <a:lstStyle/>
          <a:p>
            <a:r>
              <a:rPr lang="en-US" sz="4400" dirty="0"/>
              <a:t>MODULE 4 EXERCISES</a:t>
            </a:r>
          </a:p>
        </p:txBody>
      </p:sp>
      <p:sp>
        <p:nvSpPr>
          <p:cNvPr id="2" name="Text Placeholder 1">
            <a:extLst>
              <a:ext uri="{FF2B5EF4-FFF2-40B4-BE49-F238E27FC236}">
                <a16:creationId xmlns:a16="http://schemas.microsoft.com/office/drawing/2014/main" id="{6EE5B6E5-41A7-4547-908A-136FB5F43475}"/>
              </a:ext>
            </a:extLst>
          </p:cNvPr>
          <p:cNvSpPr>
            <a:spLocks noGrp="1"/>
          </p:cNvSpPr>
          <p:nvPr>
            <p:ph type="body" sz="quarter" idx="17"/>
          </p:nvPr>
        </p:nvSpPr>
        <p:spPr/>
        <p:txBody>
          <a:bodyPr>
            <a:normAutofit fontScale="85000" lnSpcReduction="20000"/>
          </a:bodyPr>
          <a:lstStyle/>
          <a:p>
            <a:r>
              <a:rPr lang="en-IE" dirty="0"/>
              <a:t>05</a:t>
            </a:r>
          </a:p>
        </p:txBody>
      </p:sp>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Tree>
    <p:extLst>
      <p:ext uri="{BB962C8B-B14F-4D97-AF65-F5344CB8AC3E}">
        <p14:creationId xmlns:p14="http://schemas.microsoft.com/office/powerpoint/2010/main" val="20233519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2188EFB-CCDF-4718-BB09-FE0D38A0FBD6}"/>
              </a:ext>
            </a:extLst>
          </p:cNvPr>
          <p:cNvSpPr>
            <a:spLocks noGrp="1"/>
          </p:cNvSpPr>
          <p:nvPr>
            <p:ph type="pic" sz="quarter" idx="10"/>
          </p:nvPr>
        </p:nvSpPr>
        <p:spPr/>
      </p:sp>
      <p:sp>
        <p:nvSpPr>
          <p:cNvPr id="7" name="Text Placeholder 6">
            <a:extLst>
              <a:ext uri="{FF2B5EF4-FFF2-40B4-BE49-F238E27FC236}">
                <a16:creationId xmlns:a16="http://schemas.microsoft.com/office/drawing/2014/main" id="{0FADF355-C5B5-4066-8F1C-1A2B76A9BBED}"/>
              </a:ext>
            </a:extLst>
          </p:cNvPr>
          <p:cNvSpPr>
            <a:spLocks noGrp="1"/>
          </p:cNvSpPr>
          <p:nvPr>
            <p:ph type="body" sz="quarter" idx="18"/>
          </p:nvPr>
        </p:nvSpPr>
        <p:spPr>
          <a:xfrm>
            <a:off x="831350" y="3594100"/>
            <a:ext cx="5029134" cy="2458829"/>
          </a:xfrm>
        </p:spPr>
        <p:txBody>
          <a:bodyPr>
            <a:normAutofit/>
          </a:bodyPr>
          <a:lstStyle/>
          <a:p>
            <a:pPr marL="0"/>
            <a:r>
              <a:rPr lang="en-US" dirty="0"/>
              <a:t>Click on this link to a video on how to apply design thinking to your social innovation or DCE project!</a:t>
            </a:r>
          </a:p>
          <a:p>
            <a:pPr marL="0"/>
            <a:endParaRPr lang="en-US" dirty="0"/>
          </a:p>
          <a:p>
            <a:pPr marL="0"/>
            <a:r>
              <a:rPr lang="en-US" dirty="0"/>
              <a:t>https://www.youtube.com/watch?v=TPDLD35_hgE</a:t>
            </a:r>
          </a:p>
        </p:txBody>
      </p:sp>
      <p:sp>
        <p:nvSpPr>
          <p:cNvPr id="6" name="Text Placeholder 5">
            <a:extLst>
              <a:ext uri="{FF2B5EF4-FFF2-40B4-BE49-F238E27FC236}">
                <a16:creationId xmlns:a16="http://schemas.microsoft.com/office/drawing/2014/main" id="{6DACB381-A417-4A3E-946D-3F1CD4DF59DE}"/>
              </a:ext>
            </a:extLst>
          </p:cNvPr>
          <p:cNvSpPr>
            <a:spLocks noGrp="1"/>
          </p:cNvSpPr>
          <p:nvPr>
            <p:ph type="body" sz="quarter" idx="16"/>
          </p:nvPr>
        </p:nvSpPr>
        <p:spPr>
          <a:xfrm>
            <a:off x="604326" y="484187"/>
            <a:ext cx="5113283" cy="2338526"/>
          </a:xfrm>
        </p:spPr>
        <p:txBody>
          <a:bodyPr>
            <a:normAutofit/>
          </a:bodyPr>
          <a:lstStyle/>
          <a:p>
            <a:r>
              <a:rPr lang="en-IE" sz="2800" b="1" dirty="0"/>
              <a:t>WATCH</a:t>
            </a:r>
          </a:p>
          <a:p>
            <a:endParaRPr lang="en-IE" sz="3100" b="1" dirty="0"/>
          </a:p>
          <a:p>
            <a:r>
              <a:rPr lang="en-US" sz="2400" dirty="0"/>
              <a:t>DESIGN THINKING IN SOCIAL INNOVATION PROJECTS</a:t>
            </a:r>
            <a:endParaRPr lang="en-IE" sz="2400" dirty="0"/>
          </a:p>
        </p:txBody>
      </p:sp>
      <p:pic>
        <p:nvPicPr>
          <p:cNvPr id="2" name="Online Media 1" title="Design Thinking in Social Innovation Projects">
            <a:hlinkClick r:id="" action="ppaction://media"/>
            <a:extLst>
              <a:ext uri="{FF2B5EF4-FFF2-40B4-BE49-F238E27FC236}">
                <a16:creationId xmlns:a16="http://schemas.microsoft.com/office/drawing/2014/main" id="{0E0A2DCF-7360-43FC-A08E-1425DA4D8227}"/>
              </a:ext>
            </a:extLst>
          </p:cNvPr>
          <p:cNvPicPr>
            <a:picLocks noRot="1" noChangeAspect="1"/>
          </p:cNvPicPr>
          <p:nvPr>
            <a:videoFile r:link="rId1"/>
          </p:nvPr>
        </p:nvPicPr>
        <p:blipFill>
          <a:blip r:embed="rId3"/>
          <a:stretch>
            <a:fillRect/>
          </a:stretch>
        </p:blipFill>
        <p:spPr>
          <a:xfrm>
            <a:off x="7061200" y="1203325"/>
            <a:ext cx="5150488" cy="3913188"/>
          </a:xfrm>
          <a:prstGeom prst="rect">
            <a:avLst/>
          </a:prstGeom>
        </p:spPr>
      </p:pic>
    </p:spTree>
    <p:extLst>
      <p:ext uri="{BB962C8B-B14F-4D97-AF65-F5344CB8AC3E}">
        <p14:creationId xmlns:p14="http://schemas.microsoft.com/office/powerpoint/2010/main" val="155954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2188EFB-CCDF-4718-BB09-FE0D38A0FBD6}"/>
              </a:ext>
            </a:extLst>
          </p:cNvPr>
          <p:cNvSpPr>
            <a:spLocks noGrp="1"/>
          </p:cNvSpPr>
          <p:nvPr>
            <p:ph type="pic" sz="quarter" idx="10"/>
          </p:nvPr>
        </p:nvSpPr>
        <p:spPr/>
      </p:sp>
      <p:sp>
        <p:nvSpPr>
          <p:cNvPr id="7" name="Text Placeholder 6">
            <a:extLst>
              <a:ext uri="{FF2B5EF4-FFF2-40B4-BE49-F238E27FC236}">
                <a16:creationId xmlns:a16="http://schemas.microsoft.com/office/drawing/2014/main" id="{0FADF355-C5B5-4066-8F1C-1A2B76A9BBED}"/>
              </a:ext>
            </a:extLst>
          </p:cNvPr>
          <p:cNvSpPr>
            <a:spLocks noGrp="1"/>
          </p:cNvSpPr>
          <p:nvPr>
            <p:ph type="body" sz="quarter" idx="18"/>
          </p:nvPr>
        </p:nvSpPr>
        <p:spPr>
          <a:xfrm>
            <a:off x="831350" y="3594100"/>
            <a:ext cx="5029134" cy="2458829"/>
          </a:xfrm>
        </p:spPr>
        <p:txBody>
          <a:bodyPr>
            <a:normAutofit/>
          </a:bodyPr>
          <a:lstStyle/>
          <a:p>
            <a:pPr marL="0"/>
            <a:r>
              <a:rPr lang="en-US" dirty="0"/>
              <a:t>Click on this link to a video on some best practice ideas on how to manage your projects to be as innovative as possible</a:t>
            </a:r>
          </a:p>
          <a:p>
            <a:pPr marL="0"/>
            <a:r>
              <a:rPr lang="en-US" dirty="0"/>
              <a:t>https://www.youtube.com/watch?v=VxXt-JMX0Fg</a:t>
            </a:r>
          </a:p>
        </p:txBody>
      </p:sp>
      <p:sp>
        <p:nvSpPr>
          <p:cNvPr id="6" name="Text Placeholder 5">
            <a:extLst>
              <a:ext uri="{FF2B5EF4-FFF2-40B4-BE49-F238E27FC236}">
                <a16:creationId xmlns:a16="http://schemas.microsoft.com/office/drawing/2014/main" id="{6DACB381-A417-4A3E-946D-3F1CD4DF59DE}"/>
              </a:ext>
            </a:extLst>
          </p:cNvPr>
          <p:cNvSpPr>
            <a:spLocks noGrp="1"/>
          </p:cNvSpPr>
          <p:nvPr>
            <p:ph type="body" sz="quarter" idx="16"/>
          </p:nvPr>
        </p:nvSpPr>
        <p:spPr>
          <a:xfrm>
            <a:off x="604326" y="633274"/>
            <a:ext cx="5113283" cy="2338526"/>
          </a:xfrm>
        </p:spPr>
        <p:txBody>
          <a:bodyPr>
            <a:normAutofit lnSpcReduction="10000"/>
          </a:bodyPr>
          <a:lstStyle/>
          <a:p>
            <a:r>
              <a:rPr lang="en-IE" sz="2800" b="1" dirty="0"/>
              <a:t>WATCH</a:t>
            </a:r>
          </a:p>
          <a:p>
            <a:endParaRPr lang="en-IE" sz="3100" b="1" dirty="0"/>
          </a:p>
          <a:p>
            <a:r>
              <a:rPr lang="en-US" sz="2400" dirty="0"/>
              <a:t>PROJECT MANAGEMENT BEST PRACTICES FOR INNOVATION AND CO-CREATION - PROJECT MANAGEMENT TRAINING</a:t>
            </a:r>
            <a:endParaRPr lang="en-IE" sz="2400" dirty="0"/>
          </a:p>
        </p:txBody>
      </p:sp>
      <p:pic>
        <p:nvPicPr>
          <p:cNvPr id="3" name="Online Media 2" title="Project Management Best Practices for Innovation and Co-Creation - Project Management Training">
            <a:hlinkClick r:id="" action="ppaction://media"/>
            <a:extLst>
              <a:ext uri="{FF2B5EF4-FFF2-40B4-BE49-F238E27FC236}">
                <a16:creationId xmlns:a16="http://schemas.microsoft.com/office/drawing/2014/main" id="{EE1B92BB-21E7-4484-855F-E2BFE41DDE47}"/>
              </a:ext>
            </a:extLst>
          </p:cNvPr>
          <p:cNvPicPr>
            <a:picLocks noRot="1" noChangeAspect="1"/>
          </p:cNvPicPr>
          <p:nvPr>
            <a:videoFile r:link="rId1"/>
          </p:nvPr>
        </p:nvPicPr>
        <p:blipFill>
          <a:blip r:embed="rId3"/>
          <a:stretch>
            <a:fillRect/>
          </a:stretch>
        </p:blipFill>
        <p:spPr>
          <a:xfrm>
            <a:off x="7061200" y="1203325"/>
            <a:ext cx="5126057" cy="3909323"/>
          </a:xfrm>
          <a:prstGeom prst="rect">
            <a:avLst/>
          </a:prstGeom>
        </p:spPr>
      </p:pic>
    </p:spTree>
    <p:extLst>
      <p:ext uri="{BB962C8B-B14F-4D97-AF65-F5344CB8AC3E}">
        <p14:creationId xmlns:p14="http://schemas.microsoft.com/office/powerpoint/2010/main" val="368737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2188EFB-CCDF-4718-BB09-FE0D38A0FBD6}"/>
              </a:ext>
            </a:extLst>
          </p:cNvPr>
          <p:cNvSpPr>
            <a:spLocks noGrp="1"/>
          </p:cNvSpPr>
          <p:nvPr>
            <p:ph type="pic" sz="quarter" idx="10"/>
          </p:nvPr>
        </p:nvSpPr>
        <p:spPr/>
      </p:sp>
      <p:sp>
        <p:nvSpPr>
          <p:cNvPr id="7" name="Text Placeholder 6">
            <a:extLst>
              <a:ext uri="{FF2B5EF4-FFF2-40B4-BE49-F238E27FC236}">
                <a16:creationId xmlns:a16="http://schemas.microsoft.com/office/drawing/2014/main" id="{0FADF355-C5B5-4066-8F1C-1A2B76A9BBED}"/>
              </a:ext>
            </a:extLst>
          </p:cNvPr>
          <p:cNvSpPr>
            <a:spLocks noGrp="1"/>
          </p:cNvSpPr>
          <p:nvPr>
            <p:ph type="body" sz="quarter" idx="18"/>
          </p:nvPr>
        </p:nvSpPr>
        <p:spPr>
          <a:xfrm>
            <a:off x="831350" y="3594100"/>
            <a:ext cx="5029134" cy="2458829"/>
          </a:xfrm>
        </p:spPr>
        <p:txBody>
          <a:bodyPr>
            <a:normAutofit lnSpcReduction="10000"/>
          </a:bodyPr>
          <a:lstStyle/>
          <a:p>
            <a:pPr marL="0"/>
            <a:r>
              <a:rPr lang="en-US" dirty="0"/>
              <a:t>Curious about how to adopt a Growth Mindset? Check out the video below for more information on Growth Mindsets, and how to build them:</a:t>
            </a:r>
          </a:p>
          <a:p>
            <a:pPr marL="0"/>
            <a:endParaRPr lang="en-US" dirty="0"/>
          </a:p>
          <a:p>
            <a:pPr marL="0"/>
            <a:r>
              <a:rPr lang="en-US" dirty="0"/>
              <a:t>https://www.youtube.com/watch?v=qjBdcyueom8</a:t>
            </a:r>
          </a:p>
        </p:txBody>
      </p:sp>
      <p:sp>
        <p:nvSpPr>
          <p:cNvPr id="6" name="Text Placeholder 5">
            <a:extLst>
              <a:ext uri="{FF2B5EF4-FFF2-40B4-BE49-F238E27FC236}">
                <a16:creationId xmlns:a16="http://schemas.microsoft.com/office/drawing/2014/main" id="{6DACB381-A417-4A3E-946D-3F1CD4DF59DE}"/>
              </a:ext>
            </a:extLst>
          </p:cNvPr>
          <p:cNvSpPr>
            <a:spLocks noGrp="1"/>
          </p:cNvSpPr>
          <p:nvPr>
            <p:ph type="body" sz="quarter" idx="16"/>
          </p:nvPr>
        </p:nvSpPr>
        <p:spPr>
          <a:xfrm>
            <a:off x="604326" y="484187"/>
            <a:ext cx="5113283" cy="2338526"/>
          </a:xfrm>
        </p:spPr>
        <p:txBody>
          <a:bodyPr>
            <a:normAutofit/>
          </a:bodyPr>
          <a:lstStyle/>
          <a:p>
            <a:r>
              <a:rPr lang="en-IE" sz="2800" b="1" dirty="0"/>
              <a:t>WATCH</a:t>
            </a:r>
          </a:p>
          <a:p>
            <a:endParaRPr lang="en-IE" sz="3100" b="1" dirty="0"/>
          </a:p>
          <a:p>
            <a:r>
              <a:rPr lang="en-US" sz="2400" dirty="0"/>
              <a:t>TED TALK BY THE FOUNDER OF A GROWTH MINDSET</a:t>
            </a:r>
            <a:endParaRPr lang="en-IE" sz="2400" dirty="0"/>
          </a:p>
        </p:txBody>
      </p:sp>
      <p:pic>
        <p:nvPicPr>
          <p:cNvPr id="2" name="Online Media 1" title="The Most Powerful Mindset for Success">
            <a:hlinkClick r:id="" action="ppaction://media"/>
            <a:extLst>
              <a:ext uri="{FF2B5EF4-FFF2-40B4-BE49-F238E27FC236}">
                <a16:creationId xmlns:a16="http://schemas.microsoft.com/office/drawing/2014/main" id="{1A1D98A0-C6FF-4A6B-ABEA-D2A6B50B2499}"/>
              </a:ext>
            </a:extLst>
          </p:cNvPr>
          <p:cNvPicPr>
            <a:picLocks noRot="1" noChangeAspect="1"/>
          </p:cNvPicPr>
          <p:nvPr>
            <a:videoFile r:link="rId1"/>
          </p:nvPr>
        </p:nvPicPr>
        <p:blipFill>
          <a:blip r:embed="rId3"/>
          <a:stretch>
            <a:fillRect/>
          </a:stretch>
        </p:blipFill>
        <p:spPr>
          <a:xfrm>
            <a:off x="7061200" y="1203325"/>
            <a:ext cx="5150488" cy="3913188"/>
          </a:xfrm>
          <a:prstGeom prst="rect">
            <a:avLst/>
          </a:prstGeom>
        </p:spPr>
      </p:pic>
    </p:spTree>
    <p:extLst>
      <p:ext uri="{BB962C8B-B14F-4D97-AF65-F5344CB8AC3E}">
        <p14:creationId xmlns:p14="http://schemas.microsoft.com/office/powerpoint/2010/main" val="86522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2188EFB-CCDF-4718-BB09-FE0D38A0FBD6}"/>
              </a:ext>
            </a:extLst>
          </p:cNvPr>
          <p:cNvSpPr>
            <a:spLocks noGrp="1"/>
          </p:cNvSpPr>
          <p:nvPr>
            <p:ph type="pic" sz="quarter" idx="10"/>
          </p:nvPr>
        </p:nvSpPr>
        <p:spPr/>
      </p:sp>
      <p:sp>
        <p:nvSpPr>
          <p:cNvPr id="7" name="Text Placeholder 6">
            <a:extLst>
              <a:ext uri="{FF2B5EF4-FFF2-40B4-BE49-F238E27FC236}">
                <a16:creationId xmlns:a16="http://schemas.microsoft.com/office/drawing/2014/main" id="{0FADF355-C5B5-4066-8F1C-1A2B76A9BBED}"/>
              </a:ext>
            </a:extLst>
          </p:cNvPr>
          <p:cNvSpPr>
            <a:spLocks noGrp="1"/>
          </p:cNvSpPr>
          <p:nvPr>
            <p:ph type="body" sz="quarter" idx="18"/>
          </p:nvPr>
        </p:nvSpPr>
        <p:spPr>
          <a:xfrm>
            <a:off x="831350" y="3594100"/>
            <a:ext cx="5029134" cy="2458829"/>
          </a:xfrm>
        </p:spPr>
        <p:txBody>
          <a:bodyPr>
            <a:normAutofit/>
          </a:bodyPr>
          <a:lstStyle/>
          <a:p>
            <a:pPr marL="0"/>
            <a:r>
              <a:rPr lang="en-US" dirty="0"/>
              <a:t>A short YouTube video that breaks down the concepts behind project evaluation.</a:t>
            </a:r>
          </a:p>
          <a:p>
            <a:endParaRPr lang="en-IE" dirty="0">
              <a:solidFill>
                <a:schemeClr val="tx1"/>
              </a:solidFill>
            </a:endParaRPr>
          </a:p>
          <a:p>
            <a:r>
              <a:rPr lang="en-IE" dirty="0">
                <a:hlinkClick r:id="rId3">
                  <a:extLst>
                    <a:ext uri="{A12FA001-AC4F-418D-AE19-62706E023703}">
                      <ahyp:hlinkClr xmlns:ahyp="http://schemas.microsoft.com/office/drawing/2018/hyperlinkcolor" val="tx"/>
                    </a:ext>
                  </a:extLst>
                </a:hlinkClick>
              </a:rPr>
              <a:t>https://www.youtube.com/watch?v=2KqwMleovVU</a:t>
            </a:r>
            <a:endParaRPr lang="en-IE" sz="2400" dirty="0"/>
          </a:p>
        </p:txBody>
      </p:sp>
      <p:sp>
        <p:nvSpPr>
          <p:cNvPr id="6" name="Text Placeholder 5">
            <a:extLst>
              <a:ext uri="{FF2B5EF4-FFF2-40B4-BE49-F238E27FC236}">
                <a16:creationId xmlns:a16="http://schemas.microsoft.com/office/drawing/2014/main" id="{6DACB381-A417-4A3E-946D-3F1CD4DF59DE}"/>
              </a:ext>
            </a:extLst>
          </p:cNvPr>
          <p:cNvSpPr>
            <a:spLocks noGrp="1"/>
          </p:cNvSpPr>
          <p:nvPr>
            <p:ph type="body" sz="quarter" idx="16"/>
          </p:nvPr>
        </p:nvSpPr>
        <p:spPr>
          <a:xfrm>
            <a:off x="604326" y="484187"/>
            <a:ext cx="5113283" cy="2338526"/>
          </a:xfrm>
        </p:spPr>
        <p:txBody>
          <a:bodyPr>
            <a:normAutofit/>
          </a:bodyPr>
          <a:lstStyle/>
          <a:p>
            <a:r>
              <a:rPr lang="en-IE" sz="2800" b="1" dirty="0"/>
              <a:t>WATCH</a:t>
            </a:r>
          </a:p>
          <a:p>
            <a:endParaRPr lang="en-IE" sz="3100" b="1" dirty="0"/>
          </a:p>
          <a:p>
            <a:r>
              <a:rPr lang="en-US" sz="2400" dirty="0"/>
              <a:t>TED TALK BY THE FOUNDER OF A GROWTH MINDSET</a:t>
            </a:r>
            <a:endParaRPr lang="en-IE" sz="2400" dirty="0"/>
          </a:p>
        </p:txBody>
      </p:sp>
      <p:pic>
        <p:nvPicPr>
          <p:cNvPr id="3" name="Online Media 2" title="Evaluating Development Projects and Programs">
            <a:hlinkClick r:id="" action="ppaction://media"/>
            <a:extLst>
              <a:ext uri="{FF2B5EF4-FFF2-40B4-BE49-F238E27FC236}">
                <a16:creationId xmlns:a16="http://schemas.microsoft.com/office/drawing/2014/main" id="{3A4E1E9B-9664-4735-8168-F0ABA2F12359}"/>
              </a:ext>
            </a:extLst>
          </p:cNvPr>
          <p:cNvPicPr>
            <a:picLocks noRot="1" noChangeAspect="1"/>
          </p:cNvPicPr>
          <p:nvPr>
            <a:videoFile r:link="rId1"/>
          </p:nvPr>
        </p:nvPicPr>
        <p:blipFill>
          <a:blip r:embed="rId4"/>
          <a:stretch>
            <a:fillRect/>
          </a:stretch>
        </p:blipFill>
        <p:spPr>
          <a:xfrm>
            <a:off x="7061200" y="1203325"/>
            <a:ext cx="5150488" cy="3913188"/>
          </a:xfrm>
          <a:prstGeom prst="rect">
            <a:avLst/>
          </a:prstGeom>
        </p:spPr>
      </p:pic>
    </p:spTree>
    <p:extLst>
      <p:ext uri="{BB962C8B-B14F-4D97-AF65-F5344CB8AC3E}">
        <p14:creationId xmlns:p14="http://schemas.microsoft.com/office/powerpoint/2010/main" val="362267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2188EFB-CCDF-4718-BB09-FE0D38A0FBD6}"/>
              </a:ext>
            </a:extLst>
          </p:cNvPr>
          <p:cNvSpPr>
            <a:spLocks noGrp="1"/>
          </p:cNvSpPr>
          <p:nvPr>
            <p:ph type="pic" sz="quarter" idx="10"/>
          </p:nvPr>
        </p:nvSpPr>
        <p:spPr/>
      </p:sp>
      <p:sp>
        <p:nvSpPr>
          <p:cNvPr id="7" name="Text Placeholder 6">
            <a:extLst>
              <a:ext uri="{FF2B5EF4-FFF2-40B4-BE49-F238E27FC236}">
                <a16:creationId xmlns:a16="http://schemas.microsoft.com/office/drawing/2014/main" id="{0FADF355-C5B5-4066-8F1C-1A2B76A9BBED}"/>
              </a:ext>
            </a:extLst>
          </p:cNvPr>
          <p:cNvSpPr>
            <a:spLocks noGrp="1"/>
          </p:cNvSpPr>
          <p:nvPr>
            <p:ph type="body" sz="quarter" idx="18"/>
          </p:nvPr>
        </p:nvSpPr>
        <p:spPr>
          <a:xfrm>
            <a:off x="831350" y="3594100"/>
            <a:ext cx="5029134" cy="2458829"/>
          </a:xfrm>
        </p:spPr>
        <p:txBody>
          <a:bodyPr>
            <a:normAutofit/>
          </a:bodyPr>
          <a:lstStyle/>
          <a:p>
            <a:pPr marL="0"/>
            <a:r>
              <a:rPr lang="en-US" dirty="0"/>
              <a:t>For more information on remote project fatigue, check out this interview from Google’s David Rosenthal on Remote Project Fatigue:</a:t>
            </a:r>
          </a:p>
          <a:p>
            <a:r>
              <a:rPr lang="en-IE" dirty="0"/>
              <a:t>https://youtu.be/sT2S4ItGoL4</a:t>
            </a:r>
          </a:p>
        </p:txBody>
      </p:sp>
      <p:sp>
        <p:nvSpPr>
          <p:cNvPr id="6" name="Text Placeholder 5">
            <a:extLst>
              <a:ext uri="{FF2B5EF4-FFF2-40B4-BE49-F238E27FC236}">
                <a16:creationId xmlns:a16="http://schemas.microsoft.com/office/drawing/2014/main" id="{6DACB381-A417-4A3E-946D-3F1CD4DF59DE}"/>
              </a:ext>
            </a:extLst>
          </p:cNvPr>
          <p:cNvSpPr>
            <a:spLocks noGrp="1"/>
          </p:cNvSpPr>
          <p:nvPr>
            <p:ph type="body" sz="quarter" idx="16"/>
          </p:nvPr>
        </p:nvSpPr>
        <p:spPr>
          <a:xfrm>
            <a:off x="604326" y="484187"/>
            <a:ext cx="5113283" cy="2338526"/>
          </a:xfrm>
        </p:spPr>
        <p:txBody>
          <a:bodyPr>
            <a:normAutofit/>
          </a:bodyPr>
          <a:lstStyle/>
          <a:p>
            <a:r>
              <a:rPr lang="en-IE" sz="2800" b="1" dirty="0"/>
              <a:t>WATCH</a:t>
            </a:r>
          </a:p>
          <a:p>
            <a:endParaRPr lang="en-IE" sz="3100" b="1" dirty="0"/>
          </a:p>
          <a:p>
            <a:r>
              <a:rPr lang="en-US" sz="2400" dirty="0"/>
              <a:t>GOOGLE ON REMOTE PROJECT FATIGUE</a:t>
            </a:r>
            <a:endParaRPr lang="en-IE" sz="2400" dirty="0"/>
          </a:p>
        </p:txBody>
      </p:sp>
      <p:pic>
        <p:nvPicPr>
          <p:cNvPr id="2" name="Online Media 1" title="Google on How to Alleviate Virtual Collaboration Fatigue">
            <a:hlinkClick r:id="" action="ppaction://media"/>
            <a:extLst>
              <a:ext uri="{FF2B5EF4-FFF2-40B4-BE49-F238E27FC236}">
                <a16:creationId xmlns:a16="http://schemas.microsoft.com/office/drawing/2014/main" id="{D8867878-B130-4BD8-9EC1-F5C1CAD49F3A}"/>
              </a:ext>
            </a:extLst>
          </p:cNvPr>
          <p:cNvPicPr>
            <a:picLocks noRot="1" noChangeAspect="1"/>
          </p:cNvPicPr>
          <p:nvPr>
            <a:videoFile r:link="rId1"/>
          </p:nvPr>
        </p:nvPicPr>
        <p:blipFill>
          <a:blip r:embed="rId3"/>
          <a:stretch>
            <a:fillRect/>
          </a:stretch>
        </p:blipFill>
        <p:spPr>
          <a:xfrm>
            <a:off x="7086600" y="1203325"/>
            <a:ext cx="5063704" cy="3913188"/>
          </a:xfrm>
          <a:prstGeom prst="rect">
            <a:avLst/>
          </a:prstGeom>
        </p:spPr>
      </p:pic>
    </p:spTree>
    <p:extLst>
      <p:ext uri="{BB962C8B-B14F-4D97-AF65-F5344CB8AC3E}">
        <p14:creationId xmlns:p14="http://schemas.microsoft.com/office/powerpoint/2010/main" val="332451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C487F76-9537-47B2-A493-55260802A795}"/>
              </a:ext>
            </a:extLst>
          </p:cNvPr>
          <p:cNvSpPr>
            <a:spLocks noGrp="1"/>
          </p:cNvSpPr>
          <p:nvPr>
            <p:ph type="body" sz="quarter" idx="16"/>
          </p:nvPr>
        </p:nvSpPr>
        <p:spPr/>
        <p:txBody>
          <a:bodyPr>
            <a:noAutofit/>
          </a:bodyPr>
          <a:lstStyle/>
          <a:p>
            <a:pPr algn="ctr"/>
            <a:r>
              <a:rPr lang="en-IE" sz="2800" dirty="0"/>
              <a:t>TASK 2- BUILDING A GROWTH MINDSET</a:t>
            </a:r>
          </a:p>
        </p:txBody>
      </p:sp>
      <p:sp>
        <p:nvSpPr>
          <p:cNvPr id="12" name="TextBox 11">
            <a:extLst>
              <a:ext uri="{FF2B5EF4-FFF2-40B4-BE49-F238E27FC236}">
                <a16:creationId xmlns:a16="http://schemas.microsoft.com/office/drawing/2014/main" id="{819BD216-FDD1-4A22-9B85-465EC7425698}"/>
              </a:ext>
            </a:extLst>
          </p:cNvPr>
          <p:cNvSpPr txBox="1"/>
          <p:nvPr/>
        </p:nvSpPr>
        <p:spPr>
          <a:xfrm>
            <a:off x="320739" y="1270415"/>
            <a:ext cx="11636051" cy="4524315"/>
          </a:xfrm>
          <a:prstGeom prst="rect">
            <a:avLst/>
          </a:prstGeom>
          <a:noFill/>
        </p:spPr>
        <p:txBody>
          <a:bodyPr wrap="square" rtlCol="0">
            <a:spAutoFit/>
          </a:bodyPr>
          <a:lstStyle/>
          <a:p>
            <a:r>
              <a:rPr lang="en-IE" sz="2400" dirty="0">
                <a:solidFill>
                  <a:schemeClr val="bg1"/>
                </a:solidFill>
              </a:rPr>
              <a:t>Try the following activities to help build a growth mindset:</a:t>
            </a:r>
          </a:p>
          <a:p>
            <a:endParaRPr lang="en-IE" sz="2400" dirty="0">
              <a:solidFill>
                <a:schemeClr val="bg1"/>
              </a:solidFill>
            </a:endParaRPr>
          </a:p>
          <a:p>
            <a:r>
              <a:rPr lang="en-IE" sz="2400" dirty="0">
                <a:solidFill>
                  <a:schemeClr val="bg1"/>
                </a:solidFill>
              </a:rPr>
              <a:t>Think about different situations comparing a growth mindset to a fixed mindset. For example, think of a recent setback you had- how would you have dealt with it if you had a fixed mindset, versus if you had a growth mindset.</a:t>
            </a:r>
          </a:p>
          <a:p>
            <a:endParaRPr lang="en-IE" sz="2400" dirty="0">
              <a:solidFill>
                <a:schemeClr val="bg1"/>
              </a:solidFill>
            </a:endParaRPr>
          </a:p>
          <a:p>
            <a:r>
              <a:rPr lang="en-IE" sz="2400" dirty="0">
                <a:solidFill>
                  <a:schemeClr val="bg1"/>
                </a:solidFill>
              </a:rPr>
              <a:t>Have a think about yourself, and try to be as honest as possible. What way do you normally react to setbacks or failures? If you tend to typically have more of a fixed mindset, imagine different ways that you might look at challenges in the future.</a:t>
            </a:r>
          </a:p>
          <a:p>
            <a:endParaRPr lang="en-IE" sz="2400" dirty="0">
              <a:solidFill>
                <a:schemeClr val="bg1"/>
              </a:solidFill>
            </a:endParaRPr>
          </a:p>
          <a:p>
            <a:r>
              <a:rPr lang="en-IE" sz="2400" dirty="0">
                <a:solidFill>
                  <a:schemeClr val="bg1"/>
                </a:solidFill>
              </a:rPr>
              <a:t>Learn something new! When we try and learn a new skill, we can help build neuroplasticity, and resilience! </a:t>
            </a:r>
            <a:r>
              <a:rPr lang="en-IE" sz="2400" dirty="0">
                <a:solidFill>
                  <a:schemeClr val="bg1"/>
                </a:solidFill>
                <a:hlinkClick r:id="rId2">
                  <a:extLst>
                    <a:ext uri="{A12FA001-AC4F-418D-AE19-62706E023703}">
                      <ahyp:hlinkClr xmlns:ahyp="http://schemas.microsoft.com/office/drawing/2018/hyperlinkcolor" val="tx"/>
                    </a:ext>
                  </a:extLst>
                </a:hlinkClick>
              </a:rPr>
              <a:t>Check out this Ted Talk for more information on Neuroplasticity.</a:t>
            </a:r>
            <a:endParaRPr lang="en-IE" sz="2400" dirty="0">
              <a:solidFill>
                <a:schemeClr val="bg1"/>
              </a:solidFill>
            </a:endParaRPr>
          </a:p>
        </p:txBody>
      </p:sp>
    </p:spTree>
    <p:extLst>
      <p:ext uri="{BB962C8B-B14F-4D97-AF65-F5344CB8AC3E}">
        <p14:creationId xmlns:p14="http://schemas.microsoft.com/office/powerpoint/2010/main" val="38196868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8B06526-2634-9640-B8B7-41B527572C71}"/>
              </a:ext>
            </a:extLst>
          </p:cNvPr>
          <p:cNvSpPr>
            <a:spLocks noGrp="1"/>
          </p:cNvSpPr>
          <p:nvPr>
            <p:ph type="body" sz="quarter" idx="25"/>
          </p:nvPr>
        </p:nvSpPr>
        <p:spPr/>
        <p:txBody>
          <a:bodyPr/>
          <a:lstStyle/>
          <a:p>
            <a:endParaRPr lang="en-US" dirty="0"/>
          </a:p>
        </p:txBody>
      </p:sp>
      <p:sp>
        <p:nvSpPr>
          <p:cNvPr id="5" name="Text Placeholder 4">
            <a:extLst>
              <a:ext uri="{FF2B5EF4-FFF2-40B4-BE49-F238E27FC236}">
                <a16:creationId xmlns:a16="http://schemas.microsoft.com/office/drawing/2014/main" id="{091C5DF3-ACFE-0B4F-8128-7EDC9CD3D305}"/>
              </a:ext>
            </a:extLst>
          </p:cNvPr>
          <p:cNvSpPr>
            <a:spLocks noGrp="1"/>
          </p:cNvSpPr>
          <p:nvPr>
            <p:ph type="body" sz="quarter" idx="26"/>
          </p:nvPr>
        </p:nvSpPr>
        <p:spPr/>
        <p:txBody>
          <a:bodyPr/>
          <a:lstStyle/>
          <a:p>
            <a:endParaRPr lang="en-US"/>
          </a:p>
        </p:txBody>
      </p:sp>
      <p:sp>
        <p:nvSpPr>
          <p:cNvPr id="6" name="Text Placeholder 5">
            <a:extLst>
              <a:ext uri="{FF2B5EF4-FFF2-40B4-BE49-F238E27FC236}">
                <a16:creationId xmlns:a16="http://schemas.microsoft.com/office/drawing/2014/main" id="{0FCEF4F9-6C82-3446-A98B-0FD6857DD0F2}"/>
              </a:ext>
            </a:extLst>
          </p:cNvPr>
          <p:cNvSpPr>
            <a:spLocks noGrp="1"/>
          </p:cNvSpPr>
          <p:nvPr>
            <p:ph type="body" sz="quarter" idx="27"/>
          </p:nvPr>
        </p:nvSpPr>
        <p:spPr/>
        <p:txBody>
          <a:bodyPr/>
          <a:lstStyle/>
          <a:p>
            <a:endParaRPr lang="en-US"/>
          </a:p>
        </p:txBody>
      </p:sp>
      <p:sp>
        <p:nvSpPr>
          <p:cNvPr id="2" name="Text Placeholder 1">
            <a:extLst>
              <a:ext uri="{FF2B5EF4-FFF2-40B4-BE49-F238E27FC236}">
                <a16:creationId xmlns:a16="http://schemas.microsoft.com/office/drawing/2014/main" id="{C7A64921-25A6-3447-89EF-E27539ED69A4}"/>
              </a:ext>
            </a:extLst>
          </p:cNvPr>
          <p:cNvSpPr>
            <a:spLocks noGrp="1"/>
          </p:cNvSpPr>
          <p:nvPr>
            <p:ph type="body" sz="quarter" idx="19"/>
          </p:nvPr>
        </p:nvSpPr>
        <p:spPr/>
        <p:txBody>
          <a:bodyPr/>
          <a:lstStyle/>
          <a:p>
            <a:endParaRPr lang="en-US"/>
          </a:p>
        </p:txBody>
      </p:sp>
      <p:sp>
        <p:nvSpPr>
          <p:cNvPr id="3" name="Text Placeholder 2">
            <a:extLst>
              <a:ext uri="{FF2B5EF4-FFF2-40B4-BE49-F238E27FC236}">
                <a16:creationId xmlns:a16="http://schemas.microsoft.com/office/drawing/2014/main" id="{86CD6A24-72E3-224D-BDC3-88429D653304}"/>
              </a:ext>
            </a:extLst>
          </p:cNvPr>
          <p:cNvSpPr>
            <a:spLocks noGrp="1"/>
          </p:cNvSpPr>
          <p:nvPr>
            <p:ph type="body" sz="quarter" idx="20"/>
          </p:nvPr>
        </p:nvSpPr>
        <p:spPr/>
        <p:txBody>
          <a:bodyPr/>
          <a:lstStyle/>
          <a:p>
            <a:endParaRPr lang="en-US"/>
          </a:p>
        </p:txBody>
      </p:sp>
    </p:spTree>
    <p:extLst>
      <p:ext uri="{BB962C8B-B14F-4D97-AF65-F5344CB8AC3E}">
        <p14:creationId xmlns:p14="http://schemas.microsoft.com/office/powerpoint/2010/main" val="4169825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54304D0D-B167-45E0-8177-1E085DC251F1}"/>
              </a:ext>
            </a:extLst>
          </p:cNvPr>
          <p:cNvSpPr>
            <a:spLocks noGrp="1"/>
          </p:cNvSpPr>
          <p:nvPr>
            <p:ph type="body" sz="quarter" idx="16"/>
          </p:nvPr>
        </p:nvSpPr>
        <p:spPr/>
        <p:txBody>
          <a:bodyPr>
            <a:normAutofit/>
          </a:bodyPr>
          <a:lstStyle/>
          <a:p>
            <a:pPr algn="ctr"/>
            <a:r>
              <a:rPr lang="en-IE" sz="2800" dirty="0"/>
              <a:t>TASK 1: REFLECTION ON MANAGING A DCE PROJECT</a:t>
            </a:r>
            <a:endParaRPr lang="en-IE" dirty="0"/>
          </a:p>
          <a:p>
            <a:endParaRPr lang="en-IE" dirty="0"/>
          </a:p>
        </p:txBody>
      </p:sp>
      <p:sp>
        <p:nvSpPr>
          <p:cNvPr id="6" name="TextBox 5">
            <a:extLst>
              <a:ext uri="{FF2B5EF4-FFF2-40B4-BE49-F238E27FC236}">
                <a16:creationId xmlns:a16="http://schemas.microsoft.com/office/drawing/2014/main" id="{0985DBE3-B972-4380-939B-751F0FA23D02}"/>
              </a:ext>
            </a:extLst>
          </p:cNvPr>
          <p:cNvSpPr txBox="1"/>
          <p:nvPr/>
        </p:nvSpPr>
        <p:spPr>
          <a:xfrm>
            <a:off x="304800" y="1393372"/>
            <a:ext cx="11364686" cy="4524315"/>
          </a:xfrm>
          <a:prstGeom prst="rect">
            <a:avLst/>
          </a:prstGeom>
          <a:noFill/>
        </p:spPr>
        <p:txBody>
          <a:bodyPr wrap="square" rtlCol="0">
            <a:spAutoFit/>
          </a:bodyPr>
          <a:lstStyle/>
          <a:p>
            <a:r>
              <a:rPr lang="en-US" sz="2400" dirty="0">
                <a:solidFill>
                  <a:schemeClr val="bg1"/>
                </a:solidFill>
              </a:rPr>
              <a:t>In this module, the exercises will be provided at the beginning and end of the module.</a:t>
            </a:r>
          </a:p>
          <a:p>
            <a:endParaRPr lang="en-US" sz="2400" dirty="0">
              <a:solidFill>
                <a:schemeClr val="bg1"/>
              </a:solidFill>
            </a:endParaRPr>
          </a:p>
          <a:p>
            <a:r>
              <a:rPr lang="en-US" sz="2400" dirty="0">
                <a:solidFill>
                  <a:schemeClr val="bg1"/>
                </a:solidFill>
              </a:rPr>
              <a:t>Think about the following questions as you go through the module. Try and build a pool of ideas for DCE projects that you might want to work on- we will help you do this!</a:t>
            </a:r>
          </a:p>
          <a:p>
            <a:r>
              <a:rPr lang="en-US" sz="2400" dirty="0">
                <a:solidFill>
                  <a:schemeClr val="bg1"/>
                </a:solidFill>
              </a:rPr>
              <a:t>What kind of project do you want to create?</a:t>
            </a:r>
          </a:p>
          <a:p>
            <a:endParaRPr lang="en-US" sz="2400" dirty="0">
              <a:solidFill>
                <a:schemeClr val="bg1"/>
              </a:solidFill>
            </a:endParaRPr>
          </a:p>
          <a:p>
            <a:r>
              <a:rPr lang="en-US" sz="2400" dirty="0">
                <a:solidFill>
                  <a:schemeClr val="bg1"/>
                </a:solidFill>
              </a:rPr>
              <a:t>Think about how the initial team comes together? Pick 5 team members, and give them tasks to do. Who makes the decisions? Who is the team leader?</a:t>
            </a:r>
          </a:p>
          <a:p>
            <a:endParaRPr lang="en-US" sz="2400" dirty="0">
              <a:solidFill>
                <a:schemeClr val="bg1"/>
              </a:solidFill>
            </a:endParaRPr>
          </a:p>
          <a:p>
            <a:r>
              <a:rPr lang="en-US" sz="2400" dirty="0">
                <a:solidFill>
                  <a:schemeClr val="bg1"/>
                </a:solidFill>
              </a:rPr>
              <a:t>What are the goals of the project, what are the impacts? How will these impacts get measured? What will some of the goals be? What will the data sources be?</a:t>
            </a:r>
          </a:p>
          <a:p>
            <a:endParaRPr lang="en-US" sz="2400" dirty="0">
              <a:solidFill>
                <a:schemeClr val="bg1"/>
              </a:solidFill>
            </a:endParaRPr>
          </a:p>
        </p:txBody>
      </p:sp>
    </p:spTree>
    <p:extLst>
      <p:ext uri="{BB962C8B-B14F-4D97-AF65-F5344CB8AC3E}">
        <p14:creationId xmlns:p14="http://schemas.microsoft.com/office/powerpoint/2010/main" val="1133059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a:xfrm>
            <a:off x="403430" y="1757011"/>
            <a:ext cx="5713711" cy="3867704"/>
          </a:xfrm>
        </p:spPr>
        <p:txBody>
          <a:bodyPr>
            <a:normAutofit/>
          </a:bodyPr>
          <a:lstStyle/>
          <a:p>
            <a:r>
              <a:rPr lang="en-US" b="1" dirty="0"/>
              <a:t>Building your initial team:</a:t>
            </a:r>
          </a:p>
          <a:p>
            <a:endParaRPr lang="en-US" dirty="0"/>
          </a:p>
          <a:p>
            <a:pPr marL="0">
              <a:spcBef>
                <a:spcPts val="0"/>
              </a:spcBef>
            </a:pPr>
            <a:r>
              <a:rPr lang="en-US" dirty="0"/>
              <a:t>In the initial research we conducted for the Guide to Digital Civic Engagement, we found that there was a wide variety of reasons and ways that Digital Civic Engagement (DCE) projects can be established.</a:t>
            </a:r>
          </a:p>
          <a:p>
            <a:pPr marL="0">
              <a:spcBef>
                <a:spcPts val="0"/>
              </a:spcBef>
            </a:pPr>
            <a:endParaRPr lang="en-US" dirty="0"/>
          </a:p>
          <a:p>
            <a:pPr marL="0">
              <a:spcBef>
                <a:spcPts val="0"/>
              </a:spcBef>
            </a:pPr>
            <a:r>
              <a:rPr lang="en-US" dirty="0"/>
              <a:t>IO1- A Guide to Digital Civic Engagement can be </a:t>
            </a:r>
            <a:r>
              <a:rPr lang="en-US" dirty="0">
                <a:hlinkClick r:id="rId2">
                  <a:extLst>
                    <a:ext uri="{A12FA001-AC4F-418D-AE19-62706E023703}">
                      <ahyp:hlinkClr xmlns:ahyp="http://schemas.microsoft.com/office/drawing/2018/hyperlinkcolor" val="tx"/>
                    </a:ext>
                  </a:extLst>
                </a:hlinkClick>
              </a:rPr>
              <a:t>found by clicking on this link.</a:t>
            </a:r>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382289" y="432765"/>
            <a:ext cx="5713711" cy="590313"/>
          </a:xfrm>
        </p:spPr>
        <p:txBody>
          <a:bodyPr>
            <a:normAutofit fontScale="25000" lnSpcReduction="20000"/>
          </a:bodyPr>
          <a:lstStyle/>
          <a:p>
            <a:r>
              <a:rPr lang="en-US" sz="12000" dirty="0"/>
              <a:t>TOPIC 1: DESIGNING AND WORKING WITHIN A DCE TEAM</a:t>
            </a:r>
          </a:p>
          <a:p>
            <a:endParaRPr lang="en-US" dirty="0"/>
          </a:p>
        </p:txBody>
      </p:sp>
      <p:pic>
        <p:nvPicPr>
          <p:cNvPr id="10" name="Picture Placeholder 9" descr="A group of people sitting in chairs&#10;&#10;Description automatically generated with medium confidence">
            <a:extLst>
              <a:ext uri="{FF2B5EF4-FFF2-40B4-BE49-F238E27FC236}">
                <a16:creationId xmlns:a16="http://schemas.microsoft.com/office/drawing/2014/main" id="{6AFD1C57-A6E4-0243-BA5F-06F71D6CED6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6372129" y="288758"/>
            <a:ext cx="5564883" cy="5447571"/>
          </a:xfrm>
        </p:spPr>
      </p:pic>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Tree>
    <p:extLst>
      <p:ext uri="{BB962C8B-B14F-4D97-AF65-F5344CB8AC3E}">
        <p14:creationId xmlns:p14="http://schemas.microsoft.com/office/powerpoint/2010/main" val="3649242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a:xfrm>
            <a:off x="373092" y="1578724"/>
            <a:ext cx="5818158" cy="4410353"/>
          </a:xfrm>
        </p:spPr>
        <p:txBody>
          <a:bodyPr>
            <a:noAutofit/>
          </a:bodyPr>
          <a:lstStyle/>
          <a:p>
            <a:pPr marL="0"/>
            <a:r>
              <a:rPr lang="en-US" dirty="0"/>
              <a:t>In Module 3, we covered the types of DCE teams that can occur:</a:t>
            </a:r>
          </a:p>
          <a:p>
            <a:pPr marL="0" indent="0"/>
            <a:r>
              <a:rPr lang="en-US" b="1" dirty="0"/>
              <a:t>Student Led-  </a:t>
            </a:r>
            <a:r>
              <a:rPr lang="en-US" dirty="0"/>
              <a:t>A DCE team that is founded and led primarily by students.</a:t>
            </a:r>
          </a:p>
          <a:p>
            <a:pPr marL="0" indent="0"/>
            <a:r>
              <a:rPr lang="en-US" b="1" dirty="0"/>
              <a:t>Educator Led- </a:t>
            </a:r>
            <a:r>
              <a:rPr lang="en-US" dirty="0"/>
              <a:t>A DCE team that is founded and led primarily by educators.</a:t>
            </a:r>
          </a:p>
          <a:p>
            <a:pPr marL="0" indent="0"/>
            <a:endParaRPr lang="en-US" sz="800" dirty="0"/>
          </a:p>
          <a:p>
            <a:pPr marL="0" indent="0"/>
            <a:r>
              <a:rPr lang="en-US" b="1" dirty="0"/>
              <a:t>We are now adding a third team type. Service Led- </a:t>
            </a:r>
            <a:r>
              <a:rPr lang="en-US" dirty="0"/>
              <a:t>A DCE team that has been founded and led with the purpose of service learning.</a:t>
            </a:r>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477539" y="433422"/>
            <a:ext cx="5713711" cy="590313"/>
          </a:xfrm>
        </p:spPr>
        <p:txBody>
          <a:bodyPr>
            <a:normAutofit fontScale="25000" lnSpcReduction="20000"/>
          </a:bodyPr>
          <a:lstStyle/>
          <a:p>
            <a:r>
              <a:rPr lang="en-US" sz="12000" dirty="0"/>
              <a:t>TOPIC 1: DESIGNING AND WORKING WITHIN A DCE TEAM</a:t>
            </a:r>
          </a:p>
          <a:p>
            <a:endParaRPr lang="en-US" dirty="0"/>
          </a:p>
        </p:txBody>
      </p:sp>
      <p:pic>
        <p:nvPicPr>
          <p:cNvPr id="10" name="Picture Placeholder 9" descr="A group of people sitting in chairs&#10;&#10;Description automatically generated with medium confidence">
            <a:extLst>
              <a:ext uri="{FF2B5EF4-FFF2-40B4-BE49-F238E27FC236}">
                <a16:creationId xmlns:a16="http://schemas.microsoft.com/office/drawing/2014/main" id="{6AFD1C57-A6E4-0243-BA5F-06F71D6CED6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6372129" y="288758"/>
            <a:ext cx="5564883" cy="5447571"/>
          </a:xfrm>
        </p:spPr>
      </p:pic>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Tree>
    <p:extLst>
      <p:ext uri="{BB962C8B-B14F-4D97-AF65-F5344CB8AC3E}">
        <p14:creationId xmlns:p14="http://schemas.microsoft.com/office/powerpoint/2010/main" val="1259505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218B836-66D8-44CF-A76F-368D91AC19F2}"/>
              </a:ext>
            </a:extLst>
          </p:cNvPr>
          <p:cNvSpPr>
            <a:spLocks noGrp="1"/>
          </p:cNvSpPr>
          <p:nvPr>
            <p:ph type="body" sz="quarter" idx="31"/>
          </p:nvPr>
        </p:nvSpPr>
        <p:spPr/>
        <p:txBody>
          <a:bodyPr/>
          <a:lstStyle/>
          <a:p>
            <a:r>
              <a:rPr lang="en-US" sz="2400" dirty="0"/>
              <a:t>To help volunteer for a cause.</a:t>
            </a:r>
          </a:p>
          <a:p>
            <a:endParaRPr lang="en-IE" dirty="0"/>
          </a:p>
        </p:txBody>
      </p:sp>
      <p:sp>
        <p:nvSpPr>
          <p:cNvPr id="6" name="Text Placeholder 5">
            <a:extLst>
              <a:ext uri="{FF2B5EF4-FFF2-40B4-BE49-F238E27FC236}">
                <a16:creationId xmlns:a16="http://schemas.microsoft.com/office/drawing/2014/main" id="{76C54000-F89A-4707-8620-F78947C5CEE6}"/>
              </a:ext>
            </a:extLst>
          </p:cNvPr>
          <p:cNvSpPr>
            <a:spLocks noGrp="1"/>
          </p:cNvSpPr>
          <p:nvPr>
            <p:ph type="body" sz="quarter" idx="32"/>
          </p:nvPr>
        </p:nvSpPr>
        <p:spPr/>
        <p:txBody>
          <a:bodyPr>
            <a:normAutofit fontScale="92500" lnSpcReduction="20000"/>
          </a:bodyPr>
          <a:lstStyle/>
          <a:p>
            <a:r>
              <a:rPr lang="en-US" sz="2600" dirty="0"/>
              <a:t>Mandatory participation through a course.</a:t>
            </a:r>
          </a:p>
          <a:p>
            <a:endParaRPr lang="en-IE" dirty="0"/>
          </a:p>
        </p:txBody>
      </p:sp>
      <p:sp>
        <p:nvSpPr>
          <p:cNvPr id="7" name="Text Placeholder 6">
            <a:extLst>
              <a:ext uri="{FF2B5EF4-FFF2-40B4-BE49-F238E27FC236}">
                <a16:creationId xmlns:a16="http://schemas.microsoft.com/office/drawing/2014/main" id="{96AFC94F-ADF4-4F03-9CF0-1765213A4360}"/>
              </a:ext>
            </a:extLst>
          </p:cNvPr>
          <p:cNvSpPr>
            <a:spLocks noGrp="1"/>
          </p:cNvSpPr>
          <p:nvPr>
            <p:ph type="body" sz="quarter" idx="33"/>
          </p:nvPr>
        </p:nvSpPr>
        <p:spPr/>
        <p:txBody>
          <a:bodyPr>
            <a:normAutofit fontScale="92500" lnSpcReduction="20000"/>
          </a:bodyPr>
          <a:lstStyle/>
          <a:p>
            <a:r>
              <a:rPr lang="en-US" sz="2600" dirty="0"/>
              <a:t>For participants to gain experience in relevant skills</a:t>
            </a:r>
          </a:p>
          <a:p>
            <a:endParaRPr lang="en-IE" dirty="0"/>
          </a:p>
        </p:txBody>
      </p:sp>
      <p:sp>
        <p:nvSpPr>
          <p:cNvPr id="8" name="Text Placeholder 7">
            <a:extLst>
              <a:ext uri="{FF2B5EF4-FFF2-40B4-BE49-F238E27FC236}">
                <a16:creationId xmlns:a16="http://schemas.microsoft.com/office/drawing/2014/main" id="{CD69FCFA-EFC6-43A6-9A90-DCBE1694BEBE}"/>
              </a:ext>
            </a:extLst>
          </p:cNvPr>
          <p:cNvSpPr>
            <a:spLocks noGrp="1"/>
          </p:cNvSpPr>
          <p:nvPr>
            <p:ph type="body" sz="quarter" idx="34"/>
          </p:nvPr>
        </p:nvSpPr>
        <p:spPr/>
        <p:txBody>
          <a:bodyPr>
            <a:normAutofit fontScale="92500"/>
          </a:bodyPr>
          <a:lstStyle/>
          <a:p>
            <a:r>
              <a:rPr lang="en-US" sz="2600" dirty="0"/>
              <a:t>Out of necessity to fix a problem.</a:t>
            </a:r>
          </a:p>
          <a:p>
            <a:endParaRPr lang="en-IE" dirty="0"/>
          </a:p>
        </p:txBody>
      </p:sp>
      <p:sp>
        <p:nvSpPr>
          <p:cNvPr id="9" name="TextBox 8">
            <a:extLst>
              <a:ext uri="{FF2B5EF4-FFF2-40B4-BE49-F238E27FC236}">
                <a16:creationId xmlns:a16="http://schemas.microsoft.com/office/drawing/2014/main" id="{9EDD3E86-F2C6-4724-BFD8-D9E680417CA7}"/>
              </a:ext>
            </a:extLst>
          </p:cNvPr>
          <p:cNvSpPr txBox="1"/>
          <p:nvPr/>
        </p:nvSpPr>
        <p:spPr>
          <a:xfrm>
            <a:off x="3362188" y="1219200"/>
            <a:ext cx="1314450" cy="646331"/>
          </a:xfrm>
          <a:prstGeom prst="rect">
            <a:avLst/>
          </a:prstGeom>
          <a:noFill/>
        </p:spPr>
        <p:txBody>
          <a:bodyPr wrap="square" rtlCol="0">
            <a:spAutoFit/>
          </a:bodyPr>
          <a:lstStyle/>
          <a:p>
            <a:pPr algn="ctr"/>
            <a:r>
              <a:rPr lang="en-IE" b="1" dirty="0">
                <a:solidFill>
                  <a:schemeClr val="bg1"/>
                </a:solidFill>
              </a:rPr>
              <a:t>Reason</a:t>
            </a:r>
          </a:p>
          <a:p>
            <a:pPr algn="ctr"/>
            <a:r>
              <a:rPr lang="en-IE" b="1" dirty="0">
                <a:solidFill>
                  <a:schemeClr val="bg1"/>
                </a:solidFill>
              </a:rPr>
              <a:t>1</a:t>
            </a:r>
          </a:p>
        </p:txBody>
      </p:sp>
      <p:sp>
        <p:nvSpPr>
          <p:cNvPr id="10" name="TextBox 9">
            <a:extLst>
              <a:ext uri="{FF2B5EF4-FFF2-40B4-BE49-F238E27FC236}">
                <a16:creationId xmlns:a16="http://schemas.microsoft.com/office/drawing/2014/main" id="{66482FF4-9C94-4101-8B8A-B253ACACA38B}"/>
              </a:ext>
            </a:extLst>
          </p:cNvPr>
          <p:cNvSpPr txBox="1"/>
          <p:nvPr/>
        </p:nvSpPr>
        <p:spPr>
          <a:xfrm>
            <a:off x="5668665" y="3429000"/>
            <a:ext cx="1019174" cy="646331"/>
          </a:xfrm>
          <a:prstGeom prst="rect">
            <a:avLst/>
          </a:prstGeom>
          <a:noFill/>
        </p:spPr>
        <p:txBody>
          <a:bodyPr wrap="square" rtlCol="0">
            <a:spAutoFit/>
          </a:bodyPr>
          <a:lstStyle/>
          <a:p>
            <a:pPr algn="ctr"/>
            <a:r>
              <a:rPr lang="en-IE" b="1" dirty="0">
                <a:solidFill>
                  <a:schemeClr val="bg1"/>
                </a:solidFill>
              </a:rPr>
              <a:t>Reason</a:t>
            </a:r>
          </a:p>
          <a:p>
            <a:pPr algn="ctr"/>
            <a:r>
              <a:rPr lang="en-IE" b="1" dirty="0">
                <a:solidFill>
                  <a:schemeClr val="bg1"/>
                </a:solidFill>
              </a:rPr>
              <a:t>2</a:t>
            </a:r>
          </a:p>
        </p:txBody>
      </p:sp>
      <p:sp>
        <p:nvSpPr>
          <p:cNvPr id="12" name="TextBox 11">
            <a:extLst>
              <a:ext uri="{FF2B5EF4-FFF2-40B4-BE49-F238E27FC236}">
                <a16:creationId xmlns:a16="http://schemas.microsoft.com/office/drawing/2014/main" id="{EBC61E8B-66E9-4405-8345-5444E47698E9}"/>
              </a:ext>
            </a:extLst>
          </p:cNvPr>
          <p:cNvSpPr txBox="1"/>
          <p:nvPr/>
        </p:nvSpPr>
        <p:spPr>
          <a:xfrm>
            <a:off x="10089164" y="3449435"/>
            <a:ext cx="1036036" cy="646331"/>
          </a:xfrm>
          <a:prstGeom prst="rect">
            <a:avLst/>
          </a:prstGeom>
          <a:noFill/>
        </p:spPr>
        <p:txBody>
          <a:bodyPr wrap="square" rtlCol="0">
            <a:spAutoFit/>
          </a:bodyPr>
          <a:lstStyle/>
          <a:p>
            <a:pPr algn="ctr"/>
            <a:r>
              <a:rPr lang="en-IE" b="1" dirty="0">
                <a:solidFill>
                  <a:schemeClr val="bg1"/>
                </a:solidFill>
              </a:rPr>
              <a:t>Reason</a:t>
            </a:r>
          </a:p>
          <a:p>
            <a:pPr algn="ctr"/>
            <a:r>
              <a:rPr lang="en-IE" b="1" dirty="0">
                <a:solidFill>
                  <a:schemeClr val="bg1"/>
                </a:solidFill>
              </a:rPr>
              <a:t>4</a:t>
            </a:r>
          </a:p>
        </p:txBody>
      </p:sp>
      <p:sp>
        <p:nvSpPr>
          <p:cNvPr id="14" name="TextBox 13">
            <a:extLst>
              <a:ext uri="{FF2B5EF4-FFF2-40B4-BE49-F238E27FC236}">
                <a16:creationId xmlns:a16="http://schemas.microsoft.com/office/drawing/2014/main" id="{E1E1FE7D-F550-4F09-B2FC-862BAA9DDF83}"/>
              </a:ext>
            </a:extLst>
          </p:cNvPr>
          <p:cNvSpPr txBox="1"/>
          <p:nvPr/>
        </p:nvSpPr>
        <p:spPr>
          <a:xfrm>
            <a:off x="7945588" y="1143685"/>
            <a:ext cx="885825" cy="646331"/>
          </a:xfrm>
          <a:prstGeom prst="rect">
            <a:avLst/>
          </a:prstGeom>
          <a:noFill/>
        </p:spPr>
        <p:txBody>
          <a:bodyPr wrap="square">
            <a:spAutoFit/>
          </a:bodyPr>
          <a:lstStyle/>
          <a:p>
            <a:pPr algn="ctr"/>
            <a:r>
              <a:rPr lang="en-IE" b="1" dirty="0">
                <a:solidFill>
                  <a:schemeClr val="bg1"/>
                </a:solidFill>
              </a:rPr>
              <a:t>Reason</a:t>
            </a:r>
          </a:p>
          <a:p>
            <a:pPr algn="ctr"/>
            <a:r>
              <a:rPr lang="en-IE" b="1" dirty="0">
                <a:solidFill>
                  <a:schemeClr val="bg1"/>
                </a:solidFill>
              </a:rPr>
              <a:t>3</a:t>
            </a:r>
          </a:p>
        </p:txBody>
      </p:sp>
      <p:sp>
        <p:nvSpPr>
          <p:cNvPr id="16" name="TextBox 15">
            <a:extLst>
              <a:ext uri="{FF2B5EF4-FFF2-40B4-BE49-F238E27FC236}">
                <a16:creationId xmlns:a16="http://schemas.microsoft.com/office/drawing/2014/main" id="{4230EEBD-093C-4FEA-8ABC-71BF35A96C83}"/>
              </a:ext>
            </a:extLst>
          </p:cNvPr>
          <p:cNvSpPr txBox="1"/>
          <p:nvPr/>
        </p:nvSpPr>
        <p:spPr>
          <a:xfrm>
            <a:off x="314187" y="4922786"/>
            <a:ext cx="6947459" cy="461665"/>
          </a:xfrm>
          <a:prstGeom prst="rect">
            <a:avLst/>
          </a:prstGeom>
          <a:noFill/>
        </p:spPr>
        <p:txBody>
          <a:bodyPr wrap="square">
            <a:spAutoFit/>
          </a:bodyPr>
          <a:lstStyle/>
          <a:p>
            <a:r>
              <a:rPr lang="en-US" sz="2400" dirty="0"/>
              <a:t>Some of the reasons the groups can come together.</a:t>
            </a:r>
          </a:p>
        </p:txBody>
      </p:sp>
      <p:sp>
        <p:nvSpPr>
          <p:cNvPr id="18" name="TextBox 17">
            <a:extLst>
              <a:ext uri="{FF2B5EF4-FFF2-40B4-BE49-F238E27FC236}">
                <a16:creationId xmlns:a16="http://schemas.microsoft.com/office/drawing/2014/main" id="{963B79CE-331B-4289-8788-4D5EDA34451B}"/>
              </a:ext>
            </a:extLst>
          </p:cNvPr>
          <p:cNvSpPr txBox="1"/>
          <p:nvPr/>
        </p:nvSpPr>
        <p:spPr>
          <a:xfrm>
            <a:off x="438150" y="214759"/>
            <a:ext cx="6096000" cy="1077218"/>
          </a:xfrm>
          <a:prstGeom prst="rect">
            <a:avLst/>
          </a:prstGeom>
          <a:noFill/>
        </p:spPr>
        <p:txBody>
          <a:bodyPr wrap="square">
            <a:spAutoFit/>
          </a:bodyPr>
          <a:lstStyle/>
          <a:p>
            <a:r>
              <a:rPr lang="en-US" sz="3200" dirty="0"/>
              <a:t>BUILDING YOUR INITIAL SDCE TEAM:</a:t>
            </a:r>
          </a:p>
        </p:txBody>
      </p:sp>
    </p:spTree>
    <p:extLst>
      <p:ext uri="{BB962C8B-B14F-4D97-AF65-F5344CB8AC3E}">
        <p14:creationId xmlns:p14="http://schemas.microsoft.com/office/powerpoint/2010/main" val="3184890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group of people sitting in chairs&#10;&#10;Description automatically generated with medium confidence">
            <a:extLst>
              <a:ext uri="{FF2B5EF4-FFF2-40B4-BE49-F238E27FC236}">
                <a16:creationId xmlns:a16="http://schemas.microsoft.com/office/drawing/2014/main" id="{6AFD1C57-A6E4-0243-BA5F-06F71D6CED64}"/>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p:pic>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8" name="TextBox 7">
            <a:extLst>
              <a:ext uri="{FF2B5EF4-FFF2-40B4-BE49-F238E27FC236}">
                <a16:creationId xmlns:a16="http://schemas.microsoft.com/office/drawing/2014/main" id="{8417E96E-DDD8-41E4-808A-0ADF6239953E}"/>
              </a:ext>
            </a:extLst>
          </p:cNvPr>
          <p:cNvSpPr txBox="1"/>
          <p:nvPr/>
        </p:nvSpPr>
        <p:spPr>
          <a:xfrm>
            <a:off x="6096000" y="1149251"/>
            <a:ext cx="5648325" cy="2308324"/>
          </a:xfrm>
          <a:prstGeom prst="rect">
            <a:avLst/>
          </a:prstGeom>
          <a:noFill/>
        </p:spPr>
        <p:txBody>
          <a:bodyPr wrap="square" rtlCol="0">
            <a:spAutoFit/>
          </a:bodyPr>
          <a:lstStyle/>
          <a:p>
            <a:r>
              <a:rPr lang="en-US" sz="2400" dirty="0">
                <a:solidFill>
                  <a:schemeClr val="bg1"/>
                </a:solidFill>
              </a:rPr>
              <a:t>Understanding</a:t>
            </a:r>
            <a:r>
              <a:rPr lang="en-US" sz="2400" b="1" dirty="0">
                <a:solidFill>
                  <a:schemeClr val="bg1"/>
                </a:solidFill>
              </a:rPr>
              <a:t> how the team will be formed </a:t>
            </a:r>
            <a:r>
              <a:rPr lang="en-US" sz="2400" dirty="0">
                <a:solidFill>
                  <a:schemeClr val="bg1"/>
                </a:solidFill>
              </a:rPr>
              <a:t>(whether there is choice in team members, or if team members are automatically made) will enable the leaders of the team to produce a </a:t>
            </a:r>
            <a:r>
              <a:rPr lang="en-US" sz="2400" b="1" u="sng" dirty="0">
                <a:solidFill>
                  <a:schemeClr val="bg1"/>
                </a:solidFill>
              </a:rPr>
              <a:t>strong</a:t>
            </a:r>
            <a:r>
              <a:rPr lang="en-US" sz="2400" dirty="0">
                <a:solidFill>
                  <a:schemeClr val="bg1"/>
                </a:solidFill>
              </a:rPr>
              <a:t> and </a:t>
            </a:r>
            <a:r>
              <a:rPr lang="en-US" sz="2400" b="1" u="sng" dirty="0">
                <a:solidFill>
                  <a:schemeClr val="bg1"/>
                </a:solidFill>
              </a:rPr>
              <a:t>effective</a:t>
            </a:r>
            <a:r>
              <a:rPr lang="en-US" sz="2400" b="1" dirty="0">
                <a:solidFill>
                  <a:schemeClr val="bg1"/>
                </a:solidFill>
              </a:rPr>
              <a:t> </a:t>
            </a:r>
            <a:r>
              <a:rPr lang="en-US" sz="2400" dirty="0">
                <a:solidFill>
                  <a:schemeClr val="bg1"/>
                </a:solidFill>
              </a:rPr>
              <a:t>team.</a:t>
            </a:r>
            <a:endParaRPr lang="en-IE" sz="2400" dirty="0">
              <a:solidFill>
                <a:schemeClr val="bg1"/>
              </a:solidFill>
            </a:endParaRPr>
          </a:p>
        </p:txBody>
      </p:sp>
      <p:sp>
        <p:nvSpPr>
          <p:cNvPr id="9" name="TextBox 8">
            <a:extLst>
              <a:ext uri="{FF2B5EF4-FFF2-40B4-BE49-F238E27FC236}">
                <a16:creationId xmlns:a16="http://schemas.microsoft.com/office/drawing/2014/main" id="{7D7DD77F-07BC-4D47-BB92-5F500EBB44C7}"/>
              </a:ext>
            </a:extLst>
          </p:cNvPr>
          <p:cNvSpPr txBox="1"/>
          <p:nvPr/>
        </p:nvSpPr>
        <p:spPr>
          <a:xfrm>
            <a:off x="6096000" y="3429000"/>
            <a:ext cx="5648325" cy="1938992"/>
          </a:xfrm>
          <a:prstGeom prst="rect">
            <a:avLst/>
          </a:prstGeom>
          <a:noFill/>
        </p:spPr>
        <p:txBody>
          <a:bodyPr wrap="square" rtlCol="0">
            <a:spAutoFit/>
          </a:bodyPr>
          <a:lstStyle/>
          <a:p>
            <a:r>
              <a:rPr lang="en-US" sz="2400" dirty="0">
                <a:solidFill>
                  <a:schemeClr val="bg1"/>
                </a:solidFill>
              </a:rPr>
              <a:t>It is also important to note at this stage, who will the </a:t>
            </a:r>
            <a:r>
              <a:rPr lang="en-US" sz="2400" b="1" dirty="0">
                <a:solidFill>
                  <a:schemeClr val="bg1"/>
                </a:solidFill>
              </a:rPr>
              <a:t>leaders</a:t>
            </a:r>
            <a:r>
              <a:rPr lang="en-US" sz="2400" dirty="0">
                <a:solidFill>
                  <a:schemeClr val="bg1"/>
                </a:solidFill>
              </a:rPr>
              <a:t> of the project be? Will </a:t>
            </a:r>
            <a:r>
              <a:rPr lang="en-US" sz="2400" b="1" dirty="0">
                <a:solidFill>
                  <a:schemeClr val="bg1"/>
                </a:solidFill>
              </a:rPr>
              <a:t>lecturers</a:t>
            </a:r>
            <a:r>
              <a:rPr lang="en-US" sz="2400" dirty="0">
                <a:solidFill>
                  <a:schemeClr val="bg1"/>
                </a:solidFill>
              </a:rPr>
              <a:t> </a:t>
            </a:r>
            <a:r>
              <a:rPr lang="en-US" sz="2400" b="1" dirty="0">
                <a:solidFill>
                  <a:schemeClr val="bg1"/>
                </a:solidFill>
              </a:rPr>
              <a:t>oversee the project</a:t>
            </a:r>
            <a:r>
              <a:rPr lang="en-US" sz="2400" dirty="0">
                <a:solidFill>
                  <a:schemeClr val="bg1"/>
                </a:solidFill>
              </a:rPr>
              <a:t>, or will the </a:t>
            </a:r>
            <a:r>
              <a:rPr lang="en-US" sz="2400" b="1" dirty="0">
                <a:solidFill>
                  <a:schemeClr val="bg1"/>
                </a:solidFill>
              </a:rPr>
              <a:t>students</a:t>
            </a:r>
            <a:r>
              <a:rPr lang="en-US" sz="2400" dirty="0">
                <a:solidFill>
                  <a:schemeClr val="bg1"/>
                </a:solidFill>
              </a:rPr>
              <a:t> </a:t>
            </a:r>
            <a:r>
              <a:rPr lang="en-US" sz="2400" b="1" dirty="0">
                <a:solidFill>
                  <a:schemeClr val="bg1"/>
                </a:solidFill>
              </a:rPr>
              <a:t>be in charge</a:t>
            </a:r>
            <a:r>
              <a:rPr lang="en-US" sz="2400" dirty="0">
                <a:solidFill>
                  <a:schemeClr val="bg1"/>
                </a:solidFill>
              </a:rPr>
              <a:t> of the project themselves?</a:t>
            </a:r>
            <a:endParaRPr lang="en-IE" sz="2400" dirty="0">
              <a:solidFill>
                <a:schemeClr val="bg1"/>
              </a:solidFill>
            </a:endParaRPr>
          </a:p>
        </p:txBody>
      </p:sp>
      <p:sp>
        <p:nvSpPr>
          <p:cNvPr id="2" name="TextBox 1">
            <a:extLst>
              <a:ext uri="{FF2B5EF4-FFF2-40B4-BE49-F238E27FC236}">
                <a16:creationId xmlns:a16="http://schemas.microsoft.com/office/drawing/2014/main" id="{434FE3DF-2ED7-49A2-A34D-DD6F101D3466}"/>
              </a:ext>
            </a:extLst>
          </p:cNvPr>
          <p:cNvSpPr txBox="1"/>
          <p:nvPr/>
        </p:nvSpPr>
        <p:spPr>
          <a:xfrm>
            <a:off x="6237245" y="419099"/>
            <a:ext cx="5237821" cy="523220"/>
          </a:xfrm>
          <a:prstGeom prst="rect">
            <a:avLst/>
          </a:prstGeom>
          <a:noFill/>
        </p:spPr>
        <p:txBody>
          <a:bodyPr wrap="square" rtlCol="0">
            <a:spAutoFit/>
          </a:bodyPr>
          <a:lstStyle/>
          <a:p>
            <a:r>
              <a:rPr lang="en-US" sz="2800" dirty="0">
                <a:solidFill>
                  <a:schemeClr val="bg1"/>
                </a:solidFill>
              </a:rPr>
              <a:t>BUILDING YOUR INITIAL DCE TEAM</a:t>
            </a:r>
            <a:endParaRPr lang="en-IE" sz="2800" dirty="0">
              <a:solidFill>
                <a:schemeClr val="bg1"/>
              </a:solidFill>
            </a:endParaRPr>
          </a:p>
        </p:txBody>
      </p:sp>
    </p:spTree>
    <p:extLst>
      <p:ext uri="{BB962C8B-B14F-4D97-AF65-F5344CB8AC3E}">
        <p14:creationId xmlns:p14="http://schemas.microsoft.com/office/powerpoint/2010/main" val="340969500"/>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B227DF8-9103-49AB-955F-EB3979E6F133}">
  <we:reference id="wa104379997" version="2.0.0.0" store="en-US" storeType="OMEX"/>
  <we:alternateReferences>
    <we:reference id="wa104379997" version="2.0.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30372</TotalTime>
  <Words>3174</Words>
  <Application>Microsoft Macintosh PowerPoint</Application>
  <PresentationFormat>Widescreen</PresentationFormat>
  <Paragraphs>302</Paragraphs>
  <Slides>48</Slides>
  <Notes>0</Notes>
  <HiddenSlides>0</HiddenSlides>
  <MMClips>5</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Lato Regular</vt:lpstr>
      <vt:lpstr>Montserrat</vt:lpstr>
      <vt:lpstr>Montserrat Light</vt:lpstr>
      <vt:lpstr>Montserrat Medium</vt:lpstr>
      <vt:lpstr>Quattrocento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Ian Sayers</cp:lastModifiedBy>
  <cp:revision>205</cp:revision>
  <dcterms:created xsi:type="dcterms:W3CDTF">2020-10-14T13:32:04Z</dcterms:created>
  <dcterms:modified xsi:type="dcterms:W3CDTF">2022-06-26T20:06:58Z</dcterms:modified>
</cp:coreProperties>
</file>