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5"/>
  </p:notesMasterIdLst>
  <p:sldIdLst>
    <p:sldId id="4298" r:id="rId2"/>
    <p:sldId id="4270" r:id="rId3"/>
    <p:sldId id="4380" r:id="rId4"/>
    <p:sldId id="4273" r:id="rId5"/>
    <p:sldId id="4318" r:id="rId6"/>
    <p:sldId id="4349" r:id="rId7"/>
    <p:sldId id="4291" r:id="rId8"/>
    <p:sldId id="4344" r:id="rId9"/>
    <p:sldId id="4300" r:id="rId10"/>
    <p:sldId id="4325" r:id="rId11"/>
    <p:sldId id="4316" r:id="rId12"/>
    <p:sldId id="4319" r:id="rId13"/>
    <p:sldId id="4326" r:id="rId14"/>
    <p:sldId id="4381" r:id="rId15"/>
    <p:sldId id="264" r:id="rId16"/>
    <p:sldId id="4354" r:id="rId17"/>
    <p:sldId id="4303" r:id="rId18"/>
    <p:sldId id="4304" r:id="rId19"/>
    <p:sldId id="4351" r:id="rId20"/>
    <p:sldId id="4352" r:id="rId21"/>
    <p:sldId id="4353" r:id="rId22"/>
    <p:sldId id="4356" r:id="rId23"/>
    <p:sldId id="4358" r:id="rId24"/>
    <p:sldId id="4359" r:id="rId25"/>
    <p:sldId id="4357" r:id="rId26"/>
    <p:sldId id="4361" r:id="rId27"/>
    <p:sldId id="4328" r:id="rId28"/>
    <p:sldId id="4327" r:id="rId29"/>
    <p:sldId id="4307" r:id="rId30"/>
    <p:sldId id="4331" r:id="rId31"/>
    <p:sldId id="4362" r:id="rId32"/>
    <p:sldId id="4364" r:id="rId33"/>
    <p:sldId id="4366" r:id="rId34"/>
    <p:sldId id="4365" r:id="rId35"/>
    <p:sldId id="4363" r:id="rId36"/>
    <p:sldId id="4322" r:id="rId37"/>
    <p:sldId id="4323" r:id="rId38"/>
    <p:sldId id="4329" r:id="rId39"/>
    <p:sldId id="4309" r:id="rId40"/>
    <p:sldId id="4330" r:id="rId41"/>
    <p:sldId id="4308" r:id="rId42"/>
    <p:sldId id="4314" r:id="rId43"/>
    <p:sldId id="4313" r:id="rId44"/>
    <p:sldId id="4336" r:id="rId45"/>
    <p:sldId id="4338" r:id="rId46"/>
    <p:sldId id="4339" r:id="rId47"/>
    <p:sldId id="4340" r:id="rId48"/>
    <p:sldId id="4342" r:id="rId49"/>
    <p:sldId id="4345" r:id="rId50"/>
    <p:sldId id="4367" r:id="rId51"/>
    <p:sldId id="4276" r:id="rId52"/>
    <p:sldId id="4368" r:id="rId53"/>
    <p:sldId id="426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A4C"/>
    <a:srgbClr val="FDC562"/>
    <a:srgbClr val="7DCCC6"/>
    <a:srgbClr val="00A4B8"/>
    <a:srgbClr val="23385C"/>
    <a:srgbClr val="28AF95"/>
    <a:srgbClr val="8CBF4B"/>
    <a:srgbClr val="1BA19A"/>
    <a:srgbClr val="1188A3"/>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2339E-1617-40D1-9E77-0EE46235461F}" v="1" dt="2021-07-05T11:30:50.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0"/>
    <p:restoredTop sz="94663"/>
  </p:normalViewPr>
  <p:slideViewPr>
    <p:cSldViewPr snapToGrid="0" snapToObjects="1">
      <p:cViewPr varScale="1">
        <p:scale>
          <a:sx n="82" d="100"/>
          <a:sy n="82" d="100"/>
        </p:scale>
        <p:origin x="69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21/09/2022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67058" b="31977"/>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800"/>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800"/>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9/21/2022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civicengagement.illinoisstate.edu/faculty-staff/engagement-types/" TargetMode="External"/><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hyperlink" Target="https://civicengagement.illinoisstate.edu/faculty-staff/engagement-typ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brookings.edu/blog/brown-center-chalkboard/2018/07/23/what-does-civics-education-look-like-in-america" TargetMode="External"/><Relationship Id="rId2" Type="http://schemas.openxmlformats.org/officeDocument/2006/relationships/image" Target="../media/image25.jpeg"/><Relationship Id="rId1" Type="http://schemas.openxmlformats.org/officeDocument/2006/relationships/slideLayout" Target="../slideLayouts/slideLayout20.xml"/><Relationship Id="rId6" Type="http://schemas.openxmlformats.org/officeDocument/2006/relationships/hyperlink" Target="https://eyp.org/digital-health-forum/" TargetMode="External"/><Relationship Id="rId5" Type="http://schemas.openxmlformats.org/officeDocument/2006/relationships/hyperlink" Target="https://news.microsoft.com/en-my/2020/07/17/worlds-first-ever-youth-led-digital-parliament-goes-remote-with-microsoft-teams/" TargetMode="External"/><Relationship Id="rId4" Type="http://schemas.openxmlformats.org/officeDocument/2006/relationships/hyperlink" Target="https://civicengagement.illinoisstate.edu/faculty-staff/engagement-typ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open.spotify.com/episode/24xx6GJiM7Iq1Fw698T45U?si=06a6380e0071415f" TargetMode="External"/><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14.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hyperlink" Target="https://www.studentcivicengagers.eu/guide-to-digital-civic-engagement-e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social/main.jsp?catId=1317&amp;langId=en" TargetMode="External"/><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image" Target="../media/image36.jpeg"/><Relationship Id="rId4" Type="http://schemas.openxmlformats.org/officeDocument/2006/relationships/hyperlink" Target="https://ec.europa.eu/jrc/en/digcomp/digital-competence-framewor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22.png"/><Relationship Id="rId1" Type="http://schemas.openxmlformats.org/officeDocument/2006/relationships/slideLayout" Target="../slideLayouts/slideLayout16.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hyperlink" Target="https://www.i-vol.ie/" TargetMode="External"/><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22.png"/><Relationship Id="rId1" Type="http://schemas.openxmlformats.org/officeDocument/2006/relationships/slideLayout" Target="../slideLayouts/slideLayout16.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hyperlink" Target="https://www.citizenlab.co/blog/civic-engagement/10-easy-ways-to-be-a-more-engaged-citizen/" TargetMode="External"/><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image" Target="../media/image43.jpeg"/><Relationship Id="rId4" Type="http://schemas.openxmlformats.org/officeDocument/2006/relationships/hyperlink" Target="https://www.civicplus.com/blog/ce/12-inspiring-examples-of-citizen-engagement-initiatives-for-smart-citi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2" Type="http://schemas.openxmlformats.org/officeDocument/2006/relationships/hyperlink" Target="https://www.meetup.com/" TargetMode="External"/><Relationship Id="rId1" Type="http://schemas.openxmlformats.org/officeDocument/2006/relationships/slideLayout" Target="../slideLayouts/slideLayout15.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meetme.com/#home"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zoom.us/"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webex.com/" TargetMode="Externa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2" Type="http://schemas.openxmlformats.org/officeDocument/2006/relationships/hyperlink" Target="https://trello.com/en" TargetMode="External"/><Relationship Id="rId1" Type="http://schemas.openxmlformats.org/officeDocument/2006/relationships/slideLayout" Target="../slideLayouts/slideLayout16.xml"/><Relationship Id="rId4"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microsoft.com/en-ie/microsoft-teams/group-chat-software"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www.studentcivicengagers.eu/toolkit-en/"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statetechmagazine.com/article/2018/11/how-technology-can-be-tool-civic-engagement" TargetMode="External"/><Relationship Id="rId2" Type="http://schemas.openxmlformats.org/officeDocument/2006/relationships/image" Target="../media/image55.jpeg"/><Relationship Id="rId1" Type="http://schemas.openxmlformats.org/officeDocument/2006/relationships/slideLayout" Target="../slideLayouts/slideLayout16.xml"/><Relationship Id="rId5" Type="http://schemas.openxmlformats.org/officeDocument/2006/relationships/hyperlink" Target="https://www.studentcivicengagers.eu/toolkit-en/" TargetMode="External"/><Relationship Id="rId4" Type="http://schemas.openxmlformats.org/officeDocument/2006/relationships/hyperlink" Target="https://www.studentcivicengagers.eu/guide-to-digital-civic-engagement-e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hyperlink" Target="https://starteridea.ee/startertartu/" TargetMode="External"/><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https://www.ut.ee/en/news/best-ideas-kaleidoskoop-focus-improving-environment?fbclid=IwAR1NUuroNld18GMU6rL6aUPgNOwcpL8v2lr1yWaJ7NBDPxvJE9XUo9a4EXs" TargetMode="External"/><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6.xml"/><Relationship Id="rId1" Type="http://schemas.openxmlformats.org/officeDocument/2006/relationships/video" Target="https://www.youtube.com/embed/n8cMCdnQN40?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6.xml"/><Relationship Id="rId1" Type="http://schemas.openxmlformats.org/officeDocument/2006/relationships/video" Target="https://www.youtube.com/embed/-iT4a2Mpf0M?feature=oembed"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hyperlink" Target="https://www.studentcivicengagers.eu/toolkit-en/" TargetMode="External"/><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hyperlink" Target="https://civicengagement.illinoisstate.edu/faculty-staff/engagement-typ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ivicengagement.illinoisstate.edu/faculty-staff/engagement-types/" TargetMode="External"/><Relationship Id="rId2" Type="http://schemas.openxmlformats.org/officeDocument/2006/relationships/image" Target="../media/image2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a:srcRect t="6885" b="26989"/>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p:txBody>
          <a:bodyPr/>
          <a:lstStyle/>
          <a:p>
            <a:pPr algn="l"/>
            <a:r>
              <a:rPr lang="pt-PT" sz="2800" dirty="0"/>
              <a:t>Como configurar um projeto de envolvimento cívico digital</a:t>
            </a:r>
            <a:endParaRPr lang="en-US" sz="2800" dirty="0"/>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p:txBody>
          <a:bodyPr/>
          <a:lstStyle/>
          <a:p>
            <a:pPr algn="l"/>
            <a:r>
              <a:rPr lang="en-US" dirty="0"/>
              <a:t>SDCE REA MÓDULO 3:</a:t>
            </a: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5579364" y="1055914"/>
            <a:ext cx="6464490" cy="4154984"/>
          </a:xfrm>
          <a:prstGeom prst="rect">
            <a:avLst/>
          </a:prstGeom>
          <a:noFill/>
        </p:spPr>
        <p:txBody>
          <a:bodyPr wrap="square" rtlCol="0">
            <a:spAutoFit/>
          </a:bodyPr>
          <a:lstStyle/>
          <a:p>
            <a:r>
              <a:rPr lang="pt-PT" sz="2400" dirty="0">
                <a:solidFill>
                  <a:schemeClr val="bg1"/>
                </a:solidFill>
              </a:rPr>
              <a:t>A</a:t>
            </a:r>
            <a:r>
              <a:rPr lang="pt-PT" sz="2400" b="1" dirty="0">
                <a:solidFill>
                  <a:schemeClr val="bg1"/>
                </a:solidFill>
              </a:rPr>
              <a:t> participação política </a:t>
            </a:r>
            <a:r>
              <a:rPr lang="pt-PT" sz="2400" dirty="0">
                <a:solidFill>
                  <a:schemeClr val="bg1"/>
                </a:solidFill>
              </a:rPr>
              <a:t>é quando se incentiva as pessoas a participarem da cidadania ativa, estimulando as pessoas a votar ou fazer campanha por causas políticas. </a:t>
            </a:r>
          </a:p>
          <a:p>
            <a:r>
              <a:rPr lang="pt-PT" sz="2400" dirty="0">
                <a:solidFill>
                  <a:schemeClr val="bg1"/>
                </a:solidFill>
              </a:rPr>
              <a:t>A </a:t>
            </a:r>
            <a:r>
              <a:rPr lang="pt-PT" sz="2400" b="1" dirty="0">
                <a:solidFill>
                  <a:schemeClr val="bg1"/>
                </a:solidFill>
              </a:rPr>
              <a:t>responsabilidade social </a:t>
            </a:r>
            <a:r>
              <a:rPr lang="pt-PT" sz="2400" dirty="0">
                <a:solidFill>
                  <a:schemeClr val="bg1"/>
                </a:solidFill>
              </a:rPr>
              <a:t>garante que todas as ações de cariz profissional e pessoal tenham impacto no projeto e na comunidade de uma forma responsável e positiva. Um exemplo disso poderia ser um serviço de recolha de géneros alimentares para redistribuir alimentos indesejados aos que mais </a:t>
            </a:r>
            <a:r>
              <a:rPr lang="en-US" sz="2400" dirty="0" err="1">
                <a:solidFill>
                  <a:schemeClr val="bg1"/>
                </a:solidFill>
              </a:rPr>
              <a:t>necessitam</a:t>
            </a:r>
            <a:r>
              <a:rPr lang="en-US" sz="2400" dirty="0">
                <a:solidFill>
                  <a:schemeClr val="bg1"/>
                </a:solidFill>
              </a:rPr>
              <a:t>.</a:t>
            </a:r>
            <a:endParaRPr lang="en-IE" sz="2400" dirty="0">
              <a:solidFill>
                <a:schemeClr val="bg1"/>
              </a:solidFill>
            </a:endParaRPr>
          </a:p>
        </p:txBody>
      </p:sp>
      <p:pic>
        <p:nvPicPr>
          <p:cNvPr id="12" name="Picture Placeholder 11">
            <a:extLst>
              <a:ext uri="{FF2B5EF4-FFF2-40B4-BE49-F238E27FC236}">
                <a16:creationId xmlns:a16="http://schemas.microsoft.com/office/drawing/2014/main" id="{B683C811-6696-4E06-8C23-CE7CB4F427B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4491" r="24491"/>
          <a:stretch>
            <a:fillRect/>
          </a:stretch>
        </p:blipFill>
        <p:spPr>
          <a:xfrm>
            <a:off x="153856" y="109330"/>
            <a:ext cx="5248975" cy="6858001"/>
          </a:xfrm>
        </p:spPr>
      </p:pic>
      <p:sp>
        <p:nvSpPr>
          <p:cNvPr id="10" name="Text Placeholder 1">
            <a:extLst>
              <a:ext uri="{FF2B5EF4-FFF2-40B4-BE49-F238E27FC236}">
                <a16:creationId xmlns:a16="http://schemas.microsoft.com/office/drawing/2014/main" id="{D7CBFC22-F7B6-4213-925E-65F1357BC708}"/>
              </a:ext>
            </a:extLst>
          </p:cNvPr>
          <p:cNvSpPr txBox="1">
            <a:spLocks/>
          </p:cNvSpPr>
          <p:nvPr/>
        </p:nvSpPr>
        <p:spPr>
          <a:xfrm>
            <a:off x="5954754" y="347816"/>
            <a:ext cx="5713711" cy="70809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PT" sz="5100" dirty="0">
                <a:solidFill>
                  <a:schemeClr val="bg1"/>
                </a:solidFill>
              </a:rPr>
              <a:t>PARTICIPAÇÃO POLÍTICA E RESPONSABILIDADE SOCIAL</a:t>
            </a:r>
            <a:endParaRPr lang="en-US" dirty="0"/>
          </a:p>
        </p:txBody>
      </p:sp>
      <p:sp>
        <p:nvSpPr>
          <p:cNvPr id="7" name="TextBox 6">
            <a:extLst>
              <a:ext uri="{FF2B5EF4-FFF2-40B4-BE49-F238E27FC236}">
                <a16:creationId xmlns:a16="http://schemas.microsoft.com/office/drawing/2014/main" id="{9CAC9ADC-C1CF-4384-96A9-FFB4B5C07CF6}"/>
              </a:ext>
            </a:extLst>
          </p:cNvPr>
          <p:cNvSpPr txBox="1"/>
          <p:nvPr/>
        </p:nvSpPr>
        <p:spPr>
          <a:xfrm>
            <a:off x="5954754" y="5989077"/>
            <a:ext cx="1565157" cy="369332"/>
          </a:xfrm>
          <a:prstGeom prst="rect">
            <a:avLst/>
          </a:prstGeom>
          <a:noFill/>
        </p:spPr>
        <p:txBody>
          <a:bodyPr wrap="square" rtlCol="0">
            <a:spAutoFit/>
          </a:bodyPr>
          <a:lstStyle/>
          <a:p>
            <a:r>
              <a:rPr lang="en-US" b="1" dirty="0">
                <a:solidFill>
                  <a:schemeClr val="accent1"/>
                </a:solidFill>
                <a:hlinkClick r:id="rId3">
                  <a:extLst>
                    <a:ext uri="{A12FA001-AC4F-418D-AE19-62706E023703}">
                      <ahyp:hlinkClr xmlns:ahyp="http://schemas.microsoft.com/office/drawing/2018/hyperlinkcolor" val="tx"/>
                    </a:ext>
                  </a:extLst>
                </a:hlinkClick>
              </a:rPr>
              <a:t>Fonte</a:t>
            </a:r>
            <a:endParaRPr lang="en-IE" b="1" dirty="0">
              <a:solidFill>
                <a:schemeClr val="accent1"/>
              </a:solidFill>
            </a:endParaRPr>
          </a:p>
        </p:txBody>
      </p:sp>
    </p:spTree>
    <p:extLst>
      <p:ext uri="{BB962C8B-B14F-4D97-AF65-F5344CB8AC3E}">
        <p14:creationId xmlns:p14="http://schemas.microsoft.com/office/powerpoint/2010/main" val="199844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Box 7">
            <a:extLst>
              <a:ext uri="{FF2B5EF4-FFF2-40B4-BE49-F238E27FC236}">
                <a16:creationId xmlns:a16="http://schemas.microsoft.com/office/drawing/2014/main" id="{8417E96E-DDD8-41E4-808A-0ADF6239953E}"/>
              </a:ext>
            </a:extLst>
          </p:cNvPr>
          <p:cNvSpPr txBox="1"/>
          <p:nvPr/>
        </p:nvSpPr>
        <p:spPr>
          <a:xfrm>
            <a:off x="6096000" y="1320739"/>
            <a:ext cx="5648325" cy="3785652"/>
          </a:xfrm>
          <a:prstGeom prst="rect">
            <a:avLst/>
          </a:prstGeom>
          <a:noFill/>
        </p:spPr>
        <p:txBody>
          <a:bodyPr wrap="square" rtlCol="0">
            <a:spAutoFit/>
          </a:bodyPr>
          <a:lstStyle/>
          <a:p>
            <a:r>
              <a:rPr lang="pt-PT" sz="2000" dirty="0">
                <a:solidFill>
                  <a:schemeClr val="bg1"/>
                </a:solidFill>
              </a:rPr>
              <a:t>A </a:t>
            </a:r>
            <a:r>
              <a:rPr lang="pt-PT" sz="2000" b="1" dirty="0">
                <a:solidFill>
                  <a:schemeClr val="bg1"/>
                </a:solidFill>
              </a:rPr>
              <a:t>doação filantrópica </a:t>
            </a:r>
            <a:r>
              <a:rPr lang="pt-PT" sz="2000" dirty="0">
                <a:solidFill>
                  <a:schemeClr val="bg1"/>
                </a:solidFill>
              </a:rPr>
              <a:t>garante que os recursos sejam entregues a quem mais deles precisa. Poderá ser através de financiamento de diferentes projetos, doação de itens necessários ou até mesmo a participação em eventos de angariação de fundos. </a:t>
            </a:r>
          </a:p>
          <a:p>
            <a:endParaRPr lang="pt-PT" sz="2000" dirty="0">
              <a:solidFill>
                <a:schemeClr val="bg1"/>
              </a:solidFill>
            </a:endParaRPr>
          </a:p>
          <a:p>
            <a:r>
              <a:rPr lang="pt-PT" sz="2000" dirty="0">
                <a:solidFill>
                  <a:schemeClr val="bg1"/>
                </a:solidFill>
              </a:rPr>
              <a:t>A </a:t>
            </a:r>
            <a:r>
              <a:rPr lang="pt-PT" sz="2000" b="1" dirty="0">
                <a:solidFill>
                  <a:schemeClr val="bg1"/>
                </a:solidFill>
              </a:rPr>
              <a:t>participação em associação </a:t>
            </a:r>
            <a:r>
              <a:rPr lang="pt-PT" sz="2000" dirty="0">
                <a:solidFill>
                  <a:schemeClr val="bg1"/>
                </a:solidFill>
              </a:rPr>
              <a:t>ocorre quando uma pessoa se envolve em diferentes projetos comunitários e empresariais. Estão assim asseguradas as sinergias e ligações necessárias para garantir que o seu próprio projeto S-DCE será um sucesso.</a:t>
            </a:r>
            <a:r>
              <a:rPr lang="en-US" sz="2000" dirty="0">
                <a:solidFill>
                  <a:schemeClr val="bg1"/>
                </a:solidFill>
              </a:rPr>
              <a:t> </a:t>
            </a:r>
          </a:p>
        </p:txBody>
      </p:sp>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t="6443" b="6443"/>
          <a:stretch>
            <a:fillRect/>
          </a:stretch>
        </p:blipFill>
        <p:spPr/>
      </p:pic>
      <p:sp>
        <p:nvSpPr>
          <p:cNvPr id="7" name="Text Placeholder 1">
            <a:extLst>
              <a:ext uri="{FF2B5EF4-FFF2-40B4-BE49-F238E27FC236}">
                <a16:creationId xmlns:a16="http://schemas.microsoft.com/office/drawing/2014/main" id="{F56F3291-5E2D-442E-8B17-1BE20F431DF5}"/>
              </a:ext>
            </a:extLst>
          </p:cNvPr>
          <p:cNvSpPr txBox="1">
            <a:spLocks/>
          </p:cNvSpPr>
          <p:nvPr/>
        </p:nvSpPr>
        <p:spPr>
          <a:xfrm>
            <a:off x="6030614" y="347816"/>
            <a:ext cx="5713711" cy="70809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PT" sz="5100" dirty="0">
                <a:solidFill>
                  <a:schemeClr val="bg1"/>
                </a:solidFill>
              </a:rPr>
              <a:t>DOAÇÃO FILANTRÓPICA E PARTICIPAÇÃO EM ASSOCIAÇÃO</a:t>
            </a:r>
            <a:endParaRPr lang="en-US" dirty="0"/>
          </a:p>
        </p:txBody>
      </p:sp>
      <p:sp>
        <p:nvSpPr>
          <p:cNvPr id="9" name="TextBox 8">
            <a:extLst>
              <a:ext uri="{FF2B5EF4-FFF2-40B4-BE49-F238E27FC236}">
                <a16:creationId xmlns:a16="http://schemas.microsoft.com/office/drawing/2014/main" id="{8DB6A0EF-AAFA-4880-8D00-DF168C546C4F}"/>
              </a:ext>
            </a:extLst>
          </p:cNvPr>
          <p:cNvSpPr txBox="1"/>
          <p:nvPr/>
        </p:nvSpPr>
        <p:spPr>
          <a:xfrm>
            <a:off x="5954754" y="5911725"/>
            <a:ext cx="1565157" cy="369332"/>
          </a:xfrm>
          <a:prstGeom prst="rect">
            <a:avLst/>
          </a:prstGeom>
          <a:noFill/>
        </p:spPr>
        <p:txBody>
          <a:bodyPr wrap="square" rtlCol="0">
            <a:spAutoFit/>
          </a:bodyPr>
          <a:lstStyle/>
          <a:p>
            <a:r>
              <a:rPr lang="en-US" b="1" dirty="0">
                <a:solidFill>
                  <a:schemeClr val="accent1"/>
                </a:solidFill>
                <a:hlinkClick r:id="rId4">
                  <a:extLst>
                    <a:ext uri="{A12FA001-AC4F-418D-AE19-62706E023703}">
                      <ahyp:hlinkClr xmlns:ahyp="http://schemas.microsoft.com/office/drawing/2018/hyperlinkcolor" val="tx"/>
                    </a:ext>
                  </a:extLst>
                </a:hlinkClick>
              </a:rPr>
              <a:t>Fonte</a:t>
            </a:r>
            <a:endParaRPr lang="en-IE" b="1" dirty="0">
              <a:solidFill>
                <a:schemeClr val="accent1"/>
              </a:solidFill>
            </a:endParaRPr>
          </a:p>
        </p:txBody>
      </p:sp>
    </p:spTree>
    <p:extLst>
      <p:ext uri="{BB962C8B-B14F-4D97-AF65-F5344CB8AC3E}">
        <p14:creationId xmlns:p14="http://schemas.microsoft.com/office/powerpoint/2010/main" val="187657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830672" y="411861"/>
            <a:ext cx="4791265" cy="401967"/>
          </a:xfrm>
        </p:spPr>
        <p:txBody>
          <a:bodyPr>
            <a:normAutofit fontScale="25000" lnSpcReduction="20000"/>
          </a:bodyPr>
          <a:lstStyle/>
          <a:p>
            <a:pPr algn="ctr"/>
            <a:r>
              <a:rPr lang="en-US" sz="11200" dirty="0"/>
              <a:t>LER </a:t>
            </a:r>
            <a:r>
              <a:rPr lang="en-AE" sz="11200" dirty="0"/>
              <a:t>–</a:t>
            </a:r>
            <a:r>
              <a:rPr lang="en-US" sz="11200" dirty="0"/>
              <a:t> RECURSOS EXTRA</a:t>
            </a:r>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452472"/>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71312" y="1351508"/>
            <a:ext cx="5555356" cy="4893647"/>
          </a:xfrm>
          <a:prstGeom prst="rect">
            <a:avLst/>
          </a:prstGeom>
          <a:noFill/>
        </p:spPr>
        <p:txBody>
          <a:bodyPr wrap="square" rtlCol="0">
            <a:spAutoFit/>
          </a:bodyPr>
          <a:lstStyle/>
          <a:p>
            <a:r>
              <a:rPr lang="en-US" sz="2400" dirty="0">
                <a:solidFill>
                  <a:schemeClr val="bg1"/>
                </a:solidFill>
                <a:hlinkClick r:id="rId4">
                  <a:extLst>
                    <a:ext uri="{A12FA001-AC4F-418D-AE19-62706E023703}">
                      <ahyp:hlinkClr xmlns:ahyp="http://schemas.microsoft.com/office/drawing/2018/hyperlinkcolor" val="tx"/>
                    </a:ext>
                  </a:extLst>
                </a:hlinkClick>
              </a:rPr>
              <a:t>Illinois State University provides different description of practices of civic engagement:</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1st Digital Parliament first initiative done through teams</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Digital Health Forum à digital initiative held by the European Youth Parliament</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7">
                  <a:extLst>
                    <a:ext uri="{A12FA001-AC4F-418D-AE19-62706E023703}">
                      <ahyp:hlinkClr xmlns:ahyp="http://schemas.microsoft.com/office/drawing/2018/hyperlinkcolor" val="tx"/>
                    </a:ext>
                  </a:extLst>
                </a:hlinkClick>
              </a:rPr>
              <a:t>Example for inspiration about what (digital) civic engagement projects may include</a:t>
            </a: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58899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047875" y="637367"/>
            <a:ext cx="9636579" cy="1175656"/>
          </a:xfrm>
        </p:spPr>
        <p:txBody>
          <a:bodyPr>
            <a:noAutofit/>
          </a:bodyPr>
          <a:lstStyle/>
          <a:p>
            <a:r>
              <a:rPr lang="pt-PT" dirty="0"/>
              <a:t>INVESTIR NO SEU PRIMEIRO PROJETO/INICIATIVA DE ENVOLVIMENTO CÍVICO DIGITAL</a:t>
            </a:r>
            <a:endParaRPr lang="en-IE" sz="44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7" name="TextBox 6">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Intermédia</a:t>
            </a:r>
            <a:endParaRPr lang="en-IE" sz="2800" b="1" dirty="0">
              <a:solidFill>
                <a:schemeClr val="bg1"/>
              </a:solidFill>
            </a:endParaRPr>
          </a:p>
        </p:txBody>
      </p:sp>
    </p:spTree>
    <p:extLst>
      <p:ext uri="{BB962C8B-B14F-4D97-AF65-F5344CB8AC3E}">
        <p14:creationId xmlns:p14="http://schemas.microsoft.com/office/powerpoint/2010/main" val="362904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BD1A4DF-EF6F-4C52-877B-75C43794FE8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12" r="23212"/>
          <a:stretch>
            <a:fillRect/>
          </a:stretch>
        </p:blipFill>
        <p:spPr/>
      </p:pic>
      <p:sp>
        <p:nvSpPr>
          <p:cNvPr id="7" name="Text Placeholder 6">
            <a:extLst>
              <a:ext uri="{FF2B5EF4-FFF2-40B4-BE49-F238E27FC236}">
                <a16:creationId xmlns:a16="http://schemas.microsoft.com/office/drawing/2014/main" id="{56F2B340-2C20-4F0B-BBF5-F0378CB0A94B}"/>
              </a:ext>
            </a:extLst>
          </p:cNvPr>
          <p:cNvSpPr>
            <a:spLocks noGrp="1"/>
          </p:cNvSpPr>
          <p:nvPr>
            <p:ph type="body" sz="quarter" idx="18"/>
          </p:nvPr>
        </p:nvSpPr>
        <p:spPr/>
        <p:txBody>
          <a:bodyPr/>
          <a:lstStyle/>
          <a:p>
            <a:r>
              <a:rPr lang="pt-PT" dirty="0"/>
              <a:t>Em primeiro lugar, ouça o seguinte </a:t>
            </a:r>
            <a:r>
              <a:rPr lang="pt-PT" dirty="0" err="1"/>
              <a:t>podcast</a:t>
            </a:r>
            <a:r>
              <a:rPr lang="pt-PT" dirty="0"/>
              <a:t> - uma discussão sobre as oportunidades e os benefícios de se envolver num projeto de envolvimento cívico.</a:t>
            </a:r>
          </a:p>
          <a:p>
            <a:endParaRPr lang="pt-PT" dirty="0"/>
          </a:p>
          <a:p>
            <a:r>
              <a:rPr lang="pt-PT" dirty="0"/>
              <a:t>Capacitação dos alunos através do envolvimento cívico:</a:t>
            </a:r>
          </a:p>
          <a:p>
            <a:r>
              <a:rPr lang="en-IE" dirty="0">
                <a:solidFill>
                  <a:srgbClr val="002060"/>
                </a:solidFill>
                <a:hlinkClick r:id="rId3">
                  <a:extLst>
                    <a:ext uri="{A12FA001-AC4F-418D-AE19-62706E023703}">
                      <ahyp:hlinkClr xmlns:ahyp="http://schemas.microsoft.com/office/drawing/2018/hyperlinkcolor" val="tx"/>
                    </a:ext>
                  </a:extLst>
                </a:hlinkClick>
              </a:rPr>
              <a:t>https://open.spotify.com/episode/24xx6GJiM7Iq1Fw698T45U?si=06a6380e0071415f</a:t>
            </a:r>
            <a:endParaRPr lang="en-IE" dirty="0">
              <a:solidFill>
                <a:srgbClr val="002060"/>
              </a:solidFill>
            </a:endParaRPr>
          </a:p>
        </p:txBody>
      </p:sp>
      <p:sp>
        <p:nvSpPr>
          <p:cNvPr id="6" name="Text Placeholder 5">
            <a:extLst>
              <a:ext uri="{FF2B5EF4-FFF2-40B4-BE49-F238E27FC236}">
                <a16:creationId xmlns:a16="http://schemas.microsoft.com/office/drawing/2014/main" id="{3BDAF7BB-1F8B-4581-B96F-D327D7B07B7B}"/>
              </a:ext>
            </a:extLst>
          </p:cNvPr>
          <p:cNvSpPr>
            <a:spLocks noGrp="1"/>
          </p:cNvSpPr>
          <p:nvPr>
            <p:ph type="body" sz="quarter" idx="16"/>
          </p:nvPr>
        </p:nvSpPr>
        <p:spPr/>
        <p:txBody>
          <a:bodyPr>
            <a:normAutofit lnSpcReduction="10000"/>
          </a:bodyPr>
          <a:lstStyle/>
          <a:p>
            <a:r>
              <a:rPr lang="en-IE" dirty="0"/>
              <a:t>OUVIR</a:t>
            </a:r>
          </a:p>
        </p:txBody>
      </p:sp>
    </p:spTree>
    <p:extLst>
      <p:ext uri="{BB962C8B-B14F-4D97-AF65-F5344CB8AC3E}">
        <p14:creationId xmlns:p14="http://schemas.microsoft.com/office/powerpoint/2010/main" val="383323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55417" y="228600"/>
            <a:ext cx="4716425" cy="938048"/>
          </a:xfrm>
        </p:spPr>
        <p:txBody>
          <a:bodyPr>
            <a:normAutofit fontScale="40000" lnSpcReduction="20000"/>
          </a:bodyPr>
          <a:lstStyle/>
          <a:p>
            <a:pPr>
              <a:lnSpc>
                <a:spcPct val="120000"/>
              </a:lnSpc>
            </a:pPr>
            <a:r>
              <a:rPr lang="pt-PT" sz="6000" dirty="0"/>
              <a:t>OS PRIMEIROS PASSOS EM DIREÇÃO AO SEU PROJETO/INICIATIVA DCE</a:t>
            </a:r>
            <a:endParaRPr lang="en-US"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56831" y="1321010"/>
            <a:ext cx="5105121" cy="5632311"/>
          </a:xfrm>
          <a:prstGeom prst="rect">
            <a:avLst/>
          </a:prstGeom>
          <a:noFill/>
        </p:spPr>
        <p:txBody>
          <a:bodyPr wrap="square" rtlCol="0">
            <a:spAutoFit/>
          </a:bodyPr>
          <a:lstStyle/>
          <a:p>
            <a:r>
              <a:rPr lang="pt-PT" sz="2400" dirty="0">
                <a:solidFill>
                  <a:schemeClr val="bg1"/>
                </a:solidFill>
              </a:rPr>
              <a:t>Nos dois primeiros módulos, aprendeu como identificar um problema na sua comunidade e como encontrar soluções para esses problemas.</a:t>
            </a:r>
          </a:p>
          <a:p>
            <a:r>
              <a:rPr lang="pt-PT" sz="2400" dirty="0">
                <a:solidFill>
                  <a:schemeClr val="bg1"/>
                </a:solidFill>
              </a:rPr>
              <a:t>O próximo passo é reunir um grupo de pessoas com a mesma opinião e instigar a mudança. Formular um plano sobre como irá gerar a mudança necessária. Irá participar de um projeto existente ou criar o seu próprio?</a:t>
            </a:r>
          </a:p>
          <a:p>
            <a:endParaRPr lang="pt-PT" sz="2400" dirty="0">
              <a:solidFill>
                <a:schemeClr val="bg1"/>
              </a:solidFill>
            </a:endParaRPr>
          </a:p>
          <a:p>
            <a:r>
              <a:rPr lang="pt-PT" sz="2400" dirty="0">
                <a:solidFill>
                  <a:schemeClr val="bg1"/>
                </a:solidFill>
              </a:rPr>
              <a:t>Um projeto DCE que envolve estudantes como participantes geralmente é liderado por estudantes ou por universidades.</a:t>
            </a:r>
            <a:endParaRPr lang="en-IE" dirty="0"/>
          </a:p>
        </p:txBody>
      </p:sp>
      <p:pic>
        <p:nvPicPr>
          <p:cNvPr id="5" name="Picture Placeholder 4">
            <a:extLst>
              <a:ext uri="{FF2B5EF4-FFF2-40B4-BE49-F238E27FC236}">
                <a16:creationId xmlns:a16="http://schemas.microsoft.com/office/drawing/2014/main" id="{36BA506E-B2B9-4992-A25B-04C146955BD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43" b="8443"/>
          <a:stretch>
            <a:fillRect/>
          </a:stretch>
        </p:blipFill>
        <p:spPr/>
      </p:pic>
    </p:spTree>
    <p:extLst>
      <p:ext uri="{BB962C8B-B14F-4D97-AF65-F5344CB8AC3E}">
        <p14:creationId xmlns:p14="http://schemas.microsoft.com/office/powerpoint/2010/main" val="274098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C1F08C-B275-41F1-8A6A-C779D92142AA}"/>
              </a:ext>
            </a:extLst>
          </p:cNvPr>
          <p:cNvSpPr>
            <a:spLocks noGrp="1"/>
          </p:cNvSpPr>
          <p:nvPr>
            <p:ph type="body" sz="quarter" idx="18"/>
          </p:nvPr>
        </p:nvSpPr>
        <p:spPr>
          <a:xfrm>
            <a:off x="1587932" y="1405121"/>
            <a:ext cx="5029313" cy="5481964"/>
          </a:xfrm>
        </p:spPr>
        <p:txBody>
          <a:bodyPr>
            <a:normAutofit lnSpcReduction="10000"/>
          </a:bodyPr>
          <a:lstStyle/>
          <a:p>
            <a:r>
              <a:rPr lang="pt-PT" b="1" dirty="0"/>
              <a:t>1. Projetos DCE liderados por alunos </a:t>
            </a:r>
            <a:r>
              <a:rPr lang="pt-PT" dirty="0"/>
              <a:t>quando os estudantes são os principais organizadores do projeto e são fundamentais na tomada de decisões para o projeto DCE.</a:t>
            </a:r>
          </a:p>
          <a:p>
            <a:r>
              <a:rPr lang="pt-PT" b="1" dirty="0"/>
              <a:t>2. Projetos liderados por docentes </a:t>
            </a:r>
            <a:r>
              <a:rPr lang="pt-PT" dirty="0"/>
              <a:t>ou universidades serão liderados por uma entidade de terceiro nível (exemplos: universidades ou institutos de tecnologia) e estes irão procurar o contributo dos alunos nas atividades de envolvimento cívico. No entanto, as principais responsabilidades do projeto estarão na coordenação do projeto - instituição de terceiro nível.</a:t>
            </a:r>
          </a:p>
          <a:p>
            <a:endParaRPr lang="en-US" sz="1000" dirty="0"/>
          </a:p>
          <a:p>
            <a:r>
              <a:rPr lang="en-US" dirty="0">
                <a:hlinkClick r:id="rId2">
                  <a:extLst>
                    <a:ext uri="{A12FA001-AC4F-418D-AE19-62706E023703}">
                      <ahyp:hlinkClr xmlns:ahyp="http://schemas.microsoft.com/office/drawing/2018/hyperlinkcolor" val="tx"/>
                    </a:ext>
                  </a:extLst>
                </a:hlinkClick>
              </a:rPr>
              <a:t>Find out more in our Guide to DCE </a:t>
            </a:r>
            <a:endParaRPr lang="en-IE" dirty="0"/>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228600"/>
            <a:ext cx="4898684" cy="949131"/>
          </a:xfrm>
        </p:spPr>
        <p:txBody>
          <a:bodyPr>
            <a:normAutofit/>
          </a:bodyPr>
          <a:lstStyle/>
          <a:p>
            <a:r>
              <a:rPr lang="pt-PT" sz="2800" dirty="0"/>
              <a:t>PROJETO DCE LIDERADO POR ESTUDANTES</a:t>
            </a:r>
            <a:r>
              <a:rPr lang="en-US" sz="2800" dirty="0"/>
              <a:t>?</a:t>
            </a:r>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pic>
        <p:nvPicPr>
          <p:cNvPr id="12" name="Picture Placeholder 11">
            <a:extLst>
              <a:ext uri="{FF2B5EF4-FFF2-40B4-BE49-F238E27FC236}">
                <a16:creationId xmlns:a16="http://schemas.microsoft.com/office/drawing/2014/main" id="{D4BD53DB-6A34-4381-BFB5-43409AC1BFBB}"/>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8400" b="8400"/>
          <a:stretch>
            <a:fillRect/>
          </a:stretch>
        </p:blipFill>
        <p:spPr/>
      </p:pic>
    </p:spTree>
    <p:extLst>
      <p:ext uri="{BB962C8B-B14F-4D97-AF65-F5344CB8AC3E}">
        <p14:creationId xmlns:p14="http://schemas.microsoft.com/office/powerpoint/2010/main" val="394530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EB212DE8-CB38-4954-B6F5-32D6422BC309}"/>
              </a:ext>
            </a:extLst>
          </p:cNvPr>
          <p:cNvSpPr txBox="1"/>
          <p:nvPr/>
        </p:nvSpPr>
        <p:spPr>
          <a:xfrm>
            <a:off x="5214258" y="491114"/>
            <a:ext cx="6477000" cy="523220"/>
          </a:xfrm>
          <a:prstGeom prst="rect">
            <a:avLst/>
          </a:prstGeom>
          <a:noFill/>
        </p:spPr>
        <p:txBody>
          <a:bodyPr wrap="square">
            <a:spAutoFit/>
          </a:bodyPr>
          <a:lstStyle/>
          <a:p>
            <a:pPr algn="ctr"/>
            <a:r>
              <a:rPr lang="pt-PT" sz="2800" dirty="0">
                <a:solidFill>
                  <a:schemeClr val="bg1"/>
                </a:solidFill>
              </a:rPr>
              <a:t>COMO SE ENVOLVER COM O DCE</a:t>
            </a:r>
            <a:endParaRPr lang="en-US" sz="2800" dirty="0">
              <a:solidFill>
                <a:schemeClr val="bg1"/>
              </a:solidFill>
            </a:endParaRPr>
          </a:p>
        </p:txBody>
      </p:sp>
      <p:sp>
        <p:nvSpPr>
          <p:cNvPr id="9" name="TextBox 8">
            <a:extLst>
              <a:ext uri="{FF2B5EF4-FFF2-40B4-BE49-F238E27FC236}">
                <a16:creationId xmlns:a16="http://schemas.microsoft.com/office/drawing/2014/main" id="{D0A2937D-D339-48E0-B5F0-4C3FF22D1B5A}"/>
              </a:ext>
            </a:extLst>
          </p:cNvPr>
          <p:cNvSpPr txBox="1"/>
          <p:nvPr/>
        </p:nvSpPr>
        <p:spPr>
          <a:xfrm>
            <a:off x="5280560" y="1313591"/>
            <a:ext cx="6617526" cy="3785652"/>
          </a:xfrm>
          <a:prstGeom prst="rect">
            <a:avLst/>
          </a:prstGeom>
          <a:noFill/>
        </p:spPr>
        <p:txBody>
          <a:bodyPr wrap="square" rtlCol="0">
            <a:spAutoFit/>
          </a:bodyPr>
          <a:lstStyle/>
          <a:p>
            <a:r>
              <a:rPr lang="pt-PT" sz="2400" dirty="0">
                <a:solidFill>
                  <a:schemeClr val="bg1"/>
                </a:solidFill>
              </a:rPr>
              <a:t>No decurso da investigação dos estudos de caso, os resultados sugerem que existem várias formas para os alunos se envolverem num projeto de DCE:</a:t>
            </a:r>
          </a:p>
          <a:p>
            <a:endParaRPr lang="en-IE" sz="2400" dirty="0">
              <a:solidFill>
                <a:schemeClr val="bg1"/>
              </a:solidFill>
            </a:endParaRPr>
          </a:p>
          <a:p>
            <a:pPr marL="342900" indent="-342900">
              <a:buFont typeface="Arial" panose="020B0604020202020204" pitchFamily="34" charset="0"/>
              <a:buChar char="•"/>
            </a:pPr>
            <a:r>
              <a:rPr lang="pt-PT" sz="2400" dirty="0">
                <a:solidFill>
                  <a:schemeClr val="bg1"/>
                </a:solidFill>
              </a:rPr>
              <a:t>A participação obrigatória </a:t>
            </a:r>
          </a:p>
          <a:p>
            <a:pPr marL="342900" indent="-342900">
              <a:buFont typeface="Arial" panose="020B0604020202020204" pitchFamily="34" charset="0"/>
              <a:buChar char="•"/>
            </a:pPr>
            <a:r>
              <a:rPr lang="pt-PT" sz="2400" dirty="0">
                <a:solidFill>
                  <a:schemeClr val="bg1"/>
                </a:solidFill>
              </a:rPr>
              <a:t>Voluntariar-se por uma causa</a:t>
            </a:r>
          </a:p>
          <a:p>
            <a:pPr marL="342900" indent="-342900">
              <a:buFont typeface="Arial" panose="020B0604020202020204" pitchFamily="34" charset="0"/>
              <a:buChar char="•"/>
            </a:pPr>
            <a:r>
              <a:rPr lang="pt-PT" sz="2400" dirty="0">
                <a:solidFill>
                  <a:schemeClr val="bg1"/>
                </a:solidFill>
              </a:rPr>
              <a:t>Para os participantes adquirirem experiência em competências relevantes </a:t>
            </a:r>
          </a:p>
          <a:p>
            <a:pPr marL="342900" indent="-342900">
              <a:buFont typeface="Arial" panose="020B0604020202020204" pitchFamily="34" charset="0"/>
              <a:buChar char="•"/>
            </a:pPr>
            <a:r>
              <a:rPr lang="pt-PT" sz="2400" dirty="0">
                <a:solidFill>
                  <a:schemeClr val="bg1"/>
                </a:solidFill>
              </a:rPr>
              <a:t>Por força da necessidade de resolver um problema </a:t>
            </a:r>
            <a:endParaRPr lang="en-IE" sz="2400" dirty="0">
              <a:solidFill>
                <a:schemeClr val="bg1"/>
              </a:solidFill>
            </a:endParaRPr>
          </a:p>
        </p:txBody>
      </p:sp>
      <p:pic>
        <p:nvPicPr>
          <p:cNvPr id="11" name="Picture 10">
            <a:extLst>
              <a:ext uri="{FF2B5EF4-FFF2-40B4-BE49-F238E27FC236}">
                <a16:creationId xmlns:a16="http://schemas.microsoft.com/office/drawing/2014/main" id="{F12E2036-02A7-4BDA-94EF-F41A975848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257" y="13764"/>
            <a:ext cx="4572000" cy="6858000"/>
          </a:xfrm>
          <a:prstGeom prst="rect">
            <a:avLst/>
          </a:prstGeom>
        </p:spPr>
      </p:pic>
      <p:sp>
        <p:nvSpPr>
          <p:cNvPr id="15" name="TextBox 14">
            <a:extLst>
              <a:ext uri="{FF2B5EF4-FFF2-40B4-BE49-F238E27FC236}">
                <a16:creationId xmlns:a16="http://schemas.microsoft.com/office/drawing/2014/main" id="{7777D635-5416-42DD-B7C0-AB2A31A245C1}"/>
              </a:ext>
            </a:extLst>
          </p:cNvPr>
          <p:cNvSpPr txBox="1"/>
          <p:nvPr/>
        </p:nvSpPr>
        <p:spPr>
          <a:xfrm>
            <a:off x="5388429" y="6049763"/>
            <a:ext cx="1589316" cy="369332"/>
          </a:xfrm>
          <a:prstGeom prst="rect">
            <a:avLst/>
          </a:prstGeom>
          <a:noFill/>
        </p:spPr>
        <p:txBody>
          <a:bodyPr wrap="square" rtlCol="0">
            <a:spAutoFit/>
          </a:bodyPr>
          <a:lstStyle/>
          <a:p>
            <a:r>
              <a:rPr lang="en-IE" dirty="0">
                <a:solidFill>
                  <a:schemeClr val="accent1"/>
                </a:solidFill>
                <a:hlinkClick r:id="rId4">
                  <a:extLst>
                    <a:ext uri="{A12FA001-AC4F-418D-AE19-62706E023703}">
                      <ahyp:hlinkClr xmlns:ahyp="http://schemas.microsoft.com/office/drawing/2018/hyperlinkcolor" val="tx"/>
                    </a:ext>
                  </a:extLst>
                </a:hlinkClick>
              </a:rPr>
              <a:t>Fonte</a:t>
            </a:r>
            <a:endParaRPr lang="en-IE" dirty="0">
              <a:solidFill>
                <a:schemeClr val="accent1"/>
              </a:solidFill>
            </a:endParaRPr>
          </a:p>
        </p:txBody>
      </p:sp>
    </p:spTree>
    <p:extLst>
      <p:ext uri="{BB962C8B-B14F-4D97-AF65-F5344CB8AC3E}">
        <p14:creationId xmlns:p14="http://schemas.microsoft.com/office/powerpoint/2010/main" val="1112945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a:bodyPr>
          <a:lstStyle/>
          <a:p>
            <a:pPr algn="ctr"/>
            <a:r>
              <a:rPr lang="en-US" sz="2800" dirty="0"/>
              <a:t>PARTICIPAÇÃO OBRIGATÓRIA</a:t>
            </a:r>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627431" y="1612461"/>
            <a:ext cx="4898684" cy="4524315"/>
          </a:xfrm>
          <a:prstGeom prst="rect">
            <a:avLst/>
          </a:prstGeom>
          <a:noFill/>
        </p:spPr>
        <p:txBody>
          <a:bodyPr wrap="square" rtlCol="0">
            <a:spAutoFit/>
          </a:bodyPr>
          <a:lstStyle/>
          <a:p>
            <a:r>
              <a:rPr lang="pt-PT" sz="2400" dirty="0">
                <a:solidFill>
                  <a:schemeClr val="bg1"/>
                </a:solidFill>
              </a:rPr>
              <a:t>A </a:t>
            </a:r>
            <a:r>
              <a:rPr lang="pt-PT" sz="2400" b="1" dirty="0">
                <a:solidFill>
                  <a:schemeClr val="bg1"/>
                </a:solidFill>
              </a:rPr>
              <a:t>participação obrigatória </a:t>
            </a:r>
            <a:r>
              <a:rPr lang="pt-PT" sz="2400" dirty="0">
                <a:solidFill>
                  <a:schemeClr val="bg1"/>
                </a:solidFill>
              </a:rPr>
              <a:t>ocorre quando um aluno tem de se envolver num projeto de DCE, porque é parte integrante do plano de estudos do curso que está a estudar. </a:t>
            </a:r>
          </a:p>
          <a:p>
            <a:endParaRPr lang="pt-PT" sz="2400" dirty="0">
              <a:solidFill>
                <a:schemeClr val="bg1"/>
              </a:solidFill>
            </a:endParaRPr>
          </a:p>
          <a:p>
            <a:r>
              <a:rPr lang="pt-PT" sz="2400" dirty="0">
                <a:solidFill>
                  <a:schemeClr val="bg1"/>
                </a:solidFill>
              </a:rPr>
              <a:t>Esta abordagem varia de instituição e país, mas tendencialmente os alunos que tiveram a obrigação de  participar, o fizeram como parte de um módulo ou unidade curricular de um curso.</a:t>
            </a:r>
            <a:endParaRPr lang="en-US" sz="2400" dirty="0">
              <a:solidFill>
                <a:schemeClr val="bg1"/>
              </a:solidFill>
            </a:endParaRPr>
          </a:p>
        </p:txBody>
      </p:sp>
      <p:sp>
        <p:nvSpPr>
          <p:cNvPr id="8" name="TextBox 7">
            <a:extLst>
              <a:ext uri="{FF2B5EF4-FFF2-40B4-BE49-F238E27FC236}">
                <a16:creationId xmlns:a16="http://schemas.microsoft.com/office/drawing/2014/main" id="{D647F15D-C0EB-4DEB-B064-4EDFB6AF653C}"/>
              </a:ext>
            </a:extLst>
          </p:cNvPr>
          <p:cNvSpPr txBox="1"/>
          <p:nvPr/>
        </p:nvSpPr>
        <p:spPr>
          <a:xfrm>
            <a:off x="1306554" y="6518761"/>
            <a:ext cx="1529939" cy="369332"/>
          </a:xfrm>
          <a:prstGeom prst="rect">
            <a:avLst/>
          </a:prstGeom>
          <a:noFill/>
        </p:spPr>
        <p:txBody>
          <a:bodyPr wrap="square" rtlCol="0">
            <a:spAutoFit/>
          </a:bodyPr>
          <a:lstStyle/>
          <a:p>
            <a:r>
              <a:rPr lang="en-IE" b="1" dirty="0">
                <a:solidFill>
                  <a:schemeClr val="bg1"/>
                </a:solidFill>
                <a:hlinkClick r:id="rId3">
                  <a:extLst>
                    <a:ext uri="{A12FA001-AC4F-418D-AE19-62706E023703}">
                      <ahyp:hlinkClr xmlns:ahyp="http://schemas.microsoft.com/office/drawing/2018/hyperlinkcolor" val="tx"/>
                    </a:ext>
                  </a:extLst>
                </a:hlinkClick>
              </a:rPr>
              <a:t>Fonte</a:t>
            </a:r>
            <a:endParaRPr lang="en-IE" b="1" dirty="0">
              <a:solidFill>
                <a:schemeClr val="bg1"/>
              </a:solidFill>
            </a:endParaRPr>
          </a:p>
        </p:txBody>
      </p:sp>
      <p:pic>
        <p:nvPicPr>
          <p:cNvPr id="12" name="Picture Placeholder 11">
            <a:extLst>
              <a:ext uri="{FF2B5EF4-FFF2-40B4-BE49-F238E27FC236}">
                <a16:creationId xmlns:a16="http://schemas.microsoft.com/office/drawing/2014/main" id="{2A0B28E2-CB8B-40A9-BA23-62845BACD12A}"/>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690852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379083"/>
            <a:ext cx="5564883" cy="401967"/>
          </a:xfrm>
        </p:spPr>
        <p:txBody>
          <a:bodyPr>
            <a:normAutofit fontScale="25000" lnSpcReduction="20000"/>
          </a:bodyPr>
          <a:lstStyle/>
          <a:p>
            <a:pPr algn="ctr"/>
            <a:r>
              <a:rPr lang="en-US" sz="11200" dirty="0"/>
              <a:t>VOLUNTARIAR-SE POR UMA CAUSA</a:t>
            </a:r>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71312" y="1351508"/>
            <a:ext cx="5555356" cy="4524315"/>
          </a:xfrm>
          <a:prstGeom prst="rect">
            <a:avLst/>
          </a:prstGeom>
          <a:noFill/>
        </p:spPr>
        <p:txBody>
          <a:bodyPr wrap="square" rtlCol="0">
            <a:spAutoFit/>
          </a:bodyPr>
          <a:lstStyle/>
          <a:p>
            <a:pPr algn="just"/>
            <a:r>
              <a:rPr lang="pt-PT" sz="2400" dirty="0">
                <a:solidFill>
                  <a:schemeClr val="bg1"/>
                </a:solidFill>
              </a:rPr>
              <a:t>Muitos alunos fazem voluntariado para ajudar uma causa e essa será a razão para participar num projeto DCE. </a:t>
            </a:r>
          </a:p>
          <a:p>
            <a:pPr algn="just"/>
            <a:r>
              <a:rPr lang="pt-PT" sz="2400" dirty="0">
                <a:solidFill>
                  <a:schemeClr val="bg1"/>
                </a:solidFill>
              </a:rPr>
              <a:t>O voluntariado pode assumir modelos diversos e, dependendo do local de residência, poderão existir diferentes formas de se voluntariar. Alguns alunos querem-se voluntariar para ajudar pessoas e ajudar a sua comunidade - enquanto outros alunos voluntariaram-se para conhecer novas pessoas e pelas experiências que resultam daí.</a:t>
            </a:r>
            <a:endParaRPr lang="en-US" sz="2400" dirty="0">
              <a:solidFill>
                <a:schemeClr val="bg1"/>
              </a:solidFill>
            </a:endParaRPr>
          </a:p>
        </p:txBody>
      </p:sp>
      <p:sp>
        <p:nvSpPr>
          <p:cNvPr id="8" name="TextBox 7">
            <a:extLst>
              <a:ext uri="{FF2B5EF4-FFF2-40B4-BE49-F238E27FC236}">
                <a16:creationId xmlns:a16="http://schemas.microsoft.com/office/drawing/2014/main" id="{576DE35B-C732-4540-8B72-9F0A314C7ED3}"/>
              </a:ext>
            </a:extLst>
          </p:cNvPr>
          <p:cNvSpPr txBox="1"/>
          <p:nvPr/>
        </p:nvSpPr>
        <p:spPr>
          <a:xfrm>
            <a:off x="5525101" y="5486637"/>
            <a:ext cx="1529939" cy="369332"/>
          </a:xfrm>
          <a:prstGeom prst="rect">
            <a:avLst/>
          </a:prstGeom>
          <a:noFill/>
        </p:spPr>
        <p:txBody>
          <a:bodyPr wrap="square" rtlCol="0">
            <a:spAutoFit/>
          </a:bodyPr>
          <a:lstStyle/>
          <a:p>
            <a:r>
              <a:rPr lang="en-IE" b="1" dirty="0">
                <a:solidFill>
                  <a:schemeClr val="bg1"/>
                </a:solidFill>
                <a:hlinkClick r:id="rId3">
                  <a:extLst>
                    <a:ext uri="{A12FA001-AC4F-418D-AE19-62706E023703}">
                      <ahyp:hlinkClr xmlns:ahyp="http://schemas.microsoft.com/office/drawing/2018/hyperlinkcolor" val="tx"/>
                    </a:ext>
                  </a:extLst>
                </a:hlinkClick>
              </a:rPr>
              <a:t>Fonte</a:t>
            </a:r>
            <a:endParaRPr lang="en-IE" b="1" dirty="0">
              <a:solidFill>
                <a:schemeClr val="bg1"/>
              </a:solidFill>
            </a:endParaRPr>
          </a:p>
        </p:txBody>
      </p:sp>
      <p:pic>
        <p:nvPicPr>
          <p:cNvPr id="11" name="Picture Placeholder 10">
            <a:extLst>
              <a:ext uri="{FF2B5EF4-FFF2-40B4-BE49-F238E27FC236}">
                <a16:creationId xmlns:a16="http://schemas.microsoft.com/office/drawing/2014/main" id="{9ED0D6B5-2B1C-4E48-BC54-AFCE789366D2}"/>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29043" t="89" r="2873" b="-89"/>
          <a:stretch/>
        </p:blipFill>
        <p:spPr>
          <a:xfrm>
            <a:off x="6392300" y="228600"/>
            <a:ext cx="5564883" cy="5447571"/>
          </a:xfrm>
        </p:spPr>
      </p:pic>
    </p:spTree>
    <p:extLst>
      <p:ext uri="{BB962C8B-B14F-4D97-AF65-F5344CB8AC3E}">
        <p14:creationId xmlns:p14="http://schemas.microsoft.com/office/powerpoint/2010/main" val="175387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669745" y="1604277"/>
            <a:ext cx="5102979" cy="3280643"/>
          </a:xfrm>
        </p:spPr>
        <p:txBody>
          <a:bodyPr>
            <a:normAutofit fontScale="92500"/>
          </a:bodyPr>
          <a:lstStyle/>
          <a:p>
            <a:pPr marL="0" indent="0"/>
            <a:r>
              <a:rPr lang="pt-PT" dirty="0"/>
              <a:t>Então, vamos entrar nos detalhes técnicos de como criar um Projeto de Envolvimento Cívico Digital. Irá aprender mais sobre os diferentes componentes dos grandes projetos de envolvimento cívico digital, como se envolver e como aplicar a tecnologia para obter os melhores resultados. Também terá a inspiração de exemplos excecionais soluções de Envolvimento Cívico Digital.</a:t>
            </a:r>
            <a:endParaRPr lang="en-GB" dirty="0"/>
          </a:p>
          <a:p>
            <a:endParaRPr lang="en-US"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err="1"/>
              <a:t>Módulo</a:t>
            </a:r>
            <a:r>
              <a:rPr lang="en-US" dirty="0"/>
              <a:t> 3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dirty="0" err="1"/>
              <a:t>Tópico</a:t>
            </a:r>
            <a:r>
              <a:rPr lang="en-US" dirty="0"/>
              <a:t> 1: </a:t>
            </a:r>
            <a:r>
              <a:rPr lang="pt-PT" dirty="0"/>
              <a:t>O que é que os grandes projetos de envolvimento cívico digital incluem?</a:t>
            </a:r>
            <a:endParaRPr lang="en-US" dirty="0"/>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dirty="0"/>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p:txBody>
          <a:bodyPr/>
          <a:lstStyle/>
          <a:p>
            <a:r>
              <a:rPr lang="en-US" dirty="0" err="1"/>
              <a:t>Tópico</a:t>
            </a:r>
            <a:r>
              <a:rPr lang="en-US" dirty="0"/>
              <a:t> 2: </a:t>
            </a:r>
            <a:r>
              <a:rPr lang="pt-PT" dirty="0"/>
              <a:t>Investir no seu primeiro projeto/iniciativa de envolvimento cívico digital</a:t>
            </a:r>
            <a:endParaRPr lang="en-US" dirty="0"/>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dirty="0"/>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en-US" dirty="0" err="1"/>
              <a:t>Tópico</a:t>
            </a:r>
            <a:r>
              <a:rPr lang="en-US" dirty="0"/>
              <a:t> 3 : </a:t>
            </a:r>
            <a:r>
              <a:rPr lang="pt-PT" dirty="0"/>
              <a:t>Aplicar a tecnologia para promover o seu desempenho ao nível do envolvimento cívico</a:t>
            </a:r>
            <a:endParaRPr lang="en-US" dirty="0"/>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p:txBody>
          <a:bodyPr/>
          <a:lstStyle/>
          <a:p>
            <a:r>
              <a:rPr lang="en-US" dirty="0" err="1"/>
              <a:t>Tópico</a:t>
            </a:r>
            <a:r>
              <a:rPr lang="en-US" dirty="0"/>
              <a:t> 4: </a:t>
            </a:r>
            <a:r>
              <a:rPr lang="pt-PT" dirty="0"/>
              <a:t>Projetar/Fornecer soluções no âmbito do Envolvimento Cívico Digital</a:t>
            </a:r>
            <a:endParaRPr lang="en-US"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n-US" dirty="0" err="1"/>
              <a:t>Módulo</a:t>
            </a:r>
            <a:r>
              <a:rPr lang="en-US" dirty="0"/>
              <a:t> 3 </a:t>
            </a:r>
            <a:r>
              <a:rPr lang="en-US" dirty="0" err="1"/>
              <a:t>Exercícios</a:t>
            </a:r>
            <a:endParaRPr lang="en-US" dirty="0"/>
          </a:p>
        </p:txBody>
      </p:sp>
      <p:sp>
        <p:nvSpPr>
          <p:cNvPr id="16" name="TextBox 15">
            <a:extLst>
              <a:ext uri="{FF2B5EF4-FFF2-40B4-BE49-F238E27FC236}">
                <a16:creationId xmlns:a16="http://schemas.microsoft.com/office/drawing/2014/main" id="{8A54B590-BFD2-4697-9F6E-F13FC752E63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This project has been funded with support from the European Commission. This publication reflects the views only of the author(s), and the Commission cannot be held responsible for any use, which may be made of the information contained therein. </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EB212DE8-CB38-4954-B6F5-32D6422BC309}"/>
              </a:ext>
            </a:extLst>
          </p:cNvPr>
          <p:cNvSpPr txBox="1"/>
          <p:nvPr/>
        </p:nvSpPr>
        <p:spPr>
          <a:xfrm>
            <a:off x="5181602" y="411410"/>
            <a:ext cx="6757355" cy="1384995"/>
          </a:xfrm>
          <a:prstGeom prst="rect">
            <a:avLst/>
          </a:prstGeom>
          <a:noFill/>
        </p:spPr>
        <p:txBody>
          <a:bodyPr wrap="square">
            <a:spAutoFit/>
          </a:bodyPr>
          <a:lstStyle/>
          <a:p>
            <a:pPr algn="ctr"/>
            <a:r>
              <a:rPr lang="pt-PT" sz="2800" dirty="0">
                <a:solidFill>
                  <a:schemeClr val="bg1"/>
                </a:solidFill>
              </a:rPr>
              <a:t>PARA OS PARTICIPANTES ADQUIRIREM EXPERIÊNCIA EM COMPETÊNCIAS RELEVANTES </a:t>
            </a:r>
            <a:endParaRPr lang="en-US" sz="2800" dirty="0">
              <a:solidFill>
                <a:schemeClr val="bg1"/>
              </a:solidFill>
            </a:endParaRPr>
          </a:p>
        </p:txBody>
      </p:sp>
      <p:sp>
        <p:nvSpPr>
          <p:cNvPr id="9" name="TextBox 8">
            <a:extLst>
              <a:ext uri="{FF2B5EF4-FFF2-40B4-BE49-F238E27FC236}">
                <a16:creationId xmlns:a16="http://schemas.microsoft.com/office/drawing/2014/main" id="{D0A2937D-D339-48E0-B5F0-4C3FF22D1B5A}"/>
              </a:ext>
            </a:extLst>
          </p:cNvPr>
          <p:cNvSpPr txBox="1"/>
          <p:nvPr/>
        </p:nvSpPr>
        <p:spPr>
          <a:xfrm>
            <a:off x="5388429" y="1727075"/>
            <a:ext cx="6617526" cy="3416320"/>
          </a:xfrm>
          <a:prstGeom prst="rect">
            <a:avLst/>
          </a:prstGeom>
          <a:noFill/>
        </p:spPr>
        <p:txBody>
          <a:bodyPr wrap="square" rtlCol="0">
            <a:spAutoFit/>
          </a:bodyPr>
          <a:lstStyle/>
          <a:p>
            <a:r>
              <a:rPr lang="pt-PT" sz="2400" dirty="0">
                <a:solidFill>
                  <a:schemeClr val="bg1"/>
                </a:solidFill>
              </a:rPr>
              <a:t>Outra razão pela qual os alunos se envolvem são as aptidões e competências relevantes que são desenvolvidas quando se participa de um projeto de DCE. Essas aptidões são relevantes para o aluno quer numa perspetiva futura, quer ao nível do seu desenvolvimento pessoal. Vimos nos Módulos 1 e 2 que muitas competências dos referenciais </a:t>
            </a:r>
            <a:r>
              <a:rPr lang="pt-PT" sz="2400" dirty="0" err="1">
                <a:solidFill>
                  <a:schemeClr val="bg1"/>
                </a:solidFill>
              </a:rPr>
              <a:t>EntreComp</a:t>
            </a:r>
            <a:r>
              <a:rPr lang="pt-PT" sz="2400" dirty="0">
                <a:solidFill>
                  <a:schemeClr val="bg1"/>
                </a:solidFill>
              </a:rPr>
              <a:t> e </a:t>
            </a:r>
            <a:r>
              <a:rPr lang="pt-PT" sz="2400" dirty="0" err="1">
                <a:solidFill>
                  <a:schemeClr val="bg1"/>
                </a:solidFill>
              </a:rPr>
              <a:t>DigiComp</a:t>
            </a:r>
            <a:r>
              <a:rPr lang="pt-PT" sz="2400" dirty="0">
                <a:solidFill>
                  <a:schemeClr val="bg1"/>
                </a:solidFill>
              </a:rPr>
              <a:t> são desenvolvidas quando um aluno se envolve ao nível cívico. </a:t>
            </a:r>
            <a:endParaRPr lang="en-US" sz="2400" dirty="0">
              <a:solidFill>
                <a:schemeClr val="bg1"/>
              </a:solidFill>
            </a:endParaRPr>
          </a:p>
        </p:txBody>
      </p:sp>
      <p:sp>
        <p:nvSpPr>
          <p:cNvPr id="15" name="TextBox 14">
            <a:extLst>
              <a:ext uri="{FF2B5EF4-FFF2-40B4-BE49-F238E27FC236}">
                <a16:creationId xmlns:a16="http://schemas.microsoft.com/office/drawing/2014/main" id="{7777D635-5416-42DD-B7C0-AB2A31A245C1}"/>
              </a:ext>
            </a:extLst>
          </p:cNvPr>
          <p:cNvSpPr txBox="1"/>
          <p:nvPr/>
        </p:nvSpPr>
        <p:spPr>
          <a:xfrm>
            <a:off x="5346865" y="6077258"/>
            <a:ext cx="4855028" cy="369332"/>
          </a:xfrm>
          <a:prstGeom prst="rect">
            <a:avLst/>
          </a:prstGeom>
          <a:noFill/>
        </p:spPr>
        <p:txBody>
          <a:bodyPr wrap="square" rtlCol="0">
            <a:spAutoFit/>
          </a:bodyPr>
          <a:lstStyle/>
          <a:p>
            <a:r>
              <a:rPr lang="en-IE" dirty="0" err="1">
                <a:solidFill>
                  <a:schemeClr val="accent1"/>
                </a:solidFill>
                <a:hlinkClick r:id="rId3">
                  <a:extLst>
                    <a:ext uri="{A12FA001-AC4F-418D-AE19-62706E023703}">
                      <ahyp:hlinkClr xmlns:ahyp="http://schemas.microsoft.com/office/drawing/2018/hyperlinkcolor" val="tx"/>
                    </a:ext>
                  </a:extLst>
                </a:hlinkClick>
              </a:rPr>
              <a:t>EntreComp</a:t>
            </a:r>
            <a:endParaRPr lang="en-IE" dirty="0">
              <a:solidFill>
                <a:schemeClr val="accent1"/>
              </a:solidFill>
            </a:endParaRPr>
          </a:p>
        </p:txBody>
      </p:sp>
      <p:sp>
        <p:nvSpPr>
          <p:cNvPr id="8" name="TextBox 7">
            <a:extLst>
              <a:ext uri="{FF2B5EF4-FFF2-40B4-BE49-F238E27FC236}">
                <a16:creationId xmlns:a16="http://schemas.microsoft.com/office/drawing/2014/main" id="{4D03C40A-654C-4E33-819E-D26A53E28E37}"/>
              </a:ext>
            </a:extLst>
          </p:cNvPr>
          <p:cNvSpPr txBox="1"/>
          <p:nvPr/>
        </p:nvSpPr>
        <p:spPr>
          <a:xfrm>
            <a:off x="6597696" y="6075373"/>
            <a:ext cx="1364486" cy="369332"/>
          </a:xfrm>
          <a:prstGeom prst="rect">
            <a:avLst/>
          </a:prstGeom>
          <a:noFill/>
        </p:spPr>
        <p:txBody>
          <a:bodyPr wrap="square" rtlCol="0">
            <a:spAutoFit/>
          </a:bodyPr>
          <a:lstStyle/>
          <a:p>
            <a:r>
              <a:rPr lang="en-IE" dirty="0" err="1">
                <a:solidFill>
                  <a:schemeClr val="accent1"/>
                </a:solidFill>
                <a:hlinkClick r:id="rId4">
                  <a:extLst>
                    <a:ext uri="{A12FA001-AC4F-418D-AE19-62706E023703}">
                      <ahyp:hlinkClr xmlns:ahyp="http://schemas.microsoft.com/office/drawing/2018/hyperlinkcolor" val="tx"/>
                    </a:ext>
                  </a:extLst>
                </a:hlinkClick>
              </a:rPr>
              <a:t>DigiComp</a:t>
            </a:r>
            <a:endParaRPr lang="en-IE" dirty="0">
              <a:solidFill>
                <a:schemeClr val="accent1"/>
              </a:solidFill>
            </a:endParaRPr>
          </a:p>
        </p:txBody>
      </p:sp>
      <p:pic>
        <p:nvPicPr>
          <p:cNvPr id="2" name="Picture 1">
            <a:extLst>
              <a:ext uri="{FF2B5EF4-FFF2-40B4-BE49-F238E27FC236}">
                <a16:creationId xmlns:a16="http://schemas.microsoft.com/office/drawing/2014/main" id="{C4F74002-0039-4734-A6CA-59397B1C0C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2" y="13764"/>
            <a:ext cx="4572000" cy="6858000"/>
          </a:xfrm>
          <a:prstGeom prst="rect">
            <a:avLst/>
          </a:prstGeom>
        </p:spPr>
      </p:pic>
    </p:spTree>
    <p:extLst>
      <p:ext uri="{BB962C8B-B14F-4D97-AF65-F5344CB8AC3E}">
        <p14:creationId xmlns:p14="http://schemas.microsoft.com/office/powerpoint/2010/main" val="1909407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pPr algn="ctr"/>
            <a:r>
              <a:rPr lang="pt-PT" sz="2800" dirty="0"/>
              <a:t>POR FORÇA DA NECESSIDADE DE RESOLVER UM PROBLEMA </a:t>
            </a:r>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627431" y="1612461"/>
            <a:ext cx="4898684" cy="4154984"/>
          </a:xfrm>
          <a:prstGeom prst="rect">
            <a:avLst/>
          </a:prstGeom>
          <a:noFill/>
        </p:spPr>
        <p:txBody>
          <a:bodyPr wrap="square" rtlCol="0">
            <a:spAutoFit/>
          </a:bodyPr>
          <a:lstStyle/>
          <a:p>
            <a:r>
              <a:rPr lang="pt-PT" sz="2400" dirty="0">
                <a:solidFill>
                  <a:schemeClr val="bg1"/>
                </a:solidFill>
              </a:rPr>
              <a:t>Uma outra razão primária pela qual os alunos podem querer participar num projeto DCE é corrigir um problema que eles reconheceram na sua comunidade. </a:t>
            </a:r>
          </a:p>
          <a:p>
            <a:endParaRPr lang="pt-PT" sz="2400" dirty="0">
              <a:solidFill>
                <a:schemeClr val="bg1"/>
              </a:solidFill>
            </a:endParaRPr>
          </a:p>
          <a:p>
            <a:r>
              <a:rPr lang="pt-PT" sz="2400" dirty="0">
                <a:solidFill>
                  <a:schemeClr val="bg1"/>
                </a:solidFill>
              </a:rPr>
              <a:t>Como resultado da nossa investigação SDCE, descobrimos que alguns projetos DCE foram mesmo desenvolvidos para ajudar os alunos a encontrar soluções para problemas.</a:t>
            </a:r>
            <a:endParaRPr lang="en-US" sz="2400" dirty="0">
              <a:solidFill>
                <a:schemeClr val="bg1"/>
              </a:solidFill>
            </a:endParaRPr>
          </a:p>
        </p:txBody>
      </p:sp>
      <p:sp>
        <p:nvSpPr>
          <p:cNvPr id="8" name="TextBox 7">
            <a:extLst>
              <a:ext uri="{FF2B5EF4-FFF2-40B4-BE49-F238E27FC236}">
                <a16:creationId xmlns:a16="http://schemas.microsoft.com/office/drawing/2014/main" id="{D647F15D-C0EB-4DEB-B064-4EDFB6AF653C}"/>
              </a:ext>
            </a:extLst>
          </p:cNvPr>
          <p:cNvSpPr txBox="1"/>
          <p:nvPr/>
        </p:nvSpPr>
        <p:spPr>
          <a:xfrm>
            <a:off x="1306554" y="6518761"/>
            <a:ext cx="1529939" cy="369332"/>
          </a:xfrm>
          <a:prstGeom prst="rect">
            <a:avLst/>
          </a:prstGeom>
          <a:noFill/>
        </p:spPr>
        <p:txBody>
          <a:bodyPr wrap="square" rtlCol="0">
            <a:spAutoFit/>
          </a:bodyPr>
          <a:lstStyle/>
          <a:p>
            <a:r>
              <a:rPr lang="en-IE" b="1" dirty="0">
                <a:solidFill>
                  <a:schemeClr val="bg1"/>
                </a:solidFill>
                <a:hlinkClick r:id="rId3">
                  <a:extLst>
                    <a:ext uri="{A12FA001-AC4F-418D-AE19-62706E023703}">
                      <ahyp:hlinkClr xmlns:ahyp="http://schemas.microsoft.com/office/drawing/2018/hyperlinkcolor" val="tx"/>
                    </a:ext>
                  </a:extLst>
                </a:hlinkClick>
              </a:rPr>
              <a:t>Source</a:t>
            </a:r>
            <a:endParaRPr lang="en-IE" b="1" dirty="0">
              <a:solidFill>
                <a:schemeClr val="bg1"/>
              </a:solidFill>
            </a:endParaRPr>
          </a:p>
        </p:txBody>
      </p:sp>
      <p:pic>
        <p:nvPicPr>
          <p:cNvPr id="5" name="Picture Placeholder 4">
            <a:extLst>
              <a:ext uri="{FF2B5EF4-FFF2-40B4-BE49-F238E27FC236}">
                <a16:creationId xmlns:a16="http://schemas.microsoft.com/office/drawing/2014/main" id="{EE3B1D5A-3F4F-4262-A835-6267A50A24C4}"/>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358" r="23358"/>
          <a:stretch>
            <a:fillRect/>
          </a:stretch>
        </p:blipFill>
        <p:spPr/>
      </p:pic>
    </p:spTree>
    <p:extLst>
      <p:ext uri="{BB962C8B-B14F-4D97-AF65-F5344CB8AC3E}">
        <p14:creationId xmlns:p14="http://schemas.microsoft.com/office/powerpoint/2010/main" val="1470532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379083"/>
            <a:ext cx="4791265" cy="401967"/>
          </a:xfrm>
        </p:spPr>
        <p:txBody>
          <a:bodyPr>
            <a:normAutofit fontScale="70000" lnSpcReduction="20000"/>
          </a:bodyPr>
          <a:lstStyle/>
          <a:p>
            <a:pPr algn="ctr"/>
            <a:r>
              <a:rPr lang="pt-PT" dirty="0"/>
              <a:t>COMO INICIAR UM PROJETO DCE</a:t>
            </a:r>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71312" y="1351508"/>
            <a:ext cx="5555356" cy="3785652"/>
          </a:xfrm>
          <a:prstGeom prst="rect">
            <a:avLst/>
          </a:prstGeom>
          <a:noFill/>
        </p:spPr>
        <p:txBody>
          <a:bodyPr wrap="square" rtlCol="0">
            <a:spAutoFit/>
          </a:bodyPr>
          <a:lstStyle/>
          <a:p>
            <a:r>
              <a:rPr lang="pt-PT" sz="2400" dirty="0">
                <a:solidFill>
                  <a:schemeClr val="bg1"/>
                </a:solidFill>
              </a:rPr>
              <a:t>Decididas as razões pelas quais irá ingressar ou iniciar um projeto DCE, precisa de descobrir as oportunidades que estão disponíveis, quer localmente quer no meio académico.</a:t>
            </a:r>
          </a:p>
          <a:p>
            <a:endParaRPr lang="pt-PT" sz="2400" dirty="0">
              <a:solidFill>
                <a:schemeClr val="bg1"/>
              </a:solidFill>
            </a:endParaRPr>
          </a:p>
          <a:p>
            <a:r>
              <a:rPr lang="pt-PT" sz="2400" dirty="0">
                <a:solidFill>
                  <a:schemeClr val="bg1"/>
                </a:solidFill>
              </a:rPr>
              <a:t>Se não existir um projeto de DCE no seu círculo, adequado às suas necessidades, pense em começar o seu próprio projeto!</a:t>
            </a:r>
          </a:p>
          <a:p>
            <a:endParaRPr lang="en-US" sz="2400" dirty="0">
              <a:solidFill>
                <a:schemeClr val="bg1"/>
              </a:solidFill>
            </a:endParaRPr>
          </a:p>
        </p:txBody>
      </p:sp>
      <p:sp>
        <p:nvSpPr>
          <p:cNvPr id="8" name="TextBox 7">
            <a:extLst>
              <a:ext uri="{FF2B5EF4-FFF2-40B4-BE49-F238E27FC236}">
                <a16:creationId xmlns:a16="http://schemas.microsoft.com/office/drawing/2014/main" id="{576DE35B-C732-4540-8B72-9F0A314C7ED3}"/>
              </a:ext>
            </a:extLst>
          </p:cNvPr>
          <p:cNvSpPr txBox="1"/>
          <p:nvPr/>
        </p:nvSpPr>
        <p:spPr>
          <a:xfrm>
            <a:off x="5525101" y="5486637"/>
            <a:ext cx="1529939" cy="369332"/>
          </a:xfrm>
          <a:prstGeom prst="rect">
            <a:avLst/>
          </a:prstGeom>
          <a:noFill/>
        </p:spPr>
        <p:txBody>
          <a:bodyPr wrap="square" rtlCol="0">
            <a:spAutoFit/>
          </a:bodyPr>
          <a:lstStyle/>
          <a:p>
            <a:r>
              <a:rPr lang="en-IE" b="1" dirty="0">
                <a:solidFill>
                  <a:schemeClr val="bg1"/>
                </a:solidFill>
                <a:hlinkClick r:id="rId3">
                  <a:extLst>
                    <a:ext uri="{A12FA001-AC4F-418D-AE19-62706E023703}">
                      <ahyp:hlinkClr xmlns:ahyp="http://schemas.microsoft.com/office/drawing/2018/hyperlinkcolor" val="tx"/>
                    </a:ext>
                  </a:extLst>
                </a:hlinkClick>
              </a:rPr>
              <a:t>Source</a:t>
            </a:r>
            <a:endParaRPr lang="en-IE" b="1" dirty="0">
              <a:solidFill>
                <a:schemeClr val="bg1"/>
              </a:solidFill>
            </a:endParaRPr>
          </a:p>
        </p:txBody>
      </p:sp>
      <p:pic>
        <p:nvPicPr>
          <p:cNvPr id="13" name="Picture Placeholder 12">
            <a:extLst>
              <a:ext uri="{FF2B5EF4-FFF2-40B4-BE49-F238E27FC236}">
                <a16:creationId xmlns:a16="http://schemas.microsoft.com/office/drawing/2014/main" id="{8A6DF50A-C95D-4373-ADD3-5E78B3D1E66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301919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434827" y="193702"/>
            <a:ext cx="5105121" cy="755373"/>
          </a:xfrm>
        </p:spPr>
        <p:txBody>
          <a:bodyPr>
            <a:normAutofit fontScale="55000" lnSpcReduction="20000"/>
          </a:bodyPr>
          <a:lstStyle/>
          <a:p>
            <a:pPr algn="ctr"/>
            <a:r>
              <a:rPr lang="pt-PT" sz="5100" dirty="0"/>
              <a:t>CRIAÇÃO DE UM PROJETO DCE DESDE O INÍCIO </a:t>
            </a:r>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1532348" y="1233386"/>
            <a:ext cx="5358762" cy="5262979"/>
          </a:xfrm>
          <a:prstGeom prst="rect">
            <a:avLst/>
          </a:prstGeom>
          <a:noFill/>
        </p:spPr>
        <p:txBody>
          <a:bodyPr wrap="square" rtlCol="0">
            <a:spAutoFit/>
          </a:bodyPr>
          <a:lstStyle/>
          <a:p>
            <a:r>
              <a:rPr lang="pt-PT" sz="2400" dirty="0">
                <a:solidFill>
                  <a:schemeClr val="bg1"/>
                </a:solidFill>
              </a:rPr>
              <a:t>Para muitos alunos, podem não existir muitas oportunidades de envolvimento cívico, pelo que criar um projeto próprio pode ser uma oportunidade. E como é que um aluno faz isso?</a:t>
            </a:r>
          </a:p>
          <a:p>
            <a:endParaRPr lang="pt-PT" sz="2400" dirty="0">
              <a:solidFill>
                <a:schemeClr val="bg1"/>
              </a:solidFill>
            </a:endParaRPr>
          </a:p>
          <a:p>
            <a:r>
              <a:rPr lang="pt-PT" sz="2400" dirty="0">
                <a:solidFill>
                  <a:schemeClr val="bg1"/>
                </a:solidFill>
              </a:rPr>
              <a:t>Em primeiro lugar, não deve ter receio de pedir ajuda! Encontre um grupo de pessoas que tenham a mesma paixão - isso ajudará a garantir que o projeto seja um sucesso! Da mesma forma, recorram a aconselhamento junto dos docentes ou da Associação de Estudantes. Saiba mais na próxima página!</a:t>
            </a:r>
            <a:endParaRPr lang="en-US" sz="2400" dirty="0">
              <a:solidFill>
                <a:schemeClr val="bg1"/>
              </a:solidFill>
            </a:endParaRPr>
          </a:p>
        </p:txBody>
      </p:sp>
      <p:sp>
        <p:nvSpPr>
          <p:cNvPr id="8" name="TextBox 7">
            <a:extLst>
              <a:ext uri="{FF2B5EF4-FFF2-40B4-BE49-F238E27FC236}">
                <a16:creationId xmlns:a16="http://schemas.microsoft.com/office/drawing/2014/main" id="{576DE35B-C732-4540-8B72-9F0A314C7ED3}"/>
              </a:ext>
            </a:extLst>
          </p:cNvPr>
          <p:cNvSpPr txBox="1"/>
          <p:nvPr/>
        </p:nvSpPr>
        <p:spPr>
          <a:xfrm>
            <a:off x="7203224" y="6507766"/>
            <a:ext cx="1529939" cy="369332"/>
          </a:xfrm>
          <a:prstGeom prst="rect">
            <a:avLst/>
          </a:prstGeom>
          <a:noFill/>
        </p:spPr>
        <p:txBody>
          <a:bodyPr wrap="square" rtlCol="0">
            <a:spAutoFit/>
          </a:bodyPr>
          <a:lstStyle/>
          <a:p>
            <a:r>
              <a:rPr lang="en-IE" b="1" dirty="0">
                <a:solidFill>
                  <a:schemeClr val="accent1"/>
                </a:solidFill>
                <a:hlinkClick r:id="rId3">
                  <a:extLst>
                    <a:ext uri="{A12FA001-AC4F-418D-AE19-62706E023703}">
                      <ahyp:hlinkClr xmlns:ahyp="http://schemas.microsoft.com/office/drawing/2018/hyperlinkcolor" val="tx"/>
                    </a:ext>
                  </a:extLst>
                </a:hlinkClick>
              </a:rPr>
              <a:t>Fonte</a:t>
            </a:r>
            <a:endParaRPr lang="en-IE" b="1" dirty="0">
              <a:solidFill>
                <a:schemeClr val="accent1"/>
              </a:solidFill>
            </a:endParaRPr>
          </a:p>
        </p:txBody>
      </p:sp>
      <p:pic>
        <p:nvPicPr>
          <p:cNvPr id="11" name="Picture Placeholder 10">
            <a:extLst>
              <a:ext uri="{FF2B5EF4-FFF2-40B4-BE49-F238E27FC236}">
                <a16:creationId xmlns:a16="http://schemas.microsoft.com/office/drawing/2014/main" id="{244A8E9A-AA97-4085-B0A0-8731BA958D41}"/>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3808634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pPr algn="ctr"/>
            <a:r>
              <a:rPr lang="pt-PT" sz="2800" dirty="0"/>
              <a:t>ENCONTRAR PESSOAS QUE PODEM AJUDAR </a:t>
            </a:r>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430009" y="1277982"/>
            <a:ext cx="5187236" cy="5632311"/>
          </a:xfrm>
          <a:prstGeom prst="rect">
            <a:avLst/>
          </a:prstGeom>
          <a:noFill/>
        </p:spPr>
        <p:txBody>
          <a:bodyPr wrap="square" rtlCol="0">
            <a:spAutoFit/>
          </a:bodyPr>
          <a:lstStyle/>
          <a:p>
            <a:r>
              <a:rPr lang="pt-PT" sz="2400" dirty="0">
                <a:solidFill>
                  <a:schemeClr val="bg1"/>
                </a:solidFill>
              </a:rPr>
              <a:t>Pode auscultar a sua universidade! </a:t>
            </a:r>
          </a:p>
          <a:p>
            <a:endParaRPr lang="pt-PT" sz="2400" dirty="0">
              <a:solidFill>
                <a:schemeClr val="bg1"/>
              </a:solidFill>
            </a:endParaRPr>
          </a:p>
          <a:p>
            <a:r>
              <a:rPr lang="pt-PT" sz="2400" dirty="0">
                <a:solidFill>
                  <a:schemeClr val="bg1"/>
                </a:solidFill>
              </a:rPr>
              <a:t>Um professor envolvido num projeto de Envolvimento Cívico pode dar-lhe algumas dicas sobre como iniciar o processo na sua universidade. Estes agentes podem ser o ponto de contato com outros professores, com experiência na área que irá desenvolver. </a:t>
            </a:r>
          </a:p>
          <a:p>
            <a:r>
              <a:rPr lang="pt-PT" sz="2400" dirty="0">
                <a:solidFill>
                  <a:schemeClr val="bg1"/>
                </a:solidFill>
              </a:rPr>
              <a:t>A Associação de Estudantes também poderá ajudá-lo. Pode destacar oportunidades locais que já disponíveis e podem até ajudá-lo a se reunir com alunos com o mesmo alinhamento de interesses.</a:t>
            </a:r>
            <a:endParaRPr lang="en-US" sz="2400" dirty="0">
              <a:solidFill>
                <a:schemeClr val="bg1"/>
              </a:solidFill>
            </a:endParaRPr>
          </a:p>
        </p:txBody>
      </p:sp>
      <p:sp>
        <p:nvSpPr>
          <p:cNvPr id="8" name="TextBox 7">
            <a:extLst>
              <a:ext uri="{FF2B5EF4-FFF2-40B4-BE49-F238E27FC236}">
                <a16:creationId xmlns:a16="http://schemas.microsoft.com/office/drawing/2014/main" id="{D647F15D-C0EB-4DEB-B064-4EDFB6AF653C}"/>
              </a:ext>
            </a:extLst>
          </p:cNvPr>
          <p:cNvSpPr txBox="1"/>
          <p:nvPr/>
        </p:nvSpPr>
        <p:spPr>
          <a:xfrm>
            <a:off x="7034321" y="6520187"/>
            <a:ext cx="1529939" cy="369332"/>
          </a:xfrm>
          <a:prstGeom prst="rect">
            <a:avLst/>
          </a:prstGeom>
          <a:noFill/>
        </p:spPr>
        <p:txBody>
          <a:bodyPr wrap="square" rtlCol="0">
            <a:spAutoFit/>
          </a:bodyPr>
          <a:lstStyle/>
          <a:p>
            <a:r>
              <a:rPr lang="en-IE" b="1" dirty="0">
                <a:hlinkClick r:id="rId3">
                  <a:extLst>
                    <a:ext uri="{A12FA001-AC4F-418D-AE19-62706E023703}">
                      <ahyp:hlinkClr xmlns:ahyp="http://schemas.microsoft.com/office/drawing/2018/hyperlinkcolor" val="tx"/>
                    </a:ext>
                  </a:extLst>
                </a:hlinkClick>
              </a:rPr>
              <a:t>Fonte</a:t>
            </a:r>
            <a:endParaRPr lang="en-IE" b="1" dirty="0"/>
          </a:p>
        </p:txBody>
      </p:sp>
      <p:pic>
        <p:nvPicPr>
          <p:cNvPr id="9" name="Picture Placeholder 8">
            <a:extLst>
              <a:ext uri="{FF2B5EF4-FFF2-40B4-BE49-F238E27FC236}">
                <a16:creationId xmlns:a16="http://schemas.microsoft.com/office/drawing/2014/main" id="{2C41FCCD-8296-4BF6-9BCA-7A65E1CAA098}"/>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6401" r="40023"/>
          <a:stretch/>
        </p:blipFill>
        <p:spPr>
          <a:xfrm>
            <a:off x="6852062" y="228600"/>
            <a:ext cx="5105121" cy="6362700"/>
          </a:xfrm>
        </p:spPr>
      </p:pic>
    </p:spTree>
    <p:extLst>
      <p:ext uri="{BB962C8B-B14F-4D97-AF65-F5344CB8AC3E}">
        <p14:creationId xmlns:p14="http://schemas.microsoft.com/office/powerpoint/2010/main" val="3019998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379083"/>
            <a:ext cx="5595698" cy="741171"/>
          </a:xfrm>
        </p:spPr>
        <p:txBody>
          <a:bodyPr>
            <a:normAutofit fontScale="77500" lnSpcReduction="20000"/>
          </a:bodyPr>
          <a:lstStyle/>
          <a:p>
            <a:pPr algn="ctr"/>
            <a:r>
              <a:rPr lang="pt-PT" dirty="0"/>
              <a:t>PARTICIPAR NUM PROJETO DCE COMO VOLUNTÁRIO </a:t>
            </a:r>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365446" y="1366421"/>
            <a:ext cx="5792038" cy="4154984"/>
          </a:xfrm>
          <a:prstGeom prst="rect">
            <a:avLst/>
          </a:prstGeom>
          <a:noFill/>
        </p:spPr>
        <p:txBody>
          <a:bodyPr wrap="square" rtlCol="0">
            <a:spAutoFit/>
          </a:bodyPr>
          <a:lstStyle/>
          <a:p>
            <a:pPr algn="just"/>
            <a:r>
              <a:rPr lang="pt-PT" sz="2400" dirty="0">
                <a:solidFill>
                  <a:schemeClr val="bg1"/>
                </a:solidFill>
              </a:rPr>
              <a:t>Pode ingressar num projeto DCE a decorrer só para ver como é! A sua universidade pode ter programas de voluntariado ativos – procure junto da comunidade académica para descobrir o que pode fazer! Por outro lado, pode investigar online e assim descobrir quais oportunidades de voluntariado que estão disponíveis</a:t>
            </a:r>
          </a:p>
          <a:p>
            <a:pPr algn="just"/>
            <a:r>
              <a:rPr lang="pt-PT" sz="2400" dirty="0">
                <a:solidFill>
                  <a:schemeClr val="bg1"/>
                </a:solidFill>
              </a:rPr>
              <a:t>Por exemplo, a Irlanda tem um excelente banco de dados de voluntariado que destaca oportunidades em diferentes regiões.</a:t>
            </a:r>
            <a:endParaRPr lang="en-US" sz="2400" dirty="0">
              <a:solidFill>
                <a:schemeClr val="bg1"/>
              </a:solidFill>
            </a:endParaRPr>
          </a:p>
        </p:txBody>
      </p:sp>
      <p:sp>
        <p:nvSpPr>
          <p:cNvPr id="10" name="TextBox 9">
            <a:extLst>
              <a:ext uri="{FF2B5EF4-FFF2-40B4-BE49-F238E27FC236}">
                <a16:creationId xmlns:a16="http://schemas.microsoft.com/office/drawing/2014/main" id="{0DE1FCC9-C083-4E15-9415-799054EDEBB4}"/>
              </a:ext>
            </a:extLst>
          </p:cNvPr>
          <p:cNvSpPr txBox="1"/>
          <p:nvPr/>
        </p:nvSpPr>
        <p:spPr>
          <a:xfrm>
            <a:off x="291519" y="5495951"/>
            <a:ext cx="6100781" cy="400110"/>
          </a:xfrm>
          <a:prstGeom prst="rect">
            <a:avLst/>
          </a:prstGeom>
          <a:noFill/>
        </p:spPr>
        <p:txBody>
          <a:bodyPr wrap="square" rtlCol="0">
            <a:spAutoFit/>
          </a:bodyPr>
          <a:lstStyle/>
          <a:p>
            <a:r>
              <a:rPr lang="en-US" sz="2000" b="1" dirty="0" err="1">
                <a:hlinkClick r:id="rId3">
                  <a:extLst>
                    <a:ext uri="{A12FA001-AC4F-418D-AE19-62706E023703}">
                      <ahyp:hlinkClr xmlns:ahyp="http://schemas.microsoft.com/office/drawing/2018/hyperlinkcolor" val="tx"/>
                    </a:ext>
                  </a:extLst>
                </a:hlinkClick>
              </a:rPr>
              <a:t>Oportunidades</a:t>
            </a:r>
            <a:r>
              <a:rPr lang="en-US" sz="2000" b="1" dirty="0">
                <a:hlinkClick r:id="rId3">
                  <a:extLst>
                    <a:ext uri="{A12FA001-AC4F-418D-AE19-62706E023703}">
                      <ahyp:hlinkClr xmlns:ahyp="http://schemas.microsoft.com/office/drawing/2018/hyperlinkcolor" val="tx"/>
                    </a:ext>
                  </a:extLst>
                </a:hlinkClick>
              </a:rPr>
              <a:t> de Voluntariado </a:t>
            </a:r>
            <a:r>
              <a:rPr lang="en-US" sz="2000" b="1" dirty="0" err="1">
                <a:hlinkClick r:id="rId3">
                  <a:extLst>
                    <a:ext uri="{A12FA001-AC4F-418D-AE19-62706E023703}">
                      <ahyp:hlinkClr xmlns:ahyp="http://schemas.microsoft.com/office/drawing/2018/hyperlinkcolor" val="tx"/>
                    </a:ext>
                  </a:extLst>
                </a:hlinkClick>
              </a:rPr>
              <a:t>na</a:t>
            </a:r>
            <a:r>
              <a:rPr lang="en-US" sz="2000" b="1" dirty="0">
                <a:hlinkClick r:id="rId3">
                  <a:extLst>
                    <a:ext uri="{A12FA001-AC4F-418D-AE19-62706E023703}">
                      <ahyp:hlinkClr xmlns:ahyp="http://schemas.microsoft.com/office/drawing/2018/hyperlinkcolor" val="tx"/>
                    </a:ext>
                  </a:extLst>
                </a:hlinkClick>
              </a:rPr>
              <a:t> </a:t>
            </a:r>
            <a:r>
              <a:rPr lang="en-US" sz="2000" b="1" dirty="0" err="1">
                <a:hlinkClick r:id="rId3">
                  <a:extLst>
                    <a:ext uri="{A12FA001-AC4F-418D-AE19-62706E023703}">
                      <ahyp:hlinkClr xmlns:ahyp="http://schemas.microsoft.com/office/drawing/2018/hyperlinkcolor" val="tx"/>
                    </a:ext>
                  </a:extLst>
                </a:hlinkClick>
              </a:rPr>
              <a:t>Irlanda</a:t>
            </a:r>
            <a:endParaRPr lang="en-IE" sz="2000" b="1" dirty="0"/>
          </a:p>
        </p:txBody>
      </p:sp>
      <p:pic>
        <p:nvPicPr>
          <p:cNvPr id="14" name="Picture Placeholder 13">
            <a:extLst>
              <a:ext uri="{FF2B5EF4-FFF2-40B4-BE49-F238E27FC236}">
                <a16:creationId xmlns:a16="http://schemas.microsoft.com/office/drawing/2014/main" id="{6D643596-C099-48A9-8AA7-F49B37934183}"/>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15958" r="15958"/>
          <a:stretch>
            <a:fillRect/>
          </a:stretch>
        </p:blipFill>
        <p:spPr/>
      </p:pic>
    </p:spTree>
    <p:extLst>
      <p:ext uri="{BB962C8B-B14F-4D97-AF65-F5344CB8AC3E}">
        <p14:creationId xmlns:p14="http://schemas.microsoft.com/office/powerpoint/2010/main" val="2283369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434827" y="193702"/>
            <a:ext cx="5105121" cy="755373"/>
          </a:xfrm>
        </p:spPr>
        <p:txBody>
          <a:bodyPr>
            <a:normAutofit fontScale="55000" lnSpcReduction="20000"/>
          </a:bodyPr>
          <a:lstStyle/>
          <a:p>
            <a:pPr algn="ctr"/>
            <a:r>
              <a:rPr lang="pt-PT" sz="5100" dirty="0"/>
              <a:t>PARTICIPAR DE UM PROJETO DCE, PORQUE É OBRIGATÓRIO </a:t>
            </a:r>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1532348" y="1266043"/>
            <a:ext cx="5358762" cy="5262979"/>
          </a:xfrm>
          <a:prstGeom prst="rect">
            <a:avLst/>
          </a:prstGeom>
          <a:noFill/>
        </p:spPr>
        <p:txBody>
          <a:bodyPr wrap="square" rtlCol="0">
            <a:spAutoFit/>
          </a:bodyPr>
          <a:lstStyle/>
          <a:p>
            <a:r>
              <a:rPr lang="pt-PT" sz="2400" dirty="0">
                <a:solidFill>
                  <a:schemeClr val="bg1"/>
                </a:solidFill>
              </a:rPr>
              <a:t>Finalmente, a sua participação num projeto DCE pode decorrer de uma obrigatoriedade do curso em que está inscrito. Embora isso possa significar que não tem muito a dizer sobre como e porque está associado ao projeto, garantidamente que a partir desta experiência terá conhecimentos de base para construir o seu próprio projeto DCE. Da mesma forma, o facto de ingressar por obrigação no projeto irá também permitir que os alunos tenham acesso a uma rede de contatos que podem ajudá-los a estabelecer o seu próprio projeto DCE.</a:t>
            </a:r>
            <a:endParaRPr lang="en-US" sz="2400" dirty="0">
              <a:solidFill>
                <a:schemeClr val="bg1"/>
              </a:solidFill>
            </a:endParaRPr>
          </a:p>
        </p:txBody>
      </p:sp>
      <p:sp>
        <p:nvSpPr>
          <p:cNvPr id="8" name="TextBox 7">
            <a:extLst>
              <a:ext uri="{FF2B5EF4-FFF2-40B4-BE49-F238E27FC236}">
                <a16:creationId xmlns:a16="http://schemas.microsoft.com/office/drawing/2014/main" id="{576DE35B-C732-4540-8B72-9F0A314C7ED3}"/>
              </a:ext>
            </a:extLst>
          </p:cNvPr>
          <p:cNvSpPr txBox="1"/>
          <p:nvPr/>
        </p:nvSpPr>
        <p:spPr>
          <a:xfrm>
            <a:off x="7203224" y="6507766"/>
            <a:ext cx="1529939" cy="369332"/>
          </a:xfrm>
          <a:prstGeom prst="rect">
            <a:avLst/>
          </a:prstGeom>
          <a:noFill/>
        </p:spPr>
        <p:txBody>
          <a:bodyPr wrap="square" rtlCol="0">
            <a:spAutoFit/>
          </a:bodyPr>
          <a:lstStyle/>
          <a:p>
            <a:r>
              <a:rPr lang="en-IE" b="1" dirty="0">
                <a:solidFill>
                  <a:schemeClr val="accent1"/>
                </a:solidFill>
                <a:hlinkClick r:id="rId3">
                  <a:extLst>
                    <a:ext uri="{A12FA001-AC4F-418D-AE19-62706E023703}">
                      <ahyp:hlinkClr xmlns:ahyp="http://schemas.microsoft.com/office/drawing/2018/hyperlinkcolor" val="tx"/>
                    </a:ext>
                  </a:extLst>
                </a:hlinkClick>
              </a:rPr>
              <a:t>Fonte</a:t>
            </a:r>
            <a:endParaRPr lang="en-IE" b="1" dirty="0">
              <a:solidFill>
                <a:schemeClr val="accent1"/>
              </a:solidFill>
            </a:endParaRPr>
          </a:p>
        </p:txBody>
      </p:sp>
      <p:pic>
        <p:nvPicPr>
          <p:cNvPr id="9" name="Picture Placeholder 8">
            <a:extLst>
              <a:ext uri="{FF2B5EF4-FFF2-40B4-BE49-F238E27FC236}">
                <a16:creationId xmlns:a16="http://schemas.microsoft.com/office/drawing/2014/main" id="{9C811177-405D-4641-A96C-B6E2AF1D35E0}"/>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916765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5168"/>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02935" y="1328321"/>
            <a:ext cx="5147674" cy="2308324"/>
          </a:xfrm>
          <a:prstGeom prst="rect">
            <a:avLst/>
          </a:prstGeom>
          <a:noFill/>
        </p:spPr>
        <p:txBody>
          <a:bodyPr wrap="square" rtlCol="0">
            <a:spAutoFit/>
          </a:bodyPr>
          <a:lstStyle/>
          <a:p>
            <a:r>
              <a:rPr lang="en-US" sz="2400" dirty="0">
                <a:solidFill>
                  <a:schemeClr val="bg1"/>
                </a:solidFill>
                <a:hlinkClick r:id="rId3">
                  <a:extLst>
                    <a:ext uri="{A12FA001-AC4F-418D-AE19-62706E023703}">
                      <ahyp:hlinkClr xmlns:ahyp="http://schemas.microsoft.com/office/drawing/2018/hyperlinkcolor" val="tx"/>
                    </a:ext>
                  </a:extLst>
                </a:hlinkClick>
              </a:rPr>
              <a:t>Check out this </a:t>
            </a:r>
            <a:r>
              <a:rPr lang="en-US" sz="2400" dirty="0" err="1">
                <a:solidFill>
                  <a:schemeClr val="bg1"/>
                </a:solidFill>
                <a:hlinkClick r:id="rId3">
                  <a:extLst>
                    <a:ext uri="{A12FA001-AC4F-418D-AE19-62706E023703}">
                      <ahyp:hlinkClr xmlns:ahyp="http://schemas.microsoft.com/office/drawing/2018/hyperlinkcolor" val="tx"/>
                    </a:ext>
                  </a:extLst>
                </a:hlinkClick>
              </a:rPr>
              <a:t>CivicLabs</a:t>
            </a:r>
            <a:r>
              <a:rPr lang="en-US" sz="2400" dirty="0">
                <a:solidFill>
                  <a:schemeClr val="bg1"/>
                </a:solidFill>
                <a:hlinkClick r:id="rId3">
                  <a:extLst>
                    <a:ext uri="{A12FA001-AC4F-418D-AE19-62706E023703}">
                      <ahyp:hlinkClr xmlns:ahyp="http://schemas.microsoft.com/office/drawing/2018/hyperlinkcolor" val="tx"/>
                    </a:ext>
                  </a:extLst>
                </a:hlinkClick>
              </a:rPr>
              <a:t> article for ideas on how to become civically engaged</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Need ideas on what to do for a Civic Engagement project? Click here for some inspiring examples.</a:t>
            </a:r>
            <a:endParaRPr lang="en-US" sz="2400" dirty="0">
              <a:solidFill>
                <a:schemeClr val="bg1"/>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718560" y="306874"/>
            <a:ext cx="4716425" cy="9340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t>RECURSOS EXTRA</a:t>
            </a:r>
          </a:p>
          <a:p>
            <a:endParaRPr lang="en-US" sz="3200" dirty="0"/>
          </a:p>
        </p:txBody>
      </p:sp>
      <p:pic>
        <p:nvPicPr>
          <p:cNvPr id="4" name="Picture Placeholder 3">
            <a:extLst>
              <a:ext uri="{FF2B5EF4-FFF2-40B4-BE49-F238E27FC236}">
                <a16:creationId xmlns:a16="http://schemas.microsoft.com/office/drawing/2014/main" id="{3D91BF35-EE69-477D-9E96-28957BC5C967}"/>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l="27433" r="27433"/>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1999862" y="690751"/>
            <a:ext cx="9574760" cy="1395224"/>
          </a:xfrm>
        </p:spPr>
        <p:txBody>
          <a:bodyPr>
            <a:normAutofit fontScale="77500" lnSpcReduction="20000"/>
          </a:bodyPr>
          <a:lstStyle/>
          <a:p>
            <a:r>
              <a:rPr lang="pt-PT" dirty="0"/>
              <a:t>APLICAR A TECNOLOGIA PARA PROMOVER O SEU DESEMPENHO AO NÍVEL DO ENVOLVIMENTO CÍVICO </a:t>
            </a:r>
            <a:endParaRPr lang="en-IE" sz="4400"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7" name="TextBox 6">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Inicial</a:t>
            </a:r>
            <a:endParaRPr lang="en-IE" sz="2800" b="1" dirty="0">
              <a:solidFill>
                <a:schemeClr val="bg1"/>
              </a:solidFill>
            </a:endParaRPr>
          </a:p>
        </p:txBody>
      </p:sp>
    </p:spTree>
    <p:extLst>
      <p:ext uri="{BB962C8B-B14F-4D97-AF65-F5344CB8AC3E}">
        <p14:creationId xmlns:p14="http://schemas.microsoft.com/office/powerpoint/2010/main" val="1130676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228600"/>
            <a:ext cx="4716425" cy="765204"/>
          </a:xfrm>
        </p:spPr>
        <p:txBody>
          <a:bodyPr>
            <a:noAutofit/>
          </a:bodyPr>
          <a:lstStyle/>
          <a:p>
            <a:pPr algn="ctr"/>
            <a:r>
              <a:rPr lang="pt-PT" sz="2800" dirty="0"/>
              <a:t>INCLUIR TECNOLOGIA NO PROJETO DCE</a:t>
            </a:r>
            <a:endParaRPr lang="en-US" sz="2800"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718561" y="1516087"/>
            <a:ext cx="5105121" cy="4893647"/>
          </a:xfrm>
          <a:prstGeom prst="rect">
            <a:avLst/>
          </a:prstGeom>
          <a:noFill/>
        </p:spPr>
        <p:txBody>
          <a:bodyPr wrap="square" rtlCol="0">
            <a:spAutoFit/>
          </a:bodyPr>
          <a:lstStyle/>
          <a:p>
            <a:r>
              <a:rPr lang="pt-PT" sz="2400" dirty="0">
                <a:solidFill>
                  <a:schemeClr val="bg1"/>
                </a:solidFill>
              </a:rPr>
              <a:t>Uma vez definido o gestor do projeto DCE e entender os motivos pelos quais está a participar no projeto, é importante descobrir como irá aplicar a tecnologia para alavancar o seu projeto.</a:t>
            </a:r>
          </a:p>
          <a:p>
            <a:endParaRPr lang="pt-PT" sz="2400" dirty="0">
              <a:solidFill>
                <a:schemeClr val="bg1"/>
              </a:solidFill>
            </a:endParaRPr>
          </a:p>
          <a:p>
            <a:r>
              <a:rPr lang="pt-PT" sz="2400" dirty="0">
                <a:solidFill>
                  <a:schemeClr val="bg1"/>
                </a:solidFill>
              </a:rPr>
              <a:t>O seu projeto DCE pode ser suportado pela tecnologia de diferentes formas, desde encontrar novos modos de realizar as suas reuniões até no desenvolvimento de âmbitos como o marketing.</a:t>
            </a:r>
          </a:p>
        </p:txBody>
      </p:sp>
      <p:pic>
        <p:nvPicPr>
          <p:cNvPr id="10" name="Picture Placeholder 9">
            <a:extLst>
              <a:ext uri="{FF2B5EF4-FFF2-40B4-BE49-F238E27FC236}">
                <a16:creationId xmlns:a16="http://schemas.microsoft.com/office/drawing/2014/main" id="{2398AEE0-9D2E-45F7-BDE0-CD4F3978D9A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58" r="23358"/>
          <a:stretch>
            <a:fillRect/>
          </a:stretch>
        </p:blipFill>
        <p:spPr/>
      </p:pic>
    </p:spTree>
    <p:extLst>
      <p:ext uri="{BB962C8B-B14F-4D97-AF65-F5344CB8AC3E}">
        <p14:creationId xmlns:p14="http://schemas.microsoft.com/office/powerpoint/2010/main" val="258933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C095FDD9-308B-41E9-A3BD-C5CABEA0CE4E}"/>
              </a:ext>
            </a:extLst>
          </p:cNvPr>
          <p:cNvSpPr>
            <a:spLocks noGrp="1"/>
          </p:cNvSpPr>
          <p:nvPr>
            <p:ph type="body" sz="quarter" idx="18"/>
          </p:nvPr>
        </p:nvSpPr>
        <p:spPr>
          <a:xfrm>
            <a:off x="734713" y="1480930"/>
            <a:ext cx="10594347" cy="5168347"/>
          </a:xfrm>
        </p:spPr>
        <p:txBody>
          <a:bodyPr>
            <a:normAutofit/>
          </a:bodyPr>
          <a:lstStyle/>
          <a:p>
            <a:pPr marL="0"/>
            <a:r>
              <a:rPr lang="en-US" dirty="0"/>
              <a:t>Antes de </a:t>
            </a:r>
            <a:r>
              <a:rPr lang="en-US" dirty="0" err="1"/>
              <a:t>começar</a:t>
            </a:r>
            <a:r>
              <a:rPr lang="en-US" dirty="0"/>
              <a:t> a </a:t>
            </a:r>
            <a:r>
              <a:rPr lang="en-US" dirty="0" err="1"/>
              <a:t>sua</a:t>
            </a:r>
            <a:r>
              <a:rPr lang="en-US" dirty="0"/>
              <a:t> </a:t>
            </a:r>
            <a:r>
              <a:rPr lang="en-US" dirty="0" err="1"/>
              <a:t>jornada</a:t>
            </a:r>
            <a:r>
              <a:rPr lang="en-US" dirty="0"/>
              <a:t> </a:t>
            </a:r>
            <a:r>
              <a:rPr lang="en-US" dirty="0" err="1"/>
              <a:t>pelo</a:t>
            </a:r>
            <a:r>
              <a:rPr lang="en-US" dirty="0"/>
              <a:t> </a:t>
            </a:r>
            <a:r>
              <a:rPr lang="en-US" dirty="0" err="1"/>
              <a:t>Envolvimento</a:t>
            </a:r>
            <a:r>
              <a:rPr lang="en-US" dirty="0"/>
              <a:t> </a:t>
            </a:r>
            <a:r>
              <a:rPr lang="en-US" dirty="0" err="1"/>
              <a:t>Cívico</a:t>
            </a:r>
            <a:r>
              <a:rPr lang="en-US" dirty="0"/>
              <a:t>, é </a:t>
            </a:r>
            <a:r>
              <a:rPr lang="en-US" dirty="0" err="1"/>
              <a:t>necessário</a:t>
            </a:r>
            <a:r>
              <a:rPr lang="en-US" dirty="0"/>
              <a:t> </a:t>
            </a:r>
            <a:r>
              <a:rPr lang="en-US" dirty="0" err="1"/>
              <a:t>explicar</a:t>
            </a:r>
            <a:r>
              <a:rPr lang="en-US" dirty="0"/>
              <a:t> o que as </a:t>
            </a:r>
            <a:r>
              <a:rPr lang="en-US" dirty="0" err="1"/>
              <a:t>diferentes</a:t>
            </a:r>
            <a:r>
              <a:rPr lang="en-US" dirty="0"/>
              <a:t> </a:t>
            </a:r>
            <a:r>
              <a:rPr lang="en-US" dirty="0" err="1"/>
              <a:t>abreviaturas</a:t>
            </a:r>
            <a:r>
              <a:rPr lang="en-US" dirty="0"/>
              <a:t> </a:t>
            </a:r>
            <a:r>
              <a:rPr lang="en-US" dirty="0" err="1"/>
              <a:t>utilizadas</a:t>
            </a:r>
            <a:r>
              <a:rPr lang="en-US" dirty="0"/>
              <a:t> </a:t>
            </a:r>
            <a:r>
              <a:rPr lang="en-US" dirty="0" err="1"/>
              <a:t>ao</a:t>
            </a:r>
            <a:r>
              <a:rPr lang="en-US" dirty="0"/>
              <a:t> </a:t>
            </a:r>
            <a:r>
              <a:rPr lang="en-US" dirty="0" err="1"/>
              <a:t>longo</a:t>
            </a:r>
            <a:r>
              <a:rPr lang="en-US" dirty="0"/>
              <a:t> dos </a:t>
            </a:r>
            <a:r>
              <a:rPr lang="en-US" dirty="0" err="1"/>
              <a:t>módulos</a:t>
            </a:r>
            <a:r>
              <a:rPr lang="en-US" dirty="0"/>
              <a:t> </a:t>
            </a:r>
            <a:r>
              <a:rPr lang="en-US" dirty="0" err="1"/>
              <a:t>significam</a:t>
            </a:r>
            <a:r>
              <a:rPr lang="en-US" dirty="0"/>
              <a:t>:</a:t>
            </a:r>
          </a:p>
          <a:p>
            <a:pPr marL="0"/>
            <a:endParaRPr lang="en-US" sz="1400" dirty="0"/>
          </a:p>
          <a:p>
            <a:pPr marL="0"/>
            <a:r>
              <a:rPr lang="en-US" b="1" dirty="0"/>
              <a:t>IES</a:t>
            </a:r>
            <a:r>
              <a:rPr lang="en-AE" dirty="0"/>
              <a:t> –</a:t>
            </a:r>
            <a:r>
              <a:rPr lang="en-US" dirty="0"/>
              <a:t> </a:t>
            </a:r>
            <a:r>
              <a:rPr lang="en-US" dirty="0" err="1"/>
              <a:t>Instituições</a:t>
            </a:r>
            <a:r>
              <a:rPr lang="en-US" dirty="0"/>
              <a:t> de Ensino Superior</a:t>
            </a:r>
          </a:p>
          <a:p>
            <a:pPr marL="0"/>
            <a:r>
              <a:rPr lang="en-US" b="1" dirty="0"/>
              <a:t>S-DCE </a:t>
            </a:r>
            <a:r>
              <a:rPr lang="en-AE" dirty="0"/>
              <a:t>–</a:t>
            </a:r>
            <a:r>
              <a:rPr lang="en-US" dirty="0"/>
              <a:t> </a:t>
            </a:r>
            <a:r>
              <a:rPr lang="en-US" dirty="0" err="1"/>
              <a:t>esta</a:t>
            </a:r>
            <a:r>
              <a:rPr lang="en-US" dirty="0"/>
              <a:t> é a </a:t>
            </a:r>
            <a:r>
              <a:rPr lang="en-US" dirty="0" err="1"/>
              <a:t>designação</a:t>
            </a:r>
            <a:r>
              <a:rPr lang="en-US" dirty="0"/>
              <a:t> do </a:t>
            </a:r>
            <a:r>
              <a:rPr lang="en-US" dirty="0" err="1"/>
              <a:t>projeto</a:t>
            </a:r>
            <a:r>
              <a:rPr lang="en-US" dirty="0"/>
              <a:t> que </a:t>
            </a:r>
            <a:r>
              <a:rPr lang="en-US" dirty="0" err="1"/>
              <a:t>desenvolveu</a:t>
            </a:r>
            <a:r>
              <a:rPr lang="en-US" dirty="0"/>
              <a:t> </a:t>
            </a:r>
            <a:r>
              <a:rPr lang="en-US" dirty="0" err="1"/>
              <a:t>todos</a:t>
            </a:r>
            <a:r>
              <a:rPr lang="en-US" dirty="0"/>
              <a:t> </a:t>
            </a:r>
            <a:r>
              <a:rPr lang="en-US" dirty="0" err="1"/>
              <a:t>os</a:t>
            </a:r>
            <a:r>
              <a:rPr lang="en-US" dirty="0"/>
              <a:t> </a:t>
            </a:r>
            <a:r>
              <a:rPr lang="en-US" dirty="0" err="1"/>
              <a:t>materiais</a:t>
            </a:r>
            <a:endParaRPr lang="en-US" dirty="0"/>
          </a:p>
          <a:p>
            <a:pPr marL="0"/>
            <a:r>
              <a:rPr lang="en-US" b="1" dirty="0"/>
              <a:t>ECD </a:t>
            </a:r>
            <a:r>
              <a:rPr lang="en-US" dirty="0"/>
              <a:t>- </a:t>
            </a:r>
            <a:r>
              <a:rPr lang="en-US" dirty="0" err="1"/>
              <a:t>Envolvimento</a:t>
            </a:r>
            <a:r>
              <a:rPr lang="en-US" dirty="0"/>
              <a:t> </a:t>
            </a:r>
            <a:r>
              <a:rPr lang="en-US" dirty="0" err="1"/>
              <a:t>cívico</a:t>
            </a:r>
            <a:r>
              <a:rPr lang="en-US" dirty="0"/>
              <a:t> digital</a:t>
            </a:r>
          </a:p>
          <a:p>
            <a:pPr marL="0"/>
            <a:r>
              <a:rPr lang="pt-PT" b="1" dirty="0"/>
              <a:t>Guia do ECD </a:t>
            </a:r>
            <a:r>
              <a:rPr lang="en-AE" dirty="0"/>
              <a:t>–</a:t>
            </a:r>
            <a:r>
              <a:rPr lang="pt-PT" dirty="0"/>
              <a:t> é um guia cujo âmbito centra-se no Envolvimento Cívico Digital e alunos. Aceda ao guia </a:t>
            </a:r>
            <a:r>
              <a:rPr lang="en-US" dirty="0" err="1">
                <a:hlinkClick r:id="rId2"/>
              </a:rPr>
              <a:t>aqui</a:t>
            </a:r>
            <a:endParaRPr lang="en-US" dirty="0"/>
          </a:p>
          <a:p>
            <a:pPr marL="0"/>
            <a:r>
              <a:rPr lang="en-US" b="1" dirty="0"/>
              <a:t>DCE Toolkit</a:t>
            </a:r>
            <a:r>
              <a:rPr lang="en-AE" dirty="0"/>
              <a:t> –</a:t>
            </a:r>
            <a:r>
              <a:rPr lang="en-US" b="1" dirty="0"/>
              <a:t> </a:t>
            </a:r>
            <a:r>
              <a:rPr lang="en-US" dirty="0"/>
              <a:t>O toolkit de </a:t>
            </a:r>
            <a:r>
              <a:rPr lang="en-US" dirty="0" err="1"/>
              <a:t>suporte</a:t>
            </a:r>
            <a:r>
              <a:rPr lang="en-US" dirty="0"/>
              <a:t> </a:t>
            </a:r>
            <a:r>
              <a:rPr lang="en-US" dirty="0" err="1"/>
              <a:t>ao</a:t>
            </a:r>
            <a:r>
              <a:rPr lang="en-US" dirty="0"/>
              <a:t> </a:t>
            </a:r>
            <a:r>
              <a:rPr lang="en-US" dirty="0" err="1"/>
              <a:t>Envolvimento</a:t>
            </a:r>
            <a:r>
              <a:rPr lang="en-US" dirty="0"/>
              <a:t> </a:t>
            </a:r>
            <a:r>
              <a:rPr lang="en-US" dirty="0" err="1"/>
              <a:t>Cívico</a:t>
            </a:r>
            <a:r>
              <a:rPr lang="en-US" dirty="0"/>
              <a:t> Digital dos Estudantes </a:t>
            </a:r>
            <a:r>
              <a:rPr lang="en-US" dirty="0" err="1"/>
              <a:t>está</a:t>
            </a:r>
            <a:r>
              <a:rPr lang="en-US" dirty="0"/>
              <a:t> </a:t>
            </a:r>
            <a:r>
              <a:rPr lang="en-US" dirty="0" err="1"/>
              <a:t>desenhado</a:t>
            </a:r>
            <a:r>
              <a:rPr lang="en-US" dirty="0"/>
              <a:t> para </a:t>
            </a:r>
            <a:r>
              <a:rPr lang="en-US" dirty="0" err="1"/>
              <a:t>ensinar</a:t>
            </a:r>
            <a:r>
              <a:rPr lang="en-US" dirty="0"/>
              <a:t> </a:t>
            </a:r>
            <a:r>
              <a:rPr lang="en-US" dirty="0" err="1"/>
              <a:t>importantes</a:t>
            </a:r>
            <a:r>
              <a:rPr lang="en-US" dirty="0"/>
              <a:t> </a:t>
            </a:r>
            <a:r>
              <a:rPr lang="en-US" dirty="0" err="1"/>
              <a:t>ferramentas</a:t>
            </a:r>
            <a:r>
              <a:rPr lang="en-US" dirty="0"/>
              <a:t> </a:t>
            </a:r>
            <a:r>
              <a:rPr lang="en-US" dirty="0" err="1"/>
              <a:t>digitais</a:t>
            </a:r>
            <a:r>
              <a:rPr lang="en-US" dirty="0"/>
              <a:t> que </a:t>
            </a:r>
            <a:r>
              <a:rPr lang="en-US" dirty="0" err="1"/>
              <a:t>irão</a:t>
            </a:r>
            <a:r>
              <a:rPr lang="en-US" dirty="0"/>
              <a:t> </a:t>
            </a:r>
            <a:r>
              <a:rPr lang="en-US" dirty="0" err="1"/>
              <a:t>suportá</a:t>
            </a:r>
            <a:r>
              <a:rPr lang="en-US" dirty="0"/>
              <a:t>-lo no </a:t>
            </a:r>
            <a:r>
              <a:rPr lang="en-US" dirty="0" err="1"/>
              <a:t>seu</a:t>
            </a:r>
            <a:r>
              <a:rPr lang="en-US" dirty="0"/>
              <a:t> </a:t>
            </a:r>
            <a:r>
              <a:rPr lang="en-US" dirty="0" err="1"/>
              <a:t>próprio</a:t>
            </a:r>
            <a:r>
              <a:rPr lang="en-US" dirty="0"/>
              <a:t> </a:t>
            </a:r>
            <a:r>
              <a:rPr lang="en-US" dirty="0" err="1"/>
              <a:t>envolvimento</a:t>
            </a:r>
            <a:r>
              <a:rPr lang="en-US" dirty="0"/>
              <a:t> </a:t>
            </a:r>
            <a:r>
              <a:rPr lang="en-US" dirty="0" err="1"/>
              <a:t>cívico</a:t>
            </a:r>
            <a:r>
              <a:rPr lang="en-US" dirty="0"/>
              <a:t>. </a:t>
            </a:r>
            <a:endParaRPr lang="en-IE" dirty="0"/>
          </a:p>
        </p:txBody>
      </p:sp>
      <p:sp>
        <p:nvSpPr>
          <p:cNvPr id="7" name="Text Placeholder 15">
            <a:extLst>
              <a:ext uri="{FF2B5EF4-FFF2-40B4-BE49-F238E27FC236}">
                <a16:creationId xmlns:a16="http://schemas.microsoft.com/office/drawing/2014/main" id="{F11D834D-573A-474D-80F6-0C32DEB47034}"/>
              </a:ext>
            </a:extLst>
          </p:cNvPr>
          <p:cNvSpPr>
            <a:spLocks noGrp="1"/>
          </p:cNvSpPr>
          <p:nvPr>
            <p:ph type="body" sz="quarter" idx="16"/>
          </p:nvPr>
        </p:nvSpPr>
        <p:spPr>
          <a:xfrm>
            <a:off x="734713" y="642972"/>
            <a:ext cx="10594345" cy="582221"/>
          </a:xfrm>
        </p:spPr>
        <p:txBody>
          <a:bodyPr>
            <a:normAutofit lnSpcReduction="10000"/>
          </a:bodyPr>
          <a:lstStyle/>
          <a:p>
            <a:r>
              <a:rPr lang="en-US" dirty="0"/>
              <a:t>Uma breve nota </a:t>
            </a:r>
            <a:r>
              <a:rPr lang="en-US" dirty="0" err="1"/>
              <a:t>sobre</a:t>
            </a:r>
            <a:r>
              <a:rPr lang="en-US" dirty="0"/>
              <a:t> as </a:t>
            </a:r>
            <a:r>
              <a:rPr lang="en-US" dirty="0" err="1"/>
              <a:t>abreviaturas</a:t>
            </a:r>
            <a:r>
              <a:rPr lang="en-US" dirty="0"/>
              <a:t> </a:t>
            </a:r>
            <a:r>
              <a:rPr lang="en-US" dirty="0" err="1"/>
              <a:t>aplicadas</a:t>
            </a:r>
            <a:endParaRPr lang="en-IE" dirty="0"/>
          </a:p>
        </p:txBody>
      </p:sp>
    </p:spTree>
    <p:extLst>
      <p:ext uri="{BB962C8B-B14F-4D97-AF65-F5344CB8AC3E}">
        <p14:creationId xmlns:p14="http://schemas.microsoft.com/office/powerpoint/2010/main" val="120930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718347" y="258055"/>
            <a:ext cx="4716425" cy="841402"/>
          </a:xfrm>
        </p:spPr>
        <p:txBody>
          <a:bodyPr>
            <a:normAutofit fontScale="70000" lnSpcReduction="20000"/>
          </a:bodyPr>
          <a:lstStyle/>
          <a:p>
            <a:pPr algn="ctr"/>
            <a:r>
              <a:rPr lang="pt-PT" sz="3000" dirty="0"/>
              <a:t>RECORRER À TECNOLOGIA PARA ENCONTRAR PESSOAS COM OS MESMOS INTERESSES</a:t>
            </a:r>
            <a:endParaRPr lang="en-US"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523998" y="1389838"/>
            <a:ext cx="5105121" cy="6001643"/>
          </a:xfrm>
          <a:prstGeom prst="rect">
            <a:avLst/>
          </a:prstGeom>
          <a:noFill/>
        </p:spPr>
        <p:txBody>
          <a:bodyPr wrap="square">
            <a:spAutoFit/>
          </a:bodyPr>
          <a:lstStyle/>
          <a:p>
            <a:r>
              <a:rPr lang="pt-PT" sz="2400" dirty="0">
                <a:solidFill>
                  <a:schemeClr val="bg1"/>
                </a:solidFill>
              </a:rPr>
              <a:t>Existem muitas ferramentas e plataformas a que pode recorrer para encontrar pessoas com interesses idênticos. As plataformas da rede social permitem encontrar pessoas com os mesmos interesses em grupos ou páginas. </a:t>
            </a:r>
          </a:p>
          <a:p>
            <a:r>
              <a:rPr lang="pt-PT" sz="2400" dirty="0">
                <a:solidFill>
                  <a:schemeClr val="bg1"/>
                </a:solidFill>
              </a:rPr>
              <a:t>Curioso sobre por onde começar? Tente procurar grupos da comunidade no </a:t>
            </a:r>
            <a:r>
              <a:rPr lang="pt-PT" sz="2400" dirty="0" err="1">
                <a:solidFill>
                  <a:schemeClr val="bg1"/>
                </a:solidFill>
              </a:rPr>
              <a:t>Facebook</a:t>
            </a:r>
            <a:r>
              <a:rPr lang="pt-PT" sz="2400" dirty="0">
                <a:solidFill>
                  <a:schemeClr val="bg1"/>
                </a:solidFill>
              </a:rPr>
              <a:t>, focando-se em páginas ou grupos que estão na sua localidade. Se não encontrar uma referência local, procure ampliar sua pesquisa para uma causa importante que lhe desperte interesse.</a:t>
            </a:r>
          </a:p>
          <a:p>
            <a:endParaRPr lang="en-US" sz="2400" dirty="0">
              <a:solidFill>
                <a:schemeClr val="bg1"/>
              </a:solidFill>
            </a:endParaRPr>
          </a:p>
        </p:txBody>
      </p:sp>
      <p:pic>
        <p:nvPicPr>
          <p:cNvPr id="4" name="Picture Placeholder 3">
            <a:extLst>
              <a:ext uri="{FF2B5EF4-FFF2-40B4-BE49-F238E27FC236}">
                <a16:creationId xmlns:a16="http://schemas.microsoft.com/office/drawing/2014/main" id="{6A079D98-7E43-4C76-9080-F303CCE4185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4175843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746941" y="1267089"/>
            <a:ext cx="5105121" cy="6001643"/>
          </a:xfrm>
          <a:prstGeom prst="rect">
            <a:avLst/>
          </a:prstGeom>
          <a:noFill/>
        </p:spPr>
        <p:txBody>
          <a:bodyPr wrap="square" rtlCol="0">
            <a:spAutoFit/>
          </a:bodyPr>
          <a:lstStyle/>
          <a:p>
            <a:r>
              <a:rPr lang="pt-PT" sz="2400" dirty="0">
                <a:solidFill>
                  <a:schemeClr val="bg1"/>
                </a:solidFill>
              </a:rPr>
              <a:t>Espreite as ferramentas que propomos para ajudá-lo a relacionar-se com pessoas que partilham dos seus interesses.</a:t>
            </a:r>
          </a:p>
          <a:p>
            <a:r>
              <a:rPr lang="pt-PT" sz="2400" b="1" dirty="0" err="1">
                <a:solidFill>
                  <a:schemeClr val="bg1"/>
                </a:solidFill>
              </a:rPr>
              <a:t>Meetup</a:t>
            </a:r>
            <a:r>
              <a:rPr lang="pt-PT" sz="2400" b="1" dirty="0">
                <a:solidFill>
                  <a:schemeClr val="bg1"/>
                </a:solidFill>
              </a:rPr>
              <a:t> </a:t>
            </a:r>
            <a:r>
              <a:rPr lang="pt-PT" sz="2400" dirty="0">
                <a:solidFill>
                  <a:schemeClr val="bg1"/>
                </a:solidFill>
              </a:rPr>
              <a:t>é uma ferramenta onde pode conhecer pessoas com interesses semelhantes, tanto de forma profissional quanto informal. Poderá optar por participar num grupo ou encontrar eventos em que esteja interessado. Não consegue encontrar um grupo que corresponda exatamente ao que procura? Experimente criar um!</a:t>
            </a:r>
          </a:p>
          <a:p>
            <a:r>
              <a:rPr lang="pt-PT" sz="2400" dirty="0">
                <a:solidFill>
                  <a:schemeClr val="bg1"/>
                </a:solidFill>
              </a:rPr>
              <a:t>visite a página do </a:t>
            </a:r>
            <a:r>
              <a:rPr lang="pt-PT" sz="2400" dirty="0" err="1">
                <a:solidFill>
                  <a:schemeClr val="bg1"/>
                </a:solidFill>
              </a:rPr>
              <a:t>Meetup</a:t>
            </a:r>
            <a:r>
              <a:rPr lang="pt-PT" sz="2400" dirty="0">
                <a:solidFill>
                  <a:schemeClr val="bg1"/>
                </a:solidFill>
              </a:rPr>
              <a:t> aqui</a:t>
            </a:r>
          </a:p>
          <a:p>
            <a:r>
              <a:rPr lang="en-US" sz="2400" dirty="0">
                <a:solidFill>
                  <a:schemeClr val="bg1"/>
                </a:solidFill>
                <a:hlinkClick r:id="rId2">
                  <a:extLst>
                    <a:ext uri="{A12FA001-AC4F-418D-AE19-62706E023703}">
                      <ahyp:hlinkClr xmlns:ahyp="http://schemas.microsoft.com/office/drawing/2018/hyperlinkcolor" val="tx"/>
                    </a:ext>
                  </a:extLst>
                </a:hlinkClick>
              </a:rPr>
              <a:t>https://www.meetup.com/</a:t>
            </a:r>
            <a:endParaRPr lang="en-US" sz="2400" dirty="0">
              <a:solidFill>
                <a:schemeClr val="bg1"/>
              </a:solidFill>
            </a:endParaRPr>
          </a:p>
          <a:p>
            <a:endParaRPr lang="en-US" sz="2400" dirty="0">
              <a:solidFill>
                <a:schemeClr val="bg1"/>
              </a:solidFill>
            </a:endParaRPr>
          </a:p>
        </p:txBody>
      </p:sp>
      <p:sp>
        <p:nvSpPr>
          <p:cNvPr id="3" name="TextBox 2">
            <a:extLst>
              <a:ext uri="{FF2B5EF4-FFF2-40B4-BE49-F238E27FC236}">
                <a16:creationId xmlns:a16="http://schemas.microsoft.com/office/drawing/2014/main" id="{46934F6D-97D3-4C12-B3CA-8D237A0A2E8C}"/>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extLst>
                    <a:ext uri="{A12FA001-AC4F-418D-AE19-62706E023703}">
                      <ahyp:hlinkClr xmlns:ahyp="http://schemas.microsoft.com/office/drawing/2018/hyperlinkcolor" val="tx"/>
                    </a:ext>
                  </a:extLst>
                </a:hlinkClick>
              </a:rPr>
              <a:t>Fonte</a:t>
            </a:r>
            <a:endParaRPr lang="en-IE" dirty="0">
              <a:solidFill>
                <a:srgbClr val="002060"/>
              </a:solidFill>
            </a:endParaRPr>
          </a:p>
        </p:txBody>
      </p:sp>
      <p:pic>
        <p:nvPicPr>
          <p:cNvPr id="13" name="Picture Placeholder 12">
            <a:extLst>
              <a:ext uri="{FF2B5EF4-FFF2-40B4-BE49-F238E27FC236}">
                <a16:creationId xmlns:a16="http://schemas.microsoft.com/office/drawing/2014/main" id="{7F860F91-09D6-4D63-A59B-DC1A4E5E377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t="5490" b="5490"/>
          <a:stretch>
            <a:fillRect/>
          </a:stretch>
        </p:blipFill>
        <p:spPr/>
      </p:pic>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866207" y="258054"/>
            <a:ext cx="4836517" cy="8720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t>FERRAMENTAS PARA SE RELACIONAR</a:t>
            </a:r>
            <a:endParaRPr lang="en-US" sz="3200" dirty="0"/>
          </a:p>
        </p:txBody>
      </p:sp>
    </p:spTree>
    <p:extLst>
      <p:ext uri="{BB962C8B-B14F-4D97-AF65-F5344CB8AC3E}">
        <p14:creationId xmlns:p14="http://schemas.microsoft.com/office/powerpoint/2010/main" val="2458823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5B7732-0428-4B6D-8E48-8E38C87163CA}"/>
              </a:ext>
            </a:extLst>
          </p:cNvPr>
          <p:cNvSpPr>
            <a:spLocks noGrp="1"/>
          </p:cNvSpPr>
          <p:nvPr>
            <p:ph type="body" sz="quarter" idx="18"/>
          </p:nvPr>
        </p:nvSpPr>
        <p:spPr>
          <a:xfrm>
            <a:off x="1523998" y="1299553"/>
            <a:ext cx="5105121" cy="5081977"/>
          </a:xfrm>
        </p:spPr>
        <p:txBody>
          <a:bodyPr>
            <a:normAutofit/>
          </a:bodyPr>
          <a:lstStyle/>
          <a:p>
            <a:endParaRPr lang="en-US" sz="2600" dirty="0">
              <a:solidFill>
                <a:schemeClr val="bg1"/>
              </a:solidFill>
            </a:endParaRPr>
          </a:p>
          <a:p>
            <a:r>
              <a:rPr lang="pt-PT" b="1" dirty="0" err="1"/>
              <a:t>MeetMe</a:t>
            </a:r>
            <a:r>
              <a:rPr lang="pt-PT" dirty="0"/>
              <a:t> é uma aplicação disponível para </a:t>
            </a:r>
            <a:r>
              <a:rPr lang="pt-PT" dirty="0" err="1"/>
              <a:t>Android</a:t>
            </a:r>
            <a:r>
              <a:rPr lang="pt-PT" dirty="0"/>
              <a:t> e iOS que permite a comunicação e o relacionamento entre pessoas com interesses semelhantes. </a:t>
            </a:r>
          </a:p>
          <a:p>
            <a:r>
              <a:rPr lang="pt-PT" dirty="0"/>
              <a:t>Consiste num serviço de mensagens instantâneas e ao vivo para que possa se interligar com pessoas próximas e que tenham os mesmos interesses.</a:t>
            </a:r>
          </a:p>
          <a:p>
            <a:endParaRPr lang="pt-PT" dirty="0"/>
          </a:p>
          <a:p>
            <a:r>
              <a:rPr lang="pt-PT" dirty="0"/>
              <a:t>Visite o site do </a:t>
            </a:r>
            <a:r>
              <a:rPr lang="pt-PT" dirty="0" err="1"/>
              <a:t>MeetMe</a:t>
            </a:r>
            <a:r>
              <a:rPr lang="pt-PT" dirty="0"/>
              <a:t> aqui:</a:t>
            </a:r>
          </a:p>
          <a:p>
            <a:r>
              <a:rPr lang="en-US" sz="2600" dirty="0">
                <a:solidFill>
                  <a:schemeClr val="bg1"/>
                </a:solidFill>
                <a:hlinkClick r:id="rId2">
                  <a:extLst>
                    <a:ext uri="{A12FA001-AC4F-418D-AE19-62706E023703}">
                      <ahyp:hlinkClr xmlns:ahyp="http://schemas.microsoft.com/office/drawing/2018/hyperlinkcolor" val="tx"/>
                    </a:ext>
                  </a:extLst>
                </a:hlinkClick>
              </a:rPr>
              <a:t>https://www.meetme.com/#home</a:t>
            </a:r>
            <a:endParaRPr lang="en-US" sz="2600" dirty="0">
              <a:solidFill>
                <a:schemeClr val="bg1"/>
              </a:solidFill>
            </a:endParaRPr>
          </a:p>
          <a:p>
            <a:endParaRPr lang="en-IE" dirty="0"/>
          </a:p>
        </p:txBody>
      </p:sp>
      <p:sp>
        <p:nvSpPr>
          <p:cNvPr id="2" name="Text Placeholder 1">
            <a:extLst>
              <a:ext uri="{FF2B5EF4-FFF2-40B4-BE49-F238E27FC236}">
                <a16:creationId xmlns:a16="http://schemas.microsoft.com/office/drawing/2014/main" id="{819225F2-8CEA-4D72-9C24-3994A9D52B74}"/>
              </a:ext>
            </a:extLst>
          </p:cNvPr>
          <p:cNvSpPr>
            <a:spLocks noGrp="1"/>
          </p:cNvSpPr>
          <p:nvPr>
            <p:ph type="body" sz="quarter" idx="16"/>
          </p:nvPr>
        </p:nvSpPr>
        <p:spPr>
          <a:xfrm>
            <a:off x="1802922" y="258055"/>
            <a:ext cx="4840496" cy="806979"/>
          </a:xfrm>
        </p:spPr>
        <p:txBody>
          <a:bodyPr>
            <a:noAutofit/>
          </a:bodyPr>
          <a:lstStyle/>
          <a:p>
            <a:pPr algn="ctr"/>
            <a:r>
              <a:rPr lang="en-US" sz="2800" dirty="0"/>
              <a:t>FERRAMENTAS PARA SE RELACIONAR</a:t>
            </a:r>
            <a:endParaRPr lang="en-US" sz="3200" dirty="0"/>
          </a:p>
        </p:txBody>
      </p:sp>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449516"/>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1" name="Picture Placeholder 10">
            <a:extLst>
              <a:ext uri="{FF2B5EF4-FFF2-40B4-BE49-F238E27FC236}">
                <a16:creationId xmlns:a16="http://schemas.microsoft.com/office/drawing/2014/main" id="{162F24CA-415E-4025-86D6-35F86F4DB6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598930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8A2FF65-96DA-4EAB-A031-7BC36405EFB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7433" r="27433"/>
          <a:stretch>
            <a:fillRect/>
          </a:stretch>
        </p:blipFill>
        <p:spPr/>
      </p:pic>
      <p:sp>
        <p:nvSpPr>
          <p:cNvPr id="7" name="Text Placeholder 6">
            <a:extLst>
              <a:ext uri="{FF2B5EF4-FFF2-40B4-BE49-F238E27FC236}">
                <a16:creationId xmlns:a16="http://schemas.microsoft.com/office/drawing/2014/main" id="{7C51B15E-56AD-418E-939D-5E2A091F4BE1}"/>
              </a:ext>
            </a:extLst>
          </p:cNvPr>
          <p:cNvSpPr>
            <a:spLocks noGrp="1"/>
          </p:cNvSpPr>
          <p:nvPr>
            <p:ph type="body" sz="quarter" idx="18"/>
          </p:nvPr>
        </p:nvSpPr>
        <p:spPr>
          <a:xfrm>
            <a:off x="1718561" y="1534886"/>
            <a:ext cx="4889214" cy="4775195"/>
          </a:xfrm>
        </p:spPr>
        <p:txBody>
          <a:bodyPr>
            <a:normAutofit lnSpcReduction="10000"/>
          </a:bodyPr>
          <a:lstStyle/>
          <a:p>
            <a:r>
              <a:rPr lang="pt-PT" dirty="0"/>
              <a:t>Depois de conhecer algumas pessoas com quem está interessado em desenvolver o projeto DCE, irá precisar de entrar em contato com esse grupo para organizar o projeto e realizar reuniões.</a:t>
            </a:r>
          </a:p>
          <a:p>
            <a:r>
              <a:rPr lang="pt-PT" dirty="0"/>
              <a:t>Explore as aplicações em infra para ter uma boa ideia do que está disponível para realizar videoconferências com a sua equipa. Estas ferramentas digitais também podem ser usadas para organizar reuniões com grupos comunitários, sessões de brainstorming e muito mais.</a:t>
            </a:r>
          </a:p>
        </p:txBody>
      </p:sp>
      <p:sp>
        <p:nvSpPr>
          <p:cNvPr id="6" name="Text Placeholder 5">
            <a:extLst>
              <a:ext uri="{FF2B5EF4-FFF2-40B4-BE49-F238E27FC236}">
                <a16:creationId xmlns:a16="http://schemas.microsoft.com/office/drawing/2014/main" id="{CA7612DE-BD2E-4016-A8B0-4D9E2A8BD1F2}"/>
              </a:ext>
            </a:extLst>
          </p:cNvPr>
          <p:cNvSpPr>
            <a:spLocks noGrp="1"/>
          </p:cNvSpPr>
          <p:nvPr>
            <p:ph type="body" sz="quarter" idx="16"/>
          </p:nvPr>
        </p:nvSpPr>
        <p:spPr>
          <a:xfrm>
            <a:off x="1639019" y="370936"/>
            <a:ext cx="5213043" cy="806795"/>
          </a:xfrm>
        </p:spPr>
        <p:txBody>
          <a:bodyPr>
            <a:noAutofit/>
          </a:bodyPr>
          <a:lstStyle/>
          <a:p>
            <a:r>
              <a:rPr lang="en-IE" sz="2800" dirty="0"/>
              <a:t>FERRAMENTAS DE COMUNICAÇÃO</a:t>
            </a:r>
            <a:endParaRPr lang="en-IE" dirty="0"/>
          </a:p>
        </p:txBody>
      </p:sp>
    </p:spTree>
    <p:extLst>
      <p:ext uri="{BB962C8B-B14F-4D97-AF65-F5344CB8AC3E}">
        <p14:creationId xmlns:p14="http://schemas.microsoft.com/office/powerpoint/2010/main" val="2288834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30978" y="1225689"/>
            <a:ext cx="5358012" cy="5509200"/>
          </a:xfrm>
          <a:prstGeom prst="rect">
            <a:avLst/>
          </a:prstGeom>
          <a:noFill/>
        </p:spPr>
        <p:txBody>
          <a:bodyPr wrap="square" rtlCol="0">
            <a:spAutoFit/>
          </a:bodyPr>
          <a:lstStyle/>
          <a:p>
            <a:r>
              <a:rPr lang="pt-PT" sz="2200" b="1" dirty="0">
                <a:solidFill>
                  <a:schemeClr val="bg1"/>
                </a:solidFill>
              </a:rPr>
              <a:t>Zoom </a:t>
            </a:r>
            <a:r>
              <a:rPr lang="pt-PT" sz="2200" dirty="0">
                <a:solidFill>
                  <a:schemeClr val="bg1"/>
                </a:solidFill>
              </a:rPr>
              <a:t>é uma ferramenta de vídeo e áudio conferência online. O Zoom permite realizar reuniões virtuais, bem como realizar aulas através de videoconferência. Os usuários também podem fazer um brainstorming num quadro branco virtual e colaborar nos projetos, como tirar notas em documentos disponibilizados nas telas compartilhadas pelos alunos </a:t>
            </a:r>
            <a:r>
              <a:rPr lang="en-US" sz="2200" dirty="0">
                <a:solidFill>
                  <a:schemeClr val="bg1"/>
                </a:solidFill>
                <a:hlinkClick r:id="rId2">
                  <a:extLst>
                    <a:ext uri="{A12FA001-AC4F-418D-AE19-62706E023703}">
                      <ahyp:hlinkClr xmlns:ahyp="http://schemas.microsoft.com/office/drawing/2018/hyperlinkcolor" val="tx"/>
                    </a:ext>
                  </a:extLst>
                </a:hlinkClick>
              </a:rPr>
              <a:t>Link</a:t>
            </a:r>
            <a:endParaRPr lang="en-US" sz="2200" dirty="0">
              <a:solidFill>
                <a:schemeClr val="bg1"/>
              </a:solidFill>
            </a:endParaRPr>
          </a:p>
          <a:p>
            <a:r>
              <a:rPr lang="en-US" sz="2200" b="1" dirty="0">
                <a:solidFill>
                  <a:schemeClr val="bg1"/>
                </a:solidFill>
              </a:rPr>
              <a:t>Facebook Live</a:t>
            </a:r>
          </a:p>
          <a:p>
            <a:r>
              <a:rPr lang="pt-PT" sz="2200" dirty="0">
                <a:solidFill>
                  <a:schemeClr val="bg1"/>
                </a:solidFill>
              </a:rPr>
              <a:t>O </a:t>
            </a:r>
            <a:r>
              <a:rPr lang="pt-PT" sz="2200" dirty="0" err="1">
                <a:solidFill>
                  <a:schemeClr val="bg1"/>
                </a:solidFill>
              </a:rPr>
              <a:t>Facebook</a:t>
            </a:r>
            <a:r>
              <a:rPr lang="pt-PT" sz="2200" dirty="0">
                <a:solidFill>
                  <a:schemeClr val="bg1"/>
                </a:solidFill>
              </a:rPr>
              <a:t> Live é uma ferramenta que permite o usuário transmitir vídeo ao vivo através de uma página ou grupo do </a:t>
            </a:r>
            <a:r>
              <a:rPr lang="pt-PT" sz="2200" dirty="0" err="1">
                <a:solidFill>
                  <a:schemeClr val="bg1"/>
                </a:solidFill>
              </a:rPr>
              <a:t>Facebook</a:t>
            </a:r>
            <a:r>
              <a:rPr lang="pt-PT" sz="2200" dirty="0">
                <a:solidFill>
                  <a:schemeClr val="bg1"/>
                </a:solidFill>
              </a:rPr>
              <a:t>. Este recurso pode ser aplicado para gravar reuniões, eventos, apresentações e aulas.</a:t>
            </a:r>
            <a:endParaRPr lang="en-US" sz="2200" dirty="0">
              <a:solidFill>
                <a:schemeClr val="bg1"/>
              </a:solidFill>
            </a:endParaRPr>
          </a:p>
        </p:txBody>
      </p:sp>
      <p:pic>
        <p:nvPicPr>
          <p:cNvPr id="10" name="Picture Placeholder 9">
            <a:extLst>
              <a:ext uri="{FF2B5EF4-FFF2-40B4-BE49-F238E27FC236}">
                <a16:creationId xmlns:a16="http://schemas.microsoft.com/office/drawing/2014/main" id="{41AA6D62-E952-44F5-846A-AB8461B7BE5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33" r="23233"/>
          <a:stretch>
            <a:fillRect/>
          </a:stretch>
        </p:blipFill>
        <p:spPr/>
      </p:pic>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576833" y="228600"/>
            <a:ext cx="5275229" cy="8382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800" dirty="0"/>
              <a:t>FERRAMENTAS DE COMUNICAÇÃO</a:t>
            </a:r>
          </a:p>
          <a:p>
            <a:endParaRPr lang="en-US" sz="3200" dirty="0"/>
          </a:p>
        </p:txBody>
      </p:sp>
    </p:spTree>
    <p:extLst>
      <p:ext uri="{BB962C8B-B14F-4D97-AF65-F5344CB8AC3E}">
        <p14:creationId xmlns:p14="http://schemas.microsoft.com/office/powerpoint/2010/main" val="1459446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38403" y="1389435"/>
            <a:ext cx="5403738" cy="5262979"/>
          </a:xfrm>
          <a:prstGeom prst="rect">
            <a:avLst/>
          </a:prstGeom>
          <a:noFill/>
        </p:spPr>
        <p:txBody>
          <a:bodyPr wrap="square" rtlCol="0">
            <a:spAutoFit/>
          </a:bodyPr>
          <a:lstStyle/>
          <a:p>
            <a:r>
              <a:rPr lang="en-US" sz="2400" b="1" dirty="0" err="1">
                <a:solidFill>
                  <a:schemeClr val="bg1"/>
                </a:solidFill>
              </a:rPr>
              <a:t>Webex</a:t>
            </a:r>
            <a:r>
              <a:rPr lang="en-US" sz="2400" b="1" dirty="0">
                <a:solidFill>
                  <a:schemeClr val="bg1"/>
                </a:solidFill>
              </a:rPr>
              <a:t>:</a:t>
            </a:r>
            <a:endParaRPr lang="en-US" sz="2400" dirty="0">
              <a:solidFill>
                <a:schemeClr val="bg1"/>
              </a:solidFill>
            </a:endParaRPr>
          </a:p>
          <a:p>
            <a:r>
              <a:rPr lang="en-US" sz="2400" dirty="0" err="1">
                <a:solidFill>
                  <a:schemeClr val="bg1"/>
                </a:solidFill>
              </a:rPr>
              <a:t>Webex</a:t>
            </a:r>
            <a:r>
              <a:rPr lang="en-US" sz="2400" dirty="0">
                <a:solidFill>
                  <a:schemeClr val="bg1"/>
                </a:solidFill>
              </a:rPr>
              <a:t> </a:t>
            </a:r>
            <a:r>
              <a:rPr lang="pt-PT" sz="2400" dirty="0">
                <a:solidFill>
                  <a:schemeClr val="bg1"/>
                </a:solidFill>
              </a:rPr>
              <a:t>é uma ferramenta online que permite que aos usuários reuniões por videoconferência com até 100 participantes. É um recurso que permite se comunicar por chamada de voz ou vídeo. Também pode ser aplicado para a partilha de visor ou para partilhar documentos entre pessoas. O </a:t>
            </a:r>
            <a:r>
              <a:rPr lang="pt-PT" sz="2400" dirty="0" err="1">
                <a:solidFill>
                  <a:schemeClr val="bg1"/>
                </a:solidFill>
              </a:rPr>
              <a:t>Webex</a:t>
            </a:r>
            <a:r>
              <a:rPr lang="pt-PT" sz="2400" dirty="0">
                <a:solidFill>
                  <a:schemeClr val="bg1"/>
                </a:solidFill>
              </a:rPr>
              <a:t> é considerado um software inclusivo, já que oferece experiências iguais para todos, independentemente da geografia, idioma ou estilo de comunicação. </a:t>
            </a:r>
            <a:r>
              <a:rPr lang="en-US" sz="2400" dirty="0">
                <a:solidFill>
                  <a:schemeClr val="bg1"/>
                </a:solidFill>
                <a:hlinkClick r:id="rId2">
                  <a:extLst>
                    <a:ext uri="{A12FA001-AC4F-418D-AE19-62706E023703}">
                      <ahyp:hlinkClr xmlns:ahyp="http://schemas.microsoft.com/office/drawing/2018/hyperlinkcolor" val="tx"/>
                    </a:ext>
                  </a:extLst>
                </a:hlinkClick>
              </a:rPr>
              <a:t>Link</a:t>
            </a:r>
            <a:endParaRPr lang="en-US" sz="2400" dirty="0">
              <a:solidFill>
                <a:schemeClr val="bg1"/>
              </a:solidFill>
            </a:endParaRPr>
          </a:p>
          <a:p>
            <a:endParaRPr lang="en-US" sz="2400" dirty="0">
              <a:solidFill>
                <a:schemeClr val="bg1"/>
              </a:solidFill>
            </a:endParaRPr>
          </a:p>
        </p:txBody>
      </p:sp>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538403" y="359502"/>
            <a:ext cx="5313659" cy="4495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800" dirty="0"/>
              <a:t>FERRAMENTAS DE COMUNICAÇÃO</a:t>
            </a:r>
          </a:p>
        </p:txBody>
      </p:sp>
      <p:pic>
        <p:nvPicPr>
          <p:cNvPr id="6" name="Picture Placeholder 5">
            <a:extLst>
              <a:ext uri="{FF2B5EF4-FFF2-40B4-BE49-F238E27FC236}">
                <a16:creationId xmlns:a16="http://schemas.microsoft.com/office/drawing/2014/main" id="{BEBFFC23-75EA-4B53-867C-42E06740CDD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09343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524000" y="410455"/>
            <a:ext cx="4910774" cy="765202"/>
          </a:xfrm>
        </p:spPr>
        <p:txBody>
          <a:bodyPr>
            <a:normAutofit fontScale="92500" lnSpcReduction="20000"/>
          </a:bodyPr>
          <a:lstStyle/>
          <a:p>
            <a:pPr algn="ctr"/>
            <a:r>
              <a:rPr lang="pt-PT" sz="3000" dirty="0"/>
              <a:t>FERRAMENTAS DE GESTÃO DE PROJETOS</a:t>
            </a:r>
            <a:endParaRPr lang="en-US"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524000" y="1368843"/>
            <a:ext cx="5105121" cy="5262979"/>
          </a:xfrm>
          <a:prstGeom prst="rect">
            <a:avLst/>
          </a:prstGeom>
          <a:noFill/>
        </p:spPr>
        <p:txBody>
          <a:bodyPr wrap="square" rtlCol="0">
            <a:spAutoFit/>
          </a:bodyPr>
          <a:lstStyle/>
          <a:p>
            <a:r>
              <a:rPr lang="pt-PT" sz="2400" dirty="0">
                <a:solidFill>
                  <a:schemeClr val="bg1"/>
                </a:solidFill>
              </a:rPr>
              <a:t>Um conjunto de ferramentas de gestão de projetos que permite aos gestores a organização, planeamento e controlo dos projetos de uma forma simples e eficaz.</a:t>
            </a:r>
          </a:p>
          <a:p>
            <a:r>
              <a:rPr lang="pt-PT" sz="2400" dirty="0">
                <a:solidFill>
                  <a:schemeClr val="bg1"/>
                </a:solidFill>
              </a:rPr>
              <a:t>As ferramentas de gestão de projetos irão apoiá-lo a garantir que todas as partes interessadas estejam a par do programa de trabalhos, bem como, qual o estágio/processo do projeto de Envolvimento Cívico está a desenvolver.</a:t>
            </a:r>
          </a:p>
          <a:p>
            <a:r>
              <a:rPr lang="pt-PT" sz="2400" dirty="0">
                <a:solidFill>
                  <a:schemeClr val="bg1"/>
                </a:solidFill>
              </a:rPr>
              <a:t>Existem diversas ferramentas de gestão de projetos - terá de decidir o que melhor se adequa ao seu projeto.</a:t>
            </a:r>
          </a:p>
        </p:txBody>
      </p:sp>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Tree>
    <p:extLst>
      <p:ext uri="{BB962C8B-B14F-4D97-AF65-F5344CB8AC3E}">
        <p14:creationId xmlns:p14="http://schemas.microsoft.com/office/powerpoint/2010/main" val="1680018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4000" y="1609725"/>
            <a:ext cx="5328062" cy="4893647"/>
          </a:xfrm>
          <a:prstGeom prst="rect">
            <a:avLst/>
          </a:prstGeom>
          <a:noFill/>
        </p:spPr>
        <p:txBody>
          <a:bodyPr wrap="square" rtlCol="0">
            <a:spAutoFit/>
          </a:bodyPr>
          <a:lstStyle/>
          <a:p>
            <a:r>
              <a:rPr lang="pt-PT" sz="2400" b="1" dirty="0" err="1">
                <a:solidFill>
                  <a:schemeClr val="bg1"/>
                </a:solidFill>
              </a:rPr>
              <a:t>Trello</a:t>
            </a:r>
            <a:endParaRPr lang="pt-PT" sz="2400" b="1" dirty="0">
              <a:solidFill>
                <a:schemeClr val="bg1"/>
              </a:solidFill>
            </a:endParaRPr>
          </a:p>
          <a:p>
            <a:r>
              <a:rPr lang="pt-PT" sz="2400" dirty="0">
                <a:solidFill>
                  <a:schemeClr val="bg1"/>
                </a:solidFill>
              </a:rPr>
              <a:t>O </a:t>
            </a:r>
            <a:r>
              <a:rPr lang="pt-PT" sz="2400" dirty="0" err="1">
                <a:solidFill>
                  <a:schemeClr val="bg1"/>
                </a:solidFill>
              </a:rPr>
              <a:t>Trello</a:t>
            </a:r>
            <a:r>
              <a:rPr lang="pt-PT" sz="2400" dirty="0">
                <a:solidFill>
                  <a:schemeClr val="bg1"/>
                </a:solidFill>
              </a:rPr>
              <a:t> permite aos usuários criar quadros, listas e cartões que permitem manter os projetos organizados. </a:t>
            </a:r>
          </a:p>
          <a:p>
            <a:r>
              <a:rPr lang="pt-PT" sz="2400" dirty="0">
                <a:solidFill>
                  <a:schemeClr val="bg1"/>
                </a:solidFill>
              </a:rPr>
              <a:t>Com cada quadro, pode partilhar itens de muitas fontes diferentes, como blogs, sites e notícias, disponibilizando aos usuários informações acessíveis com rapidez.</a:t>
            </a:r>
          </a:p>
          <a:p>
            <a:r>
              <a:rPr lang="pt-PT" sz="2400" dirty="0">
                <a:solidFill>
                  <a:schemeClr val="bg1"/>
                </a:solidFill>
              </a:rPr>
              <a:t>O </a:t>
            </a:r>
            <a:r>
              <a:rPr lang="pt-PT" sz="2400" dirty="0" err="1">
                <a:solidFill>
                  <a:schemeClr val="bg1"/>
                </a:solidFill>
              </a:rPr>
              <a:t>Trello</a:t>
            </a:r>
            <a:r>
              <a:rPr lang="pt-PT" sz="2400" dirty="0">
                <a:solidFill>
                  <a:schemeClr val="bg1"/>
                </a:solidFill>
              </a:rPr>
              <a:t> também pode ser usado como uma versão gratuita! </a:t>
            </a:r>
          </a:p>
          <a:p>
            <a:endParaRPr lang="en-US"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Link</a:t>
            </a:r>
            <a:endParaRPr lang="en-US" sz="2400" dirty="0">
              <a:solidFill>
                <a:schemeClr val="bg1"/>
              </a:solidFill>
            </a:endParaRPr>
          </a:p>
        </p:txBody>
      </p:sp>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32645" y="354628"/>
            <a:ext cx="4910772" cy="8631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2800" dirty="0"/>
              <a:t>FERRAMENTAS DE GESTÃO DE PROJETOS</a:t>
            </a:r>
            <a:endParaRPr lang="en-US" sz="2800" dirty="0"/>
          </a:p>
        </p:txBody>
      </p:sp>
      <p:sp>
        <p:nvSpPr>
          <p:cNvPr id="14" name="TextBox 13">
            <a:extLst>
              <a:ext uri="{FF2B5EF4-FFF2-40B4-BE49-F238E27FC236}">
                <a16:creationId xmlns:a16="http://schemas.microsoft.com/office/drawing/2014/main" id="{A9C4F911-417A-4517-9286-B286BB3AF8ED}"/>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extLst>
                    <a:ext uri="{A12FA001-AC4F-418D-AE19-62706E023703}">
                      <ahyp:hlinkClr xmlns:ahyp="http://schemas.microsoft.com/office/drawing/2018/hyperlinkcolor" val="tx"/>
                    </a:ext>
                  </a:extLst>
                </a:hlinkClick>
              </a:rPr>
              <a:t>Source</a:t>
            </a:r>
            <a:endParaRPr lang="en-IE" dirty="0">
              <a:solidFill>
                <a:srgbClr val="002060"/>
              </a:solidFill>
            </a:endParaRPr>
          </a:p>
        </p:txBody>
      </p:sp>
      <p:pic>
        <p:nvPicPr>
          <p:cNvPr id="4" name="Picture Placeholder 3">
            <a:extLst>
              <a:ext uri="{FF2B5EF4-FFF2-40B4-BE49-F238E27FC236}">
                <a16:creationId xmlns:a16="http://schemas.microsoft.com/office/drawing/2014/main" id="{199F0F8E-D839-46A8-9EFC-8303AE70BFE6}"/>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421" r="23421"/>
          <a:stretch>
            <a:fillRect/>
          </a:stretch>
        </p:blipFill>
        <p:spPr/>
      </p:pic>
    </p:spTree>
    <p:extLst>
      <p:ext uri="{BB962C8B-B14F-4D97-AF65-F5344CB8AC3E}">
        <p14:creationId xmlns:p14="http://schemas.microsoft.com/office/powerpoint/2010/main" val="2748482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38403" y="1392275"/>
            <a:ext cx="5105121" cy="5262979"/>
          </a:xfrm>
          <a:prstGeom prst="rect">
            <a:avLst/>
          </a:prstGeom>
          <a:noFill/>
        </p:spPr>
        <p:txBody>
          <a:bodyPr wrap="square" rtlCol="0">
            <a:spAutoFit/>
          </a:bodyPr>
          <a:lstStyle/>
          <a:p>
            <a:r>
              <a:rPr lang="en-US" sz="2400" b="1" dirty="0">
                <a:solidFill>
                  <a:schemeClr val="bg1"/>
                </a:solidFill>
              </a:rPr>
              <a:t>Microsoft Teams</a:t>
            </a:r>
          </a:p>
          <a:p>
            <a:r>
              <a:rPr lang="pt-PT" sz="2400" dirty="0">
                <a:solidFill>
                  <a:schemeClr val="bg1"/>
                </a:solidFill>
              </a:rPr>
              <a:t>O Microsoft Teams pode não ter sido inicialmente pensado como um software de gestão de projetos, mas é uma plataforma que oferece aos usuários um nicho para trabalho em equipa. O </a:t>
            </a:r>
            <a:r>
              <a:rPr lang="pt-PT" sz="2400" dirty="0" err="1">
                <a:solidFill>
                  <a:schemeClr val="bg1"/>
                </a:solidFill>
              </a:rPr>
              <a:t>MsTeams</a:t>
            </a:r>
            <a:r>
              <a:rPr lang="pt-PT" sz="2400" dirty="0">
                <a:solidFill>
                  <a:schemeClr val="bg1"/>
                </a:solidFill>
              </a:rPr>
              <a:t> usa canais em vez de pastas de arquivos e usa chats em vez de emails. Esta alteração no formato comum de trabalho em equipa, permite que cada membro da equipa aceda e trabalhe nos mesmos arquivos ao mesmo tempo. </a:t>
            </a:r>
            <a:endParaRPr lang="en-US"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Link</a:t>
            </a:r>
            <a:endParaRPr lang="en-US" sz="2400" b="1" dirty="0">
              <a:solidFill>
                <a:schemeClr val="bg1"/>
              </a:solidFill>
            </a:endParaRPr>
          </a:p>
        </p:txBody>
      </p:sp>
      <p:sp>
        <p:nvSpPr>
          <p:cNvPr id="7" name="Text Placeholder 2">
            <a:extLst>
              <a:ext uri="{FF2B5EF4-FFF2-40B4-BE49-F238E27FC236}">
                <a16:creationId xmlns:a16="http://schemas.microsoft.com/office/drawing/2014/main" id="{4E9438D5-8DEC-44A9-9A4B-DD90C7AFBC1A}"/>
              </a:ext>
            </a:extLst>
          </p:cNvPr>
          <p:cNvSpPr txBox="1">
            <a:spLocks/>
          </p:cNvSpPr>
          <p:nvPr/>
        </p:nvSpPr>
        <p:spPr>
          <a:xfrm>
            <a:off x="1718347" y="258054"/>
            <a:ext cx="4925177" cy="81963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3000" dirty="0"/>
              <a:t>FERRAMENTAS DE GESTÃO DE PROJETOS</a:t>
            </a:r>
            <a:endParaRPr lang="en-US" sz="3200" dirty="0"/>
          </a:p>
        </p:txBody>
      </p:sp>
      <p:pic>
        <p:nvPicPr>
          <p:cNvPr id="16" name="Picture Placeholder 15">
            <a:extLst>
              <a:ext uri="{FF2B5EF4-FFF2-40B4-BE49-F238E27FC236}">
                <a16:creationId xmlns:a16="http://schemas.microsoft.com/office/drawing/2014/main" id="{51884B9C-7179-47FE-8B9D-5A44C6332C9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14" b="8414"/>
          <a:stretch>
            <a:fillRect/>
          </a:stretch>
        </p:blipFill>
        <p:spPr/>
      </p:pic>
    </p:spTree>
    <p:extLst>
      <p:ext uri="{BB962C8B-B14F-4D97-AF65-F5344CB8AC3E}">
        <p14:creationId xmlns:p14="http://schemas.microsoft.com/office/powerpoint/2010/main" val="154657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718347" y="482813"/>
            <a:ext cx="4716425" cy="449516"/>
          </a:xfrm>
        </p:spPr>
        <p:txBody>
          <a:bodyPr>
            <a:normAutofit fontScale="92500" lnSpcReduction="10000"/>
          </a:bodyPr>
          <a:lstStyle/>
          <a:p>
            <a:pPr algn="ctr"/>
            <a:r>
              <a:rPr lang="en-US" sz="3000" dirty="0"/>
              <a:t>ECD TOOLKIT</a:t>
            </a:r>
          </a:p>
          <a:p>
            <a:endParaRPr lang="en-US"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572491" y="1310572"/>
            <a:ext cx="5279571" cy="5262979"/>
          </a:xfrm>
          <a:prstGeom prst="rect">
            <a:avLst/>
          </a:prstGeom>
          <a:noFill/>
        </p:spPr>
        <p:txBody>
          <a:bodyPr wrap="square">
            <a:spAutoFit/>
          </a:bodyPr>
          <a:lstStyle/>
          <a:p>
            <a:r>
              <a:rPr lang="pt-PT" sz="2400" dirty="0">
                <a:solidFill>
                  <a:schemeClr val="bg1"/>
                </a:solidFill>
              </a:rPr>
              <a:t>Nesta seção, foram apresentadas várias ferramentas digitais diferentes. Mas sabia que há um </a:t>
            </a:r>
            <a:r>
              <a:rPr lang="pt-PT" sz="2400" dirty="0" err="1">
                <a:solidFill>
                  <a:schemeClr val="bg1"/>
                </a:solidFill>
              </a:rPr>
              <a:t>Toolkit</a:t>
            </a:r>
            <a:r>
              <a:rPr lang="pt-PT" sz="2400" dirty="0">
                <a:solidFill>
                  <a:schemeClr val="bg1"/>
                </a:solidFill>
              </a:rPr>
              <a:t> completo como parte do projeto SDCE?</a:t>
            </a:r>
          </a:p>
          <a:p>
            <a:endParaRPr lang="en-US" sz="2400" dirty="0">
              <a:solidFill>
                <a:schemeClr val="bg1"/>
              </a:solidFill>
            </a:endParaRPr>
          </a:p>
          <a:p>
            <a:r>
              <a:rPr lang="pt-PT" sz="2400" dirty="0">
                <a:solidFill>
                  <a:schemeClr val="bg1"/>
                </a:solidFill>
              </a:rPr>
              <a:t>O </a:t>
            </a:r>
            <a:r>
              <a:rPr lang="pt-PT" sz="2400" dirty="0" err="1">
                <a:solidFill>
                  <a:schemeClr val="bg1"/>
                </a:solidFill>
              </a:rPr>
              <a:t>Toolkit</a:t>
            </a:r>
            <a:r>
              <a:rPr lang="pt-PT" sz="2400" dirty="0">
                <a:solidFill>
                  <a:schemeClr val="bg1"/>
                </a:solidFill>
              </a:rPr>
              <a:t> é um excelente recurso para lhe dar algumas ideias sobre quais ferramentas aplicar e quando - também apresenta um conjunto de ferramentas inspiradoras que foram efetivamente aplicadas para ajudar as comunidades locais em toda a Europa</a:t>
            </a:r>
          </a:p>
          <a:p>
            <a:endParaRPr lang="en-US"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Link</a:t>
            </a:r>
            <a:endParaRPr lang="en-US" sz="2400" dirty="0">
              <a:solidFill>
                <a:schemeClr val="bg1"/>
              </a:solidFill>
            </a:endParaRPr>
          </a:p>
        </p:txBody>
      </p:sp>
      <p:pic>
        <p:nvPicPr>
          <p:cNvPr id="4" name="Picture Placeholder 3">
            <a:extLst>
              <a:ext uri="{FF2B5EF4-FFF2-40B4-BE49-F238E27FC236}">
                <a16:creationId xmlns:a16="http://schemas.microsoft.com/office/drawing/2014/main" id="{CC5357E6-9BDA-4DDE-8825-05F58D9E8AF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149" r="23149"/>
          <a:stretch>
            <a:fillRect/>
          </a:stretch>
        </p:blipFill>
        <p:spPr/>
      </p:pic>
    </p:spTree>
    <p:extLst>
      <p:ext uri="{BB962C8B-B14F-4D97-AF65-F5344CB8AC3E}">
        <p14:creationId xmlns:p14="http://schemas.microsoft.com/office/powerpoint/2010/main" val="285989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215829" y="724620"/>
            <a:ext cx="8910732" cy="1589956"/>
          </a:xfrm>
        </p:spPr>
        <p:txBody>
          <a:bodyPr>
            <a:normAutofit fontScale="85000" lnSpcReduction="20000"/>
          </a:bodyPr>
          <a:lstStyle/>
          <a:p>
            <a:r>
              <a:rPr lang="pt-PT" sz="5200" dirty="0"/>
              <a:t>O QUE É QUE OS GRANDES PROJETOS DE ENVOLVIMENTO CÍVICO DIGITAL INCLUEM?</a:t>
            </a:r>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dirty="0"/>
          </a:p>
        </p:txBody>
      </p:sp>
      <p:sp>
        <p:nvSpPr>
          <p:cNvPr id="7" name="TextBox 6">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Inicial</a:t>
            </a:r>
            <a:endParaRPr lang="en-IE" sz="2800" b="1" dirty="0">
              <a:solidFill>
                <a:schemeClr val="bg1"/>
              </a:solidFill>
            </a:endParaRP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253" r="23253"/>
          <a:stretch>
            <a:fillRect/>
          </a:stretch>
        </p:blipFill>
        <p:spPr/>
      </p:pic>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p:txBody>
          <a:bodyPr>
            <a:normAutofit lnSpcReduction="10000"/>
          </a:bodyPr>
          <a:lstStyle/>
          <a:p>
            <a:r>
              <a:rPr lang="en-IE" dirty="0"/>
              <a:t>Recursos</a:t>
            </a:r>
          </a:p>
        </p:txBody>
      </p:sp>
      <p:sp>
        <p:nvSpPr>
          <p:cNvPr id="11" name="TextBox 10">
            <a:extLst>
              <a:ext uri="{FF2B5EF4-FFF2-40B4-BE49-F238E27FC236}">
                <a16:creationId xmlns:a16="http://schemas.microsoft.com/office/drawing/2014/main" id="{72445D50-D67C-4080-B5AC-DF74DA5E23BF}"/>
              </a:ext>
            </a:extLst>
          </p:cNvPr>
          <p:cNvSpPr txBox="1"/>
          <p:nvPr/>
        </p:nvSpPr>
        <p:spPr>
          <a:xfrm>
            <a:off x="1718561" y="1570545"/>
            <a:ext cx="5290457" cy="2308324"/>
          </a:xfrm>
          <a:prstGeom prst="rect">
            <a:avLst/>
          </a:prstGeom>
          <a:noFill/>
        </p:spPr>
        <p:txBody>
          <a:bodyPr wrap="square" rtlCol="0">
            <a:spAutoFit/>
          </a:bodyPr>
          <a:lstStyle/>
          <a:p>
            <a:r>
              <a:rPr lang="en-IE" sz="2400" dirty="0" err="1">
                <a:solidFill>
                  <a:schemeClr val="bg1"/>
                </a:solidFill>
                <a:hlinkClick r:id="rId3">
                  <a:extLst>
                    <a:ext uri="{A12FA001-AC4F-418D-AE19-62706E023703}">
                      <ahyp:hlinkClr xmlns:ahyp="http://schemas.microsoft.com/office/drawing/2018/hyperlinkcolor" val="tx"/>
                    </a:ext>
                  </a:extLst>
                </a:hlinkClick>
              </a:rPr>
              <a:t>Artigo</a:t>
            </a:r>
            <a:r>
              <a:rPr lang="en-IE" sz="2400" dirty="0">
                <a:solidFill>
                  <a:schemeClr val="bg1"/>
                </a:solidFill>
                <a:hlinkClick r:id="rId3">
                  <a:extLst>
                    <a:ext uri="{A12FA001-AC4F-418D-AE19-62706E023703}">
                      <ahyp:hlinkClr xmlns:ahyp="http://schemas.microsoft.com/office/drawing/2018/hyperlinkcolor" val="tx"/>
                    </a:ext>
                  </a:extLst>
                </a:hlinkClick>
              </a:rPr>
              <a:t> </a:t>
            </a:r>
            <a:r>
              <a:rPr lang="en-IE" sz="2400" dirty="0" err="1">
                <a:solidFill>
                  <a:schemeClr val="bg1"/>
                </a:solidFill>
                <a:hlinkClick r:id="rId3">
                  <a:extLst>
                    <a:ext uri="{A12FA001-AC4F-418D-AE19-62706E023703}">
                      <ahyp:hlinkClr xmlns:ahyp="http://schemas.microsoft.com/office/drawing/2018/hyperlinkcolor" val="tx"/>
                    </a:ext>
                  </a:extLst>
                </a:hlinkClick>
              </a:rPr>
              <a:t>sobre</a:t>
            </a:r>
            <a:r>
              <a:rPr lang="en-IE" sz="2400" dirty="0">
                <a:solidFill>
                  <a:schemeClr val="bg1"/>
                </a:solidFill>
                <a:hlinkClick r:id="rId3">
                  <a:extLst>
                    <a:ext uri="{A12FA001-AC4F-418D-AE19-62706E023703}">
                      <ahyp:hlinkClr xmlns:ahyp="http://schemas.microsoft.com/office/drawing/2018/hyperlinkcolor" val="tx"/>
                    </a:ext>
                  </a:extLst>
                </a:hlinkClick>
              </a:rPr>
              <a:t> </a:t>
            </a:r>
            <a:r>
              <a:rPr lang="en-IE" sz="2400" dirty="0" err="1">
                <a:solidFill>
                  <a:schemeClr val="bg1"/>
                </a:solidFill>
                <a:hlinkClick r:id="rId3">
                  <a:extLst>
                    <a:ext uri="{A12FA001-AC4F-418D-AE19-62706E023703}">
                      <ahyp:hlinkClr xmlns:ahyp="http://schemas.microsoft.com/office/drawing/2018/hyperlinkcolor" val="tx"/>
                    </a:ext>
                  </a:extLst>
                </a:hlinkClick>
              </a:rPr>
              <a:t>como</a:t>
            </a:r>
            <a:r>
              <a:rPr lang="en-IE" sz="2400" dirty="0">
                <a:solidFill>
                  <a:schemeClr val="bg1"/>
                </a:solidFill>
                <a:hlinkClick r:id="rId3">
                  <a:extLst>
                    <a:ext uri="{A12FA001-AC4F-418D-AE19-62706E023703}">
                      <ahyp:hlinkClr xmlns:ahyp="http://schemas.microsoft.com/office/drawing/2018/hyperlinkcolor" val="tx"/>
                    </a:ext>
                  </a:extLst>
                </a:hlinkClick>
              </a:rPr>
              <a:t> </a:t>
            </a:r>
            <a:r>
              <a:rPr lang="en-IE" sz="2400" dirty="0" err="1">
                <a:solidFill>
                  <a:schemeClr val="bg1"/>
                </a:solidFill>
                <a:hlinkClick r:id="rId3">
                  <a:extLst>
                    <a:ext uri="{A12FA001-AC4F-418D-AE19-62706E023703}">
                      <ahyp:hlinkClr xmlns:ahyp="http://schemas.microsoft.com/office/drawing/2018/hyperlinkcolor" val="tx"/>
                    </a:ext>
                  </a:extLst>
                </a:hlinkClick>
              </a:rPr>
              <a:t>aplicar</a:t>
            </a:r>
            <a:r>
              <a:rPr lang="en-IE" sz="2400" dirty="0">
                <a:solidFill>
                  <a:schemeClr val="bg1"/>
                </a:solidFill>
                <a:hlinkClick r:id="rId3">
                  <a:extLst>
                    <a:ext uri="{A12FA001-AC4F-418D-AE19-62706E023703}">
                      <ahyp:hlinkClr xmlns:ahyp="http://schemas.microsoft.com/office/drawing/2018/hyperlinkcolor" val="tx"/>
                    </a:ext>
                  </a:extLst>
                </a:hlinkClick>
              </a:rPr>
              <a:t> </a:t>
            </a:r>
            <a:r>
              <a:rPr lang="en-IE" sz="2400" dirty="0" err="1">
                <a:solidFill>
                  <a:schemeClr val="bg1"/>
                </a:solidFill>
                <a:hlinkClick r:id="rId3">
                  <a:extLst>
                    <a:ext uri="{A12FA001-AC4F-418D-AE19-62706E023703}">
                      <ahyp:hlinkClr xmlns:ahyp="http://schemas.microsoft.com/office/drawing/2018/hyperlinkcolor" val="tx"/>
                    </a:ext>
                  </a:extLst>
                </a:hlinkClick>
              </a:rPr>
              <a:t>tecnologia</a:t>
            </a:r>
            <a:r>
              <a:rPr lang="en-IE" sz="2400" dirty="0">
                <a:solidFill>
                  <a:schemeClr val="bg1"/>
                </a:solidFill>
                <a:hlinkClick r:id="rId3">
                  <a:extLst>
                    <a:ext uri="{A12FA001-AC4F-418D-AE19-62706E023703}">
                      <ahyp:hlinkClr xmlns:ahyp="http://schemas.microsoft.com/office/drawing/2018/hyperlinkcolor" val="tx"/>
                    </a:ext>
                  </a:extLst>
                </a:hlinkClick>
              </a:rPr>
              <a:t> no </a:t>
            </a:r>
            <a:r>
              <a:rPr lang="en-IE" sz="2400" dirty="0" err="1">
                <a:solidFill>
                  <a:schemeClr val="bg1"/>
                </a:solidFill>
                <a:hlinkClick r:id="rId3">
                  <a:extLst>
                    <a:ext uri="{A12FA001-AC4F-418D-AE19-62706E023703}">
                      <ahyp:hlinkClr xmlns:ahyp="http://schemas.microsoft.com/office/drawing/2018/hyperlinkcolor" val="tx"/>
                    </a:ext>
                  </a:extLst>
                </a:hlinkClick>
              </a:rPr>
              <a:t>envolvimento</a:t>
            </a:r>
            <a:r>
              <a:rPr lang="en-IE" sz="2400" dirty="0">
                <a:solidFill>
                  <a:schemeClr val="bg1"/>
                </a:solidFill>
                <a:hlinkClick r:id="rId3">
                  <a:extLst>
                    <a:ext uri="{A12FA001-AC4F-418D-AE19-62706E023703}">
                      <ahyp:hlinkClr xmlns:ahyp="http://schemas.microsoft.com/office/drawing/2018/hyperlinkcolor" val="tx"/>
                    </a:ext>
                  </a:extLst>
                </a:hlinkClick>
              </a:rPr>
              <a:t> </a:t>
            </a:r>
            <a:r>
              <a:rPr lang="en-IE" sz="2400" dirty="0" err="1">
                <a:solidFill>
                  <a:schemeClr val="bg1"/>
                </a:solidFill>
                <a:hlinkClick r:id="rId3">
                  <a:extLst>
                    <a:ext uri="{A12FA001-AC4F-418D-AE19-62706E023703}">
                      <ahyp:hlinkClr xmlns:ahyp="http://schemas.microsoft.com/office/drawing/2018/hyperlinkcolor" val="tx"/>
                    </a:ext>
                  </a:extLst>
                </a:hlinkClick>
              </a:rPr>
              <a:t>cívico</a:t>
            </a:r>
            <a:r>
              <a:rPr lang="en-IE" sz="2400" dirty="0">
                <a:solidFill>
                  <a:schemeClr val="bg1"/>
                </a:solidFill>
                <a:hlinkClick r:id="rId3">
                  <a:extLst>
                    <a:ext uri="{A12FA001-AC4F-418D-AE19-62706E023703}">
                      <ahyp:hlinkClr xmlns:ahyp="http://schemas.microsoft.com/office/drawing/2018/hyperlinkcolor" val="tx"/>
                    </a:ext>
                  </a:extLst>
                </a:hlinkClick>
              </a:rPr>
              <a:t> </a:t>
            </a:r>
            <a:endParaRPr lang="en-IE" sz="2400" dirty="0">
              <a:solidFill>
                <a:schemeClr val="bg1"/>
              </a:solidFill>
            </a:endParaRPr>
          </a:p>
          <a:p>
            <a:endParaRPr lang="en-IE" sz="2400" dirty="0">
              <a:solidFill>
                <a:schemeClr val="bg1"/>
              </a:solidFill>
            </a:endParaRPr>
          </a:p>
          <a:p>
            <a:r>
              <a:rPr lang="en-IE" sz="2400" dirty="0" err="1">
                <a:solidFill>
                  <a:schemeClr val="bg1"/>
                </a:solidFill>
                <a:hlinkClick r:id="rId4">
                  <a:extLst>
                    <a:ext uri="{A12FA001-AC4F-418D-AE19-62706E023703}">
                      <ahyp:hlinkClr xmlns:ahyp="http://schemas.microsoft.com/office/drawing/2018/hyperlinkcolor" val="tx"/>
                    </a:ext>
                  </a:extLst>
                </a:hlinkClick>
              </a:rPr>
              <a:t>Guia</a:t>
            </a:r>
            <a:r>
              <a:rPr lang="en-IE" sz="2400" dirty="0">
                <a:solidFill>
                  <a:schemeClr val="bg1"/>
                </a:solidFill>
                <a:hlinkClick r:id="rId4">
                  <a:extLst>
                    <a:ext uri="{A12FA001-AC4F-418D-AE19-62706E023703}">
                      <ahyp:hlinkClr xmlns:ahyp="http://schemas.microsoft.com/office/drawing/2018/hyperlinkcolor" val="tx"/>
                    </a:ext>
                  </a:extLst>
                </a:hlinkClick>
              </a:rPr>
              <a:t> DCE</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5">
                  <a:extLst>
                    <a:ext uri="{A12FA001-AC4F-418D-AE19-62706E023703}">
                      <ahyp:hlinkClr xmlns:ahyp="http://schemas.microsoft.com/office/drawing/2018/hyperlinkcolor" val="tx"/>
                    </a:ext>
                  </a:extLst>
                </a:hlinkClick>
              </a:rPr>
              <a:t>DCE Toolkit</a:t>
            </a:r>
            <a:endParaRPr lang="en-IE" sz="2400" dirty="0">
              <a:solidFill>
                <a:schemeClr val="bg1"/>
              </a:solidFill>
            </a:endParaRPr>
          </a:p>
        </p:txBody>
      </p:sp>
    </p:spTree>
    <p:extLst>
      <p:ext uri="{BB962C8B-B14F-4D97-AF65-F5344CB8AC3E}">
        <p14:creationId xmlns:p14="http://schemas.microsoft.com/office/powerpoint/2010/main" val="1061512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196778" y="707366"/>
            <a:ext cx="8966521" cy="1513156"/>
          </a:xfrm>
        </p:spPr>
        <p:txBody>
          <a:bodyPr>
            <a:normAutofit fontScale="92500" lnSpcReduction="20000"/>
          </a:bodyPr>
          <a:lstStyle/>
          <a:p>
            <a:r>
              <a:rPr lang="pt-PT" sz="4400" dirty="0"/>
              <a:t>PROJETAR/FORNECER SOLUÇÕES NO ÂMBITO DO ENVOLVIMENTO CÍVICO DIGITAL</a:t>
            </a:r>
            <a:endParaRPr lang="en-US" sz="4400" dirty="0"/>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5" name="TextBox 4">
            <a:extLst>
              <a:ext uri="{FF2B5EF4-FFF2-40B4-BE49-F238E27FC236}">
                <a16:creationId xmlns:a16="http://schemas.microsoft.com/office/drawing/2014/main" id="{4931B5E6-DC17-4DEE-8560-3E26A43CAE93}"/>
              </a:ext>
            </a:extLst>
          </p:cNvPr>
          <p:cNvSpPr txBox="1"/>
          <p:nvPr/>
        </p:nvSpPr>
        <p:spPr>
          <a:xfrm>
            <a:off x="6280031" y="5218044"/>
            <a:ext cx="5492870" cy="523220"/>
          </a:xfrm>
          <a:prstGeom prst="rect">
            <a:avLst/>
          </a:prstGeom>
          <a:noFill/>
        </p:spPr>
        <p:txBody>
          <a:bodyPr wrap="square" rtlCol="0">
            <a:spAutoFit/>
          </a:bodyPr>
          <a:lstStyle/>
          <a:p>
            <a:pPr algn="r"/>
            <a:r>
              <a:rPr lang="en-IE" sz="2800" b="1" dirty="0" err="1">
                <a:solidFill>
                  <a:schemeClr val="bg1"/>
                </a:solidFill>
              </a:rPr>
              <a:t>Nível</a:t>
            </a:r>
            <a:r>
              <a:rPr lang="en-IE" sz="2800" b="1" dirty="0">
                <a:solidFill>
                  <a:schemeClr val="bg1"/>
                </a:solidFill>
              </a:rPr>
              <a:t> de </a:t>
            </a:r>
            <a:r>
              <a:rPr lang="en-IE" sz="2800" b="1" dirty="0" err="1">
                <a:solidFill>
                  <a:schemeClr val="bg1"/>
                </a:solidFill>
              </a:rPr>
              <a:t>Aprendizagem</a:t>
            </a:r>
            <a:r>
              <a:rPr lang="en-IE" sz="2800" b="1" dirty="0">
                <a:solidFill>
                  <a:schemeClr val="bg1"/>
                </a:solidFill>
              </a:rPr>
              <a:t>: </a:t>
            </a:r>
            <a:r>
              <a:rPr lang="en-IE" sz="2800" b="1" dirty="0" err="1">
                <a:solidFill>
                  <a:schemeClr val="bg1"/>
                </a:solidFill>
              </a:rPr>
              <a:t>Inicial</a:t>
            </a:r>
            <a:endParaRPr lang="en-IE" sz="2800" b="1" dirty="0">
              <a:solidFill>
                <a:schemeClr val="bg1"/>
              </a:solidFill>
            </a:endParaRPr>
          </a:p>
        </p:txBody>
      </p:sp>
    </p:spTree>
    <p:extLst>
      <p:ext uri="{BB962C8B-B14F-4D97-AF65-F5344CB8AC3E}">
        <p14:creationId xmlns:p14="http://schemas.microsoft.com/office/powerpoint/2010/main" val="2153791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228600"/>
            <a:ext cx="4716425" cy="751113"/>
          </a:xfrm>
        </p:spPr>
        <p:txBody>
          <a:bodyPr>
            <a:normAutofit fontScale="85000" lnSpcReduction="20000"/>
          </a:bodyPr>
          <a:lstStyle/>
          <a:p>
            <a:pPr algn="ctr"/>
            <a:r>
              <a:rPr lang="pt-PT" sz="3300" dirty="0"/>
              <a:t>ESTUDOS DE CASO DCE E SOLUÇÕES DIGITAIS</a:t>
            </a:r>
            <a:endParaRPr lang="en-IE"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545771" y="1427305"/>
            <a:ext cx="5202401" cy="5262979"/>
          </a:xfrm>
          <a:prstGeom prst="rect">
            <a:avLst/>
          </a:prstGeom>
          <a:noFill/>
        </p:spPr>
        <p:txBody>
          <a:bodyPr wrap="square" rtlCol="0">
            <a:spAutoFit/>
          </a:bodyPr>
          <a:lstStyle/>
          <a:p>
            <a:r>
              <a:rPr lang="pt-PT" sz="2400" dirty="0">
                <a:solidFill>
                  <a:schemeClr val="bg1"/>
                </a:solidFill>
              </a:rPr>
              <a:t>Dentro deste tópico, serão explorados em detalhe os principais estudos de caso compilados no decurso da investigação preparatória do Guia do DCE.</a:t>
            </a:r>
          </a:p>
          <a:p>
            <a:endParaRPr lang="pt-PT" sz="2400" dirty="0">
              <a:solidFill>
                <a:schemeClr val="bg1"/>
              </a:solidFill>
            </a:endParaRPr>
          </a:p>
          <a:p>
            <a:r>
              <a:rPr lang="pt-PT" sz="2400" dirty="0">
                <a:solidFill>
                  <a:schemeClr val="bg1"/>
                </a:solidFill>
              </a:rPr>
              <a:t>Os estudos de caso foram enunciados frequentemente ao longo destes Módulos. Nesta seção, identificaremos como esses exemplos de envolvimento cívico utilizaram a tecnologia digital, ao mesmo tempo em que fornecem uma solução para um problema de envolvimento cívico.</a:t>
            </a:r>
            <a:endParaRPr lang="en-US" sz="2400" dirty="0">
              <a:solidFill>
                <a:schemeClr val="bg1"/>
              </a:solidFill>
            </a:endParaRPr>
          </a:p>
        </p:txBody>
      </p:sp>
      <p:pic>
        <p:nvPicPr>
          <p:cNvPr id="6" name="Picture Placeholder 5">
            <a:extLst>
              <a:ext uri="{FF2B5EF4-FFF2-40B4-BE49-F238E27FC236}">
                <a16:creationId xmlns:a16="http://schemas.microsoft.com/office/drawing/2014/main" id="{B535051B-E707-4F3F-B9FF-2BDE7881DA0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Tree>
    <p:extLst>
      <p:ext uri="{BB962C8B-B14F-4D97-AF65-F5344CB8AC3E}">
        <p14:creationId xmlns:p14="http://schemas.microsoft.com/office/powerpoint/2010/main" val="202812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1"/>
            <a:ext cx="4716425" cy="609600"/>
          </a:xfrm>
        </p:spPr>
        <p:txBody>
          <a:bodyPr>
            <a:normAutofit fontScale="77500" lnSpcReduction="20000"/>
          </a:bodyPr>
          <a:lstStyle/>
          <a:p>
            <a:pPr algn="ctr"/>
            <a:r>
              <a:rPr lang="pt-PT" sz="2800" dirty="0"/>
              <a:t>PERMITIR QUE OS ALUNOS CRIEM SOLUÇÕES PARA PROBLEMAS CÍVICOS</a:t>
            </a:r>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41236"/>
            <a:ext cx="5306291" cy="5632311"/>
          </a:xfrm>
          <a:prstGeom prst="rect">
            <a:avLst/>
          </a:prstGeom>
          <a:noFill/>
        </p:spPr>
        <p:txBody>
          <a:bodyPr wrap="square" rtlCol="0">
            <a:spAutoFit/>
          </a:bodyPr>
          <a:lstStyle/>
          <a:p>
            <a:r>
              <a:rPr lang="pt-PT" sz="2400" dirty="0">
                <a:solidFill>
                  <a:schemeClr val="bg1"/>
                </a:solidFill>
              </a:rPr>
              <a:t>Previamente, analisou-se o Programa de Iniciação oferecido pela Universidade de Tartu na Estónia. O programa busca atrair estudantes que pretendam experimentar o processo de criação de uma ideia até ao lançamento de um produto ou serviço.</a:t>
            </a:r>
          </a:p>
          <a:p>
            <a:r>
              <a:rPr lang="pt-PT" sz="2400" dirty="0">
                <a:solidFill>
                  <a:schemeClr val="bg1"/>
                </a:solidFill>
              </a:rPr>
              <a:t>A pandemia </a:t>
            </a:r>
            <a:r>
              <a:rPr lang="pt-PT" sz="2400" dirty="0" err="1">
                <a:solidFill>
                  <a:schemeClr val="bg1"/>
                </a:solidFill>
              </a:rPr>
              <a:t>Covid</a:t>
            </a:r>
            <a:r>
              <a:rPr lang="pt-PT" sz="2400" dirty="0">
                <a:solidFill>
                  <a:schemeClr val="bg1"/>
                </a:solidFill>
              </a:rPr>
              <a:t> teve um enorme impacto no mundo e os alunos da Universidade de Tartu projetaram soluções para os problemas emergentes nesta condição. Mas quais foram algumas das ideias que os alunos tiveram?</a:t>
            </a:r>
            <a:endParaRPr lang="en-IE" sz="2400" dirty="0">
              <a:solidFill>
                <a:schemeClr val="bg1"/>
              </a:solidFill>
            </a:endParaRPr>
          </a:p>
          <a:p>
            <a:r>
              <a:rPr lang="en-IE" sz="2400" dirty="0">
                <a:solidFill>
                  <a:schemeClr val="bg1"/>
                </a:solidFill>
                <a:hlinkClick r:id="rId3">
                  <a:extLst>
                    <a:ext uri="{A12FA001-AC4F-418D-AE19-62706E023703}">
                      <ahyp:hlinkClr xmlns:ahyp="http://schemas.microsoft.com/office/drawing/2018/hyperlinkcolor" val="tx"/>
                    </a:ext>
                  </a:extLst>
                </a:hlinkClick>
              </a:rPr>
              <a:t>STARTER</a:t>
            </a:r>
            <a:endParaRPr lang="en-IE" sz="2400" dirty="0">
              <a:solidFill>
                <a:schemeClr val="bg1"/>
              </a:solidFill>
            </a:endParaRPr>
          </a:p>
        </p:txBody>
      </p:sp>
      <p:pic>
        <p:nvPicPr>
          <p:cNvPr id="20" name="Picture Placeholder 19">
            <a:extLst>
              <a:ext uri="{FF2B5EF4-FFF2-40B4-BE49-F238E27FC236}">
                <a16:creationId xmlns:a16="http://schemas.microsoft.com/office/drawing/2014/main" id="{004C8147-8D79-46FB-888C-5FA7E1800CCA}"/>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6190" r="40234"/>
          <a:stretch/>
        </p:blipFill>
        <p:spPr>
          <a:xfrm>
            <a:off x="6852062" y="228600"/>
            <a:ext cx="5105121" cy="6362700"/>
          </a:xfrm>
        </p:spPr>
      </p:pic>
      <p:sp>
        <p:nvSpPr>
          <p:cNvPr id="7" name="TextBox 6">
            <a:extLst>
              <a:ext uri="{FF2B5EF4-FFF2-40B4-BE49-F238E27FC236}">
                <a16:creationId xmlns:a16="http://schemas.microsoft.com/office/drawing/2014/main" id="{54F71483-2FA1-428B-8A9F-B3A8F07CCD17}"/>
              </a:ext>
            </a:extLst>
          </p:cNvPr>
          <p:cNvSpPr txBox="1"/>
          <p:nvPr/>
        </p:nvSpPr>
        <p:spPr>
          <a:xfrm rot="16200000">
            <a:off x="-2011797" y="2290963"/>
            <a:ext cx="5139563" cy="600164"/>
          </a:xfrm>
          <a:prstGeom prst="rect">
            <a:avLst/>
          </a:prstGeom>
          <a:solidFill>
            <a:srgbClr val="FDC562"/>
          </a:solidFill>
        </p:spPr>
        <p:txBody>
          <a:bodyPr wrap="square">
            <a:spAutoFit/>
          </a:bodyPr>
          <a:lstStyle/>
          <a:p>
            <a:r>
              <a:rPr lang="en-US" sz="3300" dirty="0">
                <a:solidFill>
                  <a:srgbClr val="23385C"/>
                </a:solidFill>
              </a:rPr>
              <a:t>EXEMPLO DE BOAS PRÁTICAS</a:t>
            </a:r>
          </a:p>
        </p:txBody>
      </p:sp>
    </p:spTree>
    <p:extLst>
      <p:ext uri="{BB962C8B-B14F-4D97-AF65-F5344CB8AC3E}">
        <p14:creationId xmlns:p14="http://schemas.microsoft.com/office/powerpoint/2010/main" val="3106894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827314"/>
          </a:xfrm>
        </p:spPr>
        <p:txBody>
          <a:bodyPr>
            <a:normAutofit lnSpcReduction="10000"/>
          </a:bodyPr>
          <a:lstStyle/>
          <a:p>
            <a:pPr algn="ctr"/>
            <a:r>
              <a:rPr lang="pt-PT" sz="2800" dirty="0"/>
              <a:t>SOLUÇÕES CRIADAS NO PROGRAMA STARTER</a:t>
            </a:r>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338943" y="1263007"/>
            <a:ext cx="5513119" cy="4893647"/>
          </a:xfrm>
          <a:prstGeom prst="rect">
            <a:avLst/>
          </a:prstGeom>
          <a:noFill/>
        </p:spPr>
        <p:txBody>
          <a:bodyPr wrap="square" rtlCol="0">
            <a:spAutoFit/>
          </a:bodyPr>
          <a:lstStyle/>
          <a:p>
            <a:r>
              <a:rPr lang="pt-PT" sz="2400" dirty="0">
                <a:solidFill>
                  <a:schemeClr val="bg1"/>
                </a:solidFill>
              </a:rPr>
              <a:t>Aqui estão algumas das soluções identificadas:</a:t>
            </a:r>
          </a:p>
          <a:p>
            <a:pPr marL="342900" indent="-342900">
              <a:buFont typeface="Arial" panose="020B0604020202020204" pitchFamily="34" charset="0"/>
              <a:buChar char="•"/>
            </a:pPr>
            <a:r>
              <a:rPr lang="pt-PT" sz="2400" dirty="0">
                <a:solidFill>
                  <a:schemeClr val="bg1"/>
                </a:solidFill>
              </a:rPr>
              <a:t>Um robot para colher morangos (já que os agricultores não dispunham de trabalhadores devido às restrições da pandemia);</a:t>
            </a:r>
          </a:p>
          <a:p>
            <a:pPr marL="342900" indent="-342900">
              <a:buFont typeface="Arial" panose="020B0604020202020204" pitchFamily="34" charset="0"/>
              <a:buChar char="•"/>
            </a:pPr>
            <a:r>
              <a:rPr lang="pt-PT" sz="2400" dirty="0">
                <a:solidFill>
                  <a:schemeClr val="bg1"/>
                </a:solidFill>
              </a:rPr>
              <a:t>Software para interligar idosos em lares com voluntários e entes queridos;</a:t>
            </a:r>
          </a:p>
          <a:p>
            <a:pPr marL="342900" indent="-342900">
              <a:buFont typeface="Arial" panose="020B0604020202020204" pitchFamily="34" charset="0"/>
              <a:buChar char="•"/>
            </a:pPr>
            <a:r>
              <a:rPr lang="pt-PT" sz="2400" dirty="0">
                <a:solidFill>
                  <a:schemeClr val="bg1"/>
                </a:solidFill>
              </a:rPr>
              <a:t>Modelos 3D interativos para simplificar o planeamento de eventos, etc.;</a:t>
            </a:r>
          </a:p>
          <a:p>
            <a:pPr marL="342900" indent="-342900">
              <a:buFont typeface="Arial" panose="020B0604020202020204" pitchFamily="34" charset="0"/>
              <a:buChar char="•"/>
            </a:pPr>
            <a:r>
              <a:rPr lang="pt-PT" sz="2400" dirty="0">
                <a:solidFill>
                  <a:schemeClr val="bg1"/>
                </a:solidFill>
              </a:rPr>
              <a:t>Uma aplicação para classificar e ajudar a separar os resíduos (um grande problema na sociedade).</a:t>
            </a:r>
          </a:p>
        </p:txBody>
      </p:sp>
      <p:pic>
        <p:nvPicPr>
          <p:cNvPr id="4" name="Picture Placeholder 3">
            <a:extLst>
              <a:ext uri="{FF2B5EF4-FFF2-40B4-BE49-F238E27FC236}">
                <a16:creationId xmlns:a16="http://schemas.microsoft.com/office/drawing/2014/main" id="{9FB88627-A567-44C0-BEC3-58CDE15458B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43" b="8443"/>
          <a:stretch>
            <a:fillRect/>
          </a:stretch>
        </p:blipFill>
        <p:spPr/>
      </p:pic>
      <p:sp>
        <p:nvSpPr>
          <p:cNvPr id="10" name="TextBox 9">
            <a:extLst>
              <a:ext uri="{FF2B5EF4-FFF2-40B4-BE49-F238E27FC236}">
                <a16:creationId xmlns:a16="http://schemas.microsoft.com/office/drawing/2014/main" id="{9697E943-FF7A-4978-9383-6895883BE789}"/>
              </a:ext>
            </a:extLst>
          </p:cNvPr>
          <p:cNvSpPr txBox="1"/>
          <p:nvPr/>
        </p:nvSpPr>
        <p:spPr>
          <a:xfrm rot="16200000">
            <a:off x="-2011797" y="2290963"/>
            <a:ext cx="5139563" cy="600164"/>
          </a:xfrm>
          <a:prstGeom prst="rect">
            <a:avLst/>
          </a:prstGeom>
          <a:solidFill>
            <a:srgbClr val="FDC562"/>
          </a:solidFill>
        </p:spPr>
        <p:txBody>
          <a:bodyPr wrap="square">
            <a:spAutoFit/>
          </a:bodyPr>
          <a:lstStyle/>
          <a:p>
            <a:r>
              <a:rPr lang="en-US" sz="3300" dirty="0">
                <a:solidFill>
                  <a:srgbClr val="23385C"/>
                </a:solidFill>
              </a:rPr>
              <a:t>EXEMPLO DE BOAS PRÁTICAS</a:t>
            </a:r>
          </a:p>
        </p:txBody>
      </p:sp>
    </p:spTree>
    <p:extLst>
      <p:ext uri="{BB962C8B-B14F-4D97-AF65-F5344CB8AC3E}">
        <p14:creationId xmlns:p14="http://schemas.microsoft.com/office/powerpoint/2010/main" val="2378549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582221"/>
          </a:xfrm>
        </p:spPr>
        <p:txBody>
          <a:bodyPr>
            <a:noAutofit/>
          </a:bodyPr>
          <a:lstStyle/>
          <a:p>
            <a:pPr algn="ctr"/>
            <a:r>
              <a:rPr lang="en-US" sz="2400" dirty="0"/>
              <a:t>APLICAÇÃO SORTER (CLASSIFICADOR)</a:t>
            </a:r>
            <a:endParaRPr lang="en-IE" sz="3200"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56920" y="1272374"/>
            <a:ext cx="5295141" cy="5632311"/>
          </a:xfrm>
          <a:prstGeom prst="rect">
            <a:avLst/>
          </a:prstGeom>
          <a:noFill/>
        </p:spPr>
        <p:txBody>
          <a:bodyPr wrap="square" rtlCol="0">
            <a:spAutoFit/>
          </a:bodyPr>
          <a:lstStyle/>
          <a:p>
            <a:r>
              <a:rPr lang="pt-PT" sz="2400" dirty="0">
                <a:solidFill>
                  <a:schemeClr val="bg1"/>
                </a:solidFill>
              </a:rPr>
              <a:t>Recorrer à sua área de especialização para ajudar a encontrar soluções para problemas cívicos é muitas vezes uma maneira fantástica de criar soluções. Este foi o caso do programa STARTER quando o SORTER foi desenvolvido.</a:t>
            </a:r>
          </a:p>
          <a:p>
            <a:endParaRPr lang="pt-PT" sz="2400" dirty="0">
              <a:solidFill>
                <a:schemeClr val="bg1"/>
              </a:solidFill>
            </a:endParaRPr>
          </a:p>
          <a:p>
            <a:r>
              <a:rPr lang="pt-PT" sz="2400" dirty="0">
                <a:solidFill>
                  <a:schemeClr val="bg1"/>
                </a:solidFill>
              </a:rPr>
              <a:t>Um dos alunos responsável por esta solução estudava a gestão de resíduos e a equipa reconheceu que as pessoas tinham dúvidas na classificação dos materiais que deveriam ser eliminados ou quais os resíduos para valorização (reciclagem). </a:t>
            </a:r>
            <a:endParaRPr lang="en-IE" sz="2400" dirty="0">
              <a:solidFill>
                <a:schemeClr val="bg1"/>
              </a:solidFill>
            </a:endParaRPr>
          </a:p>
          <a:p>
            <a:r>
              <a:rPr lang="en-IE" sz="2400" dirty="0">
                <a:solidFill>
                  <a:schemeClr val="bg1"/>
                </a:solidFill>
                <a:hlinkClick r:id="rId3">
                  <a:extLst>
                    <a:ext uri="{A12FA001-AC4F-418D-AE19-62706E023703}">
                      <ahyp:hlinkClr xmlns:ahyp="http://schemas.microsoft.com/office/drawing/2018/hyperlinkcolor" val="tx"/>
                    </a:ext>
                  </a:extLst>
                </a:hlinkClick>
              </a:rPr>
              <a:t>SORTER</a:t>
            </a:r>
            <a:endParaRPr lang="en-IE" sz="2400" dirty="0">
              <a:solidFill>
                <a:schemeClr val="bg1"/>
              </a:solidFill>
            </a:endParaRPr>
          </a:p>
        </p:txBody>
      </p:sp>
      <p:pic>
        <p:nvPicPr>
          <p:cNvPr id="4" name="Picture Placeholder 3">
            <a:extLst>
              <a:ext uri="{FF2B5EF4-FFF2-40B4-BE49-F238E27FC236}">
                <a16:creationId xmlns:a16="http://schemas.microsoft.com/office/drawing/2014/main" id="{90D85C9F-DEF6-4B5C-A0EE-49B311CF1F25}"/>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
        <p:nvSpPr>
          <p:cNvPr id="10" name="TextBox 9">
            <a:extLst>
              <a:ext uri="{FF2B5EF4-FFF2-40B4-BE49-F238E27FC236}">
                <a16:creationId xmlns:a16="http://schemas.microsoft.com/office/drawing/2014/main" id="{E27DBA8A-2EE1-43C1-B20C-D52B6F87DAFC}"/>
              </a:ext>
            </a:extLst>
          </p:cNvPr>
          <p:cNvSpPr txBox="1"/>
          <p:nvPr/>
        </p:nvSpPr>
        <p:spPr>
          <a:xfrm rot="16200000">
            <a:off x="-2011797" y="2290963"/>
            <a:ext cx="5139563" cy="600164"/>
          </a:xfrm>
          <a:prstGeom prst="rect">
            <a:avLst/>
          </a:prstGeom>
          <a:solidFill>
            <a:srgbClr val="FDC562"/>
          </a:solidFill>
        </p:spPr>
        <p:txBody>
          <a:bodyPr wrap="square">
            <a:spAutoFit/>
          </a:bodyPr>
          <a:lstStyle/>
          <a:p>
            <a:r>
              <a:rPr lang="en-US" sz="3300" dirty="0">
                <a:solidFill>
                  <a:srgbClr val="23385C"/>
                </a:solidFill>
              </a:rPr>
              <a:t>EXEMPLO DE BOAS PRÁTICAS</a:t>
            </a:r>
          </a:p>
        </p:txBody>
      </p:sp>
    </p:spTree>
    <p:extLst>
      <p:ext uri="{BB962C8B-B14F-4D97-AF65-F5344CB8AC3E}">
        <p14:creationId xmlns:p14="http://schemas.microsoft.com/office/powerpoint/2010/main" val="4041392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582221"/>
          </a:xfrm>
        </p:spPr>
        <p:txBody>
          <a:bodyPr>
            <a:noAutofit/>
          </a:bodyPr>
          <a:lstStyle/>
          <a:p>
            <a:pPr algn="ctr"/>
            <a:r>
              <a:rPr lang="en-US" sz="2400" dirty="0"/>
              <a:t>APLICAÇÃO SORTER (CLASSIFICADOR)</a:t>
            </a:r>
            <a:endParaRPr lang="en-IE" sz="3200"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404522"/>
            <a:ext cx="5306291" cy="5262979"/>
          </a:xfrm>
          <a:prstGeom prst="rect">
            <a:avLst/>
          </a:prstGeom>
          <a:noFill/>
        </p:spPr>
        <p:txBody>
          <a:bodyPr wrap="square" rtlCol="0">
            <a:spAutoFit/>
          </a:bodyPr>
          <a:lstStyle/>
          <a:p>
            <a:r>
              <a:rPr lang="pt-PT" sz="2400" dirty="0">
                <a:solidFill>
                  <a:schemeClr val="bg1"/>
                </a:solidFill>
              </a:rPr>
              <a:t>A aplicação SORTER é uma ferramenta que permite as pessoas digitalizarem os seus resíduos e a aplicação indica como podem eliminados corretamente e qual o contentor de resíduos que deve ser utilizado por tipologia.</a:t>
            </a:r>
          </a:p>
          <a:p>
            <a:r>
              <a:rPr lang="pt-PT" sz="2400" dirty="0">
                <a:solidFill>
                  <a:schemeClr val="bg1"/>
                </a:solidFill>
              </a:rPr>
              <a:t>Há uma grande comunidade na Estónia que pratica a economia circular. A economia circular é um modelo de produção e consumo, que envolve a partilha, aluguer, reutilização, reparação, reabilitação e reciclagem de materiais e produtos existentes pelo maior tempo possível.</a:t>
            </a:r>
            <a:endParaRPr lang="en-IE" sz="2400" dirty="0">
              <a:solidFill>
                <a:schemeClr val="bg1"/>
              </a:solidFill>
            </a:endParaRPr>
          </a:p>
        </p:txBody>
      </p:sp>
      <p:pic>
        <p:nvPicPr>
          <p:cNvPr id="6" name="Picture Placeholder 5">
            <a:extLst>
              <a:ext uri="{FF2B5EF4-FFF2-40B4-BE49-F238E27FC236}">
                <a16:creationId xmlns:a16="http://schemas.microsoft.com/office/drawing/2014/main" id="{031527E1-8BB6-4728-B2A8-89B9F65C1E7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53" r="23253"/>
          <a:stretch>
            <a:fillRect/>
          </a:stretch>
        </p:blipFill>
        <p:spPr/>
      </p:pic>
      <p:sp>
        <p:nvSpPr>
          <p:cNvPr id="10" name="TextBox 9">
            <a:extLst>
              <a:ext uri="{FF2B5EF4-FFF2-40B4-BE49-F238E27FC236}">
                <a16:creationId xmlns:a16="http://schemas.microsoft.com/office/drawing/2014/main" id="{BBFE8A19-A759-4C24-96A7-FC69CD0F4DBB}"/>
              </a:ext>
            </a:extLst>
          </p:cNvPr>
          <p:cNvSpPr txBox="1"/>
          <p:nvPr/>
        </p:nvSpPr>
        <p:spPr>
          <a:xfrm rot="16200000">
            <a:off x="-2011797" y="2290963"/>
            <a:ext cx="5139563" cy="600164"/>
          </a:xfrm>
          <a:prstGeom prst="rect">
            <a:avLst/>
          </a:prstGeom>
          <a:solidFill>
            <a:srgbClr val="FDC562"/>
          </a:solidFill>
        </p:spPr>
        <p:txBody>
          <a:bodyPr wrap="square">
            <a:spAutoFit/>
          </a:bodyPr>
          <a:lstStyle/>
          <a:p>
            <a:r>
              <a:rPr lang="en-US" sz="3300" dirty="0">
                <a:solidFill>
                  <a:srgbClr val="23385C"/>
                </a:solidFill>
              </a:rPr>
              <a:t>EXEMPLO DE BOAS PRÁTICAS</a:t>
            </a:r>
          </a:p>
        </p:txBody>
      </p:sp>
    </p:spTree>
    <p:extLst>
      <p:ext uri="{BB962C8B-B14F-4D97-AF65-F5344CB8AC3E}">
        <p14:creationId xmlns:p14="http://schemas.microsoft.com/office/powerpoint/2010/main" val="893091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467759"/>
            <a:ext cx="4716425" cy="582221"/>
          </a:xfrm>
        </p:spPr>
        <p:txBody>
          <a:bodyPr>
            <a:noAutofit/>
          </a:bodyPr>
          <a:lstStyle/>
          <a:p>
            <a:pPr algn="ctr"/>
            <a:r>
              <a:rPr lang="en-US" sz="2800" dirty="0"/>
              <a:t>PROMOÇÃO DA APLICAÇÃO SORTER</a:t>
            </a:r>
          </a:p>
          <a:p>
            <a:endParaRPr lang="en-IE" sz="3200"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41132"/>
            <a:ext cx="5306291" cy="5632311"/>
          </a:xfrm>
          <a:prstGeom prst="rect">
            <a:avLst/>
          </a:prstGeom>
          <a:noFill/>
        </p:spPr>
        <p:txBody>
          <a:bodyPr wrap="square" rtlCol="0">
            <a:spAutoFit/>
          </a:bodyPr>
          <a:lstStyle/>
          <a:p>
            <a:r>
              <a:rPr lang="pt-PT" sz="2400" dirty="0">
                <a:solidFill>
                  <a:schemeClr val="bg1"/>
                </a:solidFill>
              </a:rPr>
              <a:t>Os alunos responsáveis pela aplicação SORTER utilizaram a comunidade de economia circular a seu favor e ainda para divulgação do projeto.</a:t>
            </a:r>
          </a:p>
          <a:p>
            <a:r>
              <a:rPr lang="pt-PT" sz="2400" dirty="0">
                <a:solidFill>
                  <a:schemeClr val="bg1"/>
                </a:solidFill>
              </a:rPr>
              <a:t>Os alunos descobriram que existe um vasto leque de utilizações das ferramentas digitais e investiram em videoclipes, e-mails, listas de contactos, entrevistas com Alumni para partilhar a aplicação.</a:t>
            </a:r>
          </a:p>
          <a:p>
            <a:r>
              <a:rPr lang="pt-PT" sz="2400" dirty="0">
                <a:solidFill>
                  <a:schemeClr val="bg1"/>
                </a:solidFill>
              </a:rPr>
              <a:t>A equipa também veio a verificar que as redes sociais como o </a:t>
            </a:r>
            <a:r>
              <a:rPr lang="pt-PT" sz="2400" dirty="0" err="1">
                <a:solidFill>
                  <a:schemeClr val="bg1"/>
                </a:solidFill>
              </a:rPr>
              <a:t>Facebook</a:t>
            </a:r>
            <a:r>
              <a:rPr lang="pt-PT" sz="2400" dirty="0">
                <a:solidFill>
                  <a:schemeClr val="bg1"/>
                </a:solidFill>
              </a:rPr>
              <a:t>, </a:t>
            </a:r>
            <a:r>
              <a:rPr lang="pt-PT" sz="2400" dirty="0" err="1">
                <a:solidFill>
                  <a:schemeClr val="bg1"/>
                </a:solidFill>
              </a:rPr>
              <a:t>LinkedIn</a:t>
            </a:r>
            <a:r>
              <a:rPr lang="pt-PT" sz="2400" dirty="0">
                <a:solidFill>
                  <a:schemeClr val="bg1"/>
                </a:solidFill>
              </a:rPr>
              <a:t> e Instagram foram benéficas para o projeto – especialmente no que respeita à partilha de conteúdo desenvolvido.</a:t>
            </a:r>
          </a:p>
        </p:txBody>
      </p:sp>
      <p:pic>
        <p:nvPicPr>
          <p:cNvPr id="4" name="Picture Placeholder 3">
            <a:extLst>
              <a:ext uri="{FF2B5EF4-FFF2-40B4-BE49-F238E27FC236}">
                <a16:creationId xmlns:a16="http://schemas.microsoft.com/office/drawing/2014/main" id="{58E2B3B0-73CB-4929-B26F-91CE5181384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212" r="23212"/>
          <a:stretch>
            <a:fillRect/>
          </a:stretch>
        </p:blipFill>
        <p:spPr/>
      </p:pic>
      <p:sp>
        <p:nvSpPr>
          <p:cNvPr id="10" name="TextBox 9">
            <a:extLst>
              <a:ext uri="{FF2B5EF4-FFF2-40B4-BE49-F238E27FC236}">
                <a16:creationId xmlns:a16="http://schemas.microsoft.com/office/drawing/2014/main" id="{CF5C8167-7FA7-49F1-9642-8970BAA03651}"/>
              </a:ext>
            </a:extLst>
          </p:cNvPr>
          <p:cNvSpPr txBox="1"/>
          <p:nvPr/>
        </p:nvSpPr>
        <p:spPr>
          <a:xfrm rot="16200000">
            <a:off x="-2011797" y="2290963"/>
            <a:ext cx="5139563" cy="600164"/>
          </a:xfrm>
          <a:prstGeom prst="rect">
            <a:avLst/>
          </a:prstGeom>
          <a:solidFill>
            <a:srgbClr val="FDC562"/>
          </a:solidFill>
        </p:spPr>
        <p:txBody>
          <a:bodyPr wrap="square">
            <a:spAutoFit/>
          </a:bodyPr>
          <a:lstStyle/>
          <a:p>
            <a:r>
              <a:rPr lang="en-US" sz="3300" dirty="0">
                <a:solidFill>
                  <a:srgbClr val="23385C"/>
                </a:solidFill>
              </a:rPr>
              <a:t>EXEMPLO DE BOAS PRÁTICAS</a:t>
            </a:r>
          </a:p>
        </p:txBody>
      </p:sp>
    </p:spTree>
    <p:extLst>
      <p:ext uri="{BB962C8B-B14F-4D97-AF65-F5344CB8AC3E}">
        <p14:creationId xmlns:p14="http://schemas.microsoft.com/office/powerpoint/2010/main" val="2474631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1939603" y="715992"/>
            <a:ext cx="8966521" cy="2457030"/>
          </a:xfrm>
        </p:spPr>
        <p:txBody>
          <a:bodyPr>
            <a:normAutofit/>
          </a:bodyPr>
          <a:lstStyle/>
          <a:p>
            <a:r>
              <a:rPr lang="en-US" sz="4400"/>
              <a:t>MÓDULO </a:t>
            </a:r>
            <a:r>
              <a:rPr lang="en-US" sz="4400" dirty="0"/>
              <a:t>3</a:t>
            </a:r>
            <a:r>
              <a:rPr lang="en-US" sz="4400"/>
              <a:t> </a:t>
            </a:r>
            <a:r>
              <a:rPr lang="en-US" sz="4400" dirty="0"/>
              <a:t>EXERCÍCIOS</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46CED5-1132-43D7-86C8-F87F836A23FE}"/>
              </a:ext>
            </a:extLst>
          </p:cNvPr>
          <p:cNvSpPr>
            <a:spLocks noGrp="1"/>
          </p:cNvSpPr>
          <p:nvPr>
            <p:ph type="pic" sz="quarter" idx="10"/>
          </p:nvPr>
        </p:nvSpPr>
        <p:spPr/>
      </p:sp>
      <p:sp>
        <p:nvSpPr>
          <p:cNvPr id="6" name="Text Placeholder 5">
            <a:extLst>
              <a:ext uri="{FF2B5EF4-FFF2-40B4-BE49-F238E27FC236}">
                <a16:creationId xmlns:a16="http://schemas.microsoft.com/office/drawing/2014/main" id="{96226854-E798-4FD6-80D0-B58794268134}"/>
              </a:ext>
            </a:extLst>
          </p:cNvPr>
          <p:cNvSpPr>
            <a:spLocks noGrp="1"/>
          </p:cNvSpPr>
          <p:nvPr>
            <p:ph type="body" sz="quarter" idx="18"/>
          </p:nvPr>
        </p:nvSpPr>
        <p:spPr>
          <a:xfrm>
            <a:off x="831349" y="3594101"/>
            <a:ext cx="5224393" cy="2233514"/>
          </a:xfrm>
        </p:spPr>
        <p:txBody>
          <a:bodyPr/>
          <a:lstStyle/>
          <a:p>
            <a:pPr marL="0"/>
            <a:r>
              <a:rPr lang="pt-PT" dirty="0"/>
              <a:t>Assista ao vídeo para ver alguns exemplos de envolvimento cívico nas redes sociais</a:t>
            </a:r>
            <a:endParaRPr lang="en-IE" dirty="0"/>
          </a:p>
          <a:p>
            <a:pPr marL="0"/>
            <a:r>
              <a:rPr lang="en-IE" dirty="0"/>
              <a:t>https://www.youtube.com/watch?v=n8cMCdnQN40</a:t>
            </a:r>
          </a:p>
          <a:p>
            <a:endParaRPr lang="en-IE" dirty="0"/>
          </a:p>
        </p:txBody>
      </p:sp>
      <p:sp>
        <p:nvSpPr>
          <p:cNvPr id="5" name="Text Placeholder 4">
            <a:extLst>
              <a:ext uri="{FF2B5EF4-FFF2-40B4-BE49-F238E27FC236}">
                <a16:creationId xmlns:a16="http://schemas.microsoft.com/office/drawing/2014/main" id="{69C5483A-3751-4748-8441-B2A24D1C4E32}"/>
              </a:ext>
            </a:extLst>
          </p:cNvPr>
          <p:cNvSpPr>
            <a:spLocks noGrp="1"/>
          </p:cNvSpPr>
          <p:nvPr>
            <p:ph type="body" sz="quarter" idx="16"/>
          </p:nvPr>
        </p:nvSpPr>
        <p:spPr>
          <a:xfrm>
            <a:off x="-77747" y="790477"/>
            <a:ext cx="2811009" cy="825696"/>
          </a:xfrm>
        </p:spPr>
        <p:txBody>
          <a:bodyPr>
            <a:normAutofit/>
          </a:bodyPr>
          <a:lstStyle/>
          <a:p>
            <a:pPr algn="ctr"/>
            <a:r>
              <a:rPr lang="en-US" dirty="0"/>
              <a:t>ASSISTA</a:t>
            </a:r>
            <a:endParaRPr lang="en-IE" dirty="0"/>
          </a:p>
        </p:txBody>
      </p:sp>
      <p:pic>
        <p:nvPicPr>
          <p:cNvPr id="7" name="Online Media 6" title="Examples of Civic Engagement On Social Media">
            <a:hlinkClick r:id="" action="ppaction://media"/>
            <a:extLst>
              <a:ext uri="{FF2B5EF4-FFF2-40B4-BE49-F238E27FC236}">
                <a16:creationId xmlns:a16="http://schemas.microsoft.com/office/drawing/2014/main" id="{16778142-6E30-409F-A40D-FFA9277D6144}"/>
              </a:ext>
            </a:extLst>
          </p:cNvPr>
          <p:cNvPicPr>
            <a:picLocks noRot="1" noChangeAspect="1"/>
          </p:cNvPicPr>
          <p:nvPr>
            <a:videoFile r:link="rId1"/>
          </p:nvPr>
        </p:nvPicPr>
        <p:blipFill>
          <a:blip r:embed="rId3"/>
          <a:stretch>
            <a:fillRect/>
          </a:stretch>
        </p:blipFill>
        <p:spPr>
          <a:xfrm>
            <a:off x="7061200" y="1203325"/>
            <a:ext cx="5130800" cy="3948858"/>
          </a:xfrm>
          <a:prstGeom prst="rect">
            <a:avLst/>
          </a:prstGeom>
        </p:spPr>
      </p:pic>
      <p:sp>
        <p:nvSpPr>
          <p:cNvPr id="2" name="TextBox 1">
            <a:extLst>
              <a:ext uri="{FF2B5EF4-FFF2-40B4-BE49-F238E27FC236}">
                <a16:creationId xmlns:a16="http://schemas.microsoft.com/office/drawing/2014/main" id="{1DFC6B3D-D972-4D58-9A6C-60B7C1DCA3EF}"/>
              </a:ext>
            </a:extLst>
          </p:cNvPr>
          <p:cNvSpPr txBox="1"/>
          <p:nvPr/>
        </p:nvSpPr>
        <p:spPr>
          <a:xfrm>
            <a:off x="705678" y="1848677"/>
            <a:ext cx="5721001" cy="830997"/>
          </a:xfrm>
          <a:prstGeom prst="rect">
            <a:avLst/>
          </a:prstGeom>
          <a:noFill/>
        </p:spPr>
        <p:txBody>
          <a:bodyPr wrap="square" rtlCol="0">
            <a:spAutoFit/>
          </a:bodyPr>
          <a:lstStyle/>
          <a:p>
            <a:r>
              <a:rPr lang="pt-PT" sz="2400" dirty="0">
                <a:solidFill>
                  <a:schemeClr val="bg1"/>
                </a:solidFill>
              </a:rPr>
              <a:t>UM OLHAR MAIS DE PERTO DO ENVOLVIMENTO DA COMUNICAÇÃO SOCIAL</a:t>
            </a:r>
            <a:endParaRPr lang="en-IE" dirty="0"/>
          </a:p>
        </p:txBody>
      </p:sp>
    </p:spTree>
    <p:extLst>
      <p:ext uri="{BB962C8B-B14F-4D97-AF65-F5344CB8AC3E}">
        <p14:creationId xmlns:p14="http://schemas.microsoft.com/office/powerpoint/2010/main" val="84969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0" name="Text Placeholder 1">
            <a:extLst>
              <a:ext uri="{FF2B5EF4-FFF2-40B4-BE49-F238E27FC236}">
                <a16:creationId xmlns:a16="http://schemas.microsoft.com/office/drawing/2014/main" id="{006F9C2F-5AFF-461B-88CE-EDB36B2A9F68}"/>
              </a:ext>
            </a:extLst>
          </p:cNvPr>
          <p:cNvSpPr txBox="1">
            <a:spLocks/>
          </p:cNvSpPr>
          <p:nvPr/>
        </p:nvSpPr>
        <p:spPr>
          <a:xfrm>
            <a:off x="443772" y="237207"/>
            <a:ext cx="5713711" cy="7080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 name="Picture Placeholder 4">
            <a:extLst>
              <a:ext uri="{FF2B5EF4-FFF2-40B4-BE49-F238E27FC236}">
                <a16:creationId xmlns:a16="http://schemas.microsoft.com/office/drawing/2014/main" id="{0E81D809-AB68-45FF-B8A7-2196C511C9C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8458" b="8458"/>
          <a:stretch>
            <a:fillRect/>
          </a:stretch>
        </p:blipFill>
        <p:spPr/>
      </p:pic>
      <p:sp>
        <p:nvSpPr>
          <p:cNvPr id="3" name="Text Placeholder 2">
            <a:extLst>
              <a:ext uri="{FF2B5EF4-FFF2-40B4-BE49-F238E27FC236}">
                <a16:creationId xmlns:a16="http://schemas.microsoft.com/office/drawing/2014/main" id="{8987BA89-AFF6-4309-A381-0F51891195D6}"/>
              </a:ext>
            </a:extLst>
          </p:cNvPr>
          <p:cNvSpPr>
            <a:spLocks noGrp="1"/>
          </p:cNvSpPr>
          <p:nvPr>
            <p:ph type="body" sz="quarter" idx="18"/>
          </p:nvPr>
        </p:nvSpPr>
        <p:spPr>
          <a:xfrm>
            <a:off x="1620451" y="1328469"/>
            <a:ext cx="4996794" cy="5450018"/>
          </a:xfrm>
        </p:spPr>
        <p:txBody>
          <a:bodyPr>
            <a:noAutofit/>
          </a:bodyPr>
          <a:lstStyle/>
          <a:p>
            <a:pPr algn="just"/>
            <a:r>
              <a:rPr lang="pt-PT" sz="2200" dirty="0"/>
              <a:t>O Programa </a:t>
            </a:r>
            <a:r>
              <a:rPr lang="pt-PT" sz="2200" dirty="0" err="1"/>
              <a:t>Starter</a:t>
            </a:r>
            <a:r>
              <a:rPr lang="pt-PT" sz="2200" dirty="0"/>
              <a:t> – para principiantes na Universidade de Tartu foi uma atividade extracurricular para os alunos com o objetivo de desenvolver uma forma de pensar e espírito empreendedor nos alunos.</a:t>
            </a:r>
          </a:p>
          <a:p>
            <a:pPr algn="just"/>
            <a:r>
              <a:rPr lang="pt-PT" sz="2200" dirty="0"/>
              <a:t>Financiado pelo Fundo Social da UE, foi um programa de desenvolvimento de ideias de três meses que envolveu um evento de lançamento, várias sessões de formação e workshops, um evento de </a:t>
            </a:r>
            <a:r>
              <a:rPr lang="pt-PT" sz="2200" dirty="0" err="1"/>
              <a:t>networking</a:t>
            </a:r>
            <a:r>
              <a:rPr lang="pt-PT" sz="2200" dirty="0"/>
              <a:t>, sessões de </a:t>
            </a:r>
            <a:r>
              <a:rPr lang="pt-PT" sz="2200" dirty="0" err="1"/>
              <a:t>mentoria</a:t>
            </a:r>
            <a:r>
              <a:rPr lang="pt-PT" sz="2200" dirty="0"/>
              <a:t> e um dia de demonstração.</a:t>
            </a:r>
            <a:r>
              <a:rPr lang="en-US" sz="2200" dirty="0"/>
              <a:t> </a:t>
            </a:r>
          </a:p>
          <a:p>
            <a:pPr algn="just"/>
            <a:r>
              <a:rPr lang="pt-PT" sz="2200" dirty="0"/>
              <a:t>O programa procurou atrair estudantes que pretendiam vivenciar o processo de criação de uma ideia até ao lançamento de um produto ou serviço. </a:t>
            </a:r>
            <a:endParaRPr lang="en-IE" sz="2200" dirty="0"/>
          </a:p>
        </p:txBody>
      </p:sp>
      <p:sp>
        <p:nvSpPr>
          <p:cNvPr id="4" name="Text Placeholder 3">
            <a:extLst>
              <a:ext uri="{FF2B5EF4-FFF2-40B4-BE49-F238E27FC236}">
                <a16:creationId xmlns:a16="http://schemas.microsoft.com/office/drawing/2014/main" id="{41B86F60-676C-4C87-A8BF-2098E5DC5BBE}"/>
              </a:ext>
            </a:extLst>
          </p:cNvPr>
          <p:cNvSpPr>
            <a:spLocks noGrp="1"/>
          </p:cNvSpPr>
          <p:nvPr>
            <p:ph type="body" sz="quarter" idx="16"/>
          </p:nvPr>
        </p:nvSpPr>
        <p:spPr>
          <a:xfrm>
            <a:off x="1718561" y="318052"/>
            <a:ext cx="4716425" cy="859679"/>
          </a:xfrm>
        </p:spPr>
        <p:txBody>
          <a:bodyPr>
            <a:normAutofit fontScale="92500"/>
          </a:bodyPr>
          <a:lstStyle/>
          <a:p>
            <a:r>
              <a:rPr lang="en-US" sz="2800" dirty="0"/>
              <a:t>UMA ANALISE MAIS PROFUNDA DO PROGRAMA DE INICIAÇÃO</a:t>
            </a:r>
            <a:endParaRPr lang="en-IE" dirty="0"/>
          </a:p>
        </p:txBody>
      </p:sp>
      <p:sp>
        <p:nvSpPr>
          <p:cNvPr id="2" name="TextBox 1">
            <a:extLst>
              <a:ext uri="{FF2B5EF4-FFF2-40B4-BE49-F238E27FC236}">
                <a16:creationId xmlns:a16="http://schemas.microsoft.com/office/drawing/2014/main" id="{4BFE3424-7AAD-48FF-A772-EEA9CDFF016B}"/>
              </a:ext>
            </a:extLst>
          </p:cNvPr>
          <p:cNvSpPr txBox="1"/>
          <p:nvPr/>
        </p:nvSpPr>
        <p:spPr>
          <a:xfrm rot="16200000">
            <a:off x="-593425" y="3265751"/>
            <a:ext cx="2348683" cy="830997"/>
          </a:xfrm>
          <a:prstGeom prst="rect">
            <a:avLst/>
          </a:prstGeom>
          <a:noFill/>
        </p:spPr>
        <p:txBody>
          <a:bodyPr wrap="square" rtlCol="0">
            <a:spAutoFit/>
          </a:bodyPr>
          <a:lstStyle/>
          <a:p>
            <a:r>
              <a:rPr lang="en-IE" sz="4800" dirty="0">
                <a:solidFill>
                  <a:srgbClr val="F16A4C"/>
                </a:solidFill>
              </a:rPr>
              <a:t>example</a:t>
            </a:r>
          </a:p>
        </p:txBody>
      </p:sp>
      <p:sp>
        <p:nvSpPr>
          <p:cNvPr id="8" name="TextBox 7">
            <a:extLst>
              <a:ext uri="{FF2B5EF4-FFF2-40B4-BE49-F238E27FC236}">
                <a16:creationId xmlns:a16="http://schemas.microsoft.com/office/drawing/2014/main" id="{63CBC09C-F815-4426-9773-1EB9440345B8}"/>
              </a:ext>
            </a:extLst>
          </p:cNvPr>
          <p:cNvSpPr txBox="1"/>
          <p:nvPr/>
        </p:nvSpPr>
        <p:spPr>
          <a:xfrm rot="16200000">
            <a:off x="-2011797" y="2290963"/>
            <a:ext cx="5139563" cy="600164"/>
          </a:xfrm>
          <a:prstGeom prst="rect">
            <a:avLst/>
          </a:prstGeom>
          <a:solidFill>
            <a:srgbClr val="FDC562"/>
          </a:solidFill>
        </p:spPr>
        <p:txBody>
          <a:bodyPr wrap="square">
            <a:spAutoFit/>
          </a:bodyPr>
          <a:lstStyle/>
          <a:p>
            <a:r>
              <a:rPr lang="en-US" sz="3300" dirty="0">
                <a:solidFill>
                  <a:srgbClr val="23385C"/>
                </a:solidFill>
              </a:rPr>
              <a:t>EXEMPLO DE BOAS PRÁTICAS</a:t>
            </a:r>
          </a:p>
        </p:txBody>
      </p:sp>
    </p:spTree>
    <p:extLst>
      <p:ext uri="{BB962C8B-B14F-4D97-AF65-F5344CB8AC3E}">
        <p14:creationId xmlns:p14="http://schemas.microsoft.com/office/powerpoint/2010/main" val="837914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46CED5-1132-43D7-86C8-F87F836A23FE}"/>
              </a:ext>
            </a:extLst>
          </p:cNvPr>
          <p:cNvSpPr>
            <a:spLocks noGrp="1"/>
          </p:cNvSpPr>
          <p:nvPr>
            <p:ph type="pic" sz="quarter" idx="10"/>
          </p:nvPr>
        </p:nvSpPr>
        <p:spPr/>
      </p:sp>
      <p:sp>
        <p:nvSpPr>
          <p:cNvPr id="6" name="Text Placeholder 5">
            <a:extLst>
              <a:ext uri="{FF2B5EF4-FFF2-40B4-BE49-F238E27FC236}">
                <a16:creationId xmlns:a16="http://schemas.microsoft.com/office/drawing/2014/main" id="{96226854-E798-4FD6-80D0-B58794268134}"/>
              </a:ext>
            </a:extLst>
          </p:cNvPr>
          <p:cNvSpPr>
            <a:spLocks noGrp="1"/>
          </p:cNvSpPr>
          <p:nvPr>
            <p:ph type="body" sz="quarter" idx="18"/>
          </p:nvPr>
        </p:nvSpPr>
        <p:spPr/>
        <p:txBody>
          <a:bodyPr>
            <a:normAutofit/>
          </a:bodyPr>
          <a:lstStyle/>
          <a:p>
            <a:pPr marL="0"/>
            <a:r>
              <a:rPr lang="en-US" dirty="0" err="1"/>
              <a:t>Assista</a:t>
            </a:r>
            <a:r>
              <a:rPr lang="en-US" dirty="0"/>
              <a:t> </a:t>
            </a:r>
            <a:r>
              <a:rPr lang="en-US" dirty="0" err="1"/>
              <a:t>ao</a:t>
            </a:r>
            <a:r>
              <a:rPr lang="en-US" dirty="0"/>
              <a:t> video da </a:t>
            </a:r>
            <a:r>
              <a:rPr lang="en-US" dirty="0" err="1"/>
              <a:t>plataforma</a:t>
            </a:r>
            <a:r>
              <a:rPr lang="en-US" dirty="0"/>
              <a:t> IN2IT Chicago:</a:t>
            </a:r>
            <a:endParaRPr lang="en-IE" dirty="0"/>
          </a:p>
          <a:p>
            <a:r>
              <a:rPr lang="en-IE" dirty="0"/>
              <a:t>https://www.youtube.com/watch?v=-iT4a2Mpf0M</a:t>
            </a:r>
          </a:p>
        </p:txBody>
      </p:sp>
      <p:sp>
        <p:nvSpPr>
          <p:cNvPr id="5" name="Text Placeholder 4">
            <a:extLst>
              <a:ext uri="{FF2B5EF4-FFF2-40B4-BE49-F238E27FC236}">
                <a16:creationId xmlns:a16="http://schemas.microsoft.com/office/drawing/2014/main" id="{69C5483A-3751-4748-8441-B2A24D1C4E32}"/>
              </a:ext>
            </a:extLst>
          </p:cNvPr>
          <p:cNvSpPr>
            <a:spLocks noGrp="1"/>
          </p:cNvSpPr>
          <p:nvPr>
            <p:ph type="body" sz="quarter" idx="16"/>
          </p:nvPr>
        </p:nvSpPr>
        <p:spPr>
          <a:xfrm>
            <a:off x="16673" y="790477"/>
            <a:ext cx="2811009" cy="825696"/>
          </a:xfrm>
        </p:spPr>
        <p:txBody>
          <a:bodyPr>
            <a:normAutofit/>
          </a:bodyPr>
          <a:lstStyle/>
          <a:p>
            <a:pPr algn="ctr"/>
            <a:r>
              <a:rPr lang="en-US" dirty="0"/>
              <a:t>ASSISTA</a:t>
            </a:r>
            <a:endParaRPr lang="en-IE" dirty="0"/>
          </a:p>
        </p:txBody>
      </p:sp>
      <p:sp>
        <p:nvSpPr>
          <p:cNvPr id="2" name="TextBox 1">
            <a:extLst>
              <a:ext uri="{FF2B5EF4-FFF2-40B4-BE49-F238E27FC236}">
                <a16:creationId xmlns:a16="http://schemas.microsoft.com/office/drawing/2014/main" id="{1DFC6B3D-D972-4D58-9A6C-60B7C1DCA3EF}"/>
              </a:ext>
            </a:extLst>
          </p:cNvPr>
          <p:cNvSpPr txBox="1"/>
          <p:nvPr/>
        </p:nvSpPr>
        <p:spPr>
          <a:xfrm>
            <a:off x="705678" y="1848677"/>
            <a:ext cx="4244009" cy="830997"/>
          </a:xfrm>
          <a:prstGeom prst="rect">
            <a:avLst/>
          </a:prstGeom>
          <a:noFill/>
        </p:spPr>
        <p:txBody>
          <a:bodyPr wrap="square" rtlCol="0">
            <a:spAutoFit/>
          </a:bodyPr>
          <a:lstStyle/>
          <a:p>
            <a:r>
              <a:rPr lang="en-US" sz="2400" dirty="0">
                <a:solidFill>
                  <a:schemeClr val="bg1"/>
                </a:solidFill>
              </a:rPr>
              <a:t>CRIAÇÃO DE UMA PLATAFORMA DE ENVOLVIMENTO CÍVICO</a:t>
            </a:r>
            <a:endParaRPr lang="en-IE" dirty="0"/>
          </a:p>
        </p:txBody>
      </p:sp>
      <p:pic>
        <p:nvPicPr>
          <p:cNvPr id="3" name="Online Media 2" title="IN2IT Chicago: Creating a Platform for Civic Engagement">
            <a:hlinkClick r:id="" action="ppaction://media"/>
            <a:extLst>
              <a:ext uri="{FF2B5EF4-FFF2-40B4-BE49-F238E27FC236}">
                <a16:creationId xmlns:a16="http://schemas.microsoft.com/office/drawing/2014/main" id="{E9885B5A-10FD-4760-B234-2C234AA05766}"/>
              </a:ext>
            </a:extLst>
          </p:cNvPr>
          <p:cNvPicPr>
            <a:picLocks noRot="1" noChangeAspect="1"/>
          </p:cNvPicPr>
          <p:nvPr>
            <a:videoFile r:link="rId1"/>
          </p:nvPr>
        </p:nvPicPr>
        <p:blipFill>
          <a:blip r:embed="rId3"/>
          <a:stretch>
            <a:fillRect/>
          </a:stretch>
        </p:blipFill>
        <p:spPr>
          <a:xfrm>
            <a:off x="7061200" y="1203325"/>
            <a:ext cx="5132897" cy="3913188"/>
          </a:xfrm>
          <a:prstGeom prst="rect">
            <a:avLst/>
          </a:prstGeom>
        </p:spPr>
      </p:pic>
    </p:spTree>
    <p:extLst>
      <p:ext uri="{BB962C8B-B14F-4D97-AF65-F5344CB8AC3E}">
        <p14:creationId xmlns:p14="http://schemas.microsoft.com/office/powerpoint/2010/main" val="40780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dirty="0"/>
              <a:t>TAREFA 1: APRENDIZAGEM INDIVIDUAL</a:t>
            </a:r>
          </a:p>
          <a:p>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93372"/>
            <a:ext cx="11364686" cy="4154984"/>
          </a:xfrm>
          <a:prstGeom prst="rect">
            <a:avLst/>
          </a:prstGeom>
          <a:noFill/>
        </p:spPr>
        <p:txBody>
          <a:bodyPr wrap="square" rtlCol="0">
            <a:spAutoFit/>
          </a:bodyPr>
          <a:lstStyle/>
          <a:p>
            <a:r>
              <a:rPr lang="en-US" sz="2400" dirty="0" err="1">
                <a:solidFill>
                  <a:schemeClr val="bg1"/>
                </a:solidFill>
              </a:rPr>
              <a:t>Reflita</a:t>
            </a:r>
            <a:r>
              <a:rPr lang="en-US" sz="2400" dirty="0">
                <a:solidFill>
                  <a:schemeClr val="bg1"/>
                </a:solidFill>
              </a:rPr>
              <a:t> </a:t>
            </a:r>
            <a:r>
              <a:rPr lang="en-US" sz="2400" dirty="0" err="1">
                <a:solidFill>
                  <a:schemeClr val="bg1"/>
                </a:solidFill>
              </a:rPr>
              <a:t>sobre</a:t>
            </a:r>
            <a:r>
              <a:rPr lang="en-US" sz="2400" dirty="0">
                <a:solidFill>
                  <a:schemeClr val="bg1"/>
                </a:solidFill>
              </a:rPr>
              <a:t> </a:t>
            </a:r>
            <a:r>
              <a:rPr lang="en-US" sz="2400" dirty="0" err="1">
                <a:solidFill>
                  <a:schemeClr val="bg1"/>
                </a:solidFill>
              </a:rPr>
              <a:t>todo</a:t>
            </a:r>
            <a:r>
              <a:rPr lang="en-US" sz="2400" dirty="0">
                <a:solidFill>
                  <a:schemeClr val="bg1"/>
                </a:solidFill>
              </a:rPr>
              <a:t> o </a:t>
            </a:r>
            <a:r>
              <a:rPr lang="en-US" sz="2400" dirty="0" err="1">
                <a:solidFill>
                  <a:schemeClr val="bg1"/>
                </a:solidFill>
              </a:rPr>
              <a:t>conteúdo</a:t>
            </a:r>
            <a:r>
              <a:rPr lang="en-US" sz="2400" dirty="0">
                <a:solidFill>
                  <a:schemeClr val="bg1"/>
                </a:solidFill>
              </a:rPr>
              <a:t> </a:t>
            </a:r>
            <a:r>
              <a:rPr lang="en-US" sz="2400" dirty="0" err="1">
                <a:solidFill>
                  <a:schemeClr val="bg1"/>
                </a:solidFill>
              </a:rPr>
              <a:t>abordado</a:t>
            </a:r>
            <a:r>
              <a:rPr lang="en-US" sz="2400" dirty="0">
                <a:solidFill>
                  <a:schemeClr val="bg1"/>
                </a:solidFill>
              </a:rPr>
              <a:t> </a:t>
            </a:r>
            <a:r>
              <a:rPr lang="en-US" sz="2400" dirty="0" err="1">
                <a:solidFill>
                  <a:schemeClr val="bg1"/>
                </a:solidFill>
              </a:rPr>
              <a:t>neste</a:t>
            </a:r>
            <a:r>
              <a:rPr lang="en-US" sz="2400" dirty="0">
                <a:solidFill>
                  <a:schemeClr val="bg1"/>
                </a:solidFill>
              </a:rPr>
              <a:t> </a:t>
            </a:r>
            <a:r>
              <a:rPr lang="en-US" sz="2400" dirty="0" err="1">
                <a:solidFill>
                  <a:schemeClr val="bg1"/>
                </a:solidFill>
              </a:rPr>
              <a:t>módulo</a:t>
            </a:r>
            <a:r>
              <a:rPr lang="en-US" sz="2400" dirty="0">
                <a:solidFill>
                  <a:schemeClr val="bg1"/>
                </a:solidFill>
              </a:rPr>
              <a:t>. </a:t>
            </a:r>
          </a:p>
          <a:p>
            <a:r>
              <a:rPr lang="pt-PT" sz="2400" dirty="0">
                <a:solidFill>
                  <a:schemeClr val="bg1"/>
                </a:solidFill>
              </a:rPr>
              <a:t>Do seu imaginário, crie um projeto DCE do zero. Pense no seguinte:</a:t>
            </a:r>
          </a:p>
          <a:p>
            <a:endParaRPr lang="pt-PT" sz="2400" dirty="0">
              <a:solidFill>
                <a:schemeClr val="bg1"/>
              </a:solidFill>
            </a:endParaRPr>
          </a:p>
          <a:p>
            <a:r>
              <a:rPr lang="pt-PT" sz="2400" dirty="0">
                <a:solidFill>
                  <a:schemeClr val="bg1"/>
                </a:solidFill>
              </a:rPr>
              <a:t>Que tipo de projeto quer criar? Pense como formar uma equipa? Escolha 5 membros da equipa e atribua tarefas. Quem toma as decisões? Quem é o líder da equipa?</a:t>
            </a:r>
          </a:p>
          <a:p>
            <a:endParaRPr lang="pt-PT" sz="2400" dirty="0">
              <a:solidFill>
                <a:schemeClr val="bg1"/>
              </a:solidFill>
            </a:endParaRPr>
          </a:p>
          <a:p>
            <a:r>
              <a:rPr lang="pt-PT" sz="2400" dirty="0">
                <a:solidFill>
                  <a:schemeClr val="bg1"/>
                </a:solidFill>
              </a:rPr>
              <a:t>Quais são os objetivos do projeto, quais são os impactos? Como serão medidos esses impactos? Quais serão alguns dos objetivos? Quais serão as fontes de dados?</a:t>
            </a:r>
          </a:p>
          <a:p>
            <a:endParaRPr lang="pt-PT" sz="2400" dirty="0">
              <a:solidFill>
                <a:schemeClr val="bg1"/>
              </a:solidFill>
            </a:endParaRPr>
          </a:p>
          <a:p>
            <a:r>
              <a:rPr lang="pt-PT" sz="2400" dirty="0">
                <a:solidFill>
                  <a:schemeClr val="bg1"/>
                </a:solidFill>
              </a:rPr>
              <a:t>Como irá garantir que a sua equipa não se </a:t>
            </a:r>
            <a:r>
              <a:rPr lang="pt-PT" sz="2400" dirty="0" err="1">
                <a:solidFill>
                  <a:schemeClr val="bg1"/>
                </a:solidFill>
              </a:rPr>
              <a:t>esgosta</a:t>
            </a:r>
            <a:r>
              <a:rPr lang="pt-PT" sz="2400" dirty="0">
                <a:solidFill>
                  <a:schemeClr val="bg1"/>
                </a:solidFill>
              </a:rPr>
              <a:t> como projeto? Que medidas tomará para garantir isso?</a:t>
            </a:r>
            <a:endParaRPr lang="en-US" sz="2400" dirty="0">
              <a:solidFill>
                <a:schemeClr val="bg1"/>
              </a:solidFill>
            </a:endParaRPr>
          </a:p>
        </p:txBody>
      </p:sp>
    </p:spTree>
    <p:extLst>
      <p:ext uri="{BB962C8B-B14F-4D97-AF65-F5344CB8AC3E}">
        <p14:creationId xmlns:p14="http://schemas.microsoft.com/office/powerpoint/2010/main" val="4005883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pt-PT" sz="2800" dirty="0"/>
              <a:t>TAREFA 2: APRENDIZAGEM EM GRUPO</a:t>
            </a:r>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93372"/>
            <a:ext cx="11364686" cy="4524315"/>
          </a:xfrm>
          <a:prstGeom prst="rect">
            <a:avLst/>
          </a:prstGeom>
          <a:noFill/>
        </p:spPr>
        <p:txBody>
          <a:bodyPr wrap="square" rtlCol="0">
            <a:spAutoFit/>
          </a:bodyPr>
          <a:lstStyle/>
          <a:p>
            <a:r>
              <a:rPr lang="en-US" sz="2400" dirty="0" err="1">
                <a:solidFill>
                  <a:schemeClr val="bg1"/>
                </a:solidFill>
              </a:rPr>
              <a:t>Reflita</a:t>
            </a:r>
            <a:r>
              <a:rPr lang="en-US" sz="2400" dirty="0">
                <a:solidFill>
                  <a:schemeClr val="bg1"/>
                </a:solidFill>
              </a:rPr>
              <a:t> </a:t>
            </a:r>
            <a:r>
              <a:rPr lang="en-US" sz="2400" dirty="0" err="1">
                <a:solidFill>
                  <a:schemeClr val="bg1"/>
                </a:solidFill>
              </a:rPr>
              <a:t>sobre</a:t>
            </a:r>
            <a:r>
              <a:rPr lang="en-US" sz="2400" dirty="0">
                <a:solidFill>
                  <a:schemeClr val="bg1"/>
                </a:solidFill>
              </a:rPr>
              <a:t> </a:t>
            </a:r>
            <a:r>
              <a:rPr lang="en-US" sz="2400" dirty="0" err="1">
                <a:solidFill>
                  <a:schemeClr val="bg1"/>
                </a:solidFill>
              </a:rPr>
              <a:t>todo</a:t>
            </a:r>
            <a:r>
              <a:rPr lang="en-US" sz="2400" dirty="0">
                <a:solidFill>
                  <a:schemeClr val="bg1"/>
                </a:solidFill>
              </a:rPr>
              <a:t> o </a:t>
            </a:r>
            <a:r>
              <a:rPr lang="en-US" sz="2400" dirty="0" err="1">
                <a:solidFill>
                  <a:schemeClr val="bg1"/>
                </a:solidFill>
              </a:rPr>
              <a:t>conteúdo</a:t>
            </a:r>
            <a:r>
              <a:rPr lang="en-US" sz="2400" dirty="0">
                <a:solidFill>
                  <a:schemeClr val="bg1"/>
                </a:solidFill>
              </a:rPr>
              <a:t> </a:t>
            </a:r>
            <a:r>
              <a:rPr lang="en-US" sz="2400" dirty="0" err="1">
                <a:solidFill>
                  <a:schemeClr val="bg1"/>
                </a:solidFill>
              </a:rPr>
              <a:t>abordado</a:t>
            </a:r>
            <a:r>
              <a:rPr lang="en-US" sz="2400" dirty="0">
                <a:solidFill>
                  <a:schemeClr val="bg1"/>
                </a:solidFill>
              </a:rPr>
              <a:t> </a:t>
            </a:r>
            <a:r>
              <a:rPr lang="en-US" sz="2400" dirty="0" err="1">
                <a:solidFill>
                  <a:schemeClr val="bg1"/>
                </a:solidFill>
              </a:rPr>
              <a:t>neste</a:t>
            </a:r>
            <a:r>
              <a:rPr lang="en-US" sz="2400" dirty="0">
                <a:solidFill>
                  <a:schemeClr val="bg1"/>
                </a:solidFill>
              </a:rPr>
              <a:t> </a:t>
            </a:r>
            <a:r>
              <a:rPr lang="en-US" sz="2400" dirty="0" err="1">
                <a:solidFill>
                  <a:schemeClr val="bg1"/>
                </a:solidFill>
              </a:rPr>
              <a:t>módulo</a:t>
            </a:r>
            <a:r>
              <a:rPr lang="en-US" sz="2400" dirty="0">
                <a:solidFill>
                  <a:schemeClr val="bg1"/>
                </a:solidFill>
              </a:rPr>
              <a:t>. </a:t>
            </a:r>
          </a:p>
          <a:p>
            <a:r>
              <a:rPr lang="pt-PT" sz="2400" dirty="0">
                <a:solidFill>
                  <a:schemeClr val="bg1"/>
                </a:solidFill>
              </a:rPr>
              <a:t>Divida em equipas de 4 a 6 pessoas. Desenvolvam juntos um projeto imaginário de Envolvimento Cívico Digital.</a:t>
            </a:r>
          </a:p>
          <a:p>
            <a:endParaRPr lang="pt-PT" sz="2400" dirty="0">
              <a:solidFill>
                <a:schemeClr val="bg1"/>
              </a:solidFill>
            </a:endParaRPr>
          </a:p>
          <a:p>
            <a:r>
              <a:rPr lang="pt-PT" sz="2400" dirty="0">
                <a:solidFill>
                  <a:schemeClr val="bg1"/>
                </a:solidFill>
              </a:rPr>
              <a:t>A equipa está deseja criar que tipo de projeto e que género de obstáculos pretende resolver? Como se formou inicialmente a sua equipa?</a:t>
            </a:r>
          </a:p>
          <a:p>
            <a:endParaRPr lang="pt-PT" sz="2400" dirty="0">
              <a:solidFill>
                <a:schemeClr val="bg1"/>
              </a:solidFill>
            </a:endParaRPr>
          </a:p>
          <a:p>
            <a:r>
              <a:rPr lang="pt-PT" sz="2400" dirty="0">
                <a:solidFill>
                  <a:schemeClr val="bg1"/>
                </a:solidFill>
              </a:rPr>
              <a:t>Atribuir funções aos elementos da equipa em decisão conjunta.</a:t>
            </a:r>
          </a:p>
          <a:p>
            <a:endParaRPr lang="pt-PT" sz="2400" dirty="0">
              <a:solidFill>
                <a:schemeClr val="bg1"/>
              </a:solidFill>
            </a:endParaRPr>
          </a:p>
          <a:p>
            <a:r>
              <a:rPr lang="pt-PT" sz="2400" dirty="0">
                <a:solidFill>
                  <a:schemeClr val="bg1"/>
                </a:solidFill>
              </a:rPr>
              <a:t>Quem é a pessoa que toma as decisões? Quem é o líder da equipa? Que papel cada membro da equipa tem? Quais as competências que cada elemento possui e estão  corretamente atribuídas à função dentro equipa? </a:t>
            </a:r>
            <a:endParaRPr lang="en-US" sz="2400" dirty="0">
              <a:solidFill>
                <a:schemeClr val="bg1"/>
              </a:solidFill>
            </a:endParaRPr>
          </a:p>
        </p:txBody>
      </p:sp>
    </p:spTree>
    <p:extLst>
      <p:ext uri="{BB962C8B-B14F-4D97-AF65-F5344CB8AC3E}">
        <p14:creationId xmlns:p14="http://schemas.microsoft.com/office/powerpoint/2010/main" val="2634945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50545" y="4202545"/>
            <a:ext cx="3906982" cy="111553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 Placeholder 1">
            <a:extLst>
              <a:ext uri="{FF2B5EF4-FFF2-40B4-BE49-F238E27FC236}">
                <a16:creationId xmlns:a16="http://schemas.microsoft.com/office/drawing/2014/main" id="{C7A64921-25A6-3447-89EF-E27539ED69A4}"/>
              </a:ext>
            </a:extLst>
          </p:cNvPr>
          <p:cNvSpPr>
            <a:spLocks noGrp="1"/>
          </p:cNvSpPr>
          <p:nvPr>
            <p:ph type="body" sz="quarter" idx="19"/>
          </p:nvPr>
        </p:nvSpPr>
        <p:spPr>
          <a:xfrm>
            <a:off x="583902" y="2173094"/>
            <a:ext cx="3195486" cy="731140"/>
          </a:xfrm>
        </p:spPr>
        <p:txBody>
          <a:bodyPr/>
          <a:lstStyle/>
          <a:p>
            <a:r>
              <a:rPr lang="en-US" dirty="0" err="1">
                <a:solidFill>
                  <a:srgbClr val="1188A3"/>
                </a:solidFill>
              </a:rPr>
              <a:t>Alguma</a:t>
            </a:r>
            <a:r>
              <a:rPr lang="en-US" dirty="0">
                <a:solidFill>
                  <a:srgbClr val="1188A3"/>
                </a:solidFill>
              </a:rPr>
              <a:t> </a:t>
            </a:r>
            <a:r>
              <a:rPr lang="en-US" dirty="0" err="1">
                <a:solidFill>
                  <a:srgbClr val="1188A3"/>
                </a:solidFill>
              </a:rPr>
              <a:t>questão</a:t>
            </a:r>
            <a:r>
              <a:rPr lang="en-US" dirty="0">
                <a:solidFill>
                  <a:srgbClr val="1188A3"/>
                </a:solidFill>
              </a:rPr>
              <a:t>?</a:t>
            </a:r>
          </a:p>
        </p:txBody>
      </p:sp>
      <p:sp>
        <p:nvSpPr>
          <p:cNvPr id="9" name="Text Placeholder 2">
            <a:extLst>
              <a:ext uri="{FF2B5EF4-FFF2-40B4-BE49-F238E27FC236}">
                <a16:creationId xmlns:a16="http://schemas.microsoft.com/office/drawing/2014/main" id="{86CD6A24-72E3-224D-BDC3-88429D653304}"/>
              </a:ext>
            </a:extLst>
          </p:cNvPr>
          <p:cNvSpPr>
            <a:spLocks noGrp="1"/>
          </p:cNvSpPr>
          <p:nvPr>
            <p:ph type="body" sz="quarter" idx="20"/>
          </p:nvPr>
        </p:nvSpPr>
        <p:spPr>
          <a:xfrm>
            <a:off x="583902" y="1363518"/>
            <a:ext cx="3195485" cy="837258"/>
          </a:xfrm>
        </p:spPr>
        <p:txBody>
          <a:bodyPr/>
          <a:lstStyle/>
          <a:p>
            <a:r>
              <a:rPr lang="en-US" dirty="0"/>
              <a:t>OBRIGADA</a:t>
            </a:r>
          </a:p>
        </p:txBody>
      </p:sp>
      <p:sp>
        <p:nvSpPr>
          <p:cNvPr id="10" name="Text Placeholder 1">
            <a:extLst>
              <a:ext uri="{FF2B5EF4-FFF2-40B4-BE49-F238E27FC236}">
                <a16:creationId xmlns:a16="http://schemas.microsoft.com/office/drawing/2014/main" id="{C7A64921-25A6-3447-89EF-E27539ED69A4}"/>
              </a:ext>
            </a:extLst>
          </p:cNvPr>
          <p:cNvSpPr>
            <a:spLocks noGrp="1"/>
          </p:cNvSpPr>
          <p:nvPr>
            <p:ph type="body" sz="quarter" idx="19"/>
          </p:nvPr>
        </p:nvSpPr>
        <p:spPr>
          <a:xfrm>
            <a:off x="7885248" y="5318075"/>
            <a:ext cx="3807988" cy="731140"/>
          </a:xfrm>
        </p:spPr>
        <p:txBody>
          <a:bodyPr>
            <a:normAutofit/>
          </a:bodyPr>
          <a:lstStyle/>
          <a:p>
            <a:r>
              <a:rPr lang="en-US" sz="1600" dirty="0">
                <a:solidFill>
                  <a:schemeClr val="bg1"/>
                </a:solidFill>
              </a:rPr>
              <a:t>https://www.studentcivicengagers.eu/</a:t>
            </a:r>
          </a:p>
        </p:txBody>
      </p:sp>
    </p:spTree>
    <p:extLst>
      <p:ext uri="{BB962C8B-B14F-4D97-AF65-F5344CB8AC3E}">
        <p14:creationId xmlns:p14="http://schemas.microsoft.com/office/powerpoint/2010/main" val="416982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0" name="Text Placeholder 1">
            <a:extLst>
              <a:ext uri="{FF2B5EF4-FFF2-40B4-BE49-F238E27FC236}">
                <a16:creationId xmlns:a16="http://schemas.microsoft.com/office/drawing/2014/main" id="{006F9C2F-5AFF-461B-88CE-EDB36B2A9F68}"/>
              </a:ext>
            </a:extLst>
          </p:cNvPr>
          <p:cNvSpPr txBox="1">
            <a:spLocks/>
          </p:cNvSpPr>
          <p:nvPr/>
        </p:nvSpPr>
        <p:spPr>
          <a:xfrm>
            <a:off x="443772" y="237207"/>
            <a:ext cx="5713711" cy="7080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ext Placeholder 2">
            <a:extLst>
              <a:ext uri="{FF2B5EF4-FFF2-40B4-BE49-F238E27FC236}">
                <a16:creationId xmlns:a16="http://schemas.microsoft.com/office/drawing/2014/main" id="{8987BA89-AFF6-4309-A381-0F51891195D6}"/>
              </a:ext>
            </a:extLst>
          </p:cNvPr>
          <p:cNvSpPr>
            <a:spLocks noGrp="1"/>
          </p:cNvSpPr>
          <p:nvPr>
            <p:ph type="body" sz="quarter" idx="18"/>
          </p:nvPr>
        </p:nvSpPr>
        <p:spPr>
          <a:xfrm>
            <a:off x="1535642" y="1354347"/>
            <a:ext cx="5316420" cy="5266445"/>
          </a:xfrm>
        </p:spPr>
        <p:txBody>
          <a:bodyPr>
            <a:noAutofit/>
          </a:bodyPr>
          <a:lstStyle/>
          <a:p>
            <a:pPr>
              <a:lnSpc>
                <a:spcPct val="110000"/>
              </a:lnSpc>
            </a:pPr>
            <a:r>
              <a:rPr lang="pt-PT" sz="1800" dirty="0"/>
              <a:t>O programa procurou atrair estudantes que pretendiam vivenciar o processo de criação de uma ideia até ao lançamento de um produto ou serviço. Durante este processo os alunos exploraram os problemas na comunidade e tentaram desenvolver soluções.</a:t>
            </a:r>
          </a:p>
          <a:p>
            <a:pPr>
              <a:lnSpc>
                <a:spcPct val="110000"/>
              </a:lnSpc>
            </a:pPr>
            <a:r>
              <a:rPr lang="pt-PT" sz="1800" dirty="0"/>
              <a:t>No Programa </a:t>
            </a:r>
            <a:r>
              <a:rPr lang="pt-PT" sz="1800" dirty="0" err="1"/>
              <a:t>Starter</a:t>
            </a:r>
            <a:r>
              <a:rPr lang="pt-PT" sz="1800" dirty="0"/>
              <a:t>, as equipas de alunos trabalharam de forma independente nas suas ideias para resolver ou encontrar uma solução para determinados problemas recorrendo a diferentes canais de comunicação digital.</a:t>
            </a:r>
          </a:p>
          <a:p>
            <a:pPr>
              <a:lnSpc>
                <a:spcPct val="110000"/>
              </a:lnSpc>
            </a:pPr>
            <a:r>
              <a:rPr lang="pt-PT" sz="1800" dirty="0"/>
              <a:t>Frequentemente, os alunos apresentavam novas ferramentas ou soluções digitais e garantiam a sua implementação para uma necessidade específica da comunidade.</a:t>
            </a:r>
            <a:endParaRPr lang="en-US" sz="1800" dirty="0"/>
          </a:p>
          <a:p>
            <a:r>
              <a:rPr lang="en-US" sz="1800" dirty="0">
                <a:solidFill>
                  <a:schemeClr val="bg1"/>
                </a:solidFill>
                <a:hlinkClick r:id="rId3">
                  <a:extLst>
                    <a:ext uri="{A12FA001-AC4F-418D-AE19-62706E023703}">
                      <ahyp:hlinkClr xmlns:ahyp="http://schemas.microsoft.com/office/drawing/2018/hyperlinkcolor" val="tx"/>
                    </a:ext>
                  </a:extLst>
                </a:hlinkClick>
              </a:rPr>
              <a:t>Link to the case study in the Guide to DCE</a:t>
            </a:r>
            <a:endParaRPr lang="en-US" sz="1800" dirty="0">
              <a:solidFill>
                <a:schemeClr val="bg1"/>
              </a:solidFill>
            </a:endParaRPr>
          </a:p>
          <a:p>
            <a:endParaRPr lang="en-US" sz="1800" dirty="0"/>
          </a:p>
        </p:txBody>
      </p:sp>
      <p:sp>
        <p:nvSpPr>
          <p:cNvPr id="4" name="Text Placeholder 3">
            <a:extLst>
              <a:ext uri="{FF2B5EF4-FFF2-40B4-BE49-F238E27FC236}">
                <a16:creationId xmlns:a16="http://schemas.microsoft.com/office/drawing/2014/main" id="{41B86F60-676C-4C87-A8BF-2098E5DC5BBE}"/>
              </a:ext>
            </a:extLst>
          </p:cNvPr>
          <p:cNvSpPr>
            <a:spLocks noGrp="1"/>
          </p:cNvSpPr>
          <p:nvPr>
            <p:ph type="body" sz="quarter" idx="16"/>
          </p:nvPr>
        </p:nvSpPr>
        <p:spPr>
          <a:xfrm>
            <a:off x="1718561" y="308114"/>
            <a:ext cx="5105121" cy="869618"/>
          </a:xfrm>
        </p:spPr>
        <p:txBody>
          <a:bodyPr>
            <a:normAutofit/>
          </a:bodyPr>
          <a:lstStyle/>
          <a:p>
            <a:r>
              <a:rPr lang="en-US" sz="2800" dirty="0"/>
              <a:t>UMA ANALISE MAIS PROFUNDA DO PROGRAMA DE INICIAÇÃO</a:t>
            </a:r>
            <a:endParaRPr lang="en-IE" sz="2800" dirty="0"/>
          </a:p>
        </p:txBody>
      </p:sp>
      <p:pic>
        <p:nvPicPr>
          <p:cNvPr id="8" name="Picture Placeholder 7">
            <a:extLst>
              <a:ext uri="{FF2B5EF4-FFF2-40B4-BE49-F238E27FC236}">
                <a16:creationId xmlns:a16="http://schemas.microsoft.com/office/drawing/2014/main" id="{5CA5B143-69A6-45FD-AE56-A2DAA8579866}"/>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23253" r="23253"/>
          <a:stretch>
            <a:fillRect/>
          </a:stretch>
        </p:blipFill>
        <p:spPr/>
      </p:pic>
      <p:sp>
        <p:nvSpPr>
          <p:cNvPr id="7" name="TextBox 6">
            <a:extLst>
              <a:ext uri="{FF2B5EF4-FFF2-40B4-BE49-F238E27FC236}">
                <a16:creationId xmlns:a16="http://schemas.microsoft.com/office/drawing/2014/main" id="{11993C99-6B89-40E5-992D-7EF6C67698DE}"/>
              </a:ext>
            </a:extLst>
          </p:cNvPr>
          <p:cNvSpPr txBox="1"/>
          <p:nvPr/>
        </p:nvSpPr>
        <p:spPr>
          <a:xfrm rot="16200000">
            <a:off x="-593425" y="3265751"/>
            <a:ext cx="2348683" cy="830997"/>
          </a:xfrm>
          <a:prstGeom prst="rect">
            <a:avLst/>
          </a:prstGeom>
          <a:noFill/>
        </p:spPr>
        <p:txBody>
          <a:bodyPr wrap="square" rtlCol="0">
            <a:spAutoFit/>
          </a:bodyPr>
          <a:lstStyle/>
          <a:p>
            <a:r>
              <a:rPr lang="en-IE" sz="4800" dirty="0">
                <a:solidFill>
                  <a:srgbClr val="F16A4C"/>
                </a:solidFill>
              </a:rPr>
              <a:t>example</a:t>
            </a:r>
          </a:p>
        </p:txBody>
      </p:sp>
      <p:sp>
        <p:nvSpPr>
          <p:cNvPr id="9" name="TextBox 8">
            <a:extLst>
              <a:ext uri="{FF2B5EF4-FFF2-40B4-BE49-F238E27FC236}">
                <a16:creationId xmlns:a16="http://schemas.microsoft.com/office/drawing/2014/main" id="{EA1345D5-9EEB-405E-B5B4-B25F8085E674}"/>
              </a:ext>
            </a:extLst>
          </p:cNvPr>
          <p:cNvSpPr txBox="1"/>
          <p:nvPr/>
        </p:nvSpPr>
        <p:spPr>
          <a:xfrm rot="16200000">
            <a:off x="-2011797" y="2290963"/>
            <a:ext cx="5139563" cy="600164"/>
          </a:xfrm>
          <a:prstGeom prst="rect">
            <a:avLst/>
          </a:prstGeom>
          <a:solidFill>
            <a:srgbClr val="FDC562"/>
          </a:solidFill>
        </p:spPr>
        <p:txBody>
          <a:bodyPr wrap="square">
            <a:spAutoFit/>
          </a:bodyPr>
          <a:lstStyle/>
          <a:p>
            <a:r>
              <a:rPr lang="en-US" sz="3300" dirty="0">
                <a:solidFill>
                  <a:srgbClr val="23385C"/>
                </a:solidFill>
              </a:rPr>
              <a:t>EXEMPLO DE BOAS PRÁTICAS</a:t>
            </a:r>
          </a:p>
        </p:txBody>
      </p:sp>
    </p:spTree>
    <p:extLst>
      <p:ext uri="{BB962C8B-B14F-4D97-AF65-F5344CB8AC3E}">
        <p14:creationId xmlns:p14="http://schemas.microsoft.com/office/powerpoint/2010/main" val="2774511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07505" y="1545021"/>
            <a:ext cx="5837130" cy="4070967"/>
          </a:xfrm>
        </p:spPr>
        <p:txBody>
          <a:bodyPr>
            <a:normAutofit/>
          </a:bodyPr>
          <a:lstStyle/>
          <a:p>
            <a:pPr marL="0"/>
            <a:r>
              <a:rPr lang="pt-PT" dirty="0"/>
              <a:t>Os conceitos seguintes irão ajudar a garantir que o seu projeto DCE seja o melhor possível. Irá aprender sobre:</a:t>
            </a:r>
          </a:p>
          <a:p>
            <a:pPr marL="342900" indent="-342900">
              <a:buFont typeface="Arial" panose="020B0604020202020204" pitchFamily="34" charset="0"/>
              <a:buChar char="•"/>
            </a:pPr>
            <a:r>
              <a:rPr lang="pt-PT" dirty="0"/>
              <a:t>Atendimento Direto e Investigação Comunitária</a:t>
            </a:r>
          </a:p>
          <a:p>
            <a:pPr marL="342900" indent="-342900">
              <a:buFont typeface="Arial" panose="020B0604020202020204" pitchFamily="34" charset="0"/>
              <a:buChar char="•"/>
            </a:pPr>
            <a:r>
              <a:rPr lang="pt-PT" dirty="0"/>
              <a:t>Advocacia e Educação e Capacitação</a:t>
            </a:r>
          </a:p>
          <a:p>
            <a:pPr marL="342900" indent="-342900">
              <a:buFont typeface="Arial" panose="020B0604020202020204" pitchFamily="34" charset="0"/>
              <a:buChar char="•"/>
            </a:pPr>
            <a:r>
              <a:rPr lang="pt-PT" dirty="0"/>
              <a:t>Participação Política e Responsabilidade Social</a:t>
            </a:r>
          </a:p>
          <a:p>
            <a:pPr marL="342900" indent="-342900">
              <a:buFont typeface="Arial" panose="020B0604020202020204" pitchFamily="34" charset="0"/>
              <a:buChar char="•"/>
            </a:pPr>
            <a:r>
              <a:rPr lang="pt-PT" dirty="0"/>
              <a:t>Doação filantrópica e participação em associação</a:t>
            </a:r>
          </a:p>
          <a:p>
            <a:pPr marL="0"/>
            <a:endParaRPr lang="en-GB" sz="1800" dirty="0"/>
          </a:p>
          <a:p>
            <a:pPr marL="0"/>
            <a:endParaRPr lang="en-GB" sz="1800" dirty="0"/>
          </a:p>
          <a:p>
            <a:pPr marL="0"/>
            <a:endParaRPr lang="en-US" sz="1800" dirty="0"/>
          </a:p>
          <a:p>
            <a:pPr marL="0"/>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30923" y="343151"/>
            <a:ext cx="5713711" cy="590313"/>
          </a:xfrm>
        </p:spPr>
        <p:txBody>
          <a:bodyPr>
            <a:normAutofit fontScale="25000" lnSpcReduction="20000"/>
          </a:bodyPr>
          <a:lstStyle/>
          <a:p>
            <a:r>
              <a:rPr lang="en-US" sz="12000" dirty="0"/>
              <a:t>TIPOS DE ENVOLVIMENTO CÍVICO</a:t>
            </a:r>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958" r="15958"/>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364924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94756" y="1540364"/>
            <a:ext cx="5713711" cy="4318898"/>
          </a:xfrm>
        </p:spPr>
        <p:txBody>
          <a:bodyPr>
            <a:normAutofit fontScale="92500" lnSpcReduction="10000"/>
          </a:bodyPr>
          <a:lstStyle/>
          <a:p>
            <a:pPr marL="0" indent="0"/>
            <a:r>
              <a:rPr lang="pt-PT" dirty="0"/>
              <a:t>O</a:t>
            </a:r>
            <a:r>
              <a:rPr lang="pt-PT" b="1" dirty="0"/>
              <a:t> atendimento direto </a:t>
            </a:r>
            <a:r>
              <a:rPr lang="pt-PT" dirty="0"/>
              <a:t>ou serviço comunitário é o trabalho não remunerado realizado no âmbito do projeto e para atender às necessidades e melhoria da comunidade. Um exemplo disso pode ser o voluntariado para ajudar a limpar os resíduos de uma área da sua cidade.</a:t>
            </a:r>
          </a:p>
          <a:p>
            <a:pPr marL="0" indent="0"/>
            <a:r>
              <a:rPr lang="pt-PT" dirty="0"/>
              <a:t>A </a:t>
            </a:r>
            <a:r>
              <a:rPr lang="pt-PT" b="1" dirty="0"/>
              <a:t>investigação comunitária </a:t>
            </a:r>
            <a:r>
              <a:rPr lang="pt-PT" dirty="0"/>
              <a:t>é um processo de aprendizagem baseado na análise de uma comunidade e de como esta é afetada pelos problemas sociais atuais. Exemplos de investigação comunitária podem ser as audiências com a população local para obter uma melhor compreensão de que áreas precisam de intervenção.</a:t>
            </a:r>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418650" y="347815"/>
            <a:ext cx="5713711" cy="590313"/>
          </a:xfrm>
        </p:spPr>
        <p:txBody>
          <a:bodyPr>
            <a:normAutofit fontScale="25000" lnSpcReduction="20000"/>
          </a:bodyPr>
          <a:lstStyle/>
          <a:p>
            <a:pPr algn="ctr"/>
            <a:r>
              <a:rPr lang="pt-PT" sz="11200" dirty="0"/>
              <a:t>ATENDIMENTO DIRETO E INVESTIGAÇÃO COMUNITÁRIA</a:t>
            </a:r>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EFF6FB6C-02F9-45DE-961C-69817BAB1B7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5958" r="15958"/>
          <a:stretch>
            <a:fillRect/>
          </a:stretch>
        </p:blipFill>
        <p:spPr/>
      </p:pic>
      <p:sp>
        <p:nvSpPr>
          <p:cNvPr id="3" name="TextBox 2">
            <a:extLst>
              <a:ext uri="{FF2B5EF4-FFF2-40B4-BE49-F238E27FC236}">
                <a16:creationId xmlns:a16="http://schemas.microsoft.com/office/drawing/2014/main" id="{C8A7613F-E0A6-4F3B-AE52-6C943B3A1AF0}"/>
              </a:ext>
            </a:extLst>
          </p:cNvPr>
          <p:cNvSpPr txBox="1"/>
          <p:nvPr/>
        </p:nvSpPr>
        <p:spPr>
          <a:xfrm>
            <a:off x="6392300" y="5859262"/>
            <a:ext cx="1565157" cy="369332"/>
          </a:xfrm>
          <a:prstGeom prst="rect">
            <a:avLst/>
          </a:prstGeom>
          <a:noFill/>
        </p:spPr>
        <p:txBody>
          <a:bodyPr wrap="square" rtlCol="0">
            <a:spAutoFit/>
          </a:bodyPr>
          <a:lstStyle/>
          <a:p>
            <a:r>
              <a:rPr lang="en-US" b="1" dirty="0">
                <a:solidFill>
                  <a:schemeClr val="accent1"/>
                </a:solidFill>
                <a:hlinkClick r:id="rId4">
                  <a:extLst>
                    <a:ext uri="{A12FA001-AC4F-418D-AE19-62706E023703}">
                      <ahyp:hlinkClr xmlns:ahyp="http://schemas.microsoft.com/office/drawing/2018/hyperlinkcolor" val="tx"/>
                    </a:ext>
                  </a:extLst>
                </a:hlinkClick>
              </a:rPr>
              <a:t>Fonte</a:t>
            </a:r>
            <a:endParaRPr lang="en-IE" b="1" dirty="0">
              <a:solidFill>
                <a:schemeClr val="accent1"/>
              </a:solidFill>
            </a:endParaRPr>
          </a:p>
        </p:txBody>
      </p:sp>
    </p:spTree>
    <p:extLst>
      <p:ext uri="{BB962C8B-B14F-4D97-AF65-F5344CB8AC3E}">
        <p14:creationId xmlns:p14="http://schemas.microsoft.com/office/powerpoint/2010/main" val="125950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5609721" y="1172730"/>
            <a:ext cx="6293467" cy="4154984"/>
          </a:xfrm>
          <a:prstGeom prst="rect">
            <a:avLst/>
          </a:prstGeom>
          <a:noFill/>
        </p:spPr>
        <p:txBody>
          <a:bodyPr wrap="square" rtlCol="0">
            <a:spAutoFit/>
          </a:bodyPr>
          <a:lstStyle/>
          <a:p>
            <a:r>
              <a:rPr lang="pt-PT" sz="2400" b="1" dirty="0">
                <a:solidFill>
                  <a:schemeClr val="bg1"/>
                </a:solidFill>
              </a:rPr>
              <a:t>Advocacia e educação </a:t>
            </a:r>
            <a:r>
              <a:rPr lang="pt-PT" sz="2400" dirty="0">
                <a:solidFill>
                  <a:schemeClr val="bg1"/>
                </a:solidFill>
              </a:rPr>
              <a:t>onde a sua equipa educa a comunidade sobre os problemas que ela poderá estar a enfrentar. Esta ação pode resultar em advocacia, quando o projeto recorre a várias formas de impor mudanças, como petições, protestos ou cartas para convencer associações ou governos a mudar.</a:t>
            </a:r>
          </a:p>
          <a:p>
            <a:r>
              <a:rPr lang="pt-PT" sz="2400" dirty="0">
                <a:solidFill>
                  <a:schemeClr val="bg1"/>
                </a:solidFill>
              </a:rPr>
              <a:t>A </a:t>
            </a:r>
            <a:r>
              <a:rPr lang="pt-PT" sz="2400" b="1" dirty="0">
                <a:solidFill>
                  <a:schemeClr val="bg1"/>
                </a:solidFill>
              </a:rPr>
              <a:t>capacitação</a:t>
            </a:r>
            <a:r>
              <a:rPr lang="pt-PT" sz="2400" dirty="0">
                <a:solidFill>
                  <a:schemeClr val="bg1"/>
                </a:solidFill>
              </a:rPr>
              <a:t> identifica os pontos fortes de uma comunidade e trabalha no sentido de criar uma rede de resolução de problemas mais forte para ajudar os problemas da comunidade.</a:t>
            </a:r>
          </a:p>
        </p:txBody>
      </p:sp>
      <p:sp>
        <p:nvSpPr>
          <p:cNvPr id="7" name="Text Placeholder 1">
            <a:extLst>
              <a:ext uri="{FF2B5EF4-FFF2-40B4-BE49-F238E27FC236}">
                <a16:creationId xmlns:a16="http://schemas.microsoft.com/office/drawing/2014/main" id="{901547F9-E119-4A83-9612-13FABC48C7BC}"/>
              </a:ext>
            </a:extLst>
          </p:cNvPr>
          <p:cNvSpPr txBox="1">
            <a:spLocks/>
          </p:cNvSpPr>
          <p:nvPr/>
        </p:nvSpPr>
        <p:spPr>
          <a:xfrm>
            <a:off x="5850621" y="347816"/>
            <a:ext cx="5713711" cy="7080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PT" dirty="0">
                <a:solidFill>
                  <a:schemeClr val="bg1"/>
                </a:solidFill>
              </a:rPr>
              <a:t>ADVOCACIA E EDUCAÇÃO E CAPACITAÇÃO</a:t>
            </a:r>
          </a:p>
        </p:txBody>
      </p:sp>
      <p:pic>
        <p:nvPicPr>
          <p:cNvPr id="4" name="Picture Placeholder 3">
            <a:extLst>
              <a:ext uri="{FF2B5EF4-FFF2-40B4-BE49-F238E27FC236}">
                <a16:creationId xmlns:a16="http://schemas.microsoft.com/office/drawing/2014/main" id="{57F79850-7952-4FC7-A4F1-C551F1AB30B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4491" r="24491"/>
          <a:stretch>
            <a:fillRect/>
          </a:stretch>
        </p:blipFill>
        <p:spPr>
          <a:xfrm>
            <a:off x="324779" y="-1"/>
            <a:ext cx="5248975" cy="6858001"/>
          </a:xfrm>
        </p:spPr>
      </p:pic>
      <p:sp>
        <p:nvSpPr>
          <p:cNvPr id="5" name="TextBox 4">
            <a:extLst>
              <a:ext uri="{FF2B5EF4-FFF2-40B4-BE49-F238E27FC236}">
                <a16:creationId xmlns:a16="http://schemas.microsoft.com/office/drawing/2014/main" id="{0D141562-CA80-46FF-AC14-CD5783854D10}"/>
              </a:ext>
            </a:extLst>
          </p:cNvPr>
          <p:cNvSpPr txBox="1"/>
          <p:nvPr/>
        </p:nvSpPr>
        <p:spPr>
          <a:xfrm>
            <a:off x="5609721" y="6043398"/>
            <a:ext cx="1565157" cy="369332"/>
          </a:xfrm>
          <a:prstGeom prst="rect">
            <a:avLst/>
          </a:prstGeom>
          <a:noFill/>
        </p:spPr>
        <p:txBody>
          <a:bodyPr wrap="square" rtlCol="0">
            <a:spAutoFit/>
          </a:bodyPr>
          <a:lstStyle/>
          <a:p>
            <a:r>
              <a:rPr lang="en-US" b="1" dirty="0">
                <a:solidFill>
                  <a:schemeClr val="accent1"/>
                </a:solidFill>
                <a:hlinkClick r:id="rId3">
                  <a:extLst>
                    <a:ext uri="{A12FA001-AC4F-418D-AE19-62706E023703}">
                      <ahyp:hlinkClr xmlns:ahyp="http://schemas.microsoft.com/office/drawing/2018/hyperlinkcolor" val="tx"/>
                    </a:ext>
                  </a:extLst>
                </a:hlinkClick>
              </a:rPr>
              <a:t>Source</a:t>
            </a:r>
            <a:endParaRPr lang="en-IE" b="1" dirty="0">
              <a:solidFill>
                <a:schemeClr val="accent1"/>
              </a:solidFill>
            </a:endParaRPr>
          </a:p>
        </p:txBody>
      </p:sp>
    </p:spTree>
    <p:extLst>
      <p:ext uri="{BB962C8B-B14F-4D97-AF65-F5344CB8AC3E}">
        <p14:creationId xmlns:p14="http://schemas.microsoft.com/office/powerpoint/2010/main" val="34096950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33488</TotalTime>
  <Words>3770</Words>
  <Application>Microsoft Office PowerPoint</Application>
  <PresentationFormat>Widescreen</PresentationFormat>
  <Paragraphs>263</Paragraphs>
  <Slides>53</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218</cp:revision>
  <dcterms:created xsi:type="dcterms:W3CDTF">2020-10-14T13:32:04Z</dcterms:created>
  <dcterms:modified xsi:type="dcterms:W3CDTF">2022-09-21T14:40:07Z</dcterms:modified>
</cp:coreProperties>
</file>