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4"/>
  </p:notesMasterIdLst>
  <p:sldIdLst>
    <p:sldId id="4298" r:id="rId2"/>
    <p:sldId id="4270" r:id="rId3"/>
    <p:sldId id="4273" r:id="rId4"/>
    <p:sldId id="4318" r:id="rId5"/>
    <p:sldId id="4349" r:id="rId6"/>
    <p:sldId id="4291" r:id="rId7"/>
    <p:sldId id="4344" r:id="rId8"/>
    <p:sldId id="4300" r:id="rId9"/>
    <p:sldId id="4325" r:id="rId10"/>
    <p:sldId id="4316" r:id="rId11"/>
    <p:sldId id="4319" r:id="rId12"/>
    <p:sldId id="4326" r:id="rId13"/>
    <p:sldId id="4381" r:id="rId14"/>
    <p:sldId id="264" r:id="rId15"/>
    <p:sldId id="4354" r:id="rId16"/>
    <p:sldId id="4303" r:id="rId17"/>
    <p:sldId id="4304" r:id="rId18"/>
    <p:sldId id="4351" r:id="rId19"/>
    <p:sldId id="4352" r:id="rId20"/>
    <p:sldId id="4353" r:id="rId21"/>
    <p:sldId id="4356" r:id="rId22"/>
    <p:sldId id="4358" r:id="rId23"/>
    <p:sldId id="4359" r:id="rId24"/>
    <p:sldId id="4357" r:id="rId25"/>
    <p:sldId id="4361" r:id="rId26"/>
    <p:sldId id="4328" r:id="rId27"/>
    <p:sldId id="4327" r:id="rId28"/>
    <p:sldId id="4307" r:id="rId29"/>
    <p:sldId id="4331" r:id="rId30"/>
    <p:sldId id="4362" r:id="rId31"/>
    <p:sldId id="4364" r:id="rId32"/>
    <p:sldId id="4366" r:id="rId33"/>
    <p:sldId id="4365" r:id="rId34"/>
    <p:sldId id="4363" r:id="rId35"/>
    <p:sldId id="4322" r:id="rId36"/>
    <p:sldId id="4323" r:id="rId37"/>
    <p:sldId id="4329" r:id="rId38"/>
    <p:sldId id="4309" r:id="rId39"/>
    <p:sldId id="4330" r:id="rId40"/>
    <p:sldId id="4308" r:id="rId41"/>
    <p:sldId id="4314" r:id="rId42"/>
    <p:sldId id="4313" r:id="rId43"/>
    <p:sldId id="4336" r:id="rId44"/>
    <p:sldId id="4338" r:id="rId45"/>
    <p:sldId id="4339" r:id="rId46"/>
    <p:sldId id="4340" r:id="rId47"/>
    <p:sldId id="4342" r:id="rId48"/>
    <p:sldId id="4345" r:id="rId49"/>
    <p:sldId id="4367" r:id="rId50"/>
    <p:sldId id="4276" r:id="rId51"/>
    <p:sldId id="4368" r:id="rId52"/>
    <p:sldId id="438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A4C"/>
    <a:srgbClr val="FDC562"/>
    <a:srgbClr val="7DCCC6"/>
    <a:srgbClr val="00A4B8"/>
    <a:srgbClr val="23385C"/>
    <a:srgbClr val="28AF95"/>
    <a:srgbClr val="8CBF4B"/>
    <a:srgbClr val="1BA19A"/>
    <a:srgbClr val="1188A3"/>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2339E-1617-40D1-9E77-0EE46235461F}" v="1" dt="2021-07-05T11:30:50.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6"/>
    <p:restoredTop sz="94663"/>
  </p:normalViewPr>
  <p:slideViewPr>
    <p:cSldViewPr snapToGrid="0" snapToObjects="1">
      <p:cViewPr varScale="1">
        <p:scale>
          <a:sx n="128" d="100"/>
          <a:sy n="128" d="100"/>
        </p:scale>
        <p:origin x="488"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01/08/2022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8/1/22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brookings.edu/blog/brown-center-chalkboard/2018/07/23/what-does-civics-education-look-like-in-america" TargetMode="External"/><Relationship Id="rId2" Type="http://schemas.openxmlformats.org/officeDocument/2006/relationships/image" Target="../media/image25.jpeg"/><Relationship Id="rId1" Type="http://schemas.openxmlformats.org/officeDocument/2006/relationships/slideLayout" Target="../slideLayouts/slideLayout20.xml"/><Relationship Id="rId6" Type="http://schemas.openxmlformats.org/officeDocument/2006/relationships/hyperlink" Target="https://eyp.org/digital-health-forum/" TargetMode="External"/><Relationship Id="rId5" Type="http://schemas.openxmlformats.org/officeDocument/2006/relationships/hyperlink" Target="https://news.microsoft.com/en-my/2020/07/17/worlds-first-ever-youth-led-digital-parliament-goes-remote-with-microsoft-teams/" TargetMode="External"/><Relationship Id="rId4" Type="http://schemas.openxmlformats.org/officeDocument/2006/relationships/hyperlink" Target="https://civicengagement.illinoisstate.edu/faculty-staff/engagement-typ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open.spotify.com/episode/24xx6GJiM7Iq1Fw698T45U?si=06a6380e0071415f" TargetMode="External"/><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i-vol.ie/" TargetMode="External"/><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s://www.citizenlab.co/blog/civic-engagement/10-easy-ways-to-be-a-more-engaged-citizen/" TargetMode="External"/><Relationship Id="rId2" Type="http://schemas.openxmlformats.org/officeDocument/2006/relationships/image" Target="../media/image31.png"/><Relationship Id="rId1" Type="http://schemas.openxmlformats.org/officeDocument/2006/relationships/slideLayout" Target="../slideLayouts/slideLayout14.xml"/><Relationship Id="rId5" Type="http://schemas.openxmlformats.org/officeDocument/2006/relationships/image" Target="../media/image44.jpeg"/><Relationship Id="rId4" Type="http://schemas.openxmlformats.org/officeDocument/2006/relationships/hyperlink" Target="https://www.civicplus.com/blog/ce/12-inspiring-examples-of-citizen-engagement-initiatives-for-smart-citi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meetup.com/"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www.meetme.com/#home"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zoom.us/" TargetMode="Externa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webex.com/"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2" Type="http://schemas.openxmlformats.org/officeDocument/2006/relationships/hyperlink" Target="https://trello.com/en" TargetMode="External"/><Relationship Id="rId1" Type="http://schemas.openxmlformats.org/officeDocument/2006/relationships/slideLayout" Target="../slideLayouts/slideLayout16.xm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www.microsoft.com/en-ie/microsoft-teams/group-chat-software"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www.studentcivicengagers.eu/toolkit-en/"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https://statetechmagazine.com/article/2018/11/how-technology-can-be-tool-civic-engagement" TargetMode="External"/><Relationship Id="rId2" Type="http://schemas.openxmlformats.org/officeDocument/2006/relationships/image" Target="../media/image56.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hyperlink" Target="https://starteridea.ee/startertartu/" TargetMode="External"/><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6.xml"/><Relationship Id="rId1" Type="http://schemas.openxmlformats.org/officeDocument/2006/relationships/video" Target="https://www.youtube.com/embed/n8cMCdnQN40?feature=oembed"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6.xml"/><Relationship Id="rId1" Type="http://schemas.openxmlformats.org/officeDocument/2006/relationships/video" Target="https://www.youtube.com/embed/-iT4a2Mpf0M?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hyperlink" Target="https://civicengagement.illinoisstate.edu/faculty-staff/engagement-typ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a:xfrm>
            <a:off x="6152822" y="5416214"/>
            <a:ext cx="5494892" cy="897500"/>
          </a:xfrm>
        </p:spPr>
        <p:txBody>
          <a:bodyPr/>
          <a:lstStyle/>
          <a:p>
            <a:pPr algn="l"/>
            <a:r>
              <a:rPr lang="en-US" sz="2800" dirty="0" err="1"/>
              <a:t>Initiierung</a:t>
            </a:r>
            <a:r>
              <a:rPr lang="en-US" sz="2800" dirty="0"/>
              <a:t> </a:t>
            </a:r>
            <a:r>
              <a:rPr lang="en-US" sz="2800" dirty="0" err="1"/>
              <a:t>eines</a:t>
            </a:r>
            <a:r>
              <a:rPr lang="en-US" sz="2800" dirty="0"/>
              <a:t> </a:t>
            </a:r>
            <a:r>
              <a:rPr lang="en-US" sz="2800" dirty="0" err="1"/>
              <a:t>Projekts</a:t>
            </a:r>
            <a:r>
              <a:rPr lang="en-US" sz="2800" dirty="0"/>
              <a:t> für </a:t>
            </a:r>
            <a:r>
              <a:rPr lang="en-US" sz="2800" dirty="0" err="1"/>
              <a:t>digitales</a:t>
            </a:r>
            <a:r>
              <a:rPr lang="en-US" sz="2800" dirty="0"/>
              <a:t> </a:t>
            </a:r>
            <a:r>
              <a:rPr lang="en-US" sz="2800" dirty="0" err="1"/>
              <a:t>studentisches</a:t>
            </a:r>
            <a:r>
              <a:rPr lang="en-US" sz="2800" dirty="0"/>
              <a:t> Engagement </a:t>
            </a:r>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p:txBody>
          <a:bodyPr/>
          <a:lstStyle/>
          <a:p>
            <a:pPr algn="l"/>
            <a:r>
              <a:rPr lang="en-US" dirty="0"/>
              <a:t>Modul 3:</a:t>
            </a: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Box 7">
            <a:extLst>
              <a:ext uri="{FF2B5EF4-FFF2-40B4-BE49-F238E27FC236}">
                <a16:creationId xmlns:a16="http://schemas.microsoft.com/office/drawing/2014/main" id="{8417E96E-DDD8-41E4-808A-0ADF6239953E}"/>
              </a:ext>
            </a:extLst>
          </p:cNvPr>
          <p:cNvSpPr txBox="1"/>
          <p:nvPr/>
        </p:nvSpPr>
        <p:spPr>
          <a:xfrm>
            <a:off x="6096000" y="1030158"/>
            <a:ext cx="5648325" cy="4693593"/>
          </a:xfrm>
          <a:prstGeom prst="rect">
            <a:avLst/>
          </a:prstGeom>
          <a:noFill/>
        </p:spPr>
        <p:txBody>
          <a:bodyPr wrap="square" rtlCol="0">
            <a:spAutoFit/>
          </a:bodyPr>
          <a:lstStyle/>
          <a:p>
            <a:r>
              <a:rPr lang="en-US" sz="2300" b="1" dirty="0" err="1">
                <a:solidFill>
                  <a:schemeClr val="bg1"/>
                </a:solidFill>
              </a:rPr>
              <a:t>Spendenaktionen</a:t>
            </a:r>
            <a:r>
              <a:rPr lang="en-US" sz="2300" b="1" dirty="0">
                <a:solidFill>
                  <a:schemeClr val="bg1"/>
                </a:solidFill>
              </a:rPr>
              <a:t> </a:t>
            </a:r>
            <a:r>
              <a:rPr lang="en-US" sz="2300" dirty="0" err="1">
                <a:solidFill>
                  <a:schemeClr val="bg1"/>
                </a:solidFill>
              </a:rPr>
              <a:t>können</a:t>
            </a:r>
            <a:r>
              <a:rPr lang="en-US" sz="2300" dirty="0">
                <a:solidFill>
                  <a:schemeClr val="bg1"/>
                </a:solidFill>
              </a:rPr>
              <a:t> </a:t>
            </a:r>
            <a:r>
              <a:rPr lang="en-US" sz="2300" dirty="0" err="1">
                <a:solidFill>
                  <a:schemeClr val="bg1"/>
                </a:solidFill>
              </a:rPr>
              <a:t>dafür</a:t>
            </a:r>
            <a:r>
              <a:rPr lang="en-US" sz="2300" dirty="0">
                <a:solidFill>
                  <a:schemeClr val="bg1"/>
                </a:solidFill>
              </a:rPr>
              <a:t> </a:t>
            </a:r>
            <a:r>
              <a:rPr lang="en-US" sz="2300" dirty="0" err="1">
                <a:solidFill>
                  <a:schemeClr val="bg1"/>
                </a:solidFill>
              </a:rPr>
              <a:t>sorgen</a:t>
            </a:r>
            <a:r>
              <a:rPr lang="en-US" sz="2300" dirty="0">
                <a:solidFill>
                  <a:schemeClr val="bg1"/>
                </a:solidFill>
              </a:rPr>
              <a:t>, </a:t>
            </a:r>
            <a:r>
              <a:rPr lang="en-US" sz="2300" dirty="0" err="1">
                <a:solidFill>
                  <a:schemeClr val="bg1"/>
                </a:solidFill>
              </a:rPr>
              <a:t>dass</a:t>
            </a:r>
            <a:r>
              <a:rPr lang="en-US" sz="2300" dirty="0">
                <a:solidFill>
                  <a:schemeClr val="bg1"/>
                </a:solidFill>
              </a:rPr>
              <a:t> </a:t>
            </a:r>
            <a:r>
              <a:rPr lang="en-US" sz="2300" dirty="0" err="1">
                <a:solidFill>
                  <a:schemeClr val="bg1"/>
                </a:solidFill>
              </a:rPr>
              <a:t>bestimmte</a:t>
            </a:r>
            <a:r>
              <a:rPr lang="en-US" sz="2300" dirty="0">
                <a:solidFill>
                  <a:schemeClr val="bg1"/>
                </a:solidFill>
              </a:rPr>
              <a:t> </a:t>
            </a:r>
            <a:r>
              <a:rPr lang="en-US" sz="2300" dirty="0" err="1">
                <a:solidFill>
                  <a:schemeClr val="bg1"/>
                </a:solidFill>
              </a:rPr>
              <a:t>Ressourcen</a:t>
            </a:r>
            <a:r>
              <a:rPr lang="en-US" sz="2300" dirty="0">
                <a:solidFill>
                  <a:schemeClr val="bg1"/>
                </a:solidFill>
              </a:rPr>
              <a:t>, die </a:t>
            </a:r>
            <a:r>
              <a:rPr lang="en-US" sz="2300" dirty="0" err="1">
                <a:solidFill>
                  <a:schemeClr val="bg1"/>
                </a:solidFill>
              </a:rPr>
              <a:t>benötigt</a:t>
            </a:r>
            <a:r>
              <a:rPr lang="en-US" sz="2300" dirty="0">
                <a:solidFill>
                  <a:schemeClr val="bg1"/>
                </a:solidFill>
              </a:rPr>
              <a:t> </a:t>
            </a:r>
            <a:r>
              <a:rPr lang="en-US" sz="2300" dirty="0" err="1">
                <a:solidFill>
                  <a:schemeClr val="bg1"/>
                </a:solidFill>
              </a:rPr>
              <a:t>werden</a:t>
            </a:r>
            <a:r>
              <a:rPr lang="en-US" sz="2300" dirty="0">
                <a:solidFill>
                  <a:schemeClr val="bg1"/>
                </a:solidFill>
              </a:rPr>
              <a:t>, </a:t>
            </a:r>
            <a:r>
              <a:rPr lang="en-US" sz="2300" dirty="0" err="1">
                <a:solidFill>
                  <a:schemeClr val="bg1"/>
                </a:solidFill>
              </a:rPr>
              <a:t>denen</a:t>
            </a:r>
            <a:r>
              <a:rPr lang="en-US" sz="2300" dirty="0">
                <a:solidFill>
                  <a:schemeClr val="bg1"/>
                </a:solidFill>
              </a:rPr>
              <a:t> </a:t>
            </a:r>
            <a:r>
              <a:rPr lang="en-US" sz="2300" dirty="0" err="1">
                <a:solidFill>
                  <a:schemeClr val="bg1"/>
                </a:solidFill>
              </a:rPr>
              <a:t>zugutekommen</a:t>
            </a:r>
            <a:r>
              <a:rPr lang="en-US" sz="2300" dirty="0">
                <a:solidFill>
                  <a:schemeClr val="bg1"/>
                </a:solidFill>
              </a:rPr>
              <a:t>, die </a:t>
            </a:r>
            <a:r>
              <a:rPr lang="en-US" sz="2300" dirty="0" err="1">
                <a:solidFill>
                  <a:schemeClr val="bg1"/>
                </a:solidFill>
              </a:rPr>
              <a:t>sie</a:t>
            </a:r>
            <a:r>
              <a:rPr lang="en-US" sz="2300" dirty="0">
                <a:solidFill>
                  <a:schemeClr val="bg1"/>
                </a:solidFill>
              </a:rPr>
              <a:t> </a:t>
            </a:r>
            <a:r>
              <a:rPr lang="en-US" sz="2300" dirty="0" err="1">
                <a:solidFill>
                  <a:schemeClr val="bg1"/>
                </a:solidFill>
              </a:rPr>
              <a:t>auch</a:t>
            </a:r>
            <a:r>
              <a:rPr lang="en-US" sz="2300" dirty="0">
                <a:solidFill>
                  <a:schemeClr val="bg1"/>
                </a:solidFill>
              </a:rPr>
              <a:t> </a:t>
            </a:r>
            <a:r>
              <a:rPr lang="en-US" sz="2300" dirty="0" err="1">
                <a:solidFill>
                  <a:schemeClr val="bg1"/>
                </a:solidFill>
              </a:rPr>
              <a:t>brauchen</a:t>
            </a:r>
            <a:r>
              <a:rPr lang="en-US" sz="2300" dirty="0">
                <a:solidFill>
                  <a:schemeClr val="bg1"/>
                </a:solidFill>
              </a:rPr>
              <a:t> (z. B. </a:t>
            </a:r>
            <a:r>
              <a:rPr lang="en-US" sz="2300" dirty="0" err="1">
                <a:solidFill>
                  <a:schemeClr val="bg1"/>
                </a:solidFill>
              </a:rPr>
              <a:t>durch</a:t>
            </a:r>
            <a:r>
              <a:rPr lang="en-US" sz="2300" dirty="0">
                <a:solidFill>
                  <a:schemeClr val="bg1"/>
                </a:solidFill>
              </a:rPr>
              <a:t> Fundraising von </a:t>
            </a:r>
            <a:r>
              <a:rPr lang="en-US" sz="2300" dirty="0" err="1">
                <a:solidFill>
                  <a:schemeClr val="bg1"/>
                </a:solidFill>
              </a:rPr>
              <a:t>gemeinnützigen</a:t>
            </a:r>
            <a:r>
              <a:rPr lang="en-US" sz="2300" dirty="0">
                <a:solidFill>
                  <a:schemeClr val="bg1"/>
                </a:solidFill>
              </a:rPr>
              <a:t> </a:t>
            </a:r>
            <a:r>
              <a:rPr lang="en-US" sz="2300" dirty="0" err="1">
                <a:solidFill>
                  <a:schemeClr val="bg1"/>
                </a:solidFill>
              </a:rPr>
              <a:t>Projekten</a:t>
            </a:r>
            <a:r>
              <a:rPr lang="en-US" sz="2300" dirty="0">
                <a:solidFill>
                  <a:schemeClr val="bg1"/>
                </a:solidFill>
              </a:rPr>
              <a:t>, </a:t>
            </a:r>
            <a:r>
              <a:rPr lang="en-US" sz="2300" dirty="0" err="1">
                <a:solidFill>
                  <a:schemeClr val="bg1"/>
                </a:solidFill>
              </a:rPr>
              <a:t>durch</a:t>
            </a:r>
            <a:r>
              <a:rPr lang="en-US" sz="2300" dirty="0">
                <a:solidFill>
                  <a:schemeClr val="bg1"/>
                </a:solidFill>
              </a:rPr>
              <a:t> </a:t>
            </a:r>
            <a:r>
              <a:rPr lang="en-US" sz="2300" dirty="0" err="1">
                <a:solidFill>
                  <a:schemeClr val="bg1"/>
                </a:solidFill>
              </a:rPr>
              <a:t>Sach</a:t>
            </a:r>
            <a:r>
              <a:rPr lang="en-US" sz="2300" dirty="0">
                <a:solidFill>
                  <a:schemeClr val="bg1"/>
                </a:solidFill>
              </a:rPr>
              <a:t>- </a:t>
            </a:r>
            <a:r>
              <a:rPr lang="en-US" sz="2300" dirty="0" err="1">
                <a:solidFill>
                  <a:schemeClr val="bg1"/>
                </a:solidFill>
              </a:rPr>
              <a:t>oder</a:t>
            </a:r>
            <a:r>
              <a:rPr lang="en-US" sz="2300" dirty="0">
                <a:solidFill>
                  <a:schemeClr val="bg1"/>
                </a:solidFill>
              </a:rPr>
              <a:t> </a:t>
            </a:r>
            <a:r>
              <a:rPr lang="en-US" sz="2300" dirty="0" err="1">
                <a:solidFill>
                  <a:schemeClr val="bg1"/>
                </a:solidFill>
              </a:rPr>
              <a:t>Geldspenden</a:t>
            </a:r>
            <a:r>
              <a:rPr lang="en-US" sz="2300" dirty="0">
                <a:solidFill>
                  <a:schemeClr val="bg1"/>
                </a:solidFill>
              </a:rPr>
              <a:t>).</a:t>
            </a:r>
          </a:p>
          <a:p>
            <a:r>
              <a:rPr lang="en-US" sz="2300" dirty="0">
                <a:solidFill>
                  <a:schemeClr val="bg1"/>
                </a:solidFill>
              </a:rPr>
              <a:t> </a:t>
            </a:r>
          </a:p>
          <a:p>
            <a:r>
              <a:rPr lang="en-US" sz="2300" dirty="0" err="1">
                <a:solidFill>
                  <a:schemeClr val="bg1"/>
                </a:solidFill>
              </a:rPr>
              <a:t>Durch</a:t>
            </a:r>
            <a:r>
              <a:rPr lang="en-US" sz="2300" dirty="0">
                <a:solidFill>
                  <a:schemeClr val="bg1"/>
                </a:solidFill>
              </a:rPr>
              <a:t> die </a:t>
            </a:r>
            <a:r>
              <a:rPr lang="en-US" sz="2300" b="1" dirty="0" err="1">
                <a:solidFill>
                  <a:schemeClr val="bg1"/>
                </a:solidFill>
              </a:rPr>
              <a:t>Beteiligung</a:t>
            </a:r>
            <a:r>
              <a:rPr lang="en-US" sz="2300" b="1" dirty="0">
                <a:solidFill>
                  <a:schemeClr val="bg1"/>
                </a:solidFill>
              </a:rPr>
              <a:t> an </a:t>
            </a:r>
            <a:r>
              <a:rPr lang="en-US" sz="2300" b="1" dirty="0" err="1">
                <a:solidFill>
                  <a:schemeClr val="bg1"/>
                </a:solidFill>
              </a:rPr>
              <a:t>gemeinnützigen</a:t>
            </a:r>
            <a:r>
              <a:rPr lang="en-US" sz="2300" b="1" dirty="0">
                <a:solidFill>
                  <a:schemeClr val="bg1"/>
                </a:solidFill>
              </a:rPr>
              <a:t> </a:t>
            </a:r>
            <a:r>
              <a:rPr lang="en-US" sz="2300" b="1" dirty="0" err="1">
                <a:solidFill>
                  <a:schemeClr val="bg1"/>
                </a:solidFill>
              </a:rPr>
              <a:t>Vereinen</a:t>
            </a:r>
            <a:r>
              <a:rPr lang="en-US" sz="2300" b="1" dirty="0">
                <a:solidFill>
                  <a:schemeClr val="bg1"/>
                </a:solidFill>
              </a:rPr>
              <a:t> </a:t>
            </a:r>
            <a:r>
              <a:rPr lang="en-US" sz="2300" dirty="0" err="1">
                <a:solidFill>
                  <a:schemeClr val="bg1"/>
                </a:solidFill>
              </a:rPr>
              <a:t>können</a:t>
            </a:r>
            <a:r>
              <a:rPr lang="en-US" sz="2300" dirty="0">
                <a:solidFill>
                  <a:schemeClr val="bg1"/>
                </a:solidFill>
              </a:rPr>
              <a:t> </a:t>
            </a:r>
            <a:r>
              <a:rPr lang="en-US" sz="2300" dirty="0" err="1">
                <a:solidFill>
                  <a:schemeClr val="bg1"/>
                </a:solidFill>
              </a:rPr>
              <a:t>bestimmte</a:t>
            </a:r>
            <a:r>
              <a:rPr lang="en-US" sz="2300" dirty="0">
                <a:solidFill>
                  <a:schemeClr val="bg1"/>
                </a:solidFill>
              </a:rPr>
              <a:t> </a:t>
            </a:r>
            <a:r>
              <a:rPr lang="en-US" sz="2300" dirty="0" err="1">
                <a:solidFill>
                  <a:schemeClr val="bg1"/>
                </a:solidFill>
              </a:rPr>
              <a:t>Gemeinschaftsprojekte</a:t>
            </a:r>
            <a:r>
              <a:rPr lang="en-US" sz="2300" dirty="0">
                <a:solidFill>
                  <a:schemeClr val="bg1"/>
                </a:solidFill>
              </a:rPr>
              <a:t> </a:t>
            </a:r>
            <a:r>
              <a:rPr lang="en-US" sz="2300" dirty="0" err="1">
                <a:solidFill>
                  <a:schemeClr val="bg1"/>
                </a:solidFill>
              </a:rPr>
              <a:t>unterstützt</a:t>
            </a:r>
            <a:r>
              <a:rPr lang="en-US" sz="2300" dirty="0">
                <a:solidFill>
                  <a:schemeClr val="bg1"/>
                </a:solidFill>
              </a:rPr>
              <a:t> </a:t>
            </a:r>
            <a:r>
              <a:rPr lang="en-US" sz="2300" dirty="0" err="1">
                <a:solidFill>
                  <a:schemeClr val="bg1"/>
                </a:solidFill>
              </a:rPr>
              <a:t>werden</a:t>
            </a:r>
            <a:r>
              <a:rPr lang="en-US" sz="2300" dirty="0">
                <a:solidFill>
                  <a:schemeClr val="bg1"/>
                </a:solidFill>
              </a:rPr>
              <a:t>. </a:t>
            </a:r>
            <a:r>
              <a:rPr lang="en-US" sz="2300" dirty="0" err="1">
                <a:solidFill>
                  <a:schemeClr val="bg1"/>
                </a:solidFill>
              </a:rPr>
              <a:t>Dadurch</a:t>
            </a:r>
            <a:r>
              <a:rPr lang="en-US" sz="2300" dirty="0">
                <a:solidFill>
                  <a:schemeClr val="bg1"/>
                </a:solidFill>
              </a:rPr>
              <a:t> </a:t>
            </a:r>
            <a:r>
              <a:rPr lang="en-US" sz="2300" dirty="0" err="1">
                <a:solidFill>
                  <a:schemeClr val="bg1"/>
                </a:solidFill>
              </a:rPr>
              <a:t>können</a:t>
            </a:r>
            <a:r>
              <a:rPr lang="en-US" sz="2300" dirty="0">
                <a:solidFill>
                  <a:schemeClr val="bg1"/>
                </a:solidFill>
              </a:rPr>
              <a:t> </a:t>
            </a:r>
            <a:r>
              <a:rPr lang="en-US" sz="2300" dirty="0" err="1">
                <a:solidFill>
                  <a:schemeClr val="bg1"/>
                </a:solidFill>
              </a:rPr>
              <a:t>Netzwerke</a:t>
            </a:r>
            <a:r>
              <a:rPr lang="en-US" sz="2300" dirty="0">
                <a:solidFill>
                  <a:schemeClr val="bg1"/>
                </a:solidFill>
              </a:rPr>
              <a:t> </a:t>
            </a:r>
            <a:r>
              <a:rPr lang="en-US" sz="2300" dirty="0" err="1">
                <a:solidFill>
                  <a:schemeClr val="bg1"/>
                </a:solidFill>
              </a:rPr>
              <a:t>aufgebaut</a:t>
            </a:r>
            <a:r>
              <a:rPr lang="en-US" sz="2300" dirty="0">
                <a:solidFill>
                  <a:schemeClr val="bg1"/>
                </a:solidFill>
              </a:rPr>
              <a:t> </a:t>
            </a:r>
            <a:r>
              <a:rPr lang="en-US" sz="2300" dirty="0" err="1">
                <a:solidFill>
                  <a:schemeClr val="bg1"/>
                </a:solidFill>
              </a:rPr>
              <a:t>werden</a:t>
            </a:r>
            <a:r>
              <a:rPr lang="en-US" sz="2300" dirty="0">
                <a:solidFill>
                  <a:schemeClr val="bg1"/>
                </a:solidFill>
              </a:rPr>
              <a:t>, die für die </a:t>
            </a:r>
            <a:r>
              <a:rPr lang="en-US" sz="2300" dirty="0" err="1">
                <a:solidFill>
                  <a:schemeClr val="bg1"/>
                </a:solidFill>
              </a:rPr>
              <a:t>Erstellung</a:t>
            </a:r>
            <a:r>
              <a:rPr lang="en-US" sz="2300" dirty="0">
                <a:solidFill>
                  <a:schemeClr val="bg1"/>
                </a:solidFill>
              </a:rPr>
              <a:t> </a:t>
            </a:r>
            <a:r>
              <a:rPr lang="en-US" sz="2300" dirty="0" err="1">
                <a:solidFill>
                  <a:schemeClr val="bg1"/>
                </a:solidFill>
              </a:rPr>
              <a:t>eines</a:t>
            </a:r>
            <a:r>
              <a:rPr lang="en-US" sz="2300" dirty="0">
                <a:solidFill>
                  <a:schemeClr val="bg1"/>
                </a:solidFill>
              </a:rPr>
              <a:t> </a:t>
            </a:r>
            <a:r>
              <a:rPr lang="en-US" sz="2300" dirty="0" err="1">
                <a:solidFill>
                  <a:schemeClr val="bg1"/>
                </a:solidFill>
              </a:rPr>
              <a:t>Projektes</a:t>
            </a:r>
            <a:r>
              <a:rPr lang="en-US" sz="2300" dirty="0">
                <a:solidFill>
                  <a:schemeClr val="bg1"/>
                </a:solidFill>
              </a:rPr>
              <a:t> </a:t>
            </a:r>
            <a:r>
              <a:rPr lang="en-US" sz="2300" dirty="0" err="1">
                <a:solidFill>
                  <a:schemeClr val="bg1"/>
                </a:solidFill>
              </a:rPr>
              <a:t>zu</a:t>
            </a:r>
            <a:r>
              <a:rPr lang="en-US" sz="2300" dirty="0">
                <a:solidFill>
                  <a:schemeClr val="bg1"/>
                </a:solidFill>
              </a:rPr>
              <a:t> </a:t>
            </a:r>
            <a:r>
              <a:rPr lang="en-US" sz="2300" dirty="0" err="1">
                <a:solidFill>
                  <a:schemeClr val="bg1"/>
                </a:solidFill>
              </a:rPr>
              <a:t>digitalem</a:t>
            </a:r>
            <a:r>
              <a:rPr lang="en-US" sz="2300" dirty="0">
                <a:solidFill>
                  <a:schemeClr val="bg1"/>
                </a:solidFill>
              </a:rPr>
              <a:t> </a:t>
            </a:r>
            <a:r>
              <a:rPr lang="en-US" sz="2300" dirty="0" err="1">
                <a:solidFill>
                  <a:schemeClr val="bg1"/>
                </a:solidFill>
              </a:rPr>
              <a:t>studentischem</a:t>
            </a:r>
            <a:r>
              <a:rPr lang="en-US" sz="2300" dirty="0">
                <a:solidFill>
                  <a:schemeClr val="bg1"/>
                </a:solidFill>
              </a:rPr>
              <a:t> Engagement </a:t>
            </a:r>
            <a:r>
              <a:rPr lang="en-US" sz="2300" dirty="0" err="1">
                <a:solidFill>
                  <a:schemeClr val="bg1"/>
                </a:solidFill>
              </a:rPr>
              <a:t>hilfreich</a:t>
            </a:r>
            <a:r>
              <a:rPr lang="en-US" sz="2300" dirty="0">
                <a:solidFill>
                  <a:schemeClr val="bg1"/>
                </a:solidFill>
              </a:rPr>
              <a:t> sein </a:t>
            </a:r>
            <a:r>
              <a:rPr lang="en-US" sz="2300" dirty="0" err="1">
                <a:solidFill>
                  <a:schemeClr val="bg1"/>
                </a:solidFill>
              </a:rPr>
              <a:t>können</a:t>
            </a:r>
            <a:r>
              <a:rPr lang="en-US" sz="2300" dirty="0">
                <a:solidFill>
                  <a:schemeClr val="bg1"/>
                </a:solidFill>
              </a:rPr>
              <a:t>.</a:t>
            </a:r>
          </a:p>
        </p:txBody>
      </p:sp>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1">
            <a:extLst>
              <a:ext uri="{FF2B5EF4-FFF2-40B4-BE49-F238E27FC236}">
                <a16:creationId xmlns:a16="http://schemas.microsoft.com/office/drawing/2014/main" id="{F56F3291-5E2D-442E-8B17-1BE20F431DF5}"/>
              </a:ext>
            </a:extLst>
          </p:cNvPr>
          <p:cNvSpPr txBox="1">
            <a:spLocks/>
          </p:cNvSpPr>
          <p:nvPr/>
        </p:nvSpPr>
        <p:spPr>
          <a:xfrm>
            <a:off x="6030614" y="347816"/>
            <a:ext cx="5713711" cy="70809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100" b="1" dirty="0" err="1">
                <a:solidFill>
                  <a:schemeClr val="bg1"/>
                </a:solidFill>
              </a:rPr>
              <a:t>Spendenaktionen</a:t>
            </a:r>
            <a:r>
              <a:rPr lang="en-US" sz="5100" b="1" dirty="0">
                <a:solidFill>
                  <a:schemeClr val="bg1"/>
                </a:solidFill>
              </a:rPr>
              <a:t> und </a:t>
            </a:r>
            <a:r>
              <a:rPr lang="en-US" sz="5100" b="1" dirty="0" err="1">
                <a:solidFill>
                  <a:schemeClr val="bg1"/>
                </a:solidFill>
              </a:rPr>
              <a:t>Beteiligung</a:t>
            </a:r>
            <a:r>
              <a:rPr lang="en-US" sz="5100" b="1" dirty="0">
                <a:solidFill>
                  <a:schemeClr val="bg1"/>
                </a:solidFill>
              </a:rPr>
              <a:t> an </a:t>
            </a:r>
            <a:r>
              <a:rPr lang="en-US" sz="5100" b="1" dirty="0" err="1">
                <a:solidFill>
                  <a:schemeClr val="bg1"/>
                </a:solidFill>
              </a:rPr>
              <a:t>Vereinen</a:t>
            </a:r>
            <a:r>
              <a:rPr lang="en-US" sz="5100" b="1" dirty="0">
                <a:solidFill>
                  <a:schemeClr val="bg1"/>
                </a:solidFill>
              </a:rPr>
              <a:t> </a:t>
            </a:r>
          </a:p>
          <a:p>
            <a:endParaRPr lang="en-US" dirty="0"/>
          </a:p>
        </p:txBody>
      </p:sp>
    </p:spTree>
    <p:extLst>
      <p:ext uri="{BB962C8B-B14F-4D97-AF65-F5344CB8AC3E}">
        <p14:creationId xmlns:p14="http://schemas.microsoft.com/office/powerpoint/2010/main" val="187657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830672" y="411861"/>
            <a:ext cx="4791265" cy="401967"/>
          </a:xfrm>
        </p:spPr>
        <p:txBody>
          <a:bodyPr>
            <a:normAutofit fontScale="25000" lnSpcReduction="20000"/>
          </a:bodyPr>
          <a:lstStyle/>
          <a:p>
            <a:pPr algn="ctr"/>
            <a:r>
              <a:rPr lang="en-US" sz="11200" b="1" dirty="0" err="1"/>
              <a:t>Weitere</a:t>
            </a:r>
            <a:r>
              <a:rPr lang="en-US" sz="11200" b="1" dirty="0"/>
              <a:t> </a:t>
            </a:r>
            <a:r>
              <a:rPr lang="en-US" sz="11200" b="1" dirty="0" err="1"/>
              <a:t>Ressourcen</a:t>
            </a:r>
            <a:endParaRPr lang="en-US" sz="11200" b="1" dirty="0"/>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452472"/>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71312" y="1351508"/>
            <a:ext cx="5555356" cy="4893647"/>
          </a:xfrm>
          <a:prstGeom prst="rect">
            <a:avLst/>
          </a:prstGeom>
          <a:noFill/>
        </p:spPr>
        <p:txBody>
          <a:bodyPr wrap="square" rtlCol="0">
            <a:spAutoFit/>
          </a:bodyPr>
          <a:lstStyle/>
          <a:p>
            <a:r>
              <a:rPr lang="en-US" sz="2400" dirty="0">
                <a:solidFill>
                  <a:schemeClr val="bg1"/>
                </a:solidFill>
                <a:hlinkClick r:id="rId4">
                  <a:extLst>
                    <a:ext uri="{A12FA001-AC4F-418D-AE19-62706E023703}">
                      <ahyp:hlinkClr xmlns:ahyp="http://schemas.microsoft.com/office/drawing/2018/hyperlinkcolor" val="tx"/>
                    </a:ext>
                  </a:extLst>
                </a:hlinkClick>
              </a:rPr>
              <a:t>Illinois State University provides different description of practices of civic engagement:</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1st Digital Parliament first initiative done through teams</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Digital Health Forum à digital initiative held by the European Youth Parliament</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7">
                  <a:extLst>
                    <a:ext uri="{A12FA001-AC4F-418D-AE19-62706E023703}">
                      <ahyp:hlinkClr xmlns:ahyp="http://schemas.microsoft.com/office/drawing/2018/hyperlinkcolor" val="tx"/>
                    </a:ext>
                  </a:extLst>
                </a:hlinkClick>
              </a:rPr>
              <a:t>Example for inspiration about what (digital) civic engagement projects may include</a:t>
            </a: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58899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047875" y="637366"/>
            <a:ext cx="9636579" cy="2192919"/>
          </a:xfrm>
        </p:spPr>
        <p:txBody>
          <a:bodyPr>
            <a:noAutofit/>
          </a:bodyPr>
          <a:lstStyle/>
          <a:p>
            <a:r>
              <a:rPr lang="en-US" sz="4400" b="1" dirty="0"/>
              <a:t>Der </a:t>
            </a:r>
            <a:r>
              <a:rPr lang="en-US" sz="4400" b="1" dirty="0" err="1"/>
              <a:t>Einstieg</a:t>
            </a:r>
            <a:r>
              <a:rPr lang="en-US" sz="4400" b="1" dirty="0"/>
              <a:t> in </a:t>
            </a:r>
            <a:r>
              <a:rPr lang="en-US" sz="4400" b="1" dirty="0" err="1"/>
              <a:t>ein</a:t>
            </a:r>
            <a:r>
              <a:rPr lang="en-US" sz="4400" b="1" dirty="0"/>
              <a:t> </a:t>
            </a:r>
            <a:r>
              <a:rPr lang="en-US" sz="4400" b="1" dirty="0" err="1"/>
              <a:t>Projekt</a:t>
            </a:r>
            <a:r>
              <a:rPr lang="en-US" sz="4400" b="1" dirty="0"/>
              <a:t> </a:t>
            </a:r>
            <a:r>
              <a:rPr lang="en-US" sz="4400" b="1" dirty="0" err="1"/>
              <a:t>zu</a:t>
            </a:r>
            <a:r>
              <a:rPr lang="en-US" sz="4400" b="1" dirty="0"/>
              <a:t> </a:t>
            </a:r>
            <a:r>
              <a:rPr lang="en-US" sz="4400" b="1" dirty="0" err="1"/>
              <a:t>digitalem</a:t>
            </a:r>
            <a:r>
              <a:rPr lang="en-US" sz="4400" b="1" dirty="0"/>
              <a:t> </a:t>
            </a:r>
            <a:r>
              <a:rPr lang="en-US" sz="4400" b="1" dirty="0" err="1"/>
              <a:t>studentischem</a:t>
            </a:r>
            <a:r>
              <a:rPr lang="en-US" sz="4400" b="1" dirty="0"/>
              <a:t> Engagement</a:t>
            </a:r>
          </a:p>
          <a:p>
            <a:pPr algn="ctr"/>
            <a:endParaRPr lang="en-IE" sz="44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7" name="TextBox 7">
            <a:extLst>
              <a:ext uri="{FF2B5EF4-FFF2-40B4-BE49-F238E27FC236}">
                <a16:creationId xmlns:a16="http://schemas.microsoft.com/office/drawing/2014/main" id="{8022902B-FF3F-B76B-56D0-50BB258880CA}"/>
              </a:ext>
            </a:extLst>
          </p:cNvPr>
          <p:cNvSpPr txBox="1"/>
          <p:nvPr/>
        </p:nvSpPr>
        <p:spPr>
          <a:xfrm>
            <a:off x="8617655" y="5219782"/>
            <a:ext cx="6097656" cy="400110"/>
          </a:xfrm>
          <a:prstGeom prst="rect">
            <a:avLst/>
          </a:prstGeom>
          <a:noFill/>
        </p:spPr>
        <p:txBody>
          <a:bodyPr wrap="square">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Fortgeschritten</a:t>
            </a:r>
            <a:endParaRPr lang="en-IE" sz="20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BD1A4DF-EF6F-4C52-877B-75C43794FE8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56F2B340-2C20-4F0B-BBF5-F0378CB0A94B}"/>
              </a:ext>
            </a:extLst>
          </p:cNvPr>
          <p:cNvSpPr>
            <a:spLocks noGrp="1"/>
          </p:cNvSpPr>
          <p:nvPr>
            <p:ph type="body" sz="quarter" idx="18"/>
          </p:nvPr>
        </p:nvSpPr>
        <p:spPr/>
        <p:txBody>
          <a:bodyPr/>
          <a:lstStyle/>
          <a:p>
            <a:r>
              <a:rPr lang="de-AT" dirty="0"/>
              <a:t>Hören Sie sich den folgenden Podcast an über die Möglichkeiten und Vorteile der Teilnahme an einem Projekt zu bürgerschaftlichem Engagement:</a:t>
            </a:r>
          </a:p>
          <a:p>
            <a:r>
              <a:rPr lang="en-IE" dirty="0">
                <a:solidFill>
                  <a:srgbClr val="002060"/>
                </a:solidFill>
                <a:hlinkClick r:id="rId3">
                  <a:extLst>
                    <a:ext uri="{A12FA001-AC4F-418D-AE19-62706E023703}">
                      <ahyp:hlinkClr xmlns:ahyp="http://schemas.microsoft.com/office/drawing/2018/hyperlinkcolor" val="tx"/>
                    </a:ext>
                  </a:extLst>
                </a:hlinkClick>
              </a:rPr>
              <a:t>https://open.spotify.com/episode/24xx6GJiM7Iq1Fw698T45U?si=06a6380e0071415f</a:t>
            </a:r>
            <a:endParaRPr lang="en-IE" dirty="0">
              <a:solidFill>
                <a:srgbClr val="002060"/>
              </a:solidFill>
            </a:endParaRPr>
          </a:p>
        </p:txBody>
      </p:sp>
      <p:sp>
        <p:nvSpPr>
          <p:cNvPr id="6" name="Text Placeholder 5">
            <a:extLst>
              <a:ext uri="{FF2B5EF4-FFF2-40B4-BE49-F238E27FC236}">
                <a16:creationId xmlns:a16="http://schemas.microsoft.com/office/drawing/2014/main" id="{3BDAF7BB-1F8B-4581-B96F-D327D7B07B7B}"/>
              </a:ext>
            </a:extLst>
          </p:cNvPr>
          <p:cNvSpPr>
            <a:spLocks noGrp="1"/>
          </p:cNvSpPr>
          <p:nvPr>
            <p:ph type="body" sz="quarter" idx="16"/>
          </p:nvPr>
        </p:nvSpPr>
        <p:spPr>
          <a:xfrm>
            <a:off x="1755417" y="388680"/>
            <a:ext cx="4841326" cy="830519"/>
          </a:xfrm>
        </p:spPr>
        <p:txBody>
          <a:bodyPr>
            <a:normAutofit fontScale="77500" lnSpcReduction="20000"/>
          </a:bodyPr>
          <a:lstStyle/>
          <a:p>
            <a:r>
              <a:rPr lang="en-IE" b="1" dirty="0"/>
              <a:t>Podcast </a:t>
            </a:r>
            <a:r>
              <a:rPr lang="en-IE" b="1" dirty="0" err="1"/>
              <a:t>zu</a:t>
            </a:r>
            <a:r>
              <a:rPr lang="en-IE" b="1" dirty="0"/>
              <a:t> </a:t>
            </a:r>
            <a:r>
              <a:rPr lang="en-IE" b="1" dirty="0" err="1"/>
              <a:t>bürgerschaftlichem</a:t>
            </a:r>
            <a:r>
              <a:rPr lang="en-IE" b="1" dirty="0"/>
              <a:t> Engagement</a:t>
            </a:r>
          </a:p>
        </p:txBody>
      </p:sp>
    </p:spTree>
    <p:extLst>
      <p:ext uri="{BB962C8B-B14F-4D97-AF65-F5344CB8AC3E}">
        <p14:creationId xmlns:p14="http://schemas.microsoft.com/office/powerpoint/2010/main" val="383323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55417" y="228599"/>
            <a:ext cx="4716425" cy="1175657"/>
          </a:xfrm>
        </p:spPr>
        <p:txBody>
          <a:bodyPr>
            <a:normAutofit fontScale="92500"/>
          </a:bodyPr>
          <a:lstStyle/>
          <a:p>
            <a:pPr>
              <a:lnSpc>
                <a:spcPct val="120000"/>
              </a:lnSpc>
            </a:pPr>
            <a:r>
              <a:rPr lang="en-US" sz="2400" b="1" dirty="0"/>
              <a:t>Die </a:t>
            </a:r>
            <a:r>
              <a:rPr lang="en-US" sz="2400" b="1" dirty="0" err="1"/>
              <a:t>ersten</a:t>
            </a:r>
            <a:r>
              <a:rPr lang="en-US" sz="2400" b="1" dirty="0"/>
              <a:t> </a:t>
            </a:r>
            <a:r>
              <a:rPr lang="en-US" sz="2400" b="1" dirty="0" err="1"/>
              <a:t>Schritte</a:t>
            </a:r>
            <a:r>
              <a:rPr lang="en-US" sz="2400" b="1" dirty="0"/>
              <a:t> </a:t>
            </a:r>
            <a:r>
              <a:rPr lang="en-US" sz="2400" b="1" dirty="0" err="1"/>
              <a:t>eines</a:t>
            </a:r>
            <a:r>
              <a:rPr lang="en-US" sz="2400" b="1" dirty="0"/>
              <a:t> </a:t>
            </a:r>
            <a:r>
              <a:rPr lang="en-US" sz="2400" b="1" dirty="0" err="1"/>
              <a:t>Projekts</a:t>
            </a:r>
            <a:r>
              <a:rPr lang="en-US" sz="2400" b="1" dirty="0"/>
              <a:t> </a:t>
            </a:r>
            <a:r>
              <a:rPr lang="en-US" sz="2400" b="1" dirty="0" err="1"/>
              <a:t>zu</a:t>
            </a:r>
            <a:r>
              <a:rPr lang="en-US" sz="2400" b="1" dirty="0"/>
              <a:t> </a:t>
            </a:r>
            <a:r>
              <a:rPr lang="en-US" sz="2400" b="1" dirty="0" err="1"/>
              <a:t>digitalem</a:t>
            </a:r>
            <a:r>
              <a:rPr lang="en-US" sz="2400" b="1" dirty="0"/>
              <a:t> </a:t>
            </a:r>
            <a:r>
              <a:rPr lang="en-US" sz="2400" b="1" dirty="0" err="1"/>
              <a:t>studentischem</a:t>
            </a:r>
            <a:r>
              <a:rPr lang="en-US" sz="2400" b="1" dirty="0"/>
              <a:t> Engagement  </a:t>
            </a:r>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56831" y="1516953"/>
            <a:ext cx="5105121" cy="4370427"/>
          </a:xfrm>
          <a:prstGeom prst="rect">
            <a:avLst/>
          </a:prstGeom>
          <a:noFill/>
        </p:spPr>
        <p:txBody>
          <a:bodyPr wrap="square" rtlCol="0">
            <a:spAutoFit/>
          </a:bodyPr>
          <a:lstStyle/>
          <a:p>
            <a:r>
              <a:rPr lang="en-IE" sz="2000" dirty="0">
                <a:solidFill>
                  <a:schemeClr val="bg2"/>
                </a:solidFill>
              </a:rPr>
              <a:t>Die </a:t>
            </a:r>
            <a:r>
              <a:rPr lang="en-IE" sz="2000" dirty="0" err="1">
                <a:solidFill>
                  <a:schemeClr val="bg2"/>
                </a:solidFill>
              </a:rPr>
              <a:t>ersten</a:t>
            </a:r>
            <a:r>
              <a:rPr lang="en-IE" sz="2000" dirty="0">
                <a:solidFill>
                  <a:schemeClr val="bg2"/>
                </a:solidFill>
              </a:rPr>
              <a:t> </a:t>
            </a:r>
            <a:r>
              <a:rPr lang="en-IE" sz="2000" dirty="0" err="1">
                <a:solidFill>
                  <a:schemeClr val="bg2"/>
                </a:solidFill>
              </a:rPr>
              <a:t>beiden</a:t>
            </a:r>
            <a:r>
              <a:rPr lang="en-IE" sz="2000" dirty="0">
                <a:solidFill>
                  <a:schemeClr val="bg2"/>
                </a:solidFill>
              </a:rPr>
              <a:t> Module </a:t>
            </a:r>
            <a:r>
              <a:rPr lang="en-IE" sz="2000" dirty="0" err="1">
                <a:solidFill>
                  <a:schemeClr val="bg2"/>
                </a:solidFill>
              </a:rPr>
              <a:t>behandelten</a:t>
            </a:r>
            <a:r>
              <a:rPr lang="en-IE" sz="2000" dirty="0">
                <a:solidFill>
                  <a:schemeClr val="bg2"/>
                </a:solidFill>
              </a:rPr>
              <a:t>, </a:t>
            </a:r>
            <a:r>
              <a:rPr lang="en-IE" sz="2000" dirty="0" err="1">
                <a:solidFill>
                  <a:schemeClr val="bg2"/>
                </a:solidFill>
              </a:rPr>
              <a:t>wie</a:t>
            </a:r>
            <a:r>
              <a:rPr lang="en-IE" sz="2000" dirty="0">
                <a:solidFill>
                  <a:schemeClr val="bg2"/>
                </a:solidFill>
              </a:rPr>
              <a:t> </a:t>
            </a:r>
            <a:r>
              <a:rPr lang="en-IE" sz="2000" dirty="0" err="1">
                <a:solidFill>
                  <a:schemeClr val="bg2"/>
                </a:solidFill>
              </a:rPr>
              <a:t>ein</a:t>
            </a:r>
            <a:r>
              <a:rPr lang="en-IE" sz="2000" dirty="0">
                <a:solidFill>
                  <a:schemeClr val="bg2"/>
                </a:solidFill>
              </a:rPr>
              <a:t> Problem in der </a:t>
            </a:r>
            <a:r>
              <a:rPr lang="en-IE" sz="2000" dirty="0" err="1">
                <a:solidFill>
                  <a:schemeClr val="bg2"/>
                </a:solidFill>
              </a:rPr>
              <a:t>lokalen</a:t>
            </a:r>
            <a:r>
              <a:rPr lang="en-IE" sz="2000" dirty="0">
                <a:solidFill>
                  <a:schemeClr val="bg2"/>
                </a:solidFill>
              </a:rPr>
              <a:t> </a:t>
            </a:r>
            <a:r>
              <a:rPr lang="en-IE" sz="2000" dirty="0" err="1">
                <a:solidFill>
                  <a:schemeClr val="bg2"/>
                </a:solidFill>
              </a:rPr>
              <a:t>Umgebung</a:t>
            </a:r>
            <a:r>
              <a:rPr lang="en-IE" sz="2000" dirty="0">
                <a:solidFill>
                  <a:schemeClr val="bg2"/>
                </a:solidFill>
              </a:rPr>
              <a:t> </a:t>
            </a:r>
            <a:r>
              <a:rPr lang="en-IE" sz="2000" dirty="0" err="1">
                <a:solidFill>
                  <a:schemeClr val="bg2"/>
                </a:solidFill>
              </a:rPr>
              <a:t>erkannt</a:t>
            </a:r>
            <a:r>
              <a:rPr lang="en-IE" sz="2000" dirty="0">
                <a:solidFill>
                  <a:schemeClr val="bg2"/>
                </a:solidFill>
              </a:rPr>
              <a:t> und </a:t>
            </a:r>
            <a:r>
              <a:rPr lang="en-IE" sz="2000" dirty="0" err="1">
                <a:solidFill>
                  <a:schemeClr val="bg2"/>
                </a:solidFill>
              </a:rPr>
              <a:t>wie</a:t>
            </a:r>
            <a:r>
              <a:rPr lang="en-IE" sz="2000" dirty="0">
                <a:solidFill>
                  <a:schemeClr val="bg2"/>
                </a:solidFill>
              </a:rPr>
              <a:t> </a:t>
            </a:r>
            <a:r>
              <a:rPr lang="en-IE" sz="2000" dirty="0" err="1">
                <a:solidFill>
                  <a:schemeClr val="bg2"/>
                </a:solidFill>
              </a:rPr>
              <a:t>Lösungen</a:t>
            </a:r>
            <a:r>
              <a:rPr lang="en-IE" sz="2000" dirty="0">
                <a:solidFill>
                  <a:schemeClr val="bg2"/>
                </a:solidFill>
              </a:rPr>
              <a:t> </a:t>
            </a:r>
            <a:r>
              <a:rPr lang="en-IE" sz="2000" dirty="0" err="1">
                <a:solidFill>
                  <a:schemeClr val="bg2"/>
                </a:solidFill>
              </a:rPr>
              <a:t>dafür</a:t>
            </a:r>
            <a:r>
              <a:rPr lang="en-IE" sz="2000" dirty="0">
                <a:solidFill>
                  <a:schemeClr val="bg2"/>
                </a:solidFill>
              </a:rPr>
              <a:t> </a:t>
            </a:r>
            <a:r>
              <a:rPr lang="en-IE" sz="2000" dirty="0" err="1">
                <a:solidFill>
                  <a:schemeClr val="bg2"/>
                </a:solidFill>
              </a:rPr>
              <a:t>gefunden</a:t>
            </a:r>
            <a:r>
              <a:rPr lang="en-IE" sz="2000" dirty="0">
                <a:solidFill>
                  <a:schemeClr val="bg2"/>
                </a:solidFill>
              </a:rPr>
              <a:t> </a:t>
            </a:r>
            <a:r>
              <a:rPr lang="en-IE" sz="2000" dirty="0" err="1">
                <a:solidFill>
                  <a:schemeClr val="bg2"/>
                </a:solidFill>
              </a:rPr>
              <a:t>werden</a:t>
            </a:r>
            <a:r>
              <a:rPr lang="en-IE" sz="2000" dirty="0">
                <a:solidFill>
                  <a:schemeClr val="bg2"/>
                </a:solidFill>
              </a:rPr>
              <a:t> </a:t>
            </a:r>
            <a:r>
              <a:rPr lang="en-IE" sz="2000" dirty="0" err="1">
                <a:solidFill>
                  <a:schemeClr val="bg2"/>
                </a:solidFill>
              </a:rPr>
              <a:t>können</a:t>
            </a:r>
            <a:r>
              <a:rPr lang="en-IE" sz="2000" dirty="0">
                <a:solidFill>
                  <a:schemeClr val="bg2"/>
                </a:solidFill>
              </a:rPr>
              <a:t>.</a:t>
            </a:r>
          </a:p>
          <a:p>
            <a:r>
              <a:rPr lang="en-IE" sz="2000" dirty="0">
                <a:solidFill>
                  <a:schemeClr val="bg2"/>
                </a:solidFill>
              </a:rPr>
              <a:t> </a:t>
            </a:r>
          </a:p>
          <a:p>
            <a:r>
              <a:rPr lang="en-IE" sz="2000" dirty="0">
                <a:solidFill>
                  <a:schemeClr val="bg2"/>
                </a:solidFill>
              </a:rPr>
              <a:t>Der </a:t>
            </a:r>
            <a:r>
              <a:rPr lang="en-IE" sz="2000" dirty="0" err="1">
                <a:solidFill>
                  <a:schemeClr val="bg2"/>
                </a:solidFill>
              </a:rPr>
              <a:t>nächste</a:t>
            </a:r>
            <a:r>
              <a:rPr lang="en-IE" sz="2000" dirty="0">
                <a:solidFill>
                  <a:schemeClr val="bg2"/>
                </a:solidFill>
              </a:rPr>
              <a:t> Schritt </a:t>
            </a:r>
            <a:r>
              <a:rPr lang="en-IE" sz="2000" dirty="0" err="1">
                <a:solidFill>
                  <a:schemeClr val="bg2"/>
                </a:solidFill>
              </a:rPr>
              <a:t>besteht</a:t>
            </a:r>
            <a:r>
              <a:rPr lang="en-IE" sz="2000" dirty="0">
                <a:solidFill>
                  <a:schemeClr val="bg2"/>
                </a:solidFill>
              </a:rPr>
              <a:t> nun </a:t>
            </a:r>
            <a:r>
              <a:rPr lang="en-IE" sz="2000" dirty="0" err="1">
                <a:solidFill>
                  <a:schemeClr val="bg2"/>
                </a:solidFill>
              </a:rPr>
              <a:t>darin</a:t>
            </a:r>
            <a:r>
              <a:rPr lang="en-IE" sz="2000" dirty="0">
                <a:solidFill>
                  <a:schemeClr val="bg2"/>
                </a:solidFill>
              </a:rPr>
              <a:t>, </a:t>
            </a:r>
            <a:r>
              <a:rPr lang="en-IE" sz="2000" dirty="0" err="1">
                <a:solidFill>
                  <a:schemeClr val="bg2"/>
                </a:solidFill>
              </a:rPr>
              <a:t>eine</a:t>
            </a:r>
            <a:r>
              <a:rPr lang="en-IE" sz="2000" dirty="0">
                <a:solidFill>
                  <a:schemeClr val="bg2"/>
                </a:solidFill>
              </a:rPr>
              <a:t> Gruppe von </a:t>
            </a:r>
            <a:r>
              <a:rPr lang="en-IE" sz="2000" dirty="0" err="1">
                <a:solidFill>
                  <a:schemeClr val="bg2"/>
                </a:solidFill>
              </a:rPr>
              <a:t>Gleichgesinnten</a:t>
            </a:r>
            <a:r>
              <a:rPr lang="en-IE" sz="2000" dirty="0">
                <a:solidFill>
                  <a:schemeClr val="bg2"/>
                </a:solidFill>
              </a:rPr>
              <a:t> </a:t>
            </a:r>
            <a:r>
              <a:rPr lang="en-IE" sz="2000" dirty="0" err="1">
                <a:solidFill>
                  <a:schemeClr val="bg2"/>
                </a:solidFill>
              </a:rPr>
              <a:t>zu</a:t>
            </a:r>
            <a:r>
              <a:rPr lang="en-IE" sz="2000" dirty="0">
                <a:solidFill>
                  <a:schemeClr val="bg2"/>
                </a:solidFill>
              </a:rPr>
              <a:t> </a:t>
            </a:r>
            <a:r>
              <a:rPr lang="en-IE" sz="2000" dirty="0" err="1">
                <a:solidFill>
                  <a:schemeClr val="bg2"/>
                </a:solidFill>
              </a:rPr>
              <a:t>finden</a:t>
            </a:r>
            <a:r>
              <a:rPr lang="en-IE" sz="2000" dirty="0">
                <a:solidFill>
                  <a:schemeClr val="bg2"/>
                </a:solidFill>
              </a:rPr>
              <a:t>, um </a:t>
            </a:r>
            <a:r>
              <a:rPr lang="en-IE" sz="2000" dirty="0" err="1">
                <a:solidFill>
                  <a:schemeClr val="bg2"/>
                </a:solidFill>
              </a:rPr>
              <a:t>eine</a:t>
            </a:r>
            <a:r>
              <a:rPr lang="en-IE" sz="2000" dirty="0">
                <a:solidFill>
                  <a:schemeClr val="bg2"/>
                </a:solidFill>
              </a:rPr>
              <a:t> positive </a:t>
            </a:r>
            <a:r>
              <a:rPr lang="en-IE" sz="2000" dirty="0" err="1">
                <a:solidFill>
                  <a:schemeClr val="bg2"/>
                </a:solidFill>
              </a:rPr>
              <a:t>Veränderung</a:t>
            </a:r>
            <a:r>
              <a:rPr lang="en-IE" sz="2000" dirty="0">
                <a:solidFill>
                  <a:schemeClr val="bg2"/>
                </a:solidFill>
              </a:rPr>
              <a:t> in </a:t>
            </a:r>
            <a:r>
              <a:rPr lang="en-IE" sz="2000" dirty="0" err="1">
                <a:solidFill>
                  <a:schemeClr val="bg2"/>
                </a:solidFill>
              </a:rPr>
              <a:t>einem</a:t>
            </a:r>
            <a:r>
              <a:rPr lang="en-IE" sz="2000" dirty="0">
                <a:solidFill>
                  <a:schemeClr val="bg2"/>
                </a:solidFill>
              </a:rPr>
              <a:t> </a:t>
            </a:r>
            <a:r>
              <a:rPr lang="en-IE" sz="2000" dirty="0" err="1">
                <a:solidFill>
                  <a:schemeClr val="bg2"/>
                </a:solidFill>
              </a:rPr>
              <a:t>bestimmten</a:t>
            </a:r>
            <a:r>
              <a:rPr lang="en-IE" sz="2000" dirty="0">
                <a:solidFill>
                  <a:schemeClr val="bg2"/>
                </a:solidFill>
              </a:rPr>
              <a:t> </a:t>
            </a:r>
            <a:r>
              <a:rPr lang="en-IE" sz="2000" dirty="0" err="1">
                <a:solidFill>
                  <a:schemeClr val="bg2"/>
                </a:solidFill>
              </a:rPr>
              <a:t>Praxisfeld</a:t>
            </a:r>
            <a:r>
              <a:rPr lang="en-IE" sz="2000" dirty="0">
                <a:solidFill>
                  <a:schemeClr val="bg2"/>
                </a:solidFill>
              </a:rPr>
              <a:t> </a:t>
            </a:r>
            <a:r>
              <a:rPr lang="en-IE" sz="2000" dirty="0" err="1">
                <a:solidFill>
                  <a:schemeClr val="bg2"/>
                </a:solidFill>
              </a:rPr>
              <a:t>anzustoßen</a:t>
            </a:r>
            <a:r>
              <a:rPr lang="en-IE" sz="2000" dirty="0">
                <a:solidFill>
                  <a:schemeClr val="bg2"/>
                </a:solidFill>
              </a:rPr>
              <a:t>. </a:t>
            </a:r>
            <a:r>
              <a:rPr lang="en-IE" sz="2000" dirty="0" err="1">
                <a:solidFill>
                  <a:schemeClr val="bg2"/>
                </a:solidFill>
              </a:rPr>
              <a:t>Formulieren</a:t>
            </a:r>
            <a:r>
              <a:rPr lang="en-IE" sz="2000" dirty="0">
                <a:solidFill>
                  <a:schemeClr val="bg2"/>
                </a:solidFill>
              </a:rPr>
              <a:t> Sie </a:t>
            </a:r>
            <a:r>
              <a:rPr lang="en-IE" sz="2000" dirty="0" err="1">
                <a:solidFill>
                  <a:schemeClr val="bg2"/>
                </a:solidFill>
              </a:rPr>
              <a:t>gemeinsam</a:t>
            </a:r>
            <a:r>
              <a:rPr lang="en-IE" sz="2000" dirty="0">
                <a:solidFill>
                  <a:schemeClr val="bg2"/>
                </a:solidFill>
              </a:rPr>
              <a:t> Ideen und </a:t>
            </a:r>
            <a:r>
              <a:rPr lang="en-IE" sz="2000" dirty="0" err="1">
                <a:solidFill>
                  <a:schemeClr val="bg2"/>
                </a:solidFill>
              </a:rPr>
              <a:t>einen</a:t>
            </a:r>
            <a:r>
              <a:rPr lang="en-IE" sz="2000" dirty="0">
                <a:solidFill>
                  <a:schemeClr val="bg2"/>
                </a:solidFill>
              </a:rPr>
              <a:t> Plan, </a:t>
            </a:r>
            <a:r>
              <a:rPr lang="en-IE" sz="2000" dirty="0" err="1">
                <a:solidFill>
                  <a:schemeClr val="bg2"/>
                </a:solidFill>
              </a:rPr>
              <a:t>wie</a:t>
            </a:r>
            <a:r>
              <a:rPr lang="en-IE" sz="2000" dirty="0">
                <a:solidFill>
                  <a:schemeClr val="bg2"/>
                </a:solidFill>
              </a:rPr>
              <a:t> Sie die </a:t>
            </a:r>
            <a:r>
              <a:rPr lang="en-IE" sz="2000" dirty="0" err="1">
                <a:solidFill>
                  <a:schemeClr val="bg2"/>
                </a:solidFill>
              </a:rPr>
              <a:t>gewünschte</a:t>
            </a:r>
            <a:r>
              <a:rPr lang="en-IE" sz="2000" dirty="0">
                <a:solidFill>
                  <a:schemeClr val="bg2"/>
                </a:solidFill>
              </a:rPr>
              <a:t> </a:t>
            </a:r>
            <a:r>
              <a:rPr lang="en-IE" sz="2000" dirty="0" err="1">
                <a:solidFill>
                  <a:schemeClr val="bg2"/>
                </a:solidFill>
              </a:rPr>
              <a:t>Veränderung</a:t>
            </a:r>
            <a:r>
              <a:rPr lang="en-IE" sz="2000" dirty="0">
                <a:solidFill>
                  <a:schemeClr val="bg2"/>
                </a:solidFill>
              </a:rPr>
              <a:t> </a:t>
            </a:r>
            <a:r>
              <a:rPr lang="en-IE" sz="2000" dirty="0" err="1">
                <a:solidFill>
                  <a:schemeClr val="bg2"/>
                </a:solidFill>
              </a:rPr>
              <a:t>herbeiführen</a:t>
            </a:r>
            <a:r>
              <a:rPr lang="en-IE" sz="2000" dirty="0">
                <a:solidFill>
                  <a:schemeClr val="bg2"/>
                </a:solidFill>
              </a:rPr>
              <a:t> </a:t>
            </a:r>
            <a:r>
              <a:rPr lang="en-IE" sz="2000" dirty="0" err="1">
                <a:solidFill>
                  <a:schemeClr val="bg2"/>
                </a:solidFill>
              </a:rPr>
              <a:t>können</a:t>
            </a:r>
            <a:r>
              <a:rPr lang="en-IE" sz="2000" dirty="0">
                <a:solidFill>
                  <a:schemeClr val="bg2"/>
                </a:solidFill>
              </a:rPr>
              <a:t>. </a:t>
            </a:r>
            <a:r>
              <a:rPr lang="en-IE" sz="2000" dirty="0" err="1">
                <a:solidFill>
                  <a:schemeClr val="bg2"/>
                </a:solidFill>
              </a:rPr>
              <a:t>Werden</a:t>
            </a:r>
            <a:r>
              <a:rPr lang="en-IE" sz="2000" dirty="0">
                <a:solidFill>
                  <a:schemeClr val="bg2"/>
                </a:solidFill>
              </a:rPr>
              <a:t> Sie </a:t>
            </a:r>
            <a:r>
              <a:rPr lang="en-IE" sz="2000" dirty="0" err="1">
                <a:solidFill>
                  <a:schemeClr val="bg2"/>
                </a:solidFill>
              </a:rPr>
              <a:t>sich</a:t>
            </a:r>
            <a:r>
              <a:rPr lang="en-IE" sz="2000" dirty="0">
                <a:solidFill>
                  <a:schemeClr val="bg2"/>
                </a:solidFill>
              </a:rPr>
              <a:t> </a:t>
            </a:r>
            <a:r>
              <a:rPr lang="en-IE" sz="2000" dirty="0" err="1">
                <a:solidFill>
                  <a:schemeClr val="bg2"/>
                </a:solidFill>
              </a:rPr>
              <a:t>einer</a:t>
            </a:r>
            <a:r>
              <a:rPr lang="en-IE" sz="2000" dirty="0">
                <a:solidFill>
                  <a:schemeClr val="bg2"/>
                </a:solidFill>
              </a:rPr>
              <a:t> </a:t>
            </a:r>
            <a:r>
              <a:rPr lang="en-IE" sz="2000" dirty="0" err="1">
                <a:solidFill>
                  <a:schemeClr val="bg2"/>
                </a:solidFill>
              </a:rPr>
              <a:t>bestehenden</a:t>
            </a:r>
            <a:r>
              <a:rPr lang="en-IE" sz="2000" dirty="0">
                <a:solidFill>
                  <a:schemeClr val="bg2"/>
                </a:solidFill>
              </a:rPr>
              <a:t> </a:t>
            </a:r>
            <a:r>
              <a:rPr lang="en-IE" sz="2000" dirty="0" err="1">
                <a:solidFill>
                  <a:schemeClr val="bg2"/>
                </a:solidFill>
              </a:rPr>
              <a:t>Aktivität</a:t>
            </a:r>
            <a:r>
              <a:rPr lang="en-IE" sz="2000" dirty="0">
                <a:solidFill>
                  <a:schemeClr val="bg2"/>
                </a:solidFill>
              </a:rPr>
              <a:t> </a:t>
            </a:r>
            <a:r>
              <a:rPr lang="en-IE" sz="2000" dirty="0" err="1">
                <a:solidFill>
                  <a:schemeClr val="bg2"/>
                </a:solidFill>
              </a:rPr>
              <a:t>bzw</a:t>
            </a:r>
            <a:r>
              <a:rPr lang="en-IE" sz="2000" dirty="0">
                <a:solidFill>
                  <a:schemeClr val="bg2"/>
                </a:solidFill>
              </a:rPr>
              <a:t>. </a:t>
            </a:r>
            <a:r>
              <a:rPr lang="en-IE" sz="2000" dirty="0" err="1">
                <a:solidFill>
                  <a:schemeClr val="bg2"/>
                </a:solidFill>
              </a:rPr>
              <a:t>einer</a:t>
            </a:r>
            <a:r>
              <a:rPr lang="en-IE" sz="2000" dirty="0">
                <a:solidFill>
                  <a:schemeClr val="bg2"/>
                </a:solidFill>
              </a:rPr>
              <a:t> Organisation </a:t>
            </a:r>
            <a:r>
              <a:rPr lang="en-IE" sz="2000" dirty="0" err="1">
                <a:solidFill>
                  <a:schemeClr val="bg2"/>
                </a:solidFill>
              </a:rPr>
              <a:t>anschließen</a:t>
            </a:r>
            <a:r>
              <a:rPr lang="en-IE" sz="2000" dirty="0">
                <a:solidFill>
                  <a:schemeClr val="bg2"/>
                </a:solidFill>
              </a:rPr>
              <a:t> </a:t>
            </a:r>
            <a:r>
              <a:rPr lang="en-IE" sz="2000" dirty="0" err="1">
                <a:solidFill>
                  <a:schemeClr val="bg2"/>
                </a:solidFill>
              </a:rPr>
              <a:t>oder</a:t>
            </a:r>
            <a:r>
              <a:rPr lang="en-IE" sz="2000" dirty="0">
                <a:solidFill>
                  <a:schemeClr val="bg2"/>
                </a:solidFill>
              </a:rPr>
              <a:t> </a:t>
            </a:r>
            <a:r>
              <a:rPr lang="en-IE" sz="2000" dirty="0" err="1">
                <a:solidFill>
                  <a:schemeClr val="bg2"/>
                </a:solidFill>
              </a:rPr>
              <a:t>eine</a:t>
            </a:r>
            <a:r>
              <a:rPr lang="en-IE" sz="2000" dirty="0">
                <a:solidFill>
                  <a:schemeClr val="bg2"/>
                </a:solidFill>
              </a:rPr>
              <a:t> </a:t>
            </a:r>
            <a:r>
              <a:rPr lang="en-IE" sz="2000" dirty="0" err="1">
                <a:solidFill>
                  <a:schemeClr val="bg2"/>
                </a:solidFill>
              </a:rPr>
              <a:t>eigene</a:t>
            </a:r>
            <a:r>
              <a:rPr lang="en-IE" sz="2000" dirty="0">
                <a:solidFill>
                  <a:schemeClr val="bg2"/>
                </a:solidFill>
              </a:rPr>
              <a:t> Initiative </a:t>
            </a:r>
            <a:r>
              <a:rPr lang="en-IE" sz="2000" dirty="0" err="1">
                <a:solidFill>
                  <a:schemeClr val="bg2"/>
                </a:solidFill>
              </a:rPr>
              <a:t>gründen</a:t>
            </a:r>
            <a:r>
              <a:rPr lang="en-IE" sz="2000" dirty="0">
                <a:solidFill>
                  <a:schemeClr val="bg2"/>
                </a:solidFill>
              </a:rPr>
              <a:t>?</a:t>
            </a:r>
          </a:p>
          <a:p>
            <a:endParaRPr lang="en-IE" dirty="0"/>
          </a:p>
        </p:txBody>
      </p:sp>
      <p:pic>
        <p:nvPicPr>
          <p:cNvPr id="5" name="Picture Placeholder 4">
            <a:extLst>
              <a:ext uri="{FF2B5EF4-FFF2-40B4-BE49-F238E27FC236}">
                <a16:creationId xmlns:a16="http://schemas.microsoft.com/office/drawing/2014/main" id="{36BA506E-B2B9-4992-A25B-04C146955BD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098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C1F08C-B275-41F1-8A6A-C779D92142AA}"/>
              </a:ext>
            </a:extLst>
          </p:cNvPr>
          <p:cNvSpPr>
            <a:spLocks noGrp="1"/>
          </p:cNvSpPr>
          <p:nvPr>
            <p:ph type="body" sz="quarter" idx="18"/>
          </p:nvPr>
        </p:nvSpPr>
        <p:spPr>
          <a:xfrm>
            <a:off x="1587932" y="1405121"/>
            <a:ext cx="5029313" cy="5481964"/>
          </a:xfrm>
        </p:spPr>
        <p:txBody>
          <a:bodyPr>
            <a:normAutofit lnSpcReduction="10000"/>
          </a:bodyPr>
          <a:lstStyle/>
          <a:p>
            <a:r>
              <a:rPr lang="en-US" b="1" dirty="0"/>
              <a:t>1. Bei von </a:t>
            </a:r>
            <a:r>
              <a:rPr lang="en-US" b="1" dirty="0" err="1"/>
              <a:t>Studierenden</a:t>
            </a:r>
            <a:r>
              <a:rPr lang="en-US" b="1" dirty="0"/>
              <a:t> </a:t>
            </a:r>
            <a:r>
              <a:rPr lang="en-US" b="1" dirty="0" err="1"/>
              <a:t>geleiteten</a:t>
            </a:r>
            <a:r>
              <a:rPr lang="en-US" b="1" dirty="0"/>
              <a:t> </a:t>
            </a:r>
            <a:r>
              <a:rPr lang="en-US" b="1" dirty="0" err="1"/>
              <a:t>Projekten</a:t>
            </a:r>
            <a:r>
              <a:rPr lang="en-US" b="1" dirty="0"/>
              <a:t> </a:t>
            </a:r>
            <a:r>
              <a:rPr lang="en-US" dirty="0" err="1"/>
              <a:t>zu</a:t>
            </a:r>
            <a:r>
              <a:rPr lang="en-US" dirty="0"/>
              <a:t> </a:t>
            </a:r>
            <a:r>
              <a:rPr lang="en-US" dirty="0" err="1"/>
              <a:t>digitalem</a:t>
            </a:r>
            <a:r>
              <a:rPr lang="en-US" dirty="0"/>
              <a:t> </a:t>
            </a:r>
            <a:r>
              <a:rPr lang="en-US" dirty="0" err="1"/>
              <a:t>studentischem</a:t>
            </a:r>
            <a:r>
              <a:rPr lang="en-US" dirty="0"/>
              <a:t> Engagement </a:t>
            </a:r>
            <a:r>
              <a:rPr lang="en-US" dirty="0" err="1"/>
              <a:t>sind</a:t>
            </a:r>
            <a:r>
              <a:rPr lang="en-US" dirty="0"/>
              <a:t> die </a:t>
            </a:r>
            <a:r>
              <a:rPr lang="en-US" dirty="0" err="1"/>
              <a:t>Studierenden</a:t>
            </a:r>
            <a:r>
              <a:rPr lang="en-US" dirty="0"/>
              <a:t> die </a:t>
            </a:r>
            <a:r>
              <a:rPr lang="en-US" dirty="0" err="1"/>
              <a:t>Hauptorganisator</a:t>
            </a:r>
            <a:r>
              <a:rPr lang="en-US" dirty="0"/>
              <a:t>*</a:t>
            </a:r>
            <a:r>
              <a:rPr lang="en-US" dirty="0" err="1"/>
              <a:t>innen</a:t>
            </a:r>
            <a:r>
              <a:rPr lang="en-US" dirty="0"/>
              <a:t> des </a:t>
            </a:r>
            <a:r>
              <a:rPr lang="en-US" dirty="0" err="1"/>
              <a:t>Projekts</a:t>
            </a:r>
            <a:r>
              <a:rPr lang="en-US" dirty="0"/>
              <a:t> und </a:t>
            </a:r>
            <a:r>
              <a:rPr lang="en-US" dirty="0" err="1"/>
              <a:t>treffen</a:t>
            </a:r>
            <a:r>
              <a:rPr lang="en-US" dirty="0"/>
              <a:t> die </a:t>
            </a:r>
            <a:r>
              <a:rPr lang="en-US" dirty="0" err="1"/>
              <a:t>wichtigsten</a:t>
            </a:r>
            <a:r>
              <a:rPr lang="en-US" dirty="0"/>
              <a:t> </a:t>
            </a:r>
            <a:r>
              <a:rPr lang="en-US" dirty="0" err="1"/>
              <a:t>Entscheidungen</a:t>
            </a:r>
            <a:r>
              <a:rPr lang="en-US" dirty="0"/>
              <a:t>.</a:t>
            </a:r>
            <a:endParaRPr lang="en-US" b="1" dirty="0"/>
          </a:p>
          <a:p>
            <a:r>
              <a:rPr lang="en-US" b="1" dirty="0"/>
              <a:t>2. </a:t>
            </a:r>
            <a:r>
              <a:rPr lang="en-US" b="1" dirty="0" err="1"/>
              <a:t>Projekte</a:t>
            </a:r>
            <a:r>
              <a:rPr lang="en-US" b="1" dirty="0"/>
              <a:t> </a:t>
            </a:r>
            <a:r>
              <a:rPr lang="en-US" b="1" dirty="0" err="1"/>
              <a:t>unter</a:t>
            </a:r>
            <a:r>
              <a:rPr lang="en-US" b="1" dirty="0"/>
              <a:t> der </a:t>
            </a:r>
            <a:r>
              <a:rPr lang="en-US" b="1" dirty="0" err="1"/>
              <a:t>Leitung</a:t>
            </a:r>
            <a:r>
              <a:rPr lang="en-US" b="1" dirty="0"/>
              <a:t> von </a:t>
            </a:r>
            <a:r>
              <a:rPr lang="en-US" b="1" dirty="0" err="1"/>
              <a:t>Lehrenden</a:t>
            </a:r>
            <a:r>
              <a:rPr lang="en-US" b="1" dirty="0"/>
              <a:t> </a:t>
            </a:r>
            <a:r>
              <a:rPr lang="en-US" dirty="0" err="1"/>
              <a:t>werden</a:t>
            </a:r>
            <a:r>
              <a:rPr lang="en-US" dirty="0"/>
              <a:t> in der </a:t>
            </a:r>
            <a:r>
              <a:rPr lang="en-US" dirty="0" err="1"/>
              <a:t>Anbindung</a:t>
            </a:r>
            <a:r>
              <a:rPr lang="en-US" dirty="0"/>
              <a:t> an </a:t>
            </a:r>
            <a:r>
              <a:rPr lang="en-US" dirty="0" err="1"/>
              <a:t>eine</a:t>
            </a:r>
            <a:r>
              <a:rPr lang="en-US" dirty="0"/>
              <a:t> Hochschule </a:t>
            </a:r>
            <a:r>
              <a:rPr lang="en-US" dirty="0" err="1"/>
              <a:t>durchgeführt</a:t>
            </a:r>
            <a:r>
              <a:rPr lang="en-US" dirty="0"/>
              <a:t> und </a:t>
            </a:r>
            <a:r>
              <a:rPr lang="en-US" dirty="0" err="1"/>
              <a:t>beziehen</a:t>
            </a:r>
            <a:r>
              <a:rPr lang="en-US" dirty="0"/>
              <a:t> die </a:t>
            </a:r>
            <a:r>
              <a:rPr lang="en-US" dirty="0" err="1"/>
              <a:t>Studierenden</a:t>
            </a:r>
            <a:r>
              <a:rPr lang="en-US" dirty="0"/>
              <a:t> in die </a:t>
            </a:r>
            <a:r>
              <a:rPr lang="en-US" dirty="0" err="1"/>
              <a:t>Aktivitäten</a:t>
            </a:r>
            <a:r>
              <a:rPr lang="en-US" dirty="0"/>
              <a:t> des </a:t>
            </a:r>
            <a:r>
              <a:rPr lang="en-US" dirty="0" err="1"/>
              <a:t>digitalen</a:t>
            </a:r>
            <a:r>
              <a:rPr lang="en-US" dirty="0"/>
              <a:t> </a:t>
            </a:r>
            <a:r>
              <a:rPr lang="en-US" dirty="0" err="1"/>
              <a:t>bürgerschaftlichen</a:t>
            </a:r>
            <a:r>
              <a:rPr lang="en-US" dirty="0"/>
              <a:t> Engagements </a:t>
            </a:r>
            <a:r>
              <a:rPr lang="en-US" dirty="0" err="1"/>
              <a:t>im</a:t>
            </a:r>
            <a:r>
              <a:rPr lang="en-US" dirty="0"/>
              <a:t> </a:t>
            </a:r>
            <a:r>
              <a:rPr lang="en-US" dirty="0" err="1"/>
              <a:t>Rahmen</a:t>
            </a:r>
            <a:r>
              <a:rPr lang="en-US" dirty="0"/>
              <a:t> von </a:t>
            </a:r>
            <a:r>
              <a:rPr lang="en-US" dirty="0" err="1"/>
              <a:t>Lehrveranstaltungen</a:t>
            </a:r>
            <a:r>
              <a:rPr lang="en-US" dirty="0"/>
              <a:t> </a:t>
            </a:r>
            <a:r>
              <a:rPr lang="en-US" dirty="0" err="1"/>
              <a:t>mit</a:t>
            </a:r>
            <a:r>
              <a:rPr lang="en-US" dirty="0"/>
              <a:t> </a:t>
            </a:r>
            <a:r>
              <a:rPr lang="en-US" dirty="0" err="1"/>
              <a:t>ein</a:t>
            </a:r>
            <a:r>
              <a:rPr lang="en-US" dirty="0"/>
              <a:t>. Die </a:t>
            </a:r>
            <a:r>
              <a:rPr lang="en-US" dirty="0" err="1"/>
              <a:t>Hauptverantwortung</a:t>
            </a:r>
            <a:r>
              <a:rPr lang="en-US" dirty="0"/>
              <a:t> für das </a:t>
            </a:r>
            <a:r>
              <a:rPr lang="en-US" dirty="0" err="1"/>
              <a:t>Projekt</a:t>
            </a:r>
            <a:r>
              <a:rPr lang="en-US" dirty="0"/>
              <a:t> </a:t>
            </a:r>
            <a:r>
              <a:rPr lang="en-US" dirty="0" err="1"/>
              <a:t>liegt</a:t>
            </a:r>
            <a:r>
              <a:rPr lang="en-US" dirty="0"/>
              <a:t> </a:t>
            </a:r>
            <a:r>
              <a:rPr lang="en-US" dirty="0" err="1"/>
              <a:t>bei</a:t>
            </a:r>
            <a:r>
              <a:rPr lang="en-US" dirty="0"/>
              <a:t> den </a:t>
            </a:r>
            <a:r>
              <a:rPr lang="en-US" dirty="0" err="1"/>
              <a:t>betreffenden</a:t>
            </a:r>
            <a:r>
              <a:rPr lang="en-US" dirty="0"/>
              <a:t> </a:t>
            </a:r>
            <a:r>
              <a:rPr lang="en-US" dirty="0" err="1"/>
              <a:t>Lehrenden</a:t>
            </a:r>
            <a:r>
              <a:rPr lang="en-US" dirty="0"/>
              <a:t>.</a:t>
            </a:r>
          </a:p>
          <a:p>
            <a:endParaRPr lang="en-US" b="1" dirty="0"/>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434219"/>
            <a:ext cx="4898684" cy="949131"/>
          </a:xfrm>
        </p:spPr>
        <p:txBody>
          <a:bodyPr>
            <a:normAutofit/>
          </a:bodyPr>
          <a:lstStyle/>
          <a:p>
            <a:pPr algn="ctr"/>
            <a:r>
              <a:rPr lang="en-US" sz="2800" b="1" dirty="0" err="1"/>
              <a:t>Zur</a:t>
            </a:r>
            <a:r>
              <a:rPr lang="en-US" sz="2800" b="1" dirty="0"/>
              <a:t> </a:t>
            </a:r>
            <a:r>
              <a:rPr lang="en-US" sz="2800" b="1" dirty="0" err="1"/>
              <a:t>Leitung</a:t>
            </a:r>
            <a:r>
              <a:rPr lang="en-US" sz="2800" b="1" dirty="0"/>
              <a:t> von </a:t>
            </a:r>
            <a:r>
              <a:rPr lang="en-US" sz="2800" b="1" dirty="0" err="1"/>
              <a:t>Projekten</a:t>
            </a:r>
            <a:endParaRPr lang="en-US" sz="2800" b="1"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pic>
        <p:nvPicPr>
          <p:cNvPr id="12" name="Picture Placeholder 11">
            <a:extLst>
              <a:ext uri="{FF2B5EF4-FFF2-40B4-BE49-F238E27FC236}">
                <a16:creationId xmlns:a16="http://schemas.microsoft.com/office/drawing/2014/main" id="{D4BD53DB-6A34-4381-BFB5-43409AC1BFB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45303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EB212DE8-CB38-4954-B6F5-32D6422BC309}"/>
              </a:ext>
            </a:extLst>
          </p:cNvPr>
          <p:cNvSpPr txBox="1"/>
          <p:nvPr/>
        </p:nvSpPr>
        <p:spPr>
          <a:xfrm>
            <a:off x="5214257" y="330352"/>
            <a:ext cx="6477000" cy="523220"/>
          </a:xfrm>
          <a:prstGeom prst="rect">
            <a:avLst/>
          </a:prstGeom>
          <a:noFill/>
        </p:spPr>
        <p:txBody>
          <a:bodyPr wrap="square">
            <a:spAutoFit/>
          </a:bodyPr>
          <a:lstStyle/>
          <a:p>
            <a:pPr algn="ctr"/>
            <a:r>
              <a:rPr lang="en-US" sz="2800" dirty="0" err="1">
                <a:solidFill>
                  <a:schemeClr val="bg1"/>
                </a:solidFill>
              </a:rPr>
              <a:t>Formen</a:t>
            </a:r>
            <a:r>
              <a:rPr lang="en-US" sz="2800" dirty="0">
                <a:solidFill>
                  <a:schemeClr val="bg1"/>
                </a:solidFill>
              </a:rPr>
              <a:t> des Engagements</a:t>
            </a:r>
          </a:p>
        </p:txBody>
      </p:sp>
      <p:sp>
        <p:nvSpPr>
          <p:cNvPr id="9" name="TextBox 8">
            <a:extLst>
              <a:ext uri="{FF2B5EF4-FFF2-40B4-BE49-F238E27FC236}">
                <a16:creationId xmlns:a16="http://schemas.microsoft.com/office/drawing/2014/main" id="{D0A2937D-D339-48E0-B5F0-4C3FF22D1B5A}"/>
              </a:ext>
            </a:extLst>
          </p:cNvPr>
          <p:cNvSpPr txBox="1"/>
          <p:nvPr/>
        </p:nvSpPr>
        <p:spPr>
          <a:xfrm>
            <a:off x="5388429" y="954420"/>
            <a:ext cx="6617526" cy="4893647"/>
          </a:xfrm>
          <a:prstGeom prst="rect">
            <a:avLst/>
          </a:prstGeom>
          <a:noFill/>
        </p:spPr>
        <p:txBody>
          <a:bodyPr wrap="square" rtlCol="0">
            <a:spAutoFit/>
          </a:bodyPr>
          <a:lstStyle/>
          <a:p>
            <a:r>
              <a:rPr lang="en-IE" sz="2400" dirty="0" err="1">
                <a:solidFill>
                  <a:schemeClr val="bg1"/>
                </a:solidFill>
              </a:rPr>
              <a:t>Aus</a:t>
            </a:r>
            <a:r>
              <a:rPr lang="en-IE" sz="2400" dirty="0">
                <a:solidFill>
                  <a:schemeClr val="bg1"/>
                </a:solidFill>
              </a:rPr>
              <a:t> </a:t>
            </a:r>
            <a:r>
              <a:rPr lang="en-IE" sz="2400" dirty="0" err="1">
                <a:solidFill>
                  <a:schemeClr val="bg1"/>
                </a:solidFill>
              </a:rPr>
              <a:t>Fallstudien</a:t>
            </a:r>
            <a:r>
              <a:rPr lang="en-IE" sz="2400" dirty="0">
                <a:solidFill>
                  <a:schemeClr val="bg1"/>
                </a:solidFill>
              </a:rPr>
              <a:t> </a:t>
            </a:r>
            <a:r>
              <a:rPr lang="en-IE" sz="2400" dirty="0" err="1">
                <a:solidFill>
                  <a:schemeClr val="bg1"/>
                </a:solidFill>
              </a:rPr>
              <a:t>zu</a:t>
            </a:r>
            <a:r>
              <a:rPr lang="en-IE" sz="2400" dirty="0">
                <a:solidFill>
                  <a:schemeClr val="bg1"/>
                </a:solidFill>
              </a:rPr>
              <a:t> </a:t>
            </a:r>
            <a:r>
              <a:rPr lang="en-IE" sz="2400" dirty="0" err="1">
                <a:solidFill>
                  <a:schemeClr val="bg1"/>
                </a:solidFill>
              </a:rPr>
              <a:t>digitalem</a:t>
            </a:r>
            <a:r>
              <a:rPr lang="en-IE" sz="2400" dirty="0">
                <a:solidFill>
                  <a:schemeClr val="bg1"/>
                </a:solidFill>
              </a:rPr>
              <a:t> </a:t>
            </a:r>
            <a:r>
              <a:rPr lang="en-IE" sz="2400" dirty="0" err="1">
                <a:solidFill>
                  <a:schemeClr val="bg1"/>
                </a:solidFill>
              </a:rPr>
              <a:t>studentischem</a:t>
            </a:r>
            <a:r>
              <a:rPr lang="en-IE" sz="2400" dirty="0">
                <a:solidFill>
                  <a:schemeClr val="bg1"/>
                </a:solidFill>
              </a:rPr>
              <a:t> Engagement, die </a:t>
            </a:r>
            <a:r>
              <a:rPr lang="en-IE" sz="2400" dirty="0" err="1">
                <a:solidFill>
                  <a:schemeClr val="bg1"/>
                </a:solidFill>
              </a:rPr>
              <a:t>im</a:t>
            </a:r>
            <a:r>
              <a:rPr lang="en-IE" sz="2400" dirty="0">
                <a:solidFill>
                  <a:schemeClr val="bg1"/>
                </a:solidFill>
              </a:rPr>
              <a:t> </a:t>
            </a:r>
            <a:r>
              <a:rPr lang="en-IE" sz="2400" dirty="0" err="1">
                <a:solidFill>
                  <a:schemeClr val="bg1"/>
                </a:solidFill>
              </a:rPr>
              <a:t>Projekt</a:t>
            </a:r>
            <a:r>
              <a:rPr lang="en-IE" sz="2400" dirty="0">
                <a:solidFill>
                  <a:schemeClr val="bg1"/>
                </a:solidFill>
              </a:rPr>
              <a:t> </a:t>
            </a:r>
            <a:r>
              <a:rPr lang="en-IE" sz="2400" i="1" dirty="0">
                <a:solidFill>
                  <a:schemeClr val="bg1"/>
                </a:solidFill>
              </a:rPr>
              <a:t>Students as Digital Civic Engagers</a:t>
            </a:r>
            <a:r>
              <a:rPr lang="en-IE" sz="2400" dirty="0">
                <a:solidFill>
                  <a:schemeClr val="bg1"/>
                </a:solidFill>
              </a:rPr>
              <a:t> </a:t>
            </a:r>
            <a:r>
              <a:rPr lang="en-IE" sz="2400" dirty="0" err="1">
                <a:solidFill>
                  <a:schemeClr val="bg1"/>
                </a:solidFill>
              </a:rPr>
              <a:t>erhoben</a:t>
            </a:r>
            <a:r>
              <a:rPr lang="en-IE" sz="2400" dirty="0">
                <a:solidFill>
                  <a:schemeClr val="bg1"/>
                </a:solidFill>
              </a:rPr>
              <a:t> </a:t>
            </a:r>
            <a:r>
              <a:rPr lang="en-IE" sz="2400" dirty="0" err="1">
                <a:solidFill>
                  <a:schemeClr val="bg1"/>
                </a:solidFill>
              </a:rPr>
              <a:t>wurden</a:t>
            </a:r>
            <a:r>
              <a:rPr lang="en-IE" sz="2400" dirty="0">
                <a:solidFill>
                  <a:schemeClr val="bg1"/>
                </a:solidFill>
              </a:rPr>
              <a:t>, </a:t>
            </a:r>
            <a:r>
              <a:rPr lang="en-IE" sz="2400" dirty="0" err="1">
                <a:solidFill>
                  <a:schemeClr val="bg1"/>
                </a:solidFill>
              </a:rPr>
              <a:t>lässt</a:t>
            </a:r>
            <a:r>
              <a:rPr lang="en-IE" sz="2400" dirty="0">
                <a:solidFill>
                  <a:schemeClr val="bg1"/>
                </a:solidFill>
              </a:rPr>
              <a:t> </a:t>
            </a:r>
            <a:r>
              <a:rPr lang="en-IE" sz="2400" dirty="0" err="1">
                <a:solidFill>
                  <a:schemeClr val="bg1"/>
                </a:solidFill>
              </a:rPr>
              <a:t>sich</a:t>
            </a:r>
            <a:r>
              <a:rPr lang="en-IE" sz="2400" dirty="0">
                <a:solidFill>
                  <a:schemeClr val="bg1"/>
                </a:solidFill>
              </a:rPr>
              <a:t> </a:t>
            </a:r>
            <a:r>
              <a:rPr lang="en-IE" sz="2400" dirty="0" err="1">
                <a:solidFill>
                  <a:schemeClr val="bg1"/>
                </a:solidFill>
              </a:rPr>
              <a:t>schließen</a:t>
            </a:r>
            <a:r>
              <a:rPr lang="en-IE" sz="2400" dirty="0">
                <a:solidFill>
                  <a:schemeClr val="bg1"/>
                </a:solidFill>
              </a:rPr>
              <a:t>, </a:t>
            </a:r>
            <a:r>
              <a:rPr lang="en-IE" sz="2400" dirty="0" err="1">
                <a:solidFill>
                  <a:schemeClr val="bg1"/>
                </a:solidFill>
              </a:rPr>
              <a:t>dass</a:t>
            </a:r>
            <a:r>
              <a:rPr lang="en-IE" sz="2400" dirty="0">
                <a:solidFill>
                  <a:schemeClr val="bg1"/>
                </a:solidFill>
              </a:rPr>
              <a:t> es </a:t>
            </a:r>
            <a:r>
              <a:rPr lang="en-IE" sz="2400" dirty="0" err="1">
                <a:solidFill>
                  <a:schemeClr val="bg1"/>
                </a:solidFill>
              </a:rPr>
              <a:t>mehrere</a:t>
            </a:r>
            <a:r>
              <a:rPr lang="en-IE" sz="2400" dirty="0">
                <a:solidFill>
                  <a:schemeClr val="bg1"/>
                </a:solidFill>
              </a:rPr>
              <a:t> </a:t>
            </a:r>
            <a:r>
              <a:rPr lang="en-IE" sz="2400" dirty="0" err="1">
                <a:solidFill>
                  <a:schemeClr val="bg1"/>
                </a:solidFill>
              </a:rPr>
              <a:t>Möglichkeiten</a:t>
            </a:r>
            <a:r>
              <a:rPr lang="en-IE" sz="2400" dirty="0">
                <a:solidFill>
                  <a:schemeClr val="bg1"/>
                </a:solidFill>
              </a:rPr>
              <a:t> </a:t>
            </a:r>
            <a:r>
              <a:rPr lang="en-IE" sz="2400" dirty="0" err="1">
                <a:solidFill>
                  <a:schemeClr val="bg1"/>
                </a:solidFill>
              </a:rPr>
              <a:t>gibt</a:t>
            </a:r>
            <a:r>
              <a:rPr lang="en-IE" sz="2400" dirty="0">
                <a:solidFill>
                  <a:schemeClr val="bg1"/>
                </a:solidFill>
              </a:rPr>
              <a:t>, </a:t>
            </a:r>
            <a:r>
              <a:rPr lang="en-IE" sz="2400" dirty="0" err="1">
                <a:solidFill>
                  <a:schemeClr val="bg1"/>
                </a:solidFill>
              </a:rPr>
              <a:t>wie</a:t>
            </a:r>
            <a:r>
              <a:rPr lang="en-IE" sz="2400" dirty="0">
                <a:solidFill>
                  <a:schemeClr val="bg1"/>
                </a:solidFill>
              </a:rPr>
              <a:t> und </a:t>
            </a:r>
            <a:r>
              <a:rPr lang="en-IE" sz="2400" dirty="0" err="1">
                <a:solidFill>
                  <a:schemeClr val="bg1"/>
                </a:solidFill>
              </a:rPr>
              <a:t>aus</a:t>
            </a:r>
            <a:r>
              <a:rPr lang="en-IE" sz="2400" dirty="0">
                <a:solidFill>
                  <a:schemeClr val="bg1"/>
                </a:solidFill>
              </a:rPr>
              <a:t> </a:t>
            </a:r>
            <a:r>
              <a:rPr lang="en-IE" sz="2400" dirty="0" err="1">
                <a:solidFill>
                  <a:schemeClr val="bg1"/>
                </a:solidFill>
              </a:rPr>
              <a:t>welchen</a:t>
            </a:r>
            <a:r>
              <a:rPr lang="en-IE" sz="2400" dirty="0">
                <a:solidFill>
                  <a:schemeClr val="bg1"/>
                </a:solidFill>
              </a:rPr>
              <a:t> </a:t>
            </a:r>
            <a:r>
              <a:rPr lang="en-IE" sz="2400" dirty="0" err="1">
                <a:solidFill>
                  <a:schemeClr val="bg1"/>
                </a:solidFill>
              </a:rPr>
              <a:t>Gründen</a:t>
            </a:r>
            <a:r>
              <a:rPr lang="en-IE" sz="2400" dirty="0">
                <a:solidFill>
                  <a:schemeClr val="bg1"/>
                </a:solidFill>
              </a:rPr>
              <a:t> </a:t>
            </a:r>
            <a:r>
              <a:rPr lang="en-IE" sz="2400" dirty="0" err="1">
                <a:solidFill>
                  <a:schemeClr val="bg1"/>
                </a:solidFill>
              </a:rPr>
              <a:t>sich</a:t>
            </a:r>
            <a:r>
              <a:rPr lang="en-IE" sz="2400" dirty="0">
                <a:solidFill>
                  <a:schemeClr val="bg1"/>
                </a:solidFill>
              </a:rPr>
              <a:t> </a:t>
            </a:r>
            <a:r>
              <a:rPr lang="en-IE" sz="2400" dirty="0" err="1">
                <a:solidFill>
                  <a:schemeClr val="bg1"/>
                </a:solidFill>
              </a:rPr>
              <a:t>Studierende</a:t>
            </a:r>
            <a:r>
              <a:rPr lang="en-IE" sz="2400" dirty="0">
                <a:solidFill>
                  <a:schemeClr val="bg1"/>
                </a:solidFill>
              </a:rPr>
              <a:t> </a:t>
            </a:r>
            <a:r>
              <a:rPr lang="en-IE" sz="2400" dirty="0" err="1">
                <a:solidFill>
                  <a:schemeClr val="bg1"/>
                </a:solidFill>
              </a:rPr>
              <a:t>bürgerschaftlich</a:t>
            </a:r>
            <a:r>
              <a:rPr lang="en-IE" sz="2400" dirty="0">
                <a:solidFill>
                  <a:schemeClr val="bg1"/>
                </a:solidFill>
              </a:rPr>
              <a:t> </a:t>
            </a:r>
            <a:r>
              <a:rPr lang="en-IE" sz="2400" dirty="0" err="1">
                <a:solidFill>
                  <a:schemeClr val="bg1"/>
                </a:solidFill>
              </a:rPr>
              <a:t>engagieren</a:t>
            </a:r>
            <a:r>
              <a:rPr lang="en-IE" sz="2400" dirty="0">
                <a:solidFill>
                  <a:schemeClr val="bg1"/>
                </a:solidFill>
              </a:rPr>
              <a:t>:</a:t>
            </a:r>
          </a:p>
          <a:p>
            <a:endParaRPr lang="en-IE" sz="2400" dirty="0">
              <a:solidFill>
                <a:schemeClr val="bg1"/>
              </a:solidFill>
            </a:endParaRPr>
          </a:p>
          <a:p>
            <a:pPr marL="342900" indent="-342900">
              <a:buFont typeface="Arial" panose="020B0604020202020204" pitchFamily="34" charset="0"/>
              <a:buChar char="•"/>
            </a:pPr>
            <a:r>
              <a:rPr lang="en-IE" sz="2400" dirty="0" err="1">
                <a:solidFill>
                  <a:schemeClr val="bg1"/>
                </a:solidFill>
              </a:rPr>
              <a:t>Verpflichtende</a:t>
            </a:r>
            <a:r>
              <a:rPr lang="en-IE" sz="2400" dirty="0">
                <a:solidFill>
                  <a:schemeClr val="bg1"/>
                </a:solidFill>
              </a:rPr>
              <a:t> </a:t>
            </a:r>
            <a:r>
              <a:rPr lang="en-IE" sz="2400" dirty="0" err="1">
                <a:solidFill>
                  <a:schemeClr val="bg1"/>
                </a:solidFill>
              </a:rPr>
              <a:t>Teilnahme</a:t>
            </a:r>
            <a:endParaRPr lang="en-IE" sz="2400" dirty="0">
              <a:solidFill>
                <a:schemeClr val="bg1"/>
              </a:solidFill>
            </a:endParaRPr>
          </a:p>
          <a:p>
            <a:pPr marL="342900" indent="-342900">
              <a:buFont typeface="Arial" panose="020B0604020202020204" pitchFamily="34" charset="0"/>
              <a:buChar char="•"/>
            </a:pPr>
            <a:r>
              <a:rPr lang="en-US" sz="2400" dirty="0" err="1">
                <a:solidFill>
                  <a:schemeClr val="bg1"/>
                </a:solidFill>
              </a:rPr>
              <a:t>Freiwilliges</a:t>
            </a:r>
            <a:r>
              <a:rPr lang="en-US" sz="2400" dirty="0">
                <a:solidFill>
                  <a:schemeClr val="bg1"/>
                </a:solidFill>
              </a:rPr>
              <a:t> Engagement</a:t>
            </a:r>
          </a:p>
          <a:p>
            <a:pPr marL="342900" indent="-342900">
              <a:buFont typeface="Arial" panose="020B0604020202020204" pitchFamily="34" charset="0"/>
              <a:buChar char="•"/>
            </a:pPr>
            <a:r>
              <a:rPr lang="en-US" sz="2400" dirty="0" err="1">
                <a:solidFill>
                  <a:schemeClr val="bg1"/>
                </a:solidFill>
              </a:rPr>
              <a:t>Erwerb</a:t>
            </a:r>
            <a:r>
              <a:rPr lang="en-US" sz="2400" dirty="0">
                <a:solidFill>
                  <a:schemeClr val="bg1"/>
                </a:solidFill>
              </a:rPr>
              <a:t> von </a:t>
            </a:r>
            <a:r>
              <a:rPr lang="en-US" sz="2400" dirty="0" err="1">
                <a:solidFill>
                  <a:schemeClr val="bg1"/>
                </a:solidFill>
              </a:rPr>
              <a:t>relevanten</a:t>
            </a:r>
            <a:r>
              <a:rPr lang="en-US" sz="2400" dirty="0">
                <a:solidFill>
                  <a:schemeClr val="bg1"/>
                </a:solidFill>
              </a:rPr>
              <a:t> </a:t>
            </a:r>
            <a:r>
              <a:rPr lang="en-US" sz="2400" dirty="0" err="1">
                <a:solidFill>
                  <a:schemeClr val="bg1"/>
                </a:solidFill>
              </a:rPr>
              <a:t>Kompetenzen</a:t>
            </a:r>
            <a:endParaRPr lang="en-US" sz="2400" dirty="0">
              <a:solidFill>
                <a:schemeClr val="bg1"/>
              </a:solidFill>
            </a:endParaRPr>
          </a:p>
          <a:p>
            <a:pPr marL="342900" indent="-342900">
              <a:buFont typeface="Arial" panose="020B0604020202020204" pitchFamily="34" charset="0"/>
              <a:buChar char="•"/>
            </a:pPr>
            <a:r>
              <a:rPr lang="en-US" sz="2400" dirty="0" err="1">
                <a:solidFill>
                  <a:schemeClr val="bg1"/>
                </a:solidFill>
              </a:rPr>
              <a:t>Aus</a:t>
            </a:r>
            <a:r>
              <a:rPr lang="en-US" sz="2400" dirty="0">
                <a:solidFill>
                  <a:schemeClr val="bg1"/>
                </a:solidFill>
              </a:rPr>
              <a:t> der </a:t>
            </a:r>
            <a:r>
              <a:rPr lang="en-US" sz="2400" dirty="0" err="1">
                <a:solidFill>
                  <a:schemeClr val="bg1"/>
                </a:solidFill>
              </a:rPr>
              <a:t>Notwendigkeit</a:t>
            </a:r>
            <a:r>
              <a:rPr lang="en-US" sz="2400" dirty="0">
                <a:solidFill>
                  <a:schemeClr val="bg1"/>
                </a:solidFill>
              </a:rPr>
              <a:t> </a:t>
            </a:r>
            <a:r>
              <a:rPr lang="en-US" sz="2400" dirty="0" err="1">
                <a:solidFill>
                  <a:schemeClr val="bg1"/>
                </a:solidFill>
              </a:rPr>
              <a:t>heraus</a:t>
            </a:r>
            <a:r>
              <a:rPr lang="en-US" sz="2400" dirty="0">
                <a:solidFill>
                  <a:schemeClr val="bg1"/>
                </a:solidFill>
              </a:rPr>
              <a:t> </a:t>
            </a:r>
            <a:r>
              <a:rPr lang="en-US" sz="2400" dirty="0" err="1">
                <a:solidFill>
                  <a:schemeClr val="bg1"/>
                </a:solidFill>
              </a:rPr>
              <a:t>ein</a:t>
            </a:r>
            <a:r>
              <a:rPr lang="en-US" sz="2400" dirty="0">
                <a:solidFill>
                  <a:schemeClr val="bg1"/>
                </a:solidFill>
              </a:rPr>
              <a:t> Problem </a:t>
            </a:r>
            <a:r>
              <a:rPr lang="en-US" sz="2400" dirty="0" err="1">
                <a:solidFill>
                  <a:schemeClr val="bg1"/>
                </a:solidFill>
              </a:rPr>
              <a:t>angehen</a:t>
            </a:r>
            <a:endParaRPr lang="en-US" sz="2400" dirty="0">
              <a:solidFill>
                <a:schemeClr val="bg1"/>
              </a:solidFill>
            </a:endParaRPr>
          </a:p>
          <a:p>
            <a:endParaRPr lang="en-IE" sz="2400" dirty="0">
              <a:solidFill>
                <a:schemeClr val="bg1"/>
              </a:solidFill>
            </a:endParaRPr>
          </a:p>
        </p:txBody>
      </p:sp>
      <p:pic>
        <p:nvPicPr>
          <p:cNvPr id="11" name="Picture 10">
            <a:extLst>
              <a:ext uri="{FF2B5EF4-FFF2-40B4-BE49-F238E27FC236}">
                <a16:creationId xmlns:a16="http://schemas.microsoft.com/office/drawing/2014/main" id="{F12E2036-02A7-4BDA-94EF-F41A975848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257" y="13764"/>
            <a:ext cx="4572000" cy="6858000"/>
          </a:xfrm>
          <a:prstGeom prst="rect">
            <a:avLst/>
          </a:prstGeom>
        </p:spPr>
      </p:pic>
    </p:spTree>
    <p:extLst>
      <p:ext uri="{BB962C8B-B14F-4D97-AF65-F5344CB8AC3E}">
        <p14:creationId xmlns:p14="http://schemas.microsoft.com/office/powerpoint/2010/main" val="1112945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fontScale="92500"/>
          </a:bodyPr>
          <a:lstStyle/>
          <a:p>
            <a:pPr algn="ctr"/>
            <a:r>
              <a:rPr lang="de-AT" b="1" dirty="0"/>
              <a:t>Verpflichtende Teilnahme</a:t>
            </a:r>
            <a:r>
              <a:rPr lang="de-AT" sz="2800" dirty="0"/>
              <a:t> </a:t>
            </a:r>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627431" y="1612461"/>
            <a:ext cx="4898684" cy="4893647"/>
          </a:xfrm>
          <a:prstGeom prst="rect">
            <a:avLst/>
          </a:prstGeom>
          <a:noFill/>
        </p:spPr>
        <p:txBody>
          <a:bodyPr wrap="square" rtlCol="0">
            <a:spAutoFit/>
          </a:bodyPr>
          <a:lstStyle/>
          <a:p>
            <a:r>
              <a:rPr lang="en-US" sz="2400" dirty="0">
                <a:solidFill>
                  <a:schemeClr val="bg1"/>
                </a:solidFill>
              </a:rPr>
              <a:t>Eine</a:t>
            </a:r>
            <a:r>
              <a:rPr lang="en-US" sz="2400" b="1" dirty="0">
                <a:solidFill>
                  <a:schemeClr val="bg1"/>
                </a:solidFill>
              </a:rPr>
              <a:t> </a:t>
            </a:r>
            <a:r>
              <a:rPr lang="en-US" sz="2400" b="1" dirty="0" err="1">
                <a:solidFill>
                  <a:schemeClr val="bg1"/>
                </a:solidFill>
              </a:rPr>
              <a:t>verpflichtende</a:t>
            </a:r>
            <a:r>
              <a:rPr lang="en-US" sz="2400" b="1" dirty="0">
                <a:solidFill>
                  <a:schemeClr val="bg1"/>
                </a:solidFill>
              </a:rPr>
              <a:t> </a:t>
            </a:r>
            <a:r>
              <a:rPr lang="en-US" sz="2400" b="1" dirty="0" err="1">
                <a:solidFill>
                  <a:schemeClr val="bg1"/>
                </a:solidFill>
              </a:rPr>
              <a:t>Teilnahme</a:t>
            </a:r>
            <a:r>
              <a:rPr lang="en-US" sz="2400" b="1" dirty="0">
                <a:solidFill>
                  <a:schemeClr val="bg1"/>
                </a:solidFill>
              </a:rPr>
              <a:t> </a:t>
            </a:r>
            <a:r>
              <a:rPr lang="en-US" sz="2400" dirty="0" err="1">
                <a:solidFill>
                  <a:schemeClr val="bg1"/>
                </a:solidFill>
              </a:rPr>
              <a:t>besteht</a:t>
            </a:r>
            <a:r>
              <a:rPr lang="en-US" sz="2400" dirty="0">
                <a:solidFill>
                  <a:schemeClr val="bg1"/>
                </a:solidFill>
              </a:rPr>
              <a:t> </a:t>
            </a:r>
            <a:r>
              <a:rPr lang="en-US" sz="2400" dirty="0" err="1">
                <a:solidFill>
                  <a:schemeClr val="bg1"/>
                </a:solidFill>
              </a:rPr>
              <a:t>dann</a:t>
            </a:r>
            <a:r>
              <a:rPr lang="en-US" sz="2400" dirty="0">
                <a:solidFill>
                  <a:schemeClr val="bg1"/>
                </a:solidFill>
              </a:rPr>
              <a:t>, </a:t>
            </a:r>
            <a:r>
              <a:rPr lang="en-US" sz="2400" dirty="0" err="1">
                <a:solidFill>
                  <a:schemeClr val="bg1"/>
                </a:solidFill>
              </a:rPr>
              <a:t>wenn</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Rahmen</a:t>
            </a:r>
            <a:r>
              <a:rPr lang="en-US" sz="2400" dirty="0">
                <a:solidFill>
                  <a:schemeClr val="bg1"/>
                </a:solidFill>
              </a:rPr>
              <a:t> des </a:t>
            </a:r>
            <a:r>
              <a:rPr lang="en-US" sz="2400" dirty="0" err="1">
                <a:solidFill>
                  <a:schemeClr val="bg1"/>
                </a:solidFill>
              </a:rPr>
              <a:t>Studiums</a:t>
            </a:r>
            <a:r>
              <a:rPr lang="en-US" sz="2400" dirty="0">
                <a:solidFill>
                  <a:schemeClr val="bg1"/>
                </a:solidFill>
              </a:rPr>
              <a:t> die </a:t>
            </a:r>
            <a:r>
              <a:rPr lang="en-US" sz="2400" dirty="0" err="1">
                <a:solidFill>
                  <a:schemeClr val="bg1"/>
                </a:solidFill>
              </a:rPr>
              <a:t>Beteiligung</a:t>
            </a:r>
            <a:r>
              <a:rPr lang="en-US" sz="2400" dirty="0">
                <a:solidFill>
                  <a:schemeClr val="bg1"/>
                </a:solidFill>
              </a:rPr>
              <a:t> an </a:t>
            </a:r>
            <a:r>
              <a:rPr lang="en-US" sz="2400" dirty="0" err="1">
                <a:solidFill>
                  <a:schemeClr val="bg1"/>
                </a:solidFill>
              </a:rPr>
              <a:t>einer</a:t>
            </a:r>
            <a:r>
              <a:rPr lang="en-US" sz="2400" dirty="0">
                <a:solidFill>
                  <a:schemeClr val="bg1"/>
                </a:solidFill>
              </a:rPr>
              <a:t> </a:t>
            </a:r>
            <a:r>
              <a:rPr lang="en-US" sz="2400" dirty="0" err="1">
                <a:solidFill>
                  <a:schemeClr val="bg1"/>
                </a:solidFill>
              </a:rPr>
              <a:t>Aktivität</a:t>
            </a:r>
            <a:r>
              <a:rPr lang="en-US" sz="2400" dirty="0">
                <a:solidFill>
                  <a:schemeClr val="bg1"/>
                </a:solidFill>
              </a:rPr>
              <a:t> </a:t>
            </a:r>
            <a:r>
              <a:rPr lang="en-US" sz="2400" dirty="0" err="1">
                <a:solidFill>
                  <a:schemeClr val="bg1"/>
                </a:solidFill>
              </a:rPr>
              <a:t>bzw</a:t>
            </a:r>
            <a:r>
              <a:rPr lang="en-US" sz="2400" dirty="0">
                <a:solidFill>
                  <a:schemeClr val="bg1"/>
                </a:solidFill>
              </a:rPr>
              <a:t>. </a:t>
            </a:r>
            <a:r>
              <a:rPr lang="en-US" sz="2400" dirty="0" err="1">
                <a:solidFill>
                  <a:schemeClr val="bg1"/>
                </a:solidFill>
              </a:rPr>
              <a:t>einem</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vorgesehen</a:t>
            </a:r>
            <a:r>
              <a:rPr lang="en-US" sz="2400" dirty="0">
                <a:solidFill>
                  <a:schemeClr val="bg1"/>
                </a:solidFill>
              </a:rPr>
              <a:t> </a:t>
            </a:r>
            <a:r>
              <a:rPr lang="en-US" sz="2400" dirty="0" err="1">
                <a:solidFill>
                  <a:schemeClr val="bg1"/>
                </a:solidFill>
              </a:rPr>
              <a:t>ist</a:t>
            </a:r>
            <a:r>
              <a:rPr lang="en-US" sz="2400" dirty="0">
                <a:solidFill>
                  <a:schemeClr val="bg1"/>
                </a:solidFill>
              </a:rPr>
              <a:t>.</a:t>
            </a:r>
          </a:p>
          <a:p>
            <a:endParaRPr lang="en-US" sz="2400" dirty="0">
              <a:solidFill>
                <a:schemeClr val="bg1"/>
              </a:solidFill>
            </a:endParaRPr>
          </a:p>
          <a:p>
            <a:r>
              <a:rPr lang="en-US" sz="2400" dirty="0" err="1">
                <a:solidFill>
                  <a:schemeClr val="bg1"/>
                </a:solidFill>
              </a:rPr>
              <a:t>Diese</a:t>
            </a:r>
            <a:r>
              <a:rPr lang="en-US" sz="2400" dirty="0">
                <a:solidFill>
                  <a:schemeClr val="bg1"/>
                </a:solidFill>
              </a:rPr>
              <a:t> Form des Engagements </a:t>
            </a:r>
            <a:r>
              <a:rPr lang="en-US" sz="2400" dirty="0" err="1">
                <a:solidFill>
                  <a:schemeClr val="bg1"/>
                </a:solidFill>
              </a:rPr>
              <a:t>variiert</a:t>
            </a:r>
            <a:r>
              <a:rPr lang="en-US" sz="2400" dirty="0">
                <a:solidFill>
                  <a:schemeClr val="bg1"/>
                </a:solidFill>
              </a:rPr>
              <a:t> je </a:t>
            </a:r>
            <a:r>
              <a:rPr lang="en-US" sz="2400" dirty="0" err="1">
                <a:solidFill>
                  <a:schemeClr val="bg1"/>
                </a:solidFill>
              </a:rPr>
              <a:t>nach</a:t>
            </a:r>
            <a:r>
              <a:rPr lang="en-US" sz="2400" dirty="0">
                <a:solidFill>
                  <a:schemeClr val="bg1"/>
                </a:solidFill>
              </a:rPr>
              <a:t> </a:t>
            </a:r>
            <a:r>
              <a:rPr lang="en-US" sz="2400" dirty="0" err="1">
                <a:solidFill>
                  <a:schemeClr val="bg1"/>
                </a:solidFill>
              </a:rPr>
              <a:t>Hochschuleinrichtung</a:t>
            </a:r>
            <a:r>
              <a:rPr lang="en-US" sz="2400" dirty="0">
                <a:solidFill>
                  <a:schemeClr val="bg1"/>
                </a:solidFill>
              </a:rPr>
              <a:t> und Land, </a:t>
            </a:r>
            <a:r>
              <a:rPr lang="en-US" sz="2400" dirty="0" err="1">
                <a:solidFill>
                  <a:schemeClr val="bg1"/>
                </a:solidFill>
              </a:rPr>
              <a:t>aber</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Allgemeinen</a:t>
            </a:r>
            <a:r>
              <a:rPr lang="en-US" sz="2400" dirty="0">
                <a:solidFill>
                  <a:schemeClr val="bg1"/>
                </a:solidFill>
              </a:rPr>
              <a:t> </a:t>
            </a:r>
            <a:r>
              <a:rPr lang="en-US" sz="2400" dirty="0" err="1">
                <a:solidFill>
                  <a:schemeClr val="bg1"/>
                </a:solidFill>
              </a:rPr>
              <a:t>findet</a:t>
            </a:r>
            <a:r>
              <a:rPr lang="en-US" sz="2400" dirty="0">
                <a:solidFill>
                  <a:schemeClr val="bg1"/>
                </a:solidFill>
              </a:rPr>
              <a:t> dieses </a:t>
            </a:r>
            <a:r>
              <a:rPr lang="en-US" sz="2400" dirty="0" err="1">
                <a:solidFill>
                  <a:schemeClr val="bg1"/>
                </a:solidFill>
              </a:rPr>
              <a:t>im</a:t>
            </a:r>
            <a:r>
              <a:rPr lang="en-US" sz="2400" dirty="0">
                <a:solidFill>
                  <a:schemeClr val="bg1"/>
                </a:solidFill>
              </a:rPr>
              <a:t> </a:t>
            </a:r>
            <a:r>
              <a:rPr lang="en-US" sz="2400" dirty="0" err="1">
                <a:solidFill>
                  <a:schemeClr val="bg1"/>
                </a:solidFill>
              </a:rPr>
              <a:t>Rahmen</a:t>
            </a:r>
            <a:r>
              <a:rPr lang="en-US" sz="2400" dirty="0">
                <a:solidFill>
                  <a:schemeClr val="bg1"/>
                </a:solidFill>
              </a:rPr>
              <a:t> des Curriculums (z. B. </a:t>
            </a:r>
            <a:r>
              <a:rPr lang="en-US" sz="2400" dirty="0" err="1">
                <a:solidFill>
                  <a:schemeClr val="bg1"/>
                </a:solidFill>
              </a:rPr>
              <a:t>innerhalb</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Moduls</a:t>
            </a:r>
            <a:r>
              <a:rPr lang="en-US" sz="2400" dirty="0">
                <a:solidFill>
                  <a:schemeClr val="bg1"/>
                </a:solidFill>
              </a:rPr>
              <a:t>) </a:t>
            </a:r>
            <a:r>
              <a:rPr lang="en-US" sz="2400" dirty="0" err="1">
                <a:solidFill>
                  <a:schemeClr val="bg1"/>
                </a:solidFill>
              </a:rPr>
              <a:t>statt</a:t>
            </a:r>
            <a:r>
              <a:rPr lang="en-US" sz="2400" dirty="0">
                <a:solidFill>
                  <a:schemeClr val="bg1"/>
                </a:solidFill>
              </a:rPr>
              <a:t>. </a:t>
            </a:r>
          </a:p>
          <a:p>
            <a:endParaRPr lang="en-US" sz="2400" dirty="0">
              <a:solidFill>
                <a:schemeClr val="bg1"/>
              </a:solidFill>
            </a:endParaRPr>
          </a:p>
        </p:txBody>
      </p:sp>
      <p:pic>
        <p:nvPicPr>
          <p:cNvPr id="12" name="Picture Placeholder 11">
            <a:extLst>
              <a:ext uri="{FF2B5EF4-FFF2-40B4-BE49-F238E27FC236}">
                <a16:creationId xmlns:a16="http://schemas.microsoft.com/office/drawing/2014/main" id="{2A0B28E2-CB8B-40A9-BA23-62845BACD12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90852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733836" y="330968"/>
            <a:ext cx="4791265" cy="552450"/>
          </a:xfrm>
        </p:spPr>
        <p:txBody>
          <a:bodyPr>
            <a:normAutofit fontScale="32500" lnSpcReduction="20000"/>
          </a:bodyPr>
          <a:lstStyle/>
          <a:p>
            <a:pPr algn="ctr"/>
            <a:r>
              <a:rPr lang="en-US" sz="11200" b="1" dirty="0" err="1"/>
              <a:t>Freiwilliges</a:t>
            </a:r>
            <a:r>
              <a:rPr lang="en-US" sz="11200" b="1" dirty="0"/>
              <a:t> Engagement </a:t>
            </a:r>
            <a:endParaRPr lang="en-US" b="1"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71312" y="1351508"/>
            <a:ext cx="5555356" cy="4154984"/>
          </a:xfrm>
          <a:prstGeom prst="rect">
            <a:avLst/>
          </a:prstGeom>
          <a:noFill/>
        </p:spPr>
        <p:txBody>
          <a:bodyPr wrap="square" rtlCol="0">
            <a:spAutoFit/>
          </a:bodyPr>
          <a:lstStyle/>
          <a:p>
            <a:r>
              <a:rPr lang="en-US" sz="2400" dirty="0" err="1">
                <a:solidFill>
                  <a:schemeClr val="bg1"/>
                </a:solidFill>
              </a:rPr>
              <a:t>Viele</a:t>
            </a:r>
            <a:r>
              <a:rPr lang="en-US" sz="2400" dirty="0">
                <a:solidFill>
                  <a:schemeClr val="bg1"/>
                </a:solidFill>
              </a:rPr>
              <a:t> </a:t>
            </a:r>
            <a:r>
              <a:rPr lang="en-US" sz="2400" dirty="0" err="1">
                <a:solidFill>
                  <a:schemeClr val="bg1"/>
                </a:solidFill>
              </a:rPr>
              <a:t>Studierende</a:t>
            </a:r>
            <a:r>
              <a:rPr lang="en-US" sz="2400" dirty="0">
                <a:solidFill>
                  <a:schemeClr val="bg1"/>
                </a:solidFill>
              </a:rPr>
              <a:t> </a:t>
            </a:r>
            <a:r>
              <a:rPr lang="en-US" sz="2400" dirty="0" err="1">
                <a:solidFill>
                  <a:schemeClr val="bg1"/>
                </a:solidFill>
              </a:rPr>
              <a:t>engagieren</a:t>
            </a:r>
            <a:r>
              <a:rPr lang="en-US" sz="2400" dirty="0">
                <a:solidFill>
                  <a:schemeClr val="bg1"/>
                </a:solidFill>
              </a:rPr>
              <a:t> </a:t>
            </a:r>
            <a:r>
              <a:rPr lang="en-US" sz="2400" dirty="0" err="1">
                <a:solidFill>
                  <a:schemeClr val="bg1"/>
                </a:solidFill>
              </a:rPr>
              <a:t>sich</a:t>
            </a:r>
            <a:r>
              <a:rPr lang="en-US" sz="2400" dirty="0">
                <a:solidFill>
                  <a:schemeClr val="bg1"/>
                </a:solidFill>
              </a:rPr>
              <a:t> </a:t>
            </a:r>
            <a:r>
              <a:rPr lang="en-US" sz="2400" dirty="0" err="1">
                <a:solidFill>
                  <a:schemeClr val="bg1"/>
                </a:solidFill>
              </a:rPr>
              <a:t>freiwillig</a:t>
            </a:r>
            <a:r>
              <a:rPr lang="en-US" sz="2400" dirty="0">
                <a:solidFill>
                  <a:schemeClr val="bg1"/>
                </a:solidFill>
              </a:rPr>
              <a:t>, </a:t>
            </a:r>
            <a:r>
              <a:rPr lang="en-US" sz="2400" dirty="0" err="1">
                <a:solidFill>
                  <a:schemeClr val="bg1"/>
                </a:solidFill>
              </a:rPr>
              <a:t>weil</a:t>
            </a:r>
            <a:r>
              <a:rPr lang="en-US" sz="2400" dirty="0">
                <a:solidFill>
                  <a:schemeClr val="bg1"/>
                </a:solidFill>
              </a:rPr>
              <a:t> </a:t>
            </a:r>
            <a:r>
              <a:rPr lang="en-US" sz="2400" dirty="0" err="1">
                <a:solidFill>
                  <a:schemeClr val="bg1"/>
                </a:solidFill>
              </a:rPr>
              <a:t>sie</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einem</a:t>
            </a:r>
            <a:r>
              <a:rPr lang="en-US" sz="2400" dirty="0">
                <a:solidFill>
                  <a:schemeClr val="bg1"/>
                </a:solidFill>
              </a:rPr>
              <a:t> </a:t>
            </a:r>
            <a:r>
              <a:rPr lang="en-US" sz="2400" dirty="0" err="1">
                <a:solidFill>
                  <a:schemeClr val="bg1"/>
                </a:solidFill>
              </a:rPr>
              <a:t>guten</a:t>
            </a:r>
            <a:r>
              <a:rPr lang="en-US" sz="2400" dirty="0">
                <a:solidFill>
                  <a:schemeClr val="bg1"/>
                </a:solidFill>
              </a:rPr>
              <a:t> </a:t>
            </a:r>
            <a:r>
              <a:rPr lang="en-US" sz="2400" dirty="0" err="1">
                <a:solidFill>
                  <a:schemeClr val="bg1"/>
                </a:solidFill>
              </a:rPr>
              <a:t>Zweck</a:t>
            </a:r>
            <a:r>
              <a:rPr lang="en-US" sz="2400" dirty="0">
                <a:solidFill>
                  <a:schemeClr val="bg1"/>
                </a:solidFill>
              </a:rPr>
              <a:t> </a:t>
            </a:r>
            <a:r>
              <a:rPr lang="en-US" sz="2400" dirty="0" err="1">
                <a:solidFill>
                  <a:schemeClr val="bg1"/>
                </a:solidFill>
              </a:rPr>
              <a:t>beitragen</a:t>
            </a:r>
            <a:r>
              <a:rPr lang="en-US" sz="2400" dirty="0">
                <a:solidFill>
                  <a:schemeClr val="bg1"/>
                </a:solidFill>
              </a:rPr>
              <a:t> </a:t>
            </a:r>
            <a:r>
              <a:rPr lang="en-US" sz="2400" dirty="0" err="1">
                <a:solidFill>
                  <a:schemeClr val="bg1"/>
                </a:solidFill>
              </a:rPr>
              <a:t>möchten</a:t>
            </a:r>
            <a:r>
              <a:rPr lang="en-US" sz="2400" dirty="0">
                <a:solidFill>
                  <a:schemeClr val="bg1"/>
                </a:solidFill>
              </a:rPr>
              <a:t>. Das </a:t>
            </a:r>
            <a:r>
              <a:rPr lang="en-US" sz="2400" dirty="0" err="1">
                <a:solidFill>
                  <a:schemeClr val="bg1"/>
                </a:solidFill>
              </a:rPr>
              <a:t>ist</a:t>
            </a:r>
            <a:r>
              <a:rPr lang="en-US" sz="2400" dirty="0">
                <a:solidFill>
                  <a:schemeClr val="bg1"/>
                </a:solidFill>
              </a:rPr>
              <a:t> </a:t>
            </a:r>
            <a:r>
              <a:rPr lang="en-US" sz="2400" dirty="0" err="1">
                <a:solidFill>
                  <a:schemeClr val="bg1"/>
                </a:solidFill>
              </a:rPr>
              <a:t>einer</a:t>
            </a:r>
            <a:r>
              <a:rPr lang="en-US" sz="2400" dirty="0">
                <a:solidFill>
                  <a:schemeClr val="bg1"/>
                </a:solidFill>
              </a:rPr>
              <a:t> der </a:t>
            </a:r>
            <a:r>
              <a:rPr lang="en-US" sz="2400" dirty="0" err="1">
                <a:solidFill>
                  <a:schemeClr val="bg1"/>
                </a:solidFill>
              </a:rPr>
              <a:t>Hauptgründe</a:t>
            </a:r>
            <a:r>
              <a:rPr lang="en-US" sz="2400" dirty="0">
                <a:solidFill>
                  <a:schemeClr val="bg1"/>
                </a:solidFill>
              </a:rPr>
              <a:t>, </a:t>
            </a:r>
            <a:r>
              <a:rPr lang="en-US" sz="2400" dirty="0" err="1">
                <a:solidFill>
                  <a:schemeClr val="bg1"/>
                </a:solidFill>
              </a:rPr>
              <a:t>warum</a:t>
            </a:r>
            <a:r>
              <a:rPr lang="en-US" sz="2400" dirty="0">
                <a:solidFill>
                  <a:schemeClr val="bg1"/>
                </a:solidFill>
              </a:rPr>
              <a:t> </a:t>
            </a:r>
            <a:r>
              <a:rPr lang="en-US" sz="2400" dirty="0" err="1">
                <a:solidFill>
                  <a:schemeClr val="bg1"/>
                </a:solidFill>
              </a:rPr>
              <a:t>sie</a:t>
            </a:r>
            <a:r>
              <a:rPr lang="en-US" sz="2400" dirty="0">
                <a:solidFill>
                  <a:schemeClr val="bg1"/>
                </a:solidFill>
              </a:rPr>
              <a:t> an </a:t>
            </a:r>
            <a:r>
              <a:rPr lang="en-US" sz="2400" dirty="0" err="1">
                <a:solidFill>
                  <a:schemeClr val="bg1"/>
                </a:solidFill>
              </a:rPr>
              <a:t>einer</a:t>
            </a:r>
            <a:r>
              <a:rPr lang="en-US" sz="2400" dirty="0">
                <a:solidFill>
                  <a:schemeClr val="bg1"/>
                </a:solidFill>
              </a:rPr>
              <a:t> </a:t>
            </a:r>
            <a:r>
              <a:rPr lang="en-US" sz="2400" dirty="0" err="1">
                <a:solidFill>
                  <a:schemeClr val="bg1"/>
                </a:solidFill>
              </a:rPr>
              <a:t>Aktivität</a:t>
            </a:r>
            <a:r>
              <a:rPr lang="en-US" sz="2400" dirty="0">
                <a:solidFill>
                  <a:schemeClr val="bg1"/>
                </a:solidFill>
              </a:rPr>
              <a:t> </a:t>
            </a:r>
            <a:r>
              <a:rPr lang="en-US" sz="2400" dirty="0" err="1">
                <a:solidFill>
                  <a:schemeClr val="bg1"/>
                </a:solidFill>
              </a:rPr>
              <a:t>bzw</a:t>
            </a:r>
            <a:r>
              <a:rPr lang="en-US" sz="2400" dirty="0">
                <a:solidFill>
                  <a:schemeClr val="bg1"/>
                </a:solidFill>
              </a:rPr>
              <a:t>. </a:t>
            </a:r>
            <a:r>
              <a:rPr lang="en-US" sz="2400" dirty="0" err="1">
                <a:solidFill>
                  <a:schemeClr val="bg1"/>
                </a:solidFill>
              </a:rPr>
              <a:t>einem</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teilnehmen</a:t>
            </a:r>
            <a:r>
              <a:rPr lang="en-US" sz="2400" dirty="0">
                <a:solidFill>
                  <a:schemeClr val="bg1"/>
                </a:solidFill>
              </a:rPr>
              <a:t>. </a:t>
            </a:r>
            <a:r>
              <a:rPr lang="en-US" sz="2400" dirty="0" err="1">
                <a:solidFill>
                  <a:schemeClr val="bg1"/>
                </a:solidFill>
              </a:rPr>
              <a:t>Einige</a:t>
            </a:r>
            <a:r>
              <a:rPr lang="en-US" sz="2400" dirty="0">
                <a:solidFill>
                  <a:schemeClr val="bg1"/>
                </a:solidFill>
              </a:rPr>
              <a:t> </a:t>
            </a:r>
            <a:r>
              <a:rPr lang="en-US" sz="2400" dirty="0" err="1">
                <a:solidFill>
                  <a:schemeClr val="bg1"/>
                </a:solidFill>
              </a:rPr>
              <a:t>Studierende</a:t>
            </a:r>
            <a:r>
              <a:rPr lang="en-US" sz="2400" dirty="0">
                <a:solidFill>
                  <a:schemeClr val="bg1"/>
                </a:solidFill>
              </a:rPr>
              <a:t> </a:t>
            </a:r>
            <a:r>
              <a:rPr lang="en-US" sz="2400" dirty="0" err="1">
                <a:solidFill>
                  <a:schemeClr val="bg1"/>
                </a:solidFill>
              </a:rPr>
              <a:t>engagieren</a:t>
            </a:r>
            <a:r>
              <a:rPr lang="en-US" sz="2400" dirty="0">
                <a:solidFill>
                  <a:schemeClr val="bg1"/>
                </a:solidFill>
              </a:rPr>
              <a:t> </a:t>
            </a:r>
            <a:r>
              <a:rPr lang="en-US" sz="2400" dirty="0" err="1">
                <a:solidFill>
                  <a:schemeClr val="bg1"/>
                </a:solidFill>
              </a:rPr>
              <a:t>sich</a:t>
            </a:r>
            <a:r>
              <a:rPr lang="en-US" sz="2400" dirty="0">
                <a:solidFill>
                  <a:schemeClr val="bg1"/>
                </a:solidFill>
              </a:rPr>
              <a:t> </a:t>
            </a:r>
            <a:r>
              <a:rPr lang="en-US" sz="2400" dirty="0" err="1">
                <a:solidFill>
                  <a:schemeClr val="bg1"/>
                </a:solidFill>
              </a:rPr>
              <a:t>freiwillig</a:t>
            </a:r>
            <a:r>
              <a:rPr lang="en-US" sz="2400" dirty="0">
                <a:solidFill>
                  <a:schemeClr val="bg1"/>
                </a:solidFill>
              </a:rPr>
              <a:t>, um </a:t>
            </a:r>
            <a:r>
              <a:rPr lang="en-US" sz="2400" dirty="0" err="1">
                <a:solidFill>
                  <a:schemeClr val="bg1"/>
                </a:solidFill>
              </a:rPr>
              <a:t>benachteiligten</a:t>
            </a:r>
            <a:r>
              <a:rPr lang="en-US" sz="2400" dirty="0">
                <a:solidFill>
                  <a:schemeClr val="bg1"/>
                </a:solidFill>
              </a:rPr>
              <a:t> Gruppen </a:t>
            </a:r>
            <a:r>
              <a:rPr lang="en-US" sz="2400" dirty="0" err="1">
                <a:solidFill>
                  <a:schemeClr val="bg1"/>
                </a:solidFill>
              </a:rPr>
              <a:t>zu</a:t>
            </a:r>
            <a:r>
              <a:rPr lang="en-US" sz="2400" dirty="0">
                <a:solidFill>
                  <a:schemeClr val="bg1"/>
                </a:solidFill>
              </a:rPr>
              <a:t> </a:t>
            </a:r>
            <a:r>
              <a:rPr lang="en-US" sz="2400" dirty="0" err="1">
                <a:solidFill>
                  <a:schemeClr val="bg1"/>
                </a:solidFill>
              </a:rPr>
              <a:t>helfen</a:t>
            </a:r>
            <a:r>
              <a:rPr lang="en-US" sz="2400" dirty="0">
                <a:solidFill>
                  <a:schemeClr val="bg1"/>
                </a:solidFill>
              </a:rPr>
              <a:t>, </a:t>
            </a:r>
            <a:r>
              <a:rPr lang="en-US" sz="2400" dirty="0" err="1">
                <a:solidFill>
                  <a:schemeClr val="bg1"/>
                </a:solidFill>
              </a:rPr>
              <a:t>andere</a:t>
            </a:r>
            <a:r>
              <a:rPr lang="en-US" sz="2400" dirty="0">
                <a:solidFill>
                  <a:schemeClr val="bg1"/>
                </a:solidFill>
              </a:rPr>
              <a:t>, </a:t>
            </a:r>
            <a:r>
              <a:rPr lang="en-US" sz="2400" dirty="0" err="1">
                <a:solidFill>
                  <a:schemeClr val="bg1"/>
                </a:solidFill>
              </a:rPr>
              <a:t>weil</a:t>
            </a:r>
            <a:r>
              <a:rPr lang="en-US" sz="2400" dirty="0">
                <a:solidFill>
                  <a:schemeClr val="bg1"/>
                </a:solidFill>
              </a:rPr>
              <a:t> </a:t>
            </a:r>
            <a:r>
              <a:rPr lang="en-US" sz="2400" dirty="0" err="1">
                <a:solidFill>
                  <a:schemeClr val="bg1"/>
                </a:solidFill>
              </a:rPr>
              <a:t>sie</a:t>
            </a:r>
            <a:r>
              <a:rPr lang="en-US" sz="2400" dirty="0">
                <a:solidFill>
                  <a:schemeClr val="bg1"/>
                </a:solidFill>
              </a:rPr>
              <a:t> </a:t>
            </a:r>
            <a:r>
              <a:rPr lang="en-US" sz="2400" dirty="0" err="1">
                <a:solidFill>
                  <a:schemeClr val="bg1"/>
                </a:solidFill>
              </a:rPr>
              <a:t>neue</a:t>
            </a:r>
            <a:r>
              <a:rPr lang="en-US" sz="2400" dirty="0">
                <a:solidFill>
                  <a:schemeClr val="bg1"/>
                </a:solidFill>
              </a:rPr>
              <a:t> Leute </a:t>
            </a:r>
            <a:r>
              <a:rPr lang="en-US" sz="2400" dirty="0" err="1">
                <a:solidFill>
                  <a:schemeClr val="bg1"/>
                </a:solidFill>
              </a:rPr>
              <a:t>kennenlernen</a:t>
            </a:r>
            <a:r>
              <a:rPr lang="en-US" sz="2400" dirty="0">
                <a:solidFill>
                  <a:schemeClr val="bg1"/>
                </a:solidFill>
              </a:rPr>
              <a:t> und </a:t>
            </a:r>
            <a:r>
              <a:rPr lang="en-US" sz="2400" dirty="0" err="1">
                <a:solidFill>
                  <a:schemeClr val="bg1"/>
                </a:solidFill>
              </a:rPr>
              <a:t>Erfahrungen</a:t>
            </a:r>
            <a:r>
              <a:rPr lang="en-US" sz="2400" dirty="0">
                <a:solidFill>
                  <a:schemeClr val="bg1"/>
                </a:solidFill>
              </a:rPr>
              <a:t> </a:t>
            </a:r>
            <a:r>
              <a:rPr lang="en-US" sz="2400" dirty="0" err="1">
                <a:solidFill>
                  <a:schemeClr val="bg1"/>
                </a:solidFill>
              </a:rPr>
              <a:t>sammeln</a:t>
            </a:r>
            <a:r>
              <a:rPr lang="en-US" sz="2400" dirty="0">
                <a:solidFill>
                  <a:schemeClr val="bg1"/>
                </a:solidFill>
              </a:rPr>
              <a:t> </a:t>
            </a:r>
            <a:r>
              <a:rPr lang="en-US" sz="2400" dirty="0" err="1">
                <a:solidFill>
                  <a:schemeClr val="bg1"/>
                </a:solidFill>
              </a:rPr>
              <a:t>möchten</a:t>
            </a:r>
            <a:r>
              <a:rPr lang="en-US" sz="2400" dirty="0">
                <a:solidFill>
                  <a:schemeClr val="bg1"/>
                </a:solidFill>
              </a:rPr>
              <a:t>.</a:t>
            </a:r>
          </a:p>
        </p:txBody>
      </p:sp>
      <p:pic>
        <p:nvPicPr>
          <p:cNvPr id="11" name="Picture Placeholder 10">
            <a:extLst>
              <a:ext uri="{FF2B5EF4-FFF2-40B4-BE49-F238E27FC236}">
                <a16:creationId xmlns:a16="http://schemas.microsoft.com/office/drawing/2014/main" id="{9ED0D6B5-2B1C-4E48-BC54-AFCE789366D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b="-89"/>
          <a:stretch/>
        </p:blipFill>
        <p:spPr>
          <a:xfrm>
            <a:off x="6392300" y="228600"/>
            <a:ext cx="5564883" cy="5447571"/>
          </a:xfrm>
        </p:spPr>
      </p:pic>
    </p:spTree>
    <p:extLst>
      <p:ext uri="{BB962C8B-B14F-4D97-AF65-F5344CB8AC3E}">
        <p14:creationId xmlns:p14="http://schemas.microsoft.com/office/powerpoint/2010/main" val="1753875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EB212DE8-CB38-4954-B6F5-32D6422BC309}"/>
              </a:ext>
            </a:extLst>
          </p:cNvPr>
          <p:cNvSpPr txBox="1"/>
          <p:nvPr/>
        </p:nvSpPr>
        <p:spPr>
          <a:xfrm>
            <a:off x="5388429" y="411410"/>
            <a:ext cx="6477000" cy="523220"/>
          </a:xfrm>
          <a:prstGeom prst="rect">
            <a:avLst/>
          </a:prstGeom>
          <a:noFill/>
        </p:spPr>
        <p:txBody>
          <a:bodyPr wrap="square">
            <a:spAutoFit/>
          </a:bodyPr>
          <a:lstStyle/>
          <a:p>
            <a:pPr algn="ctr"/>
            <a:r>
              <a:rPr lang="en-US" sz="2800" b="1" dirty="0" err="1">
                <a:solidFill>
                  <a:schemeClr val="bg1"/>
                </a:solidFill>
              </a:rPr>
              <a:t>Erwerb</a:t>
            </a:r>
            <a:r>
              <a:rPr lang="en-US" sz="2800" b="1" dirty="0">
                <a:solidFill>
                  <a:schemeClr val="bg1"/>
                </a:solidFill>
              </a:rPr>
              <a:t> von </a:t>
            </a:r>
            <a:r>
              <a:rPr lang="en-US" sz="2800" b="1" dirty="0" err="1">
                <a:solidFill>
                  <a:schemeClr val="bg1"/>
                </a:solidFill>
              </a:rPr>
              <a:t>relevanten</a:t>
            </a:r>
            <a:r>
              <a:rPr lang="en-US" sz="2800" b="1" dirty="0">
                <a:solidFill>
                  <a:schemeClr val="bg1"/>
                </a:solidFill>
              </a:rPr>
              <a:t> </a:t>
            </a:r>
            <a:r>
              <a:rPr lang="en-US" sz="2800" b="1" dirty="0" err="1">
                <a:solidFill>
                  <a:schemeClr val="bg1"/>
                </a:solidFill>
              </a:rPr>
              <a:t>Kompetenzen</a:t>
            </a:r>
            <a:endParaRPr lang="en-US" sz="2800" b="1" dirty="0">
              <a:solidFill>
                <a:schemeClr val="bg1"/>
              </a:solidFill>
            </a:endParaRPr>
          </a:p>
        </p:txBody>
      </p:sp>
      <p:sp>
        <p:nvSpPr>
          <p:cNvPr id="9" name="TextBox 8">
            <a:extLst>
              <a:ext uri="{FF2B5EF4-FFF2-40B4-BE49-F238E27FC236}">
                <a16:creationId xmlns:a16="http://schemas.microsoft.com/office/drawing/2014/main" id="{D0A2937D-D339-48E0-B5F0-4C3FF22D1B5A}"/>
              </a:ext>
            </a:extLst>
          </p:cNvPr>
          <p:cNvSpPr txBox="1"/>
          <p:nvPr/>
        </p:nvSpPr>
        <p:spPr>
          <a:xfrm>
            <a:off x="5388429" y="1259811"/>
            <a:ext cx="6617526" cy="3046988"/>
          </a:xfrm>
          <a:prstGeom prst="rect">
            <a:avLst/>
          </a:prstGeom>
          <a:noFill/>
        </p:spPr>
        <p:txBody>
          <a:bodyPr wrap="square" rtlCol="0">
            <a:spAutoFit/>
          </a:bodyPr>
          <a:lstStyle/>
          <a:p>
            <a:r>
              <a:rPr lang="en-US" sz="2400" dirty="0">
                <a:solidFill>
                  <a:schemeClr val="bg1"/>
                </a:solidFill>
              </a:rPr>
              <a:t>Ein </a:t>
            </a:r>
            <a:r>
              <a:rPr lang="en-US" sz="2400" dirty="0" err="1">
                <a:solidFill>
                  <a:schemeClr val="bg1"/>
                </a:solidFill>
              </a:rPr>
              <a:t>weiterer</a:t>
            </a:r>
            <a:r>
              <a:rPr lang="en-US" sz="2400" dirty="0">
                <a:solidFill>
                  <a:schemeClr val="bg1"/>
                </a:solidFill>
              </a:rPr>
              <a:t> </a:t>
            </a:r>
            <a:r>
              <a:rPr lang="en-US" sz="2400" dirty="0" err="1">
                <a:solidFill>
                  <a:schemeClr val="bg1"/>
                </a:solidFill>
              </a:rPr>
              <a:t>Grund</a:t>
            </a:r>
            <a:r>
              <a:rPr lang="en-US" sz="2400" dirty="0">
                <a:solidFill>
                  <a:schemeClr val="bg1"/>
                </a:solidFill>
              </a:rPr>
              <a:t>, </a:t>
            </a:r>
            <a:r>
              <a:rPr lang="en-US" sz="2400" dirty="0" err="1">
                <a:solidFill>
                  <a:schemeClr val="bg1"/>
                </a:solidFill>
              </a:rPr>
              <a:t>warum</a:t>
            </a:r>
            <a:r>
              <a:rPr lang="en-US" sz="2400" dirty="0">
                <a:solidFill>
                  <a:schemeClr val="bg1"/>
                </a:solidFill>
              </a:rPr>
              <a:t> </a:t>
            </a:r>
            <a:r>
              <a:rPr lang="en-US" sz="2400" dirty="0" err="1">
                <a:solidFill>
                  <a:schemeClr val="bg1"/>
                </a:solidFill>
              </a:rPr>
              <a:t>sich</a:t>
            </a:r>
            <a:r>
              <a:rPr lang="en-US" sz="2400" dirty="0">
                <a:solidFill>
                  <a:schemeClr val="bg1"/>
                </a:solidFill>
              </a:rPr>
              <a:t> </a:t>
            </a:r>
            <a:r>
              <a:rPr lang="en-US" sz="2400" dirty="0" err="1">
                <a:solidFill>
                  <a:schemeClr val="bg1"/>
                </a:solidFill>
              </a:rPr>
              <a:t>Studierende</a:t>
            </a:r>
            <a:r>
              <a:rPr lang="en-US" sz="2400" dirty="0">
                <a:solidFill>
                  <a:schemeClr val="bg1"/>
                </a:solidFill>
              </a:rPr>
              <a:t> an </a:t>
            </a:r>
            <a:r>
              <a:rPr lang="en-US" sz="2400" dirty="0" err="1">
                <a:solidFill>
                  <a:schemeClr val="bg1"/>
                </a:solidFill>
              </a:rPr>
              <a:t>einem</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beteiligen</a:t>
            </a:r>
            <a:r>
              <a:rPr lang="en-US" sz="2400" dirty="0">
                <a:solidFill>
                  <a:schemeClr val="bg1"/>
                </a:solidFill>
              </a:rPr>
              <a:t>, </a:t>
            </a:r>
            <a:r>
              <a:rPr lang="en-US" sz="2400" dirty="0" err="1">
                <a:solidFill>
                  <a:schemeClr val="bg1"/>
                </a:solidFill>
              </a:rPr>
              <a:t>sind</a:t>
            </a:r>
            <a:r>
              <a:rPr lang="en-US" sz="2400" dirty="0">
                <a:solidFill>
                  <a:schemeClr val="bg1"/>
                </a:solidFill>
              </a:rPr>
              <a:t> der </a:t>
            </a:r>
            <a:r>
              <a:rPr lang="en-US" sz="2400" dirty="0" err="1">
                <a:solidFill>
                  <a:schemeClr val="bg1"/>
                </a:solidFill>
              </a:rPr>
              <a:t>Erwerb</a:t>
            </a:r>
            <a:r>
              <a:rPr lang="en-US" sz="2400" dirty="0">
                <a:solidFill>
                  <a:schemeClr val="bg1"/>
                </a:solidFill>
              </a:rPr>
              <a:t> von </a:t>
            </a:r>
            <a:r>
              <a:rPr lang="en-US" sz="2400" dirty="0" err="1">
                <a:solidFill>
                  <a:schemeClr val="bg1"/>
                </a:solidFill>
              </a:rPr>
              <a:t>relevanten</a:t>
            </a:r>
            <a:r>
              <a:rPr lang="en-US" sz="2400" dirty="0">
                <a:solidFill>
                  <a:schemeClr val="bg1"/>
                </a:solidFill>
              </a:rPr>
              <a:t> </a:t>
            </a:r>
            <a:r>
              <a:rPr lang="en-US" sz="2400" dirty="0" err="1">
                <a:solidFill>
                  <a:schemeClr val="bg1"/>
                </a:solidFill>
              </a:rPr>
              <a:t>Fähigkeiten</a:t>
            </a:r>
            <a:r>
              <a:rPr lang="en-US" sz="2400" dirty="0">
                <a:solidFill>
                  <a:schemeClr val="bg1"/>
                </a:solidFill>
              </a:rPr>
              <a:t> und </a:t>
            </a:r>
            <a:r>
              <a:rPr lang="en-US" sz="2400" dirty="0" err="1">
                <a:solidFill>
                  <a:schemeClr val="bg1"/>
                </a:solidFill>
              </a:rPr>
              <a:t>Kompetenzen</a:t>
            </a:r>
            <a:r>
              <a:rPr lang="en-US" sz="2400" dirty="0">
                <a:solidFill>
                  <a:schemeClr val="bg1"/>
                </a:solidFill>
              </a:rPr>
              <a:t>. </a:t>
            </a:r>
            <a:r>
              <a:rPr lang="en-US" sz="2400" dirty="0" err="1">
                <a:solidFill>
                  <a:schemeClr val="bg1"/>
                </a:solidFill>
              </a:rPr>
              <a:t>Diese</a:t>
            </a:r>
            <a:r>
              <a:rPr lang="en-US" sz="2400" dirty="0">
                <a:solidFill>
                  <a:schemeClr val="bg1"/>
                </a:solidFill>
              </a:rPr>
              <a:t> </a:t>
            </a:r>
            <a:r>
              <a:rPr lang="en-US" sz="2400" dirty="0" err="1">
                <a:solidFill>
                  <a:schemeClr val="bg1"/>
                </a:solidFill>
              </a:rPr>
              <a:t>können</a:t>
            </a:r>
            <a:r>
              <a:rPr lang="en-US" sz="2400" dirty="0">
                <a:solidFill>
                  <a:schemeClr val="bg1"/>
                </a:solidFill>
              </a:rPr>
              <a:t> </a:t>
            </a:r>
            <a:r>
              <a:rPr lang="en-US" sz="2400" dirty="0" err="1">
                <a:solidFill>
                  <a:schemeClr val="bg1"/>
                </a:solidFill>
              </a:rPr>
              <a:t>sowohl</a:t>
            </a:r>
            <a:r>
              <a:rPr lang="en-US" sz="2400" dirty="0">
                <a:solidFill>
                  <a:schemeClr val="bg1"/>
                </a:solidFill>
              </a:rPr>
              <a:t> für die </a:t>
            </a:r>
            <a:r>
              <a:rPr lang="en-US" sz="2400" dirty="0" err="1">
                <a:solidFill>
                  <a:schemeClr val="bg1"/>
                </a:solidFill>
              </a:rPr>
              <a:t>berufliche</a:t>
            </a:r>
            <a:r>
              <a:rPr lang="en-US" sz="2400" dirty="0">
                <a:solidFill>
                  <a:schemeClr val="bg1"/>
                </a:solidFill>
              </a:rPr>
              <a:t> Zukunft </a:t>
            </a:r>
            <a:r>
              <a:rPr lang="en-US" sz="2400" dirty="0" err="1">
                <a:solidFill>
                  <a:schemeClr val="bg1"/>
                </a:solidFill>
              </a:rPr>
              <a:t>als</a:t>
            </a:r>
            <a:r>
              <a:rPr lang="en-US" sz="2400" dirty="0">
                <a:solidFill>
                  <a:schemeClr val="bg1"/>
                </a:solidFill>
              </a:rPr>
              <a:t> </a:t>
            </a:r>
            <a:r>
              <a:rPr lang="en-US" sz="2400" dirty="0" err="1">
                <a:solidFill>
                  <a:schemeClr val="bg1"/>
                </a:solidFill>
              </a:rPr>
              <a:t>auch</a:t>
            </a:r>
            <a:r>
              <a:rPr lang="en-US" sz="2400" dirty="0">
                <a:solidFill>
                  <a:schemeClr val="bg1"/>
                </a:solidFill>
              </a:rPr>
              <a:t> für die </a:t>
            </a:r>
            <a:r>
              <a:rPr lang="en-US" sz="2400" dirty="0" err="1">
                <a:solidFill>
                  <a:schemeClr val="bg1"/>
                </a:solidFill>
              </a:rPr>
              <a:t>persönliche</a:t>
            </a:r>
            <a:r>
              <a:rPr lang="en-US" sz="2400" dirty="0">
                <a:solidFill>
                  <a:schemeClr val="bg1"/>
                </a:solidFill>
              </a:rPr>
              <a:t> </a:t>
            </a:r>
            <a:r>
              <a:rPr lang="en-US" sz="2400" dirty="0" err="1">
                <a:solidFill>
                  <a:schemeClr val="bg1"/>
                </a:solidFill>
              </a:rPr>
              <a:t>Entwicklung</a:t>
            </a:r>
            <a:r>
              <a:rPr lang="en-US" sz="2400" dirty="0">
                <a:solidFill>
                  <a:schemeClr val="bg1"/>
                </a:solidFill>
              </a:rPr>
              <a:t> der </a:t>
            </a:r>
            <a:r>
              <a:rPr lang="en-US" sz="2400" dirty="0" err="1">
                <a:solidFill>
                  <a:schemeClr val="bg1"/>
                </a:solidFill>
              </a:rPr>
              <a:t>Studierenden</a:t>
            </a:r>
            <a:r>
              <a:rPr lang="en-US" sz="2400" dirty="0">
                <a:solidFill>
                  <a:schemeClr val="bg1"/>
                </a:solidFill>
              </a:rPr>
              <a:t> von </a:t>
            </a:r>
            <a:r>
              <a:rPr lang="en-US" sz="2400" dirty="0" err="1">
                <a:solidFill>
                  <a:schemeClr val="bg1"/>
                </a:solidFill>
              </a:rPr>
              <a:t>Bedeutung</a:t>
            </a:r>
            <a:r>
              <a:rPr lang="en-US" sz="2400" dirty="0">
                <a:solidFill>
                  <a:schemeClr val="bg1"/>
                </a:solidFill>
              </a:rPr>
              <a:t> sein.</a:t>
            </a:r>
          </a:p>
          <a:p>
            <a:endParaRPr lang="en-IE" sz="2400" dirty="0">
              <a:solidFill>
                <a:schemeClr val="bg1"/>
              </a:solidFill>
            </a:endParaRPr>
          </a:p>
        </p:txBody>
      </p:sp>
      <p:pic>
        <p:nvPicPr>
          <p:cNvPr id="2" name="Picture 1">
            <a:extLst>
              <a:ext uri="{FF2B5EF4-FFF2-40B4-BE49-F238E27FC236}">
                <a16:creationId xmlns:a16="http://schemas.microsoft.com/office/drawing/2014/main" id="{C4F74002-0039-4734-A6CA-59397B1C0C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2" y="13764"/>
            <a:ext cx="4572000" cy="6858000"/>
          </a:xfrm>
          <a:prstGeom prst="rect">
            <a:avLst/>
          </a:prstGeom>
        </p:spPr>
      </p:pic>
    </p:spTree>
    <p:extLst>
      <p:ext uri="{BB962C8B-B14F-4D97-AF65-F5344CB8AC3E}">
        <p14:creationId xmlns:p14="http://schemas.microsoft.com/office/powerpoint/2010/main" val="190940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683600" y="1726335"/>
            <a:ext cx="5022449" cy="3280643"/>
          </a:xfrm>
        </p:spPr>
        <p:txBody>
          <a:bodyPr>
            <a:normAutofit fontScale="92500" lnSpcReduction="20000"/>
          </a:bodyPr>
          <a:lstStyle/>
          <a:p>
            <a:pPr marL="0" indent="0"/>
            <a:r>
              <a:rPr lang="en-GB" dirty="0"/>
              <a:t>Modul 3 </a:t>
            </a:r>
            <a:r>
              <a:rPr lang="en-GB" dirty="0" err="1"/>
              <a:t>untersucht</a:t>
            </a:r>
            <a:r>
              <a:rPr lang="en-GB" dirty="0"/>
              <a:t>, </a:t>
            </a:r>
            <a:r>
              <a:rPr lang="en-GB" dirty="0" err="1"/>
              <a:t>wie</a:t>
            </a:r>
            <a:r>
              <a:rPr lang="en-GB" dirty="0"/>
              <a:t> </a:t>
            </a:r>
            <a:r>
              <a:rPr lang="en-GB" dirty="0" err="1"/>
              <a:t>Studierende</a:t>
            </a:r>
            <a:r>
              <a:rPr lang="en-GB" dirty="0"/>
              <a:t> </a:t>
            </a:r>
            <a:r>
              <a:rPr lang="en-GB" dirty="0" err="1"/>
              <a:t>eigene</a:t>
            </a:r>
            <a:r>
              <a:rPr lang="en-GB" dirty="0"/>
              <a:t> </a:t>
            </a:r>
            <a:r>
              <a:rPr lang="en-GB" dirty="0" err="1"/>
              <a:t>Aktivitäten</a:t>
            </a:r>
            <a:r>
              <a:rPr lang="en-GB" dirty="0"/>
              <a:t> des </a:t>
            </a:r>
            <a:r>
              <a:rPr lang="en-GB" dirty="0" err="1"/>
              <a:t>digitalen</a:t>
            </a:r>
            <a:r>
              <a:rPr lang="en-GB" dirty="0"/>
              <a:t> </a:t>
            </a:r>
            <a:r>
              <a:rPr lang="en-GB" dirty="0" err="1"/>
              <a:t>studentischen</a:t>
            </a:r>
            <a:r>
              <a:rPr lang="en-GB" dirty="0"/>
              <a:t> Engagements in Gang </a:t>
            </a:r>
            <a:r>
              <a:rPr lang="en-GB" dirty="0" err="1"/>
              <a:t>bringen</a:t>
            </a:r>
            <a:r>
              <a:rPr lang="en-GB" dirty="0"/>
              <a:t> </a:t>
            </a:r>
            <a:r>
              <a:rPr lang="en-GB" dirty="0" err="1"/>
              <a:t>können</a:t>
            </a:r>
            <a:r>
              <a:rPr lang="en-GB" dirty="0"/>
              <a:t>. Die </a:t>
            </a:r>
            <a:r>
              <a:rPr lang="en-GB" dirty="0" err="1"/>
              <a:t>Studierenden</a:t>
            </a:r>
            <a:r>
              <a:rPr lang="en-GB" dirty="0"/>
              <a:t> </a:t>
            </a:r>
            <a:r>
              <a:rPr lang="en-GB" dirty="0" err="1"/>
              <a:t>setzen</a:t>
            </a:r>
            <a:r>
              <a:rPr lang="en-GB" dirty="0"/>
              <a:t> </a:t>
            </a:r>
            <a:r>
              <a:rPr lang="en-GB" dirty="0" err="1"/>
              <a:t>sich</a:t>
            </a:r>
            <a:r>
              <a:rPr lang="en-GB" dirty="0"/>
              <a:t> </a:t>
            </a:r>
            <a:r>
              <a:rPr lang="en-GB" dirty="0" err="1"/>
              <a:t>mit</a:t>
            </a:r>
            <a:r>
              <a:rPr lang="en-GB" dirty="0"/>
              <a:t> </a:t>
            </a:r>
            <a:r>
              <a:rPr lang="en-GB" dirty="0" err="1"/>
              <a:t>verschiedenen</a:t>
            </a:r>
            <a:r>
              <a:rPr lang="en-GB" dirty="0"/>
              <a:t> </a:t>
            </a:r>
            <a:r>
              <a:rPr lang="en-GB" dirty="0" err="1"/>
              <a:t>Beispielen</a:t>
            </a:r>
            <a:r>
              <a:rPr lang="en-GB" dirty="0"/>
              <a:t> für </a:t>
            </a:r>
            <a:r>
              <a:rPr lang="en-GB" dirty="0" err="1"/>
              <a:t>digitales</a:t>
            </a:r>
            <a:r>
              <a:rPr lang="en-GB" dirty="0"/>
              <a:t> </a:t>
            </a:r>
            <a:r>
              <a:rPr lang="en-GB" dirty="0" err="1"/>
              <a:t>studentisches</a:t>
            </a:r>
            <a:r>
              <a:rPr lang="en-GB" dirty="0"/>
              <a:t> Engagement </a:t>
            </a:r>
            <a:r>
              <a:rPr lang="en-GB" dirty="0" err="1"/>
              <a:t>auseinander</a:t>
            </a:r>
            <a:r>
              <a:rPr lang="en-GB" dirty="0"/>
              <a:t> und </a:t>
            </a:r>
            <a:r>
              <a:rPr lang="en-GB" dirty="0" err="1"/>
              <a:t>lernen</a:t>
            </a:r>
            <a:r>
              <a:rPr lang="en-GB" dirty="0"/>
              <a:t> </a:t>
            </a:r>
            <a:r>
              <a:rPr lang="en-GB" dirty="0" err="1"/>
              <a:t>Methoden</a:t>
            </a:r>
            <a:r>
              <a:rPr lang="en-GB" dirty="0"/>
              <a:t> </a:t>
            </a:r>
            <a:r>
              <a:rPr lang="en-GB" dirty="0" err="1"/>
              <a:t>kennen</a:t>
            </a:r>
            <a:r>
              <a:rPr lang="en-GB" dirty="0"/>
              <a:t>, </a:t>
            </a:r>
            <a:r>
              <a:rPr lang="en-GB" dirty="0" err="1"/>
              <a:t>wie</a:t>
            </a:r>
            <a:r>
              <a:rPr lang="en-GB" dirty="0"/>
              <a:t> </a:t>
            </a:r>
            <a:r>
              <a:rPr lang="en-GB" dirty="0" err="1"/>
              <a:t>sie</a:t>
            </a:r>
            <a:r>
              <a:rPr lang="en-GB" dirty="0"/>
              <a:t> </a:t>
            </a:r>
            <a:r>
              <a:rPr lang="en-GB" dirty="0" err="1"/>
              <a:t>Aktivitäten</a:t>
            </a:r>
            <a:r>
              <a:rPr lang="en-GB" dirty="0"/>
              <a:t> und </a:t>
            </a:r>
            <a:r>
              <a:rPr lang="en-GB" dirty="0" err="1"/>
              <a:t>Projekte</a:t>
            </a:r>
            <a:r>
              <a:rPr lang="en-GB" dirty="0"/>
              <a:t> </a:t>
            </a:r>
            <a:r>
              <a:rPr lang="en-GB" dirty="0" err="1"/>
              <a:t>zu</a:t>
            </a:r>
            <a:r>
              <a:rPr lang="en-GB" dirty="0"/>
              <a:t> </a:t>
            </a:r>
            <a:r>
              <a:rPr lang="en-GB" dirty="0" err="1"/>
              <a:t>digitalem</a:t>
            </a:r>
            <a:r>
              <a:rPr lang="en-GB" dirty="0"/>
              <a:t> </a:t>
            </a:r>
            <a:r>
              <a:rPr lang="en-GB" dirty="0" err="1"/>
              <a:t>studentischem</a:t>
            </a:r>
            <a:r>
              <a:rPr lang="en-GB" dirty="0"/>
              <a:t> Engagement </a:t>
            </a:r>
            <a:r>
              <a:rPr lang="en-GB" dirty="0" err="1"/>
              <a:t>erfolgreich</a:t>
            </a:r>
            <a:r>
              <a:rPr lang="en-GB" dirty="0"/>
              <a:t> </a:t>
            </a:r>
            <a:r>
              <a:rPr lang="en-GB" dirty="0" err="1"/>
              <a:t>ausführen</a:t>
            </a:r>
            <a:r>
              <a:rPr lang="en-GB" dirty="0"/>
              <a:t> </a:t>
            </a:r>
            <a:r>
              <a:rPr lang="en-GB" dirty="0" err="1"/>
              <a:t>können</a:t>
            </a:r>
            <a:r>
              <a:rPr lang="en-GB" dirty="0"/>
              <a:t>. In </a:t>
            </a:r>
            <a:r>
              <a:rPr lang="en-GB" dirty="0" err="1"/>
              <a:t>diesem</a:t>
            </a:r>
            <a:r>
              <a:rPr lang="en-GB" dirty="0"/>
              <a:t> Modul </a:t>
            </a:r>
            <a:r>
              <a:rPr lang="en-GB" dirty="0" err="1"/>
              <a:t>wird</a:t>
            </a:r>
            <a:r>
              <a:rPr lang="en-GB" dirty="0"/>
              <a:t> </a:t>
            </a:r>
            <a:r>
              <a:rPr lang="en-GB" dirty="0" err="1"/>
              <a:t>erklärt</a:t>
            </a:r>
            <a:r>
              <a:rPr lang="en-GB" dirty="0"/>
              <a:t>, </a:t>
            </a:r>
            <a:r>
              <a:rPr lang="en-GB" dirty="0" err="1"/>
              <a:t>wie</a:t>
            </a:r>
            <a:r>
              <a:rPr lang="en-GB" dirty="0"/>
              <a:t> </a:t>
            </a:r>
            <a:r>
              <a:rPr lang="en-GB" dirty="0" err="1"/>
              <a:t>Studierende</a:t>
            </a:r>
            <a:r>
              <a:rPr lang="en-GB" dirty="0"/>
              <a:t> </a:t>
            </a:r>
            <a:r>
              <a:rPr lang="en-GB" dirty="0" err="1"/>
              <a:t>mit</a:t>
            </a:r>
            <a:r>
              <a:rPr lang="en-GB" dirty="0"/>
              <a:t> </a:t>
            </a:r>
            <a:r>
              <a:rPr lang="en-GB" dirty="0" err="1"/>
              <a:t>einem</a:t>
            </a:r>
            <a:r>
              <a:rPr lang="en-GB" dirty="0"/>
              <a:t> </a:t>
            </a:r>
            <a:r>
              <a:rPr lang="en-GB" dirty="0" err="1"/>
              <a:t>Projekt</a:t>
            </a:r>
            <a:r>
              <a:rPr lang="en-GB" dirty="0"/>
              <a:t> </a:t>
            </a:r>
            <a:r>
              <a:rPr lang="en-GB" dirty="0" err="1"/>
              <a:t>zu</a:t>
            </a:r>
            <a:r>
              <a:rPr lang="en-GB" dirty="0"/>
              <a:t> </a:t>
            </a:r>
            <a:r>
              <a:rPr lang="en-GB" dirty="0" err="1"/>
              <a:t>digitalem</a:t>
            </a:r>
            <a:r>
              <a:rPr lang="en-GB" dirty="0"/>
              <a:t> </a:t>
            </a:r>
            <a:r>
              <a:rPr lang="en-GB" dirty="0" err="1"/>
              <a:t>studentischem</a:t>
            </a:r>
            <a:r>
              <a:rPr lang="en-GB" dirty="0"/>
              <a:t> Engagement </a:t>
            </a:r>
            <a:r>
              <a:rPr lang="en-GB" dirty="0" err="1"/>
              <a:t>beginnen</a:t>
            </a:r>
            <a:r>
              <a:rPr lang="en-GB" dirty="0"/>
              <a:t> </a:t>
            </a:r>
            <a:r>
              <a:rPr lang="en-GB" dirty="0" err="1"/>
              <a:t>können</a:t>
            </a:r>
            <a:r>
              <a:rPr lang="en-GB" dirty="0"/>
              <a:t>.</a:t>
            </a:r>
          </a:p>
          <a:p>
            <a:endParaRPr lang="en-US"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a:t>Modul 3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a:xfrm>
            <a:off x="7215861" y="1183385"/>
            <a:ext cx="4465067" cy="932293"/>
          </a:xfrm>
        </p:spPr>
        <p:txBody>
          <a:bodyPr/>
          <a:lstStyle/>
          <a:p>
            <a:r>
              <a:rPr lang="en-US" dirty="0"/>
              <a:t>Was </a:t>
            </a:r>
            <a:r>
              <a:rPr lang="en-US" dirty="0" err="1"/>
              <a:t>beinhalten</a:t>
            </a:r>
            <a:r>
              <a:rPr lang="en-US" dirty="0"/>
              <a:t> </a:t>
            </a:r>
            <a:r>
              <a:rPr lang="en-US" dirty="0" err="1"/>
              <a:t>erfolgreiche</a:t>
            </a:r>
            <a:r>
              <a:rPr lang="en-US" dirty="0"/>
              <a:t> </a:t>
            </a:r>
            <a:r>
              <a:rPr lang="en-US" dirty="0" err="1"/>
              <a:t>Projekte</a:t>
            </a:r>
            <a:r>
              <a:rPr lang="en-US" dirty="0"/>
              <a:t> </a:t>
            </a:r>
            <a:r>
              <a:rPr lang="en-US" dirty="0" err="1"/>
              <a:t>zu</a:t>
            </a:r>
            <a:r>
              <a:rPr lang="en-US" dirty="0"/>
              <a:t> </a:t>
            </a:r>
            <a:r>
              <a:rPr lang="en-US" dirty="0" err="1"/>
              <a:t>digitalem</a:t>
            </a:r>
            <a:r>
              <a:rPr lang="en-US" dirty="0"/>
              <a:t> </a:t>
            </a:r>
            <a:r>
              <a:rPr lang="en-US" dirty="0" err="1"/>
              <a:t>studentischem</a:t>
            </a:r>
            <a:r>
              <a:rPr lang="en-US" dirty="0"/>
              <a:t> Engagement?</a:t>
            </a:r>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dirty="0"/>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p:txBody>
          <a:bodyPr/>
          <a:lstStyle/>
          <a:p>
            <a:r>
              <a:rPr lang="en-US" dirty="0"/>
              <a:t>Der </a:t>
            </a:r>
            <a:r>
              <a:rPr lang="en-US" dirty="0" err="1"/>
              <a:t>Einstieg</a:t>
            </a:r>
            <a:r>
              <a:rPr lang="en-US" dirty="0"/>
              <a:t> in </a:t>
            </a:r>
            <a:r>
              <a:rPr lang="en-US" dirty="0" err="1"/>
              <a:t>ein</a:t>
            </a:r>
            <a:r>
              <a:rPr lang="en-US" dirty="0"/>
              <a:t> </a:t>
            </a:r>
            <a:r>
              <a:rPr lang="en-US" dirty="0" err="1"/>
              <a:t>Projekt</a:t>
            </a:r>
            <a:r>
              <a:rPr lang="en-US" dirty="0"/>
              <a:t> </a:t>
            </a:r>
            <a:r>
              <a:rPr lang="en-US" dirty="0" err="1"/>
              <a:t>zu</a:t>
            </a:r>
            <a:r>
              <a:rPr lang="en-US" dirty="0"/>
              <a:t> </a:t>
            </a:r>
            <a:r>
              <a:rPr lang="en-US" dirty="0" err="1"/>
              <a:t>digitalem</a:t>
            </a:r>
            <a:r>
              <a:rPr lang="en-US" dirty="0"/>
              <a:t> </a:t>
            </a:r>
            <a:r>
              <a:rPr lang="en-US" dirty="0" err="1"/>
              <a:t>studentischem</a:t>
            </a:r>
            <a:r>
              <a:rPr lang="en-US" dirty="0"/>
              <a:t> Engagement</a:t>
            </a:r>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dirty="0"/>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en-US" dirty="0"/>
              <a:t>Der </a:t>
            </a:r>
            <a:r>
              <a:rPr lang="en-US" dirty="0" err="1"/>
              <a:t>Einsatz</a:t>
            </a:r>
            <a:r>
              <a:rPr lang="en-US" dirty="0"/>
              <a:t> von </a:t>
            </a:r>
            <a:r>
              <a:rPr lang="en-US" dirty="0" err="1"/>
              <a:t>digitaler</a:t>
            </a:r>
            <a:r>
              <a:rPr lang="en-US" dirty="0"/>
              <a:t> </a:t>
            </a:r>
            <a:r>
              <a:rPr lang="en-US" dirty="0" err="1"/>
              <a:t>Technologie</a:t>
            </a:r>
            <a:r>
              <a:rPr lang="en-US" dirty="0"/>
              <a:t> </a:t>
            </a:r>
            <a:r>
              <a:rPr lang="en-US" dirty="0" err="1"/>
              <a:t>zur</a:t>
            </a:r>
            <a:r>
              <a:rPr lang="en-US" dirty="0"/>
              <a:t> </a:t>
            </a:r>
            <a:r>
              <a:rPr lang="en-US" dirty="0" err="1"/>
              <a:t>Erweiterung</a:t>
            </a:r>
            <a:r>
              <a:rPr lang="en-US" dirty="0"/>
              <a:t> des </a:t>
            </a:r>
            <a:r>
              <a:rPr lang="en-US" dirty="0" err="1"/>
              <a:t>bürgerschaftlichen</a:t>
            </a:r>
            <a:r>
              <a:rPr lang="en-US" dirty="0"/>
              <a:t> Engagements</a:t>
            </a:r>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15861" y="4482038"/>
            <a:ext cx="4465067" cy="822373"/>
          </a:xfrm>
        </p:spPr>
        <p:txBody>
          <a:bodyPr/>
          <a:lstStyle/>
          <a:p>
            <a:r>
              <a:rPr lang="en-US" dirty="0" err="1"/>
              <a:t>Entwicklung</a:t>
            </a:r>
            <a:r>
              <a:rPr lang="en-US" dirty="0"/>
              <a:t> und </a:t>
            </a:r>
            <a:r>
              <a:rPr lang="en-US" dirty="0" err="1"/>
              <a:t>Bereitstellung</a:t>
            </a:r>
            <a:r>
              <a:rPr lang="en-US" dirty="0"/>
              <a:t> von </a:t>
            </a:r>
            <a:r>
              <a:rPr lang="en-US" dirty="0" err="1"/>
              <a:t>Lösungen</a:t>
            </a:r>
            <a:r>
              <a:rPr lang="en-US" dirty="0"/>
              <a:t> </a:t>
            </a:r>
            <a:r>
              <a:rPr lang="en-US" dirty="0" err="1"/>
              <a:t>im</a:t>
            </a:r>
            <a:r>
              <a:rPr lang="en-US" dirty="0"/>
              <a:t> </a:t>
            </a:r>
            <a:r>
              <a:rPr lang="en-US" dirty="0" err="1"/>
              <a:t>Rahmen</a:t>
            </a:r>
            <a:r>
              <a:rPr lang="en-US" dirty="0"/>
              <a:t> von </a:t>
            </a:r>
            <a:r>
              <a:rPr lang="en-US" dirty="0" err="1"/>
              <a:t>digitalem</a:t>
            </a:r>
            <a:r>
              <a:rPr lang="en-US" dirty="0"/>
              <a:t> </a:t>
            </a:r>
            <a:r>
              <a:rPr lang="en-US" dirty="0" err="1"/>
              <a:t>studentischem</a:t>
            </a:r>
            <a:r>
              <a:rPr lang="en-US" dirty="0"/>
              <a:t> Engagement </a:t>
            </a:r>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n-US" dirty="0" err="1"/>
              <a:t>Übungen</a:t>
            </a:r>
            <a:endParaRPr lang="en-US" dirty="0"/>
          </a:p>
        </p:txBody>
      </p:sp>
      <p:sp>
        <p:nvSpPr>
          <p:cNvPr id="17" name="TextBox 15">
            <a:extLst>
              <a:ext uri="{FF2B5EF4-FFF2-40B4-BE49-F238E27FC236}">
                <a16:creationId xmlns:a16="http://schemas.microsoft.com/office/drawing/2014/main" id="{7CD97CA8-61D2-D919-E2B1-5421538934C1}"/>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Dieses </a:t>
            </a:r>
            <a:r>
              <a:rPr lang="en-US" sz="900" dirty="0" err="1">
                <a:solidFill>
                  <a:srgbClr val="002060"/>
                </a:solidFill>
              </a:rPr>
              <a:t>Projekt</a:t>
            </a:r>
            <a:r>
              <a:rPr lang="en-US" sz="900" dirty="0">
                <a:solidFill>
                  <a:srgbClr val="002060"/>
                </a:solidFill>
              </a:rPr>
              <a:t> </a:t>
            </a:r>
            <a:r>
              <a:rPr lang="en-US" sz="900" dirty="0" err="1">
                <a:solidFill>
                  <a:srgbClr val="002060"/>
                </a:solidFill>
              </a:rPr>
              <a:t>wurde</a:t>
            </a:r>
            <a:r>
              <a:rPr lang="en-US" sz="900" dirty="0">
                <a:solidFill>
                  <a:srgbClr val="002060"/>
                </a:solidFill>
              </a:rPr>
              <a:t> </a:t>
            </a:r>
            <a:r>
              <a:rPr lang="en-US" sz="900" dirty="0" err="1">
                <a:solidFill>
                  <a:srgbClr val="002060"/>
                </a:solidFill>
              </a:rPr>
              <a:t>mit</a:t>
            </a:r>
            <a:r>
              <a:rPr lang="en-US" sz="900" dirty="0">
                <a:solidFill>
                  <a:srgbClr val="002060"/>
                </a:solidFill>
              </a:rPr>
              <a:t> </a:t>
            </a:r>
            <a:r>
              <a:rPr lang="en-US" sz="900" dirty="0" err="1">
                <a:solidFill>
                  <a:srgbClr val="002060"/>
                </a:solidFill>
              </a:rPr>
              <a:t>Unterstützung</a:t>
            </a:r>
            <a:r>
              <a:rPr lang="en-US" sz="900" dirty="0">
                <a:solidFill>
                  <a:srgbClr val="002060"/>
                </a:solidFill>
              </a:rPr>
              <a:t> der </a:t>
            </a:r>
            <a:r>
              <a:rPr lang="en-US" sz="900" dirty="0" err="1">
                <a:solidFill>
                  <a:srgbClr val="002060"/>
                </a:solidFill>
              </a:rPr>
              <a:t>Europäischen</a:t>
            </a:r>
            <a:r>
              <a:rPr lang="en-US" sz="900" dirty="0">
                <a:solidFill>
                  <a:srgbClr val="002060"/>
                </a:solidFill>
              </a:rPr>
              <a:t> </a:t>
            </a:r>
            <a:r>
              <a:rPr lang="en-US" sz="900" dirty="0" err="1">
                <a:solidFill>
                  <a:srgbClr val="002060"/>
                </a:solidFill>
              </a:rPr>
              <a:t>Kommission</a:t>
            </a:r>
            <a:r>
              <a:rPr lang="en-US" sz="900" dirty="0">
                <a:solidFill>
                  <a:srgbClr val="002060"/>
                </a:solidFill>
              </a:rPr>
              <a:t> </a:t>
            </a:r>
            <a:r>
              <a:rPr lang="en-US" sz="900" dirty="0" err="1">
                <a:solidFill>
                  <a:srgbClr val="002060"/>
                </a:solidFill>
              </a:rPr>
              <a:t>finanziert</a:t>
            </a:r>
            <a:r>
              <a:rPr lang="en-US" sz="900" dirty="0">
                <a:solidFill>
                  <a:srgbClr val="002060"/>
                </a:solidFill>
              </a:rPr>
              <a:t>. Die </a:t>
            </a:r>
            <a:r>
              <a:rPr lang="en-US" sz="900" dirty="0" err="1">
                <a:solidFill>
                  <a:srgbClr val="002060"/>
                </a:solidFill>
              </a:rPr>
              <a:t>Verantwortung</a:t>
            </a:r>
            <a:r>
              <a:rPr lang="en-US" sz="900" dirty="0">
                <a:solidFill>
                  <a:srgbClr val="002060"/>
                </a:solidFill>
              </a:rPr>
              <a:t> für den </a:t>
            </a:r>
            <a:r>
              <a:rPr lang="en-US" sz="900" dirty="0" err="1">
                <a:solidFill>
                  <a:srgbClr val="002060"/>
                </a:solidFill>
              </a:rPr>
              <a:t>Inhalt</a:t>
            </a:r>
            <a:r>
              <a:rPr lang="en-US" sz="900" dirty="0">
                <a:solidFill>
                  <a:srgbClr val="002060"/>
                </a:solidFill>
              </a:rPr>
              <a:t> </a:t>
            </a:r>
            <a:r>
              <a:rPr lang="en-US" sz="900" dirty="0" err="1">
                <a:solidFill>
                  <a:srgbClr val="002060"/>
                </a:solidFill>
              </a:rPr>
              <a:t>dieser</a:t>
            </a:r>
            <a:r>
              <a:rPr lang="en-US" sz="900" dirty="0">
                <a:solidFill>
                  <a:srgbClr val="002060"/>
                </a:solidFill>
              </a:rPr>
              <a:t> </a:t>
            </a:r>
            <a:r>
              <a:rPr lang="en-US" sz="900" dirty="0" err="1">
                <a:solidFill>
                  <a:srgbClr val="002060"/>
                </a:solidFill>
              </a:rPr>
              <a:t>Veröffentlichung</a:t>
            </a:r>
            <a:r>
              <a:rPr lang="en-US" sz="900" dirty="0">
                <a:solidFill>
                  <a:srgbClr val="002060"/>
                </a:solidFill>
              </a:rPr>
              <a:t> </a:t>
            </a:r>
            <a:r>
              <a:rPr lang="en-US" sz="900" dirty="0" err="1">
                <a:solidFill>
                  <a:srgbClr val="002060"/>
                </a:solidFill>
              </a:rPr>
              <a:t>trägt</a:t>
            </a:r>
            <a:r>
              <a:rPr lang="en-US" sz="900" dirty="0">
                <a:solidFill>
                  <a:srgbClr val="002060"/>
                </a:solidFill>
              </a:rPr>
              <a:t> </a:t>
            </a:r>
            <a:r>
              <a:rPr lang="en-US" sz="900" dirty="0" err="1">
                <a:solidFill>
                  <a:srgbClr val="002060"/>
                </a:solidFill>
              </a:rPr>
              <a:t>allein</a:t>
            </a:r>
            <a:r>
              <a:rPr lang="en-US" sz="900" dirty="0">
                <a:solidFill>
                  <a:srgbClr val="002060"/>
                </a:solidFill>
              </a:rPr>
              <a:t> der </a:t>
            </a:r>
            <a:r>
              <a:rPr lang="en-US" sz="900" dirty="0" err="1">
                <a:solidFill>
                  <a:srgbClr val="002060"/>
                </a:solidFill>
              </a:rPr>
              <a:t>Verfasser</a:t>
            </a:r>
            <a:r>
              <a:rPr lang="en-US" sz="900" dirty="0">
                <a:solidFill>
                  <a:srgbClr val="002060"/>
                </a:solidFill>
              </a:rPr>
              <a:t>; die </a:t>
            </a:r>
            <a:r>
              <a:rPr lang="en-US" sz="900" dirty="0" err="1">
                <a:solidFill>
                  <a:srgbClr val="002060"/>
                </a:solidFill>
              </a:rPr>
              <a:t>Kommission</a:t>
            </a:r>
            <a:r>
              <a:rPr lang="en-US" sz="900" dirty="0">
                <a:solidFill>
                  <a:srgbClr val="002060"/>
                </a:solidFill>
              </a:rPr>
              <a:t> </a:t>
            </a:r>
            <a:r>
              <a:rPr lang="en-US" sz="900" dirty="0" err="1">
                <a:solidFill>
                  <a:srgbClr val="002060"/>
                </a:solidFill>
              </a:rPr>
              <a:t>haftet</a:t>
            </a:r>
            <a:r>
              <a:rPr lang="en-US" sz="900" dirty="0">
                <a:solidFill>
                  <a:srgbClr val="002060"/>
                </a:solidFill>
              </a:rPr>
              <a:t> </a:t>
            </a:r>
            <a:r>
              <a:rPr lang="en-US" sz="900" dirty="0" err="1">
                <a:solidFill>
                  <a:srgbClr val="002060"/>
                </a:solidFill>
              </a:rPr>
              <a:t>nicht</a:t>
            </a:r>
            <a:r>
              <a:rPr lang="en-US" sz="900" dirty="0">
                <a:solidFill>
                  <a:srgbClr val="002060"/>
                </a:solidFill>
              </a:rPr>
              <a:t> für die </a:t>
            </a:r>
            <a:r>
              <a:rPr lang="en-US" sz="900" dirty="0" err="1">
                <a:solidFill>
                  <a:srgbClr val="002060"/>
                </a:solidFill>
              </a:rPr>
              <a:t>weitere</a:t>
            </a:r>
            <a:r>
              <a:rPr lang="en-US" sz="900" dirty="0">
                <a:solidFill>
                  <a:srgbClr val="002060"/>
                </a:solidFill>
              </a:rPr>
              <a:t> </a:t>
            </a:r>
            <a:r>
              <a:rPr lang="en-US" sz="900" dirty="0" err="1">
                <a:solidFill>
                  <a:srgbClr val="002060"/>
                </a:solidFill>
              </a:rPr>
              <a:t>Verwendung</a:t>
            </a:r>
            <a:r>
              <a:rPr lang="en-US" sz="900" dirty="0">
                <a:solidFill>
                  <a:srgbClr val="002060"/>
                </a:solidFill>
              </a:rPr>
              <a:t> der </a:t>
            </a:r>
            <a:r>
              <a:rPr lang="en-US" sz="900" dirty="0" err="1">
                <a:solidFill>
                  <a:srgbClr val="002060"/>
                </a:solidFill>
              </a:rPr>
              <a:t>darin</a:t>
            </a:r>
            <a:r>
              <a:rPr lang="en-US" sz="900" dirty="0">
                <a:solidFill>
                  <a:srgbClr val="002060"/>
                </a:solidFill>
              </a:rPr>
              <a:t> </a:t>
            </a:r>
            <a:r>
              <a:rPr lang="en-US" sz="900" dirty="0" err="1">
                <a:solidFill>
                  <a:srgbClr val="002060"/>
                </a:solidFill>
              </a:rPr>
              <a:t>enthaltenen</a:t>
            </a:r>
            <a:r>
              <a:rPr lang="en-US" sz="900" dirty="0">
                <a:solidFill>
                  <a:srgbClr val="002060"/>
                </a:solidFill>
              </a:rPr>
              <a:t> </a:t>
            </a:r>
            <a:r>
              <a:rPr lang="en-US" sz="900" dirty="0" err="1">
                <a:solidFill>
                  <a:srgbClr val="002060"/>
                </a:solidFill>
              </a:rPr>
              <a:t>Angaben</a:t>
            </a:r>
            <a:r>
              <a:rPr lang="en-US" sz="900" dirty="0">
                <a:solidFill>
                  <a:srgbClr val="002060"/>
                </a:solidFill>
              </a:rPr>
              <a:t>.</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pPr algn="ctr"/>
            <a:r>
              <a:rPr lang="en-US" sz="2800" b="1" dirty="0" err="1"/>
              <a:t>Aus</a:t>
            </a:r>
            <a:r>
              <a:rPr lang="en-US" sz="2800" b="1" dirty="0"/>
              <a:t> der </a:t>
            </a:r>
            <a:r>
              <a:rPr lang="en-US" sz="2800" b="1" dirty="0" err="1"/>
              <a:t>Notwendigkeit</a:t>
            </a:r>
            <a:r>
              <a:rPr lang="en-US" sz="2800" b="1" dirty="0"/>
              <a:t> </a:t>
            </a:r>
            <a:r>
              <a:rPr lang="en-US" sz="2800" b="1" dirty="0" err="1"/>
              <a:t>heraus</a:t>
            </a:r>
            <a:r>
              <a:rPr lang="en-US" sz="2800" b="1" dirty="0"/>
              <a:t> </a:t>
            </a:r>
            <a:r>
              <a:rPr lang="en-US" sz="2800" b="1" dirty="0" err="1"/>
              <a:t>ein</a:t>
            </a:r>
            <a:r>
              <a:rPr lang="en-US" sz="2800" b="1" dirty="0"/>
              <a:t> Problem </a:t>
            </a:r>
            <a:r>
              <a:rPr lang="en-US" sz="2800" b="1" dirty="0" err="1"/>
              <a:t>angehen</a:t>
            </a:r>
            <a:r>
              <a:rPr lang="en-US" sz="2800" b="1" dirty="0"/>
              <a:t> </a:t>
            </a:r>
            <a:endParaRPr lang="en-US" sz="3200" b="1"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627431" y="1612461"/>
            <a:ext cx="4898684" cy="3046988"/>
          </a:xfrm>
          <a:prstGeom prst="rect">
            <a:avLst/>
          </a:prstGeom>
          <a:noFill/>
        </p:spPr>
        <p:txBody>
          <a:bodyPr wrap="square" rtlCol="0">
            <a:spAutoFit/>
          </a:bodyPr>
          <a:lstStyle/>
          <a:p>
            <a:r>
              <a:rPr lang="en-US" sz="2400" dirty="0">
                <a:solidFill>
                  <a:schemeClr val="bg1"/>
                </a:solidFill>
              </a:rPr>
              <a:t>In </a:t>
            </a:r>
            <a:r>
              <a:rPr lang="en-US" sz="2400" dirty="0" err="1">
                <a:solidFill>
                  <a:schemeClr val="bg1"/>
                </a:solidFill>
              </a:rPr>
              <a:t>manchen</a:t>
            </a:r>
            <a:r>
              <a:rPr lang="en-US" sz="2400" dirty="0">
                <a:solidFill>
                  <a:schemeClr val="bg1"/>
                </a:solidFill>
              </a:rPr>
              <a:t> </a:t>
            </a:r>
            <a:r>
              <a:rPr lang="en-US" sz="2400" dirty="0" err="1">
                <a:solidFill>
                  <a:schemeClr val="bg1"/>
                </a:solidFill>
              </a:rPr>
              <a:t>Fällen</a:t>
            </a:r>
            <a:r>
              <a:rPr lang="en-US" sz="2400" dirty="0">
                <a:solidFill>
                  <a:schemeClr val="bg1"/>
                </a:solidFill>
              </a:rPr>
              <a:t> </a:t>
            </a:r>
            <a:r>
              <a:rPr lang="en-US" sz="2400" dirty="0" err="1">
                <a:solidFill>
                  <a:schemeClr val="bg1"/>
                </a:solidFill>
              </a:rPr>
              <a:t>erkennen</a:t>
            </a:r>
            <a:r>
              <a:rPr lang="en-US" sz="2400" dirty="0">
                <a:solidFill>
                  <a:schemeClr val="bg1"/>
                </a:solidFill>
              </a:rPr>
              <a:t> </a:t>
            </a:r>
            <a:r>
              <a:rPr lang="en-US" sz="2400" dirty="0" err="1">
                <a:solidFill>
                  <a:schemeClr val="bg1"/>
                </a:solidFill>
              </a:rPr>
              <a:t>Studierende</a:t>
            </a:r>
            <a:r>
              <a:rPr lang="en-US" sz="2400" dirty="0">
                <a:solidFill>
                  <a:schemeClr val="bg1"/>
                </a:solidFill>
              </a:rPr>
              <a:t> </a:t>
            </a:r>
            <a:r>
              <a:rPr lang="en-US" sz="2400" dirty="0" err="1">
                <a:solidFill>
                  <a:schemeClr val="bg1"/>
                </a:solidFill>
              </a:rPr>
              <a:t>ein</a:t>
            </a:r>
            <a:r>
              <a:rPr lang="en-US" sz="2400" dirty="0">
                <a:solidFill>
                  <a:schemeClr val="bg1"/>
                </a:solidFill>
              </a:rPr>
              <a:t> Problem </a:t>
            </a:r>
            <a:r>
              <a:rPr lang="en-US" sz="2400" dirty="0" err="1">
                <a:solidFill>
                  <a:schemeClr val="bg1"/>
                </a:solidFill>
              </a:rPr>
              <a:t>innerhalb</a:t>
            </a:r>
            <a:r>
              <a:rPr lang="en-US" sz="2400" dirty="0">
                <a:solidFill>
                  <a:schemeClr val="bg1"/>
                </a:solidFill>
              </a:rPr>
              <a:t> der </a:t>
            </a:r>
            <a:r>
              <a:rPr lang="en-US" sz="2400" dirty="0" err="1">
                <a:solidFill>
                  <a:schemeClr val="bg1"/>
                </a:solidFill>
              </a:rPr>
              <a:t>Studierendenschaft</a:t>
            </a:r>
            <a:r>
              <a:rPr lang="en-US" sz="2400" dirty="0">
                <a:solidFill>
                  <a:schemeClr val="bg1"/>
                </a:solidFill>
              </a:rPr>
              <a:t> </a:t>
            </a:r>
            <a:r>
              <a:rPr lang="en-US" sz="2400" dirty="0" err="1">
                <a:solidFill>
                  <a:schemeClr val="bg1"/>
                </a:solidFill>
              </a:rPr>
              <a:t>oder</a:t>
            </a:r>
            <a:r>
              <a:rPr lang="en-US" sz="2400" dirty="0">
                <a:solidFill>
                  <a:schemeClr val="bg1"/>
                </a:solidFill>
              </a:rPr>
              <a:t> in </a:t>
            </a:r>
            <a:r>
              <a:rPr lang="en-US" sz="2400" dirty="0" err="1">
                <a:solidFill>
                  <a:schemeClr val="bg1"/>
                </a:solidFill>
              </a:rPr>
              <a:t>einer</a:t>
            </a:r>
            <a:r>
              <a:rPr lang="en-US" sz="2400" dirty="0">
                <a:solidFill>
                  <a:schemeClr val="bg1"/>
                </a:solidFill>
              </a:rPr>
              <a:t> der </a:t>
            </a:r>
            <a:r>
              <a:rPr lang="en-US" sz="2400" dirty="0" err="1">
                <a:solidFill>
                  <a:schemeClr val="bg1"/>
                </a:solidFill>
              </a:rPr>
              <a:t>lokalen</a:t>
            </a:r>
            <a:r>
              <a:rPr lang="en-US" sz="2400" dirty="0">
                <a:solidFill>
                  <a:schemeClr val="bg1"/>
                </a:solidFill>
              </a:rPr>
              <a:t> </a:t>
            </a:r>
            <a:r>
              <a:rPr lang="en-US" sz="2400" dirty="0" err="1">
                <a:solidFill>
                  <a:schemeClr val="bg1"/>
                </a:solidFill>
              </a:rPr>
              <a:t>Gemeinschaften</a:t>
            </a:r>
            <a:r>
              <a:rPr lang="en-US" sz="2400" dirty="0">
                <a:solidFill>
                  <a:schemeClr val="bg1"/>
                </a:solidFill>
              </a:rPr>
              <a:t> und </a:t>
            </a:r>
            <a:r>
              <a:rPr lang="en-US" sz="2400" dirty="0" err="1">
                <a:solidFill>
                  <a:schemeClr val="bg1"/>
                </a:solidFill>
              </a:rPr>
              <a:t>möchten</a:t>
            </a:r>
            <a:r>
              <a:rPr lang="en-US" sz="2400" dirty="0">
                <a:solidFill>
                  <a:schemeClr val="bg1"/>
                </a:solidFill>
              </a:rPr>
              <a:t> dieses </a:t>
            </a:r>
            <a:r>
              <a:rPr lang="en-US" sz="2400" dirty="0" err="1">
                <a:solidFill>
                  <a:schemeClr val="bg1"/>
                </a:solidFill>
              </a:rPr>
              <a:t>im</a:t>
            </a:r>
            <a:r>
              <a:rPr lang="en-US" sz="2400" dirty="0">
                <a:solidFill>
                  <a:schemeClr val="bg1"/>
                </a:solidFill>
              </a:rPr>
              <a:t> </a:t>
            </a:r>
            <a:r>
              <a:rPr lang="en-US" sz="2400" dirty="0" err="1">
                <a:solidFill>
                  <a:schemeClr val="bg1"/>
                </a:solidFill>
              </a:rPr>
              <a:t>Rahmen</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Projektes</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bearbeiten</a:t>
            </a:r>
            <a:r>
              <a:rPr lang="en-US" sz="2400" dirty="0">
                <a:solidFill>
                  <a:schemeClr val="bg1"/>
                </a:solidFill>
              </a:rPr>
              <a:t> (</a:t>
            </a:r>
            <a:r>
              <a:rPr lang="en-US" sz="2400" dirty="0" err="1">
                <a:solidFill>
                  <a:schemeClr val="bg1"/>
                </a:solidFill>
              </a:rPr>
              <a:t>projektbasiertes</a:t>
            </a:r>
            <a:r>
              <a:rPr lang="en-US" sz="2400" dirty="0">
                <a:solidFill>
                  <a:schemeClr val="bg1"/>
                </a:solidFill>
              </a:rPr>
              <a:t> </a:t>
            </a:r>
            <a:r>
              <a:rPr lang="en-US" sz="2400" dirty="0" err="1">
                <a:solidFill>
                  <a:schemeClr val="bg1"/>
                </a:solidFill>
              </a:rPr>
              <a:t>Lernen</a:t>
            </a:r>
            <a:r>
              <a:rPr lang="en-US" sz="2400" dirty="0">
                <a:solidFill>
                  <a:schemeClr val="bg1"/>
                </a:solidFill>
              </a:rPr>
              <a:t>).</a:t>
            </a:r>
          </a:p>
        </p:txBody>
      </p:sp>
      <p:pic>
        <p:nvPicPr>
          <p:cNvPr id="5" name="Picture Placeholder 4">
            <a:extLst>
              <a:ext uri="{FF2B5EF4-FFF2-40B4-BE49-F238E27FC236}">
                <a16:creationId xmlns:a16="http://schemas.microsoft.com/office/drawing/2014/main" id="{EE3B1D5A-3F4F-4262-A835-6267A50A24C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053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379082"/>
            <a:ext cx="5237916" cy="972425"/>
          </a:xfrm>
        </p:spPr>
        <p:txBody>
          <a:bodyPr>
            <a:normAutofit/>
          </a:bodyPr>
          <a:lstStyle/>
          <a:p>
            <a:pPr algn="ctr"/>
            <a:r>
              <a:rPr lang="en-US" sz="2400" b="1" dirty="0"/>
              <a:t>Der Start </a:t>
            </a:r>
            <a:r>
              <a:rPr lang="en-US" sz="2400" b="1" dirty="0" err="1"/>
              <a:t>zu</a:t>
            </a:r>
            <a:r>
              <a:rPr lang="en-US" sz="2400" b="1" dirty="0"/>
              <a:t> </a:t>
            </a:r>
            <a:r>
              <a:rPr lang="en-US" sz="2400" b="1" dirty="0" err="1"/>
              <a:t>einem</a:t>
            </a:r>
            <a:r>
              <a:rPr lang="en-US" sz="2400" b="1" dirty="0"/>
              <a:t> </a:t>
            </a:r>
            <a:r>
              <a:rPr lang="en-US" sz="2400" b="1" dirty="0" err="1"/>
              <a:t>Projekt</a:t>
            </a:r>
            <a:r>
              <a:rPr lang="en-US" sz="2400" b="1" dirty="0"/>
              <a:t> </a:t>
            </a:r>
            <a:r>
              <a:rPr lang="en-US" sz="2400" b="1" dirty="0" err="1"/>
              <a:t>zu</a:t>
            </a:r>
            <a:r>
              <a:rPr lang="en-US" sz="2400" b="1" dirty="0"/>
              <a:t> </a:t>
            </a:r>
            <a:r>
              <a:rPr lang="en-US" sz="2400" b="1" dirty="0" err="1"/>
              <a:t>digitalem</a:t>
            </a:r>
            <a:r>
              <a:rPr lang="en-US" sz="2400" b="1" dirty="0"/>
              <a:t> </a:t>
            </a:r>
            <a:r>
              <a:rPr lang="en-US" sz="2400" b="1" dirty="0" err="1"/>
              <a:t>studentischem</a:t>
            </a:r>
            <a:r>
              <a:rPr lang="en-US" sz="2400" b="1" dirty="0"/>
              <a:t> Engagement</a:t>
            </a:r>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71312" y="1351508"/>
            <a:ext cx="5555356" cy="4401205"/>
          </a:xfrm>
          <a:prstGeom prst="rect">
            <a:avLst/>
          </a:prstGeom>
          <a:noFill/>
        </p:spPr>
        <p:txBody>
          <a:bodyPr wrap="square" rtlCol="0">
            <a:spAutoFit/>
          </a:bodyPr>
          <a:lstStyle/>
          <a:p>
            <a:r>
              <a:rPr lang="en-US" sz="2000" dirty="0" err="1">
                <a:solidFill>
                  <a:schemeClr val="bg1"/>
                </a:solidFill>
              </a:rPr>
              <a:t>Wenn</a:t>
            </a:r>
            <a:r>
              <a:rPr lang="en-US" sz="2000" dirty="0">
                <a:solidFill>
                  <a:schemeClr val="bg1"/>
                </a:solidFill>
              </a:rPr>
              <a:t> </a:t>
            </a:r>
            <a:r>
              <a:rPr lang="en-US" sz="2000" dirty="0" err="1">
                <a:solidFill>
                  <a:schemeClr val="bg1"/>
                </a:solidFill>
              </a:rPr>
              <a:t>sich</a:t>
            </a:r>
            <a:r>
              <a:rPr lang="en-US" sz="2000" dirty="0">
                <a:solidFill>
                  <a:schemeClr val="bg1"/>
                </a:solidFill>
              </a:rPr>
              <a:t> </a:t>
            </a:r>
            <a:r>
              <a:rPr lang="en-US" sz="2000" dirty="0" err="1">
                <a:solidFill>
                  <a:schemeClr val="bg1"/>
                </a:solidFill>
              </a:rPr>
              <a:t>Studierende</a:t>
            </a:r>
            <a:r>
              <a:rPr lang="en-US" sz="2000" dirty="0">
                <a:solidFill>
                  <a:schemeClr val="bg1"/>
                </a:solidFill>
              </a:rPr>
              <a:t> </a:t>
            </a:r>
            <a:r>
              <a:rPr lang="en-US" sz="2000" dirty="0" err="1">
                <a:solidFill>
                  <a:schemeClr val="bg1"/>
                </a:solidFill>
              </a:rPr>
              <a:t>entschieden</a:t>
            </a:r>
            <a:r>
              <a:rPr lang="en-US" sz="2000" dirty="0">
                <a:solidFill>
                  <a:schemeClr val="bg1"/>
                </a:solidFill>
              </a:rPr>
              <a:t> </a:t>
            </a:r>
            <a:r>
              <a:rPr lang="en-US" sz="2000" dirty="0" err="1">
                <a:solidFill>
                  <a:schemeClr val="bg1"/>
                </a:solidFill>
              </a:rPr>
              <a:t>haben</a:t>
            </a:r>
            <a:r>
              <a:rPr lang="en-US" sz="2000" dirty="0">
                <a:solidFill>
                  <a:schemeClr val="bg1"/>
                </a:solidFill>
              </a:rPr>
              <a:t>, </a:t>
            </a:r>
            <a:r>
              <a:rPr lang="en-US" sz="2000" dirty="0" err="1">
                <a:solidFill>
                  <a:schemeClr val="bg1"/>
                </a:solidFill>
              </a:rPr>
              <a:t>ein</a:t>
            </a:r>
            <a:r>
              <a:rPr lang="en-US" sz="2000" dirty="0">
                <a:solidFill>
                  <a:schemeClr val="bg1"/>
                </a:solidFill>
              </a:rPr>
              <a:t> </a:t>
            </a:r>
            <a:r>
              <a:rPr lang="en-US" sz="2000" dirty="0" err="1">
                <a:solidFill>
                  <a:schemeClr val="bg1"/>
                </a:solidFill>
              </a:rPr>
              <a:t>Projekt</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digitalem</a:t>
            </a:r>
            <a:r>
              <a:rPr lang="en-US" sz="2000" dirty="0">
                <a:solidFill>
                  <a:schemeClr val="bg1"/>
                </a:solidFill>
              </a:rPr>
              <a:t> </a:t>
            </a:r>
            <a:r>
              <a:rPr lang="en-US" sz="2000" dirty="0" err="1">
                <a:solidFill>
                  <a:schemeClr val="bg1"/>
                </a:solidFill>
              </a:rPr>
              <a:t>studentischem</a:t>
            </a:r>
            <a:r>
              <a:rPr lang="en-US" sz="2000" dirty="0">
                <a:solidFill>
                  <a:schemeClr val="bg1"/>
                </a:solidFill>
              </a:rPr>
              <a:t> Engagement auf die </a:t>
            </a:r>
            <a:r>
              <a:rPr lang="en-US" sz="2000" dirty="0" err="1">
                <a:solidFill>
                  <a:schemeClr val="bg1"/>
                </a:solidFill>
              </a:rPr>
              <a:t>Beine</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stellen</a:t>
            </a:r>
            <a:r>
              <a:rPr lang="en-US" sz="2000" dirty="0">
                <a:solidFill>
                  <a:schemeClr val="bg1"/>
                </a:solidFill>
              </a:rPr>
              <a:t> und </a:t>
            </a:r>
            <a:r>
              <a:rPr lang="en-US" sz="2000" dirty="0" err="1">
                <a:solidFill>
                  <a:schemeClr val="bg1"/>
                </a:solidFill>
              </a:rPr>
              <a:t>ein</a:t>
            </a:r>
            <a:r>
              <a:rPr lang="en-US" sz="2000" dirty="0">
                <a:solidFill>
                  <a:schemeClr val="bg1"/>
                </a:solidFill>
              </a:rPr>
              <a:t> </a:t>
            </a:r>
            <a:r>
              <a:rPr lang="en-US" sz="2000" dirty="0" err="1">
                <a:solidFill>
                  <a:schemeClr val="bg1"/>
                </a:solidFill>
              </a:rPr>
              <a:t>solches</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beginnen</a:t>
            </a:r>
            <a:r>
              <a:rPr lang="en-US" sz="2000" dirty="0">
                <a:solidFill>
                  <a:schemeClr val="bg1"/>
                </a:solidFill>
              </a:rPr>
              <a:t>, gilt es </a:t>
            </a:r>
            <a:r>
              <a:rPr lang="en-US" sz="2000" dirty="0" err="1">
                <a:solidFill>
                  <a:schemeClr val="bg1"/>
                </a:solidFill>
              </a:rPr>
              <a:t>zunächst</a:t>
            </a:r>
            <a:r>
              <a:rPr lang="en-US" sz="2000" dirty="0">
                <a:solidFill>
                  <a:schemeClr val="bg1"/>
                </a:solidFill>
              </a:rPr>
              <a:t> </a:t>
            </a:r>
            <a:r>
              <a:rPr lang="en-US" sz="2000" dirty="0" err="1">
                <a:solidFill>
                  <a:schemeClr val="bg1"/>
                </a:solidFill>
              </a:rPr>
              <a:t>herauszufinden</a:t>
            </a:r>
            <a:r>
              <a:rPr lang="en-US" sz="2000" dirty="0">
                <a:solidFill>
                  <a:schemeClr val="bg1"/>
                </a:solidFill>
              </a:rPr>
              <a:t>, </a:t>
            </a:r>
            <a:r>
              <a:rPr lang="en-US" sz="2000" dirty="0" err="1">
                <a:solidFill>
                  <a:schemeClr val="bg1"/>
                </a:solidFill>
              </a:rPr>
              <a:t>welche</a:t>
            </a:r>
            <a:r>
              <a:rPr lang="en-US" sz="2000" dirty="0">
                <a:solidFill>
                  <a:schemeClr val="bg1"/>
                </a:solidFill>
              </a:rPr>
              <a:t> </a:t>
            </a:r>
            <a:r>
              <a:rPr lang="en-US" sz="2000" dirty="0" err="1">
                <a:solidFill>
                  <a:schemeClr val="bg1"/>
                </a:solidFill>
              </a:rPr>
              <a:t>Möglichkeiten</a:t>
            </a:r>
            <a:r>
              <a:rPr lang="en-US" sz="2000" dirty="0">
                <a:solidFill>
                  <a:schemeClr val="bg1"/>
                </a:solidFill>
              </a:rPr>
              <a:t> </a:t>
            </a:r>
            <a:r>
              <a:rPr lang="en-US" sz="2000" dirty="0" err="1">
                <a:solidFill>
                  <a:schemeClr val="bg1"/>
                </a:solidFill>
              </a:rPr>
              <a:t>ihnen</a:t>
            </a:r>
            <a:r>
              <a:rPr lang="en-US" sz="2000" dirty="0">
                <a:solidFill>
                  <a:schemeClr val="bg1"/>
                </a:solidFill>
              </a:rPr>
              <a:t> </a:t>
            </a:r>
            <a:r>
              <a:rPr lang="en-US" sz="2000" dirty="0" err="1">
                <a:solidFill>
                  <a:schemeClr val="bg1"/>
                </a:solidFill>
              </a:rPr>
              <a:t>dazu</a:t>
            </a:r>
            <a:r>
              <a:rPr lang="en-US" sz="2000" dirty="0">
                <a:solidFill>
                  <a:schemeClr val="bg1"/>
                </a:solidFill>
              </a:rPr>
              <a:t> an </a:t>
            </a:r>
            <a:r>
              <a:rPr lang="en-US" sz="2000" dirty="0" err="1">
                <a:solidFill>
                  <a:schemeClr val="bg1"/>
                </a:solidFill>
              </a:rPr>
              <a:t>ihrem</a:t>
            </a:r>
            <a:r>
              <a:rPr lang="en-US" sz="2000" dirty="0">
                <a:solidFill>
                  <a:schemeClr val="bg1"/>
                </a:solidFill>
              </a:rPr>
              <a:t> </a:t>
            </a:r>
            <a:r>
              <a:rPr lang="en-US" sz="2000" dirty="0" err="1">
                <a:solidFill>
                  <a:schemeClr val="bg1"/>
                </a:solidFill>
              </a:rPr>
              <a:t>Hochschulstandort</a:t>
            </a:r>
            <a:r>
              <a:rPr lang="en-US" sz="2000" dirty="0">
                <a:solidFill>
                  <a:schemeClr val="bg1"/>
                </a:solidFill>
              </a:rPr>
              <a:t> </a:t>
            </a:r>
            <a:r>
              <a:rPr lang="en-US" sz="2000" dirty="0" err="1">
                <a:solidFill>
                  <a:schemeClr val="bg1"/>
                </a:solidFill>
              </a:rPr>
              <a:t>oder</a:t>
            </a:r>
            <a:r>
              <a:rPr lang="en-US" sz="2000" dirty="0">
                <a:solidFill>
                  <a:schemeClr val="bg1"/>
                </a:solidFill>
              </a:rPr>
              <a:t> </a:t>
            </a:r>
            <a:r>
              <a:rPr lang="en-US" sz="2000" dirty="0" err="1">
                <a:solidFill>
                  <a:schemeClr val="bg1"/>
                </a:solidFill>
              </a:rPr>
              <a:t>darüber</a:t>
            </a:r>
            <a:r>
              <a:rPr lang="en-US" sz="2000" dirty="0">
                <a:solidFill>
                  <a:schemeClr val="bg1"/>
                </a:solidFill>
              </a:rPr>
              <a:t> </a:t>
            </a:r>
            <a:r>
              <a:rPr lang="en-US" sz="2000" dirty="0" err="1">
                <a:solidFill>
                  <a:schemeClr val="bg1"/>
                </a:solidFill>
              </a:rPr>
              <a:t>hinaus</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Verfügung</a:t>
            </a:r>
            <a:r>
              <a:rPr lang="en-US" sz="2000" dirty="0">
                <a:solidFill>
                  <a:schemeClr val="bg1"/>
                </a:solidFill>
              </a:rPr>
              <a:t> </a:t>
            </a:r>
            <a:r>
              <a:rPr lang="en-US" sz="2000" dirty="0" err="1">
                <a:solidFill>
                  <a:schemeClr val="bg1"/>
                </a:solidFill>
              </a:rPr>
              <a:t>stehen</a:t>
            </a:r>
            <a:r>
              <a:rPr lang="en-US" sz="2000" dirty="0">
                <a:solidFill>
                  <a:schemeClr val="bg1"/>
                </a:solidFill>
              </a:rPr>
              <a:t>.</a:t>
            </a:r>
          </a:p>
          <a:p>
            <a:endParaRPr lang="en-US" sz="2000" dirty="0">
              <a:solidFill>
                <a:schemeClr val="bg1"/>
              </a:solidFill>
            </a:endParaRPr>
          </a:p>
          <a:p>
            <a:r>
              <a:rPr lang="en-US" sz="2000" dirty="0">
                <a:solidFill>
                  <a:schemeClr val="bg1"/>
                </a:solidFill>
              </a:rPr>
              <a:t>Die </a:t>
            </a:r>
            <a:r>
              <a:rPr lang="en-US" sz="2000" dirty="0" err="1">
                <a:solidFill>
                  <a:schemeClr val="bg1"/>
                </a:solidFill>
              </a:rPr>
              <a:t>Initiierung</a:t>
            </a:r>
            <a:r>
              <a:rPr lang="en-US" sz="2000" dirty="0">
                <a:solidFill>
                  <a:schemeClr val="bg1"/>
                </a:solidFill>
              </a:rPr>
              <a:t> </a:t>
            </a:r>
            <a:r>
              <a:rPr lang="en-US" sz="2000" dirty="0" err="1">
                <a:solidFill>
                  <a:schemeClr val="bg1"/>
                </a:solidFill>
              </a:rPr>
              <a:t>eines</a:t>
            </a:r>
            <a:r>
              <a:rPr lang="en-US" sz="2000" dirty="0">
                <a:solidFill>
                  <a:schemeClr val="bg1"/>
                </a:solidFill>
              </a:rPr>
              <a:t> </a:t>
            </a:r>
            <a:r>
              <a:rPr lang="en-US" sz="2000" dirty="0" err="1">
                <a:solidFill>
                  <a:schemeClr val="bg1"/>
                </a:solidFill>
              </a:rPr>
              <a:t>eigenen</a:t>
            </a:r>
            <a:r>
              <a:rPr lang="en-US" sz="2000" dirty="0">
                <a:solidFill>
                  <a:schemeClr val="bg1"/>
                </a:solidFill>
              </a:rPr>
              <a:t> </a:t>
            </a:r>
            <a:r>
              <a:rPr lang="en-US" sz="2000" dirty="0" err="1">
                <a:solidFill>
                  <a:schemeClr val="bg1"/>
                </a:solidFill>
              </a:rPr>
              <a:t>Projektes</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digitalem</a:t>
            </a:r>
            <a:r>
              <a:rPr lang="en-US" sz="2000" dirty="0">
                <a:solidFill>
                  <a:schemeClr val="bg1"/>
                </a:solidFill>
              </a:rPr>
              <a:t> </a:t>
            </a:r>
            <a:r>
              <a:rPr lang="en-US" sz="2000" dirty="0" err="1">
                <a:solidFill>
                  <a:schemeClr val="bg1"/>
                </a:solidFill>
              </a:rPr>
              <a:t>studentischem</a:t>
            </a:r>
            <a:r>
              <a:rPr lang="en-US" sz="2000" dirty="0">
                <a:solidFill>
                  <a:schemeClr val="bg1"/>
                </a:solidFill>
              </a:rPr>
              <a:t> Engagement </a:t>
            </a:r>
            <a:r>
              <a:rPr lang="en-US" sz="2000" dirty="0" err="1">
                <a:solidFill>
                  <a:schemeClr val="bg1"/>
                </a:solidFill>
              </a:rPr>
              <a:t>bietet</a:t>
            </a:r>
            <a:r>
              <a:rPr lang="en-US" sz="2000" dirty="0">
                <a:solidFill>
                  <a:schemeClr val="bg1"/>
                </a:solidFill>
              </a:rPr>
              <a:t> </a:t>
            </a:r>
            <a:r>
              <a:rPr lang="en-US" sz="2000" dirty="0" err="1">
                <a:solidFill>
                  <a:schemeClr val="bg1"/>
                </a:solidFill>
              </a:rPr>
              <a:t>sich</a:t>
            </a:r>
            <a:r>
              <a:rPr lang="en-US" sz="2000" dirty="0">
                <a:solidFill>
                  <a:schemeClr val="bg1"/>
                </a:solidFill>
              </a:rPr>
              <a:t> </a:t>
            </a:r>
            <a:r>
              <a:rPr lang="en-US" sz="2000" dirty="0" err="1">
                <a:solidFill>
                  <a:schemeClr val="bg1"/>
                </a:solidFill>
              </a:rPr>
              <a:t>dann</a:t>
            </a:r>
            <a:r>
              <a:rPr lang="en-US" sz="2000" dirty="0">
                <a:solidFill>
                  <a:schemeClr val="bg1"/>
                </a:solidFill>
              </a:rPr>
              <a:t> an, </a:t>
            </a:r>
            <a:r>
              <a:rPr lang="en-US" sz="2000" dirty="0" err="1">
                <a:solidFill>
                  <a:schemeClr val="bg1"/>
                </a:solidFill>
              </a:rPr>
              <a:t>wenn</a:t>
            </a:r>
            <a:r>
              <a:rPr lang="en-US" sz="2000" dirty="0">
                <a:solidFill>
                  <a:schemeClr val="bg1"/>
                </a:solidFill>
              </a:rPr>
              <a:t> an der </a:t>
            </a:r>
            <a:r>
              <a:rPr lang="en-US" sz="2000" dirty="0" err="1">
                <a:solidFill>
                  <a:schemeClr val="bg1"/>
                </a:solidFill>
              </a:rPr>
              <a:t>betreffenden</a:t>
            </a:r>
            <a:r>
              <a:rPr lang="en-US" sz="2000" dirty="0">
                <a:solidFill>
                  <a:schemeClr val="bg1"/>
                </a:solidFill>
              </a:rPr>
              <a:t> Hochschule das </a:t>
            </a:r>
            <a:r>
              <a:rPr lang="en-US" sz="2000" dirty="0" err="1">
                <a:solidFill>
                  <a:schemeClr val="bg1"/>
                </a:solidFill>
              </a:rPr>
              <a:t>entsprechende</a:t>
            </a:r>
            <a:r>
              <a:rPr lang="en-US" sz="2000" dirty="0">
                <a:solidFill>
                  <a:schemeClr val="bg1"/>
                </a:solidFill>
              </a:rPr>
              <a:t> Thema </a:t>
            </a:r>
            <a:r>
              <a:rPr lang="en-US" sz="2000" dirty="0" err="1">
                <a:solidFill>
                  <a:schemeClr val="bg1"/>
                </a:solidFill>
              </a:rPr>
              <a:t>bzw</a:t>
            </a:r>
            <a:r>
              <a:rPr lang="en-US" sz="2000" dirty="0">
                <a:solidFill>
                  <a:schemeClr val="bg1"/>
                </a:solidFill>
              </a:rPr>
              <a:t>. </a:t>
            </a:r>
            <a:r>
              <a:rPr lang="en-US" sz="2000" dirty="0" err="1">
                <a:solidFill>
                  <a:schemeClr val="bg1"/>
                </a:solidFill>
              </a:rPr>
              <a:t>Problemfeld</a:t>
            </a:r>
            <a:r>
              <a:rPr lang="en-US" sz="2000" dirty="0">
                <a:solidFill>
                  <a:schemeClr val="bg1"/>
                </a:solidFill>
              </a:rPr>
              <a:t> </a:t>
            </a:r>
            <a:r>
              <a:rPr lang="en-US" sz="2000" dirty="0" err="1">
                <a:solidFill>
                  <a:schemeClr val="bg1"/>
                </a:solidFill>
              </a:rPr>
              <a:t>nicht</a:t>
            </a:r>
            <a:r>
              <a:rPr lang="en-US" sz="2000" dirty="0">
                <a:solidFill>
                  <a:schemeClr val="bg1"/>
                </a:solidFill>
              </a:rPr>
              <a:t> </a:t>
            </a:r>
            <a:r>
              <a:rPr lang="en-US" sz="2000" dirty="0" err="1">
                <a:solidFill>
                  <a:schemeClr val="bg1"/>
                </a:solidFill>
              </a:rPr>
              <a:t>aktiv</a:t>
            </a:r>
            <a:r>
              <a:rPr lang="en-US" sz="2000" dirty="0">
                <a:solidFill>
                  <a:schemeClr val="bg1"/>
                </a:solidFill>
              </a:rPr>
              <a:t> </a:t>
            </a:r>
            <a:r>
              <a:rPr lang="en-US" sz="2000" dirty="0" err="1">
                <a:solidFill>
                  <a:schemeClr val="bg1"/>
                </a:solidFill>
              </a:rPr>
              <a:t>bearbeitet</a:t>
            </a:r>
            <a:r>
              <a:rPr lang="en-US" sz="2000" dirty="0">
                <a:solidFill>
                  <a:schemeClr val="bg1"/>
                </a:solidFill>
              </a:rPr>
              <a:t> </a:t>
            </a:r>
            <a:r>
              <a:rPr lang="en-US" sz="2000" dirty="0" err="1">
                <a:solidFill>
                  <a:schemeClr val="bg1"/>
                </a:solidFill>
              </a:rPr>
              <a:t>wird</a:t>
            </a:r>
            <a:r>
              <a:rPr lang="en-US" sz="2000" dirty="0">
                <a:solidFill>
                  <a:schemeClr val="bg1"/>
                </a:solidFill>
              </a:rPr>
              <a:t>. Dann gilt es, </a:t>
            </a:r>
            <a:r>
              <a:rPr lang="en-US" sz="2000" dirty="0" err="1">
                <a:solidFill>
                  <a:schemeClr val="bg1"/>
                </a:solidFill>
              </a:rPr>
              <a:t>ein</a:t>
            </a:r>
            <a:r>
              <a:rPr lang="en-US" sz="2000" dirty="0">
                <a:solidFill>
                  <a:schemeClr val="bg1"/>
                </a:solidFill>
              </a:rPr>
              <a:t> </a:t>
            </a:r>
            <a:r>
              <a:rPr lang="en-US" sz="2000" dirty="0" err="1">
                <a:solidFill>
                  <a:schemeClr val="bg1"/>
                </a:solidFill>
              </a:rPr>
              <a:t>eigenes</a:t>
            </a:r>
            <a:r>
              <a:rPr lang="en-US" sz="2000" dirty="0">
                <a:solidFill>
                  <a:schemeClr val="bg1"/>
                </a:solidFill>
              </a:rPr>
              <a:t> </a:t>
            </a:r>
            <a:r>
              <a:rPr lang="en-US" sz="2000" dirty="0" err="1">
                <a:solidFill>
                  <a:schemeClr val="bg1"/>
                </a:solidFill>
              </a:rPr>
              <a:t>Projekt</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starten</a:t>
            </a:r>
            <a:r>
              <a:rPr lang="en-US" sz="2000" dirty="0">
                <a:solidFill>
                  <a:schemeClr val="bg1"/>
                </a:solidFill>
              </a:rPr>
              <a:t>!</a:t>
            </a:r>
          </a:p>
        </p:txBody>
      </p:sp>
      <p:pic>
        <p:nvPicPr>
          <p:cNvPr id="13" name="Picture Placeholder 12">
            <a:extLst>
              <a:ext uri="{FF2B5EF4-FFF2-40B4-BE49-F238E27FC236}">
                <a16:creationId xmlns:a16="http://schemas.microsoft.com/office/drawing/2014/main" id="{8A6DF50A-C95D-4373-ADD3-5E78B3D1E66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19195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512124" y="289343"/>
            <a:ext cx="5105121" cy="962436"/>
          </a:xfrm>
        </p:spPr>
        <p:txBody>
          <a:bodyPr>
            <a:normAutofit fontScale="85000" lnSpcReduction="10000"/>
          </a:bodyPr>
          <a:lstStyle/>
          <a:p>
            <a:pPr algn="ctr"/>
            <a:r>
              <a:rPr lang="de-AT" sz="2800" b="1" dirty="0"/>
              <a:t>Ein Projekt zu digitalem studentischem Engagement von Anfang an entwerfen</a:t>
            </a:r>
            <a:r>
              <a:rPr lang="de-AT" sz="4000" dirty="0"/>
              <a:t> </a:t>
            </a:r>
            <a:endParaRPr lang="en-US" sz="2800"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1493300" y="1429453"/>
            <a:ext cx="5358762" cy="5262979"/>
          </a:xfrm>
          <a:prstGeom prst="rect">
            <a:avLst/>
          </a:prstGeom>
          <a:noFill/>
        </p:spPr>
        <p:txBody>
          <a:bodyPr wrap="square" rtlCol="0">
            <a:spAutoFit/>
          </a:bodyPr>
          <a:lstStyle/>
          <a:p>
            <a:r>
              <a:rPr lang="en-US" sz="2400" dirty="0">
                <a:solidFill>
                  <a:schemeClr val="bg1"/>
                </a:solidFill>
              </a:rPr>
              <a:t>In </a:t>
            </a:r>
            <a:r>
              <a:rPr lang="en-US" sz="2400" dirty="0" err="1">
                <a:solidFill>
                  <a:schemeClr val="bg1"/>
                </a:solidFill>
              </a:rPr>
              <a:t>manchen</a:t>
            </a:r>
            <a:r>
              <a:rPr lang="en-US" sz="2400" dirty="0">
                <a:solidFill>
                  <a:schemeClr val="bg1"/>
                </a:solidFill>
              </a:rPr>
              <a:t> </a:t>
            </a:r>
            <a:r>
              <a:rPr lang="en-US" sz="2400" dirty="0" err="1">
                <a:solidFill>
                  <a:schemeClr val="bg1"/>
                </a:solidFill>
              </a:rPr>
              <a:t>Fällen</a:t>
            </a:r>
            <a:r>
              <a:rPr lang="en-US" sz="2400" dirty="0">
                <a:solidFill>
                  <a:schemeClr val="bg1"/>
                </a:solidFill>
              </a:rPr>
              <a:t> </a:t>
            </a:r>
            <a:r>
              <a:rPr lang="en-US" sz="2400" dirty="0" err="1">
                <a:solidFill>
                  <a:schemeClr val="bg1"/>
                </a:solidFill>
              </a:rPr>
              <a:t>gibt</a:t>
            </a:r>
            <a:r>
              <a:rPr lang="en-US" sz="2400" dirty="0">
                <a:solidFill>
                  <a:schemeClr val="bg1"/>
                </a:solidFill>
              </a:rPr>
              <a:t> es für </a:t>
            </a:r>
            <a:r>
              <a:rPr lang="en-US" sz="2400" dirty="0" err="1">
                <a:solidFill>
                  <a:schemeClr val="bg1"/>
                </a:solidFill>
              </a:rPr>
              <a:t>Studierende</a:t>
            </a:r>
            <a:r>
              <a:rPr lang="en-US" sz="2400" dirty="0">
                <a:solidFill>
                  <a:schemeClr val="bg1"/>
                </a:solidFill>
              </a:rPr>
              <a:t> </a:t>
            </a:r>
            <a:r>
              <a:rPr lang="en-US" sz="2400" dirty="0" err="1">
                <a:solidFill>
                  <a:schemeClr val="bg1"/>
                </a:solidFill>
              </a:rPr>
              <a:t>nicht</a:t>
            </a:r>
            <a:r>
              <a:rPr lang="en-US" sz="2400" dirty="0">
                <a:solidFill>
                  <a:schemeClr val="bg1"/>
                </a:solidFill>
              </a:rPr>
              <a:t> </a:t>
            </a:r>
            <a:r>
              <a:rPr lang="en-US" sz="2400" dirty="0" err="1">
                <a:solidFill>
                  <a:schemeClr val="bg1"/>
                </a:solidFill>
              </a:rPr>
              <a:t>sehr</a:t>
            </a:r>
            <a:r>
              <a:rPr lang="en-US" sz="2400" dirty="0">
                <a:solidFill>
                  <a:schemeClr val="bg1"/>
                </a:solidFill>
              </a:rPr>
              <a:t> </a:t>
            </a:r>
            <a:r>
              <a:rPr lang="en-US" sz="2400" dirty="0" err="1">
                <a:solidFill>
                  <a:schemeClr val="bg1"/>
                </a:solidFill>
              </a:rPr>
              <a:t>viele</a:t>
            </a:r>
            <a:r>
              <a:rPr lang="en-US" sz="2400" dirty="0">
                <a:solidFill>
                  <a:schemeClr val="bg1"/>
                </a:solidFill>
              </a:rPr>
              <a:t> </a:t>
            </a:r>
            <a:r>
              <a:rPr lang="en-US" sz="2400" dirty="0" err="1">
                <a:solidFill>
                  <a:schemeClr val="bg1"/>
                </a:solidFill>
              </a:rPr>
              <a:t>Möglichkeiten</a:t>
            </a:r>
            <a:r>
              <a:rPr lang="en-US" sz="2400" dirty="0">
                <a:solidFill>
                  <a:schemeClr val="bg1"/>
                </a:solidFill>
              </a:rPr>
              <a:t>, </a:t>
            </a:r>
            <a:r>
              <a:rPr lang="en-US" sz="2400" dirty="0" err="1">
                <a:solidFill>
                  <a:schemeClr val="bg1"/>
                </a:solidFill>
              </a:rPr>
              <a:t>sich</a:t>
            </a:r>
            <a:r>
              <a:rPr lang="en-US" sz="2400" dirty="0">
                <a:solidFill>
                  <a:schemeClr val="bg1"/>
                </a:solidFill>
              </a:rPr>
              <a:t> </a:t>
            </a:r>
            <a:r>
              <a:rPr lang="en-US" sz="2400" dirty="0" err="1">
                <a:solidFill>
                  <a:schemeClr val="bg1"/>
                </a:solidFill>
              </a:rPr>
              <a:t>bürgerschaftlich</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engagieren</a:t>
            </a:r>
            <a:r>
              <a:rPr lang="en-US" sz="2400" dirty="0">
                <a:solidFill>
                  <a:schemeClr val="bg1"/>
                </a:solidFill>
              </a:rPr>
              <a:t>, und </a:t>
            </a:r>
            <a:r>
              <a:rPr lang="en-US" sz="2400" dirty="0" err="1">
                <a:solidFill>
                  <a:schemeClr val="bg1"/>
                </a:solidFill>
              </a:rPr>
              <a:t>sie</a:t>
            </a:r>
            <a:r>
              <a:rPr lang="en-US" sz="2400" dirty="0">
                <a:solidFill>
                  <a:schemeClr val="bg1"/>
                </a:solidFill>
              </a:rPr>
              <a:t> </a:t>
            </a:r>
            <a:r>
              <a:rPr lang="en-US" sz="2400" dirty="0" err="1">
                <a:solidFill>
                  <a:schemeClr val="bg1"/>
                </a:solidFill>
              </a:rPr>
              <a:t>möchten</a:t>
            </a:r>
            <a:r>
              <a:rPr lang="en-US" sz="2400" dirty="0">
                <a:solidFill>
                  <a:schemeClr val="bg1"/>
                </a:solidFill>
              </a:rPr>
              <a:t> </a:t>
            </a:r>
            <a:r>
              <a:rPr lang="en-US" sz="2400" dirty="0" err="1">
                <a:solidFill>
                  <a:schemeClr val="bg1"/>
                </a:solidFill>
              </a:rPr>
              <a:t>daher</a:t>
            </a:r>
            <a:r>
              <a:rPr lang="en-US" sz="2400" dirty="0">
                <a:solidFill>
                  <a:schemeClr val="bg1"/>
                </a:solidFill>
              </a:rPr>
              <a:t> gerne </a:t>
            </a:r>
            <a:r>
              <a:rPr lang="en-US" sz="2400" dirty="0" err="1">
                <a:solidFill>
                  <a:schemeClr val="bg1"/>
                </a:solidFill>
              </a:rPr>
              <a:t>ein</a:t>
            </a:r>
            <a:r>
              <a:rPr lang="en-US" sz="2400" dirty="0">
                <a:solidFill>
                  <a:schemeClr val="bg1"/>
                </a:solidFill>
              </a:rPr>
              <a:t> </a:t>
            </a:r>
            <a:r>
              <a:rPr lang="en-US" sz="2400" dirty="0" err="1">
                <a:solidFill>
                  <a:schemeClr val="bg1"/>
                </a:solidFill>
              </a:rPr>
              <a:t>eigenes</a:t>
            </a:r>
            <a:r>
              <a:rPr lang="en-US" sz="2400" dirty="0">
                <a:solidFill>
                  <a:schemeClr val="bg1"/>
                </a:solidFill>
              </a:rPr>
              <a:t> </a:t>
            </a:r>
            <a:r>
              <a:rPr lang="en-US" sz="2400" dirty="0" err="1">
                <a:solidFill>
                  <a:schemeClr val="bg1"/>
                </a:solidFill>
              </a:rPr>
              <a:t>Projekt</a:t>
            </a:r>
            <a:r>
              <a:rPr lang="en-US" sz="2400" dirty="0">
                <a:solidFill>
                  <a:schemeClr val="bg1"/>
                </a:solidFill>
              </a:rPr>
              <a:t> ins Leben </a:t>
            </a:r>
            <a:r>
              <a:rPr lang="en-US" sz="2400" dirty="0" err="1">
                <a:solidFill>
                  <a:schemeClr val="bg1"/>
                </a:solidFill>
              </a:rPr>
              <a:t>rufen</a:t>
            </a:r>
            <a:r>
              <a:rPr lang="en-US" sz="2400" dirty="0">
                <a:solidFill>
                  <a:schemeClr val="bg1"/>
                </a:solidFill>
              </a:rPr>
              <a:t>. </a:t>
            </a:r>
            <a:r>
              <a:rPr lang="en-US" sz="2400" dirty="0" err="1">
                <a:solidFill>
                  <a:schemeClr val="bg1"/>
                </a:solidFill>
              </a:rPr>
              <a:t>Dafür</a:t>
            </a:r>
            <a:r>
              <a:rPr lang="en-US" sz="2400" dirty="0">
                <a:solidFill>
                  <a:schemeClr val="bg1"/>
                </a:solidFill>
              </a:rPr>
              <a:t> </a:t>
            </a:r>
            <a:r>
              <a:rPr lang="en-US" sz="2400" dirty="0" err="1">
                <a:solidFill>
                  <a:schemeClr val="bg1"/>
                </a:solidFill>
              </a:rPr>
              <a:t>ist</a:t>
            </a:r>
            <a:r>
              <a:rPr lang="en-US" sz="2400" dirty="0">
                <a:solidFill>
                  <a:schemeClr val="bg1"/>
                </a:solidFill>
              </a:rPr>
              <a:t> es </a:t>
            </a:r>
            <a:r>
              <a:rPr lang="en-US" sz="2400" dirty="0" err="1">
                <a:solidFill>
                  <a:schemeClr val="bg1"/>
                </a:solidFill>
              </a:rPr>
              <a:t>wichtig</a:t>
            </a:r>
            <a:r>
              <a:rPr lang="en-US" sz="2400" dirty="0">
                <a:solidFill>
                  <a:schemeClr val="bg1"/>
                </a:solidFill>
              </a:rPr>
              <a:t>, </a:t>
            </a:r>
            <a:r>
              <a:rPr lang="en-US" sz="2400" dirty="0" err="1">
                <a:solidFill>
                  <a:schemeClr val="bg1"/>
                </a:solidFill>
              </a:rPr>
              <a:t>keine</a:t>
            </a:r>
            <a:r>
              <a:rPr lang="en-US" sz="2400" dirty="0">
                <a:solidFill>
                  <a:schemeClr val="bg1"/>
                </a:solidFill>
              </a:rPr>
              <a:t> </a:t>
            </a:r>
            <a:r>
              <a:rPr lang="en-US" sz="2400" dirty="0" err="1">
                <a:solidFill>
                  <a:schemeClr val="bg1"/>
                </a:solidFill>
              </a:rPr>
              <a:t>Hilfe</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scheuen</a:t>
            </a:r>
            <a:r>
              <a:rPr lang="en-US" sz="2400" dirty="0">
                <a:solidFill>
                  <a:schemeClr val="bg1"/>
                </a:solidFill>
              </a:rPr>
              <a:t> und </a:t>
            </a:r>
            <a:r>
              <a:rPr lang="en-US" sz="2400" dirty="0" err="1">
                <a:solidFill>
                  <a:schemeClr val="bg1"/>
                </a:solidFill>
              </a:rPr>
              <a:t>sich</a:t>
            </a:r>
            <a:r>
              <a:rPr lang="en-US" sz="2400" dirty="0">
                <a:solidFill>
                  <a:schemeClr val="bg1"/>
                </a:solidFill>
              </a:rPr>
              <a:t> </a:t>
            </a:r>
            <a:r>
              <a:rPr lang="en-US" sz="2400" dirty="0" err="1">
                <a:solidFill>
                  <a:schemeClr val="bg1"/>
                </a:solidFill>
              </a:rPr>
              <a:t>eine</a:t>
            </a:r>
            <a:r>
              <a:rPr lang="en-US" sz="2400" dirty="0">
                <a:solidFill>
                  <a:schemeClr val="bg1"/>
                </a:solidFill>
              </a:rPr>
              <a:t> Gruppe von </a:t>
            </a:r>
            <a:r>
              <a:rPr lang="en-US" sz="2400" dirty="0" err="1">
                <a:solidFill>
                  <a:schemeClr val="bg1"/>
                </a:solidFill>
              </a:rPr>
              <a:t>Gleichgesinnten</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suchen</a:t>
            </a:r>
            <a:r>
              <a:rPr lang="en-US" sz="2400" dirty="0">
                <a:solidFill>
                  <a:schemeClr val="bg1"/>
                </a:solidFill>
              </a:rPr>
              <a:t>, </a:t>
            </a:r>
            <a:r>
              <a:rPr lang="en-US" sz="2400" dirty="0" err="1">
                <a:solidFill>
                  <a:schemeClr val="bg1"/>
                </a:solidFill>
              </a:rPr>
              <a:t>welche</a:t>
            </a:r>
            <a:r>
              <a:rPr lang="en-US" sz="2400" dirty="0">
                <a:solidFill>
                  <a:schemeClr val="bg1"/>
                </a:solidFill>
              </a:rPr>
              <a:t> </a:t>
            </a:r>
            <a:r>
              <a:rPr lang="en-US" sz="2400" dirty="0" err="1">
                <a:solidFill>
                  <a:schemeClr val="bg1"/>
                </a:solidFill>
              </a:rPr>
              <a:t>ein</a:t>
            </a:r>
            <a:r>
              <a:rPr lang="en-US" sz="2400" dirty="0">
                <a:solidFill>
                  <a:schemeClr val="bg1"/>
                </a:solidFill>
              </a:rPr>
              <a:t> </a:t>
            </a:r>
            <a:r>
              <a:rPr lang="en-US" sz="2400" dirty="0" err="1">
                <a:solidFill>
                  <a:schemeClr val="bg1"/>
                </a:solidFill>
              </a:rPr>
              <a:t>bestimmtes</a:t>
            </a:r>
            <a:r>
              <a:rPr lang="en-US" sz="2400" dirty="0">
                <a:solidFill>
                  <a:schemeClr val="bg1"/>
                </a:solidFill>
              </a:rPr>
              <a:t> Problem in </a:t>
            </a:r>
            <a:r>
              <a:rPr lang="en-US" sz="2400" dirty="0" err="1">
                <a:solidFill>
                  <a:schemeClr val="bg1"/>
                </a:solidFill>
              </a:rPr>
              <a:t>einem</a:t>
            </a:r>
            <a:r>
              <a:rPr lang="en-US" sz="2400" dirty="0">
                <a:solidFill>
                  <a:schemeClr val="bg1"/>
                </a:solidFill>
              </a:rPr>
              <a:t> </a:t>
            </a:r>
            <a:r>
              <a:rPr lang="en-US" sz="2400" dirty="0" err="1">
                <a:solidFill>
                  <a:schemeClr val="bg1"/>
                </a:solidFill>
              </a:rPr>
              <a:t>Praxisfeld</a:t>
            </a:r>
            <a:r>
              <a:rPr lang="en-US" sz="2400" dirty="0">
                <a:solidFill>
                  <a:schemeClr val="bg1"/>
                </a:solidFill>
              </a:rPr>
              <a:t> </a:t>
            </a:r>
            <a:r>
              <a:rPr lang="en-US" sz="2400" dirty="0" err="1">
                <a:solidFill>
                  <a:schemeClr val="bg1"/>
                </a:solidFill>
              </a:rPr>
              <a:t>ebenso</a:t>
            </a:r>
            <a:r>
              <a:rPr lang="en-US" sz="2400" dirty="0">
                <a:solidFill>
                  <a:schemeClr val="bg1"/>
                </a:solidFill>
              </a:rPr>
              <a:t> in Angriff </a:t>
            </a:r>
            <a:r>
              <a:rPr lang="en-US" sz="2400" dirty="0" err="1">
                <a:solidFill>
                  <a:schemeClr val="bg1"/>
                </a:solidFill>
              </a:rPr>
              <a:t>nehmen</a:t>
            </a:r>
            <a:r>
              <a:rPr lang="en-US" sz="2400" dirty="0">
                <a:solidFill>
                  <a:schemeClr val="bg1"/>
                </a:solidFill>
              </a:rPr>
              <a:t> </a:t>
            </a:r>
            <a:r>
              <a:rPr lang="en-US" sz="2400" dirty="0" err="1">
                <a:solidFill>
                  <a:schemeClr val="bg1"/>
                </a:solidFill>
              </a:rPr>
              <a:t>möchten</a:t>
            </a:r>
            <a:r>
              <a:rPr lang="en-US" sz="2400" dirty="0">
                <a:solidFill>
                  <a:schemeClr val="bg1"/>
                </a:solidFill>
              </a:rPr>
              <a:t>. </a:t>
            </a:r>
            <a:r>
              <a:rPr lang="en-US" sz="2400" dirty="0" err="1">
                <a:solidFill>
                  <a:schemeClr val="bg1"/>
                </a:solidFill>
              </a:rPr>
              <a:t>Studierende</a:t>
            </a:r>
            <a:r>
              <a:rPr lang="en-US" sz="2400" dirty="0">
                <a:solidFill>
                  <a:schemeClr val="bg1"/>
                </a:solidFill>
              </a:rPr>
              <a:t> </a:t>
            </a:r>
            <a:r>
              <a:rPr lang="en-US" sz="2400" dirty="0" err="1">
                <a:solidFill>
                  <a:schemeClr val="bg1"/>
                </a:solidFill>
              </a:rPr>
              <a:t>können</a:t>
            </a:r>
            <a:r>
              <a:rPr lang="en-US" sz="2400" dirty="0">
                <a:solidFill>
                  <a:schemeClr val="bg1"/>
                </a:solidFill>
              </a:rPr>
              <a:t> </a:t>
            </a:r>
            <a:r>
              <a:rPr lang="en-US" sz="2400" dirty="0" err="1">
                <a:solidFill>
                  <a:schemeClr val="bg1"/>
                </a:solidFill>
              </a:rPr>
              <a:t>auch</a:t>
            </a:r>
            <a:r>
              <a:rPr lang="en-US" sz="2400" dirty="0">
                <a:solidFill>
                  <a:schemeClr val="bg1"/>
                </a:solidFill>
              </a:rPr>
              <a:t> </a:t>
            </a:r>
            <a:r>
              <a:rPr lang="en-US" sz="2400" dirty="0" err="1">
                <a:solidFill>
                  <a:schemeClr val="bg1"/>
                </a:solidFill>
              </a:rPr>
              <a:t>Hochschullehrende</a:t>
            </a:r>
            <a:r>
              <a:rPr lang="en-US" sz="2400" dirty="0">
                <a:solidFill>
                  <a:schemeClr val="bg1"/>
                </a:solidFill>
              </a:rPr>
              <a:t> </a:t>
            </a:r>
            <a:r>
              <a:rPr lang="en-US" sz="2400" dirty="0" err="1">
                <a:solidFill>
                  <a:schemeClr val="bg1"/>
                </a:solidFill>
              </a:rPr>
              <a:t>oder</a:t>
            </a:r>
            <a:r>
              <a:rPr lang="en-US" sz="2400" dirty="0">
                <a:solidFill>
                  <a:schemeClr val="bg1"/>
                </a:solidFill>
              </a:rPr>
              <a:t> die </a:t>
            </a:r>
            <a:r>
              <a:rPr lang="en-US" sz="2400" dirty="0" err="1">
                <a:solidFill>
                  <a:schemeClr val="bg1"/>
                </a:solidFill>
              </a:rPr>
              <a:t>Hochschüler</a:t>
            </a:r>
            <a:r>
              <a:rPr lang="en-US" sz="2400" dirty="0">
                <a:solidFill>
                  <a:schemeClr val="bg1"/>
                </a:solidFill>
              </a:rPr>
              <a:t>*</a:t>
            </a:r>
            <a:r>
              <a:rPr lang="en-US" sz="2400" dirty="0" err="1">
                <a:solidFill>
                  <a:schemeClr val="bg1"/>
                </a:solidFill>
              </a:rPr>
              <a:t>innenschaft</a:t>
            </a:r>
            <a:r>
              <a:rPr lang="en-US" sz="2400" dirty="0">
                <a:solidFill>
                  <a:schemeClr val="bg1"/>
                </a:solidFill>
              </a:rPr>
              <a:t> </a:t>
            </a:r>
            <a:r>
              <a:rPr lang="en-US" sz="2400" dirty="0" err="1">
                <a:solidFill>
                  <a:schemeClr val="bg1"/>
                </a:solidFill>
              </a:rPr>
              <a:t>oder</a:t>
            </a:r>
            <a:r>
              <a:rPr lang="en-US" sz="2400" dirty="0">
                <a:solidFill>
                  <a:schemeClr val="bg1"/>
                </a:solidFill>
              </a:rPr>
              <a:t> </a:t>
            </a:r>
            <a:r>
              <a:rPr lang="en-US" sz="2400" dirty="0" err="1">
                <a:solidFill>
                  <a:schemeClr val="bg1"/>
                </a:solidFill>
              </a:rPr>
              <a:t>Studienvertretungen</a:t>
            </a:r>
            <a:r>
              <a:rPr lang="en-US" sz="2400" dirty="0">
                <a:solidFill>
                  <a:schemeClr val="bg1"/>
                </a:solidFill>
              </a:rPr>
              <a:t> um </a:t>
            </a:r>
            <a:r>
              <a:rPr lang="en-US" sz="2400" dirty="0" err="1">
                <a:solidFill>
                  <a:schemeClr val="bg1"/>
                </a:solidFill>
              </a:rPr>
              <a:t>Hilfestellung</a:t>
            </a:r>
            <a:r>
              <a:rPr lang="en-US" sz="2400" dirty="0">
                <a:solidFill>
                  <a:schemeClr val="bg1"/>
                </a:solidFill>
              </a:rPr>
              <a:t> bitten.</a:t>
            </a:r>
          </a:p>
        </p:txBody>
      </p:sp>
      <p:pic>
        <p:nvPicPr>
          <p:cNvPr id="11" name="Picture Placeholder 10">
            <a:extLst>
              <a:ext uri="{FF2B5EF4-FFF2-40B4-BE49-F238E27FC236}">
                <a16:creationId xmlns:a16="http://schemas.microsoft.com/office/drawing/2014/main" id="{244A8E9A-AA97-4085-B0A0-8731BA958D4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08634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a:bodyPr>
          <a:lstStyle/>
          <a:p>
            <a:pPr algn="ctr"/>
            <a:r>
              <a:rPr lang="en-US" sz="2800" b="1" dirty="0" err="1"/>
              <a:t>Hilfreiche</a:t>
            </a:r>
            <a:r>
              <a:rPr lang="en-US" sz="2800" b="1" dirty="0"/>
              <a:t> </a:t>
            </a:r>
            <a:r>
              <a:rPr lang="en-US" sz="2800" b="1" dirty="0" err="1"/>
              <a:t>Kontakte</a:t>
            </a:r>
            <a:r>
              <a:rPr lang="en-US" sz="2800" b="1" dirty="0"/>
              <a:t> </a:t>
            </a:r>
            <a:r>
              <a:rPr lang="en-US" sz="2800" b="1" dirty="0" err="1"/>
              <a:t>knüpfen</a:t>
            </a:r>
            <a:r>
              <a:rPr lang="en-US" sz="2800" b="1" dirty="0"/>
              <a:t> </a:t>
            </a:r>
            <a:endParaRPr lang="en-US" sz="3200" b="1"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566644" y="1509209"/>
            <a:ext cx="5187236" cy="4401205"/>
          </a:xfrm>
          <a:prstGeom prst="rect">
            <a:avLst/>
          </a:prstGeom>
          <a:noFill/>
        </p:spPr>
        <p:txBody>
          <a:bodyPr wrap="square" rtlCol="0">
            <a:spAutoFit/>
          </a:bodyPr>
          <a:lstStyle/>
          <a:p>
            <a:r>
              <a:rPr lang="en-US" sz="2000" dirty="0" err="1">
                <a:solidFill>
                  <a:schemeClr val="bg1"/>
                </a:solidFill>
              </a:rPr>
              <a:t>Studierende</a:t>
            </a:r>
            <a:r>
              <a:rPr lang="en-US" sz="2000" dirty="0">
                <a:solidFill>
                  <a:schemeClr val="bg1"/>
                </a:solidFill>
              </a:rPr>
              <a:t> </a:t>
            </a:r>
            <a:r>
              <a:rPr lang="en-US" sz="2000" dirty="0" err="1">
                <a:solidFill>
                  <a:schemeClr val="bg1"/>
                </a:solidFill>
              </a:rPr>
              <a:t>können</a:t>
            </a:r>
            <a:r>
              <a:rPr lang="en-US" sz="2000" dirty="0">
                <a:solidFill>
                  <a:schemeClr val="bg1"/>
                </a:solidFill>
              </a:rPr>
              <a:t> </a:t>
            </a:r>
            <a:r>
              <a:rPr lang="en-US" sz="2000" dirty="0" err="1">
                <a:solidFill>
                  <a:schemeClr val="bg1"/>
                </a:solidFill>
              </a:rPr>
              <a:t>recherchieren</a:t>
            </a:r>
            <a:r>
              <a:rPr lang="en-US" sz="2000" dirty="0">
                <a:solidFill>
                  <a:schemeClr val="bg1"/>
                </a:solidFill>
              </a:rPr>
              <a:t>, </a:t>
            </a:r>
            <a:r>
              <a:rPr lang="en-US" sz="2000" dirty="0" err="1">
                <a:solidFill>
                  <a:schemeClr val="bg1"/>
                </a:solidFill>
              </a:rPr>
              <a:t>welche</a:t>
            </a:r>
            <a:r>
              <a:rPr lang="en-US" sz="2000" dirty="0">
                <a:solidFill>
                  <a:schemeClr val="bg1"/>
                </a:solidFill>
              </a:rPr>
              <a:t> </a:t>
            </a:r>
            <a:r>
              <a:rPr lang="en-US" sz="2000" dirty="0" err="1">
                <a:solidFill>
                  <a:schemeClr val="bg1"/>
                </a:solidFill>
              </a:rPr>
              <a:t>Projekte</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digitalem</a:t>
            </a:r>
            <a:r>
              <a:rPr lang="en-US" sz="2000" dirty="0">
                <a:solidFill>
                  <a:schemeClr val="bg1"/>
                </a:solidFill>
              </a:rPr>
              <a:t> </a:t>
            </a:r>
            <a:r>
              <a:rPr lang="en-US" sz="2000" dirty="0" err="1">
                <a:solidFill>
                  <a:schemeClr val="bg1"/>
                </a:solidFill>
              </a:rPr>
              <a:t>studentischem</a:t>
            </a:r>
            <a:r>
              <a:rPr lang="en-US" sz="2000" dirty="0">
                <a:solidFill>
                  <a:schemeClr val="bg1"/>
                </a:solidFill>
              </a:rPr>
              <a:t> Engagement es </a:t>
            </a:r>
            <a:r>
              <a:rPr lang="en-US" sz="2000" dirty="0" err="1">
                <a:solidFill>
                  <a:schemeClr val="bg1"/>
                </a:solidFill>
              </a:rPr>
              <a:t>bereits</a:t>
            </a:r>
            <a:r>
              <a:rPr lang="en-US" sz="2000" dirty="0">
                <a:solidFill>
                  <a:schemeClr val="bg1"/>
                </a:solidFill>
              </a:rPr>
              <a:t> an den </a:t>
            </a:r>
            <a:r>
              <a:rPr lang="en-US" sz="2000" dirty="0" err="1">
                <a:solidFill>
                  <a:schemeClr val="bg1"/>
                </a:solidFill>
              </a:rPr>
              <a:t>Hochschulen</a:t>
            </a:r>
            <a:r>
              <a:rPr lang="en-US" sz="2000" dirty="0">
                <a:solidFill>
                  <a:schemeClr val="bg1"/>
                </a:solidFill>
              </a:rPr>
              <a:t> </a:t>
            </a:r>
            <a:r>
              <a:rPr lang="en-US" sz="2000" dirty="0" err="1">
                <a:solidFill>
                  <a:schemeClr val="bg1"/>
                </a:solidFill>
              </a:rPr>
              <a:t>gibt</a:t>
            </a:r>
            <a:r>
              <a:rPr lang="en-US" sz="2000" dirty="0">
                <a:solidFill>
                  <a:schemeClr val="bg1"/>
                </a:solidFill>
              </a:rPr>
              <a:t>. Sie </a:t>
            </a:r>
            <a:r>
              <a:rPr lang="en-US" sz="2000" dirty="0" err="1">
                <a:solidFill>
                  <a:schemeClr val="bg1"/>
                </a:solidFill>
              </a:rPr>
              <a:t>können</a:t>
            </a:r>
            <a:r>
              <a:rPr lang="en-US" sz="2000" dirty="0">
                <a:solidFill>
                  <a:schemeClr val="bg1"/>
                </a:solidFill>
              </a:rPr>
              <a:t> </a:t>
            </a:r>
            <a:r>
              <a:rPr lang="en-US" sz="2000" dirty="0" err="1">
                <a:solidFill>
                  <a:schemeClr val="bg1"/>
                </a:solidFill>
              </a:rPr>
              <a:t>Hochschullehrende</a:t>
            </a:r>
            <a:r>
              <a:rPr lang="en-US" sz="2000" dirty="0">
                <a:solidFill>
                  <a:schemeClr val="bg1"/>
                </a:solidFill>
              </a:rPr>
              <a:t> </a:t>
            </a:r>
            <a:r>
              <a:rPr lang="en-US" sz="2000" dirty="0" err="1">
                <a:solidFill>
                  <a:schemeClr val="bg1"/>
                </a:solidFill>
              </a:rPr>
              <a:t>kontaktieren</a:t>
            </a:r>
            <a:r>
              <a:rPr lang="en-US" sz="2000" dirty="0">
                <a:solidFill>
                  <a:schemeClr val="bg1"/>
                </a:solidFill>
              </a:rPr>
              <a:t>, die </a:t>
            </a:r>
            <a:r>
              <a:rPr lang="en-US" sz="2000" dirty="0" err="1">
                <a:solidFill>
                  <a:schemeClr val="bg1"/>
                </a:solidFill>
              </a:rPr>
              <a:t>bereits</a:t>
            </a:r>
            <a:r>
              <a:rPr lang="en-US" sz="2000" dirty="0">
                <a:solidFill>
                  <a:schemeClr val="bg1"/>
                </a:solidFill>
              </a:rPr>
              <a:t> an </a:t>
            </a:r>
            <a:r>
              <a:rPr lang="en-US" sz="2000" dirty="0" err="1">
                <a:solidFill>
                  <a:schemeClr val="bg1"/>
                </a:solidFill>
              </a:rPr>
              <a:t>Aktivitäten</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bürgerschaftlichem</a:t>
            </a:r>
            <a:r>
              <a:rPr lang="en-US" sz="2000" dirty="0">
                <a:solidFill>
                  <a:schemeClr val="bg1"/>
                </a:solidFill>
              </a:rPr>
              <a:t> Engagement </a:t>
            </a:r>
            <a:r>
              <a:rPr lang="en-US" sz="2000" dirty="0" err="1">
                <a:solidFill>
                  <a:schemeClr val="bg1"/>
                </a:solidFill>
              </a:rPr>
              <a:t>beteiligt</a:t>
            </a:r>
            <a:r>
              <a:rPr lang="en-US" sz="2000" dirty="0">
                <a:solidFill>
                  <a:schemeClr val="bg1"/>
                </a:solidFill>
              </a:rPr>
              <a:t> </a:t>
            </a:r>
            <a:r>
              <a:rPr lang="en-US" sz="2000" dirty="0" err="1">
                <a:solidFill>
                  <a:schemeClr val="bg1"/>
                </a:solidFill>
              </a:rPr>
              <a:t>waren</a:t>
            </a:r>
            <a:r>
              <a:rPr lang="en-US" sz="2000" dirty="0">
                <a:solidFill>
                  <a:schemeClr val="bg1"/>
                </a:solidFill>
              </a:rPr>
              <a:t> und </a:t>
            </a:r>
            <a:r>
              <a:rPr lang="en-US" sz="2000" dirty="0" err="1">
                <a:solidFill>
                  <a:schemeClr val="bg1"/>
                </a:solidFill>
              </a:rPr>
              <a:t>diese</a:t>
            </a:r>
            <a:r>
              <a:rPr lang="en-US" sz="2000" dirty="0">
                <a:solidFill>
                  <a:schemeClr val="bg1"/>
                </a:solidFill>
              </a:rPr>
              <a:t> um </a:t>
            </a:r>
            <a:r>
              <a:rPr lang="en-US" sz="2000" dirty="0" err="1">
                <a:solidFill>
                  <a:schemeClr val="bg1"/>
                </a:solidFill>
              </a:rPr>
              <a:t>Hilfestellung</a:t>
            </a:r>
            <a:r>
              <a:rPr lang="en-US" sz="2000" dirty="0">
                <a:solidFill>
                  <a:schemeClr val="bg1"/>
                </a:solidFill>
              </a:rPr>
              <a:t> in Form von </a:t>
            </a:r>
            <a:r>
              <a:rPr lang="en-US" sz="2000" dirty="0" err="1">
                <a:solidFill>
                  <a:schemeClr val="bg1"/>
                </a:solidFill>
              </a:rPr>
              <a:t>Fachwissen</a:t>
            </a:r>
            <a:r>
              <a:rPr lang="en-US" sz="2000" dirty="0">
                <a:solidFill>
                  <a:schemeClr val="bg1"/>
                </a:solidFill>
              </a:rPr>
              <a:t>, Tipps </a:t>
            </a:r>
            <a:r>
              <a:rPr lang="en-US" sz="2000" dirty="0" err="1">
                <a:solidFill>
                  <a:schemeClr val="bg1"/>
                </a:solidFill>
              </a:rPr>
              <a:t>oder</a:t>
            </a:r>
            <a:r>
              <a:rPr lang="en-US" sz="2000" dirty="0">
                <a:solidFill>
                  <a:schemeClr val="bg1"/>
                </a:solidFill>
              </a:rPr>
              <a:t> </a:t>
            </a:r>
            <a:r>
              <a:rPr lang="en-US" sz="2000" dirty="0" err="1">
                <a:solidFill>
                  <a:schemeClr val="bg1"/>
                </a:solidFill>
              </a:rPr>
              <a:t>weiteren</a:t>
            </a:r>
            <a:r>
              <a:rPr lang="en-US" sz="2000" dirty="0">
                <a:solidFill>
                  <a:schemeClr val="bg1"/>
                </a:solidFill>
              </a:rPr>
              <a:t> </a:t>
            </a:r>
            <a:r>
              <a:rPr lang="en-US" sz="2000" dirty="0" err="1">
                <a:solidFill>
                  <a:schemeClr val="bg1"/>
                </a:solidFill>
              </a:rPr>
              <a:t>Kontakten</a:t>
            </a:r>
            <a:r>
              <a:rPr lang="en-US" sz="2000" dirty="0">
                <a:solidFill>
                  <a:schemeClr val="bg1"/>
                </a:solidFill>
              </a:rPr>
              <a:t> bitten. </a:t>
            </a:r>
            <a:r>
              <a:rPr lang="en-US" sz="2000" dirty="0" err="1">
                <a:solidFill>
                  <a:schemeClr val="bg1"/>
                </a:solidFill>
              </a:rPr>
              <a:t>Ebenso</a:t>
            </a:r>
            <a:r>
              <a:rPr lang="en-US" sz="2000" dirty="0">
                <a:solidFill>
                  <a:schemeClr val="bg1"/>
                </a:solidFill>
              </a:rPr>
              <a:t> </a:t>
            </a:r>
            <a:r>
              <a:rPr lang="en-US" sz="2000" dirty="0" err="1">
                <a:solidFill>
                  <a:schemeClr val="bg1"/>
                </a:solidFill>
              </a:rPr>
              <a:t>kann</a:t>
            </a:r>
            <a:r>
              <a:rPr lang="en-US" sz="2000" dirty="0">
                <a:solidFill>
                  <a:schemeClr val="bg1"/>
                </a:solidFill>
              </a:rPr>
              <a:t> die </a:t>
            </a:r>
            <a:r>
              <a:rPr lang="en-US" sz="2000" dirty="0" err="1">
                <a:solidFill>
                  <a:schemeClr val="bg1"/>
                </a:solidFill>
              </a:rPr>
              <a:t>Hochschüler</a:t>
            </a:r>
            <a:r>
              <a:rPr lang="en-US" sz="2000" dirty="0">
                <a:solidFill>
                  <a:schemeClr val="bg1"/>
                </a:solidFill>
              </a:rPr>
              <a:t>*</a:t>
            </a:r>
            <a:r>
              <a:rPr lang="en-US" sz="2000" dirty="0" err="1">
                <a:solidFill>
                  <a:schemeClr val="bg1"/>
                </a:solidFill>
              </a:rPr>
              <a:t>innenschaft</a:t>
            </a:r>
            <a:r>
              <a:rPr lang="en-US" sz="2000" dirty="0">
                <a:solidFill>
                  <a:schemeClr val="bg1"/>
                </a:solidFill>
              </a:rPr>
              <a:t> an den </a:t>
            </a:r>
            <a:r>
              <a:rPr lang="en-US" sz="2000" dirty="0" err="1">
                <a:solidFill>
                  <a:schemeClr val="bg1"/>
                </a:solidFill>
              </a:rPr>
              <a:t>Hochschulen</a:t>
            </a:r>
            <a:r>
              <a:rPr lang="en-US" sz="2000" dirty="0">
                <a:solidFill>
                  <a:schemeClr val="bg1"/>
                </a:solidFill>
              </a:rPr>
              <a:t> </a:t>
            </a:r>
            <a:r>
              <a:rPr lang="en-US" sz="2000" dirty="0" err="1">
                <a:solidFill>
                  <a:schemeClr val="bg1"/>
                </a:solidFill>
              </a:rPr>
              <a:t>unterstützen</a:t>
            </a:r>
            <a:r>
              <a:rPr lang="en-US" sz="2000" dirty="0">
                <a:solidFill>
                  <a:schemeClr val="bg1"/>
                </a:solidFill>
              </a:rPr>
              <a:t>. Sie </a:t>
            </a:r>
            <a:r>
              <a:rPr lang="en-US" sz="2000" dirty="0" err="1">
                <a:solidFill>
                  <a:schemeClr val="bg1"/>
                </a:solidFill>
              </a:rPr>
              <a:t>kann</a:t>
            </a:r>
            <a:r>
              <a:rPr lang="en-US" sz="2000" dirty="0">
                <a:solidFill>
                  <a:schemeClr val="bg1"/>
                </a:solidFill>
              </a:rPr>
              <a:t> </a:t>
            </a:r>
            <a:r>
              <a:rPr lang="en-US" sz="2000" dirty="0" err="1">
                <a:solidFill>
                  <a:schemeClr val="bg1"/>
                </a:solidFill>
              </a:rPr>
              <a:t>helfen</a:t>
            </a:r>
            <a:r>
              <a:rPr lang="en-US" sz="2000" dirty="0">
                <a:solidFill>
                  <a:schemeClr val="bg1"/>
                </a:solidFill>
              </a:rPr>
              <a:t>, </a:t>
            </a:r>
            <a:r>
              <a:rPr lang="en-US" sz="2000" dirty="0" err="1">
                <a:solidFill>
                  <a:schemeClr val="bg1"/>
                </a:solidFill>
              </a:rPr>
              <a:t>Kontakte</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gleichgesinnten</a:t>
            </a:r>
            <a:r>
              <a:rPr lang="en-US" sz="2000" dirty="0">
                <a:solidFill>
                  <a:schemeClr val="bg1"/>
                </a:solidFill>
              </a:rPr>
              <a:t> </a:t>
            </a:r>
            <a:r>
              <a:rPr lang="en-US" sz="2000" dirty="0" err="1">
                <a:solidFill>
                  <a:schemeClr val="bg1"/>
                </a:solidFill>
              </a:rPr>
              <a:t>Studierenden</a:t>
            </a:r>
            <a:r>
              <a:rPr lang="en-US" sz="2000" dirty="0">
                <a:solidFill>
                  <a:schemeClr val="bg1"/>
                </a:solidFill>
              </a:rPr>
              <a:t> </a:t>
            </a:r>
            <a:r>
              <a:rPr lang="en-US" sz="2000" dirty="0" err="1">
                <a:solidFill>
                  <a:schemeClr val="bg1"/>
                </a:solidFill>
              </a:rPr>
              <a:t>aufzubauen</a:t>
            </a:r>
            <a:r>
              <a:rPr lang="en-US" sz="2000" dirty="0">
                <a:solidFill>
                  <a:schemeClr val="bg1"/>
                </a:solidFill>
              </a:rPr>
              <a:t> und </a:t>
            </a:r>
            <a:r>
              <a:rPr lang="en-US" sz="2000" dirty="0" err="1">
                <a:solidFill>
                  <a:schemeClr val="bg1"/>
                </a:solidFill>
              </a:rPr>
              <a:t>Ressourcen</a:t>
            </a:r>
            <a:r>
              <a:rPr lang="en-US" sz="2000" dirty="0">
                <a:solidFill>
                  <a:schemeClr val="bg1"/>
                </a:solidFill>
              </a:rPr>
              <a:t> </a:t>
            </a:r>
            <a:r>
              <a:rPr lang="en-US" sz="2000" dirty="0" err="1">
                <a:solidFill>
                  <a:schemeClr val="bg1"/>
                </a:solidFill>
              </a:rPr>
              <a:t>zu</a:t>
            </a:r>
            <a:r>
              <a:rPr lang="en-US" sz="2000" dirty="0">
                <a:solidFill>
                  <a:schemeClr val="bg1"/>
                </a:solidFill>
              </a:rPr>
              <a:t> </a:t>
            </a:r>
            <a:r>
              <a:rPr lang="en-US" sz="2000" dirty="0" err="1">
                <a:solidFill>
                  <a:schemeClr val="bg1"/>
                </a:solidFill>
              </a:rPr>
              <a:t>Verfügung</a:t>
            </a:r>
            <a:r>
              <a:rPr lang="en-US" sz="2000" dirty="0">
                <a:solidFill>
                  <a:schemeClr val="bg1"/>
                </a:solidFill>
              </a:rPr>
              <a:t> </a:t>
            </a:r>
            <a:r>
              <a:rPr lang="en-US" sz="2000" dirty="0" err="1">
                <a:solidFill>
                  <a:schemeClr val="bg1"/>
                </a:solidFill>
              </a:rPr>
              <a:t>stellen</a:t>
            </a:r>
            <a:r>
              <a:rPr lang="en-US" sz="2000" dirty="0">
                <a:solidFill>
                  <a:schemeClr val="bg1"/>
                </a:solidFill>
              </a:rPr>
              <a:t> (z. B. </a:t>
            </a:r>
            <a:r>
              <a:rPr lang="en-US" sz="2000" dirty="0" err="1">
                <a:solidFill>
                  <a:schemeClr val="bg1"/>
                </a:solidFill>
              </a:rPr>
              <a:t>Räume</a:t>
            </a:r>
            <a:r>
              <a:rPr lang="en-US" sz="2000" dirty="0">
                <a:solidFill>
                  <a:schemeClr val="bg1"/>
                </a:solidFill>
              </a:rPr>
              <a:t> für </a:t>
            </a:r>
            <a:r>
              <a:rPr lang="en-US" sz="2000" dirty="0" err="1">
                <a:solidFill>
                  <a:schemeClr val="bg1"/>
                </a:solidFill>
              </a:rPr>
              <a:t>Treffen</a:t>
            </a:r>
            <a:r>
              <a:rPr lang="en-US" sz="2000" dirty="0">
                <a:solidFill>
                  <a:schemeClr val="bg1"/>
                </a:solidFill>
              </a:rPr>
              <a:t>).</a:t>
            </a:r>
          </a:p>
        </p:txBody>
      </p:sp>
      <p:pic>
        <p:nvPicPr>
          <p:cNvPr id="9" name="Picture Placeholder 8">
            <a:extLst>
              <a:ext uri="{FF2B5EF4-FFF2-40B4-BE49-F238E27FC236}">
                <a16:creationId xmlns:a16="http://schemas.microsoft.com/office/drawing/2014/main" id="{2C41FCCD-8296-4BF6-9BCA-7A65E1CAA09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852062" y="228600"/>
            <a:ext cx="5105121" cy="6362700"/>
          </a:xfrm>
        </p:spPr>
      </p:pic>
    </p:spTree>
    <p:extLst>
      <p:ext uri="{BB962C8B-B14F-4D97-AF65-F5344CB8AC3E}">
        <p14:creationId xmlns:p14="http://schemas.microsoft.com/office/powerpoint/2010/main" val="3019998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11749" y="304213"/>
            <a:ext cx="5429112" cy="987338"/>
          </a:xfrm>
        </p:spPr>
        <p:txBody>
          <a:bodyPr>
            <a:normAutofit lnSpcReduction="10000"/>
          </a:bodyPr>
          <a:lstStyle/>
          <a:p>
            <a:pPr algn="ctr"/>
            <a:r>
              <a:rPr lang="en-US" sz="2400" b="1" dirty="0" err="1"/>
              <a:t>Freiwilliges</a:t>
            </a:r>
            <a:r>
              <a:rPr lang="en-US" sz="2400" b="1" dirty="0"/>
              <a:t> Engagement </a:t>
            </a:r>
            <a:r>
              <a:rPr lang="en-US" sz="2400" b="1" dirty="0" err="1"/>
              <a:t>im</a:t>
            </a:r>
            <a:r>
              <a:rPr lang="en-US" sz="2400" b="1" dirty="0"/>
              <a:t> </a:t>
            </a:r>
            <a:r>
              <a:rPr lang="en-US" sz="2400" b="1" dirty="0" err="1"/>
              <a:t>Rahmen</a:t>
            </a:r>
            <a:r>
              <a:rPr lang="en-US" sz="2400" b="1" dirty="0"/>
              <a:t> </a:t>
            </a:r>
            <a:r>
              <a:rPr lang="en-US" sz="2400" b="1" dirty="0" err="1"/>
              <a:t>eines</a:t>
            </a:r>
            <a:r>
              <a:rPr lang="en-US" sz="2400" b="1" dirty="0"/>
              <a:t> </a:t>
            </a:r>
            <a:r>
              <a:rPr lang="en-US" sz="2400" b="1" dirty="0" err="1"/>
              <a:t>Projektes</a:t>
            </a:r>
            <a:r>
              <a:rPr lang="en-US" sz="2400" b="1" dirty="0"/>
              <a:t> </a:t>
            </a:r>
            <a:r>
              <a:rPr lang="en-US" sz="2400" b="1" dirty="0" err="1"/>
              <a:t>zu</a:t>
            </a:r>
            <a:r>
              <a:rPr lang="en-US" sz="2400" b="1" dirty="0"/>
              <a:t> </a:t>
            </a:r>
            <a:r>
              <a:rPr lang="en-US" sz="2400" b="1" dirty="0" err="1"/>
              <a:t>digitalem</a:t>
            </a:r>
            <a:r>
              <a:rPr lang="en-US" sz="2400" b="1" dirty="0"/>
              <a:t> </a:t>
            </a:r>
            <a:r>
              <a:rPr lang="en-US" sz="2400" b="1" dirty="0" err="1"/>
              <a:t>studentischem</a:t>
            </a:r>
            <a:r>
              <a:rPr lang="en-US" sz="2400" b="1" dirty="0"/>
              <a:t> Engagement</a:t>
            </a:r>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365445" y="1446704"/>
            <a:ext cx="6026855" cy="4870564"/>
          </a:xfrm>
          <a:prstGeom prst="rect">
            <a:avLst/>
          </a:prstGeom>
          <a:noFill/>
        </p:spPr>
        <p:txBody>
          <a:bodyPr wrap="square" rtlCol="0">
            <a:spAutoFit/>
          </a:bodyPr>
          <a:lstStyle/>
          <a:p>
            <a:r>
              <a:rPr lang="en-US" sz="2200" dirty="0" err="1">
                <a:solidFill>
                  <a:schemeClr val="bg1"/>
                </a:solidFill>
              </a:rPr>
              <a:t>Studierende</a:t>
            </a:r>
            <a:r>
              <a:rPr lang="en-US" sz="2200" dirty="0">
                <a:solidFill>
                  <a:schemeClr val="bg1"/>
                </a:solidFill>
              </a:rPr>
              <a:t> </a:t>
            </a:r>
            <a:r>
              <a:rPr lang="en-US" sz="2200" dirty="0" err="1">
                <a:solidFill>
                  <a:schemeClr val="bg1"/>
                </a:solidFill>
              </a:rPr>
              <a:t>können</a:t>
            </a:r>
            <a:r>
              <a:rPr lang="en-US" sz="2200" dirty="0">
                <a:solidFill>
                  <a:schemeClr val="bg1"/>
                </a:solidFill>
              </a:rPr>
              <a:t> </a:t>
            </a:r>
            <a:r>
              <a:rPr lang="en-US" sz="2200" dirty="0" err="1">
                <a:solidFill>
                  <a:schemeClr val="bg1"/>
                </a:solidFill>
              </a:rPr>
              <a:t>sich</a:t>
            </a:r>
            <a:r>
              <a:rPr lang="en-US" sz="2200" dirty="0">
                <a:solidFill>
                  <a:schemeClr val="bg1"/>
                </a:solidFill>
              </a:rPr>
              <a:t> </a:t>
            </a:r>
            <a:r>
              <a:rPr lang="en-US" sz="2200" dirty="0" err="1">
                <a:solidFill>
                  <a:schemeClr val="bg1"/>
                </a:solidFill>
              </a:rPr>
              <a:t>auch</a:t>
            </a:r>
            <a:r>
              <a:rPr lang="en-US" sz="2200" dirty="0">
                <a:solidFill>
                  <a:schemeClr val="bg1"/>
                </a:solidFill>
              </a:rPr>
              <a:t> an </a:t>
            </a:r>
            <a:r>
              <a:rPr lang="en-US" sz="2200" dirty="0" err="1">
                <a:solidFill>
                  <a:schemeClr val="bg1"/>
                </a:solidFill>
              </a:rPr>
              <a:t>bestehenden</a:t>
            </a:r>
            <a:r>
              <a:rPr lang="en-US" sz="2200" dirty="0">
                <a:solidFill>
                  <a:schemeClr val="bg1"/>
                </a:solidFill>
              </a:rPr>
              <a:t> </a:t>
            </a:r>
            <a:r>
              <a:rPr lang="en-US" sz="2200" dirty="0" err="1">
                <a:solidFill>
                  <a:schemeClr val="bg1"/>
                </a:solidFill>
              </a:rPr>
              <a:t>Projekten</a:t>
            </a:r>
            <a:r>
              <a:rPr lang="en-US" sz="2200" dirty="0">
                <a:solidFill>
                  <a:schemeClr val="bg1"/>
                </a:solidFill>
              </a:rPr>
              <a:t> </a:t>
            </a:r>
            <a:r>
              <a:rPr lang="en-US" sz="2200" dirty="0" err="1">
                <a:solidFill>
                  <a:schemeClr val="bg1"/>
                </a:solidFill>
              </a:rPr>
              <a:t>zu</a:t>
            </a:r>
            <a:r>
              <a:rPr lang="en-US" sz="2200" dirty="0">
                <a:solidFill>
                  <a:schemeClr val="bg1"/>
                </a:solidFill>
              </a:rPr>
              <a:t> </a:t>
            </a:r>
            <a:r>
              <a:rPr lang="en-US" sz="2200" dirty="0" err="1">
                <a:solidFill>
                  <a:schemeClr val="bg1"/>
                </a:solidFill>
              </a:rPr>
              <a:t>digitalem</a:t>
            </a:r>
            <a:r>
              <a:rPr lang="en-US" sz="2200" dirty="0">
                <a:solidFill>
                  <a:schemeClr val="bg1"/>
                </a:solidFill>
              </a:rPr>
              <a:t> </a:t>
            </a:r>
            <a:r>
              <a:rPr lang="en-US" sz="2200" dirty="0" err="1">
                <a:solidFill>
                  <a:schemeClr val="bg1"/>
                </a:solidFill>
              </a:rPr>
              <a:t>bürgerschaftlichem</a:t>
            </a:r>
            <a:r>
              <a:rPr lang="en-US" sz="2200" dirty="0">
                <a:solidFill>
                  <a:schemeClr val="bg1"/>
                </a:solidFill>
              </a:rPr>
              <a:t> Engagement </a:t>
            </a:r>
            <a:r>
              <a:rPr lang="en-US" sz="2200" dirty="0" err="1">
                <a:solidFill>
                  <a:schemeClr val="bg1"/>
                </a:solidFill>
              </a:rPr>
              <a:t>beteiligen</a:t>
            </a:r>
            <a:r>
              <a:rPr lang="en-US" sz="2200" dirty="0">
                <a:solidFill>
                  <a:schemeClr val="bg1"/>
                </a:solidFill>
              </a:rPr>
              <a:t>. Am </a:t>
            </a:r>
            <a:r>
              <a:rPr lang="en-US" sz="2200" dirty="0" err="1">
                <a:solidFill>
                  <a:schemeClr val="bg1"/>
                </a:solidFill>
              </a:rPr>
              <a:t>besten</a:t>
            </a:r>
            <a:r>
              <a:rPr lang="en-US" sz="2200" dirty="0">
                <a:solidFill>
                  <a:schemeClr val="bg1"/>
                </a:solidFill>
              </a:rPr>
              <a:t> </a:t>
            </a:r>
            <a:r>
              <a:rPr lang="en-US" sz="2200" dirty="0" err="1">
                <a:solidFill>
                  <a:schemeClr val="bg1"/>
                </a:solidFill>
              </a:rPr>
              <a:t>ist</a:t>
            </a:r>
            <a:r>
              <a:rPr lang="en-US" sz="2200" dirty="0">
                <a:solidFill>
                  <a:schemeClr val="bg1"/>
                </a:solidFill>
              </a:rPr>
              <a:t> es, </a:t>
            </a:r>
            <a:r>
              <a:rPr lang="en-US" sz="2200" dirty="0" err="1">
                <a:solidFill>
                  <a:schemeClr val="bg1"/>
                </a:solidFill>
              </a:rPr>
              <a:t>sich</a:t>
            </a:r>
            <a:r>
              <a:rPr lang="en-US" sz="2200" dirty="0">
                <a:solidFill>
                  <a:schemeClr val="bg1"/>
                </a:solidFill>
              </a:rPr>
              <a:t> an </a:t>
            </a:r>
            <a:r>
              <a:rPr lang="en-US" sz="2200" dirty="0" err="1">
                <a:solidFill>
                  <a:schemeClr val="bg1"/>
                </a:solidFill>
              </a:rPr>
              <a:t>Servicestellen</a:t>
            </a:r>
            <a:r>
              <a:rPr lang="en-US" sz="2200" dirty="0">
                <a:solidFill>
                  <a:schemeClr val="bg1"/>
                </a:solidFill>
              </a:rPr>
              <a:t> der Hochschule, </a:t>
            </a:r>
            <a:r>
              <a:rPr lang="en-US" sz="2200" dirty="0" err="1">
                <a:solidFill>
                  <a:schemeClr val="bg1"/>
                </a:solidFill>
              </a:rPr>
              <a:t>im</a:t>
            </a:r>
            <a:r>
              <a:rPr lang="en-US" sz="2200" dirty="0">
                <a:solidFill>
                  <a:schemeClr val="bg1"/>
                </a:solidFill>
              </a:rPr>
              <a:t> </a:t>
            </a:r>
            <a:r>
              <a:rPr lang="en-US" sz="2200" dirty="0" err="1">
                <a:solidFill>
                  <a:schemeClr val="bg1"/>
                </a:solidFill>
              </a:rPr>
              <a:t>jeweiligen</a:t>
            </a:r>
            <a:r>
              <a:rPr lang="en-US" sz="2200" dirty="0">
                <a:solidFill>
                  <a:schemeClr val="bg1"/>
                </a:solidFill>
              </a:rPr>
              <a:t> </a:t>
            </a:r>
            <a:r>
              <a:rPr lang="en-US" sz="2200" dirty="0" err="1">
                <a:solidFill>
                  <a:schemeClr val="bg1"/>
                </a:solidFill>
              </a:rPr>
              <a:t>Studiengang</a:t>
            </a:r>
            <a:r>
              <a:rPr lang="en-US" sz="2200" dirty="0">
                <a:solidFill>
                  <a:schemeClr val="bg1"/>
                </a:solidFill>
              </a:rPr>
              <a:t> </a:t>
            </a:r>
            <a:r>
              <a:rPr lang="en-US" sz="2200" dirty="0" err="1">
                <a:solidFill>
                  <a:schemeClr val="bg1"/>
                </a:solidFill>
              </a:rPr>
              <a:t>oder</a:t>
            </a:r>
            <a:r>
              <a:rPr lang="en-US" sz="2200" dirty="0">
                <a:solidFill>
                  <a:schemeClr val="bg1"/>
                </a:solidFill>
              </a:rPr>
              <a:t> </a:t>
            </a:r>
            <a:r>
              <a:rPr lang="en-US" sz="2200" dirty="0" err="1">
                <a:solidFill>
                  <a:schemeClr val="bg1"/>
                </a:solidFill>
              </a:rPr>
              <a:t>bei</a:t>
            </a:r>
            <a:r>
              <a:rPr lang="en-US" sz="2200" dirty="0">
                <a:solidFill>
                  <a:schemeClr val="bg1"/>
                </a:solidFill>
              </a:rPr>
              <a:t> der </a:t>
            </a:r>
            <a:r>
              <a:rPr lang="en-US" sz="2200" dirty="0" err="1">
                <a:solidFill>
                  <a:schemeClr val="bg1"/>
                </a:solidFill>
              </a:rPr>
              <a:t>Hochschüler</a:t>
            </a:r>
            <a:r>
              <a:rPr lang="en-US" sz="2200" dirty="0">
                <a:solidFill>
                  <a:schemeClr val="bg1"/>
                </a:solidFill>
              </a:rPr>
              <a:t>*</a:t>
            </a:r>
            <a:r>
              <a:rPr lang="en-US" sz="2200" dirty="0" err="1">
                <a:solidFill>
                  <a:schemeClr val="bg1"/>
                </a:solidFill>
              </a:rPr>
              <a:t>innenschaft</a:t>
            </a:r>
            <a:r>
              <a:rPr lang="en-US" sz="2200" dirty="0">
                <a:solidFill>
                  <a:schemeClr val="bg1"/>
                </a:solidFill>
              </a:rPr>
              <a:t> </a:t>
            </a:r>
            <a:r>
              <a:rPr lang="en-US" sz="2200" dirty="0" err="1">
                <a:solidFill>
                  <a:schemeClr val="bg1"/>
                </a:solidFill>
              </a:rPr>
              <a:t>zu</a:t>
            </a:r>
            <a:r>
              <a:rPr lang="en-US" sz="2200" dirty="0">
                <a:solidFill>
                  <a:schemeClr val="bg1"/>
                </a:solidFill>
              </a:rPr>
              <a:t> </a:t>
            </a:r>
            <a:r>
              <a:rPr lang="en-US" sz="2200" dirty="0" err="1">
                <a:solidFill>
                  <a:schemeClr val="bg1"/>
                </a:solidFill>
              </a:rPr>
              <a:t>erkundigen</a:t>
            </a:r>
            <a:r>
              <a:rPr lang="en-US" sz="2200" dirty="0">
                <a:solidFill>
                  <a:schemeClr val="bg1"/>
                </a:solidFill>
              </a:rPr>
              <a:t>, </a:t>
            </a:r>
            <a:r>
              <a:rPr lang="en-US" sz="2200" dirty="0" err="1">
                <a:solidFill>
                  <a:schemeClr val="bg1"/>
                </a:solidFill>
              </a:rPr>
              <a:t>welche</a:t>
            </a:r>
            <a:r>
              <a:rPr lang="en-US" sz="2200" dirty="0">
                <a:solidFill>
                  <a:schemeClr val="bg1"/>
                </a:solidFill>
              </a:rPr>
              <a:t> </a:t>
            </a:r>
            <a:r>
              <a:rPr lang="en-US" sz="2200" dirty="0" err="1">
                <a:solidFill>
                  <a:schemeClr val="bg1"/>
                </a:solidFill>
              </a:rPr>
              <a:t>Projekte</a:t>
            </a:r>
            <a:r>
              <a:rPr lang="en-US" sz="2200" dirty="0">
                <a:solidFill>
                  <a:schemeClr val="bg1"/>
                </a:solidFill>
              </a:rPr>
              <a:t> </a:t>
            </a:r>
            <a:r>
              <a:rPr lang="en-US" sz="2200" dirty="0" err="1">
                <a:solidFill>
                  <a:schemeClr val="bg1"/>
                </a:solidFill>
              </a:rPr>
              <a:t>durchgeführt</a:t>
            </a:r>
            <a:r>
              <a:rPr lang="en-US" sz="2200" dirty="0">
                <a:solidFill>
                  <a:schemeClr val="bg1"/>
                </a:solidFill>
              </a:rPr>
              <a:t> </a:t>
            </a:r>
            <a:r>
              <a:rPr lang="en-US" sz="2200" dirty="0" err="1">
                <a:solidFill>
                  <a:schemeClr val="bg1"/>
                </a:solidFill>
              </a:rPr>
              <a:t>werden</a:t>
            </a:r>
            <a:r>
              <a:rPr lang="en-US" sz="2200" dirty="0">
                <a:solidFill>
                  <a:schemeClr val="bg1"/>
                </a:solidFill>
              </a:rPr>
              <a:t>. Auch die Recherche </a:t>
            </a:r>
            <a:r>
              <a:rPr lang="en-US" sz="2200" dirty="0" err="1">
                <a:solidFill>
                  <a:schemeClr val="bg1"/>
                </a:solidFill>
              </a:rPr>
              <a:t>im</a:t>
            </a:r>
            <a:r>
              <a:rPr lang="en-US" sz="2200" dirty="0">
                <a:solidFill>
                  <a:schemeClr val="bg1"/>
                </a:solidFill>
              </a:rPr>
              <a:t> Internet </a:t>
            </a:r>
            <a:r>
              <a:rPr lang="en-US" sz="2200" dirty="0" err="1">
                <a:solidFill>
                  <a:schemeClr val="bg1"/>
                </a:solidFill>
              </a:rPr>
              <a:t>nach</a:t>
            </a:r>
            <a:r>
              <a:rPr lang="en-US" sz="2200" dirty="0">
                <a:solidFill>
                  <a:schemeClr val="bg1"/>
                </a:solidFill>
              </a:rPr>
              <a:t> </a:t>
            </a:r>
            <a:r>
              <a:rPr lang="en-US" sz="2200" dirty="0" err="1">
                <a:solidFill>
                  <a:schemeClr val="bg1"/>
                </a:solidFill>
              </a:rPr>
              <a:t>gemeinnützigen</a:t>
            </a:r>
            <a:r>
              <a:rPr lang="en-US" sz="2200" dirty="0">
                <a:solidFill>
                  <a:schemeClr val="bg1"/>
                </a:solidFill>
              </a:rPr>
              <a:t> </a:t>
            </a:r>
            <a:r>
              <a:rPr lang="en-US" sz="2200" dirty="0" err="1">
                <a:solidFill>
                  <a:schemeClr val="bg1"/>
                </a:solidFill>
              </a:rPr>
              <a:t>Projekten</a:t>
            </a:r>
            <a:r>
              <a:rPr lang="en-US" sz="2200" dirty="0">
                <a:solidFill>
                  <a:schemeClr val="bg1"/>
                </a:solidFill>
              </a:rPr>
              <a:t> </a:t>
            </a:r>
            <a:r>
              <a:rPr lang="en-US" sz="2200" dirty="0" err="1">
                <a:solidFill>
                  <a:schemeClr val="bg1"/>
                </a:solidFill>
              </a:rPr>
              <a:t>empfiehlt</a:t>
            </a:r>
            <a:r>
              <a:rPr lang="en-US" sz="2200" dirty="0">
                <a:solidFill>
                  <a:schemeClr val="bg1"/>
                </a:solidFill>
              </a:rPr>
              <a:t> </a:t>
            </a:r>
            <a:r>
              <a:rPr lang="en-US" sz="2200" dirty="0" err="1">
                <a:solidFill>
                  <a:schemeClr val="bg1"/>
                </a:solidFill>
              </a:rPr>
              <a:t>sich</a:t>
            </a:r>
            <a:r>
              <a:rPr lang="en-US" sz="2200" dirty="0">
                <a:solidFill>
                  <a:schemeClr val="bg1"/>
                </a:solidFill>
              </a:rPr>
              <a:t>. In </a:t>
            </a:r>
            <a:r>
              <a:rPr lang="en-US" sz="2200" dirty="0" err="1">
                <a:solidFill>
                  <a:schemeClr val="bg1"/>
                </a:solidFill>
              </a:rPr>
              <a:t>Irland</a:t>
            </a:r>
            <a:r>
              <a:rPr lang="en-US" sz="2200" dirty="0">
                <a:solidFill>
                  <a:schemeClr val="bg1"/>
                </a:solidFill>
              </a:rPr>
              <a:t> </a:t>
            </a:r>
            <a:r>
              <a:rPr lang="en-US" sz="2200" dirty="0" err="1">
                <a:solidFill>
                  <a:schemeClr val="bg1"/>
                </a:solidFill>
              </a:rPr>
              <a:t>gibt</a:t>
            </a:r>
            <a:r>
              <a:rPr lang="en-US" sz="2200" dirty="0">
                <a:solidFill>
                  <a:schemeClr val="bg1"/>
                </a:solidFill>
              </a:rPr>
              <a:t> es </a:t>
            </a:r>
            <a:r>
              <a:rPr lang="en-US" sz="2200" dirty="0" err="1">
                <a:solidFill>
                  <a:schemeClr val="bg1"/>
                </a:solidFill>
              </a:rPr>
              <a:t>beispielsweise</a:t>
            </a:r>
            <a:r>
              <a:rPr lang="en-US" sz="2200" dirty="0">
                <a:solidFill>
                  <a:schemeClr val="bg1"/>
                </a:solidFill>
              </a:rPr>
              <a:t> die </a:t>
            </a:r>
            <a:r>
              <a:rPr lang="en-US" sz="2200" dirty="0" err="1">
                <a:solidFill>
                  <a:schemeClr val="bg1"/>
                </a:solidFill>
              </a:rPr>
              <a:t>Datenbank</a:t>
            </a:r>
            <a:r>
              <a:rPr lang="en-US" sz="2200" dirty="0">
                <a:solidFill>
                  <a:schemeClr val="bg1"/>
                </a:solidFill>
              </a:rPr>
              <a:t> I-VOL The National Volunteering Database, die </a:t>
            </a:r>
            <a:r>
              <a:rPr lang="en-US" sz="2200" dirty="0" err="1">
                <a:solidFill>
                  <a:schemeClr val="bg1"/>
                </a:solidFill>
              </a:rPr>
              <a:t>verschiedene</a:t>
            </a:r>
            <a:r>
              <a:rPr lang="en-US" sz="2200" dirty="0">
                <a:solidFill>
                  <a:schemeClr val="bg1"/>
                </a:solidFill>
              </a:rPr>
              <a:t> </a:t>
            </a:r>
            <a:r>
              <a:rPr lang="en-US" sz="2200" dirty="0" err="1">
                <a:solidFill>
                  <a:schemeClr val="bg1"/>
                </a:solidFill>
              </a:rPr>
              <a:t>Möglichkeiten</a:t>
            </a:r>
            <a:r>
              <a:rPr lang="en-US" sz="2200" dirty="0">
                <a:solidFill>
                  <a:schemeClr val="bg1"/>
                </a:solidFill>
              </a:rPr>
              <a:t> des </a:t>
            </a:r>
            <a:r>
              <a:rPr lang="en-US" sz="2200" dirty="0" err="1">
                <a:solidFill>
                  <a:schemeClr val="bg1"/>
                </a:solidFill>
              </a:rPr>
              <a:t>freiwilligen</a:t>
            </a:r>
            <a:r>
              <a:rPr lang="en-US" sz="2200" dirty="0">
                <a:solidFill>
                  <a:schemeClr val="bg1"/>
                </a:solidFill>
              </a:rPr>
              <a:t> Engagements in der Region </a:t>
            </a:r>
            <a:r>
              <a:rPr lang="en-US" sz="2200" dirty="0" err="1">
                <a:solidFill>
                  <a:schemeClr val="bg1"/>
                </a:solidFill>
              </a:rPr>
              <a:t>aufzeigt</a:t>
            </a:r>
            <a:r>
              <a:rPr lang="en-US" sz="2200" dirty="0">
                <a:solidFill>
                  <a:schemeClr val="bg1"/>
                </a:solidFill>
              </a:rPr>
              <a:t>:</a:t>
            </a:r>
          </a:p>
          <a:p>
            <a:endParaRPr lang="en-US" sz="2250" dirty="0">
              <a:solidFill>
                <a:schemeClr val="bg1"/>
              </a:solidFill>
            </a:endParaRPr>
          </a:p>
          <a:p>
            <a:endParaRPr lang="en-US" sz="2400" dirty="0">
              <a:solidFill>
                <a:schemeClr val="bg1"/>
              </a:solidFill>
            </a:endParaRPr>
          </a:p>
        </p:txBody>
      </p:sp>
      <p:sp>
        <p:nvSpPr>
          <p:cNvPr id="10" name="TextBox 9">
            <a:extLst>
              <a:ext uri="{FF2B5EF4-FFF2-40B4-BE49-F238E27FC236}">
                <a16:creationId xmlns:a16="http://schemas.microsoft.com/office/drawing/2014/main" id="{0DE1FCC9-C083-4E15-9415-799054EDEBB4}"/>
              </a:ext>
            </a:extLst>
          </p:cNvPr>
          <p:cNvSpPr txBox="1"/>
          <p:nvPr/>
        </p:nvSpPr>
        <p:spPr>
          <a:xfrm>
            <a:off x="1971990" y="6073912"/>
            <a:ext cx="8840620" cy="400110"/>
          </a:xfrm>
          <a:prstGeom prst="rect">
            <a:avLst/>
          </a:prstGeom>
          <a:noFill/>
        </p:spPr>
        <p:txBody>
          <a:bodyPr wrap="square" rtlCol="0">
            <a:spAutoFit/>
          </a:bodyPr>
          <a:lstStyle/>
          <a:p>
            <a:r>
              <a:rPr lang="en-US" sz="2000" b="1" dirty="0">
                <a:solidFill>
                  <a:srgbClr val="002060"/>
                </a:solidFill>
                <a:hlinkClick r:id="rId3">
                  <a:extLst>
                    <a:ext uri="{A12FA001-AC4F-418D-AE19-62706E023703}">
                      <ahyp:hlinkClr xmlns:ahyp="http://schemas.microsoft.com/office/drawing/2018/hyperlinkcolor" val="tx"/>
                    </a:ext>
                  </a:extLst>
                </a:hlinkClick>
              </a:rPr>
              <a:t>Ireland’s national volunteering database</a:t>
            </a:r>
            <a:endParaRPr lang="en-IE" sz="2000" b="1" dirty="0">
              <a:solidFill>
                <a:srgbClr val="002060"/>
              </a:solidFill>
            </a:endParaRPr>
          </a:p>
        </p:txBody>
      </p:sp>
      <p:pic>
        <p:nvPicPr>
          <p:cNvPr id="14" name="Picture Placeholder 13">
            <a:extLst>
              <a:ext uri="{FF2B5EF4-FFF2-40B4-BE49-F238E27FC236}">
                <a16:creationId xmlns:a16="http://schemas.microsoft.com/office/drawing/2014/main" id="{6D643596-C099-48A9-8AA7-F49B37934183}"/>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83369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434827" y="193702"/>
            <a:ext cx="5105121" cy="1072341"/>
          </a:xfrm>
        </p:spPr>
        <p:txBody>
          <a:bodyPr>
            <a:normAutofit lnSpcReduction="10000"/>
          </a:bodyPr>
          <a:lstStyle/>
          <a:p>
            <a:pPr algn="ctr"/>
            <a:r>
              <a:rPr lang="en-US" sz="2400" b="1" dirty="0" err="1"/>
              <a:t>Verpflichtende</a:t>
            </a:r>
            <a:r>
              <a:rPr lang="en-US" sz="2400" b="1" dirty="0"/>
              <a:t> </a:t>
            </a:r>
            <a:r>
              <a:rPr lang="en-US" sz="2400" b="1" dirty="0" err="1"/>
              <a:t>Teilnahme</a:t>
            </a:r>
            <a:r>
              <a:rPr lang="en-US" sz="2400" b="1" dirty="0"/>
              <a:t> an </a:t>
            </a:r>
            <a:r>
              <a:rPr lang="en-US" sz="2400" b="1" dirty="0" err="1"/>
              <a:t>einem</a:t>
            </a:r>
            <a:r>
              <a:rPr lang="en-US" sz="2400" b="1" dirty="0"/>
              <a:t> </a:t>
            </a:r>
            <a:r>
              <a:rPr lang="en-US" sz="2400" b="1" dirty="0" err="1"/>
              <a:t>Projekt</a:t>
            </a:r>
            <a:r>
              <a:rPr lang="en-US" sz="2400" b="1" dirty="0"/>
              <a:t> </a:t>
            </a:r>
            <a:r>
              <a:rPr lang="en-US" sz="2400" b="1" dirty="0" err="1"/>
              <a:t>zu</a:t>
            </a:r>
            <a:r>
              <a:rPr lang="en-US" sz="2400" b="1" dirty="0"/>
              <a:t> </a:t>
            </a:r>
            <a:r>
              <a:rPr lang="en-US" sz="2400" b="1" dirty="0" err="1"/>
              <a:t>digitalem</a:t>
            </a:r>
            <a:r>
              <a:rPr lang="en-US" sz="2400" b="1" dirty="0"/>
              <a:t> </a:t>
            </a:r>
            <a:r>
              <a:rPr lang="en-US" sz="2400" b="1" dirty="0" err="1"/>
              <a:t>studentischem</a:t>
            </a:r>
            <a:r>
              <a:rPr lang="en-US" sz="2400" b="1" dirty="0"/>
              <a:t> Engagement </a:t>
            </a:r>
            <a:endParaRPr lang="en-US" sz="1600" b="1"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1550360" y="1402677"/>
            <a:ext cx="5358762" cy="5770811"/>
          </a:xfrm>
          <a:prstGeom prst="rect">
            <a:avLst/>
          </a:prstGeom>
          <a:noFill/>
        </p:spPr>
        <p:txBody>
          <a:bodyPr wrap="square" rtlCol="0">
            <a:spAutoFit/>
          </a:bodyPr>
          <a:lstStyle/>
          <a:p>
            <a:r>
              <a:rPr lang="en-US" sz="2300" dirty="0">
                <a:solidFill>
                  <a:schemeClr val="bg1"/>
                </a:solidFill>
              </a:rPr>
              <a:t>Die </a:t>
            </a:r>
            <a:r>
              <a:rPr lang="en-US" sz="2300" dirty="0" err="1">
                <a:solidFill>
                  <a:schemeClr val="bg1"/>
                </a:solidFill>
              </a:rPr>
              <a:t>Teilnahme</a:t>
            </a:r>
            <a:r>
              <a:rPr lang="en-US" sz="2300" dirty="0">
                <a:solidFill>
                  <a:schemeClr val="bg1"/>
                </a:solidFill>
              </a:rPr>
              <a:t> an </a:t>
            </a:r>
            <a:r>
              <a:rPr lang="en-US" sz="2300" dirty="0" err="1">
                <a:solidFill>
                  <a:schemeClr val="bg1"/>
                </a:solidFill>
              </a:rPr>
              <a:t>einem</a:t>
            </a:r>
            <a:r>
              <a:rPr lang="en-US" sz="2300" dirty="0">
                <a:solidFill>
                  <a:schemeClr val="bg1"/>
                </a:solidFill>
              </a:rPr>
              <a:t> </a:t>
            </a:r>
            <a:r>
              <a:rPr lang="en-US" sz="2300" dirty="0" err="1">
                <a:solidFill>
                  <a:schemeClr val="bg1"/>
                </a:solidFill>
              </a:rPr>
              <a:t>Projekt</a:t>
            </a:r>
            <a:r>
              <a:rPr lang="en-US" sz="2300" dirty="0">
                <a:solidFill>
                  <a:schemeClr val="bg1"/>
                </a:solidFill>
              </a:rPr>
              <a:t> </a:t>
            </a:r>
            <a:r>
              <a:rPr lang="en-US" sz="2300" dirty="0" err="1">
                <a:solidFill>
                  <a:schemeClr val="bg1"/>
                </a:solidFill>
              </a:rPr>
              <a:t>zu</a:t>
            </a:r>
            <a:r>
              <a:rPr lang="en-US" sz="2300" dirty="0">
                <a:solidFill>
                  <a:schemeClr val="bg1"/>
                </a:solidFill>
              </a:rPr>
              <a:t> </a:t>
            </a:r>
            <a:r>
              <a:rPr lang="en-US" sz="2300" dirty="0" err="1">
                <a:solidFill>
                  <a:schemeClr val="bg1"/>
                </a:solidFill>
              </a:rPr>
              <a:t>digitalem</a:t>
            </a:r>
            <a:r>
              <a:rPr lang="en-US" sz="2300" dirty="0">
                <a:solidFill>
                  <a:schemeClr val="bg1"/>
                </a:solidFill>
              </a:rPr>
              <a:t> </a:t>
            </a:r>
            <a:r>
              <a:rPr lang="en-US" sz="2300" dirty="0" err="1">
                <a:solidFill>
                  <a:schemeClr val="bg1"/>
                </a:solidFill>
              </a:rPr>
              <a:t>studentischem</a:t>
            </a:r>
            <a:r>
              <a:rPr lang="en-US" sz="2300" dirty="0">
                <a:solidFill>
                  <a:schemeClr val="bg1"/>
                </a:solidFill>
              </a:rPr>
              <a:t> Engagement </a:t>
            </a:r>
            <a:r>
              <a:rPr lang="en-US" sz="2300" dirty="0" err="1">
                <a:solidFill>
                  <a:schemeClr val="bg1"/>
                </a:solidFill>
              </a:rPr>
              <a:t>kann</a:t>
            </a:r>
            <a:r>
              <a:rPr lang="en-US" sz="2300" dirty="0">
                <a:solidFill>
                  <a:schemeClr val="bg1"/>
                </a:solidFill>
              </a:rPr>
              <a:t> </a:t>
            </a:r>
            <a:r>
              <a:rPr lang="en-US" sz="2300" dirty="0" err="1">
                <a:solidFill>
                  <a:schemeClr val="bg1"/>
                </a:solidFill>
              </a:rPr>
              <a:t>auch</a:t>
            </a:r>
            <a:r>
              <a:rPr lang="en-US" sz="2300" dirty="0">
                <a:solidFill>
                  <a:schemeClr val="bg1"/>
                </a:solidFill>
              </a:rPr>
              <a:t> </a:t>
            </a:r>
            <a:r>
              <a:rPr lang="en-US" sz="2300" dirty="0" err="1">
                <a:solidFill>
                  <a:schemeClr val="bg1"/>
                </a:solidFill>
              </a:rPr>
              <a:t>verpflichtender</a:t>
            </a:r>
            <a:r>
              <a:rPr lang="en-US" sz="2300" dirty="0">
                <a:solidFill>
                  <a:schemeClr val="bg1"/>
                </a:solidFill>
              </a:rPr>
              <a:t> Teil des Curriculums in </a:t>
            </a:r>
            <a:r>
              <a:rPr lang="en-US" sz="2300" dirty="0" err="1">
                <a:solidFill>
                  <a:schemeClr val="bg1"/>
                </a:solidFill>
              </a:rPr>
              <a:t>einem</a:t>
            </a:r>
            <a:r>
              <a:rPr lang="en-US" sz="2300" dirty="0">
                <a:solidFill>
                  <a:schemeClr val="bg1"/>
                </a:solidFill>
              </a:rPr>
              <a:t> </a:t>
            </a:r>
            <a:r>
              <a:rPr lang="en-US" sz="2300" dirty="0" err="1">
                <a:solidFill>
                  <a:schemeClr val="bg1"/>
                </a:solidFill>
              </a:rPr>
              <a:t>Studiengang</a:t>
            </a:r>
            <a:r>
              <a:rPr lang="en-US" sz="2300" dirty="0">
                <a:solidFill>
                  <a:schemeClr val="bg1"/>
                </a:solidFill>
              </a:rPr>
              <a:t> sein. </a:t>
            </a:r>
            <a:r>
              <a:rPr lang="en-US" sz="2300" dirty="0" err="1">
                <a:solidFill>
                  <a:schemeClr val="bg1"/>
                </a:solidFill>
              </a:rPr>
              <a:t>Studierenden</a:t>
            </a:r>
            <a:r>
              <a:rPr lang="en-US" sz="2300" dirty="0">
                <a:solidFill>
                  <a:schemeClr val="bg1"/>
                </a:solidFill>
              </a:rPr>
              <a:t> </a:t>
            </a:r>
            <a:r>
              <a:rPr lang="en-US" sz="2300" dirty="0" err="1">
                <a:solidFill>
                  <a:schemeClr val="bg1"/>
                </a:solidFill>
              </a:rPr>
              <a:t>entscheiden</a:t>
            </a:r>
            <a:r>
              <a:rPr lang="en-US" sz="2300" dirty="0">
                <a:solidFill>
                  <a:schemeClr val="bg1"/>
                </a:solidFill>
              </a:rPr>
              <a:t> </a:t>
            </a:r>
            <a:r>
              <a:rPr lang="en-US" sz="2300" dirty="0" err="1">
                <a:solidFill>
                  <a:schemeClr val="bg1"/>
                </a:solidFill>
              </a:rPr>
              <a:t>sich</a:t>
            </a:r>
            <a:r>
              <a:rPr lang="en-US" sz="2300" dirty="0">
                <a:solidFill>
                  <a:schemeClr val="bg1"/>
                </a:solidFill>
              </a:rPr>
              <a:t> </a:t>
            </a:r>
            <a:r>
              <a:rPr lang="en-US" sz="2300" dirty="0" err="1">
                <a:solidFill>
                  <a:schemeClr val="bg1"/>
                </a:solidFill>
              </a:rPr>
              <a:t>dann</a:t>
            </a:r>
            <a:r>
              <a:rPr lang="en-US" sz="2300" dirty="0">
                <a:solidFill>
                  <a:schemeClr val="bg1"/>
                </a:solidFill>
              </a:rPr>
              <a:t> </a:t>
            </a:r>
            <a:r>
              <a:rPr lang="en-US" sz="2300" dirty="0" err="1">
                <a:solidFill>
                  <a:schemeClr val="bg1"/>
                </a:solidFill>
              </a:rPr>
              <a:t>zwar</a:t>
            </a:r>
            <a:r>
              <a:rPr lang="en-US" sz="2300" dirty="0">
                <a:solidFill>
                  <a:schemeClr val="bg1"/>
                </a:solidFill>
              </a:rPr>
              <a:t> </a:t>
            </a:r>
            <a:r>
              <a:rPr lang="en-US" sz="2300" dirty="0" err="1">
                <a:solidFill>
                  <a:schemeClr val="bg1"/>
                </a:solidFill>
              </a:rPr>
              <a:t>nicht</a:t>
            </a:r>
            <a:r>
              <a:rPr lang="en-US" sz="2300" dirty="0">
                <a:solidFill>
                  <a:schemeClr val="bg1"/>
                </a:solidFill>
              </a:rPr>
              <a:t> </a:t>
            </a:r>
            <a:r>
              <a:rPr lang="en-US" sz="2300" dirty="0" err="1">
                <a:solidFill>
                  <a:schemeClr val="bg1"/>
                </a:solidFill>
              </a:rPr>
              <a:t>freiwillig</a:t>
            </a:r>
            <a:r>
              <a:rPr lang="en-US" sz="2300" dirty="0">
                <a:solidFill>
                  <a:schemeClr val="bg1"/>
                </a:solidFill>
              </a:rPr>
              <a:t> </a:t>
            </a:r>
            <a:r>
              <a:rPr lang="en-US" sz="2300" dirty="0" err="1">
                <a:solidFill>
                  <a:schemeClr val="bg1"/>
                </a:solidFill>
              </a:rPr>
              <a:t>dazu</a:t>
            </a:r>
            <a:r>
              <a:rPr lang="en-US" sz="2300" dirty="0">
                <a:solidFill>
                  <a:schemeClr val="bg1"/>
                </a:solidFill>
              </a:rPr>
              <a:t>, </a:t>
            </a:r>
            <a:r>
              <a:rPr lang="en-US" sz="2300" dirty="0" err="1">
                <a:solidFill>
                  <a:schemeClr val="bg1"/>
                </a:solidFill>
              </a:rPr>
              <a:t>sich</a:t>
            </a:r>
            <a:r>
              <a:rPr lang="en-US" sz="2300" dirty="0">
                <a:solidFill>
                  <a:schemeClr val="bg1"/>
                </a:solidFill>
              </a:rPr>
              <a:t> </a:t>
            </a:r>
            <a:r>
              <a:rPr lang="en-US" sz="2300" dirty="0" err="1">
                <a:solidFill>
                  <a:schemeClr val="bg1"/>
                </a:solidFill>
              </a:rPr>
              <a:t>bürgerschaftlich</a:t>
            </a:r>
            <a:r>
              <a:rPr lang="en-US" sz="2300" dirty="0">
                <a:solidFill>
                  <a:schemeClr val="bg1"/>
                </a:solidFill>
              </a:rPr>
              <a:t> </a:t>
            </a:r>
            <a:r>
              <a:rPr lang="en-US" sz="2300" dirty="0" err="1">
                <a:solidFill>
                  <a:schemeClr val="bg1"/>
                </a:solidFill>
              </a:rPr>
              <a:t>zu</a:t>
            </a:r>
            <a:r>
              <a:rPr lang="en-US" sz="2300" dirty="0">
                <a:solidFill>
                  <a:schemeClr val="bg1"/>
                </a:solidFill>
              </a:rPr>
              <a:t> </a:t>
            </a:r>
            <a:r>
              <a:rPr lang="en-US" sz="2300" dirty="0" err="1">
                <a:solidFill>
                  <a:schemeClr val="bg1"/>
                </a:solidFill>
              </a:rPr>
              <a:t>engagieren</a:t>
            </a:r>
            <a:r>
              <a:rPr lang="en-US" sz="2300" dirty="0">
                <a:solidFill>
                  <a:schemeClr val="bg1"/>
                </a:solidFill>
              </a:rPr>
              <a:t>. </a:t>
            </a:r>
            <a:r>
              <a:rPr lang="en-US" sz="2300" dirty="0" err="1">
                <a:solidFill>
                  <a:schemeClr val="bg1"/>
                </a:solidFill>
              </a:rPr>
              <a:t>Dennoch</a:t>
            </a:r>
            <a:r>
              <a:rPr lang="en-US" sz="2300" dirty="0">
                <a:solidFill>
                  <a:schemeClr val="bg1"/>
                </a:solidFill>
              </a:rPr>
              <a:t> </a:t>
            </a:r>
            <a:r>
              <a:rPr lang="en-US" sz="2300" dirty="0" err="1">
                <a:solidFill>
                  <a:schemeClr val="bg1"/>
                </a:solidFill>
              </a:rPr>
              <a:t>können</a:t>
            </a:r>
            <a:r>
              <a:rPr lang="en-US" sz="2300" dirty="0">
                <a:solidFill>
                  <a:schemeClr val="bg1"/>
                </a:solidFill>
              </a:rPr>
              <a:t> </a:t>
            </a:r>
            <a:r>
              <a:rPr lang="en-US" sz="2300" dirty="0" err="1">
                <a:solidFill>
                  <a:schemeClr val="bg1"/>
                </a:solidFill>
              </a:rPr>
              <a:t>sie</a:t>
            </a:r>
            <a:r>
              <a:rPr lang="en-US" sz="2300" dirty="0">
                <a:solidFill>
                  <a:schemeClr val="bg1"/>
                </a:solidFill>
              </a:rPr>
              <a:t> </a:t>
            </a:r>
            <a:r>
              <a:rPr lang="en-US" sz="2300" dirty="0" err="1">
                <a:solidFill>
                  <a:schemeClr val="bg1"/>
                </a:solidFill>
              </a:rPr>
              <a:t>im</a:t>
            </a:r>
            <a:r>
              <a:rPr lang="en-US" sz="2300" dirty="0">
                <a:solidFill>
                  <a:schemeClr val="bg1"/>
                </a:solidFill>
              </a:rPr>
              <a:t> </a:t>
            </a:r>
            <a:r>
              <a:rPr lang="en-US" sz="2300" dirty="0" err="1">
                <a:solidFill>
                  <a:schemeClr val="bg1"/>
                </a:solidFill>
              </a:rPr>
              <a:t>Rahmen</a:t>
            </a:r>
            <a:r>
              <a:rPr lang="en-US" sz="2300" dirty="0">
                <a:solidFill>
                  <a:schemeClr val="bg1"/>
                </a:solidFill>
              </a:rPr>
              <a:t> der </a:t>
            </a:r>
            <a:r>
              <a:rPr lang="en-US" sz="2300" dirty="0" err="1">
                <a:solidFill>
                  <a:schemeClr val="bg1"/>
                </a:solidFill>
              </a:rPr>
              <a:t>Teilnahme</a:t>
            </a:r>
            <a:r>
              <a:rPr lang="en-US" sz="2300" dirty="0">
                <a:solidFill>
                  <a:schemeClr val="bg1"/>
                </a:solidFill>
              </a:rPr>
              <a:t> an der </a:t>
            </a:r>
            <a:r>
              <a:rPr lang="en-US" sz="2300" dirty="0" err="1">
                <a:solidFill>
                  <a:schemeClr val="bg1"/>
                </a:solidFill>
              </a:rPr>
              <a:t>entsprechenden</a:t>
            </a:r>
            <a:r>
              <a:rPr lang="en-US" sz="2300" dirty="0">
                <a:solidFill>
                  <a:schemeClr val="bg1"/>
                </a:solidFill>
              </a:rPr>
              <a:t> </a:t>
            </a:r>
            <a:r>
              <a:rPr lang="en-US" sz="2300" dirty="0" err="1">
                <a:solidFill>
                  <a:schemeClr val="bg1"/>
                </a:solidFill>
              </a:rPr>
              <a:t>Lehrveranstaltung</a:t>
            </a:r>
            <a:r>
              <a:rPr lang="en-US" sz="2300" dirty="0">
                <a:solidFill>
                  <a:schemeClr val="bg1"/>
                </a:solidFill>
              </a:rPr>
              <a:t> </a:t>
            </a:r>
            <a:r>
              <a:rPr lang="en-US" sz="2300" dirty="0" err="1">
                <a:solidFill>
                  <a:schemeClr val="bg1"/>
                </a:solidFill>
              </a:rPr>
              <a:t>viele</a:t>
            </a:r>
            <a:r>
              <a:rPr lang="en-US" sz="2300" dirty="0">
                <a:solidFill>
                  <a:schemeClr val="bg1"/>
                </a:solidFill>
              </a:rPr>
              <a:t> </a:t>
            </a:r>
            <a:r>
              <a:rPr lang="en-US" sz="2300" dirty="0" err="1">
                <a:solidFill>
                  <a:schemeClr val="bg1"/>
                </a:solidFill>
              </a:rPr>
              <a:t>Erfahrungen</a:t>
            </a:r>
            <a:r>
              <a:rPr lang="en-US" sz="2300" dirty="0">
                <a:solidFill>
                  <a:schemeClr val="bg1"/>
                </a:solidFill>
              </a:rPr>
              <a:t> </a:t>
            </a:r>
            <a:r>
              <a:rPr lang="en-US" sz="2300" dirty="0" err="1">
                <a:solidFill>
                  <a:schemeClr val="bg1"/>
                </a:solidFill>
              </a:rPr>
              <a:t>sammeln</a:t>
            </a:r>
            <a:r>
              <a:rPr lang="en-US" sz="2300" dirty="0">
                <a:solidFill>
                  <a:schemeClr val="bg1"/>
                </a:solidFill>
              </a:rPr>
              <a:t>, die es </a:t>
            </a:r>
            <a:r>
              <a:rPr lang="en-US" sz="2300" dirty="0" err="1">
                <a:solidFill>
                  <a:schemeClr val="bg1"/>
                </a:solidFill>
              </a:rPr>
              <a:t>ihnen</a:t>
            </a:r>
            <a:r>
              <a:rPr lang="en-US" sz="2300" dirty="0">
                <a:solidFill>
                  <a:schemeClr val="bg1"/>
                </a:solidFill>
              </a:rPr>
              <a:t> </a:t>
            </a:r>
            <a:r>
              <a:rPr lang="en-US" sz="2300" dirty="0" err="1">
                <a:solidFill>
                  <a:schemeClr val="bg1"/>
                </a:solidFill>
              </a:rPr>
              <a:t>ermöglichen</a:t>
            </a:r>
            <a:r>
              <a:rPr lang="en-US" sz="2300" dirty="0">
                <a:solidFill>
                  <a:schemeClr val="bg1"/>
                </a:solidFill>
              </a:rPr>
              <a:t>, </a:t>
            </a:r>
            <a:r>
              <a:rPr lang="en-US" sz="2300" dirty="0" err="1">
                <a:solidFill>
                  <a:schemeClr val="bg1"/>
                </a:solidFill>
              </a:rPr>
              <a:t>später</a:t>
            </a:r>
            <a:r>
              <a:rPr lang="en-US" sz="2300" dirty="0">
                <a:solidFill>
                  <a:schemeClr val="bg1"/>
                </a:solidFill>
              </a:rPr>
              <a:t> </a:t>
            </a:r>
            <a:r>
              <a:rPr lang="en-US" sz="2300" dirty="0" err="1">
                <a:solidFill>
                  <a:schemeClr val="bg1"/>
                </a:solidFill>
              </a:rPr>
              <a:t>ein</a:t>
            </a:r>
            <a:r>
              <a:rPr lang="en-US" sz="2300" dirty="0">
                <a:solidFill>
                  <a:schemeClr val="bg1"/>
                </a:solidFill>
              </a:rPr>
              <a:t> </a:t>
            </a:r>
            <a:r>
              <a:rPr lang="en-US" sz="2300" dirty="0" err="1">
                <a:solidFill>
                  <a:schemeClr val="bg1"/>
                </a:solidFill>
              </a:rPr>
              <a:t>eigenes</a:t>
            </a:r>
            <a:r>
              <a:rPr lang="en-US" sz="2300" dirty="0">
                <a:solidFill>
                  <a:schemeClr val="bg1"/>
                </a:solidFill>
              </a:rPr>
              <a:t> </a:t>
            </a:r>
            <a:r>
              <a:rPr lang="en-US" sz="2300" dirty="0" err="1">
                <a:solidFill>
                  <a:schemeClr val="bg1"/>
                </a:solidFill>
              </a:rPr>
              <a:t>Projekt</a:t>
            </a:r>
            <a:r>
              <a:rPr lang="en-US" sz="2300" dirty="0">
                <a:solidFill>
                  <a:schemeClr val="bg1"/>
                </a:solidFill>
              </a:rPr>
              <a:t> </a:t>
            </a:r>
            <a:r>
              <a:rPr lang="en-US" sz="2300" dirty="0" err="1">
                <a:solidFill>
                  <a:schemeClr val="bg1"/>
                </a:solidFill>
              </a:rPr>
              <a:t>zu</a:t>
            </a:r>
            <a:r>
              <a:rPr lang="en-US" sz="2300" dirty="0">
                <a:solidFill>
                  <a:schemeClr val="bg1"/>
                </a:solidFill>
              </a:rPr>
              <a:t> </a:t>
            </a:r>
            <a:r>
              <a:rPr lang="en-US" sz="2300" dirty="0" err="1">
                <a:solidFill>
                  <a:schemeClr val="bg1"/>
                </a:solidFill>
              </a:rPr>
              <a:t>digitalem</a:t>
            </a:r>
            <a:r>
              <a:rPr lang="en-US" sz="2300" dirty="0">
                <a:solidFill>
                  <a:schemeClr val="bg1"/>
                </a:solidFill>
              </a:rPr>
              <a:t> </a:t>
            </a:r>
            <a:r>
              <a:rPr lang="en-US" sz="2300" dirty="0" err="1">
                <a:solidFill>
                  <a:schemeClr val="bg1"/>
                </a:solidFill>
              </a:rPr>
              <a:t>studentischem</a:t>
            </a:r>
            <a:r>
              <a:rPr lang="en-US" sz="2300" dirty="0">
                <a:solidFill>
                  <a:schemeClr val="bg1"/>
                </a:solidFill>
              </a:rPr>
              <a:t> Engagement </a:t>
            </a:r>
            <a:r>
              <a:rPr lang="en-US" sz="2300" dirty="0" err="1">
                <a:solidFill>
                  <a:schemeClr val="bg1"/>
                </a:solidFill>
              </a:rPr>
              <a:t>aufzubauen</a:t>
            </a:r>
            <a:r>
              <a:rPr lang="en-US" sz="2300" dirty="0">
                <a:solidFill>
                  <a:schemeClr val="bg1"/>
                </a:solidFill>
              </a:rPr>
              <a:t>, z. B. </a:t>
            </a:r>
            <a:r>
              <a:rPr lang="en-US" sz="2300" dirty="0" err="1">
                <a:solidFill>
                  <a:schemeClr val="bg1"/>
                </a:solidFill>
              </a:rPr>
              <a:t>durch</a:t>
            </a:r>
            <a:r>
              <a:rPr lang="en-US" sz="2300" dirty="0">
                <a:solidFill>
                  <a:schemeClr val="bg1"/>
                </a:solidFill>
              </a:rPr>
              <a:t> das </a:t>
            </a:r>
            <a:r>
              <a:rPr lang="en-US" sz="2300" dirty="0" err="1">
                <a:solidFill>
                  <a:schemeClr val="bg1"/>
                </a:solidFill>
              </a:rPr>
              <a:t>Knüpfen</a:t>
            </a:r>
            <a:r>
              <a:rPr lang="en-US" sz="2300" dirty="0">
                <a:solidFill>
                  <a:schemeClr val="bg1"/>
                </a:solidFill>
              </a:rPr>
              <a:t> von </a:t>
            </a:r>
            <a:r>
              <a:rPr lang="en-US" sz="2300" dirty="0" err="1">
                <a:solidFill>
                  <a:schemeClr val="bg1"/>
                </a:solidFill>
              </a:rPr>
              <a:t>sozialen</a:t>
            </a:r>
            <a:r>
              <a:rPr lang="en-US" sz="2300" dirty="0">
                <a:solidFill>
                  <a:schemeClr val="bg1"/>
                </a:solidFill>
              </a:rPr>
              <a:t> </a:t>
            </a:r>
            <a:r>
              <a:rPr lang="en-US" sz="2300" dirty="0" err="1">
                <a:solidFill>
                  <a:schemeClr val="bg1"/>
                </a:solidFill>
              </a:rPr>
              <a:t>Kontakten</a:t>
            </a:r>
            <a:r>
              <a:rPr lang="en-US" sz="2300" dirty="0">
                <a:solidFill>
                  <a:schemeClr val="bg1"/>
                </a:solidFill>
              </a:rPr>
              <a:t>, die </a:t>
            </a:r>
            <a:r>
              <a:rPr lang="en-US" sz="2300" dirty="0" err="1">
                <a:solidFill>
                  <a:schemeClr val="bg1"/>
                </a:solidFill>
              </a:rPr>
              <a:t>ihnen</a:t>
            </a:r>
            <a:r>
              <a:rPr lang="en-US" sz="2300" dirty="0">
                <a:solidFill>
                  <a:schemeClr val="bg1"/>
                </a:solidFill>
              </a:rPr>
              <a:t> für die </a:t>
            </a:r>
            <a:r>
              <a:rPr lang="en-US" sz="2300" dirty="0" err="1">
                <a:solidFill>
                  <a:schemeClr val="bg1"/>
                </a:solidFill>
              </a:rPr>
              <a:t>Gründung</a:t>
            </a:r>
            <a:r>
              <a:rPr lang="en-US" sz="2300" dirty="0">
                <a:solidFill>
                  <a:schemeClr val="bg1"/>
                </a:solidFill>
              </a:rPr>
              <a:t> des </a:t>
            </a:r>
            <a:r>
              <a:rPr lang="en-US" sz="2300" dirty="0" err="1">
                <a:solidFill>
                  <a:schemeClr val="bg1"/>
                </a:solidFill>
              </a:rPr>
              <a:t>eigenen</a:t>
            </a:r>
            <a:r>
              <a:rPr lang="en-US" sz="2300" dirty="0">
                <a:solidFill>
                  <a:schemeClr val="bg1"/>
                </a:solidFill>
              </a:rPr>
              <a:t> </a:t>
            </a:r>
            <a:r>
              <a:rPr lang="en-US" sz="2300" dirty="0" err="1">
                <a:solidFill>
                  <a:schemeClr val="bg1"/>
                </a:solidFill>
              </a:rPr>
              <a:t>Projektes</a:t>
            </a:r>
            <a:r>
              <a:rPr lang="en-US" sz="2300" dirty="0">
                <a:solidFill>
                  <a:schemeClr val="bg1"/>
                </a:solidFill>
              </a:rPr>
              <a:t> </a:t>
            </a:r>
            <a:r>
              <a:rPr lang="en-US" sz="2300" dirty="0" err="1">
                <a:solidFill>
                  <a:schemeClr val="bg1"/>
                </a:solidFill>
              </a:rPr>
              <a:t>später</a:t>
            </a:r>
            <a:r>
              <a:rPr lang="en-US" sz="2300" dirty="0">
                <a:solidFill>
                  <a:schemeClr val="bg1"/>
                </a:solidFill>
              </a:rPr>
              <a:t> </a:t>
            </a:r>
            <a:r>
              <a:rPr lang="en-US" sz="2300" dirty="0" err="1">
                <a:solidFill>
                  <a:schemeClr val="bg1"/>
                </a:solidFill>
              </a:rPr>
              <a:t>helfen</a:t>
            </a:r>
            <a:r>
              <a:rPr lang="en-US" sz="2300" dirty="0">
                <a:solidFill>
                  <a:schemeClr val="bg1"/>
                </a:solidFill>
              </a:rPr>
              <a:t>.</a:t>
            </a:r>
          </a:p>
          <a:p>
            <a:endParaRPr lang="en-US" sz="2400" dirty="0">
              <a:solidFill>
                <a:schemeClr val="bg1"/>
              </a:solidFill>
            </a:endParaRPr>
          </a:p>
        </p:txBody>
      </p:sp>
      <p:pic>
        <p:nvPicPr>
          <p:cNvPr id="9" name="Picture Placeholder 8">
            <a:extLst>
              <a:ext uri="{FF2B5EF4-FFF2-40B4-BE49-F238E27FC236}">
                <a16:creationId xmlns:a16="http://schemas.microsoft.com/office/drawing/2014/main" id="{9C811177-405D-4641-A96C-B6E2AF1D35E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16765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02935" y="1553608"/>
            <a:ext cx="5147674" cy="1569660"/>
          </a:xfrm>
          <a:prstGeom prst="rect">
            <a:avLst/>
          </a:prstGeom>
          <a:noFill/>
        </p:spPr>
        <p:txBody>
          <a:bodyPr wrap="square" rtlCol="0">
            <a:spAutoFit/>
          </a:bodyPr>
          <a:lstStyle/>
          <a:p>
            <a:r>
              <a:rPr lang="en-US" sz="2400" dirty="0">
                <a:solidFill>
                  <a:schemeClr val="bg2"/>
                </a:solidFill>
                <a:hlinkClick r:id="rId3">
                  <a:extLst>
                    <a:ext uri="{A12FA001-AC4F-418D-AE19-62706E023703}">
                      <ahyp:hlinkClr xmlns:ahyp="http://schemas.microsoft.com/office/drawing/2018/hyperlinkcolor" val="tx"/>
                    </a:ext>
                  </a:extLst>
                </a:hlinkClick>
              </a:rPr>
              <a:t>Article on How to be an engaged citizen</a:t>
            </a:r>
            <a:endParaRPr lang="en-US" sz="2400" dirty="0">
              <a:solidFill>
                <a:schemeClr val="bg2"/>
              </a:solidFill>
            </a:endParaRPr>
          </a:p>
          <a:p>
            <a:endParaRPr lang="en-US" sz="2400" dirty="0">
              <a:solidFill>
                <a:schemeClr val="bg2"/>
              </a:solidFill>
            </a:endParaRPr>
          </a:p>
          <a:p>
            <a:r>
              <a:rPr lang="en-US" sz="2400" dirty="0">
                <a:solidFill>
                  <a:schemeClr val="bg2"/>
                </a:solidFill>
                <a:hlinkClick r:id="rId4">
                  <a:extLst>
                    <a:ext uri="{A12FA001-AC4F-418D-AE19-62706E023703}">
                      <ahyp:hlinkClr xmlns:ahyp="http://schemas.microsoft.com/office/drawing/2018/hyperlinkcolor" val="tx"/>
                    </a:ext>
                  </a:extLst>
                </a:hlinkClick>
              </a:rPr>
              <a:t>Article on 12 Inspiring Civic Engagement Examples</a:t>
            </a:r>
            <a:endParaRPr lang="en-US" sz="2400" dirty="0">
              <a:solidFill>
                <a:schemeClr val="bg2"/>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718560" y="306874"/>
            <a:ext cx="4716425" cy="9340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err="1"/>
              <a:t>Weitere</a:t>
            </a:r>
            <a:r>
              <a:rPr lang="en-US" sz="2800" b="1" dirty="0"/>
              <a:t> </a:t>
            </a:r>
            <a:r>
              <a:rPr lang="en-US" sz="2800" b="1" dirty="0" err="1"/>
              <a:t>Ressourcen</a:t>
            </a:r>
            <a:endParaRPr lang="en-US" sz="2800" b="1" dirty="0"/>
          </a:p>
          <a:p>
            <a:endParaRPr lang="en-US" sz="3200" dirty="0"/>
          </a:p>
        </p:txBody>
      </p:sp>
      <p:pic>
        <p:nvPicPr>
          <p:cNvPr id="4" name="Picture Placeholder 3">
            <a:extLst>
              <a:ext uri="{FF2B5EF4-FFF2-40B4-BE49-F238E27FC236}">
                <a16:creationId xmlns:a16="http://schemas.microsoft.com/office/drawing/2014/main" id="{3D91BF35-EE69-477D-9E96-28957BC5C967}"/>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1999862" y="690750"/>
            <a:ext cx="9574760" cy="1736763"/>
          </a:xfrm>
        </p:spPr>
        <p:txBody>
          <a:bodyPr>
            <a:normAutofit fontScale="92500" lnSpcReduction="10000"/>
          </a:bodyPr>
          <a:lstStyle/>
          <a:p>
            <a:r>
              <a:rPr lang="en-US" b="1" dirty="0"/>
              <a:t>Der </a:t>
            </a:r>
            <a:r>
              <a:rPr lang="en-US" b="1" dirty="0" err="1"/>
              <a:t>Einsatz</a:t>
            </a:r>
            <a:r>
              <a:rPr lang="en-US" b="1" dirty="0"/>
              <a:t> von </a:t>
            </a:r>
            <a:r>
              <a:rPr lang="en-US" b="1" dirty="0" err="1"/>
              <a:t>digitaler</a:t>
            </a:r>
            <a:r>
              <a:rPr lang="en-US" b="1" dirty="0"/>
              <a:t> </a:t>
            </a:r>
            <a:r>
              <a:rPr lang="en-US" b="1" dirty="0" err="1"/>
              <a:t>Technologie</a:t>
            </a:r>
            <a:r>
              <a:rPr lang="en-US" b="1" dirty="0"/>
              <a:t> </a:t>
            </a:r>
            <a:r>
              <a:rPr lang="en-US" b="1" dirty="0" err="1"/>
              <a:t>zur</a:t>
            </a:r>
            <a:r>
              <a:rPr lang="en-US" b="1" dirty="0"/>
              <a:t> </a:t>
            </a:r>
            <a:r>
              <a:rPr lang="en-US" b="1" dirty="0" err="1"/>
              <a:t>Erweiterung</a:t>
            </a:r>
            <a:r>
              <a:rPr lang="en-US" b="1" dirty="0"/>
              <a:t> des </a:t>
            </a:r>
            <a:r>
              <a:rPr lang="en-US" b="1" dirty="0" err="1"/>
              <a:t>bürgerschaftlichen</a:t>
            </a:r>
            <a:r>
              <a:rPr lang="en-US" b="1" dirty="0"/>
              <a:t> Engagements </a:t>
            </a:r>
            <a:endParaRPr lang="en-IE" sz="4400" b="1"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7" name="TextBox 1">
            <a:extLst>
              <a:ext uri="{FF2B5EF4-FFF2-40B4-BE49-F238E27FC236}">
                <a16:creationId xmlns:a16="http://schemas.microsoft.com/office/drawing/2014/main" id="{6E2A3B48-A5EE-09BE-DD0D-BAAE4AE03139}"/>
              </a:ext>
            </a:extLst>
          </p:cNvPr>
          <p:cNvSpPr txBox="1"/>
          <p:nvPr/>
        </p:nvSpPr>
        <p:spPr>
          <a:xfrm>
            <a:off x="9167923" y="5207412"/>
            <a:ext cx="2604977" cy="400110"/>
          </a:xfrm>
          <a:prstGeom prst="rect">
            <a:avLst/>
          </a:prstGeom>
          <a:noFill/>
        </p:spPr>
        <p:txBody>
          <a:bodyPr wrap="square" rtlCol="0">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Anfänger</a:t>
            </a:r>
            <a:r>
              <a:rPr lang="en-IE" sz="2000" b="1" dirty="0">
                <a:solidFill>
                  <a:schemeClr val="bg1"/>
                </a:solidFill>
              </a:rPr>
              <a:t>*in</a:t>
            </a:r>
          </a:p>
        </p:txBody>
      </p:sp>
    </p:spTree>
    <p:extLst>
      <p:ext uri="{BB962C8B-B14F-4D97-AF65-F5344CB8AC3E}">
        <p14:creationId xmlns:p14="http://schemas.microsoft.com/office/powerpoint/2010/main" val="1130676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228600"/>
            <a:ext cx="4716425" cy="765204"/>
          </a:xfrm>
        </p:spPr>
        <p:txBody>
          <a:bodyPr>
            <a:noAutofit/>
          </a:bodyPr>
          <a:lstStyle/>
          <a:p>
            <a:pPr algn="ctr"/>
            <a:r>
              <a:rPr lang="en-US" sz="2800" b="1" dirty="0" err="1"/>
              <a:t>Einbindung</a:t>
            </a:r>
            <a:r>
              <a:rPr lang="en-US" sz="2800" b="1" dirty="0"/>
              <a:t> von </a:t>
            </a:r>
            <a:r>
              <a:rPr lang="en-US" sz="2800" b="1" dirty="0" err="1"/>
              <a:t>digitaler</a:t>
            </a:r>
            <a:r>
              <a:rPr lang="en-US" sz="2800" b="1" dirty="0"/>
              <a:t> </a:t>
            </a:r>
            <a:r>
              <a:rPr lang="en-US" sz="2800" b="1" dirty="0" err="1"/>
              <a:t>Technologie</a:t>
            </a:r>
            <a:endParaRPr lang="en-US" sz="2800" b="1" dirty="0"/>
          </a:p>
          <a:p>
            <a:pPr algn="ctr"/>
            <a:endParaRPr lang="en-US" sz="2800"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718561" y="1516087"/>
            <a:ext cx="5105121" cy="4893647"/>
          </a:xfrm>
          <a:prstGeom prst="rect">
            <a:avLst/>
          </a:prstGeom>
          <a:noFill/>
        </p:spPr>
        <p:txBody>
          <a:bodyPr wrap="square" rtlCol="0">
            <a:spAutoFit/>
          </a:bodyPr>
          <a:lstStyle/>
          <a:p>
            <a:r>
              <a:rPr lang="en-US" sz="2400" dirty="0">
                <a:solidFill>
                  <a:schemeClr val="bg1"/>
                </a:solidFill>
              </a:rPr>
              <a:t>Zu </a:t>
            </a:r>
            <a:r>
              <a:rPr lang="en-US" sz="2400" dirty="0" err="1">
                <a:solidFill>
                  <a:schemeClr val="bg1"/>
                </a:solidFill>
              </a:rPr>
              <a:t>Beginn</a:t>
            </a:r>
            <a:r>
              <a:rPr lang="en-US" sz="2400" dirty="0">
                <a:solidFill>
                  <a:schemeClr val="bg1"/>
                </a:solidFill>
              </a:rPr>
              <a:t> </a:t>
            </a:r>
            <a:r>
              <a:rPr lang="en-US" sz="2400" dirty="0" err="1">
                <a:solidFill>
                  <a:schemeClr val="bg1"/>
                </a:solidFill>
              </a:rPr>
              <a:t>eines</a:t>
            </a:r>
            <a:r>
              <a:rPr lang="en-US" sz="2400" dirty="0">
                <a:solidFill>
                  <a:schemeClr val="bg1"/>
                </a:solidFill>
              </a:rPr>
              <a:t> </a:t>
            </a:r>
            <a:r>
              <a:rPr lang="en-US" sz="2400" dirty="0" err="1">
                <a:solidFill>
                  <a:schemeClr val="bg1"/>
                </a:solidFill>
              </a:rPr>
              <a:t>Projektes</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ist</a:t>
            </a:r>
            <a:r>
              <a:rPr lang="en-US" sz="2400" dirty="0">
                <a:solidFill>
                  <a:schemeClr val="bg1"/>
                </a:solidFill>
              </a:rPr>
              <a:t> es </a:t>
            </a:r>
            <a:r>
              <a:rPr lang="en-US" sz="2400" dirty="0" err="1">
                <a:solidFill>
                  <a:schemeClr val="bg1"/>
                </a:solidFill>
              </a:rPr>
              <a:t>wichtig</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überlegen</a:t>
            </a:r>
            <a:r>
              <a:rPr lang="en-US" sz="2400" dirty="0">
                <a:solidFill>
                  <a:schemeClr val="bg1"/>
                </a:solidFill>
              </a:rPr>
              <a:t>, </a:t>
            </a:r>
            <a:r>
              <a:rPr lang="en-US" sz="2400" dirty="0" err="1">
                <a:solidFill>
                  <a:schemeClr val="bg1"/>
                </a:solidFill>
              </a:rPr>
              <a:t>wie</a:t>
            </a:r>
            <a:r>
              <a:rPr lang="en-US" sz="2400" dirty="0">
                <a:solidFill>
                  <a:schemeClr val="bg1"/>
                </a:solidFill>
              </a:rPr>
              <a:t> </a:t>
            </a:r>
            <a:r>
              <a:rPr lang="en-US" sz="2400" dirty="0" err="1">
                <a:solidFill>
                  <a:schemeClr val="bg1"/>
                </a:solidFill>
              </a:rPr>
              <a:t>digitale</a:t>
            </a:r>
            <a:r>
              <a:rPr lang="en-US" sz="2400" dirty="0">
                <a:solidFill>
                  <a:schemeClr val="bg1"/>
                </a:solidFill>
              </a:rPr>
              <a:t> </a:t>
            </a:r>
            <a:r>
              <a:rPr lang="en-US" sz="2400" dirty="0" err="1">
                <a:solidFill>
                  <a:schemeClr val="bg1"/>
                </a:solidFill>
              </a:rPr>
              <a:t>Technologie</a:t>
            </a:r>
            <a:r>
              <a:rPr lang="en-US" sz="2400" dirty="0">
                <a:solidFill>
                  <a:schemeClr val="bg1"/>
                </a:solidFill>
              </a:rPr>
              <a:t> </a:t>
            </a:r>
            <a:r>
              <a:rPr lang="en-US" sz="2400" dirty="0" err="1">
                <a:solidFill>
                  <a:schemeClr val="bg1"/>
                </a:solidFill>
              </a:rPr>
              <a:t>eingesetzt</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kann</a:t>
            </a:r>
            <a:r>
              <a:rPr lang="en-US" sz="2400" dirty="0">
                <a:solidFill>
                  <a:schemeClr val="bg1"/>
                </a:solidFill>
              </a:rPr>
              <a:t>, um die </a:t>
            </a:r>
            <a:r>
              <a:rPr lang="en-US" sz="2400" dirty="0" err="1">
                <a:solidFill>
                  <a:schemeClr val="bg1"/>
                </a:solidFill>
              </a:rPr>
              <a:t>Durchführung</a:t>
            </a:r>
            <a:r>
              <a:rPr lang="en-US" sz="2400" dirty="0">
                <a:solidFill>
                  <a:schemeClr val="bg1"/>
                </a:solidFill>
              </a:rPr>
              <a:t> des </a:t>
            </a:r>
            <a:r>
              <a:rPr lang="en-US" sz="2400" dirty="0" err="1">
                <a:solidFill>
                  <a:schemeClr val="bg1"/>
                </a:solidFill>
              </a:rPr>
              <a:t>Projektes</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unterstützen</a:t>
            </a:r>
            <a:r>
              <a:rPr lang="en-US" sz="2400" dirty="0">
                <a:solidFill>
                  <a:schemeClr val="bg1"/>
                </a:solidFill>
              </a:rPr>
              <a:t>.</a:t>
            </a:r>
          </a:p>
          <a:p>
            <a:endParaRPr lang="en-US" sz="2400" dirty="0">
              <a:solidFill>
                <a:schemeClr val="bg1"/>
              </a:solidFill>
            </a:endParaRPr>
          </a:p>
          <a:p>
            <a:r>
              <a:rPr lang="en-US" sz="2400" dirty="0" err="1">
                <a:solidFill>
                  <a:schemeClr val="bg1"/>
                </a:solidFill>
              </a:rPr>
              <a:t>Digitale</a:t>
            </a:r>
            <a:r>
              <a:rPr lang="en-US" sz="2400" dirty="0">
                <a:solidFill>
                  <a:schemeClr val="bg1"/>
                </a:solidFill>
              </a:rPr>
              <a:t> </a:t>
            </a:r>
            <a:r>
              <a:rPr lang="en-US" sz="2400" dirty="0" err="1">
                <a:solidFill>
                  <a:schemeClr val="bg1"/>
                </a:solidFill>
              </a:rPr>
              <a:t>Technologie</a:t>
            </a:r>
            <a:r>
              <a:rPr lang="en-US" sz="2400" dirty="0">
                <a:solidFill>
                  <a:schemeClr val="bg1"/>
                </a:solidFill>
              </a:rPr>
              <a:t> </a:t>
            </a:r>
            <a:r>
              <a:rPr lang="en-US" sz="2400" dirty="0" err="1">
                <a:solidFill>
                  <a:schemeClr val="bg1"/>
                </a:solidFill>
              </a:rPr>
              <a:t>kann</a:t>
            </a:r>
            <a:r>
              <a:rPr lang="en-US" sz="2400" dirty="0">
                <a:solidFill>
                  <a:schemeClr val="bg1"/>
                </a:solidFill>
              </a:rPr>
              <a:t> in </a:t>
            </a:r>
            <a:r>
              <a:rPr lang="en-US" sz="2400" dirty="0" err="1">
                <a:solidFill>
                  <a:schemeClr val="bg1"/>
                </a:solidFill>
              </a:rPr>
              <a:t>vielerlei</a:t>
            </a:r>
            <a:r>
              <a:rPr lang="en-US" sz="2400" dirty="0">
                <a:solidFill>
                  <a:schemeClr val="bg1"/>
                </a:solidFill>
              </a:rPr>
              <a:t> </a:t>
            </a:r>
            <a:r>
              <a:rPr lang="en-US" sz="2400" dirty="0" err="1">
                <a:solidFill>
                  <a:schemeClr val="bg1"/>
                </a:solidFill>
              </a:rPr>
              <a:t>Hinsicht</a:t>
            </a:r>
            <a:r>
              <a:rPr lang="en-US" sz="2400" dirty="0">
                <a:solidFill>
                  <a:schemeClr val="bg1"/>
                </a:solidFill>
              </a:rPr>
              <a:t> </a:t>
            </a:r>
            <a:r>
              <a:rPr lang="en-US" sz="2400" dirty="0" err="1">
                <a:solidFill>
                  <a:schemeClr val="bg1"/>
                </a:solidFill>
              </a:rPr>
              <a:t>unterstützend</a:t>
            </a:r>
            <a:r>
              <a:rPr lang="en-US" sz="2400" dirty="0">
                <a:solidFill>
                  <a:schemeClr val="bg1"/>
                </a:solidFill>
              </a:rPr>
              <a:t> sein: Von der </a:t>
            </a:r>
            <a:r>
              <a:rPr lang="en-US" sz="2400" dirty="0" err="1">
                <a:solidFill>
                  <a:schemeClr val="bg1"/>
                </a:solidFill>
              </a:rPr>
              <a:t>Suche</a:t>
            </a:r>
            <a:r>
              <a:rPr lang="en-US" sz="2400" dirty="0">
                <a:solidFill>
                  <a:schemeClr val="bg1"/>
                </a:solidFill>
              </a:rPr>
              <a:t> </a:t>
            </a:r>
            <a:r>
              <a:rPr lang="en-US" sz="2400" dirty="0" err="1">
                <a:solidFill>
                  <a:schemeClr val="bg1"/>
                </a:solidFill>
              </a:rPr>
              <a:t>nach</a:t>
            </a:r>
            <a:r>
              <a:rPr lang="en-US" sz="2400" dirty="0">
                <a:solidFill>
                  <a:schemeClr val="bg1"/>
                </a:solidFill>
              </a:rPr>
              <a:t> </a:t>
            </a:r>
            <a:r>
              <a:rPr lang="en-US" sz="2400" dirty="0" err="1">
                <a:solidFill>
                  <a:schemeClr val="bg1"/>
                </a:solidFill>
              </a:rPr>
              <a:t>alternativen</a:t>
            </a:r>
            <a:r>
              <a:rPr lang="en-US" sz="2400" dirty="0">
                <a:solidFill>
                  <a:schemeClr val="bg1"/>
                </a:solidFill>
              </a:rPr>
              <a:t> </a:t>
            </a:r>
            <a:r>
              <a:rPr lang="en-US" sz="2400" dirty="0" err="1">
                <a:solidFill>
                  <a:schemeClr val="bg1"/>
                </a:solidFill>
              </a:rPr>
              <a:t>Möglichkeiten</a:t>
            </a:r>
            <a:r>
              <a:rPr lang="en-US" sz="2400" dirty="0">
                <a:solidFill>
                  <a:schemeClr val="bg1"/>
                </a:solidFill>
              </a:rPr>
              <a:t> für </a:t>
            </a:r>
            <a:r>
              <a:rPr lang="en-US" sz="2400" dirty="0" err="1">
                <a:solidFill>
                  <a:schemeClr val="bg1"/>
                </a:solidFill>
              </a:rPr>
              <a:t>Besprechungen</a:t>
            </a:r>
            <a:r>
              <a:rPr lang="en-US" sz="2400" dirty="0">
                <a:solidFill>
                  <a:schemeClr val="bg1"/>
                </a:solidFill>
              </a:rPr>
              <a:t> und </a:t>
            </a:r>
            <a:r>
              <a:rPr lang="en-US" sz="2400" dirty="0" err="1">
                <a:solidFill>
                  <a:schemeClr val="bg1"/>
                </a:solidFill>
              </a:rPr>
              <a:t>Treffen</a:t>
            </a:r>
            <a:r>
              <a:rPr lang="en-US" sz="2400" dirty="0">
                <a:solidFill>
                  <a:schemeClr val="bg1"/>
                </a:solidFill>
              </a:rPr>
              <a:t> bis </a:t>
            </a:r>
            <a:r>
              <a:rPr lang="en-US" sz="2400" dirty="0" err="1">
                <a:solidFill>
                  <a:schemeClr val="bg1"/>
                </a:solidFill>
              </a:rPr>
              <a:t>hin</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projektrelevanten</a:t>
            </a:r>
            <a:r>
              <a:rPr lang="en-US" sz="2400" dirty="0">
                <a:solidFill>
                  <a:schemeClr val="bg1"/>
                </a:solidFill>
              </a:rPr>
              <a:t> </a:t>
            </a:r>
            <a:r>
              <a:rPr lang="en-US" sz="2400" dirty="0" err="1">
                <a:solidFill>
                  <a:schemeClr val="bg1"/>
                </a:solidFill>
              </a:rPr>
              <a:t>Bereichen</a:t>
            </a:r>
            <a:r>
              <a:rPr lang="en-US" sz="2400" dirty="0">
                <a:solidFill>
                  <a:schemeClr val="bg1"/>
                </a:solidFill>
              </a:rPr>
              <a:t> </a:t>
            </a:r>
            <a:r>
              <a:rPr lang="en-US" sz="2400" dirty="0" err="1">
                <a:solidFill>
                  <a:schemeClr val="bg1"/>
                </a:solidFill>
              </a:rPr>
              <a:t>wie</a:t>
            </a:r>
            <a:r>
              <a:rPr lang="en-US" sz="2400" dirty="0">
                <a:solidFill>
                  <a:schemeClr val="bg1"/>
                </a:solidFill>
              </a:rPr>
              <a:t> Marketing.</a:t>
            </a:r>
          </a:p>
        </p:txBody>
      </p:sp>
      <p:pic>
        <p:nvPicPr>
          <p:cNvPr id="10" name="Picture Placeholder 9">
            <a:extLst>
              <a:ext uri="{FF2B5EF4-FFF2-40B4-BE49-F238E27FC236}">
                <a16:creationId xmlns:a16="http://schemas.microsoft.com/office/drawing/2014/main" id="{2398AEE0-9D2E-45F7-BDE0-CD4F3978D9A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9332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718347" y="258055"/>
            <a:ext cx="4716425" cy="841402"/>
          </a:xfrm>
        </p:spPr>
        <p:txBody>
          <a:bodyPr>
            <a:normAutofit fontScale="92500" lnSpcReduction="10000"/>
          </a:bodyPr>
          <a:lstStyle/>
          <a:p>
            <a:pPr algn="ctr"/>
            <a:r>
              <a:rPr lang="en-US" sz="3000" b="1" dirty="0" err="1"/>
              <a:t>Digitale</a:t>
            </a:r>
            <a:r>
              <a:rPr lang="en-US" sz="3000" b="1" dirty="0"/>
              <a:t> </a:t>
            </a:r>
            <a:r>
              <a:rPr lang="en-US" sz="3000" b="1" dirty="0" err="1"/>
              <a:t>Technologie</a:t>
            </a:r>
            <a:r>
              <a:rPr lang="en-US" sz="3000" b="1" dirty="0"/>
              <a:t> </a:t>
            </a:r>
            <a:r>
              <a:rPr lang="en-US" sz="3000" b="1" dirty="0" err="1"/>
              <a:t>nutzen</a:t>
            </a:r>
            <a:r>
              <a:rPr lang="en-US" sz="3000" b="1" dirty="0"/>
              <a:t>, um </a:t>
            </a:r>
            <a:r>
              <a:rPr lang="en-US" sz="3000" b="1" dirty="0" err="1"/>
              <a:t>Gleichgesinnte</a:t>
            </a:r>
            <a:r>
              <a:rPr lang="en-US" sz="3000" b="1" dirty="0"/>
              <a:t> </a:t>
            </a:r>
            <a:r>
              <a:rPr lang="en-US" sz="3000" b="1" dirty="0" err="1"/>
              <a:t>zu</a:t>
            </a:r>
            <a:r>
              <a:rPr lang="en-US" sz="3000" b="1" dirty="0"/>
              <a:t> </a:t>
            </a:r>
            <a:r>
              <a:rPr lang="en-US" sz="3000" b="1" dirty="0" err="1"/>
              <a:t>finden</a:t>
            </a:r>
            <a:endParaRPr lang="en-US" sz="3000" b="1" dirty="0"/>
          </a:p>
          <a:p>
            <a:endParaRPr lang="en-US"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538296" y="1547493"/>
            <a:ext cx="5105121" cy="5047536"/>
          </a:xfrm>
          <a:prstGeom prst="rect">
            <a:avLst/>
          </a:prstGeom>
          <a:noFill/>
        </p:spPr>
        <p:txBody>
          <a:bodyPr wrap="square">
            <a:spAutoFit/>
          </a:bodyPr>
          <a:lstStyle/>
          <a:p>
            <a:r>
              <a:rPr lang="en-US" sz="2300" dirty="0">
                <a:solidFill>
                  <a:schemeClr val="bg1"/>
                </a:solidFill>
              </a:rPr>
              <a:t>Es </a:t>
            </a:r>
            <a:r>
              <a:rPr lang="en-US" sz="2300" dirty="0" err="1">
                <a:solidFill>
                  <a:schemeClr val="bg1"/>
                </a:solidFill>
              </a:rPr>
              <a:t>gibt</a:t>
            </a:r>
            <a:r>
              <a:rPr lang="en-US" sz="2300" dirty="0">
                <a:solidFill>
                  <a:schemeClr val="bg1"/>
                </a:solidFill>
              </a:rPr>
              <a:t> </a:t>
            </a:r>
            <a:r>
              <a:rPr lang="en-US" sz="2300" dirty="0" err="1">
                <a:solidFill>
                  <a:schemeClr val="bg1"/>
                </a:solidFill>
              </a:rPr>
              <a:t>viele</a:t>
            </a:r>
            <a:r>
              <a:rPr lang="en-US" sz="2300" dirty="0">
                <a:solidFill>
                  <a:schemeClr val="bg1"/>
                </a:solidFill>
              </a:rPr>
              <a:t> </a:t>
            </a:r>
            <a:r>
              <a:rPr lang="en-US" sz="2300" dirty="0" err="1">
                <a:solidFill>
                  <a:schemeClr val="bg1"/>
                </a:solidFill>
              </a:rPr>
              <a:t>digitale</a:t>
            </a:r>
            <a:r>
              <a:rPr lang="en-US" sz="2300" dirty="0">
                <a:solidFill>
                  <a:schemeClr val="bg1"/>
                </a:solidFill>
              </a:rPr>
              <a:t> Tools und </a:t>
            </a:r>
            <a:r>
              <a:rPr lang="en-US" sz="2300" dirty="0" err="1">
                <a:solidFill>
                  <a:schemeClr val="bg1"/>
                </a:solidFill>
              </a:rPr>
              <a:t>Plattformen</a:t>
            </a:r>
            <a:r>
              <a:rPr lang="en-US" sz="2300" dirty="0">
                <a:solidFill>
                  <a:schemeClr val="bg1"/>
                </a:solidFill>
              </a:rPr>
              <a:t>, die </a:t>
            </a:r>
            <a:r>
              <a:rPr lang="en-US" sz="2300" dirty="0" err="1">
                <a:solidFill>
                  <a:schemeClr val="bg1"/>
                </a:solidFill>
              </a:rPr>
              <a:t>Studierende</a:t>
            </a:r>
            <a:r>
              <a:rPr lang="en-US" sz="2300" dirty="0">
                <a:solidFill>
                  <a:schemeClr val="bg1"/>
                </a:solidFill>
              </a:rPr>
              <a:t> </a:t>
            </a:r>
            <a:r>
              <a:rPr lang="en-US" sz="2300" dirty="0" err="1">
                <a:solidFill>
                  <a:schemeClr val="bg1"/>
                </a:solidFill>
              </a:rPr>
              <a:t>nutzen</a:t>
            </a:r>
            <a:r>
              <a:rPr lang="en-US" sz="2300" dirty="0">
                <a:solidFill>
                  <a:schemeClr val="bg1"/>
                </a:solidFill>
              </a:rPr>
              <a:t> </a:t>
            </a:r>
            <a:r>
              <a:rPr lang="en-US" sz="2300" dirty="0" err="1">
                <a:solidFill>
                  <a:schemeClr val="bg1"/>
                </a:solidFill>
              </a:rPr>
              <a:t>können</a:t>
            </a:r>
            <a:r>
              <a:rPr lang="en-US" sz="2300" dirty="0">
                <a:solidFill>
                  <a:schemeClr val="bg1"/>
                </a:solidFill>
              </a:rPr>
              <a:t>, um </a:t>
            </a:r>
            <a:r>
              <a:rPr lang="en-US" sz="2300" dirty="0" err="1">
                <a:solidFill>
                  <a:schemeClr val="bg1"/>
                </a:solidFill>
              </a:rPr>
              <a:t>Gleichgesinnte</a:t>
            </a:r>
            <a:r>
              <a:rPr lang="en-US" sz="2300" dirty="0">
                <a:solidFill>
                  <a:schemeClr val="bg1"/>
                </a:solidFill>
              </a:rPr>
              <a:t> </a:t>
            </a:r>
            <a:r>
              <a:rPr lang="en-US" sz="2300" dirty="0" err="1">
                <a:solidFill>
                  <a:schemeClr val="bg1"/>
                </a:solidFill>
              </a:rPr>
              <a:t>zu</a:t>
            </a:r>
            <a:r>
              <a:rPr lang="en-US" sz="2300" dirty="0">
                <a:solidFill>
                  <a:schemeClr val="bg1"/>
                </a:solidFill>
              </a:rPr>
              <a:t> </a:t>
            </a:r>
            <a:r>
              <a:rPr lang="en-US" sz="2300" dirty="0" err="1">
                <a:solidFill>
                  <a:schemeClr val="bg1"/>
                </a:solidFill>
              </a:rPr>
              <a:t>finden</a:t>
            </a:r>
            <a:r>
              <a:rPr lang="en-US" sz="2300" dirty="0">
                <a:solidFill>
                  <a:schemeClr val="bg1"/>
                </a:solidFill>
              </a:rPr>
              <a:t>, die </a:t>
            </a:r>
            <a:r>
              <a:rPr lang="en-US" sz="2300" dirty="0" err="1">
                <a:solidFill>
                  <a:schemeClr val="bg1"/>
                </a:solidFill>
              </a:rPr>
              <a:t>sich</a:t>
            </a:r>
            <a:r>
              <a:rPr lang="en-US" sz="2300" dirty="0">
                <a:solidFill>
                  <a:schemeClr val="bg1"/>
                </a:solidFill>
              </a:rPr>
              <a:t> für </a:t>
            </a:r>
            <a:r>
              <a:rPr lang="en-US" sz="2300" dirty="0" err="1">
                <a:solidFill>
                  <a:schemeClr val="bg1"/>
                </a:solidFill>
              </a:rPr>
              <a:t>ähnliche</a:t>
            </a:r>
            <a:r>
              <a:rPr lang="en-US" sz="2300" dirty="0">
                <a:solidFill>
                  <a:schemeClr val="bg1"/>
                </a:solidFill>
              </a:rPr>
              <a:t> </a:t>
            </a:r>
            <a:r>
              <a:rPr lang="en-US" sz="2300" dirty="0" err="1">
                <a:solidFill>
                  <a:schemeClr val="bg1"/>
                </a:solidFill>
              </a:rPr>
              <a:t>Themen</a:t>
            </a:r>
            <a:r>
              <a:rPr lang="en-US" sz="2300" dirty="0">
                <a:solidFill>
                  <a:schemeClr val="bg1"/>
                </a:solidFill>
              </a:rPr>
              <a:t> </a:t>
            </a:r>
            <a:r>
              <a:rPr lang="en-US" sz="2300" dirty="0" err="1">
                <a:solidFill>
                  <a:schemeClr val="bg1"/>
                </a:solidFill>
              </a:rPr>
              <a:t>interessieren</a:t>
            </a:r>
            <a:r>
              <a:rPr lang="en-US" sz="2300" dirty="0">
                <a:solidFill>
                  <a:schemeClr val="bg1"/>
                </a:solidFill>
              </a:rPr>
              <a:t>. Social Media-</a:t>
            </a:r>
            <a:r>
              <a:rPr lang="en-US" sz="2300" dirty="0" err="1">
                <a:solidFill>
                  <a:schemeClr val="bg1"/>
                </a:solidFill>
              </a:rPr>
              <a:t>Plattformen</a:t>
            </a:r>
            <a:r>
              <a:rPr lang="en-US" sz="2300" dirty="0">
                <a:solidFill>
                  <a:schemeClr val="bg1"/>
                </a:solidFill>
              </a:rPr>
              <a:t> </a:t>
            </a:r>
            <a:r>
              <a:rPr lang="en-US" sz="2300" dirty="0" err="1">
                <a:solidFill>
                  <a:schemeClr val="bg1"/>
                </a:solidFill>
              </a:rPr>
              <a:t>wie</a:t>
            </a:r>
            <a:r>
              <a:rPr lang="en-US" sz="2300" dirty="0">
                <a:solidFill>
                  <a:schemeClr val="bg1"/>
                </a:solidFill>
              </a:rPr>
              <a:t> Facebook </a:t>
            </a:r>
            <a:r>
              <a:rPr lang="en-US" sz="2300" dirty="0" err="1">
                <a:solidFill>
                  <a:schemeClr val="bg1"/>
                </a:solidFill>
              </a:rPr>
              <a:t>können</a:t>
            </a:r>
            <a:r>
              <a:rPr lang="en-US" sz="2300" dirty="0">
                <a:solidFill>
                  <a:schemeClr val="bg1"/>
                </a:solidFill>
              </a:rPr>
              <a:t> </a:t>
            </a:r>
            <a:r>
              <a:rPr lang="en-US" sz="2300" dirty="0" err="1">
                <a:solidFill>
                  <a:schemeClr val="bg1"/>
                </a:solidFill>
              </a:rPr>
              <a:t>helfen</a:t>
            </a:r>
            <a:r>
              <a:rPr lang="en-US" sz="2300" dirty="0">
                <a:solidFill>
                  <a:schemeClr val="bg1"/>
                </a:solidFill>
              </a:rPr>
              <a:t>, </a:t>
            </a:r>
            <a:r>
              <a:rPr lang="en-US" sz="2300" dirty="0" err="1">
                <a:solidFill>
                  <a:schemeClr val="bg1"/>
                </a:solidFill>
              </a:rPr>
              <a:t>mit</a:t>
            </a:r>
            <a:r>
              <a:rPr lang="en-US" sz="2300" dirty="0">
                <a:solidFill>
                  <a:schemeClr val="bg1"/>
                </a:solidFill>
              </a:rPr>
              <a:t> </a:t>
            </a:r>
            <a:r>
              <a:rPr lang="en-US" sz="2300" dirty="0" err="1">
                <a:solidFill>
                  <a:schemeClr val="bg1"/>
                </a:solidFill>
              </a:rPr>
              <a:t>Gleichgesinnten</a:t>
            </a:r>
            <a:r>
              <a:rPr lang="en-US" sz="2300" dirty="0">
                <a:solidFill>
                  <a:schemeClr val="bg1"/>
                </a:solidFill>
              </a:rPr>
              <a:t> in </a:t>
            </a:r>
            <a:r>
              <a:rPr lang="en-US" sz="2300" dirty="0" err="1">
                <a:solidFill>
                  <a:schemeClr val="bg1"/>
                </a:solidFill>
              </a:rPr>
              <a:t>Kontakt</a:t>
            </a:r>
            <a:r>
              <a:rPr lang="en-US" sz="2300" dirty="0">
                <a:solidFill>
                  <a:schemeClr val="bg1"/>
                </a:solidFill>
              </a:rPr>
              <a:t> </a:t>
            </a:r>
            <a:r>
              <a:rPr lang="en-US" sz="2300" dirty="0" err="1">
                <a:solidFill>
                  <a:schemeClr val="bg1"/>
                </a:solidFill>
              </a:rPr>
              <a:t>zu</a:t>
            </a:r>
            <a:r>
              <a:rPr lang="en-US" sz="2300" dirty="0">
                <a:solidFill>
                  <a:schemeClr val="bg1"/>
                </a:solidFill>
              </a:rPr>
              <a:t> </a:t>
            </a:r>
            <a:r>
              <a:rPr lang="en-US" sz="2300" dirty="0" err="1">
                <a:solidFill>
                  <a:schemeClr val="bg1"/>
                </a:solidFill>
              </a:rPr>
              <a:t>kommen</a:t>
            </a:r>
            <a:r>
              <a:rPr lang="en-US" sz="2300" dirty="0">
                <a:solidFill>
                  <a:schemeClr val="bg1"/>
                </a:solidFill>
              </a:rPr>
              <a:t>. </a:t>
            </a:r>
            <a:r>
              <a:rPr lang="en-US" sz="2300" dirty="0" err="1">
                <a:solidFill>
                  <a:schemeClr val="bg1"/>
                </a:solidFill>
              </a:rPr>
              <a:t>Daneben</a:t>
            </a:r>
            <a:r>
              <a:rPr lang="en-US" sz="2300" dirty="0">
                <a:solidFill>
                  <a:schemeClr val="bg1"/>
                </a:solidFill>
              </a:rPr>
              <a:t> </a:t>
            </a:r>
            <a:r>
              <a:rPr lang="en-US" sz="2300" dirty="0" err="1">
                <a:solidFill>
                  <a:schemeClr val="bg1"/>
                </a:solidFill>
              </a:rPr>
              <a:t>kann</a:t>
            </a:r>
            <a:r>
              <a:rPr lang="en-US" sz="2300" dirty="0">
                <a:solidFill>
                  <a:schemeClr val="bg1"/>
                </a:solidFill>
              </a:rPr>
              <a:t> </a:t>
            </a:r>
            <a:r>
              <a:rPr lang="en-US" sz="2300" dirty="0" err="1">
                <a:solidFill>
                  <a:schemeClr val="bg1"/>
                </a:solidFill>
              </a:rPr>
              <a:t>nach</a:t>
            </a:r>
            <a:r>
              <a:rPr lang="en-US" sz="2300" dirty="0">
                <a:solidFill>
                  <a:schemeClr val="bg1"/>
                </a:solidFill>
              </a:rPr>
              <a:t> Gruppen, </a:t>
            </a:r>
            <a:r>
              <a:rPr lang="en-US" sz="2300" dirty="0" err="1">
                <a:solidFill>
                  <a:schemeClr val="bg1"/>
                </a:solidFill>
              </a:rPr>
              <a:t>Vereinen</a:t>
            </a:r>
            <a:r>
              <a:rPr lang="en-US" sz="2300" dirty="0">
                <a:solidFill>
                  <a:schemeClr val="bg1"/>
                </a:solidFill>
              </a:rPr>
              <a:t> etc. </a:t>
            </a:r>
            <a:r>
              <a:rPr lang="en-US" sz="2300" dirty="0" err="1">
                <a:solidFill>
                  <a:schemeClr val="bg1"/>
                </a:solidFill>
              </a:rPr>
              <a:t>gesucht</a:t>
            </a:r>
            <a:r>
              <a:rPr lang="en-US" sz="2300" dirty="0">
                <a:solidFill>
                  <a:schemeClr val="bg1"/>
                </a:solidFill>
              </a:rPr>
              <a:t> </a:t>
            </a:r>
            <a:r>
              <a:rPr lang="en-US" sz="2300" dirty="0" err="1">
                <a:solidFill>
                  <a:schemeClr val="bg1"/>
                </a:solidFill>
              </a:rPr>
              <a:t>werden</a:t>
            </a:r>
            <a:r>
              <a:rPr lang="en-US" sz="2300" dirty="0">
                <a:solidFill>
                  <a:schemeClr val="bg1"/>
                </a:solidFill>
              </a:rPr>
              <a:t>, die in der </a:t>
            </a:r>
            <a:r>
              <a:rPr lang="en-US" sz="2300" dirty="0" err="1">
                <a:solidFill>
                  <a:schemeClr val="bg1"/>
                </a:solidFill>
              </a:rPr>
              <a:t>lokalen</a:t>
            </a:r>
            <a:r>
              <a:rPr lang="en-US" sz="2300" dirty="0">
                <a:solidFill>
                  <a:schemeClr val="bg1"/>
                </a:solidFill>
              </a:rPr>
              <a:t> </a:t>
            </a:r>
            <a:r>
              <a:rPr lang="en-US" sz="2300" dirty="0" err="1">
                <a:solidFill>
                  <a:schemeClr val="bg1"/>
                </a:solidFill>
              </a:rPr>
              <a:t>Umgebung</a:t>
            </a:r>
            <a:r>
              <a:rPr lang="en-US" sz="2300" dirty="0">
                <a:solidFill>
                  <a:schemeClr val="bg1"/>
                </a:solidFill>
              </a:rPr>
              <a:t> </a:t>
            </a:r>
            <a:r>
              <a:rPr lang="en-US" sz="2300" dirty="0" err="1">
                <a:solidFill>
                  <a:schemeClr val="bg1"/>
                </a:solidFill>
              </a:rPr>
              <a:t>aktiv</a:t>
            </a:r>
            <a:r>
              <a:rPr lang="en-US" sz="2300" dirty="0">
                <a:solidFill>
                  <a:schemeClr val="bg1"/>
                </a:solidFill>
              </a:rPr>
              <a:t> </a:t>
            </a:r>
            <a:r>
              <a:rPr lang="en-US" sz="2300" dirty="0" err="1">
                <a:solidFill>
                  <a:schemeClr val="bg1"/>
                </a:solidFill>
              </a:rPr>
              <a:t>sind</a:t>
            </a:r>
            <a:r>
              <a:rPr lang="en-US" sz="2300" dirty="0">
                <a:solidFill>
                  <a:schemeClr val="bg1"/>
                </a:solidFill>
              </a:rPr>
              <a:t>. Es </a:t>
            </a:r>
            <a:r>
              <a:rPr lang="en-US" sz="2300" dirty="0" err="1">
                <a:solidFill>
                  <a:schemeClr val="bg1"/>
                </a:solidFill>
              </a:rPr>
              <a:t>kann</a:t>
            </a:r>
            <a:r>
              <a:rPr lang="en-US" sz="2300" dirty="0">
                <a:solidFill>
                  <a:schemeClr val="bg1"/>
                </a:solidFill>
              </a:rPr>
              <a:t> </a:t>
            </a:r>
            <a:r>
              <a:rPr lang="en-US" sz="2300" dirty="0" err="1">
                <a:solidFill>
                  <a:schemeClr val="bg1"/>
                </a:solidFill>
              </a:rPr>
              <a:t>auch</a:t>
            </a:r>
            <a:r>
              <a:rPr lang="en-US" sz="2300" dirty="0">
                <a:solidFill>
                  <a:schemeClr val="bg1"/>
                </a:solidFill>
              </a:rPr>
              <a:t> </a:t>
            </a:r>
            <a:r>
              <a:rPr lang="en-US" sz="2300" dirty="0" err="1">
                <a:solidFill>
                  <a:schemeClr val="bg1"/>
                </a:solidFill>
              </a:rPr>
              <a:t>umgekehrt</a:t>
            </a:r>
            <a:r>
              <a:rPr lang="en-US" sz="2300" dirty="0">
                <a:solidFill>
                  <a:schemeClr val="bg1"/>
                </a:solidFill>
              </a:rPr>
              <a:t> </a:t>
            </a:r>
            <a:r>
              <a:rPr lang="en-US" sz="2300" dirty="0" err="1">
                <a:solidFill>
                  <a:schemeClr val="bg1"/>
                </a:solidFill>
              </a:rPr>
              <a:t>mit</a:t>
            </a:r>
            <a:r>
              <a:rPr lang="en-US" sz="2300" dirty="0">
                <a:solidFill>
                  <a:schemeClr val="bg1"/>
                </a:solidFill>
              </a:rPr>
              <a:t> der Recherche </a:t>
            </a:r>
            <a:r>
              <a:rPr lang="en-US" sz="2300" dirty="0" err="1">
                <a:solidFill>
                  <a:schemeClr val="bg1"/>
                </a:solidFill>
              </a:rPr>
              <a:t>nach</a:t>
            </a:r>
            <a:r>
              <a:rPr lang="en-US" sz="2300" dirty="0">
                <a:solidFill>
                  <a:schemeClr val="bg1"/>
                </a:solidFill>
              </a:rPr>
              <a:t> </a:t>
            </a:r>
            <a:r>
              <a:rPr lang="en-US" sz="2300" dirty="0" err="1">
                <a:solidFill>
                  <a:schemeClr val="bg1"/>
                </a:solidFill>
              </a:rPr>
              <a:t>bestimmten</a:t>
            </a:r>
            <a:r>
              <a:rPr lang="en-US" sz="2300" dirty="0">
                <a:solidFill>
                  <a:schemeClr val="bg1"/>
                </a:solidFill>
              </a:rPr>
              <a:t> </a:t>
            </a:r>
            <a:r>
              <a:rPr lang="en-US" sz="2300" dirty="0" err="1">
                <a:solidFill>
                  <a:schemeClr val="bg1"/>
                </a:solidFill>
              </a:rPr>
              <a:t>Themen</a:t>
            </a:r>
            <a:r>
              <a:rPr lang="en-US" sz="2300" dirty="0">
                <a:solidFill>
                  <a:schemeClr val="bg1"/>
                </a:solidFill>
              </a:rPr>
              <a:t> </a:t>
            </a:r>
            <a:r>
              <a:rPr lang="en-US" sz="2300" dirty="0" err="1">
                <a:solidFill>
                  <a:schemeClr val="bg1"/>
                </a:solidFill>
              </a:rPr>
              <a:t>begonnen</a:t>
            </a:r>
            <a:r>
              <a:rPr lang="en-US" sz="2300" dirty="0">
                <a:solidFill>
                  <a:schemeClr val="bg1"/>
                </a:solidFill>
              </a:rPr>
              <a:t> </a:t>
            </a:r>
            <a:r>
              <a:rPr lang="en-US" sz="2300" dirty="0" err="1">
                <a:solidFill>
                  <a:schemeClr val="bg1"/>
                </a:solidFill>
              </a:rPr>
              <a:t>werden</a:t>
            </a:r>
            <a:r>
              <a:rPr lang="en-US" sz="2300" dirty="0">
                <a:solidFill>
                  <a:schemeClr val="bg1"/>
                </a:solidFill>
              </a:rPr>
              <a:t>, um so auf </a:t>
            </a:r>
            <a:r>
              <a:rPr lang="en-US" sz="2300" dirty="0" err="1">
                <a:solidFill>
                  <a:schemeClr val="bg1"/>
                </a:solidFill>
              </a:rPr>
              <a:t>Gleichgesinnte</a:t>
            </a:r>
            <a:r>
              <a:rPr lang="en-US" sz="2300" dirty="0">
                <a:solidFill>
                  <a:schemeClr val="bg1"/>
                </a:solidFill>
              </a:rPr>
              <a:t> </a:t>
            </a:r>
            <a:r>
              <a:rPr lang="en-US" sz="2300" dirty="0" err="1">
                <a:solidFill>
                  <a:schemeClr val="bg1"/>
                </a:solidFill>
              </a:rPr>
              <a:t>zu</a:t>
            </a:r>
            <a:r>
              <a:rPr lang="en-US" sz="2300" dirty="0">
                <a:solidFill>
                  <a:schemeClr val="bg1"/>
                </a:solidFill>
              </a:rPr>
              <a:t> </a:t>
            </a:r>
            <a:r>
              <a:rPr lang="en-US" sz="2300" dirty="0" err="1">
                <a:solidFill>
                  <a:schemeClr val="bg1"/>
                </a:solidFill>
              </a:rPr>
              <a:t>stoßen</a:t>
            </a:r>
            <a:r>
              <a:rPr lang="en-US" sz="2300" dirty="0">
                <a:solidFill>
                  <a:schemeClr val="bg1"/>
                </a:solidFill>
              </a:rPr>
              <a:t>, die </a:t>
            </a:r>
            <a:r>
              <a:rPr lang="en-US" sz="2300" dirty="0" err="1">
                <a:solidFill>
                  <a:schemeClr val="bg1"/>
                </a:solidFill>
              </a:rPr>
              <a:t>sich</a:t>
            </a:r>
            <a:r>
              <a:rPr lang="en-US" sz="2300" dirty="0">
                <a:solidFill>
                  <a:schemeClr val="bg1"/>
                </a:solidFill>
              </a:rPr>
              <a:t> für </a:t>
            </a:r>
            <a:r>
              <a:rPr lang="en-US" sz="2300" dirty="0" err="1">
                <a:solidFill>
                  <a:schemeClr val="bg1"/>
                </a:solidFill>
              </a:rPr>
              <a:t>ein</a:t>
            </a:r>
            <a:r>
              <a:rPr lang="en-US" sz="2300" dirty="0">
                <a:solidFill>
                  <a:schemeClr val="bg1"/>
                </a:solidFill>
              </a:rPr>
              <a:t> </a:t>
            </a:r>
            <a:r>
              <a:rPr lang="en-US" sz="2300" dirty="0" err="1">
                <a:solidFill>
                  <a:schemeClr val="bg1"/>
                </a:solidFill>
              </a:rPr>
              <a:t>bestimmtes</a:t>
            </a:r>
            <a:r>
              <a:rPr lang="en-US" sz="2300" dirty="0">
                <a:solidFill>
                  <a:schemeClr val="bg1"/>
                </a:solidFill>
              </a:rPr>
              <a:t> Thema </a:t>
            </a:r>
            <a:r>
              <a:rPr lang="en-US" sz="2300" dirty="0" err="1">
                <a:solidFill>
                  <a:schemeClr val="bg1"/>
                </a:solidFill>
              </a:rPr>
              <a:t>einsetzen</a:t>
            </a:r>
            <a:r>
              <a:rPr lang="en-US" sz="2300" dirty="0">
                <a:solidFill>
                  <a:schemeClr val="bg1"/>
                </a:solidFill>
              </a:rPr>
              <a:t>.</a:t>
            </a:r>
          </a:p>
        </p:txBody>
      </p:sp>
      <p:pic>
        <p:nvPicPr>
          <p:cNvPr id="4" name="Picture Placeholder 3">
            <a:extLst>
              <a:ext uri="{FF2B5EF4-FFF2-40B4-BE49-F238E27FC236}">
                <a16:creationId xmlns:a16="http://schemas.microsoft.com/office/drawing/2014/main" id="{6A079D98-7E43-4C76-9080-F303CCE4185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7584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215829" y="825456"/>
            <a:ext cx="8910732" cy="1381699"/>
          </a:xfrm>
        </p:spPr>
        <p:txBody>
          <a:bodyPr>
            <a:normAutofit fontScale="85000" lnSpcReduction="10000"/>
          </a:bodyPr>
          <a:lstStyle/>
          <a:p>
            <a:r>
              <a:rPr lang="de-AT" b="1" dirty="0"/>
              <a:t>Was beinhalten erfolgreiche Projekte zu digitalem studentischem Engagement?</a:t>
            </a:r>
            <a:endParaRPr lang="de-AT"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dirty="0"/>
          </a:p>
        </p:txBody>
      </p:sp>
      <p:sp>
        <p:nvSpPr>
          <p:cNvPr id="7" name="TextBox 1">
            <a:extLst>
              <a:ext uri="{FF2B5EF4-FFF2-40B4-BE49-F238E27FC236}">
                <a16:creationId xmlns:a16="http://schemas.microsoft.com/office/drawing/2014/main" id="{9F274372-A4D7-42A0-8E60-D02CE2CDE159}"/>
              </a:ext>
            </a:extLst>
          </p:cNvPr>
          <p:cNvSpPr txBox="1"/>
          <p:nvPr/>
        </p:nvSpPr>
        <p:spPr>
          <a:xfrm>
            <a:off x="9167923" y="5207412"/>
            <a:ext cx="2604977" cy="400110"/>
          </a:xfrm>
          <a:prstGeom prst="rect">
            <a:avLst/>
          </a:prstGeom>
          <a:noFill/>
        </p:spPr>
        <p:txBody>
          <a:bodyPr wrap="square" rtlCol="0">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Anfänger</a:t>
            </a:r>
            <a:r>
              <a:rPr lang="en-IE" sz="2000" b="1" dirty="0">
                <a:solidFill>
                  <a:schemeClr val="bg1"/>
                </a:solidFill>
              </a:rPr>
              <a:t>*in</a:t>
            </a:r>
          </a:p>
        </p:txBody>
      </p:sp>
    </p:spTree>
    <p:extLst>
      <p:ext uri="{BB962C8B-B14F-4D97-AF65-F5344CB8AC3E}">
        <p14:creationId xmlns:p14="http://schemas.microsoft.com/office/powerpoint/2010/main" val="259500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746941" y="1267089"/>
            <a:ext cx="5105121" cy="5401479"/>
          </a:xfrm>
          <a:prstGeom prst="rect">
            <a:avLst/>
          </a:prstGeom>
          <a:noFill/>
        </p:spPr>
        <p:txBody>
          <a:bodyPr wrap="square" rtlCol="0">
            <a:spAutoFit/>
          </a:bodyPr>
          <a:lstStyle/>
          <a:p>
            <a:r>
              <a:rPr lang="en-US" sz="2400" dirty="0">
                <a:solidFill>
                  <a:schemeClr val="bg1"/>
                </a:solidFill>
              </a:rPr>
              <a:t>Die </a:t>
            </a:r>
            <a:r>
              <a:rPr lang="en-US" sz="2400" dirty="0" err="1">
                <a:solidFill>
                  <a:schemeClr val="bg1"/>
                </a:solidFill>
              </a:rPr>
              <a:t>folgenden</a:t>
            </a:r>
            <a:r>
              <a:rPr lang="en-US" sz="2400" dirty="0">
                <a:solidFill>
                  <a:schemeClr val="bg1"/>
                </a:solidFill>
              </a:rPr>
              <a:t> </a:t>
            </a:r>
            <a:r>
              <a:rPr lang="en-US" sz="2400" dirty="0" err="1">
                <a:solidFill>
                  <a:schemeClr val="bg1"/>
                </a:solidFill>
              </a:rPr>
              <a:t>digitalen</a:t>
            </a:r>
            <a:r>
              <a:rPr lang="en-US" sz="2400" dirty="0">
                <a:solidFill>
                  <a:schemeClr val="bg1"/>
                </a:solidFill>
              </a:rPr>
              <a:t> Tools </a:t>
            </a:r>
            <a:r>
              <a:rPr lang="en-US" sz="2400" dirty="0" err="1">
                <a:solidFill>
                  <a:schemeClr val="bg1"/>
                </a:solidFill>
              </a:rPr>
              <a:t>können</a:t>
            </a:r>
            <a:r>
              <a:rPr lang="en-US" sz="2400" dirty="0">
                <a:solidFill>
                  <a:schemeClr val="bg1"/>
                </a:solidFill>
              </a:rPr>
              <a:t> </a:t>
            </a:r>
            <a:r>
              <a:rPr lang="en-US" sz="2400" dirty="0" err="1">
                <a:solidFill>
                  <a:schemeClr val="bg1"/>
                </a:solidFill>
              </a:rPr>
              <a:t>helfen</a:t>
            </a:r>
            <a:r>
              <a:rPr lang="en-US" sz="2400" dirty="0">
                <a:solidFill>
                  <a:schemeClr val="bg1"/>
                </a:solidFill>
              </a:rPr>
              <a:t>, </a:t>
            </a:r>
            <a:r>
              <a:rPr lang="en-US" sz="2400" dirty="0" err="1">
                <a:solidFill>
                  <a:schemeClr val="bg1"/>
                </a:solidFill>
              </a:rPr>
              <a:t>mit</a:t>
            </a:r>
            <a:r>
              <a:rPr lang="en-US" sz="2400" dirty="0">
                <a:solidFill>
                  <a:schemeClr val="bg1"/>
                </a:solidFill>
              </a:rPr>
              <a:t> </a:t>
            </a:r>
            <a:r>
              <a:rPr lang="en-US" sz="2400" dirty="0" err="1">
                <a:solidFill>
                  <a:schemeClr val="bg1"/>
                </a:solidFill>
              </a:rPr>
              <a:t>Gleichgesinnten</a:t>
            </a:r>
            <a:r>
              <a:rPr lang="en-US" sz="2400" dirty="0">
                <a:solidFill>
                  <a:schemeClr val="bg1"/>
                </a:solidFill>
              </a:rPr>
              <a:t> in </a:t>
            </a:r>
            <a:r>
              <a:rPr lang="en-US" sz="2400" dirty="0" err="1">
                <a:solidFill>
                  <a:schemeClr val="bg1"/>
                </a:solidFill>
              </a:rPr>
              <a:t>Kontakt</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kommen</a:t>
            </a:r>
            <a:r>
              <a:rPr lang="en-US" sz="2400" dirty="0">
                <a:solidFill>
                  <a:schemeClr val="bg1"/>
                </a:solidFill>
              </a:rPr>
              <a:t>.</a:t>
            </a:r>
          </a:p>
          <a:p>
            <a:endParaRPr lang="en-US" sz="900" dirty="0">
              <a:solidFill>
                <a:schemeClr val="bg1"/>
              </a:solidFill>
            </a:endParaRPr>
          </a:p>
          <a:p>
            <a:r>
              <a:rPr lang="en-US" sz="2400" b="1" dirty="0">
                <a:solidFill>
                  <a:schemeClr val="bg1"/>
                </a:solidFill>
              </a:rPr>
              <a:t>Meetup </a:t>
            </a:r>
            <a:r>
              <a:rPr lang="en-US" sz="2400" dirty="0" err="1">
                <a:solidFill>
                  <a:schemeClr val="bg1"/>
                </a:solidFill>
              </a:rPr>
              <a:t>ist</a:t>
            </a:r>
            <a:r>
              <a:rPr lang="en-US" sz="2400" dirty="0">
                <a:solidFill>
                  <a:schemeClr val="bg1"/>
                </a:solidFill>
              </a:rPr>
              <a:t> </a:t>
            </a:r>
            <a:r>
              <a:rPr lang="en-US" sz="2400" dirty="0" err="1">
                <a:solidFill>
                  <a:schemeClr val="bg1"/>
                </a:solidFill>
              </a:rPr>
              <a:t>ein</a:t>
            </a:r>
            <a:r>
              <a:rPr lang="en-US" sz="2400" dirty="0">
                <a:solidFill>
                  <a:schemeClr val="bg1"/>
                </a:solidFill>
              </a:rPr>
              <a:t> Tool, </a:t>
            </a:r>
            <a:r>
              <a:rPr lang="en-US" sz="2400" dirty="0" err="1">
                <a:solidFill>
                  <a:schemeClr val="bg1"/>
                </a:solidFill>
              </a:rPr>
              <a:t>mithilfe</a:t>
            </a:r>
            <a:r>
              <a:rPr lang="en-US" sz="2400" dirty="0">
                <a:solidFill>
                  <a:schemeClr val="bg1"/>
                </a:solidFill>
              </a:rPr>
              <a:t> </a:t>
            </a:r>
            <a:r>
              <a:rPr lang="en-US" sz="2400" dirty="0" err="1">
                <a:solidFill>
                  <a:schemeClr val="bg1"/>
                </a:solidFill>
              </a:rPr>
              <a:t>dessen</a:t>
            </a:r>
            <a:r>
              <a:rPr lang="en-US" sz="2400" dirty="0">
                <a:solidFill>
                  <a:schemeClr val="bg1"/>
                </a:solidFill>
              </a:rPr>
              <a:t> </a:t>
            </a:r>
            <a:r>
              <a:rPr lang="en-US" sz="2400" dirty="0" err="1">
                <a:solidFill>
                  <a:schemeClr val="bg1"/>
                </a:solidFill>
              </a:rPr>
              <a:t>Kontakt</a:t>
            </a:r>
            <a:r>
              <a:rPr lang="en-US" sz="2400" dirty="0">
                <a:solidFill>
                  <a:schemeClr val="bg1"/>
                </a:solidFill>
              </a:rPr>
              <a:t> </a:t>
            </a:r>
            <a:r>
              <a:rPr lang="en-US" sz="2400" dirty="0" err="1">
                <a:solidFill>
                  <a:schemeClr val="bg1"/>
                </a:solidFill>
              </a:rPr>
              <a:t>zu</a:t>
            </a:r>
            <a:r>
              <a:rPr lang="en-US" sz="2400" dirty="0">
                <a:solidFill>
                  <a:schemeClr val="bg1"/>
                </a:solidFill>
              </a:rPr>
              <a:t> Menschen </a:t>
            </a:r>
            <a:r>
              <a:rPr lang="en-US" sz="2400" dirty="0" err="1">
                <a:solidFill>
                  <a:schemeClr val="bg1"/>
                </a:solidFill>
              </a:rPr>
              <a:t>mit</a:t>
            </a:r>
            <a:r>
              <a:rPr lang="en-US" sz="2400" dirty="0">
                <a:solidFill>
                  <a:schemeClr val="bg1"/>
                </a:solidFill>
              </a:rPr>
              <a:t> </a:t>
            </a:r>
            <a:r>
              <a:rPr lang="en-US" sz="2400" dirty="0" err="1">
                <a:solidFill>
                  <a:schemeClr val="bg1"/>
                </a:solidFill>
              </a:rPr>
              <a:t>ähnlichen</a:t>
            </a:r>
            <a:r>
              <a:rPr lang="en-US" sz="2400" dirty="0">
                <a:solidFill>
                  <a:schemeClr val="bg1"/>
                </a:solidFill>
              </a:rPr>
              <a:t> </a:t>
            </a:r>
            <a:r>
              <a:rPr lang="en-US" sz="2400" dirty="0" err="1">
                <a:solidFill>
                  <a:schemeClr val="bg1"/>
                </a:solidFill>
              </a:rPr>
              <a:t>Interessen</a:t>
            </a:r>
            <a:r>
              <a:rPr lang="en-US" sz="2400" dirty="0">
                <a:solidFill>
                  <a:schemeClr val="bg1"/>
                </a:solidFill>
              </a:rPr>
              <a:t> </a:t>
            </a:r>
            <a:r>
              <a:rPr lang="en-US" sz="2400" dirty="0" err="1">
                <a:solidFill>
                  <a:schemeClr val="bg1"/>
                </a:solidFill>
              </a:rPr>
              <a:t>hergestellt</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kann</a:t>
            </a:r>
            <a:r>
              <a:rPr lang="en-US" sz="2400" dirty="0">
                <a:solidFill>
                  <a:schemeClr val="bg1"/>
                </a:solidFill>
              </a:rPr>
              <a:t>. Das Tool </a:t>
            </a:r>
            <a:r>
              <a:rPr lang="en-US" sz="2400" dirty="0" err="1">
                <a:solidFill>
                  <a:schemeClr val="bg1"/>
                </a:solidFill>
              </a:rPr>
              <a:t>kann</a:t>
            </a:r>
            <a:r>
              <a:rPr lang="en-US" sz="2400" dirty="0">
                <a:solidFill>
                  <a:schemeClr val="bg1"/>
                </a:solidFill>
              </a:rPr>
              <a:t> </a:t>
            </a:r>
            <a:r>
              <a:rPr lang="en-US" sz="2400" dirty="0" err="1">
                <a:solidFill>
                  <a:schemeClr val="bg1"/>
                </a:solidFill>
              </a:rPr>
              <a:t>sowohl</a:t>
            </a:r>
            <a:r>
              <a:rPr lang="en-US" sz="2400" dirty="0">
                <a:solidFill>
                  <a:schemeClr val="bg1"/>
                </a:solidFill>
              </a:rPr>
              <a:t> für </a:t>
            </a:r>
            <a:r>
              <a:rPr lang="en-US" sz="2400" dirty="0" err="1">
                <a:solidFill>
                  <a:schemeClr val="bg1"/>
                </a:solidFill>
              </a:rPr>
              <a:t>berufliche</a:t>
            </a:r>
            <a:r>
              <a:rPr lang="en-US" sz="2400" dirty="0">
                <a:solidFill>
                  <a:schemeClr val="bg1"/>
                </a:solidFill>
              </a:rPr>
              <a:t> </a:t>
            </a:r>
            <a:r>
              <a:rPr lang="en-US" sz="2400" dirty="0" err="1">
                <a:solidFill>
                  <a:schemeClr val="bg1"/>
                </a:solidFill>
              </a:rPr>
              <a:t>als</a:t>
            </a:r>
            <a:r>
              <a:rPr lang="en-US" sz="2400" dirty="0">
                <a:solidFill>
                  <a:schemeClr val="bg1"/>
                </a:solidFill>
              </a:rPr>
              <a:t> </a:t>
            </a:r>
            <a:r>
              <a:rPr lang="en-US" sz="2400" dirty="0" err="1">
                <a:solidFill>
                  <a:schemeClr val="bg1"/>
                </a:solidFill>
              </a:rPr>
              <a:t>auch</a:t>
            </a:r>
            <a:r>
              <a:rPr lang="en-US" sz="2400" dirty="0">
                <a:solidFill>
                  <a:schemeClr val="bg1"/>
                </a:solidFill>
              </a:rPr>
              <a:t> für private </a:t>
            </a:r>
            <a:r>
              <a:rPr lang="en-US" sz="2400" dirty="0" err="1">
                <a:solidFill>
                  <a:schemeClr val="bg1"/>
                </a:solidFill>
              </a:rPr>
              <a:t>Zwecke</a:t>
            </a:r>
            <a:r>
              <a:rPr lang="en-US" sz="2400" dirty="0">
                <a:solidFill>
                  <a:schemeClr val="bg1"/>
                </a:solidFill>
              </a:rPr>
              <a:t> </a:t>
            </a:r>
            <a:r>
              <a:rPr lang="en-US" sz="2400" dirty="0" err="1">
                <a:solidFill>
                  <a:schemeClr val="bg1"/>
                </a:solidFill>
              </a:rPr>
              <a:t>genutzt</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Benutzer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können</a:t>
            </a:r>
            <a:r>
              <a:rPr lang="en-US" sz="2400" dirty="0">
                <a:solidFill>
                  <a:schemeClr val="bg1"/>
                </a:solidFill>
              </a:rPr>
              <a:t> </a:t>
            </a:r>
            <a:r>
              <a:rPr lang="en-US" sz="2400" dirty="0" err="1">
                <a:solidFill>
                  <a:schemeClr val="bg1"/>
                </a:solidFill>
              </a:rPr>
              <a:t>verschiedenen</a:t>
            </a:r>
            <a:r>
              <a:rPr lang="en-US" sz="2400" dirty="0">
                <a:solidFill>
                  <a:schemeClr val="bg1"/>
                </a:solidFill>
              </a:rPr>
              <a:t> Gruppen </a:t>
            </a:r>
            <a:r>
              <a:rPr lang="en-US" sz="2400" dirty="0" err="1">
                <a:solidFill>
                  <a:schemeClr val="bg1"/>
                </a:solidFill>
              </a:rPr>
              <a:t>zu</a:t>
            </a:r>
            <a:r>
              <a:rPr lang="en-US" sz="2400" dirty="0">
                <a:solidFill>
                  <a:schemeClr val="bg1"/>
                </a:solidFill>
              </a:rPr>
              <a:t> </a:t>
            </a:r>
            <a:r>
              <a:rPr lang="en-US" sz="2400" dirty="0" err="1">
                <a:solidFill>
                  <a:schemeClr val="bg1"/>
                </a:solidFill>
              </a:rPr>
              <a:t>bestimmten</a:t>
            </a:r>
            <a:r>
              <a:rPr lang="en-US" sz="2400" dirty="0">
                <a:solidFill>
                  <a:schemeClr val="bg1"/>
                </a:solidFill>
              </a:rPr>
              <a:t> </a:t>
            </a:r>
            <a:r>
              <a:rPr lang="en-US" sz="2400" dirty="0" err="1">
                <a:solidFill>
                  <a:schemeClr val="bg1"/>
                </a:solidFill>
              </a:rPr>
              <a:t>Themen</a:t>
            </a:r>
            <a:r>
              <a:rPr lang="en-US" sz="2400" dirty="0">
                <a:solidFill>
                  <a:schemeClr val="bg1"/>
                </a:solidFill>
              </a:rPr>
              <a:t> </a:t>
            </a:r>
            <a:r>
              <a:rPr lang="en-US" sz="2400" dirty="0" err="1">
                <a:solidFill>
                  <a:schemeClr val="bg1"/>
                </a:solidFill>
              </a:rPr>
              <a:t>beitreten</a:t>
            </a:r>
            <a:r>
              <a:rPr lang="en-US" sz="2400" dirty="0">
                <a:solidFill>
                  <a:schemeClr val="bg1"/>
                </a:solidFill>
              </a:rPr>
              <a:t> </a:t>
            </a:r>
            <a:r>
              <a:rPr lang="en-US" sz="2400" dirty="0" err="1">
                <a:solidFill>
                  <a:schemeClr val="bg1"/>
                </a:solidFill>
              </a:rPr>
              <a:t>oder</a:t>
            </a:r>
            <a:r>
              <a:rPr lang="en-US" sz="2400" dirty="0">
                <a:solidFill>
                  <a:schemeClr val="bg1"/>
                </a:solidFill>
              </a:rPr>
              <a:t> </a:t>
            </a:r>
            <a:r>
              <a:rPr lang="en-US" sz="2400" dirty="0" err="1">
                <a:solidFill>
                  <a:schemeClr val="bg1"/>
                </a:solidFill>
              </a:rPr>
              <a:t>nach</a:t>
            </a:r>
            <a:r>
              <a:rPr lang="en-US" sz="2400" dirty="0">
                <a:solidFill>
                  <a:schemeClr val="bg1"/>
                </a:solidFill>
              </a:rPr>
              <a:t> </a:t>
            </a:r>
            <a:r>
              <a:rPr lang="en-US" sz="2400" dirty="0" err="1">
                <a:solidFill>
                  <a:schemeClr val="bg1"/>
                </a:solidFill>
              </a:rPr>
              <a:t>Veranstaltungen</a:t>
            </a:r>
            <a:r>
              <a:rPr lang="en-US" sz="2400" dirty="0">
                <a:solidFill>
                  <a:schemeClr val="bg1"/>
                </a:solidFill>
              </a:rPr>
              <a:t> in der </a:t>
            </a:r>
            <a:r>
              <a:rPr lang="en-US" sz="2400" dirty="0" err="1">
                <a:solidFill>
                  <a:schemeClr val="bg1"/>
                </a:solidFill>
              </a:rPr>
              <a:t>Umgebung</a:t>
            </a:r>
            <a:r>
              <a:rPr lang="en-US" sz="2400" dirty="0">
                <a:solidFill>
                  <a:schemeClr val="bg1"/>
                </a:solidFill>
              </a:rPr>
              <a:t> </a:t>
            </a:r>
            <a:r>
              <a:rPr lang="en-US" sz="2400" dirty="0" err="1">
                <a:solidFill>
                  <a:schemeClr val="bg1"/>
                </a:solidFill>
              </a:rPr>
              <a:t>suchen</a:t>
            </a:r>
            <a:r>
              <a:rPr lang="en-US" sz="2400" dirty="0">
                <a:solidFill>
                  <a:schemeClr val="bg1"/>
                </a:solidFill>
              </a:rPr>
              <a:t>.</a:t>
            </a:r>
          </a:p>
          <a:p>
            <a:r>
              <a:rPr lang="en-US" sz="2400" dirty="0">
                <a:solidFill>
                  <a:schemeClr val="bg1"/>
                </a:solidFill>
                <a:hlinkClick r:id="rId2">
                  <a:extLst>
                    <a:ext uri="{A12FA001-AC4F-418D-AE19-62706E023703}">
                      <ahyp:hlinkClr xmlns:ahyp="http://schemas.microsoft.com/office/drawing/2018/hyperlinkcolor" val="tx"/>
                    </a:ext>
                  </a:extLst>
                </a:hlinkClick>
              </a:rPr>
              <a:t>https://www.meetup.com/</a:t>
            </a:r>
            <a:endParaRPr lang="en-US" sz="2400" dirty="0">
              <a:solidFill>
                <a:schemeClr val="bg1"/>
              </a:solidFill>
            </a:endParaRPr>
          </a:p>
        </p:txBody>
      </p:sp>
      <p:pic>
        <p:nvPicPr>
          <p:cNvPr id="13" name="Picture Placeholder 12">
            <a:extLst>
              <a:ext uri="{FF2B5EF4-FFF2-40B4-BE49-F238E27FC236}">
                <a16:creationId xmlns:a16="http://schemas.microsoft.com/office/drawing/2014/main" id="{7F860F91-09D6-4D63-A59B-DC1A4E5E377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746941" y="375843"/>
            <a:ext cx="4716425" cy="89124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b="1" dirty="0"/>
              <a:t>Tools </a:t>
            </a:r>
            <a:r>
              <a:rPr lang="en-US" sz="3000" b="1" dirty="0" err="1"/>
              <a:t>zum</a:t>
            </a:r>
            <a:r>
              <a:rPr lang="en-US" sz="3000" b="1" dirty="0"/>
              <a:t> </a:t>
            </a:r>
            <a:r>
              <a:rPr lang="en-US" sz="3000" b="1" dirty="0" err="1"/>
              <a:t>Knüpfen</a:t>
            </a:r>
            <a:r>
              <a:rPr lang="en-US" sz="3000" b="1" dirty="0"/>
              <a:t> von </a:t>
            </a:r>
            <a:r>
              <a:rPr lang="en-US" sz="3000" b="1" dirty="0" err="1"/>
              <a:t>Kontakten</a:t>
            </a:r>
            <a:endParaRPr lang="en-US" sz="3000" b="1" dirty="0"/>
          </a:p>
          <a:p>
            <a:endParaRPr lang="en-US" dirty="0"/>
          </a:p>
        </p:txBody>
      </p:sp>
    </p:spTree>
    <p:extLst>
      <p:ext uri="{BB962C8B-B14F-4D97-AF65-F5344CB8AC3E}">
        <p14:creationId xmlns:p14="http://schemas.microsoft.com/office/powerpoint/2010/main" val="2458823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5B7732-0428-4B6D-8E48-8E38C87163CA}"/>
              </a:ext>
            </a:extLst>
          </p:cNvPr>
          <p:cNvSpPr>
            <a:spLocks noGrp="1"/>
          </p:cNvSpPr>
          <p:nvPr>
            <p:ph type="body" sz="quarter" idx="18"/>
          </p:nvPr>
        </p:nvSpPr>
        <p:spPr>
          <a:xfrm>
            <a:off x="1523998" y="1299553"/>
            <a:ext cx="5105121" cy="5081977"/>
          </a:xfrm>
        </p:spPr>
        <p:txBody>
          <a:bodyPr>
            <a:normAutofit/>
          </a:bodyPr>
          <a:lstStyle/>
          <a:p>
            <a:endParaRPr lang="en-US" sz="2600" dirty="0">
              <a:solidFill>
                <a:schemeClr val="bg1"/>
              </a:solidFill>
            </a:endParaRPr>
          </a:p>
          <a:p>
            <a:pPr fontAlgn="base"/>
            <a:r>
              <a:rPr lang="de-AT" b="1" dirty="0" err="1"/>
              <a:t>MeetMe</a:t>
            </a:r>
            <a:r>
              <a:rPr lang="de-AT" dirty="0"/>
              <a:t> ist eine für Android und iOS verfügbare App, die es Menschen mit ähnlichen Interessen ermöglicht, miteinander zu kommunizieren. Dazu kann ein Live-Chat-Service genutzt werden.</a:t>
            </a:r>
            <a:endParaRPr lang="en-US" sz="2600" dirty="0"/>
          </a:p>
          <a:p>
            <a:pPr fontAlgn="base"/>
            <a:endParaRPr lang="en-US" sz="2600" dirty="0">
              <a:solidFill>
                <a:schemeClr val="bg1"/>
              </a:solidFill>
            </a:endParaRPr>
          </a:p>
          <a:p>
            <a:r>
              <a:rPr lang="en-US" sz="2600" dirty="0">
                <a:solidFill>
                  <a:schemeClr val="bg1"/>
                </a:solidFill>
                <a:hlinkClick r:id="rId2">
                  <a:extLst>
                    <a:ext uri="{A12FA001-AC4F-418D-AE19-62706E023703}">
                      <ahyp:hlinkClr xmlns:ahyp="http://schemas.microsoft.com/office/drawing/2018/hyperlinkcolor" val="tx"/>
                    </a:ext>
                  </a:extLst>
                </a:hlinkClick>
              </a:rPr>
              <a:t>https://www.meetme.com/#home</a:t>
            </a:r>
            <a:endParaRPr lang="en-US" sz="2600" dirty="0">
              <a:solidFill>
                <a:schemeClr val="bg1"/>
              </a:solidFill>
            </a:endParaRPr>
          </a:p>
          <a:p>
            <a:endParaRPr lang="en-IE" dirty="0"/>
          </a:p>
        </p:txBody>
      </p:sp>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449516"/>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1" name="Picture Placeholder 10">
            <a:extLst>
              <a:ext uri="{FF2B5EF4-FFF2-40B4-BE49-F238E27FC236}">
                <a16:creationId xmlns:a16="http://schemas.microsoft.com/office/drawing/2014/main" id="{162F24CA-415E-4025-86D6-35F86F4DB6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2">
            <a:extLst>
              <a:ext uri="{FF2B5EF4-FFF2-40B4-BE49-F238E27FC236}">
                <a16:creationId xmlns:a16="http://schemas.microsoft.com/office/drawing/2014/main" id="{F0386BCD-5A42-7402-648A-7C0D2E8CFD57}"/>
              </a:ext>
            </a:extLst>
          </p:cNvPr>
          <p:cNvSpPr txBox="1">
            <a:spLocks/>
          </p:cNvSpPr>
          <p:nvPr/>
        </p:nvSpPr>
        <p:spPr>
          <a:xfrm>
            <a:off x="1746941" y="375843"/>
            <a:ext cx="4716425" cy="89124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b="1" dirty="0"/>
              <a:t>Tools </a:t>
            </a:r>
            <a:r>
              <a:rPr lang="en-US" sz="3000" b="1" dirty="0" err="1"/>
              <a:t>zum</a:t>
            </a:r>
            <a:r>
              <a:rPr lang="en-US" sz="3000" b="1" dirty="0"/>
              <a:t> </a:t>
            </a:r>
            <a:r>
              <a:rPr lang="en-US" sz="3000" b="1" dirty="0" err="1"/>
              <a:t>Knüpfen</a:t>
            </a:r>
            <a:r>
              <a:rPr lang="en-US" sz="3000" b="1" dirty="0"/>
              <a:t> von </a:t>
            </a:r>
            <a:r>
              <a:rPr lang="en-US" sz="3000" b="1" dirty="0" err="1"/>
              <a:t>Kontakten</a:t>
            </a:r>
            <a:endParaRPr lang="en-US" sz="3000" b="1" dirty="0"/>
          </a:p>
          <a:p>
            <a:endParaRPr lang="en-US" dirty="0"/>
          </a:p>
        </p:txBody>
      </p:sp>
    </p:spTree>
    <p:extLst>
      <p:ext uri="{BB962C8B-B14F-4D97-AF65-F5344CB8AC3E}">
        <p14:creationId xmlns:p14="http://schemas.microsoft.com/office/powerpoint/2010/main" val="1598930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8A2FF65-96DA-4EAB-A031-7BC36405EFB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7C51B15E-56AD-418E-939D-5E2A091F4BE1}"/>
              </a:ext>
            </a:extLst>
          </p:cNvPr>
          <p:cNvSpPr>
            <a:spLocks noGrp="1"/>
          </p:cNvSpPr>
          <p:nvPr>
            <p:ph type="body" sz="quarter" idx="18"/>
          </p:nvPr>
        </p:nvSpPr>
        <p:spPr>
          <a:xfrm>
            <a:off x="1718561" y="1534886"/>
            <a:ext cx="4889214" cy="4775195"/>
          </a:xfrm>
        </p:spPr>
        <p:txBody>
          <a:bodyPr>
            <a:normAutofit/>
          </a:bodyPr>
          <a:lstStyle/>
          <a:p>
            <a:r>
              <a:rPr lang="en-US" dirty="0" err="1"/>
              <a:t>Sobald</a:t>
            </a:r>
            <a:r>
              <a:rPr lang="en-US" dirty="0"/>
              <a:t> </a:t>
            </a:r>
            <a:r>
              <a:rPr lang="en-US" dirty="0" err="1"/>
              <a:t>sich</a:t>
            </a:r>
            <a:r>
              <a:rPr lang="en-US" dirty="0"/>
              <a:t> </a:t>
            </a:r>
            <a:r>
              <a:rPr lang="en-US" dirty="0" err="1"/>
              <a:t>eine</a:t>
            </a:r>
            <a:r>
              <a:rPr lang="en-US" dirty="0"/>
              <a:t> Gruppe von </a:t>
            </a:r>
            <a:r>
              <a:rPr lang="en-US" dirty="0" err="1"/>
              <a:t>gleichgesinnten</a:t>
            </a:r>
            <a:r>
              <a:rPr lang="en-US" dirty="0"/>
              <a:t> </a:t>
            </a:r>
            <a:r>
              <a:rPr lang="en-US" dirty="0" err="1"/>
              <a:t>Studierenden</a:t>
            </a:r>
            <a:r>
              <a:rPr lang="en-US" dirty="0"/>
              <a:t> </a:t>
            </a:r>
            <a:r>
              <a:rPr lang="en-US" dirty="0" err="1"/>
              <a:t>zusammengefunden</a:t>
            </a:r>
            <a:r>
              <a:rPr lang="en-US" dirty="0"/>
              <a:t> hat, </a:t>
            </a:r>
            <a:r>
              <a:rPr lang="en-US" dirty="0" err="1"/>
              <a:t>ist</a:t>
            </a:r>
            <a:r>
              <a:rPr lang="en-US" dirty="0"/>
              <a:t> der </a:t>
            </a:r>
            <a:r>
              <a:rPr lang="en-US" dirty="0" err="1"/>
              <a:t>nächste</a:t>
            </a:r>
            <a:r>
              <a:rPr lang="en-US" dirty="0"/>
              <a:t> Schritt, </a:t>
            </a:r>
            <a:r>
              <a:rPr lang="en-US" dirty="0" err="1"/>
              <a:t>ein</a:t>
            </a:r>
            <a:r>
              <a:rPr lang="en-US" dirty="0"/>
              <a:t> </a:t>
            </a:r>
            <a:r>
              <a:rPr lang="en-US" dirty="0" err="1"/>
              <a:t>Treffen</a:t>
            </a:r>
            <a:r>
              <a:rPr lang="en-US" dirty="0"/>
              <a:t> </a:t>
            </a:r>
            <a:r>
              <a:rPr lang="en-US" dirty="0" err="1"/>
              <a:t>zu</a:t>
            </a:r>
            <a:r>
              <a:rPr lang="en-US" dirty="0"/>
              <a:t> </a:t>
            </a:r>
            <a:r>
              <a:rPr lang="en-US" dirty="0" err="1"/>
              <a:t>organisieren</a:t>
            </a:r>
            <a:r>
              <a:rPr lang="en-US" dirty="0"/>
              <a:t> und die </a:t>
            </a:r>
            <a:r>
              <a:rPr lang="en-US" dirty="0" err="1"/>
              <a:t>Möglichkeiten</a:t>
            </a:r>
            <a:r>
              <a:rPr lang="en-US" dirty="0"/>
              <a:t> </a:t>
            </a:r>
            <a:r>
              <a:rPr lang="en-US" dirty="0" err="1"/>
              <a:t>zum</a:t>
            </a:r>
            <a:r>
              <a:rPr lang="en-US" dirty="0"/>
              <a:t> Start </a:t>
            </a:r>
            <a:r>
              <a:rPr lang="en-US" dirty="0" err="1"/>
              <a:t>eines</a:t>
            </a:r>
            <a:r>
              <a:rPr lang="en-US" dirty="0"/>
              <a:t> </a:t>
            </a:r>
            <a:r>
              <a:rPr lang="en-US" dirty="0" err="1"/>
              <a:t>Projektes</a:t>
            </a:r>
            <a:r>
              <a:rPr lang="en-US" dirty="0"/>
              <a:t> </a:t>
            </a:r>
            <a:r>
              <a:rPr lang="en-US" dirty="0" err="1"/>
              <a:t>zu</a:t>
            </a:r>
            <a:r>
              <a:rPr lang="en-US" dirty="0"/>
              <a:t> </a:t>
            </a:r>
            <a:r>
              <a:rPr lang="en-US" dirty="0" err="1"/>
              <a:t>digitalem</a:t>
            </a:r>
            <a:r>
              <a:rPr lang="en-US" dirty="0"/>
              <a:t> </a:t>
            </a:r>
            <a:r>
              <a:rPr lang="en-US" dirty="0" err="1"/>
              <a:t>studentischem</a:t>
            </a:r>
            <a:r>
              <a:rPr lang="en-US" dirty="0"/>
              <a:t> Engagement </a:t>
            </a:r>
            <a:r>
              <a:rPr lang="en-US" dirty="0" err="1"/>
              <a:t>auszuloten</a:t>
            </a:r>
            <a:r>
              <a:rPr lang="en-US" dirty="0"/>
              <a:t>.</a:t>
            </a:r>
          </a:p>
          <a:p>
            <a:r>
              <a:rPr lang="en-US" dirty="0"/>
              <a:t>Die </a:t>
            </a:r>
            <a:r>
              <a:rPr lang="en-US" dirty="0" err="1"/>
              <a:t>folgenden</a:t>
            </a:r>
            <a:r>
              <a:rPr lang="en-US" dirty="0"/>
              <a:t> Tools </a:t>
            </a:r>
            <a:r>
              <a:rPr lang="en-US" dirty="0" err="1"/>
              <a:t>können</a:t>
            </a:r>
            <a:r>
              <a:rPr lang="en-US" dirty="0"/>
              <a:t> </a:t>
            </a:r>
            <a:r>
              <a:rPr lang="en-US" dirty="0" err="1"/>
              <a:t>helfen</a:t>
            </a:r>
            <a:r>
              <a:rPr lang="en-US" dirty="0"/>
              <a:t>, Online-</a:t>
            </a:r>
            <a:r>
              <a:rPr lang="en-US" dirty="0" err="1"/>
              <a:t>Treffen</a:t>
            </a:r>
            <a:r>
              <a:rPr lang="en-US" dirty="0"/>
              <a:t> </a:t>
            </a:r>
            <a:r>
              <a:rPr lang="en-US" dirty="0" err="1"/>
              <a:t>abzuhalten</a:t>
            </a:r>
            <a:r>
              <a:rPr lang="en-US" dirty="0"/>
              <a:t>, um z. B. in </a:t>
            </a:r>
            <a:r>
              <a:rPr lang="en-US" dirty="0" err="1"/>
              <a:t>einem</a:t>
            </a:r>
            <a:r>
              <a:rPr lang="en-US" dirty="0"/>
              <a:t> </a:t>
            </a:r>
            <a:r>
              <a:rPr lang="en-US" dirty="0" err="1"/>
              <a:t>ersten</a:t>
            </a:r>
            <a:r>
              <a:rPr lang="en-US" dirty="0"/>
              <a:t> Schritt </a:t>
            </a:r>
            <a:r>
              <a:rPr lang="en-US" dirty="0" err="1"/>
              <a:t>ein</a:t>
            </a:r>
            <a:r>
              <a:rPr lang="en-US" dirty="0"/>
              <a:t> Brainstorming </a:t>
            </a:r>
            <a:r>
              <a:rPr lang="en-US" dirty="0" err="1"/>
              <a:t>zu</a:t>
            </a:r>
            <a:r>
              <a:rPr lang="en-US" dirty="0"/>
              <a:t> </a:t>
            </a:r>
            <a:r>
              <a:rPr lang="en-US" dirty="0" err="1"/>
              <a:t>einem</a:t>
            </a:r>
            <a:r>
              <a:rPr lang="en-US" dirty="0"/>
              <a:t> </a:t>
            </a:r>
            <a:r>
              <a:rPr lang="en-US" dirty="0" err="1"/>
              <a:t>bestimmten</a:t>
            </a:r>
            <a:r>
              <a:rPr lang="en-US" dirty="0"/>
              <a:t> </a:t>
            </a:r>
            <a:r>
              <a:rPr lang="en-US" dirty="0" err="1"/>
              <a:t>Themenbereich</a:t>
            </a:r>
            <a:r>
              <a:rPr lang="en-US" dirty="0"/>
              <a:t> </a:t>
            </a:r>
            <a:r>
              <a:rPr lang="en-US" dirty="0" err="1"/>
              <a:t>durchzuführen</a:t>
            </a:r>
            <a:r>
              <a:rPr lang="en-US" dirty="0"/>
              <a:t>.</a:t>
            </a:r>
          </a:p>
          <a:p>
            <a:endParaRPr lang="en-US" dirty="0"/>
          </a:p>
        </p:txBody>
      </p:sp>
      <p:sp>
        <p:nvSpPr>
          <p:cNvPr id="6" name="Text Placeholder 5">
            <a:extLst>
              <a:ext uri="{FF2B5EF4-FFF2-40B4-BE49-F238E27FC236}">
                <a16:creationId xmlns:a16="http://schemas.microsoft.com/office/drawing/2014/main" id="{CA7612DE-BD2E-4016-A8B0-4D9E2A8BD1F2}"/>
              </a:ext>
            </a:extLst>
          </p:cNvPr>
          <p:cNvSpPr>
            <a:spLocks noGrp="1"/>
          </p:cNvSpPr>
          <p:nvPr>
            <p:ph type="body" sz="quarter" idx="16"/>
          </p:nvPr>
        </p:nvSpPr>
        <p:spPr>
          <a:xfrm>
            <a:off x="1718561" y="547919"/>
            <a:ext cx="4716425" cy="481045"/>
          </a:xfrm>
        </p:spPr>
        <p:txBody>
          <a:bodyPr>
            <a:normAutofit lnSpcReduction="10000"/>
          </a:bodyPr>
          <a:lstStyle/>
          <a:p>
            <a:pPr algn="ctr"/>
            <a:r>
              <a:rPr lang="en-IE" sz="3000" b="1" dirty="0" err="1"/>
              <a:t>Kommunikations</a:t>
            </a:r>
            <a:r>
              <a:rPr lang="en-IE" sz="3000" b="1" dirty="0"/>
              <a:t>-Tools</a:t>
            </a:r>
          </a:p>
          <a:p>
            <a:endParaRPr lang="en-IE" dirty="0"/>
          </a:p>
        </p:txBody>
      </p:sp>
    </p:spTree>
    <p:extLst>
      <p:ext uri="{BB962C8B-B14F-4D97-AF65-F5344CB8AC3E}">
        <p14:creationId xmlns:p14="http://schemas.microsoft.com/office/powerpoint/2010/main" val="2288834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30977" y="1414875"/>
            <a:ext cx="5421085" cy="5170646"/>
          </a:xfrm>
          <a:prstGeom prst="rect">
            <a:avLst/>
          </a:prstGeom>
          <a:noFill/>
        </p:spPr>
        <p:txBody>
          <a:bodyPr wrap="square" rtlCol="0">
            <a:spAutoFit/>
          </a:bodyPr>
          <a:lstStyle/>
          <a:p>
            <a:r>
              <a:rPr lang="en-US" sz="2200" b="1" dirty="0">
                <a:solidFill>
                  <a:schemeClr val="bg1"/>
                </a:solidFill>
              </a:rPr>
              <a:t>Zoom </a:t>
            </a:r>
            <a:r>
              <a:rPr lang="en-US" sz="2200" dirty="0" err="1">
                <a:solidFill>
                  <a:schemeClr val="bg1"/>
                </a:solidFill>
              </a:rPr>
              <a:t>ist</a:t>
            </a:r>
            <a:r>
              <a:rPr lang="en-US" sz="2200" dirty="0">
                <a:solidFill>
                  <a:schemeClr val="bg1"/>
                </a:solidFill>
              </a:rPr>
              <a:t> </a:t>
            </a:r>
            <a:r>
              <a:rPr lang="en-US" sz="2200" dirty="0" err="1">
                <a:solidFill>
                  <a:schemeClr val="bg1"/>
                </a:solidFill>
              </a:rPr>
              <a:t>ein</a:t>
            </a:r>
            <a:r>
              <a:rPr lang="en-US" sz="2200" dirty="0">
                <a:solidFill>
                  <a:schemeClr val="bg1"/>
                </a:solidFill>
              </a:rPr>
              <a:t> </a:t>
            </a:r>
            <a:r>
              <a:rPr lang="en-US" sz="2200" dirty="0" err="1">
                <a:solidFill>
                  <a:schemeClr val="bg1"/>
                </a:solidFill>
              </a:rPr>
              <a:t>Videokonferenz</a:t>
            </a:r>
            <a:r>
              <a:rPr lang="en-US" sz="2200" dirty="0">
                <a:solidFill>
                  <a:schemeClr val="bg1"/>
                </a:solidFill>
              </a:rPr>
              <a:t>-Tool. </a:t>
            </a:r>
            <a:r>
              <a:rPr lang="en-US" sz="2200" dirty="0" err="1">
                <a:solidFill>
                  <a:schemeClr val="bg1"/>
                </a:solidFill>
              </a:rPr>
              <a:t>Mit</a:t>
            </a:r>
            <a:r>
              <a:rPr lang="en-US" sz="2200" dirty="0">
                <a:solidFill>
                  <a:schemeClr val="bg1"/>
                </a:solidFill>
              </a:rPr>
              <a:t> Zoom </a:t>
            </a:r>
            <a:r>
              <a:rPr lang="en-US" sz="2200" dirty="0" err="1">
                <a:solidFill>
                  <a:schemeClr val="bg1"/>
                </a:solidFill>
              </a:rPr>
              <a:t>können</a:t>
            </a:r>
            <a:r>
              <a:rPr lang="en-US" sz="2200" dirty="0">
                <a:solidFill>
                  <a:schemeClr val="bg1"/>
                </a:solidFill>
              </a:rPr>
              <a:t> Online-</a:t>
            </a:r>
            <a:r>
              <a:rPr lang="en-US" sz="2200" dirty="0" err="1">
                <a:solidFill>
                  <a:schemeClr val="bg1"/>
                </a:solidFill>
              </a:rPr>
              <a:t>Treffen</a:t>
            </a:r>
            <a:r>
              <a:rPr lang="en-US" sz="2200" dirty="0">
                <a:solidFill>
                  <a:schemeClr val="bg1"/>
                </a:solidFill>
              </a:rPr>
              <a:t> </a:t>
            </a:r>
            <a:r>
              <a:rPr lang="en-US" sz="2200" dirty="0" err="1">
                <a:solidFill>
                  <a:schemeClr val="bg1"/>
                </a:solidFill>
              </a:rPr>
              <a:t>einfach</a:t>
            </a:r>
            <a:r>
              <a:rPr lang="en-US" sz="2200" dirty="0">
                <a:solidFill>
                  <a:schemeClr val="bg1"/>
                </a:solidFill>
              </a:rPr>
              <a:t> </a:t>
            </a:r>
            <a:r>
              <a:rPr lang="en-US" sz="2200" dirty="0" err="1">
                <a:solidFill>
                  <a:schemeClr val="bg1"/>
                </a:solidFill>
              </a:rPr>
              <a:t>organisiert</a:t>
            </a:r>
            <a:r>
              <a:rPr lang="en-US" sz="2200" dirty="0">
                <a:solidFill>
                  <a:schemeClr val="bg1"/>
                </a:solidFill>
              </a:rPr>
              <a:t> und </a:t>
            </a:r>
            <a:r>
              <a:rPr lang="en-US" sz="2200" dirty="0" err="1">
                <a:solidFill>
                  <a:schemeClr val="bg1"/>
                </a:solidFill>
              </a:rPr>
              <a:t>durchgeführt</a:t>
            </a:r>
            <a:r>
              <a:rPr lang="en-US" sz="2200" dirty="0">
                <a:solidFill>
                  <a:schemeClr val="bg1"/>
                </a:solidFill>
              </a:rPr>
              <a:t> </a:t>
            </a:r>
            <a:r>
              <a:rPr lang="en-US" sz="2200" dirty="0" err="1">
                <a:solidFill>
                  <a:schemeClr val="bg1"/>
                </a:solidFill>
              </a:rPr>
              <a:t>werden</a:t>
            </a:r>
            <a:r>
              <a:rPr lang="en-US" sz="2200" dirty="0">
                <a:solidFill>
                  <a:schemeClr val="bg1"/>
                </a:solidFill>
              </a:rPr>
              <a:t>. </a:t>
            </a:r>
            <a:r>
              <a:rPr lang="en-US" sz="2200" dirty="0" err="1">
                <a:solidFill>
                  <a:schemeClr val="bg1"/>
                </a:solidFill>
              </a:rPr>
              <a:t>Benutzer</a:t>
            </a:r>
            <a:r>
              <a:rPr lang="en-US" sz="2200" dirty="0">
                <a:solidFill>
                  <a:schemeClr val="bg1"/>
                </a:solidFill>
              </a:rPr>
              <a:t>*</a:t>
            </a:r>
            <a:r>
              <a:rPr lang="en-US" sz="2200" dirty="0" err="1">
                <a:solidFill>
                  <a:schemeClr val="bg1"/>
                </a:solidFill>
              </a:rPr>
              <a:t>innen</a:t>
            </a:r>
            <a:r>
              <a:rPr lang="en-US" sz="2200" dirty="0">
                <a:solidFill>
                  <a:schemeClr val="bg1"/>
                </a:solidFill>
              </a:rPr>
              <a:t> </a:t>
            </a:r>
            <a:r>
              <a:rPr lang="en-US" sz="2200" dirty="0" err="1">
                <a:solidFill>
                  <a:schemeClr val="bg1"/>
                </a:solidFill>
              </a:rPr>
              <a:t>können</a:t>
            </a:r>
            <a:r>
              <a:rPr lang="en-US" sz="2200" dirty="0">
                <a:solidFill>
                  <a:schemeClr val="bg1"/>
                </a:solidFill>
              </a:rPr>
              <a:t> </a:t>
            </a:r>
            <a:r>
              <a:rPr lang="en-US" sz="2200" dirty="0" err="1">
                <a:solidFill>
                  <a:schemeClr val="bg1"/>
                </a:solidFill>
              </a:rPr>
              <a:t>dabei</a:t>
            </a:r>
            <a:r>
              <a:rPr lang="en-US" sz="2200" dirty="0">
                <a:solidFill>
                  <a:schemeClr val="bg1"/>
                </a:solidFill>
              </a:rPr>
              <a:t> an </a:t>
            </a:r>
            <a:r>
              <a:rPr lang="en-US" sz="2200" dirty="0" err="1">
                <a:solidFill>
                  <a:schemeClr val="bg1"/>
                </a:solidFill>
              </a:rPr>
              <a:t>einem</a:t>
            </a:r>
            <a:r>
              <a:rPr lang="en-US" sz="2200" dirty="0">
                <a:solidFill>
                  <a:schemeClr val="bg1"/>
                </a:solidFill>
              </a:rPr>
              <a:t> </a:t>
            </a:r>
            <a:r>
              <a:rPr lang="en-US" sz="2200" dirty="0" err="1">
                <a:solidFill>
                  <a:schemeClr val="bg1"/>
                </a:solidFill>
              </a:rPr>
              <a:t>virtuellen</a:t>
            </a:r>
            <a:r>
              <a:rPr lang="en-US" sz="2200" dirty="0">
                <a:solidFill>
                  <a:schemeClr val="bg1"/>
                </a:solidFill>
              </a:rPr>
              <a:t> Whiteboard </a:t>
            </a:r>
            <a:r>
              <a:rPr lang="en-US" sz="2200" dirty="0" err="1">
                <a:solidFill>
                  <a:schemeClr val="bg1"/>
                </a:solidFill>
              </a:rPr>
              <a:t>ein</a:t>
            </a:r>
            <a:r>
              <a:rPr lang="en-US" sz="2200" dirty="0">
                <a:solidFill>
                  <a:schemeClr val="bg1"/>
                </a:solidFill>
              </a:rPr>
              <a:t> Brainstorming </a:t>
            </a:r>
            <a:r>
              <a:rPr lang="en-US" sz="2200" dirty="0" err="1">
                <a:solidFill>
                  <a:schemeClr val="bg1"/>
                </a:solidFill>
              </a:rPr>
              <a:t>umsetzen</a:t>
            </a:r>
            <a:r>
              <a:rPr lang="en-US" sz="2200" dirty="0">
                <a:solidFill>
                  <a:schemeClr val="bg1"/>
                </a:solidFill>
              </a:rPr>
              <a:t> und </a:t>
            </a:r>
            <a:r>
              <a:rPr lang="en-US" sz="2200" dirty="0" err="1">
                <a:solidFill>
                  <a:schemeClr val="bg1"/>
                </a:solidFill>
              </a:rPr>
              <a:t>gemeinsam</a:t>
            </a:r>
            <a:r>
              <a:rPr lang="en-US" sz="2200" dirty="0">
                <a:solidFill>
                  <a:schemeClr val="bg1"/>
                </a:solidFill>
              </a:rPr>
              <a:t> an </a:t>
            </a:r>
            <a:r>
              <a:rPr lang="en-US" sz="2200" dirty="0" err="1">
                <a:solidFill>
                  <a:schemeClr val="bg1"/>
                </a:solidFill>
              </a:rPr>
              <a:t>Projekten</a:t>
            </a:r>
            <a:r>
              <a:rPr lang="en-US" sz="2200" dirty="0">
                <a:solidFill>
                  <a:schemeClr val="bg1"/>
                </a:solidFill>
              </a:rPr>
              <a:t> </a:t>
            </a:r>
            <a:r>
              <a:rPr lang="en-US" sz="2200" dirty="0" err="1">
                <a:solidFill>
                  <a:schemeClr val="bg1"/>
                </a:solidFill>
              </a:rPr>
              <a:t>arbeiten</a:t>
            </a:r>
            <a:r>
              <a:rPr lang="en-US" sz="2200" dirty="0">
                <a:solidFill>
                  <a:schemeClr val="bg1"/>
                </a:solidFill>
              </a:rPr>
              <a:t>, </a:t>
            </a:r>
            <a:r>
              <a:rPr lang="en-US" sz="2200" dirty="0" err="1">
                <a:solidFill>
                  <a:schemeClr val="bg1"/>
                </a:solidFill>
              </a:rPr>
              <a:t>indem</a:t>
            </a:r>
            <a:r>
              <a:rPr lang="en-US" sz="2200" dirty="0">
                <a:solidFill>
                  <a:schemeClr val="bg1"/>
                </a:solidFill>
              </a:rPr>
              <a:t> </a:t>
            </a:r>
            <a:r>
              <a:rPr lang="en-US" sz="2200" dirty="0" err="1">
                <a:solidFill>
                  <a:schemeClr val="bg1"/>
                </a:solidFill>
              </a:rPr>
              <a:t>Dokumente</a:t>
            </a:r>
            <a:r>
              <a:rPr lang="en-US" sz="2200" dirty="0">
                <a:solidFill>
                  <a:schemeClr val="bg1"/>
                </a:solidFill>
              </a:rPr>
              <a:t> auf den </a:t>
            </a:r>
            <a:r>
              <a:rPr lang="en-US" sz="2200" dirty="0" err="1">
                <a:solidFill>
                  <a:schemeClr val="bg1"/>
                </a:solidFill>
              </a:rPr>
              <a:t>Bildschirmen</a:t>
            </a:r>
            <a:r>
              <a:rPr lang="en-US" sz="2200" dirty="0">
                <a:solidFill>
                  <a:schemeClr val="bg1"/>
                </a:solidFill>
              </a:rPr>
              <a:t>, die </a:t>
            </a:r>
            <a:r>
              <a:rPr lang="en-US" sz="2200" dirty="0" err="1">
                <a:solidFill>
                  <a:schemeClr val="bg1"/>
                </a:solidFill>
              </a:rPr>
              <a:t>andere</a:t>
            </a:r>
            <a:r>
              <a:rPr lang="en-US" sz="2200" dirty="0">
                <a:solidFill>
                  <a:schemeClr val="bg1"/>
                </a:solidFill>
              </a:rPr>
              <a:t> </a:t>
            </a:r>
            <a:r>
              <a:rPr lang="en-US" sz="2200" dirty="0" err="1">
                <a:solidFill>
                  <a:schemeClr val="bg1"/>
                </a:solidFill>
              </a:rPr>
              <a:t>hochladen</a:t>
            </a:r>
            <a:r>
              <a:rPr lang="en-US" sz="2200" dirty="0">
                <a:solidFill>
                  <a:schemeClr val="bg1"/>
                </a:solidFill>
              </a:rPr>
              <a:t>, </a:t>
            </a:r>
            <a:r>
              <a:rPr lang="en-US" sz="2200" dirty="0" err="1">
                <a:solidFill>
                  <a:schemeClr val="bg1"/>
                </a:solidFill>
              </a:rPr>
              <a:t>kommentiert</a:t>
            </a:r>
            <a:r>
              <a:rPr lang="en-US" sz="2200" dirty="0">
                <a:solidFill>
                  <a:schemeClr val="bg1"/>
                </a:solidFill>
              </a:rPr>
              <a:t> w</a:t>
            </a:r>
            <a:r>
              <a:rPr lang="en-US" sz="2200" dirty="0">
                <a:solidFill>
                  <a:schemeClr val="bg1"/>
                </a:solidFill>
                <a:hlinkClick r:id="rId2">
                  <a:extLst>
                    <a:ext uri="{A12FA001-AC4F-418D-AE19-62706E023703}">
                      <ahyp:hlinkClr xmlns:ahyp="http://schemas.microsoft.com/office/drawing/2018/hyperlinkcolor" val="tx"/>
                    </a:ext>
                  </a:extLst>
                </a:hlinkClick>
              </a:rPr>
              <a:t>a</a:t>
            </a:r>
            <a:r>
              <a:rPr lang="en-US" sz="2200" dirty="0">
                <a:solidFill>
                  <a:schemeClr val="bg1"/>
                </a:solidFill>
              </a:rPr>
              <a:t>rden. </a:t>
            </a:r>
            <a:r>
              <a:rPr lang="en-US" sz="2200" dirty="0">
                <a:solidFill>
                  <a:schemeClr val="bg2"/>
                </a:solidFill>
                <a:hlinkClick r:id="rId2">
                  <a:extLst>
                    <a:ext uri="{A12FA001-AC4F-418D-AE19-62706E023703}">
                      <ahyp:hlinkClr xmlns:ahyp="http://schemas.microsoft.com/office/drawing/2018/hyperlinkcolor" val="tx"/>
                    </a:ext>
                  </a:extLst>
                </a:hlinkClick>
              </a:rPr>
              <a:t>Link </a:t>
            </a:r>
            <a:r>
              <a:rPr lang="en-US" sz="2200" dirty="0" err="1">
                <a:solidFill>
                  <a:schemeClr val="bg2"/>
                </a:solidFill>
                <a:hlinkClick r:id="rId2">
                  <a:extLst>
                    <a:ext uri="{A12FA001-AC4F-418D-AE19-62706E023703}">
                      <ahyp:hlinkClr xmlns:ahyp="http://schemas.microsoft.com/office/drawing/2018/hyperlinkcolor" val="tx"/>
                    </a:ext>
                  </a:extLst>
                </a:hlinkClick>
              </a:rPr>
              <a:t>zu</a:t>
            </a:r>
            <a:r>
              <a:rPr lang="en-US" sz="2200" dirty="0">
                <a:solidFill>
                  <a:schemeClr val="bg2"/>
                </a:solidFill>
                <a:hlinkClick r:id="rId2">
                  <a:extLst>
                    <a:ext uri="{A12FA001-AC4F-418D-AE19-62706E023703}">
                      <ahyp:hlinkClr xmlns:ahyp="http://schemas.microsoft.com/office/drawing/2018/hyperlinkcolor" val="tx"/>
                    </a:ext>
                  </a:extLst>
                </a:hlinkClick>
              </a:rPr>
              <a:t> ZOOM</a:t>
            </a:r>
            <a:endParaRPr lang="en-US" sz="2200" dirty="0">
              <a:solidFill>
                <a:schemeClr val="bg2"/>
              </a:solidFill>
            </a:endParaRPr>
          </a:p>
          <a:p>
            <a:endParaRPr lang="en-US" sz="2200" dirty="0">
              <a:solidFill>
                <a:schemeClr val="bg1"/>
              </a:solidFill>
            </a:endParaRPr>
          </a:p>
          <a:p>
            <a:r>
              <a:rPr lang="en-US" sz="2200" b="1" dirty="0">
                <a:solidFill>
                  <a:schemeClr val="bg1"/>
                </a:solidFill>
              </a:rPr>
              <a:t>Facebook Live </a:t>
            </a:r>
            <a:r>
              <a:rPr lang="en-US" sz="2200" dirty="0" err="1">
                <a:solidFill>
                  <a:schemeClr val="bg1"/>
                </a:solidFill>
              </a:rPr>
              <a:t>ist</a:t>
            </a:r>
            <a:r>
              <a:rPr lang="en-US" sz="2200" dirty="0">
                <a:solidFill>
                  <a:schemeClr val="bg1"/>
                </a:solidFill>
              </a:rPr>
              <a:t> </a:t>
            </a:r>
            <a:r>
              <a:rPr lang="en-US" sz="2200" dirty="0" err="1">
                <a:solidFill>
                  <a:schemeClr val="bg1"/>
                </a:solidFill>
              </a:rPr>
              <a:t>ein</a:t>
            </a:r>
            <a:r>
              <a:rPr lang="en-US" sz="2200" dirty="0">
                <a:solidFill>
                  <a:schemeClr val="bg1"/>
                </a:solidFill>
              </a:rPr>
              <a:t> Tool, </a:t>
            </a:r>
            <a:r>
              <a:rPr lang="en-US" sz="2200" dirty="0" err="1">
                <a:solidFill>
                  <a:schemeClr val="bg1"/>
                </a:solidFill>
              </a:rPr>
              <a:t>mit</a:t>
            </a:r>
            <a:r>
              <a:rPr lang="en-US" sz="2200" dirty="0">
                <a:solidFill>
                  <a:schemeClr val="bg1"/>
                </a:solidFill>
              </a:rPr>
              <a:t> dem </a:t>
            </a:r>
            <a:r>
              <a:rPr lang="en-US" sz="2200" dirty="0" err="1">
                <a:solidFill>
                  <a:schemeClr val="bg1"/>
                </a:solidFill>
              </a:rPr>
              <a:t>Benutzer</a:t>
            </a:r>
            <a:r>
              <a:rPr lang="en-US" sz="2200" dirty="0">
                <a:solidFill>
                  <a:schemeClr val="bg1"/>
                </a:solidFill>
              </a:rPr>
              <a:t>*</a:t>
            </a:r>
            <a:r>
              <a:rPr lang="en-US" sz="2200" dirty="0" err="1">
                <a:solidFill>
                  <a:schemeClr val="bg1"/>
                </a:solidFill>
              </a:rPr>
              <a:t>innen</a:t>
            </a:r>
            <a:r>
              <a:rPr lang="en-US" sz="2200" dirty="0">
                <a:solidFill>
                  <a:schemeClr val="bg1"/>
                </a:solidFill>
              </a:rPr>
              <a:t> Videos live </a:t>
            </a:r>
            <a:r>
              <a:rPr lang="en-US" sz="2200" dirty="0" err="1">
                <a:solidFill>
                  <a:schemeClr val="bg1"/>
                </a:solidFill>
              </a:rPr>
              <a:t>über</a:t>
            </a:r>
            <a:r>
              <a:rPr lang="en-US" sz="2200" dirty="0">
                <a:solidFill>
                  <a:schemeClr val="bg1"/>
                </a:solidFill>
              </a:rPr>
              <a:t> </a:t>
            </a:r>
            <a:r>
              <a:rPr lang="en-US" sz="2200" dirty="0" err="1">
                <a:solidFill>
                  <a:schemeClr val="bg1"/>
                </a:solidFill>
              </a:rPr>
              <a:t>eine</a:t>
            </a:r>
            <a:r>
              <a:rPr lang="en-US" sz="2200" dirty="0">
                <a:solidFill>
                  <a:schemeClr val="bg1"/>
                </a:solidFill>
              </a:rPr>
              <a:t> Facebook-</a:t>
            </a:r>
            <a:r>
              <a:rPr lang="en-US" sz="2200" dirty="0" err="1">
                <a:solidFill>
                  <a:schemeClr val="bg1"/>
                </a:solidFill>
              </a:rPr>
              <a:t>Seite</a:t>
            </a:r>
            <a:r>
              <a:rPr lang="en-US" sz="2200" dirty="0">
                <a:solidFill>
                  <a:schemeClr val="bg1"/>
                </a:solidFill>
              </a:rPr>
              <a:t> </a:t>
            </a:r>
            <a:r>
              <a:rPr lang="en-US" sz="2200" dirty="0" err="1">
                <a:solidFill>
                  <a:schemeClr val="bg1"/>
                </a:solidFill>
              </a:rPr>
              <a:t>oder</a:t>
            </a:r>
            <a:r>
              <a:rPr lang="en-US" sz="2200" dirty="0">
                <a:solidFill>
                  <a:schemeClr val="bg1"/>
                </a:solidFill>
              </a:rPr>
              <a:t> -Gruppe </a:t>
            </a:r>
            <a:r>
              <a:rPr lang="en-US" sz="2200" dirty="0" err="1">
                <a:solidFill>
                  <a:schemeClr val="bg1"/>
                </a:solidFill>
              </a:rPr>
              <a:t>streamen</a:t>
            </a:r>
            <a:r>
              <a:rPr lang="en-US" sz="2200" dirty="0">
                <a:solidFill>
                  <a:schemeClr val="bg1"/>
                </a:solidFill>
              </a:rPr>
              <a:t> </a:t>
            </a:r>
            <a:r>
              <a:rPr lang="en-US" sz="2200" dirty="0" err="1">
                <a:solidFill>
                  <a:schemeClr val="bg1"/>
                </a:solidFill>
              </a:rPr>
              <a:t>können</a:t>
            </a:r>
            <a:r>
              <a:rPr lang="en-US" sz="2200" dirty="0">
                <a:solidFill>
                  <a:schemeClr val="bg1"/>
                </a:solidFill>
              </a:rPr>
              <a:t>. Dies </a:t>
            </a:r>
            <a:r>
              <a:rPr lang="en-US" sz="2200" dirty="0" err="1">
                <a:solidFill>
                  <a:schemeClr val="bg1"/>
                </a:solidFill>
              </a:rPr>
              <a:t>kann</a:t>
            </a:r>
            <a:r>
              <a:rPr lang="en-US" sz="2200" dirty="0">
                <a:solidFill>
                  <a:schemeClr val="bg1"/>
                </a:solidFill>
              </a:rPr>
              <a:t> für die </a:t>
            </a:r>
            <a:r>
              <a:rPr lang="en-US" sz="2200" dirty="0" err="1">
                <a:solidFill>
                  <a:schemeClr val="bg1"/>
                </a:solidFill>
              </a:rPr>
              <a:t>Aufzeichnung</a:t>
            </a:r>
            <a:r>
              <a:rPr lang="en-US" sz="2200" dirty="0">
                <a:solidFill>
                  <a:schemeClr val="bg1"/>
                </a:solidFill>
              </a:rPr>
              <a:t> von </a:t>
            </a:r>
            <a:r>
              <a:rPr lang="en-US" sz="2200" dirty="0" err="1">
                <a:solidFill>
                  <a:schemeClr val="bg1"/>
                </a:solidFill>
              </a:rPr>
              <a:t>Vorträgen</a:t>
            </a:r>
            <a:r>
              <a:rPr lang="en-US" sz="2200" dirty="0">
                <a:solidFill>
                  <a:schemeClr val="bg1"/>
                </a:solidFill>
              </a:rPr>
              <a:t>, </a:t>
            </a:r>
            <a:r>
              <a:rPr lang="en-US" sz="2200" dirty="0" err="1">
                <a:solidFill>
                  <a:schemeClr val="bg1"/>
                </a:solidFill>
              </a:rPr>
              <a:t>Veranstaltungen</a:t>
            </a:r>
            <a:r>
              <a:rPr lang="en-US" sz="2200" dirty="0">
                <a:solidFill>
                  <a:schemeClr val="bg1"/>
                </a:solidFill>
              </a:rPr>
              <a:t> und </a:t>
            </a:r>
            <a:r>
              <a:rPr lang="en-US" sz="2200" dirty="0" err="1">
                <a:solidFill>
                  <a:schemeClr val="bg1"/>
                </a:solidFill>
              </a:rPr>
              <a:t>Treffen</a:t>
            </a:r>
            <a:r>
              <a:rPr lang="en-US" sz="2200" dirty="0">
                <a:solidFill>
                  <a:schemeClr val="bg1"/>
                </a:solidFill>
              </a:rPr>
              <a:t> </a:t>
            </a:r>
            <a:r>
              <a:rPr lang="en-US" sz="2200" dirty="0" err="1">
                <a:solidFill>
                  <a:schemeClr val="bg1"/>
                </a:solidFill>
              </a:rPr>
              <a:t>genutzt</a:t>
            </a:r>
            <a:r>
              <a:rPr lang="en-US" sz="2200" dirty="0">
                <a:solidFill>
                  <a:schemeClr val="bg1"/>
                </a:solidFill>
              </a:rPr>
              <a:t> </a:t>
            </a:r>
            <a:r>
              <a:rPr lang="en-US" sz="2200" dirty="0" err="1">
                <a:solidFill>
                  <a:schemeClr val="bg1"/>
                </a:solidFill>
              </a:rPr>
              <a:t>werden</a:t>
            </a:r>
            <a:r>
              <a:rPr lang="en-US" sz="2200" dirty="0">
                <a:solidFill>
                  <a:schemeClr val="bg1"/>
                </a:solidFill>
              </a:rPr>
              <a:t>.</a:t>
            </a:r>
          </a:p>
        </p:txBody>
      </p:sp>
      <p:pic>
        <p:nvPicPr>
          <p:cNvPr id="10" name="Picture Placeholder 9">
            <a:extLst>
              <a:ext uri="{FF2B5EF4-FFF2-40B4-BE49-F238E27FC236}">
                <a16:creationId xmlns:a16="http://schemas.microsoft.com/office/drawing/2014/main" id="{41AA6D62-E952-44F5-846A-AB8461B7BE5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5">
            <a:extLst>
              <a:ext uri="{FF2B5EF4-FFF2-40B4-BE49-F238E27FC236}">
                <a16:creationId xmlns:a16="http://schemas.microsoft.com/office/drawing/2014/main" id="{257CE5E1-EB1A-B4A3-89CF-4D695A525426}"/>
              </a:ext>
            </a:extLst>
          </p:cNvPr>
          <p:cNvSpPr txBox="1">
            <a:spLocks/>
          </p:cNvSpPr>
          <p:nvPr/>
        </p:nvSpPr>
        <p:spPr>
          <a:xfrm>
            <a:off x="1718561" y="547919"/>
            <a:ext cx="4716425" cy="48104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3000" b="1"/>
              <a:t>Kommunikations-Tools</a:t>
            </a:r>
          </a:p>
          <a:p>
            <a:endParaRPr lang="en-IE" dirty="0"/>
          </a:p>
        </p:txBody>
      </p:sp>
    </p:spTree>
    <p:extLst>
      <p:ext uri="{BB962C8B-B14F-4D97-AF65-F5344CB8AC3E}">
        <p14:creationId xmlns:p14="http://schemas.microsoft.com/office/powerpoint/2010/main" val="1459446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38403" y="1389435"/>
            <a:ext cx="5403738" cy="5632311"/>
          </a:xfrm>
          <a:prstGeom prst="rect">
            <a:avLst/>
          </a:prstGeom>
          <a:noFill/>
        </p:spPr>
        <p:txBody>
          <a:bodyPr wrap="square" rtlCol="0">
            <a:spAutoFit/>
          </a:bodyPr>
          <a:lstStyle/>
          <a:p>
            <a:r>
              <a:rPr lang="en-US" sz="2400" b="1" dirty="0">
                <a:solidFill>
                  <a:schemeClr val="bg1"/>
                </a:solidFill>
              </a:rPr>
              <a:t>Webex </a:t>
            </a:r>
            <a:r>
              <a:rPr lang="en-US" sz="2400" dirty="0" err="1">
                <a:solidFill>
                  <a:schemeClr val="bg1"/>
                </a:solidFill>
              </a:rPr>
              <a:t>ist</a:t>
            </a:r>
            <a:r>
              <a:rPr lang="en-US" sz="2400" dirty="0">
                <a:solidFill>
                  <a:schemeClr val="bg1"/>
                </a:solidFill>
              </a:rPr>
              <a:t> </a:t>
            </a:r>
            <a:r>
              <a:rPr lang="en-US" sz="2400" dirty="0" err="1">
                <a:solidFill>
                  <a:schemeClr val="bg1"/>
                </a:solidFill>
              </a:rPr>
              <a:t>ein</a:t>
            </a:r>
            <a:r>
              <a:rPr lang="en-US" sz="2400" dirty="0">
                <a:solidFill>
                  <a:schemeClr val="bg1"/>
                </a:solidFill>
              </a:rPr>
              <a:t> Online-Tool, </a:t>
            </a:r>
            <a:r>
              <a:rPr lang="en-US" sz="2400" dirty="0" err="1">
                <a:solidFill>
                  <a:schemeClr val="bg1"/>
                </a:solidFill>
              </a:rPr>
              <a:t>mit</a:t>
            </a:r>
            <a:r>
              <a:rPr lang="en-US" sz="2400" dirty="0">
                <a:solidFill>
                  <a:schemeClr val="bg1"/>
                </a:solidFill>
              </a:rPr>
              <a:t> dem </a:t>
            </a:r>
            <a:r>
              <a:rPr lang="en-US" sz="2400" dirty="0" err="1">
                <a:solidFill>
                  <a:schemeClr val="bg1"/>
                </a:solidFill>
              </a:rPr>
              <a:t>Benutzer</a:t>
            </a:r>
            <a:r>
              <a:rPr lang="en-US" sz="2400" dirty="0">
                <a:solidFill>
                  <a:schemeClr val="bg1"/>
                </a:solidFill>
              </a:rPr>
              <a:t> Online-</a:t>
            </a:r>
            <a:r>
              <a:rPr lang="en-US" sz="2400" dirty="0" err="1">
                <a:solidFill>
                  <a:schemeClr val="bg1"/>
                </a:solidFill>
              </a:rPr>
              <a:t>Gespräche</a:t>
            </a:r>
            <a:r>
              <a:rPr lang="en-US" sz="2400" dirty="0">
                <a:solidFill>
                  <a:schemeClr val="bg1"/>
                </a:solidFill>
              </a:rPr>
              <a:t> </a:t>
            </a:r>
            <a:r>
              <a:rPr lang="en-US" sz="2400" dirty="0" err="1">
                <a:solidFill>
                  <a:schemeClr val="bg1"/>
                </a:solidFill>
              </a:rPr>
              <a:t>mit</a:t>
            </a:r>
            <a:r>
              <a:rPr lang="en-US" sz="2400" dirty="0">
                <a:solidFill>
                  <a:schemeClr val="bg1"/>
                </a:solidFill>
              </a:rPr>
              <a:t> bis </a:t>
            </a:r>
            <a:r>
              <a:rPr lang="en-US" sz="2400" dirty="0" err="1">
                <a:solidFill>
                  <a:schemeClr val="bg1"/>
                </a:solidFill>
              </a:rPr>
              <a:t>zu</a:t>
            </a:r>
            <a:r>
              <a:rPr lang="en-US" sz="2400" dirty="0">
                <a:solidFill>
                  <a:schemeClr val="bg1"/>
                </a:solidFill>
              </a:rPr>
              <a:t> 100 </a:t>
            </a:r>
            <a:r>
              <a:rPr lang="en-US" sz="2400" dirty="0" err="1">
                <a:solidFill>
                  <a:schemeClr val="bg1"/>
                </a:solidFill>
              </a:rPr>
              <a:t>Teilnehmern</a:t>
            </a:r>
            <a:r>
              <a:rPr lang="en-US" sz="2400" dirty="0">
                <a:solidFill>
                  <a:schemeClr val="bg1"/>
                </a:solidFill>
              </a:rPr>
              <a:t> </a:t>
            </a:r>
            <a:r>
              <a:rPr lang="en-US" sz="2400" dirty="0" err="1">
                <a:solidFill>
                  <a:schemeClr val="bg1"/>
                </a:solidFill>
              </a:rPr>
              <a:t>führen</a:t>
            </a:r>
            <a:r>
              <a:rPr lang="en-US" sz="2400" dirty="0">
                <a:solidFill>
                  <a:schemeClr val="bg1"/>
                </a:solidFill>
              </a:rPr>
              <a:t> </a:t>
            </a:r>
            <a:r>
              <a:rPr lang="en-US" sz="2400" dirty="0" err="1">
                <a:solidFill>
                  <a:schemeClr val="bg1"/>
                </a:solidFill>
              </a:rPr>
              <a:t>können</a:t>
            </a:r>
            <a:r>
              <a:rPr lang="en-US" sz="2400" dirty="0">
                <a:solidFill>
                  <a:schemeClr val="bg1"/>
                </a:solidFill>
              </a:rPr>
              <a:t>. Es </a:t>
            </a:r>
            <a:r>
              <a:rPr lang="en-US" sz="2400" dirty="0" err="1">
                <a:solidFill>
                  <a:schemeClr val="bg1"/>
                </a:solidFill>
              </a:rPr>
              <a:t>kann</a:t>
            </a:r>
            <a:r>
              <a:rPr lang="en-US" sz="2400" dirty="0">
                <a:solidFill>
                  <a:schemeClr val="bg1"/>
                </a:solidFill>
              </a:rPr>
              <a:t> </a:t>
            </a:r>
            <a:r>
              <a:rPr lang="en-US" sz="2400" dirty="0" err="1">
                <a:solidFill>
                  <a:schemeClr val="bg1"/>
                </a:solidFill>
              </a:rPr>
              <a:t>auch</a:t>
            </a:r>
            <a:r>
              <a:rPr lang="en-US" sz="2400" dirty="0">
                <a:solidFill>
                  <a:schemeClr val="bg1"/>
                </a:solidFill>
              </a:rPr>
              <a:t> </a:t>
            </a:r>
            <a:r>
              <a:rPr lang="en-US" sz="2400" dirty="0" err="1">
                <a:solidFill>
                  <a:schemeClr val="bg1"/>
                </a:solidFill>
              </a:rPr>
              <a:t>zur</a:t>
            </a:r>
            <a:r>
              <a:rPr lang="en-US" sz="2400" dirty="0">
                <a:solidFill>
                  <a:schemeClr val="bg1"/>
                </a:solidFill>
              </a:rPr>
              <a:t> </a:t>
            </a:r>
            <a:r>
              <a:rPr lang="en-US" sz="2400" dirty="0" err="1">
                <a:solidFill>
                  <a:schemeClr val="bg1"/>
                </a:solidFill>
              </a:rPr>
              <a:t>Bildschirmfreigabe</a:t>
            </a:r>
            <a:r>
              <a:rPr lang="en-US" sz="2400" dirty="0">
                <a:solidFill>
                  <a:schemeClr val="bg1"/>
                </a:solidFill>
              </a:rPr>
              <a:t> </a:t>
            </a:r>
            <a:r>
              <a:rPr lang="en-US" sz="2400" dirty="0" err="1">
                <a:solidFill>
                  <a:schemeClr val="bg1"/>
                </a:solidFill>
              </a:rPr>
              <a:t>oder</a:t>
            </a:r>
            <a:r>
              <a:rPr lang="en-US" sz="2400" dirty="0">
                <a:solidFill>
                  <a:schemeClr val="bg1"/>
                </a:solidFill>
              </a:rPr>
              <a:t> </a:t>
            </a:r>
            <a:r>
              <a:rPr lang="en-US" sz="2400" dirty="0" err="1">
                <a:solidFill>
                  <a:schemeClr val="bg1"/>
                </a:solidFill>
              </a:rPr>
              <a:t>zum</a:t>
            </a:r>
            <a:r>
              <a:rPr lang="en-US" sz="2400" dirty="0">
                <a:solidFill>
                  <a:schemeClr val="bg1"/>
                </a:solidFill>
              </a:rPr>
              <a:t> </a:t>
            </a:r>
            <a:r>
              <a:rPr lang="en-US" sz="2400" dirty="0" err="1">
                <a:solidFill>
                  <a:schemeClr val="bg1"/>
                </a:solidFill>
              </a:rPr>
              <a:t>Austausch</a:t>
            </a:r>
            <a:r>
              <a:rPr lang="en-US" sz="2400" dirty="0">
                <a:solidFill>
                  <a:schemeClr val="bg1"/>
                </a:solidFill>
              </a:rPr>
              <a:t> von </a:t>
            </a:r>
            <a:r>
              <a:rPr lang="en-US" sz="2400" dirty="0" err="1">
                <a:solidFill>
                  <a:schemeClr val="bg1"/>
                </a:solidFill>
              </a:rPr>
              <a:t>Dokumenten</a:t>
            </a:r>
            <a:r>
              <a:rPr lang="en-US" sz="2400" dirty="0">
                <a:solidFill>
                  <a:schemeClr val="bg1"/>
                </a:solidFill>
              </a:rPr>
              <a:t> </a:t>
            </a:r>
            <a:r>
              <a:rPr lang="en-US" sz="2400" dirty="0" err="1">
                <a:solidFill>
                  <a:schemeClr val="bg1"/>
                </a:solidFill>
              </a:rPr>
              <a:t>zwischen</a:t>
            </a:r>
            <a:r>
              <a:rPr lang="en-US" sz="2400" dirty="0">
                <a:solidFill>
                  <a:schemeClr val="bg1"/>
                </a:solidFill>
              </a:rPr>
              <a:t> </a:t>
            </a:r>
            <a:r>
              <a:rPr lang="en-US" sz="2400" dirty="0" err="1">
                <a:solidFill>
                  <a:schemeClr val="bg1"/>
                </a:solidFill>
              </a:rPr>
              <a:t>Personen</a:t>
            </a:r>
            <a:r>
              <a:rPr lang="en-US" sz="2400" dirty="0">
                <a:solidFill>
                  <a:schemeClr val="bg1"/>
                </a:solidFill>
              </a:rPr>
              <a:t> </a:t>
            </a:r>
            <a:r>
              <a:rPr lang="en-US" sz="2400" dirty="0" err="1">
                <a:solidFill>
                  <a:schemeClr val="bg1"/>
                </a:solidFill>
              </a:rPr>
              <a:t>verwendet</a:t>
            </a:r>
            <a:r>
              <a:rPr lang="en-US" sz="2400" dirty="0">
                <a:solidFill>
                  <a:schemeClr val="bg1"/>
                </a:solidFill>
              </a:rPr>
              <a:t> </a:t>
            </a:r>
            <a:r>
              <a:rPr lang="en-US" sz="2400" dirty="0" err="1">
                <a:solidFill>
                  <a:schemeClr val="bg1"/>
                </a:solidFill>
              </a:rPr>
              <a:t>werden</a:t>
            </a:r>
            <a:r>
              <a:rPr lang="en-US" sz="2400" dirty="0">
                <a:solidFill>
                  <a:schemeClr val="bg1"/>
                </a:solidFill>
              </a:rPr>
              <a:t>.</a:t>
            </a:r>
          </a:p>
          <a:p>
            <a:r>
              <a:rPr lang="en-US" sz="2400" dirty="0">
                <a:solidFill>
                  <a:schemeClr val="bg1"/>
                </a:solidFill>
              </a:rPr>
              <a:t>Webex gilt </a:t>
            </a:r>
            <a:r>
              <a:rPr lang="en-US" sz="2400" dirty="0" err="1">
                <a:solidFill>
                  <a:schemeClr val="bg1"/>
                </a:solidFill>
              </a:rPr>
              <a:t>als</a:t>
            </a:r>
            <a:r>
              <a:rPr lang="en-US" sz="2400" dirty="0">
                <a:solidFill>
                  <a:schemeClr val="bg1"/>
                </a:solidFill>
              </a:rPr>
              <a:t> integrative Software, die </a:t>
            </a:r>
            <a:r>
              <a:rPr lang="en-US" sz="2400" dirty="0" err="1">
                <a:solidFill>
                  <a:schemeClr val="bg1"/>
                </a:solidFill>
              </a:rPr>
              <a:t>unabhängig</a:t>
            </a:r>
            <a:r>
              <a:rPr lang="en-US" sz="2400" dirty="0">
                <a:solidFill>
                  <a:schemeClr val="bg1"/>
                </a:solidFill>
              </a:rPr>
              <a:t> </a:t>
            </a:r>
            <a:r>
              <a:rPr lang="en-US" sz="2400" dirty="0" err="1">
                <a:solidFill>
                  <a:schemeClr val="bg1"/>
                </a:solidFill>
              </a:rPr>
              <a:t>vom</a:t>
            </a:r>
            <a:r>
              <a:rPr lang="en-US" sz="2400" dirty="0">
                <a:solidFill>
                  <a:schemeClr val="bg1"/>
                </a:solidFill>
              </a:rPr>
              <a:t> </a:t>
            </a:r>
            <a:r>
              <a:rPr lang="en-US" sz="2400" dirty="0" err="1">
                <a:solidFill>
                  <a:schemeClr val="bg1"/>
                </a:solidFill>
              </a:rPr>
              <a:t>geographischen</a:t>
            </a:r>
            <a:r>
              <a:rPr lang="en-US" sz="2400" dirty="0">
                <a:solidFill>
                  <a:schemeClr val="bg1"/>
                </a:solidFill>
              </a:rPr>
              <a:t> </a:t>
            </a:r>
            <a:r>
              <a:rPr lang="en-US" sz="2400" dirty="0" err="1">
                <a:solidFill>
                  <a:schemeClr val="bg1"/>
                </a:solidFill>
              </a:rPr>
              <a:t>Standort</a:t>
            </a:r>
            <a:r>
              <a:rPr lang="en-US" sz="2400" dirty="0">
                <a:solidFill>
                  <a:schemeClr val="bg1"/>
                </a:solidFill>
              </a:rPr>
              <a:t>, </a:t>
            </a:r>
            <a:r>
              <a:rPr lang="en-US" sz="2400" dirty="0" err="1">
                <a:solidFill>
                  <a:schemeClr val="bg1"/>
                </a:solidFill>
              </a:rPr>
              <a:t>Sprache</a:t>
            </a:r>
            <a:r>
              <a:rPr lang="en-US" sz="2400" dirty="0">
                <a:solidFill>
                  <a:schemeClr val="bg1"/>
                </a:solidFill>
              </a:rPr>
              <a:t> </a:t>
            </a:r>
            <a:r>
              <a:rPr lang="en-US" sz="2400" dirty="0" err="1">
                <a:solidFill>
                  <a:schemeClr val="bg1"/>
                </a:solidFill>
              </a:rPr>
              <a:t>oder</a:t>
            </a:r>
            <a:r>
              <a:rPr lang="en-US" sz="2400" dirty="0">
                <a:solidFill>
                  <a:schemeClr val="bg1"/>
                </a:solidFill>
              </a:rPr>
              <a:t> </a:t>
            </a:r>
            <a:r>
              <a:rPr lang="en-US" sz="2400" dirty="0" err="1">
                <a:solidFill>
                  <a:schemeClr val="bg1"/>
                </a:solidFill>
              </a:rPr>
              <a:t>Kommunikationsstil</a:t>
            </a:r>
            <a:r>
              <a:rPr lang="en-US" sz="2400" dirty="0">
                <a:solidFill>
                  <a:schemeClr val="bg1"/>
                </a:solidFill>
              </a:rPr>
              <a:t> </a:t>
            </a:r>
            <a:r>
              <a:rPr lang="en-US" sz="2400" dirty="0" err="1">
                <a:solidFill>
                  <a:schemeClr val="bg1"/>
                </a:solidFill>
              </a:rPr>
              <a:t>allen</a:t>
            </a:r>
            <a:r>
              <a:rPr lang="en-US" sz="2400" dirty="0">
                <a:solidFill>
                  <a:schemeClr val="bg1"/>
                </a:solidFill>
              </a:rPr>
              <a:t> </a:t>
            </a:r>
            <a:r>
              <a:rPr lang="en-US" sz="2400" dirty="0" err="1">
                <a:solidFill>
                  <a:schemeClr val="bg1"/>
                </a:solidFill>
              </a:rPr>
              <a:t>Teilnehmer</a:t>
            </a:r>
            <a:r>
              <a:rPr lang="en-US" sz="2400" dirty="0">
                <a:solidFill>
                  <a:schemeClr val="bg1"/>
                </a:solidFill>
              </a:rPr>
              <a:t>*</a:t>
            </a:r>
            <a:r>
              <a:rPr lang="en-US" sz="2400" dirty="0" err="1">
                <a:solidFill>
                  <a:schemeClr val="bg1"/>
                </a:solidFill>
              </a:rPr>
              <a:t>innen</a:t>
            </a:r>
            <a:r>
              <a:rPr lang="en-US" sz="2400" dirty="0">
                <a:solidFill>
                  <a:schemeClr val="bg1"/>
                </a:solidFill>
              </a:rPr>
              <a:t> die </a:t>
            </a:r>
            <a:r>
              <a:rPr lang="en-US" sz="2400" dirty="0" err="1">
                <a:solidFill>
                  <a:schemeClr val="bg1"/>
                </a:solidFill>
              </a:rPr>
              <a:t>gleichen</a:t>
            </a:r>
            <a:r>
              <a:rPr lang="en-US" sz="2400" dirty="0">
                <a:solidFill>
                  <a:schemeClr val="bg1"/>
                </a:solidFill>
              </a:rPr>
              <a:t> </a:t>
            </a:r>
            <a:r>
              <a:rPr lang="en-US" sz="2400" dirty="0" err="1">
                <a:solidFill>
                  <a:schemeClr val="bg1"/>
                </a:solidFill>
              </a:rPr>
              <a:t>Möglichkeiten</a:t>
            </a:r>
            <a:r>
              <a:rPr lang="en-US" sz="2400" dirty="0">
                <a:solidFill>
                  <a:schemeClr val="bg1"/>
                </a:solidFill>
              </a:rPr>
              <a:t> </a:t>
            </a:r>
            <a:r>
              <a:rPr lang="en-US" sz="2400" dirty="0" err="1">
                <a:solidFill>
                  <a:schemeClr val="bg1"/>
                </a:solidFill>
              </a:rPr>
              <a:t>bietet</a:t>
            </a:r>
            <a:r>
              <a:rPr lang="en-US" sz="2400" dirty="0">
                <a:solidFill>
                  <a:schemeClr val="bg1"/>
                </a:solidFill>
              </a:rPr>
              <a:t>.</a:t>
            </a:r>
          </a:p>
          <a:p>
            <a:endParaRPr lang="en-US" sz="2400" dirty="0">
              <a:solidFill>
                <a:schemeClr val="bg1"/>
              </a:solidFill>
            </a:endParaRPr>
          </a:p>
          <a:p>
            <a:r>
              <a:rPr lang="en-US" sz="2400" dirty="0">
                <a:solidFill>
                  <a:schemeClr val="bg2"/>
                </a:solidFill>
                <a:hlinkClick r:id="rId2">
                  <a:extLst>
                    <a:ext uri="{A12FA001-AC4F-418D-AE19-62706E023703}">
                      <ahyp:hlinkClr xmlns:ahyp="http://schemas.microsoft.com/office/drawing/2018/hyperlinkcolor" val="tx"/>
                    </a:ext>
                  </a:extLst>
                </a:hlinkClick>
              </a:rPr>
              <a:t>Link </a:t>
            </a:r>
            <a:r>
              <a:rPr lang="en-US" sz="2400" dirty="0" err="1">
                <a:solidFill>
                  <a:schemeClr val="bg2"/>
                </a:solidFill>
                <a:hlinkClick r:id="rId2">
                  <a:extLst>
                    <a:ext uri="{A12FA001-AC4F-418D-AE19-62706E023703}">
                      <ahyp:hlinkClr xmlns:ahyp="http://schemas.microsoft.com/office/drawing/2018/hyperlinkcolor" val="tx"/>
                    </a:ext>
                  </a:extLst>
                </a:hlinkClick>
              </a:rPr>
              <a:t>zu</a:t>
            </a:r>
            <a:r>
              <a:rPr lang="en-US" sz="2400" dirty="0">
                <a:solidFill>
                  <a:schemeClr val="bg2"/>
                </a:solidFill>
                <a:hlinkClick r:id="rId2">
                  <a:extLst>
                    <a:ext uri="{A12FA001-AC4F-418D-AE19-62706E023703}">
                      <ahyp:hlinkClr xmlns:ahyp="http://schemas.microsoft.com/office/drawing/2018/hyperlinkcolor" val="tx"/>
                    </a:ext>
                  </a:extLst>
                </a:hlinkClick>
              </a:rPr>
              <a:t> </a:t>
            </a:r>
            <a:r>
              <a:rPr lang="en-US" sz="2400" dirty="0" err="1">
                <a:solidFill>
                  <a:schemeClr val="bg2"/>
                </a:solidFill>
                <a:hlinkClick r:id="rId2">
                  <a:extLst>
                    <a:ext uri="{A12FA001-AC4F-418D-AE19-62706E023703}">
                      <ahyp:hlinkClr xmlns:ahyp="http://schemas.microsoft.com/office/drawing/2018/hyperlinkcolor" val="tx"/>
                    </a:ext>
                  </a:extLst>
                </a:hlinkClick>
              </a:rPr>
              <a:t>Webex</a:t>
            </a:r>
            <a:endParaRPr lang="en-US" sz="2400" dirty="0">
              <a:solidFill>
                <a:schemeClr val="bg2"/>
              </a:solidFill>
            </a:endParaRPr>
          </a:p>
          <a:p>
            <a:endParaRPr lang="en-US" sz="2400" dirty="0">
              <a:solidFill>
                <a:schemeClr val="bg1"/>
              </a:solidFill>
            </a:endParaRPr>
          </a:p>
        </p:txBody>
      </p:sp>
      <p:pic>
        <p:nvPicPr>
          <p:cNvPr id="6" name="Picture Placeholder 5">
            <a:extLst>
              <a:ext uri="{FF2B5EF4-FFF2-40B4-BE49-F238E27FC236}">
                <a16:creationId xmlns:a16="http://schemas.microsoft.com/office/drawing/2014/main" id="{BEBFFC23-75EA-4B53-867C-42E06740CDD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5">
            <a:extLst>
              <a:ext uri="{FF2B5EF4-FFF2-40B4-BE49-F238E27FC236}">
                <a16:creationId xmlns:a16="http://schemas.microsoft.com/office/drawing/2014/main" id="{1440CAE0-FF9B-FF2D-BD3A-26045D99FEFC}"/>
              </a:ext>
            </a:extLst>
          </p:cNvPr>
          <p:cNvSpPr txBox="1">
            <a:spLocks/>
          </p:cNvSpPr>
          <p:nvPr/>
        </p:nvSpPr>
        <p:spPr>
          <a:xfrm>
            <a:off x="1718561" y="547919"/>
            <a:ext cx="4716425" cy="48104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sz="3000" b="1"/>
              <a:t>Kommunikations-Tools</a:t>
            </a:r>
          </a:p>
          <a:p>
            <a:endParaRPr lang="en-IE" dirty="0"/>
          </a:p>
        </p:txBody>
      </p:sp>
    </p:spTree>
    <p:extLst>
      <p:ext uri="{BB962C8B-B14F-4D97-AF65-F5344CB8AC3E}">
        <p14:creationId xmlns:p14="http://schemas.microsoft.com/office/powerpoint/2010/main" val="109343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524000" y="410455"/>
            <a:ext cx="4910774" cy="765202"/>
          </a:xfrm>
        </p:spPr>
        <p:txBody>
          <a:bodyPr>
            <a:normAutofit fontScale="92500"/>
          </a:bodyPr>
          <a:lstStyle/>
          <a:p>
            <a:pPr algn="ctr"/>
            <a:r>
              <a:rPr lang="de-AT" b="1" dirty="0"/>
              <a:t>Projektmanagement-Tools</a:t>
            </a:r>
            <a:endParaRPr lang="de-AT" dirty="0"/>
          </a:p>
          <a:p>
            <a:pPr algn="ctr"/>
            <a:endParaRPr lang="en-US"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538297" y="1553898"/>
            <a:ext cx="5105121" cy="4893647"/>
          </a:xfrm>
          <a:prstGeom prst="rect">
            <a:avLst/>
          </a:prstGeom>
          <a:noFill/>
        </p:spPr>
        <p:txBody>
          <a:bodyPr wrap="square" rtlCol="0">
            <a:spAutoFit/>
          </a:bodyPr>
          <a:lstStyle/>
          <a:p>
            <a:r>
              <a:rPr lang="en-US" sz="2400" dirty="0" err="1">
                <a:solidFill>
                  <a:schemeClr val="bg1"/>
                </a:solidFill>
              </a:rPr>
              <a:t>Projektmanagement</a:t>
            </a:r>
            <a:r>
              <a:rPr lang="en-US" sz="2400" dirty="0">
                <a:solidFill>
                  <a:schemeClr val="bg1"/>
                </a:solidFill>
              </a:rPr>
              <a:t>-Tools </a:t>
            </a:r>
            <a:r>
              <a:rPr lang="en-US" sz="2400" dirty="0" err="1">
                <a:solidFill>
                  <a:schemeClr val="bg1"/>
                </a:solidFill>
              </a:rPr>
              <a:t>ermöglichen</a:t>
            </a:r>
            <a:r>
              <a:rPr lang="en-US" sz="2400" dirty="0">
                <a:solidFill>
                  <a:schemeClr val="bg1"/>
                </a:solidFill>
              </a:rPr>
              <a:t> es, </a:t>
            </a:r>
            <a:r>
              <a:rPr lang="en-US" sz="2400" dirty="0" err="1">
                <a:solidFill>
                  <a:schemeClr val="bg1"/>
                </a:solidFill>
              </a:rPr>
              <a:t>Projekte</a:t>
            </a:r>
            <a:r>
              <a:rPr lang="en-US" sz="2400" dirty="0">
                <a:solidFill>
                  <a:schemeClr val="bg1"/>
                </a:solidFill>
              </a:rPr>
              <a:t> auf </a:t>
            </a:r>
            <a:r>
              <a:rPr lang="en-US" sz="2400" dirty="0" err="1">
                <a:solidFill>
                  <a:schemeClr val="bg1"/>
                </a:solidFill>
              </a:rPr>
              <a:t>einfache</a:t>
            </a:r>
            <a:r>
              <a:rPr lang="en-US" sz="2400" dirty="0">
                <a:solidFill>
                  <a:schemeClr val="bg1"/>
                </a:solidFill>
              </a:rPr>
              <a:t> und </a:t>
            </a:r>
            <a:r>
              <a:rPr lang="en-US" sz="2400" dirty="0" err="1">
                <a:solidFill>
                  <a:schemeClr val="bg1"/>
                </a:solidFill>
              </a:rPr>
              <a:t>effektive</a:t>
            </a:r>
            <a:r>
              <a:rPr lang="en-US" sz="2400" dirty="0">
                <a:solidFill>
                  <a:schemeClr val="bg1"/>
                </a:solidFill>
              </a:rPr>
              <a:t> Weise </a:t>
            </a:r>
            <a:r>
              <a:rPr lang="en-US" sz="2400" dirty="0" err="1">
                <a:solidFill>
                  <a:schemeClr val="bg1"/>
                </a:solidFill>
              </a:rPr>
              <a:t>zu</a:t>
            </a:r>
            <a:r>
              <a:rPr lang="en-US" sz="2400" dirty="0">
                <a:solidFill>
                  <a:schemeClr val="bg1"/>
                </a:solidFill>
              </a:rPr>
              <a:t> </a:t>
            </a:r>
            <a:r>
              <a:rPr lang="en-US" sz="2400" dirty="0" err="1">
                <a:solidFill>
                  <a:schemeClr val="bg1"/>
                </a:solidFill>
              </a:rPr>
              <a:t>organisieren</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planen</a:t>
            </a:r>
            <a:r>
              <a:rPr lang="en-US" sz="2400" dirty="0">
                <a:solidFill>
                  <a:schemeClr val="bg1"/>
                </a:solidFill>
              </a:rPr>
              <a:t> und </a:t>
            </a:r>
            <a:r>
              <a:rPr lang="en-US" sz="2400" dirty="0" err="1">
                <a:solidFill>
                  <a:schemeClr val="bg1"/>
                </a:solidFill>
              </a:rPr>
              <a:t>zu</a:t>
            </a:r>
            <a:r>
              <a:rPr lang="en-US" sz="2400" dirty="0">
                <a:solidFill>
                  <a:schemeClr val="bg1"/>
                </a:solidFill>
              </a:rPr>
              <a:t> </a:t>
            </a:r>
            <a:r>
              <a:rPr lang="en-US" sz="2400" dirty="0" err="1">
                <a:solidFill>
                  <a:schemeClr val="bg1"/>
                </a:solidFill>
              </a:rPr>
              <a:t>verwalten</a:t>
            </a:r>
            <a:r>
              <a:rPr lang="en-US" sz="2400" dirty="0">
                <a:solidFill>
                  <a:schemeClr val="bg1"/>
                </a:solidFill>
              </a:rPr>
              <a:t>. Sie </a:t>
            </a:r>
            <a:r>
              <a:rPr lang="en-US" sz="2400" dirty="0" err="1">
                <a:solidFill>
                  <a:schemeClr val="bg1"/>
                </a:solidFill>
              </a:rPr>
              <a:t>unterstützen</a:t>
            </a:r>
            <a:r>
              <a:rPr lang="en-US" sz="2400" dirty="0">
                <a:solidFill>
                  <a:schemeClr val="bg1"/>
                </a:solidFill>
              </a:rPr>
              <a:t> </a:t>
            </a:r>
            <a:r>
              <a:rPr lang="en-US" sz="2400" dirty="0" err="1">
                <a:solidFill>
                  <a:schemeClr val="bg1"/>
                </a:solidFill>
              </a:rPr>
              <a:t>dabei</a:t>
            </a:r>
            <a:r>
              <a:rPr lang="en-US" sz="2400" dirty="0">
                <a:solidFill>
                  <a:schemeClr val="bg1"/>
                </a:solidFill>
              </a:rPr>
              <a:t>, </a:t>
            </a:r>
            <a:r>
              <a:rPr lang="en-US" sz="2400" dirty="0" err="1">
                <a:solidFill>
                  <a:schemeClr val="bg1"/>
                </a:solidFill>
              </a:rPr>
              <a:t>dass</a:t>
            </a:r>
            <a:r>
              <a:rPr lang="en-US" sz="2400" dirty="0">
                <a:solidFill>
                  <a:schemeClr val="bg1"/>
                </a:solidFill>
              </a:rPr>
              <a:t> alle </a:t>
            </a:r>
            <a:r>
              <a:rPr lang="en-US" sz="2400" dirty="0" err="1">
                <a:solidFill>
                  <a:schemeClr val="bg1"/>
                </a:solidFill>
              </a:rPr>
              <a:t>Beteiligten</a:t>
            </a:r>
            <a:r>
              <a:rPr lang="en-US" sz="2400" dirty="0">
                <a:solidFill>
                  <a:schemeClr val="bg1"/>
                </a:solidFill>
              </a:rPr>
              <a:t> auf dem </a:t>
            </a:r>
            <a:r>
              <a:rPr lang="en-US" sz="2400" dirty="0" err="1">
                <a:solidFill>
                  <a:schemeClr val="bg1"/>
                </a:solidFill>
              </a:rPr>
              <a:t>Laufenden</a:t>
            </a:r>
            <a:r>
              <a:rPr lang="en-US" sz="2400" dirty="0">
                <a:solidFill>
                  <a:schemeClr val="bg1"/>
                </a:solidFill>
              </a:rPr>
              <a:t> </a:t>
            </a:r>
            <a:r>
              <a:rPr lang="en-US" sz="2400" dirty="0" err="1">
                <a:solidFill>
                  <a:schemeClr val="bg1"/>
                </a:solidFill>
              </a:rPr>
              <a:t>sind</a:t>
            </a:r>
            <a:r>
              <a:rPr lang="en-US" sz="2400" dirty="0">
                <a:solidFill>
                  <a:schemeClr val="bg1"/>
                </a:solidFill>
              </a:rPr>
              <a:t>, was die </a:t>
            </a:r>
            <a:r>
              <a:rPr lang="en-US" sz="2400" dirty="0" err="1">
                <a:solidFill>
                  <a:schemeClr val="bg1"/>
                </a:solidFill>
              </a:rPr>
              <a:t>nächsten</a:t>
            </a:r>
            <a:r>
              <a:rPr lang="en-US" sz="2400" dirty="0">
                <a:solidFill>
                  <a:schemeClr val="bg1"/>
                </a:solidFill>
              </a:rPr>
              <a:t> </a:t>
            </a:r>
            <a:r>
              <a:rPr lang="en-US" sz="2400" dirty="0" err="1">
                <a:solidFill>
                  <a:schemeClr val="bg1"/>
                </a:solidFill>
              </a:rPr>
              <a:t>Arbeitsschritte</a:t>
            </a:r>
            <a:r>
              <a:rPr lang="en-US" sz="2400" dirty="0">
                <a:solidFill>
                  <a:schemeClr val="bg1"/>
                </a:solidFill>
              </a:rPr>
              <a:t> </a:t>
            </a:r>
            <a:r>
              <a:rPr lang="en-US" sz="2400" dirty="0" err="1">
                <a:solidFill>
                  <a:schemeClr val="bg1"/>
                </a:solidFill>
              </a:rPr>
              <a:t>sind</a:t>
            </a:r>
            <a:r>
              <a:rPr lang="en-US" sz="2400" dirty="0">
                <a:solidFill>
                  <a:schemeClr val="bg1"/>
                </a:solidFill>
              </a:rPr>
              <a:t> und in </a:t>
            </a:r>
            <a:r>
              <a:rPr lang="en-US" sz="2400" dirty="0" err="1">
                <a:solidFill>
                  <a:schemeClr val="bg1"/>
                </a:solidFill>
              </a:rPr>
              <a:t>welchem</a:t>
            </a:r>
            <a:r>
              <a:rPr lang="en-US" sz="2400" dirty="0">
                <a:solidFill>
                  <a:schemeClr val="bg1"/>
                </a:solidFill>
              </a:rPr>
              <a:t> </a:t>
            </a:r>
            <a:r>
              <a:rPr lang="en-US" sz="2400" dirty="0" err="1">
                <a:solidFill>
                  <a:schemeClr val="bg1"/>
                </a:solidFill>
              </a:rPr>
              <a:t>Abschnitt</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Projektverlauf</a:t>
            </a:r>
            <a:r>
              <a:rPr lang="en-US" sz="2400" dirty="0">
                <a:solidFill>
                  <a:schemeClr val="bg1"/>
                </a:solidFill>
              </a:rPr>
              <a:t> </a:t>
            </a:r>
            <a:r>
              <a:rPr lang="en-US" sz="2400" dirty="0" err="1">
                <a:solidFill>
                  <a:schemeClr val="bg1"/>
                </a:solidFill>
              </a:rPr>
              <a:t>sich</a:t>
            </a:r>
            <a:r>
              <a:rPr lang="en-US" sz="2400" dirty="0">
                <a:solidFill>
                  <a:schemeClr val="bg1"/>
                </a:solidFill>
              </a:rPr>
              <a:t> die </a:t>
            </a:r>
            <a:r>
              <a:rPr lang="en-US" sz="2400" dirty="0" err="1">
                <a:solidFill>
                  <a:schemeClr val="bg1"/>
                </a:solidFill>
              </a:rPr>
              <a:t>Teammitglieder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befinden</a:t>
            </a:r>
            <a:r>
              <a:rPr lang="en-US" sz="2400" dirty="0">
                <a:solidFill>
                  <a:schemeClr val="bg1"/>
                </a:solidFill>
              </a:rPr>
              <a:t>.</a:t>
            </a:r>
          </a:p>
          <a:p>
            <a:r>
              <a:rPr lang="en-US" sz="2400" dirty="0">
                <a:solidFill>
                  <a:schemeClr val="bg1"/>
                </a:solidFill>
              </a:rPr>
              <a:t>Es </a:t>
            </a:r>
            <a:r>
              <a:rPr lang="en-US" sz="2400" dirty="0" err="1">
                <a:solidFill>
                  <a:schemeClr val="bg1"/>
                </a:solidFill>
              </a:rPr>
              <a:t>gibt</a:t>
            </a:r>
            <a:r>
              <a:rPr lang="en-US" sz="2400" dirty="0">
                <a:solidFill>
                  <a:schemeClr val="bg1"/>
                </a:solidFill>
              </a:rPr>
              <a:t> </a:t>
            </a:r>
            <a:r>
              <a:rPr lang="en-US" sz="2400" dirty="0" err="1">
                <a:solidFill>
                  <a:schemeClr val="bg1"/>
                </a:solidFill>
              </a:rPr>
              <a:t>verschiedene</a:t>
            </a:r>
            <a:r>
              <a:rPr lang="en-US" sz="2400" dirty="0">
                <a:solidFill>
                  <a:schemeClr val="bg1"/>
                </a:solidFill>
              </a:rPr>
              <a:t> </a:t>
            </a:r>
            <a:r>
              <a:rPr lang="en-US" sz="2400" dirty="0" err="1">
                <a:solidFill>
                  <a:schemeClr val="bg1"/>
                </a:solidFill>
              </a:rPr>
              <a:t>Projektmanagement</a:t>
            </a:r>
            <a:r>
              <a:rPr lang="en-US" sz="2400" dirty="0">
                <a:solidFill>
                  <a:schemeClr val="bg1"/>
                </a:solidFill>
              </a:rPr>
              <a:t>-Tools, die für die </a:t>
            </a:r>
            <a:r>
              <a:rPr lang="en-US" sz="2400" dirty="0" err="1">
                <a:solidFill>
                  <a:schemeClr val="bg1"/>
                </a:solidFill>
              </a:rPr>
              <a:t>konkreten</a:t>
            </a:r>
            <a:r>
              <a:rPr lang="en-US" sz="2400" dirty="0">
                <a:solidFill>
                  <a:schemeClr val="bg1"/>
                </a:solidFill>
              </a:rPr>
              <a:t> </a:t>
            </a:r>
            <a:r>
              <a:rPr lang="en-US" sz="2400" dirty="0" err="1">
                <a:solidFill>
                  <a:schemeClr val="bg1"/>
                </a:solidFill>
              </a:rPr>
              <a:t>Projekte</a:t>
            </a:r>
            <a:r>
              <a:rPr lang="en-US" sz="2400" dirty="0">
                <a:solidFill>
                  <a:schemeClr val="bg1"/>
                </a:solidFill>
              </a:rPr>
              <a:t> je </a:t>
            </a:r>
            <a:r>
              <a:rPr lang="en-US" sz="2400" dirty="0" err="1">
                <a:solidFill>
                  <a:schemeClr val="bg1"/>
                </a:solidFill>
              </a:rPr>
              <a:t>unterschiedlich</a:t>
            </a:r>
            <a:r>
              <a:rPr lang="en-US" sz="2400" dirty="0">
                <a:solidFill>
                  <a:schemeClr val="bg1"/>
                </a:solidFill>
              </a:rPr>
              <a:t> </a:t>
            </a:r>
            <a:r>
              <a:rPr lang="en-US" sz="2400" dirty="0" err="1">
                <a:solidFill>
                  <a:schemeClr val="bg1"/>
                </a:solidFill>
              </a:rPr>
              <a:t>eignen</a:t>
            </a:r>
            <a:r>
              <a:rPr lang="en-US" sz="2400" dirty="0">
                <a:solidFill>
                  <a:schemeClr val="bg1"/>
                </a:solidFill>
              </a:rPr>
              <a:t>.</a:t>
            </a:r>
          </a:p>
        </p:txBody>
      </p:sp>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80018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4000" y="1609725"/>
            <a:ext cx="5328062" cy="4524315"/>
          </a:xfrm>
          <a:prstGeom prst="rect">
            <a:avLst/>
          </a:prstGeom>
          <a:noFill/>
        </p:spPr>
        <p:txBody>
          <a:bodyPr wrap="square" rtlCol="0">
            <a:spAutoFit/>
          </a:bodyPr>
          <a:lstStyle/>
          <a:p>
            <a:r>
              <a:rPr lang="en-US" sz="2400" dirty="0" err="1">
                <a:solidFill>
                  <a:schemeClr val="bg1"/>
                </a:solidFill>
              </a:rPr>
              <a:t>Mit</a:t>
            </a:r>
            <a:r>
              <a:rPr lang="en-US" sz="2400" dirty="0">
                <a:solidFill>
                  <a:schemeClr val="bg1"/>
                </a:solidFill>
              </a:rPr>
              <a:t> </a:t>
            </a:r>
            <a:r>
              <a:rPr lang="en-US" sz="2400" b="1" dirty="0">
                <a:solidFill>
                  <a:schemeClr val="bg1"/>
                </a:solidFill>
              </a:rPr>
              <a:t>Trello</a:t>
            </a:r>
            <a:r>
              <a:rPr lang="en-US" sz="2400" dirty="0">
                <a:solidFill>
                  <a:schemeClr val="bg1"/>
                </a:solidFill>
              </a:rPr>
              <a:t> </a:t>
            </a:r>
            <a:r>
              <a:rPr lang="en-US" sz="2400" dirty="0" err="1">
                <a:solidFill>
                  <a:schemeClr val="bg1"/>
                </a:solidFill>
              </a:rPr>
              <a:t>können</a:t>
            </a:r>
            <a:r>
              <a:rPr lang="en-US" sz="2400" dirty="0">
                <a:solidFill>
                  <a:schemeClr val="bg1"/>
                </a:solidFill>
              </a:rPr>
              <a:t> Sie Boards, Listen und </a:t>
            </a:r>
            <a:r>
              <a:rPr lang="en-US" sz="2400" dirty="0" err="1">
                <a:solidFill>
                  <a:schemeClr val="bg1"/>
                </a:solidFill>
              </a:rPr>
              <a:t>Karten</a:t>
            </a:r>
            <a:r>
              <a:rPr lang="en-US" sz="2400" dirty="0">
                <a:solidFill>
                  <a:schemeClr val="bg1"/>
                </a:solidFill>
              </a:rPr>
              <a:t> </a:t>
            </a:r>
            <a:r>
              <a:rPr lang="en-US" sz="2400" dirty="0" err="1">
                <a:solidFill>
                  <a:schemeClr val="bg1"/>
                </a:solidFill>
              </a:rPr>
              <a:t>erstellen</a:t>
            </a:r>
            <a:r>
              <a:rPr lang="en-US" sz="2400" dirty="0">
                <a:solidFill>
                  <a:schemeClr val="bg1"/>
                </a:solidFill>
              </a:rPr>
              <a:t>, die </a:t>
            </a:r>
            <a:r>
              <a:rPr lang="en-US" sz="2400" dirty="0" err="1">
                <a:solidFill>
                  <a:schemeClr val="bg1"/>
                </a:solidFill>
              </a:rPr>
              <a:t>helfen</a:t>
            </a:r>
            <a:r>
              <a:rPr lang="en-US" sz="2400" dirty="0">
                <a:solidFill>
                  <a:schemeClr val="bg1"/>
                </a:solidFill>
              </a:rPr>
              <a:t>, </a:t>
            </a:r>
            <a:r>
              <a:rPr lang="en-US" sz="2400" dirty="0" err="1">
                <a:solidFill>
                  <a:schemeClr val="bg1"/>
                </a:solidFill>
              </a:rPr>
              <a:t>Projekte</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zu</a:t>
            </a:r>
            <a:r>
              <a:rPr lang="en-US" sz="2400" dirty="0">
                <a:solidFill>
                  <a:schemeClr val="bg1"/>
                </a:solidFill>
              </a:rPr>
              <a:t> </a:t>
            </a:r>
            <a:r>
              <a:rPr lang="en-US" sz="2400" dirty="0" err="1">
                <a:solidFill>
                  <a:schemeClr val="bg1"/>
                </a:solidFill>
              </a:rPr>
              <a:t>organisieren</a:t>
            </a:r>
            <a:r>
              <a:rPr lang="en-US" sz="2400" dirty="0">
                <a:solidFill>
                  <a:schemeClr val="bg1"/>
                </a:solidFill>
              </a:rPr>
              <a:t>. </a:t>
            </a:r>
            <a:r>
              <a:rPr lang="en-US" sz="2400" dirty="0" err="1">
                <a:solidFill>
                  <a:schemeClr val="bg1"/>
                </a:solidFill>
              </a:rPr>
              <a:t>Mit</a:t>
            </a:r>
            <a:r>
              <a:rPr lang="en-US" sz="2400" dirty="0">
                <a:solidFill>
                  <a:schemeClr val="bg1"/>
                </a:solidFill>
              </a:rPr>
              <a:t> dem Board </a:t>
            </a:r>
            <a:r>
              <a:rPr lang="en-US" sz="2400" dirty="0" err="1">
                <a:solidFill>
                  <a:schemeClr val="bg1"/>
                </a:solidFill>
              </a:rPr>
              <a:t>können</a:t>
            </a:r>
            <a:r>
              <a:rPr lang="en-US" sz="2400" dirty="0">
                <a:solidFill>
                  <a:schemeClr val="bg1"/>
                </a:solidFill>
              </a:rPr>
              <a:t> </a:t>
            </a:r>
            <a:r>
              <a:rPr lang="en-US" sz="2400" dirty="0" err="1">
                <a:solidFill>
                  <a:schemeClr val="bg1"/>
                </a:solidFill>
              </a:rPr>
              <a:t>Benutzer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Quellen</a:t>
            </a:r>
            <a:r>
              <a:rPr lang="en-US" sz="2400" dirty="0">
                <a:solidFill>
                  <a:schemeClr val="bg1"/>
                </a:solidFill>
              </a:rPr>
              <a:t> </a:t>
            </a:r>
            <a:r>
              <a:rPr lang="en-US" sz="2400" dirty="0" err="1">
                <a:solidFill>
                  <a:schemeClr val="bg1"/>
                </a:solidFill>
              </a:rPr>
              <a:t>wie</a:t>
            </a:r>
            <a:r>
              <a:rPr lang="en-US" sz="2400" dirty="0">
                <a:solidFill>
                  <a:schemeClr val="bg1"/>
                </a:solidFill>
              </a:rPr>
              <a:t> Blogs, Websites </a:t>
            </a:r>
            <a:r>
              <a:rPr lang="en-US" sz="2400" dirty="0" err="1">
                <a:solidFill>
                  <a:schemeClr val="bg1"/>
                </a:solidFill>
              </a:rPr>
              <a:t>oder</a:t>
            </a:r>
            <a:r>
              <a:rPr lang="en-US" sz="2400" dirty="0">
                <a:solidFill>
                  <a:schemeClr val="bg1"/>
                </a:solidFill>
              </a:rPr>
              <a:t> </a:t>
            </a:r>
            <a:r>
              <a:rPr lang="en-US" sz="2400" dirty="0" err="1">
                <a:solidFill>
                  <a:schemeClr val="bg1"/>
                </a:solidFill>
              </a:rPr>
              <a:t>Nachrichtenartikel</a:t>
            </a:r>
            <a:r>
              <a:rPr lang="en-US" sz="2400" dirty="0">
                <a:solidFill>
                  <a:schemeClr val="bg1"/>
                </a:solidFill>
              </a:rPr>
              <a:t> </a:t>
            </a:r>
            <a:r>
              <a:rPr lang="en-US" sz="2400" dirty="0" err="1">
                <a:solidFill>
                  <a:schemeClr val="bg1"/>
                </a:solidFill>
              </a:rPr>
              <a:t>teilen</a:t>
            </a:r>
            <a:r>
              <a:rPr lang="en-US" sz="2400" dirty="0">
                <a:solidFill>
                  <a:schemeClr val="bg1"/>
                </a:solidFill>
              </a:rPr>
              <a:t>, </a:t>
            </a:r>
            <a:r>
              <a:rPr lang="en-US" sz="2400" dirty="0" err="1">
                <a:solidFill>
                  <a:schemeClr val="bg1"/>
                </a:solidFill>
              </a:rPr>
              <a:t>sodass</a:t>
            </a:r>
            <a:r>
              <a:rPr lang="en-US" sz="2400" dirty="0">
                <a:solidFill>
                  <a:schemeClr val="bg1"/>
                </a:solidFill>
              </a:rPr>
              <a:t> alle </a:t>
            </a:r>
            <a:r>
              <a:rPr lang="en-US" sz="2400" dirty="0" err="1">
                <a:solidFill>
                  <a:schemeClr val="bg1"/>
                </a:solidFill>
              </a:rPr>
              <a:t>Benutzer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darauf</a:t>
            </a:r>
            <a:r>
              <a:rPr lang="en-US" sz="2400" dirty="0">
                <a:solidFill>
                  <a:schemeClr val="bg1"/>
                </a:solidFill>
              </a:rPr>
              <a:t> </a:t>
            </a:r>
            <a:r>
              <a:rPr lang="en-US" sz="2400" dirty="0" err="1">
                <a:solidFill>
                  <a:schemeClr val="bg1"/>
                </a:solidFill>
              </a:rPr>
              <a:t>zugreifen</a:t>
            </a:r>
            <a:r>
              <a:rPr lang="en-US" sz="2400" dirty="0">
                <a:solidFill>
                  <a:schemeClr val="bg1"/>
                </a:solidFill>
              </a:rPr>
              <a:t> </a:t>
            </a:r>
            <a:r>
              <a:rPr lang="en-US" sz="2400" dirty="0" err="1">
                <a:solidFill>
                  <a:schemeClr val="bg1"/>
                </a:solidFill>
              </a:rPr>
              <a:t>können</a:t>
            </a:r>
            <a:r>
              <a:rPr lang="en-US" sz="2400" dirty="0">
                <a:solidFill>
                  <a:schemeClr val="bg1"/>
                </a:solidFill>
              </a:rPr>
              <a:t>.</a:t>
            </a:r>
          </a:p>
          <a:p>
            <a:r>
              <a:rPr lang="en-US" sz="2400" dirty="0">
                <a:solidFill>
                  <a:schemeClr val="bg1"/>
                </a:solidFill>
              </a:rPr>
              <a:t>Trello </a:t>
            </a:r>
            <a:r>
              <a:rPr lang="en-US" sz="2400" dirty="0" err="1">
                <a:solidFill>
                  <a:schemeClr val="bg1"/>
                </a:solidFill>
              </a:rPr>
              <a:t>kann</a:t>
            </a:r>
            <a:r>
              <a:rPr lang="en-US" sz="2400" dirty="0">
                <a:solidFill>
                  <a:schemeClr val="bg1"/>
                </a:solidFill>
              </a:rPr>
              <a:t> </a:t>
            </a:r>
            <a:r>
              <a:rPr lang="en-US" sz="2400" dirty="0" err="1">
                <a:solidFill>
                  <a:schemeClr val="bg1"/>
                </a:solidFill>
              </a:rPr>
              <a:t>als</a:t>
            </a:r>
            <a:r>
              <a:rPr lang="en-US" sz="2400" dirty="0">
                <a:solidFill>
                  <a:schemeClr val="bg1"/>
                </a:solidFill>
              </a:rPr>
              <a:t> </a:t>
            </a:r>
            <a:r>
              <a:rPr lang="en-US" sz="2400" dirty="0" err="1">
                <a:solidFill>
                  <a:schemeClr val="bg1"/>
                </a:solidFill>
              </a:rPr>
              <a:t>kostenlose</a:t>
            </a:r>
            <a:r>
              <a:rPr lang="en-US" sz="2400" dirty="0">
                <a:solidFill>
                  <a:schemeClr val="bg1"/>
                </a:solidFill>
              </a:rPr>
              <a:t> Version </a:t>
            </a:r>
            <a:r>
              <a:rPr lang="en-US" sz="2400" dirty="0" err="1">
                <a:solidFill>
                  <a:schemeClr val="bg1"/>
                </a:solidFill>
              </a:rPr>
              <a:t>genutzt</a:t>
            </a:r>
            <a:r>
              <a:rPr lang="en-US" sz="2400" dirty="0">
                <a:solidFill>
                  <a:schemeClr val="bg1"/>
                </a:solidFill>
              </a:rPr>
              <a:t> warden.</a:t>
            </a:r>
          </a:p>
          <a:p>
            <a:endParaRPr lang="en-US" sz="2400" dirty="0">
              <a:solidFill>
                <a:schemeClr val="bg1"/>
              </a:solidFill>
            </a:endParaRPr>
          </a:p>
          <a:p>
            <a:r>
              <a:rPr lang="en-US" sz="2400" dirty="0">
                <a:solidFill>
                  <a:schemeClr val="bg2"/>
                </a:solidFill>
                <a:hlinkClick r:id="rId2">
                  <a:extLst>
                    <a:ext uri="{A12FA001-AC4F-418D-AE19-62706E023703}">
                      <ahyp:hlinkClr xmlns:ahyp="http://schemas.microsoft.com/office/drawing/2018/hyperlinkcolor" val="tx"/>
                    </a:ext>
                  </a:extLst>
                </a:hlinkClick>
              </a:rPr>
              <a:t>Link </a:t>
            </a:r>
            <a:r>
              <a:rPr lang="en-US" sz="2400" dirty="0" err="1">
                <a:solidFill>
                  <a:schemeClr val="bg2"/>
                </a:solidFill>
                <a:hlinkClick r:id="rId2">
                  <a:extLst>
                    <a:ext uri="{A12FA001-AC4F-418D-AE19-62706E023703}">
                      <ahyp:hlinkClr xmlns:ahyp="http://schemas.microsoft.com/office/drawing/2018/hyperlinkcolor" val="tx"/>
                    </a:ext>
                  </a:extLst>
                </a:hlinkClick>
              </a:rPr>
              <a:t>zu</a:t>
            </a:r>
            <a:r>
              <a:rPr lang="en-US" sz="2400" dirty="0">
                <a:solidFill>
                  <a:schemeClr val="bg2"/>
                </a:solidFill>
                <a:hlinkClick r:id="rId2">
                  <a:extLst>
                    <a:ext uri="{A12FA001-AC4F-418D-AE19-62706E023703}">
                      <ahyp:hlinkClr xmlns:ahyp="http://schemas.microsoft.com/office/drawing/2018/hyperlinkcolor" val="tx"/>
                    </a:ext>
                  </a:extLst>
                </a:hlinkClick>
              </a:rPr>
              <a:t> Trello</a:t>
            </a:r>
            <a:endParaRPr lang="en-US" sz="2400" dirty="0">
              <a:solidFill>
                <a:schemeClr val="bg2"/>
              </a:solidFill>
            </a:endParaRPr>
          </a:p>
        </p:txBody>
      </p:sp>
      <p:sp>
        <p:nvSpPr>
          <p:cNvPr id="14" name="TextBox 13">
            <a:extLst>
              <a:ext uri="{FF2B5EF4-FFF2-40B4-BE49-F238E27FC236}">
                <a16:creationId xmlns:a16="http://schemas.microsoft.com/office/drawing/2014/main" id="{A9C4F911-417A-4517-9286-B286BB3AF8ED}"/>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extLst>
                    <a:ext uri="{A12FA001-AC4F-418D-AE19-62706E023703}">
                      <ahyp:hlinkClr xmlns:ahyp="http://schemas.microsoft.com/office/drawing/2018/hyperlinkcolor" val="tx"/>
                    </a:ext>
                  </a:extLst>
                </a:hlinkClick>
              </a:rPr>
              <a:t>Source</a:t>
            </a:r>
            <a:endParaRPr lang="en-IE" dirty="0">
              <a:solidFill>
                <a:srgbClr val="002060"/>
              </a:solidFill>
            </a:endParaRPr>
          </a:p>
        </p:txBody>
      </p:sp>
      <p:pic>
        <p:nvPicPr>
          <p:cNvPr id="4" name="Picture Placeholder 3">
            <a:extLst>
              <a:ext uri="{FF2B5EF4-FFF2-40B4-BE49-F238E27FC236}">
                <a16:creationId xmlns:a16="http://schemas.microsoft.com/office/drawing/2014/main" id="{199F0F8E-D839-46A8-9EFC-8303AE70BFE6}"/>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 name="Text Placeholder 2">
            <a:extLst>
              <a:ext uri="{FF2B5EF4-FFF2-40B4-BE49-F238E27FC236}">
                <a16:creationId xmlns:a16="http://schemas.microsoft.com/office/drawing/2014/main" id="{E3ED77D4-F17D-C547-AA2F-CDB848031AD8}"/>
              </a:ext>
            </a:extLst>
          </p:cNvPr>
          <p:cNvSpPr txBox="1">
            <a:spLocks/>
          </p:cNvSpPr>
          <p:nvPr/>
        </p:nvSpPr>
        <p:spPr>
          <a:xfrm>
            <a:off x="1524000" y="410455"/>
            <a:ext cx="4910774" cy="765202"/>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AT" b="1"/>
              <a:t>Projektmanagement-Tools</a:t>
            </a:r>
            <a:endParaRPr lang="de-AT"/>
          </a:p>
          <a:p>
            <a:pPr algn="ctr"/>
            <a:endParaRPr lang="en-US" dirty="0"/>
          </a:p>
        </p:txBody>
      </p:sp>
    </p:spTree>
    <p:extLst>
      <p:ext uri="{BB962C8B-B14F-4D97-AF65-F5344CB8AC3E}">
        <p14:creationId xmlns:p14="http://schemas.microsoft.com/office/powerpoint/2010/main" val="2748482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38297" y="1553898"/>
            <a:ext cx="5105121" cy="4524315"/>
          </a:xfrm>
          <a:prstGeom prst="rect">
            <a:avLst/>
          </a:prstGeom>
          <a:noFill/>
        </p:spPr>
        <p:txBody>
          <a:bodyPr wrap="square" rtlCol="0">
            <a:spAutoFit/>
          </a:bodyPr>
          <a:lstStyle/>
          <a:p>
            <a:r>
              <a:rPr lang="en-US" sz="2400" b="1" dirty="0">
                <a:solidFill>
                  <a:schemeClr val="bg1"/>
                </a:solidFill>
              </a:rPr>
              <a:t>Microsoft Teams </a:t>
            </a:r>
            <a:r>
              <a:rPr lang="en-US" sz="2400" dirty="0" err="1">
                <a:solidFill>
                  <a:schemeClr val="bg1"/>
                </a:solidFill>
              </a:rPr>
              <a:t>bietet</a:t>
            </a:r>
            <a:r>
              <a:rPr lang="en-US" sz="2400" dirty="0">
                <a:solidFill>
                  <a:schemeClr val="bg1"/>
                </a:solidFill>
              </a:rPr>
              <a:t> </a:t>
            </a:r>
            <a:r>
              <a:rPr lang="en-US" sz="2400" dirty="0" err="1">
                <a:solidFill>
                  <a:schemeClr val="bg1"/>
                </a:solidFill>
              </a:rPr>
              <a:t>ihren</a:t>
            </a:r>
            <a:r>
              <a:rPr lang="en-US" sz="2400" dirty="0">
                <a:solidFill>
                  <a:schemeClr val="bg1"/>
                </a:solidFill>
              </a:rPr>
              <a:t> </a:t>
            </a:r>
            <a:r>
              <a:rPr lang="en-US" sz="2400" dirty="0" err="1">
                <a:solidFill>
                  <a:schemeClr val="bg1"/>
                </a:solidFill>
              </a:rPr>
              <a:t>Nutzer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eine</a:t>
            </a:r>
            <a:r>
              <a:rPr lang="en-US" sz="2400" dirty="0">
                <a:solidFill>
                  <a:schemeClr val="bg1"/>
                </a:solidFill>
              </a:rPr>
              <a:t> </a:t>
            </a:r>
            <a:r>
              <a:rPr lang="en-US" sz="2400" dirty="0" err="1">
                <a:solidFill>
                  <a:schemeClr val="bg1"/>
                </a:solidFill>
              </a:rPr>
              <a:t>Plattform</a:t>
            </a:r>
            <a:r>
              <a:rPr lang="en-US" sz="2400" dirty="0">
                <a:solidFill>
                  <a:schemeClr val="bg1"/>
                </a:solidFill>
              </a:rPr>
              <a:t> </a:t>
            </a:r>
            <a:r>
              <a:rPr lang="en-US" sz="2400" dirty="0" err="1">
                <a:solidFill>
                  <a:schemeClr val="bg1"/>
                </a:solidFill>
              </a:rPr>
              <a:t>zur</a:t>
            </a:r>
            <a:r>
              <a:rPr lang="en-US" sz="2400" dirty="0">
                <a:solidFill>
                  <a:schemeClr val="bg1"/>
                </a:solidFill>
              </a:rPr>
              <a:t> </a:t>
            </a:r>
            <a:r>
              <a:rPr lang="en-US" sz="2400" dirty="0" err="1">
                <a:solidFill>
                  <a:schemeClr val="bg1"/>
                </a:solidFill>
              </a:rPr>
              <a:t>Teamarbeit</a:t>
            </a:r>
            <a:r>
              <a:rPr lang="en-US" sz="2400" dirty="0">
                <a:solidFill>
                  <a:schemeClr val="bg1"/>
                </a:solidFill>
              </a:rPr>
              <a:t>. MS Teams </a:t>
            </a:r>
            <a:r>
              <a:rPr lang="en-US" sz="2400" dirty="0" err="1">
                <a:solidFill>
                  <a:schemeClr val="bg1"/>
                </a:solidFill>
              </a:rPr>
              <a:t>nutzt</a:t>
            </a:r>
            <a:r>
              <a:rPr lang="en-US" sz="2400" dirty="0">
                <a:solidFill>
                  <a:schemeClr val="bg1"/>
                </a:solidFill>
              </a:rPr>
              <a:t> </a:t>
            </a:r>
            <a:r>
              <a:rPr lang="en-US" sz="2400" dirty="0" err="1">
                <a:solidFill>
                  <a:schemeClr val="bg1"/>
                </a:solidFill>
              </a:rPr>
              <a:t>vor</a:t>
            </a:r>
            <a:r>
              <a:rPr lang="en-US" sz="2400" dirty="0">
                <a:solidFill>
                  <a:schemeClr val="bg1"/>
                </a:solidFill>
              </a:rPr>
              <a:t> </a:t>
            </a:r>
            <a:r>
              <a:rPr lang="en-US" sz="2400" dirty="0" err="1">
                <a:solidFill>
                  <a:schemeClr val="bg1"/>
                </a:solidFill>
              </a:rPr>
              <a:t>allem</a:t>
            </a:r>
            <a:r>
              <a:rPr lang="en-US" sz="2400" dirty="0">
                <a:solidFill>
                  <a:schemeClr val="bg1"/>
                </a:solidFill>
              </a:rPr>
              <a:t> Chats </a:t>
            </a:r>
            <a:r>
              <a:rPr lang="en-US" sz="2400" dirty="0" err="1">
                <a:solidFill>
                  <a:schemeClr val="bg1"/>
                </a:solidFill>
              </a:rPr>
              <a:t>anstelle</a:t>
            </a:r>
            <a:r>
              <a:rPr lang="en-US" sz="2400" dirty="0">
                <a:solidFill>
                  <a:schemeClr val="bg1"/>
                </a:solidFill>
              </a:rPr>
              <a:t> von E-Mails. </a:t>
            </a:r>
            <a:r>
              <a:rPr lang="en-US" sz="2400" dirty="0" err="1">
                <a:solidFill>
                  <a:schemeClr val="bg1"/>
                </a:solidFill>
              </a:rPr>
              <a:t>Jedes</a:t>
            </a:r>
            <a:r>
              <a:rPr lang="en-US" sz="2400" dirty="0">
                <a:solidFill>
                  <a:schemeClr val="bg1"/>
                </a:solidFill>
              </a:rPr>
              <a:t> </a:t>
            </a:r>
            <a:r>
              <a:rPr lang="en-US" sz="2400" dirty="0" err="1">
                <a:solidFill>
                  <a:schemeClr val="bg1"/>
                </a:solidFill>
              </a:rPr>
              <a:t>Teammitglied</a:t>
            </a:r>
            <a:r>
              <a:rPr lang="en-US" sz="2400" dirty="0">
                <a:solidFill>
                  <a:schemeClr val="bg1"/>
                </a:solidFill>
              </a:rPr>
              <a:t> </a:t>
            </a:r>
            <a:r>
              <a:rPr lang="en-US" sz="2400" dirty="0" err="1">
                <a:solidFill>
                  <a:schemeClr val="bg1"/>
                </a:solidFill>
              </a:rPr>
              <a:t>kann</a:t>
            </a:r>
            <a:r>
              <a:rPr lang="en-US" sz="2400" dirty="0">
                <a:solidFill>
                  <a:schemeClr val="bg1"/>
                </a:solidFill>
              </a:rPr>
              <a:t> </a:t>
            </a:r>
            <a:r>
              <a:rPr lang="en-US" sz="2400" dirty="0" err="1">
                <a:solidFill>
                  <a:schemeClr val="bg1"/>
                </a:solidFill>
              </a:rPr>
              <a:t>gleichzeitig</a:t>
            </a:r>
            <a:r>
              <a:rPr lang="en-US" sz="2400" dirty="0">
                <a:solidFill>
                  <a:schemeClr val="bg1"/>
                </a:solidFill>
              </a:rPr>
              <a:t> auf </a:t>
            </a:r>
            <a:r>
              <a:rPr lang="en-US" sz="2400" dirty="0" err="1">
                <a:solidFill>
                  <a:schemeClr val="bg1"/>
                </a:solidFill>
              </a:rPr>
              <a:t>dieselben</a:t>
            </a:r>
            <a:r>
              <a:rPr lang="en-US" sz="2400" dirty="0">
                <a:solidFill>
                  <a:schemeClr val="bg1"/>
                </a:solidFill>
              </a:rPr>
              <a:t> </a:t>
            </a:r>
            <a:r>
              <a:rPr lang="en-US" sz="2400" dirty="0" err="1">
                <a:solidFill>
                  <a:schemeClr val="bg1"/>
                </a:solidFill>
              </a:rPr>
              <a:t>Dateien</a:t>
            </a:r>
            <a:r>
              <a:rPr lang="en-US" sz="2400" dirty="0">
                <a:solidFill>
                  <a:schemeClr val="bg1"/>
                </a:solidFill>
              </a:rPr>
              <a:t> </a:t>
            </a:r>
            <a:r>
              <a:rPr lang="en-US" sz="2400" dirty="0" err="1">
                <a:solidFill>
                  <a:schemeClr val="bg1"/>
                </a:solidFill>
              </a:rPr>
              <a:t>zugreifen</a:t>
            </a:r>
            <a:r>
              <a:rPr lang="en-US" sz="2400" dirty="0">
                <a:solidFill>
                  <a:schemeClr val="bg1"/>
                </a:solidFill>
              </a:rPr>
              <a:t> und </a:t>
            </a:r>
            <a:r>
              <a:rPr lang="en-US" sz="2400" dirty="0" err="1">
                <a:solidFill>
                  <a:schemeClr val="bg1"/>
                </a:solidFill>
              </a:rPr>
              <a:t>daran</a:t>
            </a:r>
            <a:r>
              <a:rPr lang="en-US" sz="2400" dirty="0">
                <a:solidFill>
                  <a:schemeClr val="bg1"/>
                </a:solidFill>
              </a:rPr>
              <a:t> </a:t>
            </a:r>
            <a:r>
              <a:rPr lang="en-US" sz="2400" dirty="0" err="1">
                <a:solidFill>
                  <a:schemeClr val="bg1"/>
                </a:solidFill>
              </a:rPr>
              <a:t>arbeiten</a:t>
            </a:r>
            <a:r>
              <a:rPr lang="en-US" sz="2400" dirty="0">
                <a:solidFill>
                  <a:schemeClr val="bg1"/>
                </a:solidFill>
              </a:rPr>
              <a:t> und hat </a:t>
            </a:r>
            <a:r>
              <a:rPr lang="en-US" sz="2400" dirty="0" err="1">
                <a:solidFill>
                  <a:schemeClr val="bg1"/>
                </a:solidFill>
              </a:rPr>
              <a:t>jeweils</a:t>
            </a:r>
            <a:r>
              <a:rPr lang="en-US" sz="2400" dirty="0">
                <a:solidFill>
                  <a:schemeClr val="bg1"/>
                </a:solidFill>
              </a:rPr>
              <a:t> die </a:t>
            </a:r>
            <a:r>
              <a:rPr lang="en-US" sz="2400" dirty="0" err="1">
                <a:solidFill>
                  <a:schemeClr val="bg1"/>
                </a:solidFill>
              </a:rPr>
              <a:t>aktuelle</a:t>
            </a:r>
            <a:r>
              <a:rPr lang="en-US" sz="2400" dirty="0">
                <a:solidFill>
                  <a:schemeClr val="bg1"/>
                </a:solidFill>
              </a:rPr>
              <a:t> Version </a:t>
            </a:r>
            <a:r>
              <a:rPr lang="en-US" sz="2400" dirty="0" err="1">
                <a:solidFill>
                  <a:schemeClr val="bg1"/>
                </a:solidFill>
              </a:rPr>
              <a:t>zu</a:t>
            </a:r>
            <a:r>
              <a:rPr lang="en-US" sz="2400" dirty="0">
                <a:solidFill>
                  <a:schemeClr val="bg1"/>
                </a:solidFill>
              </a:rPr>
              <a:t> </a:t>
            </a:r>
            <a:r>
              <a:rPr lang="en-US" sz="2400" dirty="0" err="1">
                <a:solidFill>
                  <a:schemeClr val="bg1"/>
                </a:solidFill>
              </a:rPr>
              <a:t>Verfügung</a:t>
            </a:r>
            <a:r>
              <a:rPr lang="en-US" sz="2400" dirty="0">
                <a:solidFill>
                  <a:schemeClr val="bg1"/>
                </a:solidFill>
              </a:rPr>
              <a:t>.</a:t>
            </a:r>
          </a:p>
          <a:p>
            <a:endParaRPr lang="en-US" sz="2400" dirty="0">
              <a:solidFill>
                <a:schemeClr val="bg1"/>
              </a:solidFill>
            </a:endParaRPr>
          </a:p>
          <a:p>
            <a:r>
              <a:rPr lang="en-US" sz="2400" dirty="0">
                <a:solidFill>
                  <a:schemeClr val="bg2"/>
                </a:solidFill>
                <a:hlinkClick r:id="rId2">
                  <a:extLst>
                    <a:ext uri="{A12FA001-AC4F-418D-AE19-62706E023703}">
                      <ahyp:hlinkClr xmlns:ahyp="http://schemas.microsoft.com/office/drawing/2018/hyperlinkcolor" val="tx"/>
                    </a:ext>
                  </a:extLst>
                </a:hlinkClick>
              </a:rPr>
              <a:t>Link </a:t>
            </a:r>
            <a:r>
              <a:rPr lang="en-US" sz="2400" dirty="0" err="1">
                <a:solidFill>
                  <a:schemeClr val="bg2"/>
                </a:solidFill>
                <a:hlinkClick r:id="rId2">
                  <a:extLst>
                    <a:ext uri="{A12FA001-AC4F-418D-AE19-62706E023703}">
                      <ahyp:hlinkClr xmlns:ahyp="http://schemas.microsoft.com/office/drawing/2018/hyperlinkcolor" val="tx"/>
                    </a:ext>
                  </a:extLst>
                </a:hlinkClick>
              </a:rPr>
              <a:t>zu</a:t>
            </a:r>
            <a:r>
              <a:rPr lang="en-US" sz="2400" dirty="0">
                <a:solidFill>
                  <a:schemeClr val="bg2"/>
                </a:solidFill>
                <a:hlinkClick r:id="rId2">
                  <a:extLst>
                    <a:ext uri="{A12FA001-AC4F-418D-AE19-62706E023703}">
                      <ahyp:hlinkClr xmlns:ahyp="http://schemas.microsoft.com/office/drawing/2018/hyperlinkcolor" val="tx"/>
                    </a:ext>
                  </a:extLst>
                </a:hlinkClick>
              </a:rPr>
              <a:t> MS Teams</a:t>
            </a:r>
            <a:endParaRPr lang="en-US" sz="2400" dirty="0">
              <a:solidFill>
                <a:schemeClr val="bg2"/>
              </a:solidFill>
            </a:endParaRPr>
          </a:p>
          <a:p>
            <a:endParaRPr lang="en-US" sz="2400" b="1" dirty="0">
              <a:solidFill>
                <a:schemeClr val="bg1"/>
              </a:solidFill>
            </a:endParaRPr>
          </a:p>
          <a:p>
            <a:endParaRPr lang="en-US" sz="2400" b="1" dirty="0">
              <a:solidFill>
                <a:schemeClr val="bg1"/>
              </a:solidFill>
            </a:endParaRPr>
          </a:p>
        </p:txBody>
      </p:sp>
      <p:pic>
        <p:nvPicPr>
          <p:cNvPr id="16" name="Picture Placeholder 15">
            <a:extLst>
              <a:ext uri="{FF2B5EF4-FFF2-40B4-BE49-F238E27FC236}">
                <a16:creationId xmlns:a16="http://schemas.microsoft.com/office/drawing/2014/main" id="{51884B9C-7179-47FE-8B9D-5A44C6332C9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2">
            <a:extLst>
              <a:ext uri="{FF2B5EF4-FFF2-40B4-BE49-F238E27FC236}">
                <a16:creationId xmlns:a16="http://schemas.microsoft.com/office/drawing/2014/main" id="{738F60F9-B065-0F4F-C7D0-AEABAF68E569}"/>
              </a:ext>
            </a:extLst>
          </p:cNvPr>
          <p:cNvSpPr txBox="1">
            <a:spLocks/>
          </p:cNvSpPr>
          <p:nvPr/>
        </p:nvSpPr>
        <p:spPr>
          <a:xfrm>
            <a:off x="1524000" y="410455"/>
            <a:ext cx="4910774" cy="765202"/>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AT" b="1" dirty="0"/>
              <a:t>Projektmanagement-Tools</a:t>
            </a:r>
            <a:endParaRPr lang="de-AT" dirty="0"/>
          </a:p>
          <a:p>
            <a:pPr algn="ctr"/>
            <a:endParaRPr lang="en-US" dirty="0"/>
          </a:p>
        </p:txBody>
      </p:sp>
    </p:spTree>
    <p:extLst>
      <p:ext uri="{BB962C8B-B14F-4D97-AF65-F5344CB8AC3E}">
        <p14:creationId xmlns:p14="http://schemas.microsoft.com/office/powerpoint/2010/main" val="1546573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718347" y="482812"/>
            <a:ext cx="4716425" cy="673325"/>
          </a:xfrm>
        </p:spPr>
        <p:txBody>
          <a:bodyPr>
            <a:normAutofit fontScale="85000" lnSpcReduction="20000"/>
          </a:bodyPr>
          <a:lstStyle/>
          <a:p>
            <a:pPr algn="ctr"/>
            <a:r>
              <a:rPr lang="en-US" sz="3000" b="1" dirty="0"/>
              <a:t>Die Toolbox </a:t>
            </a:r>
            <a:r>
              <a:rPr lang="en-US" sz="3000" b="1" dirty="0" err="1"/>
              <a:t>zu</a:t>
            </a:r>
            <a:r>
              <a:rPr lang="en-US" sz="3000" b="1" dirty="0"/>
              <a:t> </a:t>
            </a:r>
            <a:r>
              <a:rPr lang="en-US" sz="3000" b="1" dirty="0" err="1"/>
              <a:t>digitalem</a:t>
            </a:r>
            <a:r>
              <a:rPr lang="en-US" sz="3000" b="1" dirty="0"/>
              <a:t> </a:t>
            </a:r>
            <a:r>
              <a:rPr lang="en-US" sz="3000" b="1" dirty="0" err="1"/>
              <a:t>studentischem</a:t>
            </a:r>
            <a:r>
              <a:rPr lang="en-US" sz="3000" b="1" dirty="0"/>
              <a:t> Engagement</a:t>
            </a:r>
          </a:p>
          <a:p>
            <a:endParaRPr lang="en-US"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572491" y="1536174"/>
            <a:ext cx="5279571" cy="3785652"/>
          </a:xfrm>
          <a:prstGeom prst="rect">
            <a:avLst/>
          </a:prstGeom>
          <a:noFill/>
        </p:spPr>
        <p:txBody>
          <a:bodyPr wrap="square">
            <a:spAutoFit/>
          </a:bodyPr>
          <a:lstStyle/>
          <a:p>
            <a:r>
              <a:rPr lang="en-US" sz="2400" dirty="0">
                <a:solidFill>
                  <a:schemeClr val="bg1"/>
                </a:solidFill>
              </a:rPr>
              <a:t>Die Toolbox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stellt</a:t>
            </a:r>
            <a:r>
              <a:rPr lang="en-US" sz="2400" dirty="0">
                <a:solidFill>
                  <a:schemeClr val="bg1"/>
                </a:solidFill>
              </a:rPr>
              <a:t> </a:t>
            </a:r>
            <a:r>
              <a:rPr lang="en-US" sz="2400" dirty="0" err="1">
                <a:solidFill>
                  <a:schemeClr val="bg1"/>
                </a:solidFill>
              </a:rPr>
              <a:t>eine</a:t>
            </a:r>
            <a:r>
              <a:rPr lang="en-US" sz="2400" dirty="0">
                <a:solidFill>
                  <a:schemeClr val="bg1"/>
                </a:solidFill>
              </a:rPr>
              <a:t> </a:t>
            </a:r>
            <a:r>
              <a:rPr lang="en-US" sz="2400" dirty="0" err="1">
                <a:solidFill>
                  <a:schemeClr val="bg1"/>
                </a:solidFill>
              </a:rPr>
              <a:t>Reihe</a:t>
            </a:r>
            <a:r>
              <a:rPr lang="en-US" sz="2400" dirty="0">
                <a:solidFill>
                  <a:schemeClr val="bg1"/>
                </a:solidFill>
              </a:rPr>
              <a:t> </a:t>
            </a:r>
            <a:r>
              <a:rPr lang="en-US" sz="2400" dirty="0" err="1">
                <a:solidFill>
                  <a:schemeClr val="bg1"/>
                </a:solidFill>
              </a:rPr>
              <a:t>weiterer</a:t>
            </a:r>
            <a:r>
              <a:rPr lang="en-US" sz="2400" dirty="0">
                <a:solidFill>
                  <a:schemeClr val="bg1"/>
                </a:solidFill>
              </a:rPr>
              <a:t> </a:t>
            </a:r>
            <a:r>
              <a:rPr lang="en-US" sz="2400" dirty="0" err="1">
                <a:solidFill>
                  <a:schemeClr val="bg1"/>
                </a:solidFill>
              </a:rPr>
              <a:t>digitaler</a:t>
            </a:r>
            <a:r>
              <a:rPr lang="en-US" sz="2400" dirty="0">
                <a:solidFill>
                  <a:schemeClr val="bg1"/>
                </a:solidFill>
              </a:rPr>
              <a:t> Tools </a:t>
            </a:r>
            <a:r>
              <a:rPr lang="en-US" sz="2400" dirty="0" err="1">
                <a:solidFill>
                  <a:schemeClr val="bg1"/>
                </a:solidFill>
              </a:rPr>
              <a:t>zu</a:t>
            </a:r>
            <a:r>
              <a:rPr lang="en-US" sz="2400" dirty="0">
                <a:solidFill>
                  <a:schemeClr val="bg1"/>
                </a:solidFill>
              </a:rPr>
              <a:t> </a:t>
            </a:r>
            <a:r>
              <a:rPr lang="en-US" sz="2400" dirty="0" err="1">
                <a:solidFill>
                  <a:schemeClr val="bg1"/>
                </a:solidFill>
              </a:rPr>
              <a:t>Verfügung</a:t>
            </a:r>
            <a:r>
              <a:rPr lang="en-US" sz="2400" dirty="0">
                <a:solidFill>
                  <a:schemeClr val="bg1"/>
                </a:solidFill>
              </a:rPr>
              <a:t>, die </a:t>
            </a:r>
            <a:r>
              <a:rPr lang="en-US" sz="2400" dirty="0" err="1">
                <a:solidFill>
                  <a:schemeClr val="bg1"/>
                </a:solidFill>
              </a:rPr>
              <a:t>Studierende</a:t>
            </a:r>
            <a:r>
              <a:rPr lang="en-US" sz="2400" dirty="0">
                <a:solidFill>
                  <a:schemeClr val="bg1"/>
                </a:solidFill>
              </a:rPr>
              <a:t> und </a:t>
            </a:r>
            <a:r>
              <a:rPr lang="en-US" sz="2400" dirty="0" err="1">
                <a:solidFill>
                  <a:schemeClr val="bg1"/>
                </a:solidFill>
              </a:rPr>
              <a:t>Lehrende</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Rahmen</a:t>
            </a:r>
            <a:r>
              <a:rPr lang="en-US" sz="2400" dirty="0">
                <a:solidFill>
                  <a:schemeClr val="bg1"/>
                </a:solidFill>
              </a:rPr>
              <a:t> von </a:t>
            </a:r>
            <a:r>
              <a:rPr lang="en-US" sz="2400" dirty="0" err="1">
                <a:solidFill>
                  <a:schemeClr val="bg1"/>
                </a:solidFill>
              </a:rPr>
              <a:t>Projekten</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a:t>
            </a:r>
            <a:r>
              <a:rPr lang="en-US" sz="2400" dirty="0" err="1">
                <a:solidFill>
                  <a:schemeClr val="bg1"/>
                </a:solidFill>
              </a:rPr>
              <a:t>nutzen</a:t>
            </a:r>
            <a:r>
              <a:rPr lang="en-US" sz="2400" dirty="0">
                <a:solidFill>
                  <a:schemeClr val="bg1"/>
                </a:solidFill>
              </a:rPr>
              <a:t> </a:t>
            </a:r>
            <a:r>
              <a:rPr lang="en-US" sz="2400" dirty="0" err="1">
                <a:solidFill>
                  <a:schemeClr val="bg1"/>
                </a:solidFill>
              </a:rPr>
              <a:t>können</a:t>
            </a:r>
            <a:r>
              <a:rPr lang="en-US" sz="2400" dirty="0">
                <a:solidFill>
                  <a:schemeClr val="bg1"/>
                </a:solidFill>
              </a:rPr>
              <a:t>.</a:t>
            </a:r>
          </a:p>
          <a:p>
            <a:endParaRPr lang="en-US" sz="2400" dirty="0">
              <a:solidFill>
                <a:schemeClr val="bg1"/>
              </a:solidFill>
            </a:endParaRPr>
          </a:p>
          <a:p>
            <a:r>
              <a:rPr lang="de-DE" sz="2400" dirty="0">
                <a:solidFill>
                  <a:schemeClr val="bg2"/>
                </a:solidFill>
                <a:hlinkClick r:id="rId2">
                  <a:extLst>
                    <a:ext uri="{A12FA001-AC4F-418D-AE19-62706E023703}">
                      <ahyp:hlinkClr xmlns:ahyp="http://schemas.microsoft.com/office/drawing/2018/hyperlinkcolor" val="tx"/>
                    </a:ext>
                  </a:extLst>
                </a:hlinkClick>
              </a:rPr>
              <a:t>Toolbox zu digitalem studentischem Engagement</a:t>
            </a:r>
            <a:endParaRPr lang="en-US" sz="2400" dirty="0">
              <a:solidFill>
                <a:schemeClr val="bg2"/>
              </a:solidFill>
            </a:endParaRPr>
          </a:p>
        </p:txBody>
      </p:sp>
      <p:pic>
        <p:nvPicPr>
          <p:cNvPr id="4" name="Picture Placeholder 3">
            <a:extLst>
              <a:ext uri="{FF2B5EF4-FFF2-40B4-BE49-F238E27FC236}">
                <a16:creationId xmlns:a16="http://schemas.microsoft.com/office/drawing/2014/main" id="{CC5357E6-9BDA-4DDE-8825-05F58D9E8AF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59891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p:txBody>
          <a:bodyPr>
            <a:normAutofit lnSpcReduction="10000"/>
          </a:bodyPr>
          <a:lstStyle/>
          <a:p>
            <a:r>
              <a:rPr lang="en-IE" b="1" dirty="0" err="1"/>
              <a:t>Weitere</a:t>
            </a:r>
            <a:r>
              <a:rPr lang="en-IE" b="1" dirty="0"/>
              <a:t> </a:t>
            </a:r>
            <a:r>
              <a:rPr lang="en-IE" b="1" dirty="0" err="1"/>
              <a:t>Ressourcen</a:t>
            </a:r>
            <a:endParaRPr lang="en-IE" b="1" dirty="0"/>
          </a:p>
        </p:txBody>
      </p:sp>
      <p:sp>
        <p:nvSpPr>
          <p:cNvPr id="11" name="TextBox 10">
            <a:extLst>
              <a:ext uri="{FF2B5EF4-FFF2-40B4-BE49-F238E27FC236}">
                <a16:creationId xmlns:a16="http://schemas.microsoft.com/office/drawing/2014/main" id="{72445D50-D67C-4080-B5AC-DF74DA5E23BF}"/>
              </a:ext>
            </a:extLst>
          </p:cNvPr>
          <p:cNvSpPr txBox="1"/>
          <p:nvPr/>
        </p:nvSpPr>
        <p:spPr>
          <a:xfrm>
            <a:off x="1718561" y="1570545"/>
            <a:ext cx="5290457" cy="830997"/>
          </a:xfrm>
          <a:prstGeom prst="rect">
            <a:avLst/>
          </a:prstGeom>
          <a:noFill/>
        </p:spPr>
        <p:txBody>
          <a:bodyPr wrap="square" rtlCol="0">
            <a:spAutoFit/>
          </a:bodyPr>
          <a:lstStyle/>
          <a:p>
            <a:r>
              <a:rPr lang="en-US" sz="2400" dirty="0">
                <a:solidFill>
                  <a:schemeClr val="bg2"/>
                </a:solidFill>
                <a:hlinkClick r:id="rId3">
                  <a:extLst>
                    <a:ext uri="{A12FA001-AC4F-418D-AE19-62706E023703}">
                      <ahyp:hlinkClr xmlns:ahyp="http://schemas.microsoft.com/office/drawing/2018/hyperlinkcolor" val="tx"/>
                    </a:ext>
                  </a:extLst>
                </a:hlinkClick>
              </a:rPr>
              <a:t>Article on How Technology Can Be a Tool for Civic Engagement</a:t>
            </a:r>
            <a:endParaRPr lang="en-IE" sz="2400" dirty="0">
              <a:solidFill>
                <a:schemeClr val="bg2"/>
              </a:solidFill>
            </a:endParaRPr>
          </a:p>
        </p:txBody>
      </p:sp>
    </p:spTree>
    <p:extLst>
      <p:ext uri="{BB962C8B-B14F-4D97-AF65-F5344CB8AC3E}">
        <p14:creationId xmlns:p14="http://schemas.microsoft.com/office/powerpoint/2010/main" val="1061512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0" name="Text Placeholder 1">
            <a:extLst>
              <a:ext uri="{FF2B5EF4-FFF2-40B4-BE49-F238E27FC236}">
                <a16:creationId xmlns:a16="http://schemas.microsoft.com/office/drawing/2014/main" id="{006F9C2F-5AFF-461B-88CE-EDB36B2A9F68}"/>
              </a:ext>
            </a:extLst>
          </p:cNvPr>
          <p:cNvSpPr txBox="1">
            <a:spLocks/>
          </p:cNvSpPr>
          <p:nvPr/>
        </p:nvSpPr>
        <p:spPr>
          <a:xfrm>
            <a:off x="443772" y="237207"/>
            <a:ext cx="5713711" cy="7080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 name="Picture Placeholder 4">
            <a:extLst>
              <a:ext uri="{FF2B5EF4-FFF2-40B4-BE49-F238E27FC236}">
                <a16:creationId xmlns:a16="http://schemas.microsoft.com/office/drawing/2014/main" id="{0E81D809-AB68-45FF-B8A7-2196C511C9C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8987BA89-AFF6-4309-A381-0F51891195D6}"/>
              </a:ext>
            </a:extLst>
          </p:cNvPr>
          <p:cNvSpPr>
            <a:spLocks noGrp="1"/>
          </p:cNvSpPr>
          <p:nvPr>
            <p:ph type="body" sz="quarter" idx="18"/>
          </p:nvPr>
        </p:nvSpPr>
        <p:spPr>
          <a:xfrm>
            <a:off x="1620451" y="1477137"/>
            <a:ext cx="4996794" cy="5301349"/>
          </a:xfrm>
        </p:spPr>
        <p:txBody>
          <a:bodyPr>
            <a:normAutofit lnSpcReduction="10000"/>
          </a:bodyPr>
          <a:lstStyle/>
          <a:p>
            <a:r>
              <a:rPr lang="de-AT" dirty="0"/>
              <a:t>Das </a:t>
            </a:r>
            <a:r>
              <a:rPr lang="de-AT" i="1" dirty="0"/>
              <a:t>Starter Programm der Universität Tartu</a:t>
            </a:r>
            <a:r>
              <a:rPr lang="de-AT" dirty="0"/>
              <a:t> umfasst eine extra-curriculare Aktivität, bei der Studierende eine unternehmerische Einstellung entwickeln und Unternehmergeist entfacht wird. Es bestand aus einem dreimonatigen Programm, das eine Auftaktveranstaltung, mehrere Schulungen und Workshops, eine Veranstaltung zum </a:t>
            </a:r>
            <a:r>
              <a:rPr lang="de-AT" i="1" dirty="0"/>
              <a:t>Networking</a:t>
            </a:r>
            <a:r>
              <a:rPr lang="de-AT" dirty="0"/>
              <a:t>, </a:t>
            </a:r>
            <a:r>
              <a:rPr lang="de-AT" dirty="0" err="1"/>
              <a:t>Mentoringsitzungen</a:t>
            </a:r>
            <a:r>
              <a:rPr lang="de-AT" dirty="0"/>
              <a:t> und eine abschließende Präsentation beinhaltete. Das Programm richtete sich an Studierende, die den Prozess der Entwicklung einer Idee bis hin zur Einführung eines Produkts oder einer Dienstleistung kennen lernen wollten.</a:t>
            </a:r>
          </a:p>
        </p:txBody>
      </p:sp>
      <p:sp>
        <p:nvSpPr>
          <p:cNvPr id="4" name="Text Placeholder 3">
            <a:extLst>
              <a:ext uri="{FF2B5EF4-FFF2-40B4-BE49-F238E27FC236}">
                <a16:creationId xmlns:a16="http://schemas.microsoft.com/office/drawing/2014/main" id="{41B86F60-676C-4C87-A8BF-2098E5DC5BBE}"/>
              </a:ext>
            </a:extLst>
          </p:cNvPr>
          <p:cNvSpPr>
            <a:spLocks noGrp="1"/>
          </p:cNvSpPr>
          <p:nvPr>
            <p:ph type="body" sz="quarter" idx="16"/>
          </p:nvPr>
        </p:nvSpPr>
        <p:spPr>
          <a:xfrm>
            <a:off x="1718561" y="318052"/>
            <a:ext cx="4716425" cy="859679"/>
          </a:xfrm>
        </p:spPr>
        <p:txBody>
          <a:bodyPr>
            <a:normAutofit/>
          </a:bodyPr>
          <a:lstStyle/>
          <a:p>
            <a:r>
              <a:rPr lang="en-US" sz="2800" b="1" dirty="0"/>
              <a:t>Das Starter </a:t>
            </a:r>
            <a:r>
              <a:rPr lang="en-US" sz="2800" b="1" dirty="0" err="1"/>
              <a:t>Programm</a:t>
            </a:r>
            <a:r>
              <a:rPr lang="en-US" sz="2800" b="1" dirty="0"/>
              <a:t> der Universität Tartu</a:t>
            </a:r>
          </a:p>
          <a:p>
            <a:endParaRPr lang="en-IE" dirty="0"/>
          </a:p>
        </p:txBody>
      </p:sp>
      <p:sp>
        <p:nvSpPr>
          <p:cNvPr id="2" name="TextBox 1">
            <a:extLst>
              <a:ext uri="{FF2B5EF4-FFF2-40B4-BE49-F238E27FC236}">
                <a16:creationId xmlns:a16="http://schemas.microsoft.com/office/drawing/2014/main" id="{4BFE3424-7AAD-48FF-A772-EEA9CDFF016B}"/>
              </a:ext>
            </a:extLst>
          </p:cNvPr>
          <p:cNvSpPr txBox="1"/>
          <p:nvPr/>
        </p:nvSpPr>
        <p:spPr>
          <a:xfrm rot="16200000">
            <a:off x="-593425" y="3265751"/>
            <a:ext cx="2348683" cy="830997"/>
          </a:xfrm>
          <a:prstGeom prst="rect">
            <a:avLst/>
          </a:prstGeom>
          <a:noFill/>
        </p:spPr>
        <p:txBody>
          <a:bodyPr wrap="square" rtlCol="0">
            <a:spAutoFit/>
          </a:bodyPr>
          <a:lstStyle/>
          <a:p>
            <a:r>
              <a:rPr lang="en-IE" sz="4800" dirty="0">
                <a:solidFill>
                  <a:srgbClr val="F16A4C"/>
                </a:solidFill>
              </a:rPr>
              <a:t>example</a:t>
            </a:r>
          </a:p>
        </p:txBody>
      </p:sp>
      <p:sp>
        <p:nvSpPr>
          <p:cNvPr id="8" name="TextBox 7">
            <a:extLst>
              <a:ext uri="{FF2B5EF4-FFF2-40B4-BE49-F238E27FC236}">
                <a16:creationId xmlns:a16="http://schemas.microsoft.com/office/drawing/2014/main" id="{63CBC09C-F815-4426-9773-1EB9440345B8}"/>
              </a:ext>
            </a:extLst>
          </p:cNvPr>
          <p:cNvSpPr txBox="1"/>
          <p:nvPr/>
        </p:nvSpPr>
        <p:spPr>
          <a:xfrm rot="16200000">
            <a:off x="-2011797" y="2267880"/>
            <a:ext cx="5139563" cy="646331"/>
          </a:xfrm>
          <a:prstGeom prst="rect">
            <a:avLst/>
          </a:prstGeom>
          <a:solidFill>
            <a:srgbClr val="FDC562"/>
          </a:solidFill>
        </p:spPr>
        <p:txBody>
          <a:bodyPr wrap="square">
            <a:spAutoFit/>
          </a:bodyPr>
          <a:lstStyle/>
          <a:p>
            <a:r>
              <a:rPr lang="en-US" sz="3600" dirty="0">
                <a:solidFill>
                  <a:srgbClr val="23385C"/>
                </a:solidFill>
              </a:rPr>
              <a:t>GOOD-PRACTICE-BEISPIEL</a:t>
            </a:r>
            <a:endParaRPr lang="en-US" sz="1800" dirty="0">
              <a:solidFill>
                <a:srgbClr val="23385C"/>
              </a:solidFill>
            </a:endParaRPr>
          </a:p>
        </p:txBody>
      </p:sp>
    </p:spTree>
    <p:extLst>
      <p:ext uri="{BB962C8B-B14F-4D97-AF65-F5344CB8AC3E}">
        <p14:creationId xmlns:p14="http://schemas.microsoft.com/office/powerpoint/2010/main" val="8379144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196778" y="563806"/>
            <a:ext cx="8966521" cy="1656716"/>
          </a:xfrm>
        </p:spPr>
        <p:txBody>
          <a:bodyPr>
            <a:normAutofit fontScale="92500" lnSpcReduction="10000"/>
          </a:bodyPr>
          <a:lstStyle/>
          <a:p>
            <a:r>
              <a:rPr lang="en-US" sz="4400" b="1" dirty="0" err="1"/>
              <a:t>Entwicklung</a:t>
            </a:r>
            <a:r>
              <a:rPr lang="en-US" sz="4400" b="1" dirty="0"/>
              <a:t> und </a:t>
            </a:r>
            <a:r>
              <a:rPr lang="en-US" sz="4400" b="1" dirty="0" err="1"/>
              <a:t>Bereitstellung</a:t>
            </a:r>
            <a:r>
              <a:rPr lang="en-US" sz="4400" b="1" dirty="0"/>
              <a:t> von </a:t>
            </a:r>
            <a:r>
              <a:rPr lang="en-US" sz="4400" b="1" dirty="0" err="1"/>
              <a:t>Lösungen</a:t>
            </a:r>
            <a:r>
              <a:rPr lang="en-US" sz="4400" b="1" dirty="0"/>
              <a:t> </a:t>
            </a:r>
            <a:r>
              <a:rPr lang="en-US" sz="4400" b="1" dirty="0" err="1"/>
              <a:t>im</a:t>
            </a:r>
            <a:r>
              <a:rPr lang="en-US" sz="4400" b="1" dirty="0"/>
              <a:t> </a:t>
            </a:r>
            <a:r>
              <a:rPr lang="en-US" sz="4400" b="1" dirty="0" err="1"/>
              <a:t>Rahmen</a:t>
            </a:r>
            <a:r>
              <a:rPr lang="en-US" sz="4400" b="1" dirty="0"/>
              <a:t> von </a:t>
            </a:r>
            <a:r>
              <a:rPr lang="en-US" sz="4400" b="1" dirty="0" err="1"/>
              <a:t>digitalem</a:t>
            </a:r>
            <a:r>
              <a:rPr lang="en-US" sz="4400" b="1" dirty="0"/>
              <a:t> </a:t>
            </a:r>
            <a:r>
              <a:rPr lang="en-US" sz="4400" b="1" dirty="0" err="1"/>
              <a:t>studentischem</a:t>
            </a:r>
            <a:r>
              <a:rPr lang="en-US" sz="4400" b="1" dirty="0"/>
              <a:t> Engagement </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5" name="TextBox 1">
            <a:extLst>
              <a:ext uri="{FF2B5EF4-FFF2-40B4-BE49-F238E27FC236}">
                <a16:creationId xmlns:a16="http://schemas.microsoft.com/office/drawing/2014/main" id="{2A0AF413-79E2-F609-573C-2BC91C253FA2}"/>
              </a:ext>
            </a:extLst>
          </p:cNvPr>
          <p:cNvSpPr txBox="1"/>
          <p:nvPr/>
        </p:nvSpPr>
        <p:spPr>
          <a:xfrm>
            <a:off x="9167923" y="5207412"/>
            <a:ext cx="2604977" cy="400110"/>
          </a:xfrm>
          <a:prstGeom prst="rect">
            <a:avLst/>
          </a:prstGeom>
          <a:noFill/>
        </p:spPr>
        <p:txBody>
          <a:bodyPr wrap="square" rtlCol="0">
            <a:spAutoFit/>
          </a:bodyPr>
          <a:lstStyle/>
          <a:p>
            <a:r>
              <a:rPr lang="en-IE" sz="2000" b="1" dirty="0" err="1">
                <a:solidFill>
                  <a:schemeClr val="bg1"/>
                </a:solidFill>
              </a:rPr>
              <a:t>Niveau</a:t>
            </a:r>
            <a:r>
              <a:rPr lang="en-IE" sz="2000" b="1" dirty="0">
                <a:solidFill>
                  <a:schemeClr val="bg1"/>
                </a:solidFill>
              </a:rPr>
              <a:t>: </a:t>
            </a:r>
            <a:r>
              <a:rPr lang="en-IE" sz="2000" b="1" dirty="0" err="1">
                <a:solidFill>
                  <a:schemeClr val="bg1"/>
                </a:solidFill>
              </a:rPr>
              <a:t>Anfänger</a:t>
            </a:r>
            <a:r>
              <a:rPr lang="en-IE" sz="2000" b="1" dirty="0">
                <a:solidFill>
                  <a:schemeClr val="bg1"/>
                </a:solidFill>
              </a:rPr>
              <a:t>*in</a:t>
            </a:r>
          </a:p>
        </p:txBody>
      </p:sp>
    </p:spTree>
    <p:extLst>
      <p:ext uri="{BB962C8B-B14F-4D97-AF65-F5344CB8AC3E}">
        <p14:creationId xmlns:p14="http://schemas.microsoft.com/office/powerpoint/2010/main" val="2153791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365234"/>
            <a:ext cx="4716425" cy="751113"/>
          </a:xfrm>
        </p:spPr>
        <p:txBody>
          <a:bodyPr>
            <a:normAutofit fontScale="85000" lnSpcReduction="20000"/>
          </a:bodyPr>
          <a:lstStyle/>
          <a:p>
            <a:pPr algn="ctr"/>
            <a:r>
              <a:rPr lang="en-US" sz="3300" b="1" dirty="0" err="1"/>
              <a:t>Erarbeitung</a:t>
            </a:r>
            <a:r>
              <a:rPr lang="en-US" sz="3300" b="1" dirty="0"/>
              <a:t> von </a:t>
            </a:r>
            <a:r>
              <a:rPr lang="en-US" sz="3300" b="1" dirty="0" err="1"/>
              <a:t>digitalen</a:t>
            </a:r>
            <a:r>
              <a:rPr lang="en-US" sz="3300" b="1" dirty="0"/>
              <a:t> </a:t>
            </a:r>
            <a:r>
              <a:rPr lang="en-US" sz="3300" b="1" dirty="0" err="1"/>
              <a:t>Lösungen</a:t>
            </a:r>
            <a:endParaRPr lang="en-US" sz="3300" b="1" dirty="0"/>
          </a:p>
          <a:p>
            <a:endParaRPr lang="en-IE"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545771" y="1427305"/>
            <a:ext cx="5202401" cy="4154984"/>
          </a:xfrm>
          <a:prstGeom prst="rect">
            <a:avLst/>
          </a:prstGeom>
          <a:noFill/>
        </p:spPr>
        <p:txBody>
          <a:bodyPr wrap="square" rtlCol="0">
            <a:spAutoFit/>
          </a:bodyPr>
          <a:lstStyle/>
          <a:p>
            <a:r>
              <a:rPr lang="en-US" sz="2400" dirty="0" err="1">
                <a:solidFill>
                  <a:schemeClr val="bg1"/>
                </a:solidFill>
              </a:rPr>
              <a:t>Im</a:t>
            </a:r>
            <a:r>
              <a:rPr lang="en-US" sz="2400" dirty="0">
                <a:solidFill>
                  <a:schemeClr val="bg1"/>
                </a:solidFill>
              </a:rPr>
              <a:t> </a:t>
            </a:r>
            <a:r>
              <a:rPr lang="en-US" sz="2400" dirty="0" err="1">
                <a:solidFill>
                  <a:schemeClr val="bg1"/>
                </a:solidFill>
              </a:rPr>
              <a:t>Folgenden</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einige</a:t>
            </a:r>
            <a:r>
              <a:rPr lang="en-US" sz="2400" dirty="0">
                <a:solidFill>
                  <a:schemeClr val="bg1"/>
                </a:solidFill>
              </a:rPr>
              <a:t> </a:t>
            </a:r>
            <a:r>
              <a:rPr lang="en-US" sz="2400" dirty="0" err="1">
                <a:solidFill>
                  <a:schemeClr val="bg1"/>
                </a:solidFill>
              </a:rPr>
              <a:t>Fallstudien</a:t>
            </a:r>
            <a:r>
              <a:rPr lang="en-US" sz="2400" dirty="0">
                <a:solidFill>
                  <a:schemeClr val="bg1"/>
                </a:solidFill>
              </a:rPr>
              <a:t>, die </a:t>
            </a:r>
            <a:r>
              <a:rPr lang="en-US" sz="2400" dirty="0" err="1">
                <a:solidFill>
                  <a:schemeClr val="bg1"/>
                </a:solidFill>
              </a:rPr>
              <a:t>im</a:t>
            </a:r>
            <a:r>
              <a:rPr lang="en-US" sz="2400" dirty="0">
                <a:solidFill>
                  <a:schemeClr val="bg1"/>
                </a:solidFill>
              </a:rPr>
              <a:t> </a:t>
            </a:r>
            <a:r>
              <a:rPr lang="en-US" sz="2400" dirty="0" err="1">
                <a:solidFill>
                  <a:schemeClr val="bg1"/>
                </a:solidFill>
              </a:rPr>
              <a:t>Rahmen</a:t>
            </a:r>
            <a:r>
              <a:rPr lang="en-US" sz="2400" dirty="0">
                <a:solidFill>
                  <a:schemeClr val="bg1"/>
                </a:solidFill>
              </a:rPr>
              <a:t> des </a:t>
            </a:r>
            <a:r>
              <a:rPr lang="en-US" sz="2400" dirty="0" err="1">
                <a:solidFill>
                  <a:schemeClr val="bg1"/>
                </a:solidFill>
              </a:rPr>
              <a:t>Projektes</a:t>
            </a:r>
            <a:r>
              <a:rPr lang="en-US" sz="2400" dirty="0">
                <a:solidFill>
                  <a:schemeClr val="bg1"/>
                </a:solidFill>
              </a:rPr>
              <a:t> Students as Digital Civic Engagers </a:t>
            </a:r>
            <a:r>
              <a:rPr lang="en-US" sz="2400" dirty="0" err="1">
                <a:solidFill>
                  <a:schemeClr val="bg1"/>
                </a:solidFill>
              </a:rPr>
              <a:t>erhoben</a:t>
            </a:r>
            <a:r>
              <a:rPr lang="en-US" sz="2400" dirty="0">
                <a:solidFill>
                  <a:schemeClr val="bg1"/>
                </a:solidFill>
              </a:rPr>
              <a:t> </a:t>
            </a:r>
            <a:r>
              <a:rPr lang="en-US" sz="2400" dirty="0" err="1">
                <a:solidFill>
                  <a:schemeClr val="bg1"/>
                </a:solidFill>
              </a:rPr>
              <a:t>wurden</a:t>
            </a:r>
            <a:r>
              <a:rPr lang="en-US" sz="2400" dirty="0">
                <a:solidFill>
                  <a:schemeClr val="bg1"/>
                </a:solidFill>
              </a:rPr>
              <a:t>, </a:t>
            </a:r>
            <a:r>
              <a:rPr lang="en-US" sz="2400" dirty="0" err="1">
                <a:solidFill>
                  <a:schemeClr val="bg1"/>
                </a:solidFill>
              </a:rPr>
              <a:t>näher</a:t>
            </a:r>
            <a:r>
              <a:rPr lang="en-US" sz="2400" dirty="0">
                <a:solidFill>
                  <a:schemeClr val="bg1"/>
                </a:solidFill>
              </a:rPr>
              <a:t> in den </a:t>
            </a:r>
            <a:r>
              <a:rPr lang="en-US" sz="2400" dirty="0" err="1">
                <a:solidFill>
                  <a:schemeClr val="bg1"/>
                </a:solidFill>
              </a:rPr>
              <a:t>Blick</a:t>
            </a:r>
            <a:r>
              <a:rPr lang="en-US" sz="2400" dirty="0">
                <a:solidFill>
                  <a:schemeClr val="bg1"/>
                </a:solidFill>
              </a:rPr>
              <a:t> </a:t>
            </a:r>
            <a:r>
              <a:rPr lang="en-US" sz="2400" dirty="0" err="1">
                <a:solidFill>
                  <a:schemeClr val="bg1"/>
                </a:solidFill>
              </a:rPr>
              <a:t>genommen</a:t>
            </a:r>
            <a:r>
              <a:rPr lang="en-US" sz="2400" dirty="0">
                <a:solidFill>
                  <a:schemeClr val="bg1"/>
                </a:solidFill>
              </a:rPr>
              <a:t>. Die </a:t>
            </a:r>
            <a:r>
              <a:rPr lang="en-US" sz="2400" dirty="0" err="1">
                <a:solidFill>
                  <a:schemeClr val="bg1"/>
                </a:solidFill>
              </a:rPr>
              <a:t>Fallstudien</a:t>
            </a:r>
            <a:r>
              <a:rPr lang="en-US" sz="2400" dirty="0">
                <a:solidFill>
                  <a:schemeClr val="bg1"/>
                </a:solidFill>
              </a:rPr>
              <a:t> </a:t>
            </a:r>
            <a:r>
              <a:rPr lang="en-US" sz="2400" dirty="0" err="1">
                <a:solidFill>
                  <a:schemeClr val="bg1"/>
                </a:solidFill>
              </a:rPr>
              <a:t>dienen</a:t>
            </a:r>
            <a:r>
              <a:rPr lang="en-US" sz="2400" dirty="0">
                <a:solidFill>
                  <a:schemeClr val="bg1"/>
                </a:solidFill>
              </a:rPr>
              <a:t> </a:t>
            </a:r>
            <a:r>
              <a:rPr lang="en-US" sz="2400" dirty="0" err="1">
                <a:solidFill>
                  <a:schemeClr val="bg1"/>
                </a:solidFill>
              </a:rPr>
              <a:t>als</a:t>
            </a:r>
            <a:r>
              <a:rPr lang="en-US" sz="2400" dirty="0">
                <a:solidFill>
                  <a:schemeClr val="bg1"/>
                </a:solidFill>
              </a:rPr>
              <a:t> </a:t>
            </a:r>
            <a:r>
              <a:rPr lang="en-US" sz="2400" dirty="0" err="1">
                <a:solidFill>
                  <a:schemeClr val="bg1"/>
                </a:solidFill>
              </a:rPr>
              <a:t>Beispiele</a:t>
            </a:r>
            <a:r>
              <a:rPr lang="en-US" sz="2400" dirty="0">
                <a:solidFill>
                  <a:schemeClr val="bg1"/>
                </a:solidFill>
              </a:rPr>
              <a:t>, die </a:t>
            </a:r>
            <a:r>
              <a:rPr lang="en-US" sz="2400" dirty="0" err="1">
                <a:solidFill>
                  <a:schemeClr val="bg1"/>
                </a:solidFill>
              </a:rPr>
              <a:t>zeigen</a:t>
            </a:r>
            <a:r>
              <a:rPr lang="en-US" sz="2400" dirty="0">
                <a:solidFill>
                  <a:schemeClr val="bg1"/>
                </a:solidFill>
              </a:rPr>
              <a:t>, </a:t>
            </a:r>
            <a:r>
              <a:rPr lang="en-US" sz="2400" dirty="0" err="1">
                <a:solidFill>
                  <a:schemeClr val="bg1"/>
                </a:solidFill>
              </a:rPr>
              <a:t>wie</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Rahmen</a:t>
            </a:r>
            <a:r>
              <a:rPr lang="en-US" sz="2400" dirty="0">
                <a:solidFill>
                  <a:schemeClr val="bg1"/>
                </a:solidFill>
              </a:rPr>
              <a:t> von </a:t>
            </a:r>
            <a:r>
              <a:rPr lang="en-US" sz="2400" dirty="0" err="1">
                <a:solidFill>
                  <a:schemeClr val="bg1"/>
                </a:solidFill>
              </a:rPr>
              <a:t>bürgerschaftlichem</a:t>
            </a:r>
            <a:r>
              <a:rPr lang="en-US" sz="2400" dirty="0">
                <a:solidFill>
                  <a:schemeClr val="bg1"/>
                </a:solidFill>
              </a:rPr>
              <a:t> Engagement </a:t>
            </a:r>
            <a:r>
              <a:rPr lang="en-US" sz="2400" dirty="0" err="1">
                <a:solidFill>
                  <a:schemeClr val="bg1"/>
                </a:solidFill>
              </a:rPr>
              <a:t>digitale</a:t>
            </a:r>
            <a:r>
              <a:rPr lang="en-US" sz="2400" dirty="0">
                <a:solidFill>
                  <a:schemeClr val="bg1"/>
                </a:solidFill>
              </a:rPr>
              <a:t> </a:t>
            </a:r>
            <a:r>
              <a:rPr lang="en-US" sz="2400" dirty="0" err="1">
                <a:solidFill>
                  <a:schemeClr val="bg1"/>
                </a:solidFill>
              </a:rPr>
              <a:t>Technologie</a:t>
            </a:r>
            <a:r>
              <a:rPr lang="en-US" sz="2400" dirty="0">
                <a:solidFill>
                  <a:schemeClr val="bg1"/>
                </a:solidFill>
              </a:rPr>
              <a:t> </a:t>
            </a:r>
            <a:r>
              <a:rPr lang="en-US" sz="2400" dirty="0" err="1">
                <a:solidFill>
                  <a:schemeClr val="bg1"/>
                </a:solidFill>
              </a:rPr>
              <a:t>genutzt</a:t>
            </a:r>
            <a:r>
              <a:rPr lang="en-US" sz="2400" dirty="0">
                <a:solidFill>
                  <a:schemeClr val="bg1"/>
                </a:solidFill>
              </a:rPr>
              <a:t> </a:t>
            </a:r>
            <a:r>
              <a:rPr lang="en-US" sz="2400" dirty="0" err="1">
                <a:solidFill>
                  <a:schemeClr val="bg1"/>
                </a:solidFill>
              </a:rPr>
              <a:t>wird</a:t>
            </a:r>
            <a:r>
              <a:rPr lang="en-US" sz="2400" dirty="0">
                <a:solidFill>
                  <a:schemeClr val="bg1"/>
                </a:solidFill>
              </a:rPr>
              <a:t> und </a:t>
            </a:r>
            <a:r>
              <a:rPr lang="en-US" sz="2400" dirty="0" err="1">
                <a:solidFill>
                  <a:schemeClr val="bg1"/>
                </a:solidFill>
              </a:rPr>
              <a:t>welche</a:t>
            </a:r>
            <a:r>
              <a:rPr lang="en-US" sz="2400" dirty="0">
                <a:solidFill>
                  <a:schemeClr val="bg1"/>
                </a:solidFill>
              </a:rPr>
              <a:t> </a:t>
            </a:r>
            <a:r>
              <a:rPr lang="en-US" sz="2400" dirty="0" err="1">
                <a:solidFill>
                  <a:schemeClr val="bg1"/>
                </a:solidFill>
              </a:rPr>
              <a:t>Lösungen</a:t>
            </a:r>
            <a:r>
              <a:rPr lang="en-US" sz="2400" dirty="0">
                <a:solidFill>
                  <a:schemeClr val="bg1"/>
                </a:solidFill>
              </a:rPr>
              <a:t> für </a:t>
            </a:r>
            <a:r>
              <a:rPr lang="en-US" sz="2400" dirty="0" err="1">
                <a:solidFill>
                  <a:schemeClr val="bg1"/>
                </a:solidFill>
              </a:rPr>
              <a:t>bestimmte</a:t>
            </a:r>
            <a:r>
              <a:rPr lang="en-US" sz="2400" dirty="0">
                <a:solidFill>
                  <a:schemeClr val="bg1"/>
                </a:solidFill>
              </a:rPr>
              <a:t> </a:t>
            </a:r>
            <a:r>
              <a:rPr lang="en-US" sz="2400" dirty="0" err="1">
                <a:solidFill>
                  <a:schemeClr val="bg1"/>
                </a:solidFill>
              </a:rPr>
              <a:t>Probleme</a:t>
            </a:r>
            <a:r>
              <a:rPr lang="en-US" sz="2400" dirty="0">
                <a:solidFill>
                  <a:schemeClr val="bg1"/>
                </a:solidFill>
              </a:rPr>
              <a:t> </a:t>
            </a:r>
            <a:r>
              <a:rPr lang="en-US" sz="2400" dirty="0" err="1">
                <a:solidFill>
                  <a:schemeClr val="bg1"/>
                </a:solidFill>
              </a:rPr>
              <a:t>dadurch</a:t>
            </a:r>
            <a:r>
              <a:rPr lang="en-US" sz="2400" dirty="0">
                <a:solidFill>
                  <a:schemeClr val="bg1"/>
                </a:solidFill>
              </a:rPr>
              <a:t> </a:t>
            </a:r>
            <a:r>
              <a:rPr lang="en-US" sz="2400" dirty="0" err="1">
                <a:solidFill>
                  <a:schemeClr val="bg1"/>
                </a:solidFill>
              </a:rPr>
              <a:t>geschaffen</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können</a:t>
            </a:r>
            <a:r>
              <a:rPr lang="en-US" sz="2400" dirty="0">
                <a:solidFill>
                  <a:schemeClr val="bg1"/>
                </a:solidFill>
              </a:rPr>
              <a:t>.</a:t>
            </a:r>
          </a:p>
          <a:p>
            <a:endParaRPr lang="en-US" sz="2400" dirty="0">
              <a:solidFill>
                <a:schemeClr val="bg1"/>
              </a:solidFill>
            </a:endParaRPr>
          </a:p>
        </p:txBody>
      </p:sp>
      <p:pic>
        <p:nvPicPr>
          <p:cNvPr id="6" name="Picture Placeholder 5">
            <a:extLst>
              <a:ext uri="{FF2B5EF4-FFF2-40B4-BE49-F238E27FC236}">
                <a16:creationId xmlns:a16="http://schemas.microsoft.com/office/drawing/2014/main" id="{B535051B-E707-4F3F-B9FF-2BDE7881DA0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812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1"/>
            <a:ext cx="4716425" cy="790902"/>
          </a:xfrm>
        </p:spPr>
        <p:txBody>
          <a:bodyPr>
            <a:normAutofit fontScale="92500" lnSpcReduction="10000"/>
          </a:bodyPr>
          <a:lstStyle/>
          <a:p>
            <a:pPr algn="ctr"/>
            <a:r>
              <a:rPr lang="en-US" sz="2800" b="1" dirty="0" err="1"/>
              <a:t>Studierende</a:t>
            </a:r>
            <a:r>
              <a:rPr lang="en-US" sz="2800" b="1" dirty="0"/>
              <a:t> </a:t>
            </a:r>
            <a:r>
              <a:rPr lang="en-US" sz="2800" b="1" dirty="0" err="1"/>
              <a:t>finden</a:t>
            </a:r>
            <a:r>
              <a:rPr lang="en-US" sz="2800" b="1" dirty="0"/>
              <a:t> </a:t>
            </a:r>
            <a:r>
              <a:rPr lang="en-US" sz="2800" b="1" dirty="0" err="1"/>
              <a:t>Lösungen</a:t>
            </a:r>
            <a:r>
              <a:rPr lang="en-US" sz="2800" b="1" dirty="0"/>
              <a:t> für </a:t>
            </a:r>
            <a:r>
              <a:rPr lang="en-US" sz="2800" b="1" dirty="0" err="1"/>
              <a:t>gesellschaftliche</a:t>
            </a:r>
            <a:r>
              <a:rPr lang="en-US" sz="2800" b="1" dirty="0"/>
              <a:t> </a:t>
            </a:r>
            <a:r>
              <a:rPr lang="en-US" sz="2800" b="1" dirty="0" err="1"/>
              <a:t>Probleme</a:t>
            </a:r>
            <a:endParaRPr lang="en-US" sz="2800" b="1" dirty="0"/>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607052"/>
            <a:ext cx="5306291" cy="4524315"/>
          </a:xfrm>
          <a:prstGeom prst="rect">
            <a:avLst/>
          </a:prstGeom>
          <a:noFill/>
        </p:spPr>
        <p:txBody>
          <a:bodyPr wrap="square" rtlCol="0">
            <a:spAutoFit/>
          </a:bodyPr>
          <a:lstStyle/>
          <a:p>
            <a:r>
              <a:rPr lang="en-IE" sz="2400" dirty="0">
                <a:solidFill>
                  <a:schemeClr val="bg1"/>
                </a:solidFill>
              </a:rPr>
              <a:t>Die </a:t>
            </a:r>
            <a:r>
              <a:rPr lang="en-IE" sz="2400" dirty="0" err="1">
                <a:solidFill>
                  <a:schemeClr val="bg1"/>
                </a:solidFill>
              </a:rPr>
              <a:t>Fallstudie</a:t>
            </a:r>
            <a:r>
              <a:rPr lang="en-IE" sz="2400" dirty="0">
                <a:solidFill>
                  <a:schemeClr val="bg1"/>
                </a:solidFill>
              </a:rPr>
              <a:t> </a:t>
            </a:r>
            <a:r>
              <a:rPr lang="en-IE" sz="2400" b="1" i="1" dirty="0">
                <a:solidFill>
                  <a:schemeClr val="bg1"/>
                </a:solidFill>
              </a:rPr>
              <a:t>STARTER </a:t>
            </a:r>
            <a:r>
              <a:rPr lang="en-IE" sz="2400" b="1" i="1" dirty="0" err="1">
                <a:solidFill>
                  <a:schemeClr val="bg1"/>
                </a:solidFill>
              </a:rPr>
              <a:t>Programm</a:t>
            </a:r>
            <a:r>
              <a:rPr lang="en-IE" sz="2400" b="1" i="1" dirty="0">
                <a:solidFill>
                  <a:schemeClr val="bg1"/>
                </a:solidFill>
              </a:rPr>
              <a:t> der Universität Tartu</a:t>
            </a:r>
            <a:r>
              <a:rPr lang="en-IE" sz="2400" dirty="0">
                <a:solidFill>
                  <a:schemeClr val="bg1"/>
                </a:solidFill>
              </a:rPr>
              <a:t> in </a:t>
            </a:r>
            <a:r>
              <a:rPr lang="en-IE" sz="2400" dirty="0" err="1">
                <a:solidFill>
                  <a:schemeClr val="bg1"/>
                </a:solidFill>
              </a:rPr>
              <a:t>Estland</a:t>
            </a:r>
            <a:r>
              <a:rPr lang="en-IE" sz="2400" dirty="0">
                <a:solidFill>
                  <a:schemeClr val="bg1"/>
                </a:solidFill>
              </a:rPr>
              <a:t> </a:t>
            </a:r>
            <a:r>
              <a:rPr lang="en-IE" sz="2400" dirty="0" err="1">
                <a:solidFill>
                  <a:schemeClr val="bg1"/>
                </a:solidFill>
              </a:rPr>
              <a:t>richtet</a:t>
            </a:r>
            <a:r>
              <a:rPr lang="en-IE" sz="2400" dirty="0">
                <a:solidFill>
                  <a:schemeClr val="bg1"/>
                </a:solidFill>
              </a:rPr>
              <a:t> </a:t>
            </a:r>
            <a:r>
              <a:rPr lang="en-IE" sz="2400" dirty="0" err="1">
                <a:solidFill>
                  <a:schemeClr val="bg1"/>
                </a:solidFill>
              </a:rPr>
              <a:t>sich</a:t>
            </a:r>
            <a:r>
              <a:rPr lang="en-IE" sz="2400" dirty="0">
                <a:solidFill>
                  <a:schemeClr val="bg1"/>
                </a:solidFill>
              </a:rPr>
              <a:t> an </a:t>
            </a:r>
            <a:r>
              <a:rPr lang="en-IE" sz="2400" dirty="0" err="1">
                <a:solidFill>
                  <a:schemeClr val="bg1"/>
                </a:solidFill>
              </a:rPr>
              <a:t>Studierende</a:t>
            </a:r>
            <a:r>
              <a:rPr lang="en-IE" sz="2400" dirty="0">
                <a:solidFill>
                  <a:schemeClr val="bg1"/>
                </a:solidFill>
              </a:rPr>
              <a:t>, die den </a:t>
            </a:r>
            <a:r>
              <a:rPr lang="en-IE" sz="2400" dirty="0" err="1">
                <a:solidFill>
                  <a:schemeClr val="bg1"/>
                </a:solidFill>
              </a:rPr>
              <a:t>Prozess</a:t>
            </a:r>
            <a:r>
              <a:rPr lang="en-IE" sz="2400" dirty="0">
                <a:solidFill>
                  <a:schemeClr val="bg1"/>
                </a:solidFill>
              </a:rPr>
              <a:t> der </a:t>
            </a:r>
            <a:r>
              <a:rPr lang="en-IE" sz="2400" dirty="0" err="1">
                <a:solidFill>
                  <a:schemeClr val="bg1"/>
                </a:solidFill>
              </a:rPr>
              <a:t>Entwicklung</a:t>
            </a:r>
            <a:r>
              <a:rPr lang="en-IE" sz="2400" dirty="0">
                <a:solidFill>
                  <a:schemeClr val="bg1"/>
                </a:solidFill>
              </a:rPr>
              <a:t> </a:t>
            </a:r>
            <a:r>
              <a:rPr lang="en-IE" sz="2400" dirty="0" err="1">
                <a:solidFill>
                  <a:schemeClr val="bg1"/>
                </a:solidFill>
              </a:rPr>
              <a:t>einer</a:t>
            </a:r>
            <a:r>
              <a:rPr lang="en-IE" sz="2400" dirty="0">
                <a:solidFill>
                  <a:schemeClr val="bg1"/>
                </a:solidFill>
              </a:rPr>
              <a:t> Idee bis </a:t>
            </a:r>
            <a:r>
              <a:rPr lang="en-IE" sz="2400" dirty="0" err="1">
                <a:solidFill>
                  <a:schemeClr val="bg1"/>
                </a:solidFill>
              </a:rPr>
              <a:t>hin</a:t>
            </a:r>
            <a:r>
              <a:rPr lang="en-IE" sz="2400" dirty="0">
                <a:solidFill>
                  <a:schemeClr val="bg1"/>
                </a:solidFill>
              </a:rPr>
              <a:t> </a:t>
            </a:r>
            <a:r>
              <a:rPr lang="en-IE" sz="2400" dirty="0" err="1">
                <a:solidFill>
                  <a:schemeClr val="bg1"/>
                </a:solidFill>
              </a:rPr>
              <a:t>zur</a:t>
            </a:r>
            <a:r>
              <a:rPr lang="en-IE" sz="2400" dirty="0">
                <a:solidFill>
                  <a:schemeClr val="bg1"/>
                </a:solidFill>
              </a:rPr>
              <a:t> </a:t>
            </a:r>
            <a:r>
              <a:rPr lang="en-IE" sz="2400" dirty="0" err="1">
                <a:solidFill>
                  <a:schemeClr val="bg1"/>
                </a:solidFill>
              </a:rPr>
              <a:t>Einführung</a:t>
            </a:r>
            <a:r>
              <a:rPr lang="en-IE" sz="2400" dirty="0">
                <a:solidFill>
                  <a:schemeClr val="bg1"/>
                </a:solidFill>
              </a:rPr>
              <a:t> </a:t>
            </a:r>
            <a:r>
              <a:rPr lang="en-IE" sz="2400" dirty="0" err="1">
                <a:solidFill>
                  <a:schemeClr val="bg1"/>
                </a:solidFill>
              </a:rPr>
              <a:t>eines</a:t>
            </a:r>
            <a:r>
              <a:rPr lang="en-IE" sz="2400" dirty="0">
                <a:solidFill>
                  <a:schemeClr val="bg1"/>
                </a:solidFill>
              </a:rPr>
              <a:t> </a:t>
            </a:r>
            <a:r>
              <a:rPr lang="en-IE" sz="2400" dirty="0" err="1">
                <a:solidFill>
                  <a:schemeClr val="bg1"/>
                </a:solidFill>
              </a:rPr>
              <a:t>Produkts</a:t>
            </a:r>
            <a:r>
              <a:rPr lang="en-IE" sz="2400" dirty="0">
                <a:solidFill>
                  <a:schemeClr val="bg1"/>
                </a:solidFill>
              </a:rPr>
              <a:t> </a:t>
            </a:r>
            <a:r>
              <a:rPr lang="en-IE" sz="2400" dirty="0" err="1">
                <a:solidFill>
                  <a:schemeClr val="bg1"/>
                </a:solidFill>
              </a:rPr>
              <a:t>oder</a:t>
            </a:r>
            <a:r>
              <a:rPr lang="en-IE" sz="2400" dirty="0">
                <a:solidFill>
                  <a:schemeClr val="bg1"/>
                </a:solidFill>
              </a:rPr>
              <a:t> </a:t>
            </a:r>
            <a:r>
              <a:rPr lang="en-IE" sz="2400" dirty="0" err="1">
                <a:solidFill>
                  <a:schemeClr val="bg1"/>
                </a:solidFill>
              </a:rPr>
              <a:t>einer</a:t>
            </a:r>
            <a:r>
              <a:rPr lang="en-IE" sz="2400" dirty="0">
                <a:solidFill>
                  <a:schemeClr val="bg1"/>
                </a:solidFill>
              </a:rPr>
              <a:t> </a:t>
            </a:r>
            <a:r>
              <a:rPr lang="en-IE" sz="2400" dirty="0" err="1">
                <a:solidFill>
                  <a:schemeClr val="bg1"/>
                </a:solidFill>
              </a:rPr>
              <a:t>Dienstleistung</a:t>
            </a:r>
            <a:r>
              <a:rPr lang="en-IE" sz="2400" dirty="0">
                <a:solidFill>
                  <a:schemeClr val="bg1"/>
                </a:solidFill>
              </a:rPr>
              <a:t> </a:t>
            </a:r>
            <a:r>
              <a:rPr lang="en-IE" sz="2400" dirty="0" err="1">
                <a:solidFill>
                  <a:schemeClr val="bg1"/>
                </a:solidFill>
              </a:rPr>
              <a:t>kennen</a:t>
            </a:r>
            <a:r>
              <a:rPr lang="en-IE" sz="2400" dirty="0">
                <a:solidFill>
                  <a:schemeClr val="bg1"/>
                </a:solidFill>
              </a:rPr>
              <a:t> </a:t>
            </a:r>
            <a:r>
              <a:rPr lang="en-IE" sz="2400" dirty="0" err="1">
                <a:solidFill>
                  <a:schemeClr val="bg1"/>
                </a:solidFill>
              </a:rPr>
              <a:t>lernen</a:t>
            </a:r>
            <a:r>
              <a:rPr lang="en-IE" sz="2400" dirty="0">
                <a:solidFill>
                  <a:schemeClr val="bg1"/>
                </a:solidFill>
              </a:rPr>
              <a:t> </a:t>
            </a:r>
            <a:r>
              <a:rPr lang="en-IE" sz="2400" dirty="0" err="1">
                <a:solidFill>
                  <a:schemeClr val="bg1"/>
                </a:solidFill>
              </a:rPr>
              <a:t>möchten</a:t>
            </a:r>
            <a:r>
              <a:rPr lang="en-IE" sz="2400" dirty="0">
                <a:solidFill>
                  <a:schemeClr val="bg1"/>
                </a:solidFill>
              </a:rPr>
              <a:t>. </a:t>
            </a:r>
            <a:r>
              <a:rPr lang="en-IE" sz="2400" dirty="0" err="1">
                <a:solidFill>
                  <a:schemeClr val="bg1"/>
                </a:solidFill>
              </a:rPr>
              <a:t>Durch</a:t>
            </a:r>
            <a:r>
              <a:rPr lang="en-IE" sz="2400" dirty="0">
                <a:solidFill>
                  <a:schemeClr val="bg1"/>
                </a:solidFill>
              </a:rPr>
              <a:t> die COVID-19-Pandemie </a:t>
            </a:r>
            <a:r>
              <a:rPr lang="en-IE" sz="2400" dirty="0" err="1">
                <a:solidFill>
                  <a:schemeClr val="bg1"/>
                </a:solidFill>
              </a:rPr>
              <a:t>waren</a:t>
            </a:r>
            <a:r>
              <a:rPr lang="en-IE" sz="2400" dirty="0">
                <a:solidFill>
                  <a:schemeClr val="bg1"/>
                </a:solidFill>
              </a:rPr>
              <a:t> die </a:t>
            </a:r>
            <a:r>
              <a:rPr lang="en-IE" sz="2400" dirty="0" err="1">
                <a:solidFill>
                  <a:schemeClr val="bg1"/>
                </a:solidFill>
              </a:rPr>
              <a:t>Studierenden</a:t>
            </a:r>
            <a:r>
              <a:rPr lang="en-IE" sz="2400" dirty="0">
                <a:solidFill>
                  <a:schemeClr val="bg1"/>
                </a:solidFill>
              </a:rPr>
              <a:t> </a:t>
            </a:r>
            <a:r>
              <a:rPr lang="en-IE" sz="2400" dirty="0" err="1">
                <a:solidFill>
                  <a:schemeClr val="bg1"/>
                </a:solidFill>
              </a:rPr>
              <a:t>mit</a:t>
            </a:r>
            <a:r>
              <a:rPr lang="en-IE" sz="2400" dirty="0">
                <a:solidFill>
                  <a:schemeClr val="bg1"/>
                </a:solidFill>
              </a:rPr>
              <a:t> </a:t>
            </a:r>
            <a:r>
              <a:rPr lang="en-IE" sz="2400" dirty="0" err="1">
                <a:solidFill>
                  <a:schemeClr val="bg1"/>
                </a:solidFill>
              </a:rPr>
              <a:t>neuen</a:t>
            </a:r>
            <a:r>
              <a:rPr lang="en-IE" sz="2400" dirty="0">
                <a:solidFill>
                  <a:schemeClr val="bg1"/>
                </a:solidFill>
              </a:rPr>
              <a:t> </a:t>
            </a:r>
            <a:r>
              <a:rPr lang="en-IE" sz="2400" dirty="0" err="1">
                <a:solidFill>
                  <a:schemeClr val="bg1"/>
                </a:solidFill>
              </a:rPr>
              <a:t>Problemen</a:t>
            </a:r>
            <a:r>
              <a:rPr lang="en-IE" sz="2400" dirty="0">
                <a:solidFill>
                  <a:schemeClr val="bg1"/>
                </a:solidFill>
              </a:rPr>
              <a:t> </a:t>
            </a:r>
            <a:r>
              <a:rPr lang="en-IE" sz="2400" dirty="0" err="1">
                <a:solidFill>
                  <a:schemeClr val="bg1"/>
                </a:solidFill>
              </a:rPr>
              <a:t>konfrontiert</a:t>
            </a:r>
            <a:r>
              <a:rPr lang="en-IE" sz="2400" dirty="0">
                <a:solidFill>
                  <a:schemeClr val="bg1"/>
                </a:solidFill>
              </a:rPr>
              <a:t>, für die </a:t>
            </a:r>
            <a:r>
              <a:rPr lang="en-IE" sz="2400" dirty="0" err="1">
                <a:solidFill>
                  <a:schemeClr val="bg1"/>
                </a:solidFill>
              </a:rPr>
              <a:t>sie</a:t>
            </a:r>
            <a:r>
              <a:rPr lang="en-IE" sz="2400" dirty="0">
                <a:solidFill>
                  <a:schemeClr val="bg1"/>
                </a:solidFill>
              </a:rPr>
              <a:t> </a:t>
            </a:r>
            <a:r>
              <a:rPr lang="en-IE" sz="2400" dirty="0" err="1">
                <a:solidFill>
                  <a:schemeClr val="bg1"/>
                </a:solidFill>
              </a:rPr>
              <a:t>digitale</a:t>
            </a:r>
            <a:r>
              <a:rPr lang="en-IE" sz="2400" dirty="0">
                <a:solidFill>
                  <a:schemeClr val="bg1"/>
                </a:solidFill>
              </a:rPr>
              <a:t> </a:t>
            </a:r>
            <a:r>
              <a:rPr lang="en-IE" sz="2400" dirty="0" err="1">
                <a:solidFill>
                  <a:schemeClr val="bg1"/>
                </a:solidFill>
              </a:rPr>
              <a:t>Lösungen</a:t>
            </a:r>
            <a:r>
              <a:rPr lang="en-IE" sz="2400" dirty="0">
                <a:solidFill>
                  <a:schemeClr val="bg1"/>
                </a:solidFill>
              </a:rPr>
              <a:t> </a:t>
            </a:r>
            <a:r>
              <a:rPr lang="en-IE" sz="2400" dirty="0" err="1">
                <a:solidFill>
                  <a:schemeClr val="bg1"/>
                </a:solidFill>
              </a:rPr>
              <a:t>erarbeitet</a:t>
            </a:r>
            <a:r>
              <a:rPr lang="en-IE" sz="2400" dirty="0">
                <a:solidFill>
                  <a:schemeClr val="bg1"/>
                </a:solidFill>
              </a:rPr>
              <a:t> </a:t>
            </a:r>
            <a:r>
              <a:rPr lang="en-IE" sz="2400" dirty="0" err="1">
                <a:solidFill>
                  <a:schemeClr val="bg1"/>
                </a:solidFill>
              </a:rPr>
              <a:t>haben</a:t>
            </a:r>
            <a:r>
              <a:rPr lang="en-IE" sz="2400" dirty="0">
                <a:solidFill>
                  <a:schemeClr val="bg1"/>
                </a:solidFill>
              </a:rPr>
              <a:t>.</a:t>
            </a:r>
          </a:p>
          <a:p>
            <a:r>
              <a:rPr lang="en-IE" sz="2400" dirty="0">
                <a:solidFill>
                  <a:schemeClr val="bg1"/>
                </a:solidFill>
              </a:rPr>
              <a:t> </a:t>
            </a:r>
          </a:p>
          <a:p>
            <a:r>
              <a:rPr lang="en-IE" sz="2400" dirty="0">
                <a:solidFill>
                  <a:schemeClr val="bg2"/>
                </a:solidFill>
                <a:hlinkClick r:id="rId3">
                  <a:extLst>
                    <a:ext uri="{A12FA001-AC4F-418D-AE19-62706E023703}">
                      <ahyp:hlinkClr xmlns:ahyp="http://schemas.microsoft.com/office/drawing/2018/hyperlinkcolor" val="tx"/>
                    </a:ext>
                  </a:extLst>
                </a:hlinkClick>
              </a:rPr>
              <a:t>Link </a:t>
            </a:r>
            <a:r>
              <a:rPr lang="en-IE" sz="2400" dirty="0" err="1">
                <a:solidFill>
                  <a:schemeClr val="bg2"/>
                </a:solidFill>
                <a:hlinkClick r:id="rId3">
                  <a:extLst>
                    <a:ext uri="{A12FA001-AC4F-418D-AE19-62706E023703}">
                      <ahyp:hlinkClr xmlns:ahyp="http://schemas.microsoft.com/office/drawing/2018/hyperlinkcolor" val="tx"/>
                    </a:ext>
                  </a:extLst>
                </a:hlinkClick>
              </a:rPr>
              <a:t>zum</a:t>
            </a:r>
            <a:r>
              <a:rPr lang="en-IE" sz="2400" dirty="0">
                <a:solidFill>
                  <a:schemeClr val="bg2"/>
                </a:solidFill>
                <a:hlinkClick r:id="rId3">
                  <a:extLst>
                    <a:ext uri="{A12FA001-AC4F-418D-AE19-62706E023703}">
                      <ahyp:hlinkClr xmlns:ahyp="http://schemas.microsoft.com/office/drawing/2018/hyperlinkcolor" val="tx"/>
                    </a:ext>
                  </a:extLst>
                </a:hlinkClick>
              </a:rPr>
              <a:t> STARTER </a:t>
            </a:r>
            <a:r>
              <a:rPr lang="en-IE" sz="2400" dirty="0" err="1">
                <a:solidFill>
                  <a:schemeClr val="bg2"/>
                </a:solidFill>
                <a:hlinkClick r:id="rId3">
                  <a:extLst>
                    <a:ext uri="{A12FA001-AC4F-418D-AE19-62706E023703}">
                      <ahyp:hlinkClr xmlns:ahyp="http://schemas.microsoft.com/office/drawing/2018/hyperlinkcolor" val="tx"/>
                    </a:ext>
                  </a:extLst>
                </a:hlinkClick>
              </a:rPr>
              <a:t>Programm</a:t>
            </a:r>
            <a:endParaRPr lang="en-IE" sz="2400" dirty="0">
              <a:solidFill>
                <a:schemeClr val="bg2"/>
              </a:solidFill>
            </a:endParaRPr>
          </a:p>
        </p:txBody>
      </p:sp>
      <p:pic>
        <p:nvPicPr>
          <p:cNvPr id="20" name="Picture Placeholder 19">
            <a:extLst>
              <a:ext uri="{FF2B5EF4-FFF2-40B4-BE49-F238E27FC236}">
                <a16:creationId xmlns:a16="http://schemas.microsoft.com/office/drawing/2014/main" id="{004C8147-8D79-46FB-888C-5FA7E1800CCA}"/>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6852062" y="228600"/>
            <a:ext cx="5105121" cy="6362700"/>
          </a:xfrm>
        </p:spPr>
      </p:pic>
      <p:sp>
        <p:nvSpPr>
          <p:cNvPr id="7" name="TextBox 6">
            <a:extLst>
              <a:ext uri="{FF2B5EF4-FFF2-40B4-BE49-F238E27FC236}">
                <a16:creationId xmlns:a16="http://schemas.microsoft.com/office/drawing/2014/main" id="{54F71483-2FA1-428B-8A9F-B3A8F07CCD17}"/>
              </a:ext>
            </a:extLst>
          </p:cNvPr>
          <p:cNvSpPr txBox="1"/>
          <p:nvPr/>
        </p:nvSpPr>
        <p:spPr>
          <a:xfrm rot="16200000">
            <a:off x="-2011797" y="2267880"/>
            <a:ext cx="5139563" cy="646331"/>
          </a:xfrm>
          <a:prstGeom prst="rect">
            <a:avLst/>
          </a:prstGeom>
          <a:solidFill>
            <a:srgbClr val="FDC562"/>
          </a:solidFill>
        </p:spPr>
        <p:txBody>
          <a:bodyPr wrap="square">
            <a:spAutoFit/>
          </a:bodyPr>
          <a:lstStyle/>
          <a:p>
            <a:r>
              <a:rPr lang="en-US" sz="3600" dirty="0">
                <a:solidFill>
                  <a:srgbClr val="23385C"/>
                </a:solidFill>
              </a:rPr>
              <a:t>GOOD-PRACTICE-BEISPIEL</a:t>
            </a:r>
            <a:endParaRPr lang="en-US" sz="1800" dirty="0">
              <a:solidFill>
                <a:srgbClr val="23385C"/>
              </a:solidFill>
            </a:endParaRPr>
          </a:p>
        </p:txBody>
      </p:sp>
    </p:spTree>
    <p:extLst>
      <p:ext uri="{BB962C8B-B14F-4D97-AF65-F5344CB8AC3E}">
        <p14:creationId xmlns:p14="http://schemas.microsoft.com/office/powerpoint/2010/main" val="3106894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98323" y="314448"/>
            <a:ext cx="4716425" cy="948559"/>
          </a:xfrm>
        </p:spPr>
        <p:txBody>
          <a:bodyPr>
            <a:normAutofit fontScale="77500" lnSpcReduction="20000"/>
          </a:bodyPr>
          <a:lstStyle/>
          <a:p>
            <a:pPr algn="ctr"/>
            <a:r>
              <a:rPr lang="de-AT" b="1" dirty="0"/>
              <a:t>Digitale Lösungen im Rahmen des STARTER-Programms </a:t>
            </a:r>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418465" y="1330053"/>
            <a:ext cx="5513119" cy="5401479"/>
          </a:xfrm>
          <a:prstGeom prst="rect">
            <a:avLst/>
          </a:prstGeom>
          <a:noFill/>
        </p:spPr>
        <p:txBody>
          <a:bodyPr wrap="square" rtlCol="0">
            <a:spAutoFit/>
          </a:bodyPr>
          <a:lstStyle/>
          <a:p>
            <a:r>
              <a:rPr lang="en-US" sz="2300" dirty="0" err="1">
                <a:solidFill>
                  <a:schemeClr val="bg1"/>
                </a:solidFill>
              </a:rPr>
              <a:t>Digitale</a:t>
            </a:r>
            <a:r>
              <a:rPr lang="en-US" sz="2300" dirty="0">
                <a:solidFill>
                  <a:schemeClr val="bg1"/>
                </a:solidFill>
              </a:rPr>
              <a:t> </a:t>
            </a:r>
            <a:r>
              <a:rPr lang="en-US" sz="2300" dirty="0" err="1">
                <a:solidFill>
                  <a:schemeClr val="bg1"/>
                </a:solidFill>
              </a:rPr>
              <a:t>Lösungen</a:t>
            </a:r>
            <a:r>
              <a:rPr lang="en-US" sz="2300" dirty="0">
                <a:solidFill>
                  <a:schemeClr val="bg1"/>
                </a:solidFill>
              </a:rPr>
              <a:t>, die </a:t>
            </a:r>
            <a:r>
              <a:rPr lang="en-US" sz="2300" dirty="0" err="1">
                <a:solidFill>
                  <a:schemeClr val="bg1"/>
                </a:solidFill>
              </a:rPr>
              <a:t>im</a:t>
            </a:r>
            <a:r>
              <a:rPr lang="en-US" sz="2300" dirty="0">
                <a:solidFill>
                  <a:schemeClr val="bg1"/>
                </a:solidFill>
              </a:rPr>
              <a:t> </a:t>
            </a:r>
            <a:r>
              <a:rPr lang="en-US" sz="2300" dirty="0" err="1">
                <a:solidFill>
                  <a:schemeClr val="bg1"/>
                </a:solidFill>
              </a:rPr>
              <a:t>Rahmen</a:t>
            </a:r>
            <a:r>
              <a:rPr lang="en-US" sz="2300" dirty="0">
                <a:solidFill>
                  <a:schemeClr val="bg1"/>
                </a:solidFill>
              </a:rPr>
              <a:t> des STARTER-</a:t>
            </a:r>
            <a:r>
              <a:rPr lang="en-US" sz="2300" dirty="0" err="1">
                <a:solidFill>
                  <a:schemeClr val="bg1"/>
                </a:solidFill>
              </a:rPr>
              <a:t>Programms</a:t>
            </a:r>
            <a:r>
              <a:rPr lang="en-US" sz="2300" dirty="0">
                <a:solidFill>
                  <a:schemeClr val="bg1"/>
                </a:solidFill>
              </a:rPr>
              <a:t> </a:t>
            </a:r>
            <a:r>
              <a:rPr lang="en-US" sz="2300" dirty="0" err="1">
                <a:solidFill>
                  <a:schemeClr val="bg1"/>
                </a:solidFill>
              </a:rPr>
              <a:t>erarbeitet</a:t>
            </a:r>
            <a:r>
              <a:rPr lang="en-US" sz="2300" dirty="0">
                <a:solidFill>
                  <a:schemeClr val="bg1"/>
                </a:solidFill>
              </a:rPr>
              <a:t> </a:t>
            </a:r>
            <a:r>
              <a:rPr lang="en-US" sz="2300" dirty="0" err="1">
                <a:solidFill>
                  <a:schemeClr val="bg1"/>
                </a:solidFill>
              </a:rPr>
              <a:t>wurden</a:t>
            </a:r>
            <a:r>
              <a:rPr lang="en-US" sz="2300" dirty="0">
                <a:solidFill>
                  <a:schemeClr val="bg1"/>
                </a:solidFill>
              </a:rPr>
              <a:t>:</a:t>
            </a:r>
          </a:p>
          <a:p>
            <a:endParaRPr lang="en-US" sz="2300" dirty="0">
              <a:solidFill>
                <a:schemeClr val="bg1"/>
              </a:solidFill>
            </a:endParaRPr>
          </a:p>
          <a:p>
            <a:pPr marL="342900" indent="-342900">
              <a:buFont typeface="Arial" panose="020B0604020202020204" pitchFamily="34" charset="0"/>
              <a:buChar char="•"/>
            </a:pPr>
            <a:r>
              <a:rPr lang="en-US" sz="2300" dirty="0">
                <a:solidFill>
                  <a:schemeClr val="bg1"/>
                </a:solidFill>
              </a:rPr>
              <a:t>Ein </a:t>
            </a:r>
            <a:r>
              <a:rPr lang="en-US" sz="2300" dirty="0" err="1">
                <a:solidFill>
                  <a:schemeClr val="bg1"/>
                </a:solidFill>
              </a:rPr>
              <a:t>Roboter</a:t>
            </a:r>
            <a:r>
              <a:rPr lang="en-US" sz="2300" dirty="0">
                <a:solidFill>
                  <a:schemeClr val="bg1"/>
                </a:solidFill>
              </a:rPr>
              <a:t> </a:t>
            </a:r>
            <a:r>
              <a:rPr lang="en-US" sz="2300" dirty="0" err="1">
                <a:solidFill>
                  <a:schemeClr val="bg1"/>
                </a:solidFill>
              </a:rPr>
              <a:t>zum</a:t>
            </a:r>
            <a:r>
              <a:rPr lang="en-US" sz="2300" dirty="0">
                <a:solidFill>
                  <a:schemeClr val="bg1"/>
                </a:solidFill>
              </a:rPr>
              <a:t> </a:t>
            </a:r>
            <a:r>
              <a:rPr lang="en-US" sz="2300" dirty="0" err="1">
                <a:solidFill>
                  <a:schemeClr val="bg1"/>
                </a:solidFill>
              </a:rPr>
              <a:t>Pflücken</a:t>
            </a:r>
            <a:r>
              <a:rPr lang="en-US" sz="2300" dirty="0">
                <a:solidFill>
                  <a:schemeClr val="bg1"/>
                </a:solidFill>
              </a:rPr>
              <a:t> von </a:t>
            </a:r>
            <a:r>
              <a:rPr lang="en-US" sz="2300" dirty="0" err="1">
                <a:solidFill>
                  <a:schemeClr val="bg1"/>
                </a:solidFill>
              </a:rPr>
              <a:t>Erdbeeren</a:t>
            </a:r>
            <a:r>
              <a:rPr lang="en-US" sz="2300" dirty="0">
                <a:solidFill>
                  <a:schemeClr val="bg1"/>
                </a:solidFill>
              </a:rPr>
              <a:t> (</a:t>
            </a:r>
            <a:r>
              <a:rPr lang="en-US" sz="2300" dirty="0" err="1">
                <a:solidFill>
                  <a:schemeClr val="bg1"/>
                </a:solidFill>
              </a:rPr>
              <a:t>aufgrund</a:t>
            </a:r>
            <a:r>
              <a:rPr lang="en-US" sz="2300" dirty="0">
                <a:solidFill>
                  <a:schemeClr val="bg1"/>
                </a:solidFill>
              </a:rPr>
              <a:t> der COVID-19-Pandemie </a:t>
            </a:r>
            <a:r>
              <a:rPr lang="en-US" sz="2300" dirty="0" err="1">
                <a:solidFill>
                  <a:schemeClr val="bg1"/>
                </a:solidFill>
              </a:rPr>
              <a:t>konnten</a:t>
            </a:r>
            <a:r>
              <a:rPr lang="en-US" sz="2300" dirty="0">
                <a:solidFill>
                  <a:schemeClr val="bg1"/>
                </a:solidFill>
              </a:rPr>
              <a:t> </a:t>
            </a:r>
            <a:r>
              <a:rPr lang="en-US" sz="2300" dirty="0" err="1">
                <a:solidFill>
                  <a:schemeClr val="bg1"/>
                </a:solidFill>
              </a:rPr>
              <a:t>keine</a:t>
            </a:r>
            <a:r>
              <a:rPr lang="en-US" sz="2300" dirty="0">
                <a:solidFill>
                  <a:schemeClr val="bg1"/>
                </a:solidFill>
              </a:rPr>
              <a:t> </a:t>
            </a:r>
            <a:r>
              <a:rPr lang="en-US" sz="2300" dirty="0" err="1">
                <a:solidFill>
                  <a:schemeClr val="bg1"/>
                </a:solidFill>
              </a:rPr>
              <a:t>Erntehelfer</a:t>
            </a:r>
            <a:r>
              <a:rPr lang="en-US" sz="2300" dirty="0">
                <a:solidFill>
                  <a:schemeClr val="bg1"/>
                </a:solidFill>
              </a:rPr>
              <a:t>*</a:t>
            </a:r>
            <a:r>
              <a:rPr lang="en-US" sz="2300" dirty="0" err="1">
                <a:solidFill>
                  <a:schemeClr val="bg1"/>
                </a:solidFill>
              </a:rPr>
              <a:t>innen</a:t>
            </a:r>
            <a:r>
              <a:rPr lang="en-US" sz="2300" dirty="0">
                <a:solidFill>
                  <a:schemeClr val="bg1"/>
                </a:solidFill>
              </a:rPr>
              <a:t> ins Land)</a:t>
            </a:r>
          </a:p>
          <a:p>
            <a:pPr marL="342900" indent="-342900">
              <a:buFont typeface="Arial" panose="020B0604020202020204" pitchFamily="34" charset="0"/>
              <a:buChar char="•"/>
            </a:pPr>
            <a:r>
              <a:rPr lang="en-US" sz="2300" dirty="0">
                <a:solidFill>
                  <a:schemeClr val="bg1"/>
                </a:solidFill>
              </a:rPr>
              <a:t>Die </a:t>
            </a:r>
            <a:r>
              <a:rPr lang="en-US" sz="2300" dirty="0" err="1">
                <a:solidFill>
                  <a:schemeClr val="bg1"/>
                </a:solidFill>
              </a:rPr>
              <a:t>Entwicklung</a:t>
            </a:r>
            <a:r>
              <a:rPr lang="en-US" sz="2300" dirty="0">
                <a:solidFill>
                  <a:schemeClr val="bg1"/>
                </a:solidFill>
              </a:rPr>
              <a:t> </a:t>
            </a:r>
            <a:r>
              <a:rPr lang="en-US" sz="2300" dirty="0" err="1">
                <a:solidFill>
                  <a:schemeClr val="bg1"/>
                </a:solidFill>
              </a:rPr>
              <a:t>einer</a:t>
            </a:r>
            <a:r>
              <a:rPr lang="en-US" sz="2300" dirty="0">
                <a:solidFill>
                  <a:schemeClr val="bg1"/>
                </a:solidFill>
              </a:rPr>
              <a:t> Software für </a:t>
            </a:r>
            <a:r>
              <a:rPr lang="en-US" sz="2300" dirty="0" err="1">
                <a:solidFill>
                  <a:schemeClr val="bg1"/>
                </a:solidFill>
              </a:rPr>
              <a:t>ältere</a:t>
            </a:r>
            <a:r>
              <a:rPr lang="en-US" sz="2300" dirty="0">
                <a:solidFill>
                  <a:schemeClr val="bg1"/>
                </a:solidFill>
              </a:rPr>
              <a:t> Menschen in </a:t>
            </a:r>
            <a:r>
              <a:rPr lang="en-US" sz="2300" dirty="0" err="1">
                <a:solidFill>
                  <a:schemeClr val="bg1"/>
                </a:solidFill>
              </a:rPr>
              <a:t>Pflegeheimen</a:t>
            </a:r>
            <a:r>
              <a:rPr lang="en-US" sz="2300" dirty="0">
                <a:solidFill>
                  <a:schemeClr val="bg1"/>
                </a:solidFill>
              </a:rPr>
              <a:t>, </a:t>
            </a:r>
            <a:r>
              <a:rPr lang="en-US" sz="2300" dirty="0" err="1">
                <a:solidFill>
                  <a:schemeClr val="bg1"/>
                </a:solidFill>
              </a:rPr>
              <a:t>damit</a:t>
            </a:r>
            <a:r>
              <a:rPr lang="en-US" sz="2300" dirty="0">
                <a:solidFill>
                  <a:schemeClr val="bg1"/>
                </a:solidFill>
              </a:rPr>
              <a:t> </a:t>
            </a:r>
            <a:r>
              <a:rPr lang="en-US" sz="2300" dirty="0" err="1">
                <a:solidFill>
                  <a:schemeClr val="bg1"/>
                </a:solidFill>
              </a:rPr>
              <a:t>diese</a:t>
            </a:r>
            <a:r>
              <a:rPr lang="en-US" sz="2300" dirty="0">
                <a:solidFill>
                  <a:schemeClr val="bg1"/>
                </a:solidFill>
              </a:rPr>
              <a:t> </a:t>
            </a:r>
            <a:r>
              <a:rPr lang="en-US" sz="2300" dirty="0" err="1">
                <a:solidFill>
                  <a:schemeClr val="bg1"/>
                </a:solidFill>
              </a:rPr>
              <a:t>mit</a:t>
            </a:r>
            <a:r>
              <a:rPr lang="en-US" sz="2300" dirty="0">
                <a:solidFill>
                  <a:schemeClr val="bg1"/>
                </a:solidFill>
              </a:rPr>
              <a:t> </a:t>
            </a:r>
            <a:r>
              <a:rPr lang="en-US" sz="2300" dirty="0" err="1">
                <a:solidFill>
                  <a:schemeClr val="bg1"/>
                </a:solidFill>
              </a:rPr>
              <a:t>ihren</a:t>
            </a:r>
            <a:r>
              <a:rPr lang="en-US" sz="2300" dirty="0">
                <a:solidFill>
                  <a:schemeClr val="bg1"/>
                </a:solidFill>
              </a:rPr>
              <a:t> </a:t>
            </a:r>
            <a:r>
              <a:rPr lang="en-US" sz="2300" dirty="0" err="1">
                <a:solidFill>
                  <a:schemeClr val="bg1"/>
                </a:solidFill>
              </a:rPr>
              <a:t>Angehörigen</a:t>
            </a:r>
            <a:r>
              <a:rPr lang="en-US" sz="2300" dirty="0">
                <a:solidFill>
                  <a:schemeClr val="bg1"/>
                </a:solidFill>
              </a:rPr>
              <a:t> in </a:t>
            </a:r>
            <a:r>
              <a:rPr lang="en-US" sz="2300" dirty="0" err="1">
                <a:solidFill>
                  <a:schemeClr val="bg1"/>
                </a:solidFill>
              </a:rPr>
              <a:t>Kontakt</a:t>
            </a:r>
            <a:r>
              <a:rPr lang="en-US" sz="2300" dirty="0">
                <a:solidFill>
                  <a:schemeClr val="bg1"/>
                </a:solidFill>
              </a:rPr>
              <a:t> </a:t>
            </a:r>
            <a:r>
              <a:rPr lang="en-US" sz="2300" dirty="0" err="1">
                <a:solidFill>
                  <a:schemeClr val="bg1"/>
                </a:solidFill>
              </a:rPr>
              <a:t>treten</a:t>
            </a:r>
            <a:r>
              <a:rPr lang="en-US" sz="2300" dirty="0">
                <a:solidFill>
                  <a:schemeClr val="bg1"/>
                </a:solidFill>
              </a:rPr>
              <a:t> </a:t>
            </a:r>
            <a:r>
              <a:rPr lang="en-US" sz="2300" dirty="0" err="1">
                <a:solidFill>
                  <a:schemeClr val="bg1"/>
                </a:solidFill>
              </a:rPr>
              <a:t>konnten</a:t>
            </a:r>
            <a:endParaRPr lang="en-US" sz="2300" dirty="0">
              <a:solidFill>
                <a:schemeClr val="bg1"/>
              </a:solidFill>
            </a:endParaRPr>
          </a:p>
          <a:p>
            <a:pPr marL="342900" indent="-342900">
              <a:buFont typeface="Arial" panose="020B0604020202020204" pitchFamily="34" charset="0"/>
              <a:buChar char="•"/>
            </a:pPr>
            <a:r>
              <a:rPr lang="en-US" sz="2300" dirty="0" err="1">
                <a:solidFill>
                  <a:schemeClr val="bg1"/>
                </a:solidFill>
              </a:rPr>
              <a:t>Interaktive</a:t>
            </a:r>
            <a:r>
              <a:rPr lang="en-US" sz="2300" dirty="0">
                <a:solidFill>
                  <a:schemeClr val="bg1"/>
                </a:solidFill>
              </a:rPr>
              <a:t> 3D-Modelle </a:t>
            </a:r>
            <a:r>
              <a:rPr lang="en-US" sz="2300" dirty="0" err="1">
                <a:solidFill>
                  <a:schemeClr val="bg1"/>
                </a:solidFill>
              </a:rPr>
              <a:t>zur</a:t>
            </a:r>
            <a:r>
              <a:rPr lang="en-US" sz="2300" dirty="0">
                <a:solidFill>
                  <a:schemeClr val="bg1"/>
                </a:solidFill>
              </a:rPr>
              <a:t> </a:t>
            </a:r>
            <a:r>
              <a:rPr lang="en-US" sz="2300" dirty="0" err="1">
                <a:solidFill>
                  <a:schemeClr val="bg1"/>
                </a:solidFill>
              </a:rPr>
              <a:t>Vereinfachung</a:t>
            </a:r>
            <a:r>
              <a:rPr lang="en-US" sz="2300" dirty="0">
                <a:solidFill>
                  <a:schemeClr val="bg1"/>
                </a:solidFill>
              </a:rPr>
              <a:t> der </a:t>
            </a:r>
            <a:r>
              <a:rPr lang="en-US" sz="2300" dirty="0" err="1">
                <a:solidFill>
                  <a:schemeClr val="bg1"/>
                </a:solidFill>
              </a:rPr>
              <a:t>Veranstaltungsplanung</a:t>
            </a:r>
            <a:r>
              <a:rPr lang="en-US" sz="2300" dirty="0">
                <a:solidFill>
                  <a:schemeClr val="bg1"/>
                </a:solidFill>
              </a:rPr>
              <a:t> etc.</a:t>
            </a:r>
          </a:p>
          <a:p>
            <a:pPr marL="342900" indent="-342900">
              <a:buFont typeface="Arial" panose="020B0604020202020204" pitchFamily="34" charset="0"/>
              <a:buChar char="•"/>
            </a:pPr>
            <a:r>
              <a:rPr lang="en-US" sz="2300" dirty="0" err="1">
                <a:solidFill>
                  <a:schemeClr val="bg1"/>
                </a:solidFill>
              </a:rPr>
              <a:t>Erfindung</a:t>
            </a:r>
            <a:r>
              <a:rPr lang="en-US" sz="2300" dirty="0">
                <a:solidFill>
                  <a:schemeClr val="bg1"/>
                </a:solidFill>
              </a:rPr>
              <a:t> </a:t>
            </a:r>
            <a:r>
              <a:rPr lang="en-US" sz="2300" dirty="0" err="1">
                <a:solidFill>
                  <a:schemeClr val="bg1"/>
                </a:solidFill>
              </a:rPr>
              <a:t>einer</a:t>
            </a:r>
            <a:r>
              <a:rPr lang="en-US" sz="2300" dirty="0">
                <a:solidFill>
                  <a:schemeClr val="bg1"/>
                </a:solidFill>
              </a:rPr>
              <a:t> Online-App, die </a:t>
            </a:r>
            <a:r>
              <a:rPr lang="en-US" sz="2300" dirty="0" err="1">
                <a:solidFill>
                  <a:schemeClr val="bg1"/>
                </a:solidFill>
              </a:rPr>
              <a:t>aufzeigt</a:t>
            </a:r>
            <a:r>
              <a:rPr lang="en-US" sz="2300" dirty="0">
                <a:solidFill>
                  <a:schemeClr val="bg1"/>
                </a:solidFill>
              </a:rPr>
              <a:t>, </a:t>
            </a:r>
            <a:r>
              <a:rPr lang="en-US" sz="2300" dirty="0" err="1">
                <a:solidFill>
                  <a:schemeClr val="bg1"/>
                </a:solidFill>
              </a:rPr>
              <a:t>wie</a:t>
            </a:r>
            <a:r>
              <a:rPr lang="en-US" sz="2300" dirty="0">
                <a:solidFill>
                  <a:schemeClr val="bg1"/>
                </a:solidFill>
              </a:rPr>
              <a:t> </a:t>
            </a:r>
            <a:r>
              <a:rPr lang="en-US" sz="2300" dirty="0" err="1">
                <a:solidFill>
                  <a:schemeClr val="bg1"/>
                </a:solidFill>
              </a:rPr>
              <a:t>Abfall</a:t>
            </a:r>
            <a:r>
              <a:rPr lang="en-US" sz="2300" dirty="0">
                <a:solidFill>
                  <a:schemeClr val="bg1"/>
                </a:solidFill>
              </a:rPr>
              <a:t> </a:t>
            </a:r>
            <a:r>
              <a:rPr lang="en-US" sz="2300" dirty="0" err="1">
                <a:solidFill>
                  <a:schemeClr val="bg1"/>
                </a:solidFill>
              </a:rPr>
              <a:t>ordnungsgemäß</a:t>
            </a:r>
            <a:r>
              <a:rPr lang="en-US" sz="2300" dirty="0">
                <a:solidFill>
                  <a:schemeClr val="bg1"/>
                </a:solidFill>
              </a:rPr>
              <a:t> </a:t>
            </a:r>
            <a:r>
              <a:rPr lang="en-US" sz="2300" dirty="0" err="1">
                <a:solidFill>
                  <a:schemeClr val="bg1"/>
                </a:solidFill>
              </a:rPr>
              <a:t>sortiert</a:t>
            </a:r>
            <a:r>
              <a:rPr lang="en-US" sz="2300" dirty="0">
                <a:solidFill>
                  <a:schemeClr val="bg1"/>
                </a:solidFill>
              </a:rPr>
              <a:t> </a:t>
            </a:r>
            <a:r>
              <a:rPr lang="en-US" sz="2300" dirty="0" err="1">
                <a:solidFill>
                  <a:schemeClr val="bg1"/>
                </a:solidFill>
              </a:rPr>
              <a:t>wird</a:t>
            </a:r>
            <a:endParaRPr lang="en-US" sz="2300" dirty="0">
              <a:solidFill>
                <a:schemeClr val="bg1"/>
              </a:solidFill>
            </a:endParaRPr>
          </a:p>
        </p:txBody>
      </p:sp>
      <p:pic>
        <p:nvPicPr>
          <p:cNvPr id="4" name="Picture Placeholder 3">
            <a:extLst>
              <a:ext uri="{FF2B5EF4-FFF2-40B4-BE49-F238E27FC236}">
                <a16:creationId xmlns:a16="http://schemas.microsoft.com/office/drawing/2014/main" id="{9FB88627-A567-44C0-BEC3-58CDE15458B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9697E943-FF7A-4978-9383-6895883BE789}"/>
              </a:ext>
            </a:extLst>
          </p:cNvPr>
          <p:cNvSpPr txBox="1"/>
          <p:nvPr/>
        </p:nvSpPr>
        <p:spPr>
          <a:xfrm rot="16200000">
            <a:off x="-2011797" y="2267880"/>
            <a:ext cx="5139563" cy="646331"/>
          </a:xfrm>
          <a:prstGeom prst="rect">
            <a:avLst/>
          </a:prstGeom>
          <a:solidFill>
            <a:srgbClr val="FDC562"/>
          </a:solidFill>
        </p:spPr>
        <p:txBody>
          <a:bodyPr wrap="square">
            <a:spAutoFit/>
          </a:bodyPr>
          <a:lstStyle/>
          <a:p>
            <a:r>
              <a:rPr lang="en-US" sz="3600" dirty="0">
                <a:solidFill>
                  <a:srgbClr val="23385C"/>
                </a:solidFill>
              </a:rPr>
              <a:t>GOOD-PRACTICE-BEISPIEL</a:t>
            </a:r>
            <a:endParaRPr lang="en-US" sz="1800" dirty="0">
              <a:solidFill>
                <a:srgbClr val="23385C"/>
              </a:solidFill>
            </a:endParaRPr>
          </a:p>
        </p:txBody>
      </p:sp>
    </p:spTree>
    <p:extLst>
      <p:ext uri="{BB962C8B-B14F-4D97-AF65-F5344CB8AC3E}">
        <p14:creationId xmlns:p14="http://schemas.microsoft.com/office/powerpoint/2010/main" val="2378549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582221"/>
          </a:xfrm>
        </p:spPr>
        <p:txBody>
          <a:bodyPr>
            <a:normAutofit/>
          </a:bodyPr>
          <a:lstStyle/>
          <a:p>
            <a:pPr algn="ctr"/>
            <a:r>
              <a:rPr lang="en-US" sz="2800" b="1" dirty="0"/>
              <a:t>Die SORTER-App</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56920" y="1366421"/>
            <a:ext cx="5295141" cy="5262979"/>
          </a:xfrm>
          <a:prstGeom prst="rect">
            <a:avLst/>
          </a:prstGeom>
          <a:noFill/>
        </p:spPr>
        <p:txBody>
          <a:bodyPr wrap="square" rtlCol="0">
            <a:spAutoFit/>
          </a:bodyPr>
          <a:lstStyle/>
          <a:p>
            <a:r>
              <a:rPr lang="en-IE" sz="2400" dirty="0" err="1">
                <a:solidFill>
                  <a:schemeClr val="bg1"/>
                </a:solidFill>
              </a:rPr>
              <a:t>Studierende</a:t>
            </a:r>
            <a:r>
              <a:rPr lang="en-IE" sz="2400" dirty="0">
                <a:solidFill>
                  <a:schemeClr val="bg1"/>
                </a:solidFill>
              </a:rPr>
              <a:t> </a:t>
            </a:r>
            <a:r>
              <a:rPr lang="en-IE" sz="2400" dirty="0" err="1">
                <a:solidFill>
                  <a:schemeClr val="bg1"/>
                </a:solidFill>
              </a:rPr>
              <a:t>können</a:t>
            </a:r>
            <a:r>
              <a:rPr lang="en-IE" sz="2400" dirty="0">
                <a:solidFill>
                  <a:schemeClr val="bg1"/>
                </a:solidFill>
              </a:rPr>
              <a:t> das </a:t>
            </a:r>
            <a:r>
              <a:rPr lang="en-IE" sz="2400" dirty="0" err="1">
                <a:solidFill>
                  <a:schemeClr val="bg1"/>
                </a:solidFill>
              </a:rPr>
              <a:t>eigene</a:t>
            </a:r>
            <a:r>
              <a:rPr lang="en-IE" sz="2400" dirty="0">
                <a:solidFill>
                  <a:schemeClr val="bg1"/>
                </a:solidFill>
              </a:rPr>
              <a:t> </a:t>
            </a:r>
            <a:r>
              <a:rPr lang="en-IE" sz="2400" dirty="0" err="1">
                <a:solidFill>
                  <a:schemeClr val="bg1"/>
                </a:solidFill>
              </a:rPr>
              <a:t>Fachwissen</a:t>
            </a:r>
            <a:r>
              <a:rPr lang="en-IE" sz="2400" dirty="0">
                <a:solidFill>
                  <a:schemeClr val="bg1"/>
                </a:solidFill>
              </a:rPr>
              <a:t> </a:t>
            </a:r>
            <a:r>
              <a:rPr lang="en-IE" sz="2400" dirty="0" err="1">
                <a:solidFill>
                  <a:schemeClr val="bg1"/>
                </a:solidFill>
              </a:rPr>
              <a:t>im</a:t>
            </a:r>
            <a:r>
              <a:rPr lang="en-IE" sz="2400" dirty="0">
                <a:solidFill>
                  <a:schemeClr val="bg1"/>
                </a:solidFill>
              </a:rPr>
              <a:t> </a:t>
            </a:r>
            <a:r>
              <a:rPr lang="en-IE" sz="2400" dirty="0" err="1">
                <a:solidFill>
                  <a:schemeClr val="bg1"/>
                </a:solidFill>
              </a:rPr>
              <a:t>Studium</a:t>
            </a:r>
            <a:r>
              <a:rPr lang="en-IE" sz="2400" dirty="0">
                <a:solidFill>
                  <a:schemeClr val="bg1"/>
                </a:solidFill>
              </a:rPr>
              <a:t> </a:t>
            </a:r>
            <a:r>
              <a:rPr lang="en-IE" sz="2400" dirty="0" err="1">
                <a:solidFill>
                  <a:schemeClr val="bg1"/>
                </a:solidFill>
              </a:rPr>
              <a:t>nutzen</a:t>
            </a:r>
            <a:r>
              <a:rPr lang="en-IE" sz="2400" dirty="0">
                <a:solidFill>
                  <a:schemeClr val="bg1"/>
                </a:solidFill>
              </a:rPr>
              <a:t>, um </a:t>
            </a:r>
            <a:r>
              <a:rPr lang="en-IE" sz="2400" dirty="0" err="1">
                <a:solidFill>
                  <a:schemeClr val="bg1"/>
                </a:solidFill>
              </a:rPr>
              <a:t>Lösungen</a:t>
            </a:r>
            <a:r>
              <a:rPr lang="en-IE" sz="2400" dirty="0">
                <a:solidFill>
                  <a:schemeClr val="bg1"/>
                </a:solidFill>
              </a:rPr>
              <a:t> für </a:t>
            </a:r>
            <a:r>
              <a:rPr lang="en-IE" sz="2400" dirty="0" err="1">
                <a:solidFill>
                  <a:schemeClr val="bg1"/>
                </a:solidFill>
              </a:rPr>
              <a:t>gesellschaftlich</a:t>
            </a:r>
            <a:r>
              <a:rPr lang="en-IE" sz="2400" dirty="0">
                <a:solidFill>
                  <a:schemeClr val="bg1"/>
                </a:solidFill>
              </a:rPr>
              <a:t> </a:t>
            </a:r>
            <a:r>
              <a:rPr lang="en-IE" sz="2400" dirty="0" err="1">
                <a:solidFill>
                  <a:schemeClr val="bg1"/>
                </a:solidFill>
              </a:rPr>
              <a:t>relevante</a:t>
            </a:r>
            <a:r>
              <a:rPr lang="en-IE" sz="2400" dirty="0">
                <a:solidFill>
                  <a:schemeClr val="bg1"/>
                </a:solidFill>
              </a:rPr>
              <a:t> </a:t>
            </a:r>
            <a:r>
              <a:rPr lang="en-IE" sz="2400" dirty="0" err="1">
                <a:solidFill>
                  <a:schemeClr val="bg1"/>
                </a:solidFill>
              </a:rPr>
              <a:t>Probleme</a:t>
            </a:r>
            <a:r>
              <a:rPr lang="en-IE" sz="2400" dirty="0">
                <a:solidFill>
                  <a:schemeClr val="bg1"/>
                </a:solidFill>
              </a:rPr>
              <a:t> </a:t>
            </a:r>
            <a:r>
              <a:rPr lang="en-IE" sz="2400" dirty="0" err="1">
                <a:solidFill>
                  <a:schemeClr val="bg1"/>
                </a:solidFill>
              </a:rPr>
              <a:t>zu</a:t>
            </a:r>
            <a:r>
              <a:rPr lang="en-IE" sz="2400" dirty="0">
                <a:solidFill>
                  <a:schemeClr val="bg1"/>
                </a:solidFill>
              </a:rPr>
              <a:t> </a:t>
            </a:r>
            <a:r>
              <a:rPr lang="en-IE" sz="2400" dirty="0" err="1">
                <a:solidFill>
                  <a:schemeClr val="bg1"/>
                </a:solidFill>
              </a:rPr>
              <a:t>erarbeiten</a:t>
            </a:r>
            <a:r>
              <a:rPr lang="en-IE" sz="2400" dirty="0">
                <a:solidFill>
                  <a:schemeClr val="bg1"/>
                </a:solidFill>
              </a:rPr>
              <a:t>. Dies war der Fall </a:t>
            </a:r>
            <a:r>
              <a:rPr lang="en-IE" sz="2400" dirty="0" err="1">
                <a:solidFill>
                  <a:schemeClr val="bg1"/>
                </a:solidFill>
              </a:rPr>
              <a:t>im</a:t>
            </a:r>
            <a:r>
              <a:rPr lang="en-IE" sz="2400" dirty="0">
                <a:solidFill>
                  <a:schemeClr val="bg1"/>
                </a:solidFill>
              </a:rPr>
              <a:t> </a:t>
            </a:r>
            <a:r>
              <a:rPr lang="en-IE" sz="2400" dirty="0" err="1">
                <a:solidFill>
                  <a:schemeClr val="bg1"/>
                </a:solidFill>
              </a:rPr>
              <a:t>Rahmen</a:t>
            </a:r>
            <a:r>
              <a:rPr lang="en-IE" sz="2400" dirty="0">
                <a:solidFill>
                  <a:schemeClr val="bg1"/>
                </a:solidFill>
              </a:rPr>
              <a:t> des STARTER </a:t>
            </a:r>
            <a:r>
              <a:rPr lang="en-IE" sz="2400" dirty="0" err="1">
                <a:solidFill>
                  <a:schemeClr val="bg1"/>
                </a:solidFill>
              </a:rPr>
              <a:t>Programms</a:t>
            </a:r>
            <a:r>
              <a:rPr lang="en-IE" sz="2400" dirty="0">
                <a:solidFill>
                  <a:schemeClr val="bg1"/>
                </a:solidFill>
              </a:rPr>
              <a:t>, </a:t>
            </a:r>
            <a:r>
              <a:rPr lang="en-IE" sz="2400" dirty="0" err="1">
                <a:solidFill>
                  <a:schemeClr val="bg1"/>
                </a:solidFill>
              </a:rPr>
              <a:t>bei</a:t>
            </a:r>
            <a:r>
              <a:rPr lang="en-IE" sz="2400" dirty="0">
                <a:solidFill>
                  <a:schemeClr val="bg1"/>
                </a:solidFill>
              </a:rPr>
              <a:t> </a:t>
            </a:r>
            <a:r>
              <a:rPr lang="en-IE" sz="2400" dirty="0" err="1">
                <a:solidFill>
                  <a:schemeClr val="bg1"/>
                </a:solidFill>
              </a:rPr>
              <a:t>dem</a:t>
            </a:r>
            <a:r>
              <a:rPr lang="en-IE" sz="2400" dirty="0">
                <a:solidFill>
                  <a:schemeClr val="bg1"/>
                </a:solidFill>
              </a:rPr>
              <a:t> </a:t>
            </a:r>
            <a:r>
              <a:rPr lang="en-IE" sz="2400" dirty="0" err="1">
                <a:solidFill>
                  <a:schemeClr val="bg1"/>
                </a:solidFill>
              </a:rPr>
              <a:t>eine</a:t>
            </a:r>
            <a:r>
              <a:rPr lang="en-IE" sz="2400" dirty="0">
                <a:solidFill>
                  <a:schemeClr val="bg1"/>
                </a:solidFill>
              </a:rPr>
              <a:t> App </a:t>
            </a:r>
            <a:r>
              <a:rPr lang="en-IE" sz="2400" dirty="0" err="1">
                <a:solidFill>
                  <a:schemeClr val="bg1"/>
                </a:solidFill>
              </a:rPr>
              <a:t>zur</a:t>
            </a:r>
            <a:r>
              <a:rPr lang="en-IE" sz="2400" dirty="0">
                <a:solidFill>
                  <a:schemeClr val="bg1"/>
                </a:solidFill>
              </a:rPr>
              <a:t> </a:t>
            </a:r>
            <a:r>
              <a:rPr lang="en-IE" sz="2400" dirty="0" err="1">
                <a:solidFill>
                  <a:schemeClr val="bg1"/>
                </a:solidFill>
              </a:rPr>
              <a:t>Mülltrennung</a:t>
            </a:r>
            <a:r>
              <a:rPr lang="en-IE" sz="2400" dirty="0">
                <a:solidFill>
                  <a:schemeClr val="bg1"/>
                </a:solidFill>
              </a:rPr>
              <a:t> </a:t>
            </a:r>
            <a:r>
              <a:rPr lang="en-IE" sz="2400" dirty="0" err="1">
                <a:solidFill>
                  <a:schemeClr val="bg1"/>
                </a:solidFill>
              </a:rPr>
              <a:t>entwickelt</a:t>
            </a:r>
            <a:r>
              <a:rPr lang="en-IE" sz="2400" dirty="0">
                <a:solidFill>
                  <a:schemeClr val="bg1"/>
                </a:solidFill>
              </a:rPr>
              <a:t> </a:t>
            </a:r>
            <a:r>
              <a:rPr lang="en-IE" sz="2400" dirty="0" err="1">
                <a:solidFill>
                  <a:schemeClr val="bg1"/>
                </a:solidFill>
              </a:rPr>
              <a:t>wurde</a:t>
            </a:r>
            <a:r>
              <a:rPr lang="en-IE" sz="2400" dirty="0">
                <a:solidFill>
                  <a:schemeClr val="bg1"/>
                </a:solidFill>
              </a:rPr>
              <a:t>.</a:t>
            </a:r>
          </a:p>
          <a:p>
            <a:r>
              <a:rPr lang="en-IE" sz="2400" dirty="0">
                <a:solidFill>
                  <a:schemeClr val="bg1"/>
                </a:solidFill>
              </a:rPr>
              <a:t>Ein Student, der die </a:t>
            </a:r>
            <a:r>
              <a:rPr lang="en-IE" sz="2400" dirty="0" err="1">
                <a:solidFill>
                  <a:schemeClr val="bg1"/>
                </a:solidFill>
              </a:rPr>
              <a:t>Entwicklung</a:t>
            </a:r>
            <a:r>
              <a:rPr lang="en-IE" sz="2400" dirty="0">
                <a:solidFill>
                  <a:schemeClr val="bg1"/>
                </a:solidFill>
              </a:rPr>
              <a:t> der SORTER-App </a:t>
            </a:r>
            <a:r>
              <a:rPr lang="en-IE" sz="2400" dirty="0" err="1">
                <a:solidFill>
                  <a:schemeClr val="bg1"/>
                </a:solidFill>
              </a:rPr>
              <a:t>initiiert</a:t>
            </a:r>
            <a:r>
              <a:rPr lang="en-IE" sz="2400" dirty="0">
                <a:solidFill>
                  <a:schemeClr val="bg1"/>
                </a:solidFill>
              </a:rPr>
              <a:t> hat, </a:t>
            </a:r>
            <a:r>
              <a:rPr lang="en-IE" sz="2400" dirty="0" err="1">
                <a:solidFill>
                  <a:schemeClr val="bg1"/>
                </a:solidFill>
              </a:rPr>
              <a:t>studierte</a:t>
            </a:r>
            <a:r>
              <a:rPr lang="en-IE" sz="2400" dirty="0">
                <a:solidFill>
                  <a:schemeClr val="bg1"/>
                </a:solidFill>
              </a:rPr>
              <a:t> </a:t>
            </a:r>
            <a:r>
              <a:rPr lang="en-IE" sz="2400" dirty="0" err="1">
                <a:solidFill>
                  <a:schemeClr val="bg1"/>
                </a:solidFill>
              </a:rPr>
              <a:t>Abfallwirtschaft</a:t>
            </a:r>
            <a:r>
              <a:rPr lang="en-IE" sz="2400" dirty="0">
                <a:solidFill>
                  <a:schemeClr val="bg1"/>
                </a:solidFill>
              </a:rPr>
              <a:t> und </a:t>
            </a:r>
            <a:r>
              <a:rPr lang="en-IE" sz="2400" dirty="0" err="1">
                <a:solidFill>
                  <a:schemeClr val="bg1"/>
                </a:solidFill>
              </a:rPr>
              <a:t>erkannte</a:t>
            </a:r>
            <a:r>
              <a:rPr lang="en-IE" sz="2400" dirty="0">
                <a:solidFill>
                  <a:schemeClr val="bg1"/>
                </a:solidFill>
              </a:rPr>
              <a:t>, </a:t>
            </a:r>
            <a:r>
              <a:rPr lang="en-IE" sz="2400" dirty="0" err="1">
                <a:solidFill>
                  <a:schemeClr val="bg1"/>
                </a:solidFill>
              </a:rPr>
              <a:t>dass</a:t>
            </a:r>
            <a:r>
              <a:rPr lang="en-IE" sz="2400" dirty="0">
                <a:solidFill>
                  <a:schemeClr val="bg1"/>
                </a:solidFill>
              </a:rPr>
              <a:t> </a:t>
            </a:r>
            <a:r>
              <a:rPr lang="en-IE" sz="2400" dirty="0" err="1">
                <a:solidFill>
                  <a:schemeClr val="bg1"/>
                </a:solidFill>
              </a:rPr>
              <a:t>Bürger</a:t>
            </a:r>
            <a:r>
              <a:rPr lang="en-IE" sz="2400" dirty="0">
                <a:solidFill>
                  <a:schemeClr val="bg1"/>
                </a:solidFill>
              </a:rPr>
              <a:t>*</a:t>
            </a:r>
            <a:r>
              <a:rPr lang="en-IE" sz="2400" dirty="0" err="1">
                <a:solidFill>
                  <a:schemeClr val="bg1"/>
                </a:solidFill>
              </a:rPr>
              <a:t>innen</a:t>
            </a:r>
            <a:r>
              <a:rPr lang="en-IE" sz="2400" dirty="0">
                <a:solidFill>
                  <a:schemeClr val="bg1"/>
                </a:solidFill>
              </a:rPr>
              <a:t> oft </a:t>
            </a:r>
            <a:r>
              <a:rPr lang="en-IE" sz="2400" dirty="0" err="1">
                <a:solidFill>
                  <a:schemeClr val="bg1"/>
                </a:solidFill>
              </a:rPr>
              <a:t>unsicher</a:t>
            </a:r>
            <a:r>
              <a:rPr lang="en-IE" sz="2400" dirty="0">
                <a:solidFill>
                  <a:schemeClr val="bg1"/>
                </a:solidFill>
              </a:rPr>
              <a:t> </a:t>
            </a:r>
            <a:r>
              <a:rPr lang="en-IE" sz="2400" dirty="0" err="1">
                <a:solidFill>
                  <a:schemeClr val="bg1"/>
                </a:solidFill>
              </a:rPr>
              <a:t>sind</a:t>
            </a:r>
            <a:r>
              <a:rPr lang="en-IE" sz="2400" dirty="0">
                <a:solidFill>
                  <a:schemeClr val="bg1"/>
                </a:solidFill>
              </a:rPr>
              <a:t>, </a:t>
            </a:r>
            <a:r>
              <a:rPr lang="en-IE" sz="2400" dirty="0" err="1">
                <a:solidFill>
                  <a:schemeClr val="bg1"/>
                </a:solidFill>
              </a:rPr>
              <a:t>welche</a:t>
            </a:r>
            <a:r>
              <a:rPr lang="en-IE" sz="2400" dirty="0">
                <a:solidFill>
                  <a:schemeClr val="bg1"/>
                </a:solidFill>
              </a:rPr>
              <a:t> </a:t>
            </a:r>
            <a:r>
              <a:rPr lang="en-IE" sz="2400" dirty="0" err="1">
                <a:solidFill>
                  <a:schemeClr val="bg1"/>
                </a:solidFill>
              </a:rPr>
              <a:t>Abfälle</a:t>
            </a:r>
            <a:r>
              <a:rPr lang="en-IE" sz="2400" dirty="0">
                <a:solidFill>
                  <a:schemeClr val="bg1"/>
                </a:solidFill>
              </a:rPr>
              <a:t> wo </a:t>
            </a:r>
            <a:r>
              <a:rPr lang="en-IE" sz="2400" dirty="0" err="1">
                <a:solidFill>
                  <a:schemeClr val="bg1"/>
                </a:solidFill>
              </a:rPr>
              <a:t>entsorgt</a:t>
            </a:r>
            <a:r>
              <a:rPr lang="en-IE" sz="2400" dirty="0">
                <a:solidFill>
                  <a:schemeClr val="bg1"/>
                </a:solidFill>
              </a:rPr>
              <a:t> </a:t>
            </a:r>
            <a:r>
              <a:rPr lang="en-IE" sz="2400" dirty="0" err="1">
                <a:solidFill>
                  <a:schemeClr val="bg1"/>
                </a:solidFill>
              </a:rPr>
              <a:t>werden</a:t>
            </a:r>
            <a:r>
              <a:rPr lang="en-IE" sz="2400" dirty="0">
                <a:solidFill>
                  <a:schemeClr val="bg1"/>
                </a:solidFill>
              </a:rPr>
              <a:t> </a:t>
            </a:r>
            <a:r>
              <a:rPr lang="en-IE" sz="2400" dirty="0" err="1">
                <a:solidFill>
                  <a:schemeClr val="bg1"/>
                </a:solidFill>
              </a:rPr>
              <a:t>sollten</a:t>
            </a:r>
            <a:r>
              <a:rPr lang="en-IE" sz="2400" dirty="0">
                <a:solidFill>
                  <a:schemeClr val="bg1"/>
                </a:solidFill>
              </a:rPr>
              <a:t> </a:t>
            </a:r>
            <a:r>
              <a:rPr lang="en-IE" sz="2400" dirty="0" err="1">
                <a:solidFill>
                  <a:schemeClr val="bg1"/>
                </a:solidFill>
              </a:rPr>
              <a:t>oder</a:t>
            </a:r>
            <a:r>
              <a:rPr lang="en-IE" sz="2400" dirty="0">
                <a:solidFill>
                  <a:schemeClr val="bg1"/>
                </a:solidFill>
              </a:rPr>
              <a:t> </a:t>
            </a:r>
            <a:r>
              <a:rPr lang="en-IE" sz="2400" dirty="0" err="1">
                <a:solidFill>
                  <a:schemeClr val="bg1"/>
                </a:solidFill>
              </a:rPr>
              <a:t>welche</a:t>
            </a:r>
            <a:r>
              <a:rPr lang="en-IE" sz="2400" dirty="0">
                <a:solidFill>
                  <a:schemeClr val="bg1"/>
                </a:solidFill>
              </a:rPr>
              <a:t> </a:t>
            </a:r>
            <a:r>
              <a:rPr lang="en-IE" sz="2400" dirty="0" err="1">
                <a:solidFill>
                  <a:schemeClr val="bg1"/>
                </a:solidFill>
              </a:rPr>
              <a:t>davon</a:t>
            </a:r>
            <a:r>
              <a:rPr lang="en-IE" sz="2400" dirty="0">
                <a:solidFill>
                  <a:schemeClr val="bg1"/>
                </a:solidFill>
              </a:rPr>
              <a:t> </a:t>
            </a:r>
            <a:r>
              <a:rPr lang="en-IE" sz="2400" dirty="0" err="1">
                <a:solidFill>
                  <a:schemeClr val="bg1"/>
                </a:solidFill>
              </a:rPr>
              <a:t>recycelt</a:t>
            </a:r>
            <a:r>
              <a:rPr lang="en-IE" sz="2400" dirty="0">
                <a:solidFill>
                  <a:schemeClr val="bg1"/>
                </a:solidFill>
              </a:rPr>
              <a:t> </a:t>
            </a:r>
            <a:r>
              <a:rPr lang="en-IE" sz="2400" dirty="0" err="1">
                <a:solidFill>
                  <a:schemeClr val="bg1"/>
                </a:solidFill>
              </a:rPr>
              <a:t>werden</a:t>
            </a:r>
            <a:r>
              <a:rPr lang="en-IE" sz="2400" dirty="0">
                <a:solidFill>
                  <a:schemeClr val="bg1"/>
                </a:solidFill>
              </a:rPr>
              <a:t> </a:t>
            </a:r>
            <a:r>
              <a:rPr lang="en-IE" sz="2400" dirty="0" err="1">
                <a:solidFill>
                  <a:schemeClr val="bg1"/>
                </a:solidFill>
              </a:rPr>
              <a:t>können</a:t>
            </a:r>
            <a:r>
              <a:rPr lang="en-IE" sz="2400" dirty="0">
                <a:solidFill>
                  <a:schemeClr val="bg1"/>
                </a:solidFill>
              </a:rPr>
              <a:t>.</a:t>
            </a:r>
          </a:p>
          <a:p>
            <a:endParaRPr lang="en-IE" sz="2400" dirty="0">
              <a:solidFill>
                <a:schemeClr val="bg1"/>
              </a:solidFill>
            </a:endParaRPr>
          </a:p>
        </p:txBody>
      </p:sp>
      <p:pic>
        <p:nvPicPr>
          <p:cNvPr id="4" name="Picture Placeholder 3">
            <a:extLst>
              <a:ext uri="{FF2B5EF4-FFF2-40B4-BE49-F238E27FC236}">
                <a16:creationId xmlns:a16="http://schemas.microsoft.com/office/drawing/2014/main" id="{90D85C9F-DEF6-4B5C-A0EE-49B311CF1F2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E27DBA8A-2EE1-43C1-B20C-D52B6F87DAFC}"/>
              </a:ext>
            </a:extLst>
          </p:cNvPr>
          <p:cNvSpPr txBox="1"/>
          <p:nvPr/>
        </p:nvSpPr>
        <p:spPr>
          <a:xfrm rot="16200000">
            <a:off x="-2011797" y="2267880"/>
            <a:ext cx="5139563" cy="646331"/>
          </a:xfrm>
          <a:prstGeom prst="rect">
            <a:avLst/>
          </a:prstGeom>
          <a:solidFill>
            <a:srgbClr val="FDC562"/>
          </a:solidFill>
        </p:spPr>
        <p:txBody>
          <a:bodyPr wrap="square">
            <a:spAutoFit/>
          </a:bodyPr>
          <a:lstStyle/>
          <a:p>
            <a:r>
              <a:rPr lang="en-US" sz="3600" dirty="0">
                <a:solidFill>
                  <a:srgbClr val="23385C"/>
                </a:solidFill>
              </a:rPr>
              <a:t>GOOD-PRACTICE-BEISPIEL</a:t>
            </a:r>
            <a:endParaRPr lang="en-US" sz="1800" dirty="0">
              <a:solidFill>
                <a:srgbClr val="23385C"/>
              </a:solidFill>
            </a:endParaRPr>
          </a:p>
        </p:txBody>
      </p:sp>
    </p:spTree>
    <p:extLst>
      <p:ext uri="{BB962C8B-B14F-4D97-AF65-F5344CB8AC3E}">
        <p14:creationId xmlns:p14="http://schemas.microsoft.com/office/powerpoint/2010/main" val="4041392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404522"/>
            <a:ext cx="5306291" cy="5632311"/>
          </a:xfrm>
          <a:prstGeom prst="rect">
            <a:avLst/>
          </a:prstGeom>
          <a:noFill/>
        </p:spPr>
        <p:txBody>
          <a:bodyPr wrap="square" rtlCol="0">
            <a:spAutoFit/>
          </a:bodyPr>
          <a:lstStyle/>
          <a:p>
            <a:r>
              <a:rPr lang="en-IE" sz="2400" dirty="0">
                <a:solidFill>
                  <a:schemeClr val="bg1"/>
                </a:solidFill>
              </a:rPr>
              <a:t>Die SORTER-App </a:t>
            </a:r>
            <a:r>
              <a:rPr lang="en-IE" sz="2400" dirty="0" err="1">
                <a:solidFill>
                  <a:schemeClr val="bg1"/>
                </a:solidFill>
              </a:rPr>
              <a:t>ist</a:t>
            </a:r>
            <a:r>
              <a:rPr lang="en-IE" sz="2400" dirty="0">
                <a:solidFill>
                  <a:schemeClr val="bg1"/>
                </a:solidFill>
              </a:rPr>
              <a:t> </a:t>
            </a:r>
            <a:r>
              <a:rPr lang="en-IE" sz="2400" dirty="0" err="1">
                <a:solidFill>
                  <a:schemeClr val="bg1"/>
                </a:solidFill>
              </a:rPr>
              <a:t>eine</a:t>
            </a:r>
            <a:r>
              <a:rPr lang="en-IE" sz="2400" dirty="0">
                <a:solidFill>
                  <a:schemeClr val="bg1"/>
                </a:solidFill>
              </a:rPr>
              <a:t> App, </a:t>
            </a:r>
            <a:r>
              <a:rPr lang="en-IE" sz="2400" dirty="0" err="1">
                <a:solidFill>
                  <a:schemeClr val="bg1"/>
                </a:solidFill>
              </a:rPr>
              <a:t>mit</a:t>
            </a:r>
            <a:r>
              <a:rPr lang="en-IE" sz="2400" dirty="0">
                <a:solidFill>
                  <a:schemeClr val="bg1"/>
                </a:solidFill>
              </a:rPr>
              <a:t> der </a:t>
            </a:r>
            <a:r>
              <a:rPr lang="en-IE" sz="2400" dirty="0" err="1">
                <a:solidFill>
                  <a:schemeClr val="bg1"/>
                </a:solidFill>
              </a:rPr>
              <a:t>Personen</a:t>
            </a:r>
            <a:r>
              <a:rPr lang="en-IE" sz="2400" dirty="0">
                <a:solidFill>
                  <a:schemeClr val="bg1"/>
                </a:solidFill>
              </a:rPr>
              <a:t> </a:t>
            </a:r>
            <a:r>
              <a:rPr lang="en-IE" sz="2400" dirty="0" err="1">
                <a:solidFill>
                  <a:schemeClr val="bg1"/>
                </a:solidFill>
              </a:rPr>
              <a:t>ihre</a:t>
            </a:r>
            <a:r>
              <a:rPr lang="en-IE" sz="2400" dirty="0">
                <a:solidFill>
                  <a:schemeClr val="bg1"/>
                </a:solidFill>
              </a:rPr>
              <a:t> </a:t>
            </a:r>
            <a:r>
              <a:rPr lang="en-IE" sz="2400" dirty="0" err="1">
                <a:solidFill>
                  <a:schemeClr val="bg1"/>
                </a:solidFill>
              </a:rPr>
              <a:t>Abfälle</a:t>
            </a:r>
            <a:r>
              <a:rPr lang="en-IE" sz="2400" dirty="0">
                <a:solidFill>
                  <a:schemeClr val="bg1"/>
                </a:solidFill>
              </a:rPr>
              <a:t> </a:t>
            </a:r>
            <a:r>
              <a:rPr lang="en-IE" sz="2400" dirty="0" err="1">
                <a:solidFill>
                  <a:schemeClr val="bg1"/>
                </a:solidFill>
              </a:rPr>
              <a:t>scannen</a:t>
            </a:r>
            <a:r>
              <a:rPr lang="en-IE" sz="2400" dirty="0">
                <a:solidFill>
                  <a:schemeClr val="bg1"/>
                </a:solidFill>
              </a:rPr>
              <a:t> </a:t>
            </a:r>
            <a:r>
              <a:rPr lang="en-IE" sz="2400" dirty="0" err="1">
                <a:solidFill>
                  <a:schemeClr val="bg1"/>
                </a:solidFill>
              </a:rPr>
              <a:t>können</a:t>
            </a:r>
            <a:r>
              <a:rPr lang="en-IE" sz="2400" dirty="0">
                <a:solidFill>
                  <a:schemeClr val="bg1"/>
                </a:solidFill>
              </a:rPr>
              <a:t>. Die App </a:t>
            </a:r>
            <a:r>
              <a:rPr lang="en-IE" sz="2400" dirty="0" err="1">
                <a:solidFill>
                  <a:schemeClr val="bg1"/>
                </a:solidFill>
              </a:rPr>
              <a:t>zeigt</a:t>
            </a:r>
            <a:r>
              <a:rPr lang="en-IE" sz="2400" dirty="0">
                <a:solidFill>
                  <a:schemeClr val="bg1"/>
                </a:solidFill>
              </a:rPr>
              <a:t> an, </a:t>
            </a:r>
            <a:r>
              <a:rPr lang="en-IE" sz="2400" dirty="0" err="1">
                <a:solidFill>
                  <a:schemeClr val="bg1"/>
                </a:solidFill>
              </a:rPr>
              <a:t>wie</a:t>
            </a:r>
            <a:r>
              <a:rPr lang="en-IE" sz="2400" dirty="0">
                <a:solidFill>
                  <a:schemeClr val="bg1"/>
                </a:solidFill>
              </a:rPr>
              <a:t> </a:t>
            </a:r>
            <a:r>
              <a:rPr lang="en-IE" sz="2400" dirty="0" err="1">
                <a:solidFill>
                  <a:schemeClr val="bg1"/>
                </a:solidFill>
              </a:rPr>
              <a:t>sie</a:t>
            </a:r>
            <a:r>
              <a:rPr lang="en-IE" sz="2400" dirty="0">
                <a:solidFill>
                  <a:schemeClr val="bg1"/>
                </a:solidFill>
              </a:rPr>
              <a:t> die </a:t>
            </a:r>
            <a:r>
              <a:rPr lang="en-IE" sz="2400" dirty="0" err="1">
                <a:solidFill>
                  <a:schemeClr val="bg1"/>
                </a:solidFill>
              </a:rPr>
              <a:t>entsprechenden</a:t>
            </a:r>
            <a:r>
              <a:rPr lang="en-IE" sz="2400" dirty="0">
                <a:solidFill>
                  <a:schemeClr val="bg1"/>
                </a:solidFill>
              </a:rPr>
              <a:t> </a:t>
            </a:r>
            <a:r>
              <a:rPr lang="en-IE" sz="2400" dirty="0" err="1">
                <a:solidFill>
                  <a:schemeClr val="bg1"/>
                </a:solidFill>
              </a:rPr>
              <a:t>Abfälle</a:t>
            </a:r>
            <a:r>
              <a:rPr lang="en-IE" sz="2400" dirty="0">
                <a:solidFill>
                  <a:schemeClr val="bg1"/>
                </a:solidFill>
              </a:rPr>
              <a:t> </a:t>
            </a:r>
            <a:r>
              <a:rPr lang="en-IE" sz="2400" dirty="0" err="1">
                <a:solidFill>
                  <a:schemeClr val="bg1"/>
                </a:solidFill>
              </a:rPr>
              <a:t>richtig</a:t>
            </a:r>
            <a:r>
              <a:rPr lang="en-IE" sz="2400" dirty="0">
                <a:solidFill>
                  <a:schemeClr val="bg1"/>
                </a:solidFill>
              </a:rPr>
              <a:t> </a:t>
            </a:r>
            <a:r>
              <a:rPr lang="en-IE" sz="2400" dirty="0" err="1">
                <a:solidFill>
                  <a:schemeClr val="bg1"/>
                </a:solidFill>
              </a:rPr>
              <a:t>entsorgen</a:t>
            </a:r>
            <a:r>
              <a:rPr lang="en-IE" sz="2400" dirty="0">
                <a:solidFill>
                  <a:schemeClr val="bg1"/>
                </a:solidFill>
              </a:rPr>
              <a:t> </a:t>
            </a:r>
            <a:r>
              <a:rPr lang="en-IE" sz="2400" dirty="0" err="1">
                <a:solidFill>
                  <a:schemeClr val="bg1"/>
                </a:solidFill>
              </a:rPr>
              <a:t>können</a:t>
            </a:r>
            <a:r>
              <a:rPr lang="en-IE" sz="2400" dirty="0">
                <a:solidFill>
                  <a:schemeClr val="bg1"/>
                </a:solidFill>
              </a:rPr>
              <a:t> und </a:t>
            </a:r>
            <a:r>
              <a:rPr lang="en-IE" sz="2400" dirty="0" err="1">
                <a:solidFill>
                  <a:schemeClr val="bg1"/>
                </a:solidFill>
              </a:rPr>
              <a:t>welche</a:t>
            </a:r>
            <a:r>
              <a:rPr lang="en-IE" sz="2400" dirty="0">
                <a:solidFill>
                  <a:schemeClr val="bg1"/>
                </a:solidFill>
              </a:rPr>
              <a:t> </a:t>
            </a:r>
            <a:r>
              <a:rPr lang="en-IE" sz="2400" dirty="0" err="1">
                <a:solidFill>
                  <a:schemeClr val="bg1"/>
                </a:solidFill>
              </a:rPr>
              <a:t>Abfalltonne</a:t>
            </a:r>
            <a:r>
              <a:rPr lang="en-IE" sz="2400" dirty="0">
                <a:solidFill>
                  <a:schemeClr val="bg1"/>
                </a:solidFill>
              </a:rPr>
              <a:t> </a:t>
            </a:r>
            <a:r>
              <a:rPr lang="en-IE" sz="2400" dirty="0" err="1">
                <a:solidFill>
                  <a:schemeClr val="bg1"/>
                </a:solidFill>
              </a:rPr>
              <a:t>sie</a:t>
            </a:r>
            <a:r>
              <a:rPr lang="en-IE" sz="2400" dirty="0">
                <a:solidFill>
                  <a:schemeClr val="bg1"/>
                </a:solidFill>
              </a:rPr>
              <a:t> </a:t>
            </a:r>
            <a:r>
              <a:rPr lang="en-IE" sz="2400" dirty="0" err="1">
                <a:solidFill>
                  <a:schemeClr val="bg1"/>
                </a:solidFill>
              </a:rPr>
              <a:t>dafür</a:t>
            </a:r>
            <a:r>
              <a:rPr lang="en-IE" sz="2400" dirty="0">
                <a:solidFill>
                  <a:schemeClr val="bg1"/>
                </a:solidFill>
              </a:rPr>
              <a:t> </a:t>
            </a:r>
            <a:r>
              <a:rPr lang="en-IE" sz="2400" dirty="0" err="1">
                <a:solidFill>
                  <a:schemeClr val="bg1"/>
                </a:solidFill>
              </a:rPr>
              <a:t>verwenden</a:t>
            </a:r>
            <a:r>
              <a:rPr lang="en-IE" sz="2400" dirty="0">
                <a:solidFill>
                  <a:schemeClr val="bg1"/>
                </a:solidFill>
              </a:rPr>
              <a:t> </a:t>
            </a:r>
            <a:r>
              <a:rPr lang="en-IE" sz="2400" dirty="0" err="1">
                <a:solidFill>
                  <a:schemeClr val="bg1"/>
                </a:solidFill>
              </a:rPr>
              <a:t>sollten</a:t>
            </a:r>
            <a:r>
              <a:rPr lang="en-IE" sz="2400" dirty="0">
                <a:solidFill>
                  <a:schemeClr val="bg1"/>
                </a:solidFill>
              </a:rPr>
              <a:t>.</a:t>
            </a:r>
          </a:p>
          <a:p>
            <a:r>
              <a:rPr lang="en-IE" sz="2400" dirty="0">
                <a:solidFill>
                  <a:schemeClr val="bg1"/>
                </a:solidFill>
              </a:rPr>
              <a:t>Die App </a:t>
            </a:r>
            <a:r>
              <a:rPr lang="en-IE" sz="2400" dirty="0" err="1">
                <a:solidFill>
                  <a:schemeClr val="bg1"/>
                </a:solidFill>
              </a:rPr>
              <a:t>kommt</a:t>
            </a:r>
            <a:r>
              <a:rPr lang="en-IE" sz="2400" dirty="0">
                <a:solidFill>
                  <a:schemeClr val="bg1"/>
                </a:solidFill>
              </a:rPr>
              <a:t> den </a:t>
            </a:r>
            <a:r>
              <a:rPr lang="en-IE" sz="2400" dirty="0" err="1">
                <a:solidFill>
                  <a:schemeClr val="bg1"/>
                </a:solidFill>
              </a:rPr>
              <a:t>Bedürfnissen</a:t>
            </a:r>
            <a:r>
              <a:rPr lang="en-IE" sz="2400" dirty="0">
                <a:solidFill>
                  <a:schemeClr val="bg1"/>
                </a:solidFill>
              </a:rPr>
              <a:t> der </a:t>
            </a:r>
            <a:r>
              <a:rPr lang="en-IE" sz="2400" dirty="0" err="1">
                <a:solidFill>
                  <a:schemeClr val="bg1"/>
                </a:solidFill>
              </a:rPr>
              <a:t>estnischen</a:t>
            </a:r>
            <a:r>
              <a:rPr lang="en-IE" sz="2400" dirty="0">
                <a:solidFill>
                  <a:schemeClr val="bg1"/>
                </a:solidFill>
              </a:rPr>
              <a:t> </a:t>
            </a:r>
            <a:r>
              <a:rPr lang="en-IE" sz="2400" dirty="0" err="1">
                <a:solidFill>
                  <a:schemeClr val="bg1"/>
                </a:solidFill>
              </a:rPr>
              <a:t>Bevölkerung</a:t>
            </a:r>
            <a:r>
              <a:rPr lang="en-IE" sz="2400" dirty="0">
                <a:solidFill>
                  <a:schemeClr val="bg1"/>
                </a:solidFill>
              </a:rPr>
              <a:t> </a:t>
            </a:r>
            <a:r>
              <a:rPr lang="en-IE" sz="2400" dirty="0" err="1">
                <a:solidFill>
                  <a:schemeClr val="bg1"/>
                </a:solidFill>
              </a:rPr>
              <a:t>entgegen</a:t>
            </a:r>
            <a:r>
              <a:rPr lang="en-IE" sz="2400" dirty="0">
                <a:solidFill>
                  <a:schemeClr val="bg1"/>
                </a:solidFill>
              </a:rPr>
              <a:t>, da in </a:t>
            </a:r>
            <a:r>
              <a:rPr lang="en-IE" sz="2400" dirty="0" err="1">
                <a:solidFill>
                  <a:schemeClr val="bg1"/>
                </a:solidFill>
              </a:rPr>
              <a:t>Estland</a:t>
            </a:r>
            <a:r>
              <a:rPr lang="en-IE" sz="2400" dirty="0">
                <a:solidFill>
                  <a:schemeClr val="bg1"/>
                </a:solidFill>
              </a:rPr>
              <a:t> der </a:t>
            </a:r>
            <a:r>
              <a:rPr lang="en-IE" sz="2400" dirty="0" err="1">
                <a:solidFill>
                  <a:schemeClr val="bg1"/>
                </a:solidFill>
              </a:rPr>
              <a:t>Kreislaufwirtschaft</a:t>
            </a:r>
            <a:r>
              <a:rPr lang="en-IE" sz="2400" dirty="0">
                <a:solidFill>
                  <a:schemeClr val="bg1"/>
                </a:solidFill>
              </a:rPr>
              <a:t> </a:t>
            </a:r>
            <a:r>
              <a:rPr lang="en-IE" sz="2400" dirty="0" err="1">
                <a:solidFill>
                  <a:schemeClr val="bg1"/>
                </a:solidFill>
              </a:rPr>
              <a:t>ein</a:t>
            </a:r>
            <a:r>
              <a:rPr lang="en-IE" sz="2400" dirty="0">
                <a:solidFill>
                  <a:schemeClr val="bg1"/>
                </a:solidFill>
              </a:rPr>
              <a:t> </a:t>
            </a:r>
            <a:r>
              <a:rPr lang="en-IE" sz="2400" dirty="0" err="1">
                <a:solidFill>
                  <a:schemeClr val="bg1"/>
                </a:solidFill>
              </a:rPr>
              <a:t>hoher</a:t>
            </a:r>
            <a:r>
              <a:rPr lang="en-IE" sz="2400" dirty="0">
                <a:solidFill>
                  <a:schemeClr val="bg1"/>
                </a:solidFill>
              </a:rPr>
              <a:t> </a:t>
            </a:r>
            <a:r>
              <a:rPr lang="en-IE" sz="2400" dirty="0" err="1">
                <a:solidFill>
                  <a:schemeClr val="bg1"/>
                </a:solidFill>
              </a:rPr>
              <a:t>Stellenwert</a:t>
            </a:r>
            <a:r>
              <a:rPr lang="en-IE" sz="2400" dirty="0">
                <a:solidFill>
                  <a:schemeClr val="bg1"/>
                </a:solidFill>
              </a:rPr>
              <a:t> </a:t>
            </a:r>
            <a:r>
              <a:rPr lang="en-IE" sz="2400" dirty="0" err="1">
                <a:solidFill>
                  <a:schemeClr val="bg1"/>
                </a:solidFill>
              </a:rPr>
              <a:t>zukommt</a:t>
            </a:r>
            <a:r>
              <a:rPr lang="en-IE" sz="2400" dirty="0">
                <a:solidFill>
                  <a:schemeClr val="bg1"/>
                </a:solidFill>
              </a:rPr>
              <a:t>, </a:t>
            </a:r>
            <a:r>
              <a:rPr lang="en-IE" sz="2400" dirty="0" err="1">
                <a:solidFill>
                  <a:schemeClr val="bg1"/>
                </a:solidFill>
              </a:rPr>
              <a:t>bei</a:t>
            </a:r>
            <a:r>
              <a:rPr lang="en-IE" sz="2400" dirty="0">
                <a:solidFill>
                  <a:schemeClr val="bg1"/>
                </a:solidFill>
              </a:rPr>
              <a:t> der </a:t>
            </a:r>
            <a:r>
              <a:rPr lang="en-IE" sz="2400" dirty="0" err="1">
                <a:solidFill>
                  <a:schemeClr val="bg1"/>
                </a:solidFill>
              </a:rPr>
              <a:t>vorhandene</a:t>
            </a:r>
            <a:r>
              <a:rPr lang="en-IE" sz="2400" dirty="0">
                <a:solidFill>
                  <a:schemeClr val="bg1"/>
                </a:solidFill>
              </a:rPr>
              <a:t> </a:t>
            </a:r>
            <a:r>
              <a:rPr lang="en-IE" sz="2400" dirty="0" err="1">
                <a:solidFill>
                  <a:schemeClr val="bg1"/>
                </a:solidFill>
              </a:rPr>
              <a:t>Materialien</a:t>
            </a:r>
            <a:r>
              <a:rPr lang="en-IE" sz="2400" dirty="0">
                <a:solidFill>
                  <a:schemeClr val="bg1"/>
                </a:solidFill>
              </a:rPr>
              <a:t> und </a:t>
            </a:r>
            <a:r>
              <a:rPr lang="en-IE" sz="2400" dirty="0" err="1">
                <a:solidFill>
                  <a:schemeClr val="bg1"/>
                </a:solidFill>
              </a:rPr>
              <a:t>Produkte</a:t>
            </a:r>
            <a:r>
              <a:rPr lang="en-IE" sz="2400" dirty="0">
                <a:solidFill>
                  <a:schemeClr val="bg1"/>
                </a:solidFill>
              </a:rPr>
              <a:t> so </a:t>
            </a:r>
            <a:r>
              <a:rPr lang="en-IE" sz="2400" dirty="0" err="1">
                <a:solidFill>
                  <a:schemeClr val="bg1"/>
                </a:solidFill>
              </a:rPr>
              <a:t>lange</a:t>
            </a:r>
            <a:r>
              <a:rPr lang="en-IE" sz="2400" dirty="0">
                <a:solidFill>
                  <a:schemeClr val="bg1"/>
                </a:solidFill>
              </a:rPr>
              <a:t> </a:t>
            </a:r>
            <a:r>
              <a:rPr lang="en-IE" sz="2400" dirty="0" err="1">
                <a:solidFill>
                  <a:schemeClr val="bg1"/>
                </a:solidFill>
              </a:rPr>
              <a:t>wie</a:t>
            </a:r>
            <a:r>
              <a:rPr lang="en-IE" sz="2400" dirty="0">
                <a:solidFill>
                  <a:schemeClr val="bg1"/>
                </a:solidFill>
              </a:rPr>
              <a:t> </a:t>
            </a:r>
            <a:r>
              <a:rPr lang="en-IE" sz="2400" dirty="0" err="1">
                <a:solidFill>
                  <a:schemeClr val="bg1"/>
                </a:solidFill>
              </a:rPr>
              <a:t>möglich</a:t>
            </a:r>
            <a:r>
              <a:rPr lang="en-IE" sz="2400" dirty="0">
                <a:solidFill>
                  <a:schemeClr val="bg1"/>
                </a:solidFill>
              </a:rPr>
              <a:t> </a:t>
            </a:r>
            <a:r>
              <a:rPr lang="en-IE" sz="2400" dirty="0" err="1">
                <a:solidFill>
                  <a:schemeClr val="bg1"/>
                </a:solidFill>
              </a:rPr>
              <a:t>genutzt</a:t>
            </a:r>
            <a:r>
              <a:rPr lang="en-IE" sz="2400" dirty="0">
                <a:solidFill>
                  <a:schemeClr val="bg1"/>
                </a:solidFill>
              </a:rPr>
              <a:t>, </a:t>
            </a:r>
            <a:r>
              <a:rPr lang="en-IE" sz="2400" dirty="0" err="1">
                <a:solidFill>
                  <a:schemeClr val="bg1"/>
                </a:solidFill>
              </a:rPr>
              <a:t>wiederverwendet</a:t>
            </a:r>
            <a:r>
              <a:rPr lang="en-IE" sz="2400" dirty="0">
                <a:solidFill>
                  <a:schemeClr val="bg1"/>
                </a:solidFill>
              </a:rPr>
              <a:t>, </a:t>
            </a:r>
            <a:r>
              <a:rPr lang="en-IE" sz="2400" dirty="0" err="1">
                <a:solidFill>
                  <a:schemeClr val="bg1"/>
                </a:solidFill>
              </a:rPr>
              <a:t>repariert</a:t>
            </a:r>
            <a:r>
              <a:rPr lang="en-IE" sz="2400" dirty="0">
                <a:solidFill>
                  <a:schemeClr val="bg1"/>
                </a:solidFill>
              </a:rPr>
              <a:t> </a:t>
            </a:r>
            <a:r>
              <a:rPr lang="en-IE" sz="2400" dirty="0" err="1">
                <a:solidFill>
                  <a:schemeClr val="bg1"/>
                </a:solidFill>
              </a:rPr>
              <a:t>oder</a:t>
            </a:r>
            <a:r>
              <a:rPr lang="en-IE" sz="2400" dirty="0">
                <a:solidFill>
                  <a:schemeClr val="bg1"/>
                </a:solidFill>
              </a:rPr>
              <a:t> </a:t>
            </a:r>
            <a:r>
              <a:rPr lang="en-IE" sz="2400" dirty="0" err="1">
                <a:solidFill>
                  <a:schemeClr val="bg1"/>
                </a:solidFill>
              </a:rPr>
              <a:t>recycelt</a:t>
            </a:r>
            <a:r>
              <a:rPr lang="en-IE" sz="2400" dirty="0">
                <a:solidFill>
                  <a:schemeClr val="bg1"/>
                </a:solidFill>
              </a:rPr>
              <a:t> </a:t>
            </a:r>
            <a:r>
              <a:rPr lang="en-IE" sz="2400" dirty="0" err="1">
                <a:solidFill>
                  <a:schemeClr val="bg1"/>
                </a:solidFill>
              </a:rPr>
              <a:t>werden</a:t>
            </a:r>
            <a:r>
              <a:rPr lang="en-IE" sz="2400" dirty="0">
                <a:solidFill>
                  <a:schemeClr val="bg1"/>
                </a:solidFill>
              </a:rPr>
              <a:t>.</a:t>
            </a:r>
          </a:p>
          <a:p>
            <a:endParaRPr lang="en-IE" sz="2400" dirty="0">
              <a:solidFill>
                <a:schemeClr val="bg1"/>
              </a:solidFill>
            </a:endParaRPr>
          </a:p>
        </p:txBody>
      </p:sp>
      <p:pic>
        <p:nvPicPr>
          <p:cNvPr id="6" name="Picture Placeholder 5">
            <a:extLst>
              <a:ext uri="{FF2B5EF4-FFF2-40B4-BE49-F238E27FC236}">
                <a16:creationId xmlns:a16="http://schemas.microsoft.com/office/drawing/2014/main" id="{031527E1-8BB6-4728-B2A8-89B9F65C1E7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BBFE8A19-A759-4C24-96A7-FC69CD0F4DBB}"/>
              </a:ext>
            </a:extLst>
          </p:cNvPr>
          <p:cNvSpPr txBox="1"/>
          <p:nvPr/>
        </p:nvSpPr>
        <p:spPr>
          <a:xfrm rot="16200000">
            <a:off x="-2011797" y="2267880"/>
            <a:ext cx="5139563" cy="646331"/>
          </a:xfrm>
          <a:prstGeom prst="rect">
            <a:avLst/>
          </a:prstGeom>
          <a:solidFill>
            <a:srgbClr val="FDC562"/>
          </a:solidFill>
        </p:spPr>
        <p:txBody>
          <a:bodyPr wrap="square">
            <a:spAutoFit/>
          </a:bodyPr>
          <a:lstStyle/>
          <a:p>
            <a:r>
              <a:rPr lang="en-US" sz="3600" dirty="0">
                <a:solidFill>
                  <a:srgbClr val="23385C"/>
                </a:solidFill>
              </a:rPr>
              <a:t>GOOD-PRACTICE-BEISPIEL</a:t>
            </a:r>
            <a:endParaRPr lang="en-US" sz="1800" dirty="0">
              <a:solidFill>
                <a:srgbClr val="23385C"/>
              </a:solidFill>
            </a:endParaRPr>
          </a:p>
        </p:txBody>
      </p:sp>
      <p:sp>
        <p:nvSpPr>
          <p:cNvPr id="4" name="Text Placeholder 1">
            <a:extLst>
              <a:ext uri="{FF2B5EF4-FFF2-40B4-BE49-F238E27FC236}">
                <a16:creationId xmlns:a16="http://schemas.microsoft.com/office/drawing/2014/main" id="{EF6DF73B-20BD-68FB-F967-59B4A34E3D6D}"/>
              </a:ext>
            </a:extLst>
          </p:cNvPr>
          <p:cNvSpPr txBox="1">
            <a:spLocks/>
          </p:cNvSpPr>
          <p:nvPr/>
        </p:nvSpPr>
        <p:spPr>
          <a:xfrm>
            <a:off x="1688303" y="228600"/>
            <a:ext cx="4716425" cy="5822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a:t>Die SORTER-App</a:t>
            </a:r>
          </a:p>
          <a:p>
            <a:endParaRPr lang="en-IE" dirty="0"/>
          </a:p>
        </p:txBody>
      </p:sp>
    </p:spTree>
    <p:extLst>
      <p:ext uri="{BB962C8B-B14F-4D97-AF65-F5344CB8AC3E}">
        <p14:creationId xmlns:p14="http://schemas.microsoft.com/office/powerpoint/2010/main" val="893091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467759"/>
            <a:ext cx="4716425" cy="582221"/>
          </a:xfrm>
        </p:spPr>
        <p:txBody>
          <a:bodyPr>
            <a:normAutofit/>
          </a:bodyPr>
          <a:lstStyle/>
          <a:p>
            <a:pPr algn="ctr"/>
            <a:r>
              <a:rPr lang="en-US" sz="2800" b="1" dirty="0" err="1"/>
              <a:t>Verbreitung</a:t>
            </a:r>
            <a:r>
              <a:rPr lang="en-US" sz="2800" b="1" dirty="0"/>
              <a:t> der SORTER-App</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517124"/>
            <a:ext cx="5306291" cy="3785652"/>
          </a:xfrm>
          <a:prstGeom prst="rect">
            <a:avLst/>
          </a:prstGeom>
          <a:noFill/>
        </p:spPr>
        <p:txBody>
          <a:bodyPr wrap="square" rtlCol="0">
            <a:spAutoFit/>
          </a:bodyPr>
          <a:lstStyle/>
          <a:p>
            <a:r>
              <a:rPr lang="en-US" sz="2400" dirty="0">
                <a:solidFill>
                  <a:schemeClr val="bg1"/>
                </a:solidFill>
              </a:rPr>
              <a:t>Die </a:t>
            </a:r>
            <a:r>
              <a:rPr lang="en-US" sz="2400" dirty="0" err="1">
                <a:solidFill>
                  <a:schemeClr val="bg1"/>
                </a:solidFill>
              </a:rPr>
              <a:t>Studierenden</a:t>
            </a:r>
            <a:r>
              <a:rPr lang="en-US" sz="2400" dirty="0">
                <a:solidFill>
                  <a:schemeClr val="bg1"/>
                </a:solidFill>
              </a:rPr>
              <a:t> </a:t>
            </a:r>
            <a:r>
              <a:rPr lang="en-US" sz="2400" dirty="0" err="1">
                <a:solidFill>
                  <a:schemeClr val="bg1"/>
                </a:solidFill>
              </a:rPr>
              <a:t>nutzten</a:t>
            </a:r>
            <a:r>
              <a:rPr lang="en-US" sz="2400" dirty="0">
                <a:solidFill>
                  <a:schemeClr val="bg1"/>
                </a:solidFill>
              </a:rPr>
              <a:t> </a:t>
            </a:r>
            <a:r>
              <a:rPr lang="en-US" sz="2400" dirty="0" err="1">
                <a:solidFill>
                  <a:schemeClr val="bg1"/>
                </a:solidFill>
              </a:rPr>
              <a:t>eine</a:t>
            </a:r>
            <a:r>
              <a:rPr lang="en-US" sz="2400" dirty="0">
                <a:solidFill>
                  <a:schemeClr val="bg1"/>
                </a:solidFill>
              </a:rPr>
              <a:t> </a:t>
            </a:r>
            <a:r>
              <a:rPr lang="en-US" sz="2400" dirty="0" err="1">
                <a:solidFill>
                  <a:schemeClr val="bg1"/>
                </a:solidFill>
              </a:rPr>
              <a:t>Reihe</a:t>
            </a:r>
            <a:r>
              <a:rPr lang="en-US" sz="2400" dirty="0">
                <a:solidFill>
                  <a:schemeClr val="bg1"/>
                </a:solidFill>
              </a:rPr>
              <a:t> von </a:t>
            </a:r>
            <a:r>
              <a:rPr lang="en-US" sz="2400" dirty="0" err="1">
                <a:solidFill>
                  <a:schemeClr val="bg1"/>
                </a:solidFill>
              </a:rPr>
              <a:t>digitalen</a:t>
            </a:r>
            <a:r>
              <a:rPr lang="en-US" sz="2400" dirty="0">
                <a:solidFill>
                  <a:schemeClr val="bg1"/>
                </a:solidFill>
              </a:rPr>
              <a:t> Tools für die </a:t>
            </a:r>
            <a:r>
              <a:rPr lang="en-US" sz="2400" dirty="0" err="1">
                <a:solidFill>
                  <a:schemeClr val="bg1"/>
                </a:solidFill>
              </a:rPr>
              <a:t>Entwicklung</a:t>
            </a:r>
            <a:r>
              <a:rPr lang="en-US" sz="2400" dirty="0">
                <a:solidFill>
                  <a:schemeClr val="bg1"/>
                </a:solidFill>
              </a:rPr>
              <a:t> und </a:t>
            </a:r>
            <a:r>
              <a:rPr lang="en-US" sz="2400" dirty="0" err="1">
                <a:solidFill>
                  <a:schemeClr val="bg1"/>
                </a:solidFill>
              </a:rPr>
              <a:t>Verbreitung</a:t>
            </a:r>
            <a:r>
              <a:rPr lang="en-US" sz="2400" dirty="0">
                <a:solidFill>
                  <a:schemeClr val="bg1"/>
                </a:solidFill>
              </a:rPr>
              <a:t> der SORTER-App </a:t>
            </a:r>
            <a:r>
              <a:rPr lang="en-US" sz="2400" dirty="0" err="1">
                <a:solidFill>
                  <a:schemeClr val="bg1"/>
                </a:solidFill>
              </a:rPr>
              <a:t>wie</a:t>
            </a:r>
            <a:r>
              <a:rPr lang="en-US" sz="2400" dirty="0">
                <a:solidFill>
                  <a:schemeClr val="bg1"/>
                </a:solidFill>
              </a:rPr>
              <a:t> Interviews </a:t>
            </a:r>
            <a:r>
              <a:rPr lang="en-US" sz="2400" dirty="0" err="1">
                <a:solidFill>
                  <a:schemeClr val="bg1"/>
                </a:solidFill>
              </a:rPr>
              <a:t>mit</a:t>
            </a:r>
            <a:r>
              <a:rPr lang="en-US" sz="2400" dirty="0">
                <a:solidFill>
                  <a:schemeClr val="bg1"/>
                </a:solidFill>
              </a:rPr>
              <a:t> Alumni, Videoclips, </a:t>
            </a:r>
            <a:r>
              <a:rPr lang="en-US" sz="2400" dirty="0" err="1">
                <a:solidFill>
                  <a:schemeClr val="bg1"/>
                </a:solidFill>
              </a:rPr>
              <a:t>Verwendung</a:t>
            </a:r>
            <a:r>
              <a:rPr lang="en-US" sz="2400" dirty="0">
                <a:solidFill>
                  <a:schemeClr val="bg1"/>
                </a:solidFill>
              </a:rPr>
              <a:t> von </a:t>
            </a:r>
            <a:r>
              <a:rPr lang="en-US" sz="2400" dirty="0" err="1">
                <a:solidFill>
                  <a:schemeClr val="bg1"/>
                </a:solidFill>
              </a:rPr>
              <a:t>Mailinglisten</a:t>
            </a:r>
            <a:r>
              <a:rPr lang="en-US" sz="2400" dirty="0">
                <a:solidFill>
                  <a:schemeClr val="bg1"/>
                </a:solidFill>
              </a:rPr>
              <a:t> etc. Auf Social-Media-</a:t>
            </a:r>
            <a:r>
              <a:rPr lang="en-US" sz="2400" dirty="0" err="1">
                <a:solidFill>
                  <a:schemeClr val="bg1"/>
                </a:solidFill>
              </a:rPr>
              <a:t>Plattformen</a:t>
            </a:r>
            <a:r>
              <a:rPr lang="en-US" sz="2400" dirty="0">
                <a:solidFill>
                  <a:schemeClr val="bg1"/>
                </a:solidFill>
              </a:rPr>
              <a:t> </a:t>
            </a:r>
            <a:r>
              <a:rPr lang="en-US" sz="2400" dirty="0" err="1">
                <a:solidFill>
                  <a:schemeClr val="bg1"/>
                </a:solidFill>
              </a:rPr>
              <a:t>wie</a:t>
            </a:r>
            <a:r>
              <a:rPr lang="en-US" sz="2400" dirty="0">
                <a:solidFill>
                  <a:schemeClr val="bg1"/>
                </a:solidFill>
              </a:rPr>
              <a:t> Facebook, LinkedIn und Instagram </a:t>
            </a:r>
            <a:r>
              <a:rPr lang="en-US" sz="2400" dirty="0" err="1">
                <a:solidFill>
                  <a:schemeClr val="bg1"/>
                </a:solidFill>
              </a:rPr>
              <a:t>machten</a:t>
            </a:r>
            <a:r>
              <a:rPr lang="en-US" sz="2400" dirty="0">
                <a:solidFill>
                  <a:schemeClr val="bg1"/>
                </a:solidFill>
              </a:rPr>
              <a:t> </a:t>
            </a:r>
            <a:r>
              <a:rPr lang="en-US" sz="2400" dirty="0" err="1">
                <a:solidFill>
                  <a:schemeClr val="bg1"/>
                </a:solidFill>
              </a:rPr>
              <a:t>sie</a:t>
            </a:r>
            <a:r>
              <a:rPr lang="en-US" sz="2400" dirty="0">
                <a:solidFill>
                  <a:schemeClr val="bg1"/>
                </a:solidFill>
              </a:rPr>
              <a:t> </a:t>
            </a:r>
            <a:r>
              <a:rPr lang="en-US" sz="2400" dirty="0" err="1">
                <a:solidFill>
                  <a:schemeClr val="bg1"/>
                </a:solidFill>
              </a:rPr>
              <a:t>ebenso</a:t>
            </a:r>
            <a:r>
              <a:rPr lang="en-US" sz="2400" dirty="0">
                <a:solidFill>
                  <a:schemeClr val="bg1"/>
                </a:solidFill>
              </a:rPr>
              <a:t> auf die SORTER-App </a:t>
            </a:r>
            <a:r>
              <a:rPr lang="en-US" sz="2400" dirty="0" err="1">
                <a:solidFill>
                  <a:schemeClr val="bg1"/>
                </a:solidFill>
              </a:rPr>
              <a:t>aufmerksam</a:t>
            </a:r>
            <a:r>
              <a:rPr lang="en-US" sz="2400" dirty="0">
                <a:solidFill>
                  <a:schemeClr val="bg1"/>
                </a:solidFill>
              </a:rPr>
              <a:t>.</a:t>
            </a:r>
          </a:p>
          <a:p>
            <a:r>
              <a:rPr lang="en-US" sz="2400" dirty="0">
                <a:solidFill>
                  <a:schemeClr val="bg1"/>
                </a:solidFill>
              </a:rPr>
              <a:t> </a:t>
            </a:r>
          </a:p>
        </p:txBody>
      </p:sp>
      <p:pic>
        <p:nvPicPr>
          <p:cNvPr id="4" name="Picture Placeholder 3">
            <a:extLst>
              <a:ext uri="{FF2B5EF4-FFF2-40B4-BE49-F238E27FC236}">
                <a16:creationId xmlns:a16="http://schemas.microsoft.com/office/drawing/2014/main" id="{58E2B3B0-73CB-4929-B26F-91CE5181384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CF5C8167-7FA7-49F1-9642-8970BAA03651}"/>
              </a:ext>
            </a:extLst>
          </p:cNvPr>
          <p:cNvSpPr txBox="1"/>
          <p:nvPr/>
        </p:nvSpPr>
        <p:spPr>
          <a:xfrm rot="16200000">
            <a:off x="-2011797" y="2267880"/>
            <a:ext cx="5139563" cy="646331"/>
          </a:xfrm>
          <a:prstGeom prst="rect">
            <a:avLst/>
          </a:prstGeom>
          <a:solidFill>
            <a:srgbClr val="FDC562"/>
          </a:solidFill>
        </p:spPr>
        <p:txBody>
          <a:bodyPr wrap="square">
            <a:spAutoFit/>
          </a:bodyPr>
          <a:lstStyle/>
          <a:p>
            <a:r>
              <a:rPr lang="en-US" sz="3600" dirty="0">
                <a:solidFill>
                  <a:srgbClr val="23385C"/>
                </a:solidFill>
              </a:rPr>
              <a:t>GOOD-PRACTICE-BEISPIEL</a:t>
            </a:r>
            <a:endParaRPr lang="en-US" sz="1800" dirty="0">
              <a:solidFill>
                <a:srgbClr val="23385C"/>
              </a:solidFill>
            </a:endParaRPr>
          </a:p>
        </p:txBody>
      </p:sp>
    </p:spTree>
    <p:extLst>
      <p:ext uri="{BB962C8B-B14F-4D97-AF65-F5344CB8AC3E}">
        <p14:creationId xmlns:p14="http://schemas.microsoft.com/office/powerpoint/2010/main" val="2474631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070231" y="1250158"/>
            <a:ext cx="8966521" cy="1656716"/>
          </a:xfrm>
        </p:spPr>
        <p:txBody>
          <a:bodyPr>
            <a:normAutofit/>
          </a:bodyPr>
          <a:lstStyle/>
          <a:p>
            <a:r>
              <a:rPr lang="en-US" sz="4400" dirty="0"/>
              <a:t>MODUL 3 </a:t>
            </a:r>
            <a:r>
              <a:rPr lang="en-US" sz="4400" dirty="0" err="1"/>
              <a:t>Übungen</a:t>
            </a:r>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46CED5-1132-43D7-86C8-F87F836A23FE}"/>
              </a:ext>
            </a:extLst>
          </p:cNvPr>
          <p:cNvSpPr>
            <a:spLocks noGrp="1"/>
          </p:cNvSpPr>
          <p:nvPr>
            <p:ph type="pic" sz="quarter" idx="10"/>
          </p:nvPr>
        </p:nvSpPr>
        <p:spPr/>
      </p:sp>
      <p:sp>
        <p:nvSpPr>
          <p:cNvPr id="6" name="Text Placeholder 5">
            <a:extLst>
              <a:ext uri="{FF2B5EF4-FFF2-40B4-BE49-F238E27FC236}">
                <a16:creationId xmlns:a16="http://schemas.microsoft.com/office/drawing/2014/main" id="{96226854-E798-4FD6-80D0-B58794268134}"/>
              </a:ext>
            </a:extLst>
          </p:cNvPr>
          <p:cNvSpPr>
            <a:spLocks noGrp="1"/>
          </p:cNvSpPr>
          <p:nvPr>
            <p:ph type="body" sz="quarter" idx="18"/>
          </p:nvPr>
        </p:nvSpPr>
        <p:spPr/>
        <p:txBody>
          <a:bodyPr>
            <a:normAutofit/>
          </a:bodyPr>
          <a:lstStyle/>
          <a:p>
            <a:pPr marL="0"/>
            <a:r>
              <a:rPr lang="en-IE" dirty="0" err="1"/>
              <a:t>Sehen</a:t>
            </a:r>
            <a:r>
              <a:rPr lang="en-IE" dirty="0"/>
              <a:t> Sie </a:t>
            </a:r>
            <a:r>
              <a:rPr lang="en-IE" dirty="0" err="1"/>
              <a:t>sich</a:t>
            </a:r>
            <a:r>
              <a:rPr lang="en-IE" dirty="0"/>
              <a:t> das Video </a:t>
            </a:r>
            <a:r>
              <a:rPr lang="en-IE" dirty="0" err="1"/>
              <a:t>mit</a:t>
            </a:r>
            <a:r>
              <a:rPr lang="en-IE" dirty="0"/>
              <a:t> </a:t>
            </a:r>
            <a:r>
              <a:rPr lang="en-IE" dirty="0" err="1"/>
              <a:t>Beispielen</a:t>
            </a:r>
            <a:r>
              <a:rPr lang="en-IE" dirty="0"/>
              <a:t> für </a:t>
            </a:r>
            <a:r>
              <a:rPr lang="en-IE" dirty="0" err="1"/>
              <a:t>bürgerschaftliches</a:t>
            </a:r>
            <a:r>
              <a:rPr lang="en-IE" dirty="0"/>
              <a:t> Engagement auf Social Media an:</a:t>
            </a:r>
          </a:p>
          <a:p>
            <a:pPr marL="0"/>
            <a:r>
              <a:rPr lang="en-IE" dirty="0"/>
              <a:t>https://www.youtube.com/watch?v=n8cMCdnQN40</a:t>
            </a:r>
          </a:p>
          <a:p>
            <a:endParaRPr lang="en-IE" dirty="0"/>
          </a:p>
        </p:txBody>
      </p:sp>
      <p:sp>
        <p:nvSpPr>
          <p:cNvPr id="5" name="Text Placeholder 4">
            <a:extLst>
              <a:ext uri="{FF2B5EF4-FFF2-40B4-BE49-F238E27FC236}">
                <a16:creationId xmlns:a16="http://schemas.microsoft.com/office/drawing/2014/main" id="{69C5483A-3751-4748-8441-B2A24D1C4E32}"/>
              </a:ext>
            </a:extLst>
          </p:cNvPr>
          <p:cNvSpPr>
            <a:spLocks noGrp="1"/>
          </p:cNvSpPr>
          <p:nvPr>
            <p:ph type="body" sz="quarter" idx="16"/>
          </p:nvPr>
        </p:nvSpPr>
        <p:spPr>
          <a:xfrm>
            <a:off x="-77747" y="790477"/>
            <a:ext cx="2811009" cy="825696"/>
          </a:xfrm>
        </p:spPr>
        <p:txBody>
          <a:bodyPr>
            <a:normAutofit/>
          </a:bodyPr>
          <a:lstStyle/>
          <a:p>
            <a:pPr algn="ctr"/>
            <a:r>
              <a:rPr lang="en-US" dirty="0"/>
              <a:t>VIDEO</a:t>
            </a:r>
            <a:endParaRPr lang="en-IE" dirty="0"/>
          </a:p>
        </p:txBody>
      </p:sp>
      <p:pic>
        <p:nvPicPr>
          <p:cNvPr id="7" name="Online Media 6" title="Examples of Civic Engagement On Social Media">
            <a:hlinkClick r:id="" action="ppaction://media"/>
            <a:extLst>
              <a:ext uri="{FF2B5EF4-FFF2-40B4-BE49-F238E27FC236}">
                <a16:creationId xmlns:a16="http://schemas.microsoft.com/office/drawing/2014/main" id="{16778142-6E30-409F-A40D-FFA9277D6144}"/>
              </a:ext>
            </a:extLst>
          </p:cNvPr>
          <p:cNvPicPr>
            <a:picLocks noRot="1" noChangeAspect="1"/>
          </p:cNvPicPr>
          <p:nvPr>
            <a:videoFile r:link="rId1"/>
          </p:nvPr>
        </p:nvPicPr>
        <p:blipFill>
          <a:blip r:embed="rId3"/>
          <a:stretch>
            <a:fillRect/>
          </a:stretch>
        </p:blipFill>
        <p:spPr>
          <a:xfrm>
            <a:off x="7061200" y="1203325"/>
            <a:ext cx="5130800" cy="3948858"/>
          </a:xfrm>
          <a:prstGeom prst="rect">
            <a:avLst/>
          </a:prstGeom>
        </p:spPr>
      </p:pic>
      <p:sp>
        <p:nvSpPr>
          <p:cNvPr id="2" name="TextBox 1">
            <a:extLst>
              <a:ext uri="{FF2B5EF4-FFF2-40B4-BE49-F238E27FC236}">
                <a16:creationId xmlns:a16="http://schemas.microsoft.com/office/drawing/2014/main" id="{1DFC6B3D-D972-4D58-9A6C-60B7C1DCA3EF}"/>
              </a:ext>
            </a:extLst>
          </p:cNvPr>
          <p:cNvSpPr txBox="1"/>
          <p:nvPr/>
        </p:nvSpPr>
        <p:spPr>
          <a:xfrm>
            <a:off x="705678" y="1848677"/>
            <a:ext cx="4244009" cy="1107996"/>
          </a:xfrm>
          <a:prstGeom prst="rect">
            <a:avLst/>
          </a:prstGeom>
          <a:noFill/>
        </p:spPr>
        <p:txBody>
          <a:bodyPr wrap="square" rtlCol="0">
            <a:spAutoFit/>
          </a:bodyPr>
          <a:lstStyle/>
          <a:p>
            <a:r>
              <a:rPr lang="en-US" sz="2400" dirty="0" err="1">
                <a:solidFill>
                  <a:schemeClr val="bg1"/>
                </a:solidFill>
              </a:rPr>
              <a:t>Bürgerschaftliches</a:t>
            </a:r>
            <a:r>
              <a:rPr lang="en-US" sz="2400" dirty="0">
                <a:solidFill>
                  <a:schemeClr val="bg1"/>
                </a:solidFill>
              </a:rPr>
              <a:t> Engagement auf Social Media</a:t>
            </a:r>
          </a:p>
          <a:p>
            <a:endParaRPr lang="en-IE" dirty="0"/>
          </a:p>
        </p:txBody>
      </p:sp>
    </p:spTree>
    <p:extLst>
      <p:ext uri="{BB962C8B-B14F-4D97-AF65-F5344CB8AC3E}">
        <p14:creationId xmlns:p14="http://schemas.microsoft.com/office/powerpoint/2010/main" val="84969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46CED5-1132-43D7-86C8-F87F836A23FE}"/>
              </a:ext>
            </a:extLst>
          </p:cNvPr>
          <p:cNvSpPr>
            <a:spLocks noGrp="1"/>
          </p:cNvSpPr>
          <p:nvPr>
            <p:ph type="pic" sz="quarter" idx="10"/>
          </p:nvPr>
        </p:nvSpPr>
        <p:spPr/>
      </p:sp>
      <p:sp>
        <p:nvSpPr>
          <p:cNvPr id="6" name="Text Placeholder 5">
            <a:extLst>
              <a:ext uri="{FF2B5EF4-FFF2-40B4-BE49-F238E27FC236}">
                <a16:creationId xmlns:a16="http://schemas.microsoft.com/office/drawing/2014/main" id="{96226854-E798-4FD6-80D0-B58794268134}"/>
              </a:ext>
            </a:extLst>
          </p:cNvPr>
          <p:cNvSpPr>
            <a:spLocks noGrp="1"/>
          </p:cNvSpPr>
          <p:nvPr>
            <p:ph type="body" sz="quarter" idx="18"/>
          </p:nvPr>
        </p:nvSpPr>
        <p:spPr/>
        <p:txBody>
          <a:bodyPr>
            <a:normAutofit/>
          </a:bodyPr>
          <a:lstStyle/>
          <a:p>
            <a:pPr marL="0"/>
            <a:r>
              <a:rPr lang="en-US" dirty="0" err="1"/>
              <a:t>Sehen</a:t>
            </a:r>
            <a:r>
              <a:rPr lang="en-US" dirty="0"/>
              <a:t> Sie </a:t>
            </a:r>
            <a:r>
              <a:rPr lang="en-US" dirty="0" err="1"/>
              <a:t>sich</a:t>
            </a:r>
            <a:r>
              <a:rPr lang="en-US" dirty="0"/>
              <a:t> das Video </a:t>
            </a:r>
            <a:r>
              <a:rPr lang="en-US" dirty="0" err="1"/>
              <a:t>über</a:t>
            </a:r>
            <a:r>
              <a:rPr lang="en-US" dirty="0"/>
              <a:t> “IN2IT Chicago” </a:t>
            </a:r>
            <a:r>
              <a:rPr lang="en-US" dirty="0" err="1"/>
              <a:t>als</a:t>
            </a:r>
            <a:r>
              <a:rPr lang="en-US" dirty="0"/>
              <a:t> </a:t>
            </a:r>
            <a:r>
              <a:rPr lang="en-US" dirty="0" err="1"/>
              <a:t>Beispiel</a:t>
            </a:r>
            <a:r>
              <a:rPr lang="en-US" dirty="0"/>
              <a:t> für die </a:t>
            </a:r>
            <a:r>
              <a:rPr lang="en-US" dirty="0" err="1"/>
              <a:t>Schaffung</a:t>
            </a:r>
            <a:r>
              <a:rPr lang="en-US" dirty="0"/>
              <a:t> </a:t>
            </a:r>
            <a:r>
              <a:rPr lang="en-US" dirty="0" err="1"/>
              <a:t>einer</a:t>
            </a:r>
            <a:r>
              <a:rPr lang="en-US" dirty="0"/>
              <a:t> </a:t>
            </a:r>
            <a:r>
              <a:rPr lang="en-US" dirty="0" err="1"/>
              <a:t>Plattform</a:t>
            </a:r>
            <a:r>
              <a:rPr lang="en-US" dirty="0"/>
              <a:t> für </a:t>
            </a:r>
            <a:r>
              <a:rPr lang="en-US" dirty="0" err="1"/>
              <a:t>bürgerschaftliches</a:t>
            </a:r>
            <a:r>
              <a:rPr lang="en-US" dirty="0"/>
              <a:t> Engagement an:</a:t>
            </a:r>
            <a:endParaRPr lang="en-IE" dirty="0"/>
          </a:p>
          <a:p>
            <a:r>
              <a:rPr lang="en-IE" dirty="0"/>
              <a:t>https://www.youtube.com/watch?v=-iT4a2Mpf0M</a:t>
            </a:r>
          </a:p>
        </p:txBody>
      </p:sp>
      <p:sp>
        <p:nvSpPr>
          <p:cNvPr id="2" name="TextBox 1">
            <a:extLst>
              <a:ext uri="{FF2B5EF4-FFF2-40B4-BE49-F238E27FC236}">
                <a16:creationId xmlns:a16="http://schemas.microsoft.com/office/drawing/2014/main" id="{1DFC6B3D-D972-4D58-9A6C-60B7C1DCA3EF}"/>
              </a:ext>
            </a:extLst>
          </p:cNvPr>
          <p:cNvSpPr txBox="1"/>
          <p:nvPr/>
        </p:nvSpPr>
        <p:spPr>
          <a:xfrm>
            <a:off x="705678" y="1848677"/>
            <a:ext cx="4244009" cy="830997"/>
          </a:xfrm>
          <a:prstGeom prst="rect">
            <a:avLst/>
          </a:prstGeom>
          <a:noFill/>
        </p:spPr>
        <p:txBody>
          <a:bodyPr wrap="square" rtlCol="0">
            <a:spAutoFit/>
          </a:bodyPr>
          <a:lstStyle/>
          <a:p>
            <a:r>
              <a:rPr lang="en-US" sz="2400" dirty="0" err="1">
                <a:solidFill>
                  <a:schemeClr val="bg1"/>
                </a:solidFill>
              </a:rPr>
              <a:t>Schaffung</a:t>
            </a:r>
            <a:r>
              <a:rPr lang="en-US" sz="2400" dirty="0">
                <a:solidFill>
                  <a:schemeClr val="bg1"/>
                </a:solidFill>
              </a:rPr>
              <a:t> </a:t>
            </a:r>
            <a:r>
              <a:rPr lang="en-US" sz="2400" dirty="0" err="1">
                <a:solidFill>
                  <a:schemeClr val="bg1"/>
                </a:solidFill>
              </a:rPr>
              <a:t>einer</a:t>
            </a:r>
            <a:r>
              <a:rPr lang="en-US" sz="2400" dirty="0">
                <a:solidFill>
                  <a:schemeClr val="bg1"/>
                </a:solidFill>
              </a:rPr>
              <a:t> </a:t>
            </a:r>
            <a:r>
              <a:rPr lang="en-US" sz="2400" dirty="0" err="1">
                <a:solidFill>
                  <a:schemeClr val="bg1"/>
                </a:solidFill>
              </a:rPr>
              <a:t>Plattform</a:t>
            </a:r>
            <a:r>
              <a:rPr lang="en-US" sz="2400" dirty="0">
                <a:solidFill>
                  <a:schemeClr val="bg1"/>
                </a:solidFill>
              </a:rPr>
              <a:t> für </a:t>
            </a:r>
            <a:r>
              <a:rPr lang="en-US" sz="2400" dirty="0" err="1">
                <a:solidFill>
                  <a:schemeClr val="bg1"/>
                </a:solidFill>
              </a:rPr>
              <a:t>bürgerschaftliches</a:t>
            </a:r>
            <a:r>
              <a:rPr lang="en-US" sz="2400" dirty="0">
                <a:solidFill>
                  <a:schemeClr val="bg1"/>
                </a:solidFill>
              </a:rPr>
              <a:t> Engagement</a:t>
            </a:r>
            <a:endParaRPr lang="en-IE" dirty="0"/>
          </a:p>
        </p:txBody>
      </p:sp>
      <p:pic>
        <p:nvPicPr>
          <p:cNvPr id="3" name="Online Media 2" title="IN2IT Chicago: Creating a Platform for Civic Engagement">
            <a:hlinkClick r:id="" action="ppaction://media"/>
            <a:extLst>
              <a:ext uri="{FF2B5EF4-FFF2-40B4-BE49-F238E27FC236}">
                <a16:creationId xmlns:a16="http://schemas.microsoft.com/office/drawing/2014/main" id="{E9885B5A-10FD-4760-B234-2C234AA05766}"/>
              </a:ext>
            </a:extLst>
          </p:cNvPr>
          <p:cNvPicPr>
            <a:picLocks noRot="1" noChangeAspect="1"/>
          </p:cNvPicPr>
          <p:nvPr>
            <a:videoFile r:link="rId1"/>
          </p:nvPr>
        </p:nvPicPr>
        <p:blipFill>
          <a:blip r:embed="rId3"/>
          <a:stretch>
            <a:fillRect/>
          </a:stretch>
        </p:blipFill>
        <p:spPr>
          <a:xfrm>
            <a:off x="7061200" y="1203325"/>
            <a:ext cx="5132897" cy="3913188"/>
          </a:xfrm>
          <a:prstGeom prst="rect">
            <a:avLst/>
          </a:prstGeom>
        </p:spPr>
      </p:pic>
      <p:sp>
        <p:nvSpPr>
          <p:cNvPr id="9" name="Text Placeholder 4">
            <a:extLst>
              <a:ext uri="{FF2B5EF4-FFF2-40B4-BE49-F238E27FC236}">
                <a16:creationId xmlns:a16="http://schemas.microsoft.com/office/drawing/2014/main" id="{E1A58385-AAB7-DB50-5E67-C96EC7F7668A}"/>
              </a:ext>
            </a:extLst>
          </p:cNvPr>
          <p:cNvSpPr>
            <a:spLocks noGrp="1"/>
          </p:cNvSpPr>
          <p:nvPr>
            <p:ph type="body" sz="quarter" idx="16"/>
          </p:nvPr>
        </p:nvSpPr>
        <p:spPr>
          <a:xfrm>
            <a:off x="-77747" y="790477"/>
            <a:ext cx="2811009" cy="825696"/>
          </a:xfrm>
        </p:spPr>
        <p:txBody>
          <a:bodyPr>
            <a:normAutofit/>
          </a:bodyPr>
          <a:lstStyle/>
          <a:p>
            <a:pPr algn="ctr"/>
            <a:r>
              <a:rPr lang="en-US" dirty="0"/>
              <a:t>VIDEO</a:t>
            </a:r>
            <a:endParaRPr lang="en-IE" dirty="0"/>
          </a:p>
        </p:txBody>
      </p:sp>
    </p:spTree>
    <p:extLst>
      <p:ext uri="{BB962C8B-B14F-4D97-AF65-F5344CB8AC3E}">
        <p14:creationId xmlns:p14="http://schemas.microsoft.com/office/powerpoint/2010/main" val="40780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3" name="Text Placeholder 2">
            <a:extLst>
              <a:ext uri="{FF2B5EF4-FFF2-40B4-BE49-F238E27FC236}">
                <a16:creationId xmlns:a16="http://schemas.microsoft.com/office/drawing/2014/main" id="{8987BA89-AFF6-4309-A381-0F51891195D6}"/>
              </a:ext>
            </a:extLst>
          </p:cNvPr>
          <p:cNvSpPr>
            <a:spLocks noGrp="1"/>
          </p:cNvSpPr>
          <p:nvPr>
            <p:ph type="body" sz="quarter" idx="18"/>
          </p:nvPr>
        </p:nvSpPr>
        <p:spPr>
          <a:xfrm>
            <a:off x="1535642" y="1563033"/>
            <a:ext cx="5316420" cy="5057759"/>
          </a:xfrm>
        </p:spPr>
        <p:txBody>
          <a:bodyPr>
            <a:normAutofit fontScale="92500"/>
          </a:bodyPr>
          <a:lstStyle/>
          <a:p>
            <a:pPr fontAlgn="base"/>
            <a:r>
              <a:rPr lang="de-AT" dirty="0"/>
              <a:t>Im Rahmen des </a:t>
            </a:r>
            <a:r>
              <a:rPr lang="de-AT" i="1" dirty="0"/>
              <a:t>Starter Programms</a:t>
            </a:r>
            <a:r>
              <a:rPr lang="de-AT" dirty="0"/>
              <a:t> arbeiteten die Studierenden in Teams unter der Verwendung von digitaler Technologie und Kommunikationskanälen an ihren Ideen zur Lösung bestimmter sozialer Probleme in Estland. Oftmals entwickelten sie dabei neue digitale Geschäftsideen und kümmerten sich darum, ihre Lösungen in der jeweiligen Praxisgemeinschaft umzusetzen. Das Engagement der Studierenden beschränkte sich also nicht nur auf die Erfindung einer digitalen Lösung für ein soziales Problem in ihrer unmittelbaren Umgebung, sondern in vielen Fällen dienten diese Lösungen direkt der Gemeinschaft.</a:t>
            </a:r>
            <a:endParaRPr lang="en-US" dirty="0"/>
          </a:p>
          <a:p>
            <a:endParaRPr lang="en-US" dirty="0"/>
          </a:p>
        </p:txBody>
      </p:sp>
      <p:pic>
        <p:nvPicPr>
          <p:cNvPr id="8" name="Picture Placeholder 7">
            <a:extLst>
              <a:ext uri="{FF2B5EF4-FFF2-40B4-BE49-F238E27FC236}">
                <a16:creationId xmlns:a16="http://schemas.microsoft.com/office/drawing/2014/main" id="{5CA5B143-69A6-45FD-AE56-A2DAA857986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11993C99-6B89-40E5-992D-7EF6C67698DE}"/>
              </a:ext>
            </a:extLst>
          </p:cNvPr>
          <p:cNvSpPr txBox="1"/>
          <p:nvPr/>
        </p:nvSpPr>
        <p:spPr>
          <a:xfrm rot="16200000">
            <a:off x="-593425" y="3265751"/>
            <a:ext cx="2348683" cy="830997"/>
          </a:xfrm>
          <a:prstGeom prst="rect">
            <a:avLst/>
          </a:prstGeom>
          <a:noFill/>
        </p:spPr>
        <p:txBody>
          <a:bodyPr wrap="square" rtlCol="0">
            <a:spAutoFit/>
          </a:bodyPr>
          <a:lstStyle/>
          <a:p>
            <a:r>
              <a:rPr lang="en-IE" sz="4800" dirty="0">
                <a:solidFill>
                  <a:srgbClr val="F16A4C"/>
                </a:solidFill>
              </a:rPr>
              <a:t>example</a:t>
            </a:r>
          </a:p>
        </p:txBody>
      </p:sp>
      <p:sp>
        <p:nvSpPr>
          <p:cNvPr id="9" name="TextBox 8">
            <a:extLst>
              <a:ext uri="{FF2B5EF4-FFF2-40B4-BE49-F238E27FC236}">
                <a16:creationId xmlns:a16="http://schemas.microsoft.com/office/drawing/2014/main" id="{EA1345D5-9EEB-405E-B5B4-B25F8085E674}"/>
              </a:ext>
            </a:extLst>
          </p:cNvPr>
          <p:cNvSpPr txBox="1"/>
          <p:nvPr/>
        </p:nvSpPr>
        <p:spPr>
          <a:xfrm rot="16200000">
            <a:off x="-2011797" y="2267880"/>
            <a:ext cx="5139563" cy="646331"/>
          </a:xfrm>
          <a:prstGeom prst="rect">
            <a:avLst/>
          </a:prstGeom>
          <a:solidFill>
            <a:srgbClr val="FDC562"/>
          </a:solidFill>
        </p:spPr>
        <p:txBody>
          <a:bodyPr wrap="square">
            <a:spAutoFit/>
          </a:bodyPr>
          <a:lstStyle/>
          <a:p>
            <a:r>
              <a:rPr lang="en-US" sz="3600" dirty="0">
                <a:solidFill>
                  <a:srgbClr val="23385C"/>
                </a:solidFill>
              </a:rPr>
              <a:t>GOOD-PRACTICE-BEISPIEL</a:t>
            </a:r>
            <a:endParaRPr lang="en-US" sz="1800" dirty="0">
              <a:solidFill>
                <a:srgbClr val="23385C"/>
              </a:solidFill>
            </a:endParaRPr>
          </a:p>
        </p:txBody>
      </p:sp>
      <p:sp>
        <p:nvSpPr>
          <p:cNvPr id="11" name="Text Placeholder 3">
            <a:extLst>
              <a:ext uri="{FF2B5EF4-FFF2-40B4-BE49-F238E27FC236}">
                <a16:creationId xmlns:a16="http://schemas.microsoft.com/office/drawing/2014/main" id="{E9EB0F64-1864-AB13-DCA0-CEBDF4176911}"/>
              </a:ext>
            </a:extLst>
          </p:cNvPr>
          <p:cNvSpPr>
            <a:spLocks noGrp="1"/>
          </p:cNvSpPr>
          <p:nvPr>
            <p:ph type="body" sz="quarter" idx="16"/>
          </p:nvPr>
        </p:nvSpPr>
        <p:spPr>
          <a:xfrm>
            <a:off x="1718561" y="318052"/>
            <a:ext cx="4716425" cy="859679"/>
          </a:xfrm>
        </p:spPr>
        <p:txBody>
          <a:bodyPr>
            <a:normAutofit/>
          </a:bodyPr>
          <a:lstStyle/>
          <a:p>
            <a:r>
              <a:rPr lang="en-US" sz="2800" b="1" dirty="0"/>
              <a:t>Das Starter </a:t>
            </a:r>
            <a:r>
              <a:rPr lang="en-US" sz="2800" b="1" dirty="0" err="1"/>
              <a:t>Programm</a:t>
            </a:r>
            <a:r>
              <a:rPr lang="en-US" sz="2800" b="1" dirty="0"/>
              <a:t> der Universität Tartu</a:t>
            </a:r>
          </a:p>
          <a:p>
            <a:endParaRPr lang="en-IE" dirty="0"/>
          </a:p>
        </p:txBody>
      </p:sp>
    </p:spTree>
    <p:extLst>
      <p:ext uri="{BB962C8B-B14F-4D97-AF65-F5344CB8AC3E}">
        <p14:creationId xmlns:p14="http://schemas.microsoft.com/office/powerpoint/2010/main" val="2774511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b="1" dirty="0" err="1"/>
              <a:t>Übung</a:t>
            </a:r>
            <a:r>
              <a:rPr lang="en-IE" sz="2800" b="1" dirty="0"/>
              <a:t> 1: </a:t>
            </a:r>
            <a:r>
              <a:rPr lang="en-IE" sz="2800" b="1" dirty="0" err="1"/>
              <a:t>Einzelaktivität</a:t>
            </a:r>
            <a:endParaRPr lang="en-IE" sz="2800" b="1" dirty="0"/>
          </a:p>
          <a:p>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93372"/>
            <a:ext cx="11364686" cy="4154984"/>
          </a:xfrm>
          <a:prstGeom prst="rect">
            <a:avLst/>
          </a:prstGeom>
          <a:noFill/>
        </p:spPr>
        <p:txBody>
          <a:bodyPr wrap="square" rtlCol="0">
            <a:spAutoFit/>
          </a:bodyPr>
          <a:lstStyle/>
          <a:p>
            <a:r>
              <a:rPr lang="en-US" sz="2400" dirty="0" err="1">
                <a:solidFill>
                  <a:schemeClr val="bg1"/>
                </a:solidFill>
              </a:rPr>
              <a:t>Denken</a:t>
            </a:r>
            <a:r>
              <a:rPr lang="en-US" sz="2400" dirty="0">
                <a:solidFill>
                  <a:schemeClr val="bg1"/>
                </a:solidFill>
              </a:rPr>
              <a:t> Sie </a:t>
            </a:r>
            <a:r>
              <a:rPr lang="en-US" sz="2400" dirty="0" err="1">
                <a:solidFill>
                  <a:schemeClr val="bg1"/>
                </a:solidFill>
              </a:rPr>
              <a:t>über</a:t>
            </a:r>
            <a:r>
              <a:rPr lang="en-US" sz="2400" dirty="0">
                <a:solidFill>
                  <a:schemeClr val="bg1"/>
                </a:solidFill>
              </a:rPr>
              <a:t> die </a:t>
            </a:r>
            <a:r>
              <a:rPr lang="en-US" sz="2400" dirty="0" err="1">
                <a:solidFill>
                  <a:schemeClr val="bg1"/>
                </a:solidFill>
              </a:rPr>
              <a:t>Inhalte</a:t>
            </a:r>
            <a:r>
              <a:rPr lang="en-US" sz="2400" dirty="0">
                <a:solidFill>
                  <a:schemeClr val="bg1"/>
                </a:solidFill>
              </a:rPr>
              <a:t> in </a:t>
            </a:r>
            <a:r>
              <a:rPr lang="en-US" sz="2400" dirty="0" err="1">
                <a:solidFill>
                  <a:schemeClr val="bg1"/>
                </a:solidFill>
              </a:rPr>
              <a:t>diesem</a:t>
            </a:r>
            <a:r>
              <a:rPr lang="en-US" sz="2400" dirty="0">
                <a:solidFill>
                  <a:schemeClr val="bg1"/>
                </a:solidFill>
              </a:rPr>
              <a:t> Modul </a:t>
            </a:r>
            <a:r>
              <a:rPr lang="en-US" sz="2400" dirty="0" err="1">
                <a:solidFill>
                  <a:schemeClr val="bg1"/>
                </a:solidFill>
              </a:rPr>
              <a:t>nach</a:t>
            </a:r>
            <a:r>
              <a:rPr lang="en-US" sz="2400" dirty="0">
                <a:solidFill>
                  <a:schemeClr val="bg1"/>
                </a:solidFill>
              </a:rPr>
              <a:t>. </a:t>
            </a:r>
            <a:r>
              <a:rPr lang="en-US" sz="2400" dirty="0" err="1">
                <a:solidFill>
                  <a:schemeClr val="bg1"/>
                </a:solidFill>
              </a:rPr>
              <a:t>Entwerfen</a:t>
            </a:r>
            <a:r>
              <a:rPr lang="en-US" sz="2400" dirty="0">
                <a:solidFill>
                  <a:schemeClr val="bg1"/>
                </a:solidFill>
              </a:rPr>
              <a:t> Sie in </a:t>
            </a:r>
            <a:r>
              <a:rPr lang="en-US" sz="2400" dirty="0" err="1">
                <a:solidFill>
                  <a:schemeClr val="bg1"/>
                </a:solidFill>
              </a:rPr>
              <a:t>offener</a:t>
            </a:r>
            <a:r>
              <a:rPr lang="en-US" sz="2400" dirty="0">
                <a:solidFill>
                  <a:schemeClr val="bg1"/>
                </a:solidFill>
              </a:rPr>
              <a:t> und </a:t>
            </a:r>
            <a:r>
              <a:rPr lang="en-US" sz="2400" dirty="0" err="1">
                <a:solidFill>
                  <a:schemeClr val="bg1"/>
                </a:solidFill>
              </a:rPr>
              <a:t>kreativer</a:t>
            </a:r>
            <a:r>
              <a:rPr lang="en-US" sz="2400" dirty="0">
                <a:solidFill>
                  <a:schemeClr val="bg1"/>
                </a:solidFill>
              </a:rPr>
              <a:t> Weise </a:t>
            </a:r>
            <a:r>
              <a:rPr lang="en-US" sz="2400" dirty="0" err="1">
                <a:solidFill>
                  <a:schemeClr val="bg1"/>
                </a:solidFill>
              </a:rPr>
              <a:t>ein</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digitalem</a:t>
            </a:r>
            <a:r>
              <a:rPr lang="en-US" sz="2400" dirty="0">
                <a:solidFill>
                  <a:schemeClr val="bg1"/>
                </a:solidFill>
              </a:rPr>
              <a:t> </a:t>
            </a:r>
            <a:r>
              <a:rPr lang="en-US" sz="2400" dirty="0" err="1">
                <a:solidFill>
                  <a:schemeClr val="bg1"/>
                </a:solidFill>
              </a:rPr>
              <a:t>studentischem</a:t>
            </a:r>
            <a:r>
              <a:rPr lang="en-US" sz="2400" dirty="0">
                <a:solidFill>
                  <a:schemeClr val="bg1"/>
                </a:solidFill>
              </a:rPr>
              <a:t> Engagement. Die </a:t>
            </a:r>
            <a:r>
              <a:rPr lang="en-US" sz="2400" dirty="0" err="1">
                <a:solidFill>
                  <a:schemeClr val="bg1"/>
                </a:solidFill>
              </a:rPr>
              <a:t>folgenden</a:t>
            </a:r>
            <a:r>
              <a:rPr lang="en-US" sz="2400" dirty="0">
                <a:solidFill>
                  <a:schemeClr val="bg1"/>
                </a:solidFill>
              </a:rPr>
              <a:t> </a:t>
            </a:r>
            <a:r>
              <a:rPr lang="en-US" sz="2400" dirty="0" err="1">
                <a:solidFill>
                  <a:schemeClr val="bg1"/>
                </a:solidFill>
              </a:rPr>
              <a:t>Aspekte</a:t>
            </a:r>
            <a:r>
              <a:rPr lang="en-US" sz="2400" dirty="0">
                <a:solidFill>
                  <a:schemeClr val="bg1"/>
                </a:solidFill>
              </a:rPr>
              <a:t> </a:t>
            </a:r>
            <a:r>
              <a:rPr lang="en-US" sz="2400" dirty="0" err="1">
                <a:solidFill>
                  <a:schemeClr val="bg1"/>
                </a:solidFill>
              </a:rPr>
              <a:t>können</a:t>
            </a:r>
            <a:r>
              <a:rPr lang="en-US" sz="2400" dirty="0">
                <a:solidFill>
                  <a:schemeClr val="bg1"/>
                </a:solidFill>
              </a:rPr>
              <a:t> </a:t>
            </a:r>
            <a:r>
              <a:rPr lang="en-US" sz="2400" dirty="0" err="1">
                <a:solidFill>
                  <a:schemeClr val="bg1"/>
                </a:solidFill>
              </a:rPr>
              <a:t>Ihnen</a:t>
            </a:r>
            <a:r>
              <a:rPr lang="en-US" sz="2400" dirty="0">
                <a:solidFill>
                  <a:schemeClr val="bg1"/>
                </a:solidFill>
              </a:rPr>
              <a:t> </a:t>
            </a:r>
            <a:r>
              <a:rPr lang="en-US" sz="2400" dirty="0" err="1">
                <a:solidFill>
                  <a:schemeClr val="bg1"/>
                </a:solidFill>
              </a:rPr>
              <a:t>dazu</a:t>
            </a:r>
            <a:r>
              <a:rPr lang="en-US" sz="2400" dirty="0">
                <a:solidFill>
                  <a:schemeClr val="bg1"/>
                </a:solidFill>
              </a:rPr>
              <a:t> </a:t>
            </a:r>
            <a:r>
              <a:rPr lang="en-US" sz="2400" dirty="0" err="1">
                <a:solidFill>
                  <a:schemeClr val="bg1"/>
                </a:solidFill>
              </a:rPr>
              <a:t>Anstöße</a:t>
            </a:r>
            <a:r>
              <a:rPr lang="en-US" sz="2400" dirty="0">
                <a:solidFill>
                  <a:schemeClr val="bg1"/>
                </a:solidFill>
              </a:rPr>
              <a:t> </a:t>
            </a:r>
            <a:r>
              <a:rPr lang="en-US" sz="2400" dirty="0" err="1">
                <a:solidFill>
                  <a:schemeClr val="bg1"/>
                </a:solidFill>
              </a:rPr>
              <a:t>geben</a:t>
            </a:r>
            <a:r>
              <a:rPr lang="en-US" sz="2400" dirty="0">
                <a:solidFill>
                  <a:schemeClr val="bg1"/>
                </a:solidFill>
              </a:rPr>
              <a:t>:</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Welches Thema </a:t>
            </a:r>
            <a:r>
              <a:rPr lang="en-US" sz="2400" dirty="0" err="1">
                <a:solidFill>
                  <a:schemeClr val="bg1"/>
                </a:solidFill>
              </a:rPr>
              <a:t>bzw</a:t>
            </a:r>
            <a:r>
              <a:rPr lang="en-US" sz="2400" dirty="0">
                <a:solidFill>
                  <a:schemeClr val="bg1"/>
                </a:solidFill>
              </a:rPr>
              <a:t>. Problem </a:t>
            </a:r>
            <a:r>
              <a:rPr lang="en-US" sz="2400" dirty="0" err="1">
                <a:solidFill>
                  <a:schemeClr val="bg1"/>
                </a:solidFill>
              </a:rPr>
              <a:t>wird</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bearbeitet</a:t>
            </a:r>
            <a:r>
              <a:rPr lang="en-US" sz="2400" dirty="0">
                <a:solidFill>
                  <a:schemeClr val="bg1"/>
                </a:solidFill>
              </a:rPr>
              <a:t>? </a:t>
            </a:r>
            <a:r>
              <a:rPr lang="en-US" sz="2400" dirty="0" err="1">
                <a:solidFill>
                  <a:schemeClr val="bg1"/>
                </a:solidFill>
              </a:rPr>
              <a:t>Welche</a:t>
            </a:r>
            <a:r>
              <a:rPr lang="en-US" sz="2400" dirty="0">
                <a:solidFill>
                  <a:schemeClr val="bg1"/>
                </a:solidFill>
              </a:rPr>
              <a:t> </a:t>
            </a:r>
            <a:r>
              <a:rPr lang="en-US" sz="2400" dirty="0" err="1">
                <a:solidFill>
                  <a:schemeClr val="bg1"/>
                </a:solidFill>
              </a:rPr>
              <a:t>Interessen</a:t>
            </a:r>
            <a:r>
              <a:rPr lang="en-US" sz="2400" dirty="0">
                <a:solidFill>
                  <a:schemeClr val="bg1"/>
                </a:solidFill>
              </a:rPr>
              <a:t> und </a:t>
            </a:r>
            <a:r>
              <a:rPr lang="en-US" sz="2400" dirty="0" err="1">
                <a:solidFill>
                  <a:schemeClr val="bg1"/>
                </a:solidFill>
              </a:rPr>
              <a:t>Fähigkeiten</a:t>
            </a:r>
            <a:r>
              <a:rPr lang="en-US" sz="2400" dirty="0">
                <a:solidFill>
                  <a:schemeClr val="bg1"/>
                </a:solidFill>
              </a:rPr>
              <a:t> </a:t>
            </a:r>
            <a:r>
              <a:rPr lang="en-US" sz="2400" dirty="0" err="1">
                <a:solidFill>
                  <a:schemeClr val="bg1"/>
                </a:solidFill>
              </a:rPr>
              <a:t>sollen</a:t>
            </a:r>
            <a:r>
              <a:rPr lang="en-US" sz="2400" dirty="0">
                <a:solidFill>
                  <a:schemeClr val="bg1"/>
                </a:solidFill>
              </a:rPr>
              <a:t> die </a:t>
            </a:r>
            <a:r>
              <a:rPr lang="en-US" sz="2400" dirty="0" err="1">
                <a:solidFill>
                  <a:schemeClr val="bg1"/>
                </a:solidFill>
              </a:rPr>
              <a:t>Personen</a:t>
            </a:r>
            <a:r>
              <a:rPr lang="en-US" sz="2400" dirty="0">
                <a:solidFill>
                  <a:schemeClr val="bg1"/>
                </a:solidFill>
              </a:rPr>
              <a:t> des </a:t>
            </a:r>
            <a:r>
              <a:rPr lang="en-US" sz="2400" dirty="0" err="1">
                <a:solidFill>
                  <a:schemeClr val="bg1"/>
                </a:solidFill>
              </a:rPr>
              <a:t>Projektteams</a:t>
            </a:r>
            <a:r>
              <a:rPr lang="en-US" sz="2400" dirty="0">
                <a:solidFill>
                  <a:schemeClr val="bg1"/>
                </a:solidFill>
              </a:rPr>
              <a:t> </a:t>
            </a:r>
            <a:r>
              <a:rPr lang="en-US" sz="2400" dirty="0" err="1">
                <a:solidFill>
                  <a:schemeClr val="bg1"/>
                </a:solidFill>
              </a:rPr>
              <a:t>mitbringen</a:t>
            </a:r>
            <a:r>
              <a:rPr lang="en-US" sz="2400" dirty="0">
                <a:solidFill>
                  <a:schemeClr val="bg1"/>
                </a:solidFill>
              </a:rPr>
              <a:t>? </a:t>
            </a:r>
            <a:r>
              <a:rPr lang="en-US" sz="2400" dirty="0" err="1">
                <a:solidFill>
                  <a:schemeClr val="bg1"/>
                </a:solidFill>
              </a:rPr>
              <a:t>Welche</a:t>
            </a:r>
            <a:r>
              <a:rPr lang="en-US" sz="2400" dirty="0">
                <a:solidFill>
                  <a:schemeClr val="bg1"/>
                </a:solidFill>
              </a:rPr>
              <a:t> </a:t>
            </a:r>
            <a:r>
              <a:rPr lang="en-US" sz="2400" dirty="0" err="1">
                <a:solidFill>
                  <a:schemeClr val="bg1"/>
                </a:solidFill>
              </a:rPr>
              <a:t>Aufgaben</a:t>
            </a:r>
            <a:r>
              <a:rPr lang="en-US" sz="2400" dirty="0">
                <a:solidFill>
                  <a:schemeClr val="bg1"/>
                </a:solidFill>
              </a:rPr>
              <a:t> </a:t>
            </a:r>
            <a:r>
              <a:rPr lang="en-US" sz="2400" dirty="0" err="1">
                <a:solidFill>
                  <a:schemeClr val="bg1"/>
                </a:solidFill>
              </a:rPr>
              <a:t>sollen</a:t>
            </a:r>
            <a:r>
              <a:rPr lang="en-US" sz="2400" dirty="0">
                <a:solidFill>
                  <a:schemeClr val="bg1"/>
                </a:solidFill>
              </a:rPr>
              <a:t> die </a:t>
            </a:r>
            <a:r>
              <a:rPr lang="en-US" sz="2400" dirty="0" err="1">
                <a:solidFill>
                  <a:schemeClr val="bg1"/>
                </a:solidFill>
              </a:rPr>
              <a:t>Teammitglieder</a:t>
            </a:r>
            <a:r>
              <a:rPr lang="en-US" sz="2400" dirty="0">
                <a:solidFill>
                  <a:schemeClr val="bg1"/>
                </a:solidFill>
              </a:rPr>
              <a:t>*</a:t>
            </a:r>
            <a:r>
              <a:rPr lang="en-US" sz="2400" dirty="0" err="1">
                <a:solidFill>
                  <a:schemeClr val="bg1"/>
                </a:solidFill>
              </a:rPr>
              <a:t>innen</a:t>
            </a:r>
            <a:r>
              <a:rPr lang="en-US" sz="2400" dirty="0">
                <a:solidFill>
                  <a:schemeClr val="bg1"/>
                </a:solidFill>
              </a:rPr>
              <a:t> </a:t>
            </a:r>
            <a:r>
              <a:rPr lang="en-US" sz="2400" dirty="0" err="1">
                <a:solidFill>
                  <a:schemeClr val="bg1"/>
                </a:solidFill>
              </a:rPr>
              <a:t>jeweils</a:t>
            </a:r>
            <a:r>
              <a:rPr lang="en-US" sz="2400" dirty="0">
                <a:solidFill>
                  <a:schemeClr val="bg1"/>
                </a:solidFill>
              </a:rPr>
              <a:t> </a:t>
            </a:r>
            <a:r>
              <a:rPr lang="en-US" sz="2400" dirty="0" err="1">
                <a:solidFill>
                  <a:schemeClr val="bg1"/>
                </a:solidFill>
              </a:rPr>
              <a:t>übernehmen</a:t>
            </a:r>
            <a:r>
              <a:rPr lang="en-US" sz="2400" dirty="0">
                <a:solidFill>
                  <a:schemeClr val="bg1"/>
                </a:solidFill>
              </a:rPr>
              <a:t>? </a:t>
            </a:r>
            <a:r>
              <a:rPr lang="en-US" sz="2400" dirty="0" err="1">
                <a:solidFill>
                  <a:schemeClr val="bg1"/>
                </a:solidFill>
              </a:rPr>
              <a:t>Wer</a:t>
            </a:r>
            <a:r>
              <a:rPr lang="en-US" sz="2400" dirty="0">
                <a:solidFill>
                  <a:schemeClr val="bg1"/>
                </a:solidFill>
              </a:rPr>
              <a:t> </a:t>
            </a:r>
            <a:r>
              <a:rPr lang="en-US" sz="2400" dirty="0" err="1">
                <a:solidFill>
                  <a:schemeClr val="bg1"/>
                </a:solidFill>
              </a:rPr>
              <a:t>trifft</a:t>
            </a:r>
            <a:r>
              <a:rPr lang="en-US" sz="2400" dirty="0">
                <a:solidFill>
                  <a:schemeClr val="bg1"/>
                </a:solidFill>
              </a:rPr>
              <a:t> </a:t>
            </a:r>
            <a:r>
              <a:rPr lang="en-US" sz="2400" dirty="0" err="1">
                <a:solidFill>
                  <a:schemeClr val="bg1"/>
                </a:solidFill>
              </a:rPr>
              <a:t>Entscheidungen</a:t>
            </a:r>
            <a:r>
              <a:rPr lang="en-US" sz="2400" dirty="0">
                <a:solidFill>
                  <a:schemeClr val="bg1"/>
                </a:solidFill>
              </a:rPr>
              <a:t>? </a:t>
            </a:r>
            <a:r>
              <a:rPr lang="en-US" sz="2400" dirty="0" err="1">
                <a:solidFill>
                  <a:schemeClr val="bg1"/>
                </a:solidFill>
              </a:rPr>
              <a:t>Wer</a:t>
            </a:r>
            <a:r>
              <a:rPr lang="en-US" sz="2400" dirty="0">
                <a:solidFill>
                  <a:schemeClr val="bg1"/>
                </a:solidFill>
              </a:rPr>
              <a:t> </a:t>
            </a:r>
            <a:r>
              <a:rPr lang="en-US" sz="2400" dirty="0" err="1">
                <a:solidFill>
                  <a:schemeClr val="bg1"/>
                </a:solidFill>
              </a:rPr>
              <a:t>leitet</a:t>
            </a:r>
            <a:r>
              <a:rPr lang="en-US" sz="2400" dirty="0">
                <a:solidFill>
                  <a:schemeClr val="bg1"/>
                </a:solidFill>
              </a:rPr>
              <a:t> das </a:t>
            </a:r>
            <a:r>
              <a:rPr lang="en-US" sz="2400" dirty="0" err="1">
                <a:solidFill>
                  <a:schemeClr val="bg1"/>
                </a:solidFill>
              </a:rPr>
              <a:t>Projekt</a:t>
            </a:r>
            <a:r>
              <a:rPr lang="en-US" sz="2400" dirty="0">
                <a:solidFill>
                  <a:schemeClr val="bg1"/>
                </a:solidFill>
              </a:rPr>
              <a:t>?</a:t>
            </a:r>
          </a:p>
          <a:p>
            <a:pPr marL="342900" indent="-342900">
              <a:buFont typeface="Arial" panose="020B0604020202020204" pitchFamily="34" charset="0"/>
              <a:buChar char="•"/>
            </a:pPr>
            <a:r>
              <a:rPr lang="en-US" sz="2400" dirty="0" err="1">
                <a:solidFill>
                  <a:schemeClr val="bg1"/>
                </a:solidFill>
              </a:rPr>
              <a:t>Welche</a:t>
            </a:r>
            <a:r>
              <a:rPr lang="en-US" sz="2400" dirty="0">
                <a:solidFill>
                  <a:schemeClr val="bg1"/>
                </a:solidFill>
              </a:rPr>
              <a:t> </a:t>
            </a:r>
            <a:r>
              <a:rPr lang="en-US" sz="2400" dirty="0" err="1">
                <a:solidFill>
                  <a:schemeClr val="bg1"/>
                </a:solidFill>
              </a:rPr>
              <a:t>Ziele</a:t>
            </a:r>
            <a:r>
              <a:rPr lang="en-US" sz="2400" dirty="0">
                <a:solidFill>
                  <a:schemeClr val="bg1"/>
                </a:solidFill>
              </a:rPr>
              <a:t> </a:t>
            </a:r>
            <a:r>
              <a:rPr lang="en-US" sz="2400" dirty="0" err="1">
                <a:solidFill>
                  <a:schemeClr val="bg1"/>
                </a:solidFill>
              </a:rPr>
              <a:t>sollen</a:t>
            </a:r>
            <a:r>
              <a:rPr lang="en-US" sz="2400" dirty="0">
                <a:solidFill>
                  <a:schemeClr val="bg1"/>
                </a:solidFill>
              </a:rPr>
              <a:t> </a:t>
            </a:r>
            <a:r>
              <a:rPr lang="en-US" sz="2400" dirty="0" err="1">
                <a:solidFill>
                  <a:schemeClr val="bg1"/>
                </a:solidFill>
              </a:rPr>
              <a:t>mit</a:t>
            </a:r>
            <a:r>
              <a:rPr lang="en-US" sz="2400" dirty="0">
                <a:solidFill>
                  <a:schemeClr val="bg1"/>
                </a:solidFill>
              </a:rPr>
              <a:t> dem </a:t>
            </a:r>
            <a:r>
              <a:rPr lang="en-US" sz="2400" dirty="0" err="1">
                <a:solidFill>
                  <a:schemeClr val="bg1"/>
                </a:solidFill>
              </a:rPr>
              <a:t>Projekt</a:t>
            </a:r>
            <a:r>
              <a:rPr lang="en-US" sz="2400" dirty="0">
                <a:solidFill>
                  <a:schemeClr val="bg1"/>
                </a:solidFill>
              </a:rPr>
              <a:t> </a:t>
            </a:r>
            <a:r>
              <a:rPr lang="en-US" sz="2400" dirty="0" err="1">
                <a:solidFill>
                  <a:schemeClr val="bg1"/>
                </a:solidFill>
              </a:rPr>
              <a:t>erreicht</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Welche</a:t>
            </a:r>
            <a:r>
              <a:rPr lang="en-US" sz="2400" dirty="0">
                <a:solidFill>
                  <a:schemeClr val="bg1"/>
                </a:solidFill>
              </a:rPr>
              <a:t> </a:t>
            </a:r>
            <a:r>
              <a:rPr lang="en-US" sz="2400" dirty="0" err="1">
                <a:solidFill>
                  <a:schemeClr val="bg1"/>
                </a:solidFill>
              </a:rPr>
              <a:t>Wirkungen</a:t>
            </a:r>
            <a:r>
              <a:rPr lang="en-US" sz="2400" dirty="0">
                <a:solidFill>
                  <a:schemeClr val="bg1"/>
                </a:solidFill>
              </a:rPr>
              <a:t> </a:t>
            </a:r>
            <a:r>
              <a:rPr lang="en-US" sz="2400" dirty="0" err="1">
                <a:solidFill>
                  <a:schemeClr val="bg1"/>
                </a:solidFill>
              </a:rPr>
              <a:t>soll</a:t>
            </a:r>
            <a:r>
              <a:rPr lang="en-US" sz="2400" dirty="0">
                <a:solidFill>
                  <a:schemeClr val="bg1"/>
                </a:solidFill>
              </a:rPr>
              <a:t> das </a:t>
            </a:r>
            <a:r>
              <a:rPr lang="en-US" sz="2400" dirty="0" err="1">
                <a:solidFill>
                  <a:schemeClr val="bg1"/>
                </a:solidFill>
              </a:rPr>
              <a:t>Projekt</a:t>
            </a:r>
            <a:r>
              <a:rPr lang="en-US" sz="2400" dirty="0">
                <a:solidFill>
                  <a:schemeClr val="bg1"/>
                </a:solidFill>
              </a:rPr>
              <a:t> </a:t>
            </a:r>
            <a:r>
              <a:rPr lang="en-US" sz="2400" dirty="0" err="1">
                <a:solidFill>
                  <a:schemeClr val="bg1"/>
                </a:solidFill>
              </a:rPr>
              <a:t>erzielen</a:t>
            </a:r>
            <a:r>
              <a:rPr lang="en-US" sz="2400" dirty="0">
                <a:solidFill>
                  <a:schemeClr val="bg1"/>
                </a:solidFill>
              </a:rPr>
              <a:t> und </a:t>
            </a:r>
            <a:r>
              <a:rPr lang="en-US" sz="2400" dirty="0" err="1">
                <a:solidFill>
                  <a:schemeClr val="bg1"/>
                </a:solidFill>
              </a:rPr>
              <a:t>wie</a:t>
            </a:r>
            <a:r>
              <a:rPr lang="en-US" sz="2400" dirty="0">
                <a:solidFill>
                  <a:schemeClr val="bg1"/>
                </a:solidFill>
              </a:rPr>
              <a:t> </a:t>
            </a:r>
            <a:r>
              <a:rPr lang="en-US" sz="2400" dirty="0" err="1">
                <a:solidFill>
                  <a:schemeClr val="bg1"/>
                </a:solidFill>
              </a:rPr>
              <a:t>können</a:t>
            </a:r>
            <a:r>
              <a:rPr lang="en-US" sz="2400" dirty="0">
                <a:solidFill>
                  <a:schemeClr val="bg1"/>
                </a:solidFill>
              </a:rPr>
              <a:t> </a:t>
            </a:r>
            <a:r>
              <a:rPr lang="en-US" sz="2400" dirty="0" err="1">
                <a:solidFill>
                  <a:schemeClr val="bg1"/>
                </a:solidFill>
              </a:rPr>
              <a:t>diese</a:t>
            </a:r>
            <a:r>
              <a:rPr lang="en-US" sz="2400" dirty="0">
                <a:solidFill>
                  <a:schemeClr val="bg1"/>
                </a:solidFill>
              </a:rPr>
              <a:t> </a:t>
            </a:r>
            <a:r>
              <a:rPr lang="en-US" sz="2400" dirty="0" err="1">
                <a:solidFill>
                  <a:schemeClr val="bg1"/>
                </a:solidFill>
              </a:rPr>
              <a:t>gemessen</a:t>
            </a:r>
            <a:r>
              <a:rPr lang="en-US" sz="2400" dirty="0">
                <a:solidFill>
                  <a:schemeClr val="bg1"/>
                </a:solidFill>
              </a:rPr>
              <a:t> </a:t>
            </a:r>
            <a:r>
              <a:rPr lang="en-US" sz="2400" dirty="0" err="1">
                <a:solidFill>
                  <a:schemeClr val="bg1"/>
                </a:solidFill>
              </a:rPr>
              <a:t>werden</a:t>
            </a:r>
            <a:r>
              <a:rPr lang="en-US" sz="2400" dirty="0">
                <a:solidFill>
                  <a:schemeClr val="bg1"/>
                </a:solidFill>
              </a:rPr>
              <a:t>?</a:t>
            </a:r>
          </a:p>
          <a:p>
            <a:endParaRPr lang="en-US" sz="2400" dirty="0">
              <a:solidFill>
                <a:schemeClr val="bg1"/>
              </a:solidFill>
            </a:endParaRPr>
          </a:p>
        </p:txBody>
      </p:sp>
    </p:spTree>
    <p:extLst>
      <p:ext uri="{BB962C8B-B14F-4D97-AF65-F5344CB8AC3E}">
        <p14:creationId xmlns:p14="http://schemas.microsoft.com/office/powerpoint/2010/main" val="4005883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b="1" dirty="0" err="1"/>
              <a:t>Übung</a:t>
            </a:r>
            <a:r>
              <a:rPr lang="en-IE" sz="2800" b="1" dirty="0"/>
              <a:t> 2: </a:t>
            </a:r>
            <a:r>
              <a:rPr lang="en-IE" sz="2800" b="1" dirty="0" err="1"/>
              <a:t>Gruppenaktivität</a:t>
            </a:r>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93372"/>
            <a:ext cx="11364686" cy="4154984"/>
          </a:xfrm>
          <a:prstGeom prst="rect">
            <a:avLst/>
          </a:prstGeom>
          <a:noFill/>
        </p:spPr>
        <p:txBody>
          <a:bodyPr wrap="square" rtlCol="0">
            <a:spAutoFit/>
          </a:bodyPr>
          <a:lstStyle/>
          <a:p>
            <a:r>
              <a:rPr lang="en-US" sz="2400" dirty="0" err="1">
                <a:solidFill>
                  <a:schemeClr val="bg1"/>
                </a:solidFill>
              </a:rPr>
              <a:t>Denken</a:t>
            </a:r>
            <a:r>
              <a:rPr lang="en-US" sz="2400" dirty="0">
                <a:solidFill>
                  <a:schemeClr val="bg1"/>
                </a:solidFill>
              </a:rPr>
              <a:t> Sie </a:t>
            </a:r>
            <a:r>
              <a:rPr lang="en-US" sz="2400" dirty="0" err="1">
                <a:solidFill>
                  <a:schemeClr val="bg1"/>
                </a:solidFill>
              </a:rPr>
              <a:t>über</a:t>
            </a:r>
            <a:r>
              <a:rPr lang="en-US" sz="2400" dirty="0">
                <a:solidFill>
                  <a:schemeClr val="bg1"/>
                </a:solidFill>
              </a:rPr>
              <a:t> die </a:t>
            </a:r>
            <a:r>
              <a:rPr lang="en-US" sz="2400" dirty="0" err="1">
                <a:solidFill>
                  <a:schemeClr val="bg1"/>
                </a:solidFill>
              </a:rPr>
              <a:t>Inhalte</a:t>
            </a:r>
            <a:r>
              <a:rPr lang="en-US" sz="2400" dirty="0">
                <a:solidFill>
                  <a:schemeClr val="bg1"/>
                </a:solidFill>
              </a:rPr>
              <a:t> in </a:t>
            </a:r>
            <a:r>
              <a:rPr lang="en-US" sz="2400" dirty="0" err="1">
                <a:solidFill>
                  <a:schemeClr val="bg1"/>
                </a:solidFill>
              </a:rPr>
              <a:t>diesem</a:t>
            </a:r>
            <a:r>
              <a:rPr lang="en-US" sz="2400" dirty="0">
                <a:solidFill>
                  <a:schemeClr val="bg1"/>
                </a:solidFill>
              </a:rPr>
              <a:t> Modul </a:t>
            </a:r>
            <a:r>
              <a:rPr lang="en-US" sz="2400" dirty="0" err="1">
                <a:solidFill>
                  <a:schemeClr val="bg1"/>
                </a:solidFill>
              </a:rPr>
              <a:t>nach</a:t>
            </a:r>
            <a:r>
              <a:rPr lang="en-US" sz="2400" dirty="0">
                <a:solidFill>
                  <a:schemeClr val="bg1"/>
                </a:solidFill>
              </a:rPr>
              <a:t>. </a:t>
            </a:r>
            <a:r>
              <a:rPr lang="en-US" sz="2400" dirty="0" err="1">
                <a:solidFill>
                  <a:schemeClr val="bg1"/>
                </a:solidFill>
              </a:rPr>
              <a:t>Teilen</a:t>
            </a:r>
            <a:r>
              <a:rPr lang="en-US" sz="2400" dirty="0">
                <a:solidFill>
                  <a:schemeClr val="bg1"/>
                </a:solidFill>
              </a:rPr>
              <a:t> Sie </a:t>
            </a:r>
            <a:r>
              <a:rPr lang="en-US" sz="2400" dirty="0" err="1">
                <a:solidFill>
                  <a:schemeClr val="bg1"/>
                </a:solidFill>
              </a:rPr>
              <a:t>sich</a:t>
            </a:r>
            <a:r>
              <a:rPr lang="en-US" sz="2400" dirty="0">
                <a:solidFill>
                  <a:schemeClr val="bg1"/>
                </a:solidFill>
              </a:rPr>
              <a:t> in </a:t>
            </a:r>
            <a:r>
              <a:rPr lang="en-US" sz="2400" dirty="0" err="1">
                <a:solidFill>
                  <a:schemeClr val="bg1"/>
                </a:solidFill>
              </a:rPr>
              <a:t>Kleingruppen</a:t>
            </a:r>
            <a:r>
              <a:rPr lang="en-US" sz="2400" dirty="0">
                <a:solidFill>
                  <a:schemeClr val="bg1"/>
                </a:solidFill>
              </a:rPr>
              <a:t> von 4-6 </a:t>
            </a:r>
            <a:r>
              <a:rPr lang="en-US" sz="2400" dirty="0" err="1">
                <a:solidFill>
                  <a:schemeClr val="bg1"/>
                </a:solidFill>
              </a:rPr>
              <a:t>Personen</a:t>
            </a:r>
            <a:r>
              <a:rPr lang="en-US" sz="2400" dirty="0">
                <a:solidFill>
                  <a:schemeClr val="bg1"/>
                </a:solidFill>
              </a:rPr>
              <a:t> auf. </a:t>
            </a:r>
            <a:r>
              <a:rPr lang="en-US" sz="2400" dirty="0" err="1">
                <a:solidFill>
                  <a:schemeClr val="bg1"/>
                </a:solidFill>
              </a:rPr>
              <a:t>Entwerfen</a:t>
            </a:r>
            <a:r>
              <a:rPr lang="en-US" sz="2400" dirty="0">
                <a:solidFill>
                  <a:schemeClr val="bg1"/>
                </a:solidFill>
              </a:rPr>
              <a:t> Sie </a:t>
            </a:r>
            <a:r>
              <a:rPr lang="en-US" sz="2400" dirty="0" err="1">
                <a:solidFill>
                  <a:schemeClr val="bg1"/>
                </a:solidFill>
              </a:rPr>
              <a:t>gemeinsam</a:t>
            </a:r>
            <a:r>
              <a:rPr lang="en-US" sz="2400" dirty="0">
                <a:solidFill>
                  <a:schemeClr val="bg1"/>
                </a:solidFill>
              </a:rPr>
              <a:t> </a:t>
            </a:r>
            <a:r>
              <a:rPr lang="en-US" sz="2400" dirty="0" err="1">
                <a:solidFill>
                  <a:schemeClr val="bg1"/>
                </a:solidFill>
              </a:rPr>
              <a:t>ein</a:t>
            </a:r>
            <a:r>
              <a:rPr lang="en-US" sz="2400" dirty="0">
                <a:solidFill>
                  <a:schemeClr val="bg1"/>
                </a:solidFill>
              </a:rPr>
              <a:t> </a:t>
            </a:r>
            <a:r>
              <a:rPr lang="en-US" sz="2400" dirty="0" err="1">
                <a:solidFill>
                  <a:schemeClr val="bg1"/>
                </a:solidFill>
              </a:rPr>
              <a:t>imaginäres</a:t>
            </a:r>
            <a:r>
              <a:rPr lang="en-US" sz="2400" dirty="0">
                <a:solidFill>
                  <a:schemeClr val="bg1"/>
                </a:solidFill>
              </a:rPr>
              <a:t> </a:t>
            </a:r>
            <a:r>
              <a:rPr lang="en-US" sz="2400" dirty="0" err="1">
                <a:solidFill>
                  <a:schemeClr val="bg1"/>
                </a:solidFill>
              </a:rPr>
              <a:t>Projekt</a:t>
            </a:r>
            <a:r>
              <a:rPr lang="en-US" sz="2400" dirty="0">
                <a:solidFill>
                  <a:schemeClr val="bg1"/>
                </a:solidFill>
              </a:rPr>
              <a:t> für </a:t>
            </a:r>
            <a:r>
              <a:rPr lang="en-US" sz="2400" dirty="0" err="1">
                <a:solidFill>
                  <a:schemeClr val="bg1"/>
                </a:solidFill>
              </a:rPr>
              <a:t>digitales</a:t>
            </a:r>
            <a:r>
              <a:rPr lang="en-US" sz="2400" dirty="0">
                <a:solidFill>
                  <a:schemeClr val="bg1"/>
                </a:solidFill>
              </a:rPr>
              <a:t> </a:t>
            </a:r>
            <a:r>
              <a:rPr lang="en-US" sz="2400" dirty="0" err="1">
                <a:solidFill>
                  <a:schemeClr val="bg1"/>
                </a:solidFill>
              </a:rPr>
              <a:t>studentisches</a:t>
            </a:r>
            <a:r>
              <a:rPr lang="en-US" sz="2400" dirty="0">
                <a:solidFill>
                  <a:schemeClr val="bg1"/>
                </a:solidFill>
              </a:rPr>
              <a:t> </a:t>
            </a:r>
            <a:r>
              <a:rPr lang="en-US" sz="2400">
                <a:solidFill>
                  <a:schemeClr val="bg1"/>
                </a:solidFill>
              </a:rPr>
              <a:t>Engagement:</a:t>
            </a: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Welches Thema </a:t>
            </a:r>
            <a:r>
              <a:rPr lang="en-US" sz="2400" dirty="0" err="1">
                <a:solidFill>
                  <a:schemeClr val="bg1"/>
                </a:solidFill>
              </a:rPr>
              <a:t>soll</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behandelt</a:t>
            </a:r>
            <a:r>
              <a:rPr lang="en-US" sz="2400" dirty="0">
                <a:solidFill>
                  <a:schemeClr val="bg1"/>
                </a:solidFill>
              </a:rPr>
              <a:t> </a:t>
            </a:r>
            <a:r>
              <a:rPr lang="en-US" sz="2400" dirty="0" err="1">
                <a:solidFill>
                  <a:schemeClr val="bg1"/>
                </a:solidFill>
              </a:rPr>
              <a:t>werden</a:t>
            </a:r>
            <a:r>
              <a:rPr lang="en-US" sz="2400" dirty="0">
                <a:solidFill>
                  <a:schemeClr val="bg1"/>
                </a:solidFill>
              </a:rPr>
              <a:t>? Auf </a:t>
            </a:r>
            <a:r>
              <a:rPr lang="en-US" sz="2400" dirty="0" err="1">
                <a:solidFill>
                  <a:schemeClr val="bg1"/>
                </a:solidFill>
              </a:rPr>
              <a:t>welche</a:t>
            </a:r>
            <a:r>
              <a:rPr lang="en-US" sz="2400" dirty="0">
                <a:solidFill>
                  <a:schemeClr val="bg1"/>
                </a:solidFill>
              </a:rPr>
              <a:t> </a:t>
            </a:r>
            <a:r>
              <a:rPr lang="en-US" sz="2400" dirty="0" err="1">
                <a:solidFill>
                  <a:schemeClr val="bg1"/>
                </a:solidFill>
              </a:rPr>
              <a:t>Problemstellung</a:t>
            </a:r>
            <a:r>
              <a:rPr lang="en-US" sz="2400" dirty="0">
                <a:solidFill>
                  <a:schemeClr val="bg1"/>
                </a:solidFill>
              </a:rPr>
              <a:t> will das </a:t>
            </a:r>
            <a:r>
              <a:rPr lang="en-US" sz="2400" dirty="0" err="1">
                <a:solidFill>
                  <a:schemeClr val="bg1"/>
                </a:solidFill>
              </a:rPr>
              <a:t>Projekt</a:t>
            </a:r>
            <a:r>
              <a:rPr lang="en-US" sz="2400" dirty="0">
                <a:solidFill>
                  <a:schemeClr val="bg1"/>
                </a:solidFill>
              </a:rPr>
              <a:t> </a:t>
            </a:r>
            <a:r>
              <a:rPr lang="en-US" sz="2400" dirty="0" err="1">
                <a:solidFill>
                  <a:schemeClr val="bg1"/>
                </a:solidFill>
              </a:rPr>
              <a:t>eine</a:t>
            </a:r>
            <a:r>
              <a:rPr lang="en-US" sz="2400" dirty="0">
                <a:solidFill>
                  <a:schemeClr val="bg1"/>
                </a:solidFill>
              </a:rPr>
              <a:t> </a:t>
            </a:r>
            <a:r>
              <a:rPr lang="en-US" sz="2400" dirty="0" err="1">
                <a:solidFill>
                  <a:schemeClr val="bg1"/>
                </a:solidFill>
              </a:rPr>
              <a:t>Antwort</a:t>
            </a:r>
            <a:r>
              <a:rPr lang="en-US" sz="2400" dirty="0">
                <a:solidFill>
                  <a:schemeClr val="bg1"/>
                </a:solidFill>
              </a:rPr>
              <a:t> </a:t>
            </a:r>
            <a:r>
              <a:rPr lang="en-US" sz="2400" dirty="0" err="1">
                <a:solidFill>
                  <a:schemeClr val="bg1"/>
                </a:solidFill>
              </a:rPr>
              <a:t>geben</a:t>
            </a:r>
            <a:r>
              <a:rPr lang="en-US" sz="2400" dirty="0">
                <a:solidFill>
                  <a:schemeClr val="bg1"/>
                </a:solidFill>
              </a:rPr>
              <a:t>?</a:t>
            </a:r>
          </a:p>
          <a:p>
            <a:pPr marL="342900" indent="-342900">
              <a:buFont typeface="Arial" panose="020B0604020202020204" pitchFamily="34" charset="0"/>
              <a:buChar char="•"/>
            </a:pPr>
            <a:r>
              <a:rPr lang="en-US" sz="2400" dirty="0" err="1">
                <a:solidFill>
                  <a:schemeClr val="bg1"/>
                </a:solidFill>
              </a:rPr>
              <a:t>Aufteilung</a:t>
            </a:r>
            <a:r>
              <a:rPr lang="en-US" sz="2400" dirty="0">
                <a:solidFill>
                  <a:schemeClr val="bg1"/>
                </a:solidFill>
              </a:rPr>
              <a:t> der </a:t>
            </a:r>
            <a:r>
              <a:rPr lang="en-US" sz="2400" dirty="0" err="1">
                <a:solidFill>
                  <a:schemeClr val="bg1"/>
                </a:solidFill>
              </a:rPr>
              <a:t>Aufgaben</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Projektteam</a:t>
            </a:r>
            <a:r>
              <a:rPr lang="en-US" sz="2400" dirty="0">
                <a:solidFill>
                  <a:schemeClr val="bg1"/>
                </a:solidFill>
              </a:rPr>
              <a:t>: Wie </a:t>
            </a:r>
            <a:r>
              <a:rPr lang="en-US" sz="2400" dirty="0" err="1">
                <a:solidFill>
                  <a:schemeClr val="bg1"/>
                </a:solidFill>
              </a:rPr>
              <a:t>werden</a:t>
            </a:r>
            <a:r>
              <a:rPr lang="en-US" sz="2400" dirty="0">
                <a:solidFill>
                  <a:schemeClr val="bg1"/>
                </a:solidFill>
              </a:rPr>
              <a:t> </a:t>
            </a:r>
            <a:r>
              <a:rPr lang="en-US" sz="2400" dirty="0" err="1">
                <a:solidFill>
                  <a:schemeClr val="bg1"/>
                </a:solidFill>
              </a:rPr>
              <a:t>Entscheidungen</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Projektteam</a:t>
            </a:r>
            <a:r>
              <a:rPr lang="en-US" sz="2400" dirty="0">
                <a:solidFill>
                  <a:schemeClr val="bg1"/>
                </a:solidFill>
              </a:rPr>
              <a:t> </a:t>
            </a:r>
            <a:r>
              <a:rPr lang="en-US" sz="2400" dirty="0" err="1">
                <a:solidFill>
                  <a:schemeClr val="bg1"/>
                </a:solidFill>
              </a:rPr>
              <a:t>getroffen</a:t>
            </a:r>
            <a:r>
              <a:rPr lang="en-US" sz="2400" dirty="0">
                <a:solidFill>
                  <a:schemeClr val="bg1"/>
                </a:solidFill>
              </a:rPr>
              <a:t>? </a:t>
            </a:r>
            <a:r>
              <a:rPr lang="en-US" sz="2400" dirty="0" err="1">
                <a:solidFill>
                  <a:schemeClr val="bg1"/>
                </a:solidFill>
              </a:rPr>
              <a:t>Wer</a:t>
            </a:r>
            <a:r>
              <a:rPr lang="en-US" sz="2400" dirty="0">
                <a:solidFill>
                  <a:schemeClr val="bg1"/>
                </a:solidFill>
              </a:rPr>
              <a:t> </a:t>
            </a:r>
            <a:r>
              <a:rPr lang="en-US" sz="2400" dirty="0" err="1">
                <a:solidFill>
                  <a:schemeClr val="bg1"/>
                </a:solidFill>
              </a:rPr>
              <a:t>übernimmt</a:t>
            </a:r>
            <a:r>
              <a:rPr lang="en-US" sz="2400" dirty="0">
                <a:solidFill>
                  <a:schemeClr val="bg1"/>
                </a:solidFill>
              </a:rPr>
              <a:t> die </a:t>
            </a:r>
            <a:r>
              <a:rPr lang="en-US" sz="2400" dirty="0" err="1">
                <a:solidFill>
                  <a:schemeClr val="bg1"/>
                </a:solidFill>
              </a:rPr>
              <a:t>Teamleitung</a:t>
            </a:r>
            <a:r>
              <a:rPr lang="en-US" sz="2400" dirty="0">
                <a:solidFill>
                  <a:schemeClr val="bg1"/>
                </a:solidFill>
              </a:rPr>
              <a:t>? </a:t>
            </a:r>
            <a:r>
              <a:rPr lang="en-US" sz="2400" dirty="0" err="1">
                <a:solidFill>
                  <a:schemeClr val="bg1"/>
                </a:solidFill>
              </a:rPr>
              <a:t>Welche</a:t>
            </a:r>
            <a:r>
              <a:rPr lang="en-US" sz="2400" dirty="0">
                <a:solidFill>
                  <a:schemeClr val="bg1"/>
                </a:solidFill>
              </a:rPr>
              <a:t> </a:t>
            </a:r>
            <a:r>
              <a:rPr lang="en-US" sz="2400" dirty="0" err="1">
                <a:solidFill>
                  <a:schemeClr val="bg1"/>
                </a:solidFill>
              </a:rPr>
              <a:t>Stärken</a:t>
            </a:r>
            <a:r>
              <a:rPr lang="en-US" sz="2400" dirty="0">
                <a:solidFill>
                  <a:schemeClr val="bg1"/>
                </a:solidFill>
              </a:rPr>
              <a:t> und </a:t>
            </a:r>
            <a:r>
              <a:rPr lang="en-US" sz="2400" dirty="0" err="1">
                <a:solidFill>
                  <a:schemeClr val="bg1"/>
                </a:solidFill>
              </a:rPr>
              <a:t>Fähigkeiten</a:t>
            </a:r>
            <a:r>
              <a:rPr lang="en-US" sz="2400" dirty="0">
                <a:solidFill>
                  <a:schemeClr val="bg1"/>
                </a:solidFill>
              </a:rPr>
              <a:t> </a:t>
            </a:r>
            <a:r>
              <a:rPr lang="en-US" sz="2400" dirty="0" err="1">
                <a:solidFill>
                  <a:schemeClr val="bg1"/>
                </a:solidFill>
              </a:rPr>
              <a:t>bringt</a:t>
            </a:r>
            <a:r>
              <a:rPr lang="en-US" sz="2400" dirty="0">
                <a:solidFill>
                  <a:schemeClr val="bg1"/>
                </a:solidFill>
              </a:rPr>
              <a:t> </a:t>
            </a:r>
            <a:r>
              <a:rPr lang="en-US" sz="2400" dirty="0" err="1">
                <a:solidFill>
                  <a:schemeClr val="bg1"/>
                </a:solidFill>
              </a:rPr>
              <a:t>jede</a:t>
            </a:r>
            <a:r>
              <a:rPr lang="en-US" sz="2400" dirty="0">
                <a:solidFill>
                  <a:schemeClr val="bg1"/>
                </a:solidFill>
              </a:rPr>
              <a:t> Person des </a:t>
            </a:r>
            <a:r>
              <a:rPr lang="en-US" sz="2400" dirty="0" err="1">
                <a:solidFill>
                  <a:schemeClr val="bg1"/>
                </a:solidFill>
              </a:rPr>
              <a:t>Projektteams</a:t>
            </a:r>
            <a:r>
              <a:rPr lang="en-US" sz="2400" dirty="0">
                <a:solidFill>
                  <a:schemeClr val="bg1"/>
                </a:solidFill>
              </a:rPr>
              <a:t> </a:t>
            </a:r>
            <a:r>
              <a:rPr lang="en-US" sz="2400" dirty="0" err="1">
                <a:solidFill>
                  <a:schemeClr val="bg1"/>
                </a:solidFill>
              </a:rPr>
              <a:t>mit</a:t>
            </a:r>
            <a:r>
              <a:rPr lang="en-US" sz="2400" dirty="0">
                <a:solidFill>
                  <a:schemeClr val="bg1"/>
                </a:solidFill>
              </a:rPr>
              <a:t>? Wie </a:t>
            </a:r>
            <a:r>
              <a:rPr lang="en-US" sz="2400" dirty="0" err="1">
                <a:solidFill>
                  <a:schemeClr val="bg1"/>
                </a:solidFill>
              </a:rPr>
              <a:t>können</a:t>
            </a:r>
            <a:r>
              <a:rPr lang="en-US" sz="2400" dirty="0">
                <a:solidFill>
                  <a:schemeClr val="bg1"/>
                </a:solidFill>
              </a:rPr>
              <a:t> </a:t>
            </a:r>
            <a:r>
              <a:rPr lang="en-US" sz="2400" dirty="0" err="1">
                <a:solidFill>
                  <a:schemeClr val="bg1"/>
                </a:solidFill>
              </a:rPr>
              <a:t>diese</a:t>
            </a:r>
            <a:r>
              <a:rPr lang="en-US" sz="2400" dirty="0">
                <a:solidFill>
                  <a:schemeClr val="bg1"/>
                </a:solidFill>
              </a:rPr>
              <a:t> am </a:t>
            </a:r>
            <a:r>
              <a:rPr lang="en-US" sz="2400" dirty="0" err="1">
                <a:solidFill>
                  <a:schemeClr val="bg1"/>
                </a:solidFill>
              </a:rPr>
              <a:t>besten</a:t>
            </a:r>
            <a:r>
              <a:rPr lang="en-US" sz="2400" dirty="0">
                <a:solidFill>
                  <a:schemeClr val="bg1"/>
                </a:solidFill>
              </a:rPr>
              <a:t> </a:t>
            </a:r>
            <a:r>
              <a:rPr lang="en-US" sz="2400" dirty="0" err="1">
                <a:solidFill>
                  <a:schemeClr val="bg1"/>
                </a:solidFill>
              </a:rPr>
              <a:t>im</a:t>
            </a:r>
            <a:r>
              <a:rPr lang="en-US" sz="2400" dirty="0">
                <a:solidFill>
                  <a:schemeClr val="bg1"/>
                </a:solidFill>
              </a:rPr>
              <a:t> </a:t>
            </a:r>
            <a:r>
              <a:rPr lang="en-US" sz="2400" dirty="0" err="1">
                <a:solidFill>
                  <a:schemeClr val="bg1"/>
                </a:solidFill>
              </a:rPr>
              <a:t>Projekt</a:t>
            </a:r>
            <a:r>
              <a:rPr lang="en-US" sz="2400" dirty="0">
                <a:solidFill>
                  <a:schemeClr val="bg1"/>
                </a:solidFill>
              </a:rPr>
              <a:t> </a:t>
            </a:r>
            <a:r>
              <a:rPr lang="en-US" sz="2400" dirty="0" err="1">
                <a:solidFill>
                  <a:schemeClr val="bg1"/>
                </a:solidFill>
              </a:rPr>
              <a:t>eingesetzt</a:t>
            </a:r>
            <a:r>
              <a:rPr lang="en-US" sz="2400" dirty="0">
                <a:solidFill>
                  <a:schemeClr val="bg1"/>
                </a:solidFill>
              </a:rPr>
              <a:t> </a:t>
            </a:r>
            <a:r>
              <a:rPr lang="en-US" sz="2400" dirty="0" err="1">
                <a:solidFill>
                  <a:schemeClr val="bg1"/>
                </a:solidFill>
              </a:rPr>
              <a:t>werden</a:t>
            </a:r>
            <a:r>
              <a:rPr lang="en-US" sz="2400" dirty="0">
                <a:solidFill>
                  <a:schemeClr val="bg1"/>
                </a:solidFill>
              </a:rPr>
              <a:t>?</a:t>
            </a:r>
          </a:p>
          <a:p>
            <a:endParaRPr lang="en-US" sz="2400" dirty="0">
              <a:solidFill>
                <a:schemeClr val="bg1"/>
              </a:solidFill>
            </a:endParaRPr>
          </a:p>
        </p:txBody>
      </p:sp>
    </p:spTree>
    <p:extLst>
      <p:ext uri="{BB962C8B-B14F-4D97-AF65-F5344CB8AC3E}">
        <p14:creationId xmlns:p14="http://schemas.microsoft.com/office/powerpoint/2010/main" val="2634945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B06526-2634-9640-B8B7-41B527572C71}"/>
              </a:ext>
            </a:extLst>
          </p:cNvPr>
          <p:cNvSpPr>
            <a:spLocks noGrp="1"/>
          </p:cNvSpPr>
          <p:nvPr>
            <p:ph type="body" sz="quarter" idx="25"/>
          </p:nvPr>
        </p:nvSpPr>
        <p:spPr/>
        <p:txBody>
          <a:bodyPr/>
          <a:lstStyle/>
          <a:p>
            <a:r>
              <a:rPr lang="en-US" dirty="0"/>
              <a:t>https://www.studentcivicengagers.eu/</a:t>
            </a:r>
          </a:p>
        </p:txBody>
      </p:sp>
    </p:spTree>
    <p:extLst>
      <p:ext uri="{BB962C8B-B14F-4D97-AF65-F5344CB8AC3E}">
        <p14:creationId xmlns:p14="http://schemas.microsoft.com/office/powerpoint/2010/main" val="2964896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07505" y="1545021"/>
            <a:ext cx="5837130" cy="4070967"/>
          </a:xfrm>
        </p:spPr>
        <p:txBody>
          <a:bodyPr>
            <a:normAutofit lnSpcReduction="10000"/>
          </a:bodyPr>
          <a:lstStyle/>
          <a:p>
            <a:pPr marL="0"/>
            <a:r>
              <a:rPr lang="en-US" dirty="0"/>
              <a:t>Die </a:t>
            </a:r>
            <a:r>
              <a:rPr lang="en-US" dirty="0" err="1"/>
              <a:t>folgenden</a:t>
            </a:r>
            <a:r>
              <a:rPr lang="en-US" dirty="0"/>
              <a:t> </a:t>
            </a:r>
            <a:r>
              <a:rPr lang="en-US" dirty="0" err="1"/>
              <a:t>Konzepte</a:t>
            </a:r>
            <a:r>
              <a:rPr lang="en-US" dirty="0"/>
              <a:t> </a:t>
            </a:r>
            <a:r>
              <a:rPr lang="en-US" dirty="0" err="1"/>
              <a:t>tragen</a:t>
            </a:r>
            <a:r>
              <a:rPr lang="en-US" dirty="0"/>
              <a:t> </a:t>
            </a:r>
            <a:r>
              <a:rPr lang="en-US" dirty="0" err="1"/>
              <a:t>dazu</a:t>
            </a:r>
            <a:r>
              <a:rPr lang="en-US" dirty="0"/>
              <a:t> </a:t>
            </a:r>
            <a:r>
              <a:rPr lang="en-US" dirty="0" err="1"/>
              <a:t>bei</a:t>
            </a:r>
            <a:r>
              <a:rPr lang="en-US" dirty="0"/>
              <a:t>, </a:t>
            </a:r>
            <a:r>
              <a:rPr lang="en-US" dirty="0" err="1"/>
              <a:t>dass</a:t>
            </a:r>
            <a:r>
              <a:rPr lang="en-US" dirty="0"/>
              <a:t> </a:t>
            </a:r>
            <a:r>
              <a:rPr lang="en-US" dirty="0" err="1"/>
              <a:t>ein</a:t>
            </a:r>
            <a:r>
              <a:rPr lang="en-US" dirty="0"/>
              <a:t> </a:t>
            </a:r>
            <a:r>
              <a:rPr lang="en-US" dirty="0" err="1"/>
              <a:t>Projekt</a:t>
            </a:r>
            <a:r>
              <a:rPr lang="en-US" dirty="0"/>
              <a:t> </a:t>
            </a:r>
            <a:r>
              <a:rPr lang="en-US" dirty="0" err="1"/>
              <a:t>zu</a:t>
            </a:r>
            <a:r>
              <a:rPr lang="en-US" dirty="0"/>
              <a:t> </a:t>
            </a:r>
            <a:r>
              <a:rPr lang="en-US" dirty="0" err="1"/>
              <a:t>digitalem</a:t>
            </a:r>
            <a:r>
              <a:rPr lang="en-US" dirty="0"/>
              <a:t> </a:t>
            </a:r>
            <a:r>
              <a:rPr lang="en-US" dirty="0" err="1"/>
              <a:t>studentischem</a:t>
            </a:r>
            <a:r>
              <a:rPr lang="en-US" dirty="0"/>
              <a:t> Engagement </a:t>
            </a:r>
            <a:r>
              <a:rPr lang="en-US" dirty="0" err="1"/>
              <a:t>bestmögliche</a:t>
            </a:r>
            <a:r>
              <a:rPr lang="en-US" dirty="0"/>
              <a:t> </a:t>
            </a:r>
            <a:r>
              <a:rPr lang="en-US" dirty="0" err="1"/>
              <a:t>Ergebnisse</a:t>
            </a:r>
            <a:r>
              <a:rPr lang="en-US" dirty="0"/>
              <a:t> </a:t>
            </a:r>
            <a:r>
              <a:rPr lang="en-US" dirty="0" err="1"/>
              <a:t>erzielt</a:t>
            </a:r>
            <a:r>
              <a:rPr lang="en-US" dirty="0"/>
              <a:t>:</a:t>
            </a:r>
          </a:p>
          <a:p>
            <a:pPr marL="0"/>
            <a:endParaRPr lang="en-US" dirty="0"/>
          </a:p>
          <a:p>
            <a:pPr marL="342900" indent="-342900">
              <a:buFont typeface="Arial" panose="020B0604020202020204" pitchFamily="34" charset="0"/>
              <a:buChar char="•"/>
            </a:pPr>
            <a:r>
              <a:rPr lang="en-US" dirty="0" err="1"/>
              <a:t>Direktes</a:t>
            </a:r>
            <a:r>
              <a:rPr lang="en-US" dirty="0"/>
              <a:t> Service und </a:t>
            </a:r>
            <a:r>
              <a:rPr lang="en-US" dirty="0" err="1"/>
              <a:t>Forschendes</a:t>
            </a:r>
            <a:r>
              <a:rPr lang="en-US" dirty="0"/>
              <a:t> </a:t>
            </a:r>
            <a:r>
              <a:rPr lang="en-US" dirty="0" err="1"/>
              <a:t>Lernen</a:t>
            </a:r>
            <a:r>
              <a:rPr lang="en-US" dirty="0"/>
              <a:t> </a:t>
            </a:r>
          </a:p>
          <a:p>
            <a:pPr marL="342900" indent="-342900">
              <a:buFont typeface="Arial" panose="020B0604020202020204" pitchFamily="34" charset="0"/>
              <a:buChar char="•"/>
            </a:pPr>
            <a:r>
              <a:rPr lang="en-GB" dirty="0" err="1"/>
              <a:t>Interessensvertretung</a:t>
            </a:r>
            <a:r>
              <a:rPr lang="en-GB" dirty="0"/>
              <a:t> </a:t>
            </a:r>
            <a:r>
              <a:rPr lang="en-GB" dirty="0" err="1"/>
              <a:t>im</a:t>
            </a:r>
            <a:r>
              <a:rPr lang="en-GB" dirty="0"/>
              <a:t> </a:t>
            </a:r>
            <a:r>
              <a:rPr lang="en-GB" dirty="0" err="1"/>
              <a:t>Bildungsbereich</a:t>
            </a:r>
            <a:r>
              <a:rPr lang="en-GB" dirty="0"/>
              <a:t> &amp; </a:t>
            </a:r>
            <a:r>
              <a:rPr lang="en-GB" dirty="0" err="1"/>
              <a:t>Kompetenzaufbau</a:t>
            </a:r>
            <a:r>
              <a:rPr lang="en-GB" dirty="0"/>
              <a:t> </a:t>
            </a:r>
          </a:p>
          <a:p>
            <a:pPr marL="342900" indent="-342900">
              <a:buFont typeface="Arial" panose="020B0604020202020204" pitchFamily="34" charset="0"/>
              <a:buChar char="•"/>
            </a:pPr>
            <a:r>
              <a:rPr lang="en-GB" dirty="0" err="1"/>
              <a:t>Politisches</a:t>
            </a:r>
            <a:r>
              <a:rPr lang="en-GB" dirty="0"/>
              <a:t> Engagement und </a:t>
            </a:r>
            <a:r>
              <a:rPr lang="en-GB" dirty="0" err="1"/>
              <a:t>Soziale</a:t>
            </a:r>
            <a:r>
              <a:rPr lang="en-GB" dirty="0"/>
              <a:t> </a:t>
            </a:r>
            <a:r>
              <a:rPr lang="en-GB" dirty="0" err="1"/>
              <a:t>Verantwortung</a:t>
            </a:r>
            <a:r>
              <a:rPr lang="en-GB" dirty="0"/>
              <a:t> </a:t>
            </a:r>
          </a:p>
          <a:p>
            <a:pPr marL="342900" indent="-342900">
              <a:buFont typeface="Arial" panose="020B0604020202020204" pitchFamily="34" charset="0"/>
              <a:buChar char="•"/>
            </a:pPr>
            <a:r>
              <a:rPr lang="en-US" dirty="0" err="1"/>
              <a:t>Spendenaktionen</a:t>
            </a:r>
            <a:r>
              <a:rPr lang="en-US" dirty="0"/>
              <a:t> und </a:t>
            </a:r>
            <a:r>
              <a:rPr lang="en-US" dirty="0" err="1"/>
              <a:t>Beteiligung</a:t>
            </a:r>
            <a:r>
              <a:rPr lang="en-US" dirty="0"/>
              <a:t> an </a:t>
            </a:r>
            <a:r>
              <a:rPr lang="en-US" dirty="0" err="1"/>
              <a:t>Vereinen</a:t>
            </a:r>
            <a:r>
              <a:rPr lang="en-US" dirty="0"/>
              <a:t> </a:t>
            </a:r>
          </a:p>
          <a:p>
            <a:pPr marL="0"/>
            <a:endParaRPr lang="en-GB" sz="1800" dirty="0"/>
          </a:p>
          <a:p>
            <a:pPr marL="0"/>
            <a:endParaRPr lang="en-GB" sz="1800" dirty="0"/>
          </a:p>
          <a:p>
            <a:pPr marL="0"/>
            <a:endParaRPr lang="en-US" sz="1800" dirty="0"/>
          </a:p>
          <a:p>
            <a:pPr marL="0"/>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30923" y="343151"/>
            <a:ext cx="5713711" cy="898861"/>
          </a:xfrm>
        </p:spPr>
        <p:txBody>
          <a:bodyPr>
            <a:normAutofit fontScale="25000" lnSpcReduction="20000"/>
          </a:bodyPr>
          <a:lstStyle/>
          <a:p>
            <a:r>
              <a:rPr lang="en-US" sz="12000" dirty="0" err="1"/>
              <a:t>Formen</a:t>
            </a:r>
            <a:r>
              <a:rPr lang="en-US" sz="12000" dirty="0"/>
              <a:t> des </a:t>
            </a:r>
            <a:r>
              <a:rPr lang="en-US" sz="12000" dirty="0" err="1"/>
              <a:t>bürgerschaftlichen</a:t>
            </a:r>
            <a:r>
              <a:rPr lang="en-US" sz="12000" dirty="0"/>
              <a:t> Engagements</a:t>
            </a:r>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364924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94756" y="1540364"/>
            <a:ext cx="5713711" cy="4318898"/>
          </a:xfrm>
        </p:spPr>
        <p:txBody>
          <a:bodyPr>
            <a:normAutofit fontScale="92500" lnSpcReduction="20000"/>
          </a:bodyPr>
          <a:lstStyle/>
          <a:p>
            <a:pPr marL="0" indent="0"/>
            <a:r>
              <a:rPr lang="en-US" b="1" dirty="0" err="1"/>
              <a:t>Direktes</a:t>
            </a:r>
            <a:r>
              <a:rPr lang="en-US" b="1" dirty="0"/>
              <a:t> Service </a:t>
            </a:r>
            <a:r>
              <a:rPr lang="en-US" dirty="0" err="1"/>
              <a:t>bedeutet</a:t>
            </a:r>
            <a:r>
              <a:rPr lang="en-US" dirty="0"/>
              <a:t>, </a:t>
            </a:r>
            <a:r>
              <a:rPr lang="en-US" dirty="0" err="1"/>
              <a:t>dass</a:t>
            </a:r>
            <a:r>
              <a:rPr lang="en-US" dirty="0"/>
              <a:t> </a:t>
            </a:r>
            <a:r>
              <a:rPr lang="en-US" dirty="0" err="1"/>
              <a:t>persönliche</a:t>
            </a:r>
            <a:r>
              <a:rPr lang="en-US" dirty="0"/>
              <a:t> Zeit und </a:t>
            </a:r>
            <a:r>
              <a:rPr lang="en-US" dirty="0" err="1"/>
              <a:t>Hingabe</a:t>
            </a:r>
            <a:r>
              <a:rPr lang="en-US" dirty="0"/>
              <a:t> in </a:t>
            </a:r>
            <a:r>
              <a:rPr lang="en-US" dirty="0" err="1"/>
              <a:t>ein</a:t>
            </a:r>
            <a:r>
              <a:rPr lang="en-US" dirty="0"/>
              <a:t> </a:t>
            </a:r>
            <a:r>
              <a:rPr lang="en-US" dirty="0" err="1"/>
              <a:t>Projekt</a:t>
            </a:r>
            <a:r>
              <a:rPr lang="en-US" dirty="0"/>
              <a:t> </a:t>
            </a:r>
            <a:r>
              <a:rPr lang="en-US" dirty="0" err="1"/>
              <a:t>zu</a:t>
            </a:r>
            <a:r>
              <a:rPr lang="en-US" dirty="0"/>
              <a:t> </a:t>
            </a:r>
            <a:r>
              <a:rPr lang="en-US" dirty="0" err="1"/>
              <a:t>digitalem</a:t>
            </a:r>
            <a:r>
              <a:rPr lang="en-US" dirty="0"/>
              <a:t> </a:t>
            </a:r>
            <a:r>
              <a:rPr lang="en-US" dirty="0" err="1"/>
              <a:t>studentischem</a:t>
            </a:r>
            <a:r>
              <a:rPr lang="en-US" dirty="0"/>
              <a:t> Engagement </a:t>
            </a:r>
            <a:r>
              <a:rPr lang="en-US" dirty="0" err="1"/>
              <a:t>investiert</a:t>
            </a:r>
            <a:r>
              <a:rPr lang="en-US" dirty="0"/>
              <a:t> </a:t>
            </a:r>
            <a:r>
              <a:rPr lang="en-US" dirty="0" err="1"/>
              <a:t>werden</a:t>
            </a:r>
            <a:r>
              <a:rPr lang="en-US" dirty="0"/>
              <a:t>, um </a:t>
            </a:r>
            <a:r>
              <a:rPr lang="en-US" dirty="0" err="1"/>
              <a:t>lokale</a:t>
            </a:r>
            <a:r>
              <a:rPr lang="en-US" dirty="0"/>
              <a:t> </a:t>
            </a:r>
            <a:r>
              <a:rPr lang="en-US" dirty="0" err="1"/>
              <a:t>Gemeinschaften</a:t>
            </a:r>
            <a:r>
              <a:rPr lang="en-US" dirty="0"/>
              <a:t> in </a:t>
            </a:r>
            <a:r>
              <a:rPr lang="en-US" dirty="0" err="1"/>
              <a:t>ihren</a:t>
            </a:r>
            <a:r>
              <a:rPr lang="en-US" dirty="0"/>
              <a:t> </a:t>
            </a:r>
            <a:r>
              <a:rPr lang="en-US" dirty="0" err="1"/>
              <a:t>jeweiligen</a:t>
            </a:r>
            <a:r>
              <a:rPr lang="en-US" dirty="0"/>
              <a:t> </a:t>
            </a:r>
            <a:r>
              <a:rPr lang="en-US" dirty="0" err="1"/>
              <a:t>Bedarfen</a:t>
            </a:r>
            <a:r>
              <a:rPr lang="en-US" dirty="0"/>
              <a:t> und </a:t>
            </a:r>
            <a:r>
              <a:rPr lang="en-US" dirty="0" err="1"/>
              <a:t>Problemstellungen</a:t>
            </a:r>
            <a:r>
              <a:rPr lang="en-US" dirty="0"/>
              <a:t> </a:t>
            </a:r>
            <a:r>
              <a:rPr lang="en-US" dirty="0" err="1"/>
              <a:t>mit</a:t>
            </a:r>
            <a:r>
              <a:rPr lang="en-US" dirty="0"/>
              <a:t> </a:t>
            </a:r>
            <a:r>
              <a:rPr lang="en-US" dirty="0" err="1"/>
              <a:t>einer</a:t>
            </a:r>
            <a:r>
              <a:rPr lang="en-US" dirty="0"/>
              <a:t> </a:t>
            </a:r>
            <a:r>
              <a:rPr lang="en-US" dirty="0" err="1"/>
              <a:t>konkreten</a:t>
            </a:r>
            <a:r>
              <a:rPr lang="en-US" dirty="0"/>
              <a:t> </a:t>
            </a:r>
            <a:r>
              <a:rPr lang="en-US" dirty="0" err="1"/>
              <a:t>Dienstleistung</a:t>
            </a:r>
            <a:r>
              <a:rPr lang="en-US" dirty="0"/>
              <a:t> </a:t>
            </a:r>
            <a:r>
              <a:rPr lang="en-US" dirty="0" err="1"/>
              <a:t>zu</a:t>
            </a:r>
            <a:r>
              <a:rPr lang="en-US" dirty="0"/>
              <a:t> </a:t>
            </a:r>
            <a:r>
              <a:rPr lang="en-US" dirty="0" err="1"/>
              <a:t>unterstützen</a:t>
            </a:r>
            <a:r>
              <a:rPr lang="en-US" dirty="0"/>
              <a:t> (z. B. </a:t>
            </a:r>
            <a:r>
              <a:rPr lang="en-US" dirty="0" err="1"/>
              <a:t>freiwillige</a:t>
            </a:r>
            <a:r>
              <a:rPr lang="en-US" dirty="0"/>
              <a:t> </a:t>
            </a:r>
            <a:r>
              <a:rPr lang="en-US" dirty="0" err="1"/>
              <a:t>Mithilfe</a:t>
            </a:r>
            <a:r>
              <a:rPr lang="en-US" dirty="0"/>
              <a:t> </a:t>
            </a:r>
            <a:r>
              <a:rPr lang="en-US" dirty="0" err="1"/>
              <a:t>bei</a:t>
            </a:r>
            <a:r>
              <a:rPr lang="en-US" dirty="0"/>
              <a:t> der </a:t>
            </a:r>
            <a:r>
              <a:rPr lang="en-US" dirty="0" err="1"/>
              <a:t>Beseitigung</a:t>
            </a:r>
            <a:r>
              <a:rPr lang="en-US" dirty="0"/>
              <a:t> von </a:t>
            </a:r>
            <a:r>
              <a:rPr lang="en-US" dirty="0" err="1"/>
              <a:t>Müll</a:t>
            </a:r>
            <a:r>
              <a:rPr lang="en-US" dirty="0"/>
              <a:t> in </a:t>
            </a:r>
            <a:r>
              <a:rPr lang="en-US" dirty="0" err="1"/>
              <a:t>einem</a:t>
            </a:r>
            <a:r>
              <a:rPr lang="en-US" dirty="0"/>
              <a:t> </a:t>
            </a:r>
            <a:r>
              <a:rPr lang="en-US" dirty="0" err="1"/>
              <a:t>bestimmten</a:t>
            </a:r>
            <a:r>
              <a:rPr lang="en-US" dirty="0"/>
              <a:t> </a:t>
            </a:r>
            <a:r>
              <a:rPr lang="en-US" dirty="0" err="1"/>
              <a:t>Stadtgebiet</a:t>
            </a:r>
            <a:r>
              <a:rPr lang="en-US" dirty="0"/>
              <a:t>).</a:t>
            </a:r>
          </a:p>
          <a:p>
            <a:pPr marL="0" indent="0"/>
            <a:r>
              <a:rPr lang="en-US" dirty="0"/>
              <a:t>Bei </a:t>
            </a:r>
            <a:r>
              <a:rPr lang="en-US" b="1" dirty="0" err="1"/>
              <a:t>Forschendem</a:t>
            </a:r>
            <a:r>
              <a:rPr lang="en-US" b="1" dirty="0"/>
              <a:t> </a:t>
            </a:r>
            <a:r>
              <a:rPr lang="en-US" b="1" dirty="0" err="1"/>
              <a:t>Lernen</a:t>
            </a:r>
            <a:r>
              <a:rPr lang="en-US" b="1" dirty="0"/>
              <a:t> </a:t>
            </a:r>
            <a:r>
              <a:rPr lang="en-US" dirty="0" err="1"/>
              <a:t>geht</a:t>
            </a:r>
            <a:r>
              <a:rPr lang="en-US" dirty="0"/>
              <a:t> es </a:t>
            </a:r>
            <a:r>
              <a:rPr lang="en-US" dirty="0" err="1"/>
              <a:t>darum</a:t>
            </a:r>
            <a:r>
              <a:rPr lang="en-US" dirty="0"/>
              <a:t>, </a:t>
            </a:r>
            <a:r>
              <a:rPr lang="en-US" dirty="0" err="1"/>
              <a:t>mit</a:t>
            </a:r>
            <a:r>
              <a:rPr lang="en-US" dirty="0"/>
              <a:t> </a:t>
            </a:r>
            <a:r>
              <a:rPr lang="en-US" dirty="0" err="1"/>
              <a:t>lokalen</a:t>
            </a:r>
            <a:r>
              <a:rPr lang="en-US" dirty="0"/>
              <a:t> </a:t>
            </a:r>
            <a:r>
              <a:rPr lang="en-US" dirty="0" err="1"/>
              <a:t>Gemeinschaften</a:t>
            </a:r>
            <a:r>
              <a:rPr lang="en-US" dirty="0"/>
              <a:t> in </a:t>
            </a:r>
            <a:r>
              <a:rPr lang="en-US" dirty="0" err="1"/>
              <a:t>Kontakt</a:t>
            </a:r>
            <a:r>
              <a:rPr lang="en-US" dirty="0"/>
              <a:t> </a:t>
            </a:r>
            <a:r>
              <a:rPr lang="en-US" dirty="0" err="1"/>
              <a:t>zu</a:t>
            </a:r>
            <a:r>
              <a:rPr lang="en-US" dirty="0"/>
              <a:t> </a:t>
            </a:r>
            <a:r>
              <a:rPr lang="en-US" dirty="0" err="1"/>
              <a:t>treten</a:t>
            </a:r>
            <a:r>
              <a:rPr lang="en-US" dirty="0"/>
              <a:t> und </a:t>
            </a:r>
            <a:r>
              <a:rPr lang="en-US" dirty="0" err="1"/>
              <a:t>zu</a:t>
            </a:r>
            <a:r>
              <a:rPr lang="en-US" dirty="0"/>
              <a:t> </a:t>
            </a:r>
            <a:r>
              <a:rPr lang="en-US" dirty="0" err="1"/>
              <a:t>erforschen</a:t>
            </a:r>
            <a:r>
              <a:rPr lang="en-US" dirty="0"/>
              <a:t>, in </a:t>
            </a:r>
            <a:r>
              <a:rPr lang="en-US" dirty="0" err="1"/>
              <a:t>welcher</a:t>
            </a:r>
            <a:r>
              <a:rPr lang="en-US" dirty="0"/>
              <a:t> Weise </a:t>
            </a:r>
            <a:r>
              <a:rPr lang="en-US" dirty="0" err="1"/>
              <a:t>sie</a:t>
            </a:r>
            <a:r>
              <a:rPr lang="en-US" dirty="0"/>
              <a:t> von </a:t>
            </a:r>
            <a:r>
              <a:rPr lang="en-US" dirty="0" err="1"/>
              <a:t>aktuellen</a:t>
            </a:r>
            <a:r>
              <a:rPr lang="en-US" dirty="0"/>
              <a:t> </a:t>
            </a:r>
            <a:r>
              <a:rPr lang="en-US" dirty="0" err="1"/>
              <a:t>sozialen</a:t>
            </a:r>
            <a:r>
              <a:rPr lang="en-US" dirty="0"/>
              <a:t>, </a:t>
            </a:r>
            <a:r>
              <a:rPr lang="en-US" dirty="0" err="1"/>
              <a:t>ökologischen</a:t>
            </a:r>
            <a:r>
              <a:rPr lang="en-US" dirty="0"/>
              <a:t> </a:t>
            </a:r>
            <a:r>
              <a:rPr lang="en-US" dirty="0" err="1"/>
              <a:t>oder</a:t>
            </a:r>
            <a:r>
              <a:rPr lang="en-US" dirty="0"/>
              <a:t> </a:t>
            </a:r>
            <a:r>
              <a:rPr lang="en-US" dirty="0" err="1"/>
              <a:t>wirtschaftlichen</a:t>
            </a:r>
            <a:r>
              <a:rPr lang="en-US" dirty="0"/>
              <a:t> </a:t>
            </a:r>
            <a:r>
              <a:rPr lang="en-US" dirty="0" err="1"/>
              <a:t>Problemen</a:t>
            </a:r>
            <a:r>
              <a:rPr lang="en-US" dirty="0"/>
              <a:t> </a:t>
            </a:r>
            <a:r>
              <a:rPr lang="en-US" dirty="0" err="1"/>
              <a:t>betroffen</a:t>
            </a:r>
            <a:r>
              <a:rPr lang="en-US" dirty="0"/>
              <a:t> </a:t>
            </a:r>
            <a:r>
              <a:rPr lang="en-US" dirty="0" err="1"/>
              <a:t>sind</a:t>
            </a:r>
            <a:r>
              <a:rPr lang="en-US" dirty="0"/>
              <a:t>. </a:t>
            </a:r>
            <a:r>
              <a:rPr lang="en-US" dirty="0" err="1"/>
              <a:t>Beispiele</a:t>
            </a:r>
            <a:r>
              <a:rPr lang="en-US" dirty="0"/>
              <a:t> </a:t>
            </a:r>
            <a:r>
              <a:rPr lang="en-US" dirty="0" err="1"/>
              <a:t>dafür</a:t>
            </a:r>
            <a:r>
              <a:rPr lang="en-US" dirty="0"/>
              <a:t> </a:t>
            </a:r>
            <a:r>
              <a:rPr lang="en-US" dirty="0" err="1"/>
              <a:t>sind</a:t>
            </a:r>
            <a:r>
              <a:rPr lang="en-US" dirty="0"/>
              <a:t> </a:t>
            </a:r>
            <a:r>
              <a:rPr lang="en-US" dirty="0" err="1"/>
              <a:t>Gespräche</a:t>
            </a:r>
            <a:r>
              <a:rPr lang="en-US" dirty="0"/>
              <a:t> </a:t>
            </a:r>
            <a:r>
              <a:rPr lang="en-US" dirty="0" err="1"/>
              <a:t>mit</a:t>
            </a:r>
            <a:r>
              <a:rPr lang="en-US" dirty="0"/>
              <a:t> den </a:t>
            </a:r>
            <a:r>
              <a:rPr lang="en-US" dirty="0" err="1"/>
              <a:t>Personen</a:t>
            </a:r>
            <a:r>
              <a:rPr lang="en-US" dirty="0"/>
              <a:t> in den </a:t>
            </a:r>
            <a:r>
              <a:rPr lang="en-US" dirty="0" err="1"/>
              <a:t>jeweiligen</a:t>
            </a:r>
            <a:r>
              <a:rPr lang="en-US" dirty="0"/>
              <a:t> </a:t>
            </a:r>
            <a:r>
              <a:rPr lang="en-US" dirty="0" err="1"/>
              <a:t>Praxisfeldern</a:t>
            </a:r>
            <a:r>
              <a:rPr lang="en-US" dirty="0"/>
              <a:t>, um so </a:t>
            </a:r>
            <a:r>
              <a:rPr lang="en-US" dirty="0" err="1"/>
              <a:t>ein</a:t>
            </a:r>
            <a:r>
              <a:rPr lang="en-US" dirty="0"/>
              <a:t> </a:t>
            </a:r>
            <a:r>
              <a:rPr lang="en-US" dirty="0" err="1"/>
              <a:t>besseres</a:t>
            </a:r>
            <a:r>
              <a:rPr lang="en-US" dirty="0"/>
              <a:t> </a:t>
            </a:r>
            <a:r>
              <a:rPr lang="en-US" dirty="0" err="1"/>
              <a:t>Verständnis</a:t>
            </a:r>
            <a:r>
              <a:rPr lang="en-US" dirty="0"/>
              <a:t> für </a:t>
            </a:r>
            <a:r>
              <a:rPr lang="en-US" dirty="0" err="1"/>
              <a:t>ihre</a:t>
            </a:r>
            <a:r>
              <a:rPr lang="en-US" dirty="0"/>
              <a:t> </a:t>
            </a:r>
            <a:r>
              <a:rPr lang="en-US" dirty="0" err="1"/>
              <a:t>aktuellen</a:t>
            </a:r>
            <a:r>
              <a:rPr lang="en-US" dirty="0"/>
              <a:t> </a:t>
            </a:r>
            <a:r>
              <a:rPr lang="en-US" dirty="0" err="1"/>
              <a:t>Themen</a:t>
            </a:r>
            <a:r>
              <a:rPr lang="en-US" dirty="0"/>
              <a:t> und </a:t>
            </a:r>
            <a:r>
              <a:rPr lang="en-US" dirty="0" err="1"/>
              <a:t>Probleme</a:t>
            </a:r>
            <a:r>
              <a:rPr lang="en-US" dirty="0"/>
              <a:t> </a:t>
            </a:r>
            <a:r>
              <a:rPr lang="en-US" dirty="0" err="1"/>
              <a:t>zu</a:t>
            </a:r>
            <a:r>
              <a:rPr lang="en-US" dirty="0"/>
              <a:t> </a:t>
            </a:r>
            <a:r>
              <a:rPr lang="en-US" dirty="0" err="1"/>
              <a:t>bekommen</a:t>
            </a:r>
            <a:r>
              <a:rPr lang="en-US" dirty="0"/>
              <a:t>.</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418650" y="347815"/>
            <a:ext cx="5713711" cy="947585"/>
          </a:xfrm>
        </p:spPr>
        <p:txBody>
          <a:bodyPr>
            <a:normAutofit fontScale="85000" lnSpcReduction="20000"/>
          </a:bodyPr>
          <a:lstStyle/>
          <a:p>
            <a:pPr algn="ctr" fontAlgn="base"/>
            <a:r>
              <a:rPr lang="de-DE" b="1" dirty="0"/>
              <a:t>Direktes Service</a:t>
            </a:r>
          </a:p>
          <a:p>
            <a:pPr algn="ctr" fontAlgn="base"/>
            <a:r>
              <a:rPr lang="de-DE" b="1" dirty="0"/>
              <a:t>und Forschendes Lernen </a:t>
            </a:r>
            <a:endParaRPr lang="de-AT"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EFF6FB6C-02F9-45DE-961C-69817BAB1B7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Box 2">
            <a:extLst>
              <a:ext uri="{FF2B5EF4-FFF2-40B4-BE49-F238E27FC236}">
                <a16:creationId xmlns:a16="http://schemas.microsoft.com/office/drawing/2014/main" id="{C8A7613F-E0A6-4F3B-AE52-6C943B3A1AF0}"/>
              </a:ext>
            </a:extLst>
          </p:cNvPr>
          <p:cNvSpPr txBox="1"/>
          <p:nvPr/>
        </p:nvSpPr>
        <p:spPr>
          <a:xfrm>
            <a:off x="2220298" y="6104226"/>
            <a:ext cx="5564882" cy="369332"/>
          </a:xfrm>
          <a:prstGeom prst="rect">
            <a:avLst/>
          </a:prstGeom>
          <a:noFill/>
        </p:spPr>
        <p:txBody>
          <a:bodyPr wrap="square" rtlCol="0">
            <a:spAutoFit/>
          </a:bodyPr>
          <a:lstStyle/>
          <a:p>
            <a:r>
              <a:rPr lang="en-US" b="1" dirty="0">
                <a:solidFill>
                  <a:srgbClr val="002060"/>
                </a:solidFill>
                <a:hlinkClick r:id="rId4">
                  <a:extLst>
                    <a:ext uri="{A12FA001-AC4F-418D-AE19-62706E023703}">
                      <ahyp:hlinkClr xmlns:ahyp="http://schemas.microsoft.com/office/drawing/2018/hyperlinkcolor" val="tx"/>
                    </a:ext>
                  </a:extLst>
                </a:hlinkClick>
              </a:rPr>
              <a:t>Types of Civic Engagement</a:t>
            </a:r>
            <a:endParaRPr lang="en-IE" b="1" dirty="0">
              <a:solidFill>
                <a:srgbClr val="002060"/>
              </a:solidFill>
            </a:endParaRPr>
          </a:p>
        </p:txBody>
      </p:sp>
    </p:spTree>
    <p:extLst>
      <p:ext uri="{BB962C8B-B14F-4D97-AF65-F5344CB8AC3E}">
        <p14:creationId xmlns:p14="http://schemas.microsoft.com/office/powerpoint/2010/main" val="125950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5609721" y="1164770"/>
            <a:ext cx="6293467" cy="4524315"/>
          </a:xfrm>
          <a:prstGeom prst="rect">
            <a:avLst/>
          </a:prstGeom>
          <a:noFill/>
        </p:spPr>
        <p:txBody>
          <a:bodyPr wrap="square" rtlCol="0">
            <a:spAutoFit/>
          </a:bodyPr>
          <a:lstStyle/>
          <a:p>
            <a:r>
              <a:rPr lang="en-US" sz="2400" dirty="0" err="1">
                <a:solidFill>
                  <a:schemeClr val="bg1"/>
                </a:solidFill>
              </a:rPr>
              <a:t>Im</a:t>
            </a:r>
            <a:r>
              <a:rPr lang="en-US" sz="2400" dirty="0">
                <a:solidFill>
                  <a:schemeClr val="bg1"/>
                </a:solidFill>
              </a:rPr>
              <a:t> </a:t>
            </a:r>
            <a:r>
              <a:rPr lang="en-US" sz="2400" dirty="0" err="1">
                <a:solidFill>
                  <a:schemeClr val="bg1"/>
                </a:solidFill>
              </a:rPr>
              <a:t>Rahmen</a:t>
            </a:r>
            <a:r>
              <a:rPr lang="en-US" sz="2400" dirty="0">
                <a:solidFill>
                  <a:schemeClr val="bg1"/>
                </a:solidFill>
              </a:rPr>
              <a:t> </a:t>
            </a:r>
            <a:r>
              <a:rPr lang="en-US" sz="2400" dirty="0" err="1">
                <a:solidFill>
                  <a:schemeClr val="bg1"/>
                </a:solidFill>
              </a:rPr>
              <a:t>einer</a:t>
            </a:r>
            <a:r>
              <a:rPr lang="en-US" sz="2400" dirty="0">
                <a:solidFill>
                  <a:schemeClr val="bg1"/>
                </a:solidFill>
              </a:rPr>
              <a:t> </a:t>
            </a:r>
            <a:r>
              <a:rPr lang="en-US" sz="2400" b="1" dirty="0" err="1">
                <a:solidFill>
                  <a:schemeClr val="bg1"/>
                </a:solidFill>
              </a:rPr>
              <a:t>Interessensvertretung</a:t>
            </a:r>
            <a:r>
              <a:rPr lang="en-US" sz="2400" b="1" dirty="0">
                <a:solidFill>
                  <a:schemeClr val="bg1"/>
                </a:solidFill>
              </a:rPr>
              <a:t> </a:t>
            </a:r>
            <a:r>
              <a:rPr lang="en-US" sz="2400" b="1" dirty="0" err="1">
                <a:solidFill>
                  <a:schemeClr val="bg1"/>
                </a:solidFill>
              </a:rPr>
              <a:t>im</a:t>
            </a:r>
            <a:r>
              <a:rPr lang="en-US" sz="2400" b="1" dirty="0">
                <a:solidFill>
                  <a:schemeClr val="bg1"/>
                </a:solidFill>
              </a:rPr>
              <a:t> </a:t>
            </a:r>
            <a:r>
              <a:rPr lang="en-US" sz="2400" b="1" dirty="0" err="1">
                <a:solidFill>
                  <a:schemeClr val="bg1"/>
                </a:solidFill>
              </a:rPr>
              <a:t>Bildungsbereich</a:t>
            </a:r>
            <a:r>
              <a:rPr lang="en-US" sz="2400" b="1" dirty="0">
                <a:solidFill>
                  <a:schemeClr val="bg1"/>
                </a:solidFill>
              </a:rPr>
              <a:t> </a:t>
            </a:r>
            <a:r>
              <a:rPr lang="en-US" sz="2400" dirty="0" err="1">
                <a:solidFill>
                  <a:schemeClr val="bg1"/>
                </a:solidFill>
              </a:rPr>
              <a:t>arbeiten</a:t>
            </a:r>
            <a:r>
              <a:rPr lang="en-US" sz="2400" dirty="0">
                <a:solidFill>
                  <a:schemeClr val="bg1"/>
                </a:solidFill>
              </a:rPr>
              <a:t> </a:t>
            </a:r>
            <a:r>
              <a:rPr lang="en-US" sz="2400" dirty="0" err="1">
                <a:solidFill>
                  <a:schemeClr val="bg1"/>
                </a:solidFill>
              </a:rPr>
              <a:t>Personen</a:t>
            </a:r>
            <a:r>
              <a:rPr lang="en-US" sz="2400" dirty="0">
                <a:solidFill>
                  <a:schemeClr val="bg1"/>
                </a:solidFill>
              </a:rPr>
              <a:t> </a:t>
            </a:r>
            <a:r>
              <a:rPr lang="en-US" sz="2400" dirty="0" err="1">
                <a:solidFill>
                  <a:schemeClr val="bg1"/>
                </a:solidFill>
              </a:rPr>
              <a:t>aus</a:t>
            </a:r>
            <a:r>
              <a:rPr lang="en-US" sz="2400" dirty="0">
                <a:solidFill>
                  <a:schemeClr val="bg1"/>
                </a:solidFill>
              </a:rPr>
              <a:t> </a:t>
            </a:r>
            <a:r>
              <a:rPr lang="en-US" sz="2400" dirty="0" err="1">
                <a:solidFill>
                  <a:schemeClr val="bg1"/>
                </a:solidFill>
              </a:rPr>
              <a:t>unterschiedlichen</a:t>
            </a:r>
            <a:r>
              <a:rPr lang="en-US" sz="2400" dirty="0">
                <a:solidFill>
                  <a:schemeClr val="bg1"/>
                </a:solidFill>
              </a:rPr>
              <a:t> </a:t>
            </a:r>
            <a:r>
              <a:rPr lang="en-US" sz="2400" dirty="0" err="1">
                <a:solidFill>
                  <a:schemeClr val="bg1"/>
                </a:solidFill>
              </a:rPr>
              <a:t>Sektoren</a:t>
            </a:r>
            <a:r>
              <a:rPr lang="en-US" sz="2400" dirty="0">
                <a:solidFill>
                  <a:schemeClr val="bg1"/>
                </a:solidFill>
              </a:rPr>
              <a:t>, </a:t>
            </a:r>
            <a:r>
              <a:rPr lang="en-US" sz="2400" dirty="0" err="1">
                <a:solidFill>
                  <a:schemeClr val="bg1"/>
                </a:solidFill>
              </a:rPr>
              <a:t>wie</a:t>
            </a:r>
            <a:r>
              <a:rPr lang="en-US" sz="2400" dirty="0">
                <a:solidFill>
                  <a:schemeClr val="bg1"/>
                </a:solidFill>
              </a:rPr>
              <a:t> </a:t>
            </a:r>
            <a:r>
              <a:rPr lang="en-US" sz="2400" dirty="0" err="1">
                <a:solidFill>
                  <a:schemeClr val="bg1"/>
                </a:solidFill>
              </a:rPr>
              <a:t>Hochschulen</a:t>
            </a:r>
            <a:r>
              <a:rPr lang="en-US" sz="2400" dirty="0">
                <a:solidFill>
                  <a:schemeClr val="bg1"/>
                </a:solidFill>
              </a:rPr>
              <a:t> und </a:t>
            </a:r>
            <a:r>
              <a:rPr lang="en-US" sz="2400" dirty="0" err="1">
                <a:solidFill>
                  <a:schemeClr val="bg1"/>
                </a:solidFill>
              </a:rPr>
              <a:t>lokale</a:t>
            </a:r>
            <a:r>
              <a:rPr lang="en-US" sz="2400" dirty="0">
                <a:solidFill>
                  <a:schemeClr val="bg1"/>
                </a:solidFill>
              </a:rPr>
              <a:t> </a:t>
            </a:r>
            <a:r>
              <a:rPr lang="en-US" sz="2400" dirty="0" err="1">
                <a:solidFill>
                  <a:schemeClr val="bg1"/>
                </a:solidFill>
              </a:rPr>
              <a:t>Gemeinschaften</a:t>
            </a:r>
            <a:r>
              <a:rPr lang="en-US" sz="2400" dirty="0">
                <a:solidFill>
                  <a:schemeClr val="bg1"/>
                </a:solidFill>
              </a:rPr>
              <a:t>, </a:t>
            </a:r>
            <a:r>
              <a:rPr lang="en-US" sz="2400" dirty="0" err="1">
                <a:solidFill>
                  <a:schemeClr val="bg1"/>
                </a:solidFill>
              </a:rPr>
              <a:t>zusammen</a:t>
            </a:r>
            <a:r>
              <a:rPr lang="en-US" sz="2400" dirty="0">
                <a:solidFill>
                  <a:schemeClr val="bg1"/>
                </a:solidFill>
              </a:rPr>
              <a:t>, um die </a:t>
            </a:r>
            <a:r>
              <a:rPr lang="en-US" sz="2400" dirty="0" err="1">
                <a:solidFill>
                  <a:schemeClr val="bg1"/>
                </a:solidFill>
              </a:rPr>
              <a:t>Interessen</a:t>
            </a:r>
            <a:r>
              <a:rPr lang="en-US" sz="2400" dirty="0">
                <a:solidFill>
                  <a:schemeClr val="bg1"/>
                </a:solidFill>
              </a:rPr>
              <a:t> von </a:t>
            </a:r>
            <a:r>
              <a:rPr lang="en-US" sz="2400" dirty="0" err="1">
                <a:solidFill>
                  <a:schemeClr val="bg1"/>
                </a:solidFill>
              </a:rPr>
              <a:t>Personengruppen</a:t>
            </a:r>
            <a:r>
              <a:rPr lang="en-US" sz="2400" dirty="0">
                <a:solidFill>
                  <a:schemeClr val="bg1"/>
                </a:solidFill>
              </a:rPr>
              <a:t> </a:t>
            </a:r>
            <a:r>
              <a:rPr lang="en-US" sz="2400" dirty="0" err="1">
                <a:solidFill>
                  <a:schemeClr val="bg1"/>
                </a:solidFill>
              </a:rPr>
              <a:t>mit</a:t>
            </a:r>
            <a:r>
              <a:rPr lang="en-US" sz="2400" dirty="0">
                <a:solidFill>
                  <a:schemeClr val="bg1"/>
                </a:solidFill>
              </a:rPr>
              <a:t> </a:t>
            </a:r>
            <a:r>
              <a:rPr lang="en-US" sz="2400" dirty="0" err="1">
                <a:solidFill>
                  <a:schemeClr val="bg1"/>
                </a:solidFill>
              </a:rPr>
              <a:t>einer</a:t>
            </a:r>
            <a:r>
              <a:rPr lang="en-US" sz="2400" dirty="0">
                <a:solidFill>
                  <a:schemeClr val="bg1"/>
                </a:solidFill>
              </a:rPr>
              <a:t> </a:t>
            </a:r>
            <a:r>
              <a:rPr lang="en-US" sz="2400" dirty="0" err="1">
                <a:solidFill>
                  <a:schemeClr val="bg1"/>
                </a:solidFill>
              </a:rPr>
              <a:t>weniger</a:t>
            </a:r>
            <a:r>
              <a:rPr lang="en-US" sz="2400" dirty="0">
                <a:solidFill>
                  <a:schemeClr val="bg1"/>
                </a:solidFill>
              </a:rPr>
              <a:t> starken </a:t>
            </a:r>
            <a:r>
              <a:rPr lang="en-US" sz="2400" dirty="0" err="1">
                <a:solidFill>
                  <a:schemeClr val="bg1"/>
                </a:solidFill>
              </a:rPr>
              <a:t>Stimme</a:t>
            </a:r>
            <a:r>
              <a:rPr lang="en-US" sz="2400" dirty="0">
                <a:solidFill>
                  <a:schemeClr val="bg1"/>
                </a:solidFill>
              </a:rPr>
              <a:t> </a:t>
            </a:r>
            <a:r>
              <a:rPr lang="en-US" sz="2400" dirty="0" err="1">
                <a:solidFill>
                  <a:schemeClr val="bg1"/>
                </a:solidFill>
              </a:rPr>
              <a:t>zu</a:t>
            </a:r>
            <a:r>
              <a:rPr lang="en-US" sz="2400" dirty="0">
                <a:solidFill>
                  <a:schemeClr val="bg1"/>
                </a:solidFill>
              </a:rPr>
              <a:t> </a:t>
            </a:r>
            <a:r>
              <a:rPr lang="en-US" sz="2400" dirty="0" err="1">
                <a:solidFill>
                  <a:schemeClr val="bg1"/>
                </a:solidFill>
              </a:rPr>
              <a:t>vertreten</a:t>
            </a:r>
            <a:r>
              <a:rPr lang="en-US" sz="2400" dirty="0">
                <a:solidFill>
                  <a:schemeClr val="bg1"/>
                </a:solidFill>
              </a:rPr>
              <a:t> (</a:t>
            </a:r>
            <a:r>
              <a:rPr lang="en-US" sz="2400" dirty="0" err="1">
                <a:solidFill>
                  <a:schemeClr val="bg1"/>
                </a:solidFill>
              </a:rPr>
              <a:t>z.B.</a:t>
            </a:r>
            <a:r>
              <a:rPr lang="en-US" sz="2400" dirty="0">
                <a:solidFill>
                  <a:schemeClr val="bg1"/>
                </a:solidFill>
              </a:rPr>
              <a:t> </a:t>
            </a:r>
            <a:r>
              <a:rPr lang="en-US" sz="2400" dirty="0" err="1">
                <a:solidFill>
                  <a:schemeClr val="bg1"/>
                </a:solidFill>
              </a:rPr>
              <a:t>wohnungslose</a:t>
            </a:r>
            <a:r>
              <a:rPr lang="en-US" sz="2400" dirty="0">
                <a:solidFill>
                  <a:schemeClr val="bg1"/>
                </a:solidFill>
              </a:rPr>
              <a:t> Menschen). </a:t>
            </a:r>
          </a:p>
          <a:p>
            <a:r>
              <a:rPr lang="en-US" sz="2400" dirty="0" err="1">
                <a:solidFill>
                  <a:schemeClr val="bg1"/>
                </a:solidFill>
              </a:rPr>
              <a:t>Im</a:t>
            </a:r>
            <a:r>
              <a:rPr lang="en-US" sz="2400" dirty="0">
                <a:solidFill>
                  <a:schemeClr val="bg1"/>
                </a:solidFill>
              </a:rPr>
              <a:t> </a:t>
            </a:r>
            <a:r>
              <a:rPr lang="en-US" sz="2400" dirty="0" err="1">
                <a:solidFill>
                  <a:schemeClr val="bg1"/>
                </a:solidFill>
              </a:rPr>
              <a:t>Rahmen</a:t>
            </a:r>
            <a:r>
              <a:rPr lang="en-US" sz="2400" dirty="0">
                <a:solidFill>
                  <a:schemeClr val="bg1"/>
                </a:solidFill>
              </a:rPr>
              <a:t> von </a:t>
            </a:r>
            <a:r>
              <a:rPr lang="en-US" sz="2400" b="1" dirty="0" err="1">
                <a:solidFill>
                  <a:schemeClr val="bg1"/>
                </a:solidFill>
              </a:rPr>
              <a:t>Kompetenzaufbau</a:t>
            </a:r>
            <a:r>
              <a:rPr lang="en-US" sz="2400" b="1" dirty="0">
                <a:solidFill>
                  <a:schemeClr val="bg1"/>
                </a:solidFill>
              </a:rPr>
              <a:t> </a:t>
            </a:r>
            <a:r>
              <a:rPr lang="en-US" sz="2400" dirty="0" err="1">
                <a:solidFill>
                  <a:schemeClr val="bg1"/>
                </a:solidFill>
              </a:rPr>
              <a:t>werden</a:t>
            </a:r>
            <a:r>
              <a:rPr lang="en-US" sz="2400" dirty="0">
                <a:solidFill>
                  <a:schemeClr val="bg1"/>
                </a:solidFill>
              </a:rPr>
              <a:t> die </a:t>
            </a:r>
            <a:r>
              <a:rPr lang="en-US" sz="2400" dirty="0" err="1">
                <a:solidFill>
                  <a:schemeClr val="bg1"/>
                </a:solidFill>
              </a:rPr>
              <a:t>Stärken</a:t>
            </a:r>
            <a:r>
              <a:rPr lang="en-US" sz="2400" dirty="0">
                <a:solidFill>
                  <a:schemeClr val="bg1"/>
                </a:solidFill>
              </a:rPr>
              <a:t> </a:t>
            </a:r>
            <a:r>
              <a:rPr lang="en-US" sz="2400" dirty="0" err="1">
                <a:solidFill>
                  <a:schemeClr val="bg1"/>
                </a:solidFill>
              </a:rPr>
              <a:t>einer</a:t>
            </a:r>
            <a:r>
              <a:rPr lang="en-US" sz="2400" dirty="0">
                <a:solidFill>
                  <a:schemeClr val="bg1"/>
                </a:solidFill>
              </a:rPr>
              <a:t> </a:t>
            </a:r>
            <a:r>
              <a:rPr lang="en-US" sz="2400" dirty="0" err="1">
                <a:solidFill>
                  <a:schemeClr val="bg1"/>
                </a:solidFill>
              </a:rPr>
              <a:t>lokalen</a:t>
            </a:r>
            <a:r>
              <a:rPr lang="en-US" sz="2400" dirty="0">
                <a:solidFill>
                  <a:schemeClr val="bg1"/>
                </a:solidFill>
              </a:rPr>
              <a:t> Gemeinschaft </a:t>
            </a:r>
            <a:r>
              <a:rPr lang="en-US" sz="2400" dirty="0" err="1">
                <a:solidFill>
                  <a:schemeClr val="bg1"/>
                </a:solidFill>
              </a:rPr>
              <a:t>ermittelt</a:t>
            </a:r>
            <a:r>
              <a:rPr lang="en-US" sz="2400" dirty="0">
                <a:solidFill>
                  <a:schemeClr val="bg1"/>
                </a:solidFill>
              </a:rPr>
              <a:t>. </a:t>
            </a:r>
            <a:r>
              <a:rPr lang="en-US" sz="2400" dirty="0" err="1">
                <a:solidFill>
                  <a:schemeClr val="bg1"/>
                </a:solidFill>
              </a:rPr>
              <a:t>Diese</a:t>
            </a:r>
            <a:r>
              <a:rPr lang="en-US" sz="2400" dirty="0">
                <a:solidFill>
                  <a:schemeClr val="bg1"/>
                </a:solidFill>
              </a:rPr>
              <a:t> </a:t>
            </a:r>
            <a:r>
              <a:rPr lang="en-US" sz="2400" dirty="0" err="1">
                <a:solidFill>
                  <a:schemeClr val="bg1"/>
                </a:solidFill>
              </a:rPr>
              <a:t>werden</a:t>
            </a:r>
            <a:r>
              <a:rPr lang="en-US" sz="2400" dirty="0">
                <a:solidFill>
                  <a:schemeClr val="bg1"/>
                </a:solidFill>
              </a:rPr>
              <a:t> </a:t>
            </a:r>
            <a:r>
              <a:rPr lang="en-US" sz="2400" dirty="0" err="1">
                <a:solidFill>
                  <a:schemeClr val="bg1"/>
                </a:solidFill>
              </a:rPr>
              <a:t>dann</a:t>
            </a:r>
            <a:r>
              <a:rPr lang="en-US" sz="2400" dirty="0">
                <a:solidFill>
                  <a:schemeClr val="bg1"/>
                </a:solidFill>
              </a:rPr>
              <a:t> </a:t>
            </a:r>
            <a:r>
              <a:rPr lang="en-US" sz="2400" dirty="0" err="1">
                <a:solidFill>
                  <a:schemeClr val="bg1"/>
                </a:solidFill>
              </a:rPr>
              <a:t>aktiv</a:t>
            </a:r>
            <a:r>
              <a:rPr lang="en-US" sz="2400" dirty="0">
                <a:solidFill>
                  <a:schemeClr val="bg1"/>
                </a:solidFill>
              </a:rPr>
              <a:t> für die </a:t>
            </a:r>
            <a:r>
              <a:rPr lang="en-US" sz="2400" dirty="0" err="1">
                <a:solidFill>
                  <a:schemeClr val="bg1"/>
                </a:solidFill>
              </a:rPr>
              <a:t>Bearbeitung</a:t>
            </a:r>
            <a:r>
              <a:rPr lang="en-US" sz="2400" dirty="0">
                <a:solidFill>
                  <a:schemeClr val="bg1"/>
                </a:solidFill>
              </a:rPr>
              <a:t> von </a:t>
            </a:r>
            <a:r>
              <a:rPr lang="en-US" sz="2400" dirty="0" err="1">
                <a:solidFill>
                  <a:schemeClr val="bg1"/>
                </a:solidFill>
              </a:rPr>
              <a:t>Problemstellungen</a:t>
            </a:r>
            <a:r>
              <a:rPr lang="en-US" sz="2400" dirty="0">
                <a:solidFill>
                  <a:schemeClr val="bg1"/>
                </a:solidFill>
              </a:rPr>
              <a:t> der Gemeinschaft </a:t>
            </a:r>
            <a:r>
              <a:rPr lang="en-US" sz="2400" dirty="0" err="1">
                <a:solidFill>
                  <a:schemeClr val="bg1"/>
                </a:solidFill>
              </a:rPr>
              <a:t>genutzt</a:t>
            </a:r>
            <a:r>
              <a:rPr lang="en-US" sz="2400" dirty="0">
                <a:solidFill>
                  <a:schemeClr val="bg1"/>
                </a:solidFill>
              </a:rPr>
              <a:t> und </a:t>
            </a:r>
            <a:r>
              <a:rPr lang="en-US" sz="2400" dirty="0" err="1">
                <a:solidFill>
                  <a:schemeClr val="bg1"/>
                </a:solidFill>
              </a:rPr>
              <a:t>eingesetzt</a:t>
            </a:r>
            <a:r>
              <a:rPr lang="en-US" sz="2400" dirty="0">
                <a:solidFill>
                  <a:schemeClr val="bg1"/>
                </a:solidFill>
              </a:rPr>
              <a:t>.</a:t>
            </a:r>
          </a:p>
        </p:txBody>
      </p:sp>
      <p:sp>
        <p:nvSpPr>
          <p:cNvPr id="7" name="Text Placeholder 1">
            <a:extLst>
              <a:ext uri="{FF2B5EF4-FFF2-40B4-BE49-F238E27FC236}">
                <a16:creationId xmlns:a16="http://schemas.microsoft.com/office/drawing/2014/main" id="{901547F9-E119-4A83-9612-13FABC48C7BC}"/>
              </a:ext>
            </a:extLst>
          </p:cNvPr>
          <p:cNvSpPr txBox="1">
            <a:spLocks/>
          </p:cNvSpPr>
          <p:nvPr/>
        </p:nvSpPr>
        <p:spPr>
          <a:xfrm>
            <a:off x="5850621" y="347815"/>
            <a:ext cx="5713711" cy="81695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err="1">
                <a:solidFill>
                  <a:schemeClr val="bg1"/>
                </a:solidFill>
              </a:rPr>
              <a:t>Interessensvertretung</a:t>
            </a:r>
            <a:r>
              <a:rPr lang="en-US" b="1" dirty="0">
                <a:solidFill>
                  <a:schemeClr val="bg1"/>
                </a:solidFill>
              </a:rPr>
              <a:t> </a:t>
            </a:r>
            <a:r>
              <a:rPr lang="en-US" b="1" dirty="0" err="1">
                <a:solidFill>
                  <a:schemeClr val="bg1"/>
                </a:solidFill>
              </a:rPr>
              <a:t>im</a:t>
            </a:r>
            <a:r>
              <a:rPr lang="en-US" b="1" dirty="0">
                <a:solidFill>
                  <a:schemeClr val="bg1"/>
                </a:solidFill>
              </a:rPr>
              <a:t> </a:t>
            </a:r>
            <a:r>
              <a:rPr lang="en-US" b="1" dirty="0" err="1">
                <a:solidFill>
                  <a:schemeClr val="bg1"/>
                </a:solidFill>
              </a:rPr>
              <a:t>Bildungsbereich</a:t>
            </a:r>
            <a:r>
              <a:rPr lang="en-US" b="1" dirty="0">
                <a:solidFill>
                  <a:schemeClr val="bg1"/>
                </a:solidFill>
              </a:rPr>
              <a:t> und </a:t>
            </a:r>
            <a:r>
              <a:rPr lang="en-US" b="1" dirty="0" err="1">
                <a:solidFill>
                  <a:schemeClr val="bg1"/>
                </a:solidFill>
              </a:rPr>
              <a:t>Kompetenzaufbau</a:t>
            </a:r>
            <a:r>
              <a:rPr lang="en-US" b="1" dirty="0">
                <a:solidFill>
                  <a:schemeClr val="bg1"/>
                </a:solidFill>
              </a:rPr>
              <a:t> </a:t>
            </a:r>
          </a:p>
        </p:txBody>
      </p:sp>
      <p:pic>
        <p:nvPicPr>
          <p:cNvPr id="4" name="Picture Placeholder 3">
            <a:extLst>
              <a:ext uri="{FF2B5EF4-FFF2-40B4-BE49-F238E27FC236}">
                <a16:creationId xmlns:a16="http://schemas.microsoft.com/office/drawing/2014/main" id="{57F79850-7952-4FC7-A4F1-C551F1AB30B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324779" y="-1"/>
            <a:ext cx="5248975" cy="6858001"/>
          </a:xfrm>
        </p:spPr>
      </p:pic>
    </p:spTree>
    <p:extLst>
      <p:ext uri="{BB962C8B-B14F-4D97-AF65-F5344CB8AC3E}">
        <p14:creationId xmlns:p14="http://schemas.microsoft.com/office/powerpoint/2010/main" val="340969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5579364" y="1355263"/>
            <a:ext cx="6464490" cy="5432256"/>
          </a:xfrm>
          <a:prstGeom prst="rect">
            <a:avLst/>
          </a:prstGeom>
          <a:noFill/>
        </p:spPr>
        <p:txBody>
          <a:bodyPr wrap="square" rtlCol="0">
            <a:spAutoFit/>
          </a:bodyPr>
          <a:lstStyle/>
          <a:p>
            <a:r>
              <a:rPr lang="en-US" sz="2300" b="1" dirty="0" err="1">
                <a:solidFill>
                  <a:schemeClr val="bg1"/>
                </a:solidFill>
              </a:rPr>
              <a:t>Politisches</a:t>
            </a:r>
            <a:r>
              <a:rPr lang="en-US" sz="2300" b="1" dirty="0">
                <a:solidFill>
                  <a:schemeClr val="bg1"/>
                </a:solidFill>
              </a:rPr>
              <a:t> Engagement </a:t>
            </a:r>
            <a:r>
              <a:rPr lang="en-US" sz="2300" dirty="0" err="1">
                <a:solidFill>
                  <a:schemeClr val="bg1"/>
                </a:solidFill>
              </a:rPr>
              <a:t>bedeutet</a:t>
            </a:r>
            <a:r>
              <a:rPr lang="en-US" sz="2300" dirty="0">
                <a:solidFill>
                  <a:schemeClr val="bg1"/>
                </a:solidFill>
              </a:rPr>
              <a:t>, </a:t>
            </a:r>
            <a:r>
              <a:rPr lang="en-US" sz="2300" dirty="0" err="1">
                <a:solidFill>
                  <a:schemeClr val="bg1"/>
                </a:solidFill>
              </a:rPr>
              <a:t>dass</a:t>
            </a:r>
            <a:r>
              <a:rPr lang="en-US" sz="2300" dirty="0">
                <a:solidFill>
                  <a:schemeClr val="bg1"/>
                </a:solidFill>
              </a:rPr>
              <a:t> </a:t>
            </a:r>
            <a:r>
              <a:rPr lang="en-US" sz="2300" dirty="0" err="1">
                <a:solidFill>
                  <a:schemeClr val="bg1"/>
                </a:solidFill>
              </a:rPr>
              <a:t>andere</a:t>
            </a:r>
            <a:r>
              <a:rPr lang="en-US" sz="2300" dirty="0">
                <a:solidFill>
                  <a:schemeClr val="bg1"/>
                </a:solidFill>
              </a:rPr>
              <a:t> </a:t>
            </a:r>
            <a:r>
              <a:rPr lang="en-US" sz="2300" dirty="0" err="1">
                <a:solidFill>
                  <a:schemeClr val="bg1"/>
                </a:solidFill>
              </a:rPr>
              <a:t>ermutigt</a:t>
            </a:r>
            <a:r>
              <a:rPr lang="en-US" sz="2300" dirty="0">
                <a:solidFill>
                  <a:schemeClr val="bg1"/>
                </a:solidFill>
              </a:rPr>
              <a:t> </a:t>
            </a:r>
            <a:r>
              <a:rPr lang="en-US" sz="2300" dirty="0" err="1">
                <a:solidFill>
                  <a:schemeClr val="bg1"/>
                </a:solidFill>
              </a:rPr>
              <a:t>werden</a:t>
            </a:r>
            <a:r>
              <a:rPr lang="en-US" sz="2300" dirty="0">
                <a:solidFill>
                  <a:schemeClr val="bg1"/>
                </a:solidFill>
              </a:rPr>
              <a:t>, </a:t>
            </a:r>
            <a:r>
              <a:rPr lang="en-US" sz="2300" dirty="0" err="1">
                <a:solidFill>
                  <a:schemeClr val="bg1"/>
                </a:solidFill>
              </a:rPr>
              <a:t>sich</a:t>
            </a:r>
            <a:r>
              <a:rPr lang="en-US" sz="2300" dirty="0">
                <a:solidFill>
                  <a:schemeClr val="bg1"/>
                </a:solidFill>
              </a:rPr>
              <a:t> </a:t>
            </a:r>
            <a:r>
              <a:rPr lang="en-US" sz="2300" dirty="0" err="1">
                <a:solidFill>
                  <a:schemeClr val="bg1"/>
                </a:solidFill>
              </a:rPr>
              <a:t>aktiv</a:t>
            </a:r>
            <a:r>
              <a:rPr lang="en-US" sz="2300" dirty="0">
                <a:solidFill>
                  <a:schemeClr val="bg1"/>
                </a:solidFill>
              </a:rPr>
              <a:t> an </a:t>
            </a:r>
            <a:r>
              <a:rPr lang="en-US" sz="2300" dirty="0" err="1">
                <a:solidFill>
                  <a:schemeClr val="bg1"/>
                </a:solidFill>
              </a:rPr>
              <a:t>demokratischen</a:t>
            </a:r>
            <a:r>
              <a:rPr lang="en-US" sz="2300" dirty="0">
                <a:solidFill>
                  <a:schemeClr val="bg1"/>
                </a:solidFill>
              </a:rPr>
              <a:t> </a:t>
            </a:r>
            <a:r>
              <a:rPr lang="en-US" sz="2300" dirty="0" err="1">
                <a:solidFill>
                  <a:schemeClr val="bg1"/>
                </a:solidFill>
              </a:rPr>
              <a:t>Prozessen</a:t>
            </a:r>
            <a:r>
              <a:rPr lang="en-US" sz="2300" dirty="0">
                <a:solidFill>
                  <a:schemeClr val="bg1"/>
                </a:solidFill>
              </a:rPr>
              <a:t> </a:t>
            </a:r>
            <a:r>
              <a:rPr lang="en-US" sz="2300" dirty="0" err="1">
                <a:solidFill>
                  <a:schemeClr val="bg1"/>
                </a:solidFill>
              </a:rPr>
              <a:t>zu</a:t>
            </a:r>
            <a:r>
              <a:rPr lang="en-US" sz="2300" dirty="0">
                <a:solidFill>
                  <a:schemeClr val="bg1"/>
                </a:solidFill>
              </a:rPr>
              <a:t> </a:t>
            </a:r>
            <a:r>
              <a:rPr lang="en-US" sz="2300" dirty="0" err="1">
                <a:solidFill>
                  <a:schemeClr val="bg1"/>
                </a:solidFill>
              </a:rPr>
              <a:t>beteiligen</a:t>
            </a:r>
            <a:r>
              <a:rPr lang="en-US" sz="2300" dirty="0">
                <a:solidFill>
                  <a:schemeClr val="bg1"/>
                </a:solidFill>
              </a:rPr>
              <a:t> und </a:t>
            </a:r>
            <a:r>
              <a:rPr lang="en-US" sz="2300" dirty="0" err="1">
                <a:solidFill>
                  <a:schemeClr val="bg1"/>
                </a:solidFill>
              </a:rPr>
              <a:t>sich</a:t>
            </a:r>
            <a:r>
              <a:rPr lang="en-US" sz="2300" dirty="0">
                <a:solidFill>
                  <a:schemeClr val="bg1"/>
                </a:solidFill>
              </a:rPr>
              <a:t> </a:t>
            </a:r>
            <a:r>
              <a:rPr lang="en-US" sz="2300" dirty="0" err="1">
                <a:solidFill>
                  <a:schemeClr val="bg1"/>
                </a:solidFill>
              </a:rPr>
              <a:t>politisch</a:t>
            </a:r>
            <a:r>
              <a:rPr lang="en-US" sz="2300" dirty="0">
                <a:solidFill>
                  <a:schemeClr val="bg1"/>
                </a:solidFill>
              </a:rPr>
              <a:t> für </a:t>
            </a:r>
            <a:r>
              <a:rPr lang="en-US" sz="2300" dirty="0" err="1">
                <a:solidFill>
                  <a:schemeClr val="bg1"/>
                </a:solidFill>
              </a:rPr>
              <a:t>gesellschaftliche</a:t>
            </a:r>
            <a:r>
              <a:rPr lang="en-US" sz="2300" dirty="0">
                <a:solidFill>
                  <a:schemeClr val="bg1"/>
                </a:solidFill>
              </a:rPr>
              <a:t> </a:t>
            </a:r>
            <a:r>
              <a:rPr lang="en-US" sz="2300" dirty="0" err="1">
                <a:solidFill>
                  <a:schemeClr val="bg1"/>
                </a:solidFill>
              </a:rPr>
              <a:t>Anliegen</a:t>
            </a:r>
            <a:r>
              <a:rPr lang="en-US" sz="2300" dirty="0">
                <a:solidFill>
                  <a:schemeClr val="bg1"/>
                </a:solidFill>
              </a:rPr>
              <a:t> </a:t>
            </a:r>
            <a:r>
              <a:rPr lang="en-US" sz="2300" dirty="0" err="1">
                <a:solidFill>
                  <a:schemeClr val="bg1"/>
                </a:solidFill>
              </a:rPr>
              <a:t>einzusetzen</a:t>
            </a:r>
            <a:r>
              <a:rPr lang="en-US" sz="2300" dirty="0">
                <a:solidFill>
                  <a:schemeClr val="bg1"/>
                </a:solidFill>
              </a:rPr>
              <a:t>.</a:t>
            </a:r>
          </a:p>
          <a:p>
            <a:endParaRPr lang="en-US" sz="2300" b="1" dirty="0">
              <a:solidFill>
                <a:schemeClr val="bg1"/>
              </a:solidFill>
            </a:endParaRPr>
          </a:p>
          <a:p>
            <a:r>
              <a:rPr lang="en-US" sz="2300" b="1" dirty="0" err="1">
                <a:solidFill>
                  <a:schemeClr val="bg1"/>
                </a:solidFill>
              </a:rPr>
              <a:t>Soziale</a:t>
            </a:r>
            <a:r>
              <a:rPr lang="en-US" sz="2300" b="1" dirty="0">
                <a:solidFill>
                  <a:schemeClr val="bg1"/>
                </a:solidFill>
              </a:rPr>
              <a:t> </a:t>
            </a:r>
            <a:r>
              <a:rPr lang="en-US" sz="2300" b="1" dirty="0" err="1">
                <a:solidFill>
                  <a:schemeClr val="bg1"/>
                </a:solidFill>
              </a:rPr>
              <a:t>Verantwortung</a:t>
            </a:r>
            <a:r>
              <a:rPr lang="en-US" sz="2300" b="1" dirty="0">
                <a:solidFill>
                  <a:schemeClr val="bg1"/>
                </a:solidFill>
              </a:rPr>
              <a:t> </a:t>
            </a:r>
            <a:r>
              <a:rPr lang="en-US" sz="2300" dirty="0" err="1">
                <a:solidFill>
                  <a:schemeClr val="bg1"/>
                </a:solidFill>
              </a:rPr>
              <a:t>bezieht</a:t>
            </a:r>
            <a:r>
              <a:rPr lang="en-US" sz="2300" dirty="0">
                <a:solidFill>
                  <a:schemeClr val="bg1"/>
                </a:solidFill>
              </a:rPr>
              <a:t> </a:t>
            </a:r>
            <a:r>
              <a:rPr lang="en-US" sz="2300" dirty="0" err="1">
                <a:solidFill>
                  <a:schemeClr val="bg1"/>
                </a:solidFill>
              </a:rPr>
              <a:t>sich</a:t>
            </a:r>
            <a:r>
              <a:rPr lang="en-US" sz="2300" dirty="0">
                <a:solidFill>
                  <a:schemeClr val="bg1"/>
                </a:solidFill>
              </a:rPr>
              <a:t> </a:t>
            </a:r>
            <a:r>
              <a:rPr lang="en-US" sz="2300" dirty="0" err="1">
                <a:solidFill>
                  <a:schemeClr val="bg1"/>
                </a:solidFill>
              </a:rPr>
              <a:t>darauf</a:t>
            </a:r>
            <a:r>
              <a:rPr lang="en-US" sz="2300" dirty="0">
                <a:solidFill>
                  <a:schemeClr val="bg1"/>
                </a:solidFill>
              </a:rPr>
              <a:t>, </a:t>
            </a:r>
            <a:r>
              <a:rPr lang="en-US" sz="2300" dirty="0" err="1">
                <a:solidFill>
                  <a:schemeClr val="bg1"/>
                </a:solidFill>
              </a:rPr>
              <a:t>dass</a:t>
            </a:r>
            <a:r>
              <a:rPr lang="en-US" sz="2300" dirty="0">
                <a:solidFill>
                  <a:schemeClr val="bg1"/>
                </a:solidFill>
              </a:rPr>
              <a:t> </a:t>
            </a:r>
            <a:r>
              <a:rPr lang="en-US" sz="2300" dirty="0" err="1">
                <a:solidFill>
                  <a:schemeClr val="bg1"/>
                </a:solidFill>
              </a:rPr>
              <a:t>sich</a:t>
            </a:r>
            <a:r>
              <a:rPr lang="en-US" sz="2300" dirty="0">
                <a:solidFill>
                  <a:schemeClr val="bg1"/>
                </a:solidFill>
              </a:rPr>
              <a:t> alle </a:t>
            </a:r>
            <a:r>
              <a:rPr lang="en-US" sz="2300" dirty="0" err="1">
                <a:solidFill>
                  <a:schemeClr val="bg1"/>
                </a:solidFill>
              </a:rPr>
              <a:t>Handlungen</a:t>
            </a:r>
            <a:r>
              <a:rPr lang="en-US" sz="2300" dirty="0">
                <a:solidFill>
                  <a:schemeClr val="bg1"/>
                </a:solidFill>
              </a:rPr>
              <a:t> </a:t>
            </a:r>
            <a:r>
              <a:rPr lang="en-US" sz="2300" dirty="0" err="1">
                <a:solidFill>
                  <a:schemeClr val="bg1"/>
                </a:solidFill>
              </a:rPr>
              <a:t>im</a:t>
            </a:r>
            <a:r>
              <a:rPr lang="en-US" sz="2300" dirty="0">
                <a:solidFill>
                  <a:schemeClr val="bg1"/>
                </a:solidFill>
              </a:rPr>
              <a:t> </a:t>
            </a:r>
            <a:r>
              <a:rPr lang="en-US" sz="2300" dirty="0" err="1">
                <a:solidFill>
                  <a:schemeClr val="bg1"/>
                </a:solidFill>
              </a:rPr>
              <a:t>Verlauf</a:t>
            </a:r>
            <a:r>
              <a:rPr lang="en-US" sz="2300" dirty="0">
                <a:solidFill>
                  <a:schemeClr val="bg1"/>
                </a:solidFill>
              </a:rPr>
              <a:t> </a:t>
            </a:r>
            <a:r>
              <a:rPr lang="en-US" sz="2300" dirty="0" err="1">
                <a:solidFill>
                  <a:schemeClr val="bg1"/>
                </a:solidFill>
              </a:rPr>
              <a:t>eines</a:t>
            </a:r>
            <a:r>
              <a:rPr lang="en-US" sz="2300" dirty="0">
                <a:solidFill>
                  <a:schemeClr val="bg1"/>
                </a:solidFill>
              </a:rPr>
              <a:t> </a:t>
            </a:r>
            <a:r>
              <a:rPr lang="en-US" sz="2300" dirty="0" err="1">
                <a:solidFill>
                  <a:schemeClr val="bg1"/>
                </a:solidFill>
              </a:rPr>
              <a:t>Projektes</a:t>
            </a:r>
            <a:r>
              <a:rPr lang="en-US" sz="2300" dirty="0">
                <a:solidFill>
                  <a:schemeClr val="bg1"/>
                </a:solidFill>
              </a:rPr>
              <a:t> </a:t>
            </a:r>
            <a:r>
              <a:rPr lang="en-US" sz="2300" dirty="0" err="1">
                <a:solidFill>
                  <a:schemeClr val="bg1"/>
                </a:solidFill>
              </a:rPr>
              <a:t>zu</a:t>
            </a:r>
            <a:r>
              <a:rPr lang="en-US" sz="2300" dirty="0">
                <a:solidFill>
                  <a:schemeClr val="bg1"/>
                </a:solidFill>
              </a:rPr>
              <a:t> </a:t>
            </a:r>
            <a:r>
              <a:rPr lang="en-US" sz="2300" dirty="0" err="1">
                <a:solidFill>
                  <a:schemeClr val="bg1"/>
                </a:solidFill>
              </a:rPr>
              <a:t>digitalem</a:t>
            </a:r>
            <a:r>
              <a:rPr lang="en-US" sz="2300" dirty="0">
                <a:solidFill>
                  <a:schemeClr val="bg1"/>
                </a:solidFill>
              </a:rPr>
              <a:t> </a:t>
            </a:r>
            <a:r>
              <a:rPr lang="en-US" sz="2300" dirty="0" err="1">
                <a:solidFill>
                  <a:schemeClr val="bg1"/>
                </a:solidFill>
              </a:rPr>
              <a:t>studentischem</a:t>
            </a:r>
            <a:r>
              <a:rPr lang="en-US" sz="2300" dirty="0">
                <a:solidFill>
                  <a:schemeClr val="bg1"/>
                </a:solidFill>
              </a:rPr>
              <a:t> Engagement </a:t>
            </a:r>
            <a:r>
              <a:rPr lang="en-US" sz="2300" dirty="0" err="1">
                <a:solidFill>
                  <a:schemeClr val="bg1"/>
                </a:solidFill>
              </a:rPr>
              <a:t>positiv</a:t>
            </a:r>
            <a:r>
              <a:rPr lang="en-US" sz="2300" dirty="0">
                <a:solidFill>
                  <a:schemeClr val="bg1"/>
                </a:solidFill>
              </a:rPr>
              <a:t> und in </a:t>
            </a:r>
            <a:r>
              <a:rPr lang="en-US" sz="2300" dirty="0" err="1">
                <a:solidFill>
                  <a:schemeClr val="bg1"/>
                </a:solidFill>
              </a:rPr>
              <a:t>verantwortungsvoller</a:t>
            </a:r>
            <a:r>
              <a:rPr lang="en-US" sz="2300" dirty="0">
                <a:solidFill>
                  <a:schemeClr val="bg1"/>
                </a:solidFill>
              </a:rPr>
              <a:t> Weise auf </a:t>
            </a:r>
            <a:r>
              <a:rPr lang="en-US" sz="2300" dirty="0" err="1">
                <a:solidFill>
                  <a:schemeClr val="bg1"/>
                </a:solidFill>
              </a:rPr>
              <a:t>lokale</a:t>
            </a:r>
            <a:r>
              <a:rPr lang="en-US" sz="2300" dirty="0">
                <a:solidFill>
                  <a:schemeClr val="bg1"/>
                </a:solidFill>
              </a:rPr>
              <a:t> </a:t>
            </a:r>
            <a:r>
              <a:rPr lang="en-US" sz="2300" dirty="0" err="1">
                <a:solidFill>
                  <a:schemeClr val="bg1"/>
                </a:solidFill>
              </a:rPr>
              <a:t>Gemeinschaften</a:t>
            </a:r>
            <a:r>
              <a:rPr lang="en-US" sz="2300" dirty="0">
                <a:solidFill>
                  <a:schemeClr val="bg1"/>
                </a:solidFill>
              </a:rPr>
              <a:t> </a:t>
            </a:r>
            <a:r>
              <a:rPr lang="en-US" sz="2300" dirty="0" err="1">
                <a:solidFill>
                  <a:schemeClr val="bg1"/>
                </a:solidFill>
              </a:rPr>
              <a:t>auswirken</a:t>
            </a:r>
            <a:r>
              <a:rPr lang="en-US" sz="2300" dirty="0">
                <a:solidFill>
                  <a:schemeClr val="bg1"/>
                </a:solidFill>
              </a:rPr>
              <a:t> (z. B. </a:t>
            </a:r>
            <a:r>
              <a:rPr lang="en-US" sz="2300" dirty="0" err="1">
                <a:solidFill>
                  <a:schemeClr val="bg1"/>
                </a:solidFill>
              </a:rPr>
              <a:t>einen</a:t>
            </a:r>
            <a:r>
              <a:rPr lang="en-US" sz="2300" dirty="0">
                <a:solidFill>
                  <a:schemeClr val="bg1"/>
                </a:solidFill>
              </a:rPr>
              <a:t> </a:t>
            </a:r>
            <a:r>
              <a:rPr lang="en-US" sz="2300" dirty="0" err="1">
                <a:solidFill>
                  <a:schemeClr val="bg1"/>
                </a:solidFill>
              </a:rPr>
              <a:t>Abholdienst</a:t>
            </a:r>
            <a:r>
              <a:rPr lang="en-US" sz="2300" dirty="0">
                <a:solidFill>
                  <a:schemeClr val="bg1"/>
                </a:solidFill>
              </a:rPr>
              <a:t> für </a:t>
            </a:r>
            <a:r>
              <a:rPr lang="en-US" sz="2300" dirty="0" err="1">
                <a:solidFill>
                  <a:schemeClr val="bg1"/>
                </a:solidFill>
              </a:rPr>
              <a:t>weggeworfene</a:t>
            </a:r>
            <a:r>
              <a:rPr lang="en-US" sz="2300" dirty="0">
                <a:solidFill>
                  <a:schemeClr val="bg1"/>
                </a:solidFill>
              </a:rPr>
              <a:t>, </a:t>
            </a:r>
            <a:r>
              <a:rPr lang="en-US" sz="2300" dirty="0" err="1">
                <a:solidFill>
                  <a:schemeClr val="bg1"/>
                </a:solidFill>
              </a:rPr>
              <a:t>aber</a:t>
            </a:r>
            <a:r>
              <a:rPr lang="en-US" sz="2300" dirty="0">
                <a:solidFill>
                  <a:schemeClr val="bg1"/>
                </a:solidFill>
              </a:rPr>
              <a:t> </a:t>
            </a:r>
            <a:r>
              <a:rPr lang="en-US" sz="2300" dirty="0" err="1">
                <a:solidFill>
                  <a:schemeClr val="bg1"/>
                </a:solidFill>
              </a:rPr>
              <a:t>noch</a:t>
            </a:r>
            <a:r>
              <a:rPr lang="en-US" sz="2300" dirty="0">
                <a:solidFill>
                  <a:schemeClr val="bg1"/>
                </a:solidFill>
              </a:rPr>
              <a:t> </a:t>
            </a:r>
            <a:r>
              <a:rPr lang="en-US" sz="2300" dirty="0" err="1">
                <a:solidFill>
                  <a:schemeClr val="bg1"/>
                </a:solidFill>
              </a:rPr>
              <a:t>brauchbare</a:t>
            </a:r>
            <a:r>
              <a:rPr lang="en-US" sz="2300" dirty="0">
                <a:solidFill>
                  <a:schemeClr val="bg1"/>
                </a:solidFill>
              </a:rPr>
              <a:t> </a:t>
            </a:r>
            <a:r>
              <a:rPr lang="en-US" sz="2300" dirty="0" err="1">
                <a:solidFill>
                  <a:schemeClr val="bg1"/>
                </a:solidFill>
              </a:rPr>
              <a:t>Lebensmittel</a:t>
            </a:r>
            <a:r>
              <a:rPr lang="en-US" sz="2300" dirty="0">
                <a:solidFill>
                  <a:schemeClr val="bg1"/>
                </a:solidFill>
              </a:rPr>
              <a:t> </a:t>
            </a:r>
            <a:r>
              <a:rPr lang="en-US" sz="2300" dirty="0" err="1">
                <a:solidFill>
                  <a:schemeClr val="bg1"/>
                </a:solidFill>
              </a:rPr>
              <a:t>organisieren</a:t>
            </a:r>
            <a:r>
              <a:rPr lang="en-US" sz="2300" dirty="0">
                <a:solidFill>
                  <a:schemeClr val="bg1"/>
                </a:solidFill>
              </a:rPr>
              <a:t>).</a:t>
            </a:r>
          </a:p>
          <a:p>
            <a:endParaRPr lang="en-US" sz="2300" dirty="0">
              <a:solidFill>
                <a:schemeClr val="bg1"/>
              </a:solidFill>
            </a:endParaRPr>
          </a:p>
          <a:p>
            <a:endParaRPr lang="en-US" sz="2400" dirty="0">
              <a:solidFill>
                <a:schemeClr val="bg1"/>
              </a:solidFill>
            </a:endParaRPr>
          </a:p>
          <a:p>
            <a:endParaRPr lang="en-IE" sz="2400" dirty="0">
              <a:solidFill>
                <a:schemeClr val="bg1"/>
              </a:solidFill>
            </a:endParaRPr>
          </a:p>
        </p:txBody>
      </p:sp>
      <p:pic>
        <p:nvPicPr>
          <p:cNvPr id="12" name="Picture Placeholder 11">
            <a:extLst>
              <a:ext uri="{FF2B5EF4-FFF2-40B4-BE49-F238E27FC236}">
                <a16:creationId xmlns:a16="http://schemas.microsoft.com/office/drawing/2014/main" id="{B683C811-6696-4E06-8C23-CE7CB4F427B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153856" y="109330"/>
            <a:ext cx="5248975" cy="6858001"/>
          </a:xfrm>
        </p:spPr>
      </p:pic>
      <p:sp>
        <p:nvSpPr>
          <p:cNvPr id="10" name="Text Placeholder 1">
            <a:extLst>
              <a:ext uri="{FF2B5EF4-FFF2-40B4-BE49-F238E27FC236}">
                <a16:creationId xmlns:a16="http://schemas.microsoft.com/office/drawing/2014/main" id="{D7CBFC22-F7B6-4213-925E-65F1357BC708}"/>
              </a:ext>
            </a:extLst>
          </p:cNvPr>
          <p:cNvSpPr txBox="1">
            <a:spLocks/>
          </p:cNvSpPr>
          <p:nvPr/>
        </p:nvSpPr>
        <p:spPr>
          <a:xfrm>
            <a:off x="5824126" y="499591"/>
            <a:ext cx="5713711" cy="70809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100" dirty="0" err="1">
                <a:solidFill>
                  <a:schemeClr val="bg1"/>
                </a:solidFill>
              </a:rPr>
              <a:t>Politisches</a:t>
            </a:r>
            <a:r>
              <a:rPr lang="en-US" sz="5100" dirty="0">
                <a:solidFill>
                  <a:schemeClr val="bg1"/>
                </a:solidFill>
              </a:rPr>
              <a:t> Engagement und </a:t>
            </a:r>
            <a:r>
              <a:rPr lang="en-US" sz="5100" dirty="0" err="1">
                <a:solidFill>
                  <a:schemeClr val="bg1"/>
                </a:solidFill>
              </a:rPr>
              <a:t>Soziale</a:t>
            </a:r>
            <a:r>
              <a:rPr lang="en-US" sz="5100" dirty="0">
                <a:solidFill>
                  <a:schemeClr val="bg1"/>
                </a:solidFill>
              </a:rPr>
              <a:t> </a:t>
            </a:r>
            <a:r>
              <a:rPr lang="en-US" sz="5100" dirty="0" err="1">
                <a:solidFill>
                  <a:schemeClr val="bg1"/>
                </a:solidFill>
              </a:rPr>
              <a:t>Verantwortung</a:t>
            </a:r>
            <a:r>
              <a:rPr lang="en-US" sz="5100" dirty="0">
                <a:solidFill>
                  <a:schemeClr val="bg1"/>
                </a:solidFill>
              </a:rPr>
              <a:t> </a:t>
            </a:r>
          </a:p>
          <a:p>
            <a:endParaRPr lang="en-US" dirty="0"/>
          </a:p>
        </p:txBody>
      </p:sp>
    </p:spTree>
    <p:extLst>
      <p:ext uri="{BB962C8B-B14F-4D97-AF65-F5344CB8AC3E}">
        <p14:creationId xmlns:p14="http://schemas.microsoft.com/office/powerpoint/2010/main" val="199844995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3130</Words>
  <Application>Microsoft Macintosh PowerPoint</Application>
  <PresentationFormat>Widescreen</PresentationFormat>
  <Paragraphs>202</Paragraphs>
  <Slides>52</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236</cp:revision>
  <dcterms:created xsi:type="dcterms:W3CDTF">2020-10-14T13:32:04Z</dcterms:created>
  <dcterms:modified xsi:type="dcterms:W3CDTF">2022-08-01T09:05:53Z</dcterms:modified>
</cp:coreProperties>
</file>