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60"/>
  </p:notesMasterIdLst>
  <p:sldIdLst>
    <p:sldId id="4298" r:id="rId2"/>
    <p:sldId id="4270" r:id="rId3"/>
    <p:sldId id="4380" r:id="rId4"/>
    <p:sldId id="4273" r:id="rId5"/>
    <p:sldId id="4365" r:id="rId6"/>
    <p:sldId id="4369" r:id="rId7"/>
    <p:sldId id="4370" r:id="rId8"/>
    <p:sldId id="4381" r:id="rId9"/>
    <p:sldId id="4371" r:id="rId10"/>
    <p:sldId id="4291" r:id="rId11"/>
    <p:sldId id="4351" r:id="rId12"/>
    <p:sldId id="4352" r:id="rId13"/>
    <p:sldId id="4300" r:id="rId14"/>
    <p:sldId id="4372" r:id="rId15"/>
    <p:sldId id="4366" r:id="rId16"/>
    <p:sldId id="4373" r:id="rId17"/>
    <p:sldId id="4374" r:id="rId18"/>
    <p:sldId id="4353" r:id="rId19"/>
    <p:sldId id="4354" r:id="rId20"/>
    <p:sldId id="4355" r:id="rId21"/>
    <p:sldId id="4356" r:id="rId22"/>
    <p:sldId id="4319" r:id="rId23"/>
    <p:sldId id="4326" r:id="rId24"/>
    <p:sldId id="264" r:id="rId25"/>
    <p:sldId id="4375" r:id="rId26"/>
    <p:sldId id="4347" r:id="rId27"/>
    <p:sldId id="4376" r:id="rId28"/>
    <p:sldId id="4328" r:id="rId29"/>
    <p:sldId id="4327" r:id="rId30"/>
    <p:sldId id="4350" r:id="rId31"/>
    <p:sldId id="4358" r:id="rId32"/>
    <p:sldId id="4359" r:id="rId33"/>
    <p:sldId id="4360" r:id="rId34"/>
    <p:sldId id="4323" r:id="rId35"/>
    <p:sldId id="4367" r:id="rId36"/>
    <p:sldId id="4322" r:id="rId37"/>
    <p:sldId id="4361" r:id="rId38"/>
    <p:sldId id="4329" r:id="rId39"/>
    <p:sldId id="4331" r:id="rId40"/>
    <p:sldId id="4362" r:id="rId41"/>
    <p:sldId id="4309" r:id="rId42"/>
    <p:sldId id="4382" r:id="rId43"/>
    <p:sldId id="4308" r:id="rId44"/>
    <p:sldId id="4314" r:id="rId45"/>
    <p:sldId id="4313" r:id="rId46"/>
    <p:sldId id="4336" r:id="rId47"/>
    <p:sldId id="4363" r:id="rId48"/>
    <p:sldId id="4338" r:id="rId49"/>
    <p:sldId id="4364" r:id="rId50"/>
    <p:sldId id="4342" r:id="rId51"/>
    <p:sldId id="4384" r:id="rId52"/>
    <p:sldId id="4325" r:id="rId53"/>
    <p:sldId id="4368" r:id="rId54"/>
    <p:sldId id="4305" r:id="rId55"/>
    <p:sldId id="4349" r:id="rId56"/>
    <p:sldId id="4378" r:id="rId57"/>
    <p:sldId id="4377" r:id="rId58"/>
    <p:sldId id="437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85C"/>
    <a:srgbClr val="FDC562"/>
    <a:srgbClr val="7DCCC6"/>
    <a:srgbClr val="F16A4C"/>
    <a:srgbClr val="00A4B8"/>
    <a:srgbClr val="28AF95"/>
    <a:srgbClr val="8CBF4B"/>
    <a:srgbClr val="1BA19A"/>
    <a:srgbClr val="1188A3"/>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3"/>
  </p:normalViewPr>
  <p:slideViewPr>
    <p:cSldViewPr snapToGrid="0" snapToObjects="1">
      <p:cViewPr varScale="1">
        <p:scale>
          <a:sx n="86" d="100"/>
          <a:sy n="86" d="100"/>
        </p:scale>
        <p:origin x="562"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21/09/2022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00"/>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rot="10800000">
            <a:off x="9722" y="-3683"/>
            <a:ext cx="3381345" cy="2542346"/>
          </a:xfrm>
          <a:prstGeom prst="rect">
            <a:avLst/>
          </a:prstGeom>
        </p:spPr>
      </p:pic>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3049104" y="3140711"/>
            <a:ext cx="8692531" cy="1737427"/>
          </a:xfrm>
        </p:spPr>
        <p:txBody>
          <a:bodyPr anchor="t">
            <a:noAutofit/>
          </a:bodyPr>
          <a:lstStyle>
            <a:lvl1pPr algn="l">
              <a:buNone/>
              <a:defRPr sz="4000" b="1" i="0" spc="0">
                <a:solidFill>
                  <a:schemeClr val="tx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https://www.studentcivicengagers.eu/</a:t>
            </a:r>
            <a:endParaRPr lang="en-US" dirty="0"/>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37091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9/21/2022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 id="2147483881"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citizenslab.eu/"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reetcivics.com/" TargetMode="External"/><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streetcivics.com/18-examples-of-civic-engagement-activities/" TargetMode="External"/><Relationship Id="rId2" Type="http://schemas.openxmlformats.org/officeDocument/2006/relationships/image" Target="../media/image28.png"/><Relationship Id="rId1" Type="http://schemas.openxmlformats.org/officeDocument/2006/relationships/slideLayout" Target="../slideLayouts/slideLayout20.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brookings.edu/blog/education-plus-development/2019/11/12/the-bucket-list-for-involved-citizens-76-things-you-can-do-to-boost-civic-engagement/" TargetMode="External"/><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hyperlink" Target="https://www.studentcivicengagers.eu/guide-to-digital-civic-engagement-est/" TargetMode="External"/><Relationship Id="rId1" Type="http://schemas.openxmlformats.org/officeDocument/2006/relationships/slideLayout" Target="../slideLayouts/slideLayout20.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milanote.com/" TargetMode="External"/><Relationship Id="rId2" Type="http://schemas.openxmlformats.org/officeDocument/2006/relationships/hyperlink" Target="https://www.studentcivicengagers.eu/guide-to-digital-civic-engagement-est/" TargetMode="External"/><Relationship Id="rId1" Type="http://schemas.openxmlformats.org/officeDocument/2006/relationships/slideLayout" Target="../slideLayouts/slideLayout15.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studentcivicengagers.eu/guide-to-digital-civic-engagement-est/" TargetMode="External"/><Relationship Id="rId2" Type="http://schemas.openxmlformats.org/officeDocument/2006/relationships/image" Target="../media/image39.jpeg"/><Relationship Id="rId1" Type="http://schemas.openxmlformats.org/officeDocument/2006/relationships/slideLayout" Target="../slideLayouts/slideLayout16.xml"/><Relationship Id="rId4" Type="http://schemas.openxmlformats.org/officeDocument/2006/relationships/hyperlink" Target="https://www.studentcivicengagers.eu/guide-to-digital-civic-engagement-e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itost.org/wp-content/uploads/2021/05/clnewengagement.pdf" TargetMode="External"/><Relationship Id="rId2" Type="http://schemas.openxmlformats.org/officeDocument/2006/relationships/image" Target="../media/image28.png"/><Relationship Id="rId1" Type="http://schemas.openxmlformats.org/officeDocument/2006/relationships/slideLayout" Target="../slideLayouts/slideLayout20.xml"/><Relationship Id="rId6" Type="http://schemas.openxmlformats.org/officeDocument/2006/relationships/image" Target="../media/image40.jpeg"/><Relationship Id="rId5" Type="http://schemas.openxmlformats.org/officeDocument/2006/relationships/hyperlink" Target="http://ypp.dmlcentral.net/" TargetMode="External"/><Relationship Id="rId4" Type="http://schemas.openxmlformats.org/officeDocument/2006/relationships/hyperlink" Target="https://www.citizenlab.co/blog/civic-engagement/10-easy-ways-to-be-a-more-engaged-citize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1.jpeg"/><Relationship Id="rId1" Type="http://schemas.openxmlformats.org/officeDocument/2006/relationships/slideLayout" Target="../slideLayouts/slideLayout15.xml"/><Relationship Id="rId4" Type="http://schemas.openxmlformats.org/officeDocument/2006/relationships/hyperlink" Target="https://www.studentcivicengagers.eu/"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s://blog.temboo.com/5-ways-civic-engagement-helps-communities/" TargetMode="External"/><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45.jpeg"/><Relationship Id="rId5" Type="http://schemas.openxmlformats.org/officeDocument/2006/relationships/hyperlink" Target="https://www.wheel.ie/sites/default/files/media/file-uploads/2018-08/Report%20of%20the%20Taskforce%20on%20Active%20Citizenship.pdf" TargetMode="External"/><Relationship Id="rId4" Type="http://schemas.openxmlformats.org/officeDocument/2006/relationships/hyperlink" Target="https://www.socialpinpoint.com/blog/4-steps-to-consider-in-the-project-planning-process-civic-engagemen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studentcivicengagers.eu/toolkit-est/" TargetMode="External"/><Relationship Id="rId2" Type="http://schemas.openxmlformats.org/officeDocument/2006/relationships/hyperlink" Target="https://www.studentcivicengagers.eu/guide-to-digital-civic-engagement-est/"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hyperlink" Target="https://thirdmission.univie.ac.at/en/service-learning/" TargetMode="Externa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hyperlink" Target="https://news.wsu.edu/2020/04/28/service-learning-boosts-academic-performance-retention-rates-collaborative-study/" TargetMode="External"/><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www.studentcivicengagers.eu/"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ec.europa.eu/jrc/en/digcomp/digital-competence-framework"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ec.europa.eu/jrc/en/digcompedu" TargetMode="Externa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s://publications.jrc.ec.europa.eu/repository/handle/JRC109128" TargetMode="External"/><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s://ec.europa.eu/jrc/en/digcomp/digital-competence-framework" TargetMode="External"/><Relationship Id="rId2" Type="http://schemas.openxmlformats.org/officeDocument/2006/relationships/image" Target="../media/image54.jpeg"/><Relationship Id="rId1" Type="http://schemas.openxmlformats.org/officeDocument/2006/relationships/slideLayout" Target="../slideLayouts/slideLayout16.xml"/><Relationship Id="rId4" Type="http://schemas.openxmlformats.org/officeDocument/2006/relationships/hyperlink" Target="https://ec.europa.eu/jrc/en/digcompedu"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hyperlink" Target="https://www.studentcivicengagers.eu/guide-to-digital-civic-engagement-es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hyperlink" Target="https://www.studentcivicengagers.eu/guide-to-digital-civic-engagement-est/"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hyperlink" Target="https://www.studentcivicengagers.eu/guide-to-digital-civic-engagement-est/"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hyperlink" Target="https://www.studentcivicengagers.eu/guide-to-digital-civic-engagement-es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hyperlink" Target="https://starteridea.ee/startertartu/"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ut.ee/en/news/best-ideas-kaleidoskoop-focus-improving-environment?fbclid=IwAR19KsgKcJ5barMTxJ8Hvz41lYXH2Uly8nlwt7-UYsKRbvgOBEUFAyVBFuU" TargetMode="External"/><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hyperlink" Target="https://www.studentcivicengagers.eu/guide-to-digital-civic-engagement-est/" TargetMode="External"/><Relationship Id="rId4" Type="http://schemas.openxmlformats.org/officeDocument/2006/relationships/image" Target="../media/image60.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sdgs.un.org/goals" TargetMode="Externa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s://entk.ee/noorsootoo/noorsootoo/noorte-osalus/" TargetMode="External"/><Relationship Id="rId2" Type="http://schemas.openxmlformats.org/officeDocument/2006/relationships/hyperlink" Target="https://heakodanik.ee/" TargetMode="External"/><Relationship Id="rId1" Type="http://schemas.openxmlformats.org/officeDocument/2006/relationships/slideLayout" Target="../slideLayouts/slideLayout16.xml"/><Relationship Id="rId5" Type="http://schemas.openxmlformats.org/officeDocument/2006/relationships/image" Target="../media/image61.png"/><Relationship Id="rId4" Type="http://schemas.openxmlformats.org/officeDocument/2006/relationships/hyperlink" Target="https://vabatahtlikud.ee/vabatahtlik-tegevu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6.xml"/><Relationship Id="rId1" Type="http://schemas.openxmlformats.org/officeDocument/2006/relationships/video" Target="https://www.youtube.com/embed/qAIolKgDPrA?feature=oembed" TargetMode="External"/><Relationship Id="rId4" Type="http://schemas.openxmlformats.org/officeDocument/2006/relationships/image" Target="../media/image62.jpeg"/></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6.xml"/><Relationship Id="rId1" Type="http://schemas.openxmlformats.org/officeDocument/2006/relationships/video" Target="https://www.youtube.com/embed/NpCzIniPZDU?feature=oembed" TargetMode="External"/><Relationship Id="rId4" Type="http://schemas.openxmlformats.org/officeDocument/2006/relationships/image" Target="../media/image63.jpe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6.xml"/><Relationship Id="rId1" Type="http://schemas.openxmlformats.org/officeDocument/2006/relationships/video" Target="https://www.youtube.com/embed/wqrHkM_6dsM?start=1&amp;feature=oembed" TargetMode="External"/><Relationship Id="rId4" Type="http://schemas.openxmlformats.org/officeDocument/2006/relationships/image" Target="../media/image64.jpeg"/></Relationships>
</file>

<file path=ppt/slides/_rels/slide55.xml.rels><?xml version="1.0" encoding="UTF-8" standalone="yes"?>
<Relationships xmlns="http://schemas.openxmlformats.org/package/2006/relationships"><Relationship Id="rId3" Type="http://schemas.openxmlformats.org/officeDocument/2006/relationships/hyperlink" Target="https://socialerasmus.org/" TargetMode="External"/><Relationship Id="rId2" Type="http://schemas.openxmlformats.org/officeDocument/2006/relationships/slideLayout" Target="../slideLayouts/slideLayout26.xml"/><Relationship Id="rId1" Type="http://schemas.openxmlformats.org/officeDocument/2006/relationships/video" Target="https://www.youtube.com/embed/BV8PICN1xWM?feature=oembed" TargetMode="External"/><Relationship Id="rId4" Type="http://schemas.openxmlformats.org/officeDocument/2006/relationships/image" Target="../media/image6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hyperlink" Target="https://sdgs.un.org/goals/goal10" TargetMode="External"/><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sdgs.un.org/goals/goal12"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sdgs.un.org/goals/goal13"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sdgs.un.org/goals/goal16"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a:srcRect t="6885" b="26989"/>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p:txBody>
          <a:bodyPr/>
          <a:lstStyle/>
          <a:p>
            <a:pPr algn="l"/>
            <a:r>
              <a:rPr lang="en-US" sz="2800" dirty="0"/>
              <a:t>MILLISED ON ÕPPIJATE VÕIMALUSED</a:t>
            </a:r>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a:xfrm>
            <a:off x="5928198" y="4795063"/>
            <a:ext cx="5727900" cy="697353"/>
          </a:xfrm>
        </p:spPr>
        <p:txBody>
          <a:bodyPr>
            <a:normAutofit fontScale="77500" lnSpcReduction="20000"/>
          </a:bodyPr>
          <a:lstStyle/>
          <a:p>
            <a:pPr algn="l"/>
            <a:r>
              <a:rPr lang="en-US" dirty="0"/>
              <a:t>SDCE </a:t>
            </a:r>
            <a:r>
              <a:rPr lang="et-EE" dirty="0" err="1"/>
              <a:t>avtud</a:t>
            </a:r>
            <a:r>
              <a:rPr lang="et-EE" dirty="0"/>
              <a:t> õppematerjal </a:t>
            </a:r>
            <a:r>
              <a:rPr lang="en-US" dirty="0"/>
              <a:t>MO</a:t>
            </a:r>
            <a:r>
              <a:rPr lang="et-EE" dirty="0"/>
              <a:t>O</a:t>
            </a:r>
            <a:r>
              <a:rPr lang="en-US" dirty="0"/>
              <a:t>DUL 2:</a:t>
            </a:r>
          </a:p>
        </p:txBody>
      </p:sp>
      <p:sp>
        <p:nvSpPr>
          <p:cNvPr id="5" name="Google Shape;322;p3">
            <a:extLst>
              <a:ext uri="{FF2B5EF4-FFF2-40B4-BE49-F238E27FC236}">
                <a16:creationId xmlns:a16="http://schemas.microsoft.com/office/drawing/2014/main" id="{634CF94C-6323-488A-A2F9-A8685BE04DA4}"/>
              </a:ext>
            </a:extLst>
          </p:cNvPr>
          <p:cNvSpPr txBox="1"/>
          <p:nvPr/>
        </p:nvSpPr>
        <p:spPr>
          <a:xfrm>
            <a:off x="5928197" y="6396300"/>
            <a:ext cx="57279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300"/>
              <a:buFont typeface="Arial"/>
              <a:buNone/>
            </a:pPr>
            <a:r>
              <a:rPr lang="en-GB" sz="1300" b="1" dirty="0">
                <a:solidFill>
                  <a:srgbClr val="23385C"/>
                </a:solidFill>
              </a:rPr>
              <a:t>NB! </a:t>
            </a:r>
            <a:r>
              <a:rPr lang="en-GB" sz="1300" b="1" dirty="0" err="1">
                <a:solidFill>
                  <a:srgbClr val="23385C"/>
                </a:solidFill>
              </a:rPr>
              <a:t>Tegemist</a:t>
            </a:r>
            <a:r>
              <a:rPr lang="en-GB" sz="1300" b="1" dirty="0">
                <a:solidFill>
                  <a:srgbClr val="23385C"/>
                </a:solidFill>
              </a:rPr>
              <a:t> on </a:t>
            </a:r>
            <a:r>
              <a:rPr lang="en-GB" sz="1300" b="1" dirty="0" err="1">
                <a:solidFill>
                  <a:srgbClr val="23385C"/>
                </a:solidFill>
              </a:rPr>
              <a:t>toimetamata</a:t>
            </a:r>
            <a:r>
              <a:rPr lang="en-GB" sz="1300" b="1" dirty="0">
                <a:solidFill>
                  <a:srgbClr val="23385C"/>
                </a:solidFill>
              </a:rPr>
              <a:t> </a:t>
            </a:r>
            <a:r>
              <a:rPr lang="en-GB" sz="1300" b="1" dirty="0" err="1">
                <a:solidFill>
                  <a:srgbClr val="23385C"/>
                </a:solidFill>
              </a:rPr>
              <a:t>tõlkega</a:t>
            </a:r>
            <a:r>
              <a:rPr lang="en-GB" sz="1300" b="1" dirty="0">
                <a:solidFill>
                  <a:srgbClr val="23385C"/>
                </a:solidFill>
              </a:rPr>
              <a:t>.</a:t>
            </a:r>
            <a:br>
              <a:rPr lang="en-GB" sz="1300" b="1" dirty="0">
                <a:solidFill>
                  <a:srgbClr val="23385C"/>
                </a:solidFill>
              </a:rPr>
            </a:br>
            <a:r>
              <a:rPr lang="en-GB" sz="1100" b="1" dirty="0" err="1">
                <a:solidFill>
                  <a:srgbClr val="23385C"/>
                </a:solidFill>
              </a:rPr>
              <a:t>Kui</a:t>
            </a:r>
            <a:r>
              <a:rPr lang="en-GB" sz="1100" b="1" dirty="0">
                <a:solidFill>
                  <a:srgbClr val="23385C"/>
                </a:solidFill>
              </a:rPr>
              <a:t> </a:t>
            </a:r>
            <a:r>
              <a:rPr lang="en-GB" sz="1100" b="1" dirty="0" err="1">
                <a:solidFill>
                  <a:srgbClr val="23385C"/>
                </a:solidFill>
              </a:rPr>
              <a:t>midagi</a:t>
            </a:r>
            <a:r>
              <a:rPr lang="en-GB" sz="1100" b="1" dirty="0">
                <a:solidFill>
                  <a:srgbClr val="23385C"/>
                </a:solidFill>
              </a:rPr>
              <a:t> </a:t>
            </a:r>
            <a:r>
              <a:rPr lang="en-GB" sz="1100" b="1" dirty="0" err="1">
                <a:solidFill>
                  <a:srgbClr val="23385C"/>
                </a:solidFill>
              </a:rPr>
              <a:t>jääb</a:t>
            </a:r>
            <a:r>
              <a:rPr lang="en-GB" sz="1100" b="1" dirty="0">
                <a:solidFill>
                  <a:srgbClr val="23385C"/>
                </a:solidFill>
              </a:rPr>
              <a:t> </a:t>
            </a:r>
            <a:r>
              <a:rPr lang="en-GB" sz="1100" b="1" dirty="0" err="1">
                <a:solidFill>
                  <a:srgbClr val="23385C"/>
                </a:solidFill>
              </a:rPr>
              <a:t>arusaamatuks</a:t>
            </a:r>
            <a:r>
              <a:rPr lang="en-GB" sz="1100" b="1" dirty="0">
                <a:solidFill>
                  <a:srgbClr val="23385C"/>
                </a:solidFill>
              </a:rPr>
              <a:t>, </a:t>
            </a:r>
            <a:r>
              <a:rPr lang="en-GB" sz="1100" b="1" dirty="0" err="1">
                <a:solidFill>
                  <a:srgbClr val="23385C"/>
                </a:solidFill>
              </a:rPr>
              <a:t>palun</a:t>
            </a:r>
            <a:r>
              <a:rPr lang="en-GB" sz="1100" b="1" dirty="0">
                <a:solidFill>
                  <a:srgbClr val="23385C"/>
                </a:solidFill>
              </a:rPr>
              <a:t> </a:t>
            </a:r>
            <a:r>
              <a:rPr lang="en-GB" sz="1100" b="1" dirty="0" err="1">
                <a:solidFill>
                  <a:srgbClr val="23385C"/>
                </a:solidFill>
              </a:rPr>
              <a:t>vaadake</a:t>
            </a:r>
            <a:r>
              <a:rPr lang="en-GB" sz="1100" b="1" dirty="0">
                <a:solidFill>
                  <a:srgbClr val="23385C"/>
                </a:solidFill>
              </a:rPr>
              <a:t> </a:t>
            </a:r>
            <a:r>
              <a:rPr lang="en-GB" sz="1100" b="1" dirty="0" err="1">
                <a:solidFill>
                  <a:srgbClr val="23385C"/>
                </a:solidFill>
              </a:rPr>
              <a:t>ingliskeelset</a:t>
            </a:r>
            <a:r>
              <a:rPr lang="en-GB" sz="1100" b="1" dirty="0">
                <a:solidFill>
                  <a:srgbClr val="23385C"/>
                </a:solidFill>
              </a:rPr>
              <a:t> </a:t>
            </a:r>
            <a:r>
              <a:rPr lang="en-GB" sz="1100" b="1" dirty="0" err="1">
                <a:solidFill>
                  <a:srgbClr val="23385C"/>
                </a:solidFill>
              </a:rPr>
              <a:t>versiooni</a:t>
            </a:r>
            <a:r>
              <a:rPr lang="en-GB" sz="1100" b="1" dirty="0">
                <a:solidFill>
                  <a:srgbClr val="23385C"/>
                </a:solidFill>
              </a:rPr>
              <a:t>.</a:t>
            </a:r>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403430" y="300358"/>
            <a:ext cx="5416442" cy="590313"/>
          </a:xfrm>
        </p:spPr>
        <p:txBody>
          <a:bodyPr>
            <a:normAutofit fontScale="32500" lnSpcReduction="20000"/>
          </a:bodyPr>
          <a:lstStyle/>
          <a:p>
            <a:r>
              <a:rPr lang="et-EE" sz="11200" dirty="0"/>
              <a:t>LAHENDUSTE LEIDMINE</a:t>
            </a:r>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58C0BE87-C3F4-47DE-ADEB-CA817498C499}"/>
              </a:ext>
            </a:extLst>
          </p:cNvPr>
          <p:cNvSpPr txBox="1"/>
          <p:nvPr/>
        </p:nvSpPr>
        <p:spPr>
          <a:xfrm>
            <a:off x="382289" y="1564728"/>
            <a:ext cx="5713711" cy="3785652"/>
          </a:xfrm>
          <a:prstGeom prst="rect">
            <a:avLst/>
          </a:prstGeom>
          <a:noFill/>
        </p:spPr>
        <p:txBody>
          <a:bodyPr wrap="square" rtlCol="0">
            <a:spAutoFit/>
          </a:bodyPr>
          <a:lstStyle/>
          <a:p>
            <a:r>
              <a:rPr lang="et-EE" sz="2400" dirty="0">
                <a:solidFill>
                  <a:schemeClr val="bg1"/>
                </a:solidFill>
              </a:rPr>
              <a:t>M</a:t>
            </a:r>
            <a:r>
              <a:rPr lang="en-US" sz="2400" dirty="0" err="1">
                <a:solidFill>
                  <a:schemeClr val="bg1"/>
                </a:solidFill>
              </a:rPr>
              <a:t>illised</a:t>
            </a:r>
            <a:r>
              <a:rPr lang="en-US" sz="2400" dirty="0">
                <a:solidFill>
                  <a:schemeClr val="bg1"/>
                </a:solidFill>
              </a:rPr>
              <a:t> </a:t>
            </a:r>
            <a:r>
              <a:rPr lang="et-EE" sz="2400" dirty="0">
                <a:solidFill>
                  <a:schemeClr val="bg1"/>
                </a:solidFill>
              </a:rPr>
              <a:t>võiksid olla </a:t>
            </a:r>
            <a:r>
              <a:rPr lang="en-US" sz="2400" dirty="0" err="1">
                <a:solidFill>
                  <a:schemeClr val="bg1"/>
                </a:solidFill>
              </a:rPr>
              <a:t>nende</a:t>
            </a:r>
            <a:r>
              <a:rPr lang="en-US" sz="2400" dirty="0">
                <a:solidFill>
                  <a:schemeClr val="bg1"/>
                </a:solidFill>
              </a:rPr>
              <a:t> </a:t>
            </a:r>
            <a:r>
              <a:rPr lang="en-US" sz="2400" dirty="0" err="1">
                <a:solidFill>
                  <a:schemeClr val="bg1"/>
                </a:solidFill>
              </a:rPr>
              <a:t>probleemide</a:t>
            </a:r>
            <a:r>
              <a:rPr lang="en-US" sz="2400" dirty="0">
                <a:solidFill>
                  <a:schemeClr val="bg1"/>
                </a:solidFill>
              </a:rPr>
              <a:t> </a:t>
            </a:r>
            <a:r>
              <a:rPr lang="en-US" sz="2400" dirty="0" err="1">
                <a:solidFill>
                  <a:schemeClr val="bg1"/>
                </a:solidFill>
              </a:rPr>
              <a:t>lahendused</a:t>
            </a:r>
            <a:r>
              <a:rPr lang="en-US" sz="2400" dirty="0">
                <a:solidFill>
                  <a:schemeClr val="bg1"/>
                </a:solidFill>
              </a:rPr>
              <a:t>? </a:t>
            </a:r>
            <a:endParaRPr lang="et-EE" sz="2400" dirty="0">
              <a:solidFill>
                <a:schemeClr val="bg1"/>
              </a:solidFill>
            </a:endParaRPr>
          </a:p>
          <a:p>
            <a:r>
              <a:rPr lang="et-EE" sz="2400" dirty="0">
                <a:solidFill>
                  <a:schemeClr val="bg1"/>
                </a:solidFill>
              </a:rPr>
              <a:t>Toome välja </a:t>
            </a:r>
            <a:r>
              <a:rPr lang="en-US" sz="2400" dirty="0" err="1">
                <a:solidFill>
                  <a:schemeClr val="bg1"/>
                </a:solidFill>
              </a:rPr>
              <a:t>kolm</a:t>
            </a:r>
            <a:r>
              <a:rPr lang="en-US" sz="2400" dirty="0">
                <a:solidFill>
                  <a:schemeClr val="bg1"/>
                </a:solidFill>
              </a:rPr>
              <a:t> </a:t>
            </a:r>
            <a:r>
              <a:rPr lang="en-US" sz="2400" dirty="0" err="1">
                <a:solidFill>
                  <a:schemeClr val="bg1"/>
                </a:solidFill>
              </a:rPr>
              <a:t>peamist</a:t>
            </a:r>
            <a:r>
              <a:rPr lang="en-US" sz="2400" dirty="0">
                <a:solidFill>
                  <a:schemeClr val="bg1"/>
                </a:solidFill>
              </a:rPr>
              <a:t> </a:t>
            </a:r>
            <a:r>
              <a:rPr lang="en-US" sz="2400" dirty="0" err="1">
                <a:solidFill>
                  <a:schemeClr val="bg1"/>
                </a:solidFill>
              </a:rPr>
              <a:t>ressurssi</a:t>
            </a:r>
            <a:r>
              <a:rPr lang="en-US" sz="2400" dirty="0">
                <a:solidFill>
                  <a:schemeClr val="bg1"/>
                </a:solidFill>
              </a:rPr>
              <a:t>, mis </a:t>
            </a:r>
            <a:r>
              <a:rPr lang="en-US" sz="2400" dirty="0" err="1">
                <a:solidFill>
                  <a:schemeClr val="bg1"/>
                </a:solidFill>
              </a:rPr>
              <a:t>aitavad</a:t>
            </a:r>
            <a:r>
              <a:rPr lang="en-US" sz="2400" dirty="0">
                <a:solidFill>
                  <a:schemeClr val="bg1"/>
                </a:solidFill>
              </a:rPr>
              <a:t> </a:t>
            </a:r>
            <a:r>
              <a:rPr lang="en-US" sz="2400" dirty="0" err="1">
                <a:solidFill>
                  <a:schemeClr val="bg1"/>
                </a:solidFill>
              </a:rPr>
              <a:t>tuvastada</a:t>
            </a:r>
            <a:r>
              <a:rPr lang="en-US" sz="2400" dirty="0">
                <a:solidFill>
                  <a:schemeClr val="bg1"/>
                </a:solidFill>
              </a:rPr>
              <a:t> </a:t>
            </a:r>
            <a:r>
              <a:rPr lang="en-US" sz="2400" dirty="0" err="1">
                <a:solidFill>
                  <a:schemeClr val="bg1"/>
                </a:solidFill>
              </a:rPr>
              <a:t>peamisi</a:t>
            </a:r>
            <a:r>
              <a:rPr lang="en-US" sz="2400" dirty="0">
                <a:solidFill>
                  <a:schemeClr val="bg1"/>
                </a:solidFill>
              </a:rPr>
              <a:t> </a:t>
            </a:r>
            <a:r>
              <a:rPr lang="en-US" sz="2400" dirty="0" err="1">
                <a:solidFill>
                  <a:schemeClr val="bg1"/>
                </a:solidFill>
              </a:rPr>
              <a:t>kohalikke</a:t>
            </a:r>
            <a:r>
              <a:rPr lang="en-US" sz="2400" dirty="0">
                <a:solidFill>
                  <a:schemeClr val="bg1"/>
                </a:solidFill>
              </a:rPr>
              <a:t>/</a:t>
            </a:r>
            <a:r>
              <a:rPr lang="en-US" sz="2400" dirty="0" err="1">
                <a:solidFill>
                  <a:schemeClr val="bg1"/>
                </a:solidFill>
              </a:rPr>
              <a:t>globaalseid</a:t>
            </a:r>
            <a:r>
              <a:rPr lang="en-US" sz="2400" dirty="0">
                <a:solidFill>
                  <a:schemeClr val="bg1"/>
                </a:solidFill>
              </a:rPr>
              <a:t> </a:t>
            </a:r>
            <a:r>
              <a:rPr lang="en-US" sz="2400" dirty="0" err="1">
                <a:solidFill>
                  <a:schemeClr val="bg1"/>
                </a:solidFill>
              </a:rPr>
              <a:t>probleeme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väljakutseid</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t-EE" sz="2400" dirty="0">
                <a:solidFill>
                  <a:schemeClr val="bg1"/>
                </a:solidFill>
              </a:rPr>
              <a:t>õppijate</a:t>
            </a:r>
            <a:r>
              <a:rPr lang="en-US" sz="2400" dirty="0">
                <a:solidFill>
                  <a:schemeClr val="bg1"/>
                </a:solidFill>
              </a:rPr>
              <a:t> </a:t>
            </a:r>
            <a:r>
              <a:rPr lang="en-US" sz="2400" dirty="0" err="1">
                <a:solidFill>
                  <a:schemeClr val="bg1"/>
                </a:solidFill>
              </a:rPr>
              <a:t>kodaniku</a:t>
            </a:r>
            <a:r>
              <a:rPr lang="et-EE" sz="2400" dirty="0">
                <a:solidFill>
                  <a:schemeClr val="bg1"/>
                </a:solidFill>
              </a:rPr>
              <a:t>osaluse</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võiks</a:t>
            </a:r>
            <a:r>
              <a:rPr lang="en-US" sz="2400" dirty="0">
                <a:solidFill>
                  <a:schemeClr val="bg1"/>
                </a:solidFill>
              </a:rPr>
              <a:t> </a:t>
            </a:r>
            <a:r>
              <a:rPr lang="en-US" sz="2400" dirty="0" err="1">
                <a:solidFill>
                  <a:schemeClr val="bg1"/>
                </a:solidFill>
              </a:rPr>
              <a:t>aidata</a:t>
            </a:r>
            <a:r>
              <a:rPr lang="en-US" sz="2400" dirty="0">
                <a:solidFill>
                  <a:schemeClr val="bg1"/>
                </a:solidFill>
              </a:rPr>
              <a:t> </a:t>
            </a:r>
            <a:r>
              <a:rPr lang="en-US" sz="2400" dirty="0" err="1">
                <a:solidFill>
                  <a:schemeClr val="bg1"/>
                </a:solidFill>
              </a:rPr>
              <a:t>lahendada</a:t>
            </a:r>
            <a:r>
              <a:rPr lang="en-US" sz="2400" dirty="0">
                <a:solidFill>
                  <a:schemeClr val="bg1"/>
                </a:solidFill>
              </a:rPr>
              <a:t>.</a:t>
            </a:r>
            <a:r>
              <a:rPr lang="et-EE" sz="2400" dirty="0">
                <a:solidFill>
                  <a:schemeClr val="bg1"/>
                </a:solidFill>
              </a:rPr>
              <a:t> </a:t>
            </a:r>
          </a:p>
          <a:p>
            <a:r>
              <a:rPr lang="en-US" sz="2400" dirty="0" err="1">
                <a:solidFill>
                  <a:schemeClr val="bg1"/>
                </a:solidFill>
              </a:rPr>
              <a:t>Seejärel</a:t>
            </a:r>
            <a:r>
              <a:rPr lang="en-US" sz="2400" dirty="0">
                <a:solidFill>
                  <a:schemeClr val="bg1"/>
                </a:solidFill>
              </a:rPr>
              <a:t> </a:t>
            </a:r>
            <a:r>
              <a:rPr lang="et-EE" sz="2400" dirty="0">
                <a:solidFill>
                  <a:schemeClr val="bg1"/>
                </a:solidFill>
              </a:rPr>
              <a:t>tutvustame </a:t>
            </a:r>
            <a:r>
              <a:rPr lang="en-US" sz="2400" dirty="0" err="1">
                <a:solidFill>
                  <a:schemeClr val="bg1"/>
                </a:solidFill>
              </a:rPr>
              <a:t>inspireerivad</a:t>
            </a:r>
            <a:r>
              <a:rPr lang="en-US" sz="2400" dirty="0">
                <a:solidFill>
                  <a:schemeClr val="bg1"/>
                </a:solidFill>
              </a:rPr>
              <a:t> </a:t>
            </a:r>
            <a:r>
              <a:rPr lang="en-US" sz="2400" dirty="0" err="1">
                <a:solidFill>
                  <a:schemeClr val="bg1"/>
                </a:solidFill>
              </a:rPr>
              <a:t>näited</a:t>
            </a:r>
            <a:r>
              <a:rPr lang="en-US" sz="2400" dirty="0">
                <a:solidFill>
                  <a:schemeClr val="bg1"/>
                </a:solidFill>
              </a:rPr>
              <a:t> </a:t>
            </a:r>
            <a:r>
              <a:rPr lang="en-US" sz="2400" dirty="0" err="1">
                <a:solidFill>
                  <a:schemeClr val="bg1"/>
                </a:solidFill>
              </a:rPr>
              <a:t>digitaalse</a:t>
            </a:r>
            <a:r>
              <a:rPr lang="et-EE" sz="2400" dirty="0">
                <a:solidFill>
                  <a:schemeClr val="bg1"/>
                </a:solidFill>
              </a:rPr>
              <a:t>test</a:t>
            </a:r>
            <a:r>
              <a:rPr lang="en-US" sz="2400" dirty="0">
                <a:solidFill>
                  <a:schemeClr val="bg1"/>
                </a:solidFill>
              </a:rPr>
              <a:t> </a:t>
            </a:r>
            <a:r>
              <a:rPr lang="en-US" sz="2400" dirty="0" err="1">
                <a:solidFill>
                  <a:schemeClr val="bg1"/>
                </a:solidFill>
              </a:rPr>
              <a:t>kodaniku</a:t>
            </a:r>
            <a:r>
              <a:rPr lang="et-EE" sz="2400" dirty="0">
                <a:solidFill>
                  <a:schemeClr val="bg1"/>
                </a:solidFill>
              </a:rPr>
              <a:t>osaluse </a:t>
            </a:r>
            <a:r>
              <a:rPr lang="en-US" sz="2400" dirty="0" err="1">
                <a:solidFill>
                  <a:schemeClr val="bg1"/>
                </a:solidFill>
              </a:rPr>
              <a:t>projektidest</a:t>
            </a:r>
            <a:r>
              <a:rPr lang="en-US" sz="2400" dirty="0">
                <a:solidFill>
                  <a:schemeClr val="bg1"/>
                </a:solidFill>
              </a:rPr>
              <a:t> </a:t>
            </a:r>
            <a:r>
              <a:rPr lang="en-US" sz="2400" dirty="0" err="1">
                <a:solidFill>
                  <a:schemeClr val="bg1"/>
                </a:solidFill>
              </a:rPr>
              <a:t>kogu</a:t>
            </a:r>
            <a:r>
              <a:rPr lang="en-US" sz="2400" dirty="0">
                <a:solidFill>
                  <a:schemeClr val="bg1"/>
                </a:solidFill>
              </a:rPr>
              <a:t> </a:t>
            </a:r>
            <a:r>
              <a:rPr lang="en-US" sz="2400" dirty="0" err="1">
                <a:solidFill>
                  <a:schemeClr val="bg1"/>
                </a:solidFill>
              </a:rPr>
              <a:t>maailmast</a:t>
            </a:r>
            <a:r>
              <a:rPr lang="en-US" sz="2400" dirty="0">
                <a:solidFill>
                  <a:schemeClr val="bg1"/>
                </a:solidFill>
              </a:rPr>
              <a:t>.</a:t>
            </a:r>
          </a:p>
        </p:txBody>
      </p:sp>
    </p:spTree>
    <p:extLst>
      <p:ext uri="{BB962C8B-B14F-4D97-AF65-F5344CB8AC3E}">
        <p14:creationId xmlns:p14="http://schemas.microsoft.com/office/powerpoint/2010/main" val="364924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E1005D-0E62-44FF-B6FD-630FCB04C13E}"/>
              </a:ext>
            </a:extLst>
          </p:cNvPr>
          <p:cNvSpPr>
            <a:spLocks noGrp="1"/>
          </p:cNvSpPr>
          <p:nvPr>
            <p:ph type="body" sz="quarter" idx="18"/>
          </p:nvPr>
        </p:nvSpPr>
        <p:spPr>
          <a:xfrm>
            <a:off x="1645055" y="1582741"/>
            <a:ext cx="5029013" cy="5008559"/>
          </a:xfrm>
        </p:spPr>
        <p:txBody>
          <a:bodyPr>
            <a:normAutofit/>
          </a:bodyPr>
          <a:lstStyle/>
          <a:p>
            <a:r>
              <a:rPr lang="en-US" i="1" dirty="0" err="1"/>
              <a:t>Citizenslab</a:t>
            </a:r>
            <a:r>
              <a:rPr lang="en-US" i="1" dirty="0"/>
              <a:t> </a:t>
            </a:r>
            <a:r>
              <a:rPr lang="en-US" dirty="0"/>
              <a:t>on </a:t>
            </a:r>
            <a:r>
              <a:rPr lang="en-US" dirty="0" err="1"/>
              <a:t>suurepärane</a:t>
            </a:r>
            <a:r>
              <a:rPr lang="en-US" dirty="0"/>
              <a:t> </a:t>
            </a:r>
            <a:r>
              <a:rPr lang="en-US" dirty="0" err="1"/>
              <a:t>allikas</a:t>
            </a:r>
            <a:r>
              <a:rPr lang="en-US" dirty="0"/>
              <a:t>, et </a:t>
            </a:r>
            <a:r>
              <a:rPr lang="en-US" dirty="0" err="1"/>
              <a:t>vaadata</a:t>
            </a:r>
            <a:r>
              <a:rPr lang="en-US" dirty="0"/>
              <a:t> </a:t>
            </a:r>
            <a:r>
              <a:rPr lang="en-US" dirty="0" err="1"/>
              <a:t>kodanikuosaluse</a:t>
            </a:r>
            <a:r>
              <a:rPr lang="en-US" dirty="0"/>
              <a:t> </a:t>
            </a:r>
            <a:r>
              <a:rPr lang="en-US" dirty="0" err="1"/>
              <a:t>näiteid</a:t>
            </a:r>
            <a:r>
              <a:rPr lang="en-US" dirty="0"/>
              <a:t> </a:t>
            </a:r>
            <a:r>
              <a:rPr lang="en-US" dirty="0" err="1"/>
              <a:t>kogu</a:t>
            </a:r>
            <a:r>
              <a:rPr lang="en-US" dirty="0"/>
              <a:t> </a:t>
            </a:r>
            <a:r>
              <a:rPr lang="en-US" dirty="0" err="1"/>
              <a:t>Euroopas</a:t>
            </a:r>
            <a:r>
              <a:rPr lang="en-US" dirty="0"/>
              <a:t>.</a:t>
            </a:r>
            <a:r>
              <a:rPr lang="et-EE" dirty="0"/>
              <a:t> </a:t>
            </a:r>
            <a:r>
              <a:rPr lang="en-US" dirty="0" err="1"/>
              <a:t>Selle</a:t>
            </a:r>
            <a:r>
              <a:rPr lang="en-US" dirty="0"/>
              <a:t> </a:t>
            </a:r>
            <a:r>
              <a:rPr lang="en-US" dirty="0" err="1"/>
              <a:t>eesmärk</a:t>
            </a:r>
            <a:r>
              <a:rPr lang="en-US" dirty="0"/>
              <a:t> on </a:t>
            </a:r>
            <a:r>
              <a:rPr lang="en-US" dirty="0" err="1"/>
              <a:t>ühendada</a:t>
            </a:r>
            <a:r>
              <a:rPr lang="en-US" dirty="0"/>
              <a:t> ja </a:t>
            </a:r>
            <a:r>
              <a:rPr lang="en-US" dirty="0" err="1"/>
              <a:t>tugevdada</a:t>
            </a:r>
            <a:r>
              <a:rPr lang="en-US" dirty="0"/>
              <a:t> </a:t>
            </a:r>
            <a:r>
              <a:rPr lang="en-US" dirty="0" err="1"/>
              <a:t>aktiivseid</a:t>
            </a:r>
            <a:r>
              <a:rPr lang="en-US" dirty="0"/>
              <a:t> </a:t>
            </a:r>
            <a:r>
              <a:rPr lang="en-US" dirty="0" err="1"/>
              <a:t>kodanikke</a:t>
            </a:r>
            <a:r>
              <a:rPr lang="en-US" dirty="0"/>
              <a:t> </a:t>
            </a:r>
            <a:r>
              <a:rPr lang="en-US" dirty="0" err="1"/>
              <a:t>kõigist</a:t>
            </a:r>
            <a:r>
              <a:rPr lang="en-US" dirty="0"/>
              <a:t> </a:t>
            </a:r>
            <a:r>
              <a:rPr lang="en-US" dirty="0" err="1"/>
              <a:t>ühiskonnasektoritest</a:t>
            </a:r>
            <a:r>
              <a:rPr lang="en-US" dirty="0"/>
              <a:t>, </a:t>
            </a:r>
            <a:r>
              <a:rPr lang="en-US" dirty="0" err="1"/>
              <a:t>kes</a:t>
            </a:r>
            <a:r>
              <a:rPr lang="en-US" dirty="0"/>
              <a:t> </a:t>
            </a:r>
            <a:r>
              <a:rPr lang="en-US" dirty="0" err="1"/>
              <a:t>suhtuvad</a:t>
            </a:r>
            <a:r>
              <a:rPr lang="en-US" dirty="0"/>
              <a:t> </a:t>
            </a:r>
            <a:r>
              <a:rPr lang="en-US" dirty="0" err="1"/>
              <a:t>kirglikult</a:t>
            </a:r>
            <a:r>
              <a:rPr lang="en-US" dirty="0"/>
              <a:t> </a:t>
            </a:r>
            <a:r>
              <a:rPr lang="en-US" dirty="0" err="1"/>
              <a:t>oma</a:t>
            </a:r>
            <a:r>
              <a:rPr lang="en-US" dirty="0"/>
              <a:t> </a:t>
            </a:r>
            <a:r>
              <a:rPr lang="en-US" dirty="0" err="1"/>
              <a:t>kohalikesse</a:t>
            </a:r>
            <a:r>
              <a:rPr lang="en-US" dirty="0"/>
              <a:t> </a:t>
            </a:r>
            <a:r>
              <a:rPr lang="en-US" dirty="0" err="1"/>
              <a:t>kogukondadesse</a:t>
            </a:r>
            <a:r>
              <a:rPr lang="en-US" dirty="0"/>
              <a:t>.</a:t>
            </a:r>
            <a:endParaRPr lang="et-EE" dirty="0"/>
          </a:p>
          <a:p>
            <a:r>
              <a:rPr lang="en-US" i="1" dirty="0" err="1"/>
              <a:t>Citizenslab</a:t>
            </a:r>
            <a:r>
              <a:rPr lang="en-US" i="1" dirty="0"/>
              <a:t> </a:t>
            </a:r>
            <a:r>
              <a:rPr lang="en-US" dirty="0" err="1"/>
              <a:t>kasutab</a:t>
            </a:r>
            <a:r>
              <a:rPr lang="en-US" dirty="0"/>
              <a:t> </a:t>
            </a:r>
            <a:r>
              <a:rPr lang="et-EE" dirty="0"/>
              <a:t>„</a:t>
            </a:r>
            <a:r>
              <a:rPr lang="en-US" dirty="0" err="1"/>
              <a:t>laborilähenemist</a:t>
            </a:r>
            <a:r>
              <a:rPr lang="et-EE" dirty="0"/>
              <a:t>“ (</a:t>
            </a:r>
            <a:r>
              <a:rPr lang="et-EE" dirty="0" err="1"/>
              <a:t>Lab</a:t>
            </a:r>
            <a:r>
              <a:rPr lang="et-EE" dirty="0"/>
              <a:t> </a:t>
            </a:r>
            <a:r>
              <a:rPr lang="et-EE" dirty="0" err="1"/>
              <a:t>Approach</a:t>
            </a:r>
            <a:r>
              <a:rPr lang="et-EE" dirty="0"/>
              <a:t>)</a:t>
            </a:r>
            <a:r>
              <a:rPr lang="en-US" dirty="0"/>
              <a:t>, </a:t>
            </a:r>
            <a:r>
              <a:rPr lang="en-US" dirty="0" err="1"/>
              <a:t>majutades</a:t>
            </a:r>
            <a:r>
              <a:rPr lang="en-US" dirty="0"/>
              <a:t> ja </a:t>
            </a:r>
            <a:r>
              <a:rPr lang="en-US" dirty="0" err="1"/>
              <a:t>aktiveerides</a:t>
            </a:r>
            <a:r>
              <a:rPr lang="en-US" dirty="0"/>
              <a:t> </a:t>
            </a:r>
            <a:r>
              <a:rPr lang="en-US" dirty="0" err="1"/>
              <a:t>inimeste</a:t>
            </a:r>
            <a:r>
              <a:rPr lang="en-US" dirty="0"/>
              <a:t> ja </a:t>
            </a:r>
            <a:r>
              <a:rPr lang="en-US" dirty="0" err="1"/>
              <a:t>kogukondade</a:t>
            </a:r>
            <a:r>
              <a:rPr lang="en-US" dirty="0"/>
              <a:t> </a:t>
            </a:r>
            <a:r>
              <a:rPr lang="en-US" dirty="0" err="1"/>
              <a:t>võrgustikk</a:t>
            </a:r>
            <a:r>
              <a:rPr lang="et-EE" dirty="0"/>
              <a:t>e</a:t>
            </a:r>
            <a:r>
              <a:rPr lang="en-US" dirty="0"/>
              <a:t> </a:t>
            </a:r>
            <a:r>
              <a:rPr lang="en-US" dirty="0" err="1"/>
              <a:t>kogu</a:t>
            </a:r>
            <a:r>
              <a:rPr lang="en-US" dirty="0"/>
              <a:t> </a:t>
            </a:r>
            <a:r>
              <a:rPr lang="en-US" dirty="0" err="1"/>
              <a:t>Euroopas</a:t>
            </a:r>
            <a:r>
              <a:rPr lang="en-US" dirty="0"/>
              <a:t>.</a:t>
            </a:r>
            <a:endParaRPr lang="et-EE" dirty="0"/>
          </a:p>
          <a:p>
            <a:r>
              <a:rPr lang="en-US" dirty="0">
                <a:hlinkClick r:id="rId2">
                  <a:extLst>
                    <a:ext uri="{A12FA001-AC4F-418D-AE19-62706E023703}">
                      <ahyp:hlinkClr xmlns:ahyp="http://schemas.microsoft.com/office/drawing/2018/hyperlinkcolor" val="tx"/>
                    </a:ext>
                  </a:extLst>
                </a:hlinkClick>
              </a:rPr>
              <a:t>https://citizenslab.eu/</a:t>
            </a:r>
            <a:endParaRPr lang="en-US" dirty="0"/>
          </a:p>
          <a:p>
            <a:pPr marL="0"/>
            <a:endParaRPr lang="en-IE"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474157" y="228600"/>
            <a:ext cx="5199911" cy="1195551"/>
          </a:xfrm>
        </p:spPr>
        <p:txBody>
          <a:bodyPr>
            <a:normAutofit fontScale="62500" lnSpcReduction="20000"/>
          </a:bodyPr>
          <a:lstStyle/>
          <a:p>
            <a:r>
              <a:rPr lang="en-US" sz="6500" dirty="0">
                <a:solidFill>
                  <a:srgbClr val="23385C"/>
                </a:solidFill>
              </a:rPr>
              <a:t>3 </a:t>
            </a:r>
            <a:r>
              <a:rPr lang="et-EE" sz="6500" dirty="0">
                <a:solidFill>
                  <a:srgbClr val="23385C"/>
                </a:solidFill>
              </a:rPr>
              <a:t>inspiratsiooniallikat:</a:t>
            </a:r>
          </a:p>
          <a:p>
            <a:r>
              <a:rPr lang="en-US" sz="6500" dirty="0"/>
              <a:t>1.  CITIZENSLAB</a:t>
            </a:r>
          </a:p>
          <a:p>
            <a:endParaRPr lang="en-US" dirty="0"/>
          </a:p>
        </p:txBody>
      </p:sp>
      <p:pic>
        <p:nvPicPr>
          <p:cNvPr id="9" name="Picture Placeholder 8">
            <a:extLst>
              <a:ext uri="{FF2B5EF4-FFF2-40B4-BE49-F238E27FC236}">
                <a16:creationId xmlns:a16="http://schemas.microsoft.com/office/drawing/2014/main" id="{EB882EDE-39F1-4429-B20E-FEBFD784A15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194368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E1005D-0E62-44FF-B6FD-630FCB04C13E}"/>
              </a:ext>
            </a:extLst>
          </p:cNvPr>
          <p:cNvSpPr>
            <a:spLocks noGrp="1"/>
          </p:cNvSpPr>
          <p:nvPr>
            <p:ph type="body" sz="quarter" idx="18"/>
          </p:nvPr>
        </p:nvSpPr>
        <p:spPr>
          <a:xfrm>
            <a:off x="1474160" y="1438988"/>
            <a:ext cx="5273482" cy="5571412"/>
          </a:xfrm>
        </p:spPr>
        <p:txBody>
          <a:bodyPr>
            <a:normAutofit fontScale="77500" lnSpcReduction="20000"/>
          </a:bodyPr>
          <a:lstStyle/>
          <a:p>
            <a:pPr>
              <a:lnSpc>
                <a:spcPct val="120000"/>
              </a:lnSpc>
            </a:pPr>
            <a:r>
              <a:rPr lang="en-US" sz="2600" dirty="0" err="1"/>
              <a:t>Mida</a:t>
            </a:r>
            <a:r>
              <a:rPr lang="en-US" sz="2600" dirty="0"/>
              <a:t> </a:t>
            </a:r>
            <a:r>
              <a:rPr lang="en-US" sz="2600" i="1" dirty="0" err="1"/>
              <a:t>Citizenslab</a:t>
            </a:r>
            <a:r>
              <a:rPr lang="en-US" sz="2600" i="1" dirty="0"/>
              <a:t> </a:t>
            </a:r>
            <a:r>
              <a:rPr lang="et-EE" sz="2600" dirty="0"/>
              <a:t>võimaldab</a:t>
            </a:r>
            <a:r>
              <a:rPr lang="en-US" sz="2600" dirty="0"/>
              <a:t>?</a:t>
            </a:r>
            <a:endParaRPr lang="et-EE" sz="2600" dirty="0"/>
          </a:p>
          <a:p>
            <a:pPr marL="173038" indent="-173038">
              <a:lnSpc>
                <a:spcPct val="120000"/>
              </a:lnSpc>
              <a:buFont typeface="Arial" panose="020B0604020202020204" pitchFamily="34" charset="0"/>
              <a:buChar char="•"/>
            </a:pPr>
            <a:r>
              <a:rPr lang="en-US" sz="2600" dirty="0" err="1"/>
              <a:t>Organiseer</a:t>
            </a:r>
            <a:r>
              <a:rPr lang="et-EE" sz="2600" dirty="0" err="1"/>
              <a:t>uge</a:t>
            </a:r>
            <a:r>
              <a:rPr lang="en-US" sz="2600" dirty="0"/>
              <a:t>, </a:t>
            </a:r>
            <a:r>
              <a:rPr lang="en-US" sz="2600" dirty="0" err="1"/>
              <a:t>tehke</a:t>
            </a:r>
            <a:r>
              <a:rPr lang="en-US" sz="2600" dirty="0"/>
              <a:t> </a:t>
            </a:r>
            <a:r>
              <a:rPr lang="en-US" sz="2600" dirty="0" err="1"/>
              <a:t>koostööd</a:t>
            </a:r>
            <a:r>
              <a:rPr lang="en-US" sz="2600" dirty="0"/>
              <a:t>, </a:t>
            </a:r>
            <a:r>
              <a:rPr lang="et-EE" sz="2600" dirty="0"/>
              <a:t>kasutage </a:t>
            </a:r>
            <a:r>
              <a:rPr lang="en-US" sz="2600" dirty="0" err="1"/>
              <a:t>kaasloome</a:t>
            </a:r>
            <a:r>
              <a:rPr lang="et-EE" sz="2600" dirty="0"/>
              <a:t>t</a:t>
            </a:r>
            <a:r>
              <a:rPr lang="en-US" sz="2600" dirty="0"/>
              <a:t> </a:t>
            </a:r>
            <a:r>
              <a:rPr lang="et-EE" sz="2600" dirty="0"/>
              <a:t>ning</a:t>
            </a:r>
            <a:r>
              <a:rPr lang="en-US" sz="2600" dirty="0"/>
              <a:t> </a:t>
            </a:r>
            <a:r>
              <a:rPr lang="en-US" sz="2600" dirty="0" err="1"/>
              <a:t>tegutsege</a:t>
            </a:r>
            <a:r>
              <a:rPr lang="en-US" sz="2600" dirty="0"/>
              <a:t> </a:t>
            </a:r>
            <a:r>
              <a:rPr lang="en-US" sz="2600" dirty="0" err="1"/>
              <a:t>kõigi</a:t>
            </a:r>
            <a:r>
              <a:rPr lang="en-US" sz="2600" dirty="0"/>
              <a:t> </a:t>
            </a:r>
            <a:r>
              <a:rPr lang="en-US" sz="2600" dirty="0" err="1"/>
              <a:t>hüvanguks</a:t>
            </a:r>
            <a:r>
              <a:rPr lang="et-EE" sz="2600" dirty="0"/>
              <a:t> tegeledes </a:t>
            </a:r>
            <a:r>
              <a:rPr lang="en-US" sz="2600" dirty="0" err="1"/>
              <a:t>kohalike</a:t>
            </a:r>
            <a:r>
              <a:rPr lang="en-US" sz="2600" dirty="0"/>
              <a:t> ja </a:t>
            </a:r>
            <a:r>
              <a:rPr lang="en-US" sz="2600" dirty="0" err="1"/>
              <a:t>ülemaailmsete</a:t>
            </a:r>
            <a:r>
              <a:rPr lang="en-US" sz="2600" dirty="0"/>
              <a:t> </a:t>
            </a:r>
            <a:r>
              <a:rPr lang="en-US" sz="2600" dirty="0" err="1"/>
              <a:t>väljakutsetega</a:t>
            </a:r>
            <a:r>
              <a:rPr lang="et-EE" sz="2600" dirty="0"/>
              <a:t>. </a:t>
            </a:r>
          </a:p>
          <a:p>
            <a:pPr marL="173038" indent="-173038">
              <a:lnSpc>
                <a:spcPct val="120000"/>
              </a:lnSpc>
              <a:buFont typeface="Arial" panose="020B0604020202020204" pitchFamily="34" charset="0"/>
              <a:buChar char="•"/>
            </a:pPr>
            <a:r>
              <a:rPr lang="en-US" sz="2600" dirty="0" err="1"/>
              <a:t>Näidake</a:t>
            </a:r>
            <a:r>
              <a:rPr lang="en-US" sz="2600" dirty="0"/>
              <a:t>, et need </a:t>
            </a:r>
            <a:r>
              <a:rPr lang="en-US" sz="2600" dirty="0" err="1"/>
              <a:t>uued</a:t>
            </a:r>
            <a:r>
              <a:rPr lang="en-US" sz="2600" dirty="0"/>
              <a:t> </a:t>
            </a:r>
            <a:r>
              <a:rPr lang="en-US" sz="2600" dirty="0" err="1"/>
              <a:t>viisid</a:t>
            </a:r>
            <a:r>
              <a:rPr lang="en-US" sz="2600" dirty="0"/>
              <a:t> </a:t>
            </a:r>
            <a:r>
              <a:rPr lang="en-US" sz="2600" dirty="0" err="1"/>
              <a:t>demokraatia</a:t>
            </a:r>
            <a:r>
              <a:rPr lang="en-US" sz="2600" dirty="0"/>
              <a:t> </a:t>
            </a:r>
            <a:r>
              <a:rPr lang="en-US" sz="2600" dirty="0" err="1"/>
              <a:t>mõistmiseks</a:t>
            </a:r>
            <a:r>
              <a:rPr lang="en-US" sz="2600" dirty="0"/>
              <a:t> ja </a:t>
            </a:r>
            <a:r>
              <a:rPr lang="en-US" sz="2600" dirty="0" err="1"/>
              <a:t>praktiseerimiseks</a:t>
            </a:r>
            <a:r>
              <a:rPr lang="en-US" sz="2600" dirty="0"/>
              <a:t> </a:t>
            </a:r>
            <a:r>
              <a:rPr lang="en-US" sz="2600" dirty="0" err="1"/>
              <a:t>peaksid</a:t>
            </a:r>
            <a:r>
              <a:rPr lang="en-US" sz="2600" dirty="0"/>
              <a:t> </a:t>
            </a:r>
            <a:r>
              <a:rPr lang="en-US" sz="2600" dirty="0" err="1"/>
              <a:t>olema</a:t>
            </a:r>
            <a:r>
              <a:rPr lang="en-US" sz="2600" dirty="0"/>
              <a:t> </a:t>
            </a:r>
            <a:r>
              <a:rPr lang="en-US" sz="2600" dirty="0" err="1"/>
              <a:t>osa</a:t>
            </a:r>
            <a:r>
              <a:rPr lang="en-US" sz="2600" dirty="0"/>
              <a:t> </a:t>
            </a:r>
            <a:r>
              <a:rPr lang="en-US" sz="2600" dirty="0" err="1"/>
              <a:t>meie</a:t>
            </a:r>
            <a:r>
              <a:rPr lang="en-US" sz="2600" dirty="0"/>
              <a:t> </a:t>
            </a:r>
            <a:r>
              <a:rPr lang="en-US" sz="2600" dirty="0" err="1"/>
              <a:t>tulevasest</a:t>
            </a:r>
            <a:r>
              <a:rPr lang="en-US" sz="2600" dirty="0"/>
              <a:t> </a:t>
            </a:r>
            <a:r>
              <a:rPr lang="en-US" sz="2600" dirty="0" err="1"/>
              <a:t>poliitilisest</a:t>
            </a:r>
            <a:r>
              <a:rPr lang="en-US" sz="2600" dirty="0"/>
              <a:t> </a:t>
            </a:r>
            <a:r>
              <a:rPr lang="en-US" sz="2600" dirty="0" err="1"/>
              <a:t>ökoloogiast</a:t>
            </a:r>
            <a:endParaRPr lang="et-EE" sz="2600" dirty="0"/>
          </a:p>
          <a:p>
            <a:pPr marL="173038" indent="-173038">
              <a:lnSpc>
                <a:spcPct val="120000"/>
              </a:lnSpc>
              <a:buFont typeface="Arial" panose="020B0604020202020204" pitchFamily="34" charset="0"/>
              <a:buChar char="•"/>
            </a:pPr>
            <a:r>
              <a:rPr lang="en-US" sz="2600" dirty="0" err="1"/>
              <a:t>Seadke</a:t>
            </a:r>
            <a:r>
              <a:rPr lang="en-US" sz="2600" dirty="0"/>
              <a:t> </a:t>
            </a:r>
            <a:r>
              <a:rPr lang="en-US" sz="2600" dirty="0" err="1"/>
              <a:t>sügavalt</a:t>
            </a:r>
            <a:r>
              <a:rPr lang="en-US" sz="2600" dirty="0"/>
              <a:t> </a:t>
            </a:r>
            <a:r>
              <a:rPr lang="en-US" sz="2600" dirty="0" err="1"/>
              <a:t>kahtluse</a:t>
            </a:r>
            <a:r>
              <a:rPr lang="en-US" sz="2600" dirty="0"/>
              <a:t> </a:t>
            </a:r>
            <a:r>
              <a:rPr lang="en-US" sz="2600" dirty="0" err="1"/>
              <a:t>alla</a:t>
            </a:r>
            <a:r>
              <a:rPr lang="en-US" sz="2600" dirty="0"/>
              <a:t> </a:t>
            </a:r>
            <a:r>
              <a:rPr lang="en-US" sz="2600" dirty="0" err="1"/>
              <a:t>meie</a:t>
            </a:r>
            <a:r>
              <a:rPr lang="en-US" sz="2600" dirty="0"/>
              <a:t> </a:t>
            </a:r>
            <a:r>
              <a:rPr lang="en-US" sz="2600" dirty="0" err="1"/>
              <a:t>mõtlemine</a:t>
            </a:r>
            <a:r>
              <a:rPr lang="en-US" sz="2600" dirty="0"/>
              <a:t>, </a:t>
            </a:r>
            <a:r>
              <a:rPr lang="en-US" sz="2600" dirty="0" err="1"/>
              <a:t>maailmavaade</a:t>
            </a:r>
            <a:r>
              <a:rPr lang="en-US" sz="2600" dirty="0"/>
              <a:t> ja </a:t>
            </a:r>
            <a:r>
              <a:rPr lang="en-US" sz="2600" dirty="0" err="1"/>
              <a:t>väärtussüsteem</a:t>
            </a:r>
            <a:r>
              <a:rPr lang="en-US" sz="2600" dirty="0"/>
              <a:t>, mis </a:t>
            </a:r>
            <a:r>
              <a:rPr lang="en-US" sz="2600" dirty="0" err="1"/>
              <a:t>aktiveerib</a:t>
            </a:r>
            <a:r>
              <a:rPr lang="en-US" sz="2600" dirty="0"/>
              <a:t> </a:t>
            </a:r>
            <a:r>
              <a:rPr lang="en-US" sz="2600" dirty="0" err="1"/>
              <a:t>transformatsiooniprotsesse</a:t>
            </a:r>
            <a:r>
              <a:rPr lang="en-US" sz="2600" dirty="0"/>
              <a:t> </a:t>
            </a:r>
            <a:r>
              <a:rPr lang="en-US" sz="2600" dirty="0" err="1"/>
              <a:t>individuaalsel</a:t>
            </a:r>
            <a:r>
              <a:rPr lang="en-US" sz="2600" dirty="0"/>
              <a:t>, </a:t>
            </a:r>
            <a:r>
              <a:rPr lang="en-US" sz="2600" dirty="0" err="1"/>
              <a:t>kollektiivsel</a:t>
            </a:r>
            <a:r>
              <a:rPr lang="en-US" sz="2600" dirty="0"/>
              <a:t> ja </a:t>
            </a:r>
            <a:r>
              <a:rPr lang="et-EE" sz="2600" dirty="0"/>
              <a:t>globaalsel tasandil</a:t>
            </a:r>
            <a:r>
              <a:rPr lang="en-US" sz="2600" dirty="0"/>
              <a:t>, et </a:t>
            </a:r>
            <a:r>
              <a:rPr lang="en-US" sz="2600" dirty="0" err="1"/>
              <a:t>radikaalselt</a:t>
            </a:r>
            <a:r>
              <a:rPr lang="en-US" sz="2600" dirty="0"/>
              <a:t> lei</a:t>
            </a:r>
            <a:r>
              <a:rPr lang="et-EE" sz="2600" dirty="0"/>
              <a:t>da </a:t>
            </a:r>
            <a:r>
              <a:rPr lang="en-US" sz="2600" dirty="0" err="1"/>
              <a:t>uuesti</a:t>
            </a:r>
            <a:r>
              <a:rPr lang="en-US" sz="2600" dirty="0"/>
              <a:t>  </a:t>
            </a:r>
            <a:r>
              <a:rPr lang="en-US" sz="2600" dirty="0" err="1"/>
              <a:t>iseennast</a:t>
            </a:r>
            <a:r>
              <a:rPr lang="en-US" sz="2600" dirty="0"/>
              <a:t>, </a:t>
            </a:r>
            <a:r>
              <a:rPr lang="en-US" sz="2600" dirty="0" err="1"/>
              <a:t>oma</a:t>
            </a:r>
            <a:r>
              <a:rPr lang="en-US" sz="2600" dirty="0"/>
              <a:t> </a:t>
            </a:r>
            <a:r>
              <a:rPr lang="en-US" sz="2600" dirty="0" err="1"/>
              <a:t>olemis</a:t>
            </a:r>
            <a:r>
              <a:rPr lang="en-US" sz="2600" dirty="0"/>
              <a:t>- ja </a:t>
            </a:r>
            <a:r>
              <a:rPr lang="en-US" sz="2600" dirty="0" err="1"/>
              <a:t>nägemisviisi</a:t>
            </a:r>
            <a:r>
              <a:rPr lang="en-US" sz="2600" dirty="0"/>
              <a:t>.</a:t>
            </a:r>
            <a:endParaRPr lang="en-US" dirty="0"/>
          </a:p>
          <a:p>
            <a:pPr marL="0"/>
            <a:endParaRPr lang="en-IE"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598818" y="595510"/>
            <a:ext cx="4497182" cy="427747"/>
          </a:xfrm>
        </p:spPr>
        <p:txBody>
          <a:bodyPr>
            <a:normAutofit fontScale="25000" lnSpcReduction="20000"/>
          </a:bodyPr>
          <a:lstStyle/>
          <a:p>
            <a:r>
              <a:rPr lang="en-US" sz="14400" dirty="0"/>
              <a:t>CITIZENSLAB</a:t>
            </a:r>
          </a:p>
          <a:p>
            <a:endParaRPr lang="en-US" dirty="0"/>
          </a:p>
        </p:txBody>
      </p:sp>
      <p:pic>
        <p:nvPicPr>
          <p:cNvPr id="6" name="Picture Placeholder 5">
            <a:extLst>
              <a:ext uri="{FF2B5EF4-FFF2-40B4-BE49-F238E27FC236}">
                <a16:creationId xmlns:a16="http://schemas.microsoft.com/office/drawing/2014/main" id="{EF2F7673-6984-472E-8642-C91F3291277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581172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3A42EB-D39B-43BC-8B38-041079DD53C3}"/>
              </a:ext>
            </a:extLst>
          </p:cNvPr>
          <p:cNvSpPr txBox="1"/>
          <p:nvPr/>
        </p:nvSpPr>
        <p:spPr>
          <a:xfrm>
            <a:off x="6237289" y="1006213"/>
            <a:ext cx="5813423" cy="4524315"/>
          </a:xfrm>
          <a:prstGeom prst="rect">
            <a:avLst/>
          </a:prstGeom>
          <a:noFill/>
        </p:spPr>
        <p:txBody>
          <a:bodyPr wrap="square" rtlCol="0">
            <a:spAutoFit/>
          </a:bodyPr>
          <a:lstStyle/>
          <a:p>
            <a:r>
              <a:rPr lang="en-US" sz="2400" i="1" dirty="0">
                <a:solidFill>
                  <a:schemeClr val="bg1"/>
                </a:solidFill>
              </a:rPr>
              <a:t>Street Civics </a:t>
            </a:r>
            <a:r>
              <a:rPr lang="en-US" sz="2400" dirty="0">
                <a:solidFill>
                  <a:schemeClr val="bg1"/>
                </a:solidFill>
              </a:rPr>
              <a:t>on </a:t>
            </a:r>
            <a:r>
              <a:rPr lang="en-US" sz="2400" dirty="0" err="1">
                <a:solidFill>
                  <a:schemeClr val="bg1"/>
                </a:solidFill>
              </a:rPr>
              <a:t>avalik</a:t>
            </a:r>
            <a:r>
              <a:rPr lang="en-US" sz="2400" dirty="0">
                <a:solidFill>
                  <a:schemeClr val="bg1"/>
                </a:solidFill>
              </a:rPr>
              <a:t> </a:t>
            </a:r>
            <a:r>
              <a:rPr lang="en-US" sz="2400" dirty="0" err="1">
                <a:solidFill>
                  <a:schemeClr val="bg1"/>
                </a:solidFill>
              </a:rPr>
              <a:t>haridus</a:t>
            </a:r>
            <a:r>
              <a:rPr lang="et-EE" sz="2400" dirty="0">
                <a:solidFill>
                  <a:schemeClr val="bg1"/>
                </a:solidFill>
              </a:rPr>
              <a:t>e</a:t>
            </a:r>
            <a:r>
              <a:rPr lang="en-US" sz="2400" dirty="0">
                <a:solidFill>
                  <a:schemeClr val="bg1"/>
                </a:solidFill>
              </a:rPr>
              <a:t> ja </a:t>
            </a:r>
            <a:r>
              <a:rPr lang="en-US" sz="2400" dirty="0" err="1">
                <a:solidFill>
                  <a:schemeClr val="bg1"/>
                </a:solidFill>
              </a:rPr>
              <a:t>andme</a:t>
            </a:r>
            <a:r>
              <a:rPr lang="et-EE" sz="2400" dirty="0">
                <a:solidFill>
                  <a:schemeClr val="bg1"/>
                </a:solidFill>
              </a:rPr>
              <a:t>te kokkuvõtteid koondav veebileht,</a:t>
            </a:r>
            <a:r>
              <a:rPr lang="en-US" sz="2400" dirty="0">
                <a:solidFill>
                  <a:schemeClr val="bg1"/>
                </a:solidFill>
              </a:rPr>
              <a:t> mis </a:t>
            </a:r>
            <a:r>
              <a:rPr lang="en-US" sz="2400" dirty="0" err="1">
                <a:solidFill>
                  <a:schemeClr val="bg1"/>
                </a:solidFill>
              </a:rPr>
              <a:t>pakub</a:t>
            </a:r>
            <a:r>
              <a:rPr lang="en-US" sz="2400" dirty="0">
                <a:solidFill>
                  <a:schemeClr val="bg1"/>
                </a:solidFill>
              </a:rPr>
              <a:t> </a:t>
            </a:r>
            <a:r>
              <a:rPr lang="en-US" sz="2400" dirty="0" err="1">
                <a:solidFill>
                  <a:schemeClr val="bg1"/>
                </a:solidFill>
              </a:rPr>
              <a:t>advokaatidele</a:t>
            </a:r>
            <a:r>
              <a:rPr lang="en-US" sz="2400" dirty="0">
                <a:solidFill>
                  <a:schemeClr val="bg1"/>
                </a:solidFill>
              </a:rPr>
              <a:t>, </a:t>
            </a:r>
            <a:r>
              <a:rPr lang="en-US" sz="2400" dirty="0" err="1">
                <a:solidFill>
                  <a:schemeClr val="bg1"/>
                </a:solidFill>
              </a:rPr>
              <a:t>aktivistidele</a:t>
            </a:r>
            <a:r>
              <a:rPr lang="en-US" sz="2400" dirty="0">
                <a:solidFill>
                  <a:schemeClr val="bg1"/>
                </a:solidFill>
              </a:rPr>
              <a:t> ja </a:t>
            </a:r>
            <a:r>
              <a:rPr lang="en-US" sz="2400" dirty="0" err="1">
                <a:solidFill>
                  <a:schemeClr val="bg1"/>
                </a:solidFill>
              </a:rPr>
              <a:t>korraldajatele</a:t>
            </a:r>
            <a:r>
              <a:rPr lang="en-US" sz="2400" dirty="0">
                <a:solidFill>
                  <a:schemeClr val="bg1"/>
                </a:solidFill>
              </a:rPr>
              <a:t> </a:t>
            </a:r>
            <a:r>
              <a:rPr lang="en-US" sz="2400" dirty="0" err="1">
                <a:solidFill>
                  <a:schemeClr val="bg1"/>
                </a:solidFill>
              </a:rPr>
              <a:t>ressursse</a:t>
            </a:r>
            <a:r>
              <a:rPr lang="en-US" sz="2400" dirty="0">
                <a:solidFill>
                  <a:schemeClr val="bg1"/>
                </a:solidFill>
              </a:rPr>
              <a:t>, </a:t>
            </a:r>
            <a:r>
              <a:rPr lang="en-US" sz="2400" dirty="0" err="1">
                <a:solidFill>
                  <a:schemeClr val="bg1"/>
                </a:solidFill>
              </a:rPr>
              <a:t>kuidas</a:t>
            </a:r>
            <a:r>
              <a:rPr lang="en-US" sz="2400" dirty="0">
                <a:solidFill>
                  <a:schemeClr val="bg1"/>
                </a:solidFill>
              </a:rPr>
              <a:t> </a:t>
            </a:r>
            <a:r>
              <a:rPr lang="en-US" sz="2400" dirty="0" err="1">
                <a:solidFill>
                  <a:schemeClr val="bg1"/>
                </a:solidFill>
              </a:rPr>
              <a:t>luua</a:t>
            </a:r>
            <a:r>
              <a:rPr lang="en-US" sz="2400" dirty="0">
                <a:solidFill>
                  <a:schemeClr val="bg1"/>
                </a:solidFill>
              </a:rPr>
              <a:t> </a:t>
            </a:r>
            <a:r>
              <a:rPr lang="en-US" sz="2400" dirty="0" err="1">
                <a:solidFill>
                  <a:schemeClr val="bg1"/>
                </a:solidFill>
              </a:rPr>
              <a:t>sotsiaalseid</a:t>
            </a:r>
            <a:r>
              <a:rPr lang="en-US" sz="2400" dirty="0">
                <a:solidFill>
                  <a:schemeClr val="bg1"/>
                </a:solidFill>
              </a:rPr>
              <a:t> ja </a:t>
            </a:r>
            <a:r>
              <a:rPr lang="en-US" sz="2400" dirty="0" err="1">
                <a:solidFill>
                  <a:schemeClr val="bg1"/>
                </a:solidFill>
              </a:rPr>
              <a:t>institutsionaalseid</a:t>
            </a:r>
            <a:r>
              <a:rPr lang="en-US" sz="2400" dirty="0">
                <a:solidFill>
                  <a:schemeClr val="bg1"/>
                </a:solidFill>
              </a:rPr>
              <a:t> </a:t>
            </a:r>
            <a:r>
              <a:rPr lang="en-US" sz="2400" dirty="0" err="1">
                <a:solidFill>
                  <a:schemeClr val="bg1"/>
                </a:solidFill>
              </a:rPr>
              <a:t>muutusi</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US" sz="2400" i="1" dirty="0">
                <a:solidFill>
                  <a:schemeClr val="bg1"/>
                </a:solidFill>
              </a:rPr>
              <a:t>Street Civics</a:t>
            </a:r>
            <a:r>
              <a:rPr lang="et-EE" sz="2400" i="1" dirty="0">
                <a:solidFill>
                  <a:schemeClr val="bg1"/>
                </a:solidFill>
              </a:rPr>
              <a:t>’</a:t>
            </a:r>
            <a:r>
              <a:rPr lang="en-US" sz="2400" dirty="0" err="1">
                <a:solidFill>
                  <a:schemeClr val="bg1"/>
                </a:solidFill>
              </a:rPr>
              <a:t>i</a:t>
            </a:r>
            <a:r>
              <a:rPr lang="en-US" sz="2400" dirty="0">
                <a:solidFill>
                  <a:schemeClr val="bg1"/>
                </a:solidFill>
              </a:rPr>
              <a:t> </a:t>
            </a:r>
            <a:r>
              <a:rPr lang="en-US" sz="2400" dirty="0" err="1">
                <a:solidFill>
                  <a:schemeClr val="bg1"/>
                </a:solidFill>
              </a:rPr>
              <a:t>veebi</a:t>
            </a:r>
            <a:r>
              <a:rPr lang="et-EE" sz="2400" dirty="0">
                <a:solidFill>
                  <a:schemeClr val="bg1"/>
                </a:solidFill>
              </a:rPr>
              <a:t>leht</a:t>
            </a:r>
            <a:r>
              <a:rPr lang="en-US" sz="2400" dirty="0">
                <a:solidFill>
                  <a:schemeClr val="bg1"/>
                </a:solidFill>
              </a:rPr>
              <a:t> </a:t>
            </a:r>
            <a:r>
              <a:rPr lang="en-US" sz="2400" dirty="0" err="1">
                <a:solidFill>
                  <a:schemeClr val="bg1"/>
                </a:solidFill>
              </a:rPr>
              <a:t>juhendab</a:t>
            </a:r>
            <a:r>
              <a:rPr lang="en-US" sz="2400" dirty="0">
                <a:solidFill>
                  <a:schemeClr val="bg1"/>
                </a:solidFill>
              </a:rPr>
              <a:t> </a:t>
            </a:r>
            <a:r>
              <a:rPr lang="en-US" sz="2400" dirty="0" err="1">
                <a:solidFill>
                  <a:schemeClr val="bg1"/>
                </a:solidFill>
              </a:rPr>
              <a:t>teid</a:t>
            </a:r>
            <a:r>
              <a:rPr lang="en-US" sz="2400" dirty="0">
                <a:solidFill>
                  <a:schemeClr val="bg1"/>
                </a:solidFill>
              </a:rPr>
              <a:t> </a:t>
            </a:r>
            <a:r>
              <a:rPr lang="en-US" sz="2400" dirty="0" err="1">
                <a:solidFill>
                  <a:schemeClr val="bg1"/>
                </a:solidFill>
              </a:rPr>
              <a:t>selliste</a:t>
            </a:r>
            <a:r>
              <a:rPr lang="en-US" sz="2400" dirty="0">
                <a:solidFill>
                  <a:schemeClr val="bg1"/>
                </a:solidFill>
              </a:rPr>
              <a:t> </a:t>
            </a:r>
            <a:r>
              <a:rPr lang="en-US" sz="2400" dirty="0" err="1">
                <a:solidFill>
                  <a:schemeClr val="bg1"/>
                </a:solidFill>
              </a:rPr>
              <a:t>peamiste</a:t>
            </a:r>
            <a:r>
              <a:rPr lang="en-US" sz="2400" dirty="0">
                <a:solidFill>
                  <a:schemeClr val="bg1"/>
                </a:solidFill>
              </a:rPr>
              <a:t> </a:t>
            </a:r>
            <a:r>
              <a:rPr lang="en-US" sz="2400" dirty="0" err="1">
                <a:solidFill>
                  <a:schemeClr val="bg1"/>
                </a:solidFill>
              </a:rPr>
              <a:t>teemade</a:t>
            </a:r>
            <a:r>
              <a:rPr lang="et-EE" sz="2400" dirty="0">
                <a:solidFill>
                  <a:schemeClr val="bg1"/>
                </a:solidFill>
              </a:rPr>
              <a:t>osas, </a:t>
            </a:r>
            <a:r>
              <a:rPr lang="en-US" sz="2400" dirty="0" err="1">
                <a:solidFill>
                  <a:schemeClr val="bg1"/>
                </a:solidFill>
              </a:rPr>
              <a:t>nagu</a:t>
            </a:r>
            <a:r>
              <a:rPr lang="en-US" sz="2400" dirty="0">
                <a:solidFill>
                  <a:schemeClr val="bg1"/>
                </a:solidFill>
              </a:rPr>
              <a:t> </a:t>
            </a:r>
            <a:r>
              <a:rPr lang="en-US" sz="2400" dirty="0" err="1">
                <a:solidFill>
                  <a:schemeClr val="bg1"/>
                </a:solidFill>
              </a:rPr>
              <a:t>digitaalne</a:t>
            </a:r>
            <a:r>
              <a:rPr lang="en-US" sz="2400" dirty="0">
                <a:solidFill>
                  <a:schemeClr val="bg1"/>
                </a:solidFill>
              </a:rPr>
              <a:t> side ja </a:t>
            </a:r>
            <a:r>
              <a:rPr lang="en-US" sz="2400" dirty="0" err="1">
                <a:solidFill>
                  <a:schemeClr val="bg1"/>
                </a:solidFill>
              </a:rPr>
              <a:t>tarkvara</a:t>
            </a:r>
            <a:r>
              <a:rPr lang="en-US" sz="2400" dirty="0">
                <a:solidFill>
                  <a:schemeClr val="bg1"/>
                </a:solidFill>
              </a:rPr>
              <a:t>, </a:t>
            </a:r>
            <a:r>
              <a:rPr lang="en-US" sz="2400" dirty="0" err="1">
                <a:solidFill>
                  <a:schemeClr val="bg1"/>
                </a:solidFill>
              </a:rPr>
              <a:t>kampaaniamaterjalid</a:t>
            </a:r>
            <a:r>
              <a:rPr lang="en-US" sz="2400" dirty="0">
                <a:solidFill>
                  <a:schemeClr val="bg1"/>
                </a:solidFill>
              </a:rPr>
              <a:t>, </a:t>
            </a:r>
            <a:r>
              <a:rPr lang="en-US" sz="2400" dirty="0" err="1">
                <a:solidFill>
                  <a:schemeClr val="bg1"/>
                </a:solidFill>
              </a:rPr>
              <a:t>teenused</a:t>
            </a:r>
            <a:r>
              <a:rPr lang="en-US" sz="2400" dirty="0">
                <a:solidFill>
                  <a:schemeClr val="bg1"/>
                </a:solidFill>
              </a:rPr>
              <a:t> ja </a:t>
            </a:r>
            <a:r>
              <a:rPr lang="en-US" sz="2400" dirty="0" err="1">
                <a:solidFill>
                  <a:schemeClr val="bg1"/>
                </a:solidFill>
              </a:rPr>
              <a:t>seadmed</a:t>
            </a:r>
            <a:r>
              <a:rPr lang="en-US" sz="2400" dirty="0">
                <a:solidFill>
                  <a:schemeClr val="bg1"/>
                </a:solidFill>
              </a:rPr>
              <a:t>, </a:t>
            </a:r>
            <a:r>
              <a:rPr lang="en-US" sz="2400" dirty="0" err="1">
                <a:solidFill>
                  <a:schemeClr val="bg1"/>
                </a:solidFill>
              </a:rPr>
              <a:t>haridus</a:t>
            </a:r>
            <a:r>
              <a:rPr lang="en-US" sz="2400" dirty="0">
                <a:solidFill>
                  <a:schemeClr val="bg1"/>
                </a:solidFill>
              </a:rPr>
              <a:t> ja </a:t>
            </a:r>
            <a:r>
              <a:rPr lang="en-US" sz="2400" dirty="0" err="1">
                <a:solidFill>
                  <a:schemeClr val="bg1"/>
                </a:solidFill>
              </a:rPr>
              <a:t>mängud</a:t>
            </a:r>
            <a:r>
              <a:rPr lang="en-US" sz="2400" dirty="0">
                <a:solidFill>
                  <a:schemeClr val="bg1"/>
                </a:solidFill>
              </a:rPr>
              <a:t> </a:t>
            </a:r>
            <a:r>
              <a:rPr lang="en-US" sz="2400" dirty="0" err="1">
                <a:solidFill>
                  <a:schemeClr val="bg1"/>
                </a:solidFill>
              </a:rPr>
              <a:t>ning</a:t>
            </a:r>
            <a:r>
              <a:rPr lang="en-US" sz="2400" dirty="0">
                <a:solidFill>
                  <a:schemeClr val="bg1"/>
                </a:solidFill>
              </a:rPr>
              <a:t> </a:t>
            </a:r>
            <a:r>
              <a:rPr lang="en-US" sz="2400" dirty="0" err="1">
                <a:solidFill>
                  <a:schemeClr val="bg1"/>
                </a:solidFill>
              </a:rPr>
              <a:t>lugemine</a:t>
            </a:r>
            <a:r>
              <a:rPr lang="en-US" sz="2400" dirty="0">
                <a:solidFill>
                  <a:schemeClr val="bg1"/>
                </a:solidFill>
              </a:rPr>
              <a:t>, </a:t>
            </a:r>
            <a:r>
              <a:rPr lang="en-US" sz="2400" dirty="0" err="1">
                <a:solidFill>
                  <a:schemeClr val="bg1"/>
                </a:solidFill>
              </a:rPr>
              <a:t>teadmised</a:t>
            </a:r>
            <a:r>
              <a:rPr lang="en-US" sz="2400" dirty="0">
                <a:solidFill>
                  <a:schemeClr val="bg1"/>
                </a:solidFill>
              </a:rPr>
              <a:t> ja </a:t>
            </a:r>
            <a:r>
              <a:rPr lang="en-US" sz="2400" dirty="0" err="1">
                <a:solidFill>
                  <a:schemeClr val="bg1"/>
                </a:solidFill>
              </a:rPr>
              <a:t>võim</a:t>
            </a:r>
            <a:r>
              <a:rPr lang="en-US" sz="2400" dirty="0">
                <a:solidFill>
                  <a:schemeClr val="bg1"/>
                </a:solidFill>
              </a:rPr>
              <a:t>.</a:t>
            </a:r>
          </a:p>
          <a:p>
            <a:endParaRPr lang="en-US" sz="2400" dirty="0">
              <a:solidFill>
                <a:schemeClr val="bg1"/>
              </a:solidFill>
            </a:endParaRPr>
          </a:p>
        </p:txBody>
      </p:sp>
      <p:pic>
        <p:nvPicPr>
          <p:cNvPr id="8" name="Picture Placeholder 11">
            <a:extLst>
              <a:ext uri="{FF2B5EF4-FFF2-40B4-BE49-F238E27FC236}">
                <a16:creationId xmlns:a16="http://schemas.microsoft.com/office/drawing/2014/main" id="{E8535B6C-D038-44A6-AE41-6D418440EA7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4491" r="24491"/>
          <a:stretch>
            <a:fillRect/>
          </a:stretch>
        </p:blipFill>
        <p:spPr>
          <a:xfrm>
            <a:off x="706438" y="0"/>
            <a:ext cx="5248275" cy="6858000"/>
          </a:xfrm>
          <a:prstGeom prst="rect">
            <a:avLst/>
          </a:prstGeom>
        </p:spPr>
      </p:pic>
      <p:sp>
        <p:nvSpPr>
          <p:cNvPr id="9" name="TextBox 8">
            <a:extLst>
              <a:ext uri="{FF2B5EF4-FFF2-40B4-BE49-F238E27FC236}">
                <a16:creationId xmlns:a16="http://schemas.microsoft.com/office/drawing/2014/main" id="{1DFD3AAB-D34B-4B28-BFCC-7EDD9F780663}"/>
              </a:ext>
            </a:extLst>
          </p:cNvPr>
          <p:cNvSpPr txBox="1"/>
          <p:nvPr/>
        </p:nvSpPr>
        <p:spPr>
          <a:xfrm>
            <a:off x="6096000" y="273414"/>
            <a:ext cx="6096000" cy="707886"/>
          </a:xfrm>
          <a:prstGeom prst="rect">
            <a:avLst/>
          </a:prstGeom>
          <a:noFill/>
        </p:spPr>
        <p:txBody>
          <a:bodyPr wrap="square">
            <a:spAutoFit/>
          </a:bodyPr>
          <a:lstStyle/>
          <a:p>
            <a:r>
              <a:rPr lang="en-US" sz="4000" dirty="0">
                <a:solidFill>
                  <a:schemeClr val="bg1"/>
                </a:solidFill>
              </a:rPr>
              <a:t>2. </a:t>
            </a:r>
            <a:r>
              <a:rPr lang="en-US" sz="3600" dirty="0">
                <a:solidFill>
                  <a:schemeClr val="bg1"/>
                </a:solidFill>
              </a:rPr>
              <a:t>STREET</a:t>
            </a:r>
            <a:r>
              <a:rPr lang="en-US" sz="4000" dirty="0">
                <a:solidFill>
                  <a:schemeClr val="bg1"/>
                </a:solidFill>
              </a:rPr>
              <a:t> </a:t>
            </a:r>
            <a:r>
              <a:rPr lang="en-US" sz="3600" dirty="0">
                <a:solidFill>
                  <a:schemeClr val="bg1"/>
                </a:solidFill>
              </a:rPr>
              <a:t>CIVICS</a:t>
            </a:r>
            <a:endParaRPr lang="en-US" sz="4000" dirty="0">
              <a:solidFill>
                <a:schemeClr val="bg1"/>
              </a:solidFill>
            </a:endParaRPr>
          </a:p>
        </p:txBody>
      </p:sp>
      <p:sp>
        <p:nvSpPr>
          <p:cNvPr id="2" name="TextBox 1">
            <a:extLst>
              <a:ext uri="{FF2B5EF4-FFF2-40B4-BE49-F238E27FC236}">
                <a16:creationId xmlns:a16="http://schemas.microsoft.com/office/drawing/2014/main" id="{9CD05FD4-68A9-4489-8FEE-FE012F404549}"/>
              </a:ext>
            </a:extLst>
          </p:cNvPr>
          <p:cNvSpPr txBox="1"/>
          <p:nvPr/>
        </p:nvSpPr>
        <p:spPr>
          <a:xfrm>
            <a:off x="6333086" y="6128446"/>
            <a:ext cx="3265714" cy="461665"/>
          </a:xfrm>
          <a:prstGeom prst="rect">
            <a:avLst/>
          </a:prstGeom>
          <a:noFill/>
        </p:spPr>
        <p:txBody>
          <a:bodyPr wrap="square" rtlCol="0">
            <a:spAutoFit/>
          </a:bodyPr>
          <a:lstStyle/>
          <a:p>
            <a:r>
              <a:rPr lang="en-IE" sz="2400" dirty="0">
                <a:solidFill>
                  <a:srgbClr val="23385C"/>
                </a:solidFill>
                <a:hlinkClick r:id="rId3">
                  <a:extLst>
                    <a:ext uri="{A12FA001-AC4F-418D-AE19-62706E023703}">
                      <ahyp:hlinkClr xmlns:ahyp="http://schemas.microsoft.com/office/drawing/2018/hyperlinkcolor" val="tx"/>
                    </a:ext>
                  </a:extLst>
                </a:hlinkClick>
              </a:rPr>
              <a:t>https://streetcivics.com/</a:t>
            </a:r>
            <a:endParaRPr lang="en-IE" sz="2400" dirty="0">
              <a:solidFill>
                <a:srgbClr val="23385C"/>
              </a:solidFill>
            </a:endParaRPr>
          </a:p>
        </p:txBody>
      </p:sp>
    </p:spTree>
    <p:extLst>
      <p:ext uri="{BB962C8B-B14F-4D97-AF65-F5344CB8AC3E}">
        <p14:creationId xmlns:p14="http://schemas.microsoft.com/office/powerpoint/2010/main" val="34096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5" name="TextBox 4">
            <a:extLst>
              <a:ext uri="{FF2B5EF4-FFF2-40B4-BE49-F238E27FC236}">
                <a16:creationId xmlns:a16="http://schemas.microsoft.com/office/drawing/2014/main" id="{6B3A42EB-D39B-43BC-8B38-041079DD53C3}"/>
              </a:ext>
            </a:extLst>
          </p:cNvPr>
          <p:cNvSpPr txBox="1"/>
          <p:nvPr/>
        </p:nvSpPr>
        <p:spPr>
          <a:xfrm>
            <a:off x="6296025" y="1671812"/>
            <a:ext cx="5248975" cy="2308324"/>
          </a:xfrm>
          <a:prstGeom prst="rect">
            <a:avLst/>
          </a:prstGeom>
          <a:noFill/>
        </p:spPr>
        <p:txBody>
          <a:bodyPr wrap="square" rtlCol="0">
            <a:spAutoFit/>
          </a:bodyPr>
          <a:lstStyle/>
          <a:p>
            <a:r>
              <a:rPr lang="en-US" sz="2400" dirty="0">
                <a:solidFill>
                  <a:schemeClr val="bg1"/>
                </a:solidFill>
              </a:rPr>
              <a:t>Take a look at the paper below that examines 18 examples of civic engagement activities:</a:t>
            </a:r>
          </a:p>
          <a:p>
            <a:endParaRPr lang="en-US" sz="2400" dirty="0">
              <a:solidFill>
                <a:schemeClr val="bg1"/>
              </a:solidFill>
            </a:endParaRPr>
          </a:p>
          <a:p>
            <a:r>
              <a:rPr lang="en-IE" sz="2400" b="1" dirty="0">
                <a:solidFill>
                  <a:schemeClr val="bg1"/>
                </a:solidFill>
                <a:hlinkClick r:id="rId3">
                  <a:extLst>
                    <a:ext uri="{A12FA001-AC4F-418D-AE19-62706E023703}">
                      <ahyp:hlinkClr xmlns:ahyp="http://schemas.microsoft.com/office/drawing/2018/hyperlinkcolor" val="tx"/>
                    </a:ext>
                  </a:extLst>
                </a:hlinkClick>
              </a:rPr>
              <a:t>https://streetcivics.com/18-examples-of-civic-engagement-activities</a:t>
            </a:r>
            <a:r>
              <a:rPr lang="en-IE" sz="2400" dirty="0">
                <a:solidFill>
                  <a:schemeClr val="bg1"/>
                </a:solidFill>
                <a:hlinkClick r:id="rId3">
                  <a:extLst>
                    <a:ext uri="{A12FA001-AC4F-418D-AE19-62706E023703}">
                      <ahyp:hlinkClr xmlns:ahyp="http://schemas.microsoft.com/office/drawing/2018/hyperlinkcolor" val="tx"/>
                    </a:ext>
                  </a:extLst>
                </a:hlinkClick>
              </a:rPr>
              <a:t>/</a:t>
            </a:r>
            <a:endParaRPr lang="en-IE" sz="2400" dirty="0">
              <a:solidFill>
                <a:schemeClr val="bg1"/>
              </a:solidFill>
            </a:endParaRPr>
          </a:p>
        </p:txBody>
      </p:sp>
      <p:sp>
        <p:nvSpPr>
          <p:cNvPr id="3" name="Text Placeholder 2">
            <a:extLst>
              <a:ext uri="{FF2B5EF4-FFF2-40B4-BE49-F238E27FC236}">
                <a16:creationId xmlns:a16="http://schemas.microsoft.com/office/drawing/2014/main" id="{0181F8ED-3819-45BB-BB34-ED8604F3758F}"/>
              </a:ext>
            </a:extLst>
          </p:cNvPr>
          <p:cNvSpPr>
            <a:spLocks noGrp="1"/>
          </p:cNvSpPr>
          <p:nvPr>
            <p:ph type="body" sz="quarter" idx="18"/>
          </p:nvPr>
        </p:nvSpPr>
        <p:spPr/>
        <p:txBody>
          <a:bodyPr/>
          <a:lstStyle/>
          <a:p>
            <a:pPr marL="0"/>
            <a:endParaRPr lang="en-US" sz="3200" b="1" dirty="0"/>
          </a:p>
          <a:p>
            <a:pPr marL="0"/>
            <a:r>
              <a:rPr lang="et-EE" sz="2800" dirty="0"/>
              <a:t>LUGEGE</a:t>
            </a:r>
          </a:p>
          <a:p>
            <a:pPr marL="0"/>
            <a:r>
              <a:rPr lang="et-EE" dirty="0" err="1"/>
              <a:t>linglilt</a:t>
            </a:r>
            <a:r>
              <a:rPr lang="et-EE" dirty="0"/>
              <a:t> avanevat artiklit</a:t>
            </a:r>
            <a:r>
              <a:rPr lang="en-US" dirty="0"/>
              <a:t>, mis </a:t>
            </a:r>
            <a:r>
              <a:rPr lang="et-EE" dirty="0"/>
              <a:t>käsitleb</a:t>
            </a:r>
            <a:r>
              <a:rPr lang="en-US" dirty="0"/>
              <a:t> 18 </a:t>
            </a:r>
            <a:r>
              <a:rPr lang="en-US" dirty="0" err="1"/>
              <a:t>näidet</a:t>
            </a:r>
            <a:r>
              <a:rPr lang="et-EE" dirty="0"/>
              <a:t> </a:t>
            </a:r>
            <a:r>
              <a:rPr lang="en-US" dirty="0" err="1"/>
              <a:t>kodaniku</a:t>
            </a:r>
            <a:r>
              <a:rPr lang="et-EE" dirty="0"/>
              <a:t>osaluse tegevustest</a:t>
            </a:r>
            <a:r>
              <a:rPr lang="en-US" dirty="0"/>
              <a:t>:</a:t>
            </a:r>
          </a:p>
          <a:p>
            <a:pPr marL="0"/>
            <a:r>
              <a:rPr lang="en-US" dirty="0">
                <a:hlinkClick r:id="rId3">
                  <a:extLst>
                    <a:ext uri="{A12FA001-AC4F-418D-AE19-62706E023703}">
                      <ahyp:hlinkClr xmlns:ahyp="http://schemas.microsoft.com/office/drawing/2018/hyperlinkcolor" val="tx"/>
                    </a:ext>
                  </a:extLst>
                </a:hlinkClick>
              </a:rPr>
              <a:t>https://streetcivics.com/18-examples-of-civic-engagement-activities/</a:t>
            </a:r>
            <a:endParaRPr lang="en-US" dirty="0"/>
          </a:p>
          <a:p>
            <a:endParaRPr lang="en-IE" dirty="0"/>
          </a:p>
        </p:txBody>
      </p:sp>
      <p:sp>
        <p:nvSpPr>
          <p:cNvPr id="2" name="Text Placeholder 1">
            <a:extLst>
              <a:ext uri="{FF2B5EF4-FFF2-40B4-BE49-F238E27FC236}">
                <a16:creationId xmlns:a16="http://schemas.microsoft.com/office/drawing/2014/main" id="{276E2832-E579-4001-8CCE-CF1A62626043}"/>
              </a:ext>
            </a:extLst>
          </p:cNvPr>
          <p:cNvSpPr>
            <a:spLocks noGrp="1"/>
          </p:cNvSpPr>
          <p:nvPr>
            <p:ph type="body" sz="quarter" idx="16"/>
          </p:nvPr>
        </p:nvSpPr>
        <p:spPr/>
        <p:txBody>
          <a:bodyPr>
            <a:normAutofit lnSpcReduction="10000"/>
          </a:bodyPr>
          <a:lstStyle/>
          <a:p>
            <a:r>
              <a:rPr lang="en-US" sz="3600" dirty="0">
                <a:solidFill>
                  <a:schemeClr val="bg1"/>
                </a:solidFill>
              </a:rPr>
              <a:t>2. STREET CIVICS</a:t>
            </a:r>
          </a:p>
          <a:p>
            <a:endParaRPr lang="en-IE" dirty="0"/>
          </a:p>
        </p:txBody>
      </p:sp>
      <p:pic>
        <p:nvPicPr>
          <p:cNvPr id="12" name="Picture Placeholder 11">
            <a:extLst>
              <a:ext uri="{FF2B5EF4-FFF2-40B4-BE49-F238E27FC236}">
                <a16:creationId xmlns:a16="http://schemas.microsoft.com/office/drawing/2014/main" id="{833A4EBA-15F3-4D13-91C6-E4284C0BB1E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153721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2B880EC3-FB40-4F2B-9109-BEB0D152063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12" r="23212"/>
          <a:stretch>
            <a:fillRect/>
          </a:stretch>
        </p:blipFill>
        <p:spPr/>
      </p:pic>
      <p:sp>
        <p:nvSpPr>
          <p:cNvPr id="9" name="Text Placeholder 8">
            <a:extLst>
              <a:ext uri="{FF2B5EF4-FFF2-40B4-BE49-F238E27FC236}">
                <a16:creationId xmlns:a16="http://schemas.microsoft.com/office/drawing/2014/main" id="{18B5505D-9211-4ADA-B35A-9B8B9B70DD51}"/>
              </a:ext>
            </a:extLst>
          </p:cNvPr>
          <p:cNvSpPr>
            <a:spLocks noGrp="1"/>
          </p:cNvSpPr>
          <p:nvPr>
            <p:ph type="body" sz="quarter" idx="18"/>
          </p:nvPr>
        </p:nvSpPr>
        <p:spPr>
          <a:xfrm>
            <a:off x="1708126" y="1419455"/>
            <a:ext cx="4621841" cy="5171845"/>
          </a:xfrm>
        </p:spPr>
        <p:txBody>
          <a:bodyPr>
            <a:normAutofit/>
          </a:bodyPr>
          <a:lstStyle/>
          <a:p>
            <a:r>
              <a:rPr lang="en-US" i="1" dirty="0"/>
              <a:t>The Bucket List For Involved Citizens </a:t>
            </a:r>
            <a:r>
              <a:rPr lang="en-US" dirty="0"/>
              <a:t>on </a:t>
            </a:r>
            <a:r>
              <a:rPr lang="en-US" dirty="0" err="1"/>
              <a:t>nimekiri</a:t>
            </a:r>
            <a:r>
              <a:rPr lang="en-US" dirty="0"/>
              <a:t> 76 </a:t>
            </a:r>
            <a:r>
              <a:rPr lang="en-US" dirty="0" err="1"/>
              <a:t>erinevast</a:t>
            </a:r>
            <a:r>
              <a:rPr lang="en-US" dirty="0"/>
              <a:t> </a:t>
            </a:r>
            <a:r>
              <a:rPr lang="en-US" dirty="0" err="1"/>
              <a:t>viisist</a:t>
            </a:r>
            <a:r>
              <a:rPr lang="en-US" dirty="0"/>
              <a:t> </a:t>
            </a:r>
            <a:r>
              <a:rPr lang="et-EE" dirty="0"/>
              <a:t>olla </a:t>
            </a:r>
            <a:r>
              <a:rPr lang="en-US" dirty="0" err="1"/>
              <a:t>kodaniku</a:t>
            </a:r>
            <a:r>
              <a:rPr lang="et-EE" dirty="0"/>
              <a:t>na kaasatud</a:t>
            </a:r>
            <a:r>
              <a:rPr lang="en-US" dirty="0"/>
              <a:t>.</a:t>
            </a:r>
            <a:endParaRPr lang="et-EE" dirty="0"/>
          </a:p>
          <a:p>
            <a:r>
              <a:rPr lang="en-US" dirty="0" err="1"/>
              <a:t>Nimekiri</a:t>
            </a:r>
            <a:r>
              <a:rPr lang="en-US" dirty="0"/>
              <a:t> </a:t>
            </a:r>
            <a:r>
              <a:rPr lang="en-US" dirty="0" err="1"/>
              <a:t>sisaldab</a:t>
            </a:r>
            <a:r>
              <a:rPr lang="en-US" dirty="0"/>
              <a:t> </a:t>
            </a:r>
            <a:r>
              <a:rPr lang="en-US" dirty="0" err="1"/>
              <a:t>konkreetseid</a:t>
            </a:r>
            <a:r>
              <a:rPr lang="en-US" dirty="0"/>
              <a:t> ja </a:t>
            </a:r>
            <a:r>
              <a:rPr lang="en-US" dirty="0" err="1"/>
              <a:t>praktilisi</a:t>
            </a:r>
            <a:r>
              <a:rPr lang="en-US" dirty="0"/>
              <a:t> </a:t>
            </a:r>
            <a:r>
              <a:rPr lang="en-US" dirty="0" err="1"/>
              <a:t>meetmeid</a:t>
            </a:r>
            <a:r>
              <a:rPr lang="en-US" dirty="0"/>
              <a:t>, et </a:t>
            </a:r>
            <a:r>
              <a:rPr lang="en-US" dirty="0" err="1"/>
              <a:t>saada</a:t>
            </a:r>
            <a:r>
              <a:rPr lang="en-US" dirty="0"/>
              <a:t> </a:t>
            </a:r>
            <a:r>
              <a:rPr lang="en-US" dirty="0" err="1"/>
              <a:t>rohkem</a:t>
            </a:r>
            <a:r>
              <a:rPr lang="en-US" dirty="0"/>
              <a:t> </a:t>
            </a:r>
            <a:r>
              <a:rPr lang="en-US" dirty="0" err="1"/>
              <a:t>kaasatud</a:t>
            </a:r>
            <a:r>
              <a:rPr lang="en-US" dirty="0"/>
              <a:t> </a:t>
            </a:r>
            <a:r>
              <a:rPr lang="en-US" dirty="0" err="1"/>
              <a:t>kodanikuks</a:t>
            </a:r>
            <a:r>
              <a:rPr lang="en-US" dirty="0"/>
              <a:t>.</a:t>
            </a:r>
            <a:r>
              <a:rPr lang="et-EE" dirty="0"/>
              <a:t> </a:t>
            </a:r>
            <a:r>
              <a:rPr lang="en-US" dirty="0" err="1"/>
              <a:t>Loend</a:t>
            </a:r>
            <a:r>
              <a:rPr lang="en-US" dirty="0"/>
              <a:t> on </a:t>
            </a:r>
            <a:r>
              <a:rPr lang="en-US" dirty="0" err="1"/>
              <a:t>jagatud</a:t>
            </a:r>
            <a:r>
              <a:rPr lang="en-US" dirty="0"/>
              <a:t> </a:t>
            </a:r>
            <a:r>
              <a:rPr lang="en-US" dirty="0" err="1"/>
              <a:t>viieks</a:t>
            </a:r>
            <a:r>
              <a:rPr lang="en-US" dirty="0"/>
              <a:t> </a:t>
            </a:r>
            <a:r>
              <a:rPr lang="en-US" dirty="0" err="1"/>
              <a:t>tegevuseks</a:t>
            </a:r>
            <a:r>
              <a:rPr lang="en-US" dirty="0"/>
              <a:t>, mis on </a:t>
            </a:r>
            <a:r>
              <a:rPr lang="en-US" dirty="0" err="1"/>
              <a:t>olulised</a:t>
            </a:r>
            <a:r>
              <a:rPr lang="et-EE" dirty="0"/>
              <a:t>. See on </a:t>
            </a:r>
            <a:r>
              <a:rPr lang="en-US" dirty="0" err="1"/>
              <a:t>vaba</a:t>
            </a:r>
            <a:r>
              <a:rPr lang="en-US" dirty="0"/>
              <a:t> </a:t>
            </a:r>
            <a:r>
              <a:rPr lang="en-US" dirty="0" err="1"/>
              <a:t>poliitilistest</a:t>
            </a:r>
            <a:r>
              <a:rPr lang="en-US" dirty="0"/>
              <a:t> </a:t>
            </a:r>
            <a:r>
              <a:rPr lang="en-US" dirty="0" err="1"/>
              <a:t>vaa</a:t>
            </a:r>
            <a:r>
              <a:rPr lang="et-EE" dirty="0" err="1"/>
              <a:t>detest</a:t>
            </a:r>
            <a:r>
              <a:rPr lang="et-EE" dirty="0"/>
              <a:t> ja </a:t>
            </a:r>
            <a:r>
              <a:rPr lang="en-US" dirty="0"/>
              <a:t> </a:t>
            </a:r>
            <a:r>
              <a:rPr lang="en-US" dirty="0" err="1"/>
              <a:t>kuuluvus</a:t>
            </a:r>
            <a:r>
              <a:rPr lang="et-EE" dirty="0"/>
              <a:t>t</a:t>
            </a:r>
            <a:r>
              <a:rPr lang="en-US" dirty="0"/>
              <a:t>est.</a:t>
            </a:r>
            <a:endParaRPr lang="et-EE" dirty="0"/>
          </a:p>
          <a:p>
            <a:r>
              <a:rPr lang="en-US" dirty="0"/>
              <a:t>5 t</a:t>
            </a:r>
            <a:r>
              <a:rPr lang="et-EE" dirty="0" err="1"/>
              <a:t>egevust</a:t>
            </a:r>
            <a:r>
              <a:rPr lang="et-EE" dirty="0"/>
              <a:t> on: </a:t>
            </a:r>
            <a:r>
              <a:rPr lang="en-US" b="1" dirty="0" err="1"/>
              <a:t>kursis</a:t>
            </a:r>
            <a:r>
              <a:rPr lang="en-US" b="1" dirty="0"/>
              <a:t> </a:t>
            </a:r>
            <a:r>
              <a:rPr lang="en-US" b="1" dirty="0" err="1"/>
              <a:t>olemine</a:t>
            </a:r>
            <a:r>
              <a:rPr lang="en-US" b="1" dirty="0"/>
              <a:t>, </a:t>
            </a:r>
            <a:r>
              <a:rPr lang="en-US" b="1" dirty="0" err="1"/>
              <a:t>hääletamine</a:t>
            </a:r>
            <a:r>
              <a:rPr lang="en-US" b="1" dirty="0"/>
              <a:t>, </a:t>
            </a:r>
            <a:r>
              <a:rPr lang="en-US" b="1" dirty="0" err="1"/>
              <a:t>osalemine</a:t>
            </a:r>
            <a:r>
              <a:rPr lang="en-US" b="1" dirty="0"/>
              <a:t>, </a:t>
            </a:r>
            <a:r>
              <a:rPr lang="en-US" b="1" dirty="0" err="1"/>
              <a:t>kogukonna</a:t>
            </a:r>
            <a:r>
              <a:rPr lang="en-US" b="1" dirty="0"/>
              <a:t> </a:t>
            </a:r>
            <a:r>
              <a:rPr lang="en-US" b="1" dirty="0" err="1"/>
              <a:t>loomine</a:t>
            </a:r>
            <a:r>
              <a:rPr lang="en-US" b="1" dirty="0"/>
              <a:t> ja </a:t>
            </a:r>
            <a:r>
              <a:rPr lang="en-US" b="1" dirty="0" err="1"/>
              <a:t>suhtlus</a:t>
            </a:r>
            <a:r>
              <a:rPr lang="en-US" dirty="0"/>
              <a:t>.</a:t>
            </a:r>
            <a:endParaRPr lang="en-IE" b="1" dirty="0"/>
          </a:p>
        </p:txBody>
      </p:sp>
      <p:sp>
        <p:nvSpPr>
          <p:cNvPr id="11" name="Text Placeholder 10">
            <a:extLst>
              <a:ext uri="{FF2B5EF4-FFF2-40B4-BE49-F238E27FC236}">
                <a16:creationId xmlns:a16="http://schemas.microsoft.com/office/drawing/2014/main" id="{CEF5D36F-C137-487F-A6F7-31B7B6F5BBBA}"/>
              </a:ext>
            </a:extLst>
          </p:cNvPr>
          <p:cNvSpPr>
            <a:spLocks noGrp="1"/>
          </p:cNvSpPr>
          <p:nvPr>
            <p:ph type="body" sz="quarter" idx="16"/>
          </p:nvPr>
        </p:nvSpPr>
        <p:spPr>
          <a:xfrm>
            <a:off x="1708126" y="130629"/>
            <a:ext cx="4716425" cy="1177731"/>
          </a:xfrm>
        </p:spPr>
        <p:txBody>
          <a:bodyPr>
            <a:normAutofit/>
          </a:bodyPr>
          <a:lstStyle/>
          <a:p>
            <a:r>
              <a:rPr lang="en-US" sz="3500" dirty="0">
                <a:solidFill>
                  <a:srgbClr val="FFFFFF"/>
                </a:solidFill>
                <a:effectLst/>
              </a:rPr>
              <a:t>3. THE BUCKET LIST FOR INVOLVED CITIZENS </a:t>
            </a:r>
          </a:p>
          <a:p>
            <a:endParaRPr lang="en-IE" dirty="0"/>
          </a:p>
        </p:txBody>
      </p:sp>
    </p:spTree>
    <p:extLst>
      <p:ext uri="{BB962C8B-B14F-4D97-AF65-F5344CB8AC3E}">
        <p14:creationId xmlns:p14="http://schemas.microsoft.com/office/powerpoint/2010/main" val="3536653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91DF87-9FB3-4611-ADCE-1FA8AF58098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7" name="Text Placeholder 6">
            <a:extLst>
              <a:ext uri="{FF2B5EF4-FFF2-40B4-BE49-F238E27FC236}">
                <a16:creationId xmlns:a16="http://schemas.microsoft.com/office/drawing/2014/main" id="{98F9B433-B625-4DF5-BE56-F2ACFEA95F99}"/>
              </a:ext>
            </a:extLst>
          </p:cNvPr>
          <p:cNvSpPr>
            <a:spLocks noGrp="1"/>
          </p:cNvSpPr>
          <p:nvPr>
            <p:ph type="body" sz="quarter" idx="18"/>
          </p:nvPr>
        </p:nvSpPr>
        <p:spPr>
          <a:xfrm>
            <a:off x="1545321" y="1380232"/>
            <a:ext cx="4889665" cy="5477768"/>
          </a:xfrm>
        </p:spPr>
        <p:txBody>
          <a:bodyPr>
            <a:normAutofit lnSpcReduction="10000"/>
          </a:bodyPr>
          <a:lstStyle/>
          <a:p>
            <a:r>
              <a:rPr lang="en-US" dirty="0" err="1"/>
              <a:t>Allikas</a:t>
            </a:r>
            <a:r>
              <a:rPr lang="en-US" dirty="0"/>
              <a:t> </a:t>
            </a:r>
            <a:r>
              <a:rPr lang="en-US" dirty="0" err="1"/>
              <a:t>väidab</a:t>
            </a:r>
            <a:r>
              <a:rPr lang="en-US" dirty="0"/>
              <a:t>, et </a:t>
            </a:r>
            <a:r>
              <a:rPr lang="en-US" dirty="0" err="1"/>
              <a:t>igaüks</a:t>
            </a:r>
            <a:r>
              <a:rPr lang="en-US" dirty="0"/>
              <a:t> </a:t>
            </a:r>
            <a:r>
              <a:rPr lang="en-US" dirty="0" err="1"/>
              <a:t>meist</a:t>
            </a:r>
            <a:r>
              <a:rPr lang="en-US" dirty="0"/>
              <a:t> peaks </a:t>
            </a:r>
            <a:r>
              <a:rPr lang="en-US" dirty="0" err="1"/>
              <a:t>püüdma</a:t>
            </a:r>
            <a:r>
              <a:rPr lang="en-US" dirty="0"/>
              <a:t> olla </a:t>
            </a:r>
            <a:r>
              <a:rPr lang="en-US" dirty="0" err="1"/>
              <a:t>võimalikult</a:t>
            </a:r>
            <a:r>
              <a:rPr lang="en-US" dirty="0"/>
              <a:t> </a:t>
            </a:r>
            <a:r>
              <a:rPr lang="en-US" dirty="0" err="1"/>
              <a:t>aktiivne</a:t>
            </a:r>
            <a:r>
              <a:rPr lang="en-US" dirty="0"/>
              <a:t> ja </a:t>
            </a:r>
            <a:r>
              <a:rPr lang="en-US" dirty="0" err="1"/>
              <a:t>kaasatud</a:t>
            </a:r>
            <a:r>
              <a:rPr lang="en-US" dirty="0"/>
              <a:t> </a:t>
            </a:r>
            <a:r>
              <a:rPr lang="en-US" dirty="0" err="1"/>
              <a:t>oma</a:t>
            </a:r>
            <a:r>
              <a:rPr lang="en-US" dirty="0"/>
              <a:t> </a:t>
            </a:r>
            <a:r>
              <a:rPr lang="en-US" dirty="0" err="1"/>
              <a:t>kogukonna</a:t>
            </a:r>
            <a:r>
              <a:rPr lang="en-US" dirty="0"/>
              <a:t> ja </a:t>
            </a:r>
            <a:r>
              <a:rPr lang="en-US" dirty="0" err="1"/>
              <a:t>riigi</a:t>
            </a:r>
            <a:r>
              <a:rPr lang="en-US" dirty="0"/>
              <a:t> </a:t>
            </a:r>
            <a:r>
              <a:rPr lang="en-US" dirty="0" err="1"/>
              <a:t>tegevusse</a:t>
            </a:r>
            <a:r>
              <a:rPr lang="en-US" dirty="0"/>
              <a:t>.</a:t>
            </a:r>
            <a:endParaRPr lang="et-EE" dirty="0"/>
          </a:p>
          <a:p>
            <a:r>
              <a:rPr lang="en-US" dirty="0"/>
              <a:t>„</a:t>
            </a:r>
            <a:r>
              <a:rPr lang="en-US" dirty="0" err="1"/>
              <a:t>Kodanik</a:t>
            </a:r>
            <a:r>
              <a:rPr lang="et-EE" dirty="0"/>
              <a:t>osalus</a:t>
            </a:r>
            <a:r>
              <a:rPr lang="en-US" dirty="0"/>
              <a:t> on </a:t>
            </a:r>
            <a:r>
              <a:rPr lang="en-US" dirty="0" err="1"/>
              <a:t>liim</a:t>
            </a:r>
            <a:r>
              <a:rPr lang="en-US" dirty="0"/>
              <a:t>, mis </a:t>
            </a:r>
            <a:r>
              <a:rPr lang="et-EE" dirty="0"/>
              <a:t>omavalitsust </a:t>
            </a:r>
            <a:r>
              <a:rPr lang="en-US" dirty="0" err="1"/>
              <a:t>koos</a:t>
            </a:r>
            <a:r>
              <a:rPr lang="en-US" dirty="0"/>
              <a:t> </a:t>
            </a:r>
            <a:r>
              <a:rPr lang="en-US" dirty="0" err="1"/>
              <a:t>hoiab</a:t>
            </a:r>
            <a:r>
              <a:rPr lang="en-US" dirty="0"/>
              <a:t>. </a:t>
            </a:r>
            <a:r>
              <a:rPr lang="en-US" dirty="0" err="1"/>
              <a:t>Kuid</a:t>
            </a:r>
            <a:r>
              <a:rPr lang="en-US" dirty="0"/>
              <a:t> </a:t>
            </a:r>
            <a:r>
              <a:rPr lang="en-US" dirty="0" err="1"/>
              <a:t>omavalitsus</a:t>
            </a:r>
            <a:r>
              <a:rPr lang="et-EE" dirty="0"/>
              <a:t>e töö </a:t>
            </a:r>
            <a:r>
              <a:rPr lang="en-US" dirty="0" err="1"/>
              <a:t>võib</a:t>
            </a:r>
            <a:r>
              <a:rPr lang="en-US" dirty="0"/>
              <a:t> olla </a:t>
            </a:r>
            <a:r>
              <a:rPr lang="en-US" dirty="0" err="1"/>
              <a:t>raske</a:t>
            </a:r>
            <a:r>
              <a:rPr lang="et-EE" dirty="0"/>
              <a:t> </a:t>
            </a:r>
            <a:r>
              <a:rPr lang="en-US" dirty="0"/>
              <a:t>ja </a:t>
            </a:r>
            <a:r>
              <a:rPr lang="en-US" dirty="0" err="1"/>
              <a:t>nõu</a:t>
            </a:r>
            <a:r>
              <a:rPr lang="et-EE" dirty="0"/>
              <a:t>da</a:t>
            </a:r>
            <a:r>
              <a:rPr lang="en-US" dirty="0"/>
              <a:t> </a:t>
            </a:r>
            <a:r>
              <a:rPr lang="en-US" dirty="0" err="1"/>
              <a:t>palju</a:t>
            </a:r>
            <a:r>
              <a:rPr lang="en-US" dirty="0"/>
              <a:t> </a:t>
            </a:r>
            <a:r>
              <a:rPr lang="en-US" dirty="0" err="1"/>
              <a:t>pingutusi</a:t>
            </a:r>
            <a:r>
              <a:rPr lang="en-US" dirty="0"/>
              <a:t>. </a:t>
            </a:r>
            <a:r>
              <a:rPr lang="en-US" dirty="0" err="1"/>
              <a:t>Tegutsemine</a:t>
            </a:r>
            <a:r>
              <a:rPr lang="en-US" dirty="0"/>
              <a:t> on </a:t>
            </a:r>
            <a:r>
              <a:rPr lang="en-US" dirty="0" err="1"/>
              <a:t>meie</a:t>
            </a:r>
            <a:r>
              <a:rPr lang="en-US" dirty="0"/>
              <a:t> </a:t>
            </a:r>
            <a:r>
              <a:rPr lang="en-US" dirty="0" err="1"/>
              <a:t>demokraatia</a:t>
            </a:r>
            <a:r>
              <a:rPr lang="en-US" dirty="0"/>
              <a:t> </a:t>
            </a:r>
            <a:r>
              <a:rPr lang="en-US" dirty="0" err="1"/>
              <a:t>aluste</a:t>
            </a:r>
            <a:r>
              <a:rPr lang="en-US" dirty="0"/>
              <a:t> </a:t>
            </a:r>
            <a:r>
              <a:rPr lang="en-US" dirty="0" err="1"/>
              <a:t>säilitamiseks</a:t>
            </a:r>
            <a:r>
              <a:rPr lang="en-US" dirty="0"/>
              <a:t> </a:t>
            </a:r>
            <a:r>
              <a:rPr lang="en-US" dirty="0" err="1"/>
              <a:t>hädavajalik</a:t>
            </a:r>
            <a:r>
              <a:rPr lang="en-US" dirty="0"/>
              <a:t>, </a:t>
            </a:r>
            <a:r>
              <a:rPr lang="en-US" dirty="0" err="1"/>
              <a:t>olenemata</a:t>
            </a:r>
            <a:r>
              <a:rPr lang="en-US" dirty="0"/>
              <a:t> </a:t>
            </a:r>
            <a:r>
              <a:rPr lang="en-US" dirty="0" err="1"/>
              <a:t>sellest</a:t>
            </a:r>
            <a:r>
              <a:rPr lang="en-US" dirty="0"/>
              <a:t>, </a:t>
            </a:r>
            <a:r>
              <a:rPr lang="en-US" dirty="0" err="1"/>
              <a:t>milline</a:t>
            </a:r>
            <a:r>
              <a:rPr lang="en-US" dirty="0"/>
              <a:t> </a:t>
            </a:r>
            <a:r>
              <a:rPr lang="en-US" dirty="0" err="1"/>
              <a:t>erakond</a:t>
            </a:r>
            <a:r>
              <a:rPr lang="en-US" dirty="0"/>
              <a:t> </a:t>
            </a:r>
            <a:r>
              <a:rPr lang="et-EE" dirty="0"/>
              <a:t>on parasjagu </a:t>
            </a:r>
            <a:r>
              <a:rPr lang="en-US" dirty="0" err="1"/>
              <a:t>võimul</a:t>
            </a:r>
            <a:r>
              <a:rPr lang="en-US" dirty="0"/>
              <a:t>.</a:t>
            </a:r>
            <a:r>
              <a:rPr lang="et-EE" dirty="0"/>
              <a:t>“</a:t>
            </a:r>
          </a:p>
          <a:p>
            <a:r>
              <a:rPr lang="en-US" dirty="0" err="1"/>
              <a:t>Uurige</a:t>
            </a:r>
            <a:r>
              <a:rPr lang="en-US" dirty="0"/>
              <a:t> </a:t>
            </a:r>
            <a:r>
              <a:rPr lang="et-EE" dirty="0"/>
              <a:t>lähemalt </a:t>
            </a:r>
            <a:r>
              <a:rPr lang="en-US" dirty="0"/>
              <a:t>ja </a:t>
            </a:r>
            <a:r>
              <a:rPr lang="en-US" dirty="0" err="1"/>
              <a:t>ammutage</a:t>
            </a:r>
            <a:r>
              <a:rPr lang="en-US" dirty="0"/>
              <a:t> </a:t>
            </a:r>
            <a:r>
              <a:rPr lang="en-US" dirty="0" err="1"/>
              <a:t>sellest</a:t>
            </a:r>
            <a:r>
              <a:rPr lang="en-US" dirty="0"/>
              <a:t> </a:t>
            </a:r>
            <a:r>
              <a:rPr lang="en-US" dirty="0" err="1"/>
              <a:t>inspiratsiooni</a:t>
            </a:r>
            <a:r>
              <a:rPr lang="en-US" dirty="0"/>
              <a:t>:</a:t>
            </a:r>
            <a:endParaRPr lang="et-EE" dirty="0"/>
          </a:p>
          <a:p>
            <a:r>
              <a:rPr lang="en-US" dirty="0">
                <a:hlinkClick r:id="rId3">
                  <a:extLst>
                    <a:ext uri="{A12FA001-AC4F-418D-AE19-62706E023703}">
                      <ahyp:hlinkClr xmlns:ahyp="http://schemas.microsoft.com/office/drawing/2018/hyperlinkcolor" val="tx"/>
                    </a:ext>
                  </a:extLst>
                </a:hlinkClick>
              </a:rPr>
              <a:t>The bucket list for involved citizens: 76 things you can do to boost civic engagement now.</a:t>
            </a:r>
            <a:endParaRPr lang="en-IE" dirty="0"/>
          </a:p>
        </p:txBody>
      </p:sp>
      <p:sp>
        <p:nvSpPr>
          <p:cNvPr id="3" name="Text Placeholder 2">
            <a:extLst>
              <a:ext uri="{FF2B5EF4-FFF2-40B4-BE49-F238E27FC236}">
                <a16:creationId xmlns:a16="http://schemas.microsoft.com/office/drawing/2014/main" id="{7420A480-1404-4AD5-8768-690DC7E64B2C}"/>
              </a:ext>
            </a:extLst>
          </p:cNvPr>
          <p:cNvSpPr>
            <a:spLocks noGrp="1"/>
          </p:cNvSpPr>
          <p:nvPr>
            <p:ph type="body" sz="quarter" idx="16"/>
          </p:nvPr>
        </p:nvSpPr>
        <p:spPr>
          <a:xfrm>
            <a:off x="1718561" y="228600"/>
            <a:ext cx="4716425" cy="949131"/>
          </a:xfrm>
        </p:spPr>
        <p:txBody>
          <a:bodyPr>
            <a:normAutofit fontScale="92500" lnSpcReduction="20000"/>
          </a:bodyPr>
          <a:lstStyle/>
          <a:p>
            <a:r>
              <a:rPr lang="en-US" sz="3900" dirty="0"/>
              <a:t>3. THE BUCKET LIST FOR INVOLVED CITIZENS</a:t>
            </a:r>
          </a:p>
          <a:p>
            <a:endParaRPr lang="en-IE" dirty="0"/>
          </a:p>
        </p:txBody>
      </p:sp>
    </p:spTree>
    <p:extLst>
      <p:ext uri="{BB962C8B-B14F-4D97-AF65-F5344CB8AC3E}">
        <p14:creationId xmlns:p14="http://schemas.microsoft.com/office/powerpoint/2010/main" val="224547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F3189F0-EE6A-48E0-929B-7563B9A0FBFD}"/>
              </a:ext>
            </a:extLst>
          </p:cNvPr>
          <p:cNvSpPr>
            <a:spLocks noGrp="1"/>
          </p:cNvSpPr>
          <p:nvPr>
            <p:ph type="body" sz="quarter" idx="18"/>
          </p:nvPr>
        </p:nvSpPr>
        <p:spPr/>
        <p:txBody>
          <a:bodyPr>
            <a:normAutofit/>
          </a:bodyPr>
          <a:lstStyle/>
          <a:p>
            <a:pPr marL="0"/>
            <a:r>
              <a:rPr lang="en-US" dirty="0" err="1"/>
              <a:t>Vaatame</a:t>
            </a:r>
            <a:r>
              <a:rPr lang="en-US" dirty="0"/>
              <a:t> </a:t>
            </a:r>
            <a:r>
              <a:rPr lang="en-US" dirty="0" err="1"/>
              <a:t>lähemalt</a:t>
            </a:r>
            <a:r>
              <a:rPr lang="en-US" dirty="0"/>
              <a:t> </a:t>
            </a:r>
            <a:r>
              <a:rPr lang="en-US" dirty="0" err="1"/>
              <a:t>mõ</a:t>
            </a:r>
            <a:r>
              <a:rPr lang="et-EE" dirty="0" err="1"/>
              <a:t>ningaid</a:t>
            </a:r>
            <a:r>
              <a:rPr lang="et-EE" dirty="0"/>
              <a:t> „</a:t>
            </a:r>
            <a:r>
              <a:rPr lang="et-EE" dirty="0" err="1"/>
              <a:t>Student</a:t>
            </a:r>
            <a:r>
              <a:rPr lang="et-EE" dirty="0"/>
              <a:t> DCE“ </a:t>
            </a:r>
            <a:r>
              <a:rPr lang="en-US" dirty="0" err="1"/>
              <a:t>projekti</a:t>
            </a:r>
            <a:r>
              <a:rPr lang="en-US" dirty="0"/>
              <a:t> </a:t>
            </a:r>
            <a:r>
              <a:rPr lang="en-US" dirty="0" err="1"/>
              <a:t>inspireerivaid</a:t>
            </a:r>
            <a:r>
              <a:rPr lang="en-US" dirty="0"/>
              <a:t> </a:t>
            </a:r>
            <a:r>
              <a:rPr lang="en-US" dirty="0" err="1"/>
              <a:t>näiteid</a:t>
            </a:r>
            <a:r>
              <a:rPr lang="en-US" dirty="0"/>
              <a:t>.</a:t>
            </a:r>
            <a:endParaRPr lang="et-EE" dirty="0"/>
          </a:p>
          <a:p>
            <a:pPr marL="0"/>
            <a:r>
              <a:rPr lang="en-US" dirty="0" err="1"/>
              <a:t>Neid</a:t>
            </a:r>
            <a:r>
              <a:rPr lang="en-US" dirty="0"/>
              <a:t> </a:t>
            </a:r>
            <a:r>
              <a:rPr lang="en-US" dirty="0" err="1"/>
              <a:t>näiteid</a:t>
            </a:r>
            <a:r>
              <a:rPr lang="en-US" dirty="0"/>
              <a:t> </a:t>
            </a:r>
            <a:r>
              <a:rPr lang="en-US" dirty="0" err="1"/>
              <a:t>saab</a:t>
            </a:r>
            <a:r>
              <a:rPr lang="en-US" dirty="0"/>
              <a:t> </a:t>
            </a:r>
            <a:r>
              <a:rPr lang="en-US" dirty="0" err="1"/>
              <a:t>üksikasjalikult</a:t>
            </a:r>
            <a:r>
              <a:rPr lang="en-US" dirty="0"/>
              <a:t> </a:t>
            </a:r>
            <a:r>
              <a:rPr lang="en-US" dirty="0" err="1"/>
              <a:t>uurida</a:t>
            </a:r>
            <a:r>
              <a:rPr lang="en-US" dirty="0"/>
              <a:t> </a:t>
            </a:r>
            <a:r>
              <a:rPr lang="en-US" dirty="0" err="1"/>
              <a:t>meie</a:t>
            </a:r>
            <a:r>
              <a:rPr lang="en-US" dirty="0"/>
              <a:t> D</a:t>
            </a:r>
            <a:r>
              <a:rPr lang="et-EE" dirty="0"/>
              <a:t>KO</a:t>
            </a:r>
            <a:r>
              <a:rPr lang="en-US" dirty="0"/>
              <a:t> </a:t>
            </a:r>
            <a:r>
              <a:rPr lang="en-US" dirty="0" err="1"/>
              <a:t>juhendis</a:t>
            </a:r>
            <a:r>
              <a:rPr lang="en-US" dirty="0"/>
              <a:t>. D</a:t>
            </a:r>
            <a:r>
              <a:rPr lang="et-EE" dirty="0"/>
              <a:t>KO</a:t>
            </a:r>
            <a:r>
              <a:rPr lang="en-US" dirty="0"/>
              <a:t> </a:t>
            </a:r>
            <a:r>
              <a:rPr lang="en-US" dirty="0" err="1"/>
              <a:t>juhendi</a:t>
            </a:r>
            <a:r>
              <a:rPr lang="en-US" dirty="0"/>
              <a:t> </a:t>
            </a:r>
            <a:r>
              <a:rPr lang="en-US" dirty="0" err="1"/>
              <a:t>leiate</a:t>
            </a:r>
            <a:r>
              <a:rPr lang="en-US" dirty="0"/>
              <a:t> </a:t>
            </a:r>
            <a:r>
              <a:rPr lang="en-US" dirty="0" err="1">
                <a:hlinkClick r:id="rId2">
                  <a:extLst>
                    <a:ext uri="{A12FA001-AC4F-418D-AE19-62706E023703}">
                      <ahyp:hlinkClr xmlns:ahyp="http://schemas.microsoft.com/office/drawing/2018/hyperlinkcolor" val="tx"/>
                    </a:ext>
                  </a:extLst>
                </a:hlinkClick>
              </a:rPr>
              <a:t>klikkides</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siin</a:t>
            </a:r>
            <a:r>
              <a:rPr lang="en-US" dirty="0">
                <a:hlinkClick r:id="rId3">
                  <a:extLst>
                    <a:ext uri="{A12FA001-AC4F-418D-AE19-62706E023703}">
                      <ahyp:hlinkClr xmlns:ahyp="http://schemas.microsoft.com/office/drawing/2018/hyperlinkcolor" val="tx"/>
                    </a:ext>
                  </a:extLst>
                </a:hlinkClick>
              </a:rPr>
              <a:t>.</a:t>
            </a:r>
            <a:endParaRPr lang="en-IE" dirty="0"/>
          </a:p>
        </p:txBody>
      </p:sp>
      <p:sp>
        <p:nvSpPr>
          <p:cNvPr id="9" name="Text Placeholder 8">
            <a:extLst>
              <a:ext uri="{FF2B5EF4-FFF2-40B4-BE49-F238E27FC236}">
                <a16:creationId xmlns:a16="http://schemas.microsoft.com/office/drawing/2014/main" id="{52E8CAD5-4BC3-4295-B286-7FD6AB37A39C}"/>
              </a:ext>
            </a:extLst>
          </p:cNvPr>
          <p:cNvSpPr>
            <a:spLocks noGrp="1"/>
          </p:cNvSpPr>
          <p:nvPr>
            <p:ph type="body" sz="quarter" idx="16"/>
          </p:nvPr>
        </p:nvSpPr>
        <p:spPr>
          <a:xfrm>
            <a:off x="693812" y="378208"/>
            <a:ext cx="5361286" cy="865964"/>
          </a:xfrm>
        </p:spPr>
        <p:txBody>
          <a:bodyPr>
            <a:noAutofit/>
          </a:bodyPr>
          <a:lstStyle/>
          <a:p>
            <a:r>
              <a:rPr lang="et-EE" dirty="0"/>
              <a:t>HEAD NÄITED</a:t>
            </a:r>
            <a:endParaRPr lang="en-IE" dirty="0"/>
          </a:p>
        </p:txBody>
      </p:sp>
      <p:pic>
        <p:nvPicPr>
          <p:cNvPr id="11" name="Picture Placeholder 10">
            <a:extLst>
              <a:ext uri="{FF2B5EF4-FFF2-40B4-BE49-F238E27FC236}">
                <a16:creationId xmlns:a16="http://schemas.microsoft.com/office/drawing/2014/main" id="{8B00093E-5FF3-4EC2-8A45-14D1F0468C56}"/>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322385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6A23C5D-30D1-4FBE-A123-237D119092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6" name="Text Placeholder 5">
            <a:extLst>
              <a:ext uri="{FF2B5EF4-FFF2-40B4-BE49-F238E27FC236}">
                <a16:creationId xmlns:a16="http://schemas.microsoft.com/office/drawing/2014/main" id="{59E1557E-A114-45D1-B3B9-40FC06B1BE71}"/>
              </a:ext>
            </a:extLst>
          </p:cNvPr>
          <p:cNvSpPr>
            <a:spLocks noGrp="1"/>
          </p:cNvSpPr>
          <p:nvPr>
            <p:ph type="body" sz="quarter" idx="18"/>
          </p:nvPr>
        </p:nvSpPr>
        <p:spPr>
          <a:xfrm>
            <a:off x="1504683" y="1361660"/>
            <a:ext cx="5184351" cy="5426765"/>
          </a:xfrm>
        </p:spPr>
        <p:txBody>
          <a:bodyPr/>
          <a:lstStyle/>
          <a:p>
            <a:r>
              <a:rPr lang="en-US" dirty="0"/>
              <a:t>Se</a:t>
            </a:r>
            <a:r>
              <a:rPr lang="et-EE" dirty="0"/>
              <a:t>e näide keskendub </a:t>
            </a:r>
            <a:r>
              <a:rPr lang="en-US" dirty="0" err="1"/>
              <a:t>Belgradi</a:t>
            </a:r>
            <a:r>
              <a:rPr lang="en-US" dirty="0"/>
              <a:t> </a:t>
            </a:r>
            <a:r>
              <a:rPr lang="en-US" dirty="0" err="1"/>
              <a:t>ülikooli</a:t>
            </a:r>
            <a:r>
              <a:rPr lang="en-US" dirty="0"/>
              <a:t> </a:t>
            </a:r>
            <a:r>
              <a:rPr lang="en-US" dirty="0" err="1"/>
              <a:t>pedagoogika</a:t>
            </a:r>
            <a:r>
              <a:rPr lang="en-US" dirty="0"/>
              <a:t> ja </a:t>
            </a:r>
            <a:r>
              <a:rPr lang="en-US" dirty="0" err="1"/>
              <a:t>andragoogika</a:t>
            </a:r>
            <a:r>
              <a:rPr lang="en-US" dirty="0"/>
              <a:t> </a:t>
            </a:r>
            <a:r>
              <a:rPr lang="en-US" dirty="0" err="1"/>
              <a:t>osakonnas</a:t>
            </a:r>
            <a:r>
              <a:rPr lang="en-US" dirty="0"/>
              <a:t> </a:t>
            </a:r>
            <a:r>
              <a:rPr lang="en-US" dirty="0" err="1"/>
              <a:t>pakutavale</a:t>
            </a:r>
            <a:r>
              <a:rPr lang="en-US" dirty="0"/>
              <a:t> </a:t>
            </a:r>
            <a:r>
              <a:rPr lang="en-US" dirty="0" err="1"/>
              <a:t>valikkursusele</a:t>
            </a:r>
            <a:r>
              <a:rPr lang="en-US" dirty="0"/>
              <a:t> </a:t>
            </a:r>
            <a:r>
              <a:rPr lang="en-US" dirty="0" err="1"/>
              <a:t>nimega</a:t>
            </a:r>
            <a:r>
              <a:rPr lang="en-US" dirty="0"/>
              <a:t> </a:t>
            </a:r>
            <a:r>
              <a:rPr lang="en-US" dirty="0" err="1"/>
              <a:t>Kodaniku</a:t>
            </a:r>
            <a:r>
              <a:rPr lang="en-US" dirty="0"/>
              <a:t>- ja </a:t>
            </a:r>
            <a:r>
              <a:rPr lang="en-US" dirty="0" err="1"/>
              <a:t>kultuuridevahelise</a:t>
            </a:r>
            <a:r>
              <a:rPr lang="en-US" dirty="0"/>
              <a:t> </a:t>
            </a:r>
            <a:r>
              <a:rPr lang="en-US" dirty="0" err="1"/>
              <a:t>täiskasvanuhariduse</a:t>
            </a:r>
            <a:r>
              <a:rPr lang="en-US" dirty="0"/>
              <a:t> </a:t>
            </a:r>
            <a:r>
              <a:rPr lang="en-US" dirty="0" err="1"/>
              <a:t>meetodid</a:t>
            </a:r>
            <a:r>
              <a:rPr lang="en-US" dirty="0"/>
              <a:t>.</a:t>
            </a:r>
            <a:endParaRPr lang="et-EE" dirty="0"/>
          </a:p>
          <a:p>
            <a:r>
              <a:rPr lang="en-US" dirty="0" err="1"/>
              <a:t>Põhiidee</a:t>
            </a:r>
            <a:r>
              <a:rPr lang="et-EE" dirty="0" err="1"/>
              <a:t>ks</a:t>
            </a:r>
            <a:r>
              <a:rPr lang="en-US" dirty="0"/>
              <a:t> </a:t>
            </a:r>
            <a:r>
              <a:rPr lang="en-US" dirty="0" err="1"/>
              <a:t>oli</a:t>
            </a:r>
            <a:r>
              <a:rPr lang="en-US" dirty="0"/>
              <a:t> </a:t>
            </a:r>
            <a:r>
              <a:rPr lang="en-US" dirty="0" err="1"/>
              <a:t>kasutada</a:t>
            </a:r>
            <a:r>
              <a:rPr lang="en-US" dirty="0"/>
              <a:t> </a:t>
            </a:r>
            <a:r>
              <a:rPr lang="en-US" dirty="0" err="1"/>
              <a:t>protsessi</a:t>
            </a:r>
            <a:r>
              <a:rPr lang="en-US" dirty="0"/>
              <a:t> </a:t>
            </a:r>
            <a:r>
              <a:rPr lang="en-US" dirty="0" err="1"/>
              <a:t>põhimõtteid</a:t>
            </a:r>
            <a:r>
              <a:rPr lang="et-EE" dirty="0"/>
              <a:t>, et luua </a:t>
            </a:r>
            <a:r>
              <a:rPr lang="en-US" dirty="0" err="1"/>
              <a:t>raamistik</a:t>
            </a:r>
            <a:r>
              <a:rPr lang="en-US" dirty="0"/>
              <a:t>, </a:t>
            </a:r>
            <a:r>
              <a:rPr lang="en-US" dirty="0" err="1"/>
              <a:t>suh</a:t>
            </a:r>
            <a:r>
              <a:rPr lang="et-EE" dirty="0" err="1"/>
              <a:t>ted</a:t>
            </a:r>
            <a:r>
              <a:rPr lang="en-US" dirty="0"/>
              <a:t> ja </a:t>
            </a:r>
            <a:r>
              <a:rPr lang="en-US" dirty="0" err="1"/>
              <a:t>ruum</a:t>
            </a:r>
            <a:r>
              <a:rPr lang="en-US" dirty="0"/>
              <a:t> </a:t>
            </a:r>
            <a:r>
              <a:rPr lang="en-US" dirty="0" err="1"/>
              <a:t>kodaniku</a:t>
            </a:r>
            <a:r>
              <a:rPr lang="en-US" dirty="0"/>
              <a:t>- ja </a:t>
            </a:r>
            <a:r>
              <a:rPr lang="en-US" dirty="0" err="1"/>
              <a:t>kultuuridevahelise</a:t>
            </a:r>
            <a:r>
              <a:rPr lang="en-US" dirty="0"/>
              <a:t> </a:t>
            </a:r>
            <a:r>
              <a:rPr lang="en-US" dirty="0" err="1"/>
              <a:t>hariduse</a:t>
            </a:r>
            <a:r>
              <a:rPr lang="en-US" dirty="0"/>
              <a:t> </a:t>
            </a:r>
            <a:r>
              <a:rPr lang="en-US" dirty="0" err="1"/>
              <a:t>teemaga</a:t>
            </a:r>
            <a:r>
              <a:rPr lang="en-US" dirty="0"/>
              <a:t> </a:t>
            </a:r>
            <a:r>
              <a:rPr lang="en-US" dirty="0" err="1"/>
              <a:t>tutvumiseks</a:t>
            </a:r>
            <a:r>
              <a:rPr lang="en-US" dirty="0"/>
              <a:t>.</a:t>
            </a:r>
            <a:endParaRPr lang="et-EE" dirty="0"/>
          </a:p>
          <a:p>
            <a:r>
              <a:rPr lang="en-US" dirty="0" err="1"/>
              <a:t>Idee</a:t>
            </a:r>
            <a:r>
              <a:rPr lang="en-US" dirty="0"/>
              <a:t> </a:t>
            </a:r>
            <a:r>
              <a:rPr lang="en-US" dirty="0" err="1"/>
              <a:t>oli</a:t>
            </a:r>
            <a:r>
              <a:rPr lang="en-US" dirty="0"/>
              <a:t> </a:t>
            </a:r>
            <a:r>
              <a:rPr lang="en-US" dirty="0" err="1"/>
              <a:t>suhelda</a:t>
            </a:r>
            <a:r>
              <a:rPr lang="en-US" dirty="0"/>
              <a:t> </a:t>
            </a:r>
            <a:r>
              <a:rPr lang="en-US" dirty="0" err="1"/>
              <a:t>kogukonnaga</a:t>
            </a:r>
            <a:r>
              <a:rPr lang="en-US" dirty="0"/>
              <a:t>, </a:t>
            </a:r>
            <a:r>
              <a:rPr lang="en-US" dirty="0" err="1"/>
              <a:t>kaardistades</a:t>
            </a:r>
            <a:r>
              <a:rPr lang="en-US" dirty="0"/>
              <a:t> </a:t>
            </a:r>
            <a:r>
              <a:rPr lang="en-US" dirty="0" err="1"/>
              <a:t>sotsiaalseid</a:t>
            </a:r>
            <a:r>
              <a:rPr lang="en-US" dirty="0"/>
              <a:t> </a:t>
            </a:r>
            <a:r>
              <a:rPr lang="en-US" dirty="0" err="1"/>
              <a:t>probleeme</a:t>
            </a:r>
            <a:r>
              <a:rPr lang="en-US" dirty="0"/>
              <a:t> ja </a:t>
            </a:r>
            <a:r>
              <a:rPr lang="en-US" dirty="0" err="1"/>
              <a:t>tutvudes</a:t>
            </a:r>
            <a:r>
              <a:rPr lang="en-US" dirty="0"/>
              <a:t> </a:t>
            </a:r>
            <a:r>
              <a:rPr lang="en-US" dirty="0" err="1"/>
              <a:t>olemasolevate</a:t>
            </a:r>
            <a:r>
              <a:rPr lang="en-US" dirty="0"/>
              <a:t> </a:t>
            </a:r>
            <a:r>
              <a:rPr lang="en-US" dirty="0" err="1"/>
              <a:t>haridusalgatustega</a:t>
            </a:r>
            <a:r>
              <a:rPr lang="en-US" dirty="0"/>
              <a:t>.</a:t>
            </a:r>
            <a:endParaRPr lang="en-IE" dirty="0"/>
          </a:p>
        </p:txBody>
      </p:sp>
      <p:sp>
        <p:nvSpPr>
          <p:cNvPr id="5" name="Text Placeholder 4">
            <a:extLst>
              <a:ext uri="{FF2B5EF4-FFF2-40B4-BE49-F238E27FC236}">
                <a16:creationId xmlns:a16="http://schemas.microsoft.com/office/drawing/2014/main" id="{EF2E9215-B87C-4F23-A3FE-A60D8E1CEC67}"/>
              </a:ext>
            </a:extLst>
          </p:cNvPr>
          <p:cNvSpPr>
            <a:spLocks noGrp="1"/>
          </p:cNvSpPr>
          <p:nvPr>
            <p:ph type="body" sz="quarter" idx="16"/>
          </p:nvPr>
        </p:nvSpPr>
        <p:spPr>
          <a:xfrm>
            <a:off x="1636923" y="377687"/>
            <a:ext cx="4919869" cy="673347"/>
          </a:xfrm>
        </p:spPr>
        <p:txBody>
          <a:bodyPr>
            <a:normAutofit/>
          </a:bodyPr>
          <a:lstStyle/>
          <a:p>
            <a:r>
              <a:rPr lang="en-US" sz="2800" dirty="0"/>
              <a:t>BELGRADE</a:t>
            </a:r>
            <a:r>
              <a:rPr lang="et-EE" sz="2800" dirty="0"/>
              <a:t>’i ÜLIKOOL</a:t>
            </a:r>
            <a:endParaRPr lang="en-IE" sz="2800" dirty="0"/>
          </a:p>
        </p:txBody>
      </p:sp>
      <p:sp>
        <p:nvSpPr>
          <p:cNvPr id="9" name="TextBox 8">
            <a:extLst>
              <a:ext uri="{FF2B5EF4-FFF2-40B4-BE49-F238E27FC236}">
                <a16:creationId xmlns:a16="http://schemas.microsoft.com/office/drawing/2014/main" id="{ED1BB490-D590-4332-9AED-83FD8D42AF2F}"/>
              </a:ext>
            </a:extLst>
          </p:cNvPr>
          <p:cNvSpPr txBox="1"/>
          <p:nvPr/>
        </p:nvSpPr>
        <p:spPr>
          <a:xfrm rot="16200000">
            <a:off x="-669941" y="3406663"/>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2014604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9E1557E-A114-45D1-B3B9-40FC06B1BE71}"/>
              </a:ext>
            </a:extLst>
          </p:cNvPr>
          <p:cNvSpPr>
            <a:spLocks noGrp="1"/>
          </p:cNvSpPr>
          <p:nvPr>
            <p:ph type="body" sz="quarter" idx="18"/>
          </p:nvPr>
        </p:nvSpPr>
        <p:spPr>
          <a:xfrm>
            <a:off x="1404257" y="1256005"/>
            <a:ext cx="5447805" cy="5604069"/>
          </a:xfrm>
        </p:spPr>
        <p:txBody>
          <a:bodyPr>
            <a:noAutofit/>
          </a:bodyPr>
          <a:lstStyle/>
          <a:p>
            <a:r>
              <a:rPr lang="en-US" dirty="0" err="1"/>
              <a:t>Pandeemia</a:t>
            </a:r>
            <a:r>
              <a:rPr lang="et-EE" dirty="0"/>
              <a:t> tõttu oli vaja muuta õpperuumi </a:t>
            </a:r>
            <a:r>
              <a:rPr lang="et-EE" dirty="0" err="1"/>
              <a:t>fo</a:t>
            </a:r>
            <a:r>
              <a:rPr lang="en-US" dirty="0" err="1"/>
              <a:t>rmaati</a:t>
            </a:r>
            <a:r>
              <a:rPr lang="en-US" dirty="0"/>
              <a:t>. </a:t>
            </a:r>
            <a:r>
              <a:rPr lang="en-US" dirty="0" err="1"/>
              <a:t>Veebi</a:t>
            </a:r>
            <a:r>
              <a:rPr lang="et-EE" dirty="0"/>
              <a:t>õppesse</a:t>
            </a:r>
            <a:r>
              <a:rPr lang="en-US" dirty="0"/>
              <a:t> </a:t>
            </a:r>
            <a:r>
              <a:rPr lang="en-US" dirty="0" err="1"/>
              <a:t>üle</a:t>
            </a:r>
            <a:r>
              <a:rPr lang="en-US" dirty="0"/>
              <a:t> </a:t>
            </a:r>
            <a:r>
              <a:rPr lang="en-US" dirty="0" err="1"/>
              <a:t>minnes</a:t>
            </a:r>
            <a:r>
              <a:rPr lang="en-US" dirty="0"/>
              <a:t> </a:t>
            </a:r>
            <a:r>
              <a:rPr lang="en-US" dirty="0" err="1"/>
              <a:t>otsustasid</a:t>
            </a:r>
            <a:r>
              <a:rPr lang="et-EE" dirty="0"/>
              <a:t> </a:t>
            </a:r>
            <a:r>
              <a:rPr lang="et-EE" dirty="0" err="1"/>
              <a:t>üli</a:t>
            </a:r>
            <a:r>
              <a:rPr lang="en-US" dirty="0" err="1"/>
              <a:t>õpilased</a:t>
            </a:r>
            <a:r>
              <a:rPr lang="en-US" dirty="0"/>
              <a:t> </a:t>
            </a:r>
            <a:r>
              <a:rPr lang="et-EE" dirty="0"/>
              <a:t>koos</a:t>
            </a:r>
            <a:r>
              <a:rPr lang="en-US" dirty="0"/>
              <a:t> </a:t>
            </a:r>
            <a:r>
              <a:rPr lang="en-US" dirty="0" err="1"/>
              <a:t>töötada</a:t>
            </a:r>
            <a:r>
              <a:rPr lang="en-US" dirty="0"/>
              <a:t> </a:t>
            </a:r>
            <a:r>
              <a:rPr lang="en-US" dirty="0" err="1"/>
              <a:t>linna</a:t>
            </a:r>
            <a:r>
              <a:rPr lang="en-US" dirty="0"/>
              <a:t> </a:t>
            </a:r>
            <a:r>
              <a:rPr lang="en-US" dirty="0" err="1"/>
              <a:t>naiste</a:t>
            </a:r>
            <a:r>
              <a:rPr lang="en-US" dirty="0"/>
              <a:t> </a:t>
            </a:r>
            <a:r>
              <a:rPr lang="en-US" dirty="0" err="1"/>
              <a:t>turvalisuse</a:t>
            </a:r>
            <a:r>
              <a:rPr lang="en-US" dirty="0"/>
              <a:t> </a:t>
            </a:r>
            <a:r>
              <a:rPr lang="en-US" dirty="0" err="1"/>
              <a:t>teemal</a:t>
            </a:r>
            <a:r>
              <a:rPr lang="en-US" dirty="0"/>
              <a:t>.</a:t>
            </a:r>
            <a:endParaRPr lang="et-EE" dirty="0"/>
          </a:p>
          <a:p>
            <a:r>
              <a:rPr lang="et-EE" dirty="0" err="1"/>
              <a:t>Üliõ</a:t>
            </a:r>
            <a:r>
              <a:rPr lang="en-US" dirty="0" err="1"/>
              <a:t>pilased</a:t>
            </a:r>
            <a:r>
              <a:rPr lang="en-US" dirty="0"/>
              <a:t> </a:t>
            </a:r>
            <a:r>
              <a:rPr lang="en-US" dirty="0" err="1"/>
              <a:t>töötasid</a:t>
            </a:r>
            <a:r>
              <a:rPr lang="en-US" dirty="0"/>
              <a:t> </a:t>
            </a:r>
            <a:r>
              <a:rPr lang="en-US" dirty="0" err="1"/>
              <a:t>välja</a:t>
            </a:r>
            <a:r>
              <a:rPr lang="en-US" dirty="0"/>
              <a:t> </a:t>
            </a:r>
            <a:r>
              <a:rPr lang="en-US" dirty="0" err="1"/>
              <a:t>kaardi</a:t>
            </a:r>
            <a:r>
              <a:rPr lang="en-US" dirty="0"/>
              <a:t>, </a:t>
            </a:r>
            <a:r>
              <a:rPr lang="et-EE" dirty="0"/>
              <a:t>mille loomiseks </a:t>
            </a:r>
            <a:r>
              <a:rPr lang="en-US" dirty="0" err="1"/>
              <a:t>inimesed</a:t>
            </a:r>
            <a:r>
              <a:rPr lang="en-US" dirty="0"/>
              <a:t> </a:t>
            </a:r>
            <a:r>
              <a:rPr lang="en-US" dirty="0" err="1"/>
              <a:t>jalutasid</a:t>
            </a:r>
            <a:r>
              <a:rPr lang="en-US" dirty="0"/>
              <a:t> </a:t>
            </a:r>
            <a:r>
              <a:rPr lang="en-US" dirty="0" err="1"/>
              <a:t>linnas</a:t>
            </a:r>
            <a:r>
              <a:rPr lang="en-US" dirty="0"/>
              <a:t> </a:t>
            </a:r>
            <a:r>
              <a:rPr lang="en-US" dirty="0" err="1"/>
              <a:t>ringi</a:t>
            </a:r>
            <a:r>
              <a:rPr lang="en-US" dirty="0"/>
              <a:t> ja </a:t>
            </a:r>
            <a:r>
              <a:rPr lang="en-US" dirty="0" err="1"/>
              <a:t>pildistasid</a:t>
            </a:r>
            <a:r>
              <a:rPr lang="en-US" dirty="0"/>
              <a:t> </a:t>
            </a:r>
            <a:r>
              <a:rPr lang="en-US" dirty="0" err="1"/>
              <a:t>kohti</a:t>
            </a:r>
            <a:r>
              <a:rPr lang="en-US" dirty="0"/>
              <a:t>, </a:t>
            </a:r>
            <a:r>
              <a:rPr lang="en-US" dirty="0" err="1"/>
              <a:t>kus</a:t>
            </a:r>
            <a:r>
              <a:rPr lang="en-US" dirty="0"/>
              <a:t> </a:t>
            </a:r>
            <a:r>
              <a:rPr lang="en-US" dirty="0" err="1"/>
              <a:t>nad</a:t>
            </a:r>
            <a:r>
              <a:rPr lang="en-US" dirty="0"/>
              <a:t> </a:t>
            </a:r>
            <a:r>
              <a:rPr lang="en-US" dirty="0" err="1"/>
              <a:t>tundsid</a:t>
            </a:r>
            <a:r>
              <a:rPr lang="en-US" dirty="0"/>
              <a:t> end </a:t>
            </a:r>
            <a:r>
              <a:rPr lang="en-US" dirty="0" err="1"/>
              <a:t>turvaliselt</a:t>
            </a:r>
            <a:r>
              <a:rPr lang="en-US" dirty="0"/>
              <a:t> ja </a:t>
            </a:r>
            <a:r>
              <a:rPr lang="en-US" dirty="0" err="1"/>
              <a:t>kohti</a:t>
            </a:r>
            <a:r>
              <a:rPr lang="en-US" dirty="0"/>
              <a:t>, </a:t>
            </a:r>
            <a:r>
              <a:rPr lang="en-US" dirty="0" err="1"/>
              <a:t>kus</a:t>
            </a:r>
            <a:r>
              <a:rPr lang="en-US" dirty="0"/>
              <a:t> </a:t>
            </a:r>
            <a:r>
              <a:rPr lang="en-US" dirty="0" err="1"/>
              <a:t>nad</a:t>
            </a:r>
            <a:r>
              <a:rPr lang="en-US" dirty="0"/>
              <a:t> </a:t>
            </a:r>
            <a:r>
              <a:rPr lang="et-EE" dirty="0"/>
              <a:t>ennast </a:t>
            </a:r>
            <a:r>
              <a:rPr lang="en-US" dirty="0" err="1"/>
              <a:t>turvaliselt</a:t>
            </a:r>
            <a:r>
              <a:rPr lang="en-US" dirty="0"/>
              <a:t> </a:t>
            </a:r>
            <a:r>
              <a:rPr lang="et-EE" dirty="0"/>
              <a:t>ei tundnud </a:t>
            </a:r>
            <a:r>
              <a:rPr lang="en-US" dirty="0" err="1"/>
              <a:t>ning</a:t>
            </a:r>
            <a:r>
              <a:rPr lang="en-US" dirty="0"/>
              <a:t> </a:t>
            </a:r>
            <a:r>
              <a:rPr lang="en-US" dirty="0" err="1"/>
              <a:t>koostasid</a:t>
            </a:r>
            <a:r>
              <a:rPr lang="en-US" dirty="0"/>
              <a:t> </a:t>
            </a:r>
            <a:r>
              <a:rPr lang="en-US" dirty="0" err="1"/>
              <a:t>töö</a:t>
            </a:r>
            <a:r>
              <a:rPr lang="et-EE" dirty="0"/>
              <a:t>vahendi </a:t>
            </a:r>
            <a:r>
              <a:rPr lang="en-US" dirty="0" err="1"/>
              <a:t>Milanote</a:t>
            </a:r>
            <a:r>
              <a:rPr lang="en-US" dirty="0"/>
              <a:t> </a:t>
            </a:r>
            <a:r>
              <a:rPr lang="en-US" dirty="0" err="1"/>
              <a:t>abil</a:t>
            </a:r>
            <a:r>
              <a:rPr lang="en-US" dirty="0"/>
              <a:t> </a:t>
            </a:r>
            <a:r>
              <a:rPr lang="en-US" dirty="0" err="1"/>
              <a:t>linna</a:t>
            </a:r>
            <a:r>
              <a:rPr lang="en-US" dirty="0"/>
              <a:t> </a:t>
            </a:r>
            <a:r>
              <a:rPr lang="en-US" dirty="0" err="1"/>
              <a:t>digitaalse</a:t>
            </a:r>
            <a:r>
              <a:rPr lang="en-US" dirty="0"/>
              <a:t> </a:t>
            </a:r>
            <a:r>
              <a:rPr lang="en-US" dirty="0" err="1"/>
              <a:t>kaardi</a:t>
            </a:r>
            <a:r>
              <a:rPr lang="en-US" dirty="0"/>
              <a:t>.</a:t>
            </a:r>
            <a:endParaRPr lang="et-EE" dirty="0"/>
          </a:p>
          <a:p>
            <a:endParaRPr lang="en-US" sz="100" dirty="0"/>
          </a:p>
          <a:p>
            <a:pPr marL="268288" indent="0"/>
            <a:r>
              <a:rPr lang="fi-FI" sz="2200" dirty="0">
                <a:hlinkClick r:id="rId2">
                  <a:extLst>
                    <a:ext uri="{A12FA001-AC4F-418D-AE19-62706E023703}">
                      <ahyp:hlinkClr xmlns:ahyp="http://schemas.microsoft.com/office/drawing/2018/hyperlinkcolor" val="tx"/>
                    </a:ext>
                  </a:extLst>
                </a:hlinkClick>
              </a:rPr>
              <a:t>Vaata </a:t>
            </a:r>
            <a:r>
              <a:rPr lang="fi-FI" sz="2200" dirty="0" err="1">
                <a:hlinkClick r:id="rId2">
                  <a:extLst>
                    <a:ext uri="{A12FA001-AC4F-418D-AE19-62706E023703}">
                      <ahyp:hlinkClr xmlns:ahyp="http://schemas.microsoft.com/office/drawing/2018/hyperlinkcolor" val="tx"/>
                    </a:ext>
                  </a:extLst>
                </a:hlinkClick>
              </a:rPr>
              <a:t>täpsemat</a:t>
            </a:r>
            <a:r>
              <a:rPr lang="fi-FI" sz="2200" dirty="0">
                <a:hlinkClick r:id="rId2">
                  <a:extLst>
                    <a:ext uri="{A12FA001-AC4F-418D-AE19-62706E023703}">
                      <ahyp:hlinkClr xmlns:ahyp="http://schemas.microsoft.com/office/drawing/2018/hyperlinkcolor" val="tx"/>
                    </a:ext>
                  </a:extLst>
                </a:hlinkClick>
              </a:rPr>
              <a:t> </a:t>
            </a:r>
            <a:r>
              <a:rPr lang="fi-FI" sz="2200" dirty="0" err="1">
                <a:hlinkClick r:id="rId2">
                  <a:extLst>
                    <a:ext uri="{A12FA001-AC4F-418D-AE19-62706E023703}">
                      <ahyp:hlinkClr xmlns:ahyp="http://schemas.microsoft.com/office/drawing/2018/hyperlinkcolor" val="tx"/>
                    </a:ext>
                  </a:extLst>
                </a:hlinkClick>
              </a:rPr>
              <a:t>juhtumikirjeldust</a:t>
            </a:r>
            <a:r>
              <a:rPr lang="fi-FI" sz="2200" dirty="0">
                <a:hlinkClick r:id="rId2">
                  <a:extLst>
                    <a:ext uri="{A12FA001-AC4F-418D-AE19-62706E023703}">
                      <ahyp:hlinkClr xmlns:ahyp="http://schemas.microsoft.com/office/drawing/2018/hyperlinkcolor" val="tx"/>
                    </a:ext>
                  </a:extLst>
                </a:hlinkClick>
              </a:rPr>
              <a:t> DKO </a:t>
            </a:r>
            <a:r>
              <a:rPr lang="fi-FI" sz="2200" dirty="0" err="1">
                <a:hlinkClick r:id="rId2">
                  <a:extLst>
                    <a:ext uri="{A12FA001-AC4F-418D-AE19-62706E023703}">
                      <ahyp:hlinkClr xmlns:ahyp="http://schemas.microsoft.com/office/drawing/2018/hyperlinkcolor" val="tx"/>
                    </a:ext>
                  </a:extLst>
                </a:hlinkClick>
              </a:rPr>
              <a:t>juhendist</a:t>
            </a:r>
            <a:r>
              <a:rPr lang="fi-FI" sz="2200" dirty="0">
                <a:hlinkClick r:id="rId2">
                  <a:extLst>
                    <a:ext uri="{A12FA001-AC4F-418D-AE19-62706E023703}">
                      <ahyp:hlinkClr xmlns:ahyp="http://schemas.microsoft.com/office/drawing/2018/hyperlinkcolor" val="tx"/>
                    </a:ext>
                  </a:extLst>
                </a:hlinkClick>
              </a:rPr>
              <a:t> </a:t>
            </a:r>
            <a:r>
              <a:rPr lang="fi-FI" sz="2200" dirty="0" err="1">
                <a:hlinkClick r:id="rId2">
                  <a:extLst>
                    <a:ext uri="{A12FA001-AC4F-418D-AE19-62706E023703}">
                      <ahyp:hlinkClr xmlns:ahyp="http://schemas.microsoft.com/office/drawing/2018/hyperlinkcolor" val="tx"/>
                    </a:ext>
                  </a:extLst>
                </a:hlinkClick>
              </a:rPr>
              <a:t>klikkides</a:t>
            </a:r>
            <a:r>
              <a:rPr lang="fi-FI" sz="2200" dirty="0">
                <a:hlinkClick r:id="rId2">
                  <a:extLst>
                    <a:ext uri="{A12FA001-AC4F-418D-AE19-62706E023703}">
                      <ahyp:hlinkClr xmlns:ahyp="http://schemas.microsoft.com/office/drawing/2018/hyperlinkcolor" val="tx"/>
                    </a:ext>
                  </a:extLst>
                </a:hlinkClick>
              </a:rPr>
              <a:t> </a:t>
            </a:r>
            <a:r>
              <a:rPr lang="fi-FI" sz="2200" dirty="0" err="1">
                <a:hlinkClick r:id="rId2">
                  <a:extLst>
                    <a:ext uri="{A12FA001-AC4F-418D-AE19-62706E023703}">
                      <ahyp:hlinkClr xmlns:ahyp="http://schemas.microsoft.com/office/drawing/2018/hyperlinkcolor" val="tx"/>
                    </a:ext>
                  </a:extLst>
                </a:hlinkClick>
              </a:rPr>
              <a:t>siin</a:t>
            </a:r>
            <a:r>
              <a:rPr lang="fi-FI" sz="2200" dirty="0">
                <a:hlinkClick r:id="rId2">
                  <a:extLst>
                    <a:ext uri="{A12FA001-AC4F-418D-AE19-62706E023703}">
                      <ahyp:hlinkClr xmlns:ahyp="http://schemas.microsoft.com/office/drawing/2018/hyperlinkcolor" val="tx"/>
                    </a:ext>
                  </a:extLst>
                </a:hlinkClick>
              </a:rPr>
              <a:t>.</a:t>
            </a:r>
            <a:endParaRPr lang="en-IE" sz="2200" dirty="0"/>
          </a:p>
          <a:p>
            <a:pPr marL="268288" indent="0"/>
            <a:endParaRPr lang="en-IE" sz="100" dirty="0"/>
          </a:p>
          <a:p>
            <a:pPr marL="268288" indent="0"/>
            <a:r>
              <a:rPr lang="en-IE" sz="2200" dirty="0" err="1">
                <a:hlinkClick r:id="rId3">
                  <a:extLst>
                    <a:ext uri="{A12FA001-AC4F-418D-AE19-62706E023703}">
                      <ahyp:hlinkClr xmlns:ahyp="http://schemas.microsoft.com/office/drawing/2018/hyperlinkcolor" val="tx"/>
                    </a:ext>
                  </a:extLst>
                </a:hlinkClick>
              </a:rPr>
              <a:t>Tutvu</a:t>
            </a:r>
            <a:r>
              <a:rPr lang="en-IE" sz="2200" dirty="0">
                <a:hlinkClick r:id="rId3">
                  <a:extLst>
                    <a:ext uri="{A12FA001-AC4F-418D-AE19-62706E023703}">
                      <ahyp:hlinkClr xmlns:ahyp="http://schemas.microsoft.com/office/drawing/2018/hyperlinkcolor" val="tx"/>
                    </a:ext>
                  </a:extLst>
                </a:hlinkClick>
              </a:rPr>
              <a:t> </a:t>
            </a:r>
            <a:r>
              <a:rPr lang="en-IE" sz="2200" dirty="0" err="1">
                <a:hlinkClick r:id="rId3">
                  <a:extLst>
                    <a:ext uri="{A12FA001-AC4F-418D-AE19-62706E023703}">
                      <ahyp:hlinkClr xmlns:ahyp="http://schemas.microsoft.com/office/drawing/2018/hyperlinkcolor" val="tx"/>
                    </a:ext>
                  </a:extLst>
                </a:hlinkClick>
              </a:rPr>
              <a:t>Milanote</a:t>
            </a:r>
            <a:r>
              <a:rPr lang="en-IE" sz="2200" dirty="0">
                <a:hlinkClick r:id="rId3">
                  <a:extLst>
                    <a:ext uri="{A12FA001-AC4F-418D-AE19-62706E023703}">
                      <ahyp:hlinkClr xmlns:ahyp="http://schemas.microsoft.com/office/drawing/2018/hyperlinkcolor" val="tx"/>
                    </a:ext>
                  </a:extLst>
                </a:hlinkClick>
              </a:rPr>
              <a:t> </a:t>
            </a:r>
            <a:r>
              <a:rPr lang="en-IE" sz="2200" dirty="0" err="1">
                <a:hlinkClick r:id="rId3">
                  <a:extLst>
                    <a:ext uri="{A12FA001-AC4F-418D-AE19-62706E023703}">
                      <ahyp:hlinkClr xmlns:ahyp="http://schemas.microsoft.com/office/drawing/2018/hyperlinkcolor" val="tx"/>
                    </a:ext>
                  </a:extLst>
                </a:hlinkClick>
              </a:rPr>
              <a:t>töövahendiga</a:t>
            </a:r>
            <a:r>
              <a:rPr lang="en-IE" sz="2200" dirty="0">
                <a:hlinkClick r:id="rId3">
                  <a:extLst>
                    <a:ext uri="{A12FA001-AC4F-418D-AE19-62706E023703}">
                      <ahyp:hlinkClr xmlns:ahyp="http://schemas.microsoft.com/office/drawing/2018/hyperlinkcolor" val="tx"/>
                    </a:ext>
                  </a:extLst>
                </a:hlinkClick>
              </a:rPr>
              <a:t> </a:t>
            </a:r>
            <a:r>
              <a:rPr lang="en-IE" sz="2200" dirty="0" err="1">
                <a:hlinkClick r:id="rId3">
                  <a:extLst>
                    <a:ext uri="{A12FA001-AC4F-418D-AE19-62706E023703}">
                      <ahyp:hlinkClr xmlns:ahyp="http://schemas.microsoft.com/office/drawing/2018/hyperlinkcolor" val="tx"/>
                    </a:ext>
                  </a:extLst>
                </a:hlinkClick>
              </a:rPr>
              <a:t>klikkides</a:t>
            </a:r>
            <a:r>
              <a:rPr lang="en-IE" sz="2200" dirty="0">
                <a:hlinkClick r:id="rId3">
                  <a:extLst>
                    <a:ext uri="{A12FA001-AC4F-418D-AE19-62706E023703}">
                      <ahyp:hlinkClr xmlns:ahyp="http://schemas.microsoft.com/office/drawing/2018/hyperlinkcolor" val="tx"/>
                    </a:ext>
                  </a:extLst>
                </a:hlinkClick>
              </a:rPr>
              <a:t> </a:t>
            </a:r>
            <a:r>
              <a:rPr lang="en-IE" sz="2200" dirty="0" err="1">
                <a:hlinkClick r:id="rId3">
                  <a:extLst>
                    <a:ext uri="{A12FA001-AC4F-418D-AE19-62706E023703}">
                      <ahyp:hlinkClr xmlns:ahyp="http://schemas.microsoft.com/office/drawing/2018/hyperlinkcolor" val="tx"/>
                    </a:ext>
                  </a:extLst>
                </a:hlinkClick>
              </a:rPr>
              <a:t>siin</a:t>
            </a:r>
            <a:r>
              <a:rPr lang="en-IE" sz="2200" dirty="0">
                <a:hlinkClick r:id="rId3">
                  <a:extLst>
                    <a:ext uri="{A12FA001-AC4F-418D-AE19-62706E023703}">
                      <ahyp:hlinkClr xmlns:ahyp="http://schemas.microsoft.com/office/drawing/2018/hyperlinkcolor" val="tx"/>
                    </a:ext>
                  </a:extLst>
                </a:hlinkClick>
              </a:rPr>
              <a:t>.</a:t>
            </a:r>
            <a:endParaRPr lang="en-IE" sz="2200" dirty="0"/>
          </a:p>
        </p:txBody>
      </p:sp>
      <p:pic>
        <p:nvPicPr>
          <p:cNvPr id="4" name="Picture Placeholder 3">
            <a:extLst>
              <a:ext uri="{FF2B5EF4-FFF2-40B4-BE49-F238E27FC236}">
                <a16:creationId xmlns:a16="http://schemas.microsoft.com/office/drawing/2014/main" id="{FA05C399-CDB8-4980-A408-A64747A758C7}"/>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53" r="23253"/>
          <a:stretch>
            <a:fillRect/>
          </a:stretch>
        </p:blipFill>
        <p:spPr/>
      </p:pic>
      <p:sp>
        <p:nvSpPr>
          <p:cNvPr id="8" name="Text Placeholder 4">
            <a:extLst>
              <a:ext uri="{FF2B5EF4-FFF2-40B4-BE49-F238E27FC236}">
                <a16:creationId xmlns:a16="http://schemas.microsoft.com/office/drawing/2014/main" id="{084470CB-BDAC-44FC-9D3B-933602BF7465}"/>
              </a:ext>
            </a:extLst>
          </p:cNvPr>
          <p:cNvSpPr>
            <a:spLocks noGrp="1"/>
          </p:cNvSpPr>
          <p:nvPr>
            <p:ph type="body" sz="quarter" idx="16"/>
          </p:nvPr>
        </p:nvSpPr>
        <p:spPr>
          <a:xfrm>
            <a:off x="1636923" y="377687"/>
            <a:ext cx="4919869" cy="673347"/>
          </a:xfrm>
        </p:spPr>
        <p:txBody>
          <a:bodyPr>
            <a:normAutofit/>
          </a:bodyPr>
          <a:lstStyle/>
          <a:p>
            <a:r>
              <a:rPr lang="en-US" sz="2800" dirty="0"/>
              <a:t>BELGRADE</a:t>
            </a:r>
            <a:r>
              <a:rPr lang="et-EE" sz="2800" dirty="0"/>
              <a:t>’i ÜLIKOOL</a:t>
            </a:r>
            <a:endParaRPr lang="en-IE" sz="2800" dirty="0"/>
          </a:p>
        </p:txBody>
      </p:sp>
      <p:sp>
        <p:nvSpPr>
          <p:cNvPr id="9" name="TextBox 8">
            <a:extLst>
              <a:ext uri="{FF2B5EF4-FFF2-40B4-BE49-F238E27FC236}">
                <a16:creationId xmlns:a16="http://schemas.microsoft.com/office/drawing/2014/main" id="{13799A02-306F-4C04-82C1-86A0DC0A304B}"/>
              </a:ext>
            </a:extLst>
          </p:cNvPr>
          <p:cNvSpPr txBox="1"/>
          <p:nvPr/>
        </p:nvSpPr>
        <p:spPr>
          <a:xfrm rot="16200000">
            <a:off x="-669941" y="3406663"/>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44657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EEBB72-12ED-4036-9A3A-8298CD92B332}"/>
              </a:ext>
            </a:extLst>
          </p:cNvPr>
          <p:cNvSpPr>
            <a:spLocks noGrp="1"/>
          </p:cNvSpPr>
          <p:nvPr>
            <p:ph type="body" sz="quarter" idx="15"/>
          </p:nvPr>
        </p:nvSpPr>
        <p:spPr/>
        <p:txBody>
          <a:bodyPr/>
          <a:lstStyle/>
          <a:p>
            <a:endParaRPr lang="en-IE"/>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800361" y="1571435"/>
            <a:ext cx="4306395" cy="3280643"/>
          </a:xfrm>
        </p:spPr>
        <p:txBody>
          <a:bodyPr>
            <a:normAutofit lnSpcReduction="10000"/>
          </a:bodyPr>
          <a:lstStyle/>
          <a:p>
            <a:pPr marL="0"/>
            <a:r>
              <a:rPr lang="et-EE" dirty="0"/>
              <a:t>Moodulis käsitletakse õppijate kui digitaalse kodanikuosaluse tegevustes osalejate väljakutseid.</a:t>
            </a:r>
          </a:p>
          <a:p>
            <a:pPr marL="0"/>
            <a:r>
              <a:rPr lang="et-EE" dirty="0"/>
              <a:t>Õppijad saavad teada, kuidas leida erinevaid näiteid ja millised on võimalused kodanikuosaluse projektide loomiseks ning milliseid pädevusi ja oskusi nad selle tegevuse käigus saavad arendada.</a:t>
            </a:r>
            <a:endParaRPr lang="en-US"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a:t>Mo</a:t>
            </a:r>
            <a:r>
              <a:rPr lang="et-EE" dirty="0" err="1"/>
              <a:t>odul</a:t>
            </a:r>
            <a:r>
              <a:rPr lang="et-EE" dirty="0"/>
              <a:t> 2</a:t>
            </a:r>
            <a:r>
              <a:rPr lang="en-US" dirty="0"/>
              <a:t>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dirty="0"/>
              <a:t>T</a:t>
            </a:r>
            <a:r>
              <a:rPr lang="et-EE" dirty="0" err="1"/>
              <a:t>eema</a:t>
            </a:r>
            <a:r>
              <a:rPr lang="en-US" dirty="0"/>
              <a:t> 1: </a:t>
            </a:r>
            <a:r>
              <a:rPr lang="en-US" dirty="0" err="1"/>
              <a:t>Lahendamist</a:t>
            </a:r>
            <a:r>
              <a:rPr lang="en-US" dirty="0"/>
              <a:t> </a:t>
            </a:r>
            <a:r>
              <a:rPr lang="en-US" dirty="0" err="1"/>
              <a:t>vajavad</a:t>
            </a:r>
            <a:r>
              <a:rPr lang="en-US" dirty="0"/>
              <a:t> </a:t>
            </a:r>
            <a:r>
              <a:rPr lang="en-US" dirty="0" err="1"/>
              <a:t>probleemid</a:t>
            </a:r>
            <a:r>
              <a:rPr lang="en-US" dirty="0"/>
              <a:t> – </a:t>
            </a:r>
            <a:r>
              <a:rPr lang="en-US" dirty="0" err="1"/>
              <a:t>tähelepanu</a:t>
            </a:r>
            <a:r>
              <a:rPr lang="en-US" dirty="0"/>
              <a:t> </a:t>
            </a:r>
            <a:r>
              <a:rPr lang="en-US" dirty="0" err="1"/>
              <a:t>keskpunktis</a:t>
            </a:r>
            <a:r>
              <a:rPr lang="en-US" dirty="0"/>
              <a:t> </a:t>
            </a:r>
            <a:r>
              <a:rPr lang="en-US" dirty="0" err="1"/>
              <a:t>globaalsed</a:t>
            </a:r>
            <a:r>
              <a:rPr lang="en-US" dirty="0"/>
              <a:t> </a:t>
            </a:r>
            <a:r>
              <a:rPr lang="en-US" dirty="0" err="1"/>
              <a:t>probleemid</a:t>
            </a:r>
            <a:r>
              <a:rPr lang="en-US" dirty="0"/>
              <a:t>.</a:t>
            </a:r>
          </a:p>
        </p:txBody>
      </p:sp>
      <p:sp>
        <p:nvSpPr>
          <p:cNvPr id="4" name="Text Placeholder 3">
            <a:extLst>
              <a:ext uri="{FF2B5EF4-FFF2-40B4-BE49-F238E27FC236}">
                <a16:creationId xmlns:a16="http://schemas.microsoft.com/office/drawing/2014/main" id="{17798898-9D5A-460F-BFD9-1F4B5A7F6E7F}"/>
              </a:ext>
            </a:extLst>
          </p:cNvPr>
          <p:cNvSpPr>
            <a:spLocks noGrp="1"/>
          </p:cNvSpPr>
          <p:nvPr>
            <p:ph type="body" sz="quarter" idx="19"/>
          </p:nvPr>
        </p:nvSpPr>
        <p:spPr/>
        <p:txBody>
          <a:bodyPr/>
          <a:lstStyle/>
          <a:p>
            <a:endParaRPr lang="en-IE"/>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a:xfrm>
            <a:off x="7215861" y="1556304"/>
            <a:ext cx="4465067" cy="822373"/>
          </a:xfrm>
        </p:spPr>
        <p:txBody>
          <a:bodyPr/>
          <a:lstStyle/>
          <a:p>
            <a:r>
              <a:rPr lang="en-US" dirty="0"/>
              <a:t>T</a:t>
            </a:r>
            <a:r>
              <a:rPr lang="et-EE" dirty="0" err="1"/>
              <a:t>eema</a:t>
            </a:r>
            <a:r>
              <a:rPr lang="en-US" dirty="0"/>
              <a:t> </a:t>
            </a:r>
            <a:r>
              <a:rPr lang="et-EE" dirty="0"/>
              <a:t>2</a:t>
            </a:r>
            <a:r>
              <a:rPr lang="en-US" dirty="0"/>
              <a:t>: </a:t>
            </a:r>
            <a:r>
              <a:rPr lang="fi-FI" dirty="0"/>
              <a:t>Oma </a:t>
            </a:r>
            <a:r>
              <a:rPr lang="fi-FI" dirty="0" err="1"/>
              <a:t>kogukonna</a:t>
            </a:r>
            <a:r>
              <a:rPr lang="fi-FI" dirty="0"/>
              <a:t> </a:t>
            </a:r>
            <a:r>
              <a:rPr lang="fi-FI" dirty="0" err="1"/>
              <a:t>arendamine</a:t>
            </a:r>
            <a:r>
              <a:rPr lang="fi-FI" dirty="0"/>
              <a:t> </a:t>
            </a:r>
            <a:r>
              <a:rPr lang="fi-FI" dirty="0" err="1"/>
              <a:t>kodanikuosaluse</a:t>
            </a:r>
            <a:r>
              <a:rPr lang="fi-FI" dirty="0"/>
              <a:t> kaudu</a:t>
            </a:r>
            <a:endParaRPr lang="en-US" dirty="0"/>
          </a:p>
        </p:txBody>
      </p:sp>
      <p:sp>
        <p:nvSpPr>
          <p:cNvPr id="17" name="Text Placeholder 16">
            <a:extLst>
              <a:ext uri="{FF2B5EF4-FFF2-40B4-BE49-F238E27FC236}">
                <a16:creationId xmlns:a16="http://schemas.microsoft.com/office/drawing/2014/main" id="{42122569-6727-457E-966F-53543E171496}"/>
              </a:ext>
            </a:extLst>
          </p:cNvPr>
          <p:cNvSpPr>
            <a:spLocks noGrp="1"/>
          </p:cNvSpPr>
          <p:nvPr>
            <p:ph type="body" sz="quarter" idx="21"/>
          </p:nvPr>
        </p:nvSpPr>
        <p:spPr/>
        <p:txBody>
          <a:bodyPr/>
          <a:lstStyle/>
          <a:p>
            <a:endParaRPr lang="en-IE"/>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a:xfrm>
            <a:off x="7215861" y="2475999"/>
            <a:ext cx="4721035" cy="822373"/>
          </a:xfrm>
        </p:spPr>
        <p:txBody>
          <a:bodyPr/>
          <a:lstStyle/>
          <a:p>
            <a:r>
              <a:rPr lang="en-US" dirty="0"/>
              <a:t>T</a:t>
            </a:r>
            <a:r>
              <a:rPr lang="et-EE" dirty="0" err="1"/>
              <a:t>eema</a:t>
            </a:r>
            <a:r>
              <a:rPr lang="en-US" dirty="0"/>
              <a:t> </a:t>
            </a:r>
            <a:r>
              <a:rPr lang="et-EE" dirty="0"/>
              <a:t>3: DKO projekt praktilise õppe (</a:t>
            </a:r>
            <a:r>
              <a:rPr lang="et-EE" dirty="0" err="1"/>
              <a:t>service</a:t>
            </a:r>
            <a:r>
              <a:rPr lang="et-EE" dirty="0"/>
              <a:t> </a:t>
            </a:r>
            <a:r>
              <a:rPr lang="et-EE" dirty="0" err="1"/>
              <a:t>learning</a:t>
            </a:r>
            <a:r>
              <a:rPr lang="et-EE" dirty="0"/>
              <a:t>) meetodit rakendades</a:t>
            </a:r>
            <a:endParaRPr lang="en-US" dirty="0"/>
          </a:p>
        </p:txBody>
      </p:sp>
      <p:sp>
        <p:nvSpPr>
          <p:cNvPr id="18" name="Text Placeholder 17">
            <a:extLst>
              <a:ext uri="{FF2B5EF4-FFF2-40B4-BE49-F238E27FC236}">
                <a16:creationId xmlns:a16="http://schemas.microsoft.com/office/drawing/2014/main" id="{64C140E5-33E2-4B0B-9724-1B12E2438EDB}"/>
              </a:ext>
            </a:extLst>
          </p:cNvPr>
          <p:cNvSpPr>
            <a:spLocks noGrp="1"/>
          </p:cNvSpPr>
          <p:nvPr>
            <p:ph type="body" sz="quarter" idx="23"/>
          </p:nvPr>
        </p:nvSpPr>
        <p:spPr/>
        <p:txBody>
          <a:bodyPr/>
          <a:lstStyle/>
          <a:p>
            <a:endParaRPr lang="en-IE"/>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a:xfrm>
            <a:off x="7213881" y="3745981"/>
            <a:ext cx="4903855" cy="822373"/>
          </a:xfrm>
        </p:spPr>
        <p:txBody>
          <a:bodyPr/>
          <a:lstStyle/>
          <a:p>
            <a:r>
              <a:rPr lang="en-US" dirty="0"/>
              <a:t>T</a:t>
            </a:r>
            <a:r>
              <a:rPr lang="et-EE" dirty="0" err="1"/>
              <a:t>eema</a:t>
            </a:r>
            <a:r>
              <a:rPr lang="en-US" dirty="0"/>
              <a:t> </a:t>
            </a:r>
            <a:r>
              <a:rPr lang="et-EE" dirty="0"/>
              <a:t>4: </a:t>
            </a:r>
            <a:r>
              <a:rPr lang="fi-FI" dirty="0"/>
              <a:t>DKO </a:t>
            </a:r>
            <a:r>
              <a:rPr lang="fi-FI" dirty="0" err="1"/>
              <a:t>tõstab</a:t>
            </a:r>
            <a:r>
              <a:rPr lang="fi-FI" dirty="0"/>
              <a:t> </a:t>
            </a:r>
            <a:r>
              <a:rPr lang="fi-FI" dirty="0" err="1"/>
              <a:t>õppijate</a:t>
            </a:r>
            <a:r>
              <a:rPr lang="fi-FI" dirty="0"/>
              <a:t> </a:t>
            </a:r>
            <a:r>
              <a:rPr lang="fi-FI" dirty="0" err="1"/>
              <a:t>pädevuste</a:t>
            </a:r>
            <a:r>
              <a:rPr lang="fi-FI" dirty="0"/>
              <a:t> </a:t>
            </a:r>
            <a:r>
              <a:rPr lang="fi-FI" dirty="0" err="1"/>
              <a:t>taset</a:t>
            </a:r>
            <a:r>
              <a:rPr lang="fi-FI" dirty="0"/>
              <a:t>. </a:t>
            </a:r>
            <a:r>
              <a:rPr lang="fi-FI" dirty="0" err="1"/>
              <a:t>Siin</a:t>
            </a:r>
            <a:r>
              <a:rPr lang="fi-FI" dirty="0"/>
              <a:t> on </a:t>
            </a:r>
            <a:r>
              <a:rPr lang="fi-FI" dirty="0" err="1"/>
              <a:t>võimalused</a:t>
            </a:r>
            <a:r>
              <a:rPr lang="fi-FI" dirty="0"/>
              <a:t>.</a:t>
            </a:r>
            <a:endParaRPr lang="en-IE" dirty="0"/>
          </a:p>
          <a:p>
            <a:endParaRPr lang="en-US" dirty="0"/>
          </a:p>
        </p:txBody>
      </p:sp>
      <p:sp>
        <p:nvSpPr>
          <p:cNvPr id="19" name="Text Placeholder 18">
            <a:extLst>
              <a:ext uri="{FF2B5EF4-FFF2-40B4-BE49-F238E27FC236}">
                <a16:creationId xmlns:a16="http://schemas.microsoft.com/office/drawing/2014/main" id="{16589E74-EFFC-4583-9344-5B7494DC8503}"/>
              </a:ext>
            </a:extLst>
          </p:cNvPr>
          <p:cNvSpPr>
            <a:spLocks noGrp="1"/>
          </p:cNvSpPr>
          <p:nvPr>
            <p:ph type="body" sz="quarter" idx="25"/>
          </p:nvPr>
        </p:nvSpPr>
        <p:spPr/>
        <p:txBody>
          <a:bodyPr/>
          <a:lstStyle/>
          <a:p>
            <a:endParaRPr lang="en-IE"/>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t-EE" dirty="0"/>
              <a:t>„</a:t>
            </a:r>
            <a:r>
              <a:rPr lang="en-US" dirty="0"/>
              <a:t>S</a:t>
            </a:r>
            <a:r>
              <a:rPr lang="et-EE" dirty="0" err="1"/>
              <a:t>tudent</a:t>
            </a:r>
            <a:r>
              <a:rPr lang="et-EE" dirty="0"/>
              <a:t> </a:t>
            </a:r>
            <a:r>
              <a:rPr lang="en-US" dirty="0"/>
              <a:t>DCE</a:t>
            </a:r>
            <a:r>
              <a:rPr lang="et-EE" dirty="0"/>
              <a:t>“ projekti </a:t>
            </a:r>
            <a:r>
              <a:rPr lang="en-US" dirty="0"/>
              <a:t> </a:t>
            </a:r>
            <a:r>
              <a:rPr lang="en-US" dirty="0" err="1"/>
              <a:t>juhtumi</a:t>
            </a:r>
            <a:r>
              <a:rPr lang="et-EE" dirty="0"/>
              <a:t>kirjeldused</a:t>
            </a:r>
            <a:endParaRPr lang="en-US" dirty="0"/>
          </a:p>
        </p:txBody>
      </p:sp>
      <p:sp>
        <p:nvSpPr>
          <p:cNvPr id="20" name="Text Placeholder 19">
            <a:extLst>
              <a:ext uri="{FF2B5EF4-FFF2-40B4-BE49-F238E27FC236}">
                <a16:creationId xmlns:a16="http://schemas.microsoft.com/office/drawing/2014/main" id="{A91E1393-AD2D-4003-A47B-F9AD1977F0FF}"/>
              </a:ext>
            </a:extLst>
          </p:cNvPr>
          <p:cNvSpPr>
            <a:spLocks noGrp="1"/>
          </p:cNvSpPr>
          <p:nvPr>
            <p:ph type="body" sz="quarter" idx="27"/>
          </p:nvPr>
        </p:nvSpPr>
        <p:spPr/>
        <p:txBody>
          <a:bodyPr/>
          <a:lstStyle/>
          <a:p>
            <a:endParaRPr lang="en-IE"/>
          </a:p>
        </p:txBody>
      </p:sp>
      <p:sp>
        <p:nvSpPr>
          <p:cNvPr id="21" name="Text Placeholder 20">
            <a:extLst>
              <a:ext uri="{FF2B5EF4-FFF2-40B4-BE49-F238E27FC236}">
                <a16:creationId xmlns:a16="http://schemas.microsoft.com/office/drawing/2014/main" id="{196486D4-D364-465D-9032-E26B3E44319F}"/>
              </a:ext>
            </a:extLst>
          </p:cNvPr>
          <p:cNvSpPr>
            <a:spLocks noGrp="1"/>
          </p:cNvSpPr>
          <p:nvPr>
            <p:ph type="body" sz="quarter" idx="28"/>
          </p:nvPr>
        </p:nvSpPr>
        <p:spPr/>
        <p:txBody>
          <a:bodyPr/>
          <a:lstStyle/>
          <a:p>
            <a:r>
              <a:rPr lang="en-US" dirty="0"/>
              <a:t>Video</a:t>
            </a:r>
            <a:r>
              <a:rPr lang="et-EE" dirty="0"/>
              <a:t>d ja harjutused</a:t>
            </a:r>
            <a:endParaRPr lang="en-US" dirty="0"/>
          </a:p>
        </p:txBody>
      </p:sp>
      <p:sp>
        <p:nvSpPr>
          <p:cNvPr id="16" name="TextBox 15">
            <a:extLst>
              <a:ext uri="{FF2B5EF4-FFF2-40B4-BE49-F238E27FC236}">
                <a16:creationId xmlns:a16="http://schemas.microsoft.com/office/drawing/2014/main" id="{8A54B590-BFD2-4697-9F6E-F13FC752E63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This project has been funded with support from the European Commission. This publication reflects the views only of the author(s), and the Commission cannot be held responsible for any use, which may be made of the information contained therein. </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C79B4CE-A75A-4EA1-BF7D-3516558E43C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
        <p:nvSpPr>
          <p:cNvPr id="7" name="Text Placeholder 6">
            <a:extLst>
              <a:ext uri="{FF2B5EF4-FFF2-40B4-BE49-F238E27FC236}">
                <a16:creationId xmlns:a16="http://schemas.microsoft.com/office/drawing/2014/main" id="{2ACE1E5D-5A49-4798-A387-B3DAFC614A12}"/>
              </a:ext>
            </a:extLst>
          </p:cNvPr>
          <p:cNvSpPr>
            <a:spLocks noGrp="1"/>
          </p:cNvSpPr>
          <p:nvPr>
            <p:ph type="body" sz="quarter" idx="18"/>
          </p:nvPr>
        </p:nvSpPr>
        <p:spPr>
          <a:xfrm>
            <a:off x="1458686" y="1371600"/>
            <a:ext cx="5290457" cy="5486400"/>
          </a:xfrm>
        </p:spPr>
        <p:txBody>
          <a:bodyPr>
            <a:normAutofit/>
          </a:bodyPr>
          <a:lstStyle/>
          <a:p>
            <a:r>
              <a:rPr lang="en-US" dirty="0" err="1"/>
              <a:t>Õpetaja</a:t>
            </a:r>
            <a:r>
              <a:rPr lang="et-EE" dirty="0"/>
              <a:t>koolituse üliõpilased H</a:t>
            </a:r>
            <a:r>
              <a:rPr lang="en-US" dirty="0" err="1"/>
              <a:t>ispaaniast</a:t>
            </a:r>
            <a:r>
              <a:rPr lang="en-US" dirty="0"/>
              <a:t> ja</a:t>
            </a:r>
            <a:r>
              <a:rPr lang="et-EE" dirty="0"/>
              <a:t> </a:t>
            </a:r>
            <a:r>
              <a:rPr lang="en-US" dirty="0" err="1"/>
              <a:t>Lõuna-Aafrikast</a:t>
            </a:r>
            <a:r>
              <a:rPr lang="en-US" dirty="0"/>
              <a:t> </a:t>
            </a:r>
            <a:r>
              <a:rPr lang="en-US" dirty="0" err="1"/>
              <a:t>Beninist</a:t>
            </a:r>
            <a:r>
              <a:rPr lang="en-US" dirty="0"/>
              <a:t> </a:t>
            </a:r>
            <a:r>
              <a:rPr lang="en-US" dirty="0" err="1"/>
              <a:t>osalesid</a:t>
            </a:r>
            <a:r>
              <a:rPr lang="en-US" dirty="0"/>
              <a:t> </a:t>
            </a:r>
            <a:r>
              <a:rPr lang="et-EE" dirty="0"/>
              <a:t>virtuaalses </a:t>
            </a:r>
            <a:r>
              <a:rPr lang="en-US" dirty="0" err="1"/>
              <a:t>kultuuridevahelise</a:t>
            </a:r>
            <a:r>
              <a:rPr lang="en-US" dirty="0"/>
              <a:t> </a:t>
            </a:r>
            <a:r>
              <a:rPr lang="et-EE" dirty="0"/>
              <a:t>praktilise õppe </a:t>
            </a:r>
            <a:r>
              <a:rPr lang="en-US" dirty="0" err="1"/>
              <a:t>kursusel</a:t>
            </a:r>
            <a:r>
              <a:rPr lang="en-US" dirty="0"/>
              <a:t>.</a:t>
            </a:r>
            <a:endParaRPr lang="et-EE" dirty="0"/>
          </a:p>
          <a:p>
            <a:r>
              <a:rPr lang="en-US" dirty="0" err="1"/>
              <a:t>Projekti</a:t>
            </a:r>
            <a:r>
              <a:rPr lang="en-US" dirty="0"/>
              <a:t> </a:t>
            </a:r>
            <a:r>
              <a:rPr lang="en-US" dirty="0" err="1"/>
              <a:t>eesmärk</a:t>
            </a:r>
            <a:r>
              <a:rPr lang="en-US" dirty="0"/>
              <a:t> </a:t>
            </a:r>
            <a:r>
              <a:rPr lang="en-US" dirty="0" err="1"/>
              <a:t>oli</a:t>
            </a:r>
            <a:r>
              <a:rPr lang="en-US" dirty="0"/>
              <a:t> </a:t>
            </a:r>
            <a:r>
              <a:rPr lang="en-US" dirty="0" err="1"/>
              <a:t>tugevdada</a:t>
            </a:r>
            <a:r>
              <a:rPr lang="en-US" dirty="0"/>
              <a:t> </a:t>
            </a:r>
            <a:r>
              <a:rPr lang="en-US" dirty="0" err="1"/>
              <a:t>Beninist</a:t>
            </a:r>
            <a:r>
              <a:rPr lang="en-US" dirty="0"/>
              <a:t> </a:t>
            </a:r>
            <a:r>
              <a:rPr lang="en-US" dirty="0" err="1"/>
              <a:t>pärit</a:t>
            </a:r>
            <a:r>
              <a:rPr lang="en-US" dirty="0"/>
              <a:t> </a:t>
            </a:r>
            <a:r>
              <a:rPr lang="en-US" dirty="0" err="1"/>
              <a:t>hispaania</a:t>
            </a:r>
            <a:r>
              <a:rPr lang="en-US" dirty="0"/>
              <a:t> keel</a:t>
            </a:r>
            <a:r>
              <a:rPr lang="et-EE" dirty="0"/>
              <a:t>t õppivate </a:t>
            </a:r>
            <a:r>
              <a:rPr lang="et-EE" dirty="0" err="1"/>
              <a:t>üli</a:t>
            </a:r>
            <a:r>
              <a:rPr lang="en-US" dirty="0" err="1"/>
              <a:t>õpilaste</a:t>
            </a:r>
            <a:r>
              <a:rPr lang="en-US" dirty="0"/>
              <a:t> </a:t>
            </a:r>
            <a:r>
              <a:rPr lang="en-US" dirty="0" err="1"/>
              <a:t>suulist</a:t>
            </a:r>
            <a:r>
              <a:rPr lang="en-US" dirty="0"/>
              <a:t> </a:t>
            </a:r>
            <a:r>
              <a:rPr lang="et-EE" dirty="0"/>
              <a:t>keel</a:t>
            </a:r>
            <a:r>
              <a:rPr lang="en-US" dirty="0" err="1"/>
              <a:t>oskust</a:t>
            </a:r>
            <a:r>
              <a:rPr lang="en-US" dirty="0"/>
              <a:t>, </a:t>
            </a:r>
            <a:r>
              <a:rPr lang="en-US" dirty="0" err="1"/>
              <a:t>kuna</a:t>
            </a:r>
            <a:r>
              <a:rPr lang="en-US" dirty="0"/>
              <a:t> </a:t>
            </a:r>
            <a:r>
              <a:rPr lang="en-US" dirty="0" err="1"/>
              <a:t>neil</a:t>
            </a:r>
            <a:r>
              <a:rPr lang="en-US" dirty="0"/>
              <a:t> </a:t>
            </a:r>
            <a:r>
              <a:rPr lang="en-US" dirty="0" err="1"/>
              <a:t>puudusid</a:t>
            </a:r>
            <a:r>
              <a:rPr lang="en-US" dirty="0"/>
              <a:t> </a:t>
            </a:r>
            <a:r>
              <a:rPr lang="en-US" dirty="0" err="1"/>
              <a:t>võimalused</a:t>
            </a:r>
            <a:r>
              <a:rPr lang="en-US" dirty="0"/>
              <a:t> (</a:t>
            </a:r>
            <a:r>
              <a:rPr lang="en-US" dirty="0" err="1"/>
              <a:t>stipendiumid</a:t>
            </a:r>
            <a:r>
              <a:rPr lang="en-US" dirty="0"/>
              <a:t> ja </a:t>
            </a:r>
            <a:r>
              <a:rPr lang="et-EE" dirty="0"/>
              <a:t>toetused</a:t>
            </a:r>
            <a:r>
              <a:rPr lang="en-US" dirty="0"/>
              <a:t>) reis</a:t>
            </a:r>
            <a:r>
              <a:rPr lang="et-EE" dirty="0" err="1"/>
              <a:t>imiseks</a:t>
            </a:r>
            <a:r>
              <a:rPr lang="en-US" dirty="0"/>
              <a:t> </a:t>
            </a:r>
            <a:r>
              <a:rPr lang="en-US" dirty="0" err="1"/>
              <a:t>hispaania</a:t>
            </a:r>
            <a:r>
              <a:rPr lang="en-US" dirty="0"/>
              <a:t> </a:t>
            </a:r>
            <a:r>
              <a:rPr lang="en-US" dirty="0" err="1"/>
              <a:t>keelt</a:t>
            </a:r>
            <a:r>
              <a:rPr lang="en-US" dirty="0"/>
              <a:t> </a:t>
            </a:r>
            <a:r>
              <a:rPr lang="en-US" dirty="0" err="1"/>
              <a:t>kõnelevatesse</a:t>
            </a:r>
            <a:r>
              <a:rPr lang="en-US" dirty="0"/>
              <a:t> </a:t>
            </a:r>
            <a:r>
              <a:rPr lang="en-US" dirty="0" err="1"/>
              <a:t>riikidesse</a:t>
            </a:r>
            <a:r>
              <a:rPr lang="en-US" dirty="0"/>
              <a:t>.</a:t>
            </a:r>
            <a:endParaRPr lang="et-EE" dirty="0"/>
          </a:p>
          <a:p>
            <a:r>
              <a:rPr lang="en-US" dirty="0" err="1"/>
              <a:t>Samal</a:t>
            </a:r>
            <a:r>
              <a:rPr lang="en-US" dirty="0"/>
              <a:t> </a:t>
            </a:r>
            <a:r>
              <a:rPr lang="en-US" dirty="0" err="1"/>
              <a:t>ajal</a:t>
            </a:r>
            <a:r>
              <a:rPr lang="en-US" dirty="0"/>
              <a:t> </a:t>
            </a:r>
            <a:r>
              <a:rPr lang="en-US" dirty="0" err="1"/>
              <a:t>oli</a:t>
            </a:r>
            <a:r>
              <a:rPr lang="en-US" dirty="0"/>
              <a:t> </a:t>
            </a:r>
            <a:r>
              <a:rPr lang="en-US" dirty="0" err="1"/>
              <a:t>programmi</a:t>
            </a:r>
            <a:r>
              <a:rPr lang="en-US" dirty="0"/>
              <a:t> </a:t>
            </a:r>
            <a:r>
              <a:rPr lang="en-US" dirty="0" err="1"/>
              <a:t>eesmärk</a:t>
            </a:r>
            <a:r>
              <a:rPr lang="en-US" dirty="0"/>
              <a:t> </a:t>
            </a:r>
            <a:r>
              <a:rPr lang="en-US" dirty="0" err="1"/>
              <a:t>võimaldada</a:t>
            </a:r>
            <a:r>
              <a:rPr lang="en-US" dirty="0"/>
              <a:t> </a:t>
            </a:r>
            <a:r>
              <a:rPr lang="en-US" dirty="0" err="1"/>
              <a:t>Hispaania</a:t>
            </a:r>
            <a:r>
              <a:rPr lang="en-US" dirty="0"/>
              <a:t> </a:t>
            </a:r>
            <a:r>
              <a:rPr lang="et-EE" dirty="0" err="1"/>
              <a:t>üli</a:t>
            </a:r>
            <a:r>
              <a:rPr lang="en-US" dirty="0" err="1"/>
              <a:t>õpilastel</a:t>
            </a:r>
            <a:r>
              <a:rPr lang="en-US" dirty="0"/>
              <a:t> </a:t>
            </a:r>
            <a:r>
              <a:rPr lang="en-US" dirty="0" err="1"/>
              <a:t>saada</a:t>
            </a:r>
            <a:r>
              <a:rPr lang="en-US" dirty="0"/>
              <a:t> </a:t>
            </a:r>
            <a:r>
              <a:rPr lang="et-EE" dirty="0"/>
              <a:t>paremini aru </a:t>
            </a:r>
            <a:r>
              <a:rPr lang="en-US" dirty="0" err="1"/>
              <a:t>teistest</a:t>
            </a:r>
            <a:r>
              <a:rPr lang="en-US" dirty="0"/>
              <a:t> </a:t>
            </a:r>
            <a:r>
              <a:rPr lang="en-US" dirty="0" err="1"/>
              <a:t>hariduskultuuridest</a:t>
            </a:r>
            <a:r>
              <a:rPr lang="en-US" dirty="0"/>
              <a:t> ja </a:t>
            </a:r>
            <a:r>
              <a:rPr lang="en-US" dirty="0" err="1"/>
              <a:t>õppida</a:t>
            </a:r>
            <a:r>
              <a:rPr lang="en-US" dirty="0"/>
              <a:t> </a:t>
            </a:r>
            <a:r>
              <a:rPr lang="et-EE" dirty="0"/>
              <a:t>esmalt tundma ka </a:t>
            </a:r>
            <a:r>
              <a:rPr lang="en-US" dirty="0" err="1"/>
              <a:t>oma</a:t>
            </a:r>
            <a:r>
              <a:rPr lang="en-US" dirty="0"/>
              <a:t> </a:t>
            </a:r>
            <a:r>
              <a:rPr lang="en-US" dirty="0" err="1"/>
              <a:t>haridusreaalsust</a:t>
            </a:r>
            <a:r>
              <a:rPr lang="en-US" dirty="0"/>
              <a:t>.</a:t>
            </a:r>
          </a:p>
        </p:txBody>
      </p:sp>
      <p:sp>
        <p:nvSpPr>
          <p:cNvPr id="5" name="Text Placeholder 4">
            <a:extLst>
              <a:ext uri="{FF2B5EF4-FFF2-40B4-BE49-F238E27FC236}">
                <a16:creationId xmlns:a16="http://schemas.microsoft.com/office/drawing/2014/main" id="{EF2E9215-B87C-4F23-A3FE-A60D8E1CEC67}"/>
              </a:ext>
            </a:extLst>
          </p:cNvPr>
          <p:cNvSpPr>
            <a:spLocks noGrp="1"/>
          </p:cNvSpPr>
          <p:nvPr>
            <p:ph type="body" sz="quarter" idx="16"/>
          </p:nvPr>
        </p:nvSpPr>
        <p:spPr>
          <a:xfrm>
            <a:off x="1458686" y="201588"/>
            <a:ext cx="5290457" cy="1157486"/>
          </a:xfrm>
        </p:spPr>
        <p:txBody>
          <a:bodyPr>
            <a:normAutofit fontScale="92500" lnSpcReduction="20000"/>
          </a:bodyPr>
          <a:lstStyle/>
          <a:p>
            <a:pPr algn="ctr"/>
            <a:r>
              <a:rPr lang="en-US" sz="3500" dirty="0"/>
              <a:t>VIRTUAALNE ÜLIÕPILASTE PRAKTILISE ÕPPE PROGRAMM UNED-IS </a:t>
            </a:r>
            <a:endParaRPr lang="en-IE" dirty="0"/>
          </a:p>
        </p:txBody>
      </p:sp>
      <p:sp>
        <p:nvSpPr>
          <p:cNvPr id="8" name="TextBox 7">
            <a:extLst>
              <a:ext uri="{FF2B5EF4-FFF2-40B4-BE49-F238E27FC236}">
                <a16:creationId xmlns:a16="http://schemas.microsoft.com/office/drawing/2014/main" id="{0B60789B-4289-4ED4-8F10-1CB035F80CBC}"/>
              </a:ext>
            </a:extLst>
          </p:cNvPr>
          <p:cNvSpPr txBox="1"/>
          <p:nvPr/>
        </p:nvSpPr>
        <p:spPr>
          <a:xfrm rot="16200000">
            <a:off x="-669941" y="3406663"/>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1849132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096C8DF6-CE30-4F12-B52D-E192BB7CE64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7" name="Text Placeholder 6">
            <a:extLst>
              <a:ext uri="{FF2B5EF4-FFF2-40B4-BE49-F238E27FC236}">
                <a16:creationId xmlns:a16="http://schemas.microsoft.com/office/drawing/2014/main" id="{2ACE1E5D-5A49-4798-A387-B3DAFC614A12}"/>
              </a:ext>
            </a:extLst>
          </p:cNvPr>
          <p:cNvSpPr>
            <a:spLocks noGrp="1"/>
          </p:cNvSpPr>
          <p:nvPr>
            <p:ph type="body" sz="quarter" idx="18"/>
          </p:nvPr>
        </p:nvSpPr>
        <p:spPr>
          <a:xfrm>
            <a:off x="1502979" y="1668775"/>
            <a:ext cx="5349083" cy="5189225"/>
          </a:xfrm>
        </p:spPr>
        <p:txBody>
          <a:bodyPr>
            <a:normAutofit/>
          </a:bodyPr>
          <a:lstStyle/>
          <a:p>
            <a:r>
              <a:rPr lang="et-EE" dirty="0" err="1"/>
              <a:t>Üliõ</a:t>
            </a:r>
            <a:r>
              <a:rPr lang="en-US" dirty="0" err="1"/>
              <a:t>pilaste</a:t>
            </a:r>
            <a:r>
              <a:rPr lang="en-US" dirty="0"/>
              <a:t> </a:t>
            </a:r>
            <a:r>
              <a:rPr lang="en-US" dirty="0" err="1"/>
              <a:t>osalemine</a:t>
            </a:r>
            <a:r>
              <a:rPr lang="en-US" dirty="0"/>
              <a:t> </a:t>
            </a:r>
            <a:r>
              <a:rPr lang="en-US" dirty="0" err="1"/>
              <a:t>tegevuses</a:t>
            </a:r>
            <a:r>
              <a:rPr lang="en-US" dirty="0"/>
              <a:t> </a:t>
            </a:r>
            <a:r>
              <a:rPr lang="en-US" dirty="0" err="1"/>
              <a:t>oli</a:t>
            </a:r>
            <a:r>
              <a:rPr lang="en-US" dirty="0"/>
              <a:t> </a:t>
            </a:r>
            <a:r>
              <a:rPr lang="en-US" dirty="0" err="1"/>
              <a:t>tehnoloogi</a:t>
            </a:r>
            <a:r>
              <a:rPr lang="et-EE" dirty="0" err="1"/>
              <a:t>apõhine</a:t>
            </a:r>
            <a:r>
              <a:rPr lang="en-US" dirty="0"/>
              <a:t>. See </a:t>
            </a:r>
            <a:r>
              <a:rPr lang="en-US" dirty="0" err="1"/>
              <a:t>toetas</a:t>
            </a:r>
            <a:r>
              <a:rPr lang="en-US" dirty="0"/>
              <a:t> </a:t>
            </a:r>
            <a:r>
              <a:rPr lang="en-US" dirty="0" err="1"/>
              <a:t>võimalust</a:t>
            </a:r>
            <a:r>
              <a:rPr lang="en-US" dirty="0"/>
              <a:t> </a:t>
            </a:r>
            <a:r>
              <a:rPr lang="en-US" dirty="0" err="1"/>
              <a:t>edendada</a:t>
            </a:r>
            <a:r>
              <a:rPr lang="en-US" dirty="0"/>
              <a:t> </a:t>
            </a:r>
            <a:r>
              <a:rPr lang="en-US" dirty="0" err="1"/>
              <a:t>kodaniku</a:t>
            </a:r>
            <a:r>
              <a:rPr lang="et-EE" dirty="0" err="1"/>
              <a:t>oslust</a:t>
            </a:r>
            <a:r>
              <a:rPr lang="en-US" dirty="0"/>
              <a:t> </a:t>
            </a:r>
            <a:r>
              <a:rPr lang="en-US" dirty="0" err="1"/>
              <a:t>virtuaalselt</a:t>
            </a:r>
            <a:r>
              <a:rPr lang="en-US" dirty="0"/>
              <a:t>, </a:t>
            </a:r>
            <a:r>
              <a:rPr lang="en-US" dirty="0" err="1"/>
              <a:t>kasutades</a:t>
            </a:r>
            <a:r>
              <a:rPr lang="en-US" dirty="0"/>
              <a:t> 2.0 </a:t>
            </a:r>
            <a:r>
              <a:rPr lang="en-US" dirty="0" err="1"/>
              <a:t>tehnoloogiaid</a:t>
            </a:r>
            <a:r>
              <a:rPr lang="en-US" dirty="0"/>
              <a:t>, et </a:t>
            </a:r>
            <a:r>
              <a:rPr lang="et-EE" dirty="0"/>
              <a:t>aidata </a:t>
            </a:r>
            <a:r>
              <a:rPr lang="en-US" dirty="0" err="1"/>
              <a:t>rahuldada</a:t>
            </a:r>
            <a:r>
              <a:rPr lang="en-US" dirty="0"/>
              <a:t> </a:t>
            </a:r>
            <a:r>
              <a:rPr lang="en-US" dirty="0" err="1"/>
              <a:t>teistes</a:t>
            </a:r>
            <a:r>
              <a:rPr lang="en-US" dirty="0"/>
              <a:t> </a:t>
            </a:r>
            <a:r>
              <a:rPr lang="en-US" dirty="0" err="1"/>
              <a:t>maailma</a:t>
            </a:r>
            <a:r>
              <a:rPr lang="en-US" dirty="0"/>
              <a:t> </a:t>
            </a:r>
            <a:r>
              <a:rPr lang="en-US" dirty="0" err="1"/>
              <a:t>piirkondades</a:t>
            </a:r>
            <a:r>
              <a:rPr lang="en-US" dirty="0"/>
              <a:t> </a:t>
            </a:r>
            <a:r>
              <a:rPr lang="en-US" dirty="0" err="1"/>
              <a:t>asuvate</a:t>
            </a:r>
            <a:r>
              <a:rPr lang="en-US" dirty="0"/>
              <a:t> </a:t>
            </a:r>
            <a:r>
              <a:rPr lang="en-US" dirty="0" err="1"/>
              <a:t>sotsiaalsete</a:t>
            </a:r>
            <a:r>
              <a:rPr lang="en-US" dirty="0"/>
              <a:t> </a:t>
            </a:r>
            <a:r>
              <a:rPr lang="en-US" dirty="0" err="1"/>
              <a:t>rühmade</a:t>
            </a:r>
            <a:r>
              <a:rPr lang="en-US" dirty="0"/>
              <a:t> </a:t>
            </a:r>
            <a:r>
              <a:rPr lang="en-US" dirty="0" err="1"/>
              <a:t>vajadusi</a:t>
            </a:r>
            <a:r>
              <a:rPr lang="en-US" dirty="0"/>
              <a:t>.</a:t>
            </a:r>
            <a:endParaRPr lang="et-EE" dirty="0"/>
          </a:p>
          <a:p>
            <a:r>
              <a:rPr lang="en-US" dirty="0" err="1"/>
              <a:t>Programm</a:t>
            </a:r>
            <a:r>
              <a:rPr lang="en-US" dirty="0"/>
              <a:t> </a:t>
            </a:r>
            <a:r>
              <a:rPr lang="et-EE" dirty="0"/>
              <a:t>kasutas </a:t>
            </a:r>
            <a:r>
              <a:rPr lang="en-US" dirty="0"/>
              <a:t>ka </a:t>
            </a:r>
            <a:r>
              <a:rPr lang="en-US" dirty="0" err="1"/>
              <a:t>uudset</a:t>
            </a:r>
            <a:r>
              <a:rPr lang="en-US" dirty="0"/>
              <a:t> </a:t>
            </a:r>
            <a:r>
              <a:rPr lang="en-US" dirty="0" err="1"/>
              <a:t>pedagoogilist</a:t>
            </a:r>
            <a:r>
              <a:rPr lang="en-US" dirty="0"/>
              <a:t> </a:t>
            </a:r>
            <a:r>
              <a:rPr lang="et-EE" dirty="0"/>
              <a:t>lähenemist – praktilist õpet</a:t>
            </a:r>
            <a:r>
              <a:rPr lang="en-US" dirty="0"/>
              <a:t> (</a:t>
            </a:r>
            <a:r>
              <a:rPr lang="en-US" dirty="0" err="1"/>
              <a:t>sellest</a:t>
            </a:r>
            <a:r>
              <a:rPr lang="en-US" dirty="0"/>
              <a:t> </a:t>
            </a:r>
            <a:r>
              <a:rPr lang="et-EE" dirty="0"/>
              <a:t>l</a:t>
            </a:r>
            <a:r>
              <a:rPr lang="en-US" dirty="0" err="1"/>
              <a:t>ähemalt</a:t>
            </a:r>
            <a:r>
              <a:rPr lang="en-US" dirty="0"/>
              <a:t> </a:t>
            </a:r>
            <a:r>
              <a:rPr lang="en-US" dirty="0" err="1"/>
              <a:t>hiljem</a:t>
            </a:r>
            <a:r>
              <a:rPr lang="en-US" dirty="0"/>
              <a:t>) ja</a:t>
            </a:r>
            <a:r>
              <a:rPr lang="et-EE" dirty="0"/>
              <a:t> edendas</a:t>
            </a:r>
            <a:r>
              <a:rPr lang="en-US" dirty="0"/>
              <a:t> </a:t>
            </a:r>
            <a:r>
              <a:rPr lang="en-US" dirty="0" err="1"/>
              <a:t>kodaniku</a:t>
            </a:r>
            <a:r>
              <a:rPr lang="et-EE" dirty="0"/>
              <a:t>osalust</a:t>
            </a:r>
            <a:r>
              <a:rPr lang="en-US" dirty="0"/>
              <a:t>, </a:t>
            </a:r>
            <a:r>
              <a:rPr lang="en-US" dirty="0" err="1"/>
              <a:t>mida</a:t>
            </a:r>
            <a:r>
              <a:rPr lang="en-US" dirty="0"/>
              <a:t> </a:t>
            </a:r>
            <a:r>
              <a:rPr lang="en-US" dirty="0" err="1"/>
              <a:t>toetasid</a:t>
            </a:r>
            <a:r>
              <a:rPr lang="en-US" dirty="0"/>
              <a:t> </a:t>
            </a:r>
            <a:r>
              <a:rPr lang="en-US" dirty="0" err="1"/>
              <a:t>virtuaalsed</a:t>
            </a:r>
            <a:r>
              <a:rPr lang="en-US" dirty="0"/>
              <a:t> </a:t>
            </a:r>
            <a:r>
              <a:rPr lang="en-US" dirty="0" err="1"/>
              <a:t>õpikeskkonnad</a:t>
            </a:r>
            <a:r>
              <a:rPr lang="en-US" dirty="0"/>
              <a:t>.</a:t>
            </a:r>
            <a:endParaRPr lang="et-EE" dirty="0"/>
          </a:p>
          <a:p>
            <a:endParaRPr lang="et-EE" dirty="0"/>
          </a:p>
          <a:p>
            <a:r>
              <a:rPr lang="fi-FI" dirty="0">
                <a:hlinkClick r:id="rId3">
                  <a:extLst>
                    <a:ext uri="{A12FA001-AC4F-418D-AE19-62706E023703}">
                      <ahyp:hlinkClr xmlns:ahyp="http://schemas.microsoft.com/office/drawing/2018/hyperlinkcolor" val="tx"/>
                    </a:ext>
                  </a:extLst>
                </a:hlinkClick>
              </a:rPr>
              <a:t>Vaata </a:t>
            </a:r>
            <a:r>
              <a:rPr lang="fi-FI" dirty="0" err="1">
                <a:hlinkClick r:id="rId3">
                  <a:extLst>
                    <a:ext uri="{A12FA001-AC4F-418D-AE19-62706E023703}">
                      <ahyp:hlinkClr xmlns:ahyp="http://schemas.microsoft.com/office/drawing/2018/hyperlinkcolor" val="tx"/>
                    </a:ext>
                  </a:extLst>
                </a:hlinkClick>
              </a:rPr>
              <a:t>täpsemat</a:t>
            </a:r>
            <a:r>
              <a:rPr lang="fi-FI" dirty="0">
                <a:hlinkClick r:id="rId3">
                  <a:extLst>
                    <a:ext uri="{A12FA001-AC4F-418D-AE19-62706E023703}">
                      <ahyp:hlinkClr xmlns:ahyp="http://schemas.microsoft.com/office/drawing/2018/hyperlinkcolor" val="tx"/>
                    </a:ext>
                  </a:extLst>
                </a:hlinkClick>
              </a:rPr>
              <a:t> </a:t>
            </a:r>
            <a:r>
              <a:rPr lang="fi-FI" dirty="0" err="1">
                <a:hlinkClick r:id="rId3">
                  <a:extLst>
                    <a:ext uri="{A12FA001-AC4F-418D-AE19-62706E023703}">
                      <ahyp:hlinkClr xmlns:ahyp="http://schemas.microsoft.com/office/drawing/2018/hyperlinkcolor" val="tx"/>
                    </a:ext>
                  </a:extLst>
                </a:hlinkClick>
              </a:rPr>
              <a:t>juhtumikirjeldust</a:t>
            </a:r>
            <a:r>
              <a:rPr lang="fi-FI" dirty="0">
                <a:hlinkClick r:id="rId3">
                  <a:extLst>
                    <a:ext uri="{A12FA001-AC4F-418D-AE19-62706E023703}">
                      <ahyp:hlinkClr xmlns:ahyp="http://schemas.microsoft.com/office/drawing/2018/hyperlinkcolor" val="tx"/>
                    </a:ext>
                  </a:extLst>
                </a:hlinkClick>
              </a:rPr>
              <a:t> DKO </a:t>
            </a:r>
            <a:r>
              <a:rPr lang="fi-FI" dirty="0" err="1">
                <a:hlinkClick r:id="rId3">
                  <a:extLst>
                    <a:ext uri="{A12FA001-AC4F-418D-AE19-62706E023703}">
                      <ahyp:hlinkClr xmlns:ahyp="http://schemas.microsoft.com/office/drawing/2018/hyperlinkcolor" val="tx"/>
                    </a:ext>
                  </a:extLst>
                </a:hlinkClick>
              </a:rPr>
              <a:t>juhendist</a:t>
            </a:r>
            <a:r>
              <a:rPr lang="fi-FI" dirty="0">
                <a:hlinkClick r:id="rId3">
                  <a:extLst>
                    <a:ext uri="{A12FA001-AC4F-418D-AE19-62706E023703}">
                      <ahyp:hlinkClr xmlns:ahyp="http://schemas.microsoft.com/office/drawing/2018/hyperlinkcolor" val="tx"/>
                    </a:ext>
                  </a:extLst>
                </a:hlinkClick>
              </a:rPr>
              <a:t> </a:t>
            </a:r>
            <a:r>
              <a:rPr lang="fi-FI" dirty="0" err="1">
                <a:hlinkClick r:id="rId3">
                  <a:extLst>
                    <a:ext uri="{A12FA001-AC4F-418D-AE19-62706E023703}">
                      <ahyp:hlinkClr xmlns:ahyp="http://schemas.microsoft.com/office/drawing/2018/hyperlinkcolor" val="tx"/>
                    </a:ext>
                  </a:extLst>
                </a:hlinkClick>
              </a:rPr>
              <a:t>klikkides</a:t>
            </a:r>
            <a:r>
              <a:rPr lang="fi-FI" dirty="0">
                <a:hlinkClick r:id="rId3">
                  <a:extLst>
                    <a:ext uri="{A12FA001-AC4F-418D-AE19-62706E023703}">
                      <ahyp:hlinkClr xmlns:ahyp="http://schemas.microsoft.com/office/drawing/2018/hyperlinkcolor" val="tx"/>
                    </a:ext>
                  </a:extLst>
                </a:hlinkClick>
              </a:rPr>
              <a:t> </a:t>
            </a:r>
            <a:r>
              <a:rPr lang="fi-FI" dirty="0" err="1">
                <a:hlinkClick r:id="rId3">
                  <a:extLst>
                    <a:ext uri="{A12FA001-AC4F-418D-AE19-62706E023703}">
                      <ahyp:hlinkClr xmlns:ahyp="http://schemas.microsoft.com/office/drawing/2018/hyperlinkcolor" val="tx"/>
                    </a:ext>
                  </a:extLst>
                </a:hlinkClick>
              </a:rPr>
              <a:t>siin</a:t>
            </a:r>
            <a:r>
              <a:rPr lang="fi-FI" dirty="0">
                <a:hlinkClick r:id="rId4">
                  <a:extLst>
                    <a:ext uri="{A12FA001-AC4F-418D-AE19-62706E023703}">
                      <ahyp:hlinkClr xmlns:ahyp="http://schemas.microsoft.com/office/drawing/2018/hyperlinkcolor" val="tx"/>
                    </a:ext>
                  </a:extLst>
                </a:hlinkClick>
              </a:rPr>
              <a:t>.</a:t>
            </a:r>
            <a:endParaRPr lang="en-US" dirty="0"/>
          </a:p>
          <a:p>
            <a:pPr marL="0"/>
            <a:endParaRPr lang="en-IE" dirty="0"/>
          </a:p>
        </p:txBody>
      </p:sp>
      <p:sp>
        <p:nvSpPr>
          <p:cNvPr id="8" name="TextBox 7">
            <a:extLst>
              <a:ext uri="{FF2B5EF4-FFF2-40B4-BE49-F238E27FC236}">
                <a16:creationId xmlns:a16="http://schemas.microsoft.com/office/drawing/2014/main" id="{906275A6-F962-4E6B-87D2-27C80471A4E1}"/>
              </a:ext>
            </a:extLst>
          </p:cNvPr>
          <p:cNvSpPr txBox="1"/>
          <p:nvPr/>
        </p:nvSpPr>
        <p:spPr>
          <a:xfrm rot="16200000">
            <a:off x="-669941" y="3406663"/>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
        <p:nvSpPr>
          <p:cNvPr id="6" name="Text Placeholder 4">
            <a:extLst>
              <a:ext uri="{FF2B5EF4-FFF2-40B4-BE49-F238E27FC236}">
                <a16:creationId xmlns:a16="http://schemas.microsoft.com/office/drawing/2014/main" id="{C4195DF3-5D54-4A75-B042-DB38F0A7159F}"/>
              </a:ext>
            </a:extLst>
          </p:cNvPr>
          <p:cNvSpPr>
            <a:spLocks noGrp="1"/>
          </p:cNvSpPr>
          <p:nvPr>
            <p:ph type="body" sz="quarter" idx="16"/>
          </p:nvPr>
        </p:nvSpPr>
        <p:spPr>
          <a:xfrm>
            <a:off x="1458686" y="201588"/>
            <a:ext cx="5290457" cy="1157486"/>
          </a:xfrm>
        </p:spPr>
        <p:txBody>
          <a:bodyPr>
            <a:normAutofit fontScale="92500" lnSpcReduction="20000"/>
          </a:bodyPr>
          <a:lstStyle/>
          <a:p>
            <a:pPr algn="ctr"/>
            <a:r>
              <a:rPr lang="en-US" sz="3500" dirty="0"/>
              <a:t>VIRTUAALNE ÜLIÕPILASTE PRAKTILISE ÕPPE PROGRAMM UNED-IS </a:t>
            </a:r>
            <a:endParaRPr lang="en-IE" dirty="0"/>
          </a:p>
        </p:txBody>
      </p:sp>
    </p:spTree>
    <p:extLst>
      <p:ext uri="{BB962C8B-B14F-4D97-AF65-F5344CB8AC3E}">
        <p14:creationId xmlns:p14="http://schemas.microsoft.com/office/powerpoint/2010/main" val="2071069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52426" y="414899"/>
            <a:ext cx="6039874" cy="590313"/>
          </a:xfrm>
        </p:spPr>
        <p:txBody>
          <a:bodyPr>
            <a:noAutofit/>
          </a:bodyPr>
          <a:lstStyle/>
          <a:p>
            <a:pPr algn="ctr"/>
            <a:r>
              <a:rPr lang="et-EE" sz="2800" dirty="0"/>
              <a:t>ALLIKAD JA LISAMATERJALID</a:t>
            </a:r>
            <a:endParaRPr lang="en-US" sz="2800"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352424" y="1428705"/>
            <a:ext cx="6039873" cy="5262979"/>
          </a:xfrm>
          <a:prstGeom prst="rect">
            <a:avLst/>
          </a:prstGeom>
          <a:noFill/>
        </p:spPr>
        <p:txBody>
          <a:bodyPr wrap="square" rtlCol="0">
            <a:spAutoFit/>
          </a:bodyPr>
          <a:lstStyle/>
          <a:p>
            <a:r>
              <a:rPr lang="et-EE" sz="2400" dirty="0">
                <a:solidFill>
                  <a:schemeClr val="bg1"/>
                </a:solidFill>
              </a:rPr>
              <a:t>Soovitame järgnevaid allikaid ja artikleid täiendavaks lugemiseks: </a:t>
            </a:r>
            <a:endParaRPr lang="en-IE" sz="2400" dirty="0">
              <a:solidFill>
                <a:schemeClr val="bg1"/>
              </a:solidFill>
            </a:endParaRPr>
          </a:p>
          <a:p>
            <a:endParaRPr lang="en-US" sz="2400" dirty="0">
              <a:solidFill>
                <a:schemeClr val="bg1"/>
              </a:solidFill>
              <a:hlinkClick r:id="rId3">
                <a:extLst>
                  <a:ext uri="{A12FA001-AC4F-418D-AE19-62706E023703}">
                    <ahyp:hlinkClr xmlns:ahyp="http://schemas.microsoft.com/office/drawing/2018/hyperlinkcolor" val="tx"/>
                  </a:ext>
                </a:extLst>
              </a:hlinkClick>
            </a:endParaRPr>
          </a:p>
          <a:p>
            <a:r>
              <a:rPr lang="en-US" sz="2400" dirty="0">
                <a:solidFill>
                  <a:schemeClr val="bg1"/>
                </a:solidFill>
                <a:hlinkClick r:id="rId3">
                  <a:extLst>
                    <a:ext uri="{A12FA001-AC4F-418D-AE19-62706E023703}">
                      <ahyp:hlinkClr xmlns:ahyp="http://schemas.microsoft.com/office/drawing/2018/hyperlinkcolor" val="tx"/>
                    </a:ext>
                  </a:extLst>
                </a:hlinkClick>
              </a:rPr>
              <a:t>Citizen’s Lab have a comprehensive resource mapping new forms of civic engagement in Europe</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Article on 10 Easy ways to be a more engaged citizen</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The Digital Civics Toolkit draws on the research and work of the MacArthur   Research Network on Youth and Participatory Politics (YPP)</a:t>
            </a:r>
            <a:endParaRPr lang="en-US" sz="2400" dirty="0">
              <a:solidFill>
                <a:schemeClr val="bg1"/>
              </a:solidFill>
            </a:endParaRPr>
          </a:p>
          <a:p>
            <a:endParaRPr lang="en-US" sz="2400" dirty="0">
              <a:solidFill>
                <a:schemeClr val="bg1"/>
              </a:solidFill>
            </a:endParaRPr>
          </a:p>
        </p:txBody>
      </p:sp>
      <p:pic>
        <p:nvPicPr>
          <p:cNvPr id="8" name="Picture Placeholder 7">
            <a:extLst>
              <a:ext uri="{FF2B5EF4-FFF2-40B4-BE49-F238E27FC236}">
                <a16:creationId xmlns:a16="http://schemas.microsoft.com/office/drawing/2014/main" id="{0AEF66F0-F3A3-4BD1-BFB6-A9A1667563AC}"/>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l="16410" r="16410"/>
          <a:stretch>
            <a:fillRect/>
          </a:stretch>
        </p:blipFill>
        <p:spPr/>
      </p:pic>
    </p:spTree>
    <p:extLst>
      <p:ext uri="{BB962C8B-B14F-4D97-AF65-F5344CB8AC3E}">
        <p14:creationId xmlns:p14="http://schemas.microsoft.com/office/powerpoint/2010/main" val="3588993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2150983" y="637367"/>
            <a:ext cx="9520333" cy="1175656"/>
          </a:xfrm>
        </p:spPr>
        <p:txBody>
          <a:bodyPr>
            <a:noAutofit/>
          </a:bodyPr>
          <a:lstStyle/>
          <a:p>
            <a:r>
              <a:rPr lang="fi-FI" dirty="0"/>
              <a:t>OMA KOGUKONNA ARENDAMINE KODANIKUOSALUSE KAUDU</a:t>
            </a:r>
            <a:endParaRPr lang="en-US" sz="4800"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7" name="TextBox 6">
            <a:extLst>
              <a:ext uri="{FF2B5EF4-FFF2-40B4-BE49-F238E27FC236}">
                <a16:creationId xmlns:a16="http://schemas.microsoft.com/office/drawing/2014/main" id="{42D7BBAC-39EC-4BFD-900C-17DDF4112D64}"/>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Kesktase</a:t>
            </a:r>
            <a:endParaRPr lang="en-IE" sz="2800" b="1" dirty="0">
              <a:solidFill>
                <a:schemeClr val="bg1"/>
              </a:solidFill>
            </a:endParaRPr>
          </a:p>
        </p:txBody>
      </p:sp>
    </p:spTree>
    <p:extLst>
      <p:ext uri="{BB962C8B-B14F-4D97-AF65-F5344CB8AC3E}">
        <p14:creationId xmlns:p14="http://schemas.microsoft.com/office/powerpoint/2010/main" val="3629042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outdoor, ground, sitting&#10;&#10;Description automatically generated">
            <a:extLst>
              <a:ext uri="{FF2B5EF4-FFF2-40B4-BE49-F238E27FC236}">
                <a16:creationId xmlns:a16="http://schemas.microsoft.com/office/drawing/2014/main" id="{BF2C9E0F-051A-1F44-AAE5-04B7C58B66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512124" y="228599"/>
            <a:ext cx="5105121" cy="1114425"/>
          </a:xfrm>
        </p:spPr>
        <p:txBody>
          <a:bodyPr>
            <a:normAutofit fontScale="85000" lnSpcReduction="20000"/>
          </a:bodyPr>
          <a:lstStyle/>
          <a:p>
            <a:r>
              <a:rPr lang="fi-FI" dirty="0"/>
              <a:t>OMA KOGUKONNA ARENDAMINE KODANIKUOSALUSE KAUDU</a:t>
            </a:r>
          </a:p>
          <a:p>
            <a:endParaRPr lang="en-US" sz="16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12124" y="1424587"/>
            <a:ext cx="5339938" cy="5632311"/>
          </a:xfrm>
          <a:prstGeom prst="rect">
            <a:avLst/>
          </a:prstGeom>
          <a:noFill/>
        </p:spPr>
        <p:txBody>
          <a:bodyPr wrap="square" rtlCol="0">
            <a:spAutoFit/>
          </a:bodyPr>
          <a:lstStyle/>
          <a:p>
            <a:r>
              <a:rPr lang="et-EE" sz="2400" dirty="0" err="1">
                <a:solidFill>
                  <a:schemeClr val="bg1"/>
                </a:solidFill>
              </a:rPr>
              <a:t>Üliõp</a:t>
            </a:r>
            <a:r>
              <a:rPr lang="en-US" sz="2400" dirty="0" err="1">
                <a:solidFill>
                  <a:schemeClr val="bg1"/>
                </a:solidFill>
              </a:rPr>
              <a:t>ilaste</a:t>
            </a:r>
            <a:r>
              <a:rPr lang="et-EE" sz="2400" dirty="0">
                <a:solidFill>
                  <a:schemeClr val="bg1"/>
                </a:solidFill>
              </a:rPr>
              <a:t> tegevus </a:t>
            </a:r>
            <a:r>
              <a:rPr lang="en-US" sz="2400" dirty="0" err="1">
                <a:solidFill>
                  <a:schemeClr val="bg1"/>
                </a:solidFill>
              </a:rPr>
              <a:t>kodaniku</a:t>
            </a:r>
            <a:r>
              <a:rPr lang="et-EE" sz="2400" dirty="0">
                <a:solidFill>
                  <a:schemeClr val="bg1"/>
                </a:solidFill>
              </a:rPr>
              <a:t>osaluse projektides toob oma </a:t>
            </a:r>
            <a:r>
              <a:rPr lang="en-US" sz="2400" dirty="0" err="1">
                <a:solidFill>
                  <a:schemeClr val="bg1"/>
                </a:solidFill>
              </a:rPr>
              <a:t>koguko</a:t>
            </a:r>
            <a:r>
              <a:rPr lang="et-EE" sz="2400" dirty="0" err="1">
                <a:solidFill>
                  <a:schemeClr val="bg1"/>
                </a:solidFill>
              </a:rPr>
              <a:t>nnale</a:t>
            </a:r>
            <a:r>
              <a:rPr lang="et-EE" sz="2400" dirty="0">
                <a:solidFill>
                  <a:schemeClr val="bg1"/>
                </a:solidFill>
              </a:rPr>
              <a:t> </a:t>
            </a:r>
            <a:r>
              <a:rPr lang="en-US" sz="2400" dirty="0">
                <a:solidFill>
                  <a:schemeClr val="bg1"/>
                </a:solidFill>
              </a:rPr>
              <a:t> </a:t>
            </a:r>
            <a:r>
              <a:rPr lang="en-US" sz="2400" dirty="0" err="1">
                <a:solidFill>
                  <a:schemeClr val="bg1"/>
                </a:solidFill>
              </a:rPr>
              <a:t>palju</a:t>
            </a:r>
            <a:r>
              <a:rPr lang="en-US" sz="2400" dirty="0">
                <a:solidFill>
                  <a:schemeClr val="bg1"/>
                </a:solidFill>
              </a:rPr>
              <a:t> </a:t>
            </a:r>
            <a:r>
              <a:rPr lang="en-US" sz="2400" dirty="0" err="1">
                <a:solidFill>
                  <a:schemeClr val="bg1"/>
                </a:solidFill>
              </a:rPr>
              <a:t>kasu</a:t>
            </a:r>
            <a:r>
              <a:rPr lang="en-US" sz="2400" dirty="0">
                <a:solidFill>
                  <a:schemeClr val="bg1"/>
                </a:solidFill>
              </a:rPr>
              <a:t>. DKO </a:t>
            </a:r>
            <a:r>
              <a:rPr lang="en-US" sz="2400" dirty="0" err="1">
                <a:solidFill>
                  <a:schemeClr val="bg1"/>
                </a:solidFill>
              </a:rPr>
              <a:t>juhend</a:t>
            </a:r>
            <a:r>
              <a:rPr lang="en-US" sz="2400" dirty="0">
                <a:solidFill>
                  <a:schemeClr val="bg1"/>
                </a:solidFill>
              </a:rPr>
              <a:t> </a:t>
            </a:r>
            <a:r>
              <a:rPr lang="en-US" sz="2400" dirty="0" err="1">
                <a:solidFill>
                  <a:schemeClr val="bg1"/>
                </a:solidFill>
              </a:rPr>
              <a:t>toob</a:t>
            </a:r>
            <a:r>
              <a:rPr lang="en-US" sz="2400" dirty="0">
                <a:solidFill>
                  <a:schemeClr val="bg1"/>
                </a:solidFill>
              </a:rPr>
              <a:t> </a:t>
            </a:r>
            <a:r>
              <a:rPr lang="en-US" sz="2400" dirty="0" err="1">
                <a:solidFill>
                  <a:schemeClr val="bg1"/>
                </a:solidFill>
              </a:rPr>
              <a:t>välja</a:t>
            </a:r>
            <a:r>
              <a:rPr lang="et-EE" sz="2400" dirty="0">
                <a:solidFill>
                  <a:schemeClr val="bg1"/>
                </a:solidFill>
              </a:rPr>
              <a:t> ka</a:t>
            </a:r>
            <a:r>
              <a:rPr lang="en-US" sz="2400" dirty="0">
                <a:solidFill>
                  <a:schemeClr val="bg1"/>
                </a:solidFill>
              </a:rPr>
              <a:t> </a:t>
            </a:r>
            <a:r>
              <a:rPr lang="en-US" sz="2400" dirty="0" err="1">
                <a:solidFill>
                  <a:schemeClr val="bg1"/>
                </a:solidFill>
              </a:rPr>
              <a:t>mitmeid</a:t>
            </a:r>
            <a:r>
              <a:rPr lang="en-US" sz="2400" dirty="0">
                <a:solidFill>
                  <a:schemeClr val="bg1"/>
                </a:solidFill>
              </a:rPr>
              <a:t> </a:t>
            </a:r>
            <a:r>
              <a:rPr lang="en-US" sz="2400" dirty="0" err="1">
                <a:solidFill>
                  <a:schemeClr val="bg1"/>
                </a:solidFill>
              </a:rPr>
              <a:t>eeliseid</a:t>
            </a:r>
            <a:r>
              <a:rPr lang="en-US" sz="2400" dirty="0">
                <a:solidFill>
                  <a:schemeClr val="bg1"/>
                </a:solidFill>
              </a:rPr>
              <a:t> </a:t>
            </a:r>
            <a:r>
              <a:rPr lang="en-US" sz="2400" dirty="0" err="1">
                <a:solidFill>
                  <a:schemeClr val="bg1"/>
                </a:solidFill>
              </a:rPr>
              <a:t>õppijatele</a:t>
            </a:r>
            <a:r>
              <a:rPr lang="en-US" sz="2400" dirty="0">
                <a:solidFill>
                  <a:schemeClr val="bg1"/>
                </a:solidFill>
              </a:rPr>
              <a:t>, </a:t>
            </a:r>
            <a:r>
              <a:rPr lang="en-US" sz="2400" dirty="0" err="1">
                <a:solidFill>
                  <a:schemeClr val="bg1"/>
                </a:solidFill>
              </a:rPr>
              <a:t>kes</a:t>
            </a:r>
            <a:r>
              <a:rPr lang="en-US" sz="2400" dirty="0">
                <a:solidFill>
                  <a:schemeClr val="bg1"/>
                </a:solidFill>
              </a:rPr>
              <a:t> </a:t>
            </a:r>
            <a:r>
              <a:rPr lang="en-US" sz="2400" dirty="0" err="1">
                <a:solidFill>
                  <a:schemeClr val="bg1"/>
                </a:solidFill>
              </a:rPr>
              <a:t>osalevad</a:t>
            </a:r>
            <a:r>
              <a:rPr lang="en-US" sz="2400" dirty="0">
                <a:solidFill>
                  <a:schemeClr val="bg1"/>
                </a:solidFill>
              </a:rPr>
              <a:t> DKO </a:t>
            </a:r>
            <a:r>
              <a:rPr lang="en-US" sz="2400" dirty="0" err="1">
                <a:solidFill>
                  <a:schemeClr val="bg1"/>
                </a:solidFill>
              </a:rPr>
              <a:t>projektis</a:t>
            </a:r>
            <a:r>
              <a:rPr lang="en-US" sz="2400" dirty="0">
                <a:solidFill>
                  <a:schemeClr val="bg1"/>
                </a:solidFill>
              </a:rPr>
              <a:t>, et </a:t>
            </a:r>
            <a:r>
              <a:rPr lang="en-US" sz="2400" dirty="0" err="1">
                <a:solidFill>
                  <a:schemeClr val="bg1"/>
                </a:solidFill>
              </a:rPr>
              <a:t>oma</a:t>
            </a:r>
            <a:r>
              <a:rPr lang="en-US" sz="2400" dirty="0">
                <a:solidFill>
                  <a:schemeClr val="bg1"/>
                </a:solidFill>
              </a:rPr>
              <a:t> </a:t>
            </a:r>
            <a:r>
              <a:rPr lang="en-US" sz="2400" dirty="0" err="1">
                <a:solidFill>
                  <a:schemeClr val="bg1"/>
                </a:solidFill>
              </a:rPr>
              <a:t>kogukondi</a:t>
            </a:r>
            <a:r>
              <a:rPr lang="en-US" sz="2400" dirty="0">
                <a:solidFill>
                  <a:schemeClr val="bg1"/>
                </a:solidFill>
              </a:rPr>
              <a:t> </a:t>
            </a:r>
            <a:r>
              <a:rPr lang="en-US" sz="2400" dirty="0" err="1">
                <a:solidFill>
                  <a:schemeClr val="bg1"/>
                </a:solidFill>
              </a:rPr>
              <a:t>kodanikuosaluse</a:t>
            </a:r>
            <a:r>
              <a:rPr lang="en-US" sz="2400" dirty="0">
                <a:solidFill>
                  <a:schemeClr val="bg1"/>
                </a:solidFill>
              </a:rPr>
              <a:t> kaudu </a:t>
            </a:r>
            <a:r>
              <a:rPr lang="en-US" sz="2400" dirty="0" err="1">
                <a:solidFill>
                  <a:schemeClr val="bg1"/>
                </a:solidFill>
              </a:rPr>
              <a:t>parendada</a:t>
            </a:r>
            <a:r>
              <a:rPr lang="en-US" sz="2400" dirty="0">
                <a:solidFill>
                  <a:schemeClr val="bg1"/>
                </a:solidFill>
              </a:rPr>
              <a:t>.</a:t>
            </a:r>
            <a:endParaRPr lang="et-EE" sz="2400" dirty="0">
              <a:solidFill>
                <a:schemeClr val="bg1"/>
              </a:solidFill>
            </a:endParaRPr>
          </a:p>
          <a:p>
            <a:r>
              <a:rPr lang="et-EE" sz="1100" dirty="0">
                <a:solidFill>
                  <a:schemeClr val="bg1"/>
                </a:solidFill>
              </a:rPr>
              <a:t>   </a:t>
            </a:r>
          </a:p>
          <a:p>
            <a:r>
              <a:rPr lang="en-US" sz="2400" dirty="0">
                <a:solidFill>
                  <a:schemeClr val="bg1"/>
                </a:solidFill>
              </a:rPr>
              <a:t>Need </a:t>
            </a:r>
            <a:r>
              <a:rPr lang="en-US" sz="2400" dirty="0" err="1">
                <a:solidFill>
                  <a:schemeClr val="bg1"/>
                </a:solidFill>
              </a:rPr>
              <a:t>eelised</a:t>
            </a:r>
            <a:r>
              <a:rPr lang="en-US" sz="2400" dirty="0">
                <a:solidFill>
                  <a:schemeClr val="bg1"/>
                </a:solidFill>
              </a:rPr>
              <a:t> on </a:t>
            </a:r>
            <a:r>
              <a:rPr lang="en-US" sz="2400" dirty="0" err="1">
                <a:solidFill>
                  <a:schemeClr val="bg1"/>
                </a:solidFill>
              </a:rPr>
              <a:t>näiteks</a:t>
            </a:r>
            <a:r>
              <a:rPr lang="en-US" sz="2400" dirty="0">
                <a:solidFill>
                  <a:schemeClr val="bg1"/>
                </a:solidFill>
              </a:rPr>
              <a:t>:</a:t>
            </a:r>
          </a:p>
          <a:p>
            <a:pPr marL="342900" indent="-342900">
              <a:buFont typeface="Arial" panose="020B0604020202020204" pitchFamily="34" charset="0"/>
              <a:buChar char="•"/>
            </a:pPr>
            <a:r>
              <a:rPr lang="en-US" sz="2400" dirty="0" err="1">
                <a:solidFill>
                  <a:schemeClr val="bg1"/>
                </a:solidFill>
              </a:rPr>
              <a:t>karjääriga</a:t>
            </a:r>
            <a:r>
              <a:rPr lang="en-US" sz="2400" dirty="0">
                <a:solidFill>
                  <a:schemeClr val="bg1"/>
                </a:solidFill>
              </a:rPr>
              <a:t> </a:t>
            </a:r>
            <a:r>
              <a:rPr lang="en-US" sz="2400" dirty="0" err="1">
                <a:solidFill>
                  <a:schemeClr val="bg1"/>
                </a:solidFill>
              </a:rPr>
              <a:t>seotud</a:t>
            </a:r>
            <a:r>
              <a:rPr lang="en-US" sz="2400" dirty="0">
                <a:solidFill>
                  <a:schemeClr val="bg1"/>
                </a:solidFill>
              </a:rPr>
              <a:t> </a:t>
            </a:r>
            <a:r>
              <a:rPr lang="en-US" sz="2400" dirty="0" err="1">
                <a:solidFill>
                  <a:schemeClr val="bg1"/>
                </a:solidFill>
              </a:rPr>
              <a:t>oskuste</a:t>
            </a:r>
            <a:r>
              <a:rPr lang="en-US" sz="2400" dirty="0">
                <a:solidFill>
                  <a:schemeClr val="bg1"/>
                </a:solidFill>
              </a:rPr>
              <a:t> </a:t>
            </a:r>
            <a:r>
              <a:rPr lang="en-US" sz="2400" dirty="0" err="1">
                <a:solidFill>
                  <a:schemeClr val="bg1"/>
                </a:solidFill>
              </a:rPr>
              <a:t>praktiseerimine</a:t>
            </a:r>
            <a:r>
              <a:rPr lang="en-US" sz="2400" dirty="0">
                <a:solidFill>
                  <a:schemeClr val="bg1"/>
                </a:solidFill>
              </a:rPr>
              <a:t> ja </a:t>
            </a:r>
            <a:r>
              <a:rPr lang="en-US" sz="2400" dirty="0" err="1">
                <a:solidFill>
                  <a:schemeClr val="bg1"/>
                </a:solidFill>
              </a:rPr>
              <a:t>kogemuste</a:t>
            </a:r>
            <a:r>
              <a:rPr lang="en-US" sz="2400" dirty="0">
                <a:solidFill>
                  <a:schemeClr val="bg1"/>
                </a:solidFill>
              </a:rPr>
              <a:t> </a:t>
            </a:r>
            <a:r>
              <a:rPr lang="en-US" sz="2400" dirty="0" err="1">
                <a:solidFill>
                  <a:schemeClr val="bg1"/>
                </a:solidFill>
              </a:rPr>
              <a:t>omandamine</a:t>
            </a:r>
            <a:r>
              <a:rPr lang="en-US" sz="2400" dirty="0">
                <a:solidFill>
                  <a:schemeClr val="bg1"/>
                </a:solidFill>
              </a:rPr>
              <a:t>;</a:t>
            </a:r>
          </a:p>
          <a:p>
            <a:pPr marL="342900" indent="-342900">
              <a:buFont typeface="Arial" panose="020B0604020202020204" pitchFamily="34" charset="0"/>
              <a:buChar char="•"/>
            </a:pPr>
            <a:r>
              <a:rPr lang="en-US" sz="2400" dirty="0" err="1">
                <a:solidFill>
                  <a:schemeClr val="bg1"/>
                </a:solidFill>
              </a:rPr>
              <a:t>tugevate</a:t>
            </a:r>
            <a:r>
              <a:rPr lang="en-US" sz="2400" dirty="0">
                <a:solidFill>
                  <a:schemeClr val="bg1"/>
                </a:solidFill>
              </a:rPr>
              <a:t> </a:t>
            </a:r>
            <a:r>
              <a:rPr lang="en-US" sz="2400" dirty="0" err="1">
                <a:solidFill>
                  <a:schemeClr val="bg1"/>
                </a:solidFill>
              </a:rPr>
              <a:t>suhete</a:t>
            </a:r>
            <a:r>
              <a:rPr lang="en-US" sz="2400" dirty="0">
                <a:solidFill>
                  <a:schemeClr val="bg1"/>
                </a:solidFill>
              </a:rPr>
              <a:t> </a:t>
            </a:r>
            <a:r>
              <a:rPr lang="en-US" sz="2400" dirty="0" err="1">
                <a:solidFill>
                  <a:schemeClr val="bg1"/>
                </a:solidFill>
              </a:rPr>
              <a:t>loomine</a:t>
            </a:r>
            <a:r>
              <a:rPr lang="en-US" sz="2400" dirty="0">
                <a:solidFill>
                  <a:schemeClr val="bg1"/>
                </a:solidFill>
              </a:rPr>
              <a:t>;</a:t>
            </a:r>
          </a:p>
          <a:p>
            <a:pPr marL="342900" indent="-342900">
              <a:buFont typeface="Arial" panose="020B0604020202020204" pitchFamily="34" charset="0"/>
              <a:buChar char="•"/>
            </a:pPr>
            <a:r>
              <a:rPr lang="en-US" sz="2400" dirty="0" err="1">
                <a:solidFill>
                  <a:schemeClr val="bg1"/>
                </a:solidFill>
              </a:rPr>
              <a:t>suurepäraste</a:t>
            </a:r>
            <a:r>
              <a:rPr lang="en-US" sz="2400" dirty="0">
                <a:solidFill>
                  <a:schemeClr val="bg1"/>
                </a:solidFill>
              </a:rPr>
              <a:t> </a:t>
            </a:r>
            <a:r>
              <a:rPr lang="en-US" sz="2400" dirty="0" err="1">
                <a:solidFill>
                  <a:schemeClr val="bg1"/>
                </a:solidFill>
              </a:rPr>
              <a:t>kogemuste</a:t>
            </a:r>
            <a:r>
              <a:rPr lang="en-US" sz="2400" dirty="0">
                <a:solidFill>
                  <a:schemeClr val="bg1"/>
                </a:solidFill>
              </a:rPr>
              <a:t> </a:t>
            </a:r>
            <a:r>
              <a:rPr lang="en-US" sz="2400" dirty="0" err="1">
                <a:solidFill>
                  <a:schemeClr val="bg1"/>
                </a:solidFill>
              </a:rPr>
              <a:t>saamine</a:t>
            </a:r>
            <a:r>
              <a:rPr lang="en-US" sz="2400" dirty="0">
                <a:solidFill>
                  <a:schemeClr val="bg1"/>
                </a:solidFill>
              </a:rPr>
              <a:t> ja </a:t>
            </a:r>
            <a:r>
              <a:rPr lang="en-US" sz="2400" dirty="0" err="1">
                <a:solidFill>
                  <a:schemeClr val="bg1"/>
                </a:solidFill>
              </a:rPr>
              <a:t>väikeste</a:t>
            </a:r>
            <a:r>
              <a:rPr lang="en-US" sz="2400" dirty="0">
                <a:solidFill>
                  <a:schemeClr val="bg1"/>
                </a:solidFill>
              </a:rPr>
              <a:t> </a:t>
            </a:r>
            <a:r>
              <a:rPr lang="en-US" sz="2400" dirty="0" err="1">
                <a:solidFill>
                  <a:schemeClr val="bg1"/>
                </a:solidFill>
              </a:rPr>
              <a:t>kogukonnaprojektide</a:t>
            </a:r>
            <a:r>
              <a:rPr lang="en-US" sz="2400" dirty="0">
                <a:solidFill>
                  <a:schemeClr val="bg1"/>
                </a:solidFill>
              </a:rPr>
              <a:t> </a:t>
            </a:r>
            <a:r>
              <a:rPr lang="en-US" sz="2400" dirty="0" err="1">
                <a:solidFill>
                  <a:schemeClr val="bg1"/>
                </a:solidFill>
              </a:rPr>
              <a:t>edukaks</a:t>
            </a:r>
            <a:r>
              <a:rPr lang="en-US" sz="2400" dirty="0">
                <a:solidFill>
                  <a:schemeClr val="bg1"/>
                </a:solidFill>
              </a:rPr>
              <a:t> </a:t>
            </a:r>
            <a:r>
              <a:rPr lang="en-US" sz="2400" dirty="0" err="1">
                <a:solidFill>
                  <a:schemeClr val="bg1"/>
                </a:solidFill>
              </a:rPr>
              <a:t>saamisele</a:t>
            </a:r>
            <a:r>
              <a:rPr lang="en-US" sz="2400" dirty="0">
                <a:solidFill>
                  <a:schemeClr val="bg1"/>
                </a:solidFill>
              </a:rPr>
              <a:t> </a:t>
            </a:r>
            <a:r>
              <a:rPr lang="en-US" sz="2400" dirty="0" err="1">
                <a:solidFill>
                  <a:schemeClr val="bg1"/>
                </a:solidFill>
              </a:rPr>
              <a:t>kaasaaitamine</a:t>
            </a:r>
            <a:endParaRPr lang="en-US" sz="2400" dirty="0">
              <a:solidFill>
                <a:schemeClr val="bg1"/>
              </a:solidFill>
            </a:endParaRPr>
          </a:p>
        </p:txBody>
      </p:sp>
      <p:sp>
        <p:nvSpPr>
          <p:cNvPr id="8" name="TextBox 7">
            <a:extLst>
              <a:ext uri="{FF2B5EF4-FFF2-40B4-BE49-F238E27FC236}">
                <a16:creationId xmlns:a16="http://schemas.microsoft.com/office/drawing/2014/main" id="{07CED3D0-7551-4B78-80AF-30CDDBCAE305}"/>
              </a:ext>
            </a:extLst>
          </p:cNvPr>
          <p:cNvSpPr txBox="1"/>
          <p:nvPr/>
        </p:nvSpPr>
        <p:spPr>
          <a:xfrm>
            <a:off x="6852062" y="6488197"/>
            <a:ext cx="6096000" cy="369332"/>
          </a:xfrm>
          <a:prstGeom prst="rect">
            <a:avLst/>
          </a:prstGeom>
          <a:noFill/>
        </p:spPr>
        <p:txBody>
          <a:bodyPr wrap="square">
            <a:spAutoFit/>
          </a:bodyPr>
          <a:lstStyle/>
          <a:p>
            <a:r>
              <a:rPr lang="en-IE" dirty="0" err="1">
                <a:solidFill>
                  <a:schemeClr val="bg1"/>
                </a:solidFill>
                <a:hlinkClick r:id="rId4"/>
              </a:rPr>
              <a:t>Allikas</a:t>
            </a:r>
            <a:endParaRPr lang="en-IE" dirty="0">
              <a:solidFill>
                <a:schemeClr val="bg1"/>
              </a:solidFill>
            </a:endParaRPr>
          </a:p>
        </p:txBody>
      </p:sp>
    </p:spTree>
    <p:extLst>
      <p:ext uri="{BB962C8B-B14F-4D97-AF65-F5344CB8AC3E}">
        <p14:creationId xmlns:p14="http://schemas.microsoft.com/office/powerpoint/2010/main" val="2740984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0A42CE6-21CB-44E7-A50F-D186F4F2B1B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
        <p:nvSpPr>
          <p:cNvPr id="9" name="Text Placeholder 8">
            <a:extLst>
              <a:ext uri="{FF2B5EF4-FFF2-40B4-BE49-F238E27FC236}">
                <a16:creationId xmlns:a16="http://schemas.microsoft.com/office/drawing/2014/main" id="{E24C55D9-6B44-4664-9DFD-4D635A8FAD89}"/>
              </a:ext>
            </a:extLst>
          </p:cNvPr>
          <p:cNvSpPr>
            <a:spLocks noGrp="1"/>
          </p:cNvSpPr>
          <p:nvPr>
            <p:ph type="body" sz="quarter" idx="18"/>
          </p:nvPr>
        </p:nvSpPr>
        <p:spPr>
          <a:xfrm>
            <a:off x="1802710" y="1773240"/>
            <a:ext cx="5049352" cy="4818059"/>
          </a:xfrm>
        </p:spPr>
        <p:txBody>
          <a:bodyPr>
            <a:normAutofit fontScale="92500" lnSpcReduction="10000"/>
          </a:bodyPr>
          <a:lstStyle/>
          <a:p>
            <a:pPr marL="361950" indent="-361950">
              <a:lnSpc>
                <a:spcPct val="120000"/>
              </a:lnSpc>
              <a:buAutoNum type="arabicPeriod"/>
            </a:pPr>
            <a:r>
              <a:rPr lang="et-EE" sz="2800" b="1" dirty="0"/>
              <a:t>K</a:t>
            </a:r>
            <a:r>
              <a:rPr lang="en-US" sz="2800" b="1" dirty="0" err="1"/>
              <a:t>ogukonnapõhis</a:t>
            </a:r>
            <a:r>
              <a:rPr lang="et-EE" sz="2800" b="1" dirty="0"/>
              <a:t>te</a:t>
            </a:r>
            <a:r>
              <a:rPr lang="en-US" sz="2800" b="1" dirty="0"/>
              <a:t> </a:t>
            </a:r>
            <a:r>
              <a:rPr lang="en-US" sz="2800" b="1" dirty="0" err="1"/>
              <a:t>organisatsioon</a:t>
            </a:r>
            <a:r>
              <a:rPr lang="et-EE" sz="2800" b="1" dirty="0"/>
              <a:t>id</a:t>
            </a:r>
            <a:r>
              <a:rPr lang="en-US" sz="2800" b="1" dirty="0"/>
              <a:t>e</a:t>
            </a:r>
            <a:r>
              <a:rPr lang="et-EE" sz="2800" b="1" dirty="0"/>
              <a:t> toetamine.</a:t>
            </a:r>
          </a:p>
          <a:p>
            <a:pPr marL="457200" indent="-457200">
              <a:lnSpc>
                <a:spcPct val="120000"/>
              </a:lnSpc>
              <a:buFont typeface="Arial" panose="020B0604020202020204" pitchFamily="34" charset="0"/>
              <a:buChar char="•"/>
            </a:pPr>
            <a:r>
              <a:rPr lang="en-US" sz="2600" dirty="0" err="1"/>
              <a:t>Valige</a:t>
            </a:r>
            <a:r>
              <a:rPr lang="en-US" sz="2600" dirty="0"/>
              <a:t> </a:t>
            </a:r>
            <a:r>
              <a:rPr lang="en-US" sz="2600" dirty="0" err="1"/>
              <a:t>probleem</a:t>
            </a:r>
            <a:r>
              <a:rPr lang="en-US" sz="2600" dirty="0"/>
              <a:t>, mis </a:t>
            </a:r>
            <a:r>
              <a:rPr lang="en-US" sz="2600" dirty="0" err="1"/>
              <a:t>pakub</a:t>
            </a:r>
            <a:r>
              <a:rPr lang="en-US" sz="2600" dirty="0"/>
              <a:t> </a:t>
            </a:r>
            <a:r>
              <a:rPr lang="en-US" sz="2600" dirty="0" err="1"/>
              <a:t>huvi</a:t>
            </a:r>
            <a:r>
              <a:rPr lang="en-US" sz="2600" dirty="0"/>
              <a:t> ja </a:t>
            </a:r>
            <a:r>
              <a:rPr lang="en-US" sz="2600" dirty="0" err="1"/>
              <a:t>millega</a:t>
            </a:r>
            <a:r>
              <a:rPr lang="en-US" sz="2600" dirty="0"/>
              <a:t> </a:t>
            </a:r>
            <a:r>
              <a:rPr lang="en-US" sz="2600" dirty="0" err="1"/>
              <a:t>soovite</a:t>
            </a:r>
            <a:r>
              <a:rPr lang="en-US" sz="2600" dirty="0"/>
              <a:t> </a:t>
            </a:r>
            <a:r>
              <a:rPr lang="en-US" sz="2600" dirty="0" err="1"/>
              <a:t>tegeleda</a:t>
            </a:r>
            <a:r>
              <a:rPr lang="en-US" sz="2600" dirty="0"/>
              <a:t>;</a:t>
            </a:r>
          </a:p>
          <a:p>
            <a:pPr marL="457200" indent="-457200">
              <a:lnSpc>
                <a:spcPct val="120000"/>
              </a:lnSpc>
              <a:buFont typeface="Arial" panose="020B0604020202020204" pitchFamily="34" charset="0"/>
              <a:buChar char="•"/>
            </a:pPr>
            <a:r>
              <a:rPr lang="en-US" sz="2600" dirty="0" err="1"/>
              <a:t>Saage</a:t>
            </a:r>
            <a:r>
              <a:rPr lang="en-US" sz="2600" dirty="0"/>
              <a:t> „</a:t>
            </a:r>
            <a:r>
              <a:rPr lang="en-US" sz="2600" dirty="0" err="1"/>
              <a:t>aktivistiks</a:t>
            </a:r>
            <a:r>
              <a:rPr lang="en-US" sz="2600" dirty="0"/>
              <a:t>“ ja  </a:t>
            </a:r>
            <a:r>
              <a:rPr lang="en-US" sz="2600" dirty="0" err="1"/>
              <a:t>toetage</a:t>
            </a:r>
            <a:r>
              <a:rPr lang="en-US" sz="2600" dirty="0"/>
              <a:t> </a:t>
            </a:r>
            <a:r>
              <a:rPr lang="en-US" sz="2600" dirty="0" err="1"/>
              <a:t>kogukonnapõhiseid</a:t>
            </a:r>
            <a:r>
              <a:rPr lang="en-US" sz="2600" dirty="0"/>
              <a:t> </a:t>
            </a:r>
            <a:r>
              <a:rPr lang="en-US" sz="2600" dirty="0" err="1"/>
              <a:t>organisatsioone</a:t>
            </a:r>
            <a:r>
              <a:rPr lang="en-US" sz="2600" dirty="0"/>
              <a:t>;</a:t>
            </a:r>
          </a:p>
          <a:p>
            <a:pPr marL="457200" indent="-457200">
              <a:lnSpc>
                <a:spcPct val="120000"/>
              </a:lnSpc>
              <a:buFont typeface="Arial" panose="020B0604020202020204" pitchFamily="34" charset="0"/>
              <a:buChar char="•"/>
            </a:pPr>
            <a:r>
              <a:rPr lang="en-US" sz="2600" dirty="0" err="1"/>
              <a:t>Toetage</a:t>
            </a:r>
            <a:r>
              <a:rPr lang="en-US" sz="2600" dirty="0"/>
              <a:t> </a:t>
            </a:r>
            <a:r>
              <a:rPr lang="en-US" sz="2600" dirty="0" err="1"/>
              <a:t>väikesi</a:t>
            </a:r>
            <a:r>
              <a:rPr lang="en-US" sz="2600" dirty="0"/>
              <a:t> </a:t>
            </a:r>
            <a:r>
              <a:rPr lang="en-US" sz="2600" dirty="0" err="1"/>
              <a:t>organisatsioone</a:t>
            </a:r>
            <a:r>
              <a:rPr lang="en-US" sz="2600" dirty="0"/>
              <a:t>, </a:t>
            </a:r>
            <a:r>
              <a:rPr lang="en-US" sz="2600" dirty="0" err="1"/>
              <a:t>mille</a:t>
            </a:r>
            <a:r>
              <a:rPr lang="en-US" sz="2600" dirty="0"/>
              <a:t> </a:t>
            </a:r>
            <a:r>
              <a:rPr lang="en-US" sz="2600" dirty="0" err="1"/>
              <a:t>eesmärk</a:t>
            </a:r>
            <a:r>
              <a:rPr lang="en-US" sz="2600" dirty="0"/>
              <a:t> on </a:t>
            </a:r>
            <a:r>
              <a:rPr lang="en-US" sz="2600" dirty="0" err="1"/>
              <a:t>kogukondi</a:t>
            </a:r>
            <a:r>
              <a:rPr lang="en-US" sz="2600" dirty="0"/>
              <a:t> </a:t>
            </a:r>
            <a:r>
              <a:rPr lang="en-US" sz="2600" dirty="0" err="1"/>
              <a:t>parandada</a:t>
            </a:r>
            <a:endParaRPr lang="en-US" sz="2600" dirty="0"/>
          </a:p>
          <a:p>
            <a:endParaRPr lang="en-IE" dirty="0"/>
          </a:p>
          <a:p>
            <a:endParaRPr lang="en-IE" dirty="0"/>
          </a:p>
        </p:txBody>
      </p:sp>
      <p:sp>
        <p:nvSpPr>
          <p:cNvPr id="8" name="Text Placeholder 7">
            <a:extLst>
              <a:ext uri="{FF2B5EF4-FFF2-40B4-BE49-F238E27FC236}">
                <a16:creationId xmlns:a16="http://schemas.microsoft.com/office/drawing/2014/main" id="{34EAF529-5494-453A-8092-893B0EDDB424}"/>
              </a:ext>
            </a:extLst>
          </p:cNvPr>
          <p:cNvSpPr>
            <a:spLocks noGrp="1"/>
          </p:cNvSpPr>
          <p:nvPr>
            <p:ph type="body" sz="quarter" idx="16"/>
          </p:nvPr>
        </p:nvSpPr>
        <p:spPr>
          <a:xfrm>
            <a:off x="1718561" y="148855"/>
            <a:ext cx="5133501" cy="1177731"/>
          </a:xfrm>
        </p:spPr>
        <p:txBody>
          <a:bodyPr>
            <a:normAutofit fontScale="77500" lnSpcReduction="20000"/>
          </a:bodyPr>
          <a:lstStyle/>
          <a:p>
            <a:r>
              <a:rPr lang="en-US" dirty="0"/>
              <a:t>KOLM VÕIMALUST KODANIKU</a:t>
            </a:r>
            <a:r>
              <a:rPr lang="et-EE" dirty="0"/>
              <a:t>OSALUSE</a:t>
            </a:r>
            <a:r>
              <a:rPr lang="en-US" dirty="0"/>
              <a:t> KAUDU OMA KOGUKONDA PARENDADA</a:t>
            </a:r>
            <a:endParaRPr lang="en-IE" dirty="0"/>
          </a:p>
        </p:txBody>
      </p:sp>
    </p:spTree>
    <p:extLst>
      <p:ext uri="{BB962C8B-B14F-4D97-AF65-F5344CB8AC3E}">
        <p14:creationId xmlns:p14="http://schemas.microsoft.com/office/powerpoint/2010/main" val="3410624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E11FCFF-38A9-486C-B80A-A6AC1F36A64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9" name="Text Placeholder 8">
            <a:extLst>
              <a:ext uri="{FF2B5EF4-FFF2-40B4-BE49-F238E27FC236}">
                <a16:creationId xmlns:a16="http://schemas.microsoft.com/office/drawing/2014/main" id="{E24C55D9-6B44-4664-9DFD-4D635A8FAD89}"/>
              </a:ext>
            </a:extLst>
          </p:cNvPr>
          <p:cNvSpPr>
            <a:spLocks noGrp="1"/>
          </p:cNvSpPr>
          <p:nvPr>
            <p:ph type="body" sz="quarter" idx="18"/>
          </p:nvPr>
        </p:nvSpPr>
        <p:spPr>
          <a:xfrm>
            <a:off x="1626782" y="1584250"/>
            <a:ext cx="5225280" cy="5124895"/>
          </a:xfrm>
        </p:spPr>
        <p:txBody>
          <a:bodyPr>
            <a:normAutofit/>
          </a:bodyPr>
          <a:lstStyle/>
          <a:p>
            <a:pPr marL="361950" indent="-361950"/>
            <a:r>
              <a:rPr lang="en-US" b="1" dirty="0"/>
              <a:t>2. </a:t>
            </a:r>
            <a:r>
              <a:rPr lang="et-EE" sz="2800" b="1" dirty="0"/>
              <a:t>Kohaliku linnavolikogu koosolekutel osalemine</a:t>
            </a:r>
            <a:r>
              <a:rPr lang="en-US" sz="2800" b="1" dirty="0"/>
              <a:t>.</a:t>
            </a:r>
          </a:p>
          <a:p>
            <a:pPr marL="268288" indent="-268288">
              <a:buFont typeface="Arial" panose="020B0604020202020204" pitchFamily="34" charset="0"/>
              <a:buChar char="•"/>
            </a:pPr>
            <a:r>
              <a:rPr lang="et-EE" dirty="0"/>
              <a:t>See on hea viis ülevaate ja esmaste kogemuste saamiseks;</a:t>
            </a:r>
          </a:p>
          <a:p>
            <a:pPr marL="268288" indent="-268288">
              <a:buFont typeface="Arial" panose="020B0604020202020204" pitchFamily="34" charset="0"/>
              <a:buChar char="•"/>
            </a:pPr>
            <a:r>
              <a:rPr lang="et-EE" dirty="0"/>
              <a:t>Ehitage oma võrgustikku;</a:t>
            </a:r>
          </a:p>
          <a:p>
            <a:pPr marL="268288" indent="-268288">
              <a:buFont typeface="Arial" panose="020B0604020202020204" pitchFamily="34" charset="0"/>
              <a:buChar char="•"/>
            </a:pPr>
            <a:r>
              <a:rPr lang="et-EE" dirty="0"/>
              <a:t>Kohtuge sarnaselt mõtlevate inimestega, kes võivad jagada teie ambitsiooni töötada välja lahenduspõhine digitaalsel kodanikuosalusel põhinev projekt.</a:t>
            </a:r>
          </a:p>
          <a:p>
            <a:endParaRPr lang="en-US" dirty="0"/>
          </a:p>
          <a:p>
            <a:endParaRPr lang="en-IE" dirty="0"/>
          </a:p>
        </p:txBody>
      </p:sp>
      <p:sp>
        <p:nvSpPr>
          <p:cNvPr id="10" name="Text Placeholder 7">
            <a:extLst>
              <a:ext uri="{FF2B5EF4-FFF2-40B4-BE49-F238E27FC236}">
                <a16:creationId xmlns:a16="http://schemas.microsoft.com/office/drawing/2014/main" id="{DE2A96AA-9C29-463C-84C7-ABC4C2D2B277}"/>
              </a:ext>
            </a:extLst>
          </p:cNvPr>
          <p:cNvSpPr>
            <a:spLocks noGrp="1"/>
          </p:cNvSpPr>
          <p:nvPr>
            <p:ph type="body" sz="quarter" idx="16"/>
          </p:nvPr>
        </p:nvSpPr>
        <p:spPr>
          <a:xfrm>
            <a:off x="1718561" y="148855"/>
            <a:ext cx="5133501" cy="1177731"/>
          </a:xfrm>
        </p:spPr>
        <p:txBody>
          <a:bodyPr>
            <a:normAutofit fontScale="77500" lnSpcReduction="20000"/>
          </a:bodyPr>
          <a:lstStyle/>
          <a:p>
            <a:r>
              <a:rPr lang="en-US" dirty="0"/>
              <a:t>KOLM VÕIMALUST KODANIKU</a:t>
            </a:r>
            <a:r>
              <a:rPr lang="et-EE" dirty="0"/>
              <a:t>OSALUSE</a:t>
            </a:r>
            <a:r>
              <a:rPr lang="en-US" dirty="0"/>
              <a:t> KAUDU OMA KOGUKONDA PARENDADA</a:t>
            </a:r>
            <a:endParaRPr lang="en-IE" dirty="0"/>
          </a:p>
        </p:txBody>
      </p:sp>
    </p:spTree>
    <p:extLst>
      <p:ext uri="{BB962C8B-B14F-4D97-AF65-F5344CB8AC3E}">
        <p14:creationId xmlns:p14="http://schemas.microsoft.com/office/powerpoint/2010/main" val="1933813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7EF5994-F558-47E2-A5D6-103B5DE995D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9" name="Text Placeholder 8">
            <a:extLst>
              <a:ext uri="{FF2B5EF4-FFF2-40B4-BE49-F238E27FC236}">
                <a16:creationId xmlns:a16="http://schemas.microsoft.com/office/drawing/2014/main" id="{E24C55D9-6B44-4664-9DFD-4D635A8FAD89}"/>
              </a:ext>
            </a:extLst>
          </p:cNvPr>
          <p:cNvSpPr>
            <a:spLocks noGrp="1"/>
          </p:cNvSpPr>
          <p:nvPr>
            <p:ph type="body" sz="quarter" idx="18"/>
          </p:nvPr>
        </p:nvSpPr>
        <p:spPr>
          <a:xfrm>
            <a:off x="1802710" y="1083482"/>
            <a:ext cx="4832006" cy="5560828"/>
          </a:xfrm>
        </p:spPr>
        <p:txBody>
          <a:bodyPr>
            <a:normAutofit/>
          </a:bodyPr>
          <a:lstStyle/>
          <a:p>
            <a:endParaRPr lang="en-US" dirty="0"/>
          </a:p>
          <a:p>
            <a:pPr marL="323850" indent="-552450">
              <a:lnSpc>
                <a:spcPct val="100000"/>
              </a:lnSpc>
              <a:tabLst>
                <a:tab pos="268288" algn="l"/>
              </a:tabLst>
            </a:pPr>
            <a:r>
              <a:rPr lang="en-US" sz="3100" b="1" dirty="0"/>
              <a:t>3</a:t>
            </a:r>
            <a:r>
              <a:rPr lang="en-US" sz="2800" b="1" dirty="0"/>
              <a:t>. </a:t>
            </a:r>
            <a:r>
              <a:rPr lang="et-EE" sz="2800" b="1" dirty="0"/>
              <a:t>Kohalike ettevõtete toetamine.</a:t>
            </a:r>
            <a:endParaRPr lang="en-US" sz="2800" b="1" dirty="0"/>
          </a:p>
          <a:p>
            <a:r>
              <a:rPr lang="et-EE" dirty="0"/>
              <a:t>Toetades kohalikke ettevõtteid, aitate:</a:t>
            </a:r>
          </a:p>
          <a:p>
            <a:pPr marL="342900" indent="-342900">
              <a:buFont typeface="Arial" panose="020B0604020202020204" pitchFamily="34" charset="0"/>
              <a:buChar char="•"/>
            </a:pPr>
            <a:r>
              <a:rPr lang="et-EE" dirty="0"/>
              <a:t>muutuda teie kohalikul kogukonnal majanduslikult tugevamaks;</a:t>
            </a:r>
          </a:p>
          <a:p>
            <a:pPr marL="342900" indent="-342900">
              <a:buFont typeface="Arial" panose="020B0604020202020204" pitchFamily="34" charset="0"/>
              <a:buChar char="•"/>
            </a:pPr>
            <a:r>
              <a:rPr lang="et-EE" dirty="0"/>
              <a:t>kohalikke (pere-)ettevõtteid ning töötajaid ja kohalikke tarnijaid;</a:t>
            </a:r>
          </a:p>
          <a:p>
            <a:r>
              <a:rPr lang="et-EE" dirty="0"/>
              <a:t>Kohalike ettevõtetega suheldes arendate suhteid ja teete kindlaks nende vajadused.</a:t>
            </a:r>
          </a:p>
          <a:p>
            <a:endParaRPr lang="en-IE" dirty="0"/>
          </a:p>
        </p:txBody>
      </p:sp>
      <p:sp>
        <p:nvSpPr>
          <p:cNvPr id="7" name="Text Placeholder 7">
            <a:extLst>
              <a:ext uri="{FF2B5EF4-FFF2-40B4-BE49-F238E27FC236}">
                <a16:creationId xmlns:a16="http://schemas.microsoft.com/office/drawing/2014/main" id="{05976C4F-D704-4A3F-B1CE-5F0C46C5F826}"/>
              </a:ext>
            </a:extLst>
          </p:cNvPr>
          <p:cNvSpPr>
            <a:spLocks noGrp="1"/>
          </p:cNvSpPr>
          <p:nvPr>
            <p:ph type="body" sz="quarter" idx="16"/>
          </p:nvPr>
        </p:nvSpPr>
        <p:spPr>
          <a:xfrm>
            <a:off x="1718561" y="148855"/>
            <a:ext cx="5133501" cy="1177731"/>
          </a:xfrm>
        </p:spPr>
        <p:txBody>
          <a:bodyPr>
            <a:normAutofit fontScale="77500" lnSpcReduction="20000"/>
          </a:bodyPr>
          <a:lstStyle/>
          <a:p>
            <a:r>
              <a:rPr lang="en-US" dirty="0"/>
              <a:t>KOLM VÕIMALUST KODANIKU</a:t>
            </a:r>
            <a:r>
              <a:rPr lang="et-EE" dirty="0"/>
              <a:t>OSALUSE</a:t>
            </a:r>
            <a:r>
              <a:rPr lang="en-US" dirty="0"/>
              <a:t> KAUDU OMA KOGUKONDA PARENDADA</a:t>
            </a:r>
            <a:endParaRPr lang="en-IE" dirty="0"/>
          </a:p>
        </p:txBody>
      </p:sp>
    </p:spTree>
    <p:extLst>
      <p:ext uri="{BB962C8B-B14F-4D97-AF65-F5344CB8AC3E}">
        <p14:creationId xmlns:p14="http://schemas.microsoft.com/office/powerpoint/2010/main" val="2776592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02935" y="1328321"/>
            <a:ext cx="5147674" cy="4524315"/>
          </a:xfrm>
          <a:prstGeom prst="rect">
            <a:avLst/>
          </a:prstGeom>
          <a:noFill/>
        </p:spPr>
        <p:txBody>
          <a:bodyPr wrap="square" rtlCol="0">
            <a:spAutoFit/>
          </a:bodyPr>
          <a:lstStyle/>
          <a:p>
            <a:r>
              <a:rPr lang="et-EE" sz="2400" dirty="0">
                <a:solidFill>
                  <a:schemeClr val="bg1"/>
                </a:solidFill>
              </a:rPr>
              <a:t>Soovitame järgnevaid allikaid ja artikleid täiendavaks lugemiseks:</a:t>
            </a:r>
          </a:p>
          <a:p>
            <a:endParaRPr lang="en-IE" sz="2400" dirty="0">
              <a:solidFill>
                <a:schemeClr val="bg1"/>
              </a:solidFill>
            </a:endParaRPr>
          </a:p>
          <a:p>
            <a:r>
              <a:rPr lang="en-US" sz="2400" dirty="0">
                <a:solidFill>
                  <a:schemeClr val="bg1"/>
                </a:solidFill>
                <a:hlinkClick r:id="rId3">
                  <a:extLst>
                    <a:ext uri="{A12FA001-AC4F-418D-AE19-62706E023703}">
                      <ahyp:hlinkClr xmlns:ahyp="http://schemas.microsoft.com/office/drawing/2018/hyperlinkcolor" val="tx"/>
                    </a:ext>
                  </a:extLst>
                </a:hlinkClick>
              </a:rPr>
              <a:t>Blog on 5 Ways To Improve Your Community Through Civic Engagement</a:t>
            </a:r>
            <a:endParaRPr lang="en-US" sz="2400" dirty="0">
              <a:solidFill>
                <a:schemeClr val="bg1"/>
              </a:solidFill>
            </a:endParaRPr>
          </a:p>
          <a:p>
            <a:endParaRPr lang="en-IE"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Article about 4 Steps to Consider in the Project Planning Process for an DCE project</a:t>
            </a:r>
            <a:endParaRPr lang="en-US" sz="2400" dirty="0">
              <a:solidFill>
                <a:schemeClr val="bg1"/>
              </a:solidFill>
            </a:endParaRPr>
          </a:p>
          <a:p>
            <a:endParaRPr lang="en-IE" sz="2400" dirty="0">
              <a:solidFill>
                <a:schemeClr val="bg1"/>
              </a:solidFill>
            </a:endParaRPr>
          </a:p>
          <a:p>
            <a:r>
              <a:rPr lang="en-US" sz="2400" b="0" i="0" dirty="0">
                <a:solidFill>
                  <a:schemeClr val="bg1"/>
                </a:solidFill>
                <a:effectLst/>
                <a:hlinkClick r:id="rId5">
                  <a:extLst>
                    <a:ext uri="{A12FA001-AC4F-418D-AE19-62706E023703}">
                      <ahyp:hlinkClr xmlns:ahyp="http://schemas.microsoft.com/office/drawing/2018/hyperlinkcolor" val="tx"/>
                    </a:ext>
                  </a:extLst>
                </a:hlinkClick>
              </a:rPr>
              <a:t>Report of the Taskforce on Active Citizenship</a:t>
            </a:r>
            <a:endParaRPr lang="en-IE" sz="2400" dirty="0">
              <a:solidFill>
                <a:schemeClr val="bg1"/>
              </a:solidFill>
            </a:endParaRP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517107" y="99596"/>
            <a:ext cx="5133502" cy="1240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t-EE" sz="3300" dirty="0"/>
              <a:t>ALLIKAD JA LISAMATERJALID</a:t>
            </a:r>
            <a:endParaRPr lang="en-US" sz="3300" dirty="0"/>
          </a:p>
          <a:p>
            <a:endParaRPr lang="en-US" sz="3200" dirty="0"/>
          </a:p>
        </p:txBody>
      </p:sp>
      <p:pic>
        <p:nvPicPr>
          <p:cNvPr id="5" name="Picture Placeholder 4">
            <a:extLst>
              <a:ext uri="{FF2B5EF4-FFF2-40B4-BE49-F238E27FC236}">
                <a16:creationId xmlns:a16="http://schemas.microsoft.com/office/drawing/2014/main" id="{0E6C3899-538C-44E8-91BC-70272784F266}"/>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390601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1999862" y="814576"/>
            <a:ext cx="9574760" cy="1068887"/>
          </a:xfrm>
        </p:spPr>
        <p:txBody>
          <a:bodyPr>
            <a:normAutofit/>
          </a:bodyPr>
          <a:lstStyle/>
          <a:p>
            <a:r>
              <a:rPr lang="en-US" sz="3200" dirty="0"/>
              <a:t>DKO PROJEKT PRAKTILISE ÕPPE (SERVICE LEARNING) METOODIKAT RAKENDADES</a:t>
            </a:r>
            <a:endParaRPr lang="en-IE" sz="3200" dirty="0"/>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4" name="TextBox 3">
            <a:extLst>
              <a:ext uri="{FF2B5EF4-FFF2-40B4-BE49-F238E27FC236}">
                <a16:creationId xmlns:a16="http://schemas.microsoft.com/office/drawing/2014/main" id="{6CF23470-01A5-4C99-B31E-95976EDBA102}"/>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Algtase</a:t>
            </a:r>
            <a:endParaRPr lang="en-IE" sz="2800" b="1" dirty="0">
              <a:solidFill>
                <a:schemeClr val="bg1"/>
              </a:solidFill>
            </a:endParaRPr>
          </a:p>
        </p:txBody>
      </p:sp>
    </p:spTree>
    <p:extLst>
      <p:ext uri="{BB962C8B-B14F-4D97-AF65-F5344CB8AC3E}">
        <p14:creationId xmlns:p14="http://schemas.microsoft.com/office/powerpoint/2010/main" val="113067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095FDD9-308B-41E9-A3BD-C5CABEA0CE4E}"/>
              </a:ext>
            </a:extLst>
          </p:cNvPr>
          <p:cNvSpPr>
            <a:spLocks noGrp="1"/>
          </p:cNvSpPr>
          <p:nvPr>
            <p:ph type="body" sz="quarter" idx="18"/>
          </p:nvPr>
        </p:nvSpPr>
        <p:spPr>
          <a:xfrm>
            <a:off x="734711" y="1480930"/>
            <a:ext cx="10594347" cy="5168347"/>
          </a:xfrm>
        </p:spPr>
        <p:txBody>
          <a:bodyPr>
            <a:normAutofit/>
          </a:bodyPr>
          <a:lstStyle/>
          <a:p>
            <a:pPr marL="0"/>
            <a:r>
              <a:rPr lang="en-US" dirty="0" err="1"/>
              <a:t>Enne</a:t>
            </a:r>
            <a:r>
              <a:rPr lang="en-US" dirty="0"/>
              <a:t> </a:t>
            </a:r>
            <a:r>
              <a:rPr lang="en-US" dirty="0" err="1"/>
              <a:t>kui</a:t>
            </a:r>
            <a:r>
              <a:rPr lang="en-US" dirty="0"/>
              <a:t> </a:t>
            </a:r>
            <a:r>
              <a:rPr lang="et-EE" dirty="0"/>
              <a:t>alustame </a:t>
            </a:r>
            <a:r>
              <a:rPr lang="en-US" dirty="0" err="1"/>
              <a:t>kodanik</a:t>
            </a:r>
            <a:r>
              <a:rPr lang="et-EE" dirty="0" err="1"/>
              <a:t>uosaluse</a:t>
            </a:r>
            <a:r>
              <a:rPr lang="et-EE" dirty="0"/>
              <a:t> teemaga</a:t>
            </a:r>
            <a:r>
              <a:rPr lang="en-US" dirty="0"/>
              <a:t>,</a:t>
            </a:r>
            <a:r>
              <a:rPr lang="et-EE" dirty="0"/>
              <a:t> palun tutvuge, </a:t>
            </a:r>
            <a:r>
              <a:rPr lang="en-US" dirty="0" err="1"/>
              <a:t>millise</a:t>
            </a:r>
            <a:r>
              <a:rPr lang="et-EE" dirty="0"/>
              <a:t>i</a:t>
            </a:r>
            <a:r>
              <a:rPr lang="en-US" dirty="0"/>
              <a:t>d </a:t>
            </a:r>
            <a:r>
              <a:rPr lang="et-EE" dirty="0"/>
              <a:t> lühendeid ja termineid on avatud õppematerjalides kasutatud: </a:t>
            </a:r>
          </a:p>
          <a:p>
            <a:pPr marL="0"/>
            <a:endParaRPr lang="et-EE" dirty="0"/>
          </a:p>
          <a:p>
            <a:pPr marL="0"/>
            <a:r>
              <a:rPr lang="en-US" dirty="0"/>
              <a:t>SDCE – see on </a:t>
            </a:r>
            <a:r>
              <a:rPr lang="et-EE" dirty="0"/>
              <a:t>projekti nime (</a:t>
            </a:r>
            <a:r>
              <a:rPr lang="et-EE" dirty="0" err="1"/>
              <a:t>Students</a:t>
            </a:r>
            <a:r>
              <a:rPr lang="et-EE" dirty="0"/>
              <a:t> as Digital </a:t>
            </a:r>
            <a:r>
              <a:rPr lang="et-EE" dirty="0" err="1"/>
              <a:t>Civic</a:t>
            </a:r>
            <a:r>
              <a:rPr lang="et-EE" dirty="0"/>
              <a:t> </a:t>
            </a:r>
            <a:r>
              <a:rPr lang="et-EE" dirty="0" err="1"/>
              <a:t>Engagers</a:t>
            </a:r>
            <a:r>
              <a:rPr lang="et-EE" dirty="0"/>
              <a:t>) lühend, mille raames </a:t>
            </a:r>
            <a:r>
              <a:rPr lang="en-US" dirty="0"/>
              <a:t>need </a:t>
            </a:r>
            <a:r>
              <a:rPr lang="en-US" dirty="0" err="1"/>
              <a:t>materjalid</a:t>
            </a:r>
            <a:r>
              <a:rPr lang="en-US" dirty="0"/>
              <a:t> </a:t>
            </a:r>
            <a:r>
              <a:rPr lang="et-EE" dirty="0"/>
              <a:t>on </a:t>
            </a:r>
            <a:r>
              <a:rPr lang="en-US" dirty="0"/>
              <a:t>lo</a:t>
            </a:r>
            <a:r>
              <a:rPr lang="et-EE" dirty="0" err="1"/>
              <a:t>odud</a:t>
            </a:r>
            <a:r>
              <a:rPr lang="et-EE" dirty="0"/>
              <a:t>.</a:t>
            </a:r>
          </a:p>
          <a:p>
            <a:pPr marL="0"/>
            <a:r>
              <a:rPr lang="en-US" dirty="0"/>
              <a:t>D</a:t>
            </a:r>
            <a:r>
              <a:rPr lang="et-EE" dirty="0"/>
              <a:t>KO </a:t>
            </a:r>
            <a:r>
              <a:rPr lang="en-US" dirty="0"/>
              <a:t>– </a:t>
            </a:r>
            <a:r>
              <a:rPr lang="et-EE" dirty="0"/>
              <a:t>d</a:t>
            </a:r>
            <a:r>
              <a:rPr lang="en-US" dirty="0" err="1"/>
              <a:t>igita</a:t>
            </a:r>
            <a:r>
              <a:rPr lang="et-EE" dirty="0"/>
              <a:t>a</a:t>
            </a:r>
            <a:r>
              <a:rPr lang="en-US" dirty="0"/>
              <a:t>l</a:t>
            </a:r>
            <a:r>
              <a:rPr lang="et-EE" dirty="0" err="1"/>
              <a:t>ne</a:t>
            </a:r>
            <a:r>
              <a:rPr lang="en-US" dirty="0"/>
              <a:t> </a:t>
            </a:r>
            <a:r>
              <a:rPr lang="et-EE" dirty="0"/>
              <a:t>kodanikuosalus.</a:t>
            </a:r>
          </a:p>
          <a:p>
            <a:pPr marL="0"/>
            <a:r>
              <a:rPr lang="et-EE" dirty="0">
                <a:hlinkClick r:id="rId2"/>
              </a:rPr>
              <a:t>DKO juhend</a:t>
            </a:r>
            <a:r>
              <a:rPr lang="en-US" dirty="0">
                <a:hlinkClick r:id="rId2"/>
              </a:rPr>
              <a:t> </a:t>
            </a:r>
            <a:r>
              <a:rPr lang="en-US" dirty="0"/>
              <a:t>– see on</a:t>
            </a:r>
            <a:r>
              <a:rPr lang="et-EE" dirty="0"/>
              <a:t> projekti raames koostatud </a:t>
            </a:r>
            <a:r>
              <a:rPr lang="en-US" dirty="0" err="1"/>
              <a:t>juhend</a:t>
            </a:r>
            <a:r>
              <a:rPr lang="et-EE" dirty="0"/>
              <a:t>materjal</a:t>
            </a:r>
            <a:r>
              <a:rPr lang="en-US" dirty="0"/>
              <a:t>, mis </a:t>
            </a:r>
            <a:r>
              <a:rPr lang="en-US" dirty="0" err="1"/>
              <a:t>sisaldab</a:t>
            </a:r>
            <a:r>
              <a:rPr lang="en-US" dirty="0"/>
              <a:t> </a:t>
            </a:r>
            <a:r>
              <a:rPr lang="et-EE" dirty="0"/>
              <a:t>teavet</a:t>
            </a:r>
            <a:r>
              <a:rPr lang="en-US" dirty="0"/>
              <a:t> </a:t>
            </a:r>
            <a:r>
              <a:rPr lang="et-EE" dirty="0"/>
              <a:t>üliõpilaste ja </a:t>
            </a:r>
            <a:r>
              <a:rPr lang="en-US" dirty="0" err="1"/>
              <a:t>digitaalse</a:t>
            </a:r>
            <a:r>
              <a:rPr lang="en-US" dirty="0"/>
              <a:t> </a:t>
            </a:r>
            <a:r>
              <a:rPr lang="en-US" dirty="0" err="1"/>
              <a:t>kodaniku</a:t>
            </a:r>
            <a:r>
              <a:rPr lang="et-EE" dirty="0"/>
              <a:t>osaluse </a:t>
            </a:r>
            <a:r>
              <a:rPr lang="en-US" dirty="0" err="1"/>
              <a:t>kohta</a:t>
            </a:r>
            <a:r>
              <a:rPr lang="en-US" dirty="0"/>
              <a:t>.</a:t>
            </a:r>
            <a:r>
              <a:rPr lang="et-EE" dirty="0"/>
              <a:t> On kättesaadav inglise, eesti, saksa ja portugali keeles. </a:t>
            </a:r>
            <a:r>
              <a:rPr lang="en-US" dirty="0"/>
              <a:t> </a:t>
            </a:r>
            <a:endParaRPr lang="et-EE" dirty="0"/>
          </a:p>
          <a:p>
            <a:pPr marL="0"/>
            <a:r>
              <a:rPr lang="et-EE" dirty="0">
                <a:hlinkClick r:id="rId3"/>
              </a:rPr>
              <a:t>DKO töövahendite komplekt</a:t>
            </a:r>
            <a:r>
              <a:rPr lang="en-US" dirty="0">
                <a:hlinkClick r:id="rId3"/>
              </a:rPr>
              <a:t> </a:t>
            </a:r>
            <a:r>
              <a:rPr lang="en-US" dirty="0"/>
              <a:t>– </a:t>
            </a:r>
            <a:r>
              <a:rPr lang="et-EE" dirty="0"/>
              <a:t>projekti raames koostatud digitaalsete töövahendite komplekt, mis juhendab kasutama erinevaid digivahendeid</a:t>
            </a:r>
            <a:r>
              <a:rPr lang="en-US" dirty="0"/>
              <a:t>, </a:t>
            </a:r>
            <a:r>
              <a:rPr lang="en-US" dirty="0" err="1"/>
              <a:t>mida</a:t>
            </a:r>
            <a:r>
              <a:rPr lang="en-US" dirty="0"/>
              <a:t> </a:t>
            </a:r>
            <a:r>
              <a:rPr lang="en-US" dirty="0" err="1"/>
              <a:t>saa</a:t>
            </a:r>
            <a:r>
              <a:rPr lang="et-EE" dirty="0"/>
              <a:t>b kasutada kodanikuosaluse tegevustes</a:t>
            </a:r>
            <a:r>
              <a:rPr lang="en-US" dirty="0"/>
              <a:t>.</a:t>
            </a:r>
            <a:r>
              <a:rPr lang="et-EE" dirty="0"/>
              <a:t> On kättesaadav inglise, eesti, saksa ja portugali keeles. </a:t>
            </a:r>
          </a:p>
          <a:p>
            <a:endParaRPr lang="en-IE" dirty="0"/>
          </a:p>
        </p:txBody>
      </p:sp>
      <p:sp>
        <p:nvSpPr>
          <p:cNvPr id="16" name="Text Placeholder 15">
            <a:extLst>
              <a:ext uri="{FF2B5EF4-FFF2-40B4-BE49-F238E27FC236}">
                <a16:creationId xmlns:a16="http://schemas.microsoft.com/office/drawing/2014/main" id="{F11D834D-573A-474D-80F6-0C32DEB47034}"/>
              </a:ext>
            </a:extLst>
          </p:cNvPr>
          <p:cNvSpPr>
            <a:spLocks noGrp="1"/>
          </p:cNvSpPr>
          <p:nvPr>
            <p:ph type="body" sz="quarter" idx="16"/>
          </p:nvPr>
        </p:nvSpPr>
        <p:spPr/>
        <p:txBody>
          <a:bodyPr>
            <a:normAutofit lnSpcReduction="10000"/>
          </a:bodyPr>
          <a:lstStyle/>
          <a:p>
            <a:r>
              <a:rPr lang="et-EE" dirty="0"/>
              <a:t>Materjalides kasutatavad lühendid ja terminid</a:t>
            </a:r>
            <a:endParaRPr lang="en-IE" dirty="0"/>
          </a:p>
        </p:txBody>
      </p:sp>
    </p:spTree>
    <p:extLst>
      <p:ext uri="{BB962C8B-B14F-4D97-AF65-F5344CB8AC3E}">
        <p14:creationId xmlns:p14="http://schemas.microsoft.com/office/powerpoint/2010/main" val="120930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5F608AB-8085-4100-B1F5-68B993777612}"/>
              </a:ext>
            </a:extLst>
          </p:cNvPr>
          <p:cNvSpPr>
            <a:spLocks noGrp="1"/>
          </p:cNvSpPr>
          <p:nvPr>
            <p:ph type="body" sz="quarter" idx="18"/>
          </p:nvPr>
        </p:nvSpPr>
        <p:spPr/>
        <p:txBody>
          <a:bodyPr>
            <a:normAutofit/>
          </a:bodyPr>
          <a:lstStyle/>
          <a:p>
            <a:pPr marL="0"/>
            <a:r>
              <a:rPr lang="et-EE" dirty="0"/>
              <a:t>Praktiline õpe realiseerub siis, kui õppimine toimub tegevuse ja selle refleksiooni kaudu. See aitab suurendada arusaamist ja õppimist, aga ka harjutada õppimisega seotud praktilisi oskusi.</a:t>
            </a:r>
          </a:p>
          <a:p>
            <a:pPr marL="0"/>
            <a:r>
              <a:rPr lang="en-US" dirty="0" err="1"/>
              <a:t>Tavaliselt</a:t>
            </a:r>
            <a:r>
              <a:rPr lang="en-US" dirty="0"/>
              <a:t> </a:t>
            </a:r>
            <a:r>
              <a:rPr lang="en-US" dirty="0" err="1"/>
              <a:t>toimub</a:t>
            </a:r>
            <a:r>
              <a:rPr lang="en-US" dirty="0"/>
              <a:t> </a:t>
            </a:r>
            <a:r>
              <a:rPr lang="et-EE" dirty="0"/>
              <a:t>praktiline </a:t>
            </a:r>
            <a:r>
              <a:rPr lang="en-US" dirty="0" err="1"/>
              <a:t>õpe</a:t>
            </a:r>
            <a:r>
              <a:rPr lang="en-US" dirty="0"/>
              <a:t> </a:t>
            </a:r>
            <a:r>
              <a:rPr lang="et-EE" dirty="0"/>
              <a:t>(</a:t>
            </a:r>
            <a:r>
              <a:rPr lang="et-EE" dirty="0" err="1"/>
              <a:t>service</a:t>
            </a:r>
            <a:r>
              <a:rPr lang="et-EE" dirty="0"/>
              <a:t> </a:t>
            </a:r>
            <a:r>
              <a:rPr lang="et-EE" dirty="0" err="1"/>
              <a:t>learning</a:t>
            </a:r>
            <a:r>
              <a:rPr lang="et-EE" dirty="0"/>
              <a:t>) </a:t>
            </a:r>
            <a:r>
              <a:rPr lang="en-US" dirty="0" err="1"/>
              <a:t>neljas</a:t>
            </a:r>
            <a:r>
              <a:rPr lang="en-US" dirty="0"/>
              <a:t> </a:t>
            </a:r>
            <a:r>
              <a:rPr lang="en-US" dirty="0" err="1"/>
              <a:t>etapis</a:t>
            </a:r>
            <a:r>
              <a:rPr lang="en-US" dirty="0"/>
              <a:t>:</a:t>
            </a:r>
            <a:endParaRPr lang="et-EE" dirty="0"/>
          </a:p>
          <a:p>
            <a:pPr indent="-457200">
              <a:buFont typeface="+mj-lt"/>
              <a:buAutoNum type="arabicPeriod"/>
            </a:pPr>
            <a:r>
              <a:rPr lang="en-US" dirty="0" err="1"/>
              <a:t>Kursus</a:t>
            </a:r>
            <a:r>
              <a:rPr lang="en-US" dirty="0"/>
              <a:t> </a:t>
            </a:r>
            <a:r>
              <a:rPr lang="en-US" dirty="0" err="1"/>
              <a:t>hõlmab</a:t>
            </a:r>
            <a:r>
              <a:rPr lang="en-US" dirty="0"/>
              <a:t> </a:t>
            </a:r>
            <a:r>
              <a:rPr lang="en-US" dirty="0" err="1"/>
              <a:t>ühiskondlikku</a:t>
            </a:r>
            <a:r>
              <a:rPr lang="en-US" dirty="0"/>
              <a:t> </a:t>
            </a:r>
            <a:r>
              <a:rPr lang="en-US" dirty="0" err="1"/>
              <a:t>kaasatust</a:t>
            </a:r>
            <a:r>
              <a:rPr lang="en-US" dirty="0"/>
              <a:t> (</a:t>
            </a:r>
            <a:r>
              <a:rPr lang="et-EE" dirty="0"/>
              <a:t>„</a:t>
            </a:r>
            <a:r>
              <a:rPr lang="en-US" dirty="0" err="1"/>
              <a:t>teenust</a:t>
            </a:r>
            <a:r>
              <a:rPr lang="et-EE" dirty="0"/>
              <a:t>“</a:t>
            </a:r>
            <a:r>
              <a:rPr lang="en-US" dirty="0"/>
              <a:t>)</a:t>
            </a:r>
            <a:r>
              <a:rPr lang="et-EE" dirty="0"/>
              <a:t>.</a:t>
            </a:r>
          </a:p>
          <a:p>
            <a:pPr indent="-457200">
              <a:buFont typeface="+mj-lt"/>
              <a:buAutoNum type="arabicPeriod"/>
            </a:pPr>
            <a:r>
              <a:rPr lang="en-US" dirty="0" err="1"/>
              <a:t>Õp</a:t>
            </a:r>
            <a:r>
              <a:rPr lang="et-EE" dirty="0" err="1"/>
              <a:t>pijad</a:t>
            </a:r>
            <a:r>
              <a:rPr lang="en-US" dirty="0"/>
              <a:t> </a:t>
            </a:r>
            <a:r>
              <a:rPr lang="en-US" dirty="0" err="1"/>
              <a:t>omandavad</a:t>
            </a:r>
            <a:r>
              <a:rPr lang="en-US" dirty="0"/>
              <a:t> </a:t>
            </a:r>
            <a:r>
              <a:rPr lang="en-US" dirty="0" err="1"/>
              <a:t>ainespetsiifilisi</a:t>
            </a:r>
            <a:r>
              <a:rPr lang="en-US" dirty="0"/>
              <a:t> ja </a:t>
            </a:r>
            <a:r>
              <a:rPr lang="en-US" dirty="0" err="1"/>
              <a:t>üldisi</a:t>
            </a:r>
            <a:r>
              <a:rPr lang="en-US" dirty="0"/>
              <a:t> </a:t>
            </a:r>
            <a:r>
              <a:rPr lang="en-US" dirty="0" err="1"/>
              <a:t>pädevusi</a:t>
            </a:r>
            <a:r>
              <a:rPr lang="en-US" dirty="0"/>
              <a:t> („</a:t>
            </a:r>
            <a:r>
              <a:rPr lang="en-US" dirty="0" err="1"/>
              <a:t>õppimine</a:t>
            </a:r>
            <a:r>
              <a:rPr lang="en-US" dirty="0"/>
              <a:t>“)</a:t>
            </a:r>
            <a:r>
              <a:rPr lang="et-EE" dirty="0"/>
              <a:t>.</a:t>
            </a:r>
          </a:p>
          <a:p>
            <a:pPr indent="-457200">
              <a:buFont typeface="+mj-lt"/>
              <a:buAutoNum type="arabicPeriod"/>
            </a:pPr>
            <a:r>
              <a:rPr lang="en-US" dirty="0" err="1"/>
              <a:t>Kursus</a:t>
            </a:r>
            <a:r>
              <a:rPr lang="en-US" dirty="0"/>
              <a:t> </a:t>
            </a:r>
            <a:r>
              <a:rPr lang="en-US" dirty="0" err="1"/>
              <a:t>sisaldab</a:t>
            </a:r>
            <a:r>
              <a:rPr lang="en-US" dirty="0"/>
              <a:t> </a:t>
            </a:r>
            <a:r>
              <a:rPr lang="en-US" dirty="0" err="1"/>
              <a:t>koostööd</a:t>
            </a:r>
            <a:r>
              <a:rPr lang="en-US" dirty="0"/>
              <a:t> </a:t>
            </a:r>
            <a:r>
              <a:rPr lang="en-US" dirty="0" err="1"/>
              <a:t>partneritega</a:t>
            </a:r>
            <a:r>
              <a:rPr lang="en-US" dirty="0"/>
              <a:t> </a:t>
            </a:r>
            <a:r>
              <a:rPr lang="et-EE" dirty="0"/>
              <a:t>praktiliste oskuste ja hoiakute </a:t>
            </a:r>
            <a:r>
              <a:rPr lang="en-US" dirty="0" err="1"/>
              <a:t>kujundamiseks</a:t>
            </a:r>
            <a:r>
              <a:rPr lang="et-EE" dirty="0"/>
              <a:t> („</a:t>
            </a:r>
            <a:r>
              <a:rPr lang="en-US" dirty="0" err="1"/>
              <a:t>praktika</a:t>
            </a:r>
            <a:r>
              <a:rPr lang="et-EE" dirty="0"/>
              <a:t>“).</a:t>
            </a:r>
            <a:r>
              <a:rPr lang="en-US" dirty="0"/>
              <a:t> </a:t>
            </a:r>
            <a:endParaRPr lang="et-EE" dirty="0"/>
          </a:p>
          <a:p>
            <a:pPr indent="-457200">
              <a:buFont typeface="+mj-lt"/>
              <a:buAutoNum type="arabicPeriod"/>
            </a:pPr>
            <a:r>
              <a:rPr lang="en-US" dirty="0" err="1"/>
              <a:t>Teadusl</a:t>
            </a:r>
            <a:r>
              <a:rPr lang="et-EE" dirty="0"/>
              <a:t>tulemused integreeritakse </a:t>
            </a:r>
            <a:r>
              <a:rPr lang="en-US" dirty="0" err="1"/>
              <a:t>praktikasse</a:t>
            </a:r>
            <a:r>
              <a:rPr lang="et-EE" dirty="0"/>
              <a:t>.</a:t>
            </a:r>
            <a:endParaRPr lang="en-US" dirty="0"/>
          </a:p>
          <a:p>
            <a:endParaRPr lang="en-IE" dirty="0"/>
          </a:p>
        </p:txBody>
      </p:sp>
      <p:sp>
        <p:nvSpPr>
          <p:cNvPr id="5" name="Text Placeholder 4">
            <a:extLst>
              <a:ext uri="{FF2B5EF4-FFF2-40B4-BE49-F238E27FC236}">
                <a16:creationId xmlns:a16="http://schemas.microsoft.com/office/drawing/2014/main" id="{C2083D29-2119-4DD6-91CC-4B3E05F124A5}"/>
              </a:ext>
            </a:extLst>
          </p:cNvPr>
          <p:cNvSpPr>
            <a:spLocks noGrp="1"/>
          </p:cNvSpPr>
          <p:nvPr>
            <p:ph type="body" sz="quarter" idx="16"/>
          </p:nvPr>
        </p:nvSpPr>
        <p:spPr/>
        <p:txBody>
          <a:bodyPr>
            <a:normAutofit lnSpcReduction="10000"/>
          </a:bodyPr>
          <a:lstStyle/>
          <a:p>
            <a:r>
              <a:rPr lang="et-EE" dirty="0"/>
              <a:t>PRAKTILISE ÕPPE (SERVICE LEARNING) METOODIKA</a:t>
            </a:r>
            <a:endParaRPr lang="en-IE" dirty="0"/>
          </a:p>
          <a:p>
            <a:endParaRPr lang="en-IE" dirty="0"/>
          </a:p>
        </p:txBody>
      </p:sp>
      <p:sp>
        <p:nvSpPr>
          <p:cNvPr id="8" name="TextBox 7">
            <a:extLst>
              <a:ext uri="{FF2B5EF4-FFF2-40B4-BE49-F238E27FC236}">
                <a16:creationId xmlns:a16="http://schemas.microsoft.com/office/drawing/2014/main" id="{B7187FAC-2DAD-4D33-95D0-AD78404D1C1E}"/>
              </a:ext>
            </a:extLst>
          </p:cNvPr>
          <p:cNvSpPr txBox="1"/>
          <p:nvPr/>
        </p:nvSpPr>
        <p:spPr>
          <a:xfrm>
            <a:off x="11029950" y="5971867"/>
            <a:ext cx="6096000" cy="369332"/>
          </a:xfrm>
          <a:prstGeom prst="rect">
            <a:avLst/>
          </a:prstGeom>
          <a:noFill/>
        </p:spPr>
        <p:txBody>
          <a:bodyPr wrap="square">
            <a:spAutoFit/>
          </a:bodyPr>
          <a:lstStyle/>
          <a:p>
            <a:r>
              <a:rPr lang="en-IE" dirty="0">
                <a:solidFill>
                  <a:srgbClr val="002060"/>
                </a:solidFill>
                <a:hlinkClick r:id="rId2">
                  <a:extLst>
                    <a:ext uri="{A12FA001-AC4F-418D-AE19-62706E023703}">
                      <ahyp:hlinkClr xmlns:ahyp="http://schemas.microsoft.com/office/drawing/2018/hyperlinkcolor" val="tx"/>
                    </a:ext>
                  </a:extLst>
                </a:hlinkClick>
              </a:rPr>
              <a:t>Source</a:t>
            </a:r>
            <a:endParaRPr lang="en-IE" dirty="0">
              <a:solidFill>
                <a:srgbClr val="002060"/>
              </a:solidFill>
            </a:endParaRPr>
          </a:p>
        </p:txBody>
      </p:sp>
    </p:spTree>
    <p:extLst>
      <p:ext uri="{BB962C8B-B14F-4D97-AF65-F5344CB8AC3E}">
        <p14:creationId xmlns:p14="http://schemas.microsoft.com/office/powerpoint/2010/main" val="255849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14" name="TextBox 13">
            <a:extLst>
              <a:ext uri="{FF2B5EF4-FFF2-40B4-BE49-F238E27FC236}">
                <a16:creationId xmlns:a16="http://schemas.microsoft.com/office/drawing/2014/main" id="{CE3BCDB5-341B-449E-AC1C-B4274813968A}"/>
              </a:ext>
            </a:extLst>
          </p:cNvPr>
          <p:cNvSpPr txBox="1"/>
          <p:nvPr/>
        </p:nvSpPr>
        <p:spPr>
          <a:xfrm>
            <a:off x="564160" y="1351901"/>
            <a:ext cx="11314215" cy="4154984"/>
          </a:xfrm>
          <a:prstGeom prst="rect">
            <a:avLst/>
          </a:prstGeom>
          <a:noFill/>
        </p:spPr>
        <p:txBody>
          <a:bodyPr wrap="square" rtlCol="0">
            <a:spAutoFit/>
          </a:bodyPr>
          <a:lstStyle/>
          <a:p>
            <a:r>
              <a:rPr lang="et-EE" sz="2400" dirty="0">
                <a:solidFill>
                  <a:schemeClr val="bg1"/>
                </a:solidFill>
              </a:rPr>
              <a:t>Praktilise </a:t>
            </a:r>
            <a:r>
              <a:rPr lang="en-US" sz="2400" dirty="0" err="1">
                <a:solidFill>
                  <a:schemeClr val="bg1"/>
                </a:solidFill>
              </a:rPr>
              <a:t>õppe</a:t>
            </a:r>
            <a:r>
              <a:rPr lang="en-US" sz="2400" dirty="0">
                <a:solidFill>
                  <a:schemeClr val="bg1"/>
                </a:solidFill>
              </a:rPr>
              <a:t> ja </a:t>
            </a:r>
            <a:r>
              <a:rPr lang="en-US" sz="2400" dirty="0" err="1">
                <a:solidFill>
                  <a:schemeClr val="bg1"/>
                </a:solidFill>
              </a:rPr>
              <a:t>vabatahtliku</a:t>
            </a:r>
            <a:r>
              <a:rPr lang="en-US" sz="2400" dirty="0">
                <a:solidFill>
                  <a:schemeClr val="bg1"/>
                </a:solidFill>
              </a:rPr>
              <a:t> </a:t>
            </a:r>
            <a:r>
              <a:rPr lang="en-US" sz="2400" dirty="0" err="1">
                <a:solidFill>
                  <a:schemeClr val="bg1"/>
                </a:solidFill>
              </a:rPr>
              <a:t>tegevuse</a:t>
            </a:r>
            <a:r>
              <a:rPr lang="en-US" sz="2400" dirty="0">
                <a:solidFill>
                  <a:schemeClr val="bg1"/>
                </a:solidFill>
              </a:rPr>
              <a:t> </a:t>
            </a:r>
            <a:r>
              <a:rPr lang="en-US" sz="2400" dirty="0" err="1">
                <a:solidFill>
                  <a:schemeClr val="bg1"/>
                </a:solidFill>
              </a:rPr>
              <a:t>vahel</a:t>
            </a:r>
            <a:r>
              <a:rPr lang="en-US" sz="2400" dirty="0">
                <a:solidFill>
                  <a:schemeClr val="bg1"/>
                </a:solidFill>
              </a:rPr>
              <a:t> on </a:t>
            </a:r>
            <a:r>
              <a:rPr lang="en-US" sz="2400" dirty="0" err="1">
                <a:solidFill>
                  <a:schemeClr val="bg1"/>
                </a:solidFill>
              </a:rPr>
              <a:t>mõned</a:t>
            </a:r>
            <a:r>
              <a:rPr lang="en-US" sz="2400" dirty="0">
                <a:solidFill>
                  <a:schemeClr val="bg1"/>
                </a:solidFill>
              </a:rPr>
              <a:t> </a:t>
            </a:r>
            <a:r>
              <a:rPr lang="en-US" sz="2400" dirty="0" err="1">
                <a:solidFill>
                  <a:schemeClr val="bg1"/>
                </a:solidFill>
              </a:rPr>
              <a:t>erinevused</a:t>
            </a:r>
            <a:r>
              <a:rPr lang="en-US" sz="2400" dirty="0">
                <a:solidFill>
                  <a:schemeClr val="bg1"/>
                </a:solidFill>
              </a:rPr>
              <a:t>, </a:t>
            </a:r>
            <a:r>
              <a:rPr lang="en-US" sz="2400" dirty="0" err="1">
                <a:solidFill>
                  <a:schemeClr val="bg1"/>
                </a:solidFill>
              </a:rPr>
              <a:t>eriti</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vaadata</a:t>
            </a:r>
            <a:r>
              <a:rPr lang="en-US" sz="2400" dirty="0">
                <a:solidFill>
                  <a:schemeClr val="bg1"/>
                </a:solidFill>
              </a:rPr>
              <a:t> D</a:t>
            </a:r>
            <a:r>
              <a:rPr lang="et-EE" sz="2400" dirty="0">
                <a:solidFill>
                  <a:schemeClr val="bg1"/>
                </a:solidFill>
              </a:rPr>
              <a:t>KO</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t-EE" sz="2400" dirty="0">
                <a:solidFill>
                  <a:schemeClr val="bg1"/>
                </a:solidFill>
              </a:rPr>
              <a:t>kus </a:t>
            </a:r>
            <a:r>
              <a:rPr lang="et-EE" sz="2400" dirty="0" err="1">
                <a:solidFill>
                  <a:schemeClr val="bg1"/>
                </a:solidFill>
              </a:rPr>
              <a:t>osalejada</a:t>
            </a:r>
            <a:r>
              <a:rPr lang="et-EE" sz="2400" dirty="0">
                <a:solidFill>
                  <a:schemeClr val="bg1"/>
                </a:solidFill>
              </a:rPr>
              <a:t> </a:t>
            </a:r>
            <a:r>
              <a:rPr lang="en-US" sz="2400" dirty="0">
                <a:solidFill>
                  <a:schemeClr val="bg1"/>
                </a:solidFill>
              </a:rPr>
              <a:t>on </a:t>
            </a:r>
            <a:r>
              <a:rPr lang="en-US" sz="2400" dirty="0" err="1">
                <a:solidFill>
                  <a:schemeClr val="bg1"/>
                </a:solidFill>
              </a:rPr>
              <a:t>sellega</a:t>
            </a:r>
            <a:r>
              <a:rPr lang="en-US" sz="2400" dirty="0">
                <a:solidFill>
                  <a:schemeClr val="bg1"/>
                </a:solidFill>
              </a:rPr>
              <a:t> </a:t>
            </a:r>
            <a:r>
              <a:rPr lang="en-US" sz="2400" dirty="0" err="1">
                <a:solidFill>
                  <a:schemeClr val="bg1"/>
                </a:solidFill>
              </a:rPr>
              <a:t>seotud</a:t>
            </a:r>
            <a:r>
              <a:rPr lang="en-US" sz="2400" dirty="0">
                <a:solidFill>
                  <a:schemeClr val="bg1"/>
                </a:solidFill>
              </a:rPr>
              <a:t> </a:t>
            </a:r>
            <a:r>
              <a:rPr lang="en-US" sz="2400" dirty="0" err="1">
                <a:solidFill>
                  <a:schemeClr val="bg1"/>
                </a:solidFill>
              </a:rPr>
              <a:t>kõrgkooli</a:t>
            </a:r>
            <a:r>
              <a:rPr lang="et-EE" sz="2400" dirty="0">
                <a:solidFill>
                  <a:schemeClr val="bg1"/>
                </a:solidFill>
              </a:rPr>
              <a:t>õppe</a:t>
            </a:r>
            <a:r>
              <a:rPr lang="en-US" sz="2400" dirty="0">
                <a:solidFill>
                  <a:schemeClr val="bg1"/>
                </a:solidFill>
              </a:rPr>
              <a:t> </a:t>
            </a:r>
            <a:r>
              <a:rPr lang="en-US" sz="2400" dirty="0" err="1">
                <a:solidFill>
                  <a:schemeClr val="bg1"/>
                </a:solidFill>
              </a:rPr>
              <a:t>kohustuste</a:t>
            </a:r>
            <a:r>
              <a:rPr lang="en-US" sz="2400" dirty="0">
                <a:solidFill>
                  <a:schemeClr val="bg1"/>
                </a:solidFill>
              </a:rPr>
              <a:t> </a:t>
            </a:r>
            <a:r>
              <a:rPr lang="en-US" sz="2400" dirty="0" err="1">
                <a:solidFill>
                  <a:schemeClr val="bg1"/>
                </a:solidFill>
              </a:rPr>
              <a:t>tõttu</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t-EE" sz="2400" dirty="0">
                <a:solidFill>
                  <a:schemeClr val="bg1"/>
                </a:solidFill>
              </a:rPr>
              <a:t>Praktiline </a:t>
            </a:r>
            <a:r>
              <a:rPr lang="en-US" sz="2400" dirty="0" err="1">
                <a:solidFill>
                  <a:schemeClr val="bg1"/>
                </a:solidFill>
              </a:rPr>
              <a:t>õpe</a:t>
            </a:r>
            <a:r>
              <a:rPr lang="en-US" sz="2400" dirty="0">
                <a:solidFill>
                  <a:schemeClr val="bg1"/>
                </a:solidFill>
              </a:rPr>
              <a:t> on </a:t>
            </a:r>
            <a:r>
              <a:rPr lang="en-US" sz="2400" dirty="0" err="1">
                <a:solidFill>
                  <a:schemeClr val="bg1"/>
                </a:solidFill>
              </a:rPr>
              <a:t>pedagoogika</a:t>
            </a:r>
            <a:r>
              <a:rPr lang="en-US" sz="2400" dirty="0">
                <a:solidFill>
                  <a:schemeClr val="bg1"/>
                </a:solidFill>
              </a:rPr>
              <a:t> </a:t>
            </a:r>
            <a:r>
              <a:rPr lang="en-US" sz="2400" dirty="0" err="1">
                <a:solidFill>
                  <a:schemeClr val="bg1"/>
                </a:solidFill>
              </a:rPr>
              <a:t>liik</a:t>
            </a:r>
            <a:r>
              <a:rPr lang="en-US" sz="2400" dirty="0">
                <a:solidFill>
                  <a:schemeClr val="bg1"/>
                </a:solidFill>
              </a:rPr>
              <a:t>, </a:t>
            </a:r>
            <a:r>
              <a:rPr lang="en-US" sz="2400" dirty="0" err="1">
                <a:solidFill>
                  <a:schemeClr val="bg1"/>
                </a:solidFill>
              </a:rPr>
              <a:t>mille</a:t>
            </a:r>
            <a:r>
              <a:rPr lang="en-US" sz="2400" dirty="0">
                <a:solidFill>
                  <a:schemeClr val="bg1"/>
                </a:solidFill>
              </a:rPr>
              <a:t> </a:t>
            </a:r>
            <a:r>
              <a:rPr lang="en-US" sz="2400" dirty="0" err="1">
                <a:solidFill>
                  <a:schemeClr val="bg1"/>
                </a:solidFill>
              </a:rPr>
              <a:t>puhul</a:t>
            </a:r>
            <a:r>
              <a:rPr lang="en-US" sz="2400" dirty="0">
                <a:solidFill>
                  <a:schemeClr val="bg1"/>
                </a:solidFill>
              </a:rPr>
              <a:t> </a:t>
            </a:r>
            <a:r>
              <a:rPr lang="en-US" sz="2400" dirty="0" err="1">
                <a:solidFill>
                  <a:schemeClr val="bg1"/>
                </a:solidFill>
              </a:rPr>
              <a:t>mõned</a:t>
            </a:r>
            <a:r>
              <a:rPr lang="en-US" sz="2400" dirty="0">
                <a:solidFill>
                  <a:schemeClr val="bg1"/>
                </a:solidFill>
              </a:rPr>
              <a:t> </a:t>
            </a:r>
            <a:r>
              <a:rPr lang="en-US" sz="2400" dirty="0" err="1">
                <a:solidFill>
                  <a:schemeClr val="bg1"/>
                </a:solidFill>
              </a:rPr>
              <a:t>uuringud</a:t>
            </a:r>
            <a:r>
              <a:rPr lang="en-US" sz="2400" dirty="0">
                <a:solidFill>
                  <a:schemeClr val="bg1"/>
                </a:solidFill>
              </a:rPr>
              <a:t> </a:t>
            </a:r>
            <a:r>
              <a:rPr lang="en-US" sz="2400" dirty="0" err="1">
                <a:solidFill>
                  <a:schemeClr val="bg1"/>
                </a:solidFill>
              </a:rPr>
              <a:t>pakuvad</a:t>
            </a:r>
            <a:r>
              <a:rPr lang="en-US" sz="2400" dirty="0">
                <a:solidFill>
                  <a:schemeClr val="bg1"/>
                </a:solidFill>
              </a:rPr>
              <a:t> </a:t>
            </a:r>
            <a:r>
              <a:rPr lang="en-US" sz="2400" dirty="0" err="1">
                <a:solidFill>
                  <a:schemeClr val="bg1"/>
                </a:solidFill>
              </a:rPr>
              <a:t>õppimise</a:t>
            </a:r>
            <a:r>
              <a:rPr lang="en-US" sz="2400" dirty="0">
                <a:solidFill>
                  <a:schemeClr val="bg1"/>
                </a:solidFill>
              </a:rPr>
              <a:t> </a:t>
            </a:r>
            <a:r>
              <a:rPr lang="en-US" sz="2400" dirty="0" err="1">
                <a:solidFill>
                  <a:schemeClr val="bg1"/>
                </a:solidFill>
              </a:rPr>
              <a:t>eeliseid</a:t>
            </a:r>
            <a:r>
              <a:rPr lang="en-US" sz="2400" dirty="0">
                <a:solidFill>
                  <a:schemeClr val="bg1"/>
                </a:solidFill>
              </a:rPr>
              <a:t> </a:t>
            </a:r>
            <a:r>
              <a:rPr lang="en-US" sz="2400" dirty="0" err="1">
                <a:solidFill>
                  <a:schemeClr val="bg1"/>
                </a:solidFill>
              </a:rPr>
              <a:t>vabatahtliku</a:t>
            </a:r>
            <a:r>
              <a:rPr lang="en-US" sz="2400" dirty="0">
                <a:solidFill>
                  <a:schemeClr val="bg1"/>
                </a:solidFill>
              </a:rPr>
              <a:t> </a:t>
            </a:r>
            <a:r>
              <a:rPr lang="en-US" sz="2400" dirty="0" err="1">
                <a:solidFill>
                  <a:schemeClr val="bg1"/>
                </a:solidFill>
              </a:rPr>
              <a:t>tegevuse</a:t>
            </a:r>
            <a:r>
              <a:rPr lang="en-US" sz="2400" dirty="0">
                <a:solidFill>
                  <a:schemeClr val="bg1"/>
                </a:solidFill>
              </a:rPr>
              <a:t> </a:t>
            </a:r>
            <a:r>
              <a:rPr lang="en-US" sz="2400" dirty="0" err="1">
                <a:solidFill>
                  <a:schemeClr val="bg1"/>
                </a:solidFill>
              </a:rPr>
              <a:t>ees</a:t>
            </a:r>
            <a:r>
              <a:rPr lang="en-US" sz="2400" dirty="0">
                <a:solidFill>
                  <a:schemeClr val="bg1"/>
                </a:solidFill>
              </a:rPr>
              <a:t>. </a:t>
            </a:r>
            <a:r>
              <a:rPr lang="et-EE" sz="2400" dirty="0">
                <a:solidFill>
                  <a:schemeClr val="bg1"/>
                </a:solidFill>
              </a:rPr>
              <a:t>Näiteks vähendada </a:t>
            </a:r>
            <a:r>
              <a:rPr lang="en-US" sz="2400" dirty="0" err="1">
                <a:solidFill>
                  <a:schemeClr val="bg1"/>
                </a:solidFill>
              </a:rPr>
              <a:t>esimese</a:t>
            </a:r>
            <a:r>
              <a:rPr lang="en-US" sz="2400" dirty="0">
                <a:solidFill>
                  <a:schemeClr val="bg1"/>
                </a:solidFill>
              </a:rPr>
              <a:t> </a:t>
            </a:r>
            <a:r>
              <a:rPr lang="en-US" sz="2400" dirty="0" err="1">
                <a:solidFill>
                  <a:schemeClr val="bg1"/>
                </a:solidFill>
              </a:rPr>
              <a:t>aasta</a:t>
            </a:r>
            <a:r>
              <a:rPr lang="en-US" sz="2400" dirty="0">
                <a:solidFill>
                  <a:schemeClr val="bg1"/>
                </a:solidFill>
              </a:rPr>
              <a:t> </a:t>
            </a:r>
            <a:r>
              <a:rPr lang="en-US" sz="2400" dirty="0" err="1">
                <a:solidFill>
                  <a:schemeClr val="bg1"/>
                </a:solidFill>
              </a:rPr>
              <a:t>üliõpilaste</a:t>
            </a:r>
            <a:r>
              <a:rPr lang="et-EE" sz="2400" dirty="0">
                <a:solidFill>
                  <a:schemeClr val="bg1"/>
                </a:solidFill>
              </a:rPr>
              <a:t>väljalangevust</a:t>
            </a:r>
            <a:r>
              <a:rPr lang="en-US" sz="2400" dirty="0">
                <a:solidFill>
                  <a:schemeClr val="bg1"/>
                </a:solidFill>
              </a:rPr>
              <a:t>, </a:t>
            </a:r>
            <a:r>
              <a:rPr lang="et-EE" sz="2400" dirty="0">
                <a:solidFill>
                  <a:schemeClr val="bg1"/>
                </a:solidFill>
              </a:rPr>
              <a:t>suurendada </a:t>
            </a:r>
            <a:r>
              <a:rPr lang="en-US" sz="2400" dirty="0" err="1">
                <a:solidFill>
                  <a:schemeClr val="bg1"/>
                </a:solidFill>
              </a:rPr>
              <a:t>üliõpilaste</a:t>
            </a:r>
            <a:r>
              <a:rPr lang="en-US" sz="2400" dirty="0">
                <a:solidFill>
                  <a:schemeClr val="bg1"/>
                </a:solidFill>
              </a:rPr>
              <a:t> </a:t>
            </a:r>
            <a:r>
              <a:rPr lang="en-US" sz="2400" dirty="0" err="1">
                <a:solidFill>
                  <a:schemeClr val="bg1"/>
                </a:solidFill>
              </a:rPr>
              <a:t>juhtimis</a:t>
            </a:r>
            <a:r>
              <a:rPr lang="et-EE" sz="2400" dirty="0">
                <a:solidFill>
                  <a:schemeClr val="bg1"/>
                </a:solidFill>
              </a:rPr>
              <a:t>pädevust </a:t>
            </a:r>
            <a:r>
              <a:rPr lang="en-US" sz="2400" dirty="0">
                <a:solidFill>
                  <a:schemeClr val="bg1"/>
                </a:solidFill>
              </a:rPr>
              <a:t>ja </a:t>
            </a:r>
            <a:r>
              <a:rPr lang="et-EE" sz="2400" dirty="0">
                <a:solidFill>
                  <a:schemeClr val="bg1"/>
                </a:solidFill>
              </a:rPr>
              <a:t>ka</a:t>
            </a:r>
            <a:r>
              <a:rPr lang="en-US" sz="2400" dirty="0">
                <a:solidFill>
                  <a:schemeClr val="bg1"/>
                </a:solidFill>
              </a:rPr>
              <a:t> </a:t>
            </a:r>
            <a:r>
              <a:rPr lang="en-US" sz="2400" dirty="0" err="1">
                <a:solidFill>
                  <a:schemeClr val="bg1"/>
                </a:solidFill>
              </a:rPr>
              <a:t>akadeemilist</a:t>
            </a:r>
            <a:r>
              <a:rPr lang="en-US" sz="2400" dirty="0">
                <a:solidFill>
                  <a:schemeClr val="bg1"/>
                </a:solidFill>
              </a:rPr>
              <a:t> </a:t>
            </a:r>
            <a:r>
              <a:rPr lang="en-US" sz="2400" dirty="0" err="1">
                <a:solidFill>
                  <a:schemeClr val="bg1"/>
                </a:solidFill>
              </a:rPr>
              <a:t>tulemuslikkust</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US" sz="2400" dirty="0" err="1">
                <a:solidFill>
                  <a:schemeClr val="bg1"/>
                </a:solidFill>
              </a:rPr>
              <a:t>Kuid</a:t>
            </a:r>
            <a:r>
              <a:rPr lang="en-US" sz="2400" dirty="0">
                <a:solidFill>
                  <a:schemeClr val="bg1"/>
                </a:solidFill>
              </a:rPr>
              <a:t> mi</a:t>
            </a:r>
            <a:r>
              <a:rPr lang="et-EE" sz="2400" dirty="0" err="1">
                <a:solidFill>
                  <a:schemeClr val="bg1"/>
                </a:solidFill>
              </a:rPr>
              <a:t>llised</a:t>
            </a:r>
            <a:r>
              <a:rPr lang="et-EE" sz="2400" dirty="0">
                <a:solidFill>
                  <a:schemeClr val="bg1"/>
                </a:solidFill>
              </a:rPr>
              <a:t> on praktilise õppe ja vab</a:t>
            </a:r>
            <a:r>
              <a:rPr lang="en-US" sz="2400" dirty="0" err="1">
                <a:solidFill>
                  <a:schemeClr val="bg1"/>
                </a:solidFill>
              </a:rPr>
              <a:t>ahtliku</a:t>
            </a:r>
            <a:r>
              <a:rPr lang="et-EE" sz="2400" dirty="0">
                <a:solidFill>
                  <a:schemeClr val="bg1"/>
                </a:solidFill>
              </a:rPr>
              <a:t> tegevuse/töö erinevused</a:t>
            </a:r>
            <a:r>
              <a:rPr lang="en-US" sz="2400" dirty="0">
                <a:solidFill>
                  <a:schemeClr val="bg1"/>
                </a:solidFill>
              </a:rPr>
              <a:t>?</a:t>
            </a:r>
          </a:p>
          <a:p>
            <a:endParaRPr lang="en-US" sz="2400" dirty="0">
              <a:solidFill>
                <a:schemeClr val="bg1"/>
              </a:solidFill>
            </a:endParaRPr>
          </a:p>
          <a:p>
            <a:endParaRPr lang="en-US" sz="2400" dirty="0">
              <a:solidFill>
                <a:schemeClr val="bg1"/>
              </a:solidFill>
            </a:endParaRPr>
          </a:p>
        </p:txBody>
      </p:sp>
      <p:sp>
        <p:nvSpPr>
          <p:cNvPr id="13" name="TextBox 12">
            <a:extLst>
              <a:ext uri="{FF2B5EF4-FFF2-40B4-BE49-F238E27FC236}">
                <a16:creationId xmlns:a16="http://schemas.microsoft.com/office/drawing/2014/main" id="{3E489811-E83F-4872-9401-4251A329AE2F}"/>
              </a:ext>
            </a:extLst>
          </p:cNvPr>
          <p:cNvSpPr txBox="1"/>
          <p:nvPr/>
        </p:nvSpPr>
        <p:spPr>
          <a:xfrm>
            <a:off x="9809017" y="5889239"/>
            <a:ext cx="1197430" cy="369332"/>
          </a:xfrm>
          <a:prstGeom prst="rect">
            <a:avLst/>
          </a:prstGeom>
          <a:noFill/>
        </p:spPr>
        <p:txBody>
          <a:bodyPr wrap="square" rtlCol="0">
            <a:spAutoFit/>
          </a:bodyPr>
          <a:lstStyle/>
          <a:p>
            <a:r>
              <a:rPr lang="en-US" dirty="0" err="1">
                <a:hlinkClick r:id="rId3"/>
              </a:rPr>
              <a:t>Allikas</a:t>
            </a:r>
            <a:endParaRPr lang="en-IE" dirty="0"/>
          </a:p>
        </p:txBody>
      </p:sp>
      <p:sp>
        <p:nvSpPr>
          <p:cNvPr id="18" name="Text Placeholder 17">
            <a:extLst>
              <a:ext uri="{FF2B5EF4-FFF2-40B4-BE49-F238E27FC236}">
                <a16:creationId xmlns:a16="http://schemas.microsoft.com/office/drawing/2014/main" id="{2B35667A-4691-4687-A8D4-B240930576F1}"/>
              </a:ext>
            </a:extLst>
          </p:cNvPr>
          <p:cNvSpPr>
            <a:spLocks noGrp="1"/>
          </p:cNvSpPr>
          <p:nvPr>
            <p:ph type="body" sz="quarter" idx="16"/>
          </p:nvPr>
        </p:nvSpPr>
        <p:spPr>
          <a:xfrm>
            <a:off x="564160" y="642972"/>
            <a:ext cx="10808102" cy="582221"/>
          </a:xfrm>
        </p:spPr>
        <p:txBody>
          <a:bodyPr>
            <a:normAutofit lnSpcReduction="10000"/>
          </a:bodyPr>
          <a:lstStyle/>
          <a:p>
            <a:r>
              <a:rPr lang="et-EE" dirty="0"/>
              <a:t>PRAKTILINE ÕPE JA VABATAHTLIK TEGEVUS</a:t>
            </a:r>
            <a:endParaRPr lang="en-IE" dirty="0"/>
          </a:p>
          <a:p>
            <a:endParaRPr lang="en-IE" dirty="0"/>
          </a:p>
        </p:txBody>
      </p:sp>
    </p:spTree>
    <p:extLst>
      <p:ext uri="{BB962C8B-B14F-4D97-AF65-F5344CB8AC3E}">
        <p14:creationId xmlns:p14="http://schemas.microsoft.com/office/powerpoint/2010/main" val="3227425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D63A4300-2D33-41B2-81DE-32D490CBB05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8458" b="8458"/>
          <a:stretch/>
        </p:blipFill>
        <p:spPr/>
      </p:pic>
      <p:sp>
        <p:nvSpPr>
          <p:cNvPr id="3" name="Text Placeholder 2">
            <a:extLst>
              <a:ext uri="{FF2B5EF4-FFF2-40B4-BE49-F238E27FC236}">
                <a16:creationId xmlns:a16="http://schemas.microsoft.com/office/drawing/2014/main" id="{CDD35B4C-A7CB-4172-8374-BA30E14E257C}"/>
              </a:ext>
            </a:extLst>
          </p:cNvPr>
          <p:cNvSpPr>
            <a:spLocks noGrp="1"/>
          </p:cNvSpPr>
          <p:nvPr>
            <p:ph type="body" sz="quarter" idx="18"/>
          </p:nvPr>
        </p:nvSpPr>
        <p:spPr>
          <a:xfrm>
            <a:off x="1718561" y="1360968"/>
            <a:ext cx="5133501" cy="5497032"/>
          </a:xfrm>
        </p:spPr>
        <p:txBody>
          <a:bodyPr>
            <a:normAutofit lnSpcReduction="10000"/>
          </a:bodyPr>
          <a:lstStyle/>
          <a:p>
            <a:pPr>
              <a:lnSpc>
                <a:spcPct val="110000"/>
              </a:lnSpc>
            </a:pPr>
            <a:r>
              <a:rPr lang="et-EE" b="1" dirty="0"/>
              <a:t>1. </a:t>
            </a:r>
            <a:r>
              <a:rPr lang="en-US" b="1" dirty="0" err="1"/>
              <a:t>Vastastikune</a:t>
            </a:r>
            <a:r>
              <a:rPr lang="en-US" b="1" dirty="0"/>
              <a:t> </a:t>
            </a:r>
            <a:r>
              <a:rPr lang="en-US" b="1" dirty="0" err="1"/>
              <a:t>kasu</a:t>
            </a:r>
            <a:r>
              <a:rPr lang="en-US" dirty="0"/>
              <a:t>. </a:t>
            </a:r>
            <a:br>
              <a:rPr lang="et-EE" dirty="0"/>
            </a:br>
            <a:r>
              <a:rPr lang="en-US" dirty="0" err="1"/>
              <a:t>Praktiline</a:t>
            </a:r>
            <a:r>
              <a:rPr lang="en-US" dirty="0"/>
              <a:t> </a:t>
            </a:r>
            <a:r>
              <a:rPr lang="en-US" dirty="0" err="1"/>
              <a:t>õpe</a:t>
            </a:r>
            <a:r>
              <a:rPr lang="en-US" dirty="0"/>
              <a:t> </a:t>
            </a:r>
            <a:r>
              <a:rPr lang="en-US" dirty="0" err="1"/>
              <a:t>võib</a:t>
            </a:r>
            <a:r>
              <a:rPr lang="en-US" dirty="0"/>
              <a:t> </a:t>
            </a:r>
            <a:r>
              <a:rPr lang="en-US" dirty="0" err="1"/>
              <a:t>rahuldada</a:t>
            </a:r>
            <a:r>
              <a:rPr lang="en-US" dirty="0"/>
              <a:t> </a:t>
            </a:r>
            <a:r>
              <a:rPr lang="en-US" dirty="0" err="1"/>
              <a:t>nii</a:t>
            </a:r>
            <a:r>
              <a:rPr lang="en-US" dirty="0"/>
              <a:t> </a:t>
            </a:r>
            <a:r>
              <a:rPr lang="en-US" dirty="0" err="1"/>
              <a:t>konkreetse</a:t>
            </a:r>
            <a:r>
              <a:rPr lang="en-US" dirty="0"/>
              <a:t> </a:t>
            </a:r>
            <a:r>
              <a:rPr lang="en-US" dirty="0" err="1"/>
              <a:t>kogukonna</a:t>
            </a:r>
            <a:r>
              <a:rPr lang="en-US" dirty="0"/>
              <a:t> </a:t>
            </a:r>
            <a:r>
              <a:rPr lang="en-US" dirty="0" err="1"/>
              <a:t>vajadusi</a:t>
            </a:r>
            <a:r>
              <a:rPr lang="en-US" dirty="0"/>
              <a:t> </a:t>
            </a:r>
            <a:r>
              <a:rPr lang="en-US" dirty="0" err="1"/>
              <a:t>kui</a:t>
            </a:r>
            <a:r>
              <a:rPr lang="en-US" dirty="0"/>
              <a:t> </a:t>
            </a:r>
            <a:r>
              <a:rPr lang="en-US" dirty="0" err="1"/>
              <a:t>tuua</a:t>
            </a:r>
            <a:r>
              <a:rPr lang="en-US" dirty="0"/>
              <a:t> </a:t>
            </a:r>
            <a:r>
              <a:rPr lang="en-US" dirty="0" err="1"/>
              <a:t>kasu</a:t>
            </a:r>
            <a:r>
              <a:rPr lang="en-US" dirty="0"/>
              <a:t> </a:t>
            </a:r>
            <a:r>
              <a:rPr lang="en-US" dirty="0" err="1"/>
              <a:t>üliõpilaste</a:t>
            </a:r>
            <a:r>
              <a:rPr lang="en-US" dirty="0"/>
              <a:t> </a:t>
            </a:r>
            <a:r>
              <a:rPr lang="en-US" dirty="0" err="1"/>
              <a:t>akadeemilisele</a:t>
            </a:r>
            <a:r>
              <a:rPr lang="en-US" dirty="0"/>
              <a:t> </a:t>
            </a:r>
            <a:r>
              <a:rPr lang="en-US" dirty="0" err="1"/>
              <a:t>õppimisele</a:t>
            </a:r>
            <a:r>
              <a:rPr lang="en-US" dirty="0"/>
              <a:t> ja </a:t>
            </a:r>
            <a:r>
              <a:rPr lang="en-US" dirty="0" err="1"/>
              <a:t>kodanikuks</a:t>
            </a:r>
            <a:r>
              <a:rPr lang="en-US" dirty="0"/>
              <a:t> </a:t>
            </a:r>
            <a:r>
              <a:rPr lang="en-US" dirty="0" err="1"/>
              <a:t>olemisele</a:t>
            </a:r>
            <a:r>
              <a:rPr lang="en-US" dirty="0"/>
              <a:t>.</a:t>
            </a:r>
          </a:p>
          <a:p>
            <a:pPr>
              <a:lnSpc>
                <a:spcPct val="110000"/>
              </a:lnSpc>
            </a:pPr>
            <a:r>
              <a:rPr lang="en-US" b="1" dirty="0"/>
              <a:t>2. </a:t>
            </a:r>
            <a:r>
              <a:rPr lang="en-US" b="1" dirty="0" err="1"/>
              <a:t>Planeerimine</a:t>
            </a:r>
            <a:r>
              <a:rPr lang="en-US" b="1" dirty="0"/>
              <a:t> ja </a:t>
            </a:r>
            <a:r>
              <a:rPr lang="en-US" b="1" dirty="0" err="1"/>
              <a:t>refleksioon</a:t>
            </a:r>
            <a:r>
              <a:rPr lang="et-EE" b="1" dirty="0"/>
              <a:t>.</a:t>
            </a:r>
            <a:br>
              <a:rPr lang="et-EE" b="1" dirty="0"/>
            </a:br>
            <a:r>
              <a:rPr lang="en-US" dirty="0" err="1"/>
              <a:t>Juhitud</a:t>
            </a:r>
            <a:r>
              <a:rPr lang="en-US" dirty="0"/>
              <a:t> </a:t>
            </a:r>
            <a:r>
              <a:rPr lang="en-US" dirty="0" err="1"/>
              <a:t>refleksioon</a:t>
            </a:r>
            <a:r>
              <a:rPr lang="en-US" dirty="0"/>
              <a:t> </a:t>
            </a:r>
            <a:r>
              <a:rPr lang="en-US" dirty="0" err="1"/>
              <a:t>aitab</a:t>
            </a:r>
            <a:r>
              <a:rPr lang="en-US" dirty="0"/>
              <a:t> </a:t>
            </a:r>
            <a:r>
              <a:rPr lang="en-US" dirty="0" err="1"/>
              <a:t>õppijatel</a:t>
            </a:r>
            <a:r>
              <a:rPr lang="en-US" dirty="0"/>
              <a:t> </a:t>
            </a:r>
            <a:r>
              <a:rPr lang="en-US" dirty="0" err="1"/>
              <a:t>oma</a:t>
            </a:r>
            <a:r>
              <a:rPr lang="en-US" dirty="0"/>
              <a:t> </a:t>
            </a:r>
            <a:r>
              <a:rPr lang="en-US" dirty="0" err="1"/>
              <a:t>kogemusi</a:t>
            </a:r>
            <a:r>
              <a:rPr lang="en-US" dirty="0"/>
              <a:t> </a:t>
            </a:r>
            <a:r>
              <a:rPr lang="en-US" dirty="0" err="1"/>
              <a:t>arvesse</a:t>
            </a:r>
            <a:r>
              <a:rPr lang="en-US" dirty="0"/>
              <a:t> </a:t>
            </a:r>
            <a:r>
              <a:rPr lang="en-US" dirty="0" err="1"/>
              <a:t>võtta</a:t>
            </a:r>
            <a:r>
              <a:rPr lang="en-US" dirty="0"/>
              <a:t>, </a:t>
            </a:r>
            <a:r>
              <a:rPr lang="en-US" dirty="0" err="1"/>
              <a:t>võimaldades</a:t>
            </a:r>
            <a:r>
              <a:rPr lang="en-US" dirty="0"/>
              <a:t> </a:t>
            </a:r>
            <a:r>
              <a:rPr lang="en-US" dirty="0" err="1"/>
              <a:t>neil</a:t>
            </a:r>
            <a:r>
              <a:rPr lang="en-US" dirty="0"/>
              <a:t> </a:t>
            </a:r>
            <a:r>
              <a:rPr lang="en-US" dirty="0" err="1"/>
              <a:t>õpitut</a:t>
            </a:r>
            <a:r>
              <a:rPr lang="en-US" dirty="0"/>
              <a:t> </a:t>
            </a:r>
            <a:r>
              <a:rPr lang="en-US" dirty="0" err="1"/>
              <a:t>tuvastada</a:t>
            </a:r>
            <a:r>
              <a:rPr lang="en-US" dirty="0"/>
              <a:t>.</a:t>
            </a:r>
          </a:p>
          <a:p>
            <a:pPr>
              <a:lnSpc>
                <a:spcPct val="110000"/>
              </a:lnSpc>
            </a:pPr>
            <a:r>
              <a:rPr lang="en-US" b="1" dirty="0"/>
              <a:t>3.</a:t>
            </a:r>
            <a:r>
              <a:rPr lang="et-EE" b="1" dirty="0"/>
              <a:t> </a:t>
            </a:r>
            <a:r>
              <a:rPr lang="en-US" b="1" dirty="0" err="1"/>
              <a:t>Seos</a:t>
            </a:r>
            <a:r>
              <a:rPr lang="en-US" b="1" dirty="0"/>
              <a:t> </a:t>
            </a:r>
            <a:r>
              <a:rPr lang="en-US" b="1" dirty="0" err="1"/>
              <a:t>kursuse</a:t>
            </a:r>
            <a:r>
              <a:rPr lang="en-US" b="1" dirty="0"/>
              <a:t> </a:t>
            </a:r>
            <a:r>
              <a:rPr lang="en-US" b="1" dirty="0" err="1"/>
              <a:t>sisuga</a:t>
            </a:r>
            <a:r>
              <a:rPr lang="en-US" b="1" dirty="0"/>
              <a:t>. </a:t>
            </a:r>
            <a:br>
              <a:rPr lang="et-EE" dirty="0"/>
            </a:br>
            <a:r>
              <a:rPr lang="en-US" dirty="0"/>
              <a:t>Kuna </a:t>
            </a:r>
            <a:r>
              <a:rPr lang="en-US" dirty="0" err="1"/>
              <a:t>tegevused</a:t>
            </a:r>
            <a:r>
              <a:rPr lang="en-US" dirty="0"/>
              <a:t> on </a:t>
            </a:r>
            <a:r>
              <a:rPr lang="en-US" dirty="0" err="1"/>
              <a:t>alati</a:t>
            </a:r>
            <a:r>
              <a:rPr lang="en-US" dirty="0"/>
              <a:t> </a:t>
            </a:r>
            <a:r>
              <a:rPr lang="en-US" dirty="0" err="1"/>
              <a:t>otseselt</a:t>
            </a:r>
            <a:r>
              <a:rPr lang="en-US" dirty="0"/>
              <a:t> </a:t>
            </a:r>
            <a:r>
              <a:rPr lang="en-US" dirty="0" err="1"/>
              <a:t>seotud</a:t>
            </a:r>
            <a:r>
              <a:rPr lang="en-US" dirty="0"/>
              <a:t> </a:t>
            </a:r>
            <a:r>
              <a:rPr lang="en-US" dirty="0" err="1"/>
              <a:t>õpieesmärkidega</a:t>
            </a:r>
            <a:r>
              <a:rPr lang="en-US" dirty="0"/>
              <a:t>, </a:t>
            </a:r>
            <a:r>
              <a:rPr lang="en-US" dirty="0" err="1"/>
              <a:t>toetab</a:t>
            </a:r>
            <a:r>
              <a:rPr lang="en-US" dirty="0"/>
              <a:t> see „</a:t>
            </a:r>
            <a:r>
              <a:rPr lang="en-US" dirty="0" err="1"/>
              <a:t>kogemuslikku</a:t>
            </a:r>
            <a:r>
              <a:rPr lang="en-US" dirty="0"/>
              <a:t> </a:t>
            </a:r>
            <a:r>
              <a:rPr lang="en-US" dirty="0" err="1"/>
              <a:t>haridust</a:t>
            </a:r>
            <a:r>
              <a:rPr lang="en-US" dirty="0"/>
              <a:t>” </a:t>
            </a:r>
            <a:r>
              <a:rPr lang="en-US" dirty="0" err="1"/>
              <a:t>või</a:t>
            </a:r>
            <a:r>
              <a:rPr lang="en-US" dirty="0"/>
              <a:t> </a:t>
            </a:r>
            <a:r>
              <a:rPr lang="en-US" dirty="0" err="1"/>
              <a:t>õppimist</a:t>
            </a:r>
            <a:r>
              <a:rPr lang="en-US" dirty="0"/>
              <a:t> </a:t>
            </a:r>
            <a:r>
              <a:rPr lang="en-US" dirty="0" err="1"/>
              <a:t>kogemuste</a:t>
            </a:r>
            <a:r>
              <a:rPr lang="en-US" dirty="0"/>
              <a:t> kaudu.</a:t>
            </a:r>
          </a:p>
          <a:p>
            <a:endParaRPr lang="en-IE" dirty="0"/>
          </a:p>
        </p:txBody>
      </p:sp>
      <p:sp>
        <p:nvSpPr>
          <p:cNvPr id="2" name="Text Placeholder 1">
            <a:extLst>
              <a:ext uri="{FF2B5EF4-FFF2-40B4-BE49-F238E27FC236}">
                <a16:creationId xmlns:a16="http://schemas.microsoft.com/office/drawing/2014/main" id="{1A7B0D51-338F-4ADD-95E6-7C47025FB77E}"/>
              </a:ext>
            </a:extLst>
          </p:cNvPr>
          <p:cNvSpPr>
            <a:spLocks noGrp="1"/>
          </p:cNvSpPr>
          <p:nvPr>
            <p:ph type="body" sz="quarter" idx="16"/>
          </p:nvPr>
        </p:nvSpPr>
        <p:spPr>
          <a:xfrm>
            <a:off x="1718561" y="127592"/>
            <a:ext cx="5133501" cy="1050140"/>
          </a:xfrm>
        </p:spPr>
        <p:txBody>
          <a:bodyPr>
            <a:normAutofit lnSpcReduction="10000"/>
          </a:bodyPr>
          <a:lstStyle/>
          <a:p>
            <a:r>
              <a:rPr lang="en-IE" dirty="0"/>
              <a:t>PRAKTILISES ÕPPES PEAB SISALDUMA:</a:t>
            </a:r>
          </a:p>
          <a:p>
            <a:endParaRPr lang="en-IE" dirty="0"/>
          </a:p>
        </p:txBody>
      </p:sp>
    </p:spTree>
    <p:extLst>
      <p:ext uri="{BB962C8B-B14F-4D97-AF65-F5344CB8AC3E}">
        <p14:creationId xmlns:p14="http://schemas.microsoft.com/office/powerpoint/2010/main" val="29274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lnSpcReduction="10000"/>
          </a:bodyPr>
          <a:lstStyle/>
          <a:p>
            <a:pPr algn="ctr"/>
            <a:r>
              <a:rPr lang="en-US" sz="2800" dirty="0"/>
              <a:t>KOGUKONNA FOOKUSESSE SEADMINE</a:t>
            </a:r>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501945" y="1489824"/>
            <a:ext cx="5149655" cy="5632311"/>
          </a:xfrm>
          <a:prstGeom prst="rect">
            <a:avLst/>
          </a:prstGeom>
          <a:noFill/>
        </p:spPr>
        <p:txBody>
          <a:bodyPr wrap="square" rtlCol="0">
            <a:spAutoFit/>
          </a:bodyPr>
          <a:lstStyle/>
          <a:p>
            <a:r>
              <a:rPr lang="et-EE" sz="2400" dirty="0">
                <a:solidFill>
                  <a:schemeClr val="bg1"/>
                </a:solidFill>
              </a:rPr>
              <a:t>Praktiline </a:t>
            </a:r>
            <a:r>
              <a:rPr lang="en-US" sz="2400" dirty="0" err="1">
                <a:solidFill>
                  <a:schemeClr val="bg1"/>
                </a:solidFill>
              </a:rPr>
              <a:t>õpe</a:t>
            </a:r>
            <a:r>
              <a:rPr lang="en-US" sz="2400" dirty="0">
                <a:solidFill>
                  <a:schemeClr val="bg1"/>
                </a:solidFill>
              </a:rPr>
              <a:t> </a:t>
            </a:r>
            <a:r>
              <a:rPr lang="en-US" sz="2400" dirty="0" err="1">
                <a:solidFill>
                  <a:schemeClr val="bg1"/>
                </a:solidFill>
              </a:rPr>
              <a:t>võimaldab</a:t>
            </a:r>
            <a:r>
              <a:rPr lang="en-US" sz="2400" dirty="0">
                <a:solidFill>
                  <a:schemeClr val="bg1"/>
                </a:solidFill>
              </a:rPr>
              <a:t> õ</a:t>
            </a:r>
            <a:r>
              <a:rPr lang="et-EE" sz="2400" dirty="0">
                <a:solidFill>
                  <a:schemeClr val="bg1"/>
                </a:solidFill>
              </a:rPr>
              <a:t>p</a:t>
            </a:r>
            <a:r>
              <a:rPr lang="en-US" sz="2400" dirty="0">
                <a:solidFill>
                  <a:schemeClr val="bg1"/>
                </a:solidFill>
              </a:rPr>
              <a:t>pi</a:t>
            </a:r>
            <a:r>
              <a:rPr lang="et-EE" sz="2400" dirty="0" err="1">
                <a:solidFill>
                  <a:schemeClr val="bg1"/>
                </a:solidFill>
              </a:rPr>
              <a:t>jatel</a:t>
            </a:r>
            <a:r>
              <a:rPr lang="en-US" sz="2400" dirty="0">
                <a:solidFill>
                  <a:schemeClr val="bg1"/>
                </a:solidFill>
              </a:rPr>
              <a:t> </a:t>
            </a:r>
            <a:r>
              <a:rPr lang="en-US" sz="2400" dirty="0" err="1">
                <a:solidFill>
                  <a:schemeClr val="bg1"/>
                </a:solidFill>
              </a:rPr>
              <a:t>töötada</a:t>
            </a:r>
            <a:r>
              <a:rPr lang="en-US" sz="2400" dirty="0">
                <a:solidFill>
                  <a:schemeClr val="bg1"/>
                </a:solidFill>
              </a:rPr>
              <a:t> </a:t>
            </a:r>
            <a:r>
              <a:rPr lang="en-US" sz="2400" dirty="0" err="1">
                <a:solidFill>
                  <a:schemeClr val="bg1"/>
                </a:solidFill>
              </a:rPr>
              <a:t>otse</a:t>
            </a:r>
            <a:r>
              <a:rPr lang="en-US" sz="2400" dirty="0">
                <a:solidFill>
                  <a:schemeClr val="bg1"/>
                </a:solidFill>
              </a:rPr>
              <a:t> </a:t>
            </a:r>
            <a:r>
              <a:rPr lang="en-US" sz="2400" dirty="0" err="1">
                <a:solidFill>
                  <a:schemeClr val="bg1"/>
                </a:solidFill>
              </a:rPr>
              <a:t>kogukonna</a:t>
            </a:r>
            <a:r>
              <a:rPr lang="en-US" sz="2400" dirty="0">
                <a:solidFill>
                  <a:schemeClr val="bg1"/>
                </a:solidFill>
              </a:rPr>
              <a:t> </a:t>
            </a:r>
            <a:r>
              <a:rPr lang="en-US" sz="2400" dirty="0" err="1">
                <a:solidFill>
                  <a:schemeClr val="bg1"/>
                </a:solidFill>
              </a:rPr>
              <a:t>projektidega</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US" sz="2400" dirty="0" err="1">
                <a:solidFill>
                  <a:schemeClr val="bg1"/>
                </a:solidFill>
              </a:rPr>
              <a:t>Kogukondlikud</a:t>
            </a:r>
            <a:r>
              <a:rPr lang="en-US" sz="2400" dirty="0">
                <a:solidFill>
                  <a:schemeClr val="bg1"/>
                </a:solidFill>
              </a:rPr>
              <a:t>/</a:t>
            </a:r>
            <a:r>
              <a:rPr lang="et-EE" sz="2400" dirty="0">
                <a:solidFill>
                  <a:schemeClr val="bg1"/>
                </a:solidFill>
              </a:rPr>
              <a:t>ühiskondlikud </a:t>
            </a:r>
            <a:r>
              <a:rPr lang="en-US" sz="2400" dirty="0" err="1">
                <a:solidFill>
                  <a:schemeClr val="bg1"/>
                </a:solidFill>
              </a:rPr>
              <a:t>teenused</a:t>
            </a:r>
            <a:r>
              <a:rPr lang="en-US" sz="2400" dirty="0">
                <a:solidFill>
                  <a:schemeClr val="bg1"/>
                </a:solidFill>
              </a:rPr>
              <a:t> on </a:t>
            </a:r>
            <a:r>
              <a:rPr lang="en-US" sz="2400" dirty="0" err="1">
                <a:solidFill>
                  <a:schemeClr val="bg1"/>
                </a:solidFill>
              </a:rPr>
              <a:t>sageli</a:t>
            </a:r>
            <a:r>
              <a:rPr lang="en-US" sz="2400" dirty="0">
                <a:solidFill>
                  <a:schemeClr val="bg1"/>
                </a:solidFill>
              </a:rPr>
              <a:t> </a:t>
            </a:r>
            <a:r>
              <a:rPr lang="en-US" sz="2400" dirty="0" err="1">
                <a:solidFill>
                  <a:schemeClr val="bg1"/>
                </a:solidFill>
              </a:rPr>
              <a:t>digitaalse</a:t>
            </a:r>
            <a:r>
              <a:rPr lang="en-US" sz="2400" dirty="0">
                <a:solidFill>
                  <a:schemeClr val="bg1"/>
                </a:solidFill>
              </a:rPr>
              <a:t> </a:t>
            </a:r>
            <a:r>
              <a:rPr lang="en-US" sz="2400" dirty="0" err="1">
                <a:solidFill>
                  <a:schemeClr val="bg1"/>
                </a:solidFill>
              </a:rPr>
              <a:t>kodaniku</a:t>
            </a:r>
            <a:r>
              <a:rPr lang="et-EE" sz="2400" dirty="0">
                <a:solidFill>
                  <a:schemeClr val="bg1"/>
                </a:solidFill>
              </a:rPr>
              <a:t>osaluse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t-EE" sz="2400" dirty="0">
                <a:solidFill>
                  <a:schemeClr val="bg1"/>
                </a:solidFill>
              </a:rPr>
              <a:t>fookuses</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US" sz="2400" dirty="0" err="1">
                <a:solidFill>
                  <a:schemeClr val="bg1"/>
                </a:solidFill>
              </a:rPr>
              <a:t>Olles</a:t>
            </a:r>
            <a:r>
              <a:rPr lang="en-US" sz="2400" dirty="0">
                <a:solidFill>
                  <a:schemeClr val="bg1"/>
                </a:solidFill>
              </a:rPr>
              <a:t> </a:t>
            </a:r>
            <a:r>
              <a:rPr lang="en-US" sz="2400" dirty="0" err="1">
                <a:solidFill>
                  <a:schemeClr val="bg1"/>
                </a:solidFill>
              </a:rPr>
              <a:t>digitaalse</a:t>
            </a:r>
            <a:r>
              <a:rPr lang="en-US" sz="2400" dirty="0">
                <a:solidFill>
                  <a:schemeClr val="bg1"/>
                </a:solidFill>
              </a:rPr>
              <a:t> </a:t>
            </a:r>
            <a:r>
              <a:rPr lang="en-US" sz="2400" dirty="0" err="1">
                <a:solidFill>
                  <a:schemeClr val="bg1"/>
                </a:solidFill>
              </a:rPr>
              <a:t>kodaniku</a:t>
            </a:r>
            <a:r>
              <a:rPr lang="et-EE" sz="2400" dirty="0">
                <a:solidFill>
                  <a:schemeClr val="bg1"/>
                </a:solidFill>
              </a:rPr>
              <a:t>osaluse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aktiivne</a:t>
            </a:r>
            <a:r>
              <a:rPr lang="en-US" sz="2400" dirty="0">
                <a:solidFill>
                  <a:schemeClr val="bg1"/>
                </a:solidFill>
              </a:rPr>
              <a:t> </a:t>
            </a:r>
            <a:r>
              <a:rPr lang="en-US" sz="2400" dirty="0" err="1">
                <a:solidFill>
                  <a:schemeClr val="bg1"/>
                </a:solidFill>
              </a:rPr>
              <a:t>liige</a:t>
            </a:r>
            <a:r>
              <a:rPr lang="en-US" sz="2400" dirty="0">
                <a:solidFill>
                  <a:schemeClr val="bg1"/>
                </a:solidFill>
              </a:rPr>
              <a:t>, </a:t>
            </a:r>
            <a:r>
              <a:rPr lang="en-US" sz="2400" dirty="0" err="1">
                <a:solidFill>
                  <a:schemeClr val="bg1"/>
                </a:solidFill>
              </a:rPr>
              <a:t>võimaldab</a:t>
            </a:r>
            <a:r>
              <a:rPr lang="en-US" sz="2400" dirty="0">
                <a:solidFill>
                  <a:schemeClr val="bg1"/>
                </a:solidFill>
              </a:rPr>
              <a:t> see </a:t>
            </a:r>
            <a:r>
              <a:rPr lang="en-US" sz="2400" dirty="0" err="1">
                <a:solidFill>
                  <a:schemeClr val="bg1"/>
                </a:solidFill>
              </a:rPr>
              <a:t>õp</a:t>
            </a:r>
            <a:r>
              <a:rPr lang="et-EE" sz="2400" dirty="0" err="1">
                <a:solidFill>
                  <a:schemeClr val="bg1"/>
                </a:solidFill>
              </a:rPr>
              <a:t>pijatel</a:t>
            </a:r>
            <a:r>
              <a:rPr lang="en-US" sz="2400" dirty="0">
                <a:solidFill>
                  <a:schemeClr val="bg1"/>
                </a:solidFill>
              </a:rPr>
              <a:t> </a:t>
            </a:r>
            <a:r>
              <a:rPr lang="en-US" sz="2400" dirty="0" err="1">
                <a:solidFill>
                  <a:schemeClr val="bg1"/>
                </a:solidFill>
              </a:rPr>
              <a:t>kogeda</a:t>
            </a:r>
            <a:r>
              <a:rPr lang="en-US" sz="2400" dirty="0">
                <a:solidFill>
                  <a:schemeClr val="bg1"/>
                </a:solidFill>
              </a:rPr>
              <a:t>, </a:t>
            </a:r>
            <a:r>
              <a:rPr lang="en-US" sz="2400" dirty="0" err="1">
                <a:solidFill>
                  <a:schemeClr val="bg1"/>
                </a:solidFill>
              </a:rPr>
              <a:t>kuidas</a:t>
            </a:r>
            <a:r>
              <a:rPr lang="en-US" sz="2400" dirty="0">
                <a:solidFill>
                  <a:schemeClr val="bg1"/>
                </a:solidFill>
              </a:rPr>
              <a:t> </a:t>
            </a:r>
            <a:r>
              <a:rPr lang="et-EE" sz="2400" dirty="0">
                <a:solidFill>
                  <a:schemeClr val="bg1"/>
                </a:solidFill>
              </a:rPr>
              <a:t>ühiskondlikke </a:t>
            </a:r>
            <a:r>
              <a:rPr lang="en-US" sz="2400" dirty="0" err="1">
                <a:solidFill>
                  <a:schemeClr val="bg1"/>
                </a:solidFill>
              </a:rPr>
              <a:t>probleeme</a:t>
            </a:r>
            <a:r>
              <a:rPr lang="en-US" sz="2400" dirty="0">
                <a:solidFill>
                  <a:schemeClr val="bg1"/>
                </a:solidFill>
              </a:rPr>
              <a:t> </a:t>
            </a:r>
            <a:r>
              <a:rPr lang="en-US" sz="2400" dirty="0" err="1">
                <a:solidFill>
                  <a:schemeClr val="bg1"/>
                </a:solidFill>
              </a:rPr>
              <a:t>vahetult</a:t>
            </a:r>
            <a:r>
              <a:rPr lang="en-US" sz="2400" dirty="0">
                <a:solidFill>
                  <a:schemeClr val="bg1"/>
                </a:solidFill>
              </a:rPr>
              <a:t> </a:t>
            </a:r>
            <a:r>
              <a:rPr lang="en-US" sz="2400" dirty="0" err="1">
                <a:solidFill>
                  <a:schemeClr val="bg1"/>
                </a:solidFill>
              </a:rPr>
              <a:t>käsitleda</a:t>
            </a:r>
            <a:r>
              <a:rPr lang="en-US" sz="2400" dirty="0">
                <a:solidFill>
                  <a:schemeClr val="bg1"/>
                </a:solidFill>
              </a:rPr>
              <a:t>, </a:t>
            </a:r>
            <a:r>
              <a:rPr lang="en-US" sz="2400" dirty="0" err="1">
                <a:solidFill>
                  <a:schemeClr val="bg1"/>
                </a:solidFill>
              </a:rPr>
              <a:t>arendades</a:t>
            </a:r>
            <a:r>
              <a:rPr lang="en-US" sz="2400" dirty="0">
                <a:solidFill>
                  <a:schemeClr val="bg1"/>
                </a:solidFill>
              </a:rPr>
              <a:t> </a:t>
            </a:r>
            <a:r>
              <a:rPr lang="en-US" sz="2400" dirty="0" err="1">
                <a:solidFill>
                  <a:schemeClr val="bg1"/>
                </a:solidFill>
              </a:rPr>
              <a:t>samal</a:t>
            </a:r>
            <a:r>
              <a:rPr lang="en-US" sz="2400" dirty="0">
                <a:solidFill>
                  <a:schemeClr val="bg1"/>
                </a:solidFill>
              </a:rPr>
              <a:t> </a:t>
            </a:r>
            <a:r>
              <a:rPr lang="en-US" sz="2400" dirty="0" err="1">
                <a:solidFill>
                  <a:schemeClr val="bg1"/>
                </a:solidFill>
              </a:rPr>
              <a:t>ajal</a:t>
            </a:r>
            <a:r>
              <a:rPr lang="en-US" sz="2400" dirty="0">
                <a:solidFill>
                  <a:schemeClr val="bg1"/>
                </a:solidFill>
              </a:rPr>
              <a:t> </a:t>
            </a:r>
            <a:r>
              <a:rPr lang="et-EE" sz="2400" dirty="0">
                <a:solidFill>
                  <a:schemeClr val="bg1"/>
                </a:solidFill>
              </a:rPr>
              <a:t>endale </a:t>
            </a:r>
            <a:r>
              <a:rPr lang="en-US" sz="2400" dirty="0" err="1">
                <a:solidFill>
                  <a:schemeClr val="bg1"/>
                </a:solidFill>
              </a:rPr>
              <a:t>vajalikke</a:t>
            </a:r>
            <a:r>
              <a:rPr lang="en-US" sz="2400" dirty="0">
                <a:solidFill>
                  <a:schemeClr val="bg1"/>
                </a:solidFill>
              </a:rPr>
              <a:t> </a:t>
            </a:r>
            <a:r>
              <a:rPr lang="en-US" sz="2400" dirty="0" err="1">
                <a:solidFill>
                  <a:schemeClr val="bg1"/>
                </a:solidFill>
              </a:rPr>
              <a:t>oskusi</a:t>
            </a:r>
            <a:r>
              <a:rPr lang="et-EE" sz="2400" dirty="0">
                <a:solidFill>
                  <a:schemeClr val="bg1"/>
                </a:solidFill>
              </a:rPr>
              <a:t> ja pädevusi</a:t>
            </a:r>
            <a:r>
              <a:rPr lang="en-US" sz="2400" dirty="0">
                <a:solidFill>
                  <a:schemeClr val="bg1"/>
                </a:solidFill>
              </a:rPr>
              <a:t>.</a:t>
            </a:r>
          </a:p>
          <a:p>
            <a:endParaRPr lang="en-US" sz="2400" dirty="0">
              <a:solidFill>
                <a:schemeClr val="bg1"/>
              </a:solidFill>
            </a:endParaRPr>
          </a:p>
          <a:p>
            <a:endParaRPr lang="en-US" sz="2400" dirty="0">
              <a:solidFill>
                <a:schemeClr val="bg1"/>
              </a:solidFill>
            </a:endParaRPr>
          </a:p>
        </p:txBody>
      </p:sp>
      <p:pic>
        <p:nvPicPr>
          <p:cNvPr id="5" name="Picture Placeholder 4">
            <a:extLst>
              <a:ext uri="{FF2B5EF4-FFF2-40B4-BE49-F238E27FC236}">
                <a16:creationId xmlns:a16="http://schemas.microsoft.com/office/drawing/2014/main" id="{4E5B7C5D-E0B4-4842-AE15-8F2B603E976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9910" r="19910"/>
          <a:stretch>
            <a:fillRect/>
          </a:stretch>
        </p:blipFill>
        <p:spPr/>
      </p:pic>
    </p:spTree>
    <p:extLst>
      <p:ext uri="{BB962C8B-B14F-4D97-AF65-F5344CB8AC3E}">
        <p14:creationId xmlns:p14="http://schemas.microsoft.com/office/powerpoint/2010/main" val="1915785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3998" y="1458967"/>
            <a:ext cx="5328064" cy="4893647"/>
          </a:xfrm>
          <a:prstGeom prst="rect">
            <a:avLst/>
          </a:prstGeom>
          <a:noFill/>
        </p:spPr>
        <p:txBody>
          <a:bodyPr wrap="square" rtlCol="0">
            <a:spAutoFit/>
          </a:bodyPr>
          <a:lstStyle/>
          <a:p>
            <a:r>
              <a:rPr lang="et-EE" sz="2400" dirty="0">
                <a:solidFill>
                  <a:schemeClr val="bg1"/>
                </a:solidFill>
              </a:rPr>
              <a:t>Praktilise </a:t>
            </a:r>
            <a:r>
              <a:rPr lang="en-US" sz="2400" dirty="0" err="1">
                <a:solidFill>
                  <a:schemeClr val="bg1"/>
                </a:solidFill>
              </a:rPr>
              <a:t>õppe</a:t>
            </a:r>
            <a:r>
              <a:rPr lang="en-US" sz="2400" dirty="0">
                <a:solidFill>
                  <a:schemeClr val="bg1"/>
                </a:solidFill>
              </a:rPr>
              <a:t> </a:t>
            </a:r>
            <a:r>
              <a:rPr lang="en-US" sz="2400" dirty="0" err="1">
                <a:solidFill>
                  <a:schemeClr val="bg1"/>
                </a:solidFill>
              </a:rPr>
              <a:t>ühendamine</a:t>
            </a:r>
            <a:r>
              <a:rPr lang="en-US" sz="2400" dirty="0">
                <a:solidFill>
                  <a:schemeClr val="bg1"/>
                </a:solidFill>
              </a:rPr>
              <a:t> </a:t>
            </a:r>
            <a:r>
              <a:rPr lang="en-US" sz="2400" dirty="0" err="1">
                <a:solidFill>
                  <a:schemeClr val="bg1"/>
                </a:solidFill>
              </a:rPr>
              <a:t>kursusega</a:t>
            </a:r>
            <a:r>
              <a:rPr lang="en-US" sz="2400" dirty="0">
                <a:solidFill>
                  <a:schemeClr val="bg1"/>
                </a:solidFill>
              </a:rPr>
              <a:t> </a:t>
            </a:r>
            <a:r>
              <a:rPr lang="en-US" sz="2400" dirty="0" err="1">
                <a:solidFill>
                  <a:schemeClr val="bg1"/>
                </a:solidFill>
              </a:rPr>
              <a:t>tagaks</a:t>
            </a:r>
            <a:r>
              <a:rPr lang="en-US" sz="2400" dirty="0">
                <a:solidFill>
                  <a:schemeClr val="bg1"/>
                </a:solidFill>
              </a:rPr>
              <a:t>, et </a:t>
            </a:r>
            <a:r>
              <a:rPr lang="en-US" sz="2400" dirty="0" err="1">
                <a:solidFill>
                  <a:schemeClr val="bg1"/>
                </a:solidFill>
              </a:rPr>
              <a:t>õp</a:t>
            </a:r>
            <a:r>
              <a:rPr lang="et-EE" sz="2400" dirty="0" err="1">
                <a:solidFill>
                  <a:schemeClr val="bg1"/>
                </a:solidFill>
              </a:rPr>
              <a:t>pijad</a:t>
            </a:r>
            <a:r>
              <a:rPr lang="en-US" sz="2400" dirty="0">
                <a:solidFill>
                  <a:schemeClr val="bg1"/>
                </a:solidFill>
              </a:rPr>
              <a:t> </a:t>
            </a:r>
            <a:r>
              <a:rPr lang="en-US" sz="2400" dirty="0" err="1">
                <a:solidFill>
                  <a:schemeClr val="bg1"/>
                </a:solidFill>
              </a:rPr>
              <a:t>harjutaksid</a:t>
            </a:r>
            <a:r>
              <a:rPr lang="en-US" sz="2400" dirty="0">
                <a:solidFill>
                  <a:schemeClr val="bg1"/>
                </a:solidFill>
              </a:rPr>
              <a:t> </a:t>
            </a:r>
            <a:r>
              <a:rPr lang="en-US" sz="2400" dirty="0" err="1">
                <a:solidFill>
                  <a:schemeClr val="bg1"/>
                </a:solidFill>
              </a:rPr>
              <a:t>õpitut</a:t>
            </a:r>
            <a:r>
              <a:rPr lang="et-EE" sz="2400" dirty="0">
                <a:solidFill>
                  <a:schemeClr val="bg1"/>
                </a:solidFill>
              </a:rPr>
              <a:t> ja arendaksid oma pädevusi ühiskonna hüvanguks </a:t>
            </a:r>
            <a:r>
              <a:rPr lang="en-US" sz="2400" dirty="0" err="1">
                <a:solidFill>
                  <a:schemeClr val="bg1"/>
                </a:solidFill>
              </a:rPr>
              <a:t>vabatahtlikuna</a:t>
            </a:r>
            <a:r>
              <a:rPr lang="et-EE" sz="2400" dirty="0">
                <a:solidFill>
                  <a:schemeClr val="bg1"/>
                </a:solidFill>
              </a:rPr>
              <a:t> tegutsedes.</a:t>
            </a:r>
          </a:p>
          <a:p>
            <a:endParaRPr lang="en-US" sz="2400" dirty="0">
              <a:solidFill>
                <a:schemeClr val="bg1"/>
              </a:solidFill>
            </a:endParaRPr>
          </a:p>
          <a:p>
            <a:r>
              <a:rPr lang="et-EE" sz="2400" dirty="0">
                <a:solidFill>
                  <a:schemeClr val="bg1"/>
                </a:solidFill>
              </a:rPr>
              <a:t>Kaks praktilise õppe näidet on: </a:t>
            </a:r>
            <a:endParaRPr lang="en-US" sz="2400" dirty="0">
              <a:solidFill>
                <a:schemeClr val="bg1"/>
              </a:solidFill>
            </a:endParaRPr>
          </a:p>
          <a:p>
            <a:r>
              <a:rPr lang="en-US" sz="2400" b="1" dirty="0">
                <a:solidFill>
                  <a:schemeClr val="bg1"/>
                </a:solidFill>
              </a:rPr>
              <a:t>T</a:t>
            </a:r>
            <a:r>
              <a:rPr lang="et-EE" sz="2400" b="1" dirty="0" err="1">
                <a:solidFill>
                  <a:schemeClr val="bg1"/>
                </a:solidFill>
              </a:rPr>
              <a:t>artu</a:t>
            </a:r>
            <a:r>
              <a:rPr lang="et-EE" sz="2400" b="1" dirty="0">
                <a:solidFill>
                  <a:schemeClr val="bg1"/>
                </a:solidFill>
              </a:rPr>
              <a:t> Ülikooli </a:t>
            </a:r>
            <a:r>
              <a:rPr lang="en-US" sz="2400" b="1" dirty="0">
                <a:solidFill>
                  <a:schemeClr val="bg1"/>
                </a:solidFill>
              </a:rPr>
              <a:t>Starter Program</a:t>
            </a:r>
            <a:r>
              <a:rPr lang="et-EE" sz="2400" b="1" dirty="0">
                <a:solidFill>
                  <a:schemeClr val="bg1"/>
                </a:solidFill>
              </a:rPr>
              <a:t>m</a:t>
            </a:r>
          </a:p>
          <a:p>
            <a:r>
              <a:rPr lang="en-US" sz="2400" dirty="0">
                <a:solidFill>
                  <a:schemeClr val="bg1"/>
                </a:solidFill>
              </a:rPr>
              <a:t> </a:t>
            </a:r>
            <a:r>
              <a:rPr lang="et-EE" sz="2400" dirty="0">
                <a:solidFill>
                  <a:schemeClr val="bg1"/>
                </a:solidFill>
              </a:rPr>
              <a:t>ja</a:t>
            </a:r>
            <a:r>
              <a:rPr lang="en-US" sz="2400" dirty="0">
                <a:solidFill>
                  <a:schemeClr val="bg1"/>
                </a:solidFill>
              </a:rPr>
              <a:t> </a:t>
            </a:r>
          </a:p>
          <a:p>
            <a:r>
              <a:rPr lang="en-US" sz="2400" b="1" dirty="0" err="1">
                <a:solidFill>
                  <a:schemeClr val="bg1"/>
                </a:solidFill>
              </a:rPr>
              <a:t>Belfasti</a:t>
            </a:r>
            <a:r>
              <a:rPr lang="en-US" sz="2400" b="1" dirty="0">
                <a:solidFill>
                  <a:schemeClr val="bg1"/>
                </a:solidFill>
              </a:rPr>
              <a:t> </a:t>
            </a:r>
            <a:r>
              <a:rPr lang="en-US" sz="2400" b="1" dirty="0" err="1">
                <a:solidFill>
                  <a:schemeClr val="bg1"/>
                </a:solidFill>
              </a:rPr>
              <a:t>Kuninganna</a:t>
            </a:r>
            <a:r>
              <a:rPr lang="en-US" sz="2400" b="1" dirty="0">
                <a:solidFill>
                  <a:schemeClr val="bg1"/>
                </a:solidFill>
              </a:rPr>
              <a:t> Ülikooli </a:t>
            </a:r>
            <a:r>
              <a:rPr lang="en-US" sz="2400" b="1" dirty="0" err="1">
                <a:solidFill>
                  <a:schemeClr val="bg1"/>
                </a:solidFill>
              </a:rPr>
              <a:t>dementsuse</a:t>
            </a:r>
            <a:r>
              <a:rPr lang="en-US" sz="2400" b="1" dirty="0">
                <a:solidFill>
                  <a:schemeClr val="bg1"/>
                </a:solidFill>
              </a:rPr>
              <a:t> </a:t>
            </a:r>
            <a:r>
              <a:rPr lang="en-US" sz="2400" b="1" dirty="0" err="1">
                <a:solidFill>
                  <a:schemeClr val="bg1"/>
                </a:solidFill>
              </a:rPr>
              <a:t>teadvustamise</a:t>
            </a:r>
            <a:r>
              <a:rPr lang="en-US" sz="2400" b="1" dirty="0">
                <a:solidFill>
                  <a:schemeClr val="bg1"/>
                </a:solidFill>
              </a:rPr>
              <a:t> </a:t>
            </a:r>
            <a:r>
              <a:rPr lang="en-US" sz="2400" b="1" dirty="0" err="1">
                <a:solidFill>
                  <a:schemeClr val="bg1"/>
                </a:solidFill>
              </a:rPr>
              <a:t>mäng</a:t>
            </a:r>
            <a:r>
              <a:rPr lang="en-US" sz="2400" b="1" dirty="0">
                <a:solidFill>
                  <a:schemeClr val="bg1"/>
                </a:solidFill>
              </a:rPr>
              <a:t> </a:t>
            </a:r>
            <a:endParaRPr lang="et-EE" sz="2400" b="1" dirty="0">
              <a:solidFill>
                <a:schemeClr val="bg1"/>
              </a:solidFill>
            </a:endParaRPr>
          </a:p>
          <a:p>
            <a:endParaRPr lang="et-EE" sz="2400" b="1" dirty="0">
              <a:solidFill>
                <a:schemeClr val="bg1"/>
              </a:solidFill>
              <a:hlinkClick r:id="rId2">
                <a:extLst>
                  <a:ext uri="{A12FA001-AC4F-418D-AE19-62706E023703}">
                    <ahyp:hlinkClr xmlns:ahyp="http://schemas.microsoft.com/office/drawing/2018/hyperlinkcolor" val="tx"/>
                  </a:ext>
                </a:extLst>
              </a:hlinkClick>
            </a:endParaRPr>
          </a:p>
          <a:p>
            <a:r>
              <a:rPr lang="da-DK" sz="2400" dirty="0">
                <a:solidFill>
                  <a:schemeClr val="bg1"/>
                </a:solidFill>
                <a:hlinkClick r:id="rId2">
                  <a:extLst>
                    <a:ext uri="{A12FA001-AC4F-418D-AE19-62706E023703}">
                      <ahyp:hlinkClr xmlns:ahyp="http://schemas.microsoft.com/office/drawing/2018/hyperlinkcolor" val="tx"/>
                    </a:ext>
                  </a:extLst>
                </a:hlinkClick>
              </a:rPr>
              <a:t>Mõlemad leiab DKO juhendist klikkides siin.</a:t>
            </a:r>
            <a:endParaRPr lang="en-US" sz="2400" dirty="0">
              <a:solidFill>
                <a:schemeClr val="bg1"/>
              </a:solidFill>
            </a:endParaRPr>
          </a:p>
        </p:txBody>
      </p:sp>
      <p:pic>
        <p:nvPicPr>
          <p:cNvPr id="10" name="Picture Placeholder 9">
            <a:extLst>
              <a:ext uri="{FF2B5EF4-FFF2-40B4-BE49-F238E27FC236}">
                <a16:creationId xmlns:a16="http://schemas.microsoft.com/office/drawing/2014/main" id="{41AA6D62-E952-44F5-846A-AB8461B7BE5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33" r="23233"/>
          <a:stretch>
            <a:fillRect/>
          </a:stretch>
        </p:blipFill>
        <p:spPr/>
      </p:pic>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7230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t-EE" sz="3300" dirty="0"/>
              <a:t>PRAKTILISE ÕPPE NÄITEID</a:t>
            </a:r>
            <a:endParaRPr lang="en-US" sz="3300" dirty="0"/>
          </a:p>
          <a:p>
            <a:endParaRPr lang="en-US" dirty="0"/>
          </a:p>
        </p:txBody>
      </p:sp>
    </p:spTree>
    <p:extLst>
      <p:ext uri="{BB962C8B-B14F-4D97-AF65-F5344CB8AC3E}">
        <p14:creationId xmlns:p14="http://schemas.microsoft.com/office/powerpoint/2010/main" val="2748482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1999862" y="814576"/>
            <a:ext cx="9574760" cy="1421728"/>
          </a:xfrm>
        </p:spPr>
        <p:txBody>
          <a:bodyPr>
            <a:normAutofit fontScale="32500" lnSpcReduction="20000"/>
          </a:bodyPr>
          <a:lstStyle/>
          <a:p>
            <a:endParaRPr lang="en-IE" sz="3200" dirty="0"/>
          </a:p>
          <a:p>
            <a:r>
              <a:rPr lang="fi-FI" sz="12800" dirty="0"/>
              <a:t>DKO TÕSTAB ÕPPIJATE PÄDEVUSTE TASET. SIIN ON VÕIMALUSED</a:t>
            </a:r>
            <a:endParaRPr lang="en-IE" sz="12800" dirty="0"/>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04</a:t>
            </a:r>
          </a:p>
        </p:txBody>
      </p:sp>
      <p:sp>
        <p:nvSpPr>
          <p:cNvPr id="4" name="TextBox 3">
            <a:extLst>
              <a:ext uri="{FF2B5EF4-FFF2-40B4-BE49-F238E27FC236}">
                <a16:creationId xmlns:a16="http://schemas.microsoft.com/office/drawing/2014/main" id="{54229135-571B-4C64-9EE4-7A6D7C5CCF4F}"/>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Kesktase</a:t>
            </a:r>
            <a:endParaRPr lang="en-IE" sz="2800" b="1" dirty="0">
              <a:solidFill>
                <a:schemeClr val="bg1"/>
              </a:solidFill>
            </a:endParaRPr>
          </a:p>
        </p:txBody>
      </p:sp>
    </p:spTree>
    <p:extLst>
      <p:ext uri="{BB962C8B-B14F-4D97-AF65-F5344CB8AC3E}">
        <p14:creationId xmlns:p14="http://schemas.microsoft.com/office/powerpoint/2010/main" val="2871200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26B7B8D-1825-4D89-B4EC-B124346D18A6}"/>
              </a:ext>
            </a:extLst>
          </p:cNvPr>
          <p:cNvSpPr txBox="1"/>
          <p:nvPr/>
        </p:nvSpPr>
        <p:spPr>
          <a:xfrm>
            <a:off x="6237248" y="364961"/>
            <a:ext cx="5555359" cy="4524315"/>
          </a:xfrm>
          <a:prstGeom prst="rect">
            <a:avLst/>
          </a:prstGeom>
          <a:noFill/>
        </p:spPr>
        <p:txBody>
          <a:bodyPr wrap="square" rtlCol="0">
            <a:spAutoFit/>
          </a:bodyPr>
          <a:lstStyle/>
          <a:p>
            <a:endParaRPr lang="et-EE" sz="2400" dirty="0">
              <a:solidFill>
                <a:schemeClr val="bg1"/>
              </a:solidFill>
            </a:endParaRPr>
          </a:p>
          <a:p>
            <a:r>
              <a:rPr lang="en-US" sz="2400" dirty="0" err="1">
                <a:solidFill>
                  <a:schemeClr val="bg1"/>
                </a:solidFill>
              </a:rPr>
              <a:t>Õp</a:t>
            </a:r>
            <a:r>
              <a:rPr lang="et-EE" sz="2400" dirty="0" err="1">
                <a:solidFill>
                  <a:schemeClr val="bg1"/>
                </a:solidFill>
              </a:rPr>
              <a:t>pijad</a:t>
            </a:r>
            <a:r>
              <a:rPr lang="en-US" sz="2400" dirty="0">
                <a:solidFill>
                  <a:schemeClr val="bg1"/>
                </a:solidFill>
              </a:rPr>
              <a:t>, </a:t>
            </a:r>
            <a:r>
              <a:rPr lang="en-US" sz="2400" dirty="0" err="1">
                <a:solidFill>
                  <a:schemeClr val="bg1"/>
                </a:solidFill>
              </a:rPr>
              <a:t>kes</a:t>
            </a:r>
            <a:r>
              <a:rPr lang="en-US" sz="2400" dirty="0">
                <a:solidFill>
                  <a:schemeClr val="bg1"/>
                </a:solidFill>
              </a:rPr>
              <a:t> </a:t>
            </a:r>
            <a:r>
              <a:rPr lang="en-US" sz="2400" dirty="0" err="1">
                <a:solidFill>
                  <a:schemeClr val="bg1"/>
                </a:solidFill>
              </a:rPr>
              <a:t>osalevad</a:t>
            </a:r>
            <a:r>
              <a:rPr lang="en-US" sz="2400" dirty="0">
                <a:solidFill>
                  <a:schemeClr val="bg1"/>
                </a:solidFill>
              </a:rPr>
              <a:t> </a:t>
            </a:r>
            <a:r>
              <a:rPr lang="en-US" sz="2400" dirty="0" err="1">
                <a:solidFill>
                  <a:schemeClr val="bg1"/>
                </a:solidFill>
              </a:rPr>
              <a:t>digitaalse</a:t>
            </a:r>
            <a:r>
              <a:rPr lang="et-EE" sz="2400" dirty="0" err="1">
                <a:solidFill>
                  <a:schemeClr val="bg1"/>
                </a:solidFill>
              </a:rPr>
              <a:t>tes</a:t>
            </a:r>
            <a:r>
              <a:rPr lang="en-US" sz="2400" dirty="0">
                <a:solidFill>
                  <a:schemeClr val="bg1"/>
                </a:solidFill>
              </a:rPr>
              <a:t> </a:t>
            </a:r>
            <a:r>
              <a:rPr lang="en-US" sz="2400" dirty="0" err="1">
                <a:solidFill>
                  <a:schemeClr val="bg1"/>
                </a:solidFill>
              </a:rPr>
              <a:t>kodaniku</a:t>
            </a:r>
            <a:r>
              <a:rPr lang="et-EE" sz="2400" dirty="0">
                <a:solidFill>
                  <a:schemeClr val="bg1"/>
                </a:solidFill>
              </a:rPr>
              <a:t>osaluse</a:t>
            </a:r>
            <a:r>
              <a:rPr lang="en-US" sz="2400" dirty="0">
                <a:solidFill>
                  <a:schemeClr val="bg1"/>
                </a:solidFill>
              </a:rPr>
              <a:t> </a:t>
            </a:r>
            <a:r>
              <a:rPr lang="en-US" sz="2400" dirty="0" err="1">
                <a:solidFill>
                  <a:schemeClr val="bg1"/>
                </a:solidFill>
              </a:rPr>
              <a:t>tegevustes</a:t>
            </a:r>
            <a:r>
              <a:rPr lang="en-US" sz="2400" dirty="0">
                <a:solidFill>
                  <a:schemeClr val="bg1"/>
                </a:solidFill>
              </a:rPr>
              <a:t>, </a:t>
            </a:r>
            <a:r>
              <a:rPr lang="en-US" sz="2400" dirty="0" err="1">
                <a:solidFill>
                  <a:schemeClr val="bg1"/>
                </a:solidFill>
              </a:rPr>
              <a:t>kasutavad</a:t>
            </a:r>
            <a:r>
              <a:rPr lang="en-US" sz="2400" dirty="0">
                <a:solidFill>
                  <a:schemeClr val="bg1"/>
                </a:solidFill>
              </a:rPr>
              <a:t>/</a:t>
            </a:r>
            <a:r>
              <a:rPr lang="en-US" sz="2400" dirty="0" err="1">
                <a:solidFill>
                  <a:schemeClr val="bg1"/>
                </a:solidFill>
              </a:rPr>
              <a:t>rakendavad</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digioskusi</a:t>
            </a:r>
            <a:r>
              <a:rPr lang="en-US" sz="2400" dirty="0">
                <a:solidFill>
                  <a:schemeClr val="bg1"/>
                </a:solidFill>
              </a:rPr>
              <a:t> ja </a:t>
            </a:r>
            <a:r>
              <a:rPr lang="et-EE" sz="2400" dirty="0">
                <a:solidFill>
                  <a:schemeClr val="bg1"/>
                </a:solidFill>
              </a:rPr>
              <a:t>arendavad</a:t>
            </a:r>
            <a:r>
              <a:rPr lang="en-US" sz="2400" dirty="0">
                <a:solidFill>
                  <a:schemeClr val="bg1"/>
                </a:solidFill>
              </a:rPr>
              <a:t> </a:t>
            </a:r>
            <a:r>
              <a:rPr lang="en-US" sz="2400" dirty="0" err="1">
                <a:solidFill>
                  <a:schemeClr val="bg1"/>
                </a:solidFill>
              </a:rPr>
              <a:t>neid</a:t>
            </a:r>
            <a:r>
              <a:rPr lang="en-US" sz="2400" dirty="0">
                <a:solidFill>
                  <a:schemeClr val="bg1"/>
                </a:solidFill>
              </a:rPr>
              <a:t>, et </a:t>
            </a:r>
            <a:r>
              <a:rPr lang="en-US" sz="2400" dirty="0" err="1">
                <a:solidFill>
                  <a:schemeClr val="bg1"/>
                </a:solidFill>
              </a:rPr>
              <a:t>vastata</a:t>
            </a:r>
            <a:r>
              <a:rPr lang="en-US" sz="2400" dirty="0">
                <a:solidFill>
                  <a:schemeClr val="bg1"/>
                </a:solidFill>
              </a:rPr>
              <a:t> </a:t>
            </a:r>
            <a:r>
              <a:rPr lang="en-US" sz="2400" dirty="0" err="1">
                <a:solidFill>
                  <a:schemeClr val="bg1"/>
                </a:solidFill>
              </a:rPr>
              <a:t>nende</a:t>
            </a:r>
            <a:r>
              <a:rPr lang="en-US" sz="2400" dirty="0">
                <a:solidFill>
                  <a:schemeClr val="bg1"/>
                </a:solidFill>
              </a:rPr>
              <a:t> </a:t>
            </a:r>
            <a:r>
              <a:rPr lang="en-US" sz="2400" dirty="0" err="1">
                <a:solidFill>
                  <a:schemeClr val="bg1"/>
                </a:solidFill>
              </a:rPr>
              <a:t>poolt</a:t>
            </a:r>
            <a:r>
              <a:rPr lang="en-US" sz="2400" dirty="0">
                <a:solidFill>
                  <a:schemeClr val="bg1"/>
                </a:solidFill>
              </a:rPr>
              <a:t> </a:t>
            </a:r>
            <a:r>
              <a:rPr lang="en-US" sz="2400" dirty="0" err="1">
                <a:solidFill>
                  <a:schemeClr val="bg1"/>
                </a:solidFill>
              </a:rPr>
              <a:t>käsitletava</a:t>
            </a:r>
            <a:r>
              <a:rPr lang="en-US" sz="2400" dirty="0">
                <a:solidFill>
                  <a:schemeClr val="bg1"/>
                </a:solidFill>
              </a:rPr>
              <a:t> </a:t>
            </a:r>
            <a:r>
              <a:rPr lang="en-US" sz="2400" dirty="0" err="1">
                <a:solidFill>
                  <a:schemeClr val="bg1"/>
                </a:solidFill>
              </a:rPr>
              <a:t>kodanikuos</a:t>
            </a:r>
            <a:r>
              <a:rPr lang="et-EE" sz="2400" dirty="0">
                <a:solidFill>
                  <a:schemeClr val="bg1"/>
                </a:solidFill>
              </a:rPr>
              <a:t>aluse</a:t>
            </a:r>
            <a:r>
              <a:rPr lang="en-US" sz="2400" dirty="0">
                <a:solidFill>
                  <a:schemeClr val="bg1"/>
                </a:solidFill>
              </a:rPr>
              <a:t> </a:t>
            </a:r>
            <a:r>
              <a:rPr lang="en-US" sz="2400" dirty="0" err="1">
                <a:solidFill>
                  <a:schemeClr val="bg1"/>
                </a:solidFill>
              </a:rPr>
              <a:t>teema</a:t>
            </a:r>
            <a:r>
              <a:rPr lang="en-US" sz="2400" dirty="0">
                <a:solidFill>
                  <a:schemeClr val="bg1"/>
                </a:solidFill>
              </a:rPr>
              <a:t> </a:t>
            </a:r>
            <a:r>
              <a:rPr lang="en-US" sz="2400" dirty="0" err="1">
                <a:solidFill>
                  <a:schemeClr val="bg1"/>
                </a:solidFill>
              </a:rPr>
              <a:t>vajadustele</a:t>
            </a:r>
            <a:r>
              <a:rPr lang="en-US" sz="2400" dirty="0">
                <a:solidFill>
                  <a:schemeClr val="bg1"/>
                </a:solidFill>
              </a:rPr>
              <a:t>. See </a:t>
            </a:r>
            <a:r>
              <a:rPr lang="en-US" sz="2400" dirty="0" err="1">
                <a:solidFill>
                  <a:schemeClr val="bg1"/>
                </a:solidFill>
              </a:rPr>
              <a:t>võib</a:t>
            </a:r>
            <a:r>
              <a:rPr lang="en-US" sz="2400" dirty="0">
                <a:solidFill>
                  <a:schemeClr val="bg1"/>
                </a:solidFill>
              </a:rPr>
              <a:t> olla </a:t>
            </a:r>
            <a:r>
              <a:rPr lang="et-EE" sz="2400" dirty="0">
                <a:solidFill>
                  <a:schemeClr val="bg1"/>
                </a:solidFill>
              </a:rPr>
              <a:t>info hankimine</a:t>
            </a:r>
          </a:p>
          <a:p>
            <a:r>
              <a:rPr lang="en-US" sz="2400" dirty="0" err="1">
                <a:solidFill>
                  <a:schemeClr val="bg1"/>
                </a:solidFill>
              </a:rPr>
              <a:t>kogukonna</a:t>
            </a:r>
            <a:r>
              <a:rPr lang="en-US" sz="2400" dirty="0">
                <a:solidFill>
                  <a:schemeClr val="bg1"/>
                </a:solidFill>
              </a:rPr>
              <a:t> </a:t>
            </a:r>
            <a:r>
              <a:rPr lang="en-US" sz="2400" dirty="0" err="1">
                <a:solidFill>
                  <a:schemeClr val="bg1"/>
                </a:solidFill>
              </a:rPr>
              <a:t>vajaduste</a:t>
            </a:r>
            <a:r>
              <a:rPr lang="en-US" sz="2400" dirty="0">
                <a:solidFill>
                  <a:schemeClr val="bg1"/>
                </a:solidFill>
              </a:rPr>
              <a:t> </a:t>
            </a:r>
            <a:r>
              <a:rPr lang="en-US" sz="2400" dirty="0" err="1">
                <a:solidFill>
                  <a:schemeClr val="bg1"/>
                </a:solidFill>
              </a:rPr>
              <a:t>kohta</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veebisisu</a:t>
            </a:r>
            <a:r>
              <a:rPr lang="en-US" sz="2400" dirty="0">
                <a:solidFill>
                  <a:schemeClr val="bg1"/>
                </a:solidFill>
              </a:rPr>
              <a:t> </a:t>
            </a:r>
            <a:r>
              <a:rPr lang="en-US" sz="2400" dirty="0" err="1">
                <a:solidFill>
                  <a:schemeClr val="bg1"/>
                </a:solidFill>
              </a:rPr>
              <a:t>loov</a:t>
            </a:r>
            <a:r>
              <a:rPr lang="en-US" sz="2400" dirty="0">
                <a:solidFill>
                  <a:schemeClr val="bg1"/>
                </a:solidFill>
              </a:rPr>
              <a:t> </a:t>
            </a:r>
            <a:r>
              <a:rPr lang="en-US" sz="2400" dirty="0" err="1">
                <a:solidFill>
                  <a:schemeClr val="bg1"/>
                </a:solidFill>
              </a:rPr>
              <a:t>arendamine</a:t>
            </a:r>
            <a:r>
              <a:rPr lang="en-US" sz="2400" dirty="0">
                <a:solidFill>
                  <a:schemeClr val="bg1"/>
                </a:solidFill>
              </a:rPr>
              <a:t>, et </a:t>
            </a:r>
            <a:r>
              <a:rPr lang="et-EE" sz="2400" dirty="0">
                <a:solidFill>
                  <a:schemeClr val="bg1"/>
                </a:solidFill>
              </a:rPr>
              <a:t>infot</a:t>
            </a:r>
            <a:r>
              <a:rPr lang="en-US" sz="2400" dirty="0">
                <a:solidFill>
                  <a:schemeClr val="bg1"/>
                </a:solidFill>
              </a:rPr>
              <a:t> </a:t>
            </a:r>
            <a:r>
              <a:rPr lang="en-US" sz="2400" dirty="0" err="1">
                <a:solidFill>
                  <a:schemeClr val="bg1"/>
                </a:solidFill>
              </a:rPr>
              <a:t>teistega</a:t>
            </a:r>
            <a:r>
              <a:rPr lang="en-US" sz="2400" dirty="0">
                <a:solidFill>
                  <a:schemeClr val="bg1"/>
                </a:solidFill>
              </a:rPr>
              <a:t> </a:t>
            </a:r>
            <a:r>
              <a:rPr lang="en-US" sz="2400" dirty="0" err="1">
                <a:solidFill>
                  <a:schemeClr val="bg1"/>
                </a:solidFill>
              </a:rPr>
              <a:t>jagada</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US" sz="2400" dirty="0" err="1">
                <a:solidFill>
                  <a:schemeClr val="bg1"/>
                </a:solidFill>
              </a:rPr>
              <a:t>Järgmised</a:t>
            </a:r>
            <a:r>
              <a:rPr lang="en-US" sz="2400" dirty="0">
                <a:solidFill>
                  <a:schemeClr val="bg1"/>
                </a:solidFill>
              </a:rPr>
              <a:t> </a:t>
            </a:r>
            <a:r>
              <a:rPr lang="en-US" sz="2400" dirty="0" err="1">
                <a:solidFill>
                  <a:schemeClr val="bg1"/>
                </a:solidFill>
              </a:rPr>
              <a:t>slaidid</a:t>
            </a:r>
            <a:r>
              <a:rPr lang="en-US" sz="2400" dirty="0">
                <a:solidFill>
                  <a:schemeClr val="bg1"/>
                </a:solidFill>
              </a:rPr>
              <a:t> </a:t>
            </a:r>
            <a:r>
              <a:rPr lang="et-EE" sz="2400" dirty="0">
                <a:solidFill>
                  <a:schemeClr val="bg1"/>
                </a:solidFill>
              </a:rPr>
              <a:t>käsitlevad </a:t>
            </a:r>
            <a:r>
              <a:rPr lang="en-US" sz="2400" dirty="0" err="1">
                <a:solidFill>
                  <a:schemeClr val="bg1"/>
                </a:solidFill>
              </a:rPr>
              <a:t>omandatavaid</a:t>
            </a:r>
            <a:r>
              <a:rPr lang="en-US" sz="2400" dirty="0">
                <a:solidFill>
                  <a:schemeClr val="bg1"/>
                </a:solidFill>
              </a:rPr>
              <a:t> </a:t>
            </a:r>
            <a:r>
              <a:rPr lang="en-US" sz="2400" dirty="0" err="1">
                <a:solidFill>
                  <a:schemeClr val="bg1"/>
                </a:solidFill>
              </a:rPr>
              <a:t>pädevusi</a:t>
            </a:r>
            <a:r>
              <a:rPr lang="en-US" sz="2400" dirty="0">
                <a:solidFill>
                  <a:schemeClr val="bg1"/>
                </a:solidFill>
              </a:rPr>
              <a:t>.</a:t>
            </a:r>
            <a:endParaRPr lang="en-IE" sz="2400" dirty="0">
              <a:solidFill>
                <a:schemeClr val="bg1"/>
              </a:solidFill>
            </a:endParaRPr>
          </a:p>
        </p:txBody>
      </p:sp>
      <p:pic>
        <p:nvPicPr>
          <p:cNvPr id="5" name="Picture Placeholder 4" descr="Businessman using digital tablet in meeting">
            <a:extLst>
              <a:ext uri="{FF2B5EF4-FFF2-40B4-BE49-F238E27FC236}">
                <a16:creationId xmlns:a16="http://schemas.microsoft.com/office/drawing/2014/main" id="{092C9438-BC8D-48D1-9488-5A4EDAFA2D7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4497" r="24497"/>
          <a:stretch>
            <a:fillRect/>
          </a:stretch>
        </p:blipFill>
        <p:spPr/>
      </p:pic>
    </p:spTree>
    <p:extLst>
      <p:ext uri="{BB962C8B-B14F-4D97-AF65-F5344CB8AC3E}">
        <p14:creationId xmlns:p14="http://schemas.microsoft.com/office/powerpoint/2010/main" val="1680018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266630" y="249845"/>
            <a:ext cx="5585432" cy="582221"/>
          </a:xfrm>
        </p:spPr>
        <p:txBody>
          <a:bodyPr>
            <a:noAutofit/>
          </a:bodyPr>
          <a:lstStyle/>
          <a:p>
            <a:pPr algn="ctr"/>
            <a:r>
              <a:rPr lang="et-EE" sz="3200" dirty="0"/>
              <a:t>DIGIPÄDEVUSTE RAAMISTIK (DIGCOMP)</a:t>
            </a:r>
            <a:endParaRPr lang="en-US" sz="5400"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703424" y="1595021"/>
            <a:ext cx="5279571" cy="4893647"/>
          </a:xfrm>
          <a:prstGeom prst="rect">
            <a:avLst/>
          </a:prstGeom>
          <a:noFill/>
        </p:spPr>
        <p:txBody>
          <a:bodyPr wrap="square">
            <a:spAutoFit/>
          </a:bodyPr>
          <a:lstStyle/>
          <a:p>
            <a:pPr>
              <a:lnSpc>
                <a:spcPct val="100000"/>
              </a:lnSpc>
            </a:pPr>
            <a:r>
              <a:rPr lang="en-US" sz="2400" b="1" u="sng" dirty="0" err="1">
                <a:solidFill>
                  <a:schemeClr val="bg1"/>
                </a:solidFill>
                <a:effectLst/>
              </a:rPr>
              <a:t>DigComp</a:t>
            </a:r>
            <a:r>
              <a:rPr lang="et-EE" sz="2400" b="1" dirty="0">
                <a:solidFill>
                  <a:schemeClr val="bg1"/>
                </a:solidFill>
                <a:effectLst/>
              </a:rPr>
              <a:t> </a:t>
            </a:r>
            <a:r>
              <a:rPr lang="en-US" sz="2400" dirty="0">
                <a:solidFill>
                  <a:schemeClr val="bg1"/>
                </a:solidFill>
              </a:rPr>
              <a:t>on  </a:t>
            </a:r>
            <a:r>
              <a:rPr lang="en-US" sz="2400" dirty="0" err="1">
                <a:solidFill>
                  <a:schemeClr val="bg1"/>
                </a:solidFill>
              </a:rPr>
              <a:t>Euroopa</a:t>
            </a:r>
            <a:r>
              <a:rPr lang="en-US" sz="2400" dirty="0">
                <a:solidFill>
                  <a:schemeClr val="bg1"/>
                </a:solidFill>
              </a:rPr>
              <a:t> </a:t>
            </a:r>
            <a:r>
              <a:rPr lang="en-US" sz="2400" dirty="0" err="1">
                <a:solidFill>
                  <a:schemeClr val="bg1"/>
                </a:solidFill>
              </a:rPr>
              <a:t>Komisjoni</a:t>
            </a:r>
            <a:r>
              <a:rPr lang="en-US" sz="2400" dirty="0">
                <a:solidFill>
                  <a:schemeClr val="bg1"/>
                </a:solidFill>
              </a:rPr>
              <a:t> </a:t>
            </a:r>
            <a:r>
              <a:rPr lang="en-US" sz="2400" dirty="0" err="1">
                <a:solidFill>
                  <a:schemeClr val="bg1"/>
                </a:solidFill>
              </a:rPr>
              <a:t>poolt</a:t>
            </a:r>
            <a:r>
              <a:rPr lang="en-US" sz="2400" dirty="0">
                <a:solidFill>
                  <a:schemeClr val="bg1"/>
                </a:solidFill>
              </a:rPr>
              <a:t> </a:t>
            </a:r>
            <a:r>
              <a:rPr lang="en-US" sz="2400" dirty="0" err="1">
                <a:solidFill>
                  <a:schemeClr val="bg1"/>
                </a:solidFill>
              </a:rPr>
              <a:t>heaks</a:t>
            </a:r>
            <a:r>
              <a:rPr lang="en-US" sz="2400" dirty="0">
                <a:solidFill>
                  <a:schemeClr val="bg1"/>
                </a:solidFill>
              </a:rPr>
              <a:t> </a:t>
            </a:r>
            <a:r>
              <a:rPr lang="en-US" sz="2400" dirty="0" err="1">
                <a:solidFill>
                  <a:schemeClr val="bg1"/>
                </a:solidFill>
              </a:rPr>
              <a:t>kiidetud</a:t>
            </a:r>
            <a:r>
              <a:rPr lang="en-US" sz="2400" dirty="0">
                <a:solidFill>
                  <a:schemeClr val="bg1"/>
                </a:solidFill>
              </a:rPr>
              <a:t> ja </a:t>
            </a:r>
            <a:r>
              <a:rPr lang="en-US" sz="2400" dirty="0" err="1">
                <a:solidFill>
                  <a:schemeClr val="bg1"/>
                </a:solidFill>
              </a:rPr>
              <a:t>kasutusele</a:t>
            </a:r>
            <a:r>
              <a:rPr lang="en-US" sz="2400" dirty="0">
                <a:solidFill>
                  <a:schemeClr val="bg1"/>
                </a:solidFill>
              </a:rPr>
              <a:t> </a:t>
            </a:r>
            <a:r>
              <a:rPr lang="en-US" sz="2400" dirty="0" err="1">
                <a:solidFill>
                  <a:schemeClr val="bg1"/>
                </a:solidFill>
              </a:rPr>
              <a:t>võetud</a:t>
            </a:r>
            <a:r>
              <a:rPr lang="en-US" sz="2400" dirty="0">
                <a:solidFill>
                  <a:schemeClr val="bg1"/>
                </a:solidFill>
              </a:rPr>
              <a:t> </a:t>
            </a:r>
            <a:r>
              <a:rPr lang="en-US" sz="2400" dirty="0" err="1">
                <a:solidFill>
                  <a:schemeClr val="bg1"/>
                </a:solidFill>
              </a:rPr>
              <a:t>Euroopa</a:t>
            </a:r>
            <a:r>
              <a:rPr lang="en-US" sz="2400" dirty="0">
                <a:solidFill>
                  <a:schemeClr val="bg1"/>
                </a:solidFill>
              </a:rPr>
              <a:t> </a:t>
            </a:r>
            <a:r>
              <a:rPr lang="en-US" sz="2400" dirty="0" err="1">
                <a:solidFill>
                  <a:schemeClr val="bg1"/>
                </a:solidFill>
              </a:rPr>
              <a:t>kodanike</a:t>
            </a:r>
            <a:r>
              <a:rPr lang="en-US" sz="2400" dirty="0">
                <a:solidFill>
                  <a:schemeClr val="bg1"/>
                </a:solidFill>
              </a:rPr>
              <a:t> </a:t>
            </a:r>
            <a:r>
              <a:rPr lang="en-US" sz="2400" dirty="0" err="1">
                <a:solidFill>
                  <a:schemeClr val="bg1"/>
                </a:solidFill>
              </a:rPr>
              <a:t>digipädevuse</a:t>
            </a:r>
            <a:r>
              <a:rPr lang="en-US" sz="2400" dirty="0">
                <a:solidFill>
                  <a:schemeClr val="bg1"/>
                </a:solidFill>
              </a:rPr>
              <a:t> </a:t>
            </a:r>
            <a:r>
              <a:rPr lang="en-US" sz="2400" dirty="0" err="1">
                <a:solidFill>
                  <a:schemeClr val="bg1"/>
                </a:solidFill>
              </a:rPr>
              <a:t>raamistik</a:t>
            </a:r>
            <a:r>
              <a:rPr lang="en-US" sz="2400" dirty="0">
                <a:solidFill>
                  <a:schemeClr val="bg1"/>
                </a:solidFill>
              </a:rPr>
              <a:t>.</a:t>
            </a:r>
            <a:endParaRPr lang="et-EE" sz="2400" dirty="0">
              <a:solidFill>
                <a:schemeClr val="bg1"/>
              </a:solidFill>
            </a:endParaRPr>
          </a:p>
          <a:p>
            <a:pPr>
              <a:lnSpc>
                <a:spcPct val="100000"/>
              </a:lnSpc>
            </a:pPr>
            <a:endParaRPr lang="en-US" sz="2400" dirty="0">
              <a:solidFill>
                <a:schemeClr val="bg1"/>
              </a:solidFill>
              <a:effectLst/>
            </a:endParaRPr>
          </a:p>
          <a:p>
            <a:pPr>
              <a:lnSpc>
                <a:spcPct val="100000"/>
              </a:lnSpc>
            </a:pPr>
            <a:r>
              <a:rPr lang="en-US" sz="2400" dirty="0" err="1">
                <a:solidFill>
                  <a:schemeClr val="bg1"/>
                </a:solidFill>
              </a:rPr>
              <a:t>Õppijad</a:t>
            </a:r>
            <a:r>
              <a:rPr lang="en-US" sz="2400" dirty="0">
                <a:solidFill>
                  <a:schemeClr val="bg1"/>
                </a:solidFill>
              </a:rPr>
              <a:t>, </a:t>
            </a:r>
            <a:r>
              <a:rPr lang="en-US" sz="2400" dirty="0" err="1">
                <a:solidFill>
                  <a:schemeClr val="bg1"/>
                </a:solidFill>
              </a:rPr>
              <a:t>kes</a:t>
            </a:r>
            <a:r>
              <a:rPr lang="en-US" sz="2400" dirty="0">
                <a:solidFill>
                  <a:schemeClr val="bg1"/>
                </a:solidFill>
              </a:rPr>
              <a:t> </a:t>
            </a:r>
            <a:r>
              <a:rPr lang="en-US" sz="2400" dirty="0" err="1">
                <a:solidFill>
                  <a:schemeClr val="bg1"/>
                </a:solidFill>
              </a:rPr>
              <a:t>osalevad</a:t>
            </a:r>
            <a:r>
              <a:rPr lang="en-US" sz="2400" dirty="0">
                <a:solidFill>
                  <a:schemeClr val="bg1"/>
                </a:solidFill>
              </a:rPr>
              <a:t> </a:t>
            </a:r>
            <a:r>
              <a:rPr lang="en-US" sz="2400" dirty="0" err="1">
                <a:solidFill>
                  <a:schemeClr val="bg1"/>
                </a:solidFill>
              </a:rPr>
              <a:t>digitaalse</a:t>
            </a:r>
            <a:r>
              <a:rPr lang="en-US" sz="2400" dirty="0">
                <a:solidFill>
                  <a:schemeClr val="bg1"/>
                </a:solidFill>
              </a:rPr>
              <a:t> </a:t>
            </a:r>
            <a:r>
              <a:rPr lang="en-US" sz="2400" dirty="0" err="1">
                <a:solidFill>
                  <a:schemeClr val="bg1"/>
                </a:solidFill>
              </a:rPr>
              <a:t>kodanikuosaluse</a:t>
            </a:r>
            <a:r>
              <a:rPr lang="en-US" sz="2400" dirty="0">
                <a:solidFill>
                  <a:schemeClr val="bg1"/>
                </a:solidFill>
              </a:rPr>
              <a:t> </a:t>
            </a:r>
            <a:r>
              <a:rPr lang="en-US" sz="2400" dirty="0" err="1">
                <a:solidFill>
                  <a:schemeClr val="bg1"/>
                </a:solidFill>
              </a:rPr>
              <a:t>tegevustes</a:t>
            </a:r>
            <a:r>
              <a:rPr lang="en-US" sz="2400" dirty="0">
                <a:solidFill>
                  <a:schemeClr val="bg1"/>
                </a:solidFill>
              </a:rPr>
              <a:t>, </a:t>
            </a:r>
            <a:r>
              <a:rPr lang="en-US" sz="2400" dirty="0" err="1">
                <a:solidFill>
                  <a:schemeClr val="bg1"/>
                </a:solidFill>
              </a:rPr>
              <a:t>saavad</a:t>
            </a:r>
            <a:r>
              <a:rPr lang="en-US" sz="2400" dirty="0">
                <a:solidFill>
                  <a:schemeClr val="bg1"/>
                </a:solidFill>
              </a:rPr>
              <a:t> </a:t>
            </a:r>
            <a:r>
              <a:rPr lang="en-US" sz="2400" dirty="0" err="1">
                <a:solidFill>
                  <a:schemeClr val="bg1"/>
                </a:solidFill>
              </a:rPr>
              <a:t>võimaluse</a:t>
            </a:r>
            <a:r>
              <a:rPr lang="en-US" sz="2400" dirty="0">
                <a:solidFill>
                  <a:schemeClr val="bg1"/>
                </a:solidFill>
              </a:rPr>
              <a:t> </a:t>
            </a:r>
            <a:r>
              <a:rPr lang="en-US" sz="2400" dirty="0" err="1">
                <a:solidFill>
                  <a:schemeClr val="bg1"/>
                </a:solidFill>
              </a:rPr>
              <a:t>arendada</a:t>
            </a:r>
            <a:r>
              <a:rPr lang="en-US" sz="2400" dirty="0">
                <a:solidFill>
                  <a:schemeClr val="bg1"/>
                </a:solidFill>
              </a:rPr>
              <a:t> ja </a:t>
            </a:r>
            <a:r>
              <a:rPr lang="en-US" sz="2400" dirty="0" err="1">
                <a:solidFill>
                  <a:schemeClr val="bg1"/>
                </a:solidFill>
              </a:rPr>
              <a:t>täiendada</a:t>
            </a:r>
            <a:r>
              <a:rPr lang="en-US" sz="2400" dirty="0">
                <a:solidFill>
                  <a:schemeClr val="bg1"/>
                </a:solidFill>
              </a:rPr>
              <a:t> </a:t>
            </a:r>
            <a:r>
              <a:rPr lang="en-US" sz="2400" dirty="0" err="1">
                <a:solidFill>
                  <a:schemeClr val="bg1"/>
                </a:solidFill>
              </a:rPr>
              <a:t>erinevaid</a:t>
            </a:r>
            <a:r>
              <a:rPr lang="en-US" sz="2400" dirty="0">
                <a:solidFill>
                  <a:schemeClr val="bg1"/>
                </a:solidFill>
              </a:rPr>
              <a:t> </a:t>
            </a:r>
            <a:r>
              <a:rPr lang="en-US" sz="2400" dirty="0" err="1">
                <a:solidFill>
                  <a:schemeClr val="bg1"/>
                </a:solidFill>
              </a:rPr>
              <a:t>digipädevusi</a:t>
            </a:r>
            <a:r>
              <a:rPr lang="en-US" sz="2400" dirty="0">
                <a:solidFill>
                  <a:schemeClr val="bg1"/>
                </a:solidFill>
              </a:rPr>
              <a:t>. </a:t>
            </a:r>
            <a:endParaRPr lang="et-EE" sz="2400" dirty="0">
              <a:solidFill>
                <a:schemeClr val="bg1"/>
              </a:solidFill>
            </a:endParaRPr>
          </a:p>
          <a:p>
            <a:pPr>
              <a:lnSpc>
                <a:spcPct val="100000"/>
              </a:lnSpc>
            </a:pPr>
            <a:endParaRPr lang="et-EE" sz="2400" dirty="0">
              <a:solidFill>
                <a:schemeClr val="bg1"/>
              </a:solidFill>
            </a:endParaRPr>
          </a:p>
          <a:p>
            <a:pPr>
              <a:lnSpc>
                <a:spcPct val="100000"/>
              </a:lnSpc>
            </a:pPr>
            <a:r>
              <a:rPr lang="en-US" sz="2400" dirty="0" err="1">
                <a:solidFill>
                  <a:schemeClr val="bg1"/>
                </a:solidFill>
              </a:rPr>
              <a:t>Oluline</a:t>
            </a:r>
            <a:r>
              <a:rPr lang="en-US" sz="2400" dirty="0">
                <a:solidFill>
                  <a:schemeClr val="bg1"/>
                </a:solidFill>
              </a:rPr>
              <a:t> on </a:t>
            </a:r>
            <a:r>
              <a:rPr lang="en-US" sz="2400" dirty="0" err="1">
                <a:solidFill>
                  <a:schemeClr val="bg1"/>
                </a:solidFill>
              </a:rPr>
              <a:t>välja</a:t>
            </a:r>
            <a:r>
              <a:rPr lang="en-US" sz="2400" dirty="0">
                <a:solidFill>
                  <a:schemeClr val="bg1"/>
                </a:solidFill>
              </a:rPr>
              <a:t> </a:t>
            </a:r>
            <a:r>
              <a:rPr lang="en-US" sz="2400" dirty="0" err="1">
                <a:solidFill>
                  <a:schemeClr val="bg1"/>
                </a:solidFill>
              </a:rPr>
              <a:t>tuua</a:t>
            </a:r>
            <a:r>
              <a:rPr lang="en-US" sz="2400" dirty="0">
                <a:solidFill>
                  <a:schemeClr val="bg1"/>
                </a:solidFill>
              </a:rPr>
              <a:t>, </a:t>
            </a:r>
            <a:r>
              <a:rPr lang="en-US" sz="2400" dirty="0" err="1">
                <a:solidFill>
                  <a:schemeClr val="bg1"/>
                </a:solidFill>
              </a:rPr>
              <a:t>milliseid</a:t>
            </a:r>
            <a:r>
              <a:rPr lang="en-US" sz="2400" dirty="0">
                <a:solidFill>
                  <a:schemeClr val="bg1"/>
                </a:solidFill>
              </a:rPr>
              <a:t> </a:t>
            </a:r>
            <a:r>
              <a:rPr lang="en-US" sz="2400" dirty="0" err="1">
                <a:solidFill>
                  <a:schemeClr val="bg1"/>
                </a:solidFill>
              </a:rPr>
              <a:t>pädevusi</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digitaalse</a:t>
            </a:r>
            <a:r>
              <a:rPr lang="en-US" sz="2400" dirty="0">
                <a:solidFill>
                  <a:schemeClr val="bg1"/>
                </a:solidFill>
              </a:rPr>
              <a:t> </a:t>
            </a:r>
            <a:r>
              <a:rPr lang="en-US" sz="2400" dirty="0" err="1">
                <a:solidFill>
                  <a:schemeClr val="bg1"/>
                </a:solidFill>
              </a:rPr>
              <a:t>kodanikuosaluse</a:t>
            </a:r>
            <a:r>
              <a:rPr lang="en-US" sz="2400" dirty="0">
                <a:solidFill>
                  <a:schemeClr val="bg1"/>
                </a:solidFill>
              </a:rPr>
              <a:t> kaudu </a:t>
            </a:r>
            <a:r>
              <a:rPr lang="en-US" sz="2400" dirty="0" err="1">
                <a:solidFill>
                  <a:schemeClr val="bg1"/>
                </a:solidFill>
              </a:rPr>
              <a:t>arendada</a:t>
            </a:r>
            <a:r>
              <a:rPr lang="en-US" sz="2400" dirty="0">
                <a:solidFill>
                  <a:schemeClr val="bg1"/>
                </a:solidFill>
              </a:rPr>
              <a:t>. </a:t>
            </a:r>
            <a:endParaRPr lang="en-US" sz="2400" dirty="0">
              <a:solidFill>
                <a:schemeClr val="bg1"/>
              </a:solidFill>
              <a:effectLst/>
            </a:endParaRPr>
          </a:p>
        </p:txBody>
      </p:sp>
      <p:pic>
        <p:nvPicPr>
          <p:cNvPr id="6" name="Picture Placeholder 5" descr="A picture containing chart&#10;&#10;Description automatically generated">
            <a:extLst>
              <a:ext uri="{FF2B5EF4-FFF2-40B4-BE49-F238E27FC236}">
                <a16:creationId xmlns:a16="http://schemas.microsoft.com/office/drawing/2014/main" id="{B076330D-5D9A-49F8-BD74-1280D92F91BD}"/>
              </a:ext>
            </a:extLst>
          </p:cNvPr>
          <p:cNvPicPr>
            <a:picLocks noGrp="1" noChangeAspect="1"/>
          </p:cNvPicPr>
          <p:nvPr>
            <p:ph type="pic" sz="quarter" idx="10"/>
          </p:nvPr>
        </p:nvPicPr>
        <p:blipFill rotWithShape="1">
          <a:blip r:embed="rId2"/>
          <a:srcRect l="12492" t="-265" r="23888" b="265"/>
          <a:stretch/>
        </p:blipFill>
        <p:spPr>
          <a:xfrm>
            <a:off x="6852062" y="228600"/>
            <a:ext cx="5105121" cy="6362700"/>
          </a:xfrm>
        </p:spPr>
      </p:pic>
    </p:spTree>
    <p:extLst>
      <p:ext uri="{BB962C8B-B14F-4D97-AF65-F5344CB8AC3E}">
        <p14:creationId xmlns:p14="http://schemas.microsoft.com/office/powerpoint/2010/main" val="3480026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746941" y="1697653"/>
            <a:ext cx="5105121" cy="4893647"/>
          </a:xfrm>
          <a:prstGeom prst="rect">
            <a:avLst/>
          </a:prstGeom>
          <a:noFill/>
        </p:spPr>
        <p:txBody>
          <a:bodyPr wrap="square" rtlCol="0">
            <a:spAutoFit/>
          </a:bodyPr>
          <a:lstStyle/>
          <a:p>
            <a:r>
              <a:rPr lang="en-US" sz="2400" b="1" dirty="0" err="1">
                <a:solidFill>
                  <a:schemeClr val="bg1"/>
                </a:solidFill>
              </a:rPr>
              <a:t>DigComp</a:t>
            </a:r>
            <a:r>
              <a:rPr lang="en-US" sz="2400" b="1" dirty="0">
                <a:solidFill>
                  <a:schemeClr val="bg1"/>
                </a:solidFill>
              </a:rPr>
              <a:t>: 2.3 </a:t>
            </a:r>
            <a:r>
              <a:rPr lang="en-US" sz="2400" b="1" dirty="0" err="1">
                <a:solidFill>
                  <a:schemeClr val="bg1"/>
                </a:solidFill>
              </a:rPr>
              <a:t>Kodaniku</a:t>
            </a:r>
            <a:r>
              <a:rPr lang="et-EE" sz="2400" b="1" dirty="0">
                <a:solidFill>
                  <a:schemeClr val="bg1"/>
                </a:solidFill>
              </a:rPr>
              <a:t>osalus</a:t>
            </a:r>
            <a:r>
              <a:rPr lang="en-US" sz="2400" b="1" dirty="0">
                <a:solidFill>
                  <a:schemeClr val="bg1"/>
                </a:solidFill>
              </a:rPr>
              <a:t> </a:t>
            </a:r>
            <a:r>
              <a:rPr lang="en-US" sz="2400" b="1" dirty="0" err="1">
                <a:solidFill>
                  <a:schemeClr val="bg1"/>
                </a:solidFill>
              </a:rPr>
              <a:t>digitehnoloogia</a:t>
            </a:r>
            <a:r>
              <a:rPr lang="et-EE" sz="2400" b="1" dirty="0">
                <a:solidFill>
                  <a:schemeClr val="bg1"/>
                </a:solidFill>
              </a:rPr>
              <a:t>t kasutades.</a:t>
            </a:r>
          </a:p>
          <a:p>
            <a:r>
              <a:rPr lang="en-US" sz="2400" dirty="0">
                <a:solidFill>
                  <a:schemeClr val="bg1"/>
                </a:solidFill>
              </a:rPr>
              <a:t>Seda </a:t>
            </a:r>
            <a:r>
              <a:rPr lang="en-US" sz="2400" dirty="0" err="1">
                <a:solidFill>
                  <a:schemeClr val="bg1"/>
                </a:solidFill>
              </a:rPr>
              <a:t>pädevust</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vaadelda</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ühiskonnaelus</a:t>
            </a:r>
            <a:r>
              <a:rPr lang="en-US" sz="2400" dirty="0">
                <a:solidFill>
                  <a:schemeClr val="bg1"/>
                </a:solidFill>
              </a:rPr>
              <a:t> </a:t>
            </a:r>
            <a:r>
              <a:rPr lang="en-US" sz="2400" dirty="0" err="1">
                <a:solidFill>
                  <a:schemeClr val="bg1"/>
                </a:solidFill>
              </a:rPr>
              <a:t>osalemist</a:t>
            </a:r>
            <a:r>
              <a:rPr lang="en-US" sz="2400" dirty="0">
                <a:solidFill>
                  <a:schemeClr val="bg1"/>
                </a:solidFill>
              </a:rPr>
              <a:t> </a:t>
            </a:r>
            <a:r>
              <a:rPr lang="en-US" sz="2400" dirty="0" err="1">
                <a:solidFill>
                  <a:schemeClr val="bg1"/>
                </a:solidFill>
              </a:rPr>
              <a:t>avalike</a:t>
            </a:r>
            <a:r>
              <a:rPr lang="en-US" sz="2400" dirty="0">
                <a:solidFill>
                  <a:schemeClr val="bg1"/>
                </a:solidFill>
              </a:rPr>
              <a:t> ja </a:t>
            </a:r>
            <a:r>
              <a:rPr lang="en-US" sz="2400" dirty="0" err="1">
                <a:solidFill>
                  <a:schemeClr val="bg1"/>
                </a:solidFill>
              </a:rPr>
              <a:t>erasektori</a:t>
            </a:r>
            <a:r>
              <a:rPr lang="en-US" sz="2400" dirty="0">
                <a:solidFill>
                  <a:schemeClr val="bg1"/>
                </a:solidFill>
              </a:rPr>
              <a:t> </a:t>
            </a:r>
            <a:r>
              <a:rPr lang="en-US" sz="2400" dirty="0" err="1">
                <a:solidFill>
                  <a:schemeClr val="bg1"/>
                </a:solidFill>
              </a:rPr>
              <a:t>digiteenus</a:t>
            </a:r>
            <a:r>
              <a:rPr lang="et-EE" sz="2400" dirty="0" err="1">
                <a:solidFill>
                  <a:schemeClr val="bg1"/>
                </a:solidFill>
              </a:rPr>
              <a:t>eid</a:t>
            </a:r>
            <a:r>
              <a:rPr lang="en-US" sz="2400" dirty="0">
                <a:solidFill>
                  <a:schemeClr val="bg1"/>
                </a:solidFill>
              </a:rPr>
              <a:t> </a:t>
            </a:r>
            <a:r>
              <a:rPr lang="en-US" sz="2400" dirty="0" err="1">
                <a:solidFill>
                  <a:schemeClr val="bg1"/>
                </a:solidFill>
              </a:rPr>
              <a:t>kasuta</a:t>
            </a:r>
            <a:r>
              <a:rPr lang="et-EE" sz="2400" dirty="0">
                <a:solidFill>
                  <a:schemeClr val="bg1"/>
                </a:solidFill>
              </a:rPr>
              <a:t>des</a:t>
            </a:r>
            <a:r>
              <a:rPr lang="en-US" sz="2400" dirty="0">
                <a:solidFill>
                  <a:schemeClr val="bg1"/>
                </a:solidFill>
              </a:rPr>
              <a:t>, </a:t>
            </a:r>
            <a:r>
              <a:rPr lang="en-US" sz="2400" dirty="0" err="1">
                <a:solidFill>
                  <a:schemeClr val="bg1"/>
                </a:solidFill>
              </a:rPr>
              <a:t>samuti</a:t>
            </a:r>
            <a:r>
              <a:rPr lang="en-US" sz="2400" dirty="0">
                <a:solidFill>
                  <a:schemeClr val="bg1"/>
                </a:solidFill>
              </a:rPr>
              <a:t> </a:t>
            </a:r>
            <a:r>
              <a:rPr lang="en-US" sz="2400" dirty="0" err="1">
                <a:solidFill>
                  <a:schemeClr val="bg1"/>
                </a:solidFill>
              </a:rPr>
              <a:t>võimaluste</a:t>
            </a:r>
            <a:r>
              <a:rPr lang="en-US" sz="2400" dirty="0">
                <a:solidFill>
                  <a:schemeClr val="bg1"/>
                </a:solidFill>
              </a:rPr>
              <a:t> </a:t>
            </a:r>
            <a:r>
              <a:rPr lang="en-US" sz="2400" dirty="0" err="1">
                <a:solidFill>
                  <a:schemeClr val="bg1"/>
                </a:solidFill>
              </a:rPr>
              <a:t>otsimist</a:t>
            </a:r>
            <a:r>
              <a:rPr lang="en-US" sz="2400" dirty="0">
                <a:solidFill>
                  <a:schemeClr val="bg1"/>
                </a:solidFill>
              </a:rPr>
              <a:t> </a:t>
            </a:r>
            <a:r>
              <a:rPr lang="en-US" sz="2400" dirty="0" err="1">
                <a:solidFill>
                  <a:schemeClr val="bg1"/>
                </a:solidFill>
              </a:rPr>
              <a:t>enese</a:t>
            </a:r>
            <a:r>
              <a:rPr lang="et-EE" sz="2400" dirty="0">
                <a:solidFill>
                  <a:schemeClr val="bg1"/>
                </a:solidFill>
              </a:rPr>
              <a:t>jõustamiseks </a:t>
            </a:r>
            <a:r>
              <a:rPr lang="en-US" sz="2400" dirty="0">
                <a:solidFill>
                  <a:schemeClr val="bg1"/>
                </a:solidFill>
              </a:rPr>
              <a:t>ja </a:t>
            </a:r>
            <a:r>
              <a:rPr lang="et-EE" sz="2400" dirty="0">
                <a:solidFill>
                  <a:schemeClr val="bg1"/>
                </a:solidFill>
              </a:rPr>
              <a:t>kodanikutegevustes osalemiseks kasutades </a:t>
            </a:r>
            <a:r>
              <a:rPr lang="en-US" sz="2400" dirty="0" err="1">
                <a:solidFill>
                  <a:schemeClr val="bg1"/>
                </a:solidFill>
              </a:rPr>
              <a:t>sobiva</a:t>
            </a:r>
            <a:r>
              <a:rPr lang="et-EE" sz="2400" dirty="0">
                <a:solidFill>
                  <a:schemeClr val="bg1"/>
                </a:solidFill>
              </a:rPr>
              <a:t>id</a:t>
            </a:r>
            <a:r>
              <a:rPr lang="en-US" sz="2400" dirty="0">
                <a:solidFill>
                  <a:schemeClr val="bg1"/>
                </a:solidFill>
              </a:rPr>
              <a:t> </a:t>
            </a:r>
            <a:r>
              <a:rPr lang="en-US" sz="2400" dirty="0" err="1">
                <a:solidFill>
                  <a:schemeClr val="bg1"/>
                </a:solidFill>
              </a:rPr>
              <a:t>digitehnoloogia</a:t>
            </a:r>
            <a:r>
              <a:rPr lang="et-EE" sz="2400" dirty="0">
                <a:solidFill>
                  <a:schemeClr val="bg1"/>
                </a:solidFill>
              </a:rPr>
              <a:t>id.</a:t>
            </a:r>
          </a:p>
          <a:p>
            <a:endParaRPr lang="en-US" sz="2400" dirty="0">
              <a:solidFill>
                <a:schemeClr val="bg1"/>
              </a:solidFill>
            </a:endParaRPr>
          </a:p>
          <a:p>
            <a:r>
              <a:rPr lang="et-EE" sz="2400" dirty="0">
                <a:solidFill>
                  <a:schemeClr val="bg1"/>
                </a:solidFill>
              </a:rPr>
              <a:t>Tutvu </a:t>
            </a:r>
            <a:r>
              <a:rPr lang="en-US" sz="2400" dirty="0" err="1">
                <a:solidFill>
                  <a:schemeClr val="bg1"/>
                </a:solidFill>
              </a:rPr>
              <a:t>DigComp</a:t>
            </a:r>
            <a:r>
              <a:rPr lang="en-US" sz="2400" dirty="0">
                <a:solidFill>
                  <a:schemeClr val="bg1"/>
                </a:solidFill>
              </a:rPr>
              <a:t> </a:t>
            </a:r>
            <a:r>
              <a:rPr lang="et-EE" sz="2400" dirty="0">
                <a:solidFill>
                  <a:schemeClr val="bg1"/>
                </a:solidFill>
              </a:rPr>
              <a:t>raamistikuga: </a:t>
            </a:r>
            <a:r>
              <a:rPr lang="en-US" sz="2400" dirty="0">
                <a:solidFill>
                  <a:schemeClr val="bg1"/>
                </a:solidFill>
              </a:rPr>
              <a:t> </a:t>
            </a:r>
            <a:r>
              <a:rPr lang="en-US" sz="2400" dirty="0">
                <a:solidFill>
                  <a:schemeClr val="bg1"/>
                </a:solidFill>
                <a:hlinkClick r:id="rId2">
                  <a:extLst>
                    <a:ext uri="{A12FA001-AC4F-418D-AE19-62706E023703}">
                      <ahyp:hlinkClr xmlns:ahyp="http://schemas.microsoft.com/office/drawing/2018/hyperlinkcolor" val="tx"/>
                    </a:ext>
                  </a:extLst>
                </a:hlinkClick>
              </a:rPr>
              <a:t>https://ec.europa.eu/jrc/en/digcomp/digital-competence-framework</a:t>
            </a:r>
            <a:endParaRPr lang="en-US" sz="2400" dirty="0">
              <a:solidFill>
                <a:schemeClr val="bg1"/>
              </a:solidFill>
            </a:endParaRPr>
          </a:p>
        </p:txBody>
      </p:sp>
      <p:pic>
        <p:nvPicPr>
          <p:cNvPr id="13" name="Picture Placeholder 12">
            <a:extLst>
              <a:ext uri="{FF2B5EF4-FFF2-40B4-BE49-F238E27FC236}">
                <a16:creationId xmlns:a16="http://schemas.microsoft.com/office/drawing/2014/main" id="{7F860F91-09D6-4D63-A59B-DC1A4E5E377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5490" b="5490"/>
          <a:stretch>
            <a:fillRect/>
          </a:stretch>
        </p:blipFill>
        <p:spPr/>
      </p:pic>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286381" y="129173"/>
            <a:ext cx="5461412" cy="135278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t-EE" sz="3200" dirty="0"/>
              <a:t>ÜKS DIGIPÄDEVUS, </a:t>
            </a:r>
            <a:br>
              <a:rPr lang="et-EE" sz="3200" dirty="0"/>
            </a:br>
            <a:r>
              <a:rPr lang="et-EE" sz="3200" dirty="0"/>
              <a:t>MIDA ARENDATAKSE</a:t>
            </a:r>
            <a:br>
              <a:rPr lang="et-EE" sz="3200" dirty="0"/>
            </a:br>
            <a:r>
              <a:rPr lang="et-EE" sz="3200" dirty="0"/>
              <a:t>DKO PROJEKTIS OSALEDES</a:t>
            </a:r>
            <a:endParaRPr lang="en-US" sz="5400" dirty="0"/>
          </a:p>
          <a:p>
            <a:pPr algn="ctr"/>
            <a:endParaRPr lang="en-US" sz="3000" dirty="0"/>
          </a:p>
          <a:p>
            <a:endParaRPr lang="en-US" dirty="0"/>
          </a:p>
        </p:txBody>
      </p:sp>
    </p:spTree>
    <p:extLst>
      <p:ext uri="{BB962C8B-B14F-4D97-AF65-F5344CB8AC3E}">
        <p14:creationId xmlns:p14="http://schemas.microsoft.com/office/powerpoint/2010/main" val="154657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341783" y="228600"/>
            <a:ext cx="5378914" cy="582221"/>
          </a:xfrm>
        </p:spPr>
        <p:txBody>
          <a:bodyPr>
            <a:noAutofit/>
          </a:bodyPr>
          <a:lstStyle/>
          <a:p>
            <a:pPr algn="ctr"/>
            <a:r>
              <a:rPr lang="et-EE" sz="2800" dirty="0"/>
              <a:t>ETTEVÕTLUSPÄDEVUSTE RAAMISTIK (ENTRECOMP)</a:t>
            </a:r>
            <a:endParaRPr lang="en-US" sz="4800" dirty="0"/>
          </a:p>
          <a:p>
            <a:pPr algn="ctr"/>
            <a:r>
              <a:rPr lang="en-US" sz="2800" dirty="0"/>
              <a:t> </a:t>
            </a:r>
          </a:p>
          <a:p>
            <a:pPr algn="ctr"/>
            <a:endParaRPr lang="en-US" sz="2800" dirty="0"/>
          </a:p>
          <a:p>
            <a:pPr algn="ctr"/>
            <a:endParaRPr lang="en-US" sz="2800" dirty="0"/>
          </a:p>
          <a:p>
            <a:pPr algn="ctr"/>
            <a:endParaRPr lang="en-US" sz="2800" dirty="0"/>
          </a:p>
        </p:txBody>
      </p:sp>
      <p:sp>
        <p:nvSpPr>
          <p:cNvPr id="7" name="Text Placeholder 6">
            <a:extLst>
              <a:ext uri="{FF2B5EF4-FFF2-40B4-BE49-F238E27FC236}">
                <a16:creationId xmlns:a16="http://schemas.microsoft.com/office/drawing/2014/main" id="{BDE745F7-4F67-41DA-86E8-FCAD3E9F24B4}"/>
              </a:ext>
            </a:extLst>
          </p:cNvPr>
          <p:cNvSpPr txBox="1">
            <a:spLocks noGrp="1"/>
          </p:cNvSpPr>
          <p:nvPr>
            <p:ph type="body" sz="quarter" idx="18"/>
          </p:nvPr>
        </p:nvSpPr>
        <p:spPr>
          <a:xfrm>
            <a:off x="1478680" y="1141783"/>
            <a:ext cx="5373382" cy="6098593"/>
          </a:xfrm>
          <a:prstGeom prst="rect">
            <a:avLst/>
          </a:prstGeom>
          <a:noFill/>
        </p:spPr>
        <p:txBody>
          <a:bodyPr wrap="square">
            <a:spAutoFit/>
          </a:bodyPr>
          <a:lstStyle/>
          <a:p>
            <a:pPr>
              <a:lnSpc>
                <a:spcPct val="100000"/>
              </a:lnSpc>
            </a:pPr>
            <a:r>
              <a:rPr lang="et-EE" dirty="0" err="1"/>
              <a:t>EntreComp</a:t>
            </a:r>
            <a:r>
              <a:rPr lang="et-EE" dirty="0"/>
              <a:t> on Euroopa ettevõtluspädevuste raamistik ja defineerib ettevõtlust kui valdkondade ülest üldpädevust. </a:t>
            </a:r>
            <a:r>
              <a:rPr lang="en-US" dirty="0" err="1"/>
              <a:t>Euroopa</a:t>
            </a:r>
            <a:r>
              <a:rPr lang="en-US" dirty="0"/>
              <a:t> </a:t>
            </a:r>
            <a:r>
              <a:rPr lang="en-US" dirty="0" err="1"/>
              <a:t>Komisjon</a:t>
            </a:r>
            <a:r>
              <a:rPr lang="en-US" dirty="0"/>
              <a:t> on </a:t>
            </a:r>
            <a:r>
              <a:rPr lang="et-EE" dirty="0"/>
              <a:t>selle </a:t>
            </a:r>
            <a:r>
              <a:rPr lang="en-US" dirty="0" err="1"/>
              <a:t>heaks</a:t>
            </a:r>
            <a:r>
              <a:rPr lang="en-US" dirty="0"/>
              <a:t> </a:t>
            </a:r>
            <a:r>
              <a:rPr lang="en-US" dirty="0" err="1"/>
              <a:t>kiitnud</a:t>
            </a:r>
            <a:r>
              <a:rPr lang="en-US" dirty="0"/>
              <a:t> ja </a:t>
            </a:r>
            <a:r>
              <a:rPr lang="en-US" dirty="0" err="1"/>
              <a:t>kasutab</a:t>
            </a:r>
            <a:r>
              <a:rPr lang="en-US" dirty="0"/>
              <a:t> </a:t>
            </a:r>
            <a:r>
              <a:rPr lang="en-US" dirty="0" err="1"/>
              <a:t>peamise</a:t>
            </a:r>
            <a:r>
              <a:rPr lang="en-US" dirty="0"/>
              <a:t> </a:t>
            </a:r>
            <a:r>
              <a:rPr lang="en-US" dirty="0" err="1"/>
              <a:t>tööriista</a:t>
            </a:r>
            <a:r>
              <a:rPr lang="en-US" dirty="0"/>
              <a:t> ja </a:t>
            </a:r>
            <a:r>
              <a:rPr lang="en-US" dirty="0" err="1"/>
              <a:t>inspiratsiooniallikana</a:t>
            </a:r>
            <a:r>
              <a:rPr lang="en-US" dirty="0"/>
              <a:t>, et </a:t>
            </a:r>
            <a:r>
              <a:rPr lang="en-US" dirty="0" err="1"/>
              <a:t>aidata</a:t>
            </a:r>
            <a:r>
              <a:rPr lang="en-US" dirty="0"/>
              <a:t> </a:t>
            </a:r>
            <a:r>
              <a:rPr lang="en-US" dirty="0" err="1"/>
              <a:t>Euroopal</a:t>
            </a:r>
            <a:r>
              <a:rPr lang="en-US" dirty="0"/>
              <a:t> </a:t>
            </a:r>
            <a:r>
              <a:rPr lang="en-US" dirty="0" err="1"/>
              <a:t>muutuda</a:t>
            </a:r>
            <a:r>
              <a:rPr lang="en-US" dirty="0"/>
              <a:t> </a:t>
            </a:r>
            <a:r>
              <a:rPr lang="en-US" dirty="0" err="1"/>
              <a:t>ettevõtlikuks</a:t>
            </a:r>
            <a:r>
              <a:rPr lang="en-US" dirty="0"/>
              <a:t> </a:t>
            </a:r>
            <a:r>
              <a:rPr lang="en-US" dirty="0" err="1"/>
              <a:t>ühiskonnaks</a:t>
            </a:r>
            <a:r>
              <a:rPr lang="en-US" dirty="0"/>
              <a:t>.</a:t>
            </a:r>
            <a:endParaRPr lang="et-EE" dirty="0"/>
          </a:p>
          <a:p>
            <a:pPr>
              <a:lnSpc>
                <a:spcPct val="100000"/>
              </a:lnSpc>
            </a:pPr>
            <a:r>
              <a:rPr lang="en-US" b="1" dirty="0" err="1"/>
              <a:t>EntreCompi</a:t>
            </a:r>
            <a:r>
              <a:rPr lang="en-US" b="1" dirty="0"/>
              <a:t> </a:t>
            </a:r>
            <a:r>
              <a:rPr lang="en-US" b="1" dirty="0" err="1"/>
              <a:t>raamistik</a:t>
            </a:r>
            <a:r>
              <a:rPr lang="en-US" b="1" dirty="0"/>
              <a:t> </a:t>
            </a:r>
            <a:r>
              <a:rPr lang="en-US" b="1" dirty="0" err="1"/>
              <a:t>määratleb</a:t>
            </a:r>
            <a:r>
              <a:rPr lang="en-US" b="1" dirty="0"/>
              <a:t> 15 </a:t>
            </a:r>
            <a:r>
              <a:rPr lang="en-US" b="1" dirty="0" err="1"/>
              <a:t>pädevust</a:t>
            </a:r>
            <a:r>
              <a:rPr lang="en-US" b="1" dirty="0"/>
              <a:t> </a:t>
            </a:r>
            <a:r>
              <a:rPr lang="en-US" b="1" dirty="0" err="1"/>
              <a:t>kolmes</a:t>
            </a:r>
            <a:r>
              <a:rPr lang="en-US" b="1" dirty="0"/>
              <a:t> </a:t>
            </a:r>
            <a:r>
              <a:rPr lang="en-US" b="1" dirty="0" err="1"/>
              <a:t>pädevusvaldkonnas</a:t>
            </a:r>
            <a:r>
              <a:rPr lang="en-US" b="1" dirty="0"/>
              <a:t>:</a:t>
            </a:r>
            <a:endParaRPr lang="et-EE" b="1" dirty="0"/>
          </a:p>
          <a:p>
            <a:pPr marL="723900" lvl="1" indent="-266700">
              <a:buAutoNum type="arabicPeriod"/>
            </a:pPr>
            <a:r>
              <a:rPr lang="en-US" sz="2400" dirty="0"/>
              <a:t>IDEED ja VÕIMALUSED</a:t>
            </a:r>
            <a:endParaRPr lang="et-EE" sz="2400" dirty="0"/>
          </a:p>
          <a:p>
            <a:pPr marL="723900" lvl="1" indent="-266700">
              <a:buAutoNum type="arabicPeriod"/>
            </a:pPr>
            <a:r>
              <a:rPr lang="et-EE" sz="2400" dirty="0"/>
              <a:t>RESSURSID</a:t>
            </a:r>
          </a:p>
          <a:p>
            <a:pPr marL="723900" lvl="1" indent="-266700">
              <a:buAutoNum type="arabicPeriod"/>
            </a:pPr>
            <a:r>
              <a:rPr lang="et-EE" sz="2400" dirty="0"/>
              <a:t>TEGEVUSED</a:t>
            </a:r>
          </a:p>
          <a:p>
            <a:pPr marL="0">
              <a:lnSpc>
                <a:spcPct val="100000"/>
              </a:lnSpc>
            </a:pPr>
            <a:endParaRPr lang="en-US" sz="2400" dirty="0">
              <a:solidFill>
                <a:schemeClr val="bg1"/>
              </a:solidFill>
            </a:endParaRPr>
          </a:p>
          <a:p>
            <a:pPr>
              <a:lnSpc>
                <a:spcPct val="100000"/>
              </a:lnSpc>
            </a:pPr>
            <a:endParaRPr lang="en-US" sz="2400" dirty="0">
              <a:solidFill>
                <a:schemeClr val="bg1"/>
              </a:solidFill>
            </a:endParaRPr>
          </a:p>
        </p:txBody>
      </p:sp>
      <p:pic>
        <p:nvPicPr>
          <p:cNvPr id="5" name="Picture Placeholder 4" descr="A picture containing chart&#10;&#10;Description automatically generated">
            <a:extLst>
              <a:ext uri="{FF2B5EF4-FFF2-40B4-BE49-F238E27FC236}">
                <a16:creationId xmlns:a16="http://schemas.microsoft.com/office/drawing/2014/main" id="{C6D6C147-0DA0-4088-89EE-4087BE80C06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9880" r="9880"/>
          <a:stretch>
            <a:fillRect/>
          </a:stretch>
        </p:blipFill>
        <p:spPr/>
      </p:pic>
    </p:spTree>
    <p:extLst>
      <p:ext uri="{BB962C8B-B14F-4D97-AF65-F5344CB8AC3E}">
        <p14:creationId xmlns:p14="http://schemas.microsoft.com/office/powerpoint/2010/main" val="4175843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1695450" y="488731"/>
            <a:ext cx="10144453" cy="2762404"/>
          </a:xfrm>
        </p:spPr>
        <p:txBody>
          <a:bodyPr>
            <a:normAutofit/>
          </a:bodyPr>
          <a:lstStyle/>
          <a:p>
            <a:r>
              <a:rPr lang="en-US" dirty="0"/>
              <a:t>LAHENDAMIST VAJAVAD PROBLEEMID – TÄHELEPANU KESKPUNKTIS GLOBAALSED PROBLEEMID</a:t>
            </a:r>
            <a:endParaRPr lang="en-IE" sz="4400"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r>
              <a:rPr lang="en-US" dirty="0"/>
              <a:t>01</a:t>
            </a:r>
            <a:endParaRPr lang="en-IE" dirty="0"/>
          </a:p>
        </p:txBody>
      </p:sp>
      <p:sp>
        <p:nvSpPr>
          <p:cNvPr id="6" name="TextBox 5">
            <a:extLst>
              <a:ext uri="{FF2B5EF4-FFF2-40B4-BE49-F238E27FC236}">
                <a16:creationId xmlns:a16="http://schemas.microsoft.com/office/drawing/2014/main" id="{B096C2CA-0371-4C25-98BE-9B278899379E}"/>
              </a:ext>
            </a:extLst>
          </p:cNvPr>
          <p:cNvSpPr txBox="1"/>
          <p:nvPr/>
        </p:nvSpPr>
        <p:spPr>
          <a:xfrm>
            <a:off x="8261489" y="5166762"/>
            <a:ext cx="3700867"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Algtase</a:t>
            </a:r>
            <a:endParaRPr lang="en-IE" sz="2800" b="1" dirty="0">
              <a:solidFill>
                <a:schemeClr val="bg1"/>
              </a:solidFill>
            </a:endParaRPr>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66C112-9EEC-445A-AF26-FBD8E6222547}"/>
              </a:ext>
            </a:extLst>
          </p:cNvPr>
          <p:cNvSpPr txBox="1"/>
          <p:nvPr/>
        </p:nvSpPr>
        <p:spPr>
          <a:xfrm>
            <a:off x="1451176" y="1306694"/>
            <a:ext cx="5400886" cy="3577903"/>
          </a:xfrm>
          <a:prstGeom prst="rect">
            <a:avLst/>
          </a:prstGeom>
          <a:noFill/>
        </p:spPr>
        <p:txBody>
          <a:bodyPr wrap="square">
            <a:spAutoFit/>
          </a:bodyPr>
          <a:lstStyle/>
          <a:p>
            <a:pPr>
              <a:lnSpc>
                <a:spcPct val="100000"/>
              </a:lnSpc>
            </a:pPr>
            <a:endParaRPr lang="en-US" sz="1050" dirty="0">
              <a:solidFill>
                <a:schemeClr val="bg1"/>
              </a:solidFill>
            </a:endParaRPr>
          </a:p>
          <a:p>
            <a:r>
              <a:rPr lang="et-EE" sz="2400" dirty="0" err="1">
                <a:solidFill>
                  <a:schemeClr val="bg1"/>
                </a:solidFill>
              </a:rPr>
              <a:t>Üliõpilastell</a:t>
            </a:r>
            <a:r>
              <a:rPr lang="et-EE" sz="2400" dirty="0">
                <a:solidFill>
                  <a:schemeClr val="bg1"/>
                </a:solidFill>
              </a:rPr>
              <a:t>, kes osalevad DKO tegevustes, on </a:t>
            </a:r>
            <a:r>
              <a:rPr lang="en-US" sz="2400" dirty="0" err="1">
                <a:solidFill>
                  <a:schemeClr val="bg1"/>
                </a:solidFill>
              </a:rPr>
              <a:t>võimalus</a:t>
            </a:r>
            <a:r>
              <a:rPr lang="en-US" sz="2400" dirty="0">
                <a:solidFill>
                  <a:schemeClr val="bg1"/>
                </a:solidFill>
              </a:rPr>
              <a:t> </a:t>
            </a:r>
            <a:r>
              <a:rPr lang="en-US" sz="2400" dirty="0" err="1">
                <a:solidFill>
                  <a:schemeClr val="bg1"/>
                </a:solidFill>
              </a:rPr>
              <a:t>arendada</a:t>
            </a:r>
            <a:r>
              <a:rPr lang="et-EE" sz="2400" dirty="0">
                <a:solidFill>
                  <a:schemeClr val="bg1"/>
                </a:solidFill>
              </a:rPr>
              <a:t>ka</a:t>
            </a:r>
            <a:r>
              <a:rPr lang="en-US" sz="2400" dirty="0">
                <a:solidFill>
                  <a:schemeClr val="bg1"/>
                </a:solidFill>
              </a:rPr>
              <a:t> </a:t>
            </a:r>
            <a:r>
              <a:rPr lang="et-EE" sz="2400" dirty="0">
                <a:solidFill>
                  <a:schemeClr val="bg1"/>
                </a:solidFill>
              </a:rPr>
              <a:t>erinevaid</a:t>
            </a:r>
            <a:r>
              <a:rPr lang="en-US" sz="2400" dirty="0">
                <a:solidFill>
                  <a:schemeClr val="bg1"/>
                </a:solidFill>
              </a:rPr>
              <a:t> </a:t>
            </a:r>
            <a:r>
              <a:rPr lang="en-US" sz="2400" dirty="0" err="1">
                <a:solidFill>
                  <a:schemeClr val="bg1"/>
                </a:solidFill>
              </a:rPr>
              <a:t>ettevõtlusoskusi</a:t>
            </a:r>
            <a:r>
              <a:rPr lang="en-US" sz="2400" dirty="0">
                <a:solidFill>
                  <a:schemeClr val="bg1"/>
                </a:solidFill>
              </a:rPr>
              <a:t>,</a:t>
            </a:r>
            <a:r>
              <a:rPr lang="et-EE" sz="2400" dirty="0">
                <a:solidFill>
                  <a:schemeClr val="bg1"/>
                </a:solidFill>
              </a:rPr>
              <a:t> alates </a:t>
            </a:r>
            <a:r>
              <a:rPr lang="en-US" sz="2400" dirty="0" err="1">
                <a:solidFill>
                  <a:schemeClr val="bg1"/>
                </a:solidFill>
              </a:rPr>
              <a:t>kogukonnas</a:t>
            </a:r>
            <a:r>
              <a:rPr lang="en-US" sz="2400" dirty="0">
                <a:solidFill>
                  <a:schemeClr val="bg1"/>
                </a:solidFill>
              </a:rPr>
              <a:t> </a:t>
            </a:r>
            <a:r>
              <a:rPr lang="en-US" sz="2400" dirty="0" err="1">
                <a:solidFill>
                  <a:schemeClr val="bg1"/>
                </a:solidFill>
              </a:rPr>
              <a:t>lahendamist</a:t>
            </a:r>
            <a:r>
              <a:rPr lang="en-US" sz="2400" dirty="0">
                <a:solidFill>
                  <a:schemeClr val="bg1"/>
                </a:solidFill>
              </a:rPr>
              <a:t> </a:t>
            </a:r>
            <a:r>
              <a:rPr lang="en-US" sz="2400" dirty="0" err="1">
                <a:solidFill>
                  <a:schemeClr val="bg1"/>
                </a:solidFill>
              </a:rPr>
              <a:t>vajava</a:t>
            </a:r>
            <a:r>
              <a:rPr lang="en-US" sz="2400" dirty="0">
                <a:solidFill>
                  <a:schemeClr val="bg1"/>
                </a:solidFill>
              </a:rPr>
              <a:t> </a:t>
            </a:r>
            <a:r>
              <a:rPr lang="en-US" sz="2400" dirty="0" err="1">
                <a:solidFill>
                  <a:schemeClr val="bg1"/>
                </a:solidFill>
              </a:rPr>
              <a:t>probleemi</a:t>
            </a:r>
            <a:r>
              <a:rPr lang="en-US" sz="2400" dirty="0">
                <a:solidFill>
                  <a:schemeClr val="bg1"/>
                </a:solidFill>
              </a:rPr>
              <a:t> </a:t>
            </a:r>
            <a:r>
              <a:rPr lang="en-US" sz="2400" dirty="0" err="1">
                <a:solidFill>
                  <a:schemeClr val="bg1"/>
                </a:solidFill>
              </a:rPr>
              <a:t>avastamisest</a:t>
            </a:r>
            <a:r>
              <a:rPr lang="en-US" sz="2400" dirty="0">
                <a:solidFill>
                  <a:schemeClr val="bg1"/>
                </a:solidFill>
              </a:rPr>
              <a:t>, </a:t>
            </a:r>
            <a:r>
              <a:rPr lang="et-EE" sz="2400" dirty="0">
                <a:solidFill>
                  <a:schemeClr val="bg1"/>
                </a:solidFill>
              </a:rPr>
              <a:t>kuni loova lahenduse leidmiseni. </a:t>
            </a:r>
          </a:p>
          <a:p>
            <a:pPr>
              <a:lnSpc>
                <a:spcPct val="100000"/>
              </a:lnSpc>
            </a:pPr>
            <a:endParaRPr lang="en-US" sz="2400" dirty="0">
              <a:solidFill>
                <a:schemeClr val="bg1"/>
              </a:solidFill>
            </a:endParaRPr>
          </a:p>
          <a:p>
            <a:pPr>
              <a:lnSpc>
                <a:spcPct val="100000"/>
              </a:lnSpc>
            </a:pPr>
            <a:r>
              <a:rPr lang="et-EE" sz="2400" dirty="0">
                <a:solidFill>
                  <a:schemeClr val="bg1"/>
                </a:solidFill>
              </a:rPr>
              <a:t>Tutvu </a:t>
            </a:r>
            <a:r>
              <a:rPr lang="fi-FI" sz="2400" dirty="0" err="1">
                <a:solidFill>
                  <a:schemeClr val="bg1"/>
                </a:solidFill>
              </a:rPr>
              <a:t>EntreComp</a:t>
            </a:r>
            <a:r>
              <a:rPr lang="fi-FI" sz="2400" dirty="0">
                <a:solidFill>
                  <a:schemeClr val="bg1"/>
                </a:solidFill>
              </a:rPr>
              <a:t> </a:t>
            </a:r>
            <a:r>
              <a:rPr lang="fi-FI" sz="2400" dirty="0" err="1">
                <a:solidFill>
                  <a:schemeClr val="bg1"/>
                </a:solidFill>
              </a:rPr>
              <a:t>raamistikuga</a:t>
            </a:r>
            <a:r>
              <a:rPr lang="et-EE" sz="2400" dirty="0">
                <a:solidFill>
                  <a:schemeClr val="bg1"/>
                </a:solidFill>
              </a:rPr>
              <a:t>: </a:t>
            </a:r>
            <a:endParaRPr lang="en-US" sz="2400" dirty="0">
              <a:solidFill>
                <a:schemeClr val="bg1"/>
              </a:solidFill>
            </a:endParaRPr>
          </a:p>
          <a:p>
            <a:pPr>
              <a:lnSpc>
                <a:spcPct val="100000"/>
              </a:lnSpc>
            </a:pPr>
            <a:r>
              <a:rPr lang="en-US" sz="2400" dirty="0">
                <a:solidFill>
                  <a:schemeClr val="bg1"/>
                </a:solidFill>
                <a:hlinkClick r:id="rId2">
                  <a:extLst>
                    <a:ext uri="{A12FA001-AC4F-418D-AE19-62706E023703}">
                      <ahyp:hlinkClr xmlns:ahyp="http://schemas.microsoft.com/office/drawing/2018/hyperlinkcolor" val="tx"/>
                    </a:ext>
                  </a:extLst>
                </a:hlinkClick>
              </a:rPr>
              <a:t>https://ec.europa.eu/jrc/en/digcompedu</a:t>
            </a:r>
            <a:endParaRPr lang="en-US" sz="2400" dirty="0">
              <a:solidFill>
                <a:schemeClr val="bg1"/>
              </a:solidFill>
            </a:endParaRPr>
          </a:p>
        </p:txBody>
      </p:sp>
      <p:sp>
        <p:nvSpPr>
          <p:cNvPr id="7" name="Text Placeholder 2">
            <a:extLst>
              <a:ext uri="{FF2B5EF4-FFF2-40B4-BE49-F238E27FC236}">
                <a16:creationId xmlns:a16="http://schemas.microsoft.com/office/drawing/2014/main" id="{9F837965-E5B8-4358-AE39-B795CB97D2BF}"/>
              </a:ext>
            </a:extLst>
          </p:cNvPr>
          <p:cNvSpPr txBox="1">
            <a:spLocks/>
          </p:cNvSpPr>
          <p:nvPr/>
        </p:nvSpPr>
        <p:spPr>
          <a:xfrm>
            <a:off x="1238251" y="245061"/>
            <a:ext cx="5585432" cy="5822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t-EE" sz="2800" dirty="0"/>
              <a:t>ETTEVÕTLUSPÄDEVUSED</a:t>
            </a:r>
            <a:endParaRPr lang="en-US" sz="2800" dirty="0"/>
          </a:p>
        </p:txBody>
      </p:sp>
      <p:pic>
        <p:nvPicPr>
          <p:cNvPr id="4" name="Picture Placeholder 3">
            <a:extLst>
              <a:ext uri="{FF2B5EF4-FFF2-40B4-BE49-F238E27FC236}">
                <a16:creationId xmlns:a16="http://schemas.microsoft.com/office/drawing/2014/main" id="{3C11A604-B986-495D-B100-84463CD02D4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4158983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A246564-69CD-41B5-B3F9-00A8ECBE484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293580" y="235296"/>
            <a:ext cx="5594761" cy="1061114"/>
          </a:xfrm>
        </p:spPr>
        <p:txBody>
          <a:bodyPr>
            <a:normAutofit fontScale="32500" lnSpcReduction="20000"/>
          </a:bodyPr>
          <a:lstStyle/>
          <a:p>
            <a:pPr algn="ctr"/>
            <a:r>
              <a:rPr lang="et-EE" sz="8800" dirty="0"/>
              <a:t>ÜKS ETTEVÕTLUSPÄDEVUS, </a:t>
            </a:r>
            <a:br>
              <a:rPr lang="et-EE" sz="8800" dirty="0"/>
            </a:br>
            <a:r>
              <a:rPr lang="et-EE" sz="8800" dirty="0"/>
              <a:t>MIDA ARENDATAKSE </a:t>
            </a:r>
            <a:br>
              <a:rPr lang="et-EE" sz="8800" dirty="0"/>
            </a:br>
            <a:r>
              <a:rPr lang="et-EE" sz="8800" dirty="0"/>
              <a:t>DKO PROJEKTIS OSALEDES</a:t>
            </a:r>
            <a:endParaRPr lang="en-US" sz="8800" dirty="0"/>
          </a:p>
          <a:p>
            <a:endParaRPr lang="en-US" dirty="0"/>
          </a:p>
        </p:txBody>
      </p:sp>
      <p:sp>
        <p:nvSpPr>
          <p:cNvPr id="12" name="TextBox 11">
            <a:extLst>
              <a:ext uri="{FF2B5EF4-FFF2-40B4-BE49-F238E27FC236}">
                <a16:creationId xmlns:a16="http://schemas.microsoft.com/office/drawing/2014/main" id="{4F383142-3043-48F1-BC07-F753073A9B39}"/>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3"/>
              </a:rPr>
              <a:t>Source</a:t>
            </a:r>
            <a:endParaRPr lang="en-IE" dirty="0">
              <a:solidFill>
                <a:srgbClr val="002060"/>
              </a:solidFill>
            </a:endParaRPr>
          </a:p>
        </p:txBody>
      </p:sp>
      <p:sp>
        <p:nvSpPr>
          <p:cNvPr id="16" name="TextBox 15">
            <a:extLst>
              <a:ext uri="{FF2B5EF4-FFF2-40B4-BE49-F238E27FC236}">
                <a16:creationId xmlns:a16="http://schemas.microsoft.com/office/drawing/2014/main" id="{F466C112-9EEC-445A-AF26-FBD8E6222547}"/>
              </a:ext>
            </a:extLst>
          </p:cNvPr>
          <p:cNvSpPr txBox="1"/>
          <p:nvPr/>
        </p:nvSpPr>
        <p:spPr>
          <a:xfrm>
            <a:off x="1451176" y="1604510"/>
            <a:ext cx="5279571" cy="4832092"/>
          </a:xfrm>
          <a:prstGeom prst="rect">
            <a:avLst/>
          </a:prstGeom>
          <a:noFill/>
        </p:spPr>
        <p:txBody>
          <a:bodyPr wrap="square">
            <a:spAutoFit/>
          </a:bodyPr>
          <a:lstStyle/>
          <a:p>
            <a:r>
              <a:rPr lang="en-US" sz="2200" b="1" dirty="0" err="1">
                <a:solidFill>
                  <a:schemeClr val="bg1"/>
                </a:solidFill>
              </a:rPr>
              <a:t>EntreComp</a:t>
            </a:r>
            <a:r>
              <a:rPr lang="en-US" sz="2200" b="1" dirty="0">
                <a:solidFill>
                  <a:schemeClr val="bg1"/>
                </a:solidFill>
              </a:rPr>
              <a:t>: 1.5 </a:t>
            </a:r>
            <a:r>
              <a:rPr lang="en-US" sz="2200" b="1" dirty="0" err="1">
                <a:solidFill>
                  <a:schemeClr val="bg1"/>
                </a:solidFill>
              </a:rPr>
              <a:t>Eetiline</a:t>
            </a:r>
            <a:r>
              <a:rPr lang="en-US" sz="2200" b="1" dirty="0">
                <a:solidFill>
                  <a:schemeClr val="bg1"/>
                </a:solidFill>
              </a:rPr>
              <a:t> ja </a:t>
            </a:r>
            <a:r>
              <a:rPr lang="en-US" sz="2200" b="1" dirty="0" err="1">
                <a:solidFill>
                  <a:schemeClr val="bg1"/>
                </a:solidFill>
              </a:rPr>
              <a:t>jätkusuutlik</a:t>
            </a:r>
            <a:r>
              <a:rPr lang="en-US" sz="2200" b="1" dirty="0">
                <a:solidFill>
                  <a:schemeClr val="bg1"/>
                </a:solidFill>
              </a:rPr>
              <a:t> </a:t>
            </a:r>
            <a:r>
              <a:rPr lang="en-US" sz="2200" b="1" dirty="0" err="1">
                <a:solidFill>
                  <a:schemeClr val="bg1"/>
                </a:solidFill>
              </a:rPr>
              <a:t>mõtlemine</a:t>
            </a:r>
            <a:r>
              <a:rPr lang="en-US" sz="2200" b="1" dirty="0">
                <a:solidFill>
                  <a:schemeClr val="bg1"/>
                </a:solidFill>
              </a:rPr>
              <a:t>.  </a:t>
            </a:r>
          </a:p>
          <a:p>
            <a:endParaRPr lang="en-US" sz="2200" dirty="0">
              <a:solidFill>
                <a:schemeClr val="bg1"/>
              </a:solidFill>
            </a:endParaRPr>
          </a:p>
          <a:p>
            <a:r>
              <a:rPr lang="et-EE" sz="2200" dirty="0">
                <a:solidFill>
                  <a:schemeClr val="bg1"/>
                </a:solidFill>
              </a:rPr>
              <a:t>T</a:t>
            </a:r>
            <a:r>
              <a:rPr lang="en-US" sz="2200" dirty="0" err="1">
                <a:solidFill>
                  <a:schemeClr val="bg1"/>
                </a:solidFill>
              </a:rPr>
              <a:t>agasi</a:t>
            </a:r>
            <a:r>
              <a:rPr lang="en-US" sz="2200" dirty="0">
                <a:solidFill>
                  <a:schemeClr val="bg1"/>
                </a:solidFill>
              </a:rPr>
              <a:t> </a:t>
            </a:r>
            <a:r>
              <a:rPr lang="en-US" sz="2200" dirty="0" err="1">
                <a:solidFill>
                  <a:schemeClr val="bg1"/>
                </a:solidFill>
              </a:rPr>
              <a:t>suurte</a:t>
            </a:r>
            <a:r>
              <a:rPr lang="en-US" sz="2200" dirty="0">
                <a:solidFill>
                  <a:schemeClr val="bg1"/>
                </a:solidFill>
              </a:rPr>
              <a:t> </a:t>
            </a:r>
            <a:r>
              <a:rPr lang="en-US" sz="2200" dirty="0" err="1">
                <a:solidFill>
                  <a:schemeClr val="bg1"/>
                </a:solidFill>
              </a:rPr>
              <a:t>globaalsete</a:t>
            </a:r>
            <a:r>
              <a:rPr lang="en-US" sz="2200" dirty="0">
                <a:solidFill>
                  <a:schemeClr val="bg1"/>
                </a:solidFill>
              </a:rPr>
              <a:t> </a:t>
            </a:r>
            <a:r>
              <a:rPr lang="en-US" sz="2200" dirty="0" err="1">
                <a:solidFill>
                  <a:schemeClr val="bg1"/>
                </a:solidFill>
              </a:rPr>
              <a:t>probleemide</a:t>
            </a:r>
            <a:r>
              <a:rPr lang="en-US" sz="2200" dirty="0">
                <a:solidFill>
                  <a:schemeClr val="bg1"/>
                </a:solidFill>
              </a:rPr>
              <a:t> </a:t>
            </a:r>
            <a:r>
              <a:rPr lang="en-US" sz="2200" dirty="0" err="1">
                <a:solidFill>
                  <a:schemeClr val="bg1"/>
                </a:solidFill>
              </a:rPr>
              <a:t>juurde</a:t>
            </a:r>
            <a:r>
              <a:rPr lang="en-US" sz="2200" dirty="0">
                <a:solidFill>
                  <a:schemeClr val="bg1"/>
                </a:solidFill>
              </a:rPr>
              <a:t>. </a:t>
            </a:r>
            <a:r>
              <a:rPr lang="et-EE" sz="2200" dirty="0">
                <a:solidFill>
                  <a:schemeClr val="bg1"/>
                </a:solidFill>
              </a:rPr>
              <a:t>Oluline on oskus h</a:t>
            </a:r>
            <a:r>
              <a:rPr lang="en-US" sz="2200" dirty="0">
                <a:solidFill>
                  <a:schemeClr val="bg1"/>
                </a:solidFill>
              </a:rPr>
              <a:t>inna</a:t>
            </a:r>
            <a:r>
              <a:rPr lang="et-EE" sz="2200" dirty="0">
                <a:solidFill>
                  <a:schemeClr val="bg1"/>
                </a:solidFill>
              </a:rPr>
              <a:t>ta</a:t>
            </a:r>
            <a:r>
              <a:rPr lang="en-US" sz="2200" dirty="0">
                <a:solidFill>
                  <a:schemeClr val="bg1"/>
                </a:solidFill>
              </a:rPr>
              <a:t> </a:t>
            </a:r>
            <a:r>
              <a:rPr lang="en-US" sz="2200" dirty="0" err="1">
                <a:solidFill>
                  <a:schemeClr val="bg1"/>
                </a:solidFill>
              </a:rPr>
              <a:t>väärtust</a:t>
            </a:r>
            <a:r>
              <a:rPr lang="en-US" sz="2200" dirty="0">
                <a:solidFill>
                  <a:schemeClr val="bg1"/>
                </a:solidFill>
              </a:rPr>
              <a:t> </a:t>
            </a:r>
            <a:r>
              <a:rPr lang="et-EE" sz="2200" dirty="0">
                <a:solidFill>
                  <a:schemeClr val="bg1"/>
                </a:solidFill>
              </a:rPr>
              <a:t>l</a:t>
            </a:r>
            <a:r>
              <a:rPr lang="en-US" sz="2200" dirty="0" err="1">
                <a:solidFill>
                  <a:schemeClr val="bg1"/>
                </a:solidFill>
              </a:rPr>
              <a:t>oovate</a:t>
            </a:r>
            <a:r>
              <a:rPr lang="en-US" sz="2200" dirty="0">
                <a:solidFill>
                  <a:schemeClr val="bg1"/>
                </a:solidFill>
              </a:rPr>
              <a:t> </a:t>
            </a:r>
            <a:r>
              <a:rPr lang="en-US" sz="2200" dirty="0" err="1">
                <a:solidFill>
                  <a:schemeClr val="bg1"/>
                </a:solidFill>
              </a:rPr>
              <a:t>ideede</a:t>
            </a:r>
            <a:r>
              <a:rPr lang="en-US" sz="2200" dirty="0">
                <a:solidFill>
                  <a:schemeClr val="bg1"/>
                </a:solidFill>
              </a:rPr>
              <a:t> </a:t>
            </a:r>
            <a:r>
              <a:rPr lang="en-US" sz="2200" dirty="0" err="1">
                <a:solidFill>
                  <a:schemeClr val="bg1"/>
                </a:solidFill>
              </a:rPr>
              <a:t>tagajärgi</a:t>
            </a:r>
            <a:r>
              <a:rPr lang="en-US" sz="2200" dirty="0">
                <a:solidFill>
                  <a:schemeClr val="bg1"/>
                </a:solidFill>
              </a:rPr>
              <a:t> ja </a:t>
            </a:r>
            <a:r>
              <a:rPr lang="en-US" sz="2200" dirty="0" err="1">
                <a:solidFill>
                  <a:schemeClr val="bg1"/>
                </a:solidFill>
              </a:rPr>
              <a:t>ettevõtliku</a:t>
            </a:r>
            <a:r>
              <a:rPr lang="en-US" sz="2200" dirty="0">
                <a:solidFill>
                  <a:schemeClr val="bg1"/>
                </a:solidFill>
              </a:rPr>
              <a:t> </a:t>
            </a:r>
            <a:r>
              <a:rPr lang="en-US" sz="2200" dirty="0" err="1">
                <a:solidFill>
                  <a:schemeClr val="bg1"/>
                </a:solidFill>
              </a:rPr>
              <a:t>tegevuse</a:t>
            </a:r>
            <a:r>
              <a:rPr lang="en-US" sz="2200" dirty="0">
                <a:solidFill>
                  <a:schemeClr val="bg1"/>
                </a:solidFill>
              </a:rPr>
              <a:t> </a:t>
            </a:r>
            <a:r>
              <a:rPr lang="en-US" sz="2200" dirty="0" err="1">
                <a:solidFill>
                  <a:schemeClr val="bg1"/>
                </a:solidFill>
              </a:rPr>
              <a:t>mõju</a:t>
            </a:r>
            <a:r>
              <a:rPr lang="en-US" sz="2200" dirty="0">
                <a:solidFill>
                  <a:schemeClr val="bg1"/>
                </a:solidFill>
              </a:rPr>
              <a:t> </a:t>
            </a:r>
            <a:r>
              <a:rPr lang="en-US" sz="2200" dirty="0" err="1">
                <a:solidFill>
                  <a:schemeClr val="bg1"/>
                </a:solidFill>
              </a:rPr>
              <a:t>siht</a:t>
            </a:r>
            <a:r>
              <a:rPr lang="et-EE" sz="2200" dirty="0">
                <a:solidFill>
                  <a:schemeClr val="bg1"/>
                </a:solidFill>
              </a:rPr>
              <a:t>grupile</a:t>
            </a:r>
            <a:r>
              <a:rPr lang="en-US" sz="2200" dirty="0">
                <a:solidFill>
                  <a:schemeClr val="bg1"/>
                </a:solidFill>
              </a:rPr>
              <a:t>, </a:t>
            </a:r>
            <a:r>
              <a:rPr lang="en-US" sz="2200" dirty="0" err="1">
                <a:solidFill>
                  <a:schemeClr val="bg1"/>
                </a:solidFill>
              </a:rPr>
              <a:t>turule</a:t>
            </a:r>
            <a:r>
              <a:rPr lang="en-US" sz="2200" dirty="0">
                <a:solidFill>
                  <a:schemeClr val="bg1"/>
                </a:solidFill>
              </a:rPr>
              <a:t>, </a:t>
            </a:r>
            <a:r>
              <a:rPr lang="en-US" sz="2200" dirty="0" err="1">
                <a:solidFill>
                  <a:schemeClr val="bg1"/>
                </a:solidFill>
              </a:rPr>
              <a:t>ühiskonnale</a:t>
            </a:r>
            <a:r>
              <a:rPr lang="en-US" sz="2200" dirty="0">
                <a:solidFill>
                  <a:schemeClr val="bg1"/>
                </a:solidFill>
              </a:rPr>
              <a:t> ja </a:t>
            </a:r>
            <a:r>
              <a:rPr lang="en-US" sz="2200" dirty="0" err="1">
                <a:solidFill>
                  <a:schemeClr val="bg1"/>
                </a:solidFill>
              </a:rPr>
              <a:t>keskkonnale</a:t>
            </a:r>
            <a:r>
              <a:rPr lang="en-US" sz="2200" dirty="0">
                <a:solidFill>
                  <a:schemeClr val="bg1"/>
                </a:solidFill>
              </a:rPr>
              <a:t>.</a:t>
            </a:r>
            <a:endParaRPr lang="et-EE" sz="2200" dirty="0">
              <a:solidFill>
                <a:schemeClr val="bg1"/>
              </a:solidFill>
            </a:endParaRPr>
          </a:p>
          <a:p>
            <a:endParaRPr lang="et-EE" sz="2200" dirty="0">
              <a:solidFill>
                <a:schemeClr val="bg1"/>
              </a:solidFill>
            </a:endParaRPr>
          </a:p>
          <a:p>
            <a:r>
              <a:rPr lang="et-EE" sz="2200" dirty="0">
                <a:solidFill>
                  <a:schemeClr val="bg1"/>
                </a:solidFill>
              </a:rPr>
              <a:t>S</a:t>
            </a:r>
            <a:r>
              <a:rPr lang="en-US" sz="2200" dirty="0" err="1">
                <a:solidFill>
                  <a:schemeClr val="bg1"/>
                </a:solidFill>
              </a:rPr>
              <a:t>amuti</a:t>
            </a:r>
            <a:r>
              <a:rPr lang="en-US" sz="2200" dirty="0">
                <a:solidFill>
                  <a:schemeClr val="bg1"/>
                </a:solidFill>
              </a:rPr>
              <a:t> on </a:t>
            </a:r>
            <a:r>
              <a:rPr lang="en-US" sz="2200" dirty="0" err="1">
                <a:solidFill>
                  <a:schemeClr val="bg1"/>
                </a:solidFill>
              </a:rPr>
              <a:t>oluline</a:t>
            </a:r>
            <a:r>
              <a:rPr lang="en-US" sz="2200" dirty="0">
                <a:solidFill>
                  <a:schemeClr val="bg1"/>
                </a:solidFill>
              </a:rPr>
              <a:t> </a:t>
            </a:r>
            <a:r>
              <a:rPr lang="en-US" sz="2200" dirty="0" err="1">
                <a:solidFill>
                  <a:schemeClr val="bg1"/>
                </a:solidFill>
              </a:rPr>
              <a:t>mõtiskleda</a:t>
            </a:r>
            <a:r>
              <a:rPr lang="en-US" sz="2200" dirty="0">
                <a:solidFill>
                  <a:schemeClr val="bg1"/>
                </a:solidFill>
              </a:rPr>
              <a:t> </a:t>
            </a:r>
            <a:r>
              <a:rPr lang="en-US" sz="2200" dirty="0" err="1">
                <a:solidFill>
                  <a:schemeClr val="bg1"/>
                </a:solidFill>
              </a:rPr>
              <a:t>selle</a:t>
            </a:r>
            <a:r>
              <a:rPr lang="en-US" sz="2200" dirty="0">
                <a:solidFill>
                  <a:schemeClr val="bg1"/>
                </a:solidFill>
              </a:rPr>
              <a:t> </a:t>
            </a:r>
            <a:r>
              <a:rPr lang="en-US" sz="2200" dirty="0" err="1">
                <a:solidFill>
                  <a:schemeClr val="bg1"/>
                </a:solidFill>
              </a:rPr>
              <a:t>üle</a:t>
            </a:r>
            <a:r>
              <a:rPr lang="en-US" sz="2200" dirty="0">
                <a:solidFill>
                  <a:schemeClr val="bg1"/>
                </a:solidFill>
              </a:rPr>
              <a:t>, </a:t>
            </a:r>
            <a:r>
              <a:rPr lang="en-US" sz="2200" dirty="0" err="1">
                <a:solidFill>
                  <a:schemeClr val="bg1"/>
                </a:solidFill>
              </a:rPr>
              <a:t>kui</a:t>
            </a:r>
            <a:r>
              <a:rPr lang="en-US" sz="2200" dirty="0">
                <a:solidFill>
                  <a:schemeClr val="bg1"/>
                </a:solidFill>
              </a:rPr>
              <a:t> </a:t>
            </a:r>
            <a:r>
              <a:rPr lang="en-US" sz="2200" dirty="0" err="1">
                <a:solidFill>
                  <a:schemeClr val="bg1"/>
                </a:solidFill>
              </a:rPr>
              <a:t>jätkusuutlikud</a:t>
            </a:r>
            <a:r>
              <a:rPr lang="en-US" sz="2200" dirty="0">
                <a:solidFill>
                  <a:schemeClr val="bg1"/>
                </a:solidFill>
              </a:rPr>
              <a:t> on </a:t>
            </a:r>
            <a:r>
              <a:rPr lang="en-US" sz="2200" dirty="0" err="1">
                <a:solidFill>
                  <a:schemeClr val="bg1"/>
                </a:solidFill>
              </a:rPr>
              <a:t>pikaajalised</a:t>
            </a:r>
            <a:r>
              <a:rPr lang="en-US" sz="2200" dirty="0">
                <a:solidFill>
                  <a:schemeClr val="bg1"/>
                </a:solidFill>
              </a:rPr>
              <a:t> </a:t>
            </a:r>
            <a:r>
              <a:rPr lang="en-US" sz="2200" dirty="0" err="1">
                <a:solidFill>
                  <a:schemeClr val="bg1"/>
                </a:solidFill>
              </a:rPr>
              <a:t>sotsiaalsed</a:t>
            </a:r>
            <a:r>
              <a:rPr lang="en-US" sz="2200" dirty="0">
                <a:solidFill>
                  <a:schemeClr val="bg1"/>
                </a:solidFill>
              </a:rPr>
              <a:t>, </a:t>
            </a:r>
            <a:r>
              <a:rPr lang="en-US" sz="2200" dirty="0" err="1">
                <a:solidFill>
                  <a:schemeClr val="bg1"/>
                </a:solidFill>
              </a:rPr>
              <a:t>kultuurilised</a:t>
            </a:r>
            <a:r>
              <a:rPr lang="en-US" sz="2200" dirty="0">
                <a:solidFill>
                  <a:schemeClr val="bg1"/>
                </a:solidFill>
              </a:rPr>
              <a:t> ja </a:t>
            </a:r>
            <a:r>
              <a:rPr lang="en-US" sz="2200" dirty="0" err="1">
                <a:solidFill>
                  <a:schemeClr val="bg1"/>
                </a:solidFill>
              </a:rPr>
              <a:t>majanduslikud</a:t>
            </a:r>
            <a:r>
              <a:rPr lang="en-US" sz="2200" dirty="0">
                <a:solidFill>
                  <a:schemeClr val="bg1"/>
                </a:solidFill>
              </a:rPr>
              <a:t> </a:t>
            </a:r>
            <a:r>
              <a:rPr lang="en-US" sz="2200" dirty="0" err="1">
                <a:solidFill>
                  <a:schemeClr val="bg1"/>
                </a:solidFill>
              </a:rPr>
              <a:t>eesmärgid</a:t>
            </a:r>
            <a:r>
              <a:rPr lang="en-US" sz="2200" dirty="0">
                <a:solidFill>
                  <a:schemeClr val="bg1"/>
                </a:solidFill>
              </a:rPr>
              <a:t> </a:t>
            </a:r>
            <a:r>
              <a:rPr lang="en-US" sz="2200" dirty="0" err="1">
                <a:solidFill>
                  <a:schemeClr val="bg1"/>
                </a:solidFill>
              </a:rPr>
              <a:t>ning</a:t>
            </a:r>
            <a:r>
              <a:rPr lang="en-US" sz="2200" dirty="0">
                <a:solidFill>
                  <a:schemeClr val="bg1"/>
                </a:solidFill>
              </a:rPr>
              <a:t> </a:t>
            </a:r>
            <a:r>
              <a:rPr lang="et-EE" sz="2200" dirty="0">
                <a:solidFill>
                  <a:schemeClr val="bg1"/>
                </a:solidFill>
              </a:rPr>
              <a:t> teie poolt </a:t>
            </a:r>
            <a:r>
              <a:rPr lang="en-US" sz="2200" dirty="0" err="1">
                <a:solidFill>
                  <a:schemeClr val="bg1"/>
                </a:solidFill>
              </a:rPr>
              <a:t>valitud</a:t>
            </a:r>
            <a:r>
              <a:rPr lang="en-US" sz="2200" dirty="0">
                <a:solidFill>
                  <a:schemeClr val="bg1"/>
                </a:solidFill>
              </a:rPr>
              <a:t> </a:t>
            </a:r>
            <a:r>
              <a:rPr lang="en-US" sz="2200" dirty="0" err="1">
                <a:solidFill>
                  <a:schemeClr val="bg1"/>
                </a:solidFill>
              </a:rPr>
              <a:t>tegevussuund</a:t>
            </a:r>
            <a:r>
              <a:rPr lang="et-EE" sz="2200" dirty="0">
                <a:solidFill>
                  <a:schemeClr val="bg1"/>
                </a:solidFill>
              </a:rPr>
              <a:t>. </a:t>
            </a:r>
            <a:r>
              <a:rPr lang="en-US" sz="2200" dirty="0" err="1">
                <a:solidFill>
                  <a:schemeClr val="bg1"/>
                </a:solidFill>
              </a:rPr>
              <a:t>Ärge</a:t>
            </a:r>
            <a:r>
              <a:rPr lang="en-US" sz="2200" dirty="0">
                <a:solidFill>
                  <a:schemeClr val="bg1"/>
                </a:solidFill>
              </a:rPr>
              <a:t> </a:t>
            </a:r>
            <a:r>
              <a:rPr lang="en-US" sz="2200" dirty="0" err="1">
                <a:solidFill>
                  <a:schemeClr val="bg1"/>
                </a:solidFill>
              </a:rPr>
              <a:t>unustage</a:t>
            </a:r>
            <a:r>
              <a:rPr lang="en-US" sz="2200" dirty="0">
                <a:solidFill>
                  <a:schemeClr val="bg1"/>
                </a:solidFill>
              </a:rPr>
              <a:t> </a:t>
            </a:r>
            <a:r>
              <a:rPr lang="en-US" sz="2200" dirty="0" err="1">
                <a:solidFill>
                  <a:schemeClr val="bg1"/>
                </a:solidFill>
              </a:rPr>
              <a:t>tegutseda</a:t>
            </a:r>
            <a:r>
              <a:rPr lang="en-US" sz="2200" dirty="0">
                <a:solidFill>
                  <a:schemeClr val="bg1"/>
                </a:solidFill>
              </a:rPr>
              <a:t> </a:t>
            </a:r>
            <a:r>
              <a:rPr lang="en-US" sz="2200" dirty="0" err="1">
                <a:solidFill>
                  <a:schemeClr val="bg1"/>
                </a:solidFill>
              </a:rPr>
              <a:t>vastutustundlikult</a:t>
            </a:r>
            <a:r>
              <a:rPr lang="en-US" sz="2200" dirty="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859891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A246564-69CD-41B5-B3F9-00A8ECBE484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2" name="Text Placeholder 1">
            <a:extLst>
              <a:ext uri="{FF2B5EF4-FFF2-40B4-BE49-F238E27FC236}">
                <a16:creationId xmlns:a16="http://schemas.microsoft.com/office/drawing/2014/main" id="{9C08C1F3-8AC4-4EC2-80C6-F943494F7578}"/>
              </a:ext>
            </a:extLst>
          </p:cNvPr>
          <p:cNvSpPr>
            <a:spLocks noGrp="1"/>
          </p:cNvSpPr>
          <p:nvPr>
            <p:ph type="body" sz="quarter" idx="18"/>
          </p:nvPr>
        </p:nvSpPr>
        <p:spPr/>
        <p:txBody>
          <a:bodyPr>
            <a:normAutofit lnSpcReduction="10000"/>
          </a:bodyPr>
          <a:lstStyle/>
          <a:p>
            <a:r>
              <a:rPr lang="en-US" dirty="0" err="1"/>
              <a:t>EntreCompi</a:t>
            </a:r>
            <a:r>
              <a:rPr lang="en-US" dirty="0"/>
              <a:t> ja </a:t>
            </a:r>
            <a:r>
              <a:rPr lang="en-US" dirty="0" err="1"/>
              <a:t>DigiCompi</a:t>
            </a:r>
            <a:r>
              <a:rPr lang="en-US" dirty="0"/>
              <a:t> </a:t>
            </a:r>
            <a:r>
              <a:rPr lang="en-US" dirty="0" err="1"/>
              <a:t>raamistikest</a:t>
            </a:r>
            <a:r>
              <a:rPr lang="en-US" dirty="0"/>
              <a:t> </a:t>
            </a:r>
            <a:r>
              <a:rPr lang="en-US" dirty="0" err="1"/>
              <a:t>leiab</a:t>
            </a:r>
            <a:r>
              <a:rPr lang="et-EE" dirty="0"/>
              <a:t> suurel</a:t>
            </a:r>
            <a:r>
              <a:rPr lang="en-US" dirty="0"/>
              <a:t> </a:t>
            </a:r>
            <a:r>
              <a:rPr lang="en-US" dirty="0" err="1"/>
              <a:t>hulgal</a:t>
            </a:r>
            <a:r>
              <a:rPr lang="en-US" dirty="0"/>
              <a:t> </a:t>
            </a:r>
            <a:r>
              <a:rPr lang="en-US" dirty="0" err="1"/>
              <a:t>teavet</a:t>
            </a:r>
            <a:r>
              <a:rPr lang="et-EE" dirty="0"/>
              <a:t> pädevuste kohta</a:t>
            </a:r>
            <a:r>
              <a:rPr lang="en-US" dirty="0"/>
              <a:t>. </a:t>
            </a:r>
            <a:r>
              <a:rPr lang="en-US" dirty="0" err="1"/>
              <a:t>Soovitame</a:t>
            </a:r>
            <a:r>
              <a:rPr lang="en-US" dirty="0"/>
              <a:t> </a:t>
            </a:r>
            <a:r>
              <a:rPr lang="et-EE" dirty="0"/>
              <a:t>mõlema raamistikuga lähemalt tutvuda: </a:t>
            </a:r>
          </a:p>
          <a:p>
            <a:endParaRPr lang="et-EE" dirty="0"/>
          </a:p>
          <a:p>
            <a:r>
              <a:rPr lang="en-US" dirty="0" err="1"/>
              <a:t>DigComp</a:t>
            </a:r>
            <a:r>
              <a:rPr lang="en-US" dirty="0"/>
              <a:t> </a:t>
            </a:r>
            <a:r>
              <a:rPr lang="et-EE" dirty="0"/>
              <a:t>raamistik: </a:t>
            </a:r>
            <a:r>
              <a:rPr lang="en-US" dirty="0"/>
              <a:t> </a:t>
            </a:r>
            <a:r>
              <a:rPr lang="en-US" dirty="0">
                <a:hlinkClick r:id="rId3">
                  <a:extLst>
                    <a:ext uri="{A12FA001-AC4F-418D-AE19-62706E023703}">
                      <ahyp:hlinkClr xmlns:ahyp="http://schemas.microsoft.com/office/drawing/2018/hyperlinkcolor" val="tx"/>
                    </a:ext>
                  </a:extLst>
                </a:hlinkClick>
              </a:rPr>
              <a:t>https://ec.europa.eu/jrc/en/digcomp/digital-competence-framework</a:t>
            </a:r>
            <a:endParaRPr lang="et-EE" dirty="0"/>
          </a:p>
          <a:p>
            <a:endParaRPr lang="et-EE" dirty="0"/>
          </a:p>
          <a:p>
            <a:pPr>
              <a:lnSpc>
                <a:spcPct val="100000"/>
              </a:lnSpc>
            </a:pPr>
            <a:r>
              <a:rPr lang="fi-FI" dirty="0" err="1"/>
              <a:t>EntreComp</a:t>
            </a:r>
            <a:r>
              <a:rPr lang="fi-FI" dirty="0"/>
              <a:t> </a:t>
            </a:r>
            <a:r>
              <a:rPr lang="fi-FI" dirty="0" err="1"/>
              <a:t>raamistik</a:t>
            </a:r>
            <a:r>
              <a:rPr lang="et-EE" dirty="0"/>
              <a:t>:</a:t>
            </a:r>
            <a:br>
              <a:rPr lang="et-EE" dirty="0"/>
            </a:br>
            <a:r>
              <a:rPr lang="en-US" dirty="0">
                <a:hlinkClick r:id="rId4">
                  <a:extLst>
                    <a:ext uri="{A12FA001-AC4F-418D-AE19-62706E023703}">
                      <ahyp:hlinkClr xmlns:ahyp="http://schemas.microsoft.com/office/drawing/2018/hyperlinkcolor" val="tx"/>
                    </a:ext>
                  </a:extLst>
                </a:hlinkClick>
              </a:rPr>
              <a:t>https://ec.europa.eu/jrc/en/digcompedu</a:t>
            </a:r>
            <a:endParaRPr lang="en-US" dirty="0"/>
          </a:p>
          <a:p>
            <a:endParaRPr lang="en-US" dirty="0"/>
          </a:p>
          <a:p>
            <a:endParaRPr lang="en-IE" dirty="0"/>
          </a:p>
        </p:txBody>
      </p:sp>
      <p:sp>
        <p:nvSpPr>
          <p:cNvPr id="8" name="Text Placeholder 2">
            <a:extLst>
              <a:ext uri="{FF2B5EF4-FFF2-40B4-BE49-F238E27FC236}">
                <a16:creationId xmlns:a16="http://schemas.microsoft.com/office/drawing/2014/main" id="{DB328C16-1A08-4352-A81C-4480A443E552}"/>
              </a:ext>
            </a:extLst>
          </p:cNvPr>
          <p:cNvSpPr>
            <a:spLocks noGrp="1"/>
          </p:cNvSpPr>
          <p:nvPr>
            <p:ph type="body" sz="quarter" idx="16"/>
          </p:nvPr>
        </p:nvSpPr>
        <p:spPr>
          <a:xfrm>
            <a:off x="1293580" y="235296"/>
            <a:ext cx="5594761" cy="1242775"/>
          </a:xfrm>
        </p:spPr>
        <p:txBody>
          <a:bodyPr>
            <a:normAutofit fontScale="40000" lnSpcReduction="20000"/>
          </a:bodyPr>
          <a:lstStyle/>
          <a:p>
            <a:pPr algn="ctr"/>
            <a:r>
              <a:rPr lang="et-EE" sz="8800" dirty="0"/>
              <a:t>PÄDEVUSED, </a:t>
            </a:r>
            <a:br>
              <a:rPr lang="et-EE" sz="8800" dirty="0"/>
            </a:br>
            <a:r>
              <a:rPr lang="et-EE" sz="8800" dirty="0"/>
              <a:t>MIDA ARENDATAKSE </a:t>
            </a:r>
            <a:br>
              <a:rPr lang="et-EE" sz="8800" dirty="0"/>
            </a:br>
            <a:r>
              <a:rPr lang="et-EE" sz="8800" dirty="0"/>
              <a:t>DKO PROJEKTIS OSALEDES</a:t>
            </a:r>
            <a:endParaRPr lang="en-US" sz="8800" dirty="0"/>
          </a:p>
          <a:p>
            <a:endParaRPr lang="en-US" dirty="0"/>
          </a:p>
        </p:txBody>
      </p:sp>
    </p:spTree>
    <p:extLst>
      <p:ext uri="{BB962C8B-B14F-4D97-AF65-F5344CB8AC3E}">
        <p14:creationId xmlns:p14="http://schemas.microsoft.com/office/powerpoint/2010/main" val="10301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1939603" y="687948"/>
            <a:ext cx="8966521" cy="1656716"/>
          </a:xfrm>
        </p:spPr>
        <p:txBody>
          <a:bodyPr>
            <a:normAutofit/>
          </a:bodyPr>
          <a:lstStyle/>
          <a:p>
            <a:r>
              <a:rPr lang="et-EE" sz="4400" dirty="0"/>
              <a:t>„</a:t>
            </a:r>
            <a:r>
              <a:rPr lang="en-US" sz="4400" dirty="0"/>
              <a:t>S</a:t>
            </a:r>
            <a:r>
              <a:rPr lang="et-EE" sz="4400" dirty="0"/>
              <a:t>TUDENT </a:t>
            </a:r>
            <a:r>
              <a:rPr lang="en-US" sz="4400" dirty="0"/>
              <a:t>DCE</a:t>
            </a:r>
            <a:r>
              <a:rPr lang="et-EE" sz="4400" dirty="0"/>
              <a:t>“ PROJEKTI </a:t>
            </a:r>
            <a:r>
              <a:rPr lang="en-US" sz="4400" dirty="0"/>
              <a:t> JUHTUMI</a:t>
            </a:r>
            <a:r>
              <a:rPr lang="et-EE" sz="4400" dirty="0"/>
              <a:t>KIRJELDUSED</a:t>
            </a:r>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sp>
        <p:nvSpPr>
          <p:cNvPr id="7" name="TextBox 6">
            <a:extLst>
              <a:ext uri="{FF2B5EF4-FFF2-40B4-BE49-F238E27FC236}">
                <a16:creationId xmlns:a16="http://schemas.microsoft.com/office/drawing/2014/main" id="{641A1998-D475-474E-8B67-3877648C1D32}"/>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Algtase</a:t>
            </a:r>
            <a:endParaRPr lang="en-IE" sz="2800" b="1" dirty="0">
              <a:solidFill>
                <a:schemeClr val="bg1"/>
              </a:solidFill>
            </a:endParaRPr>
          </a:p>
        </p:txBody>
      </p:sp>
    </p:spTree>
    <p:extLst>
      <p:ext uri="{BB962C8B-B14F-4D97-AF65-F5344CB8AC3E}">
        <p14:creationId xmlns:p14="http://schemas.microsoft.com/office/powerpoint/2010/main" val="2153791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228600"/>
            <a:ext cx="4716425" cy="751113"/>
          </a:xfrm>
        </p:spPr>
        <p:txBody>
          <a:bodyPr>
            <a:normAutofit fontScale="92500" lnSpcReduction="20000"/>
          </a:bodyPr>
          <a:lstStyle/>
          <a:p>
            <a:pPr algn="ctr"/>
            <a:r>
              <a:rPr lang="et-EE" sz="3200" dirty="0"/>
              <a:t>„</a:t>
            </a:r>
            <a:r>
              <a:rPr lang="en-US" sz="3200" dirty="0"/>
              <a:t>S</a:t>
            </a:r>
            <a:r>
              <a:rPr lang="et-EE" sz="3200" dirty="0"/>
              <a:t>TUDENT </a:t>
            </a:r>
            <a:r>
              <a:rPr lang="en-US" sz="3200" dirty="0"/>
              <a:t>DCE</a:t>
            </a:r>
            <a:r>
              <a:rPr lang="et-EE" sz="3200" dirty="0"/>
              <a:t>“ PROJEKTI </a:t>
            </a:r>
            <a:r>
              <a:rPr lang="en-US" sz="3200" dirty="0"/>
              <a:t> JUHTUMI</a:t>
            </a:r>
            <a:r>
              <a:rPr lang="et-EE" sz="3200" dirty="0"/>
              <a:t>KIRJELDUSED</a:t>
            </a:r>
            <a:endParaRPr lang="en-US" sz="3200" dirty="0"/>
          </a:p>
          <a:p>
            <a:endParaRPr lang="en-IE" dirty="0"/>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9" name="TextBox 8">
            <a:extLst>
              <a:ext uri="{FF2B5EF4-FFF2-40B4-BE49-F238E27FC236}">
                <a16:creationId xmlns:a16="http://schemas.microsoft.com/office/drawing/2014/main" id="{EB6684A6-B537-4E6F-ACBD-022AFE059F0D}"/>
              </a:ext>
            </a:extLst>
          </p:cNvPr>
          <p:cNvSpPr txBox="1"/>
          <p:nvPr/>
        </p:nvSpPr>
        <p:spPr>
          <a:xfrm>
            <a:off x="1560140" y="1292849"/>
            <a:ext cx="5291922" cy="4893647"/>
          </a:xfrm>
          <a:prstGeom prst="rect">
            <a:avLst/>
          </a:prstGeom>
          <a:noFill/>
        </p:spPr>
        <p:txBody>
          <a:bodyPr wrap="square" rtlCol="0">
            <a:spAutoFit/>
          </a:bodyPr>
          <a:lstStyle/>
          <a:p>
            <a:r>
              <a:rPr lang="et-EE" sz="2400" dirty="0">
                <a:solidFill>
                  <a:schemeClr val="bg1"/>
                </a:solidFill>
              </a:rPr>
              <a:t>Nüüd käsitleme</a:t>
            </a:r>
            <a:r>
              <a:rPr lang="en-IE" sz="2400" dirty="0">
                <a:solidFill>
                  <a:schemeClr val="bg1"/>
                </a:solidFill>
              </a:rPr>
              <a:t> </a:t>
            </a:r>
            <a:r>
              <a:rPr lang="et-EE" sz="2400" dirty="0" err="1">
                <a:solidFill>
                  <a:schemeClr val="bg1"/>
                </a:solidFill>
              </a:rPr>
              <a:t>üli</a:t>
            </a:r>
            <a:r>
              <a:rPr lang="en-IE" sz="2400" dirty="0" err="1">
                <a:solidFill>
                  <a:schemeClr val="bg1"/>
                </a:solidFill>
              </a:rPr>
              <a:t>õpilaste</a:t>
            </a:r>
            <a:r>
              <a:rPr lang="en-IE" sz="2400" dirty="0">
                <a:solidFill>
                  <a:schemeClr val="bg1"/>
                </a:solidFill>
              </a:rPr>
              <a:t> </a:t>
            </a:r>
            <a:r>
              <a:rPr lang="en-IE" sz="2400" dirty="0" err="1">
                <a:solidFill>
                  <a:schemeClr val="bg1"/>
                </a:solidFill>
              </a:rPr>
              <a:t>võimalusi</a:t>
            </a:r>
            <a:r>
              <a:rPr lang="en-IE" sz="2400" dirty="0">
                <a:solidFill>
                  <a:schemeClr val="bg1"/>
                </a:solidFill>
              </a:rPr>
              <a:t>, </a:t>
            </a:r>
            <a:r>
              <a:rPr lang="et-EE" sz="2400" dirty="0">
                <a:solidFill>
                  <a:schemeClr val="bg1"/>
                </a:solidFill>
              </a:rPr>
              <a:t>tutvudes </a:t>
            </a:r>
            <a:r>
              <a:rPr lang="en-IE" sz="2400" dirty="0" err="1">
                <a:solidFill>
                  <a:schemeClr val="bg1"/>
                </a:solidFill>
              </a:rPr>
              <a:t>samal</a:t>
            </a:r>
            <a:r>
              <a:rPr lang="en-IE" sz="2400" dirty="0">
                <a:solidFill>
                  <a:schemeClr val="bg1"/>
                </a:solidFill>
              </a:rPr>
              <a:t> </a:t>
            </a:r>
            <a:r>
              <a:rPr lang="en-IE" sz="2400" dirty="0" err="1">
                <a:solidFill>
                  <a:schemeClr val="bg1"/>
                </a:solidFill>
              </a:rPr>
              <a:t>ajal</a:t>
            </a:r>
            <a:r>
              <a:rPr lang="en-IE" sz="2400" dirty="0">
                <a:solidFill>
                  <a:schemeClr val="bg1"/>
                </a:solidFill>
              </a:rPr>
              <a:t> </a:t>
            </a:r>
            <a:r>
              <a:rPr lang="en-IE" sz="2400" dirty="0" err="1">
                <a:solidFill>
                  <a:schemeClr val="bg1"/>
                </a:solidFill>
              </a:rPr>
              <a:t>mõn</a:t>
            </a:r>
            <a:r>
              <a:rPr lang="et-EE" sz="2400" dirty="0">
                <a:solidFill>
                  <a:schemeClr val="bg1"/>
                </a:solidFill>
              </a:rPr>
              <a:t>e</a:t>
            </a:r>
            <a:r>
              <a:rPr lang="en-IE" sz="2400" dirty="0">
                <a:solidFill>
                  <a:schemeClr val="bg1"/>
                </a:solidFill>
              </a:rPr>
              <a:t> </a:t>
            </a:r>
            <a:r>
              <a:rPr lang="en-IE" sz="2400" dirty="0" err="1">
                <a:solidFill>
                  <a:schemeClr val="bg1"/>
                </a:solidFill>
              </a:rPr>
              <a:t>juhtu</a:t>
            </a:r>
            <a:r>
              <a:rPr lang="et-EE" sz="2400" dirty="0" err="1">
                <a:solidFill>
                  <a:schemeClr val="bg1"/>
                </a:solidFill>
              </a:rPr>
              <a:t>mikirjeldusega</a:t>
            </a:r>
            <a:r>
              <a:rPr lang="et-EE" sz="2400" dirty="0">
                <a:solidFill>
                  <a:schemeClr val="bg1"/>
                </a:solidFill>
              </a:rPr>
              <a:t> </a:t>
            </a:r>
            <a:r>
              <a:rPr lang="en-IE" sz="2400" dirty="0">
                <a:solidFill>
                  <a:schemeClr val="bg1"/>
                </a:solidFill>
              </a:rPr>
              <a:t>D</a:t>
            </a:r>
            <a:r>
              <a:rPr lang="et-EE" sz="2400" dirty="0">
                <a:solidFill>
                  <a:schemeClr val="bg1"/>
                </a:solidFill>
              </a:rPr>
              <a:t>KO</a:t>
            </a:r>
            <a:r>
              <a:rPr lang="en-IE" sz="2400" dirty="0">
                <a:solidFill>
                  <a:schemeClr val="bg1"/>
                </a:solidFill>
              </a:rPr>
              <a:t> </a:t>
            </a:r>
            <a:r>
              <a:rPr lang="en-IE" sz="2400" dirty="0" err="1">
                <a:solidFill>
                  <a:schemeClr val="bg1"/>
                </a:solidFill>
              </a:rPr>
              <a:t>juhendis</a:t>
            </a:r>
            <a:r>
              <a:rPr lang="en-IE" sz="2400" dirty="0">
                <a:solidFill>
                  <a:schemeClr val="bg1"/>
                </a:solidFill>
              </a:rPr>
              <a:t>.</a:t>
            </a:r>
            <a:endParaRPr lang="et-EE" sz="2400" dirty="0">
              <a:solidFill>
                <a:schemeClr val="bg1"/>
              </a:solidFill>
            </a:endParaRPr>
          </a:p>
          <a:p>
            <a:endParaRPr lang="et-EE" sz="2400" dirty="0">
              <a:solidFill>
                <a:schemeClr val="bg1"/>
              </a:solidFill>
            </a:endParaRPr>
          </a:p>
          <a:p>
            <a:r>
              <a:rPr lang="et-EE" sz="2400" dirty="0">
                <a:solidFill>
                  <a:schemeClr val="bg1"/>
                </a:solidFill>
              </a:rPr>
              <a:t>Näiteid</a:t>
            </a:r>
            <a:r>
              <a:rPr lang="en-IE" sz="2400" dirty="0">
                <a:solidFill>
                  <a:schemeClr val="bg1"/>
                </a:solidFill>
              </a:rPr>
              <a:t> </a:t>
            </a:r>
            <a:r>
              <a:rPr lang="en-IE" sz="2400" dirty="0" err="1">
                <a:solidFill>
                  <a:schemeClr val="bg1"/>
                </a:solidFill>
              </a:rPr>
              <a:t>koguti</a:t>
            </a:r>
            <a:r>
              <a:rPr lang="en-IE" sz="2400" dirty="0">
                <a:solidFill>
                  <a:schemeClr val="bg1"/>
                </a:solidFill>
              </a:rPr>
              <a:t> 6-st </a:t>
            </a:r>
            <a:r>
              <a:rPr lang="en-IE" sz="2400" dirty="0" err="1">
                <a:solidFill>
                  <a:schemeClr val="bg1"/>
                </a:solidFill>
              </a:rPr>
              <a:t>Euroopa</a:t>
            </a:r>
            <a:r>
              <a:rPr lang="en-IE" sz="2400" dirty="0">
                <a:solidFill>
                  <a:schemeClr val="bg1"/>
                </a:solidFill>
              </a:rPr>
              <a:t> </a:t>
            </a:r>
            <a:r>
              <a:rPr lang="en-IE" sz="2400" dirty="0" err="1">
                <a:solidFill>
                  <a:schemeClr val="bg1"/>
                </a:solidFill>
              </a:rPr>
              <a:t>riigist</a:t>
            </a:r>
            <a:r>
              <a:rPr lang="en-IE" sz="2400" dirty="0">
                <a:solidFill>
                  <a:schemeClr val="bg1"/>
                </a:solidFill>
              </a:rPr>
              <a:t>, mi</a:t>
            </a:r>
            <a:r>
              <a:rPr lang="et-EE" sz="2400" dirty="0" err="1">
                <a:solidFill>
                  <a:schemeClr val="bg1"/>
                </a:solidFill>
              </a:rPr>
              <a:t>lle</a:t>
            </a:r>
            <a:r>
              <a:rPr lang="en-IE" sz="2400" dirty="0">
                <a:solidFill>
                  <a:schemeClr val="bg1"/>
                </a:solidFill>
              </a:rPr>
              <a:t> t</a:t>
            </a:r>
            <a:r>
              <a:rPr lang="et-EE" sz="2400" dirty="0" err="1">
                <a:solidFill>
                  <a:schemeClr val="bg1"/>
                </a:solidFill>
              </a:rPr>
              <a:t>ulemusel</a:t>
            </a:r>
            <a:r>
              <a:rPr lang="et-EE" sz="2400" dirty="0">
                <a:solidFill>
                  <a:schemeClr val="bg1"/>
                </a:solidFill>
              </a:rPr>
              <a:t> koostati juhtumikirjeldused, et saada ülevaade</a:t>
            </a:r>
            <a:r>
              <a:rPr lang="en-IE" sz="2400" dirty="0">
                <a:solidFill>
                  <a:schemeClr val="bg1"/>
                </a:solidFill>
              </a:rPr>
              <a:t>, </a:t>
            </a:r>
            <a:r>
              <a:rPr lang="en-IE" sz="2400" dirty="0" err="1">
                <a:solidFill>
                  <a:schemeClr val="bg1"/>
                </a:solidFill>
              </a:rPr>
              <a:t>milline</a:t>
            </a:r>
            <a:r>
              <a:rPr lang="en-IE" sz="2400" dirty="0">
                <a:solidFill>
                  <a:schemeClr val="bg1"/>
                </a:solidFill>
              </a:rPr>
              <a:t> </a:t>
            </a:r>
            <a:r>
              <a:rPr lang="en-IE" sz="2400" dirty="0" err="1">
                <a:solidFill>
                  <a:schemeClr val="bg1"/>
                </a:solidFill>
              </a:rPr>
              <a:t>võib</a:t>
            </a:r>
            <a:r>
              <a:rPr lang="en-IE" sz="2400" dirty="0">
                <a:solidFill>
                  <a:schemeClr val="bg1"/>
                </a:solidFill>
              </a:rPr>
              <a:t> </a:t>
            </a:r>
            <a:r>
              <a:rPr lang="en-IE" sz="2400" dirty="0" err="1">
                <a:solidFill>
                  <a:schemeClr val="bg1"/>
                </a:solidFill>
              </a:rPr>
              <a:t>digitaalse</a:t>
            </a:r>
            <a:r>
              <a:rPr lang="en-IE" sz="2400" dirty="0">
                <a:solidFill>
                  <a:schemeClr val="bg1"/>
                </a:solidFill>
              </a:rPr>
              <a:t> </a:t>
            </a:r>
            <a:r>
              <a:rPr lang="en-IE" sz="2400" dirty="0" err="1">
                <a:solidFill>
                  <a:schemeClr val="bg1"/>
                </a:solidFill>
              </a:rPr>
              <a:t>kodaniku</a:t>
            </a:r>
            <a:r>
              <a:rPr lang="et-EE" sz="2400" dirty="0">
                <a:solidFill>
                  <a:schemeClr val="bg1"/>
                </a:solidFill>
              </a:rPr>
              <a:t>osaluse </a:t>
            </a:r>
            <a:r>
              <a:rPr lang="en-IE" sz="2400" dirty="0" err="1">
                <a:solidFill>
                  <a:schemeClr val="bg1"/>
                </a:solidFill>
              </a:rPr>
              <a:t>projekt</a:t>
            </a:r>
            <a:r>
              <a:rPr lang="en-IE" sz="2400" dirty="0">
                <a:solidFill>
                  <a:schemeClr val="bg1"/>
                </a:solidFill>
              </a:rPr>
              <a:t> </a:t>
            </a:r>
            <a:r>
              <a:rPr lang="en-IE" sz="2400" dirty="0" err="1">
                <a:solidFill>
                  <a:schemeClr val="bg1"/>
                </a:solidFill>
              </a:rPr>
              <a:t>välja</a:t>
            </a:r>
            <a:r>
              <a:rPr lang="en-IE" sz="2400" dirty="0">
                <a:solidFill>
                  <a:schemeClr val="bg1"/>
                </a:solidFill>
              </a:rPr>
              <a:t> </a:t>
            </a:r>
            <a:r>
              <a:rPr lang="en-IE" sz="2400" dirty="0" err="1">
                <a:solidFill>
                  <a:schemeClr val="bg1"/>
                </a:solidFill>
              </a:rPr>
              <a:t>näha</a:t>
            </a:r>
            <a:r>
              <a:rPr lang="en-IE" sz="2400" dirty="0">
                <a:solidFill>
                  <a:schemeClr val="bg1"/>
                </a:solidFill>
              </a:rPr>
              <a:t> ja </a:t>
            </a:r>
            <a:r>
              <a:rPr lang="en-IE" sz="2400" dirty="0" err="1">
                <a:solidFill>
                  <a:schemeClr val="bg1"/>
                </a:solidFill>
              </a:rPr>
              <a:t>kuidas</a:t>
            </a:r>
            <a:r>
              <a:rPr lang="en-IE" sz="2400" dirty="0">
                <a:solidFill>
                  <a:schemeClr val="bg1"/>
                </a:solidFill>
              </a:rPr>
              <a:t> </a:t>
            </a:r>
            <a:r>
              <a:rPr lang="en-IE" sz="2400" dirty="0" err="1">
                <a:solidFill>
                  <a:schemeClr val="bg1"/>
                </a:solidFill>
              </a:rPr>
              <a:t>õp</a:t>
            </a:r>
            <a:r>
              <a:rPr lang="et-EE" sz="2400" dirty="0" err="1">
                <a:solidFill>
                  <a:schemeClr val="bg1"/>
                </a:solidFill>
              </a:rPr>
              <a:t>pijad</a:t>
            </a:r>
            <a:r>
              <a:rPr lang="en-IE" sz="2400" dirty="0">
                <a:solidFill>
                  <a:schemeClr val="bg1"/>
                </a:solidFill>
              </a:rPr>
              <a:t> </a:t>
            </a:r>
            <a:r>
              <a:rPr lang="en-IE" sz="2400" dirty="0" err="1">
                <a:solidFill>
                  <a:schemeClr val="bg1"/>
                </a:solidFill>
              </a:rPr>
              <a:t>saavad</a:t>
            </a:r>
            <a:r>
              <a:rPr lang="en-IE" sz="2400" dirty="0">
                <a:solidFill>
                  <a:schemeClr val="bg1"/>
                </a:solidFill>
              </a:rPr>
              <a:t> </a:t>
            </a:r>
            <a:r>
              <a:rPr lang="et-EE" sz="2400" dirty="0">
                <a:solidFill>
                  <a:schemeClr val="bg1"/>
                </a:solidFill>
              </a:rPr>
              <a:t>selles </a:t>
            </a:r>
            <a:r>
              <a:rPr lang="en-IE" sz="2400" dirty="0" err="1">
                <a:solidFill>
                  <a:schemeClr val="bg1"/>
                </a:solidFill>
              </a:rPr>
              <a:t>kaasa</a:t>
            </a:r>
            <a:r>
              <a:rPr lang="en-IE" sz="2400" dirty="0">
                <a:solidFill>
                  <a:schemeClr val="bg1"/>
                </a:solidFill>
              </a:rPr>
              <a:t> </a:t>
            </a:r>
            <a:r>
              <a:rPr lang="en-IE" sz="2400" dirty="0" err="1">
                <a:solidFill>
                  <a:schemeClr val="bg1"/>
                </a:solidFill>
              </a:rPr>
              <a:t>lüüa</a:t>
            </a:r>
            <a:r>
              <a:rPr lang="en-IE" sz="2400" dirty="0">
                <a:solidFill>
                  <a:schemeClr val="bg1"/>
                </a:solidFill>
              </a:rPr>
              <a:t>.</a:t>
            </a:r>
            <a:endParaRPr lang="et-EE" sz="2400" dirty="0">
              <a:solidFill>
                <a:schemeClr val="bg1"/>
              </a:solidFill>
            </a:endParaRPr>
          </a:p>
          <a:p>
            <a:endParaRPr lang="et-EE" sz="2400" dirty="0">
              <a:solidFill>
                <a:schemeClr val="bg1"/>
              </a:solidFill>
            </a:endParaRPr>
          </a:p>
          <a:p>
            <a:r>
              <a:rPr lang="et-EE" sz="2400" dirty="0">
                <a:solidFill>
                  <a:schemeClr val="bg1"/>
                </a:solidFill>
              </a:rPr>
              <a:t>Analüüsi käigus selgus, et </a:t>
            </a:r>
            <a:r>
              <a:rPr lang="en-IE" sz="2400" dirty="0" err="1">
                <a:solidFill>
                  <a:schemeClr val="bg1"/>
                </a:solidFill>
              </a:rPr>
              <a:t>paljud</a:t>
            </a:r>
            <a:r>
              <a:rPr lang="en-IE" sz="2400" dirty="0">
                <a:solidFill>
                  <a:schemeClr val="bg1"/>
                </a:solidFill>
              </a:rPr>
              <a:t> </a:t>
            </a:r>
            <a:r>
              <a:rPr lang="en-IE" sz="2400" dirty="0" err="1">
                <a:solidFill>
                  <a:schemeClr val="bg1"/>
                </a:solidFill>
              </a:rPr>
              <a:t>õp</a:t>
            </a:r>
            <a:r>
              <a:rPr lang="et-EE" sz="2400" dirty="0" err="1">
                <a:solidFill>
                  <a:schemeClr val="bg1"/>
                </a:solidFill>
              </a:rPr>
              <a:t>pijad</a:t>
            </a:r>
            <a:r>
              <a:rPr lang="et-EE" sz="2400" dirty="0">
                <a:solidFill>
                  <a:schemeClr val="bg1"/>
                </a:solidFill>
              </a:rPr>
              <a:t> </a:t>
            </a:r>
            <a:r>
              <a:rPr lang="en-IE" sz="2400" dirty="0" err="1">
                <a:solidFill>
                  <a:schemeClr val="bg1"/>
                </a:solidFill>
              </a:rPr>
              <a:t>osale</a:t>
            </a:r>
            <a:r>
              <a:rPr lang="et-EE" sz="2400" dirty="0" err="1">
                <a:solidFill>
                  <a:schemeClr val="bg1"/>
                </a:solidFill>
              </a:rPr>
              <a:t>sid</a:t>
            </a:r>
            <a:r>
              <a:rPr lang="en-IE" sz="2400" dirty="0">
                <a:solidFill>
                  <a:schemeClr val="bg1"/>
                </a:solidFill>
              </a:rPr>
              <a:t> D</a:t>
            </a:r>
            <a:r>
              <a:rPr lang="et-EE" sz="2400" dirty="0">
                <a:solidFill>
                  <a:schemeClr val="bg1"/>
                </a:solidFill>
              </a:rPr>
              <a:t>KO </a:t>
            </a:r>
            <a:r>
              <a:rPr lang="en-IE" sz="2400" dirty="0" err="1">
                <a:solidFill>
                  <a:schemeClr val="bg1"/>
                </a:solidFill>
              </a:rPr>
              <a:t>projektis</a:t>
            </a:r>
            <a:r>
              <a:rPr lang="en-IE" sz="2400" dirty="0">
                <a:solidFill>
                  <a:schemeClr val="bg1"/>
                </a:solidFill>
              </a:rPr>
              <a:t>, </a:t>
            </a:r>
            <a:r>
              <a:rPr lang="en-IE" sz="2400" dirty="0" err="1">
                <a:solidFill>
                  <a:schemeClr val="bg1"/>
                </a:solidFill>
              </a:rPr>
              <a:t>kuna</a:t>
            </a:r>
            <a:r>
              <a:rPr lang="en-IE" sz="2400" dirty="0">
                <a:solidFill>
                  <a:schemeClr val="bg1"/>
                </a:solidFill>
              </a:rPr>
              <a:t> see </a:t>
            </a:r>
            <a:r>
              <a:rPr lang="et-EE" sz="2400" dirty="0">
                <a:solidFill>
                  <a:schemeClr val="bg1"/>
                </a:solidFill>
              </a:rPr>
              <a:t>oli </a:t>
            </a:r>
            <a:r>
              <a:rPr lang="en-IE" sz="2400" dirty="0" err="1">
                <a:solidFill>
                  <a:schemeClr val="bg1"/>
                </a:solidFill>
              </a:rPr>
              <a:t>nende</a:t>
            </a:r>
            <a:r>
              <a:rPr lang="en-IE" sz="2400" dirty="0">
                <a:solidFill>
                  <a:schemeClr val="bg1"/>
                </a:solidFill>
              </a:rPr>
              <a:t> </a:t>
            </a:r>
            <a:r>
              <a:rPr lang="en-IE" sz="2400" dirty="0" err="1">
                <a:solidFill>
                  <a:schemeClr val="bg1"/>
                </a:solidFill>
              </a:rPr>
              <a:t>kursuse</a:t>
            </a:r>
            <a:r>
              <a:rPr lang="en-IE" sz="2400" dirty="0">
                <a:solidFill>
                  <a:schemeClr val="bg1"/>
                </a:solidFill>
              </a:rPr>
              <a:t> </a:t>
            </a:r>
            <a:r>
              <a:rPr lang="en-IE" sz="2400" dirty="0" err="1">
                <a:solidFill>
                  <a:schemeClr val="bg1"/>
                </a:solidFill>
              </a:rPr>
              <a:t>kohustuslik</a:t>
            </a:r>
            <a:r>
              <a:rPr lang="en-IE" sz="2400" dirty="0">
                <a:solidFill>
                  <a:schemeClr val="bg1"/>
                </a:solidFill>
              </a:rPr>
              <a:t> </a:t>
            </a:r>
            <a:r>
              <a:rPr lang="en-IE" sz="2400" dirty="0" err="1">
                <a:solidFill>
                  <a:schemeClr val="bg1"/>
                </a:solidFill>
              </a:rPr>
              <a:t>osa</a:t>
            </a:r>
            <a:r>
              <a:rPr lang="en-IE" sz="2400" dirty="0">
                <a:solidFill>
                  <a:schemeClr val="bg1"/>
                </a:solidFill>
              </a:rPr>
              <a:t>.</a:t>
            </a:r>
          </a:p>
        </p:txBody>
      </p:sp>
      <p:pic>
        <p:nvPicPr>
          <p:cNvPr id="3" name="Picture Placeholder 2">
            <a:extLst>
              <a:ext uri="{FF2B5EF4-FFF2-40B4-BE49-F238E27FC236}">
                <a16:creationId xmlns:a16="http://schemas.microsoft.com/office/drawing/2014/main" id="{E947ABFA-A2BA-4D1E-8C95-96E122D317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316" r="23316"/>
          <a:stretch>
            <a:fillRect/>
          </a:stretch>
        </p:blipFill>
        <p:spPr/>
      </p:pic>
      <p:sp>
        <p:nvSpPr>
          <p:cNvPr id="10" name="TextBox 9">
            <a:extLst>
              <a:ext uri="{FF2B5EF4-FFF2-40B4-BE49-F238E27FC236}">
                <a16:creationId xmlns:a16="http://schemas.microsoft.com/office/drawing/2014/main" id="{BE53C76C-9C8F-476E-8377-664197490158}"/>
              </a:ext>
            </a:extLst>
          </p:cNvPr>
          <p:cNvSpPr txBox="1"/>
          <p:nvPr/>
        </p:nvSpPr>
        <p:spPr>
          <a:xfrm>
            <a:off x="6852061" y="6491546"/>
            <a:ext cx="1872343" cy="369332"/>
          </a:xfrm>
          <a:prstGeom prst="rect">
            <a:avLst/>
          </a:prstGeom>
          <a:noFill/>
        </p:spPr>
        <p:txBody>
          <a:bodyPr wrap="square" rtlCol="0">
            <a:spAutoFit/>
          </a:bodyPr>
          <a:lstStyle/>
          <a:p>
            <a:r>
              <a:rPr lang="en-IE" dirty="0" err="1">
                <a:solidFill>
                  <a:schemeClr val="bg1"/>
                </a:solidFill>
                <a:hlinkClick r:id="rId4"/>
              </a:rPr>
              <a:t>Allikas</a:t>
            </a:r>
            <a:endParaRPr lang="en-IE" dirty="0">
              <a:solidFill>
                <a:schemeClr val="bg1"/>
              </a:solidFill>
            </a:endParaRPr>
          </a:p>
        </p:txBody>
      </p:sp>
    </p:spTree>
    <p:extLst>
      <p:ext uri="{BB962C8B-B14F-4D97-AF65-F5344CB8AC3E}">
        <p14:creationId xmlns:p14="http://schemas.microsoft.com/office/powerpoint/2010/main" val="202812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1"/>
            <a:ext cx="4716425" cy="715616"/>
          </a:xfrm>
        </p:spPr>
        <p:txBody>
          <a:bodyPr>
            <a:normAutofit fontScale="85000" lnSpcReduction="20000"/>
          </a:bodyPr>
          <a:lstStyle/>
          <a:p>
            <a:pPr algn="ctr"/>
            <a:r>
              <a:rPr lang="et-EE" sz="3300" dirty="0"/>
              <a:t>DKO PROJEKTIS OSALEMISE PÕHJUSED</a:t>
            </a:r>
            <a:endParaRPr lang="en-US" sz="3300" dirty="0"/>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458950"/>
            <a:ext cx="5306291" cy="4524315"/>
          </a:xfrm>
          <a:prstGeom prst="rect">
            <a:avLst/>
          </a:prstGeom>
          <a:noFill/>
        </p:spPr>
        <p:txBody>
          <a:bodyPr wrap="square" rtlCol="0">
            <a:spAutoFit/>
          </a:bodyPr>
          <a:lstStyle/>
          <a:p>
            <a:endParaRPr lang="en-IE" sz="2400" dirty="0">
              <a:solidFill>
                <a:schemeClr val="bg1"/>
              </a:solidFill>
            </a:endParaRPr>
          </a:p>
          <a:p>
            <a:r>
              <a:rPr lang="en-IE" sz="2400" dirty="0" err="1">
                <a:solidFill>
                  <a:schemeClr val="bg1"/>
                </a:solidFill>
              </a:rPr>
              <a:t>Huvitav</a:t>
            </a:r>
            <a:r>
              <a:rPr lang="en-IE" sz="2400" dirty="0">
                <a:solidFill>
                  <a:schemeClr val="bg1"/>
                </a:solidFill>
              </a:rPr>
              <a:t> on see, et </a:t>
            </a:r>
            <a:r>
              <a:rPr lang="en-IE" sz="2400" dirty="0" err="1">
                <a:solidFill>
                  <a:schemeClr val="bg1"/>
                </a:solidFill>
              </a:rPr>
              <a:t>kuigi</a:t>
            </a:r>
            <a:r>
              <a:rPr lang="en-IE" sz="2400" dirty="0">
                <a:solidFill>
                  <a:schemeClr val="bg1"/>
                </a:solidFill>
              </a:rPr>
              <a:t> </a:t>
            </a:r>
            <a:r>
              <a:rPr lang="et-EE" sz="2400" dirty="0" err="1">
                <a:solidFill>
                  <a:schemeClr val="bg1"/>
                </a:solidFill>
              </a:rPr>
              <a:t>üli</a:t>
            </a:r>
            <a:r>
              <a:rPr lang="en-IE" sz="2400" dirty="0" err="1">
                <a:solidFill>
                  <a:schemeClr val="bg1"/>
                </a:solidFill>
              </a:rPr>
              <a:t>õpilased</a:t>
            </a:r>
            <a:r>
              <a:rPr lang="en-IE" sz="2400" dirty="0">
                <a:solidFill>
                  <a:schemeClr val="bg1"/>
                </a:solidFill>
              </a:rPr>
              <a:t> </a:t>
            </a:r>
            <a:r>
              <a:rPr lang="en-IE" sz="2400" dirty="0" err="1">
                <a:solidFill>
                  <a:schemeClr val="bg1"/>
                </a:solidFill>
              </a:rPr>
              <a:t>vastasid</a:t>
            </a:r>
            <a:r>
              <a:rPr lang="en-IE" sz="2400" dirty="0">
                <a:solidFill>
                  <a:schemeClr val="bg1"/>
                </a:solidFill>
              </a:rPr>
              <a:t>, et </a:t>
            </a:r>
            <a:r>
              <a:rPr lang="en-IE" sz="2400" dirty="0" err="1">
                <a:solidFill>
                  <a:schemeClr val="bg1"/>
                </a:solidFill>
              </a:rPr>
              <a:t>projekt</a:t>
            </a:r>
            <a:r>
              <a:rPr lang="en-IE" sz="2400" dirty="0">
                <a:solidFill>
                  <a:schemeClr val="bg1"/>
                </a:solidFill>
              </a:rPr>
              <a:t> on </a:t>
            </a:r>
            <a:r>
              <a:rPr lang="en-IE" sz="2400" dirty="0" err="1">
                <a:solidFill>
                  <a:schemeClr val="bg1"/>
                </a:solidFill>
              </a:rPr>
              <a:t>kohustuslik</a:t>
            </a:r>
            <a:r>
              <a:rPr lang="en-IE" sz="2400" dirty="0">
                <a:solidFill>
                  <a:schemeClr val="bg1"/>
                </a:solidFill>
              </a:rPr>
              <a:t>, </a:t>
            </a:r>
            <a:r>
              <a:rPr lang="et-EE" sz="2400" dirty="0">
                <a:solidFill>
                  <a:schemeClr val="bg1"/>
                </a:solidFill>
              </a:rPr>
              <a:t>tõid nad välja ka selle </a:t>
            </a:r>
            <a:r>
              <a:rPr lang="en-IE" sz="2400" dirty="0" err="1">
                <a:solidFill>
                  <a:schemeClr val="bg1"/>
                </a:solidFill>
              </a:rPr>
              <a:t>kasulik</a:t>
            </a:r>
            <a:r>
              <a:rPr lang="et-EE" sz="2400" dirty="0">
                <a:solidFill>
                  <a:schemeClr val="bg1"/>
                </a:solidFill>
              </a:rPr>
              <a:t>kuse</a:t>
            </a:r>
            <a:r>
              <a:rPr lang="en-IE" sz="2400" dirty="0">
                <a:solidFill>
                  <a:schemeClr val="bg1"/>
                </a:solidFill>
              </a:rPr>
              <a:t>.</a:t>
            </a:r>
            <a:endParaRPr lang="et-EE" sz="2400" dirty="0">
              <a:solidFill>
                <a:schemeClr val="bg1"/>
              </a:solidFill>
            </a:endParaRPr>
          </a:p>
          <a:p>
            <a:endParaRPr lang="et-EE" sz="2400" dirty="0">
              <a:solidFill>
                <a:schemeClr val="bg1"/>
              </a:solidFill>
            </a:endParaRPr>
          </a:p>
          <a:p>
            <a:r>
              <a:rPr lang="en-IE" sz="2400" dirty="0" err="1">
                <a:solidFill>
                  <a:schemeClr val="bg1"/>
                </a:solidFill>
              </a:rPr>
              <a:t>Mõned</a:t>
            </a:r>
            <a:r>
              <a:rPr lang="en-IE" sz="2400" dirty="0">
                <a:solidFill>
                  <a:schemeClr val="bg1"/>
                </a:solidFill>
              </a:rPr>
              <a:t> </a:t>
            </a:r>
            <a:r>
              <a:rPr lang="et-EE" sz="2400" dirty="0" err="1">
                <a:solidFill>
                  <a:schemeClr val="bg1"/>
                </a:solidFill>
              </a:rPr>
              <a:t>üli</a:t>
            </a:r>
            <a:r>
              <a:rPr lang="en-IE" sz="2400" dirty="0" err="1">
                <a:solidFill>
                  <a:schemeClr val="bg1"/>
                </a:solidFill>
              </a:rPr>
              <a:t>õpilased</a:t>
            </a:r>
            <a:r>
              <a:rPr lang="en-IE" sz="2400" dirty="0">
                <a:solidFill>
                  <a:schemeClr val="bg1"/>
                </a:solidFill>
              </a:rPr>
              <a:t> </a:t>
            </a:r>
            <a:r>
              <a:rPr lang="en-IE" sz="2400" dirty="0" err="1">
                <a:solidFill>
                  <a:schemeClr val="bg1"/>
                </a:solidFill>
              </a:rPr>
              <a:t>rõhutasid</a:t>
            </a:r>
            <a:r>
              <a:rPr lang="en-IE" sz="2400" dirty="0">
                <a:solidFill>
                  <a:schemeClr val="bg1"/>
                </a:solidFill>
              </a:rPr>
              <a:t>, et </a:t>
            </a:r>
            <a:r>
              <a:rPr lang="en-IE" sz="2400" dirty="0" err="1">
                <a:solidFill>
                  <a:schemeClr val="bg1"/>
                </a:solidFill>
              </a:rPr>
              <a:t>nad</a:t>
            </a:r>
            <a:r>
              <a:rPr lang="en-IE" sz="2400" dirty="0">
                <a:solidFill>
                  <a:schemeClr val="bg1"/>
                </a:solidFill>
              </a:rPr>
              <a:t> </a:t>
            </a:r>
            <a:r>
              <a:rPr lang="en-IE" sz="2400" dirty="0" err="1">
                <a:solidFill>
                  <a:schemeClr val="bg1"/>
                </a:solidFill>
              </a:rPr>
              <a:t>lõid</a:t>
            </a:r>
            <a:r>
              <a:rPr lang="en-IE" sz="2400" dirty="0">
                <a:solidFill>
                  <a:schemeClr val="bg1"/>
                </a:solidFill>
              </a:rPr>
              <a:t> </a:t>
            </a:r>
            <a:r>
              <a:rPr lang="en-IE" sz="2400" dirty="0" err="1">
                <a:solidFill>
                  <a:schemeClr val="bg1"/>
                </a:solidFill>
              </a:rPr>
              <a:t>suurepäraseid</a:t>
            </a:r>
            <a:r>
              <a:rPr lang="en-IE" sz="2400" dirty="0">
                <a:solidFill>
                  <a:schemeClr val="bg1"/>
                </a:solidFill>
              </a:rPr>
              <a:t> </a:t>
            </a:r>
            <a:r>
              <a:rPr lang="et-EE" sz="2400" dirty="0">
                <a:solidFill>
                  <a:schemeClr val="bg1"/>
                </a:solidFill>
              </a:rPr>
              <a:t>suhteid </a:t>
            </a:r>
            <a:r>
              <a:rPr lang="en-IE" sz="2400" dirty="0">
                <a:solidFill>
                  <a:schemeClr val="bg1"/>
                </a:solidFill>
              </a:rPr>
              <a:t>ja </a:t>
            </a:r>
            <a:r>
              <a:rPr lang="en-IE" sz="2400" dirty="0" err="1">
                <a:solidFill>
                  <a:schemeClr val="bg1"/>
                </a:solidFill>
              </a:rPr>
              <a:t>sõprussidemeid</a:t>
            </a:r>
            <a:r>
              <a:rPr lang="et-EE" sz="2400" dirty="0">
                <a:solidFill>
                  <a:schemeClr val="bg1"/>
                </a:solidFill>
              </a:rPr>
              <a:t> </a:t>
            </a:r>
            <a:r>
              <a:rPr lang="en-IE" sz="2400" dirty="0" err="1">
                <a:solidFill>
                  <a:schemeClr val="bg1"/>
                </a:solidFill>
              </a:rPr>
              <a:t>ning</a:t>
            </a:r>
            <a:r>
              <a:rPr lang="en-IE" sz="2400" dirty="0">
                <a:solidFill>
                  <a:schemeClr val="bg1"/>
                </a:solidFill>
              </a:rPr>
              <a:t> </a:t>
            </a:r>
            <a:r>
              <a:rPr lang="en-IE" sz="2400" dirty="0" err="1">
                <a:solidFill>
                  <a:schemeClr val="bg1"/>
                </a:solidFill>
              </a:rPr>
              <a:t>julgustaksid</a:t>
            </a:r>
            <a:r>
              <a:rPr lang="en-IE" sz="2400" dirty="0">
                <a:solidFill>
                  <a:schemeClr val="bg1"/>
                </a:solidFill>
              </a:rPr>
              <a:t> </a:t>
            </a:r>
            <a:r>
              <a:rPr lang="en-IE" sz="2400" dirty="0" err="1">
                <a:solidFill>
                  <a:schemeClr val="bg1"/>
                </a:solidFill>
              </a:rPr>
              <a:t>oma</a:t>
            </a:r>
            <a:r>
              <a:rPr lang="en-IE" sz="2400" dirty="0">
                <a:solidFill>
                  <a:schemeClr val="bg1"/>
                </a:solidFill>
              </a:rPr>
              <a:t> k</a:t>
            </a:r>
            <a:r>
              <a:rPr lang="et-EE" sz="2400" dirty="0">
                <a:solidFill>
                  <a:schemeClr val="bg1"/>
                </a:solidFill>
              </a:rPr>
              <a:t>aaslasi</a:t>
            </a:r>
            <a:r>
              <a:rPr lang="en-IE" sz="2400" dirty="0">
                <a:solidFill>
                  <a:schemeClr val="bg1"/>
                </a:solidFill>
              </a:rPr>
              <a:t> </a:t>
            </a:r>
            <a:r>
              <a:rPr lang="en-IE" sz="2400" dirty="0" err="1">
                <a:solidFill>
                  <a:schemeClr val="bg1"/>
                </a:solidFill>
              </a:rPr>
              <a:t>võtma</a:t>
            </a:r>
            <a:r>
              <a:rPr lang="en-IE" sz="2400" dirty="0">
                <a:solidFill>
                  <a:schemeClr val="bg1"/>
                </a:solidFill>
              </a:rPr>
              <a:t> </a:t>
            </a:r>
            <a:r>
              <a:rPr lang="en-IE" sz="2400" dirty="0" err="1">
                <a:solidFill>
                  <a:schemeClr val="bg1"/>
                </a:solidFill>
              </a:rPr>
              <a:t>ühendust</a:t>
            </a:r>
            <a:r>
              <a:rPr lang="en-IE" sz="2400" dirty="0">
                <a:solidFill>
                  <a:schemeClr val="bg1"/>
                </a:solidFill>
              </a:rPr>
              <a:t> ja </a:t>
            </a:r>
            <a:r>
              <a:rPr lang="en-IE" sz="2400" dirty="0" err="1">
                <a:solidFill>
                  <a:schemeClr val="bg1"/>
                </a:solidFill>
              </a:rPr>
              <a:t>kandideerima</a:t>
            </a:r>
            <a:r>
              <a:rPr lang="en-IE" sz="2400" dirty="0">
                <a:solidFill>
                  <a:schemeClr val="bg1"/>
                </a:solidFill>
              </a:rPr>
              <a:t> D</a:t>
            </a:r>
            <a:r>
              <a:rPr lang="et-EE" sz="2400" dirty="0">
                <a:solidFill>
                  <a:schemeClr val="bg1"/>
                </a:solidFill>
              </a:rPr>
              <a:t>KO </a:t>
            </a:r>
            <a:r>
              <a:rPr lang="en-IE" sz="2400" dirty="0" err="1">
                <a:solidFill>
                  <a:schemeClr val="bg1"/>
                </a:solidFill>
              </a:rPr>
              <a:t>projektiga</a:t>
            </a:r>
            <a:r>
              <a:rPr lang="en-IE" sz="2400" dirty="0">
                <a:solidFill>
                  <a:schemeClr val="bg1"/>
                </a:solidFill>
              </a:rPr>
              <a:t> </a:t>
            </a:r>
            <a:r>
              <a:rPr lang="en-IE" sz="2400" dirty="0" err="1">
                <a:solidFill>
                  <a:schemeClr val="bg1"/>
                </a:solidFill>
              </a:rPr>
              <a:t>liitumiseks</a:t>
            </a:r>
            <a:r>
              <a:rPr lang="en-IE" sz="2400" dirty="0">
                <a:solidFill>
                  <a:schemeClr val="bg1"/>
                </a:solidFill>
              </a:rPr>
              <a:t>, mis </a:t>
            </a:r>
            <a:r>
              <a:rPr lang="en-IE" sz="2400" dirty="0" err="1">
                <a:solidFill>
                  <a:schemeClr val="bg1"/>
                </a:solidFill>
              </a:rPr>
              <a:t>oleks</a:t>
            </a:r>
            <a:r>
              <a:rPr lang="en-IE" sz="2400" dirty="0">
                <a:solidFill>
                  <a:schemeClr val="bg1"/>
                </a:solidFill>
              </a:rPr>
              <a:t> </a:t>
            </a:r>
            <a:r>
              <a:rPr lang="en-IE" sz="2400" dirty="0" err="1">
                <a:solidFill>
                  <a:schemeClr val="bg1"/>
                </a:solidFill>
              </a:rPr>
              <a:t>neile</a:t>
            </a:r>
            <a:r>
              <a:rPr lang="en-IE" sz="2400" dirty="0">
                <a:solidFill>
                  <a:schemeClr val="bg1"/>
                </a:solidFill>
              </a:rPr>
              <a:t> </a:t>
            </a:r>
            <a:r>
              <a:rPr lang="en-IE" sz="2400" dirty="0" err="1">
                <a:solidFill>
                  <a:schemeClr val="bg1"/>
                </a:solidFill>
              </a:rPr>
              <a:t>kasulik</a:t>
            </a:r>
            <a:r>
              <a:rPr lang="en-IE" sz="2400" dirty="0">
                <a:solidFill>
                  <a:schemeClr val="bg1"/>
                </a:solidFill>
              </a:rPr>
              <a:t>.</a:t>
            </a:r>
          </a:p>
          <a:p>
            <a:endParaRPr lang="en-IE" sz="2400" dirty="0">
              <a:solidFill>
                <a:schemeClr val="bg1"/>
              </a:solidFill>
            </a:endParaRPr>
          </a:p>
        </p:txBody>
      </p:sp>
      <p:pic>
        <p:nvPicPr>
          <p:cNvPr id="20" name="Picture Placeholder 19">
            <a:extLst>
              <a:ext uri="{FF2B5EF4-FFF2-40B4-BE49-F238E27FC236}">
                <a16:creationId xmlns:a16="http://schemas.microsoft.com/office/drawing/2014/main" id="{004C8147-8D79-46FB-888C-5FA7E1800CC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12" r="23212"/>
          <a:stretch>
            <a:fillRect/>
          </a:stretch>
        </p:blipFill>
        <p:spPr/>
      </p:pic>
      <p:sp>
        <p:nvSpPr>
          <p:cNvPr id="8" name="TextBox 7">
            <a:extLst>
              <a:ext uri="{FF2B5EF4-FFF2-40B4-BE49-F238E27FC236}">
                <a16:creationId xmlns:a16="http://schemas.microsoft.com/office/drawing/2014/main" id="{76F02EDE-2005-4127-8B92-39B537EDFA30}"/>
              </a:ext>
            </a:extLst>
          </p:cNvPr>
          <p:cNvSpPr txBox="1"/>
          <p:nvPr/>
        </p:nvSpPr>
        <p:spPr>
          <a:xfrm>
            <a:off x="6852061" y="6491546"/>
            <a:ext cx="1872343" cy="369332"/>
          </a:xfrm>
          <a:prstGeom prst="rect">
            <a:avLst/>
          </a:prstGeom>
          <a:noFill/>
        </p:spPr>
        <p:txBody>
          <a:bodyPr wrap="square" rtlCol="0">
            <a:spAutoFit/>
          </a:bodyPr>
          <a:lstStyle/>
          <a:p>
            <a:r>
              <a:rPr lang="en-IE" dirty="0" err="1">
                <a:solidFill>
                  <a:schemeClr val="bg1"/>
                </a:solidFill>
                <a:hlinkClick r:id="rId4"/>
              </a:rPr>
              <a:t>Allikas</a:t>
            </a:r>
            <a:endParaRPr lang="en-IE" dirty="0">
              <a:solidFill>
                <a:schemeClr val="bg1"/>
              </a:solidFill>
            </a:endParaRPr>
          </a:p>
        </p:txBody>
      </p:sp>
    </p:spTree>
    <p:extLst>
      <p:ext uri="{BB962C8B-B14F-4D97-AF65-F5344CB8AC3E}">
        <p14:creationId xmlns:p14="http://schemas.microsoft.com/office/powerpoint/2010/main" val="3106894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469571" y="134005"/>
            <a:ext cx="5147674" cy="1138031"/>
          </a:xfrm>
        </p:spPr>
        <p:txBody>
          <a:bodyPr>
            <a:normAutofit fontScale="92500"/>
          </a:bodyPr>
          <a:lstStyle/>
          <a:p>
            <a:pPr algn="ctr"/>
            <a:r>
              <a:rPr lang="en-US" sz="2800" dirty="0"/>
              <a:t>KOHUSTUSLIK</a:t>
            </a:r>
            <a:r>
              <a:rPr lang="et-EE" sz="2800" dirty="0"/>
              <a:t>U</a:t>
            </a:r>
            <a:r>
              <a:rPr lang="en-US" sz="2800" dirty="0"/>
              <a:t> OSALEMI</a:t>
            </a:r>
            <a:r>
              <a:rPr lang="et-EE" sz="2800" dirty="0"/>
              <a:t>SE NÄIDE: </a:t>
            </a:r>
          </a:p>
          <a:p>
            <a:pPr algn="ctr"/>
            <a:r>
              <a:rPr lang="en-US" sz="2800" dirty="0"/>
              <a:t>AIT</a:t>
            </a:r>
            <a:r>
              <a:rPr lang="et-EE" sz="2800" dirty="0"/>
              <a:t>-</a:t>
            </a:r>
            <a:r>
              <a:rPr lang="en-US" sz="2800" dirty="0"/>
              <a:t>FLAC </a:t>
            </a:r>
            <a:r>
              <a:rPr lang="et-EE" sz="2800" dirty="0"/>
              <a:t>SELTS</a:t>
            </a:r>
            <a:endParaRPr lang="en-US" sz="2800" dirty="0"/>
          </a:p>
          <a:p>
            <a:pPr algn="ctr"/>
            <a:endParaRPr lang="en-US" sz="2800" dirty="0"/>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0" y="1366631"/>
            <a:ext cx="5306291" cy="6001643"/>
          </a:xfrm>
          <a:prstGeom prst="rect">
            <a:avLst/>
          </a:prstGeom>
          <a:noFill/>
        </p:spPr>
        <p:txBody>
          <a:bodyPr wrap="square" rtlCol="0">
            <a:spAutoFit/>
          </a:bodyPr>
          <a:lstStyle/>
          <a:p>
            <a:r>
              <a:rPr lang="en-IE" sz="2400" dirty="0" err="1">
                <a:solidFill>
                  <a:schemeClr val="bg1"/>
                </a:solidFill>
              </a:rPr>
              <a:t>Athlone'i</a:t>
            </a:r>
            <a:r>
              <a:rPr lang="en-IE" sz="2400" dirty="0">
                <a:solidFill>
                  <a:schemeClr val="bg1"/>
                </a:solidFill>
              </a:rPr>
              <a:t> </a:t>
            </a:r>
            <a:r>
              <a:rPr lang="en-IE" sz="2400" dirty="0" err="1">
                <a:solidFill>
                  <a:schemeClr val="bg1"/>
                </a:solidFill>
              </a:rPr>
              <a:t>Tehnoloogiainstituut</a:t>
            </a:r>
            <a:r>
              <a:rPr lang="en-IE" sz="2400" dirty="0">
                <a:solidFill>
                  <a:schemeClr val="bg1"/>
                </a:solidFill>
              </a:rPr>
              <a:t> (AIT) FLAC-</a:t>
            </a:r>
            <a:r>
              <a:rPr lang="en-IE" sz="2400" dirty="0" err="1">
                <a:solidFill>
                  <a:schemeClr val="bg1"/>
                </a:solidFill>
              </a:rPr>
              <a:t>seltsi</a:t>
            </a:r>
            <a:r>
              <a:rPr lang="et-EE" sz="2400" dirty="0">
                <a:solidFill>
                  <a:schemeClr val="bg1"/>
                </a:solidFill>
              </a:rPr>
              <a:t> </a:t>
            </a:r>
            <a:r>
              <a:rPr lang="en-IE" sz="2400" dirty="0" err="1">
                <a:solidFill>
                  <a:schemeClr val="bg1"/>
                </a:solidFill>
              </a:rPr>
              <a:t>põhieesmärk</a:t>
            </a:r>
            <a:r>
              <a:rPr lang="en-IE" sz="2400" dirty="0">
                <a:solidFill>
                  <a:schemeClr val="bg1"/>
                </a:solidFill>
              </a:rPr>
              <a:t> </a:t>
            </a:r>
            <a:r>
              <a:rPr lang="en-IE" sz="2400" dirty="0" err="1">
                <a:solidFill>
                  <a:schemeClr val="bg1"/>
                </a:solidFill>
              </a:rPr>
              <a:t>oli</a:t>
            </a:r>
            <a:r>
              <a:rPr lang="en-IE" sz="2400" dirty="0">
                <a:solidFill>
                  <a:schemeClr val="bg1"/>
                </a:solidFill>
              </a:rPr>
              <a:t> </a:t>
            </a:r>
            <a:r>
              <a:rPr lang="en-IE" sz="2400" dirty="0" err="1">
                <a:solidFill>
                  <a:schemeClr val="bg1"/>
                </a:solidFill>
              </a:rPr>
              <a:t>infokliinikute</a:t>
            </a:r>
            <a:r>
              <a:rPr lang="en-IE" sz="2400" dirty="0">
                <a:solidFill>
                  <a:schemeClr val="bg1"/>
                </a:solidFill>
              </a:rPr>
              <a:t> </a:t>
            </a:r>
            <a:r>
              <a:rPr lang="en-IE" sz="2400" dirty="0" err="1">
                <a:solidFill>
                  <a:schemeClr val="bg1"/>
                </a:solidFill>
              </a:rPr>
              <a:t>haldamine</a:t>
            </a:r>
            <a:r>
              <a:rPr lang="en-IE" sz="2400" dirty="0">
                <a:solidFill>
                  <a:schemeClr val="bg1"/>
                </a:solidFill>
              </a:rPr>
              <a:t>, </a:t>
            </a:r>
            <a:r>
              <a:rPr lang="en-IE" sz="2400" dirty="0" err="1">
                <a:solidFill>
                  <a:schemeClr val="bg1"/>
                </a:solidFill>
              </a:rPr>
              <a:t>kuhu</a:t>
            </a:r>
            <a:r>
              <a:rPr lang="en-IE" sz="2400" dirty="0">
                <a:solidFill>
                  <a:schemeClr val="bg1"/>
                </a:solidFill>
              </a:rPr>
              <a:t> </a:t>
            </a:r>
            <a:r>
              <a:rPr lang="en-IE" sz="2400" dirty="0" err="1">
                <a:solidFill>
                  <a:schemeClr val="bg1"/>
                </a:solidFill>
              </a:rPr>
              <a:t>tudengid</a:t>
            </a:r>
            <a:r>
              <a:rPr lang="en-IE" sz="2400" dirty="0">
                <a:solidFill>
                  <a:schemeClr val="bg1"/>
                </a:solidFill>
              </a:rPr>
              <a:t> </a:t>
            </a:r>
            <a:r>
              <a:rPr lang="en-IE" sz="2400" dirty="0" err="1">
                <a:solidFill>
                  <a:schemeClr val="bg1"/>
                </a:solidFill>
              </a:rPr>
              <a:t>sa</a:t>
            </a:r>
            <a:r>
              <a:rPr lang="et-EE" sz="2400" dirty="0">
                <a:solidFill>
                  <a:schemeClr val="bg1"/>
                </a:solidFill>
              </a:rPr>
              <a:t>id </a:t>
            </a:r>
            <a:r>
              <a:rPr lang="en-IE" sz="2400" dirty="0" err="1">
                <a:solidFill>
                  <a:schemeClr val="bg1"/>
                </a:solidFill>
              </a:rPr>
              <a:t>tulla</a:t>
            </a:r>
            <a:r>
              <a:rPr lang="en-IE" sz="2400" dirty="0">
                <a:solidFill>
                  <a:schemeClr val="bg1"/>
                </a:solidFill>
              </a:rPr>
              <a:t> </a:t>
            </a:r>
            <a:r>
              <a:rPr lang="en-IE" sz="2400" dirty="0" err="1">
                <a:solidFill>
                  <a:schemeClr val="bg1"/>
                </a:solidFill>
              </a:rPr>
              <a:t>ning</a:t>
            </a:r>
            <a:r>
              <a:rPr lang="en-IE" sz="2400" dirty="0">
                <a:solidFill>
                  <a:schemeClr val="bg1"/>
                </a:solidFill>
              </a:rPr>
              <a:t> </a:t>
            </a:r>
            <a:r>
              <a:rPr lang="en-IE" sz="2400" dirty="0" err="1">
                <a:solidFill>
                  <a:schemeClr val="bg1"/>
                </a:solidFill>
              </a:rPr>
              <a:t>saada</a:t>
            </a:r>
            <a:r>
              <a:rPr lang="en-IE" sz="2400" dirty="0">
                <a:solidFill>
                  <a:schemeClr val="bg1"/>
                </a:solidFill>
              </a:rPr>
              <a:t> </a:t>
            </a:r>
            <a:r>
              <a:rPr lang="en-IE" sz="2400" dirty="0" err="1">
                <a:solidFill>
                  <a:schemeClr val="bg1"/>
                </a:solidFill>
              </a:rPr>
              <a:t>ühekordset</a:t>
            </a:r>
            <a:r>
              <a:rPr lang="en-IE" sz="2400" dirty="0">
                <a:solidFill>
                  <a:schemeClr val="bg1"/>
                </a:solidFill>
              </a:rPr>
              <a:t> </a:t>
            </a:r>
            <a:r>
              <a:rPr lang="en-IE" sz="2400" dirty="0" err="1">
                <a:solidFill>
                  <a:schemeClr val="bg1"/>
                </a:solidFill>
              </a:rPr>
              <a:t>õigusalast</a:t>
            </a:r>
            <a:r>
              <a:rPr lang="en-IE" sz="2400" dirty="0">
                <a:solidFill>
                  <a:schemeClr val="bg1"/>
                </a:solidFill>
              </a:rPr>
              <a:t> </a:t>
            </a:r>
            <a:r>
              <a:rPr lang="en-IE" sz="2400" dirty="0" err="1">
                <a:solidFill>
                  <a:schemeClr val="bg1"/>
                </a:solidFill>
              </a:rPr>
              <a:t>teavet</a:t>
            </a:r>
            <a:r>
              <a:rPr lang="en-IE" sz="2400" dirty="0">
                <a:solidFill>
                  <a:schemeClr val="bg1"/>
                </a:solidFill>
              </a:rPr>
              <a:t> </a:t>
            </a:r>
            <a:r>
              <a:rPr lang="en-IE" sz="2400" dirty="0" err="1">
                <a:solidFill>
                  <a:schemeClr val="bg1"/>
                </a:solidFill>
              </a:rPr>
              <a:t>kvalifitseeritud</a:t>
            </a:r>
            <a:r>
              <a:rPr lang="en-IE" sz="2400" dirty="0">
                <a:solidFill>
                  <a:schemeClr val="bg1"/>
                </a:solidFill>
              </a:rPr>
              <a:t> </a:t>
            </a:r>
            <a:r>
              <a:rPr lang="en-IE" sz="2400" dirty="0" err="1">
                <a:solidFill>
                  <a:schemeClr val="bg1"/>
                </a:solidFill>
              </a:rPr>
              <a:t>praktikutelt</a:t>
            </a:r>
            <a:r>
              <a:rPr lang="en-IE" sz="2400" dirty="0">
                <a:solidFill>
                  <a:schemeClr val="bg1"/>
                </a:solidFill>
              </a:rPr>
              <a:t>, </a:t>
            </a:r>
            <a:r>
              <a:rPr lang="en-IE" sz="2400" dirty="0" err="1">
                <a:solidFill>
                  <a:schemeClr val="bg1"/>
                </a:solidFill>
              </a:rPr>
              <a:t>kes</a:t>
            </a:r>
            <a:r>
              <a:rPr lang="en-IE" sz="2400" dirty="0">
                <a:solidFill>
                  <a:schemeClr val="bg1"/>
                </a:solidFill>
              </a:rPr>
              <a:t> </a:t>
            </a:r>
            <a:r>
              <a:rPr lang="en-IE" sz="2400" dirty="0" err="1">
                <a:solidFill>
                  <a:schemeClr val="bg1"/>
                </a:solidFill>
              </a:rPr>
              <a:t>juhendavad</a:t>
            </a:r>
            <a:r>
              <a:rPr lang="en-IE" sz="2400" dirty="0">
                <a:solidFill>
                  <a:schemeClr val="bg1"/>
                </a:solidFill>
              </a:rPr>
              <a:t> </a:t>
            </a:r>
            <a:r>
              <a:rPr lang="en-IE" sz="2400" dirty="0" err="1">
                <a:solidFill>
                  <a:schemeClr val="bg1"/>
                </a:solidFill>
              </a:rPr>
              <a:t>õigusteaduse</a:t>
            </a:r>
            <a:r>
              <a:rPr lang="en-IE" sz="2400" dirty="0">
                <a:solidFill>
                  <a:schemeClr val="bg1"/>
                </a:solidFill>
              </a:rPr>
              <a:t> </a:t>
            </a:r>
            <a:r>
              <a:rPr lang="en-IE" sz="2400" dirty="0" err="1">
                <a:solidFill>
                  <a:schemeClr val="bg1"/>
                </a:solidFill>
              </a:rPr>
              <a:t>üliõpilasi</a:t>
            </a:r>
            <a:r>
              <a:rPr lang="en-IE" sz="2400" dirty="0">
                <a:solidFill>
                  <a:schemeClr val="bg1"/>
                </a:solidFill>
              </a:rPr>
              <a:t>.</a:t>
            </a:r>
            <a:endParaRPr lang="et-EE" sz="2400" dirty="0">
              <a:solidFill>
                <a:schemeClr val="bg1"/>
              </a:solidFill>
            </a:endParaRPr>
          </a:p>
          <a:p>
            <a:endParaRPr lang="en-IE" sz="2400" dirty="0">
              <a:solidFill>
                <a:schemeClr val="bg1"/>
              </a:solidFill>
            </a:endParaRPr>
          </a:p>
          <a:p>
            <a:r>
              <a:rPr lang="en-IE" sz="2400" dirty="0" err="1">
                <a:solidFill>
                  <a:schemeClr val="bg1"/>
                </a:solidFill>
              </a:rPr>
              <a:t>Enne</a:t>
            </a:r>
            <a:r>
              <a:rPr lang="en-IE" sz="2400" dirty="0">
                <a:solidFill>
                  <a:schemeClr val="bg1"/>
                </a:solidFill>
              </a:rPr>
              <a:t> </a:t>
            </a:r>
            <a:r>
              <a:rPr lang="et-EE" sz="2400" dirty="0">
                <a:solidFill>
                  <a:schemeClr val="bg1"/>
                </a:solidFill>
              </a:rPr>
              <a:t>pandeemiat</a:t>
            </a:r>
            <a:r>
              <a:rPr lang="en-IE" sz="2400" dirty="0">
                <a:solidFill>
                  <a:schemeClr val="bg1"/>
                </a:solidFill>
              </a:rPr>
              <a:t> </a:t>
            </a:r>
            <a:r>
              <a:rPr lang="en-IE" sz="2400" dirty="0" err="1">
                <a:solidFill>
                  <a:schemeClr val="bg1"/>
                </a:solidFill>
              </a:rPr>
              <a:t>kohtus</a:t>
            </a:r>
            <a:r>
              <a:rPr lang="en-IE" sz="2400" dirty="0">
                <a:solidFill>
                  <a:schemeClr val="bg1"/>
                </a:solidFill>
              </a:rPr>
              <a:t> FLAC-</a:t>
            </a:r>
            <a:r>
              <a:rPr lang="en-IE" sz="2400" dirty="0" err="1">
                <a:solidFill>
                  <a:schemeClr val="bg1"/>
                </a:solidFill>
              </a:rPr>
              <a:t>i</a:t>
            </a:r>
            <a:r>
              <a:rPr lang="en-IE" sz="2400" dirty="0">
                <a:solidFill>
                  <a:schemeClr val="bg1"/>
                </a:solidFill>
              </a:rPr>
              <a:t> </a:t>
            </a:r>
            <a:r>
              <a:rPr lang="en-IE" sz="2400" dirty="0" err="1">
                <a:solidFill>
                  <a:schemeClr val="bg1"/>
                </a:solidFill>
              </a:rPr>
              <a:t>seltskond</a:t>
            </a:r>
            <a:r>
              <a:rPr lang="en-IE" sz="2400" dirty="0">
                <a:solidFill>
                  <a:schemeClr val="bg1"/>
                </a:solidFill>
              </a:rPr>
              <a:t> </a:t>
            </a:r>
            <a:r>
              <a:rPr lang="en-IE" sz="2400" dirty="0" err="1">
                <a:solidFill>
                  <a:schemeClr val="bg1"/>
                </a:solidFill>
              </a:rPr>
              <a:t>isiklikult</a:t>
            </a:r>
            <a:r>
              <a:rPr lang="en-IE" sz="2400" dirty="0">
                <a:solidFill>
                  <a:schemeClr val="bg1"/>
                </a:solidFill>
              </a:rPr>
              <a:t> </a:t>
            </a:r>
            <a:r>
              <a:rPr lang="en-IE" sz="2400" dirty="0" err="1">
                <a:solidFill>
                  <a:schemeClr val="bg1"/>
                </a:solidFill>
              </a:rPr>
              <a:t>kord</a:t>
            </a:r>
            <a:r>
              <a:rPr lang="en-IE" sz="2400" dirty="0">
                <a:solidFill>
                  <a:schemeClr val="bg1"/>
                </a:solidFill>
              </a:rPr>
              <a:t> </a:t>
            </a:r>
            <a:r>
              <a:rPr lang="en-IE" sz="2400" dirty="0" err="1">
                <a:solidFill>
                  <a:schemeClr val="bg1"/>
                </a:solidFill>
              </a:rPr>
              <a:t>nädalas</a:t>
            </a:r>
            <a:r>
              <a:rPr lang="en-IE" sz="2400" dirty="0">
                <a:solidFill>
                  <a:schemeClr val="bg1"/>
                </a:solidFill>
              </a:rPr>
              <a:t>, </a:t>
            </a:r>
            <a:r>
              <a:rPr lang="en-IE" sz="2400" dirty="0" err="1">
                <a:solidFill>
                  <a:schemeClr val="bg1"/>
                </a:solidFill>
              </a:rPr>
              <a:t>kuid</a:t>
            </a:r>
            <a:r>
              <a:rPr lang="en-IE" sz="2400" dirty="0">
                <a:solidFill>
                  <a:schemeClr val="bg1"/>
                </a:solidFill>
              </a:rPr>
              <a:t> </a:t>
            </a:r>
            <a:r>
              <a:rPr lang="en-IE" sz="2400" dirty="0" err="1">
                <a:solidFill>
                  <a:schemeClr val="bg1"/>
                </a:solidFill>
              </a:rPr>
              <a:t>pandeemia</a:t>
            </a:r>
            <a:r>
              <a:rPr lang="en-IE" sz="2400" dirty="0">
                <a:solidFill>
                  <a:schemeClr val="bg1"/>
                </a:solidFill>
              </a:rPr>
              <a:t> </a:t>
            </a:r>
            <a:r>
              <a:rPr lang="en-IE" sz="2400" dirty="0" err="1">
                <a:solidFill>
                  <a:schemeClr val="bg1"/>
                </a:solidFill>
              </a:rPr>
              <a:t>ajal</a:t>
            </a:r>
            <a:r>
              <a:rPr lang="en-IE" sz="2400" dirty="0">
                <a:solidFill>
                  <a:schemeClr val="bg1"/>
                </a:solidFill>
              </a:rPr>
              <a:t> </a:t>
            </a:r>
            <a:r>
              <a:rPr lang="en-IE" sz="2400" dirty="0" err="1">
                <a:solidFill>
                  <a:schemeClr val="bg1"/>
                </a:solidFill>
              </a:rPr>
              <a:t>kolis</a:t>
            </a:r>
            <a:r>
              <a:rPr lang="en-IE" sz="2400" dirty="0">
                <a:solidFill>
                  <a:schemeClr val="bg1"/>
                </a:solidFill>
              </a:rPr>
              <a:t> see </a:t>
            </a:r>
            <a:r>
              <a:rPr lang="en-IE" sz="2400" dirty="0" err="1">
                <a:solidFill>
                  <a:schemeClr val="bg1"/>
                </a:solidFill>
              </a:rPr>
              <a:t>veebi</a:t>
            </a:r>
            <a:r>
              <a:rPr lang="en-IE" sz="2400" dirty="0">
                <a:solidFill>
                  <a:schemeClr val="bg1"/>
                </a:solidFill>
              </a:rPr>
              <a:t>.</a:t>
            </a:r>
            <a:endParaRPr lang="et-EE" sz="2400" dirty="0">
              <a:solidFill>
                <a:schemeClr val="bg1"/>
              </a:solidFill>
            </a:endParaRPr>
          </a:p>
          <a:p>
            <a:endParaRPr lang="et-EE" sz="2400" dirty="0">
              <a:solidFill>
                <a:schemeClr val="bg1"/>
              </a:solidFill>
            </a:endParaRPr>
          </a:p>
          <a:p>
            <a:r>
              <a:rPr lang="en-IE" sz="2400" dirty="0" err="1">
                <a:solidFill>
                  <a:schemeClr val="bg1"/>
                </a:solidFill>
              </a:rPr>
              <a:t>Õigus</a:t>
            </a:r>
            <a:r>
              <a:rPr lang="en-IE" sz="2400" dirty="0">
                <a:solidFill>
                  <a:schemeClr val="bg1"/>
                </a:solidFill>
              </a:rPr>
              <a:t>- ja </a:t>
            </a:r>
            <a:r>
              <a:rPr lang="en-IE" sz="2400" dirty="0" err="1">
                <a:solidFill>
                  <a:schemeClr val="bg1"/>
                </a:solidFill>
              </a:rPr>
              <a:t>äriteaduse</a:t>
            </a:r>
            <a:r>
              <a:rPr lang="en-IE" sz="2400" dirty="0">
                <a:solidFill>
                  <a:schemeClr val="bg1"/>
                </a:solidFill>
              </a:rPr>
              <a:t> </a:t>
            </a:r>
            <a:r>
              <a:rPr lang="en-IE" sz="2400" dirty="0" err="1">
                <a:solidFill>
                  <a:schemeClr val="bg1"/>
                </a:solidFill>
              </a:rPr>
              <a:t>kraadi</a:t>
            </a:r>
            <a:r>
              <a:rPr lang="et-EE" sz="2400" dirty="0">
                <a:solidFill>
                  <a:schemeClr val="bg1"/>
                </a:solidFill>
              </a:rPr>
              <a:t>õppes osalevatele </a:t>
            </a:r>
            <a:r>
              <a:rPr lang="en-IE" sz="2400" dirty="0" err="1">
                <a:solidFill>
                  <a:schemeClr val="bg1"/>
                </a:solidFill>
              </a:rPr>
              <a:t>üliõpilastele</a:t>
            </a:r>
            <a:r>
              <a:rPr lang="en-IE" sz="2400" dirty="0">
                <a:solidFill>
                  <a:schemeClr val="bg1"/>
                </a:solidFill>
              </a:rPr>
              <a:t> </a:t>
            </a:r>
            <a:r>
              <a:rPr lang="en-IE" sz="2400" dirty="0" err="1">
                <a:solidFill>
                  <a:schemeClr val="bg1"/>
                </a:solidFill>
              </a:rPr>
              <a:t>oli</a:t>
            </a:r>
            <a:r>
              <a:rPr lang="en-IE" sz="2400" dirty="0">
                <a:solidFill>
                  <a:schemeClr val="bg1"/>
                </a:solidFill>
              </a:rPr>
              <a:t> </a:t>
            </a:r>
            <a:r>
              <a:rPr lang="en-IE" sz="2400" dirty="0" err="1">
                <a:solidFill>
                  <a:schemeClr val="bg1"/>
                </a:solidFill>
              </a:rPr>
              <a:t>kohustuslik</a:t>
            </a:r>
            <a:r>
              <a:rPr lang="en-IE" sz="2400" dirty="0">
                <a:solidFill>
                  <a:schemeClr val="bg1"/>
                </a:solidFill>
              </a:rPr>
              <a:t> FLAC </a:t>
            </a:r>
            <a:r>
              <a:rPr lang="et-EE" sz="2400" dirty="0">
                <a:solidFill>
                  <a:schemeClr val="bg1"/>
                </a:solidFill>
              </a:rPr>
              <a:t>seltsiga </a:t>
            </a:r>
            <a:r>
              <a:rPr lang="en-IE" sz="2400" dirty="0" err="1">
                <a:solidFill>
                  <a:schemeClr val="bg1"/>
                </a:solidFill>
              </a:rPr>
              <a:t>liituda</a:t>
            </a:r>
            <a:r>
              <a:rPr lang="et-EE" sz="2400" dirty="0">
                <a:solidFill>
                  <a:schemeClr val="bg1"/>
                </a:solidFill>
              </a:rPr>
              <a:t>.</a:t>
            </a:r>
            <a:r>
              <a:rPr lang="en-IE" sz="2400" dirty="0">
                <a:solidFill>
                  <a:schemeClr val="bg1"/>
                </a:solidFill>
              </a:rPr>
              <a:t> </a:t>
            </a:r>
          </a:p>
          <a:p>
            <a:endParaRPr lang="en-IE" sz="2400" dirty="0">
              <a:solidFill>
                <a:schemeClr val="bg1"/>
              </a:solidFill>
            </a:endParaRPr>
          </a:p>
          <a:p>
            <a:endParaRPr lang="en-IE" sz="2400" dirty="0">
              <a:solidFill>
                <a:schemeClr val="bg1"/>
              </a:solidFill>
            </a:endParaRPr>
          </a:p>
        </p:txBody>
      </p:sp>
      <p:pic>
        <p:nvPicPr>
          <p:cNvPr id="7" name="Picture Placeholder 6">
            <a:extLst>
              <a:ext uri="{FF2B5EF4-FFF2-40B4-BE49-F238E27FC236}">
                <a16:creationId xmlns:a16="http://schemas.microsoft.com/office/drawing/2014/main" id="{F7F9CCE5-024E-4331-96F8-42B0EAE68D3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11" name="TextBox 10">
            <a:extLst>
              <a:ext uri="{FF2B5EF4-FFF2-40B4-BE49-F238E27FC236}">
                <a16:creationId xmlns:a16="http://schemas.microsoft.com/office/drawing/2014/main" id="{BFAC0C4C-1692-49DB-A9A9-90E350162ECC}"/>
              </a:ext>
            </a:extLst>
          </p:cNvPr>
          <p:cNvSpPr txBox="1"/>
          <p:nvPr/>
        </p:nvSpPr>
        <p:spPr>
          <a:xfrm>
            <a:off x="6852061" y="6491546"/>
            <a:ext cx="1872343" cy="369332"/>
          </a:xfrm>
          <a:prstGeom prst="rect">
            <a:avLst/>
          </a:prstGeom>
          <a:noFill/>
        </p:spPr>
        <p:txBody>
          <a:bodyPr wrap="square" rtlCol="0">
            <a:spAutoFit/>
          </a:bodyPr>
          <a:lstStyle/>
          <a:p>
            <a:r>
              <a:rPr lang="en-IE" dirty="0" err="1">
                <a:solidFill>
                  <a:schemeClr val="bg1"/>
                </a:solidFill>
                <a:hlinkClick r:id="rId4"/>
              </a:rPr>
              <a:t>Allikas</a:t>
            </a:r>
            <a:endParaRPr lang="en-IE" dirty="0">
              <a:solidFill>
                <a:schemeClr val="bg1"/>
              </a:solidFill>
            </a:endParaRPr>
          </a:p>
        </p:txBody>
      </p:sp>
      <p:sp>
        <p:nvSpPr>
          <p:cNvPr id="9" name="TextBox 8">
            <a:extLst>
              <a:ext uri="{FF2B5EF4-FFF2-40B4-BE49-F238E27FC236}">
                <a16:creationId xmlns:a16="http://schemas.microsoft.com/office/drawing/2014/main" id="{3573872F-CB22-429A-A025-4DB3D5A16729}"/>
              </a:ext>
            </a:extLst>
          </p:cNvPr>
          <p:cNvSpPr txBox="1"/>
          <p:nvPr/>
        </p:nvSpPr>
        <p:spPr>
          <a:xfrm rot="16200000">
            <a:off x="-669941" y="3406663"/>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2378549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ED741CBA-243B-423A-9900-DCE5856EC8D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22230" r="22230"/>
          <a:stretch/>
        </p:blipFill>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176649"/>
            <a:ext cx="4716425" cy="582221"/>
          </a:xfrm>
        </p:spPr>
        <p:txBody>
          <a:bodyPr>
            <a:normAutofit/>
          </a:bodyPr>
          <a:lstStyle/>
          <a:p>
            <a:pPr algn="ctr"/>
            <a:r>
              <a:rPr lang="en-US" sz="2800" dirty="0"/>
              <a:t>AIT</a:t>
            </a:r>
            <a:r>
              <a:rPr lang="et-EE" sz="2800" dirty="0"/>
              <a:t>-</a:t>
            </a:r>
            <a:r>
              <a:rPr lang="en-US" sz="2800" dirty="0"/>
              <a:t>FLAC </a:t>
            </a:r>
            <a:r>
              <a:rPr lang="et-EE" sz="2800" dirty="0"/>
              <a:t>SELTS</a:t>
            </a:r>
            <a:endParaRPr lang="en-US" sz="2800" dirty="0"/>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351508"/>
            <a:ext cx="5306291" cy="6001643"/>
          </a:xfrm>
          <a:prstGeom prst="rect">
            <a:avLst/>
          </a:prstGeom>
          <a:noFill/>
        </p:spPr>
        <p:txBody>
          <a:bodyPr wrap="square" rtlCol="0">
            <a:spAutoFit/>
          </a:bodyPr>
          <a:lstStyle/>
          <a:p>
            <a:r>
              <a:rPr lang="en-US" sz="2400" dirty="0" err="1">
                <a:solidFill>
                  <a:schemeClr val="bg1"/>
                </a:solidFill>
              </a:rPr>
              <a:t>Kuigi</a:t>
            </a:r>
            <a:r>
              <a:rPr lang="en-US" sz="2400" dirty="0">
                <a:solidFill>
                  <a:schemeClr val="bg1"/>
                </a:solidFill>
              </a:rPr>
              <a:t> see </a:t>
            </a:r>
            <a:r>
              <a:rPr lang="en-US" sz="2400" dirty="0" err="1">
                <a:solidFill>
                  <a:schemeClr val="bg1"/>
                </a:solidFill>
              </a:rPr>
              <a:t>oli</a:t>
            </a:r>
            <a:r>
              <a:rPr lang="en-US" sz="2400" dirty="0">
                <a:solidFill>
                  <a:schemeClr val="bg1"/>
                </a:solidFill>
              </a:rPr>
              <a:t> </a:t>
            </a:r>
            <a:r>
              <a:rPr lang="en-US" sz="2400" dirty="0" err="1">
                <a:solidFill>
                  <a:schemeClr val="bg1"/>
                </a:solidFill>
              </a:rPr>
              <a:t>äri</a:t>
            </a:r>
            <a:r>
              <a:rPr lang="en-US" sz="2400" dirty="0">
                <a:solidFill>
                  <a:schemeClr val="bg1"/>
                </a:solidFill>
              </a:rPr>
              <a:t>- ja </a:t>
            </a:r>
            <a:r>
              <a:rPr lang="en-US" sz="2400" dirty="0" err="1">
                <a:solidFill>
                  <a:schemeClr val="bg1"/>
                </a:solidFill>
              </a:rPr>
              <a:t>õigus</a:t>
            </a:r>
            <a:r>
              <a:rPr lang="et-EE" sz="2400" dirty="0">
                <a:solidFill>
                  <a:schemeClr val="bg1"/>
                </a:solidFill>
              </a:rPr>
              <a:t>teaduse </a:t>
            </a:r>
            <a:r>
              <a:rPr lang="en-US" sz="2400" dirty="0" err="1">
                <a:solidFill>
                  <a:schemeClr val="bg1"/>
                </a:solidFill>
              </a:rPr>
              <a:t>kursuse</a:t>
            </a:r>
            <a:r>
              <a:rPr lang="en-US" sz="2400" dirty="0">
                <a:solidFill>
                  <a:schemeClr val="bg1"/>
                </a:solidFill>
              </a:rPr>
              <a:t> </a:t>
            </a:r>
            <a:r>
              <a:rPr lang="en-US" sz="2400" dirty="0" err="1">
                <a:solidFill>
                  <a:schemeClr val="bg1"/>
                </a:solidFill>
              </a:rPr>
              <a:t>kohustuslik</a:t>
            </a:r>
            <a:r>
              <a:rPr lang="en-US" sz="2400" dirty="0">
                <a:solidFill>
                  <a:schemeClr val="bg1"/>
                </a:solidFill>
              </a:rPr>
              <a:t> </a:t>
            </a:r>
            <a:r>
              <a:rPr lang="en-US" sz="2400" dirty="0" err="1">
                <a:solidFill>
                  <a:schemeClr val="bg1"/>
                </a:solidFill>
              </a:rPr>
              <a:t>osa</a:t>
            </a:r>
            <a:r>
              <a:rPr lang="en-US" sz="2400" dirty="0">
                <a:solidFill>
                  <a:schemeClr val="bg1"/>
                </a:solidFill>
              </a:rPr>
              <a:t>, </a:t>
            </a:r>
            <a:r>
              <a:rPr lang="en-US" sz="2400" dirty="0" err="1">
                <a:solidFill>
                  <a:schemeClr val="bg1"/>
                </a:solidFill>
              </a:rPr>
              <a:t>andis</a:t>
            </a:r>
            <a:r>
              <a:rPr lang="en-US" sz="2400" dirty="0">
                <a:solidFill>
                  <a:schemeClr val="bg1"/>
                </a:solidFill>
              </a:rPr>
              <a:t> see õ</a:t>
            </a:r>
            <a:r>
              <a:rPr lang="et-EE" sz="2400" dirty="0" err="1">
                <a:solidFill>
                  <a:schemeClr val="bg1"/>
                </a:solidFill>
              </a:rPr>
              <a:t>üli</a:t>
            </a:r>
            <a:r>
              <a:rPr lang="en-US" sz="2400" dirty="0" err="1">
                <a:solidFill>
                  <a:schemeClr val="bg1"/>
                </a:solidFill>
              </a:rPr>
              <a:t>pilastele</a:t>
            </a:r>
            <a:r>
              <a:rPr lang="en-US" sz="2400" dirty="0">
                <a:solidFill>
                  <a:schemeClr val="bg1"/>
                </a:solidFill>
              </a:rPr>
              <a:t> </a:t>
            </a:r>
            <a:r>
              <a:rPr lang="en-US" sz="2400" dirty="0" err="1">
                <a:solidFill>
                  <a:schemeClr val="bg1"/>
                </a:solidFill>
              </a:rPr>
              <a:t>suurepärase</a:t>
            </a:r>
            <a:r>
              <a:rPr lang="en-US" sz="2400" dirty="0">
                <a:solidFill>
                  <a:schemeClr val="bg1"/>
                </a:solidFill>
              </a:rPr>
              <a:t> </a:t>
            </a:r>
            <a:r>
              <a:rPr lang="en-US" sz="2400" dirty="0" err="1">
                <a:solidFill>
                  <a:schemeClr val="bg1"/>
                </a:solidFill>
              </a:rPr>
              <a:t>võimaluse</a:t>
            </a:r>
            <a:r>
              <a:rPr lang="en-US" sz="2400" dirty="0">
                <a:solidFill>
                  <a:schemeClr val="bg1"/>
                </a:solidFill>
              </a:rPr>
              <a:t> </a:t>
            </a:r>
            <a:r>
              <a:rPr lang="en-US" sz="2400" dirty="0" err="1">
                <a:solidFill>
                  <a:schemeClr val="bg1"/>
                </a:solidFill>
              </a:rPr>
              <a:t>kogeda</a:t>
            </a:r>
            <a:r>
              <a:rPr lang="en-US" sz="2400" dirty="0">
                <a:solidFill>
                  <a:schemeClr val="bg1"/>
                </a:solidFill>
              </a:rPr>
              <a:t>, mis </a:t>
            </a:r>
            <a:r>
              <a:rPr lang="en-US" sz="2400" dirty="0" err="1">
                <a:solidFill>
                  <a:schemeClr val="bg1"/>
                </a:solidFill>
              </a:rPr>
              <a:t>tunne</a:t>
            </a:r>
            <a:r>
              <a:rPr lang="en-US" sz="2400" dirty="0">
                <a:solidFill>
                  <a:schemeClr val="bg1"/>
                </a:solidFill>
              </a:rPr>
              <a:t> </a:t>
            </a:r>
            <a:r>
              <a:rPr lang="en-US" sz="2400" dirty="0" err="1">
                <a:solidFill>
                  <a:schemeClr val="bg1"/>
                </a:solidFill>
              </a:rPr>
              <a:t>oleks</a:t>
            </a:r>
            <a:r>
              <a:rPr lang="en-US" sz="2400" dirty="0">
                <a:solidFill>
                  <a:schemeClr val="bg1"/>
                </a:solidFill>
              </a:rPr>
              <a:t> </a:t>
            </a:r>
            <a:r>
              <a:rPr lang="en-US" sz="2400" dirty="0" err="1">
                <a:solidFill>
                  <a:schemeClr val="bg1"/>
                </a:solidFill>
              </a:rPr>
              <a:t>töötada</a:t>
            </a:r>
            <a:r>
              <a:rPr lang="en-US" sz="2400" dirty="0">
                <a:solidFill>
                  <a:schemeClr val="bg1"/>
                </a:solidFill>
              </a:rPr>
              <a:t> </a:t>
            </a:r>
            <a:r>
              <a:rPr lang="en-US" sz="2400" dirty="0" err="1">
                <a:solidFill>
                  <a:schemeClr val="bg1"/>
                </a:solidFill>
              </a:rPr>
              <a:t>õigussektoris</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t-EE" sz="2400" dirty="0" err="1">
                <a:solidFill>
                  <a:schemeClr val="bg1"/>
                </a:solidFill>
              </a:rPr>
              <a:t>Üliõ</a:t>
            </a:r>
            <a:r>
              <a:rPr lang="en-US" sz="2400" dirty="0" err="1">
                <a:solidFill>
                  <a:schemeClr val="bg1"/>
                </a:solidFill>
              </a:rPr>
              <a:t>pilased</a:t>
            </a:r>
            <a:r>
              <a:rPr lang="en-US" sz="2400" dirty="0">
                <a:solidFill>
                  <a:schemeClr val="bg1"/>
                </a:solidFill>
              </a:rPr>
              <a:t> </a:t>
            </a:r>
            <a:r>
              <a:rPr lang="en-US" sz="2400" dirty="0" err="1">
                <a:solidFill>
                  <a:schemeClr val="bg1"/>
                </a:solidFill>
              </a:rPr>
              <a:t>leidsid</a:t>
            </a:r>
            <a:r>
              <a:rPr lang="en-US" sz="2400" dirty="0">
                <a:solidFill>
                  <a:schemeClr val="bg1"/>
                </a:solidFill>
              </a:rPr>
              <a:t>, et see </a:t>
            </a:r>
            <a:r>
              <a:rPr lang="en-US" sz="2400" dirty="0" err="1">
                <a:solidFill>
                  <a:schemeClr val="bg1"/>
                </a:solidFill>
              </a:rPr>
              <a:t>oli</a:t>
            </a:r>
            <a:r>
              <a:rPr lang="en-US" sz="2400" dirty="0">
                <a:solidFill>
                  <a:schemeClr val="bg1"/>
                </a:solidFill>
              </a:rPr>
              <a:t> </a:t>
            </a:r>
            <a:r>
              <a:rPr lang="en-US" sz="2400" dirty="0" err="1">
                <a:solidFill>
                  <a:schemeClr val="bg1"/>
                </a:solidFill>
              </a:rPr>
              <a:t>suurepärane</a:t>
            </a:r>
            <a:r>
              <a:rPr lang="en-US" sz="2400" dirty="0">
                <a:solidFill>
                  <a:schemeClr val="bg1"/>
                </a:solidFill>
              </a:rPr>
              <a:t> </a:t>
            </a:r>
            <a:r>
              <a:rPr lang="en-US" sz="2400" dirty="0" err="1">
                <a:solidFill>
                  <a:schemeClr val="bg1"/>
                </a:solidFill>
              </a:rPr>
              <a:t>võimalus</a:t>
            </a:r>
            <a:r>
              <a:rPr lang="en-US" sz="2400" dirty="0">
                <a:solidFill>
                  <a:schemeClr val="bg1"/>
                </a:solidFill>
              </a:rPr>
              <a:t> </a:t>
            </a:r>
            <a:r>
              <a:rPr lang="en-US" sz="2400" dirty="0" err="1">
                <a:solidFill>
                  <a:schemeClr val="bg1"/>
                </a:solidFill>
              </a:rPr>
              <a:t>aidata</a:t>
            </a:r>
            <a:r>
              <a:rPr lang="en-US" sz="2400" dirty="0">
                <a:solidFill>
                  <a:schemeClr val="bg1"/>
                </a:solidFill>
              </a:rPr>
              <a:t> </a:t>
            </a:r>
            <a:r>
              <a:rPr lang="et-EE" sz="2400" dirty="0">
                <a:solidFill>
                  <a:schemeClr val="bg1"/>
                </a:solidFill>
              </a:rPr>
              <a:t>neil </a:t>
            </a:r>
            <a:r>
              <a:rPr lang="en-US" sz="2400" dirty="0" err="1">
                <a:solidFill>
                  <a:schemeClr val="bg1"/>
                </a:solidFill>
              </a:rPr>
              <a:t>otsustada</a:t>
            </a:r>
            <a:r>
              <a:rPr lang="en-US" sz="2400" dirty="0">
                <a:solidFill>
                  <a:schemeClr val="bg1"/>
                </a:solidFill>
              </a:rPr>
              <a:t>, </a:t>
            </a:r>
            <a:r>
              <a:rPr lang="et-EE" sz="2400" dirty="0">
                <a:solidFill>
                  <a:schemeClr val="bg1"/>
                </a:solidFill>
              </a:rPr>
              <a:t>kuidas </a:t>
            </a:r>
            <a:r>
              <a:rPr lang="en-US" sz="2400" dirty="0" err="1">
                <a:solidFill>
                  <a:schemeClr val="bg1"/>
                </a:solidFill>
              </a:rPr>
              <a:t>nad</a:t>
            </a:r>
            <a:r>
              <a:rPr lang="en-US" sz="2400" dirty="0">
                <a:solidFill>
                  <a:schemeClr val="bg1"/>
                </a:solidFill>
              </a:rPr>
              <a:t> </a:t>
            </a:r>
            <a:r>
              <a:rPr lang="en-US" sz="2400" dirty="0" err="1">
                <a:solidFill>
                  <a:schemeClr val="bg1"/>
                </a:solidFill>
              </a:rPr>
              <a:t>võiksid</a:t>
            </a:r>
            <a:r>
              <a:rPr lang="en-US" sz="2400" dirty="0">
                <a:solidFill>
                  <a:schemeClr val="bg1"/>
                </a:solidFill>
              </a:rPr>
              <a:t> </a:t>
            </a:r>
            <a:r>
              <a:rPr lang="en-US" sz="2400" dirty="0" err="1">
                <a:solidFill>
                  <a:schemeClr val="bg1"/>
                </a:solidFill>
              </a:rPr>
              <a:t>tulevikus</a:t>
            </a:r>
            <a:r>
              <a:rPr lang="en-US" sz="2400" dirty="0">
                <a:solidFill>
                  <a:schemeClr val="bg1"/>
                </a:solidFill>
              </a:rPr>
              <a:t> </a:t>
            </a:r>
            <a:r>
              <a:rPr lang="et-EE" sz="2400" dirty="0">
                <a:solidFill>
                  <a:schemeClr val="bg1"/>
                </a:solidFill>
              </a:rPr>
              <a:t>oma </a:t>
            </a:r>
            <a:r>
              <a:rPr lang="en-US" sz="2400" dirty="0" err="1">
                <a:solidFill>
                  <a:schemeClr val="bg1"/>
                </a:solidFill>
              </a:rPr>
              <a:t>karjääri</a:t>
            </a:r>
            <a:r>
              <a:rPr lang="en-US" sz="2400" dirty="0">
                <a:solidFill>
                  <a:schemeClr val="bg1"/>
                </a:solidFill>
              </a:rPr>
              <a:t> </a:t>
            </a:r>
            <a:r>
              <a:rPr lang="et-EE" sz="2400" dirty="0">
                <a:solidFill>
                  <a:schemeClr val="bg1"/>
                </a:solidFill>
              </a:rPr>
              <a:t>kujundada. On raske otsustada, kui neil ei ole</a:t>
            </a:r>
            <a:r>
              <a:rPr lang="en-US" sz="2400" dirty="0">
                <a:solidFill>
                  <a:schemeClr val="bg1"/>
                </a:solidFill>
              </a:rPr>
              <a:t> </a:t>
            </a:r>
            <a:r>
              <a:rPr lang="en-US" sz="2400" dirty="0" err="1">
                <a:solidFill>
                  <a:schemeClr val="bg1"/>
                </a:solidFill>
              </a:rPr>
              <a:t>varasemat</a:t>
            </a:r>
            <a:r>
              <a:rPr lang="en-US" sz="2400" dirty="0">
                <a:solidFill>
                  <a:schemeClr val="bg1"/>
                </a:solidFill>
              </a:rPr>
              <a:t> </a:t>
            </a:r>
            <a:r>
              <a:rPr lang="en-US" sz="2400" dirty="0" err="1">
                <a:solidFill>
                  <a:schemeClr val="bg1"/>
                </a:solidFill>
              </a:rPr>
              <a:t>kogemust</a:t>
            </a:r>
            <a:r>
              <a:rPr lang="en-US" sz="2400" dirty="0">
                <a:solidFill>
                  <a:schemeClr val="bg1"/>
                </a:solidFill>
              </a:rPr>
              <a:t> </a:t>
            </a:r>
            <a:r>
              <a:rPr lang="en-US" sz="2400" dirty="0" err="1">
                <a:solidFill>
                  <a:schemeClr val="bg1"/>
                </a:solidFill>
              </a:rPr>
              <a:t>sektori</a:t>
            </a:r>
            <a:r>
              <a:rPr lang="en-US" sz="2400" dirty="0">
                <a:solidFill>
                  <a:schemeClr val="bg1"/>
                </a:solidFill>
              </a:rPr>
              <a:t> </a:t>
            </a:r>
            <a:r>
              <a:rPr lang="en-US" sz="2400" dirty="0" err="1">
                <a:solidFill>
                  <a:schemeClr val="bg1"/>
                </a:solidFill>
              </a:rPr>
              <a:t>toimimise</a:t>
            </a:r>
            <a:r>
              <a:rPr lang="en-US" sz="2400" dirty="0">
                <a:solidFill>
                  <a:schemeClr val="bg1"/>
                </a:solidFill>
              </a:rPr>
              <a:t> </a:t>
            </a:r>
            <a:r>
              <a:rPr lang="en-US" sz="2400" dirty="0" err="1">
                <a:solidFill>
                  <a:schemeClr val="bg1"/>
                </a:solidFill>
              </a:rPr>
              <a:t>kohta</a:t>
            </a:r>
            <a:r>
              <a:rPr lang="en-US" sz="2400" dirty="0">
                <a:solidFill>
                  <a:schemeClr val="bg1"/>
                </a:solidFill>
              </a:rPr>
              <a:t>.</a:t>
            </a:r>
          </a:p>
          <a:p>
            <a:endParaRPr lang="en-US" sz="2400" dirty="0">
              <a:solidFill>
                <a:schemeClr val="bg1"/>
              </a:solidFill>
            </a:endParaRP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sp>
        <p:nvSpPr>
          <p:cNvPr id="10" name="TextBox 9">
            <a:extLst>
              <a:ext uri="{FF2B5EF4-FFF2-40B4-BE49-F238E27FC236}">
                <a16:creationId xmlns:a16="http://schemas.microsoft.com/office/drawing/2014/main" id="{7EAE1AF2-A137-42F0-BD76-A449F207CF8C}"/>
              </a:ext>
            </a:extLst>
          </p:cNvPr>
          <p:cNvSpPr txBox="1"/>
          <p:nvPr/>
        </p:nvSpPr>
        <p:spPr>
          <a:xfrm rot="16200000">
            <a:off x="-669941" y="3406663"/>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
        <p:nvSpPr>
          <p:cNvPr id="11" name="TextBox 10">
            <a:extLst>
              <a:ext uri="{FF2B5EF4-FFF2-40B4-BE49-F238E27FC236}">
                <a16:creationId xmlns:a16="http://schemas.microsoft.com/office/drawing/2014/main" id="{C505798A-43BF-4EC8-999A-3ADCE7F3C5E9}"/>
              </a:ext>
            </a:extLst>
          </p:cNvPr>
          <p:cNvSpPr txBox="1"/>
          <p:nvPr/>
        </p:nvSpPr>
        <p:spPr>
          <a:xfrm>
            <a:off x="6852061" y="6491546"/>
            <a:ext cx="1872343" cy="369332"/>
          </a:xfrm>
          <a:prstGeom prst="rect">
            <a:avLst/>
          </a:prstGeom>
          <a:noFill/>
        </p:spPr>
        <p:txBody>
          <a:bodyPr wrap="square" rtlCol="0">
            <a:spAutoFit/>
          </a:bodyPr>
          <a:lstStyle/>
          <a:p>
            <a:r>
              <a:rPr lang="en-IE" dirty="0" err="1">
                <a:solidFill>
                  <a:schemeClr val="bg1"/>
                </a:solidFill>
                <a:hlinkClick r:id="rId4"/>
              </a:rPr>
              <a:t>Allikas</a:t>
            </a:r>
            <a:endParaRPr lang="en-IE" dirty="0">
              <a:solidFill>
                <a:schemeClr val="bg1"/>
              </a:solidFill>
            </a:endParaRPr>
          </a:p>
        </p:txBody>
      </p:sp>
    </p:spTree>
    <p:extLst>
      <p:ext uri="{BB962C8B-B14F-4D97-AF65-F5344CB8AC3E}">
        <p14:creationId xmlns:p14="http://schemas.microsoft.com/office/powerpoint/2010/main" val="1806842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828675"/>
          </a:xfrm>
        </p:spPr>
        <p:txBody>
          <a:bodyPr>
            <a:normAutofit fontScale="85000" lnSpcReduction="20000"/>
          </a:bodyPr>
          <a:lstStyle/>
          <a:p>
            <a:pPr algn="ctr"/>
            <a:r>
              <a:rPr lang="et-EE" sz="3000" dirty="0"/>
              <a:t>VABATAHTLIK OSALEMINE:</a:t>
            </a:r>
            <a:endParaRPr lang="en-US" sz="3000" dirty="0"/>
          </a:p>
          <a:p>
            <a:pPr algn="ctr"/>
            <a:r>
              <a:rPr lang="en-US" sz="3000" dirty="0"/>
              <a:t>STARTER PROGRAMM</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39717"/>
            <a:ext cx="4981153" cy="5262979"/>
          </a:xfrm>
          <a:prstGeom prst="rect">
            <a:avLst/>
          </a:prstGeom>
          <a:noFill/>
        </p:spPr>
        <p:txBody>
          <a:bodyPr wrap="square" rtlCol="0">
            <a:spAutoFit/>
          </a:bodyPr>
          <a:lstStyle/>
          <a:p>
            <a:endParaRPr lang="en-IE" sz="2400" dirty="0">
              <a:solidFill>
                <a:schemeClr val="bg1"/>
              </a:solidFill>
            </a:endParaRPr>
          </a:p>
          <a:p>
            <a:r>
              <a:rPr lang="et-EE" sz="2400" dirty="0">
                <a:solidFill>
                  <a:schemeClr val="bg1"/>
                </a:solidFill>
              </a:rPr>
              <a:t>STARTER programm </a:t>
            </a:r>
            <a:r>
              <a:rPr lang="en-US" sz="2400" dirty="0">
                <a:solidFill>
                  <a:schemeClr val="bg1"/>
                </a:solidFill>
              </a:rPr>
              <a:t>on </a:t>
            </a:r>
            <a:r>
              <a:rPr lang="et-EE" sz="2400" dirty="0">
                <a:solidFill>
                  <a:schemeClr val="bg1"/>
                </a:solidFill>
              </a:rPr>
              <a:t>üliõpilastele suunatud õppekava</a:t>
            </a:r>
            <a:r>
              <a:rPr lang="en-US" sz="2400" dirty="0" err="1">
                <a:solidFill>
                  <a:schemeClr val="bg1"/>
                </a:solidFill>
              </a:rPr>
              <a:t>väline</a:t>
            </a:r>
            <a:r>
              <a:rPr lang="en-US" sz="2400" dirty="0">
                <a:solidFill>
                  <a:schemeClr val="bg1"/>
                </a:solidFill>
              </a:rPr>
              <a:t> </a:t>
            </a:r>
            <a:r>
              <a:rPr lang="en-US" sz="2400" dirty="0" err="1">
                <a:solidFill>
                  <a:schemeClr val="bg1"/>
                </a:solidFill>
              </a:rPr>
              <a:t>tegevus</a:t>
            </a:r>
            <a:r>
              <a:rPr lang="en-US" sz="2400" dirty="0">
                <a:solidFill>
                  <a:schemeClr val="bg1"/>
                </a:solidFill>
              </a:rPr>
              <a:t>, </a:t>
            </a:r>
            <a:r>
              <a:rPr lang="en-US" sz="2400" dirty="0" err="1">
                <a:solidFill>
                  <a:schemeClr val="bg1"/>
                </a:solidFill>
              </a:rPr>
              <a:t>mille</a:t>
            </a:r>
            <a:r>
              <a:rPr lang="en-US" sz="2400" dirty="0">
                <a:solidFill>
                  <a:schemeClr val="bg1"/>
                </a:solidFill>
              </a:rPr>
              <a:t> </a:t>
            </a:r>
            <a:r>
              <a:rPr lang="en-US" sz="2400" dirty="0" err="1">
                <a:solidFill>
                  <a:schemeClr val="bg1"/>
                </a:solidFill>
              </a:rPr>
              <a:t>eesmärk</a:t>
            </a:r>
            <a:r>
              <a:rPr lang="en-US" sz="2400" dirty="0">
                <a:solidFill>
                  <a:schemeClr val="bg1"/>
                </a:solidFill>
              </a:rPr>
              <a:t> on </a:t>
            </a:r>
            <a:r>
              <a:rPr lang="en-US" sz="2400" dirty="0" err="1">
                <a:solidFill>
                  <a:schemeClr val="bg1"/>
                </a:solidFill>
              </a:rPr>
              <a:t>arendada</a:t>
            </a:r>
            <a:r>
              <a:rPr lang="en-US" sz="2400" dirty="0">
                <a:solidFill>
                  <a:schemeClr val="bg1"/>
                </a:solidFill>
              </a:rPr>
              <a:t> </a:t>
            </a:r>
            <a:r>
              <a:rPr lang="et-EE" sz="2400" dirty="0">
                <a:solidFill>
                  <a:schemeClr val="bg1"/>
                </a:solidFill>
              </a:rPr>
              <a:t>õppijate</a:t>
            </a:r>
            <a:r>
              <a:rPr lang="en-US" sz="2400" dirty="0">
                <a:solidFill>
                  <a:schemeClr val="bg1"/>
                </a:solidFill>
              </a:rPr>
              <a:t> </a:t>
            </a:r>
            <a:r>
              <a:rPr lang="en-US" sz="2400" dirty="0" err="1">
                <a:solidFill>
                  <a:schemeClr val="bg1"/>
                </a:solidFill>
              </a:rPr>
              <a:t>ettevõtl</a:t>
            </a:r>
            <a:r>
              <a:rPr lang="et-EE" sz="2400" dirty="0" err="1">
                <a:solidFill>
                  <a:schemeClr val="bg1"/>
                </a:solidFill>
              </a:rPr>
              <a:t>ikku</a:t>
            </a:r>
            <a:r>
              <a:rPr lang="en-US" sz="2400" dirty="0">
                <a:solidFill>
                  <a:schemeClr val="bg1"/>
                </a:solidFill>
              </a:rPr>
              <a:t> </a:t>
            </a:r>
            <a:r>
              <a:rPr lang="en-US" sz="2400" dirty="0" err="1">
                <a:solidFill>
                  <a:schemeClr val="bg1"/>
                </a:solidFill>
              </a:rPr>
              <a:t>mõtteviisi</a:t>
            </a:r>
            <a:r>
              <a:rPr lang="en-US" sz="2400" dirty="0">
                <a:solidFill>
                  <a:schemeClr val="bg1"/>
                </a:solidFill>
              </a:rPr>
              <a:t> ja</a:t>
            </a:r>
            <a:r>
              <a:rPr lang="et-EE" sz="2400" dirty="0">
                <a:solidFill>
                  <a:schemeClr val="bg1"/>
                </a:solidFill>
              </a:rPr>
              <a:t> ettevõtlus</a:t>
            </a:r>
            <a:r>
              <a:rPr lang="en-US" sz="2400" dirty="0" err="1">
                <a:solidFill>
                  <a:schemeClr val="bg1"/>
                </a:solidFill>
              </a:rPr>
              <a:t>oskusi</a:t>
            </a:r>
            <a:r>
              <a:rPr lang="en-US" sz="2400" dirty="0">
                <a:solidFill>
                  <a:schemeClr val="bg1"/>
                </a:solidFill>
              </a:rPr>
              <a:t>. </a:t>
            </a:r>
            <a:endParaRPr lang="et-EE" sz="2400" dirty="0">
              <a:solidFill>
                <a:schemeClr val="bg1"/>
              </a:solidFill>
            </a:endParaRPr>
          </a:p>
          <a:p>
            <a:endParaRPr lang="et-EE" sz="2400" dirty="0">
              <a:solidFill>
                <a:schemeClr val="bg1"/>
              </a:solidFill>
            </a:endParaRPr>
          </a:p>
          <a:p>
            <a:r>
              <a:rPr lang="en-US" sz="2400" dirty="0">
                <a:solidFill>
                  <a:schemeClr val="bg1"/>
                </a:solidFill>
              </a:rPr>
              <a:t>See on </a:t>
            </a:r>
            <a:r>
              <a:rPr lang="en-US" sz="2400" dirty="0" err="1">
                <a:solidFill>
                  <a:schemeClr val="bg1"/>
                </a:solidFill>
              </a:rPr>
              <a:t>kolm</a:t>
            </a:r>
            <a:r>
              <a:rPr lang="en-US" sz="2400" dirty="0">
                <a:solidFill>
                  <a:schemeClr val="bg1"/>
                </a:solidFill>
              </a:rPr>
              <a:t> </a:t>
            </a:r>
            <a:r>
              <a:rPr lang="en-US" sz="2400" dirty="0" err="1">
                <a:solidFill>
                  <a:schemeClr val="bg1"/>
                </a:solidFill>
              </a:rPr>
              <a:t>kuud</a:t>
            </a:r>
            <a:r>
              <a:rPr lang="en-US" sz="2400" dirty="0">
                <a:solidFill>
                  <a:schemeClr val="bg1"/>
                </a:solidFill>
              </a:rPr>
              <a:t> </a:t>
            </a:r>
            <a:r>
              <a:rPr lang="en-US" sz="2400" dirty="0" err="1">
                <a:solidFill>
                  <a:schemeClr val="bg1"/>
                </a:solidFill>
              </a:rPr>
              <a:t>kestev</a:t>
            </a:r>
            <a:r>
              <a:rPr lang="en-US" sz="2400" dirty="0">
                <a:solidFill>
                  <a:schemeClr val="bg1"/>
                </a:solidFill>
              </a:rPr>
              <a:t> </a:t>
            </a:r>
            <a:r>
              <a:rPr lang="en-US" sz="2400" dirty="0" err="1">
                <a:solidFill>
                  <a:schemeClr val="bg1"/>
                </a:solidFill>
              </a:rPr>
              <a:t>ideearendusprogramm</a:t>
            </a:r>
            <a:r>
              <a:rPr lang="en-US" sz="2400" dirty="0">
                <a:solidFill>
                  <a:schemeClr val="bg1"/>
                </a:solidFill>
              </a:rPr>
              <a:t>, mis </a:t>
            </a:r>
            <a:r>
              <a:rPr lang="en-US" sz="2400" dirty="0" err="1">
                <a:solidFill>
                  <a:schemeClr val="bg1"/>
                </a:solidFill>
              </a:rPr>
              <a:t>koosneb</a:t>
            </a:r>
            <a:r>
              <a:rPr lang="en-US" sz="2400" dirty="0">
                <a:solidFill>
                  <a:schemeClr val="bg1"/>
                </a:solidFill>
              </a:rPr>
              <a:t> </a:t>
            </a:r>
            <a:r>
              <a:rPr lang="en-US" sz="2400" dirty="0" err="1">
                <a:solidFill>
                  <a:schemeClr val="bg1"/>
                </a:solidFill>
              </a:rPr>
              <a:t>avaüritusest</a:t>
            </a:r>
            <a:r>
              <a:rPr lang="en-US" sz="2400" dirty="0">
                <a:solidFill>
                  <a:schemeClr val="bg1"/>
                </a:solidFill>
              </a:rPr>
              <a:t>, </a:t>
            </a:r>
            <a:r>
              <a:rPr lang="en-US" sz="2400" dirty="0" err="1">
                <a:solidFill>
                  <a:schemeClr val="bg1"/>
                </a:solidFill>
              </a:rPr>
              <a:t>mitmetest</a:t>
            </a:r>
            <a:r>
              <a:rPr lang="en-US" sz="2400" dirty="0">
                <a:solidFill>
                  <a:schemeClr val="bg1"/>
                </a:solidFill>
              </a:rPr>
              <a:t> </a:t>
            </a:r>
            <a:r>
              <a:rPr lang="en-US" sz="2400" dirty="0" err="1">
                <a:solidFill>
                  <a:schemeClr val="bg1"/>
                </a:solidFill>
              </a:rPr>
              <a:t>koolitustest</a:t>
            </a:r>
            <a:r>
              <a:rPr lang="en-US" sz="2400" dirty="0">
                <a:solidFill>
                  <a:schemeClr val="bg1"/>
                </a:solidFill>
              </a:rPr>
              <a:t> ja </a:t>
            </a:r>
            <a:r>
              <a:rPr lang="en-US" sz="2400" dirty="0" err="1">
                <a:solidFill>
                  <a:schemeClr val="bg1"/>
                </a:solidFill>
              </a:rPr>
              <a:t>töötubadest</a:t>
            </a:r>
            <a:r>
              <a:rPr lang="en-US" sz="2400" dirty="0">
                <a:solidFill>
                  <a:schemeClr val="bg1"/>
                </a:solidFill>
              </a:rPr>
              <a:t>, </a:t>
            </a:r>
            <a:r>
              <a:rPr lang="en-US" sz="2400" dirty="0" err="1">
                <a:solidFill>
                  <a:schemeClr val="bg1"/>
                </a:solidFill>
              </a:rPr>
              <a:t>võrgustike</a:t>
            </a:r>
            <a:r>
              <a:rPr lang="en-US" sz="2400" dirty="0">
                <a:solidFill>
                  <a:schemeClr val="bg1"/>
                </a:solidFill>
              </a:rPr>
              <a:t> </a:t>
            </a:r>
            <a:r>
              <a:rPr lang="en-US" sz="2400" dirty="0" err="1">
                <a:solidFill>
                  <a:schemeClr val="bg1"/>
                </a:solidFill>
              </a:rPr>
              <a:t>loomisest</a:t>
            </a:r>
            <a:r>
              <a:rPr lang="et-EE" sz="2400" dirty="0">
                <a:solidFill>
                  <a:schemeClr val="bg1"/>
                </a:solidFill>
              </a:rPr>
              <a:t>, </a:t>
            </a:r>
            <a:r>
              <a:rPr lang="en-US" sz="2400" dirty="0" err="1">
                <a:solidFill>
                  <a:schemeClr val="bg1"/>
                </a:solidFill>
              </a:rPr>
              <a:t>mentorlusseanssidest</a:t>
            </a:r>
            <a:r>
              <a:rPr lang="en-US" sz="2400" dirty="0">
                <a:solidFill>
                  <a:schemeClr val="bg1"/>
                </a:solidFill>
              </a:rPr>
              <a:t> ja </a:t>
            </a:r>
            <a:r>
              <a:rPr lang="en-US" sz="2400" dirty="0" err="1">
                <a:solidFill>
                  <a:schemeClr val="bg1"/>
                </a:solidFill>
              </a:rPr>
              <a:t>demopäevast</a:t>
            </a:r>
            <a:r>
              <a:rPr lang="en-US" sz="2400" dirty="0">
                <a:solidFill>
                  <a:schemeClr val="bg1"/>
                </a:solidFill>
              </a:rPr>
              <a:t>.</a:t>
            </a:r>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pic>
        <p:nvPicPr>
          <p:cNvPr id="7" name="Picture Placeholder 6">
            <a:extLst>
              <a:ext uri="{FF2B5EF4-FFF2-40B4-BE49-F238E27FC236}">
                <a16:creationId xmlns:a16="http://schemas.microsoft.com/office/drawing/2014/main" id="{FBD463E3-7518-43E2-88D8-DFE1FB2979B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12" r="23212"/>
          <a:stretch>
            <a:fillRect/>
          </a:stretch>
        </p:blipFill>
        <p:spPr>
          <a:xfrm>
            <a:off x="6852062" y="228600"/>
            <a:ext cx="5105121" cy="6362700"/>
          </a:xfrm>
        </p:spPr>
      </p:pic>
      <p:sp>
        <p:nvSpPr>
          <p:cNvPr id="11" name="TextBox 10">
            <a:extLst>
              <a:ext uri="{FF2B5EF4-FFF2-40B4-BE49-F238E27FC236}">
                <a16:creationId xmlns:a16="http://schemas.microsoft.com/office/drawing/2014/main" id="{5EC2FE96-3073-41D7-90C6-B67381E921D5}"/>
              </a:ext>
            </a:extLst>
          </p:cNvPr>
          <p:cNvSpPr txBox="1"/>
          <p:nvPr/>
        </p:nvSpPr>
        <p:spPr>
          <a:xfrm>
            <a:off x="6852061" y="6491546"/>
            <a:ext cx="1872343" cy="369332"/>
          </a:xfrm>
          <a:prstGeom prst="rect">
            <a:avLst/>
          </a:prstGeom>
          <a:noFill/>
        </p:spPr>
        <p:txBody>
          <a:bodyPr wrap="square" rtlCol="0">
            <a:spAutoFit/>
          </a:bodyPr>
          <a:lstStyle/>
          <a:p>
            <a:r>
              <a:rPr lang="en-IE" dirty="0" err="1">
                <a:solidFill>
                  <a:schemeClr val="bg1"/>
                </a:solidFill>
                <a:hlinkClick r:id="rId4"/>
              </a:rPr>
              <a:t>Allikas</a:t>
            </a:r>
            <a:endParaRPr lang="en-IE" dirty="0">
              <a:solidFill>
                <a:schemeClr val="bg1"/>
              </a:solidFill>
            </a:endParaRPr>
          </a:p>
        </p:txBody>
      </p:sp>
      <p:sp>
        <p:nvSpPr>
          <p:cNvPr id="9" name="TextBox 8">
            <a:extLst>
              <a:ext uri="{FF2B5EF4-FFF2-40B4-BE49-F238E27FC236}">
                <a16:creationId xmlns:a16="http://schemas.microsoft.com/office/drawing/2014/main" id="{0E58BF28-57FF-49A6-88B7-B58BF2EC3318}"/>
              </a:ext>
            </a:extLst>
          </p:cNvPr>
          <p:cNvSpPr txBox="1"/>
          <p:nvPr/>
        </p:nvSpPr>
        <p:spPr>
          <a:xfrm rot="16200000">
            <a:off x="-669941" y="3406663"/>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4041392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828675"/>
          </a:xfrm>
        </p:spPr>
        <p:txBody>
          <a:bodyPr>
            <a:normAutofit/>
          </a:bodyPr>
          <a:lstStyle/>
          <a:p>
            <a:pPr algn="ctr"/>
            <a:r>
              <a:rPr lang="en-US" sz="3000" dirty="0"/>
              <a:t>SORTER </a:t>
            </a:r>
            <a:r>
              <a:rPr lang="et-EE" sz="3000" dirty="0"/>
              <a:t>RAKENDUS</a:t>
            </a:r>
            <a:endParaRPr lang="en-US" sz="3000" dirty="0"/>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39717"/>
            <a:ext cx="5306291" cy="5632311"/>
          </a:xfrm>
          <a:prstGeom prst="rect">
            <a:avLst/>
          </a:prstGeom>
          <a:noFill/>
        </p:spPr>
        <p:txBody>
          <a:bodyPr wrap="square" rtlCol="0">
            <a:spAutoFit/>
          </a:bodyPr>
          <a:lstStyle/>
          <a:p>
            <a:r>
              <a:rPr lang="en-IE" sz="2400" dirty="0" err="1">
                <a:solidFill>
                  <a:schemeClr val="bg1"/>
                </a:solidFill>
              </a:rPr>
              <a:t>Selle</a:t>
            </a:r>
            <a:r>
              <a:rPr lang="en-IE" sz="2400" dirty="0">
                <a:solidFill>
                  <a:schemeClr val="bg1"/>
                </a:solidFill>
              </a:rPr>
              <a:t> </a:t>
            </a:r>
            <a:r>
              <a:rPr lang="et-EE" sz="2400" dirty="0">
                <a:solidFill>
                  <a:schemeClr val="bg1"/>
                </a:solidFill>
              </a:rPr>
              <a:t>näitega</a:t>
            </a:r>
            <a:r>
              <a:rPr lang="en-IE" sz="2400" dirty="0">
                <a:solidFill>
                  <a:schemeClr val="bg1"/>
                </a:solidFill>
              </a:rPr>
              <a:t> se</a:t>
            </a:r>
            <a:r>
              <a:rPr lang="et-EE" sz="2400" dirty="0" err="1">
                <a:solidFill>
                  <a:schemeClr val="bg1"/>
                </a:solidFill>
              </a:rPr>
              <a:t>oses</a:t>
            </a:r>
            <a:r>
              <a:rPr lang="et-EE" sz="2400" dirty="0">
                <a:solidFill>
                  <a:schemeClr val="bg1"/>
                </a:solidFill>
              </a:rPr>
              <a:t> intervjueeritud </a:t>
            </a:r>
            <a:r>
              <a:rPr lang="et-EE" sz="2400" dirty="0" err="1">
                <a:solidFill>
                  <a:schemeClr val="bg1"/>
                </a:solidFill>
              </a:rPr>
              <a:t>üli</a:t>
            </a:r>
            <a:r>
              <a:rPr lang="en-IE" sz="2400" dirty="0" err="1">
                <a:solidFill>
                  <a:schemeClr val="bg1"/>
                </a:solidFill>
              </a:rPr>
              <a:t>õpila</a:t>
            </a:r>
            <a:r>
              <a:rPr lang="et-EE" sz="2400" dirty="0" err="1">
                <a:solidFill>
                  <a:schemeClr val="bg1"/>
                </a:solidFill>
              </a:rPr>
              <a:t>ne</a:t>
            </a:r>
            <a:r>
              <a:rPr lang="en-IE" sz="2400" dirty="0">
                <a:solidFill>
                  <a:schemeClr val="bg1"/>
                </a:solidFill>
              </a:rPr>
              <a:t> </a:t>
            </a:r>
            <a:r>
              <a:rPr lang="et-EE" sz="2400" dirty="0">
                <a:solidFill>
                  <a:schemeClr val="bg1"/>
                </a:solidFill>
              </a:rPr>
              <a:t>õppis muutuste</a:t>
            </a:r>
            <a:r>
              <a:rPr lang="en-IE" sz="2400" dirty="0">
                <a:solidFill>
                  <a:schemeClr val="bg1"/>
                </a:solidFill>
              </a:rPr>
              <a:t> </a:t>
            </a:r>
            <a:r>
              <a:rPr lang="en-IE" sz="2400" dirty="0" err="1">
                <a:solidFill>
                  <a:schemeClr val="bg1"/>
                </a:solidFill>
              </a:rPr>
              <a:t>juhtimise</a:t>
            </a:r>
            <a:r>
              <a:rPr lang="en-IE" sz="2400" dirty="0">
                <a:solidFill>
                  <a:schemeClr val="bg1"/>
                </a:solidFill>
              </a:rPr>
              <a:t> </a:t>
            </a:r>
            <a:r>
              <a:rPr lang="et-EE" sz="2400" dirty="0">
                <a:solidFill>
                  <a:schemeClr val="bg1"/>
                </a:solidFill>
              </a:rPr>
              <a:t>õppekaval</a:t>
            </a:r>
            <a:r>
              <a:rPr lang="en-IE" sz="2400" dirty="0">
                <a:solidFill>
                  <a:schemeClr val="bg1"/>
                </a:solidFill>
              </a:rPr>
              <a:t>. N</a:t>
            </a:r>
            <a:r>
              <a:rPr lang="et-EE" sz="2400" dirty="0">
                <a:solidFill>
                  <a:schemeClr val="bg1"/>
                </a:solidFill>
              </a:rPr>
              <a:t>ende tiim </a:t>
            </a:r>
            <a:r>
              <a:rPr lang="en-IE" sz="2400" dirty="0" err="1">
                <a:solidFill>
                  <a:schemeClr val="bg1"/>
                </a:solidFill>
              </a:rPr>
              <a:t>nägid</a:t>
            </a:r>
            <a:r>
              <a:rPr lang="en-IE" sz="2400" dirty="0">
                <a:solidFill>
                  <a:schemeClr val="bg1"/>
                </a:solidFill>
              </a:rPr>
              <a:t> </a:t>
            </a:r>
            <a:r>
              <a:rPr lang="en-IE" sz="2400" dirty="0" err="1">
                <a:solidFill>
                  <a:schemeClr val="bg1"/>
                </a:solidFill>
              </a:rPr>
              <a:t>vajadust</a:t>
            </a:r>
            <a:r>
              <a:rPr lang="en-IE" sz="2400" dirty="0">
                <a:solidFill>
                  <a:schemeClr val="bg1"/>
                </a:solidFill>
              </a:rPr>
              <a:t> </a:t>
            </a:r>
            <a:r>
              <a:rPr lang="en-IE" sz="2400" dirty="0" err="1">
                <a:solidFill>
                  <a:schemeClr val="bg1"/>
                </a:solidFill>
              </a:rPr>
              <a:t>vähendada</a:t>
            </a:r>
            <a:r>
              <a:rPr lang="en-IE" sz="2400" dirty="0">
                <a:solidFill>
                  <a:schemeClr val="bg1"/>
                </a:solidFill>
              </a:rPr>
              <a:t> </a:t>
            </a:r>
            <a:r>
              <a:rPr lang="en-IE" sz="2400" dirty="0" err="1">
                <a:solidFill>
                  <a:schemeClr val="bg1"/>
                </a:solidFill>
              </a:rPr>
              <a:t>jäätmeid</a:t>
            </a:r>
            <a:r>
              <a:rPr lang="en-IE" sz="2400" dirty="0">
                <a:solidFill>
                  <a:schemeClr val="bg1"/>
                </a:solidFill>
              </a:rPr>
              <a:t>, </a:t>
            </a:r>
            <a:r>
              <a:rPr lang="en-IE" sz="2400" dirty="0" err="1">
                <a:solidFill>
                  <a:schemeClr val="bg1"/>
                </a:solidFill>
              </a:rPr>
              <a:t>luues</a:t>
            </a:r>
            <a:r>
              <a:rPr lang="en-IE" sz="2400" dirty="0">
                <a:solidFill>
                  <a:schemeClr val="bg1"/>
                </a:solidFill>
              </a:rPr>
              <a:t> </a:t>
            </a:r>
            <a:r>
              <a:rPr lang="en-IE" sz="2400" dirty="0" err="1">
                <a:solidFill>
                  <a:schemeClr val="bg1"/>
                </a:solidFill>
              </a:rPr>
              <a:t>rakenduse</a:t>
            </a:r>
            <a:r>
              <a:rPr lang="en-IE" sz="2400" dirty="0">
                <a:solidFill>
                  <a:schemeClr val="bg1"/>
                </a:solidFill>
              </a:rPr>
              <a:t>, mis </a:t>
            </a:r>
            <a:r>
              <a:rPr lang="en-IE" sz="2400" dirty="0" err="1">
                <a:solidFill>
                  <a:schemeClr val="bg1"/>
                </a:solidFill>
              </a:rPr>
              <a:t>aitab</a:t>
            </a:r>
            <a:r>
              <a:rPr lang="en-IE" sz="2400" dirty="0">
                <a:solidFill>
                  <a:schemeClr val="bg1"/>
                </a:solidFill>
              </a:rPr>
              <a:t> </a:t>
            </a:r>
            <a:r>
              <a:rPr lang="en-IE" sz="2400" dirty="0" err="1">
                <a:solidFill>
                  <a:schemeClr val="bg1"/>
                </a:solidFill>
              </a:rPr>
              <a:t>jäätmeid</a:t>
            </a:r>
            <a:r>
              <a:rPr lang="en-IE" sz="2400" dirty="0">
                <a:solidFill>
                  <a:schemeClr val="bg1"/>
                </a:solidFill>
              </a:rPr>
              <a:t> </a:t>
            </a:r>
            <a:r>
              <a:rPr lang="en-IE" sz="2400" dirty="0" err="1">
                <a:solidFill>
                  <a:schemeClr val="bg1"/>
                </a:solidFill>
              </a:rPr>
              <a:t>sorteerida</a:t>
            </a:r>
            <a:r>
              <a:rPr lang="en-IE" sz="2400" dirty="0">
                <a:solidFill>
                  <a:schemeClr val="bg1"/>
                </a:solidFill>
              </a:rPr>
              <a:t>.</a:t>
            </a:r>
            <a:endParaRPr lang="et-EE" sz="2400" dirty="0">
              <a:solidFill>
                <a:schemeClr val="bg1"/>
              </a:solidFill>
            </a:endParaRPr>
          </a:p>
          <a:p>
            <a:endParaRPr lang="et-EE" sz="2400" dirty="0">
              <a:solidFill>
                <a:schemeClr val="bg1"/>
              </a:solidFill>
            </a:endParaRPr>
          </a:p>
          <a:p>
            <a:r>
              <a:rPr lang="en-IE" sz="2400" dirty="0" err="1">
                <a:solidFill>
                  <a:schemeClr val="bg1"/>
                </a:solidFill>
              </a:rPr>
              <a:t>Selles</a:t>
            </a:r>
            <a:r>
              <a:rPr lang="en-IE" sz="2400" dirty="0">
                <a:solidFill>
                  <a:schemeClr val="bg1"/>
                </a:solidFill>
              </a:rPr>
              <a:t> </a:t>
            </a:r>
            <a:r>
              <a:rPr lang="en-IE" sz="2400" dirty="0" err="1">
                <a:solidFill>
                  <a:schemeClr val="bg1"/>
                </a:solidFill>
              </a:rPr>
              <a:t>projektis</a:t>
            </a:r>
            <a:r>
              <a:rPr lang="en-IE" sz="2400" dirty="0">
                <a:solidFill>
                  <a:schemeClr val="bg1"/>
                </a:solidFill>
              </a:rPr>
              <a:t> </a:t>
            </a:r>
            <a:r>
              <a:rPr lang="en-IE" sz="2400" dirty="0" err="1">
                <a:solidFill>
                  <a:schemeClr val="bg1"/>
                </a:solidFill>
              </a:rPr>
              <a:t>osalejad</a:t>
            </a:r>
            <a:r>
              <a:rPr lang="en-IE" sz="2400" dirty="0">
                <a:solidFill>
                  <a:schemeClr val="bg1"/>
                </a:solidFill>
              </a:rPr>
              <a:t> </a:t>
            </a:r>
            <a:r>
              <a:rPr lang="en-IE" sz="2400" dirty="0" err="1">
                <a:solidFill>
                  <a:schemeClr val="bg1"/>
                </a:solidFill>
              </a:rPr>
              <a:t>tõid</a:t>
            </a:r>
            <a:r>
              <a:rPr lang="en-IE" sz="2400" dirty="0">
                <a:solidFill>
                  <a:schemeClr val="bg1"/>
                </a:solidFill>
              </a:rPr>
              <a:t> </a:t>
            </a:r>
            <a:r>
              <a:rPr lang="en-IE" sz="2400" dirty="0" err="1">
                <a:solidFill>
                  <a:schemeClr val="bg1"/>
                </a:solidFill>
              </a:rPr>
              <a:t>välja</a:t>
            </a:r>
            <a:r>
              <a:rPr lang="en-IE" sz="2400" dirty="0">
                <a:solidFill>
                  <a:schemeClr val="bg1"/>
                </a:solidFill>
              </a:rPr>
              <a:t>, et </a:t>
            </a:r>
            <a:r>
              <a:rPr lang="en-IE" sz="2400" dirty="0" err="1">
                <a:solidFill>
                  <a:schemeClr val="bg1"/>
                </a:solidFill>
              </a:rPr>
              <a:t>programmi</a:t>
            </a:r>
            <a:r>
              <a:rPr lang="en-IE" sz="2400" dirty="0">
                <a:solidFill>
                  <a:schemeClr val="bg1"/>
                </a:solidFill>
              </a:rPr>
              <a:t> </a:t>
            </a:r>
            <a:r>
              <a:rPr lang="en-IE" sz="2400" dirty="0" err="1">
                <a:solidFill>
                  <a:schemeClr val="bg1"/>
                </a:solidFill>
              </a:rPr>
              <a:t>käigus</a:t>
            </a:r>
            <a:r>
              <a:rPr lang="en-IE" sz="2400" dirty="0">
                <a:solidFill>
                  <a:schemeClr val="bg1"/>
                </a:solidFill>
              </a:rPr>
              <a:t> </a:t>
            </a:r>
            <a:r>
              <a:rPr lang="et-EE" sz="2400" dirty="0">
                <a:solidFill>
                  <a:schemeClr val="bg1"/>
                </a:solidFill>
              </a:rPr>
              <a:t>omandasid ja arendasid nad l</a:t>
            </a:r>
            <a:r>
              <a:rPr lang="en-IE" sz="2400" dirty="0" err="1">
                <a:solidFill>
                  <a:schemeClr val="bg1"/>
                </a:solidFill>
              </a:rPr>
              <a:t>isaks</a:t>
            </a:r>
            <a:r>
              <a:rPr lang="en-IE" sz="2400" dirty="0">
                <a:solidFill>
                  <a:schemeClr val="bg1"/>
                </a:solidFill>
              </a:rPr>
              <a:t> </a:t>
            </a:r>
            <a:r>
              <a:rPr lang="en-IE" sz="2400" dirty="0" err="1">
                <a:solidFill>
                  <a:schemeClr val="bg1"/>
                </a:solidFill>
              </a:rPr>
              <a:t>kogukonna</a:t>
            </a:r>
            <a:r>
              <a:rPr lang="en-IE" sz="2400" dirty="0">
                <a:solidFill>
                  <a:schemeClr val="bg1"/>
                </a:solidFill>
              </a:rPr>
              <a:t> </a:t>
            </a:r>
            <a:r>
              <a:rPr lang="en-IE" sz="2400" dirty="0" err="1">
                <a:solidFill>
                  <a:schemeClr val="bg1"/>
                </a:solidFill>
              </a:rPr>
              <a:t>probleemide</a:t>
            </a:r>
            <a:r>
              <a:rPr lang="en-IE" sz="2400" dirty="0">
                <a:solidFill>
                  <a:schemeClr val="bg1"/>
                </a:solidFill>
              </a:rPr>
              <a:t> </a:t>
            </a:r>
            <a:r>
              <a:rPr lang="en-IE" sz="2400" dirty="0" err="1">
                <a:solidFill>
                  <a:schemeClr val="bg1"/>
                </a:solidFill>
              </a:rPr>
              <a:t>lahendamisele</a:t>
            </a:r>
            <a:r>
              <a:rPr lang="en-IE" sz="2400" dirty="0">
                <a:solidFill>
                  <a:schemeClr val="bg1"/>
                </a:solidFill>
              </a:rPr>
              <a:t> ka </a:t>
            </a:r>
            <a:r>
              <a:rPr lang="et-EE" sz="2400" dirty="0">
                <a:solidFill>
                  <a:schemeClr val="bg1"/>
                </a:solidFill>
              </a:rPr>
              <a:t>erinevaid oskusi, nt e</a:t>
            </a:r>
            <a:r>
              <a:rPr lang="en-IE" sz="2400" dirty="0" err="1">
                <a:solidFill>
                  <a:schemeClr val="bg1"/>
                </a:solidFill>
              </a:rPr>
              <a:t>ttevõtlusoskus</a:t>
            </a:r>
            <a:r>
              <a:rPr lang="en-IE" sz="2400" dirty="0">
                <a:solidFill>
                  <a:schemeClr val="bg1"/>
                </a:solidFill>
              </a:rPr>
              <a:t>, </a:t>
            </a:r>
            <a:r>
              <a:rPr lang="en-IE" sz="2400" dirty="0" err="1">
                <a:solidFill>
                  <a:schemeClr val="bg1"/>
                </a:solidFill>
              </a:rPr>
              <a:t>suhtlemisoskus</a:t>
            </a:r>
            <a:r>
              <a:rPr lang="en-IE" sz="2400" dirty="0">
                <a:solidFill>
                  <a:schemeClr val="bg1"/>
                </a:solidFill>
              </a:rPr>
              <a:t>, IT-</a:t>
            </a:r>
            <a:r>
              <a:rPr lang="en-IE" sz="2400" dirty="0" err="1">
                <a:solidFill>
                  <a:schemeClr val="bg1"/>
                </a:solidFill>
              </a:rPr>
              <a:t>oskus</a:t>
            </a:r>
            <a:r>
              <a:rPr lang="en-IE" sz="2400" dirty="0">
                <a:solidFill>
                  <a:schemeClr val="bg1"/>
                </a:solidFill>
              </a:rPr>
              <a:t>, </a:t>
            </a:r>
            <a:r>
              <a:rPr lang="en-IE" sz="2400" dirty="0" err="1">
                <a:solidFill>
                  <a:schemeClr val="bg1"/>
                </a:solidFill>
              </a:rPr>
              <a:t>meeskonna</a:t>
            </a:r>
            <a:r>
              <a:rPr lang="et-EE" sz="2400" dirty="0">
                <a:solidFill>
                  <a:schemeClr val="bg1"/>
                </a:solidFill>
              </a:rPr>
              <a:t>töö </a:t>
            </a:r>
            <a:r>
              <a:rPr lang="en-IE" sz="2400" dirty="0" err="1">
                <a:solidFill>
                  <a:schemeClr val="bg1"/>
                </a:solidFill>
              </a:rPr>
              <a:t>oskus</a:t>
            </a:r>
            <a:r>
              <a:rPr lang="en-IE" sz="2400" dirty="0">
                <a:solidFill>
                  <a:schemeClr val="bg1"/>
                </a:solidFill>
              </a:rPr>
              <a:t>, </a:t>
            </a:r>
            <a:r>
              <a:rPr lang="en-IE" sz="2400" dirty="0" err="1">
                <a:solidFill>
                  <a:schemeClr val="bg1"/>
                </a:solidFill>
              </a:rPr>
              <a:t>juhtimisoskus</a:t>
            </a:r>
            <a:r>
              <a:rPr lang="en-IE" sz="2400" dirty="0">
                <a:solidFill>
                  <a:schemeClr val="bg1"/>
                </a:solidFill>
              </a:rPr>
              <a:t> ja </a:t>
            </a:r>
            <a:r>
              <a:rPr lang="en-IE" sz="2400" dirty="0" err="1">
                <a:solidFill>
                  <a:schemeClr val="bg1"/>
                </a:solidFill>
              </a:rPr>
              <a:t>ajaplaneerimise</a:t>
            </a:r>
            <a:r>
              <a:rPr lang="en-IE" sz="2400" dirty="0">
                <a:solidFill>
                  <a:schemeClr val="bg1"/>
                </a:solidFill>
              </a:rPr>
              <a:t> </a:t>
            </a:r>
            <a:r>
              <a:rPr lang="en-IE" sz="2400" dirty="0" err="1">
                <a:solidFill>
                  <a:schemeClr val="bg1"/>
                </a:solidFill>
              </a:rPr>
              <a:t>oskus</a:t>
            </a:r>
            <a:r>
              <a:rPr lang="et-EE" sz="2400" dirty="0">
                <a:solidFill>
                  <a:schemeClr val="bg1"/>
                </a:solidFill>
              </a:rPr>
              <a:t> jne</a:t>
            </a:r>
            <a:r>
              <a:rPr lang="en-IE" sz="2400" dirty="0">
                <a:solidFill>
                  <a:schemeClr val="bg1"/>
                </a:solidFill>
              </a:rPr>
              <a:t>.</a:t>
            </a:r>
          </a:p>
          <a:p>
            <a:endParaRPr lang="en-IE" sz="2400" dirty="0">
              <a:solidFill>
                <a:schemeClr val="bg1"/>
              </a:solidFill>
            </a:endParaRPr>
          </a:p>
        </p:txBody>
      </p:sp>
      <p:sp>
        <p:nvSpPr>
          <p:cNvPr id="11" name="TextBox 10">
            <a:extLst>
              <a:ext uri="{FF2B5EF4-FFF2-40B4-BE49-F238E27FC236}">
                <a16:creationId xmlns:a16="http://schemas.microsoft.com/office/drawing/2014/main" id="{5EC2FE96-3073-41D7-90C6-B67381E921D5}"/>
              </a:ext>
            </a:extLst>
          </p:cNvPr>
          <p:cNvSpPr txBox="1"/>
          <p:nvPr/>
        </p:nvSpPr>
        <p:spPr>
          <a:xfrm>
            <a:off x="6852062" y="6502432"/>
            <a:ext cx="1872343" cy="369332"/>
          </a:xfrm>
          <a:prstGeom prst="rect">
            <a:avLst/>
          </a:prstGeom>
          <a:noFill/>
        </p:spPr>
        <p:txBody>
          <a:bodyPr wrap="square" rtlCol="0">
            <a:spAutoFit/>
          </a:bodyPr>
          <a:lstStyle/>
          <a:p>
            <a:r>
              <a:rPr lang="en-IE" dirty="0" err="1">
                <a:solidFill>
                  <a:schemeClr val="bg1"/>
                </a:solidFill>
                <a:hlinkClick r:id="rId3"/>
              </a:rPr>
              <a:t>Allikas</a:t>
            </a:r>
            <a:endParaRPr lang="en-IE" dirty="0">
              <a:solidFill>
                <a:schemeClr val="bg1"/>
              </a:solidFill>
            </a:endParaRPr>
          </a:p>
        </p:txBody>
      </p:sp>
      <p:pic>
        <p:nvPicPr>
          <p:cNvPr id="4" name="Picture Placeholder 3">
            <a:extLst>
              <a:ext uri="{FF2B5EF4-FFF2-40B4-BE49-F238E27FC236}">
                <a16:creationId xmlns:a16="http://schemas.microsoft.com/office/drawing/2014/main" id="{5F3C8C09-A5DA-45DE-A212-A11F4B5875C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5490" b="5490"/>
          <a:stretch>
            <a:fillRect/>
          </a:stretch>
        </p:blipFill>
        <p:spPr/>
      </p:pic>
      <p:sp>
        <p:nvSpPr>
          <p:cNvPr id="8" name="TextBox 7">
            <a:extLst>
              <a:ext uri="{FF2B5EF4-FFF2-40B4-BE49-F238E27FC236}">
                <a16:creationId xmlns:a16="http://schemas.microsoft.com/office/drawing/2014/main" id="{14A506EA-4A92-429F-86D3-ECA5FD819F10}"/>
              </a:ext>
            </a:extLst>
          </p:cNvPr>
          <p:cNvSpPr txBox="1"/>
          <p:nvPr/>
        </p:nvSpPr>
        <p:spPr>
          <a:xfrm rot="16200000">
            <a:off x="-669941" y="3406663"/>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
        <p:nvSpPr>
          <p:cNvPr id="9" name="TextBox 8">
            <a:extLst>
              <a:ext uri="{FF2B5EF4-FFF2-40B4-BE49-F238E27FC236}">
                <a16:creationId xmlns:a16="http://schemas.microsoft.com/office/drawing/2014/main" id="{F30943CC-5D72-4EA0-88C6-6A799E16AA55}"/>
              </a:ext>
            </a:extLst>
          </p:cNvPr>
          <p:cNvSpPr txBox="1"/>
          <p:nvPr/>
        </p:nvSpPr>
        <p:spPr>
          <a:xfrm>
            <a:off x="6852061" y="6491546"/>
            <a:ext cx="1872343" cy="369332"/>
          </a:xfrm>
          <a:prstGeom prst="rect">
            <a:avLst/>
          </a:prstGeom>
          <a:noFill/>
        </p:spPr>
        <p:txBody>
          <a:bodyPr wrap="square" rtlCol="0">
            <a:spAutoFit/>
          </a:bodyPr>
          <a:lstStyle/>
          <a:p>
            <a:r>
              <a:rPr lang="en-IE" dirty="0" err="1">
                <a:solidFill>
                  <a:schemeClr val="bg1"/>
                </a:solidFill>
                <a:hlinkClick r:id="rId5"/>
              </a:rPr>
              <a:t>Allikas</a:t>
            </a:r>
            <a:endParaRPr lang="en-IE" dirty="0">
              <a:solidFill>
                <a:schemeClr val="bg1"/>
              </a:solidFill>
            </a:endParaRPr>
          </a:p>
        </p:txBody>
      </p:sp>
    </p:spTree>
    <p:extLst>
      <p:ext uri="{BB962C8B-B14F-4D97-AF65-F5344CB8AC3E}">
        <p14:creationId xmlns:p14="http://schemas.microsoft.com/office/powerpoint/2010/main" val="362889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CF345D2-F825-4CAA-8D77-6F69ADF26EF0}"/>
              </a:ext>
            </a:extLst>
          </p:cNvPr>
          <p:cNvSpPr>
            <a:spLocks noGrp="1"/>
          </p:cNvSpPr>
          <p:nvPr>
            <p:ph type="body" sz="quarter" idx="18"/>
          </p:nvPr>
        </p:nvSpPr>
        <p:spPr>
          <a:xfrm>
            <a:off x="1541661" y="1401417"/>
            <a:ext cx="5187130" cy="4929809"/>
          </a:xfrm>
        </p:spPr>
        <p:txBody>
          <a:bodyPr>
            <a:normAutofit fontScale="92500" lnSpcReduction="10000"/>
          </a:bodyPr>
          <a:lstStyle/>
          <a:p>
            <a:r>
              <a:rPr lang="en-US" dirty="0"/>
              <a:t>ÜRO </a:t>
            </a:r>
            <a:r>
              <a:rPr lang="en-US" dirty="0" err="1"/>
              <a:t>Säästva</a:t>
            </a:r>
            <a:r>
              <a:rPr lang="en-US" dirty="0"/>
              <a:t> </a:t>
            </a:r>
            <a:r>
              <a:rPr lang="en-US" dirty="0" err="1"/>
              <a:t>arengu</a:t>
            </a:r>
            <a:r>
              <a:rPr lang="en-US" dirty="0"/>
              <a:t> </a:t>
            </a:r>
            <a:r>
              <a:rPr lang="en-US" dirty="0" err="1"/>
              <a:t>eesmärkide</a:t>
            </a:r>
            <a:r>
              <a:rPr lang="en-US" dirty="0"/>
              <a:t> </a:t>
            </a:r>
            <a:r>
              <a:rPr lang="en-US" dirty="0" err="1"/>
              <a:t>divisjon</a:t>
            </a:r>
            <a:r>
              <a:rPr lang="en-US" dirty="0"/>
              <a:t> (DSDG) on </a:t>
            </a:r>
            <a:r>
              <a:rPr lang="en-US" dirty="0" err="1"/>
              <a:t>ülemaailmne</a:t>
            </a:r>
            <a:r>
              <a:rPr lang="en-US" dirty="0"/>
              <a:t> </a:t>
            </a:r>
            <a:r>
              <a:rPr lang="en-US" dirty="0" err="1"/>
              <a:t>üleskutse</a:t>
            </a:r>
            <a:r>
              <a:rPr lang="en-US" dirty="0"/>
              <a:t> </a:t>
            </a:r>
            <a:r>
              <a:rPr lang="en-US" dirty="0" err="1"/>
              <a:t>kõikidele</a:t>
            </a:r>
            <a:r>
              <a:rPr lang="en-US" dirty="0"/>
              <a:t> </a:t>
            </a:r>
            <a:r>
              <a:rPr lang="en-US" dirty="0" err="1"/>
              <a:t>arenenud</a:t>
            </a:r>
            <a:r>
              <a:rPr lang="en-US" dirty="0"/>
              <a:t> </a:t>
            </a:r>
            <a:r>
              <a:rPr lang="en-US" dirty="0" err="1"/>
              <a:t>või</a:t>
            </a:r>
            <a:r>
              <a:rPr lang="en-US" dirty="0"/>
              <a:t> </a:t>
            </a:r>
            <a:r>
              <a:rPr lang="en-US" dirty="0" err="1"/>
              <a:t>arengumaadele</a:t>
            </a:r>
            <a:r>
              <a:rPr lang="en-US" dirty="0"/>
              <a:t> </a:t>
            </a:r>
            <a:r>
              <a:rPr lang="en-US" dirty="0" err="1"/>
              <a:t>tegutseda</a:t>
            </a:r>
            <a:r>
              <a:rPr lang="en-US" dirty="0"/>
              <a:t> </a:t>
            </a:r>
            <a:r>
              <a:rPr lang="en-US" dirty="0" err="1"/>
              <a:t>nii</a:t>
            </a:r>
            <a:r>
              <a:rPr lang="en-US" dirty="0"/>
              <a:t>, et </a:t>
            </a:r>
            <a:r>
              <a:rPr lang="en-US" dirty="0" err="1"/>
              <a:t>aidata</a:t>
            </a:r>
            <a:r>
              <a:rPr lang="en-US" dirty="0"/>
              <a:t> </a:t>
            </a:r>
            <a:r>
              <a:rPr lang="en-US" dirty="0" err="1"/>
              <a:t>lahendada</a:t>
            </a:r>
            <a:r>
              <a:rPr lang="en-US" dirty="0"/>
              <a:t> </a:t>
            </a:r>
            <a:r>
              <a:rPr lang="en-US" dirty="0" err="1"/>
              <a:t>olulisemaid</a:t>
            </a:r>
            <a:r>
              <a:rPr lang="en-US" dirty="0"/>
              <a:t> </a:t>
            </a:r>
            <a:r>
              <a:rPr lang="en-US" dirty="0" err="1"/>
              <a:t>probleeme</a:t>
            </a:r>
            <a:r>
              <a:rPr lang="en-US" dirty="0"/>
              <a:t>, </a:t>
            </a:r>
            <a:r>
              <a:rPr lang="en-US" dirty="0" err="1"/>
              <a:t>millega</a:t>
            </a:r>
            <a:r>
              <a:rPr lang="en-US" dirty="0"/>
              <a:t> </a:t>
            </a:r>
            <a:r>
              <a:rPr lang="en-US" dirty="0" err="1"/>
              <a:t>inimesed</a:t>
            </a:r>
            <a:r>
              <a:rPr lang="en-US" dirty="0"/>
              <a:t> </a:t>
            </a:r>
            <a:r>
              <a:rPr lang="en-US" dirty="0" err="1"/>
              <a:t>planeedil</a:t>
            </a:r>
            <a:r>
              <a:rPr lang="en-US" dirty="0"/>
              <a:t> </a:t>
            </a:r>
            <a:r>
              <a:rPr lang="en-US" dirty="0" err="1"/>
              <a:t>Maa</a:t>
            </a:r>
            <a:r>
              <a:rPr lang="en-US" dirty="0"/>
              <a:t> </a:t>
            </a:r>
            <a:r>
              <a:rPr lang="en-US" dirty="0" err="1"/>
              <a:t>silmitsi</a:t>
            </a:r>
            <a:r>
              <a:rPr lang="en-US" dirty="0"/>
              <a:t> </a:t>
            </a:r>
            <a:r>
              <a:rPr lang="en-US" dirty="0" err="1"/>
              <a:t>seisavad</a:t>
            </a:r>
            <a:r>
              <a:rPr lang="en-US" dirty="0"/>
              <a:t>.</a:t>
            </a:r>
          </a:p>
          <a:p>
            <a:r>
              <a:rPr lang="en-US" dirty="0"/>
              <a:t>DSDG on </a:t>
            </a:r>
            <a:r>
              <a:rPr lang="en-US" dirty="0" err="1"/>
              <a:t>rõhutanud</a:t>
            </a:r>
            <a:r>
              <a:rPr lang="en-US" dirty="0"/>
              <a:t>, et </a:t>
            </a:r>
            <a:r>
              <a:rPr lang="en-US" dirty="0" err="1"/>
              <a:t>vaesuse</a:t>
            </a:r>
            <a:r>
              <a:rPr lang="en-US" dirty="0"/>
              <a:t> ja </a:t>
            </a:r>
            <a:r>
              <a:rPr lang="en-US" dirty="0" err="1"/>
              <a:t>teise</a:t>
            </a:r>
            <a:r>
              <a:rPr lang="en-US" dirty="0"/>
              <a:t> </a:t>
            </a:r>
            <a:r>
              <a:rPr lang="en-US" dirty="0" err="1"/>
              <a:t>puuduste</a:t>
            </a:r>
            <a:r>
              <a:rPr lang="en-US" dirty="0"/>
              <a:t> </a:t>
            </a:r>
            <a:r>
              <a:rPr lang="en-US" dirty="0" err="1"/>
              <a:t>kaotamine</a:t>
            </a:r>
            <a:r>
              <a:rPr lang="en-US" dirty="0"/>
              <a:t> </a:t>
            </a:r>
            <a:r>
              <a:rPr lang="en-US" dirty="0" err="1"/>
              <a:t>peab</a:t>
            </a:r>
            <a:r>
              <a:rPr lang="en-US" dirty="0"/>
              <a:t> </a:t>
            </a:r>
            <a:r>
              <a:rPr lang="en-US" dirty="0" err="1"/>
              <a:t>tagama</a:t>
            </a:r>
            <a:r>
              <a:rPr lang="en-US" dirty="0"/>
              <a:t> ka </a:t>
            </a:r>
            <a:r>
              <a:rPr lang="en-US" dirty="0" err="1"/>
              <a:t>tervishoiu</a:t>
            </a:r>
            <a:r>
              <a:rPr lang="en-US" dirty="0"/>
              <a:t> ja </a:t>
            </a:r>
            <a:r>
              <a:rPr lang="en-US" dirty="0" err="1"/>
              <a:t>hariduse</a:t>
            </a:r>
            <a:r>
              <a:rPr lang="en-US" dirty="0"/>
              <a:t> </a:t>
            </a:r>
            <a:r>
              <a:rPr lang="en-US" dirty="0" err="1"/>
              <a:t>paranemise</a:t>
            </a:r>
            <a:r>
              <a:rPr lang="en-US" dirty="0"/>
              <a:t>, </a:t>
            </a:r>
            <a:r>
              <a:rPr lang="en-US" dirty="0" err="1"/>
              <a:t>ebavõrdsuse</a:t>
            </a:r>
            <a:r>
              <a:rPr lang="en-US" dirty="0"/>
              <a:t> </a:t>
            </a:r>
            <a:r>
              <a:rPr lang="en-US" dirty="0" err="1"/>
              <a:t>vähendamise</a:t>
            </a:r>
            <a:r>
              <a:rPr lang="en-US" dirty="0"/>
              <a:t> ja </a:t>
            </a:r>
            <a:r>
              <a:rPr lang="en-US" dirty="0" err="1"/>
              <a:t>majanduskasvu</a:t>
            </a:r>
            <a:r>
              <a:rPr lang="en-US" dirty="0"/>
              <a:t> </a:t>
            </a:r>
            <a:r>
              <a:rPr lang="en-US" dirty="0" err="1"/>
              <a:t>soodustamise</a:t>
            </a:r>
            <a:r>
              <a:rPr lang="en-US" dirty="0"/>
              <a:t> – </a:t>
            </a:r>
            <a:r>
              <a:rPr lang="en-US" dirty="0" err="1"/>
              <a:t>seda</a:t>
            </a:r>
            <a:r>
              <a:rPr lang="en-US" dirty="0"/>
              <a:t> </a:t>
            </a:r>
            <a:r>
              <a:rPr lang="en-US" dirty="0" err="1"/>
              <a:t>kõike</a:t>
            </a:r>
            <a:r>
              <a:rPr lang="en-US" dirty="0"/>
              <a:t> </a:t>
            </a:r>
            <a:r>
              <a:rPr lang="en-US" dirty="0" err="1"/>
              <a:t>samal</a:t>
            </a:r>
            <a:r>
              <a:rPr lang="en-US" dirty="0"/>
              <a:t> </a:t>
            </a:r>
            <a:r>
              <a:rPr lang="en-US" dirty="0" err="1"/>
              <a:t>ajal</a:t>
            </a:r>
            <a:r>
              <a:rPr lang="en-US" dirty="0"/>
              <a:t>, </a:t>
            </a:r>
            <a:r>
              <a:rPr lang="en-US" dirty="0" err="1"/>
              <a:t>kui</a:t>
            </a:r>
            <a:r>
              <a:rPr lang="en-US" dirty="0"/>
              <a:t> </a:t>
            </a:r>
            <a:r>
              <a:rPr lang="en-US" dirty="0" err="1"/>
              <a:t>võideldakse</a:t>
            </a:r>
            <a:r>
              <a:rPr lang="en-US" dirty="0"/>
              <a:t> </a:t>
            </a:r>
            <a:r>
              <a:rPr lang="en-US" dirty="0" err="1"/>
              <a:t>kliimamuutustega</a:t>
            </a:r>
            <a:r>
              <a:rPr lang="en-US" dirty="0"/>
              <a:t> </a:t>
            </a:r>
            <a:r>
              <a:rPr lang="en-US" dirty="0" err="1"/>
              <a:t>ning</a:t>
            </a:r>
            <a:r>
              <a:rPr lang="en-US" dirty="0"/>
              <a:t> </a:t>
            </a:r>
            <a:r>
              <a:rPr lang="en-US" dirty="0" err="1"/>
              <a:t>töötatakse</a:t>
            </a:r>
            <a:r>
              <a:rPr lang="en-US" dirty="0"/>
              <a:t> </a:t>
            </a:r>
            <a:r>
              <a:rPr lang="en-US" dirty="0" err="1"/>
              <a:t>meie</a:t>
            </a:r>
            <a:r>
              <a:rPr lang="en-US" dirty="0"/>
              <a:t> </a:t>
            </a:r>
            <a:r>
              <a:rPr lang="en-US" dirty="0" err="1"/>
              <a:t>ookeanide</a:t>
            </a:r>
            <a:r>
              <a:rPr lang="en-US" dirty="0"/>
              <a:t> ja </a:t>
            </a:r>
            <a:r>
              <a:rPr lang="en-US" dirty="0" err="1"/>
              <a:t>metsade</a:t>
            </a:r>
            <a:r>
              <a:rPr lang="en-US" dirty="0"/>
              <a:t> </a:t>
            </a:r>
            <a:r>
              <a:rPr lang="en-US" dirty="0" err="1"/>
              <a:t>säilitamise</a:t>
            </a:r>
            <a:r>
              <a:rPr lang="en-US" dirty="0"/>
              <a:t> </a:t>
            </a:r>
            <a:r>
              <a:rPr lang="en-US" dirty="0" err="1"/>
              <a:t>nimel</a:t>
            </a:r>
            <a:r>
              <a:rPr lang="en-US" dirty="0"/>
              <a:t>.</a:t>
            </a:r>
          </a:p>
          <a:p>
            <a:r>
              <a:rPr lang="en-US" dirty="0"/>
              <a:t>DSDG on </a:t>
            </a:r>
            <a:r>
              <a:rPr lang="en-US" dirty="0" err="1"/>
              <a:t>esile</a:t>
            </a:r>
            <a:r>
              <a:rPr lang="en-US" dirty="0"/>
              <a:t> </a:t>
            </a:r>
            <a:r>
              <a:rPr lang="en-US" dirty="0" err="1"/>
              <a:t>tõstnud</a:t>
            </a:r>
            <a:r>
              <a:rPr lang="en-US" dirty="0"/>
              <a:t> 17 </a:t>
            </a:r>
            <a:r>
              <a:rPr lang="en-US" dirty="0" err="1"/>
              <a:t>eesmärki</a:t>
            </a:r>
            <a:r>
              <a:rPr lang="en-US" dirty="0"/>
              <a:t> (SDG), </a:t>
            </a:r>
            <a:r>
              <a:rPr lang="en-US" dirty="0" err="1"/>
              <a:t>mille</a:t>
            </a:r>
            <a:r>
              <a:rPr lang="en-US" dirty="0"/>
              <a:t> </a:t>
            </a:r>
            <a:r>
              <a:rPr lang="en-US" dirty="0" err="1"/>
              <a:t>nimel</a:t>
            </a:r>
            <a:r>
              <a:rPr lang="en-US" dirty="0"/>
              <a:t> </a:t>
            </a:r>
            <a:r>
              <a:rPr lang="en-US" dirty="0" err="1"/>
              <a:t>peaksime</a:t>
            </a:r>
            <a:r>
              <a:rPr lang="en-US" dirty="0"/>
              <a:t> </a:t>
            </a:r>
            <a:r>
              <a:rPr lang="en-US" dirty="0" err="1"/>
              <a:t>kõik</a:t>
            </a:r>
            <a:r>
              <a:rPr lang="en-US" dirty="0"/>
              <a:t> </a:t>
            </a:r>
            <a:r>
              <a:rPr lang="en-US" dirty="0" err="1"/>
              <a:t>püüdma</a:t>
            </a:r>
            <a:r>
              <a:rPr lang="en-US" dirty="0"/>
              <a:t> ja </a:t>
            </a:r>
            <a:r>
              <a:rPr lang="en-US" dirty="0" err="1"/>
              <a:t>pingutama</a:t>
            </a:r>
            <a:r>
              <a:rPr lang="en-US" dirty="0"/>
              <a:t> </a:t>
            </a:r>
          </a:p>
        </p:txBody>
      </p:sp>
      <p:sp>
        <p:nvSpPr>
          <p:cNvPr id="7" name="Text Placeholder 6">
            <a:extLst>
              <a:ext uri="{FF2B5EF4-FFF2-40B4-BE49-F238E27FC236}">
                <a16:creationId xmlns:a16="http://schemas.microsoft.com/office/drawing/2014/main" id="{6904625F-0EA1-4447-922F-5B8CD80C5689}"/>
              </a:ext>
            </a:extLst>
          </p:cNvPr>
          <p:cNvSpPr>
            <a:spLocks noGrp="1"/>
          </p:cNvSpPr>
          <p:nvPr>
            <p:ph type="body" sz="quarter" idx="16"/>
          </p:nvPr>
        </p:nvSpPr>
        <p:spPr>
          <a:xfrm>
            <a:off x="1541661" y="65109"/>
            <a:ext cx="5096645" cy="582221"/>
          </a:xfrm>
        </p:spPr>
        <p:txBody>
          <a:bodyPr>
            <a:noAutofit/>
          </a:bodyPr>
          <a:lstStyle/>
          <a:p>
            <a:r>
              <a:rPr lang="et-EE" sz="2800" dirty="0"/>
              <a:t>MILLISED ON MÕNED GLOBAALSED </a:t>
            </a:r>
            <a:r>
              <a:rPr lang="en-US" sz="2800" dirty="0"/>
              <a:t>PROBLE</a:t>
            </a:r>
            <a:r>
              <a:rPr lang="et-EE" sz="2800" dirty="0"/>
              <a:t>EMID, MIS VAJAVAD LAHENDAMIST</a:t>
            </a:r>
            <a:r>
              <a:rPr lang="en-US" sz="2800" dirty="0"/>
              <a:t>?</a:t>
            </a:r>
            <a:endParaRPr lang="en-IE" sz="2800" dirty="0"/>
          </a:p>
        </p:txBody>
      </p:sp>
      <p:sp>
        <p:nvSpPr>
          <p:cNvPr id="10" name="TextBox 9">
            <a:extLst>
              <a:ext uri="{FF2B5EF4-FFF2-40B4-BE49-F238E27FC236}">
                <a16:creationId xmlns:a16="http://schemas.microsoft.com/office/drawing/2014/main" id="{CBC7AE93-169A-4765-B7FB-EC6DC2EB4B69}"/>
              </a:ext>
            </a:extLst>
          </p:cNvPr>
          <p:cNvSpPr txBox="1"/>
          <p:nvPr/>
        </p:nvSpPr>
        <p:spPr>
          <a:xfrm>
            <a:off x="1541661" y="6331226"/>
            <a:ext cx="6097656" cy="461665"/>
          </a:xfrm>
          <a:prstGeom prst="rect">
            <a:avLst/>
          </a:prstGeom>
          <a:noFill/>
        </p:spPr>
        <p:txBody>
          <a:bodyPr wrap="square">
            <a:spAutoFit/>
          </a:bodyPr>
          <a:lstStyle/>
          <a:p>
            <a:r>
              <a:rPr lang="en-IE" sz="2400" dirty="0">
                <a:solidFill>
                  <a:schemeClr val="bg1"/>
                </a:solidFill>
                <a:hlinkClick r:id="rId2">
                  <a:extLst>
                    <a:ext uri="{A12FA001-AC4F-418D-AE19-62706E023703}">
                      <ahyp:hlinkClr xmlns:ahyp="http://schemas.microsoft.com/office/drawing/2018/hyperlinkcolor" val="tx"/>
                    </a:ext>
                  </a:extLst>
                </a:hlinkClick>
              </a:rPr>
              <a:t>https://sdgs.un.org/goals</a:t>
            </a:r>
            <a:endParaRPr lang="en-IE" sz="2400" dirty="0">
              <a:solidFill>
                <a:schemeClr val="bg1"/>
              </a:solidFill>
            </a:endParaRPr>
          </a:p>
        </p:txBody>
      </p:sp>
      <p:pic>
        <p:nvPicPr>
          <p:cNvPr id="18" name="Picture Placeholder 17" descr="Graphical user interface, application&#10;&#10;Description automatically generated">
            <a:extLst>
              <a:ext uri="{FF2B5EF4-FFF2-40B4-BE49-F238E27FC236}">
                <a16:creationId xmlns:a16="http://schemas.microsoft.com/office/drawing/2014/main" id="{B2F136FB-4C3A-4CAB-8A63-DF5A5384D71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31" b="131"/>
          <a:stretch>
            <a:fillRect/>
          </a:stretch>
        </p:blipFill>
        <p:spPr/>
      </p:pic>
    </p:spTree>
    <p:extLst>
      <p:ext uri="{BB962C8B-B14F-4D97-AF65-F5344CB8AC3E}">
        <p14:creationId xmlns:p14="http://schemas.microsoft.com/office/powerpoint/2010/main" val="2930631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081493" y="687948"/>
            <a:ext cx="8966521" cy="1656716"/>
          </a:xfrm>
        </p:spPr>
        <p:txBody>
          <a:bodyPr>
            <a:normAutofit/>
          </a:bodyPr>
          <a:lstStyle/>
          <a:p>
            <a:r>
              <a:rPr lang="et-EE" sz="4400" dirty="0"/>
              <a:t>2. </a:t>
            </a:r>
            <a:r>
              <a:rPr lang="en-US" sz="4400" dirty="0"/>
              <a:t>MO</a:t>
            </a:r>
            <a:r>
              <a:rPr lang="et-EE" sz="4400" dirty="0"/>
              <a:t>O</a:t>
            </a:r>
            <a:r>
              <a:rPr lang="en-US" sz="4400" dirty="0"/>
              <a:t>DUL</a:t>
            </a:r>
            <a:r>
              <a:rPr lang="et-EE" sz="4400" dirty="0"/>
              <a:t>I VIDEOD JA HARJUTUSED</a:t>
            </a:r>
          </a:p>
          <a:p>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4FBACE-456D-4596-87C1-6E44B7AF78C0}"/>
              </a:ext>
            </a:extLst>
          </p:cNvPr>
          <p:cNvSpPr>
            <a:spLocks noGrp="1"/>
          </p:cNvSpPr>
          <p:nvPr>
            <p:ph type="body" sz="quarter" idx="18"/>
          </p:nvPr>
        </p:nvSpPr>
        <p:spPr>
          <a:xfrm>
            <a:off x="1718561" y="1465128"/>
            <a:ext cx="4621841" cy="4525954"/>
          </a:xfrm>
        </p:spPr>
        <p:txBody>
          <a:bodyPr>
            <a:normAutofit/>
          </a:bodyPr>
          <a:lstStyle/>
          <a:p>
            <a:r>
              <a:rPr lang="et-EE" dirty="0"/>
              <a:t>Rohkem infot klikkides järgnevatel linkidel DKO võimaluste kohta Eestis:</a:t>
            </a:r>
            <a:endParaRPr lang="en-IE" dirty="0"/>
          </a:p>
          <a:p>
            <a:endParaRPr lang="en-IE" dirty="0"/>
          </a:p>
          <a:p>
            <a:r>
              <a:rPr lang="et-EE" dirty="0">
                <a:hlinkClick r:id="rId2">
                  <a:extLst>
                    <a:ext uri="{A12FA001-AC4F-418D-AE19-62706E023703}">
                      <ahyp:hlinkClr xmlns:ahyp="http://schemas.microsoft.com/office/drawing/2018/hyperlinkcolor" val="tx"/>
                    </a:ext>
                  </a:extLst>
                </a:hlinkClick>
              </a:rPr>
              <a:t>Hea kodanik</a:t>
            </a:r>
            <a:endParaRPr lang="en-IE" dirty="0"/>
          </a:p>
          <a:p>
            <a:endParaRPr lang="en-IE" dirty="0"/>
          </a:p>
          <a:p>
            <a:r>
              <a:rPr lang="en-US" dirty="0">
                <a:hlinkClick r:id="rId3">
                  <a:extLst>
                    <a:ext uri="{A12FA001-AC4F-418D-AE19-62706E023703}">
                      <ahyp:hlinkClr xmlns:ahyp="http://schemas.microsoft.com/office/drawing/2018/hyperlinkcolor" val="tx"/>
                    </a:ext>
                  </a:extLst>
                </a:hlinkClick>
              </a:rPr>
              <a:t>Info </a:t>
            </a:r>
            <a:r>
              <a:rPr lang="en-US" dirty="0" err="1">
                <a:hlinkClick r:id="rId3">
                  <a:extLst>
                    <a:ext uri="{A12FA001-AC4F-418D-AE19-62706E023703}">
                      <ahyp:hlinkClr xmlns:ahyp="http://schemas.microsoft.com/office/drawing/2018/hyperlinkcolor" val="tx"/>
                    </a:ext>
                  </a:extLst>
                </a:hlinkClick>
              </a:rPr>
              <a:t>noorte</a:t>
            </a:r>
            <a:r>
              <a:rPr lang="en-US" dirty="0">
                <a:hlinkClick r:id="rId3">
                  <a:extLst>
                    <a:ext uri="{A12FA001-AC4F-418D-AE19-62706E023703}">
                      <ahyp:hlinkClr xmlns:ahyp="http://schemas.microsoft.com/office/drawing/2018/hyperlinkcolor" val="tx"/>
                    </a:ext>
                  </a:extLst>
                </a:hlinkClick>
              </a:rPr>
              <a:t> </a:t>
            </a:r>
            <a:r>
              <a:rPr lang="en-US" dirty="0" err="1">
                <a:hlinkClick r:id="rId3">
                  <a:extLst>
                    <a:ext uri="{A12FA001-AC4F-418D-AE19-62706E023703}">
                      <ahyp:hlinkClr xmlns:ahyp="http://schemas.microsoft.com/office/drawing/2018/hyperlinkcolor" val="tx"/>
                    </a:ext>
                  </a:extLst>
                </a:hlinkClick>
              </a:rPr>
              <a:t>kodanikuosaluse</a:t>
            </a:r>
            <a:r>
              <a:rPr lang="en-US" dirty="0">
                <a:hlinkClick r:id="rId3">
                  <a:extLst>
                    <a:ext uri="{A12FA001-AC4F-418D-AE19-62706E023703}">
                      <ahyp:hlinkClr xmlns:ahyp="http://schemas.microsoft.com/office/drawing/2018/hyperlinkcolor" val="tx"/>
                    </a:ext>
                  </a:extLst>
                </a:hlinkClick>
              </a:rPr>
              <a:t> </a:t>
            </a:r>
            <a:r>
              <a:rPr lang="en-US" dirty="0" err="1">
                <a:hlinkClick r:id="rId3">
                  <a:extLst>
                    <a:ext uri="{A12FA001-AC4F-418D-AE19-62706E023703}">
                      <ahyp:hlinkClr xmlns:ahyp="http://schemas.microsoft.com/office/drawing/2018/hyperlinkcolor" val="tx"/>
                    </a:ext>
                  </a:extLst>
                </a:hlinkClick>
              </a:rPr>
              <a:t>võimaluste</a:t>
            </a:r>
            <a:r>
              <a:rPr lang="en-US" dirty="0">
                <a:hlinkClick r:id="rId3">
                  <a:extLst>
                    <a:ext uri="{A12FA001-AC4F-418D-AE19-62706E023703}">
                      <ahyp:hlinkClr xmlns:ahyp="http://schemas.microsoft.com/office/drawing/2018/hyperlinkcolor" val="tx"/>
                    </a:ext>
                  </a:extLst>
                </a:hlinkClick>
              </a:rPr>
              <a:t> </a:t>
            </a:r>
            <a:r>
              <a:rPr lang="en-US" dirty="0" err="1">
                <a:hlinkClick r:id="rId3">
                  <a:extLst>
                    <a:ext uri="{A12FA001-AC4F-418D-AE19-62706E023703}">
                      <ahyp:hlinkClr xmlns:ahyp="http://schemas.microsoft.com/office/drawing/2018/hyperlinkcolor" val="tx"/>
                    </a:ext>
                  </a:extLst>
                </a:hlinkClick>
              </a:rPr>
              <a:t>kohta</a:t>
            </a:r>
            <a:r>
              <a:rPr lang="en-US" dirty="0">
                <a:hlinkClick r:id="rId3">
                  <a:extLst>
                    <a:ext uri="{A12FA001-AC4F-418D-AE19-62706E023703}">
                      <ahyp:hlinkClr xmlns:ahyp="http://schemas.microsoft.com/office/drawing/2018/hyperlinkcolor" val="tx"/>
                    </a:ext>
                  </a:extLst>
                </a:hlinkClick>
              </a:rPr>
              <a:t> </a:t>
            </a:r>
            <a:endParaRPr lang="en-IE" dirty="0"/>
          </a:p>
          <a:p>
            <a:endParaRPr lang="et-EE" dirty="0"/>
          </a:p>
          <a:p>
            <a:r>
              <a:rPr lang="et-EE" dirty="0">
                <a:hlinkClick r:id="rId4">
                  <a:extLst>
                    <a:ext uri="{A12FA001-AC4F-418D-AE19-62706E023703}">
                      <ahyp:hlinkClr xmlns:ahyp="http://schemas.microsoft.com/office/drawing/2018/hyperlinkcolor" val="tx"/>
                    </a:ext>
                  </a:extLst>
                </a:hlinkClick>
              </a:rPr>
              <a:t>Vabatahtlike värav</a:t>
            </a:r>
            <a:endParaRPr lang="en-IE" dirty="0"/>
          </a:p>
        </p:txBody>
      </p:sp>
      <p:sp>
        <p:nvSpPr>
          <p:cNvPr id="5" name="Text Placeholder 4">
            <a:extLst>
              <a:ext uri="{FF2B5EF4-FFF2-40B4-BE49-F238E27FC236}">
                <a16:creationId xmlns:a16="http://schemas.microsoft.com/office/drawing/2014/main" id="{00401AFA-7E54-4C28-87BD-A34E3582895B}"/>
              </a:ext>
            </a:extLst>
          </p:cNvPr>
          <p:cNvSpPr>
            <a:spLocks noGrp="1"/>
          </p:cNvSpPr>
          <p:nvPr>
            <p:ph type="body" sz="quarter" idx="16"/>
          </p:nvPr>
        </p:nvSpPr>
        <p:spPr>
          <a:xfrm>
            <a:off x="1718561" y="228600"/>
            <a:ext cx="4716425" cy="949131"/>
          </a:xfrm>
        </p:spPr>
        <p:txBody>
          <a:bodyPr>
            <a:normAutofit/>
          </a:bodyPr>
          <a:lstStyle/>
          <a:p>
            <a:r>
              <a:rPr lang="en-IE" sz="2800" dirty="0"/>
              <a:t>D</a:t>
            </a:r>
            <a:r>
              <a:rPr lang="et-EE" sz="2800" dirty="0"/>
              <a:t>KO VÕIMALUSED EESTIS</a:t>
            </a:r>
            <a:endParaRPr lang="en-IE" sz="2800" dirty="0"/>
          </a:p>
        </p:txBody>
      </p:sp>
      <p:sp>
        <p:nvSpPr>
          <p:cNvPr id="3" name="Picture Placeholder 2">
            <a:extLst>
              <a:ext uri="{FF2B5EF4-FFF2-40B4-BE49-F238E27FC236}">
                <a16:creationId xmlns:a16="http://schemas.microsoft.com/office/drawing/2014/main" id="{27CA145E-4E52-3443-C681-5905E052A2B0}"/>
              </a:ext>
            </a:extLst>
          </p:cNvPr>
          <p:cNvSpPr>
            <a:spLocks noGrp="1"/>
          </p:cNvSpPr>
          <p:nvPr>
            <p:ph type="pic" sz="quarter" idx="10"/>
          </p:nvPr>
        </p:nvSpPr>
        <p:spPr/>
      </p:sp>
      <p:pic>
        <p:nvPicPr>
          <p:cNvPr id="9" name="Picture 8">
            <a:extLst>
              <a:ext uri="{FF2B5EF4-FFF2-40B4-BE49-F238E27FC236}">
                <a16:creationId xmlns:a16="http://schemas.microsoft.com/office/drawing/2014/main" id="{547AF24B-6A47-FA8C-CE23-275E782DCB28}"/>
              </a:ext>
            </a:extLst>
          </p:cNvPr>
          <p:cNvPicPr>
            <a:picLocks noChangeAspect="1"/>
          </p:cNvPicPr>
          <p:nvPr/>
        </p:nvPicPr>
        <p:blipFill>
          <a:blip r:embed="rId5"/>
          <a:stretch>
            <a:fillRect/>
          </a:stretch>
        </p:blipFill>
        <p:spPr>
          <a:xfrm>
            <a:off x="6852062" y="0"/>
            <a:ext cx="5461704" cy="6858000"/>
          </a:xfrm>
          <a:prstGeom prst="rect">
            <a:avLst/>
          </a:prstGeom>
        </p:spPr>
      </p:pic>
    </p:spTree>
    <p:extLst>
      <p:ext uri="{BB962C8B-B14F-4D97-AF65-F5344CB8AC3E}">
        <p14:creationId xmlns:p14="http://schemas.microsoft.com/office/powerpoint/2010/main" val="2487967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Picture Placeholder 3">
            <a:extLst>
              <a:ext uri="{FF2B5EF4-FFF2-40B4-BE49-F238E27FC236}">
                <a16:creationId xmlns:a16="http://schemas.microsoft.com/office/drawing/2014/main" id="{123C62B2-5F1E-47BF-8375-D5F7274FCB72}"/>
              </a:ext>
            </a:extLst>
          </p:cNvPr>
          <p:cNvSpPr>
            <a:spLocks noGrp="1"/>
          </p:cNvSpPr>
          <p:nvPr>
            <p:ph type="pic" sz="quarter" idx="10"/>
          </p:nvPr>
        </p:nvSpPr>
        <p:spPr/>
      </p:sp>
      <p:sp>
        <p:nvSpPr>
          <p:cNvPr id="7" name="Text Placeholder 6">
            <a:extLst>
              <a:ext uri="{FF2B5EF4-FFF2-40B4-BE49-F238E27FC236}">
                <a16:creationId xmlns:a16="http://schemas.microsoft.com/office/drawing/2014/main" id="{A77CB719-91F2-48BE-810C-DBF986CEC6A9}"/>
              </a:ext>
            </a:extLst>
          </p:cNvPr>
          <p:cNvSpPr>
            <a:spLocks noGrp="1"/>
          </p:cNvSpPr>
          <p:nvPr>
            <p:ph type="body" sz="quarter" idx="18"/>
          </p:nvPr>
        </p:nvSpPr>
        <p:spPr/>
        <p:txBody>
          <a:bodyPr>
            <a:normAutofit/>
          </a:bodyPr>
          <a:lstStyle/>
          <a:p>
            <a:pPr marL="0"/>
            <a:r>
              <a:rPr lang="et-EE" dirty="0"/>
              <a:t>Vaata videot:</a:t>
            </a:r>
          </a:p>
          <a:p>
            <a:pPr marL="0"/>
            <a:endParaRPr lang="en-US" dirty="0"/>
          </a:p>
          <a:p>
            <a:pPr marL="0"/>
            <a:r>
              <a:rPr lang="en-IE" dirty="0"/>
              <a:t>https://www.youtube.com/watch?v=qAIolKgDPrA</a:t>
            </a:r>
          </a:p>
        </p:txBody>
      </p:sp>
      <p:sp>
        <p:nvSpPr>
          <p:cNvPr id="5" name="Text Placeholder 4">
            <a:extLst>
              <a:ext uri="{FF2B5EF4-FFF2-40B4-BE49-F238E27FC236}">
                <a16:creationId xmlns:a16="http://schemas.microsoft.com/office/drawing/2014/main" id="{0D1B9926-8538-4DFF-A926-BDE1993BB690}"/>
              </a:ext>
            </a:extLst>
          </p:cNvPr>
          <p:cNvSpPr>
            <a:spLocks noGrp="1"/>
          </p:cNvSpPr>
          <p:nvPr>
            <p:ph type="body" sz="quarter" idx="16"/>
          </p:nvPr>
        </p:nvSpPr>
        <p:spPr>
          <a:xfrm>
            <a:off x="747201" y="636587"/>
            <a:ext cx="5558349" cy="2233514"/>
          </a:xfrm>
        </p:spPr>
        <p:txBody>
          <a:bodyPr>
            <a:normAutofit fontScale="70000" lnSpcReduction="20000"/>
          </a:bodyPr>
          <a:lstStyle/>
          <a:p>
            <a:r>
              <a:rPr lang="et-EE" sz="8000" dirty="0"/>
              <a:t>VAATA</a:t>
            </a:r>
            <a:endParaRPr lang="en-US" sz="8000" dirty="0"/>
          </a:p>
          <a:p>
            <a:endParaRPr lang="en-US" sz="6500" b="1" dirty="0"/>
          </a:p>
          <a:p>
            <a:r>
              <a:rPr lang="et-EE" sz="5100" dirty="0"/>
              <a:t>ÜRO SÄÄSTVA ARENGU EESMÄRGID</a:t>
            </a:r>
            <a:r>
              <a:rPr lang="en-US" sz="5100" dirty="0"/>
              <a:t> (SDGS)</a:t>
            </a:r>
            <a:endParaRPr lang="en-IE" sz="5100" dirty="0"/>
          </a:p>
        </p:txBody>
      </p:sp>
      <p:pic>
        <p:nvPicPr>
          <p:cNvPr id="2" name="Online Media 1" title="UN Sustainable Development Goals (SDGs): What They Are &amp; Why They're Important">
            <a:hlinkClick r:id="" action="ppaction://media"/>
            <a:extLst>
              <a:ext uri="{FF2B5EF4-FFF2-40B4-BE49-F238E27FC236}">
                <a16:creationId xmlns:a16="http://schemas.microsoft.com/office/drawing/2014/main" id="{4C9F1024-525E-4AAA-BF94-C0689684A422}"/>
              </a:ext>
            </a:extLst>
          </p:cNvPr>
          <p:cNvPicPr>
            <a:picLocks noRot="1" noChangeAspect="1"/>
          </p:cNvPicPr>
          <p:nvPr>
            <a:videoFile r:link="rId1"/>
          </p:nvPr>
        </p:nvPicPr>
        <p:blipFill>
          <a:blip r:embed="rId4"/>
          <a:stretch>
            <a:fillRect/>
          </a:stretch>
        </p:blipFill>
        <p:spPr>
          <a:xfrm>
            <a:off x="7086600" y="1203325"/>
            <a:ext cx="5064345" cy="3913188"/>
          </a:xfrm>
          <a:prstGeom prst="rect">
            <a:avLst/>
          </a:prstGeom>
        </p:spPr>
      </p:pic>
    </p:spTree>
    <p:extLst>
      <p:ext uri="{BB962C8B-B14F-4D97-AF65-F5344CB8AC3E}">
        <p14:creationId xmlns:p14="http://schemas.microsoft.com/office/powerpoint/2010/main" val="121758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Picture Placeholder 3">
            <a:extLst>
              <a:ext uri="{FF2B5EF4-FFF2-40B4-BE49-F238E27FC236}">
                <a16:creationId xmlns:a16="http://schemas.microsoft.com/office/drawing/2014/main" id="{123C62B2-5F1E-47BF-8375-D5F7274FCB72}"/>
              </a:ext>
            </a:extLst>
          </p:cNvPr>
          <p:cNvSpPr>
            <a:spLocks noGrp="1"/>
          </p:cNvSpPr>
          <p:nvPr>
            <p:ph type="pic" sz="quarter" idx="10"/>
          </p:nvPr>
        </p:nvSpPr>
        <p:spPr/>
      </p:sp>
      <p:sp>
        <p:nvSpPr>
          <p:cNvPr id="7" name="Text Placeholder 6">
            <a:extLst>
              <a:ext uri="{FF2B5EF4-FFF2-40B4-BE49-F238E27FC236}">
                <a16:creationId xmlns:a16="http://schemas.microsoft.com/office/drawing/2014/main" id="{A77CB719-91F2-48BE-810C-DBF986CEC6A9}"/>
              </a:ext>
            </a:extLst>
          </p:cNvPr>
          <p:cNvSpPr>
            <a:spLocks noGrp="1"/>
          </p:cNvSpPr>
          <p:nvPr>
            <p:ph type="body" sz="quarter" idx="18"/>
          </p:nvPr>
        </p:nvSpPr>
        <p:spPr/>
        <p:txBody>
          <a:bodyPr>
            <a:normAutofit/>
          </a:bodyPr>
          <a:lstStyle/>
          <a:p>
            <a:pPr marL="0"/>
            <a:r>
              <a:rPr lang="et-EE" dirty="0"/>
              <a:t>Vaata videot:</a:t>
            </a:r>
          </a:p>
          <a:p>
            <a:pPr marL="0"/>
            <a:endParaRPr lang="en-US" dirty="0"/>
          </a:p>
          <a:p>
            <a:pPr marL="0"/>
            <a:r>
              <a:rPr lang="en-IE" dirty="0"/>
              <a:t>https://www.youtube.com/watch?v=NpCzIniPZDU</a:t>
            </a:r>
          </a:p>
        </p:txBody>
      </p:sp>
      <p:sp>
        <p:nvSpPr>
          <p:cNvPr id="5" name="Text Placeholder 4">
            <a:extLst>
              <a:ext uri="{FF2B5EF4-FFF2-40B4-BE49-F238E27FC236}">
                <a16:creationId xmlns:a16="http://schemas.microsoft.com/office/drawing/2014/main" id="{0D1B9926-8538-4DFF-A926-BDE1993BB690}"/>
              </a:ext>
            </a:extLst>
          </p:cNvPr>
          <p:cNvSpPr>
            <a:spLocks noGrp="1"/>
          </p:cNvSpPr>
          <p:nvPr>
            <p:ph type="body" sz="quarter" idx="16"/>
          </p:nvPr>
        </p:nvSpPr>
        <p:spPr>
          <a:xfrm>
            <a:off x="747201" y="600076"/>
            <a:ext cx="5558349" cy="1827814"/>
          </a:xfrm>
        </p:spPr>
        <p:txBody>
          <a:bodyPr>
            <a:normAutofit fontScale="62500" lnSpcReduction="20000"/>
          </a:bodyPr>
          <a:lstStyle/>
          <a:p>
            <a:r>
              <a:rPr lang="et-EE" sz="7000" dirty="0"/>
              <a:t>VAATA</a:t>
            </a:r>
            <a:endParaRPr lang="en-US" sz="7000" dirty="0"/>
          </a:p>
          <a:p>
            <a:endParaRPr lang="en-US" sz="3800" dirty="0"/>
          </a:p>
          <a:p>
            <a:endParaRPr lang="en-US" sz="3800" dirty="0"/>
          </a:p>
          <a:p>
            <a:r>
              <a:rPr lang="et-EE" sz="4500" dirty="0"/>
              <a:t>KODANIKUOSALUSE MUDELID</a:t>
            </a:r>
            <a:endParaRPr lang="en-IE" sz="4500" dirty="0"/>
          </a:p>
        </p:txBody>
      </p:sp>
      <p:pic>
        <p:nvPicPr>
          <p:cNvPr id="10" name="Online Media 9" title="New models for civic engagement: Ben Warner at TEDxJacksonville">
            <a:hlinkClick r:id="" action="ppaction://media"/>
            <a:extLst>
              <a:ext uri="{FF2B5EF4-FFF2-40B4-BE49-F238E27FC236}">
                <a16:creationId xmlns:a16="http://schemas.microsoft.com/office/drawing/2014/main" id="{39F57FD8-2047-4EAB-8ED7-6604EEB3F967}"/>
              </a:ext>
            </a:extLst>
          </p:cNvPr>
          <p:cNvPicPr>
            <a:picLocks noRot="1" noChangeAspect="1"/>
          </p:cNvPicPr>
          <p:nvPr>
            <a:videoFile r:link="rId1"/>
          </p:nvPr>
        </p:nvPicPr>
        <p:blipFill>
          <a:blip r:embed="rId4"/>
          <a:stretch>
            <a:fillRect/>
          </a:stretch>
        </p:blipFill>
        <p:spPr>
          <a:xfrm>
            <a:off x="7061200" y="1203325"/>
            <a:ext cx="5108811" cy="3950103"/>
          </a:xfrm>
          <a:prstGeom prst="rect">
            <a:avLst/>
          </a:prstGeom>
        </p:spPr>
      </p:pic>
    </p:spTree>
    <p:extLst>
      <p:ext uri="{BB962C8B-B14F-4D97-AF65-F5344CB8AC3E}">
        <p14:creationId xmlns:p14="http://schemas.microsoft.com/office/powerpoint/2010/main" val="389174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567786" y="221369"/>
            <a:ext cx="5166867" cy="10797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4">
            <a:extLst>
              <a:ext uri="{FF2B5EF4-FFF2-40B4-BE49-F238E27FC236}">
                <a16:creationId xmlns:a16="http://schemas.microsoft.com/office/drawing/2014/main" id="{A36D1388-A2FF-4467-A5A1-5A6F1585010A}"/>
              </a:ext>
            </a:extLst>
          </p:cNvPr>
          <p:cNvSpPr>
            <a:spLocks noGrp="1"/>
          </p:cNvSpPr>
          <p:nvPr>
            <p:ph type="pic" sz="quarter" idx="10"/>
          </p:nvPr>
        </p:nvSpPr>
        <p:spPr/>
      </p:sp>
      <p:sp>
        <p:nvSpPr>
          <p:cNvPr id="9" name="Text Placeholder 8">
            <a:extLst>
              <a:ext uri="{FF2B5EF4-FFF2-40B4-BE49-F238E27FC236}">
                <a16:creationId xmlns:a16="http://schemas.microsoft.com/office/drawing/2014/main" id="{7B50A22A-166F-4D45-85B8-AA04FCAF1C37}"/>
              </a:ext>
            </a:extLst>
          </p:cNvPr>
          <p:cNvSpPr>
            <a:spLocks noGrp="1"/>
          </p:cNvSpPr>
          <p:nvPr>
            <p:ph type="body" sz="quarter" idx="18"/>
          </p:nvPr>
        </p:nvSpPr>
        <p:spPr/>
        <p:txBody>
          <a:bodyPr/>
          <a:lstStyle/>
          <a:p>
            <a:pPr marL="0"/>
            <a:r>
              <a:rPr lang="et-EE" dirty="0"/>
              <a:t>Vaata videot:</a:t>
            </a:r>
            <a:endParaRPr lang="en-US" dirty="0"/>
          </a:p>
          <a:p>
            <a:pPr marL="0"/>
            <a:endParaRPr lang="en-US" dirty="0"/>
          </a:p>
          <a:p>
            <a:pPr marL="0"/>
            <a:r>
              <a:rPr lang="en-US" dirty="0"/>
              <a:t>https://www.youtube.com/watch?v=wqrHkM_6dsM&amp;t=1s</a:t>
            </a:r>
          </a:p>
          <a:p>
            <a:pPr marL="0"/>
            <a:endParaRPr lang="en-US" dirty="0"/>
          </a:p>
          <a:p>
            <a:pPr marL="0"/>
            <a:endParaRPr lang="en-US" dirty="0"/>
          </a:p>
          <a:p>
            <a:endParaRPr lang="en-IE" dirty="0"/>
          </a:p>
        </p:txBody>
      </p:sp>
      <p:sp>
        <p:nvSpPr>
          <p:cNvPr id="6" name="Text Placeholder 5">
            <a:extLst>
              <a:ext uri="{FF2B5EF4-FFF2-40B4-BE49-F238E27FC236}">
                <a16:creationId xmlns:a16="http://schemas.microsoft.com/office/drawing/2014/main" id="{91AFE502-6915-4B81-AD27-2450AFB7EE9A}"/>
              </a:ext>
            </a:extLst>
          </p:cNvPr>
          <p:cNvSpPr>
            <a:spLocks noGrp="1"/>
          </p:cNvSpPr>
          <p:nvPr>
            <p:ph type="body" sz="quarter" idx="16"/>
          </p:nvPr>
        </p:nvSpPr>
        <p:spPr>
          <a:xfrm>
            <a:off x="747201" y="603451"/>
            <a:ext cx="5544269" cy="2233514"/>
          </a:xfrm>
        </p:spPr>
        <p:txBody>
          <a:bodyPr>
            <a:normAutofit/>
          </a:bodyPr>
          <a:lstStyle/>
          <a:p>
            <a:r>
              <a:rPr lang="et-EE" sz="4400" dirty="0"/>
              <a:t>VAATA</a:t>
            </a:r>
            <a:endParaRPr lang="en-IE" sz="4400" dirty="0"/>
          </a:p>
          <a:p>
            <a:endParaRPr lang="en-IE" sz="1800" dirty="0"/>
          </a:p>
          <a:p>
            <a:endParaRPr lang="en-IE" sz="1800" dirty="0"/>
          </a:p>
          <a:p>
            <a:r>
              <a:rPr lang="et-EE" sz="2400" dirty="0"/>
              <a:t>ÜLIÕPILASTE KODANIKUOSALUSE TAASTAMINE</a:t>
            </a:r>
            <a:endParaRPr lang="en-IE" sz="2400" dirty="0"/>
          </a:p>
          <a:p>
            <a:endParaRPr lang="en-IE" dirty="0"/>
          </a:p>
        </p:txBody>
      </p:sp>
      <p:pic>
        <p:nvPicPr>
          <p:cNvPr id="10" name="Online Media 9" title="Restoring Youth Civic Engagement | Noah Tesfaye | TEDxLAHS">
            <a:hlinkClick r:id="" action="ppaction://media"/>
            <a:extLst>
              <a:ext uri="{FF2B5EF4-FFF2-40B4-BE49-F238E27FC236}">
                <a16:creationId xmlns:a16="http://schemas.microsoft.com/office/drawing/2014/main" id="{B5FB2969-927C-4D34-85BF-CDCB6E711448}"/>
              </a:ext>
            </a:extLst>
          </p:cNvPr>
          <p:cNvPicPr>
            <a:picLocks noRot="1" noChangeAspect="1"/>
          </p:cNvPicPr>
          <p:nvPr>
            <a:videoFile r:link="rId1"/>
          </p:nvPr>
        </p:nvPicPr>
        <p:blipFill>
          <a:blip r:embed="rId4"/>
          <a:stretch>
            <a:fillRect/>
          </a:stretch>
        </p:blipFill>
        <p:spPr>
          <a:xfrm>
            <a:off x="6982791" y="1203325"/>
            <a:ext cx="5215827" cy="4014312"/>
          </a:xfrm>
          <a:prstGeom prst="rect">
            <a:avLst/>
          </a:prstGeom>
        </p:spPr>
      </p:pic>
    </p:spTree>
    <p:extLst>
      <p:ext uri="{BB962C8B-B14F-4D97-AF65-F5344CB8AC3E}">
        <p14:creationId xmlns:p14="http://schemas.microsoft.com/office/powerpoint/2010/main" val="168233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et-EE" dirty="0"/>
              <a:t>Vaata </a:t>
            </a:r>
            <a:r>
              <a:rPr lang="en-US" dirty="0" err="1">
                <a:hlinkClick r:id="rId3"/>
              </a:rPr>
              <a:t>SocialErasmus</a:t>
            </a:r>
            <a:r>
              <a:rPr lang="en-US" dirty="0">
                <a:hlinkClick r:id="rId3"/>
              </a:rPr>
              <a:t>+ </a:t>
            </a:r>
            <a:r>
              <a:rPr lang="et-EE" dirty="0"/>
              <a:t> videot:</a:t>
            </a:r>
          </a:p>
          <a:p>
            <a:pPr marL="0"/>
            <a:endParaRPr lang="en-US" dirty="0"/>
          </a:p>
          <a:p>
            <a:pPr marL="0"/>
            <a:r>
              <a:rPr lang="en-US" dirty="0"/>
              <a:t>https://www.youtube.com/watch?v=BV8PICN1xWM</a:t>
            </a:r>
          </a:p>
          <a:p>
            <a:pPr marL="0"/>
            <a:endParaRPr lang="en-US" dirty="0"/>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6"/>
            <a:ext cx="5113283" cy="2637385"/>
          </a:xfrm>
        </p:spPr>
        <p:txBody>
          <a:bodyPr>
            <a:normAutofit/>
          </a:bodyPr>
          <a:lstStyle/>
          <a:p>
            <a:r>
              <a:rPr lang="et-EE" sz="4400" dirty="0"/>
              <a:t>VAATA</a:t>
            </a:r>
          </a:p>
          <a:p>
            <a:endParaRPr lang="en-IE" sz="3100" b="1" dirty="0"/>
          </a:p>
          <a:p>
            <a:r>
              <a:rPr lang="et-EE" sz="2800" dirty="0"/>
              <a:t>ÜLIKOOLIDE KOLMAS MISSIOON</a:t>
            </a:r>
            <a:endParaRPr lang="en-IE" sz="2800" dirty="0"/>
          </a:p>
        </p:txBody>
      </p:sp>
      <p:pic>
        <p:nvPicPr>
          <p:cNvPr id="8" name="Online Media 7" title="SocialErasmus+ | Third mission of universities and skill-oriented approach in learning">
            <a:hlinkClick r:id="" action="ppaction://media"/>
            <a:extLst>
              <a:ext uri="{FF2B5EF4-FFF2-40B4-BE49-F238E27FC236}">
                <a16:creationId xmlns:a16="http://schemas.microsoft.com/office/drawing/2014/main" id="{20DA2ABB-FF8A-4244-B2E7-C010E779E9AA}"/>
              </a:ext>
            </a:extLst>
          </p:cNvPr>
          <p:cNvPicPr>
            <a:picLocks noRot="1" noChangeAspect="1"/>
          </p:cNvPicPr>
          <p:nvPr>
            <a:videoFile r:link="rId1"/>
          </p:nvPr>
        </p:nvPicPr>
        <p:blipFill>
          <a:blip r:embed="rId4"/>
          <a:stretch>
            <a:fillRect/>
          </a:stretch>
        </p:blipFill>
        <p:spPr>
          <a:xfrm>
            <a:off x="7061200" y="1203325"/>
            <a:ext cx="5144625" cy="3913188"/>
          </a:xfrm>
          <a:prstGeom prst="rect">
            <a:avLst/>
          </a:prstGeom>
        </p:spPr>
      </p:pic>
    </p:spTree>
    <p:extLst>
      <p:ext uri="{BB962C8B-B14F-4D97-AF65-F5344CB8AC3E}">
        <p14:creationId xmlns:p14="http://schemas.microsoft.com/office/powerpoint/2010/main" val="155954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F1E6C5B-173D-4BDB-BB88-569980DCBD9A}"/>
              </a:ext>
            </a:extLst>
          </p:cNvPr>
          <p:cNvSpPr txBox="1"/>
          <p:nvPr/>
        </p:nvSpPr>
        <p:spPr>
          <a:xfrm>
            <a:off x="304800" y="1225193"/>
            <a:ext cx="11364686" cy="5016758"/>
          </a:xfrm>
          <a:prstGeom prst="rect">
            <a:avLst/>
          </a:prstGeom>
          <a:noFill/>
        </p:spPr>
        <p:txBody>
          <a:bodyPr wrap="square" rtlCol="0">
            <a:spAutoFit/>
          </a:bodyPr>
          <a:lstStyle/>
          <a:p>
            <a:r>
              <a:rPr lang="et-EE" sz="2000" b="1" dirty="0">
                <a:solidFill>
                  <a:schemeClr val="bg1"/>
                </a:solidFill>
              </a:rPr>
              <a:t>See ülesanne võtab umbes</a:t>
            </a:r>
            <a:r>
              <a:rPr lang="en-US" sz="2000" b="1" dirty="0">
                <a:solidFill>
                  <a:schemeClr val="bg1"/>
                </a:solidFill>
              </a:rPr>
              <a:t> 45 </a:t>
            </a:r>
            <a:r>
              <a:rPr lang="en-US" sz="2000" b="1" dirty="0" err="1">
                <a:solidFill>
                  <a:schemeClr val="bg1"/>
                </a:solidFill>
              </a:rPr>
              <a:t>minut</a:t>
            </a:r>
            <a:r>
              <a:rPr lang="et-EE" sz="2000" b="1" dirty="0" err="1">
                <a:solidFill>
                  <a:schemeClr val="bg1"/>
                </a:solidFill>
              </a:rPr>
              <a:t>it</a:t>
            </a:r>
            <a:r>
              <a:rPr lang="en-US" sz="2000" b="1" dirty="0">
                <a:solidFill>
                  <a:schemeClr val="bg1"/>
                </a:solidFill>
              </a:rPr>
              <a:t>.</a:t>
            </a:r>
          </a:p>
          <a:p>
            <a:endParaRPr lang="en-US" sz="2000" dirty="0">
              <a:solidFill>
                <a:schemeClr val="bg1"/>
              </a:solidFill>
            </a:endParaRPr>
          </a:p>
          <a:p>
            <a:pPr marL="457200" indent="-457200">
              <a:buAutoNum type="arabicPeriod"/>
            </a:pPr>
            <a:r>
              <a:rPr lang="et-EE" sz="2000" dirty="0">
                <a:solidFill>
                  <a:schemeClr val="bg1"/>
                </a:solidFill>
              </a:rPr>
              <a:t>V</a:t>
            </a:r>
            <a:r>
              <a:rPr lang="en-US" sz="2000" dirty="0" err="1">
                <a:solidFill>
                  <a:schemeClr val="bg1"/>
                </a:solidFill>
              </a:rPr>
              <a:t>aadake</a:t>
            </a:r>
            <a:r>
              <a:rPr lang="en-US" sz="2000" dirty="0">
                <a:solidFill>
                  <a:schemeClr val="bg1"/>
                </a:solidFill>
              </a:rPr>
              <a:t> </a:t>
            </a:r>
            <a:r>
              <a:rPr lang="en-US" sz="2000" dirty="0" err="1">
                <a:solidFill>
                  <a:schemeClr val="bg1"/>
                </a:solidFill>
              </a:rPr>
              <a:t>selle</a:t>
            </a:r>
            <a:r>
              <a:rPr lang="et-EE" sz="2000" dirty="0">
                <a:solidFill>
                  <a:schemeClr val="bg1"/>
                </a:solidFill>
              </a:rPr>
              <a:t> mooduli </a:t>
            </a:r>
            <a:r>
              <a:rPr lang="en-US" sz="2000" dirty="0">
                <a:solidFill>
                  <a:schemeClr val="bg1"/>
                </a:solidFill>
              </a:rPr>
              <a:t>video</a:t>
            </a:r>
            <a:r>
              <a:rPr lang="et-EE" sz="2000" dirty="0">
                <a:solidFill>
                  <a:schemeClr val="bg1"/>
                </a:solidFill>
              </a:rPr>
              <a:t>s</a:t>
            </a:r>
            <a:r>
              <a:rPr lang="en-US" sz="2000" dirty="0" err="1">
                <a:solidFill>
                  <a:schemeClr val="bg1"/>
                </a:solidFill>
              </a:rPr>
              <a:t>i</a:t>
            </a:r>
            <a:r>
              <a:rPr lang="et-EE" sz="2000" dirty="0">
                <a:solidFill>
                  <a:schemeClr val="bg1"/>
                </a:solidFill>
              </a:rPr>
              <a:t>d ja tutvuge DKO võimalustega Eestis</a:t>
            </a:r>
            <a:r>
              <a:rPr lang="en-US" sz="2000" dirty="0">
                <a:solidFill>
                  <a:schemeClr val="bg1"/>
                </a:solidFill>
              </a:rPr>
              <a:t>.</a:t>
            </a:r>
            <a:endParaRPr lang="et-EE" sz="2000" dirty="0">
              <a:solidFill>
                <a:schemeClr val="bg1"/>
              </a:solidFill>
            </a:endParaRPr>
          </a:p>
          <a:p>
            <a:pPr marL="457200" indent="-457200">
              <a:buFontTx/>
              <a:buAutoNum type="arabicPeriod"/>
            </a:pPr>
            <a:r>
              <a:rPr lang="et-EE" sz="2000" dirty="0">
                <a:solidFill>
                  <a:schemeClr val="bg1"/>
                </a:solidFill>
              </a:rPr>
              <a:t>V</a:t>
            </a:r>
            <a:r>
              <a:rPr lang="en-US" sz="2000" dirty="0" err="1">
                <a:solidFill>
                  <a:schemeClr val="bg1"/>
                </a:solidFill>
              </a:rPr>
              <a:t>astake</a:t>
            </a:r>
            <a:r>
              <a:rPr lang="en-US" sz="2000" dirty="0">
                <a:solidFill>
                  <a:schemeClr val="bg1"/>
                </a:solidFill>
              </a:rPr>
              <a:t> </a:t>
            </a:r>
            <a:r>
              <a:rPr lang="et-EE" sz="2000" dirty="0">
                <a:solidFill>
                  <a:schemeClr val="bg1"/>
                </a:solidFill>
              </a:rPr>
              <a:t>kirjalikult </a:t>
            </a:r>
            <a:r>
              <a:rPr lang="en-US" sz="2000" dirty="0" err="1">
                <a:solidFill>
                  <a:schemeClr val="bg1"/>
                </a:solidFill>
              </a:rPr>
              <a:t>järgmistele</a:t>
            </a:r>
            <a:r>
              <a:rPr lang="en-US" sz="2000" dirty="0">
                <a:solidFill>
                  <a:schemeClr val="bg1"/>
                </a:solidFill>
              </a:rPr>
              <a:t> </a:t>
            </a:r>
            <a:r>
              <a:rPr lang="en-US" sz="2000" dirty="0" err="1">
                <a:solidFill>
                  <a:schemeClr val="bg1"/>
                </a:solidFill>
              </a:rPr>
              <a:t>küsimustele</a:t>
            </a:r>
            <a:r>
              <a:rPr lang="en-US" sz="2000" dirty="0">
                <a:solidFill>
                  <a:schemeClr val="bg1"/>
                </a:solidFill>
              </a:rPr>
              <a:t>:</a:t>
            </a:r>
            <a:endParaRPr lang="et-EE" sz="2000" dirty="0">
              <a:solidFill>
                <a:schemeClr val="bg1"/>
              </a:solidFill>
            </a:endParaRPr>
          </a:p>
          <a:p>
            <a:pPr marL="914400" lvl="1" indent="-457200">
              <a:buFont typeface="Arial" panose="020B0604020202020204" pitchFamily="34" charset="0"/>
              <a:buChar char="•"/>
            </a:pPr>
            <a:r>
              <a:rPr lang="et-EE" sz="2000" dirty="0">
                <a:solidFill>
                  <a:schemeClr val="bg1"/>
                </a:solidFill>
              </a:rPr>
              <a:t>Mõelge, millised on </a:t>
            </a:r>
            <a:r>
              <a:rPr lang="en-US" sz="2000" dirty="0" err="1">
                <a:solidFill>
                  <a:schemeClr val="bg1"/>
                </a:solidFill>
              </a:rPr>
              <a:t>erinevad</a:t>
            </a:r>
            <a:r>
              <a:rPr lang="en-US" sz="2000" dirty="0">
                <a:solidFill>
                  <a:schemeClr val="bg1"/>
                </a:solidFill>
              </a:rPr>
              <a:t> </a:t>
            </a:r>
            <a:r>
              <a:rPr lang="en-US" sz="2000" dirty="0" err="1">
                <a:solidFill>
                  <a:schemeClr val="bg1"/>
                </a:solidFill>
              </a:rPr>
              <a:t>kohalik</a:t>
            </a:r>
            <a:r>
              <a:rPr lang="et-EE" sz="2000" dirty="0" err="1">
                <a:solidFill>
                  <a:schemeClr val="bg1"/>
                </a:solidFill>
              </a:rPr>
              <a:t>ud</a:t>
            </a:r>
            <a:r>
              <a:rPr lang="en-US" sz="2000" dirty="0">
                <a:solidFill>
                  <a:schemeClr val="bg1"/>
                </a:solidFill>
              </a:rPr>
              <a:t> </a:t>
            </a:r>
            <a:r>
              <a:rPr lang="en-US" sz="2000" dirty="0" err="1">
                <a:solidFill>
                  <a:schemeClr val="bg1"/>
                </a:solidFill>
              </a:rPr>
              <a:t>või</a:t>
            </a:r>
            <a:r>
              <a:rPr lang="en-US" sz="2000" dirty="0">
                <a:solidFill>
                  <a:schemeClr val="bg1"/>
                </a:solidFill>
              </a:rPr>
              <a:t> </a:t>
            </a:r>
            <a:r>
              <a:rPr lang="en-US" sz="2000" dirty="0" err="1">
                <a:solidFill>
                  <a:schemeClr val="bg1"/>
                </a:solidFill>
              </a:rPr>
              <a:t>globaalsed</a:t>
            </a:r>
            <a:r>
              <a:rPr lang="en-US" sz="2000" dirty="0">
                <a:solidFill>
                  <a:schemeClr val="bg1"/>
                </a:solidFill>
              </a:rPr>
              <a:t> </a:t>
            </a:r>
            <a:r>
              <a:rPr lang="en-US" sz="2000" dirty="0" err="1">
                <a:solidFill>
                  <a:schemeClr val="bg1"/>
                </a:solidFill>
              </a:rPr>
              <a:t>probleem</a:t>
            </a:r>
            <a:r>
              <a:rPr lang="et-EE" sz="2000" dirty="0">
                <a:solidFill>
                  <a:schemeClr val="bg1"/>
                </a:solidFill>
              </a:rPr>
              <a:t>id</a:t>
            </a:r>
            <a:r>
              <a:rPr lang="en-US" sz="2000" dirty="0">
                <a:solidFill>
                  <a:schemeClr val="bg1"/>
                </a:solidFill>
              </a:rPr>
              <a:t>, </a:t>
            </a:r>
            <a:r>
              <a:rPr lang="en-US" sz="2000" dirty="0" err="1">
                <a:solidFill>
                  <a:schemeClr val="bg1"/>
                </a:solidFill>
              </a:rPr>
              <a:t>mida</a:t>
            </a:r>
            <a:r>
              <a:rPr lang="en-US" sz="2000" dirty="0">
                <a:solidFill>
                  <a:schemeClr val="bg1"/>
                </a:solidFill>
              </a:rPr>
              <a:t> </a:t>
            </a:r>
            <a:r>
              <a:rPr lang="en-US" sz="2000" dirty="0" err="1">
                <a:solidFill>
                  <a:schemeClr val="bg1"/>
                </a:solidFill>
              </a:rPr>
              <a:t>saaks</a:t>
            </a:r>
            <a:r>
              <a:rPr lang="en-US" sz="2000" dirty="0">
                <a:solidFill>
                  <a:schemeClr val="bg1"/>
                </a:solidFill>
              </a:rPr>
              <a:t> D</a:t>
            </a:r>
            <a:r>
              <a:rPr lang="et-EE" sz="2000" dirty="0">
                <a:solidFill>
                  <a:schemeClr val="bg1"/>
                </a:solidFill>
              </a:rPr>
              <a:t>KO </a:t>
            </a:r>
            <a:r>
              <a:rPr lang="en-US" sz="2000" dirty="0" err="1">
                <a:solidFill>
                  <a:schemeClr val="bg1"/>
                </a:solidFill>
              </a:rPr>
              <a:t>projektiga</a:t>
            </a:r>
            <a:r>
              <a:rPr lang="en-US" sz="2000" dirty="0">
                <a:solidFill>
                  <a:schemeClr val="bg1"/>
                </a:solidFill>
              </a:rPr>
              <a:t> </a:t>
            </a:r>
            <a:r>
              <a:rPr lang="en-US" sz="2000" dirty="0" err="1">
                <a:solidFill>
                  <a:schemeClr val="bg1"/>
                </a:solidFill>
              </a:rPr>
              <a:t>lahendada</a:t>
            </a:r>
            <a:r>
              <a:rPr lang="en-US" sz="2000" dirty="0">
                <a:solidFill>
                  <a:schemeClr val="bg1"/>
                </a:solidFill>
              </a:rPr>
              <a:t>?</a:t>
            </a:r>
            <a:endParaRPr lang="et-EE" sz="2000" dirty="0">
              <a:solidFill>
                <a:schemeClr val="bg1"/>
              </a:solidFill>
            </a:endParaRPr>
          </a:p>
          <a:p>
            <a:pPr marL="914400" lvl="1" indent="-457200">
              <a:buFont typeface="Arial" panose="020B0604020202020204" pitchFamily="34" charset="0"/>
              <a:buChar char="•"/>
            </a:pPr>
            <a:r>
              <a:rPr lang="et-EE" sz="2000" dirty="0">
                <a:solidFill>
                  <a:schemeClr val="bg1"/>
                </a:solidFill>
              </a:rPr>
              <a:t>Millistel erinevatel viisidel ja kuid</a:t>
            </a:r>
            <a:r>
              <a:rPr lang="en-US" sz="2000" dirty="0">
                <a:solidFill>
                  <a:schemeClr val="bg1"/>
                </a:solidFill>
              </a:rPr>
              <a:t>as </a:t>
            </a:r>
            <a:r>
              <a:rPr lang="en-US" sz="2000" dirty="0" err="1">
                <a:solidFill>
                  <a:schemeClr val="bg1"/>
                </a:solidFill>
              </a:rPr>
              <a:t>saaksite</a:t>
            </a:r>
            <a:r>
              <a:rPr lang="en-US" sz="2000" dirty="0">
                <a:solidFill>
                  <a:schemeClr val="bg1"/>
                </a:solidFill>
              </a:rPr>
              <a:t> </a:t>
            </a:r>
            <a:r>
              <a:rPr lang="en-US" sz="2000" dirty="0" err="1">
                <a:solidFill>
                  <a:schemeClr val="bg1"/>
                </a:solidFill>
              </a:rPr>
              <a:t>oma</a:t>
            </a:r>
            <a:r>
              <a:rPr lang="en-US" sz="2000" dirty="0">
                <a:solidFill>
                  <a:schemeClr val="bg1"/>
                </a:solidFill>
              </a:rPr>
              <a:t> </a:t>
            </a:r>
            <a:r>
              <a:rPr lang="en-US" sz="2000" dirty="0" err="1">
                <a:solidFill>
                  <a:schemeClr val="bg1"/>
                </a:solidFill>
              </a:rPr>
              <a:t>kogukonda</a:t>
            </a:r>
            <a:r>
              <a:rPr lang="en-US" sz="2000" dirty="0">
                <a:solidFill>
                  <a:schemeClr val="bg1"/>
                </a:solidFill>
              </a:rPr>
              <a:t> </a:t>
            </a:r>
            <a:r>
              <a:rPr lang="en-US" sz="2000" dirty="0" err="1">
                <a:solidFill>
                  <a:schemeClr val="bg1"/>
                </a:solidFill>
              </a:rPr>
              <a:t>parandada</a:t>
            </a:r>
            <a:r>
              <a:rPr lang="en-US" sz="2000" dirty="0">
                <a:solidFill>
                  <a:schemeClr val="bg1"/>
                </a:solidFill>
              </a:rPr>
              <a:t>? </a:t>
            </a:r>
            <a:r>
              <a:rPr lang="en-US" sz="2000" dirty="0" err="1">
                <a:solidFill>
                  <a:schemeClr val="bg1"/>
                </a:solidFill>
              </a:rPr>
              <a:t>Kuidas</a:t>
            </a:r>
            <a:r>
              <a:rPr lang="en-US" sz="2000" dirty="0">
                <a:solidFill>
                  <a:schemeClr val="bg1"/>
                </a:solidFill>
              </a:rPr>
              <a:t> </a:t>
            </a:r>
            <a:r>
              <a:rPr lang="en-US" sz="2000" dirty="0" err="1">
                <a:solidFill>
                  <a:schemeClr val="bg1"/>
                </a:solidFill>
              </a:rPr>
              <a:t>te</a:t>
            </a:r>
            <a:r>
              <a:rPr lang="en-US" sz="2000" dirty="0">
                <a:solidFill>
                  <a:schemeClr val="bg1"/>
                </a:solidFill>
              </a:rPr>
              <a:t> </a:t>
            </a:r>
            <a:r>
              <a:rPr lang="en-US" sz="2000" dirty="0" err="1">
                <a:solidFill>
                  <a:schemeClr val="bg1"/>
                </a:solidFill>
              </a:rPr>
              <a:t>seda</a:t>
            </a:r>
            <a:r>
              <a:rPr lang="en-US" sz="2000" dirty="0">
                <a:solidFill>
                  <a:schemeClr val="bg1"/>
                </a:solidFill>
              </a:rPr>
              <a:t> </a:t>
            </a:r>
            <a:r>
              <a:rPr lang="en-US" sz="2000" dirty="0" err="1">
                <a:solidFill>
                  <a:schemeClr val="bg1"/>
                </a:solidFill>
              </a:rPr>
              <a:t>teeksite</a:t>
            </a:r>
            <a:r>
              <a:rPr lang="en-US" sz="2000" dirty="0">
                <a:solidFill>
                  <a:schemeClr val="bg1"/>
                </a:solidFill>
              </a:rPr>
              <a:t>?</a:t>
            </a:r>
            <a:endParaRPr lang="et-EE" sz="2000" dirty="0">
              <a:solidFill>
                <a:schemeClr val="bg1"/>
              </a:solidFill>
            </a:endParaRPr>
          </a:p>
          <a:p>
            <a:pPr marL="914400" lvl="1" indent="-457200">
              <a:buFont typeface="Arial" panose="020B0604020202020204" pitchFamily="34" charset="0"/>
              <a:buChar char="•"/>
            </a:pPr>
            <a:r>
              <a:rPr lang="et-EE" sz="2000" dirty="0">
                <a:solidFill>
                  <a:schemeClr val="bg1"/>
                </a:solidFill>
              </a:rPr>
              <a:t>Mõeldes </a:t>
            </a:r>
            <a:r>
              <a:rPr lang="en-US" sz="2000" dirty="0" err="1">
                <a:solidFill>
                  <a:schemeClr val="bg1"/>
                </a:solidFill>
              </a:rPr>
              <a:t>selle</a:t>
            </a:r>
            <a:r>
              <a:rPr lang="et-EE" sz="2000" dirty="0">
                <a:solidFill>
                  <a:schemeClr val="bg1"/>
                </a:solidFill>
              </a:rPr>
              <a:t> globaalse </a:t>
            </a:r>
            <a:r>
              <a:rPr lang="en-US" sz="2000" dirty="0" err="1">
                <a:solidFill>
                  <a:schemeClr val="bg1"/>
                </a:solidFill>
              </a:rPr>
              <a:t>või</a:t>
            </a:r>
            <a:r>
              <a:rPr lang="en-US" sz="2000" dirty="0">
                <a:solidFill>
                  <a:schemeClr val="bg1"/>
                </a:solidFill>
              </a:rPr>
              <a:t> </a:t>
            </a:r>
            <a:r>
              <a:rPr lang="en-US" sz="2000" dirty="0" err="1">
                <a:solidFill>
                  <a:schemeClr val="bg1"/>
                </a:solidFill>
              </a:rPr>
              <a:t>kohaliku</a:t>
            </a:r>
            <a:r>
              <a:rPr lang="en-US" sz="2000" dirty="0">
                <a:solidFill>
                  <a:schemeClr val="bg1"/>
                </a:solidFill>
              </a:rPr>
              <a:t> </a:t>
            </a:r>
            <a:r>
              <a:rPr lang="en-US" sz="2000" dirty="0" err="1">
                <a:solidFill>
                  <a:schemeClr val="bg1"/>
                </a:solidFill>
              </a:rPr>
              <a:t>probleemi</a:t>
            </a:r>
            <a:r>
              <a:rPr lang="et-EE" sz="2000" dirty="0">
                <a:solidFill>
                  <a:schemeClr val="bg1"/>
                </a:solidFill>
              </a:rPr>
              <a:t> lahendamisvõimalusele, kas kasutaksite praktilise õppe metoodikat või </a:t>
            </a:r>
            <a:r>
              <a:rPr lang="en-US" sz="2000" dirty="0" err="1">
                <a:solidFill>
                  <a:schemeClr val="bg1"/>
                </a:solidFill>
              </a:rPr>
              <a:t>vabatahtlik</a:t>
            </a:r>
            <a:r>
              <a:rPr lang="et-EE" sz="2000" dirty="0" err="1">
                <a:solidFill>
                  <a:schemeClr val="bg1"/>
                </a:solidFill>
              </a:rPr>
              <a:t>una</a:t>
            </a:r>
            <a:r>
              <a:rPr lang="et-EE" sz="2000" dirty="0">
                <a:solidFill>
                  <a:schemeClr val="bg1"/>
                </a:solidFill>
              </a:rPr>
              <a:t> tegutsemist?</a:t>
            </a:r>
            <a:r>
              <a:rPr lang="en-US" sz="2000" dirty="0">
                <a:solidFill>
                  <a:schemeClr val="bg1"/>
                </a:solidFill>
              </a:rPr>
              <a:t> </a:t>
            </a:r>
            <a:r>
              <a:rPr lang="en-US" sz="2000" dirty="0" err="1">
                <a:solidFill>
                  <a:schemeClr val="bg1"/>
                </a:solidFill>
              </a:rPr>
              <a:t>Palun</a:t>
            </a:r>
            <a:r>
              <a:rPr lang="et-EE" sz="2000" dirty="0">
                <a:solidFill>
                  <a:schemeClr val="bg1"/>
                </a:solidFill>
              </a:rPr>
              <a:t> mõelge, </a:t>
            </a:r>
            <a:r>
              <a:rPr lang="en-US" sz="2000" dirty="0" err="1">
                <a:solidFill>
                  <a:schemeClr val="bg1"/>
                </a:solidFill>
              </a:rPr>
              <a:t>miks</a:t>
            </a:r>
            <a:r>
              <a:rPr lang="en-US" sz="2000" dirty="0">
                <a:solidFill>
                  <a:schemeClr val="bg1"/>
                </a:solidFill>
              </a:rPr>
              <a:t> see </a:t>
            </a:r>
            <a:r>
              <a:rPr lang="en-US" sz="2000" dirty="0" err="1">
                <a:solidFill>
                  <a:schemeClr val="bg1"/>
                </a:solidFill>
              </a:rPr>
              <a:t>lähenemisviis</a:t>
            </a:r>
            <a:r>
              <a:rPr lang="en-US" sz="2000" dirty="0">
                <a:solidFill>
                  <a:schemeClr val="bg1"/>
                </a:solidFill>
              </a:rPr>
              <a:t> </a:t>
            </a:r>
            <a:r>
              <a:rPr lang="en-US" sz="2000" dirty="0" err="1">
                <a:solidFill>
                  <a:schemeClr val="bg1"/>
                </a:solidFill>
              </a:rPr>
              <a:t>oleks</a:t>
            </a:r>
            <a:r>
              <a:rPr lang="en-US" sz="2000" dirty="0">
                <a:solidFill>
                  <a:schemeClr val="bg1"/>
                </a:solidFill>
              </a:rPr>
              <a:t> </a:t>
            </a:r>
            <a:r>
              <a:rPr lang="en-US" sz="2000" dirty="0" err="1">
                <a:solidFill>
                  <a:schemeClr val="bg1"/>
                </a:solidFill>
              </a:rPr>
              <a:t>teie</a:t>
            </a:r>
            <a:r>
              <a:rPr lang="en-US" sz="2000" dirty="0">
                <a:solidFill>
                  <a:schemeClr val="bg1"/>
                </a:solidFill>
              </a:rPr>
              <a:t> </a:t>
            </a:r>
            <a:r>
              <a:rPr lang="en-US" sz="2000" dirty="0" err="1">
                <a:solidFill>
                  <a:schemeClr val="bg1"/>
                </a:solidFill>
              </a:rPr>
              <a:t>arvates</a:t>
            </a:r>
            <a:r>
              <a:rPr lang="en-US" sz="2000" dirty="0">
                <a:solidFill>
                  <a:schemeClr val="bg1"/>
                </a:solidFill>
              </a:rPr>
              <a:t> </a:t>
            </a:r>
            <a:r>
              <a:rPr lang="en-US" sz="2000" dirty="0" err="1">
                <a:solidFill>
                  <a:schemeClr val="bg1"/>
                </a:solidFill>
              </a:rPr>
              <a:t>parim</a:t>
            </a:r>
            <a:r>
              <a:rPr lang="et-EE" sz="2000" dirty="0">
                <a:solidFill>
                  <a:schemeClr val="bg1"/>
                </a:solidFill>
              </a:rPr>
              <a:t>?</a:t>
            </a:r>
          </a:p>
          <a:p>
            <a:pPr marL="914400" lvl="1" indent="-457200">
              <a:buFont typeface="Arial" panose="020B0604020202020204" pitchFamily="34" charset="0"/>
              <a:buChar char="•"/>
            </a:pPr>
            <a:r>
              <a:rPr lang="et-EE" sz="2000" dirty="0">
                <a:solidFill>
                  <a:schemeClr val="bg1"/>
                </a:solidFill>
              </a:rPr>
              <a:t>Mõelge</a:t>
            </a:r>
            <a:r>
              <a:rPr lang="en-US" sz="2000" dirty="0">
                <a:solidFill>
                  <a:schemeClr val="bg1"/>
                </a:solidFill>
              </a:rPr>
              <a:t>, </a:t>
            </a:r>
            <a:r>
              <a:rPr lang="et-EE" sz="2000" dirty="0">
                <a:solidFill>
                  <a:schemeClr val="bg1"/>
                </a:solidFill>
              </a:rPr>
              <a:t>milliseid pädevusi saate arendada </a:t>
            </a:r>
            <a:r>
              <a:rPr lang="en-US" sz="2000" dirty="0">
                <a:solidFill>
                  <a:schemeClr val="bg1"/>
                </a:solidFill>
              </a:rPr>
              <a:t>D</a:t>
            </a:r>
            <a:r>
              <a:rPr lang="et-EE" sz="2000" dirty="0">
                <a:solidFill>
                  <a:schemeClr val="bg1"/>
                </a:solidFill>
              </a:rPr>
              <a:t>KO </a:t>
            </a:r>
            <a:r>
              <a:rPr lang="en-US" sz="2000" dirty="0" err="1">
                <a:solidFill>
                  <a:schemeClr val="bg1"/>
                </a:solidFill>
              </a:rPr>
              <a:t>projekti</a:t>
            </a:r>
            <a:r>
              <a:rPr lang="et-EE" sz="2000" dirty="0">
                <a:solidFill>
                  <a:schemeClr val="bg1"/>
                </a:solidFill>
              </a:rPr>
              <a:t>s osaledes</a:t>
            </a:r>
            <a:r>
              <a:rPr lang="en-US" sz="2000" dirty="0">
                <a:solidFill>
                  <a:schemeClr val="bg1"/>
                </a:solidFill>
              </a:rPr>
              <a:t>?</a:t>
            </a:r>
          </a:p>
          <a:p>
            <a:endParaRPr lang="en-US" sz="2000" dirty="0">
              <a:solidFill>
                <a:schemeClr val="bg1"/>
              </a:solidFill>
            </a:endParaRPr>
          </a:p>
          <a:p>
            <a:r>
              <a:rPr lang="et-EE" sz="2000" dirty="0">
                <a:solidFill>
                  <a:schemeClr val="bg1"/>
                </a:solidFill>
              </a:rPr>
              <a:t>SOOVITUS:</a:t>
            </a:r>
            <a:r>
              <a:rPr lang="en-US" sz="2000" dirty="0">
                <a:solidFill>
                  <a:schemeClr val="bg1"/>
                </a:solidFill>
              </a:rPr>
              <a:t> K</a:t>
            </a:r>
            <a:r>
              <a:rPr lang="et-EE" sz="2000" dirty="0">
                <a:solidFill>
                  <a:schemeClr val="bg1"/>
                </a:solidFill>
              </a:rPr>
              <a:t>ui</a:t>
            </a:r>
            <a:r>
              <a:rPr lang="en-US" sz="2000" dirty="0">
                <a:solidFill>
                  <a:schemeClr val="bg1"/>
                </a:solidFill>
              </a:rPr>
              <a:t> </a:t>
            </a:r>
            <a:r>
              <a:rPr lang="en-US" sz="2000" dirty="0" err="1">
                <a:solidFill>
                  <a:schemeClr val="bg1"/>
                </a:solidFill>
              </a:rPr>
              <a:t>teil</a:t>
            </a:r>
            <a:r>
              <a:rPr lang="en-US" sz="2000" dirty="0">
                <a:solidFill>
                  <a:schemeClr val="bg1"/>
                </a:solidFill>
              </a:rPr>
              <a:t> on </a:t>
            </a:r>
            <a:r>
              <a:rPr lang="en-US" sz="2000" dirty="0" err="1">
                <a:solidFill>
                  <a:schemeClr val="bg1"/>
                </a:solidFill>
              </a:rPr>
              <a:t>raskusi</a:t>
            </a:r>
            <a:r>
              <a:rPr lang="en-US" sz="2000" dirty="0">
                <a:solidFill>
                  <a:schemeClr val="bg1"/>
                </a:solidFill>
              </a:rPr>
              <a:t> </a:t>
            </a:r>
            <a:r>
              <a:rPr lang="en-US" sz="2000" dirty="0" err="1">
                <a:solidFill>
                  <a:schemeClr val="bg1"/>
                </a:solidFill>
              </a:rPr>
              <a:t>ideede</a:t>
            </a:r>
            <a:r>
              <a:rPr lang="en-US" sz="2000" dirty="0">
                <a:solidFill>
                  <a:schemeClr val="bg1"/>
                </a:solidFill>
              </a:rPr>
              <a:t> </a:t>
            </a:r>
            <a:r>
              <a:rPr lang="en-US" sz="2000" dirty="0" err="1">
                <a:solidFill>
                  <a:schemeClr val="bg1"/>
                </a:solidFill>
              </a:rPr>
              <a:t>leidmisega</a:t>
            </a:r>
            <a:r>
              <a:rPr lang="et-EE" sz="2000" dirty="0">
                <a:solidFill>
                  <a:schemeClr val="bg1"/>
                </a:solidFill>
              </a:rPr>
              <a:t>, m</a:t>
            </a:r>
            <a:r>
              <a:rPr lang="en-US" sz="2000" dirty="0" err="1">
                <a:solidFill>
                  <a:schemeClr val="bg1"/>
                </a:solidFill>
              </a:rPr>
              <a:t>õelge</a:t>
            </a:r>
            <a:r>
              <a:rPr lang="en-US" sz="2000" dirty="0">
                <a:solidFill>
                  <a:schemeClr val="bg1"/>
                </a:solidFill>
              </a:rPr>
              <a:t> </a:t>
            </a:r>
            <a:r>
              <a:rPr lang="en-US" sz="2000" dirty="0" err="1">
                <a:solidFill>
                  <a:schemeClr val="bg1"/>
                </a:solidFill>
              </a:rPr>
              <a:t>kõigele</a:t>
            </a:r>
            <a:r>
              <a:rPr lang="en-US" sz="2000" dirty="0">
                <a:solidFill>
                  <a:schemeClr val="bg1"/>
                </a:solidFill>
              </a:rPr>
              <a:t>, </a:t>
            </a:r>
            <a:r>
              <a:rPr lang="en-US" sz="2000" dirty="0" err="1">
                <a:solidFill>
                  <a:schemeClr val="bg1"/>
                </a:solidFill>
              </a:rPr>
              <a:t>mida</a:t>
            </a:r>
            <a:r>
              <a:rPr lang="en-US" sz="2000" dirty="0">
                <a:solidFill>
                  <a:schemeClr val="bg1"/>
                </a:solidFill>
              </a:rPr>
              <a:t> </a:t>
            </a:r>
            <a:r>
              <a:rPr lang="en-US" sz="2000" dirty="0" err="1">
                <a:solidFill>
                  <a:schemeClr val="bg1"/>
                </a:solidFill>
              </a:rPr>
              <a:t>olete</a:t>
            </a:r>
            <a:r>
              <a:rPr lang="en-US" sz="2000" dirty="0">
                <a:solidFill>
                  <a:schemeClr val="bg1"/>
                </a:solidFill>
              </a:rPr>
              <a:t> </a:t>
            </a:r>
            <a:r>
              <a:rPr lang="en-US" sz="2000" dirty="0" err="1">
                <a:solidFill>
                  <a:schemeClr val="bg1"/>
                </a:solidFill>
              </a:rPr>
              <a:t>sellest</a:t>
            </a:r>
            <a:r>
              <a:rPr lang="en-US" sz="2000" dirty="0">
                <a:solidFill>
                  <a:schemeClr val="bg1"/>
                </a:solidFill>
              </a:rPr>
              <a:t> </a:t>
            </a:r>
            <a:r>
              <a:rPr lang="en-US" sz="2000" dirty="0" err="1">
                <a:solidFill>
                  <a:schemeClr val="bg1"/>
                </a:solidFill>
              </a:rPr>
              <a:t>moodulist</a:t>
            </a:r>
            <a:r>
              <a:rPr lang="en-US" sz="2000" dirty="0">
                <a:solidFill>
                  <a:schemeClr val="bg1"/>
                </a:solidFill>
              </a:rPr>
              <a:t> ja </a:t>
            </a:r>
            <a:r>
              <a:rPr lang="en-US" sz="2000" dirty="0" err="1">
                <a:solidFill>
                  <a:schemeClr val="bg1"/>
                </a:solidFill>
              </a:rPr>
              <a:t>YouTube'i</a:t>
            </a:r>
            <a:r>
              <a:rPr lang="en-US" sz="2000" dirty="0">
                <a:solidFill>
                  <a:schemeClr val="bg1"/>
                </a:solidFill>
              </a:rPr>
              <a:t> video</a:t>
            </a:r>
            <a:r>
              <a:rPr lang="et-EE" sz="2000" dirty="0">
                <a:solidFill>
                  <a:schemeClr val="bg1"/>
                </a:solidFill>
              </a:rPr>
              <a:t>d</a:t>
            </a:r>
            <a:r>
              <a:rPr lang="en-US" sz="2000" dirty="0" err="1">
                <a:solidFill>
                  <a:schemeClr val="bg1"/>
                </a:solidFill>
              </a:rPr>
              <a:t>est</a:t>
            </a:r>
            <a:r>
              <a:rPr lang="en-US" sz="2000" dirty="0">
                <a:solidFill>
                  <a:schemeClr val="bg1"/>
                </a:solidFill>
              </a:rPr>
              <a:t> </a:t>
            </a:r>
            <a:r>
              <a:rPr lang="en-US" sz="2000" dirty="0" err="1">
                <a:solidFill>
                  <a:schemeClr val="bg1"/>
                </a:solidFill>
              </a:rPr>
              <a:t>õppinud</a:t>
            </a:r>
            <a:r>
              <a:rPr lang="en-US" sz="2000" dirty="0">
                <a:solidFill>
                  <a:schemeClr val="bg1"/>
                </a:solidFill>
              </a:rPr>
              <a:t>, </a:t>
            </a:r>
            <a:r>
              <a:rPr lang="en-US" sz="2000" dirty="0" err="1">
                <a:solidFill>
                  <a:schemeClr val="bg1"/>
                </a:solidFill>
              </a:rPr>
              <a:t>ning</a:t>
            </a:r>
            <a:r>
              <a:rPr lang="en-US" sz="2000" dirty="0">
                <a:solidFill>
                  <a:schemeClr val="bg1"/>
                </a:solidFill>
              </a:rPr>
              <a:t> </a:t>
            </a:r>
            <a:r>
              <a:rPr lang="en-US" sz="2000" dirty="0" err="1">
                <a:solidFill>
                  <a:schemeClr val="bg1"/>
                </a:solidFill>
              </a:rPr>
              <a:t>rakendage</a:t>
            </a:r>
            <a:r>
              <a:rPr lang="en-US" sz="2000" dirty="0">
                <a:solidFill>
                  <a:schemeClr val="bg1"/>
                </a:solidFill>
              </a:rPr>
              <a:t> </a:t>
            </a:r>
            <a:r>
              <a:rPr lang="en-US" sz="2000" dirty="0" err="1">
                <a:solidFill>
                  <a:schemeClr val="bg1"/>
                </a:solidFill>
              </a:rPr>
              <a:t>seda</a:t>
            </a:r>
            <a:r>
              <a:rPr lang="en-US" sz="2000" dirty="0">
                <a:solidFill>
                  <a:schemeClr val="bg1"/>
                </a:solidFill>
              </a:rPr>
              <a:t> </a:t>
            </a:r>
            <a:r>
              <a:rPr lang="en-US" sz="2000" dirty="0" err="1">
                <a:solidFill>
                  <a:schemeClr val="bg1"/>
                </a:solidFill>
              </a:rPr>
              <a:t>oma</a:t>
            </a:r>
            <a:r>
              <a:rPr lang="en-US" sz="2000" dirty="0">
                <a:solidFill>
                  <a:schemeClr val="bg1"/>
                </a:solidFill>
              </a:rPr>
              <a:t> </a:t>
            </a:r>
            <a:r>
              <a:rPr lang="en-US" sz="2000" dirty="0" err="1">
                <a:solidFill>
                  <a:schemeClr val="bg1"/>
                </a:solidFill>
              </a:rPr>
              <a:t>vastustes</a:t>
            </a:r>
            <a:r>
              <a:rPr lang="en-US" sz="2000" dirty="0">
                <a:solidFill>
                  <a:schemeClr val="bg1"/>
                </a:solidFill>
              </a:rPr>
              <a:t>. </a:t>
            </a:r>
            <a:r>
              <a:rPr lang="en-US" sz="2000" dirty="0" err="1">
                <a:solidFill>
                  <a:schemeClr val="bg1"/>
                </a:solidFill>
              </a:rPr>
              <a:t>Samuti</a:t>
            </a:r>
            <a:r>
              <a:rPr lang="en-US" sz="2000" dirty="0">
                <a:solidFill>
                  <a:schemeClr val="bg1"/>
                </a:solidFill>
              </a:rPr>
              <a:t> </a:t>
            </a:r>
            <a:r>
              <a:rPr lang="en-US" sz="2000" dirty="0" err="1">
                <a:solidFill>
                  <a:schemeClr val="bg1"/>
                </a:solidFill>
              </a:rPr>
              <a:t>võite</a:t>
            </a:r>
            <a:r>
              <a:rPr lang="en-US" sz="2000" dirty="0">
                <a:solidFill>
                  <a:schemeClr val="bg1"/>
                </a:solidFill>
              </a:rPr>
              <a:t> </a:t>
            </a:r>
            <a:r>
              <a:rPr lang="en-US" sz="2000" dirty="0" err="1">
                <a:solidFill>
                  <a:schemeClr val="bg1"/>
                </a:solidFill>
              </a:rPr>
              <a:t>mõelda</a:t>
            </a:r>
            <a:r>
              <a:rPr lang="en-US" sz="2000" dirty="0">
                <a:solidFill>
                  <a:schemeClr val="bg1"/>
                </a:solidFill>
              </a:rPr>
              <a:t> </a:t>
            </a:r>
            <a:r>
              <a:rPr lang="en-US" sz="2000" dirty="0" err="1">
                <a:solidFill>
                  <a:schemeClr val="bg1"/>
                </a:solidFill>
              </a:rPr>
              <a:t>kogemustele</a:t>
            </a:r>
            <a:r>
              <a:rPr lang="en-US" sz="2000" dirty="0">
                <a:solidFill>
                  <a:schemeClr val="bg1"/>
                </a:solidFill>
              </a:rPr>
              <a:t> ja </a:t>
            </a:r>
            <a:r>
              <a:rPr lang="en-US" sz="2000" dirty="0" err="1">
                <a:solidFill>
                  <a:schemeClr val="bg1"/>
                </a:solidFill>
              </a:rPr>
              <a:t>võimalustele</a:t>
            </a:r>
            <a:r>
              <a:rPr lang="en-US" sz="2000" dirty="0">
                <a:solidFill>
                  <a:schemeClr val="bg1"/>
                </a:solidFill>
              </a:rPr>
              <a:t>, mis </a:t>
            </a:r>
            <a:r>
              <a:rPr lang="en-US" sz="2000" dirty="0" err="1">
                <a:solidFill>
                  <a:schemeClr val="bg1"/>
                </a:solidFill>
              </a:rPr>
              <a:t>teil</a:t>
            </a:r>
            <a:r>
              <a:rPr lang="en-US" sz="2000" dirty="0">
                <a:solidFill>
                  <a:schemeClr val="bg1"/>
                </a:solidFill>
              </a:rPr>
              <a:t> on </a:t>
            </a:r>
            <a:r>
              <a:rPr lang="et-EE" sz="2000" dirty="0">
                <a:solidFill>
                  <a:schemeClr val="bg1"/>
                </a:solidFill>
              </a:rPr>
              <a:t>teie</a:t>
            </a:r>
            <a:r>
              <a:rPr lang="en-US" sz="2000" dirty="0">
                <a:solidFill>
                  <a:schemeClr val="bg1"/>
                </a:solidFill>
              </a:rPr>
              <a:t> </a:t>
            </a:r>
            <a:r>
              <a:rPr lang="en-US" sz="2000" dirty="0" err="1">
                <a:solidFill>
                  <a:schemeClr val="bg1"/>
                </a:solidFill>
              </a:rPr>
              <a:t>elu</a:t>
            </a:r>
            <a:r>
              <a:rPr lang="en-US" sz="2000" dirty="0">
                <a:solidFill>
                  <a:schemeClr val="bg1"/>
                </a:solidFill>
              </a:rPr>
              <a:t> </a:t>
            </a:r>
            <a:r>
              <a:rPr lang="en-US" sz="2000" dirty="0" err="1">
                <a:solidFill>
                  <a:schemeClr val="bg1"/>
                </a:solidFill>
              </a:rPr>
              <a:t>jooksul</a:t>
            </a:r>
            <a:r>
              <a:rPr lang="en-US" sz="2000" dirty="0">
                <a:solidFill>
                  <a:schemeClr val="bg1"/>
                </a:solidFill>
              </a:rPr>
              <a:t> </a:t>
            </a:r>
            <a:r>
              <a:rPr lang="en-US" sz="2000" dirty="0" err="1">
                <a:solidFill>
                  <a:schemeClr val="bg1"/>
                </a:solidFill>
              </a:rPr>
              <a:t>olnud</a:t>
            </a:r>
            <a:r>
              <a:rPr lang="en-US" sz="2000" dirty="0">
                <a:solidFill>
                  <a:schemeClr val="bg1"/>
                </a:solidFill>
              </a:rPr>
              <a:t>, mis </a:t>
            </a:r>
            <a:r>
              <a:rPr lang="et-EE" sz="2000" dirty="0">
                <a:solidFill>
                  <a:schemeClr val="bg1"/>
                </a:solidFill>
              </a:rPr>
              <a:t>on olnud</a:t>
            </a:r>
            <a:r>
              <a:rPr lang="en-US" sz="2000" dirty="0">
                <a:solidFill>
                  <a:schemeClr val="bg1"/>
                </a:solidFill>
              </a:rPr>
              <a:t> </a:t>
            </a:r>
            <a:r>
              <a:rPr lang="en-US" sz="2000" dirty="0" err="1">
                <a:solidFill>
                  <a:schemeClr val="bg1"/>
                </a:solidFill>
              </a:rPr>
              <a:t>seotud</a:t>
            </a:r>
            <a:r>
              <a:rPr lang="en-US" sz="2000" dirty="0">
                <a:solidFill>
                  <a:schemeClr val="bg1"/>
                </a:solidFill>
              </a:rPr>
              <a:t> </a:t>
            </a:r>
            <a:r>
              <a:rPr lang="en-US" sz="2000" dirty="0" err="1">
                <a:solidFill>
                  <a:schemeClr val="bg1"/>
                </a:solidFill>
              </a:rPr>
              <a:t>kodaniku</a:t>
            </a:r>
            <a:r>
              <a:rPr lang="et-EE" sz="2000" dirty="0">
                <a:solidFill>
                  <a:schemeClr val="bg1"/>
                </a:solidFill>
              </a:rPr>
              <a:t>osalusega/kodaniku</a:t>
            </a:r>
            <a:r>
              <a:rPr lang="en-US" sz="2000" dirty="0" err="1">
                <a:solidFill>
                  <a:schemeClr val="bg1"/>
                </a:solidFill>
              </a:rPr>
              <a:t>aktiivsusega</a:t>
            </a:r>
            <a:r>
              <a:rPr lang="en-US" sz="2000" dirty="0">
                <a:solidFill>
                  <a:schemeClr val="bg1"/>
                </a:solidFill>
              </a:rPr>
              <a:t>.</a:t>
            </a:r>
          </a:p>
          <a:p>
            <a:endParaRPr lang="en-US" sz="2000" dirty="0">
              <a:solidFill>
                <a:schemeClr val="bg1"/>
              </a:solidFill>
            </a:endParaRPr>
          </a:p>
        </p:txBody>
      </p:sp>
      <p:sp>
        <p:nvSpPr>
          <p:cNvPr id="6" name="Text Placeholder 14">
            <a:extLst>
              <a:ext uri="{FF2B5EF4-FFF2-40B4-BE49-F238E27FC236}">
                <a16:creationId xmlns:a16="http://schemas.microsoft.com/office/drawing/2014/main" id="{912747D4-DA85-43B4-9682-982AFA550871}"/>
              </a:ext>
            </a:extLst>
          </p:cNvPr>
          <p:cNvSpPr txBox="1">
            <a:spLocks/>
          </p:cNvSpPr>
          <p:nvPr/>
        </p:nvSpPr>
        <p:spPr>
          <a:xfrm>
            <a:off x="734714" y="642972"/>
            <a:ext cx="10808102" cy="5822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800" dirty="0"/>
              <a:t>1</a:t>
            </a:r>
            <a:r>
              <a:rPr lang="et-EE" sz="2800" dirty="0"/>
              <a:t>. ÜLESANNE</a:t>
            </a:r>
            <a:r>
              <a:rPr lang="en-IE" sz="2800" dirty="0"/>
              <a:t>: </a:t>
            </a:r>
            <a:r>
              <a:rPr lang="et-EE" sz="2800" dirty="0"/>
              <a:t>INDIVIDUAALNE ÕPPIMINE JA REFLEKTSIOOON</a:t>
            </a:r>
            <a:endParaRPr lang="en-IE" sz="2800" dirty="0"/>
          </a:p>
          <a:p>
            <a:endParaRPr lang="en-IE" dirty="0"/>
          </a:p>
        </p:txBody>
      </p:sp>
    </p:spTree>
    <p:extLst>
      <p:ext uri="{BB962C8B-B14F-4D97-AF65-F5344CB8AC3E}">
        <p14:creationId xmlns:p14="http://schemas.microsoft.com/office/powerpoint/2010/main" val="1120568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dirty="0"/>
              <a:t>2</a:t>
            </a:r>
            <a:r>
              <a:rPr lang="et-EE" sz="2800" dirty="0"/>
              <a:t>. ÜLESANNE</a:t>
            </a:r>
            <a:r>
              <a:rPr lang="en-IE" sz="2800" dirty="0"/>
              <a:t>: GRUP</a:t>
            </a:r>
            <a:r>
              <a:rPr lang="et-EE" sz="2800" dirty="0"/>
              <a:t>ITÖÖ - </a:t>
            </a:r>
            <a:r>
              <a:rPr lang="en-IE" sz="2800" dirty="0"/>
              <a:t>D</a:t>
            </a:r>
            <a:r>
              <a:rPr lang="et-EE" sz="2800" dirty="0"/>
              <a:t>KO</a:t>
            </a:r>
            <a:r>
              <a:rPr lang="en-IE" sz="2800" dirty="0"/>
              <a:t> PROJEKTI IDEEDE ARENDAMINE</a:t>
            </a:r>
          </a:p>
          <a:p>
            <a:endParaRPr lang="en-IE"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321381"/>
            <a:ext cx="11572461" cy="4524315"/>
          </a:xfrm>
          <a:prstGeom prst="rect">
            <a:avLst/>
          </a:prstGeom>
          <a:noFill/>
        </p:spPr>
        <p:txBody>
          <a:bodyPr wrap="square" rtlCol="0">
            <a:spAutoFit/>
          </a:bodyPr>
          <a:lstStyle/>
          <a:p>
            <a:r>
              <a:rPr lang="et-EE" sz="2400" b="1" dirty="0">
                <a:solidFill>
                  <a:schemeClr val="bg1"/>
                </a:solidFill>
              </a:rPr>
              <a:t>See ülesanne võiks võtta umbes 30 minutit.</a:t>
            </a:r>
          </a:p>
          <a:p>
            <a:endParaRPr lang="et-EE" sz="2400" dirty="0">
              <a:solidFill>
                <a:schemeClr val="bg1"/>
              </a:solidFill>
            </a:endParaRPr>
          </a:p>
          <a:p>
            <a:pPr marL="457200" indent="-457200">
              <a:buAutoNum type="arabicPeriod"/>
            </a:pPr>
            <a:r>
              <a:rPr lang="et-EE" sz="2400" dirty="0">
                <a:solidFill>
                  <a:schemeClr val="bg1"/>
                </a:solidFill>
              </a:rPr>
              <a:t>Moodustage 4–6-liikmelised meeskonnad.</a:t>
            </a:r>
          </a:p>
          <a:p>
            <a:pPr marL="457200" indent="-457200">
              <a:buAutoNum type="arabicPeriod"/>
            </a:pPr>
            <a:r>
              <a:rPr lang="et-EE" sz="2400" dirty="0">
                <a:solidFill>
                  <a:schemeClr val="bg1"/>
                </a:solidFill>
              </a:rPr>
              <a:t>Arutage oma meeskonnakaaslastega ja tooge välja kogemused, mida olete kogenud seoses kodanikuosalusega/kodanikuaktiivsusega. </a:t>
            </a:r>
            <a:r>
              <a:rPr lang="en-US" sz="2400" dirty="0" err="1">
                <a:solidFill>
                  <a:schemeClr val="bg1"/>
                </a:solidFill>
              </a:rPr>
              <a:t>Mõelge</a:t>
            </a:r>
            <a:r>
              <a:rPr lang="en-US" sz="2400" dirty="0">
                <a:solidFill>
                  <a:schemeClr val="bg1"/>
                </a:solidFill>
              </a:rPr>
              <a:t> </a:t>
            </a:r>
            <a:r>
              <a:rPr lang="en-US" sz="2400" dirty="0" err="1">
                <a:solidFill>
                  <a:schemeClr val="bg1"/>
                </a:solidFill>
              </a:rPr>
              <a:t>seekord</a:t>
            </a:r>
            <a:r>
              <a:rPr lang="en-US" sz="2400" dirty="0">
                <a:solidFill>
                  <a:schemeClr val="bg1"/>
                </a:solidFill>
              </a:rPr>
              <a:t> </a:t>
            </a:r>
            <a:r>
              <a:rPr lang="en-US" sz="2400" dirty="0" err="1">
                <a:solidFill>
                  <a:schemeClr val="bg1"/>
                </a:solidFill>
              </a:rPr>
              <a:t>kogemustele</a:t>
            </a:r>
            <a:r>
              <a:rPr lang="en-US" sz="2400" dirty="0">
                <a:solidFill>
                  <a:schemeClr val="bg1"/>
                </a:solidFill>
              </a:rPr>
              <a:t>, </a:t>
            </a:r>
            <a:r>
              <a:rPr lang="en-US" sz="2400" dirty="0" err="1">
                <a:solidFill>
                  <a:schemeClr val="bg1"/>
                </a:solidFill>
              </a:rPr>
              <a:t>millel</a:t>
            </a:r>
            <a:r>
              <a:rPr lang="en-US" sz="2400" dirty="0">
                <a:solidFill>
                  <a:schemeClr val="bg1"/>
                </a:solidFill>
              </a:rPr>
              <a:t> on </a:t>
            </a:r>
            <a:r>
              <a:rPr lang="et-EE" sz="2400" dirty="0">
                <a:solidFill>
                  <a:schemeClr val="bg1"/>
                </a:solidFill>
              </a:rPr>
              <a:t>suurem </a:t>
            </a:r>
            <a:r>
              <a:rPr lang="en-US" sz="2400" dirty="0" err="1">
                <a:solidFill>
                  <a:schemeClr val="bg1"/>
                </a:solidFill>
              </a:rPr>
              <a:t>globaalne</a:t>
            </a:r>
            <a:r>
              <a:rPr lang="en-US" sz="2400" dirty="0">
                <a:solidFill>
                  <a:schemeClr val="bg1"/>
                </a:solidFill>
              </a:rPr>
              <a:t> </a:t>
            </a:r>
            <a:r>
              <a:rPr lang="en-US" sz="2400" dirty="0" err="1">
                <a:solidFill>
                  <a:schemeClr val="bg1"/>
                </a:solidFill>
              </a:rPr>
              <a:t>mõju</a:t>
            </a:r>
            <a:r>
              <a:rPr lang="en-US" sz="2400" dirty="0">
                <a:solidFill>
                  <a:schemeClr val="bg1"/>
                </a:solidFill>
              </a:rPr>
              <a:t>.</a:t>
            </a:r>
            <a:endParaRPr lang="et-EE" sz="2400" dirty="0">
              <a:solidFill>
                <a:schemeClr val="bg1"/>
              </a:solidFill>
            </a:endParaRPr>
          </a:p>
          <a:p>
            <a:pPr marL="457200" indent="-457200">
              <a:buAutoNum type="arabicPeriod"/>
            </a:pPr>
            <a:r>
              <a:rPr lang="et-EE" sz="2400" dirty="0">
                <a:solidFill>
                  <a:schemeClr val="bg1"/>
                </a:solidFill>
              </a:rPr>
              <a:t>Kasutades neid kogemusi, proovige arendada oma idee DKO projekti jaoks. Kõigepealt </a:t>
            </a:r>
            <a:r>
              <a:rPr lang="en-US" sz="2400" dirty="0" err="1">
                <a:solidFill>
                  <a:schemeClr val="bg1"/>
                </a:solidFill>
              </a:rPr>
              <a:t>tuvastage</a:t>
            </a:r>
            <a:r>
              <a:rPr lang="en-US" sz="2400" dirty="0">
                <a:solidFill>
                  <a:schemeClr val="bg1"/>
                </a:solidFill>
              </a:rPr>
              <a:t> </a:t>
            </a:r>
            <a:r>
              <a:rPr lang="en-US" sz="2400" dirty="0" err="1">
                <a:solidFill>
                  <a:schemeClr val="bg1"/>
                </a:solidFill>
              </a:rPr>
              <a:t>kohalik</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globaalne</a:t>
            </a:r>
            <a:r>
              <a:rPr lang="en-US" sz="2400" dirty="0">
                <a:solidFill>
                  <a:schemeClr val="bg1"/>
                </a:solidFill>
              </a:rPr>
              <a:t> </a:t>
            </a:r>
            <a:r>
              <a:rPr lang="en-US" sz="2400" dirty="0" err="1">
                <a:solidFill>
                  <a:schemeClr val="bg1"/>
                </a:solidFill>
              </a:rPr>
              <a:t>probleem</a:t>
            </a:r>
            <a:r>
              <a:rPr lang="en-US" sz="2400" dirty="0">
                <a:solidFill>
                  <a:schemeClr val="bg1"/>
                </a:solidFill>
              </a:rPr>
              <a:t> ja </a:t>
            </a:r>
            <a:r>
              <a:rPr lang="et-EE" sz="2400" dirty="0">
                <a:solidFill>
                  <a:schemeClr val="bg1"/>
                </a:solidFill>
              </a:rPr>
              <a:t>arutage</a:t>
            </a:r>
            <a:r>
              <a:rPr lang="en-US" sz="2400" dirty="0">
                <a:solidFill>
                  <a:schemeClr val="bg1"/>
                </a:solidFill>
              </a:rPr>
              <a:t>, </a:t>
            </a:r>
            <a:r>
              <a:rPr lang="en-US" sz="2400" dirty="0" err="1">
                <a:solidFill>
                  <a:schemeClr val="bg1"/>
                </a:solidFill>
              </a:rPr>
              <a:t>kuidas</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meeskond</a:t>
            </a:r>
            <a:r>
              <a:rPr lang="en-US" sz="2400" dirty="0">
                <a:solidFill>
                  <a:schemeClr val="bg1"/>
                </a:solidFill>
              </a:rPr>
              <a:t> </a:t>
            </a:r>
            <a:r>
              <a:rPr lang="en-US" sz="2400" dirty="0" err="1">
                <a:solidFill>
                  <a:schemeClr val="bg1"/>
                </a:solidFill>
              </a:rPr>
              <a:t>selle</a:t>
            </a:r>
            <a:r>
              <a:rPr lang="en-US" sz="2400" dirty="0">
                <a:solidFill>
                  <a:schemeClr val="bg1"/>
                </a:solidFill>
              </a:rPr>
              <a:t> </a:t>
            </a:r>
            <a:r>
              <a:rPr lang="en-US" sz="2400" dirty="0" err="1">
                <a:solidFill>
                  <a:schemeClr val="bg1"/>
                </a:solidFill>
              </a:rPr>
              <a:t>lahendamisega</a:t>
            </a:r>
            <a:r>
              <a:rPr lang="en-US" sz="2400" dirty="0">
                <a:solidFill>
                  <a:schemeClr val="bg1"/>
                </a:solidFill>
              </a:rPr>
              <a:t> </a:t>
            </a:r>
            <a:r>
              <a:rPr lang="et-EE" sz="2400" dirty="0">
                <a:solidFill>
                  <a:schemeClr val="bg1"/>
                </a:solidFill>
              </a:rPr>
              <a:t>võiks </a:t>
            </a:r>
            <a:r>
              <a:rPr lang="en-US" sz="2400" dirty="0" err="1">
                <a:solidFill>
                  <a:schemeClr val="bg1"/>
                </a:solidFill>
              </a:rPr>
              <a:t>tegele</a:t>
            </a:r>
            <a:r>
              <a:rPr lang="et-EE" sz="2400" dirty="0">
                <a:solidFill>
                  <a:schemeClr val="bg1"/>
                </a:solidFill>
              </a:rPr>
              <a:t>da</a:t>
            </a:r>
            <a:r>
              <a:rPr lang="en-US" sz="2400" dirty="0">
                <a:solidFill>
                  <a:schemeClr val="bg1"/>
                </a:solidFill>
              </a:rPr>
              <a:t>. </a:t>
            </a:r>
            <a:r>
              <a:rPr lang="en-US" sz="2400" dirty="0" err="1">
                <a:solidFill>
                  <a:schemeClr val="bg1"/>
                </a:solidFill>
              </a:rPr>
              <a:t>Mõelge</a:t>
            </a:r>
            <a:r>
              <a:rPr lang="en-US" sz="2400" dirty="0">
                <a:solidFill>
                  <a:schemeClr val="bg1"/>
                </a:solidFill>
              </a:rPr>
              <a:t>, kas </a:t>
            </a:r>
            <a:r>
              <a:rPr lang="en-US" sz="2400" dirty="0" err="1">
                <a:solidFill>
                  <a:schemeClr val="bg1"/>
                </a:solidFill>
              </a:rPr>
              <a:t>teie</a:t>
            </a:r>
            <a:r>
              <a:rPr lang="en-US" sz="2400" dirty="0">
                <a:solidFill>
                  <a:schemeClr val="bg1"/>
                </a:solidFill>
              </a:rPr>
              <a:t> D</a:t>
            </a:r>
            <a:r>
              <a:rPr lang="et-EE" sz="2400" dirty="0">
                <a:solidFill>
                  <a:schemeClr val="bg1"/>
                </a:solidFill>
              </a:rPr>
              <a:t>KO </a:t>
            </a:r>
            <a:r>
              <a:rPr lang="en-US" sz="2400" dirty="0" err="1">
                <a:solidFill>
                  <a:schemeClr val="bg1"/>
                </a:solidFill>
              </a:rPr>
              <a:t>projekt</a:t>
            </a:r>
            <a:r>
              <a:rPr lang="en-US" sz="2400" dirty="0">
                <a:solidFill>
                  <a:schemeClr val="bg1"/>
                </a:solidFill>
              </a:rPr>
              <a:t> </a:t>
            </a:r>
            <a:r>
              <a:rPr lang="et-EE" sz="2400" dirty="0">
                <a:solidFill>
                  <a:schemeClr val="bg1"/>
                </a:solidFill>
              </a:rPr>
              <a:t>sobitub praktilise õppe metoodikaga ja miks. </a:t>
            </a:r>
          </a:p>
          <a:p>
            <a:pPr marL="457200" indent="-457200">
              <a:buAutoNum type="arabicPeriod"/>
            </a:pPr>
            <a:r>
              <a:rPr lang="et-EE" sz="2400" dirty="0">
                <a:solidFill>
                  <a:schemeClr val="bg1"/>
                </a:solidFill>
              </a:rPr>
              <a:t>Esitlege oma DKO projekti õppejõule ja teistele kursusekaaslastele tagasiside ja täiendavate ideede saamiseks.</a:t>
            </a:r>
          </a:p>
        </p:txBody>
      </p:sp>
    </p:spTree>
    <p:extLst>
      <p:ext uri="{BB962C8B-B14F-4D97-AF65-F5344CB8AC3E}">
        <p14:creationId xmlns:p14="http://schemas.microsoft.com/office/powerpoint/2010/main" val="2425051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CEF4F9-6C82-3446-A98B-0FD6857DD0F2}"/>
              </a:ext>
            </a:extLst>
          </p:cNvPr>
          <p:cNvSpPr>
            <a:spLocks noGrp="1"/>
          </p:cNvSpPr>
          <p:nvPr>
            <p:ph type="body" sz="quarter" idx="27"/>
          </p:nvPr>
        </p:nvSpPr>
        <p:spPr>
          <a:xfrm>
            <a:off x="3049104" y="3561125"/>
            <a:ext cx="8692531" cy="1737427"/>
          </a:xfrm>
        </p:spPr>
        <p:txBody>
          <a:bodyPr/>
          <a:lstStyle/>
          <a:p>
            <a:endParaRPr lang="en-US"/>
          </a:p>
        </p:txBody>
      </p:sp>
    </p:spTree>
    <p:extLst>
      <p:ext uri="{BB962C8B-B14F-4D97-AF65-F5344CB8AC3E}">
        <p14:creationId xmlns:p14="http://schemas.microsoft.com/office/powerpoint/2010/main" val="85554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70C952A-A9C9-4C9E-88C8-973AB39BE28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5" name="Text Placeholder 4">
            <a:extLst>
              <a:ext uri="{FF2B5EF4-FFF2-40B4-BE49-F238E27FC236}">
                <a16:creationId xmlns:a16="http://schemas.microsoft.com/office/drawing/2014/main" id="{5CF345D2-F825-4CAA-8D77-6F69ADF26EF0}"/>
              </a:ext>
            </a:extLst>
          </p:cNvPr>
          <p:cNvSpPr>
            <a:spLocks noGrp="1"/>
          </p:cNvSpPr>
          <p:nvPr>
            <p:ph type="body" sz="quarter" idx="18"/>
          </p:nvPr>
        </p:nvSpPr>
        <p:spPr>
          <a:xfrm>
            <a:off x="1448961" y="1315360"/>
            <a:ext cx="5234754" cy="4525954"/>
          </a:xfrm>
        </p:spPr>
        <p:txBody>
          <a:bodyPr>
            <a:noAutofit/>
          </a:bodyPr>
          <a:lstStyle/>
          <a:p>
            <a:r>
              <a:rPr lang="en-US" dirty="0" err="1"/>
              <a:t>Oleme</a:t>
            </a:r>
            <a:r>
              <a:rPr lang="en-US" dirty="0"/>
              <a:t> </a:t>
            </a:r>
            <a:r>
              <a:rPr lang="en-US" dirty="0" err="1"/>
              <a:t>valinud</a:t>
            </a:r>
            <a:r>
              <a:rPr lang="en-US" dirty="0"/>
              <a:t> </a:t>
            </a:r>
            <a:r>
              <a:rPr lang="en-US" dirty="0" err="1"/>
              <a:t>kolm</a:t>
            </a:r>
            <a:r>
              <a:rPr lang="en-US" dirty="0"/>
              <a:t> SDG </a:t>
            </a:r>
            <a:r>
              <a:rPr lang="en-US" dirty="0" err="1"/>
              <a:t>eesmärki</a:t>
            </a:r>
            <a:r>
              <a:rPr lang="en-US" dirty="0"/>
              <a:t>, mis </a:t>
            </a:r>
            <a:r>
              <a:rPr lang="en-US" dirty="0" err="1"/>
              <a:t>võiksid</a:t>
            </a:r>
            <a:r>
              <a:rPr lang="en-US" dirty="0"/>
              <a:t> </a:t>
            </a:r>
            <a:r>
              <a:rPr lang="en-US" dirty="0" err="1"/>
              <a:t>osana</a:t>
            </a:r>
            <a:r>
              <a:rPr lang="en-US" dirty="0"/>
              <a:t> </a:t>
            </a:r>
            <a:r>
              <a:rPr lang="en-US" dirty="0" err="1"/>
              <a:t>digitaalsest</a:t>
            </a:r>
            <a:r>
              <a:rPr lang="en-US" dirty="0"/>
              <a:t> </a:t>
            </a:r>
            <a:r>
              <a:rPr lang="en-US" dirty="0" err="1"/>
              <a:t>kodanikuosalusest</a:t>
            </a:r>
            <a:r>
              <a:rPr lang="en-US" dirty="0"/>
              <a:t> </a:t>
            </a:r>
            <a:r>
              <a:rPr lang="en-US" dirty="0" err="1"/>
              <a:t>saada</a:t>
            </a:r>
            <a:r>
              <a:rPr lang="en-US" dirty="0"/>
              <a:t> </a:t>
            </a:r>
            <a:r>
              <a:rPr lang="en-US" dirty="0" err="1"/>
              <a:t>kasu</a:t>
            </a:r>
            <a:r>
              <a:rPr lang="en-US" dirty="0"/>
              <a:t> </a:t>
            </a:r>
            <a:r>
              <a:rPr lang="en-US" dirty="0" err="1"/>
              <a:t>tänu</a:t>
            </a:r>
            <a:r>
              <a:rPr lang="en-US" dirty="0"/>
              <a:t> </a:t>
            </a:r>
            <a:r>
              <a:rPr lang="en-US" dirty="0" err="1"/>
              <a:t>õppijate</a:t>
            </a:r>
            <a:r>
              <a:rPr lang="en-US" dirty="0"/>
              <a:t> </a:t>
            </a:r>
            <a:r>
              <a:rPr lang="en-US" dirty="0" err="1"/>
              <a:t>värskele</a:t>
            </a:r>
            <a:r>
              <a:rPr lang="en-US" dirty="0"/>
              <a:t> </a:t>
            </a:r>
            <a:r>
              <a:rPr lang="en-US" dirty="0" err="1"/>
              <a:t>pilgule</a:t>
            </a:r>
            <a:r>
              <a:rPr lang="en-US" dirty="0"/>
              <a:t>:</a:t>
            </a:r>
            <a:endParaRPr lang="et-EE" dirty="0"/>
          </a:p>
          <a:p>
            <a:r>
              <a:rPr lang="en-US" b="1" dirty="0"/>
              <a:t>10. </a:t>
            </a:r>
            <a:r>
              <a:rPr lang="en-US" b="1" dirty="0" err="1"/>
              <a:t>eesmärk</a:t>
            </a:r>
            <a:r>
              <a:rPr lang="en-US" b="1" dirty="0"/>
              <a:t> – </a:t>
            </a:r>
            <a:r>
              <a:rPr lang="en-US" b="1" dirty="0" err="1"/>
              <a:t>ebavõrdsuse</a:t>
            </a:r>
            <a:r>
              <a:rPr lang="en-US" b="1" dirty="0"/>
              <a:t> </a:t>
            </a:r>
            <a:r>
              <a:rPr lang="en-US" b="1" dirty="0" err="1"/>
              <a:t>vähendamine</a:t>
            </a:r>
            <a:r>
              <a:rPr lang="en-US" b="1" dirty="0"/>
              <a:t>.</a:t>
            </a:r>
          </a:p>
          <a:p>
            <a:r>
              <a:rPr lang="et-EE" dirty="0"/>
              <a:t>See </a:t>
            </a:r>
            <a:r>
              <a:rPr lang="en-US" dirty="0" err="1"/>
              <a:t>eesmärk</a:t>
            </a:r>
            <a:r>
              <a:rPr lang="en-US" dirty="0"/>
              <a:t> </a:t>
            </a:r>
            <a:r>
              <a:rPr lang="en-US" dirty="0" err="1"/>
              <a:t>käsitleb</a:t>
            </a:r>
            <a:r>
              <a:rPr lang="en-US" dirty="0"/>
              <a:t> </a:t>
            </a:r>
            <a:r>
              <a:rPr lang="en-US" dirty="0" err="1"/>
              <a:t>ebavõrdsust</a:t>
            </a:r>
            <a:r>
              <a:rPr lang="en-US" dirty="0"/>
              <a:t> ja </a:t>
            </a:r>
            <a:r>
              <a:rPr lang="en-US" dirty="0" err="1"/>
              <a:t>selle</a:t>
            </a:r>
            <a:r>
              <a:rPr lang="en-US" dirty="0"/>
              <a:t> </a:t>
            </a:r>
            <a:r>
              <a:rPr lang="en-US" dirty="0" err="1"/>
              <a:t>eesmärk</a:t>
            </a:r>
            <a:r>
              <a:rPr lang="en-US" dirty="0"/>
              <a:t> on </a:t>
            </a:r>
            <a:r>
              <a:rPr lang="en-US" dirty="0" err="1"/>
              <a:t>vähendada</a:t>
            </a:r>
            <a:r>
              <a:rPr lang="en-US" dirty="0"/>
              <a:t> </a:t>
            </a:r>
            <a:r>
              <a:rPr lang="en-US" dirty="0" err="1"/>
              <a:t>ebavõrdsust</a:t>
            </a:r>
            <a:r>
              <a:rPr lang="en-US" dirty="0"/>
              <a:t> </a:t>
            </a:r>
            <a:r>
              <a:rPr lang="en-US" dirty="0" err="1"/>
              <a:t>riikide</a:t>
            </a:r>
            <a:r>
              <a:rPr lang="en-US" dirty="0"/>
              <a:t> sees ja </a:t>
            </a:r>
            <a:r>
              <a:rPr lang="en-US" dirty="0" err="1"/>
              <a:t>nende</a:t>
            </a:r>
            <a:r>
              <a:rPr lang="en-US" dirty="0"/>
              <a:t> </a:t>
            </a:r>
            <a:r>
              <a:rPr lang="en-US" dirty="0" err="1"/>
              <a:t>vahel</a:t>
            </a:r>
            <a:r>
              <a:rPr lang="en-US" dirty="0"/>
              <a:t>.</a:t>
            </a:r>
          </a:p>
          <a:p>
            <a:r>
              <a:rPr lang="en-US" dirty="0" err="1"/>
              <a:t>Pärast</a:t>
            </a:r>
            <a:r>
              <a:rPr lang="en-US" dirty="0"/>
              <a:t> </a:t>
            </a:r>
            <a:r>
              <a:rPr lang="en-US" dirty="0" err="1"/>
              <a:t>pandeemiat</a:t>
            </a:r>
            <a:r>
              <a:rPr lang="en-US" dirty="0"/>
              <a:t> on </a:t>
            </a:r>
            <a:r>
              <a:rPr lang="en-US" dirty="0" err="1"/>
              <a:t>uuringud</a:t>
            </a:r>
            <a:r>
              <a:rPr lang="en-US" dirty="0"/>
              <a:t> </a:t>
            </a:r>
            <a:r>
              <a:rPr lang="en-US" dirty="0" err="1"/>
              <a:t>näidanud</a:t>
            </a:r>
            <a:r>
              <a:rPr lang="en-US" dirty="0"/>
              <a:t>, et </a:t>
            </a:r>
            <a:r>
              <a:rPr lang="en-US" dirty="0" err="1"/>
              <a:t>ebavõrdsus</a:t>
            </a:r>
            <a:r>
              <a:rPr lang="en-US" dirty="0"/>
              <a:t> on </a:t>
            </a:r>
            <a:r>
              <a:rPr lang="en-US" dirty="0" err="1"/>
              <a:t>suurenenud</a:t>
            </a:r>
            <a:r>
              <a:rPr lang="en-US" dirty="0"/>
              <a:t> ja </a:t>
            </a:r>
            <a:r>
              <a:rPr lang="en-US" dirty="0" err="1"/>
              <a:t>tõenäoliselt</a:t>
            </a:r>
            <a:r>
              <a:rPr lang="en-US" dirty="0"/>
              <a:t> ka </a:t>
            </a:r>
            <a:r>
              <a:rPr lang="en-US" dirty="0" err="1"/>
              <a:t>sissetulekute</a:t>
            </a:r>
            <a:r>
              <a:rPr lang="en-US" dirty="0"/>
              <a:t> </a:t>
            </a:r>
            <a:r>
              <a:rPr lang="en-US" dirty="0" err="1"/>
              <a:t>võrdsuse</a:t>
            </a:r>
            <a:r>
              <a:rPr lang="en-US" dirty="0"/>
              <a:t> </a:t>
            </a:r>
            <a:r>
              <a:rPr lang="en-US" dirty="0" err="1"/>
              <a:t>suunas</a:t>
            </a:r>
            <a:r>
              <a:rPr lang="en-US" dirty="0"/>
              <a:t> </a:t>
            </a:r>
            <a:r>
              <a:rPr lang="en-US" dirty="0" err="1"/>
              <a:t>tehtud</a:t>
            </a:r>
            <a:r>
              <a:rPr lang="en-US" dirty="0"/>
              <a:t> </a:t>
            </a:r>
            <a:r>
              <a:rPr lang="en-US" dirty="0" err="1"/>
              <a:t>edusammud</a:t>
            </a:r>
            <a:r>
              <a:rPr lang="en-US" dirty="0"/>
              <a:t> </a:t>
            </a:r>
            <a:r>
              <a:rPr lang="en-US" dirty="0" err="1"/>
              <a:t>pöörduvad</a:t>
            </a:r>
            <a:r>
              <a:rPr lang="en-US" dirty="0"/>
              <a:t>. Seda pole </a:t>
            </a:r>
            <a:r>
              <a:rPr lang="en-US" dirty="0" err="1"/>
              <a:t>finantskriisi</a:t>
            </a:r>
            <a:r>
              <a:rPr lang="en-US" dirty="0"/>
              <a:t> </a:t>
            </a:r>
            <a:r>
              <a:rPr lang="en-US" dirty="0" err="1"/>
              <a:t>järel</a:t>
            </a:r>
            <a:r>
              <a:rPr lang="en-US" dirty="0"/>
              <a:t> </a:t>
            </a:r>
            <a:r>
              <a:rPr lang="en-US" dirty="0" err="1"/>
              <a:t>nähtud</a:t>
            </a:r>
            <a:r>
              <a:rPr lang="en-US" dirty="0"/>
              <a:t>.</a:t>
            </a:r>
          </a:p>
        </p:txBody>
      </p:sp>
      <p:sp>
        <p:nvSpPr>
          <p:cNvPr id="7" name="Text Placeholder 6">
            <a:extLst>
              <a:ext uri="{FF2B5EF4-FFF2-40B4-BE49-F238E27FC236}">
                <a16:creationId xmlns:a16="http://schemas.microsoft.com/office/drawing/2014/main" id="{6904625F-0EA1-4447-922F-5B8CD80C5689}"/>
              </a:ext>
            </a:extLst>
          </p:cNvPr>
          <p:cNvSpPr>
            <a:spLocks noGrp="1"/>
          </p:cNvSpPr>
          <p:nvPr>
            <p:ph type="body" sz="quarter" idx="16"/>
          </p:nvPr>
        </p:nvSpPr>
        <p:spPr>
          <a:xfrm>
            <a:off x="1708126" y="366424"/>
            <a:ext cx="4716425" cy="582221"/>
          </a:xfrm>
        </p:spPr>
        <p:txBody>
          <a:bodyPr>
            <a:noAutofit/>
          </a:bodyPr>
          <a:lstStyle/>
          <a:p>
            <a:r>
              <a:rPr lang="et-EE" sz="2800" dirty="0"/>
              <a:t>VALIK </a:t>
            </a:r>
            <a:r>
              <a:rPr lang="en-US" sz="2800" dirty="0"/>
              <a:t>SDG </a:t>
            </a:r>
            <a:r>
              <a:rPr lang="et-EE" sz="2800" dirty="0"/>
              <a:t>EESMÄRKE</a:t>
            </a:r>
            <a:endParaRPr lang="en-IE" sz="2800" dirty="0"/>
          </a:p>
        </p:txBody>
      </p:sp>
      <p:sp>
        <p:nvSpPr>
          <p:cNvPr id="10" name="TextBox 9">
            <a:extLst>
              <a:ext uri="{FF2B5EF4-FFF2-40B4-BE49-F238E27FC236}">
                <a16:creationId xmlns:a16="http://schemas.microsoft.com/office/drawing/2014/main" id="{CBC7AE93-169A-4765-B7FB-EC6DC2EB4B69}"/>
              </a:ext>
            </a:extLst>
          </p:cNvPr>
          <p:cNvSpPr txBox="1"/>
          <p:nvPr/>
        </p:nvSpPr>
        <p:spPr>
          <a:xfrm>
            <a:off x="1448961" y="6360467"/>
            <a:ext cx="6097656" cy="461665"/>
          </a:xfrm>
          <a:prstGeom prst="rect">
            <a:avLst/>
          </a:prstGeom>
          <a:noFill/>
        </p:spPr>
        <p:txBody>
          <a:bodyPr wrap="square">
            <a:spAutoFit/>
          </a:bodyPr>
          <a:lstStyle/>
          <a:p>
            <a:r>
              <a:rPr lang="en-IE" sz="2400" dirty="0">
                <a:solidFill>
                  <a:schemeClr val="bg1"/>
                </a:solidFill>
                <a:hlinkClick r:id="rId3">
                  <a:extLst>
                    <a:ext uri="{A12FA001-AC4F-418D-AE19-62706E023703}">
                      <ahyp:hlinkClr xmlns:ahyp="http://schemas.microsoft.com/office/drawing/2018/hyperlinkcolor" val="tx"/>
                    </a:ext>
                  </a:extLst>
                </a:hlinkClick>
              </a:rPr>
              <a:t>https://sdgs.un.org/goals/goal10</a:t>
            </a:r>
            <a:endParaRPr lang="en-IE" sz="2400" dirty="0">
              <a:solidFill>
                <a:schemeClr val="bg1"/>
              </a:solidFill>
            </a:endParaRPr>
          </a:p>
        </p:txBody>
      </p:sp>
    </p:spTree>
    <p:extLst>
      <p:ext uri="{BB962C8B-B14F-4D97-AF65-F5344CB8AC3E}">
        <p14:creationId xmlns:p14="http://schemas.microsoft.com/office/powerpoint/2010/main" val="3249380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CF345D2-F825-4CAA-8D77-6F69ADF26EF0}"/>
              </a:ext>
            </a:extLst>
          </p:cNvPr>
          <p:cNvSpPr>
            <a:spLocks noGrp="1"/>
          </p:cNvSpPr>
          <p:nvPr>
            <p:ph type="body" sz="quarter" idx="18"/>
          </p:nvPr>
        </p:nvSpPr>
        <p:spPr>
          <a:xfrm>
            <a:off x="1414344" y="1395950"/>
            <a:ext cx="5437717" cy="4768569"/>
          </a:xfrm>
        </p:spPr>
        <p:txBody>
          <a:bodyPr>
            <a:normAutofit/>
          </a:bodyPr>
          <a:lstStyle/>
          <a:p>
            <a:r>
              <a:rPr lang="et-EE" b="1" dirty="0"/>
              <a:t>12. eesmärk – vastutustundlik tarbimine ja tootmine.</a:t>
            </a:r>
            <a:endParaRPr lang="et-EE" dirty="0"/>
          </a:p>
          <a:p>
            <a:r>
              <a:rPr lang="et-EE" dirty="0"/>
              <a:t>See eesmärk toetab säästvaid ja vastutustundlikke tarbimis- ja tootmismustreid. Kas teadsite, et ülemaailmne "materjalide" jalajälg on aastatel 2000–2017 kasvanud 70%?</a:t>
            </a:r>
          </a:p>
          <a:p>
            <a:r>
              <a:rPr lang="et-EE" dirty="0"/>
              <a:t>Isegi selliste ressurssidega osas nagu toit, läks 2016. aastal hinnanguliselt ligi 14 protsenti kogu maailmas toodetud toidust kaduma enne, kui see jõudis jaekaubandusse.</a:t>
            </a:r>
            <a:r>
              <a:rPr lang="en-US" dirty="0"/>
              <a:t> </a:t>
            </a:r>
            <a:endParaRPr lang="en-IE" dirty="0"/>
          </a:p>
        </p:txBody>
      </p:sp>
      <p:sp>
        <p:nvSpPr>
          <p:cNvPr id="10" name="TextBox 9">
            <a:extLst>
              <a:ext uri="{FF2B5EF4-FFF2-40B4-BE49-F238E27FC236}">
                <a16:creationId xmlns:a16="http://schemas.microsoft.com/office/drawing/2014/main" id="{CBC7AE93-169A-4765-B7FB-EC6DC2EB4B69}"/>
              </a:ext>
            </a:extLst>
          </p:cNvPr>
          <p:cNvSpPr txBox="1"/>
          <p:nvPr/>
        </p:nvSpPr>
        <p:spPr>
          <a:xfrm>
            <a:off x="1621174" y="6147077"/>
            <a:ext cx="6097656" cy="461665"/>
          </a:xfrm>
          <a:prstGeom prst="rect">
            <a:avLst/>
          </a:prstGeom>
          <a:noFill/>
        </p:spPr>
        <p:txBody>
          <a:bodyPr wrap="square">
            <a:spAutoFit/>
          </a:bodyPr>
          <a:lstStyle/>
          <a:p>
            <a:r>
              <a:rPr lang="en-IE" sz="2400" dirty="0">
                <a:solidFill>
                  <a:schemeClr val="bg1"/>
                </a:solidFill>
                <a:hlinkClick r:id="rId2">
                  <a:extLst>
                    <a:ext uri="{A12FA001-AC4F-418D-AE19-62706E023703}">
                      <ahyp:hlinkClr xmlns:ahyp="http://schemas.microsoft.com/office/drawing/2018/hyperlinkcolor" val="tx"/>
                    </a:ext>
                  </a:extLst>
                </a:hlinkClick>
              </a:rPr>
              <a:t>https://sdgs.un.org/goals/goal12</a:t>
            </a:r>
            <a:endParaRPr lang="en-IE" sz="2400" dirty="0">
              <a:solidFill>
                <a:schemeClr val="bg1"/>
              </a:solidFill>
            </a:endParaRPr>
          </a:p>
        </p:txBody>
      </p:sp>
      <p:pic>
        <p:nvPicPr>
          <p:cNvPr id="18" name="Picture Placeholder 17">
            <a:extLst>
              <a:ext uri="{FF2B5EF4-FFF2-40B4-BE49-F238E27FC236}">
                <a16:creationId xmlns:a16="http://schemas.microsoft.com/office/drawing/2014/main" id="{EF2F5B0A-3BCE-48D8-8C87-20FF1F79272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8" name="Text Placeholder 6">
            <a:extLst>
              <a:ext uri="{FF2B5EF4-FFF2-40B4-BE49-F238E27FC236}">
                <a16:creationId xmlns:a16="http://schemas.microsoft.com/office/drawing/2014/main" id="{029320E6-0DBA-4C17-B421-A09E32C991EC}"/>
              </a:ext>
            </a:extLst>
          </p:cNvPr>
          <p:cNvSpPr txBox="1">
            <a:spLocks/>
          </p:cNvSpPr>
          <p:nvPr/>
        </p:nvSpPr>
        <p:spPr>
          <a:xfrm>
            <a:off x="1708126" y="366424"/>
            <a:ext cx="4716425" cy="5822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800" dirty="0"/>
              <a:t>VALIK </a:t>
            </a:r>
            <a:r>
              <a:rPr lang="en-US" sz="2800" dirty="0"/>
              <a:t>SDG </a:t>
            </a:r>
            <a:r>
              <a:rPr lang="et-EE" sz="2800" dirty="0"/>
              <a:t>EESMÄRKE</a:t>
            </a:r>
            <a:endParaRPr lang="en-IE" sz="2800" dirty="0"/>
          </a:p>
        </p:txBody>
      </p:sp>
    </p:spTree>
    <p:extLst>
      <p:ext uri="{BB962C8B-B14F-4D97-AF65-F5344CB8AC3E}">
        <p14:creationId xmlns:p14="http://schemas.microsoft.com/office/powerpoint/2010/main" val="369483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CF345D2-F825-4CAA-8D77-6F69ADF26EF0}"/>
              </a:ext>
            </a:extLst>
          </p:cNvPr>
          <p:cNvSpPr>
            <a:spLocks noGrp="1"/>
          </p:cNvSpPr>
          <p:nvPr>
            <p:ph type="body" sz="quarter" idx="18"/>
          </p:nvPr>
        </p:nvSpPr>
        <p:spPr>
          <a:xfrm>
            <a:off x="1414344" y="1395950"/>
            <a:ext cx="5437717" cy="4768569"/>
          </a:xfrm>
        </p:spPr>
        <p:txBody>
          <a:bodyPr>
            <a:normAutofit fontScale="92500" lnSpcReduction="20000"/>
          </a:bodyPr>
          <a:lstStyle/>
          <a:p>
            <a:pPr marL="0"/>
            <a:r>
              <a:rPr lang="et-EE" b="1" dirty="0"/>
              <a:t>13. Eesmärk - Kliimameetmed</a:t>
            </a:r>
            <a:endParaRPr lang="en-US" b="1" dirty="0"/>
          </a:p>
          <a:p>
            <a:pPr indent="0"/>
            <a:r>
              <a:rPr lang="en-US" dirty="0"/>
              <a:t>See </a:t>
            </a:r>
            <a:r>
              <a:rPr lang="en-US" dirty="0" err="1"/>
              <a:t>eesmärk</a:t>
            </a:r>
            <a:r>
              <a:rPr lang="en-US" dirty="0"/>
              <a:t> </a:t>
            </a:r>
            <a:r>
              <a:rPr lang="en-US" dirty="0" err="1"/>
              <a:t>keskendub</a:t>
            </a:r>
            <a:r>
              <a:rPr lang="en-US" dirty="0"/>
              <a:t> </a:t>
            </a:r>
            <a:r>
              <a:rPr lang="en-US" dirty="0" err="1"/>
              <a:t>kasvuhoonegaaside</a:t>
            </a:r>
            <a:r>
              <a:rPr lang="en-US" dirty="0"/>
              <a:t> </a:t>
            </a:r>
            <a:r>
              <a:rPr lang="en-US" dirty="0" err="1"/>
              <a:t>vähendamisele</a:t>
            </a:r>
            <a:r>
              <a:rPr lang="en-US" dirty="0"/>
              <a:t> ja </a:t>
            </a:r>
            <a:r>
              <a:rPr lang="en-US" dirty="0" err="1"/>
              <a:t>kliimamuutuste</a:t>
            </a:r>
            <a:r>
              <a:rPr lang="en-US" dirty="0"/>
              <a:t> </a:t>
            </a:r>
            <a:r>
              <a:rPr lang="en-US" dirty="0" err="1"/>
              <a:t>mõjule</a:t>
            </a:r>
            <a:r>
              <a:rPr lang="en-US" dirty="0"/>
              <a:t>. Et </a:t>
            </a:r>
            <a:r>
              <a:rPr lang="en-US" dirty="0" err="1"/>
              <a:t>piirata</a:t>
            </a:r>
            <a:r>
              <a:rPr lang="en-US" dirty="0"/>
              <a:t> </a:t>
            </a:r>
            <a:r>
              <a:rPr lang="en-US" dirty="0" err="1"/>
              <a:t>globaalset</a:t>
            </a:r>
            <a:r>
              <a:rPr lang="en-US" dirty="0"/>
              <a:t> </a:t>
            </a:r>
            <a:r>
              <a:rPr lang="en-US" dirty="0" err="1"/>
              <a:t>soojenemist</a:t>
            </a:r>
            <a:r>
              <a:rPr lang="en-US" dirty="0"/>
              <a:t> 1,5 °C </a:t>
            </a:r>
            <a:r>
              <a:rPr lang="en-US" dirty="0" err="1"/>
              <a:t>võrra</a:t>
            </a:r>
            <a:r>
              <a:rPr lang="en-US" dirty="0"/>
              <a:t> </a:t>
            </a:r>
            <a:r>
              <a:rPr lang="en-US" dirty="0" err="1"/>
              <a:t>võrreldes</a:t>
            </a:r>
            <a:r>
              <a:rPr lang="en-US" dirty="0"/>
              <a:t> </a:t>
            </a:r>
            <a:r>
              <a:rPr lang="en-US" dirty="0" err="1"/>
              <a:t>industriaalajastu</a:t>
            </a:r>
            <a:r>
              <a:rPr lang="en-US" dirty="0"/>
              <a:t> </a:t>
            </a:r>
            <a:r>
              <a:rPr lang="en-US" dirty="0" err="1"/>
              <a:t>eelse</a:t>
            </a:r>
            <a:r>
              <a:rPr lang="en-US" dirty="0"/>
              <a:t> </a:t>
            </a:r>
            <a:r>
              <a:rPr lang="en-US" dirty="0" err="1"/>
              <a:t>tasemega</a:t>
            </a:r>
            <a:r>
              <a:rPr lang="en-US" dirty="0"/>
              <a:t> </a:t>
            </a:r>
            <a:r>
              <a:rPr lang="en-US" dirty="0" err="1"/>
              <a:t>vastavalt</a:t>
            </a:r>
            <a:r>
              <a:rPr lang="en-US" dirty="0"/>
              <a:t> </a:t>
            </a:r>
            <a:r>
              <a:rPr lang="en-US" dirty="0" err="1"/>
              <a:t>Pariisi</a:t>
            </a:r>
            <a:r>
              <a:rPr lang="en-US" dirty="0"/>
              <a:t> </a:t>
            </a:r>
            <a:r>
              <a:rPr lang="en-US" dirty="0" err="1"/>
              <a:t>kokkuleppele</a:t>
            </a:r>
            <a:r>
              <a:rPr lang="en-US" dirty="0"/>
              <a:t>, peaks </a:t>
            </a:r>
            <a:r>
              <a:rPr lang="en-US" dirty="0" err="1"/>
              <a:t>maailm</a:t>
            </a:r>
            <a:r>
              <a:rPr lang="en-US" dirty="0"/>
              <a:t> </a:t>
            </a:r>
            <a:r>
              <a:rPr lang="en-US" dirty="0" err="1"/>
              <a:t>saavutama</a:t>
            </a:r>
            <a:r>
              <a:rPr lang="en-US" dirty="0"/>
              <a:t> </a:t>
            </a:r>
            <a:r>
              <a:rPr lang="en-US" dirty="0" err="1"/>
              <a:t>umbes</a:t>
            </a:r>
            <a:r>
              <a:rPr lang="en-US" dirty="0"/>
              <a:t> 2050. </a:t>
            </a:r>
            <a:r>
              <a:rPr lang="en-US" dirty="0" err="1"/>
              <a:t>aastaks</a:t>
            </a:r>
            <a:r>
              <a:rPr lang="en-US" dirty="0"/>
              <a:t> </a:t>
            </a:r>
            <a:r>
              <a:rPr lang="en-US" dirty="0" err="1"/>
              <a:t>süsinikdioksiidi</a:t>
            </a:r>
            <a:r>
              <a:rPr lang="en-US" dirty="0"/>
              <a:t> </a:t>
            </a:r>
            <a:r>
              <a:rPr lang="en-US" dirty="0" err="1"/>
              <a:t>netoheite</a:t>
            </a:r>
            <a:r>
              <a:rPr lang="et-EE" dirty="0" err="1"/>
              <a:t>ks</a:t>
            </a:r>
            <a:r>
              <a:rPr lang="et-EE" dirty="0"/>
              <a:t> </a:t>
            </a:r>
            <a:r>
              <a:rPr lang="en-US" dirty="0" err="1"/>
              <a:t>nulli</a:t>
            </a:r>
            <a:r>
              <a:rPr lang="en-US" dirty="0"/>
              <a:t>.</a:t>
            </a:r>
            <a:endParaRPr lang="et-EE" dirty="0"/>
          </a:p>
          <a:p>
            <a:pPr indent="0"/>
            <a:r>
              <a:rPr lang="en-US" dirty="0" err="1"/>
              <a:t>Globaalseid</a:t>
            </a:r>
            <a:r>
              <a:rPr lang="en-US" dirty="0"/>
              <a:t> </a:t>
            </a:r>
            <a:r>
              <a:rPr lang="en-US" dirty="0" err="1"/>
              <a:t>heitkoguseid</a:t>
            </a:r>
            <a:r>
              <a:rPr lang="en-US" dirty="0"/>
              <a:t> </a:t>
            </a:r>
            <a:r>
              <a:rPr lang="en-US" dirty="0" err="1"/>
              <a:t>tuleks</a:t>
            </a:r>
            <a:r>
              <a:rPr lang="en-US" dirty="0"/>
              <a:t> 2030. </a:t>
            </a:r>
            <a:r>
              <a:rPr lang="en-US" dirty="0" err="1"/>
              <a:t>aastaks</a:t>
            </a:r>
            <a:r>
              <a:rPr lang="en-US" dirty="0"/>
              <a:t> </a:t>
            </a:r>
            <a:r>
              <a:rPr lang="en-US" dirty="0" err="1"/>
              <a:t>vähendada</a:t>
            </a:r>
            <a:r>
              <a:rPr lang="en-US" dirty="0"/>
              <a:t> 45 </a:t>
            </a:r>
            <a:r>
              <a:rPr lang="en-US" dirty="0" err="1"/>
              <a:t>protsendi</a:t>
            </a:r>
            <a:r>
              <a:rPr lang="en-US" dirty="0"/>
              <a:t> </a:t>
            </a:r>
            <a:r>
              <a:rPr lang="en-US" dirty="0" err="1"/>
              <a:t>võrra</a:t>
            </a:r>
            <a:r>
              <a:rPr lang="en-US" dirty="0"/>
              <a:t> </a:t>
            </a:r>
            <a:r>
              <a:rPr lang="et-EE" dirty="0"/>
              <a:t>alla</a:t>
            </a:r>
            <a:r>
              <a:rPr lang="en-US" dirty="0"/>
              <a:t> 2010. </a:t>
            </a:r>
            <a:r>
              <a:rPr lang="en-US" dirty="0" err="1"/>
              <a:t>aasta</a:t>
            </a:r>
            <a:r>
              <a:rPr lang="en-US" dirty="0"/>
              <a:t> </a:t>
            </a:r>
            <a:r>
              <a:rPr lang="en-US" dirty="0" err="1"/>
              <a:t>taseme</a:t>
            </a:r>
            <a:r>
              <a:rPr lang="en-US" dirty="0"/>
              <a:t>, et </a:t>
            </a:r>
            <a:r>
              <a:rPr lang="en-US" dirty="0" err="1"/>
              <a:t>piirata</a:t>
            </a:r>
            <a:r>
              <a:rPr lang="en-US" dirty="0"/>
              <a:t> </a:t>
            </a:r>
            <a:r>
              <a:rPr lang="en-US" dirty="0" err="1"/>
              <a:t>globaalset</a:t>
            </a:r>
            <a:r>
              <a:rPr lang="en-US" dirty="0"/>
              <a:t> </a:t>
            </a:r>
            <a:r>
              <a:rPr lang="en-US" dirty="0" err="1"/>
              <a:t>soojenemist</a:t>
            </a:r>
            <a:r>
              <a:rPr lang="en-US" dirty="0"/>
              <a:t> 1,5 °C </a:t>
            </a:r>
            <a:r>
              <a:rPr lang="en-US" dirty="0" err="1"/>
              <a:t>võrra</a:t>
            </a:r>
            <a:r>
              <a:rPr lang="en-US" dirty="0"/>
              <a:t> </a:t>
            </a:r>
            <a:r>
              <a:rPr lang="en-US" dirty="0" err="1"/>
              <a:t>võrreldes</a:t>
            </a:r>
            <a:r>
              <a:rPr lang="en-US" dirty="0"/>
              <a:t> </a:t>
            </a:r>
            <a:r>
              <a:rPr lang="en-US" dirty="0" err="1"/>
              <a:t>tööstusajastu</a:t>
            </a:r>
            <a:r>
              <a:rPr lang="en-US" dirty="0"/>
              <a:t> </a:t>
            </a:r>
            <a:r>
              <a:rPr lang="en-US" dirty="0" err="1"/>
              <a:t>eelse</a:t>
            </a:r>
            <a:r>
              <a:rPr lang="en-US" dirty="0"/>
              <a:t> </a:t>
            </a:r>
            <a:r>
              <a:rPr lang="en-US" dirty="0" err="1"/>
              <a:t>tasemega</a:t>
            </a:r>
            <a:r>
              <a:rPr lang="en-US" dirty="0"/>
              <a:t>. </a:t>
            </a:r>
            <a:r>
              <a:rPr lang="en-US" dirty="0" err="1"/>
              <a:t>Arenenud</a:t>
            </a:r>
            <a:r>
              <a:rPr lang="en-US" dirty="0"/>
              <a:t> </a:t>
            </a:r>
            <a:r>
              <a:rPr lang="en-US" dirty="0" err="1"/>
              <a:t>riikide</a:t>
            </a:r>
            <a:r>
              <a:rPr lang="en-US" dirty="0"/>
              <a:t> </a:t>
            </a:r>
            <a:r>
              <a:rPr lang="en-US" dirty="0" err="1"/>
              <a:t>heitkogused</a:t>
            </a:r>
            <a:r>
              <a:rPr lang="en-US" dirty="0"/>
              <a:t> on 2019. </a:t>
            </a:r>
            <a:r>
              <a:rPr lang="en-US" dirty="0" err="1"/>
              <a:t>aastal</a:t>
            </a:r>
            <a:r>
              <a:rPr lang="en-US" dirty="0"/>
              <a:t> </a:t>
            </a:r>
            <a:r>
              <a:rPr lang="en-US" dirty="0" err="1"/>
              <a:t>ligikaudu</a:t>
            </a:r>
            <a:r>
              <a:rPr lang="en-US" dirty="0"/>
              <a:t> 6,2 </a:t>
            </a:r>
            <a:r>
              <a:rPr lang="en-US" dirty="0" err="1"/>
              <a:t>protsenti</a:t>
            </a:r>
            <a:r>
              <a:rPr lang="en-US" dirty="0"/>
              <a:t> </a:t>
            </a:r>
            <a:r>
              <a:rPr lang="en-US" dirty="0" err="1"/>
              <a:t>väiksemad</a:t>
            </a:r>
            <a:r>
              <a:rPr lang="en-US" dirty="0"/>
              <a:t> </a:t>
            </a:r>
            <a:r>
              <a:rPr lang="en-US" dirty="0" err="1"/>
              <a:t>kui</a:t>
            </a:r>
            <a:r>
              <a:rPr lang="en-US" dirty="0"/>
              <a:t> 2010. </a:t>
            </a:r>
            <a:r>
              <a:rPr lang="en-US" dirty="0" err="1"/>
              <a:t>aastal</a:t>
            </a:r>
            <a:r>
              <a:rPr lang="en-US" dirty="0"/>
              <a:t>, </a:t>
            </a:r>
            <a:r>
              <a:rPr lang="en-US" dirty="0" err="1"/>
              <a:t>samas</a:t>
            </a:r>
            <a:r>
              <a:rPr lang="en-US" dirty="0"/>
              <a:t> </a:t>
            </a:r>
            <a:r>
              <a:rPr lang="en-US" dirty="0" err="1"/>
              <a:t>kui</a:t>
            </a:r>
            <a:r>
              <a:rPr lang="en-US" dirty="0"/>
              <a:t> 70 </a:t>
            </a:r>
            <a:r>
              <a:rPr lang="en-US" dirty="0" err="1"/>
              <a:t>arenguriigi</a:t>
            </a:r>
            <a:r>
              <a:rPr lang="en-US" dirty="0"/>
              <a:t> </a:t>
            </a:r>
            <a:r>
              <a:rPr lang="en-US" dirty="0" err="1"/>
              <a:t>heitkogused</a:t>
            </a:r>
            <a:r>
              <a:rPr lang="en-US" dirty="0"/>
              <a:t> </a:t>
            </a:r>
            <a:r>
              <a:rPr lang="en-US" dirty="0" err="1"/>
              <a:t>kasvasid</a:t>
            </a:r>
            <a:r>
              <a:rPr lang="en-US" dirty="0"/>
              <a:t> 2014. </a:t>
            </a:r>
            <a:r>
              <a:rPr lang="en-US" dirty="0" err="1"/>
              <a:t>aastal</a:t>
            </a:r>
            <a:r>
              <a:rPr lang="en-US" dirty="0"/>
              <a:t> 14,4 </a:t>
            </a:r>
            <a:r>
              <a:rPr lang="en-US" dirty="0" err="1"/>
              <a:t>protsenti</a:t>
            </a:r>
            <a:r>
              <a:rPr lang="en-US" dirty="0"/>
              <a:t>.</a:t>
            </a:r>
            <a:endParaRPr lang="en-IE" dirty="0"/>
          </a:p>
        </p:txBody>
      </p:sp>
      <p:sp>
        <p:nvSpPr>
          <p:cNvPr id="10" name="TextBox 9">
            <a:extLst>
              <a:ext uri="{FF2B5EF4-FFF2-40B4-BE49-F238E27FC236}">
                <a16:creationId xmlns:a16="http://schemas.microsoft.com/office/drawing/2014/main" id="{CBC7AE93-169A-4765-B7FB-EC6DC2EB4B69}"/>
              </a:ext>
            </a:extLst>
          </p:cNvPr>
          <p:cNvSpPr txBox="1"/>
          <p:nvPr/>
        </p:nvSpPr>
        <p:spPr>
          <a:xfrm>
            <a:off x="1621174" y="6343025"/>
            <a:ext cx="6097656" cy="461665"/>
          </a:xfrm>
          <a:prstGeom prst="rect">
            <a:avLst/>
          </a:prstGeom>
          <a:noFill/>
        </p:spPr>
        <p:txBody>
          <a:bodyPr wrap="square">
            <a:spAutoFit/>
          </a:bodyPr>
          <a:lstStyle/>
          <a:p>
            <a:r>
              <a:rPr lang="en-IE" sz="2400" dirty="0">
                <a:solidFill>
                  <a:schemeClr val="bg1"/>
                </a:solidFill>
                <a:hlinkClick r:id="rId2">
                  <a:extLst>
                    <a:ext uri="{A12FA001-AC4F-418D-AE19-62706E023703}">
                      <ahyp:hlinkClr xmlns:ahyp="http://schemas.microsoft.com/office/drawing/2018/hyperlinkcolor" val="tx"/>
                    </a:ext>
                  </a:extLst>
                </a:hlinkClick>
              </a:rPr>
              <a:t>https://sdgs.un.org/goals/goal13</a:t>
            </a:r>
            <a:endParaRPr lang="en-IE" sz="2400" dirty="0">
              <a:solidFill>
                <a:schemeClr val="bg1"/>
              </a:solidFill>
            </a:endParaRPr>
          </a:p>
        </p:txBody>
      </p:sp>
      <p:pic>
        <p:nvPicPr>
          <p:cNvPr id="7" name="Picture Placeholder 6">
            <a:extLst>
              <a:ext uri="{FF2B5EF4-FFF2-40B4-BE49-F238E27FC236}">
                <a16:creationId xmlns:a16="http://schemas.microsoft.com/office/drawing/2014/main" id="{D8803BEC-224C-4120-95DF-72CB3F0923A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8" name="Text Placeholder 6">
            <a:extLst>
              <a:ext uri="{FF2B5EF4-FFF2-40B4-BE49-F238E27FC236}">
                <a16:creationId xmlns:a16="http://schemas.microsoft.com/office/drawing/2014/main" id="{61347783-08C0-4ECD-8777-BC74AD214797}"/>
              </a:ext>
            </a:extLst>
          </p:cNvPr>
          <p:cNvSpPr txBox="1">
            <a:spLocks/>
          </p:cNvSpPr>
          <p:nvPr/>
        </p:nvSpPr>
        <p:spPr>
          <a:xfrm>
            <a:off x="1708126" y="366424"/>
            <a:ext cx="4716425" cy="5822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800" dirty="0"/>
              <a:t>VALIK </a:t>
            </a:r>
            <a:r>
              <a:rPr lang="en-US" sz="2800" dirty="0"/>
              <a:t>SDG </a:t>
            </a:r>
            <a:r>
              <a:rPr lang="et-EE" sz="2800" dirty="0"/>
              <a:t>EESMÄRKE</a:t>
            </a:r>
            <a:endParaRPr lang="en-IE" sz="2800" dirty="0"/>
          </a:p>
        </p:txBody>
      </p:sp>
    </p:spTree>
    <p:extLst>
      <p:ext uri="{BB962C8B-B14F-4D97-AF65-F5344CB8AC3E}">
        <p14:creationId xmlns:p14="http://schemas.microsoft.com/office/powerpoint/2010/main" val="4194545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CF345D2-F825-4CAA-8D77-6F69ADF26EF0}"/>
              </a:ext>
            </a:extLst>
          </p:cNvPr>
          <p:cNvSpPr>
            <a:spLocks noGrp="1"/>
          </p:cNvSpPr>
          <p:nvPr>
            <p:ph type="body" sz="quarter" idx="18"/>
          </p:nvPr>
        </p:nvSpPr>
        <p:spPr>
          <a:xfrm>
            <a:off x="1541661" y="1401417"/>
            <a:ext cx="5187130" cy="4515907"/>
          </a:xfrm>
        </p:spPr>
        <p:txBody>
          <a:bodyPr>
            <a:normAutofit lnSpcReduction="10000"/>
          </a:bodyPr>
          <a:lstStyle/>
          <a:p>
            <a:r>
              <a:rPr lang="et-EE" b="1" dirty="0"/>
              <a:t>16. eesmärk – rahu, õiglus ja tugevad institutsioonid.</a:t>
            </a:r>
            <a:endParaRPr lang="et-EE" dirty="0"/>
          </a:p>
          <a:p>
            <a:r>
              <a:rPr lang="et-EE" dirty="0"/>
              <a:t>Selle eesmärgi idee on edendada rahumeelset ja kaasavat ühiskonda säästva arengu nimel, tagada kõigile juurdepääs õigusemõistmisele ning luua tõhusad, vastutustundlikud ja kaasavad institutsioonid kõigil tasanditel.</a:t>
            </a:r>
          </a:p>
          <a:p>
            <a:r>
              <a:rPr lang="et-EE" dirty="0"/>
              <a:t>COVID-19 pandeemia on paljastanud ebavõrdsuse ja diskrimineerimise ning on proovile pannud, nõrgendanud ja mõnel juhul purustanud õigus- ja kaitsesüsteemid riikides ja territooriumidel.</a:t>
            </a:r>
            <a:endParaRPr lang="en-US" dirty="0"/>
          </a:p>
        </p:txBody>
      </p:sp>
      <p:sp>
        <p:nvSpPr>
          <p:cNvPr id="10" name="TextBox 9">
            <a:extLst>
              <a:ext uri="{FF2B5EF4-FFF2-40B4-BE49-F238E27FC236}">
                <a16:creationId xmlns:a16="http://schemas.microsoft.com/office/drawing/2014/main" id="{CBC7AE93-169A-4765-B7FB-EC6DC2EB4B69}"/>
              </a:ext>
            </a:extLst>
          </p:cNvPr>
          <p:cNvSpPr txBox="1"/>
          <p:nvPr/>
        </p:nvSpPr>
        <p:spPr>
          <a:xfrm>
            <a:off x="1541661" y="5917324"/>
            <a:ext cx="6097656" cy="461665"/>
          </a:xfrm>
          <a:prstGeom prst="rect">
            <a:avLst/>
          </a:prstGeom>
          <a:noFill/>
        </p:spPr>
        <p:txBody>
          <a:bodyPr wrap="square">
            <a:spAutoFit/>
          </a:bodyPr>
          <a:lstStyle/>
          <a:p>
            <a:r>
              <a:rPr lang="en-IE" sz="2400" dirty="0">
                <a:solidFill>
                  <a:schemeClr val="bg1"/>
                </a:solidFill>
                <a:hlinkClick r:id="rId2">
                  <a:extLst>
                    <a:ext uri="{A12FA001-AC4F-418D-AE19-62706E023703}">
                      <ahyp:hlinkClr xmlns:ahyp="http://schemas.microsoft.com/office/drawing/2018/hyperlinkcolor" val="tx"/>
                    </a:ext>
                  </a:extLst>
                </a:hlinkClick>
              </a:rPr>
              <a:t>https://sdgs.un.org/goals/goal16</a:t>
            </a:r>
            <a:endParaRPr lang="en-IE" sz="2400" dirty="0">
              <a:solidFill>
                <a:schemeClr val="bg1"/>
              </a:solidFill>
            </a:endParaRPr>
          </a:p>
        </p:txBody>
      </p:sp>
      <p:pic>
        <p:nvPicPr>
          <p:cNvPr id="12" name="Picture Placeholder 11">
            <a:extLst>
              <a:ext uri="{FF2B5EF4-FFF2-40B4-BE49-F238E27FC236}">
                <a16:creationId xmlns:a16="http://schemas.microsoft.com/office/drawing/2014/main" id="{33FCCE47-DB3C-41A9-B2E0-1E693287997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21178" t="2132" r="25288" b="-2132"/>
          <a:stretch/>
        </p:blipFill>
        <p:spPr>
          <a:xfrm>
            <a:off x="6852062" y="228600"/>
            <a:ext cx="5105121" cy="6362700"/>
          </a:xfrm>
        </p:spPr>
      </p:pic>
      <p:sp>
        <p:nvSpPr>
          <p:cNvPr id="8" name="Text Placeholder 6">
            <a:extLst>
              <a:ext uri="{FF2B5EF4-FFF2-40B4-BE49-F238E27FC236}">
                <a16:creationId xmlns:a16="http://schemas.microsoft.com/office/drawing/2014/main" id="{782B2240-85DD-47D8-88C7-469B53F006AC}"/>
              </a:ext>
            </a:extLst>
          </p:cNvPr>
          <p:cNvSpPr>
            <a:spLocks noGrp="1"/>
          </p:cNvSpPr>
          <p:nvPr>
            <p:ph type="body" sz="quarter" idx="16"/>
          </p:nvPr>
        </p:nvSpPr>
        <p:spPr>
          <a:xfrm>
            <a:off x="1708126" y="366424"/>
            <a:ext cx="4716425" cy="582221"/>
          </a:xfrm>
        </p:spPr>
        <p:txBody>
          <a:bodyPr>
            <a:noAutofit/>
          </a:bodyPr>
          <a:lstStyle/>
          <a:p>
            <a:r>
              <a:rPr lang="et-EE" sz="2800" dirty="0"/>
              <a:t>VALIK </a:t>
            </a:r>
            <a:r>
              <a:rPr lang="en-US" sz="2800" dirty="0"/>
              <a:t>SDG </a:t>
            </a:r>
            <a:r>
              <a:rPr lang="et-EE" sz="2800" dirty="0"/>
              <a:t>EESMÄRKE</a:t>
            </a:r>
            <a:endParaRPr lang="en-IE" sz="2800" dirty="0"/>
          </a:p>
        </p:txBody>
      </p:sp>
    </p:spTree>
    <p:extLst>
      <p:ext uri="{BB962C8B-B14F-4D97-AF65-F5344CB8AC3E}">
        <p14:creationId xmlns:p14="http://schemas.microsoft.com/office/powerpoint/2010/main" val="3289998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36866</TotalTime>
  <Words>3492</Words>
  <Application>Microsoft Office PowerPoint</Application>
  <PresentationFormat>Widescreen</PresentationFormat>
  <Paragraphs>344</Paragraphs>
  <Slides>58</Slides>
  <Notes>0</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261</cp:revision>
  <dcterms:created xsi:type="dcterms:W3CDTF">2020-10-14T13:32:04Z</dcterms:created>
  <dcterms:modified xsi:type="dcterms:W3CDTF">2022-09-21T14:00:21Z</dcterms:modified>
</cp:coreProperties>
</file>