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5" r:id="rId29"/>
    <p:sldId id="287" r:id="rId30"/>
    <p:sldId id="286" r:id="rId3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85C"/>
    <a:srgbClr val="7FCCC7"/>
    <a:srgbClr val="F26B4D"/>
    <a:srgbClr val="FDC662"/>
    <a:srgbClr val="16A6B9"/>
    <a:srgbClr val="008CAC"/>
    <a:srgbClr val="22385A"/>
    <a:srgbClr val="026394"/>
    <a:srgbClr val="2D4A73"/>
    <a:srgbClr val="FBF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8"/>
    <p:restoredTop sz="96281"/>
  </p:normalViewPr>
  <p:slideViewPr>
    <p:cSldViewPr snapToGrid="0" snapToObjects="1" showGuides="1">
      <p:cViewPr varScale="1">
        <p:scale>
          <a:sx n="56" d="100"/>
          <a:sy n="56" d="100"/>
        </p:scale>
        <p:origin x="268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CE25296-73A4-804C-B698-FC766CF2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12239" y="10018173"/>
            <a:ext cx="1593156" cy="455071"/>
          </a:xfrm>
          <a:prstGeom prst="rect">
            <a:avLst/>
          </a:prstGeom>
        </p:spPr>
      </p:pic>
      <p:sp>
        <p:nvSpPr>
          <p:cNvPr id="18" name="object 12">
            <a:extLst>
              <a:ext uri="{FF2B5EF4-FFF2-40B4-BE49-F238E27FC236}">
                <a16:creationId xmlns:a16="http://schemas.microsoft.com/office/drawing/2014/main" id="{AA694E80-81F9-D54C-B220-E91AEE369C03}"/>
              </a:ext>
            </a:extLst>
          </p:cNvPr>
          <p:cNvSpPr txBox="1"/>
          <p:nvPr userDrawn="1"/>
        </p:nvSpPr>
        <p:spPr>
          <a:xfrm>
            <a:off x="900108" y="10109555"/>
            <a:ext cx="3681601" cy="363689"/>
          </a:xfrm>
          <a:prstGeom prst="rect">
            <a:avLst/>
          </a:prstGeom>
        </p:spPr>
        <p:txBody>
          <a:bodyPr vert="horz" wrap="square" lIns="0" tIns="12700" rIns="0" bIns="0" rtlCol="0">
            <a:spAutoFit/>
          </a:bodyPr>
          <a:lstStyle/>
          <a:p>
            <a:pPr marL="0" marR="0" indent="0" algn="just" defTabSz="325892" rtl="0" eaLnBrk="1" fontAlgn="auto" latinLnBrk="0" hangingPunct="1">
              <a:lnSpc>
                <a:spcPct val="100000"/>
              </a:lnSpc>
              <a:spcBef>
                <a:spcPts val="0"/>
              </a:spcBef>
              <a:spcAft>
                <a:spcPts val="0"/>
              </a:spcAft>
              <a:buClrTx/>
              <a:buSzTx/>
              <a:buFontTx/>
              <a:buNone/>
              <a:tabLst/>
              <a:defRPr/>
            </a:pPr>
            <a:r>
              <a:rPr lang="en-GB" sz="760" dirty="0">
                <a:solidFill>
                  <a:srgbClr val="26262A"/>
                </a:solidFill>
                <a:latin typeface="Calibri" panose="020F0502020204030204" pitchFamily="34" charset="0"/>
                <a:cs typeface="Calibri" panose="020F0502020204030204" pitchFamily="34" charset="0"/>
              </a:rPr>
              <a:t>This project has been funded with support from the European Commission. This publication reflects the views only of the author and the Commission cannot be held responsible for any use, which may be made of the information contained therein.</a:t>
            </a:r>
          </a:p>
        </p:txBody>
      </p:sp>
      <p:sp>
        <p:nvSpPr>
          <p:cNvPr id="2" name="Rectangle 1">
            <a:extLst>
              <a:ext uri="{FF2B5EF4-FFF2-40B4-BE49-F238E27FC236}">
                <a16:creationId xmlns:a16="http://schemas.microsoft.com/office/drawing/2014/main" id="{1C3A943A-7FDE-9DDA-5937-10F5807FF4BE}"/>
              </a:ext>
            </a:extLst>
          </p:cNvPr>
          <p:cNvSpPr/>
          <p:nvPr userDrawn="1"/>
        </p:nvSpPr>
        <p:spPr>
          <a:xfrm>
            <a:off x="779462" y="2259463"/>
            <a:ext cx="3680460" cy="7649939"/>
          </a:xfrm>
          <a:prstGeom prst="rect">
            <a:avLst/>
          </a:prstGeom>
          <a:solidFill>
            <a:srgbClr val="7ECD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Rectangle 2">
            <a:extLst>
              <a:ext uri="{FF2B5EF4-FFF2-40B4-BE49-F238E27FC236}">
                <a16:creationId xmlns:a16="http://schemas.microsoft.com/office/drawing/2014/main" id="{82BD4EEC-2BCB-2271-068D-3A0A54F947C4}"/>
              </a:ext>
            </a:extLst>
          </p:cNvPr>
          <p:cNvSpPr/>
          <p:nvPr userDrawn="1"/>
        </p:nvSpPr>
        <p:spPr>
          <a:xfrm>
            <a:off x="3347357" y="6335488"/>
            <a:ext cx="3706586" cy="209686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4" name="Picture 3" descr="Logo, company name&#10;&#10;Description automatically generated">
            <a:extLst>
              <a:ext uri="{FF2B5EF4-FFF2-40B4-BE49-F238E27FC236}">
                <a16:creationId xmlns:a16="http://schemas.microsoft.com/office/drawing/2014/main" id="{43F980C4-E009-8DBA-9840-AA9DC73FA99D}"/>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779462" y="0"/>
            <a:ext cx="3680460" cy="2357120"/>
          </a:xfrm>
          <a:prstGeom prst="rect">
            <a:avLst/>
          </a:prstGeom>
        </p:spPr>
      </p:pic>
      <p:sp>
        <p:nvSpPr>
          <p:cNvPr id="5" name="Picture Placeholder 19">
            <a:extLst>
              <a:ext uri="{FF2B5EF4-FFF2-40B4-BE49-F238E27FC236}">
                <a16:creationId xmlns:a16="http://schemas.microsoft.com/office/drawing/2014/main" id="{882CC58D-0860-8952-101A-BA5B1F05BCC8}"/>
              </a:ext>
            </a:extLst>
          </p:cNvPr>
          <p:cNvSpPr>
            <a:spLocks noGrp="1"/>
          </p:cNvSpPr>
          <p:nvPr>
            <p:ph type="pic" sz="quarter" idx="10"/>
          </p:nvPr>
        </p:nvSpPr>
        <p:spPr>
          <a:xfrm>
            <a:off x="0" y="2357438"/>
            <a:ext cx="7559675" cy="4645025"/>
          </a:xfrm>
          <a:custGeom>
            <a:avLst/>
            <a:gdLst>
              <a:gd name="connsiteX0" fmla="*/ 0 w 7559675"/>
              <a:gd name="connsiteY0" fmla="*/ 0 h 4645025"/>
              <a:gd name="connsiteX1" fmla="*/ 7559675 w 7559675"/>
              <a:gd name="connsiteY1" fmla="*/ 0 h 4645025"/>
              <a:gd name="connsiteX2" fmla="*/ 7559675 w 7559675"/>
              <a:gd name="connsiteY2" fmla="*/ 4645025 h 4645025"/>
              <a:gd name="connsiteX3" fmla="*/ 7053943 w 7559675"/>
              <a:gd name="connsiteY3" fmla="*/ 4645025 h 4645025"/>
              <a:gd name="connsiteX4" fmla="*/ 7053943 w 7559675"/>
              <a:gd name="connsiteY4" fmla="*/ 3978050 h 4645025"/>
              <a:gd name="connsiteX5" fmla="*/ 3347357 w 7559675"/>
              <a:gd name="connsiteY5" fmla="*/ 3978050 h 4645025"/>
              <a:gd name="connsiteX6" fmla="*/ 3347357 w 7559675"/>
              <a:gd name="connsiteY6" fmla="*/ 4645025 h 4645025"/>
              <a:gd name="connsiteX7" fmla="*/ 0 w 7559675"/>
              <a:gd name="connsiteY7" fmla="*/ 4645025 h 464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4645025">
                <a:moveTo>
                  <a:pt x="0" y="0"/>
                </a:moveTo>
                <a:lnTo>
                  <a:pt x="7559675" y="0"/>
                </a:lnTo>
                <a:lnTo>
                  <a:pt x="7559675" y="4645025"/>
                </a:lnTo>
                <a:lnTo>
                  <a:pt x="7053943" y="4645025"/>
                </a:lnTo>
                <a:lnTo>
                  <a:pt x="7053943" y="3978050"/>
                </a:lnTo>
                <a:lnTo>
                  <a:pt x="3347357" y="3978050"/>
                </a:lnTo>
                <a:lnTo>
                  <a:pt x="3347357" y="4645025"/>
                </a:lnTo>
                <a:lnTo>
                  <a:pt x="0" y="4645025"/>
                </a:lnTo>
                <a:close/>
              </a:path>
            </a:pathLst>
          </a:custGeom>
        </p:spPr>
        <p:txBody>
          <a:bodyPr wrap="square">
            <a:noAutofit/>
          </a:bodyPr>
          <a:lstStyle>
            <a:lvl1pPr>
              <a:defRPr sz="1800">
                <a:latin typeface="Calibri" panose="020F0502020204030204" pitchFamily="34" charset="0"/>
                <a:cs typeface="Calibri" panose="020F0502020204030204" pitchFamily="34" charset="0"/>
              </a:defRPr>
            </a:lvl1pPr>
          </a:lstStyle>
          <a:p>
            <a:endParaRPr lang="en-RU"/>
          </a:p>
        </p:txBody>
      </p:sp>
      <p:pic>
        <p:nvPicPr>
          <p:cNvPr id="6" name="Picture 5" descr="Icon&#10;&#10;Description automatically generated">
            <a:extLst>
              <a:ext uri="{FF2B5EF4-FFF2-40B4-BE49-F238E27FC236}">
                <a16:creationId xmlns:a16="http://schemas.microsoft.com/office/drawing/2014/main" id="{E22AEB7D-25F5-8A69-4955-626BAEC76573}"/>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flipH="1">
            <a:off x="0" y="8037514"/>
            <a:ext cx="3780790" cy="1882775"/>
          </a:xfrm>
          <a:prstGeom prst="rect">
            <a:avLst/>
          </a:prstGeom>
        </p:spPr>
      </p:pic>
      <p:sp>
        <p:nvSpPr>
          <p:cNvPr id="7" name="Text Placeholder 23">
            <a:extLst>
              <a:ext uri="{FF2B5EF4-FFF2-40B4-BE49-F238E27FC236}">
                <a16:creationId xmlns:a16="http://schemas.microsoft.com/office/drawing/2014/main" id="{5BBA8F90-57A5-F806-46D2-4D984806649E}"/>
              </a:ext>
            </a:extLst>
          </p:cNvPr>
          <p:cNvSpPr>
            <a:spLocks noGrp="1"/>
          </p:cNvSpPr>
          <p:nvPr>
            <p:ph type="body" sz="quarter" idx="16" hasCustomPrompt="1"/>
          </p:nvPr>
        </p:nvSpPr>
        <p:spPr>
          <a:xfrm>
            <a:off x="3370474" y="6629644"/>
            <a:ext cx="3657344" cy="1485654"/>
          </a:xfrm>
        </p:spPr>
        <p:txBody>
          <a:bodyPr>
            <a:normAutofit/>
          </a:bodyPr>
          <a:lstStyle>
            <a:lvl1pPr marL="0" indent="0" algn="l">
              <a:buNone/>
              <a:defRPr sz="2800" b="0" i="0">
                <a:solidFill>
                  <a:schemeClr val="bg1"/>
                </a:solidFill>
                <a:latin typeface="Calibri" panose="020F0502020204030204" pitchFamily="34" charset="0"/>
                <a:cs typeface="Calibri" panose="020F0502020204030204" pitchFamily="34" charset="0"/>
              </a:defRPr>
            </a:lvl1pPr>
          </a:lstStyle>
          <a:p>
            <a:pPr lvl="0"/>
            <a:r>
              <a:rPr lang="en-US" dirty="0"/>
              <a:t>Cover Design 1</a:t>
            </a:r>
          </a:p>
        </p:txBody>
      </p:sp>
    </p:spTree>
    <p:extLst>
      <p:ext uri="{BB962C8B-B14F-4D97-AF65-F5344CB8AC3E}">
        <p14:creationId xmlns:p14="http://schemas.microsoft.com/office/powerpoint/2010/main" val="118652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EF97BD-2F94-F848-B7D7-85E58816E8D9}"/>
              </a:ext>
            </a:extLst>
          </p:cNvPr>
          <p:cNvSpPr/>
          <p:nvPr userDrawn="1"/>
        </p:nvSpPr>
        <p:spPr>
          <a:xfrm>
            <a:off x="0" y="1"/>
            <a:ext cx="7559675" cy="1615664"/>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 Placeholder 25">
            <a:extLst>
              <a:ext uri="{FF2B5EF4-FFF2-40B4-BE49-F238E27FC236}">
                <a16:creationId xmlns:a16="http://schemas.microsoft.com/office/drawing/2014/main" id="{B2BD9450-52D0-FC4D-95FF-703651A716A1}"/>
              </a:ext>
            </a:extLst>
          </p:cNvPr>
          <p:cNvSpPr>
            <a:spLocks noGrp="1"/>
          </p:cNvSpPr>
          <p:nvPr>
            <p:ph type="body" sz="quarter" idx="15" hasCustomPrompt="1"/>
          </p:nvPr>
        </p:nvSpPr>
        <p:spPr>
          <a:xfrm>
            <a:off x="1044759" y="2149139"/>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8" name="Text Placeholder 25">
            <a:extLst>
              <a:ext uri="{FF2B5EF4-FFF2-40B4-BE49-F238E27FC236}">
                <a16:creationId xmlns:a16="http://schemas.microsoft.com/office/drawing/2014/main" id="{35C61A93-2DBB-064B-A70C-A29179B1E927}"/>
              </a:ext>
            </a:extLst>
          </p:cNvPr>
          <p:cNvSpPr>
            <a:spLocks noGrp="1"/>
          </p:cNvSpPr>
          <p:nvPr>
            <p:ph type="body" sz="quarter" idx="14" hasCustomPrompt="1"/>
          </p:nvPr>
        </p:nvSpPr>
        <p:spPr>
          <a:xfrm>
            <a:off x="1601242" y="2156561"/>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3">
            <a:extLst>
              <a:ext uri="{FF2B5EF4-FFF2-40B4-BE49-F238E27FC236}">
                <a16:creationId xmlns:a16="http://schemas.microsoft.com/office/drawing/2014/main" id="{FF8ED9FE-2D82-224D-82D9-131B0B4DE2A1}"/>
              </a:ext>
            </a:extLst>
          </p:cNvPr>
          <p:cNvSpPr>
            <a:spLocks noGrp="1"/>
          </p:cNvSpPr>
          <p:nvPr>
            <p:ph type="body" sz="quarter" idx="16" hasCustomPrompt="1"/>
          </p:nvPr>
        </p:nvSpPr>
        <p:spPr>
          <a:xfrm>
            <a:off x="918629" y="628636"/>
            <a:ext cx="5669496" cy="603631"/>
          </a:xfrm>
        </p:spPr>
        <p:txBody>
          <a:bodyPr>
            <a:noAutofit/>
          </a:bodyPr>
          <a:lstStyle>
            <a:lvl1pPr marL="0" indent="0" algn="l">
              <a:buNone/>
              <a:defRPr sz="4400" b="1" i="0">
                <a:solidFill>
                  <a:schemeClr val="bg1"/>
                </a:solidFill>
                <a:latin typeface="Calibri" panose="020F0502020204030204" pitchFamily="34" charset="0"/>
                <a:cs typeface="Calibri" panose="020F0502020204030204" pitchFamily="34" charset="0"/>
              </a:defRPr>
            </a:lvl1pPr>
          </a:lstStyle>
          <a:p>
            <a:pPr lvl="0"/>
            <a:r>
              <a:rPr lang="en-US" dirty="0"/>
              <a:t>TABLE OF CONTENTS</a:t>
            </a:r>
          </a:p>
        </p:txBody>
      </p:sp>
      <p:sp>
        <p:nvSpPr>
          <p:cNvPr id="10" name="Text Placeholder 25">
            <a:extLst>
              <a:ext uri="{FF2B5EF4-FFF2-40B4-BE49-F238E27FC236}">
                <a16:creationId xmlns:a16="http://schemas.microsoft.com/office/drawing/2014/main" id="{DABCA074-477D-EF48-95CA-C68BF50FD823}"/>
              </a:ext>
            </a:extLst>
          </p:cNvPr>
          <p:cNvSpPr>
            <a:spLocks noGrp="1"/>
          </p:cNvSpPr>
          <p:nvPr>
            <p:ph type="body" sz="quarter" idx="17" hasCustomPrompt="1"/>
          </p:nvPr>
        </p:nvSpPr>
        <p:spPr>
          <a:xfrm>
            <a:off x="1060521" y="2867816"/>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1" name="Text Placeholder 25">
            <a:extLst>
              <a:ext uri="{FF2B5EF4-FFF2-40B4-BE49-F238E27FC236}">
                <a16:creationId xmlns:a16="http://schemas.microsoft.com/office/drawing/2014/main" id="{8E2294D2-920F-3143-B93D-50381C1D1064}"/>
              </a:ext>
            </a:extLst>
          </p:cNvPr>
          <p:cNvSpPr>
            <a:spLocks noGrp="1"/>
          </p:cNvSpPr>
          <p:nvPr>
            <p:ph type="body" sz="quarter" idx="18" hasCustomPrompt="1"/>
          </p:nvPr>
        </p:nvSpPr>
        <p:spPr>
          <a:xfrm>
            <a:off x="1617004" y="2875238"/>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5">
            <a:extLst>
              <a:ext uri="{FF2B5EF4-FFF2-40B4-BE49-F238E27FC236}">
                <a16:creationId xmlns:a16="http://schemas.microsoft.com/office/drawing/2014/main" id="{A8EA006C-C946-E746-8775-FBD21BD70703}"/>
              </a:ext>
            </a:extLst>
          </p:cNvPr>
          <p:cNvSpPr>
            <a:spLocks noGrp="1"/>
          </p:cNvSpPr>
          <p:nvPr>
            <p:ph type="body" sz="quarter" idx="19" hasCustomPrompt="1"/>
          </p:nvPr>
        </p:nvSpPr>
        <p:spPr>
          <a:xfrm>
            <a:off x="1060521" y="3579071"/>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3" name="Text Placeholder 25">
            <a:extLst>
              <a:ext uri="{FF2B5EF4-FFF2-40B4-BE49-F238E27FC236}">
                <a16:creationId xmlns:a16="http://schemas.microsoft.com/office/drawing/2014/main" id="{91EF9FB7-D387-3042-AB32-0C11C7E2521C}"/>
              </a:ext>
            </a:extLst>
          </p:cNvPr>
          <p:cNvSpPr>
            <a:spLocks noGrp="1"/>
          </p:cNvSpPr>
          <p:nvPr>
            <p:ph type="body" sz="quarter" idx="20" hasCustomPrompt="1"/>
          </p:nvPr>
        </p:nvSpPr>
        <p:spPr>
          <a:xfrm>
            <a:off x="1617004" y="3586493"/>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5">
            <a:extLst>
              <a:ext uri="{FF2B5EF4-FFF2-40B4-BE49-F238E27FC236}">
                <a16:creationId xmlns:a16="http://schemas.microsoft.com/office/drawing/2014/main" id="{6E30352E-2C6C-F948-A26E-002F572B5EAF}"/>
              </a:ext>
            </a:extLst>
          </p:cNvPr>
          <p:cNvSpPr>
            <a:spLocks noGrp="1"/>
          </p:cNvSpPr>
          <p:nvPr>
            <p:ph type="body" sz="quarter" idx="21" hasCustomPrompt="1"/>
          </p:nvPr>
        </p:nvSpPr>
        <p:spPr>
          <a:xfrm>
            <a:off x="1076283" y="4297748"/>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15" name="Text Placeholder 25">
            <a:extLst>
              <a:ext uri="{FF2B5EF4-FFF2-40B4-BE49-F238E27FC236}">
                <a16:creationId xmlns:a16="http://schemas.microsoft.com/office/drawing/2014/main" id="{C1F28CE5-D4AA-F644-B6D3-50C821922C49}"/>
              </a:ext>
            </a:extLst>
          </p:cNvPr>
          <p:cNvSpPr>
            <a:spLocks noGrp="1"/>
          </p:cNvSpPr>
          <p:nvPr>
            <p:ph type="body" sz="quarter" idx="22" hasCustomPrompt="1"/>
          </p:nvPr>
        </p:nvSpPr>
        <p:spPr>
          <a:xfrm>
            <a:off x="1632766" y="4305170"/>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5">
            <a:extLst>
              <a:ext uri="{FF2B5EF4-FFF2-40B4-BE49-F238E27FC236}">
                <a16:creationId xmlns:a16="http://schemas.microsoft.com/office/drawing/2014/main" id="{DA1986C8-0784-F347-80CC-06E8FE497310}"/>
              </a:ext>
            </a:extLst>
          </p:cNvPr>
          <p:cNvSpPr>
            <a:spLocks noGrp="1"/>
          </p:cNvSpPr>
          <p:nvPr>
            <p:ph type="body" sz="quarter" idx="23" hasCustomPrompt="1"/>
          </p:nvPr>
        </p:nvSpPr>
        <p:spPr>
          <a:xfrm>
            <a:off x="1076287" y="5001581"/>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7" name="Text Placeholder 25">
            <a:extLst>
              <a:ext uri="{FF2B5EF4-FFF2-40B4-BE49-F238E27FC236}">
                <a16:creationId xmlns:a16="http://schemas.microsoft.com/office/drawing/2014/main" id="{1641409C-5F79-904A-9F21-BDAF9944CC7C}"/>
              </a:ext>
            </a:extLst>
          </p:cNvPr>
          <p:cNvSpPr>
            <a:spLocks noGrp="1"/>
          </p:cNvSpPr>
          <p:nvPr>
            <p:ph type="body" sz="quarter" idx="24" hasCustomPrompt="1"/>
          </p:nvPr>
        </p:nvSpPr>
        <p:spPr>
          <a:xfrm>
            <a:off x="1632770" y="5009003"/>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76E48AE2-617A-1E49-88B4-474FADED7483}"/>
              </a:ext>
            </a:extLst>
          </p:cNvPr>
          <p:cNvSpPr>
            <a:spLocks noGrp="1"/>
          </p:cNvSpPr>
          <p:nvPr>
            <p:ph type="body" sz="quarter" idx="25" hasCustomPrompt="1"/>
          </p:nvPr>
        </p:nvSpPr>
        <p:spPr>
          <a:xfrm>
            <a:off x="1092049" y="5720258"/>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19" name="Text Placeholder 25">
            <a:extLst>
              <a:ext uri="{FF2B5EF4-FFF2-40B4-BE49-F238E27FC236}">
                <a16:creationId xmlns:a16="http://schemas.microsoft.com/office/drawing/2014/main" id="{A1635B02-C58D-F447-95B0-4135DC38EB1F}"/>
              </a:ext>
            </a:extLst>
          </p:cNvPr>
          <p:cNvSpPr>
            <a:spLocks noGrp="1"/>
          </p:cNvSpPr>
          <p:nvPr>
            <p:ph type="body" sz="quarter" idx="26" hasCustomPrompt="1"/>
          </p:nvPr>
        </p:nvSpPr>
        <p:spPr>
          <a:xfrm>
            <a:off x="1648532" y="5727680"/>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5">
            <a:extLst>
              <a:ext uri="{FF2B5EF4-FFF2-40B4-BE49-F238E27FC236}">
                <a16:creationId xmlns:a16="http://schemas.microsoft.com/office/drawing/2014/main" id="{0A6BF27F-8993-A948-AD8D-0C33C3C49927}"/>
              </a:ext>
            </a:extLst>
          </p:cNvPr>
          <p:cNvSpPr>
            <a:spLocks noGrp="1"/>
          </p:cNvSpPr>
          <p:nvPr>
            <p:ph type="body" sz="quarter" idx="27" hasCustomPrompt="1"/>
          </p:nvPr>
        </p:nvSpPr>
        <p:spPr>
          <a:xfrm>
            <a:off x="1092049" y="6431513"/>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21" name="Text Placeholder 25">
            <a:extLst>
              <a:ext uri="{FF2B5EF4-FFF2-40B4-BE49-F238E27FC236}">
                <a16:creationId xmlns:a16="http://schemas.microsoft.com/office/drawing/2014/main" id="{8BF5859A-6924-E44D-9CDA-8C2392237D29}"/>
              </a:ext>
            </a:extLst>
          </p:cNvPr>
          <p:cNvSpPr>
            <a:spLocks noGrp="1"/>
          </p:cNvSpPr>
          <p:nvPr>
            <p:ph type="body" sz="quarter" idx="28" hasCustomPrompt="1"/>
          </p:nvPr>
        </p:nvSpPr>
        <p:spPr>
          <a:xfrm>
            <a:off x="1648532" y="6438935"/>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2" name="Text Placeholder 25">
            <a:extLst>
              <a:ext uri="{FF2B5EF4-FFF2-40B4-BE49-F238E27FC236}">
                <a16:creationId xmlns:a16="http://schemas.microsoft.com/office/drawing/2014/main" id="{ACF99E6C-32BB-CF4E-9411-06C081971839}"/>
              </a:ext>
            </a:extLst>
          </p:cNvPr>
          <p:cNvSpPr>
            <a:spLocks noGrp="1"/>
          </p:cNvSpPr>
          <p:nvPr>
            <p:ph type="body" sz="quarter" idx="29" hasCustomPrompt="1"/>
          </p:nvPr>
        </p:nvSpPr>
        <p:spPr>
          <a:xfrm>
            <a:off x="1107811" y="7150190"/>
            <a:ext cx="511077" cy="505268"/>
          </a:xfrm>
          <a:noFill/>
        </p:spPr>
        <p:txBody>
          <a:bodyPr anchor="ctr">
            <a:noAutofit/>
          </a:bodyPr>
          <a:lstStyle>
            <a:lvl1pPr marL="0" indent="0" algn="ctr">
              <a:buNone/>
              <a:defRPr sz="2400" b="1"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23" name="Text Placeholder 25">
            <a:extLst>
              <a:ext uri="{FF2B5EF4-FFF2-40B4-BE49-F238E27FC236}">
                <a16:creationId xmlns:a16="http://schemas.microsoft.com/office/drawing/2014/main" id="{4E11F4B3-E482-C14E-ADA2-002B0EAFC885}"/>
              </a:ext>
            </a:extLst>
          </p:cNvPr>
          <p:cNvSpPr>
            <a:spLocks noGrp="1"/>
          </p:cNvSpPr>
          <p:nvPr>
            <p:ph type="body" sz="quarter" idx="30" hasCustomPrompt="1"/>
          </p:nvPr>
        </p:nvSpPr>
        <p:spPr>
          <a:xfrm>
            <a:off x="1664294" y="7157612"/>
            <a:ext cx="4718277" cy="505268"/>
          </a:xfrm>
        </p:spPr>
        <p:txBody>
          <a:bodyPr anchor="ctr">
            <a:noAutofit/>
          </a:bodyPr>
          <a:lstStyle>
            <a:lvl1pPr marL="0" indent="0" algn="l">
              <a:buNone/>
              <a:defRPr sz="20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 </a:t>
            </a:r>
          </a:p>
        </p:txBody>
      </p:sp>
      <p:cxnSp>
        <p:nvCxnSpPr>
          <p:cNvPr id="28" name="Straight Connector 27">
            <a:extLst>
              <a:ext uri="{FF2B5EF4-FFF2-40B4-BE49-F238E27FC236}">
                <a16:creationId xmlns:a16="http://schemas.microsoft.com/office/drawing/2014/main" id="{FD27CC1B-C654-184F-9676-0CC3BDFE508A}"/>
              </a:ext>
            </a:extLst>
          </p:cNvPr>
          <p:cNvCxnSpPr>
            <a:cxnSpLocks/>
            <a:endCxn id="27" idx="1"/>
          </p:cNvCxnSpPr>
          <p:nvPr userDrawn="1"/>
        </p:nvCxnSpPr>
        <p:spPr>
          <a:xfrm flipV="1">
            <a:off x="0" y="10428315"/>
            <a:ext cx="2176272" cy="7002"/>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27AFEE40-1C74-7344-AC3C-2F3A1BAFBBF0}"/>
              </a:ext>
            </a:extLst>
          </p:cNvPr>
          <p:cNvSpPr txBox="1">
            <a:spLocks/>
          </p:cNvSpPr>
          <p:nvPr userDrawn="1"/>
        </p:nvSpPr>
        <p:spPr>
          <a:xfrm>
            <a:off x="7004048" y="10295018"/>
            <a:ext cx="357598" cy="266594"/>
          </a:xfrm>
          <a:prstGeom prst="rect">
            <a:avLst/>
          </a:prstGeom>
        </p:spPr>
        <p:txBody>
          <a:bodyPr vert="horz" lIns="91440" tIns="45720" rIns="91440" bIns="45720" rtlCol="0" anchor="ctr"/>
          <a:lstStyle>
            <a:defPPr>
              <a:defRPr lang="en-US"/>
            </a:defPPr>
            <a:lvl1pPr marL="0" algn="ctr" defTabSz="325892" rtl="0" eaLnBrk="1" latinLnBrk="0" hangingPunct="1">
              <a:defRPr sz="900" b="0" i="0" kern="1200">
                <a:solidFill>
                  <a:schemeClr val="bg1">
                    <a:lumMod val="50000"/>
                  </a:schemeClr>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000" smtClean="0">
                <a:solidFill>
                  <a:srgbClr val="F26B4D"/>
                </a:solidFill>
              </a:rPr>
              <a:pPr/>
              <a:t>‹#›</a:t>
            </a:fld>
            <a:endParaRPr lang="en-US" sz="1000" dirty="0">
              <a:solidFill>
                <a:srgbClr val="F26B4D"/>
              </a:solidFill>
            </a:endParaRPr>
          </a:p>
        </p:txBody>
      </p:sp>
      <p:sp>
        <p:nvSpPr>
          <p:cNvPr id="27" name="Text Placeholder 25">
            <a:extLst>
              <a:ext uri="{FF2B5EF4-FFF2-40B4-BE49-F238E27FC236}">
                <a16:creationId xmlns:a16="http://schemas.microsoft.com/office/drawing/2014/main" id="{634C37CA-21E4-274C-A159-A300999FEFBF}"/>
              </a:ext>
            </a:extLst>
          </p:cNvPr>
          <p:cNvSpPr>
            <a:spLocks noGrp="1"/>
          </p:cNvSpPr>
          <p:nvPr>
            <p:ph type="body" sz="quarter" idx="32" hasCustomPrompt="1"/>
          </p:nvPr>
        </p:nvSpPr>
        <p:spPr>
          <a:xfrm>
            <a:off x="2176272" y="10175681"/>
            <a:ext cx="4315603" cy="505268"/>
          </a:xfrm>
        </p:spPr>
        <p:txBody>
          <a:bodyPr anchor="ctr">
            <a:noAutofit/>
          </a:bodyPr>
          <a:lstStyle>
            <a:lvl1pPr marL="0" indent="0" algn="l">
              <a:buNone/>
              <a:defRPr sz="1300" b="0" i="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pt-PT" b="1" dirty="0"/>
              <a:t>Guia Pedagógico para ensinar Envolvimento Cívico Digital </a:t>
            </a:r>
            <a:r>
              <a:rPr lang="en-US" dirty="0"/>
              <a:t>(IO3)</a:t>
            </a:r>
            <a:r>
              <a:rPr lang="pt-PT" b="1" dirty="0"/>
              <a:t> </a:t>
            </a:r>
            <a:endParaRPr lang="en-US" dirty="0"/>
          </a:p>
        </p:txBody>
      </p:sp>
      <p:grpSp>
        <p:nvGrpSpPr>
          <p:cNvPr id="31" name="Group 30">
            <a:extLst>
              <a:ext uri="{FF2B5EF4-FFF2-40B4-BE49-F238E27FC236}">
                <a16:creationId xmlns:a16="http://schemas.microsoft.com/office/drawing/2014/main" id="{8BD70DD2-E166-604C-8EFC-020341811DDD}"/>
              </a:ext>
            </a:extLst>
          </p:cNvPr>
          <p:cNvGrpSpPr/>
          <p:nvPr userDrawn="1"/>
        </p:nvGrpSpPr>
        <p:grpSpPr>
          <a:xfrm rot="16200000">
            <a:off x="5968100" y="2142365"/>
            <a:ext cx="2110356" cy="1072793"/>
            <a:chOff x="10857600" y="6178622"/>
            <a:chExt cx="1334400" cy="678338"/>
          </a:xfrm>
        </p:grpSpPr>
        <p:pic>
          <p:nvPicPr>
            <p:cNvPr id="32" name="Picture 31" descr="Icon&#10;&#10;Description automatically generated">
              <a:extLst>
                <a:ext uri="{FF2B5EF4-FFF2-40B4-BE49-F238E27FC236}">
                  <a16:creationId xmlns:a16="http://schemas.microsoft.com/office/drawing/2014/main" id="{7459E3EC-B5DA-1849-9C5B-B39D29E699F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007E9721-90AA-E34E-8FFD-E4B9F17F34AA}"/>
                </a:ext>
              </a:extLst>
            </p:cNvPr>
            <p:cNvPicPr>
              <a:picLocks noChangeAspect="1"/>
            </p:cNvPicPr>
            <p:nvPr userDrawn="1"/>
          </p:nvPicPr>
          <p:blipFill>
            <a:blip r:embed="rId3"/>
            <a:stretch>
              <a:fillRect/>
            </a:stretch>
          </p:blipFill>
          <p:spPr>
            <a:xfrm>
              <a:off x="10857600" y="6218244"/>
              <a:ext cx="1080400" cy="315277"/>
            </a:xfrm>
            <a:prstGeom prst="rect">
              <a:avLst/>
            </a:prstGeom>
          </p:spPr>
        </p:pic>
      </p:grpSp>
      <p:grpSp>
        <p:nvGrpSpPr>
          <p:cNvPr id="50" name="Graphic 48">
            <a:extLst>
              <a:ext uri="{FF2B5EF4-FFF2-40B4-BE49-F238E27FC236}">
                <a16:creationId xmlns:a16="http://schemas.microsoft.com/office/drawing/2014/main" id="{212A8EEE-59FC-5C4B-B860-C3F46145F6C0}"/>
              </a:ext>
            </a:extLst>
          </p:cNvPr>
          <p:cNvGrpSpPr/>
          <p:nvPr/>
        </p:nvGrpSpPr>
        <p:grpSpPr>
          <a:xfrm>
            <a:off x="6421152" y="10341404"/>
            <a:ext cx="518804" cy="187825"/>
            <a:chOff x="80265" y="4007987"/>
            <a:chExt cx="7398066" cy="2678353"/>
          </a:xfrm>
          <a:solidFill>
            <a:srgbClr val="7FCCC7"/>
          </a:solidFill>
        </p:grpSpPr>
        <p:sp>
          <p:nvSpPr>
            <p:cNvPr id="51" name="Freeform 50">
              <a:extLst>
                <a:ext uri="{FF2B5EF4-FFF2-40B4-BE49-F238E27FC236}">
                  <a16:creationId xmlns:a16="http://schemas.microsoft.com/office/drawing/2014/main" id="{C3835D37-AAA2-4547-A4EA-8AE63B8D735E}"/>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52" name="Freeform 51">
              <a:extLst>
                <a:ext uri="{FF2B5EF4-FFF2-40B4-BE49-F238E27FC236}">
                  <a16:creationId xmlns:a16="http://schemas.microsoft.com/office/drawing/2014/main" id="{0DB7B773-383C-9940-B67F-84AF95F4EAFE}"/>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53" name="Freeform 52">
              <a:extLst>
                <a:ext uri="{FF2B5EF4-FFF2-40B4-BE49-F238E27FC236}">
                  <a16:creationId xmlns:a16="http://schemas.microsoft.com/office/drawing/2014/main" id="{E464291A-FEE7-1443-B098-A0D4FE0EA21A}"/>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54" name="Freeform 53">
              <a:extLst>
                <a:ext uri="{FF2B5EF4-FFF2-40B4-BE49-F238E27FC236}">
                  <a16:creationId xmlns:a16="http://schemas.microsoft.com/office/drawing/2014/main" id="{9358865B-5EE4-E847-B865-E79F05964FF3}"/>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389151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010853-CA14-B644-B147-ABDDA35BADA6}"/>
              </a:ext>
            </a:extLst>
          </p:cNvPr>
          <p:cNvSpPr/>
          <p:nvPr userDrawn="1"/>
        </p:nvSpPr>
        <p:spPr>
          <a:xfrm>
            <a:off x="3779837" y="0"/>
            <a:ext cx="3779838" cy="10691813"/>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nvGrpSpPr>
          <p:cNvPr id="9" name="Graphic 48">
            <a:extLst>
              <a:ext uri="{FF2B5EF4-FFF2-40B4-BE49-F238E27FC236}">
                <a16:creationId xmlns:a16="http://schemas.microsoft.com/office/drawing/2014/main" id="{661AEC97-DE87-3243-A26F-F3B6436AF5B1}"/>
              </a:ext>
            </a:extLst>
          </p:cNvPr>
          <p:cNvGrpSpPr/>
          <p:nvPr userDrawn="1"/>
        </p:nvGrpSpPr>
        <p:grpSpPr>
          <a:xfrm>
            <a:off x="6421152" y="10341404"/>
            <a:ext cx="518804" cy="187825"/>
            <a:chOff x="80265" y="4007987"/>
            <a:chExt cx="7398066" cy="2678353"/>
          </a:xfrm>
          <a:solidFill>
            <a:srgbClr val="FBF7EF"/>
          </a:solidFill>
        </p:grpSpPr>
        <p:sp>
          <p:nvSpPr>
            <p:cNvPr id="10" name="Freeform 9">
              <a:extLst>
                <a:ext uri="{FF2B5EF4-FFF2-40B4-BE49-F238E27FC236}">
                  <a16:creationId xmlns:a16="http://schemas.microsoft.com/office/drawing/2014/main" id="{5B1516D5-DA27-9549-A7EB-7521F3EE0622}"/>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11" name="Freeform 10">
              <a:extLst>
                <a:ext uri="{FF2B5EF4-FFF2-40B4-BE49-F238E27FC236}">
                  <a16:creationId xmlns:a16="http://schemas.microsoft.com/office/drawing/2014/main" id="{EF398D9A-43E7-4D46-B06E-DCF3550BE48C}"/>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2" name="Freeform 11">
              <a:extLst>
                <a:ext uri="{FF2B5EF4-FFF2-40B4-BE49-F238E27FC236}">
                  <a16:creationId xmlns:a16="http://schemas.microsoft.com/office/drawing/2014/main" id="{9407EF34-33DF-BA46-AB68-2F90B25C62B6}"/>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B9178625-0778-654C-A69A-029032C617AC}"/>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cxnSp>
        <p:nvCxnSpPr>
          <p:cNvPr id="15" name="Straight Connector 14">
            <a:extLst>
              <a:ext uri="{FF2B5EF4-FFF2-40B4-BE49-F238E27FC236}">
                <a16:creationId xmlns:a16="http://schemas.microsoft.com/office/drawing/2014/main" id="{D9F0D7CB-C6D1-7444-B559-DFFBB1ECFA27}"/>
              </a:ext>
            </a:extLst>
          </p:cNvPr>
          <p:cNvCxnSpPr>
            <a:cxnSpLocks/>
          </p:cNvCxnSpPr>
          <p:nvPr userDrawn="1"/>
        </p:nvCxnSpPr>
        <p:spPr>
          <a:xfrm flipV="1">
            <a:off x="596348" y="7235825"/>
            <a:ext cx="0" cy="3455989"/>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8142B68E-6C1D-914D-9B08-811019D690B4}"/>
              </a:ext>
            </a:extLst>
          </p:cNvPr>
          <p:cNvSpPr>
            <a:spLocks noGrp="1"/>
          </p:cNvSpPr>
          <p:nvPr>
            <p:ph type="pic" sz="quarter" idx="10"/>
          </p:nvPr>
        </p:nvSpPr>
        <p:spPr>
          <a:xfrm>
            <a:off x="0" y="2941638"/>
            <a:ext cx="7559675" cy="4294187"/>
          </a:xfrm>
        </p:spPr>
        <p:txBody>
          <a:bodyPr>
            <a:normAutofit/>
          </a:bodyPr>
          <a:lstStyle>
            <a:lvl1pPr>
              <a:defRPr sz="1800"/>
            </a:lvl1pPr>
          </a:lstStyle>
          <a:p>
            <a:endParaRPr lang="en-RU"/>
          </a:p>
        </p:txBody>
      </p:sp>
      <p:sp>
        <p:nvSpPr>
          <p:cNvPr id="20" name="Rectangle 19">
            <a:extLst>
              <a:ext uri="{FF2B5EF4-FFF2-40B4-BE49-F238E27FC236}">
                <a16:creationId xmlns:a16="http://schemas.microsoft.com/office/drawing/2014/main" id="{378EF6D8-94C8-D343-9B33-0A67AB966159}"/>
              </a:ext>
            </a:extLst>
          </p:cNvPr>
          <p:cNvSpPr/>
          <p:nvPr userDrawn="1"/>
        </p:nvSpPr>
        <p:spPr>
          <a:xfrm>
            <a:off x="2146852" y="2327063"/>
            <a:ext cx="4793104"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9" name="Text Placeholder 25">
            <a:extLst>
              <a:ext uri="{FF2B5EF4-FFF2-40B4-BE49-F238E27FC236}">
                <a16:creationId xmlns:a16="http://schemas.microsoft.com/office/drawing/2014/main" id="{BE38B1D3-76FF-8142-AB86-24EA6FAAF723}"/>
              </a:ext>
            </a:extLst>
          </p:cNvPr>
          <p:cNvSpPr>
            <a:spLocks noGrp="1"/>
          </p:cNvSpPr>
          <p:nvPr>
            <p:ph type="body" sz="quarter" idx="14" hasCustomPrompt="1"/>
          </p:nvPr>
        </p:nvSpPr>
        <p:spPr>
          <a:xfrm>
            <a:off x="2146852" y="2305879"/>
            <a:ext cx="4753348" cy="635759"/>
          </a:xfrm>
        </p:spPr>
        <p:txBody>
          <a:bodyPr anchor="ctr">
            <a:noAutofit/>
          </a:bodyPr>
          <a:lstStyle>
            <a:lvl1pPr marL="0" indent="0" algn="l">
              <a:buNone/>
              <a:defRPr sz="3300" baseline="0">
                <a:solidFill>
                  <a:schemeClr val="bg1"/>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Tree>
    <p:extLst>
      <p:ext uri="{BB962C8B-B14F-4D97-AF65-F5344CB8AC3E}">
        <p14:creationId xmlns:p14="http://schemas.microsoft.com/office/powerpoint/2010/main" val="6418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0DCA6F5-C235-8142-8524-099330AB3EC5}"/>
              </a:ext>
            </a:extLst>
          </p:cNvPr>
          <p:cNvSpPr txBox="1">
            <a:spLocks/>
          </p:cNvSpPr>
          <p:nvPr userDrawn="1"/>
        </p:nvSpPr>
        <p:spPr>
          <a:xfrm>
            <a:off x="7004048" y="10295018"/>
            <a:ext cx="357598" cy="266594"/>
          </a:xfrm>
          <a:prstGeom prst="rect">
            <a:avLst/>
          </a:prstGeom>
        </p:spPr>
        <p:txBody>
          <a:bodyPr vert="horz" lIns="91440" tIns="45720" rIns="91440" bIns="45720" rtlCol="0" anchor="ctr"/>
          <a:lstStyle>
            <a:defPPr>
              <a:defRPr lang="en-US"/>
            </a:defPPr>
            <a:lvl1pPr marL="0" algn="ctr" defTabSz="325892" rtl="0" eaLnBrk="1" latinLnBrk="0" hangingPunct="1">
              <a:defRPr sz="900" b="0" i="0" kern="1200">
                <a:solidFill>
                  <a:schemeClr val="bg1">
                    <a:lumMod val="50000"/>
                  </a:schemeClr>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000" smtClean="0">
                <a:solidFill>
                  <a:srgbClr val="F26B4D"/>
                </a:solidFill>
              </a:rPr>
              <a:pPr/>
              <a:t>‹#›</a:t>
            </a:fld>
            <a:endParaRPr lang="en-US" sz="1000" dirty="0">
              <a:solidFill>
                <a:srgbClr val="F26B4D"/>
              </a:solidFill>
            </a:endParaRPr>
          </a:p>
        </p:txBody>
      </p:sp>
      <p:grpSp>
        <p:nvGrpSpPr>
          <p:cNvPr id="9" name="Graphic 48">
            <a:extLst>
              <a:ext uri="{FF2B5EF4-FFF2-40B4-BE49-F238E27FC236}">
                <a16:creationId xmlns:a16="http://schemas.microsoft.com/office/drawing/2014/main" id="{59242505-4017-6640-AF45-CC6CC0F640FD}"/>
              </a:ext>
            </a:extLst>
          </p:cNvPr>
          <p:cNvGrpSpPr/>
          <p:nvPr userDrawn="1"/>
        </p:nvGrpSpPr>
        <p:grpSpPr>
          <a:xfrm>
            <a:off x="6421152" y="10341404"/>
            <a:ext cx="518804" cy="187825"/>
            <a:chOff x="80265" y="4007987"/>
            <a:chExt cx="7398066" cy="2678353"/>
          </a:xfrm>
          <a:solidFill>
            <a:srgbClr val="7FCCC7"/>
          </a:solidFill>
        </p:grpSpPr>
        <p:sp>
          <p:nvSpPr>
            <p:cNvPr id="10" name="Freeform 9">
              <a:extLst>
                <a:ext uri="{FF2B5EF4-FFF2-40B4-BE49-F238E27FC236}">
                  <a16:creationId xmlns:a16="http://schemas.microsoft.com/office/drawing/2014/main" id="{53949B69-CDDB-2D4F-8F41-E85C2CC0D03D}"/>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11" name="Freeform 10">
              <a:extLst>
                <a:ext uri="{FF2B5EF4-FFF2-40B4-BE49-F238E27FC236}">
                  <a16:creationId xmlns:a16="http://schemas.microsoft.com/office/drawing/2014/main" id="{140F0478-B06A-1D41-92B1-D172A3651D72}"/>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2" name="Freeform 11">
              <a:extLst>
                <a:ext uri="{FF2B5EF4-FFF2-40B4-BE49-F238E27FC236}">
                  <a16:creationId xmlns:a16="http://schemas.microsoft.com/office/drawing/2014/main" id="{BA94AF21-738D-EE44-BD8B-916306C611D8}"/>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B54277D4-2756-0B48-96F0-323808F5F60D}"/>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sp>
        <p:nvSpPr>
          <p:cNvPr id="14" name="Text Placeholder 25">
            <a:extLst>
              <a:ext uri="{FF2B5EF4-FFF2-40B4-BE49-F238E27FC236}">
                <a16:creationId xmlns:a16="http://schemas.microsoft.com/office/drawing/2014/main" id="{DF5A791B-68D5-9047-8D1E-15821D6BF52A}"/>
              </a:ext>
            </a:extLst>
          </p:cNvPr>
          <p:cNvSpPr>
            <a:spLocks noGrp="1"/>
          </p:cNvSpPr>
          <p:nvPr>
            <p:ph type="body" sz="quarter" idx="14" hasCustomPrompt="1"/>
          </p:nvPr>
        </p:nvSpPr>
        <p:spPr>
          <a:xfrm>
            <a:off x="539389" y="561746"/>
            <a:ext cx="6533982" cy="635759"/>
          </a:xfrm>
        </p:spPr>
        <p:txBody>
          <a:bodyPr anchor="ctr">
            <a:noAutofit/>
          </a:bodyPr>
          <a:lstStyle>
            <a:lvl1pPr marL="0" indent="0" algn="l">
              <a:buNone/>
              <a:defRPr sz="1800"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HEADING</a:t>
            </a:r>
          </a:p>
        </p:txBody>
      </p:sp>
      <p:sp>
        <p:nvSpPr>
          <p:cNvPr id="16" name="Text Placeholder 25">
            <a:extLst>
              <a:ext uri="{FF2B5EF4-FFF2-40B4-BE49-F238E27FC236}">
                <a16:creationId xmlns:a16="http://schemas.microsoft.com/office/drawing/2014/main" id="{53349255-F0E3-9F45-8AA2-C9876D4F5708}"/>
              </a:ext>
            </a:extLst>
          </p:cNvPr>
          <p:cNvSpPr>
            <a:spLocks noGrp="1"/>
          </p:cNvSpPr>
          <p:nvPr>
            <p:ph type="body" sz="quarter" idx="33" hasCustomPrompt="1"/>
          </p:nvPr>
        </p:nvSpPr>
        <p:spPr>
          <a:xfrm>
            <a:off x="522456" y="1442279"/>
            <a:ext cx="6533982" cy="7955717"/>
          </a:xfrm>
        </p:spPr>
        <p:txBody>
          <a:bodyPr anchor="t">
            <a:noAutofit/>
          </a:bodyPr>
          <a:lstStyle>
            <a:lvl1pPr marL="0" indent="0" algn="just">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Text</a:t>
            </a:r>
          </a:p>
        </p:txBody>
      </p:sp>
      <p:cxnSp>
        <p:nvCxnSpPr>
          <p:cNvPr id="2" name="Straight Connector 1">
            <a:extLst>
              <a:ext uri="{FF2B5EF4-FFF2-40B4-BE49-F238E27FC236}">
                <a16:creationId xmlns:a16="http://schemas.microsoft.com/office/drawing/2014/main" id="{C093D2AC-4FDF-7FC6-835D-49FEA7E2741C}"/>
              </a:ext>
            </a:extLst>
          </p:cNvPr>
          <p:cNvCxnSpPr>
            <a:cxnSpLocks/>
            <a:endCxn id="3" idx="1"/>
          </p:cNvCxnSpPr>
          <p:nvPr userDrawn="1"/>
        </p:nvCxnSpPr>
        <p:spPr>
          <a:xfrm flipV="1">
            <a:off x="0" y="10428315"/>
            <a:ext cx="2176272" cy="7002"/>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3" name="Text Placeholder 25">
            <a:extLst>
              <a:ext uri="{FF2B5EF4-FFF2-40B4-BE49-F238E27FC236}">
                <a16:creationId xmlns:a16="http://schemas.microsoft.com/office/drawing/2014/main" id="{E5AFE2CE-2134-5038-F076-CEF6958E9C12}"/>
              </a:ext>
            </a:extLst>
          </p:cNvPr>
          <p:cNvSpPr>
            <a:spLocks noGrp="1"/>
          </p:cNvSpPr>
          <p:nvPr>
            <p:ph type="body" sz="quarter" idx="32" hasCustomPrompt="1"/>
          </p:nvPr>
        </p:nvSpPr>
        <p:spPr>
          <a:xfrm>
            <a:off x="2176272" y="10175681"/>
            <a:ext cx="4315603" cy="505268"/>
          </a:xfrm>
        </p:spPr>
        <p:txBody>
          <a:bodyPr anchor="ctr">
            <a:noAutofit/>
          </a:bodyPr>
          <a:lstStyle>
            <a:lvl1pPr marL="0" indent="0" algn="l">
              <a:buNone/>
              <a:defRPr sz="1300" b="0" i="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pt-PT" b="1" dirty="0"/>
              <a:t>Guia Pedagógico para  ensinar Envolvimento Cívico Digital </a:t>
            </a:r>
            <a:r>
              <a:rPr lang="en-US" dirty="0"/>
              <a:t>(IO3)</a:t>
            </a:r>
          </a:p>
        </p:txBody>
      </p:sp>
    </p:spTree>
    <p:extLst>
      <p:ext uri="{BB962C8B-B14F-4D97-AF65-F5344CB8AC3E}">
        <p14:creationId xmlns:p14="http://schemas.microsoft.com/office/powerpoint/2010/main" val="379779123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17" userDrawn="1">
          <p15:clr>
            <a:srgbClr val="FBAE40"/>
          </p15:clr>
        </p15:guide>
        <p15:guide id="3" pos="444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086FE18-670A-4045-B851-B94ABC7D1535}"/>
              </a:ext>
            </a:extLst>
          </p:cNvPr>
          <p:cNvSpPr>
            <a:spLocks noGrp="1"/>
          </p:cNvSpPr>
          <p:nvPr>
            <p:ph type="pic" sz="quarter" idx="10"/>
          </p:nvPr>
        </p:nvSpPr>
        <p:spPr>
          <a:xfrm>
            <a:off x="0" y="7829550"/>
            <a:ext cx="7559675" cy="2300288"/>
          </a:xfrm>
        </p:spPr>
        <p:txBody>
          <a:bodyPr>
            <a:normAutofit/>
          </a:bodyPr>
          <a:lstStyle>
            <a:lvl1pPr>
              <a:defRPr sz="1800"/>
            </a:lvl1pPr>
          </a:lstStyle>
          <a:p>
            <a:endParaRPr lang="en-RU"/>
          </a:p>
        </p:txBody>
      </p:sp>
      <p:sp>
        <p:nvSpPr>
          <p:cNvPr id="10" name="Slide Number Placeholder 5">
            <a:extLst>
              <a:ext uri="{FF2B5EF4-FFF2-40B4-BE49-F238E27FC236}">
                <a16:creationId xmlns:a16="http://schemas.microsoft.com/office/drawing/2014/main" id="{B1E60183-26D0-2449-9832-EDE4D5B5E1AC}"/>
              </a:ext>
            </a:extLst>
          </p:cNvPr>
          <p:cNvSpPr txBox="1">
            <a:spLocks/>
          </p:cNvSpPr>
          <p:nvPr userDrawn="1"/>
        </p:nvSpPr>
        <p:spPr>
          <a:xfrm>
            <a:off x="7004048" y="10295018"/>
            <a:ext cx="357598" cy="266594"/>
          </a:xfrm>
          <a:prstGeom prst="rect">
            <a:avLst/>
          </a:prstGeom>
        </p:spPr>
        <p:txBody>
          <a:bodyPr vert="horz" lIns="91440" tIns="45720" rIns="91440" bIns="45720" rtlCol="0" anchor="ctr"/>
          <a:lstStyle>
            <a:defPPr>
              <a:defRPr lang="en-US"/>
            </a:defPPr>
            <a:lvl1pPr marL="0" algn="ctr" defTabSz="325892" rtl="0" eaLnBrk="1" latinLnBrk="0" hangingPunct="1">
              <a:defRPr sz="900" b="0" i="0" kern="1200">
                <a:solidFill>
                  <a:schemeClr val="bg1">
                    <a:lumMod val="50000"/>
                  </a:schemeClr>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000" smtClean="0">
                <a:solidFill>
                  <a:srgbClr val="F26B4D"/>
                </a:solidFill>
              </a:rPr>
              <a:pPr/>
              <a:t>‹#›</a:t>
            </a:fld>
            <a:endParaRPr lang="en-US" sz="1000" dirty="0">
              <a:solidFill>
                <a:srgbClr val="F26B4D"/>
              </a:solidFill>
            </a:endParaRPr>
          </a:p>
        </p:txBody>
      </p:sp>
      <p:grpSp>
        <p:nvGrpSpPr>
          <p:cNvPr id="12" name="Graphic 48">
            <a:extLst>
              <a:ext uri="{FF2B5EF4-FFF2-40B4-BE49-F238E27FC236}">
                <a16:creationId xmlns:a16="http://schemas.microsoft.com/office/drawing/2014/main" id="{F00DE80B-9ACD-4449-8B4F-E7C0A9627117}"/>
              </a:ext>
            </a:extLst>
          </p:cNvPr>
          <p:cNvGrpSpPr/>
          <p:nvPr userDrawn="1"/>
        </p:nvGrpSpPr>
        <p:grpSpPr>
          <a:xfrm>
            <a:off x="6421152" y="10341404"/>
            <a:ext cx="518804" cy="187825"/>
            <a:chOff x="80265" y="4007987"/>
            <a:chExt cx="7398066" cy="2678353"/>
          </a:xfrm>
          <a:solidFill>
            <a:srgbClr val="7FCCC7"/>
          </a:solidFill>
        </p:grpSpPr>
        <p:sp>
          <p:nvSpPr>
            <p:cNvPr id="13" name="Freeform 12">
              <a:extLst>
                <a:ext uri="{FF2B5EF4-FFF2-40B4-BE49-F238E27FC236}">
                  <a16:creationId xmlns:a16="http://schemas.microsoft.com/office/drawing/2014/main" id="{47C721C7-32E7-9C4E-B0BF-9071162B6F8F}"/>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85720680-9264-B74D-8ABE-0ED5737DF413}"/>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B5C00EF0-5591-E24D-B988-9137D9AE799F}"/>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DC48A16E-AF1C-6D42-BD95-4E163555E7C1}"/>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sp>
        <p:nvSpPr>
          <p:cNvPr id="17" name="Text Placeholder 25">
            <a:extLst>
              <a:ext uri="{FF2B5EF4-FFF2-40B4-BE49-F238E27FC236}">
                <a16:creationId xmlns:a16="http://schemas.microsoft.com/office/drawing/2014/main" id="{BA6264D9-BCF5-BD4C-9447-09F01649AE63}"/>
              </a:ext>
            </a:extLst>
          </p:cNvPr>
          <p:cNvSpPr>
            <a:spLocks noGrp="1"/>
          </p:cNvSpPr>
          <p:nvPr>
            <p:ph type="body" sz="quarter" idx="14" hasCustomPrompt="1"/>
          </p:nvPr>
        </p:nvSpPr>
        <p:spPr>
          <a:xfrm>
            <a:off x="539389" y="561746"/>
            <a:ext cx="6533982" cy="635759"/>
          </a:xfrm>
        </p:spPr>
        <p:txBody>
          <a:bodyPr anchor="ctr">
            <a:noAutofit/>
          </a:bodyPr>
          <a:lstStyle>
            <a:lvl1pPr marL="0" indent="0" algn="l">
              <a:buNone/>
              <a:defRPr sz="1800" baseline="0">
                <a:solidFill>
                  <a:srgbClr val="7FCCC7"/>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HEADING</a:t>
            </a:r>
          </a:p>
        </p:txBody>
      </p:sp>
      <p:sp>
        <p:nvSpPr>
          <p:cNvPr id="18" name="Text Placeholder 25">
            <a:extLst>
              <a:ext uri="{FF2B5EF4-FFF2-40B4-BE49-F238E27FC236}">
                <a16:creationId xmlns:a16="http://schemas.microsoft.com/office/drawing/2014/main" id="{66732A4E-FA8B-D549-906D-9CE98ECA5AA0}"/>
              </a:ext>
            </a:extLst>
          </p:cNvPr>
          <p:cNvSpPr>
            <a:spLocks noGrp="1"/>
          </p:cNvSpPr>
          <p:nvPr>
            <p:ph type="body" sz="quarter" idx="33" hasCustomPrompt="1"/>
          </p:nvPr>
        </p:nvSpPr>
        <p:spPr>
          <a:xfrm>
            <a:off x="522456" y="1442280"/>
            <a:ext cx="6533982" cy="6081792"/>
          </a:xfrm>
        </p:spPr>
        <p:txBody>
          <a:bodyPr anchor="t">
            <a:noAutofit/>
          </a:bodyPr>
          <a:lstStyle>
            <a:lvl1pPr marL="0" indent="0" algn="just">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Text</a:t>
            </a:r>
          </a:p>
        </p:txBody>
      </p:sp>
      <p:cxnSp>
        <p:nvCxnSpPr>
          <p:cNvPr id="2" name="Straight Connector 1">
            <a:extLst>
              <a:ext uri="{FF2B5EF4-FFF2-40B4-BE49-F238E27FC236}">
                <a16:creationId xmlns:a16="http://schemas.microsoft.com/office/drawing/2014/main" id="{45111E2F-A474-80B1-6BAF-1E4D7385544C}"/>
              </a:ext>
            </a:extLst>
          </p:cNvPr>
          <p:cNvCxnSpPr>
            <a:cxnSpLocks/>
            <a:endCxn id="3" idx="1"/>
          </p:cNvCxnSpPr>
          <p:nvPr userDrawn="1"/>
        </p:nvCxnSpPr>
        <p:spPr>
          <a:xfrm flipV="1">
            <a:off x="0" y="10428315"/>
            <a:ext cx="2176272" cy="7002"/>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3" name="Text Placeholder 25">
            <a:extLst>
              <a:ext uri="{FF2B5EF4-FFF2-40B4-BE49-F238E27FC236}">
                <a16:creationId xmlns:a16="http://schemas.microsoft.com/office/drawing/2014/main" id="{15683F9D-9029-A64D-1706-75B5A272D86E}"/>
              </a:ext>
            </a:extLst>
          </p:cNvPr>
          <p:cNvSpPr>
            <a:spLocks noGrp="1"/>
          </p:cNvSpPr>
          <p:nvPr>
            <p:ph type="body" sz="quarter" idx="32" hasCustomPrompt="1"/>
          </p:nvPr>
        </p:nvSpPr>
        <p:spPr>
          <a:xfrm>
            <a:off x="2176272" y="10175681"/>
            <a:ext cx="4315603" cy="505268"/>
          </a:xfrm>
        </p:spPr>
        <p:txBody>
          <a:bodyPr anchor="ctr">
            <a:noAutofit/>
          </a:bodyPr>
          <a:lstStyle>
            <a:lvl1pPr marL="0" indent="0" algn="l">
              <a:buNone/>
              <a:defRPr sz="1300" b="0" i="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pt-PT" b="1" dirty="0"/>
              <a:t>Guia Pedagógico para  ensinar Envolvimento Cívico Digital </a:t>
            </a:r>
            <a:r>
              <a:rPr lang="en-US" dirty="0"/>
              <a:t>(IO3)</a:t>
            </a:r>
          </a:p>
        </p:txBody>
      </p:sp>
    </p:spTree>
    <p:extLst>
      <p:ext uri="{BB962C8B-B14F-4D97-AF65-F5344CB8AC3E}">
        <p14:creationId xmlns:p14="http://schemas.microsoft.com/office/powerpoint/2010/main" val="4915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s with Photos">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9750AAC-F163-FF4B-9E07-29D0C06DAD51}"/>
              </a:ext>
            </a:extLst>
          </p:cNvPr>
          <p:cNvSpPr/>
          <p:nvPr userDrawn="1"/>
        </p:nvSpPr>
        <p:spPr>
          <a:xfrm>
            <a:off x="4371975" y="5573458"/>
            <a:ext cx="3202828" cy="4267199"/>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6" name="Rectangle 5">
            <a:extLst>
              <a:ext uri="{FF2B5EF4-FFF2-40B4-BE49-F238E27FC236}">
                <a16:creationId xmlns:a16="http://schemas.microsoft.com/office/drawing/2014/main" id="{FC1F3F53-828E-D745-81FD-F02B1A5DAF74}"/>
              </a:ext>
            </a:extLst>
          </p:cNvPr>
          <p:cNvSpPr/>
          <p:nvPr userDrawn="1"/>
        </p:nvSpPr>
        <p:spPr>
          <a:xfrm>
            <a:off x="0" y="1187195"/>
            <a:ext cx="3202828" cy="4267199"/>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2" name="Picture Placeholder 41">
            <a:extLst>
              <a:ext uri="{FF2B5EF4-FFF2-40B4-BE49-F238E27FC236}">
                <a16:creationId xmlns:a16="http://schemas.microsoft.com/office/drawing/2014/main" id="{A344E871-0E5A-EF44-8037-387E50185C32}"/>
              </a:ext>
            </a:extLst>
          </p:cNvPr>
          <p:cNvSpPr>
            <a:spLocks noGrp="1"/>
          </p:cNvSpPr>
          <p:nvPr>
            <p:ph type="pic" sz="quarter" idx="33"/>
          </p:nvPr>
        </p:nvSpPr>
        <p:spPr>
          <a:xfrm>
            <a:off x="522288" y="1689100"/>
            <a:ext cx="2166937" cy="3263900"/>
          </a:xfrm>
        </p:spPr>
        <p:txBody>
          <a:bodyPr>
            <a:normAutofit/>
          </a:bodyPr>
          <a:lstStyle>
            <a:lvl1pPr>
              <a:defRPr sz="1800"/>
            </a:lvl1pPr>
          </a:lstStyle>
          <a:p>
            <a:endParaRPr lang="en-RU"/>
          </a:p>
        </p:txBody>
      </p:sp>
      <p:grpSp>
        <p:nvGrpSpPr>
          <p:cNvPr id="8" name="Group 7">
            <a:extLst>
              <a:ext uri="{FF2B5EF4-FFF2-40B4-BE49-F238E27FC236}">
                <a16:creationId xmlns:a16="http://schemas.microsoft.com/office/drawing/2014/main" id="{6B7B0237-135A-8940-A196-4BAA5D999CD4}"/>
              </a:ext>
            </a:extLst>
          </p:cNvPr>
          <p:cNvGrpSpPr/>
          <p:nvPr userDrawn="1"/>
        </p:nvGrpSpPr>
        <p:grpSpPr>
          <a:xfrm rot="5400000">
            <a:off x="2956299" y="1862137"/>
            <a:ext cx="201476" cy="906650"/>
            <a:chOff x="-1604074" y="3107411"/>
            <a:chExt cx="201476" cy="906650"/>
          </a:xfrm>
        </p:grpSpPr>
        <p:cxnSp>
          <p:nvCxnSpPr>
            <p:cNvPr id="9" name="Straight Connector 8">
              <a:extLst>
                <a:ext uri="{FF2B5EF4-FFF2-40B4-BE49-F238E27FC236}">
                  <a16:creationId xmlns:a16="http://schemas.microsoft.com/office/drawing/2014/main" id="{AA9AFEBC-E64E-D744-AF1A-AE1DE94B6378}"/>
                </a:ext>
              </a:extLst>
            </p:cNvPr>
            <p:cNvCxnSpPr>
              <a:cxnSpLocks/>
            </p:cNvCxnSpPr>
            <p:nvPr/>
          </p:nvCxnSpPr>
          <p:spPr>
            <a:xfrm flipV="1">
              <a:off x="-1503336" y="3208149"/>
              <a:ext cx="0" cy="805912"/>
            </a:xfrm>
            <a:prstGeom prst="line">
              <a:avLst/>
            </a:prstGeom>
            <a:ln w="19050">
              <a:solidFill>
                <a:srgbClr val="7FCCC7"/>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D63AD0F-67F4-6F4C-A86D-06EB4A90B5BC}"/>
                </a:ext>
              </a:extLst>
            </p:cNvPr>
            <p:cNvSpPr/>
            <p:nvPr/>
          </p:nvSpPr>
          <p:spPr>
            <a:xfrm>
              <a:off x="-1604074" y="3107411"/>
              <a:ext cx="201476" cy="201476"/>
            </a:xfrm>
            <a:prstGeom prst="ellipse">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11" name="Group 10">
            <a:extLst>
              <a:ext uri="{FF2B5EF4-FFF2-40B4-BE49-F238E27FC236}">
                <a16:creationId xmlns:a16="http://schemas.microsoft.com/office/drawing/2014/main" id="{E535BE39-20DA-AE48-83B2-BADBE3AB51B8}"/>
              </a:ext>
            </a:extLst>
          </p:cNvPr>
          <p:cNvGrpSpPr/>
          <p:nvPr userDrawn="1"/>
        </p:nvGrpSpPr>
        <p:grpSpPr>
          <a:xfrm rot="5400000">
            <a:off x="2956299" y="2513065"/>
            <a:ext cx="201476" cy="906650"/>
            <a:chOff x="-1604074" y="3107411"/>
            <a:chExt cx="201476" cy="906650"/>
          </a:xfrm>
        </p:grpSpPr>
        <p:cxnSp>
          <p:nvCxnSpPr>
            <p:cNvPr id="12" name="Straight Connector 11">
              <a:extLst>
                <a:ext uri="{FF2B5EF4-FFF2-40B4-BE49-F238E27FC236}">
                  <a16:creationId xmlns:a16="http://schemas.microsoft.com/office/drawing/2014/main" id="{CDBBCC3A-570B-EB4D-9D5B-927BDF34CC76}"/>
                </a:ext>
              </a:extLst>
            </p:cNvPr>
            <p:cNvCxnSpPr>
              <a:cxnSpLocks/>
            </p:cNvCxnSpPr>
            <p:nvPr/>
          </p:nvCxnSpPr>
          <p:spPr>
            <a:xfrm flipV="1">
              <a:off x="-1503336" y="3208149"/>
              <a:ext cx="0" cy="805912"/>
            </a:xfrm>
            <a:prstGeom prst="line">
              <a:avLst/>
            </a:prstGeom>
            <a:ln w="19050">
              <a:solidFill>
                <a:srgbClr val="7FCCC7"/>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DE343C3-87F3-6846-B73C-94B45A70910A}"/>
                </a:ext>
              </a:extLst>
            </p:cNvPr>
            <p:cNvSpPr/>
            <p:nvPr/>
          </p:nvSpPr>
          <p:spPr>
            <a:xfrm>
              <a:off x="-1604074" y="3107411"/>
              <a:ext cx="201476" cy="201476"/>
            </a:xfrm>
            <a:prstGeom prst="ellipse">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14" name="Group 13">
            <a:extLst>
              <a:ext uri="{FF2B5EF4-FFF2-40B4-BE49-F238E27FC236}">
                <a16:creationId xmlns:a16="http://schemas.microsoft.com/office/drawing/2014/main" id="{A910DCA2-FE9C-0B48-808E-B0C6F3A931DD}"/>
              </a:ext>
            </a:extLst>
          </p:cNvPr>
          <p:cNvGrpSpPr/>
          <p:nvPr userDrawn="1"/>
        </p:nvGrpSpPr>
        <p:grpSpPr>
          <a:xfrm rot="5400000">
            <a:off x="2956299" y="3194991"/>
            <a:ext cx="201476" cy="906650"/>
            <a:chOff x="-1604074" y="3107411"/>
            <a:chExt cx="201476" cy="906650"/>
          </a:xfrm>
        </p:grpSpPr>
        <p:cxnSp>
          <p:nvCxnSpPr>
            <p:cNvPr id="15" name="Straight Connector 14">
              <a:extLst>
                <a:ext uri="{FF2B5EF4-FFF2-40B4-BE49-F238E27FC236}">
                  <a16:creationId xmlns:a16="http://schemas.microsoft.com/office/drawing/2014/main" id="{D44AB86B-5E19-0940-A553-2567E3BB6F3F}"/>
                </a:ext>
              </a:extLst>
            </p:cNvPr>
            <p:cNvCxnSpPr>
              <a:cxnSpLocks/>
            </p:cNvCxnSpPr>
            <p:nvPr/>
          </p:nvCxnSpPr>
          <p:spPr>
            <a:xfrm flipV="1">
              <a:off x="-1503336" y="3208149"/>
              <a:ext cx="0" cy="805912"/>
            </a:xfrm>
            <a:prstGeom prst="line">
              <a:avLst/>
            </a:prstGeom>
            <a:ln w="19050">
              <a:solidFill>
                <a:srgbClr val="7FCCC7"/>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5312BB83-B9DD-F047-874F-64C5A93A9D64}"/>
                </a:ext>
              </a:extLst>
            </p:cNvPr>
            <p:cNvSpPr/>
            <p:nvPr/>
          </p:nvSpPr>
          <p:spPr>
            <a:xfrm>
              <a:off x="-1604074" y="3107411"/>
              <a:ext cx="201476" cy="201476"/>
            </a:xfrm>
            <a:prstGeom prst="ellipse">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17" name="Group 16">
            <a:extLst>
              <a:ext uri="{FF2B5EF4-FFF2-40B4-BE49-F238E27FC236}">
                <a16:creationId xmlns:a16="http://schemas.microsoft.com/office/drawing/2014/main" id="{32F8AC00-C99A-264F-AB83-55E71C43A4A4}"/>
              </a:ext>
            </a:extLst>
          </p:cNvPr>
          <p:cNvGrpSpPr/>
          <p:nvPr userDrawn="1"/>
        </p:nvGrpSpPr>
        <p:grpSpPr>
          <a:xfrm rot="5400000">
            <a:off x="2956299" y="3876916"/>
            <a:ext cx="201476" cy="906650"/>
            <a:chOff x="-1604074" y="3107411"/>
            <a:chExt cx="201476" cy="906650"/>
          </a:xfrm>
        </p:grpSpPr>
        <p:cxnSp>
          <p:nvCxnSpPr>
            <p:cNvPr id="18" name="Straight Connector 17">
              <a:extLst>
                <a:ext uri="{FF2B5EF4-FFF2-40B4-BE49-F238E27FC236}">
                  <a16:creationId xmlns:a16="http://schemas.microsoft.com/office/drawing/2014/main" id="{D1E92CFD-C699-4E4D-87EF-F9B254A70F8A}"/>
                </a:ext>
              </a:extLst>
            </p:cNvPr>
            <p:cNvCxnSpPr>
              <a:cxnSpLocks/>
            </p:cNvCxnSpPr>
            <p:nvPr/>
          </p:nvCxnSpPr>
          <p:spPr>
            <a:xfrm flipV="1">
              <a:off x="-1503336" y="3208149"/>
              <a:ext cx="0" cy="805912"/>
            </a:xfrm>
            <a:prstGeom prst="line">
              <a:avLst/>
            </a:prstGeom>
            <a:ln w="19050">
              <a:solidFill>
                <a:srgbClr val="7FCCC7"/>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80ACA27-65C3-B146-B539-D817C29D1B7F}"/>
                </a:ext>
              </a:extLst>
            </p:cNvPr>
            <p:cNvSpPr/>
            <p:nvPr/>
          </p:nvSpPr>
          <p:spPr>
            <a:xfrm>
              <a:off x="-1604074" y="3107411"/>
              <a:ext cx="201476" cy="201476"/>
            </a:xfrm>
            <a:prstGeom prst="ellipse">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23" name="Group 22">
            <a:extLst>
              <a:ext uri="{FF2B5EF4-FFF2-40B4-BE49-F238E27FC236}">
                <a16:creationId xmlns:a16="http://schemas.microsoft.com/office/drawing/2014/main" id="{E8FE2A4F-AE56-FB4F-BD51-CA8BB87A519B}"/>
              </a:ext>
            </a:extLst>
          </p:cNvPr>
          <p:cNvGrpSpPr/>
          <p:nvPr userDrawn="1"/>
        </p:nvGrpSpPr>
        <p:grpSpPr>
          <a:xfrm rot="16200000">
            <a:off x="4344828" y="6777279"/>
            <a:ext cx="201476" cy="906650"/>
            <a:chOff x="-1604074" y="3107411"/>
            <a:chExt cx="201476" cy="906650"/>
          </a:xfrm>
        </p:grpSpPr>
        <p:cxnSp>
          <p:nvCxnSpPr>
            <p:cNvPr id="24" name="Straight Connector 23">
              <a:extLst>
                <a:ext uri="{FF2B5EF4-FFF2-40B4-BE49-F238E27FC236}">
                  <a16:creationId xmlns:a16="http://schemas.microsoft.com/office/drawing/2014/main" id="{6B3BBD14-CAB0-994E-B9C4-D26491D7F755}"/>
                </a:ext>
              </a:extLst>
            </p:cNvPr>
            <p:cNvCxnSpPr>
              <a:cxnSpLocks/>
            </p:cNvCxnSpPr>
            <p:nvPr/>
          </p:nvCxnSpPr>
          <p:spPr>
            <a:xfrm flipV="1">
              <a:off x="-1503336" y="3208149"/>
              <a:ext cx="0" cy="805912"/>
            </a:xfrm>
            <a:prstGeom prst="line">
              <a:avLst/>
            </a:prstGeom>
            <a:ln w="19050">
              <a:solidFill>
                <a:srgbClr val="F26B4D"/>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9EB4148-D9EB-1C4A-9765-6F2169B0C5BB}"/>
                </a:ext>
              </a:extLst>
            </p:cNvPr>
            <p:cNvSpPr/>
            <p:nvPr/>
          </p:nvSpPr>
          <p:spPr>
            <a:xfrm>
              <a:off x="-1604074" y="3107411"/>
              <a:ext cx="201476" cy="20147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grpSp>
        <p:nvGrpSpPr>
          <p:cNvPr id="26" name="Group 25">
            <a:extLst>
              <a:ext uri="{FF2B5EF4-FFF2-40B4-BE49-F238E27FC236}">
                <a16:creationId xmlns:a16="http://schemas.microsoft.com/office/drawing/2014/main" id="{7CE982F8-9762-124B-9123-BAEBB82D6CBB}"/>
              </a:ext>
            </a:extLst>
          </p:cNvPr>
          <p:cNvGrpSpPr/>
          <p:nvPr userDrawn="1"/>
        </p:nvGrpSpPr>
        <p:grpSpPr>
          <a:xfrm rot="16200000">
            <a:off x="4344828" y="7428207"/>
            <a:ext cx="201476" cy="906650"/>
            <a:chOff x="-1604074" y="3107411"/>
            <a:chExt cx="201476" cy="906650"/>
          </a:xfrm>
        </p:grpSpPr>
        <p:cxnSp>
          <p:nvCxnSpPr>
            <p:cNvPr id="27" name="Straight Connector 26">
              <a:extLst>
                <a:ext uri="{FF2B5EF4-FFF2-40B4-BE49-F238E27FC236}">
                  <a16:creationId xmlns:a16="http://schemas.microsoft.com/office/drawing/2014/main" id="{4484453E-1B27-2648-B201-E04A4E5D0101}"/>
                </a:ext>
              </a:extLst>
            </p:cNvPr>
            <p:cNvCxnSpPr>
              <a:cxnSpLocks/>
            </p:cNvCxnSpPr>
            <p:nvPr/>
          </p:nvCxnSpPr>
          <p:spPr>
            <a:xfrm flipV="1">
              <a:off x="-1503336" y="3208149"/>
              <a:ext cx="0" cy="805912"/>
            </a:xfrm>
            <a:prstGeom prst="line">
              <a:avLst/>
            </a:prstGeom>
            <a:ln w="19050">
              <a:solidFill>
                <a:srgbClr val="F26B4D"/>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B43220A-B29F-E242-AD93-E0362EBB0F4E}"/>
                </a:ext>
              </a:extLst>
            </p:cNvPr>
            <p:cNvSpPr/>
            <p:nvPr/>
          </p:nvSpPr>
          <p:spPr>
            <a:xfrm>
              <a:off x="-1604074" y="3107411"/>
              <a:ext cx="201476" cy="20147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grpSp>
      <p:grpSp>
        <p:nvGrpSpPr>
          <p:cNvPr id="29" name="Group 28">
            <a:extLst>
              <a:ext uri="{FF2B5EF4-FFF2-40B4-BE49-F238E27FC236}">
                <a16:creationId xmlns:a16="http://schemas.microsoft.com/office/drawing/2014/main" id="{F433C0C0-3F51-4642-8271-D13B65A574EF}"/>
              </a:ext>
            </a:extLst>
          </p:cNvPr>
          <p:cNvGrpSpPr/>
          <p:nvPr userDrawn="1"/>
        </p:nvGrpSpPr>
        <p:grpSpPr>
          <a:xfrm rot="16200000">
            <a:off x="4344828" y="8110133"/>
            <a:ext cx="201476" cy="906650"/>
            <a:chOff x="-1604074" y="3107411"/>
            <a:chExt cx="201476" cy="906650"/>
          </a:xfrm>
        </p:grpSpPr>
        <p:cxnSp>
          <p:nvCxnSpPr>
            <p:cNvPr id="30" name="Straight Connector 29">
              <a:extLst>
                <a:ext uri="{FF2B5EF4-FFF2-40B4-BE49-F238E27FC236}">
                  <a16:creationId xmlns:a16="http://schemas.microsoft.com/office/drawing/2014/main" id="{1FC277CE-C334-AA41-81BE-AB6F23009F23}"/>
                </a:ext>
              </a:extLst>
            </p:cNvPr>
            <p:cNvCxnSpPr>
              <a:cxnSpLocks/>
            </p:cNvCxnSpPr>
            <p:nvPr/>
          </p:nvCxnSpPr>
          <p:spPr>
            <a:xfrm flipV="1">
              <a:off x="-1503336" y="3208149"/>
              <a:ext cx="0" cy="805912"/>
            </a:xfrm>
            <a:prstGeom prst="line">
              <a:avLst/>
            </a:prstGeom>
            <a:ln w="19050">
              <a:solidFill>
                <a:srgbClr val="F26B4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399E072-006B-3A4A-BEF1-979E6EDF7EF0}"/>
                </a:ext>
              </a:extLst>
            </p:cNvPr>
            <p:cNvSpPr/>
            <p:nvPr/>
          </p:nvSpPr>
          <p:spPr>
            <a:xfrm>
              <a:off x="-1604074" y="3107411"/>
              <a:ext cx="201476" cy="201476"/>
            </a:xfrm>
            <a:prstGeom prst="ellipse">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grpSp>
      <p:sp>
        <p:nvSpPr>
          <p:cNvPr id="34" name="Slide Number Placeholder 5">
            <a:extLst>
              <a:ext uri="{FF2B5EF4-FFF2-40B4-BE49-F238E27FC236}">
                <a16:creationId xmlns:a16="http://schemas.microsoft.com/office/drawing/2014/main" id="{096A3B24-64D6-6B4D-B050-3D00A418F506}"/>
              </a:ext>
            </a:extLst>
          </p:cNvPr>
          <p:cNvSpPr txBox="1">
            <a:spLocks/>
          </p:cNvSpPr>
          <p:nvPr userDrawn="1"/>
        </p:nvSpPr>
        <p:spPr>
          <a:xfrm>
            <a:off x="7004048" y="10295018"/>
            <a:ext cx="357598" cy="266594"/>
          </a:xfrm>
          <a:prstGeom prst="rect">
            <a:avLst/>
          </a:prstGeom>
        </p:spPr>
        <p:txBody>
          <a:bodyPr vert="horz" lIns="91440" tIns="45720" rIns="91440" bIns="45720" rtlCol="0" anchor="ctr"/>
          <a:lstStyle>
            <a:defPPr>
              <a:defRPr lang="en-US"/>
            </a:defPPr>
            <a:lvl1pPr marL="0" algn="ctr" defTabSz="325892" rtl="0" eaLnBrk="1" latinLnBrk="0" hangingPunct="1">
              <a:defRPr sz="900" b="0" i="0" kern="1200">
                <a:solidFill>
                  <a:schemeClr val="bg1">
                    <a:lumMod val="50000"/>
                  </a:schemeClr>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000" smtClean="0">
                <a:solidFill>
                  <a:srgbClr val="F26B4D"/>
                </a:solidFill>
              </a:rPr>
              <a:pPr/>
              <a:t>‹#›</a:t>
            </a:fld>
            <a:endParaRPr lang="en-US" sz="1000" dirty="0">
              <a:solidFill>
                <a:srgbClr val="F26B4D"/>
              </a:solidFill>
            </a:endParaRPr>
          </a:p>
        </p:txBody>
      </p:sp>
      <p:grpSp>
        <p:nvGrpSpPr>
          <p:cNvPr id="36" name="Graphic 48">
            <a:extLst>
              <a:ext uri="{FF2B5EF4-FFF2-40B4-BE49-F238E27FC236}">
                <a16:creationId xmlns:a16="http://schemas.microsoft.com/office/drawing/2014/main" id="{51AD8EBE-4588-4C4A-B68C-A8802A29421C}"/>
              </a:ext>
            </a:extLst>
          </p:cNvPr>
          <p:cNvGrpSpPr/>
          <p:nvPr userDrawn="1"/>
        </p:nvGrpSpPr>
        <p:grpSpPr>
          <a:xfrm>
            <a:off x="6421152" y="10341404"/>
            <a:ext cx="518804" cy="187825"/>
            <a:chOff x="80265" y="4007987"/>
            <a:chExt cx="7398066" cy="2678353"/>
          </a:xfrm>
          <a:solidFill>
            <a:srgbClr val="7FCCC7"/>
          </a:solidFill>
        </p:grpSpPr>
        <p:sp>
          <p:nvSpPr>
            <p:cNvPr id="37" name="Freeform 36">
              <a:extLst>
                <a:ext uri="{FF2B5EF4-FFF2-40B4-BE49-F238E27FC236}">
                  <a16:creationId xmlns:a16="http://schemas.microsoft.com/office/drawing/2014/main" id="{ED3B2C31-A8DB-FF45-8BFD-FA6E877F7D75}"/>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38" name="Freeform 37">
              <a:extLst>
                <a:ext uri="{FF2B5EF4-FFF2-40B4-BE49-F238E27FC236}">
                  <a16:creationId xmlns:a16="http://schemas.microsoft.com/office/drawing/2014/main" id="{D78E7084-D14B-BE4C-BB14-925E85B25BC3}"/>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39" name="Freeform 38">
              <a:extLst>
                <a:ext uri="{FF2B5EF4-FFF2-40B4-BE49-F238E27FC236}">
                  <a16:creationId xmlns:a16="http://schemas.microsoft.com/office/drawing/2014/main" id="{96487963-4EF4-D541-BC88-C04702D0566C}"/>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40" name="Freeform 39">
              <a:extLst>
                <a:ext uri="{FF2B5EF4-FFF2-40B4-BE49-F238E27FC236}">
                  <a16:creationId xmlns:a16="http://schemas.microsoft.com/office/drawing/2014/main" id="{5AAE239D-D1D4-5D43-8DD0-04B234D5A7B2}"/>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sp>
        <p:nvSpPr>
          <p:cNvPr id="44" name="Picture Placeholder 41">
            <a:extLst>
              <a:ext uri="{FF2B5EF4-FFF2-40B4-BE49-F238E27FC236}">
                <a16:creationId xmlns:a16="http://schemas.microsoft.com/office/drawing/2014/main" id="{0E675D34-59DE-1247-BE93-CBE16FEAC53A}"/>
              </a:ext>
            </a:extLst>
          </p:cNvPr>
          <p:cNvSpPr>
            <a:spLocks noGrp="1"/>
          </p:cNvSpPr>
          <p:nvPr>
            <p:ph type="pic" sz="quarter" idx="34"/>
          </p:nvPr>
        </p:nvSpPr>
        <p:spPr>
          <a:xfrm>
            <a:off x="4894263" y="6075363"/>
            <a:ext cx="2166937" cy="3263900"/>
          </a:xfrm>
        </p:spPr>
        <p:txBody>
          <a:bodyPr>
            <a:normAutofit/>
          </a:bodyPr>
          <a:lstStyle>
            <a:lvl1pPr>
              <a:defRPr sz="1800"/>
            </a:lvl1pPr>
          </a:lstStyle>
          <a:p>
            <a:endParaRPr lang="en-RU"/>
          </a:p>
        </p:txBody>
      </p:sp>
      <p:sp>
        <p:nvSpPr>
          <p:cNvPr id="45" name="Text Placeholder 25">
            <a:extLst>
              <a:ext uri="{FF2B5EF4-FFF2-40B4-BE49-F238E27FC236}">
                <a16:creationId xmlns:a16="http://schemas.microsoft.com/office/drawing/2014/main" id="{C51B043A-98B9-2B43-B101-9C5F715BAC7F}"/>
              </a:ext>
            </a:extLst>
          </p:cNvPr>
          <p:cNvSpPr>
            <a:spLocks noGrp="1"/>
          </p:cNvSpPr>
          <p:nvPr>
            <p:ph type="body" sz="quarter" idx="14" hasCustomPrompt="1"/>
          </p:nvPr>
        </p:nvSpPr>
        <p:spPr>
          <a:xfrm>
            <a:off x="3710828" y="2027971"/>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874E9806-C3D2-E34F-B3D9-3CCA54F980AE}"/>
              </a:ext>
            </a:extLst>
          </p:cNvPr>
          <p:cNvSpPr>
            <a:spLocks noGrp="1"/>
          </p:cNvSpPr>
          <p:nvPr>
            <p:ph type="body" sz="quarter" idx="35" hasCustomPrompt="1"/>
          </p:nvPr>
        </p:nvSpPr>
        <p:spPr>
          <a:xfrm>
            <a:off x="3710828" y="2694722"/>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8A92F8C-B1F1-D14A-A1E5-FF6B51AF923C}"/>
              </a:ext>
            </a:extLst>
          </p:cNvPr>
          <p:cNvSpPr>
            <a:spLocks noGrp="1"/>
          </p:cNvSpPr>
          <p:nvPr>
            <p:ph type="body" sz="quarter" idx="36" hasCustomPrompt="1"/>
          </p:nvPr>
        </p:nvSpPr>
        <p:spPr>
          <a:xfrm>
            <a:off x="3710828" y="3361473"/>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a:extLst>
              <a:ext uri="{FF2B5EF4-FFF2-40B4-BE49-F238E27FC236}">
                <a16:creationId xmlns:a16="http://schemas.microsoft.com/office/drawing/2014/main" id="{ACF9BF2A-2DC0-A948-9A77-288D080449E3}"/>
              </a:ext>
            </a:extLst>
          </p:cNvPr>
          <p:cNvSpPr>
            <a:spLocks noGrp="1"/>
          </p:cNvSpPr>
          <p:nvPr>
            <p:ph type="body" sz="quarter" idx="37" hasCustomPrompt="1"/>
          </p:nvPr>
        </p:nvSpPr>
        <p:spPr>
          <a:xfrm>
            <a:off x="3710828" y="4028225"/>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1" name="Text Placeholder 25">
            <a:extLst>
              <a:ext uri="{FF2B5EF4-FFF2-40B4-BE49-F238E27FC236}">
                <a16:creationId xmlns:a16="http://schemas.microsoft.com/office/drawing/2014/main" id="{AA251218-BC59-3F42-8C19-61E424CEE3F2}"/>
              </a:ext>
            </a:extLst>
          </p:cNvPr>
          <p:cNvSpPr>
            <a:spLocks noGrp="1"/>
          </p:cNvSpPr>
          <p:nvPr>
            <p:ph type="body" sz="quarter" idx="38" hasCustomPrompt="1"/>
          </p:nvPr>
        </p:nvSpPr>
        <p:spPr>
          <a:xfrm>
            <a:off x="524715" y="570646"/>
            <a:ext cx="6536485" cy="562655"/>
          </a:xfrm>
        </p:spPr>
        <p:txBody>
          <a:bodyPr anchor="t">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2E737A58-05DC-1E46-9355-42C9572BD573}"/>
              </a:ext>
            </a:extLst>
          </p:cNvPr>
          <p:cNvSpPr>
            <a:spLocks noGrp="1"/>
          </p:cNvSpPr>
          <p:nvPr>
            <p:ph type="body" sz="quarter" idx="39" hasCustomPrompt="1"/>
          </p:nvPr>
        </p:nvSpPr>
        <p:spPr>
          <a:xfrm>
            <a:off x="510427" y="5728435"/>
            <a:ext cx="3347945" cy="864958"/>
          </a:xfrm>
        </p:spPr>
        <p:txBody>
          <a:bodyPr anchor="t">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3" name="Text Placeholder 25">
            <a:extLst>
              <a:ext uri="{FF2B5EF4-FFF2-40B4-BE49-F238E27FC236}">
                <a16:creationId xmlns:a16="http://schemas.microsoft.com/office/drawing/2014/main" id="{7A2873FA-457A-FB4E-BC15-2904F36C2694}"/>
              </a:ext>
            </a:extLst>
          </p:cNvPr>
          <p:cNvSpPr>
            <a:spLocks noGrp="1"/>
          </p:cNvSpPr>
          <p:nvPr>
            <p:ph type="body" sz="quarter" idx="40" hasCustomPrompt="1"/>
          </p:nvPr>
        </p:nvSpPr>
        <p:spPr>
          <a:xfrm>
            <a:off x="496139" y="6971446"/>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96B42444-CB2E-2941-9E2F-D3A2BD6AC850}"/>
              </a:ext>
            </a:extLst>
          </p:cNvPr>
          <p:cNvSpPr>
            <a:spLocks noGrp="1"/>
          </p:cNvSpPr>
          <p:nvPr>
            <p:ph type="body" sz="quarter" idx="41" hasCustomPrompt="1"/>
          </p:nvPr>
        </p:nvSpPr>
        <p:spPr>
          <a:xfrm>
            <a:off x="496139" y="7638197"/>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5" name="Text Placeholder 25">
            <a:extLst>
              <a:ext uri="{FF2B5EF4-FFF2-40B4-BE49-F238E27FC236}">
                <a16:creationId xmlns:a16="http://schemas.microsoft.com/office/drawing/2014/main" id="{1BD22F43-75D2-084B-AD58-B395E760072F}"/>
              </a:ext>
            </a:extLst>
          </p:cNvPr>
          <p:cNvSpPr>
            <a:spLocks noGrp="1"/>
          </p:cNvSpPr>
          <p:nvPr>
            <p:ph type="body" sz="quarter" idx="42" hasCustomPrompt="1"/>
          </p:nvPr>
        </p:nvSpPr>
        <p:spPr>
          <a:xfrm>
            <a:off x="496139" y="8304948"/>
            <a:ext cx="3337361" cy="562655"/>
          </a:xfrm>
        </p:spPr>
        <p:txBody>
          <a:bodyPr anchor="ctr">
            <a:noAutofit/>
          </a:bodyPr>
          <a:lstStyle>
            <a:lvl1pPr marL="0" indent="0" algn="l">
              <a:buNone/>
              <a:defRPr sz="1100" baseline="0">
                <a:solidFill>
                  <a:srgbClr val="22385A"/>
                </a:solidFill>
                <a:latin typeface="Calibri" panose="020F0502020204030204"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 name="Straight Connector 1">
            <a:extLst>
              <a:ext uri="{FF2B5EF4-FFF2-40B4-BE49-F238E27FC236}">
                <a16:creationId xmlns:a16="http://schemas.microsoft.com/office/drawing/2014/main" id="{AED08814-3715-57C3-F789-3DE78820B959}"/>
              </a:ext>
            </a:extLst>
          </p:cNvPr>
          <p:cNvCxnSpPr>
            <a:cxnSpLocks/>
            <a:endCxn id="3" idx="1"/>
          </p:cNvCxnSpPr>
          <p:nvPr userDrawn="1"/>
        </p:nvCxnSpPr>
        <p:spPr>
          <a:xfrm flipV="1">
            <a:off x="0" y="10428315"/>
            <a:ext cx="2176272" cy="7002"/>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3" name="Text Placeholder 25">
            <a:extLst>
              <a:ext uri="{FF2B5EF4-FFF2-40B4-BE49-F238E27FC236}">
                <a16:creationId xmlns:a16="http://schemas.microsoft.com/office/drawing/2014/main" id="{65812B0D-BF54-4EED-9B5F-D30E6ABA04B6}"/>
              </a:ext>
            </a:extLst>
          </p:cNvPr>
          <p:cNvSpPr>
            <a:spLocks noGrp="1"/>
          </p:cNvSpPr>
          <p:nvPr>
            <p:ph type="body" sz="quarter" idx="32" hasCustomPrompt="1"/>
          </p:nvPr>
        </p:nvSpPr>
        <p:spPr>
          <a:xfrm>
            <a:off x="2176272" y="10175681"/>
            <a:ext cx="4315603" cy="505268"/>
          </a:xfrm>
        </p:spPr>
        <p:txBody>
          <a:bodyPr anchor="ctr">
            <a:noAutofit/>
          </a:bodyPr>
          <a:lstStyle>
            <a:lvl1pPr marL="0" indent="0" algn="l">
              <a:lnSpc>
                <a:spcPct val="100000"/>
              </a:lnSpc>
              <a:spcBef>
                <a:spcPts val="0"/>
              </a:spcBef>
              <a:buNone/>
              <a:defRPr sz="1300" b="0" i="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pt-PT" b="1" dirty="0"/>
              <a:t>Guia Pedagógico para ensinar Envolvimento </a:t>
            </a:r>
          </a:p>
          <a:p>
            <a:pPr lvl="0"/>
            <a:r>
              <a:rPr lang="pt-PT" b="1" dirty="0"/>
              <a:t>Cívico Digital </a:t>
            </a:r>
            <a:r>
              <a:rPr lang="en-US" dirty="0"/>
              <a:t>(IO3)</a:t>
            </a:r>
          </a:p>
        </p:txBody>
      </p:sp>
    </p:spTree>
    <p:extLst>
      <p:ext uri="{BB962C8B-B14F-4D97-AF65-F5344CB8AC3E}">
        <p14:creationId xmlns:p14="http://schemas.microsoft.com/office/powerpoint/2010/main" val="6340960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17" userDrawn="1">
          <p15:clr>
            <a:srgbClr val="FBAE40"/>
          </p15:clr>
        </p15:guide>
        <p15:guide id="3" pos="444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CF396A-1200-4548-924F-32503DF2D362}"/>
              </a:ext>
            </a:extLst>
          </p:cNvPr>
          <p:cNvSpPr/>
          <p:nvPr userDrawn="1"/>
        </p:nvSpPr>
        <p:spPr>
          <a:xfrm>
            <a:off x="779462" y="2259463"/>
            <a:ext cx="3680460" cy="7649939"/>
          </a:xfrm>
          <a:prstGeom prst="rect">
            <a:avLst/>
          </a:prstGeom>
          <a:solidFill>
            <a:srgbClr val="7ECD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a:extLst>
              <a:ext uri="{FF2B5EF4-FFF2-40B4-BE49-F238E27FC236}">
                <a16:creationId xmlns:a16="http://schemas.microsoft.com/office/drawing/2014/main" id="{0B6AC6B7-E12F-4446-9945-B08481338D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12239" y="10018173"/>
            <a:ext cx="1593156" cy="455071"/>
          </a:xfrm>
          <a:prstGeom prst="rect">
            <a:avLst/>
          </a:prstGeom>
        </p:spPr>
      </p:pic>
      <p:pic>
        <p:nvPicPr>
          <p:cNvPr id="8" name="Picture 7" descr="Logo, company name&#10;&#10;Description automatically generated">
            <a:extLst>
              <a:ext uri="{FF2B5EF4-FFF2-40B4-BE49-F238E27FC236}">
                <a16:creationId xmlns:a16="http://schemas.microsoft.com/office/drawing/2014/main" id="{AB4AF5F8-136E-124E-9844-B288E4911B80}"/>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779462" y="0"/>
            <a:ext cx="3680460" cy="2357120"/>
          </a:xfrm>
          <a:prstGeom prst="rect">
            <a:avLst/>
          </a:prstGeom>
        </p:spPr>
      </p:pic>
      <p:sp>
        <p:nvSpPr>
          <p:cNvPr id="9" name="object 12">
            <a:extLst>
              <a:ext uri="{FF2B5EF4-FFF2-40B4-BE49-F238E27FC236}">
                <a16:creationId xmlns:a16="http://schemas.microsoft.com/office/drawing/2014/main" id="{31EC98C3-3ACF-124E-9C39-B4E6194B8F74}"/>
              </a:ext>
            </a:extLst>
          </p:cNvPr>
          <p:cNvSpPr txBox="1"/>
          <p:nvPr userDrawn="1"/>
        </p:nvSpPr>
        <p:spPr>
          <a:xfrm>
            <a:off x="900108" y="10109555"/>
            <a:ext cx="3681601" cy="363689"/>
          </a:xfrm>
          <a:prstGeom prst="rect">
            <a:avLst/>
          </a:prstGeom>
        </p:spPr>
        <p:txBody>
          <a:bodyPr vert="horz" wrap="square" lIns="0" tIns="12700" rIns="0" bIns="0" rtlCol="0">
            <a:spAutoFit/>
          </a:bodyPr>
          <a:lstStyle/>
          <a:p>
            <a:pPr marL="0" marR="0" indent="0" algn="just" defTabSz="325892" rtl="0" eaLnBrk="1" fontAlgn="auto" latinLnBrk="0" hangingPunct="1">
              <a:lnSpc>
                <a:spcPct val="100000"/>
              </a:lnSpc>
              <a:spcBef>
                <a:spcPts val="0"/>
              </a:spcBef>
              <a:spcAft>
                <a:spcPts val="0"/>
              </a:spcAft>
              <a:buClrTx/>
              <a:buSzTx/>
              <a:buFontTx/>
              <a:buNone/>
              <a:tabLst/>
              <a:defRPr/>
            </a:pPr>
            <a:r>
              <a:rPr lang="en-GB" sz="760" dirty="0">
                <a:solidFill>
                  <a:srgbClr val="26262A"/>
                </a:solidFill>
                <a:latin typeface="Calibri" panose="020F0502020204030204" pitchFamily="34" charset="0"/>
                <a:cs typeface="Calibri" panose="020F0502020204030204" pitchFamily="34" charset="0"/>
              </a:rPr>
              <a:t>This project has been funded with support from the European Commission. This publication reflects the views only of the author and the Commission cannot be held responsible for any use, which may be made of the information contained therein.</a:t>
            </a:r>
          </a:p>
        </p:txBody>
      </p:sp>
      <p:sp>
        <p:nvSpPr>
          <p:cNvPr id="10" name="Rectangle 9">
            <a:extLst>
              <a:ext uri="{FF2B5EF4-FFF2-40B4-BE49-F238E27FC236}">
                <a16:creationId xmlns:a16="http://schemas.microsoft.com/office/drawing/2014/main" id="{40A6676B-85C2-1E4B-8EF9-3CF90B2229C4}"/>
              </a:ext>
            </a:extLst>
          </p:cNvPr>
          <p:cNvSpPr/>
          <p:nvPr userDrawn="1"/>
        </p:nvSpPr>
        <p:spPr>
          <a:xfrm>
            <a:off x="2146852" y="2327063"/>
            <a:ext cx="5412822"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1" name="Text Placeholder 25">
            <a:extLst>
              <a:ext uri="{FF2B5EF4-FFF2-40B4-BE49-F238E27FC236}">
                <a16:creationId xmlns:a16="http://schemas.microsoft.com/office/drawing/2014/main" id="{AE2DC2BC-991F-7042-A29F-549D6E074117}"/>
              </a:ext>
            </a:extLst>
          </p:cNvPr>
          <p:cNvSpPr>
            <a:spLocks noGrp="1"/>
          </p:cNvSpPr>
          <p:nvPr>
            <p:ph type="body" sz="quarter" idx="14" hasCustomPrompt="1"/>
          </p:nvPr>
        </p:nvSpPr>
        <p:spPr>
          <a:xfrm>
            <a:off x="2146852" y="2325757"/>
            <a:ext cx="5412822" cy="615881"/>
          </a:xfrm>
        </p:spPr>
        <p:txBody>
          <a:bodyPr anchor="ctr">
            <a:noAutofit/>
          </a:bodyPr>
          <a:lstStyle>
            <a:lvl1pPr marL="0" indent="0" algn="l">
              <a:buNone/>
              <a:defRPr lang="en-GB" sz="2800" smtClean="0">
                <a:effectLst/>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WWW.STUDENTCIVICENGAGERS.EU </a:t>
            </a:r>
          </a:p>
        </p:txBody>
      </p:sp>
      <p:sp>
        <p:nvSpPr>
          <p:cNvPr id="13" name="Picture Placeholder 12">
            <a:extLst>
              <a:ext uri="{FF2B5EF4-FFF2-40B4-BE49-F238E27FC236}">
                <a16:creationId xmlns:a16="http://schemas.microsoft.com/office/drawing/2014/main" id="{42A1E5D2-C2A0-D446-BC40-76C45A27BD29}"/>
              </a:ext>
            </a:extLst>
          </p:cNvPr>
          <p:cNvSpPr>
            <a:spLocks noGrp="1"/>
          </p:cNvSpPr>
          <p:nvPr>
            <p:ph type="pic" sz="quarter" idx="15"/>
          </p:nvPr>
        </p:nvSpPr>
        <p:spPr>
          <a:xfrm>
            <a:off x="0" y="4014439"/>
            <a:ext cx="7559675" cy="5894736"/>
          </a:xfrm>
        </p:spPr>
        <p:txBody>
          <a:bodyPr>
            <a:normAutofit/>
          </a:bodyPr>
          <a:lstStyle>
            <a:lvl1pPr>
              <a:defRPr sz="1800"/>
            </a:lvl1pPr>
          </a:lstStyle>
          <a:p>
            <a:endParaRPr lang="en-RU"/>
          </a:p>
        </p:txBody>
      </p:sp>
    </p:spTree>
    <p:extLst>
      <p:ext uri="{BB962C8B-B14F-4D97-AF65-F5344CB8AC3E}">
        <p14:creationId xmlns:p14="http://schemas.microsoft.com/office/powerpoint/2010/main" val="194346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B2475E4-6363-DF49-88C8-93E8974EC63F}" type="datetimeFigureOut">
              <a:rPr lang="en-RU" smtClean="0"/>
              <a:t>09/21/2022</a:t>
            </a:fld>
            <a:endParaRPr lang="en-RU"/>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RU"/>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821D4F10-DF54-A44D-AEFD-1055442D8DFC}" type="slidenum">
              <a:rPr lang="en-RU" smtClean="0"/>
              <a:t>‹#›</a:t>
            </a:fld>
            <a:endParaRPr lang="en-RU"/>
          </a:p>
        </p:txBody>
      </p:sp>
    </p:spTree>
    <p:extLst>
      <p:ext uri="{BB962C8B-B14F-4D97-AF65-F5344CB8AC3E}">
        <p14:creationId xmlns:p14="http://schemas.microsoft.com/office/powerpoint/2010/main" val="426519996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1" r:id="rId5"/>
    <p:sldLayoutId id="2147483700" r:id="rId6"/>
    <p:sldLayoutId id="2147483702" r:id="rId7"/>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10.emf"/><Relationship Id="rId7" Type="http://schemas.openxmlformats.org/officeDocument/2006/relationships/hyperlink" Target="https://www.studentcivicengagers.eu/" TargetMode="External"/><Relationship Id="rId12" Type="http://schemas.openxmlformats.org/officeDocument/2006/relationships/hyperlink" Target="https://www.studentcivicengagers.eu/toolkit-en/" TargetMode="External"/><Relationship Id="rId2" Type="http://schemas.openxmlformats.org/officeDocument/2006/relationships/image" Target="../media/image13.emf"/><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4.emf"/><Relationship Id="rId10" Type="http://schemas.openxmlformats.org/officeDocument/2006/relationships/hyperlink" Target="https://www.studentcivicengagers.eu/guide-to-digital-civic-engagement-en/" TargetMode="External"/><Relationship Id="rId4" Type="http://schemas.openxmlformats.org/officeDocument/2006/relationships/image" Target="../media/image25.emf"/><Relationship Id="rId9" Type="http://schemas.openxmlformats.org/officeDocument/2006/relationships/image" Target="../media/image32.png"/><Relationship Id="rId14" Type="http://schemas.openxmlformats.org/officeDocument/2006/relationships/image" Target="../media/image35.jpe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www.studentcivicengagers.eu/guide-to-digital-civic-engagement-en/" TargetMode="External"/><Relationship Id="rId18" Type="http://schemas.openxmlformats.org/officeDocument/2006/relationships/image" Target="../media/image39.png"/><Relationship Id="rId3" Type="http://schemas.openxmlformats.org/officeDocument/2006/relationships/image" Target="../media/image10.emf"/><Relationship Id="rId7" Type="http://schemas.openxmlformats.org/officeDocument/2006/relationships/hyperlink" Target="https://www.youtube.com/watch?v=x6bNwmrBPXI" TargetMode="External"/><Relationship Id="rId12" Type="http://schemas.openxmlformats.org/officeDocument/2006/relationships/image" Target="../media/image37.png"/><Relationship Id="rId17" Type="http://schemas.openxmlformats.org/officeDocument/2006/relationships/hyperlink" Target="https://www.youtube.com/watch?v=NpCzIniPZDU" TargetMode="External"/><Relationship Id="rId2" Type="http://schemas.openxmlformats.org/officeDocument/2006/relationships/image" Target="../media/image13.emf"/><Relationship Id="rId16" Type="http://schemas.openxmlformats.org/officeDocument/2006/relationships/hyperlink" Target="https://www.studentcivicengagers.eu/toolkit-en/" TargetMode="Externa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hyperlink" Target="https://www.youtube.com/watch?v=pfZsC7lfqjo&amp;t" TargetMode="External"/><Relationship Id="rId5" Type="http://schemas.openxmlformats.org/officeDocument/2006/relationships/image" Target="../media/image24.emf"/><Relationship Id="rId15" Type="http://schemas.openxmlformats.org/officeDocument/2006/relationships/image" Target="../media/image38.png"/><Relationship Id="rId10" Type="http://schemas.openxmlformats.org/officeDocument/2006/relationships/image" Target="../media/image32.png"/><Relationship Id="rId4" Type="http://schemas.openxmlformats.org/officeDocument/2006/relationships/image" Target="../media/image25.emf"/><Relationship Id="rId9" Type="http://schemas.openxmlformats.org/officeDocument/2006/relationships/hyperlink" Target="https://www.studentcivicengagers.eu/" TargetMode="External"/><Relationship Id="rId14" Type="http://schemas.openxmlformats.org/officeDocument/2006/relationships/hyperlink" Target="https://www.youtube.com/watch?v=qAIolKgDPr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studentcivicengagers.eu/"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CB12F7C-6C1E-604F-A045-1FD8863DD2CA}"/>
              </a:ext>
            </a:extLst>
          </p:cNvPr>
          <p:cNvPicPr>
            <a:picLocks noGrp="1" noChangeAspect="1"/>
          </p:cNvPicPr>
          <p:nvPr>
            <p:ph type="pic" sz="quarter" idx="10"/>
          </p:nvPr>
        </p:nvPicPr>
        <p:blipFill rotWithShape="1">
          <a:blip r:embed="rId2"/>
          <a:srcRect l="362" r="362"/>
          <a:stretch/>
        </p:blipFill>
        <p:spPr/>
      </p:pic>
      <p:sp>
        <p:nvSpPr>
          <p:cNvPr id="5" name="Text Placeholder 4">
            <a:extLst>
              <a:ext uri="{FF2B5EF4-FFF2-40B4-BE49-F238E27FC236}">
                <a16:creationId xmlns:a16="http://schemas.microsoft.com/office/drawing/2014/main" id="{1F72A972-5AE3-E740-8E97-F69F678D983B}"/>
              </a:ext>
            </a:extLst>
          </p:cNvPr>
          <p:cNvSpPr>
            <a:spLocks noGrp="1"/>
          </p:cNvSpPr>
          <p:nvPr>
            <p:ph type="body" sz="quarter" idx="16"/>
          </p:nvPr>
        </p:nvSpPr>
        <p:spPr>
          <a:xfrm>
            <a:off x="3370473" y="6352051"/>
            <a:ext cx="3860647" cy="1485654"/>
          </a:xfrm>
        </p:spPr>
        <p:txBody>
          <a:bodyPr>
            <a:noAutofit/>
          </a:bodyPr>
          <a:lstStyle/>
          <a:p>
            <a:r>
              <a:rPr lang="pt-PT" b="1" dirty="0"/>
              <a:t>Guia Pedagógico para  ensinar Envolvimento Cívico Digital (IO3)</a:t>
            </a:r>
            <a:endParaRPr lang="pt-PT" dirty="0"/>
          </a:p>
          <a:p>
            <a:r>
              <a:rPr lang="pt-PT" dirty="0"/>
              <a:t>Recursos Educativos Abertos</a:t>
            </a:r>
          </a:p>
        </p:txBody>
      </p:sp>
      <p:sp>
        <p:nvSpPr>
          <p:cNvPr id="4" name="Text Placeholder 18">
            <a:extLst>
              <a:ext uri="{FF2B5EF4-FFF2-40B4-BE49-F238E27FC236}">
                <a16:creationId xmlns:a16="http://schemas.microsoft.com/office/drawing/2014/main" id="{141EC1BB-4FD2-7947-A75F-D888D9ACDA4D}"/>
              </a:ext>
            </a:extLst>
          </p:cNvPr>
          <p:cNvSpPr txBox="1">
            <a:spLocks/>
          </p:cNvSpPr>
          <p:nvPr/>
        </p:nvSpPr>
        <p:spPr>
          <a:xfrm>
            <a:off x="4533631" y="8592392"/>
            <a:ext cx="2697489" cy="1485653"/>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fontAlgn="base">
              <a:buNone/>
            </a:pPr>
            <a:r>
              <a:rPr lang="en-GB" sz="1100" b="1" dirty="0">
                <a:solidFill>
                  <a:srgbClr val="7FCCC7"/>
                </a:solidFill>
              </a:rPr>
              <a:t>Editors: </a:t>
            </a:r>
            <a:r>
              <a:rPr lang="en-GB" sz="1100" dirty="0">
                <a:solidFill>
                  <a:srgbClr val="7FCCC7"/>
                </a:solidFill>
              </a:rPr>
              <a:t>Laurence Cole and Ana Dias</a:t>
            </a:r>
          </a:p>
          <a:p>
            <a:pPr marL="0" indent="0" fontAlgn="base">
              <a:buNone/>
            </a:pPr>
            <a:r>
              <a:rPr lang="en-GB" sz="1100" b="1" dirty="0">
                <a:solidFill>
                  <a:srgbClr val="7FCCC7"/>
                </a:solidFill>
              </a:rPr>
              <a:t>Other Authors: </a:t>
            </a:r>
            <a:r>
              <a:rPr lang="en-GB" sz="1100" dirty="0">
                <a:solidFill>
                  <a:srgbClr val="7FCCC7"/>
                </a:solidFill>
              </a:rPr>
              <a:t>Regina Alves, Vesna Boskovic, Ralph Chan, Manuel Joao Costa, Ana Dias, Sandra Fernandes, Carla Freire, Sabine </a:t>
            </a:r>
            <a:r>
              <a:rPr lang="en-GB" sz="1100" dirty="0" err="1">
                <a:solidFill>
                  <a:srgbClr val="7FCCC7"/>
                </a:solidFill>
              </a:rPr>
              <a:t>Freudhofmayer</a:t>
            </a:r>
            <a:r>
              <a:rPr lang="en-GB" sz="1100" dirty="0">
                <a:solidFill>
                  <a:srgbClr val="7FCCC7"/>
                </a:solidFill>
              </a:rPr>
              <a:t>, </a:t>
            </a:r>
            <a:r>
              <a:rPr lang="en-GB" sz="1100" dirty="0" err="1">
                <a:solidFill>
                  <a:srgbClr val="7FCCC7"/>
                </a:solidFill>
              </a:rPr>
              <a:t>Aine</a:t>
            </a:r>
            <a:r>
              <a:rPr lang="en-GB" sz="1100" dirty="0">
                <a:solidFill>
                  <a:srgbClr val="7FCCC7"/>
                </a:solidFill>
              </a:rPr>
              <a:t> Hamill, </a:t>
            </a:r>
            <a:r>
              <a:rPr lang="en-GB" sz="1100" dirty="0" err="1">
                <a:solidFill>
                  <a:srgbClr val="7FCCC7"/>
                </a:solidFill>
              </a:rPr>
              <a:t>Ülle</a:t>
            </a:r>
            <a:r>
              <a:rPr lang="en-GB" sz="1100" dirty="0">
                <a:solidFill>
                  <a:srgbClr val="7FCCC7"/>
                </a:solidFill>
              </a:rPr>
              <a:t> </a:t>
            </a:r>
            <a:r>
              <a:rPr lang="en-GB" sz="1100" dirty="0" err="1">
                <a:solidFill>
                  <a:srgbClr val="7FCCC7"/>
                </a:solidFill>
              </a:rPr>
              <a:t>Kesli</a:t>
            </a:r>
            <a:r>
              <a:rPr lang="en-GB" sz="1100" dirty="0">
                <a:solidFill>
                  <a:srgbClr val="7FCCC7"/>
                </a:solidFill>
              </a:rPr>
              <a:t>, António </a:t>
            </a:r>
            <a:r>
              <a:rPr lang="en-GB" sz="1100" dirty="0" err="1">
                <a:solidFill>
                  <a:srgbClr val="7FCCC7"/>
                </a:solidFill>
              </a:rPr>
              <a:t>Osório</a:t>
            </a:r>
            <a:r>
              <a:rPr lang="en-GB" sz="1100" dirty="0">
                <a:solidFill>
                  <a:srgbClr val="7FCCC7"/>
                </a:solidFill>
              </a:rPr>
              <a:t>, Katharina </a:t>
            </a:r>
            <a:r>
              <a:rPr lang="en-GB" sz="1100" dirty="0" err="1">
                <a:solidFill>
                  <a:srgbClr val="7FCCC7"/>
                </a:solidFill>
              </a:rPr>
              <a:t>Rescha</a:t>
            </a:r>
            <a:r>
              <a:rPr lang="en-GB" sz="1100" dirty="0">
                <a:solidFill>
                  <a:srgbClr val="7FCCC7"/>
                </a:solidFill>
              </a:rPr>
              <a:t>, Grace Roche, Ly </a:t>
            </a:r>
            <a:r>
              <a:rPr lang="en-GB" sz="1100" dirty="0" err="1">
                <a:solidFill>
                  <a:srgbClr val="7FCCC7"/>
                </a:solidFill>
              </a:rPr>
              <a:t>Sõõrd</a:t>
            </a:r>
            <a:r>
              <a:rPr lang="en-GB" sz="1100" dirty="0">
                <a:solidFill>
                  <a:srgbClr val="7FCCC7"/>
                </a:solidFill>
              </a:rPr>
              <a:t>, and Francesca </a:t>
            </a:r>
            <a:r>
              <a:rPr lang="en-GB" sz="1100" dirty="0" err="1">
                <a:solidFill>
                  <a:srgbClr val="7FCCC7"/>
                </a:solidFill>
              </a:rPr>
              <a:t>Uras</a:t>
            </a:r>
            <a:r>
              <a:rPr lang="en-GB" sz="1100" dirty="0">
                <a:solidFill>
                  <a:srgbClr val="7FCCC7"/>
                </a:solidFill>
              </a:rPr>
              <a:t>.</a:t>
            </a:r>
          </a:p>
          <a:p>
            <a:pPr marL="0" indent="0">
              <a:buNone/>
            </a:pPr>
            <a:r>
              <a:rPr lang="en-US" sz="1200" dirty="0"/>
              <a:t> </a:t>
            </a:r>
            <a:endParaRPr lang="en-RU" sz="1200" dirty="0"/>
          </a:p>
        </p:txBody>
      </p:sp>
      <p:sp>
        <p:nvSpPr>
          <p:cNvPr id="6" name="Text Placeholder 18">
            <a:extLst>
              <a:ext uri="{FF2B5EF4-FFF2-40B4-BE49-F238E27FC236}">
                <a16:creationId xmlns:a16="http://schemas.microsoft.com/office/drawing/2014/main" id="{725508AD-FA5D-984F-85D6-562A41848653}"/>
              </a:ext>
            </a:extLst>
          </p:cNvPr>
          <p:cNvSpPr txBox="1">
            <a:spLocks/>
          </p:cNvSpPr>
          <p:nvPr/>
        </p:nvSpPr>
        <p:spPr>
          <a:xfrm rot="16200000">
            <a:off x="-567284" y="985463"/>
            <a:ext cx="2357438" cy="386512"/>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fontAlgn="base">
              <a:buNone/>
            </a:pPr>
            <a:r>
              <a:rPr lang="en-GB" sz="1200" dirty="0">
                <a:solidFill>
                  <a:srgbClr val="F26B4D"/>
                </a:solidFill>
              </a:rPr>
              <a:t>Publication date: March 2022</a:t>
            </a:r>
            <a:endParaRPr lang="en-RU" sz="1200" dirty="0">
              <a:solidFill>
                <a:srgbClr val="F26B4D"/>
              </a:solidFill>
            </a:endParaRPr>
          </a:p>
        </p:txBody>
      </p:sp>
    </p:spTree>
    <p:extLst>
      <p:ext uri="{BB962C8B-B14F-4D97-AF65-F5344CB8AC3E}">
        <p14:creationId xmlns:p14="http://schemas.microsoft.com/office/powerpoint/2010/main" val="3355782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A4AB17E-3F2E-A54B-A2CD-1E4B39EF655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7397" b="7397"/>
          <a:stretch>
            <a:fillRect/>
          </a:stretch>
        </p:blipFill>
        <p:spPr/>
      </p:pic>
      <p:sp>
        <p:nvSpPr>
          <p:cNvPr id="8" name="Rectangle 7">
            <a:extLst>
              <a:ext uri="{FF2B5EF4-FFF2-40B4-BE49-F238E27FC236}">
                <a16:creationId xmlns:a16="http://schemas.microsoft.com/office/drawing/2014/main" id="{E5612AE0-FDC3-2449-BC5B-A9450905A8CA}"/>
              </a:ext>
            </a:extLst>
          </p:cNvPr>
          <p:cNvSpPr/>
          <p:nvPr/>
        </p:nvSpPr>
        <p:spPr>
          <a:xfrm>
            <a:off x="2146064" y="3033232"/>
            <a:ext cx="5179769"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9" name="Rectangle 8">
            <a:extLst>
              <a:ext uri="{FF2B5EF4-FFF2-40B4-BE49-F238E27FC236}">
                <a16:creationId xmlns:a16="http://schemas.microsoft.com/office/drawing/2014/main" id="{73F4A986-1762-AE47-89CD-2B6BFAA979F3}"/>
              </a:ext>
            </a:extLst>
          </p:cNvPr>
          <p:cNvSpPr/>
          <p:nvPr/>
        </p:nvSpPr>
        <p:spPr>
          <a:xfrm>
            <a:off x="2146065" y="3776565"/>
            <a:ext cx="2744912"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0" name="Text Placeholder 3">
            <a:extLst>
              <a:ext uri="{FF2B5EF4-FFF2-40B4-BE49-F238E27FC236}">
                <a16:creationId xmlns:a16="http://schemas.microsoft.com/office/drawing/2014/main" id="{5B5A5C29-CF94-DB4F-AB2B-DE2F1F0D947A}"/>
              </a:ext>
            </a:extLst>
          </p:cNvPr>
          <p:cNvSpPr txBox="1">
            <a:spLocks/>
          </p:cNvSpPr>
          <p:nvPr/>
        </p:nvSpPr>
        <p:spPr>
          <a:xfrm>
            <a:off x="2151021" y="2322960"/>
            <a:ext cx="5408654" cy="2678498"/>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514350" indent="-514350">
              <a:lnSpc>
                <a:spcPct val="100000"/>
              </a:lnSpc>
              <a:spcBef>
                <a:spcPts val="1300"/>
              </a:spcBef>
              <a:spcAft>
                <a:spcPts val="600"/>
              </a:spcAft>
              <a:buAutoNum type="arabicPeriod" startAt="4"/>
            </a:pPr>
            <a:r>
              <a:rPr lang="pt-PT" b="1" dirty="0"/>
              <a:t>APLICAR OS RECURSOS </a:t>
            </a:r>
          </a:p>
          <a:p>
            <a:pPr>
              <a:lnSpc>
                <a:spcPct val="100000"/>
              </a:lnSpc>
              <a:spcBef>
                <a:spcPts val="1300"/>
              </a:spcBef>
              <a:spcAft>
                <a:spcPts val="600"/>
              </a:spcAft>
            </a:pPr>
            <a:r>
              <a:rPr lang="pt-PT" b="1" dirty="0"/>
              <a:t>     EDUCACIONAIS ABERTOS</a:t>
            </a:r>
          </a:p>
          <a:p>
            <a:pPr>
              <a:lnSpc>
                <a:spcPct val="100000"/>
              </a:lnSpc>
              <a:spcBef>
                <a:spcPts val="1300"/>
              </a:spcBef>
              <a:spcAft>
                <a:spcPts val="600"/>
              </a:spcAft>
            </a:pPr>
            <a:r>
              <a:rPr lang="pt-PT" b="1" dirty="0"/>
              <a:t>     (REAS, IO3)</a:t>
            </a:r>
            <a:endParaRPr lang="en-RU" b="1" i="1" dirty="0"/>
          </a:p>
        </p:txBody>
      </p:sp>
      <p:grpSp>
        <p:nvGrpSpPr>
          <p:cNvPr id="11" name="Graphic 7">
            <a:extLst>
              <a:ext uri="{FF2B5EF4-FFF2-40B4-BE49-F238E27FC236}">
                <a16:creationId xmlns:a16="http://schemas.microsoft.com/office/drawing/2014/main" id="{168043B2-2EFE-D849-A797-7F73A17A22BF}"/>
              </a:ext>
            </a:extLst>
          </p:cNvPr>
          <p:cNvGrpSpPr/>
          <p:nvPr/>
        </p:nvGrpSpPr>
        <p:grpSpPr>
          <a:xfrm>
            <a:off x="6095054" y="3801585"/>
            <a:ext cx="800048" cy="208517"/>
            <a:chOff x="63925" y="4378813"/>
            <a:chExt cx="7430837" cy="1936702"/>
          </a:xfrm>
          <a:solidFill>
            <a:schemeClr val="bg1"/>
          </a:solidFill>
        </p:grpSpPr>
        <p:sp>
          <p:nvSpPr>
            <p:cNvPr id="12" name="Freeform 11">
              <a:extLst>
                <a:ext uri="{FF2B5EF4-FFF2-40B4-BE49-F238E27FC236}">
                  <a16:creationId xmlns:a16="http://schemas.microsoft.com/office/drawing/2014/main" id="{47E7513C-6B8A-BE47-84E2-EC7676A77EC1}"/>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grp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A54B9300-E01D-3A4E-96E6-CCF2496AFDF9}"/>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2A89922F-9124-DC4D-8803-B42D9DD22FC1}"/>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19B27E67-EBCB-5843-9CAD-5ABAF01EE72A}"/>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9ABE38CE-7ADA-0A47-8747-A41F80E35467}"/>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7" name="Freeform 16">
              <a:extLst>
                <a:ext uri="{FF2B5EF4-FFF2-40B4-BE49-F238E27FC236}">
                  <a16:creationId xmlns:a16="http://schemas.microsoft.com/office/drawing/2014/main" id="{74382A37-E1A1-9C43-80C1-F0E1950D6C7B}"/>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grpFill/>
            <a:ln w="8971" cap="flat">
              <a:noFill/>
              <a:prstDash val="solid"/>
              <a:miter/>
            </a:ln>
          </p:spPr>
          <p:txBody>
            <a:bodyPr rtlCol="0" anchor="ctr"/>
            <a:lstStyle/>
            <a:p>
              <a:endParaRPr lang="en-RU"/>
            </a:p>
          </p:txBody>
        </p:sp>
        <p:sp>
          <p:nvSpPr>
            <p:cNvPr id="18" name="Freeform 17">
              <a:extLst>
                <a:ext uri="{FF2B5EF4-FFF2-40B4-BE49-F238E27FC236}">
                  <a16:creationId xmlns:a16="http://schemas.microsoft.com/office/drawing/2014/main" id="{D545C0D4-B9C3-964C-86E8-1F8505A11873}"/>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grp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1E2AF264-2D37-2A45-9217-3B2EE2BFB228}"/>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0" name="Freeform 19">
              <a:extLst>
                <a:ext uri="{FF2B5EF4-FFF2-40B4-BE49-F238E27FC236}">
                  <a16:creationId xmlns:a16="http://schemas.microsoft.com/office/drawing/2014/main" id="{4923A640-D3E9-A149-A697-E957D56BD109}"/>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1" name="Freeform 20">
              <a:extLst>
                <a:ext uri="{FF2B5EF4-FFF2-40B4-BE49-F238E27FC236}">
                  <a16:creationId xmlns:a16="http://schemas.microsoft.com/office/drawing/2014/main" id="{C10EE828-F04D-014F-8B27-1E977094B674}"/>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grp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61277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1D8D11-D0D7-4742-889F-B5A77823AD95}"/>
              </a:ext>
            </a:extLst>
          </p:cNvPr>
          <p:cNvSpPr>
            <a:spLocks noGrp="1"/>
          </p:cNvSpPr>
          <p:nvPr>
            <p:ph type="body" sz="quarter" idx="14"/>
          </p:nvPr>
        </p:nvSpPr>
        <p:spPr/>
        <p:txBody>
          <a:bodyPr/>
          <a:lstStyle/>
          <a:p>
            <a:r>
              <a:rPr lang="en-IE" dirty="0"/>
              <a:t>4.A. UTILIZAÇÃO DOS REA</a:t>
            </a:r>
            <a:endParaRPr lang="en-RU" dirty="0"/>
          </a:p>
        </p:txBody>
      </p:sp>
      <p:sp>
        <p:nvSpPr>
          <p:cNvPr id="4" name="Text Placeholder 3">
            <a:extLst>
              <a:ext uri="{FF2B5EF4-FFF2-40B4-BE49-F238E27FC236}">
                <a16:creationId xmlns:a16="http://schemas.microsoft.com/office/drawing/2014/main" id="{D20FC9C6-9A07-1C47-A807-DA33FF3BD1EB}"/>
              </a:ext>
            </a:extLst>
          </p:cNvPr>
          <p:cNvSpPr>
            <a:spLocks noGrp="1"/>
          </p:cNvSpPr>
          <p:nvPr>
            <p:ph type="body" sz="quarter" idx="33"/>
          </p:nvPr>
        </p:nvSpPr>
        <p:spPr>
          <a:xfrm>
            <a:off x="522456" y="1442279"/>
            <a:ext cx="6533982" cy="635759"/>
          </a:xfrm>
        </p:spPr>
        <p:txBody>
          <a:bodyPr/>
          <a:lstStyle/>
          <a:p>
            <a:r>
              <a:rPr lang="pt-PT" dirty="0"/>
              <a:t>A compilação de Recursos Educacionais Abertos para o Envolvimento Cívico Digital foi criado em cumprimento com dois principais referenciais europeus de competências, nomeadamente com o DIGCOMP 2.1 (Competências digitais para os cidadãos) e o ENTRECOMP (competências empresariais).</a:t>
            </a:r>
            <a:endParaRPr lang="en-GB" dirty="0"/>
          </a:p>
        </p:txBody>
      </p:sp>
      <p:sp>
        <p:nvSpPr>
          <p:cNvPr id="5" name="Freeform 4">
            <a:extLst>
              <a:ext uri="{FF2B5EF4-FFF2-40B4-BE49-F238E27FC236}">
                <a16:creationId xmlns:a16="http://schemas.microsoft.com/office/drawing/2014/main" id="{1B5A26CD-C2F7-9042-B2B2-A2E058E87D76}"/>
              </a:ext>
            </a:extLst>
          </p:cNvPr>
          <p:cNvSpPr/>
          <p:nvPr/>
        </p:nvSpPr>
        <p:spPr>
          <a:xfrm>
            <a:off x="288257" y="717222"/>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6" name="Text Placeholder 3">
            <a:extLst>
              <a:ext uri="{FF2B5EF4-FFF2-40B4-BE49-F238E27FC236}">
                <a16:creationId xmlns:a16="http://schemas.microsoft.com/office/drawing/2014/main" id="{02C8CF17-708A-FB44-BC0C-F5D95A4DE9E6}"/>
              </a:ext>
            </a:extLst>
          </p:cNvPr>
          <p:cNvSpPr txBox="1">
            <a:spLocks/>
          </p:cNvSpPr>
          <p:nvPr/>
        </p:nvSpPr>
        <p:spPr>
          <a:xfrm>
            <a:off x="508050" y="2078038"/>
            <a:ext cx="3713425" cy="3038672"/>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DIGCOMP 2.1 </a:t>
            </a:r>
            <a:r>
              <a:rPr lang="pt-PT" dirty="0"/>
              <a:t>Quadro Europeu de Competências digitais para cidadãos, identifica os principais componentes da competência digital em 5 áreas-chave que abrangem:</a:t>
            </a:r>
            <a:endParaRPr lang="en-RU" dirty="0"/>
          </a:p>
        </p:txBody>
      </p:sp>
      <p:sp>
        <p:nvSpPr>
          <p:cNvPr id="7" name="Freeform 6">
            <a:extLst>
              <a:ext uri="{FF2B5EF4-FFF2-40B4-BE49-F238E27FC236}">
                <a16:creationId xmlns:a16="http://schemas.microsoft.com/office/drawing/2014/main" id="{6E21F36F-C646-D740-80EB-1262C65DA224}"/>
              </a:ext>
            </a:extLst>
          </p:cNvPr>
          <p:cNvSpPr/>
          <p:nvPr/>
        </p:nvSpPr>
        <p:spPr>
          <a:xfrm>
            <a:off x="364774" y="4776950"/>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10" name="Text Placeholder 3">
            <a:extLst>
              <a:ext uri="{FF2B5EF4-FFF2-40B4-BE49-F238E27FC236}">
                <a16:creationId xmlns:a16="http://schemas.microsoft.com/office/drawing/2014/main" id="{7C23C748-8BE6-7A4F-BBC3-28FC45583A9E}"/>
              </a:ext>
            </a:extLst>
          </p:cNvPr>
          <p:cNvSpPr txBox="1">
            <a:spLocks/>
          </p:cNvSpPr>
          <p:nvPr/>
        </p:nvSpPr>
        <p:spPr>
          <a:xfrm>
            <a:off x="493216" y="5831304"/>
            <a:ext cx="6552842" cy="92403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err="1"/>
              <a:t>EntreComp</a:t>
            </a:r>
            <a:r>
              <a:rPr lang="pt-PT" b="1" dirty="0"/>
              <a:t> </a:t>
            </a:r>
            <a:r>
              <a:rPr lang="pt-PT" dirty="0"/>
              <a:t>Quadro de Referência para a Competência de Empreendedorismo é um quadro de referência para explicar o que se entende por mentalidade empreendedora. O </a:t>
            </a:r>
            <a:r>
              <a:rPr lang="pt-PT" dirty="0" err="1"/>
              <a:t>EntreComp</a:t>
            </a:r>
            <a:r>
              <a:rPr lang="pt-PT" dirty="0"/>
              <a:t> oferece uma descrição abrangente do conjunto de conhecimentos, aptidões e atitudes que as pessoas precisam para serem empreendedoras e criarem valor financeiro, cultural ou social para os outros. O </a:t>
            </a:r>
            <a:r>
              <a:rPr lang="pt-PT" dirty="0" err="1"/>
              <a:t>EntreComp</a:t>
            </a:r>
            <a:r>
              <a:rPr lang="pt-PT" dirty="0"/>
              <a:t> é um quadro de referência comum que identifica 15 competências em três áreas-chave que descrevem o que significa ser empreendedor.</a:t>
            </a:r>
            <a:endParaRPr lang="en-GB" dirty="0"/>
          </a:p>
          <a:p>
            <a:endParaRPr lang="en-RU" dirty="0"/>
          </a:p>
        </p:txBody>
      </p:sp>
      <p:sp>
        <p:nvSpPr>
          <p:cNvPr id="11" name="Rectangle 10">
            <a:extLst>
              <a:ext uri="{FF2B5EF4-FFF2-40B4-BE49-F238E27FC236}">
                <a16:creationId xmlns:a16="http://schemas.microsoft.com/office/drawing/2014/main" id="{D4684038-9DB7-3949-92A8-6BDD245302BF}"/>
              </a:ext>
            </a:extLst>
          </p:cNvPr>
          <p:cNvSpPr/>
          <p:nvPr/>
        </p:nvSpPr>
        <p:spPr>
          <a:xfrm>
            <a:off x="0" y="2753355"/>
            <a:ext cx="3691660" cy="2892604"/>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2" name="Picture 11">
            <a:extLst>
              <a:ext uri="{FF2B5EF4-FFF2-40B4-BE49-F238E27FC236}">
                <a16:creationId xmlns:a16="http://schemas.microsoft.com/office/drawing/2014/main" id="{A8C6AE41-4437-A64F-BCC9-2EAB9FE2B51E}"/>
              </a:ext>
            </a:extLst>
          </p:cNvPr>
          <p:cNvPicPr>
            <a:picLocks noChangeAspect="1"/>
          </p:cNvPicPr>
          <p:nvPr/>
        </p:nvPicPr>
        <p:blipFill rotWithShape="1">
          <a:blip r:embed="rId2"/>
          <a:srcRect r="2309"/>
          <a:stretch/>
        </p:blipFill>
        <p:spPr>
          <a:xfrm>
            <a:off x="503238" y="2579186"/>
            <a:ext cx="3691661" cy="2649153"/>
          </a:xfrm>
          <a:prstGeom prst="rect">
            <a:avLst/>
          </a:prstGeom>
        </p:spPr>
      </p:pic>
      <p:pic>
        <p:nvPicPr>
          <p:cNvPr id="14" name="Picture 13">
            <a:extLst>
              <a:ext uri="{FF2B5EF4-FFF2-40B4-BE49-F238E27FC236}">
                <a16:creationId xmlns:a16="http://schemas.microsoft.com/office/drawing/2014/main" id="{CB382F4A-F1A8-5A46-B0DD-91CF07C2373C}"/>
              </a:ext>
            </a:extLst>
          </p:cNvPr>
          <p:cNvPicPr>
            <a:picLocks noChangeAspect="1"/>
          </p:cNvPicPr>
          <p:nvPr/>
        </p:nvPicPr>
        <p:blipFill>
          <a:blip r:embed="rId3"/>
          <a:stretch>
            <a:fillRect/>
          </a:stretch>
        </p:blipFill>
        <p:spPr>
          <a:xfrm>
            <a:off x="4620225" y="2879348"/>
            <a:ext cx="2273300" cy="2489200"/>
          </a:xfrm>
          <a:prstGeom prst="rect">
            <a:avLst/>
          </a:prstGeom>
        </p:spPr>
      </p:pic>
      <p:sp>
        <p:nvSpPr>
          <p:cNvPr id="15" name="Text Placeholder 25">
            <a:extLst>
              <a:ext uri="{FF2B5EF4-FFF2-40B4-BE49-F238E27FC236}">
                <a16:creationId xmlns:a16="http://schemas.microsoft.com/office/drawing/2014/main" id="{F29D5F71-089D-3045-9F7D-C7E1673F0D14}"/>
              </a:ext>
            </a:extLst>
          </p:cNvPr>
          <p:cNvSpPr txBox="1">
            <a:spLocks/>
          </p:cNvSpPr>
          <p:nvPr/>
        </p:nvSpPr>
        <p:spPr>
          <a:xfrm>
            <a:off x="4593648" y="2879348"/>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01</a:t>
            </a:r>
          </a:p>
        </p:txBody>
      </p:sp>
      <p:sp>
        <p:nvSpPr>
          <p:cNvPr id="16" name="Text Placeholder 25">
            <a:extLst>
              <a:ext uri="{FF2B5EF4-FFF2-40B4-BE49-F238E27FC236}">
                <a16:creationId xmlns:a16="http://schemas.microsoft.com/office/drawing/2014/main" id="{6D2AAE98-820E-3849-BCE0-B44F71915B9D}"/>
              </a:ext>
            </a:extLst>
          </p:cNvPr>
          <p:cNvSpPr txBox="1">
            <a:spLocks/>
          </p:cNvSpPr>
          <p:nvPr/>
        </p:nvSpPr>
        <p:spPr>
          <a:xfrm>
            <a:off x="4593648" y="3385854"/>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02</a:t>
            </a:r>
          </a:p>
        </p:txBody>
      </p:sp>
      <p:sp>
        <p:nvSpPr>
          <p:cNvPr id="17" name="Text Placeholder 25">
            <a:extLst>
              <a:ext uri="{FF2B5EF4-FFF2-40B4-BE49-F238E27FC236}">
                <a16:creationId xmlns:a16="http://schemas.microsoft.com/office/drawing/2014/main" id="{3CCC7907-9BBF-B24E-A1C1-709A471207AB}"/>
              </a:ext>
            </a:extLst>
          </p:cNvPr>
          <p:cNvSpPr txBox="1">
            <a:spLocks/>
          </p:cNvSpPr>
          <p:nvPr/>
        </p:nvSpPr>
        <p:spPr>
          <a:xfrm>
            <a:off x="4593648" y="3892360"/>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03</a:t>
            </a:r>
          </a:p>
        </p:txBody>
      </p:sp>
      <p:sp>
        <p:nvSpPr>
          <p:cNvPr id="18" name="Text Placeholder 25">
            <a:extLst>
              <a:ext uri="{FF2B5EF4-FFF2-40B4-BE49-F238E27FC236}">
                <a16:creationId xmlns:a16="http://schemas.microsoft.com/office/drawing/2014/main" id="{B9882257-5E6E-524E-B152-018EABAA3C99}"/>
              </a:ext>
            </a:extLst>
          </p:cNvPr>
          <p:cNvSpPr txBox="1">
            <a:spLocks/>
          </p:cNvSpPr>
          <p:nvPr/>
        </p:nvSpPr>
        <p:spPr>
          <a:xfrm>
            <a:off x="4593648" y="4398866"/>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04</a:t>
            </a:r>
          </a:p>
        </p:txBody>
      </p:sp>
      <p:sp>
        <p:nvSpPr>
          <p:cNvPr id="19" name="Text Placeholder 25">
            <a:extLst>
              <a:ext uri="{FF2B5EF4-FFF2-40B4-BE49-F238E27FC236}">
                <a16:creationId xmlns:a16="http://schemas.microsoft.com/office/drawing/2014/main" id="{9873B746-1F44-9841-A7FF-E6A9AC905C14}"/>
              </a:ext>
            </a:extLst>
          </p:cNvPr>
          <p:cNvSpPr txBox="1">
            <a:spLocks/>
          </p:cNvSpPr>
          <p:nvPr/>
        </p:nvSpPr>
        <p:spPr>
          <a:xfrm>
            <a:off x="4593648" y="4905373"/>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05</a:t>
            </a:r>
          </a:p>
        </p:txBody>
      </p:sp>
      <p:pic>
        <p:nvPicPr>
          <p:cNvPr id="20" name="Picture 19" descr="Icon&#10;&#10;Description automatically generated">
            <a:extLst>
              <a:ext uri="{FF2B5EF4-FFF2-40B4-BE49-F238E27FC236}">
                <a16:creationId xmlns:a16="http://schemas.microsoft.com/office/drawing/2014/main" id="{02722629-5FC3-F741-9D0D-BCE6A50016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0" y="4697804"/>
            <a:ext cx="1964268" cy="948155"/>
          </a:xfrm>
          <a:prstGeom prst="rect">
            <a:avLst/>
          </a:prstGeom>
        </p:spPr>
      </p:pic>
      <p:sp>
        <p:nvSpPr>
          <p:cNvPr id="21" name="Text Placeholder 3">
            <a:extLst>
              <a:ext uri="{FF2B5EF4-FFF2-40B4-BE49-F238E27FC236}">
                <a16:creationId xmlns:a16="http://schemas.microsoft.com/office/drawing/2014/main" id="{4B8133C4-00D5-1849-B3BF-02EA39060063}"/>
              </a:ext>
            </a:extLst>
          </p:cNvPr>
          <p:cNvSpPr txBox="1">
            <a:spLocks/>
          </p:cNvSpPr>
          <p:nvPr/>
        </p:nvSpPr>
        <p:spPr>
          <a:xfrm>
            <a:off x="5169523" y="2997722"/>
            <a:ext cx="1649872" cy="31520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pt-PT" dirty="0">
                <a:solidFill>
                  <a:schemeClr val="bg1"/>
                </a:solidFill>
              </a:rPr>
              <a:t>Informação e literacia de dados</a:t>
            </a:r>
            <a:endParaRPr lang="en-RU" dirty="0">
              <a:solidFill>
                <a:schemeClr val="bg1"/>
              </a:solidFill>
            </a:endParaRPr>
          </a:p>
        </p:txBody>
      </p:sp>
      <p:sp>
        <p:nvSpPr>
          <p:cNvPr id="22" name="Text Placeholder 3">
            <a:extLst>
              <a:ext uri="{FF2B5EF4-FFF2-40B4-BE49-F238E27FC236}">
                <a16:creationId xmlns:a16="http://schemas.microsoft.com/office/drawing/2014/main" id="{64EEEE70-D48B-8840-9966-167D455090C0}"/>
              </a:ext>
            </a:extLst>
          </p:cNvPr>
          <p:cNvSpPr txBox="1">
            <a:spLocks/>
          </p:cNvSpPr>
          <p:nvPr/>
        </p:nvSpPr>
        <p:spPr>
          <a:xfrm>
            <a:off x="5156060" y="3480163"/>
            <a:ext cx="1663335" cy="31520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IE" dirty="0">
                <a:solidFill>
                  <a:schemeClr val="bg1"/>
                </a:solidFill>
              </a:rPr>
              <a:t>Comunicação e </a:t>
            </a:r>
            <a:r>
              <a:rPr lang="en-IE" dirty="0" err="1">
                <a:solidFill>
                  <a:schemeClr val="bg1"/>
                </a:solidFill>
              </a:rPr>
              <a:t>colaboração</a:t>
            </a:r>
            <a:endParaRPr lang="en-RU" dirty="0">
              <a:solidFill>
                <a:schemeClr val="bg1"/>
              </a:solidFill>
            </a:endParaRPr>
          </a:p>
        </p:txBody>
      </p:sp>
      <p:sp>
        <p:nvSpPr>
          <p:cNvPr id="23" name="Text Placeholder 3">
            <a:extLst>
              <a:ext uri="{FF2B5EF4-FFF2-40B4-BE49-F238E27FC236}">
                <a16:creationId xmlns:a16="http://schemas.microsoft.com/office/drawing/2014/main" id="{5E346C0C-CF53-FB48-A41E-5EFFCB78082B}"/>
              </a:ext>
            </a:extLst>
          </p:cNvPr>
          <p:cNvSpPr txBox="1">
            <a:spLocks/>
          </p:cNvSpPr>
          <p:nvPr/>
        </p:nvSpPr>
        <p:spPr>
          <a:xfrm>
            <a:off x="5158234" y="3993123"/>
            <a:ext cx="1559560" cy="31520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IE" dirty="0" err="1">
                <a:solidFill>
                  <a:schemeClr val="bg1"/>
                </a:solidFill>
              </a:rPr>
              <a:t>Criação</a:t>
            </a:r>
            <a:r>
              <a:rPr lang="en-IE" dirty="0">
                <a:solidFill>
                  <a:schemeClr val="bg1"/>
                </a:solidFill>
              </a:rPr>
              <a:t> de </a:t>
            </a:r>
            <a:r>
              <a:rPr lang="en-IE" dirty="0" err="1">
                <a:solidFill>
                  <a:schemeClr val="bg1"/>
                </a:solidFill>
              </a:rPr>
              <a:t>conteúdo</a:t>
            </a:r>
            <a:r>
              <a:rPr lang="en-IE" dirty="0">
                <a:solidFill>
                  <a:schemeClr val="bg1"/>
                </a:solidFill>
              </a:rPr>
              <a:t> digital</a:t>
            </a:r>
            <a:endParaRPr lang="en-RU" dirty="0">
              <a:solidFill>
                <a:schemeClr val="bg1"/>
              </a:solidFill>
            </a:endParaRPr>
          </a:p>
        </p:txBody>
      </p:sp>
      <p:sp>
        <p:nvSpPr>
          <p:cNvPr id="24" name="Text Placeholder 3">
            <a:extLst>
              <a:ext uri="{FF2B5EF4-FFF2-40B4-BE49-F238E27FC236}">
                <a16:creationId xmlns:a16="http://schemas.microsoft.com/office/drawing/2014/main" id="{3C0AE832-2695-C24B-A1C6-AD2B3D66EE32}"/>
              </a:ext>
            </a:extLst>
          </p:cNvPr>
          <p:cNvSpPr txBox="1">
            <a:spLocks/>
          </p:cNvSpPr>
          <p:nvPr/>
        </p:nvSpPr>
        <p:spPr>
          <a:xfrm>
            <a:off x="5124367" y="4545707"/>
            <a:ext cx="1716775" cy="31520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dirty="0">
                <a:solidFill>
                  <a:schemeClr val="bg1"/>
                </a:solidFill>
              </a:rPr>
              <a:t> </a:t>
            </a:r>
            <a:r>
              <a:rPr lang="en-IE" dirty="0" err="1">
                <a:solidFill>
                  <a:schemeClr val="bg1"/>
                </a:solidFill>
              </a:rPr>
              <a:t>Segurança</a:t>
            </a:r>
            <a:r>
              <a:rPr lang="en-RU" dirty="0">
                <a:solidFill>
                  <a:schemeClr val="bg1"/>
                </a:solidFill>
              </a:rPr>
              <a:t> </a:t>
            </a:r>
          </a:p>
        </p:txBody>
      </p:sp>
      <p:sp>
        <p:nvSpPr>
          <p:cNvPr id="25" name="Text Placeholder 3">
            <a:extLst>
              <a:ext uri="{FF2B5EF4-FFF2-40B4-BE49-F238E27FC236}">
                <a16:creationId xmlns:a16="http://schemas.microsoft.com/office/drawing/2014/main" id="{A03CF822-C0FC-A54D-9886-1FCFCD5A3D7E}"/>
              </a:ext>
            </a:extLst>
          </p:cNvPr>
          <p:cNvSpPr txBox="1">
            <a:spLocks/>
          </p:cNvSpPr>
          <p:nvPr/>
        </p:nvSpPr>
        <p:spPr>
          <a:xfrm>
            <a:off x="5156060" y="5044649"/>
            <a:ext cx="1685082" cy="315206"/>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dirty="0" err="1">
                <a:solidFill>
                  <a:schemeClr val="bg1"/>
                </a:solidFill>
              </a:rPr>
              <a:t>Resolução</a:t>
            </a:r>
            <a:r>
              <a:rPr lang="en-IE" dirty="0">
                <a:solidFill>
                  <a:schemeClr val="bg1"/>
                </a:solidFill>
              </a:rPr>
              <a:t> de </a:t>
            </a:r>
            <a:r>
              <a:rPr lang="en-IE" dirty="0" err="1">
                <a:solidFill>
                  <a:schemeClr val="bg1"/>
                </a:solidFill>
              </a:rPr>
              <a:t>problemas</a:t>
            </a:r>
            <a:endParaRPr lang="en-RU" dirty="0">
              <a:solidFill>
                <a:schemeClr val="bg1"/>
              </a:solidFill>
            </a:endParaRPr>
          </a:p>
        </p:txBody>
      </p:sp>
      <p:pic>
        <p:nvPicPr>
          <p:cNvPr id="27" name="Picture 26">
            <a:extLst>
              <a:ext uri="{FF2B5EF4-FFF2-40B4-BE49-F238E27FC236}">
                <a16:creationId xmlns:a16="http://schemas.microsoft.com/office/drawing/2014/main" id="{5D88BBC7-302E-6440-969C-AEB7D78983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99" r="799" b="7059"/>
          <a:stretch/>
        </p:blipFill>
        <p:spPr>
          <a:xfrm>
            <a:off x="1934007" y="7630154"/>
            <a:ext cx="3691661" cy="2462147"/>
          </a:xfrm>
          <a:prstGeom prst="rect">
            <a:avLst/>
          </a:prstGeom>
        </p:spPr>
      </p:pic>
      <p:sp>
        <p:nvSpPr>
          <p:cNvPr id="28" name="Text Placeholder 3">
            <a:extLst>
              <a:ext uri="{FF2B5EF4-FFF2-40B4-BE49-F238E27FC236}">
                <a16:creationId xmlns:a16="http://schemas.microsoft.com/office/drawing/2014/main" id="{D0B1ABB9-84F2-B541-9469-5F715B0503B8}"/>
              </a:ext>
            </a:extLst>
          </p:cNvPr>
          <p:cNvSpPr txBox="1">
            <a:spLocks/>
          </p:cNvSpPr>
          <p:nvPr/>
        </p:nvSpPr>
        <p:spPr>
          <a:xfrm>
            <a:off x="509911" y="6796857"/>
            <a:ext cx="6563459" cy="1587281"/>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dirty="0"/>
              <a:t>Ambos os quadros estão bem estabelecidos a nível europeu e descrevem os níveis de proficiência para cada competência, que foram definidos através de resultados de aprendizagem (aplicação de verbos de ação, seguindo a taxonomia de </a:t>
            </a:r>
            <a:r>
              <a:rPr lang="pt-PT" dirty="0" err="1"/>
              <a:t>Bloom</a:t>
            </a:r>
            <a:r>
              <a:rPr lang="pt-PT" dirty="0"/>
              <a:t>) e inspirados na estrutura e vocabulário do Quadro Europeu de Qualificações (QEQ). Além disso, cada descrição do nível contém conhecimentos, aptidões e atitudes, descritos num único descritor para cada nível de cada competência.</a:t>
            </a:r>
            <a:endParaRPr lang="en-RU" dirty="0"/>
          </a:p>
        </p:txBody>
      </p:sp>
      <p:sp>
        <p:nvSpPr>
          <p:cNvPr id="8" name="Text Placeholder 25">
            <a:extLst>
              <a:ext uri="{FF2B5EF4-FFF2-40B4-BE49-F238E27FC236}">
                <a16:creationId xmlns:a16="http://schemas.microsoft.com/office/drawing/2014/main" id="{DED42EA1-A7F4-2CA5-C0FD-9DD704D2534E}"/>
              </a:ext>
            </a:extLst>
          </p:cNvPr>
          <p:cNvSpPr>
            <a:spLocks noGrp="1"/>
          </p:cNvSpPr>
          <p:nvPr>
            <p:ph type="body" sz="quarter" idx="32" hasCustomPrompt="1"/>
          </p:nvPr>
        </p:nvSpPr>
        <p:spPr>
          <a:xfrm>
            <a:off x="2176272" y="10175681"/>
            <a:ext cx="4315603" cy="505268"/>
          </a:xfrm>
        </p:spPr>
        <p:txBody>
          <a:bodyPr anchor="ctr">
            <a:noAutofit/>
          </a:bodyPr>
          <a:lstStyle>
            <a:lvl1pPr marL="0" indent="0" algn="l">
              <a:buNone/>
              <a:defRPr sz="130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pt-PT" b="1" dirty="0"/>
              <a:t>Guia Pedagógico para  ensinar Envolvimento Cívico Digital </a:t>
            </a:r>
            <a:r>
              <a:rPr lang="en-US" dirty="0"/>
              <a:t>(IO3)</a:t>
            </a:r>
          </a:p>
        </p:txBody>
      </p:sp>
    </p:spTree>
    <p:extLst>
      <p:ext uri="{BB962C8B-B14F-4D97-AF65-F5344CB8AC3E}">
        <p14:creationId xmlns:p14="http://schemas.microsoft.com/office/powerpoint/2010/main" val="181650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4EB4EB-DFCF-DA43-9C63-67C212B49AFB}"/>
              </a:ext>
            </a:extLst>
          </p:cNvPr>
          <p:cNvSpPr/>
          <p:nvPr/>
        </p:nvSpPr>
        <p:spPr>
          <a:xfrm>
            <a:off x="0" y="4586884"/>
            <a:ext cx="7559675" cy="4336807"/>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 name="Text Placeholder 2">
            <a:extLst>
              <a:ext uri="{FF2B5EF4-FFF2-40B4-BE49-F238E27FC236}">
                <a16:creationId xmlns:a16="http://schemas.microsoft.com/office/drawing/2014/main" id="{D28BC013-18EE-2B4C-8048-B65871E3D78A}"/>
              </a:ext>
            </a:extLst>
          </p:cNvPr>
          <p:cNvSpPr>
            <a:spLocks noGrp="1"/>
          </p:cNvSpPr>
          <p:nvPr>
            <p:ph type="body" sz="quarter" idx="14"/>
          </p:nvPr>
        </p:nvSpPr>
        <p:spPr/>
        <p:txBody>
          <a:bodyPr/>
          <a:lstStyle/>
          <a:p>
            <a:r>
              <a:rPr lang="en-IE" dirty="0"/>
              <a:t>4.B. MÓDULOS REA</a:t>
            </a:r>
            <a:endParaRPr lang="en-RU" dirty="0"/>
          </a:p>
        </p:txBody>
      </p:sp>
      <p:sp>
        <p:nvSpPr>
          <p:cNvPr id="5" name="Freeform 4">
            <a:extLst>
              <a:ext uri="{FF2B5EF4-FFF2-40B4-BE49-F238E27FC236}">
                <a16:creationId xmlns:a16="http://schemas.microsoft.com/office/drawing/2014/main" id="{EC328363-1D6C-3545-A440-5C54A7F5B7C4}"/>
              </a:ext>
            </a:extLst>
          </p:cNvPr>
          <p:cNvSpPr/>
          <p:nvPr/>
        </p:nvSpPr>
        <p:spPr>
          <a:xfrm>
            <a:off x="288257" y="717222"/>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8" name="Freeform 7">
            <a:extLst>
              <a:ext uri="{FF2B5EF4-FFF2-40B4-BE49-F238E27FC236}">
                <a16:creationId xmlns:a16="http://schemas.microsoft.com/office/drawing/2014/main" id="{1E592733-C8A4-9F42-A187-3C5BDD186AE0}"/>
              </a:ext>
            </a:extLst>
          </p:cNvPr>
          <p:cNvSpPr/>
          <p:nvPr/>
        </p:nvSpPr>
        <p:spPr>
          <a:xfrm>
            <a:off x="381979" y="132769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9" name="Text Placeholder 3">
            <a:extLst>
              <a:ext uri="{FF2B5EF4-FFF2-40B4-BE49-F238E27FC236}">
                <a16:creationId xmlns:a16="http://schemas.microsoft.com/office/drawing/2014/main" id="{C2528741-2A43-4841-A11E-8663DE1AB50D}"/>
              </a:ext>
            </a:extLst>
          </p:cNvPr>
          <p:cNvSpPr txBox="1">
            <a:spLocks/>
          </p:cNvSpPr>
          <p:nvPr/>
        </p:nvSpPr>
        <p:spPr>
          <a:xfrm>
            <a:off x="521852" y="1311651"/>
            <a:ext cx="6533982" cy="2740395"/>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Há um total de seis módulos nos </a:t>
            </a:r>
            <a:r>
              <a:rPr lang="pt-PT" b="1" dirty="0" err="1"/>
              <a:t>REAs</a:t>
            </a:r>
            <a:r>
              <a:rPr lang="pt-PT" b="1" dirty="0"/>
              <a:t> de Envolvimento Cívico Digital:</a:t>
            </a:r>
          </a:p>
          <a:p>
            <a:endParaRPr lang="ru-RU" b="1" dirty="0"/>
          </a:p>
          <a:p>
            <a:r>
              <a:rPr lang="pt-PT" b="1" dirty="0"/>
              <a:t>MÓDULO 1: </a:t>
            </a:r>
            <a:r>
              <a:rPr lang="pt-PT" dirty="0"/>
              <a:t>Envolvimento Cívico Digital – O potencial na interseção de tecnologia e os novas meios de comunicação</a:t>
            </a:r>
          </a:p>
          <a:p>
            <a:r>
              <a:rPr lang="pt-PT" b="1" dirty="0"/>
              <a:t>MÓDULO 2: </a:t>
            </a:r>
            <a:r>
              <a:rPr lang="pt-PT" dirty="0"/>
              <a:t>Onde estão as oportunidades para os alunos?</a:t>
            </a:r>
          </a:p>
          <a:p>
            <a:r>
              <a:rPr lang="pt-PT" b="1" dirty="0"/>
              <a:t>MÓDULO</a:t>
            </a:r>
            <a:r>
              <a:rPr lang="pt-PT" dirty="0"/>
              <a:t> </a:t>
            </a:r>
            <a:r>
              <a:rPr lang="pt-PT" b="1" dirty="0"/>
              <a:t>3: </a:t>
            </a:r>
            <a:r>
              <a:rPr lang="pt-PT" dirty="0"/>
              <a:t>Como configurar um projeto de Envolvimento Cívico Digital </a:t>
            </a:r>
          </a:p>
          <a:p>
            <a:r>
              <a:rPr lang="pt-PT" b="1" dirty="0"/>
              <a:t>MÓDULO 4: </a:t>
            </a:r>
            <a:r>
              <a:rPr lang="pt-PT" dirty="0"/>
              <a:t>Gestão de projeto de Envolvimento Cívico Digital</a:t>
            </a:r>
          </a:p>
          <a:p>
            <a:r>
              <a:rPr lang="pt-PT" b="1" dirty="0"/>
              <a:t>MÓDULO 5: </a:t>
            </a:r>
            <a:r>
              <a:rPr lang="pt-PT" dirty="0"/>
              <a:t>Como financiar o seu projeto Incluindo modelos focados na tecnologia</a:t>
            </a:r>
          </a:p>
          <a:p>
            <a:r>
              <a:rPr lang="pt-PT" b="1" dirty="0"/>
              <a:t>MÓDULO 6: </a:t>
            </a:r>
            <a:r>
              <a:rPr lang="pt-PT" dirty="0"/>
              <a:t>Marketing do projeto de Envolvimento Cívico Digital, causa e colaboração</a:t>
            </a:r>
          </a:p>
          <a:p>
            <a:r>
              <a:rPr lang="pt-PT" dirty="0"/>
              <a:t>Os módulos são desenvolvidos como Recursos Educacionais Abertos e são baseados em atividades de aprendizagem prontas para utilização, incluindo conteúdo de ensino original, informações, exercícios e melhores práticas.</a:t>
            </a:r>
            <a:endParaRPr lang="en-RU" dirty="0"/>
          </a:p>
        </p:txBody>
      </p:sp>
      <p:sp>
        <p:nvSpPr>
          <p:cNvPr id="12" name="Text Placeholder 3">
            <a:extLst>
              <a:ext uri="{FF2B5EF4-FFF2-40B4-BE49-F238E27FC236}">
                <a16:creationId xmlns:a16="http://schemas.microsoft.com/office/drawing/2014/main" id="{01C66867-1AA6-1949-8C5A-F7467325FE2A}"/>
              </a:ext>
            </a:extLst>
          </p:cNvPr>
          <p:cNvSpPr txBox="1">
            <a:spLocks/>
          </p:cNvSpPr>
          <p:nvPr/>
        </p:nvSpPr>
        <p:spPr>
          <a:xfrm>
            <a:off x="511679" y="9013336"/>
            <a:ext cx="6533982" cy="328217"/>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pt-PT" i="1" dirty="0"/>
              <a:t>Uma imagem destacando os diferentes módulos encontrados nos REA</a:t>
            </a:r>
            <a:endParaRPr lang="en-RU" i="1" dirty="0"/>
          </a:p>
        </p:txBody>
      </p:sp>
      <p:pic>
        <p:nvPicPr>
          <p:cNvPr id="1026" name="Picture 2" descr="quadr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9312" y="4773789"/>
            <a:ext cx="66198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5">
            <a:extLst>
              <a:ext uri="{FF2B5EF4-FFF2-40B4-BE49-F238E27FC236}">
                <a16:creationId xmlns:a16="http://schemas.microsoft.com/office/drawing/2014/main" id="{7E5196DA-2EE6-FAC8-B8FB-C50D5D18435B}"/>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68795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D396C7-201C-6140-8E3F-9B6F92507B3E}"/>
              </a:ext>
            </a:extLst>
          </p:cNvPr>
          <p:cNvSpPr>
            <a:spLocks noGrp="1"/>
          </p:cNvSpPr>
          <p:nvPr>
            <p:ph type="body" sz="quarter" idx="14"/>
          </p:nvPr>
        </p:nvSpPr>
        <p:spPr/>
        <p:txBody>
          <a:bodyPr/>
          <a:lstStyle/>
          <a:p>
            <a:r>
              <a:rPr lang="en-GB" dirty="0"/>
              <a:t>4.C. </a:t>
            </a:r>
            <a:r>
              <a:rPr lang="pt-PT" dirty="0"/>
              <a:t>OBJETIVOS DE APRENDIZAGEM DOS REA</a:t>
            </a:r>
            <a:endParaRPr lang="en-GB" dirty="0"/>
          </a:p>
        </p:txBody>
      </p:sp>
      <p:sp>
        <p:nvSpPr>
          <p:cNvPr id="4" name="Text Placeholder 3">
            <a:extLst>
              <a:ext uri="{FF2B5EF4-FFF2-40B4-BE49-F238E27FC236}">
                <a16:creationId xmlns:a16="http://schemas.microsoft.com/office/drawing/2014/main" id="{97C05608-F7D1-6440-829D-020B10339E4D}"/>
              </a:ext>
            </a:extLst>
          </p:cNvPr>
          <p:cNvSpPr>
            <a:spLocks noGrp="1"/>
          </p:cNvSpPr>
          <p:nvPr>
            <p:ph type="body" sz="quarter" idx="33"/>
          </p:nvPr>
        </p:nvSpPr>
        <p:spPr>
          <a:xfrm>
            <a:off x="522456" y="1442280"/>
            <a:ext cx="6533982" cy="505268"/>
          </a:xfrm>
        </p:spPr>
        <p:txBody>
          <a:bodyPr/>
          <a:lstStyle/>
          <a:p>
            <a:r>
              <a:rPr lang="pt-PT" dirty="0"/>
              <a:t>Cada um dos seis módulos do módulo é composto por entre 4 a 5 tópicos. Os objetivos de aprendizagem de cada módulo são os seguintes:</a:t>
            </a:r>
            <a:endParaRPr lang="en-RU" dirty="0"/>
          </a:p>
        </p:txBody>
      </p:sp>
      <p:graphicFrame>
        <p:nvGraphicFramePr>
          <p:cNvPr id="5" name="Table 5">
            <a:extLst>
              <a:ext uri="{FF2B5EF4-FFF2-40B4-BE49-F238E27FC236}">
                <a16:creationId xmlns:a16="http://schemas.microsoft.com/office/drawing/2014/main" id="{6D3B86CA-8F05-114B-8277-BC352DDC8F7E}"/>
              </a:ext>
            </a:extLst>
          </p:cNvPr>
          <p:cNvGraphicFramePr>
            <a:graphicFrameLocks noGrp="1"/>
          </p:cNvGraphicFramePr>
          <p:nvPr>
            <p:extLst>
              <p:ext uri="{D42A27DB-BD31-4B8C-83A1-F6EECF244321}">
                <p14:modId xmlns:p14="http://schemas.microsoft.com/office/powerpoint/2010/main" val="2265818693"/>
              </p:ext>
            </p:extLst>
          </p:nvPr>
        </p:nvGraphicFramePr>
        <p:xfrm>
          <a:off x="503238" y="2050687"/>
          <a:ext cx="6570133" cy="7584598"/>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584358">
                <a:tc>
                  <a:txBody>
                    <a:bodyPr/>
                    <a:lstStyle/>
                    <a:p>
                      <a:pPr algn="ctr">
                        <a:spcAft>
                          <a:spcPts val="0"/>
                        </a:spcAft>
                      </a:pPr>
                      <a:r>
                        <a:rPr lang="pt-PT"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Módulo 1</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pPr algn="ctr">
                        <a:spcAft>
                          <a:spcPts val="0"/>
                        </a:spcAft>
                      </a:pPr>
                      <a:r>
                        <a:rPr lang="pt-PT"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Envolvimento Cívico Digital – O potencial na interseção de tecnologia e os novas meios de comunicação</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374400">
                <a:tc>
                  <a:txBody>
                    <a:bodyPr/>
                    <a:lstStyle/>
                    <a:p>
                      <a:pPr algn="ctr">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Visão geral</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Este módulo explora o conceito de envolvimento cívico digital do estudante. </a:t>
                      </a:r>
                    </a:p>
                    <a:p>
                      <a:pPr algn="just">
                        <a:lnSpc>
                          <a:spcPct val="100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Define-se o que é e seu potencial para as sociedades. As competências que podem ser desenvolvidas quando os alunos praticam o Envolvimento cívico também são identificadas. Os alunos terão uma melhor compreensão sobre as competências que vão adquirir ao praticar atividades de envolvimento cívico digital e terão a oportunidade de conhecer vários exemplos de projetos de envolvimento cívico que foram pesquisados como parte do Guia para Envolvimento Cívico Digital (IO1).</a:t>
                      </a: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algn="ctr">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1:</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O que é Envolvimento Cívico Digital Estudantil?</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Dentro deste tópico, o conceito de Envolvimento cívico digital do aluno é explorado em detalhe. Neste tópico, alunos e participantes são introduzidos ao conceito de envolvimento cívico digital e às diferenças entre os conceitos relacionados. Por exemplo, os conceitos de Envolvimento cívico, Envolvimento cívico digital e Envolvimento cívico digital do aluno são explorados.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374400">
                <a:tc>
                  <a:txBody>
                    <a:bodyPr/>
                    <a:lstStyle/>
                    <a:p>
                      <a:pPr algn="ctr">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2:</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Qual o impacto do Envolvimento cívico digital nas universidades (e além)?</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Dentro deste tópico, é explorada a relação entre Envolvimento cívico e as tecnologias digitais. Os alunos são inicialmente apresentados ao Guia de ECD (do IO1 deste projeto). Ao final deste módulo, os alunos devem reconhecer relevância das tecnologias digitais para o Envolvimento cívico. Exploram-se dois alinhamentos de aplicação de tecnologias digitais como a importância da digitalização intencional de apoio aos projetos e a digitalização de emergência. Os alunos no final deste tópico devem ser capazes de explicar a diferença entre os dois conceitos e como influenciam um projeto de Envolvimento cívico digital.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717534">
                <a:tc>
                  <a:txBody>
                    <a:bodyPr/>
                    <a:lstStyle/>
                    <a:p>
                      <a:pPr algn="ctr">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3:</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00000"/>
                        </a:lnSpc>
                        <a:spcAft>
                          <a:spcPts val="0"/>
                        </a:spcAft>
                      </a:pPr>
                      <a:r>
                        <a:rPr lang="pt-PT"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Quais as competências que os alunos envolvidos civicamente desenvolvem?</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Os conceitos introduzidos neste tópico estão relacionados às competências digitais e às competências empreendedoras. As respetivas competências podem ser encontradas nos referenciais europeus DigComp2.1 e </a:t>
                      </a:r>
                      <a:r>
                        <a:rPr lang="pt-PT" sz="1100"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EntreComp</a:t>
                      </a: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desenvolvidos pela Comissão Europeia. Este tópico explora as competências que os alunos desenvolverão quando participarem de atividades digitais de Envolvimento cívico. Durante este tópico os alunos serão apresentados à competência de “1.3 navegar, pesquisar e filtrar dados, informação e conteúdo digital” (</a:t>
                      </a:r>
                      <a:r>
                        <a:rPr lang="pt-PT" sz="1100"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DigComp</a:t>
                      </a: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e à competência de “3.3 Lidar com a incerteza, ambiguidade e risco” (</a:t>
                      </a:r>
                      <a:r>
                        <a:rPr lang="pt-PT" sz="1100"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EntreComp</a:t>
                      </a: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482205">
                <a:tc>
                  <a:txBody>
                    <a:bodyPr/>
                    <a:lstStyle/>
                    <a:p>
                      <a:pPr algn="ctr">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4:</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Como é o envolvimento cívico digital do aluno na prática?</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Dentro deste tópico, os alunos são apresentados a alguns dos estudos de caso que foram conduzidos como parte da pesquisa contida no Guia para Envolvimento cívico digital (IO1) No final deste tópico, os alunos devem ser capazes de fornecer exemplos diferentes dos estudos de caso, bem como dar uma ideia aos alunos de como pode ser um projeto de Envolvimento cívico digital no futuro.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bl>
          </a:graphicData>
        </a:graphic>
      </p:graphicFrame>
      <p:sp>
        <p:nvSpPr>
          <p:cNvPr id="7" name="Freeform 6">
            <a:extLst>
              <a:ext uri="{FF2B5EF4-FFF2-40B4-BE49-F238E27FC236}">
                <a16:creationId xmlns:a16="http://schemas.microsoft.com/office/drawing/2014/main" id="{4D8CC418-9E54-1446-9541-C9FEE2EBB1A8}"/>
              </a:ext>
            </a:extLst>
          </p:cNvPr>
          <p:cNvSpPr/>
          <p:nvPr/>
        </p:nvSpPr>
        <p:spPr>
          <a:xfrm>
            <a:off x="288257" y="717222"/>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6" name="Text Placeholder 25">
            <a:extLst>
              <a:ext uri="{FF2B5EF4-FFF2-40B4-BE49-F238E27FC236}">
                <a16:creationId xmlns:a16="http://schemas.microsoft.com/office/drawing/2014/main" id="{2CD178EA-58C2-AEB6-3304-5C4D9307D23C}"/>
              </a:ext>
            </a:extLst>
          </p:cNvPr>
          <p:cNvSpPr>
            <a:spLocks noGrp="1"/>
          </p:cNvSpPr>
          <p:nvPr>
            <p:ph type="body" sz="quarter" idx="32" hasCustomPrompt="1"/>
          </p:nvPr>
        </p:nvSpPr>
        <p:spPr>
          <a:xfrm>
            <a:off x="2176272" y="10175681"/>
            <a:ext cx="4315603" cy="505268"/>
          </a:xfrm>
        </p:spPr>
        <p:txBody>
          <a:bodyPr anchor="ctr">
            <a:noAutofit/>
          </a:bodyPr>
          <a:lstStyle>
            <a:lvl1pPr marL="0" indent="0" algn="l">
              <a:buNone/>
              <a:defRPr sz="130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pt-PT" b="1" dirty="0"/>
              <a:t>Guia Pedagógico para  ensinar Envolvimento Cívico Digital </a:t>
            </a:r>
            <a:r>
              <a:rPr lang="en-US" dirty="0"/>
              <a:t>(IO3)</a:t>
            </a:r>
          </a:p>
        </p:txBody>
      </p:sp>
    </p:spTree>
    <p:extLst>
      <p:ext uri="{BB962C8B-B14F-4D97-AF65-F5344CB8AC3E}">
        <p14:creationId xmlns:p14="http://schemas.microsoft.com/office/powerpoint/2010/main" val="233691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22929FC-E254-C94A-AD2A-92B6F96A9AD5}"/>
              </a:ext>
            </a:extLst>
          </p:cNvPr>
          <p:cNvGraphicFramePr>
            <a:graphicFrameLocks noGrp="1"/>
          </p:cNvGraphicFramePr>
          <p:nvPr>
            <p:extLst>
              <p:ext uri="{D42A27DB-BD31-4B8C-83A1-F6EECF244321}">
                <p14:modId xmlns:p14="http://schemas.microsoft.com/office/powerpoint/2010/main" val="2061179720"/>
              </p:ext>
            </p:extLst>
          </p:nvPr>
        </p:nvGraphicFramePr>
        <p:xfrm>
          <a:off x="503238" y="557213"/>
          <a:ext cx="6570133" cy="2179320"/>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pt-PT" sz="1100" b="1" kern="1200" dirty="0">
                          <a:solidFill>
                            <a:srgbClr val="22385A"/>
                          </a:solidFill>
                          <a:latin typeface="+mn-lt"/>
                          <a:ea typeface="+mn-ea"/>
                          <a:cs typeface="+mn-cs"/>
                        </a:rPr>
                        <a:t>Módulo 1 Exercícios e atividades:</a:t>
                      </a:r>
                    </a:p>
                    <a:p>
                      <a:pPr marL="0" marR="0" indent="0" algn="just" defTabSz="755934" rtl="0" eaLnBrk="1" fontAlgn="auto" latinLnBrk="0" hangingPunct="1">
                        <a:lnSpc>
                          <a:spcPct val="100000"/>
                        </a:lnSpc>
                        <a:spcBef>
                          <a:spcPts val="0"/>
                        </a:spcBef>
                        <a:spcAft>
                          <a:spcPts val="0"/>
                        </a:spcAft>
                        <a:buClrTx/>
                        <a:buSzTx/>
                        <a:buFontTx/>
                        <a:buNone/>
                        <a:tabLst/>
                        <a:defRPr/>
                      </a:pPr>
                      <a:r>
                        <a:rPr lang="pt-PT" sz="1100" b="1" kern="1200" dirty="0">
                          <a:solidFill>
                            <a:srgbClr val="22385A"/>
                          </a:solidFill>
                          <a:latin typeface="+mn-lt"/>
                          <a:ea typeface="+mn-ea"/>
                          <a:cs typeface="+mn-cs"/>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marL="0" marR="0" indent="0" algn="just" defTabSz="755934" rtl="0" eaLnBrk="1" fontAlgn="auto" latinLnBrk="0" hangingPunct="1">
                        <a:lnSpc>
                          <a:spcPct val="100000"/>
                        </a:lnSpc>
                        <a:spcBef>
                          <a:spcPts val="0"/>
                        </a:spcBef>
                        <a:spcAft>
                          <a:spcPts val="0"/>
                        </a:spcAft>
                        <a:buClrTx/>
                        <a:buSzTx/>
                        <a:buFontTx/>
                        <a:buNone/>
                        <a:tabLst/>
                        <a:defRPr/>
                      </a:pPr>
                      <a:r>
                        <a:rPr lang="pt-PT" sz="1100" b="0" kern="1200" dirty="0">
                          <a:solidFill>
                            <a:srgbClr val="22385A"/>
                          </a:solidFill>
                          <a:latin typeface="+mn-lt"/>
                          <a:ea typeface="+mn-ea"/>
                          <a:cs typeface="+mn-cs"/>
                        </a:rPr>
                        <a:t>Ao final de cada módulo, há diversas atividades e conteúdos extras que os alunos podem fazer para ajudar a aumentar a informação e a consolidar a aprendizagem. É fornecido um primeiro conjunto de exercícios de livre e autogestão. O segundo conjunto de exercícios está orientado para ser uma atividade de grupo a propor entre todos os participantes.</a:t>
                      </a:r>
                      <a:r>
                        <a:rPr lang="pt-PT" sz="1100" b="0" kern="1200" baseline="0" dirty="0">
                          <a:solidFill>
                            <a:srgbClr val="22385A"/>
                          </a:solidFill>
                          <a:latin typeface="+mn-lt"/>
                          <a:ea typeface="+mn-ea"/>
                          <a:cs typeface="+mn-cs"/>
                        </a:rPr>
                        <a:t> </a:t>
                      </a:r>
                      <a:r>
                        <a:rPr lang="pt-PT" sz="1100" b="0" kern="1200" dirty="0">
                          <a:solidFill>
                            <a:srgbClr val="22385A"/>
                          </a:solidFill>
                          <a:latin typeface="+mn-lt"/>
                          <a:ea typeface="+mn-ea"/>
                          <a:cs typeface="+mn-cs"/>
                        </a:rPr>
                        <a:t>No módulo 1, a atividade individual numa primeira fase implica assistir aos vídeos fornecidos e, em seguida, responder a perguntas sobre alguns dos conceitos e conteúdos discutidos ao longo deste módulo. Essas perguntas são elaboradas para estimular os alunos a pensar sobre experiências anteriores de ECD que em que participaram no passado. A atividade de trabalho em grupo distribui os alunos em equipas para identificar ideias para o seu potencial projeto ECD, refletir sobre as experiências passadas que podem fornecer ideias potencialmente benéficas para futuros projetos de Envolvimento cívico.</a:t>
                      </a: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bl>
          </a:graphicData>
        </a:graphic>
      </p:graphicFrame>
      <p:graphicFrame>
        <p:nvGraphicFramePr>
          <p:cNvPr id="6" name="Table 5">
            <a:extLst>
              <a:ext uri="{FF2B5EF4-FFF2-40B4-BE49-F238E27FC236}">
                <a16:creationId xmlns:a16="http://schemas.microsoft.com/office/drawing/2014/main" id="{D41E8CA8-1507-FE43-A0C2-D5D0166ECEE2}"/>
              </a:ext>
            </a:extLst>
          </p:cNvPr>
          <p:cNvGraphicFramePr>
            <a:graphicFrameLocks noGrp="1"/>
          </p:cNvGraphicFramePr>
          <p:nvPr>
            <p:extLst>
              <p:ext uri="{D42A27DB-BD31-4B8C-83A1-F6EECF244321}">
                <p14:modId xmlns:p14="http://schemas.microsoft.com/office/powerpoint/2010/main" val="1738992977"/>
              </p:ext>
            </p:extLst>
          </p:nvPr>
        </p:nvGraphicFramePr>
        <p:xfrm>
          <a:off x="503238" y="2797015"/>
          <a:ext cx="6570133" cy="7223510"/>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spcAft>
                          <a:spcPts val="0"/>
                        </a:spcAft>
                      </a:pPr>
                      <a:r>
                        <a:rPr lang="pt-PT"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Módulo 2</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pPr>
                        <a:spcAft>
                          <a:spcPts val="0"/>
                        </a:spcAft>
                      </a:pPr>
                      <a:r>
                        <a:rPr lang="pt-PT"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Onde estão as oportunidades para os alunos?</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374400">
                <a:tc>
                  <a:txBody>
                    <a:bodyPr/>
                    <a:lstStyle/>
                    <a:p>
                      <a:pPr algn="ctr">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Visão geral</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Explora os desafios dos alunos que participam em atividades digitais de Envolvimento cívico. Os alunos aprendem a identificar diferentes exemplos e oportunidades para criar projetos de Envolvimento cívico, bem como as competências e aptidões resultantes.</a:t>
                      </a: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algn="ctr">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1:</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Problemas que necessitam ser resolvidos – destaque para desafios globais.</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Os alunos vão aprender a sinalizar problemas que precisam de uma solução, tanto à escala global como à escala da comunidade local. Os resultados de aprendizagem deste tópico é que os alunos tenham uma ampla variedade de ideias para identificar diferentes problemas nas comunidades locais e desafios globais.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481162">
                <a:tc>
                  <a:txBody>
                    <a:bodyPr/>
                    <a:lstStyle/>
                    <a:p>
                      <a:pPr algn="ctr">
                        <a:lnSpc>
                          <a:spcPct val="115000"/>
                        </a:lnSpc>
                        <a:spcBef>
                          <a:spcPts val="195"/>
                        </a:spcBef>
                        <a:spcAft>
                          <a:spcPts val="0"/>
                        </a:spcAft>
                        <a:tabLst>
                          <a:tab pos="450215" algn="l"/>
                        </a:tabLst>
                      </a:pPr>
                      <a:r>
                        <a:rPr lang="pt-PT" sz="1100" b="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2:</a:t>
                      </a:r>
                      <a:endParaRPr lang="pt-PT" sz="11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Melhorar a sua comunidade através do envolvimento cívico</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São apresentados aos alunos alguns exemplos de boas práticas extraídos dos estudos de caso. Os alunos devem ser capazes de identificar o que permitiu estes projetos terem sucesso e porque seriam benéficos para uma comunidade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lnSpc>
                          <a:spcPct val="115000"/>
                        </a:lnSpc>
                        <a:spcBef>
                          <a:spcPts val="195"/>
                        </a:spcBef>
                        <a:spcAft>
                          <a:spcPts val="0"/>
                        </a:spcAft>
                        <a:tabLst>
                          <a:tab pos="450215" algn="l"/>
                        </a:tabLst>
                      </a:pPr>
                      <a:r>
                        <a:rPr lang="pt-PT" sz="1100" b="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3:</a:t>
                      </a:r>
                      <a:endParaRPr lang="pt-PT" sz="11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Adotar uma abordagem de aprendizagem em serviço para um projeto ECD </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Explora o </a:t>
                      </a:r>
                      <a:r>
                        <a:rPr lang="pt-PT" sz="1100" kern="12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conceito de aprendizagem em serviço e o impacto que tem sobre o envolvimento cívico de alunos. Após explorar </a:t>
                      </a: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este tema, os alunos devem ser capazes de explicar o conceito de aprendizagem em serviço, bem como identificar exemplos da sua aplicação. Além disso, os benefícios da aprendizagem em serviço e o seu potencial como uma abordagem pedagógica.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algn="ctr">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4:</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O ECD está a construir os seus níveis de competência. Aqui estão as oportunidades  </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Apresentar os referenciais europeus </a:t>
                      </a:r>
                      <a:r>
                        <a:rPr lang="pt-PT" sz="1100"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DigComp</a:t>
                      </a: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e </a:t>
                      </a:r>
                      <a:r>
                        <a:rPr lang="pt-PT" sz="1100"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EntreComp</a:t>
                      </a: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Os alunos irão explorar as competências de “2.3 'Envolvimento na cidadania através de tecnologias digitais'”(</a:t>
                      </a:r>
                      <a:r>
                        <a:rPr lang="pt-PT" sz="1100"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DigComp</a:t>
                      </a: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e as competências do “1.5 Pensamento ético e sustentável” (</a:t>
                      </a:r>
                      <a:r>
                        <a:rPr lang="pt-PT" sz="1100"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EntreComp</a:t>
                      </a: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374400">
                <a:tc>
                  <a:txBody>
                    <a:bodyPr/>
                    <a:lstStyle/>
                    <a:p>
                      <a:pPr algn="ctr">
                        <a:lnSpc>
                          <a:spcPct val="115000"/>
                        </a:lnSpc>
                        <a:spcBef>
                          <a:spcPts val="195"/>
                        </a:spcBef>
                        <a:spcAft>
                          <a:spcPts val="0"/>
                        </a:spcAft>
                        <a:tabLst>
                          <a:tab pos="450215" algn="l"/>
                        </a:tabLst>
                      </a:pPr>
                      <a:r>
                        <a:rPr lang="pt-PT" sz="12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Módulo 2 Exercícios e atividades:</a:t>
                      </a:r>
                      <a:endParaRPr lang="pt-PT" sz="105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t-PT"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kern="12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Os vídeos desta seção exploram os objetivos de desenvolvimento sustentável da ONU, novos modelos de Envolvimento cívico, uma inspiradora palestra TED sobre como restaurar o Envolvimento cívico da juventude e um vídeo que destaca a importância da terceira missão das universidades. Identificar os desafios </a:t>
                      </a:r>
                      <a:r>
                        <a:rPr lang="pt-PT" sz="1100" kern="1200"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societais</a:t>
                      </a:r>
                      <a:r>
                        <a:rPr lang="pt-PT" sz="1100" kern="12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que um projeto ECD seria capaz de abordar. Da mesma forma, o segundo conjunto de exercícios foi concebido para ser integrado como uma dinâmica de grupo nas aulas. Para a atividade em grupo, os alunos deverão pensar nas suas próprias experiências num projeto ECD e quais problemas que poderão enfrentar e como os abordariam atualmente.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sp>
        <p:nvSpPr>
          <p:cNvPr id="3" name="Text Placeholder 25">
            <a:extLst>
              <a:ext uri="{FF2B5EF4-FFF2-40B4-BE49-F238E27FC236}">
                <a16:creationId xmlns:a16="http://schemas.microsoft.com/office/drawing/2014/main" id="{9AF5BE0E-3CC2-B4EF-45F9-4C33D654DBA8}"/>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362934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9DE36A-DF76-3C42-89F0-E8B8B4537B6E}"/>
              </a:ext>
            </a:extLst>
          </p:cNvPr>
          <p:cNvGraphicFramePr>
            <a:graphicFrameLocks noGrp="1"/>
          </p:cNvGraphicFramePr>
          <p:nvPr>
            <p:extLst>
              <p:ext uri="{D42A27DB-BD31-4B8C-83A1-F6EECF244321}">
                <p14:modId xmlns:p14="http://schemas.microsoft.com/office/powerpoint/2010/main" val="3985512255"/>
              </p:ext>
            </p:extLst>
          </p:nvPr>
        </p:nvGraphicFramePr>
        <p:xfrm>
          <a:off x="503238" y="557213"/>
          <a:ext cx="6570133" cy="9000240"/>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lnSpc>
                          <a:spcPct val="100000"/>
                        </a:lnSpc>
                        <a:spcBef>
                          <a:spcPts val="0"/>
                        </a:spcBef>
                        <a:spcAft>
                          <a:spcPts val="0"/>
                        </a:spcAft>
                        <a:tabLst>
                          <a:tab pos="450215" algn="l"/>
                        </a:tabLst>
                      </a:pPr>
                      <a:r>
                        <a:rPr lang="pt-PT"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Módulo 3</a:t>
                      </a:r>
                      <a:endParaRPr lang="pt-PT" sz="14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pPr algn="just">
                        <a:lnSpc>
                          <a:spcPct val="100000"/>
                        </a:lnSpc>
                        <a:spcBef>
                          <a:spcPts val="0"/>
                        </a:spcBef>
                        <a:spcAft>
                          <a:spcPts val="0"/>
                        </a:spcAft>
                        <a:tabLst>
                          <a:tab pos="450215" algn="l"/>
                        </a:tabLst>
                      </a:pPr>
                      <a:r>
                        <a:rPr lang="pt-PT"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Como configurar um projeto de Envolvimento cívico digital</a:t>
                      </a:r>
                      <a:endParaRPr lang="pt-PT" sz="14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374400">
                <a:tc>
                  <a:txBody>
                    <a:bodyPr/>
                    <a:lstStyle/>
                    <a:p>
                      <a:pPr algn="ctr">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Visão geral</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Este módulo examinará como os alunos podem participar nas suas próprias atividades de Envolvimento Cívico Digital. Os alunos aprenderão sobre diferentes exemplos de ECD e o que os ajuda a garantir que o projeto seja bem-sucedido. Este módulo orienta os alunos no arranque da jornada do projeto de Envolvimento Cívico Digital.</a:t>
                      </a: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algn="ctr">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1:</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O que é que os grandes projetos de envolvimento cívico digital incluem?</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Este tópico reúne um conjunto de semelhanças entre diferentes projetos de Envolvimento Cívico Digital para apoiar a identificação dos aspetos que podem garantir o sucesso de um projeto de Envolvimento Cívico Digital. O resultado da aprendizagem deste tópico será uma compreensão do que compõe um projeto de envolvimento cívico de excelência, assim como se deve despertar o processo e desenvolver o seu próprio projeto de envolvimento cívico digital.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481162">
                <a:tc>
                  <a:txBody>
                    <a:bodyPr/>
                    <a:lstStyle/>
                    <a:p>
                      <a:pPr algn="ctr">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2:</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b="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Investir no seu primeiro projeto/iniciativa de envolvimento cívico digital </a:t>
                      </a:r>
                      <a:endParaRPr lang="pt-PT" sz="11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95"/>
                        </a:spcBef>
                        <a:spcAft>
                          <a:spcPts val="0"/>
                        </a:spcAft>
                        <a:tabLst>
                          <a:tab pos="450215" algn="l"/>
                        </a:tabLst>
                      </a:pPr>
                      <a:r>
                        <a:rPr lang="pt-PT" sz="110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Este tópico aborda como começar com o próprio projeto de envolvimento cívico digital. Os resultados de aprendizagem deste tópico são entender como os alunos serão capazes de criar o seu próprio projeto de envolvimento cívico digital e como dar os primeiros passos para este se tornar um projeto estabelecido. Os estudos de caso fornecerão exemplos reais de como os projetos de envolvimento cívico se consolidaram.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3:</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Aplicar a tecnologia para aprimorar o seu envolvimento cívico </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Este tópico fornece informações sobre ferramentas e razões pelas quais os alunos devem aplicar a tecnologia digital no seu projeto SDCE. O resultado de aprendizagem deste tópico será que os alunos aprendam sobre múltiplas ferramentas digitais e como podem utilizá-las no desenvolvimento/execução de um projeto de envolvimento cívico digital.</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algn="ctr">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4:</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t-PT"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b="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Projetar/Fornecer soluções no âmbito do Envolvimento Cívico Digital </a:t>
                      </a:r>
                      <a:endParaRPr lang="pt-PT" sz="11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t-PT" sz="1100">
                          <a:solidFill>
                            <a:srgbClr val="1F3863"/>
                          </a:solidFill>
                          <a:effectLst/>
                          <a:latin typeface="Calibri" panose="020F0502020204030204" pitchFamily="34" charset="0"/>
                          <a:ea typeface="Calibri" panose="020F0502020204030204" pitchFamily="34" charset="0"/>
                          <a:cs typeface="Times New Roman" panose="02020603050405020304" pitchFamily="18" charset="0"/>
                        </a:rPr>
                        <a:t>Este tópico identifica como disponibilizar soluções para os problemas que um projeto de envolvimento cívico digital pode utilizar. O resultado de aprendizagem deste tópico será identificar em que medida as tecnologias digitais podem influenciar o design e o resultado de um projeto de ECD e como implementá-lo.</a:t>
                      </a: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374400">
                <a:tc>
                  <a:txBody>
                    <a:bodyPr/>
                    <a:lstStyle/>
                    <a:p>
                      <a:pPr algn="ctr">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Exercícios e atividades do Módulo 3:</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t-PT"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O conteúdo do Módulo 3 destaca como as redes sociais podem ser aplicadas para promover o Envolvimento cívico, alguns dos benefícios para a sociedade que o Envolvimento cívico pode ajudar. O primeiro conjunto de exercícios, concebido como uma atividade individual, consiste em assistir ao conteúdo do vídeo recomendado e, em seguida, concluir as atividades apresentadas. A atividade de autoaprendizagem envolve identificar como se pode criar uma equipa e possíveis problemas emergentes a gerir quando executa um projeto de Envolvimento Cívico Digital.</a:t>
                      </a:r>
                    </a:p>
                    <a:p>
                      <a:pPr algn="just">
                        <a:lnSpc>
                          <a:spcPct val="115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Da mesma forma, a segunda atividade é uma atividade em grupo onde os alunos são distribuídos por equipas e são convidados a criar um projeto imaginário de Envolvimento cívico a partir do zero. As tarefas para os colegas de equipe incluem atribuir funções uns aos outros no projeto, ao mesmo tempo em que identificam os pontos fortes de cada membro da equipe que eles podem trazer para o projeto.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sp>
        <p:nvSpPr>
          <p:cNvPr id="3" name="Text Placeholder 25">
            <a:extLst>
              <a:ext uri="{FF2B5EF4-FFF2-40B4-BE49-F238E27FC236}">
                <a16:creationId xmlns:a16="http://schemas.microsoft.com/office/drawing/2014/main" id="{3EA858C8-0CD2-B04F-CDF6-4A567FC9616F}"/>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83477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62C52A9-1D67-484D-9B65-725915A873C2}"/>
              </a:ext>
            </a:extLst>
          </p:cNvPr>
          <p:cNvGraphicFramePr>
            <a:graphicFrameLocks noGrp="1"/>
          </p:cNvGraphicFramePr>
          <p:nvPr>
            <p:extLst>
              <p:ext uri="{D42A27DB-BD31-4B8C-83A1-F6EECF244321}">
                <p14:modId xmlns:p14="http://schemas.microsoft.com/office/powerpoint/2010/main" val="3513818967"/>
              </p:ext>
            </p:extLst>
          </p:nvPr>
        </p:nvGraphicFramePr>
        <p:xfrm>
          <a:off x="503238" y="557213"/>
          <a:ext cx="6570133" cy="8371590"/>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lnSpc>
                          <a:spcPct val="115000"/>
                        </a:lnSpc>
                        <a:spcBef>
                          <a:spcPts val="195"/>
                        </a:spcBef>
                        <a:spcAft>
                          <a:spcPts val="0"/>
                        </a:spcAft>
                        <a:tabLst>
                          <a:tab pos="450215" algn="l"/>
                        </a:tabLst>
                      </a:pPr>
                      <a:r>
                        <a:rPr lang="pt-PT" sz="149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Módulo 4</a:t>
                      </a:r>
                      <a:endParaRPr lang="pt-PT" sz="149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pPr algn="just">
                        <a:lnSpc>
                          <a:spcPct val="115000"/>
                        </a:lnSpc>
                        <a:spcBef>
                          <a:spcPts val="195"/>
                        </a:spcBef>
                        <a:spcAft>
                          <a:spcPts val="0"/>
                        </a:spcAft>
                        <a:tabLst>
                          <a:tab pos="450215" algn="l"/>
                        </a:tabLs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Gestão de um Projeto de Envolvimento Cívico Digital</a:t>
                      </a:r>
                      <a:endParaRPr lang="pt-PT" sz="149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374400">
                <a:tc>
                  <a:txBody>
                    <a:bodyPr/>
                    <a:lstStyle/>
                    <a:p>
                      <a:pPr algn="ctr">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Visão geral</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Neste módulo, o conceito de gestão de projetos é introduzido. Terminado este módulo, os alunos devem ser capazes de criar uma equipa e combinar membros da equipa de acordo com as competências necessárias para garantir que o projeto seja um sucesso. Igualmente, irão avaliar alguns dos problemas que podem afetar a gestão do projeto ECD, bem como avaliar um projeto adequadamente.</a:t>
                      </a: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algn="ctr">
                        <a:lnSpc>
                          <a:spcPct val="115000"/>
                        </a:lnSpc>
                        <a:spcBef>
                          <a:spcPts val="195"/>
                        </a:spcBef>
                        <a:spcAft>
                          <a:spcPts val="0"/>
                        </a:spcAft>
                        <a:tabLst>
                          <a:tab pos="450215" algn="l"/>
                        </a:tabLst>
                      </a:pPr>
                      <a:r>
                        <a:rPr lang="pt-PT" sz="1100" b="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1:</a:t>
                      </a:r>
                      <a:endParaRPr lang="pt-PT" sz="11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Projetar e colaborar numa equipa de Envolvimento cívico digital</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Este tópico examina como projetar e trabalhar na equipe de Envolvimento cívico digital de um aluno. Com base nas informações contidas no terceiro módulo, os resultados de aprendizagem deste tópico devem ser que os alunos aprendam como constituir um grupo para desenvolver uma ideia, a analisar quais as competências que os membros da equipa têm e como usá-las para realizar um projeto de sucesso.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481162">
                <a:tc>
                  <a:txBody>
                    <a:bodyPr/>
                    <a:lstStyle/>
                    <a:p>
                      <a:pPr algn="ctr">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Transformar obstáculos em forças </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Este tópico dedica-se a reunir informações sobre como registar ocorrências negativas da gestão de projetos e a transformá-las em positivas. Os alunos serão capazes de entender o conceito da mentalidade de crescimento e os benefícios de a promover.</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lnSpc>
                          <a:spcPct val="115000"/>
                        </a:lnSpc>
                        <a:spcBef>
                          <a:spcPts val="195"/>
                        </a:spcBef>
                        <a:spcAft>
                          <a:spcPts val="0"/>
                        </a:spcAft>
                        <a:tabLst>
                          <a:tab pos="450215" algn="l"/>
                        </a:tabLst>
                      </a:pPr>
                      <a:r>
                        <a:rPr lang="pt-PT" sz="1100" b="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3:</a:t>
                      </a:r>
                      <a:endParaRPr lang="pt-PT" sz="11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t-PT"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Evitar a Fadiga digital do Projeto </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Este tópico abrange o conceito de fadiga digital do projeto, bem como outras fontes de fadiga que podem afetar o sucesso de um projeto. Os alunos devem ser capazes de reconhecer os sintomas de fadiga de um projeto, bem como identificar soluções na elaboração do projeto para ajudar a combater esses potenciais problemas.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algn="ctr">
                        <a:lnSpc>
                          <a:spcPct val="115000"/>
                        </a:lnSpc>
                        <a:spcBef>
                          <a:spcPts val="195"/>
                        </a:spcBef>
                        <a:spcAft>
                          <a:spcPts val="0"/>
                        </a:spcAft>
                        <a:tabLst>
                          <a:tab pos="450215" algn="l"/>
                        </a:tabLst>
                      </a:pPr>
                      <a:r>
                        <a:rPr lang="pt-PT" sz="1100" b="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4:</a:t>
                      </a:r>
                      <a:endParaRPr lang="pt-PT" sz="11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t-PT"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Avaliar o impacto</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Esta seção destaca a importância da avaliação e porque é realizada na gestão de projetos. Os alunos serão capazes de entender como avaliar um projeto, bem como reconhecer os benefícios de fazê-lo.</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374400">
                <a:tc>
                  <a:txBody>
                    <a:bodyPr/>
                    <a:lstStyle/>
                    <a:p>
                      <a:pPr algn="ctr">
                        <a:lnSpc>
                          <a:spcPct val="115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Módulo 4 Exercícios e atividades:</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t-PT"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15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No final do módulo 4, há diversas atividades e recursos extras que os alunos podem recorrer para aumentar o conhecimento e a retenção da aprendizagem. Os vídeos fornecidos são selecionados para ajudar a contextualizar os alunos numa aprendizagem autodidata que podem fazer em casa, entre as aulas ou fora desse contexto, quando decidirem avançar. O conteúdo dos vídeos deste Módulo examina a mentalidade de crescimento e como ela pode beneficiar as pessoas. O conteúdo do vídeo também explora os efeitos negativos da gestão de projetos, como a fadiga digital entre outros.</a:t>
                      </a:r>
                    </a:p>
                    <a:p>
                      <a:pPr algn="just">
                        <a:lnSpc>
                          <a:spcPct val="115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Da mesma forma, o primeiro conjunto de exercícios é fornecido como uma atividade individual. A atividade individual contém uma reflexão em que os alunos são incentivados a analisar o conceito de mentalidade de crescimento. O segundo conjunto de exercícios é projetado para ser realizado em grupo, para explorar o conceito de trabalho em equipa e explorar o desenvolvimento da equipa para gestão de projetos.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sp>
        <p:nvSpPr>
          <p:cNvPr id="3" name="Text Placeholder 25">
            <a:extLst>
              <a:ext uri="{FF2B5EF4-FFF2-40B4-BE49-F238E27FC236}">
                <a16:creationId xmlns:a16="http://schemas.microsoft.com/office/drawing/2014/main" id="{39CB3E94-EEBD-74C0-1386-A734E59FB1F4}"/>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262969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BC0220C-7931-BB48-98C1-EA7E455B9386}"/>
              </a:ext>
            </a:extLst>
          </p:cNvPr>
          <p:cNvGraphicFramePr>
            <a:graphicFrameLocks noGrp="1"/>
          </p:cNvGraphicFramePr>
          <p:nvPr>
            <p:extLst>
              <p:ext uri="{D42A27DB-BD31-4B8C-83A1-F6EECF244321}">
                <p14:modId xmlns:p14="http://schemas.microsoft.com/office/powerpoint/2010/main" val="1026339913"/>
              </p:ext>
            </p:extLst>
          </p:nvPr>
        </p:nvGraphicFramePr>
        <p:xfrm>
          <a:off x="503238" y="557213"/>
          <a:ext cx="6570133" cy="5725160"/>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lnSpc>
                          <a:spcPct val="115000"/>
                        </a:lnSpc>
                        <a:spcBef>
                          <a:spcPts val="195"/>
                        </a:spcBef>
                        <a:spcAft>
                          <a:spcPts val="0"/>
                        </a:spcAft>
                        <a:tabLst>
                          <a:tab pos="450215" algn="l"/>
                        </a:tabLst>
                      </a:pPr>
                      <a:r>
                        <a:rPr lang="pt-PT"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Módulo 5</a:t>
                      </a:r>
                      <a:endParaRPr lang="pt-PT" sz="14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pPr algn="just">
                        <a:lnSpc>
                          <a:spcPct val="100000"/>
                        </a:lnSpc>
                        <a:spcBef>
                          <a:spcPts val="0"/>
                        </a:spcBef>
                        <a:spcAft>
                          <a:spcPts val="0"/>
                        </a:spcAft>
                        <a:tabLst>
                          <a:tab pos="450215" algn="l"/>
                        </a:tabLst>
                      </a:pPr>
                      <a:r>
                        <a:rPr lang="pt-PT"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Como financiar e financiar o seu projeto, incluindo modelos focados na tecnologia</a:t>
                      </a:r>
                      <a:endParaRPr lang="pt-PT" sz="14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485289">
                <a:tc>
                  <a:txBody>
                    <a:bodyPr/>
                    <a:lstStyle/>
                    <a:p>
                      <a:pPr algn="ctr">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Visão geral</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São apresentados o orçamento e o financiamento, fornecendo aos alunos ideias e recursos sobre como financiar o seu próprio projeto de Envolvimento cívico digital. O conceito de responsabilidade social corporativa também é introduzido e como isso pode impactar positivamente num projeto de Envolvimento cívico digital.</a:t>
                      </a: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algn="ctr">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1:</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Estimativa dos Custos do Projeto e Necessidades Financeiras </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Como começar a pensar nos custos de um projeto de ECD, quais são os fatores envolvidos e como orçamentá-los. Os objetivos de aprendizagem deste tópico é criar uma compreensão do orçamento, quais os fatores que precisam de ser contabilizados, bem como as diferentes ferramentas e maneiras pelas quais um projeto de ECD se pode desenvolver financeiramente.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r h="481162">
                <a:tc>
                  <a:txBody>
                    <a:bodyPr/>
                    <a:lstStyle/>
                    <a:p>
                      <a:pPr algn="ctr">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2:</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Destaque para o </a:t>
                      </a:r>
                      <a:r>
                        <a:rPr lang="pt-PT" sz="1100" b="1"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Lean</a:t>
                      </a: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a:t>
                      </a:r>
                      <a:r>
                        <a:rPr lang="pt-PT" sz="1100" b="1"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Startup</a:t>
                      </a: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e o </a:t>
                      </a:r>
                      <a:r>
                        <a:rPr lang="pt-PT" sz="1100" b="1"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Canvas</a:t>
                      </a: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 Modelo de Negócios Sustentável </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Informações sobre formas de financiamento de um projeto ECD. O resultado de aprendizagem deste tópico é obter uma compreensão da metodologia </a:t>
                      </a:r>
                      <a:r>
                        <a:rPr lang="pt-PT" sz="1100"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Lean</a:t>
                      </a: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a:t>
                      </a:r>
                      <a:r>
                        <a:rPr lang="pt-PT" sz="1100"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Startup</a:t>
                      </a: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e como as empresas de tecnologia ajudam a financiar as suas organizações.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3:</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100" b="1"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Crowdfunding</a:t>
                      </a: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seus projetos/causas de Envolvimento cívico</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O conceito de </a:t>
                      </a:r>
                      <a:r>
                        <a:rPr lang="pt-PT" sz="1100" dirty="0" err="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crowdfunding</a:t>
                      </a: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e como os alunos podem usar diferentes formas de financiamento para ajudar a estabelecer seus projetos de ECD. O resultado de aprendizagem desta seção é reconhecer e entender algumas das ferramentas e plataformas disponíveis que os alunos poderão usar para ajudar a financiar seus projetos.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algn="ctr">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4:</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Importância da responsabilidade social corporativa </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Esta seção destaca a importância da responsabilidade social corporativa e como pode ser um fator importante no ativismo e na solução de possíveis problemas cívicos que podem ser resolvidos. Os resultados de aprendizagem desta seção são fornecer uma compreensão da responsabilidade social corporativa e como pode ser aplicada a favor do desenvolvimento de um projeto de ECD.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374400">
                <a:tc>
                  <a:txBody>
                    <a:bodyPr/>
                    <a:lstStyle/>
                    <a:p>
                      <a:pPr algn="ctr">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Exercícios e atividades do Módulo 5 </a:t>
                      </a: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O primeiro conjunto de exercícios é fornecido como uma atividade individual. O segundo conjunto de exercícios foi projetado para ser fornecido como parte de uma atividade de grupo.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graphicFrame>
        <p:nvGraphicFramePr>
          <p:cNvPr id="6" name="Table 5">
            <a:extLst>
              <a:ext uri="{FF2B5EF4-FFF2-40B4-BE49-F238E27FC236}">
                <a16:creationId xmlns:a16="http://schemas.microsoft.com/office/drawing/2014/main" id="{22E62DAC-E206-3C4B-9780-400CFD381EE5}"/>
              </a:ext>
            </a:extLst>
          </p:cNvPr>
          <p:cNvGraphicFramePr>
            <a:graphicFrameLocks noGrp="1"/>
          </p:cNvGraphicFramePr>
          <p:nvPr>
            <p:extLst>
              <p:ext uri="{D42A27DB-BD31-4B8C-83A1-F6EECF244321}">
                <p14:modId xmlns:p14="http://schemas.microsoft.com/office/powerpoint/2010/main" val="3509246237"/>
              </p:ext>
            </p:extLst>
          </p:nvPr>
        </p:nvGraphicFramePr>
        <p:xfrm>
          <a:off x="505080" y="6359909"/>
          <a:ext cx="6570133" cy="2824480"/>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374400">
                <a:tc>
                  <a:txBody>
                    <a:bodyPr/>
                    <a:lstStyle/>
                    <a:p>
                      <a:pPr algn="ctr">
                        <a:spcAft>
                          <a:spcPts val="0"/>
                        </a:spcAft>
                      </a:pPr>
                      <a:r>
                        <a:rPr lang="pt-PT"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Módulo 6</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tc>
                  <a:txBody>
                    <a:bodyPr/>
                    <a:lstStyle/>
                    <a:p>
                      <a:pPr>
                        <a:spcAft>
                          <a:spcPts val="0"/>
                        </a:spcAft>
                      </a:pPr>
                      <a:r>
                        <a:rPr lang="pt-PT"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Marketing do seu projeto de Envolvimento cívico, credibilidade e confiança</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solidFill>
                  </a:tcPr>
                </a:tc>
                <a:extLst>
                  <a:ext uri="{0D108BD9-81ED-4DB2-BD59-A6C34878D82A}">
                    <a16:rowId xmlns:a16="http://schemas.microsoft.com/office/drawing/2014/main" val="1533313366"/>
                  </a:ext>
                </a:extLst>
              </a:tr>
              <a:tr h="485289">
                <a:tc>
                  <a:txBody>
                    <a:bodyPr/>
                    <a:lstStyle/>
                    <a:p>
                      <a:pPr algn="ctr">
                        <a:lnSpc>
                          <a:spcPct val="100000"/>
                        </a:lnSpc>
                        <a:spcAft>
                          <a:spcPts val="0"/>
                        </a:spcAf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Módulo 6:</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Visão geral</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nSpc>
                          <a:spcPct val="100000"/>
                        </a:lnSpc>
                        <a:spcAft>
                          <a:spcPts val="0"/>
                        </a:spcAf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Marketing do seu projeto, causa e colaboração no Envolvimento Cívico</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As informações contidas neste módulo ajudarão o formando a entender a importância da confiança tanto para os membros da equipa quanto para os apoiantes de um projeto, a importância de contar histórias no contexto empresarial e como desenvolver uma declaração de missão e visão. Diferentes aplicações e ferramentas também serão apresentadas neste módulo, como meios de divulgação da mensagem de um projeto.</a:t>
                      </a: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445236727"/>
                  </a:ext>
                </a:extLst>
              </a:tr>
              <a:tr h="374400">
                <a:tc>
                  <a:txBody>
                    <a:bodyPr/>
                    <a:lstStyle/>
                    <a:p>
                      <a:pPr algn="ctr">
                        <a:lnSpc>
                          <a:spcPct val="100000"/>
                        </a:lnSpc>
                        <a:spcBef>
                          <a:spcPts val="195"/>
                        </a:spcBef>
                        <a:spcAft>
                          <a:spcPts val="0"/>
                        </a:spcAft>
                        <a:tabLst>
                          <a:tab pos="450215" algn="l"/>
                        </a:tabLst>
                      </a:pPr>
                      <a:r>
                        <a:rPr lang="pt-PT" sz="1100" b="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1:</a:t>
                      </a:r>
                      <a:endParaRPr lang="pt-PT" sz="110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1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Porque é que construir credibilidade, confiança e relacionamentos é fundamental num projeto.</a:t>
                      </a:r>
                      <a:endPar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95"/>
                        </a:spcBef>
                        <a:spcAft>
                          <a:spcPts val="0"/>
                        </a:spcAft>
                        <a:tabLst>
                          <a:tab pos="450215" algn="l"/>
                        </a:tabLst>
                      </a:pPr>
                      <a:r>
                        <a:rPr lang="pt-PT" sz="11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Este tópico examina como projetar e trabalhar numa equipa DCE. Com base nas informações contidas no terceiro módulo, os resultados de aprendizagem deste tópico devem contribuir para que os alunos tenham uma ideia de como criar um grupo e como analisar as competências dos elementos da equipa e como transformá-los num grupo de sucesso.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780901125"/>
                  </a:ext>
                </a:extLst>
              </a:tr>
            </a:tbl>
          </a:graphicData>
        </a:graphic>
      </p:graphicFrame>
      <p:sp>
        <p:nvSpPr>
          <p:cNvPr id="3" name="Text Placeholder 25">
            <a:extLst>
              <a:ext uri="{FF2B5EF4-FFF2-40B4-BE49-F238E27FC236}">
                <a16:creationId xmlns:a16="http://schemas.microsoft.com/office/drawing/2014/main" id="{3855F7D2-A4CA-6D65-4CAE-3A357E3C6B22}"/>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206233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15B38CA-78F0-3246-93A8-12DB10B9666E}"/>
              </a:ext>
            </a:extLst>
          </p:cNvPr>
          <p:cNvGraphicFramePr>
            <a:graphicFrameLocks noGrp="1"/>
          </p:cNvGraphicFramePr>
          <p:nvPr>
            <p:extLst>
              <p:ext uri="{D42A27DB-BD31-4B8C-83A1-F6EECF244321}">
                <p14:modId xmlns:p14="http://schemas.microsoft.com/office/powerpoint/2010/main" val="1044955268"/>
              </p:ext>
            </p:extLst>
          </p:nvPr>
        </p:nvGraphicFramePr>
        <p:xfrm>
          <a:off x="503238" y="557213"/>
          <a:ext cx="6570133" cy="5171440"/>
        </p:xfrm>
        <a:graphic>
          <a:graphicData uri="http://schemas.openxmlformats.org/drawingml/2006/table">
            <a:tbl>
              <a:tblPr firstRow="1" bandRow="1">
                <a:tableStyleId>{5C22544A-7EE6-4342-B048-85BDC9FD1C3A}</a:tableStyleId>
              </a:tblPr>
              <a:tblGrid>
                <a:gridCol w="1917058">
                  <a:extLst>
                    <a:ext uri="{9D8B030D-6E8A-4147-A177-3AD203B41FA5}">
                      <a16:colId xmlns:a16="http://schemas.microsoft.com/office/drawing/2014/main" val="603741104"/>
                    </a:ext>
                  </a:extLst>
                </a:gridCol>
                <a:gridCol w="4653075">
                  <a:extLst>
                    <a:ext uri="{9D8B030D-6E8A-4147-A177-3AD203B41FA5}">
                      <a16:colId xmlns:a16="http://schemas.microsoft.com/office/drawing/2014/main" val="4221423907"/>
                    </a:ext>
                  </a:extLst>
                </a:gridCol>
              </a:tblGrid>
              <a:tr h="481162">
                <a:tc>
                  <a:txBody>
                    <a:bodyPr/>
                    <a:lstStyle/>
                    <a:p>
                      <a:pPr algn="ctr">
                        <a:lnSpc>
                          <a:spcPct val="100000"/>
                        </a:lnSpc>
                        <a:spcBef>
                          <a:spcPts val="195"/>
                        </a:spcBef>
                        <a:spcAft>
                          <a:spcPts val="0"/>
                        </a:spcAft>
                        <a:tabLst>
                          <a:tab pos="450215" algn="l"/>
                        </a:tabLst>
                      </a:pPr>
                      <a:r>
                        <a:rPr lang="pt-PT" sz="12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2:</a:t>
                      </a:r>
                      <a:endParaRPr lang="pt-PT" sz="105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200" b="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Cultivar e desenvolver uma comunidade de Envolvimento cívico estudantil</a:t>
                      </a:r>
                      <a:endParaRPr lang="pt-PT" sz="105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pt-PT" sz="120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Este tópico abrange informações sobre formas de fomentar uma comunidade de envolvimento cívico dentro da universidade. Os objetivos de aprendizagem deste tópico são que os alunos compreendam a importância de contar histórias no marketing e como isso pode gerar publicidade via boca-a-boca e apoios.</a:t>
                      </a: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994960872"/>
                  </a:ext>
                </a:extLst>
              </a:tr>
              <a:tr h="374400">
                <a:tc>
                  <a:txBody>
                    <a:bodyPr/>
                    <a:lstStyle/>
                    <a:p>
                      <a:pPr algn="ctr">
                        <a:lnSpc>
                          <a:spcPct val="100000"/>
                        </a:lnSpc>
                        <a:spcBef>
                          <a:spcPts val="195"/>
                        </a:spcBef>
                        <a:spcAft>
                          <a:spcPts val="0"/>
                        </a:spcAft>
                        <a:tabLst>
                          <a:tab pos="450215" algn="l"/>
                        </a:tabLst>
                      </a:pPr>
                      <a:r>
                        <a:rPr lang="pt-PT" sz="12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3:</a:t>
                      </a:r>
                      <a:endParaRPr lang="pt-PT" sz="105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200" b="1">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Destaque no Marketing de Missão</a:t>
                      </a:r>
                      <a:endParaRPr lang="pt-PT" sz="105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95"/>
                        </a:spcBef>
                        <a:spcAft>
                          <a:spcPts val="0"/>
                        </a:spcAft>
                        <a:tabLst>
                          <a:tab pos="450215" algn="l"/>
                        </a:tabLst>
                      </a:pPr>
                      <a:r>
                        <a:rPr lang="pt-PT" sz="120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Este tópico abrange o conceito de marketing de missão e como ele pode ajudar a melhorar as hipóteses de sucesso do projeto DCE de um aluno. No final deste tópico, os alunos devem entender o conceito de marketing de missão, como desenvolver uma declaração de missão e visão, bem como, entender os benefícios que estas ferramentas podem trazer para ajudar o público-alvo a envolver-se no projeto DCE.</a:t>
                      </a:r>
                      <a:endParaRPr lang="pt-PT" sz="105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1671931227"/>
                  </a:ext>
                </a:extLst>
              </a:tr>
              <a:tr h="374400">
                <a:tc>
                  <a:txBody>
                    <a:bodyPr/>
                    <a:lstStyle/>
                    <a:p>
                      <a:pPr algn="ctr">
                        <a:lnSpc>
                          <a:spcPct val="100000"/>
                        </a:lnSpc>
                        <a:spcBef>
                          <a:spcPts val="195"/>
                        </a:spcBef>
                        <a:spcAft>
                          <a:spcPts val="0"/>
                        </a:spcAft>
                        <a:tabLst>
                          <a:tab pos="450215" algn="l"/>
                        </a:tabLst>
                      </a:pPr>
                      <a:r>
                        <a:rPr lang="pt-PT" sz="12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Tópico 4:</a:t>
                      </a:r>
                      <a:endParaRPr lang="pt-PT" sz="105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2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Ferramentas tecnológicas para partilhar e divulgar a atividade de envolvimento cívico </a:t>
                      </a:r>
                      <a:endParaRPr lang="pt-PT" sz="105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95"/>
                        </a:spcBef>
                        <a:spcAft>
                          <a:spcPts val="0"/>
                        </a:spcAft>
                        <a:tabLst>
                          <a:tab pos="450215" algn="l"/>
                        </a:tabLst>
                      </a:pPr>
                      <a:r>
                        <a:rPr lang="pt-PT" sz="12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Esta seção destaca diferentes ferramentas e plataformas digitais que os alunos podem usar para divulgar o seu projeto. </a:t>
                      </a:r>
                      <a:r>
                        <a:rPr lang="pt-PT" sz="1200" dirty="0">
                          <a:solidFill>
                            <a:srgbClr val="1F3863"/>
                          </a:solidFill>
                          <a:effectLst/>
                          <a:latin typeface="Calibri" panose="020F0502020204030204" pitchFamily="34" charset="0"/>
                          <a:ea typeface="Calibri" panose="020F0502020204030204" pitchFamily="34" charset="0"/>
                          <a:cs typeface="Times New Roman" panose="02020603050405020304" pitchFamily="18" charset="0"/>
                        </a:rPr>
                        <a:t>Os alunos devem compreender o processo de seleção de ferramentas e entender como as ferramentas podem beneficiar o projeto de diferentes formas, desde o recurso a um site até à utilização da rede social como ferramenta de marketing gratuita.</a:t>
                      </a:r>
                      <a:endParaRPr lang="pt-PT" sz="105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2877179963"/>
                  </a:ext>
                </a:extLst>
              </a:tr>
              <a:tr h="374400">
                <a:tc>
                  <a:txBody>
                    <a:bodyPr/>
                    <a:lstStyle/>
                    <a:p>
                      <a:pPr algn="ctr">
                        <a:lnSpc>
                          <a:spcPct val="100000"/>
                        </a:lnSpc>
                        <a:spcBef>
                          <a:spcPts val="195"/>
                        </a:spcBef>
                        <a:spcAft>
                          <a:spcPts val="0"/>
                        </a:spcAft>
                        <a:tabLst>
                          <a:tab pos="450215" algn="l"/>
                        </a:tabLst>
                      </a:pPr>
                      <a:r>
                        <a:rPr lang="pt-PT" sz="12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Exercícios e atividades do Módulo 6 </a:t>
                      </a:r>
                      <a:r>
                        <a:rPr lang="pt-PT" sz="12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a:t>
                      </a:r>
                      <a:endParaRPr lang="pt-PT" sz="105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Bef>
                          <a:spcPts val="195"/>
                        </a:spcBef>
                        <a:spcAft>
                          <a:spcPts val="0"/>
                        </a:spcAft>
                        <a:tabLst>
                          <a:tab pos="450215" algn="l"/>
                        </a:tabLst>
                      </a:pPr>
                      <a:r>
                        <a:rPr lang="pt-PT" sz="1200" b="1"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 </a:t>
                      </a:r>
                      <a:endParaRPr lang="pt-PT" sz="105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tc>
                  <a:txBody>
                    <a:bodyPr/>
                    <a:lstStyle/>
                    <a:p>
                      <a:pPr algn="just">
                        <a:lnSpc>
                          <a:spcPct val="100000"/>
                        </a:lnSpc>
                        <a:spcBef>
                          <a:spcPts val="195"/>
                        </a:spcBef>
                        <a:spcAft>
                          <a:spcPts val="0"/>
                        </a:spcAft>
                        <a:tabLst>
                          <a:tab pos="450215" algn="l"/>
                        </a:tabLst>
                      </a:pPr>
                      <a:r>
                        <a:rPr lang="pt-PT" sz="120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rPr>
                        <a:t>No Módulo 6, o primeiro conjunto de exercícios é uma reflexão. Os alunos são convidados a pensar sobre como escrever uma declaração de visão e missão do seu projeto e o que isso significa. Outras questões de aprendizagem incluem os alunos pensarem como podem construir confiança e aplicar as suas declarações de missão para tornar o projeto bem-sucedido.</a:t>
                      </a:r>
                      <a:endParaRPr lang="pt-PT" sz="1050" dirty="0">
                        <a:solidFill>
                          <a:srgbClr val="23395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CCC7">
                        <a:alpha val="41176"/>
                      </a:srgbClr>
                    </a:solidFill>
                  </a:tcPr>
                </a:tc>
                <a:extLst>
                  <a:ext uri="{0D108BD9-81ED-4DB2-BD59-A6C34878D82A}">
                    <a16:rowId xmlns:a16="http://schemas.microsoft.com/office/drawing/2014/main" val="3118531008"/>
                  </a:ext>
                </a:extLst>
              </a:tr>
            </a:tbl>
          </a:graphicData>
        </a:graphic>
      </p:graphicFrame>
      <p:sp>
        <p:nvSpPr>
          <p:cNvPr id="6" name="Text Placeholder 2">
            <a:extLst>
              <a:ext uri="{FF2B5EF4-FFF2-40B4-BE49-F238E27FC236}">
                <a16:creationId xmlns:a16="http://schemas.microsoft.com/office/drawing/2014/main" id="{F68DC922-888E-5349-97A1-2D88EEE3300E}"/>
              </a:ext>
            </a:extLst>
          </p:cNvPr>
          <p:cNvSpPr>
            <a:spLocks noGrp="1"/>
          </p:cNvSpPr>
          <p:nvPr>
            <p:ph type="body" sz="quarter" idx="14"/>
          </p:nvPr>
        </p:nvSpPr>
        <p:spPr>
          <a:xfrm>
            <a:off x="539389" y="6122323"/>
            <a:ext cx="6533982" cy="635759"/>
          </a:xfrm>
        </p:spPr>
        <p:txBody>
          <a:bodyPr/>
          <a:lstStyle/>
          <a:p>
            <a:r>
              <a:rPr lang="en-GB" dirty="0"/>
              <a:t>4.D. </a:t>
            </a:r>
            <a:r>
              <a:rPr lang="pt-PT" dirty="0"/>
              <a:t>RESULTADOS DE APRENDIZAGEM E COMPETÊNCIAS </a:t>
            </a:r>
            <a:endParaRPr lang="en-GB" dirty="0"/>
          </a:p>
        </p:txBody>
      </p:sp>
      <p:sp>
        <p:nvSpPr>
          <p:cNvPr id="7" name="Text Placeholder 3">
            <a:extLst>
              <a:ext uri="{FF2B5EF4-FFF2-40B4-BE49-F238E27FC236}">
                <a16:creationId xmlns:a16="http://schemas.microsoft.com/office/drawing/2014/main" id="{8F930126-68B1-A946-98D7-7DD63DD93F39}"/>
              </a:ext>
            </a:extLst>
          </p:cNvPr>
          <p:cNvSpPr>
            <a:spLocks noGrp="1"/>
          </p:cNvSpPr>
          <p:nvPr>
            <p:ph type="body" sz="quarter" idx="33"/>
          </p:nvPr>
        </p:nvSpPr>
        <p:spPr>
          <a:xfrm>
            <a:off x="522456" y="7002857"/>
            <a:ext cx="6533982" cy="2179468"/>
          </a:xfrm>
        </p:spPr>
        <p:txBody>
          <a:bodyPr/>
          <a:lstStyle/>
          <a:p>
            <a:r>
              <a:rPr lang="pt-PT" b="1" dirty="0"/>
              <a:t>Resultados de Aprendizagem</a:t>
            </a:r>
            <a:endParaRPr lang="en-RU" dirty="0"/>
          </a:p>
          <a:p>
            <a:r>
              <a:rPr lang="pt-PT" dirty="0"/>
              <a:t>O objetivo geral do Envolvimento cívico digital dos estudantes é fornecer aos alunos o conhecimento, a compreensão e as aptidões de como se envolver em projetos de envolvimento cívico e como os alunos podem criar o seu próprio projeto de Envolvimento Cívico Digital.</a:t>
            </a:r>
          </a:p>
          <a:p>
            <a:endParaRPr lang="pt-PT" dirty="0"/>
          </a:p>
          <a:p>
            <a:r>
              <a:rPr lang="pt-PT" dirty="0"/>
              <a:t>Finalizado com sucesso os REA, os alunos serão capazes de:</a:t>
            </a:r>
          </a:p>
        </p:txBody>
      </p:sp>
      <p:sp>
        <p:nvSpPr>
          <p:cNvPr id="8" name="Freeform 7">
            <a:extLst>
              <a:ext uri="{FF2B5EF4-FFF2-40B4-BE49-F238E27FC236}">
                <a16:creationId xmlns:a16="http://schemas.microsoft.com/office/drawing/2014/main" id="{B06BA267-3E7E-C141-8291-464F38B68457}"/>
              </a:ext>
            </a:extLst>
          </p:cNvPr>
          <p:cNvSpPr/>
          <p:nvPr/>
        </p:nvSpPr>
        <p:spPr>
          <a:xfrm>
            <a:off x="288257" y="6277799"/>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9" name="Freeform 8">
            <a:extLst>
              <a:ext uri="{FF2B5EF4-FFF2-40B4-BE49-F238E27FC236}">
                <a16:creationId xmlns:a16="http://schemas.microsoft.com/office/drawing/2014/main" id="{F5FF7503-D886-CD46-B07C-79E3ED7F0806}"/>
              </a:ext>
            </a:extLst>
          </p:cNvPr>
          <p:cNvSpPr/>
          <p:nvPr/>
        </p:nvSpPr>
        <p:spPr>
          <a:xfrm>
            <a:off x="381979" y="7013780"/>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pic>
        <p:nvPicPr>
          <p:cNvPr id="10" name="Picture 9">
            <a:extLst>
              <a:ext uri="{FF2B5EF4-FFF2-40B4-BE49-F238E27FC236}">
                <a16:creationId xmlns:a16="http://schemas.microsoft.com/office/drawing/2014/main" id="{46510C3A-A3FA-0F42-A081-63FE611EDE6F}"/>
              </a:ext>
            </a:extLst>
          </p:cNvPr>
          <p:cNvPicPr>
            <a:picLocks noChangeAspect="1"/>
          </p:cNvPicPr>
          <p:nvPr/>
        </p:nvPicPr>
        <p:blipFill>
          <a:blip r:embed="rId2"/>
          <a:stretch>
            <a:fillRect/>
          </a:stretch>
        </p:blipFill>
        <p:spPr>
          <a:xfrm>
            <a:off x="328016" y="8492441"/>
            <a:ext cx="952500" cy="495300"/>
          </a:xfrm>
          <a:prstGeom prst="rect">
            <a:avLst/>
          </a:prstGeom>
        </p:spPr>
      </p:pic>
      <p:sp>
        <p:nvSpPr>
          <p:cNvPr id="11" name="Text Placeholder 25">
            <a:extLst>
              <a:ext uri="{FF2B5EF4-FFF2-40B4-BE49-F238E27FC236}">
                <a16:creationId xmlns:a16="http://schemas.microsoft.com/office/drawing/2014/main" id="{C6B5EF24-D115-0A4F-B8C1-4D6790699E11}"/>
              </a:ext>
            </a:extLst>
          </p:cNvPr>
          <p:cNvSpPr txBox="1">
            <a:spLocks/>
          </p:cNvSpPr>
          <p:nvPr/>
        </p:nvSpPr>
        <p:spPr>
          <a:xfrm>
            <a:off x="379179" y="8492441"/>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01</a:t>
            </a:r>
          </a:p>
        </p:txBody>
      </p:sp>
      <p:sp>
        <p:nvSpPr>
          <p:cNvPr id="12" name="Text Placeholder 3">
            <a:extLst>
              <a:ext uri="{FF2B5EF4-FFF2-40B4-BE49-F238E27FC236}">
                <a16:creationId xmlns:a16="http://schemas.microsoft.com/office/drawing/2014/main" id="{A8DA1BF3-0C58-554B-86EC-A7765E97FBC6}"/>
              </a:ext>
            </a:extLst>
          </p:cNvPr>
          <p:cNvSpPr txBox="1">
            <a:spLocks/>
          </p:cNvSpPr>
          <p:nvPr/>
        </p:nvSpPr>
        <p:spPr>
          <a:xfrm>
            <a:off x="1267948" y="8581092"/>
            <a:ext cx="5769271" cy="1034125"/>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sz="1200" dirty="0"/>
              <a:t>Identificar o que constitui um projeto de Envolvimento Cívico, como se envolver mais na comunidade e como liderar um projeto de Envolvimento Cívico.</a:t>
            </a:r>
          </a:p>
          <a:p>
            <a:endParaRPr lang="pt-PT" sz="1200" dirty="0"/>
          </a:p>
          <a:p>
            <a:r>
              <a:rPr lang="pt-PT" sz="1200" dirty="0"/>
              <a:t>Reconhecer questões cívicas que afetam a sua própria comunidade e ser capaz de identificar e instigar soluções.</a:t>
            </a:r>
          </a:p>
        </p:txBody>
      </p:sp>
      <p:pic>
        <p:nvPicPr>
          <p:cNvPr id="13" name="Picture 12">
            <a:extLst>
              <a:ext uri="{FF2B5EF4-FFF2-40B4-BE49-F238E27FC236}">
                <a16:creationId xmlns:a16="http://schemas.microsoft.com/office/drawing/2014/main" id="{BA7EA700-B9CE-C74E-9B92-8FC25A8FB1E7}"/>
              </a:ext>
            </a:extLst>
          </p:cNvPr>
          <p:cNvPicPr>
            <a:picLocks noChangeAspect="1"/>
          </p:cNvPicPr>
          <p:nvPr/>
        </p:nvPicPr>
        <p:blipFill>
          <a:blip r:embed="rId3"/>
          <a:stretch>
            <a:fillRect/>
          </a:stretch>
        </p:blipFill>
        <p:spPr>
          <a:xfrm>
            <a:off x="321732" y="9119917"/>
            <a:ext cx="952500" cy="495300"/>
          </a:xfrm>
          <a:prstGeom prst="rect">
            <a:avLst/>
          </a:prstGeom>
        </p:spPr>
      </p:pic>
      <p:sp>
        <p:nvSpPr>
          <p:cNvPr id="14" name="Text Placeholder 25">
            <a:extLst>
              <a:ext uri="{FF2B5EF4-FFF2-40B4-BE49-F238E27FC236}">
                <a16:creationId xmlns:a16="http://schemas.microsoft.com/office/drawing/2014/main" id="{ED7B73B2-C324-5540-A6B9-E9DE1AA70A7A}"/>
              </a:ext>
            </a:extLst>
          </p:cNvPr>
          <p:cNvSpPr txBox="1">
            <a:spLocks/>
          </p:cNvSpPr>
          <p:nvPr/>
        </p:nvSpPr>
        <p:spPr>
          <a:xfrm>
            <a:off x="379179" y="9119917"/>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02</a:t>
            </a:r>
          </a:p>
        </p:txBody>
      </p:sp>
      <p:sp>
        <p:nvSpPr>
          <p:cNvPr id="3" name="Text Placeholder 25">
            <a:extLst>
              <a:ext uri="{FF2B5EF4-FFF2-40B4-BE49-F238E27FC236}">
                <a16:creationId xmlns:a16="http://schemas.microsoft.com/office/drawing/2014/main" id="{2CF19698-7BE5-1C60-9088-332BE14C4205}"/>
              </a:ext>
            </a:extLst>
          </p:cNvPr>
          <p:cNvSpPr>
            <a:spLocks noGrp="1"/>
          </p:cNvSpPr>
          <p:nvPr>
            <p:ph type="body" sz="quarter" idx="32" hasCustomPrompt="1"/>
          </p:nvPr>
        </p:nvSpPr>
        <p:spPr>
          <a:xfrm>
            <a:off x="2176272" y="10175681"/>
            <a:ext cx="4315603" cy="505268"/>
          </a:xfrm>
        </p:spPr>
        <p:txBody>
          <a:bodyPr anchor="ctr">
            <a:noAutofit/>
          </a:bodyPr>
          <a:lstStyle>
            <a:lvl1pPr marL="0" indent="0" algn="l">
              <a:buNone/>
              <a:defRPr sz="1300" spc="50" baseline="0">
                <a:solidFill>
                  <a:srgbClr val="F26B4D"/>
                </a:solidFill>
                <a:latin typeface="Bebas Neue" panose="020B0000000000000000" pitchFamily="34" charset="0"/>
                <a:cs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pt-PT" b="1" dirty="0"/>
              <a:t>Guia Pedagógico para  ensinar Envolvimento Cívico Digital </a:t>
            </a:r>
            <a:r>
              <a:rPr lang="en-US" dirty="0"/>
              <a:t>(IO3)</a:t>
            </a:r>
          </a:p>
        </p:txBody>
      </p:sp>
    </p:spTree>
    <p:extLst>
      <p:ext uri="{BB962C8B-B14F-4D97-AF65-F5344CB8AC3E}">
        <p14:creationId xmlns:p14="http://schemas.microsoft.com/office/powerpoint/2010/main" val="3438890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FEE52A-B50F-3549-9E6D-1D2F67F6B8B9}"/>
              </a:ext>
            </a:extLst>
          </p:cNvPr>
          <p:cNvPicPr>
            <a:picLocks noChangeAspect="1"/>
          </p:cNvPicPr>
          <p:nvPr/>
        </p:nvPicPr>
        <p:blipFill>
          <a:blip r:embed="rId2"/>
          <a:stretch>
            <a:fillRect/>
          </a:stretch>
        </p:blipFill>
        <p:spPr>
          <a:xfrm>
            <a:off x="381999" y="1881090"/>
            <a:ext cx="952500" cy="495300"/>
          </a:xfrm>
          <a:prstGeom prst="rect">
            <a:avLst/>
          </a:prstGeom>
        </p:spPr>
      </p:pic>
      <p:sp>
        <p:nvSpPr>
          <p:cNvPr id="6" name="Text Placeholder 25">
            <a:extLst>
              <a:ext uri="{FF2B5EF4-FFF2-40B4-BE49-F238E27FC236}">
                <a16:creationId xmlns:a16="http://schemas.microsoft.com/office/drawing/2014/main" id="{E7F7BB73-2D01-D94C-940A-BA85057C6EA3}"/>
              </a:ext>
            </a:extLst>
          </p:cNvPr>
          <p:cNvSpPr txBox="1">
            <a:spLocks/>
          </p:cNvSpPr>
          <p:nvPr/>
        </p:nvSpPr>
        <p:spPr>
          <a:xfrm>
            <a:off x="368669" y="1892137"/>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05</a:t>
            </a:r>
          </a:p>
        </p:txBody>
      </p:sp>
      <p:pic>
        <p:nvPicPr>
          <p:cNvPr id="9" name="Picture 8">
            <a:extLst>
              <a:ext uri="{FF2B5EF4-FFF2-40B4-BE49-F238E27FC236}">
                <a16:creationId xmlns:a16="http://schemas.microsoft.com/office/drawing/2014/main" id="{26EB7D80-E621-DE43-AD05-5E0B1DAAC3B1}"/>
              </a:ext>
            </a:extLst>
          </p:cNvPr>
          <p:cNvPicPr>
            <a:picLocks noChangeAspect="1"/>
          </p:cNvPicPr>
          <p:nvPr/>
        </p:nvPicPr>
        <p:blipFill>
          <a:blip r:embed="rId3"/>
          <a:stretch>
            <a:fillRect/>
          </a:stretch>
        </p:blipFill>
        <p:spPr>
          <a:xfrm>
            <a:off x="381999" y="2590067"/>
            <a:ext cx="952500" cy="495300"/>
          </a:xfrm>
          <a:prstGeom prst="rect">
            <a:avLst/>
          </a:prstGeom>
        </p:spPr>
      </p:pic>
      <p:sp>
        <p:nvSpPr>
          <p:cNvPr id="10" name="Text Placeholder 25">
            <a:extLst>
              <a:ext uri="{FF2B5EF4-FFF2-40B4-BE49-F238E27FC236}">
                <a16:creationId xmlns:a16="http://schemas.microsoft.com/office/drawing/2014/main" id="{142B6398-DF5F-B34E-85C5-CAE30E8F13F1}"/>
              </a:ext>
            </a:extLst>
          </p:cNvPr>
          <p:cNvSpPr txBox="1">
            <a:spLocks/>
          </p:cNvSpPr>
          <p:nvPr/>
        </p:nvSpPr>
        <p:spPr>
          <a:xfrm>
            <a:off x="346086" y="2631832"/>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06</a:t>
            </a:r>
          </a:p>
        </p:txBody>
      </p:sp>
      <p:pic>
        <p:nvPicPr>
          <p:cNvPr id="11" name="Picture 10">
            <a:extLst>
              <a:ext uri="{FF2B5EF4-FFF2-40B4-BE49-F238E27FC236}">
                <a16:creationId xmlns:a16="http://schemas.microsoft.com/office/drawing/2014/main" id="{94D3E0F2-6B99-AB4B-AF77-FB38865BCDEC}"/>
              </a:ext>
            </a:extLst>
          </p:cNvPr>
          <p:cNvPicPr>
            <a:picLocks noChangeAspect="1"/>
          </p:cNvPicPr>
          <p:nvPr/>
        </p:nvPicPr>
        <p:blipFill>
          <a:blip r:embed="rId4"/>
          <a:stretch>
            <a:fillRect/>
          </a:stretch>
        </p:blipFill>
        <p:spPr>
          <a:xfrm>
            <a:off x="286749" y="3299043"/>
            <a:ext cx="1047750" cy="544830"/>
          </a:xfrm>
          <a:prstGeom prst="rect">
            <a:avLst/>
          </a:prstGeom>
        </p:spPr>
      </p:pic>
      <p:sp>
        <p:nvSpPr>
          <p:cNvPr id="12" name="Text Placeholder 25">
            <a:extLst>
              <a:ext uri="{FF2B5EF4-FFF2-40B4-BE49-F238E27FC236}">
                <a16:creationId xmlns:a16="http://schemas.microsoft.com/office/drawing/2014/main" id="{C30B82FC-3A59-8847-9B04-6BCA25E7D412}"/>
              </a:ext>
            </a:extLst>
          </p:cNvPr>
          <p:cNvSpPr txBox="1">
            <a:spLocks/>
          </p:cNvSpPr>
          <p:nvPr/>
        </p:nvSpPr>
        <p:spPr>
          <a:xfrm>
            <a:off x="306250" y="3353622"/>
            <a:ext cx="63107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07</a:t>
            </a:r>
          </a:p>
        </p:txBody>
      </p:sp>
      <p:sp>
        <p:nvSpPr>
          <p:cNvPr id="13" name="Text Placeholder 3">
            <a:extLst>
              <a:ext uri="{FF2B5EF4-FFF2-40B4-BE49-F238E27FC236}">
                <a16:creationId xmlns:a16="http://schemas.microsoft.com/office/drawing/2014/main" id="{E20BE3FE-D450-4B45-AD12-A363C254F60D}"/>
              </a:ext>
            </a:extLst>
          </p:cNvPr>
          <p:cNvSpPr txBox="1">
            <a:spLocks/>
          </p:cNvSpPr>
          <p:nvPr/>
        </p:nvSpPr>
        <p:spPr>
          <a:xfrm>
            <a:off x="522456" y="4267498"/>
            <a:ext cx="6533982" cy="2343091"/>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Competências-Chave de Aprendizagem </a:t>
            </a:r>
          </a:p>
          <a:p>
            <a:r>
              <a:rPr lang="pt-PT" dirty="0"/>
              <a:t>Existem várias competências-chave dos quadros europeus </a:t>
            </a:r>
            <a:r>
              <a:rPr lang="pt-PT" dirty="0" err="1"/>
              <a:t>EntreComp</a:t>
            </a:r>
            <a:r>
              <a:rPr lang="pt-PT" dirty="0"/>
              <a:t> e </a:t>
            </a:r>
            <a:r>
              <a:rPr lang="pt-PT" dirty="0" err="1"/>
              <a:t>DigComp</a:t>
            </a:r>
            <a:r>
              <a:rPr lang="pt-PT" dirty="0"/>
              <a:t> que os utilizadores dos </a:t>
            </a:r>
            <a:r>
              <a:rPr lang="pt-PT" dirty="0" err="1"/>
              <a:t>REAs</a:t>
            </a:r>
            <a:r>
              <a:rPr lang="pt-PT" dirty="0"/>
              <a:t> irão desenvolver e assim serem mais competentes. Consulte as duas tabelas abaixo para identificar quais os referenciais e competências a serem desenvolvidas:</a:t>
            </a:r>
          </a:p>
          <a:p>
            <a:r>
              <a:rPr lang="pt-PT" b="1" dirty="0"/>
              <a:t>Referência </a:t>
            </a:r>
            <a:r>
              <a:rPr lang="pt-PT" b="1" dirty="0" err="1"/>
              <a:t>EntreComp</a:t>
            </a:r>
            <a:endParaRPr lang="pt-PT" b="1" dirty="0"/>
          </a:p>
          <a:p>
            <a:r>
              <a:rPr lang="pt-PT" dirty="0"/>
              <a:t>O desenvolvimento da capacidade empreendedora dos cidadãos e organizações europeias tem sido um dos principais objetivos políticos da UE e dos Estados-Membros durante muitos anos. É uma das oito Competências Chave para a Aprendizagem ao Longo da Vida. </a:t>
            </a:r>
            <a:r>
              <a:rPr lang="pt-PT" dirty="0" err="1"/>
              <a:t>EntreComp</a:t>
            </a:r>
            <a:r>
              <a:rPr lang="pt-PT" dirty="0"/>
              <a:t>: Quadro Europeu de Referência para a Competência de Empreendedorismo descreve o empreendedorismo como uma competência ao longo da vida, identifica os elementos que tornam uma pessoa empreendedora e estabelece uma referência padrão para iniciativas que lidam com a aprendizagem empreendedora.</a:t>
            </a:r>
          </a:p>
          <a:p>
            <a:r>
              <a:rPr lang="pt-PT" b="1" dirty="0"/>
              <a:t>O </a:t>
            </a:r>
            <a:r>
              <a:rPr lang="pt-PT" b="1" dirty="0" err="1"/>
              <a:t>EntreComp</a:t>
            </a:r>
            <a:r>
              <a:rPr lang="pt-PT" b="1" dirty="0"/>
              <a:t> é composto por 3 áreas de competência:</a:t>
            </a:r>
          </a:p>
          <a:p>
            <a:endParaRPr lang="en-RU" dirty="0"/>
          </a:p>
          <a:p>
            <a:endParaRPr lang="en-US" dirty="0"/>
          </a:p>
        </p:txBody>
      </p:sp>
      <p:sp>
        <p:nvSpPr>
          <p:cNvPr id="14" name="Freeform 13">
            <a:extLst>
              <a:ext uri="{FF2B5EF4-FFF2-40B4-BE49-F238E27FC236}">
                <a16:creationId xmlns:a16="http://schemas.microsoft.com/office/drawing/2014/main" id="{2DDD3612-FD4B-FB47-8456-FA522253AB33}"/>
              </a:ext>
            </a:extLst>
          </p:cNvPr>
          <p:cNvSpPr/>
          <p:nvPr/>
        </p:nvSpPr>
        <p:spPr>
          <a:xfrm>
            <a:off x="381979" y="4278422"/>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538141DF-E30C-CD4F-8489-81CF9A39F895}"/>
              </a:ext>
            </a:extLst>
          </p:cNvPr>
          <p:cNvSpPr/>
          <p:nvPr/>
        </p:nvSpPr>
        <p:spPr>
          <a:xfrm>
            <a:off x="371347" y="5097129"/>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98A05AC6-578C-8F43-B3AF-6C92E842FEB7}"/>
              </a:ext>
            </a:extLst>
          </p:cNvPr>
          <p:cNvSpPr/>
          <p:nvPr/>
        </p:nvSpPr>
        <p:spPr>
          <a:xfrm>
            <a:off x="383379" y="6352248"/>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grpSp>
        <p:nvGrpSpPr>
          <p:cNvPr id="17" name="Group 16">
            <a:extLst>
              <a:ext uri="{FF2B5EF4-FFF2-40B4-BE49-F238E27FC236}">
                <a16:creationId xmlns:a16="http://schemas.microsoft.com/office/drawing/2014/main" id="{135B6DD9-C705-C448-9F47-12F6EF9B1CC9}"/>
              </a:ext>
            </a:extLst>
          </p:cNvPr>
          <p:cNvGrpSpPr/>
          <p:nvPr/>
        </p:nvGrpSpPr>
        <p:grpSpPr>
          <a:xfrm>
            <a:off x="958368" y="9188449"/>
            <a:ext cx="655954" cy="740410"/>
            <a:chOff x="0" y="1"/>
            <a:chExt cx="751563" cy="867883"/>
          </a:xfrm>
          <a:solidFill>
            <a:srgbClr val="7FCCC7"/>
          </a:solidFill>
        </p:grpSpPr>
        <p:sp>
          <p:nvSpPr>
            <p:cNvPr id="18" name="Freeform 17">
              <a:extLst>
                <a:ext uri="{FF2B5EF4-FFF2-40B4-BE49-F238E27FC236}">
                  <a16:creationId xmlns:a16="http://schemas.microsoft.com/office/drawing/2014/main" id="{A205A980-2906-0340-B5FB-D4C4302352CE}"/>
                </a:ext>
              </a:extLst>
            </p:cNvPr>
            <p:cNvSpPr/>
            <p:nvPr/>
          </p:nvSpPr>
          <p:spPr>
            <a:xfrm>
              <a:off x="216797" y="18761"/>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7FCCC7">
                <a:alpha val="41176"/>
              </a:srgbClr>
            </a:solidFill>
            <a:ln w="9028" cap="flat">
              <a:noFill/>
              <a:prstDash val="solid"/>
              <a:miter/>
            </a:ln>
          </p:spPr>
          <p:txBody>
            <a:bodyPr rtlCol="0" anchor="ctr"/>
            <a:lstStyle/>
            <a:p>
              <a:endParaRPr lang="en-GB" dirty="0"/>
            </a:p>
          </p:txBody>
        </p:sp>
        <p:grpSp>
          <p:nvGrpSpPr>
            <p:cNvPr id="19" name="Graphic 2">
              <a:extLst>
                <a:ext uri="{FF2B5EF4-FFF2-40B4-BE49-F238E27FC236}">
                  <a16:creationId xmlns:a16="http://schemas.microsoft.com/office/drawing/2014/main" id="{5543D700-1C9F-7346-BCA8-5EB82F7DFADD}"/>
                </a:ext>
              </a:extLst>
            </p:cNvPr>
            <p:cNvGrpSpPr/>
            <p:nvPr/>
          </p:nvGrpSpPr>
          <p:grpSpPr>
            <a:xfrm>
              <a:off x="0" y="0"/>
              <a:ext cx="751563" cy="867883"/>
              <a:chOff x="0" y="0"/>
              <a:chExt cx="751563" cy="867883"/>
            </a:xfrm>
            <a:grpFill/>
          </p:grpSpPr>
          <p:sp>
            <p:nvSpPr>
              <p:cNvPr id="20" name="Freeform 19">
                <a:extLst>
                  <a:ext uri="{FF2B5EF4-FFF2-40B4-BE49-F238E27FC236}">
                    <a16:creationId xmlns:a16="http://schemas.microsoft.com/office/drawing/2014/main" id="{D76EA20A-AFCF-904D-9595-A41CFAE7AE3A}"/>
                  </a:ext>
                </a:extLst>
              </p:cNvPr>
              <p:cNvSpPr/>
              <p:nvPr/>
            </p:nvSpPr>
            <p:spPr>
              <a:xfrm>
                <a:off x="621485" y="188586"/>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24688FD0-D16C-9D41-AC49-A16275BD789F}"/>
                  </a:ext>
                </a:extLst>
              </p:cNvPr>
              <p:cNvSpPr/>
              <p:nvPr/>
            </p:nvSpPr>
            <p:spPr>
              <a:xfrm>
                <a:off x="590772" y="51281"/>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F6C1710C-448A-5D4D-AA00-15A0FAB3EE3D}"/>
                  </a:ext>
                </a:extLst>
              </p:cNvPr>
              <p:cNvSpPr/>
              <p:nvPr/>
            </p:nvSpPr>
            <p:spPr>
              <a:xfrm>
                <a:off x="57812" y="188586"/>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BD911144-E40E-C54C-B1BF-EBC6AF3E95C6}"/>
                  </a:ext>
                </a:extLst>
              </p:cNvPr>
              <p:cNvSpPr/>
              <p:nvPr/>
            </p:nvSpPr>
            <p:spPr>
              <a:xfrm>
                <a:off x="94849" y="51281"/>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580AF9C0-C7F6-7D41-84D9-B5044A7B2D26}"/>
                  </a:ext>
                </a:extLst>
              </p:cNvPr>
              <p:cNvSpPr/>
              <p:nvPr/>
            </p:nvSpPr>
            <p:spPr>
              <a:xfrm>
                <a:off x="94849" y="304211"/>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5CF8E42E-BB3A-904B-9FAC-8644502C8994}"/>
                  </a:ext>
                </a:extLst>
              </p:cNvPr>
              <p:cNvSpPr/>
              <p:nvPr/>
            </p:nvSpPr>
            <p:spPr>
              <a:xfrm>
                <a:off x="390235" y="101867"/>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C5BCAC29-CAA5-284E-AB73-17F698436582}"/>
                  </a:ext>
                </a:extLst>
              </p:cNvPr>
              <p:cNvSpPr/>
              <p:nvPr/>
            </p:nvSpPr>
            <p:spPr>
              <a:xfrm>
                <a:off x="231172" y="101867"/>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2AC66B15-FD38-F443-A34E-59AA9DF42038}"/>
                  </a:ext>
                </a:extLst>
              </p:cNvPr>
              <p:cNvSpPr/>
              <p:nvPr/>
            </p:nvSpPr>
            <p:spPr>
              <a:xfrm>
                <a:off x="590371" y="304211"/>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1A3671DC-4FB9-F949-846D-22FDD436900F}"/>
                  </a:ext>
                </a:extLst>
              </p:cNvPr>
              <p:cNvSpPr/>
              <p:nvPr/>
            </p:nvSpPr>
            <p:spPr>
              <a:xfrm>
                <a:off x="0" y="0"/>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GB"/>
              </a:p>
            </p:txBody>
          </p:sp>
        </p:grpSp>
      </p:grpSp>
      <p:grpSp>
        <p:nvGrpSpPr>
          <p:cNvPr id="29" name="Group 28">
            <a:extLst>
              <a:ext uri="{FF2B5EF4-FFF2-40B4-BE49-F238E27FC236}">
                <a16:creationId xmlns:a16="http://schemas.microsoft.com/office/drawing/2014/main" id="{B1DCD77E-30A5-8449-B1F6-04129A747F3B}"/>
              </a:ext>
            </a:extLst>
          </p:cNvPr>
          <p:cNvGrpSpPr/>
          <p:nvPr/>
        </p:nvGrpSpPr>
        <p:grpSpPr>
          <a:xfrm>
            <a:off x="3413526" y="9204454"/>
            <a:ext cx="751842" cy="700405"/>
            <a:chOff x="0" y="0"/>
            <a:chExt cx="745522" cy="754272"/>
          </a:xfrm>
        </p:grpSpPr>
        <p:grpSp>
          <p:nvGrpSpPr>
            <p:cNvPr id="30" name="Graphic 2">
              <a:extLst>
                <a:ext uri="{FF2B5EF4-FFF2-40B4-BE49-F238E27FC236}">
                  <a16:creationId xmlns:a16="http://schemas.microsoft.com/office/drawing/2014/main" id="{F27BC22E-C431-2444-9AEA-96D0496653E7}"/>
                </a:ext>
              </a:extLst>
            </p:cNvPr>
            <p:cNvGrpSpPr/>
            <p:nvPr/>
          </p:nvGrpSpPr>
          <p:grpSpPr>
            <a:xfrm>
              <a:off x="162598" y="281835"/>
              <a:ext cx="420044" cy="75879"/>
              <a:chOff x="162598" y="281835"/>
              <a:chExt cx="420044" cy="75879"/>
            </a:xfrm>
            <a:solidFill>
              <a:srgbClr val="00BADE"/>
            </a:solidFill>
          </p:grpSpPr>
          <p:sp>
            <p:nvSpPr>
              <p:cNvPr id="41" name="Freeform 40">
                <a:extLst>
                  <a:ext uri="{FF2B5EF4-FFF2-40B4-BE49-F238E27FC236}">
                    <a16:creationId xmlns:a16="http://schemas.microsoft.com/office/drawing/2014/main" id="{2026D906-F121-7844-917F-ED2DB20B0900}"/>
                  </a:ext>
                </a:extLst>
              </p:cNvPr>
              <p:cNvSpPr/>
              <p:nvPr/>
            </p:nvSpPr>
            <p:spPr>
              <a:xfrm>
                <a:off x="162598" y="283643"/>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7FCCC7">
                  <a:alpha val="41176"/>
                </a:srgbClr>
              </a:solidFill>
              <a:ln w="9028"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874D6D9D-4FE8-3B41-A03A-64CA9D152F30}"/>
                  </a:ext>
                </a:extLst>
              </p:cNvPr>
              <p:cNvSpPr/>
              <p:nvPr/>
            </p:nvSpPr>
            <p:spPr>
              <a:xfrm>
                <a:off x="449854" y="281835"/>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7FCCC7">
                  <a:alpha val="41176"/>
                </a:srgbClr>
              </a:solidFill>
              <a:ln w="9028" cap="flat">
                <a:noFill/>
                <a:prstDash val="solid"/>
                <a:miter/>
              </a:ln>
            </p:spPr>
            <p:txBody>
              <a:bodyPr rtlCol="0" anchor="ctr"/>
              <a:lstStyle/>
              <a:p>
                <a:endParaRPr lang="en-GB"/>
              </a:p>
            </p:txBody>
          </p:sp>
        </p:grpSp>
        <p:grpSp>
          <p:nvGrpSpPr>
            <p:cNvPr id="31" name="Graphic 2">
              <a:extLst>
                <a:ext uri="{FF2B5EF4-FFF2-40B4-BE49-F238E27FC236}">
                  <a16:creationId xmlns:a16="http://schemas.microsoft.com/office/drawing/2014/main" id="{03658905-9E61-2D4D-8F5A-7B7E25949276}"/>
                </a:ext>
              </a:extLst>
            </p:cNvPr>
            <p:cNvGrpSpPr/>
            <p:nvPr/>
          </p:nvGrpSpPr>
          <p:grpSpPr>
            <a:xfrm>
              <a:off x="0" y="0"/>
              <a:ext cx="745522" cy="754272"/>
              <a:chOff x="0" y="0"/>
              <a:chExt cx="745522" cy="754272"/>
            </a:xfrm>
            <a:solidFill>
              <a:srgbClr val="000000"/>
            </a:solidFill>
          </p:grpSpPr>
          <p:sp>
            <p:nvSpPr>
              <p:cNvPr id="32" name="Freeform 31">
                <a:extLst>
                  <a:ext uri="{FF2B5EF4-FFF2-40B4-BE49-F238E27FC236}">
                    <a16:creationId xmlns:a16="http://schemas.microsoft.com/office/drawing/2014/main" id="{45701A58-B3A9-A94B-A441-8C08E8F0814B}"/>
                  </a:ext>
                </a:extLst>
              </p:cNvPr>
              <p:cNvSpPr/>
              <p:nvPr/>
            </p:nvSpPr>
            <p:spPr>
              <a:xfrm>
                <a:off x="113574" y="690152"/>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7FCCC7"/>
              </a:solidFill>
              <a:ln w="902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10C24364-0306-8C47-8453-D4EBFEFF4842}"/>
                  </a:ext>
                </a:extLst>
              </p:cNvPr>
              <p:cNvSpPr/>
              <p:nvPr/>
            </p:nvSpPr>
            <p:spPr>
              <a:xfrm>
                <a:off x="0" y="225731"/>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7FCCC7"/>
              </a:solidFill>
              <a:ln w="902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20100D91-AA37-7F4C-A01F-975DB0477944}"/>
                  </a:ext>
                </a:extLst>
              </p:cNvPr>
              <p:cNvSpPr/>
              <p:nvPr/>
            </p:nvSpPr>
            <p:spPr>
              <a:xfrm>
                <a:off x="81314" y="645889"/>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7FCCC7"/>
              </a:solidFill>
              <a:ln w="9028" cap="flat">
                <a:noFill/>
                <a:prstDash val="solid"/>
                <a:miter/>
              </a:ln>
            </p:spPr>
            <p:txBody>
              <a:bodyPr rtlCol="0" anchor="ctr"/>
              <a:lstStyle/>
              <a:p>
                <a:endParaRPr lang="en-GB" dirty="0"/>
              </a:p>
            </p:txBody>
          </p:sp>
          <p:sp>
            <p:nvSpPr>
              <p:cNvPr id="35" name="Freeform 34">
                <a:extLst>
                  <a:ext uri="{FF2B5EF4-FFF2-40B4-BE49-F238E27FC236}">
                    <a16:creationId xmlns:a16="http://schemas.microsoft.com/office/drawing/2014/main" id="{6E4BAC8D-0B47-EA4A-A443-22D132AAD4D9}"/>
                  </a:ext>
                </a:extLst>
              </p:cNvPr>
              <p:cNvSpPr/>
              <p:nvPr/>
            </p:nvSpPr>
            <p:spPr>
              <a:xfrm>
                <a:off x="419345" y="232559"/>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7FCCC7"/>
              </a:solidFill>
              <a:ln w="902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E0DD7242-2874-5845-B635-FF52BAADE5B1}"/>
                  </a:ext>
                </a:extLst>
              </p:cNvPr>
              <p:cNvSpPr/>
              <p:nvPr/>
            </p:nvSpPr>
            <p:spPr>
              <a:xfrm>
                <a:off x="137305" y="75879"/>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7FCCC7"/>
              </a:solidFill>
              <a:ln w="902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5B805FC2-B539-B14A-890E-55EE73BB240D}"/>
                  </a:ext>
                </a:extLst>
              </p:cNvPr>
              <p:cNvSpPr/>
              <p:nvPr/>
            </p:nvSpPr>
            <p:spPr>
              <a:xfrm>
                <a:off x="358619" y="433594"/>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7FCCC7"/>
              </a:solidFill>
              <a:ln w="9028" cap="flat">
                <a:noFill/>
                <a:prstDash val="solid"/>
                <a:miter/>
              </a:ln>
            </p:spPr>
            <p:txBody>
              <a:bodyPr rtlCol="0" anchor="ctr"/>
              <a:lstStyle/>
              <a:p>
                <a:endParaRPr lang="en-GB" dirty="0"/>
              </a:p>
            </p:txBody>
          </p:sp>
          <p:sp>
            <p:nvSpPr>
              <p:cNvPr id="38" name="Freeform 37">
                <a:extLst>
                  <a:ext uri="{FF2B5EF4-FFF2-40B4-BE49-F238E27FC236}">
                    <a16:creationId xmlns:a16="http://schemas.microsoft.com/office/drawing/2014/main" id="{E535A35D-CA8E-EE47-86D9-9771F5801D89}"/>
                  </a:ext>
                </a:extLst>
              </p:cNvPr>
              <p:cNvSpPr/>
              <p:nvPr/>
            </p:nvSpPr>
            <p:spPr>
              <a:xfrm>
                <a:off x="363136" y="0"/>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7FCCC7"/>
              </a:solidFill>
              <a:ln w="902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254CD7DD-93C4-8D47-9C82-4676EDA73384}"/>
                  </a:ext>
                </a:extLst>
              </p:cNvPr>
              <p:cNvSpPr/>
              <p:nvPr/>
            </p:nvSpPr>
            <p:spPr>
              <a:xfrm>
                <a:off x="283192" y="25067"/>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7FCCC7"/>
              </a:solidFill>
              <a:ln w="9028"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02E26007-9309-E542-8292-14C481034466}"/>
                  </a:ext>
                </a:extLst>
              </p:cNvPr>
              <p:cNvSpPr/>
              <p:nvPr/>
            </p:nvSpPr>
            <p:spPr>
              <a:xfrm>
                <a:off x="426819" y="25067"/>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7FCCC7"/>
              </a:solidFill>
              <a:ln w="9028" cap="flat">
                <a:noFill/>
                <a:prstDash val="solid"/>
                <a:miter/>
              </a:ln>
            </p:spPr>
            <p:txBody>
              <a:bodyPr rtlCol="0" anchor="ctr"/>
              <a:lstStyle/>
              <a:p>
                <a:endParaRPr lang="en-GB" dirty="0"/>
              </a:p>
            </p:txBody>
          </p:sp>
        </p:grpSp>
      </p:grpSp>
      <p:grpSp>
        <p:nvGrpSpPr>
          <p:cNvPr id="43" name="Group 42">
            <a:extLst>
              <a:ext uri="{FF2B5EF4-FFF2-40B4-BE49-F238E27FC236}">
                <a16:creationId xmlns:a16="http://schemas.microsoft.com/office/drawing/2014/main" id="{1013552D-346F-5E46-BF70-D9A1E687E406}"/>
              </a:ext>
            </a:extLst>
          </p:cNvPr>
          <p:cNvGrpSpPr/>
          <p:nvPr/>
        </p:nvGrpSpPr>
        <p:grpSpPr>
          <a:xfrm>
            <a:off x="5963290" y="9224805"/>
            <a:ext cx="679447" cy="742953"/>
            <a:chOff x="0" y="0"/>
            <a:chExt cx="920484" cy="919581"/>
          </a:xfrm>
        </p:grpSpPr>
        <p:sp>
          <p:nvSpPr>
            <p:cNvPr id="44" name="Freeform 43">
              <a:extLst>
                <a:ext uri="{FF2B5EF4-FFF2-40B4-BE49-F238E27FC236}">
                  <a16:creationId xmlns:a16="http://schemas.microsoft.com/office/drawing/2014/main" id="{DBDD0A22-FFB7-BD4B-9B88-49AA0EC32499}"/>
                </a:ext>
              </a:extLst>
            </p:cNvPr>
            <p:cNvSpPr/>
            <p:nvPr/>
          </p:nvSpPr>
          <p:spPr>
            <a:xfrm>
              <a:off x="728981" y="23486"/>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FCCC7">
                <a:alpha val="41176"/>
              </a:srgbClr>
            </a:solidFill>
            <a:ln w="9028"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1FD6A56F-D433-8144-8451-E25E43435778}"/>
                </a:ext>
              </a:extLst>
            </p:cNvPr>
            <p:cNvSpPr/>
            <p:nvPr/>
          </p:nvSpPr>
          <p:spPr>
            <a:xfrm>
              <a:off x="396558" y="219507"/>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FCCC7">
                <a:alpha val="41176"/>
              </a:srgbClr>
            </a:solidFill>
            <a:ln w="9028" cap="flat">
              <a:noFill/>
              <a:prstDash val="solid"/>
              <a:miter/>
            </a:ln>
          </p:spPr>
          <p:txBody>
            <a:bodyPr rtlCol="0" anchor="ctr"/>
            <a:lstStyle/>
            <a:p>
              <a:endParaRPr lang="en-GB"/>
            </a:p>
          </p:txBody>
        </p:sp>
        <p:grpSp>
          <p:nvGrpSpPr>
            <p:cNvPr id="46" name="Graphic 2">
              <a:extLst>
                <a:ext uri="{FF2B5EF4-FFF2-40B4-BE49-F238E27FC236}">
                  <a16:creationId xmlns:a16="http://schemas.microsoft.com/office/drawing/2014/main" id="{05F4EF21-A15F-B543-B690-0C57B53B5AC5}"/>
                </a:ext>
              </a:extLst>
            </p:cNvPr>
            <p:cNvGrpSpPr/>
            <p:nvPr/>
          </p:nvGrpSpPr>
          <p:grpSpPr>
            <a:xfrm>
              <a:off x="0" y="0"/>
              <a:ext cx="920484" cy="919581"/>
              <a:chOff x="0" y="0"/>
              <a:chExt cx="920484" cy="919581"/>
            </a:xfrm>
            <a:solidFill>
              <a:srgbClr val="010101"/>
            </a:solidFill>
          </p:grpSpPr>
          <p:sp>
            <p:nvSpPr>
              <p:cNvPr id="47" name="Freeform 46">
                <a:extLst>
                  <a:ext uri="{FF2B5EF4-FFF2-40B4-BE49-F238E27FC236}">
                    <a16:creationId xmlns:a16="http://schemas.microsoft.com/office/drawing/2014/main" id="{9FA769BC-82B9-B445-898E-B6029AFF5775}"/>
                  </a:ext>
                </a:extLst>
              </p:cNvPr>
              <p:cNvSpPr/>
              <p:nvPr/>
            </p:nvSpPr>
            <p:spPr>
              <a:xfrm>
                <a:off x="666651" y="609742"/>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7FCCC7"/>
              </a:solidFill>
              <a:ln w="9028"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892A1185-B196-A34C-B9CC-DA713B03EA69}"/>
                  </a:ext>
                </a:extLst>
              </p:cNvPr>
              <p:cNvSpPr/>
              <p:nvPr/>
            </p:nvSpPr>
            <p:spPr>
              <a:xfrm>
                <a:off x="0" y="0"/>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7FCCC7"/>
              </a:solidFill>
              <a:ln w="9028" cap="flat">
                <a:noFill/>
                <a:prstDash val="solid"/>
                <a:miter/>
              </a:ln>
            </p:spPr>
            <p:txBody>
              <a:bodyPr rtlCol="0" anchor="ctr"/>
              <a:lstStyle/>
              <a:p>
                <a:endParaRPr lang="en-GB"/>
              </a:p>
            </p:txBody>
          </p:sp>
        </p:grpSp>
      </p:grpSp>
      <p:grpSp>
        <p:nvGrpSpPr>
          <p:cNvPr id="56" name="Group 55">
            <a:extLst>
              <a:ext uri="{FF2B5EF4-FFF2-40B4-BE49-F238E27FC236}">
                <a16:creationId xmlns:a16="http://schemas.microsoft.com/office/drawing/2014/main" id="{C3D4086C-5E7C-5440-A457-2E8A273158DA}"/>
              </a:ext>
            </a:extLst>
          </p:cNvPr>
          <p:cNvGrpSpPr/>
          <p:nvPr/>
        </p:nvGrpSpPr>
        <p:grpSpPr>
          <a:xfrm>
            <a:off x="519803" y="6775280"/>
            <a:ext cx="1521426" cy="2214649"/>
            <a:chOff x="495624" y="6883840"/>
            <a:chExt cx="1521426" cy="2214649"/>
          </a:xfrm>
        </p:grpSpPr>
        <p:sp>
          <p:nvSpPr>
            <p:cNvPr id="49" name="Freeform: Shape 4232">
              <a:extLst>
                <a:ext uri="{FF2B5EF4-FFF2-40B4-BE49-F238E27FC236}">
                  <a16:creationId xmlns:a16="http://schemas.microsoft.com/office/drawing/2014/main" id="{B9ABE70A-4470-1147-8D4C-EB0900324A75}"/>
                </a:ext>
              </a:extLst>
            </p:cNvPr>
            <p:cNvSpPr/>
            <p:nvPr/>
          </p:nvSpPr>
          <p:spPr>
            <a:xfrm>
              <a:off x="495624" y="6883840"/>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Freeform: Shape 4237">
              <a:extLst>
                <a:ext uri="{FF2B5EF4-FFF2-40B4-BE49-F238E27FC236}">
                  <a16:creationId xmlns:a16="http://schemas.microsoft.com/office/drawing/2014/main" id="{E9E5E387-BB10-224A-B89D-86CA27BFEA4C}"/>
                </a:ext>
              </a:extLst>
            </p:cNvPr>
            <p:cNvSpPr/>
            <p:nvPr/>
          </p:nvSpPr>
          <p:spPr>
            <a:xfrm>
              <a:off x="538723" y="6925275"/>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grpSp>
      <p:grpSp>
        <p:nvGrpSpPr>
          <p:cNvPr id="55" name="Group 54">
            <a:extLst>
              <a:ext uri="{FF2B5EF4-FFF2-40B4-BE49-F238E27FC236}">
                <a16:creationId xmlns:a16="http://schemas.microsoft.com/office/drawing/2014/main" id="{E746D135-4245-AF43-852A-E348CDDDA30B}"/>
              </a:ext>
            </a:extLst>
          </p:cNvPr>
          <p:cNvGrpSpPr/>
          <p:nvPr/>
        </p:nvGrpSpPr>
        <p:grpSpPr>
          <a:xfrm>
            <a:off x="3019958" y="6775280"/>
            <a:ext cx="1519759" cy="2214649"/>
            <a:chOff x="3618651" y="6930140"/>
            <a:chExt cx="1519759" cy="2214649"/>
          </a:xfrm>
        </p:grpSpPr>
        <p:sp>
          <p:nvSpPr>
            <p:cNvPr id="51" name="Freeform: Shape 4233">
              <a:extLst>
                <a:ext uri="{FF2B5EF4-FFF2-40B4-BE49-F238E27FC236}">
                  <a16:creationId xmlns:a16="http://schemas.microsoft.com/office/drawing/2014/main" id="{7F07B0C6-E016-014A-8A0C-CD89980616D5}"/>
                </a:ext>
              </a:extLst>
            </p:cNvPr>
            <p:cNvSpPr/>
            <p:nvPr/>
          </p:nvSpPr>
          <p:spPr>
            <a:xfrm>
              <a:off x="3618651" y="6930140"/>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Freeform: Shape 4238">
              <a:extLst>
                <a:ext uri="{FF2B5EF4-FFF2-40B4-BE49-F238E27FC236}">
                  <a16:creationId xmlns:a16="http://schemas.microsoft.com/office/drawing/2014/main" id="{457BCEA8-329C-5D49-8EB5-6BD65759642A}"/>
                </a:ext>
              </a:extLst>
            </p:cNvPr>
            <p:cNvSpPr/>
            <p:nvPr/>
          </p:nvSpPr>
          <p:spPr>
            <a:xfrm>
              <a:off x="3660084" y="6971575"/>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grpSp>
      <p:grpSp>
        <p:nvGrpSpPr>
          <p:cNvPr id="57" name="Group 56">
            <a:extLst>
              <a:ext uri="{FF2B5EF4-FFF2-40B4-BE49-F238E27FC236}">
                <a16:creationId xmlns:a16="http://schemas.microsoft.com/office/drawing/2014/main" id="{D6DB7493-16AB-214B-9ACA-2FBD122205D5}"/>
              </a:ext>
            </a:extLst>
          </p:cNvPr>
          <p:cNvGrpSpPr/>
          <p:nvPr/>
        </p:nvGrpSpPr>
        <p:grpSpPr>
          <a:xfrm>
            <a:off x="5518446" y="6775280"/>
            <a:ext cx="1521426" cy="2214649"/>
            <a:chOff x="7015642" y="6936390"/>
            <a:chExt cx="1521426" cy="2214649"/>
          </a:xfrm>
        </p:grpSpPr>
        <p:sp>
          <p:nvSpPr>
            <p:cNvPr id="53" name="Freeform: Shape 4234">
              <a:extLst>
                <a:ext uri="{FF2B5EF4-FFF2-40B4-BE49-F238E27FC236}">
                  <a16:creationId xmlns:a16="http://schemas.microsoft.com/office/drawing/2014/main" id="{FE0A40AE-07A8-7E4F-A5DF-06AE5EA2504D}"/>
                </a:ext>
              </a:extLst>
            </p:cNvPr>
            <p:cNvSpPr/>
            <p:nvPr/>
          </p:nvSpPr>
          <p:spPr>
            <a:xfrm>
              <a:off x="7015642" y="6936390"/>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4" name="Freeform: Shape 4239">
              <a:extLst>
                <a:ext uri="{FF2B5EF4-FFF2-40B4-BE49-F238E27FC236}">
                  <a16:creationId xmlns:a16="http://schemas.microsoft.com/office/drawing/2014/main" id="{2DA88DF5-5B9F-0749-BA53-A6B05A998FD7}"/>
                </a:ext>
              </a:extLst>
            </p:cNvPr>
            <p:cNvSpPr/>
            <p:nvPr/>
          </p:nvSpPr>
          <p:spPr>
            <a:xfrm>
              <a:off x="7062760" y="6977825"/>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grpSp>
      <p:sp>
        <p:nvSpPr>
          <p:cNvPr id="58" name="Text Placeholder 25">
            <a:extLst>
              <a:ext uri="{FF2B5EF4-FFF2-40B4-BE49-F238E27FC236}">
                <a16:creationId xmlns:a16="http://schemas.microsoft.com/office/drawing/2014/main" id="{2B5846D1-52E5-5546-AE25-43F4C4E5239F}"/>
              </a:ext>
            </a:extLst>
          </p:cNvPr>
          <p:cNvSpPr txBox="1">
            <a:spLocks/>
          </p:cNvSpPr>
          <p:nvPr/>
        </p:nvSpPr>
        <p:spPr>
          <a:xfrm>
            <a:off x="3212006" y="7031129"/>
            <a:ext cx="1149178"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3300" b="1" dirty="0">
                <a:solidFill>
                  <a:schemeClr val="bg1"/>
                </a:solidFill>
                <a:latin typeface="Calibri" panose="020F0502020204030204" pitchFamily="34" charset="0"/>
              </a:rPr>
              <a:t>02</a:t>
            </a:r>
          </a:p>
        </p:txBody>
      </p:sp>
      <p:sp>
        <p:nvSpPr>
          <p:cNvPr id="59" name="Text Placeholder 3">
            <a:extLst>
              <a:ext uri="{FF2B5EF4-FFF2-40B4-BE49-F238E27FC236}">
                <a16:creationId xmlns:a16="http://schemas.microsoft.com/office/drawing/2014/main" id="{AC08640E-F92D-4D4B-B1B5-599E24BF1E3C}"/>
              </a:ext>
            </a:extLst>
          </p:cNvPr>
          <p:cNvSpPr txBox="1">
            <a:spLocks/>
          </p:cNvSpPr>
          <p:nvPr/>
        </p:nvSpPr>
        <p:spPr>
          <a:xfrm>
            <a:off x="3033473" y="7592032"/>
            <a:ext cx="1506244" cy="546380"/>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800" b="1" dirty="0">
                <a:solidFill>
                  <a:schemeClr val="bg1"/>
                </a:solidFill>
              </a:rPr>
              <a:t>RECURSOS</a:t>
            </a:r>
            <a:endParaRPr lang="en-RU" sz="1800" b="1" dirty="0">
              <a:solidFill>
                <a:schemeClr val="bg1"/>
              </a:solidFill>
            </a:endParaRPr>
          </a:p>
        </p:txBody>
      </p:sp>
      <p:sp>
        <p:nvSpPr>
          <p:cNvPr id="60" name="Text Placeholder 25">
            <a:extLst>
              <a:ext uri="{FF2B5EF4-FFF2-40B4-BE49-F238E27FC236}">
                <a16:creationId xmlns:a16="http://schemas.microsoft.com/office/drawing/2014/main" id="{EC382005-2C89-F247-9CE4-FDB2DDFFABF3}"/>
              </a:ext>
            </a:extLst>
          </p:cNvPr>
          <p:cNvSpPr txBox="1">
            <a:spLocks/>
          </p:cNvSpPr>
          <p:nvPr/>
        </p:nvSpPr>
        <p:spPr>
          <a:xfrm>
            <a:off x="703585" y="7031129"/>
            <a:ext cx="1149178"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3300" b="1" dirty="0">
                <a:solidFill>
                  <a:schemeClr val="bg1"/>
                </a:solidFill>
                <a:latin typeface="Calibri" panose="020F0502020204030204" pitchFamily="34" charset="0"/>
              </a:rPr>
              <a:t>01</a:t>
            </a:r>
          </a:p>
        </p:txBody>
      </p:sp>
      <p:sp>
        <p:nvSpPr>
          <p:cNvPr id="61" name="Text Placeholder 3">
            <a:extLst>
              <a:ext uri="{FF2B5EF4-FFF2-40B4-BE49-F238E27FC236}">
                <a16:creationId xmlns:a16="http://schemas.microsoft.com/office/drawing/2014/main" id="{A5BFBA0B-FCF8-9C4C-A99B-87155A7D5625}"/>
              </a:ext>
            </a:extLst>
          </p:cNvPr>
          <p:cNvSpPr txBox="1">
            <a:spLocks/>
          </p:cNvSpPr>
          <p:nvPr/>
        </p:nvSpPr>
        <p:spPr>
          <a:xfrm>
            <a:off x="439269" y="7473316"/>
            <a:ext cx="1651221" cy="546380"/>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400" b="1" dirty="0">
                <a:solidFill>
                  <a:schemeClr val="bg1"/>
                </a:solidFill>
              </a:rPr>
              <a:t>IDEIAS E OPORTUNIDADES</a:t>
            </a:r>
            <a:endParaRPr lang="en-RU" sz="1400" b="1" dirty="0">
              <a:solidFill>
                <a:schemeClr val="bg1"/>
              </a:solidFill>
            </a:endParaRPr>
          </a:p>
        </p:txBody>
      </p:sp>
      <p:sp>
        <p:nvSpPr>
          <p:cNvPr id="62" name="Text Placeholder 25">
            <a:extLst>
              <a:ext uri="{FF2B5EF4-FFF2-40B4-BE49-F238E27FC236}">
                <a16:creationId xmlns:a16="http://schemas.microsoft.com/office/drawing/2014/main" id="{EFDE2968-A1C9-184C-9791-9961A5888489}"/>
              </a:ext>
            </a:extLst>
          </p:cNvPr>
          <p:cNvSpPr txBox="1">
            <a:spLocks/>
          </p:cNvSpPr>
          <p:nvPr/>
        </p:nvSpPr>
        <p:spPr>
          <a:xfrm>
            <a:off x="5720429" y="7031129"/>
            <a:ext cx="1149178"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3300" b="1" dirty="0">
                <a:solidFill>
                  <a:schemeClr val="bg1"/>
                </a:solidFill>
                <a:latin typeface="Calibri" panose="020F0502020204030204" pitchFamily="34" charset="0"/>
              </a:rPr>
              <a:t>03</a:t>
            </a:r>
          </a:p>
        </p:txBody>
      </p:sp>
      <p:sp>
        <p:nvSpPr>
          <p:cNvPr id="63" name="Text Placeholder 3">
            <a:extLst>
              <a:ext uri="{FF2B5EF4-FFF2-40B4-BE49-F238E27FC236}">
                <a16:creationId xmlns:a16="http://schemas.microsoft.com/office/drawing/2014/main" id="{88DB2BF9-1D03-AD48-A44D-5D3D5673FF7E}"/>
              </a:ext>
            </a:extLst>
          </p:cNvPr>
          <p:cNvSpPr txBox="1">
            <a:spLocks/>
          </p:cNvSpPr>
          <p:nvPr/>
        </p:nvSpPr>
        <p:spPr>
          <a:xfrm>
            <a:off x="5541896" y="7592032"/>
            <a:ext cx="1506244" cy="546380"/>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800" b="1" dirty="0">
                <a:solidFill>
                  <a:schemeClr val="bg1"/>
                </a:solidFill>
              </a:rPr>
              <a:t>EM AÇÃO</a:t>
            </a:r>
            <a:endParaRPr lang="en-RU" sz="1800" b="1" dirty="0">
              <a:solidFill>
                <a:schemeClr val="bg1"/>
              </a:solidFill>
            </a:endParaRPr>
          </a:p>
        </p:txBody>
      </p:sp>
      <p:sp>
        <p:nvSpPr>
          <p:cNvPr id="64" name="Text Placeholder 3">
            <a:extLst>
              <a:ext uri="{FF2B5EF4-FFF2-40B4-BE49-F238E27FC236}">
                <a16:creationId xmlns:a16="http://schemas.microsoft.com/office/drawing/2014/main" id="{3BBF3B6C-8C4F-C146-8493-16FE711D2145}"/>
              </a:ext>
            </a:extLst>
          </p:cNvPr>
          <p:cNvSpPr txBox="1">
            <a:spLocks/>
          </p:cNvSpPr>
          <p:nvPr/>
        </p:nvSpPr>
        <p:spPr>
          <a:xfrm>
            <a:off x="1292960" y="527381"/>
            <a:ext cx="5769271" cy="3405131"/>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sz="1200" dirty="0"/>
              <a:t>Reconhecer as diferentes competências dos referenciais europeus </a:t>
            </a:r>
            <a:r>
              <a:rPr lang="pt-PT" sz="1200" dirty="0" err="1"/>
              <a:t>EntreComp</a:t>
            </a:r>
            <a:r>
              <a:rPr lang="pt-PT" sz="1200" dirty="0"/>
              <a:t> e </a:t>
            </a:r>
            <a:r>
              <a:rPr lang="pt-PT" sz="1200" dirty="0" err="1"/>
              <a:t>DigComp</a:t>
            </a:r>
            <a:r>
              <a:rPr lang="pt-PT" sz="1200" dirty="0"/>
              <a:t> que a participação num projeto de Envolvimento Cívico Digital fornecerá.</a:t>
            </a:r>
          </a:p>
          <a:p>
            <a:endParaRPr lang="pt-PT" sz="1200" dirty="0"/>
          </a:p>
          <a:p>
            <a:r>
              <a:rPr lang="pt-PT" sz="1200" dirty="0"/>
              <a:t>Identificar e reconhecer como as tecnologias digitais podem ser aplicadas num projeto de Envolvimento Cívico e entender os potenciais benefícios que as tecnologias digitais podem trazer para um projeto de Envolvimento Digital.</a:t>
            </a:r>
          </a:p>
          <a:p>
            <a:endParaRPr lang="pt-PT" sz="700" dirty="0"/>
          </a:p>
          <a:p>
            <a:r>
              <a:rPr lang="pt-PT" sz="1200" dirty="0"/>
              <a:t>Criar um projeto de Envolvimento Cívico Digital do princípio ao fim, conhecimento sobre como constituir uma equipa, gerir, financiar e comercializar um projeto de ECD</a:t>
            </a:r>
          </a:p>
          <a:p>
            <a:endParaRPr lang="pt-PT" sz="1000" dirty="0"/>
          </a:p>
          <a:p>
            <a:r>
              <a:rPr lang="pt-PT" sz="1200" dirty="0"/>
              <a:t>Ter compreensão sobre o método de avaliação da qualidade e o impacto de um projeto de Envolvimento Cívico Digital.</a:t>
            </a:r>
          </a:p>
          <a:p>
            <a:endParaRPr lang="pt-PT" sz="1200" dirty="0"/>
          </a:p>
          <a:p>
            <a:r>
              <a:rPr lang="pt-PT" sz="1200" dirty="0"/>
              <a:t>Desenvolver uma maior compreensão sobre como criar uma equipa, atribuir os devidos papeis e responsabilidades aos elementos da equipa de acordo com as suas experiências e aptidões</a:t>
            </a:r>
          </a:p>
        </p:txBody>
      </p:sp>
      <p:pic>
        <p:nvPicPr>
          <p:cNvPr id="65" name="Picture 64">
            <a:extLst>
              <a:ext uri="{FF2B5EF4-FFF2-40B4-BE49-F238E27FC236}">
                <a16:creationId xmlns:a16="http://schemas.microsoft.com/office/drawing/2014/main" id="{D3A6B22B-6B99-CC41-B297-579D04865841}"/>
              </a:ext>
            </a:extLst>
          </p:cNvPr>
          <p:cNvPicPr>
            <a:picLocks noChangeAspect="1"/>
          </p:cNvPicPr>
          <p:nvPr/>
        </p:nvPicPr>
        <p:blipFill>
          <a:blip r:embed="rId4"/>
          <a:stretch>
            <a:fillRect/>
          </a:stretch>
        </p:blipFill>
        <p:spPr>
          <a:xfrm>
            <a:off x="381999" y="463136"/>
            <a:ext cx="952500" cy="495300"/>
          </a:xfrm>
          <a:prstGeom prst="rect">
            <a:avLst/>
          </a:prstGeom>
        </p:spPr>
      </p:pic>
      <p:sp>
        <p:nvSpPr>
          <p:cNvPr id="66" name="Text Placeholder 25">
            <a:extLst>
              <a:ext uri="{FF2B5EF4-FFF2-40B4-BE49-F238E27FC236}">
                <a16:creationId xmlns:a16="http://schemas.microsoft.com/office/drawing/2014/main" id="{E0B9DB60-011C-0342-BD8B-5277801AC0D1}"/>
              </a:ext>
            </a:extLst>
          </p:cNvPr>
          <p:cNvSpPr txBox="1">
            <a:spLocks/>
          </p:cNvSpPr>
          <p:nvPr/>
        </p:nvSpPr>
        <p:spPr>
          <a:xfrm>
            <a:off x="357645" y="492950"/>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03</a:t>
            </a:r>
          </a:p>
        </p:txBody>
      </p:sp>
      <p:pic>
        <p:nvPicPr>
          <p:cNvPr id="67" name="Picture 66">
            <a:extLst>
              <a:ext uri="{FF2B5EF4-FFF2-40B4-BE49-F238E27FC236}">
                <a16:creationId xmlns:a16="http://schemas.microsoft.com/office/drawing/2014/main" id="{D4591625-9288-7A48-A3F5-FBE359AD63A1}"/>
              </a:ext>
            </a:extLst>
          </p:cNvPr>
          <p:cNvPicPr>
            <a:picLocks noChangeAspect="1"/>
          </p:cNvPicPr>
          <p:nvPr/>
        </p:nvPicPr>
        <p:blipFill>
          <a:blip r:embed="rId3"/>
          <a:stretch>
            <a:fillRect/>
          </a:stretch>
        </p:blipFill>
        <p:spPr>
          <a:xfrm>
            <a:off x="381999" y="1172113"/>
            <a:ext cx="952500" cy="495300"/>
          </a:xfrm>
          <a:prstGeom prst="rect">
            <a:avLst/>
          </a:prstGeom>
        </p:spPr>
      </p:pic>
      <p:sp>
        <p:nvSpPr>
          <p:cNvPr id="68" name="Text Placeholder 25">
            <a:extLst>
              <a:ext uri="{FF2B5EF4-FFF2-40B4-BE49-F238E27FC236}">
                <a16:creationId xmlns:a16="http://schemas.microsoft.com/office/drawing/2014/main" id="{8427056A-2E08-ED43-9933-86C5F94C7A6D}"/>
              </a:ext>
            </a:extLst>
          </p:cNvPr>
          <p:cNvSpPr txBox="1">
            <a:spLocks/>
          </p:cNvSpPr>
          <p:nvPr/>
        </p:nvSpPr>
        <p:spPr>
          <a:xfrm>
            <a:off x="358286" y="1184326"/>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04</a:t>
            </a:r>
          </a:p>
        </p:txBody>
      </p:sp>
      <p:sp>
        <p:nvSpPr>
          <p:cNvPr id="3" name="Text Placeholder 25">
            <a:extLst>
              <a:ext uri="{FF2B5EF4-FFF2-40B4-BE49-F238E27FC236}">
                <a16:creationId xmlns:a16="http://schemas.microsoft.com/office/drawing/2014/main" id="{893157E0-431B-13A4-14D7-C250C20E2B19}"/>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384224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F597B036-2824-D44A-A5FF-974BC2083DE5}"/>
              </a:ext>
            </a:extLst>
          </p:cNvPr>
          <p:cNvSpPr>
            <a:spLocks noGrp="1"/>
          </p:cNvSpPr>
          <p:nvPr>
            <p:ph type="body" sz="quarter" idx="15"/>
          </p:nvPr>
        </p:nvSpPr>
        <p:spPr>
          <a:xfrm>
            <a:off x="1044759" y="2961938"/>
            <a:ext cx="511077" cy="505268"/>
          </a:xfrm>
        </p:spPr>
        <p:txBody>
          <a:bodyPr/>
          <a:lstStyle/>
          <a:p>
            <a:endParaRPr lang="en-RU"/>
          </a:p>
        </p:txBody>
      </p:sp>
      <p:sp>
        <p:nvSpPr>
          <p:cNvPr id="19" name="Text Placeholder 18">
            <a:extLst>
              <a:ext uri="{FF2B5EF4-FFF2-40B4-BE49-F238E27FC236}">
                <a16:creationId xmlns:a16="http://schemas.microsoft.com/office/drawing/2014/main" id="{A505B845-A99B-2444-A02A-ECD0A86E9A45}"/>
              </a:ext>
            </a:extLst>
          </p:cNvPr>
          <p:cNvSpPr>
            <a:spLocks noGrp="1"/>
          </p:cNvSpPr>
          <p:nvPr>
            <p:ph type="body" sz="quarter" idx="14"/>
          </p:nvPr>
        </p:nvSpPr>
        <p:spPr>
          <a:xfrm>
            <a:off x="1601242" y="2969360"/>
            <a:ext cx="4718277" cy="505268"/>
          </a:xfrm>
        </p:spPr>
        <p:txBody>
          <a:bodyPr/>
          <a:lstStyle/>
          <a:p>
            <a:r>
              <a:rPr lang="en-US" dirty="0" err="1"/>
              <a:t>Introdução</a:t>
            </a:r>
            <a:endParaRPr lang="en-RU" dirty="0"/>
          </a:p>
        </p:txBody>
      </p:sp>
      <p:sp>
        <p:nvSpPr>
          <p:cNvPr id="21" name="Text Placeholder 20">
            <a:extLst>
              <a:ext uri="{FF2B5EF4-FFF2-40B4-BE49-F238E27FC236}">
                <a16:creationId xmlns:a16="http://schemas.microsoft.com/office/drawing/2014/main" id="{4F1BEA01-B9FA-4F48-AAF5-12633E71F3F5}"/>
              </a:ext>
            </a:extLst>
          </p:cNvPr>
          <p:cNvSpPr>
            <a:spLocks noGrp="1"/>
          </p:cNvSpPr>
          <p:nvPr>
            <p:ph type="body" sz="quarter" idx="16"/>
          </p:nvPr>
        </p:nvSpPr>
        <p:spPr/>
        <p:txBody>
          <a:bodyPr/>
          <a:lstStyle/>
          <a:p>
            <a:r>
              <a:rPr lang="pt-PT" dirty="0"/>
              <a:t>ÍNDICE</a:t>
            </a:r>
            <a:endParaRPr lang="en-RU" dirty="0"/>
          </a:p>
        </p:txBody>
      </p:sp>
      <p:sp>
        <p:nvSpPr>
          <p:cNvPr id="22" name="Text Placeholder 21">
            <a:extLst>
              <a:ext uri="{FF2B5EF4-FFF2-40B4-BE49-F238E27FC236}">
                <a16:creationId xmlns:a16="http://schemas.microsoft.com/office/drawing/2014/main" id="{F3293512-D3D7-A846-884A-B9DB8E43AEFB}"/>
              </a:ext>
            </a:extLst>
          </p:cNvPr>
          <p:cNvSpPr>
            <a:spLocks noGrp="1"/>
          </p:cNvSpPr>
          <p:nvPr>
            <p:ph type="body" sz="quarter" idx="17"/>
          </p:nvPr>
        </p:nvSpPr>
        <p:spPr>
          <a:xfrm>
            <a:off x="1060521" y="3680615"/>
            <a:ext cx="511077" cy="505268"/>
          </a:xfrm>
        </p:spPr>
        <p:txBody>
          <a:bodyPr/>
          <a:lstStyle/>
          <a:p>
            <a:endParaRPr lang="en-RU"/>
          </a:p>
        </p:txBody>
      </p:sp>
      <p:sp>
        <p:nvSpPr>
          <p:cNvPr id="23" name="Text Placeholder 22">
            <a:extLst>
              <a:ext uri="{FF2B5EF4-FFF2-40B4-BE49-F238E27FC236}">
                <a16:creationId xmlns:a16="http://schemas.microsoft.com/office/drawing/2014/main" id="{121E2816-AD0C-D342-852A-F83AD188B037}"/>
              </a:ext>
            </a:extLst>
          </p:cNvPr>
          <p:cNvSpPr>
            <a:spLocks noGrp="1"/>
          </p:cNvSpPr>
          <p:nvPr>
            <p:ph type="body" sz="quarter" idx="18"/>
          </p:nvPr>
        </p:nvSpPr>
        <p:spPr>
          <a:xfrm>
            <a:off x="1617004" y="3688037"/>
            <a:ext cx="4718277" cy="505268"/>
          </a:xfrm>
        </p:spPr>
        <p:txBody>
          <a:bodyPr/>
          <a:lstStyle/>
          <a:p>
            <a:r>
              <a:rPr lang="pt-PT" dirty="0"/>
              <a:t>Utilização do Guia de Envolvimento Cívico Digital</a:t>
            </a:r>
            <a:r>
              <a:rPr lang="en-GB" dirty="0"/>
              <a:t>(IO1)</a:t>
            </a:r>
          </a:p>
        </p:txBody>
      </p:sp>
      <p:sp>
        <p:nvSpPr>
          <p:cNvPr id="24" name="Text Placeholder 23">
            <a:extLst>
              <a:ext uri="{FF2B5EF4-FFF2-40B4-BE49-F238E27FC236}">
                <a16:creationId xmlns:a16="http://schemas.microsoft.com/office/drawing/2014/main" id="{76C14B03-2C20-F743-89C7-02AA8225EDA0}"/>
              </a:ext>
            </a:extLst>
          </p:cNvPr>
          <p:cNvSpPr>
            <a:spLocks noGrp="1"/>
          </p:cNvSpPr>
          <p:nvPr>
            <p:ph type="body" sz="quarter" idx="19"/>
          </p:nvPr>
        </p:nvSpPr>
        <p:spPr>
          <a:xfrm>
            <a:off x="1060521" y="4391870"/>
            <a:ext cx="511077" cy="505268"/>
          </a:xfrm>
        </p:spPr>
        <p:txBody>
          <a:bodyPr/>
          <a:lstStyle/>
          <a:p>
            <a:endParaRPr lang="en-RU"/>
          </a:p>
        </p:txBody>
      </p:sp>
      <p:sp>
        <p:nvSpPr>
          <p:cNvPr id="25" name="Text Placeholder 24">
            <a:extLst>
              <a:ext uri="{FF2B5EF4-FFF2-40B4-BE49-F238E27FC236}">
                <a16:creationId xmlns:a16="http://schemas.microsoft.com/office/drawing/2014/main" id="{9914C043-B593-1C40-8F70-7CA5F7EF2CFF}"/>
              </a:ext>
            </a:extLst>
          </p:cNvPr>
          <p:cNvSpPr>
            <a:spLocks noGrp="1"/>
          </p:cNvSpPr>
          <p:nvPr>
            <p:ph type="body" sz="quarter" idx="20"/>
          </p:nvPr>
        </p:nvSpPr>
        <p:spPr>
          <a:xfrm>
            <a:off x="1617004" y="4399292"/>
            <a:ext cx="5401016" cy="505268"/>
          </a:xfrm>
        </p:spPr>
        <p:txBody>
          <a:bodyPr/>
          <a:lstStyle/>
          <a:p>
            <a:r>
              <a:rPr lang="pt-PT" dirty="0"/>
              <a:t>Utilização do </a:t>
            </a:r>
            <a:r>
              <a:rPr lang="pt-PT" dirty="0" err="1"/>
              <a:t>Toolkit</a:t>
            </a:r>
            <a:r>
              <a:rPr lang="pt-PT" dirty="0"/>
              <a:t> de Envolvimento Cívico Digital dos Estudantes</a:t>
            </a:r>
            <a:r>
              <a:rPr lang="en-GB" dirty="0"/>
              <a:t>(IO2)</a:t>
            </a:r>
          </a:p>
        </p:txBody>
      </p:sp>
      <p:sp>
        <p:nvSpPr>
          <p:cNvPr id="26" name="Text Placeholder 25">
            <a:extLst>
              <a:ext uri="{FF2B5EF4-FFF2-40B4-BE49-F238E27FC236}">
                <a16:creationId xmlns:a16="http://schemas.microsoft.com/office/drawing/2014/main" id="{82866C9B-985A-494F-A988-A6436754E821}"/>
              </a:ext>
            </a:extLst>
          </p:cNvPr>
          <p:cNvSpPr>
            <a:spLocks noGrp="1"/>
          </p:cNvSpPr>
          <p:nvPr>
            <p:ph type="body" sz="quarter" idx="21"/>
          </p:nvPr>
        </p:nvSpPr>
        <p:spPr>
          <a:xfrm>
            <a:off x="1076283" y="5110547"/>
            <a:ext cx="511077" cy="505268"/>
          </a:xfrm>
        </p:spPr>
        <p:txBody>
          <a:bodyPr/>
          <a:lstStyle/>
          <a:p>
            <a:endParaRPr lang="en-RU" dirty="0"/>
          </a:p>
        </p:txBody>
      </p:sp>
      <p:sp>
        <p:nvSpPr>
          <p:cNvPr id="27" name="Text Placeholder 26">
            <a:extLst>
              <a:ext uri="{FF2B5EF4-FFF2-40B4-BE49-F238E27FC236}">
                <a16:creationId xmlns:a16="http://schemas.microsoft.com/office/drawing/2014/main" id="{7B971500-C1A3-5840-B18F-E747D4A394B1}"/>
              </a:ext>
            </a:extLst>
          </p:cNvPr>
          <p:cNvSpPr>
            <a:spLocks noGrp="1"/>
          </p:cNvSpPr>
          <p:nvPr>
            <p:ph type="body" sz="quarter" idx="22"/>
          </p:nvPr>
        </p:nvSpPr>
        <p:spPr>
          <a:xfrm>
            <a:off x="1632766" y="5117969"/>
            <a:ext cx="4718277" cy="505268"/>
          </a:xfrm>
        </p:spPr>
        <p:txBody>
          <a:bodyPr/>
          <a:lstStyle/>
          <a:p>
            <a:r>
              <a:rPr lang="pt-PT" dirty="0"/>
              <a:t>Aplicar os Recursos Educacionais Abertos (</a:t>
            </a:r>
            <a:r>
              <a:rPr lang="pt-PT" dirty="0" err="1"/>
              <a:t>REAs</a:t>
            </a:r>
            <a:r>
              <a:rPr lang="pt-PT" dirty="0"/>
              <a:t>, IO3)</a:t>
            </a:r>
            <a:endParaRPr lang="en-GB" dirty="0"/>
          </a:p>
        </p:txBody>
      </p:sp>
      <p:sp>
        <p:nvSpPr>
          <p:cNvPr id="29" name="Text Placeholder 28">
            <a:extLst>
              <a:ext uri="{FF2B5EF4-FFF2-40B4-BE49-F238E27FC236}">
                <a16:creationId xmlns:a16="http://schemas.microsoft.com/office/drawing/2014/main" id="{30413C82-93A4-E249-885D-5D2EBB1669A4}"/>
              </a:ext>
            </a:extLst>
          </p:cNvPr>
          <p:cNvSpPr>
            <a:spLocks noGrp="1"/>
          </p:cNvSpPr>
          <p:nvPr>
            <p:ph type="body" sz="quarter" idx="24"/>
          </p:nvPr>
        </p:nvSpPr>
        <p:spPr>
          <a:xfrm>
            <a:off x="2095223" y="6685397"/>
            <a:ext cx="5006617" cy="505268"/>
          </a:xfrm>
        </p:spPr>
        <p:txBody>
          <a:bodyPr/>
          <a:lstStyle/>
          <a:p>
            <a:pPr>
              <a:buClr>
                <a:srgbClr val="7FCCC7"/>
              </a:buClr>
            </a:pPr>
            <a:r>
              <a:rPr lang="en-GB" dirty="0" err="1"/>
              <a:t>Utilização</a:t>
            </a:r>
            <a:r>
              <a:rPr lang="en-GB" dirty="0"/>
              <a:t> dos REAs</a:t>
            </a:r>
          </a:p>
          <a:p>
            <a:pPr>
              <a:buClr>
                <a:srgbClr val="7FCCC7"/>
              </a:buClr>
            </a:pPr>
            <a:r>
              <a:rPr lang="en-GB" dirty="0" err="1"/>
              <a:t>Módulos</a:t>
            </a:r>
            <a:r>
              <a:rPr lang="en-GB" dirty="0"/>
              <a:t> dos REAs</a:t>
            </a:r>
          </a:p>
          <a:p>
            <a:pPr>
              <a:buClr>
                <a:srgbClr val="7FCCC7"/>
              </a:buClr>
            </a:pPr>
            <a:r>
              <a:rPr lang="en-GB" dirty="0" err="1"/>
              <a:t>Objetivos</a:t>
            </a:r>
            <a:r>
              <a:rPr lang="en-GB" dirty="0"/>
              <a:t> de </a:t>
            </a:r>
            <a:r>
              <a:rPr lang="en-GB" dirty="0" err="1"/>
              <a:t>Aprendizagem</a:t>
            </a:r>
            <a:r>
              <a:rPr lang="en-GB" dirty="0"/>
              <a:t> dos REAs</a:t>
            </a:r>
          </a:p>
          <a:p>
            <a:pPr>
              <a:buClr>
                <a:srgbClr val="7FCCC7"/>
              </a:buClr>
            </a:pPr>
            <a:r>
              <a:rPr lang="en-GB" dirty="0" err="1"/>
              <a:t>Resultados</a:t>
            </a:r>
            <a:r>
              <a:rPr lang="en-GB" dirty="0"/>
              <a:t> de </a:t>
            </a:r>
            <a:r>
              <a:rPr lang="en-GB" dirty="0" err="1"/>
              <a:t>aprendizagem</a:t>
            </a:r>
            <a:r>
              <a:rPr lang="en-GB" dirty="0"/>
              <a:t> e </a:t>
            </a:r>
            <a:r>
              <a:rPr lang="en-GB" dirty="0" err="1"/>
              <a:t>competências</a:t>
            </a:r>
            <a:endParaRPr lang="en-GB" dirty="0"/>
          </a:p>
          <a:p>
            <a:pPr>
              <a:buClr>
                <a:srgbClr val="7FCCC7"/>
              </a:buClr>
            </a:pPr>
            <a:r>
              <a:rPr lang="en-GB" dirty="0" err="1"/>
              <a:t>Aplicação</a:t>
            </a:r>
            <a:r>
              <a:rPr lang="en-GB" dirty="0"/>
              <a:t> </a:t>
            </a:r>
            <a:r>
              <a:rPr lang="en-GB" dirty="0" err="1"/>
              <a:t>pedagógica</a:t>
            </a:r>
            <a:r>
              <a:rPr lang="en-GB" dirty="0"/>
              <a:t> dos REAs</a:t>
            </a:r>
          </a:p>
          <a:p>
            <a:pPr>
              <a:buClr>
                <a:srgbClr val="7FCCC7"/>
              </a:buClr>
            </a:pPr>
            <a:endParaRPr lang="en-RU" dirty="0"/>
          </a:p>
        </p:txBody>
      </p:sp>
      <p:sp>
        <p:nvSpPr>
          <p:cNvPr id="34" name="Text Placeholder 33">
            <a:extLst>
              <a:ext uri="{FF2B5EF4-FFF2-40B4-BE49-F238E27FC236}">
                <a16:creationId xmlns:a16="http://schemas.microsoft.com/office/drawing/2014/main" id="{35CEEC67-FC9D-CC42-A484-DEB12354070E}"/>
              </a:ext>
            </a:extLst>
          </p:cNvPr>
          <p:cNvSpPr>
            <a:spLocks noGrp="1"/>
          </p:cNvSpPr>
          <p:nvPr>
            <p:ph type="body" sz="quarter" idx="29"/>
          </p:nvPr>
        </p:nvSpPr>
        <p:spPr>
          <a:xfrm>
            <a:off x="1107811" y="7827524"/>
            <a:ext cx="511077" cy="505268"/>
          </a:xfrm>
        </p:spPr>
        <p:txBody>
          <a:bodyPr/>
          <a:lstStyle/>
          <a:p>
            <a:r>
              <a:rPr lang="en-RU" dirty="0"/>
              <a:t>05</a:t>
            </a:r>
          </a:p>
        </p:txBody>
      </p:sp>
      <p:sp>
        <p:nvSpPr>
          <p:cNvPr id="35" name="Text Placeholder 34">
            <a:extLst>
              <a:ext uri="{FF2B5EF4-FFF2-40B4-BE49-F238E27FC236}">
                <a16:creationId xmlns:a16="http://schemas.microsoft.com/office/drawing/2014/main" id="{1A426D43-28B7-BD4F-9D83-7440E0ACD3D4}"/>
              </a:ext>
            </a:extLst>
          </p:cNvPr>
          <p:cNvSpPr>
            <a:spLocks noGrp="1"/>
          </p:cNvSpPr>
          <p:nvPr>
            <p:ph type="body" sz="quarter" idx="30"/>
          </p:nvPr>
        </p:nvSpPr>
        <p:spPr>
          <a:xfrm>
            <a:off x="1664294" y="7834946"/>
            <a:ext cx="4718277" cy="505268"/>
          </a:xfrm>
        </p:spPr>
        <p:txBody>
          <a:bodyPr/>
          <a:lstStyle/>
          <a:p>
            <a:r>
              <a:rPr lang="en-US" dirty="0"/>
              <a:t>Links </a:t>
            </a:r>
            <a:r>
              <a:rPr lang="en-US" dirty="0" err="1"/>
              <a:t>úteis</a:t>
            </a:r>
            <a:endParaRPr lang="en-RU" dirty="0"/>
          </a:p>
        </p:txBody>
      </p:sp>
      <p:sp>
        <p:nvSpPr>
          <p:cNvPr id="36" name="Text Placeholder 35">
            <a:extLst>
              <a:ext uri="{FF2B5EF4-FFF2-40B4-BE49-F238E27FC236}">
                <a16:creationId xmlns:a16="http://schemas.microsoft.com/office/drawing/2014/main" id="{3FB01743-CEC9-6B4A-8420-EB5638F4E468}"/>
              </a:ext>
            </a:extLst>
          </p:cNvPr>
          <p:cNvSpPr>
            <a:spLocks noGrp="1"/>
          </p:cNvSpPr>
          <p:nvPr>
            <p:ph type="body" sz="quarter" idx="32"/>
          </p:nvPr>
        </p:nvSpPr>
        <p:spPr/>
        <p:txBody>
          <a:bodyPr/>
          <a:lstStyle/>
          <a:p>
            <a:endParaRPr lang="en-RU" dirty="0"/>
          </a:p>
        </p:txBody>
      </p:sp>
      <p:cxnSp>
        <p:nvCxnSpPr>
          <p:cNvPr id="53" name="Straight Connector 52">
            <a:extLst>
              <a:ext uri="{FF2B5EF4-FFF2-40B4-BE49-F238E27FC236}">
                <a16:creationId xmlns:a16="http://schemas.microsoft.com/office/drawing/2014/main" id="{002683FA-E1CD-C944-9FF3-7C3702FFCF51}"/>
              </a:ext>
            </a:extLst>
          </p:cNvPr>
          <p:cNvCxnSpPr>
            <a:cxnSpLocks/>
          </p:cNvCxnSpPr>
          <p:nvPr/>
        </p:nvCxnSpPr>
        <p:spPr>
          <a:xfrm flipV="1">
            <a:off x="596348" y="2961938"/>
            <a:ext cx="0" cy="5148039"/>
          </a:xfrm>
          <a:prstGeom prst="line">
            <a:avLst/>
          </a:prstGeom>
          <a:ln w="9525">
            <a:solidFill>
              <a:srgbClr val="7FCCC7"/>
            </a:solidFill>
          </a:ln>
        </p:spPr>
        <p:style>
          <a:lnRef idx="1">
            <a:schemeClr val="accent1"/>
          </a:lnRef>
          <a:fillRef idx="0">
            <a:schemeClr val="accent1"/>
          </a:fillRef>
          <a:effectRef idx="0">
            <a:schemeClr val="accent1"/>
          </a:effectRef>
          <a:fontRef idx="minor">
            <a:schemeClr val="tx1"/>
          </a:fontRef>
        </p:style>
      </p:cxnSp>
      <p:sp>
        <p:nvSpPr>
          <p:cNvPr id="55" name="Text Placeholder 31">
            <a:extLst>
              <a:ext uri="{FF2B5EF4-FFF2-40B4-BE49-F238E27FC236}">
                <a16:creationId xmlns:a16="http://schemas.microsoft.com/office/drawing/2014/main" id="{14AD515D-01FB-4643-9D1F-A9BDA1CF5589}"/>
              </a:ext>
            </a:extLst>
          </p:cNvPr>
          <p:cNvSpPr txBox="1">
            <a:spLocks/>
          </p:cNvSpPr>
          <p:nvPr/>
        </p:nvSpPr>
        <p:spPr>
          <a:xfrm>
            <a:off x="3082496" y="3039024"/>
            <a:ext cx="707895"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3</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41C41AB6-C30F-B747-87E9-F61C4139F91E}"/>
              </a:ext>
            </a:extLst>
          </p:cNvPr>
          <p:cNvSpPr/>
          <p:nvPr/>
        </p:nvSpPr>
        <p:spPr>
          <a:xfrm>
            <a:off x="3043842" y="3143330"/>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57" name="Text Placeholder 31">
            <a:extLst>
              <a:ext uri="{FF2B5EF4-FFF2-40B4-BE49-F238E27FC236}">
                <a16:creationId xmlns:a16="http://schemas.microsoft.com/office/drawing/2014/main" id="{83D610B2-DB98-6445-BF42-CBD5176758E9}"/>
              </a:ext>
            </a:extLst>
          </p:cNvPr>
          <p:cNvSpPr txBox="1">
            <a:spLocks/>
          </p:cNvSpPr>
          <p:nvPr/>
        </p:nvSpPr>
        <p:spPr>
          <a:xfrm>
            <a:off x="3096131" y="3887636"/>
            <a:ext cx="707895"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6</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39D67863-8C1B-AB4B-99B7-2CDBAE476473}"/>
              </a:ext>
            </a:extLst>
          </p:cNvPr>
          <p:cNvSpPr/>
          <p:nvPr/>
        </p:nvSpPr>
        <p:spPr>
          <a:xfrm>
            <a:off x="3057477" y="3991942"/>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59" name="Text Placeholder 31">
            <a:extLst>
              <a:ext uri="{FF2B5EF4-FFF2-40B4-BE49-F238E27FC236}">
                <a16:creationId xmlns:a16="http://schemas.microsoft.com/office/drawing/2014/main" id="{91412835-77A5-EB4E-8570-D818C7BB76B4}"/>
              </a:ext>
            </a:extLst>
          </p:cNvPr>
          <p:cNvSpPr txBox="1">
            <a:spLocks/>
          </p:cNvSpPr>
          <p:nvPr/>
        </p:nvSpPr>
        <p:spPr>
          <a:xfrm>
            <a:off x="4643793" y="4609531"/>
            <a:ext cx="707895"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8</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8EBD27CB-83F5-5D4D-8EE6-FABC2E16B300}"/>
              </a:ext>
            </a:extLst>
          </p:cNvPr>
          <p:cNvSpPr/>
          <p:nvPr/>
        </p:nvSpPr>
        <p:spPr>
          <a:xfrm>
            <a:off x="4605139" y="4713837"/>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61" name="Text Placeholder 31">
            <a:extLst>
              <a:ext uri="{FF2B5EF4-FFF2-40B4-BE49-F238E27FC236}">
                <a16:creationId xmlns:a16="http://schemas.microsoft.com/office/drawing/2014/main" id="{F7F01211-537A-2741-B486-F5A63289E6FB}"/>
              </a:ext>
            </a:extLst>
          </p:cNvPr>
          <p:cNvSpPr txBox="1">
            <a:spLocks/>
          </p:cNvSpPr>
          <p:nvPr/>
        </p:nvSpPr>
        <p:spPr>
          <a:xfrm>
            <a:off x="3031600" y="5331426"/>
            <a:ext cx="818147"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10</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4E2DAFF9-3C5B-3C4B-8F42-B16BABC8DE48}"/>
              </a:ext>
            </a:extLst>
          </p:cNvPr>
          <p:cNvSpPr/>
          <p:nvPr/>
        </p:nvSpPr>
        <p:spPr>
          <a:xfrm>
            <a:off x="2992946" y="5435732"/>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63" name="Text Placeholder 31">
            <a:extLst>
              <a:ext uri="{FF2B5EF4-FFF2-40B4-BE49-F238E27FC236}">
                <a16:creationId xmlns:a16="http://schemas.microsoft.com/office/drawing/2014/main" id="{FB629EA0-D3FD-1144-A609-BCB60AD7EA47}"/>
              </a:ext>
            </a:extLst>
          </p:cNvPr>
          <p:cNvSpPr txBox="1">
            <a:spLocks/>
          </p:cNvSpPr>
          <p:nvPr/>
        </p:nvSpPr>
        <p:spPr>
          <a:xfrm>
            <a:off x="3098538" y="7898162"/>
            <a:ext cx="817680" cy="420994"/>
          </a:xfrm>
          <a:prstGeom prst="rect">
            <a:avLst/>
          </a:prstGeom>
        </p:spPr>
        <p:txBody>
          <a:bodyPr vert="horz" lIns="91440" tIns="45720" rIns="91440" bIns="45720" rtlCol="0" anchor="t">
            <a:noAutofit/>
          </a:bodyPr>
          <a:lstStyle>
            <a:lvl1pPr marL="0" indent="0" algn="l" defTabSz="2072941" rtl="0" eaLnBrk="1" latinLnBrk="0" hangingPunct="1">
              <a:lnSpc>
                <a:spcPts val="2200"/>
              </a:lnSpc>
              <a:spcBef>
                <a:spcPts val="0"/>
              </a:spcBef>
              <a:buFont typeface="Arial" panose="020B0604020202020204" pitchFamily="34" charset="0"/>
              <a:buNone/>
              <a:defRPr sz="2000" b="1" i="0" kern="1200" baseline="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300" b="0" dirty="0">
                <a:solidFill>
                  <a:srgbClr val="F26B4D"/>
                </a:solidFill>
                <a:latin typeface="Calibri" panose="020F0502020204030204" pitchFamily="34" charset="0"/>
                <a:cs typeface="Calibri" panose="020F0502020204030204" pitchFamily="34" charset="0"/>
              </a:rPr>
              <a:t>Page 27</a:t>
            </a:r>
          </a:p>
          <a:p>
            <a:pPr algn="r"/>
            <a:endParaRPr lang="en-US" sz="1300" b="0" dirty="0">
              <a:solidFill>
                <a:srgbClr val="F26B4D"/>
              </a:solidFill>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B26EB065-3C36-0749-A299-FB1936E78502}"/>
              </a:ext>
            </a:extLst>
          </p:cNvPr>
          <p:cNvSpPr/>
          <p:nvPr/>
        </p:nvSpPr>
        <p:spPr>
          <a:xfrm>
            <a:off x="3059884" y="8002468"/>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28" name="Text Placeholder 28">
            <a:extLst>
              <a:ext uri="{FF2B5EF4-FFF2-40B4-BE49-F238E27FC236}">
                <a16:creationId xmlns:a16="http://schemas.microsoft.com/office/drawing/2014/main" id="{26577482-BFC1-A74F-8844-DFC78BDEBF60}"/>
              </a:ext>
            </a:extLst>
          </p:cNvPr>
          <p:cNvSpPr txBox="1">
            <a:spLocks/>
          </p:cNvSpPr>
          <p:nvPr/>
        </p:nvSpPr>
        <p:spPr>
          <a:xfrm>
            <a:off x="1653784" y="6054835"/>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4.1</a:t>
            </a:r>
          </a:p>
          <a:p>
            <a:endParaRPr lang="en-RU" dirty="0">
              <a:solidFill>
                <a:srgbClr val="7FCCC7"/>
              </a:solidFill>
            </a:endParaRPr>
          </a:p>
        </p:txBody>
      </p:sp>
      <p:sp>
        <p:nvSpPr>
          <p:cNvPr id="30" name="Text Placeholder 28">
            <a:extLst>
              <a:ext uri="{FF2B5EF4-FFF2-40B4-BE49-F238E27FC236}">
                <a16:creationId xmlns:a16="http://schemas.microsoft.com/office/drawing/2014/main" id="{83DDD70E-384D-124A-A5F9-11735C4E5F34}"/>
              </a:ext>
            </a:extLst>
          </p:cNvPr>
          <p:cNvSpPr txBox="1">
            <a:spLocks/>
          </p:cNvSpPr>
          <p:nvPr/>
        </p:nvSpPr>
        <p:spPr>
          <a:xfrm>
            <a:off x="1653784" y="6430580"/>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4.2</a:t>
            </a:r>
          </a:p>
          <a:p>
            <a:endParaRPr lang="en-RU" dirty="0">
              <a:solidFill>
                <a:srgbClr val="7FCCC7"/>
              </a:solidFill>
            </a:endParaRPr>
          </a:p>
        </p:txBody>
      </p:sp>
      <p:sp>
        <p:nvSpPr>
          <p:cNvPr id="31" name="Text Placeholder 28">
            <a:extLst>
              <a:ext uri="{FF2B5EF4-FFF2-40B4-BE49-F238E27FC236}">
                <a16:creationId xmlns:a16="http://schemas.microsoft.com/office/drawing/2014/main" id="{F95EA6BD-9071-9643-9E01-68FEA168F399}"/>
              </a:ext>
            </a:extLst>
          </p:cNvPr>
          <p:cNvSpPr txBox="1">
            <a:spLocks/>
          </p:cNvSpPr>
          <p:nvPr/>
        </p:nvSpPr>
        <p:spPr>
          <a:xfrm>
            <a:off x="1653784" y="6806325"/>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4.3</a:t>
            </a:r>
          </a:p>
          <a:p>
            <a:endParaRPr lang="en-RU" dirty="0">
              <a:solidFill>
                <a:srgbClr val="7FCCC7"/>
              </a:solidFill>
            </a:endParaRPr>
          </a:p>
        </p:txBody>
      </p:sp>
      <p:sp>
        <p:nvSpPr>
          <p:cNvPr id="32" name="Text Placeholder 28">
            <a:extLst>
              <a:ext uri="{FF2B5EF4-FFF2-40B4-BE49-F238E27FC236}">
                <a16:creationId xmlns:a16="http://schemas.microsoft.com/office/drawing/2014/main" id="{A72226E3-B760-0F46-8055-17A75B1B0A5E}"/>
              </a:ext>
            </a:extLst>
          </p:cNvPr>
          <p:cNvSpPr txBox="1">
            <a:spLocks/>
          </p:cNvSpPr>
          <p:nvPr/>
        </p:nvSpPr>
        <p:spPr>
          <a:xfrm>
            <a:off x="1653784" y="7182070"/>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4.4</a:t>
            </a:r>
          </a:p>
          <a:p>
            <a:endParaRPr lang="en-RU" dirty="0">
              <a:solidFill>
                <a:srgbClr val="7FCCC7"/>
              </a:solidFill>
            </a:endParaRPr>
          </a:p>
        </p:txBody>
      </p:sp>
      <p:sp>
        <p:nvSpPr>
          <p:cNvPr id="33" name="Text Placeholder 28">
            <a:extLst>
              <a:ext uri="{FF2B5EF4-FFF2-40B4-BE49-F238E27FC236}">
                <a16:creationId xmlns:a16="http://schemas.microsoft.com/office/drawing/2014/main" id="{8DF9F59F-AE48-1746-86EF-0204235DC7E5}"/>
              </a:ext>
            </a:extLst>
          </p:cNvPr>
          <p:cNvSpPr txBox="1">
            <a:spLocks/>
          </p:cNvSpPr>
          <p:nvPr/>
        </p:nvSpPr>
        <p:spPr>
          <a:xfrm>
            <a:off x="1653784" y="7557814"/>
            <a:ext cx="553384" cy="228155"/>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0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buClr>
                <a:srgbClr val="7FCCC7"/>
              </a:buClr>
            </a:pPr>
            <a:r>
              <a:rPr lang="en-GB" dirty="0">
                <a:solidFill>
                  <a:srgbClr val="7FCCC7"/>
                </a:solidFill>
              </a:rPr>
              <a:t>4.5</a:t>
            </a:r>
          </a:p>
          <a:p>
            <a:endParaRPr lang="en-RU" dirty="0">
              <a:solidFill>
                <a:srgbClr val="7FCCC7"/>
              </a:solidFill>
            </a:endParaRPr>
          </a:p>
        </p:txBody>
      </p:sp>
    </p:spTree>
    <p:extLst>
      <p:ext uri="{BB962C8B-B14F-4D97-AF65-F5344CB8AC3E}">
        <p14:creationId xmlns:p14="http://schemas.microsoft.com/office/powerpoint/2010/main" val="3911704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FBDE39-6AE7-6149-9D19-CBC7F9E7B6B4}"/>
              </a:ext>
            </a:extLst>
          </p:cNvPr>
          <p:cNvSpPr>
            <a:spLocks noGrp="1"/>
          </p:cNvSpPr>
          <p:nvPr>
            <p:ph type="body" sz="quarter" idx="14"/>
          </p:nvPr>
        </p:nvSpPr>
        <p:spPr/>
        <p:txBody>
          <a:bodyPr/>
          <a:lstStyle/>
          <a:p>
            <a:r>
              <a:rPr lang="en-GB" dirty="0"/>
              <a:t>EXPLORE EM DETALHE</a:t>
            </a:r>
          </a:p>
        </p:txBody>
      </p:sp>
      <p:sp>
        <p:nvSpPr>
          <p:cNvPr id="5" name="Freeform 4">
            <a:extLst>
              <a:ext uri="{FF2B5EF4-FFF2-40B4-BE49-F238E27FC236}">
                <a16:creationId xmlns:a16="http://schemas.microsoft.com/office/drawing/2014/main" id="{00F29D68-7F6E-9B49-89B2-CB5117FA4C0D}"/>
              </a:ext>
            </a:extLst>
          </p:cNvPr>
          <p:cNvSpPr/>
          <p:nvPr/>
        </p:nvSpPr>
        <p:spPr>
          <a:xfrm>
            <a:off x="288257" y="700978"/>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6" name="Freeform 5">
            <a:extLst>
              <a:ext uri="{FF2B5EF4-FFF2-40B4-BE49-F238E27FC236}">
                <a16:creationId xmlns:a16="http://schemas.microsoft.com/office/drawing/2014/main" id="{37F290EA-44C9-634B-A10E-B8CDC2914A15}"/>
              </a:ext>
            </a:extLst>
          </p:cNvPr>
          <p:cNvSpPr/>
          <p:nvPr/>
        </p:nvSpPr>
        <p:spPr>
          <a:xfrm>
            <a:off x="381979" y="132769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7" name="Text Placeholder 3">
            <a:extLst>
              <a:ext uri="{FF2B5EF4-FFF2-40B4-BE49-F238E27FC236}">
                <a16:creationId xmlns:a16="http://schemas.microsoft.com/office/drawing/2014/main" id="{05153BEA-202C-AC47-AC78-6903AE4681C3}"/>
              </a:ext>
            </a:extLst>
          </p:cNvPr>
          <p:cNvSpPr txBox="1">
            <a:spLocks/>
          </p:cNvSpPr>
          <p:nvPr/>
        </p:nvSpPr>
        <p:spPr>
          <a:xfrm>
            <a:off x="521852" y="1311651"/>
            <a:ext cx="6533982" cy="50526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a:t>01 </a:t>
            </a:r>
            <a:r>
              <a:rPr lang="en-GB" b="1" dirty="0" err="1"/>
              <a:t>Ideias</a:t>
            </a:r>
            <a:r>
              <a:rPr lang="en-GB" b="1" dirty="0"/>
              <a:t> e </a:t>
            </a:r>
            <a:r>
              <a:rPr lang="en-GB" b="1" dirty="0" err="1"/>
              <a:t>Oportunidades</a:t>
            </a:r>
            <a:endParaRPr lang="en-GB" b="1" dirty="0"/>
          </a:p>
        </p:txBody>
      </p:sp>
      <p:graphicFrame>
        <p:nvGraphicFramePr>
          <p:cNvPr id="10" name="Table 9">
            <a:extLst>
              <a:ext uri="{FF2B5EF4-FFF2-40B4-BE49-F238E27FC236}">
                <a16:creationId xmlns:a16="http://schemas.microsoft.com/office/drawing/2014/main" id="{4C2A68D1-80B2-6C42-98F2-AA4FA0770654}"/>
              </a:ext>
            </a:extLst>
          </p:cNvPr>
          <p:cNvGraphicFramePr>
            <a:graphicFrameLocks noGrp="1"/>
          </p:cNvGraphicFramePr>
          <p:nvPr>
            <p:extLst>
              <p:ext uri="{D42A27DB-BD31-4B8C-83A1-F6EECF244321}">
                <p14:modId xmlns:p14="http://schemas.microsoft.com/office/powerpoint/2010/main" val="2957176688"/>
              </p:ext>
            </p:extLst>
          </p:nvPr>
        </p:nvGraphicFramePr>
        <p:xfrm>
          <a:off x="503238" y="2023703"/>
          <a:ext cx="6533982" cy="758292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Competências</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Dicas</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Descrição</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spcAft>
                          <a:spcPts val="0"/>
                        </a:spcAft>
                      </a:pPr>
                      <a:r>
                        <a:rPr lang="pt-PT" sz="1100" b="1" u="sng"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1.1 Identificar oportunidades</a:t>
                      </a: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Use a sua criatividade e competências para identificar oportunidades de criação de valor numa situação desafiante.</a:t>
                      </a:r>
                    </a:p>
                  </a:txBody>
                  <a:tcPr marL="68580" marR="68580" marT="0" marB="0"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Identificar e aproveitar oportunidades para criar valor dentro do ambiente de mercado.</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Identifique necessidades e desafios externos que precisam ser observados de uma forma nova ou diferente.</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Estabeleça novas ligações com as partes interessadas (investidores, funcionários, clientes, fornecedores, comunidades, governos ou associações comerciais) para criar oportunidades para mitigar crises e criar valor.</a:t>
                      </a:r>
                    </a:p>
                  </a:txBody>
                  <a:tcPr marL="68580" marR="68580" marT="0" marB="0" anchor="ctr">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pPr algn="ctr">
                        <a:spcAft>
                          <a:spcPts val="0"/>
                        </a:spcAft>
                      </a:pPr>
                      <a:r>
                        <a:rPr lang="pt-PT"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1.2 Criatividade</a:t>
                      </a:r>
                      <a:endPar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Desenvolva abordagens criativas e objetivas.</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Explore e experimente abordagens inovadoras.</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Desenvolver novas ideias e oportunidades para criar valor, incluindo melhores soluções para desafios existentes e novos.</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Combine conhecimento e recursos para obter resultados valiosos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r h="481162">
                <a:tc>
                  <a:txBody>
                    <a:bodyPr/>
                    <a:lstStyle/>
                    <a:p>
                      <a:pPr algn="ctr">
                        <a:spcAft>
                          <a:spcPts val="0"/>
                        </a:spcAft>
                      </a:pPr>
                      <a:r>
                        <a:rPr lang="pt-PT"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1.3. Visão</a:t>
                      </a:r>
                      <a:endPar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Trabalhe em direção à sua visão de futuro.</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Imagine o futuro além da crise.</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Desenvolva uma visão para transformar ideias em ação.</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Visualize cenários futuros para ajudar a orientar o esforço e a ação de mitigação de crises.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994960872"/>
                  </a:ext>
                </a:extLst>
              </a:tr>
              <a:tr h="374400">
                <a:tc>
                  <a:txBody>
                    <a:bodyPr/>
                    <a:lstStyle/>
                    <a:p>
                      <a:pPr algn="ctr">
                        <a:spcAft>
                          <a:spcPts val="0"/>
                        </a:spcAft>
                      </a:pPr>
                      <a:r>
                        <a:rPr lang="pt-PT"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1.4 Valorizar ideias</a:t>
                      </a:r>
                      <a:endPar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Aproveite ao máximo as ideias e oportunidades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Avalie qual é o valor no ambiente económico, social, tecnológico e de tendências futuras.</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Reconhecer o potencial que uma ideia tem para criar valor e identificar formas adequadas de maximizar seu potencial e impacto.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1671931227"/>
                  </a:ext>
                </a:extLst>
              </a:tr>
            </a:tbl>
          </a:graphicData>
        </a:graphic>
      </p:graphicFrame>
      <p:sp>
        <p:nvSpPr>
          <p:cNvPr id="4" name="Text Placeholder 25">
            <a:extLst>
              <a:ext uri="{FF2B5EF4-FFF2-40B4-BE49-F238E27FC236}">
                <a16:creationId xmlns:a16="http://schemas.microsoft.com/office/drawing/2014/main" id="{2DF2E41E-530E-B35D-B2CF-30815F80410A}"/>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1591195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CBE886F-1CAB-F04E-ACD5-36756C35BE60}"/>
              </a:ext>
            </a:extLst>
          </p:cNvPr>
          <p:cNvGraphicFramePr>
            <a:graphicFrameLocks noGrp="1"/>
          </p:cNvGraphicFramePr>
          <p:nvPr>
            <p:extLst>
              <p:ext uri="{D42A27DB-BD31-4B8C-83A1-F6EECF244321}">
                <p14:modId xmlns:p14="http://schemas.microsoft.com/office/powerpoint/2010/main" val="3878994232"/>
              </p:ext>
            </p:extLst>
          </p:nvPr>
        </p:nvGraphicFramePr>
        <p:xfrm>
          <a:off x="503238" y="574465"/>
          <a:ext cx="6533982" cy="272136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Competências</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Dicas</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Descrição</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spcAft>
                          <a:spcPts val="0"/>
                        </a:spcAft>
                      </a:pPr>
                      <a:r>
                        <a:rPr lang="pt-PT" sz="1100" b="1" u="sng"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1.5 Pensamento ético e sustentável</a:t>
                      </a: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Avaliar as consequências e o impacto das ideias, oportunidades e ações .</a:t>
                      </a:r>
                    </a:p>
                  </a:txBody>
                  <a:tcPr marL="68580" marR="68580" marT="0" marB="0"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Avaliar as consequências das oportunidades que agregam valor e o efeito da atividade empreendedora na comunidade alvo, no mercado, na sociedade e no meio ambiente.</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Reflita sobre até que ponto são sustentáveis as metas económicas de longo prazo e o curso de ação escolhido.</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Aja com responsabilidade.</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bl>
          </a:graphicData>
        </a:graphic>
      </p:graphicFrame>
      <p:sp>
        <p:nvSpPr>
          <p:cNvPr id="6" name="Freeform 5">
            <a:extLst>
              <a:ext uri="{FF2B5EF4-FFF2-40B4-BE49-F238E27FC236}">
                <a16:creationId xmlns:a16="http://schemas.microsoft.com/office/drawing/2014/main" id="{1D88CDB4-0D64-8243-BBAD-0C3DE8663956}"/>
              </a:ext>
            </a:extLst>
          </p:cNvPr>
          <p:cNvSpPr/>
          <p:nvPr/>
        </p:nvSpPr>
        <p:spPr>
          <a:xfrm>
            <a:off x="381979" y="3551461"/>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7" name="Text Placeholder 3">
            <a:extLst>
              <a:ext uri="{FF2B5EF4-FFF2-40B4-BE49-F238E27FC236}">
                <a16:creationId xmlns:a16="http://schemas.microsoft.com/office/drawing/2014/main" id="{533661C9-DB17-344C-B0E3-E144C1BA90D3}"/>
              </a:ext>
            </a:extLst>
          </p:cNvPr>
          <p:cNvSpPr txBox="1">
            <a:spLocks/>
          </p:cNvSpPr>
          <p:nvPr/>
        </p:nvSpPr>
        <p:spPr>
          <a:xfrm>
            <a:off x="521852" y="3535418"/>
            <a:ext cx="6533982" cy="50526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a:t>02 </a:t>
            </a:r>
            <a:r>
              <a:rPr lang="en-US" b="1" dirty="0"/>
              <a:t>Recursos</a:t>
            </a:r>
            <a:endParaRPr lang="en-RU" b="1" dirty="0"/>
          </a:p>
        </p:txBody>
      </p:sp>
      <p:graphicFrame>
        <p:nvGraphicFramePr>
          <p:cNvPr id="8" name="Table 7">
            <a:extLst>
              <a:ext uri="{FF2B5EF4-FFF2-40B4-BE49-F238E27FC236}">
                <a16:creationId xmlns:a16="http://schemas.microsoft.com/office/drawing/2014/main" id="{3A24E5CD-290C-1A48-9099-69B385B5D198}"/>
              </a:ext>
            </a:extLst>
          </p:cNvPr>
          <p:cNvGraphicFramePr>
            <a:graphicFrameLocks noGrp="1"/>
          </p:cNvGraphicFramePr>
          <p:nvPr>
            <p:extLst>
              <p:ext uri="{D42A27DB-BD31-4B8C-83A1-F6EECF244321}">
                <p14:modId xmlns:p14="http://schemas.microsoft.com/office/powerpoint/2010/main" val="3792480976"/>
              </p:ext>
            </p:extLst>
          </p:nvPr>
        </p:nvGraphicFramePr>
        <p:xfrm>
          <a:off x="503238" y="3990224"/>
          <a:ext cx="6533982" cy="490068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Competências</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Dicas</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Descrição</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spcAft>
                          <a:spcPts val="0"/>
                        </a:spcAft>
                      </a:pPr>
                      <a:r>
                        <a:rPr lang="pt-PT" sz="1100" b="1" u="sng"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2.1 Autoconhecimento e autoeficácia</a:t>
                      </a: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Acredite em si e continue a melhorar as suas competências </a:t>
                      </a:r>
                    </a:p>
                  </a:txBody>
                  <a:tcPr marL="68580" marR="68580" marT="0" marB="0"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Reflita sobre a sua situação pessoal, quais são suas necessidades a curto, médio e longo prazo.</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Identifique e avalie os seus pontos fortes e fracos e da equipa (partes interessadas internas, por exemplo, funcionários).</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Acredite na sua capacidade de influenciar o curso dos eventos, apesar das incertezas, contratempos e fracassos.</a:t>
                      </a:r>
                    </a:p>
                    <a:p>
                      <a:pPr>
                        <a:spcAft>
                          <a:spcPts val="0"/>
                        </a:spcAft>
                      </a:pP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pPr algn="ctr">
                        <a:spcAft>
                          <a:spcPts val="0"/>
                        </a:spcAft>
                      </a:pPr>
                      <a:r>
                        <a:rPr lang="pt-PT" sz="1100" b="1" u="sng"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2.2 Motivação e perseverança</a:t>
                      </a: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Mantenha o foco e </a:t>
                      </a:r>
                      <a:b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b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não desista.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Esteja determinado a transformar ideias de solução em ação e a satisfazer a sua necessidade de realização.</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Esteja preparado para estar concentrado e continuar a trabalhar para alcançar o progresso.</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Seja resiliente sob pressão, adversidade e fracasso.</a:t>
                      </a:r>
                    </a:p>
                    <a:p>
                      <a:pPr>
                        <a:spcAft>
                          <a:spcPts val="0"/>
                        </a:spcAft>
                      </a:pP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bl>
          </a:graphicData>
        </a:graphic>
      </p:graphicFrame>
      <p:sp>
        <p:nvSpPr>
          <p:cNvPr id="3" name="Text Placeholder 25">
            <a:extLst>
              <a:ext uri="{FF2B5EF4-FFF2-40B4-BE49-F238E27FC236}">
                <a16:creationId xmlns:a16="http://schemas.microsoft.com/office/drawing/2014/main" id="{EF346ABD-E2C0-BDF4-9F30-5CAD91F86894}"/>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393968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9B8B697-EEC5-6C48-814E-8BEF4C8D36BB}"/>
              </a:ext>
            </a:extLst>
          </p:cNvPr>
          <p:cNvGraphicFramePr>
            <a:graphicFrameLocks noGrp="1"/>
          </p:cNvGraphicFramePr>
          <p:nvPr>
            <p:extLst>
              <p:ext uri="{D42A27DB-BD31-4B8C-83A1-F6EECF244321}">
                <p14:modId xmlns:p14="http://schemas.microsoft.com/office/powerpoint/2010/main" val="307585879"/>
              </p:ext>
            </p:extLst>
          </p:nvPr>
        </p:nvGraphicFramePr>
        <p:xfrm>
          <a:off x="503238" y="607282"/>
          <a:ext cx="6533982" cy="557124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Competências</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Dicas</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Descrição</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spcAft>
                          <a:spcPts val="0"/>
                        </a:spcAft>
                      </a:pPr>
                      <a:r>
                        <a:rPr lang="pt-PT" sz="1100" b="1" u="sng"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2.3 Mobilização de recursos</a:t>
                      </a: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Reúna e faça gestão dos recursos</a:t>
                      </a:r>
                    </a:p>
                  </a:txBody>
                  <a:tcPr marL="68580" marR="68580" marT="0" marB="0"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Obtenha os recursos necessários para enfrentar a crise.</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Aproveite ao máximo os recursos limitados – abordagens otimizadas</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Obtenha e faça gestão das competências necessárias em qualquer estágio, incluindo competências técnicas, jurídicas, fiscais e digitais.</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pPr algn="ctr">
                        <a:spcAft>
                          <a:spcPts val="0"/>
                        </a:spcAft>
                      </a:pPr>
                      <a:r>
                        <a:rPr lang="pt-PT"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2.4 Literacia financeira e económica</a:t>
                      </a:r>
                      <a:endPar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Desenvolver know-how financeiro e económico.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Revisão profunda de Finanças e Controlo em termos de resultados, liquidez, gestão de informações e monitorização</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Planeie, implemente e avalie as decisões financeiras ao longo do tempo e em cada estágio de uma crise.</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r h="481162">
                <a:tc>
                  <a:txBody>
                    <a:bodyPr/>
                    <a:lstStyle/>
                    <a:p>
                      <a:pPr algn="ctr">
                        <a:spcAft>
                          <a:spcPts val="0"/>
                        </a:spcAft>
                      </a:pPr>
                      <a:r>
                        <a:rPr lang="pt-PT"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2.5. Mobilização de outros</a:t>
                      </a:r>
                      <a:endPar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lgn="l">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Inspire, entusiasme e inspire os outros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Inspirar e entusiasmar todos os envolvidos</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Obtenha o suporte necessário para alcançar resultados valiosos.</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Demonstrar comunicação, persuasão, negociação e liderança eficazes.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994960872"/>
                  </a:ext>
                </a:extLst>
              </a:tr>
            </a:tbl>
          </a:graphicData>
        </a:graphic>
      </p:graphicFrame>
      <p:sp>
        <p:nvSpPr>
          <p:cNvPr id="7" name="Freeform 6">
            <a:extLst>
              <a:ext uri="{FF2B5EF4-FFF2-40B4-BE49-F238E27FC236}">
                <a16:creationId xmlns:a16="http://schemas.microsoft.com/office/drawing/2014/main" id="{5F92CFB4-A267-004A-8FBE-209366D6DFAE}"/>
              </a:ext>
            </a:extLst>
          </p:cNvPr>
          <p:cNvSpPr/>
          <p:nvPr/>
        </p:nvSpPr>
        <p:spPr>
          <a:xfrm>
            <a:off x="381979" y="6426196"/>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8" name="Text Placeholder 3">
            <a:extLst>
              <a:ext uri="{FF2B5EF4-FFF2-40B4-BE49-F238E27FC236}">
                <a16:creationId xmlns:a16="http://schemas.microsoft.com/office/drawing/2014/main" id="{96F5EB05-7F30-BF43-A1D5-A0CC67C27CE9}"/>
              </a:ext>
            </a:extLst>
          </p:cNvPr>
          <p:cNvSpPr txBox="1">
            <a:spLocks/>
          </p:cNvSpPr>
          <p:nvPr/>
        </p:nvSpPr>
        <p:spPr>
          <a:xfrm>
            <a:off x="521852" y="6410153"/>
            <a:ext cx="6533982" cy="50526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a:t>03 </a:t>
            </a:r>
            <a:r>
              <a:rPr lang="en-US" b="1" dirty="0" err="1"/>
              <a:t>Em</a:t>
            </a:r>
            <a:r>
              <a:rPr lang="en-US" b="1" dirty="0"/>
              <a:t> </a:t>
            </a:r>
            <a:r>
              <a:rPr lang="en-US" b="1" dirty="0" err="1"/>
              <a:t>ação</a:t>
            </a:r>
            <a:endParaRPr lang="en-RU" b="1" dirty="0"/>
          </a:p>
        </p:txBody>
      </p:sp>
      <p:graphicFrame>
        <p:nvGraphicFramePr>
          <p:cNvPr id="9" name="Table 8">
            <a:extLst>
              <a:ext uri="{FF2B5EF4-FFF2-40B4-BE49-F238E27FC236}">
                <a16:creationId xmlns:a16="http://schemas.microsoft.com/office/drawing/2014/main" id="{E26A5E04-3213-8D40-B26C-5623EC28C395}"/>
              </a:ext>
            </a:extLst>
          </p:cNvPr>
          <p:cNvGraphicFramePr>
            <a:graphicFrameLocks noGrp="1"/>
          </p:cNvGraphicFramePr>
          <p:nvPr>
            <p:extLst>
              <p:ext uri="{D42A27DB-BD31-4B8C-83A1-F6EECF244321}">
                <p14:modId xmlns:p14="http://schemas.microsoft.com/office/powerpoint/2010/main" val="2927001892"/>
              </p:ext>
            </p:extLst>
          </p:nvPr>
        </p:nvGraphicFramePr>
        <p:xfrm>
          <a:off x="503238" y="6849491"/>
          <a:ext cx="6533982" cy="238608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Competências</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Dicas</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Descrição</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spcAft>
                          <a:spcPts val="0"/>
                        </a:spcAft>
                      </a:pPr>
                      <a:r>
                        <a:rPr lang="pt-PT" sz="1100" b="1" u="sng"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3.1 Tomar a iniciativa</a:t>
                      </a: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Vá em frente</a:t>
                      </a:r>
                    </a:p>
                  </a:txBody>
                  <a:tcPr marL="68580" marR="68580" marT="0" marB="0"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Iniciar processos que enfrentem a crise.</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Aceite desafios.</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Agir e trabalhar de forma independente para atingir os objetivos.</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Mostrar resiliência e manter as intenções e realizar as tarefas planeadas.</a:t>
                      </a: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bl>
          </a:graphicData>
        </a:graphic>
      </p:graphicFrame>
      <p:sp>
        <p:nvSpPr>
          <p:cNvPr id="3" name="Text Placeholder 25">
            <a:extLst>
              <a:ext uri="{FF2B5EF4-FFF2-40B4-BE49-F238E27FC236}">
                <a16:creationId xmlns:a16="http://schemas.microsoft.com/office/drawing/2014/main" id="{494A30B2-77AC-DCB5-4FB4-976899CEE555}"/>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185808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CEF0736-1154-0343-BA7E-08A114405280}"/>
              </a:ext>
            </a:extLst>
          </p:cNvPr>
          <p:cNvGraphicFramePr>
            <a:graphicFrameLocks noGrp="1"/>
          </p:cNvGraphicFramePr>
          <p:nvPr>
            <p:extLst>
              <p:ext uri="{D42A27DB-BD31-4B8C-83A1-F6EECF244321}">
                <p14:modId xmlns:p14="http://schemas.microsoft.com/office/powerpoint/2010/main" val="3200913783"/>
              </p:ext>
            </p:extLst>
          </p:nvPr>
        </p:nvGraphicFramePr>
        <p:xfrm>
          <a:off x="503238" y="607282"/>
          <a:ext cx="6533982" cy="691236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Competências</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Dicas</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Descrição</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spcAft>
                          <a:spcPts val="0"/>
                        </a:spcAft>
                      </a:pPr>
                      <a:r>
                        <a:rPr lang="pt-PT" sz="1100" b="1" u="sng"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3.2 Planeamento e gestão</a:t>
                      </a: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Priorizar, organizar e acompanhar</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Defina metas de gestão de crises de longo, médio e curto prazo.</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Definir prioridades e planos de ação</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Adapte-se a mudanças imprevistas.</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pPr algn="ctr">
                        <a:spcAft>
                          <a:spcPts val="0"/>
                        </a:spcAft>
                      </a:pPr>
                      <a:r>
                        <a:rPr lang="pt-PT"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3.3 Lidar com a incerteza, ambiguidade e risco</a:t>
                      </a:r>
                      <a:endPar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Tomar decisões perante incerteza, ambiguidade e risco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Tome decisões quando o resultado dessa decisão for incerto, quando as informações disponíveis forem parciais ou ambíguas ou quando houver risco de resultados não intencionais.</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Dentro do processo de criação de valor, inclua formas estruturadas de testar ideias e protótipos desde os estágios iniciais para reduzir os riscos de falha.</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Lide com situações de decisão urgente de forma rápida e flexível.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r h="481162">
                <a:tc>
                  <a:txBody>
                    <a:bodyPr/>
                    <a:lstStyle/>
                    <a:p>
                      <a:pPr algn="ctr">
                        <a:spcAft>
                          <a:spcPts val="0"/>
                        </a:spcAft>
                      </a:pPr>
                      <a:r>
                        <a:rPr lang="pt-PT"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3.4 Trabalhar com os outros</a:t>
                      </a:r>
                      <a:endPar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Junte-se, colabore e faça </a:t>
                      </a:r>
                      <a:r>
                        <a:rPr lang="pt-PT" sz="1100" dirty="0" err="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networking</a:t>
                      </a: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Trabalhar e cooperar com outros para mitigar e enfrentar crises.</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Crie uma rede com os outros.</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Resolver conflitos e enfrentar a concorrência de forma positiva quando necessário.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994960872"/>
                  </a:ext>
                </a:extLst>
              </a:tr>
              <a:tr h="481162">
                <a:tc>
                  <a:txBody>
                    <a:bodyPr/>
                    <a:lstStyle/>
                    <a:p>
                      <a:pPr algn="ctr">
                        <a:spcAft>
                          <a:spcPts val="0"/>
                        </a:spcAft>
                      </a:pPr>
                      <a:r>
                        <a:rPr lang="pt-PT" sz="1100" b="1" u="sng">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3.5. Aprendizagem através da  experiência</a:t>
                      </a:r>
                      <a:endPar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Aprender fazendo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Use qualquer iniciativa de criação de valor como uma oportunidade de aprendizado.</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Aprenda com os outros, incluindo colegas e mentores.</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Reflita e aprenda com o sucesso e o fracasso.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1069404086"/>
                  </a:ext>
                </a:extLst>
              </a:tr>
            </a:tbl>
          </a:graphicData>
        </a:graphic>
      </p:graphicFrame>
      <p:grpSp>
        <p:nvGrpSpPr>
          <p:cNvPr id="12" name="Graphic 48">
            <a:extLst>
              <a:ext uri="{FF2B5EF4-FFF2-40B4-BE49-F238E27FC236}">
                <a16:creationId xmlns:a16="http://schemas.microsoft.com/office/drawing/2014/main" id="{25F927C3-7335-244A-B0ED-0442D7053F9C}"/>
              </a:ext>
            </a:extLst>
          </p:cNvPr>
          <p:cNvGrpSpPr/>
          <p:nvPr/>
        </p:nvGrpSpPr>
        <p:grpSpPr>
          <a:xfrm rot="5400000">
            <a:off x="595728" y="8486289"/>
            <a:ext cx="1900144" cy="687918"/>
            <a:chOff x="80265" y="4007987"/>
            <a:chExt cx="7398066" cy="2678353"/>
          </a:xfrm>
          <a:solidFill>
            <a:srgbClr val="FDC662"/>
          </a:solidFill>
        </p:grpSpPr>
        <p:sp>
          <p:nvSpPr>
            <p:cNvPr id="13" name="Freeform 12">
              <a:extLst>
                <a:ext uri="{FF2B5EF4-FFF2-40B4-BE49-F238E27FC236}">
                  <a16:creationId xmlns:a16="http://schemas.microsoft.com/office/drawing/2014/main" id="{D031D40F-6BB6-D148-8479-15F6BF2D6BBF}"/>
                </a:ext>
              </a:extLst>
            </p:cNvPr>
            <p:cNvSpPr/>
            <p:nvPr/>
          </p:nvSpPr>
          <p:spPr>
            <a:xfrm>
              <a:off x="5646771" y="4007987"/>
              <a:ext cx="1831560" cy="2678353"/>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F98CBBE1-AE54-4D4D-9C08-EED05AFA5B91}"/>
                </a:ext>
              </a:extLst>
            </p:cNvPr>
            <p:cNvSpPr/>
            <p:nvPr/>
          </p:nvSpPr>
          <p:spPr>
            <a:xfrm>
              <a:off x="37943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000A613F-5562-E64D-AF6B-DD247DB1573D}"/>
                </a:ext>
              </a:extLst>
            </p:cNvPr>
            <p:cNvSpPr/>
            <p:nvPr/>
          </p:nvSpPr>
          <p:spPr>
            <a:xfrm>
              <a:off x="1942082" y="4007987"/>
              <a:ext cx="1831650" cy="2678353"/>
            </a:xfrm>
            <a:custGeom>
              <a:avLst/>
              <a:gdLst>
                <a:gd name="connsiteX0" fmla="*/ 1831650 w 1831650"/>
                <a:gd name="connsiteY0" fmla="*/ 1339177 h 2678353"/>
                <a:gd name="connsiteX1" fmla="*/ 0 w 1831650"/>
                <a:gd name="connsiteY1" fmla="*/ 0 h 2678353"/>
                <a:gd name="connsiteX2" fmla="*/ 0 w 1831650"/>
                <a:gd name="connsiteY2" fmla="*/ 2678354 h 2678353"/>
              </a:gdLst>
              <a:ahLst/>
              <a:cxnLst>
                <a:cxn ang="0">
                  <a:pos x="connsiteX0" y="connsiteY0"/>
                </a:cxn>
                <a:cxn ang="0">
                  <a:pos x="connsiteX1" y="connsiteY1"/>
                </a:cxn>
                <a:cxn ang="0">
                  <a:pos x="connsiteX2" y="connsiteY2"/>
                </a:cxn>
              </a:cxnLst>
              <a:rect l="l" t="t" r="r" b="b"/>
              <a:pathLst>
                <a:path w="1831650"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9380FC7A-B55F-4F47-818E-005651F68BF7}"/>
                </a:ext>
              </a:extLst>
            </p:cNvPr>
            <p:cNvSpPr/>
            <p:nvPr/>
          </p:nvSpPr>
          <p:spPr>
            <a:xfrm>
              <a:off x="80265" y="4007987"/>
              <a:ext cx="1831649" cy="2678353"/>
            </a:xfrm>
            <a:custGeom>
              <a:avLst/>
              <a:gdLst>
                <a:gd name="connsiteX0" fmla="*/ 1831650 w 1831649"/>
                <a:gd name="connsiteY0" fmla="*/ 1339177 h 2678353"/>
                <a:gd name="connsiteX1" fmla="*/ 0 w 1831649"/>
                <a:gd name="connsiteY1" fmla="*/ 0 h 2678353"/>
                <a:gd name="connsiteX2" fmla="*/ 0 w 1831649"/>
                <a:gd name="connsiteY2" fmla="*/ 2678354 h 2678353"/>
              </a:gdLst>
              <a:ahLst/>
              <a:cxnLst>
                <a:cxn ang="0">
                  <a:pos x="connsiteX0" y="connsiteY0"/>
                </a:cxn>
                <a:cxn ang="0">
                  <a:pos x="connsiteX1" y="connsiteY1"/>
                </a:cxn>
                <a:cxn ang="0">
                  <a:pos x="connsiteX2" y="connsiteY2"/>
                </a:cxn>
              </a:cxnLst>
              <a:rect l="l" t="t" r="r" b="b"/>
              <a:pathLst>
                <a:path w="1831649" h="2678353">
                  <a:moveTo>
                    <a:pt x="1831650" y="1339177"/>
                  </a:moveTo>
                  <a:lnTo>
                    <a:pt x="0" y="0"/>
                  </a:lnTo>
                  <a:lnTo>
                    <a:pt x="0" y="2678354"/>
                  </a:lnTo>
                  <a:close/>
                </a:path>
              </a:pathLst>
            </a:custGeom>
            <a:grpFill/>
            <a:ln w="8971" cap="flat">
              <a:noFill/>
              <a:prstDash val="solid"/>
              <a:miter/>
            </a:ln>
          </p:spPr>
          <p:txBody>
            <a:bodyPr rtlCol="0" anchor="ctr"/>
            <a:lstStyle/>
            <a:p>
              <a:endParaRPr lang="en-RU"/>
            </a:p>
          </p:txBody>
        </p:sp>
      </p:grpSp>
      <p:sp>
        <p:nvSpPr>
          <p:cNvPr id="3" name="Text Placeholder 25">
            <a:extLst>
              <a:ext uri="{FF2B5EF4-FFF2-40B4-BE49-F238E27FC236}">
                <a16:creationId xmlns:a16="http://schemas.microsoft.com/office/drawing/2014/main" id="{4758DD78-CB12-37E5-A6FD-FF403279E678}"/>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2539517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E742E75-966F-6443-9140-8A24A5764C89}"/>
              </a:ext>
            </a:extLst>
          </p:cNvPr>
          <p:cNvSpPr/>
          <p:nvPr/>
        </p:nvSpPr>
        <p:spPr>
          <a:xfrm>
            <a:off x="381979" y="55553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6" name="Text Placeholder 3">
            <a:extLst>
              <a:ext uri="{FF2B5EF4-FFF2-40B4-BE49-F238E27FC236}">
                <a16:creationId xmlns:a16="http://schemas.microsoft.com/office/drawing/2014/main" id="{C83DCABB-BA8A-6340-94EB-24AC6013C389}"/>
              </a:ext>
            </a:extLst>
          </p:cNvPr>
          <p:cNvSpPr txBox="1">
            <a:spLocks/>
          </p:cNvSpPr>
          <p:nvPr/>
        </p:nvSpPr>
        <p:spPr>
          <a:xfrm>
            <a:off x="521852" y="539491"/>
            <a:ext cx="6533982" cy="50526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b="1" dirty="0" err="1"/>
              <a:t>DigComp</a:t>
            </a:r>
            <a:r>
              <a:rPr lang="en-GB" b="1" dirty="0"/>
              <a:t> Framework</a:t>
            </a:r>
          </a:p>
        </p:txBody>
      </p:sp>
      <p:graphicFrame>
        <p:nvGraphicFramePr>
          <p:cNvPr id="7" name="Table 6">
            <a:extLst>
              <a:ext uri="{FF2B5EF4-FFF2-40B4-BE49-F238E27FC236}">
                <a16:creationId xmlns:a16="http://schemas.microsoft.com/office/drawing/2014/main" id="{B93DBCFA-1275-D846-91BA-D672D9AD3456}"/>
              </a:ext>
            </a:extLst>
          </p:cNvPr>
          <p:cNvGraphicFramePr>
            <a:graphicFrameLocks noGrp="1"/>
          </p:cNvGraphicFramePr>
          <p:nvPr>
            <p:extLst>
              <p:ext uri="{D42A27DB-BD31-4B8C-83A1-F6EECF244321}">
                <p14:modId xmlns:p14="http://schemas.microsoft.com/office/powerpoint/2010/main" val="1125108690"/>
              </p:ext>
            </p:extLst>
          </p:nvPr>
        </p:nvGraphicFramePr>
        <p:xfrm>
          <a:off x="503238" y="1251543"/>
          <a:ext cx="6533982" cy="842112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spcAft>
                          <a:spcPts val="0"/>
                        </a:spcAft>
                      </a:pPr>
                      <a:r>
                        <a:rPr lang="pt-PT" sz="149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Competências</a:t>
                      </a:r>
                      <a:endParaRPr lang="pt-PT" sz="149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Descrição</a:t>
                      </a:r>
                      <a:endParaRPr lang="pt-PT" sz="149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Módulos relevantes</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spcAft>
                          <a:spcPts val="0"/>
                        </a:spcAft>
                      </a:pPr>
                      <a:r>
                        <a:rPr lang="pt-PT" sz="1100" b="1"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Gerir dados, informações e conteúdo digital</a:t>
                      </a: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Articular necessidades de informação, localizar e recuperar dados, informações e conteúdos digitais.</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Para julgar a relevância da fonte e seu conteúdo.</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Armazenar, gerir e organizar dados, informações e conteúdos digitais.</a:t>
                      </a:r>
                    </a:p>
                  </a:txBody>
                  <a:tcPr marL="68580" marR="68580" marT="0" marB="0" anchor="ctr">
                    <a:lnL w="12700" cap="flat" cmpd="sng" algn="ctr">
                      <a:solidFill>
                        <a:srgbClr val="22385A"/>
                      </a:solidFill>
                      <a:prstDash val="solid"/>
                      <a:round/>
                      <a:headEnd type="none" w="med" len="med"/>
                      <a:tailEnd type="none" w="med" len="med"/>
                    </a:lnL>
                    <a:lnR w="12700" cap="flat" cmpd="sng" algn="ctr">
                      <a:solidFill>
                        <a:srgbClr val="22385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Módulo 1 </a:t>
                      </a: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Os alunos são apresentados ao conceito de Envolvimento Cívico do Estudante e como as tecnologias digitais podem desempenhar um papel importante, bem como pesquisar e identificar futuros projetos de envolvimento cívico potenciais.</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Módulo 6 </a:t>
                      </a: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Os alunos encontrarão formas diversas de aplicar as tecnologias digitais para colaborar com outras pessoas e encontrar pessoas com ideias semelhantes.</a:t>
                      </a:r>
                    </a:p>
                  </a:txBody>
                  <a:tcPr marL="68580" marR="68580" marT="0" marB="0">
                    <a:lnL w="12700" cap="flat" cmpd="sng" algn="ctr">
                      <a:solidFill>
                        <a:srgbClr val="2238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2385A"/>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445236727"/>
                  </a:ext>
                </a:extLst>
              </a:tr>
              <a:tr h="374400">
                <a:tc>
                  <a:txBody>
                    <a:bodyPr/>
                    <a:lstStyle/>
                    <a:p>
                      <a:pPr algn="ctr">
                        <a:spcAft>
                          <a:spcPts val="0"/>
                        </a:spcAft>
                      </a:pPr>
                      <a:r>
                        <a:rPr lang="pt-PT" sz="1100" b="1"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Comunicação e colaboração</a:t>
                      </a: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Interagir, comunicar e colaborar através das tecnologias digitais, estando ciente da diversidade cultural e geracional.</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Gerir a identidade e a reputação digital de uma pessoa.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Módulo 2 </a:t>
                      </a: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Os alunos irão compreender e melhorar a sua competência de como se envolver na cidadania através das tecnologias digitais.</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Módulo 6 </a:t>
                      </a: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Os adeptos do Lean encontrarão informações sobre como comercializar seus projetos, criando, por sua vez, uma narrativa para o projeto de Envolvimento Cívico Digital.</a:t>
                      </a:r>
                    </a:p>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385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2780901125"/>
                  </a:ext>
                </a:extLst>
              </a:tr>
              <a:tr h="481162">
                <a:tc>
                  <a:txBody>
                    <a:bodyPr/>
                    <a:lstStyle/>
                    <a:p>
                      <a:pPr algn="ctr">
                        <a:spcAft>
                          <a:spcPts val="0"/>
                        </a:spcAft>
                      </a:pPr>
                      <a:r>
                        <a:rPr lang="pt-PT" sz="11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Criação de conteúdo digital</a:t>
                      </a:r>
                      <a:endPar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Para criar e editar conteúdo digital.</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Melhorar e integrar informação e conteúdo num corpo de conhecimento existente.</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Competências para melhorar e integrar informações e conteúdo num corpo de conhecimento existente é um fio condutor comum a todos os módulos de aprendizagem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994960872"/>
                  </a:ext>
                </a:extLst>
              </a:tr>
              <a:tr h="374400">
                <a:tc>
                  <a:txBody>
                    <a:bodyPr/>
                    <a:lstStyle/>
                    <a:p>
                      <a:pPr algn="ctr">
                        <a:spcAft>
                          <a:spcPts val="0"/>
                        </a:spcAft>
                      </a:pPr>
                      <a:r>
                        <a:rPr lang="pt-PT" sz="1100" b="1">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Segurança</a:t>
                      </a:r>
                      <a:endParaRPr lang="pt-PT" sz="110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Para proteger dispositivos, conteúdo, dados pessoais e privacidade em ambientes digitais.</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Proteger a saúde física e psicológica e estar atento às tecnologias digitais para o bem-estar social e a inclusão social.</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Estar ciente do impacto ambiental das tecnologias digitais e do seu uso.</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Os alunos serão apresentados a essas competências em todos os seis módulos.</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b="1"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Módulo 6 </a:t>
                      </a: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Os alunos cobrirão informações sobre o uso seguro de tecnologias digitais, bem como a melhor forma de usá-las para ajudar a promover o seu próprio projeto de ECD.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1671931227"/>
                  </a:ext>
                </a:extLst>
              </a:tr>
            </a:tbl>
          </a:graphicData>
        </a:graphic>
      </p:graphicFrame>
      <p:sp>
        <p:nvSpPr>
          <p:cNvPr id="3" name="Text Placeholder 25">
            <a:extLst>
              <a:ext uri="{FF2B5EF4-FFF2-40B4-BE49-F238E27FC236}">
                <a16:creationId xmlns:a16="http://schemas.microsoft.com/office/drawing/2014/main" id="{1328FD2E-602F-56EF-04F3-EB2BDD6BAE1A}"/>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2791746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E110D58-2C53-5B4F-97A8-4814C18CF76F}"/>
              </a:ext>
            </a:extLst>
          </p:cNvPr>
          <p:cNvGraphicFramePr>
            <a:graphicFrameLocks noGrp="1"/>
          </p:cNvGraphicFramePr>
          <p:nvPr>
            <p:extLst>
              <p:ext uri="{D42A27DB-BD31-4B8C-83A1-F6EECF244321}">
                <p14:modId xmlns:p14="http://schemas.microsoft.com/office/powerpoint/2010/main" val="3682218512"/>
              </p:ext>
            </p:extLst>
          </p:nvPr>
        </p:nvGraphicFramePr>
        <p:xfrm>
          <a:off x="503238" y="626191"/>
          <a:ext cx="6533982" cy="3056640"/>
        </p:xfrm>
        <a:graphic>
          <a:graphicData uri="http://schemas.openxmlformats.org/drawingml/2006/table">
            <a:tbl>
              <a:tblPr firstRow="1" bandRow="1">
                <a:tableStyleId>{5C22544A-7EE6-4342-B048-85BDC9FD1C3A}</a:tableStyleId>
              </a:tblPr>
              <a:tblGrid>
                <a:gridCol w="2326226">
                  <a:extLst>
                    <a:ext uri="{9D8B030D-6E8A-4147-A177-3AD203B41FA5}">
                      <a16:colId xmlns:a16="http://schemas.microsoft.com/office/drawing/2014/main" val="603741104"/>
                    </a:ext>
                  </a:extLst>
                </a:gridCol>
                <a:gridCol w="2035834">
                  <a:extLst>
                    <a:ext uri="{9D8B030D-6E8A-4147-A177-3AD203B41FA5}">
                      <a16:colId xmlns:a16="http://schemas.microsoft.com/office/drawing/2014/main" val="4177515072"/>
                    </a:ext>
                  </a:extLst>
                </a:gridCol>
                <a:gridCol w="2171922">
                  <a:extLst>
                    <a:ext uri="{9D8B030D-6E8A-4147-A177-3AD203B41FA5}">
                      <a16:colId xmlns:a16="http://schemas.microsoft.com/office/drawing/2014/main" val="4221423907"/>
                    </a:ext>
                  </a:extLst>
                </a:gridCol>
              </a:tblGrid>
              <a:tr h="374400">
                <a:tc>
                  <a:txBody>
                    <a:bodyPr/>
                    <a:lstStyle/>
                    <a:p>
                      <a:pPr algn="ctr">
                        <a:spcAft>
                          <a:spcPts val="0"/>
                        </a:spcAft>
                      </a:pPr>
                      <a:r>
                        <a:rPr lang="pt-PT" sz="149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Competências</a:t>
                      </a:r>
                      <a:endParaRPr lang="pt-PT" sz="149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Descrição</a:t>
                      </a:r>
                      <a:endParaRPr lang="pt-PT" sz="149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tc>
                  <a:txBody>
                    <a:bodyPr/>
                    <a:lstStyle/>
                    <a:p>
                      <a:pPr algn="ctr">
                        <a:spcAft>
                          <a:spcPts val="0"/>
                        </a:spcAft>
                      </a:pPr>
                      <a:r>
                        <a:rPr lang="pt-PT" sz="149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Módulos relevantes</a:t>
                      </a:r>
                      <a:endParaRPr lang="pt-PT" sz="149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solidFill>
                  </a:tcPr>
                </a:tc>
                <a:extLst>
                  <a:ext uri="{0D108BD9-81ED-4DB2-BD59-A6C34878D82A}">
                    <a16:rowId xmlns:a16="http://schemas.microsoft.com/office/drawing/2014/main" val="1533313366"/>
                  </a:ext>
                </a:extLst>
              </a:tr>
              <a:tr h="374400">
                <a:tc>
                  <a:txBody>
                    <a:bodyPr/>
                    <a:lstStyle/>
                    <a:p>
                      <a:pPr algn="ctr">
                        <a:spcAft>
                          <a:spcPts val="0"/>
                        </a:spcAft>
                      </a:pPr>
                      <a:r>
                        <a:rPr lang="pt-PT" sz="1100" b="1"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Solução de problemas</a:t>
                      </a: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Identificar necessidades e problemas e resolver problemas conceptuais e problemas em ambientes digitais.</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Utilizar ferramentas digitais para inovar processos e produtos.</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Para acompanhar a evolução digital.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tc>
                  <a:txBody>
                    <a:bodyPr/>
                    <a:lstStyle/>
                    <a:p>
                      <a:pPr>
                        <a:spcAft>
                          <a:spcPts val="0"/>
                        </a:spcAft>
                      </a:pPr>
                      <a:r>
                        <a:rPr lang="pt-PT" sz="1100" b="1"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Módulo 1- </a:t>
                      </a: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Os alunos são apresentados ao conceito de Envolvimento Cívico Digital e como reconhecer e encontrar soluções para os problemas da comunidade.</a:t>
                      </a:r>
                    </a:p>
                    <a:p>
                      <a:pPr>
                        <a:spcAft>
                          <a:spcPts val="0"/>
                        </a:spcAft>
                      </a:pPr>
                      <a:r>
                        <a:rPr lang="pt-PT" sz="1100" b="1"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pt-PT" sz="1100" b="1"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Módulo 2- </a:t>
                      </a: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Os alunos recebem várias ferramentas e recursos para ajudar a reconhecer e abordar os problemas da comunidade.</a:t>
                      </a:r>
                    </a:p>
                    <a:p>
                      <a:pPr>
                        <a:spcAft>
                          <a:spcPts val="0"/>
                        </a:spcAft>
                      </a:pPr>
                      <a:r>
                        <a:rPr lang="pt-PT" sz="1100" b="1"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 </a:t>
                      </a: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pt-PT" sz="1100" b="1"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Módulo 4- </a:t>
                      </a:r>
                      <a:r>
                        <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rPr>
                        <a:t>Neste módulo, os alunos descobrirão como criar uma equipa para resolver um problema cívico dentro da sua própria comunidade.</a:t>
                      </a:r>
                    </a:p>
                    <a:p>
                      <a:pPr>
                        <a:spcAft>
                          <a:spcPts val="0"/>
                        </a:spcAft>
                      </a:pPr>
                      <a:endParaRPr lang="pt-PT" sz="1100" dirty="0">
                        <a:solidFill>
                          <a:srgbClr val="23385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B4D">
                        <a:alpha val="21176"/>
                      </a:srgbClr>
                    </a:solidFill>
                  </a:tcPr>
                </a:tc>
                <a:extLst>
                  <a:ext uri="{0D108BD9-81ED-4DB2-BD59-A6C34878D82A}">
                    <a16:rowId xmlns:a16="http://schemas.microsoft.com/office/drawing/2014/main" val="3384144239"/>
                  </a:ext>
                </a:extLst>
              </a:tr>
            </a:tbl>
          </a:graphicData>
        </a:graphic>
      </p:graphicFrame>
      <p:sp>
        <p:nvSpPr>
          <p:cNvPr id="6" name="Text Placeholder 3">
            <a:extLst>
              <a:ext uri="{FF2B5EF4-FFF2-40B4-BE49-F238E27FC236}">
                <a16:creationId xmlns:a16="http://schemas.microsoft.com/office/drawing/2014/main" id="{EB822416-8960-D547-9DF3-09BD3F0E04DB}"/>
              </a:ext>
            </a:extLst>
          </p:cNvPr>
          <p:cNvSpPr txBox="1">
            <a:spLocks/>
          </p:cNvSpPr>
          <p:nvPr/>
        </p:nvSpPr>
        <p:spPr>
          <a:xfrm>
            <a:off x="522456" y="4045677"/>
            <a:ext cx="6533982" cy="5788134"/>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IE" b="1" i="1" dirty="0"/>
              <a:t>4.e </a:t>
            </a:r>
            <a:r>
              <a:rPr lang="en-IE" b="1" i="1" dirty="0" err="1"/>
              <a:t>Utilização</a:t>
            </a:r>
            <a:r>
              <a:rPr lang="en-IE" b="1" i="1" dirty="0"/>
              <a:t> </a:t>
            </a:r>
            <a:r>
              <a:rPr lang="en-IE" b="1" i="1" dirty="0" err="1"/>
              <a:t>pedagógica</a:t>
            </a:r>
            <a:r>
              <a:rPr lang="en-IE" b="1" i="1" dirty="0"/>
              <a:t> dos REA</a:t>
            </a:r>
          </a:p>
          <a:p>
            <a:r>
              <a:rPr lang="pt-PT" dirty="0"/>
              <a:t>Os </a:t>
            </a:r>
            <a:r>
              <a:rPr lang="pt-PT" dirty="0" err="1"/>
              <a:t>REAs</a:t>
            </a:r>
            <a:r>
              <a:rPr lang="pt-PT" dirty="0"/>
              <a:t> de Envolvimento Cívico Digital foram criados para serem usados livremente por professores e educadores. Alguns exemplos da sua aplicação incluem:</a:t>
            </a:r>
          </a:p>
          <a:p>
            <a:endParaRPr lang="pt-PT" dirty="0"/>
          </a:p>
          <a:p>
            <a:pPr marL="808038"/>
            <a:r>
              <a:rPr lang="pt-PT" dirty="0"/>
              <a:t>Utilizar os REA numa versão autónoma em sala de aula</a:t>
            </a:r>
          </a:p>
          <a:p>
            <a:pPr marL="808038"/>
            <a:r>
              <a:rPr lang="pt-PT" dirty="0"/>
              <a:t>Adicionar conteúdo e exemplos próprios aos REA existentes</a:t>
            </a:r>
          </a:p>
          <a:p>
            <a:pPr marL="808038"/>
            <a:r>
              <a:rPr lang="pt-PT" dirty="0"/>
              <a:t>Aplicar com os alunos para trabalhar e explorar o conteúdo</a:t>
            </a:r>
          </a:p>
          <a:p>
            <a:pPr marL="808038"/>
            <a:r>
              <a:rPr lang="pt-PT" dirty="0"/>
              <a:t>Deixar que os alunos trabalhem com os REA de forma autónoma para trazer resultados para a “sala de aula”</a:t>
            </a:r>
          </a:p>
          <a:p>
            <a:pPr marL="808038"/>
            <a:endParaRPr lang="pt-PT" dirty="0"/>
          </a:p>
          <a:p>
            <a:r>
              <a:rPr lang="pt-PT" dirty="0"/>
              <a:t>Os utilizadores dos REA de Instituições de Ensino Superior devem considerar, pelo menos, o uso dos materiais num modelo aberto e voluntário (conduzido por alunos ou professores), modelo obrigatório (parte de um currículo existente) ou num modelo extracurricular (aprendizagem continuada ou ao longo da vida). </a:t>
            </a:r>
          </a:p>
          <a:p>
            <a:r>
              <a:rPr lang="pt-PT" dirty="0"/>
              <a:t>É importante perceber que os recursos podem ser integrados nos programas curriculares existentes, o que significa que o projeto precisa considerar como persuadir os professores a reformular os seus cursos, incluindo unidades curriculares, carga horária de alunos e professores, atividades e avaliações. O projeto deve então reduzir as barreiras para a sua adoção.</a:t>
            </a:r>
            <a:endParaRPr lang="en-RU" dirty="0"/>
          </a:p>
        </p:txBody>
      </p:sp>
      <p:sp>
        <p:nvSpPr>
          <p:cNvPr id="7" name="Freeform 6">
            <a:extLst>
              <a:ext uri="{FF2B5EF4-FFF2-40B4-BE49-F238E27FC236}">
                <a16:creationId xmlns:a16="http://schemas.microsoft.com/office/drawing/2014/main" id="{5B657AD0-C707-0B43-A266-77383D65D1C3}"/>
              </a:ext>
            </a:extLst>
          </p:cNvPr>
          <p:cNvSpPr/>
          <p:nvPr/>
        </p:nvSpPr>
        <p:spPr>
          <a:xfrm>
            <a:off x="381979" y="4056601"/>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10" name="Freeform 9">
            <a:extLst>
              <a:ext uri="{FF2B5EF4-FFF2-40B4-BE49-F238E27FC236}">
                <a16:creationId xmlns:a16="http://schemas.microsoft.com/office/drawing/2014/main" id="{6594DDB8-50B5-C24B-891B-64FAA639E9EF}"/>
              </a:ext>
            </a:extLst>
          </p:cNvPr>
          <p:cNvSpPr/>
          <p:nvPr/>
        </p:nvSpPr>
        <p:spPr>
          <a:xfrm>
            <a:off x="1148098" y="495864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F26B4D"/>
          </a:solidFill>
          <a:ln w="8971" cap="flat">
            <a:noFill/>
            <a:prstDash val="solid"/>
            <a:miter/>
          </a:ln>
        </p:spPr>
        <p:txBody>
          <a:bodyPr rtlCol="0" anchor="ctr"/>
          <a:lstStyle/>
          <a:p>
            <a:endParaRPr lang="en-RU"/>
          </a:p>
        </p:txBody>
      </p:sp>
      <p:sp>
        <p:nvSpPr>
          <p:cNvPr id="11" name="Freeform 10">
            <a:extLst>
              <a:ext uri="{FF2B5EF4-FFF2-40B4-BE49-F238E27FC236}">
                <a16:creationId xmlns:a16="http://schemas.microsoft.com/office/drawing/2014/main" id="{6B23DF34-E3AD-674B-A920-EF9A2D226788}"/>
              </a:ext>
            </a:extLst>
          </p:cNvPr>
          <p:cNvSpPr/>
          <p:nvPr/>
        </p:nvSpPr>
        <p:spPr>
          <a:xfrm>
            <a:off x="1148098" y="5214017"/>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F26B4D"/>
          </a:solidFill>
          <a:ln w="8971" cap="flat">
            <a:noFill/>
            <a:prstDash val="solid"/>
            <a:miter/>
          </a:ln>
        </p:spPr>
        <p:txBody>
          <a:bodyPr rtlCol="0" anchor="ctr"/>
          <a:lstStyle/>
          <a:p>
            <a:endParaRPr lang="en-RU"/>
          </a:p>
        </p:txBody>
      </p:sp>
      <p:sp>
        <p:nvSpPr>
          <p:cNvPr id="12" name="Freeform 11">
            <a:extLst>
              <a:ext uri="{FF2B5EF4-FFF2-40B4-BE49-F238E27FC236}">
                <a16:creationId xmlns:a16="http://schemas.microsoft.com/office/drawing/2014/main" id="{B4C4D391-D8BD-D943-93E2-8DA678A6F1D5}"/>
              </a:ext>
            </a:extLst>
          </p:cNvPr>
          <p:cNvSpPr/>
          <p:nvPr/>
        </p:nvSpPr>
        <p:spPr>
          <a:xfrm>
            <a:off x="1148098" y="5469390"/>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F26B4D"/>
          </a:solid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FF714E1C-C1BC-BB4B-9BAB-D79F3CF49784}"/>
              </a:ext>
            </a:extLst>
          </p:cNvPr>
          <p:cNvSpPr/>
          <p:nvPr/>
        </p:nvSpPr>
        <p:spPr>
          <a:xfrm>
            <a:off x="1148098" y="572476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F26B4D"/>
          </a:solidFill>
          <a:ln w="8971" cap="flat">
            <a:noFill/>
            <a:prstDash val="solid"/>
            <a:miter/>
          </a:ln>
        </p:spPr>
        <p:txBody>
          <a:bodyPr rtlCol="0" anchor="ctr"/>
          <a:lstStyle/>
          <a:p>
            <a:endParaRPr lang="en-RU"/>
          </a:p>
        </p:txBody>
      </p:sp>
      <p:sp>
        <p:nvSpPr>
          <p:cNvPr id="15" name="Rectangle 14">
            <a:extLst>
              <a:ext uri="{FF2B5EF4-FFF2-40B4-BE49-F238E27FC236}">
                <a16:creationId xmlns:a16="http://schemas.microsoft.com/office/drawing/2014/main" id="{A693DE8C-1B85-604C-93A0-EA05504D6124}"/>
              </a:ext>
            </a:extLst>
          </p:cNvPr>
          <p:cNvSpPr/>
          <p:nvPr/>
        </p:nvSpPr>
        <p:spPr>
          <a:xfrm>
            <a:off x="0" y="7828903"/>
            <a:ext cx="7559675" cy="2301164"/>
          </a:xfrm>
          <a:prstGeom prst="rect">
            <a:avLst/>
          </a:prstGeom>
          <a:blipFill>
            <a:blip r:embed="rId2" cstate="screen">
              <a:extLst>
                <a:ext uri="{28A0092B-C50C-407E-A947-70E740481C1C}">
                  <a14:useLocalDpi xmlns:a14="http://schemas.microsoft.com/office/drawing/2010/main"/>
                </a:ext>
              </a:extLst>
            </a:blip>
            <a:srcRect/>
            <a:stretch>
              <a:fillRect t="-11596" b="-1074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5">
            <a:extLst>
              <a:ext uri="{FF2B5EF4-FFF2-40B4-BE49-F238E27FC236}">
                <a16:creationId xmlns:a16="http://schemas.microsoft.com/office/drawing/2014/main" id="{B31B0375-1CC6-F21D-A310-BDA63B594D19}"/>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316507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C38D76DE-BD45-FB42-A4CC-02A56136EF32}"/>
              </a:ext>
            </a:extLst>
          </p:cNvPr>
          <p:cNvPicPr>
            <a:picLocks noGrp="1" noChangeAspect="1"/>
          </p:cNvPicPr>
          <p:nvPr>
            <p:ph type="pic" sz="quarter" idx="33"/>
          </p:nvPr>
        </p:nvPicPr>
        <p:blipFill>
          <a:blip r:embed="rId2" cstate="screen">
            <a:extLst>
              <a:ext uri="{28A0092B-C50C-407E-A947-70E740481C1C}">
                <a14:useLocalDpi xmlns:a14="http://schemas.microsoft.com/office/drawing/2010/main"/>
              </a:ext>
            </a:extLst>
          </a:blip>
          <a:srcRect l="207" r="207"/>
          <a:stretch>
            <a:fillRect/>
          </a:stretch>
        </p:blipFill>
        <p:spPr/>
      </p:pic>
      <p:pic>
        <p:nvPicPr>
          <p:cNvPr id="17" name="Picture Placeholder 16">
            <a:extLst>
              <a:ext uri="{FF2B5EF4-FFF2-40B4-BE49-F238E27FC236}">
                <a16:creationId xmlns:a16="http://schemas.microsoft.com/office/drawing/2014/main" id="{4A66EF95-EACC-CD4F-9891-1697BBC17DE5}"/>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l="26200" t="9545" r="34010" b="649"/>
          <a:stretch/>
        </p:blipFill>
        <p:spPr>
          <a:xfrm>
            <a:off x="4879975" y="6075363"/>
            <a:ext cx="2166937" cy="3263900"/>
          </a:xfrm>
        </p:spPr>
      </p:pic>
      <p:sp>
        <p:nvSpPr>
          <p:cNvPr id="5" name="Text Placeholder 4">
            <a:extLst>
              <a:ext uri="{FF2B5EF4-FFF2-40B4-BE49-F238E27FC236}">
                <a16:creationId xmlns:a16="http://schemas.microsoft.com/office/drawing/2014/main" id="{2E2E29AE-982C-3549-88DA-1B99B82AADEE}"/>
              </a:ext>
            </a:extLst>
          </p:cNvPr>
          <p:cNvSpPr>
            <a:spLocks noGrp="1"/>
          </p:cNvSpPr>
          <p:nvPr>
            <p:ph type="body" sz="quarter" idx="14"/>
          </p:nvPr>
        </p:nvSpPr>
        <p:spPr>
          <a:xfrm>
            <a:off x="3709551" y="1929864"/>
            <a:ext cx="3337361" cy="2925029"/>
          </a:xfrm>
        </p:spPr>
        <p:txBody>
          <a:bodyPr/>
          <a:lstStyle/>
          <a:p>
            <a:r>
              <a:rPr lang="pt-PT" dirty="0"/>
              <a:t>Projeto de Envolvimento cívico digital torna-se um módulo completo dentro de programas novos ou existentes</a:t>
            </a:r>
          </a:p>
          <a:p>
            <a:endParaRPr lang="pt-PT" sz="600" dirty="0"/>
          </a:p>
          <a:p>
            <a:r>
              <a:rPr lang="pt-PT" dirty="0"/>
              <a:t>Projeto de Envolvimento cívico digital é adotado dentro de um módulo existente de um programa de estudos</a:t>
            </a:r>
          </a:p>
          <a:p>
            <a:endParaRPr lang="pt-PT" sz="500" dirty="0"/>
          </a:p>
          <a:p>
            <a:r>
              <a:rPr lang="pt-PT" dirty="0"/>
              <a:t>Projeto de Envolvimento cívico digital é adotado dentro de um módulo existente de uma avaliação de ensino credencial</a:t>
            </a:r>
          </a:p>
          <a:p>
            <a:endParaRPr lang="pt-PT" sz="400" dirty="0"/>
          </a:p>
          <a:p>
            <a:r>
              <a:rPr lang="pt-PT" dirty="0"/>
              <a:t>Projeto de Envolvimento cívico digital é adotado em parte</a:t>
            </a:r>
          </a:p>
        </p:txBody>
      </p:sp>
      <p:sp>
        <p:nvSpPr>
          <p:cNvPr id="9" name="Text Placeholder 8">
            <a:extLst>
              <a:ext uri="{FF2B5EF4-FFF2-40B4-BE49-F238E27FC236}">
                <a16:creationId xmlns:a16="http://schemas.microsoft.com/office/drawing/2014/main" id="{477FBA85-09FD-7B42-B3B0-8632FD768438}"/>
              </a:ext>
            </a:extLst>
          </p:cNvPr>
          <p:cNvSpPr>
            <a:spLocks noGrp="1"/>
          </p:cNvSpPr>
          <p:nvPr>
            <p:ph type="body" sz="quarter" idx="38"/>
          </p:nvPr>
        </p:nvSpPr>
        <p:spPr/>
        <p:txBody>
          <a:bodyPr/>
          <a:lstStyle/>
          <a:p>
            <a:r>
              <a:rPr lang="pt-PT" dirty="0"/>
              <a:t>Para integrar o Envolvimento Cívico Digital (ECD) nas Instituições de Ensino Superior, existem diferentes contextos de adoção a serem considerados:</a:t>
            </a:r>
            <a:endParaRPr lang="en-RU" dirty="0"/>
          </a:p>
        </p:txBody>
      </p:sp>
      <p:sp>
        <p:nvSpPr>
          <p:cNvPr id="10" name="Text Placeholder 9">
            <a:extLst>
              <a:ext uri="{FF2B5EF4-FFF2-40B4-BE49-F238E27FC236}">
                <a16:creationId xmlns:a16="http://schemas.microsoft.com/office/drawing/2014/main" id="{59C5C4F8-B3C8-7D49-911F-0287072BE36C}"/>
              </a:ext>
            </a:extLst>
          </p:cNvPr>
          <p:cNvSpPr>
            <a:spLocks noGrp="1"/>
          </p:cNvSpPr>
          <p:nvPr>
            <p:ph type="body" sz="quarter" idx="39"/>
          </p:nvPr>
        </p:nvSpPr>
        <p:spPr>
          <a:xfrm>
            <a:off x="572702" y="6229124"/>
            <a:ext cx="3347945" cy="601684"/>
          </a:xfrm>
        </p:spPr>
        <p:txBody>
          <a:bodyPr/>
          <a:lstStyle/>
          <a:p>
            <a:r>
              <a:rPr lang="pt-PT" b="1" dirty="0"/>
              <a:t>Existem diferentes opções de entrega a considerar:</a:t>
            </a:r>
            <a:endParaRPr lang="en-RU" b="1" dirty="0"/>
          </a:p>
        </p:txBody>
      </p:sp>
      <p:sp>
        <p:nvSpPr>
          <p:cNvPr id="13" name="Text Placeholder 12">
            <a:extLst>
              <a:ext uri="{FF2B5EF4-FFF2-40B4-BE49-F238E27FC236}">
                <a16:creationId xmlns:a16="http://schemas.microsoft.com/office/drawing/2014/main" id="{9A95F633-FB7F-0947-ACF6-9642A344142E}"/>
              </a:ext>
            </a:extLst>
          </p:cNvPr>
          <p:cNvSpPr>
            <a:spLocks noGrp="1"/>
          </p:cNvSpPr>
          <p:nvPr>
            <p:ph type="body" sz="quarter" idx="42"/>
          </p:nvPr>
        </p:nvSpPr>
        <p:spPr>
          <a:xfrm>
            <a:off x="522288" y="6974677"/>
            <a:ext cx="3337361" cy="2070654"/>
          </a:xfrm>
        </p:spPr>
        <p:txBody>
          <a:bodyPr/>
          <a:lstStyle/>
          <a:p>
            <a:r>
              <a:rPr lang="pt-PT" dirty="0"/>
              <a:t>Envolvimento cívico digital como um curso totalmente presencial</a:t>
            </a:r>
          </a:p>
          <a:p>
            <a:endParaRPr lang="pt-PT" dirty="0"/>
          </a:p>
          <a:p>
            <a:r>
              <a:rPr lang="pt-PT" dirty="0"/>
              <a:t>Envolvimento cívico digital como componente online de um curso híbrido</a:t>
            </a:r>
          </a:p>
          <a:p>
            <a:endParaRPr lang="pt-PT" dirty="0"/>
          </a:p>
          <a:p>
            <a:r>
              <a:rPr lang="pt-PT" dirty="0"/>
              <a:t>Envolvimento cívico digital como curso de ensino à distância</a:t>
            </a:r>
          </a:p>
        </p:txBody>
      </p:sp>
      <p:pic>
        <p:nvPicPr>
          <p:cNvPr id="18" name="Picture 17" descr="Icon&#10;&#10;Description automatically generated">
            <a:extLst>
              <a:ext uri="{FF2B5EF4-FFF2-40B4-BE49-F238E27FC236}">
                <a16:creationId xmlns:a16="http://schemas.microsoft.com/office/drawing/2014/main" id="{427D510B-FFD3-1445-AE00-42B86152B1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7058" b="31977"/>
          <a:stretch/>
        </p:blipFill>
        <p:spPr>
          <a:xfrm flipH="1">
            <a:off x="2246675" y="4457443"/>
            <a:ext cx="1503480" cy="1498600"/>
          </a:xfrm>
          <a:prstGeom prst="rect">
            <a:avLst/>
          </a:prstGeom>
        </p:spPr>
      </p:pic>
      <p:sp>
        <p:nvSpPr>
          <p:cNvPr id="2" name="Text Placeholder 25">
            <a:extLst>
              <a:ext uri="{FF2B5EF4-FFF2-40B4-BE49-F238E27FC236}">
                <a16:creationId xmlns:a16="http://schemas.microsoft.com/office/drawing/2014/main" id="{65F5D366-F2E8-BDFB-EBF7-705EB51E32CF}"/>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463572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B8A158-AE98-4A4E-9AF9-B723DB35CBD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7454" b="7454"/>
          <a:stretch>
            <a:fillRect/>
          </a:stretch>
        </p:blipFill>
        <p:spPr/>
      </p:pic>
      <p:sp>
        <p:nvSpPr>
          <p:cNvPr id="3" name="Text Placeholder 2">
            <a:extLst>
              <a:ext uri="{FF2B5EF4-FFF2-40B4-BE49-F238E27FC236}">
                <a16:creationId xmlns:a16="http://schemas.microsoft.com/office/drawing/2014/main" id="{55BC8EA0-A0FB-1E41-B42C-604D6BFA6FB2}"/>
              </a:ext>
            </a:extLst>
          </p:cNvPr>
          <p:cNvSpPr>
            <a:spLocks noGrp="1"/>
          </p:cNvSpPr>
          <p:nvPr>
            <p:ph type="body" sz="quarter" idx="14"/>
          </p:nvPr>
        </p:nvSpPr>
        <p:spPr/>
        <p:txBody>
          <a:bodyPr/>
          <a:lstStyle/>
          <a:p>
            <a:r>
              <a:rPr lang="en-RU" b="1" dirty="0"/>
              <a:t>05.</a:t>
            </a:r>
            <a:r>
              <a:rPr lang="pt-PT" b="1" dirty="0"/>
              <a:t> </a:t>
            </a:r>
            <a:r>
              <a:rPr lang="en-US" b="1" dirty="0"/>
              <a:t>LINKS ÚTEIS</a:t>
            </a:r>
            <a:endParaRPr lang="en-RU" b="1" dirty="0"/>
          </a:p>
        </p:txBody>
      </p:sp>
      <p:grpSp>
        <p:nvGrpSpPr>
          <p:cNvPr id="17" name="Graphic 7">
            <a:extLst>
              <a:ext uri="{FF2B5EF4-FFF2-40B4-BE49-F238E27FC236}">
                <a16:creationId xmlns:a16="http://schemas.microsoft.com/office/drawing/2014/main" id="{FB325235-6444-2D4F-9D62-891E357E71B4}"/>
              </a:ext>
            </a:extLst>
          </p:cNvPr>
          <p:cNvGrpSpPr/>
          <p:nvPr/>
        </p:nvGrpSpPr>
        <p:grpSpPr>
          <a:xfrm>
            <a:off x="6095054" y="3072527"/>
            <a:ext cx="800048" cy="208517"/>
            <a:chOff x="63925" y="4378813"/>
            <a:chExt cx="7430837" cy="1936702"/>
          </a:xfrm>
          <a:solidFill>
            <a:schemeClr val="bg1"/>
          </a:solidFill>
        </p:grpSpPr>
        <p:sp>
          <p:nvSpPr>
            <p:cNvPr id="18" name="Freeform 17">
              <a:extLst>
                <a:ext uri="{FF2B5EF4-FFF2-40B4-BE49-F238E27FC236}">
                  <a16:creationId xmlns:a16="http://schemas.microsoft.com/office/drawing/2014/main" id="{87061633-620D-8E41-A091-26D71B99B483}"/>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grp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9F2EA8D9-5D81-4645-817A-95D37F827B77}"/>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20" name="Freeform 19">
              <a:extLst>
                <a:ext uri="{FF2B5EF4-FFF2-40B4-BE49-F238E27FC236}">
                  <a16:creationId xmlns:a16="http://schemas.microsoft.com/office/drawing/2014/main" id="{310A605A-CE6C-F447-AF05-13DBCDC3A9A7}"/>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grpFill/>
            <a:ln w="8971" cap="flat">
              <a:noFill/>
              <a:prstDash val="solid"/>
              <a:miter/>
            </a:ln>
          </p:spPr>
          <p:txBody>
            <a:bodyPr rtlCol="0" anchor="ctr"/>
            <a:lstStyle/>
            <a:p>
              <a:endParaRPr lang="en-RU"/>
            </a:p>
          </p:txBody>
        </p:sp>
        <p:sp>
          <p:nvSpPr>
            <p:cNvPr id="21" name="Freeform 20">
              <a:extLst>
                <a:ext uri="{FF2B5EF4-FFF2-40B4-BE49-F238E27FC236}">
                  <a16:creationId xmlns:a16="http://schemas.microsoft.com/office/drawing/2014/main" id="{80DE072E-DF0D-424C-A1F5-619C6F68AC6E}"/>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grpFill/>
            <a:ln w="8971" cap="flat">
              <a:noFill/>
              <a:prstDash val="solid"/>
              <a:miter/>
            </a:ln>
          </p:spPr>
          <p:txBody>
            <a:bodyPr rtlCol="0" anchor="ctr"/>
            <a:lstStyle/>
            <a:p>
              <a:endParaRPr lang="en-RU"/>
            </a:p>
          </p:txBody>
        </p:sp>
        <p:sp>
          <p:nvSpPr>
            <p:cNvPr id="22" name="Freeform 21">
              <a:extLst>
                <a:ext uri="{FF2B5EF4-FFF2-40B4-BE49-F238E27FC236}">
                  <a16:creationId xmlns:a16="http://schemas.microsoft.com/office/drawing/2014/main" id="{EB5C32AD-D789-3349-9D83-F37FFAAF6A6B}"/>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23" name="Freeform 22">
              <a:extLst>
                <a:ext uri="{FF2B5EF4-FFF2-40B4-BE49-F238E27FC236}">
                  <a16:creationId xmlns:a16="http://schemas.microsoft.com/office/drawing/2014/main" id="{DF995D35-9044-0347-9FCA-62DBB5B3275C}"/>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grpFill/>
            <a:ln w="8971" cap="flat">
              <a:noFill/>
              <a:prstDash val="solid"/>
              <a:miter/>
            </a:ln>
          </p:spPr>
          <p:txBody>
            <a:bodyPr rtlCol="0" anchor="ctr"/>
            <a:lstStyle/>
            <a:p>
              <a:endParaRPr lang="en-RU"/>
            </a:p>
          </p:txBody>
        </p:sp>
        <p:sp>
          <p:nvSpPr>
            <p:cNvPr id="24" name="Freeform 23">
              <a:extLst>
                <a:ext uri="{FF2B5EF4-FFF2-40B4-BE49-F238E27FC236}">
                  <a16:creationId xmlns:a16="http://schemas.microsoft.com/office/drawing/2014/main" id="{F70F1E51-AE5B-2E42-90DF-293A6EB4D96C}"/>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grpFill/>
            <a:ln w="8971" cap="flat">
              <a:noFill/>
              <a:prstDash val="solid"/>
              <a:miter/>
            </a:ln>
          </p:spPr>
          <p:txBody>
            <a:bodyPr rtlCol="0" anchor="ctr"/>
            <a:lstStyle/>
            <a:p>
              <a:endParaRPr lang="en-RU"/>
            </a:p>
          </p:txBody>
        </p:sp>
        <p:sp>
          <p:nvSpPr>
            <p:cNvPr id="25" name="Freeform 24">
              <a:extLst>
                <a:ext uri="{FF2B5EF4-FFF2-40B4-BE49-F238E27FC236}">
                  <a16:creationId xmlns:a16="http://schemas.microsoft.com/office/drawing/2014/main" id="{40894D89-27A5-0E4E-A72A-6A199C0C1869}"/>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6" name="Freeform 25">
              <a:extLst>
                <a:ext uri="{FF2B5EF4-FFF2-40B4-BE49-F238E27FC236}">
                  <a16:creationId xmlns:a16="http://schemas.microsoft.com/office/drawing/2014/main" id="{26604F1A-9AAF-E741-A054-DC488F537F40}"/>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7" name="Freeform 26">
              <a:extLst>
                <a:ext uri="{FF2B5EF4-FFF2-40B4-BE49-F238E27FC236}">
                  <a16:creationId xmlns:a16="http://schemas.microsoft.com/office/drawing/2014/main" id="{5B6C422A-4B89-6544-B04C-B8E17DDD4C2E}"/>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grp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63018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E63CA7-CC93-8648-AA8F-480DD6CB7EAE}"/>
              </a:ext>
            </a:extLst>
          </p:cNvPr>
          <p:cNvPicPr>
            <a:picLocks noChangeAspect="1"/>
          </p:cNvPicPr>
          <p:nvPr/>
        </p:nvPicPr>
        <p:blipFill>
          <a:blip r:embed="rId2"/>
          <a:stretch>
            <a:fillRect/>
          </a:stretch>
        </p:blipFill>
        <p:spPr>
          <a:xfrm>
            <a:off x="328016" y="1234725"/>
            <a:ext cx="952500" cy="495300"/>
          </a:xfrm>
          <a:prstGeom prst="rect">
            <a:avLst/>
          </a:prstGeom>
        </p:spPr>
      </p:pic>
      <p:sp>
        <p:nvSpPr>
          <p:cNvPr id="6" name="Text Placeholder 25">
            <a:extLst>
              <a:ext uri="{FF2B5EF4-FFF2-40B4-BE49-F238E27FC236}">
                <a16:creationId xmlns:a16="http://schemas.microsoft.com/office/drawing/2014/main" id="{6FAB023B-B4DF-284F-8755-78CB9D2CEDA2}"/>
              </a:ext>
            </a:extLst>
          </p:cNvPr>
          <p:cNvSpPr txBox="1">
            <a:spLocks/>
          </p:cNvSpPr>
          <p:nvPr/>
        </p:nvSpPr>
        <p:spPr>
          <a:xfrm>
            <a:off x="379179" y="123472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01</a:t>
            </a:r>
          </a:p>
        </p:txBody>
      </p:sp>
      <p:sp>
        <p:nvSpPr>
          <p:cNvPr id="7" name="Text Placeholder 3">
            <a:extLst>
              <a:ext uri="{FF2B5EF4-FFF2-40B4-BE49-F238E27FC236}">
                <a16:creationId xmlns:a16="http://schemas.microsoft.com/office/drawing/2014/main" id="{E57034D1-F62A-FF44-A36F-B1F7F43894DB}"/>
              </a:ext>
            </a:extLst>
          </p:cNvPr>
          <p:cNvSpPr txBox="1">
            <a:spLocks/>
          </p:cNvSpPr>
          <p:nvPr/>
        </p:nvSpPr>
        <p:spPr>
          <a:xfrm>
            <a:off x="1267948" y="1323376"/>
            <a:ext cx="5769271"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dirty="0"/>
              <a:t>Envolvimento Cívico Digital dos estudantes </a:t>
            </a:r>
            <a:endParaRPr lang="en-RU" dirty="0"/>
          </a:p>
        </p:txBody>
      </p:sp>
      <p:pic>
        <p:nvPicPr>
          <p:cNvPr id="8" name="Picture 7">
            <a:extLst>
              <a:ext uri="{FF2B5EF4-FFF2-40B4-BE49-F238E27FC236}">
                <a16:creationId xmlns:a16="http://schemas.microsoft.com/office/drawing/2014/main" id="{654F540C-9C44-0942-9ACB-EBF3E6E14100}"/>
              </a:ext>
            </a:extLst>
          </p:cNvPr>
          <p:cNvPicPr>
            <a:picLocks noChangeAspect="1"/>
          </p:cNvPicPr>
          <p:nvPr/>
        </p:nvPicPr>
        <p:blipFill>
          <a:blip r:embed="rId3"/>
          <a:stretch>
            <a:fillRect/>
          </a:stretch>
        </p:blipFill>
        <p:spPr>
          <a:xfrm flipH="1">
            <a:off x="6123053" y="3372215"/>
            <a:ext cx="952500" cy="495300"/>
          </a:xfrm>
          <a:prstGeom prst="rect">
            <a:avLst/>
          </a:prstGeom>
        </p:spPr>
      </p:pic>
      <p:sp>
        <p:nvSpPr>
          <p:cNvPr id="9" name="Text Placeholder 25">
            <a:extLst>
              <a:ext uri="{FF2B5EF4-FFF2-40B4-BE49-F238E27FC236}">
                <a16:creationId xmlns:a16="http://schemas.microsoft.com/office/drawing/2014/main" id="{92875B06-5854-264A-8343-F7EEF3B3951F}"/>
              </a:ext>
            </a:extLst>
          </p:cNvPr>
          <p:cNvSpPr txBox="1">
            <a:spLocks/>
          </p:cNvSpPr>
          <p:nvPr/>
        </p:nvSpPr>
        <p:spPr>
          <a:xfrm>
            <a:off x="6426164" y="337221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02</a:t>
            </a:r>
          </a:p>
        </p:txBody>
      </p:sp>
      <p:pic>
        <p:nvPicPr>
          <p:cNvPr id="10" name="Picture 9">
            <a:extLst>
              <a:ext uri="{FF2B5EF4-FFF2-40B4-BE49-F238E27FC236}">
                <a16:creationId xmlns:a16="http://schemas.microsoft.com/office/drawing/2014/main" id="{7376D6C2-5225-5741-97AD-8E8559F2E7EF}"/>
              </a:ext>
            </a:extLst>
          </p:cNvPr>
          <p:cNvPicPr>
            <a:picLocks noChangeAspect="1"/>
          </p:cNvPicPr>
          <p:nvPr/>
        </p:nvPicPr>
        <p:blipFill>
          <a:blip r:embed="rId4"/>
          <a:stretch>
            <a:fillRect/>
          </a:stretch>
        </p:blipFill>
        <p:spPr>
          <a:xfrm>
            <a:off x="286220" y="6058311"/>
            <a:ext cx="952500" cy="495300"/>
          </a:xfrm>
          <a:prstGeom prst="rect">
            <a:avLst/>
          </a:prstGeom>
        </p:spPr>
      </p:pic>
      <p:sp>
        <p:nvSpPr>
          <p:cNvPr id="11" name="Text Placeholder 25">
            <a:extLst>
              <a:ext uri="{FF2B5EF4-FFF2-40B4-BE49-F238E27FC236}">
                <a16:creationId xmlns:a16="http://schemas.microsoft.com/office/drawing/2014/main" id="{A872269C-50E6-B341-9B2E-4E14B2B6950D}"/>
              </a:ext>
            </a:extLst>
          </p:cNvPr>
          <p:cNvSpPr txBox="1">
            <a:spLocks/>
          </p:cNvSpPr>
          <p:nvPr/>
        </p:nvSpPr>
        <p:spPr>
          <a:xfrm>
            <a:off x="334935" y="608812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03</a:t>
            </a:r>
          </a:p>
        </p:txBody>
      </p:sp>
      <p:pic>
        <p:nvPicPr>
          <p:cNvPr id="12" name="Picture 11">
            <a:extLst>
              <a:ext uri="{FF2B5EF4-FFF2-40B4-BE49-F238E27FC236}">
                <a16:creationId xmlns:a16="http://schemas.microsoft.com/office/drawing/2014/main" id="{05DEE894-8766-0A4F-A38E-E9BF3E8E8C99}"/>
              </a:ext>
            </a:extLst>
          </p:cNvPr>
          <p:cNvPicPr>
            <a:picLocks noChangeAspect="1"/>
          </p:cNvPicPr>
          <p:nvPr/>
        </p:nvPicPr>
        <p:blipFill>
          <a:blip r:embed="rId5"/>
          <a:stretch>
            <a:fillRect/>
          </a:stretch>
        </p:blipFill>
        <p:spPr>
          <a:xfrm flipH="1">
            <a:off x="6098367" y="8474557"/>
            <a:ext cx="952500" cy="495300"/>
          </a:xfrm>
          <a:prstGeom prst="rect">
            <a:avLst/>
          </a:prstGeom>
        </p:spPr>
      </p:pic>
      <p:sp>
        <p:nvSpPr>
          <p:cNvPr id="13" name="Text Placeholder 25">
            <a:extLst>
              <a:ext uri="{FF2B5EF4-FFF2-40B4-BE49-F238E27FC236}">
                <a16:creationId xmlns:a16="http://schemas.microsoft.com/office/drawing/2014/main" id="{FA4E91A8-5556-854A-8A83-2108134F4D2C}"/>
              </a:ext>
            </a:extLst>
          </p:cNvPr>
          <p:cNvSpPr txBox="1">
            <a:spLocks/>
          </p:cNvSpPr>
          <p:nvPr/>
        </p:nvSpPr>
        <p:spPr>
          <a:xfrm>
            <a:off x="6407534" y="8489051"/>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04</a:t>
            </a:r>
          </a:p>
        </p:txBody>
      </p:sp>
      <p:pic>
        <p:nvPicPr>
          <p:cNvPr id="14" name="Picture 13">
            <a:extLst>
              <a:ext uri="{FF2B5EF4-FFF2-40B4-BE49-F238E27FC236}">
                <a16:creationId xmlns:a16="http://schemas.microsoft.com/office/drawing/2014/main" id="{BAEB8BAB-4354-FA4C-A1AD-8325054C91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40620" y="503052"/>
            <a:ext cx="3511667" cy="2133556"/>
          </a:xfrm>
          <a:prstGeom prst="rect">
            <a:avLst/>
          </a:prstGeom>
        </p:spPr>
      </p:pic>
      <p:pic>
        <p:nvPicPr>
          <p:cNvPr id="15" name="Picture 14">
            <a:hlinkClick r:id="rId7"/>
            <a:extLst>
              <a:ext uri="{FF2B5EF4-FFF2-40B4-BE49-F238E27FC236}">
                <a16:creationId xmlns:a16="http://schemas.microsoft.com/office/drawing/2014/main" id="{B525A267-8DD1-FE43-9F72-1A2CC47E2E78}"/>
              </a:ext>
            </a:extLst>
          </p:cNvPr>
          <p:cNvPicPr>
            <a:picLocks noChangeAspect="1"/>
          </p:cNvPicPr>
          <p:nvPr/>
        </p:nvPicPr>
        <p:blipFill>
          <a:blip r:embed="rId8" cstate="screen">
            <a:extLst>
              <a:ext uri="{28A0092B-C50C-407E-A947-70E740481C1C}">
                <a14:useLocalDpi xmlns:a14="http://schemas.microsoft.com/office/drawing/2010/main"/>
              </a:ext>
            </a:extLst>
          </a:blip>
          <a:srcRect l="3554" r="3554"/>
          <a:stretch/>
        </p:blipFill>
        <p:spPr>
          <a:xfrm>
            <a:off x="4365893" y="696953"/>
            <a:ext cx="2488557" cy="1532966"/>
          </a:xfrm>
          <a:prstGeom prst="rect">
            <a:avLst/>
          </a:prstGeom>
        </p:spPr>
      </p:pic>
      <p:grpSp>
        <p:nvGrpSpPr>
          <p:cNvPr id="38" name="Group 37">
            <a:extLst>
              <a:ext uri="{FF2B5EF4-FFF2-40B4-BE49-F238E27FC236}">
                <a16:creationId xmlns:a16="http://schemas.microsoft.com/office/drawing/2014/main" id="{43EE3187-F4B8-D049-978D-DB11DF10C5A7}"/>
              </a:ext>
            </a:extLst>
          </p:cNvPr>
          <p:cNvGrpSpPr/>
          <p:nvPr/>
        </p:nvGrpSpPr>
        <p:grpSpPr>
          <a:xfrm>
            <a:off x="3654655" y="1906823"/>
            <a:ext cx="942892" cy="910807"/>
            <a:chOff x="3654655" y="1906823"/>
            <a:chExt cx="942892" cy="910807"/>
          </a:xfrm>
        </p:grpSpPr>
        <p:sp>
          <p:nvSpPr>
            <p:cNvPr id="17" name="Oval 16">
              <a:hlinkClick r:id="rId7"/>
              <a:extLst>
                <a:ext uri="{FF2B5EF4-FFF2-40B4-BE49-F238E27FC236}">
                  <a16:creationId xmlns:a16="http://schemas.microsoft.com/office/drawing/2014/main" id="{99E77361-20FC-1546-8B8F-7376F611625D}"/>
                </a:ext>
              </a:extLst>
            </p:cNvPr>
            <p:cNvSpPr/>
            <p:nvPr/>
          </p:nvSpPr>
          <p:spPr>
            <a:xfrm>
              <a:off x="3686739" y="1906823"/>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340C0D2-93ED-2A4C-A8F0-847D92C3A09D}"/>
                </a:ext>
              </a:extLst>
            </p:cNvPr>
            <p:cNvSpPr/>
            <p:nvPr/>
          </p:nvSpPr>
          <p:spPr>
            <a:xfrm>
              <a:off x="3654655" y="2094689"/>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ACEDER </a:t>
              </a:r>
              <a:r>
                <a:rPr lang="en-US" sz="1400" b="1" u="sng" dirty="0">
                  <a:solidFill>
                    <a:schemeClr val="bg1"/>
                  </a:solidFill>
                  <a:latin typeface="Calibri" panose="020F0502020204030204" pitchFamily="34" charset="0"/>
                  <a:cs typeface="Calibri" panose="020F0502020204030204" pitchFamily="34" charset="0"/>
                </a:rPr>
                <a:t>AQUI</a:t>
              </a:r>
            </a:p>
          </p:txBody>
        </p:sp>
      </p:grpSp>
      <p:sp>
        <p:nvSpPr>
          <p:cNvPr id="20" name="Text Placeholder 3">
            <a:extLst>
              <a:ext uri="{FF2B5EF4-FFF2-40B4-BE49-F238E27FC236}">
                <a16:creationId xmlns:a16="http://schemas.microsoft.com/office/drawing/2014/main" id="{B51BBCC8-2C5E-5241-A61D-8AC24ECB26E7}"/>
              </a:ext>
            </a:extLst>
          </p:cNvPr>
          <p:cNvSpPr txBox="1">
            <a:spLocks/>
          </p:cNvSpPr>
          <p:nvPr/>
        </p:nvSpPr>
        <p:spPr>
          <a:xfrm>
            <a:off x="530970" y="3466076"/>
            <a:ext cx="5592084"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pt-PT" dirty="0"/>
              <a:t> Guia para Envolvimento Cívico Digital </a:t>
            </a:r>
            <a:endParaRPr lang="en-RU" dirty="0"/>
          </a:p>
        </p:txBody>
      </p:sp>
      <p:pic>
        <p:nvPicPr>
          <p:cNvPr id="21" name="Picture 20">
            <a:extLst>
              <a:ext uri="{FF2B5EF4-FFF2-40B4-BE49-F238E27FC236}">
                <a16:creationId xmlns:a16="http://schemas.microsoft.com/office/drawing/2014/main" id="{9C46A7C8-2B49-D04A-B9A1-238ADDAFC30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0190" y="3123422"/>
            <a:ext cx="3507789" cy="2131200"/>
          </a:xfrm>
          <a:prstGeom prst="rect">
            <a:avLst/>
          </a:prstGeom>
        </p:spPr>
      </p:pic>
      <p:pic>
        <p:nvPicPr>
          <p:cNvPr id="22" name="Picture 21">
            <a:hlinkClick r:id="rId10"/>
            <a:extLst>
              <a:ext uri="{FF2B5EF4-FFF2-40B4-BE49-F238E27FC236}">
                <a16:creationId xmlns:a16="http://schemas.microsoft.com/office/drawing/2014/main" id="{11BDB104-46EF-984B-83ED-8E220A47D701}"/>
              </a:ext>
            </a:extLst>
          </p:cNvPr>
          <p:cNvPicPr>
            <a:picLocks noChangeAspect="1"/>
          </p:cNvPicPr>
          <p:nvPr/>
        </p:nvPicPr>
        <p:blipFill>
          <a:blip r:embed="rId11" cstate="screen">
            <a:extLst>
              <a:ext uri="{28A0092B-C50C-407E-A947-70E740481C1C}">
                <a14:useLocalDpi xmlns:a14="http://schemas.microsoft.com/office/drawing/2010/main"/>
              </a:ext>
            </a:extLst>
          </a:blip>
          <a:srcRect l="3554" r="3554"/>
          <a:stretch/>
        </p:blipFill>
        <p:spPr>
          <a:xfrm>
            <a:off x="585463" y="3317323"/>
            <a:ext cx="2488557" cy="1532966"/>
          </a:xfrm>
          <a:prstGeom prst="rect">
            <a:avLst/>
          </a:prstGeom>
        </p:spPr>
      </p:pic>
      <p:grpSp>
        <p:nvGrpSpPr>
          <p:cNvPr id="39" name="Group 38">
            <a:extLst>
              <a:ext uri="{FF2B5EF4-FFF2-40B4-BE49-F238E27FC236}">
                <a16:creationId xmlns:a16="http://schemas.microsoft.com/office/drawing/2014/main" id="{2D6BFF52-B89C-9D47-84DD-513A322A0A1E}"/>
              </a:ext>
            </a:extLst>
          </p:cNvPr>
          <p:cNvGrpSpPr/>
          <p:nvPr/>
        </p:nvGrpSpPr>
        <p:grpSpPr>
          <a:xfrm>
            <a:off x="2650309" y="3898786"/>
            <a:ext cx="942892" cy="910807"/>
            <a:chOff x="2650309" y="3898786"/>
            <a:chExt cx="942892" cy="910807"/>
          </a:xfrm>
        </p:grpSpPr>
        <p:sp>
          <p:nvSpPr>
            <p:cNvPr id="24" name="Oval 23">
              <a:hlinkClick r:id="rId10"/>
              <a:extLst>
                <a:ext uri="{FF2B5EF4-FFF2-40B4-BE49-F238E27FC236}">
                  <a16:creationId xmlns:a16="http://schemas.microsoft.com/office/drawing/2014/main" id="{C5395BE5-FA63-0C42-BD60-BEA20E8036BE}"/>
                </a:ext>
              </a:extLst>
            </p:cNvPr>
            <p:cNvSpPr/>
            <p:nvPr/>
          </p:nvSpPr>
          <p:spPr>
            <a:xfrm>
              <a:off x="2682393" y="3898786"/>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B064FD0-8746-8D4C-9D7B-77E6A3F3B92C}"/>
                </a:ext>
              </a:extLst>
            </p:cNvPr>
            <p:cNvSpPr/>
            <p:nvPr/>
          </p:nvSpPr>
          <p:spPr>
            <a:xfrm>
              <a:off x="2650309" y="4086652"/>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ACEDER </a:t>
              </a:r>
              <a:r>
                <a:rPr lang="en-US" sz="1400" b="1" u="sng" dirty="0">
                  <a:solidFill>
                    <a:schemeClr val="bg1"/>
                  </a:solidFill>
                  <a:latin typeface="Calibri" panose="020F0502020204030204" pitchFamily="34" charset="0"/>
                  <a:cs typeface="Calibri" panose="020F0502020204030204" pitchFamily="34" charset="0"/>
                </a:rPr>
                <a:t>AQUI</a:t>
              </a:r>
            </a:p>
          </p:txBody>
        </p:sp>
      </p:grpSp>
      <p:sp>
        <p:nvSpPr>
          <p:cNvPr id="26" name="Text Placeholder 3">
            <a:extLst>
              <a:ext uri="{FF2B5EF4-FFF2-40B4-BE49-F238E27FC236}">
                <a16:creationId xmlns:a16="http://schemas.microsoft.com/office/drawing/2014/main" id="{48949C7A-4702-1E48-83B6-AB0233F2EB0F}"/>
              </a:ext>
            </a:extLst>
          </p:cNvPr>
          <p:cNvSpPr txBox="1">
            <a:spLocks/>
          </p:cNvSpPr>
          <p:nvPr/>
        </p:nvSpPr>
        <p:spPr>
          <a:xfrm>
            <a:off x="1308891" y="6141036"/>
            <a:ext cx="5769271"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dirty="0" err="1"/>
              <a:t>Toolkit</a:t>
            </a:r>
            <a:r>
              <a:rPr lang="pt-PT" dirty="0"/>
              <a:t> SDCE</a:t>
            </a:r>
            <a:endParaRPr lang="en-RU" dirty="0"/>
          </a:p>
        </p:txBody>
      </p:sp>
      <p:pic>
        <p:nvPicPr>
          <p:cNvPr id="27" name="Picture 26">
            <a:extLst>
              <a:ext uri="{FF2B5EF4-FFF2-40B4-BE49-F238E27FC236}">
                <a16:creationId xmlns:a16="http://schemas.microsoft.com/office/drawing/2014/main" id="{835C09F4-5014-9E4C-85D1-53D71A7FBA5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72381" y="5416247"/>
            <a:ext cx="3511667" cy="2133556"/>
          </a:xfrm>
          <a:prstGeom prst="rect">
            <a:avLst/>
          </a:prstGeom>
        </p:spPr>
      </p:pic>
      <p:pic>
        <p:nvPicPr>
          <p:cNvPr id="28" name="Picture 27">
            <a:hlinkClick r:id="rId12"/>
            <a:extLst>
              <a:ext uri="{FF2B5EF4-FFF2-40B4-BE49-F238E27FC236}">
                <a16:creationId xmlns:a16="http://schemas.microsoft.com/office/drawing/2014/main" id="{003014B4-9695-014A-86D3-B6E86CFD20BB}"/>
              </a:ext>
            </a:extLst>
          </p:cNvPr>
          <p:cNvPicPr>
            <a:picLocks noChangeAspect="1"/>
          </p:cNvPicPr>
          <p:nvPr/>
        </p:nvPicPr>
        <p:blipFill>
          <a:blip r:embed="rId13" cstate="screen">
            <a:extLst>
              <a:ext uri="{28A0092B-C50C-407E-A947-70E740481C1C}">
                <a14:useLocalDpi xmlns:a14="http://schemas.microsoft.com/office/drawing/2010/main"/>
              </a:ext>
            </a:extLst>
          </a:blip>
          <a:srcRect l="5188" r="5188"/>
          <a:stretch/>
        </p:blipFill>
        <p:spPr>
          <a:xfrm>
            <a:off x="4297654" y="5610148"/>
            <a:ext cx="2488557" cy="1532966"/>
          </a:xfrm>
          <a:prstGeom prst="rect">
            <a:avLst/>
          </a:prstGeom>
        </p:spPr>
      </p:pic>
      <p:grpSp>
        <p:nvGrpSpPr>
          <p:cNvPr id="40" name="Group 39">
            <a:extLst>
              <a:ext uri="{FF2B5EF4-FFF2-40B4-BE49-F238E27FC236}">
                <a16:creationId xmlns:a16="http://schemas.microsoft.com/office/drawing/2014/main" id="{4F2DEF2C-F98C-C24A-87A1-CB42EC09F2C8}"/>
              </a:ext>
            </a:extLst>
          </p:cNvPr>
          <p:cNvGrpSpPr/>
          <p:nvPr/>
        </p:nvGrpSpPr>
        <p:grpSpPr>
          <a:xfrm>
            <a:off x="3608158" y="6842702"/>
            <a:ext cx="942892" cy="910807"/>
            <a:chOff x="3608158" y="6842702"/>
            <a:chExt cx="942892" cy="910807"/>
          </a:xfrm>
        </p:grpSpPr>
        <p:sp>
          <p:nvSpPr>
            <p:cNvPr id="30" name="Oval 29">
              <a:hlinkClick r:id="rId12"/>
              <a:extLst>
                <a:ext uri="{FF2B5EF4-FFF2-40B4-BE49-F238E27FC236}">
                  <a16:creationId xmlns:a16="http://schemas.microsoft.com/office/drawing/2014/main" id="{F2C3EDAB-B17F-194F-9140-5CEECA611646}"/>
                </a:ext>
              </a:extLst>
            </p:cNvPr>
            <p:cNvSpPr/>
            <p:nvPr/>
          </p:nvSpPr>
          <p:spPr>
            <a:xfrm>
              <a:off x="3640242" y="6842702"/>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9C921-B2E9-6540-B3F5-195480D42F6B}"/>
                </a:ext>
              </a:extLst>
            </p:cNvPr>
            <p:cNvSpPr/>
            <p:nvPr/>
          </p:nvSpPr>
          <p:spPr>
            <a:xfrm>
              <a:off x="3608158" y="7030568"/>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ACEDER </a:t>
              </a:r>
              <a:r>
                <a:rPr lang="en-US" sz="1400" b="1" u="sng" dirty="0">
                  <a:solidFill>
                    <a:schemeClr val="bg1"/>
                  </a:solidFill>
                  <a:latin typeface="Calibri" panose="020F0502020204030204" pitchFamily="34" charset="0"/>
                  <a:cs typeface="Calibri" panose="020F0502020204030204" pitchFamily="34" charset="0"/>
                </a:rPr>
                <a:t>AQUI</a:t>
              </a:r>
            </a:p>
          </p:txBody>
        </p:sp>
      </p:grpSp>
      <p:pic>
        <p:nvPicPr>
          <p:cNvPr id="32" name="Picture 31">
            <a:extLst>
              <a:ext uri="{FF2B5EF4-FFF2-40B4-BE49-F238E27FC236}">
                <a16:creationId xmlns:a16="http://schemas.microsoft.com/office/drawing/2014/main" id="{7D2D42FE-6CC6-E24A-B636-A7E15789330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6542" y="7668127"/>
            <a:ext cx="3507789" cy="2131200"/>
          </a:xfrm>
          <a:prstGeom prst="rect">
            <a:avLst/>
          </a:prstGeom>
        </p:spPr>
      </p:pic>
      <p:pic>
        <p:nvPicPr>
          <p:cNvPr id="33" name="Picture 32">
            <a:hlinkClick r:id="rId12"/>
            <a:extLst>
              <a:ext uri="{FF2B5EF4-FFF2-40B4-BE49-F238E27FC236}">
                <a16:creationId xmlns:a16="http://schemas.microsoft.com/office/drawing/2014/main" id="{06CC9329-6960-BA41-87D1-95B59FAE8416}"/>
              </a:ext>
            </a:extLst>
          </p:cNvPr>
          <p:cNvPicPr>
            <a:picLocks noChangeAspect="1"/>
          </p:cNvPicPr>
          <p:nvPr/>
        </p:nvPicPr>
        <p:blipFill>
          <a:blip r:embed="rId14" cstate="screen">
            <a:extLst>
              <a:ext uri="{28A0092B-C50C-407E-A947-70E740481C1C}">
                <a14:useLocalDpi xmlns:a14="http://schemas.microsoft.com/office/drawing/2010/main"/>
              </a:ext>
            </a:extLst>
          </a:blip>
          <a:srcRect t="3826" b="3826"/>
          <a:stretch/>
        </p:blipFill>
        <p:spPr>
          <a:xfrm>
            <a:off x="571815" y="7862028"/>
            <a:ext cx="2488557" cy="1532966"/>
          </a:xfrm>
          <a:prstGeom prst="rect">
            <a:avLst/>
          </a:prstGeom>
        </p:spPr>
      </p:pic>
      <p:grpSp>
        <p:nvGrpSpPr>
          <p:cNvPr id="34" name="Group 33">
            <a:extLst>
              <a:ext uri="{FF2B5EF4-FFF2-40B4-BE49-F238E27FC236}">
                <a16:creationId xmlns:a16="http://schemas.microsoft.com/office/drawing/2014/main" id="{766EF18C-779A-9242-AA4D-C4547CDC5DD1}"/>
              </a:ext>
            </a:extLst>
          </p:cNvPr>
          <p:cNvGrpSpPr/>
          <p:nvPr/>
        </p:nvGrpSpPr>
        <p:grpSpPr>
          <a:xfrm>
            <a:off x="2636661" y="8443491"/>
            <a:ext cx="942892" cy="910807"/>
            <a:chOff x="6430739" y="1278416"/>
            <a:chExt cx="942892" cy="910807"/>
          </a:xfrm>
        </p:grpSpPr>
        <p:sp>
          <p:nvSpPr>
            <p:cNvPr id="35" name="Oval 34">
              <a:extLst>
                <a:ext uri="{FF2B5EF4-FFF2-40B4-BE49-F238E27FC236}">
                  <a16:creationId xmlns:a16="http://schemas.microsoft.com/office/drawing/2014/main" id="{313A6FF3-49D5-004F-872D-91C5A6061FD8}"/>
                </a:ext>
              </a:extLst>
            </p:cNvPr>
            <p:cNvSpPr/>
            <p:nvPr/>
          </p:nvSpPr>
          <p:spPr>
            <a:xfrm>
              <a:off x="6462823" y="1278416"/>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39F31FB-5704-F24D-9529-8B92398A576A}"/>
                </a:ext>
              </a:extLst>
            </p:cNvPr>
            <p:cNvSpPr/>
            <p:nvPr/>
          </p:nvSpPr>
          <p:spPr>
            <a:xfrm>
              <a:off x="6430739" y="1466282"/>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ACEDER </a:t>
              </a:r>
              <a:r>
                <a:rPr lang="en-US" sz="1400" b="1" u="sng" dirty="0">
                  <a:solidFill>
                    <a:schemeClr val="bg1"/>
                  </a:solidFill>
                  <a:latin typeface="Calibri" panose="020F0502020204030204" pitchFamily="34" charset="0"/>
                  <a:cs typeface="Calibri" panose="020F0502020204030204" pitchFamily="34" charset="0"/>
                </a:rPr>
                <a:t>AQUI</a:t>
              </a:r>
            </a:p>
          </p:txBody>
        </p:sp>
      </p:grpSp>
      <p:sp>
        <p:nvSpPr>
          <p:cNvPr id="37" name="Text Placeholder 3">
            <a:extLst>
              <a:ext uri="{FF2B5EF4-FFF2-40B4-BE49-F238E27FC236}">
                <a16:creationId xmlns:a16="http://schemas.microsoft.com/office/drawing/2014/main" id="{E7E408D7-E3F6-2041-8309-D65D2B2DF4D8}"/>
              </a:ext>
            </a:extLst>
          </p:cNvPr>
          <p:cNvSpPr txBox="1">
            <a:spLocks/>
          </p:cNvSpPr>
          <p:nvPr/>
        </p:nvSpPr>
        <p:spPr>
          <a:xfrm>
            <a:off x="517322" y="8583987"/>
            <a:ext cx="5592084"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spcBef>
                <a:spcPts val="0"/>
              </a:spcBef>
            </a:pPr>
            <a:r>
              <a:rPr lang="pt-PT" dirty="0"/>
              <a:t>Recursos Educacionais Abertos e </a:t>
            </a:r>
          </a:p>
          <a:p>
            <a:pPr algn="r">
              <a:spcBef>
                <a:spcPts val="0"/>
              </a:spcBef>
            </a:pPr>
            <a:r>
              <a:rPr lang="pt-PT" dirty="0"/>
              <a:t>Guia Pedagógico</a:t>
            </a:r>
            <a:endParaRPr lang="en-RU" dirty="0"/>
          </a:p>
        </p:txBody>
      </p:sp>
      <p:sp>
        <p:nvSpPr>
          <p:cNvPr id="3" name="Text Placeholder 25">
            <a:extLst>
              <a:ext uri="{FF2B5EF4-FFF2-40B4-BE49-F238E27FC236}">
                <a16:creationId xmlns:a16="http://schemas.microsoft.com/office/drawing/2014/main" id="{90F37D53-DF88-7B85-D899-FC50FB564BD4}"/>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1424555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E63CA7-CC93-8648-AA8F-480DD6CB7EAE}"/>
              </a:ext>
            </a:extLst>
          </p:cNvPr>
          <p:cNvPicPr>
            <a:picLocks noChangeAspect="1"/>
          </p:cNvPicPr>
          <p:nvPr/>
        </p:nvPicPr>
        <p:blipFill>
          <a:blip r:embed="rId2"/>
          <a:stretch>
            <a:fillRect/>
          </a:stretch>
        </p:blipFill>
        <p:spPr>
          <a:xfrm>
            <a:off x="328016" y="1234725"/>
            <a:ext cx="952500" cy="495300"/>
          </a:xfrm>
          <a:prstGeom prst="rect">
            <a:avLst/>
          </a:prstGeom>
        </p:spPr>
      </p:pic>
      <p:sp>
        <p:nvSpPr>
          <p:cNvPr id="6" name="Text Placeholder 25">
            <a:extLst>
              <a:ext uri="{FF2B5EF4-FFF2-40B4-BE49-F238E27FC236}">
                <a16:creationId xmlns:a16="http://schemas.microsoft.com/office/drawing/2014/main" id="{6FAB023B-B4DF-284F-8755-78CB9D2CEDA2}"/>
              </a:ext>
            </a:extLst>
          </p:cNvPr>
          <p:cNvSpPr txBox="1">
            <a:spLocks/>
          </p:cNvSpPr>
          <p:nvPr/>
        </p:nvSpPr>
        <p:spPr>
          <a:xfrm>
            <a:off x="379179" y="123472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a:t>
            </a:r>
            <a:r>
              <a:rPr lang="ru-RU" sz="2500" b="1" dirty="0">
                <a:solidFill>
                  <a:srgbClr val="22385A"/>
                </a:solidFill>
                <a:latin typeface="Calibri" panose="020F0502020204030204" pitchFamily="34" charset="0"/>
              </a:rPr>
              <a:t>5</a:t>
            </a:r>
            <a:endParaRPr lang="en-US" sz="2500" b="1" dirty="0">
              <a:solidFill>
                <a:srgbClr val="22385A"/>
              </a:solidFill>
              <a:latin typeface="Calibri" panose="020F0502020204030204" pitchFamily="34" charset="0"/>
            </a:endParaRPr>
          </a:p>
        </p:txBody>
      </p:sp>
      <p:sp>
        <p:nvSpPr>
          <p:cNvPr id="7" name="Text Placeholder 3">
            <a:extLst>
              <a:ext uri="{FF2B5EF4-FFF2-40B4-BE49-F238E27FC236}">
                <a16:creationId xmlns:a16="http://schemas.microsoft.com/office/drawing/2014/main" id="{E57034D1-F62A-FF44-A36F-B1F7F43894DB}"/>
              </a:ext>
            </a:extLst>
          </p:cNvPr>
          <p:cNvSpPr txBox="1">
            <a:spLocks/>
          </p:cNvSpPr>
          <p:nvPr/>
        </p:nvSpPr>
        <p:spPr>
          <a:xfrm>
            <a:off x="1267949" y="1323376"/>
            <a:ext cx="2572672" cy="39495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n-GB" dirty="0"/>
              <a:t>O que é </a:t>
            </a:r>
            <a:r>
              <a:rPr lang="en-GB" dirty="0" err="1"/>
              <a:t>envolvimento</a:t>
            </a:r>
            <a:r>
              <a:rPr lang="en-GB" dirty="0"/>
              <a:t> </a:t>
            </a:r>
            <a:r>
              <a:rPr lang="en-GB" dirty="0" err="1"/>
              <a:t>cívico</a:t>
            </a:r>
            <a:r>
              <a:rPr lang="en-GB" dirty="0"/>
              <a:t>? </a:t>
            </a:r>
            <a:r>
              <a:rPr lang="en-GB" dirty="0" err="1"/>
              <a:t>Assista</a:t>
            </a:r>
            <a:r>
              <a:rPr lang="en-GB" dirty="0"/>
              <a:t> </a:t>
            </a:r>
            <a:r>
              <a:rPr lang="en-GB" dirty="0" err="1"/>
              <a:t>ao</a:t>
            </a:r>
            <a:r>
              <a:rPr lang="en-GB" dirty="0"/>
              <a:t> video para </a:t>
            </a:r>
            <a:r>
              <a:rPr lang="en-GB" dirty="0" err="1"/>
              <a:t>compreender</a:t>
            </a:r>
            <a:r>
              <a:rPr lang="en-GB" dirty="0"/>
              <a:t> </a:t>
            </a:r>
            <a:r>
              <a:rPr lang="en-GB" dirty="0" err="1"/>
              <a:t>melhor</a:t>
            </a:r>
            <a:r>
              <a:rPr lang="en-GB" dirty="0"/>
              <a:t> o </a:t>
            </a:r>
            <a:r>
              <a:rPr lang="en-GB" dirty="0" err="1"/>
              <a:t>conceito</a:t>
            </a:r>
            <a:r>
              <a:rPr lang="en-GB" dirty="0"/>
              <a:t>. </a:t>
            </a:r>
          </a:p>
        </p:txBody>
      </p:sp>
      <p:pic>
        <p:nvPicPr>
          <p:cNvPr id="8" name="Picture 7">
            <a:extLst>
              <a:ext uri="{FF2B5EF4-FFF2-40B4-BE49-F238E27FC236}">
                <a16:creationId xmlns:a16="http://schemas.microsoft.com/office/drawing/2014/main" id="{654F540C-9C44-0942-9ACB-EBF3E6E14100}"/>
              </a:ext>
            </a:extLst>
          </p:cNvPr>
          <p:cNvPicPr>
            <a:picLocks noChangeAspect="1"/>
          </p:cNvPicPr>
          <p:nvPr/>
        </p:nvPicPr>
        <p:blipFill>
          <a:blip r:embed="rId3"/>
          <a:stretch>
            <a:fillRect/>
          </a:stretch>
        </p:blipFill>
        <p:spPr>
          <a:xfrm flipH="1">
            <a:off x="6123053" y="3372215"/>
            <a:ext cx="952500" cy="495300"/>
          </a:xfrm>
          <a:prstGeom prst="rect">
            <a:avLst/>
          </a:prstGeom>
        </p:spPr>
      </p:pic>
      <p:sp>
        <p:nvSpPr>
          <p:cNvPr id="9" name="Text Placeholder 25">
            <a:extLst>
              <a:ext uri="{FF2B5EF4-FFF2-40B4-BE49-F238E27FC236}">
                <a16:creationId xmlns:a16="http://schemas.microsoft.com/office/drawing/2014/main" id="{92875B06-5854-264A-8343-F7EEF3B3951F}"/>
              </a:ext>
            </a:extLst>
          </p:cNvPr>
          <p:cNvSpPr txBox="1">
            <a:spLocks/>
          </p:cNvSpPr>
          <p:nvPr/>
        </p:nvSpPr>
        <p:spPr>
          <a:xfrm>
            <a:off x="6426164" y="337221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a:t>
            </a:r>
            <a:r>
              <a:rPr lang="ru-RU" sz="2500" b="1" dirty="0">
                <a:solidFill>
                  <a:srgbClr val="22385A"/>
                </a:solidFill>
                <a:latin typeface="Calibri" panose="020F0502020204030204" pitchFamily="34" charset="0"/>
              </a:rPr>
              <a:t>6</a:t>
            </a:r>
            <a:endParaRPr lang="en-US" sz="2500" b="1" dirty="0">
              <a:solidFill>
                <a:srgbClr val="22385A"/>
              </a:solidFill>
              <a:latin typeface="Calibri" panose="020F0502020204030204" pitchFamily="34" charset="0"/>
            </a:endParaRPr>
          </a:p>
        </p:txBody>
      </p:sp>
      <p:pic>
        <p:nvPicPr>
          <p:cNvPr id="10" name="Picture 9">
            <a:extLst>
              <a:ext uri="{FF2B5EF4-FFF2-40B4-BE49-F238E27FC236}">
                <a16:creationId xmlns:a16="http://schemas.microsoft.com/office/drawing/2014/main" id="{7376D6C2-5225-5741-97AD-8E8559F2E7EF}"/>
              </a:ext>
            </a:extLst>
          </p:cNvPr>
          <p:cNvPicPr>
            <a:picLocks noChangeAspect="1"/>
          </p:cNvPicPr>
          <p:nvPr/>
        </p:nvPicPr>
        <p:blipFill>
          <a:blip r:embed="rId4"/>
          <a:stretch>
            <a:fillRect/>
          </a:stretch>
        </p:blipFill>
        <p:spPr>
          <a:xfrm>
            <a:off x="286220" y="6058311"/>
            <a:ext cx="952500" cy="495300"/>
          </a:xfrm>
          <a:prstGeom prst="rect">
            <a:avLst/>
          </a:prstGeom>
        </p:spPr>
      </p:pic>
      <p:sp>
        <p:nvSpPr>
          <p:cNvPr id="11" name="Text Placeholder 25">
            <a:extLst>
              <a:ext uri="{FF2B5EF4-FFF2-40B4-BE49-F238E27FC236}">
                <a16:creationId xmlns:a16="http://schemas.microsoft.com/office/drawing/2014/main" id="{A872269C-50E6-B341-9B2E-4E14B2B6950D}"/>
              </a:ext>
            </a:extLst>
          </p:cNvPr>
          <p:cNvSpPr txBox="1">
            <a:spLocks/>
          </p:cNvSpPr>
          <p:nvPr/>
        </p:nvSpPr>
        <p:spPr>
          <a:xfrm>
            <a:off x="334935" y="6088125"/>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a:t>
            </a:r>
            <a:r>
              <a:rPr lang="ru-RU" sz="2500" b="1" dirty="0">
                <a:solidFill>
                  <a:srgbClr val="22385A"/>
                </a:solidFill>
                <a:latin typeface="Calibri" panose="020F0502020204030204" pitchFamily="34" charset="0"/>
              </a:rPr>
              <a:t>7</a:t>
            </a:r>
            <a:endParaRPr lang="en-US" sz="2500" b="1" dirty="0">
              <a:solidFill>
                <a:srgbClr val="22385A"/>
              </a:solidFill>
              <a:latin typeface="Calibri" panose="020F0502020204030204" pitchFamily="34" charset="0"/>
            </a:endParaRPr>
          </a:p>
        </p:txBody>
      </p:sp>
      <p:pic>
        <p:nvPicPr>
          <p:cNvPr id="12" name="Picture 11">
            <a:extLst>
              <a:ext uri="{FF2B5EF4-FFF2-40B4-BE49-F238E27FC236}">
                <a16:creationId xmlns:a16="http://schemas.microsoft.com/office/drawing/2014/main" id="{05DEE894-8766-0A4F-A38E-E9BF3E8E8C99}"/>
              </a:ext>
            </a:extLst>
          </p:cNvPr>
          <p:cNvPicPr>
            <a:picLocks noChangeAspect="1"/>
          </p:cNvPicPr>
          <p:nvPr/>
        </p:nvPicPr>
        <p:blipFill>
          <a:blip r:embed="rId5"/>
          <a:stretch>
            <a:fillRect/>
          </a:stretch>
        </p:blipFill>
        <p:spPr>
          <a:xfrm flipH="1">
            <a:off x="6098367" y="8474557"/>
            <a:ext cx="952500" cy="495300"/>
          </a:xfrm>
          <a:prstGeom prst="rect">
            <a:avLst/>
          </a:prstGeom>
        </p:spPr>
      </p:pic>
      <p:sp>
        <p:nvSpPr>
          <p:cNvPr id="13" name="Text Placeholder 25">
            <a:extLst>
              <a:ext uri="{FF2B5EF4-FFF2-40B4-BE49-F238E27FC236}">
                <a16:creationId xmlns:a16="http://schemas.microsoft.com/office/drawing/2014/main" id="{FA4E91A8-5556-854A-8A83-2108134F4D2C}"/>
              </a:ext>
            </a:extLst>
          </p:cNvPr>
          <p:cNvSpPr txBox="1">
            <a:spLocks/>
          </p:cNvSpPr>
          <p:nvPr/>
        </p:nvSpPr>
        <p:spPr>
          <a:xfrm>
            <a:off x="6407534" y="8489051"/>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a:t>
            </a:r>
            <a:r>
              <a:rPr lang="ru-RU" sz="2500" b="1" dirty="0">
                <a:solidFill>
                  <a:srgbClr val="22385A"/>
                </a:solidFill>
                <a:latin typeface="Calibri" panose="020F0502020204030204" pitchFamily="34" charset="0"/>
              </a:rPr>
              <a:t>8</a:t>
            </a:r>
            <a:endParaRPr lang="en-US" sz="2500" b="1" dirty="0">
              <a:solidFill>
                <a:srgbClr val="22385A"/>
              </a:solidFill>
              <a:latin typeface="Calibri" panose="020F0502020204030204" pitchFamily="34" charset="0"/>
            </a:endParaRPr>
          </a:p>
        </p:txBody>
      </p:sp>
      <p:pic>
        <p:nvPicPr>
          <p:cNvPr id="14" name="Picture 13">
            <a:extLst>
              <a:ext uri="{FF2B5EF4-FFF2-40B4-BE49-F238E27FC236}">
                <a16:creationId xmlns:a16="http://schemas.microsoft.com/office/drawing/2014/main" id="{BAEB8BAB-4354-FA4C-A1AD-8325054C91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40620" y="503052"/>
            <a:ext cx="3511667" cy="2133556"/>
          </a:xfrm>
          <a:prstGeom prst="rect">
            <a:avLst/>
          </a:prstGeom>
        </p:spPr>
      </p:pic>
      <p:pic>
        <p:nvPicPr>
          <p:cNvPr id="15" name="Picture 14">
            <a:hlinkClick r:id="rId7"/>
            <a:extLst>
              <a:ext uri="{FF2B5EF4-FFF2-40B4-BE49-F238E27FC236}">
                <a16:creationId xmlns:a16="http://schemas.microsoft.com/office/drawing/2014/main" id="{B525A267-8DD1-FE43-9F72-1A2CC47E2E7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4126" t="2060" r="7665" b="1458"/>
          <a:stretch/>
        </p:blipFill>
        <p:spPr>
          <a:xfrm>
            <a:off x="4365893" y="686208"/>
            <a:ext cx="2511357" cy="1543711"/>
          </a:xfrm>
          <a:prstGeom prst="rect">
            <a:avLst/>
          </a:prstGeom>
        </p:spPr>
      </p:pic>
      <p:grpSp>
        <p:nvGrpSpPr>
          <p:cNvPr id="38" name="Group 37">
            <a:extLst>
              <a:ext uri="{FF2B5EF4-FFF2-40B4-BE49-F238E27FC236}">
                <a16:creationId xmlns:a16="http://schemas.microsoft.com/office/drawing/2014/main" id="{43EE3187-F4B8-D049-978D-DB11DF10C5A7}"/>
              </a:ext>
            </a:extLst>
          </p:cNvPr>
          <p:cNvGrpSpPr/>
          <p:nvPr/>
        </p:nvGrpSpPr>
        <p:grpSpPr>
          <a:xfrm>
            <a:off x="3654655" y="1906823"/>
            <a:ext cx="942892" cy="910807"/>
            <a:chOff x="3654655" y="1906823"/>
            <a:chExt cx="942892" cy="910807"/>
          </a:xfrm>
        </p:grpSpPr>
        <p:sp>
          <p:nvSpPr>
            <p:cNvPr id="17" name="Oval 16">
              <a:hlinkClick r:id="rId9"/>
              <a:extLst>
                <a:ext uri="{FF2B5EF4-FFF2-40B4-BE49-F238E27FC236}">
                  <a16:creationId xmlns:a16="http://schemas.microsoft.com/office/drawing/2014/main" id="{99E77361-20FC-1546-8B8F-7376F611625D}"/>
                </a:ext>
              </a:extLst>
            </p:cNvPr>
            <p:cNvSpPr/>
            <p:nvPr/>
          </p:nvSpPr>
          <p:spPr>
            <a:xfrm>
              <a:off x="3686739" y="1906823"/>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340C0D2-93ED-2A4C-A8F0-847D92C3A09D}"/>
                </a:ext>
              </a:extLst>
            </p:cNvPr>
            <p:cNvSpPr/>
            <p:nvPr/>
          </p:nvSpPr>
          <p:spPr>
            <a:xfrm>
              <a:off x="3654655" y="2094689"/>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ACEDER </a:t>
              </a:r>
              <a:r>
                <a:rPr lang="en-US" sz="1400" b="1" u="sng" dirty="0">
                  <a:solidFill>
                    <a:schemeClr val="bg1"/>
                  </a:solidFill>
                  <a:latin typeface="Calibri" panose="020F0502020204030204" pitchFamily="34" charset="0"/>
                  <a:cs typeface="Calibri" panose="020F0502020204030204" pitchFamily="34" charset="0"/>
                </a:rPr>
                <a:t>AQUI</a:t>
              </a:r>
            </a:p>
          </p:txBody>
        </p:sp>
      </p:grpSp>
      <p:sp>
        <p:nvSpPr>
          <p:cNvPr id="20" name="Text Placeholder 3">
            <a:extLst>
              <a:ext uri="{FF2B5EF4-FFF2-40B4-BE49-F238E27FC236}">
                <a16:creationId xmlns:a16="http://schemas.microsoft.com/office/drawing/2014/main" id="{B51BBCC8-2C5E-5241-A61D-8AC24ECB26E7}"/>
              </a:ext>
            </a:extLst>
          </p:cNvPr>
          <p:cNvSpPr txBox="1">
            <a:spLocks/>
          </p:cNvSpPr>
          <p:nvPr/>
        </p:nvSpPr>
        <p:spPr>
          <a:xfrm>
            <a:off x="3772380" y="3466076"/>
            <a:ext cx="2350673"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GB" dirty="0" err="1"/>
              <a:t>Resolução</a:t>
            </a:r>
            <a:r>
              <a:rPr lang="en-GB" dirty="0"/>
              <a:t> de </a:t>
            </a:r>
            <a:r>
              <a:rPr lang="en-GB" dirty="0" err="1"/>
              <a:t>problemas</a:t>
            </a:r>
            <a:r>
              <a:rPr lang="en-GB" dirty="0"/>
              <a:t> e </a:t>
            </a:r>
            <a:r>
              <a:rPr lang="en-GB" dirty="0" err="1"/>
              <a:t>envolvimento</a:t>
            </a:r>
            <a:r>
              <a:rPr lang="en-GB" dirty="0"/>
              <a:t> </a:t>
            </a:r>
            <a:r>
              <a:rPr lang="en-GB" dirty="0" err="1"/>
              <a:t>cívico</a:t>
            </a:r>
            <a:r>
              <a:rPr lang="en-GB" dirty="0"/>
              <a:t> </a:t>
            </a:r>
          </a:p>
          <a:p>
            <a:pPr algn="r">
              <a:lnSpc>
                <a:spcPct val="100000"/>
              </a:lnSpc>
              <a:spcBef>
                <a:spcPts val="0"/>
              </a:spcBef>
            </a:pPr>
            <a:r>
              <a:rPr lang="en-GB" dirty="0" err="1"/>
              <a:t>Nandini</a:t>
            </a:r>
            <a:r>
              <a:rPr lang="en-GB" dirty="0"/>
              <a:t> Ranganathan | </a:t>
            </a:r>
            <a:r>
              <a:rPr lang="en-GB" dirty="0" err="1"/>
              <a:t>TEDxPortland</a:t>
            </a:r>
            <a:r>
              <a:rPr lang="en-US" dirty="0"/>
              <a:t>t</a:t>
            </a:r>
            <a:endParaRPr lang="en-RU" dirty="0"/>
          </a:p>
        </p:txBody>
      </p:sp>
      <p:pic>
        <p:nvPicPr>
          <p:cNvPr id="21" name="Picture 20">
            <a:extLst>
              <a:ext uri="{FF2B5EF4-FFF2-40B4-BE49-F238E27FC236}">
                <a16:creationId xmlns:a16="http://schemas.microsoft.com/office/drawing/2014/main" id="{9C46A7C8-2B49-D04A-B9A1-238ADDAFC30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0190" y="3123422"/>
            <a:ext cx="3507789" cy="2131200"/>
          </a:xfrm>
          <a:prstGeom prst="rect">
            <a:avLst/>
          </a:prstGeom>
        </p:spPr>
      </p:pic>
      <p:pic>
        <p:nvPicPr>
          <p:cNvPr id="22" name="Picture 21">
            <a:hlinkClick r:id="rId11"/>
            <a:extLst>
              <a:ext uri="{FF2B5EF4-FFF2-40B4-BE49-F238E27FC236}">
                <a16:creationId xmlns:a16="http://schemas.microsoft.com/office/drawing/2014/main" id="{11BDB104-46EF-984B-83ED-8E220A47D701}"/>
              </a:ext>
            </a:extLst>
          </p:cNvPr>
          <p:cNvPicPr>
            <a:picLocks noChangeAspect="1"/>
          </p:cNvPicPr>
          <p:nvPr/>
        </p:nvPicPr>
        <p:blipFill>
          <a:blip r:embed="rId12" cstate="screen">
            <a:extLst>
              <a:ext uri="{28A0092B-C50C-407E-A947-70E740481C1C}">
                <a14:useLocalDpi xmlns:a14="http://schemas.microsoft.com/office/drawing/2010/main"/>
              </a:ext>
            </a:extLst>
          </a:blip>
          <a:srcRect l="4239" r="4239"/>
          <a:stretch/>
        </p:blipFill>
        <p:spPr>
          <a:xfrm>
            <a:off x="585463" y="3317323"/>
            <a:ext cx="2488557" cy="1532966"/>
          </a:xfrm>
          <a:prstGeom prst="rect">
            <a:avLst/>
          </a:prstGeom>
        </p:spPr>
      </p:pic>
      <p:grpSp>
        <p:nvGrpSpPr>
          <p:cNvPr id="39" name="Group 38">
            <a:extLst>
              <a:ext uri="{FF2B5EF4-FFF2-40B4-BE49-F238E27FC236}">
                <a16:creationId xmlns:a16="http://schemas.microsoft.com/office/drawing/2014/main" id="{2D6BFF52-B89C-9D47-84DD-513A322A0A1E}"/>
              </a:ext>
            </a:extLst>
          </p:cNvPr>
          <p:cNvGrpSpPr/>
          <p:nvPr/>
        </p:nvGrpSpPr>
        <p:grpSpPr>
          <a:xfrm>
            <a:off x="2829489" y="4279833"/>
            <a:ext cx="942892" cy="910807"/>
            <a:chOff x="2829489" y="4279833"/>
            <a:chExt cx="942892" cy="910807"/>
          </a:xfrm>
        </p:grpSpPr>
        <p:sp>
          <p:nvSpPr>
            <p:cNvPr id="24" name="Oval 23">
              <a:hlinkClick r:id="rId13"/>
              <a:extLst>
                <a:ext uri="{FF2B5EF4-FFF2-40B4-BE49-F238E27FC236}">
                  <a16:creationId xmlns:a16="http://schemas.microsoft.com/office/drawing/2014/main" id="{C5395BE5-FA63-0C42-BD60-BEA20E8036BE}"/>
                </a:ext>
              </a:extLst>
            </p:cNvPr>
            <p:cNvSpPr/>
            <p:nvPr/>
          </p:nvSpPr>
          <p:spPr>
            <a:xfrm>
              <a:off x="2861573" y="4279833"/>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B064FD0-8746-8D4C-9D7B-77E6A3F3B92C}"/>
                </a:ext>
              </a:extLst>
            </p:cNvPr>
            <p:cNvSpPr/>
            <p:nvPr/>
          </p:nvSpPr>
          <p:spPr>
            <a:xfrm>
              <a:off x="2829489" y="4467699"/>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ACEDER </a:t>
              </a:r>
              <a:r>
                <a:rPr lang="en-US" sz="1400" b="1" u="sng" dirty="0">
                  <a:solidFill>
                    <a:schemeClr val="bg1"/>
                  </a:solidFill>
                  <a:latin typeface="Calibri" panose="020F0502020204030204" pitchFamily="34" charset="0"/>
                  <a:cs typeface="Calibri" panose="020F0502020204030204" pitchFamily="34" charset="0"/>
                </a:rPr>
                <a:t>AQUI</a:t>
              </a:r>
            </a:p>
          </p:txBody>
        </p:sp>
      </p:grpSp>
      <p:sp>
        <p:nvSpPr>
          <p:cNvPr id="26" name="Text Placeholder 3">
            <a:extLst>
              <a:ext uri="{FF2B5EF4-FFF2-40B4-BE49-F238E27FC236}">
                <a16:creationId xmlns:a16="http://schemas.microsoft.com/office/drawing/2014/main" id="{48949C7A-4702-1E48-83B6-AB0233F2EB0F}"/>
              </a:ext>
            </a:extLst>
          </p:cNvPr>
          <p:cNvSpPr txBox="1">
            <a:spLocks/>
          </p:cNvSpPr>
          <p:nvPr/>
        </p:nvSpPr>
        <p:spPr>
          <a:xfrm>
            <a:off x="1308891" y="6141036"/>
            <a:ext cx="2689903"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ODS </a:t>
            </a:r>
            <a:r>
              <a:rPr lang="en-AE" dirty="0"/>
              <a:t>–</a:t>
            </a:r>
            <a:r>
              <a:rPr lang="en-GB" dirty="0"/>
              <a:t> </a:t>
            </a:r>
            <a:r>
              <a:rPr lang="en-GB" dirty="0" err="1"/>
              <a:t>Objetivos</a:t>
            </a:r>
            <a:r>
              <a:rPr lang="en-GB" dirty="0"/>
              <a:t> de </a:t>
            </a:r>
            <a:r>
              <a:rPr lang="en-GB" dirty="0" err="1"/>
              <a:t>Desenvolvimento</a:t>
            </a:r>
            <a:r>
              <a:rPr lang="en-GB" dirty="0"/>
              <a:t> </a:t>
            </a:r>
            <a:r>
              <a:rPr lang="en-GB" dirty="0" err="1"/>
              <a:t>Sustentável</a:t>
            </a:r>
            <a:r>
              <a:rPr lang="en-GB" dirty="0"/>
              <a:t> das </a:t>
            </a:r>
            <a:r>
              <a:rPr lang="en-GB" dirty="0" err="1"/>
              <a:t>Nações</a:t>
            </a:r>
            <a:r>
              <a:rPr lang="en-GB" dirty="0"/>
              <a:t> </a:t>
            </a:r>
            <a:r>
              <a:rPr lang="en-GB" dirty="0" err="1"/>
              <a:t>Unidas</a:t>
            </a:r>
            <a:r>
              <a:rPr lang="en-GB" dirty="0"/>
              <a:t>: o que </a:t>
            </a:r>
            <a:r>
              <a:rPr lang="en-GB" dirty="0" err="1"/>
              <a:t>são</a:t>
            </a:r>
            <a:r>
              <a:rPr lang="en-GB" dirty="0"/>
              <a:t> e </a:t>
            </a:r>
            <a:r>
              <a:rPr lang="en-GB" dirty="0" err="1"/>
              <a:t>porque</a:t>
            </a:r>
            <a:r>
              <a:rPr lang="en-GB" dirty="0"/>
              <a:t> </a:t>
            </a:r>
            <a:r>
              <a:rPr lang="en-GB" dirty="0" err="1"/>
              <a:t>são</a:t>
            </a:r>
            <a:r>
              <a:rPr lang="en-GB" dirty="0"/>
              <a:t> </a:t>
            </a:r>
            <a:r>
              <a:rPr lang="en-GB" dirty="0" err="1"/>
              <a:t>importantes</a:t>
            </a:r>
            <a:endParaRPr lang="en-RU" dirty="0"/>
          </a:p>
        </p:txBody>
      </p:sp>
      <p:pic>
        <p:nvPicPr>
          <p:cNvPr id="27" name="Picture 26">
            <a:extLst>
              <a:ext uri="{FF2B5EF4-FFF2-40B4-BE49-F238E27FC236}">
                <a16:creationId xmlns:a16="http://schemas.microsoft.com/office/drawing/2014/main" id="{835C09F4-5014-9E4C-85D1-53D71A7FBA5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72381" y="5416247"/>
            <a:ext cx="3511667" cy="2133556"/>
          </a:xfrm>
          <a:prstGeom prst="rect">
            <a:avLst/>
          </a:prstGeom>
        </p:spPr>
      </p:pic>
      <p:pic>
        <p:nvPicPr>
          <p:cNvPr id="28" name="Picture 27">
            <a:hlinkClick r:id="rId14"/>
            <a:extLst>
              <a:ext uri="{FF2B5EF4-FFF2-40B4-BE49-F238E27FC236}">
                <a16:creationId xmlns:a16="http://schemas.microsoft.com/office/drawing/2014/main" id="{003014B4-9695-014A-86D3-B6E86CFD20BB}"/>
              </a:ext>
            </a:extLst>
          </p:cNvPr>
          <p:cNvPicPr>
            <a:picLocks noChangeAspect="1"/>
          </p:cNvPicPr>
          <p:nvPr/>
        </p:nvPicPr>
        <p:blipFill>
          <a:blip r:embed="rId15" cstate="screen">
            <a:extLst>
              <a:ext uri="{28A0092B-C50C-407E-A947-70E740481C1C}">
                <a14:useLocalDpi xmlns:a14="http://schemas.microsoft.com/office/drawing/2010/main"/>
              </a:ext>
            </a:extLst>
          </a:blip>
          <a:srcRect l="1973" r="1973"/>
          <a:stretch/>
        </p:blipFill>
        <p:spPr>
          <a:xfrm>
            <a:off x="4297654" y="5610148"/>
            <a:ext cx="2488557" cy="1532966"/>
          </a:xfrm>
          <a:prstGeom prst="rect">
            <a:avLst/>
          </a:prstGeom>
        </p:spPr>
      </p:pic>
      <p:grpSp>
        <p:nvGrpSpPr>
          <p:cNvPr id="40" name="Group 39">
            <a:extLst>
              <a:ext uri="{FF2B5EF4-FFF2-40B4-BE49-F238E27FC236}">
                <a16:creationId xmlns:a16="http://schemas.microsoft.com/office/drawing/2014/main" id="{4F2DEF2C-F98C-C24A-87A1-CB42EC09F2C8}"/>
              </a:ext>
            </a:extLst>
          </p:cNvPr>
          <p:cNvGrpSpPr/>
          <p:nvPr/>
        </p:nvGrpSpPr>
        <p:grpSpPr>
          <a:xfrm>
            <a:off x="3608158" y="6842702"/>
            <a:ext cx="942892" cy="910807"/>
            <a:chOff x="3608158" y="6842702"/>
            <a:chExt cx="942892" cy="910807"/>
          </a:xfrm>
        </p:grpSpPr>
        <p:sp>
          <p:nvSpPr>
            <p:cNvPr id="30" name="Oval 29">
              <a:hlinkClick r:id="rId16"/>
              <a:extLst>
                <a:ext uri="{FF2B5EF4-FFF2-40B4-BE49-F238E27FC236}">
                  <a16:creationId xmlns:a16="http://schemas.microsoft.com/office/drawing/2014/main" id="{F2C3EDAB-B17F-194F-9140-5CEECA611646}"/>
                </a:ext>
              </a:extLst>
            </p:cNvPr>
            <p:cNvSpPr/>
            <p:nvPr/>
          </p:nvSpPr>
          <p:spPr>
            <a:xfrm>
              <a:off x="3640242" y="6842702"/>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9C921-B2E9-6540-B3F5-195480D42F6B}"/>
                </a:ext>
              </a:extLst>
            </p:cNvPr>
            <p:cNvSpPr/>
            <p:nvPr/>
          </p:nvSpPr>
          <p:spPr>
            <a:xfrm>
              <a:off x="3608158" y="7030568"/>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ACEDER </a:t>
              </a:r>
              <a:r>
                <a:rPr lang="en-US" sz="1400" b="1" u="sng" dirty="0">
                  <a:solidFill>
                    <a:schemeClr val="bg1"/>
                  </a:solidFill>
                  <a:latin typeface="Calibri" panose="020F0502020204030204" pitchFamily="34" charset="0"/>
                  <a:cs typeface="Calibri" panose="020F0502020204030204" pitchFamily="34" charset="0"/>
                </a:rPr>
                <a:t>AQUI</a:t>
              </a:r>
            </a:p>
          </p:txBody>
        </p:sp>
      </p:grpSp>
      <p:pic>
        <p:nvPicPr>
          <p:cNvPr id="32" name="Picture 31">
            <a:extLst>
              <a:ext uri="{FF2B5EF4-FFF2-40B4-BE49-F238E27FC236}">
                <a16:creationId xmlns:a16="http://schemas.microsoft.com/office/drawing/2014/main" id="{7D2D42FE-6CC6-E24A-B636-A7E15789330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6542" y="7668127"/>
            <a:ext cx="3507789" cy="2131200"/>
          </a:xfrm>
          <a:prstGeom prst="rect">
            <a:avLst/>
          </a:prstGeom>
        </p:spPr>
      </p:pic>
      <p:pic>
        <p:nvPicPr>
          <p:cNvPr id="33" name="Picture 32">
            <a:hlinkClick r:id="rId17"/>
            <a:extLst>
              <a:ext uri="{FF2B5EF4-FFF2-40B4-BE49-F238E27FC236}">
                <a16:creationId xmlns:a16="http://schemas.microsoft.com/office/drawing/2014/main" id="{06CC9329-6960-BA41-87D1-95B59FAE8416}"/>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l="930" t="688" r="7876" b="186"/>
          <a:stretch/>
        </p:blipFill>
        <p:spPr>
          <a:xfrm>
            <a:off x="571815" y="7847463"/>
            <a:ext cx="2502205" cy="1547531"/>
          </a:xfrm>
          <a:prstGeom prst="rect">
            <a:avLst/>
          </a:prstGeom>
        </p:spPr>
      </p:pic>
      <p:grpSp>
        <p:nvGrpSpPr>
          <p:cNvPr id="34" name="Group 33">
            <a:extLst>
              <a:ext uri="{FF2B5EF4-FFF2-40B4-BE49-F238E27FC236}">
                <a16:creationId xmlns:a16="http://schemas.microsoft.com/office/drawing/2014/main" id="{766EF18C-779A-9242-AA4D-C4547CDC5DD1}"/>
              </a:ext>
            </a:extLst>
          </p:cNvPr>
          <p:cNvGrpSpPr/>
          <p:nvPr/>
        </p:nvGrpSpPr>
        <p:grpSpPr>
          <a:xfrm>
            <a:off x="2636661" y="8443491"/>
            <a:ext cx="942892" cy="910807"/>
            <a:chOff x="6430739" y="1278416"/>
            <a:chExt cx="942892" cy="910807"/>
          </a:xfrm>
        </p:grpSpPr>
        <p:sp>
          <p:nvSpPr>
            <p:cNvPr id="35" name="Oval 34">
              <a:extLst>
                <a:ext uri="{FF2B5EF4-FFF2-40B4-BE49-F238E27FC236}">
                  <a16:creationId xmlns:a16="http://schemas.microsoft.com/office/drawing/2014/main" id="{313A6FF3-49D5-004F-872D-91C5A6061FD8}"/>
                </a:ext>
              </a:extLst>
            </p:cNvPr>
            <p:cNvSpPr/>
            <p:nvPr/>
          </p:nvSpPr>
          <p:spPr>
            <a:xfrm>
              <a:off x="6462823" y="1278416"/>
              <a:ext cx="910807" cy="910807"/>
            </a:xfrm>
            <a:prstGeom prst="ellipse">
              <a:avLst/>
            </a:prstGeom>
            <a:solidFill>
              <a:srgbClr val="F26B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39F31FB-5704-F24D-9529-8B92398A576A}"/>
                </a:ext>
              </a:extLst>
            </p:cNvPr>
            <p:cNvSpPr/>
            <p:nvPr/>
          </p:nvSpPr>
          <p:spPr>
            <a:xfrm>
              <a:off x="6430739" y="1466282"/>
              <a:ext cx="942892" cy="523220"/>
            </a:xfrm>
            <a:prstGeom prst="rect">
              <a:avLst/>
            </a:prstGeom>
          </p:spPr>
          <p:txBody>
            <a:bodyPr wrap="square">
              <a:spAutoFit/>
            </a:bodyPr>
            <a:lstStyle/>
            <a:p>
              <a:pPr algn="ctr"/>
              <a:r>
                <a:rPr lang="en-US" sz="1400" dirty="0">
                  <a:solidFill>
                    <a:schemeClr val="bg1"/>
                  </a:solidFill>
                  <a:latin typeface="Calibri" panose="020F0502020204030204" pitchFamily="34" charset="0"/>
                  <a:cs typeface="Calibri" panose="020F0502020204030204" pitchFamily="34" charset="0"/>
                </a:rPr>
                <a:t>ACEDER </a:t>
              </a:r>
              <a:r>
                <a:rPr lang="en-US" sz="1400" b="1" u="sng" dirty="0">
                  <a:solidFill>
                    <a:schemeClr val="bg1"/>
                  </a:solidFill>
                  <a:latin typeface="Calibri" panose="020F0502020204030204" pitchFamily="34" charset="0"/>
                  <a:cs typeface="Calibri" panose="020F0502020204030204" pitchFamily="34" charset="0"/>
                </a:rPr>
                <a:t>AQUI</a:t>
              </a:r>
            </a:p>
          </p:txBody>
        </p:sp>
      </p:grpSp>
      <p:sp>
        <p:nvSpPr>
          <p:cNvPr id="37" name="Text Placeholder 3">
            <a:extLst>
              <a:ext uri="{FF2B5EF4-FFF2-40B4-BE49-F238E27FC236}">
                <a16:creationId xmlns:a16="http://schemas.microsoft.com/office/drawing/2014/main" id="{E7E408D7-E3F6-2041-8309-D65D2B2DF4D8}"/>
              </a:ext>
            </a:extLst>
          </p:cNvPr>
          <p:cNvSpPr txBox="1">
            <a:spLocks/>
          </p:cNvSpPr>
          <p:nvPr/>
        </p:nvSpPr>
        <p:spPr>
          <a:xfrm>
            <a:off x="3567979" y="8583987"/>
            <a:ext cx="2541427" cy="406649"/>
          </a:xfrm>
          <a:prstGeom prst="rect">
            <a:avLst/>
          </a:prstGeom>
        </p:spPr>
        <p:txBody>
          <a:bodyPr vert="horz" lIns="91440" tIns="45720" rIns="91440" bIns="45720" rtlCol="0" anchor="ctr">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spcBef>
                <a:spcPts val="0"/>
              </a:spcBef>
            </a:pPr>
            <a:r>
              <a:rPr lang="en-GB" dirty="0" err="1"/>
              <a:t>Assista</a:t>
            </a:r>
            <a:r>
              <a:rPr lang="en-GB" dirty="0"/>
              <a:t> a </a:t>
            </a:r>
            <a:r>
              <a:rPr lang="en-GB" dirty="0" err="1"/>
              <a:t>este</a:t>
            </a:r>
            <a:r>
              <a:rPr lang="en-GB" dirty="0"/>
              <a:t> Ted Talk </a:t>
            </a:r>
            <a:r>
              <a:rPr lang="en-GB" dirty="0" err="1"/>
              <a:t>sobre</a:t>
            </a:r>
            <a:r>
              <a:rPr lang="en-GB" dirty="0"/>
              <a:t> </a:t>
            </a:r>
            <a:r>
              <a:rPr lang="en-GB" dirty="0" err="1"/>
              <a:t>novos</a:t>
            </a:r>
            <a:r>
              <a:rPr lang="en-GB" dirty="0"/>
              <a:t> </a:t>
            </a:r>
            <a:r>
              <a:rPr lang="en-GB" dirty="0" err="1"/>
              <a:t>modelos</a:t>
            </a:r>
            <a:r>
              <a:rPr lang="en-GB" dirty="0"/>
              <a:t> de </a:t>
            </a:r>
            <a:r>
              <a:rPr lang="en-GB" dirty="0" err="1"/>
              <a:t>envolvimento</a:t>
            </a:r>
            <a:r>
              <a:rPr lang="en-GB" dirty="0"/>
              <a:t> </a:t>
            </a:r>
            <a:r>
              <a:rPr lang="en-GB" dirty="0" err="1"/>
              <a:t>cívico</a:t>
            </a:r>
            <a:endParaRPr lang="en-RU" dirty="0"/>
          </a:p>
        </p:txBody>
      </p:sp>
      <p:sp>
        <p:nvSpPr>
          <p:cNvPr id="3" name="Text Placeholder 25">
            <a:extLst>
              <a:ext uri="{FF2B5EF4-FFF2-40B4-BE49-F238E27FC236}">
                <a16:creationId xmlns:a16="http://schemas.microsoft.com/office/drawing/2014/main" id="{475F3FB6-F762-6C80-A9E7-0DED0CE47696}"/>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17625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984712A-7F79-544A-9517-E865CD82351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12615" b="2179"/>
          <a:stretch/>
        </p:blipFill>
        <p:spPr>
          <a:xfrm>
            <a:off x="0" y="2941638"/>
            <a:ext cx="7559675" cy="4294187"/>
          </a:xfrm>
        </p:spPr>
      </p:pic>
      <p:sp>
        <p:nvSpPr>
          <p:cNvPr id="4" name="Text Placeholder 3">
            <a:extLst>
              <a:ext uri="{FF2B5EF4-FFF2-40B4-BE49-F238E27FC236}">
                <a16:creationId xmlns:a16="http://schemas.microsoft.com/office/drawing/2014/main" id="{11C79A5B-7C56-5F44-BC19-E74BCD7E56F8}"/>
              </a:ext>
            </a:extLst>
          </p:cNvPr>
          <p:cNvSpPr>
            <a:spLocks noGrp="1"/>
          </p:cNvSpPr>
          <p:nvPr>
            <p:ph type="body" sz="quarter" idx="14"/>
          </p:nvPr>
        </p:nvSpPr>
        <p:spPr/>
        <p:txBody>
          <a:bodyPr/>
          <a:lstStyle/>
          <a:p>
            <a:r>
              <a:rPr lang="en-US" b="1" dirty="0"/>
              <a:t>1.	INTRODUÇÃO</a:t>
            </a:r>
            <a:endParaRPr lang="en-RU" b="1" i="1" dirty="0"/>
          </a:p>
        </p:txBody>
      </p:sp>
      <p:grpSp>
        <p:nvGrpSpPr>
          <p:cNvPr id="9" name="Graphic 7">
            <a:extLst>
              <a:ext uri="{FF2B5EF4-FFF2-40B4-BE49-F238E27FC236}">
                <a16:creationId xmlns:a16="http://schemas.microsoft.com/office/drawing/2014/main" id="{450AC6F2-3B0A-CF47-9D08-D1D8097AB8C5}"/>
              </a:ext>
            </a:extLst>
          </p:cNvPr>
          <p:cNvGrpSpPr/>
          <p:nvPr/>
        </p:nvGrpSpPr>
        <p:grpSpPr>
          <a:xfrm>
            <a:off x="6095054" y="3072527"/>
            <a:ext cx="800048" cy="208517"/>
            <a:chOff x="63925" y="4378813"/>
            <a:chExt cx="7430837" cy="1936702"/>
          </a:xfrm>
          <a:solidFill>
            <a:srgbClr val="F16A4C"/>
          </a:solidFill>
        </p:grpSpPr>
        <p:sp>
          <p:nvSpPr>
            <p:cNvPr id="10" name="Freeform 9">
              <a:extLst>
                <a:ext uri="{FF2B5EF4-FFF2-40B4-BE49-F238E27FC236}">
                  <a16:creationId xmlns:a16="http://schemas.microsoft.com/office/drawing/2014/main" id="{E6F2B475-4E58-E84A-A79D-CA6FB4617AE0}"/>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solidFill>
              <a:srgbClr val="F16A4C"/>
            </a:solidFill>
            <a:ln w="8971" cap="flat">
              <a:noFill/>
              <a:prstDash val="solid"/>
              <a:miter/>
            </a:ln>
          </p:spPr>
          <p:txBody>
            <a:bodyPr rtlCol="0" anchor="ctr"/>
            <a:lstStyle/>
            <a:p>
              <a:endParaRPr lang="en-RU"/>
            </a:p>
          </p:txBody>
        </p:sp>
        <p:sp>
          <p:nvSpPr>
            <p:cNvPr id="11" name="Freeform 10">
              <a:extLst>
                <a:ext uri="{FF2B5EF4-FFF2-40B4-BE49-F238E27FC236}">
                  <a16:creationId xmlns:a16="http://schemas.microsoft.com/office/drawing/2014/main" id="{10B45AAA-9ED4-D049-A583-EA72E73237B3}"/>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solidFill>
              <a:srgbClr val="F16A4C"/>
            </a:solidFill>
            <a:ln w="8971" cap="flat">
              <a:noFill/>
              <a:prstDash val="solid"/>
              <a:miter/>
            </a:ln>
          </p:spPr>
          <p:txBody>
            <a:bodyPr rtlCol="0" anchor="ctr"/>
            <a:lstStyle/>
            <a:p>
              <a:endParaRPr lang="en-RU"/>
            </a:p>
          </p:txBody>
        </p:sp>
        <p:sp>
          <p:nvSpPr>
            <p:cNvPr id="12" name="Freeform 11">
              <a:extLst>
                <a:ext uri="{FF2B5EF4-FFF2-40B4-BE49-F238E27FC236}">
                  <a16:creationId xmlns:a16="http://schemas.microsoft.com/office/drawing/2014/main" id="{6B69B496-BDFC-594C-BE26-FC8BC32ADA57}"/>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solidFill>
              <a:srgbClr val="F16A4C"/>
            </a:solid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F8B2F58A-114B-DB4E-8BE8-AB2F8D4DC4C8}"/>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solidFill>
              <a:srgbClr val="F16A4C"/>
            </a:solid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CD475DD1-83CE-E645-8726-E95C94EF67F7}"/>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solidFill>
              <a:srgbClr val="F16A4C"/>
            </a:solid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183A66D2-AEA3-FA43-8B4D-DB8DB47C2258}"/>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solidFill>
              <a:srgbClr val="F16A4C"/>
            </a:solid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878D8856-AFF5-B846-BDDB-DA51D78443DD}"/>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solidFill>
              <a:srgbClr val="F16A4C"/>
            </a:solidFill>
            <a:ln w="8971" cap="flat">
              <a:noFill/>
              <a:prstDash val="solid"/>
              <a:miter/>
            </a:ln>
          </p:spPr>
          <p:txBody>
            <a:bodyPr rtlCol="0" anchor="ctr"/>
            <a:lstStyle/>
            <a:p>
              <a:endParaRPr lang="en-RU"/>
            </a:p>
          </p:txBody>
        </p:sp>
        <p:sp>
          <p:nvSpPr>
            <p:cNvPr id="17" name="Freeform 16">
              <a:extLst>
                <a:ext uri="{FF2B5EF4-FFF2-40B4-BE49-F238E27FC236}">
                  <a16:creationId xmlns:a16="http://schemas.microsoft.com/office/drawing/2014/main" id="{E71D6578-9FFA-4D4E-A9D8-03A48EE86EE1}"/>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solidFill>
              <a:srgbClr val="F16A4C"/>
            </a:solidFill>
            <a:ln w="8971" cap="flat">
              <a:noFill/>
              <a:prstDash val="solid"/>
              <a:miter/>
            </a:ln>
          </p:spPr>
          <p:txBody>
            <a:bodyPr rtlCol="0" anchor="ctr"/>
            <a:lstStyle/>
            <a:p>
              <a:endParaRPr lang="en-RU"/>
            </a:p>
          </p:txBody>
        </p:sp>
        <p:sp>
          <p:nvSpPr>
            <p:cNvPr id="18" name="Freeform 17">
              <a:extLst>
                <a:ext uri="{FF2B5EF4-FFF2-40B4-BE49-F238E27FC236}">
                  <a16:creationId xmlns:a16="http://schemas.microsoft.com/office/drawing/2014/main" id="{D91B3210-5433-5447-8473-B548C860FC99}"/>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solidFill>
              <a:srgbClr val="F16A4C"/>
            </a:solid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6A388A84-8712-814D-85EF-A674635B08BB}"/>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solidFill>
              <a:srgbClr val="F16A4C"/>
            </a:solid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3557068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4ECA22-8EDF-AA4C-8F1D-DD121420B2A4}"/>
              </a:ext>
            </a:extLst>
          </p:cNvPr>
          <p:cNvSpPr>
            <a:spLocks noGrp="1"/>
          </p:cNvSpPr>
          <p:nvPr>
            <p:ph type="body" sz="quarter" idx="14"/>
          </p:nvPr>
        </p:nvSpPr>
        <p:spPr/>
        <p:txBody>
          <a:bodyPr/>
          <a:lstStyle/>
          <a:p>
            <a:endParaRPr lang="en-RU"/>
          </a:p>
        </p:txBody>
      </p:sp>
      <p:pic>
        <p:nvPicPr>
          <p:cNvPr id="5" name="Picture Placeholder 4">
            <a:extLst>
              <a:ext uri="{FF2B5EF4-FFF2-40B4-BE49-F238E27FC236}">
                <a16:creationId xmlns:a16="http://schemas.microsoft.com/office/drawing/2014/main" id="{29EDDE39-6AED-0B4A-93EF-0F81193DA477}"/>
              </a:ext>
            </a:extLst>
          </p:cNvPr>
          <p:cNvPicPr>
            <a:picLocks noGrp="1" noChangeAspect="1"/>
          </p:cNvPicPr>
          <p:nvPr>
            <p:ph type="pic" sz="quarter" idx="15"/>
          </p:nvPr>
        </p:nvPicPr>
        <p:blipFill>
          <a:blip r:embed="rId2"/>
          <a:srcRect l="10883" r="10883"/>
          <a:stretch>
            <a:fillRect/>
          </a:stretch>
        </p:blipFill>
        <p:spPr>
          <a:xfrm>
            <a:off x="0" y="4014439"/>
            <a:ext cx="7559675" cy="5894736"/>
          </a:xfrm>
        </p:spPr>
      </p:pic>
    </p:spTree>
    <p:extLst>
      <p:ext uri="{BB962C8B-B14F-4D97-AF65-F5344CB8AC3E}">
        <p14:creationId xmlns:p14="http://schemas.microsoft.com/office/powerpoint/2010/main" val="102438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7EFBE8-DDFF-7E4F-BC59-A0184F337460}"/>
              </a:ext>
            </a:extLst>
          </p:cNvPr>
          <p:cNvSpPr>
            <a:spLocks noGrp="1"/>
          </p:cNvSpPr>
          <p:nvPr>
            <p:ph type="body" sz="quarter" idx="14"/>
          </p:nvPr>
        </p:nvSpPr>
        <p:spPr/>
        <p:txBody>
          <a:bodyPr/>
          <a:lstStyle/>
          <a:p>
            <a:r>
              <a:rPr lang="pt-PT" dirty="0"/>
              <a:t>O QUE É O PROJETO ENVOLVIMENTO CÍVICO DIGITAL DOS ESTUDANTES?</a:t>
            </a:r>
            <a:r>
              <a:rPr lang="en-GB" dirty="0"/>
              <a:t>?</a:t>
            </a:r>
          </a:p>
        </p:txBody>
      </p:sp>
      <p:sp>
        <p:nvSpPr>
          <p:cNvPr id="4" name="Text Placeholder 3">
            <a:extLst>
              <a:ext uri="{FF2B5EF4-FFF2-40B4-BE49-F238E27FC236}">
                <a16:creationId xmlns:a16="http://schemas.microsoft.com/office/drawing/2014/main" id="{DBB67C9C-3E99-FB49-A7E0-2661231EB07A}"/>
              </a:ext>
            </a:extLst>
          </p:cNvPr>
          <p:cNvSpPr>
            <a:spLocks noGrp="1"/>
          </p:cNvSpPr>
          <p:nvPr>
            <p:ph type="body" sz="quarter" idx="33"/>
          </p:nvPr>
        </p:nvSpPr>
        <p:spPr/>
        <p:txBody>
          <a:bodyPr/>
          <a:lstStyle/>
          <a:p>
            <a:r>
              <a:rPr lang="pt-PT" dirty="0"/>
              <a:t>O Envolvimento cívico pode ser visto como a espinha dorsal de uma sociedade democrática. Da mesma forma, os alunos que estão comprometidos civicamente também estão mais propensos a ajudar a incentivar e formar uma sociedade inclusiva. Com a pandemia Covid-19, o envolvimento cívico mudou o foco do presencial para o digital. As ferramentas digitais permitem aos alunos multiplicar as suas oportunidades de envolvimento cívico e encontrar soluções para as necessidades do mundo real. Estes desafios são também transformacionais e capacitam os alunos no seu envolvimento cívico através de serviços digitais.</a:t>
            </a:r>
          </a:p>
          <a:p>
            <a:r>
              <a:rPr lang="pt-PT" dirty="0"/>
              <a:t>O projeto Envolvimento Cívico Digital dos Estudantes é um projeto Erasmus+ desenvolvido para aumentar as competências digitais e o conhecimento de envolvimento cívico dos gestores de IES (Instituições de Ensino Superior) e dos docentes para capacitar os alunos a tornarem-se participantes cívicos confiantes através da utilização de tecnologias digitais.</a:t>
            </a:r>
            <a:r>
              <a:rPr lang="en-GB" dirty="0"/>
              <a:t>  </a:t>
            </a:r>
            <a:r>
              <a:rPr lang="en-GB" dirty="0">
                <a:hlinkClick r:id="rId2">
                  <a:extLst>
                    <a:ext uri="{A12FA001-AC4F-418D-AE19-62706E023703}">
                      <ahyp:hlinkClr xmlns:ahyp="http://schemas.microsoft.com/office/drawing/2018/hyperlinkcolor" val="tx"/>
                    </a:ext>
                  </a:extLst>
                </a:hlinkClick>
              </a:rPr>
              <a:t>https://www.studentcivicengagers.eu/</a:t>
            </a:r>
            <a:endParaRPr lang="en-GB" dirty="0"/>
          </a:p>
          <a:p>
            <a:pPr algn="just"/>
            <a:endParaRPr lang="en-RU" dirty="0"/>
          </a:p>
        </p:txBody>
      </p:sp>
      <p:sp>
        <p:nvSpPr>
          <p:cNvPr id="5" name="Text Placeholder 4">
            <a:extLst>
              <a:ext uri="{FF2B5EF4-FFF2-40B4-BE49-F238E27FC236}">
                <a16:creationId xmlns:a16="http://schemas.microsoft.com/office/drawing/2014/main" id="{88CE7885-61A6-97A5-C687-71AD585CB09A}"/>
              </a:ext>
            </a:extLst>
          </p:cNvPr>
          <p:cNvSpPr>
            <a:spLocks noGrp="1"/>
          </p:cNvSpPr>
          <p:nvPr>
            <p:ph type="body" sz="quarter" idx="32"/>
          </p:nvPr>
        </p:nvSpPr>
        <p:spPr/>
        <p:txBody>
          <a:bodyPr/>
          <a:lstStyle/>
          <a:p>
            <a:endParaRPr lang="en-GB"/>
          </a:p>
        </p:txBody>
      </p:sp>
      <p:sp>
        <p:nvSpPr>
          <p:cNvPr id="10" name="Freeform 9">
            <a:extLst>
              <a:ext uri="{FF2B5EF4-FFF2-40B4-BE49-F238E27FC236}">
                <a16:creationId xmlns:a16="http://schemas.microsoft.com/office/drawing/2014/main" id="{D3D64248-305E-6B41-978A-0A53141E4A1E}"/>
              </a:ext>
            </a:extLst>
          </p:cNvPr>
          <p:cNvSpPr/>
          <p:nvPr/>
        </p:nvSpPr>
        <p:spPr>
          <a:xfrm>
            <a:off x="289148" y="717225"/>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11" name="Text Placeholder 2">
            <a:extLst>
              <a:ext uri="{FF2B5EF4-FFF2-40B4-BE49-F238E27FC236}">
                <a16:creationId xmlns:a16="http://schemas.microsoft.com/office/drawing/2014/main" id="{4021331D-2BEA-204D-9D81-35AE6BA639E9}"/>
              </a:ext>
            </a:extLst>
          </p:cNvPr>
          <p:cNvSpPr txBox="1">
            <a:spLocks/>
          </p:cNvSpPr>
          <p:nvPr/>
        </p:nvSpPr>
        <p:spPr>
          <a:xfrm>
            <a:off x="523060" y="3043687"/>
            <a:ext cx="6533982" cy="635759"/>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dirty="0"/>
              <a:t>O QUE É O GUIA PEDAGÓGICO</a:t>
            </a:r>
            <a:r>
              <a:rPr lang="en-IE" dirty="0"/>
              <a:t>?</a:t>
            </a:r>
            <a:endParaRPr lang="en-RU" dirty="0"/>
          </a:p>
        </p:txBody>
      </p:sp>
      <p:sp>
        <p:nvSpPr>
          <p:cNvPr id="12" name="Freeform 11">
            <a:extLst>
              <a:ext uri="{FF2B5EF4-FFF2-40B4-BE49-F238E27FC236}">
                <a16:creationId xmlns:a16="http://schemas.microsoft.com/office/drawing/2014/main" id="{A207A717-AA6C-AA48-BF63-6D0FA6F91D4D}"/>
              </a:ext>
            </a:extLst>
          </p:cNvPr>
          <p:cNvSpPr/>
          <p:nvPr/>
        </p:nvSpPr>
        <p:spPr>
          <a:xfrm>
            <a:off x="288861" y="3199166"/>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13" name="Text Placeholder 3">
            <a:extLst>
              <a:ext uri="{FF2B5EF4-FFF2-40B4-BE49-F238E27FC236}">
                <a16:creationId xmlns:a16="http://schemas.microsoft.com/office/drawing/2014/main" id="{166747D7-98DF-D748-AE7F-58A3EE7F043A}"/>
              </a:ext>
            </a:extLst>
          </p:cNvPr>
          <p:cNvSpPr txBox="1">
            <a:spLocks/>
          </p:cNvSpPr>
          <p:nvPr/>
        </p:nvSpPr>
        <p:spPr>
          <a:xfrm>
            <a:off x="522456" y="3793595"/>
            <a:ext cx="6533982" cy="3064405"/>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dirty="0"/>
              <a:t>O objetivo do Guia Pedagógico é facilitar a aplicação dos recursos educacionais abertos desenvolvidos no âmbito do projeto Envolvimento Cívico Digital dos Estudantes. Com o Guia, os docentes estarão preparados para melhor aplicar os Recursos Educacionais Abertos (</a:t>
            </a:r>
            <a:r>
              <a:rPr lang="pt-PT" dirty="0" err="1"/>
              <a:t>REAs</a:t>
            </a:r>
            <a:r>
              <a:rPr lang="pt-PT" dirty="0"/>
              <a:t>). Além dos </a:t>
            </a:r>
            <a:r>
              <a:rPr lang="pt-PT" dirty="0" err="1"/>
              <a:t>REAs</a:t>
            </a:r>
            <a:r>
              <a:rPr lang="pt-PT" dirty="0"/>
              <a:t>, professores e alunos podem usar o Guia para Envolvimento Cívico Digital (IO1) e o </a:t>
            </a:r>
            <a:r>
              <a:rPr lang="pt-PT" dirty="0" err="1"/>
              <a:t>Toolkit</a:t>
            </a:r>
            <a:r>
              <a:rPr lang="pt-PT" dirty="0"/>
              <a:t> para Envolvimento Cívico Digital (IO2) em cenários de ensino superior ou formação ao longo da vida.</a:t>
            </a:r>
          </a:p>
          <a:p>
            <a:r>
              <a:rPr lang="pt-PT" dirty="0"/>
              <a:t>Neste Guia Pedagógico, professores e alunos encontrarão uma explicação sobre a relação entre o Guia de Envolvimento Cívico Digital (IO1) e o </a:t>
            </a:r>
            <a:r>
              <a:rPr lang="pt-PT" dirty="0" err="1"/>
              <a:t>Toolkit</a:t>
            </a:r>
            <a:r>
              <a:rPr lang="pt-PT" dirty="0"/>
              <a:t> que inclui ferramentas digitais (IO2) e orientações sobre como aplicá-los em conjunto. Os professores e alunos de acordo com sua experiência pedagógica e prática, poderão aplicar estes instrumentos em cenários que poderão incluir salas de aula, online ou modelo híbrido de ensino. Além disso, professores e alunos poderão beneficiar dos objetivos de aprendizagem dos REA com referência cruzada a quadros de referência europeus como </a:t>
            </a:r>
            <a:r>
              <a:rPr lang="pt-PT" dirty="0" err="1"/>
              <a:t>DigComp</a:t>
            </a:r>
            <a:r>
              <a:rPr lang="pt-PT" dirty="0"/>
              <a:t> e </a:t>
            </a:r>
            <a:r>
              <a:rPr lang="pt-PT" dirty="0" err="1"/>
              <a:t>EntreComp</a:t>
            </a:r>
            <a:r>
              <a:rPr lang="pt-PT" dirty="0"/>
              <a:t> .</a:t>
            </a:r>
          </a:p>
          <a:p>
            <a:r>
              <a:rPr lang="pt-PT" dirty="0"/>
              <a:t>O Guia Pedagógico também explica os diferentes tipos de materiais usados no projeto de envolvimento cívico digital – conduzido pelo aluno, obrigatório, extracurricular, etc.</a:t>
            </a:r>
          </a:p>
          <a:p>
            <a:r>
              <a:rPr lang="pt-PT" dirty="0"/>
              <a:t>Especialistas desenvolveram os </a:t>
            </a:r>
            <a:r>
              <a:rPr lang="pt-PT" dirty="0" err="1"/>
              <a:t>REAs</a:t>
            </a:r>
            <a:r>
              <a:rPr lang="pt-PT" dirty="0"/>
              <a:t>; eles são apaixonados pelo Envolvimento Cívico e o seu poder transformacional da comunidade local e da sociedade. Estão desenhados para capacitar alunos e professores a entender melhor o papel que o envolvimento cívico desempenha no mundo moderno e como as tecnologias digitais podem ser cruciais para o sucesso de um projeto de envolvimento cívico digital.</a:t>
            </a:r>
          </a:p>
          <a:p>
            <a:endParaRPr lang="en-RU" dirty="0"/>
          </a:p>
        </p:txBody>
      </p:sp>
      <p:sp>
        <p:nvSpPr>
          <p:cNvPr id="721" name="Rectangle 720">
            <a:extLst>
              <a:ext uri="{FF2B5EF4-FFF2-40B4-BE49-F238E27FC236}">
                <a16:creationId xmlns:a16="http://schemas.microsoft.com/office/drawing/2014/main" id="{FAF8AD61-4CB1-0344-BCE4-812E13166BF2}"/>
              </a:ext>
            </a:extLst>
          </p:cNvPr>
          <p:cNvSpPr/>
          <p:nvPr/>
        </p:nvSpPr>
        <p:spPr>
          <a:xfrm>
            <a:off x="0" y="6997127"/>
            <a:ext cx="7559675" cy="3132940"/>
          </a:xfrm>
          <a:prstGeom prst="rect">
            <a:avLst/>
          </a:prstGeom>
          <a:blipFill>
            <a:blip r:embed="rId3" cstate="screen">
              <a:extLst>
                <a:ext uri="{28A0092B-C50C-407E-A947-70E740481C1C}">
                  <a14:useLocalDpi xmlns:a14="http://schemas.microsoft.com/office/drawing/2010/main"/>
                </a:ext>
              </a:extLst>
            </a:blip>
            <a:srcRect/>
            <a:stretch>
              <a:fillRect t="-37043" b="-238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97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3731D9-C20B-8C4C-A662-F463D072F85C}"/>
              </a:ext>
            </a:extLst>
          </p:cNvPr>
          <p:cNvSpPr/>
          <p:nvPr/>
        </p:nvSpPr>
        <p:spPr>
          <a:xfrm>
            <a:off x="519569" y="8127999"/>
            <a:ext cx="4966831" cy="383822"/>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5" name="Rectangle 14">
            <a:extLst>
              <a:ext uri="{FF2B5EF4-FFF2-40B4-BE49-F238E27FC236}">
                <a16:creationId xmlns:a16="http://schemas.microsoft.com/office/drawing/2014/main" id="{318FCDA0-6366-0144-9A4D-A379D4E7E251}"/>
              </a:ext>
            </a:extLst>
          </p:cNvPr>
          <p:cNvSpPr/>
          <p:nvPr/>
        </p:nvSpPr>
        <p:spPr>
          <a:xfrm>
            <a:off x="519568" y="7693376"/>
            <a:ext cx="3911755" cy="383822"/>
          </a:xfrm>
          <a:prstGeom prst="rect">
            <a:avLst/>
          </a:prstGeom>
          <a:solidFill>
            <a:srgbClr val="00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6" name="Rectangle 15">
            <a:extLst>
              <a:ext uri="{FF2B5EF4-FFF2-40B4-BE49-F238E27FC236}">
                <a16:creationId xmlns:a16="http://schemas.microsoft.com/office/drawing/2014/main" id="{9468AC18-8706-7A41-8A84-06D25310096A}"/>
              </a:ext>
            </a:extLst>
          </p:cNvPr>
          <p:cNvSpPr/>
          <p:nvPr/>
        </p:nvSpPr>
        <p:spPr>
          <a:xfrm>
            <a:off x="519569" y="7258754"/>
            <a:ext cx="2513918" cy="383822"/>
          </a:xfrm>
          <a:prstGeom prst="rect">
            <a:avLst/>
          </a:prstGeom>
          <a:solidFill>
            <a:srgbClr val="026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7" name="Rectangle 16">
            <a:extLst>
              <a:ext uri="{FF2B5EF4-FFF2-40B4-BE49-F238E27FC236}">
                <a16:creationId xmlns:a16="http://schemas.microsoft.com/office/drawing/2014/main" id="{BFF2CF70-609B-3D4E-AB80-489732373E38}"/>
              </a:ext>
            </a:extLst>
          </p:cNvPr>
          <p:cNvSpPr/>
          <p:nvPr/>
        </p:nvSpPr>
        <p:spPr>
          <a:xfrm>
            <a:off x="519568" y="6824132"/>
            <a:ext cx="3007403" cy="383822"/>
          </a:xfrm>
          <a:prstGeom prst="rect">
            <a:avLst/>
          </a:prstGeom>
          <a:solidFill>
            <a:srgbClr val="2D4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8" name="Rectangle 17">
            <a:extLst>
              <a:ext uri="{FF2B5EF4-FFF2-40B4-BE49-F238E27FC236}">
                <a16:creationId xmlns:a16="http://schemas.microsoft.com/office/drawing/2014/main" id="{A23CDF64-2B87-7040-9A1C-0385FD15F1A8}"/>
              </a:ext>
            </a:extLst>
          </p:cNvPr>
          <p:cNvSpPr/>
          <p:nvPr/>
        </p:nvSpPr>
        <p:spPr>
          <a:xfrm>
            <a:off x="519569" y="6389510"/>
            <a:ext cx="5286146" cy="38382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3" name="Rectangle 12">
            <a:extLst>
              <a:ext uri="{FF2B5EF4-FFF2-40B4-BE49-F238E27FC236}">
                <a16:creationId xmlns:a16="http://schemas.microsoft.com/office/drawing/2014/main" id="{E2AB94D1-60BF-3545-864D-78077E78625E}"/>
              </a:ext>
            </a:extLst>
          </p:cNvPr>
          <p:cNvSpPr/>
          <p:nvPr/>
        </p:nvSpPr>
        <p:spPr>
          <a:xfrm>
            <a:off x="519568" y="5954888"/>
            <a:ext cx="3500889" cy="383822"/>
          </a:xfrm>
          <a:prstGeom prst="rect">
            <a:avLst/>
          </a:prstGeom>
          <a:solidFill>
            <a:srgbClr val="2D4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4" name="Rectangle 13">
            <a:extLst>
              <a:ext uri="{FF2B5EF4-FFF2-40B4-BE49-F238E27FC236}">
                <a16:creationId xmlns:a16="http://schemas.microsoft.com/office/drawing/2014/main" id="{2E51F557-584B-BE43-97EA-F6FE726A62B3}"/>
              </a:ext>
            </a:extLst>
          </p:cNvPr>
          <p:cNvSpPr/>
          <p:nvPr/>
        </p:nvSpPr>
        <p:spPr>
          <a:xfrm>
            <a:off x="519569" y="5520266"/>
            <a:ext cx="4439294" cy="383822"/>
          </a:xfrm>
          <a:prstGeom prst="rect">
            <a:avLst/>
          </a:prstGeom>
          <a:solidFill>
            <a:srgbClr val="026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2" name="Rectangle 11">
            <a:extLst>
              <a:ext uri="{FF2B5EF4-FFF2-40B4-BE49-F238E27FC236}">
                <a16:creationId xmlns:a16="http://schemas.microsoft.com/office/drawing/2014/main" id="{C04217EA-72DF-424E-92AF-3EB70B976781}"/>
              </a:ext>
            </a:extLst>
          </p:cNvPr>
          <p:cNvSpPr/>
          <p:nvPr/>
        </p:nvSpPr>
        <p:spPr>
          <a:xfrm>
            <a:off x="519568" y="5085644"/>
            <a:ext cx="3260269" cy="383822"/>
          </a:xfrm>
          <a:prstGeom prst="rect">
            <a:avLst/>
          </a:prstGeom>
          <a:solidFill>
            <a:srgbClr val="00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1" name="Rectangle 10">
            <a:extLst>
              <a:ext uri="{FF2B5EF4-FFF2-40B4-BE49-F238E27FC236}">
                <a16:creationId xmlns:a16="http://schemas.microsoft.com/office/drawing/2014/main" id="{5FDB8E3C-C145-984B-A12E-09EAE896FF2B}"/>
              </a:ext>
            </a:extLst>
          </p:cNvPr>
          <p:cNvSpPr/>
          <p:nvPr/>
        </p:nvSpPr>
        <p:spPr>
          <a:xfrm>
            <a:off x="519568" y="4651022"/>
            <a:ext cx="5142679" cy="383822"/>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7" name="Text Placeholder 3">
            <a:extLst>
              <a:ext uri="{FF2B5EF4-FFF2-40B4-BE49-F238E27FC236}">
                <a16:creationId xmlns:a16="http://schemas.microsoft.com/office/drawing/2014/main" id="{9B6AE86E-D76E-FC41-A996-86EC360634AB}"/>
              </a:ext>
            </a:extLst>
          </p:cNvPr>
          <p:cNvSpPr txBox="1">
            <a:spLocks/>
          </p:cNvSpPr>
          <p:nvPr/>
        </p:nvSpPr>
        <p:spPr>
          <a:xfrm>
            <a:off x="521852" y="1311651"/>
            <a:ext cx="6533982" cy="8818419"/>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Existem no total seis módulos diferentes com os REA dedicados ao Envolvimento Cívico Digital:</a:t>
            </a:r>
            <a:r>
              <a:rPr lang="en-GB" b="1" dirty="0"/>
              <a:t>:</a:t>
            </a:r>
            <a:endParaRPr lang="ru-RU" b="1" dirty="0"/>
          </a:p>
          <a:p>
            <a:endParaRPr lang="ru-RU" b="1" dirty="0"/>
          </a:p>
          <a:p>
            <a:r>
              <a:rPr lang="pt-PT" b="1" dirty="0"/>
              <a:t>MÓDULO 1: </a:t>
            </a:r>
            <a:r>
              <a:rPr lang="pt-PT" dirty="0"/>
              <a:t>Envolvimento Cívico Digital – O potencial na interseção de tecnologia e os novas meios de comunicação</a:t>
            </a:r>
          </a:p>
          <a:p>
            <a:r>
              <a:rPr lang="pt-PT" b="1" dirty="0"/>
              <a:t>MÓDULO 2: </a:t>
            </a:r>
            <a:r>
              <a:rPr lang="pt-PT" dirty="0"/>
              <a:t>Onde estão as oportunidades para os alunos?</a:t>
            </a:r>
          </a:p>
          <a:p>
            <a:r>
              <a:rPr lang="pt-PT" b="1" dirty="0"/>
              <a:t>MÓDULO</a:t>
            </a:r>
            <a:r>
              <a:rPr lang="pt-PT" dirty="0"/>
              <a:t> </a:t>
            </a:r>
            <a:r>
              <a:rPr lang="pt-PT" b="1" dirty="0"/>
              <a:t>3: </a:t>
            </a:r>
            <a:r>
              <a:rPr lang="pt-PT" dirty="0"/>
              <a:t>Como configurar um projeto de Envolvimento Cívico Digital </a:t>
            </a:r>
          </a:p>
          <a:p>
            <a:r>
              <a:rPr lang="pt-PT" b="1" dirty="0"/>
              <a:t>MÓDULO 4: </a:t>
            </a:r>
            <a:r>
              <a:rPr lang="pt-PT" dirty="0"/>
              <a:t>Gestão de projeto de Envolvimento Cívico Digital</a:t>
            </a:r>
          </a:p>
          <a:p>
            <a:r>
              <a:rPr lang="pt-PT" b="1" dirty="0"/>
              <a:t>MÓDULO 5: </a:t>
            </a:r>
            <a:r>
              <a:rPr lang="pt-PT" dirty="0"/>
              <a:t>Como financiar o seu projeto Incluindo modelos focados na tecnologia</a:t>
            </a:r>
          </a:p>
          <a:p>
            <a:r>
              <a:rPr lang="pt-PT" b="1" dirty="0"/>
              <a:t>MÓDULO 6: </a:t>
            </a:r>
            <a:r>
              <a:rPr lang="pt-PT" dirty="0"/>
              <a:t>Marketing do projeto de Envolvimento Cívico Digital, causa e colaboração</a:t>
            </a:r>
          </a:p>
          <a:p>
            <a:r>
              <a:rPr lang="pt-PT" dirty="0"/>
              <a:t>Cada módulo foi criado para apresentar ao aluno diferentes conceitos em torno do envolvimento cívico digital e garantir conhecimento que lhe permita identificar uma necessidade de um projeto de Envolvimento Cívico Digital, bem como ferramentas e informações necessárias para individualmente se envolver neste tipo de projetos ou até criar o seu próprio projeto S-ECD.</a:t>
            </a:r>
          </a:p>
          <a:p>
            <a:r>
              <a:rPr lang="pt-PT" dirty="0"/>
              <a:t>Especificamente, os participantes adquirirão os seguintes conhecimentos e aptidões:</a:t>
            </a:r>
          </a:p>
          <a:p>
            <a:pPr>
              <a:spcBef>
                <a:spcPts val="100"/>
              </a:spcBef>
            </a:pPr>
            <a:endParaRPr lang="en-RU" dirty="0"/>
          </a:p>
          <a:p>
            <a:pPr lvl="0" algn="l">
              <a:lnSpc>
                <a:spcPct val="250000"/>
              </a:lnSpc>
              <a:spcBef>
                <a:spcPts val="100"/>
              </a:spcBef>
            </a:pPr>
            <a:r>
              <a:rPr lang="pt-PT" dirty="0">
                <a:solidFill>
                  <a:schemeClr val="bg1"/>
                </a:solidFill>
              </a:rPr>
              <a:t>Uma compreensão do que é envolvimento cívico e como é definido um projeto de ECD</a:t>
            </a:r>
          </a:p>
          <a:p>
            <a:pPr lvl="0"/>
            <a:endParaRPr lang="pt-PT" sz="100" dirty="0">
              <a:solidFill>
                <a:schemeClr val="bg1"/>
              </a:solidFill>
            </a:endParaRPr>
          </a:p>
          <a:p>
            <a:pPr lvl="0"/>
            <a:r>
              <a:rPr lang="pt-PT" dirty="0">
                <a:solidFill>
                  <a:schemeClr val="bg1"/>
                </a:solidFill>
              </a:rPr>
              <a:t>Quais os diferentes tipos de projeto de ECD existentes</a:t>
            </a:r>
          </a:p>
          <a:p>
            <a:pPr lvl="0"/>
            <a:endParaRPr lang="pt-PT" sz="400" dirty="0">
              <a:solidFill>
                <a:schemeClr val="bg1"/>
              </a:solidFill>
            </a:endParaRPr>
          </a:p>
          <a:p>
            <a:pPr lvl="0"/>
            <a:r>
              <a:rPr lang="pt-PT" dirty="0">
                <a:solidFill>
                  <a:schemeClr val="bg1"/>
                </a:solidFill>
              </a:rPr>
              <a:t>Diferentes formas de participar num projeto de Envolvimento Cívico Digital</a:t>
            </a:r>
          </a:p>
          <a:p>
            <a:pPr lvl="0"/>
            <a:endParaRPr lang="pt-PT" dirty="0">
              <a:solidFill>
                <a:schemeClr val="bg1"/>
              </a:solidFill>
            </a:endParaRPr>
          </a:p>
          <a:p>
            <a:pPr lvl="0"/>
            <a:r>
              <a:rPr lang="pt-PT" dirty="0">
                <a:solidFill>
                  <a:schemeClr val="bg1"/>
                </a:solidFill>
              </a:rPr>
              <a:t>Compreensão dos referenciais europeus de competências</a:t>
            </a:r>
          </a:p>
          <a:p>
            <a:pPr lvl="0"/>
            <a:endParaRPr lang="pt-PT" sz="100" dirty="0">
              <a:solidFill>
                <a:schemeClr val="bg1"/>
              </a:solidFill>
            </a:endParaRPr>
          </a:p>
          <a:p>
            <a:pPr lvl="0"/>
            <a:r>
              <a:rPr lang="pt-PT" dirty="0">
                <a:solidFill>
                  <a:schemeClr val="bg1"/>
                </a:solidFill>
              </a:rPr>
              <a:t>Quais as competências que podem ser desenvolvidas através da participação num projeto</a:t>
            </a:r>
          </a:p>
          <a:p>
            <a:pPr lvl="0"/>
            <a:endParaRPr lang="pt-PT" sz="100" dirty="0">
              <a:solidFill>
                <a:schemeClr val="bg1"/>
              </a:solidFill>
            </a:endParaRPr>
          </a:p>
          <a:p>
            <a:pPr lvl="0"/>
            <a:endParaRPr lang="pt-PT" sz="100" dirty="0">
              <a:solidFill>
                <a:schemeClr val="bg1"/>
              </a:solidFill>
            </a:endParaRPr>
          </a:p>
          <a:p>
            <a:pPr lvl="0"/>
            <a:r>
              <a:rPr lang="pt-PT" dirty="0">
                <a:solidFill>
                  <a:schemeClr val="bg1"/>
                </a:solidFill>
              </a:rPr>
              <a:t>Como criar um projeto de ECD do começo ao fim</a:t>
            </a:r>
          </a:p>
          <a:p>
            <a:pPr lvl="0"/>
            <a:endParaRPr lang="pt-PT" sz="700" dirty="0">
              <a:solidFill>
                <a:schemeClr val="bg1"/>
              </a:solidFill>
            </a:endParaRPr>
          </a:p>
          <a:p>
            <a:pPr lvl="0"/>
            <a:r>
              <a:rPr lang="pt-PT" dirty="0">
                <a:solidFill>
                  <a:schemeClr val="bg1"/>
                </a:solidFill>
              </a:rPr>
              <a:t>Orientação ao nível da gestão de projeto </a:t>
            </a:r>
          </a:p>
          <a:p>
            <a:pPr lvl="0"/>
            <a:endParaRPr lang="pt-PT" sz="500" dirty="0">
              <a:solidFill>
                <a:schemeClr val="bg1"/>
              </a:solidFill>
            </a:endParaRPr>
          </a:p>
          <a:p>
            <a:pPr lvl="0"/>
            <a:r>
              <a:rPr lang="pt-PT" dirty="0">
                <a:solidFill>
                  <a:schemeClr val="bg1"/>
                </a:solidFill>
              </a:rPr>
              <a:t>Formas disponíveis para garantir o financiamento de um projeto</a:t>
            </a:r>
          </a:p>
          <a:p>
            <a:pPr lvl="0"/>
            <a:endParaRPr lang="pt-PT" sz="400" dirty="0">
              <a:solidFill>
                <a:schemeClr val="bg1"/>
              </a:solidFill>
            </a:endParaRPr>
          </a:p>
          <a:p>
            <a:pPr lvl="0"/>
            <a:r>
              <a:rPr lang="pt-PT" dirty="0">
                <a:solidFill>
                  <a:schemeClr val="bg1"/>
                </a:solidFill>
              </a:rPr>
              <a:t>Compreensão de como publicitar e disponibilizar no mercado o seu próprio projeto</a:t>
            </a:r>
            <a:endParaRPr lang="en-RU" dirty="0">
              <a:solidFill>
                <a:schemeClr val="bg1"/>
              </a:solidFill>
            </a:endParaRPr>
          </a:p>
          <a:p>
            <a:pPr algn="l">
              <a:lnSpc>
                <a:spcPct val="250000"/>
              </a:lnSpc>
            </a:pPr>
            <a:endParaRPr lang="en-RU" dirty="0"/>
          </a:p>
          <a:p>
            <a:endParaRPr lang="en-US" dirty="0"/>
          </a:p>
          <a:p>
            <a:r>
              <a:rPr lang="en-GB" b="1" dirty="0"/>
              <a:t>  </a:t>
            </a:r>
          </a:p>
        </p:txBody>
      </p:sp>
      <p:sp>
        <p:nvSpPr>
          <p:cNvPr id="5" name="Text Placeholder 2">
            <a:extLst>
              <a:ext uri="{FF2B5EF4-FFF2-40B4-BE49-F238E27FC236}">
                <a16:creationId xmlns:a16="http://schemas.microsoft.com/office/drawing/2014/main" id="{0298FB8A-DFD3-284F-903F-46DA4154CA96}"/>
              </a:ext>
            </a:extLst>
          </p:cNvPr>
          <p:cNvSpPr txBox="1">
            <a:spLocks/>
          </p:cNvSpPr>
          <p:nvPr/>
        </p:nvSpPr>
        <p:spPr>
          <a:xfrm>
            <a:off x="522456" y="561743"/>
            <a:ext cx="6533982" cy="635759"/>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800" kern="1200" baseline="0">
                <a:solidFill>
                  <a:srgbClr val="7FCCC7"/>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dirty="0"/>
              <a:t>OBJETIVOS GERAIS DE APRENDIZAGEM DOS REAS</a:t>
            </a:r>
            <a:endParaRPr lang="en-IE" dirty="0"/>
          </a:p>
        </p:txBody>
      </p:sp>
      <p:sp>
        <p:nvSpPr>
          <p:cNvPr id="4" name="Text Placeholder 3">
            <a:extLst>
              <a:ext uri="{FF2B5EF4-FFF2-40B4-BE49-F238E27FC236}">
                <a16:creationId xmlns:a16="http://schemas.microsoft.com/office/drawing/2014/main" id="{D4D9D311-56E8-25C9-2F34-F8C48434D2CD}"/>
              </a:ext>
            </a:extLst>
          </p:cNvPr>
          <p:cNvSpPr>
            <a:spLocks noGrp="1"/>
          </p:cNvSpPr>
          <p:nvPr>
            <p:ph type="body" sz="quarter" idx="32"/>
          </p:nvPr>
        </p:nvSpPr>
        <p:spPr/>
        <p:txBody>
          <a:bodyPr/>
          <a:lstStyle/>
          <a:p>
            <a:endParaRPr lang="en-GB"/>
          </a:p>
        </p:txBody>
      </p:sp>
      <p:sp>
        <p:nvSpPr>
          <p:cNvPr id="6" name="Freeform 5">
            <a:extLst>
              <a:ext uri="{FF2B5EF4-FFF2-40B4-BE49-F238E27FC236}">
                <a16:creationId xmlns:a16="http://schemas.microsoft.com/office/drawing/2014/main" id="{23342098-6ACF-F34B-A09A-F9F135BE9756}"/>
              </a:ext>
            </a:extLst>
          </p:cNvPr>
          <p:cNvSpPr/>
          <p:nvPr/>
        </p:nvSpPr>
        <p:spPr>
          <a:xfrm>
            <a:off x="288257" y="717222"/>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8" name="Freeform 7">
            <a:extLst>
              <a:ext uri="{FF2B5EF4-FFF2-40B4-BE49-F238E27FC236}">
                <a16:creationId xmlns:a16="http://schemas.microsoft.com/office/drawing/2014/main" id="{C943C4A7-8F4A-F446-9DE0-4CF6FC3A7149}"/>
              </a:ext>
            </a:extLst>
          </p:cNvPr>
          <p:cNvSpPr/>
          <p:nvPr/>
        </p:nvSpPr>
        <p:spPr>
          <a:xfrm>
            <a:off x="381979" y="1327694"/>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Tree>
    <p:extLst>
      <p:ext uri="{BB962C8B-B14F-4D97-AF65-F5344CB8AC3E}">
        <p14:creationId xmlns:p14="http://schemas.microsoft.com/office/powerpoint/2010/main" val="238257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EFC96D0-5782-4341-9053-4568F77EF77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5670" r="23351" b="29021"/>
          <a:stretch/>
        </p:blipFill>
        <p:spPr>
          <a:xfrm flipH="1">
            <a:off x="0" y="2941638"/>
            <a:ext cx="7559675" cy="4294187"/>
          </a:xfrm>
        </p:spPr>
      </p:pic>
      <p:sp>
        <p:nvSpPr>
          <p:cNvPr id="6" name="Rectangle 5">
            <a:extLst>
              <a:ext uri="{FF2B5EF4-FFF2-40B4-BE49-F238E27FC236}">
                <a16:creationId xmlns:a16="http://schemas.microsoft.com/office/drawing/2014/main" id="{2A410419-8088-CB46-A60F-DE221055DE66}"/>
              </a:ext>
            </a:extLst>
          </p:cNvPr>
          <p:cNvSpPr/>
          <p:nvPr/>
        </p:nvSpPr>
        <p:spPr>
          <a:xfrm>
            <a:off x="2146064" y="3043742"/>
            <a:ext cx="4777657"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7" name="Rectangle 6">
            <a:extLst>
              <a:ext uri="{FF2B5EF4-FFF2-40B4-BE49-F238E27FC236}">
                <a16:creationId xmlns:a16="http://schemas.microsoft.com/office/drawing/2014/main" id="{9AC5EE08-BF5F-014E-A30F-B71B8C8A66CA}"/>
              </a:ext>
            </a:extLst>
          </p:cNvPr>
          <p:cNvSpPr/>
          <p:nvPr/>
        </p:nvSpPr>
        <p:spPr>
          <a:xfrm>
            <a:off x="2146065" y="3776565"/>
            <a:ext cx="3591347"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8" name="Text Placeholder 3">
            <a:extLst>
              <a:ext uri="{FF2B5EF4-FFF2-40B4-BE49-F238E27FC236}">
                <a16:creationId xmlns:a16="http://schemas.microsoft.com/office/drawing/2014/main" id="{F726496B-E0A6-3A4D-A898-F513A23AC3F1}"/>
              </a:ext>
            </a:extLst>
          </p:cNvPr>
          <p:cNvSpPr txBox="1">
            <a:spLocks/>
          </p:cNvSpPr>
          <p:nvPr/>
        </p:nvSpPr>
        <p:spPr>
          <a:xfrm>
            <a:off x="2151021" y="2322960"/>
            <a:ext cx="5408654" cy="2678498"/>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514350" indent="-514350">
              <a:lnSpc>
                <a:spcPct val="100000"/>
              </a:lnSpc>
              <a:spcBef>
                <a:spcPts val="1300"/>
              </a:spcBef>
              <a:spcAft>
                <a:spcPts val="600"/>
              </a:spcAft>
              <a:buAutoNum type="arabicPeriod" startAt="2"/>
            </a:pPr>
            <a:r>
              <a:rPr lang="pt-PT" b="1" dirty="0"/>
              <a:t>UTILIZAÇÃO DO GUIA </a:t>
            </a:r>
          </a:p>
          <a:p>
            <a:pPr>
              <a:lnSpc>
                <a:spcPct val="100000"/>
              </a:lnSpc>
              <a:spcBef>
                <a:spcPts val="1300"/>
              </a:spcBef>
              <a:spcAft>
                <a:spcPts val="600"/>
              </a:spcAft>
            </a:pPr>
            <a:r>
              <a:rPr lang="pt-PT" b="1" dirty="0"/>
              <a:t>      DE ENVOLVIMENTO</a:t>
            </a:r>
          </a:p>
          <a:p>
            <a:pPr>
              <a:lnSpc>
                <a:spcPct val="100000"/>
              </a:lnSpc>
              <a:spcBef>
                <a:spcPts val="1300"/>
              </a:spcBef>
              <a:spcAft>
                <a:spcPts val="600"/>
              </a:spcAft>
            </a:pPr>
            <a:r>
              <a:rPr lang="pt-PT" b="1" dirty="0"/>
              <a:t>      CÍVICO DIGITAL</a:t>
            </a:r>
          </a:p>
          <a:p>
            <a:pPr>
              <a:lnSpc>
                <a:spcPct val="100000"/>
              </a:lnSpc>
              <a:spcBef>
                <a:spcPts val="1300"/>
              </a:spcBef>
              <a:spcAft>
                <a:spcPts val="600"/>
              </a:spcAft>
            </a:pPr>
            <a:endParaRPr lang="pt-PT" b="1" dirty="0"/>
          </a:p>
          <a:p>
            <a:pPr>
              <a:lnSpc>
                <a:spcPct val="100000"/>
              </a:lnSpc>
              <a:spcBef>
                <a:spcPts val="1300"/>
              </a:spcBef>
              <a:spcAft>
                <a:spcPts val="600"/>
              </a:spcAft>
            </a:pPr>
            <a:endParaRPr lang="pt-PT" b="1" dirty="0"/>
          </a:p>
        </p:txBody>
      </p:sp>
      <p:grpSp>
        <p:nvGrpSpPr>
          <p:cNvPr id="12" name="Graphic 7">
            <a:extLst>
              <a:ext uri="{FF2B5EF4-FFF2-40B4-BE49-F238E27FC236}">
                <a16:creationId xmlns:a16="http://schemas.microsoft.com/office/drawing/2014/main" id="{0DCBD96A-9E28-BE4B-AA31-4D7803FD87B3}"/>
              </a:ext>
            </a:extLst>
          </p:cNvPr>
          <p:cNvGrpSpPr/>
          <p:nvPr/>
        </p:nvGrpSpPr>
        <p:grpSpPr>
          <a:xfrm>
            <a:off x="6095054" y="3897279"/>
            <a:ext cx="800048" cy="208517"/>
            <a:chOff x="63925" y="4378813"/>
            <a:chExt cx="7430837" cy="1936702"/>
          </a:xfrm>
          <a:solidFill>
            <a:schemeClr val="bg1"/>
          </a:solidFill>
        </p:grpSpPr>
        <p:sp>
          <p:nvSpPr>
            <p:cNvPr id="13" name="Freeform 12">
              <a:extLst>
                <a:ext uri="{FF2B5EF4-FFF2-40B4-BE49-F238E27FC236}">
                  <a16:creationId xmlns:a16="http://schemas.microsoft.com/office/drawing/2014/main" id="{4B80C1E1-8196-0341-8536-85A2FEC21B51}"/>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5D266F90-B62B-3F46-9E88-9B51686215B5}"/>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E6ECE41F-F4CD-634D-BAE2-9A797ECBBE0D}"/>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1FB78BB7-D9CA-5A47-90D8-175DB440A6C2}"/>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grpFill/>
            <a:ln w="8971" cap="flat">
              <a:noFill/>
              <a:prstDash val="solid"/>
              <a:miter/>
            </a:ln>
          </p:spPr>
          <p:txBody>
            <a:bodyPr rtlCol="0" anchor="ctr"/>
            <a:lstStyle/>
            <a:p>
              <a:endParaRPr lang="en-RU"/>
            </a:p>
          </p:txBody>
        </p:sp>
        <p:sp>
          <p:nvSpPr>
            <p:cNvPr id="17" name="Freeform 16">
              <a:extLst>
                <a:ext uri="{FF2B5EF4-FFF2-40B4-BE49-F238E27FC236}">
                  <a16:creationId xmlns:a16="http://schemas.microsoft.com/office/drawing/2014/main" id="{5294E6CA-EC19-7C42-9F9D-476A8B64DB44}"/>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8" name="Freeform 17">
              <a:extLst>
                <a:ext uri="{FF2B5EF4-FFF2-40B4-BE49-F238E27FC236}">
                  <a16:creationId xmlns:a16="http://schemas.microsoft.com/office/drawing/2014/main" id="{1F98E588-6731-3E47-A7DE-658D4C41211C}"/>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grp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577B7568-8A52-4B43-8C3C-A0A6DD92CF53}"/>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grpFill/>
            <a:ln w="8971" cap="flat">
              <a:noFill/>
              <a:prstDash val="solid"/>
              <a:miter/>
            </a:ln>
          </p:spPr>
          <p:txBody>
            <a:bodyPr rtlCol="0" anchor="ctr"/>
            <a:lstStyle/>
            <a:p>
              <a:endParaRPr lang="en-RU"/>
            </a:p>
          </p:txBody>
        </p:sp>
        <p:sp>
          <p:nvSpPr>
            <p:cNvPr id="20" name="Freeform 19">
              <a:extLst>
                <a:ext uri="{FF2B5EF4-FFF2-40B4-BE49-F238E27FC236}">
                  <a16:creationId xmlns:a16="http://schemas.microsoft.com/office/drawing/2014/main" id="{7E2EB96B-C783-4A45-8EDC-61BE9264E2C8}"/>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1" name="Freeform 20">
              <a:extLst>
                <a:ext uri="{FF2B5EF4-FFF2-40B4-BE49-F238E27FC236}">
                  <a16:creationId xmlns:a16="http://schemas.microsoft.com/office/drawing/2014/main" id="{F28D3076-57CD-9243-9750-EED6BA1AB1A3}"/>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2" name="Freeform 21">
              <a:extLst>
                <a:ext uri="{FF2B5EF4-FFF2-40B4-BE49-F238E27FC236}">
                  <a16:creationId xmlns:a16="http://schemas.microsoft.com/office/drawing/2014/main" id="{115D098D-4121-F544-BB02-13C94222B396}"/>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grpFill/>
            <a:ln w="8971" cap="flat">
              <a:noFill/>
              <a:prstDash val="solid"/>
              <a:miter/>
            </a:ln>
          </p:spPr>
          <p:txBody>
            <a:bodyPr rtlCol="0" anchor="ctr"/>
            <a:lstStyle/>
            <a:p>
              <a:endParaRPr lang="en-RU"/>
            </a:p>
          </p:txBody>
        </p:sp>
      </p:grpSp>
    </p:spTree>
    <p:extLst>
      <p:ext uri="{BB962C8B-B14F-4D97-AF65-F5344CB8AC3E}">
        <p14:creationId xmlns:p14="http://schemas.microsoft.com/office/powerpoint/2010/main" val="415270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38604D7-F734-9441-9E1A-60023E4E0B71}"/>
              </a:ext>
            </a:extLst>
          </p:cNvPr>
          <p:cNvPicPr>
            <a:picLocks noChangeAspect="1"/>
          </p:cNvPicPr>
          <p:nvPr/>
        </p:nvPicPr>
        <p:blipFill>
          <a:blip r:embed="rId2"/>
          <a:stretch>
            <a:fillRect/>
          </a:stretch>
        </p:blipFill>
        <p:spPr>
          <a:xfrm>
            <a:off x="321732" y="4500632"/>
            <a:ext cx="952500" cy="495300"/>
          </a:xfrm>
          <a:prstGeom prst="rect">
            <a:avLst/>
          </a:prstGeom>
        </p:spPr>
      </p:pic>
      <p:sp>
        <p:nvSpPr>
          <p:cNvPr id="4" name="Text Placeholder 3">
            <a:extLst>
              <a:ext uri="{FF2B5EF4-FFF2-40B4-BE49-F238E27FC236}">
                <a16:creationId xmlns:a16="http://schemas.microsoft.com/office/drawing/2014/main" id="{13977E25-D974-3B4B-9991-CB78B5DDA1C4}"/>
              </a:ext>
            </a:extLst>
          </p:cNvPr>
          <p:cNvSpPr>
            <a:spLocks noGrp="1"/>
          </p:cNvSpPr>
          <p:nvPr>
            <p:ph type="body" sz="quarter" idx="33"/>
          </p:nvPr>
        </p:nvSpPr>
        <p:spPr>
          <a:xfrm>
            <a:off x="522457" y="583069"/>
            <a:ext cx="3154194" cy="3038672"/>
          </a:xfrm>
        </p:spPr>
        <p:txBody>
          <a:bodyPr/>
          <a:lstStyle/>
          <a:p>
            <a:r>
              <a:rPr lang="pt-PT" dirty="0"/>
              <a:t>O Guia para Envolvimento Cívico Digital (ECD) baseia-se numa extensa investigação sobre o envolvimento cívico digital dos alunos. Concentra-se na conceptualização do Envolvimento cívico digital em investigações teóricas e empíricas e explora como o envolvimento cívico digital pode ser integrado em diferentes níveis do ensino superior (política, ensino e aprendizagem). Espera-se que seja um recurso de suporte à investigação para os docentes e gestores das instituições de ensino superior (IES) que planeiam implementar a educação cívica digital na sua organização. O Guia reúne uma extensa base de conhecimento sobre o ECD e as oportunidades de aprendizagem que esse conhecimento oferece. Garante uma orientação prática aos docentes sobre como integrar o ECD no seu ensino.</a:t>
            </a:r>
          </a:p>
          <a:p>
            <a:r>
              <a:rPr lang="en-US" b="1" dirty="0" err="1"/>
              <a:t>Existem</a:t>
            </a:r>
            <a:r>
              <a:rPr lang="en-US" b="1" dirty="0"/>
              <a:t> </a:t>
            </a:r>
            <a:r>
              <a:rPr lang="en-US" b="1" dirty="0" err="1"/>
              <a:t>dois</a:t>
            </a:r>
            <a:r>
              <a:rPr lang="en-US" b="1" dirty="0"/>
              <a:t> </a:t>
            </a:r>
            <a:r>
              <a:rPr lang="en-US" b="1" dirty="0" err="1"/>
              <a:t>principais</a:t>
            </a:r>
            <a:r>
              <a:rPr lang="en-US" b="1" dirty="0"/>
              <a:t> </a:t>
            </a:r>
            <a:r>
              <a:rPr lang="en-US" b="1" dirty="0" err="1"/>
              <a:t>grupos-alvo</a:t>
            </a:r>
            <a:r>
              <a:rPr lang="en-US" b="1" dirty="0"/>
              <a:t>: </a:t>
            </a:r>
            <a:endParaRPr lang="en-RU" b="1" dirty="0"/>
          </a:p>
          <a:p>
            <a:endParaRPr lang="en-GB" dirty="0"/>
          </a:p>
          <a:p>
            <a:endParaRPr lang="en-RU" dirty="0"/>
          </a:p>
        </p:txBody>
      </p:sp>
      <p:sp>
        <p:nvSpPr>
          <p:cNvPr id="5" name="Rectangle 4">
            <a:extLst>
              <a:ext uri="{FF2B5EF4-FFF2-40B4-BE49-F238E27FC236}">
                <a16:creationId xmlns:a16="http://schemas.microsoft.com/office/drawing/2014/main" id="{57ABC427-B5AC-F348-B02D-9216223A5588}"/>
              </a:ext>
            </a:extLst>
          </p:cNvPr>
          <p:cNvSpPr/>
          <p:nvPr/>
        </p:nvSpPr>
        <p:spPr>
          <a:xfrm>
            <a:off x="4356847" y="557213"/>
            <a:ext cx="3202828" cy="4267199"/>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7" name="Picture 6">
            <a:extLst>
              <a:ext uri="{FF2B5EF4-FFF2-40B4-BE49-F238E27FC236}">
                <a16:creationId xmlns:a16="http://schemas.microsoft.com/office/drawing/2014/main" id="{610B8836-9BD3-D449-B62E-8150980629ED}"/>
              </a:ext>
            </a:extLst>
          </p:cNvPr>
          <p:cNvPicPr>
            <a:picLocks noChangeAspect="1"/>
          </p:cNvPicPr>
          <p:nvPr/>
        </p:nvPicPr>
        <p:blipFill>
          <a:blip r:embed="rId3"/>
          <a:stretch>
            <a:fillRect/>
          </a:stretch>
        </p:blipFill>
        <p:spPr>
          <a:xfrm>
            <a:off x="4815261" y="1058862"/>
            <a:ext cx="2286000" cy="3263900"/>
          </a:xfrm>
          <a:prstGeom prst="rect">
            <a:avLst/>
          </a:prstGeom>
        </p:spPr>
      </p:pic>
      <p:pic>
        <p:nvPicPr>
          <p:cNvPr id="8" name="Picture 7" descr="Icon&#10;&#10;Description automatically generated">
            <a:extLst>
              <a:ext uri="{FF2B5EF4-FFF2-40B4-BE49-F238E27FC236}">
                <a16:creationId xmlns:a16="http://schemas.microsoft.com/office/drawing/2014/main" id="{58FD7FC2-2B2F-4345-BE25-47BFEE29C5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7058" b="31977"/>
          <a:stretch/>
        </p:blipFill>
        <p:spPr>
          <a:xfrm flipH="1">
            <a:off x="4063521" y="3827461"/>
            <a:ext cx="1503480" cy="1498600"/>
          </a:xfrm>
          <a:prstGeom prst="rect">
            <a:avLst/>
          </a:prstGeom>
        </p:spPr>
      </p:pic>
      <p:pic>
        <p:nvPicPr>
          <p:cNvPr id="10" name="Picture 9">
            <a:extLst>
              <a:ext uri="{FF2B5EF4-FFF2-40B4-BE49-F238E27FC236}">
                <a16:creationId xmlns:a16="http://schemas.microsoft.com/office/drawing/2014/main" id="{CB66F185-64F8-FF4A-89C0-C179AB7EC030}"/>
              </a:ext>
            </a:extLst>
          </p:cNvPr>
          <p:cNvPicPr>
            <a:picLocks noChangeAspect="1"/>
          </p:cNvPicPr>
          <p:nvPr/>
        </p:nvPicPr>
        <p:blipFill>
          <a:blip r:embed="rId5"/>
          <a:stretch>
            <a:fillRect/>
          </a:stretch>
        </p:blipFill>
        <p:spPr>
          <a:xfrm>
            <a:off x="328016" y="3710923"/>
            <a:ext cx="952500" cy="495300"/>
          </a:xfrm>
          <a:prstGeom prst="rect">
            <a:avLst/>
          </a:prstGeom>
        </p:spPr>
      </p:pic>
      <p:sp>
        <p:nvSpPr>
          <p:cNvPr id="12" name="Text Placeholder 25">
            <a:extLst>
              <a:ext uri="{FF2B5EF4-FFF2-40B4-BE49-F238E27FC236}">
                <a16:creationId xmlns:a16="http://schemas.microsoft.com/office/drawing/2014/main" id="{ABCDC215-F14A-B84D-A9CF-BCC1B1DCCA21}"/>
              </a:ext>
            </a:extLst>
          </p:cNvPr>
          <p:cNvSpPr txBox="1">
            <a:spLocks/>
          </p:cNvSpPr>
          <p:nvPr/>
        </p:nvSpPr>
        <p:spPr>
          <a:xfrm>
            <a:off x="379179" y="3710923"/>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01</a:t>
            </a:r>
          </a:p>
        </p:txBody>
      </p:sp>
      <p:sp>
        <p:nvSpPr>
          <p:cNvPr id="13" name="Text Placeholder 3">
            <a:extLst>
              <a:ext uri="{FF2B5EF4-FFF2-40B4-BE49-F238E27FC236}">
                <a16:creationId xmlns:a16="http://schemas.microsoft.com/office/drawing/2014/main" id="{12F6C8EA-1878-6A49-9125-BF639D19D596}"/>
              </a:ext>
            </a:extLst>
          </p:cNvPr>
          <p:cNvSpPr txBox="1">
            <a:spLocks/>
          </p:cNvSpPr>
          <p:nvPr/>
        </p:nvSpPr>
        <p:spPr>
          <a:xfrm>
            <a:off x="1267948" y="3681589"/>
            <a:ext cx="2496003" cy="674231"/>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dirty="0"/>
              <a:t>Gestores do ensino superior -  planeiam implementar uma educação orientada para o envolvimento cívico digital na sua organização.</a:t>
            </a:r>
            <a:endParaRPr lang="en-RU" dirty="0"/>
          </a:p>
        </p:txBody>
      </p:sp>
      <p:sp>
        <p:nvSpPr>
          <p:cNvPr id="15" name="Text Placeholder 25">
            <a:extLst>
              <a:ext uri="{FF2B5EF4-FFF2-40B4-BE49-F238E27FC236}">
                <a16:creationId xmlns:a16="http://schemas.microsoft.com/office/drawing/2014/main" id="{6A1BE60B-BA30-674A-B98B-50F072117441}"/>
              </a:ext>
            </a:extLst>
          </p:cNvPr>
          <p:cNvSpPr txBox="1">
            <a:spLocks/>
          </p:cNvSpPr>
          <p:nvPr/>
        </p:nvSpPr>
        <p:spPr>
          <a:xfrm>
            <a:off x="379179" y="4500632"/>
            <a:ext cx="573701" cy="462047"/>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2500" b="1" dirty="0">
                <a:solidFill>
                  <a:srgbClr val="22385A"/>
                </a:solidFill>
                <a:latin typeface="Calibri" panose="020F0502020204030204" pitchFamily="34" charset="0"/>
              </a:rPr>
              <a:t>02</a:t>
            </a:r>
          </a:p>
        </p:txBody>
      </p:sp>
      <p:sp>
        <p:nvSpPr>
          <p:cNvPr id="16" name="Text Placeholder 3">
            <a:extLst>
              <a:ext uri="{FF2B5EF4-FFF2-40B4-BE49-F238E27FC236}">
                <a16:creationId xmlns:a16="http://schemas.microsoft.com/office/drawing/2014/main" id="{28A7B46F-7395-A042-9029-A8DAD8DADEB4}"/>
              </a:ext>
            </a:extLst>
          </p:cNvPr>
          <p:cNvSpPr txBox="1">
            <a:spLocks/>
          </p:cNvSpPr>
          <p:nvPr/>
        </p:nvSpPr>
        <p:spPr>
          <a:xfrm>
            <a:off x="1267948" y="4471298"/>
            <a:ext cx="2496003" cy="674231"/>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dirty="0"/>
              <a:t>Professor de ensino superior – Oferece uma orientação prática sobre como integrar o envolvimento cívico digital no seu ensino.</a:t>
            </a:r>
            <a:endParaRPr lang="en-RU" dirty="0"/>
          </a:p>
        </p:txBody>
      </p:sp>
      <p:sp>
        <p:nvSpPr>
          <p:cNvPr id="18" name="Text Placeholder 3">
            <a:extLst>
              <a:ext uri="{FF2B5EF4-FFF2-40B4-BE49-F238E27FC236}">
                <a16:creationId xmlns:a16="http://schemas.microsoft.com/office/drawing/2014/main" id="{E0CF4317-F6E7-1C41-9396-03C53A4AFC82}"/>
              </a:ext>
            </a:extLst>
          </p:cNvPr>
          <p:cNvSpPr txBox="1">
            <a:spLocks/>
          </p:cNvSpPr>
          <p:nvPr/>
        </p:nvSpPr>
        <p:spPr>
          <a:xfrm>
            <a:off x="522456" y="5544535"/>
            <a:ext cx="6533982" cy="3038672"/>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sz="1800" dirty="0">
                <a:solidFill>
                  <a:srgbClr val="7FCCC7"/>
                </a:solidFill>
              </a:rPr>
              <a:t>COMO USAR PEDAGOGICAMENTE O GUIA PARA O ENVOLVIMENTO CÍVICO DIGITAL PARA DOCENTES</a:t>
            </a:r>
            <a:endParaRPr lang="en-GB" b="1" dirty="0"/>
          </a:p>
          <a:p>
            <a:r>
              <a:rPr lang="pt-PT" dirty="0"/>
              <a:t>O Guia Pedagógico ECD para docentes apresenta estratégias pedagógicas inovadoras para o ensino do Envolvimento Cívico Digital. As principais áreas de competência cobertas incluem: </a:t>
            </a:r>
          </a:p>
          <a:p>
            <a:endParaRPr lang="pt-PT" dirty="0"/>
          </a:p>
        </p:txBody>
      </p:sp>
      <p:sp>
        <p:nvSpPr>
          <p:cNvPr id="20" name="Freeform 19">
            <a:extLst>
              <a:ext uri="{FF2B5EF4-FFF2-40B4-BE49-F238E27FC236}">
                <a16:creationId xmlns:a16="http://schemas.microsoft.com/office/drawing/2014/main" id="{1A0C1181-2AFF-344E-8B2F-7FEE277843FB}"/>
              </a:ext>
            </a:extLst>
          </p:cNvPr>
          <p:cNvSpPr/>
          <p:nvPr/>
        </p:nvSpPr>
        <p:spPr>
          <a:xfrm>
            <a:off x="300345" y="5533481"/>
            <a:ext cx="222111" cy="324800"/>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7FCCC7"/>
          </a:solidFill>
          <a:ln w="8971" cap="flat">
            <a:noFill/>
            <a:prstDash val="solid"/>
            <a:miter/>
          </a:ln>
        </p:spPr>
        <p:txBody>
          <a:bodyPr rtlCol="0" anchor="ctr"/>
          <a:lstStyle/>
          <a:p>
            <a:endParaRPr lang="en-RU"/>
          </a:p>
        </p:txBody>
      </p:sp>
      <p:sp>
        <p:nvSpPr>
          <p:cNvPr id="23" name="Freeform 22">
            <a:extLst>
              <a:ext uri="{FF2B5EF4-FFF2-40B4-BE49-F238E27FC236}">
                <a16:creationId xmlns:a16="http://schemas.microsoft.com/office/drawing/2014/main" id="{CE78374C-7EBB-224C-97BA-B9FF837937CA}"/>
              </a:ext>
            </a:extLst>
          </p:cNvPr>
          <p:cNvSpPr/>
          <p:nvPr/>
        </p:nvSpPr>
        <p:spPr>
          <a:xfrm>
            <a:off x="379179" y="3281981"/>
            <a:ext cx="128442" cy="187825"/>
          </a:xfrm>
          <a:custGeom>
            <a:avLst/>
            <a:gdLst>
              <a:gd name="connsiteX0" fmla="*/ 1831560 w 1831560"/>
              <a:gd name="connsiteY0" fmla="*/ 1339177 h 2678353"/>
              <a:gd name="connsiteX1" fmla="*/ 0 w 1831560"/>
              <a:gd name="connsiteY1" fmla="*/ 0 h 2678353"/>
              <a:gd name="connsiteX2" fmla="*/ 0 w 1831560"/>
              <a:gd name="connsiteY2" fmla="*/ 2678354 h 2678353"/>
            </a:gdLst>
            <a:ahLst/>
            <a:cxnLst>
              <a:cxn ang="0">
                <a:pos x="connsiteX0" y="connsiteY0"/>
              </a:cxn>
              <a:cxn ang="0">
                <a:pos x="connsiteX1" y="connsiteY1"/>
              </a:cxn>
              <a:cxn ang="0">
                <a:pos x="connsiteX2" y="connsiteY2"/>
              </a:cxn>
            </a:cxnLst>
            <a:rect l="l" t="t" r="r" b="b"/>
            <a:pathLst>
              <a:path w="1831560" h="2678353">
                <a:moveTo>
                  <a:pt x="1831560" y="1339177"/>
                </a:moveTo>
                <a:lnTo>
                  <a:pt x="0" y="0"/>
                </a:lnTo>
                <a:lnTo>
                  <a:pt x="0" y="2678354"/>
                </a:lnTo>
                <a:close/>
              </a:path>
            </a:pathLst>
          </a:custGeom>
          <a:solidFill>
            <a:srgbClr val="22385A"/>
          </a:solidFill>
          <a:ln w="8971" cap="flat">
            <a:noFill/>
            <a:prstDash val="solid"/>
            <a:miter/>
          </a:ln>
        </p:spPr>
        <p:txBody>
          <a:bodyPr rtlCol="0" anchor="ctr"/>
          <a:lstStyle/>
          <a:p>
            <a:endParaRPr lang="en-RU"/>
          </a:p>
        </p:txBody>
      </p:sp>
      <p:sp>
        <p:nvSpPr>
          <p:cNvPr id="9" name="Text Placeholder 25">
            <a:extLst>
              <a:ext uri="{FF2B5EF4-FFF2-40B4-BE49-F238E27FC236}">
                <a16:creationId xmlns:a16="http://schemas.microsoft.com/office/drawing/2014/main" id="{CA8CBA52-8F89-D129-8B4F-2BFEBE4E659A}"/>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pic>
        <p:nvPicPr>
          <p:cNvPr id="19" name="Picture 21">
            <a:extLst>
              <a:ext uri="{FF2B5EF4-FFF2-40B4-BE49-F238E27FC236}">
                <a16:creationId xmlns:a16="http://schemas.microsoft.com/office/drawing/2014/main" id="{B2F7D2C2-14C0-ED40-9803-FB1C883813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0343" y="6755481"/>
            <a:ext cx="4678989" cy="3310343"/>
          </a:xfrm>
          <a:prstGeom prst="rect">
            <a:avLst/>
          </a:prstGeom>
        </p:spPr>
      </p:pic>
    </p:spTree>
    <p:extLst>
      <p:ext uri="{BB962C8B-B14F-4D97-AF65-F5344CB8AC3E}">
        <p14:creationId xmlns:p14="http://schemas.microsoft.com/office/powerpoint/2010/main" val="80735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532550-9051-740D-00DB-5B54C6472E52}"/>
              </a:ext>
            </a:extLst>
          </p:cNvPr>
          <p:cNvSpPr/>
          <p:nvPr/>
        </p:nvSpPr>
        <p:spPr>
          <a:xfrm>
            <a:off x="2160241" y="2323696"/>
            <a:ext cx="5186857" cy="615625"/>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5" name="Picture Placeholder 4">
            <a:extLst>
              <a:ext uri="{FF2B5EF4-FFF2-40B4-BE49-F238E27FC236}">
                <a16:creationId xmlns:a16="http://schemas.microsoft.com/office/drawing/2014/main" id="{0A4AB17E-3F2E-A54B-A2CD-1E4B39EF655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2712" r="12712" b="36458"/>
          <a:stretch/>
        </p:blipFill>
        <p:spPr>
          <a:xfrm>
            <a:off x="-1" y="2941637"/>
            <a:ext cx="7567092" cy="4298400"/>
          </a:xfrm>
        </p:spPr>
      </p:pic>
      <p:sp>
        <p:nvSpPr>
          <p:cNvPr id="8" name="Rectangle 7">
            <a:extLst>
              <a:ext uri="{FF2B5EF4-FFF2-40B4-BE49-F238E27FC236}">
                <a16:creationId xmlns:a16="http://schemas.microsoft.com/office/drawing/2014/main" id="{E5612AE0-FDC3-2449-BC5B-A9450905A8CA}"/>
              </a:ext>
            </a:extLst>
          </p:cNvPr>
          <p:cNvSpPr/>
          <p:nvPr/>
        </p:nvSpPr>
        <p:spPr>
          <a:xfrm>
            <a:off x="2146065" y="3033232"/>
            <a:ext cx="4279012"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9" name="Rectangle 8">
            <a:extLst>
              <a:ext uri="{FF2B5EF4-FFF2-40B4-BE49-F238E27FC236}">
                <a16:creationId xmlns:a16="http://schemas.microsoft.com/office/drawing/2014/main" id="{73F4A986-1762-AE47-89CD-2B6BFAA979F3}"/>
              </a:ext>
            </a:extLst>
          </p:cNvPr>
          <p:cNvSpPr/>
          <p:nvPr/>
        </p:nvSpPr>
        <p:spPr>
          <a:xfrm>
            <a:off x="2146066" y="3744666"/>
            <a:ext cx="4349008" cy="615881"/>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nvGrpSpPr>
          <p:cNvPr id="11" name="Graphic 7">
            <a:extLst>
              <a:ext uri="{FF2B5EF4-FFF2-40B4-BE49-F238E27FC236}">
                <a16:creationId xmlns:a16="http://schemas.microsoft.com/office/drawing/2014/main" id="{168043B2-2EFE-D849-A797-7F73A17A22BF}"/>
              </a:ext>
            </a:extLst>
          </p:cNvPr>
          <p:cNvGrpSpPr/>
          <p:nvPr/>
        </p:nvGrpSpPr>
        <p:grpSpPr>
          <a:xfrm>
            <a:off x="6095054" y="4557206"/>
            <a:ext cx="800048" cy="208517"/>
            <a:chOff x="63925" y="4378813"/>
            <a:chExt cx="7430837" cy="1936702"/>
          </a:xfrm>
          <a:solidFill>
            <a:srgbClr val="F26B4D"/>
          </a:solidFill>
        </p:grpSpPr>
        <p:sp>
          <p:nvSpPr>
            <p:cNvPr id="12" name="Freeform 11">
              <a:extLst>
                <a:ext uri="{FF2B5EF4-FFF2-40B4-BE49-F238E27FC236}">
                  <a16:creationId xmlns:a16="http://schemas.microsoft.com/office/drawing/2014/main" id="{47E7513C-6B8A-BE47-84E2-EC7676A77EC1}"/>
                </a:ext>
              </a:extLst>
            </p:cNvPr>
            <p:cNvSpPr/>
            <p:nvPr/>
          </p:nvSpPr>
          <p:spPr>
            <a:xfrm>
              <a:off x="63925"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014" y="805716"/>
                    <a:pt x="0" y="625111"/>
                    <a:pt x="0" y="402723"/>
                  </a:cubicBezTo>
                  <a:cubicBezTo>
                    <a:pt x="0" y="180336"/>
                    <a:pt x="180014" y="0"/>
                    <a:pt x="402494" y="0"/>
                  </a:cubicBezTo>
                  <a:cubicBezTo>
                    <a:pt x="624795" y="0"/>
                    <a:pt x="804899" y="180336"/>
                    <a:pt x="804899" y="402723"/>
                  </a:cubicBezTo>
                </a:path>
              </a:pathLst>
            </a:custGeom>
            <a:grpFill/>
            <a:ln w="897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A54B9300-E01D-3A4E-96E6-CCF2496AFDF9}"/>
                </a:ext>
              </a:extLst>
            </p:cNvPr>
            <p:cNvSpPr/>
            <p:nvPr/>
          </p:nvSpPr>
          <p:spPr>
            <a:xfrm>
              <a:off x="1519117" y="4378813"/>
              <a:ext cx="804898" cy="805716"/>
            </a:xfrm>
            <a:custGeom>
              <a:avLst/>
              <a:gdLst>
                <a:gd name="connsiteX0" fmla="*/ 804899 w 804898"/>
                <a:gd name="connsiteY0" fmla="*/ 402723 h 805716"/>
                <a:gd name="connsiteX1" fmla="*/ 402494 w 804898"/>
                <a:gd name="connsiteY1" fmla="*/ 805716 h 805716"/>
                <a:gd name="connsiteX2" fmla="*/ 0 w 804898"/>
                <a:gd name="connsiteY2" fmla="*/ 402723 h 805716"/>
                <a:gd name="connsiteX3" fmla="*/ 402494 w 804898"/>
                <a:gd name="connsiteY3" fmla="*/ 0 h 805716"/>
                <a:gd name="connsiteX4" fmla="*/ 804899 w 80489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8" h="805716">
                  <a:moveTo>
                    <a:pt x="804899" y="402723"/>
                  </a:moveTo>
                  <a:cubicBezTo>
                    <a:pt x="804899" y="625111"/>
                    <a:pt x="624706" y="805716"/>
                    <a:pt x="402494" y="805716"/>
                  </a:cubicBezTo>
                  <a:cubicBezTo>
                    <a:pt x="180283" y="805716"/>
                    <a:pt x="0" y="625111"/>
                    <a:pt x="0" y="402723"/>
                  </a:cubicBezTo>
                  <a:cubicBezTo>
                    <a:pt x="0" y="180336"/>
                    <a:pt x="180283" y="0"/>
                    <a:pt x="402494"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4" name="Freeform 13">
              <a:extLst>
                <a:ext uri="{FF2B5EF4-FFF2-40B4-BE49-F238E27FC236}">
                  <a16:creationId xmlns:a16="http://schemas.microsoft.com/office/drawing/2014/main" id="{2A89922F-9124-DC4D-8803-B42D9DD22FC1}"/>
                </a:ext>
              </a:extLst>
            </p:cNvPr>
            <p:cNvSpPr/>
            <p:nvPr/>
          </p:nvSpPr>
          <p:spPr>
            <a:xfrm>
              <a:off x="2974220" y="4378813"/>
              <a:ext cx="805078" cy="805716"/>
            </a:xfrm>
            <a:custGeom>
              <a:avLst/>
              <a:gdLst>
                <a:gd name="connsiteX0" fmla="*/ 805079 w 805078"/>
                <a:gd name="connsiteY0" fmla="*/ 402723 h 805716"/>
                <a:gd name="connsiteX1" fmla="*/ 402674 w 805078"/>
                <a:gd name="connsiteY1" fmla="*/ 805716 h 805716"/>
                <a:gd name="connsiteX2" fmla="*/ 0 w 805078"/>
                <a:gd name="connsiteY2" fmla="*/ 402723 h 805716"/>
                <a:gd name="connsiteX3" fmla="*/ 402674 w 805078"/>
                <a:gd name="connsiteY3" fmla="*/ 0 h 805716"/>
                <a:gd name="connsiteX4" fmla="*/ 805079 w 805078"/>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716">
                  <a:moveTo>
                    <a:pt x="805079" y="402723"/>
                  </a:moveTo>
                  <a:cubicBezTo>
                    <a:pt x="805079" y="625111"/>
                    <a:pt x="624885" y="805716"/>
                    <a:pt x="402674" y="805716"/>
                  </a:cubicBezTo>
                  <a:cubicBezTo>
                    <a:pt x="180463" y="805716"/>
                    <a:pt x="0" y="625111"/>
                    <a:pt x="0" y="402723"/>
                  </a:cubicBezTo>
                  <a:cubicBezTo>
                    <a:pt x="0" y="180336"/>
                    <a:pt x="180463" y="0"/>
                    <a:pt x="402674" y="0"/>
                  </a:cubicBezTo>
                  <a:cubicBezTo>
                    <a:pt x="624885" y="0"/>
                    <a:pt x="805079" y="180336"/>
                    <a:pt x="805079" y="402723"/>
                  </a:cubicBezTo>
                </a:path>
              </a:pathLst>
            </a:custGeom>
            <a:grpFill/>
            <a:ln w="8971" cap="flat">
              <a:noFill/>
              <a:prstDash val="solid"/>
              <a:miter/>
            </a:ln>
          </p:spPr>
          <p:txBody>
            <a:bodyPr rtlCol="0" anchor="ctr"/>
            <a:lstStyle/>
            <a:p>
              <a:endParaRPr lang="en-RU"/>
            </a:p>
          </p:txBody>
        </p:sp>
        <p:sp>
          <p:nvSpPr>
            <p:cNvPr id="15" name="Freeform 14">
              <a:extLst>
                <a:ext uri="{FF2B5EF4-FFF2-40B4-BE49-F238E27FC236}">
                  <a16:creationId xmlns:a16="http://schemas.microsoft.com/office/drawing/2014/main" id="{19B27E67-EBCB-5843-9CAD-5ABAF01EE72A}"/>
                </a:ext>
              </a:extLst>
            </p:cNvPr>
            <p:cNvSpPr/>
            <p:nvPr/>
          </p:nvSpPr>
          <p:spPr>
            <a:xfrm>
              <a:off x="4429502"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96" y="0"/>
                    <a:pt x="804899" y="180336"/>
                    <a:pt x="804899" y="402723"/>
                  </a:cubicBezTo>
                </a:path>
              </a:pathLst>
            </a:custGeom>
            <a:grpFill/>
            <a:ln w="897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9ABE38CE-7ADA-0A47-8747-A41F80E35467}"/>
                </a:ext>
              </a:extLst>
            </p:cNvPr>
            <p:cNvSpPr/>
            <p:nvPr/>
          </p:nvSpPr>
          <p:spPr>
            <a:xfrm>
              <a:off x="5884695" y="4378813"/>
              <a:ext cx="804899" cy="805716"/>
            </a:xfrm>
            <a:custGeom>
              <a:avLst/>
              <a:gdLst>
                <a:gd name="connsiteX0" fmla="*/ 804899 w 804899"/>
                <a:gd name="connsiteY0" fmla="*/ 402723 h 805716"/>
                <a:gd name="connsiteX1" fmla="*/ 402495 w 804899"/>
                <a:gd name="connsiteY1" fmla="*/ 805716 h 805716"/>
                <a:gd name="connsiteX2" fmla="*/ 0 w 804899"/>
                <a:gd name="connsiteY2" fmla="*/ 402723 h 805716"/>
                <a:gd name="connsiteX3" fmla="*/ 402495 w 804899"/>
                <a:gd name="connsiteY3" fmla="*/ 0 h 805716"/>
                <a:gd name="connsiteX4" fmla="*/ 804899 w 804899"/>
                <a:gd name="connsiteY4" fmla="*/ 402723 h 80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99" h="805716">
                  <a:moveTo>
                    <a:pt x="804899" y="402723"/>
                  </a:moveTo>
                  <a:cubicBezTo>
                    <a:pt x="804899" y="625111"/>
                    <a:pt x="624706" y="805716"/>
                    <a:pt x="402495" y="805716"/>
                  </a:cubicBezTo>
                  <a:cubicBezTo>
                    <a:pt x="180283" y="805716"/>
                    <a:pt x="0" y="625111"/>
                    <a:pt x="0" y="402723"/>
                  </a:cubicBezTo>
                  <a:cubicBezTo>
                    <a:pt x="0" y="180336"/>
                    <a:pt x="180283" y="0"/>
                    <a:pt x="402495" y="0"/>
                  </a:cubicBezTo>
                  <a:cubicBezTo>
                    <a:pt x="624706" y="0"/>
                    <a:pt x="804899" y="180336"/>
                    <a:pt x="804899" y="402723"/>
                  </a:cubicBezTo>
                </a:path>
              </a:pathLst>
            </a:custGeom>
            <a:grpFill/>
            <a:ln w="8971" cap="flat">
              <a:noFill/>
              <a:prstDash val="solid"/>
              <a:miter/>
            </a:ln>
          </p:spPr>
          <p:txBody>
            <a:bodyPr rtlCol="0" anchor="ctr"/>
            <a:lstStyle/>
            <a:p>
              <a:endParaRPr lang="en-RU"/>
            </a:p>
          </p:txBody>
        </p:sp>
        <p:sp>
          <p:nvSpPr>
            <p:cNvPr id="17" name="Freeform 16">
              <a:extLst>
                <a:ext uri="{FF2B5EF4-FFF2-40B4-BE49-F238E27FC236}">
                  <a16:creationId xmlns:a16="http://schemas.microsoft.com/office/drawing/2014/main" id="{74382A37-E1A1-9C43-80C1-F0E1950D6C7B}"/>
                </a:ext>
              </a:extLst>
            </p:cNvPr>
            <p:cNvSpPr/>
            <p:nvPr/>
          </p:nvSpPr>
          <p:spPr>
            <a:xfrm>
              <a:off x="86882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193" y="805627"/>
                    <a:pt x="0" y="625201"/>
                    <a:pt x="0" y="402724"/>
                  </a:cubicBezTo>
                  <a:cubicBezTo>
                    <a:pt x="0" y="180336"/>
                    <a:pt x="180193" y="0"/>
                    <a:pt x="402674" y="0"/>
                  </a:cubicBezTo>
                  <a:cubicBezTo>
                    <a:pt x="624975" y="0"/>
                    <a:pt x="805079" y="180246"/>
                    <a:pt x="805079" y="402724"/>
                  </a:cubicBezTo>
                </a:path>
              </a:pathLst>
            </a:custGeom>
            <a:grpFill/>
            <a:ln w="8971" cap="flat">
              <a:noFill/>
              <a:prstDash val="solid"/>
              <a:miter/>
            </a:ln>
          </p:spPr>
          <p:txBody>
            <a:bodyPr rtlCol="0" anchor="ctr"/>
            <a:lstStyle/>
            <a:p>
              <a:endParaRPr lang="en-RU"/>
            </a:p>
          </p:txBody>
        </p:sp>
        <p:sp>
          <p:nvSpPr>
            <p:cNvPr id="18" name="Freeform 17">
              <a:extLst>
                <a:ext uri="{FF2B5EF4-FFF2-40B4-BE49-F238E27FC236}">
                  <a16:creationId xmlns:a16="http://schemas.microsoft.com/office/drawing/2014/main" id="{D545C0D4-B9C3-964C-86E8-1F8505A11873}"/>
                </a:ext>
              </a:extLst>
            </p:cNvPr>
            <p:cNvSpPr/>
            <p:nvPr/>
          </p:nvSpPr>
          <p:spPr>
            <a:xfrm>
              <a:off x="2324106"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5" y="805627"/>
                    <a:pt x="402674" y="805627"/>
                  </a:cubicBezTo>
                  <a:cubicBezTo>
                    <a:pt x="180463" y="805627"/>
                    <a:pt x="0" y="625201"/>
                    <a:pt x="0" y="402724"/>
                  </a:cubicBezTo>
                  <a:cubicBezTo>
                    <a:pt x="0" y="180336"/>
                    <a:pt x="180463" y="0"/>
                    <a:pt x="402674" y="0"/>
                  </a:cubicBezTo>
                  <a:cubicBezTo>
                    <a:pt x="624885" y="0"/>
                    <a:pt x="805079" y="180246"/>
                    <a:pt x="805079" y="402724"/>
                  </a:cubicBezTo>
                </a:path>
              </a:pathLst>
            </a:custGeom>
            <a:grpFill/>
            <a:ln w="897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1E2AF264-2D37-2A45-9217-3B2EE2BFB228}"/>
                </a:ext>
              </a:extLst>
            </p:cNvPr>
            <p:cNvSpPr/>
            <p:nvPr/>
          </p:nvSpPr>
          <p:spPr>
            <a:xfrm>
              <a:off x="3779298"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3" y="805627"/>
                    <a:pt x="0" y="625201"/>
                    <a:pt x="0" y="402724"/>
                  </a:cubicBezTo>
                  <a:cubicBezTo>
                    <a:pt x="0" y="180336"/>
                    <a:pt x="180463"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0" name="Freeform 19">
              <a:extLst>
                <a:ext uri="{FF2B5EF4-FFF2-40B4-BE49-F238E27FC236}">
                  <a16:creationId xmlns:a16="http://schemas.microsoft.com/office/drawing/2014/main" id="{4923A640-D3E9-A149-A697-E957D56BD109}"/>
                </a:ext>
              </a:extLst>
            </p:cNvPr>
            <p:cNvSpPr/>
            <p:nvPr/>
          </p:nvSpPr>
          <p:spPr>
            <a:xfrm>
              <a:off x="5234401" y="5509889"/>
              <a:ext cx="805078" cy="805626"/>
            </a:xfrm>
            <a:custGeom>
              <a:avLst/>
              <a:gdLst>
                <a:gd name="connsiteX0" fmla="*/ 805078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8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8" y="402724"/>
                  </a:moveTo>
                  <a:cubicBezTo>
                    <a:pt x="805078" y="625111"/>
                    <a:pt x="624885" y="805627"/>
                    <a:pt x="402674" y="805627"/>
                  </a:cubicBezTo>
                  <a:cubicBezTo>
                    <a:pt x="180462" y="805627"/>
                    <a:pt x="0" y="625201"/>
                    <a:pt x="0" y="402724"/>
                  </a:cubicBezTo>
                  <a:cubicBezTo>
                    <a:pt x="0" y="180336"/>
                    <a:pt x="180462" y="0"/>
                    <a:pt x="402674" y="0"/>
                  </a:cubicBezTo>
                  <a:cubicBezTo>
                    <a:pt x="624885" y="0"/>
                    <a:pt x="805078" y="180246"/>
                    <a:pt x="805078" y="402724"/>
                  </a:cubicBezTo>
                </a:path>
              </a:pathLst>
            </a:custGeom>
            <a:grpFill/>
            <a:ln w="8971" cap="flat">
              <a:noFill/>
              <a:prstDash val="solid"/>
              <a:miter/>
            </a:ln>
          </p:spPr>
          <p:txBody>
            <a:bodyPr rtlCol="0" anchor="ctr"/>
            <a:lstStyle/>
            <a:p>
              <a:endParaRPr lang="en-RU"/>
            </a:p>
          </p:txBody>
        </p:sp>
        <p:sp>
          <p:nvSpPr>
            <p:cNvPr id="21" name="Freeform 20">
              <a:extLst>
                <a:ext uri="{FF2B5EF4-FFF2-40B4-BE49-F238E27FC236}">
                  <a16:creationId xmlns:a16="http://schemas.microsoft.com/office/drawing/2014/main" id="{C10EE828-F04D-014F-8B27-1E977094B674}"/>
                </a:ext>
              </a:extLst>
            </p:cNvPr>
            <p:cNvSpPr/>
            <p:nvPr/>
          </p:nvSpPr>
          <p:spPr>
            <a:xfrm>
              <a:off x="6689683" y="5509889"/>
              <a:ext cx="805078" cy="805626"/>
            </a:xfrm>
            <a:custGeom>
              <a:avLst/>
              <a:gdLst>
                <a:gd name="connsiteX0" fmla="*/ 805079 w 805078"/>
                <a:gd name="connsiteY0" fmla="*/ 402724 h 805626"/>
                <a:gd name="connsiteX1" fmla="*/ 402674 w 805078"/>
                <a:gd name="connsiteY1" fmla="*/ 805627 h 805626"/>
                <a:gd name="connsiteX2" fmla="*/ 0 w 805078"/>
                <a:gd name="connsiteY2" fmla="*/ 402724 h 805626"/>
                <a:gd name="connsiteX3" fmla="*/ 402674 w 805078"/>
                <a:gd name="connsiteY3" fmla="*/ 0 h 805626"/>
                <a:gd name="connsiteX4" fmla="*/ 805079 w 805078"/>
                <a:gd name="connsiteY4" fmla="*/ 402724 h 80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8" h="805626">
                  <a:moveTo>
                    <a:pt x="805079" y="402724"/>
                  </a:moveTo>
                  <a:cubicBezTo>
                    <a:pt x="805079" y="625111"/>
                    <a:pt x="624886" y="805627"/>
                    <a:pt x="402674" y="805627"/>
                  </a:cubicBezTo>
                  <a:cubicBezTo>
                    <a:pt x="180463" y="805627"/>
                    <a:pt x="0" y="625201"/>
                    <a:pt x="0" y="402724"/>
                  </a:cubicBezTo>
                  <a:cubicBezTo>
                    <a:pt x="0" y="180336"/>
                    <a:pt x="180463" y="0"/>
                    <a:pt x="402674" y="0"/>
                  </a:cubicBezTo>
                  <a:cubicBezTo>
                    <a:pt x="624886" y="0"/>
                    <a:pt x="805079" y="180246"/>
                    <a:pt x="805079" y="402724"/>
                  </a:cubicBezTo>
                </a:path>
              </a:pathLst>
            </a:custGeom>
            <a:grpFill/>
            <a:ln w="8971" cap="flat">
              <a:noFill/>
              <a:prstDash val="solid"/>
              <a:miter/>
            </a:ln>
          </p:spPr>
          <p:txBody>
            <a:bodyPr rtlCol="0" anchor="ctr"/>
            <a:lstStyle/>
            <a:p>
              <a:endParaRPr lang="en-RU"/>
            </a:p>
          </p:txBody>
        </p:sp>
      </p:grpSp>
      <p:sp>
        <p:nvSpPr>
          <p:cNvPr id="3" name="Rectangle 2">
            <a:extLst>
              <a:ext uri="{FF2B5EF4-FFF2-40B4-BE49-F238E27FC236}">
                <a16:creationId xmlns:a16="http://schemas.microsoft.com/office/drawing/2014/main" id="{AA59A442-63F6-7002-3CDB-366E96C8578B}"/>
              </a:ext>
            </a:extLst>
          </p:cNvPr>
          <p:cNvSpPr/>
          <p:nvPr/>
        </p:nvSpPr>
        <p:spPr>
          <a:xfrm>
            <a:off x="2146065" y="4467936"/>
            <a:ext cx="3197727" cy="615625"/>
          </a:xfrm>
          <a:prstGeom prst="rect">
            <a:avLst/>
          </a:prstGeom>
          <a:solidFill>
            <a:srgbClr val="F26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0" name="Text Placeholder 3">
            <a:extLst>
              <a:ext uri="{FF2B5EF4-FFF2-40B4-BE49-F238E27FC236}">
                <a16:creationId xmlns:a16="http://schemas.microsoft.com/office/drawing/2014/main" id="{5B5A5C29-CF94-DB4F-AB2B-DE2F1F0D947A}"/>
              </a:ext>
            </a:extLst>
          </p:cNvPr>
          <p:cNvSpPr txBox="1">
            <a:spLocks/>
          </p:cNvSpPr>
          <p:nvPr/>
        </p:nvSpPr>
        <p:spPr>
          <a:xfrm>
            <a:off x="2151021" y="2322959"/>
            <a:ext cx="5408654" cy="2760601"/>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330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spcBef>
                <a:spcPts val="1300"/>
              </a:spcBef>
              <a:spcAft>
                <a:spcPts val="600"/>
              </a:spcAft>
            </a:pPr>
            <a:r>
              <a:rPr lang="en-US" b="1" dirty="0"/>
              <a:t>3.   </a:t>
            </a:r>
            <a:r>
              <a:rPr lang="pt-PT" b="1" dirty="0"/>
              <a:t>UTILIZAÇÃO DO TOOLKIT </a:t>
            </a:r>
          </a:p>
          <a:p>
            <a:pPr>
              <a:lnSpc>
                <a:spcPct val="100000"/>
              </a:lnSpc>
              <a:spcBef>
                <a:spcPts val="1300"/>
              </a:spcBef>
              <a:spcAft>
                <a:spcPts val="600"/>
              </a:spcAft>
            </a:pPr>
            <a:r>
              <a:rPr lang="pt-PT" b="1" dirty="0"/>
              <a:t>       DE ENVOLVIMENTO</a:t>
            </a:r>
          </a:p>
          <a:p>
            <a:pPr>
              <a:lnSpc>
                <a:spcPct val="100000"/>
              </a:lnSpc>
              <a:spcBef>
                <a:spcPts val="1300"/>
              </a:spcBef>
              <a:spcAft>
                <a:spcPts val="600"/>
              </a:spcAft>
            </a:pPr>
            <a:r>
              <a:rPr lang="pt-PT" b="1" dirty="0"/>
              <a:t>       CÍVICO DIGITAL DOS</a:t>
            </a:r>
          </a:p>
          <a:p>
            <a:pPr>
              <a:lnSpc>
                <a:spcPct val="100000"/>
              </a:lnSpc>
              <a:spcBef>
                <a:spcPts val="700"/>
              </a:spcBef>
              <a:spcAft>
                <a:spcPts val="600"/>
              </a:spcAft>
            </a:pPr>
            <a:r>
              <a:rPr lang="pt-PT" b="1" dirty="0"/>
              <a:t>       ESTUDANTES</a:t>
            </a:r>
            <a:endParaRPr lang="en-RU" b="1" i="1" dirty="0"/>
          </a:p>
        </p:txBody>
      </p:sp>
    </p:spTree>
    <p:extLst>
      <p:ext uri="{BB962C8B-B14F-4D97-AF65-F5344CB8AC3E}">
        <p14:creationId xmlns:p14="http://schemas.microsoft.com/office/powerpoint/2010/main" val="75579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CB62C5C-334C-B645-B407-6C15C401DA6E}"/>
              </a:ext>
            </a:extLst>
          </p:cNvPr>
          <p:cNvSpPr/>
          <p:nvPr/>
        </p:nvSpPr>
        <p:spPr>
          <a:xfrm>
            <a:off x="0" y="5275373"/>
            <a:ext cx="7559675" cy="4352722"/>
          </a:xfrm>
          <a:prstGeom prst="rect">
            <a:avLst/>
          </a:prstGeom>
          <a:solidFill>
            <a:srgbClr val="7F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 name="Text Placeholder 3">
            <a:extLst>
              <a:ext uri="{FF2B5EF4-FFF2-40B4-BE49-F238E27FC236}">
                <a16:creationId xmlns:a16="http://schemas.microsoft.com/office/drawing/2014/main" id="{C026F2F2-A496-C04B-94D9-50104209C973}"/>
              </a:ext>
            </a:extLst>
          </p:cNvPr>
          <p:cNvSpPr>
            <a:spLocks noGrp="1"/>
          </p:cNvSpPr>
          <p:nvPr>
            <p:ph type="body" sz="quarter" idx="33"/>
          </p:nvPr>
        </p:nvSpPr>
        <p:spPr>
          <a:xfrm>
            <a:off x="522456" y="577092"/>
            <a:ext cx="6533982" cy="1196415"/>
          </a:xfrm>
        </p:spPr>
        <p:txBody>
          <a:bodyPr/>
          <a:lstStyle/>
          <a:p>
            <a:r>
              <a:rPr lang="pt-PT" dirty="0"/>
              <a:t>O </a:t>
            </a:r>
            <a:r>
              <a:rPr lang="pt-PT" dirty="0" err="1"/>
              <a:t>Toolkit</a:t>
            </a:r>
            <a:r>
              <a:rPr lang="pt-PT" dirty="0"/>
              <a:t> visa aumentar a capacidade e a motivação dos docentes e educadores para incorporar atividades de envolvimento cívico digital nos programas curriculares/estratégias de ensino, com foco particular em aumentar confiança dos alunos na utilização de ferramentas digitais. O </a:t>
            </a:r>
            <a:r>
              <a:rPr lang="pt-PT" dirty="0" err="1"/>
              <a:t>Toolkit</a:t>
            </a:r>
            <a:r>
              <a:rPr lang="pt-PT" dirty="0"/>
              <a:t> é composto por um total de 24 ferramentas, com seis categorias diferentes de instrumentos: recursos de apresentação, ferramentas de </a:t>
            </a:r>
            <a:r>
              <a:rPr lang="pt-PT" dirty="0" err="1"/>
              <a:t>crowdsourcing</a:t>
            </a:r>
            <a:r>
              <a:rPr lang="pt-PT" dirty="0"/>
              <a:t> e de colaboração, boas ferramentas cívicas, tecnologias sociais e ferramentas de criação digital. O objetivo deste conjunto de ferramentas é destacar quais as ferramentas disponíveis e como uma pessoa pode usá-las conforme necessário. Por exemplo, cada ferramenta é dividida em quatro etapas separadas:</a:t>
            </a:r>
            <a:endParaRPr lang="en-RU" dirty="0"/>
          </a:p>
        </p:txBody>
      </p:sp>
      <p:sp>
        <p:nvSpPr>
          <p:cNvPr id="5" name="Freeform 175">
            <a:extLst>
              <a:ext uri="{FF2B5EF4-FFF2-40B4-BE49-F238E27FC236}">
                <a16:creationId xmlns:a16="http://schemas.microsoft.com/office/drawing/2014/main" id="{22BDFABB-A3E8-E44D-B7C3-4B895FE6B6F9}"/>
              </a:ext>
            </a:extLst>
          </p:cNvPr>
          <p:cNvSpPr>
            <a:spLocks noChangeArrowheads="1"/>
          </p:cNvSpPr>
          <p:nvPr/>
        </p:nvSpPr>
        <p:spPr bwMode="auto">
          <a:xfrm>
            <a:off x="522456" y="2442932"/>
            <a:ext cx="1564610" cy="169533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6" name="Freeform 176">
            <a:extLst>
              <a:ext uri="{FF2B5EF4-FFF2-40B4-BE49-F238E27FC236}">
                <a16:creationId xmlns:a16="http://schemas.microsoft.com/office/drawing/2014/main" id="{6559D796-1213-0343-987E-EBEFC7419F58}"/>
              </a:ext>
            </a:extLst>
          </p:cNvPr>
          <p:cNvSpPr>
            <a:spLocks noChangeArrowheads="1"/>
          </p:cNvSpPr>
          <p:nvPr/>
        </p:nvSpPr>
        <p:spPr bwMode="auto">
          <a:xfrm>
            <a:off x="2180587" y="2442932"/>
            <a:ext cx="1560588" cy="169533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8" name="Freeform 178">
            <a:extLst>
              <a:ext uri="{FF2B5EF4-FFF2-40B4-BE49-F238E27FC236}">
                <a16:creationId xmlns:a16="http://schemas.microsoft.com/office/drawing/2014/main" id="{A5B28090-4CE1-1447-B587-B605D2B1D4DF}"/>
              </a:ext>
            </a:extLst>
          </p:cNvPr>
          <p:cNvSpPr>
            <a:spLocks noChangeArrowheads="1"/>
          </p:cNvSpPr>
          <p:nvPr/>
        </p:nvSpPr>
        <p:spPr bwMode="auto">
          <a:xfrm>
            <a:off x="5491796" y="2458430"/>
            <a:ext cx="1560588" cy="169533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10" name="Text Placeholder 17">
            <a:extLst>
              <a:ext uri="{FF2B5EF4-FFF2-40B4-BE49-F238E27FC236}">
                <a16:creationId xmlns:a16="http://schemas.microsoft.com/office/drawing/2014/main" id="{0B33AACD-1DEF-194C-9BEB-9AEFD11D2BD0}"/>
              </a:ext>
            </a:extLst>
          </p:cNvPr>
          <p:cNvSpPr txBox="1">
            <a:spLocks/>
          </p:cNvSpPr>
          <p:nvPr/>
        </p:nvSpPr>
        <p:spPr>
          <a:xfrm>
            <a:off x="537520" y="3338525"/>
            <a:ext cx="1550431" cy="805987"/>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spcBef>
                <a:spcPts val="0"/>
              </a:spcBef>
            </a:pPr>
            <a:r>
              <a:rPr lang="pt-PT" sz="1100" dirty="0"/>
              <a:t>Em cada capítulo – resumo de cada ferramenta</a:t>
            </a:r>
            <a:endParaRPr lang="en-US" sz="1100" dirty="0"/>
          </a:p>
        </p:txBody>
      </p:sp>
      <p:sp>
        <p:nvSpPr>
          <p:cNvPr id="11" name="Text Placeholder 17">
            <a:extLst>
              <a:ext uri="{FF2B5EF4-FFF2-40B4-BE49-F238E27FC236}">
                <a16:creationId xmlns:a16="http://schemas.microsoft.com/office/drawing/2014/main" id="{DAE1B29E-E284-5D49-95D8-9F661BD65EAF}"/>
              </a:ext>
            </a:extLst>
          </p:cNvPr>
          <p:cNvSpPr txBox="1">
            <a:spLocks/>
          </p:cNvSpPr>
          <p:nvPr/>
        </p:nvSpPr>
        <p:spPr>
          <a:xfrm>
            <a:off x="536399" y="2936449"/>
            <a:ext cx="1550432" cy="272855"/>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1"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err="1"/>
              <a:t>Passo</a:t>
            </a:r>
            <a:r>
              <a:rPr lang="en-GB" dirty="0"/>
              <a:t> 1</a:t>
            </a:r>
            <a:endParaRPr lang="en-US" dirty="0"/>
          </a:p>
        </p:txBody>
      </p:sp>
      <p:sp>
        <p:nvSpPr>
          <p:cNvPr id="12" name="Text Placeholder 17">
            <a:extLst>
              <a:ext uri="{FF2B5EF4-FFF2-40B4-BE49-F238E27FC236}">
                <a16:creationId xmlns:a16="http://schemas.microsoft.com/office/drawing/2014/main" id="{6123C28E-B92D-5044-A0AB-588E781E088C}"/>
              </a:ext>
            </a:extLst>
          </p:cNvPr>
          <p:cNvSpPr txBox="1">
            <a:spLocks/>
          </p:cNvSpPr>
          <p:nvPr/>
        </p:nvSpPr>
        <p:spPr>
          <a:xfrm>
            <a:off x="2207225" y="3332275"/>
            <a:ext cx="1564611" cy="805987"/>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6350" indent="-6350">
              <a:spcBef>
                <a:spcPts val="0"/>
              </a:spcBef>
            </a:pPr>
            <a:r>
              <a:rPr lang="pt-PT" sz="1100" dirty="0"/>
              <a:t>Vantagens e desvantagens de cada ferramentas</a:t>
            </a:r>
            <a:endParaRPr lang="en-US" sz="1100" dirty="0"/>
          </a:p>
        </p:txBody>
      </p:sp>
      <p:sp>
        <p:nvSpPr>
          <p:cNvPr id="13" name="Text Placeholder 17">
            <a:extLst>
              <a:ext uri="{FF2B5EF4-FFF2-40B4-BE49-F238E27FC236}">
                <a16:creationId xmlns:a16="http://schemas.microsoft.com/office/drawing/2014/main" id="{097E4D86-A5CF-F540-AC0B-6C670BC85173}"/>
              </a:ext>
            </a:extLst>
          </p:cNvPr>
          <p:cNvSpPr txBox="1">
            <a:spLocks/>
          </p:cNvSpPr>
          <p:nvPr/>
        </p:nvSpPr>
        <p:spPr>
          <a:xfrm>
            <a:off x="2182954" y="2930199"/>
            <a:ext cx="1564612" cy="272855"/>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1"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err="1"/>
              <a:t>Passo</a:t>
            </a:r>
            <a:r>
              <a:rPr lang="en-GB" dirty="0"/>
              <a:t> 2</a:t>
            </a:r>
            <a:endParaRPr lang="en-US" dirty="0"/>
          </a:p>
        </p:txBody>
      </p:sp>
      <p:sp>
        <p:nvSpPr>
          <p:cNvPr id="16" name="Text Placeholder 17">
            <a:extLst>
              <a:ext uri="{FF2B5EF4-FFF2-40B4-BE49-F238E27FC236}">
                <a16:creationId xmlns:a16="http://schemas.microsoft.com/office/drawing/2014/main" id="{83AB2DD8-150A-FB48-802A-84E2EC0A3DEB}"/>
              </a:ext>
            </a:extLst>
          </p:cNvPr>
          <p:cNvSpPr txBox="1">
            <a:spLocks/>
          </p:cNvSpPr>
          <p:nvPr/>
        </p:nvSpPr>
        <p:spPr>
          <a:xfrm>
            <a:off x="5521434" y="3333069"/>
            <a:ext cx="1539294" cy="805987"/>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spcBef>
                <a:spcPts val="0"/>
              </a:spcBef>
            </a:pPr>
            <a:r>
              <a:rPr lang="pt-PT" sz="1100" dirty="0"/>
              <a:t>Comece a usar a ferramenta</a:t>
            </a:r>
            <a:r>
              <a:rPr lang="en-GB" sz="1100" dirty="0"/>
              <a:t>!</a:t>
            </a:r>
            <a:endParaRPr lang="en-US" sz="1100" dirty="0"/>
          </a:p>
        </p:txBody>
      </p:sp>
      <p:sp>
        <p:nvSpPr>
          <p:cNvPr id="17" name="Text Placeholder 17">
            <a:extLst>
              <a:ext uri="{FF2B5EF4-FFF2-40B4-BE49-F238E27FC236}">
                <a16:creationId xmlns:a16="http://schemas.microsoft.com/office/drawing/2014/main" id="{069F5EB2-C961-8345-806E-7AC7AC8BBF85}"/>
              </a:ext>
            </a:extLst>
          </p:cNvPr>
          <p:cNvSpPr txBox="1">
            <a:spLocks/>
          </p:cNvSpPr>
          <p:nvPr/>
        </p:nvSpPr>
        <p:spPr>
          <a:xfrm>
            <a:off x="5520312" y="2930993"/>
            <a:ext cx="1539294" cy="272855"/>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1"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err="1"/>
              <a:t>Passo</a:t>
            </a:r>
            <a:r>
              <a:rPr lang="en-GB" dirty="0"/>
              <a:t> 4</a:t>
            </a:r>
            <a:endParaRPr lang="en-US" dirty="0"/>
          </a:p>
        </p:txBody>
      </p:sp>
      <p:sp>
        <p:nvSpPr>
          <p:cNvPr id="20" name="Freeform 176">
            <a:extLst>
              <a:ext uri="{FF2B5EF4-FFF2-40B4-BE49-F238E27FC236}">
                <a16:creationId xmlns:a16="http://schemas.microsoft.com/office/drawing/2014/main" id="{EB3D1C4B-2C90-7140-A48D-05D1054915A1}"/>
              </a:ext>
            </a:extLst>
          </p:cNvPr>
          <p:cNvSpPr>
            <a:spLocks noChangeArrowheads="1"/>
          </p:cNvSpPr>
          <p:nvPr/>
        </p:nvSpPr>
        <p:spPr bwMode="auto">
          <a:xfrm>
            <a:off x="3838906" y="2458430"/>
            <a:ext cx="1560588" cy="169533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7FCCC7"/>
          </a:solidFill>
          <a:ln w="9525" cap="flat">
            <a:noFill/>
            <a:bevel/>
            <a:headEnd/>
            <a:tailEnd/>
          </a:ln>
          <a:effectLst/>
        </p:spPr>
        <p:txBody>
          <a:bodyPr wrap="none" anchor="ctr"/>
          <a:lstStyle/>
          <a:p>
            <a:endParaRPr lang="en-US"/>
          </a:p>
        </p:txBody>
      </p:sp>
      <p:sp>
        <p:nvSpPr>
          <p:cNvPr id="21" name="Text Placeholder 17">
            <a:extLst>
              <a:ext uri="{FF2B5EF4-FFF2-40B4-BE49-F238E27FC236}">
                <a16:creationId xmlns:a16="http://schemas.microsoft.com/office/drawing/2014/main" id="{CEC10AF1-FD65-814A-B60E-F9B29C5975A1}"/>
              </a:ext>
            </a:extLst>
          </p:cNvPr>
          <p:cNvSpPr txBox="1">
            <a:spLocks/>
          </p:cNvSpPr>
          <p:nvPr/>
        </p:nvSpPr>
        <p:spPr>
          <a:xfrm>
            <a:off x="3865544" y="3347773"/>
            <a:ext cx="1564611" cy="805987"/>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0"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spcBef>
                <a:spcPts val="0"/>
              </a:spcBef>
            </a:pPr>
            <a:r>
              <a:rPr lang="pt-PT" sz="1100" dirty="0"/>
              <a:t>Aprender com os outros e veja a ferramenta em ação</a:t>
            </a:r>
            <a:endParaRPr lang="en-US" sz="1100" dirty="0"/>
          </a:p>
        </p:txBody>
      </p:sp>
      <p:sp>
        <p:nvSpPr>
          <p:cNvPr id="22" name="Text Placeholder 17">
            <a:extLst>
              <a:ext uri="{FF2B5EF4-FFF2-40B4-BE49-F238E27FC236}">
                <a16:creationId xmlns:a16="http://schemas.microsoft.com/office/drawing/2014/main" id="{0CC8B91D-BB81-914B-AF75-EC68C4F295A4}"/>
              </a:ext>
            </a:extLst>
          </p:cNvPr>
          <p:cNvSpPr txBox="1">
            <a:spLocks/>
          </p:cNvSpPr>
          <p:nvPr/>
        </p:nvSpPr>
        <p:spPr>
          <a:xfrm>
            <a:off x="3841273" y="2945697"/>
            <a:ext cx="1564612" cy="272855"/>
          </a:xfrm>
          <a:prstGeom prst="rect">
            <a:avLst/>
          </a:prstGeom>
        </p:spPr>
        <p:txBody>
          <a:bodyPr/>
          <a:lstStyle>
            <a:lvl1pPr marL="188984" indent="-188984" algn="ctr" defTabSz="755934" rtl="0" eaLnBrk="1" latinLnBrk="0" hangingPunct="1">
              <a:lnSpc>
                <a:spcPct val="90000"/>
              </a:lnSpc>
              <a:spcBef>
                <a:spcPts val="827"/>
              </a:spcBef>
              <a:buFont typeface="Arial" panose="020B0604020202020204" pitchFamily="34" charset="0"/>
              <a:buNone/>
              <a:defRPr sz="2000" b="1" i="0" kern="1200" spc="0">
                <a:solidFill>
                  <a:schemeClr val="bg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err="1"/>
              <a:t>Passo</a:t>
            </a:r>
            <a:r>
              <a:rPr lang="en-GB" dirty="0"/>
              <a:t> 3</a:t>
            </a:r>
            <a:endParaRPr lang="en-US" dirty="0"/>
          </a:p>
        </p:txBody>
      </p:sp>
      <p:sp>
        <p:nvSpPr>
          <p:cNvPr id="24" name="Text Placeholder 3">
            <a:extLst>
              <a:ext uri="{FF2B5EF4-FFF2-40B4-BE49-F238E27FC236}">
                <a16:creationId xmlns:a16="http://schemas.microsoft.com/office/drawing/2014/main" id="{0BA016E4-D041-D34E-B704-3418E3A865B0}"/>
              </a:ext>
            </a:extLst>
          </p:cNvPr>
          <p:cNvSpPr txBox="1">
            <a:spLocks/>
          </p:cNvSpPr>
          <p:nvPr/>
        </p:nvSpPr>
        <p:spPr>
          <a:xfrm>
            <a:off x="511336" y="1897944"/>
            <a:ext cx="6533982" cy="328217"/>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pt-PT" b="1" dirty="0"/>
              <a:t>Siga esta abordagem de 4 passos</a:t>
            </a:r>
            <a:endParaRPr lang="en-RU" b="1" dirty="0"/>
          </a:p>
        </p:txBody>
      </p:sp>
      <p:sp>
        <p:nvSpPr>
          <p:cNvPr id="25" name="Text Placeholder 3">
            <a:extLst>
              <a:ext uri="{FF2B5EF4-FFF2-40B4-BE49-F238E27FC236}">
                <a16:creationId xmlns:a16="http://schemas.microsoft.com/office/drawing/2014/main" id="{16A94B75-77DC-9A43-B8FC-249751394854}"/>
              </a:ext>
            </a:extLst>
          </p:cNvPr>
          <p:cNvSpPr txBox="1">
            <a:spLocks/>
          </p:cNvSpPr>
          <p:nvPr/>
        </p:nvSpPr>
        <p:spPr>
          <a:xfrm>
            <a:off x="522456" y="4471365"/>
            <a:ext cx="6533982" cy="687828"/>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dirty="0"/>
              <a:t>Dentro de cada etapa, os usuários do </a:t>
            </a:r>
            <a:r>
              <a:rPr lang="pt-PT" dirty="0" err="1"/>
              <a:t>Toolkit</a:t>
            </a:r>
            <a:r>
              <a:rPr lang="pt-PT" dirty="0"/>
              <a:t> encontrarão uma descrição da ferramenta e como ela pode ser aplicada, uma seção sobre as vantagens e desvantagens de cada ferramenta, um vídeo tutorial sobre a ferramenta e, finalmente, links/recursos sobre como usar a ferramenta.</a:t>
            </a:r>
            <a:r>
              <a:rPr lang="en-US" dirty="0"/>
              <a:t>. </a:t>
            </a:r>
            <a:endParaRPr lang="en-RU" dirty="0"/>
          </a:p>
          <a:p>
            <a:endParaRPr lang="en-RU" dirty="0"/>
          </a:p>
        </p:txBody>
      </p:sp>
      <p:pic>
        <p:nvPicPr>
          <p:cNvPr id="27" name="Picture 26">
            <a:extLst>
              <a:ext uri="{FF2B5EF4-FFF2-40B4-BE49-F238E27FC236}">
                <a16:creationId xmlns:a16="http://schemas.microsoft.com/office/drawing/2014/main" id="{B5365FEE-619A-2F47-8BDE-6360A3DC1158}"/>
              </a:ext>
            </a:extLst>
          </p:cNvPr>
          <p:cNvPicPr>
            <a:picLocks noChangeAspect="1"/>
          </p:cNvPicPr>
          <p:nvPr/>
        </p:nvPicPr>
        <p:blipFill>
          <a:blip r:embed="rId2"/>
          <a:stretch>
            <a:fillRect/>
          </a:stretch>
        </p:blipFill>
        <p:spPr>
          <a:xfrm>
            <a:off x="1416639" y="5619616"/>
            <a:ext cx="4723375" cy="3706033"/>
          </a:xfrm>
          <a:prstGeom prst="rect">
            <a:avLst/>
          </a:prstGeom>
        </p:spPr>
      </p:pic>
      <p:sp>
        <p:nvSpPr>
          <p:cNvPr id="28" name="Text Placeholder 3">
            <a:extLst>
              <a:ext uri="{FF2B5EF4-FFF2-40B4-BE49-F238E27FC236}">
                <a16:creationId xmlns:a16="http://schemas.microsoft.com/office/drawing/2014/main" id="{198A49E5-A85F-4B47-B66F-BC660E07C259}"/>
              </a:ext>
            </a:extLst>
          </p:cNvPr>
          <p:cNvSpPr txBox="1">
            <a:spLocks/>
          </p:cNvSpPr>
          <p:nvPr/>
        </p:nvSpPr>
        <p:spPr>
          <a:xfrm>
            <a:off x="511336" y="9674822"/>
            <a:ext cx="6533982" cy="328217"/>
          </a:xfrm>
          <a:prstGeom prst="rect">
            <a:avLst/>
          </a:prstGeom>
        </p:spPr>
        <p:txBody>
          <a:bodyPr vert="horz" lIns="91440" tIns="45720" rIns="91440" bIns="45720" rtlCol="0" anchor="t">
            <a:noAutofit/>
          </a:bodyPr>
          <a:lstStyle>
            <a:lvl1pPr marL="0" indent="0" algn="just" defTabSz="755934" rtl="0" eaLnBrk="1" latinLnBrk="0" hangingPunct="1">
              <a:lnSpc>
                <a:spcPct val="90000"/>
              </a:lnSpc>
              <a:spcBef>
                <a:spcPts val="827"/>
              </a:spcBef>
              <a:buFont typeface="Arial" panose="020B0604020202020204" pitchFamily="34" charset="0"/>
              <a:buNone/>
              <a:defRPr sz="1100" kern="1200" baseline="0">
                <a:solidFill>
                  <a:srgbClr val="22385A"/>
                </a:solidFill>
                <a:latin typeface="Calibri" panose="020F0502020204030204"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pt-PT" i="1" dirty="0"/>
              <a:t>Uma imagem das ferramentas disponíveis no SDCE </a:t>
            </a:r>
            <a:r>
              <a:rPr lang="pt-PT" i="1" dirty="0" err="1"/>
              <a:t>Toolkit</a:t>
            </a:r>
            <a:r>
              <a:rPr lang="pt-PT" i="1" dirty="0"/>
              <a:t>.</a:t>
            </a:r>
            <a:endParaRPr lang="en-RU" i="1" dirty="0"/>
          </a:p>
        </p:txBody>
      </p:sp>
      <p:sp>
        <p:nvSpPr>
          <p:cNvPr id="3" name="Text Placeholder 25">
            <a:extLst>
              <a:ext uri="{FF2B5EF4-FFF2-40B4-BE49-F238E27FC236}">
                <a16:creationId xmlns:a16="http://schemas.microsoft.com/office/drawing/2014/main" id="{D82DC6FC-571A-8C17-91FB-4A4A5A3F1EAF}"/>
              </a:ext>
            </a:extLst>
          </p:cNvPr>
          <p:cNvSpPr txBox="1">
            <a:spLocks/>
          </p:cNvSpPr>
          <p:nvPr/>
        </p:nvSpPr>
        <p:spPr>
          <a:xfrm>
            <a:off x="2176272" y="10175681"/>
            <a:ext cx="4315603" cy="505268"/>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300" kern="1200" spc="50" baseline="0">
                <a:solidFill>
                  <a:srgbClr val="F26B4D"/>
                </a:solidFill>
                <a:latin typeface="Bebas Neue" panose="020B0000000000000000" pitchFamily="34" charset="0"/>
                <a:ea typeface="+mn-ea"/>
                <a:cs typeface="Calibri" panose="020F0502020204030204" pitchFamily="34" charset="0"/>
              </a:defRPr>
            </a:lvl1pPr>
            <a:lvl2pPr marL="4572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2pPr>
            <a:lvl3pPr marL="9144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3pPr>
            <a:lvl4pPr marL="13716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4pPr>
            <a:lvl5pPr marL="1828800" indent="0" algn="ctr" defTabSz="755934" rtl="0" eaLnBrk="1" latinLnBrk="0" hangingPunct="1">
              <a:lnSpc>
                <a:spcPct val="90000"/>
              </a:lnSpc>
              <a:spcBef>
                <a:spcPts val="413"/>
              </a:spcBef>
              <a:buFont typeface="Arial" panose="020B0604020202020204" pitchFamily="34" charset="0"/>
              <a:buNone/>
              <a:defRPr sz="2400" kern="1200">
                <a:solidFill>
                  <a:srgbClr val="4D4D4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t-PT" b="1" dirty="0"/>
              <a:t>Guia Pedagógico para  ensinar Envolvimento Cívico Digital </a:t>
            </a:r>
            <a:r>
              <a:rPr lang="en-US" dirty="0"/>
              <a:t>(IO3)</a:t>
            </a:r>
          </a:p>
        </p:txBody>
      </p:sp>
    </p:spTree>
    <p:extLst>
      <p:ext uri="{BB962C8B-B14F-4D97-AF65-F5344CB8AC3E}">
        <p14:creationId xmlns:p14="http://schemas.microsoft.com/office/powerpoint/2010/main" val="27755957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1455</TotalTime>
  <Words>6974</Words>
  <Application>Microsoft Office PowerPoint</Application>
  <PresentationFormat>Custom</PresentationFormat>
  <Paragraphs>543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Bebas Neue</vt:lpstr>
      <vt:lpstr>Calibri</vt:lpstr>
      <vt:lpstr>Calibri Light</vt:lpstr>
      <vt:lpstr>Lato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aine hamill</cp:lastModifiedBy>
  <cp:revision>64</cp:revision>
  <dcterms:created xsi:type="dcterms:W3CDTF">2022-02-10T16:42:57Z</dcterms:created>
  <dcterms:modified xsi:type="dcterms:W3CDTF">2022-09-21T14:37:20Z</dcterms:modified>
</cp:coreProperties>
</file>