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4" r:id="rId28"/>
    <p:sldId id="285" r:id="rId29"/>
    <p:sldId id="287" r:id="rId30"/>
    <p:sldId id="286" r:id="rId31"/>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85C"/>
    <a:srgbClr val="F26B4D"/>
    <a:srgbClr val="7FCCC7"/>
    <a:srgbClr val="FDC662"/>
    <a:srgbClr val="16A6B9"/>
    <a:srgbClr val="008CAC"/>
    <a:srgbClr val="22385A"/>
    <a:srgbClr val="026394"/>
    <a:srgbClr val="2D4A73"/>
    <a:srgbClr val="FBF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98"/>
    <p:restoredTop sz="96281"/>
  </p:normalViewPr>
  <p:slideViewPr>
    <p:cSldViewPr snapToGrid="0" snapToObjects="1" showGuides="1">
      <p:cViewPr varScale="1">
        <p:scale>
          <a:sx n="56" d="100"/>
          <a:sy n="56" d="100"/>
        </p:scale>
        <p:origin x="268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F95AC7C-89C1-024F-8166-2B019AF75250}"/>
              </a:ext>
            </a:extLst>
          </p:cNvPr>
          <p:cNvSpPr/>
          <p:nvPr userDrawn="1"/>
        </p:nvSpPr>
        <p:spPr>
          <a:xfrm>
            <a:off x="779462" y="2259463"/>
            <a:ext cx="3680460" cy="7649939"/>
          </a:xfrm>
          <a:prstGeom prst="rect">
            <a:avLst/>
          </a:prstGeom>
          <a:solidFill>
            <a:srgbClr val="7ECD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Rectangle 20">
            <a:extLst>
              <a:ext uri="{FF2B5EF4-FFF2-40B4-BE49-F238E27FC236}">
                <a16:creationId xmlns:a16="http://schemas.microsoft.com/office/drawing/2014/main" id="{B3D2D307-BB3F-7A4B-8448-6E4B308B0526}"/>
              </a:ext>
            </a:extLst>
          </p:cNvPr>
          <p:cNvSpPr/>
          <p:nvPr userDrawn="1"/>
        </p:nvSpPr>
        <p:spPr>
          <a:xfrm>
            <a:off x="3347357" y="6335488"/>
            <a:ext cx="3706586" cy="209686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2CE25296-73A4-804C-B698-FC766CF2D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2239" y="10018173"/>
            <a:ext cx="1593156" cy="455071"/>
          </a:xfrm>
          <a:prstGeom prst="rect">
            <a:avLst/>
          </a:prstGeom>
        </p:spPr>
      </p:pic>
      <p:pic>
        <p:nvPicPr>
          <p:cNvPr id="15" name="Picture 14" descr="Logo, company name&#10;&#10;Description automatically generated">
            <a:extLst>
              <a:ext uri="{FF2B5EF4-FFF2-40B4-BE49-F238E27FC236}">
                <a16:creationId xmlns:a16="http://schemas.microsoft.com/office/drawing/2014/main" id="{7589C0D3-70DE-6746-BA74-91CB4E982AB1}"/>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79462" y="0"/>
            <a:ext cx="3680460" cy="2357120"/>
          </a:xfrm>
          <a:prstGeom prst="rect">
            <a:avLst/>
          </a:prstGeom>
        </p:spPr>
      </p:pic>
      <p:sp>
        <p:nvSpPr>
          <p:cNvPr id="20" name="Picture Placeholder 19">
            <a:extLst>
              <a:ext uri="{FF2B5EF4-FFF2-40B4-BE49-F238E27FC236}">
                <a16:creationId xmlns:a16="http://schemas.microsoft.com/office/drawing/2014/main" id="{1915F7CD-ECB3-4B48-864C-C34C737FD5D8}"/>
              </a:ext>
            </a:extLst>
          </p:cNvPr>
          <p:cNvSpPr>
            <a:spLocks noGrp="1"/>
          </p:cNvSpPr>
          <p:nvPr>
            <p:ph type="pic" sz="quarter" idx="10"/>
          </p:nvPr>
        </p:nvSpPr>
        <p:spPr>
          <a:xfrm>
            <a:off x="0" y="2357438"/>
            <a:ext cx="7559675" cy="4645025"/>
          </a:xfrm>
          <a:custGeom>
            <a:avLst/>
            <a:gdLst>
              <a:gd name="connsiteX0" fmla="*/ 0 w 7559675"/>
              <a:gd name="connsiteY0" fmla="*/ 0 h 4645025"/>
              <a:gd name="connsiteX1" fmla="*/ 7559675 w 7559675"/>
              <a:gd name="connsiteY1" fmla="*/ 0 h 4645025"/>
              <a:gd name="connsiteX2" fmla="*/ 7559675 w 7559675"/>
              <a:gd name="connsiteY2" fmla="*/ 4645025 h 4645025"/>
              <a:gd name="connsiteX3" fmla="*/ 7053943 w 7559675"/>
              <a:gd name="connsiteY3" fmla="*/ 4645025 h 4645025"/>
              <a:gd name="connsiteX4" fmla="*/ 7053943 w 7559675"/>
              <a:gd name="connsiteY4" fmla="*/ 3978050 h 4645025"/>
              <a:gd name="connsiteX5" fmla="*/ 3347357 w 7559675"/>
              <a:gd name="connsiteY5" fmla="*/ 3978050 h 4645025"/>
              <a:gd name="connsiteX6" fmla="*/ 3347357 w 7559675"/>
              <a:gd name="connsiteY6" fmla="*/ 4645025 h 4645025"/>
              <a:gd name="connsiteX7" fmla="*/ 0 w 7559675"/>
              <a:gd name="connsiteY7" fmla="*/ 4645025 h 464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4645025">
                <a:moveTo>
                  <a:pt x="0" y="0"/>
                </a:moveTo>
                <a:lnTo>
                  <a:pt x="7559675" y="0"/>
                </a:lnTo>
                <a:lnTo>
                  <a:pt x="7559675" y="4645025"/>
                </a:lnTo>
                <a:lnTo>
                  <a:pt x="7053943" y="4645025"/>
                </a:lnTo>
                <a:lnTo>
                  <a:pt x="7053943" y="3978050"/>
                </a:lnTo>
                <a:lnTo>
                  <a:pt x="3347357" y="3978050"/>
                </a:lnTo>
                <a:lnTo>
                  <a:pt x="3347357" y="4645025"/>
                </a:lnTo>
                <a:lnTo>
                  <a:pt x="0" y="4645025"/>
                </a:lnTo>
                <a:close/>
              </a:path>
            </a:pathLst>
          </a:custGeom>
        </p:spPr>
        <p:txBody>
          <a:bodyPr wrap="square">
            <a:noAutofit/>
          </a:bodyPr>
          <a:lstStyle>
            <a:lvl1pPr>
              <a:defRPr sz="1800">
                <a:latin typeface="Calibri" panose="020F0502020204030204" pitchFamily="34" charset="0"/>
                <a:cs typeface="Calibri" panose="020F0502020204030204" pitchFamily="34" charset="0"/>
              </a:defRPr>
            </a:lvl1pPr>
          </a:lstStyle>
          <a:p>
            <a:endParaRPr lang="en-RU"/>
          </a:p>
        </p:txBody>
      </p:sp>
      <p:sp>
        <p:nvSpPr>
          <p:cNvPr id="18" name="object 12">
            <a:extLst>
              <a:ext uri="{FF2B5EF4-FFF2-40B4-BE49-F238E27FC236}">
                <a16:creationId xmlns:a16="http://schemas.microsoft.com/office/drawing/2014/main" id="{AA694E80-81F9-D54C-B220-E91AEE369C03}"/>
              </a:ext>
            </a:extLst>
          </p:cNvPr>
          <p:cNvSpPr txBox="1"/>
          <p:nvPr userDrawn="1"/>
        </p:nvSpPr>
        <p:spPr>
          <a:xfrm>
            <a:off x="900108" y="10109555"/>
            <a:ext cx="3681601" cy="363689"/>
          </a:xfrm>
          <a:prstGeom prst="rect">
            <a:avLst/>
          </a:prstGeom>
        </p:spPr>
        <p:txBody>
          <a:bodyPr vert="horz" wrap="square" lIns="0" tIns="12700" rIns="0" bIns="0" rtlCol="0">
            <a:spAutoFit/>
          </a:bodyPr>
          <a:lstStyle/>
          <a:p>
            <a:pPr marL="0" marR="0" indent="0" algn="just" defTabSz="325892" rtl="0" eaLnBrk="1" fontAlgn="auto" latinLnBrk="0" hangingPunct="1">
              <a:lnSpc>
                <a:spcPct val="100000"/>
              </a:lnSpc>
              <a:spcBef>
                <a:spcPts val="0"/>
              </a:spcBef>
              <a:spcAft>
                <a:spcPts val="0"/>
              </a:spcAft>
              <a:buClrTx/>
              <a:buSzTx/>
              <a:buFontTx/>
              <a:buNone/>
              <a:tabLst/>
              <a:defRPr/>
            </a:pPr>
            <a:r>
              <a:rPr lang="en-GB" sz="760" dirty="0">
                <a:solidFill>
                  <a:srgbClr val="26262A"/>
                </a:solidFill>
                <a:latin typeface="Calibri" panose="020F0502020204030204" pitchFamily="34" charset="0"/>
                <a:cs typeface="Calibri" panose="020F0502020204030204" pitchFamily="34" charset="0"/>
              </a:rPr>
              <a:t>This project has been funded with support from the European Commission. This publication reflects the views only of the author and the Commission cannot be held responsible for any use, which may be made of the information contained therein.</a:t>
            </a:r>
          </a:p>
        </p:txBody>
      </p:sp>
      <p:pic>
        <p:nvPicPr>
          <p:cNvPr id="16" name="Picture 15" descr="Icon&#10;&#10;Description automatically generated">
            <a:extLst>
              <a:ext uri="{FF2B5EF4-FFF2-40B4-BE49-F238E27FC236}">
                <a16:creationId xmlns:a16="http://schemas.microsoft.com/office/drawing/2014/main" id="{AD4B1902-BAD8-B84E-9C6E-F3E99B0126E7}"/>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flipH="1">
            <a:off x="0" y="8037513"/>
            <a:ext cx="3780790" cy="1882800"/>
          </a:xfrm>
          <a:prstGeom prst="rect">
            <a:avLst/>
          </a:prstGeom>
        </p:spPr>
      </p:pic>
      <p:sp>
        <p:nvSpPr>
          <p:cNvPr id="19" name="Text Placeholder 23">
            <a:extLst>
              <a:ext uri="{FF2B5EF4-FFF2-40B4-BE49-F238E27FC236}">
                <a16:creationId xmlns:a16="http://schemas.microsoft.com/office/drawing/2014/main" id="{57A7FC59-E14F-4447-93A8-84E086D4BA45}"/>
              </a:ext>
            </a:extLst>
          </p:cNvPr>
          <p:cNvSpPr>
            <a:spLocks noGrp="1"/>
          </p:cNvSpPr>
          <p:nvPr>
            <p:ph type="body" sz="quarter" idx="16" hasCustomPrompt="1"/>
          </p:nvPr>
        </p:nvSpPr>
        <p:spPr>
          <a:xfrm>
            <a:off x="3370474" y="6629644"/>
            <a:ext cx="3657344" cy="1485654"/>
          </a:xfrm>
        </p:spPr>
        <p:txBody>
          <a:bodyPr>
            <a:normAutofit/>
          </a:bodyPr>
          <a:lstStyle>
            <a:lvl1pPr marL="0" indent="0" algn="l">
              <a:buNone/>
              <a:defRPr sz="2800" b="0" i="0">
                <a:solidFill>
                  <a:schemeClr val="bg1"/>
                </a:solidFill>
                <a:latin typeface="Calibri" panose="020F0502020204030204" pitchFamily="34" charset="0"/>
                <a:cs typeface="Calibri" panose="020F0502020204030204" pitchFamily="34" charset="0"/>
              </a:defRPr>
            </a:lvl1pPr>
          </a:lstStyle>
          <a:p>
            <a:pPr lvl="0"/>
            <a:r>
              <a:rPr lang="en-US" dirty="0"/>
              <a:t>Cover Design 1</a:t>
            </a:r>
          </a:p>
        </p:txBody>
      </p:sp>
    </p:spTree>
    <p:extLst>
      <p:ext uri="{BB962C8B-B14F-4D97-AF65-F5344CB8AC3E}">
        <p14:creationId xmlns:p14="http://schemas.microsoft.com/office/powerpoint/2010/main" val="118652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F95AC7C-89C1-024F-8166-2B019AF75250}"/>
              </a:ext>
            </a:extLst>
          </p:cNvPr>
          <p:cNvSpPr/>
          <p:nvPr userDrawn="1"/>
        </p:nvSpPr>
        <p:spPr>
          <a:xfrm>
            <a:off x="779462" y="2259463"/>
            <a:ext cx="3680460" cy="7649939"/>
          </a:xfrm>
          <a:prstGeom prst="rect">
            <a:avLst/>
          </a:prstGeom>
          <a:solidFill>
            <a:srgbClr val="7ECD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Rectangle 4">
            <a:extLst>
              <a:ext uri="{FF2B5EF4-FFF2-40B4-BE49-F238E27FC236}">
                <a16:creationId xmlns:a16="http://schemas.microsoft.com/office/drawing/2014/main" id="{086C01AD-6599-93C8-E140-A9BB333AF11B}"/>
              </a:ext>
            </a:extLst>
          </p:cNvPr>
          <p:cNvSpPr/>
          <p:nvPr userDrawn="1"/>
        </p:nvSpPr>
        <p:spPr>
          <a:xfrm>
            <a:off x="3347356" y="6335488"/>
            <a:ext cx="4212319" cy="209686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2CE25296-73A4-804C-B698-FC766CF2D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2239" y="10018173"/>
            <a:ext cx="1593156" cy="455071"/>
          </a:xfrm>
          <a:prstGeom prst="rect">
            <a:avLst/>
          </a:prstGeom>
        </p:spPr>
      </p:pic>
      <p:pic>
        <p:nvPicPr>
          <p:cNvPr id="15" name="Picture 14" descr="Logo, company name&#10;&#10;Description automatically generated">
            <a:extLst>
              <a:ext uri="{FF2B5EF4-FFF2-40B4-BE49-F238E27FC236}">
                <a16:creationId xmlns:a16="http://schemas.microsoft.com/office/drawing/2014/main" id="{7589C0D3-70DE-6746-BA74-91CB4E982AB1}"/>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79462" y="0"/>
            <a:ext cx="3680460" cy="2357120"/>
          </a:xfrm>
          <a:prstGeom prst="rect">
            <a:avLst/>
          </a:prstGeom>
        </p:spPr>
      </p:pic>
      <p:sp>
        <p:nvSpPr>
          <p:cNvPr id="4" name="Picture Placeholder 3">
            <a:extLst>
              <a:ext uri="{FF2B5EF4-FFF2-40B4-BE49-F238E27FC236}">
                <a16:creationId xmlns:a16="http://schemas.microsoft.com/office/drawing/2014/main" id="{661F6703-28DD-6F25-6F30-E702ADD0F74D}"/>
              </a:ext>
            </a:extLst>
          </p:cNvPr>
          <p:cNvSpPr>
            <a:spLocks noGrp="1"/>
          </p:cNvSpPr>
          <p:nvPr>
            <p:ph type="pic" sz="quarter" idx="10"/>
          </p:nvPr>
        </p:nvSpPr>
        <p:spPr>
          <a:xfrm>
            <a:off x="0" y="2357438"/>
            <a:ext cx="7559675" cy="4645025"/>
          </a:xfrm>
          <a:custGeom>
            <a:avLst/>
            <a:gdLst>
              <a:gd name="connsiteX0" fmla="*/ 0 w 7559675"/>
              <a:gd name="connsiteY0" fmla="*/ 0 h 4645025"/>
              <a:gd name="connsiteX1" fmla="*/ 7559675 w 7559675"/>
              <a:gd name="connsiteY1" fmla="*/ 0 h 4645025"/>
              <a:gd name="connsiteX2" fmla="*/ 7559675 w 7559675"/>
              <a:gd name="connsiteY2" fmla="*/ 3978050 h 4645025"/>
              <a:gd name="connsiteX3" fmla="*/ 7286323 w 7559675"/>
              <a:gd name="connsiteY3" fmla="*/ 3978050 h 4645025"/>
              <a:gd name="connsiteX4" fmla="*/ 7053943 w 7559675"/>
              <a:gd name="connsiteY4" fmla="*/ 3978050 h 4645025"/>
              <a:gd name="connsiteX5" fmla="*/ 3347357 w 7559675"/>
              <a:gd name="connsiteY5" fmla="*/ 3978050 h 4645025"/>
              <a:gd name="connsiteX6" fmla="*/ 3347356 w 7559675"/>
              <a:gd name="connsiteY6" fmla="*/ 3978050 h 4645025"/>
              <a:gd name="connsiteX7" fmla="*/ 3347356 w 7559675"/>
              <a:gd name="connsiteY7" fmla="*/ 4645025 h 4645025"/>
              <a:gd name="connsiteX8" fmla="*/ 0 w 7559675"/>
              <a:gd name="connsiteY8" fmla="*/ 4645025 h 464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9675" h="4645025">
                <a:moveTo>
                  <a:pt x="0" y="0"/>
                </a:moveTo>
                <a:lnTo>
                  <a:pt x="7559675" y="0"/>
                </a:lnTo>
                <a:lnTo>
                  <a:pt x="7559675" y="3978050"/>
                </a:lnTo>
                <a:lnTo>
                  <a:pt x="7286323" y="3978050"/>
                </a:lnTo>
                <a:lnTo>
                  <a:pt x="7053943" y="3978050"/>
                </a:lnTo>
                <a:lnTo>
                  <a:pt x="3347357" y="3978050"/>
                </a:lnTo>
                <a:lnTo>
                  <a:pt x="3347356" y="3978050"/>
                </a:lnTo>
                <a:lnTo>
                  <a:pt x="3347356" y="4645025"/>
                </a:lnTo>
                <a:lnTo>
                  <a:pt x="0" y="4645025"/>
                </a:lnTo>
                <a:close/>
              </a:path>
            </a:pathLst>
          </a:custGeom>
        </p:spPr>
        <p:txBody>
          <a:bodyPr wrap="square">
            <a:noAutofit/>
          </a:bodyPr>
          <a:lstStyle>
            <a:lvl1pPr>
              <a:defRPr sz="1800">
                <a:latin typeface="Calibri" panose="020F0502020204030204" pitchFamily="34" charset="0"/>
                <a:cs typeface="Calibri" panose="020F0502020204030204" pitchFamily="34" charset="0"/>
              </a:defRPr>
            </a:lvl1pPr>
          </a:lstStyle>
          <a:p>
            <a:endParaRPr lang="en-RU"/>
          </a:p>
        </p:txBody>
      </p:sp>
      <p:sp>
        <p:nvSpPr>
          <p:cNvPr id="18" name="object 12">
            <a:extLst>
              <a:ext uri="{FF2B5EF4-FFF2-40B4-BE49-F238E27FC236}">
                <a16:creationId xmlns:a16="http://schemas.microsoft.com/office/drawing/2014/main" id="{AA694E80-81F9-D54C-B220-E91AEE369C03}"/>
              </a:ext>
            </a:extLst>
          </p:cNvPr>
          <p:cNvSpPr txBox="1"/>
          <p:nvPr userDrawn="1"/>
        </p:nvSpPr>
        <p:spPr>
          <a:xfrm>
            <a:off x="900108" y="10109555"/>
            <a:ext cx="3681601" cy="246734"/>
          </a:xfrm>
          <a:prstGeom prst="rect">
            <a:avLst/>
          </a:prstGeom>
        </p:spPr>
        <p:txBody>
          <a:bodyPr vert="horz" wrap="square" lIns="0" tIns="12700" rIns="0" bIns="0" rtlCol="0">
            <a:spAutoFit/>
          </a:bodyPr>
          <a:lstStyle/>
          <a:p>
            <a:pPr marL="0" marR="0" indent="0" algn="just" defTabSz="325892" rtl="0" eaLnBrk="1" fontAlgn="auto" latinLnBrk="0" hangingPunct="1">
              <a:lnSpc>
                <a:spcPct val="100000"/>
              </a:lnSpc>
              <a:spcBef>
                <a:spcPts val="0"/>
              </a:spcBef>
              <a:spcAft>
                <a:spcPts val="0"/>
              </a:spcAft>
              <a:buClrTx/>
              <a:buSzTx/>
              <a:buFontTx/>
              <a:buNone/>
              <a:tabLst/>
              <a:defRPr/>
            </a:pPr>
            <a:r>
              <a:rPr lang="en-GB" sz="760" dirty="0">
                <a:solidFill>
                  <a:srgbClr val="26262A"/>
                </a:solidFill>
                <a:latin typeface="Calibri" panose="020F0502020204030204" pitchFamily="34" charset="0"/>
                <a:cs typeface="Calibri" panose="020F0502020204030204" pitchFamily="34" charset="0"/>
              </a:rPr>
              <a:t>See projekt on rahastatud Euroopa Komisjoni toetusel. See väljaanne kajastab ainult autori seisukohti ja komisjon ei vastuta selles sisalduva teabe võimaliku kasutamise eest.</a:t>
            </a:r>
          </a:p>
        </p:txBody>
      </p:sp>
      <p:pic>
        <p:nvPicPr>
          <p:cNvPr id="16" name="Picture 15" descr="Icon&#10;&#10;Description automatically generated">
            <a:extLst>
              <a:ext uri="{FF2B5EF4-FFF2-40B4-BE49-F238E27FC236}">
                <a16:creationId xmlns:a16="http://schemas.microsoft.com/office/drawing/2014/main" id="{AD4B1902-BAD8-B84E-9C6E-F3E99B0126E7}"/>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flipH="1">
            <a:off x="0" y="8037513"/>
            <a:ext cx="3780790" cy="1882800"/>
          </a:xfrm>
          <a:prstGeom prst="rect">
            <a:avLst/>
          </a:prstGeom>
        </p:spPr>
      </p:pic>
      <p:sp>
        <p:nvSpPr>
          <p:cNvPr id="19" name="Text Placeholder 23">
            <a:extLst>
              <a:ext uri="{FF2B5EF4-FFF2-40B4-BE49-F238E27FC236}">
                <a16:creationId xmlns:a16="http://schemas.microsoft.com/office/drawing/2014/main" id="{57A7FC59-E14F-4447-93A8-84E086D4BA45}"/>
              </a:ext>
            </a:extLst>
          </p:cNvPr>
          <p:cNvSpPr>
            <a:spLocks noGrp="1"/>
          </p:cNvSpPr>
          <p:nvPr>
            <p:ph type="body" sz="quarter" idx="16" hasCustomPrompt="1"/>
          </p:nvPr>
        </p:nvSpPr>
        <p:spPr>
          <a:xfrm>
            <a:off x="3370474" y="6629644"/>
            <a:ext cx="3657344" cy="1485654"/>
          </a:xfrm>
        </p:spPr>
        <p:txBody>
          <a:bodyPr>
            <a:normAutofit/>
          </a:bodyPr>
          <a:lstStyle>
            <a:lvl1pPr marL="0" indent="0" algn="l">
              <a:buNone/>
              <a:defRPr sz="2800" b="0" i="0">
                <a:solidFill>
                  <a:schemeClr val="bg1"/>
                </a:solidFill>
                <a:latin typeface="Calibri" panose="020F0502020204030204" pitchFamily="34" charset="0"/>
                <a:cs typeface="Calibri" panose="020F0502020204030204" pitchFamily="34" charset="0"/>
              </a:defRPr>
            </a:lvl1pPr>
          </a:lstStyle>
          <a:p>
            <a:pPr lvl="0"/>
            <a:r>
              <a:rPr lang="en-US" dirty="0"/>
              <a:t>Cover Design 1</a:t>
            </a:r>
          </a:p>
        </p:txBody>
      </p:sp>
    </p:spTree>
    <p:extLst>
      <p:ext uri="{BB962C8B-B14F-4D97-AF65-F5344CB8AC3E}">
        <p14:creationId xmlns:p14="http://schemas.microsoft.com/office/powerpoint/2010/main" val="201074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EF97BD-2F94-F848-B7D7-85E58816E8D9}"/>
              </a:ext>
            </a:extLst>
          </p:cNvPr>
          <p:cNvSpPr/>
          <p:nvPr userDrawn="1"/>
        </p:nvSpPr>
        <p:spPr>
          <a:xfrm>
            <a:off x="0" y="1"/>
            <a:ext cx="7559675" cy="1615664"/>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 Placeholder 25">
            <a:extLst>
              <a:ext uri="{FF2B5EF4-FFF2-40B4-BE49-F238E27FC236}">
                <a16:creationId xmlns:a16="http://schemas.microsoft.com/office/drawing/2014/main" id="{B2BD9450-52D0-FC4D-95FF-703651A716A1}"/>
              </a:ext>
            </a:extLst>
          </p:cNvPr>
          <p:cNvSpPr>
            <a:spLocks noGrp="1"/>
          </p:cNvSpPr>
          <p:nvPr>
            <p:ph type="body" sz="quarter" idx="15" hasCustomPrompt="1"/>
          </p:nvPr>
        </p:nvSpPr>
        <p:spPr>
          <a:xfrm>
            <a:off x="1044759" y="2149139"/>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8" name="Text Placeholder 25">
            <a:extLst>
              <a:ext uri="{FF2B5EF4-FFF2-40B4-BE49-F238E27FC236}">
                <a16:creationId xmlns:a16="http://schemas.microsoft.com/office/drawing/2014/main" id="{35C61A93-2DBB-064B-A70C-A29179B1E927}"/>
              </a:ext>
            </a:extLst>
          </p:cNvPr>
          <p:cNvSpPr>
            <a:spLocks noGrp="1"/>
          </p:cNvSpPr>
          <p:nvPr>
            <p:ph type="body" sz="quarter" idx="14" hasCustomPrompt="1"/>
          </p:nvPr>
        </p:nvSpPr>
        <p:spPr>
          <a:xfrm>
            <a:off x="1601242" y="2156561"/>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3">
            <a:extLst>
              <a:ext uri="{FF2B5EF4-FFF2-40B4-BE49-F238E27FC236}">
                <a16:creationId xmlns:a16="http://schemas.microsoft.com/office/drawing/2014/main" id="{FF8ED9FE-2D82-224D-82D9-131B0B4DE2A1}"/>
              </a:ext>
            </a:extLst>
          </p:cNvPr>
          <p:cNvSpPr>
            <a:spLocks noGrp="1"/>
          </p:cNvSpPr>
          <p:nvPr>
            <p:ph type="body" sz="quarter" idx="16" hasCustomPrompt="1"/>
          </p:nvPr>
        </p:nvSpPr>
        <p:spPr>
          <a:xfrm>
            <a:off x="918629" y="628636"/>
            <a:ext cx="5669496" cy="603631"/>
          </a:xfrm>
        </p:spPr>
        <p:txBody>
          <a:bodyPr>
            <a:noAutofit/>
          </a:bodyPr>
          <a:lstStyle>
            <a:lvl1pPr marL="0" indent="0" algn="l">
              <a:buNone/>
              <a:defRPr sz="4400" b="1" i="0">
                <a:solidFill>
                  <a:schemeClr val="bg1"/>
                </a:solidFill>
                <a:latin typeface="Calibri" panose="020F0502020204030204" pitchFamily="34" charset="0"/>
                <a:cs typeface="Calibri" panose="020F0502020204030204" pitchFamily="34" charset="0"/>
              </a:defRPr>
            </a:lvl1pPr>
          </a:lstStyle>
          <a:p>
            <a:pPr lvl="0"/>
            <a:r>
              <a:rPr lang="en-US" dirty="0"/>
              <a:t>TABLE OF CONTENTS</a:t>
            </a:r>
          </a:p>
        </p:txBody>
      </p:sp>
      <p:sp>
        <p:nvSpPr>
          <p:cNvPr id="10" name="Text Placeholder 25">
            <a:extLst>
              <a:ext uri="{FF2B5EF4-FFF2-40B4-BE49-F238E27FC236}">
                <a16:creationId xmlns:a16="http://schemas.microsoft.com/office/drawing/2014/main" id="{DABCA074-477D-EF48-95CA-C68BF50FD823}"/>
              </a:ext>
            </a:extLst>
          </p:cNvPr>
          <p:cNvSpPr>
            <a:spLocks noGrp="1"/>
          </p:cNvSpPr>
          <p:nvPr>
            <p:ph type="body" sz="quarter" idx="17" hasCustomPrompt="1"/>
          </p:nvPr>
        </p:nvSpPr>
        <p:spPr>
          <a:xfrm>
            <a:off x="1060521" y="2867816"/>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1" name="Text Placeholder 25">
            <a:extLst>
              <a:ext uri="{FF2B5EF4-FFF2-40B4-BE49-F238E27FC236}">
                <a16:creationId xmlns:a16="http://schemas.microsoft.com/office/drawing/2014/main" id="{8E2294D2-920F-3143-B93D-50381C1D1064}"/>
              </a:ext>
            </a:extLst>
          </p:cNvPr>
          <p:cNvSpPr>
            <a:spLocks noGrp="1"/>
          </p:cNvSpPr>
          <p:nvPr>
            <p:ph type="body" sz="quarter" idx="18" hasCustomPrompt="1"/>
          </p:nvPr>
        </p:nvSpPr>
        <p:spPr>
          <a:xfrm>
            <a:off x="1617004" y="2875238"/>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5">
            <a:extLst>
              <a:ext uri="{FF2B5EF4-FFF2-40B4-BE49-F238E27FC236}">
                <a16:creationId xmlns:a16="http://schemas.microsoft.com/office/drawing/2014/main" id="{A8EA006C-C946-E746-8775-FBD21BD70703}"/>
              </a:ext>
            </a:extLst>
          </p:cNvPr>
          <p:cNvSpPr>
            <a:spLocks noGrp="1"/>
          </p:cNvSpPr>
          <p:nvPr>
            <p:ph type="body" sz="quarter" idx="19" hasCustomPrompt="1"/>
          </p:nvPr>
        </p:nvSpPr>
        <p:spPr>
          <a:xfrm>
            <a:off x="1060521" y="3579071"/>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3" name="Text Placeholder 25">
            <a:extLst>
              <a:ext uri="{FF2B5EF4-FFF2-40B4-BE49-F238E27FC236}">
                <a16:creationId xmlns:a16="http://schemas.microsoft.com/office/drawing/2014/main" id="{91EF9FB7-D387-3042-AB32-0C11C7E2521C}"/>
              </a:ext>
            </a:extLst>
          </p:cNvPr>
          <p:cNvSpPr>
            <a:spLocks noGrp="1"/>
          </p:cNvSpPr>
          <p:nvPr>
            <p:ph type="body" sz="quarter" idx="20" hasCustomPrompt="1"/>
          </p:nvPr>
        </p:nvSpPr>
        <p:spPr>
          <a:xfrm>
            <a:off x="1617004" y="3586493"/>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5">
            <a:extLst>
              <a:ext uri="{FF2B5EF4-FFF2-40B4-BE49-F238E27FC236}">
                <a16:creationId xmlns:a16="http://schemas.microsoft.com/office/drawing/2014/main" id="{6E30352E-2C6C-F948-A26E-002F572B5EAF}"/>
              </a:ext>
            </a:extLst>
          </p:cNvPr>
          <p:cNvSpPr>
            <a:spLocks noGrp="1"/>
          </p:cNvSpPr>
          <p:nvPr>
            <p:ph type="body" sz="quarter" idx="21" hasCustomPrompt="1"/>
          </p:nvPr>
        </p:nvSpPr>
        <p:spPr>
          <a:xfrm>
            <a:off x="1076283" y="4297748"/>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15" name="Text Placeholder 25">
            <a:extLst>
              <a:ext uri="{FF2B5EF4-FFF2-40B4-BE49-F238E27FC236}">
                <a16:creationId xmlns:a16="http://schemas.microsoft.com/office/drawing/2014/main" id="{C1F28CE5-D4AA-F644-B6D3-50C821922C49}"/>
              </a:ext>
            </a:extLst>
          </p:cNvPr>
          <p:cNvSpPr>
            <a:spLocks noGrp="1"/>
          </p:cNvSpPr>
          <p:nvPr>
            <p:ph type="body" sz="quarter" idx="22" hasCustomPrompt="1"/>
          </p:nvPr>
        </p:nvSpPr>
        <p:spPr>
          <a:xfrm>
            <a:off x="1632766" y="4305170"/>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5">
            <a:extLst>
              <a:ext uri="{FF2B5EF4-FFF2-40B4-BE49-F238E27FC236}">
                <a16:creationId xmlns:a16="http://schemas.microsoft.com/office/drawing/2014/main" id="{DA1986C8-0784-F347-80CC-06E8FE497310}"/>
              </a:ext>
            </a:extLst>
          </p:cNvPr>
          <p:cNvSpPr>
            <a:spLocks noGrp="1"/>
          </p:cNvSpPr>
          <p:nvPr>
            <p:ph type="body" sz="quarter" idx="23" hasCustomPrompt="1"/>
          </p:nvPr>
        </p:nvSpPr>
        <p:spPr>
          <a:xfrm>
            <a:off x="1076287" y="5001581"/>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7" name="Text Placeholder 25">
            <a:extLst>
              <a:ext uri="{FF2B5EF4-FFF2-40B4-BE49-F238E27FC236}">
                <a16:creationId xmlns:a16="http://schemas.microsoft.com/office/drawing/2014/main" id="{1641409C-5F79-904A-9F21-BDAF9944CC7C}"/>
              </a:ext>
            </a:extLst>
          </p:cNvPr>
          <p:cNvSpPr>
            <a:spLocks noGrp="1"/>
          </p:cNvSpPr>
          <p:nvPr>
            <p:ph type="body" sz="quarter" idx="24" hasCustomPrompt="1"/>
          </p:nvPr>
        </p:nvSpPr>
        <p:spPr>
          <a:xfrm>
            <a:off x="1632770" y="5009003"/>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76E48AE2-617A-1E49-88B4-474FADED7483}"/>
              </a:ext>
            </a:extLst>
          </p:cNvPr>
          <p:cNvSpPr>
            <a:spLocks noGrp="1"/>
          </p:cNvSpPr>
          <p:nvPr>
            <p:ph type="body" sz="quarter" idx="25" hasCustomPrompt="1"/>
          </p:nvPr>
        </p:nvSpPr>
        <p:spPr>
          <a:xfrm>
            <a:off x="1092049" y="5720258"/>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19" name="Text Placeholder 25">
            <a:extLst>
              <a:ext uri="{FF2B5EF4-FFF2-40B4-BE49-F238E27FC236}">
                <a16:creationId xmlns:a16="http://schemas.microsoft.com/office/drawing/2014/main" id="{A1635B02-C58D-F447-95B0-4135DC38EB1F}"/>
              </a:ext>
            </a:extLst>
          </p:cNvPr>
          <p:cNvSpPr>
            <a:spLocks noGrp="1"/>
          </p:cNvSpPr>
          <p:nvPr>
            <p:ph type="body" sz="quarter" idx="26" hasCustomPrompt="1"/>
          </p:nvPr>
        </p:nvSpPr>
        <p:spPr>
          <a:xfrm>
            <a:off x="1648532" y="5727680"/>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5">
            <a:extLst>
              <a:ext uri="{FF2B5EF4-FFF2-40B4-BE49-F238E27FC236}">
                <a16:creationId xmlns:a16="http://schemas.microsoft.com/office/drawing/2014/main" id="{0A6BF27F-8993-A948-AD8D-0C33C3C49927}"/>
              </a:ext>
            </a:extLst>
          </p:cNvPr>
          <p:cNvSpPr>
            <a:spLocks noGrp="1"/>
          </p:cNvSpPr>
          <p:nvPr>
            <p:ph type="body" sz="quarter" idx="27" hasCustomPrompt="1"/>
          </p:nvPr>
        </p:nvSpPr>
        <p:spPr>
          <a:xfrm>
            <a:off x="1092049" y="6431513"/>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21" name="Text Placeholder 25">
            <a:extLst>
              <a:ext uri="{FF2B5EF4-FFF2-40B4-BE49-F238E27FC236}">
                <a16:creationId xmlns:a16="http://schemas.microsoft.com/office/drawing/2014/main" id="{8BF5859A-6924-E44D-9CDA-8C2392237D29}"/>
              </a:ext>
            </a:extLst>
          </p:cNvPr>
          <p:cNvSpPr>
            <a:spLocks noGrp="1"/>
          </p:cNvSpPr>
          <p:nvPr>
            <p:ph type="body" sz="quarter" idx="28" hasCustomPrompt="1"/>
          </p:nvPr>
        </p:nvSpPr>
        <p:spPr>
          <a:xfrm>
            <a:off x="1648532" y="6438935"/>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2" name="Text Placeholder 25">
            <a:extLst>
              <a:ext uri="{FF2B5EF4-FFF2-40B4-BE49-F238E27FC236}">
                <a16:creationId xmlns:a16="http://schemas.microsoft.com/office/drawing/2014/main" id="{ACF99E6C-32BB-CF4E-9411-06C081971839}"/>
              </a:ext>
            </a:extLst>
          </p:cNvPr>
          <p:cNvSpPr>
            <a:spLocks noGrp="1"/>
          </p:cNvSpPr>
          <p:nvPr>
            <p:ph type="body" sz="quarter" idx="29" hasCustomPrompt="1"/>
          </p:nvPr>
        </p:nvSpPr>
        <p:spPr>
          <a:xfrm>
            <a:off x="1107811" y="7150190"/>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23" name="Text Placeholder 25">
            <a:extLst>
              <a:ext uri="{FF2B5EF4-FFF2-40B4-BE49-F238E27FC236}">
                <a16:creationId xmlns:a16="http://schemas.microsoft.com/office/drawing/2014/main" id="{4E11F4B3-E482-C14E-ADA2-002B0EAFC885}"/>
              </a:ext>
            </a:extLst>
          </p:cNvPr>
          <p:cNvSpPr>
            <a:spLocks noGrp="1"/>
          </p:cNvSpPr>
          <p:nvPr>
            <p:ph type="body" sz="quarter" idx="30" hasCustomPrompt="1"/>
          </p:nvPr>
        </p:nvSpPr>
        <p:spPr>
          <a:xfrm>
            <a:off x="1664294" y="7157612"/>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 </a:t>
            </a:r>
          </a:p>
        </p:txBody>
      </p:sp>
      <p:cxnSp>
        <p:nvCxnSpPr>
          <p:cNvPr id="28" name="Straight Connector 27">
            <a:extLst>
              <a:ext uri="{FF2B5EF4-FFF2-40B4-BE49-F238E27FC236}">
                <a16:creationId xmlns:a16="http://schemas.microsoft.com/office/drawing/2014/main" id="{FD27CC1B-C654-184F-9676-0CC3BDFE508A}"/>
              </a:ext>
            </a:extLst>
          </p:cNvPr>
          <p:cNvCxnSpPr>
            <a:cxnSpLocks/>
          </p:cNvCxnSpPr>
          <p:nvPr userDrawn="1"/>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27AFEE40-1C74-7344-AC3C-2F3A1BAFBBF0}"/>
              </a:ext>
            </a:extLst>
          </p:cNvPr>
          <p:cNvSpPr txBox="1">
            <a:spLocks/>
          </p:cNvSpPr>
          <p:nvPr userDrawn="1"/>
        </p:nvSpPr>
        <p:spPr>
          <a:xfrm>
            <a:off x="7004048" y="10295018"/>
            <a:ext cx="357598" cy="266594"/>
          </a:xfrm>
          <a:prstGeom prst="rect">
            <a:avLst/>
          </a:prstGeom>
        </p:spPr>
        <p:txBody>
          <a:bodyPr vert="horz" lIns="91440" tIns="45720" rIns="91440" bIns="45720" rtlCol="0" anchor="ctr"/>
          <a:lstStyle>
            <a:defPPr>
              <a:defRPr lang="en-US"/>
            </a:defPPr>
            <a:lvl1pPr marL="0" algn="ctr" defTabSz="325892" rtl="0" eaLnBrk="1" latinLnBrk="0" hangingPunct="1">
              <a:defRPr sz="900" b="0" i="0" kern="1200">
                <a:solidFill>
                  <a:schemeClr val="bg1">
                    <a:lumMod val="50000"/>
                  </a:schemeClr>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000" smtClean="0">
                <a:solidFill>
                  <a:srgbClr val="F26B4D"/>
                </a:solidFill>
              </a:rPr>
              <a:pPr/>
              <a:t>‹#›</a:t>
            </a:fld>
            <a:endParaRPr lang="en-US" sz="1000" dirty="0">
              <a:solidFill>
                <a:srgbClr val="F26B4D"/>
              </a:solidFill>
            </a:endParaRPr>
          </a:p>
        </p:txBody>
      </p:sp>
      <p:sp>
        <p:nvSpPr>
          <p:cNvPr id="27" name="Text Placeholder 25">
            <a:extLst>
              <a:ext uri="{FF2B5EF4-FFF2-40B4-BE49-F238E27FC236}">
                <a16:creationId xmlns:a16="http://schemas.microsoft.com/office/drawing/2014/main" id="{634C37CA-21E4-274C-A159-A300999FEFBF}"/>
              </a:ext>
            </a:extLst>
          </p:cNvPr>
          <p:cNvSpPr>
            <a:spLocks noGrp="1"/>
          </p:cNvSpPr>
          <p:nvPr>
            <p:ph type="body" sz="quarter" idx="32" hasCustomPrompt="1"/>
          </p:nvPr>
        </p:nvSpPr>
        <p:spPr>
          <a:xfrm>
            <a:off x="1773598" y="10175681"/>
            <a:ext cx="4718277" cy="505268"/>
          </a:xfrm>
        </p:spPr>
        <p:txBody>
          <a:bodyPr anchor="ctr">
            <a:noAutofit/>
          </a:bodyPr>
          <a:lstStyle>
            <a:lvl1pPr marL="0" indent="0" algn="l">
              <a:buNone/>
              <a:defRPr sz="1300" spc="50" baseline="0">
                <a:solidFill>
                  <a:srgbClr val="F26B4D"/>
                </a:solidFill>
                <a:latin typeface="Bebas Neue"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r>
              <a:rPr lang="et-EE" b="1"/>
              <a:t>Pedagoogiline juhend digitaalse kodanikuosaluse õpetamiseks (IO3)</a:t>
            </a:r>
            <a:endParaRPr lang="en-LB"/>
          </a:p>
        </p:txBody>
      </p:sp>
      <p:grpSp>
        <p:nvGrpSpPr>
          <p:cNvPr id="31" name="Group 30">
            <a:extLst>
              <a:ext uri="{FF2B5EF4-FFF2-40B4-BE49-F238E27FC236}">
                <a16:creationId xmlns:a16="http://schemas.microsoft.com/office/drawing/2014/main" id="{8BD70DD2-E166-604C-8EFC-020341811DDD}"/>
              </a:ext>
            </a:extLst>
          </p:cNvPr>
          <p:cNvGrpSpPr/>
          <p:nvPr userDrawn="1"/>
        </p:nvGrpSpPr>
        <p:grpSpPr>
          <a:xfrm rot="16200000">
            <a:off x="5968100" y="2142365"/>
            <a:ext cx="2110356" cy="1072793"/>
            <a:chOff x="10857600" y="6178622"/>
            <a:chExt cx="1334400" cy="678338"/>
          </a:xfrm>
        </p:grpSpPr>
        <p:pic>
          <p:nvPicPr>
            <p:cNvPr id="32" name="Picture 31" descr="Icon&#10;&#10;Description automatically generated">
              <a:extLst>
                <a:ext uri="{FF2B5EF4-FFF2-40B4-BE49-F238E27FC236}">
                  <a16:creationId xmlns:a16="http://schemas.microsoft.com/office/drawing/2014/main" id="{7459E3EC-B5DA-1849-9C5B-B39D29E699F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007E9721-90AA-E34E-8FFD-E4B9F17F34A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57600" y="6218244"/>
              <a:ext cx="1080400" cy="315277"/>
            </a:xfrm>
            <a:prstGeom prst="rect">
              <a:avLst/>
            </a:prstGeom>
          </p:spPr>
        </p:pic>
      </p:grpSp>
      <p:grpSp>
        <p:nvGrpSpPr>
          <p:cNvPr id="50" name="Graphic 48">
            <a:extLst>
              <a:ext uri="{FF2B5EF4-FFF2-40B4-BE49-F238E27FC236}">
                <a16:creationId xmlns:a16="http://schemas.microsoft.com/office/drawing/2014/main" id="{212A8EEE-59FC-5C4B-B860-C3F46145F6C0}"/>
              </a:ext>
            </a:extLst>
          </p:cNvPr>
          <p:cNvGrpSpPr/>
          <p:nvPr/>
        </p:nvGrpSpPr>
        <p:grpSpPr>
          <a:xfrm>
            <a:off x="6421152" y="10341404"/>
            <a:ext cx="518804" cy="187825"/>
            <a:chOff x="80265" y="4007987"/>
            <a:chExt cx="7398066" cy="2678353"/>
          </a:xfrm>
          <a:solidFill>
            <a:srgbClr val="7FCCC7"/>
          </a:solidFill>
        </p:grpSpPr>
        <p:sp>
          <p:nvSpPr>
            <p:cNvPr id="51" name="Freeform 50">
              <a:extLst>
                <a:ext uri="{FF2B5EF4-FFF2-40B4-BE49-F238E27FC236}">
                  <a16:creationId xmlns:a16="http://schemas.microsoft.com/office/drawing/2014/main" id="{C3835D37-AAA2-4547-A4EA-8AE63B8D735E}"/>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52" name="Freeform 51">
              <a:extLst>
                <a:ext uri="{FF2B5EF4-FFF2-40B4-BE49-F238E27FC236}">
                  <a16:creationId xmlns:a16="http://schemas.microsoft.com/office/drawing/2014/main" id="{0DB7B773-383C-9940-B67F-84AF95F4EAFE}"/>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53" name="Freeform 52">
              <a:extLst>
                <a:ext uri="{FF2B5EF4-FFF2-40B4-BE49-F238E27FC236}">
                  <a16:creationId xmlns:a16="http://schemas.microsoft.com/office/drawing/2014/main" id="{E464291A-FEE7-1443-B098-A0D4FE0EA21A}"/>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54" name="Freeform 53">
              <a:extLst>
                <a:ext uri="{FF2B5EF4-FFF2-40B4-BE49-F238E27FC236}">
                  <a16:creationId xmlns:a16="http://schemas.microsoft.com/office/drawing/2014/main" id="{9358865B-5EE4-E847-B865-E79F05964FF3}"/>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spTree>
    <p:extLst>
      <p:ext uri="{BB962C8B-B14F-4D97-AF65-F5344CB8AC3E}">
        <p14:creationId xmlns:p14="http://schemas.microsoft.com/office/powerpoint/2010/main" val="389151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010853-CA14-B644-B147-ABDDA35BADA6}"/>
              </a:ext>
            </a:extLst>
          </p:cNvPr>
          <p:cNvSpPr/>
          <p:nvPr userDrawn="1"/>
        </p:nvSpPr>
        <p:spPr>
          <a:xfrm>
            <a:off x="3779837" y="0"/>
            <a:ext cx="3779838" cy="10691813"/>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nvGrpSpPr>
          <p:cNvPr id="9" name="Graphic 48">
            <a:extLst>
              <a:ext uri="{FF2B5EF4-FFF2-40B4-BE49-F238E27FC236}">
                <a16:creationId xmlns:a16="http://schemas.microsoft.com/office/drawing/2014/main" id="{661AEC97-DE87-3243-A26F-F3B6436AF5B1}"/>
              </a:ext>
            </a:extLst>
          </p:cNvPr>
          <p:cNvGrpSpPr/>
          <p:nvPr userDrawn="1"/>
        </p:nvGrpSpPr>
        <p:grpSpPr>
          <a:xfrm>
            <a:off x="6421152" y="10341404"/>
            <a:ext cx="518804" cy="187825"/>
            <a:chOff x="80265" y="4007987"/>
            <a:chExt cx="7398066" cy="2678353"/>
          </a:xfrm>
          <a:solidFill>
            <a:srgbClr val="FBF7EF"/>
          </a:solidFill>
        </p:grpSpPr>
        <p:sp>
          <p:nvSpPr>
            <p:cNvPr id="10" name="Freeform 9">
              <a:extLst>
                <a:ext uri="{FF2B5EF4-FFF2-40B4-BE49-F238E27FC236}">
                  <a16:creationId xmlns:a16="http://schemas.microsoft.com/office/drawing/2014/main" id="{5B1516D5-DA27-9549-A7EB-7521F3EE0622}"/>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11" name="Freeform 10">
              <a:extLst>
                <a:ext uri="{FF2B5EF4-FFF2-40B4-BE49-F238E27FC236}">
                  <a16:creationId xmlns:a16="http://schemas.microsoft.com/office/drawing/2014/main" id="{EF398D9A-43E7-4D46-B06E-DCF3550BE48C}"/>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2" name="Freeform 11">
              <a:extLst>
                <a:ext uri="{FF2B5EF4-FFF2-40B4-BE49-F238E27FC236}">
                  <a16:creationId xmlns:a16="http://schemas.microsoft.com/office/drawing/2014/main" id="{9407EF34-33DF-BA46-AB68-2F90B25C62B6}"/>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B9178625-0778-654C-A69A-029032C617AC}"/>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cxnSp>
        <p:nvCxnSpPr>
          <p:cNvPr id="15" name="Straight Connector 14">
            <a:extLst>
              <a:ext uri="{FF2B5EF4-FFF2-40B4-BE49-F238E27FC236}">
                <a16:creationId xmlns:a16="http://schemas.microsoft.com/office/drawing/2014/main" id="{D9F0D7CB-C6D1-7444-B559-DFFBB1ECFA27}"/>
              </a:ext>
            </a:extLst>
          </p:cNvPr>
          <p:cNvCxnSpPr>
            <a:cxnSpLocks/>
          </p:cNvCxnSpPr>
          <p:nvPr userDrawn="1"/>
        </p:nvCxnSpPr>
        <p:spPr>
          <a:xfrm flipV="1">
            <a:off x="596348" y="7235825"/>
            <a:ext cx="0" cy="3455989"/>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8142B68E-6C1D-914D-9B08-811019D690B4}"/>
              </a:ext>
            </a:extLst>
          </p:cNvPr>
          <p:cNvSpPr>
            <a:spLocks noGrp="1"/>
          </p:cNvSpPr>
          <p:nvPr>
            <p:ph type="pic" sz="quarter" idx="10"/>
          </p:nvPr>
        </p:nvSpPr>
        <p:spPr>
          <a:xfrm>
            <a:off x="0" y="2941638"/>
            <a:ext cx="7559675" cy="4294187"/>
          </a:xfrm>
        </p:spPr>
        <p:txBody>
          <a:bodyPr>
            <a:normAutofit/>
          </a:bodyPr>
          <a:lstStyle>
            <a:lvl1pPr>
              <a:defRPr sz="1800"/>
            </a:lvl1pPr>
          </a:lstStyle>
          <a:p>
            <a:endParaRPr lang="en-RU"/>
          </a:p>
        </p:txBody>
      </p:sp>
      <p:sp>
        <p:nvSpPr>
          <p:cNvPr id="20" name="Rectangle 19">
            <a:extLst>
              <a:ext uri="{FF2B5EF4-FFF2-40B4-BE49-F238E27FC236}">
                <a16:creationId xmlns:a16="http://schemas.microsoft.com/office/drawing/2014/main" id="{378EF6D8-94C8-D343-9B33-0A67AB966159}"/>
              </a:ext>
            </a:extLst>
          </p:cNvPr>
          <p:cNvSpPr/>
          <p:nvPr userDrawn="1"/>
        </p:nvSpPr>
        <p:spPr>
          <a:xfrm>
            <a:off x="2146852" y="2327063"/>
            <a:ext cx="4793104"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9" name="Text Placeholder 25">
            <a:extLst>
              <a:ext uri="{FF2B5EF4-FFF2-40B4-BE49-F238E27FC236}">
                <a16:creationId xmlns:a16="http://schemas.microsoft.com/office/drawing/2014/main" id="{BE38B1D3-76FF-8142-AB86-24EA6FAAF723}"/>
              </a:ext>
            </a:extLst>
          </p:cNvPr>
          <p:cNvSpPr>
            <a:spLocks noGrp="1"/>
          </p:cNvSpPr>
          <p:nvPr>
            <p:ph type="body" sz="quarter" idx="14" hasCustomPrompt="1"/>
          </p:nvPr>
        </p:nvSpPr>
        <p:spPr>
          <a:xfrm>
            <a:off x="2146852" y="2305879"/>
            <a:ext cx="4753348" cy="635759"/>
          </a:xfrm>
        </p:spPr>
        <p:txBody>
          <a:bodyPr anchor="ctr">
            <a:noAutofit/>
          </a:bodyPr>
          <a:lstStyle>
            <a:lvl1pPr marL="0" indent="0" algn="l">
              <a:buNone/>
              <a:defRPr sz="3300" baseline="0">
                <a:solidFill>
                  <a:schemeClr val="bg1"/>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Tree>
    <p:extLst>
      <p:ext uri="{BB962C8B-B14F-4D97-AF65-F5344CB8AC3E}">
        <p14:creationId xmlns:p14="http://schemas.microsoft.com/office/powerpoint/2010/main" val="6418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0DCA6F5-C235-8142-8524-099330AB3EC5}"/>
              </a:ext>
            </a:extLst>
          </p:cNvPr>
          <p:cNvSpPr txBox="1">
            <a:spLocks/>
          </p:cNvSpPr>
          <p:nvPr userDrawn="1"/>
        </p:nvSpPr>
        <p:spPr>
          <a:xfrm>
            <a:off x="7004048" y="10295018"/>
            <a:ext cx="357598" cy="266594"/>
          </a:xfrm>
          <a:prstGeom prst="rect">
            <a:avLst/>
          </a:prstGeom>
        </p:spPr>
        <p:txBody>
          <a:bodyPr vert="horz" lIns="91440" tIns="45720" rIns="91440" bIns="45720" rtlCol="0" anchor="ctr"/>
          <a:lstStyle>
            <a:defPPr>
              <a:defRPr lang="en-US"/>
            </a:defPPr>
            <a:lvl1pPr marL="0" algn="ctr" defTabSz="325892" rtl="0" eaLnBrk="1" latinLnBrk="0" hangingPunct="1">
              <a:defRPr sz="900" b="0" i="0" kern="1200">
                <a:solidFill>
                  <a:schemeClr val="bg1">
                    <a:lumMod val="50000"/>
                  </a:schemeClr>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000" smtClean="0">
                <a:solidFill>
                  <a:srgbClr val="F26B4D"/>
                </a:solidFill>
              </a:rPr>
              <a:pPr/>
              <a:t>‹#›</a:t>
            </a:fld>
            <a:endParaRPr lang="en-US" sz="1000" dirty="0">
              <a:solidFill>
                <a:srgbClr val="F26B4D"/>
              </a:solidFill>
            </a:endParaRPr>
          </a:p>
        </p:txBody>
      </p:sp>
      <p:grpSp>
        <p:nvGrpSpPr>
          <p:cNvPr id="9" name="Graphic 48">
            <a:extLst>
              <a:ext uri="{FF2B5EF4-FFF2-40B4-BE49-F238E27FC236}">
                <a16:creationId xmlns:a16="http://schemas.microsoft.com/office/drawing/2014/main" id="{59242505-4017-6640-AF45-CC6CC0F640FD}"/>
              </a:ext>
            </a:extLst>
          </p:cNvPr>
          <p:cNvGrpSpPr/>
          <p:nvPr userDrawn="1"/>
        </p:nvGrpSpPr>
        <p:grpSpPr>
          <a:xfrm>
            <a:off x="6421152" y="10341404"/>
            <a:ext cx="518804" cy="187825"/>
            <a:chOff x="80265" y="4007987"/>
            <a:chExt cx="7398066" cy="2678353"/>
          </a:xfrm>
          <a:solidFill>
            <a:srgbClr val="7FCCC7"/>
          </a:solidFill>
        </p:grpSpPr>
        <p:sp>
          <p:nvSpPr>
            <p:cNvPr id="10" name="Freeform 9">
              <a:extLst>
                <a:ext uri="{FF2B5EF4-FFF2-40B4-BE49-F238E27FC236}">
                  <a16:creationId xmlns:a16="http://schemas.microsoft.com/office/drawing/2014/main" id="{53949B69-CDDB-2D4F-8F41-E85C2CC0D03D}"/>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11" name="Freeform 10">
              <a:extLst>
                <a:ext uri="{FF2B5EF4-FFF2-40B4-BE49-F238E27FC236}">
                  <a16:creationId xmlns:a16="http://schemas.microsoft.com/office/drawing/2014/main" id="{140F0478-B06A-1D41-92B1-D172A3651D72}"/>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2" name="Freeform 11">
              <a:extLst>
                <a:ext uri="{FF2B5EF4-FFF2-40B4-BE49-F238E27FC236}">
                  <a16:creationId xmlns:a16="http://schemas.microsoft.com/office/drawing/2014/main" id="{BA94AF21-738D-EE44-BD8B-916306C611D8}"/>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B54277D4-2756-0B48-96F0-323808F5F60D}"/>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sp>
        <p:nvSpPr>
          <p:cNvPr id="14" name="Text Placeholder 25">
            <a:extLst>
              <a:ext uri="{FF2B5EF4-FFF2-40B4-BE49-F238E27FC236}">
                <a16:creationId xmlns:a16="http://schemas.microsoft.com/office/drawing/2014/main" id="{DF5A791B-68D5-9047-8D1E-15821D6BF52A}"/>
              </a:ext>
            </a:extLst>
          </p:cNvPr>
          <p:cNvSpPr>
            <a:spLocks noGrp="1"/>
          </p:cNvSpPr>
          <p:nvPr>
            <p:ph type="body" sz="quarter" idx="14" hasCustomPrompt="1"/>
          </p:nvPr>
        </p:nvSpPr>
        <p:spPr>
          <a:xfrm>
            <a:off x="539389" y="561746"/>
            <a:ext cx="6533982" cy="635759"/>
          </a:xfrm>
        </p:spPr>
        <p:txBody>
          <a:bodyPr anchor="ctr">
            <a:noAutofit/>
          </a:bodyPr>
          <a:lstStyle>
            <a:lvl1pPr marL="0" indent="0" algn="l">
              <a:buNone/>
              <a:defRPr sz="1800"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HEADING</a:t>
            </a:r>
          </a:p>
        </p:txBody>
      </p:sp>
      <p:sp>
        <p:nvSpPr>
          <p:cNvPr id="16" name="Text Placeholder 25">
            <a:extLst>
              <a:ext uri="{FF2B5EF4-FFF2-40B4-BE49-F238E27FC236}">
                <a16:creationId xmlns:a16="http://schemas.microsoft.com/office/drawing/2014/main" id="{53349255-F0E3-9F45-8AA2-C9876D4F5708}"/>
              </a:ext>
            </a:extLst>
          </p:cNvPr>
          <p:cNvSpPr>
            <a:spLocks noGrp="1"/>
          </p:cNvSpPr>
          <p:nvPr>
            <p:ph type="body" sz="quarter" idx="33" hasCustomPrompt="1"/>
          </p:nvPr>
        </p:nvSpPr>
        <p:spPr>
          <a:xfrm>
            <a:off x="522456" y="1442279"/>
            <a:ext cx="6533982" cy="7955717"/>
          </a:xfrm>
        </p:spPr>
        <p:txBody>
          <a:bodyPr anchor="t">
            <a:noAutofit/>
          </a:bodyPr>
          <a:lstStyle>
            <a:lvl1pPr marL="0" indent="0" algn="just">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Text</a:t>
            </a:r>
          </a:p>
        </p:txBody>
      </p:sp>
      <p:cxnSp>
        <p:nvCxnSpPr>
          <p:cNvPr id="2" name="Straight Connector 1">
            <a:extLst>
              <a:ext uri="{FF2B5EF4-FFF2-40B4-BE49-F238E27FC236}">
                <a16:creationId xmlns:a16="http://schemas.microsoft.com/office/drawing/2014/main" id="{16E1EE56-7D6A-B806-EED6-8E5FAE34DAA9}"/>
              </a:ext>
            </a:extLst>
          </p:cNvPr>
          <p:cNvCxnSpPr>
            <a:cxnSpLocks/>
          </p:cNvCxnSpPr>
          <p:nvPr userDrawn="1"/>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3" name="Text Placeholder 25">
            <a:extLst>
              <a:ext uri="{FF2B5EF4-FFF2-40B4-BE49-F238E27FC236}">
                <a16:creationId xmlns:a16="http://schemas.microsoft.com/office/drawing/2014/main" id="{15462515-7518-A1E5-C55E-C6E72C2351E7}"/>
              </a:ext>
            </a:extLst>
          </p:cNvPr>
          <p:cNvSpPr>
            <a:spLocks noGrp="1"/>
          </p:cNvSpPr>
          <p:nvPr>
            <p:ph type="body" sz="quarter" idx="32" hasCustomPrompt="1"/>
          </p:nvPr>
        </p:nvSpPr>
        <p:spPr>
          <a:xfrm>
            <a:off x="1773598" y="10175681"/>
            <a:ext cx="4718277" cy="505268"/>
          </a:xfrm>
        </p:spPr>
        <p:txBody>
          <a:bodyPr anchor="ctr">
            <a:noAutofit/>
          </a:bodyPr>
          <a:lstStyle>
            <a:lvl1pPr marL="0" indent="0" algn="l">
              <a:buNone/>
              <a:defRPr sz="1300" spc="50" baseline="0">
                <a:solidFill>
                  <a:srgbClr val="F26B4D"/>
                </a:solidFill>
                <a:latin typeface="Bebas Neue"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r>
              <a:rPr lang="et-EE" b="1"/>
              <a:t>Pedagoogiline juhend digitaalse kodanikuosaluse õpetamiseks (IO3)</a:t>
            </a:r>
            <a:endParaRPr lang="en-LB"/>
          </a:p>
        </p:txBody>
      </p:sp>
    </p:spTree>
    <p:extLst>
      <p:ext uri="{BB962C8B-B14F-4D97-AF65-F5344CB8AC3E}">
        <p14:creationId xmlns:p14="http://schemas.microsoft.com/office/powerpoint/2010/main" val="3797791234"/>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17" userDrawn="1">
          <p15:clr>
            <a:srgbClr val="FBAE40"/>
          </p15:clr>
        </p15:guide>
        <p15:guide id="3" pos="44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086FE18-670A-4045-B851-B94ABC7D1535}"/>
              </a:ext>
            </a:extLst>
          </p:cNvPr>
          <p:cNvSpPr>
            <a:spLocks noGrp="1"/>
          </p:cNvSpPr>
          <p:nvPr>
            <p:ph type="pic" sz="quarter" idx="10"/>
          </p:nvPr>
        </p:nvSpPr>
        <p:spPr>
          <a:xfrm>
            <a:off x="0" y="7829550"/>
            <a:ext cx="7559675" cy="2300288"/>
          </a:xfrm>
        </p:spPr>
        <p:txBody>
          <a:bodyPr>
            <a:normAutofit/>
          </a:bodyPr>
          <a:lstStyle>
            <a:lvl1pPr>
              <a:defRPr sz="1800"/>
            </a:lvl1pPr>
          </a:lstStyle>
          <a:p>
            <a:endParaRPr lang="en-RU"/>
          </a:p>
        </p:txBody>
      </p:sp>
      <p:sp>
        <p:nvSpPr>
          <p:cNvPr id="10" name="Slide Number Placeholder 5">
            <a:extLst>
              <a:ext uri="{FF2B5EF4-FFF2-40B4-BE49-F238E27FC236}">
                <a16:creationId xmlns:a16="http://schemas.microsoft.com/office/drawing/2014/main" id="{B1E60183-26D0-2449-9832-EDE4D5B5E1AC}"/>
              </a:ext>
            </a:extLst>
          </p:cNvPr>
          <p:cNvSpPr txBox="1">
            <a:spLocks/>
          </p:cNvSpPr>
          <p:nvPr userDrawn="1"/>
        </p:nvSpPr>
        <p:spPr>
          <a:xfrm>
            <a:off x="7004048" y="10295018"/>
            <a:ext cx="357598" cy="266594"/>
          </a:xfrm>
          <a:prstGeom prst="rect">
            <a:avLst/>
          </a:prstGeom>
        </p:spPr>
        <p:txBody>
          <a:bodyPr vert="horz" lIns="91440" tIns="45720" rIns="91440" bIns="45720" rtlCol="0" anchor="ctr"/>
          <a:lstStyle>
            <a:defPPr>
              <a:defRPr lang="en-US"/>
            </a:defPPr>
            <a:lvl1pPr marL="0" algn="ctr" defTabSz="325892" rtl="0" eaLnBrk="1" latinLnBrk="0" hangingPunct="1">
              <a:defRPr sz="900" b="0" i="0" kern="1200">
                <a:solidFill>
                  <a:schemeClr val="bg1">
                    <a:lumMod val="50000"/>
                  </a:schemeClr>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000" smtClean="0">
                <a:solidFill>
                  <a:srgbClr val="F26B4D"/>
                </a:solidFill>
              </a:rPr>
              <a:pPr/>
              <a:t>‹#›</a:t>
            </a:fld>
            <a:endParaRPr lang="en-US" sz="1000" dirty="0">
              <a:solidFill>
                <a:srgbClr val="F26B4D"/>
              </a:solidFill>
            </a:endParaRPr>
          </a:p>
        </p:txBody>
      </p:sp>
      <p:grpSp>
        <p:nvGrpSpPr>
          <p:cNvPr id="12" name="Graphic 48">
            <a:extLst>
              <a:ext uri="{FF2B5EF4-FFF2-40B4-BE49-F238E27FC236}">
                <a16:creationId xmlns:a16="http://schemas.microsoft.com/office/drawing/2014/main" id="{F00DE80B-9ACD-4449-8B4F-E7C0A9627117}"/>
              </a:ext>
            </a:extLst>
          </p:cNvPr>
          <p:cNvGrpSpPr/>
          <p:nvPr userDrawn="1"/>
        </p:nvGrpSpPr>
        <p:grpSpPr>
          <a:xfrm>
            <a:off x="6421152" y="10341404"/>
            <a:ext cx="518804" cy="187825"/>
            <a:chOff x="80265" y="4007987"/>
            <a:chExt cx="7398066" cy="2678353"/>
          </a:xfrm>
          <a:solidFill>
            <a:srgbClr val="7FCCC7"/>
          </a:solidFill>
        </p:grpSpPr>
        <p:sp>
          <p:nvSpPr>
            <p:cNvPr id="13" name="Freeform 12">
              <a:extLst>
                <a:ext uri="{FF2B5EF4-FFF2-40B4-BE49-F238E27FC236}">
                  <a16:creationId xmlns:a16="http://schemas.microsoft.com/office/drawing/2014/main" id="{47C721C7-32E7-9C4E-B0BF-9071162B6F8F}"/>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85720680-9264-B74D-8ABE-0ED5737DF413}"/>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B5C00EF0-5591-E24D-B988-9137D9AE799F}"/>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DC48A16E-AF1C-6D42-BD95-4E163555E7C1}"/>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sp>
        <p:nvSpPr>
          <p:cNvPr id="17" name="Text Placeholder 25">
            <a:extLst>
              <a:ext uri="{FF2B5EF4-FFF2-40B4-BE49-F238E27FC236}">
                <a16:creationId xmlns:a16="http://schemas.microsoft.com/office/drawing/2014/main" id="{BA6264D9-BCF5-BD4C-9447-09F01649AE63}"/>
              </a:ext>
            </a:extLst>
          </p:cNvPr>
          <p:cNvSpPr>
            <a:spLocks noGrp="1"/>
          </p:cNvSpPr>
          <p:nvPr>
            <p:ph type="body" sz="quarter" idx="14" hasCustomPrompt="1"/>
          </p:nvPr>
        </p:nvSpPr>
        <p:spPr>
          <a:xfrm>
            <a:off x="539389" y="561746"/>
            <a:ext cx="6533982" cy="635759"/>
          </a:xfrm>
        </p:spPr>
        <p:txBody>
          <a:bodyPr anchor="ctr">
            <a:noAutofit/>
          </a:bodyPr>
          <a:lstStyle>
            <a:lvl1pPr marL="0" indent="0" algn="l">
              <a:buNone/>
              <a:defRPr sz="1800"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HEADING</a:t>
            </a:r>
          </a:p>
        </p:txBody>
      </p:sp>
      <p:sp>
        <p:nvSpPr>
          <p:cNvPr id="18" name="Text Placeholder 25">
            <a:extLst>
              <a:ext uri="{FF2B5EF4-FFF2-40B4-BE49-F238E27FC236}">
                <a16:creationId xmlns:a16="http://schemas.microsoft.com/office/drawing/2014/main" id="{66732A4E-FA8B-D549-906D-9CE98ECA5AA0}"/>
              </a:ext>
            </a:extLst>
          </p:cNvPr>
          <p:cNvSpPr>
            <a:spLocks noGrp="1"/>
          </p:cNvSpPr>
          <p:nvPr>
            <p:ph type="body" sz="quarter" idx="33" hasCustomPrompt="1"/>
          </p:nvPr>
        </p:nvSpPr>
        <p:spPr>
          <a:xfrm>
            <a:off x="522456" y="1442280"/>
            <a:ext cx="6533982" cy="6081792"/>
          </a:xfrm>
        </p:spPr>
        <p:txBody>
          <a:bodyPr anchor="t">
            <a:noAutofit/>
          </a:bodyPr>
          <a:lstStyle>
            <a:lvl1pPr marL="0" indent="0" algn="just">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Text</a:t>
            </a:r>
          </a:p>
        </p:txBody>
      </p:sp>
      <p:cxnSp>
        <p:nvCxnSpPr>
          <p:cNvPr id="2" name="Straight Connector 1">
            <a:extLst>
              <a:ext uri="{FF2B5EF4-FFF2-40B4-BE49-F238E27FC236}">
                <a16:creationId xmlns:a16="http://schemas.microsoft.com/office/drawing/2014/main" id="{780A11A6-62BA-AFE3-4321-EE746D4CD7E3}"/>
              </a:ext>
            </a:extLst>
          </p:cNvPr>
          <p:cNvCxnSpPr>
            <a:cxnSpLocks/>
          </p:cNvCxnSpPr>
          <p:nvPr userDrawn="1"/>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3" name="Text Placeholder 25">
            <a:extLst>
              <a:ext uri="{FF2B5EF4-FFF2-40B4-BE49-F238E27FC236}">
                <a16:creationId xmlns:a16="http://schemas.microsoft.com/office/drawing/2014/main" id="{6511A2AF-8574-AFFA-88D1-8AAF8EAF18CF}"/>
              </a:ext>
            </a:extLst>
          </p:cNvPr>
          <p:cNvSpPr>
            <a:spLocks noGrp="1"/>
          </p:cNvSpPr>
          <p:nvPr>
            <p:ph type="body" sz="quarter" idx="32" hasCustomPrompt="1"/>
          </p:nvPr>
        </p:nvSpPr>
        <p:spPr>
          <a:xfrm>
            <a:off x="1773598" y="10175681"/>
            <a:ext cx="4718277" cy="505268"/>
          </a:xfrm>
        </p:spPr>
        <p:txBody>
          <a:bodyPr anchor="ctr">
            <a:noAutofit/>
          </a:bodyPr>
          <a:lstStyle>
            <a:lvl1pPr marL="0" indent="0" algn="l">
              <a:buNone/>
              <a:defRPr sz="1300" spc="50" baseline="0">
                <a:solidFill>
                  <a:srgbClr val="F26B4D"/>
                </a:solidFill>
                <a:latin typeface="Bebas Neue"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r>
              <a:rPr lang="et-EE" b="1"/>
              <a:t>Pedagoogiline juhend digitaalse kodanikuosaluse õpetamiseks (IO3)</a:t>
            </a:r>
            <a:endParaRPr lang="en-LB"/>
          </a:p>
        </p:txBody>
      </p:sp>
    </p:spTree>
    <p:extLst>
      <p:ext uri="{BB962C8B-B14F-4D97-AF65-F5344CB8AC3E}">
        <p14:creationId xmlns:p14="http://schemas.microsoft.com/office/powerpoint/2010/main" val="4915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s with Photos">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9750AAC-F163-FF4B-9E07-29D0C06DAD51}"/>
              </a:ext>
            </a:extLst>
          </p:cNvPr>
          <p:cNvSpPr/>
          <p:nvPr userDrawn="1"/>
        </p:nvSpPr>
        <p:spPr>
          <a:xfrm>
            <a:off x="4371975" y="5573458"/>
            <a:ext cx="3202828" cy="4267199"/>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6" name="Rectangle 5">
            <a:extLst>
              <a:ext uri="{FF2B5EF4-FFF2-40B4-BE49-F238E27FC236}">
                <a16:creationId xmlns:a16="http://schemas.microsoft.com/office/drawing/2014/main" id="{FC1F3F53-828E-D745-81FD-F02B1A5DAF74}"/>
              </a:ext>
            </a:extLst>
          </p:cNvPr>
          <p:cNvSpPr/>
          <p:nvPr userDrawn="1"/>
        </p:nvSpPr>
        <p:spPr>
          <a:xfrm>
            <a:off x="0" y="1187195"/>
            <a:ext cx="3202828" cy="4267199"/>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2" name="Picture Placeholder 41">
            <a:extLst>
              <a:ext uri="{FF2B5EF4-FFF2-40B4-BE49-F238E27FC236}">
                <a16:creationId xmlns:a16="http://schemas.microsoft.com/office/drawing/2014/main" id="{A344E871-0E5A-EF44-8037-387E50185C32}"/>
              </a:ext>
            </a:extLst>
          </p:cNvPr>
          <p:cNvSpPr>
            <a:spLocks noGrp="1"/>
          </p:cNvSpPr>
          <p:nvPr>
            <p:ph type="pic" sz="quarter" idx="33"/>
          </p:nvPr>
        </p:nvSpPr>
        <p:spPr>
          <a:xfrm>
            <a:off x="522288" y="1689100"/>
            <a:ext cx="2166937" cy="3263900"/>
          </a:xfrm>
        </p:spPr>
        <p:txBody>
          <a:bodyPr>
            <a:normAutofit/>
          </a:bodyPr>
          <a:lstStyle>
            <a:lvl1pPr>
              <a:defRPr sz="1800"/>
            </a:lvl1pPr>
          </a:lstStyle>
          <a:p>
            <a:endParaRPr lang="en-RU"/>
          </a:p>
        </p:txBody>
      </p:sp>
      <p:grpSp>
        <p:nvGrpSpPr>
          <p:cNvPr id="8" name="Group 7">
            <a:extLst>
              <a:ext uri="{FF2B5EF4-FFF2-40B4-BE49-F238E27FC236}">
                <a16:creationId xmlns:a16="http://schemas.microsoft.com/office/drawing/2014/main" id="{6B7B0237-135A-8940-A196-4BAA5D999CD4}"/>
              </a:ext>
            </a:extLst>
          </p:cNvPr>
          <p:cNvGrpSpPr/>
          <p:nvPr userDrawn="1"/>
        </p:nvGrpSpPr>
        <p:grpSpPr>
          <a:xfrm rot="5400000">
            <a:off x="2956299" y="1862137"/>
            <a:ext cx="201476" cy="906650"/>
            <a:chOff x="-1604074" y="3107411"/>
            <a:chExt cx="201476" cy="906650"/>
          </a:xfrm>
        </p:grpSpPr>
        <p:cxnSp>
          <p:nvCxnSpPr>
            <p:cNvPr id="9" name="Straight Connector 8">
              <a:extLst>
                <a:ext uri="{FF2B5EF4-FFF2-40B4-BE49-F238E27FC236}">
                  <a16:creationId xmlns:a16="http://schemas.microsoft.com/office/drawing/2014/main" id="{AA9AFEBC-E64E-D744-AF1A-AE1DE94B6378}"/>
                </a:ext>
              </a:extLst>
            </p:cNvPr>
            <p:cNvCxnSpPr>
              <a:cxnSpLocks/>
            </p:cNvCxnSpPr>
            <p:nvPr/>
          </p:nvCxnSpPr>
          <p:spPr>
            <a:xfrm flipV="1">
              <a:off x="-1503336" y="3208149"/>
              <a:ext cx="0" cy="805912"/>
            </a:xfrm>
            <a:prstGeom prst="line">
              <a:avLst/>
            </a:prstGeom>
            <a:ln w="19050">
              <a:solidFill>
                <a:srgbClr val="7FCCC7"/>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D63AD0F-67F4-6F4C-A86D-06EB4A90B5BC}"/>
                </a:ext>
              </a:extLst>
            </p:cNvPr>
            <p:cNvSpPr/>
            <p:nvPr/>
          </p:nvSpPr>
          <p:spPr>
            <a:xfrm>
              <a:off x="-1604074" y="3107411"/>
              <a:ext cx="201476" cy="201476"/>
            </a:xfrm>
            <a:prstGeom prst="ellipse">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grpSp>
        <p:nvGrpSpPr>
          <p:cNvPr id="11" name="Group 10">
            <a:extLst>
              <a:ext uri="{FF2B5EF4-FFF2-40B4-BE49-F238E27FC236}">
                <a16:creationId xmlns:a16="http://schemas.microsoft.com/office/drawing/2014/main" id="{E535BE39-20DA-AE48-83B2-BADBE3AB51B8}"/>
              </a:ext>
            </a:extLst>
          </p:cNvPr>
          <p:cNvGrpSpPr/>
          <p:nvPr userDrawn="1"/>
        </p:nvGrpSpPr>
        <p:grpSpPr>
          <a:xfrm rot="5400000">
            <a:off x="2956299" y="2513065"/>
            <a:ext cx="201476" cy="906650"/>
            <a:chOff x="-1604074" y="3107411"/>
            <a:chExt cx="201476" cy="906650"/>
          </a:xfrm>
        </p:grpSpPr>
        <p:cxnSp>
          <p:nvCxnSpPr>
            <p:cNvPr id="12" name="Straight Connector 11">
              <a:extLst>
                <a:ext uri="{FF2B5EF4-FFF2-40B4-BE49-F238E27FC236}">
                  <a16:creationId xmlns:a16="http://schemas.microsoft.com/office/drawing/2014/main" id="{CDBBCC3A-570B-EB4D-9D5B-927BDF34CC76}"/>
                </a:ext>
              </a:extLst>
            </p:cNvPr>
            <p:cNvCxnSpPr>
              <a:cxnSpLocks/>
            </p:cNvCxnSpPr>
            <p:nvPr/>
          </p:nvCxnSpPr>
          <p:spPr>
            <a:xfrm flipV="1">
              <a:off x="-1503336" y="3208149"/>
              <a:ext cx="0" cy="805912"/>
            </a:xfrm>
            <a:prstGeom prst="line">
              <a:avLst/>
            </a:prstGeom>
            <a:ln w="19050">
              <a:solidFill>
                <a:srgbClr val="7FCCC7"/>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DE343C3-87F3-6846-B73C-94B45A70910A}"/>
                </a:ext>
              </a:extLst>
            </p:cNvPr>
            <p:cNvSpPr/>
            <p:nvPr/>
          </p:nvSpPr>
          <p:spPr>
            <a:xfrm>
              <a:off x="-1604074" y="3107411"/>
              <a:ext cx="201476" cy="201476"/>
            </a:xfrm>
            <a:prstGeom prst="ellipse">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grpSp>
        <p:nvGrpSpPr>
          <p:cNvPr id="14" name="Group 13">
            <a:extLst>
              <a:ext uri="{FF2B5EF4-FFF2-40B4-BE49-F238E27FC236}">
                <a16:creationId xmlns:a16="http://schemas.microsoft.com/office/drawing/2014/main" id="{A910DCA2-FE9C-0B48-808E-B0C6F3A931DD}"/>
              </a:ext>
            </a:extLst>
          </p:cNvPr>
          <p:cNvGrpSpPr/>
          <p:nvPr userDrawn="1"/>
        </p:nvGrpSpPr>
        <p:grpSpPr>
          <a:xfrm rot="5400000">
            <a:off x="2956299" y="3194991"/>
            <a:ext cx="201476" cy="906650"/>
            <a:chOff x="-1604074" y="3107411"/>
            <a:chExt cx="201476" cy="906650"/>
          </a:xfrm>
        </p:grpSpPr>
        <p:cxnSp>
          <p:nvCxnSpPr>
            <p:cNvPr id="15" name="Straight Connector 14">
              <a:extLst>
                <a:ext uri="{FF2B5EF4-FFF2-40B4-BE49-F238E27FC236}">
                  <a16:creationId xmlns:a16="http://schemas.microsoft.com/office/drawing/2014/main" id="{D44AB86B-5E19-0940-A553-2567E3BB6F3F}"/>
                </a:ext>
              </a:extLst>
            </p:cNvPr>
            <p:cNvCxnSpPr>
              <a:cxnSpLocks/>
            </p:cNvCxnSpPr>
            <p:nvPr/>
          </p:nvCxnSpPr>
          <p:spPr>
            <a:xfrm flipV="1">
              <a:off x="-1503336" y="3208149"/>
              <a:ext cx="0" cy="805912"/>
            </a:xfrm>
            <a:prstGeom prst="line">
              <a:avLst/>
            </a:prstGeom>
            <a:ln w="19050">
              <a:solidFill>
                <a:srgbClr val="7FCCC7"/>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5312BB83-B9DD-F047-874F-64C5A93A9D64}"/>
                </a:ext>
              </a:extLst>
            </p:cNvPr>
            <p:cNvSpPr/>
            <p:nvPr/>
          </p:nvSpPr>
          <p:spPr>
            <a:xfrm>
              <a:off x="-1604074" y="3107411"/>
              <a:ext cx="201476" cy="201476"/>
            </a:xfrm>
            <a:prstGeom prst="ellipse">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grpSp>
        <p:nvGrpSpPr>
          <p:cNvPr id="17" name="Group 16">
            <a:extLst>
              <a:ext uri="{FF2B5EF4-FFF2-40B4-BE49-F238E27FC236}">
                <a16:creationId xmlns:a16="http://schemas.microsoft.com/office/drawing/2014/main" id="{32F8AC00-C99A-264F-AB83-55E71C43A4A4}"/>
              </a:ext>
            </a:extLst>
          </p:cNvPr>
          <p:cNvGrpSpPr/>
          <p:nvPr userDrawn="1"/>
        </p:nvGrpSpPr>
        <p:grpSpPr>
          <a:xfrm rot="5400000">
            <a:off x="2956299" y="3876916"/>
            <a:ext cx="201476" cy="906650"/>
            <a:chOff x="-1604074" y="3107411"/>
            <a:chExt cx="201476" cy="906650"/>
          </a:xfrm>
        </p:grpSpPr>
        <p:cxnSp>
          <p:nvCxnSpPr>
            <p:cNvPr id="18" name="Straight Connector 17">
              <a:extLst>
                <a:ext uri="{FF2B5EF4-FFF2-40B4-BE49-F238E27FC236}">
                  <a16:creationId xmlns:a16="http://schemas.microsoft.com/office/drawing/2014/main" id="{D1E92CFD-C699-4E4D-87EF-F9B254A70F8A}"/>
                </a:ext>
              </a:extLst>
            </p:cNvPr>
            <p:cNvCxnSpPr>
              <a:cxnSpLocks/>
            </p:cNvCxnSpPr>
            <p:nvPr/>
          </p:nvCxnSpPr>
          <p:spPr>
            <a:xfrm flipV="1">
              <a:off x="-1503336" y="3208149"/>
              <a:ext cx="0" cy="805912"/>
            </a:xfrm>
            <a:prstGeom prst="line">
              <a:avLst/>
            </a:prstGeom>
            <a:ln w="19050">
              <a:solidFill>
                <a:srgbClr val="7FCCC7"/>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80ACA27-65C3-B146-B539-D817C29D1B7F}"/>
                </a:ext>
              </a:extLst>
            </p:cNvPr>
            <p:cNvSpPr/>
            <p:nvPr/>
          </p:nvSpPr>
          <p:spPr>
            <a:xfrm>
              <a:off x="-1604074" y="3107411"/>
              <a:ext cx="201476" cy="201476"/>
            </a:xfrm>
            <a:prstGeom prst="ellipse">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grpSp>
        <p:nvGrpSpPr>
          <p:cNvPr id="23" name="Group 22">
            <a:extLst>
              <a:ext uri="{FF2B5EF4-FFF2-40B4-BE49-F238E27FC236}">
                <a16:creationId xmlns:a16="http://schemas.microsoft.com/office/drawing/2014/main" id="{E8FE2A4F-AE56-FB4F-BD51-CA8BB87A519B}"/>
              </a:ext>
            </a:extLst>
          </p:cNvPr>
          <p:cNvGrpSpPr/>
          <p:nvPr userDrawn="1"/>
        </p:nvGrpSpPr>
        <p:grpSpPr>
          <a:xfrm rot="16200000">
            <a:off x="4344828" y="6777279"/>
            <a:ext cx="201476" cy="906650"/>
            <a:chOff x="-1604074" y="3107411"/>
            <a:chExt cx="201476" cy="906650"/>
          </a:xfrm>
        </p:grpSpPr>
        <p:cxnSp>
          <p:nvCxnSpPr>
            <p:cNvPr id="24" name="Straight Connector 23">
              <a:extLst>
                <a:ext uri="{FF2B5EF4-FFF2-40B4-BE49-F238E27FC236}">
                  <a16:creationId xmlns:a16="http://schemas.microsoft.com/office/drawing/2014/main" id="{6B3BBD14-CAB0-994E-B9C4-D26491D7F755}"/>
                </a:ext>
              </a:extLst>
            </p:cNvPr>
            <p:cNvCxnSpPr>
              <a:cxnSpLocks/>
            </p:cNvCxnSpPr>
            <p:nvPr/>
          </p:nvCxnSpPr>
          <p:spPr>
            <a:xfrm flipV="1">
              <a:off x="-1503336" y="3208149"/>
              <a:ext cx="0" cy="805912"/>
            </a:xfrm>
            <a:prstGeom prst="line">
              <a:avLst/>
            </a:prstGeom>
            <a:ln w="19050">
              <a:solidFill>
                <a:srgbClr val="F26B4D"/>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9EB4148-D9EB-1C4A-9765-6F2169B0C5BB}"/>
                </a:ext>
              </a:extLst>
            </p:cNvPr>
            <p:cNvSpPr/>
            <p:nvPr/>
          </p:nvSpPr>
          <p:spPr>
            <a:xfrm>
              <a:off x="-1604074" y="3107411"/>
              <a:ext cx="201476" cy="201476"/>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grpSp>
        <p:nvGrpSpPr>
          <p:cNvPr id="26" name="Group 25">
            <a:extLst>
              <a:ext uri="{FF2B5EF4-FFF2-40B4-BE49-F238E27FC236}">
                <a16:creationId xmlns:a16="http://schemas.microsoft.com/office/drawing/2014/main" id="{7CE982F8-9762-124B-9123-BAEBB82D6CBB}"/>
              </a:ext>
            </a:extLst>
          </p:cNvPr>
          <p:cNvGrpSpPr/>
          <p:nvPr userDrawn="1"/>
        </p:nvGrpSpPr>
        <p:grpSpPr>
          <a:xfrm rot="16200000">
            <a:off x="4344828" y="7428207"/>
            <a:ext cx="201476" cy="906650"/>
            <a:chOff x="-1604074" y="3107411"/>
            <a:chExt cx="201476" cy="906650"/>
          </a:xfrm>
        </p:grpSpPr>
        <p:cxnSp>
          <p:nvCxnSpPr>
            <p:cNvPr id="27" name="Straight Connector 26">
              <a:extLst>
                <a:ext uri="{FF2B5EF4-FFF2-40B4-BE49-F238E27FC236}">
                  <a16:creationId xmlns:a16="http://schemas.microsoft.com/office/drawing/2014/main" id="{4484453E-1B27-2648-B201-E04A4E5D0101}"/>
                </a:ext>
              </a:extLst>
            </p:cNvPr>
            <p:cNvCxnSpPr>
              <a:cxnSpLocks/>
            </p:cNvCxnSpPr>
            <p:nvPr/>
          </p:nvCxnSpPr>
          <p:spPr>
            <a:xfrm flipV="1">
              <a:off x="-1503336" y="3208149"/>
              <a:ext cx="0" cy="805912"/>
            </a:xfrm>
            <a:prstGeom prst="line">
              <a:avLst/>
            </a:prstGeom>
            <a:ln w="19050">
              <a:solidFill>
                <a:srgbClr val="F26B4D"/>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B43220A-B29F-E242-AD93-E0362EBB0F4E}"/>
                </a:ext>
              </a:extLst>
            </p:cNvPr>
            <p:cNvSpPr/>
            <p:nvPr/>
          </p:nvSpPr>
          <p:spPr>
            <a:xfrm>
              <a:off x="-1604074" y="3107411"/>
              <a:ext cx="201476" cy="201476"/>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grpSp>
      <p:grpSp>
        <p:nvGrpSpPr>
          <p:cNvPr id="29" name="Group 28">
            <a:extLst>
              <a:ext uri="{FF2B5EF4-FFF2-40B4-BE49-F238E27FC236}">
                <a16:creationId xmlns:a16="http://schemas.microsoft.com/office/drawing/2014/main" id="{F433C0C0-3F51-4642-8271-D13B65A574EF}"/>
              </a:ext>
            </a:extLst>
          </p:cNvPr>
          <p:cNvGrpSpPr/>
          <p:nvPr userDrawn="1"/>
        </p:nvGrpSpPr>
        <p:grpSpPr>
          <a:xfrm rot="16200000">
            <a:off x="4344828" y="8110133"/>
            <a:ext cx="201476" cy="906650"/>
            <a:chOff x="-1604074" y="3107411"/>
            <a:chExt cx="201476" cy="906650"/>
          </a:xfrm>
        </p:grpSpPr>
        <p:cxnSp>
          <p:nvCxnSpPr>
            <p:cNvPr id="30" name="Straight Connector 29">
              <a:extLst>
                <a:ext uri="{FF2B5EF4-FFF2-40B4-BE49-F238E27FC236}">
                  <a16:creationId xmlns:a16="http://schemas.microsoft.com/office/drawing/2014/main" id="{1FC277CE-C334-AA41-81BE-AB6F23009F23}"/>
                </a:ext>
              </a:extLst>
            </p:cNvPr>
            <p:cNvCxnSpPr>
              <a:cxnSpLocks/>
            </p:cNvCxnSpPr>
            <p:nvPr/>
          </p:nvCxnSpPr>
          <p:spPr>
            <a:xfrm flipV="1">
              <a:off x="-1503336" y="3208149"/>
              <a:ext cx="0" cy="805912"/>
            </a:xfrm>
            <a:prstGeom prst="line">
              <a:avLst/>
            </a:prstGeom>
            <a:ln w="19050">
              <a:solidFill>
                <a:srgbClr val="F26B4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399E072-006B-3A4A-BEF1-979E6EDF7EF0}"/>
                </a:ext>
              </a:extLst>
            </p:cNvPr>
            <p:cNvSpPr/>
            <p:nvPr/>
          </p:nvSpPr>
          <p:spPr>
            <a:xfrm>
              <a:off x="-1604074" y="3107411"/>
              <a:ext cx="201476" cy="201476"/>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grpSp>
      <p:sp>
        <p:nvSpPr>
          <p:cNvPr id="34" name="Slide Number Placeholder 5">
            <a:extLst>
              <a:ext uri="{FF2B5EF4-FFF2-40B4-BE49-F238E27FC236}">
                <a16:creationId xmlns:a16="http://schemas.microsoft.com/office/drawing/2014/main" id="{096A3B24-64D6-6B4D-B050-3D00A418F506}"/>
              </a:ext>
            </a:extLst>
          </p:cNvPr>
          <p:cNvSpPr txBox="1">
            <a:spLocks/>
          </p:cNvSpPr>
          <p:nvPr userDrawn="1"/>
        </p:nvSpPr>
        <p:spPr>
          <a:xfrm>
            <a:off x="7004048" y="10295018"/>
            <a:ext cx="357598" cy="266594"/>
          </a:xfrm>
          <a:prstGeom prst="rect">
            <a:avLst/>
          </a:prstGeom>
        </p:spPr>
        <p:txBody>
          <a:bodyPr vert="horz" lIns="91440" tIns="45720" rIns="91440" bIns="45720" rtlCol="0" anchor="ctr"/>
          <a:lstStyle>
            <a:defPPr>
              <a:defRPr lang="en-US"/>
            </a:defPPr>
            <a:lvl1pPr marL="0" algn="ctr" defTabSz="325892" rtl="0" eaLnBrk="1" latinLnBrk="0" hangingPunct="1">
              <a:defRPr sz="900" b="0" i="0" kern="1200">
                <a:solidFill>
                  <a:schemeClr val="bg1">
                    <a:lumMod val="50000"/>
                  </a:schemeClr>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000" smtClean="0">
                <a:solidFill>
                  <a:srgbClr val="F26B4D"/>
                </a:solidFill>
              </a:rPr>
              <a:pPr/>
              <a:t>‹#›</a:t>
            </a:fld>
            <a:endParaRPr lang="en-US" sz="1000" dirty="0">
              <a:solidFill>
                <a:srgbClr val="F26B4D"/>
              </a:solidFill>
            </a:endParaRPr>
          </a:p>
        </p:txBody>
      </p:sp>
      <p:grpSp>
        <p:nvGrpSpPr>
          <p:cNvPr id="36" name="Graphic 48">
            <a:extLst>
              <a:ext uri="{FF2B5EF4-FFF2-40B4-BE49-F238E27FC236}">
                <a16:creationId xmlns:a16="http://schemas.microsoft.com/office/drawing/2014/main" id="{51AD8EBE-4588-4C4A-B68C-A8802A29421C}"/>
              </a:ext>
            </a:extLst>
          </p:cNvPr>
          <p:cNvGrpSpPr/>
          <p:nvPr userDrawn="1"/>
        </p:nvGrpSpPr>
        <p:grpSpPr>
          <a:xfrm>
            <a:off x="6421152" y="10341404"/>
            <a:ext cx="518804" cy="187825"/>
            <a:chOff x="80265" y="4007987"/>
            <a:chExt cx="7398066" cy="2678353"/>
          </a:xfrm>
          <a:solidFill>
            <a:srgbClr val="7FCCC7"/>
          </a:solidFill>
        </p:grpSpPr>
        <p:sp>
          <p:nvSpPr>
            <p:cNvPr id="37" name="Freeform 36">
              <a:extLst>
                <a:ext uri="{FF2B5EF4-FFF2-40B4-BE49-F238E27FC236}">
                  <a16:creationId xmlns:a16="http://schemas.microsoft.com/office/drawing/2014/main" id="{ED3B2C31-A8DB-FF45-8BFD-FA6E877F7D75}"/>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38" name="Freeform 37">
              <a:extLst>
                <a:ext uri="{FF2B5EF4-FFF2-40B4-BE49-F238E27FC236}">
                  <a16:creationId xmlns:a16="http://schemas.microsoft.com/office/drawing/2014/main" id="{D78E7084-D14B-BE4C-BB14-925E85B25BC3}"/>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39" name="Freeform 38">
              <a:extLst>
                <a:ext uri="{FF2B5EF4-FFF2-40B4-BE49-F238E27FC236}">
                  <a16:creationId xmlns:a16="http://schemas.microsoft.com/office/drawing/2014/main" id="{96487963-4EF4-D541-BC88-C04702D0566C}"/>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40" name="Freeform 39">
              <a:extLst>
                <a:ext uri="{FF2B5EF4-FFF2-40B4-BE49-F238E27FC236}">
                  <a16:creationId xmlns:a16="http://schemas.microsoft.com/office/drawing/2014/main" id="{5AAE239D-D1D4-5D43-8DD0-04B234D5A7B2}"/>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sp>
        <p:nvSpPr>
          <p:cNvPr id="44" name="Picture Placeholder 41">
            <a:extLst>
              <a:ext uri="{FF2B5EF4-FFF2-40B4-BE49-F238E27FC236}">
                <a16:creationId xmlns:a16="http://schemas.microsoft.com/office/drawing/2014/main" id="{0E675D34-59DE-1247-BE93-CBE16FEAC53A}"/>
              </a:ext>
            </a:extLst>
          </p:cNvPr>
          <p:cNvSpPr>
            <a:spLocks noGrp="1"/>
          </p:cNvSpPr>
          <p:nvPr>
            <p:ph type="pic" sz="quarter" idx="34"/>
          </p:nvPr>
        </p:nvSpPr>
        <p:spPr>
          <a:xfrm>
            <a:off x="4894263" y="6075363"/>
            <a:ext cx="2166937" cy="3263900"/>
          </a:xfrm>
        </p:spPr>
        <p:txBody>
          <a:bodyPr>
            <a:normAutofit/>
          </a:bodyPr>
          <a:lstStyle>
            <a:lvl1pPr>
              <a:defRPr sz="1800"/>
            </a:lvl1pPr>
          </a:lstStyle>
          <a:p>
            <a:endParaRPr lang="en-RU"/>
          </a:p>
        </p:txBody>
      </p:sp>
      <p:sp>
        <p:nvSpPr>
          <p:cNvPr id="45" name="Text Placeholder 25">
            <a:extLst>
              <a:ext uri="{FF2B5EF4-FFF2-40B4-BE49-F238E27FC236}">
                <a16:creationId xmlns:a16="http://schemas.microsoft.com/office/drawing/2014/main" id="{C51B043A-98B9-2B43-B101-9C5F715BAC7F}"/>
              </a:ext>
            </a:extLst>
          </p:cNvPr>
          <p:cNvSpPr>
            <a:spLocks noGrp="1"/>
          </p:cNvSpPr>
          <p:nvPr>
            <p:ph type="body" sz="quarter" idx="14" hasCustomPrompt="1"/>
          </p:nvPr>
        </p:nvSpPr>
        <p:spPr>
          <a:xfrm>
            <a:off x="3710828" y="2027971"/>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874E9806-C3D2-E34F-B3D9-3CCA54F980AE}"/>
              </a:ext>
            </a:extLst>
          </p:cNvPr>
          <p:cNvSpPr>
            <a:spLocks noGrp="1"/>
          </p:cNvSpPr>
          <p:nvPr>
            <p:ph type="body" sz="quarter" idx="35" hasCustomPrompt="1"/>
          </p:nvPr>
        </p:nvSpPr>
        <p:spPr>
          <a:xfrm>
            <a:off x="3710828" y="2694722"/>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8A92F8C-B1F1-D14A-A1E5-FF6B51AF923C}"/>
              </a:ext>
            </a:extLst>
          </p:cNvPr>
          <p:cNvSpPr>
            <a:spLocks noGrp="1"/>
          </p:cNvSpPr>
          <p:nvPr>
            <p:ph type="body" sz="quarter" idx="36" hasCustomPrompt="1"/>
          </p:nvPr>
        </p:nvSpPr>
        <p:spPr>
          <a:xfrm>
            <a:off x="3710828" y="3361473"/>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a:extLst>
              <a:ext uri="{FF2B5EF4-FFF2-40B4-BE49-F238E27FC236}">
                <a16:creationId xmlns:a16="http://schemas.microsoft.com/office/drawing/2014/main" id="{ACF9BF2A-2DC0-A948-9A77-288D080449E3}"/>
              </a:ext>
            </a:extLst>
          </p:cNvPr>
          <p:cNvSpPr>
            <a:spLocks noGrp="1"/>
          </p:cNvSpPr>
          <p:nvPr>
            <p:ph type="body" sz="quarter" idx="37" hasCustomPrompt="1"/>
          </p:nvPr>
        </p:nvSpPr>
        <p:spPr>
          <a:xfrm>
            <a:off x="3710828" y="4028225"/>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1" name="Text Placeholder 25">
            <a:extLst>
              <a:ext uri="{FF2B5EF4-FFF2-40B4-BE49-F238E27FC236}">
                <a16:creationId xmlns:a16="http://schemas.microsoft.com/office/drawing/2014/main" id="{AA251218-BC59-3F42-8C19-61E424CEE3F2}"/>
              </a:ext>
            </a:extLst>
          </p:cNvPr>
          <p:cNvSpPr>
            <a:spLocks noGrp="1"/>
          </p:cNvSpPr>
          <p:nvPr>
            <p:ph type="body" sz="quarter" idx="38" hasCustomPrompt="1"/>
          </p:nvPr>
        </p:nvSpPr>
        <p:spPr>
          <a:xfrm>
            <a:off x="524715" y="570646"/>
            <a:ext cx="6536485" cy="562655"/>
          </a:xfrm>
        </p:spPr>
        <p:txBody>
          <a:bodyPr anchor="t">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2E737A58-05DC-1E46-9355-42C9572BD573}"/>
              </a:ext>
            </a:extLst>
          </p:cNvPr>
          <p:cNvSpPr>
            <a:spLocks noGrp="1"/>
          </p:cNvSpPr>
          <p:nvPr>
            <p:ph type="body" sz="quarter" idx="39" hasCustomPrompt="1"/>
          </p:nvPr>
        </p:nvSpPr>
        <p:spPr>
          <a:xfrm>
            <a:off x="510427" y="5728435"/>
            <a:ext cx="3347945" cy="864958"/>
          </a:xfrm>
        </p:spPr>
        <p:txBody>
          <a:bodyPr anchor="t">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3" name="Text Placeholder 25">
            <a:extLst>
              <a:ext uri="{FF2B5EF4-FFF2-40B4-BE49-F238E27FC236}">
                <a16:creationId xmlns:a16="http://schemas.microsoft.com/office/drawing/2014/main" id="{7A2873FA-457A-FB4E-BC15-2904F36C2694}"/>
              </a:ext>
            </a:extLst>
          </p:cNvPr>
          <p:cNvSpPr>
            <a:spLocks noGrp="1"/>
          </p:cNvSpPr>
          <p:nvPr>
            <p:ph type="body" sz="quarter" idx="40" hasCustomPrompt="1"/>
          </p:nvPr>
        </p:nvSpPr>
        <p:spPr>
          <a:xfrm>
            <a:off x="496139" y="6971446"/>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96B42444-CB2E-2941-9E2F-D3A2BD6AC850}"/>
              </a:ext>
            </a:extLst>
          </p:cNvPr>
          <p:cNvSpPr>
            <a:spLocks noGrp="1"/>
          </p:cNvSpPr>
          <p:nvPr>
            <p:ph type="body" sz="quarter" idx="41" hasCustomPrompt="1"/>
          </p:nvPr>
        </p:nvSpPr>
        <p:spPr>
          <a:xfrm>
            <a:off x="496139" y="7638197"/>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5" name="Text Placeholder 25">
            <a:extLst>
              <a:ext uri="{FF2B5EF4-FFF2-40B4-BE49-F238E27FC236}">
                <a16:creationId xmlns:a16="http://schemas.microsoft.com/office/drawing/2014/main" id="{1BD22F43-75D2-084B-AD58-B395E760072F}"/>
              </a:ext>
            </a:extLst>
          </p:cNvPr>
          <p:cNvSpPr>
            <a:spLocks noGrp="1"/>
          </p:cNvSpPr>
          <p:nvPr>
            <p:ph type="body" sz="quarter" idx="42" hasCustomPrompt="1"/>
          </p:nvPr>
        </p:nvSpPr>
        <p:spPr>
          <a:xfrm>
            <a:off x="496139" y="8304948"/>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 name="Straight Connector 1">
            <a:extLst>
              <a:ext uri="{FF2B5EF4-FFF2-40B4-BE49-F238E27FC236}">
                <a16:creationId xmlns:a16="http://schemas.microsoft.com/office/drawing/2014/main" id="{FE35843F-8D9A-5B5D-6C15-DDB2AD035D98}"/>
              </a:ext>
            </a:extLst>
          </p:cNvPr>
          <p:cNvCxnSpPr>
            <a:cxnSpLocks/>
          </p:cNvCxnSpPr>
          <p:nvPr userDrawn="1"/>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3" name="Text Placeholder 25">
            <a:extLst>
              <a:ext uri="{FF2B5EF4-FFF2-40B4-BE49-F238E27FC236}">
                <a16:creationId xmlns:a16="http://schemas.microsoft.com/office/drawing/2014/main" id="{D78FD6A4-2C78-B79D-AA01-CE4C5AC712BE}"/>
              </a:ext>
            </a:extLst>
          </p:cNvPr>
          <p:cNvSpPr>
            <a:spLocks noGrp="1"/>
          </p:cNvSpPr>
          <p:nvPr>
            <p:ph type="body" sz="quarter" idx="32" hasCustomPrompt="1"/>
          </p:nvPr>
        </p:nvSpPr>
        <p:spPr>
          <a:xfrm>
            <a:off x="1773598" y="10175681"/>
            <a:ext cx="4718277" cy="505268"/>
          </a:xfrm>
        </p:spPr>
        <p:txBody>
          <a:bodyPr anchor="ctr">
            <a:noAutofit/>
          </a:bodyPr>
          <a:lstStyle>
            <a:lvl1pPr marL="0" indent="0" algn="l">
              <a:buNone/>
              <a:defRPr sz="1300" spc="50" baseline="0">
                <a:solidFill>
                  <a:srgbClr val="F26B4D"/>
                </a:solidFill>
                <a:latin typeface="Bebas Neue"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r>
              <a:rPr lang="et-EE" b="1"/>
              <a:t>Pedagoogiline juhend digitaalse kodanikuosaluse õpetamiseks (IO3)</a:t>
            </a:r>
            <a:endParaRPr lang="en-LB"/>
          </a:p>
        </p:txBody>
      </p:sp>
    </p:spTree>
    <p:extLst>
      <p:ext uri="{BB962C8B-B14F-4D97-AF65-F5344CB8AC3E}">
        <p14:creationId xmlns:p14="http://schemas.microsoft.com/office/powerpoint/2010/main" val="63409604"/>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17" userDrawn="1">
          <p15:clr>
            <a:srgbClr val="FBAE40"/>
          </p15:clr>
        </p15:guide>
        <p15:guide id="3" pos="444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CF396A-1200-4548-924F-32503DF2D362}"/>
              </a:ext>
            </a:extLst>
          </p:cNvPr>
          <p:cNvSpPr/>
          <p:nvPr userDrawn="1"/>
        </p:nvSpPr>
        <p:spPr>
          <a:xfrm>
            <a:off x="779462" y="2259463"/>
            <a:ext cx="3680460" cy="7649939"/>
          </a:xfrm>
          <a:prstGeom prst="rect">
            <a:avLst/>
          </a:prstGeom>
          <a:solidFill>
            <a:srgbClr val="7ECD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a:extLst>
              <a:ext uri="{FF2B5EF4-FFF2-40B4-BE49-F238E27FC236}">
                <a16:creationId xmlns:a16="http://schemas.microsoft.com/office/drawing/2014/main" id="{0B6AC6B7-E12F-4446-9945-B08481338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2239" y="10018173"/>
            <a:ext cx="1593156" cy="455071"/>
          </a:xfrm>
          <a:prstGeom prst="rect">
            <a:avLst/>
          </a:prstGeom>
        </p:spPr>
      </p:pic>
      <p:pic>
        <p:nvPicPr>
          <p:cNvPr id="8" name="Picture 7" descr="Logo, company name&#10;&#10;Description automatically generated">
            <a:extLst>
              <a:ext uri="{FF2B5EF4-FFF2-40B4-BE49-F238E27FC236}">
                <a16:creationId xmlns:a16="http://schemas.microsoft.com/office/drawing/2014/main" id="{AB4AF5F8-136E-124E-9844-B288E4911B80}"/>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79462" y="0"/>
            <a:ext cx="3680460" cy="2357120"/>
          </a:xfrm>
          <a:prstGeom prst="rect">
            <a:avLst/>
          </a:prstGeom>
        </p:spPr>
      </p:pic>
      <p:sp>
        <p:nvSpPr>
          <p:cNvPr id="9" name="object 12">
            <a:extLst>
              <a:ext uri="{FF2B5EF4-FFF2-40B4-BE49-F238E27FC236}">
                <a16:creationId xmlns:a16="http://schemas.microsoft.com/office/drawing/2014/main" id="{31EC98C3-3ACF-124E-9C39-B4E6194B8F74}"/>
              </a:ext>
            </a:extLst>
          </p:cNvPr>
          <p:cNvSpPr txBox="1"/>
          <p:nvPr userDrawn="1"/>
        </p:nvSpPr>
        <p:spPr>
          <a:xfrm>
            <a:off x="900108" y="10109555"/>
            <a:ext cx="3681601" cy="246734"/>
          </a:xfrm>
          <a:prstGeom prst="rect">
            <a:avLst/>
          </a:prstGeom>
        </p:spPr>
        <p:txBody>
          <a:bodyPr vert="horz" wrap="square" lIns="0" tIns="12700" rIns="0" bIns="0" rtlCol="0">
            <a:spAutoFit/>
          </a:bodyPr>
          <a:lstStyle/>
          <a:p>
            <a:pPr marL="0" marR="0" indent="0" algn="just" defTabSz="325892" rtl="0" eaLnBrk="1" fontAlgn="auto" latinLnBrk="0" hangingPunct="1">
              <a:lnSpc>
                <a:spcPct val="100000"/>
              </a:lnSpc>
              <a:spcBef>
                <a:spcPts val="0"/>
              </a:spcBef>
              <a:spcAft>
                <a:spcPts val="0"/>
              </a:spcAft>
              <a:buClrTx/>
              <a:buSzTx/>
              <a:buFontTx/>
              <a:buNone/>
              <a:tabLst/>
              <a:defRPr/>
            </a:pPr>
            <a:r>
              <a:rPr lang="en-GB" sz="760" dirty="0">
                <a:solidFill>
                  <a:srgbClr val="26262A"/>
                </a:solidFill>
                <a:latin typeface="Calibri" panose="020F0502020204030204" pitchFamily="34" charset="0"/>
                <a:cs typeface="Calibri" panose="020F0502020204030204" pitchFamily="34" charset="0"/>
              </a:rPr>
              <a:t>See projekt on rahastatud Euroopa Komisjoni toetusel. See väljaanne kajastab ainult autori seisukohti ja komisjon ei vastuta selles sisalduva teabe võimaliku kasutamise eest.</a:t>
            </a:r>
          </a:p>
        </p:txBody>
      </p:sp>
      <p:sp>
        <p:nvSpPr>
          <p:cNvPr id="10" name="Rectangle 9">
            <a:extLst>
              <a:ext uri="{FF2B5EF4-FFF2-40B4-BE49-F238E27FC236}">
                <a16:creationId xmlns:a16="http://schemas.microsoft.com/office/drawing/2014/main" id="{40A6676B-85C2-1E4B-8EF9-3CF90B2229C4}"/>
              </a:ext>
            </a:extLst>
          </p:cNvPr>
          <p:cNvSpPr/>
          <p:nvPr userDrawn="1"/>
        </p:nvSpPr>
        <p:spPr>
          <a:xfrm>
            <a:off x="2146852" y="2327063"/>
            <a:ext cx="5412822"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1" name="Text Placeholder 25">
            <a:extLst>
              <a:ext uri="{FF2B5EF4-FFF2-40B4-BE49-F238E27FC236}">
                <a16:creationId xmlns:a16="http://schemas.microsoft.com/office/drawing/2014/main" id="{AE2DC2BC-991F-7042-A29F-549D6E074117}"/>
              </a:ext>
            </a:extLst>
          </p:cNvPr>
          <p:cNvSpPr>
            <a:spLocks noGrp="1"/>
          </p:cNvSpPr>
          <p:nvPr>
            <p:ph type="body" sz="quarter" idx="14" hasCustomPrompt="1"/>
          </p:nvPr>
        </p:nvSpPr>
        <p:spPr>
          <a:xfrm>
            <a:off x="2146852" y="2325757"/>
            <a:ext cx="5412822" cy="615881"/>
          </a:xfrm>
        </p:spPr>
        <p:txBody>
          <a:bodyPr anchor="ctr">
            <a:noAutofit/>
          </a:bodyPr>
          <a:lstStyle>
            <a:lvl1pPr marL="0" indent="0" algn="l">
              <a:buNone/>
              <a:defRPr lang="en-GB" sz="2800" smtClean="0">
                <a:solidFill>
                  <a:schemeClr val="bg1"/>
                </a:solidFill>
                <a:effectLst/>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WWW.STUDENTCIVICENGAGERS.EU </a:t>
            </a:r>
          </a:p>
        </p:txBody>
      </p:sp>
      <p:sp>
        <p:nvSpPr>
          <p:cNvPr id="13" name="Picture Placeholder 12">
            <a:extLst>
              <a:ext uri="{FF2B5EF4-FFF2-40B4-BE49-F238E27FC236}">
                <a16:creationId xmlns:a16="http://schemas.microsoft.com/office/drawing/2014/main" id="{42A1E5D2-C2A0-D446-BC40-76C45A27BD29}"/>
              </a:ext>
            </a:extLst>
          </p:cNvPr>
          <p:cNvSpPr>
            <a:spLocks noGrp="1"/>
          </p:cNvSpPr>
          <p:nvPr>
            <p:ph type="pic" sz="quarter" idx="15"/>
          </p:nvPr>
        </p:nvSpPr>
        <p:spPr>
          <a:xfrm>
            <a:off x="0" y="4014439"/>
            <a:ext cx="7559675" cy="5894736"/>
          </a:xfrm>
        </p:spPr>
        <p:txBody>
          <a:bodyPr>
            <a:normAutofit/>
          </a:bodyPr>
          <a:lstStyle>
            <a:lvl1pPr>
              <a:defRPr sz="1800"/>
            </a:lvl1pPr>
          </a:lstStyle>
          <a:p>
            <a:endParaRPr lang="en-RU"/>
          </a:p>
        </p:txBody>
      </p:sp>
    </p:spTree>
    <p:extLst>
      <p:ext uri="{BB962C8B-B14F-4D97-AF65-F5344CB8AC3E}">
        <p14:creationId xmlns:p14="http://schemas.microsoft.com/office/powerpoint/2010/main" val="194346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DB2475E4-6363-DF49-88C8-93E8974EC63F}" type="datetimeFigureOut">
              <a:rPr lang="en-RU" smtClean="0"/>
              <a:t>09/21/2022</a:t>
            </a:fld>
            <a:endParaRPr lang="en-RU"/>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RU"/>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821D4F10-DF54-A44D-AEFD-1055442D8DFC}" type="slidenum">
              <a:rPr lang="en-RU" smtClean="0"/>
              <a:t>‹#›</a:t>
            </a:fld>
            <a:endParaRPr lang="en-RU"/>
          </a:p>
        </p:txBody>
      </p:sp>
    </p:spTree>
    <p:extLst>
      <p:ext uri="{BB962C8B-B14F-4D97-AF65-F5344CB8AC3E}">
        <p14:creationId xmlns:p14="http://schemas.microsoft.com/office/powerpoint/2010/main" val="4265199969"/>
      </p:ext>
    </p:extLst>
  </p:cSld>
  <p:clrMap bg1="lt1" tx1="dk1" bg2="lt2" tx2="dk2" accent1="accent1" accent2="accent2" accent3="accent3" accent4="accent4" accent5="accent5" accent6="accent6" hlink="hlink" folHlink="folHlink"/>
  <p:sldLayoutIdLst>
    <p:sldLayoutId id="2147483696" r:id="rId1"/>
    <p:sldLayoutId id="2147483703" r:id="rId2"/>
    <p:sldLayoutId id="2147483697" r:id="rId3"/>
    <p:sldLayoutId id="2147483698" r:id="rId4"/>
    <p:sldLayoutId id="2147483699" r:id="rId5"/>
    <p:sldLayoutId id="2147483701" r:id="rId6"/>
    <p:sldLayoutId id="2147483700" r:id="rId7"/>
    <p:sldLayoutId id="2147483702" r:id="rId8"/>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jpeg"/><Relationship Id="rId3" Type="http://schemas.openxmlformats.org/officeDocument/2006/relationships/image" Target="../media/image10.emf"/><Relationship Id="rId7" Type="http://schemas.openxmlformats.org/officeDocument/2006/relationships/hyperlink" Target="https://www.studentcivicengagers.eu/" TargetMode="External"/><Relationship Id="rId12" Type="http://schemas.openxmlformats.org/officeDocument/2006/relationships/image" Target="../media/image32.png"/><Relationship Id="rId2" Type="http://schemas.openxmlformats.org/officeDocument/2006/relationships/image" Target="../media/image13.emf"/><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hyperlink" Target="https://www.studentcivicengagers.eu/toolkit-en/" TargetMode="External"/><Relationship Id="rId5" Type="http://schemas.openxmlformats.org/officeDocument/2006/relationships/image" Target="../media/image23.emf"/><Relationship Id="rId10" Type="http://schemas.openxmlformats.org/officeDocument/2006/relationships/image" Target="../media/image31.png"/><Relationship Id="rId4" Type="http://schemas.openxmlformats.org/officeDocument/2006/relationships/image" Target="../media/image24.emf"/><Relationship Id="rId9" Type="http://schemas.openxmlformats.org/officeDocument/2006/relationships/hyperlink" Target="https://www.studentcivicengagers.eu/guide-to-digital-civic-engagement-en/"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s://www.youtube.com/watch?v=qAIolKgDPrA" TargetMode="External"/><Relationship Id="rId3" Type="http://schemas.openxmlformats.org/officeDocument/2006/relationships/image" Target="../media/image10.emf"/><Relationship Id="rId7" Type="http://schemas.openxmlformats.org/officeDocument/2006/relationships/hyperlink" Target="https://www.youtube.com/watch?v=x6bNwmrBPXI" TargetMode="External"/><Relationship Id="rId12" Type="http://schemas.openxmlformats.org/officeDocument/2006/relationships/hyperlink" Target="https://www.studentcivicengagers.eu/guide-to-digital-civic-engagement-en/" TargetMode="External"/><Relationship Id="rId17" Type="http://schemas.openxmlformats.org/officeDocument/2006/relationships/image" Target="../media/image37.png"/><Relationship Id="rId2" Type="http://schemas.openxmlformats.org/officeDocument/2006/relationships/image" Target="../media/image13.emf"/><Relationship Id="rId16" Type="http://schemas.openxmlformats.org/officeDocument/2006/relationships/hyperlink" Target="https://www.youtube.com/watch?v=NpCzIniPZDU" TargetMode="External"/><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image" Target="../media/image35.png"/><Relationship Id="rId5" Type="http://schemas.openxmlformats.org/officeDocument/2006/relationships/image" Target="../media/image23.emf"/><Relationship Id="rId15" Type="http://schemas.openxmlformats.org/officeDocument/2006/relationships/hyperlink" Target="https://www.studentcivicengagers.eu/toolkit-en/" TargetMode="External"/><Relationship Id="rId10" Type="http://schemas.openxmlformats.org/officeDocument/2006/relationships/hyperlink" Target="https://www.youtube.com/watch?v=pfZsC7lfqjo&amp;t" TargetMode="External"/><Relationship Id="rId4" Type="http://schemas.openxmlformats.org/officeDocument/2006/relationships/image" Target="../media/image24.emf"/><Relationship Id="rId9" Type="http://schemas.openxmlformats.org/officeDocument/2006/relationships/hyperlink" Target="https://www.studentcivicengagers.eu/" TargetMode="External"/><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studentcivicengagers.eu/"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CB12F7C-6C1E-604F-A045-1FD8863DD2CA}"/>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362" r="362"/>
          <a:stretch/>
        </p:blipFill>
        <p:spPr/>
      </p:pic>
      <p:sp>
        <p:nvSpPr>
          <p:cNvPr id="5" name="Text Placeholder 4">
            <a:extLst>
              <a:ext uri="{FF2B5EF4-FFF2-40B4-BE49-F238E27FC236}">
                <a16:creationId xmlns:a16="http://schemas.microsoft.com/office/drawing/2014/main" id="{1F72A972-5AE3-E740-8E97-F69F678D983B}"/>
              </a:ext>
            </a:extLst>
          </p:cNvPr>
          <p:cNvSpPr>
            <a:spLocks noGrp="1"/>
          </p:cNvSpPr>
          <p:nvPr>
            <p:ph type="body" sz="quarter" idx="16"/>
          </p:nvPr>
        </p:nvSpPr>
        <p:spPr>
          <a:xfrm>
            <a:off x="3385971" y="6536656"/>
            <a:ext cx="4189201" cy="1485654"/>
          </a:xfrm>
        </p:spPr>
        <p:txBody>
          <a:bodyPr>
            <a:noAutofit/>
          </a:bodyPr>
          <a:lstStyle/>
          <a:p>
            <a:r>
              <a:rPr lang="et-EE" b="1"/>
              <a:t>Pedagoogiline juhend digitaalse kodanikuosaluse õpetamiseks (IO3):</a:t>
            </a:r>
            <a:endParaRPr lang="en-LB"/>
          </a:p>
          <a:p>
            <a:r>
              <a:rPr lang="en-GB" sz="2400" dirty="0"/>
              <a:t>Avatud õppevara</a:t>
            </a:r>
          </a:p>
        </p:txBody>
      </p:sp>
    </p:spTree>
    <p:extLst>
      <p:ext uri="{BB962C8B-B14F-4D97-AF65-F5344CB8AC3E}">
        <p14:creationId xmlns:p14="http://schemas.microsoft.com/office/powerpoint/2010/main" val="3355782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A4AB17E-3F2E-A54B-A2CD-1E4B39EF655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7397" b="7397"/>
          <a:stretch>
            <a:fillRect/>
          </a:stretch>
        </p:blipFill>
        <p:spPr/>
      </p:pic>
      <p:sp>
        <p:nvSpPr>
          <p:cNvPr id="7" name="Rectangle 6">
            <a:extLst>
              <a:ext uri="{FF2B5EF4-FFF2-40B4-BE49-F238E27FC236}">
                <a16:creationId xmlns:a16="http://schemas.microsoft.com/office/drawing/2014/main" id="{1C38084F-2D3E-0342-B1B0-D3645C246A1F}"/>
              </a:ext>
            </a:extLst>
          </p:cNvPr>
          <p:cNvSpPr/>
          <p:nvPr/>
        </p:nvSpPr>
        <p:spPr>
          <a:xfrm>
            <a:off x="2163995" y="4547530"/>
            <a:ext cx="3591185"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8" name="Rectangle 7">
            <a:extLst>
              <a:ext uri="{FF2B5EF4-FFF2-40B4-BE49-F238E27FC236}">
                <a16:creationId xmlns:a16="http://schemas.microsoft.com/office/drawing/2014/main" id="{E5612AE0-FDC3-2449-BC5B-A9450905A8CA}"/>
              </a:ext>
            </a:extLst>
          </p:cNvPr>
          <p:cNvSpPr/>
          <p:nvPr/>
        </p:nvSpPr>
        <p:spPr>
          <a:xfrm>
            <a:off x="2146064" y="3033232"/>
            <a:ext cx="5408654"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9" name="Rectangle 8">
            <a:extLst>
              <a:ext uri="{FF2B5EF4-FFF2-40B4-BE49-F238E27FC236}">
                <a16:creationId xmlns:a16="http://schemas.microsoft.com/office/drawing/2014/main" id="{73F4A986-1762-AE47-89CD-2B6BFAA979F3}"/>
              </a:ext>
            </a:extLst>
          </p:cNvPr>
          <p:cNvSpPr/>
          <p:nvPr/>
        </p:nvSpPr>
        <p:spPr>
          <a:xfrm>
            <a:off x="2146065" y="3776565"/>
            <a:ext cx="4645879"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0" name="Text Placeholder 3">
            <a:extLst>
              <a:ext uri="{FF2B5EF4-FFF2-40B4-BE49-F238E27FC236}">
                <a16:creationId xmlns:a16="http://schemas.microsoft.com/office/drawing/2014/main" id="{5B5A5C29-CF94-DB4F-AB2B-DE2F1F0D947A}"/>
              </a:ext>
            </a:extLst>
          </p:cNvPr>
          <p:cNvSpPr txBox="1">
            <a:spLocks/>
          </p:cNvSpPr>
          <p:nvPr/>
        </p:nvSpPr>
        <p:spPr>
          <a:xfrm>
            <a:off x="2151021" y="2322960"/>
            <a:ext cx="5408654" cy="618678"/>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330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spcBef>
                <a:spcPts val="1300"/>
              </a:spcBef>
              <a:spcAft>
                <a:spcPts val="600"/>
              </a:spcAft>
            </a:pPr>
            <a:r>
              <a:rPr lang="en-US" b="1" dirty="0"/>
              <a:t>4.	AVATUD ÕPPEVARA</a:t>
            </a:r>
          </a:p>
        </p:txBody>
      </p:sp>
      <p:grpSp>
        <p:nvGrpSpPr>
          <p:cNvPr id="11" name="Graphic 7">
            <a:extLst>
              <a:ext uri="{FF2B5EF4-FFF2-40B4-BE49-F238E27FC236}">
                <a16:creationId xmlns:a16="http://schemas.microsoft.com/office/drawing/2014/main" id="{168043B2-2EFE-D849-A797-7F73A17A22BF}"/>
              </a:ext>
            </a:extLst>
          </p:cNvPr>
          <p:cNvGrpSpPr/>
          <p:nvPr/>
        </p:nvGrpSpPr>
        <p:grpSpPr>
          <a:xfrm>
            <a:off x="4989062" y="5299363"/>
            <a:ext cx="800048" cy="208517"/>
            <a:chOff x="63925" y="4378813"/>
            <a:chExt cx="7430837" cy="1936702"/>
          </a:xfrm>
          <a:solidFill>
            <a:schemeClr val="bg1"/>
          </a:solidFill>
        </p:grpSpPr>
        <p:sp>
          <p:nvSpPr>
            <p:cNvPr id="12" name="Freeform 11">
              <a:extLst>
                <a:ext uri="{FF2B5EF4-FFF2-40B4-BE49-F238E27FC236}">
                  <a16:creationId xmlns:a16="http://schemas.microsoft.com/office/drawing/2014/main" id="{47E7513C-6B8A-BE47-84E2-EC7676A77EC1}"/>
                </a:ext>
              </a:extLst>
            </p:cNvPr>
            <p:cNvSpPr/>
            <p:nvPr/>
          </p:nvSpPr>
          <p:spPr>
            <a:xfrm>
              <a:off x="63925"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014" y="805716"/>
                    <a:pt x="0" y="625111"/>
                    <a:pt x="0" y="402723"/>
                  </a:cubicBezTo>
                  <a:cubicBezTo>
                    <a:pt x="0" y="180336"/>
                    <a:pt x="180014" y="0"/>
                    <a:pt x="402494" y="0"/>
                  </a:cubicBezTo>
                  <a:cubicBezTo>
                    <a:pt x="624795" y="0"/>
                    <a:pt x="804899" y="180336"/>
                    <a:pt x="804899" y="402723"/>
                  </a:cubicBezTo>
                </a:path>
              </a:pathLst>
            </a:custGeom>
            <a:grp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A54B9300-E01D-3A4E-96E6-CCF2496AFDF9}"/>
                </a:ext>
              </a:extLst>
            </p:cNvPr>
            <p:cNvSpPr/>
            <p:nvPr/>
          </p:nvSpPr>
          <p:spPr>
            <a:xfrm>
              <a:off x="1519117"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283" y="805716"/>
                    <a:pt x="0" y="625111"/>
                    <a:pt x="0" y="402723"/>
                  </a:cubicBezTo>
                  <a:cubicBezTo>
                    <a:pt x="0" y="180336"/>
                    <a:pt x="180283" y="0"/>
                    <a:pt x="402494"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2A89922F-9124-DC4D-8803-B42D9DD22FC1}"/>
                </a:ext>
              </a:extLst>
            </p:cNvPr>
            <p:cNvSpPr/>
            <p:nvPr/>
          </p:nvSpPr>
          <p:spPr>
            <a:xfrm>
              <a:off x="2974220" y="4378813"/>
              <a:ext cx="805078" cy="805716"/>
            </a:xfrm>
            <a:custGeom>
              <a:avLst/>
              <a:gdLst>
                <a:gd name="connsiteX0" fmla="*/ 805079 w 805078"/>
                <a:gd name="connsiteY0" fmla="*/ 402723 h 805716"/>
                <a:gd name="connsiteX1" fmla="*/ 402674 w 805078"/>
                <a:gd name="connsiteY1" fmla="*/ 805716 h 805716"/>
                <a:gd name="connsiteX2" fmla="*/ 0 w 805078"/>
                <a:gd name="connsiteY2" fmla="*/ 402723 h 805716"/>
                <a:gd name="connsiteX3" fmla="*/ 402674 w 805078"/>
                <a:gd name="connsiteY3" fmla="*/ 0 h 805716"/>
                <a:gd name="connsiteX4" fmla="*/ 805079 w 80507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716">
                  <a:moveTo>
                    <a:pt x="805079" y="402723"/>
                  </a:moveTo>
                  <a:cubicBezTo>
                    <a:pt x="805079" y="625111"/>
                    <a:pt x="624885" y="805716"/>
                    <a:pt x="402674" y="805716"/>
                  </a:cubicBezTo>
                  <a:cubicBezTo>
                    <a:pt x="180463" y="805716"/>
                    <a:pt x="0" y="625111"/>
                    <a:pt x="0" y="402723"/>
                  </a:cubicBezTo>
                  <a:cubicBezTo>
                    <a:pt x="0" y="180336"/>
                    <a:pt x="180463" y="0"/>
                    <a:pt x="402674" y="0"/>
                  </a:cubicBezTo>
                  <a:cubicBezTo>
                    <a:pt x="624885" y="0"/>
                    <a:pt x="805079" y="180336"/>
                    <a:pt x="805079" y="402723"/>
                  </a:cubicBezTo>
                </a:path>
              </a:pathLst>
            </a:custGeom>
            <a:grp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19B27E67-EBCB-5843-9CAD-5ABAF01EE72A}"/>
                </a:ext>
              </a:extLst>
            </p:cNvPr>
            <p:cNvSpPr/>
            <p:nvPr/>
          </p:nvSpPr>
          <p:spPr>
            <a:xfrm>
              <a:off x="4429502"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96" y="0"/>
                    <a:pt x="804899" y="180336"/>
                    <a:pt x="804899" y="402723"/>
                  </a:cubicBezTo>
                </a:path>
              </a:pathLst>
            </a:custGeom>
            <a:grp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9ABE38CE-7ADA-0A47-8747-A41F80E35467}"/>
                </a:ext>
              </a:extLst>
            </p:cNvPr>
            <p:cNvSpPr/>
            <p:nvPr/>
          </p:nvSpPr>
          <p:spPr>
            <a:xfrm>
              <a:off x="5884695"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7" name="Freeform 16">
              <a:extLst>
                <a:ext uri="{FF2B5EF4-FFF2-40B4-BE49-F238E27FC236}">
                  <a16:creationId xmlns:a16="http://schemas.microsoft.com/office/drawing/2014/main" id="{74382A37-E1A1-9C43-80C1-F0E1950D6C7B}"/>
                </a:ext>
              </a:extLst>
            </p:cNvPr>
            <p:cNvSpPr/>
            <p:nvPr/>
          </p:nvSpPr>
          <p:spPr>
            <a:xfrm>
              <a:off x="86882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193" y="805627"/>
                    <a:pt x="0" y="625201"/>
                    <a:pt x="0" y="402724"/>
                  </a:cubicBezTo>
                  <a:cubicBezTo>
                    <a:pt x="0" y="180336"/>
                    <a:pt x="180193" y="0"/>
                    <a:pt x="402674" y="0"/>
                  </a:cubicBezTo>
                  <a:cubicBezTo>
                    <a:pt x="624975" y="0"/>
                    <a:pt x="805079" y="180246"/>
                    <a:pt x="805079" y="402724"/>
                  </a:cubicBezTo>
                </a:path>
              </a:pathLst>
            </a:custGeom>
            <a:grpFill/>
            <a:ln w="8971" cap="flat">
              <a:noFill/>
              <a:prstDash val="solid"/>
              <a:miter/>
            </a:ln>
          </p:spPr>
          <p:txBody>
            <a:bodyPr rtlCol="0" anchor="ctr"/>
            <a:lstStyle/>
            <a:p>
              <a:endParaRPr lang="en-RU"/>
            </a:p>
          </p:txBody>
        </p:sp>
        <p:sp>
          <p:nvSpPr>
            <p:cNvPr id="18" name="Freeform 17">
              <a:extLst>
                <a:ext uri="{FF2B5EF4-FFF2-40B4-BE49-F238E27FC236}">
                  <a16:creationId xmlns:a16="http://schemas.microsoft.com/office/drawing/2014/main" id="{D545C0D4-B9C3-964C-86E8-1F8505A11873}"/>
                </a:ext>
              </a:extLst>
            </p:cNvPr>
            <p:cNvSpPr/>
            <p:nvPr/>
          </p:nvSpPr>
          <p:spPr>
            <a:xfrm>
              <a:off x="2324106"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463" y="805627"/>
                    <a:pt x="0" y="625201"/>
                    <a:pt x="0" y="402724"/>
                  </a:cubicBezTo>
                  <a:cubicBezTo>
                    <a:pt x="0" y="180336"/>
                    <a:pt x="180463" y="0"/>
                    <a:pt x="402674" y="0"/>
                  </a:cubicBezTo>
                  <a:cubicBezTo>
                    <a:pt x="624885" y="0"/>
                    <a:pt x="805079" y="180246"/>
                    <a:pt x="805079" y="402724"/>
                  </a:cubicBezTo>
                </a:path>
              </a:pathLst>
            </a:custGeom>
            <a:grpFill/>
            <a:ln w="8971" cap="flat">
              <a:noFill/>
              <a:prstDash val="solid"/>
              <a:miter/>
            </a:ln>
          </p:spPr>
          <p:txBody>
            <a:bodyPr rtlCol="0" anchor="ctr"/>
            <a:lstStyle/>
            <a:p>
              <a:endParaRPr lang="en-RU"/>
            </a:p>
          </p:txBody>
        </p:sp>
        <p:sp>
          <p:nvSpPr>
            <p:cNvPr id="19" name="Freeform 18">
              <a:extLst>
                <a:ext uri="{FF2B5EF4-FFF2-40B4-BE49-F238E27FC236}">
                  <a16:creationId xmlns:a16="http://schemas.microsoft.com/office/drawing/2014/main" id="{1E2AF264-2D37-2A45-9217-3B2EE2BFB228}"/>
                </a:ext>
              </a:extLst>
            </p:cNvPr>
            <p:cNvSpPr/>
            <p:nvPr/>
          </p:nvSpPr>
          <p:spPr>
            <a:xfrm>
              <a:off x="3779298"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3" y="805627"/>
                    <a:pt x="0" y="625201"/>
                    <a:pt x="0" y="402724"/>
                  </a:cubicBezTo>
                  <a:cubicBezTo>
                    <a:pt x="0" y="180336"/>
                    <a:pt x="180463"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0" name="Freeform 19">
              <a:extLst>
                <a:ext uri="{FF2B5EF4-FFF2-40B4-BE49-F238E27FC236}">
                  <a16:creationId xmlns:a16="http://schemas.microsoft.com/office/drawing/2014/main" id="{4923A640-D3E9-A149-A697-E957D56BD109}"/>
                </a:ext>
              </a:extLst>
            </p:cNvPr>
            <p:cNvSpPr/>
            <p:nvPr/>
          </p:nvSpPr>
          <p:spPr>
            <a:xfrm>
              <a:off x="5234401"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2" y="805627"/>
                    <a:pt x="0" y="625201"/>
                    <a:pt x="0" y="402724"/>
                  </a:cubicBezTo>
                  <a:cubicBezTo>
                    <a:pt x="0" y="180336"/>
                    <a:pt x="180462"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1" name="Freeform 20">
              <a:extLst>
                <a:ext uri="{FF2B5EF4-FFF2-40B4-BE49-F238E27FC236}">
                  <a16:creationId xmlns:a16="http://schemas.microsoft.com/office/drawing/2014/main" id="{C10EE828-F04D-014F-8B27-1E977094B674}"/>
                </a:ext>
              </a:extLst>
            </p:cNvPr>
            <p:cNvSpPr/>
            <p:nvPr/>
          </p:nvSpPr>
          <p:spPr>
            <a:xfrm>
              <a:off x="668968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6" y="805627"/>
                    <a:pt x="402674" y="805627"/>
                  </a:cubicBezTo>
                  <a:cubicBezTo>
                    <a:pt x="180463" y="805627"/>
                    <a:pt x="0" y="625201"/>
                    <a:pt x="0" y="402724"/>
                  </a:cubicBezTo>
                  <a:cubicBezTo>
                    <a:pt x="0" y="180336"/>
                    <a:pt x="180463" y="0"/>
                    <a:pt x="402674" y="0"/>
                  </a:cubicBezTo>
                  <a:cubicBezTo>
                    <a:pt x="624886" y="0"/>
                    <a:pt x="805079" y="180246"/>
                    <a:pt x="805079" y="402724"/>
                  </a:cubicBezTo>
                </a:path>
              </a:pathLst>
            </a:custGeom>
            <a:grpFill/>
            <a:ln w="8971" cap="flat">
              <a:noFill/>
              <a:prstDash val="solid"/>
              <a:miter/>
            </a:ln>
          </p:spPr>
          <p:txBody>
            <a:bodyPr rtlCol="0" anchor="ctr"/>
            <a:lstStyle/>
            <a:p>
              <a:endParaRPr lang="en-RU"/>
            </a:p>
          </p:txBody>
        </p:sp>
      </p:grpSp>
      <p:sp>
        <p:nvSpPr>
          <p:cNvPr id="2" name="Text Placeholder 3">
            <a:extLst>
              <a:ext uri="{FF2B5EF4-FFF2-40B4-BE49-F238E27FC236}">
                <a16:creationId xmlns:a16="http://schemas.microsoft.com/office/drawing/2014/main" id="{5D4A3320-BBE9-4F5A-9080-F766B87BA140}"/>
              </a:ext>
            </a:extLst>
          </p:cNvPr>
          <p:cNvSpPr txBox="1">
            <a:spLocks/>
          </p:cNvSpPr>
          <p:nvPr/>
        </p:nvSpPr>
        <p:spPr>
          <a:xfrm>
            <a:off x="2913796" y="2935008"/>
            <a:ext cx="4645879" cy="669632"/>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330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5300"/>
              </a:lnSpc>
              <a:spcBef>
                <a:spcPts val="1300"/>
              </a:spcBef>
              <a:spcAft>
                <a:spcPts val="600"/>
              </a:spcAft>
            </a:pPr>
            <a:r>
              <a:rPr lang="en-US" b="1" dirty="0"/>
              <a:t>KASUTAMINE (OERS EHK</a:t>
            </a:r>
            <a:endParaRPr lang="en-RU" b="1" i="1" dirty="0"/>
          </a:p>
        </p:txBody>
      </p:sp>
      <p:sp>
        <p:nvSpPr>
          <p:cNvPr id="4" name="Text Placeholder 3">
            <a:extLst>
              <a:ext uri="{FF2B5EF4-FFF2-40B4-BE49-F238E27FC236}">
                <a16:creationId xmlns:a16="http://schemas.microsoft.com/office/drawing/2014/main" id="{E01D9BF6-0C05-038C-3F82-9D101D35B673}"/>
              </a:ext>
            </a:extLst>
          </p:cNvPr>
          <p:cNvSpPr txBox="1">
            <a:spLocks/>
          </p:cNvSpPr>
          <p:nvPr/>
        </p:nvSpPr>
        <p:spPr>
          <a:xfrm>
            <a:off x="2913796" y="3667503"/>
            <a:ext cx="4645879" cy="669632"/>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330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5300"/>
              </a:lnSpc>
              <a:spcBef>
                <a:spcPts val="1300"/>
              </a:spcBef>
              <a:spcAft>
                <a:spcPts val="600"/>
              </a:spcAft>
            </a:pPr>
            <a:r>
              <a:rPr lang="en-US" b="1" dirty="0"/>
              <a:t>OPEN EDUCATIONAL</a:t>
            </a:r>
            <a:endParaRPr lang="en-RU" b="1" i="1" dirty="0"/>
          </a:p>
        </p:txBody>
      </p:sp>
      <p:sp>
        <p:nvSpPr>
          <p:cNvPr id="6" name="Text Placeholder 3">
            <a:extLst>
              <a:ext uri="{FF2B5EF4-FFF2-40B4-BE49-F238E27FC236}">
                <a16:creationId xmlns:a16="http://schemas.microsoft.com/office/drawing/2014/main" id="{A75BB8CC-F313-6F27-AC28-995CF15F7DE1}"/>
              </a:ext>
            </a:extLst>
          </p:cNvPr>
          <p:cNvSpPr txBox="1">
            <a:spLocks/>
          </p:cNvSpPr>
          <p:nvPr/>
        </p:nvSpPr>
        <p:spPr>
          <a:xfrm>
            <a:off x="2977592" y="4444831"/>
            <a:ext cx="4645879" cy="669632"/>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330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5300"/>
              </a:lnSpc>
              <a:spcBef>
                <a:spcPts val="1300"/>
              </a:spcBef>
              <a:spcAft>
                <a:spcPts val="600"/>
              </a:spcAft>
            </a:pPr>
            <a:r>
              <a:rPr lang="en-US" b="1" dirty="0"/>
              <a:t>RESOURCES)</a:t>
            </a:r>
            <a:endParaRPr lang="en-RU" b="1" i="1" dirty="0"/>
          </a:p>
        </p:txBody>
      </p:sp>
    </p:spTree>
    <p:extLst>
      <p:ext uri="{BB962C8B-B14F-4D97-AF65-F5344CB8AC3E}">
        <p14:creationId xmlns:p14="http://schemas.microsoft.com/office/powerpoint/2010/main" val="612777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1D8D11-D0D7-4742-889F-B5A77823AD95}"/>
              </a:ext>
            </a:extLst>
          </p:cNvPr>
          <p:cNvSpPr>
            <a:spLocks noGrp="1"/>
          </p:cNvSpPr>
          <p:nvPr>
            <p:ph type="body" sz="quarter" idx="14"/>
          </p:nvPr>
        </p:nvSpPr>
        <p:spPr/>
        <p:txBody>
          <a:bodyPr/>
          <a:lstStyle/>
          <a:p>
            <a:r>
              <a:rPr lang="en-IE" dirty="0"/>
              <a:t>4.A. AVATUD ÕPPEVARA KASUTAMINE</a:t>
            </a:r>
          </a:p>
        </p:txBody>
      </p:sp>
      <p:sp>
        <p:nvSpPr>
          <p:cNvPr id="4" name="Text Placeholder 3">
            <a:extLst>
              <a:ext uri="{FF2B5EF4-FFF2-40B4-BE49-F238E27FC236}">
                <a16:creationId xmlns:a16="http://schemas.microsoft.com/office/drawing/2014/main" id="{D20FC9C6-9A07-1C47-A807-DA33FF3BD1EB}"/>
              </a:ext>
            </a:extLst>
          </p:cNvPr>
          <p:cNvSpPr>
            <a:spLocks noGrp="1"/>
          </p:cNvSpPr>
          <p:nvPr>
            <p:ph type="body" sz="quarter" idx="33"/>
          </p:nvPr>
        </p:nvSpPr>
        <p:spPr>
          <a:xfrm>
            <a:off x="522456" y="1442279"/>
            <a:ext cx="6533982" cy="635759"/>
          </a:xfrm>
        </p:spPr>
        <p:txBody>
          <a:bodyPr/>
          <a:lstStyle/>
          <a:p>
            <a:r>
              <a:rPr lang="et-EE"/>
              <a:t>Digitaalse kodanikuosaluse avatud õppevara on loodud arvestades kahte peamist Euroopa pädevusraamistikku: DigComp 2.1 (kodanike digipädevused) ja EntreComp (ettevõtluspädevused).</a:t>
            </a:r>
            <a:endParaRPr lang="en-LB"/>
          </a:p>
        </p:txBody>
      </p:sp>
      <p:sp>
        <p:nvSpPr>
          <p:cNvPr id="5" name="Freeform 4">
            <a:extLst>
              <a:ext uri="{FF2B5EF4-FFF2-40B4-BE49-F238E27FC236}">
                <a16:creationId xmlns:a16="http://schemas.microsoft.com/office/drawing/2014/main" id="{1B5A26CD-C2F7-9042-B2B2-A2E058E87D76}"/>
              </a:ext>
            </a:extLst>
          </p:cNvPr>
          <p:cNvSpPr/>
          <p:nvPr/>
        </p:nvSpPr>
        <p:spPr>
          <a:xfrm>
            <a:off x="288257" y="717222"/>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6" name="Text Placeholder 3">
            <a:extLst>
              <a:ext uri="{FF2B5EF4-FFF2-40B4-BE49-F238E27FC236}">
                <a16:creationId xmlns:a16="http://schemas.microsoft.com/office/drawing/2014/main" id="{02C8CF17-708A-FB44-BC0C-F5D95A4DE9E6}"/>
              </a:ext>
            </a:extLst>
          </p:cNvPr>
          <p:cNvSpPr txBox="1">
            <a:spLocks/>
          </p:cNvSpPr>
          <p:nvPr/>
        </p:nvSpPr>
        <p:spPr>
          <a:xfrm>
            <a:off x="508051" y="2078038"/>
            <a:ext cx="3252926" cy="3038672"/>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DigComp 2.1 kodanike digipädevused</a:t>
            </a:r>
            <a:r>
              <a:rPr lang="et-EE"/>
              <a:t> määratleb digipädevuse põhikomponendid viies valdkonnas, mis hõlmavad:</a:t>
            </a:r>
            <a:r>
              <a:rPr lang="en-LB">
                <a:effectLst/>
              </a:rPr>
              <a:t> </a:t>
            </a:r>
            <a:endParaRPr lang="en-RU" dirty="0"/>
          </a:p>
        </p:txBody>
      </p:sp>
      <p:sp>
        <p:nvSpPr>
          <p:cNvPr id="7" name="Freeform 6">
            <a:extLst>
              <a:ext uri="{FF2B5EF4-FFF2-40B4-BE49-F238E27FC236}">
                <a16:creationId xmlns:a16="http://schemas.microsoft.com/office/drawing/2014/main" id="{6E21F36F-C646-D740-80EB-1262C65DA224}"/>
              </a:ext>
            </a:extLst>
          </p:cNvPr>
          <p:cNvSpPr/>
          <p:nvPr/>
        </p:nvSpPr>
        <p:spPr>
          <a:xfrm>
            <a:off x="364774" y="4776950"/>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10" name="Text Placeholder 3">
            <a:extLst>
              <a:ext uri="{FF2B5EF4-FFF2-40B4-BE49-F238E27FC236}">
                <a16:creationId xmlns:a16="http://schemas.microsoft.com/office/drawing/2014/main" id="{7C23C748-8BE6-7A4F-BBC3-28FC45583A9E}"/>
              </a:ext>
            </a:extLst>
          </p:cNvPr>
          <p:cNvSpPr txBox="1">
            <a:spLocks/>
          </p:cNvSpPr>
          <p:nvPr/>
        </p:nvSpPr>
        <p:spPr>
          <a:xfrm>
            <a:off x="493216" y="5831304"/>
            <a:ext cx="6552842" cy="924036"/>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EntreComp: Euroopa ettevõtluspädevuse raamistik</a:t>
            </a:r>
            <a:r>
              <a:rPr lang="et-EE"/>
              <a:t> on võrdlusraamistik, mis selgitab, mida ettevõtliku mõtteviisi all mõeldakse. EntreComp pakub põhjalikku kirjeldust teadmistest, oskustest ja hoiakutest, mida inimesed vajavad, et olla ettevõtlikud ning luua teistele rahalist, kultuurilist või sotsiaalset väärtust. EntreComp on ühine võrdlusraamistik, mis määratleb 15 pädevust kolmes võtmevaldkonnas, mis kirjeldavad ettevõtlik olemise tähendust.</a:t>
            </a:r>
            <a:endParaRPr lang="en-LB"/>
          </a:p>
          <a:p>
            <a:endParaRPr lang="en-GB" dirty="0"/>
          </a:p>
          <a:p>
            <a:endParaRPr lang="en-RU" dirty="0"/>
          </a:p>
        </p:txBody>
      </p:sp>
      <p:sp>
        <p:nvSpPr>
          <p:cNvPr id="11" name="Rectangle 10">
            <a:extLst>
              <a:ext uri="{FF2B5EF4-FFF2-40B4-BE49-F238E27FC236}">
                <a16:creationId xmlns:a16="http://schemas.microsoft.com/office/drawing/2014/main" id="{D4684038-9DB7-3949-92A8-6BDD245302BF}"/>
              </a:ext>
            </a:extLst>
          </p:cNvPr>
          <p:cNvSpPr/>
          <p:nvPr/>
        </p:nvSpPr>
        <p:spPr>
          <a:xfrm>
            <a:off x="0" y="2753355"/>
            <a:ext cx="3691660" cy="2892604"/>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2" name="Picture 11">
            <a:extLst>
              <a:ext uri="{FF2B5EF4-FFF2-40B4-BE49-F238E27FC236}">
                <a16:creationId xmlns:a16="http://schemas.microsoft.com/office/drawing/2014/main" id="{A8C6AE41-4437-A64F-BCC9-2EAB9FE2B5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309"/>
          <a:stretch/>
        </p:blipFill>
        <p:spPr>
          <a:xfrm>
            <a:off x="503238" y="2579186"/>
            <a:ext cx="3691661" cy="2649153"/>
          </a:xfrm>
          <a:prstGeom prst="rect">
            <a:avLst/>
          </a:prstGeom>
        </p:spPr>
      </p:pic>
      <p:pic>
        <p:nvPicPr>
          <p:cNvPr id="14" name="Picture 13">
            <a:extLst>
              <a:ext uri="{FF2B5EF4-FFF2-40B4-BE49-F238E27FC236}">
                <a16:creationId xmlns:a16="http://schemas.microsoft.com/office/drawing/2014/main" id="{CB382F4A-F1A8-5A46-B0DD-91CF07C237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0225" y="2879348"/>
            <a:ext cx="2273300" cy="2489200"/>
          </a:xfrm>
          <a:prstGeom prst="rect">
            <a:avLst/>
          </a:prstGeom>
        </p:spPr>
      </p:pic>
      <p:sp>
        <p:nvSpPr>
          <p:cNvPr id="15" name="Text Placeholder 25">
            <a:extLst>
              <a:ext uri="{FF2B5EF4-FFF2-40B4-BE49-F238E27FC236}">
                <a16:creationId xmlns:a16="http://schemas.microsoft.com/office/drawing/2014/main" id="{F29D5F71-089D-3045-9F7D-C7E1673F0D14}"/>
              </a:ext>
            </a:extLst>
          </p:cNvPr>
          <p:cNvSpPr txBox="1">
            <a:spLocks/>
          </p:cNvSpPr>
          <p:nvPr/>
        </p:nvSpPr>
        <p:spPr>
          <a:xfrm>
            <a:off x="4593648" y="2879348"/>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01</a:t>
            </a:r>
          </a:p>
        </p:txBody>
      </p:sp>
      <p:sp>
        <p:nvSpPr>
          <p:cNvPr id="16" name="Text Placeholder 25">
            <a:extLst>
              <a:ext uri="{FF2B5EF4-FFF2-40B4-BE49-F238E27FC236}">
                <a16:creationId xmlns:a16="http://schemas.microsoft.com/office/drawing/2014/main" id="{6D2AAE98-820E-3849-BCE0-B44F71915B9D}"/>
              </a:ext>
            </a:extLst>
          </p:cNvPr>
          <p:cNvSpPr txBox="1">
            <a:spLocks/>
          </p:cNvSpPr>
          <p:nvPr/>
        </p:nvSpPr>
        <p:spPr>
          <a:xfrm>
            <a:off x="4593648" y="3385854"/>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02</a:t>
            </a:r>
          </a:p>
        </p:txBody>
      </p:sp>
      <p:sp>
        <p:nvSpPr>
          <p:cNvPr id="17" name="Text Placeholder 25">
            <a:extLst>
              <a:ext uri="{FF2B5EF4-FFF2-40B4-BE49-F238E27FC236}">
                <a16:creationId xmlns:a16="http://schemas.microsoft.com/office/drawing/2014/main" id="{3CCC7907-9BBF-B24E-A1C1-709A471207AB}"/>
              </a:ext>
            </a:extLst>
          </p:cNvPr>
          <p:cNvSpPr txBox="1">
            <a:spLocks/>
          </p:cNvSpPr>
          <p:nvPr/>
        </p:nvSpPr>
        <p:spPr>
          <a:xfrm>
            <a:off x="4593648" y="3892360"/>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03</a:t>
            </a:r>
          </a:p>
        </p:txBody>
      </p:sp>
      <p:sp>
        <p:nvSpPr>
          <p:cNvPr id="18" name="Text Placeholder 25">
            <a:extLst>
              <a:ext uri="{FF2B5EF4-FFF2-40B4-BE49-F238E27FC236}">
                <a16:creationId xmlns:a16="http://schemas.microsoft.com/office/drawing/2014/main" id="{B9882257-5E6E-524E-B152-018EABAA3C99}"/>
              </a:ext>
            </a:extLst>
          </p:cNvPr>
          <p:cNvSpPr txBox="1">
            <a:spLocks/>
          </p:cNvSpPr>
          <p:nvPr/>
        </p:nvSpPr>
        <p:spPr>
          <a:xfrm>
            <a:off x="4593648" y="4398866"/>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04</a:t>
            </a:r>
          </a:p>
        </p:txBody>
      </p:sp>
      <p:sp>
        <p:nvSpPr>
          <p:cNvPr id="19" name="Text Placeholder 25">
            <a:extLst>
              <a:ext uri="{FF2B5EF4-FFF2-40B4-BE49-F238E27FC236}">
                <a16:creationId xmlns:a16="http://schemas.microsoft.com/office/drawing/2014/main" id="{9873B746-1F44-9841-A7FF-E6A9AC905C14}"/>
              </a:ext>
            </a:extLst>
          </p:cNvPr>
          <p:cNvSpPr txBox="1">
            <a:spLocks/>
          </p:cNvSpPr>
          <p:nvPr/>
        </p:nvSpPr>
        <p:spPr>
          <a:xfrm>
            <a:off x="4593648" y="4905373"/>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05</a:t>
            </a:r>
          </a:p>
        </p:txBody>
      </p:sp>
      <p:pic>
        <p:nvPicPr>
          <p:cNvPr id="20" name="Picture 19" descr="Icon&#10;&#10;Description automatically generated">
            <a:extLst>
              <a:ext uri="{FF2B5EF4-FFF2-40B4-BE49-F238E27FC236}">
                <a16:creationId xmlns:a16="http://schemas.microsoft.com/office/drawing/2014/main" id="{02722629-5FC3-F741-9D0D-BCE6A50016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0" y="4697804"/>
            <a:ext cx="1964268" cy="948155"/>
          </a:xfrm>
          <a:prstGeom prst="rect">
            <a:avLst/>
          </a:prstGeom>
        </p:spPr>
      </p:pic>
      <p:sp>
        <p:nvSpPr>
          <p:cNvPr id="21" name="Text Placeholder 3">
            <a:extLst>
              <a:ext uri="{FF2B5EF4-FFF2-40B4-BE49-F238E27FC236}">
                <a16:creationId xmlns:a16="http://schemas.microsoft.com/office/drawing/2014/main" id="{4B8133C4-00D5-1849-B3BF-02EA39060063}"/>
              </a:ext>
            </a:extLst>
          </p:cNvPr>
          <p:cNvSpPr txBox="1">
            <a:spLocks/>
          </p:cNvSpPr>
          <p:nvPr/>
        </p:nvSpPr>
        <p:spPr>
          <a:xfrm>
            <a:off x="5169523" y="2997722"/>
            <a:ext cx="1649872" cy="315206"/>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IE" dirty="0">
                <a:solidFill>
                  <a:schemeClr val="bg1"/>
                </a:solidFill>
              </a:rPr>
              <a:t>Info- ja andmepädevus</a:t>
            </a:r>
            <a:endParaRPr lang="en-RU" dirty="0">
              <a:solidFill>
                <a:schemeClr val="bg1"/>
              </a:solidFill>
            </a:endParaRPr>
          </a:p>
        </p:txBody>
      </p:sp>
      <p:sp>
        <p:nvSpPr>
          <p:cNvPr id="22" name="Text Placeholder 3">
            <a:extLst>
              <a:ext uri="{FF2B5EF4-FFF2-40B4-BE49-F238E27FC236}">
                <a16:creationId xmlns:a16="http://schemas.microsoft.com/office/drawing/2014/main" id="{64EEEE70-D48B-8840-9966-167D455090C0}"/>
              </a:ext>
            </a:extLst>
          </p:cNvPr>
          <p:cNvSpPr txBox="1">
            <a:spLocks/>
          </p:cNvSpPr>
          <p:nvPr/>
        </p:nvSpPr>
        <p:spPr>
          <a:xfrm>
            <a:off x="5156060" y="3494677"/>
            <a:ext cx="1663335" cy="315206"/>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IE" dirty="0">
                <a:solidFill>
                  <a:schemeClr val="bg1"/>
                </a:solidFill>
              </a:rPr>
              <a:t>Suhtlemine ja koostöö</a:t>
            </a:r>
            <a:endParaRPr lang="en-RU" dirty="0">
              <a:solidFill>
                <a:schemeClr val="bg1"/>
              </a:solidFill>
            </a:endParaRPr>
          </a:p>
        </p:txBody>
      </p:sp>
      <p:sp>
        <p:nvSpPr>
          <p:cNvPr id="23" name="Text Placeholder 3">
            <a:extLst>
              <a:ext uri="{FF2B5EF4-FFF2-40B4-BE49-F238E27FC236}">
                <a16:creationId xmlns:a16="http://schemas.microsoft.com/office/drawing/2014/main" id="{5E346C0C-CF53-FB48-A41E-5EFFCB78082B}"/>
              </a:ext>
            </a:extLst>
          </p:cNvPr>
          <p:cNvSpPr txBox="1">
            <a:spLocks/>
          </p:cNvSpPr>
          <p:nvPr/>
        </p:nvSpPr>
        <p:spPr>
          <a:xfrm>
            <a:off x="5158234" y="4058436"/>
            <a:ext cx="1559560" cy="315206"/>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dirty="0">
                <a:solidFill>
                  <a:schemeClr val="bg1"/>
                </a:solidFill>
              </a:rPr>
              <a:t>Digisisu loomine</a:t>
            </a:r>
            <a:endParaRPr lang="en-RU" dirty="0">
              <a:solidFill>
                <a:schemeClr val="bg1"/>
              </a:solidFill>
            </a:endParaRPr>
          </a:p>
        </p:txBody>
      </p:sp>
      <p:sp>
        <p:nvSpPr>
          <p:cNvPr id="24" name="Text Placeholder 3">
            <a:extLst>
              <a:ext uri="{FF2B5EF4-FFF2-40B4-BE49-F238E27FC236}">
                <a16:creationId xmlns:a16="http://schemas.microsoft.com/office/drawing/2014/main" id="{3C0AE832-2695-C24B-A1C6-AD2B3D66EE32}"/>
              </a:ext>
            </a:extLst>
          </p:cNvPr>
          <p:cNvSpPr txBox="1">
            <a:spLocks/>
          </p:cNvSpPr>
          <p:nvPr/>
        </p:nvSpPr>
        <p:spPr>
          <a:xfrm>
            <a:off x="5124367" y="4545707"/>
            <a:ext cx="1716775" cy="315206"/>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dirty="0">
                <a:solidFill>
                  <a:schemeClr val="bg1"/>
                </a:solidFill>
              </a:rPr>
              <a:t>Ohutus</a:t>
            </a:r>
            <a:endParaRPr lang="en-RU" dirty="0">
              <a:solidFill>
                <a:schemeClr val="bg1"/>
              </a:solidFill>
            </a:endParaRPr>
          </a:p>
        </p:txBody>
      </p:sp>
      <p:sp>
        <p:nvSpPr>
          <p:cNvPr id="25" name="Text Placeholder 3">
            <a:extLst>
              <a:ext uri="{FF2B5EF4-FFF2-40B4-BE49-F238E27FC236}">
                <a16:creationId xmlns:a16="http://schemas.microsoft.com/office/drawing/2014/main" id="{A03CF822-C0FC-A54D-9886-1FCFCD5A3D7E}"/>
              </a:ext>
            </a:extLst>
          </p:cNvPr>
          <p:cNvSpPr txBox="1">
            <a:spLocks/>
          </p:cNvSpPr>
          <p:nvPr/>
        </p:nvSpPr>
        <p:spPr>
          <a:xfrm>
            <a:off x="5156060" y="5044649"/>
            <a:ext cx="1685082" cy="315206"/>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dirty="0">
                <a:solidFill>
                  <a:schemeClr val="bg1"/>
                </a:solidFill>
              </a:rPr>
              <a:t>Probleemide lahendamine</a:t>
            </a:r>
            <a:endParaRPr lang="en-RU" dirty="0">
              <a:solidFill>
                <a:schemeClr val="bg1"/>
              </a:solidFill>
            </a:endParaRPr>
          </a:p>
        </p:txBody>
      </p:sp>
      <p:pic>
        <p:nvPicPr>
          <p:cNvPr id="27" name="Picture 26">
            <a:extLst>
              <a:ext uri="{FF2B5EF4-FFF2-40B4-BE49-F238E27FC236}">
                <a16:creationId xmlns:a16="http://schemas.microsoft.com/office/drawing/2014/main" id="{5D88BBC7-302E-6440-969C-AEB7D78983E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99" r="799" b="7059"/>
          <a:stretch/>
        </p:blipFill>
        <p:spPr>
          <a:xfrm>
            <a:off x="1934007" y="7630154"/>
            <a:ext cx="3691661" cy="2462147"/>
          </a:xfrm>
          <a:prstGeom prst="rect">
            <a:avLst/>
          </a:prstGeom>
        </p:spPr>
      </p:pic>
      <p:sp>
        <p:nvSpPr>
          <p:cNvPr id="28" name="Text Placeholder 3">
            <a:extLst>
              <a:ext uri="{FF2B5EF4-FFF2-40B4-BE49-F238E27FC236}">
                <a16:creationId xmlns:a16="http://schemas.microsoft.com/office/drawing/2014/main" id="{D0B1ABB9-84F2-B541-9469-5F715B0503B8}"/>
              </a:ext>
            </a:extLst>
          </p:cNvPr>
          <p:cNvSpPr txBox="1">
            <a:spLocks/>
          </p:cNvSpPr>
          <p:nvPr/>
        </p:nvSpPr>
        <p:spPr>
          <a:xfrm>
            <a:off x="509911" y="6796857"/>
            <a:ext cx="6563459" cy="1587281"/>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a:t>Mõlemad raamistikud on Euroopa tasandil hästi omaks võetud ja kirjeldavad iga pädevuse oskustasemeid, mis on määratletud õpiväljundite kaudu (kasutades tegevusverbe, järgides Bloomi taksonoomiat) ning inspireeritud Euroopa kvalifikatsiooniraamistiku (EQF) struktuurist ja sõnavarast. Lisaks sisaldab iga taseme kirjeldus teadmisi, oskusi ja hoiakuid, mis ühe kriteeriumina on välja toodud iga pädevuse iga taseme jaoks.</a:t>
            </a:r>
            <a:endParaRPr lang="en-LB"/>
          </a:p>
          <a:p>
            <a:endParaRPr lang="en-RU" dirty="0"/>
          </a:p>
        </p:txBody>
      </p:sp>
      <p:cxnSp>
        <p:nvCxnSpPr>
          <p:cNvPr id="8" name="Straight Connector 7">
            <a:extLst>
              <a:ext uri="{FF2B5EF4-FFF2-40B4-BE49-F238E27FC236}">
                <a16:creationId xmlns:a16="http://schemas.microsoft.com/office/drawing/2014/main" id="{3D6BEDDD-82EC-B9A2-F89C-77FF2EE22CBB}"/>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9" name="Text Placeholder 25">
            <a:extLst>
              <a:ext uri="{FF2B5EF4-FFF2-40B4-BE49-F238E27FC236}">
                <a16:creationId xmlns:a16="http://schemas.microsoft.com/office/drawing/2014/main" id="{FE487210-7665-D68F-4ED9-6F79743E5887}"/>
              </a:ext>
            </a:extLst>
          </p:cNvPr>
          <p:cNvSpPr>
            <a:spLocks noGrp="1"/>
          </p:cNvSpPr>
          <p:nvPr>
            <p:ph type="body" sz="quarter" idx="32" hasCustomPrompt="1"/>
          </p:nvPr>
        </p:nvSpPr>
        <p:spPr>
          <a:xfrm>
            <a:off x="1773598" y="10175681"/>
            <a:ext cx="4718277" cy="505268"/>
          </a:xfrm>
        </p:spPr>
        <p:txBody>
          <a:bodyPr anchor="ctr">
            <a:noAutofit/>
          </a:bodyPr>
          <a:lstStyle>
            <a:lvl1pPr marL="0" indent="0" algn="l">
              <a:buNone/>
              <a:defRPr sz="1300" spc="50" baseline="0">
                <a:solidFill>
                  <a:srgbClr val="F26B4D"/>
                </a:solidFill>
                <a:latin typeface="Bebas Neue"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r>
              <a:rPr lang="et-EE" b="1"/>
              <a:t>Pedagoogiline juhend digitaalse kodanikuosaluse õpetamiseks (IO3)</a:t>
            </a:r>
            <a:endParaRPr lang="en-LB"/>
          </a:p>
        </p:txBody>
      </p:sp>
    </p:spTree>
    <p:extLst>
      <p:ext uri="{BB962C8B-B14F-4D97-AF65-F5344CB8AC3E}">
        <p14:creationId xmlns:p14="http://schemas.microsoft.com/office/powerpoint/2010/main" val="181650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4EB4EB-DFCF-DA43-9C63-67C212B49AFB}"/>
              </a:ext>
            </a:extLst>
          </p:cNvPr>
          <p:cNvSpPr/>
          <p:nvPr/>
        </p:nvSpPr>
        <p:spPr>
          <a:xfrm>
            <a:off x="0" y="4052047"/>
            <a:ext cx="7559675" cy="4336807"/>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 name="Text Placeholder 2">
            <a:extLst>
              <a:ext uri="{FF2B5EF4-FFF2-40B4-BE49-F238E27FC236}">
                <a16:creationId xmlns:a16="http://schemas.microsoft.com/office/drawing/2014/main" id="{D28BC013-18EE-2B4C-8048-B65871E3D78A}"/>
              </a:ext>
            </a:extLst>
          </p:cNvPr>
          <p:cNvSpPr>
            <a:spLocks noGrp="1"/>
          </p:cNvSpPr>
          <p:nvPr>
            <p:ph type="body" sz="quarter" idx="14"/>
          </p:nvPr>
        </p:nvSpPr>
        <p:spPr/>
        <p:txBody>
          <a:bodyPr/>
          <a:lstStyle/>
          <a:p>
            <a:r>
              <a:rPr lang="en-IE" dirty="0"/>
              <a:t>4.B. AVATUD ÕPPEVARA MOODULID </a:t>
            </a:r>
            <a:endParaRPr lang="en-RU" dirty="0"/>
          </a:p>
        </p:txBody>
      </p:sp>
      <p:sp>
        <p:nvSpPr>
          <p:cNvPr id="5" name="Freeform 4">
            <a:extLst>
              <a:ext uri="{FF2B5EF4-FFF2-40B4-BE49-F238E27FC236}">
                <a16:creationId xmlns:a16="http://schemas.microsoft.com/office/drawing/2014/main" id="{EC328363-1D6C-3545-A440-5C54A7F5B7C4}"/>
              </a:ext>
            </a:extLst>
          </p:cNvPr>
          <p:cNvSpPr/>
          <p:nvPr/>
        </p:nvSpPr>
        <p:spPr>
          <a:xfrm>
            <a:off x="288257" y="717222"/>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8" name="Freeform 7">
            <a:extLst>
              <a:ext uri="{FF2B5EF4-FFF2-40B4-BE49-F238E27FC236}">
                <a16:creationId xmlns:a16="http://schemas.microsoft.com/office/drawing/2014/main" id="{1E592733-C8A4-9F42-A187-3C5BDD186AE0}"/>
              </a:ext>
            </a:extLst>
          </p:cNvPr>
          <p:cNvSpPr/>
          <p:nvPr/>
        </p:nvSpPr>
        <p:spPr>
          <a:xfrm>
            <a:off x="381979" y="132769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9" name="Text Placeholder 3">
            <a:extLst>
              <a:ext uri="{FF2B5EF4-FFF2-40B4-BE49-F238E27FC236}">
                <a16:creationId xmlns:a16="http://schemas.microsoft.com/office/drawing/2014/main" id="{C2528741-2A43-4841-A11E-8663DE1AB50D}"/>
              </a:ext>
            </a:extLst>
          </p:cNvPr>
          <p:cNvSpPr txBox="1">
            <a:spLocks/>
          </p:cNvSpPr>
          <p:nvPr/>
        </p:nvSpPr>
        <p:spPr>
          <a:xfrm>
            <a:off x="521852" y="1311652"/>
            <a:ext cx="6533982" cy="2567622"/>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b="1" dirty="0"/>
              <a:t>Digitaalse kodanikuosaluse avatud õppevaras on kokku kuus erinevat moodulit:</a:t>
            </a:r>
          </a:p>
          <a:p>
            <a:endParaRPr lang="ru-RU" b="1" dirty="0"/>
          </a:p>
          <a:p>
            <a:r>
              <a:rPr lang="en-US" b="1" dirty="0"/>
              <a:t>MOODUL 1:	</a:t>
            </a:r>
            <a:r>
              <a:rPr lang="et-EE" b="1"/>
              <a:t> Digitaalne kodanikuaktiivsus – potentsiaal tehnoloogia ja uue meedia ristumiskohas</a:t>
            </a:r>
            <a:r>
              <a:rPr lang="en-LB">
                <a:effectLst/>
              </a:rPr>
              <a:t> </a:t>
            </a:r>
            <a:endParaRPr lang="en-US" b="1" dirty="0"/>
          </a:p>
          <a:p>
            <a:r>
              <a:rPr lang="en-US" b="1" dirty="0"/>
              <a:t>MOODUL 2: 	</a:t>
            </a:r>
            <a:r>
              <a:rPr lang="et-EE" b="1"/>
              <a:t> Millised on õppijate võimalused?</a:t>
            </a:r>
            <a:endParaRPr lang="en-LB"/>
          </a:p>
          <a:p>
            <a:r>
              <a:rPr lang="en-US" b="1" dirty="0"/>
              <a:t>MOODUL 3: 	</a:t>
            </a:r>
            <a:r>
              <a:rPr lang="et-EE" b="1"/>
              <a:t> Kuidas luua digitaalse kodanikuosaluse projekti?</a:t>
            </a:r>
            <a:r>
              <a:rPr lang="en-LB">
                <a:effectLst/>
              </a:rPr>
              <a:t> </a:t>
            </a:r>
            <a:endParaRPr lang="en-US" b="1" dirty="0"/>
          </a:p>
          <a:p>
            <a:r>
              <a:rPr lang="en-US" b="1" dirty="0"/>
              <a:t>MOODUL 4: 	</a:t>
            </a:r>
            <a:r>
              <a:rPr lang="et-EE" b="1"/>
              <a:t> Digitaalse kodanikuosaluse projekti juhtimine</a:t>
            </a:r>
            <a:r>
              <a:rPr lang="en-LB">
                <a:effectLst/>
              </a:rPr>
              <a:t> </a:t>
            </a:r>
            <a:endParaRPr lang="en-US" b="1" dirty="0"/>
          </a:p>
          <a:p>
            <a:r>
              <a:rPr lang="en-US" b="1" dirty="0"/>
              <a:t>MOODUL 5: 	</a:t>
            </a:r>
            <a:r>
              <a:rPr lang="et-EE" b="1"/>
              <a:t> Kuidas luua eelarvet ja rahastada oma projekti, rakendades sealhulgas tehnoloogiale 		 keskendunud mudeleid</a:t>
            </a:r>
            <a:r>
              <a:rPr lang="en-LB">
                <a:effectLst/>
              </a:rPr>
              <a:t> </a:t>
            </a:r>
            <a:endParaRPr lang="en-US" b="1" dirty="0"/>
          </a:p>
          <a:p>
            <a:r>
              <a:rPr lang="en-US" b="1" dirty="0"/>
              <a:t>MOODUL 6: 	</a:t>
            </a:r>
            <a:r>
              <a:rPr lang="et-EE" b="1"/>
              <a:t> Kodanikuosaluse projekti, eesmärgi ja koostöö turundamine</a:t>
            </a:r>
            <a:r>
              <a:rPr lang="en-LB">
                <a:effectLst/>
              </a:rPr>
              <a:t> </a:t>
            </a:r>
          </a:p>
          <a:p>
            <a:r>
              <a:rPr lang="et-EE"/>
              <a:t>Moodulid on välja töötatud avatud õppevarana ja põhinevad kasutusvalmis õppetegevustel ja sisaldavad algset õppesisu, teavet, harjutusi ja parimad praktikaid.</a:t>
            </a:r>
            <a:endParaRPr lang="en-LB"/>
          </a:p>
        </p:txBody>
      </p:sp>
      <p:sp>
        <p:nvSpPr>
          <p:cNvPr id="12" name="Text Placeholder 3">
            <a:extLst>
              <a:ext uri="{FF2B5EF4-FFF2-40B4-BE49-F238E27FC236}">
                <a16:creationId xmlns:a16="http://schemas.microsoft.com/office/drawing/2014/main" id="{01C66867-1AA6-1949-8C5A-F7467325FE2A}"/>
              </a:ext>
            </a:extLst>
          </p:cNvPr>
          <p:cNvSpPr txBox="1">
            <a:spLocks/>
          </p:cNvSpPr>
          <p:nvPr/>
        </p:nvSpPr>
        <p:spPr>
          <a:xfrm>
            <a:off x="511679" y="8478499"/>
            <a:ext cx="6533982" cy="328217"/>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a:t>Pilt toob välja avatud õppevara erinevad moodulid</a:t>
            </a:r>
            <a:endParaRPr lang="en-RU" i="1" dirty="0"/>
          </a:p>
        </p:txBody>
      </p:sp>
      <p:sp>
        <p:nvSpPr>
          <p:cNvPr id="4" name="Rectangle 3">
            <a:extLst>
              <a:ext uri="{FF2B5EF4-FFF2-40B4-BE49-F238E27FC236}">
                <a16:creationId xmlns:a16="http://schemas.microsoft.com/office/drawing/2014/main" id="{491D48B0-8746-05E6-8D54-92CD9BBE3A3D}"/>
              </a:ext>
            </a:extLst>
          </p:cNvPr>
          <p:cNvSpPr/>
          <p:nvPr/>
        </p:nvSpPr>
        <p:spPr>
          <a:xfrm>
            <a:off x="389482" y="4381270"/>
            <a:ext cx="6780711" cy="372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AD28452-28FA-0DED-1A42-4875C251E20D}"/>
              </a:ext>
            </a:extLst>
          </p:cNvPr>
          <p:cNvSpPr/>
          <p:nvPr/>
        </p:nvSpPr>
        <p:spPr>
          <a:xfrm>
            <a:off x="686579" y="4385295"/>
            <a:ext cx="2807855" cy="3721100"/>
          </a:xfrm>
          <a:prstGeom prst="rect">
            <a:avLst/>
          </a:prstGeom>
          <a:solidFill>
            <a:srgbClr val="16A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Icon&#10;&#10;Description automatically generated">
            <a:extLst>
              <a:ext uri="{FF2B5EF4-FFF2-40B4-BE49-F238E27FC236}">
                <a16:creationId xmlns:a16="http://schemas.microsoft.com/office/drawing/2014/main" id="{CC1D7738-4845-4CC7-2307-8227598B45E8}"/>
              </a:ext>
            </a:extLst>
          </p:cNvPr>
          <p:cNvPicPr/>
          <p:nvPr/>
        </p:nvPicPr>
        <p:blipFill>
          <a:blip r:embed="rId2" cstate="email">
            <a:extLst>
              <a:ext uri="{28A0092B-C50C-407E-A947-70E740481C1C}">
                <a14:useLocalDpi xmlns:a14="http://schemas.microsoft.com/office/drawing/2010/main"/>
              </a:ext>
            </a:extLst>
          </a:blip>
          <a:stretch>
            <a:fillRect/>
          </a:stretch>
        </p:blipFill>
        <p:spPr>
          <a:xfrm flipH="1">
            <a:off x="387407" y="7102617"/>
            <a:ext cx="2028705" cy="1010263"/>
          </a:xfrm>
          <a:prstGeom prst="rect">
            <a:avLst/>
          </a:prstGeom>
        </p:spPr>
      </p:pic>
      <p:cxnSp>
        <p:nvCxnSpPr>
          <p:cNvPr id="10" name="Straight Connector 9">
            <a:extLst>
              <a:ext uri="{FF2B5EF4-FFF2-40B4-BE49-F238E27FC236}">
                <a16:creationId xmlns:a16="http://schemas.microsoft.com/office/drawing/2014/main" id="{CBF3DB72-7DDE-9E35-8EFF-951849FC2490}"/>
              </a:ext>
            </a:extLst>
          </p:cNvPr>
          <p:cNvCxnSpPr/>
          <p:nvPr/>
        </p:nvCxnSpPr>
        <p:spPr>
          <a:xfrm>
            <a:off x="890645" y="5216827"/>
            <a:ext cx="417195" cy="0"/>
          </a:xfrm>
          <a:prstGeom prst="line">
            <a:avLst/>
          </a:prstGeom>
          <a:ln w="12700">
            <a:solidFill>
              <a:srgbClr val="FDC662"/>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3F577B62-7AF3-BCD0-CD9B-454E882A9836}"/>
              </a:ext>
            </a:extLst>
          </p:cNvPr>
          <p:cNvSpPr txBox="1">
            <a:spLocks/>
          </p:cNvSpPr>
          <p:nvPr/>
        </p:nvSpPr>
        <p:spPr>
          <a:xfrm>
            <a:off x="842181" y="4514500"/>
            <a:ext cx="2610782" cy="65968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900" dirty="0">
                <a:solidFill>
                  <a:schemeClr val="bg1"/>
                </a:solidFill>
              </a:rPr>
              <a:t>KASUTAMISEKS VALMIS ÕPPEMATERJALID</a:t>
            </a:r>
          </a:p>
        </p:txBody>
      </p:sp>
      <p:sp>
        <p:nvSpPr>
          <p:cNvPr id="15" name="Text Placeholder 2">
            <a:extLst>
              <a:ext uri="{FF2B5EF4-FFF2-40B4-BE49-F238E27FC236}">
                <a16:creationId xmlns:a16="http://schemas.microsoft.com/office/drawing/2014/main" id="{4399FCA3-69EC-3D67-7EB1-B523CB972EB8}"/>
              </a:ext>
            </a:extLst>
          </p:cNvPr>
          <p:cNvSpPr txBox="1">
            <a:spLocks/>
          </p:cNvSpPr>
          <p:nvPr/>
        </p:nvSpPr>
        <p:spPr>
          <a:xfrm>
            <a:off x="751971" y="5292413"/>
            <a:ext cx="2742463" cy="2151605"/>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80000"/>
              </a:lnSpc>
            </a:pPr>
            <a:r>
              <a:rPr lang="en-US" sz="1200" dirty="0">
                <a:solidFill>
                  <a:schemeClr val="bg1"/>
                </a:solidFill>
              </a:rPr>
              <a:t>Õpetamis-/õppimismoodulid sisaldavad mitmesugust algupärast õppesisu, teavet, teadmisi ja parimaid näiteid.</a:t>
            </a:r>
          </a:p>
          <a:p>
            <a:pPr>
              <a:lnSpc>
                <a:spcPct val="80000"/>
              </a:lnSpc>
            </a:pPr>
            <a:r>
              <a:rPr lang="en-US" sz="1200" dirty="0">
                <a:solidFill>
                  <a:schemeClr val="bg1"/>
                </a:solidFill>
              </a:rPr>
              <a:t>Koos pedagoogide juhendiga annavad need moodulid akadeemilisele personalile täieliku töövahendite komplekti kodanikuteaduse teooria tutvustamiseks ja vahendid õppijate kaasamiseks ning tegelikust elust pärit näidete tutvustamiseks, mis on nende õppeteemaga seotud.</a:t>
            </a:r>
          </a:p>
        </p:txBody>
      </p:sp>
      <p:sp>
        <p:nvSpPr>
          <p:cNvPr id="16" name="Text Placeholder 2">
            <a:extLst>
              <a:ext uri="{FF2B5EF4-FFF2-40B4-BE49-F238E27FC236}">
                <a16:creationId xmlns:a16="http://schemas.microsoft.com/office/drawing/2014/main" id="{8F21AC9D-1318-CC2B-353B-9F2A3FEC9FDD}"/>
              </a:ext>
            </a:extLst>
          </p:cNvPr>
          <p:cNvSpPr txBox="1">
            <a:spLocks/>
          </p:cNvSpPr>
          <p:nvPr/>
        </p:nvSpPr>
        <p:spPr>
          <a:xfrm>
            <a:off x="4255710" y="4525416"/>
            <a:ext cx="2912408" cy="596117"/>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dirty="0">
                <a:solidFill>
                  <a:srgbClr val="23385C"/>
                </a:solidFill>
              </a:rPr>
              <a:t>Moodul 1: Digitaalne kodanikuaktiivsus – potentsiaal tehnoloogia ja uue meedia ristumiskohas </a:t>
            </a:r>
          </a:p>
        </p:txBody>
      </p:sp>
      <p:grpSp>
        <p:nvGrpSpPr>
          <p:cNvPr id="17" name="Group 16">
            <a:extLst>
              <a:ext uri="{FF2B5EF4-FFF2-40B4-BE49-F238E27FC236}">
                <a16:creationId xmlns:a16="http://schemas.microsoft.com/office/drawing/2014/main" id="{43C3C439-E68B-F3AE-F36F-43F3470DC8F1}"/>
              </a:ext>
            </a:extLst>
          </p:cNvPr>
          <p:cNvGrpSpPr/>
          <p:nvPr/>
        </p:nvGrpSpPr>
        <p:grpSpPr>
          <a:xfrm>
            <a:off x="3532409" y="4572990"/>
            <a:ext cx="728024" cy="417926"/>
            <a:chOff x="3573982" y="744908"/>
            <a:chExt cx="728024" cy="417926"/>
          </a:xfrm>
        </p:grpSpPr>
        <p:sp>
          <p:nvSpPr>
            <p:cNvPr id="18" name="Oval 17">
              <a:extLst>
                <a:ext uri="{FF2B5EF4-FFF2-40B4-BE49-F238E27FC236}">
                  <a16:creationId xmlns:a16="http://schemas.microsoft.com/office/drawing/2014/main" id="{FF6056F2-D75A-865B-377E-817A842E0D72}"/>
                </a:ext>
              </a:extLst>
            </p:cNvPr>
            <p:cNvSpPr/>
            <p:nvPr/>
          </p:nvSpPr>
          <p:spPr>
            <a:xfrm>
              <a:off x="3884018" y="744908"/>
              <a:ext cx="417926" cy="417926"/>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19" name="Text Placeholder 2">
              <a:extLst>
                <a:ext uri="{FF2B5EF4-FFF2-40B4-BE49-F238E27FC236}">
                  <a16:creationId xmlns:a16="http://schemas.microsoft.com/office/drawing/2014/main" id="{9CE23FFF-23FD-B9DD-B853-E0D5D88AD64D}"/>
                </a:ext>
              </a:extLst>
            </p:cNvPr>
            <p:cNvSpPr txBox="1">
              <a:spLocks/>
            </p:cNvSpPr>
            <p:nvPr/>
          </p:nvSpPr>
          <p:spPr>
            <a:xfrm>
              <a:off x="3884080" y="771911"/>
              <a:ext cx="417926" cy="371971"/>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600" dirty="0">
                  <a:solidFill>
                    <a:schemeClr val="bg1"/>
                  </a:solidFill>
                </a:rPr>
                <a:t>1</a:t>
              </a:r>
              <a:endParaRPr lang="en-RU" sz="1600" dirty="0">
                <a:solidFill>
                  <a:schemeClr val="bg1"/>
                </a:solidFill>
              </a:endParaRPr>
            </a:p>
          </p:txBody>
        </p:sp>
        <p:cxnSp>
          <p:nvCxnSpPr>
            <p:cNvPr id="20" name="Straight Connector 19">
              <a:extLst>
                <a:ext uri="{FF2B5EF4-FFF2-40B4-BE49-F238E27FC236}">
                  <a16:creationId xmlns:a16="http://schemas.microsoft.com/office/drawing/2014/main" id="{E60C3F89-CAB9-2610-F7AD-EFE36EA01B40}"/>
                </a:ext>
              </a:extLst>
            </p:cNvPr>
            <p:cNvCxnSpPr>
              <a:cxnSpLocks/>
            </p:cNvCxnSpPr>
            <p:nvPr/>
          </p:nvCxnSpPr>
          <p:spPr>
            <a:xfrm>
              <a:off x="3573982" y="958609"/>
              <a:ext cx="330591" cy="0"/>
            </a:xfrm>
            <a:prstGeom prst="line">
              <a:avLst/>
            </a:prstGeom>
            <a:ln w="9525">
              <a:solidFill>
                <a:srgbClr val="F26B4D"/>
              </a:solidFill>
            </a:ln>
          </p:spPr>
          <p:style>
            <a:lnRef idx="1">
              <a:schemeClr val="accent1"/>
            </a:lnRef>
            <a:fillRef idx="0">
              <a:schemeClr val="accent1"/>
            </a:fillRef>
            <a:effectRef idx="0">
              <a:schemeClr val="accent1"/>
            </a:effectRef>
            <a:fontRef idx="minor">
              <a:schemeClr val="tx1"/>
            </a:fontRef>
          </p:style>
        </p:cxnSp>
      </p:grpSp>
      <p:sp>
        <p:nvSpPr>
          <p:cNvPr id="21" name="Text Placeholder 2">
            <a:extLst>
              <a:ext uri="{FF2B5EF4-FFF2-40B4-BE49-F238E27FC236}">
                <a16:creationId xmlns:a16="http://schemas.microsoft.com/office/drawing/2014/main" id="{5DFCDBFA-A72E-3134-34FE-53CBCB3B9CD5}"/>
              </a:ext>
            </a:extLst>
          </p:cNvPr>
          <p:cNvSpPr txBox="1">
            <a:spLocks/>
          </p:cNvSpPr>
          <p:nvPr/>
        </p:nvSpPr>
        <p:spPr>
          <a:xfrm>
            <a:off x="4261089" y="5311263"/>
            <a:ext cx="2912408" cy="340926"/>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dirty="0">
                <a:solidFill>
                  <a:srgbClr val="23385C"/>
                </a:solidFill>
              </a:rPr>
              <a:t>Moodul 2: Millised on õppijate võimalused?</a:t>
            </a:r>
          </a:p>
          <a:p>
            <a:endParaRPr lang="en-US" sz="1200" dirty="0">
              <a:solidFill>
                <a:srgbClr val="23385C"/>
              </a:solidFill>
            </a:endParaRPr>
          </a:p>
        </p:txBody>
      </p:sp>
      <p:grpSp>
        <p:nvGrpSpPr>
          <p:cNvPr id="22" name="Group 21">
            <a:extLst>
              <a:ext uri="{FF2B5EF4-FFF2-40B4-BE49-F238E27FC236}">
                <a16:creationId xmlns:a16="http://schemas.microsoft.com/office/drawing/2014/main" id="{6AD0AA29-9796-DD07-B935-26B231A33977}"/>
              </a:ext>
            </a:extLst>
          </p:cNvPr>
          <p:cNvGrpSpPr/>
          <p:nvPr/>
        </p:nvGrpSpPr>
        <p:grpSpPr>
          <a:xfrm>
            <a:off x="3532409" y="5150675"/>
            <a:ext cx="728024" cy="417926"/>
            <a:chOff x="3573982" y="744908"/>
            <a:chExt cx="728024" cy="417926"/>
          </a:xfrm>
        </p:grpSpPr>
        <p:sp>
          <p:nvSpPr>
            <p:cNvPr id="23" name="Oval 22">
              <a:extLst>
                <a:ext uri="{FF2B5EF4-FFF2-40B4-BE49-F238E27FC236}">
                  <a16:creationId xmlns:a16="http://schemas.microsoft.com/office/drawing/2014/main" id="{5B2B3F90-EA32-B294-8D13-872953CD6B97}"/>
                </a:ext>
              </a:extLst>
            </p:cNvPr>
            <p:cNvSpPr/>
            <p:nvPr/>
          </p:nvSpPr>
          <p:spPr>
            <a:xfrm>
              <a:off x="3884018" y="744908"/>
              <a:ext cx="417926" cy="417926"/>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24" name="Text Placeholder 2">
              <a:extLst>
                <a:ext uri="{FF2B5EF4-FFF2-40B4-BE49-F238E27FC236}">
                  <a16:creationId xmlns:a16="http://schemas.microsoft.com/office/drawing/2014/main" id="{C64DA76C-8F85-F6B2-B37E-523C758E9FC4}"/>
                </a:ext>
              </a:extLst>
            </p:cNvPr>
            <p:cNvSpPr txBox="1">
              <a:spLocks/>
            </p:cNvSpPr>
            <p:nvPr/>
          </p:nvSpPr>
          <p:spPr>
            <a:xfrm>
              <a:off x="3884080" y="771911"/>
              <a:ext cx="417926" cy="371971"/>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600" dirty="0">
                  <a:solidFill>
                    <a:schemeClr val="bg1"/>
                  </a:solidFill>
                </a:rPr>
                <a:t>2</a:t>
              </a:r>
              <a:endParaRPr lang="en-RU" sz="1600" dirty="0">
                <a:solidFill>
                  <a:schemeClr val="bg1"/>
                </a:solidFill>
              </a:endParaRPr>
            </a:p>
          </p:txBody>
        </p:sp>
        <p:cxnSp>
          <p:nvCxnSpPr>
            <p:cNvPr id="25" name="Straight Connector 24">
              <a:extLst>
                <a:ext uri="{FF2B5EF4-FFF2-40B4-BE49-F238E27FC236}">
                  <a16:creationId xmlns:a16="http://schemas.microsoft.com/office/drawing/2014/main" id="{C8751C02-2CEC-A432-BFF6-6995EE50E09B}"/>
                </a:ext>
              </a:extLst>
            </p:cNvPr>
            <p:cNvCxnSpPr>
              <a:cxnSpLocks/>
            </p:cNvCxnSpPr>
            <p:nvPr/>
          </p:nvCxnSpPr>
          <p:spPr>
            <a:xfrm>
              <a:off x="3573982" y="958609"/>
              <a:ext cx="330591" cy="0"/>
            </a:xfrm>
            <a:prstGeom prst="line">
              <a:avLst/>
            </a:prstGeom>
            <a:ln w="9525">
              <a:solidFill>
                <a:srgbClr val="F26B4D"/>
              </a:solidFill>
            </a:ln>
          </p:spPr>
          <p:style>
            <a:lnRef idx="1">
              <a:schemeClr val="accent1"/>
            </a:lnRef>
            <a:fillRef idx="0">
              <a:schemeClr val="accent1"/>
            </a:fillRef>
            <a:effectRef idx="0">
              <a:schemeClr val="accent1"/>
            </a:effectRef>
            <a:fontRef idx="minor">
              <a:schemeClr val="tx1"/>
            </a:fontRef>
          </p:style>
        </p:cxnSp>
      </p:grpSp>
      <p:sp>
        <p:nvSpPr>
          <p:cNvPr id="26" name="Text Placeholder 2">
            <a:extLst>
              <a:ext uri="{FF2B5EF4-FFF2-40B4-BE49-F238E27FC236}">
                <a16:creationId xmlns:a16="http://schemas.microsoft.com/office/drawing/2014/main" id="{313E5F25-E4B6-BD94-62A4-0B827FA80983}"/>
              </a:ext>
            </a:extLst>
          </p:cNvPr>
          <p:cNvSpPr txBox="1">
            <a:spLocks/>
          </p:cNvSpPr>
          <p:nvPr/>
        </p:nvSpPr>
        <p:spPr>
          <a:xfrm>
            <a:off x="4255710" y="5676484"/>
            <a:ext cx="2912408" cy="596117"/>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dirty="0">
                <a:solidFill>
                  <a:srgbClr val="23385C"/>
                </a:solidFill>
              </a:rPr>
              <a:t>Moodul 3: Kuidas luua digitaalse kodanikuosaluse projekti? </a:t>
            </a:r>
          </a:p>
        </p:txBody>
      </p:sp>
      <p:grpSp>
        <p:nvGrpSpPr>
          <p:cNvPr id="27" name="Group 26">
            <a:extLst>
              <a:ext uri="{FF2B5EF4-FFF2-40B4-BE49-F238E27FC236}">
                <a16:creationId xmlns:a16="http://schemas.microsoft.com/office/drawing/2014/main" id="{45FA4473-9529-88B6-FC72-EA94FD3F9AEB}"/>
              </a:ext>
            </a:extLst>
          </p:cNvPr>
          <p:cNvGrpSpPr/>
          <p:nvPr/>
        </p:nvGrpSpPr>
        <p:grpSpPr>
          <a:xfrm>
            <a:off x="3532409" y="5728360"/>
            <a:ext cx="728024" cy="417926"/>
            <a:chOff x="3573982" y="744908"/>
            <a:chExt cx="728024" cy="417926"/>
          </a:xfrm>
        </p:grpSpPr>
        <p:sp>
          <p:nvSpPr>
            <p:cNvPr id="28" name="Oval 27">
              <a:extLst>
                <a:ext uri="{FF2B5EF4-FFF2-40B4-BE49-F238E27FC236}">
                  <a16:creationId xmlns:a16="http://schemas.microsoft.com/office/drawing/2014/main" id="{9BADBC8B-F159-422E-8128-A6F76028F28A}"/>
                </a:ext>
              </a:extLst>
            </p:cNvPr>
            <p:cNvSpPr/>
            <p:nvPr/>
          </p:nvSpPr>
          <p:spPr>
            <a:xfrm>
              <a:off x="3884018" y="744908"/>
              <a:ext cx="417926" cy="417926"/>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29" name="Text Placeholder 2">
              <a:extLst>
                <a:ext uri="{FF2B5EF4-FFF2-40B4-BE49-F238E27FC236}">
                  <a16:creationId xmlns:a16="http://schemas.microsoft.com/office/drawing/2014/main" id="{69D7B788-6DC8-3252-59B3-E162DD3909BA}"/>
                </a:ext>
              </a:extLst>
            </p:cNvPr>
            <p:cNvSpPr txBox="1">
              <a:spLocks/>
            </p:cNvSpPr>
            <p:nvPr/>
          </p:nvSpPr>
          <p:spPr>
            <a:xfrm>
              <a:off x="3884080" y="771911"/>
              <a:ext cx="417926" cy="371971"/>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600" dirty="0">
                  <a:solidFill>
                    <a:schemeClr val="bg1"/>
                  </a:solidFill>
                </a:rPr>
                <a:t>3</a:t>
              </a:r>
              <a:endParaRPr lang="en-RU" sz="1600" dirty="0">
                <a:solidFill>
                  <a:schemeClr val="bg1"/>
                </a:solidFill>
              </a:endParaRPr>
            </a:p>
          </p:txBody>
        </p:sp>
        <p:cxnSp>
          <p:nvCxnSpPr>
            <p:cNvPr id="30" name="Straight Connector 29">
              <a:extLst>
                <a:ext uri="{FF2B5EF4-FFF2-40B4-BE49-F238E27FC236}">
                  <a16:creationId xmlns:a16="http://schemas.microsoft.com/office/drawing/2014/main" id="{751D8D51-FEF4-5892-6FE4-B19FC342D67F}"/>
                </a:ext>
              </a:extLst>
            </p:cNvPr>
            <p:cNvCxnSpPr>
              <a:cxnSpLocks/>
            </p:cNvCxnSpPr>
            <p:nvPr/>
          </p:nvCxnSpPr>
          <p:spPr>
            <a:xfrm>
              <a:off x="3573982" y="958609"/>
              <a:ext cx="330591" cy="0"/>
            </a:xfrm>
            <a:prstGeom prst="line">
              <a:avLst/>
            </a:prstGeom>
            <a:ln w="9525">
              <a:solidFill>
                <a:srgbClr val="F26B4D"/>
              </a:solidFill>
            </a:ln>
          </p:spPr>
          <p:style>
            <a:lnRef idx="1">
              <a:schemeClr val="accent1"/>
            </a:lnRef>
            <a:fillRef idx="0">
              <a:schemeClr val="accent1"/>
            </a:fillRef>
            <a:effectRef idx="0">
              <a:schemeClr val="accent1"/>
            </a:effectRef>
            <a:fontRef idx="minor">
              <a:schemeClr val="tx1"/>
            </a:fontRef>
          </p:style>
        </p:cxnSp>
      </p:grpSp>
      <p:sp>
        <p:nvSpPr>
          <p:cNvPr id="31" name="Text Placeholder 2">
            <a:extLst>
              <a:ext uri="{FF2B5EF4-FFF2-40B4-BE49-F238E27FC236}">
                <a16:creationId xmlns:a16="http://schemas.microsoft.com/office/drawing/2014/main" id="{049111E8-E867-00D2-1D37-85B27658E201}"/>
              </a:ext>
            </a:extLst>
          </p:cNvPr>
          <p:cNvSpPr txBox="1">
            <a:spLocks/>
          </p:cNvSpPr>
          <p:nvPr/>
        </p:nvSpPr>
        <p:spPr>
          <a:xfrm>
            <a:off x="4244953" y="6257397"/>
            <a:ext cx="2912408" cy="596117"/>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dirty="0">
                <a:solidFill>
                  <a:srgbClr val="23385C"/>
                </a:solidFill>
              </a:rPr>
              <a:t>Moodul 4: Digitaalse kodanikuosaluse projekti juhtimine </a:t>
            </a:r>
          </a:p>
        </p:txBody>
      </p:sp>
      <p:grpSp>
        <p:nvGrpSpPr>
          <p:cNvPr id="32" name="Group 31">
            <a:extLst>
              <a:ext uri="{FF2B5EF4-FFF2-40B4-BE49-F238E27FC236}">
                <a16:creationId xmlns:a16="http://schemas.microsoft.com/office/drawing/2014/main" id="{834420CC-F9A6-593F-542F-CA88A59F7485}"/>
              </a:ext>
            </a:extLst>
          </p:cNvPr>
          <p:cNvGrpSpPr/>
          <p:nvPr/>
        </p:nvGrpSpPr>
        <p:grpSpPr>
          <a:xfrm>
            <a:off x="3532409" y="6306045"/>
            <a:ext cx="728024" cy="417926"/>
            <a:chOff x="3573982" y="744908"/>
            <a:chExt cx="728024" cy="417926"/>
          </a:xfrm>
        </p:grpSpPr>
        <p:sp>
          <p:nvSpPr>
            <p:cNvPr id="33" name="Oval 32">
              <a:extLst>
                <a:ext uri="{FF2B5EF4-FFF2-40B4-BE49-F238E27FC236}">
                  <a16:creationId xmlns:a16="http://schemas.microsoft.com/office/drawing/2014/main" id="{C5E32EF5-C720-4947-70F4-B7282783FD99}"/>
                </a:ext>
              </a:extLst>
            </p:cNvPr>
            <p:cNvSpPr/>
            <p:nvPr/>
          </p:nvSpPr>
          <p:spPr>
            <a:xfrm>
              <a:off x="3884018" y="744908"/>
              <a:ext cx="417926" cy="417926"/>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34" name="Text Placeholder 2">
              <a:extLst>
                <a:ext uri="{FF2B5EF4-FFF2-40B4-BE49-F238E27FC236}">
                  <a16:creationId xmlns:a16="http://schemas.microsoft.com/office/drawing/2014/main" id="{CB3D2A79-9BE0-8D08-E792-6213329BCBFC}"/>
                </a:ext>
              </a:extLst>
            </p:cNvPr>
            <p:cNvSpPr txBox="1">
              <a:spLocks/>
            </p:cNvSpPr>
            <p:nvPr/>
          </p:nvSpPr>
          <p:spPr>
            <a:xfrm>
              <a:off x="3884080" y="771911"/>
              <a:ext cx="417926" cy="371971"/>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600" dirty="0">
                  <a:solidFill>
                    <a:schemeClr val="bg1"/>
                  </a:solidFill>
                </a:rPr>
                <a:t>4</a:t>
              </a:r>
              <a:endParaRPr lang="en-RU" sz="1600" dirty="0">
                <a:solidFill>
                  <a:schemeClr val="bg1"/>
                </a:solidFill>
              </a:endParaRPr>
            </a:p>
          </p:txBody>
        </p:sp>
        <p:cxnSp>
          <p:nvCxnSpPr>
            <p:cNvPr id="35" name="Straight Connector 34">
              <a:extLst>
                <a:ext uri="{FF2B5EF4-FFF2-40B4-BE49-F238E27FC236}">
                  <a16:creationId xmlns:a16="http://schemas.microsoft.com/office/drawing/2014/main" id="{45E014FF-9DA8-7BDA-B979-7767855B4708}"/>
                </a:ext>
              </a:extLst>
            </p:cNvPr>
            <p:cNvCxnSpPr>
              <a:cxnSpLocks/>
            </p:cNvCxnSpPr>
            <p:nvPr/>
          </p:nvCxnSpPr>
          <p:spPr>
            <a:xfrm>
              <a:off x="3573982" y="958609"/>
              <a:ext cx="330591" cy="0"/>
            </a:xfrm>
            <a:prstGeom prst="line">
              <a:avLst/>
            </a:prstGeom>
            <a:ln w="9525">
              <a:solidFill>
                <a:srgbClr val="F26B4D"/>
              </a:solidFill>
            </a:ln>
          </p:spPr>
          <p:style>
            <a:lnRef idx="1">
              <a:schemeClr val="accent1"/>
            </a:lnRef>
            <a:fillRef idx="0">
              <a:schemeClr val="accent1"/>
            </a:fillRef>
            <a:effectRef idx="0">
              <a:schemeClr val="accent1"/>
            </a:effectRef>
            <a:fontRef idx="minor">
              <a:schemeClr val="tx1"/>
            </a:fontRef>
          </p:style>
        </p:cxnSp>
      </p:grpSp>
      <p:sp>
        <p:nvSpPr>
          <p:cNvPr id="36" name="Text Placeholder 2">
            <a:extLst>
              <a:ext uri="{FF2B5EF4-FFF2-40B4-BE49-F238E27FC236}">
                <a16:creationId xmlns:a16="http://schemas.microsoft.com/office/drawing/2014/main" id="{9EC8A42F-36DF-2436-7306-32A9B9491A2D}"/>
              </a:ext>
            </a:extLst>
          </p:cNvPr>
          <p:cNvSpPr txBox="1">
            <a:spLocks/>
          </p:cNvSpPr>
          <p:nvPr/>
        </p:nvSpPr>
        <p:spPr>
          <a:xfrm>
            <a:off x="4261089" y="6838309"/>
            <a:ext cx="2912408" cy="596117"/>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dirty="0">
                <a:solidFill>
                  <a:srgbClr val="23385C"/>
                </a:solidFill>
              </a:rPr>
              <a:t>Moodul 5: Kuidas luua eelarvet ja rahastada oma projekti, rakendades sealhulgas tehnoloogiale keskendunud mudeleid </a:t>
            </a:r>
          </a:p>
        </p:txBody>
      </p:sp>
      <p:grpSp>
        <p:nvGrpSpPr>
          <p:cNvPr id="37" name="Group 36">
            <a:extLst>
              <a:ext uri="{FF2B5EF4-FFF2-40B4-BE49-F238E27FC236}">
                <a16:creationId xmlns:a16="http://schemas.microsoft.com/office/drawing/2014/main" id="{6C1C97D7-26B2-111B-ADFB-A93A549EC5DE}"/>
              </a:ext>
            </a:extLst>
          </p:cNvPr>
          <p:cNvGrpSpPr/>
          <p:nvPr/>
        </p:nvGrpSpPr>
        <p:grpSpPr>
          <a:xfrm>
            <a:off x="3532409" y="6883730"/>
            <a:ext cx="728024" cy="417926"/>
            <a:chOff x="3573982" y="744908"/>
            <a:chExt cx="728024" cy="417926"/>
          </a:xfrm>
        </p:grpSpPr>
        <p:sp>
          <p:nvSpPr>
            <p:cNvPr id="38" name="Oval 37">
              <a:extLst>
                <a:ext uri="{FF2B5EF4-FFF2-40B4-BE49-F238E27FC236}">
                  <a16:creationId xmlns:a16="http://schemas.microsoft.com/office/drawing/2014/main" id="{E5BFFCE7-452A-3A71-495E-60B262B6C9B3}"/>
                </a:ext>
              </a:extLst>
            </p:cNvPr>
            <p:cNvSpPr/>
            <p:nvPr/>
          </p:nvSpPr>
          <p:spPr>
            <a:xfrm>
              <a:off x="3884018" y="744908"/>
              <a:ext cx="417926" cy="417926"/>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39" name="Text Placeholder 2">
              <a:extLst>
                <a:ext uri="{FF2B5EF4-FFF2-40B4-BE49-F238E27FC236}">
                  <a16:creationId xmlns:a16="http://schemas.microsoft.com/office/drawing/2014/main" id="{B4A88046-25FF-AECB-CC8A-C6C097B6740C}"/>
                </a:ext>
              </a:extLst>
            </p:cNvPr>
            <p:cNvSpPr txBox="1">
              <a:spLocks/>
            </p:cNvSpPr>
            <p:nvPr/>
          </p:nvSpPr>
          <p:spPr>
            <a:xfrm>
              <a:off x="3884080" y="771911"/>
              <a:ext cx="417926" cy="371971"/>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600" dirty="0">
                  <a:solidFill>
                    <a:schemeClr val="bg1"/>
                  </a:solidFill>
                </a:rPr>
                <a:t>5</a:t>
              </a:r>
              <a:endParaRPr lang="en-RU" sz="1600" dirty="0">
                <a:solidFill>
                  <a:schemeClr val="bg1"/>
                </a:solidFill>
              </a:endParaRPr>
            </a:p>
          </p:txBody>
        </p:sp>
        <p:cxnSp>
          <p:nvCxnSpPr>
            <p:cNvPr id="40" name="Straight Connector 39">
              <a:extLst>
                <a:ext uri="{FF2B5EF4-FFF2-40B4-BE49-F238E27FC236}">
                  <a16:creationId xmlns:a16="http://schemas.microsoft.com/office/drawing/2014/main" id="{0E1977B1-1580-9B00-69BE-7D6D3CC680C7}"/>
                </a:ext>
              </a:extLst>
            </p:cNvPr>
            <p:cNvCxnSpPr>
              <a:cxnSpLocks/>
            </p:cNvCxnSpPr>
            <p:nvPr/>
          </p:nvCxnSpPr>
          <p:spPr>
            <a:xfrm>
              <a:off x="3573982" y="958609"/>
              <a:ext cx="330591" cy="0"/>
            </a:xfrm>
            <a:prstGeom prst="line">
              <a:avLst/>
            </a:prstGeom>
            <a:ln w="9525">
              <a:solidFill>
                <a:srgbClr val="F26B4D"/>
              </a:solidFill>
            </a:ln>
          </p:spPr>
          <p:style>
            <a:lnRef idx="1">
              <a:schemeClr val="accent1"/>
            </a:lnRef>
            <a:fillRef idx="0">
              <a:schemeClr val="accent1"/>
            </a:fillRef>
            <a:effectRef idx="0">
              <a:schemeClr val="accent1"/>
            </a:effectRef>
            <a:fontRef idx="minor">
              <a:schemeClr val="tx1"/>
            </a:fontRef>
          </p:style>
        </p:cxnSp>
      </p:grpSp>
      <p:sp>
        <p:nvSpPr>
          <p:cNvPr id="41" name="Text Placeholder 2">
            <a:extLst>
              <a:ext uri="{FF2B5EF4-FFF2-40B4-BE49-F238E27FC236}">
                <a16:creationId xmlns:a16="http://schemas.microsoft.com/office/drawing/2014/main" id="{499ABBB6-B261-7ACC-56C3-C4A2C67B373A}"/>
              </a:ext>
            </a:extLst>
          </p:cNvPr>
          <p:cNvSpPr txBox="1">
            <a:spLocks/>
          </p:cNvSpPr>
          <p:nvPr/>
        </p:nvSpPr>
        <p:spPr>
          <a:xfrm>
            <a:off x="4266467" y="7485093"/>
            <a:ext cx="2912408" cy="596117"/>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dirty="0">
                <a:solidFill>
                  <a:srgbClr val="23385C"/>
                </a:solidFill>
              </a:rPr>
              <a:t>Moodul 6: Kodanikuosaluse projekti, eesmärgi ja koostöö turundamine </a:t>
            </a:r>
          </a:p>
        </p:txBody>
      </p:sp>
      <p:grpSp>
        <p:nvGrpSpPr>
          <p:cNvPr id="42" name="Group 41">
            <a:extLst>
              <a:ext uri="{FF2B5EF4-FFF2-40B4-BE49-F238E27FC236}">
                <a16:creationId xmlns:a16="http://schemas.microsoft.com/office/drawing/2014/main" id="{E12060A1-D658-6B02-7216-7EE1F1E93CF4}"/>
              </a:ext>
            </a:extLst>
          </p:cNvPr>
          <p:cNvGrpSpPr/>
          <p:nvPr/>
        </p:nvGrpSpPr>
        <p:grpSpPr>
          <a:xfrm>
            <a:off x="3532409" y="7461417"/>
            <a:ext cx="728024" cy="417926"/>
            <a:chOff x="3573982" y="744908"/>
            <a:chExt cx="728024" cy="417926"/>
          </a:xfrm>
        </p:grpSpPr>
        <p:sp>
          <p:nvSpPr>
            <p:cNvPr id="43" name="Oval 42">
              <a:extLst>
                <a:ext uri="{FF2B5EF4-FFF2-40B4-BE49-F238E27FC236}">
                  <a16:creationId xmlns:a16="http://schemas.microsoft.com/office/drawing/2014/main" id="{0098B24D-FB54-B72E-955C-08A6E79D1AA3}"/>
                </a:ext>
              </a:extLst>
            </p:cNvPr>
            <p:cNvSpPr/>
            <p:nvPr/>
          </p:nvSpPr>
          <p:spPr>
            <a:xfrm>
              <a:off x="3884018" y="744908"/>
              <a:ext cx="417926" cy="417926"/>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44" name="Text Placeholder 2">
              <a:extLst>
                <a:ext uri="{FF2B5EF4-FFF2-40B4-BE49-F238E27FC236}">
                  <a16:creationId xmlns:a16="http://schemas.microsoft.com/office/drawing/2014/main" id="{FEF086C1-3C99-F50F-4C3B-6299E7F149C9}"/>
                </a:ext>
              </a:extLst>
            </p:cNvPr>
            <p:cNvSpPr txBox="1">
              <a:spLocks/>
            </p:cNvSpPr>
            <p:nvPr/>
          </p:nvSpPr>
          <p:spPr>
            <a:xfrm>
              <a:off x="3884080" y="771911"/>
              <a:ext cx="417926" cy="371971"/>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600" dirty="0">
                  <a:solidFill>
                    <a:schemeClr val="bg1"/>
                  </a:solidFill>
                </a:rPr>
                <a:t>6</a:t>
              </a:r>
              <a:endParaRPr lang="en-RU" sz="1600" dirty="0">
                <a:solidFill>
                  <a:schemeClr val="bg1"/>
                </a:solidFill>
              </a:endParaRPr>
            </a:p>
          </p:txBody>
        </p:sp>
        <p:cxnSp>
          <p:nvCxnSpPr>
            <p:cNvPr id="45" name="Straight Connector 44">
              <a:extLst>
                <a:ext uri="{FF2B5EF4-FFF2-40B4-BE49-F238E27FC236}">
                  <a16:creationId xmlns:a16="http://schemas.microsoft.com/office/drawing/2014/main" id="{B2D6D93A-9AEF-A407-2453-2CE6FFB03285}"/>
                </a:ext>
              </a:extLst>
            </p:cNvPr>
            <p:cNvCxnSpPr>
              <a:cxnSpLocks/>
            </p:cNvCxnSpPr>
            <p:nvPr/>
          </p:nvCxnSpPr>
          <p:spPr>
            <a:xfrm>
              <a:off x="3573982" y="958609"/>
              <a:ext cx="330591" cy="0"/>
            </a:xfrm>
            <a:prstGeom prst="line">
              <a:avLst/>
            </a:prstGeom>
            <a:ln w="9525">
              <a:solidFill>
                <a:srgbClr val="F26B4D"/>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CC05708E-6705-6195-E03D-E104CA72D01D}"/>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47" name="Text Placeholder 25">
            <a:extLst>
              <a:ext uri="{FF2B5EF4-FFF2-40B4-BE49-F238E27FC236}">
                <a16:creationId xmlns:a16="http://schemas.microsoft.com/office/drawing/2014/main" id="{A3A0EADD-2927-DFE3-E72F-03160E4933A7}"/>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Tree>
    <p:extLst>
      <p:ext uri="{BB962C8B-B14F-4D97-AF65-F5344CB8AC3E}">
        <p14:creationId xmlns:p14="http://schemas.microsoft.com/office/powerpoint/2010/main" val="68795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D396C7-201C-6140-8E3F-9B6F92507B3E}"/>
              </a:ext>
            </a:extLst>
          </p:cNvPr>
          <p:cNvSpPr>
            <a:spLocks noGrp="1"/>
          </p:cNvSpPr>
          <p:nvPr>
            <p:ph type="body" sz="quarter" idx="14"/>
          </p:nvPr>
        </p:nvSpPr>
        <p:spPr/>
        <p:txBody>
          <a:bodyPr/>
          <a:lstStyle/>
          <a:p>
            <a:r>
              <a:rPr lang="en-GB" dirty="0"/>
              <a:t>4.C. AVATUD ÕPPEVARA ÕPIVÄLJUNDID </a:t>
            </a:r>
          </a:p>
        </p:txBody>
      </p:sp>
      <p:sp>
        <p:nvSpPr>
          <p:cNvPr id="4" name="Text Placeholder 3">
            <a:extLst>
              <a:ext uri="{FF2B5EF4-FFF2-40B4-BE49-F238E27FC236}">
                <a16:creationId xmlns:a16="http://schemas.microsoft.com/office/drawing/2014/main" id="{97C05608-F7D1-6440-829D-020B10339E4D}"/>
              </a:ext>
            </a:extLst>
          </p:cNvPr>
          <p:cNvSpPr>
            <a:spLocks noGrp="1"/>
          </p:cNvSpPr>
          <p:nvPr>
            <p:ph type="body" sz="quarter" idx="33"/>
          </p:nvPr>
        </p:nvSpPr>
        <p:spPr>
          <a:xfrm>
            <a:off x="522456" y="1272411"/>
            <a:ext cx="6533982" cy="505268"/>
          </a:xfrm>
        </p:spPr>
        <p:txBody>
          <a:bodyPr/>
          <a:lstStyle/>
          <a:p>
            <a:r>
              <a:rPr lang="et-EE"/>
              <a:t>Iga moodul kuuest koosneb 4 kuni 5 teemast. Iga mooduli õpiväljundid on järgmised:</a:t>
            </a:r>
            <a:endParaRPr lang="en-LB"/>
          </a:p>
        </p:txBody>
      </p:sp>
      <p:graphicFrame>
        <p:nvGraphicFramePr>
          <p:cNvPr id="5" name="Table 5">
            <a:extLst>
              <a:ext uri="{FF2B5EF4-FFF2-40B4-BE49-F238E27FC236}">
                <a16:creationId xmlns:a16="http://schemas.microsoft.com/office/drawing/2014/main" id="{6D3B86CA-8F05-114B-8277-BC352DDC8F7E}"/>
              </a:ext>
            </a:extLst>
          </p:cNvPr>
          <p:cNvGraphicFramePr>
            <a:graphicFrameLocks noGrp="1"/>
          </p:cNvGraphicFramePr>
          <p:nvPr>
            <p:extLst>
              <p:ext uri="{D42A27DB-BD31-4B8C-83A1-F6EECF244321}">
                <p14:modId xmlns:p14="http://schemas.microsoft.com/office/powerpoint/2010/main" val="3421932150"/>
              </p:ext>
            </p:extLst>
          </p:nvPr>
        </p:nvGraphicFramePr>
        <p:xfrm>
          <a:off x="503238" y="1876034"/>
          <a:ext cx="6570133" cy="6605397"/>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r>
                        <a:rPr lang="et-EE" sz="1488" b="1" kern="1200">
                          <a:solidFill>
                            <a:schemeClr val="lt1"/>
                          </a:solidFill>
                          <a:effectLst/>
                          <a:latin typeface="+mn-lt"/>
                          <a:ea typeface="+mn-ea"/>
                          <a:cs typeface="+mn-cs"/>
                        </a:rPr>
                        <a:t>Moodul</a:t>
                      </a:r>
                      <a:r>
                        <a:rPr lang="en-LB">
                          <a:effectLst/>
                        </a:rPr>
                        <a:t> </a:t>
                      </a:r>
                      <a:r>
                        <a:rPr lang="en-GB" sz="1488" b="1" kern="1200" dirty="0">
                          <a:solidFill>
                            <a:schemeClr val="lt1"/>
                          </a:solidFill>
                          <a:effectLst/>
                          <a:latin typeface="+mn-lt"/>
                          <a:ea typeface="+mn-ea"/>
                          <a:cs typeface="+mn-cs"/>
                        </a:rPr>
                        <a:t> 1</a:t>
                      </a:r>
                      <a:r>
                        <a:rPr lang="en-RU" dirty="0">
                          <a:effectLst/>
                        </a:rPr>
                        <a:t>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r>
                        <a:rPr lang="en-GB" sz="1488" b="1" kern="1200" dirty="0">
                          <a:solidFill>
                            <a:schemeClr val="lt1"/>
                          </a:solidFill>
                          <a:effectLst/>
                          <a:latin typeface="+mn-lt"/>
                          <a:ea typeface="+mn-ea"/>
                          <a:cs typeface="+mn-cs"/>
                        </a:rPr>
                        <a:t>Digitaalne kodanikuaktiivsus – potentsiaal tehnoloogia ja uue meedia ristumiskohas </a:t>
                      </a:r>
                      <a:endParaRPr lang="en-RU"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461168">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Tutvustus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tabLst>
                          <a:tab pos="450215" algn="l"/>
                        </a:tabLst>
                      </a:pPr>
                      <a:r>
                        <a:rPr lang="et-EE" sz="1100" kern="1200">
                          <a:solidFill>
                            <a:srgbClr val="22385A"/>
                          </a:solidFill>
                          <a:latin typeface="+mn-lt"/>
                          <a:ea typeface="+mn-ea"/>
                          <a:cs typeface="+mn-cs"/>
                        </a:rPr>
                        <a:t>Selle mooduli sisu uurib üliõpilaste digitaalset kodanikuaktiivsust. Siin on määratletud, mis see on ja mis on selle potentsiaal ühiskonna jaoks. Samuti selgitatakse välja pädevused, mida saab arendada, kui üliõpilased on aktiivsed kodanikuosaluse projektides. Sellesse moodulisse on lisatud mõned juhtumikirjeldused, et tuua reaalseid näiteid kodanikuosaluse projektidest, mida uuriti “Digitaalse kodanikuosaluse juhendi” (IO1) koostamisel.</a:t>
                      </a:r>
                      <a:endParaRPr lang="en-LB" sz="1100" kern="1200">
                        <a:solidFill>
                          <a:srgbClr val="22385A"/>
                        </a:solidFill>
                        <a:latin typeface="+mn-lt"/>
                        <a:ea typeface="+mn-ea"/>
                        <a:cs typeface="+mn-cs"/>
                      </a:endParaRP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1:</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tabLst>
                          <a:tab pos="450215" algn="l"/>
                        </a:tabLst>
                      </a:pPr>
                      <a:r>
                        <a:rPr lang="et-EE" sz="1100" b="1" kern="1200">
                          <a:solidFill>
                            <a:srgbClr val="22385A"/>
                          </a:solidFill>
                          <a:latin typeface="+mn-lt"/>
                          <a:ea typeface="+mn-ea"/>
                          <a:cs typeface="+mn-cs"/>
                        </a:rPr>
                        <a:t>Mis on üliõpilaste digitaalne kodanikuaktiivsus?</a:t>
                      </a:r>
                      <a:endParaRPr lang="en-LB" sz="1100" b="1" kern="1200">
                        <a:solidFill>
                          <a:srgbClr val="22385A"/>
                        </a:solidFill>
                        <a:latin typeface="+mn-lt"/>
                        <a:ea typeface="+mn-ea"/>
                        <a:cs typeface="+mn-cs"/>
                      </a:endParaRPr>
                    </a:p>
                    <a:p>
                      <a:pPr algn="just">
                        <a:lnSpc>
                          <a:spcPct val="100000"/>
                        </a:lnSpc>
                        <a:spcBef>
                          <a:spcPts val="195"/>
                        </a:spcBef>
                        <a:tabLst>
                          <a:tab pos="450215" algn="l"/>
                        </a:tabLst>
                      </a:pPr>
                      <a:r>
                        <a:rPr lang="et-EE" sz="1100" kern="1200">
                          <a:solidFill>
                            <a:srgbClr val="22385A"/>
                          </a:solidFill>
                          <a:latin typeface="+mn-lt"/>
                          <a:ea typeface="+mn-ea"/>
                          <a:cs typeface="+mn-cs"/>
                        </a:rPr>
                        <a:t>Selle teema raames käsitletakse üksikasjalikult üliõpilaste digitaalse kodanikuaktiivsuse kontseptsiooni ja tutvustatakse üliõpilastele ja õppijatele digitaalse kodanikuaktiivsuse mõistet ja sellega seotud mõistete erinevusi. Näiteks uuritakse mõisteid kodanikuaktiivsus, digitaalne kodanikuosalus ja üliõpilaste digitaalne kodanikuosalus.</a:t>
                      </a:r>
                      <a:endParaRPr lang="en-LB" sz="1100" kern="1200">
                        <a:solidFill>
                          <a:srgbClr val="22385A"/>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r h="374400">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2:</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tabLst>
                          <a:tab pos="450215" algn="l"/>
                        </a:tabLst>
                      </a:pPr>
                      <a:r>
                        <a:rPr lang="et-EE" sz="1100" b="1" kern="1200">
                          <a:solidFill>
                            <a:srgbClr val="22385A"/>
                          </a:solidFill>
                          <a:latin typeface="+mn-lt"/>
                          <a:ea typeface="+mn-ea"/>
                          <a:cs typeface="+mn-cs"/>
                        </a:rPr>
                        <a:t>Kuidas digitaalne kodanikuosalus mõjutab ülikoole (ja muudki)</a:t>
                      </a:r>
                      <a:endParaRPr lang="en-LB" sz="1100" b="1" kern="1200">
                        <a:solidFill>
                          <a:srgbClr val="22385A"/>
                        </a:solidFill>
                        <a:latin typeface="+mn-lt"/>
                        <a:ea typeface="+mn-ea"/>
                        <a:cs typeface="+mn-cs"/>
                      </a:endParaRPr>
                    </a:p>
                    <a:p>
                      <a:pPr algn="just">
                        <a:lnSpc>
                          <a:spcPct val="100000"/>
                        </a:lnSpc>
                      </a:pPr>
                      <a:r>
                        <a:rPr lang="et-EE" sz="1100" kern="1200">
                          <a:solidFill>
                            <a:srgbClr val="22385A"/>
                          </a:solidFill>
                          <a:latin typeface="+mn-lt"/>
                          <a:ea typeface="+mn-ea"/>
                          <a:cs typeface="+mn-cs"/>
                        </a:rPr>
                        <a:t>Selle teema raames käsitletakse kodanikuosaluse ja digitehnoloogiate vahelisi seoseid. Õppijatele tutvustatakse esmalt DKO juhendit (selle projekti 1 väljund). Mooduli lõpus peaksid õppijad mõistma digitehnoloogiate tähtsust kodanikuosaluses. Selles osas tutvustatakse kahte projekti digitaliseerimise kontseptsiooni– eesmärgipärane digitaliseerimine ja erakorraline digitaliseerimine. Õppijad peaksid selle teema lõpuks suutma selgitada nende kahe kontseptsiooni erinevust ja seda, kuidas need saavad digitaalset kodanikuosaluse projekti mõjutada.</a:t>
                      </a:r>
                      <a:endParaRPr lang="en-LB" sz="1100" kern="1200">
                        <a:solidFill>
                          <a:srgbClr val="22385A"/>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779174">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3:</a:t>
                      </a:r>
                      <a:endParaRPr lang="en-LB" sz="1100" b="1" kern="1200">
                        <a:solidFill>
                          <a:srgbClr val="22385A"/>
                        </a:solidFill>
                        <a:effectLst/>
                        <a:latin typeface="Calibri" panose="020F0502020204030204" pitchFamily="34" charset="0"/>
                        <a:ea typeface="+mn-ea"/>
                        <a:cs typeface="Calibri" panose="020F0502020204030204" pitchFamily="34" charset="0"/>
                      </a:endParaRPr>
                    </a:p>
                    <a:p>
                      <a:pPr indent="-457200" algn="ctr"/>
                      <a:r>
                        <a:rPr lang="et-EE" sz="1100" b="1" kern="1200">
                          <a:solidFill>
                            <a:srgbClr val="22385A"/>
                          </a:solidFill>
                          <a:effectLst/>
                          <a:latin typeface="Calibri" panose="020F0502020204030204" pitchFamily="34" charset="0"/>
                          <a:ea typeface="+mn-ea"/>
                          <a:cs typeface="Calibri" panose="020F0502020204030204" pitchFamily="34" charset="0"/>
                        </a:rPr>
                        <a:t> </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tabLst>
                          <a:tab pos="450215" algn="l"/>
                        </a:tabLst>
                      </a:pPr>
                      <a:r>
                        <a:rPr lang="et-EE" sz="1100" b="1" kern="1200">
                          <a:solidFill>
                            <a:srgbClr val="22385A"/>
                          </a:solidFill>
                          <a:latin typeface="+mn-lt"/>
                          <a:ea typeface="+mn-ea"/>
                          <a:cs typeface="+mn-cs"/>
                        </a:rPr>
                        <a:t>Milliseid pädevusi õppijad kui kodanikuühiskonnas osalejad arendavad?</a:t>
                      </a:r>
                      <a:endParaRPr lang="en-LB" sz="1100" b="1" kern="1200">
                        <a:solidFill>
                          <a:srgbClr val="22385A"/>
                        </a:solidFill>
                        <a:latin typeface="+mn-lt"/>
                        <a:ea typeface="+mn-ea"/>
                        <a:cs typeface="+mn-cs"/>
                      </a:endParaRPr>
                    </a:p>
                    <a:p>
                      <a:pPr algn="just">
                        <a:lnSpc>
                          <a:spcPct val="100000"/>
                        </a:lnSpc>
                      </a:pPr>
                      <a:r>
                        <a:rPr lang="et-EE" sz="1100" kern="1200">
                          <a:solidFill>
                            <a:srgbClr val="22385A"/>
                          </a:solidFill>
                          <a:latin typeface="+mn-lt"/>
                          <a:ea typeface="+mn-ea"/>
                          <a:cs typeface="+mn-cs"/>
                        </a:rPr>
                        <a:t>Antud teemas käsitletavad mõisted on seotud digipädevuste ja ettevõtluspädevustega. Vastavad kompetentsid on leitavad Euroopa Komisjoni poolt välja töötatud DigComp2.1 ja EntreCompi raamistikest. See teema käsitleb pädevusi, mida õppijad arendavad, kui nad osalevad digitaalsetes kodanikuosaluse tegevustes. Selle teema käigus tutvustatakse õppijatele pädevusi „1.3 sirvimine, andmete, teabe ja digisisu otsimine ja filtreerimine“ (DigComp) ning „3.3. ebakindluse, ebaselguse ja riskiga toimetulek“ (EntreComp) pädevusi.</a:t>
                      </a:r>
                      <a:endParaRPr lang="en-LB" sz="1100" kern="1200">
                        <a:solidFill>
                          <a:srgbClr val="22385A"/>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374400">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4:</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tabLst>
                          <a:tab pos="450215" algn="l"/>
                        </a:tabLst>
                      </a:pPr>
                      <a:r>
                        <a:rPr lang="et-EE" sz="1100" b="1" kern="1200">
                          <a:solidFill>
                            <a:srgbClr val="22385A"/>
                          </a:solidFill>
                          <a:latin typeface="+mn-lt"/>
                          <a:ea typeface="+mn-ea"/>
                          <a:cs typeface="+mn-cs"/>
                        </a:rPr>
                        <a:t>Üliõpilaste digitaalse kodanikosaluse näited</a:t>
                      </a:r>
                      <a:endParaRPr lang="en-LB" sz="1100" b="1" kern="1200">
                        <a:solidFill>
                          <a:srgbClr val="22385A"/>
                        </a:solidFill>
                        <a:latin typeface="+mn-lt"/>
                        <a:ea typeface="+mn-ea"/>
                        <a:cs typeface="+mn-cs"/>
                      </a:endParaRPr>
                    </a:p>
                    <a:p>
                      <a:pPr algn="just">
                        <a:lnSpc>
                          <a:spcPct val="100000"/>
                        </a:lnSpc>
                      </a:pPr>
                      <a:r>
                        <a:rPr lang="et-EE" sz="1100" kern="1200">
                          <a:solidFill>
                            <a:srgbClr val="22385A"/>
                          </a:solidFill>
                          <a:latin typeface="+mn-lt"/>
                          <a:ea typeface="+mn-ea"/>
                          <a:cs typeface="+mn-cs"/>
                        </a:rPr>
                        <a:t>Selle teema raames tutvustatakse õppijatele mõningaid juhtumanalüüse, mida uuriti Digitaalse kodanikuosaluse juhendi (IO1) koostamiseks raames. Selle teema lõpuks peaksid õppijad suutma tuua erinevaid näiteid juhtumitest üliõpilaste digitaalse kodanikuosaluse projektidest ning omama ettekujutust, millised võiksid digitaalsed kodanikuosaluse projektid tulevikus välja näha.</a:t>
                      </a:r>
                      <a:endParaRPr lang="en-LB" sz="1100" kern="1200">
                        <a:solidFill>
                          <a:srgbClr val="22385A"/>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bl>
          </a:graphicData>
        </a:graphic>
      </p:graphicFrame>
      <p:sp>
        <p:nvSpPr>
          <p:cNvPr id="7" name="Freeform 6">
            <a:extLst>
              <a:ext uri="{FF2B5EF4-FFF2-40B4-BE49-F238E27FC236}">
                <a16:creationId xmlns:a16="http://schemas.microsoft.com/office/drawing/2014/main" id="{4D8CC418-9E54-1446-9541-C9FEE2EBB1A8}"/>
              </a:ext>
            </a:extLst>
          </p:cNvPr>
          <p:cNvSpPr/>
          <p:nvPr/>
        </p:nvSpPr>
        <p:spPr>
          <a:xfrm>
            <a:off x="288257" y="717222"/>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cxnSp>
        <p:nvCxnSpPr>
          <p:cNvPr id="6" name="Straight Connector 5">
            <a:extLst>
              <a:ext uri="{FF2B5EF4-FFF2-40B4-BE49-F238E27FC236}">
                <a16:creationId xmlns:a16="http://schemas.microsoft.com/office/drawing/2014/main" id="{A781AFAA-B24E-1BA7-0917-26000005A406}"/>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8" name="Text Placeholder 25">
            <a:extLst>
              <a:ext uri="{FF2B5EF4-FFF2-40B4-BE49-F238E27FC236}">
                <a16:creationId xmlns:a16="http://schemas.microsoft.com/office/drawing/2014/main" id="{3306CFB1-92EE-CB28-6E7B-10B17A22923D}"/>
              </a:ext>
            </a:extLst>
          </p:cNvPr>
          <p:cNvSpPr>
            <a:spLocks noGrp="1"/>
          </p:cNvSpPr>
          <p:nvPr>
            <p:ph type="body" sz="quarter" idx="32" hasCustomPrompt="1"/>
          </p:nvPr>
        </p:nvSpPr>
        <p:spPr>
          <a:xfrm>
            <a:off x="1773598" y="10175681"/>
            <a:ext cx="4718277" cy="505268"/>
          </a:xfrm>
        </p:spPr>
        <p:txBody>
          <a:bodyPr anchor="ctr">
            <a:noAutofit/>
          </a:bodyPr>
          <a:lstStyle>
            <a:lvl1pPr marL="0" indent="0" algn="l">
              <a:buNone/>
              <a:defRPr sz="1300" spc="50" baseline="0">
                <a:solidFill>
                  <a:srgbClr val="F26B4D"/>
                </a:solidFill>
                <a:latin typeface="Bebas Neue"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r>
              <a:rPr lang="et-EE" b="1"/>
              <a:t>Pedagoogiline juhend digitaalse kodanikuosaluse õpetamiseks (IO3)</a:t>
            </a:r>
            <a:endParaRPr lang="en-LB"/>
          </a:p>
        </p:txBody>
      </p:sp>
    </p:spTree>
    <p:extLst>
      <p:ext uri="{BB962C8B-B14F-4D97-AF65-F5344CB8AC3E}">
        <p14:creationId xmlns:p14="http://schemas.microsoft.com/office/powerpoint/2010/main" val="2336917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22929FC-E254-C94A-AD2A-92B6F96A9AD5}"/>
              </a:ext>
            </a:extLst>
          </p:cNvPr>
          <p:cNvGraphicFramePr>
            <a:graphicFrameLocks noGrp="1"/>
          </p:cNvGraphicFramePr>
          <p:nvPr>
            <p:extLst>
              <p:ext uri="{D42A27DB-BD31-4B8C-83A1-F6EECF244321}">
                <p14:modId xmlns:p14="http://schemas.microsoft.com/office/powerpoint/2010/main" val="3820354954"/>
              </p:ext>
            </p:extLst>
          </p:nvPr>
        </p:nvGraphicFramePr>
        <p:xfrm>
          <a:off x="503238" y="557213"/>
          <a:ext cx="6570133" cy="2606040"/>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1. mooduli harjutused ja tegevused:</a:t>
                      </a: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b="0" dirty="0">
                          <a:solidFill>
                            <a:srgbClr val="22385A"/>
                          </a:solidFill>
                        </a:rPr>
                        <a:t>Iga mooduli lõpus on mitu tegevust ja lisamaterjali, mida õppijad saavad täiendava info saamiseks ja õppimise kinnistamiseks teha või millega tutvuda. Pakutavad videod on loodud selleks, et anda õppijatele täiendavat konteksti ise õppimiseks kodus, tundide vahel või õues, võttes ise initsiatiivi. Esimene harjutuste komplekt on koostatud iseseisvaks tegevuseks. Teine harjutuste komplekt on mõeldud loengute raames toimuvaks rühmategevuseks.</a:t>
                      </a:r>
                    </a:p>
                    <a:p>
                      <a:pPr algn="just"/>
                      <a:r>
                        <a:rPr lang="en-GB" sz="1100" b="0" dirty="0">
                          <a:solidFill>
                            <a:srgbClr val="22385A"/>
                          </a:solidFill>
                        </a:rPr>
                        <a:t> </a:t>
                      </a:r>
                    </a:p>
                    <a:p>
                      <a:pPr algn="just"/>
                      <a:r>
                        <a:rPr lang="en-GB" sz="1100" b="0" dirty="0">
                          <a:solidFill>
                            <a:srgbClr val="22385A"/>
                          </a:solidFill>
                        </a:rPr>
                        <a:t>1. mooduli iseseisev tegevus õppijatele on vaadata pakutud videoid ja seejärel vastata küsimustele mõne selles moodulis käsitletud kontseptsiooni ja sisu kohta. Nende küsimuste eesmärk on ärgitada õppijaid mõtlema varasematele digitaalse kodanikuosaluse kogemustele, mida nad on võinud eelnevalt kogeda. Rühmatöö koondab õppijad meeskondadesse, et leida ideid oma potentsiaalse kodanikuosaluse projekti jaoks, mõtiskledes varasemate kogemuste üle, mis võivad pakkuda mõtteid ja kasulikke ideid tulevaste kodanikuosaluse projektide jaoks. </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bl>
          </a:graphicData>
        </a:graphic>
      </p:graphicFrame>
      <p:graphicFrame>
        <p:nvGraphicFramePr>
          <p:cNvPr id="6" name="Table 5">
            <a:extLst>
              <a:ext uri="{FF2B5EF4-FFF2-40B4-BE49-F238E27FC236}">
                <a16:creationId xmlns:a16="http://schemas.microsoft.com/office/drawing/2014/main" id="{D41E8CA8-1507-FE43-A0C2-D5D0166ECEE2}"/>
              </a:ext>
            </a:extLst>
          </p:cNvPr>
          <p:cNvGraphicFramePr>
            <a:graphicFrameLocks noGrp="1"/>
          </p:cNvGraphicFramePr>
          <p:nvPr>
            <p:extLst>
              <p:ext uri="{D42A27DB-BD31-4B8C-83A1-F6EECF244321}">
                <p14:modId xmlns:p14="http://schemas.microsoft.com/office/powerpoint/2010/main" val="353205695"/>
              </p:ext>
            </p:extLst>
          </p:nvPr>
        </p:nvGraphicFramePr>
        <p:xfrm>
          <a:off x="503238" y="3205178"/>
          <a:ext cx="6570133" cy="6735576"/>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r>
                        <a:rPr lang="et-EE" sz="1488" b="1" kern="1200">
                          <a:solidFill>
                            <a:schemeClr val="lt1"/>
                          </a:solidFill>
                          <a:effectLst/>
                          <a:latin typeface="+mn-lt"/>
                          <a:ea typeface="+mn-ea"/>
                          <a:cs typeface="+mn-cs"/>
                        </a:rPr>
                        <a:t>Moodul</a:t>
                      </a:r>
                      <a:r>
                        <a:rPr lang="en-LB">
                          <a:effectLst/>
                        </a:rPr>
                        <a:t> </a:t>
                      </a:r>
                      <a:r>
                        <a:rPr lang="en-GB" sz="1488" b="1" kern="1200" dirty="0">
                          <a:solidFill>
                            <a:schemeClr val="lt1"/>
                          </a:solidFill>
                          <a:effectLst/>
                          <a:latin typeface="+mn-lt"/>
                          <a:ea typeface="+mn-ea"/>
                          <a:cs typeface="+mn-cs"/>
                        </a:rPr>
                        <a:t> 2</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r>
                        <a:rPr lang="et-EE" sz="1488" b="1" kern="1200">
                          <a:solidFill>
                            <a:schemeClr val="lt1"/>
                          </a:solidFill>
                          <a:effectLst/>
                          <a:latin typeface="+mn-lt"/>
                          <a:ea typeface="+mn-ea"/>
                          <a:cs typeface="+mn-cs"/>
                        </a:rPr>
                        <a:t>Millised on õppijate võimalused?</a:t>
                      </a:r>
                      <a:r>
                        <a:rPr lang="en-LB">
                          <a:effectLst/>
                        </a:rPr>
                        <a:t> </a:t>
                      </a:r>
                      <a:endParaRPr lang="en-RU"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374400">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Tutvustus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Moodulis käsitletakse õppijate kui digitaalse kodanikuosaluse tegevustes osalejate väljakutseid. Õppijad saavad teada, kuidas leida erinevaid näiteid ja millised on võimalused kodanikuosaluse projektide loomiseks ning milliseid pädevusi ja oskusi nad selle tegevuse käigus saavad arendada.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1:</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et-EE" sz="12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Lahendamist vajavad probleemid – tähelepanu keskpunktis globaalsed probleemid.</a:t>
                      </a:r>
                      <a:endParaRPr lang="en-LB" sz="105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Selle teema raames tutvustatakse õppijatele, kuidas leida lahendamist vajavaid probleeme nii globaalsel kui ka kohaliku kogukonna tasandil. Selle teema õpieesmärgiks on anda ideid erinevate kohalike kogukondade ja globaalsete probleemide tuvastamiseks.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r h="481162">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2:</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et-EE" sz="12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Oma kogukonna arendamine kodanikuosaluse kaudu</a:t>
                      </a:r>
                      <a:endParaRPr lang="en-LB" sz="105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Selle teema raames tutvustatakse õppijatele mõningaid häid praktikaid, mis on võetud juhtumiuuringutest. Õppijad peaksid suutma tuvastada, mis mõjutab projektide toimimist ja miks nad on kogukonnale kasulikud.</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374400">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3:</a:t>
                      </a:r>
                      <a:endParaRPr lang="en-LB" sz="1100" b="1" kern="1200">
                        <a:solidFill>
                          <a:srgbClr val="22385A"/>
                        </a:solidFill>
                        <a:effectLst/>
                        <a:latin typeface="Calibri" panose="020F0502020204030204" pitchFamily="34" charset="0"/>
                        <a:ea typeface="+mn-ea"/>
                        <a:cs typeface="Calibri" panose="020F0502020204030204" pitchFamily="34" charset="0"/>
                      </a:endParaRPr>
                    </a:p>
                    <a:p>
                      <a:pPr indent="-457200" algn="ctr"/>
                      <a:r>
                        <a:rPr lang="et-EE" sz="1100" b="1" kern="1200">
                          <a:solidFill>
                            <a:srgbClr val="22385A"/>
                          </a:solidFill>
                          <a:effectLst/>
                          <a:latin typeface="Calibri" panose="020F0502020204030204" pitchFamily="34" charset="0"/>
                          <a:ea typeface="+mn-ea"/>
                          <a:cs typeface="Calibri" panose="020F0502020204030204" pitchFamily="34" charset="0"/>
                        </a:rPr>
                        <a:t> </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et-EE" sz="12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DKO projekt praktilise õppe (service learning) meetodit rakendades.</a:t>
                      </a:r>
                      <a:endParaRPr lang="en-LB" sz="105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See moodul käsitleb praktilise õppe kontseptsiooni ja selle mõju õppijatele kui kodanikuühiskonnas osalejatele. Peale selle teema käsitlemist peaksid õppijad suutma selgitada praktilise õppe kontseptsiooni ja tuua selle kohta näiteid. Lisaks käsitletakse ka praktilise õppe eeliseid ja seda, milline on praktilise õppe kui pedagoogilise lähenemise võimalused.</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194179">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4:</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et-EE" sz="12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DKO tõstab õppijate pädevuste taset. Siin on võimalused.</a:t>
                      </a:r>
                      <a:endParaRPr lang="en-LB" sz="105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Tutvustage DigCompi ja EntreCompi raamistikke. See teema käsitleb pädevusi, mida õppijad arendavad, kui nad osalevad digitaalsetes kodanikuosaluse tegevustes. Õppijatele tutvustatakse pädevusi “2.3 Kodanikutegevuses osalemine digitehnoloogiate kaudu” (DigComp) ja “1.5 Eetiline ja jätkusuutlik mõtlemine” (EntreComp).</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r h="374400">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2. mooduli harjutused ja tegevused:</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Iga mooduli lõpus on mitu tegevust ja lisamaterjali, mida õppijad saavad täiendava info saamiseks ja õppimise kinnistamiseks teha või millega tutvuda. Selle osa videod uurivad ÜRO säästva arengu eesmärke, uusi kodanikuosaluse mudeleid, inspireerivat TED-kõnet noorte kodanikuaktiivsuse taastamisest ja videot, mis tõstab esile ülikoolide kolmanda missiooni tähtsust. Mooduli 2 tegevus hõlmab selliste probleemide tuvastamist ja nendega tegelemist, mida kodanikuosaluse projekt suudab lahendada. Sarnaselt eelmise mooduliga on teine harjutuste komplekt mõeldud rakendamiseks loengute raames toimuva rühmatöö osana. Rühmatööna peavad õppijad mõtlema oma kogemustele DKO projekti(de)ga ning milliste probleemidega nad võivad kokku puutuda ja kuidas nad neid võiksid lahendada.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3118531008"/>
                  </a:ext>
                </a:extLst>
              </a:tr>
            </a:tbl>
          </a:graphicData>
        </a:graphic>
      </p:graphicFrame>
      <p:cxnSp>
        <p:nvCxnSpPr>
          <p:cNvPr id="3" name="Straight Connector 2">
            <a:extLst>
              <a:ext uri="{FF2B5EF4-FFF2-40B4-BE49-F238E27FC236}">
                <a16:creationId xmlns:a16="http://schemas.microsoft.com/office/drawing/2014/main" id="{BC990B40-AF01-7FF0-9CC7-1F07F8B07C0B}"/>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4" name="Text Placeholder 25">
            <a:extLst>
              <a:ext uri="{FF2B5EF4-FFF2-40B4-BE49-F238E27FC236}">
                <a16:creationId xmlns:a16="http://schemas.microsoft.com/office/drawing/2014/main" id="{4A5C507F-F558-FB67-E818-8CB387ADFEC5}"/>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Tree>
    <p:extLst>
      <p:ext uri="{BB962C8B-B14F-4D97-AF65-F5344CB8AC3E}">
        <p14:creationId xmlns:p14="http://schemas.microsoft.com/office/powerpoint/2010/main" val="362934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9DE36A-DF76-3C42-89F0-E8B8B4537B6E}"/>
              </a:ext>
            </a:extLst>
          </p:cNvPr>
          <p:cNvGraphicFramePr>
            <a:graphicFrameLocks noGrp="1"/>
          </p:cNvGraphicFramePr>
          <p:nvPr>
            <p:extLst>
              <p:ext uri="{D42A27DB-BD31-4B8C-83A1-F6EECF244321}">
                <p14:modId xmlns:p14="http://schemas.microsoft.com/office/powerpoint/2010/main" val="950263610"/>
              </p:ext>
            </p:extLst>
          </p:nvPr>
        </p:nvGraphicFramePr>
        <p:xfrm>
          <a:off x="503238" y="557213"/>
          <a:ext cx="6570133" cy="7595112"/>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r>
                        <a:rPr lang="et-EE" sz="1488" b="1" kern="1200">
                          <a:solidFill>
                            <a:schemeClr val="lt1"/>
                          </a:solidFill>
                          <a:effectLst/>
                          <a:latin typeface="+mn-lt"/>
                          <a:ea typeface="+mn-ea"/>
                          <a:cs typeface="+mn-cs"/>
                        </a:rPr>
                        <a:t>Moodul</a:t>
                      </a:r>
                      <a:r>
                        <a:rPr lang="en-LB">
                          <a:effectLst/>
                        </a:rPr>
                        <a:t> </a:t>
                      </a:r>
                      <a:r>
                        <a:rPr lang="en-GB" sz="1488" b="1" kern="1200" dirty="0">
                          <a:solidFill>
                            <a:schemeClr val="lt1"/>
                          </a:solidFill>
                          <a:effectLst/>
                          <a:latin typeface="+mn-lt"/>
                          <a:ea typeface="+mn-ea"/>
                          <a:cs typeface="+mn-cs"/>
                        </a:rPr>
                        <a:t> 3</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r>
                        <a:rPr lang="en-US" sz="1488" b="1" kern="1200" dirty="0">
                          <a:solidFill>
                            <a:schemeClr val="lt1"/>
                          </a:solidFill>
                          <a:effectLst/>
                          <a:latin typeface="+mn-lt"/>
                          <a:ea typeface="+mn-ea"/>
                          <a:cs typeface="+mn-cs"/>
                        </a:rPr>
                        <a:t>Kuidas luua digitaalset kodanikuosaluse projekti?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374400">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Tutvustus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dirty="0">
                          <a:solidFill>
                            <a:srgbClr val="22385A"/>
                          </a:solidFill>
                        </a:rPr>
                        <a:t>Selles moodulis käsitletakse teemasid, kuidas õppijad saavad osaleda nende enda digitaalsetes kodanikuosaluse tegevustes. Õppijad saavad tutvuda erinevate DKO näidetega ja teadmisi, mis aitavad neil hinnata projekti õnnestumist. See moodul selgitab, kuidas õppijad saavad oma digitaalse kodanikuosaluse projektiga alustada.</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1:</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et-EE" sz="12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Millest koosnevad või mida sisaldavad suurepärased digitaalsed kodanikuosaluse projektid?</a:t>
                      </a:r>
                      <a:endParaRPr lang="en-LB" sz="105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See teema käsitleb sarnasusi digitaalsete kodanikuosaluse projektide vahel, aidates esile tõsta seda, mis võib tagada digitaalse kodanikuosaluse projekti edu. Selle teema õpiväljundid hõlmavad arusaama sellest, mis teeb kodanikuosaluse projekti heaks, samuti kuidas alustada enda digitaalse kodanikuosaluse projekti loomist ja selles osaleda.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r h="481162">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2:</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et-EE" sz="12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Osalemine oma esimeses digitaalses kodanikuosaluse projektis/algatuses</a:t>
                      </a:r>
                      <a:endParaRPr lang="en-LB" sz="105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See teema raames käsitletakse, kuidas alustada omaenda digitaalse kodanikuosaluse projektiga. Selle teema õpiväljundiks on mõista, kuidas luua digitaalse kodanikuosaluse projekti ja kuidas teha esimesi samme, jõudmaks toimiva projektini. Juhtumianalüüsid pakuvad reaalseid näiteid, kuidas kodanikuosaluse projektid on kujunenud.</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374400">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3:</a:t>
                      </a:r>
                      <a:endParaRPr lang="en-LB" sz="1100" b="1" kern="1200">
                        <a:solidFill>
                          <a:srgbClr val="22385A"/>
                        </a:solidFill>
                        <a:effectLst/>
                        <a:latin typeface="Calibri" panose="020F0502020204030204" pitchFamily="34" charset="0"/>
                        <a:ea typeface="+mn-ea"/>
                        <a:cs typeface="Calibri" panose="020F0502020204030204" pitchFamily="34" charset="0"/>
                      </a:endParaRPr>
                    </a:p>
                    <a:p>
                      <a:pPr indent="-457200" algn="ctr"/>
                      <a:r>
                        <a:rPr lang="et-EE" sz="1100" b="1" kern="1200">
                          <a:solidFill>
                            <a:srgbClr val="22385A"/>
                          </a:solidFill>
                          <a:effectLst/>
                          <a:latin typeface="Calibri" panose="020F0502020204030204" pitchFamily="34" charset="0"/>
                          <a:ea typeface="+mn-ea"/>
                          <a:cs typeface="Calibri" panose="020F0502020204030204" pitchFamily="34" charset="0"/>
                        </a:rPr>
                        <a:t> </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et-EE" sz="12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Tehnoloogia kasutamine oma kodanikuosaluse tõhustamiseks</a:t>
                      </a:r>
                      <a:endParaRPr lang="en-LB" sz="105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Selle teema raames käsitletakse töövahendeid ja põhjusi, miks õppijad peaksid oma DKO-projektis digitehnoloogiat kasutama. Selle teema õpiväljundid võimaldavad õppijatel tundma õppida erinevaid digivahendeid ja kuidas neid kasutada digitaalse kodanikuosaluse projekti väljatöötamisel/arendamisel.</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374400">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4:</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et-EE" sz="12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Digitaalsete kodanike kaasamise lahenduste kavandamine/pakkumine</a:t>
                      </a:r>
                      <a:endParaRPr lang="en-LB" sz="105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See teema selgitab, kuidas pakkuda lahendusi probleemidele, mida digitaalse kodanikuosaluse projekt võib lahendada. Selle teema õpiväljundiks on teha kindlaks, kuidas digitehnoloogiad võivad mõjutada DKO projekti kavandamist ja elluviimist ning kuidas neid rakendada.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r h="528948">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3. mooduli harjutused ja tegevused:</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3. moodul käsitleb sotsiaalmeediat ja kuidas seda saab kasutada kodanikuosaluse toetamiseks ja toob välja, kuidas kodanikuaktiivsus võib meie ühiskonda aidata. Esimene harjutuste komplekt, mis on loodud iseseisva tegevusena, hõlmab soovitatud videosisu vaatamist ja seejärel pakutud tegevuste lõpetamist. Iseseisev õpe hõlmab meeskonna loomise viiside väljaselgitamist ja mõningaid probleeme, millega võib digitaalse kodanikuosaluse projekti loomisel kokku puutuda.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Teine tegevus on taas grupitöö, kus õppijad paigutatakse rühmadesse, kus neil palutakse nullist luua kujuteldav kodanikuosaluse projekt. Meeskonnakaaslaste ülesannete hulka kuulub projektis üksteisele rollide määramine, selgitades välja iga meeskonnaliikme tugevused ja oskused, mida nad saaksid projekti elluviimisel rakendada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3118531008"/>
                  </a:ext>
                </a:extLst>
              </a:tr>
            </a:tbl>
          </a:graphicData>
        </a:graphic>
      </p:graphicFrame>
      <p:cxnSp>
        <p:nvCxnSpPr>
          <p:cNvPr id="3" name="Straight Connector 2">
            <a:extLst>
              <a:ext uri="{FF2B5EF4-FFF2-40B4-BE49-F238E27FC236}">
                <a16:creationId xmlns:a16="http://schemas.microsoft.com/office/drawing/2014/main" id="{DEADA25B-1EE7-EB38-B7F5-B6E7A0A7984D}"/>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4" name="Text Placeholder 25">
            <a:extLst>
              <a:ext uri="{FF2B5EF4-FFF2-40B4-BE49-F238E27FC236}">
                <a16:creationId xmlns:a16="http://schemas.microsoft.com/office/drawing/2014/main" id="{CDAED671-B34B-F0FC-13FE-B5899435162C}"/>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Tree>
    <p:extLst>
      <p:ext uri="{BB962C8B-B14F-4D97-AF65-F5344CB8AC3E}">
        <p14:creationId xmlns:p14="http://schemas.microsoft.com/office/powerpoint/2010/main" val="83477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62C52A9-1D67-484D-9B65-725915A873C2}"/>
              </a:ext>
            </a:extLst>
          </p:cNvPr>
          <p:cNvGraphicFramePr>
            <a:graphicFrameLocks noGrp="1"/>
          </p:cNvGraphicFramePr>
          <p:nvPr>
            <p:extLst>
              <p:ext uri="{D42A27DB-BD31-4B8C-83A1-F6EECF244321}">
                <p14:modId xmlns:p14="http://schemas.microsoft.com/office/powerpoint/2010/main" val="884428881"/>
              </p:ext>
            </p:extLst>
          </p:nvPr>
        </p:nvGraphicFramePr>
        <p:xfrm>
          <a:off x="503238" y="557213"/>
          <a:ext cx="6570133" cy="6887976"/>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r>
                        <a:rPr lang="et-EE" sz="1488" b="1" kern="1200">
                          <a:solidFill>
                            <a:schemeClr val="lt1"/>
                          </a:solidFill>
                          <a:effectLst/>
                          <a:latin typeface="+mn-lt"/>
                          <a:ea typeface="+mn-ea"/>
                          <a:cs typeface="+mn-cs"/>
                        </a:rPr>
                        <a:t>Moodul</a:t>
                      </a:r>
                      <a:r>
                        <a:rPr lang="en-LB">
                          <a:effectLst/>
                        </a:rPr>
                        <a:t> </a:t>
                      </a:r>
                      <a:r>
                        <a:rPr lang="en-GB" sz="1488" b="1" kern="1200" dirty="0">
                          <a:solidFill>
                            <a:schemeClr val="lt1"/>
                          </a:solidFill>
                          <a:effectLst/>
                          <a:latin typeface="+mn-lt"/>
                          <a:ea typeface="+mn-ea"/>
                          <a:cs typeface="+mn-cs"/>
                        </a:rPr>
                        <a:t> 4</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r>
                        <a:rPr lang="et-EE" sz="1488" b="1" kern="1200">
                          <a:solidFill>
                            <a:schemeClr val="lt1"/>
                          </a:solidFill>
                          <a:effectLst/>
                          <a:latin typeface="+mn-lt"/>
                          <a:ea typeface="+mn-ea"/>
                          <a:cs typeface="+mn-cs"/>
                        </a:rPr>
                        <a:t>Digitaalse kodanikuosaluse projekti juhtimine</a:t>
                      </a:r>
                      <a:r>
                        <a:rPr lang="en-LB">
                          <a:effectLst/>
                        </a:rPr>
                        <a:t> </a:t>
                      </a:r>
                      <a:endParaRPr lang="en-RU" sz="1488" b="1" kern="1200" dirty="0">
                        <a:solidFill>
                          <a:schemeClr val="lt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374400">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Tutvustus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t-EE" sz="1100">
                          <a:effectLst/>
                          <a:latin typeface="Calibri" panose="020F0502020204030204" pitchFamily="34" charset="0"/>
                          <a:ea typeface="Calibri" panose="020F0502020204030204" pitchFamily="34" charset="0"/>
                          <a:cs typeface="Times New Roman" panose="02020603050405020304" pitchFamily="18" charset="0"/>
                        </a:rPr>
                        <a:t>Selles moodulis tutvustatakse projektijuhtimise kontseptsiooni. Mooduli läbinud õppijad peaksid suutma luua meeskonna ja sobitada meeskonnakaaslased oskustega, mis on vajalikud projekti õnnestumiseks. Õppijad tutvuvad ka mõningate probleemidega, mis võivad mõjutada DKO projekti juhtimist, ja õpivad, kuidas projekti õigesti hinnata.</a:t>
                      </a:r>
                      <a:endParaRPr lang="en-L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1:</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et-EE" sz="1200" b="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Digitaalse kodanikuosaluse meeskonna disainimine ja selles töötamine</a:t>
                      </a:r>
                      <a:endParaRPr lang="en-LB" sz="105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t-EE" sz="1100">
                          <a:effectLst/>
                          <a:latin typeface="Calibri" panose="020F0502020204030204" pitchFamily="34" charset="0"/>
                          <a:ea typeface="Calibri" panose="020F0502020204030204" pitchFamily="34" charset="0"/>
                          <a:cs typeface="Times New Roman" panose="02020603050405020304" pitchFamily="18" charset="0"/>
                        </a:rPr>
                        <a:t>Antud teema käsitleb, kuidas üliõpilaste digitaalses kodanikuosaluse meeskonda kujundada ja selles töötada. Kolmandas moodulis õpitule tuginedes peaks selle teema õpiväljundina õppijatel olema oskus, kuidas luua meeskonda idee väljatöötamiseks, ning võime analüüsida, millised oskuse on meeskonnakaaslastel ja kuidas neid eduka projekti heaks rakendada.</a:t>
                      </a:r>
                      <a:endParaRPr lang="en-L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r h="481162">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2:</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et-EE" sz="1200" b="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Takistuste muutmine tugevusteks</a:t>
                      </a:r>
                      <a:endParaRPr lang="en-LB" sz="105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t-EE" sz="1100">
                          <a:effectLst/>
                          <a:latin typeface="Calibri" panose="020F0502020204030204" pitchFamily="34" charset="0"/>
                          <a:ea typeface="Calibri" panose="020F0502020204030204" pitchFamily="34" charset="0"/>
                          <a:cs typeface="Times New Roman" panose="02020603050405020304" pitchFamily="18" charset="0"/>
                        </a:rPr>
                        <a:t>See teema käsitleb, kuidas tegeleda projektijuhtimise negatiivsete juhtumitega ja kuidas neid muuta positiivseks. Selle mooduli läbinud õppijad peaksid suutma mõista juurdekasvu-uskumuse mõtteviisi kontseptsiooni ja selle loomise eeliseid.</a:t>
                      </a:r>
                      <a:endParaRPr lang="en-L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374400">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3:</a:t>
                      </a:r>
                      <a:endParaRPr lang="en-LB" sz="1100" b="1" kern="1200">
                        <a:solidFill>
                          <a:srgbClr val="22385A"/>
                        </a:solidFill>
                        <a:effectLst/>
                        <a:latin typeface="Calibri" panose="020F0502020204030204" pitchFamily="34" charset="0"/>
                        <a:ea typeface="+mn-ea"/>
                        <a:cs typeface="Calibri" panose="020F0502020204030204" pitchFamily="34" charset="0"/>
                      </a:endParaRPr>
                    </a:p>
                    <a:p>
                      <a:pPr indent="-457200" algn="ctr"/>
                      <a:r>
                        <a:rPr lang="et-EE" sz="1100" b="1" kern="1200">
                          <a:solidFill>
                            <a:srgbClr val="22385A"/>
                          </a:solidFill>
                          <a:effectLst/>
                          <a:latin typeface="Calibri" panose="020F0502020204030204" pitchFamily="34" charset="0"/>
                          <a:ea typeface="+mn-ea"/>
                          <a:cs typeface="Calibri" panose="020F0502020204030204" pitchFamily="34" charset="0"/>
                        </a:rPr>
                        <a:t> </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et-EE" sz="1200" b="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Projekti väsimuse vältimine</a:t>
                      </a:r>
                      <a:endParaRPr lang="en-LB" sz="105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t-EE" sz="1100">
                          <a:effectLst/>
                          <a:latin typeface="Calibri" panose="020F0502020204030204" pitchFamily="34" charset="0"/>
                          <a:ea typeface="Calibri" panose="020F0502020204030204" pitchFamily="34" charset="0"/>
                          <a:cs typeface="Times New Roman" panose="02020603050405020304" pitchFamily="18" charset="0"/>
                        </a:rPr>
                        <a:t>See teema käsitleb projekti väsimuse kontseptsiooni ja muid väsimuse allikaid, mis võivad projekti edukust mõjutada (nt Zoomi väsimus). Õppijad peaksid suutma ära tunda projektiväsimuse sümptomeid ning rakendama oma projekti kavandamisel lahendusi, mis aitavad nende võimalike probleemidega võidelda.</a:t>
                      </a:r>
                      <a:endParaRPr lang="en-L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374400">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4:</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et-EE" sz="1200" b="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Mõju hindamine</a:t>
                      </a:r>
                      <a:endParaRPr lang="en-LB" sz="105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t-EE" sz="1100">
                          <a:effectLst/>
                          <a:latin typeface="Calibri" panose="020F0502020204030204" pitchFamily="34" charset="0"/>
                          <a:ea typeface="Calibri" panose="020F0502020204030204" pitchFamily="34" charset="0"/>
                          <a:cs typeface="Times New Roman" panose="02020603050405020304" pitchFamily="18" charset="0"/>
                        </a:rPr>
                        <a:t>See teema toob esile hindamise tähtsuse ja arutleb, miks seda projektijuhtimise raames tehakse. Õppijad peaksid teema läbimise järel mõistma, kuidas projekti hinnata ning mõistma hindamise eeliseid.</a:t>
                      </a:r>
                      <a:endParaRPr lang="en-L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r h="374400">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4. mooduli harjutused ja tegevused:</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t-EE" sz="1100">
                          <a:effectLst/>
                          <a:latin typeface="Calibri" panose="020F0502020204030204" pitchFamily="34" charset="0"/>
                          <a:ea typeface="Calibri" panose="020F0502020204030204" pitchFamily="34" charset="0"/>
                          <a:cs typeface="Times New Roman" panose="02020603050405020304" pitchFamily="18" charset="0"/>
                        </a:rPr>
                        <a:t>4. mooduli lõpus on mitu tegevust ja lisamaterjali, mida õppijad saavad täiendava info saamiseks ja õppimise kinnistamiseks teha või millega tutvuda. Pakutavad videod on selleks, et anda õppijatele täiendavat infot iseseisvaks tööks, mida nad saavad teha kodus või tundide vahel. Selle mooduli videote sisu käsitleb juurdekasvu-uskumust ja seda, kuidas see inimestele kasu võib tuua. Videosisu käsitleb ka projektijuhtimise negatiivseid mõjusid, nagu projekti väsimus.</a:t>
                      </a:r>
                      <a:endParaRPr lang="en-LB"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t-EE" sz="1100">
                          <a:effectLst/>
                          <a:latin typeface="Calibri" panose="020F0502020204030204" pitchFamily="34" charset="0"/>
                          <a:ea typeface="Calibri" panose="020F0502020204030204" pitchFamily="34" charset="0"/>
                          <a:cs typeface="Times New Roman" panose="02020603050405020304" pitchFamily="18" charset="0"/>
                        </a:rPr>
                        <a:t> </a:t>
                      </a:r>
                      <a:endParaRPr lang="en-LB"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t-EE" sz="1100">
                          <a:effectLst/>
                          <a:latin typeface="Calibri" panose="020F0502020204030204" pitchFamily="34" charset="0"/>
                          <a:ea typeface="Calibri" panose="020F0502020204030204" pitchFamily="34" charset="0"/>
                          <a:cs typeface="Times New Roman" panose="02020603050405020304" pitchFamily="18" charset="0"/>
                        </a:rPr>
                        <a:t>Taas on esimene harjutuste komplekt iseseisvaks õppeks. Iseseisev töö sisaldab mõtisklust, mille käigus õppijaid julgustatakse mõtisklema mooduli juurdekasvu-uskumuse aspekti üle. Teine harjutuste komplekt on mõeldud grupitööks loengutes ning käsitleb meeskonnatöö ja meeskonna loomise kontseptsiooni projektijuhtimiseks.</a:t>
                      </a:r>
                      <a:endParaRPr lang="en-L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3118531008"/>
                  </a:ext>
                </a:extLst>
              </a:tr>
            </a:tbl>
          </a:graphicData>
        </a:graphic>
      </p:graphicFrame>
      <p:cxnSp>
        <p:nvCxnSpPr>
          <p:cNvPr id="3" name="Straight Connector 2">
            <a:extLst>
              <a:ext uri="{FF2B5EF4-FFF2-40B4-BE49-F238E27FC236}">
                <a16:creationId xmlns:a16="http://schemas.microsoft.com/office/drawing/2014/main" id="{C5E89721-7803-85E6-8A27-7BFDB5FDF2CA}"/>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4" name="Text Placeholder 25">
            <a:extLst>
              <a:ext uri="{FF2B5EF4-FFF2-40B4-BE49-F238E27FC236}">
                <a16:creationId xmlns:a16="http://schemas.microsoft.com/office/drawing/2014/main" id="{DF1C3700-CC95-2F88-1E04-2F705FE4C085}"/>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Tree>
    <p:extLst>
      <p:ext uri="{BB962C8B-B14F-4D97-AF65-F5344CB8AC3E}">
        <p14:creationId xmlns:p14="http://schemas.microsoft.com/office/powerpoint/2010/main" val="2629690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BC0220C-7931-BB48-98C1-EA7E455B9386}"/>
              </a:ext>
            </a:extLst>
          </p:cNvPr>
          <p:cNvGraphicFramePr>
            <a:graphicFrameLocks noGrp="1"/>
          </p:cNvGraphicFramePr>
          <p:nvPr>
            <p:extLst>
              <p:ext uri="{D42A27DB-BD31-4B8C-83A1-F6EECF244321}">
                <p14:modId xmlns:p14="http://schemas.microsoft.com/office/powerpoint/2010/main" val="2051013"/>
              </p:ext>
            </p:extLst>
          </p:nvPr>
        </p:nvGraphicFramePr>
        <p:xfrm>
          <a:off x="503238" y="557213"/>
          <a:ext cx="6570133" cy="6669596"/>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r>
                        <a:rPr lang="et-EE" sz="1488" b="1" kern="1200">
                          <a:solidFill>
                            <a:schemeClr val="lt1"/>
                          </a:solidFill>
                          <a:effectLst/>
                          <a:latin typeface="+mn-lt"/>
                          <a:ea typeface="+mn-ea"/>
                          <a:cs typeface="+mn-cs"/>
                        </a:rPr>
                        <a:t>Moodul</a:t>
                      </a:r>
                      <a:r>
                        <a:rPr lang="en-LB">
                          <a:effectLst/>
                        </a:rPr>
                        <a:t> </a:t>
                      </a:r>
                      <a:r>
                        <a:rPr lang="en-GB" sz="1488" b="1" kern="1200" dirty="0">
                          <a:solidFill>
                            <a:schemeClr val="lt1"/>
                          </a:solidFill>
                          <a:effectLst/>
                          <a:latin typeface="+mn-lt"/>
                          <a:ea typeface="+mn-ea"/>
                          <a:cs typeface="+mn-cs"/>
                        </a:rPr>
                        <a:t> 5</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r>
                        <a:rPr lang="et-EE" sz="1488" b="1" kern="1200">
                          <a:solidFill>
                            <a:schemeClr val="lt1"/>
                          </a:solidFill>
                          <a:effectLst/>
                          <a:latin typeface="+mn-lt"/>
                          <a:ea typeface="+mn-ea"/>
                          <a:cs typeface="+mn-cs"/>
                        </a:rPr>
                        <a:t>Kuidas luua eelarvet ja rahastada oma projekti, rakendades sealhulgas tehnoloogiale keskendunud mudeleid</a:t>
                      </a:r>
                      <a:r>
                        <a:rPr lang="en-LB">
                          <a:effectLst/>
                        </a:rPr>
                        <a:t> </a:t>
                      </a:r>
                      <a:endParaRPr lang="en-US" sz="1488" b="1" kern="1200" dirty="0">
                        <a:solidFill>
                          <a:schemeClr val="lt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485289">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Tutvustus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dirty="0">
                          <a:solidFill>
                            <a:srgbClr val="22385A"/>
                          </a:solidFill>
                        </a:rPr>
                        <a:t>Selles moodulis tutvustatakse projekti eelarve koostamist ja rahastamist, pakkudes õppijatele ideid ja ressursse selle kohta, kuidas nad saaksid rahastada oma digitaalset kodanikuosaluse projekti. Samuti tutvustatakse ettevõtte sotsiaalse vastutuse kontseptsiooni ja seda, kuidas see võib digitaalset kodanikuosaluse projekti positiivselt mõjutada.</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1:</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marL="0" marR="0" indent="0" algn="just" defTabSz="755934" rtl="0" eaLnBrk="1" fontAlgn="auto" latinLnBrk="0" hangingPunct="1">
                        <a:lnSpc>
                          <a:spcPct val="100000"/>
                        </a:lnSpc>
                        <a:spcBef>
                          <a:spcPts val="0"/>
                        </a:spcBef>
                        <a:spcAft>
                          <a:spcPts val="0"/>
                        </a:spcAft>
                        <a:buClrTx/>
                        <a:buSzTx/>
                        <a:buFontTx/>
                        <a:buNone/>
                        <a:tabLst/>
                        <a:defRPr/>
                      </a:pPr>
                      <a:r>
                        <a:rPr lang="en-GB" sz="1100" b="1" kern="1200" dirty="0">
                          <a:solidFill>
                            <a:srgbClr val="22385A"/>
                          </a:solidFill>
                          <a:latin typeface="+mn-lt"/>
                          <a:ea typeface="+mn-ea"/>
                          <a:cs typeface="+mn-cs"/>
                        </a:rPr>
                        <a:t>Projekti kulude ja finantsvajaduste hindamine</a:t>
                      </a:r>
                    </a:p>
                    <a:p>
                      <a:pPr marL="0" marR="0" indent="0" algn="just"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See teema selgitab, kuidas alustada DKO projekti kulude määratlemist, millised tegurid eelarvega kaasnevad ja kuidas kulusid eelarvestada. Selle teema õpieesmärgiks on luua arusaam eelarve koostamisest ja sellest, milliseid tegureid tuleb arvesse võtta, samuti erinevatest vahenditest ja viisidest, kuidas DKO projekt saaks rahastada.</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r h="481162">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2:</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0"/>
                        </a:spcBef>
                        <a:spcAft>
                          <a:spcPts val="0"/>
                        </a:spcAft>
                        <a:tabLst>
                          <a:tab pos="450215" algn="l"/>
                        </a:tabLst>
                      </a:pPr>
                      <a:r>
                        <a:rPr lang="en-US" sz="1100" b="1" kern="1200" dirty="0">
                          <a:solidFill>
                            <a:srgbClr val="22385A"/>
                          </a:solidFill>
                          <a:latin typeface="+mn-lt"/>
                          <a:ea typeface="+mn-ea"/>
                          <a:cs typeface="+mn-cs"/>
                        </a:rPr>
                        <a:t>Tähelepanu nutikale idufirmale ehk lean start up-le ja innovatsioonile</a:t>
                      </a:r>
                    </a:p>
                    <a:p>
                      <a:pPr algn="just">
                        <a:lnSpc>
                          <a:spcPct val="100000"/>
                        </a:lnSpc>
                        <a:spcBef>
                          <a:spcPts val="0"/>
                        </a:spcBef>
                        <a:spcAft>
                          <a:spcPts val="0"/>
                        </a:spcAft>
                        <a:tabLst>
                          <a:tab pos="450215" algn="l"/>
                        </a:tabLst>
                      </a:pPr>
                      <a:r>
                        <a:rPr lang="en-US" sz="1100" b="0" kern="1200" dirty="0">
                          <a:solidFill>
                            <a:srgbClr val="22385A"/>
                          </a:solidFill>
                          <a:latin typeface="+mn-lt"/>
                          <a:ea typeface="+mn-ea"/>
                          <a:cs typeface="+mn-cs"/>
                        </a:rPr>
                        <a:t>See teema pakub infot DKO projekti rahastamise viiside kohta. Õpiväljunditeks on arusaamine nutikast idufirmast ja kuidas tehnoloogiaettevõtted aitavad oma organisatsioone rahastada.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374400">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3:</a:t>
                      </a:r>
                      <a:endParaRPr lang="en-LB" sz="1100" b="1" kern="1200">
                        <a:solidFill>
                          <a:srgbClr val="22385A"/>
                        </a:solidFill>
                        <a:effectLst/>
                        <a:latin typeface="Calibri" panose="020F0502020204030204" pitchFamily="34" charset="0"/>
                        <a:ea typeface="+mn-ea"/>
                        <a:cs typeface="Calibri" panose="020F0502020204030204" pitchFamily="34" charset="0"/>
                      </a:endParaRPr>
                    </a:p>
                    <a:p>
                      <a:pPr indent="-457200" algn="ctr"/>
                      <a:r>
                        <a:rPr lang="et-EE" sz="1100" b="1" kern="1200">
                          <a:solidFill>
                            <a:srgbClr val="22385A"/>
                          </a:solidFill>
                          <a:effectLst/>
                          <a:latin typeface="Calibri" panose="020F0502020204030204" pitchFamily="34" charset="0"/>
                          <a:ea typeface="+mn-ea"/>
                          <a:cs typeface="Calibri" panose="020F0502020204030204" pitchFamily="34" charset="0"/>
                        </a:rPr>
                        <a:t> </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US" sz="1100" b="1" kern="1200" dirty="0">
                          <a:solidFill>
                            <a:srgbClr val="22385A"/>
                          </a:solidFill>
                          <a:latin typeface="+mn-lt"/>
                          <a:ea typeface="+mn-ea"/>
                          <a:cs typeface="+mn-cs"/>
                        </a:rPr>
                        <a:t>Kodanikuosaluse projektide/eesmärkide ühisrahastamine</a:t>
                      </a:r>
                    </a:p>
                    <a:p>
                      <a:pPr algn="just"/>
                      <a:r>
                        <a:rPr lang="en-US" sz="1100" b="0" kern="1200" dirty="0">
                          <a:solidFill>
                            <a:srgbClr val="22385A"/>
                          </a:solidFill>
                          <a:latin typeface="+mn-lt"/>
                          <a:ea typeface="+mn-ea"/>
                          <a:cs typeface="+mn-cs"/>
                        </a:rPr>
                        <a:t>See teema käsitleb ühisrahastuse kontseptsiooni ja seda, kuidas õppijad saavad kasutada erinevaid rahastamisviise, et aidata luua oma DKO projekte. Õpiväljundiks on, et õppijad tunnevad ära ja mõistavad mõningaid olemasolevaid tööriistu/platvorme, mida nad saavad potentsiaalselt kasutada oma projektide rahastamisel.</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374400">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4:</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0"/>
                        </a:spcBef>
                        <a:spcAft>
                          <a:spcPts val="0"/>
                        </a:spcAft>
                        <a:tabLst>
                          <a:tab pos="450215" algn="l"/>
                        </a:tabLst>
                      </a:pPr>
                      <a:r>
                        <a:rPr lang="en-US"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Ettevõtte sotsiaalse vastutuse jõu kasutamine</a:t>
                      </a:r>
                    </a:p>
                    <a:p>
                      <a:pPr algn="just">
                        <a:lnSpc>
                          <a:spcPct val="100000"/>
                        </a:lnSpc>
                        <a:spcBef>
                          <a:spcPts val="0"/>
                        </a:spcBef>
                        <a:spcAft>
                          <a:spcPts val="0"/>
                        </a:spcAft>
                        <a:tabLst>
                          <a:tab pos="450215" algn="l"/>
                        </a:tabLst>
                      </a:pPr>
                      <a:r>
                        <a:rPr lang="en-US" sz="1100" b="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See teema toob esile ettevõtete sotsiaalse vastutuse tähtsuse ja selle, kuidas see võib olla oluline tegur aktivismis ja võimalike ühiskonna probleemide lahendamisel, mida nad võiksid aidata lahendada. Selle osa õpiväljundiks on omandada arusaam ettevõtte sotsiaalsest vastutusest ja sellest, kuidas seda DKO projekti arendamiseks kasutada.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r h="374400">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5. mooduli harjutused ja tegevused:</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kern="1200" dirty="0">
                          <a:solidFill>
                            <a:srgbClr val="22385A"/>
                          </a:solidFill>
                          <a:latin typeface="+mn-lt"/>
                          <a:ea typeface="+mn-ea"/>
                          <a:cs typeface="+mn-cs"/>
                        </a:rPr>
                        <a:t>Iga mooduli lõpus on mitu tegevust ja lisamaterjali, mida õppijad saavad täiendava info saamiseks ja õppimise kinnistamiseks teha või millega tutvuda. Pakutavad videod on loodud selleks, et anda õppijatele täiendavat konteksti ise õppimiseks. Esimene harjutuste komplekt on koostatud iseseisvaks tegevuseks. Teine harjutuste komplekt on mõeldud loengute raames toimuvaks rühmategevuseks.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3118531008"/>
                  </a:ext>
                </a:extLst>
              </a:tr>
            </a:tbl>
          </a:graphicData>
        </a:graphic>
      </p:graphicFrame>
      <p:graphicFrame>
        <p:nvGraphicFramePr>
          <p:cNvPr id="6" name="Table 5">
            <a:extLst>
              <a:ext uri="{FF2B5EF4-FFF2-40B4-BE49-F238E27FC236}">
                <a16:creationId xmlns:a16="http://schemas.microsoft.com/office/drawing/2014/main" id="{22E62DAC-E206-3C4B-9780-400CFD381EE5}"/>
              </a:ext>
            </a:extLst>
          </p:cNvPr>
          <p:cNvGraphicFramePr>
            <a:graphicFrameLocks noGrp="1"/>
          </p:cNvGraphicFramePr>
          <p:nvPr>
            <p:extLst>
              <p:ext uri="{D42A27DB-BD31-4B8C-83A1-F6EECF244321}">
                <p14:modId xmlns:p14="http://schemas.microsoft.com/office/powerpoint/2010/main" val="3331779994"/>
              </p:ext>
            </p:extLst>
          </p:nvPr>
        </p:nvGraphicFramePr>
        <p:xfrm>
          <a:off x="505080" y="7268336"/>
          <a:ext cx="6570133" cy="2739517"/>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r>
                        <a:rPr lang="et-EE" sz="1488" b="1" kern="1200">
                          <a:solidFill>
                            <a:schemeClr val="lt1"/>
                          </a:solidFill>
                          <a:effectLst/>
                          <a:latin typeface="+mn-lt"/>
                          <a:ea typeface="+mn-ea"/>
                          <a:cs typeface="+mn-cs"/>
                        </a:rPr>
                        <a:t>Moodul 6</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r>
                        <a:rPr lang="et-EE" sz="1488" b="1" kern="1200">
                          <a:solidFill>
                            <a:schemeClr val="lt1"/>
                          </a:solidFill>
                          <a:effectLst/>
                          <a:latin typeface="+mn-lt"/>
                          <a:ea typeface="+mn-ea"/>
                          <a:cs typeface="+mn-cs"/>
                        </a:rPr>
                        <a:t>Kodanikuosaluse projekti, eesmärgi ja koostöö turundamine</a:t>
                      </a:r>
                      <a:r>
                        <a:rPr lang="en-LB">
                          <a:effectLst/>
                        </a:rPr>
                        <a:t> </a:t>
                      </a:r>
                      <a:endParaRPr lang="en-US" sz="1488" b="1" kern="1200" dirty="0">
                        <a:solidFill>
                          <a:schemeClr val="lt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485289">
                <a:tc>
                  <a:txBody>
                    <a:bodyPr/>
                    <a:lstStyle/>
                    <a:p>
                      <a:pPr algn="ctr"/>
                      <a:r>
                        <a:rPr lang="en-GB" sz="1100" b="1" kern="1200" dirty="0">
                          <a:solidFill>
                            <a:srgbClr val="22385A"/>
                          </a:solidFill>
                          <a:effectLst/>
                          <a:latin typeface="Calibri" panose="020F0502020204030204" pitchFamily="34" charset="0"/>
                          <a:ea typeface="+mn-ea"/>
                          <a:cs typeface="Calibri" panose="020F0502020204030204" pitchFamily="34" charset="0"/>
                        </a:rPr>
                        <a:t>Tutvustus </a:t>
                      </a:r>
                      <a:endParaRPr lang="en-RU" sz="1100" b="1" dirty="0">
                        <a:solidFill>
                          <a:srgbClr val="22385A"/>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r>
                        <a:rPr lang="en-GB" sz="1100" b="1" dirty="0">
                          <a:solidFill>
                            <a:srgbClr val="22385A"/>
                          </a:solidFill>
                        </a:rPr>
                        <a:t>Kodanikuosaluse projekti, eesmärgi ja koostöö turundamine</a:t>
                      </a:r>
                    </a:p>
                    <a:p>
                      <a:pPr algn="just"/>
                      <a:r>
                        <a:rPr lang="en-GB" sz="1100" b="0" dirty="0">
                          <a:solidFill>
                            <a:srgbClr val="22385A"/>
                          </a:solidFill>
                        </a:rPr>
                        <a:t>See moodul hõlmab DKO projekti turundamise kontseptsioone. Selle mooduli sisu aitab õppijatel mõista usalduse tähtsust nii meeskonnaliikmete kui ka projekti toetajate jaoks, lugude jutustamise tähtsust ettevõtetes ning seda, kuidas kujundada missiooni ja visiooni. Selles osas tutvustatakse ka erinevaid rakendusi ja töövahendeid, mis toetavad oma projekti sõnumi levitamist.</a:t>
                      </a:r>
                    </a:p>
                  </a:txBody>
                  <a:tcPr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algn="ctr">
                        <a:lnSpc>
                          <a:spcPct val="115000"/>
                        </a:lnSpc>
                        <a:spcBef>
                          <a:spcPts val="195"/>
                        </a:spcBef>
                        <a:tabLst>
                          <a:tab pos="450215" algn="l"/>
                        </a:tabLst>
                      </a:pPr>
                      <a:r>
                        <a:rPr lang="et-EE" sz="1100" b="1" kern="1200">
                          <a:solidFill>
                            <a:srgbClr val="22385A"/>
                          </a:solidFill>
                          <a:effectLst/>
                          <a:latin typeface="Calibri" panose="020F0502020204030204" pitchFamily="34" charset="0"/>
                          <a:ea typeface="+mn-ea"/>
                          <a:cs typeface="Calibri" panose="020F0502020204030204" pitchFamily="34" charset="0"/>
                        </a:rPr>
                        <a:t>Teema 1:</a:t>
                      </a:r>
                      <a:endParaRPr lang="en-LB" sz="1100" b="1" kern="1200">
                        <a:solidFill>
                          <a:srgbClr val="22385A"/>
                        </a:solidFill>
                        <a:effectLst/>
                        <a:latin typeface="Calibri" panose="020F0502020204030204" pitchFamily="34" charset="0"/>
                        <a:ea typeface="+mn-ea"/>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marL="0" marR="0" indent="0" algn="just" defTabSz="755934" rtl="0" eaLnBrk="1" fontAlgn="auto" latinLnBrk="0" hangingPunct="1">
                        <a:lnSpc>
                          <a:spcPct val="100000"/>
                        </a:lnSpc>
                        <a:spcBef>
                          <a:spcPts val="0"/>
                        </a:spcBef>
                        <a:spcAft>
                          <a:spcPts val="0"/>
                        </a:spcAft>
                        <a:buClrTx/>
                        <a:buSzTx/>
                        <a:buFontTx/>
                        <a:buNone/>
                        <a:tabLst/>
                        <a:defRPr/>
                      </a:pPr>
                      <a:r>
                        <a:rPr lang="en-GB" sz="1100" b="1" kern="1200" dirty="0">
                          <a:solidFill>
                            <a:srgbClr val="22385A"/>
                          </a:solidFill>
                          <a:latin typeface="+mn-lt"/>
                          <a:ea typeface="+mn-ea"/>
                          <a:cs typeface="+mn-cs"/>
                        </a:rPr>
                        <a:t>Miks on usaldusväärsuse, usalduse ja suhete loomine võtmetähtsusega?</a:t>
                      </a:r>
                    </a:p>
                    <a:p>
                      <a:pPr marL="0" marR="0" indent="0" algn="just" defTabSz="755934" rtl="0" eaLnBrk="1" fontAlgn="auto" latinLnBrk="0" hangingPunct="1">
                        <a:lnSpc>
                          <a:spcPct val="100000"/>
                        </a:lnSpc>
                        <a:spcBef>
                          <a:spcPts val="0"/>
                        </a:spcBef>
                        <a:spcAft>
                          <a:spcPts val="0"/>
                        </a:spcAft>
                        <a:buClrTx/>
                        <a:buSzTx/>
                        <a:buFontTx/>
                        <a:buNone/>
                        <a:tabLst/>
                        <a:defRPr/>
                      </a:pPr>
                      <a:r>
                        <a:rPr lang="en-GB" sz="1100" b="0" kern="1200" dirty="0">
                          <a:solidFill>
                            <a:srgbClr val="22385A"/>
                          </a:solidFill>
                          <a:latin typeface="+mn-lt"/>
                          <a:ea typeface="+mn-ea"/>
                          <a:cs typeface="+mn-cs"/>
                        </a:rPr>
                        <a:t>See teema käsitleb, kuidas tudengite DKO meeskonda kujundada ja selles töötada. Kolmandas moodulis sisalduvale teabele tuginedes peaksid selle teema õpiväljundid olema sellised, et õppijad teaksid, kuidas luua inimeste rühm DKO projekti loomiseks, ning oskaksid analüüsida, millised oskused meeskonnakaaslastel on ja kuidas neid rakendada, et töörühm oleks edukas.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bl>
          </a:graphicData>
        </a:graphic>
      </p:graphicFrame>
      <p:cxnSp>
        <p:nvCxnSpPr>
          <p:cNvPr id="3" name="Straight Connector 2">
            <a:extLst>
              <a:ext uri="{FF2B5EF4-FFF2-40B4-BE49-F238E27FC236}">
                <a16:creationId xmlns:a16="http://schemas.microsoft.com/office/drawing/2014/main" id="{D3F883BA-2F60-E59E-12F3-00DF03E85B4D}"/>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4" name="Text Placeholder 25">
            <a:extLst>
              <a:ext uri="{FF2B5EF4-FFF2-40B4-BE49-F238E27FC236}">
                <a16:creationId xmlns:a16="http://schemas.microsoft.com/office/drawing/2014/main" id="{D224AC1E-FCA0-D9A0-0A8E-F2024FBE723C}"/>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Tree>
    <p:extLst>
      <p:ext uri="{BB962C8B-B14F-4D97-AF65-F5344CB8AC3E}">
        <p14:creationId xmlns:p14="http://schemas.microsoft.com/office/powerpoint/2010/main" val="206233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15B38CA-78F0-3246-93A8-12DB10B9666E}"/>
              </a:ext>
            </a:extLst>
          </p:cNvPr>
          <p:cNvGraphicFramePr>
            <a:graphicFrameLocks noGrp="1"/>
          </p:cNvGraphicFramePr>
          <p:nvPr>
            <p:extLst>
              <p:ext uri="{D42A27DB-BD31-4B8C-83A1-F6EECF244321}">
                <p14:modId xmlns:p14="http://schemas.microsoft.com/office/powerpoint/2010/main" val="3280040447"/>
              </p:ext>
            </p:extLst>
          </p:nvPr>
        </p:nvGraphicFramePr>
        <p:xfrm>
          <a:off x="503238" y="557213"/>
          <a:ext cx="6570133" cy="4744720"/>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481162">
                <a:tc>
                  <a:txBody>
                    <a:bodyPr/>
                    <a:lstStyle/>
                    <a:p>
                      <a:pPr algn="ctr">
                        <a:lnSpc>
                          <a:spcPct val="115000"/>
                        </a:lnSpc>
                        <a:spcBef>
                          <a:spcPts val="195"/>
                        </a:spcBef>
                        <a:tabLst>
                          <a:tab pos="450215" algn="l"/>
                        </a:tabLst>
                      </a:pPr>
                      <a:r>
                        <a:rPr lang="et-EE" sz="1100" b="1" kern="1200">
                          <a:solidFill>
                            <a:srgbClr val="23395D"/>
                          </a:solidFill>
                          <a:effectLst/>
                          <a:latin typeface="Calibri" panose="020F0502020204030204" pitchFamily="34" charset="0"/>
                          <a:ea typeface="+mn-ea"/>
                          <a:cs typeface="Times New Roman" panose="02020603050405020304" pitchFamily="18" charset="0"/>
                        </a:rPr>
                        <a:t>Teema 2:</a:t>
                      </a:r>
                      <a:endParaRPr lang="en-LB" sz="1100" b="1" kern="1200">
                        <a:solidFill>
                          <a:srgbClr val="23395D"/>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et-EE" sz="1100" b="1" kern="120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Üliõpilaste kui aktiivsete kodanike kogukonna arendamine ja kasvatamine</a:t>
                      </a:r>
                      <a:endParaRPr lang="en-LB" sz="1100" b="1" kern="120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t-EE" sz="1100" b="0" kern="120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See teema selgitab, kuidas aidata suurendada kodanikuaktiivsust oma ülikoolis. Selle teema õpiväljundiks on, et õppijad mõistaksid, kui oluline on jutuvestmine turunduses ning kuidas see võib tekitada suust-suhu levivat reklaami ja tuge.</a:t>
                      </a:r>
                      <a:endParaRPr lang="en-LB" sz="1100" b="0" kern="120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374400">
                <a:tc>
                  <a:txBody>
                    <a:bodyPr/>
                    <a:lstStyle/>
                    <a:p>
                      <a:pPr algn="ctr">
                        <a:lnSpc>
                          <a:spcPct val="115000"/>
                        </a:lnSpc>
                        <a:spcBef>
                          <a:spcPts val="195"/>
                        </a:spcBef>
                        <a:tabLst>
                          <a:tab pos="450215" algn="l"/>
                        </a:tabLst>
                      </a:pPr>
                      <a:r>
                        <a:rPr lang="et-EE" sz="1100" b="1" kern="1200">
                          <a:solidFill>
                            <a:srgbClr val="23395D"/>
                          </a:solidFill>
                          <a:effectLst/>
                          <a:latin typeface="Calibri" panose="020F0502020204030204" pitchFamily="34" charset="0"/>
                          <a:ea typeface="+mn-ea"/>
                          <a:cs typeface="Times New Roman" panose="02020603050405020304" pitchFamily="18" charset="0"/>
                        </a:rPr>
                        <a:t>Teema 3:</a:t>
                      </a:r>
                      <a:endParaRPr lang="en-LB" sz="1100" b="1" kern="1200">
                        <a:solidFill>
                          <a:srgbClr val="23395D"/>
                        </a:solidFill>
                        <a:effectLst/>
                        <a:latin typeface="Calibri" panose="020F0502020204030204" pitchFamily="34" charset="0"/>
                        <a:ea typeface="+mn-ea"/>
                        <a:cs typeface="Times New Roman" panose="02020603050405020304" pitchFamily="18" charset="0"/>
                      </a:endParaRPr>
                    </a:p>
                    <a:p>
                      <a:pPr indent="-457200" algn="ctr"/>
                      <a:r>
                        <a:rPr lang="et-EE" sz="1100" b="1" kern="1200">
                          <a:solidFill>
                            <a:srgbClr val="23395D"/>
                          </a:solidFill>
                          <a:effectLst/>
                          <a:latin typeface="Calibri" panose="020F0502020204030204" pitchFamily="34" charset="0"/>
                          <a:ea typeface="+mn-ea"/>
                          <a:cs typeface="Times New Roman" panose="02020603050405020304" pitchFamily="18" charset="0"/>
                        </a:rPr>
                        <a:t> </a:t>
                      </a:r>
                      <a:endParaRPr lang="en-LB" sz="1100" b="1" kern="1200">
                        <a:solidFill>
                          <a:srgbClr val="23395D"/>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et-EE" sz="1100" b="1" kern="120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Tähelepanu missiooniturundusele</a:t>
                      </a:r>
                      <a:endParaRPr lang="en-LB" sz="1100" b="1" kern="120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95"/>
                        </a:spcBef>
                        <a:spcAft>
                          <a:spcPts val="0"/>
                        </a:spcAft>
                        <a:tabLst>
                          <a:tab pos="450215" algn="l"/>
                        </a:tabLst>
                      </a:pPr>
                      <a:r>
                        <a:rPr lang="et-EE" sz="1100" b="0" kern="120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See teema käsitleb missiooniturunduse kontseptsiooni ja seda, kuidas see võib aidata suurendada õppijate DKO projekti edukust. Selle teema läbinud õppijad peaksid mõistma missiooni turunduse kontseptsiooni, teadma, kuidas välja töötada missiooni ja visiooni ning neist saadavat kasu.</a:t>
                      </a:r>
                      <a:endParaRPr lang="en-LB" sz="1100" b="0" kern="120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374400">
                <a:tc>
                  <a:txBody>
                    <a:bodyPr/>
                    <a:lstStyle/>
                    <a:p>
                      <a:pPr algn="ctr">
                        <a:lnSpc>
                          <a:spcPct val="115000"/>
                        </a:lnSpc>
                        <a:spcBef>
                          <a:spcPts val="195"/>
                        </a:spcBef>
                        <a:tabLst>
                          <a:tab pos="450215" algn="l"/>
                        </a:tabLst>
                      </a:pPr>
                      <a:r>
                        <a:rPr lang="et-EE" sz="1100" b="1" kern="1200">
                          <a:solidFill>
                            <a:srgbClr val="23395D"/>
                          </a:solidFill>
                          <a:effectLst/>
                          <a:latin typeface="Calibri" panose="020F0502020204030204" pitchFamily="34" charset="0"/>
                          <a:ea typeface="+mn-ea"/>
                          <a:cs typeface="Times New Roman" panose="02020603050405020304" pitchFamily="18" charset="0"/>
                        </a:rPr>
                        <a:t>Teema 4:</a:t>
                      </a:r>
                      <a:endParaRPr lang="en-LB" sz="1100" b="1" kern="1200">
                        <a:solidFill>
                          <a:srgbClr val="23395D"/>
                        </a:solidFill>
                        <a:effectLst/>
                        <a:latin typeface="Calibri" panose="020F0502020204030204" pitchFamily="34" charset="0"/>
                        <a:ea typeface="+mn-ea"/>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et-EE" sz="1100" b="1" kern="120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Tehnoloogiad ja töövahendid, mis aitavad kodanikuosaluse tegevusi jagada ja levitada</a:t>
                      </a:r>
                      <a:endParaRPr lang="en-LB" sz="1100" b="1" kern="120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95"/>
                        </a:spcBef>
                        <a:spcAft>
                          <a:spcPts val="0"/>
                        </a:spcAft>
                        <a:tabLst>
                          <a:tab pos="450215" algn="l"/>
                        </a:tabLst>
                      </a:pPr>
                      <a:r>
                        <a:rPr lang="et-EE" sz="1100" b="0" kern="120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Selles osas tuuakse välja erinevad digivahendid ja -platvormid, mida õppijad saavad kasutada oma projekti info levitamiseks. Õppijad peaksid oskama valida töövahendeid ja teadma, kuidas nad saavad neid projekti kasuks erineval viisil kasutada, alates veebisaidi loomisest kuni sotsiaalmeedia kasutamiseni tasuta turundustööriistana.</a:t>
                      </a:r>
                      <a:endParaRPr lang="en-LB" sz="1100" b="0" kern="120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r h="374400">
                <a:tc>
                  <a:txBody>
                    <a:bodyPr/>
                    <a:lstStyle/>
                    <a:p>
                      <a:pPr algn="ctr"/>
                      <a:r>
                        <a:rPr lang="en-GB" sz="1100" b="1" kern="1200" dirty="0">
                          <a:solidFill>
                            <a:srgbClr val="23395D"/>
                          </a:solidFill>
                          <a:effectLst/>
                          <a:latin typeface="Calibri" panose="020F0502020204030204" pitchFamily="34" charset="0"/>
                          <a:ea typeface="+mn-ea"/>
                          <a:cs typeface="Times New Roman" panose="02020603050405020304" pitchFamily="18" charset="0"/>
                        </a:rPr>
                        <a:t>6. mooduli harjutused ja tegevused:</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tabLst>
                          <a:tab pos="450215" algn="l"/>
                        </a:tabLst>
                      </a:pPr>
                      <a:r>
                        <a:rPr lang="et-EE" sz="1100" b="0" kern="120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6. mooduli esimene harjutuste komplekt on reflektsioon. Õppijatel palutakse mõelda, kuidas kirjutada oma projekti visioon ja missioon ning mida see nende jaoks tähendab. Teised küsimused käsitlevad seda, kuidas õppijad saaksid luua usaldust ja kasutada missiooni projekti edukaks muutmiseks.</a:t>
                      </a:r>
                      <a:endParaRPr lang="en-LB" sz="1100" b="0" kern="120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t-EE" sz="1100" b="0" kern="120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Selle mooduli rühmatöö käsitleb sarnaseid kontseptsioone selle kohta, kuidas õppijad saavad oma digitaalse kodaniku kaasamise projekte turundada. Õppijatel palutakse moodustada rühmad, kus nad saavad arutleda ja vastata esitatud küsimustele. Rühmadelt küsitakse, kuidas nad saaksid digitehnoloogiaid oma projekti edendamiseks kasutada ja millised sotsiaalmeedia platvormid oleksid parimad. Lõpuks oodatakse õppijatelt, et nad kasutaksid ka digivahendit sotsiaalmeedia postituse või potentsiaalse veebisaidi loomiseks.</a:t>
                      </a:r>
                      <a:endParaRPr lang="en-LB" sz="1100" b="0" kern="120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3118531008"/>
                  </a:ext>
                </a:extLst>
              </a:tr>
            </a:tbl>
          </a:graphicData>
        </a:graphic>
      </p:graphicFrame>
      <p:sp>
        <p:nvSpPr>
          <p:cNvPr id="6" name="Text Placeholder 2">
            <a:extLst>
              <a:ext uri="{FF2B5EF4-FFF2-40B4-BE49-F238E27FC236}">
                <a16:creationId xmlns:a16="http://schemas.microsoft.com/office/drawing/2014/main" id="{F68DC922-888E-5349-97A1-2D88EEE3300E}"/>
              </a:ext>
            </a:extLst>
          </p:cNvPr>
          <p:cNvSpPr>
            <a:spLocks noGrp="1"/>
          </p:cNvSpPr>
          <p:nvPr>
            <p:ph type="body" sz="quarter" idx="14"/>
          </p:nvPr>
        </p:nvSpPr>
        <p:spPr>
          <a:xfrm>
            <a:off x="539389" y="5735953"/>
            <a:ext cx="6533982" cy="635759"/>
          </a:xfrm>
        </p:spPr>
        <p:txBody>
          <a:bodyPr/>
          <a:lstStyle/>
          <a:p>
            <a:r>
              <a:rPr lang="en-GB" dirty="0"/>
              <a:t>4.D. </a:t>
            </a:r>
            <a:r>
              <a:rPr lang="et-EE"/>
              <a:t>ÕPIVÄLJUNDID JA PÄDEVUSED</a:t>
            </a:r>
            <a:r>
              <a:rPr lang="en-LB">
                <a:effectLst/>
              </a:rPr>
              <a:t> </a:t>
            </a:r>
            <a:endParaRPr lang="en-GB" dirty="0"/>
          </a:p>
        </p:txBody>
      </p:sp>
      <p:sp>
        <p:nvSpPr>
          <p:cNvPr id="7" name="Text Placeholder 3">
            <a:extLst>
              <a:ext uri="{FF2B5EF4-FFF2-40B4-BE49-F238E27FC236}">
                <a16:creationId xmlns:a16="http://schemas.microsoft.com/office/drawing/2014/main" id="{8F930126-68B1-A946-98D7-7DD63DD93F39}"/>
              </a:ext>
            </a:extLst>
          </p:cNvPr>
          <p:cNvSpPr>
            <a:spLocks noGrp="1"/>
          </p:cNvSpPr>
          <p:nvPr>
            <p:ph type="body" sz="quarter" idx="33"/>
          </p:nvPr>
        </p:nvSpPr>
        <p:spPr>
          <a:xfrm>
            <a:off x="522456" y="6616487"/>
            <a:ext cx="6533982" cy="2179468"/>
          </a:xfrm>
        </p:spPr>
        <p:txBody>
          <a:bodyPr/>
          <a:lstStyle/>
          <a:p>
            <a:r>
              <a:rPr lang="et-EE" b="1"/>
              <a:t>Õpiväljundid:</a:t>
            </a:r>
            <a:endParaRPr lang="en-LB"/>
          </a:p>
          <a:p>
            <a:r>
              <a:rPr lang="et-EE"/>
              <a:t>“Students as Digital Civic Engagers” projekti üldeesmärk on anda osalejatele teadmisi, arusaamist ja oskusi selle kohta, kuidas kodanikuosaluse projektides rohkem kaasa lüüa ja kuidas õppijad saavad luua oma digitaalse kodanikuosaluse projekti.</a:t>
            </a:r>
            <a:endParaRPr lang="en-LB"/>
          </a:p>
          <a:p>
            <a:r>
              <a:rPr lang="en-US" dirty="0"/>
              <a:t> </a:t>
            </a:r>
            <a:endParaRPr lang="en-RU" dirty="0"/>
          </a:p>
          <a:p>
            <a:r>
              <a:rPr lang="et-EE"/>
              <a:t>Avatud õppematerjalide eduka läbimise järel oskavad õppijad:</a:t>
            </a:r>
            <a:endParaRPr lang="en-LB"/>
          </a:p>
          <a:p>
            <a:endParaRPr lang="en-RU" dirty="0"/>
          </a:p>
        </p:txBody>
      </p:sp>
      <p:sp>
        <p:nvSpPr>
          <p:cNvPr id="8" name="Freeform 7">
            <a:extLst>
              <a:ext uri="{FF2B5EF4-FFF2-40B4-BE49-F238E27FC236}">
                <a16:creationId xmlns:a16="http://schemas.microsoft.com/office/drawing/2014/main" id="{B06BA267-3E7E-C141-8291-464F38B68457}"/>
              </a:ext>
            </a:extLst>
          </p:cNvPr>
          <p:cNvSpPr/>
          <p:nvPr/>
        </p:nvSpPr>
        <p:spPr>
          <a:xfrm>
            <a:off x="288257" y="5891429"/>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9" name="Freeform 8">
            <a:extLst>
              <a:ext uri="{FF2B5EF4-FFF2-40B4-BE49-F238E27FC236}">
                <a16:creationId xmlns:a16="http://schemas.microsoft.com/office/drawing/2014/main" id="{F5FF7503-D886-CD46-B07C-79E3ED7F0806}"/>
              </a:ext>
            </a:extLst>
          </p:cNvPr>
          <p:cNvSpPr/>
          <p:nvPr/>
        </p:nvSpPr>
        <p:spPr>
          <a:xfrm>
            <a:off x="381979" y="6627410"/>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pic>
        <p:nvPicPr>
          <p:cNvPr id="10" name="Picture 9">
            <a:extLst>
              <a:ext uri="{FF2B5EF4-FFF2-40B4-BE49-F238E27FC236}">
                <a16:creationId xmlns:a16="http://schemas.microsoft.com/office/drawing/2014/main" id="{46510C3A-A3FA-0F42-A081-63FE611EDE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016" y="8106071"/>
            <a:ext cx="952500" cy="495300"/>
          </a:xfrm>
          <a:prstGeom prst="rect">
            <a:avLst/>
          </a:prstGeom>
        </p:spPr>
      </p:pic>
      <p:sp>
        <p:nvSpPr>
          <p:cNvPr id="11" name="Text Placeholder 25">
            <a:extLst>
              <a:ext uri="{FF2B5EF4-FFF2-40B4-BE49-F238E27FC236}">
                <a16:creationId xmlns:a16="http://schemas.microsoft.com/office/drawing/2014/main" id="{C6B5EF24-D115-0A4F-B8C1-4D6790699E11}"/>
              </a:ext>
            </a:extLst>
          </p:cNvPr>
          <p:cNvSpPr txBox="1">
            <a:spLocks/>
          </p:cNvSpPr>
          <p:nvPr/>
        </p:nvSpPr>
        <p:spPr>
          <a:xfrm>
            <a:off x="379179" y="8106071"/>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01</a:t>
            </a:r>
          </a:p>
        </p:txBody>
      </p:sp>
      <p:sp>
        <p:nvSpPr>
          <p:cNvPr id="12" name="Text Placeholder 3">
            <a:extLst>
              <a:ext uri="{FF2B5EF4-FFF2-40B4-BE49-F238E27FC236}">
                <a16:creationId xmlns:a16="http://schemas.microsoft.com/office/drawing/2014/main" id="{A8DA1BF3-0C58-554B-86EC-A7765E97FBC6}"/>
              </a:ext>
            </a:extLst>
          </p:cNvPr>
          <p:cNvSpPr txBox="1">
            <a:spLocks/>
          </p:cNvSpPr>
          <p:nvPr/>
        </p:nvSpPr>
        <p:spPr>
          <a:xfrm>
            <a:off x="1267948" y="8194722"/>
            <a:ext cx="5769271" cy="1034125"/>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r>
              <a:rPr lang="et-EE"/>
              <a:t>Teha kindlaks, mida kujutab endast kodanikuosaluse projekt, kuidas ühiskondlikus tegevuses rohkem kaasa lüüa ja kuidas õppijad ise saavad kodanikuosaluse projekti juhtida.</a:t>
            </a:r>
            <a:endParaRPr lang="en-LB"/>
          </a:p>
          <a:p>
            <a:endParaRPr lang="en-US" dirty="0"/>
          </a:p>
          <a:p>
            <a:pPr lvl="0"/>
            <a:r>
              <a:rPr lang="et-EE"/>
              <a:t>Märgata ühiskondlike probleeme, mis neid oma kogukonnas mõjutavad, ning suutma leida ja algatada lahendusi kogukondade abistamiseks.</a:t>
            </a:r>
            <a:endParaRPr lang="en-LB"/>
          </a:p>
        </p:txBody>
      </p:sp>
      <p:pic>
        <p:nvPicPr>
          <p:cNvPr id="13" name="Picture 12">
            <a:extLst>
              <a:ext uri="{FF2B5EF4-FFF2-40B4-BE49-F238E27FC236}">
                <a16:creationId xmlns:a16="http://schemas.microsoft.com/office/drawing/2014/main" id="{BA7EA700-B9CE-C74E-9B92-8FC25A8FB1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732" y="8733547"/>
            <a:ext cx="952500" cy="495300"/>
          </a:xfrm>
          <a:prstGeom prst="rect">
            <a:avLst/>
          </a:prstGeom>
        </p:spPr>
      </p:pic>
      <p:sp>
        <p:nvSpPr>
          <p:cNvPr id="14" name="Text Placeholder 25">
            <a:extLst>
              <a:ext uri="{FF2B5EF4-FFF2-40B4-BE49-F238E27FC236}">
                <a16:creationId xmlns:a16="http://schemas.microsoft.com/office/drawing/2014/main" id="{ED7B73B2-C324-5540-A6B9-E9DE1AA70A7A}"/>
              </a:ext>
            </a:extLst>
          </p:cNvPr>
          <p:cNvSpPr txBox="1">
            <a:spLocks/>
          </p:cNvSpPr>
          <p:nvPr/>
        </p:nvSpPr>
        <p:spPr>
          <a:xfrm>
            <a:off x="379179" y="8733547"/>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02</a:t>
            </a:r>
          </a:p>
        </p:txBody>
      </p:sp>
      <p:cxnSp>
        <p:nvCxnSpPr>
          <p:cNvPr id="3" name="Straight Connector 2">
            <a:extLst>
              <a:ext uri="{FF2B5EF4-FFF2-40B4-BE49-F238E27FC236}">
                <a16:creationId xmlns:a16="http://schemas.microsoft.com/office/drawing/2014/main" id="{D19B2974-B8F5-E14E-2C64-C439A5936C07}"/>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4" name="Text Placeholder 25">
            <a:extLst>
              <a:ext uri="{FF2B5EF4-FFF2-40B4-BE49-F238E27FC236}">
                <a16:creationId xmlns:a16="http://schemas.microsoft.com/office/drawing/2014/main" id="{FFE6F97F-8C43-07B0-DBBE-D10A6D608AD1}"/>
              </a:ext>
            </a:extLst>
          </p:cNvPr>
          <p:cNvSpPr>
            <a:spLocks noGrp="1"/>
          </p:cNvSpPr>
          <p:nvPr>
            <p:ph type="body" sz="quarter" idx="32" hasCustomPrompt="1"/>
          </p:nvPr>
        </p:nvSpPr>
        <p:spPr>
          <a:xfrm>
            <a:off x="1773598" y="10175681"/>
            <a:ext cx="4718277" cy="505268"/>
          </a:xfrm>
        </p:spPr>
        <p:txBody>
          <a:bodyPr anchor="ctr">
            <a:noAutofit/>
          </a:bodyPr>
          <a:lstStyle>
            <a:lvl1pPr marL="0" indent="0" algn="l">
              <a:buNone/>
              <a:defRPr sz="1300" spc="50" baseline="0">
                <a:solidFill>
                  <a:srgbClr val="F26B4D"/>
                </a:solidFill>
                <a:latin typeface="Bebas Neue"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r>
              <a:rPr lang="et-EE" b="1"/>
              <a:t>Pedagoogiline juhend digitaalse kodanikuosaluse õpetamiseks (IO3)</a:t>
            </a:r>
            <a:endParaRPr lang="en-LB"/>
          </a:p>
        </p:txBody>
      </p:sp>
    </p:spTree>
    <p:extLst>
      <p:ext uri="{BB962C8B-B14F-4D97-AF65-F5344CB8AC3E}">
        <p14:creationId xmlns:p14="http://schemas.microsoft.com/office/powerpoint/2010/main" val="3438890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FEE52A-B50F-3549-9E6D-1D2F67F6B8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999" y="1881090"/>
            <a:ext cx="952500" cy="495300"/>
          </a:xfrm>
          <a:prstGeom prst="rect">
            <a:avLst/>
          </a:prstGeom>
        </p:spPr>
      </p:pic>
      <p:sp>
        <p:nvSpPr>
          <p:cNvPr id="6" name="Text Placeholder 25">
            <a:extLst>
              <a:ext uri="{FF2B5EF4-FFF2-40B4-BE49-F238E27FC236}">
                <a16:creationId xmlns:a16="http://schemas.microsoft.com/office/drawing/2014/main" id="{E7F7BB73-2D01-D94C-940A-BA85057C6EA3}"/>
              </a:ext>
            </a:extLst>
          </p:cNvPr>
          <p:cNvSpPr txBox="1">
            <a:spLocks/>
          </p:cNvSpPr>
          <p:nvPr/>
        </p:nvSpPr>
        <p:spPr>
          <a:xfrm>
            <a:off x="368669" y="1892137"/>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05</a:t>
            </a:r>
          </a:p>
        </p:txBody>
      </p:sp>
      <p:sp>
        <p:nvSpPr>
          <p:cNvPr id="7" name="Text Placeholder 3">
            <a:extLst>
              <a:ext uri="{FF2B5EF4-FFF2-40B4-BE49-F238E27FC236}">
                <a16:creationId xmlns:a16="http://schemas.microsoft.com/office/drawing/2014/main" id="{4C9972FF-1B55-174B-9138-ADE5BAD1AD06}"/>
              </a:ext>
            </a:extLst>
          </p:cNvPr>
          <p:cNvSpPr txBox="1">
            <a:spLocks/>
          </p:cNvSpPr>
          <p:nvPr/>
        </p:nvSpPr>
        <p:spPr>
          <a:xfrm>
            <a:off x="1267948" y="1938748"/>
            <a:ext cx="5769271" cy="201504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r>
              <a:rPr lang="et-EE"/>
              <a:t>Luua algusest lõpuni DKO projekt, kus on konkreetne arusaam meeskonna loomisest ja komplekteerimisest, DKO projekti juhtimisest, rahastamisest ja turundamisest.</a:t>
            </a:r>
            <a:endParaRPr lang="en-LB"/>
          </a:p>
          <a:p>
            <a:pPr lvl="0"/>
            <a:endParaRPr lang="en-RU" dirty="0"/>
          </a:p>
          <a:p>
            <a:pPr lvl="0">
              <a:lnSpc>
                <a:spcPct val="250000"/>
              </a:lnSpc>
            </a:pPr>
            <a:r>
              <a:rPr lang="et-EE"/>
              <a:t>Hinnata digitaalse kodanikuosaluse projekti kvaliteeti ja mõju.</a:t>
            </a:r>
            <a:endParaRPr lang="en-LB"/>
          </a:p>
          <a:p>
            <a:endParaRPr lang="en-US" dirty="0"/>
          </a:p>
          <a:p>
            <a:pPr lvl="0"/>
            <a:r>
              <a:rPr lang="et-EE"/>
              <a:t>Paremini rakendada teadmisi meeskonna loomisest, määrata meeskonnakaaslastele parimaid rolle vastavalt nende kogemustele ja oskustele.</a:t>
            </a:r>
            <a:endParaRPr lang="en-LB"/>
          </a:p>
          <a:p>
            <a:endParaRPr lang="en-RU" dirty="0"/>
          </a:p>
        </p:txBody>
      </p:sp>
      <p:pic>
        <p:nvPicPr>
          <p:cNvPr id="9" name="Picture 8">
            <a:extLst>
              <a:ext uri="{FF2B5EF4-FFF2-40B4-BE49-F238E27FC236}">
                <a16:creationId xmlns:a16="http://schemas.microsoft.com/office/drawing/2014/main" id="{26EB7D80-E621-DE43-AD05-5E0B1DAAC3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999" y="2590067"/>
            <a:ext cx="952500" cy="495300"/>
          </a:xfrm>
          <a:prstGeom prst="rect">
            <a:avLst/>
          </a:prstGeom>
        </p:spPr>
      </p:pic>
      <p:sp>
        <p:nvSpPr>
          <p:cNvPr id="10" name="Text Placeholder 25">
            <a:extLst>
              <a:ext uri="{FF2B5EF4-FFF2-40B4-BE49-F238E27FC236}">
                <a16:creationId xmlns:a16="http://schemas.microsoft.com/office/drawing/2014/main" id="{142B6398-DF5F-B34E-85C5-CAE30E8F13F1}"/>
              </a:ext>
            </a:extLst>
          </p:cNvPr>
          <p:cNvSpPr txBox="1">
            <a:spLocks/>
          </p:cNvSpPr>
          <p:nvPr/>
        </p:nvSpPr>
        <p:spPr>
          <a:xfrm>
            <a:off x="346086" y="2631832"/>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06</a:t>
            </a:r>
          </a:p>
        </p:txBody>
      </p:sp>
      <p:pic>
        <p:nvPicPr>
          <p:cNvPr id="11" name="Picture 10">
            <a:extLst>
              <a:ext uri="{FF2B5EF4-FFF2-40B4-BE49-F238E27FC236}">
                <a16:creationId xmlns:a16="http://schemas.microsoft.com/office/drawing/2014/main" id="{94D3E0F2-6B99-AB4B-AF77-FB38865BCDEC}"/>
              </a:ext>
            </a:extLst>
          </p:cNvPr>
          <p:cNvPicPr>
            <a:picLocks noChangeAspect="1"/>
          </p:cNvPicPr>
          <p:nvPr/>
        </p:nvPicPr>
        <p:blipFill>
          <a:blip r:embed="rId4"/>
          <a:stretch>
            <a:fillRect/>
          </a:stretch>
        </p:blipFill>
        <p:spPr>
          <a:xfrm>
            <a:off x="286749" y="3299043"/>
            <a:ext cx="1047750" cy="544830"/>
          </a:xfrm>
          <a:prstGeom prst="rect">
            <a:avLst/>
          </a:prstGeom>
        </p:spPr>
      </p:pic>
      <p:sp>
        <p:nvSpPr>
          <p:cNvPr id="12" name="Text Placeholder 25">
            <a:extLst>
              <a:ext uri="{FF2B5EF4-FFF2-40B4-BE49-F238E27FC236}">
                <a16:creationId xmlns:a16="http://schemas.microsoft.com/office/drawing/2014/main" id="{C30B82FC-3A59-8847-9B04-6BCA25E7D412}"/>
              </a:ext>
            </a:extLst>
          </p:cNvPr>
          <p:cNvSpPr txBox="1">
            <a:spLocks/>
          </p:cNvSpPr>
          <p:nvPr/>
        </p:nvSpPr>
        <p:spPr>
          <a:xfrm>
            <a:off x="306250" y="3353622"/>
            <a:ext cx="63107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07</a:t>
            </a:r>
          </a:p>
        </p:txBody>
      </p:sp>
      <p:sp>
        <p:nvSpPr>
          <p:cNvPr id="13" name="Text Placeholder 3">
            <a:extLst>
              <a:ext uri="{FF2B5EF4-FFF2-40B4-BE49-F238E27FC236}">
                <a16:creationId xmlns:a16="http://schemas.microsoft.com/office/drawing/2014/main" id="{E20BE3FE-D450-4B45-AD12-A363C254F60D}"/>
              </a:ext>
            </a:extLst>
          </p:cNvPr>
          <p:cNvSpPr txBox="1">
            <a:spLocks/>
          </p:cNvSpPr>
          <p:nvPr/>
        </p:nvSpPr>
        <p:spPr>
          <a:xfrm>
            <a:off x="522456" y="4267498"/>
            <a:ext cx="6533982" cy="2343091"/>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Õppimise võtmepädevused</a:t>
            </a:r>
            <a:r>
              <a:rPr lang="en-LB">
                <a:effectLst/>
              </a:rPr>
              <a:t> </a:t>
            </a:r>
          </a:p>
          <a:p>
            <a:r>
              <a:rPr lang="et-EE"/>
              <a:t>EntreCompi ja DigCompi raamistikest pärinevad mitmed võtmepädevused, mida avatud õppematerjalide kasutajad arendavad/milles pädevamaks muutuvad. Järgnevates kahes tabelis on toodud, milliseid raamistike pädevusi arendatakse.</a:t>
            </a:r>
            <a:endParaRPr lang="en-LB"/>
          </a:p>
          <a:p>
            <a:r>
              <a:rPr lang="et-EE" b="1"/>
              <a:t>EntreComp raamistik</a:t>
            </a:r>
            <a:endParaRPr lang="en-LB"/>
          </a:p>
          <a:p>
            <a:r>
              <a:rPr lang="et-EE"/>
              <a:t>Euroopa kodanike ja organisatsioonide ettevõtlussuutlikkuse arendamine on olnud ELi ja liikmesriikide üks peamisi poliitilisi eesmärke juba aastaid. See on üks kaheksast elukestva õppe võtmepädevusest. EntreComp: Ettevõtluspädevuse raamistik kirjeldab ettevõtlust kui elukestvat pädevust, määratleb elemendid, mis muudavad kellegi ettevõtlikuks, ja loob standardi ettevõtlusõppega seotud algatustele.</a:t>
            </a:r>
            <a:endParaRPr lang="en-LB"/>
          </a:p>
          <a:p>
            <a:r>
              <a:rPr lang="et-EE" b="1"/>
              <a:t>EntreCompi raamistik koosneb kolmest kompetentsivaldkonnast: </a:t>
            </a:r>
            <a:endParaRPr lang="en-LB"/>
          </a:p>
          <a:p>
            <a:endParaRPr lang="en-US" dirty="0"/>
          </a:p>
        </p:txBody>
      </p:sp>
      <p:sp>
        <p:nvSpPr>
          <p:cNvPr id="14" name="Freeform 13">
            <a:extLst>
              <a:ext uri="{FF2B5EF4-FFF2-40B4-BE49-F238E27FC236}">
                <a16:creationId xmlns:a16="http://schemas.microsoft.com/office/drawing/2014/main" id="{2DDD3612-FD4B-FB47-8456-FA522253AB33}"/>
              </a:ext>
            </a:extLst>
          </p:cNvPr>
          <p:cNvSpPr/>
          <p:nvPr/>
        </p:nvSpPr>
        <p:spPr>
          <a:xfrm>
            <a:off x="381979" y="4278422"/>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538141DF-E30C-CD4F-8489-81CF9A39F895}"/>
              </a:ext>
            </a:extLst>
          </p:cNvPr>
          <p:cNvSpPr/>
          <p:nvPr/>
        </p:nvSpPr>
        <p:spPr>
          <a:xfrm>
            <a:off x="371347" y="5097129"/>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98A05AC6-578C-8F43-B3AF-6C92E842FEB7}"/>
              </a:ext>
            </a:extLst>
          </p:cNvPr>
          <p:cNvSpPr/>
          <p:nvPr/>
        </p:nvSpPr>
        <p:spPr>
          <a:xfrm>
            <a:off x="383379" y="6072965"/>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grpSp>
        <p:nvGrpSpPr>
          <p:cNvPr id="17" name="Group 16">
            <a:extLst>
              <a:ext uri="{FF2B5EF4-FFF2-40B4-BE49-F238E27FC236}">
                <a16:creationId xmlns:a16="http://schemas.microsoft.com/office/drawing/2014/main" id="{135B6DD9-C705-C448-9F47-12F6EF9B1CC9}"/>
              </a:ext>
            </a:extLst>
          </p:cNvPr>
          <p:cNvGrpSpPr/>
          <p:nvPr/>
        </p:nvGrpSpPr>
        <p:grpSpPr>
          <a:xfrm>
            <a:off x="958368" y="9188449"/>
            <a:ext cx="655954" cy="740410"/>
            <a:chOff x="0" y="1"/>
            <a:chExt cx="751563" cy="867883"/>
          </a:xfrm>
          <a:solidFill>
            <a:srgbClr val="7FCCC7"/>
          </a:solidFill>
        </p:grpSpPr>
        <p:sp>
          <p:nvSpPr>
            <p:cNvPr id="18" name="Freeform 17">
              <a:extLst>
                <a:ext uri="{FF2B5EF4-FFF2-40B4-BE49-F238E27FC236}">
                  <a16:creationId xmlns:a16="http://schemas.microsoft.com/office/drawing/2014/main" id="{A205A980-2906-0340-B5FB-D4C4302352CE}"/>
                </a:ext>
              </a:extLst>
            </p:cNvPr>
            <p:cNvSpPr/>
            <p:nvPr/>
          </p:nvSpPr>
          <p:spPr>
            <a:xfrm>
              <a:off x="216797" y="18761"/>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7FCCC7">
                <a:alpha val="41176"/>
              </a:srgbClr>
            </a:solidFill>
            <a:ln w="9028" cap="flat">
              <a:noFill/>
              <a:prstDash val="solid"/>
              <a:miter/>
            </a:ln>
          </p:spPr>
          <p:txBody>
            <a:bodyPr rtlCol="0" anchor="ctr"/>
            <a:lstStyle/>
            <a:p>
              <a:endParaRPr lang="en-GB" dirty="0"/>
            </a:p>
          </p:txBody>
        </p:sp>
        <p:grpSp>
          <p:nvGrpSpPr>
            <p:cNvPr id="19" name="Graphic 2">
              <a:extLst>
                <a:ext uri="{FF2B5EF4-FFF2-40B4-BE49-F238E27FC236}">
                  <a16:creationId xmlns:a16="http://schemas.microsoft.com/office/drawing/2014/main" id="{5543D700-1C9F-7346-BCA8-5EB82F7DFADD}"/>
                </a:ext>
              </a:extLst>
            </p:cNvPr>
            <p:cNvGrpSpPr/>
            <p:nvPr/>
          </p:nvGrpSpPr>
          <p:grpSpPr>
            <a:xfrm>
              <a:off x="0" y="0"/>
              <a:ext cx="751563" cy="867883"/>
              <a:chOff x="0" y="0"/>
              <a:chExt cx="751563" cy="867883"/>
            </a:xfrm>
            <a:grpFill/>
          </p:grpSpPr>
          <p:sp>
            <p:nvSpPr>
              <p:cNvPr id="20" name="Freeform 19">
                <a:extLst>
                  <a:ext uri="{FF2B5EF4-FFF2-40B4-BE49-F238E27FC236}">
                    <a16:creationId xmlns:a16="http://schemas.microsoft.com/office/drawing/2014/main" id="{D76EA20A-AFCF-904D-9595-A41CFAE7AE3A}"/>
                  </a:ext>
                </a:extLst>
              </p:cNvPr>
              <p:cNvSpPr/>
              <p:nvPr/>
            </p:nvSpPr>
            <p:spPr>
              <a:xfrm>
                <a:off x="621485" y="188586"/>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24688FD0-D16C-9D41-AC49-A16275BD789F}"/>
                  </a:ext>
                </a:extLst>
              </p:cNvPr>
              <p:cNvSpPr/>
              <p:nvPr/>
            </p:nvSpPr>
            <p:spPr>
              <a:xfrm>
                <a:off x="590772" y="51281"/>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F6C1710C-448A-5D4D-AA00-15A0FAB3EE3D}"/>
                  </a:ext>
                </a:extLst>
              </p:cNvPr>
              <p:cNvSpPr/>
              <p:nvPr/>
            </p:nvSpPr>
            <p:spPr>
              <a:xfrm>
                <a:off x="57812" y="188586"/>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BD911144-E40E-C54C-B1BF-EBC6AF3E95C6}"/>
                  </a:ext>
                </a:extLst>
              </p:cNvPr>
              <p:cNvSpPr/>
              <p:nvPr/>
            </p:nvSpPr>
            <p:spPr>
              <a:xfrm>
                <a:off x="94849" y="51281"/>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580AF9C0-C7F6-7D41-84D9-B5044A7B2D26}"/>
                  </a:ext>
                </a:extLst>
              </p:cNvPr>
              <p:cNvSpPr/>
              <p:nvPr/>
            </p:nvSpPr>
            <p:spPr>
              <a:xfrm>
                <a:off x="94849" y="304211"/>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5CF8E42E-BB3A-904B-9FAC-8644502C8994}"/>
                  </a:ext>
                </a:extLst>
              </p:cNvPr>
              <p:cNvSpPr/>
              <p:nvPr/>
            </p:nvSpPr>
            <p:spPr>
              <a:xfrm>
                <a:off x="390235" y="101867"/>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C5BCAC29-CAA5-284E-AB73-17F698436582}"/>
                  </a:ext>
                </a:extLst>
              </p:cNvPr>
              <p:cNvSpPr/>
              <p:nvPr/>
            </p:nvSpPr>
            <p:spPr>
              <a:xfrm>
                <a:off x="231172" y="101867"/>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2AC66B15-FD38-F443-A34E-59AA9DF42038}"/>
                  </a:ext>
                </a:extLst>
              </p:cNvPr>
              <p:cNvSpPr/>
              <p:nvPr/>
            </p:nvSpPr>
            <p:spPr>
              <a:xfrm>
                <a:off x="590371" y="304211"/>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1A3671DC-4FB9-F949-846D-22FDD436900F}"/>
                  </a:ext>
                </a:extLst>
              </p:cNvPr>
              <p:cNvSpPr/>
              <p:nvPr/>
            </p:nvSpPr>
            <p:spPr>
              <a:xfrm>
                <a:off x="0" y="0"/>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GB"/>
              </a:p>
            </p:txBody>
          </p:sp>
        </p:grpSp>
      </p:grpSp>
      <p:grpSp>
        <p:nvGrpSpPr>
          <p:cNvPr id="29" name="Group 28">
            <a:extLst>
              <a:ext uri="{FF2B5EF4-FFF2-40B4-BE49-F238E27FC236}">
                <a16:creationId xmlns:a16="http://schemas.microsoft.com/office/drawing/2014/main" id="{B1DCD77E-30A5-8449-B1F6-04129A747F3B}"/>
              </a:ext>
            </a:extLst>
          </p:cNvPr>
          <p:cNvGrpSpPr/>
          <p:nvPr/>
        </p:nvGrpSpPr>
        <p:grpSpPr>
          <a:xfrm>
            <a:off x="3413526" y="9204454"/>
            <a:ext cx="751842" cy="700405"/>
            <a:chOff x="0" y="0"/>
            <a:chExt cx="745522" cy="754272"/>
          </a:xfrm>
        </p:grpSpPr>
        <p:grpSp>
          <p:nvGrpSpPr>
            <p:cNvPr id="30" name="Graphic 2">
              <a:extLst>
                <a:ext uri="{FF2B5EF4-FFF2-40B4-BE49-F238E27FC236}">
                  <a16:creationId xmlns:a16="http://schemas.microsoft.com/office/drawing/2014/main" id="{F27BC22E-C431-2444-9AEA-96D0496653E7}"/>
                </a:ext>
              </a:extLst>
            </p:cNvPr>
            <p:cNvGrpSpPr/>
            <p:nvPr/>
          </p:nvGrpSpPr>
          <p:grpSpPr>
            <a:xfrm>
              <a:off x="162598" y="281835"/>
              <a:ext cx="420044" cy="75879"/>
              <a:chOff x="162598" y="281835"/>
              <a:chExt cx="420044" cy="75879"/>
            </a:xfrm>
            <a:solidFill>
              <a:srgbClr val="00BADE"/>
            </a:solidFill>
          </p:grpSpPr>
          <p:sp>
            <p:nvSpPr>
              <p:cNvPr id="41" name="Freeform 40">
                <a:extLst>
                  <a:ext uri="{FF2B5EF4-FFF2-40B4-BE49-F238E27FC236}">
                    <a16:creationId xmlns:a16="http://schemas.microsoft.com/office/drawing/2014/main" id="{2026D906-F121-7844-917F-ED2DB20B0900}"/>
                  </a:ext>
                </a:extLst>
              </p:cNvPr>
              <p:cNvSpPr/>
              <p:nvPr/>
            </p:nvSpPr>
            <p:spPr>
              <a:xfrm>
                <a:off x="162598" y="283643"/>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7FCCC7">
                  <a:alpha val="41176"/>
                </a:srgbClr>
              </a:solidFill>
              <a:ln w="9028"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874D6D9D-4FE8-3B41-A03A-64CA9D152F30}"/>
                  </a:ext>
                </a:extLst>
              </p:cNvPr>
              <p:cNvSpPr/>
              <p:nvPr/>
            </p:nvSpPr>
            <p:spPr>
              <a:xfrm>
                <a:off x="449854" y="281835"/>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7FCCC7">
                  <a:alpha val="41176"/>
                </a:srgbClr>
              </a:solidFill>
              <a:ln w="9028" cap="flat">
                <a:noFill/>
                <a:prstDash val="solid"/>
                <a:miter/>
              </a:ln>
            </p:spPr>
            <p:txBody>
              <a:bodyPr rtlCol="0" anchor="ctr"/>
              <a:lstStyle/>
              <a:p>
                <a:endParaRPr lang="en-GB"/>
              </a:p>
            </p:txBody>
          </p:sp>
        </p:grpSp>
        <p:grpSp>
          <p:nvGrpSpPr>
            <p:cNvPr id="31" name="Graphic 2">
              <a:extLst>
                <a:ext uri="{FF2B5EF4-FFF2-40B4-BE49-F238E27FC236}">
                  <a16:creationId xmlns:a16="http://schemas.microsoft.com/office/drawing/2014/main" id="{03658905-9E61-2D4D-8F5A-7B7E25949276}"/>
                </a:ext>
              </a:extLst>
            </p:cNvPr>
            <p:cNvGrpSpPr/>
            <p:nvPr/>
          </p:nvGrpSpPr>
          <p:grpSpPr>
            <a:xfrm>
              <a:off x="0" y="0"/>
              <a:ext cx="745522" cy="754272"/>
              <a:chOff x="0" y="0"/>
              <a:chExt cx="745522" cy="754272"/>
            </a:xfrm>
            <a:solidFill>
              <a:srgbClr val="000000"/>
            </a:solidFill>
          </p:grpSpPr>
          <p:sp>
            <p:nvSpPr>
              <p:cNvPr id="32" name="Freeform 31">
                <a:extLst>
                  <a:ext uri="{FF2B5EF4-FFF2-40B4-BE49-F238E27FC236}">
                    <a16:creationId xmlns:a16="http://schemas.microsoft.com/office/drawing/2014/main" id="{45701A58-B3A9-A94B-A441-8C08E8F0814B}"/>
                  </a:ext>
                </a:extLst>
              </p:cNvPr>
              <p:cNvSpPr/>
              <p:nvPr/>
            </p:nvSpPr>
            <p:spPr>
              <a:xfrm>
                <a:off x="113574" y="690152"/>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7FCCC7"/>
              </a:solidFill>
              <a:ln w="902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10C24364-0306-8C47-8453-D4EBFEFF4842}"/>
                  </a:ext>
                </a:extLst>
              </p:cNvPr>
              <p:cNvSpPr/>
              <p:nvPr/>
            </p:nvSpPr>
            <p:spPr>
              <a:xfrm>
                <a:off x="0" y="225731"/>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7FCCC7"/>
              </a:solidFill>
              <a:ln w="902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20100D91-AA37-7F4C-A01F-975DB0477944}"/>
                  </a:ext>
                </a:extLst>
              </p:cNvPr>
              <p:cNvSpPr/>
              <p:nvPr/>
            </p:nvSpPr>
            <p:spPr>
              <a:xfrm>
                <a:off x="81314" y="645889"/>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7FCCC7"/>
              </a:solidFill>
              <a:ln w="9028" cap="flat">
                <a:noFill/>
                <a:prstDash val="solid"/>
                <a:miter/>
              </a:ln>
            </p:spPr>
            <p:txBody>
              <a:bodyPr rtlCol="0" anchor="ctr"/>
              <a:lstStyle/>
              <a:p>
                <a:endParaRPr lang="en-GB" dirty="0"/>
              </a:p>
            </p:txBody>
          </p:sp>
          <p:sp>
            <p:nvSpPr>
              <p:cNvPr id="35" name="Freeform 34">
                <a:extLst>
                  <a:ext uri="{FF2B5EF4-FFF2-40B4-BE49-F238E27FC236}">
                    <a16:creationId xmlns:a16="http://schemas.microsoft.com/office/drawing/2014/main" id="{6E4BAC8D-0B47-EA4A-A443-22D132AAD4D9}"/>
                  </a:ext>
                </a:extLst>
              </p:cNvPr>
              <p:cNvSpPr/>
              <p:nvPr/>
            </p:nvSpPr>
            <p:spPr>
              <a:xfrm>
                <a:off x="419345" y="232559"/>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7FCCC7"/>
              </a:solidFill>
              <a:ln w="902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E0DD7242-2874-5845-B635-FF52BAADE5B1}"/>
                  </a:ext>
                </a:extLst>
              </p:cNvPr>
              <p:cNvSpPr/>
              <p:nvPr/>
            </p:nvSpPr>
            <p:spPr>
              <a:xfrm>
                <a:off x="137305" y="75879"/>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7FCCC7"/>
              </a:solidFill>
              <a:ln w="902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5B805FC2-B539-B14A-890E-55EE73BB240D}"/>
                  </a:ext>
                </a:extLst>
              </p:cNvPr>
              <p:cNvSpPr/>
              <p:nvPr/>
            </p:nvSpPr>
            <p:spPr>
              <a:xfrm>
                <a:off x="358619" y="433594"/>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7FCCC7"/>
              </a:solidFill>
              <a:ln w="9028" cap="flat">
                <a:noFill/>
                <a:prstDash val="solid"/>
                <a:miter/>
              </a:ln>
            </p:spPr>
            <p:txBody>
              <a:bodyPr rtlCol="0" anchor="ctr"/>
              <a:lstStyle/>
              <a:p>
                <a:endParaRPr lang="en-GB" dirty="0"/>
              </a:p>
            </p:txBody>
          </p:sp>
          <p:sp>
            <p:nvSpPr>
              <p:cNvPr id="38" name="Freeform 37">
                <a:extLst>
                  <a:ext uri="{FF2B5EF4-FFF2-40B4-BE49-F238E27FC236}">
                    <a16:creationId xmlns:a16="http://schemas.microsoft.com/office/drawing/2014/main" id="{E535A35D-CA8E-EE47-86D9-9771F5801D89}"/>
                  </a:ext>
                </a:extLst>
              </p:cNvPr>
              <p:cNvSpPr/>
              <p:nvPr/>
            </p:nvSpPr>
            <p:spPr>
              <a:xfrm>
                <a:off x="363136" y="0"/>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7FCCC7"/>
              </a:solidFill>
              <a:ln w="902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254CD7DD-93C4-8D47-9C82-4676EDA73384}"/>
                  </a:ext>
                </a:extLst>
              </p:cNvPr>
              <p:cNvSpPr/>
              <p:nvPr/>
            </p:nvSpPr>
            <p:spPr>
              <a:xfrm>
                <a:off x="283192" y="25067"/>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7FCCC7"/>
              </a:solidFill>
              <a:ln w="9028"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02E26007-9309-E542-8292-14C481034466}"/>
                  </a:ext>
                </a:extLst>
              </p:cNvPr>
              <p:cNvSpPr/>
              <p:nvPr/>
            </p:nvSpPr>
            <p:spPr>
              <a:xfrm>
                <a:off x="426819" y="25067"/>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7FCCC7"/>
              </a:solidFill>
              <a:ln w="9028" cap="flat">
                <a:noFill/>
                <a:prstDash val="solid"/>
                <a:miter/>
              </a:ln>
            </p:spPr>
            <p:txBody>
              <a:bodyPr rtlCol="0" anchor="ctr"/>
              <a:lstStyle/>
              <a:p>
                <a:endParaRPr lang="en-GB" dirty="0"/>
              </a:p>
            </p:txBody>
          </p:sp>
        </p:grpSp>
      </p:grpSp>
      <p:grpSp>
        <p:nvGrpSpPr>
          <p:cNvPr id="43" name="Group 42">
            <a:extLst>
              <a:ext uri="{FF2B5EF4-FFF2-40B4-BE49-F238E27FC236}">
                <a16:creationId xmlns:a16="http://schemas.microsoft.com/office/drawing/2014/main" id="{1013552D-346F-5E46-BF70-D9A1E687E406}"/>
              </a:ext>
            </a:extLst>
          </p:cNvPr>
          <p:cNvGrpSpPr/>
          <p:nvPr/>
        </p:nvGrpSpPr>
        <p:grpSpPr>
          <a:xfrm>
            <a:off x="5963290" y="9224805"/>
            <a:ext cx="679447" cy="742953"/>
            <a:chOff x="0" y="0"/>
            <a:chExt cx="920484" cy="919581"/>
          </a:xfrm>
        </p:grpSpPr>
        <p:sp>
          <p:nvSpPr>
            <p:cNvPr id="44" name="Freeform 43">
              <a:extLst>
                <a:ext uri="{FF2B5EF4-FFF2-40B4-BE49-F238E27FC236}">
                  <a16:creationId xmlns:a16="http://schemas.microsoft.com/office/drawing/2014/main" id="{DBDD0A22-FFB7-BD4B-9B88-49AA0EC32499}"/>
                </a:ext>
              </a:extLst>
            </p:cNvPr>
            <p:cNvSpPr/>
            <p:nvPr/>
          </p:nvSpPr>
          <p:spPr>
            <a:xfrm>
              <a:off x="728981" y="23486"/>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7FCCC7">
                <a:alpha val="41176"/>
              </a:srgbClr>
            </a:solidFill>
            <a:ln w="9028"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1FD6A56F-D433-8144-8451-E25E43435778}"/>
                </a:ext>
              </a:extLst>
            </p:cNvPr>
            <p:cNvSpPr/>
            <p:nvPr/>
          </p:nvSpPr>
          <p:spPr>
            <a:xfrm>
              <a:off x="396558" y="219507"/>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7FCCC7">
                <a:alpha val="41176"/>
              </a:srgbClr>
            </a:solidFill>
            <a:ln w="9028" cap="flat">
              <a:noFill/>
              <a:prstDash val="solid"/>
              <a:miter/>
            </a:ln>
          </p:spPr>
          <p:txBody>
            <a:bodyPr rtlCol="0" anchor="ctr"/>
            <a:lstStyle/>
            <a:p>
              <a:endParaRPr lang="en-GB"/>
            </a:p>
          </p:txBody>
        </p:sp>
        <p:grpSp>
          <p:nvGrpSpPr>
            <p:cNvPr id="46" name="Graphic 2">
              <a:extLst>
                <a:ext uri="{FF2B5EF4-FFF2-40B4-BE49-F238E27FC236}">
                  <a16:creationId xmlns:a16="http://schemas.microsoft.com/office/drawing/2014/main" id="{05F4EF21-A15F-B543-B690-0C57B53B5AC5}"/>
                </a:ext>
              </a:extLst>
            </p:cNvPr>
            <p:cNvGrpSpPr/>
            <p:nvPr/>
          </p:nvGrpSpPr>
          <p:grpSpPr>
            <a:xfrm>
              <a:off x="0" y="0"/>
              <a:ext cx="920484" cy="919581"/>
              <a:chOff x="0" y="0"/>
              <a:chExt cx="920484" cy="919581"/>
            </a:xfrm>
            <a:solidFill>
              <a:srgbClr val="010101"/>
            </a:solidFill>
          </p:grpSpPr>
          <p:sp>
            <p:nvSpPr>
              <p:cNvPr id="47" name="Freeform 46">
                <a:extLst>
                  <a:ext uri="{FF2B5EF4-FFF2-40B4-BE49-F238E27FC236}">
                    <a16:creationId xmlns:a16="http://schemas.microsoft.com/office/drawing/2014/main" id="{9FA769BC-82B9-B445-898E-B6029AFF5775}"/>
                  </a:ext>
                </a:extLst>
              </p:cNvPr>
              <p:cNvSpPr/>
              <p:nvPr/>
            </p:nvSpPr>
            <p:spPr>
              <a:xfrm>
                <a:off x="666651" y="609742"/>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7FCCC7"/>
              </a:solidFill>
              <a:ln w="9028"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892A1185-B196-A34C-B9CC-DA713B03EA69}"/>
                  </a:ext>
                </a:extLst>
              </p:cNvPr>
              <p:cNvSpPr/>
              <p:nvPr/>
            </p:nvSpPr>
            <p:spPr>
              <a:xfrm>
                <a:off x="0" y="0"/>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7FCCC7"/>
              </a:solidFill>
              <a:ln w="9028" cap="flat">
                <a:noFill/>
                <a:prstDash val="solid"/>
                <a:miter/>
              </a:ln>
            </p:spPr>
            <p:txBody>
              <a:bodyPr rtlCol="0" anchor="ctr"/>
              <a:lstStyle/>
              <a:p>
                <a:endParaRPr lang="en-GB"/>
              </a:p>
            </p:txBody>
          </p:sp>
        </p:grpSp>
      </p:grpSp>
      <p:grpSp>
        <p:nvGrpSpPr>
          <p:cNvPr id="56" name="Group 55">
            <a:extLst>
              <a:ext uri="{FF2B5EF4-FFF2-40B4-BE49-F238E27FC236}">
                <a16:creationId xmlns:a16="http://schemas.microsoft.com/office/drawing/2014/main" id="{C3D4086C-5E7C-5440-A457-2E8A273158DA}"/>
              </a:ext>
            </a:extLst>
          </p:cNvPr>
          <p:cNvGrpSpPr/>
          <p:nvPr/>
        </p:nvGrpSpPr>
        <p:grpSpPr>
          <a:xfrm>
            <a:off x="519803" y="6775280"/>
            <a:ext cx="1521426" cy="2214649"/>
            <a:chOff x="495624" y="6883840"/>
            <a:chExt cx="1521426" cy="2214649"/>
          </a:xfrm>
        </p:grpSpPr>
        <p:sp>
          <p:nvSpPr>
            <p:cNvPr id="49" name="Freeform: Shape 4232">
              <a:extLst>
                <a:ext uri="{FF2B5EF4-FFF2-40B4-BE49-F238E27FC236}">
                  <a16:creationId xmlns:a16="http://schemas.microsoft.com/office/drawing/2014/main" id="{B9ABE70A-4470-1147-8D4C-EB0900324A75}"/>
                </a:ext>
              </a:extLst>
            </p:cNvPr>
            <p:cNvSpPr/>
            <p:nvPr/>
          </p:nvSpPr>
          <p:spPr>
            <a:xfrm>
              <a:off x="495624" y="6883840"/>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Freeform: Shape 4237">
              <a:extLst>
                <a:ext uri="{FF2B5EF4-FFF2-40B4-BE49-F238E27FC236}">
                  <a16:creationId xmlns:a16="http://schemas.microsoft.com/office/drawing/2014/main" id="{E9E5E387-BB10-224A-B89D-86CA27BFEA4C}"/>
                </a:ext>
              </a:extLst>
            </p:cNvPr>
            <p:cNvSpPr/>
            <p:nvPr/>
          </p:nvSpPr>
          <p:spPr>
            <a:xfrm>
              <a:off x="538723" y="6925275"/>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grpSp>
      <p:grpSp>
        <p:nvGrpSpPr>
          <p:cNvPr id="55" name="Group 54">
            <a:extLst>
              <a:ext uri="{FF2B5EF4-FFF2-40B4-BE49-F238E27FC236}">
                <a16:creationId xmlns:a16="http://schemas.microsoft.com/office/drawing/2014/main" id="{E746D135-4245-AF43-852A-E348CDDDA30B}"/>
              </a:ext>
            </a:extLst>
          </p:cNvPr>
          <p:cNvGrpSpPr/>
          <p:nvPr/>
        </p:nvGrpSpPr>
        <p:grpSpPr>
          <a:xfrm>
            <a:off x="3019958" y="6775280"/>
            <a:ext cx="1519759" cy="2214649"/>
            <a:chOff x="3618651" y="6930140"/>
            <a:chExt cx="1519759" cy="2214649"/>
          </a:xfrm>
        </p:grpSpPr>
        <p:sp>
          <p:nvSpPr>
            <p:cNvPr id="51" name="Freeform: Shape 4233">
              <a:extLst>
                <a:ext uri="{FF2B5EF4-FFF2-40B4-BE49-F238E27FC236}">
                  <a16:creationId xmlns:a16="http://schemas.microsoft.com/office/drawing/2014/main" id="{7F07B0C6-E016-014A-8A0C-CD89980616D5}"/>
                </a:ext>
              </a:extLst>
            </p:cNvPr>
            <p:cNvSpPr/>
            <p:nvPr/>
          </p:nvSpPr>
          <p:spPr>
            <a:xfrm>
              <a:off x="3618651" y="6930140"/>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Freeform: Shape 4238">
              <a:extLst>
                <a:ext uri="{FF2B5EF4-FFF2-40B4-BE49-F238E27FC236}">
                  <a16:creationId xmlns:a16="http://schemas.microsoft.com/office/drawing/2014/main" id="{457BCEA8-329C-5D49-8EB5-6BD65759642A}"/>
                </a:ext>
              </a:extLst>
            </p:cNvPr>
            <p:cNvSpPr/>
            <p:nvPr/>
          </p:nvSpPr>
          <p:spPr>
            <a:xfrm>
              <a:off x="3660084" y="6971575"/>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grpSp>
      <p:grpSp>
        <p:nvGrpSpPr>
          <p:cNvPr id="57" name="Group 56">
            <a:extLst>
              <a:ext uri="{FF2B5EF4-FFF2-40B4-BE49-F238E27FC236}">
                <a16:creationId xmlns:a16="http://schemas.microsoft.com/office/drawing/2014/main" id="{D6DB7493-16AB-214B-9ACA-2FBD122205D5}"/>
              </a:ext>
            </a:extLst>
          </p:cNvPr>
          <p:cNvGrpSpPr/>
          <p:nvPr/>
        </p:nvGrpSpPr>
        <p:grpSpPr>
          <a:xfrm>
            <a:off x="5518446" y="6775280"/>
            <a:ext cx="1521426" cy="2214649"/>
            <a:chOff x="7015642" y="6936390"/>
            <a:chExt cx="1521426" cy="2214649"/>
          </a:xfrm>
        </p:grpSpPr>
        <p:sp>
          <p:nvSpPr>
            <p:cNvPr id="53" name="Freeform: Shape 4234">
              <a:extLst>
                <a:ext uri="{FF2B5EF4-FFF2-40B4-BE49-F238E27FC236}">
                  <a16:creationId xmlns:a16="http://schemas.microsoft.com/office/drawing/2014/main" id="{FE0A40AE-07A8-7E4F-A5DF-06AE5EA2504D}"/>
                </a:ext>
              </a:extLst>
            </p:cNvPr>
            <p:cNvSpPr/>
            <p:nvPr/>
          </p:nvSpPr>
          <p:spPr>
            <a:xfrm>
              <a:off x="7015642" y="6936390"/>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4" name="Freeform: Shape 4239">
              <a:extLst>
                <a:ext uri="{FF2B5EF4-FFF2-40B4-BE49-F238E27FC236}">
                  <a16:creationId xmlns:a16="http://schemas.microsoft.com/office/drawing/2014/main" id="{2DA88DF5-5B9F-0749-BA53-A6B05A998FD7}"/>
                </a:ext>
              </a:extLst>
            </p:cNvPr>
            <p:cNvSpPr/>
            <p:nvPr/>
          </p:nvSpPr>
          <p:spPr>
            <a:xfrm>
              <a:off x="7062760" y="6977825"/>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grpSp>
      <p:sp>
        <p:nvSpPr>
          <p:cNvPr id="58" name="Text Placeholder 25">
            <a:extLst>
              <a:ext uri="{FF2B5EF4-FFF2-40B4-BE49-F238E27FC236}">
                <a16:creationId xmlns:a16="http://schemas.microsoft.com/office/drawing/2014/main" id="{2B5846D1-52E5-5546-AE25-43F4C4E5239F}"/>
              </a:ext>
            </a:extLst>
          </p:cNvPr>
          <p:cNvSpPr txBox="1">
            <a:spLocks/>
          </p:cNvSpPr>
          <p:nvPr/>
        </p:nvSpPr>
        <p:spPr>
          <a:xfrm>
            <a:off x="3212006" y="7031129"/>
            <a:ext cx="1149178"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3300" b="1" dirty="0">
                <a:solidFill>
                  <a:schemeClr val="bg1"/>
                </a:solidFill>
                <a:latin typeface="Calibri" panose="020F0502020204030204" pitchFamily="34" charset="0"/>
              </a:rPr>
              <a:t>02</a:t>
            </a:r>
          </a:p>
        </p:txBody>
      </p:sp>
      <p:sp>
        <p:nvSpPr>
          <p:cNvPr id="59" name="Text Placeholder 3">
            <a:extLst>
              <a:ext uri="{FF2B5EF4-FFF2-40B4-BE49-F238E27FC236}">
                <a16:creationId xmlns:a16="http://schemas.microsoft.com/office/drawing/2014/main" id="{AC08640E-F92D-4D4B-B1B5-599E24BF1E3C}"/>
              </a:ext>
            </a:extLst>
          </p:cNvPr>
          <p:cNvSpPr txBox="1">
            <a:spLocks/>
          </p:cNvSpPr>
          <p:nvPr/>
        </p:nvSpPr>
        <p:spPr>
          <a:xfrm>
            <a:off x="3033473" y="7592032"/>
            <a:ext cx="1506244" cy="546380"/>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800" b="1" dirty="0">
                <a:solidFill>
                  <a:schemeClr val="bg1"/>
                </a:solidFill>
              </a:rPr>
              <a:t>RESSURSID</a:t>
            </a:r>
          </a:p>
        </p:txBody>
      </p:sp>
      <p:sp>
        <p:nvSpPr>
          <p:cNvPr id="60" name="Text Placeholder 25">
            <a:extLst>
              <a:ext uri="{FF2B5EF4-FFF2-40B4-BE49-F238E27FC236}">
                <a16:creationId xmlns:a16="http://schemas.microsoft.com/office/drawing/2014/main" id="{EC382005-2C89-F247-9CE4-FDB2DDFFABF3}"/>
              </a:ext>
            </a:extLst>
          </p:cNvPr>
          <p:cNvSpPr txBox="1">
            <a:spLocks/>
          </p:cNvSpPr>
          <p:nvPr/>
        </p:nvSpPr>
        <p:spPr>
          <a:xfrm>
            <a:off x="703585" y="7031129"/>
            <a:ext cx="1149178"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3300" b="1" dirty="0">
                <a:solidFill>
                  <a:schemeClr val="bg1"/>
                </a:solidFill>
                <a:latin typeface="Calibri" panose="020F0502020204030204" pitchFamily="34" charset="0"/>
              </a:rPr>
              <a:t>01</a:t>
            </a:r>
          </a:p>
        </p:txBody>
      </p:sp>
      <p:sp>
        <p:nvSpPr>
          <p:cNvPr id="61" name="Text Placeholder 3">
            <a:extLst>
              <a:ext uri="{FF2B5EF4-FFF2-40B4-BE49-F238E27FC236}">
                <a16:creationId xmlns:a16="http://schemas.microsoft.com/office/drawing/2014/main" id="{A5BFBA0B-FCF8-9C4C-A99B-87155A7D5625}"/>
              </a:ext>
            </a:extLst>
          </p:cNvPr>
          <p:cNvSpPr txBox="1">
            <a:spLocks/>
          </p:cNvSpPr>
          <p:nvPr/>
        </p:nvSpPr>
        <p:spPr>
          <a:xfrm>
            <a:off x="525051" y="7411527"/>
            <a:ext cx="1471411" cy="546380"/>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800" b="1" dirty="0">
                <a:solidFill>
                  <a:schemeClr val="bg1"/>
                </a:solidFill>
              </a:rPr>
              <a:t>IDEED JA VÕIMALUSED</a:t>
            </a:r>
          </a:p>
        </p:txBody>
      </p:sp>
      <p:sp>
        <p:nvSpPr>
          <p:cNvPr id="62" name="Text Placeholder 25">
            <a:extLst>
              <a:ext uri="{FF2B5EF4-FFF2-40B4-BE49-F238E27FC236}">
                <a16:creationId xmlns:a16="http://schemas.microsoft.com/office/drawing/2014/main" id="{EFDE2968-A1C9-184C-9791-9961A5888489}"/>
              </a:ext>
            </a:extLst>
          </p:cNvPr>
          <p:cNvSpPr txBox="1">
            <a:spLocks/>
          </p:cNvSpPr>
          <p:nvPr/>
        </p:nvSpPr>
        <p:spPr>
          <a:xfrm>
            <a:off x="5720429" y="7031129"/>
            <a:ext cx="1149178"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3300" b="1" dirty="0">
                <a:solidFill>
                  <a:schemeClr val="bg1"/>
                </a:solidFill>
                <a:latin typeface="Calibri" panose="020F0502020204030204" pitchFamily="34" charset="0"/>
              </a:rPr>
              <a:t>03</a:t>
            </a:r>
          </a:p>
        </p:txBody>
      </p:sp>
      <p:sp>
        <p:nvSpPr>
          <p:cNvPr id="63" name="Text Placeholder 3">
            <a:extLst>
              <a:ext uri="{FF2B5EF4-FFF2-40B4-BE49-F238E27FC236}">
                <a16:creationId xmlns:a16="http://schemas.microsoft.com/office/drawing/2014/main" id="{88DB2BF9-1D03-AD48-A44D-5D3D5673FF7E}"/>
              </a:ext>
            </a:extLst>
          </p:cNvPr>
          <p:cNvSpPr txBox="1">
            <a:spLocks/>
          </p:cNvSpPr>
          <p:nvPr/>
        </p:nvSpPr>
        <p:spPr>
          <a:xfrm>
            <a:off x="5541896" y="7592032"/>
            <a:ext cx="1506244" cy="546380"/>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800" b="1" dirty="0">
                <a:solidFill>
                  <a:schemeClr val="bg1"/>
                </a:solidFill>
              </a:rPr>
              <a:t>TEGEVUSED</a:t>
            </a:r>
          </a:p>
        </p:txBody>
      </p:sp>
      <p:sp>
        <p:nvSpPr>
          <p:cNvPr id="64" name="Text Placeholder 3">
            <a:extLst>
              <a:ext uri="{FF2B5EF4-FFF2-40B4-BE49-F238E27FC236}">
                <a16:creationId xmlns:a16="http://schemas.microsoft.com/office/drawing/2014/main" id="{3BBF3B6C-8C4F-C146-8493-16FE711D2145}"/>
              </a:ext>
            </a:extLst>
          </p:cNvPr>
          <p:cNvSpPr txBox="1">
            <a:spLocks/>
          </p:cNvSpPr>
          <p:nvPr/>
        </p:nvSpPr>
        <p:spPr>
          <a:xfrm>
            <a:off x="1292960" y="527381"/>
            <a:ext cx="5769271" cy="137694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r>
              <a:rPr lang="et-EE"/>
              <a:t>Olla teadlik erinevatest EntreCompi ja DigCompi raamistike pädevustest, mida digitaalses kodanikuosaluse projektis osalemine annab.</a:t>
            </a:r>
            <a:endParaRPr lang="en-LB"/>
          </a:p>
          <a:p>
            <a:endParaRPr lang="en-RU" dirty="0"/>
          </a:p>
          <a:p>
            <a:pPr lvl="0"/>
            <a:r>
              <a:rPr lang="et-EE"/>
              <a:t>Teha kindlaks ja mõista, kuidas digitehnoloogiaid saab kodanikuosaluse projektis kasutada, ning mõista potentsiaalset kasu, mida digitehnoloogiad võivad digitaalsele kaasamisprojektile tuua.</a:t>
            </a:r>
            <a:endParaRPr lang="en-US" dirty="0"/>
          </a:p>
          <a:p>
            <a:endParaRPr lang="en-RU" dirty="0"/>
          </a:p>
        </p:txBody>
      </p:sp>
      <p:pic>
        <p:nvPicPr>
          <p:cNvPr id="65" name="Picture 64">
            <a:extLst>
              <a:ext uri="{FF2B5EF4-FFF2-40B4-BE49-F238E27FC236}">
                <a16:creationId xmlns:a16="http://schemas.microsoft.com/office/drawing/2014/main" id="{D3A6B22B-6B99-CC41-B297-579D048658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999" y="463136"/>
            <a:ext cx="952500" cy="495300"/>
          </a:xfrm>
          <a:prstGeom prst="rect">
            <a:avLst/>
          </a:prstGeom>
        </p:spPr>
      </p:pic>
      <p:sp>
        <p:nvSpPr>
          <p:cNvPr id="66" name="Text Placeholder 25">
            <a:extLst>
              <a:ext uri="{FF2B5EF4-FFF2-40B4-BE49-F238E27FC236}">
                <a16:creationId xmlns:a16="http://schemas.microsoft.com/office/drawing/2014/main" id="{E0B9DB60-011C-0342-BD8B-5277801AC0D1}"/>
              </a:ext>
            </a:extLst>
          </p:cNvPr>
          <p:cNvSpPr txBox="1">
            <a:spLocks/>
          </p:cNvSpPr>
          <p:nvPr/>
        </p:nvSpPr>
        <p:spPr>
          <a:xfrm>
            <a:off x="357645" y="492950"/>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03</a:t>
            </a:r>
          </a:p>
        </p:txBody>
      </p:sp>
      <p:pic>
        <p:nvPicPr>
          <p:cNvPr id="67" name="Picture 66">
            <a:extLst>
              <a:ext uri="{FF2B5EF4-FFF2-40B4-BE49-F238E27FC236}">
                <a16:creationId xmlns:a16="http://schemas.microsoft.com/office/drawing/2014/main" id="{D4591625-9288-7A48-A3F5-FBE359AD63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999" y="1172113"/>
            <a:ext cx="952500" cy="495300"/>
          </a:xfrm>
          <a:prstGeom prst="rect">
            <a:avLst/>
          </a:prstGeom>
        </p:spPr>
      </p:pic>
      <p:sp>
        <p:nvSpPr>
          <p:cNvPr id="68" name="Text Placeholder 25">
            <a:extLst>
              <a:ext uri="{FF2B5EF4-FFF2-40B4-BE49-F238E27FC236}">
                <a16:creationId xmlns:a16="http://schemas.microsoft.com/office/drawing/2014/main" id="{8427056A-2E08-ED43-9933-86C5F94C7A6D}"/>
              </a:ext>
            </a:extLst>
          </p:cNvPr>
          <p:cNvSpPr txBox="1">
            <a:spLocks/>
          </p:cNvSpPr>
          <p:nvPr/>
        </p:nvSpPr>
        <p:spPr>
          <a:xfrm>
            <a:off x="358286" y="1184326"/>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04</a:t>
            </a:r>
          </a:p>
        </p:txBody>
      </p:sp>
      <p:cxnSp>
        <p:nvCxnSpPr>
          <p:cNvPr id="3" name="Straight Connector 2">
            <a:extLst>
              <a:ext uri="{FF2B5EF4-FFF2-40B4-BE49-F238E27FC236}">
                <a16:creationId xmlns:a16="http://schemas.microsoft.com/office/drawing/2014/main" id="{069057DA-F764-225D-D691-C7F2206071AE}"/>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4" name="Text Placeholder 25">
            <a:extLst>
              <a:ext uri="{FF2B5EF4-FFF2-40B4-BE49-F238E27FC236}">
                <a16:creationId xmlns:a16="http://schemas.microsoft.com/office/drawing/2014/main" id="{5DFB73CB-C8A7-7DB4-AB5A-11EFC4FB8640}"/>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Tree>
    <p:extLst>
      <p:ext uri="{BB962C8B-B14F-4D97-AF65-F5344CB8AC3E}">
        <p14:creationId xmlns:p14="http://schemas.microsoft.com/office/powerpoint/2010/main" val="3842244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F597B036-2824-D44A-A5FF-974BC2083DE5}"/>
              </a:ext>
            </a:extLst>
          </p:cNvPr>
          <p:cNvSpPr>
            <a:spLocks noGrp="1"/>
          </p:cNvSpPr>
          <p:nvPr>
            <p:ph type="body" sz="quarter" idx="15"/>
          </p:nvPr>
        </p:nvSpPr>
        <p:spPr>
          <a:xfrm>
            <a:off x="1044759" y="2961938"/>
            <a:ext cx="511077" cy="505268"/>
          </a:xfrm>
        </p:spPr>
        <p:txBody>
          <a:bodyPr/>
          <a:lstStyle/>
          <a:p>
            <a:endParaRPr lang="en-RU"/>
          </a:p>
        </p:txBody>
      </p:sp>
      <p:sp>
        <p:nvSpPr>
          <p:cNvPr id="19" name="Text Placeholder 18">
            <a:extLst>
              <a:ext uri="{FF2B5EF4-FFF2-40B4-BE49-F238E27FC236}">
                <a16:creationId xmlns:a16="http://schemas.microsoft.com/office/drawing/2014/main" id="{A505B845-A99B-2444-A02A-ECD0A86E9A45}"/>
              </a:ext>
            </a:extLst>
          </p:cNvPr>
          <p:cNvSpPr>
            <a:spLocks noGrp="1"/>
          </p:cNvSpPr>
          <p:nvPr>
            <p:ph type="body" sz="quarter" idx="14"/>
          </p:nvPr>
        </p:nvSpPr>
        <p:spPr>
          <a:xfrm>
            <a:off x="1601242" y="2969360"/>
            <a:ext cx="4718277" cy="505268"/>
          </a:xfrm>
        </p:spPr>
        <p:txBody>
          <a:bodyPr/>
          <a:lstStyle/>
          <a:p>
            <a:r>
              <a:rPr lang="et-EE"/>
              <a:t>Sissejuhatus</a:t>
            </a:r>
            <a:r>
              <a:rPr lang="en-US" dirty="0"/>
              <a:t> </a:t>
            </a:r>
            <a:endParaRPr lang="en-RU" dirty="0"/>
          </a:p>
        </p:txBody>
      </p:sp>
      <p:sp>
        <p:nvSpPr>
          <p:cNvPr id="21" name="Text Placeholder 20">
            <a:extLst>
              <a:ext uri="{FF2B5EF4-FFF2-40B4-BE49-F238E27FC236}">
                <a16:creationId xmlns:a16="http://schemas.microsoft.com/office/drawing/2014/main" id="{4F1BEA01-B9FA-4F48-AAF5-12633E71F3F5}"/>
              </a:ext>
            </a:extLst>
          </p:cNvPr>
          <p:cNvSpPr>
            <a:spLocks noGrp="1"/>
          </p:cNvSpPr>
          <p:nvPr>
            <p:ph type="body" sz="quarter" idx="16"/>
          </p:nvPr>
        </p:nvSpPr>
        <p:spPr/>
        <p:txBody>
          <a:bodyPr/>
          <a:lstStyle/>
          <a:p>
            <a:r>
              <a:rPr lang="en-US"/>
              <a:t>SISUKORD</a:t>
            </a:r>
          </a:p>
        </p:txBody>
      </p:sp>
      <p:sp>
        <p:nvSpPr>
          <p:cNvPr id="22" name="Text Placeholder 21">
            <a:extLst>
              <a:ext uri="{FF2B5EF4-FFF2-40B4-BE49-F238E27FC236}">
                <a16:creationId xmlns:a16="http://schemas.microsoft.com/office/drawing/2014/main" id="{F3293512-D3D7-A846-884A-B9DB8E43AEFB}"/>
              </a:ext>
            </a:extLst>
          </p:cNvPr>
          <p:cNvSpPr>
            <a:spLocks noGrp="1"/>
          </p:cNvSpPr>
          <p:nvPr>
            <p:ph type="body" sz="quarter" idx="17"/>
          </p:nvPr>
        </p:nvSpPr>
        <p:spPr>
          <a:xfrm>
            <a:off x="1060521" y="3680615"/>
            <a:ext cx="511077" cy="505268"/>
          </a:xfrm>
        </p:spPr>
        <p:txBody>
          <a:bodyPr/>
          <a:lstStyle/>
          <a:p>
            <a:endParaRPr lang="en-RU"/>
          </a:p>
        </p:txBody>
      </p:sp>
      <p:sp>
        <p:nvSpPr>
          <p:cNvPr id="23" name="Text Placeholder 22">
            <a:extLst>
              <a:ext uri="{FF2B5EF4-FFF2-40B4-BE49-F238E27FC236}">
                <a16:creationId xmlns:a16="http://schemas.microsoft.com/office/drawing/2014/main" id="{121E2816-AD0C-D342-852A-F83AD188B037}"/>
              </a:ext>
            </a:extLst>
          </p:cNvPr>
          <p:cNvSpPr>
            <a:spLocks noGrp="1"/>
          </p:cNvSpPr>
          <p:nvPr>
            <p:ph type="body" sz="quarter" idx="18"/>
          </p:nvPr>
        </p:nvSpPr>
        <p:spPr>
          <a:xfrm>
            <a:off x="1617004" y="3688037"/>
            <a:ext cx="4718277" cy="505268"/>
          </a:xfrm>
        </p:spPr>
        <p:txBody>
          <a:bodyPr/>
          <a:lstStyle/>
          <a:p>
            <a:pPr lvl="0"/>
            <a:r>
              <a:rPr lang="et-EE"/>
              <a:t>Digitaalse kodanikuosaluse juhendi kasutamine (O1)</a:t>
            </a:r>
            <a:endParaRPr lang="en-LB"/>
          </a:p>
        </p:txBody>
      </p:sp>
      <p:sp>
        <p:nvSpPr>
          <p:cNvPr id="24" name="Text Placeholder 23">
            <a:extLst>
              <a:ext uri="{FF2B5EF4-FFF2-40B4-BE49-F238E27FC236}">
                <a16:creationId xmlns:a16="http://schemas.microsoft.com/office/drawing/2014/main" id="{76C14B03-2C20-F743-89C7-02AA8225EDA0}"/>
              </a:ext>
            </a:extLst>
          </p:cNvPr>
          <p:cNvSpPr>
            <a:spLocks noGrp="1"/>
          </p:cNvSpPr>
          <p:nvPr>
            <p:ph type="body" sz="quarter" idx="19"/>
          </p:nvPr>
        </p:nvSpPr>
        <p:spPr>
          <a:xfrm>
            <a:off x="1060521" y="4391870"/>
            <a:ext cx="511077" cy="505268"/>
          </a:xfrm>
        </p:spPr>
        <p:txBody>
          <a:bodyPr/>
          <a:lstStyle/>
          <a:p>
            <a:endParaRPr lang="en-RU"/>
          </a:p>
        </p:txBody>
      </p:sp>
      <p:sp>
        <p:nvSpPr>
          <p:cNvPr id="25" name="Text Placeholder 24">
            <a:extLst>
              <a:ext uri="{FF2B5EF4-FFF2-40B4-BE49-F238E27FC236}">
                <a16:creationId xmlns:a16="http://schemas.microsoft.com/office/drawing/2014/main" id="{9914C043-B593-1C40-8F70-7CA5F7EF2CFF}"/>
              </a:ext>
            </a:extLst>
          </p:cNvPr>
          <p:cNvSpPr>
            <a:spLocks noGrp="1"/>
          </p:cNvSpPr>
          <p:nvPr>
            <p:ph type="body" sz="quarter" idx="20"/>
          </p:nvPr>
        </p:nvSpPr>
        <p:spPr>
          <a:xfrm>
            <a:off x="1617004" y="4399292"/>
            <a:ext cx="4718277" cy="505268"/>
          </a:xfrm>
        </p:spPr>
        <p:txBody>
          <a:bodyPr/>
          <a:lstStyle/>
          <a:p>
            <a:pPr lvl="0"/>
            <a:r>
              <a:rPr lang="et-EE"/>
              <a:t>Digitaalses kodanikuühiskonnas osalejate töövahendite komplekti kasutamine (IO2)</a:t>
            </a:r>
            <a:endParaRPr lang="en-LB"/>
          </a:p>
        </p:txBody>
      </p:sp>
      <p:sp>
        <p:nvSpPr>
          <p:cNvPr id="26" name="Text Placeholder 25">
            <a:extLst>
              <a:ext uri="{FF2B5EF4-FFF2-40B4-BE49-F238E27FC236}">
                <a16:creationId xmlns:a16="http://schemas.microsoft.com/office/drawing/2014/main" id="{82866C9B-985A-494F-A988-A6436754E821}"/>
              </a:ext>
            </a:extLst>
          </p:cNvPr>
          <p:cNvSpPr>
            <a:spLocks noGrp="1"/>
          </p:cNvSpPr>
          <p:nvPr>
            <p:ph type="body" sz="quarter" idx="21"/>
          </p:nvPr>
        </p:nvSpPr>
        <p:spPr>
          <a:xfrm>
            <a:off x="1076283" y="5110547"/>
            <a:ext cx="511077" cy="505268"/>
          </a:xfrm>
        </p:spPr>
        <p:txBody>
          <a:bodyPr/>
          <a:lstStyle/>
          <a:p>
            <a:endParaRPr lang="en-RU" dirty="0"/>
          </a:p>
        </p:txBody>
      </p:sp>
      <p:sp>
        <p:nvSpPr>
          <p:cNvPr id="27" name="Text Placeholder 26">
            <a:extLst>
              <a:ext uri="{FF2B5EF4-FFF2-40B4-BE49-F238E27FC236}">
                <a16:creationId xmlns:a16="http://schemas.microsoft.com/office/drawing/2014/main" id="{7B971500-C1A3-5840-B18F-E747D4A394B1}"/>
              </a:ext>
            </a:extLst>
          </p:cNvPr>
          <p:cNvSpPr>
            <a:spLocks noGrp="1"/>
          </p:cNvSpPr>
          <p:nvPr>
            <p:ph type="body" sz="quarter" idx="22"/>
          </p:nvPr>
        </p:nvSpPr>
        <p:spPr>
          <a:xfrm>
            <a:off x="1632766" y="5209409"/>
            <a:ext cx="4718277" cy="505268"/>
          </a:xfrm>
        </p:spPr>
        <p:txBody>
          <a:bodyPr/>
          <a:lstStyle/>
          <a:p>
            <a:pPr lvl="0"/>
            <a:r>
              <a:rPr lang="et-EE"/>
              <a:t>Digitaalse kodanikuosaluse avatud õppevara kasutamine (OERs ehk Open Educational Resources) (IO3)</a:t>
            </a:r>
            <a:endParaRPr lang="en-LB"/>
          </a:p>
        </p:txBody>
      </p:sp>
      <p:sp>
        <p:nvSpPr>
          <p:cNvPr id="29" name="Text Placeholder 28">
            <a:extLst>
              <a:ext uri="{FF2B5EF4-FFF2-40B4-BE49-F238E27FC236}">
                <a16:creationId xmlns:a16="http://schemas.microsoft.com/office/drawing/2014/main" id="{30413C82-93A4-E249-885D-5D2EBB1669A4}"/>
              </a:ext>
            </a:extLst>
          </p:cNvPr>
          <p:cNvSpPr>
            <a:spLocks noGrp="1"/>
          </p:cNvSpPr>
          <p:nvPr>
            <p:ph type="body" sz="quarter" idx="24"/>
          </p:nvPr>
        </p:nvSpPr>
        <p:spPr>
          <a:xfrm>
            <a:off x="2095223" y="6870833"/>
            <a:ext cx="4718277" cy="505268"/>
          </a:xfrm>
        </p:spPr>
        <p:txBody>
          <a:bodyPr/>
          <a:lstStyle/>
          <a:p>
            <a:pPr>
              <a:buClr>
                <a:srgbClr val="7FCCC7"/>
              </a:buClr>
            </a:pPr>
            <a:r>
              <a:rPr lang="en-GB" dirty="0"/>
              <a:t>Avatud õppevara kasutamine</a:t>
            </a:r>
          </a:p>
          <a:p>
            <a:pPr>
              <a:buClr>
                <a:srgbClr val="7FCCC7"/>
              </a:buClr>
            </a:pPr>
            <a:r>
              <a:rPr lang="en-GB" dirty="0"/>
              <a:t>Avatud õppevara moodulid</a:t>
            </a:r>
          </a:p>
          <a:p>
            <a:pPr>
              <a:buClr>
                <a:srgbClr val="7FCCC7"/>
              </a:buClr>
            </a:pPr>
            <a:r>
              <a:rPr lang="en-GB" dirty="0"/>
              <a:t>Avatud õppevara õpiväljundid</a:t>
            </a:r>
          </a:p>
          <a:p>
            <a:pPr>
              <a:buClr>
                <a:srgbClr val="7FCCC7"/>
              </a:buClr>
            </a:pPr>
            <a:r>
              <a:rPr lang="en-GB" dirty="0"/>
              <a:t>Õpiväljundid ja pädevused</a:t>
            </a:r>
          </a:p>
          <a:p>
            <a:pPr>
              <a:buClr>
                <a:srgbClr val="7FCCC7"/>
              </a:buClr>
            </a:pPr>
            <a:r>
              <a:rPr lang="en-GB" dirty="0"/>
              <a:t>Avatud õppevara pedagoogiline kasutamine</a:t>
            </a:r>
          </a:p>
          <a:p>
            <a:endParaRPr lang="en-RU" dirty="0"/>
          </a:p>
        </p:txBody>
      </p:sp>
      <p:sp>
        <p:nvSpPr>
          <p:cNvPr id="34" name="Text Placeholder 33">
            <a:extLst>
              <a:ext uri="{FF2B5EF4-FFF2-40B4-BE49-F238E27FC236}">
                <a16:creationId xmlns:a16="http://schemas.microsoft.com/office/drawing/2014/main" id="{35CEEC67-FC9D-CC42-A484-DEB12354070E}"/>
              </a:ext>
            </a:extLst>
          </p:cNvPr>
          <p:cNvSpPr>
            <a:spLocks noGrp="1"/>
          </p:cNvSpPr>
          <p:nvPr>
            <p:ph type="body" sz="quarter" idx="29"/>
          </p:nvPr>
        </p:nvSpPr>
        <p:spPr>
          <a:xfrm>
            <a:off x="1107811" y="8012960"/>
            <a:ext cx="511077" cy="505268"/>
          </a:xfrm>
        </p:spPr>
        <p:txBody>
          <a:bodyPr/>
          <a:lstStyle/>
          <a:p>
            <a:r>
              <a:rPr lang="en-RU" dirty="0"/>
              <a:t>05</a:t>
            </a:r>
          </a:p>
        </p:txBody>
      </p:sp>
      <p:sp>
        <p:nvSpPr>
          <p:cNvPr id="35" name="Text Placeholder 34">
            <a:extLst>
              <a:ext uri="{FF2B5EF4-FFF2-40B4-BE49-F238E27FC236}">
                <a16:creationId xmlns:a16="http://schemas.microsoft.com/office/drawing/2014/main" id="{1A426D43-28B7-BD4F-9D83-7440E0ACD3D4}"/>
              </a:ext>
            </a:extLst>
          </p:cNvPr>
          <p:cNvSpPr>
            <a:spLocks noGrp="1"/>
          </p:cNvSpPr>
          <p:nvPr>
            <p:ph type="body" sz="quarter" idx="30"/>
          </p:nvPr>
        </p:nvSpPr>
        <p:spPr>
          <a:xfrm>
            <a:off x="1664294" y="8020382"/>
            <a:ext cx="4718277" cy="505268"/>
          </a:xfrm>
        </p:spPr>
        <p:txBody>
          <a:bodyPr/>
          <a:lstStyle/>
          <a:p>
            <a:pPr lvl="0"/>
            <a:r>
              <a:rPr lang="et-EE"/>
              <a:t>Kasulikud lingid</a:t>
            </a:r>
            <a:endParaRPr lang="en-LB"/>
          </a:p>
        </p:txBody>
      </p:sp>
      <p:sp>
        <p:nvSpPr>
          <p:cNvPr id="36" name="Text Placeholder 35">
            <a:extLst>
              <a:ext uri="{FF2B5EF4-FFF2-40B4-BE49-F238E27FC236}">
                <a16:creationId xmlns:a16="http://schemas.microsoft.com/office/drawing/2014/main" id="{3FB01743-CEC9-6B4A-8420-EB5638F4E468}"/>
              </a:ext>
            </a:extLst>
          </p:cNvPr>
          <p:cNvSpPr>
            <a:spLocks noGrp="1"/>
          </p:cNvSpPr>
          <p:nvPr>
            <p:ph type="body" sz="quarter" idx="32"/>
          </p:nvPr>
        </p:nvSpPr>
        <p:spPr/>
        <p:txBody>
          <a:bodyPr/>
          <a:lstStyle/>
          <a:p>
            <a:endParaRPr lang="en-RU"/>
          </a:p>
        </p:txBody>
      </p:sp>
      <p:cxnSp>
        <p:nvCxnSpPr>
          <p:cNvPr id="53" name="Straight Connector 52">
            <a:extLst>
              <a:ext uri="{FF2B5EF4-FFF2-40B4-BE49-F238E27FC236}">
                <a16:creationId xmlns:a16="http://schemas.microsoft.com/office/drawing/2014/main" id="{002683FA-E1CD-C944-9FF3-7C3702FFCF51}"/>
              </a:ext>
            </a:extLst>
          </p:cNvPr>
          <p:cNvCxnSpPr>
            <a:cxnSpLocks/>
          </p:cNvCxnSpPr>
          <p:nvPr/>
        </p:nvCxnSpPr>
        <p:spPr>
          <a:xfrm flipV="1">
            <a:off x="596348" y="2961938"/>
            <a:ext cx="0" cy="5148039"/>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55" name="Text Placeholder 31">
            <a:extLst>
              <a:ext uri="{FF2B5EF4-FFF2-40B4-BE49-F238E27FC236}">
                <a16:creationId xmlns:a16="http://schemas.microsoft.com/office/drawing/2014/main" id="{14AD515D-01FB-4643-9D1F-A9BDA1CF5589}"/>
              </a:ext>
            </a:extLst>
          </p:cNvPr>
          <p:cNvSpPr txBox="1">
            <a:spLocks/>
          </p:cNvSpPr>
          <p:nvPr/>
        </p:nvSpPr>
        <p:spPr>
          <a:xfrm>
            <a:off x="3082496" y="3039024"/>
            <a:ext cx="707895" cy="420994"/>
          </a:xfrm>
          <a:prstGeom prst="rect">
            <a:avLst/>
          </a:prstGeom>
        </p:spPr>
        <p:txBody>
          <a:bodyPr vert="horz" lIns="91440" tIns="45720" rIns="91440" bIns="45720" rtlCol="0" anchor="t">
            <a:noAutofit/>
          </a:bodyPr>
          <a:lstStyle>
            <a:lvl1pPr marL="0" indent="0" algn="l" defTabSz="2072941" rtl="0" eaLnBrk="1" latinLnBrk="0" hangingPunct="1">
              <a:lnSpc>
                <a:spcPts val="2200"/>
              </a:lnSpc>
              <a:spcBef>
                <a:spcPts val="0"/>
              </a:spcBef>
              <a:buFont typeface="Arial" panose="020B0604020202020204" pitchFamily="34" charset="0"/>
              <a:buNone/>
              <a:defRPr sz="2000" b="1" i="0" kern="1200" baseline="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300" b="0" dirty="0">
                <a:solidFill>
                  <a:srgbClr val="F26B4D"/>
                </a:solidFill>
                <a:latin typeface="Calibri" panose="020F0502020204030204" pitchFamily="34" charset="0"/>
                <a:cs typeface="Calibri" panose="020F0502020204030204" pitchFamily="34" charset="0"/>
              </a:rPr>
              <a:t>Page 3</a:t>
            </a:r>
          </a:p>
          <a:p>
            <a:pPr algn="r"/>
            <a:endParaRPr lang="en-US" sz="1300" b="0" dirty="0">
              <a:solidFill>
                <a:srgbClr val="F26B4D"/>
              </a:solidFill>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41C41AB6-C30F-B747-87E9-F61C4139F91E}"/>
              </a:ext>
            </a:extLst>
          </p:cNvPr>
          <p:cNvSpPr/>
          <p:nvPr/>
        </p:nvSpPr>
        <p:spPr>
          <a:xfrm>
            <a:off x="3043842" y="3143330"/>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57" name="Text Placeholder 31">
            <a:extLst>
              <a:ext uri="{FF2B5EF4-FFF2-40B4-BE49-F238E27FC236}">
                <a16:creationId xmlns:a16="http://schemas.microsoft.com/office/drawing/2014/main" id="{83D610B2-DB98-6445-BF42-CBD5176758E9}"/>
              </a:ext>
            </a:extLst>
          </p:cNvPr>
          <p:cNvSpPr txBox="1">
            <a:spLocks/>
          </p:cNvSpPr>
          <p:nvPr/>
        </p:nvSpPr>
        <p:spPr>
          <a:xfrm>
            <a:off x="3567023" y="3887636"/>
            <a:ext cx="707895" cy="420994"/>
          </a:xfrm>
          <a:prstGeom prst="rect">
            <a:avLst/>
          </a:prstGeom>
        </p:spPr>
        <p:txBody>
          <a:bodyPr vert="horz" lIns="91440" tIns="45720" rIns="91440" bIns="45720" rtlCol="0" anchor="t">
            <a:noAutofit/>
          </a:bodyPr>
          <a:lstStyle>
            <a:lvl1pPr marL="0" indent="0" algn="l" defTabSz="2072941" rtl="0" eaLnBrk="1" latinLnBrk="0" hangingPunct="1">
              <a:lnSpc>
                <a:spcPts val="2200"/>
              </a:lnSpc>
              <a:spcBef>
                <a:spcPts val="0"/>
              </a:spcBef>
              <a:buFont typeface="Arial" panose="020B0604020202020204" pitchFamily="34" charset="0"/>
              <a:buNone/>
              <a:defRPr sz="2000" b="1" i="0" kern="1200" baseline="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300" b="0" dirty="0">
                <a:solidFill>
                  <a:srgbClr val="F26B4D"/>
                </a:solidFill>
                <a:latin typeface="Calibri" panose="020F0502020204030204" pitchFamily="34" charset="0"/>
                <a:cs typeface="Calibri" panose="020F0502020204030204" pitchFamily="34" charset="0"/>
              </a:rPr>
              <a:t>Page 6</a:t>
            </a:r>
          </a:p>
          <a:p>
            <a:pPr algn="r"/>
            <a:endParaRPr lang="en-US" sz="1300" b="0" dirty="0">
              <a:solidFill>
                <a:srgbClr val="F26B4D"/>
              </a:solidFill>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39D67863-8C1B-AB4B-99B7-2CDBAE476473}"/>
              </a:ext>
            </a:extLst>
          </p:cNvPr>
          <p:cNvSpPr/>
          <p:nvPr/>
        </p:nvSpPr>
        <p:spPr>
          <a:xfrm>
            <a:off x="3528369" y="3991942"/>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59" name="Text Placeholder 31">
            <a:extLst>
              <a:ext uri="{FF2B5EF4-FFF2-40B4-BE49-F238E27FC236}">
                <a16:creationId xmlns:a16="http://schemas.microsoft.com/office/drawing/2014/main" id="{91412835-77A5-EB4E-8570-D818C7BB76B4}"/>
              </a:ext>
            </a:extLst>
          </p:cNvPr>
          <p:cNvSpPr txBox="1">
            <a:spLocks/>
          </p:cNvSpPr>
          <p:nvPr/>
        </p:nvSpPr>
        <p:spPr>
          <a:xfrm>
            <a:off x="6093783" y="4609531"/>
            <a:ext cx="707895" cy="420994"/>
          </a:xfrm>
          <a:prstGeom prst="rect">
            <a:avLst/>
          </a:prstGeom>
        </p:spPr>
        <p:txBody>
          <a:bodyPr vert="horz" lIns="91440" tIns="45720" rIns="91440" bIns="45720" rtlCol="0" anchor="t">
            <a:noAutofit/>
          </a:bodyPr>
          <a:lstStyle>
            <a:lvl1pPr marL="0" indent="0" algn="l" defTabSz="2072941" rtl="0" eaLnBrk="1" latinLnBrk="0" hangingPunct="1">
              <a:lnSpc>
                <a:spcPts val="2200"/>
              </a:lnSpc>
              <a:spcBef>
                <a:spcPts val="0"/>
              </a:spcBef>
              <a:buFont typeface="Arial" panose="020B0604020202020204" pitchFamily="34" charset="0"/>
              <a:buNone/>
              <a:defRPr sz="2000" b="1" i="0" kern="1200" baseline="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300" b="0" dirty="0">
                <a:solidFill>
                  <a:srgbClr val="F26B4D"/>
                </a:solidFill>
                <a:latin typeface="Calibri" panose="020F0502020204030204" pitchFamily="34" charset="0"/>
                <a:cs typeface="Calibri" panose="020F0502020204030204" pitchFamily="34" charset="0"/>
              </a:rPr>
              <a:t>Page 8</a:t>
            </a:r>
          </a:p>
          <a:p>
            <a:pPr algn="r"/>
            <a:endParaRPr lang="en-US" sz="1300" b="0" dirty="0">
              <a:solidFill>
                <a:srgbClr val="F26B4D"/>
              </a:solidFill>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8EBD27CB-83F5-5D4D-8EE6-FABC2E16B300}"/>
              </a:ext>
            </a:extLst>
          </p:cNvPr>
          <p:cNvSpPr/>
          <p:nvPr/>
        </p:nvSpPr>
        <p:spPr>
          <a:xfrm>
            <a:off x="6055129" y="4713837"/>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61" name="Text Placeholder 31">
            <a:extLst>
              <a:ext uri="{FF2B5EF4-FFF2-40B4-BE49-F238E27FC236}">
                <a16:creationId xmlns:a16="http://schemas.microsoft.com/office/drawing/2014/main" id="{F7F01211-537A-2741-B486-F5A63289E6FB}"/>
              </a:ext>
            </a:extLst>
          </p:cNvPr>
          <p:cNvSpPr txBox="1">
            <a:spLocks/>
          </p:cNvSpPr>
          <p:nvPr/>
        </p:nvSpPr>
        <p:spPr>
          <a:xfrm>
            <a:off x="4814293" y="5535229"/>
            <a:ext cx="818147" cy="420994"/>
          </a:xfrm>
          <a:prstGeom prst="rect">
            <a:avLst/>
          </a:prstGeom>
        </p:spPr>
        <p:txBody>
          <a:bodyPr vert="horz" lIns="91440" tIns="45720" rIns="91440" bIns="45720" rtlCol="0" anchor="t">
            <a:noAutofit/>
          </a:bodyPr>
          <a:lstStyle>
            <a:lvl1pPr marL="0" indent="0" algn="l" defTabSz="2072941" rtl="0" eaLnBrk="1" latinLnBrk="0" hangingPunct="1">
              <a:lnSpc>
                <a:spcPts val="2200"/>
              </a:lnSpc>
              <a:spcBef>
                <a:spcPts val="0"/>
              </a:spcBef>
              <a:buFont typeface="Arial" panose="020B0604020202020204" pitchFamily="34" charset="0"/>
              <a:buNone/>
              <a:defRPr sz="2000" b="1" i="0" kern="1200" baseline="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300" b="0" dirty="0">
                <a:solidFill>
                  <a:srgbClr val="F26B4D"/>
                </a:solidFill>
                <a:latin typeface="Calibri" panose="020F0502020204030204" pitchFamily="34" charset="0"/>
                <a:cs typeface="Calibri" panose="020F0502020204030204" pitchFamily="34" charset="0"/>
              </a:rPr>
              <a:t>Page 10</a:t>
            </a:r>
          </a:p>
          <a:p>
            <a:pPr algn="r"/>
            <a:endParaRPr lang="en-US" sz="1300" b="0" dirty="0">
              <a:solidFill>
                <a:srgbClr val="F26B4D"/>
              </a:solidFill>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4E2DAFF9-3C5B-3C4B-8F42-B16BABC8DE48}"/>
              </a:ext>
            </a:extLst>
          </p:cNvPr>
          <p:cNvSpPr/>
          <p:nvPr/>
        </p:nvSpPr>
        <p:spPr>
          <a:xfrm>
            <a:off x="4775639" y="5639535"/>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63" name="Text Placeholder 31">
            <a:extLst>
              <a:ext uri="{FF2B5EF4-FFF2-40B4-BE49-F238E27FC236}">
                <a16:creationId xmlns:a16="http://schemas.microsoft.com/office/drawing/2014/main" id="{FB629EA0-D3FD-1144-A609-BCB60AD7EA47}"/>
              </a:ext>
            </a:extLst>
          </p:cNvPr>
          <p:cNvSpPr txBox="1">
            <a:spLocks/>
          </p:cNvSpPr>
          <p:nvPr/>
        </p:nvSpPr>
        <p:spPr>
          <a:xfrm>
            <a:off x="3482933" y="8083598"/>
            <a:ext cx="817680" cy="420994"/>
          </a:xfrm>
          <a:prstGeom prst="rect">
            <a:avLst/>
          </a:prstGeom>
        </p:spPr>
        <p:txBody>
          <a:bodyPr vert="horz" lIns="91440" tIns="45720" rIns="91440" bIns="45720" rtlCol="0" anchor="t">
            <a:noAutofit/>
          </a:bodyPr>
          <a:lstStyle>
            <a:lvl1pPr marL="0" indent="0" algn="l" defTabSz="2072941" rtl="0" eaLnBrk="1" latinLnBrk="0" hangingPunct="1">
              <a:lnSpc>
                <a:spcPts val="2200"/>
              </a:lnSpc>
              <a:spcBef>
                <a:spcPts val="0"/>
              </a:spcBef>
              <a:buFont typeface="Arial" panose="020B0604020202020204" pitchFamily="34" charset="0"/>
              <a:buNone/>
              <a:defRPr sz="2000" b="1" i="0" kern="1200" baseline="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300" b="0" dirty="0">
                <a:solidFill>
                  <a:srgbClr val="F26B4D"/>
                </a:solidFill>
                <a:latin typeface="Calibri" panose="020F0502020204030204" pitchFamily="34" charset="0"/>
                <a:cs typeface="Calibri" panose="020F0502020204030204" pitchFamily="34" charset="0"/>
              </a:rPr>
              <a:t>Page 27</a:t>
            </a:r>
          </a:p>
          <a:p>
            <a:pPr algn="r"/>
            <a:endParaRPr lang="en-US" sz="1300" b="0" dirty="0">
              <a:solidFill>
                <a:srgbClr val="F26B4D"/>
              </a:solidFill>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B26EB065-3C36-0749-A299-FB1936E78502}"/>
              </a:ext>
            </a:extLst>
          </p:cNvPr>
          <p:cNvSpPr/>
          <p:nvPr/>
        </p:nvSpPr>
        <p:spPr>
          <a:xfrm>
            <a:off x="3444279" y="818790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28" name="Text Placeholder 28">
            <a:extLst>
              <a:ext uri="{FF2B5EF4-FFF2-40B4-BE49-F238E27FC236}">
                <a16:creationId xmlns:a16="http://schemas.microsoft.com/office/drawing/2014/main" id="{26577482-BFC1-A74F-8844-DFC78BDEBF60}"/>
              </a:ext>
            </a:extLst>
          </p:cNvPr>
          <p:cNvSpPr txBox="1">
            <a:spLocks/>
          </p:cNvSpPr>
          <p:nvPr/>
        </p:nvSpPr>
        <p:spPr>
          <a:xfrm>
            <a:off x="1653784" y="6240271"/>
            <a:ext cx="553384" cy="228155"/>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0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buClr>
                <a:srgbClr val="7FCCC7"/>
              </a:buClr>
            </a:pPr>
            <a:r>
              <a:rPr lang="en-GB" dirty="0">
                <a:solidFill>
                  <a:srgbClr val="7FCCC7"/>
                </a:solidFill>
              </a:rPr>
              <a:t>a)</a:t>
            </a:r>
          </a:p>
          <a:p>
            <a:endParaRPr lang="en-RU" dirty="0">
              <a:solidFill>
                <a:srgbClr val="7FCCC7"/>
              </a:solidFill>
            </a:endParaRPr>
          </a:p>
        </p:txBody>
      </p:sp>
      <p:sp>
        <p:nvSpPr>
          <p:cNvPr id="30" name="Text Placeholder 28">
            <a:extLst>
              <a:ext uri="{FF2B5EF4-FFF2-40B4-BE49-F238E27FC236}">
                <a16:creationId xmlns:a16="http://schemas.microsoft.com/office/drawing/2014/main" id="{83DDD70E-384D-124A-A5F9-11735C4E5F34}"/>
              </a:ext>
            </a:extLst>
          </p:cNvPr>
          <p:cNvSpPr txBox="1">
            <a:spLocks/>
          </p:cNvSpPr>
          <p:nvPr/>
        </p:nvSpPr>
        <p:spPr>
          <a:xfrm>
            <a:off x="1653784" y="6616016"/>
            <a:ext cx="553384" cy="228155"/>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0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buClr>
                <a:srgbClr val="7FCCC7"/>
              </a:buClr>
            </a:pPr>
            <a:r>
              <a:rPr lang="en-GB" dirty="0">
                <a:solidFill>
                  <a:srgbClr val="7FCCC7"/>
                </a:solidFill>
              </a:rPr>
              <a:t>b)</a:t>
            </a:r>
          </a:p>
          <a:p>
            <a:endParaRPr lang="en-RU" dirty="0">
              <a:solidFill>
                <a:srgbClr val="7FCCC7"/>
              </a:solidFill>
            </a:endParaRPr>
          </a:p>
        </p:txBody>
      </p:sp>
      <p:sp>
        <p:nvSpPr>
          <p:cNvPr id="31" name="Text Placeholder 28">
            <a:extLst>
              <a:ext uri="{FF2B5EF4-FFF2-40B4-BE49-F238E27FC236}">
                <a16:creationId xmlns:a16="http://schemas.microsoft.com/office/drawing/2014/main" id="{F95EA6BD-9071-9643-9E01-68FEA168F399}"/>
              </a:ext>
            </a:extLst>
          </p:cNvPr>
          <p:cNvSpPr txBox="1">
            <a:spLocks/>
          </p:cNvSpPr>
          <p:nvPr/>
        </p:nvSpPr>
        <p:spPr>
          <a:xfrm>
            <a:off x="1653784" y="6991761"/>
            <a:ext cx="553384" cy="228155"/>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0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buClr>
                <a:srgbClr val="7FCCC7"/>
              </a:buClr>
            </a:pPr>
            <a:r>
              <a:rPr lang="en-GB" dirty="0">
                <a:solidFill>
                  <a:srgbClr val="7FCCC7"/>
                </a:solidFill>
              </a:rPr>
              <a:t>c)</a:t>
            </a:r>
          </a:p>
          <a:p>
            <a:endParaRPr lang="en-RU" dirty="0">
              <a:solidFill>
                <a:srgbClr val="7FCCC7"/>
              </a:solidFill>
            </a:endParaRPr>
          </a:p>
        </p:txBody>
      </p:sp>
      <p:sp>
        <p:nvSpPr>
          <p:cNvPr id="32" name="Text Placeholder 28">
            <a:extLst>
              <a:ext uri="{FF2B5EF4-FFF2-40B4-BE49-F238E27FC236}">
                <a16:creationId xmlns:a16="http://schemas.microsoft.com/office/drawing/2014/main" id="{A72226E3-B760-0F46-8055-17A75B1B0A5E}"/>
              </a:ext>
            </a:extLst>
          </p:cNvPr>
          <p:cNvSpPr txBox="1">
            <a:spLocks/>
          </p:cNvSpPr>
          <p:nvPr/>
        </p:nvSpPr>
        <p:spPr>
          <a:xfrm>
            <a:off x="1653784" y="7367506"/>
            <a:ext cx="553384" cy="228155"/>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0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buClr>
                <a:srgbClr val="7FCCC7"/>
              </a:buClr>
            </a:pPr>
            <a:r>
              <a:rPr lang="en-GB" dirty="0">
                <a:solidFill>
                  <a:srgbClr val="7FCCC7"/>
                </a:solidFill>
              </a:rPr>
              <a:t>d)</a:t>
            </a:r>
          </a:p>
          <a:p>
            <a:endParaRPr lang="en-RU" dirty="0">
              <a:solidFill>
                <a:srgbClr val="7FCCC7"/>
              </a:solidFill>
            </a:endParaRPr>
          </a:p>
        </p:txBody>
      </p:sp>
      <p:sp>
        <p:nvSpPr>
          <p:cNvPr id="33" name="Text Placeholder 28">
            <a:extLst>
              <a:ext uri="{FF2B5EF4-FFF2-40B4-BE49-F238E27FC236}">
                <a16:creationId xmlns:a16="http://schemas.microsoft.com/office/drawing/2014/main" id="{8DF9F59F-AE48-1746-86EF-0204235DC7E5}"/>
              </a:ext>
            </a:extLst>
          </p:cNvPr>
          <p:cNvSpPr txBox="1">
            <a:spLocks/>
          </p:cNvSpPr>
          <p:nvPr/>
        </p:nvSpPr>
        <p:spPr>
          <a:xfrm>
            <a:off x="1653784" y="7743250"/>
            <a:ext cx="553384" cy="228155"/>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0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buClr>
                <a:srgbClr val="7FCCC7"/>
              </a:buClr>
            </a:pPr>
            <a:r>
              <a:rPr lang="en-GB" dirty="0">
                <a:solidFill>
                  <a:srgbClr val="7FCCC7"/>
                </a:solidFill>
              </a:rPr>
              <a:t>e)</a:t>
            </a:r>
          </a:p>
          <a:p>
            <a:endParaRPr lang="en-RU" dirty="0">
              <a:solidFill>
                <a:srgbClr val="7FCCC7"/>
              </a:solidFill>
            </a:endParaRPr>
          </a:p>
        </p:txBody>
      </p:sp>
      <p:sp>
        <p:nvSpPr>
          <p:cNvPr id="4" name="Text Placeholder 34">
            <a:extLst>
              <a:ext uri="{FF2B5EF4-FFF2-40B4-BE49-F238E27FC236}">
                <a16:creationId xmlns:a16="http://schemas.microsoft.com/office/drawing/2014/main" id="{ECB8C1DA-55B4-0E97-C20E-9C9C10FF8099}"/>
              </a:ext>
            </a:extLst>
          </p:cNvPr>
          <p:cNvSpPr txBox="1">
            <a:spLocks/>
          </p:cNvSpPr>
          <p:nvPr/>
        </p:nvSpPr>
        <p:spPr>
          <a:xfrm>
            <a:off x="1124648" y="8934782"/>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0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490"/>
              </a:lnSpc>
            </a:pPr>
            <a:r>
              <a:rPr lang="et-EE" sz="1100"/>
              <a:t>NB! Tegemist on toimetamata tõlkega.</a:t>
            </a:r>
          </a:p>
          <a:p>
            <a:pPr>
              <a:lnSpc>
                <a:spcPts val="490"/>
              </a:lnSpc>
            </a:pPr>
            <a:r>
              <a:rPr lang="et-EE" sz="1100"/>
              <a:t>Kui midagi jääb arusaamatuks, palun vaadake ingliskeelset versiooni.</a:t>
            </a:r>
            <a:endParaRPr lang="en-LB" sz="1100"/>
          </a:p>
        </p:txBody>
      </p:sp>
    </p:spTree>
    <p:extLst>
      <p:ext uri="{BB962C8B-B14F-4D97-AF65-F5344CB8AC3E}">
        <p14:creationId xmlns:p14="http://schemas.microsoft.com/office/powerpoint/2010/main" val="3911704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FBDE39-6AE7-6149-9D19-CBC7F9E7B6B4}"/>
              </a:ext>
            </a:extLst>
          </p:cNvPr>
          <p:cNvSpPr>
            <a:spLocks noGrp="1"/>
          </p:cNvSpPr>
          <p:nvPr>
            <p:ph type="body" sz="quarter" idx="14"/>
          </p:nvPr>
        </p:nvSpPr>
        <p:spPr/>
        <p:txBody>
          <a:bodyPr/>
          <a:lstStyle/>
          <a:p>
            <a:r>
              <a:rPr lang="et-EE"/>
              <a:t>VAATAME ÜKSIKASJALIKUMALT</a:t>
            </a:r>
            <a:r>
              <a:rPr lang="en-LB">
                <a:effectLst/>
              </a:rPr>
              <a:t> </a:t>
            </a:r>
            <a:endParaRPr lang="en-GB" dirty="0"/>
          </a:p>
        </p:txBody>
      </p:sp>
      <p:sp>
        <p:nvSpPr>
          <p:cNvPr id="5" name="Freeform 4">
            <a:extLst>
              <a:ext uri="{FF2B5EF4-FFF2-40B4-BE49-F238E27FC236}">
                <a16:creationId xmlns:a16="http://schemas.microsoft.com/office/drawing/2014/main" id="{00F29D68-7F6E-9B49-89B2-CB5117FA4C0D}"/>
              </a:ext>
            </a:extLst>
          </p:cNvPr>
          <p:cNvSpPr/>
          <p:nvPr/>
        </p:nvSpPr>
        <p:spPr>
          <a:xfrm>
            <a:off x="288257" y="700978"/>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6" name="Freeform 5">
            <a:extLst>
              <a:ext uri="{FF2B5EF4-FFF2-40B4-BE49-F238E27FC236}">
                <a16:creationId xmlns:a16="http://schemas.microsoft.com/office/drawing/2014/main" id="{37F290EA-44C9-634B-A10E-B8CDC2914A15}"/>
              </a:ext>
            </a:extLst>
          </p:cNvPr>
          <p:cNvSpPr/>
          <p:nvPr/>
        </p:nvSpPr>
        <p:spPr>
          <a:xfrm>
            <a:off x="381979" y="132769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7" name="Text Placeholder 3">
            <a:extLst>
              <a:ext uri="{FF2B5EF4-FFF2-40B4-BE49-F238E27FC236}">
                <a16:creationId xmlns:a16="http://schemas.microsoft.com/office/drawing/2014/main" id="{05153BEA-202C-AC47-AC78-6903AE4681C3}"/>
              </a:ext>
            </a:extLst>
          </p:cNvPr>
          <p:cNvSpPr txBox="1">
            <a:spLocks/>
          </p:cNvSpPr>
          <p:nvPr/>
        </p:nvSpPr>
        <p:spPr>
          <a:xfrm>
            <a:off x="521852" y="1311651"/>
            <a:ext cx="6533982" cy="50526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b="1" dirty="0"/>
              <a:t>01 </a:t>
            </a:r>
            <a:r>
              <a:rPr lang="et-EE" b="1"/>
              <a:t>Ideed ja võimalused</a:t>
            </a:r>
            <a:endParaRPr lang="en-LB" b="1"/>
          </a:p>
          <a:p>
            <a:endParaRPr lang="en-GB" b="1" dirty="0"/>
          </a:p>
        </p:txBody>
      </p:sp>
      <p:graphicFrame>
        <p:nvGraphicFramePr>
          <p:cNvPr id="10" name="Table 9">
            <a:extLst>
              <a:ext uri="{FF2B5EF4-FFF2-40B4-BE49-F238E27FC236}">
                <a16:creationId xmlns:a16="http://schemas.microsoft.com/office/drawing/2014/main" id="{4C2A68D1-80B2-6C42-98F2-AA4FA0770654}"/>
              </a:ext>
            </a:extLst>
          </p:cNvPr>
          <p:cNvGraphicFramePr>
            <a:graphicFrameLocks noGrp="1"/>
          </p:cNvGraphicFramePr>
          <p:nvPr>
            <p:extLst>
              <p:ext uri="{D42A27DB-BD31-4B8C-83A1-F6EECF244321}">
                <p14:modId xmlns:p14="http://schemas.microsoft.com/office/powerpoint/2010/main" val="3087335485"/>
              </p:ext>
            </p:extLst>
          </p:nvPr>
        </p:nvGraphicFramePr>
        <p:xfrm>
          <a:off x="503238" y="2023703"/>
          <a:ext cx="6533982" cy="791820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r>
                        <a:rPr lang="et-EE" sz="1488" b="1" kern="1200">
                          <a:solidFill>
                            <a:schemeClr val="lt1"/>
                          </a:solidFill>
                          <a:effectLst/>
                          <a:latin typeface="+mn-lt"/>
                          <a:ea typeface="+mn-ea"/>
                          <a:cs typeface="+mn-cs"/>
                        </a:rPr>
                        <a:t>Kompetentsid</a:t>
                      </a:r>
                      <a:r>
                        <a:rPr lang="en-LB">
                          <a:effectLst/>
                        </a:rPr>
                        <a:t>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t-EE" sz="1488" b="1" kern="1200">
                          <a:solidFill>
                            <a:schemeClr val="lt1"/>
                          </a:solidFill>
                          <a:effectLst/>
                          <a:latin typeface="+mn-lt"/>
                          <a:ea typeface="+mn-ea"/>
                          <a:cs typeface="+mn-cs"/>
                        </a:rPr>
                        <a:t>Vihjed</a:t>
                      </a:r>
                      <a:r>
                        <a:rPr lang="en-LB">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r>
                        <a:rPr lang="et-EE" sz="1488" b="1" kern="1200">
                          <a:solidFill>
                            <a:schemeClr val="lt1"/>
                          </a:solidFill>
                          <a:effectLst/>
                          <a:latin typeface="+mn-lt"/>
                          <a:ea typeface="+mn-ea"/>
                          <a:cs typeface="+mn-cs"/>
                        </a:rPr>
                        <a:t>Kirjeldused</a:t>
                      </a:r>
                      <a:r>
                        <a:rPr lang="en-LB">
                          <a:effectLst/>
                        </a:rPr>
                        <a:t> </a:t>
                      </a:r>
                      <a:r>
                        <a:rPr lang="en-RU" dirty="0">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r>
                        <a:rPr lang="et-EE"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1.1 Märkamine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Kasutage oma loovust ja võimeid, et leida võimalusi väärtuse loomiseks keerulises olukorras.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Tuvastage ja kasutage võimalusi turukeskkonnas väärtuse loomiseks.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Tehke kindlaks välised vajadused ja väljakutsed, millele tuleb vastata uuel või erineval viisil.</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Looge uusi sidemeid sidusrühmadega (investorid, töötajad, kliendid, tarnijad, kogukonnad, valitsused või ametiühingud), et luua võimalusi kriisi leevendamiseks ja väärtuse loomiseks.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r h="374400">
                <a:tc>
                  <a:txBody>
                    <a:bodyPr/>
                    <a:lstStyle/>
                    <a:p>
                      <a:pPr algn="ctr"/>
                      <a:r>
                        <a:rPr lang="et-EE"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1.2 Loovus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Arendage loovaid ja eesmärgipäraseid lähenemisi.</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Uurige ja katsetage uuenduslikke lähenemisviise.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Töötage välja uusi ideid ja võimalusi väärtuse loomiseks, sh paremaid lahendusi olemasolevatele ja uutele väljakutsetele.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Väärtuslike efektide saavutamiseks ühendage teadmised ja ressursid.</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2780901125"/>
                  </a:ext>
                </a:extLst>
              </a:tr>
              <a:tr h="481162">
                <a:tc>
                  <a:txBody>
                    <a:bodyPr/>
                    <a:lstStyle/>
                    <a:p>
                      <a:pPr algn="ctr"/>
                      <a:r>
                        <a:rPr lang="et-EE"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1.3. Visioon</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Töötage oma tulevikuvisiooni nimel.</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Kujutage ette tulevikku pärast kriisi.</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Töötage välja visioon, et muuta ideed teoks.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Visualiseerige tulevikustsenaariume, mis aitavad suunata jõupingutusi ja meetmeid kriiside leevendamiseks.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994960872"/>
                  </a:ext>
                </a:extLst>
              </a:tr>
              <a:tr h="374400">
                <a:tc>
                  <a:txBody>
                    <a:bodyPr/>
                    <a:lstStyle/>
                    <a:p>
                      <a:pPr algn="ctr"/>
                      <a:r>
                        <a:rPr lang="et-EE"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1.4 Ideede väärtustamine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Kasutage ideid ja võimalusi maksimaalselt ära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Hinnake, milline väärtus on majanduslikus, sotsiaalses, tehnoloogilises ja tulevikutrendide keskkonnas.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Tunnistage idee potentsiaali väärtuse loomisel ja leidke sobivad viisid selle potentsiaali ja mõju maksimeerimiseks.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1671931227"/>
                  </a:ext>
                </a:extLst>
              </a:tr>
            </a:tbl>
          </a:graphicData>
        </a:graphic>
      </p:graphicFrame>
      <p:cxnSp>
        <p:nvCxnSpPr>
          <p:cNvPr id="4" name="Straight Connector 3">
            <a:extLst>
              <a:ext uri="{FF2B5EF4-FFF2-40B4-BE49-F238E27FC236}">
                <a16:creationId xmlns:a16="http://schemas.microsoft.com/office/drawing/2014/main" id="{6C3B0783-8ED2-B4E3-1A4E-1DBE0AC251FC}"/>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8" name="Text Placeholder 25">
            <a:extLst>
              <a:ext uri="{FF2B5EF4-FFF2-40B4-BE49-F238E27FC236}">
                <a16:creationId xmlns:a16="http://schemas.microsoft.com/office/drawing/2014/main" id="{3D7988AD-25D3-DFC6-8453-8E692027B384}"/>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Tree>
    <p:extLst>
      <p:ext uri="{BB962C8B-B14F-4D97-AF65-F5344CB8AC3E}">
        <p14:creationId xmlns:p14="http://schemas.microsoft.com/office/powerpoint/2010/main" val="1591195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CBE886F-1CAB-F04E-ACD5-36756C35BE60}"/>
              </a:ext>
            </a:extLst>
          </p:cNvPr>
          <p:cNvGraphicFramePr>
            <a:graphicFrameLocks noGrp="1"/>
          </p:cNvGraphicFramePr>
          <p:nvPr>
            <p:extLst>
              <p:ext uri="{D42A27DB-BD31-4B8C-83A1-F6EECF244321}">
                <p14:modId xmlns:p14="http://schemas.microsoft.com/office/powerpoint/2010/main" val="3578047715"/>
              </p:ext>
            </p:extLst>
          </p:nvPr>
        </p:nvGraphicFramePr>
        <p:xfrm>
          <a:off x="503238" y="574465"/>
          <a:ext cx="6533982" cy="255372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r>
                        <a:rPr lang="et-EE" sz="1488" b="1" kern="1200">
                          <a:solidFill>
                            <a:schemeClr val="lt1"/>
                          </a:solidFill>
                          <a:effectLst/>
                          <a:latin typeface="+mn-lt"/>
                          <a:ea typeface="+mn-ea"/>
                          <a:cs typeface="+mn-cs"/>
                        </a:rPr>
                        <a:t>Kompetentsid</a:t>
                      </a:r>
                      <a:r>
                        <a:rPr lang="en-LB">
                          <a:effectLst/>
                        </a:rPr>
                        <a:t>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t-EE" sz="1488" b="1" kern="1200">
                          <a:solidFill>
                            <a:schemeClr val="lt1"/>
                          </a:solidFill>
                          <a:effectLst/>
                          <a:latin typeface="+mn-lt"/>
                          <a:ea typeface="+mn-ea"/>
                          <a:cs typeface="+mn-cs"/>
                        </a:rPr>
                        <a:t>Vihjed</a:t>
                      </a:r>
                      <a:r>
                        <a:rPr lang="en-LB">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r>
                        <a:rPr lang="et-EE" sz="1488" b="1" kern="1200">
                          <a:solidFill>
                            <a:schemeClr val="lt1"/>
                          </a:solidFill>
                          <a:effectLst/>
                          <a:latin typeface="+mn-lt"/>
                          <a:ea typeface="+mn-ea"/>
                          <a:cs typeface="+mn-cs"/>
                        </a:rPr>
                        <a:t>Kirjeldused</a:t>
                      </a:r>
                      <a:r>
                        <a:rPr lang="en-LB">
                          <a:effectLst/>
                        </a:rPr>
                        <a:t> </a:t>
                      </a:r>
                      <a:r>
                        <a:rPr lang="en-RU" dirty="0">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r>
                        <a:rPr lang="en-GB" sz="1100" b="1" u="sng" kern="1200" dirty="0">
                          <a:solidFill>
                            <a:srgbClr val="22385A"/>
                          </a:solidFill>
                          <a:effectLst/>
                          <a:latin typeface="Calibri" panose="020F0502020204030204" pitchFamily="34" charset="0"/>
                          <a:ea typeface="+mn-ea"/>
                          <a:cs typeface="Calibri" panose="020F0502020204030204" pitchFamily="34" charset="0"/>
                        </a:rPr>
                        <a:t>1.5 Eetiline ja jätkusuutlik mõtlemine</a:t>
                      </a: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Hinnake ideede, võimaluste ja tegude tagajärgi ja mõju.</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Hinnake väärtust loovate võimaluste tagajärgi ja ettevõtlustegevuse mõju sihtrühmale, turule, ühiskonnale ja keskkonnale.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Mõelge pikaajaliste majanduseesmärkide jätkusuutlikkusele ja valitud tegevussuundadele.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Käituge vastutustundlikult.</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bl>
          </a:graphicData>
        </a:graphic>
      </p:graphicFrame>
      <p:sp>
        <p:nvSpPr>
          <p:cNvPr id="6" name="Freeform 5">
            <a:extLst>
              <a:ext uri="{FF2B5EF4-FFF2-40B4-BE49-F238E27FC236}">
                <a16:creationId xmlns:a16="http://schemas.microsoft.com/office/drawing/2014/main" id="{1D88CDB4-0D64-8243-BBAD-0C3DE8663956}"/>
              </a:ext>
            </a:extLst>
          </p:cNvPr>
          <p:cNvSpPr/>
          <p:nvPr/>
        </p:nvSpPr>
        <p:spPr>
          <a:xfrm>
            <a:off x="381979" y="3518803"/>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7" name="Text Placeholder 3">
            <a:extLst>
              <a:ext uri="{FF2B5EF4-FFF2-40B4-BE49-F238E27FC236}">
                <a16:creationId xmlns:a16="http://schemas.microsoft.com/office/drawing/2014/main" id="{533661C9-DB17-344C-B0E3-E144C1BA90D3}"/>
              </a:ext>
            </a:extLst>
          </p:cNvPr>
          <p:cNvSpPr txBox="1">
            <a:spLocks/>
          </p:cNvSpPr>
          <p:nvPr/>
        </p:nvSpPr>
        <p:spPr>
          <a:xfrm>
            <a:off x="521852" y="3502760"/>
            <a:ext cx="6533982" cy="50526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b="1" dirty="0"/>
              <a:t>02 </a:t>
            </a:r>
            <a:r>
              <a:rPr lang="et-EE" b="1"/>
              <a:t>Ressursid</a:t>
            </a:r>
            <a:endParaRPr lang="en-LB" b="1"/>
          </a:p>
          <a:p>
            <a:endParaRPr lang="en-RU" b="1" dirty="0"/>
          </a:p>
        </p:txBody>
      </p:sp>
      <p:graphicFrame>
        <p:nvGraphicFramePr>
          <p:cNvPr id="8" name="Table 7">
            <a:extLst>
              <a:ext uri="{FF2B5EF4-FFF2-40B4-BE49-F238E27FC236}">
                <a16:creationId xmlns:a16="http://schemas.microsoft.com/office/drawing/2014/main" id="{3A24E5CD-290C-1A48-9099-69B385B5D198}"/>
              </a:ext>
            </a:extLst>
          </p:cNvPr>
          <p:cNvGraphicFramePr>
            <a:graphicFrameLocks noGrp="1"/>
          </p:cNvGraphicFramePr>
          <p:nvPr>
            <p:extLst>
              <p:ext uri="{D42A27DB-BD31-4B8C-83A1-F6EECF244321}">
                <p14:modId xmlns:p14="http://schemas.microsoft.com/office/powerpoint/2010/main" val="1318413592"/>
              </p:ext>
            </p:extLst>
          </p:nvPr>
        </p:nvGraphicFramePr>
        <p:xfrm>
          <a:off x="503238" y="4214812"/>
          <a:ext cx="6533982" cy="423012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r>
                        <a:rPr lang="et-EE" sz="1488" b="1" kern="1200">
                          <a:solidFill>
                            <a:schemeClr val="lt1"/>
                          </a:solidFill>
                          <a:effectLst/>
                          <a:latin typeface="+mn-lt"/>
                          <a:ea typeface="+mn-ea"/>
                          <a:cs typeface="+mn-cs"/>
                        </a:rPr>
                        <a:t>Kompetentsid</a:t>
                      </a:r>
                      <a:r>
                        <a:rPr lang="en-LB">
                          <a:effectLst/>
                        </a:rPr>
                        <a:t>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t-EE" sz="1488" b="1" kern="1200">
                          <a:solidFill>
                            <a:schemeClr val="lt1"/>
                          </a:solidFill>
                          <a:effectLst/>
                          <a:latin typeface="+mn-lt"/>
                          <a:ea typeface="+mn-ea"/>
                          <a:cs typeface="+mn-cs"/>
                        </a:rPr>
                        <a:t>Vihjed</a:t>
                      </a:r>
                      <a:r>
                        <a:rPr lang="en-LB">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r>
                        <a:rPr lang="et-EE" sz="1488" b="1" kern="1200">
                          <a:solidFill>
                            <a:schemeClr val="lt1"/>
                          </a:solidFill>
                          <a:effectLst/>
                          <a:latin typeface="+mn-lt"/>
                          <a:ea typeface="+mn-ea"/>
                          <a:cs typeface="+mn-cs"/>
                        </a:rPr>
                        <a:t>Kirjeldused</a:t>
                      </a:r>
                      <a:r>
                        <a:rPr lang="en-LB">
                          <a:effectLst/>
                        </a:rPr>
                        <a:t> </a:t>
                      </a:r>
                      <a:r>
                        <a:rPr lang="en-RU" dirty="0">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r>
                        <a:rPr lang="et-EE"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2.1 Eneseteadvus ja enesetõhusus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b="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Usu endasse ja arene pidevalt edasi.</a:t>
                      </a:r>
                      <a:endParaRPr lang="en-LB" sz="1100" b="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Mõelge oma isiklikule olukorrale, millised on teie vajadused lühikeses, keskmises ja pikas perspektiivis.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Tuvastage ja hinnake enda individuaalseid ja rühma (sisemised sidusrühmad, nt töötajad) tugevaid ja nõrku külgi.</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Uskuge oma võimesse sündmuste käiku mõjutada, hoolimata ebakindlusest, tagasilöökidest ja ebaõnnestumistest.</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r h="374400">
                <a:tc>
                  <a:txBody>
                    <a:bodyPr/>
                    <a:lstStyle/>
                    <a:p>
                      <a:r>
                        <a:rPr lang="et-EE"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2.2 Motivatsioon ja sihikindlus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Olge keskendunud ja ärge alla andke.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Olge otsusekindel lahendusideede teoks muutmisel ja rahuldage oma saavutusvajadust.</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Olge valmis keskenduma ja püüdke edasi liikuda.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Olge pinge all, ebaõnne ja ebaõnnestumiste korral vastupidav.</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2780901125"/>
                  </a:ext>
                </a:extLst>
              </a:tr>
            </a:tbl>
          </a:graphicData>
        </a:graphic>
      </p:graphicFrame>
      <p:cxnSp>
        <p:nvCxnSpPr>
          <p:cNvPr id="3" name="Straight Connector 2">
            <a:extLst>
              <a:ext uri="{FF2B5EF4-FFF2-40B4-BE49-F238E27FC236}">
                <a16:creationId xmlns:a16="http://schemas.microsoft.com/office/drawing/2014/main" id="{897AA790-C0DC-BD1E-68AA-00C1265C3F7A}"/>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4" name="Text Placeholder 25">
            <a:extLst>
              <a:ext uri="{FF2B5EF4-FFF2-40B4-BE49-F238E27FC236}">
                <a16:creationId xmlns:a16="http://schemas.microsoft.com/office/drawing/2014/main" id="{6F6AF671-1A01-1F3D-6854-D7EFBA79E269}"/>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Tree>
    <p:extLst>
      <p:ext uri="{BB962C8B-B14F-4D97-AF65-F5344CB8AC3E}">
        <p14:creationId xmlns:p14="http://schemas.microsoft.com/office/powerpoint/2010/main" val="393968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9B8B697-EEC5-6C48-814E-8BEF4C8D36BB}"/>
              </a:ext>
            </a:extLst>
          </p:cNvPr>
          <p:cNvGraphicFramePr>
            <a:graphicFrameLocks noGrp="1"/>
          </p:cNvGraphicFramePr>
          <p:nvPr>
            <p:extLst>
              <p:ext uri="{D42A27DB-BD31-4B8C-83A1-F6EECF244321}">
                <p14:modId xmlns:p14="http://schemas.microsoft.com/office/powerpoint/2010/main" val="3987151977"/>
              </p:ext>
            </p:extLst>
          </p:nvPr>
        </p:nvGraphicFramePr>
        <p:xfrm>
          <a:off x="503238" y="607282"/>
          <a:ext cx="6533982" cy="506832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r>
                        <a:rPr lang="et-EE" sz="1488" b="1" kern="1200">
                          <a:solidFill>
                            <a:schemeClr val="lt1"/>
                          </a:solidFill>
                          <a:effectLst/>
                          <a:latin typeface="+mn-lt"/>
                          <a:ea typeface="+mn-ea"/>
                          <a:cs typeface="+mn-cs"/>
                        </a:rPr>
                        <a:t>Kompetentsid</a:t>
                      </a:r>
                      <a:r>
                        <a:rPr lang="en-LB">
                          <a:effectLst/>
                        </a:rPr>
                        <a:t>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t-EE" sz="1488" b="1" kern="1200">
                          <a:solidFill>
                            <a:schemeClr val="lt1"/>
                          </a:solidFill>
                          <a:effectLst/>
                          <a:latin typeface="+mn-lt"/>
                          <a:ea typeface="+mn-ea"/>
                          <a:cs typeface="+mn-cs"/>
                        </a:rPr>
                        <a:t>Vihjed</a:t>
                      </a:r>
                      <a:r>
                        <a:rPr lang="en-LB">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r>
                        <a:rPr lang="et-EE" sz="1488" b="1" kern="1200">
                          <a:solidFill>
                            <a:schemeClr val="lt1"/>
                          </a:solidFill>
                          <a:effectLst/>
                          <a:latin typeface="+mn-lt"/>
                          <a:ea typeface="+mn-ea"/>
                          <a:cs typeface="+mn-cs"/>
                        </a:rPr>
                        <a:t>Kirjeldused</a:t>
                      </a:r>
                      <a:r>
                        <a:rPr lang="en-LB">
                          <a:effectLst/>
                        </a:rPr>
                        <a:t> </a:t>
                      </a:r>
                      <a:r>
                        <a:rPr lang="en-RU" dirty="0">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r>
                        <a:rPr lang="en-GB" sz="1100" b="1" u="sng" kern="1200" dirty="0">
                          <a:solidFill>
                            <a:srgbClr val="22385A"/>
                          </a:solidFill>
                          <a:effectLst/>
                          <a:latin typeface="Calibri" panose="020F0502020204030204" pitchFamily="34" charset="0"/>
                          <a:ea typeface="+mn-ea"/>
                          <a:cs typeface="Calibri" panose="020F0502020204030204" pitchFamily="34" charset="0"/>
                        </a:rPr>
                        <a:t>2.3 Ressursside mobiliseerimine </a:t>
                      </a:r>
                    </a:p>
                  </a:txBody>
                  <a:tcPr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Koguge ja hallake vajalikke ressursse.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Hankige ja hallake kriisiga toimetulemiseks vajalikke ressursse.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Kasutage piiratud ressursse maksimaalselt ära – lähenege nutikalt.</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Hankige ja hallake igal etapil vajalikke pädevusi, sealhulgas tehnilisi, juriidilisi, maksu- ja digipädevusi.</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r h="374400">
                <a:tc>
                  <a:txBody>
                    <a:bodyPr/>
                    <a:lstStyle/>
                    <a:p>
                      <a:r>
                        <a:rPr lang="et-EE"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2.4 Finants- ja majandusalane kirjaoskus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Arendage finants- ja majandusalast oskusteavet.</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Omage põhjalikku ülevaadet finantsidest ja kontrollige tulude, likviidsuse, teabehalduse osa.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Planeerige, pange paika ja hinnake finantsotsuseid aja jooksul ja kriisi igas etapis.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2780901125"/>
                  </a:ext>
                </a:extLst>
              </a:tr>
              <a:tr h="481162">
                <a:tc>
                  <a:txBody>
                    <a:bodyPr/>
                    <a:lstStyle/>
                    <a:p>
                      <a:r>
                        <a:rPr lang="et-EE"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2.5. Teiste mobiliseerimine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Inspireerige, vaimustage ja kutsuge teisi kaasa.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Inspireerige ja vaimustage asjaomaseid sidusrühmi.</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Hankige väärtuslike tulemuste saavutamiseks vajalikku tuge.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Näidake tõhusat suhtlemist-, veenmis-, läbirääkimis- ja juhtimisoskust</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994960872"/>
                  </a:ext>
                </a:extLst>
              </a:tr>
            </a:tbl>
          </a:graphicData>
        </a:graphic>
      </p:graphicFrame>
      <p:sp>
        <p:nvSpPr>
          <p:cNvPr id="7" name="Freeform 6">
            <a:extLst>
              <a:ext uri="{FF2B5EF4-FFF2-40B4-BE49-F238E27FC236}">
                <a16:creationId xmlns:a16="http://schemas.microsoft.com/office/drawing/2014/main" id="{5F92CFB4-A267-004A-8FBE-209366D6DFAE}"/>
              </a:ext>
            </a:extLst>
          </p:cNvPr>
          <p:cNvSpPr/>
          <p:nvPr/>
        </p:nvSpPr>
        <p:spPr>
          <a:xfrm>
            <a:off x="381979" y="6297860"/>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8" name="Text Placeholder 3">
            <a:extLst>
              <a:ext uri="{FF2B5EF4-FFF2-40B4-BE49-F238E27FC236}">
                <a16:creationId xmlns:a16="http://schemas.microsoft.com/office/drawing/2014/main" id="{96F5EB05-7F30-BF43-A1D5-A0CC67C27CE9}"/>
              </a:ext>
            </a:extLst>
          </p:cNvPr>
          <p:cNvSpPr txBox="1">
            <a:spLocks/>
          </p:cNvSpPr>
          <p:nvPr/>
        </p:nvSpPr>
        <p:spPr>
          <a:xfrm>
            <a:off x="521852" y="6281817"/>
            <a:ext cx="6533982" cy="50526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b="1" dirty="0"/>
              <a:t>03 </a:t>
            </a:r>
            <a:r>
              <a:rPr lang="et-EE" b="1"/>
              <a:t>Tegevused</a:t>
            </a:r>
            <a:endParaRPr lang="en-LB" b="1"/>
          </a:p>
        </p:txBody>
      </p:sp>
      <p:graphicFrame>
        <p:nvGraphicFramePr>
          <p:cNvPr id="9" name="Table 8">
            <a:extLst>
              <a:ext uri="{FF2B5EF4-FFF2-40B4-BE49-F238E27FC236}">
                <a16:creationId xmlns:a16="http://schemas.microsoft.com/office/drawing/2014/main" id="{E26A5E04-3213-8D40-B26C-5623EC28C395}"/>
              </a:ext>
            </a:extLst>
          </p:cNvPr>
          <p:cNvGraphicFramePr>
            <a:graphicFrameLocks noGrp="1"/>
          </p:cNvGraphicFramePr>
          <p:nvPr>
            <p:extLst>
              <p:ext uri="{D42A27DB-BD31-4B8C-83A1-F6EECF244321}">
                <p14:modId xmlns:p14="http://schemas.microsoft.com/office/powerpoint/2010/main" val="3388790128"/>
              </p:ext>
            </p:extLst>
          </p:nvPr>
        </p:nvGraphicFramePr>
        <p:xfrm>
          <a:off x="503238" y="6993869"/>
          <a:ext cx="6533982" cy="221844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r>
                        <a:rPr lang="et-EE" sz="1488" b="1" kern="1200">
                          <a:solidFill>
                            <a:schemeClr val="lt1"/>
                          </a:solidFill>
                          <a:effectLst/>
                          <a:latin typeface="+mn-lt"/>
                          <a:ea typeface="+mn-ea"/>
                          <a:cs typeface="+mn-cs"/>
                        </a:rPr>
                        <a:t>Kompetentsid</a:t>
                      </a:r>
                      <a:r>
                        <a:rPr lang="en-LB">
                          <a:effectLst/>
                        </a:rPr>
                        <a:t>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t-EE" sz="1488" b="1" kern="1200">
                          <a:solidFill>
                            <a:schemeClr val="lt1"/>
                          </a:solidFill>
                          <a:effectLst/>
                          <a:latin typeface="+mn-lt"/>
                          <a:ea typeface="+mn-ea"/>
                          <a:cs typeface="+mn-cs"/>
                        </a:rPr>
                        <a:t>Vihjed</a:t>
                      </a:r>
                      <a:r>
                        <a:rPr lang="en-LB">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r>
                        <a:rPr lang="et-EE" sz="1488" b="1" kern="1200">
                          <a:solidFill>
                            <a:schemeClr val="lt1"/>
                          </a:solidFill>
                          <a:effectLst/>
                          <a:latin typeface="+mn-lt"/>
                          <a:ea typeface="+mn-ea"/>
                          <a:cs typeface="+mn-cs"/>
                        </a:rPr>
                        <a:t>Kirjeldused</a:t>
                      </a:r>
                      <a:r>
                        <a:rPr lang="en-LB">
                          <a:effectLst/>
                        </a:rPr>
                        <a:t> </a:t>
                      </a:r>
                      <a:r>
                        <a:rPr lang="en-RU" dirty="0">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r>
                        <a:rPr lang="et-EE"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3.1 Initsiatiivi võtmine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Tee seda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Algatage kriisi lahendamise protsesse.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Võtke vastu väljakutsed.</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Tegutsege ja töötage eesmärkide saavutamiseks iseseisvalt.</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Näidake üles vastupidavust ja jääge kavatsustele kindlaks ning täitke kavandatud ülesanded.</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bl>
          </a:graphicData>
        </a:graphic>
      </p:graphicFrame>
      <p:cxnSp>
        <p:nvCxnSpPr>
          <p:cNvPr id="3" name="Straight Connector 2">
            <a:extLst>
              <a:ext uri="{FF2B5EF4-FFF2-40B4-BE49-F238E27FC236}">
                <a16:creationId xmlns:a16="http://schemas.microsoft.com/office/drawing/2014/main" id="{EFAFED54-A57F-9EDE-2B58-1AED2E8F9BC0}"/>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4" name="Text Placeholder 25">
            <a:extLst>
              <a:ext uri="{FF2B5EF4-FFF2-40B4-BE49-F238E27FC236}">
                <a16:creationId xmlns:a16="http://schemas.microsoft.com/office/drawing/2014/main" id="{6480F079-94D4-D756-7434-5B566558581A}"/>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Tree>
    <p:extLst>
      <p:ext uri="{BB962C8B-B14F-4D97-AF65-F5344CB8AC3E}">
        <p14:creationId xmlns:p14="http://schemas.microsoft.com/office/powerpoint/2010/main" val="1858080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CEF0736-1154-0343-BA7E-08A114405280}"/>
              </a:ext>
            </a:extLst>
          </p:cNvPr>
          <p:cNvGraphicFramePr>
            <a:graphicFrameLocks noGrp="1"/>
          </p:cNvGraphicFramePr>
          <p:nvPr>
            <p:extLst>
              <p:ext uri="{D42A27DB-BD31-4B8C-83A1-F6EECF244321}">
                <p14:modId xmlns:p14="http://schemas.microsoft.com/office/powerpoint/2010/main" val="1817894497"/>
              </p:ext>
            </p:extLst>
          </p:nvPr>
        </p:nvGraphicFramePr>
        <p:xfrm>
          <a:off x="503238" y="607282"/>
          <a:ext cx="6533982" cy="691236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r>
                        <a:rPr lang="et-EE" sz="1488" b="1" kern="1200">
                          <a:solidFill>
                            <a:schemeClr val="lt1"/>
                          </a:solidFill>
                          <a:effectLst/>
                          <a:latin typeface="+mn-lt"/>
                          <a:ea typeface="+mn-ea"/>
                          <a:cs typeface="+mn-cs"/>
                        </a:rPr>
                        <a:t>Kompetentsid</a:t>
                      </a:r>
                      <a:r>
                        <a:rPr lang="en-LB">
                          <a:effectLst/>
                        </a:rPr>
                        <a:t>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t-EE" sz="1488" b="1" kern="1200">
                          <a:solidFill>
                            <a:schemeClr val="lt1"/>
                          </a:solidFill>
                          <a:effectLst/>
                          <a:latin typeface="+mn-lt"/>
                          <a:ea typeface="+mn-ea"/>
                          <a:cs typeface="+mn-cs"/>
                        </a:rPr>
                        <a:t>Vihjed</a:t>
                      </a:r>
                      <a:r>
                        <a:rPr lang="en-LB">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r>
                        <a:rPr lang="et-EE" sz="1488" b="1" kern="1200">
                          <a:solidFill>
                            <a:schemeClr val="lt1"/>
                          </a:solidFill>
                          <a:effectLst/>
                          <a:latin typeface="+mn-lt"/>
                          <a:ea typeface="+mn-ea"/>
                          <a:cs typeface="+mn-cs"/>
                        </a:rPr>
                        <a:t>Kirjeldused</a:t>
                      </a:r>
                      <a:r>
                        <a:rPr lang="en-LB">
                          <a:effectLst/>
                        </a:rPr>
                        <a:t> </a:t>
                      </a:r>
                      <a:r>
                        <a:rPr lang="en-RU" dirty="0">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r>
                        <a:rPr lang="et-EE"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3.2 Planeerimine ja juhtimine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Sea prioriteedid, korralda ja tee järeltegevusi</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Seadke pikaajalised, keskmise pikkusega ja lühiajalised kriisiohjamise eesmärgid.</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Määratlege prioriteedid ja tegevuskavad</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Kohanege ettenägematute muutustega.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r h="374400">
                <a:tc>
                  <a:txBody>
                    <a:bodyPr/>
                    <a:lstStyle/>
                    <a:p>
                      <a:r>
                        <a:rPr lang="et-EE"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3.3 Ebakindluse, ebaselguse ja riskiga toimetulek</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Tehke otsuseid, mis käsitlevad ebakindlust, ebaselgust ja riske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Tehke otsuseid, kui selle otsuse tulemus on ebakindel, kui saadaolev teave on osaline või mitmetähenduslik või kui on olemas soovimatute tulemuste oht.</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Kaasake väärtuse loomise protsessis struktureeritud viise ideede ja prototüüpide testimiseks varases staadiumis, et vähendada ebaõnnestumise ohtu.</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Käsitsege kiiresti muutuvaid olukordi kiiresti ja paindlikult.</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2780901125"/>
                  </a:ext>
                </a:extLst>
              </a:tr>
              <a:tr h="481162">
                <a:tc>
                  <a:txBody>
                    <a:bodyPr/>
                    <a:lstStyle/>
                    <a:p>
                      <a:r>
                        <a:rPr lang="et-EE"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3.4 Teistega töötamine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Ühinege koostööks, tehke koostööd ja võrgustuge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Töötage ja tehke teistega koostööd, et kriisi leevendada ja sellega toime tulla.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Võrgustuge teistega.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Lahendage konflikte ja vastake vajadusel positiivselt konkurentsile.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994960872"/>
                  </a:ext>
                </a:extLst>
              </a:tr>
              <a:tr h="481162">
                <a:tc>
                  <a:txBody>
                    <a:bodyPr/>
                    <a:lstStyle/>
                    <a:p>
                      <a:r>
                        <a:rPr lang="et-EE"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3.5. Kogemustest õppimine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Õppige tehes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Kasutage mis tahes algatust väärtuse loomiseks kui õppimisvõimalust.</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Õppige koos teistega, sealhulgas kaaslaste ja mentoritega.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Reflekteerige ja õppige nii edust kui ka ebaõnnestumistest.</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1069404086"/>
                  </a:ext>
                </a:extLst>
              </a:tr>
            </a:tbl>
          </a:graphicData>
        </a:graphic>
      </p:graphicFrame>
      <p:grpSp>
        <p:nvGrpSpPr>
          <p:cNvPr id="12" name="Graphic 48">
            <a:extLst>
              <a:ext uri="{FF2B5EF4-FFF2-40B4-BE49-F238E27FC236}">
                <a16:creationId xmlns:a16="http://schemas.microsoft.com/office/drawing/2014/main" id="{25F927C3-7335-244A-B0ED-0442D7053F9C}"/>
              </a:ext>
            </a:extLst>
          </p:cNvPr>
          <p:cNvGrpSpPr/>
          <p:nvPr/>
        </p:nvGrpSpPr>
        <p:grpSpPr>
          <a:xfrm rot="5400000">
            <a:off x="595728" y="8486289"/>
            <a:ext cx="1900144" cy="687918"/>
            <a:chOff x="80265" y="4007987"/>
            <a:chExt cx="7398066" cy="2678353"/>
          </a:xfrm>
          <a:solidFill>
            <a:srgbClr val="FDC662"/>
          </a:solidFill>
        </p:grpSpPr>
        <p:sp>
          <p:nvSpPr>
            <p:cNvPr id="13" name="Freeform 12">
              <a:extLst>
                <a:ext uri="{FF2B5EF4-FFF2-40B4-BE49-F238E27FC236}">
                  <a16:creationId xmlns:a16="http://schemas.microsoft.com/office/drawing/2014/main" id="{D031D40F-6BB6-D148-8479-15F6BF2D6BBF}"/>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F98CBBE1-AE54-4D4D-9C08-EED05AFA5B91}"/>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000A613F-5562-E64D-AF6B-DD247DB1573D}"/>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9380FC7A-B55F-4F47-818E-005651F68BF7}"/>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cxnSp>
        <p:nvCxnSpPr>
          <p:cNvPr id="3" name="Straight Connector 2">
            <a:extLst>
              <a:ext uri="{FF2B5EF4-FFF2-40B4-BE49-F238E27FC236}">
                <a16:creationId xmlns:a16="http://schemas.microsoft.com/office/drawing/2014/main" id="{B7926F0B-E683-F112-8439-72D92F5B6BBB}"/>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4" name="Text Placeholder 25">
            <a:extLst>
              <a:ext uri="{FF2B5EF4-FFF2-40B4-BE49-F238E27FC236}">
                <a16:creationId xmlns:a16="http://schemas.microsoft.com/office/drawing/2014/main" id="{185A20A7-4D3A-EAD9-4B2A-9158933641A3}"/>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Tree>
    <p:extLst>
      <p:ext uri="{BB962C8B-B14F-4D97-AF65-F5344CB8AC3E}">
        <p14:creationId xmlns:p14="http://schemas.microsoft.com/office/powerpoint/2010/main" val="2539517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E742E75-966F-6443-9140-8A24A5764C89}"/>
              </a:ext>
            </a:extLst>
          </p:cNvPr>
          <p:cNvSpPr/>
          <p:nvPr/>
        </p:nvSpPr>
        <p:spPr>
          <a:xfrm>
            <a:off x="381979" y="55553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6" name="Text Placeholder 3">
            <a:extLst>
              <a:ext uri="{FF2B5EF4-FFF2-40B4-BE49-F238E27FC236}">
                <a16:creationId xmlns:a16="http://schemas.microsoft.com/office/drawing/2014/main" id="{C83DCABB-BA8A-6340-94EB-24AC6013C389}"/>
              </a:ext>
            </a:extLst>
          </p:cNvPr>
          <p:cNvSpPr txBox="1">
            <a:spLocks/>
          </p:cNvSpPr>
          <p:nvPr/>
        </p:nvSpPr>
        <p:spPr>
          <a:xfrm>
            <a:off x="521852" y="539491"/>
            <a:ext cx="6533982" cy="50526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DigComp Raamistik</a:t>
            </a:r>
            <a:endParaRPr lang="en-LB"/>
          </a:p>
        </p:txBody>
      </p:sp>
      <p:graphicFrame>
        <p:nvGraphicFramePr>
          <p:cNvPr id="7" name="Table 6">
            <a:extLst>
              <a:ext uri="{FF2B5EF4-FFF2-40B4-BE49-F238E27FC236}">
                <a16:creationId xmlns:a16="http://schemas.microsoft.com/office/drawing/2014/main" id="{B93DBCFA-1275-D846-91BA-D672D9AD3456}"/>
              </a:ext>
            </a:extLst>
          </p:cNvPr>
          <p:cNvGraphicFramePr>
            <a:graphicFrameLocks noGrp="1"/>
          </p:cNvGraphicFramePr>
          <p:nvPr>
            <p:extLst>
              <p:ext uri="{D42A27DB-BD31-4B8C-83A1-F6EECF244321}">
                <p14:modId xmlns:p14="http://schemas.microsoft.com/office/powerpoint/2010/main" val="3380547470"/>
              </p:ext>
            </p:extLst>
          </p:nvPr>
        </p:nvGraphicFramePr>
        <p:xfrm>
          <a:off x="503238" y="1251543"/>
          <a:ext cx="6533982" cy="775056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r>
                        <a:rPr lang="et-EE" sz="1488" b="1" kern="1200">
                          <a:solidFill>
                            <a:schemeClr val="lt1"/>
                          </a:solidFill>
                          <a:effectLst/>
                          <a:latin typeface="+mn-lt"/>
                          <a:ea typeface="+mn-ea"/>
                          <a:cs typeface="+mn-cs"/>
                        </a:rPr>
                        <a:t>Kompetentsid</a:t>
                      </a:r>
                      <a:r>
                        <a:rPr lang="en-LB">
                          <a:effectLst/>
                        </a:rPr>
                        <a:t>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t-EE" sz="1488" b="1" kern="1200">
                          <a:solidFill>
                            <a:schemeClr val="lt1"/>
                          </a:solidFill>
                          <a:effectLst/>
                          <a:latin typeface="+mn-lt"/>
                          <a:ea typeface="+mn-ea"/>
                          <a:cs typeface="+mn-cs"/>
                        </a:rPr>
                        <a:t>Vihjed</a:t>
                      </a:r>
                      <a:r>
                        <a:rPr lang="en-LB">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r>
                        <a:rPr lang="et-EE" sz="1488" b="1" kern="1200">
                          <a:solidFill>
                            <a:schemeClr val="lt1"/>
                          </a:solidFill>
                          <a:effectLst/>
                          <a:latin typeface="+mn-lt"/>
                          <a:ea typeface="+mn-ea"/>
                          <a:cs typeface="+mn-cs"/>
                        </a:rPr>
                        <a:t>Kirjeldused</a:t>
                      </a:r>
                      <a:r>
                        <a:rPr lang="en-LB">
                          <a:effectLst/>
                        </a:rPr>
                        <a:t> </a:t>
                      </a:r>
                      <a:r>
                        <a:rPr lang="en-RU" dirty="0">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r>
                        <a:rPr lang="et-EE" sz="11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Andmete, teabe ja digisisu haldamine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Teabevajaduse sõnastamine, digitaalsete andmete, teabe ja sisu leidmine ja hankimine.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Allika ja selle sisu asjakohasuse hindamine.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Digitaalsete andmete, teabe ja sisu salvestamine, haldamine ja korraldamine.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1. moodul – õppijatele tutvustatakse üliõpilaste kodanikuosaluse kontseptsiooni ja seda, kuidas digitehnoloogiad võivad mängida olulist rolli, ning kuidas otsida ja tuvastada potentsiaalseid tulevasi kodanikuosaluse projekte.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6. moodul – õppijad leiavad viise, kuidas kasutada digitehnoloogiaid, et teha koostööd teistega ja leida sarnaselt mõtlevaid inimesi.</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r h="374400">
                <a:tc>
                  <a:txBody>
                    <a:bodyPr/>
                    <a:lstStyle/>
                    <a:p>
                      <a:r>
                        <a:rPr lang="et-EE" sz="11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Suhtlemine ja koostöö</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Mõjutamine, suhtlemine ja koostöö tegemine digitehnoloogia abil, olles samal ajal teadlik kultuurilisest ja põlvkondade vahelisest mitmekesisusest.</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Oma digitaalse identiteedi ja maine haldamine.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2. moodul – õppijad saavad aru ja arendavad oma pädevust, kuidas olla digitehnoloogia abil kodanikuna kaasatud.</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6. moodul – õppijad saavad teada, kuidas oma projekte turundada ja luua oma lugu/isik oma digitaalse kodanikuosaluse projekti jaoks.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2780901125"/>
                  </a:ext>
                </a:extLst>
              </a:tr>
              <a:tr h="481162">
                <a:tc>
                  <a:txBody>
                    <a:bodyPr/>
                    <a:lstStyle/>
                    <a:p>
                      <a:r>
                        <a:rPr lang="et-EE" sz="11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Digisisu loomine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Digisisu loomine ja redigeerimine.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Teabe ja sisu täiustamine ja integreerimine olemasolevasse teadmiste pagasisse.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Pädevused teabe ja sisu täiustamiseks ja integreerimiseks olemasolevasse teadmiste pagasisse on läbiv joon kõigis projekti intellektuaalsetes tulemustes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994960872"/>
                  </a:ext>
                </a:extLst>
              </a:tr>
              <a:tr h="374400">
                <a:tc>
                  <a:txBody>
                    <a:bodyPr/>
                    <a:lstStyle/>
                    <a:p>
                      <a:r>
                        <a:rPr lang="et-EE" sz="11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Turvalisus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Seadmete, sisu, isikuandmete ja privaatsuse kaitsmine digikeskkondades.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Füüsilise ja psühholoogilise tervise kaitsmine ning teadlik olemine digitehnoloogiatest sotsiaalse heaolu ja sotsiaalse kaasatuse tagamisel.</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Kursis olemine digitehnoloogiate ja nende kasutamise keskkonnamõjudega.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Õppijatele tutvustatakse neid pädevusi kõigi kuue mooduli jooksul.</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6. moodul – õppijad omandavad teadmisi digitehnoloogiate ohutu kasutamise kohta ja selle kohta, kuidas neid kõige paremini oma DKO projekti edendamiseks kasutada.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1671931227"/>
                  </a:ext>
                </a:extLst>
              </a:tr>
            </a:tbl>
          </a:graphicData>
        </a:graphic>
      </p:graphicFrame>
      <p:cxnSp>
        <p:nvCxnSpPr>
          <p:cNvPr id="3" name="Straight Connector 2">
            <a:extLst>
              <a:ext uri="{FF2B5EF4-FFF2-40B4-BE49-F238E27FC236}">
                <a16:creationId xmlns:a16="http://schemas.microsoft.com/office/drawing/2014/main" id="{D017C38D-7B45-0884-71AF-6A33941016AE}"/>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4" name="Text Placeholder 25">
            <a:extLst>
              <a:ext uri="{FF2B5EF4-FFF2-40B4-BE49-F238E27FC236}">
                <a16:creationId xmlns:a16="http://schemas.microsoft.com/office/drawing/2014/main" id="{134FB7AC-B750-D9F1-4DA1-DC23B56F3C85}"/>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Tree>
    <p:extLst>
      <p:ext uri="{BB962C8B-B14F-4D97-AF65-F5344CB8AC3E}">
        <p14:creationId xmlns:p14="http://schemas.microsoft.com/office/powerpoint/2010/main" val="2791746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E110D58-2C53-5B4F-97A8-4814C18CF76F}"/>
              </a:ext>
            </a:extLst>
          </p:cNvPr>
          <p:cNvGraphicFramePr>
            <a:graphicFrameLocks noGrp="1"/>
          </p:cNvGraphicFramePr>
          <p:nvPr>
            <p:extLst>
              <p:ext uri="{D42A27DB-BD31-4B8C-83A1-F6EECF244321}">
                <p14:modId xmlns:p14="http://schemas.microsoft.com/office/powerpoint/2010/main" val="1085517474"/>
              </p:ext>
            </p:extLst>
          </p:nvPr>
        </p:nvGraphicFramePr>
        <p:xfrm>
          <a:off x="503238" y="609862"/>
          <a:ext cx="6533982" cy="339192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r>
                        <a:rPr lang="et-EE" sz="1488" b="1" kern="1200">
                          <a:solidFill>
                            <a:schemeClr val="lt1"/>
                          </a:solidFill>
                          <a:effectLst/>
                          <a:latin typeface="+mn-lt"/>
                          <a:ea typeface="+mn-ea"/>
                          <a:cs typeface="+mn-cs"/>
                        </a:rPr>
                        <a:t>Kompetentsid</a:t>
                      </a:r>
                      <a:r>
                        <a:rPr lang="en-LB">
                          <a:effectLst/>
                        </a:rPr>
                        <a:t> </a:t>
                      </a:r>
                      <a:endParaRPr lang="en-RU"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t-EE" sz="1488" b="1" kern="1200">
                          <a:solidFill>
                            <a:schemeClr val="lt1"/>
                          </a:solidFill>
                          <a:effectLst/>
                          <a:latin typeface="+mn-lt"/>
                          <a:ea typeface="+mn-ea"/>
                          <a:cs typeface="+mn-cs"/>
                        </a:rPr>
                        <a:t>Vihjed</a:t>
                      </a:r>
                      <a:r>
                        <a:rPr lang="en-LB">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r>
                        <a:rPr lang="et-EE" sz="1488" b="1" kern="1200">
                          <a:solidFill>
                            <a:schemeClr val="lt1"/>
                          </a:solidFill>
                          <a:effectLst/>
                          <a:latin typeface="+mn-lt"/>
                          <a:ea typeface="+mn-ea"/>
                          <a:cs typeface="+mn-cs"/>
                        </a:rPr>
                        <a:t>Kirjeldused</a:t>
                      </a:r>
                      <a:r>
                        <a:rPr lang="en-LB">
                          <a:effectLst/>
                        </a:rPr>
                        <a:t> </a:t>
                      </a:r>
                      <a:r>
                        <a:rPr lang="en-RU" dirty="0">
                          <a:effectLst/>
                        </a:rPr>
                        <a:t> </a:t>
                      </a:r>
                      <a:endParaRPr lang="en-RU" sz="1488" b="1" kern="1200" dirty="0">
                        <a:solidFill>
                          <a:schemeClr val="lt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r>
                        <a:rPr lang="et-EE" sz="11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Probleemi lahendamine</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Vajaduste ja probleemide väljaselgitamine ning kontseptuaalsete probleemide ja probleemsituatsioonide lahendamine digikeskkondades.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Digivahendite kasutamine protsesside ja toodete innovatsioonis.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Kursis olemine digiarengutega.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1. moodul – õppijatele tutvustatakse digitaalse kodanikuosaluse kontseptsiooni ning seda, kuidas kogukonna probleeme ära tunda ja neile lahendusi leida.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2. moodul – õppijatele tutvustatakse mitmeid töövahendeid ja ressursse, mis aitavad kogukonna probleeme ära tunda ja nendega tegeleda.</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r>
                        <a:rPr lang="et-EE"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4. moodul – selles moodulis avastavad õppijad, kuidas luua meeskonda, et lahendada ühiskondlike probleeme oma kogukonnas.</a:t>
                      </a:r>
                      <a:endParaRPr lang="en-LB"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3384144239"/>
                  </a:ext>
                </a:extLst>
              </a:tr>
            </a:tbl>
          </a:graphicData>
        </a:graphic>
      </p:graphicFrame>
      <p:sp>
        <p:nvSpPr>
          <p:cNvPr id="6" name="Text Placeholder 3">
            <a:extLst>
              <a:ext uri="{FF2B5EF4-FFF2-40B4-BE49-F238E27FC236}">
                <a16:creationId xmlns:a16="http://schemas.microsoft.com/office/drawing/2014/main" id="{EB822416-8960-D547-9DF3-09BD3F0E04DB}"/>
              </a:ext>
            </a:extLst>
          </p:cNvPr>
          <p:cNvSpPr txBox="1">
            <a:spLocks/>
          </p:cNvSpPr>
          <p:nvPr/>
        </p:nvSpPr>
        <p:spPr>
          <a:xfrm>
            <a:off x="522456" y="4045677"/>
            <a:ext cx="6533982" cy="5788134"/>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b="1" i="1" dirty="0"/>
              <a:t>4.e Avatud õppevara pedagoogiline kasutamine </a:t>
            </a:r>
            <a:endParaRPr lang="en-RU" b="1" i="1" dirty="0"/>
          </a:p>
          <a:p>
            <a:r>
              <a:rPr lang="et-EE"/>
              <a:t>DKO avatud õppematerjalid on loodud selleks, et õpetajad ja haridustöötajad saaksid neid vabalt kasutada. Mõned näited nende kasutamisest on järgmised:</a:t>
            </a:r>
            <a:endParaRPr lang="en-LB"/>
          </a:p>
          <a:p>
            <a:endParaRPr lang="en-GB" dirty="0"/>
          </a:p>
          <a:p>
            <a:r>
              <a:rPr lang="en-GB" dirty="0"/>
              <a:t>	</a:t>
            </a:r>
            <a:r>
              <a:rPr lang="et-EE"/>
              <a:t>Avatud õppematerjalide kasutamine eraldiseisvana õppetöös</a:t>
            </a:r>
            <a:endParaRPr lang="en-GB" dirty="0"/>
          </a:p>
          <a:p>
            <a:r>
              <a:rPr lang="en-GB" dirty="0"/>
              <a:t>	</a:t>
            </a:r>
            <a:r>
              <a:rPr lang="et-EE"/>
              <a:t>Lisage olemasolevatele avatud õppematerjalidele oma sisu ja näiteid</a:t>
            </a:r>
            <a:endParaRPr lang="en-GB" dirty="0"/>
          </a:p>
          <a:p>
            <a:r>
              <a:rPr lang="en-GB" dirty="0"/>
              <a:t>	</a:t>
            </a:r>
            <a:r>
              <a:rPr lang="et-EE"/>
              <a:t>Nende kasutamine õppetöös sisuga töötamiseks ja uurimiseks</a:t>
            </a:r>
            <a:endParaRPr lang="en-GB" dirty="0"/>
          </a:p>
          <a:p>
            <a:pPr lvl="0"/>
            <a:r>
              <a:rPr lang="en-GB" dirty="0"/>
              <a:t>	</a:t>
            </a:r>
            <a:r>
              <a:rPr lang="et-EE"/>
              <a:t>Laske õppijatel iseseisvalt avatud õppematerjalidega töötada, et saavutada paremaid tulemusi 	"klassis"</a:t>
            </a:r>
            <a:r>
              <a:rPr lang="en-GB" dirty="0"/>
              <a:t> </a:t>
            </a:r>
          </a:p>
          <a:p>
            <a:r>
              <a:rPr lang="et-EE"/>
              <a:t>Avatud õppematerjalide kasutajad kõrgkoolides peaksid kaaluma vähemalt materjalide kasutamist vabaainete (üliõpilaste juhitud või õpetajate juhitud), kohustuslike ainete (olemasoleva õppekava osa) või õppekavaväliste tegevuste (täiendusõpe või elukestev õpe) raames õppides.</a:t>
            </a:r>
            <a:endParaRPr lang="en-LB"/>
          </a:p>
          <a:p>
            <a:r>
              <a:rPr lang="et-EE"/>
              <a:t> </a:t>
            </a:r>
            <a:endParaRPr lang="en-LB"/>
          </a:p>
          <a:p>
            <a:r>
              <a:rPr lang="et-EE"/>
              <a:t>Oluline on mõista, et avatud õppematerjale saab integreerida olemasolevatesse õppekavadesse, milleks on vaja veenda õpejõude oma kursusi, sealhulgas õppekavasid, õppijate ja õppejõudude enda töökoormust, tegevusi ja hinnanguid ümber kujundama. Antud projekti tulemused peaksid muutustele vastuseisu vähendama.</a:t>
            </a:r>
            <a:endParaRPr lang="en-LB"/>
          </a:p>
          <a:p>
            <a:r>
              <a:rPr lang="en-GB" dirty="0"/>
              <a:t> </a:t>
            </a:r>
            <a:endParaRPr lang="en-RU" dirty="0"/>
          </a:p>
        </p:txBody>
      </p:sp>
      <p:sp>
        <p:nvSpPr>
          <p:cNvPr id="7" name="Freeform 6">
            <a:extLst>
              <a:ext uri="{FF2B5EF4-FFF2-40B4-BE49-F238E27FC236}">
                <a16:creationId xmlns:a16="http://schemas.microsoft.com/office/drawing/2014/main" id="{5B657AD0-C707-0B43-A266-77383D65D1C3}"/>
              </a:ext>
            </a:extLst>
          </p:cNvPr>
          <p:cNvSpPr/>
          <p:nvPr/>
        </p:nvSpPr>
        <p:spPr>
          <a:xfrm>
            <a:off x="381979" y="4056601"/>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10" name="Freeform 9">
            <a:extLst>
              <a:ext uri="{FF2B5EF4-FFF2-40B4-BE49-F238E27FC236}">
                <a16:creationId xmlns:a16="http://schemas.microsoft.com/office/drawing/2014/main" id="{6594DDB8-50B5-C24B-891B-64FAA639E9EF}"/>
              </a:ext>
            </a:extLst>
          </p:cNvPr>
          <p:cNvSpPr/>
          <p:nvPr/>
        </p:nvSpPr>
        <p:spPr>
          <a:xfrm>
            <a:off x="1148098" y="495864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F26B4D"/>
          </a:solidFill>
          <a:ln w="8971" cap="flat">
            <a:noFill/>
            <a:prstDash val="solid"/>
            <a:miter/>
          </a:ln>
        </p:spPr>
        <p:txBody>
          <a:bodyPr rtlCol="0" anchor="ctr"/>
          <a:lstStyle/>
          <a:p>
            <a:endParaRPr lang="en-RU"/>
          </a:p>
        </p:txBody>
      </p:sp>
      <p:sp>
        <p:nvSpPr>
          <p:cNvPr id="11" name="Freeform 10">
            <a:extLst>
              <a:ext uri="{FF2B5EF4-FFF2-40B4-BE49-F238E27FC236}">
                <a16:creationId xmlns:a16="http://schemas.microsoft.com/office/drawing/2014/main" id="{6B23DF34-E3AD-674B-A920-EF9A2D226788}"/>
              </a:ext>
            </a:extLst>
          </p:cNvPr>
          <p:cNvSpPr/>
          <p:nvPr/>
        </p:nvSpPr>
        <p:spPr>
          <a:xfrm>
            <a:off x="1148098" y="5214017"/>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F26B4D"/>
          </a:solidFill>
          <a:ln w="8971" cap="flat">
            <a:noFill/>
            <a:prstDash val="solid"/>
            <a:miter/>
          </a:ln>
        </p:spPr>
        <p:txBody>
          <a:bodyPr rtlCol="0" anchor="ctr"/>
          <a:lstStyle/>
          <a:p>
            <a:endParaRPr lang="en-RU"/>
          </a:p>
        </p:txBody>
      </p:sp>
      <p:sp>
        <p:nvSpPr>
          <p:cNvPr id="12" name="Freeform 11">
            <a:extLst>
              <a:ext uri="{FF2B5EF4-FFF2-40B4-BE49-F238E27FC236}">
                <a16:creationId xmlns:a16="http://schemas.microsoft.com/office/drawing/2014/main" id="{B4C4D391-D8BD-D943-93E2-8DA678A6F1D5}"/>
              </a:ext>
            </a:extLst>
          </p:cNvPr>
          <p:cNvSpPr/>
          <p:nvPr/>
        </p:nvSpPr>
        <p:spPr>
          <a:xfrm>
            <a:off x="1148098" y="5469390"/>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F26B4D"/>
          </a:solid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FF714E1C-C1BC-BB4B-9BAB-D79F3CF49784}"/>
              </a:ext>
            </a:extLst>
          </p:cNvPr>
          <p:cNvSpPr/>
          <p:nvPr/>
        </p:nvSpPr>
        <p:spPr>
          <a:xfrm>
            <a:off x="1148098" y="572476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F26B4D"/>
          </a:solidFill>
          <a:ln w="8971" cap="flat">
            <a:noFill/>
            <a:prstDash val="solid"/>
            <a:miter/>
          </a:ln>
        </p:spPr>
        <p:txBody>
          <a:bodyPr rtlCol="0" anchor="ctr"/>
          <a:lstStyle/>
          <a:p>
            <a:endParaRPr lang="en-RU"/>
          </a:p>
        </p:txBody>
      </p:sp>
      <p:sp>
        <p:nvSpPr>
          <p:cNvPr id="15" name="Rectangle 14">
            <a:extLst>
              <a:ext uri="{FF2B5EF4-FFF2-40B4-BE49-F238E27FC236}">
                <a16:creationId xmlns:a16="http://schemas.microsoft.com/office/drawing/2014/main" id="{A693DE8C-1B85-604C-93A0-EA05504D6124}"/>
              </a:ext>
            </a:extLst>
          </p:cNvPr>
          <p:cNvSpPr/>
          <p:nvPr/>
        </p:nvSpPr>
        <p:spPr>
          <a:xfrm>
            <a:off x="0" y="7828903"/>
            <a:ext cx="7559675" cy="2301164"/>
          </a:xfrm>
          <a:prstGeom prst="rect">
            <a:avLst/>
          </a:prstGeom>
          <a:blipFill>
            <a:blip r:embed="rId2" cstate="email">
              <a:extLst>
                <a:ext uri="{28A0092B-C50C-407E-A947-70E740481C1C}">
                  <a14:useLocalDpi xmlns:a14="http://schemas.microsoft.com/office/drawing/2010/main"/>
                </a:ext>
              </a:extLst>
            </a:blip>
            <a:srcRect/>
            <a:stretch>
              <a:fillRect t="-11596" b="-1074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5358A65E-7C14-3BC0-C734-CF166A0EB5BD}"/>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4" name="Text Placeholder 25">
            <a:extLst>
              <a:ext uri="{FF2B5EF4-FFF2-40B4-BE49-F238E27FC236}">
                <a16:creationId xmlns:a16="http://schemas.microsoft.com/office/drawing/2014/main" id="{77AF7793-A3ED-19CB-E4B0-3C04108DCF3B}"/>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Tree>
    <p:extLst>
      <p:ext uri="{BB962C8B-B14F-4D97-AF65-F5344CB8AC3E}">
        <p14:creationId xmlns:p14="http://schemas.microsoft.com/office/powerpoint/2010/main" val="316507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C38D76DE-BD45-FB42-A4CC-02A56136EF32}"/>
              </a:ext>
            </a:extLst>
          </p:cNvPr>
          <p:cNvPicPr>
            <a:picLocks noGrp="1" noChangeAspect="1"/>
          </p:cNvPicPr>
          <p:nvPr>
            <p:ph type="pic" sz="quarter" idx="33"/>
          </p:nvPr>
        </p:nvPicPr>
        <p:blipFill>
          <a:blip r:embed="rId2" cstate="email">
            <a:extLst>
              <a:ext uri="{28A0092B-C50C-407E-A947-70E740481C1C}">
                <a14:useLocalDpi xmlns:a14="http://schemas.microsoft.com/office/drawing/2010/main"/>
              </a:ext>
            </a:extLst>
          </a:blip>
          <a:srcRect l="207" r="207"/>
          <a:stretch>
            <a:fillRect/>
          </a:stretch>
        </p:blipFill>
        <p:spPr/>
      </p:pic>
      <p:pic>
        <p:nvPicPr>
          <p:cNvPr id="17" name="Picture Placeholder 16">
            <a:extLst>
              <a:ext uri="{FF2B5EF4-FFF2-40B4-BE49-F238E27FC236}">
                <a16:creationId xmlns:a16="http://schemas.microsoft.com/office/drawing/2014/main" id="{4A66EF95-EACC-CD4F-9891-1697BBC17DE5}"/>
              </a:ext>
            </a:extLst>
          </p:cNvPr>
          <p:cNvPicPr>
            <a:picLocks noGrp="1" noChangeAspect="1"/>
          </p:cNvPicPr>
          <p:nvPr>
            <p:ph type="pic" sz="quarter" idx="34"/>
          </p:nvPr>
        </p:nvPicPr>
        <p:blipFill rotWithShape="1">
          <a:blip r:embed="rId3" cstate="email">
            <a:extLst>
              <a:ext uri="{28A0092B-C50C-407E-A947-70E740481C1C}">
                <a14:useLocalDpi xmlns:a14="http://schemas.microsoft.com/office/drawing/2010/main"/>
              </a:ext>
            </a:extLst>
          </a:blip>
          <a:srcRect l="26200" t="9545" r="34010" b="649"/>
          <a:stretch/>
        </p:blipFill>
        <p:spPr>
          <a:xfrm>
            <a:off x="4879975" y="6075363"/>
            <a:ext cx="2166937" cy="3263900"/>
          </a:xfrm>
        </p:spPr>
      </p:pic>
      <p:sp>
        <p:nvSpPr>
          <p:cNvPr id="5" name="Text Placeholder 4">
            <a:extLst>
              <a:ext uri="{FF2B5EF4-FFF2-40B4-BE49-F238E27FC236}">
                <a16:creationId xmlns:a16="http://schemas.microsoft.com/office/drawing/2014/main" id="{2E2E29AE-982C-3549-88DA-1B99B82AADEE}"/>
              </a:ext>
            </a:extLst>
          </p:cNvPr>
          <p:cNvSpPr>
            <a:spLocks noGrp="1"/>
          </p:cNvSpPr>
          <p:nvPr>
            <p:ph type="body" sz="quarter" idx="14"/>
          </p:nvPr>
        </p:nvSpPr>
        <p:spPr/>
        <p:txBody>
          <a:bodyPr/>
          <a:lstStyle/>
          <a:p>
            <a:pPr lvl="0"/>
            <a:r>
              <a:rPr lang="et-EE"/>
              <a:t>Digitaalse kodanikuosaluse projektist saab uute või olemasolevate programmide eraldiseisev moodul</a:t>
            </a:r>
            <a:endParaRPr lang="en-LB"/>
          </a:p>
        </p:txBody>
      </p:sp>
      <p:sp>
        <p:nvSpPr>
          <p:cNvPr id="6" name="Text Placeholder 5">
            <a:extLst>
              <a:ext uri="{FF2B5EF4-FFF2-40B4-BE49-F238E27FC236}">
                <a16:creationId xmlns:a16="http://schemas.microsoft.com/office/drawing/2014/main" id="{33C3D9A6-3D09-0B48-AE65-2C075E50BCAD}"/>
              </a:ext>
            </a:extLst>
          </p:cNvPr>
          <p:cNvSpPr>
            <a:spLocks noGrp="1"/>
          </p:cNvSpPr>
          <p:nvPr>
            <p:ph type="body" sz="quarter" idx="35"/>
          </p:nvPr>
        </p:nvSpPr>
        <p:spPr/>
        <p:txBody>
          <a:bodyPr/>
          <a:lstStyle/>
          <a:p>
            <a:pPr lvl="0"/>
            <a:r>
              <a:rPr lang="et-EE"/>
              <a:t>Digitaalse kodanikuosaluse projekt võetakse kasutusele õppekava olemasoleva mooduli raames</a:t>
            </a:r>
            <a:endParaRPr lang="en-LB"/>
          </a:p>
        </p:txBody>
      </p:sp>
      <p:sp>
        <p:nvSpPr>
          <p:cNvPr id="7" name="Text Placeholder 6">
            <a:extLst>
              <a:ext uri="{FF2B5EF4-FFF2-40B4-BE49-F238E27FC236}">
                <a16:creationId xmlns:a16="http://schemas.microsoft.com/office/drawing/2014/main" id="{9AF4D326-6025-9F44-B421-3726240F492C}"/>
              </a:ext>
            </a:extLst>
          </p:cNvPr>
          <p:cNvSpPr>
            <a:spLocks noGrp="1"/>
          </p:cNvSpPr>
          <p:nvPr>
            <p:ph type="body" sz="quarter" idx="36"/>
          </p:nvPr>
        </p:nvSpPr>
        <p:spPr/>
        <p:txBody>
          <a:bodyPr/>
          <a:lstStyle/>
          <a:p>
            <a:pPr lvl="0"/>
            <a:r>
              <a:rPr lang="et-EE"/>
              <a:t>Digitaalse kodanikuosaluse projekt võetakse kasutusele olemasoleva haridusalase pädevuse hindamise mooduli raames</a:t>
            </a:r>
            <a:endParaRPr lang="en-LB"/>
          </a:p>
        </p:txBody>
      </p:sp>
      <p:sp>
        <p:nvSpPr>
          <p:cNvPr id="8" name="Text Placeholder 7">
            <a:extLst>
              <a:ext uri="{FF2B5EF4-FFF2-40B4-BE49-F238E27FC236}">
                <a16:creationId xmlns:a16="http://schemas.microsoft.com/office/drawing/2014/main" id="{36FAB10D-704E-2D4D-A08E-C0BB48E93F93}"/>
              </a:ext>
            </a:extLst>
          </p:cNvPr>
          <p:cNvSpPr>
            <a:spLocks noGrp="1"/>
          </p:cNvSpPr>
          <p:nvPr>
            <p:ph type="body" sz="quarter" idx="37"/>
          </p:nvPr>
        </p:nvSpPr>
        <p:spPr/>
        <p:txBody>
          <a:bodyPr/>
          <a:lstStyle/>
          <a:p>
            <a:pPr lvl="0"/>
            <a:r>
              <a:rPr lang="et-EE"/>
              <a:t>Digitaalse kodanikuosaluse projekt võetakse kasutusele osaliselt. </a:t>
            </a:r>
            <a:endParaRPr lang="en-LB"/>
          </a:p>
        </p:txBody>
      </p:sp>
      <p:sp>
        <p:nvSpPr>
          <p:cNvPr id="9" name="Text Placeholder 8">
            <a:extLst>
              <a:ext uri="{FF2B5EF4-FFF2-40B4-BE49-F238E27FC236}">
                <a16:creationId xmlns:a16="http://schemas.microsoft.com/office/drawing/2014/main" id="{477FBA85-09FD-7B42-B3B0-8632FD768438}"/>
              </a:ext>
            </a:extLst>
          </p:cNvPr>
          <p:cNvSpPr>
            <a:spLocks noGrp="1"/>
          </p:cNvSpPr>
          <p:nvPr>
            <p:ph type="body" sz="quarter" idx="38"/>
          </p:nvPr>
        </p:nvSpPr>
        <p:spPr/>
        <p:txBody>
          <a:bodyPr/>
          <a:lstStyle/>
          <a:p>
            <a:r>
              <a:rPr lang="et-EE"/>
              <a:t>Digitaalse kodanikuosaluse (DKO) integreerimiseks kõrgkoolidesse tuleks kaaluda erinevaid kasutuselevõtu kontekste.</a:t>
            </a:r>
            <a:endParaRPr lang="en-LB"/>
          </a:p>
          <a:p>
            <a:endParaRPr lang="en-RU" dirty="0"/>
          </a:p>
        </p:txBody>
      </p:sp>
      <p:sp>
        <p:nvSpPr>
          <p:cNvPr id="10" name="Text Placeholder 9">
            <a:extLst>
              <a:ext uri="{FF2B5EF4-FFF2-40B4-BE49-F238E27FC236}">
                <a16:creationId xmlns:a16="http://schemas.microsoft.com/office/drawing/2014/main" id="{59C5C4F8-B3C8-7D49-911F-0287072BE36C}"/>
              </a:ext>
            </a:extLst>
          </p:cNvPr>
          <p:cNvSpPr>
            <a:spLocks noGrp="1"/>
          </p:cNvSpPr>
          <p:nvPr>
            <p:ph type="body" sz="quarter" idx="39"/>
          </p:nvPr>
        </p:nvSpPr>
        <p:spPr>
          <a:xfrm>
            <a:off x="510427" y="6057051"/>
            <a:ext cx="3347945" cy="601684"/>
          </a:xfrm>
        </p:spPr>
        <p:txBody>
          <a:bodyPr/>
          <a:lstStyle/>
          <a:p>
            <a:r>
              <a:rPr lang="et-EE"/>
              <a:t>Kaaluda võiks erinevaid võimalusi:</a:t>
            </a:r>
            <a:endParaRPr lang="en-LB"/>
          </a:p>
          <a:p>
            <a:endParaRPr lang="en-RU" dirty="0"/>
          </a:p>
        </p:txBody>
      </p:sp>
      <p:sp>
        <p:nvSpPr>
          <p:cNvPr id="11" name="Text Placeholder 10">
            <a:extLst>
              <a:ext uri="{FF2B5EF4-FFF2-40B4-BE49-F238E27FC236}">
                <a16:creationId xmlns:a16="http://schemas.microsoft.com/office/drawing/2014/main" id="{8156F42E-BEF5-234B-9764-4C22F14B1653}"/>
              </a:ext>
            </a:extLst>
          </p:cNvPr>
          <p:cNvSpPr>
            <a:spLocks noGrp="1"/>
          </p:cNvSpPr>
          <p:nvPr>
            <p:ph type="body" sz="quarter" idx="40"/>
          </p:nvPr>
        </p:nvSpPr>
        <p:spPr/>
        <p:txBody>
          <a:bodyPr/>
          <a:lstStyle/>
          <a:p>
            <a:r>
              <a:rPr lang="et-EE"/>
              <a:t>Digitaalne kodanikuosalus kui kursus lähiõppes</a:t>
            </a:r>
            <a:r>
              <a:rPr lang="en-LB">
                <a:effectLst/>
              </a:rPr>
              <a:t> </a:t>
            </a:r>
            <a:endParaRPr lang="en-RU" dirty="0"/>
          </a:p>
        </p:txBody>
      </p:sp>
      <p:sp>
        <p:nvSpPr>
          <p:cNvPr id="12" name="Text Placeholder 11">
            <a:extLst>
              <a:ext uri="{FF2B5EF4-FFF2-40B4-BE49-F238E27FC236}">
                <a16:creationId xmlns:a16="http://schemas.microsoft.com/office/drawing/2014/main" id="{C8A94603-A9D7-804C-8559-8F313AA8968D}"/>
              </a:ext>
            </a:extLst>
          </p:cNvPr>
          <p:cNvSpPr>
            <a:spLocks noGrp="1"/>
          </p:cNvSpPr>
          <p:nvPr>
            <p:ph type="body" sz="quarter" idx="41"/>
          </p:nvPr>
        </p:nvSpPr>
        <p:spPr/>
        <p:txBody>
          <a:bodyPr/>
          <a:lstStyle/>
          <a:p>
            <a:r>
              <a:rPr lang="et-EE"/>
              <a:t>Digitaalne kodanikuosalus veebikomponendina põimõppes</a:t>
            </a:r>
            <a:r>
              <a:rPr lang="en-LB">
                <a:effectLst/>
              </a:rPr>
              <a:t> </a:t>
            </a:r>
            <a:endParaRPr lang="en-RU" dirty="0"/>
          </a:p>
        </p:txBody>
      </p:sp>
      <p:sp>
        <p:nvSpPr>
          <p:cNvPr id="13" name="Text Placeholder 12">
            <a:extLst>
              <a:ext uri="{FF2B5EF4-FFF2-40B4-BE49-F238E27FC236}">
                <a16:creationId xmlns:a16="http://schemas.microsoft.com/office/drawing/2014/main" id="{9A95F633-FB7F-0947-ACF6-9642A344142E}"/>
              </a:ext>
            </a:extLst>
          </p:cNvPr>
          <p:cNvSpPr>
            <a:spLocks noGrp="1"/>
          </p:cNvSpPr>
          <p:nvPr>
            <p:ph type="body" sz="quarter" idx="42"/>
          </p:nvPr>
        </p:nvSpPr>
        <p:spPr/>
        <p:txBody>
          <a:bodyPr/>
          <a:lstStyle/>
          <a:p>
            <a:r>
              <a:rPr lang="et-EE"/>
              <a:t>Digitaalne kodanikuosalus veebiõppena</a:t>
            </a:r>
            <a:r>
              <a:rPr lang="en-LB">
                <a:effectLst/>
              </a:rPr>
              <a:t> </a:t>
            </a:r>
            <a:endParaRPr lang="en-RU" dirty="0"/>
          </a:p>
        </p:txBody>
      </p:sp>
      <p:pic>
        <p:nvPicPr>
          <p:cNvPr id="18" name="Picture 17" descr="Icon&#10;&#10;Description automatically generated">
            <a:extLst>
              <a:ext uri="{FF2B5EF4-FFF2-40B4-BE49-F238E27FC236}">
                <a16:creationId xmlns:a16="http://schemas.microsoft.com/office/drawing/2014/main" id="{427D510B-FFD3-1445-AE00-42B86152B1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67058" b="31977"/>
          <a:stretch/>
        </p:blipFill>
        <p:spPr>
          <a:xfrm flipH="1">
            <a:off x="2246675" y="4457443"/>
            <a:ext cx="1503480" cy="1498600"/>
          </a:xfrm>
          <a:prstGeom prst="rect">
            <a:avLst/>
          </a:prstGeom>
        </p:spPr>
      </p:pic>
      <p:cxnSp>
        <p:nvCxnSpPr>
          <p:cNvPr id="2" name="Straight Connector 1">
            <a:extLst>
              <a:ext uri="{FF2B5EF4-FFF2-40B4-BE49-F238E27FC236}">
                <a16:creationId xmlns:a16="http://schemas.microsoft.com/office/drawing/2014/main" id="{324DA259-0C5B-B88D-4753-68112A1264C9}"/>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4" name="Text Placeholder 25">
            <a:extLst>
              <a:ext uri="{FF2B5EF4-FFF2-40B4-BE49-F238E27FC236}">
                <a16:creationId xmlns:a16="http://schemas.microsoft.com/office/drawing/2014/main" id="{5C3002A3-06FA-58CA-485D-3B0A2FF49AD9}"/>
              </a:ext>
            </a:extLst>
          </p:cNvPr>
          <p:cNvSpPr>
            <a:spLocks noGrp="1"/>
          </p:cNvSpPr>
          <p:nvPr>
            <p:ph type="body" sz="quarter" idx="32" hasCustomPrompt="1"/>
          </p:nvPr>
        </p:nvSpPr>
        <p:spPr>
          <a:xfrm>
            <a:off x="1773598" y="10175681"/>
            <a:ext cx="4718277" cy="505268"/>
          </a:xfrm>
        </p:spPr>
        <p:txBody>
          <a:bodyPr anchor="ctr">
            <a:noAutofit/>
          </a:bodyPr>
          <a:lstStyle>
            <a:lvl1pPr marL="0" indent="0" algn="l">
              <a:buNone/>
              <a:defRPr sz="1300" spc="50" baseline="0">
                <a:solidFill>
                  <a:srgbClr val="F26B4D"/>
                </a:solidFill>
                <a:latin typeface="Bebas Neue"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r>
              <a:rPr lang="et-EE" b="1"/>
              <a:t>Pedagoogiline juhend digitaalse kodanikuosaluse õpetamiseks (IO3)</a:t>
            </a:r>
            <a:endParaRPr lang="en-LB"/>
          </a:p>
        </p:txBody>
      </p:sp>
    </p:spTree>
    <p:extLst>
      <p:ext uri="{BB962C8B-B14F-4D97-AF65-F5344CB8AC3E}">
        <p14:creationId xmlns:p14="http://schemas.microsoft.com/office/powerpoint/2010/main" val="463572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B8A158-AE98-4A4E-9AF9-B723DB35CBD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7454" b="7454"/>
          <a:stretch>
            <a:fillRect/>
          </a:stretch>
        </p:blipFill>
        <p:spPr/>
      </p:pic>
      <p:sp>
        <p:nvSpPr>
          <p:cNvPr id="3" name="Text Placeholder 2">
            <a:extLst>
              <a:ext uri="{FF2B5EF4-FFF2-40B4-BE49-F238E27FC236}">
                <a16:creationId xmlns:a16="http://schemas.microsoft.com/office/drawing/2014/main" id="{55BC8EA0-A0FB-1E41-B42C-604D6BFA6FB2}"/>
              </a:ext>
            </a:extLst>
          </p:cNvPr>
          <p:cNvSpPr>
            <a:spLocks noGrp="1"/>
          </p:cNvSpPr>
          <p:nvPr>
            <p:ph type="body" sz="quarter" idx="14"/>
          </p:nvPr>
        </p:nvSpPr>
        <p:spPr/>
        <p:txBody>
          <a:bodyPr/>
          <a:lstStyle/>
          <a:p>
            <a:r>
              <a:rPr lang="en-RU" b="1" dirty="0"/>
              <a:t>05.	</a:t>
            </a:r>
            <a:r>
              <a:rPr lang="en-US" b="1" dirty="0"/>
              <a:t>KASULIKUD LINGID </a:t>
            </a:r>
            <a:endParaRPr lang="en-RU" b="1" dirty="0"/>
          </a:p>
        </p:txBody>
      </p:sp>
      <p:grpSp>
        <p:nvGrpSpPr>
          <p:cNvPr id="17" name="Graphic 7">
            <a:extLst>
              <a:ext uri="{FF2B5EF4-FFF2-40B4-BE49-F238E27FC236}">
                <a16:creationId xmlns:a16="http://schemas.microsoft.com/office/drawing/2014/main" id="{FB325235-6444-2D4F-9D62-891E357E71B4}"/>
              </a:ext>
            </a:extLst>
          </p:cNvPr>
          <p:cNvGrpSpPr/>
          <p:nvPr/>
        </p:nvGrpSpPr>
        <p:grpSpPr>
          <a:xfrm>
            <a:off x="6095054" y="3072527"/>
            <a:ext cx="800048" cy="208517"/>
            <a:chOff x="63925" y="4378813"/>
            <a:chExt cx="7430837" cy="1936702"/>
          </a:xfrm>
          <a:solidFill>
            <a:schemeClr val="bg1"/>
          </a:solidFill>
        </p:grpSpPr>
        <p:sp>
          <p:nvSpPr>
            <p:cNvPr id="18" name="Freeform 17">
              <a:extLst>
                <a:ext uri="{FF2B5EF4-FFF2-40B4-BE49-F238E27FC236}">
                  <a16:creationId xmlns:a16="http://schemas.microsoft.com/office/drawing/2014/main" id="{87061633-620D-8E41-A091-26D71B99B483}"/>
                </a:ext>
              </a:extLst>
            </p:cNvPr>
            <p:cNvSpPr/>
            <p:nvPr/>
          </p:nvSpPr>
          <p:spPr>
            <a:xfrm>
              <a:off x="63925"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014" y="805716"/>
                    <a:pt x="0" y="625111"/>
                    <a:pt x="0" y="402723"/>
                  </a:cubicBezTo>
                  <a:cubicBezTo>
                    <a:pt x="0" y="180336"/>
                    <a:pt x="180014" y="0"/>
                    <a:pt x="402494" y="0"/>
                  </a:cubicBezTo>
                  <a:cubicBezTo>
                    <a:pt x="624795" y="0"/>
                    <a:pt x="804899" y="180336"/>
                    <a:pt x="804899" y="402723"/>
                  </a:cubicBezTo>
                </a:path>
              </a:pathLst>
            </a:custGeom>
            <a:grpFill/>
            <a:ln w="8971" cap="flat">
              <a:noFill/>
              <a:prstDash val="solid"/>
              <a:miter/>
            </a:ln>
          </p:spPr>
          <p:txBody>
            <a:bodyPr rtlCol="0" anchor="ctr"/>
            <a:lstStyle/>
            <a:p>
              <a:endParaRPr lang="en-RU"/>
            </a:p>
          </p:txBody>
        </p:sp>
        <p:sp>
          <p:nvSpPr>
            <p:cNvPr id="19" name="Freeform 18">
              <a:extLst>
                <a:ext uri="{FF2B5EF4-FFF2-40B4-BE49-F238E27FC236}">
                  <a16:creationId xmlns:a16="http://schemas.microsoft.com/office/drawing/2014/main" id="{9F2EA8D9-5D81-4645-817A-95D37F827B77}"/>
                </a:ext>
              </a:extLst>
            </p:cNvPr>
            <p:cNvSpPr/>
            <p:nvPr/>
          </p:nvSpPr>
          <p:spPr>
            <a:xfrm>
              <a:off x="1519117"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283" y="805716"/>
                    <a:pt x="0" y="625111"/>
                    <a:pt x="0" y="402723"/>
                  </a:cubicBezTo>
                  <a:cubicBezTo>
                    <a:pt x="0" y="180336"/>
                    <a:pt x="180283" y="0"/>
                    <a:pt x="402494"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20" name="Freeform 19">
              <a:extLst>
                <a:ext uri="{FF2B5EF4-FFF2-40B4-BE49-F238E27FC236}">
                  <a16:creationId xmlns:a16="http://schemas.microsoft.com/office/drawing/2014/main" id="{310A605A-CE6C-F447-AF05-13DBCDC3A9A7}"/>
                </a:ext>
              </a:extLst>
            </p:cNvPr>
            <p:cNvSpPr/>
            <p:nvPr/>
          </p:nvSpPr>
          <p:spPr>
            <a:xfrm>
              <a:off x="2974220" y="4378813"/>
              <a:ext cx="805078" cy="805716"/>
            </a:xfrm>
            <a:custGeom>
              <a:avLst/>
              <a:gdLst>
                <a:gd name="connsiteX0" fmla="*/ 805079 w 805078"/>
                <a:gd name="connsiteY0" fmla="*/ 402723 h 805716"/>
                <a:gd name="connsiteX1" fmla="*/ 402674 w 805078"/>
                <a:gd name="connsiteY1" fmla="*/ 805716 h 805716"/>
                <a:gd name="connsiteX2" fmla="*/ 0 w 805078"/>
                <a:gd name="connsiteY2" fmla="*/ 402723 h 805716"/>
                <a:gd name="connsiteX3" fmla="*/ 402674 w 805078"/>
                <a:gd name="connsiteY3" fmla="*/ 0 h 805716"/>
                <a:gd name="connsiteX4" fmla="*/ 805079 w 80507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716">
                  <a:moveTo>
                    <a:pt x="805079" y="402723"/>
                  </a:moveTo>
                  <a:cubicBezTo>
                    <a:pt x="805079" y="625111"/>
                    <a:pt x="624885" y="805716"/>
                    <a:pt x="402674" y="805716"/>
                  </a:cubicBezTo>
                  <a:cubicBezTo>
                    <a:pt x="180463" y="805716"/>
                    <a:pt x="0" y="625111"/>
                    <a:pt x="0" y="402723"/>
                  </a:cubicBezTo>
                  <a:cubicBezTo>
                    <a:pt x="0" y="180336"/>
                    <a:pt x="180463" y="0"/>
                    <a:pt x="402674" y="0"/>
                  </a:cubicBezTo>
                  <a:cubicBezTo>
                    <a:pt x="624885" y="0"/>
                    <a:pt x="805079" y="180336"/>
                    <a:pt x="805079" y="402723"/>
                  </a:cubicBezTo>
                </a:path>
              </a:pathLst>
            </a:custGeom>
            <a:grpFill/>
            <a:ln w="8971" cap="flat">
              <a:noFill/>
              <a:prstDash val="solid"/>
              <a:miter/>
            </a:ln>
          </p:spPr>
          <p:txBody>
            <a:bodyPr rtlCol="0" anchor="ctr"/>
            <a:lstStyle/>
            <a:p>
              <a:endParaRPr lang="en-RU"/>
            </a:p>
          </p:txBody>
        </p:sp>
        <p:sp>
          <p:nvSpPr>
            <p:cNvPr id="21" name="Freeform 20">
              <a:extLst>
                <a:ext uri="{FF2B5EF4-FFF2-40B4-BE49-F238E27FC236}">
                  <a16:creationId xmlns:a16="http://schemas.microsoft.com/office/drawing/2014/main" id="{80DE072E-DF0D-424C-A1F5-619C6F68AC6E}"/>
                </a:ext>
              </a:extLst>
            </p:cNvPr>
            <p:cNvSpPr/>
            <p:nvPr/>
          </p:nvSpPr>
          <p:spPr>
            <a:xfrm>
              <a:off x="4429502"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96" y="0"/>
                    <a:pt x="804899" y="180336"/>
                    <a:pt x="804899" y="402723"/>
                  </a:cubicBezTo>
                </a:path>
              </a:pathLst>
            </a:custGeom>
            <a:grpFill/>
            <a:ln w="8971" cap="flat">
              <a:noFill/>
              <a:prstDash val="solid"/>
              <a:miter/>
            </a:ln>
          </p:spPr>
          <p:txBody>
            <a:bodyPr rtlCol="0" anchor="ctr"/>
            <a:lstStyle/>
            <a:p>
              <a:endParaRPr lang="en-RU"/>
            </a:p>
          </p:txBody>
        </p:sp>
        <p:sp>
          <p:nvSpPr>
            <p:cNvPr id="22" name="Freeform 21">
              <a:extLst>
                <a:ext uri="{FF2B5EF4-FFF2-40B4-BE49-F238E27FC236}">
                  <a16:creationId xmlns:a16="http://schemas.microsoft.com/office/drawing/2014/main" id="{EB5C32AD-D789-3349-9D83-F37FFAAF6A6B}"/>
                </a:ext>
              </a:extLst>
            </p:cNvPr>
            <p:cNvSpPr/>
            <p:nvPr/>
          </p:nvSpPr>
          <p:spPr>
            <a:xfrm>
              <a:off x="5884695"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23" name="Freeform 22">
              <a:extLst>
                <a:ext uri="{FF2B5EF4-FFF2-40B4-BE49-F238E27FC236}">
                  <a16:creationId xmlns:a16="http://schemas.microsoft.com/office/drawing/2014/main" id="{DF995D35-9044-0347-9FCA-62DBB5B3275C}"/>
                </a:ext>
              </a:extLst>
            </p:cNvPr>
            <p:cNvSpPr/>
            <p:nvPr/>
          </p:nvSpPr>
          <p:spPr>
            <a:xfrm>
              <a:off x="86882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193" y="805627"/>
                    <a:pt x="0" y="625201"/>
                    <a:pt x="0" y="402724"/>
                  </a:cubicBezTo>
                  <a:cubicBezTo>
                    <a:pt x="0" y="180336"/>
                    <a:pt x="180193" y="0"/>
                    <a:pt x="402674" y="0"/>
                  </a:cubicBezTo>
                  <a:cubicBezTo>
                    <a:pt x="624975" y="0"/>
                    <a:pt x="805079" y="180246"/>
                    <a:pt x="805079" y="402724"/>
                  </a:cubicBezTo>
                </a:path>
              </a:pathLst>
            </a:custGeom>
            <a:grpFill/>
            <a:ln w="8971" cap="flat">
              <a:noFill/>
              <a:prstDash val="solid"/>
              <a:miter/>
            </a:ln>
          </p:spPr>
          <p:txBody>
            <a:bodyPr rtlCol="0" anchor="ctr"/>
            <a:lstStyle/>
            <a:p>
              <a:endParaRPr lang="en-RU"/>
            </a:p>
          </p:txBody>
        </p:sp>
        <p:sp>
          <p:nvSpPr>
            <p:cNvPr id="24" name="Freeform 23">
              <a:extLst>
                <a:ext uri="{FF2B5EF4-FFF2-40B4-BE49-F238E27FC236}">
                  <a16:creationId xmlns:a16="http://schemas.microsoft.com/office/drawing/2014/main" id="{F70F1E51-AE5B-2E42-90DF-293A6EB4D96C}"/>
                </a:ext>
              </a:extLst>
            </p:cNvPr>
            <p:cNvSpPr/>
            <p:nvPr/>
          </p:nvSpPr>
          <p:spPr>
            <a:xfrm>
              <a:off x="2324106"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463" y="805627"/>
                    <a:pt x="0" y="625201"/>
                    <a:pt x="0" y="402724"/>
                  </a:cubicBezTo>
                  <a:cubicBezTo>
                    <a:pt x="0" y="180336"/>
                    <a:pt x="180463" y="0"/>
                    <a:pt x="402674" y="0"/>
                  </a:cubicBezTo>
                  <a:cubicBezTo>
                    <a:pt x="624885" y="0"/>
                    <a:pt x="805079" y="180246"/>
                    <a:pt x="805079" y="402724"/>
                  </a:cubicBezTo>
                </a:path>
              </a:pathLst>
            </a:custGeom>
            <a:grpFill/>
            <a:ln w="8971" cap="flat">
              <a:noFill/>
              <a:prstDash val="solid"/>
              <a:miter/>
            </a:ln>
          </p:spPr>
          <p:txBody>
            <a:bodyPr rtlCol="0" anchor="ctr"/>
            <a:lstStyle/>
            <a:p>
              <a:endParaRPr lang="en-RU"/>
            </a:p>
          </p:txBody>
        </p:sp>
        <p:sp>
          <p:nvSpPr>
            <p:cNvPr id="25" name="Freeform 24">
              <a:extLst>
                <a:ext uri="{FF2B5EF4-FFF2-40B4-BE49-F238E27FC236}">
                  <a16:creationId xmlns:a16="http://schemas.microsoft.com/office/drawing/2014/main" id="{40894D89-27A5-0E4E-A72A-6A199C0C1869}"/>
                </a:ext>
              </a:extLst>
            </p:cNvPr>
            <p:cNvSpPr/>
            <p:nvPr/>
          </p:nvSpPr>
          <p:spPr>
            <a:xfrm>
              <a:off x="3779298"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3" y="805627"/>
                    <a:pt x="0" y="625201"/>
                    <a:pt x="0" y="402724"/>
                  </a:cubicBezTo>
                  <a:cubicBezTo>
                    <a:pt x="0" y="180336"/>
                    <a:pt x="180463"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6" name="Freeform 25">
              <a:extLst>
                <a:ext uri="{FF2B5EF4-FFF2-40B4-BE49-F238E27FC236}">
                  <a16:creationId xmlns:a16="http://schemas.microsoft.com/office/drawing/2014/main" id="{26604F1A-9AAF-E741-A054-DC488F537F40}"/>
                </a:ext>
              </a:extLst>
            </p:cNvPr>
            <p:cNvSpPr/>
            <p:nvPr/>
          </p:nvSpPr>
          <p:spPr>
            <a:xfrm>
              <a:off x="5234401"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2" y="805627"/>
                    <a:pt x="0" y="625201"/>
                    <a:pt x="0" y="402724"/>
                  </a:cubicBezTo>
                  <a:cubicBezTo>
                    <a:pt x="0" y="180336"/>
                    <a:pt x="180462"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7" name="Freeform 26">
              <a:extLst>
                <a:ext uri="{FF2B5EF4-FFF2-40B4-BE49-F238E27FC236}">
                  <a16:creationId xmlns:a16="http://schemas.microsoft.com/office/drawing/2014/main" id="{5B6C422A-4B89-6544-B04C-B8E17DDD4C2E}"/>
                </a:ext>
              </a:extLst>
            </p:cNvPr>
            <p:cNvSpPr/>
            <p:nvPr/>
          </p:nvSpPr>
          <p:spPr>
            <a:xfrm>
              <a:off x="668968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6" y="805627"/>
                    <a:pt x="402674" y="805627"/>
                  </a:cubicBezTo>
                  <a:cubicBezTo>
                    <a:pt x="180463" y="805627"/>
                    <a:pt x="0" y="625201"/>
                    <a:pt x="0" y="402724"/>
                  </a:cubicBezTo>
                  <a:cubicBezTo>
                    <a:pt x="0" y="180336"/>
                    <a:pt x="180463" y="0"/>
                    <a:pt x="402674" y="0"/>
                  </a:cubicBezTo>
                  <a:cubicBezTo>
                    <a:pt x="624886" y="0"/>
                    <a:pt x="805079" y="180246"/>
                    <a:pt x="805079" y="402724"/>
                  </a:cubicBezTo>
                </a:path>
              </a:pathLst>
            </a:custGeom>
            <a:grpFill/>
            <a:ln w="8971" cap="flat">
              <a:noFill/>
              <a:prstDash val="solid"/>
              <a:miter/>
            </a:ln>
          </p:spPr>
          <p:txBody>
            <a:bodyPr rtlCol="0" anchor="ctr"/>
            <a:lstStyle/>
            <a:p>
              <a:endParaRPr lang="en-RU"/>
            </a:p>
          </p:txBody>
        </p:sp>
      </p:grpSp>
    </p:spTree>
    <p:extLst>
      <p:ext uri="{BB962C8B-B14F-4D97-AF65-F5344CB8AC3E}">
        <p14:creationId xmlns:p14="http://schemas.microsoft.com/office/powerpoint/2010/main" val="63018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E63CA7-CC93-8648-AA8F-480DD6CB7E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016" y="1234725"/>
            <a:ext cx="952500" cy="495300"/>
          </a:xfrm>
          <a:prstGeom prst="rect">
            <a:avLst/>
          </a:prstGeom>
        </p:spPr>
      </p:pic>
      <p:sp>
        <p:nvSpPr>
          <p:cNvPr id="6" name="Text Placeholder 25">
            <a:extLst>
              <a:ext uri="{FF2B5EF4-FFF2-40B4-BE49-F238E27FC236}">
                <a16:creationId xmlns:a16="http://schemas.microsoft.com/office/drawing/2014/main" id="{6FAB023B-B4DF-284F-8755-78CB9D2CEDA2}"/>
              </a:ext>
            </a:extLst>
          </p:cNvPr>
          <p:cNvSpPr txBox="1">
            <a:spLocks/>
          </p:cNvSpPr>
          <p:nvPr/>
        </p:nvSpPr>
        <p:spPr>
          <a:xfrm>
            <a:off x="379179" y="123472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01</a:t>
            </a:r>
          </a:p>
        </p:txBody>
      </p:sp>
      <p:sp>
        <p:nvSpPr>
          <p:cNvPr id="7" name="Text Placeholder 3">
            <a:extLst>
              <a:ext uri="{FF2B5EF4-FFF2-40B4-BE49-F238E27FC236}">
                <a16:creationId xmlns:a16="http://schemas.microsoft.com/office/drawing/2014/main" id="{E57034D1-F62A-FF44-A36F-B1F7F43894DB}"/>
              </a:ext>
            </a:extLst>
          </p:cNvPr>
          <p:cNvSpPr txBox="1">
            <a:spLocks/>
          </p:cNvSpPr>
          <p:nvPr/>
        </p:nvSpPr>
        <p:spPr>
          <a:xfrm>
            <a:off x="1267949" y="1323376"/>
            <a:ext cx="2900308"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Projekti “Students as Digital Civic Engagers” veebileht </a:t>
            </a:r>
            <a:endParaRPr lang="en-RU" dirty="0"/>
          </a:p>
        </p:txBody>
      </p:sp>
      <p:pic>
        <p:nvPicPr>
          <p:cNvPr id="8" name="Picture 7">
            <a:extLst>
              <a:ext uri="{FF2B5EF4-FFF2-40B4-BE49-F238E27FC236}">
                <a16:creationId xmlns:a16="http://schemas.microsoft.com/office/drawing/2014/main" id="{654F540C-9C44-0942-9ACB-EBF3E6E141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123053" y="3372215"/>
            <a:ext cx="952500" cy="495300"/>
          </a:xfrm>
          <a:prstGeom prst="rect">
            <a:avLst/>
          </a:prstGeom>
        </p:spPr>
      </p:pic>
      <p:sp>
        <p:nvSpPr>
          <p:cNvPr id="9" name="Text Placeholder 25">
            <a:extLst>
              <a:ext uri="{FF2B5EF4-FFF2-40B4-BE49-F238E27FC236}">
                <a16:creationId xmlns:a16="http://schemas.microsoft.com/office/drawing/2014/main" id="{92875B06-5854-264A-8343-F7EEF3B3951F}"/>
              </a:ext>
            </a:extLst>
          </p:cNvPr>
          <p:cNvSpPr txBox="1">
            <a:spLocks/>
          </p:cNvSpPr>
          <p:nvPr/>
        </p:nvSpPr>
        <p:spPr>
          <a:xfrm>
            <a:off x="6426164" y="337221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02</a:t>
            </a:r>
          </a:p>
        </p:txBody>
      </p:sp>
      <p:pic>
        <p:nvPicPr>
          <p:cNvPr id="10" name="Picture 9">
            <a:extLst>
              <a:ext uri="{FF2B5EF4-FFF2-40B4-BE49-F238E27FC236}">
                <a16:creationId xmlns:a16="http://schemas.microsoft.com/office/drawing/2014/main" id="{7376D6C2-5225-5741-97AD-8E8559F2E7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220" y="6058311"/>
            <a:ext cx="952500" cy="495300"/>
          </a:xfrm>
          <a:prstGeom prst="rect">
            <a:avLst/>
          </a:prstGeom>
        </p:spPr>
      </p:pic>
      <p:sp>
        <p:nvSpPr>
          <p:cNvPr id="11" name="Text Placeholder 25">
            <a:extLst>
              <a:ext uri="{FF2B5EF4-FFF2-40B4-BE49-F238E27FC236}">
                <a16:creationId xmlns:a16="http://schemas.microsoft.com/office/drawing/2014/main" id="{A872269C-50E6-B341-9B2E-4E14B2B6950D}"/>
              </a:ext>
            </a:extLst>
          </p:cNvPr>
          <p:cNvSpPr txBox="1">
            <a:spLocks/>
          </p:cNvSpPr>
          <p:nvPr/>
        </p:nvSpPr>
        <p:spPr>
          <a:xfrm>
            <a:off x="334935" y="608812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03</a:t>
            </a:r>
          </a:p>
        </p:txBody>
      </p:sp>
      <p:pic>
        <p:nvPicPr>
          <p:cNvPr id="12" name="Picture 11">
            <a:extLst>
              <a:ext uri="{FF2B5EF4-FFF2-40B4-BE49-F238E27FC236}">
                <a16:creationId xmlns:a16="http://schemas.microsoft.com/office/drawing/2014/main" id="{05DEE894-8766-0A4F-A38E-E9BF3E8E8C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098367" y="8474557"/>
            <a:ext cx="952500" cy="495300"/>
          </a:xfrm>
          <a:prstGeom prst="rect">
            <a:avLst/>
          </a:prstGeom>
        </p:spPr>
      </p:pic>
      <p:sp>
        <p:nvSpPr>
          <p:cNvPr id="13" name="Text Placeholder 25">
            <a:extLst>
              <a:ext uri="{FF2B5EF4-FFF2-40B4-BE49-F238E27FC236}">
                <a16:creationId xmlns:a16="http://schemas.microsoft.com/office/drawing/2014/main" id="{FA4E91A8-5556-854A-8A83-2108134F4D2C}"/>
              </a:ext>
            </a:extLst>
          </p:cNvPr>
          <p:cNvSpPr txBox="1">
            <a:spLocks/>
          </p:cNvSpPr>
          <p:nvPr/>
        </p:nvSpPr>
        <p:spPr>
          <a:xfrm>
            <a:off x="6407534" y="8489051"/>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04</a:t>
            </a:r>
          </a:p>
        </p:txBody>
      </p:sp>
      <p:pic>
        <p:nvPicPr>
          <p:cNvPr id="14" name="Picture 13">
            <a:extLst>
              <a:ext uri="{FF2B5EF4-FFF2-40B4-BE49-F238E27FC236}">
                <a16:creationId xmlns:a16="http://schemas.microsoft.com/office/drawing/2014/main" id="{BAEB8BAB-4354-FA4C-A1AD-8325054C91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40620" y="503052"/>
            <a:ext cx="3511667" cy="2133556"/>
          </a:xfrm>
          <a:prstGeom prst="rect">
            <a:avLst/>
          </a:prstGeom>
        </p:spPr>
      </p:pic>
      <p:pic>
        <p:nvPicPr>
          <p:cNvPr id="15" name="Picture 14">
            <a:hlinkClick r:id="rId7"/>
            <a:extLst>
              <a:ext uri="{FF2B5EF4-FFF2-40B4-BE49-F238E27FC236}">
                <a16:creationId xmlns:a16="http://schemas.microsoft.com/office/drawing/2014/main" id="{B525A267-8DD1-FE43-9F72-1A2CC47E2E78}"/>
              </a:ext>
            </a:extLst>
          </p:cNvPr>
          <p:cNvPicPr>
            <a:picLocks noChangeAspect="1"/>
          </p:cNvPicPr>
          <p:nvPr/>
        </p:nvPicPr>
        <p:blipFill>
          <a:blip r:embed="rId8" cstate="email">
            <a:extLst>
              <a:ext uri="{28A0092B-C50C-407E-A947-70E740481C1C}">
                <a14:useLocalDpi xmlns:a14="http://schemas.microsoft.com/office/drawing/2010/main"/>
              </a:ext>
            </a:extLst>
          </a:blip>
          <a:srcRect l="3554" r="3554"/>
          <a:stretch/>
        </p:blipFill>
        <p:spPr>
          <a:xfrm>
            <a:off x="4365893" y="696953"/>
            <a:ext cx="2488557" cy="1532966"/>
          </a:xfrm>
          <a:prstGeom prst="rect">
            <a:avLst/>
          </a:prstGeom>
        </p:spPr>
      </p:pic>
      <p:grpSp>
        <p:nvGrpSpPr>
          <p:cNvPr id="38" name="Group 37">
            <a:extLst>
              <a:ext uri="{FF2B5EF4-FFF2-40B4-BE49-F238E27FC236}">
                <a16:creationId xmlns:a16="http://schemas.microsoft.com/office/drawing/2014/main" id="{43EE3187-F4B8-D049-978D-DB11DF10C5A7}"/>
              </a:ext>
            </a:extLst>
          </p:cNvPr>
          <p:cNvGrpSpPr/>
          <p:nvPr/>
        </p:nvGrpSpPr>
        <p:grpSpPr>
          <a:xfrm>
            <a:off x="3654655" y="1906823"/>
            <a:ext cx="942892" cy="910807"/>
            <a:chOff x="3654655" y="1906823"/>
            <a:chExt cx="942892" cy="910807"/>
          </a:xfrm>
        </p:grpSpPr>
        <p:sp>
          <p:nvSpPr>
            <p:cNvPr id="17" name="Oval 16">
              <a:hlinkClick r:id="rId7"/>
              <a:extLst>
                <a:ext uri="{FF2B5EF4-FFF2-40B4-BE49-F238E27FC236}">
                  <a16:creationId xmlns:a16="http://schemas.microsoft.com/office/drawing/2014/main" id="{99E77361-20FC-1546-8B8F-7376F611625D}"/>
                </a:ext>
              </a:extLst>
            </p:cNvPr>
            <p:cNvSpPr/>
            <p:nvPr/>
          </p:nvSpPr>
          <p:spPr>
            <a:xfrm>
              <a:off x="3686739" y="1906823"/>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340C0D2-93ED-2A4C-A8F0-847D92C3A09D}"/>
                </a:ext>
              </a:extLst>
            </p:cNvPr>
            <p:cNvSpPr/>
            <p:nvPr/>
          </p:nvSpPr>
          <p:spPr>
            <a:xfrm>
              <a:off x="3654655" y="2094689"/>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KLIKI </a:t>
              </a:r>
            </a:p>
            <a:p>
              <a:pPr algn="ctr"/>
              <a:r>
                <a:rPr lang="en-US" sz="1400" b="1" u="sng" dirty="0">
                  <a:solidFill>
                    <a:schemeClr val="bg1"/>
                  </a:solidFill>
                  <a:latin typeface="Calibri" panose="020F0502020204030204" pitchFamily="34" charset="0"/>
                  <a:cs typeface="Calibri" panose="020F0502020204030204" pitchFamily="34" charset="0"/>
                </a:rPr>
                <a:t>SIIN</a:t>
              </a:r>
            </a:p>
          </p:txBody>
        </p:sp>
      </p:grpSp>
      <p:sp>
        <p:nvSpPr>
          <p:cNvPr id="20" name="Text Placeholder 3">
            <a:extLst>
              <a:ext uri="{FF2B5EF4-FFF2-40B4-BE49-F238E27FC236}">
                <a16:creationId xmlns:a16="http://schemas.microsoft.com/office/drawing/2014/main" id="{B51BBCC8-2C5E-5241-A61D-8AC24ECB26E7}"/>
              </a:ext>
            </a:extLst>
          </p:cNvPr>
          <p:cNvSpPr txBox="1">
            <a:spLocks/>
          </p:cNvSpPr>
          <p:nvPr/>
        </p:nvSpPr>
        <p:spPr>
          <a:xfrm>
            <a:off x="530970" y="3466076"/>
            <a:ext cx="5592084"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dirty="0"/>
              <a:t>Digitaalse kodanikuosaluse juhend </a:t>
            </a:r>
            <a:endParaRPr lang="en-RU" dirty="0"/>
          </a:p>
        </p:txBody>
      </p:sp>
      <p:pic>
        <p:nvPicPr>
          <p:cNvPr id="21" name="Picture 20">
            <a:extLst>
              <a:ext uri="{FF2B5EF4-FFF2-40B4-BE49-F238E27FC236}">
                <a16:creationId xmlns:a16="http://schemas.microsoft.com/office/drawing/2014/main" id="{9C46A7C8-2B49-D04A-B9A1-238ADDAFC30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190" y="3123422"/>
            <a:ext cx="3507789" cy="2131200"/>
          </a:xfrm>
          <a:prstGeom prst="rect">
            <a:avLst/>
          </a:prstGeom>
        </p:spPr>
      </p:pic>
      <p:pic>
        <p:nvPicPr>
          <p:cNvPr id="22" name="Picture 21">
            <a:hlinkClick r:id="rId9"/>
            <a:extLst>
              <a:ext uri="{FF2B5EF4-FFF2-40B4-BE49-F238E27FC236}">
                <a16:creationId xmlns:a16="http://schemas.microsoft.com/office/drawing/2014/main" id="{11BDB104-46EF-984B-83ED-8E220A47D701}"/>
              </a:ext>
            </a:extLst>
          </p:cNvPr>
          <p:cNvPicPr>
            <a:picLocks noChangeAspect="1"/>
          </p:cNvPicPr>
          <p:nvPr/>
        </p:nvPicPr>
        <p:blipFill>
          <a:blip r:embed="rId10" cstate="email">
            <a:extLst>
              <a:ext uri="{28A0092B-C50C-407E-A947-70E740481C1C}">
                <a14:useLocalDpi xmlns:a14="http://schemas.microsoft.com/office/drawing/2010/main"/>
              </a:ext>
            </a:extLst>
          </a:blip>
          <a:srcRect l="3554" r="3554"/>
          <a:stretch/>
        </p:blipFill>
        <p:spPr>
          <a:xfrm>
            <a:off x="585463" y="3317323"/>
            <a:ext cx="2488557" cy="1532966"/>
          </a:xfrm>
          <a:prstGeom prst="rect">
            <a:avLst/>
          </a:prstGeom>
        </p:spPr>
      </p:pic>
      <p:grpSp>
        <p:nvGrpSpPr>
          <p:cNvPr id="39" name="Group 38">
            <a:extLst>
              <a:ext uri="{FF2B5EF4-FFF2-40B4-BE49-F238E27FC236}">
                <a16:creationId xmlns:a16="http://schemas.microsoft.com/office/drawing/2014/main" id="{2D6BFF52-B89C-9D47-84DD-513A322A0A1E}"/>
              </a:ext>
            </a:extLst>
          </p:cNvPr>
          <p:cNvGrpSpPr/>
          <p:nvPr/>
        </p:nvGrpSpPr>
        <p:grpSpPr>
          <a:xfrm>
            <a:off x="2650309" y="3898786"/>
            <a:ext cx="942892" cy="910807"/>
            <a:chOff x="2650309" y="3898786"/>
            <a:chExt cx="942892" cy="910807"/>
          </a:xfrm>
        </p:grpSpPr>
        <p:sp>
          <p:nvSpPr>
            <p:cNvPr id="24" name="Oval 23">
              <a:hlinkClick r:id="rId9"/>
              <a:extLst>
                <a:ext uri="{FF2B5EF4-FFF2-40B4-BE49-F238E27FC236}">
                  <a16:creationId xmlns:a16="http://schemas.microsoft.com/office/drawing/2014/main" id="{C5395BE5-FA63-0C42-BD60-BEA20E8036BE}"/>
                </a:ext>
              </a:extLst>
            </p:cNvPr>
            <p:cNvSpPr/>
            <p:nvPr/>
          </p:nvSpPr>
          <p:spPr>
            <a:xfrm>
              <a:off x="2682393" y="3898786"/>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B064FD0-8746-8D4C-9D7B-77E6A3F3B92C}"/>
                </a:ext>
              </a:extLst>
            </p:cNvPr>
            <p:cNvSpPr/>
            <p:nvPr/>
          </p:nvSpPr>
          <p:spPr>
            <a:xfrm>
              <a:off x="2650309" y="4086652"/>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KLIKI </a:t>
              </a:r>
            </a:p>
            <a:p>
              <a:pPr algn="ctr"/>
              <a:r>
                <a:rPr lang="en-US" sz="1400" b="1" u="sng" dirty="0">
                  <a:solidFill>
                    <a:schemeClr val="bg1"/>
                  </a:solidFill>
                  <a:latin typeface="Calibri" panose="020F0502020204030204" pitchFamily="34" charset="0"/>
                  <a:cs typeface="Calibri" panose="020F0502020204030204" pitchFamily="34" charset="0"/>
                </a:rPr>
                <a:t>SIIN</a:t>
              </a:r>
            </a:p>
          </p:txBody>
        </p:sp>
      </p:grpSp>
      <p:sp>
        <p:nvSpPr>
          <p:cNvPr id="26" name="Text Placeholder 3">
            <a:extLst>
              <a:ext uri="{FF2B5EF4-FFF2-40B4-BE49-F238E27FC236}">
                <a16:creationId xmlns:a16="http://schemas.microsoft.com/office/drawing/2014/main" id="{48949C7A-4702-1E48-83B6-AB0233F2EB0F}"/>
              </a:ext>
            </a:extLst>
          </p:cNvPr>
          <p:cNvSpPr txBox="1">
            <a:spLocks/>
          </p:cNvSpPr>
          <p:nvPr/>
        </p:nvSpPr>
        <p:spPr>
          <a:xfrm>
            <a:off x="1308892" y="6141036"/>
            <a:ext cx="2793574"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Üliõpilaste kui digitaalses kodanikuühiskonnas osalejate töövahendite komplekt </a:t>
            </a:r>
            <a:endParaRPr lang="en-RU" dirty="0"/>
          </a:p>
        </p:txBody>
      </p:sp>
      <p:pic>
        <p:nvPicPr>
          <p:cNvPr id="27" name="Picture 26">
            <a:extLst>
              <a:ext uri="{FF2B5EF4-FFF2-40B4-BE49-F238E27FC236}">
                <a16:creationId xmlns:a16="http://schemas.microsoft.com/office/drawing/2014/main" id="{835C09F4-5014-9E4C-85D1-53D71A7FBA5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772381" y="5416247"/>
            <a:ext cx="3511667" cy="2133556"/>
          </a:xfrm>
          <a:prstGeom prst="rect">
            <a:avLst/>
          </a:prstGeom>
        </p:spPr>
      </p:pic>
      <p:pic>
        <p:nvPicPr>
          <p:cNvPr id="28" name="Picture 27">
            <a:hlinkClick r:id="rId11"/>
            <a:extLst>
              <a:ext uri="{FF2B5EF4-FFF2-40B4-BE49-F238E27FC236}">
                <a16:creationId xmlns:a16="http://schemas.microsoft.com/office/drawing/2014/main" id="{003014B4-9695-014A-86D3-B6E86CFD20BB}"/>
              </a:ext>
            </a:extLst>
          </p:cNvPr>
          <p:cNvPicPr>
            <a:picLocks noChangeAspect="1"/>
          </p:cNvPicPr>
          <p:nvPr/>
        </p:nvPicPr>
        <p:blipFill>
          <a:blip r:embed="rId12" cstate="email">
            <a:extLst>
              <a:ext uri="{28A0092B-C50C-407E-A947-70E740481C1C}">
                <a14:useLocalDpi xmlns:a14="http://schemas.microsoft.com/office/drawing/2010/main"/>
              </a:ext>
            </a:extLst>
          </a:blip>
          <a:srcRect l="5188" r="5188"/>
          <a:stretch/>
        </p:blipFill>
        <p:spPr>
          <a:xfrm>
            <a:off x="4297654" y="5610148"/>
            <a:ext cx="2488557" cy="1532966"/>
          </a:xfrm>
          <a:prstGeom prst="rect">
            <a:avLst/>
          </a:prstGeom>
        </p:spPr>
      </p:pic>
      <p:grpSp>
        <p:nvGrpSpPr>
          <p:cNvPr id="40" name="Group 39">
            <a:extLst>
              <a:ext uri="{FF2B5EF4-FFF2-40B4-BE49-F238E27FC236}">
                <a16:creationId xmlns:a16="http://schemas.microsoft.com/office/drawing/2014/main" id="{4F2DEF2C-F98C-C24A-87A1-CB42EC09F2C8}"/>
              </a:ext>
            </a:extLst>
          </p:cNvPr>
          <p:cNvGrpSpPr/>
          <p:nvPr/>
        </p:nvGrpSpPr>
        <p:grpSpPr>
          <a:xfrm>
            <a:off x="3608158" y="6842702"/>
            <a:ext cx="942892" cy="910807"/>
            <a:chOff x="3608158" y="6842702"/>
            <a:chExt cx="942892" cy="910807"/>
          </a:xfrm>
        </p:grpSpPr>
        <p:sp>
          <p:nvSpPr>
            <p:cNvPr id="30" name="Oval 29">
              <a:hlinkClick r:id="rId11"/>
              <a:extLst>
                <a:ext uri="{FF2B5EF4-FFF2-40B4-BE49-F238E27FC236}">
                  <a16:creationId xmlns:a16="http://schemas.microsoft.com/office/drawing/2014/main" id="{F2C3EDAB-B17F-194F-9140-5CEECA611646}"/>
                </a:ext>
              </a:extLst>
            </p:cNvPr>
            <p:cNvSpPr/>
            <p:nvPr/>
          </p:nvSpPr>
          <p:spPr>
            <a:xfrm>
              <a:off x="3640242" y="6842702"/>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B09C921-B2E9-6540-B3F5-195480D42F6B}"/>
                </a:ext>
              </a:extLst>
            </p:cNvPr>
            <p:cNvSpPr/>
            <p:nvPr/>
          </p:nvSpPr>
          <p:spPr>
            <a:xfrm>
              <a:off x="3608158" y="7030568"/>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KLIKI </a:t>
              </a:r>
            </a:p>
            <a:p>
              <a:pPr algn="ctr"/>
              <a:r>
                <a:rPr lang="en-US" sz="1400" b="1" u="sng" dirty="0">
                  <a:solidFill>
                    <a:schemeClr val="bg1"/>
                  </a:solidFill>
                  <a:latin typeface="Calibri" panose="020F0502020204030204" pitchFamily="34" charset="0"/>
                  <a:cs typeface="Calibri" panose="020F0502020204030204" pitchFamily="34" charset="0"/>
                </a:rPr>
                <a:t>SIIN</a:t>
              </a:r>
            </a:p>
          </p:txBody>
        </p:sp>
      </p:grpSp>
      <p:pic>
        <p:nvPicPr>
          <p:cNvPr id="32" name="Picture 31">
            <a:extLst>
              <a:ext uri="{FF2B5EF4-FFF2-40B4-BE49-F238E27FC236}">
                <a16:creationId xmlns:a16="http://schemas.microsoft.com/office/drawing/2014/main" id="{7D2D42FE-6CC6-E24A-B636-A7E15789330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6542" y="7668127"/>
            <a:ext cx="3507789" cy="2131200"/>
          </a:xfrm>
          <a:prstGeom prst="rect">
            <a:avLst/>
          </a:prstGeom>
        </p:spPr>
      </p:pic>
      <p:pic>
        <p:nvPicPr>
          <p:cNvPr id="33" name="Picture 32">
            <a:hlinkClick r:id="rId11"/>
            <a:extLst>
              <a:ext uri="{FF2B5EF4-FFF2-40B4-BE49-F238E27FC236}">
                <a16:creationId xmlns:a16="http://schemas.microsoft.com/office/drawing/2014/main" id="{06CC9329-6960-BA41-87D1-95B59FAE8416}"/>
              </a:ext>
            </a:extLst>
          </p:cNvPr>
          <p:cNvPicPr>
            <a:picLocks noChangeAspect="1"/>
          </p:cNvPicPr>
          <p:nvPr/>
        </p:nvPicPr>
        <p:blipFill>
          <a:blip r:embed="rId13" cstate="email">
            <a:extLst>
              <a:ext uri="{28A0092B-C50C-407E-A947-70E740481C1C}">
                <a14:useLocalDpi xmlns:a14="http://schemas.microsoft.com/office/drawing/2010/main"/>
              </a:ext>
            </a:extLst>
          </a:blip>
          <a:srcRect t="3826" b="3826"/>
          <a:stretch/>
        </p:blipFill>
        <p:spPr>
          <a:xfrm>
            <a:off x="571815" y="7862028"/>
            <a:ext cx="2488557" cy="1532966"/>
          </a:xfrm>
          <a:prstGeom prst="rect">
            <a:avLst/>
          </a:prstGeom>
        </p:spPr>
      </p:pic>
      <p:grpSp>
        <p:nvGrpSpPr>
          <p:cNvPr id="34" name="Group 33">
            <a:extLst>
              <a:ext uri="{FF2B5EF4-FFF2-40B4-BE49-F238E27FC236}">
                <a16:creationId xmlns:a16="http://schemas.microsoft.com/office/drawing/2014/main" id="{766EF18C-779A-9242-AA4D-C4547CDC5DD1}"/>
              </a:ext>
            </a:extLst>
          </p:cNvPr>
          <p:cNvGrpSpPr/>
          <p:nvPr/>
        </p:nvGrpSpPr>
        <p:grpSpPr>
          <a:xfrm>
            <a:off x="2636661" y="8443491"/>
            <a:ext cx="942892" cy="910807"/>
            <a:chOff x="6430739" y="1278416"/>
            <a:chExt cx="942892" cy="910807"/>
          </a:xfrm>
        </p:grpSpPr>
        <p:sp>
          <p:nvSpPr>
            <p:cNvPr id="35" name="Oval 34">
              <a:extLst>
                <a:ext uri="{FF2B5EF4-FFF2-40B4-BE49-F238E27FC236}">
                  <a16:creationId xmlns:a16="http://schemas.microsoft.com/office/drawing/2014/main" id="{313A6FF3-49D5-004F-872D-91C5A6061FD8}"/>
                </a:ext>
              </a:extLst>
            </p:cNvPr>
            <p:cNvSpPr/>
            <p:nvPr/>
          </p:nvSpPr>
          <p:spPr>
            <a:xfrm>
              <a:off x="6462823" y="1278416"/>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39F31FB-5704-F24D-9529-8B92398A576A}"/>
                </a:ext>
              </a:extLst>
            </p:cNvPr>
            <p:cNvSpPr/>
            <p:nvPr/>
          </p:nvSpPr>
          <p:spPr>
            <a:xfrm>
              <a:off x="6430739" y="1466282"/>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KLIKI </a:t>
              </a:r>
            </a:p>
            <a:p>
              <a:pPr algn="ctr"/>
              <a:r>
                <a:rPr lang="en-US" sz="1400" b="1" u="sng" dirty="0">
                  <a:solidFill>
                    <a:schemeClr val="bg1"/>
                  </a:solidFill>
                  <a:latin typeface="Calibri" panose="020F0502020204030204" pitchFamily="34" charset="0"/>
                  <a:cs typeface="Calibri" panose="020F0502020204030204" pitchFamily="34" charset="0"/>
                </a:rPr>
                <a:t>SIIN</a:t>
              </a:r>
            </a:p>
          </p:txBody>
        </p:sp>
      </p:grpSp>
      <p:sp>
        <p:nvSpPr>
          <p:cNvPr id="37" name="Text Placeholder 3">
            <a:extLst>
              <a:ext uri="{FF2B5EF4-FFF2-40B4-BE49-F238E27FC236}">
                <a16:creationId xmlns:a16="http://schemas.microsoft.com/office/drawing/2014/main" id="{E7E408D7-E3F6-2041-8309-D65D2B2DF4D8}"/>
              </a:ext>
            </a:extLst>
          </p:cNvPr>
          <p:cNvSpPr txBox="1">
            <a:spLocks/>
          </p:cNvSpPr>
          <p:nvPr/>
        </p:nvSpPr>
        <p:spPr>
          <a:xfrm>
            <a:off x="3863498" y="8583987"/>
            <a:ext cx="2245908"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spcBef>
                <a:spcPts val="0"/>
              </a:spcBef>
            </a:pPr>
            <a:r>
              <a:rPr lang="en-US" dirty="0"/>
              <a:t>Digitaalse kodanikuosaluse avatud õppevara ja pedagoogiline juhend </a:t>
            </a:r>
            <a:endParaRPr lang="en-RU" dirty="0"/>
          </a:p>
        </p:txBody>
      </p:sp>
      <p:cxnSp>
        <p:nvCxnSpPr>
          <p:cNvPr id="3" name="Straight Connector 2">
            <a:extLst>
              <a:ext uri="{FF2B5EF4-FFF2-40B4-BE49-F238E27FC236}">
                <a16:creationId xmlns:a16="http://schemas.microsoft.com/office/drawing/2014/main" id="{B4D4FFD9-F63F-0F86-F30B-2F3D78DB431E}"/>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4" name="Text Placeholder 25">
            <a:extLst>
              <a:ext uri="{FF2B5EF4-FFF2-40B4-BE49-F238E27FC236}">
                <a16:creationId xmlns:a16="http://schemas.microsoft.com/office/drawing/2014/main" id="{E0CF7762-59C1-D595-3106-F550FC783FB3}"/>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Tree>
    <p:extLst>
      <p:ext uri="{BB962C8B-B14F-4D97-AF65-F5344CB8AC3E}">
        <p14:creationId xmlns:p14="http://schemas.microsoft.com/office/powerpoint/2010/main" val="1424555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E63CA7-CC93-8648-AA8F-480DD6CB7E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016" y="1234725"/>
            <a:ext cx="952500" cy="495300"/>
          </a:xfrm>
          <a:prstGeom prst="rect">
            <a:avLst/>
          </a:prstGeom>
        </p:spPr>
      </p:pic>
      <p:sp>
        <p:nvSpPr>
          <p:cNvPr id="6" name="Text Placeholder 25">
            <a:extLst>
              <a:ext uri="{FF2B5EF4-FFF2-40B4-BE49-F238E27FC236}">
                <a16:creationId xmlns:a16="http://schemas.microsoft.com/office/drawing/2014/main" id="{6FAB023B-B4DF-284F-8755-78CB9D2CEDA2}"/>
              </a:ext>
            </a:extLst>
          </p:cNvPr>
          <p:cNvSpPr txBox="1">
            <a:spLocks/>
          </p:cNvSpPr>
          <p:nvPr/>
        </p:nvSpPr>
        <p:spPr>
          <a:xfrm>
            <a:off x="379179" y="123472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a:t>
            </a:r>
            <a:r>
              <a:rPr lang="ru-RU" sz="2500" b="1" dirty="0">
                <a:solidFill>
                  <a:srgbClr val="22385A"/>
                </a:solidFill>
                <a:latin typeface="Calibri" panose="020F0502020204030204" pitchFamily="34" charset="0"/>
              </a:rPr>
              <a:t>5</a:t>
            </a:r>
            <a:endParaRPr lang="en-US" sz="2500" b="1" dirty="0">
              <a:solidFill>
                <a:srgbClr val="22385A"/>
              </a:solidFill>
              <a:latin typeface="Calibri" panose="020F0502020204030204" pitchFamily="34" charset="0"/>
            </a:endParaRPr>
          </a:p>
        </p:txBody>
      </p:sp>
      <p:sp>
        <p:nvSpPr>
          <p:cNvPr id="7" name="Text Placeholder 3">
            <a:extLst>
              <a:ext uri="{FF2B5EF4-FFF2-40B4-BE49-F238E27FC236}">
                <a16:creationId xmlns:a16="http://schemas.microsoft.com/office/drawing/2014/main" id="{E57034D1-F62A-FF44-A36F-B1F7F43894DB}"/>
              </a:ext>
            </a:extLst>
          </p:cNvPr>
          <p:cNvSpPr txBox="1">
            <a:spLocks/>
          </p:cNvSpPr>
          <p:nvPr/>
        </p:nvSpPr>
        <p:spPr>
          <a:xfrm>
            <a:off x="1267949" y="1323376"/>
            <a:ext cx="2572672" cy="39495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n-GB" dirty="0"/>
              <a:t>Mis on kodanikuosalus? Kliki inglisekeelsel videol, et saada rohkem teavet kodanikuosaluse kohta</a:t>
            </a:r>
          </a:p>
        </p:txBody>
      </p:sp>
      <p:pic>
        <p:nvPicPr>
          <p:cNvPr id="8" name="Picture 7">
            <a:extLst>
              <a:ext uri="{FF2B5EF4-FFF2-40B4-BE49-F238E27FC236}">
                <a16:creationId xmlns:a16="http://schemas.microsoft.com/office/drawing/2014/main" id="{654F540C-9C44-0942-9ACB-EBF3E6E141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123053" y="3372215"/>
            <a:ext cx="952500" cy="495300"/>
          </a:xfrm>
          <a:prstGeom prst="rect">
            <a:avLst/>
          </a:prstGeom>
        </p:spPr>
      </p:pic>
      <p:sp>
        <p:nvSpPr>
          <p:cNvPr id="9" name="Text Placeholder 25">
            <a:extLst>
              <a:ext uri="{FF2B5EF4-FFF2-40B4-BE49-F238E27FC236}">
                <a16:creationId xmlns:a16="http://schemas.microsoft.com/office/drawing/2014/main" id="{92875B06-5854-264A-8343-F7EEF3B3951F}"/>
              </a:ext>
            </a:extLst>
          </p:cNvPr>
          <p:cNvSpPr txBox="1">
            <a:spLocks/>
          </p:cNvSpPr>
          <p:nvPr/>
        </p:nvSpPr>
        <p:spPr>
          <a:xfrm>
            <a:off x="6426164" y="337221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a:t>
            </a:r>
            <a:r>
              <a:rPr lang="ru-RU" sz="2500" b="1" dirty="0">
                <a:solidFill>
                  <a:srgbClr val="22385A"/>
                </a:solidFill>
                <a:latin typeface="Calibri" panose="020F0502020204030204" pitchFamily="34" charset="0"/>
              </a:rPr>
              <a:t>6</a:t>
            </a:r>
            <a:endParaRPr lang="en-US" sz="2500" b="1" dirty="0">
              <a:solidFill>
                <a:srgbClr val="22385A"/>
              </a:solidFill>
              <a:latin typeface="Calibri" panose="020F0502020204030204" pitchFamily="34" charset="0"/>
            </a:endParaRPr>
          </a:p>
        </p:txBody>
      </p:sp>
      <p:pic>
        <p:nvPicPr>
          <p:cNvPr id="10" name="Picture 9">
            <a:extLst>
              <a:ext uri="{FF2B5EF4-FFF2-40B4-BE49-F238E27FC236}">
                <a16:creationId xmlns:a16="http://schemas.microsoft.com/office/drawing/2014/main" id="{7376D6C2-5225-5741-97AD-8E8559F2E7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220" y="6058311"/>
            <a:ext cx="952500" cy="495300"/>
          </a:xfrm>
          <a:prstGeom prst="rect">
            <a:avLst/>
          </a:prstGeom>
        </p:spPr>
      </p:pic>
      <p:sp>
        <p:nvSpPr>
          <p:cNvPr id="11" name="Text Placeholder 25">
            <a:extLst>
              <a:ext uri="{FF2B5EF4-FFF2-40B4-BE49-F238E27FC236}">
                <a16:creationId xmlns:a16="http://schemas.microsoft.com/office/drawing/2014/main" id="{A872269C-50E6-B341-9B2E-4E14B2B6950D}"/>
              </a:ext>
            </a:extLst>
          </p:cNvPr>
          <p:cNvSpPr txBox="1">
            <a:spLocks/>
          </p:cNvSpPr>
          <p:nvPr/>
        </p:nvSpPr>
        <p:spPr>
          <a:xfrm>
            <a:off x="334935" y="608812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a:t>
            </a:r>
            <a:r>
              <a:rPr lang="ru-RU" sz="2500" b="1" dirty="0">
                <a:solidFill>
                  <a:srgbClr val="22385A"/>
                </a:solidFill>
                <a:latin typeface="Calibri" panose="020F0502020204030204" pitchFamily="34" charset="0"/>
              </a:rPr>
              <a:t>7</a:t>
            </a:r>
            <a:endParaRPr lang="en-US" sz="2500" b="1" dirty="0">
              <a:solidFill>
                <a:srgbClr val="22385A"/>
              </a:solidFill>
              <a:latin typeface="Calibri" panose="020F0502020204030204" pitchFamily="34" charset="0"/>
            </a:endParaRPr>
          </a:p>
        </p:txBody>
      </p:sp>
      <p:pic>
        <p:nvPicPr>
          <p:cNvPr id="12" name="Picture 11">
            <a:extLst>
              <a:ext uri="{FF2B5EF4-FFF2-40B4-BE49-F238E27FC236}">
                <a16:creationId xmlns:a16="http://schemas.microsoft.com/office/drawing/2014/main" id="{05DEE894-8766-0A4F-A38E-E9BF3E8E8C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098367" y="8474557"/>
            <a:ext cx="952500" cy="495300"/>
          </a:xfrm>
          <a:prstGeom prst="rect">
            <a:avLst/>
          </a:prstGeom>
        </p:spPr>
      </p:pic>
      <p:sp>
        <p:nvSpPr>
          <p:cNvPr id="13" name="Text Placeholder 25">
            <a:extLst>
              <a:ext uri="{FF2B5EF4-FFF2-40B4-BE49-F238E27FC236}">
                <a16:creationId xmlns:a16="http://schemas.microsoft.com/office/drawing/2014/main" id="{FA4E91A8-5556-854A-8A83-2108134F4D2C}"/>
              </a:ext>
            </a:extLst>
          </p:cNvPr>
          <p:cNvSpPr txBox="1">
            <a:spLocks/>
          </p:cNvSpPr>
          <p:nvPr/>
        </p:nvSpPr>
        <p:spPr>
          <a:xfrm>
            <a:off x="6407534" y="8489051"/>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a:t>
            </a:r>
            <a:r>
              <a:rPr lang="ru-RU" sz="2500" b="1" dirty="0">
                <a:solidFill>
                  <a:srgbClr val="22385A"/>
                </a:solidFill>
                <a:latin typeface="Calibri" panose="020F0502020204030204" pitchFamily="34" charset="0"/>
              </a:rPr>
              <a:t>8</a:t>
            </a:r>
            <a:endParaRPr lang="en-US" sz="2500" b="1" dirty="0">
              <a:solidFill>
                <a:srgbClr val="22385A"/>
              </a:solidFill>
              <a:latin typeface="Calibri" panose="020F0502020204030204" pitchFamily="34" charset="0"/>
            </a:endParaRPr>
          </a:p>
        </p:txBody>
      </p:sp>
      <p:pic>
        <p:nvPicPr>
          <p:cNvPr id="14" name="Picture 13">
            <a:extLst>
              <a:ext uri="{FF2B5EF4-FFF2-40B4-BE49-F238E27FC236}">
                <a16:creationId xmlns:a16="http://schemas.microsoft.com/office/drawing/2014/main" id="{BAEB8BAB-4354-FA4C-A1AD-8325054C91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40620" y="503052"/>
            <a:ext cx="3511667" cy="2133556"/>
          </a:xfrm>
          <a:prstGeom prst="rect">
            <a:avLst/>
          </a:prstGeom>
        </p:spPr>
      </p:pic>
      <p:pic>
        <p:nvPicPr>
          <p:cNvPr id="15" name="Picture 14">
            <a:hlinkClick r:id="rId7"/>
            <a:extLst>
              <a:ext uri="{FF2B5EF4-FFF2-40B4-BE49-F238E27FC236}">
                <a16:creationId xmlns:a16="http://schemas.microsoft.com/office/drawing/2014/main" id="{B525A267-8DD1-FE43-9F72-1A2CC47E2E7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4126" t="2060" r="7665" b="1458"/>
          <a:stretch/>
        </p:blipFill>
        <p:spPr>
          <a:xfrm>
            <a:off x="4365893" y="686208"/>
            <a:ext cx="2511357" cy="1543711"/>
          </a:xfrm>
          <a:prstGeom prst="rect">
            <a:avLst/>
          </a:prstGeom>
        </p:spPr>
      </p:pic>
      <p:grpSp>
        <p:nvGrpSpPr>
          <p:cNvPr id="38" name="Group 37">
            <a:extLst>
              <a:ext uri="{FF2B5EF4-FFF2-40B4-BE49-F238E27FC236}">
                <a16:creationId xmlns:a16="http://schemas.microsoft.com/office/drawing/2014/main" id="{43EE3187-F4B8-D049-978D-DB11DF10C5A7}"/>
              </a:ext>
            </a:extLst>
          </p:cNvPr>
          <p:cNvGrpSpPr/>
          <p:nvPr/>
        </p:nvGrpSpPr>
        <p:grpSpPr>
          <a:xfrm>
            <a:off x="3654655" y="1906823"/>
            <a:ext cx="942892" cy="910807"/>
            <a:chOff x="3654655" y="1906823"/>
            <a:chExt cx="942892" cy="910807"/>
          </a:xfrm>
        </p:grpSpPr>
        <p:sp>
          <p:nvSpPr>
            <p:cNvPr id="17" name="Oval 16">
              <a:hlinkClick r:id="rId9"/>
              <a:extLst>
                <a:ext uri="{FF2B5EF4-FFF2-40B4-BE49-F238E27FC236}">
                  <a16:creationId xmlns:a16="http://schemas.microsoft.com/office/drawing/2014/main" id="{99E77361-20FC-1546-8B8F-7376F611625D}"/>
                </a:ext>
              </a:extLst>
            </p:cNvPr>
            <p:cNvSpPr/>
            <p:nvPr/>
          </p:nvSpPr>
          <p:spPr>
            <a:xfrm>
              <a:off x="3686739" y="1906823"/>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340C0D2-93ED-2A4C-A8F0-847D92C3A09D}"/>
                </a:ext>
              </a:extLst>
            </p:cNvPr>
            <p:cNvSpPr/>
            <p:nvPr/>
          </p:nvSpPr>
          <p:spPr>
            <a:xfrm>
              <a:off x="3654655" y="2094689"/>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KLIKI </a:t>
              </a:r>
            </a:p>
            <a:p>
              <a:pPr algn="ctr"/>
              <a:r>
                <a:rPr lang="en-US" sz="1400" b="1" u="sng" dirty="0">
                  <a:solidFill>
                    <a:schemeClr val="bg1"/>
                  </a:solidFill>
                  <a:latin typeface="Calibri" panose="020F0502020204030204" pitchFamily="34" charset="0"/>
                  <a:cs typeface="Calibri" panose="020F0502020204030204" pitchFamily="34" charset="0"/>
                </a:rPr>
                <a:t>SIIN</a:t>
              </a:r>
            </a:p>
          </p:txBody>
        </p:sp>
      </p:grpSp>
      <p:sp>
        <p:nvSpPr>
          <p:cNvPr id="20" name="Text Placeholder 3">
            <a:extLst>
              <a:ext uri="{FF2B5EF4-FFF2-40B4-BE49-F238E27FC236}">
                <a16:creationId xmlns:a16="http://schemas.microsoft.com/office/drawing/2014/main" id="{B51BBCC8-2C5E-5241-A61D-8AC24ECB26E7}"/>
              </a:ext>
            </a:extLst>
          </p:cNvPr>
          <p:cNvSpPr txBox="1">
            <a:spLocks/>
          </p:cNvSpPr>
          <p:nvPr/>
        </p:nvSpPr>
        <p:spPr>
          <a:xfrm>
            <a:off x="3772380" y="3466076"/>
            <a:ext cx="2350673"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GB" dirty="0"/>
              <a:t>Probleemide lahendamine ja kodanikuosalus (inglise keeles)</a:t>
            </a:r>
            <a:endParaRPr lang="en-RU" dirty="0"/>
          </a:p>
        </p:txBody>
      </p:sp>
      <p:pic>
        <p:nvPicPr>
          <p:cNvPr id="21" name="Picture 20">
            <a:extLst>
              <a:ext uri="{FF2B5EF4-FFF2-40B4-BE49-F238E27FC236}">
                <a16:creationId xmlns:a16="http://schemas.microsoft.com/office/drawing/2014/main" id="{9C46A7C8-2B49-D04A-B9A1-238ADDAFC30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190" y="3123422"/>
            <a:ext cx="3507789" cy="2131200"/>
          </a:xfrm>
          <a:prstGeom prst="rect">
            <a:avLst/>
          </a:prstGeom>
        </p:spPr>
      </p:pic>
      <p:pic>
        <p:nvPicPr>
          <p:cNvPr id="22" name="Picture 21">
            <a:hlinkClick r:id="rId10"/>
            <a:extLst>
              <a:ext uri="{FF2B5EF4-FFF2-40B4-BE49-F238E27FC236}">
                <a16:creationId xmlns:a16="http://schemas.microsoft.com/office/drawing/2014/main" id="{11BDB104-46EF-984B-83ED-8E220A47D701}"/>
              </a:ext>
            </a:extLst>
          </p:cNvPr>
          <p:cNvPicPr>
            <a:picLocks noChangeAspect="1"/>
          </p:cNvPicPr>
          <p:nvPr/>
        </p:nvPicPr>
        <p:blipFill>
          <a:blip r:embed="rId11" cstate="email">
            <a:extLst>
              <a:ext uri="{28A0092B-C50C-407E-A947-70E740481C1C}">
                <a14:useLocalDpi xmlns:a14="http://schemas.microsoft.com/office/drawing/2010/main"/>
              </a:ext>
            </a:extLst>
          </a:blip>
          <a:srcRect l="4239" r="4239"/>
          <a:stretch/>
        </p:blipFill>
        <p:spPr>
          <a:xfrm>
            <a:off x="585463" y="3317323"/>
            <a:ext cx="2488557" cy="1532966"/>
          </a:xfrm>
          <a:prstGeom prst="rect">
            <a:avLst/>
          </a:prstGeom>
        </p:spPr>
      </p:pic>
      <p:grpSp>
        <p:nvGrpSpPr>
          <p:cNvPr id="39" name="Group 38">
            <a:extLst>
              <a:ext uri="{FF2B5EF4-FFF2-40B4-BE49-F238E27FC236}">
                <a16:creationId xmlns:a16="http://schemas.microsoft.com/office/drawing/2014/main" id="{2D6BFF52-B89C-9D47-84DD-513A322A0A1E}"/>
              </a:ext>
            </a:extLst>
          </p:cNvPr>
          <p:cNvGrpSpPr/>
          <p:nvPr/>
        </p:nvGrpSpPr>
        <p:grpSpPr>
          <a:xfrm>
            <a:off x="2829489" y="4279833"/>
            <a:ext cx="942892" cy="910807"/>
            <a:chOff x="2829489" y="4279833"/>
            <a:chExt cx="942892" cy="910807"/>
          </a:xfrm>
        </p:grpSpPr>
        <p:sp>
          <p:nvSpPr>
            <p:cNvPr id="24" name="Oval 23">
              <a:hlinkClick r:id="rId12"/>
              <a:extLst>
                <a:ext uri="{FF2B5EF4-FFF2-40B4-BE49-F238E27FC236}">
                  <a16:creationId xmlns:a16="http://schemas.microsoft.com/office/drawing/2014/main" id="{C5395BE5-FA63-0C42-BD60-BEA20E8036BE}"/>
                </a:ext>
              </a:extLst>
            </p:cNvPr>
            <p:cNvSpPr/>
            <p:nvPr/>
          </p:nvSpPr>
          <p:spPr>
            <a:xfrm>
              <a:off x="2861573" y="4279833"/>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B064FD0-8746-8D4C-9D7B-77E6A3F3B92C}"/>
                </a:ext>
              </a:extLst>
            </p:cNvPr>
            <p:cNvSpPr/>
            <p:nvPr/>
          </p:nvSpPr>
          <p:spPr>
            <a:xfrm>
              <a:off x="2829489" y="4467699"/>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KLIKI </a:t>
              </a:r>
            </a:p>
            <a:p>
              <a:pPr algn="ctr"/>
              <a:r>
                <a:rPr lang="en-US" sz="1400" b="1" u="sng" dirty="0">
                  <a:solidFill>
                    <a:schemeClr val="bg1"/>
                  </a:solidFill>
                  <a:latin typeface="Calibri" panose="020F0502020204030204" pitchFamily="34" charset="0"/>
                  <a:cs typeface="Calibri" panose="020F0502020204030204" pitchFamily="34" charset="0"/>
                </a:rPr>
                <a:t>SIIN</a:t>
              </a:r>
            </a:p>
          </p:txBody>
        </p:sp>
      </p:grpSp>
      <p:sp>
        <p:nvSpPr>
          <p:cNvPr id="26" name="Text Placeholder 3">
            <a:extLst>
              <a:ext uri="{FF2B5EF4-FFF2-40B4-BE49-F238E27FC236}">
                <a16:creationId xmlns:a16="http://schemas.microsoft.com/office/drawing/2014/main" id="{48949C7A-4702-1E48-83B6-AB0233F2EB0F}"/>
              </a:ext>
            </a:extLst>
          </p:cNvPr>
          <p:cNvSpPr txBox="1">
            <a:spLocks/>
          </p:cNvSpPr>
          <p:nvPr/>
        </p:nvSpPr>
        <p:spPr>
          <a:xfrm>
            <a:off x="1308891" y="6141036"/>
            <a:ext cx="2689903"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ÜRO säästva arengu eesmärgid (SDG): mis need on ja miks need on olulised (inglise keeles)</a:t>
            </a:r>
            <a:endParaRPr lang="en-RU" dirty="0"/>
          </a:p>
        </p:txBody>
      </p:sp>
      <p:pic>
        <p:nvPicPr>
          <p:cNvPr id="27" name="Picture 26">
            <a:extLst>
              <a:ext uri="{FF2B5EF4-FFF2-40B4-BE49-F238E27FC236}">
                <a16:creationId xmlns:a16="http://schemas.microsoft.com/office/drawing/2014/main" id="{835C09F4-5014-9E4C-85D1-53D71A7FBA5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772381" y="5416247"/>
            <a:ext cx="3511667" cy="2133556"/>
          </a:xfrm>
          <a:prstGeom prst="rect">
            <a:avLst/>
          </a:prstGeom>
        </p:spPr>
      </p:pic>
      <p:pic>
        <p:nvPicPr>
          <p:cNvPr id="28" name="Picture 27">
            <a:hlinkClick r:id="rId13"/>
            <a:extLst>
              <a:ext uri="{FF2B5EF4-FFF2-40B4-BE49-F238E27FC236}">
                <a16:creationId xmlns:a16="http://schemas.microsoft.com/office/drawing/2014/main" id="{003014B4-9695-014A-86D3-B6E86CFD20BB}"/>
              </a:ext>
            </a:extLst>
          </p:cNvPr>
          <p:cNvPicPr>
            <a:picLocks noChangeAspect="1"/>
          </p:cNvPicPr>
          <p:nvPr/>
        </p:nvPicPr>
        <p:blipFill>
          <a:blip r:embed="rId14" cstate="email">
            <a:extLst>
              <a:ext uri="{28A0092B-C50C-407E-A947-70E740481C1C}">
                <a14:useLocalDpi xmlns:a14="http://schemas.microsoft.com/office/drawing/2010/main"/>
              </a:ext>
            </a:extLst>
          </a:blip>
          <a:srcRect l="1973" r="1973"/>
          <a:stretch/>
        </p:blipFill>
        <p:spPr>
          <a:xfrm>
            <a:off x="4297654" y="5610148"/>
            <a:ext cx="2488557" cy="1532966"/>
          </a:xfrm>
          <a:prstGeom prst="rect">
            <a:avLst/>
          </a:prstGeom>
        </p:spPr>
      </p:pic>
      <p:grpSp>
        <p:nvGrpSpPr>
          <p:cNvPr id="40" name="Group 39">
            <a:extLst>
              <a:ext uri="{FF2B5EF4-FFF2-40B4-BE49-F238E27FC236}">
                <a16:creationId xmlns:a16="http://schemas.microsoft.com/office/drawing/2014/main" id="{4F2DEF2C-F98C-C24A-87A1-CB42EC09F2C8}"/>
              </a:ext>
            </a:extLst>
          </p:cNvPr>
          <p:cNvGrpSpPr/>
          <p:nvPr/>
        </p:nvGrpSpPr>
        <p:grpSpPr>
          <a:xfrm>
            <a:off x="3608158" y="6842702"/>
            <a:ext cx="942892" cy="910807"/>
            <a:chOff x="3608158" y="6842702"/>
            <a:chExt cx="942892" cy="910807"/>
          </a:xfrm>
        </p:grpSpPr>
        <p:sp>
          <p:nvSpPr>
            <p:cNvPr id="30" name="Oval 29">
              <a:hlinkClick r:id="rId15"/>
              <a:extLst>
                <a:ext uri="{FF2B5EF4-FFF2-40B4-BE49-F238E27FC236}">
                  <a16:creationId xmlns:a16="http://schemas.microsoft.com/office/drawing/2014/main" id="{F2C3EDAB-B17F-194F-9140-5CEECA611646}"/>
                </a:ext>
              </a:extLst>
            </p:cNvPr>
            <p:cNvSpPr/>
            <p:nvPr/>
          </p:nvSpPr>
          <p:spPr>
            <a:xfrm>
              <a:off x="3640242" y="6842702"/>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B09C921-B2E9-6540-B3F5-195480D42F6B}"/>
                </a:ext>
              </a:extLst>
            </p:cNvPr>
            <p:cNvSpPr/>
            <p:nvPr/>
          </p:nvSpPr>
          <p:spPr>
            <a:xfrm>
              <a:off x="3608158" y="7030568"/>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KLIKI </a:t>
              </a:r>
            </a:p>
            <a:p>
              <a:pPr algn="ctr"/>
              <a:r>
                <a:rPr lang="en-US" sz="1400" b="1" u="sng" dirty="0">
                  <a:solidFill>
                    <a:schemeClr val="bg1"/>
                  </a:solidFill>
                  <a:latin typeface="Calibri" panose="020F0502020204030204" pitchFamily="34" charset="0"/>
                  <a:cs typeface="Calibri" panose="020F0502020204030204" pitchFamily="34" charset="0"/>
                </a:rPr>
                <a:t>SIIN</a:t>
              </a:r>
            </a:p>
          </p:txBody>
        </p:sp>
      </p:grpSp>
      <p:pic>
        <p:nvPicPr>
          <p:cNvPr id="32" name="Picture 31">
            <a:extLst>
              <a:ext uri="{FF2B5EF4-FFF2-40B4-BE49-F238E27FC236}">
                <a16:creationId xmlns:a16="http://schemas.microsoft.com/office/drawing/2014/main" id="{7D2D42FE-6CC6-E24A-B636-A7E15789330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6542" y="7668127"/>
            <a:ext cx="3507789" cy="2131200"/>
          </a:xfrm>
          <a:prstGeom prst="rect">
            <a:avLst/>
          </a:prstGeom>
        </p:spPr>
      </p:pic>
      <p:pic>
        <p:nvPicPr>
          <p:cNvPr id="33" name="Picture 32">
            <a:hlinkClick r:id="rId16"/>
            <a:extLst>
              <a:ext uri="{FF2B5EF4-FFF2-40B4-BE49-F238E27FC236}">
                <a16:creationId xmlns:a16="http://schemas.microsoft.com/office/drawing/2014/main" id="{06CC9329-6960-BA41-87D1-95B59FAE8416}"/>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l="930" t="688" r="7876" b="186"/>
          <a:stretch/>
        </p:blipFill>
        <p:spPr>
          <a:xfrm>
            <a:off x="571815" y="7847463"/>
            <a:ext cx="2502205" cy="1547531"/>
          </a:xfrm>
          <a:prstGeom prst="rect">
            <a:avLst/>
          </a:prstGeom>
        </p:spPr>
      </p:pic>
      <p:grpSp>
        <p:nvGrpSpPr>
          <p:cNvPr id="34" name="Group 33">
            <a:extLst>
              <a:ext uri="{FF2B5EF4-FFF2-40B4-BE49-F238E27FC236}">
                <a16:creationId xmlns:a16="http://schemas.microsoft.com/office/drawing/2014/main" id="{766EF18C-779A-9242-AA4D-C4547CDC5DD1}"/>
              </a:ext>
            </a:extLst>
          </p:cNvPr>
          <p:cNvGrpSpPr/>
          <p:nvPr/>
        </p:nvGrpSpPr>
        <p:grpSpPr>
          <a:xfrm>
            <a:off x="2636661" y="8443491"/>
            <a:ext cx="942892" cy="910807"/>
            <a:chOff x="6430739" y="1278416"/>
            <a:chExt cx="942892" cy="910807"/>
          </a:xfrm>
        </p:grpSpPr>
        <p:sp>
          <p:nvSpPr>
            <p:cNvPr id="35" name="Oval 34">
              <a:extLst>
                <a:ext uri="{FF2B5EF4-FFF2-40B4-BE49-F238E27FC236}">
                  <a16:creationId xmlns:a16="http://schemas.microsoft.com/office/drawing/2014/main" id="{313A6FF3-49D5-004F-872D-91C5A6061FD8}"/>
                </a:ext>
              </a:extLst>
            </p:cNvPr>
            <p:cNvSpPr/>
            <p:nvPr/>
          </p:nvSpPr>
          <p:spPr>
            <a:xfrm>
              <a:off x="6462823" y="1278416"/>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39F31FB-5704-F24D-9529-8B92398A576A}"/>
                </a:ext>
              </a:extLst>
            </p:cNvPr>
            <p:cNvSpPr/>
            <p:nvPr/>
          </p:nvSpPr>
          <p:spPr>
            <a:xfrm>
              <a:off x="6430739" y="1466282"/>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KLIKI </a:t>
              </a:r>
            </a:p>
            <a:p>
              <a:pPr algn="ctr"/>
              <a:r>
                <a:rPr lang="en-US" sz="1400" b="1" u="sng" dirty="0">
                  <a:solidFill>
                    <a:schemeClr val="bg1"/>
                  </a:solidFill>
                  <a:latin typeface="Calibri" panose="020F0502020204030204" pitchFamily="34" charset="0"/>
                  <a:cs typeface="Calibri" panose="020F0502020204030204" pitchFamily="34" charset="0"/>
                </a:rPr>
                <a:t>SIIN</a:t>
              </a:r>
            </a:p>
          </p:txBody>
        </p:sp>
      </p:grpSp>
      <p:sp>
        <p:nvSpPr>
          <p:cNvPr id="37" name="Text Placeholder 3">
            <a:extLst>
              <a:ext uri="{FF2B5EF4-FFF2-40B4-BE49-F238E27FC236}">
                <a16:creationId xmlns:a16="http://schemas.microsoft.com/office/drawing/2014/main" id="{E7E408D7-E3F6-2041-8309-D65D2B2DF4D8}"/>
              </a:ext>
            </a:extLst>
          </p:cNvPr>
          <p:cNvSpPr txBox="1">
            <a:spLocks/>
          </p:cNvSpPr>
          <p:nvPr/>
        </p:nvSpPr>
        <p:spPr>
          <a:xfrm>
            <a:off x="4029233" y="8697001"/>
            <a:ext cx="2063341"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fontAlgn="base"/>
            <a:r>
              <a:rPr lang="en-US"/>
              <a:t>Vaadake inglisekeelset videot, Ted Talki, mis käsitleb uut kodanikuosaluse mudelit</a:t>
            </a:r>
          </a:p>
          <a:p>
            <a:endParaRPr lang="en-RU" dirty="0"/>
          </a:p>
        </p:txBody>
      </p:sp>
      <p:cxnSp>
        <p:nvCxnSpPr>
          <p:cNvPr id="3" name="Straight Connector 2">
            <a:extLst>
              <a:ext uri="{FF2B5EF4-FFF2-40B4-BE49-F238E27FC236}">
                <a16:creationId xmlns:a16="http://schemas.microsoft.com/office/drawing/2014/main" id="{16F1E925-4F0F-A46E-64AB-FD1027C62002}"/>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4" name="Text Placeholder 25">
            <a:extLst>
              <a:ext uri="{FF2B5EF4-FFF2-40B4-BE49-F238E27FC236}">
                <a16:creationId xmlns:a16="http://schemas.microsoft.com/office/drawing/2014/main" id="{173C2856-183B-D9B7-1BC6-FFB55EA7CFE3}"/>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Tree>
    <p:extLst>
      <p:ext uri="{BB962C8B-B14F-4D97-AF65-F5344CB8AC3E}">
        <p14:creationId xmlns:p14="http://schemas.microsoft.com/office/powerpoint/2010/main" val="17625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984712A-7F79-544A-9517-E865CD823515}"/>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12615" b="2179"/>
          <a:stretch/>
        </p:blipFill>
        <p:spPr>
          <a:xfrm>
            <a:off x="0" y="2941638"/>
            <a:ext cx="7559675" cy="4294187"/>
          </a:xfrm>
        </p:spPr>
      </p:pic>
      <p:sp>
        <p:nvSpPr>
          <p:cNvPr id="4" name="Text Placeholder 3">
            <a:extLst>
              <a:ext uri="{FF2B5EF4-FFF2-40B4-BE49-F238E27FC236}">
                <a16:creationId xmlns:a16="http://schemas.microsoft.com/office/drawing/2014/main" id="{11C79A5B-7C56-5F44-BC19-E74BCD7E56F8}"/>
              </a:ext>
            </a:extLst>
          </p:cNvPr>
          <p:cNvSpPr>
            <a:spLocks noGrp="1"/>
          </p:cNvSpPr>
          <p:nvPr>
            <p:ph type="body" sz="quarter" idx="14"/>
          </p:nvPr>
        </p:nvSpPr>
        <p:spPr/>
        <p:txBody>
          <a:bodyPr/>
          <a:lstStyle/>
          <a:p>
            <a:r>
              <a:rPr lang="en-US" b="1" dirty="0"/>
              <a:t>1.	SISSEJUHATUS </a:t>
            </a:r>
            <a:endParaRPr lang="en-RU" b="1" i="1" dirty="0"/>
          </a:p>
        </p:txBody>
      </p:sp>
      <p:grpSp>
        <p:nvGrpSpPr>
          <p:cNvPr id="9" name="Graphic 7">
            <a:extLst>
              <a:ext uri="{FF2B5EF4-FFF2-40B4-BE49-F238E27FC236}">
                <a16:creationId xmlns:a16="http://schemas.microsoft.com/office/drawing/2014/main" id="{450AC6F2-3B0A-CF47-9D08-D1D8097AB8C5}"/>
              </a:ext>
            </a:extLst>
          </p:cNvPr>
          <p:cNvGrpSpPr/>
          <p:nvPr/>
        </p:nvGrpSpPr>
        <p:grpSpPr>
          <a:xfrm>
            <a:off x="6095054" y="3072527"/>
            <a:ext cx="800048" cy="208517"/>
            <a:chOff x="63925" y="4378813"/>
            <a:chExt cx="7430837" cy="1936702"/>
          </a:xfrm>
          <a:solidFill>
            <a:srgbClr val="F16A4C"/>
          </a:solidFill>
        </p:grpSpPr>
        <p:sp>
          <p:nvSpPr>
            <p:cNvPr id="10" name="Freeform 9">
              <a:extLst>
                <a:ext uri="{FF2B5EF4-FFF2-40B4-BE49-F238E27FC236}">
                  <a16:creationId xmlns:a16="http://schemas.microsoft.com/office/drawing/2014/main" id="{E6F2B475-4E58-E84A-A79D-CA6FB4617AE0}"/>
                </a:ext>
              </a:extLst>
            </p:cNvPr>
            <p:cNvSpPr/>
            <p:nvPr/>
          </p:nvSpPr>
          <p:spPr>
            <a:xfrm>
              <a:off x="63925"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014" y="805716"/>
                    <a:pt x="0" y="625111"/>
                    <a:pt x="0" y="402723"/>
                  </a:cubicBezTo>
                  <a:cubicBezTo>
                    <a:pt x="0" y="180336"/>
                    <a:pt x="180014" y="0"/>
                    <a:pt x="402494" y="0"/>
                  </a:cubicBezTo>
                  <a:cubicBezTo>
                    <a:pt x="624795" y="0"/>
                    <a:pt x="804899" y="180336"/>
                    <a:pt x="804899" y="402723"/>
                  </a:cubicBezTo>
                </a:path>
              </a:pathLst>
            </a:custGeom>
            <a:solidFill>
              <a:srgbClr val="F16A4C"/>
            </a:solidFill>
            <a:ln w="8971" cap="flat">
              <a:noFill/>
              <a:prstDash val="solid"/>
              <a:miter/>
            </a:ln>
          </p:spPr>
          <p:txBody>
            <a:bodyPr rtlCol="0" anchor="ctr"/>
            <a:lstStyle/>
            <a:p>
              <a:endParaRPr lang="en-RU"/>
            </a:p>
          </p:txBody>
        </p:sp>
        <p:sp>
          <p:nvSpPr>
            <p:cNvPr id="11" name="Freeform 10">
              <a:extLst>
                <a:ext uri="{FF2B5EF4-FFF2-40B4-BE49-F238E27FC236}">
                  <a16:creationId xmlns:a16="http://schemas.microsoft.com/office/drawing/2014/main" id="{10B45AAA-9ED4-D049-A583-EA72E73237B3}"/>
                </a:ext>
              </a:extLst>
            </p:cNvPr>
            <p:cNvSpPr/>
            <p:nvPr/>
          </p:nvSpPr>
          <p:spPr>
            <a:xfrm>
              <a:off x="1519117"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283" y="805716"/>
                    <a:pt x="0" y="625111"/>
                    <a:pt x="0" y="402723"/>
                  </a:cubicBezTo>
                  <a:cubicBezTo>
                    <a:pt x="0" y="180336"/>
                    <a:pt x="180283" y="0"/>
                    <a:pt x="402494" y="0"/>
                  </a:cubicBezTo>
                  <a:cubicBezTo>
                    <a:pt x="624706" y="0"/>
                    <a:pt x="804899" y="180336"/>
                    <a:pt x="804899" y="402723"/>
                  </a:cubicBezTo>
                </a:path>
              </a:pathLst>
            </a:custGeom>
            <a:solidFill>
              <a:srgbClr val="F16A4C"/>
            </a:solidFill>
            <a:ln w="8971" cap="flat">
              <a:noFill/>
              <a:prstDash val="solid"/>
              <a:miter/>
            </a:ln>
          </p:spPr>
          <p:txBody>
            <a:bodyPr rtlCol="0" anchor="ctr"/>
            <a:lstStyle/>
            <a:p>
              <a:endParaRPr lang="en-RU"/>
            </a:p>
          </p:txBody>
        </p:sp>
        <p:sp>
          <p:nvSpPr>
            <p:cNvPr id="12" name="Freeform 11">
              <a:extLst>
                <a:ext uri="{FF2B5EF4-FFF2-40B4-BE49-F238E27FC236}">
                  <a16:creationId xmlns:a16="http://schemas.microsoft.com/office/drawing/2014/main" id="{6B69B496-BDFC-594C-BE26-FC8BC32ADA57}"/>
                </a:ext>
              </a:extLst>
            </p:cNvPr>
            <p:cNvSpPr/>
            <p:nvPr/>
          </p:nvSpPr>
          <p:spPr>
            <a:xfrm>
              <a:off x="2974220" y="4378813"/>
              <a:ext cx="805078" cy="805716"/>
            </a:xfrm>
            <a:custGeom>
              <a:avLst/>
              <a:gdLst>
                <a:gd name="connsiteX0" fmla="*/ 805079 w 805078"/>
                <a:gd name="connsiteY0" fmla="*/ 402723 h 805716"/>
                <a:gd name="connsiteX1" fmla="*/ 402674 w 805078"/>
                <a:gd name="connsiteY1" fmla="*/ 805716 h 805716"/>
                <a:gd name="connsiteX2" fmla="*/ 0 w 805078"/>
                <a:gd name="connsiteY2" fmla="*/ 402723 h 805716"/>
                <a:gd name="connsiteX3" fmla="*/ 402674 w 805078"/>
                <a:gd name="connsiteY3" fmla="*/ 0 h 805716"/>
                <a:gd name="connsiteX4" fmla="*/ 805079 w 80507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716">
                  <a:moveTo>
                    <a:pt x="805079" y="402723"/>
                  </a:moveTo>
                  <a:cubicBezTo>
                    <a:pt x="805079" y="625111"/>
                    <a:pt x="624885" y="805716"/>
                    <a:pt x="402674" y="805716"/>
                  </a:cubicBezTo>
                  <a:cubicBezTo>
                    <a:pt x="180463" y="805716"/>
                    <a:pt x="0" y="625111"/>
                    <a:pt x="0" y="402723"/>
                  </a:cubicBezTo>
                  <a:cubicBezTo>
                    <a:pt x="0" y="180336"/>
                    <a:pt x="180463" y="0"/>
                    <a:pt x="402674" y="0"/>
                  </a:cubicBezTo>
                  <a:cubicBezTo>
                    <a:pt x="624885" y="0"/>
                    <a:pt x="805079" y="180336"/>
                    <a:pt x="805079" y="402723"/>
                  </a:cubicBezTo>
                </a:path>
              </a:pathLst>
            </a:custGeom>
            <a:solidFill>
              <a:srgbClr val="F16A4C"/>
            </a:solid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F8B2F58A-114B-DB4E-8BE8-AB2F8D4DC4C8}"/>
                </a:ext>
              </a:extLst>
            </p:cNvPr>
            <p:cNvSpPr/>
            <p:nvPr/>
          </p:nvSpPr>
          <p:spPr>
            <a:xfrm>
              <a:off x="4429502"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96" y="0"/>
                    <a:pt x="804899" y="180336"/>
                    <a:pt x="804899" y="402723"/>
                  </a:cubicBezTo>
                </a:path>
              </a:pathLst>
            </a:custGeom>
            <a:solidFill>
              <a:srgbClr val="F16A4C"/>
            </a:solid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CD475DD1-83CE-E645-8726-E95C94EF67F7}"/>
                </a:ext>
              </a:extLst>
            </p:cNvPr>
            <p:cNvSpPr/>
            <p:nvPr/>
          </p:nvSpPr>
          <p:spPr>
            <a:xfrm>
              <a:off x="5884695"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06" y="0"/>
                    <a:pt x="804899" y="180336"/>
                    <a:pt x="804899" y="402723"/>
                  </a:cubicBezTo>
                </a:path>
              </a:pathLst>
            </a:custGeom>
            <a:solidFill>
              <a:srgbClr val="F16A4C"/>
            </a:solid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183A66D2-AEA3-FA43-8B4D-DB8DB47C2258}"/>
                </a:ext>
              </a:extLst>
            </p:cNvPr>
            <p:cNvSpPr/>
            <p:nvPr/>
          </p:nvSpPr>
          <p:spPr>
            <a:xfrm>
              <a:off x="86882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193" y="805627"/>
                    <a:pt x="0" y="625201"/>
                    <a:pt x="0" y="402724"/>
                  </a:cubicBezTo>
                  <a:cubicBezTo>
                    <a:pt x="0" y="180336"/>
                    <a:pt x="180193" y="0"/>
                    <a:pt x="402674" y="0"/>
                  </a:cubicBezTo>
                  <a:cubicBezTo>
                    <a:pt x="624975" y="0"/>
                    <a:pt x="805079" y="180246"/>
                    <a:pt x="805079" y="402724"/>
                  </a:cubicBezTo>
                </a:path>
              </a:pathLst>
            </a:custGeom>
            <a:solidFill>
              <a:srgbClr val="F16A4C"/>
            </a:solid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878D8856-AFF5-B846-BDDB-DA51D78443DD}"/>
                </a:ext>
              </a:extLst>
            </p:cNvPr>
            <p:cNvSpPr/>
            <p:nvPr/>
          </p:nvSpPr>
          <p:spPr>
            <a:xfrm>
              <a:off x="2324106"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463" y="805627"/>
                    <a:pt x="0" y="625201"/>
                    <a:pt x="0" y="402724"/>
                  </a:cubicBezTo>
                  <a:cubicBezTo>
                    <a:pt x="0" y="180336"/>
                    <a:pt x="180463" y="0"/>
                    <a:pt x="402674" y="0"/>
                  </a:cubicBezTo>
                  <a:cubicBezTo>
                    <a:pt x="624885" y="0"/>
                    <a:pt x="805079" y="180246"/>
                    <a:pt x="805079" y="402724"/>
                  </a:cubicBezTo>
                </a:path>
              </a:pathLst>
            </a:custGeom>
            <a:solidFill>
              <a:srgbClr val="F16A4C"/>
            </a:solidFill>
            <a:ln w="8971" cap="flat">
              <a:noFill/>
              <a:prstDash val="solid"/>
              <a:miter/>
            </a:ln>
          </p:spPr>
          <p:txBody>
            <a:bodyPr rtlCol="0" anchor="ctr"/>
            <a:lstStyle/>
            <a:p>
              <a:endParaRPr lang="en-RU"/>
            </a:p>
          </p:txBody>
        </p:sp>
        <p:sp>
          <p:nvSpPr>
            <p:cNvPr id="17" name="Freeform 16">
              <a:extLst>
                <a:ext uri="{FF2B5EF4-FFF2-40B4-BE49-F238E27FC236}">
                  <a16:creationId xmlns:a16="http://schemas.microsoft.com/office/drawing/2014/main" id="{E71D6578-9FFA-4D4E-A9D8-03A48EE86EE1}"/>
                </a:ext>
              </a:extLst>
            </p:cNvPr>
            <p:cNvSpPr/>
            <p:nvPr/>
          </p:nvSpPr>
          <p:spPr>
            <a:xfrm>
              <a:off x="3779298"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3" y="805627"/>
                    <a:pt x="0" y="625201"/>
                    <a:pt x="0" y="402724"/>
                  </a:cubicBezTo>
                  <a:cubicBezTo>
                    <a:pt x="0" y="180336"/>
                    <a:pt x="180463" y="0"/>
                    <a:pt x="402674" y="0"/>
                  </a:cubicBezTo>
                  <a:cubicBezTo>
                    <a:pt x="624885" y="0"/>
                    <a:pt x="805078" y="180246"/>
                    <a:pt x="805078" y="402724"/>
                  </a:cubicBezTo>
                </a:path>
              </a:pathLst>
            </a:custGeom>
            <a:solidFill>
              <a:srgbClr val="F16A4C"/>
            </a:solidFill>
            <a:ln w="8971" cap="flat">
              <a:noFill/>
              <a:prstDash val="solid"/>
              <a:miter/>
            </a:ln>
          </p:spPr>
          <p:txBody>
            <a:bodyPr rtlCol="0" anchor="ctr"/>
            <a:lstStyle/>
            <a:p>
              <a:endParaRPr lang="en-RU"/>
            </a:p>
          </p:txBody>
        </p:sp>
        <p:sp>
          <p:nvSpPr>
            <p:cNvPr id="18" name="Freeform 17">
              <a:extLst>
                <a:ext uri="{FF2B5EF4-FFF2-40B4-BE49-F238E27FC236}">
                  <a16:creationId xmlns:a16="http://schemas.microsoft.com/office/drawing/2014/main" id="{D91B3210-5433-5447-8473-B548C860FC99}"/>
                </a:ext>
              </a:extLst>
            </p:cNvPr>
            <p:cNvSpPr/>
            <p:nvPr/>
          </p:nvSpPr>
          <p:spPr>
            <a:xfrm>
              <a:off x="5234401"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2" y="805627"/>
                    <a:pt x="0" y="625201"/>
                    <a:pt x="0" y="402724"/>
                  </a:cubicBezTo>
                  <a:cubicBezTo>
                    <a:pt x="0" y="180336"/>
                    <a:pt x="180462" y="0"/>
                    <a:pt x="402674" y="0"/>
                  </a:cubicBezTo>
                  <a:cubicBezTo>
                    <a:pt x="624885" y="0"/>
                    <a:pt x="805078" y="180246"/>
                    <a:pt x="805078" y="402724"/>
                  </a:cubicBezTo>
                </a:path>
              </a:pathLst>
            </a:custGeom>
            <a:solidFill>
              <a:srgbClr val="F16A4C"/>
            </a:solidFill>
            <a:ln w="8971" cap="flat">
              <a:noFill/>
              <a:prstDash val="solid"/>
              <a:miter/>
            </a:ln>
          </p:spPr>
          <p:txBody>
            <a:bodyPr rtlCol="0" anchor="ctr"/>
            <a:lstStyle/>
            <a:p>
              <a:endParaRPr lang="en-RU"/>
            </a:p>
          </p:txBody>
        </p:sp>
        <p:sp>
          <p:nvSpPr>
            <p:cNvPr id="19" name="Freeform 18">
              <a:extLst>
                <a:ext uri="{FF2B5EF4-FFF2-40B4-BE49-F238E27FC236}">
                  <a16:creationId xmlns:a16="http://schemas.microsoft.com/office/drawing/2014/main" id="{6A388A84-8712-814D-85EF-A674635B08BB}"/>
                </a:ext>
              </a:extLst>
            </p:cNvPr>
            <p:cNvSpPr/>
            <p:nvPr/>
          </p:nvSpPr>
          <p:spPr>
            <a:xfrm>
              <a:off x="668968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6" y="805627"/>
                    <a:pt x="402674" y="805627"/>
                  </a:cubicBezTo>
                  <a:cubicBezTo>
                    <a:pt x="180463" y="805627"/>
                    <a:pt x="0" y="625201"/>
                    <a:pt x="0" y="402724"/>
                  </a:cubicBezTo>
                  <a:cubicBezTo>
                    <a:pt x="0" y="180336"/>
                    <a:pt x="180463" y="0"/>
                    <a:pt x="402674" y="0"/>
                  </a:cubicBezTo>
                  <a:cubicBezTo>
                    <a:pt x="624886" y="0"/>
                    <a:pt x="805079" y="180246"/>
                    <a:pt x="805079" y="402724"/>
                  </a:cubicBezTo>
                </a:path>
              </a:pathLst>
            </a:custGeom>
            <a:solidFill>
              <a:srgbClr val="F16A4C"/>
            </a:solidFill>
            <a:ln w="8971" cap="flat">
              <a:noFill/>
              <a:prstDash val="solid"/>
              <a:miter/>
            </a:ln>
          </p:spPr>
          <p:txBody>
            <a:bodyPr rtlCol="0" anchor="ctr"/>
            <a:lstStyle/>
            <a:p>
              <a:endParaRPr lang="en-RU"/>
            </a:p>
          </p:txBody>
        </p:sp>
      </p:grpSp>
    </p:spTree>
    <p:extLst>
      <p:ext uri="{BB962C8B-B14F-4D97-AF65-F5344CB8AC3E}">
        <p14:creationId xmlns:p14="http://schemas.microsoft.com/office/powerpoint/2010/main" val="3557068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4ECA22-8EDF-AA4C-8F1D-DD121420B2A4}"/>
              </a:ext>
            </a:extLst>
          </p:cNvPr>
          <p:cNvSpPr>
            <a:spLocks noGrp="1"/>
          </p:cNvSpPr>
          <p:nvPr>
            <p:ph type="body" sz="quarter" idx="14"/>
          </p:nvPr>
        </p:nvSpPr>
        <p:spPr/>
        <p:txBody>
          <a:bodyPr/>
          <a:lstStyle/>
          <a:p>
            <a:endParaRPr lang="en-RU"/>
          </a:p>
        </p:txBody>
      </p:sp>
      <p:pic>
        <p:nvPicPr>
          <p:cNvPr id="5" name="Picture Placeholder 4">
            <a:extLst>
              <a:ext uri="{FF2B5EF4-FFF2-40B4-BE49-F238E27FC236}">
                <a16:creationId xmlns:a16="http://schemas.microsoft.com/office/drawing/2014/main" id="{29EDDE39-6AED-0B4A-93EF-0F81193DA477}"/>
              </a:ext>
            </a:extLst>
          </p:cNvPr>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l="10883" r="10883"/>
          <a:stretch>
            <a:fillRect/>
          </a:stretch>
        </p:blipFill>
        <p:spPr>
          <a:xfrm>
            <a:off x="0" y="4014439"/>
            <a:ext cx="7559675" cy="5894736"/>
          </a:xfrm>
        </p:spPr>
      </p:pic>
    </p:spTree>
    <p:extLst>
      <p:ext uri="{BB962C8B-B14F-4D97-AF65-F5344CB8AC3E}">
        <p14:creationId xmlns:p14="http://schemas.microsoft.com/office/powerpoint/2010/main" val="102438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7EFBE8-DDFF-7E4F-BC59-A0184F337460}"/>
              </a:ext>
            </a:extLst>
          </p:cNvPr>
          <p:cNvSpPr>
            <a:spLocks noGrp="1"/>
          </p:cNvSpPr>
          <p:nvPr>
            <p:ph type="body" sz="quarter" idx="14"/>
          </p:nvPr>
        </p:nvSpPr>
        <p:spPr>
          <a:xfrm>
            <a:off x="539389" y="576736"/>
            <a:ext cx="6731138" cy="635759"/>
          </a:xfrm>
        </p:spPr>
        <p:txBody>
          <a:bodyPr/>
          <a:lstStyle/>
          <a:p>
            <a:r>
              <a:rPr lang="en-GB" dirty="0"/>
              <a:t>MIS ON PROJEKT “ÜLIÕPILASED KUI DIGITAALSES KODANIKUÜHISKONNAS OSALEJAD” (STUDENTS AS DIGITAL CIVIC ENGAGERS)?</a:t>
            </a:r>
          </a:p>
        </p:txBody>
      </p:sp>
      <p:sp>
        <p:nvSpPr>
          <p:cNvPr id="4" name="Text Placeholder 3">
            <a:extLst>
              <a:ext uri="{FF2B5EF4-FFF2-40B4-BE49-F238E27FC236}">
                <a16:creationId xmlns:a16="http://schemas.microsoft.com/office/drawing/2014/main" id="{DBB67C9C-3E99-FB49-A7E0-2661231EB07A}"/>
              </a:ext>
            </a:extLst>
          </p:cNvPr>
          <p:cNvSpPr>
            <a:spLocks noGrp="1"/>
          </p:cNvSpPr>
          <p:nvPr>
            <p:ph type="body" sz="quarter" idx="33"/>
          </p:nvPr>
        </p:nvSpPr>
        <p:spPr>
          <a:xfrm>
            <a:off x="522456" y="1326639"/>
            <a:ext cx="6533982" cy="1529521"/>
          </a:xfrm>
        </p:spPr>
        <p:txBody>
          <a:bodyPr/>
          <a:lstStyle/>
          <a:p>
            <a:r>
              <a:rPr lang="et-EE"/>
              <a:t>Kodanikuaktiivsust võib vaadelda kui demokraatliku ühiskonna selgroogu. Samuti aitavad üliõpilased, kes on aktiivsed kodanikud, suurema tõenäosusega kaasa kaasava ühiskonna arendamisele ja kujundamisele. Covid-19 pandeemiaga on kodanikuaktiivsuse fookus nihkunud tavasuhtluselt virtuaalsele. Digivahendid võimaldavad üliõpilastel laiendada kodanikuosaluse võimalusi ja leida lahendusi tegelikele vajadustele. Nad on ka transformatiivsed ja digiteenused võimendavad üliõpilaste kodanikuosalust.</a:t>
            </a:r>
            <a:endParaRPr lang="en-LB"/>
          </a:p>
          <a:p>
            <a:r>
              <a:rPr lang="et-EE"/>
              <a:t>Projekt “Students as Digital Civic Engagers” on Erasmus projekt, mille eesmärk on suurendada kõrgkoolide juhtide ja akadeemiliste töötajate digioskusi ja teadmisi kodanikuosalusest, et võimaldada üliõpilastel digitehnoloogiaid kasutades saada enesekindlateks kodanikeks. </a:t>
            </a:r>
            <a:r>
              <a:rPr lang="en-GB" dirty="0">
                <a:hlinkClick r:id="rId2">
                  <a:extLst>
                    <a:ext uri="{A12FA001-AC4F-418D-AE19-62706E023703}">
                      <ahyp:hlinkClr xmlns:ahyp="http://schemas.microsoft.com/office/drawing/2018/hyperlinkcolor" val="tx"/>
                    </a:ext>
                  </a:extLst>
                </a:hlinkClick>
              </a:rPr>
              <a:t>https://</a:t>
            </a:r>
            <a:r>
              <a:rPr lang="en-GB" dirty="0" err="1">
                <a:hlinkClick r:id="rId2">
                  <a:extLst>
                    <a:ext uri="{A12FA001-AC4F-418D-AE19-62706E023703}">
                      <ahyp:hlinkClr xmlns:ahyp="http://schemas.microsoft.com/office/drawing/2018/hyperlinkcolor" val="tx"/>
                    </a:ext>
                  </a:extLst>
                </a:hlinkClick>
              </a:rPr>
              <a:t>www.studentcivicengagers.eu</a:t>
            </a:r>
            <a:r>
              <a:rPr lang="en-GB" dirty="0">
                <a:hlinkClick r:id="rId2">
                  <a:extLst>
                    <a:ext uri="{A12FA001-AC4F-418D-AE19-62706E023703}">
                      <ahyp:hlinkClr xmlns:ahyp="http://schemas.microsoft.com/office/drawing/2018/hyperlinkcolor" val="tx"/>
                    </a:ext>
                  </a:extLst>
                </a:hlinkClick>
              </a:rPr>
              <a:t>/</a:t>
            </a:r>
            <a:endParaRPr lang="en-GB" dirty="0"/>
          </a:p>
          <a:p>
            <a:pPr algn="just"/>
            <a:endParaRPr lang="en-RU" dirty="0"/>
          </a:p>
        </p:txBody>
      </p:sp>
      <p:sp>
        <p:nvSpPr>
          <p:cNvPr id="10" name="Freeform 9">
            <a:extLst>
              <a:ext uri="{FF2B5EF4-FFF2-40B4-BE49-F238E27FC236}">
                <a16:creationId xmlns:a16="http://schemas.microsoft.com/office/drawing/2014/main" id="{D3D64248-305E-6B41-978A-0A53141E4A1E}"/>
              </a:ext>
            </a:extLst>
          </p:cNvPr>
          <p:cNvSpPr/>
          <p:nvPr/>
        </p:nvSpPr>
        <p:spPr>
          <a:xfrm>
            <a:off x="289148" y="717225"/>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11" name="Text Placeholder 2">
            <a:extLst>
              <a:ext uri="{FF2B5EF4-FFF2-40B4-BE49-F238E27FC236}">
                <a16:creationId xmlns:a16="http://schemas.microsoft.com/office/drawing/2014/main" id="{4021331D-2BEA-204D-9D81-35AE6BA639E9}"/>
              </a:ext>
            </a:extLst>
          </p:cNvPr>
          <p:cNvSpPr txBox="1">
            <a:spLocks/>
          </p:cNvSpPr>
          <p:nvPr/>
        </p:nvSpPr>
        <p:spPr>
          <a:xfrm>
            <a:off x="523060" y="3043687"/>
            <a:ext cx="6533982" cy="635759"/>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dirty="0"/>
              <a:t>MIS ON PEDAGOOGILINE JUHEND?</a:t>
            </a:r>
          </a:p>
        </p:txBody>
      </p:sp>
      <p:sp>
        <p:nvSpPr>
          <p:cNvPr id="12" name="Freeform 11">
            <a:extLst>
              <a:ext uri="{FF2B5EF4-FFF2-40B4-BE49-F238E27FC236}">
                <a16:creationId xmlns:a16="http://schemas.microsoft.com/office/drawing/2014/main" id="{A207A717-AA6C-AA48-BF63-6D0FA6F91D4D}"/>
              </a:ext>
            </a:extLst>
          </p:cNvPr>
          <p:cNvSpPr/>
          <p:nvPr/>
        </p:nvSpPr>
        <p:spPr>
          <a:xfrm>
            <a:off x="288861" y="3199166"/>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13" name="Text Placeholder 3">
            <a:extLst>
              <a:ext uri="{FF2B5EF4-FFF2-40B4-BE49-F238E27FC236}">
                <a16:creationId xmlns:a16="http://schemas.microsoft.com/office/drawing/2014/main" id="{166747D7-98DF-D748-AE7F-58A3EE7F043A}"/>
              </a:ext>
            </a:extLst>
          </p:cNvPr>
          <p:cNvSpPr txBox="1">
            <a:spLocks/>
          </p:cNvSpPr>
          <p:nvPr/>
        </p:nvSpPr>
        <p:spPr>
          <a:xfrm>
            <a:off x="522456" y="3793595"/>
            <a:ext cx="6533982" cy="3064405"/>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a:t>Pedagoogilise juhendi eesmärk on hõlbustada projekti “Students as Digital Civic Engagers” põhitulemustena välja töötatud avatud õppevara kasutamist. See juhendi loob koolitajatele eeldused avatud õppevara (OER) kõige paremini kasutama. Lisaks avatud õppevarale saavad õpetajad ja õppijad edaspidi kasutada “Digitaalse kodanikuosaluse juhendit” (IO1) ja “Üliõpilaste kui digitaalses kodanikuühiskonnas osalejate töövahendite komplekti” (IO2) kõrghariduse või täiendusõppe raames.</a:t>
            </a:r>
            <a:endParaRPr lang="en-LB"/>
          </a:p>
          <a:p>
            <a:r>
              <a:rPr lang="et-EE"/>
              <a:t>Sellest pedagoogilisest juhendist leiavad õpetajad ja õppijad selgituse “Digitaalse kodanikuosaluse juhendi” (IO1) ja “Üliõpilaste kui digitaalses kodanikuühiskonnas osalejate töövahendite komplekti” (IO2) vaheliste seoste kohta ning juhiseid nende koos kasutamiseks. Materjale võib kasutada klassiruumis, veebis või hübriidõppes õpetajate ja õppijate poolt vastavalt nende pedagoogilisele ja praktilisele kogemusele. Peale selle saavad õpetajad ja õppijad kasu avatud õppevara õpieesmärkidest, mis on ristviidetega pädevusraamistikele DigComp ja EntreComp.</a:t>
            </a:r>
            <a:endParaRPr lang="en-LB"/>
          </a:p>
          <a:p>
            <a:r>
              <a:rPr lang="et-EE"/>
              <a:t>Pedagoogiline juhend selgitab ka erinevaid tegevusi, mida digitaalse kodanikuosaluse projektis kasutatakse – õpilaste juhitud, kohustuslikud, õppekavavälised jne tegevused.</a:t>
            </a:r>
            <a:endParaRPr lang="en-LB"/>
          </a:p>
          <a:p>
            <a:r>
              <a:rPr lang="et-EE"/>
              <a:t>Eksperdid on avatud õppevara välja töötanud; nad suhtuvad kirglikult kodanikuaktiivsusesse ja selle transformatiivsesse kasutusse kogukonnas ja ühiskonnas. Selle eesmärk on anda õppijatele ja õpetajatele võimalus paremini mõista kodanikuosaluse rolli meie kaasaegses maailmas ja seda, kuidas digitehnoloogiad võivad olla digitaalse kodanikuosaluse projekti õnnestumisel otsustava tähtsusega.</a:t>
            </a:r>
            <a:endParaRPr lang="en-LB"/>
          </a:p>
          <a:p>
            <a:endParaRPr lang="en-RU" dirty="0"/>
          </a:p>
        </p:txBody>
      </p:sp>
      <p:sp>
        <p:nvSpPr>
          <p:cNvPr id="721" name="Rectangle 720">
            <a:extLst>
              <a:ext uri="{FF2B5EF4-FFF2-40B4-BE49-F238E27FC236}">
                <a16:creationId xmlns:a16="http://schemas.microsoft.com/office/drawing/2014/main" id="{FAF8AD61-4CB1-0344-BCE4-812E13166BF2}"/>
              </a:ext>
            </a:extLst>
          </p:cNvPr>
          <p:cNvSpPr/>
          <p:nvPr/>
        </p:nvSpPr>
        <p:spPr>
          <a:xfrm>
            <a:off x="0" y="6997127"/>
            <a:ext cx="7559675" cy="3132940"/>
          </a:xfrm>
          <a:prstGeom prst="rect">
            <a:avLst/>
          </a:prstGeom>
          <a:blipFill>
            <a:blip r:embed="rId3" cstate="email">
              <a:extLst>
                <a:ext uri="{28A0092B-C50C-407E-A947-70E740481C1C}">
                  <a14:useLocalDpi xmlns:a14="http://schemas.microsoft.com/office/drawing/2010/main"/>
                </a:ext>
              </a:extLst>
            </a:blip>
            <a:srcRect/>
            <a:stretch>
              <a:fillRect t="-37043" b="-238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B8E2301-C8A7-915B-F1E0-F91B90C89448}"/>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6" name="Text Placeholder 25">
            <a:extLst>
              <a:ext uri="{FF2B5EF4-FFF2-40B4-BE49-F238E27FC236}">
                <a16:creationId xmlns:a16="http://schemas.microsoft.com/office/drawing/2014/main" id="{44EA6D1A-49F7-8FFF-3FD7-5EF054E80537}"/>
              </a:ext>
            </a:extLst>
          </p:cNvPr>
          <p:cNvSpPr>
            <a:spLocks noGrp="1"/>
          </p:cNvSpPr>
          <p:nvPr>
            <p:ph type="body" sz="quarter" idx="32" hasCustomPrompt="1"/>
          </p:nvPr>
        </p:nvSpPr>
        <p:spPr>
          <a:xfrm>
            <a:off x="1773598" y="10175681"/>
            <a:ext cx="4718277" cy="505268"/>
          </a:xfrm>
        </p:spPr>
        <p:txBody>
          <a:bodyPr anchor="ctr">
            <a:noAutofit/>
          </a:bodyPr>
          <a:lstStyle>
            <a:lvl1pPr marL="0" indent="0" algn="l">
              <a:buNone/>
              <a:defRPr sz="1300" spc="50" baseline="0">
                <a:solidFill>
                  <a:srgbClr val="F26B4D"/>
                </a:solidFill>
                <a:latin typeface="Bebas Neue"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r>
              <a:rPr lang="et-EE" b="1"/>
              <a:t>Pedagoogiline juhend digitaalse kodanikuosaluse õpetamiseks (IO3)</a:t>
            </a:r>
            <a:endParaRPr lang="en-LB"/>
          </a:p>
        </p:txBody>
      </p:sp>
    </p:spTree>
    <p:extLst>
      <p:ext uri="{BB962C8B-B14F-4D97-AF65-F5344CB8AC3E}">
        <p14:creationId xmlns:p14="http://schemas.microsoft.com/office/powerpoint/2010/main" val="104397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3731D9-C20B-8C4C-A662-F463D072F85C}"/>
              </a:ext>
            </a:extLst>
          </p:cNvPr>
          <p:cNvSpPr/>
          <p:nvPr/>
        </p:nvSpPr>
        <p:spPr>
          <a:xfrm>
            <a:off x="519569" y="8127999"/>
            <a:ext cx="4248914" cy="383822"/>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5" name="Rectangle 14">
            <a:extLst>
              <a:ext uri="{FF2B5EF4-FFF2-40B4-BE49-F238E27FC236}">
                <a16:creationId xmlns:a16="http://schemas.microsoft.com/office/drawing/2014/main" id="{318FCDA0-6366-0144-9A4D-A379D4E7E251}"/>
              </a:ext>
            </a:extLst>
          </p:cNvPr>
          <p:cNvSpPr/>
          <p:nvPr/>
        </p:nvSpPr>
        <p:spPr>
          <a:xfrm>
            <a:off x="519569" y="7693376"/>
            <a:ext cx="3568782" cy="383822"/>
          </a:xfrm>
          <a:prstGeom prst="rect">
            <a:avLst/>
          </a:prstGeom>
          <a:solidFill>
            <a:srgbClr val="00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6" name="Rectangle 15">
            <a:extLst>
              <a:ext uri="{FF2B5EF4-FFF2-40B4-BE49-F238E27FC236}">
                <a16:creationId xmlns:a16="http://schemas.microsoft.com/office/drawing/2014/main" id="{9468AC18-8706-7A41-8A84-06D25310096A}"/>
              </a:ext>
            </a:extLst>
          </p:cNvPr>
          <p:cNvSpPr/>
          <p:nvPr/>
        </p:nvSpPr>
        <p:spPr>
          <a:xfrm>
            <a:off x="519569" y="7258754"/>
            <a:ext cx="3387414" cy="383822"/>
          </a:xfrm>
          <a:prstGeom prst="rect">
            <a:avLst/>
          </a:prstGeom>
          <a:solidFill>
            <a:srgbClr val="026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7" name="Rectangle 16">
            <a:extLst>
              <a:ext uri="{FF2B5EF4-FFF2-40B4-BE49-F238E27FC236}">
                <a16:creationId xmlns:a16="http://schemas.microsoft.com/office/drawing/2014/main" id="{BFF2CF70-609B-3D4E-AB80-489732373E38}"/>
              </a:ext>
            </a:extLst>
          </p:cNvPr>
          <p:cNvSpPr/>
          <p:nvPr/>
        </p:nvSpPr>
        <p:spPr>
          <a:xfrm>
            <a:off x="519568" y="6824132"/>
            <a:ext cx="4369827" cy="383822"/>
          </a:xfrm>
          <a:prstGeom prst="rect">
            <a:avLst/>
          </a:prstGeom>
          <a:solidFill>
            <a:srgbClr val="2D4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8" name="Rectangle 17">
            <a:extLst>
              <a:ext uri="{FF2B5EF4-FFF2-40B4-BE49-F238E27FC236}">
                <a16:creationId xmlns:a16="http://schemas.microsoft.com/office/drawing/2014/main" id="{A23CDF64-2B87-7040-9A1C-0385FD15F1A8}"/>
              </a:ext>
            </a:extLst>
          </p:cNvPr>
          <p:cNvSpPr/>
          <p:nvPr/>
        </p:nvSpPr>
        <p:spPr>
          <a:xfrm>
            <a:off x="519569" y="6389510"/>
            <a:ext cx="6115500" cy="38382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3" name="Rectangle 12">
            <a:extLst>
              <a:ext uri="{FF2B5EF4-FFF2-40B4-BE49-F238E27FC236}">
                <a16:creationId xmlns:a16="http://schemas.microsoft.com/office/drawing/2014/main" id="{E2AB94D1-60BF-3545-864D-78077E78625E}"/>
              </a:ext>
            </a:extLst>
          </p:cNvPr>
          <p:cNvSpPr/>
          <p:nvPr/>
        </p:nvSpPr>
        <p:spPr>
          <a:xfrm>
            <a:off x="519569" y="5954888"/>
            <a:ext cx="3833278" cy="383822"/>
          </a:xfrm>
          <a:prstGeom prst="rect">
            <a:avLst/>
          </a:prstGeom>
          <a:solidFill>
            <a:srgbClr val="2D4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4" name="Rectangle 13">
            <a:extLst>
              <a:ext uri="{FF2B5EF4-FFF2-40B4-BE49-F238E27FC236}">
                <a16:creationId xmlns:a16="http://schemas.microsoft.com/office/drawing/2014/main" id="{2E51F557-584B-BE43-97EA-F6FE726A62B3}"/>
              </a:ext>
            </a:extLst>
          </p:cNvPr>
          <p:cNvSpPr/>
          <p:nvPr/>
        </p:nvSpPr>
        <p:spPr>
          <a:xfrm>
            <a:off x="519568" y="5520266"/>
            <a:ext cx="6536869" cy="383822"/>
          </a:xfrm>
          <a:prstGeom prst="rect">
            <a:avLst/>
          </a:prstGeom>
          <a:solidFill>
            <a:srgbClr val="026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2" name="Rectangle 11">
            <a:extLst>
              <a:ext uri="{FF2B5EF4-FFF2-40B4-BE49-F238E27FC236}">
                <a16:creationId xmlns:a16="http://schemas.microsoft.com/office/drawing/2014/main" id="{C04217EA-72DF-424E-92AF-3EB70B976781}"/>
              </a:ext>
            </a:extLst>
          </p:cNvPr>
          <p:cNvSpPr/>
          <p:nvPr/>
        </p:nvSpPr>
        <p:spPr>
          <a:xfrm>
            <a:off x="519568" y="5085644"/>
            <a:ext cx="6303263" cy="383822"/>
          </a:xfrm>
          <a:prstGeom prst="rect">
            <a:avLst/>
          </a:prstGeom>
          <a:solidFill>
            <a:srgbClr val="00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1" name="Rectangle 10">
            <a:extLst>
              <a:ext uri="{FF2B5EF4-FFF2-40B4-BE49-F238E27FC236}">
                <a16:creationId xmlns:a16="http://schemas.microsoft.com/office/drawing/2014/main" id="{5FDB8E3C-C145-984B-A12E-09EAE896FF2B}"/>
              </a:ext>
            </a:extLst>
          </p:cNvPr>
          <p:cNvSpPr/>
          <p:nvPr/>
        </p:nvSpPr>
        <p:spPr>
          <a:xfrm>
            <a:off x="519569" y="4651022"/>
            <a:ext cx="5291784" cy="383822"/>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 name="Text Placeholder 2">
            <a:extLst>
              <a:ext uri="{FF2B5EF4-FFF2-40B4-BE49-F238E27FC236}">
                <a16:creationId xmlns:a16="http://schemas.microsoft.com/office/drawing/2014/main" id="{0298FB8A-DFD3-284F-903F-46DA4154CA96}"/>
              </a:ext>
            </a:extLst>
          </p:cNvPr>
          <p:cNvSpPr txBox="1">
            <a:spLocks/>
          </p:cNvSpPr>
          <p:nvPr/>
        </p:nvSpPr>
        <p:spPr>
          <a:xfrm>
            <a:off x="522456" y="561743"/>
            <a:ext cx="6533982" cy="635759"/>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dirty="0"/>
              <a:t>AVATUD ÕPPEVARA ÜLDISED ÕPIEESMÄRGID</a:t>
            </a:r>
          </a:p>
        </p:txBody>
      </p:sp>
      <p:sp>
        <p:nvSpPr>
          <p:cNvPr id="6" name="Freeform 5">
            <a:extLst>
              <a:ext uri="{FF2B5EF4-FFF2-40B4-BE49-F238E27FC236}">
                <a16:creationId xmlns:a16="http://schemas.microsoft.com/office/drawing/2014/main" id="{23342098-6ACF-F34B-A09A-F9F135BE9756}"/>
              </a:ext>
            </a:extLst>
          </p:cNvPr>
          <p:cNvSpPr/>
          <p:nvPr/>
        </p:nvSpPr>
        <p:spPr>
          <a:xfrm>
            <a:off x="288257" y="717222"/>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8" name="Freeform 7">
            <a:extLst>
              <a:ext uri="{FF2B5EF4-FFF2-40B4-BE49-F238E27FC236}">
                <a16:creationId xmlns:a16="http://schemas.microsoft.com/office/drawing/2014/main" id="{C943C4A7-8F4A-F446-9DE0-4CF6FC3A7149}"/>
              </a:ext>
            </a:extLst>
          </p:cNvPr>
          <p:cNvSpPr/>
          <p:nvPr/>
        </p:nvSpPr>
        <p:spPr>
          <a:xfrm>
            <a:off x="381979" y="132769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7" name="Text Placeholder 3">
            <a:extLst>
              <a:ext uri="{FF2B5EF4-FFF2-40B4-BE49-F238E27FC236}">
                <a16:creationId xmlns:a16="http://schemas.microsoft.com/office/drawing/2014/main" id="{9B6AE86E-D76E-FC41-A996-86EC360634AB}"/>
              </a:ext>
            </a:extLst>
          </p:cNvPr>
          <p:cNvSpPr txBox="1">
            <a:spLocks/>
          </p:cNvSpPr>
          <p:nvPr/>
        </p:nvSpPr>
        <p:spPr>
          <a:xfrm>
            <a:off x="521852" y="1311651"/>
            <a:ext cx="6533982" cy="881841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b="1" dirty="0"/>
              <a:t>Digitaalse kodanikuosaluse avatud õppevaras on kokku kuus erinevat moodulit:</a:t>
            </a:r>
          </a:p>
          <a:p>
            <a:endParaRPr lang="ru-RU" b="1" dirty="0"/>
          </a:p>
          <a:p>
            <a:r>
              <a:rPr lang="en-US" b="1" dirty="0"/>
              <a:t>MOODUL 1:	</a:t>
            </a:r>
            <a:r>
              <a:rPr lang="et-EE"/>
              <a:t> Digitaalne kodanikuaktiivsus – potentsiaal tehnoloogia ja uue meedia ristumiskohas</a:t>
            </a:r>
            <a:r>
              <a:rPr lang="en-LB">
                <a:effectLst/>
              </a:rPr>
              <a:t> </a:t>
            </a:r>
            <a:endParaRPr lang="en-US" dirty="0"/>
          </a:p>
          <a:p>
            <a:r>
              <a:rPr lang="en-US" b="1" dirty="0"/>
              <a:t>MOODUL 2: 	</a:t>
            </a:r>
            <a:r>
              <a:rPr lang="et-EE"/>
              <a:t> Millised on õppijate võimalused?</a:t>
            </a:r>
            <a:r>
              <a:rPr lang="en-LB">
                <a:effectLst/>
              </a:rPr>
              <a:t> </a:t>
            </a:r>
          </a:p>
          <a:p>
            <a:r>
              <a:rPr lang="en-US" b="1" dirty="0"/>
              <a:t>MOODUL 3: 	</a:t>
            </a:r>
            <a:r>
              <a:rPr lang="et-EE"/>
              <a:t> Kuidas luua digitaalse kodanikuosaluse projekti?</a:t>
            </a:r>
            <a:r>
              <a:rPr lang="en-LB">
                <a:effectLst/>
              </a:rPr>
              <a:t> </a:t>
            </a:r>
            <a:endParaRPr lang="en-US" dirty="0"/>
          </a:p>
          <a:p>
            <a:r>
              <a:rPr lang="en-US" b="1" dirty="0"/>
              <a:t>MOODUL 4: 	</a:t>
            </a:r>
            <a:r>
              <a:rPr lang="et-EE"/>
              <a:t> Digitaalse kodanikuosaluse projekti juhtimine</a:t>
            </a:r>
            <a:r>
              <a:rPr lang="en-LB">
                <a:effectLst/>
              </a:rPr>
              <a:t> </a:t>
            </a:r>
            <a:endParaRPr lang="en-US" dirty="0"/>
          </a:p>
          <a:p>
            <a:r>
              <a:rPr lang="en-US" b="1" dirty="0"/>
              <a:t>MOODUL 5: 	</a:t>
            </a:r>
            <a:r>
              <a:rPr lang="et-EE"/>
              <a:t> Kuidas luua eelarvet ja rahastada oma projekti, rakendades sealhulgas tehnoloogiale 	  	 keskendunud mudeleid</a:t>
            </a:r>
            <a:endParaRPr lang="en-US" dirty="0"/>
          </a:p>
          <a:p>
            <a:r>
              <a:rPr lang="en-US" b="1" dirty="0"/>
              <a:t>MOODUL 6: 	</a:t>
            </a:r>
            <a:r>
              <a:rPr lang="et-EE"/>
              <a:t> Kodanikuosaluse projekti, eesmärgi ja koostöö turundamine</a:t>
            </a:r>
            <a:r>
              <a:rPr lang="en-LB">
                <a:effectLst/>
              </a:rPr>
              <a:t> </a:t>
            </a:r>
            <a:endParaRPr lang="en-US" dirty="0"/>
          </a:p>
          <a:p>
            <a:r>
              <a:rPr lang="et-EE"/>
              <a:t>Moodulid on loodud, et tutvustada õppijatele erinevaid digitaalset kodanikuaktiivsust ja kodanikuosalust puudutavaid kontseptsioone ja annab õppijatele teadmised, kuidas tuvastada vajadus digitaalse kodanikuosaluse projekti järele, ning õppijatele vajalikud tööriistad ja info kodanikuühiskonnas osalemiseks või oma digitaalse kodanikuosaluse projekti loomiseks.</a:t>
            </a:r>
            <a:endParaRPr lang="en-LB"/>
          </a:p>
          <a:p>
            <a:pPr>
              <a:spcBef>
                <a:spcPts val="100"/>
              </a:spcBef>
            </a:pPr>
            <a:endParaRPr lang="en-US" dirty="0"/>
          </a:p>
          <a:p>
            <a:pPr>
              <a:spcBef>
                <a:spcPts val="100"/>
              </a:spcBef>
            </a:pPr>
            <a:r>
              <a:rPr lang="en-US" dirty="0"/>
              <a:t>Täpsemalt saavad osalejad järgmised teadmised ja oskused: </a:t>
            </a:r>
          </a:p>
          <a:p>
            <a:pPr>
              <a:spcBef>
                <a:spcPts val="100"/>
              </a:spcBef>
            </a:pPr>
            <a:endParaRPr lang="en-RU" dirty="0"/>
          </a:p>
          <a:p>
            <a:pPr algn="l">
              <a:lnSpc>
                <a:spcPct val="200000"/>
              </a:lnSpc>
              <a:spcBef>
                <a:spcPts val="100"/>
              </a:spcBef>
            </a:pPr>
            <a:r>
              <a:rPr lang="en-US" dirty="0">
                <a:solidFill>
                  <a:schemeClr val="bg1"/>
                </a:solidFill>
              </a:rPr>
              <a:t>teadmise, mis on kodanikuaktiivsus ja mis määratleb digitaalse kodanikuosaluse projekti;</a:t>
            </a:r>
            <a:endParaRPr lang="en-RU" dirty="0">
              <a:solidFill>
                <a:schemeClr val="bg1"/>
              </a:solidFill>
            </a:endParaRPr>
          </a:p>
          <a:p>
            <a:pPr lvl="0" algn="l">
              <a:lnSpc>
                <a:spcPct val="270000"/>
              </a:lnSpc>
              <a:spcBef>
                <a:spcPts val="100"/>
              </a:spcBef>
            </a:pPr>
            <a:r>
              <a:rPr lang="en-US" dirty="0">
                <a:solidFill>
                  <a:schemeClr val="bg1"/>
                </a:solidFill>
              </a:rPr>
              <a:t>teadmise, millised on digitaalse kodanikuosaluse projekti erinevad tüübid; Different ways that students can teadmise, millised on erinevad viisid, kuidas kodanikuosaluse projektis osaleda; A greater understanding of the </a:t>
            </a:r>
            <a:r>
              <a:rPr lang="et-EE">
                <a:solidFill>
                  <a:schemeClr val="bg1"/>
                </a:solidFill>
              </a:rPr>
              <a:t>info Euroopa kompetentsiraamistikest DigComp ja EntreComp;</a:t>
            </a:r>
            <a:r>
              <a:rPr lang="en-LB">
                <a:solidFill>
                  <a:schemeClr val="bg1"/>
                </a:solidFill>
                <a:effectLst/>
              </a:rPr>
              <a:t> </a:t>
            </a:r>
          </a:p>
          <a:p>
            <a:pPr lvl="0" algn="l">
              <a:lnSpc>
                <a:spcPct val="250000"/>
              </a:lnSpc>
              <a:spcBef>
                <a:spcPts val="100"/>
              </a:spcBef>
            </a:pPr>
            <a:r>
              <a:rPr lang="en-US" dirty="0">
                <a:solidFill>
                  <a:schemeClr val="bg1"/>
                </a:solidFill>
              </a:rPr>
              <a:t>teadmise, millised on kompetentsid, mida saab arendada osaledes digitaalse kodanikuosaluse projektis; </a:t>
            </a:r>
          </a:p>
          <a:p>
            <a:pPr lvl="0" algn="l">
              <a:lnSpc>
                <a:spcPct val="250000"/>
              </a:lnSpc>
              <a:spcBef>
                <a:spcPts val="100"/>
              </a:spcBef>
            </a:pPr>
            <a:r>
              <a:rPr lang="en-US" dirty="0">
                <a:solidFill>
                  <a:schemeClr val="bg1"/>
                </a:solidFill>
              </a:rPr>
              <a:t>teadmise, kuidas luua digitaalse kodanikuosaluse projekt algusest lõpuni;</a:t>
            </a:r>
          </a:p>
          <a:p>
            <a:pPr lvl="0" algn="l">
              <a:lnSpc>
                <a:spcPct val="250000"/>
              </a:lnSpc>
              <a:spcBef>
                <a:spcPts val="100"/>
              </a:spcBef>
            </a:pPr>
            <a:r>
              <a:rPr lang="en-US" dirty="0">
                <a:solidFill>
                  <a:schemeClr val="bg1"/>
                </a:solidFill>
              </a:rPr>
              <a:t>juhised digitaalse kodanikuosaluse projekti juhtimiseks;</a:t>
            </a:r>
          </a:p>
          <a:p>
            <a:pPr lvl="0" algn="l">
              <a:lnSpc>
                <a:spcPct val="250000"/>
              </a:lnSpc>
              <a:spcBef>
                <a:spcPts val="100"/>
              </a:spcBef>
            </a:pPr>
            <a:r>
              <a:rPr lang="en-US" dirty="0">
                <a:solidFill>
                  <a:schemeClr val="bg1"/>
                </a:solidFill>
              </a:rPr>
              <a:t>info selle kohta, kuidas projekti eelarvestada ja rahastada;</a:t>
            </a:r>
          </a:p>
          <a:p>
            <a:pPr lvl="0" algn="l">
              <a:lnSpc>
                <a:spcPct val="250000"/>
              </a:lnSpc>
              <a:spcBef>
                <a:spcPts val="100"/>
              </a:spcBef>
            </a:pPr>
            <a:r>
              <a:rPr lang="en-US" dirty="0">
                <a:solidFill>
                  <a:schemeClr val="bg1"/>
                </a:solidFill>
              </a:rPr>
              <a:t>juhised, kuidas oma digitaalset kodanikuühiskonna projekti turundada.</a:t>
            </a:r>
            <a:endParaRPr lang="en-US" dirty="0"/>
          </a:p>
          <a:p>
            <a:pPr>
              <a:lnSpc>
                <a:spcPct val="250000"/>
              </a:lnSpc>
            </a:pPr>
            <a:r>
              <a:rPr lang="en-GB" b="1" dirty="0"/>
              <a:t>  </a:t>
            </a:r>
          </a:p>
        </p:txBody>
      </p:sp>
      <p:cxnSp>
        <p:nvCxnSpPr>
          <p:cNvPr id="3" name="Straight Connector 2">
            <a:extLst>
              <a:ext uri="{FF2B5EF4-FFF2-40B4-BE49-F238E27FC236}">
                <a16:creationId xmlns:a16="http://schemas.microsoft.com/office/drawing/2014/main" id="{23E79F23-4003-19D8-88A3-6EAB895B292B}"/>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4" name="Text Placeholder 25">
            <a:extLst>
              <a:ext uri="{FF2B5EF4-FFF2-40B4-BE49-F238E27FC236}">
                <a16:creationId xmlns:a16="http://schemas.microsoft.com/office/drawing/2014/main" id="{14799608-50BF-9913-0D8C-BEAD2B64E114}"/>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Tree>
    <p:extLst>
      <p:ext uri="{BB962C8B-B14F-4D97-AF65-F5344CB8AC3E}">
        <p14:creationId xmlns:p14="http://schemas.microsoft.com/office/powerpoint/2010/main" val="2382579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EFC96D0-5782-4341-9053-4568F77EF77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5670" r="23351" b="29021"/>
          <a:stretch/>
        </p:blipFill>
        <p:spPr>
          <a:xfrm flipH="1">
            <a:off x="0" y="2941638"/>
            <a:ext cx="7559675" cy="4294187"/>
          </a:xfrm>
        </p:spPr>
      </p:pic>
      <p:sp>
        <p:nvSpPr>
          <p:cNvPr id="6" name="Rectangle 5">
            <a:extLst>
              <a:ext uri="{FF2B5EF4-FFF2-40B4-BE49-F238E27FC236}">
                <a16:creationId xmlns:a16="http://schemas.microsoft.com/office/drawing/2014/main" id="{2A410419-8088-CB46-A60F-DE221055DE66}"/>
              </a:ext>
            </a:extLst>
          </p:cNvPr>
          <p:cNvSpPr/>
          <p:nvPr/>
        </p:nvSpPr>
        <p:spPr>
          <a:xfrm>
            <a:off x="2146065" y="3043742"/>
            <a:ext cx="4868690"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7" name="Rectangle 6">
            <a:extLst>
              <a:ext uri="{FF2B5EF4-FFF2-40B4-BE49-F238E27FC236}">
                <a16:creationId xmlns:a16="http://schemas.microsoft.com/office/drawing/2014/main" id="{9AC5EE08-BF5F-014E-A30F-B71B8C8A66CA}"/>
              </a:ext>
            </a:extLst>
          </p:cNvPr>
          <p:cNvSpPr/>
          <p:nvPr/>
        </p:nvSpPr>
        <p:spPr>
          <a:xfrm>
            <a:off x="2146065" y="3776565"/>
            <a:ext cx="5195261"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8" name="Text Placeholder 3">
            <a:extLst>
              <a:ext uri="{FF2B5EF4-FFF2-40B4-BE49-F238E27FC236}">
                <a16:creationId xmlns:a16="http://schemas.microsoft.com/office/drawing/2014/main" id="{F726496B-E0A6-3A4D-A898-F513A23AC3F1}"/>
              </a:ext>
            </a:extLst>
          </p:cNvPr>
          <p:cNvSpPr txBox="1">
            <a:spLocks/>
          </p:cNvSpPr>
          <p:nvPr/>
        </p:nvSpPr>
        <p:spPr>
          <a:xfrm>
            <a:off x="2151021" y="2322960"/>
            <a:ext cx="5408654" cy="2678498"/>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330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514350" indent="-514350">
              <a:lnSpc>
                <a:spcPct val="100000"/>
              </a:lnSpc>
              <a:spcBef>
                <a:spcPts val="1300"/>
              </a:spcBef>
              <a:spcAft>
                <a:spcPts val="600"/>
              </a:spcAft>
              <a:buAutoNum type="arabicPeriod" startAt="2"/>
            </a:pPr>
            <a:r>
              <a:rPr lang="en-US" b="1" dirty="0"/>
              <a:t>  DIGITAALSE</a:t>
            </a:r>
          </a:p>
          <a:p>
            <a:pPr>
              <a:lnSpc>
                <a:spcPct val="100000"/>
              </a:lnSpc>
              <a:spcBef>
                <a:spcPts val="1300"/>
              </a:spcBef>
              <a:spcAft>
                <a:spcPts val="600"/>
              </a:spcAft>
            </a:pPr>
            <a:r>
              <a:rPr lang="en-US" b="1" dirty="0"/>
              <a:t>	KODANIKUOSALUSE </a:t>
            </a:r>
          </a:p>
          <a:p>
            <a:pPr>
              <a:lnSpc>
                <a:spcPct val="100000"/>
              </a:lnSpc>
              <a:spcBef>
                <a:spcPts val="1300"/>
              </a:spcBef>
              <a:spcAft>
                <a:spcPts val="600"/>
              </a:spcAft>
            </a:pPr>
            <a:r>
              <a:rPr lang="en-US" b="1" dirty="0"/>
              <a:t>	JUHENDI KASUTAMINE </a:t>
            </a:r>
            <a:endParaRPr lang="en-RU" b="1" i="1" dirty="0"/>
          </a:p>
        </p:txBody>
      </p:sp>
      <p:grpSp>
        <p:nvGrpSpPr>
          <p:cNvPr id="12" name="Graphic 7">
            <a:extLst>
              <a:ext uri="{FF2B5EF4-FFF2-40B4-BE49-F238E27FC236}">
                <a16:creationId xmlns:a16="http://schemas.microsoft.com/office/drawing/2014/main" id="{0DCBD96A-9E28-BE4B-AA31-4D7803FD87B3}"/>
              </a:ext>
            </a:extLst>
          </p:cNvPr>
          <p:cNvGrpSpPr/>
          <p:nvPr/>
        </p:nvGrpSpPr>
        <p:grpSpPr>
          <a:xfrm>
            <a:off x="6095054" y="4628798"/>
            <a:ext cx="800048" cy="208517"/>
            <a:chOff x="63925" y="4378813"/>
            <a:chExt cx="7430837" cy="1936702"/>
          </a:xfrm>
          <a:solidFill>
            <a:schemeClr val="bg1"/>
          </a:solidFill>
        </p:grpSpPr>
        <p:sp>
          <p:nvSpPr>
            <p:cNvPr id="13" name="Freeform 12">
              <a:extLst>
                <a:ext uri="{FF2B5EF4-FFF2-40B4-BE49-F238E27FC236}">
                  <a16:creationId xmlns:a16="http://schemas.microsoft.com/office/drawing/2014/main" id="{4B80C1E1-8196-0341-8536-85A2FEC21B51}"/>
                </a:ext>
              </a:extLst>
            </p:cNvPr>
            <p:cNvSpPr/>
            <p:nvPr/>
          </p:nvSpPr>
          <p:spPr>
            <a:xfrm>
              <a:off x="63925"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014" y="805716"/>
                    <a:pt x="0" y="625111"/>
                    <a:pt x="0" y="402723"/>
                  </a:cubicBezTo>
                  <a:cubicBezTo>
                    <a:pt x="0" y="180336"/>
                    <a:pt x="180014" y="0"/>
                    <a:pt x="402494" y="0"/>
                  </a:cubicBezTo>
                  <a:cubicBezTo>
                    <a:pt x="624795" y="0"/>
                    <a:pt x="804899" y="180336"/>
                    <a:pt x="804899" y="402723"/>
                  </a:cubicBezTo>
                </a:path>
              </a:pathLst>
            </a:custGeom>
            <a:grp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5D266F90-B62B-3F46-9E88-9B51686215B5}"/>
                </a:ext>
              </a:extLst>
            </p:cNvPr>
            <p:cNvSpPr/>
            <p:nvPr/>
          </p:nvSpPr>
          <p:spPr>
            <a:xfrm>
              <a:off x="1519117"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283" y="805716"/>
                    <a:pt x="0" y="625111"/>
                    <a:pt x="0" y="402723"/>
                  </a:cubicBezTo>
                  <a:cubicBezTo>
                    <a:pt x="0" y="180336"/>
                    <a:pt x="180283" y="0"/>
                    <a:pt x="402494"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E6ECE41F-F4CD-634D-BAE2-9A797ECBBE0D}"/>
                </a:ext>
              </a:extLst>
            </p:cNvPr>
            <p:cNvSpPr/>
            <p:nvPr/>
          </p:nvSpPr>
          <p:spPr>
            <a:xfrm>
              <a:off x="2974220" y="4378813"/>
              <a:ext cx="805078" cy="805716"/>
            </a:xfrm>
            <a:custGeom>
              <a:avLst/>
              <a:gdLst>
                <a:gd name="connsiteX0" fmla="*/ 805079 w 805078"/>
                <a:gd name="connsiteY0" fmla="*/ 402723 h 805716"/>
                <a:gd name="connsiteX1" fmla="*/ 402674 w 805078"/>
                <a:gd name="connsiteY1" fmla="*/ 805716 h 805716"/>
                <a:gd name="connsiteX2" fmla="*/ 0 w 805078"/>
                <a:gd name="connsiteY2" fmla="*/ 402723 h 805716"/>
                <a:gd name="connsiteX3" fmla="*/ 402674 w 805078"/>
                <a:gd name="connsiteY3" fmla="*/ 0 h 805716"/>
                <a:gd name="connsiteX4" fmla="*/ 805079 w 80507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716">
                  <a:moveTo>
                    <a:pt x="805079" y="402723"/>
                  </a:moveTo>
                  <a:cubicBezTo>
                    <a:pt x="805079" y="625111"/>
                    <a:pt x="624885" y="805716"/>
                    <a:pt x="402674" y="805716"/>
                  </a:cubicBezTo>
                  <a:cubicBezTo>
                    <a:pt x="180463" y="805716"/>
                    <a:pt x="0" y="625111"/>
                    <a:pt x="0" y="402723"/>
                  </a:cubicBezTo>
                  <a:cubicBezTo>
                    <a:pt x="0" y="180336"/>
                    <a:pt x="180463" y="0"/>
                    <a:pt x="402674" y="0"/>
                  </a:cubicBezTo>
                  <a:cubicBezTo>
                    <a:pt x="624885" y="0"/>
                    <a:pt x="805079" y="180336"/>
                    <a:pt x="805079" y="402723"/>
                  </a:cubicBezTo>
                </a:path>
              </a:pathLst>
            </a:custGeom>
            <a:grp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1FB78BB7-D9CA-5A47-90D8-175DB440A6C2}"/>
                </a:ext>
              </a:extLst>
            </p:cNvPr>
            <p:cNvSpPr/>
            <p:nvPr/>
          </p:nvSpPr>
          <p:spPr>
            <a:xfrm>
              <a:off x="4429502"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96" y="0"/>
                    <a:pt x="804899" y="180336"/>
                    <a:pt x="804899" y="402723"/>
                  </a:cubicBezTo>
                </a:path>
              </a:pathLst>
            </a:custGeom>
            <a:grpFill/>
            <a:ln w="8971" cap="flat">
              <a:noFill/>
              <a:prstDash val="solid"/>
              <a:miter/>
            </a:ln>
          </p:spPr>
          <p:txBody>
            <a:bodyPr rtlCol="0" anchor="ctr"/>
            <a:lstStyle/>
            <a:p>
              <a:endParaRPr lang="en-RU"/>
            </a:p>
          </p:txBody>
        </p:sp>
        <p:sp>
          <p:nvSpPr>
            <p:cNvPr id="17" name="Freeform 16">
              <a:extLst>
                <a:ext uri="{FF2B5EF4-FFF2-40B4-BE49-F238E27FC236}">
                  <a16:creationId xmlns:a16="http://schemas.microsoft.com/office/drawing/2014/main" id="{5294E6CA-EC19-7C42-9F9D-476A8B64DB44}"/>
                </a:ext>
              </a:extLst>
            </p:cNvPr>
            <p:cNvSpPr/>
            <p:nvPr/>
          </p:nvSpPr>
          <p:spPr>
            <a:xfrm>
              <a:off x="5884695"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8" name="Freeform 17">
              <a:extLst>
                <a:ext uri="{FF2B5EF4-FFF2-40B4-BE49-F238E27FC236}">
                  <a16:creationId xmlns:a16="http://schemas.microsoft.com/office/drawing/2014/main" id="{1F98E588-6731-3E47-A7DE-658D4C41211C}"/>
                </a:ext>
              </a:extLst>
            </p:cNvPr>
            <p:cNvSpPr/>
            <p:nvPr/>
          </p:nvSpPr>
          <p:spPr>
            <a:xfrm>
              <a:off x="86882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193" y="805627"/>
                    <a:pt x="0" y="625201"/>
                    <a:pt x="0" y="402724"/>
                  </a:cubicBezTo>
                  <a:cubicBezTo>
                    <a:pt x="0" y="180336"/>
                    <a:pt x="180193" y="0"/>
                    <a:pt x="402674" y="0"/>
                  </a:cubicBezTo>
                  <a:cubicBezTo>
                    <a:pt x="624975" y="0"/>
                    <a:pt x="805079" y="180246"/>
                    <a:pt x="805079" y="402724"/>
                  </a:cubicBezTo>
                </a:path>
              </a:pathLst>
            </a:custGeom>
            <a:grpFill/>
            <a:ln w="8971" cap="flat">
              <a:noFill/>
              <a:prstDash val="solid"/>
              <a:miter/>
            </a:ln>
          </p:spPr>
          <p:txBody>
            <a:bodyPr rtlCol="0" anchor="ctr"/>
            <a:lstStyle/>
            <a:p>
              <a:endParaRPr lang="en-RU"/>
            </a:p>
          </p:txBody>
        </p:sp>
        <p:sp>
          <p:nvSpPr>
            <p:cNvPr id="19" name="Freeform 18">
              <a:extLst>
                <a:ext uri="{FF2B5EF4-FFF2-40B4-BE49-F238E27FC236}">
                  <a16:creationId xmlns:a16="http://schemas.microsoft.com/office/drawing/2014/main" id="{577B7568-8A52-4B43-8C3C-A0A6DD92CF53}"/>
                </a:ext>
              </a:extLst>
            </p:cNvPr>
            <p:cNvSpPr/>
            <p:nvPr/>
          </p:nvSpPr>
          <p:spPr>
            <a:xfrm>
              <a:off x="2324106"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463" y="805627"/>
                    <a:pt x="0" y="625201"/>
                    <a:pt x="0" y="402724"/>
                  </a:cubicBezTo>
                  <a:cubicBezTo>
                    <a:pt x="0" y="180336"/>
                    <a:pt x="180463" y="0"/>
                    <a:pt x="402674" y="0"/>
                  </a:cubicBezTo>
                  <a:cubicBezTo>
                    <a:pt x="624885" y="0"/>
                    <a:pt x="805079" y="180246"/>
                    <a:pt x="805079" y="402724"/>
                  </a:cubicBezTo>
                </a:path>
              </a:pathLst>
            </a:custGeom>
            <a:grpFill/>
            <a:ln w="8971" cap="flat">
              <a:noFill/>
              <a:prstDash val="solid"/>
              <a:miter/>
            </a:ln>
          </p:spPr>
          <p:txBody>
            <a:bodyPr rtlCol="0" anchor="ctr"/>
            <a:lstStyle/>
            <a:p>
              <a:endParaRPr lang="en-RU"/>
            </a:p>
          </p:txBody>
        </p:sp>
        <p:sp>
          <p:nvSpPr>
            <p:cNvPr id="20" name="Freeform 19">
              <a:extLst>
                <a:ext uri="{FF2B5EF4-FFF2-40B4-BE49-F238E27FC236}">
                  <a16:creationId xmlns:a16="http://schemas.microsoft.com/office/drawing/2014/main" id="{7E2EB96B-C783-4A45-8EDC-61BE9264E2C8}"/>
                </a:ext>
              </a:extLst>
            </p:cNvPr>
            <p:cNvSpPr/>
            <p:nvPr/>
          </p:nvSpPr>
          <p:spPr>
            <a:xfrm>
              <a:off x="3779298"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3" y="805627"/>
                    <a:pt x="0" y="625201"/>
                    <a:pt x="0" y="402724"/>
                  </a:cubicBezTo>
                  <a:cubicBezTo>
                    <a:pt x="0" y="180336"/>
                    <a:pt x="180463"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1" name="Freeform 20">
              <a:extLst>
                <a:ext uri="{FF2B5EF4-FFF2-40B4-BE49-F238E27FC236}">
                  <a16:creationId xmlns:a16="http://schemas.microsoft.com/office/drawing/2014/main" id="{F28D3076-57CD-9243-9750-EED6BA1AB1A3}"/>
                </a:ext>
              </a:extLst>
            </p:cNvPr>
            <p:cNvSpPr/>
            <p:nvPr/>
          </p:nvSpPr>
          <p:spPr>
            <a:xfrm>
              <a:off x="5234401"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2" y="805627"/>
                    <a:pt x="0" y="625201"/>
                    <a:pt x="0" y="402724"/>
                  </a:cubicBezTo>
                  <a:cubicBezTo>
                    <a:pt x="0" y="180336"/>
                    <a:pt x="180462"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2" name="Freeform 21">
              <a:extLst>
                <a:ext uri="{FF2B5EF4-FFF2-40B4-BE49-F238E27FC236}">
                  <a16:creationId xmlns:a16="http://schemas.microsoft.com/office/drawing/2014/main" id="{115D098D-4121-F544-BB02-13C94222B396}"/>
                </a:ext>
              </a:extLst>
            </p:cNvPr>
            <p:cNvSpPr/>
            <p:nvPr/>
          </p:nvSpPr>
          <p:spPr>
            <a:xfrm>
              <a:off x="668968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6" y="805627"/>
                    <a:pt x="402674" y="805627"/>
                  </a:cubicBezTo>
                  <a:cubicBezTo>
                    <a:pt x="180463" y="805627"/>
                    <a:pt x="0" y="625201"/>
                    <a:pt x="0" y="402724"/>
                  </a:cubicBezTo>
                  <a:cubicBezTo>
                    <a:pt x="0" y="180336"/>
                    <a:pt x="180463" y="0"/>
                    <a:pt x="402674" y="0"/>
                  </a:cubicBezTo>
                  <a:cubicBezTo>
                    <a:pt x="624886" y="0"/>
                    <a:pt x="805079" y="180246"/>
                    <a:pt x="805079" y="402724"/>
                  </a:cubicBezTo>
                </a:path>
              </a:pathLst>
            </a:custGeom>
            <a:grpFill/>
            <a:ln w="8971" cap="flat">
              <a:noFill/>
              <a:prstDash val="solid"/>
              <a:miter/>
            </a:ln>
          </p:spPr>
          <p:txBody>
            <a:bodyPr rtlCol="0" anchor="ctr"/>
            <a:lstStyle/>
            <a:p>
              <a:endParaRPr lang="en-RU"/>
            </a:p>
          </p:txBody>
        </p:sp>
      </p:grpSp>
    </p:spTree>
    <p:extLst>
      <p:ext uri="{BB962C8B-B14F-4D97-AF65-F5344CB8AC3E}">
        <p14:creationId xmlns:p14="http://schemas.microsoft.com/office/powerpoint/2010/main" val="415270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38604D7-F734-9441-9E1A-60023E4E0B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732" y="4694942"/>
            <a:ext cx="952500" cy="495300"/>
          </a:xfrm>
          <a:prstGeom prst="rect">
            <a:avLst/>
          </a:prstGeom>
        </p:spPr>
      </p:pic>
      <p:sp>
        <p:nvSpPr>
          <p:cNvPr id="4" name="Text Placeholder 3">
            <a:extLst>
              <a:ext uri="{FF2B5EF4-FFF2-40B4-BE49-F238E27FC236}">
                <a16:creationId xmlns:a16="http://schemas.microsoft.com/office/drawing/2014/main" id="{13977E25-D974-3B4B-9991-CB78B5DDA1C4}"/>
              </a:ext>
            </a:extLst>
          </p:cNvPr>
          <p:cNvSpPr>
            <a:spLocks noGrp="1"/>
          </p:cNvSpPr>
          <p:nvPr>
            <p:ph type="body" sz="quarter" idx="33"/>
          </p:nvPr>
        </p:nvSpPr>
        <p:spPr>
          <a:xfrm>
            <a:off x="522456" y="583069"/>
            <a:ext cx="3257381" cy="3038672"/>
          </a:xfrm>
        </p:spPr>
        <p:txBody>
          <a:bodyPr/>
          <a:lstStyle/>
          <a:p>
            <a:r>
              <a:rPr lang="et-EE"/>
              <a:t>Digitaalne kodanikuosalus (DKO) võimaldab haridustöötajatel ja ülikoolidel olla avatumad meetoditele, mis on kohandatavad muutmaks suhtumist õpetamisse ja õppimisse. “Digitaalse kodanikuosaluse juhend” tugineb ulatuslikele uuringutele üliõpilaste digitaalse kodanikuaktiivsuse kohta. See keskendub digitaalse kodanikuosaluse kontseptualiseerimisele teoreetilistes ja empiirilistes uuringutes ning uurib, kuidas digitaalset kodanikuosalust saab integreerida kõrghariduse erinevatel tasanditel (poliitika, õpetamine ja õppimine). See on teaduspõhine ressurss kõrgkoolide õppejõududele ja juhtidele, kes plaanivad juurutada DKO haridust oma organisatsiooni. Juhend pakub põhjaliku teadmiste baasi DKO ja selle poolt pakutavate õppimisvõimaluste kohta. See annab praktilisi juhiseid kõrgkoolide õppejõududele, kuidas integreerida DKO oma õppetöösse.</a:t>
            </a:r>
            <a:endParaRPr lang="en-LB"/>
          </a:p>
          <a:p>
            <a:r>
              <a:rPr lang="en-US" b="1" dirty="0"/>
              <a:t>Juhendil on kaks peamist sihtrühma:</a:t>
            </a:r>
          </a:p>
          <a:p>
            <a:endParaRPr lang="en-GB" dirty="0"/>
          </a:p>
          <a:p>
            <a:endParaRPr lang="en-RU" dirty="0"/>
          </a:p>
        </p:txBody>
      </p:sp>
      <p:sp>
        <p:nvSpPr>
          <p:cNvPr id="5" name="Rectangle 4">
            <a:extLst>
              <a:ext uri="{FF2B5EF4-FFF2-40B4-BE49-F238E27FC236}">
                <a16:creationId xmlns:a16="http://schemas.microsoft.com/office/drawing/2014/main" id="{57ABC427-B5AC-F348-B02D-9216223A5588}"/>
              </a:ext>
            </a:extLst>
          </p:cNvPr>
          <p:cNvSpPr/>
          <p:nvPr/>
        </p:nvSpPr>
        <p:spPr>
          <a:xfrm>
            <a:off x="4356847" y="557213"/>
            <a:ext cx="3202828" cy="4267199"/>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7" name="Picture 6">
            <a:extLst>
              <a:ext uri="{FF2B5EF4-FFF2-40B4-BE49-F238E27FC236}">
                <a16:creationId xmlns:a16="http://schemas.microsoft.com/office/drawing/2014/main" id="{610B8836-9BD3-D449-B62E-8150980629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5261" y="1058862"/>
            <a:ext cx="2286000" cy="3263900"/>
          </a:xfrm>
          <a:prstGeom prst="rect">
            <a:avLst/>
          </a:prstGeom>
        </p:spPr>
      </p:pic>
      <p:pic>
        <p:nvPicPr>
          <p:cNvPr id="8" name="Picture 7" descr="Icon&#10;&#10;Description automatically generated">
            <a:extLst>
              <a:ext uri="{FF2B5EF4-FFF2-40B4-BE49-F238E27FC236}">
                <a16:creationId xmlns:a16="http://schemas.microsoft.com/office/drawing/2014/main" id="{58FD7FC2-2B2F-4345-BE25-47BFEE29C5B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67058" b="31977"/>
          <a:stretch/>
        </p:blipFill>
        <p:spPr>
          <a:xfrm flipH="1">
            <a:off x="4063521" y="3827461"/>
            <a:ext cx="1503480" cy="1498600"/>
          </a:xfrm>
          <a:prstGeom prst="rect">
            <a:avLst/>
          </a:prstGeom>
        </p:spPr>
      </p:pic>
      <p:pic>
        <p:nvPicPr>
          <p:cNvPr id="10" name="Picture 9">
            <a:extLst>
              <a:ext uri="{FF2B5EF4-FFF2-40B4-BE49-F238E27FC236}">
                <a16:creationId xmlns:a16="http://schemas.microsoft.com/office/drawing/2014/main" id="{CB66F185-64F8-FF4A-89C0-C179AB7EC0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8016" y="3905233"/>
            <a:ext cx="952500" cy="495300"/>
          </a:xfrm>
          <a:prstGeom prst="rect">
            <a:avLst/>
          </a:prstGeom>
        </p:spPr>
      </p:pic>
      <p:sp>
        <p:nvSpPr>
          <p:cNvPr id="12" name="Text Placeholder 25">
            <a:extLst>
              <a:ext uri="{FF2B5EF4-FFF2-40B4-BE49-F238E27FC236}">
                <a16:creationId xmlns:a16="http://schemas.microsoft.com/office/drawing/2014/main" id="{ABCDC215-F14A-B84D-A9CF-BCC1B1DCCA21}"/>
              </a:ext>
            </a:extLst>
          </p:cNvPr>
          <p:cNvSpPr txBox="1">
            <a:spLocks/>
          </p:cNvSpPr>
          <p:nvPr/>
        </p:nvSpPr>
        <p:spPr>
          <a:xfrm>
            <a:off x="379179" y="3905233"/>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01</a:t>
            </a:r>
          </a:p>
        </p:txBody>
      </p:sp>
      <p:sp>
        <p:nvSpPr>
          <p:cNvPr id="13" name="Text Placeholder 3">
            <a:extLst>
              <a:ext uri="{FF2B5EF4-FFF2-40B4-BE49-F238E27FC236}">
                <a16:creationId xmlns:a16="http://schemas.microsoft.com/office/drawing/2014/main" id="{12F6C8EA-1878-6A49-9125-BF639D19D596}"/>
              </a:ext>
            </a:extLst>
          </p:cNvPr>
          <p:cNvSpPr txBox="1">
            <a:spLocks/>
          </p:cNvSpPr>
          <p:nvPr/>
        </p:nvSpPr>
        <p:spPr>
          <a:xfrm>
            <a:off x="1267948" y="3875899"/>
            <a:ext cx="2496003" cy="674231"/>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a:t>Kõrgharidusjuhid – juhend annab ideid, kuidas oma organisatsioonis juurutada digitaalset kodanikuosaluse õpet.</a:t>
            </a:r>
            <a:endParaRPr lang="en-RU" dirty="0"/>
          </a:p>
        </p:txBody>
      </p:sp>
      <p:sp>
        <p:nvSpPr>
          <p:cNvPr id="15" name="Text Placeholder 25">
            <a:extLst>
              <a:ext uri="{FF2B5EF4-FFF2-40B4-BE49-F238E27FC236}">
                <a16:creationId xmlns:a16="http://schemas.microsoft.com/office/drawing/2014/main" id="{6A1BE60B-BA30-674A-B98B-50F072117441}"/>
              </a:ext>
            </a:extLst>
          </p:cNvPr>
          <p:cNvSpPr txBox="1">
            <a:spLocks/>
          </p:cNvSpPr>
          <p:nvPr/>
        </p:nvSpPr>
        <p:spPr>
          <a:xfrm>
            <a:off x="379179" y="4694942"/>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02</a:t>
            </a:r>
          </a:p>
        </p:txBody>
      </p:sp>
      <p:sp>
        <p:nvSpPr>
          <p:cNvPr id="16" name="Text Placeholder 3">
            <a:extLst>
              <a:ext uri="{FF2B5EF4-FFF2-40B4-BE49-F238E27FC236}">
                <a16:creationId xmlns:a16="http://schemas.microsoft.com/office/drawing/2014/main" id="{28A7B46F-7395-A042-9029-A8DAD8DADEB4}"/>
              </a:ext>
            </a:extLst>
          </p:cNvPr>
          <p:cNvSpPr txBox="1">
            <a:spLocks/>
          </p:cNvSpPr>
          <p:nvPr/>
        </p:nvSpPr>
        <p:spPr>
          <a:xfrm>
            <a:off x="1267948" y="4665608"/>
            <a:ext cx="2496003" cy="674231"/>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a:t>Kõrghariduse õppejõud – juhend annab praktilisi juhiseid digitaalse kodanikuosaluse integreerimiseks õppetöösse.</a:t>
            </a:r>
            <a:endParaRPr lang="en-RU" dirty="0"/>
          </a:p>
        </p:txBody>
      </p:sp>
      <p:sp>
        <p:nvSpPr>
          <p:cNvPr id="18" name="Text Placeholder 3">
            <a:extLst>
              <a:ext uri="{FF2B5EF4-FFF2-40B4-BE49-F238E27FC236}">
                <a16:creationId xmlns:a16="http://schemas.microsoft.com/office/drawing/2014/main" id="{E0CF4317-F6E7-1C41-9396-03C53A4AFC82}"/>
              </a:ext>
            </a:extLst>
          </p:cNvPr>
          <p:cNvSpPr txBox="1">
            <a:spLocks/>
          </p:cNvSpPr>
          <p:nvPr/>
        </p:nvSpPr>
        <p:spPr>
          <a:xfrm>
            <a:off x="522456" y="5544535"/>
            <a:ext cx="6533982" cy="3038672"/>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800" dirty="0">
                <a:solidFill>
                  <a:srgbClr val="7FCCC7"/>
                </a:solidFill>
              </a:rPr>
              <a:t>Kuidas pedagoogiliselt kasutada koolitajatele suunatud “Digitaalse kodanikuosaluse juhendit”</a:t>
            </a:r>
          </a:p>
          <a:p>
            <a:endParaRPr lang="en-GB" b="1" dirty="0"/>
          </a:p>
          <a:p>
            <a:r>
              <a:rPr lang="et-EE"/>
              <a:t>Koolitajatele suunatud “Digitaalse kodanikuosaluse juhend” tutvustab uuenduslikke pedagoogilisi strateegiaid digitaalse kodanikuosaluse õpetamiseks. Juhendis käsitletud võtmepädevuste valdkonnad on järgmised:</a:t>
            </a:r>
            <a:endParaRPr lang="en-RU" dirty="0"/>
          </a:p>
        </p:txBody>
      </p:sp>
      <p:sp>
        <p:nvSpPr>
          <p:cNvPr id="20" name="Freeform 19">
            <a:extLst>
              <a:ext uri="{FF2B5EF4-FFF2-40B4-BE49-F238E27FC236}">
                <a16:creationId xmlns:a16="http://schemas.microsoft.com/office/drawing/2014/main" id="{1A0C1181-2AFF-344E-8B2F-7FEE277843FB}"/>
              </a:ext>
            </a:extLst>
          </p:cNvPr>
          <p:cNvSpPr/>
          <p:nvPr/>
        </p:nvSpPr>
        <p:spPr>
          <a:xfrm>
            <a:off x="300345" y="5533481"/>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pic>
        <p:nvPicPr>
          <p:cNvPr id="22" name="Picture 21">
            <a:extLst>
              <a:ext uri="{FF2B5EF4-FFF2-40B4-BE49-F238E27FC236}">
                <a16:creationId xmlns:a16="http://schemas.microsoft.com/office/drawing/2014/main" id="{B2F7D2C2-14C0-ED40-9803-FB1C8838132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4090" t="3123" r="3071" b="4141"/>
          <a:stretch/>
        </p:blipFill>
        <p:spPr>
          <a:xfrm>
            <a:off x="1673881" y="6755481"/>
            <a:ext cx="4211912" cy="3310343"/>
          </a:xfrm>
          <a:prstGeom prst="rect">
            <a:avLst/>
          </a:prstGeom>
        </p:spPr>
      </p:pic>
      <p:sp>
        <p:nvSpPr>
          <p:cNvPr id="23" name="Freeform 22">
            <a:extLst>
              <a:ext uri="{FF2B5EF4-FFF2-40B4-BE49-F238E27FC236}">
                <a16:creationId xmlns:a16="http://schemas.microsoft.com/office/drawing/2014/main" id="{CE78374C-7EBB-224C-97BA-B9FF837937CA}"/>
              </a:ext>
            </a:extLst>
          </p:cNvPr>
          <p:cNvSpPr/>
          <p:nvPr/>
        </p:nvSpPr>
        <p:spPr>
          <a:xfrm>
            <a:off x="379179" y="3407711"/>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cxnSp>
        <p:nvCxnSpPr>
          <p:cNvPr id="3" name="Straight Connector 2">
            <a:extLst>
              <a:ext uri="{FF2B5EF4-FFF2-40B4-BE49-F238E27FC236}">
                <a16:creationId xmlns:a16="http://schemas.microsoft.com/office/drawing/2014/main" id="{2F81C46B-7AD0-7A4B-2C43-4F609E5DDE42}"/>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6" name="Text Placeholder 25">
            <a:extLst>
              <a:ext uri="{FF2B5EF4-FFF2-40B4-BE49-F238E27FC236}">
                <a16:creationId xmlns:a16="http://schemas.microsoft.com/office/drawing/2014/main" id="{19CF1327-1DCA-F02B-8131-C340E0C85D13}"/>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Tree>
    <p:extLst>
      <p:ext uri="{BB962C8B-B14F-4D97-AF65-F5344CB8AC3E}">
        <p14:creationId xmlns:p14="http://schemas.microsoft.com/office/powerpoint/2010/main" val="80735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A4AB17E-3F2E-A54B-A2CD-1E4B39EF655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12712" r="12712" b="36458"/>
          <a:stretch/>
        </p:blipFill>
        <p:spPr>
          <a:xfrm>
            <a:off x="0" y="2941638"/>
            <a:ext cx="7559675" cy="4294187"/>
          </a:xfrm>
        </p:spPr>
      </p:pic>
      <p:sp>
        <p:nvSpPr>
          <p:cNvPr id="25" name="Rectangle 24">
            <a:extLst>
              <a:ext uri="{FF2B5EF4-FFF2-40B4-BE49-F238E27FC236}">
                <a16:creationId xmlns:a16="http://schemas.microsoft.com/office/drawing/2014/main" id="{A5B07467-98BF-517B-AFBF-680513B87D24}"/>
              </a:ext>
            </a:extLst>
          </p:cNvPr>
          <p:cNvSpPr/>
          <p:nvPr/>
        </p:nvSpPr>
        <p:spPr>
          <a:xfrm>
            <a:off x="2146065" y="6621557"/>
            <a:ext cx="3575862"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8" name="Rectangle 7">
            <a:extLst>
              <a:ext uri="{FF2B5EF4-FFF2-40B4-BE49-F238E27FC236}">
                <a16:creationId xmlns:a16="http://schemas.microsoft.com/office/drawing/2014/main" id="{E5612AE0-FDC3-2449-BC5B-A9450905A8CA}"/>
              </a:ext>
            </a:extLst>
          </p:cNvPr>
          <p:cNvSpPr/>
          <p:nvPr/>
        </p:nvSpPr>
        <p:spPr>
          <a:xfrm>
            <a:off x="2146065" y="3033232"/>
            <a:ext cx="3423462"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9" name="Rectangle 8">
            <a:extLst>
              <a:ext uri="{FF2B5EF4-FFF2-40B4-BE49-F238E27FC236}">
                <a16:creationId xmlns:a16="http://schemas.microsoft.com/office/drawing/2014/main" id="{73F4A986-1762-AE47-89CD-2B6BFAA979F3}"/>
              </a:ext>
            </a:extLst>
          </p:cNvPr>
          <p:cNvSpPr/>
          <p:nvPr/>
        </p:nvSpPr>
        <p:spPr>
          <a:xfrm>
            <a:off x="2146065" y="3750204"/>
            <a:ext cx="5307680"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nvGrpSpPr>
          <p:cNvPr id="11" name="Graphic 7">
            <a:extLst>
              <a:ext uri="{FF2B5EF4-FFF2-40B4-BE49-F238E27FC236}">
                <a16:creationId xmlns:a16="http://schemas.microsoft.com/office/drawing/2014/main" id="{168043B2-2EFE-D849-A797-7F73A17A22BF}"/>
              </a:ext>
            </a:extLst>
          </p:cNvPr>
          <p:cNvGrpSpPr/>
          <p:nvPr/>
        </p:nvGrpSpPr>
        <p:grpSpPr>
          <a:xfrm>
            <a:off x="6095054" y="4567839"/>
            <a:ext cx="800048" cy="208517"/>
            <a:chOff x="63925" y="4378813"/>
            <a:chExt cx="7430837" cy="1936702"/>
          </a:xfrm>
          <a:solidFill>
            <a:srgbClr val="F26B4D"/>
          </a:solidFill>
        </p:grpSpPr>
        <p:sp>
          <p:nvSpPr>
            <p:cNvPr id="12" name="Freeform 11">
              <a:extLst>
                <a:ext uri="{FF2B5EF4-FFF2-40B4-BE49-F238E27FC236}">
                  <a16:creationId xmlns:a16="http://schemas.microsoft.com/office/drawing/2014/main" id="{47E7513C-6B8A-BE47-84E2-EC7676A77EC1}"/>
                </a:ext>
              </a:extLst>
            </p:cNvPr>
            <p:cNvSpPr/>
            <p:nvPr/>
          </p:nvSpPr>
          <p:spPr>
            <a:xfrm>
              <a:off x="63925"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014" y="805716"/>
                    <a:pt x="0" y="625111"/>
                    <a:pt x="0" y="402723"/>
                  </a:cubicBezTo>
                  <a:cubicBezTo>
                    <a:pt x="0" y="180336"/>
                    <a:pt x="180014" y="0"/>
                    <a:pt x="402494" y="0"/>
                  </a:cubicBezTo>
                  <a:cubicBezTo>
                    <a:pt x="624795" y="0"/>
                    <a:pt x="804899" y="180336"/>
                    <a:pt x="804899" y="402723"/>
                  </a:cubicBezTo>
                </a:path>
              </a:pathLst>
            </a:custGeom>
            <a:grp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A54B9300-E01D-3A4E-96E6-CCF2496AFDF9}"/>
                </a:ext>
              </a:extLst>
            </p:cNvPr>
            <p:cNvSpPr/>
            <p:nvPr/>
          </p:nvSpPr>
          <p:spPr>
            <a:xfrm>
              <a:off x="1519117"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283" y="805716"/>
                    <a:pt x="0" y="625111"/>
                    <a:pt x="0" y="402723"/>
                  </a:cubicBezTo>
                  <a:cubicBezTo>
                    <a:pt x="0" y="180336"/>
                    <a:pt x="180283" y="0"/>
                    <a:pt x="402494"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2A89922F-9124-DC4D-8803-B42D9DD22FC1}"/>
                </a:ext>
              </a:extLst>
            </p:cNvPr>
            <p:cNvSpPr/>
            <p:nvPr/>
          </p:nvSpPr>
          <p:spPr>
            <a:xfrm>
              <a:off x="2974220" y="4378813"/>
              <a:ext cx="805078" cy="805716"/>
            </a:xfrm>
            <a:custGeom>
              <a:avLst/>
              <a:gdLst>
                <a:gd name="connsiteX0" fmla="*/ 805079 w 805078"/>
                <a:gd name="connsiteY0" fmla="*/ 402723 h 805716"/>
                <a:gd name="connsiteX1" fmla="*/ 402674 w 805078"/>
                <a:gd name="connsiteY1" fmla="*/ 805716 h 805716"/>
                <a:gd name="connsiteX2" fmla="*/ 0 w 805078"/>
                <a:gd name="connsiteY2" fmla="*/ 402723 h 805716"/>
                <a:gd name="connsiteX3" fmla="*/ 402674 w 805078"/>
                <a:gd name="connsiteY3" fmla="*/ 0 h 805716"/>
                <a:gd name="connsiteX4" fmla="*/ 805079 w 80507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716">
                  <a:moveTo>
                    <a:pt x="805079" y="402723"/>
                  </a:moveTo>
                  <a:cubicBezTo>
                    <a:pt x="805079" y="625111"/>
                    <a:pt x="624885" y="805716"/>
                    <a:pt x="402674" y="805716"/>
                  </a:cubicBezTo>
                  <a:cubicBezTo>
                    <a:pt x="180463" y="805716"/>
                    <a:pt x="0" y="625111"/>
                    <a:pt x="0" y="402723"/>
                  </a:cubicBezTo>
                  <a:cubicBezTo>
                    <a:pt x="0" y="180336"/>
                    <a:pt x="180463" y="0"/>
                    <a:pt x="402674" y="0"/>
                  </a:cubicBezTo>
                  <a:cubicBezTo>
                    <a:pt x="624885" y="0"/>
                    <a:pt x="805079" y="180336"/>
                    <a:pt x="805079" y="402723"/>
                  </a:cubicBezTo>
                </a:path>
              </a:pathLst>
            </a:custGeom>
            <a:grp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19B27E67-EBCB-5843-9CAD-5ABAF01EE72A}"/>
                </a:ext>
              </a:extLst>
            </p:cNvPr>
            <p:cNvSpPr/>
            <p:nvPr/>
          </p:nvSpPr>
          <p:spPr>
            <a:xfrm>
              <a:off x="4429502"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96" y="0"/>
                    <a:pt x="804899" y="180336"/>
                    <a:pt x="804899" y="402723"/>
                  </a:cubicBezTo>
                </a:path>
              </a:pathLst>
            </a:custGeom>
            <a:grp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9ABE38CE-7ADA-0A47-8747-A41F80E35467}"/>
                </a:ext>
              </a:extLst>
            </p:cNvPr>
            <p:cNvSpPr/>
            <p:nvPr/>
          </p:nvSpPr>
          <p:spPr>
            <a:xfrm>
              <a:off x="5884695"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7" name="Freeform 16">
              <a:extLst>
                <a:ext uri="{FF2B5EF4-FFF2-40B4-BE49-F238E27FC236}">
                  <a16:creationId xmlns:a16="http://schemas.microsoft.com/office/drawing/2014/main" id="{74382A37-E1A1-9C43-80C1-F0E1950D6C7B}"/>
                </a:ext>
              </a:extLst>
            </p:cNvPr>
            <p:cNvSpPr/>
            <p:nvPr/>
          </p:nvSpPr>
          <p:spPr>
            <a:xfrm>
              <a:off x="86882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193" y="805627"/>
                    <a:pt x="0" y="625201"/>
                    <a:pt x="0" y="402724"/>
                  </a:cubicBezTo>
                  <a:cubicBezTo>
                    <a:pt x="0" y="180336"/>
                    <a:pt x="180193" y="0"/>
                    <a:pt x="402674" y="0"/>
                  </a:cubicBezTo>
                  <a:cubicBezTo>
                    <a:pt x="624975" y="0"/>
                    <a:pt x="805079" y="180246"/>
                    <a:pt x="805079" y="402724"/>
                  </a:cubicBezTo>
                </a:path>
              </a:pathLst>
            </a:custGeom>
            <a:grpFill/>
            <a:ln w="8971" cap="flat">
              <a:noFill/>
              <a:prstDash val="solid"/>
              <a:miter/>
            </a:ln>
          </p:spPr>
          <p:txBody>
            <a:bodyPr rtlCol="0" anchor="ctr"/>
            <a:lstStyle/>
            <a:p>
              <a:endParaRPr lang="en-RU"/>
            </a:p>
          </p:txBody>
        </p:sp>
        <p:sp>
          <p:nvSpPr>
            <p:cNvPr id="18" name="Freeform 17">
              <a:extLst>
                <a:ext uri="{FF2B5EF4-FFF2-40B4-BE49-F238E27FC236}">
                  <a16:creationId xmlns:a16="http://schemas.microsoft.com/office/drawing/2014/main" id="{D545C0D4-B9C3-964C-86E8-1F8505A11873}"/>
                </a:ext>
              </a:extLst>
            </p:cNvPr>
            <p:cNvSpPr/>
            <p:nvPr/>
          </p:nvSpPr>
          <p:spPr>
            <a:xfrm>
              <a:off x="2324106"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463" y="805627"/>
                    <a:pt x="0" y="625201"/>
                    <a:pt x="0" y="402724"/>
                  </a:cubicBezTo>
                  <a:cubicBezTo>
                    <a:pt x="0" y="180336"/>
                    <a:pt x="180463" y="0"/>
                    <a:pt x="402674" y="0"/>
                  </a:cubicBezTo>
                  <a:cubicBezTo>
                    <a:pt x="624885" y="0"/>
                    <a:pt x="805079" y="180246"/>
                    <a:pt x="805079" y="402724"/>
                  </a:cubicBezTo>
                </a:path>
              </a:pathLst>
            </a:custGeom>
            <a:grpFill/>
            <a:ln w="8971" cap="flat">
              <a:noFill/>
              <a:prstDash val="solid"/>
              <a:miter/>
            </a:ln>
          </p:spPr>
          <p:txBody>
            <a:bodyPr rtlCol="0" anchor="ctr"/>
            <a:lstStyle/>
            <a:p>
              <a:endParaRPr lang="en-RU"/>
            </a:p>
          </p:txBody>
        </p:sp>
        <p:sp>
          <p:nvSpPr>
            <p:cNvPr id="19" name="Freeform 18">
              <a:extLst>
                <a:ext uri="{FF2B5EF4-FFF2-40B4-BE49-F238E27FC236}">
                  <a16:creationId xmlns:a16="http://schemas.microsoft.com/office/drawing/2014/main" id="{1E2AF264-2D37-2A45-9217-3B2EE2BFB228}"/>
                </a:ext>
              </a:extLst>
            </p:cNvPr>
            <p:cNvSpPr/>
            <p:nvPr/>
          </p:nvSpPr>
          <p:spPr>
            <a:xfrm>
              <a:off x="3779298"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3" y="805627"/>
                    <a:pt x="0" y="625201"/>
                    <a:pt x="0" y="402724"/>
                  </a:cubicBezTo>
                  <a:cubicBezTo>
                    <a:pt x="0" y="180336"/>
                    <a:pt x="180463"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0" name="Freeform 19">
              <a:extLst>
                <a:ext uri="{FF2B5EF4-FFF2-40B4-BE49-F238E27FC236}">
                  <a16:creationId xmlns:a16="http://schemas.microsoft.com/office/drawing/2014/main" id="{4923A640-D3E9-A149-A697-E957D56BD109}"/>
                </a:ext>
              </a:extLst>
            </p:cNvPr>
            <p:cNvSpPr/>
            <p:nvPr/>
          </p:nvSpPr>
          <p:spPr>
            <a:xfrm>
              <a:off x="5234401"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2" y="805627"/>
                    <a:pt x="0" y="625201"/>
                    <a:pt x="0" y="402724"/>
                  </a:cubicBezTo>
                  <a:cubicBezTo>
                    <a:pt x="0" y="180336"/>
                    <a:pt x="180462"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1" name="Freeform 20">
              <a:extLst>
                <a:ext uri="{FF2B5EF4-FFF2-40B4-BE49-F238E27FC236}">
                  <a16:creationId xmlns:a16="http://schemas.microsoft.com/office/drawing/2014/main" id="{C10EE828-F04D-014F-8B27-1E977094B674}"/>
                </a:ext>
              </a:extLst>
            </p:cNvPr>
            <p:cNvSpPr/>
            <p:nvPr/>
          </p:nvSpPr>
          <p:spPr>
            <a:xfrm>
              <a:off x="668968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6" y="805627"/>
                    <a:pt x="402674" y="805627"/>
                  </a:cubicBezTo>
                  <a:cubicBezTo>
                    <a:pt x="180463" y="805627"/>
                    <a:pt x="0" y="625201"/>
                    <a:pt x="0" y="402724"/>
                  </a:cubicBezTo>
                  <a:cubicBezTo>
                    <a:pt x="0" y="180336"/>
                    <a:pt x="180463" y="0"/>
                    <a:pt x="402674" y="0"/>
                  </a:cubicBezTo>
                  <a:cubicBezTo>
                    <a:pt x="624886" y="0"/>
                    <a:pt x="805079" y="180246"/>
                    <a:pt x="805079" y="402724"/>
                  </a:cubicBezTo>
                </a:path>
              </a:pathLst>
            </a:custGeom>
            <a:grpFill/>
            <a:ln w="8971" cap="flat">
              <a:noFill/>
              <a:prstDash val="solid"/>
              <a:miter/>
            </a:ln>
          </p:spPr>
          <p:txBody>
            <a:bodyPr rtlCol="0" anchor="ctr"/>
            <a:lstStyle/>
            <a:p>
              <a:endParaRPr lang="en-RU"/>
            </a:p>
          </p:txBody>
        </p:sp>
      </p:grpSp>
      <p:sp>
        <p:nvSpPr>
          <p:cNvPr id="2" name="Text Placeholder 3">
            <a:extLst>
              <a:ext uri="{FF2B5EF4-FFF2-40B4-BE49-F238E27FC236}">
                <a16:creationId xmlns:a16="http://schemas.microsoft.com/office/drawing/2014/main" id="{E51053BF-CC5A-E9D7-759A-E4F7F52C8D34}"/>
              </a:ext>
            </a:extLst>
          </p:cNvPr>
          <p:cNvSpPr txBox="1">
            <a:spLocks/>
          </p:cNvSpPr>
          <p:nvPr/>
        </p:nvSpPr>
        <p:spPr>
          <a:xfrm>
            <a:off x="2146065" y="2268298"/>
            <a:ext cx="5408654" cy="3509045"/>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330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5300"/>
              </a:lnSpc>
              <a:spcBef>
                <a:spcPts val="1300"/>
              </a:spcBef>
              <a:spcAft>
                <a:spcPts val="600"/>
              </a:spcAft>
            </a:pPr>
            <a:r>
              <a:rPr lang="en-US" b="1" dirty="0"/>
              <a:t>3.	ÜLIÕPILASTE KUI 	DIGITAALSES 	KODANIKUÜHISKONNAS </a:t>
            </a:r>
            <a:endParaRPr lang="en-RU" b="1" i="1" dirty="0"/>
          </a:p>
        </p:txBody>
      </p:sp>
      <p:sp>
        <p:nvSpPr>
          <p:cNvPr id="3" name="Rectangle 2">
            <a:extLst>
              <a:ext uri="{FF2B5EF4-FFF2-40B4-BE49-F238E27FC236}">
                <a16:creationId xmlns:a16="http://schemas.microsoft.com/office/drawing/2014/main" id="{DB973D35-3AAC-691C-0FBC-BBF6D32DB968}"/>
              </a:ext>
            </a:extLst>
          </p:cNvPr>
          <p:cNvSpPr/>
          <p:nvPr/>
        </p:nvSpPr>
        <p:spPr>
          <a:xfrm>
            <a:off x="2146065" y="4467176"/>
            <a:ext cx="2948856"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 name="Rectangle 3">
            <a:extLst>
              <a:ext uri="{FF2B5EF4-FFF2-40B4-BE49-F238E27FC236}">
                <a16:creationId xmlns:a16="http://schemas.microsoft.com/office/drawing/2014/main" id="{7B9E42AB-F7DD-C689-2FFB-5CBBD70A70DE}"/>
              </a:ext>
            </a:extLst>
          </p:cNvPr>
          <p:cNvSpPr/>
          <p:nvPr/>
        </p:nvSpPr>
        <p:spPr>
          <a:xfrm>
            <a:off x="2146065" y="5184148"/>
            <a:ext cx="4035649"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6" name="Rectangle 5">
            <a:extLst>
              <a:ext uri="{FF2B5EF4-FFF2-40B4-BE49-F238E27FC236}">
                <a16:creationId xmlns:a16="http://schemas.microsoft.com/office/drawing/2014/main" id="{4B17BB4D-E43B-2584-43E7-BAB0818164B5}"/>
              </a:ext>
            </a:extLst>
          </p:cNvPr>
          <p:cNvSpPr/>
          <p:nvPr/>
        </p:nvSpPr>
        <p:spPr>
          <a:xfrm>
            <a:off x="2146065" y="5887267"/>
            <a:ext cx="3423462"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Text Placeholder 3">
            <a:extLst>
              <a:ext uri="{FF2B5EF4-FFF2-40B4-BE49-F238E27FC236}">
                <a16:creationId xmlns:a16="http://schemas.microsoft.com/office/drawing/2014/main" id="{6DB4D5F0-1ADE-0ED9-E3A8-71E55086DE88}"/>
              </a:ext>
            </a:extLst>
          </p:cNvPr>
          <p:cNvSpPr txBox="1">
            <a:spLocks/>
          </p:cNvSpPr>
          <p:nvPr/>
        </p:nvSpPr>
        <p:spPr>
          <a:xfrm>
            <a:off x="2930460" y="4368656"/>
            <a:ext cx="3807957" cy="669632"/>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330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5300"/>
              </a:lnSpc>
              <a:spcBef>
                <a:spcPts val="1300"/>
              </a:spcBef>
              <a:spcAft>
                <a:spcPts val="600"/>
              </a:spcAft>
            </a:pPr>
            <a:r>
              <a:rPr lang="en-US" b="1" dirty="0"/>
              <a:t>OSALEJATE</a:t>
            </a:r>
          </a:p>
        </p:txBody>
      </p:sp>
      <p:sp>
        <p:nvSpPr>
          <p:cNvPr id="23" name="Text Placeholder 3">
            <a:extLst>
              <a:ext uri="{FF2B5EF4-FFF2-40B4-BE49-F238E27FC236}">
                <a16:creationId xmlns:a16="http://schemas.microsoft.com/office/drawing/2014/main" id="{50C22576-E320-9526-9785-8A3D514B1029}"/>
              </a:ext>
            </a:extLst>
          </p:cNvPr>
          <p:cNvSpPr txBox="1">
            <a:spLocks/>
          </p:cNvSpPr>
          <p:nvPr/>
        </p:nvSpPr>
        <p:spPr>
          <a:xfrm>
            <a:off x="2972024" y="5075238"/>
            <a:ext cx="3807957" cy="669632"/>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330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5300"/>
              </a:lnSpc>
              <a:spcBef>
                <a:spcPts val="1300"/>
              </a:spcBef>
              <a:spcAft>
                <a:spcPts val="600"/>
              </a:spcAft>
            </a:pPr>
            <a:r>
              <a:rPr lang="en-US" b="1" dirty="0"/>
              <a:t>TÖÖVAHENDITE</a:t>
            </a:r>
          </a:p>
        </p:txBody>
      </p:sp>
      <p:sp>
        <p:nvSpPr>
          <p:cNvPr id="24" name="Text Placeholder 3">
            <a:extLst>
              <a:ext uri="{FF2B5EF4-FFF2-40B4-BE49-F238E27FC236}">
                <a16:creationId xmlns:a16="http://schemas.microsoft.com/office/drawing/2014/main" id="{D2636447-5AAA-E2C5-2C41-0CECDF628468}"/>
              </a:ext>
            </a:extLst>
          </p:cNvPr>
          <p:cNvSpPr txBox="1">
            <a:spLocks/>
          </p:cNvSpPr>
          <p:nvPr/>
        </p:nvSpPr>
        <p:spPr>
          <a:xfrm>
            <a:off x="2999733" y="5823384"/>
            <a:ext cx="3807957" cy="669632"/>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330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5300"/>
              </a:lnSpc>
              <a:spcBef>
                <a:spcPts val="1300"/>
              </a:spcBef>
              <a:spcAft>
                <a:spcPts val="600"/>
              </a:spcAft>
            </a:pPr>
            <a:r>
              <a:rPr lang="en-US" b="1" dirty="0"/>
              <a:t>KOMPLEKTI KASUTAMINE </a:t>
            </a:r>
            <a:endParaRPr lang="en-RU" b="1" i="1" dirty="0"/>
          </a:p>
        </p:txBody>
      </p:sp>
    </p:spTree>
    <p:extLst>
      <p:ext uri="{BB962C8B-B14F-4D97-AF65-F5344CB8AC3E}">
        <p14:creationId xmlns:p14="http://schemas.microsoft.com/office/powerpoint/2010/main" val="75579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CB62C5C-334C-B645-B407-6C15C401DA6E}"/>
              </a:ext>
            </a:extLst>
          </p:cNvPr>
          <p:cNvSpPr/>
          <p:nvPr/>
        </p:nvSpPr>
        <p:spPr>
          <a:xfrm>
            <a:off x="0" y="5275373"/>
            <a:ext cx="7559675" cy="4352722"/>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5" name="Rectangle 54">
            <a:extLst>
              <a:ext uri="{FF2B5EF4-FFF2-40B4-BE49-F238E27FC236}">
                <a16:creationId xmlns:a16="http://schemas.microsoft.com/office/drawing/2014/main" id="{DA54F180-B87C-648E-9228-ED8DC1B29CC0}"/>
              </a:ext>
            </a:extLst>
          </p:cNvPr>
          <p:cNvSpPr/>
          <p:nvPr/>
        </p:nvSpPr>
        <p:spPr>
          <a:xfrm>
            <a:off x="1416639" y="5619616"/>
            <a:ext cx="4723375" cy="3706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C026F2F2-A496-C04B-94D9-50104209C973}"/>
              </a:ext>
            </a:extLst>
          </p:cNvPr>
          <p:cNvSpPr>
            <a:spLocks noGrp="1"/>
          </p:cNvSpPr>
          <p:nvPr>
            <p:ph type="body" sz="quarter" idx="33"/>
          </p:nvPr>
        </p:nvSpPr>
        <p:spPr>
          <a:xfrm>
            <a:off x="522456" y="577092"/>
            <a:ext cx="6533982" cy="1196415"/>
          </a:xfrm>
        </p:spPr>
        <p:txBody>
          <a:bodyPr/>
          <a:lstStyle/>
          <a:p>
            <a:r>
              <a:rPr lang="et-EE"/>
              <a:t>“Üliõpilaste kui digitaalses kodanikuühiskonnas osalejate töövahendite komplekti” eesmärgiks on suurendada ülikooli ja õppejõudude võimekust ja motivatsiooni lisada digitaalse kodanikuosaluse tegevusi oma õppekavadesse ja õpetamisstrateegiatesse, pöörates erilist tähelepanu nende enesekindluse suurendamisele digitaalsete töövahendite kasutamisel. Töövahendite komplekt koosneb </a:t>
            </a:r>
            <a:r>
              <a:rPr lang="et-EE" b="1"/>
              <a:t>24 töövahendist kuues erinevas kategoorias</a:t>
            </a:r>
            <a:r>
              <a:rPr lang="et-EE"/>
              <a:t>: esitluse töövahendid, ühisloome töövahendid, koostöö töövahendid, ühiskonnaelu töövahendid, sotsiaalsed tehnoloogiad ja digiloome töövahendid. Töövahendite komplekti eesmärk on tuua esile, millised töövahendid on saadaval ja kuidas neid saab vastavalt vajadusele kasutada. Iga töövahendi tutvustamisel on järgitud lihtsat neljasammulist lähenemist: </a:t>
            </a:r>
            <a:endParaRPr lang="en-LB"/>
          </a:p>
          <a:p>
            <a:endParaRPr lang="en-RU" dirty="0"/>
          </a:p>
        </p:txBody>
      </p:sp>
      <p:sp>
        <p:nvSpPr>
          <p:cNvPr id="5" name="Freeform 175">
            <a:extLst>
              <a:ext uri="{FF2B5EF4-FFF2-40B4-BE49-F238E27FC236}">
                <a16:creationId xmlns:a16="http://schemas.microsoft.com/office/drawing/2014/main" id="{22BDFABB-A3E8-E44D-B7C3-4B895FE6B6F9}"/>
              </a:ext>
            </a:extLst>
          </p:cNvPr>
          <p:cNvSpPr>
            <a:spLocks noChangeArrowheads="1"/>
          </p:cNvSpPr>
          <p:nvPr/>
        </p:nvSpPr>
        <p:spPr bwMode="auto">
          <a:xfrm>
            <a:off x="522456" y="2442932"/>
            <a:ext cx="1564610" cy="169533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6" name="Freeform 176">
            <a:extLst>
              <a:ext uri="{FF2B5EF4-FFF2-40B4-BE49-F238E27FC236}">
                <a16:creationId xmlns:a16="http://schemas.microsoft.com/office/drawing/2014/main" id="{6559D796-1213-0343-987E-EBEFC7419F58}"/>
              </a:ext>
            </a:extLst>
          </p:cNvPr>
          <p:cNvSpPr>
            <a:spLocks noChangeArrowheads="1"/>
          </p:cNvSpPr>
          <p:nvPr/>
        </p:nvSpPr>
        <p:spPr bwMode="auto">
          <a:xfrm>
            <a:off x="2180587" y="2442932"/>
            <a:ext cx="1560588" cy="169533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8" name="Freeform 178">
            <a:extLst>
              <a:ext uri="{FF2B5EF4-FFF2-40B4-BE49-F238E27FC236}">
                <a16:creationId xmlns:a16="http://schemas.microsoft.com/office/drawing/2014/main" id="{A5B28090-4CE1-1447-B587-B605D2B1D4DF}"/>
              </a:ext>
            </a:extLst>
          </p:cNvPr>
          <p:cNvSpPr>
            <a:spLocks noChangeArrowheads="1"/>
          </p:cNvSpPr>
          <p:nvPr/>
        </p:nvSpPr>
        <p:spPr bwMode="auto">
          <a:xfrm>
            <a:off x="5491796" y="2458430"/>
            <a:ext cx="1560588" cy="169533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10" name="Text Placeholder 17">
            <a:extLst>
              <a:ext uri="{FF2B5EF4-FFF2-40B4-BE49-F238E27FC236}">
                <a16:creationId xmlns:a16="http://schemas.microsoft.com/office/drawing/2014/main" id="{0B33AACD-1DEF-194C-9BEB-9AEFD11D2BD0}"/>
              </a:ext>
            </a:extLst>
          </p:cNvPr>
          <p:cNvSpPr txBox="1">
            <a:spLocks/>
          </p:cNvSpPr>
          <p:nvPr/>
        </p:nvSpPr>
        <p:spPr>
          <a:xfrm>
            <a:off x="537520" y="3338525"/>
            <a:ext cx="1550431" cy="805987"/>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GB" sz="1100" dirty="0"/>
              <a:t>Lühidalt igast</a:t>
            </a:r>
          </a:p>
          <a:p>
            <a:pPr>
              <a:spcBef>
                <a:spcPts val="0"/>
              </a:spcBef>
            </a:pPr>
            <a:r>
              <a:rPr lang="en-GB" sz="1100" dirty="0"/>
              <a:t>digivahendist – Iga</a:t>
            </a:r>
          </a:p>
          <a:p>
            <a:pPr>
              <a:spcBef>
                <a:spcPts val="0"/>
              </a:spcBef>
            </a:pPr>
            <a:r>
              <a:rPr lang="en-GB" sz="1100" dirty="0"/>
              <a:t>Digivahendi</a:t>
            </a:r>
          </a:p>
          <a:p>
            <a:pPr>
              <a:spcBef>
                <a:spcPts val="0"/>
              </a:spcBef>
            </a:pPr>
            <a:r>
              <a:rPr lang="en-GB" sz="1100" dirty="0"/>
              <a:t>lühitutvustus</a:t>
            </a:r>
          </a:p>
        </p:txBody>
      </p:sp>
      <p:sp>
        <p:nvSpPr>
          <p:cNvPr id="11" name="Text Placeholder 17">
            <a:extLst>
              <a:ext uri="{FF2B5EF4-FFF2-40B4-BE49-F238E27FC236}">
                <a16:creationId xmlns:a16="http://schemas.microsoft.com/office/drawing/2014/main" id="{DAE1B29E-E284-5D49-95D8-9F661BD65EAF}"/>
              </a:ext>
            </a:extLst>
          </p:cNvPr>
          <p:cNvSpPr txBox="1">
            <a:spLocks/>
          </p:cNvSpPr>
          <p:nvPr/>
        </p:nvSpPr>
        <p:spPr>
          <a:xfrm>
            <a:off x="536399" y="2936449"/>
            <a:ext cx="1550432" cy="272855"/>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1"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Samm 1</a:t>
            </a:r>
            <a:endParaRPr lang="en-US" dirty="0"/>
          </a:p>
        </p:txBody>
      </p:sp>
      <p:sp>
        <p:nvSpPr>
          <p:cNvPr id="12" name="Text Placeholder 17">
            <a:extLst>
              <a:ext uri="{FF2B5EF4-FFF2-40B4-BE49-F238E27FC236}">
                <a16:creationId xmlns:a16="http://schemas.microsoft.com/office/drawing/2014/main" id="{6123C28E-B92D-5044-A0AB-588E781E088C}"/>
              </a:ext>
            </a:extLst>
          </p:cNvPr>
          <p:cNvSpPr txBox="1">
            <a:spLocks/>
          </p:cNvSpPr>
          <p:nvPr/>
        </p:nvSpPr>
        <p:spPr>
          <a:xfrm>
            <a:off x="2207225" y="3332275"/>
            <a:ext cx="1564611" cy="805987"/>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GB" sz="1100" dirty="0"/>
              <a:t>Tutvu digivahendi</a:t>
            </a:r>
          </a:p>
          <a:p>
            <a:pPr>
              <a:spcBef>
                <a:spcPts val="0"/>
              </a:spcBef>
            </a:pPr>
            <a:r>
              <a:rPr lang="en-GB" sz="1100" dirty="0"/>
              <a:t>eeliste ja puudustega</a:t>
            </a:r>
            <a:endParaRPr lang="en-US" sz="1100" dirty="0"/>
          </a:p>
        </p:txBody>
      </p:sp>
      <p:sp>
        <p:nvSpPr>
          <p:cNvPr id="13" name="Text Placeholder 17">
            <a:extLst>
              <a:ext uri="{FF2B5EF4-FFF2-40B4-BE49-F238E27FC236}">
                <a16:creationId xmlns:a16="http://schemas.microsoft.com/office/drawing/2014/main" id="{097E4D86-A5CF-F540-AC0B-6C670BC85173}"/>
              </a:ext>
            </a:extLst>
          </p:cNvPr>
          <p:cNvSpPr txBox="1">
            <a:spLocks/>
          </p:cNvSpPr>
          <p:nvPr/>
        </p:nvSpPr>
        <p:spPr>
          <a:xfrm>
            <a:off x="2182954" y="2930199"/>
            <a:ext cx="1564612" cy="272855"/>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1"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Samm 2</a:t>
            </a:r>
            <a:endParaRPr lang="en-US" dirty="0"/>
          </a:p>
        </p:txBody>
      </p:sp>
      <p:sp>
        <p:nvSpPr>
          <p:cNvPr id="16" name="Text Placeholder 17">
            <a:extLst>
              <a:ext uri="{FF2B5EF4-FFF2-40B4-BE49-F238E27FC236}">
                <a16:creationId xmlns:a16="http://schemas.microsoft.com/office/drawing/2014/main" id="{83AB2DD8-150A-FB48-802A-84E2EC0A3DEB}"/>
              </a:ext>
            </a:extLst>
          </p:cNvPr>
          <p:cNvSpPr txBox="1">
            <a:spLocks/>
          </p:cNvSpPr>
          <p:nvPr/>
        </p:nvSpPr>
        <p:spPr>
          <a:xfrm>
            <a:off x="5521434" y="3333069"/>
            <a:ext cx="1539294" cy="805987"/>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GB" sz="1100" dirty="0"/>
              <a:t>Alusta digivahendi</a:t>
            </a:r>
          </a:p>
          <a:p>
            <a:pPr>
              <a:spcBef>
                <a:spcPts val="0"/>
              </a:spcBef>
            </a:pPr>
            <a:r>
              <a:rPr lang="en-GB" sz="1100" dirty="0"/>
              <a:t>kasutamist</a:t>
            </a:r>
            <a:endParaRPr lang="en-US" sz="1100" dirty="0"/>
          </a:p>
        </p:txBody>
      </p:sp>
      <p:sp>
        <p:nvSpPr>
          <p:cNvPr id="17" name="Text Placeholder 17">
            <a:extLst>
              <a:ext uri="{FF2B5EF4-FFF2-40B4-BE49-F238E27FC236}">
                <a16:creationId xmlns:a16="http://schemas.microsoft.com/office/drawing/2014/main" id="{069F5EB2-C961-8345-806E-7AC7AC8BBF85}"/>
              </a:ext>
            </a:extLst>
          </p:cNvPr>
          <p:cNvSpPr txBox="1">
            <a:spLocks/>
          </p:cNvSpPr>
          <p:nvPr/>
        </p:nvSpPr>
        <p:spPr>
          <a:xfrm>
            <a:off x="5520312" y="2930993"/>
            <a:ext cx="1539294" cy="272855"/>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1"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Samm 4</a:t>
            </a:r>
            <a:endParaRPr lang="en-US" dirty="0"/>
          </a:p>
        </p:txBody>
      </p:sp>
      <p:sp>
        <p:nvSpPr>
          <p:cNvPr id="20" name="Freeform 176">
            <a:extLst>
              <a:ext uri="{FF2B5EF4-FFF2-40B4-BE49-F238E27FC236}">
                <a16:creationId xmlns:a16="http://schemas.microsoft.com/office/drawing/2014/main" id="{EB3D1C4B-2C90-7140-A48D-05D1054915A1}"/>
              </a:ext>
            </a:extLst>
          </p:cNvPr>
          <p:cNvSpPr>
            <a:spLocks noChangeArrowheads="1"/>
          </p:cNvSpPr>
          <p:nvPr/>
        </p:nvSpPr>
        <p:spPr bwMode="auto">
          <a:xfrm>
            <a:off x="3838906" y="2458430"/>
            <a:ext cx="1560588" cy="169533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7FCCC7"/>
          </a:solidFill>
          <a:ln w="9525" cap="flat">
            <a:noFill/>
            <a:bevel/>
            <a:headEnd/>
            <a:tailEnd/>
          </a:ln>
          <a:effectLst/>
        </p:spPr>
        <p:txBody>
          <a:bodyPr wrap="none" anchor="ctr"/>
          <a:lstStyle/>
          <a:p>
            <a:endParaRPr lang="en-US"/>
          </a:p>
        </p:txBody>
      </p:sp>
      <p:sp>
        <p:nvSpPr>
          <p:cNvPr id="21" name="Text Placeholder 17">
            <a:extLst>
              <a:ext uri="{FF2B5EF4-FFF2-40B4-BE49-F238E27FC236}">
                <a16:creationId xmlns:a16="http://schemas.microsoft.com/office/drawing/2014/main" id="{CEC10AF1-FD65-814A-B60E-F9B29C5975A1}"/>
              </a:ext>
            </a:extLst>
          </p:cNvPr>
          <p:cNvSpPr txBox="1">
            <a:spLocks/>
          </p:cNvSpPr>
          <p:nvPr/>
        </p:nvSpPr>
        <p:spPr>
          <a:xfrm>
            <a:off x="3865544" y="3347773"/>
            <a:ext cx="1564611" cy="805987"/>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GB" sz="1100" dirty="0"/>
              <a:t>Õpi teistelt ja vaata</a:t>
            </a:r>
          </a:p>
          <a:p>
            <a:pPr>
              <a:spcBef>
                <a:spcPts val="0"/>
              </a:spcBef>
            </a:pPr>
            <a:r>
              <a:rPr lang="en-GB" sz="1100" dirty="0"/>
              <a:t>digivahendi võimalusi ja</a:t>
            </a:r>
          </a:p>
          <a:p>
            <a:pPr>
              <a:spcBef>
                <a:spcPts val="0"/>
              </a:spcBef>
            </a:pPr>
            <a:r>
              <a:rPr lang="en-GB" sz="1100" dirty="0"/>
              <a:t>häid näpunäiteid</a:t>
            </a:r>
            <a:endParaRPr lang="en-US" sz="1100" dirty="0"/>
          </a:p>
        </p:txBody>
      </p:sp>
      <p:sp>
        <p:nvSpPr>
          <p:cNvPr id="22" name="Text Placeholder 17">
            <a:extLst>
              <a:ext uri="{FF2B5EF4-FFF2-40B4-BE49-F238E27FC236}">
                <a16:creationId xmlns:a16="http://schemas.microsoft.com/office/drawing/2014/main" id="{0CC8B91D-BB81-914B-AF75-EC68C4F295A4}"/>
              </a:ext>
            </a:extLst>
          </p:cNvPr>
          <p:cNvSpPr txBox="1">
            <a:spLocks/>
          </p:cNvSpPr>
          <p:nvPr/>
        </p:nvSpPr>
        <p:spPr>
          <a:xfrm>
            <a:off x="3841273" y="2945697"/>
            <a:ext cx="1564612" cy="272855"/>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1"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Samm 3</a:t>
            </a:r>
            <a:endParaRPr lang="en-US" dirty="0"/>
          </a:p>
        </p:txBody>
      </p:sp>
      <p:sp>
        <p:nvSpPr>
          <p:cNvPr id="24" name="Text Placeholder 3">
            <a:extLst>
              <a:ext uri="{FF2B5EF4-FFF2-40B4-BE49-F238E27FC236}">
                <a16:creationId xmlns:a16="http://schemas.microsoft.com/office/drawing/2014/main" id="{0BA016E4-D041-D34E-B704-3418E3A865B0}"/>
              </a:ext>
            </a:extLst>
          </p:cNvPr>
          <p:cNvSpPr txBox="1">
            <a:spLocks/>
          </p:cNvSpPr>
          <p:nvPr/>
        </p:nvSpPr>
        <p:spPr>
          <a:xfrm>
            <a:off x="511336" y="1897944"/>
            <a:ext cx="6533982" cy="328217"/>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b="1"/>
              <a:t>Järgi lihtsat neljasammulist lähenemist:</a:t>
            </a:r>
            <a:endParaRPr lang="en-RU" b="1" dirty="0"/>
          </a:p>
        </p:txBody>
      </p:sp>
      <p:sp>
        <p:nvSpPr>
          <p:cNvPr id="25" name="Text Placeholder 3">
            <a:extLst>
              <a:ext uri="{FF2B5EF4-FFF2-40B4-BE49-F238E27FC236}">
                <a16:creationId xmlns:a16="http://schemas.microsoft.com/office/drawing/2014/main" id="{16A94B75-77DC-9A43-B8FC-249751394854}"/>
              </a:ext>
            </a:extLst>
          </p:cNvPr>
          <p:cNvSpPr txBox="1">
            <a:spLocks/>
          </p:cNvSpPr>
          <p:nvPr/>
        </p:nvSpPr>
        <p:spPr>
          <a:xfrm>
            <a:off x="522456" y="4471365"/>
            <a:ext cx="6533982" cy="687828"/>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a:t>Töövahendite komplekti kasutajad leiavad töövahendi kirjelduse ja info selle kasutamise kohta, töövahendi eelised ja puudused, töövahendi kasutamist tutvustava video ja lõpuks lingid/allikad töövahendi kasutamiseks.</a:t>
            </a:r>
            <a:endParaRPr lang="en-LB"/>
          </a:p>
        </p:txBody>
      </p:sp>
      <p:sp>
        <p:nvSpPr>
          <p:cNvPr id="28" name="Text Placeholder 3">
            <a:extLst>
              <a:ext uri="{FF2B5EF4-FFF2-40B4-BE49-F238E27FC236}">
                <a16:creationId xmlns:a16="http://schemas.microsoft.com/office/drawing/2014/main" id="{198A49E5-A85F-4B47-B66F-BC660E07C259}"/>
              </a:ext>
            </a:extLst>
          </p:cNvPr>
          <p:cNvSpPr txBox="1">
            <a:spLocks/>
          </p:cNvSpPr>
          <p:nvPr/>
        </p:nvSpPr>
        <p:spPr>
          <a:xfrm>
            <a:off x="511336" y="9674822"/>
            <a:ext cx="6533982" cy="328217"/>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i="1" dirty="0"/>
              <a:t>Pilt “Üliõpilaste kui digitaalses kodanikuühiskonnas osalejate töövahendite komplektis” olevatest tööriistadest.</a:t>
            </a:r>
          </a:p>
          <a:p>
            <a:endParaRPr lang="en-RU" i="1" dirty="0"/>
          </a:p>
        </p:txBody>
      </p:sp>
      <p:cxnSp>
        <p:nvCxnSpPr>
          <p:cNvPr id="3" name="Straight Connector 2">
            <a:extLst>
              <a:ext uri="{FF2B5EF4-FFF2-40B4-BE49-F238E27FC236}">
                <a16:creationId xmlns:a16="http://schemas.microsoft.com/office/drawing/2014/main" id="{6988BA2F-8F55-A8E1-25D6-6251359340C8}"/>
              </a:ext>
            </a:extLst>
          </p:cNvPr>
          <p:cNvCxnSpPr>
            <a:cxnSpLocks/>
          </p:cNvCxnSpPr>
          <p:nvPr/>
        </p:nvCxnSpPr>
        <p:spPr>
          <a:xfrm>
            <a:off x="0" y="10435317"/>
            <a:ext cx="1648532" cy="0"/>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7" name="Text Placeholder 25">
            <a:extLst>
              <a:ext uri="{FF2B5EF4-FFF2-40B4-BE49-F238E27FC236}">
                <a16:creationId xmlns:a16="http://schemas.microsoft.com/office/drawing/2014/main" id="{8F4C635C-0184-54B2-1832-296E46EA05EA}"/>
              </a:ext>
            </a:extLst>
          </p:cNvPr>
          <p:cNvSpPr txBox="1">
            <a:spLocks/>
          </p:cNvSpPr>
          <p:nvPr/>
        </p:nvSpPr>
        <p:spPr>
          <a:xfrm>
            <a:off x="1773598" y="10175681"/>
            <a:ext cx="4718277"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t-EE" b="1"/>
              <a:t>Pedagoogiline juhend digitaalse kodanikuosaluse õpetamiseks (IO3)</a:t>
            </a:r>
            <a:endParaRPr lang="en-LB"/>
          </a:p>
        </p:txBody>
      </p:sp>
      <p:sp>
        <p:nvSpPr>
          <p:cNvPr id="2" name="TextBox 1">
            <a:extLst>
              <a:ext uri="{FF2B5EF4-FFF2-40B4-BE49-F238E27FC236}">
                <a16:creationId xmlns:a16="http://schemas.microsoft.com/office/drawing/2014/main" id="{A76A8AE2-1CB6-AF37-F605-F8C4133228DB}"/>
              </a:ext>
            </a:extLst>
          </p:cNvPr>
          <p:cNvSpPr txBox="1"/>
          <p:nvPr/>
        </p:nvSpPr>
        <p:spPr>
          <a:xfrm>
            <a:off x="4631944" y="6234501"/>
            <a:ext cx="1453462" cy="646331"/>
          </a:xfrm>
          <a:prstGeom prst="rect">
            <a:avLst/>
          </a:prstGeom>
          <a:noFill/>
        </p:spPr>
        <p:txBody>
          <a:bodyPr wrap="square">
            <a:spAutoFit/>
          </a:bodyPr>
          <a:lstStyle/>
          <a:p>
            <a:pPr marL="232172" indent="-232172">
              <a:buClr>
                <a:schemeClr val="accent4"/>
              </a:buClr>
              <a:buFont typeface="Arial" panose="020B0604020202020204" pitchFamily="34" charset="0"/>
              <a:buChar char="•"/>
            </a:pPr>
            <a:r>
              <a:rPr lang="en-GB" sz="900">
                <a:solidFill>
                  <a:srgbClr val="23385C"/>
                </a:solidFill>
              </a:rPr>
              <a:t>Empower.............35</a:t>
            </a:r>
          </a:p>
          <a:p>
            <a:pPr marL="232172" indent="-232172">
              <a:buClr>
                <a:schemeClr val="accent4"/>
              </a:buClr>
              <a:buFont typeface="Arial" panose="020B0604020202020204" pitchFamily="34" charset="0"/>
              <a:buChar char="•"/>
            </a:pPr>
            <a:r>
              <a:rPr lang="en-GB" sz="900" err="1">
                <a:solidFill>
                  <a:srgbClr val="23385C"/>
                </a:solidFill>
              </a:rPr>
              <a:t>FoodCloud</a:t>
            </a:r>
            <a:r>
              <a:rPr lang="en-GB" sz="900">
                <a:solidFill>
                  <a:srgbClr val="23385C"/>
                </a:solidFill>
              </a:rPr>
              <a:t>…………37</a:t>
            </a:r>
          </a:p>
          <a:p>
            <a:pPr marL="232172" indent="-232172">
              <a:buClr>
                <a:schemeClr val="accent4"/>
              </a:buClr>
              <a:buFont typeface="Arial" panose="020B0604020202020204" pitchFamily="34" charset="0"/>
              <a:buChar char="•"/>
            </a:pPr>
            <a:r>
              <a:rPr lang="en-GB" sz="900">
                <a:solidFill>
                  <a:srgbClr val="23385C"/>
                </a:solidFill>
              </a:rPr>
              <a:t>I-Vol.………………….39</a:t>
            </a:r>
          </a:p>
          <a:p>
            <a:pPr marL="232172" indent="-232172">
              <a:buClr>
                <a:schemeClr val="accent4"/>
              </a:buClr>
              <a:buFont typeface="Arial" panose="020B0604020202020204" pitchFamily="34" charset="0"/>
              <a:buChar char="•"/>
            </a:pPr>
            <a:r>
              <a:rPr lang="en-GB" sz="900" err="1">
                <a:solidFill>
                  <a:srgbClr val="23385C"/>
                </a:solidFill>
              </a:rPr>
              <a:t>Vincles</a:t>
            </a:r>
            <a:r>
              <a:rPr lang="en-GB" sz="900">
                <a:solidFill>
                  <a:srgbClr val="23385C"/>
                </a:solidFill>
              </a:rPr>
              <a:t> BCN…….…41</a:t>
            </a:r>
          </a:p>
        </p:txBody>
      </p:sp>
      <p:sp>
        <p:nvSpPr>
          <p:cNvPr id="9" name="TextBox 8">
            <a:extLst>
              <a:ext uri="{FF2B5EF4-FFF2-40B4-BE49-F238E27FC236}">
                <a16:creationId xmlns:a16="http://schemas.microsoft.com/office/drawing/2014/main" id="{AB2AE957-DF1E-E77C-AD71-4395949D708B}"/>
              </a:ext>
            </a:extLst>
          </p:cNvPr>
          <p:cNvSpPr txBox="1"/>
          <p:nvPr/>
        </p:nvSpPr>
        <p:spPr>
          <a:xfrm>
            <a:off x="4623586" y="7315170"/>
            <a:ext cx="1524024" cy="646331"/>
          </a:xfrm>
          <a:prstGeom prst="rect">
            <a:avLst/>
          </a:prstGeom>
          <a:noFill/>
        </p:spPr>
        <p:txBody>
          <a:bodyPr wrap="square">
            <a:spAutoFit/>
          </a:bodyPr>
          <a:lstStyle/>
          <a:p>
            <a:pPr marL="232172" indent="-232172">
              <a:buClr>
                <a:schemeClr val="accent4"/>
              </a:buClr>
              <a:buFont typeface="Arial" panose="020B0604020202020204" pitchFamily="34" charset="0"/>
              <a:buChar char="•"/>
            </a:pPr>
            <a:r>
              <a:rPr lang="en-GB" sz="900">
                <a:solidFill>
                  <a:srgbClr val="23385C"/>
                </a:solidFill>
              </a:rPr>
              <a:t>Blackboard..........44</a:t>
            </a:r>
          </a:p>
          <a:p>
            <a:pPr marL="232172" indent="-232172">
              <a:buClr>
                <a:schemeClr val="accent4"/>
              </a:buClr>
              <a:buFont typeface="Arial" panose="020B0604020202020204" pitchFamily="34" charset="0"/>
              <a:buChar char="•"/>
            </a:pPr>
            <a:r>
              <a:rPr lang="en-GB" sz="900" err="1">
                <a:solidFill>
                  <a:srgbClr val="23385C"/>
                </a:solidFill>
              </a:rPr>
              <a:t>Stunited</a:t>
            </a:r>
            <a:r>
              <a:rPr lang="en-GB" sz="900">
                <a:solidFill>
                  <a:srgbClr val="23385C"/>
                </a:solidFill>
              </a:rPr>
              <a:t>….…………46</a:t>
            </a:r>
          </a:p>
          <a:p>
            <a:pPr marL="232172" indent="-232172">
              <a:buClr>
                <a:schemeClr val="accent4"/>
              </a:buClr>
              <a:buFont typeface="Arial" panose="020B0604020202020204" pitchFamily="34" charset="0"/>
              <a:buChar char="•"/>
            </a:pPr>
            <a:r>
              <a:rPr lang="en-GB" sz="900" err="1">
                <a:solidFill>
                  <a:srgbClr val="23385C"/>
                </a:solidFill>
              </a:rPr>
              <a:t>Edublogs</a:t>
            </a:r>
            <a:r>
              <a:rPr lang="en-GB" sz="900">
                <a:solidFill>
                  <a:srgbClr val="23385C"/>
                </a:solidFill>
              </a:rPr>
              <a:t>..………….48</a:t>
            </a:r>
          </a:p>
          <a:p>
            <a:pPr marL="232172" indent="-232172">
              <a:buClr>
                <a:schemeClr val="accent4"/>
              </a:buClr>
              <a:buFont typeface="Arial" panose="020B0604020202020204" pitchFamily="34" charset="0"/>
              <a:buChar char="•"/>
            </a:pPr>
            <a:r>
              <a:rPr lang="en-GB" sz="900" err="1">
                <a:solidFill>
                  <a:srgbClr val="23385C"/>
                </a:solidFill>
              </a:rPr>
              <a:t>Goodwall</a:t>
            </a:r>
            <a:r>
              <a:rPr lang="en-GB" sz="900">
                <a:solidFill>
                  <a:srgbClr val="23385C"/>
                </a:solidFill>
              </a:rPr>
              <a:t>….…….…50</a:t>
            </a:r>
          </a:p>
        </p:txBody>
      </p:sp>
      <p:sp>
        <p:nvSpPr>
          <p:cNvPr id="14" name="TextBox 13">
            <a:extLst>
              <a:ext uri="{FF2B5EF4-FFF2-40B4-BE49-F238E27FC236}">
                <a16:creationId xmlns:a16="http://schemas.microsoft.com/office/drawing/2014/main" id="{77B9FD39-143D-8C60-8DFE-492DEE685F3B}"/>
              </a:ext>
            </a:extLst>
          </p:cNvPr>
          <p:cNvSpPr txBox="1"/>
          <p:nvPr/>
        </p:nvSpPr>
        <p:spPr>
          <a:xfrm>
            <a:off x="4631944" y="8379067"/>
            <a:ext cx="1453462" cy="646331"/>
          </a:xfrm>
          <a:prstGeom prst="rect">
            <a:avLst/>
          </a:prstGeom>
          <a:noFill/>
        </p:spPr>
        <p:txBody>
          <a:bodyPr wrap="square">
            <a:spAutoFit/>
          </a:bodyPr>
          <a:lstStyle/>
          <a:p>
            <a:pPr marL="232172" indent="-232172">
              <a:buClr>
                <a:schemeClr val="accent4"/>
              </a:buClr>
              <a:buFont typeface="Arial" panose="020B0604020202020204" pitchFamily="34" charset="0"/>
              <a:buChar char="•"/>
            </a:pPr>
            <a:r>
              <a:rPr lang="en-GB" sz="900">
                <a:solidFill>
                  <a:srgbClr val="23385C"/>
                </a:solidFill>
              </a:rPr>
              <a:t>Canva………..........53</a:t>
            </a:r>
          </a:p>
          <a:p>
            <a:pPr marL="232172" indent="-232172">
              <a:buClr>
                <a:schemeClr val="accent4"/>
              </a:buClr>
              <a:buFont typeface="Arial" panose="020B0604020202020204" pitchFamily="34" charset="0"/>
              <a:buChar char="•"/>
            </a:pPr>
            <a:r>
              <a:rPr lang="en-GB" sz="900">
                <a:solidFill>
                  <a:srgbClr val="23385C"/>
                </a:solidFill>
              </a:rPr>
              <a:t>H5P…………..………55</a:t>
            </a:r>
          </a:p>
          <a:p>
            <a:pPr marL="232172" indent="-232172">
              <a:buClr>
                <a:schemeClr val="accent4"/>
              </a:buClr>
              <a:buFont typeface="Arial" panose="020B0604020202020204" pitchFamily="34" charset="0"/>
              <a:buChar char="•"/>
            </a:pPr>
            <a:r>
              <a:rPr lang="en-GB" sz="900" err="1">
                <a:solidFill>
                  <a:srgbClr val="23385C"/>
                </a:solidFill>
              </a:rPr>
              <a:t>iSpring</a:t>
            </a:r>
            <a:r>
              <a:rPr lang="en-GB" sz="900">
                <a:solidFill>
                  <a:srgbClr val="23385C"/>
                </a:solidFill>
              </a:rPr>
              <a:t> Free……...57</a:t>
            </a:r>
          </a:p>
          <a:p>
            <a:pPr marL="232172" indent="-232172">
              <a:buClr>
                <a:schemeClr val="accent4"/>
              </a:buClr>
              <a:buFont typeface="Arial" panose="020B0604020202020204" pitchFamily="34" charset="0"/>
              <a:buChar char="•"/>
            </a:pPr>
            <a:r>
              <a:rPr lang="en-GB" sz="900">
                <a:solidFill>
                  <a:srgbClr val="23385C"/>
                </a:solidFill>
              </a:rPr>
              <a:t>OBS……….….………59</a:t>
            </a:r>
          </a:p>
        </p:txBody>
      </p:sp>
      <p:sp>
        <p:nvSpPr>
          <p:cNvPr id="15" name="Text Placeholder 17">
            <a:extLst>
              <a:ext uri="{FF2B5EF4-FFF2-40B4-BE49-F238E27FC236}">
                <a16:creationId xmlns:a16="http://schemas.microsoft.com/office/drawing/2014/main" id="{51B4ED6D-DB48-58BB-C027-DCD6B01C195F}"/>
              </a:ext>
            </a:extLst>
          </p:cNvPr>
          <p:cNvSpPr txBox="1">
            <a:spLocks/>
          </p:cNvSpPr>
          <p:nvPr/>
        </p:nvSpPr>
        <p:spPr>
          <a:xfrm>
            <a:off x="2362916" y="5944241"/>
            <a:ext cx="1550431" cy="307059"/>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GB" sz="900" b="1" dirty="0">
                <a:solidFill>
                  <a:srgbClr val="23385C"/>
                </a:solidFill>
              </a:rPr>
              <a:t>ESITLUSE</a:t>
            </a:r>
          </a:p>
          <a:p>
            <a:pPr algn="l">
              <a:spcBef>
                <a:spcPts val="0"/>
              </a:spcBef>
            </a:pPr>
            <a:r>
              <a:rPr lang="en-GB" sz="900" b="1" dirty="0">
                <a:solidFill>
                  <a:srgbClr val="23385C"/>
                </a:solidFill>
              </a:rPr>
              <a:t>TÖÖVAHENDID</a:t>
            </a:r>
          </a:p>
          <a:p>
            <a:pPr algn="l">
              <a:spcBef>
                <a:spcPts val="0"/>
              </a:spcBef>
            </a:pPr>
            <a:br>
              <a:rPr lang="en-GB" sz="900" b="1" dirty="0">
                <a:solidFill>
                  <a:srgbClr val="23385C"/>
                </a:solidFill>
              </a:rPr>
            </a:br>
            <a:endParaRPr lang="en-GB" sz="900" b="1" dirty="0">
              <a:solidFill>
                <a:srgbClr val="23385C"/>
              </a:solidFill>
            </a:endParaRPr>
          </a:p>
        </p:txBody>
      </p:sp>
      <p:sp>
        <p:nvSpPr>
          <p:cNvPr id="18" name="TextBox 17">
            <a:extLst>
              <a:ext uri="{FF2B5EF4-FFF2-40B4-BE49-F238E27FC236}">
                <a16:creationId xmlns:a16="http://schemas.microsoft.com/office/drawing/2014/main" id="{84E28D6C-16B9-6BAF-DFC4-8D20B44CC9C1}"/>
              </a:ext>
            </a:extLst>
          </p:cNvPr>
          <p:cNvSpPr txBox="1"/>
          <p:nvPr/>
        </p:nvSpPr>
        <p:spPr>
          <a:xfrm>
            <a:off x="2355320" y="6234501"/>
            <a:ext cx="1831756" cy="646331"/>
          </a:xfrm>
          <a:prstGeom prst="rect">
            <a:avLst/>
          </a:prstGeom>
          <a:noFill/>
        </p:spPr>
        <p:txBody>
          <a:bodyPr wrap="square">
            <a:spAutoFit/>
          </a:bodyPr>
          <a:lstStyle/>
          <a:p>
            <a:pPr marL="232172" indent="-232172">
              <a:buClr>
                <a:schemeClr val="accent4"/>
              </a:buClr>
              <a:buFont typeface="Arial" panose="020B0604020202020204" pitchFamily="34" charset="0"/>
              <a:buChar char="•"/>
            </a:pPr>
            <a:r>
              <a:rPr lang="en-GB" sz="900">
                <a:solidFill>
                  <a:srgbClr val="23385C"/>
                </a:solidFill>
              </a:rPr>
              <a:t>Nearpod..............8</a:t>
            </a:r>
          </a:p>
          <a:p>
            <a:pPr marL="232172" indent="-232172">
              <a:buClr>
                <a:schemeClr val="accent4"/>
              </a:buClr>
              <a:buFont typeface="Arial" panose="020B0604020202020204" pitchFamily="34" charset="0"/>
              <a:buChar char="•"/>
            </a:pPr>
            <a:r>
              <a:rPr lang="en-GB" sz="900">
                <a:solidFill>
                  <a:srgbClr val="23385C"/>
                </a:solidFill>
              </a:rPr>
              <a:t>Powtoon……………10</a:t>
            </a:r>
          </a:p>
          <a:p>
            <a:pPr marL="232172" indent="-232172">
              <a:buClr>
                <a:schemeClr val="accent4"/>
              </a:buClr>
              <a:buFont typeface="Arial" panose="020B0604020202020204" pitchFamily="34" charset="0"/>
              <a:buChar char="•"/>
            </a:pPr>
            <a:r>
              <a:rPr lang="en-GB" sz="900">
                <a:solidFill>
                  <a:srgbClr val="23385C"/>
                </a:solidFill>
              </a:rPr>
              <a:t>Prezi………………….12</a:t>
            </a:r>
          </a:p>
          <a:p>
            <a:pPr marL="232172" indent="-232172">
              <a:buClr>
                <a:schemeClr val="accent4"/>
              </a:buClr>
              <a:buFont typeface="Arial" panose="020B0604020202020204" pitchFamily="34" charset="0"/>
              <a:buChar char="•"/>
            </a:pPr>
            <a:r>
              <a:rPr lang="en-GB" sz="900" err="1">
                <a:solidFill>
                  <a:srgbClr val="23385C"/>
                </a:solidFill>
              </a:rPr>
              <a:t>Thinglink</a:t>
            </a:r>
            <a:r>
              <a:rPr lang="en-GB" sz="900">
                <a:solidFill>
                  <a:srgbClr val="23385C"/>
                </a:solidFill>
              </a:rPr>
              <a:t>……………14</a:t>
            </a:r>
          </a:p>
        </p:txBody>
      </p:sp>
      <p:sp>
        <p:nvSpPr>
          <p:cNvPr id="19" name="Text Placeholder 17">
            <a:extLst>
              <a:ext uri="{FF2B5EF4-FFF2-40B4-BE49-F238E27FC236}">
                <a16:creationId xmlns:a16="http://schemas.microsoft.com/office/drawing/2014/main" id="{37AA88A9-3473-891A-CCF9-32DCBDDC104C}"/>
              </a:ext>
            </a:extLst>
          </p:cNvPr>
          <p:cNvSpPr txBox="1">
            <a:spLocks/>
          </p:cNvSpPr>
          <p:nvPr/>
        </p:nvSpPr>
        <p:spPr>
          <a:xfrm>
            <a:off x="2362916" y="7019913"/>
            <a:ext cx="1550431" cy="307059"/>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GB" sz="900" b="1" dirty="0">
                <a:solidFill>
                  <a:srgbClr val="23385C"/>
                </a:solidFill>
              </a:rPr>
              <a:t>ÜHISLOOME </a:t>
            </a:r>
          </a:p>
          <a:p>
            <a:pPr algn="l">
              <a:spcBef>
                <a:spcPts val="0"/>
              </a:spcBef>
            </a:pPr>
            <a:r>
              <a:rPr lang="en-GB" sz="900" b="1" dirty="0">
                <a:solidFill>
                  <a:srgbClr val="23385C"/>
                </a:solidFill>
              </a:rPr>
              <a:t>TÖÖVAHENDID</a:t>
            </a:r>
          </a:p>
          <a:p>
            <a:pPr algn="l">
              <a:spcBef>
                <a:spcPts val="0"/>
              </a:spcBef>
            </a:pPr>
            <a:br>
              <a:rPr lang="en-GB" sz="900" b="1" dirty="0">
                <a:solidFill>
                  <a:srgbClr val="23385C"/>
                </a:solidFill>
              </a:rPr>
            </a:br>
            <a:endParaRPr lang="en-GB" sz="900" b="1" dirty="0">
              <a:solidFill>
                <a:srgbClr val="23385C"/>
              </a:solidFill>
            </a:endParaRPr>
          </a:p>
        </p:txBody>
      </p:sp>
      <p:sp>
        <p:nvSpPr>
          <p:cNvPr id="23" name="TextBox 22">
            <a:extLst>
              <a:ext uri="{FF2B5EF4-FFF2-40B4-BE49-F238E27FC236}">
                <a16:creationId xmlns:a16="http://schemas.microsoft.com/office/drawing/2014/main" id="{9BC8FAB7-FE54-4694-0BC9-0D01391AC0CB}"/>
              </a:ext>
            </a:extLst>
          </p:cNvPr>
          <p:cNvSpPr txBox="1"/>
          <p:nvPr/>
        </p:nvSpPr>
        <p:spPr>
          <a:xfrm>
            <a:off x="2355320" y="7315170"/>
            <a:ext cx="1368126" cy="646331"/>
          </a:xfrm>
          <a:prstGeom prst="rect">
            <a:avLst/>
          </a:prstGeom>
          <a:noFill/>
        </p:spPr>
        <p:txBody>
          <a:bodyPr wrap="square">
            <a:spAutoFit/>
          </a:bodyPr>
          <a:lstStyle/>
          <a:p>
            <a:pPr marL="232172" indent="-232172">
              <a:buClr>
                <a:schemeClr val="accent4"/>
              </a:buClr>
              <a:buFont typeface="Arial" panose="020B0604020202020204" pitchFamily="34" charset="0"/>
              <a:buChar char="•"/>
            </a:pPr>
            <a:r>
              <a:rPr lang="en-GB" sz="900">
                <a:solidFill>
                  <a:srgbClr val="23385C"/>
                </a:solidFill>
              </a:rPr>
              <a:t>GoFundMe.........17</a:t>
            </a:r>
          </a:p>
          <a:p>
            <a:pPr marL="232172" indent="-232172">
              <a:buClr>
                <a:schemeClr val="accent4"/>
              </a:buClr>
              <a:buFont typeface="Arial" panose="020B0604020202020204" pitchFamily="34" charset="0"/>
              <a:buChar char="•"/>
            </a:pPr>
            <a:r>
              <a:rPr lang="en-GB" sz="900">
                <a:solidFill>
                  <a:srgbClr val="23385C"/>
                </a:solidFill>
              </a:rPr>
              <a:t>Consul………….…..19</a:t>
            </a:r>
          </a:p>
          <a:p>
            <a:pPr marL="232172" indent="-232172">
              <a:buClr>
                <a:schemeClr val="accent4"/>
              </a:buClr>
              <a:buFont typeface="Arial" panose="020B0604020202020204" pitchFamily="34" charset="0"/>
              <a:buChar char="•"/>
            </a:pPr>
            <a:r>
              <a:rPr lang="en-GB" sz="900" err="1">
                <a:solidFill>
                  <a:srgbClr val="23385C"/>
                </a:solidFill>
              </a:rPr>
              <a:t>Decidim</a:t>
            </a:r>
            <a:r>
              <a:rPr lang="en-GB" sz="900">
                <a:solidFill>
                  <a:srgbClr val="23385C"/>
                </a:solidFill>
              </a:rPr>
              <a:t>…………...21</a:t>
            </a:r>
          </a:p>
          <a:p>
            <a:pPr marL="232172" indent="-232172">
              <a:buClr>
                <a:schemeClr val="accent4"/>
              </a:buClr>
              <a:buFont typeface="Arial" panose="020B0604020202020204" pitchFamily="34" charset="0"/>
              <a:buChar char="•"/>
            </a:pPr>
            <a:r>
              <a:rPr lang="en-GB" sz="900" err="1">
                <a:solidFill>
                  <a:srgbClr val="23385C"/>
                </a:solidFill>
              </a:rPr>
              <a:t>OpenIdeo</a:t>
            </a:r>
            <a:r>
              <a:rPr lang="en-GB" sz="900">
                <a:solidFill>
                  <a:srgbClr val="23385C"/>
                </a:solidFill>
              </a:rPr>
              <a:t>………...23</a:t>
            </a:r>
          </a:p>
        </p:txBody>
      </p:sp>
      <p:sp>
        <p:nvSpPr>
          <p:cNvPr id="26" name="Text Placeholder 17">
            <a:extLst>
              <a:ext uri="{FF2B5EF4-FFF2-40B4-BE49-F238E27FC236}">
                <a16:creationId xmlns:a16="http://schemas.microsoft.com/office/drawing/2014/main" id="{7CEADA33-282E-6AB1-BBD8-B4F94D93D97B}"/>
              </a:ext>
            </a:extLst>
          </p:cNvPr>
          <p:cNvSpPr txBox="1">
            <a:spLocks/>
          </p:cNvSpPr>
          <p:nvPr/>
        </p:nvSpPr>
        <p:spPr>
          <a:xfrm>
            <a:off x="2362916" y="8087836"/>
            <a:ext cx="1550431" cy="307059"/>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GB" sz="900" b="1" dirty="0">
                <a:solidFill>
                  <a:srgbClr val="23385C"/>
                </a:solidFill>
              </a:rPr>
              <a:t>KOOSTÖÖ</a:t>
            </a:r>
          </a:p>
          <a:p>
            <a:pPr algn="l">
              <a:spcBef>
                <a:spcPts val="0"/>
              </a:spcBef>
            </a:pPr>
            <a:r>
              <a:rPr lang="en-GB" sz="900" b="1" dirty="0">
                <a:solidFill>
                  <a:srgbClr val="23385C"/>
                </a:solidFill>
              </a:rPr>
              <a:t>TÖÖVAHENDID</a:t>
            </a:r>
          </a:p>
          <a:p>
            <a:pPr algn="l">
              <a:spcBef>
                <a:spcPts val="0"/>
              </a:spcBef>
            </a:pPr>
            <a:br>
              <a:rPr lang="en-GB" sz="900" b="1" dirty="0">
                <a:solidFill>
                  <a:srgbClr val="23385C"/>
                </a:solidFill>
              </a:rPr>
            </a:br>
            <a:endParaRPr lang="en-GB" sz="900" b="1" dirty="0">
              <a:solidFill>
                <a:srgbClr val="23385C"/>
              </a:solidFill>
            </a:endParaRPr>
          </a:p>
        </p:txBody>
      </p:sp>
      <p:sp>
        <p:nvSpPr>
          <p:cNvPr id="30" name="TextBox 29">
            <a:extLst>
              <a:ext uri="{FF2B5EF4-FFF2-40B4-BE49-F238E27FC236}">
                <a16:creationId xmlns:a16="http://schemas.microsoft.com/office/drawing/2014/main" id="{1D5E2C75-7131-6F0D-BA22-C1A2C5D1C565}"/>
              </a:ext>
            </a:extLst>
          </p:cNvPr>
          <p:cNvSpPr txBox="1"/>
          <p:nvPr/>
        </p:nvSpPr>
        <p:spPr>
          <a:xfrm>
            <a:off x="2355320" y="8379067"/>
            <a:ext cx="1442149" cy="646331"/>
          </a:xfrm>
          <a:prstGeom prst="rect">
            <a:avLst/>
          </a:prstGeom>
          <a:noFill/>
        </p:spPr>
        <p:txBody>
          <a:bodyPr wrap="square">
            <a:spAutoFit/>
          </a:bodyPr>
          <a:lstStyle/>
          <a:p>
            <a:pPr marL="232172" indent="-232172">
              <a:buClr>
                <a:schemeClr val="accent4"/>
              </a:buClr>
              <a:buFont typeface="Arial" panose="020B0604020202020204" pitchFamily="34" charset="0"/>
              <a:buChar char="•"/>
            </a:pPr>
            <a:r>
              <a:rPr lang="en-GB" sz="900" err="1">
                <a:solidFill>
                  <a:srgbClr val="23385C"/>
                </a:solidFill>
              </a:rPr>
              <a:t>Perusall</a:t>
            </a:r>
            <a:r>
              <a:rPr lang="en-GB" sz="900">
                <a:solidFill>
                  <a:srgbClr val="23385C"/>
                </a:solidFill>
              </a:rPr>
              <a:t>..................26</a:t>
            </a:r>
          </a:p>
          <a:p>
            <a:pPr marL="232172" indent="-232172">
              <a:buClr>
                <a:schemeClr val="accent4"/>
              </a:buClr>
              <a:buFont typeface="Arial" panose="020B0604020202020204" pitchFamily="34" charset="0"/>
              <a:buChar char="•"/>
            </a:pPr>
            <a:r>
              <a:rPr lang="en-GB" sz="900" err="1">
                <a:solidFill>
                  <a:srgbClr val="23385C"/>
                </a:solidFill>
              </a:rPr>
              <a:t>CMaps</a:t>
            </a:r>
            <a:r>
              <a:rPr lang="en-GB" sz="900">
                <a:solidFill>
                  <a:srgbClr val="23385C"/>
                </a:solidFill>
              </a:rPr>
              <a:t>………………...28</a:t>
            </a:r>
          </a:p>
          <a:p>
            <a:pPr marL="232172" indent="-232172">
              <a:buClr>
                <a:schemeClr val="accent4"/>
              </a:buClr>
              <a:buFont typeface="Arial" panose="020B0604020202020204" pitchFamily="34" charset="0"/>
              <a:buChar char="•"/>
            </a:pPr>
            <a:r>
              <a:rPr lang="en-GB" sz="900">
                <a:solidFill>
                  <a:srgbClr val="23385C"/>
                </a:solidFill>
              </a:rPr>
              <a:t>Google Drive…..…..30</a:t>
            </a:r>
          </a:p>
          <a:p>
            <a:pPr marL="232172" indent="-232172">
              <a:buClr>
                <a:schemeClr val="accent4"/>
              </a:buClr>
              <a:buFont typeface="Arial" panose="020B0604020202020204" pitchFamily="34" charset="0"/>
              <a:buChar char="•"/>
            </a:pPr>
            <a:r>
              <a:rPr lang="en-GB" sz="900">
                <a:solidFill>
                  <a:srgbClr val="23385C"/>
                </a:solidFill>
              </a:rPr>
              <a:t>Padlet………….………32</a:t>
            </a:r>
          </a:p>
        </p:txBody>
      </p:sp>
      <p:grpSp>
        <p:nvGrpSpPr>
          <p:cNvPr id="31" name="Group 30">
            <a:extLst>
              <a:ext uri="{FF2B5EF4-FFF2-40B4-BE49-F238E27FC236}">
                <a16:creationId xmlns:a16="http://schemas.microsoft.com/office/drawing/2014/main" id="{515551A0-9451-F220-C1C6-A1F1FD66A892}"/>
              </a:ext>
            </a:extLst>
          </p:cNvPr>
          <p:cNvGrpSpPr/>
          <p:nvPr/>
        </p:nvGrpSpPr>
        <p:grpSpPr>
          <a:xfrm>
            <a:off x="1496003" y="5935276"/>
            <a:ext cx="3117897" cy="697190"/>
            <a:chOff x="1496003" y="5935276"/>
            <a:chExt cx="3117897" cy="697190"/>
          </a:xfrm>
        </p:grpSpPr>
        <p:grpSp>
          <p:nvGrpSpPr>
            <p:cNvPr id="32" name="Group 31">
              <a:extLst>
                <a:ext uri="{FF2B5EF4-FFF2-40B4-BE49-F238E27FC236}">
                  <a16:creationId xmlns:a16="http://schemas.microsoft.com/office/drawing/2014/main" id="{BA6D97FD-31E5-38A1-7273-A111FE09CCD9}"/>
                </a:ext>
              </a:extLst>
            </p:cNvPr>
            <p:cNvGrpSpPr/>
            <p:nvPr/>
          </p:nvGrpSpPr>
          <p:grpSpPr>
            <a:xfrm>
              <a:off x="1496003" y="5935276"/>
              <a:ext cx="787074" cy="697190"/>
              <a:chOff x="1496003" y="5944241"/>
              <a:chExt cx="787074" cy="697190"/>
            </a:xfrm>
          </p:grpSpPr>
          <p:sp>
            <p:nvSpPr>
              <p:cNvPr id="36" name="Oval 35">
                <a:extLst>
                  <a:ext uri="{FF2B5EF4-FFF2-40B4-BE49-F238E27FC236}">
                    <a16:creationId xmlns:a16="http://schemas.microsoft.com/office/drawing/2014/main" id="{1EC15CBB-46DC-0F88-7FEF-40815B6222A6}"/>
                  </a:ext>
                </a:extLst>
              </p:cNvPr>
              <p:cNvSpPr/>
              <p:nvPr/>
            </p:nvSpPr>
            <p:spPr>
              <a:xfrm>
                <a:off x="1525196" y="5944241"/>
                <a:ext cx="757881" cy="697190"/>
              </a:xfrm>
              <a:prstGeom prst="ellipse">
                <a:avLst/>
              </a:prstGeom>
              <a:solidFill>
                <a:srgbClr val="FDC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37" name="TextBox 36">
                <a:extLst>
                  <a:ext uri="{FF2B5EF4-FFF2-40B4-BE49-F238E27FC236}">
                    <a16:creationId xmlns:a16="http://schemas.microsoft.com/office/drawing/2014/main" id="{A0B9AE19-04BE-71F8-FAE7-D5BF7166D2CE}"/>
                  </a:ext>
                </a:extLst>
              </p:cNvPr>
              <p:cNvSpPr txBox="1"/>
              <p:nvPr/>
            </p:nvSpPr>
            <p:spPr>
              <a:xfrm>
                <a:off x="1496003" y="6072237"/>
                <a:ext cx="757881" cy="461665"/>
              </a:xfrm>
              <a:prstGeom prst="rect">
                <a:avLst/>
              </a:prstGeom>
              <a:noFill/>
            </p:spPr>
            <p:txBody>
              <a:bodyPr wrap="square">
                <a:spAutoFit/>
              </a:bodyPr>
              <a:lstStyle/>
              <a:p>
                <a:pPr algn="ctr"/>
                <a:r>
                  <a:rPr lang="en-GB" sz="2400">
                    <a:solidFill>
                      <a:schemeClr val="bg1"/>
                    </a:solidFill>
                  </a:rPr>
                  <a:t>01</a:t>
                </a:r>
              </a:p>
            </p:txBody>
          </p:sp>
        </p:grpSp>
        <p:grpSp>
          <p:nvGrpSpPr>
            <p:cNvPr id="33" name="Group 32">
              <a:extLst>
                <a:ext uri="{FF2B5EF4-FFF2-40B4-BE49-F238E27FC236}">
                  <a16:creationId xmlns:a16="http://schemas.microsoft.com/office/drawing/2014/main" id="{FD4AD302-8FD3-3228-975D-F9F0AFB8A48C}"/>
                </a:ext>
              </a:extLst>
            </p:cNvPr>
            <p:cNvGrpSpPr/>
            <p:nvPr/>
          </p:nvGrpSpPr>
          <p:grpSpPr>
            <a:xfrm>
              <a:off x="3826826" y="5935276"/>
              <a:ext cx="787074" cy="697190"/>
              <a:chOff x="3826826" y="5935276"/>
              <a:chExt cx="787074" cy="697190"/>
            </a:xfrm>
          </p:grpSpPr>
          <p:sp>
            <p:nvSpPr>
              <p:cNvPr id="34" name="Oval 33">
                <a:extLst>
                  <a:ext uri="{FF2B5EF4-FFF2-40B4-BE49-F238E27FC236}">
                    <a16:creationId xmlns:a16="http://schemas.microsoft.com/office/drawing/2014/main" id="{157DB8D2-D465-1FE5-BB49-F1D37077BCB0}"/>
                  </a:ext>
                </a:extLst>
              </p:cNvPr>
              <p:cNvSpPr/>
              <p:nvPr/>
            </p:nvSpPr>
            <p:spPr>
              <a:xfrm>
                <a:off x="3856019" y="5935276"/>
                <a:ext cx="757881" cy="697190"/>
              </a:xfrm>
              <a:prstGeom prst="ellipse">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35" name="TextBox 34">
                <a:extLst>
                  <a:ext uri="{FF2B5EF4-FFF2-40B4-BE49-F238E27FC236}">
                    <a16:creationId xmlns:a16="http://schemas.microsoft.com/office/drawing/2014/main" id="{62A18856-28DE-BD2B-E227-57D8ABAFCF1E}"/>
                  </a:ext>
                </a:extLst>
              </p:cNvPr>
              <p:cNvSpPr txBox="1"/>
              <p:nvPr/>
            </p:nvSpPr>
            <p:spPr>
              <a:xfrm>
                <a:off x="3826826" y="6063272"/>
                <a:ext cx="757881" cy="461665"/>
              </a:xfrm>
              <a:prstGeom prst="rect">
                <a:avLst/>
              </a:prstGeom>
              <a:noFill/>
            </p:spPr>
            <p:txBody>
              <a:bodyPr wrap="square">
                <a:spAutoFit/>
              </a:bodyPr>
              <a:lstStyle/>
              <a:p>
                <a:pPr algn="ctr"/>
                <a:r>
                  <a:rPr lang="en-GB" sz="2400">
                    <a:solidFill>
                      <a:schemeClr val="bg1"/>
                    </a:solidFill>
                  </a:rPr>
                  <a:t>04</a:t>
                </a:r>
              </a:p>
            </p:txBody>
          </p:sp>
        </p:grpSp>
      </p:grpSp>
      <p:grpSp>
        <p:nvGrpSpPr>
          <p:cNvPr id="38" name="Group 37">
            <a:extLst>
              <a:ext uri="{FF2B5EF4-FFF2-40B4-BE49-F238E27FC236}">
                <a16:creationId xmlns:a16="http://schemas.microsoft.com/office/drawing/2014/main" id="{2B43E539-AF3B-F9FD-1254-3C1D38A928E2}"/>
              </a:ext>
            </a:extLst>
          </p:cNvPr>
          <p:cNvGrpSpPr/>
          <p:nvPr/>
        </p:nvGrpSpPr>
        <p:grpSpPr>
          <a:xfrm>
            <a:off x="1496003" y="7059539"/>
            <a:ext cx="3117897" cy="697190"/>
            <a:chOff x="1496003" y="6956356"/>
            <a:chExt cx="3117897" cy="697190"/>
          </a:xfrm>
        </p:grpSpPr>
        <p:grpSp>
          <p:nvGrpSpPr>
            <p:cNvPr id="39" name="Group 38">
              <a:extLst>
                <a:ext uri="{FF2B5EF4-FFF2-40B4-BE49-F238E27FC236}">
                  <a16:creationId xmlns:a16="http://schemas.microsoft.com/office/drawing/2014/main" id="{B32673B7-3762-BF17-95B4-7DF0DC4C7077}"/>
                </a:ext>
              </a:extLst>
            </p:cNvPr>
            <p:cNvGrpSpPr/>
            <p:nvPr/>
          </p:nvGrpSpPr>
          <p:grpSpPr>
            <a:xfrm>
              <a:off x="1496003" y="6956356"/>
              <a:ext cx="787074" cy="697190"/>
              <a:chOff x="1526483" y="6965321"/>
              <a:chExt cx="787074" cy="697190"/>
            </a:xfrm>
          </p:grpSpPr>
          <p:sp>
            <p:nvSpPr>
              <p:cNvPr id="43" name="Oval 42">
                <a:extLst>
                  <a:ext uri="{FF2B5EF4-FFF2-40B4-BE49-F238E27FC236}">
                    <a16:creationId xmlns:a16="http://schemas.microsoft.com/office/drawing/2014/main" id="{B09D089E-542B-31DF-B914-64CD84F0A5C6}"/>
                  </a:ext>
                </a:extLst>
              </p:cNvPr>
              <p:cNvSpPr/>
              <p:nvPr/>
            </p:nvSpPr>
            <p:spPr>
              <a:xfrm>
                <a:off x="1555676" y="6965321"/>
                <a:ext cx="757881" cy="697190"/>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44" name="TextBox 43">
                <a:extLst>
                  <a:ext uri="{FF2B5EF4-FFF2-40B4-BE49-F238E27FC236}">
                    <a16:creationId xmlns:a16="http://schemas.microsoft.com/office/drawing/2014/main" id="{83F4DD3B-202E-CFFB-83C4-FBB983D30199}"/>
                  </a:ext>
                </a:extLst>
              </p:cNvPr>
              <p:cNvSpPr txBox="1"/>
              <p:nvPr/>
            </p:nvSpPr>
            <p:spPr>
              <a:xfrm>
                <a:off x="1526483" y="7093317"/>
                <a:ext cx="757881" cy="461665"/>
              </a:xfrm>
              <a:prstGeom prst="rect">
                <a:avLst/>
              </a:prstGeom>
              <a:noFill/>
            </p:spPr>
            <p:txBody>
              <a:bodyPr wrap="square">
                <a:spAutoFit/>
              </a:bodyPr>
              <a:lstStyle/>
              <a:p>
                <a:pPr algn="ctr"/>
                <a:r>
                  <a:rPr lang="en-GB" sz="2400">
                    <a:solidFill>
                      <a:schemeClr val="bg1"/>
                    </a:solidFill>
                  </a:rPr>
                  <a:t>02</a:t>
                </a:r>
              </a:p>
            </p:txBody>
          </p:sp>
        </p:grpSp>
        <p:grpSp>
          <p:nvGrpSpPr>
            <p:cNvPr id="40" name="Group 39">
              <a:extLst>
                <a:ext uri="{FF2B5EF4-FFF2-40B4-BE49-F238E27FC236}">
                  <a16:creationId xmlns:a16="http://schemas.microsoft.com/office/drawing/2014/main" id="{A547F11C-ADC3-5E39-F02D-9C6130CFF8C7}"/>
                </a:ext>
              </a:extLst>
            </p:cNvPr>
            <p:cNvGrpSpPr/>
            <p:nvPr/>
          </p:nvGrpSpPr>
          <p:grpSpPr>
            <a:xfrm>
              <a:off x="3826826" y="6956356"/>
              <a:ext cx="787074" cy="697190"/>
              <a:chOff x="3857306" y="6956356"/>
              <a:chExt cx="787074" cy="697190"/>
            </a:xfrm>
          </p:grpSpPr>
          <p:sp>
            <p:nvSpPr>
              <p:cNvPr id="41" name="Oval 40">
                <a:extLst>
                  <a:ext uri="{FF2B5EF4-FFF2-40B4-BE49-F238E27FC236}">
                    <a16:creationId xmlns:a16="http://schemas.microsoft.com/office/drawing/2014/main" id="{35530E24-2DF6-7FC1-86BC-56E35ED12F1C}"/>
                  </a:ext>
                </a:extLst>
              </p:cNvPr>
              <p:cNvSpPr/>
              <p:nvPr/>
            </p:nvSpPr>
            <p:spPr>
              <a:xfrm>
                <a:off x="3886499" y="6956356"/>
                <a:ext cx="757881" cy="697190"/>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42" name="TextBox 41">
                <a:extLst>
                  <a:ext uri="{FF2B5EF4-FFF2-40B4-BE49-F238E27FC236}">
                    <a16:creationId xmlns:a16="http://schemas.microsoft.com/office/drawing/2014/main" id="{8C3AD5FF-8587-3497-AB06-FE4BE53E45C9}"/>
                  </a:ext>
                </a:extLst>
              </p:cNvPr>
              <p:cNvSpPr txBox="1"/>
              <p:nvPr/>
            </p:nvSpPr>
            <p:spPr>
              <a:xfrm>
                <a:off x="3857306" y="7084352"/>
                <a:ext cx="757881" cy="461665"/>
              </a:xfrm>
              <a:prstGeom prst="rect">
                <a:avLst/>
              </a:prstGeom>
              <a:noFill/>
            </p:spPr>
            <p:txBody>
              <a:bodyPr wrap="square">
                <a:spAutoFit/>
              </a:bodyPr>
              <a:lstStyle/>
              <a:p>
                <a:pPr algn="ctr"/>
                <a:r>
                  <a:rPr lang="en-GB" sz="2400">
                    <a:solidFill>
                      <a:schemeClr val="bg1"/>
                    </a:solidFill>
                  </a:rPr>
                  <a:t>05</a:t>
                </a:r>
              </a:p>
            </p:txBody>
          </p:sp>
        </p:grpSp>
      </p:grpSp>
      <p:grpSp>
        <p:nvGrpSpPr>
          <p:cNvPr id="45" name="Group 44">
            <a:extLst>
              <a:ext uri="{FF2B5EF4-FFF2-40B4-BE49-F238E27FC236}">
                <a16:creationId xmlns:a16="http://schemas.microsoft.com/office/drawing/2014/main" id="{6FA2B2E4-60B1-1296-00B2-59E575A354D6}"/>
              </a:ext>
            </a:extLst>
          </p:cNvPr>
          <p:cNvGrpSpPr/>
          <p:nvPr/>
        </p:nvGrpSpPr>
        <p:grpSpPr>
          <a:xfrm>
            <a:off x="1496003" y="8183801"/>
            <a:ext cx="3117897" cy="697190"/>
            <a:chOff x="1496003" y="8183801"/>
            <a:chExt cx="3117897" cy="697190"/>
          </a:xfrm>
        </p:grpSpPr>
        <p:grpSp>
          <p:nvGrpSpPr>
            <p:cNvPr id="46" name="Group 45">
              <a:extLst>
                <a:ext uri="{FF2B5EF4-FFF2-40B4-BE49-F238E27FC236}">
                  <a16:creationId xmlns:a16="http://schemas.microsoft.com/office/drawing/2014/main" id="{9D4C769D-C782-CB69-6442-024FACD5C52A}"/>
                </a:ext>
              </a:extLst>
            </p:cNvPr>
            <p:cNvGrpSpPr/>
            <p:nvPr/>
          </p:nvGrpSpPr>
          <p:grpSpPr>
            <a:xfrm>
              <a:off x="1496003" y="8183801"/>
              <a:ext cx="787074" cy="697190"/>
              <a:chOff x="1496003" y="8192766"/>
              <a:chExt cx="787074" cy="697190"/>
            </a:xfrm>
          </p:grpSpPr>
          <p:sp>
            <p:nvSpPr>
              <p:cNvPr id="50" name="Oval 49">
                <a:extLst>
                  <a:ext uri="{FF2B5EF4-FFF2-40B4-BE49-F238E27FC236}">
                    <a16:creationId xmlns:a16="http://schemas.microsoft.com/office/drawing/2014/main" id="{875B91CE-10F2-8603-B1A2-9492EA318C4F}"/>
                  </a:ext>
                </a:extLst>
              </p:cNvPr>
              <p:cNvSpPr/>
              <p:nvPr/>
            </p:nvSpPr>
            <p:spPr>
              <a:xfrm>
                <a:off x="1525196" y="8192766"/>
                <a:ext cx="757881" cy="697190"/>
              </a:xfrm>
              <a:prstGeom prst="ellipse">
                <a:avLst/>
              </a:prstGeom>
              <a:solidFill>
                <a:srgbClr val="FDC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51" name="TextBox 50">
                <a:extLst>
                  <a:ext uri="{FF2B5EF4-FFF2-40B4-BE49-F238E27FC236}">
                    <a16:creationId xmlns:a16="http://schemas.microsoft.com/office/drawing/2014/main" id="{4A075961-FC48-1BC4-E7F7-940819B02F5F}"/>
                  </a:ext>
                </a:extLst>
              </p:cNvPr>
              <p:cNvSpPr txBox="1"/>
              <p:nvPr/>
            </p:nvSpPr>
            <p:spPr>
              <a:xfrm>
                <a:off x="1496003" y="8320762"/>
                <a:ext cx="757881" cy="461665"/>
              </a:xfrm>
              <a:prstGeom prst="rect">
                <a:avLst/>
              </a:prstGeom>
              <a:noFill/>
            </p:spPr>
            <p:txBody>
              <a:bodyPr wrap="square">
                <a:spAutoFit/>
              </a:bodyPr>
              <a:lstStyle/>
              <a:p>
                <a:pPr algn="ctr"/>
                <a:r>
                  <a:rPr lang="en-GB" sz="2400">
                    <a:solidFill>
                      <a:schemeClr val="bg1"/>
                    </a:solidFill>
                  </a:rPr>
                  <a:t>03</a:t>
                </a:r>
              </a:p>
            </p:txBody>
          </p:sp>
        </p:grpSp>
        <p:grpSp>
          <p:nvGrpSpPr>
            <p:cNvPr id="47" name="Group 46">
              <a:extLst>
                <a:ext uri="{FF2B5EF4-FFF2-40B4-BE49-F238E27FC236}">
                  <a16:creationId xmlns:a16="http://schemas.microsoft.com/office/drawing/2014/main" id="{0DD48EF3-2189-A1A0-8DFA-DAA72CA1C31C}"/>
                </a:ext>
              </a:extLst>
            </p:cNvPr>
            <p:cNvGrpSpPr/>
            <p:nvPr/>
          </p:nvGrpSpPr>
          <p:grpSpPr>
            <a:xfrm>
              <a:off x="3826826" y="8183801"/>
              <a:ext cx="787074" cy="697190"/>
              <a:chOff x="3826826" y="8183801"/>
              <a:chExt cx="787074" cy="697190"/>
            </a:xfrm>
          </p:grpSpPr>
          <p:sp>
            <p:nvSpPr>
              <p:cNvPr id="48" name="Oval 47">
                <a:extLst>
                  <a:ext uri="{FF2B5EF4-FFF2-40B4-BE49-F238E27FC236}">
                    <a16:creationId xmlns:a16="http://schemas.microsoft.com/office/drawing/2014/main" id="{5EB6A7C6-FF28-CACF-4523-BAA8A61D0DE7}"/>
                  </a:ext>
                </a:extLst>
              </p:cNvPr>
              <p:cNvSpPr/>
              <p:nvPr/>
            </p:nvSpPr>
            <p:spPr>
              <a:xfrm>
                <a:off x="3856019" y="8183801"/>
                <a:ext cx="757881" cy="697190"/>
              </a:xfrm>
              <a:prstGeom prst="ellipse">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49" name="TextBox 48">
                <a:extLst>
                  <a:ext uri="{FF2B5EF4-FFF2-40B4-BE49-F238E27FC236}">
                    <a16:creationId xmlns:a16="http://schemas.microsoft.com/office/drawing/2014/main" id="{9A8443F5-3F53-C72D-D601-4E9B678AF9EF}"/>
                  </a:ext>
                </a:extLst>
              </p:cNvPr>
              <p:cNvSpPr txBox="1"/>
              <p:nvPr/>
            </p:nvSpPr>
            <p:spPr>
              <a:xfrm>
                <a:off x="3826826" y="8311797"/>
                <a:ext cx="757881" cy="461665"/>
              </a:xfrm>
              <a:prstGeom prst="rect">
                <a:avLst/>
              </a:prstGeom>
              <a:noFill/>
            </p:spPr>
            <p:txBody>
              <a:bodyPr wrap="square">
                <a:spAutoFit/>
              </a:bodyPr>
              <a:lstStyle/>
              <a:p>
                <a:pPr algn="ctr"/>
                <a:r>
                  <a:rPr lang="en-GB" sz="2400">
                    <a:solidFill>
                      <a:schemeClr val="bg1"/>
                    </a:solidFill>
                  </a:rPr>
                  <a:t>06</a:t>
                </a:r>
              </a:p>
            </p:txBody>
          </p:sp>
        </p:grpSp>
      </p:grpSp>
      <p:sp>
        <p:nvSpPr>
          <p:cNvPr id="52" name="Text Placeholder 17">
            <a:extLst>
              <a:ext uri="{FF2B5EF4-FFF2-40B4-BE49-F238E27FC236}">
                <a16:creationId xmlns:a16="http://schemas.microsoft.com/office/drawing/2014/main" id="{79FAC2F0-699D-D33A-7C72-A66EA2A17400}"/>
              </a:ext>
            </a:extLst>
          </p:cNvPr>
          <p:cNvSpPr txBox="1">
            <a:spLocks/>
          </p:cNvSpPr>
          <p:nvPr/>
        </p:nvSpPr>
        <p:spPr>
          <a:xfrm>
            <a:off x="4666846" y="5937250"/>
            <a:ext cx="1550431" cy="307059"/>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GB" sz="900" b="1" dirty="0">
                <a:solidFill>
                  <a:srgbClr val="23385C"/>
                </a:solidFill>
              </a:rPr>
              <a:t>ÜHISKONNAELU</a:t>
            </a:r>
          </a:p>
          <a:p>
            <a:pPr algn="l">
              <a:spcBef>
                <a:spcPts val="0"/>
              </a:spcBef>
            </a:pPr>
            <a:r>
              <a:rPr lang="en-GB" sz="900" b="1" dirty="0">
                <a:solidFill>
                  <a:srgbClr val="23385C"/>
                </a:solidFill>
              </a:rPr>
              <a:t>TÖÖVAHENDID</a:t>
            </a:r>
          </a:p>
        </p:txBody>
      </p:sp>
      <p:sp>
        <p:nvSpPr>
          <p:cNvPr id="53" name="Text Placeholder 17">
            <a:extLst>
              <a:ext uri="{FF2B5EF4-FFF2-40B4-BE49-F238E27FC236}">
                <a16:creationId xmlns:a16="http://schemas.microsoft.com/office/drawing/2014/main" id="{21923A4B-3563-8909-8607-0EBB21624674}"/>
              </a:ext>
            </a:extLst>
          </p:cNvPr>
          <p:cNvSpPr txBox="1">
            <a:spLocks/>
          </p:cNvSpPr>
          <p:nvPr/>
        </p:nvSpPr>
        <p:spPr>
          <a:xfrm>
            <a:off x="4666846" y="7019913"/>
            <a:ext cx="1550431" cy="307059"/>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GB" sz="900" b="1" dirty="0">
                <a:solidFill>
                  <a:srgbClr val="23385C"/>
                </a:solidFill>
              </a:rPr>
              <a:t>SOTSIAALSED </a:t>
            </a:r>
          </a:p>
          <a:p>
            <a:pPr algn="l">
              <a:spcBef>
                <a:spcPts val="0"/>
              </a:spcBef>
            </a:pPr>
            <a:r>
              <a:rPr lang="en-GB" sz="900" b="1" dirty="0">
                <a:solidFill>
                  <a:srgbClr val="23385C"/>
                </a:solidFill>
              </a:rPr>
              <a:t>TEHNOLOOGIAD</a:t>
            </a:r>
          </a:p>
        </p:txBody>
      </p:sp>
      <p:sp>
        <p:nvSpPr>
          <p:cNvPr id="54" name="Text Placeholder 17">
            <a:extLst>
              <a:ext uri="{FF2B5EF4-FFF2-40B4-BE49-F238E27FC236}">
                <a16:creationId xmlns:a16="http://schemas.microsoft.com/office/drawing/2014/main" id="{2EA2F68A-9860-C4A1-16E5-071D219C8870}"/>
              </a:ext>
            </a:extLst>
          </p:cNvPr>
          <p:cNvSpPr txBox="1">
            <a:spLocks/>
          </p:cNvSpPr>
          <p:nvPr/>
        </p:nvSpPr>
        <p:spPr>
          <a:xfrm>
            <a:off x="4666846" y="8087836"/>
            <a:ext cx="1550431" cy="307059"/>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GB" sz="900" b="1" dirty="0">
                <a:solidFill>
                  <a:srgbClr val="23385C"/>
                </a:solidFill>
              </a:rPr>
              <a:t>DIGILOOME</a:t>
            </a:r>
          </a:p>
          <a:p>
            <a:pPr algn="l">
              <a:spcBef>
                <a:spcPts val="0"/>
              </a:spcBef>
            </a:pPr>
            <a:r>
              <a:rPr lang="en-GB" sz="900" b="1" dirty="0">
                <a:solidFill>
                  <a:srgbClr val="23385C"/>
                </a:solidFill>
              </a:rPr>
              <a:t>TÖÖVAHENDID</a:t>
            </a:r>
          </a:p>
        </p:txBody>
      </p:sp>
    </p:spTree>
    <p:extLst>
      <p:ext uri="{BB962C8B-B14F-4D97-AF65-F5344CB8AC3E}">
        <p14:creationId xmlns:p14="http://schemas.microsoft.com/office/powerpoint/2010/main" val="27755957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1525</TotalTime>
  <Words>5795</Words>
  <Application>Microsoft Office PowerPoint</Application>
  <PresentationFormat>Custom</PresentationFormat>
  <Paragraphs>611</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Bebas Neue</vt:lpstr>
      <vt:lpstr>Calibri</vt:lpstr>
      <vt:lpstr>Calibri Light</vt:lpstr>
      <vt:lpstr>Lato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aine hamill</cp:lastModifiedBy>
  <cp:revision>58</cp:revision>
  <dcterms:created xsi:type="dcterms:W3CDTF">2022-02-10T16:42:57Z</dcterms:created>
  <dcterms:modified xsi:type="dcterms:W3CDTF">2022-09-21T13:48:38Z</dcterms:modified>
</cp:coreProperties>
</file>